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256" r:id="rId6"/>
    <p:sldId id="258" r:id="rId7"/>
    <p:sldId id="278" r:id="rId8"/>
    <p:sldId id="257" r:id="rId9"/>
    <p:sldId id="265" r:id="rId10"/>
    <p:sldId id="270" r:id="rId11"/>
    <p:sldId id="271" r:id="rId12"/>
    <p:sldId id="272" r:id="rId13"/>
    <p:sldId id="299" r:id="rId14"/>
    <p:sldId id="273" r:id="rId15"/>
    <p:sldId id="916" r:id="rId16"/>
    <p:sldId id="331" r:id="rId17"/>
    <p:sldId id="915" r:id="rId18"/>
    <p:sldId id="917" r:id="rId19"/>
    <p:sldId id="301" r:id="rId20"/>
    <p:sldId id="274" r:id="rId21"/>
    <p:sldId id="275" r:id="rId22"/>
    <p:sldId id="276" r:id="rId23"/>
    <p:sldId id="277" r:id="rId24"/>
    <p:sldId id="282" r:id="rId25"/>
    <p:sldId id="283" r:id="rId26"/>
    <p:sldId id="284" r:id="rId27"/>
    <p:sldId id="298" r:id="rId28"/>
    <p:sldId id="285" r:id="rId29"/>
    <p:sldId id="286" r:id="rId30"/>
    <p:sldId id="918" r:id="rId31"/>
    <p:sldId id="302" r:id="rId32"/>
    <p:sldId id="294"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321"/>
    <a:srgbClr val="7CBC43"/>
    <a:srgbClr val="80BD42"/>
    <a:srgbClr val="84BF41"/>
    <a:srgbClr val="828383"/>
    <a:srgbClr val="038F53"/>
    <a:srgbClr val="039758"/>
    <a:srgbClr val="03A962"/>
    <a:srgbClr val="04D67C"/>
    <a:srgbClr val="04E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6F779-43F9-422A-94F4-6B90D8412584}" v="66" dt="2025-05-08T17:32:05.521"/>
    <p1510:client id="{EE5CB066-F3BB-4A58-893B-BB862A712540}" v="1" dt="2025-05-08T21:15:12.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3447" autoAdjust="0"/>
  </p:normalViewPr>
  <p:slideViewPr>
    <p:cSldViewPr snapToGrid="0">
      <p:cViewPr varScale="1">
        <p:scale>
          <a:sx n="105" d="100"/>
          <a:sy n="105" d="100"/>
        </p:scale>
        <p:origin x="9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CERES SANDOVAL, EVA MARIA" userId="efa43ab3-f30d-49e0-8bcf-cbcf637d4549" providerId="ADAL" clId="{EE5CB066-F3BB-4A58-893B-BB862A712540}"/>
    <pc:docChg chg="custSel addSld delSld modSld">
      <pc:chgData name="CACERES SANDOVAL, EVA MARIA" userId="efa43ab3-f30d-49e0-8bcf-cbcf637d4549" providerId="ADAL" clId="{EE5CB066-F3BB-4A58-893B-BB862A712540}" dt="2025-05-08T21:16:00.530" v="36" actId="1076"/>
      <pc:docMkLst>
        <pc:docMk/>
      </pc:docMkLst>
      <pc:sldChg chg="modSp mod">
        <pc:chgData name="CACERES SANDOVAL, EVA MARIA" userId="efa43ab3-f30d-49e0-8bcf-cbcf637d4549" providerId="ADAL" clId="{EE5CB066-F3BB-4A58-893B-BB862A712540}" dt="2025-05-08T21:14:56.632" v="27" actId="20577"/>
        <pc:sldMkLst>
          <pc:docMk/>
          <pc:sldMk cId="2552145278" sldId="256"/>
        </pc:sldMkLst>
        <pc:spChg chg="mod">
          <ac:chgData name="CACERES SANDOVAL, EVA MARIA" userId="efa43ab3-f30d-49e0-8bcf-cbcf637d4549" providerId="ADAL" clId="{EE5CB066-F3BB-4A58-893B-BB862A712540}" dt="2025-05-08T21:14:56.632" v="27" actId="20577"/>
          <ac:spMkLst>
            <pc:docMk/>
            <pc:sldMk cId="2552145278" sldId="256"/>
            <ac:spMk id="4" creationId="{1597F494-D48E-EEDF-EB63-C6FCE4CF3EC2}"/>
          </ac:spMkLst>
        </pc:spChg>
        <pc:spChg chg="mod">
          <ac:chgData name="CACERES SANDOVAL, EVA MARIA" userId="efa43ab3-f30d-49e0-8bcf-cbcf637d4549" providerId="ADAL" clId="{EE5CB066-F3BB-4A58-893B-BB862A712540}" dt="2025-05-08T21:14:45.753" v="1" actId="6549"/>
          <ac:spMkLst>
            <pc:docMk/>
            <pc:sldMk cId="2552145278" sldId="256"/>
            <ac:spMk id="6" creationId="{AABEABCF-EBB4-A9D1-16FB-9C1737B5DDB8}"/>
          </ac:spMkLst>
        </pc:spChg>
      </pc:sldChg>
      <pc:sldChg chg="add del">
        <pc:chgData name="CACERES SANDOVAL, EVA MARIA" userId="efa43ab3-f30d-49e0-8bcf-cbcf637d4549" providerId="ADAL" clId="{EE5CB066-F3BB-4A58-893B-BB862A712540}" dt="2025-05-08T21:15:12.098" v="29"/>
        <pc:sldMkLst>
          <pc:docMk/>
          <pc:sldMk cId="3697566562" sldId="278"/>
        </pc:sldMkLst>
      </pc:sldChg>
      <pc:sldChg chg="modSp mod">
        <pc:chgData name="CACERES SANDOVAL, EVA MARIA" userId="efa43ab3-f30d-49e0-8bcf-cbcf637d4549" providerId="ADAL" clId="{EE5CB066-F3BB-4A58-893B-BB862A712540}" dt="2025-05-08T21:16:00.530" v="36" actId="1076"/>
        <pc:sldMkLst>
          <pc:docMk/>
          <pc:sldMk cId="421014060" sldId="299"/>
        </pc:sldMkLst>
        <pc:spChg chg="mod">
          <ac:chgData name="CACERES SANDOVAL, EVA MARIA" userId="efa43ab3-f30d-49e0-8bcf-cbcf637d4549" providerId="ADAL" clId="{EE5CB066-F3BB-4A58-893B-BB862A712540}" dt="2025-05-08T21:16:00.530" v="36" actId="1076"/>
          <ac:spMkLst>
            <pc:docMk/>
            <pc:sldMk cId="421014060" sldId="299"/>
            <ac:spMk id="14" creationId="{D4E2C250-2967-9F71-D5B9-135A88375CC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1792E"/>
              </a:solidFill>
              <a:ln w="19050">
                <a:noFill/>
              </a:ln>
              <a:effectLst/>
            </c:spPr>
            <c:extLst>
              <c:ext xmlns:c16="http://schemas.microsoft.com/office/drawing/2014/chart" uri="{C3380CC4-5D6E-409C-BE32-E72D297353CC}">
                <c16:uniqueId val="{00000001-8E1C-4445-9983-8E732EEE8CD3}"/>
              </c:ext>
            </c:extLst>
          </c:dPt>
          <c:dPt>
            <c:idx val="1"/>
            <c:bubble3D val="0"/>
            <c:spPr>
              <a:solidFill>
                <a:srgbClr val="FFC000"/>
              </a:solidFill>
              <a:ln w="19050">
                <a:noFill/>
              </a:ln>
              <a:effectLst/>
            </c:spPr>
            <c:extLst>
              <c:ext xmlns:c16="http://schemas.microsoft.com/office/drawing/2014/chart" uri="{C3380CC4-5D6E-409C-BE32-E72D297353CC}">
                <c16:uniqueId val="{00000003-8E1C-4445-9983-8E732EEE8CD3}"/>
              </c:ext>
            </c:extLst>
          </c:dPt>
          <c:dPt>
            <c:idx val="2"/>
            <c:bubble3D val="0"/>
            <c:spPr>
              <a:solidFill>
                <a:srgbClr val="007FB0"/>
              </a:solidFill>
              <a:ln w="19050">
                <a:noFill/>
              </a:ln>
              <a:effectLst/>
            </c:spPr>
            <c:extLst>
              <c:ext xmlns:c16="http://schemas.microsoft.com/office/drawing/2014/chart" uri="{C3380CC4-5D6E-409C-BE32-E72D297353CC}">
                <c16:uniqueId val="{00000005-8E1C-4445-9983-8E732EEE8CD3}"/>
              </c:ext>
            </c:extLst>
          </c:dPt>
          <c:dPt>
            <c:idx val="3"/>
            <c:bubble3D val="0"/>
            <c:spPr>
              <a:solidFill>
                <a:srgbClr val="03A55E"/>
              </a:solidFill>
              <a:ln w="19050">
                <a:noFill/>
              </a:ln>
              <a:effectLst/>
            </c:spPr>
            <c:extLst>
              <c:ext xmlns:c16="http://schemas.microsoft.com/office/drawing/2014/chart" uri="{C3380CC4-5D6E-409C-BE32-E72D297353CC}">
                <c16:uniqueId val="{00000007-8E1C-4445-9983-8E732EEE8CD3}"/>
              </c:ext>
            </c:extLst>
          </c:dPt>
          <c:dPt>
            <c:idx val="4"/>
            <c:bubble3D val="0"/>
            <c:spPr>
              <a:solidFill>
                <a:srgbClr val="D37321"/>
              </a:solidFill>
              <a:ln w="19050">
                <a:noFill/>
              </a:ln>
              <a:effectLst/>
            </c:spPr>
            <c:extLst>
              <c:ext xmlns:c16="http://schemas.microsoft.com/office/drawing/2014/chart" uri="{C3380CC4-5D6E-409C-BE32-E72D297353CC}">
                <c16:uniqueId val="{00000009-8E1C-4445-9983-8E732EEE8CD3}"/>
              </c:ext>
            </c:extLst>
          </c:dPt>
          <c:dPt>
            <c:idx val="5"/>
            <c:bubble3D val="0"/>
            <c:spPr>
              <a:solidFill>
                <a:srgbClr val="718CA6"/>
              </a:solidFill>
              <a:ln w="19050">
                <a:noFill/>
              </a:ln>
              <a:effectLst/>
            </c:spPr>
            <c:extLst>
              <c:ext xmlns:c16="http://schemas.microsoft.com/office/drawing/2014/chart" uri="{C3380CC4-5D6E-409C-BE32-E72D297353CC}">
                <c16:uniqueId val="{0000000B-8E1C-4445-9983-8E732EEE8CD3}"/>
              </c:ext>
            </c:extLst>
          </c:dPt>
          <c:dPt>
            <c:idx val="6"/>
            <c:bubble3D val="0"/>
            <c:spPr>
              <a:solidFill>
                <a:srgbClr val="37075C"/>
              </a:solidFill>
              <a:ln w="19050">
                <a:noFill/>
              </a:ln>
              <a:effectLst/>
            </c:spPr>
            <c:extLst>
              <c:ext xmlns:c16="http://schemas.microsoft.com/office/drawing/2014/chart" uri="{C3380CC4-5D6E-409C-BE32-E72D297353CC}">
                <c16:uniqueId val="{0000000D-8E1C-4445-9983-8E732EEE8CD3}"/>
              </c:ext>
            </c:extLst>
          </c:dPt>
          <c:dPt>
            <c:idx val="7"/>
            <c:bubble3D val="0"/>
            <c:spPr>
              <a:solidFill>
                <a:srgbClr val="006C3C"/>
              </a:solidFill>
              <a:ln w="19050">
                <a:noFill/>
              </a:ln>
              <a:effectLst/>
            </c:spPr>
            <c:extLst>
              <c:ext xmlns:c16="http://schemas.microsoft.com/office/drawing/2014/chart" uri="{C3380CC4-5D6E-409C-BE32-E72D297353CC}">
                <c16:uniqueId val="{0000000F-8E1C-4445-9983-8E732EEE8CD3}"/>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8E1C-4445-9983-8E732EEE8CD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1656127092296"/>
          <c:y val="4.2546457061335703E-2"/>
          <c:w val="0.76196035696449427"/>
          <c:h val="0.71816068569750957"/>
        </c:manualLayout>
      </c:layout>
      <c:barChart>
        <c:barDir val="col"/>
        <c:grouping val="clustered"/>
        <c:varyColors val="0"/>
        <c:ser>
          <c:idx val="0"/>
          <c:order val="0"/>
          <c:tx>
            <c:strRef>
              <c:f>Sheet1!$B$1</c:f>
              <c:strCache>
                <c:ptCount val="1"/>
                <c:pt idx="0">
                  <c:v>1 color</c:v>
                </c:pt>
              </c:strCache>
            </c:strRef>
          </c:tx>
          <c:spPr>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c:spPr>
          <c:invertIfNegative val="0"/>
          <c:dPt>
            <c:idx val="0"/>
            <c:invertIfNegative val="0"/>
            <c:bubble3D val="0"/>
            <c:spPr>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c:spPr>
            <c:extLst>
              <c:ext xmlns:c16="http://schemas.microsoft.com/office/drawing/2014/chart" uri="{C3380CC4-5D6E-409C-BE32-E72D297353CC}">
                <c16:uniqueId val="{00000001-2A39-4D9A-B7A8-7C4F07D0B8B9}"/>
              </c:ext>
            </c:extLst>
          </c:dPt>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2-2A39-4D9A-B7A8-7C4F07D0B8B9}"/>
            </c:ext>
          </c:extLst>
        </c:ser>
        <c:ser>
          <c:idx val="1"/>
          <c:order val="1"/>
          <c:tx>
            <c:strRef>
              <c:f>Sheet1!$C$1</c:f>
              <c:strCache>
                <c:ptCount val="1"/>
                <c:pt idx="0">
                  <c:v>Column2</c:v>
                </c:pt>
              </c:strCache>
            </c:strRef>
          </c:tx>
          <c:spPr>
            <a:gradFill>
              <a:gsLst>
                <a:gs pos="57000">
                  <a:srgbClr val="A15423">
                    <a:alpha val="94000"/>
                  </a:srgbClr>
                </a:gs>
                <a:gs pos="77000">
                  <a:srgbClr val="8A4724">
                    <a:alpha val="80000"/>
                  </a:srgbClr>
                </a:gs>
                <a:gs pos="25000">
                  <a:srgbClr val="F3831F"/>
                </a:gs>
                <a:gs pos="4000">
                  <a:srgbClr val="B56942"/>
                </a:gs>
                <a:gs pos="97000">
                  <a:srgbClr val="BD642F">
                    <a:alpha val="84000"/>
                  </a:srgbClr>
                </a:gs>
              </a:gsLst>
              <a:lin ang="5400000" scaled="1"/>
            </a:gradFill>
            <a:ln>
              <a:noFill/>
            </a:ln>
            <a:effectLst/>
          </c:spPr>
          <c:invertIfNegative val="0"/>
          <c:cat>
            <c:strRef>
              <c:f>Sheet1!$A$2</c:f>
              <c:strCache>
                <c:ptCount val="1"/>
                <c:pt idx="0">
                  <c:v>Category 1</c:v>
                </c:pt>
              </c:strCache>
            </c:strRef>
          </c:cat>
          <c:val>
            <c:numRef>
              <c:f>Sheet1!$C$2</c:f>
              <c:numCache>
                <c:formatCode>General</c:formatCode>
                <c:ptCount val="1"/>
                <c:pt idx="0">
                  <c:v>4</c:v>
                </c:pt>
              </c:numCache>
            </c:numRef>
          </c:val>
          <c:extLst>
            <c:ext xmlns:c16="http://schemas.microsoft.com/office/drawing/2014/chart" uri="{C3380CC4-5D6E-409C-BE32-E72D297353CC}">
              <c16:uniqueId val="{00000003-2A39-4D9A-B7A8-7C4F07D0B8B9}"/>
            </c:ext>
          </c:extLst>
        </c:ser>
        <c:ser>
          <c:idx val="2"/>
          <c:order val="2"/>
          <c:tx>
            <c:strRef>
              <c:f>Sheet1!$D$1</c:f>
              <c:strCache>
                <c:ptCount val="1"/>
                <c:pt idx="0">
                  <c:v>Column1</c:v>
                </c:pt>
              </c:strCache>
            </c:strRef>
          </c:tx>
          <c:spPr>
            <a:gradFill>
              <a:gsLst>
                <a:gs pos="34000">
                  <a:srgbClr val="FFE593"/>
                </a:gs>
                <a:gs pos="100000">
                  <a:srgbClr val="D6A300"/>
                </a:gs>
                <a:gs pos="57000">
                  <a:srgbClr val="FFC000"/>
                </a:gs>
                <a:gs pos="79000">
                  <a:srgbClr val="E2AC00"/>
                </a:gs>
                <a:gs pos="1000">
                  <a:srgbClr val="E2AC00"/>
                </a:gs>
              </a:gsLst>
              <a:lin ang="5400000" scaled="1"/>
            </a:gradFill>
            <a:ln>
              <a:noFill/>
            </a:ln>
            <a:effectLst/>
          </c:spPr>
          <c:invertIfNegative val="0"/>
          <c:cat>
            <c:strRef>
              <c:f>Sheet1!$A$2</c:f>
              <c:strCache>
                <c:ptCount val="1"/>
                <c:pt idx="0">
                  <c:v>Category 1</c:v>
                </c:pt>
              </c:strCache>
            </c:strRef>
          </c:cat>
          <c:val>
            <c:numRef>
              <c:f>Sheet1!$D$2</c:f>
              <c:numCache>
                <c:formatCode>General</c:formatCode>
                <c:ptCount val="1"/>
                <c:pt idx="0">
                  <c:v>6</c:v>
                </c:pt>
              </c:numCache>
            </c:numRef>
          </c:val>
          <c:extLst>
            <c:ext xmlns:c16="http://schemas.microsoft.com/office/drawing/2014/chart" uri="{C3380CC4-5D6E-409C-BE32-E72D297353CC}">
              <c16:uniqueId val="{00000004-2A39-4D9A-B7A8-7C4F07D0B8B9}"/>
            </c:ext>
          </c:extLst>
        </c:ser>
        <c:ser>
          <c:idx val="3"/>
          <c:order val="3"/>
          <c:tx>
            <c:strRef>
              <c:f>Sheet1!$E$1</c:f>
              <c:strCache>
                <c:ptCount val="1"/>
                <c:pt idx="0">
                  <c:v>Column3</c:v>
                </c:pt>
              </c:strCache>
            </c:strRef>
          </c:tx>
          <c:spPr>
            <a:solidFill>
              <a:srgbClr val="03A55E"/>
            </a:solidFill>
            <a:ln>
              <a:noFill/>
            </a:ln>
            <a:effectLst/>
          </c:spPr>
          <c:invertIfNegative val="0"/>
          <c:dPt>
            <c:idx val="0"/>
            <c:invertIfNegative val="0"/>
            <c:bubble3D val="0"/>
            <c:spPr>
              <a:gradFill>
                <a:gsLst>
                  <a:gs pos="29000">
                    <a:srgbClr val="039758"/>
                  </a:gs>
                  <a:gs pos="100000">
                    <a:srgbClr val="006C3C"/>
                  </a:gs>
                  <a:gs pos="57000">
                    <a:srgbClr val="03A962"/>
                  </a:gs>
                  <a:gs pos="79000">
                    <a:srgbClr val="04E283"/>
                  </a:gs>
                  <a:gs pos="4000">
                    <a:srgbClr val="038F53"/>
                  </a:gs>
                </a:gsLst>
                <a:lin ang="5400000" scaled="1"/>
              </a:gradFill>
              <a:ln>
                <a:noFill/>
              </a:ln>
              <a:effectLst/>
            </c:spPr>
            <c:extLst>
              <c:ext xmlns:c16="http://schemas.microsoft.com/office/drawing/2014/chart" uri="{C3380CC4-5D6E-409C-BE32-E72D297353CC}">
                <c16:uniqueId val="{0000000F-2A39-4D9A-B7A8-7C4F07D0B8B9}"/>
              </c:ext>
            </c:extLst>
          </c:dPt>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5-2A39-4D9A-B7A8-7C4F07D0B8B9}"/>
            </c:ext>
          </c:extLst>
        </c:ser>
        <c:dLbls>
          <c:showLegendKey val="0"/>
          <c:showVal val="0"/>
          <c:showCatName val="0"/>
          <c:showSerName val="0"/>
          <c:showPercent val="0"/>
          <c:showBubbleSize val="0"/>
        </c:dLbls>
        <c:gapWidth val="60"/>
        <c:overlap val="-51"/>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078063408"/>
        <c:crosses val="autoZero"/>
        <c:crossBetween val="between"/>
      </c:valAx>
      <c:spPr>
        <a:noFill/>
        <a:ln>
          <a:noFill/>
        </a:ln>
        <a:effectLst>
          <a:outerShdw blurRad="50800" dist="50800" dir="5400000" sx="1000" sy="1000" algn="ctr" rotWithShape="0">
            <a:schemeClr val="accent3">
              <a:lumMod val="75000"/>
            </a:schemeClr>
          </a:outerShdw>
          <a:softEdge rad="0"/>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3816514388853"/>
          <c:y val="4.2546457061335703E-2"/>
          <c:w val="0.55442934559218848"/>
          <c:h val="0.70233535323880603"/>
        </c:manualLayout>
      </c:layout>
      <c:barChart>
        <c:barDir val="col"/>
        <c:grouping val="clustered"/>
        <c:varyColors val="0"/>
        <c:ser>
          <c:idx val="0"/>
          <c:order val="0"/>
          <c:tx>
            <c:strRef>
              <c:f>Sheet1!$B$1</c:f>
              <c:strCache>
                <c:ptCount val="1"/>
                <c:pt idx="0">
                  <c:v>1 color</c:v>
                </c:pt>
              </c:strCache>
            </c:strRef>
          </c:tx>
          <c:spPr>
            <a:solidFill>
              <a:srgbClr val="D34727"/>
            </a:solidFill>
            <a:ln>
              <a:noFill/>
            </a:ln>
            <a:effectLst/>
          </c:spPr>
          <c:invertIfNegative val="0"/>
          <c:dPt>
            <c:idx val="0"/>
            <c:invertIfNegative val="0"/>
            <c:bubble3D val="0"/>
            <c:spPr>
              <a:solidFill>
                <a:srgbClr val="F1792E"/>
              </a:solidFill>
              <a:ln>
                <a:noFill/>
              </a:ln>
              <a:effectLst/>
            </c:spPr>
            <c:extLst>
              <c:ext xmlns:c16="http://schemas.microsoft.com/office/drawing/2014/chart" uri="{C3380CC4-5D6E-409C-BE32-E72D297353CC}">
                <c16:uniqueId val="{00000001-5F8E-4F02-A3A6-05A6C34BBF44}"/>
              </c:ext>
            </c:extLst>
          </c:dPt>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2-5F8E-4F02-A3A6-05A6C34BBF44}"/>
            </c:ext>
          </c:extLst>
        </c:ser>
        <c:ser>
          <c:idx val="1"/>
          <c:order val="1"/>
          <c:tx>
            <c:strRef>
              <c:f>Sheet1!$C$1</c:f>
              <c:strCache>
                <c:ptCount val="1"/>
                <c:pt idx="0">
                  <c:v>2 color</c:v>
                </c:pt>
              </c:strCache>
            </c:strRef>
          </c:tx>
          <c:spPr>
            <a:solidFill>
              <a:srgbClr val="FFC000"/>
            </a:solidFill>
            <a:ln>
              <a:noFill/>
            </a:ln>
            <a:effectLst/>
          </c:spPr>
          <c:invertIfNegative val="0"/>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F8E-4F02-A3A6-05A6C34BBF44}"/>
            </c:ext>
          </c:extLst>
        </c:ser>
        <c:ser>
          <c:idx val="2"/>
          <c:order val="2"/>
          <c:tx>
            <c:strRef>
              <c:f>Sheet1!$D$1</c:f>
              <c:strCache>
                <c:ptCount val="1"/>
                <c:pt idx="0">
                  <c:v>3 color</c:v>
                </c:pt>
              </c:strCache>
            </c:strRef>
          </c:tx>
          <c:spPr>
            <a:solidFill>
              <a:srgbClr val="007FB0"/>
            </a:solidFill>
            <a:ln>
              <a:noFill/>
            </a:ln>
            <a:effectLst/>
          </c:spPr>
          <c:invertIfNegative val="0"/>
          <c:cat>
            <c:strRef>
              <c:f>Sheet1!$A$2</c:f>
              <c:strCache>
                <c:ptCount val="1"/>
                <c:pt idx="0">
                  <c:v>Category 1</c:v>
                </c:pt>
              </c:strCache>
            </c:strRef>
          </c:cat>
          <c:val>
            <c:numRef>
              <c:f>Sheet1!$D$2</c:f>
              <c:numCache>
                <c:formatCode>General</c:formatCode>
                <c:ptCount val="1"/>
                <c:pt idx="0">
                  <c:v>2.5</c:v>
                </c:pt>
              </c:numCache>
            </c:numRef>
          </c:val>
          <c:extLst>
            <c:ext xmlns:c16="http://schemas.microsoft.com/office/drawing/2014/chart" uri="{C3380CC4-5D6E-409C-BE32-E72D297353CC}">
              <c16:uniqueId val="{00000004-5F8E-4F02-A3A6-05A6C34BBF44}"/>
            </c:ext>
          </c:extLst>
        </c:ser>
        <c:ser>
          <c:idx val="3"/>
          <c:order val="3"/>
          <c:tx>
            <c:strRef>
              <c:f>Sheet1!$E$1</c:f>
              <c:strCache>
                <c:ptCount val="1"/>
                <c:pt idx="0">
                  <c:v>4 color</c:v>
                </c:pt>
              </c:strCache>
            </c:strRef>
          </c:tx>
          <c:spPr>
            <a:solidFill>
              <a:srgbClr val="03A55E"/>
            </a:solidFill>
            <a:ln>
              <a:noFill/>
            </a:ln>
            <a:effectLst/>
          </c:spPr>
          <c:invertIfNegative val="0"/>
          <c:cat>
            <c:strRef>
              <c:f>Sheet1!$A$2</c:f>
              <c:strCache>
                <c:ptCount val="1"/>
                <c:pt idx="0">
                  <c:v>Category 1</c:v>
                </c:pt>
              </c:strCache>
            </c:strRef>
          </c:cat>
          <c:val>
            <c:numRef>
              <c:f>Sheet1!$E$2</c:f>
              <c:numCache>
                <c:formatCode>General</c:formatCode>
                <c:ptCount val="1"/>
                <c:pt idx="0">
                  <c:v>3</c:v>
                </c:pt>
              </c:numCache>
            </c:numRef>
          </c:val>
          <c:extLst>
            <c:ext xmlns:c16="http://schemas.microsoft.com/office/drawing/2014/chart" uri="{C3380CC4-5D6E-409C-BE32-E72D297353CC}">
              <c16:uniqueId val="{00000005-5F8E-4F02-A3A6-05A6C34BBF44}"/>
            </c:ext>
          </c:extLst>
        </c:ser>
        <c:ser>
          <c:idx val="4"/>
          <c:order val="4"/>
          <c:tx>
            <c:strRef>
              <c:f>Sheet1!$F$1</c:f>
              <c:strCache>
                <c:ptCount val="1"/>
                <c:pt idx="0">
                  <c:v>5 color</c:v>
                </c:pt>
              </c:strCache>
            </c:strRef>
          </c:tx>
          <c:spPr>
            <a:solidFill>
              <a:srgbClr val="D37321"/>
            </a:solidFill>
            <a:ln>
              <a:noFill/>
            </a:ln>
            <a:effectLst/>
          </c:spPr>
          <c:invertIfNegative val="0"/>
          <c:cat>
            <c:strRef>
              <c:f>Sheet1!$A$2</c:f>
              <c:strCache>
                <c:ptCount val="1"/>
                <c:pt idx="0">
                  <c:v>Category 1</c:v>
                </c:pt>
              </c:strCache>
            </c:strRef>
          </c:cat>
          <c:val>
            <c:numRef>
              <c:f>Sheet1!$F$2</c:f>
              <c:numCache>
                <c:formatCode>General</c:formatCode>
                <c:ptCount val="1"/>
                <c:pt idx="0">
                  <c:v>4</c:v>
                </c:pt>
              </c:numCache>
            </c:numRef>
          </c:val>
          <c:extLst>
            <c:ext xmlns:c16="http://schemas.microsoft.com/office/drawing/2014/chart" uri="{C3380CC4-5D6E-409C-BE32-E72D297353CC}">
              <c16:uniqueId val="{00000006-5F8E-4F02-A3A6-05A6C34BBF44}"/>
            </c:ext>
          </c:extLst>
        </c:ser>
        <c:ser>
          <c:idx val="5"/>
          <c:order val="5"/>
          <c:tx>
            <c:strRef>
              <c:f>Sheet1!$G$1</c:f>
              <c:strCache>
                <c:ptCount val="1"/>
                <c:pt idx="0">
                  <c:v>6 color</c:v>
                </c:pt>
              </c:strCache>
            </c:strRef>
          </c:tx>
          <c:spPr>
            <a:solidFill>
              <a:srgbClr val="718CA6"/>
            </a:solidFill>
            <a:ln>
              <a:noFill/>
            </a:ln>
            <a:effectLst/>
          </c:spPr>
          <c:invertIfNegative val="0"/>
          <c:dPt>
            <c:idx val="0"/>
            <c:invertIfNegative val="0"/>
            <c:bubble3D val="0"/>
            <c:spPr>
              <a:solidFill>
                <a:srgbClr val="718CA6"/>
              </a:solidFill>
              <a:ln>
                <a:noFill/>
              </a:ln>
              <a:effectLst/>
            </c:spPr>
            <c:extLst>
              <c:ext xmlns:c16="http://schemas.microsoft.com/office/drawing/2014/chart" uri="{C3380CC4-5D6E-409C-BE32-E72D297353CC}">
                <c16:uniqueId val="{00000008-5F8E-4F02-A3A6-05A6C34BBF44}"/>
              </c:ext>
            </c:extLst>
          </c:dPt>
          <c:cat>
            <c:strRef>
              <c:f>Sheet1!$A$2</c:f>
              <c:strCache>
                <c:ptCount val="1"/>
                <c:pt idx="0">
                  <c:v>Category 1</c:v>
                </c:pt>
              </c:strCache>
            </c:strRef>
          </c:cat>
          <c:val>
            <c:numRef>
              <c:f>Sheet1!$G$2</c:f>
              <c:numCache>
                <c:formatCode>General</c:formatCode>
                <c:ptCount val="1"/>
                <c:pt idx="0">
                  <c:v>6</c:v>
                </c:pt>
              </c:numCache>
            </c:numRef>
          </c:val>
          <c:extLst>
            <c:ext xmlns:c16="http://schemas.microsoft.com/office/drawing/2014/chart" uri="{C3380CC4-5D6E-409C-BE32-E72D297353CC}">
              <c16:uniqueId val="{00000009-5F8E-4F02-A3A6-05A6C34BBF44}"/>
            </c:ext>
          </c:extLst>
        </c:ser>
        <c:ser>
          <c:idx val="6"/>
          <c:order val="6"/>
          <c:tx>
            <c:strRef>
              <c:f>Sheet1!$H$1</c:f>
              <c:strCache>
                <c:ptCount val="1"/>
                <c:pt idx="0">
                  <c:v>7 color</c:v>
                </c:pt>
              </c:strCache>
            </c:strRef>
          </c:tx>
          <c:spPr>
            <a:solidFill>
              <a:srgbClr val="37075C"/>
            </a:solidFill>
            <a:ln>
              <a:noFill/>
            </a:ln>
            <a:effectLst/>
          </c:spPr>
          <c:invertIfNegative val="0"/>
          <c:dPt>
            <c:idx val="0"/>
            <c:invertIfNegative val="0"/>
            <c:bubble3D val="0"/>
            <c:spPr>
              <a:solidFill>
                <a:srgbClr val="37075C"/>
              </a:solidFill>
              <a:ln>
                <a:noFill/>
              </a:ln>
              <a:effectLst/>
            </c:spPr>
            <c:extLst>
              <c:ext xmlns:c16="http://schemas.microsoft.com/office/drawing/2014/chart" uri="{C3380CC4-5D6E-409C-BE32-E72D297353CC}">
                <c16:uniqueId val="{0000000B-5F8E-4F02-A3A6-05A6C34BBF44}"/>
              </c:ext>
            </c:extLst>
          </c:dPt>
          <c:cat>
            <c:strRef>
              <c:f>Sheet1!$A$2</c:f>
              <c:strCache>
                <c:ptCount val="1"/>
                <c:pt idx="0">
                  <c:v>Category 1</c:v>
                </c:pt>
              </c:strCache>
            </c:strRef>
          </c:cat>
          <c:val>
            <c:numRef>
              <c:f>Sheet1!$H$2</c:f>
              <c:numCache>
                <c:formatCode>General</c:formatCode>
                <c:ptCount val="1"/>
                <c:pt idx="0">
                  <c:v>4</c:v>
                </c:pt>
              </c:numCache>
            </c:numRef>
          </c:val>
          <c:extLst>
            <c:ext xmlns:c16="http://schemas.microsoft.com/office/drawing/2014/chart" uri="{C3380CC4-5D6E-409C-BE32-E72D297353CC}">
              <c16:uniqueId val="{0000000C-5F8E-4F02-A3A6-05A6C34BBF44}"/>
            </c:ext>
          </c:extLst>
        </c:ser>
        <c:dLbls>
          <c:showLegendKey val="0"/>
          <c:showVal val="0"/>
          <c:showCatName val="0"/>
          <c:showSerName val="0"/>
          <c:showPercent val="0"/>
          <c:showBubbleSize val="0"/>
        </c:dLbls>
        <c:gapWidth val="52"/>
        <c:overlap val="-19"/>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DBCEF-574F-409B-B1F3-1DA868D7AAE3}"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CE5BB-7C6E-4595-A694-7D150057473E}" type="slidenum">
              <a:rPr lang="en-US" smtClean="0"/>
              <a:t>‹Nº›</a:t>
            </a:fld>
            <a:endParaRPr lang="en-US"/>
          </a:p>
        </p:txBody>
      </p:sp>
    </p:spTree>
    <p:extLst>
      <p:ext uri="{BB962C8B-B14F-4D97-AF65-F5344CB8AC3E}">
        <p14:creationId xmlns:p14="http://schemas.microsoft.com/office/powerpoint/2010/main" val="36386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2</a:t>
            </a:fld>
            <a:endParaRPr lang="en-US"/>
          </a:p>
        </p:txBody>
      </p:sp>
    </p:spTree>
    <p:extLst>
      <p:ext uri="{BB962C8B-B14F-4D97-AF65-F5344CB8AC3E}">
        <p14:creationId xmlns:p14="http://schemas.microsoft.com/office/powerpoint/2010/main" val="125882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C880130-CE8D-E640-9639-E0473270C6CB}" type="slidenum">
              <a:rPr lang="en-US" smtClean="0"/>
              <a:t>3</a:t>
            </a:fld>
            <a:endParaRPr lang="en-US"/>
          </a:p>
        </p:txBody>
      </p:sp>
    </p:spTree>
    <p:extLst>
      <p:ext uri="{BB962C8B-B14F-4D97-AF65-F5344CB8AC3E}">
        <p14:creationId xmlns:p14="http://schemas.microsoft.com/office/powerpoint/2010/main" val="354559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9</a:t>
            </a:fld>
            <a:endParaRPr lang="en-US"/>
          </a:p>
        </p:txBody>
      </p:sp>
    </p:spTree>
    <p:extLst>
      <p:ext uri="{BB962C8B-B14F-4D97-AF65-F5344CB8AC3E}">
        <p14:creationId xmlns:p14="http://schemas.microsoft.com/office/powerpoint/2010/main" val="305382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La OBLIGATORIEDAD de verificar los controles ante cada uno de los trabajos de alto riesgo, va a permitirnos asegurar prevenir lesiones y hasta fatalidades.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Esta herramienta agrega valor a nuestra verificación de controles mediante la revisión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-Acreditación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-Conocimiento del personal sobre los peligros y riesgos del trabajo a realizarse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-Requerimiento de </a:t>
            </a:r>
            <a:r>
              <a:rPr lang="es-PE" sz="900" dirty="0" err="1"/>
              <a:t>EPP´s</a:t>
            </a:r>
            <a:endParaRPr lang="es-PE"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-Herramientas, equipos, materiales a usarse en la tarea</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-Verificar si la tarea esta contenida en un PETS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DEBEMOS ASEGURAR QUE ESTOS REQUERIMIENTOS LEGALES SE CUMPLAN DE MANERA NO NEGOCIABLE.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9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80130-CE8D-E640-9639-E0473270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0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La OBLIGATORIEDAD de verificar los controles ante cada uno de los trabajos de alto riesgo, va a permitirnos asegurar prevenir lesiones y hasta fatalidades.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Esta herramienta agrega valor a nuestra verificación de controles mediante la revisión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-Acreditación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-Conocimiento del personal sobre los peligros y riesgos del trabajo a realizarse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-Requerimiento de </a:t>
            </a:r>
            <a:r>
              <a:rPr lang="es-PE" dirty="0" err="1"/>
              <a:t>EPP´s</a:t>
            </a:r>
            <a:endParaRPr lang="es-PE"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-Herramientas, equipos, materiales a usarse en la tarea</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-Verificar si la tarea esta contenida en un PETS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DEBEMOS ASEGURAR QUE ESTOS REQUERIMIENTOS LEGALES SE CUMPLAN DE MANERA NO NEGOCIABLE.</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80130-CE8D-E640-9639-E0473270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0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15</a:t>
            </a:fld>
            <a:endParaRPr lang="en-US"/>
          </a:p>
        </p:txBody>
      </p:sp>
    </p:spTree>
    <p:extLst>
      <p:ext uri="{BB962C8B-B14F-4D97-AF65-F5344CB8AC3E}">
        <p14:creationId xmlns:p14="http://schemas.microsoft.com/office/powerpoint/2010/main" val="4815090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380D74-0CA8-8B55-BCF6-DE89298AECDB}"/>
              </a:ext>
            </a:extLst>
          </p:cNvPr>
          <p:cNvSpPr/>
          <p:nvPr userDrawn="1"/>
        </p:nvSpPr>
        <p:spPr>
          <a:xfrm>
            <a:off x="0" y="0"/>
            <a:ext cx="12192000" cy="6546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A7F9BE2-BE3D-ED8D-BF59-7A2D35827ABA}"/>
              </a:ext>
            </a:extLst>
          </p:cNvPr>
          <p:cNvPicPr>
            <a:picLocks noChangeAspect="1"/>
          </p:cNvPicPr>
          <p:nvPr userDrawn="1"/>
        </p:nvPicPr>
        <p:blipFill>
          <a:blip r:embed="rId2"/>
          <a:stretch>
            <a:fillRect/>
          </a:stretch>
        </p:blipFill>
        <p:spPr>
          <a:xfrm>
            <a:off x="7741403" y="945395"/>
            <a:ext cx="3832273" cy="459872"/>
          </a:xfrm>
          <a:prstGeom prst="rect">
            <a:avLst/>
          </a:prstGeom>
        </p:spPr>
      </p:pic>
      <p:pic>
        <p:nvPicPr>
          <p:cNvPr id="12" name="Picture 11" descr="A black background with orange text&#10;&#10;AI-generated content may be incorrect.">
            <a:extLst>
              <a:ext uri="{FF2B5EF4-FFF2-40B4-BE49-F238E27FC236}">
                <a16:creationId xmlns:a16="http://schemas.microsoft.com/office/drawing/2014/main" id="{2546926E-32C1-BC8F-20B8-D3D7472DFC02}"/>
              </a:ext>
            </a:extLst>
          </p:cNvPr>
          <p:cNvPicPr>
            <a:picLocks noChangeAspect="1"/>
          </p:cNvPicPr>
          <p:nvPr userDrawn="1"/>
        </p:nvPicPr>
        <p:blipFill>
          <a:blip r:embed="rId3"/>
          <a:stretch>
            <a:fillRect/>
          </a:stretch>
        </p:blipFill>
        <p:spPr>
          <a:xfrm>
            <a:off x="10153325" y="5579636"/>
            <a:ext cx="1256953" cy="432190"/>
          </a:xfrm>
          <a:prstGeom prst="rect">
            <a:avLst/>
          </a:prstGeom>
        </p:spPr>
      </p:pic>
      <p:sp>
        <p:nvSpPr>
          <p:cNvPr id="16" name="TextBox 15">
            <a:extLst>
              <a:ext uri="{FF2B5EF4-FFF2-40B4-BE49-F238E27FC236}">
                <a16:creationId xmlns:a16="http://schemas.microsoft.com/office/drawing/2014/main" id="{1428221F-ECE6-9295-3D77-BC08E18378BE}"/>
              </a:ext>
            </a:extLst>
          </p:cNvPr>
          <p:cNvSpPr txBox="1"/>
          <p:nvPr userDrawn="1"/>
        </p:nvSpPr>
        <p:spPr>
          <a:xfrm>
            <a:off x="8580357" y="5643827"/>
            <a:ext cx="772507" cy="246221"/>
          </a:xfrm>
          <a:prstGeom prst="rect">
            <a:avLst/>
          </a:prstGeom>
          <a:noFill/>
        </p:spPr>
        <p:txBody>
          <a:bodyPr wrap="square" rtlCol="0">
            <a:spAutoFit/>
          </a:bodyPr>
          <a:lstStyle/>
          <a:p>
            <a:pPr algn="ctr"/>
            <a:r>
              <a:rPr lang="en-US" sz="1000" dirty="0">
                <a:solidFill>
                  <a:schemeClr val="bg2">
                    <a:lumMod val="50000"/>
                  </a:schemeClr>
                </a:solidFill>
                <a:latin typeface="Arial" panose="020B0604020202020204" pitchFamily="34" charset="0"/>
                <a:cs typeface="Arial" panose="020B0604020202020204" pitchFamily="34" charset="0"/>
              </a:rPr>
              <a:t>fcx.com</a:t>
            </a:r>
          </a:p>
        </p:txBody>
      </p:sp>
      <p:pic>
        <p:nvPicPr>
          <p:cNvPr id="17" name="Picture 16" descr="Text&#10;&#10;Description automatically generated">
            <a:extLst>
              <a:ext uri="{FF2B5EF4-FFF2-40B4-BE49-F238E27FC236}">
                <a16:creationId xmlns:a16="http://schemas.microsoft.com/office/drawing/2014/main" id="{25A1AA6F-A7C5-9902-68B1-0D340E9CE5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9592" y="5476687"/>
            <a:ext cx="623479" cy="570370"/>
          </a:xfrm>
          <a:prstGeom prst="rect">
            <a:avLst/>
          </a:prstGeom>
        </p:spPr>
      </p:pic>
      <p:pic>
        <p:nvPicPr>
          <p:cNvPr id="18" name="Picture 17">
            <a:extLst>
              <a:ext uri="{FF2B5EF4-FFF2-40B4-BE49-F238E27FC236}">
                <a16:creationId xmlns:a16="http://schemas.microsoft.com/office/drawing/2014/main" id="{8CA13074-9D9F-BB35-323C-22EEEB6D41F9}"/>
              </a:ext>
            </a:extLst>
          </p:cNvPr>
          <p:cNvPicPr>
            <a:picLocks noChangeAspect="1"/>
          </p:cNvPicPr>
          <p:nvPr userDrawn="1"/>
        </p:nvPicPr>
        <p:blipFill>
          <a:blip r:embed="rId5">
            <a:alphaModFix amt="51000"/>
          </a:blip>
          <a:srcRect/>
          <a:stretch/>
        </p:blipFill>
        <p:spPr>
          <a:xfrm>
            <a:off x="5313259" y="5488228"/>
            <a:ext cx="547944" cy="549988"/>
          </a:xfrm>
          <a:prstGeom prst="rect">
            <a:avLst/>
          </a:prstGeom>
        </p:spPr>
      </p:pic>
      <p:pic>
        <p:nvPicPr>
          <p:cNvPr id="19" name="Picture 18">
            <a:extLst>
              <a:ext uri="{FF2B5EF4-FFF2-40B4-BE49-F238E27FC236}">
                <a16:creationId xmlns:a16="http://schemas.microsoft.com/office/drawing/2014/main" id="{5DCC7FB5-C9F6-2867-52CE-6BD27B83C506}"/>
              </a:ext>
            </a:extLst>
          </p:cNvPr>
          <p:cNvPicPr>
            <a:picLocks noChangeAspect="1"/>
          </p:cNvPicPr>
          <p:nvPr userDrawn="1"/>
        </p:nvPicPr>
        <p:blipFill>
          <a:blip r:embed="rId6"/>
          <a:srcRect/>
          <a:stretch/>
        </p:blipFill>
        <p:spPr>
          <a:xfrm>
            <a:off x="6279686" y="5621584"/>
            <a:ext cx="1063716" cy="349906"/>
          </a:xfrm>
          <a:prstGeom prst="rect">
            <a:avLst/>
          </a:prstGeom>
        </p:spPr>
      </p:pic>
      <p:sp>
        <p:nvSpPr>
          <p:cNvPr id="8" name="TextBox 7">
            <a:extLst>
              <a:ext uri="{FF2B5EF4-FFF2-40B4-BE49-F238E27FC236}">
                <a16:creationId xmlns:a16="http://schemas.microsoft.com/office/drawing/2014/main" id="{200F7C43-A0BC-1A1C-6D35-3B4DE1030D82}"/>
              </a:ext>
            </a:extLst>
          </p:cNvPr>
          <p:cNvSpPr txBox="1"/>
          <p:nvPr userDrawn="1"/>
        </p:nvSpPr>
        <p:spPr>
          <a:xfrm>
            <a:off x="7476212" y="6050664"/>
            <a:ext cx="1247705" cy="246221"/>
          </a:xfrm>
          <a:prstGeom prst="rect">
            <a:avLst/>
          </a:prstGeom>
          <a:noFill/>
        </p:spPr>
        <p:txBody>
          <a:bodyPr wrap="square" rtlCol="0">
            <a:spAutoFit/>
          </a:bodyPr>
          <a:lstStyle/>
          <a:p>
            <a:r>
              <a:rPr lang="en-US" sz="1000" i="1" dirty="0">
                <a:solidFill>
                  <a:srgbClr val="828383"/>
                </a:solidFill>
                <a:effectLst/>
                <a:latin typeface="Arial" panose="020B0604020202020204" pitchFamily="34" charset="0"/>
                <a:ea typeface="Aptos" panose="020B0004020202020204" pitchFamily="34" charset="0"/>
                <a:cs typeface="Arial" panose="020B0604020202020204" pitchFamily="34" charset="0"/>
              </a:rPr>
              <a:t>All Operating Sites</a:t>
            </a:r>
            <a:endParaRPr lang="en-US" sz="1000" i="1" dirty="0">
              <a:solidFill>
                <a:srgbClr val="828383"/>
              </a:solidFill>
              <a:latin typeface="Arial" panose="020B0604020202020204" pitchFamily="34" charset="0"/>
              <a:cs typeface="Arial" panose="020B0604020202020204" pitchFamily="34" charset="0"/>
            </a:endParaRPr>
          </a:p>
        </p:txBody>
      </p:sp>
      <p:pic>
        <p:nvPicPr>
          <p:cNvPr id="13" name="Picture 12" descr="A logo on a black background&#10;&#10;AI-generated content may be incorrect.">
            <a:extLst>
              <a:ext uri="{FF2B5EF4-FFF2-40B4-BE49-F238E27FC236}">
                <a16:creationId xmlns:a16="http://schemas.microsoft.com/office/drawing/2014/main" id="{34984637-B315-21E3-1DD3-6ED0743C39A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672" y="4564050"/>
            <a:ext cx="2594958" cy="2594958"/>
          </a:xfrm>
          <a:prstGeom prst="rect">
            <a:avLst/>
          </a:prstGeom>
        </p:spPr>
      </p:pic>
      <p:pic>
        <p:nvPicPr>
          <p:cNvPr id="2" name="Picture 1" descr="A planet with lights and dots&#10;&#10;AI-generated content may be incorrect.">
            <a:extLst>
              <a:ext uri="{FF2B5EF4-FFF2-40B4-BE49-F238E27FC236}">
                <a16:creationId xmlns:a16="http://schemas.microsoft.com/office/drawing/2014/main" id="{DA204EF5-CA1D-8B4C-FE5F-152F4A51A5A6}"/>
              </a:ext>
            </a:extLst>
          </p:cNvPr>
          <p:cNvPicPr>
            <a:picLocks noChangeAspect="1"/>
          </p:cNvPicPr>
          <p:nvPr userDrawn="1"/>
        </p:nvPicPr>
        <p:blipFill>
          <a:blip r:embed="rId8"/>
          <a:srcRect l="21249" t="21152" r="1213" b="30162"/>
          <a:stretch/>
        </p:blipFill>
        <p:spPr>
          <a:xfrm>
            <a:off x="0" y="1821658"/>
            <a:ext cx="12192000" cy="3252326"/>
          </a:xfrm>
          <a:prstGeom prst="rect">
            <a:avLst/>
          </a:prstGeom>
        </p:spPr>
      </p:pic>
    </p:spTree>
    <p:extLst>
      <p:ext uri="{BB962C8B-B14F-4D97-AF65-F5344CB8AC3E}">
        <p14:creationId xmlns:p14="http://schemas.microsoft.com/office/powerpoint/2010/main" val="33984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670-A04D-D9F1-EEE5-0DA7D22F922C}"/>
              </a:ext>
            </a:extLst>
          </p:cNvPr>
          <p:cNvSpPr>
            <a:spLocks noGrp="1"/>
          </p:cNvSpPr>
          <p:nvPr>
            <p:ph type="title"/>
          </p:nvPr>
        </p:nvSpPr>
        <p:spPr>
          <a:xfrm>
            <a:off x="232153" y="332326"/>
            <a:ext cx="9021115" cy="769999"/>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3C3F361-1220-7E00-E358-29753A33F506}"/>
              </a:ext>
            </a:extLst>
          </p:cNvPr>
          <p:cNvSpPr>
            <a:spLocks noGrp="1"/>
          </p:cNvSpPr>
          <p:nvPr>
            <p:ph type="pic" idx="1"/>
          </p:nvPr>
        </p:nvSpPr>
        <p:spPr>
          <a:xfrm>
            <a:off x="5076825" y="1578274"/>
            <a:ext cx="6756054" cy="41275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3F80CB-0309-3B87-FF23-7C7BC3A11BFA}"/>
              </a:ext>
            </a:extLst>
          </p:cNvPr>
          <p:cNvSpPr>
            <a:spLocks noGrp="1"/>
          </p:cNvSpPr>
          <p:nvPr>
            <p:ph type="body" sz="half" idx="2"/>
          </p:nvPr>
        </p:nvSpPr>
        <p:spPr>
          <a:xfrm>
            <a:off x="232153" y="1575128"/>
            <a:ext cx="4343399" cy="412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D2FF383-6630-AA86-3977-5984B373E892}"/>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231081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C1E-C21C-5AE7-26F8-516F2A3B3B7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BE20958-545F-13BA-E9C2-A4AA9664CDEE}"/>
              </a:ext>
            </a:extLst>
          </p:cNvPr>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86714E-08EC-BC39-2520-D22074039A13}"/>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290645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68B0D-0312-822C-C74D-BA7D4C3F1172}"/>
              </a:ext>
            </a:extLst>
          </p:cNvPr>
          <p:cNvPicPr>
            <a:picLocks noChangeAspect="1"/>
          </p:cNvPicPr>
          <p:nvPr userDrawn="1"/>
        </p:nvPicPr>
        <p:blipFill>
          <a:blip r:embed="rId2"/>
          <a:srcRect l="110" t="19912" r="-110" b="10436"/>
          <a:stretch/>
        </p:blipFill>
        <p:spPr>
          <a:xfrm rot="5400000">
            <a:off x="8103838" y="2769839"/>
            <a:ext cx="6858000" cy="1318323"/>
          </a:xfrm>
          <a:prstGeom prst="rect">
            <a:avLst/>
          </a:prstGeom>
        </p:spPr>
      </p:pic>
      <p:sp>
        <p:nvSpPr>
          <p:cNvPr id="8" name="Rectangle 7">
            <a:extLst>
              <a:ext uri="{FF2B5EF4-FFF2-40B4-BE49-F238E27FC236}">
                <a16:creationId xmlns:a16="http://schemas.microsoft.com/office/drawing/2014/main" id="{2803D119-E088-5101-3D4E-F32B212B2AA7}"/>
              </a:ext>
            </a:extLst>
          </p:cNvPr>
          <p:cNvSpPr/>
          <p:nvPr userDrawn="1"/>
        </p:nvSpPr>
        <p:spPr>
          <a:xfrm flipH="1" flipV="1">
            <a:off x="10814463" y="1"/>
            <a:ext cx="59215" cy="6858000"/>
          </a:xfrm>
          <a:prstGeom prst="rect">
            <a:avLst/>
          </a:prstGeom>
          <a:gradFill>
            <a:gsLst>
              <a:gs pos="57000">
                <a:srgbClr val="A15423"/>
              </a:gs>
              <a:gs pos="77000">
                <a:srgbClr val="8A4724"/>
              </a:gs>
              <a:gs pos="25000">
                <a:srgbClr val="F3831F"/>
              </a:gs>
              <a:gs pos="4000">
                <a:srgbClr val="B56942"/>
              </a:gs>
              <a:gs pos="97000">
                <a:srgbClr val="BD642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ABF730B-BC06-B254-7E98-8E46A91CC1E1}"/>
              </a:ext>
            </a:extLst>
          </p:cNvPr>
          <p:cNvGrpSpPr/>
          <p:nvPr userDrawn="1"/>
        </p:nvGrpSpPr>
        <p:grpSpPr>
          <a:xfrm>
            <a:off x="10885727" y="-1"/>
            <a:ext cx="1294221" cy="6858001"/>
            <a:chOff x="10934218" y="-2"/>
            <a:chExt cx="1294221" cy="6858001"/>
          </a:xfrm>
        </p:grpSpPr>
        <p:sp>
          <p:nvSpPr>
            <p:cNvPr id="12" name="Rectangle 11">
              <a:extLst>
                <a:ext uri="{FF2B5EF4-FFF2-40B4-BE49-F238E27FC236}">
                  <a16:creationId xmlns:a16="http://schemas.microsoft.com/office/drawing/2014/main" id="{C2DF8AE9-E569-0D6C-D0DE-A6E5ED3A5A5E}"/>
                </a:ext>
              </a:extLst>
            </p:cNvPr>
            <p:cNvSpPr/>
            <p:nvPr userDrawn="1"/>
          </p:nvSpPr>
          <p:spPr>
            <a:xfrm>
              <a:off x="10934218" y="-2"/>
              <a:ext cx="1285618" cy="6858001"/>
            </a:xfrm>
            <a:prstGeom prst="rect">
              <a:avLst/>
            </a:prstGeom>
            <a:gradFill flip="none" rotWithShape="1">
              <a:gsLst>
                <a:gs pos="100000">
                  <a:srgbClr val="3F4045">
                    <a:lumMod val="0"/>
                    <a:alpha val="0"/>
                  </a:srgbClr>
                </a:gs>
                <a:gs pos="0">
                  <a:schemeClr val="accent1">
                    <a:lumMod val="50000"/>
                    <a:alpha val="61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0454601-48A2-F5CA-F9E6-63B918B4E236}"/>
                </a:ext>
              </a:extLst>
            </p:cNvPr>
            <p:cNvPicPr>
              <a:picLocks noChangeAspect="1"/>
            </p:cNvPicPr>
            <p:nvPr userDrawn="1"/>
          </p:nvPicPr>
          <p:blipFill>
            <a:blip r:embed="rId3"/>
            <a:stretch>
              <a:fillRect/>
            </a:stretch>
          </p:blipFill>
          <p:spPr>
            <a:xfrm rot="5400000">
              <a:off x="11099976" y="3097823"/>
              <a:ext cx="2015113" cy="241813"/>
            </a:xfrm>
            <a:prstGeom prst="rect">
              <a:avLst/>
            </a:prstGeom>
          </p:spPr>
        </p:pic>
      </p:grpSp>
      <p:sp>
        <p:nvSpPr>
          <p:cNvPr id="2" name="Vertical Title 1">
            <a:extLst>
              <a:ext uri="{FF2B5EF4-FFF2-40B4-BE49-F238E27FC236}">
                <a16:creationId xmlns:a16="http://schemas.microsoft.com/office/drawing/2014/main" id="{EC5AEA86-45BD-F36F-D73D-D0ADC65BDC53}"/>
              </a:ext>
            </a:extLst>
          </p:cNvPr>
          <p:cNvSpPr>
            <a:spLocks noGrp="1"/>
          </p:cNvSpPr>
          <p:nvPr>
            <p:ph type="title" orient="vert"/>
          </p:nvPr>
        </p:nvSpPr>
        <p:spPr>
          <a:xfrm>
            <a:off x="11057793" y="331079"/>
            <a:ext cx="902062" cy="6346811"/>
          </a:xfrm>
        </p:spPr>
        <p:txBody>
          <a:bodyPr vert="eaVert"/>
          <a:lstStyle>
            <a:lvl1pPr>
              <a:defRPr sz="2400"/>
            </a:lvl1pPr>
          </a:lstStyle>
          <a:p>
            <a:r>
              <a:rPr lang="en-US" dirty="0"/>
              <a:t>Click to edit Master title style</a:t>
            </a:r>
          </a:p>
        </p:txBody>
      </p:sp>
      <p:sp>
        <p:nvSpPr>
          <p:cNvPr id="3" name="Vertical Text Placeholder 2">
            <a:extLst>
              <a:ext uri="{FF2B5EF4-FFF2-40B4-BE49-F238E27FC236}">
                <a16:creationId xmlns:a16="http://schemas.microsoft.com/office/drawing/2014/main" id="{80A5B418-CF41-A229-3C68-FB77F971B784}"/>
              </a:ext>
            </a:extLst>
          </p:cNvPr>
          <p:cNvSpPr>
            <a:spLocks noGrp="1"/>
          </p:cNvSpPr>
          <p:nvPr>
            <p:ph type="body" orient="vert" idx="1"/>
          </p:nvPr>
        </p:nvSpPr>
        <p:spPr>
          <a:xfrm>
            <a:off x="838200" y="339244"/>
            <a:ext cx="9775004" cy="6179513"/>
          </a:xfrm>
        </p:spPr>
        <p:txBody>
          <a:bodyPr vert="eaVe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close up of a logo&#10;&#10;AI-generated content may be incorrect.">
            <a:extLst>
              <a:ext uri="{FF2B5EF4-FFF2-40B4-BE49-F238E27FC236}">
                <a16:creationId xmlns:a16="http://schemas.microsoft.com/office/drawing/2014/main" id="{76583125-9C2D-BB6D-D1D7-B401F4CC1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525422" y="3111944"/>
            <a:ext cx="1805455" cy="634111"/>
          </a:xfrm>
          <a:prstGeom prst="rect">
            <a:avLst/>
          </a:prstGeom>
        </p:spPr>
      </p:pic>
      <p:sp>
        <p:nvSpPr>
          <p:cNvPr id="4" name="Slide Number Placeholder 5">
            <a:extLst>
              <a:ext uri="{FF2B5EF4-FFF2-40B4-BE49-F238E27FC236}">
                <a16:creationId xmlns:a16="http://schemas.microsoft.com/office/drawing/2014/main" id="{20E87E25-1461-DF34-46CD-ECA117878838}"/>
              </a:ext>
            </a:extLst>
          </p:cNvPr>
          <p:cNvSpPr>
            <a:spLocks noGrp="1"/>
          </p:cNvSpPr>
          <p:nvPr>
            <p:ph type="sldNum" sz="quarter" idx="4"/>
          </p:nvPr>
        </p:nvSpPr>
        <p:spPr>
          <a:xfrm rot="5400000">
            <a:off x="-503464" y="6109607"/>
            <a:ext cx="1251857"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239694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7"/>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‹Nº›</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5" y="1519520"/>
            <a:ext cx="10572316"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CA127294-ACFE-41D3-AA99-C6ED429059B2}"/>
              </a:ext>
            </a:extLst>
          </p:cNvPr>
          <p:cNvSpPr>
            <a:spLocks noGrp="1"/>
          </p:cNvSpPr>
          <p:nvPr>
            <p:ph type="title"/>
          </p:nvPr>
        </p:nvSpPr>
        <p:spPr>
          <a:xfrm>
            <a:off x="782785" y="365127"/>
            <a:ext cx="971896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747798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9AF5-AABD-F49D-3CD5-A049EC1F45EC}"/>
              </a:ext>
            </a:extLst>
          </p:cNvPr>
          <p:cNvSpPr>
            <a:spLocks noGrp="1"/>
          </p:cNvSpPr>
          <p:nvPr>
            <p:ph type="title"/>
          </p:nvPr>
        </p:nvSpPr>
        <p:spPr>
          <a:xfrm>
            <a:off x="231689" y="323712"/>
            <a:ext cx="9027330" cy="789866"/>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548213-4DE3-CB5D-2D50-50F7FD538847}"/>
              </a:ext>
            </a:extLst>
          </p:cNvPr>
          <p:cNvSpPr>
            <a:spLocks noGrp="1"/>
          </p:cNvSpPr>
          <p:nvPr>
            <p:ph idx="1"/>
          </p:nvPr>
        </p:nvSpPr>
        <p:spPr>
          <a:xfrm>
            <a:off x="235729" y="1547332"/>
            <a:ext cx="11642418" cy="4356842"/>
          </a:xfrm>
        </p:spPr>
        <p:txBody>
          <a:bodyPr/>
          <a:lstStyle>
            <a:lvl1pPr marL="225425" indent="-22542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0413D9E1-5F06-E4EC-B19E-68A6E6D60CCA}"/>
              </a:ext>
            </a:extLst>
          </p:cNvPr>
          <p:cNvSpPr>
            <a:spLocks noGrp="1"/>
          </p:cNvSpPr>
          <p:nvPr>
            <p:ph type="sldNum" sz="quarter" idx="4"/>
          </p:nvPr>
        </p:nvSpPr>
        <p:spPr>
          <a:xfrm>
            <a:off x="11387738" y="6613071"/>
            <a:ext cx="796097"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57362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9AF5-AABD-F49D-3CD5-A049EC1F45EC}"/>
              </a:ext>
            </a:extLst>
          </p:cNvPr>
          <p:cNvSpPr>
            <a:spLocks noGrp="1"/>
          </p:cNvSpPr>
          <p:nvPr>
            <p:ph type="title"/>
          </p:nvPr>
        </p:nvSpPr>
        <p:spPr>
          <a:xfrm>
            <a:off x="241480" y="330552"/>
            <a:ext cx="8980708" cy="490012"/>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548213-4DE3-CB5D-2D50-50F7FD538847}"/>
              </a:ext>
            </a:extLst>
          </p:cNvPr>
          <p:cNvSpPr>
            <a:spLocks noGrp="1"/>
          </p:cNvSpPr>
          <p:nvPr>
            <p:ph idx="1"/>
          </p:nvPr>
        </p:nvSpPr>
        <p:spPr>
          <a:xfrm>
            <a:off x="235728" y="1547541"/>
            <a:ext cx="11615257" cy="4356842"/>
          </a:xfrm>
        </p:spPr>
        <p:txBody>
          <a:bodyPr/>
          <a:lstStyle>
            <a:lvl1pPr marL="225425" indent="-22542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9AEFD34E-F4D9-89B5-896A-97A37353ABBA}"/>
              </a:ext>
            </a:extLst>
          </p:cNvPr>
          <p:cNvSpPr>
            <a:spLocks noGrp="1"/>
          </p:cNvSpPr>
          <p:nvPr>
            <p:ph type="subTitle" idx="13"/>
          </p:nvPr>
        </p:nvSpPr>
        <p:spPr>
          <a:xfrm>
            <a:off x="241480" y="778290"/>
            <a:ext cx="8980708" cy="270941"/>
          </a:xfrm>
          <a:prstGeom prst="rect">
            <a:avLst/>
          </a:prstGeom>
        </p:spPr>
        <p:txBody>
          <a:bodyPr>
            <a:no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7A8FC99-B0E0-720F-ED20-3F958C521E0B}"/>
              </a:ext>
            </a:extLst>
          </p:cNvPr>
          <p:cNvSpPr>
            <a:spLocks noGrp="1"/>
          </p:cNvSpPr>
          <p:nvPr>
            <p:ph type="sldNum" sz="quarter" idx="4"/>
          </p:nvPr>
        </p:nvSpPr>
        <p:spPr>
          <a:xfrm>
            <a:off x="11372370" y="6613071"/>
            <a:ext cx="811465"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142920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30B2DA-5D2F-22BF-5FFE-4FB461322249}"/>
              </a:ext>
            </a:extLst>
          </p:cNvPr>
          <p:cNvSpPr/>
          <p:nvPr userDrawn="1"/>
        </p:nvSpPr>
        <p:spPr>
          <a:xfrm>
            <a:off x="0" y="0"/>
            <a:ext cx="12192000" cy="6613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6" descr="A planet with lights and dots&#10;&#10;AI-generated content may be incorrect.">
            <a:extLst>
              <a:ext uri="{FF2B5EF4-FFF2-40B4-BE49-F238E27FC236}">
                <a16:creationId xmlns:a16="http://schemas.microsoft.com/office/drawing/2014/main" id="{9DDB7613-28D9-07ED-1F29-F19A0AE5474E}"/>
              </a:ext>
            </a:extLst>
          </p:cNvPr>
          <p:cNvPicPr>
            <a:picLocks noChangeAspect="1"/>
          </p:cNvPicPr>
          <p:nvPr userDrawn="1"/>
        </p:nvPicPr>
        <p:blipFill>
          <a:blip r:embed="rId2"/>
          <a:srcRect l="5584" t="24264" r="747" b="25461"/>
          <a:stretch/>
        </p:blipFill>
        <p:spPr>
          <a:xfrm>
            <a:off x="-1" y="2039924"/>
            <a:ext cx="12183835" cy="2778151"/>
          </a:xfrm>
          <a:prstGeom prst="rect">
            <a:avLst/>
          </a:prstGeom>
        </p:spPr>
      </p:pic>
      <p:sp>
        <p:nvSpPr>
          <p:cNvPr id="6" name="Slide Number Placeholder 5">
            <a:extLst>
              <a:ext uri="{FF2B5EF4-FFF2-40B4-BE49-F238E27FC236}">
                <a16:creationId xmlns:a16="http://schemas.microsoft.com/office/drawing/2014/main" id="{2AA7E2C5-6E1A-0BFA-9199-B77CCD55536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a:p>
        </p:txBody>
      </p:sp>
      <p:pic>
        <p:nvPicPr>
          <p:cNvPr id="10" name="Picture 9">
            <a:extLst>
              <a:ext uri="{FF2B5EF4-FFF2-40B4-BE49-F238E27FC236}">
                <a16:creationId xmlns:a16="http://schemas.microsoft.com/office/drawing/2014/main" id="{94C4F096-CBB6-5577-A0A8-AF43FDCA2710}"/>
              </a:ext>
            </a:extLst>
          </p:cNvPr>
          <p:cNvPicPr>
            <a:picLocks noChangeAspect="1"/>
          </p:cNvPicPr>
          <p:nvPr userDrawn="1"/>
        </p:nvPicPr>
        <p:blipFill>
          <a:blip r:embed="rId3"/>
          <a:stretch>
            <a:fillRect/>
          </a:stretch>
        </p:blipFill>
        <p:spPr>
          <a:xfrm>
            <a:off x="7741403" y="945395"/>
            <a:ext cx="3832273" cy="459872"/>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7013E409-3660-38FD-AD58-95C9A68A15DB}"/>
              </a:ext>
            </a:extLst>
          </p:cNvPr>
          <p:cNvPicPr>
            <a:picLocks noChangeAspect="1"/>
          </p:cNvPicPr>
          <p:nvPr userDrawn="1"/>
        </p:nvPicPr>
        <p:blipFill>
          <a:blip r:embed="rId4"/>
          <a:stretch>
            <a:fillRect/>
          </a:stretch>
        </p:blipFill>
        <p:spPr>
          <a:xfrm>
            <a:off x="8539222" y="3904025"/>
            <a:ext cx="2741803" cy="691010"/>
          </a:xfrm>
          <a:prstGeom prst="rect">
            <a:avLst/>
          </a:prstGeom>
        </p:spPr>
      </p:pic>
    </p:spTree>
    <p:extLst>
      <p:ext uri="{BB962C8B-B14F-4D97-AF65-F5344CB8AC3E}">
        <p14:creationId xmlns:p14="http://schemas.microsoft.com/office/powerpoint/2010/main" val="122148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BF96-AC9B-8E16-D0D7-5598BD8C7CE4}"/>
              </a:ext>
            </a:extLst>
          </p:cNvPr>
          <p:cNvSpPr>
            <a:spLocks noGrp="1"/>
          </p:cNvSpPr>
          <p:nvPr>
            <p:ph type="title"/>
          </p:nvPr>
        </p:nvSpPr>
        <p:spPr>
          <a:xfrm>
            <a:off x="233465" y="328914"/>
            <a:ext cx="9023966" cy="78028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8B13F9-27D2-7F8F-392F-9A3F8CCA732E}"/>
              </a:ext>
            </a:extLst>
          </p:cNvPr>
          <p:cNvSpPr>
            <a:spLocks noGrp="1"/>
          </p:cNvSpPr>
          <p:nvPr>
            <p:ph sz="half" idx="1"/>
          </p:nvPr>
        </p:nvSpPr>
        <p:spPr>
          <a:xfrm>
            <a:off x="233464" y="1549267"/>
            <a:ext cx="5144294"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75DA24D-F38E-0DC7-8146-15D1EAC9A39D}"/>
              </a:ext>
            </a:extLst>
          </p:cNvPr>
          <p:cNvSpPr>
            <a:spLocks noGrp="1"/>
          </p:cNvSpPr>
          <p:nvPr>
            <p:ph sz="half" idx="2"/>
          </p:nvPr>
        </p:nvSpPr>
        <p:spPr>
          <a:xfrm>
            <a:off x="5495453" y="1549267"/>
            <a:ext cx="6463083"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262FEBB-6FC8-5F95-8D35-FEFEEEA893ED}"/>
              </a:ext>
            </a:extLst>
          </p:cNvPr>
          <p:cNvSpPr>
            <a:spLocks noGrp="1"/>
          </p:cNvSpPr>
          <p:nvPr>
            <p:ph type="sldNum" sz="quarter" idx="12"/>
          </p:nvPr>
        </p:nvSpPr>
        <p:spPr/>
        <p:txBody>
          <a:bodyPr/>
          <a:lstStyle/>
          <a:p>
            <a:fld id="{FF95D46F-68E8-4171-8536-729DEB5A20DE}" type="slidenum">
              <a:rPr lang="en-US" smtClean="0"/>
              <a:t>‹Nº›</a:t>
            </a:fld>
            <a:endParaRPr lang="en-US" dirty="0"/>
          </a:p>
        </p:txBody>
      </p:sp>
    </p:spTree>
    <p:extLst>
      <p:ext uri="{BB962C8B-B14F-4D97-AF65-F5344CB8AC3E}">
        <p14:creationId xmlns:p14="http://schemas.microsoft.com/office/powerpoint/2010/main" val="114642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BBE5-CEC4-7F59-9E5D-34EDD4684C26}"/>
              </a:ext>
            </a:extLst>
          </p:cNvPr>
          <p:cNvSpPr>
            <a:spLocks noGrp="1"/>
          </p:cNvSpPr>
          <p:nvPr>
            <p:ph type="title"/>
          </p:nvPr>
        </p:nvSpPr>
        <p:spPr>
          <a:xfrm>
            <a:off x="232796" y="305597"/>
            <a:ext cx="8997468"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5D33564-05BE-E0A1-5834-6F681D171104}"/>
              </a:ext>
            </a:extLst>
          </p:cNvPr>
          <p:cNvSpPr>
            <a:spLocks noGrp="1"/>
          </p:cNvSpPr>
          <p:nvPr>
            <p:ph type="body" idx="1"/>
          </p:nvPr>
        </p:nvSpPr>
        <p:spPr>
          <a:xfrm>
            <a:off x="232796" y="144286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530B2B2-67A4-6CB9-A43C-877B79E7EABE}"/>
              </a:ext>
            </a:extLst>
          </p:cNvPr>
          <p:cNvSpPr>
            <a:spLocks noGrp="1"/>
          </p:cNvSpPr>
          <p:nvPr>
            <p:ph sz="half" idx="2"/>
          </p:nvPr>
        </p:nvSpPr>
        <p:spPr>
          <a:xfrm>
            <a:off x="232796" y="2266780"/>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8BA9504-7D87-9A47-FD98-B8D17E8D564C}"/>
              </a:ext>
            </a:extLst>
          </p:cNvPr>
          <p:cNvSpPr>
            <a:spLocks noGrp="1"/>
          </p:cNvSpPr>
          <p:nvPr>
            <p:ph type="body" sz="quarter" idx="3"/>
          </p:nvPr>
        </p:nvSpPr>
        <p:spPr>
          <a:xfrm>
            <a:off x="5549774" y="1442868"/>
            <a:ext cx="64094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4DEF2E-DD74-E836-7B9F-99D2FF7FC792}"/>
              </a:ext>
            </a:extLst>
          </p:cNvPr>
          <p:cNvSpPr>
            <a:spLocks noGrp="1"/>
          </p:cNvSpPr>
          <p:nvPr>
            <p:ph sz="quarter" idx="4"/>
          </p:nvPr>
        </p:nvSpPr>
        <p:spPr>
          <a:xfrm>
            <a:off x="5549774" y="2266780"/>
            <a:ext cx="640943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6BF6833-C61A-4AEF-779C-BE854CCC4A1A}"/>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391667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BBE5-CEC4-7F59-9E5D-34EDD4684C26}"/>
              </a:ext>
            </a:extLst>
          </p:cNvPr>
          <p:cNvSpPr>
            <a:spLocks noGrp="1"/>
          </p:cNvSpPr>
          <p:nvPr>
            <p:ph type="title"/>
          </p:nvPr>
        </p:nvSpPr>
        <p:spPr>
          <a:xfrm>
            <a:off x="232796" y="344732"/>
            <a:ext cx="9026223" cy="75199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graphicFrame>
        <p:nvGraphicFramePr>
          <p:cNvPr id="17" name="Chart 16">
            <a:extLst>
              <a:ext uri="{FF2B5EF4-FFF2-40B4-BE49-F238E27FC236}">
                <a16:creationId xmlns:a16="http://schemas.microsoft.com/office/drawing/2014/main" id="{F0065BD9-757D-0DD1-2E52-5F15767F1E91}"/>
              </a:ext>
            </a:extLst>
          </p:cNvPr>
          <p:cNvGraphicFramePr/>
          <p:nvPr userDrawn="1">
            <p:extLst>
              <p:ext uri="{D42A27DB-BD31-4B8C-83A1-F6EECF244321}">
                <p14:modId xmlns:p14="http://schemas.microsoft.com/office/powerpoint/2010/main" val="1695028632"/>
              </p:ext>
            </p:extLst>
          </p:nvPr>
        </p:nvGraphicFramePr>
        <p:xfrm>
          <a:off x="3353156" y="4739323"/>
          <a:ext cx="3553778" cy="2128811"/>
        </p:xfrm>
        <a:graphic>
          <a:graphicData uri="http://schemas.openxmlformats.org/drawingml/2006/chart">
            <c:chart xmlns:c="http://schemas.openxmlformats.org/drawingml/2006/chart" xmlns:r="http://schemas.openxmlformats.org/officeDocument/2006/relationships" r:id="rId2"/>
          </a:graphicData>
        </a:graphic>
      </p:graphicFrame>
      <p:sp>
        <p:nvSpPr>
          <p:cNvPr id="45" name="Rectangle 44">
            <a:extLst>
              <a:ext uri="{FF2B5EF4-FFF2-40B4-BE49-F238E27FC236}">
                <a16:creationId xmlns:a16="http://schemas.microsoft.com/office/drawing/2014/main" id="{9FC7F36B-CA8B-9672-DE4A-507330AD47D0}"/>
              </a:ext>
            </a:extLst>
          </p:cNvPr>
          <p:cNvSpPr/>
          <p:nvPr userDrawn="1"/>
        </p:nvSpPr>
        <p:spPr>
          <a:xfrm>
            <a:off x="1447562" y="3999562"/>
            <a:ext cx="561687" cy="465529"/>
          </a:xfrm>
          <a:prstGeom prst="rect">
            <a:avLst/>
          </a:prstGeom>
          <a:solidFill>
            <a:srgbClr val="F1792E"/>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102BFCE6-B684-B60F-94F4-EE7A18030EF8}"/>
              </a:ext>
            </a:extLst>
          </p:cNvPr>
          <p:cNvSpPr/>
          <p:nvPr userDrawn="1"/>
        </p:nvSpPr>
        <p:spPr>
          <a:xfrm>
            <a:off x="1447562" y="4600876"/>
            <a:ext cx="561687" cy="421559"/>
          </a:xfrm>
          <a:prstGeom prst="rect">
            <a:avLst/>
          </a:prstGeom>
          <a:solidFill>
            <a:srgbClr val="007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56AE3008-84BE-B94D-FFFC-B3B83C62C6C6}"/>
              </a:ext>
            </a:extLst>
          </p:cNvPr>
          <p:cNvSpPr/>
          <p:nvPr userDrawn="1"/>
        </p:nvSpPr>
        <p:spPr>
          <a:xfrm>
            <a:off x="1447562" y="5153484"/>
            <a:ext cx="561687" cy="493302"/>
          </a:xfrm>
          <a:prstGeom prst="rect">
            <a:avLst/>
          </a:prstGeom>
          <a:solidFill>
            <a:srgbClr val="092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6ADB4AB7-FFBD-1C67-6DE4-1C3FC719763E}"/>
              </a:ext>
            </a:extLst>
          </p:cNvPr>
          <p:cNvSpPr/>
          <p:nvPr userDrawn="1"/>
        </p:nvSpPr>
        <p:spPr>
          <a:xfrm>
            <a:off x="798771" y="5153484"/>
            <a:ext cx="561687" cy="486896"/>
          </a:xfrm>
          <a:prstGeom prst="rect">
            <a:avLst/>
          </a:prstGeom>
          <a:solidFill>
            <a:srgbClr val="718C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C390DCA8-A5CD-0D44-875E-A3063FCC797A}"/>
              </a:ext>
            </a:extLst>
          </p:cNvPr>
          <p:cNvSpPr/>
          <p:nvPr userDrawn="1"/>
        </p:nvSpPr>
        <p:spPr>
          <a:xfrm>
            <a:off x="796061" y="3999562"/>
            <a:ext cx="561687" cy="465529"/>
          </a:xfrm>
          <a:prstGeom prst="rect">
            <a:avLst/>
          </a:prstGeom>
          <a:solidFill>
            <a:srgbClr val="D37321"/>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387EEF00-034B-D967-B095-ED8DAAFFC522}"/>
              </a:ext>
            </a:extLst>
          </p:cNvPr>
          <p:cNvSpPr/>
          <p:nvPr userDrawn="1"/>
        </p:nvSpPr>
        <p:spPr>
          <a:xfrm>
            <a:off x="1447562" y="3428999"/>
            <a:ext cx="561687" cy="4655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BC1E7C4-3C70-46A2-9933-38384C4E3EDC}"/>
              </a:ext>
            </a:extLst>
          </p:cNvPr>
          <p:cNvSpPr/>
          <p:nvPr userDrawn="1"/>
        </p:nvSpPr>
        <p:spPr>
          <a:xfrm>
            <a:off x="796061" y="3428999"/>
            <a:ext cx="561687" cy="465529"/>
          </a:xfrm>
          <a:prstGeom prst="rect">
            <a:avLst/>
          </a:prstGeom>
          <a:solidFill>
            <a:srgbClr val="F8AE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736B1DBC-9223-A002-7E06-AA61C248F557}"/>
              </a:ext>
            </a:extLst>
          </p:cNvPr>
          <p:cNvSpPr/>
          <p:nvPr userDrawn="1"/>
        </p:nvSpPr>
        <p:spPr>
          <a:xfrm>
            <a:off x="103655" y="5153484"/>
            <a:ext cx="561687" cy="493302"/>
          </a:xfrm>
          <a:prstGeom prst="rect">
            <a:avLst/>
          </a:prstGeom>
          <a:solidFill>
            <a:srgbClr val="C9DE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AA23680-AC35-01BD-9E2F-458A505DCBB2}"/>
              </a:ext>
            </a:extLst>
          </p:cNvPr>
          <p:cNvSpPr/>
          <p:nvPr userDrawn="1"/>
        </p:nvSpPr>
        <p:spPr>
          <a:xfrm>
            <a:off x="796061" y="4600876"/>
            <a:ext cx="561687" cy="421559"/>
          </a:xfrm>
          <a:prstGeom prst="rect">
            <a:avLst/>
          </a:prstGeom>
          <a:solidFill>
            <a:srgbClr val="77B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713DCFF1-91E9-8998-9B9A-A5BF2157150C}"/>
              </a:ext>
            </a:extLst>
          </p:cNvPr>
          <p:cNvSpPr/>
          <p:nvPr userDrawn="1"/>
        </p:nvSpPr>
        <p:spPr>
          <a:xfrm>
            <a:off x="103655" y="4600876"/>
            <a:ext cx="561687" cy="421559"/>
          </a:xfrm>
          <a:prstGeom prst="rect">
            <a:avLst/>
          </a:prstGeom>
          <a:solidFill>
            <a:srgbClr val="DCEBF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9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08038B7-D7C5-1BFF-C9C5-FD45EB8DAAEB}"/>
              </a:ext>
            </a:extLst>
          </p:cNvPr>
          <p:cNvSpPr txBox="1"/>
          <p:nvPr userDrawn="1"/>
        </p:nvSpPr>
        <p:spPr>
          <a:xfrm>
            <a:off x="2009249" y="4030297"/>
            <a:ext cx="1267352" cy="507831"/>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CMYK: 0/61/83/0</a:t>
            </a:r>
          </a:p>
          <a:p>
            <a:pPr algn="l"/>
            <a:r>
              <a:rPr lang="en-US" sz="900" b="0" i="0" u="none" strike="noStrike" baseline="0" dirty="0">
                <a:latin typeface="Arial" panose="020B0604020202020204" pitchFamily="34" charset="0"/>
                <a:cs typeface="Arial" panose="020B0604020202020204" pitchFamily="34" charset="0"/>
              </a:rPr>
              <a:t>RGB: 241/121/46</a:t>
            </a:r>
          </a:p>
          <a:p>
            <a:pPr algn="l"/>
            <a:r>
              <a:rPr lang="en-US" sz="900" b="0" i="0" u="none" strike="noStrike" baseline="0" dirty="0">
                <a:latin typeface="Arial" panose="020B0604020202020204" pitchFamily="34" charset="0"/>
                <a:cs typeface="Arial" panose="020B0604020202020204" pitchFamily="34" charset="0"/>
              </a:rPr>
              <a:t>HEX: f1792e</a:t>
            </a:r>
            <a:endParaRPr lang="en-US" sz="9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F9C3C0A-028E-ED5A-B62E-7866CACACEB1}"/>
              </a:ext>
            </a:extLst>
          </p:cNvPr>
          <p:cNvSpPr txBox="1"/>
          <p:nvPr userDrawn="1"/>
        </p:nvSpPr>
        <p:spPr>
          <a:xfrm>
            <a:off x="2009249" y="4627774"/>
            <a:ext cx="1467076" cy="507831"/>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CMYK: 100/25/15/5</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0/127/176</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007fb0</a:t>
            </a:r>
          </a:p>
        </p:txBody>
      </p:sp>
      <p:sp>
        <p:nvSpPr>
          <p:cNvPr id="57" name="TextBox 56">
            <a:extLst>
              <a:ext uri="{FF2B5EF4-FFF2-40B4-BE49-F238E27FC236}">
                <a16:creationId xmlns:a16="http://schemas.microsoft.com/office/drawing/2014/main" id="{AF38741F-3DAB-CC79-50CE-3802E842A8C7}"/>
              </a:ext>
            </a:extLst>
          </p:cNvPr>
          <p:cNvSpPr txBox="1"/>
          <p:nvPr userDrawn="1"/>
        </p:nvSpPr>
        <p:spPr>
          <a:xfrm>
            <a:off x="2009249" y="5182617"/>
            <a:ext cx="1467076" cy="507831"/>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CMYK: 100/84/47/57</a:t>
            </a:r>
          </a:p>
          <a:p>
            <a:pPr algn="l"/>
            <a:r>
              <a:rPr lang="en-US" sz="900" b="0" i="0" u="none" strike="noStrike" baseline="0" dirty="0">
                <a:latin typeface="Arial" panose="020B0604020202020204" pitchFamily="34" charset="0"/>
                <a:cs typeface="Arial" panose="020B0604020202020204" pitchFamily="34" charset="0"/>
              </a:rPr>
              <a:t>RGB: 9/32/51</a:t>
            </a:r>
          </a:p>
          <a:p>
            <a:pPr algn="l"/>
            <a:r>
              <a:rPr lang="en-US" sz="900" b="0" i="0" u="none" strike="noStrike" baseline="0" dirty="0">
                <a:latin typeface="Arial" panose="020B0604020202020204" pitchFamily="34" charset="0"/>
                <a:cs typeface="Arial" panose="020B0604020202020204" pitchFamily="34" charset="0"/>
              </a:rPr>
              <a:t>HEX: 092033</a:t>
            </a:r>
            <a:endParaRPr lang="en-US" sz="9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DA8AAF48-A223-0AEC-1B68-9AEFFA193478}"/>
              </a:ext>
            </a:extLst>
          </p:cNvPr>
          <p:cNvSpPr txBox="1"/>
          <p:nvPr userDrawn="1"/>
        </p:nvSpPr>
        <p:spPr>
          <a:xfrm>
            <a:off x="2009249" y="3569936"/>
            <a:ext cx="1267352" cy="369332"/>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RGB: 255/192/0</a:t>
            </a:r>
          </a:p>
          <a:p>
            <a:pPr algn="l"/>
            <a:r>
              <a:rPr lang="en-US" sz="900" b="0" i="0" u="none" strike="noStrike" baseline="0" dirty="0">
                <a:latin typeface="Arial" panose="020B0604020202020204" pitchFamily="34" charset="0"/>
                <a:cs typeface="Arial" panose="020B0604020202020204" pitchFamily="34" charset="0"/>
              </a:rPr>
              <a:t>HEX: ##FFC000</a:t>
            </a:r>
            <a:endParaRPr lang="en-US" sz="9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CD50CB6-B5F0-C230-514F-EBC9FF66B7B5}"/>
              </a:ext>
            </a:extLst>
          </p:cNvPr>
          <p:cNvSpPr/>
          <p:nvPr userDrawn="1"/>
        </p:nvSpPr>
        <p:spPr>
          <a:xfrm>
            <a:off x="103655" y="3999562"/>
            <a:ext cx="561687" cy="465529"/>
          </a:xfrm>
          <a:prstGeom prst="rect">
            <a:avLst/>
          </a:prstGeom>
          <a:solidFill>
            <a:srgbClr val="FBD7C0"/>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A3A25D5D-C0E3-E52C-2B0A-E38FDD5811EF}"/>
              </a:ext>
            </a:extLst>
          </p:cNvPr>
          <p:cNvSpPr/>
          <p:nvPr userDrawn="1"/>
        </p:nvSpPr>
        <p:spPr>
          <a:xfrm>
            <a:off x="103655" y="3428999"/>
            <a:ext cx="561687" cy="465529"/>
          </a:xfrm>
          <a:prstGeom prst="rect">
            <a:avLst/>
          </a:prstGeom>
          <a:solidFill>
            <a:srgbClr val="FDE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D1ADDC8C-7F51-50DF-A10B-868A93EB80AA}"/>
              </a:ext>
            </a:extLst>
          </p:cNvPr>
          <p:cNvSpPr/>
          <p:nvPr userDrawn="1"/>
        </p:nvSpPr>
        <p:spPr>
          <a:xfrm>
            <a:off x="1447562" y="5776143"/>
            <a:ext cx="561687" cy="421559"/>
          </a:xfrm>
          <a:prstGeom prst="rect">
            <a:avLst/>
          </a:prstGeom>
          <a:solidFill>
            <a:srgbClr val="006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AA395545-D9CD-FA45-866C-9C6A080F146C}"/>
              </a:ext>
            </a:extLst>
          </p:cNvPr>
          <p:cNvSpPr/>
          <p:nvPr userDrawn="1"/>
        </p:nvSpPr>
        <p:spPr>
          <a:xfrm>
            <a:off x="796061" y="5771429"/>
            <a:ext cx="561687" cy="421559"/>
          </a:xfrm>
          <a:prstGeom prst="rect">
            <a:avLst/>
          </a:prstGeom>
          <a:solidFill>
            <a:srgbClr val="03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63D3F7B8-F3CD-CFB4-C693-762CBEDC2E1F}"/>
              </a:ext>
            </a:extLst>
          </p:cNvPr>
          <p:cNvSpPr/>
          <p:nvPr userDrawn="1"/>
        </p:nvSpPr>
        <p:spPr>
          <a:xfrm>
            <a:off x="103655" y="5776142"/>
            <a:ext cx="561687" cy="421559"/>
          </a:xfrm>
          <a:prstGeom prst="rect">
            <a:avLst/>
          </a:prstGeom>
          <a:solidFill>
            <a:srgbClr val="BFDFD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9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0F58231-4970-8DCA-748D-FA957C7BA3AC}"/>
              </a:ext>
            </a:extLst>
          </p:cNvPr>
          <p:cNvSpPr txBox="1"/>
          <p:nvPr userDrawn="1"/>
        </p:nvSpPr>
        <p:spPr>
          <a:xfrm>
            <a:off x="2009249" y="5847623"/>
            <a:ext cx="1467076" cy="369332"/>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0/108/60</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#006C3C</a:t>
            </a:r>
          </a:p>
        </p:txBody>
      </p:sp>
      <p:sp>
        <p:nvSpPr>
          <p:cNvPr id="65" name="Rectangle 64">
            <a:extLst>
              <a:ext uri="{FF2B5EF4-FFF2-40B4-BE49-F238E27FC236}">
                <a16:creationId xmlns:a16="http://schemas.microsoft.com/office/drawing/2014/main" id="{878DA6A1-4424-5B04-4A02-E0262650F682}"/>
              </a:ext>
            </a:extLst>
          </p:cNvPr>
          <p:cNvSpPr/>
          <p:nvPr userDrawn="1"/>
        </p:nvSpPr>
        <p:spPr>
          <a:xfrm>
            <a:off x="1447562" y="6306299"/>
            <a:ext cx="561687" cy="421559"/>
          </a:xfrm>
          <a:prstGeom prst="rect">
            <a:avLst/>
          </a:prstGeom>
          <a:solidFill>
            <a:srgbClr val="3707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A5CE166D-9DE8-D7FC-A079-30F65A68B425}"/>
              </a:ext>
            </a:extLst>
          </p:cNvPr>
          <p:cNvSpPr/>
          <p:nvPr userDrawn="1"/>
        </p:nvSpPr>
        <p:spPr>
          <a:xfrm>
            <a:off x="796061" y="6306298"/>
            <a:ext cx="561687" cy="421559"/>
          </a:xfrm>
          <a:prstGeom prst="rect">
            <a:avLst/>
          </a:prstGeom>
          <a:solidFill>
            <a:srgbClr val="592F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E226A2E-ED5E-2D7F-4BE2-66AD3D8F5FE9}"/>
              </a:ext>
            </a:extLst>
          </p:cNvPr>
          <p:cNvSpPr/>
          <p:nvPr userDrawn="1"/>
        </p:nvSpPr>
        <p:spPr>
          <a:xfrm>
            <a:off x="103655" y="6333196"/>
            <a:ext cx="561687" cy="421559"/>
          </a:xfrm>
          <a:prstGeom prst="rect">
            <a:avLst/>
          </a:prstGeom>
          <a:solidFill>
            <a:srgbClr val="B8A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57C932BF-A7F3-0E98-473D-B30F816D19D9}"/>
              </a:ext>
            </a:extLst>
          </p:cNvPr>
          <p:cNvSpPr txBox="1"/>
          <p:nvPr userDrawn="1"/>
        </p:nvSpPr>
        <p:spPr>
          <a:xfrm>
            <a:off x="2009249" y="6397690"/>
            <a:ext cx="1467076" cy="369332"/>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55/7/92</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#37075C</a:t>
            </a:r>
          </a:p>
        </p:txBody>
      </p:sp>
      <p:sp>
        <p:nvSpPr>
          <p:cNvPr id="71" name="TextBox 70">
            <a:extLst>
              <a:ext uri="{FF2B5EF4-FFF2-40B4-BE49-F238E27FC236}">
                <a16:creationId xmlns:a16="http://schemas.microsoft.com/office/drawing/2014/main" id="{E062861C-7AEA-737D-1EA3-1A566E206573}"/>
              </a:ext>
            </a:extLst>
          </p:cNvPr>
          <p:cNvSpPr txBox="1"/>
          <p:nvPr userDrawn="1"/>
        </p:nvSpPr>
        <p:spPr>
          <a:xfrm>
            <a:off x="701195" y="4103891"/>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#D37321</a:t>
            </a:r>
          </a:p>
        </p:txBody>
      </p:sp>
      <p:sp>
        <p:nvSpPr>
          <p:cNvPr id="72" name="TextBox 71">
            <a:extLst>
              <a:ext uri="{FF2B5EF4-FFF2-40B4-BE49-F238E27FC236}">
                <a16:creationId xmlns:a16="http://schemas.microsoft.com/office/drawing/2014/main" id="{73FEF0F3-AF71-824B-42AC-0C34D81068CD}"/>
              </a:ext>
            </a:extLst>
          </p:cNvPr>
          <p:cNvSpPr txBox="1"/>
          <p:nvPr userDrawn="1"/>
        </p:nvSpPr>
        <p:spPr>
          <a:xfrm>
            <a:off x="723655" y="3543708"/>
            <a:ext cx="80987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#F8AE14</a:t>
            </a:r>
          </a:p>
        </p:txBody>
      </p:sp>
      <p:sp>
        <p:nvSpPr>
          <p:cNvPr id="79" name="Rectangle 78">
            <a:extLst>
              <a:ext uri="{FF2B5EF4-FFF2-40B4-BE49-F238E27FC236}">
                <a16:creationId xmlns:a16="http://schemas.microsoft.com/office/drawing/2014/main" id="{CE2B792A-1C19-F8D1-AB25-56605591FC58}"/>
              </a:ext>
            </a:extLst>
          </p:cNvPr>
          <p:cNvSpPr/>
          <p:nvPr userDrawn="1"/>
        </p:nvSpPr>
        <p:spPr>
          <a:xfrm rot="10800000" flipV="1">
            <a:off x="4021756" y="3919711"/>
            <a:ext cx="456494" cy="678099"/>
          </a:xfrm>
          <a:prstGeom prst="rect">
            <a:avLst/>
          </a:prstGeom>
          <a:gradFill>
            <a:gsLst>
              <a:gs pos="57000">
                <a:srgbClr val="A15423">
                  <a:alpha val="94000"/>
                </a:srgbClr>
              </a:gs>
              <a:gs pos="77000">
                <a:srgbClr val="8A4724">
                  <a:alpha val="80000"/>
                </a:srgbClr>
              </a:gs>
              <a:gs pos="25000">
                <a:srgbClr val="F3831F"/>
              </a:gs>
              <a:gs pos="4000">
                <a:srgbClr val="B56942"/>
              </a:gs>
              <a:gs pos="97000">
                <a:srgbClr val="BD642F">
                  <a:alpha val="84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E1FB9528-4766-66A4-B781-70B68D770545}"/>
              </a:ext>
            </a:extLst>
          </p:cNvPr>
          <p:cNvSpPr/>
          <p:nvPr userDrawn="1"/>
        </p:nvSpPr>
        <p:spPr>
          <a:xfrm flipV="1">
            <a:off x="4585808" y="3929823"/>
            <a:ext cx="465355" cy="678099"/>
          </a:xfrm>
          <a:prstGeom prst="rect">
            <a:avLst/>
          </a:prstGeom>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2" name="Picture 81" descr="A close up of a logo&#10;&#10;AI-generated content may be incorrect.">
            <a:extLst>
              <a:ext uri="{FF2B5EF4-FFF2-40B4-BE49-F238E27FC236}">
                <a16:creationId xmlns:a16="http://schemas.microsoft.com/office/drawing/2014/main" id="{62CE50CC-6332-3FE3-54E3-81E01A862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324" y="2725392"/>
            <a:ext cx="1881328" cy="660759"/>
          </a:xfrm>
          <a:prstGeom prst="rect">
            <a:avLst/>
          </a:prstGeom>
        </p:spPr>
      </p:pic>
      <p:sp>
        <p:nvSpPr>
          <p:cNvPr id="83" name="Rectangle 82">
            <a:extLst>
              <a:ext uri="{FF2B5EF4-FFF2-40B4-BE49-F238E27FC236}">
                <a16:creationId xmlns:a16="http://schemas.microsoft.com/office/drawing/2014/main" id="{0D5E221F-CAB2-2B0E-3DA9-B4C27D1A6440}"/>
              </a:ext>
            </a:extLst>
          </p:cNvPr>
          <p:cNvSpPr/>
          <p:nvPr userDrawn="1"/>
        </p:nvSpPr>
        <p:spPr>
          <a:xfrm rot="10800000" flipV="1">
            <a:off x="5146816" y="3929825"/>
            <a:ext cx="464118" cy="682207"/>
          </a:xfrm>
          <a:prstGeom prst="rect">
            <a:avLst/>
          </a:prstGeom>
          <a:gradFill>
            <a:gsLst>
              <a:gs pos="34000">
                <a:srgbClr val="FFE593"/>
              </a:gs>
              <a:gs pos="100000">
                <a:srgbClr val="D6A300"/>
              </a:gs>
              <a:gs pos="57000">
                <a:srgbClr val="FFC000"/>
              </a:gs>
              <a:gs pos="79000">
                <a:srgbClr val="E2AC00"/>
              </a:gs>
              <a:gs pos="1000">
                <a:srgbClr val="E2AC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B16DECE2-0845-8FF2-BA0C-23F53426176C}"/>
              </a:ext>
            </a:extLst>
          </p:cNvPr>
          <p:cNvSpPr>
            <a:spLocks noGrp="1"/>
          </p:cNvSpPr>
          <p:nvPr>
            <p:ph type="sldNum" sz="quarter" idx="10"/>
          </p:nvPr>
        </p:nvSpPr>
        <p:spPr>
          <a:xfrm>
            <a:off x="11395939" y="6613071"/>
            <a:ext cx="787896"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
        <p:nvSpPr>
          <p:cNvPr id="8" name="TextBox 7">
            <a:extLst>
              <a:ext uri="{FF2B5EF4-FFF2-40B4-BE49-F238E27FC236}">
                <a16:creationId xmlns:a16="http://schemas.microsoft.com/office/drawing/2014/main" id="{45FEE59E-EB59-4039-3C73-419067F603AB}"/>
              </a:ext>
            </a:extLst>
          </p:cNvPr>
          <p:cNvSpPr txBox="1"/>
          <p:nvPr userDrawn="1"/>
        </p:nvSpPr>
        <p:spPr>
          <a:xfrm>
            <a:off x="701195" y="5261525"/>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#718CA6</a:t>
            </a:r>
          </a:p>
        </p:txBody>
      </p:sp>
      <p:sp>
        <p:nvSpPr>
          <p:cNvPr id="9" name="TextBox 8">
            <a:extLst>
              <a:ext uri="{FF2B5EF4-FFF2-40B4-BE49-F238E27FC236}">
                <a16:creationId xmlns:a16="http://schemas.microsoft.com/office/drawing/2014/main" id="{0B69A543-4987-C1A6-E085-99630FC00757}"/>
              </a:ext>
            </a:extLst>
          </p:cNvPr>
          <p:cNvSpPr txBox="1"/>
          <p:nvPr userDrawn="1"/>
        </p:nvSpPr>
        <p:spPr>
          <a:xfrm>
            <a:off x="723655" y="4701342"/>
            <a:ext cx="80987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#77B3D3</a:t>
            </a:r>
          </a:p>
        </p:txBody>
      </p:sp>
      <p:sp>
        <p:nvSpPr>
          <p:cNvPr id="10" name="TextBox 9">
            <a:extLst>
              <a:ext uri="{FF2B5EF4-FFF2-40B4-BE49-F238E27FC236}">
                <a16:creationId xmlns:a16="http://schemas.microsoft.com/office/drawing/2014/main" id="{731D6266-BE80-018D-09B1-15266BA876A6}"/>
              </a:ext>
            </a:extLst>
          </p:cNvPr>
          <p:cNvSpPr txBox="1"/>
          <p:nvPr userDrawn="1"/>
        </p:nvSpPr>
        <p:spPr>
          <a:xfrm>
            <a:off x="670113" y="6396651"/>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#592F94</a:t>
            </a:r>
          </a:p>
        </p:txBody>
      </p:sp>
      <p:sp>
        <p:nvSpPr>
          <p:cNvPr id="11" name="TextBox 10">
            <a:extLst>
              <a:ext uri="{FF2B5EF4-FFF2-40B4-BE49-F238E27FC236}">
                <a16:creationId xmlns:a16="http://schemas.microsoft.com/office/drawing/2014/main" id="{7F6CC8D4-3E29-BE54-AE80-FA3F20BBEF9E}"/>
              </a:ext>
            </a:extLst>
          </p:cNvPr>
          <p:cNvSpPr txBox="1"/>
          <p:nvPr userDrawn="1"/>
        </p:nvSpPr>
        <p:spPr>
          <a:xfrm>
            <a:off x="692573" y="5836468"/>
            <a:ext cx="80987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#03A55E</a:t>
            </a:r>
          </a:p>
        </p:txBody>
      </p:sp>
      <p:sp>
        <p:nvSpPr>
          <p:cNvPr id="12" name="TextBox 11">
            <a:extLst>
              <a:ext uri="{FF2B5EF4-FFF2-40B4-BE49-F238E27FC236}">
                <a16:creationId xmlns:a16="http://schemas.microsoft.com/office/drawing/2014/main" id="{52297468-B49B-AA42-B75A-82CD8EB7F149}"/>
              </a:ext>
            </a:extLst>
          </p:cNvPr>
          <p:cNvSpPr txBox="1"/>
          <p:nvPr userDrawn="1"/>
        </p:nvSpPr>
        <p:spPr>
          <a:xfrm>
            <a:off x="4078232" y="2873052"/>
            <a:ext cx="2187190" cy="11079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Font style: </a:t>
            </a:r>
          </a:p>
          <a:p>
            <a:pPr marL="285750" indent="-285750">
              <a:buClr>
                <a:srgbClr val="D37321"/>
              </a:buClr>
              <a:buSzPct val="110000"/>
              <a:buFont typeface="Arial" panose="020B0604020202020204" pitchFamily="34" charset="0"/>
              <a:buChar char="•"/>
            </a:pPr>
            <a:r>
              <a:rPr lang="en-US" sz="1600" b="1" dirty="0">
                <a:latin typeface="Arial" panose="020B0604020202020204" pitchFamily="34" charset="0"/>
                <a:cs typeface="Arial" panose="020B0604020202020204" pitchFamily="34" charset="0"/>
              </a:rPr>
              <a:t>Title Arial Bold</a:t>
            </a:r>
          </a:p>
          <a:p>
            <a:pPr marL="285750" indent="-285750">
              <a:buClr>
                <a:srgbClr val="D37321"/>
              </a:buClr>
              <a:buSzPct val="110000"/>
              <a:buFont typeface="Arial" panose="020B0604020202020204" pitchFamily="34" charset="0"/>
              <a:buChar char="•"/>
            </a:pPr>
            <a:r>
              <a:rPr lang="en-US" sz="1600" dirty="0">
                <a:latin typeface="Arial" panose="020B0604020202020204" pitchFamily="34" charset="0"/>
                <a:cs typeface="Arial" panose="020B0604020202020204" pitchFamily="34" charset="0"/>
              </a:rPr>
              <a:t>Content Arial</a:t>
            </a:r>
          </a:p>
          <a:p>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88606B-F8C5-5A63-82A0-3A70956C1EE4}"/>
              </a:ext>
            </a:extLst>
          </p:cNvPr>
          <p:cNvSpPr txBox="1"/>
          <p:nvPr userDrawn="1"/>
        </p:nvSpPr>
        <p:spPr>
          <a:xfrm>
            <a:off x="3211744" y="3951704"/>
            <a:ext cx="803272" cy="461665"/>
          </a:xfrm>
          <a:prstGeom prst="rect">
            <a:avLst/>
          </a:prstGeom>
          <a:noFill/>
        </p:spPr>
        <p:txBody>
          <a:bodyPr wrap="square" rtlCol="0">
            <a:spAutoFit/>
          </a:bodyPr>
          <a:lstStyle/>
          <a:p>
            <a:pPr algn="r"/>
            <a:r>
              <a:rPr lang="en-US" sz="1200" dirty="0">
                <a:solidFill>
                  <a:srgbClr val="AF632F"/>
                </a:solidFill>
                <a:latin typeface="Arial" panose="020B0604020202020204" pitchFamily="34" charset="0"/>
                <a:cs typeface="Arial" panose="020B0604020202020204" pitchFamily="34" charset="0"/>
              </a:rPr>
              <a:t>Gradient colors</a:t>
            </a:r>
          </a:p>
        </p:txBody>
      </p:sp>
      <p:graphicFrame>
        <p:nvGraphicFramePr>
          <p:cNvPr id="18" name="Chart 17">
            <a:extLst>
              <a:ext uri="{FF2B5EF4-FFF2-40B4-BE49-F238E27FC236}">
                <a16:creationId xmlns:a16="http://schemas.microsoft.com/office/drawing/2014/main" id="{68B421B0-A2F5-77B1-AFD0-CECA2AB9E8AE}"/>
              </a:ext>
            </a:extLst>
          </p:cNvPr>
          <p:cNvGraphicFramePr/>
          <p:nvPr userDrawn="1">
            <p:extLst>
              <p:ext uri="{D42A27DB-BD31-4B8C-83A1-F6EECF244321}">
                <p14:modId xmlns:p14="http://schemas.microsoft.com/office/powerpoint/2010/main" val="1239825896"/>
              </p:ext>
            </p:extLst>
          </p:nvPr>
        </p:nvGraphicFramePr>
        <p:xfrm>
          <a:off x="9320217" y="3283826"/>
          <a:ext cx="2585019" cy="348795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3A4B58A-059C-DE45-CB75-A67030A78F42}"/>
              </a:ext>
            </a:extLst>
          </p:cNvPr>
          <p:cNvSpPr/>
          <p:nvPr userDrawn="1"/>
        </p:nvSpPr>
        <p:spPr>
          <a:xfrm rot="10800000">
            <a:off x="5744827" y="3919417"/>
            <a:ext cx="464118" cy="692616"/>
          </a:xfrm>
          <a:prstGeom prst="rect">
            <a:avLst/>
          </a:prstGeom>
          <a:gradFill>
            <a:gsLst>
              <a:gs pos="29000">
                <a:srgbClr val="039758"/>
              </a:gs>
              <a:gs pos="100000">
                <a:srgbClr val="006C3C"/>
              </a:gs>
              <a:gs pos="57000">
                <a:srgbClr val="03A962"/>
              </a:gs>
              <a:gs pos="79000">
                <a:srgbClr val="04E283"/>
              </a:gs>
              <a:gs pos="4000">
                <a:srgbClr val="038F5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id="{C840E1A2-533B-6DF8-FC24-F672D403CE71}"/>
              </a:ext>
            </a:extLst>
          </p:cNvPr>
          <p:cNvGraphicFramePr/>
          <p:nvPr userDrawn="1">
            <p:extLst>
              <p:ext uri="{D42A27DB-BD31-4B8C-83A1-F6EECF244321}">
                <p14:modId xmlns:p14="http://schemas.microsoft.com/office/powerpoint/2010/main" val="1590636902"/>
              </p:ext>
            </p:extLst>
          </p:nvPr>
        </p:nvGraphicFramePr>
        <p:xfrm>
          <a:off x="6746550" y="3266805"/>
          <a:ext cx="2749142" cy="3487952"/>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BF1879F1-1F9D-B7E5-0EFF-0035F4F93473}"/>
              </a:ext>
            </a:extLst>
          </p:cNvPr>
          <p:cNvSpPr/>
          <p:nvPr userDrawn="1"/>
        </p:nvSpPr>
        <p:spPr>
          <a:xfrm>
            <a:off x="0" y="1200009"/>
            <a:ext cx="12184059" cy="1392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AEC73BC9-B458-0338-BF93-1C9C1908FC8E}"/>
              </a:ext>
            </a:extLst>
          </p:cNvPr>
          <p:cNvSpPr>
            <a:spLocks noGrp="1"/>
          </p:cNvSpPr>
          <p:nvPr>
            <p:ph idx="1"/>
          </p:nvPr>
        </p:nvSpPr>
        <p:spPr>
          <a:xfrm>
            <a:off x="228323" y="1249258"/>
            <a:ext cx="10603800" cy="1329336"/>
          </a:xfrm>
        </p:spPr>
        <p:txBody>
          <a:bodyPr>
            <a:normAutofit fontScale="70000" lnSpcReduction="20000"/>
          </a:bodyPr>
          <a:lstStyle>
            <a:lvl1pPr>
              <a:defRPr>
                <a:latin typeface="Arial" panose="020B0604020202020204" pitchFamily="34" charset="0"/>
                <a:cs typeface="Arial" panose="020B0604020202020204" pitchFamily="34" charset="0"/>
              </a:defRPr>
            </a:lvl1pPr>
          </a:lstStyle>
          <a:p>
            <a:r>
              <a:rPr lang="en-US" sz="1800" dirty="0"/>
              <a:t>Powering Progress 2025 color theme</a:t>
            </a:r>
          </a:p>
          <a:p>
            <a:r>
              <a:rPr lang="en-US" sz="1800" dirty="0"/>
              <a:t>Select View/Slide Master</a:t>
            </a:r>
          </a:p>
          <a:p>
            <a:r>
              <a:rPr lang="en-US" sz="1800" dirty="0"/>
              <a:t>Select Colors</a:t>
            </a:r>
          </a:p>
          <a:p>
            <a:r>
              <a:rPr lang="en-US" sz="1800" dirty="0"/>
              <a:t>Under Custom select Powering Progress 2025 theme</a:t>
            </a:r>
          </a:p>
        </p:txBody>
      </p:sp>
      <p:grpSp>
        <p:nvGrpSpPr>
          <p:cNvPr id="28" name="Group 27">
            <a:extLst>
              <a:ext uri="{FF2B5EF4-FFF2-40B4-BE49-F238E27FC236}">
                <a16:creationId xmlns:a16="http://schemas.microsoft.com/office/drawing/2014/main" id="{92458C11-424A-E598-9615-8A7F0327E162}"/>
              </a:ext>
            </a:extLst>
          </p:cNvPr>
          <p:cNvGrpSpPr/>
          <p:nvPr userDrawn="1"/>
        </p:nvGrpSpPr>
        <p:grpSpPr>
          <a:xfrm>
            <a:off x="7154391" y="1200009"/>
            <a:ext cx="4498226" cy="1362326"/>
            <a:chOff x="7154391" y="1363066"/>
            <a:chExt cx="4498226" cy="1362326"/>
          </a:xfrm>
        </p:grpSpPr>
        <p:pic>
          <p:nvPicPr>
            <p:cNvPr id="24" name="Picture 23">
              <a:extLst>
                <a:ext uri="{FF2B5EF4-FFF2-40B4-BE49-F238E27FC236}">
                  <a16:creationId xmlns:a16="http://schemas.microsoft.com/office/drawing/2014/main" id="{E58828F0-3FE4-B743-6D29-0351DA3F3119}"/>
                </a:ext>
              </a:extLst>
            </p:cNvPr>
            <p:cNvPicPr>
              <a:picLocks noChangeAspect="1"/>
            </p:cNvPicPr>
            <p:nvPr userDrawn="1"/>
          </p:nvPicPr>
          <p:blipFill>
            <a:blip r:embed="rId6"/>
            <a:srcRect b="69647"/>
            <a:stretch/>
          </p:blipFill>
          <p:spPr>
            <a:xfrm>
              <a:off x="7154391" y="1401765"/>
              <a:ext cx="4498226" cy="1323627"/>
            </a:xfrm>
            <a:prstGeom prst="rect">
              <a:avLst/>
            </a:prstGeom>
          </p:spPr>
        </p:pic>
        <p:sp>
          <p:nvSpPr>
            <p:cNvPr id="25" name="Rectangle 24">
              <a:extLst>
                <a:ext uri="{FF2B5EF4-FFF2-40B4-BE49-F238E27FC236}">
                  <a16:creationId xmlns:a16="http://schemas.microsoft.com/office/drawing/2014/main" id="{B4D50696-D46D-53C7-FAF8-43253DCDC939}"/>
                </a:ext>
              </a:extLst>
            </p:cNvPr>
            <p:cNvSpPr/>
            <p:nvPr userDrawn="1"/>
          </p:nvSpPr>
          <p:spPr>
            <a:xfrm>
              <a:off x="7154391" y="1363066"/>
              <a:ext cx="618009" cy="3391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46C00F9-D06E-65A0-2D04-89781715E7CD}"/>
                </a:ext>
              </a:extLst>
            </p:cNvPr>
            <p:cNvSpPr/>
            <p:nvPr userDrawn="1"/>
          </p:nvSpPr>
          <p:spPr>
            <a:xfrm>
              <a:off x="9859109" y="2086708"/>
              <a:ext cx="1793508" cy="2461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5E569EA-EBFA-E71C-BFBB-2925FA2F0E13}"/>
                </a:ext>
              </a:extLst>
            </p:cNvPr>
            <p:cNvSpPr/>
            <p:nvPr userDrawn="1"/>
          </p:nvSpPr>
          <p:spPr>
            <a:xfrm>
              <a:off x="9859109" y="1570502"/>
              <a:ext cx="618009" cy="2607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8705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A8B9A-D671-4699-4799-929BA254A2DF}"/>
              </a:ext>
            </a:extLst>
          </p:cNvPr>
          <p:cNvSpPr>
            <a:spLocks noGrp="1"/>
          </p:cNvSpPr>
          <p:nvPr>
            <p:ph type="sldNum" sz="quarter" idx="12"/>
          </p:nvPr>
        </p:nvSpPr>
        <p:spPr/>
        <p:txBody>
          <a:bodyPr/>
          <a:lstStyle/>
          <a:p>
            <a:fld id="{FF95D46F-68E8-4171-8536-729DEB5A20DE}" type="slidenum">
              <a:rPr lang="en-US" smtClean="0"/>
              <a:t>‹Nº›</a:t>
            </a:fld>
            <a:endParaRPr lang="en-US"/>
          </a:p>
        </p:txBody>
      </p:sp>
      <p:sp>
        <p:nvSpPr>
          <p:cNvPr id="5" name="Title Placeholder 1">
            <a:extLst>
              <a:ext uri="{FF2B5EF4-FFF2-40B4-BE49-F238E27FC236}">
                <a16:creationId xmlns:a16="http://schemas.microsoft.com/office/drawing/2014/main" id="{BFFA8311-BF34-4107-B922-D420246CF215}"/>
              </a:ext>
            </a:extLst>
          </p:cNvPr>
          <p:cNvSpPr>
            <a:spLocks noGrp="1"/>
          </p:cNvSpPr>
          <p:nvPr>
            <p:ph type="title"/>
          </p:nvPr>
        </p:nvSpPr>
        <p:spPr>
          <a:xfrm>
            <a:off x="233465" y="323163"/>
            <a:ext cx="9019804" cy="785063"/>
          </a:xfrm>
          <a:prstGeom prst="rect">
            <a:avLst/>
          </a:prstGeom>
          <a:ln>
            <a:noFill/>
          </a:ln>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179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0905-B18E-E340-294F-962B00632961}"/>
              </a:ext>
            </a:extLst>
          </p:cNvPr>
          <p:cNvSpPr>
            <a:spLocks noGrp="1"/>
          </p:cNvSpPr>
          <p:nvPr>
            <p:ph type="title"/>
          </p:nvPr>
        </p:nvSpPr>
        <p:spPr>
          <a:xfrm>
            <a:off x="231140" y="333932"/>
            <a:ext cx="9022127" cy="768543"/>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D6ABE39-D769-0664-1EBE-E9E49255B284}"/>
              </a:ext>
            </a:extLst>
          </p:cNvPr>
          <p:cNvSpPr>
            <a:spLocks noGrp="1"/>
          </p:cNvSpPr>
          <p:nvPr>
            <p:ph idx="1"/>
          </p:nvPr>
        </p:nvSpPr>
        <p:spPr>
          <a:xfrm>
            <a:off x="5276850" y="1571544"/>
            <a:ext cx="6553200" cy="424973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5AA070E-FFEE-C84F-A8C1-04C55C825A9A}"/>
              </a:ext>
            </a:extLst>
          </p:cNvPr>
          <p:cNvSpPr>
            <a:spLocks noGrp="1"/>
          </p:cNvSpPr>
          <p:nvPr>
            <p:ph type="body" sz="half" idx="2"/>
          </p:nvPr>
        </p:nvSpPr>
        <p:spPr>
          <a:xfrm>
            <a:off x="231140" y="1571544"/>
            <a:ext cx="4352925" cy="4249738"/>
          </a:xfr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D36F191-5423-0532-D463-FC5A25123C5D}"/>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153506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505BF1-BB70-67AD-ECEA-0F300EC4430C}"/>
              </a:ext>
            </a:extLst>
          </p:cNvPr>
          <p:cNvPicPr>
            <a:picLocks noChangeAspect="1"/>
          </p:cNvPicPr>
          <p:nvPr userDrawn="1"/>
        </p:nvPicPr>
        <p:blipFill>
          <a:blip r:embed="rId15"/>
          <a:srcRect t="10889" b="2401"/>
          <a:stretch/>
        </p:blipFill>
        <p:spPr>
          <a:xfrm>
            <a:off x="0" y="0"/>
            <a:ext cx="12192000" cy="1191132"/>
          </a:xfrm>
          <a:prstGeom prst="rect">
            <a:avLst/>
          </a:prstGeom>
        </p:spPr>
      </p:pic>
      <p:sp>
        <p:nvSpPr>
          <p:cNvPr id="2" name="Title Placeholder 1">
            <a:extLst>
              <a:ext uri="{FF2B5EF4-FFF2-40B4-BE49-F238E27FC236}">
                <a16:creationId xmlns:a16="http://schemas.microsoft.com/office/drawing/2014/main" id="{3B696F6E-55ED-A8B2-302D-7F1C51CC683C}"/>
              </a:ext>
            </a:extLst>
          </p:cNvPr>
          <p:cNvSpPr>
            <a:spLocks noGrp="1"/>
          </p:cNvSpPr>
          <p:nvPr>
            <p:ph type="title"/>
          </p:nvPr>
        </p:nvSpPr>
        <p:spPr>
          <a:xfrm>
            <a:off x="233465" y="328914"/>
            <a:ext cx="9023966" cy="780285"/>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52E5C2-6AE4-F6CF-05AA-105DAF858C27}"/>
              </a:ext>
            </a:extLst>
          </p:cNvPr>
          <p:cNvSpPr>
            <a:spLocks noGrp="1"/>
          </p:cNvSpPr>
          <p:nvPr>
            <p:ph type="body" idx="1"/>
          </p:nvPr>
        </p:nvSpPr>
        <p:spPr>
          <a:xfrm>
            <a:off x="233463" y="1546738"/>
            <a:ext cx="11634281" cy="46302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F8F7F2-E661-0D5E-4D65-8C75F5FAC59A}"/>
              </a:ext>
            </a:extLst>
          </p:cNvPr>
          <p:cNvSpPr>
            <a:spLocks noGrp="1"/>
          </p:cNvSpPr>
          <p:nvPr>
            <p:ph type="sldNum" sz="quarter" idx="4"/>
          </p:nvPr>
        </p:nvSpPr>
        <p:spPr>
          <a:xfrm>
            <a:off x="11400990" y="6613071"/>
            <a:ext cx="782845"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pic>
        <p:nvPicPr>
          <p:cNvPr id="15" name="Picture 14">
            <a:extLst>
              <a:ext uri="{FF2B5EF4-FFF2-40B4-BE49-F238E27FC236}">
                <a16:creationId xmlns:a16="http://schemas.microsoft.com/office/drawing/2014/main" id="{41B192C5-8AED-4E34-DFC1-E30CCACC0F36}"/>
              </a:ext>
            </a:extLst>
          </p:cNvPr>
          <p:cNvPicPr>
            <a:picLocks noChangeAspect="1"/>
          </p:cNvPicPr>
          <p:nvPr userDrawn="1"/>
        </p:nvPicPr>
        <p:blipFill>
          <a:blip r:embed="rId16"/>
          <a:stretch>
            <a:fillRect/>
          </a:stretch>
        </p:blipFill>
        <p:spPr>
          <a:xfrm>
            <a:off x="4802647" y="-18444"/>
            <a:ext cx="2586706" cy="310404"/>
          </a:xfrm>
          <a:prstGeom prst="rect">
            <a:avLst/>
          </a:prstGeom>
        </p:spPr>
      </p:pic>
      <p:sp>
        <p:nvSpPr>
          <p:cNvPr id="4" name="Rectangle 3">
            <a:extLst>
              <a:ext uri="{FF2B5EF4-FFF2-40B4-BE49-F238E27FC236}">
                <a16:creationId xmlns:a16="http://schemas.microsoft.com/office/drawing/2014/main" id="{62429903-8070-87FC-039C-97B1ED26E5AF}"/>
              </a:ext>
            </a:extLst>
          </p:cNvPr>
          <p:cNvSpPr/>
          <p:nvPr userDrawn="1"/>
        </p:nvSpPr>
        <p:spPr>
          <a:xfrm rot="16200000" flipH="1" flipV="1">
            <a:off x="6073140" y="-4913066"/>
            <a:ext cx="45719" cy="12192001"/>
          </a:xfrm>
          <a:prstGeom prst="rect">
            <a:avLst/>
          </a:prstGeom>
          <a:gradFill>
            <a:gsLst>
              <a:gs pos="57000">
                <a:srgbClr val="A15423"/>
              </a:gs>
              <a:gs pos="77000">
                <a:srgbClr val="8A4724"/>
              </a:gs>
              <a:gs pos="25000">
                <a:srgbClr val="F3831F"/>
              </a:gs>
              <a:gs pos="4000">
                <a:srgbClr val="B56942"/>
              </a:gs>
              <a:gs pos="97000">
                <a:srgbClr val="BD642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descr="A black and white sign with white text&#10;&#10;AI-generated content may be incorrect.">
            <a:extLst>
              <a:ext uri="{FF2B5EF4-FFF2-40B4-BE49-F238E27FC236}">
                <a16:creationId xmlns:a16="http://schemas.microsoft.com/office/drawing/2014/main" id="{BA9DDE7C-F48A-9062-9529-F9119BD38B32}"/>
              </a:ext>
            </a:extLst>
          </p:cNvPr>
          <p:cNvPicPr>
            <a:picLocks noChangeAspect="1"/>
          </p:cNvPicPr>
          <p:nvPr userDrawn="1"/>
        </p:nvPicPr>
        <p:blipFill>
          <a:blip r:embed="rId17"/>
          <a:stretch>
            <a:fillRect/>
          </a:stretch>
        </p:blipFill>
        <p:spPr>
          <a:xfrm>
            <a:off x="10048440" y="386203"/>
            <a:ext cx="1352550" cy="465060"/>
          </a:xfrm>
          <a:prstGeom prst="rect">
            <a:avLst/>
          </a:prstGeom>
        </p:spPr>
      </p:pic>
    </p:spTree>
    <p:extLst>
      <p:ext uri="{BB962C8B-B14F-4D97-AF65-F5344CB8AC3E}">
        <p14:creationId xmlns:p14="http://schemas.microsoft.com/office/powerpoint/2010/main" val="7552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52" r:id="rId5"/>
    <p:sldLayoutId id="2147483653" r:id="rId6"/>
    <p:sldLayoutId id="2147483662" r:id="rId7"/>
    <p:sldLayoutId id="2147483655" r:id="rId8"/>
    <p:sldLayoutId id="2147483656" r:id="rId9"/>
    <p:sldLayoutId id="2147483657" r:id="rId10"/>
    <p:sldLayoutId id="2147483658" r:id="rId11"/>
    <p:sldLayoutId id="2147483659" r:id="rId12"/>
    <p:sldLayoutId id="2147483664" r:id="rId13"/>
  </p:sldLayoutIdLst>
  <p:hf hd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37321"/>
        </a:buClr>
        <a:buSzPct val="11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2763" indent="-279400" algn="l" defTabSz="914400" rtl="0" eaLnBrk="1" latinLnBrk="0" hangingPunct="1">
        <a:lnSpc>
          <a:spcPct val="90000"/>
        </a:lnSpc>
        <a:spcBef>
          <a:spcPts val="500"/>
        </a:spcBef>
        <a:buClr>
          <a:srgbClr val="D37321"/>
        </a:buClr>
        <a:buSzPct val="92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8838" indent="-288925" algn="l" defTabSz="914400" rtl="0" eaLnBrk="1" latinLnBrk="0" hangingPunct="1">
        <a:lnSpc>
          <a:spcPct val="90000"/>
        </a:lnSpc>
        <a:spcBef>
          <a:spcPts val="500"/>
        </a:spcBef>
        <a:buClr>
          <a:srgbClr val="D37321"/>
        </a:buClr>
        <a:buSzPct val="98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082675" indent="-280988"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58888" indent="-176213"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publicportal.fmi.com/CerroVerdeStandards" TargetMode="Externa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18.xml"/><Relationship Id="rId12"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22.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ublicportal.fmi.com/CerroVerdeStandard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fcx365.sharepoint.com/:b:/r/Sites/CVE-SyS/ReporteDiario/Charlas%20de%20Reforzamiento%202025.pdf?csf=1&amp;web=1&amp;e=XNY9wj"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cx365.sharepoint.com/:b:/r/Sites/CVE-SyS/Sistema%20de%20Gestin%20de%20Seguridad%20y%20Salud%20Ocupacional/Politica%20Corporativa%20de%20Salud%20y%20Seguridad_Espa%C3%B1ol.pdf?csf=1&amp;web=1&amp;e=TgmXwy"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97F494-D48E-EEDF-EB63-C6FCE4CF3EC2}"/>
              </a:ext>
            </a:extLst>
          </p:cNvPr>
          <p:cNvSpPr txBox="1">
            <a:spLocks/>
          </p:cNvSpPr>
          <p:nvPr/>
        </p:nvSpPr>
        <p:spPr>
          <a:xfrm>
            <a:off x="425375" y="2228181"/>
            <a:ext cx="5317398" cy="1740569"/>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800" dirty="0" err="1"/>
              <a:t>Auditoría</a:t>
            </a:r>
            <a:r>
              <a:rPr lang="en-US" sz="2800" dirty="0"/>
              <a:t> </a:t>
            </a:r>
            <a:r>
              <a:rPr lang="en-US" sz="2800" dirty="0" err="1"/>
              <a:t>Corporativa</a:t>
            </a:r>
            <a:r>
              <a:rPr lang="en-US" sz="2800" dirty="0"/>
              <a:t> del SGSSO – ISO 45001</a:t>
            </a:r>
          </a:p>
        </p:txBody>
      </p:sp>
      <p:sp>
        <p:nvSpPr>
          <p:cNvPr id="6" name="Subtitle 2">
            <a:extLst>
              <a:ext uri="{FF2B5EF4-FFF2-40B4-BE49-F238E27FC236}">
                <a16:creationId xmlns:a16="http://schemas.microsoft.com/office/drawing/2014/main" id="{AABEABCF-EBB4-A9D1-16FB-9C1737B5DDB8}"/>
              </a:ext>
            </a:extLst>
          </p:cNvPr>
          <p:cNvSpPr txBox="1">
            <a:spLocks/>
          </p:cNvSpPr>
          <p:nvPr/>
        </p:nvSpPr>
        <p:spPr>
          <a:xfrm>
            <a:off x="425375" y="4083824"/>
            <a:ext cx="3526076" cy="3736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1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A4839-A448-92DF-22E6-02BC1C60BA54}"/>
              </a:ext>
            </a:extLst>
          </p:cNvPr>
          <p:cNvSpPr>
            <a:spLocks noGrp="1"/>
          </p:cNvSpPr>
          <p:nvPr>
            <p:ph type="title"/>
          </p:nvPr>
        </p:nvSpPr>
        <p:spPr/>
        <p:txBody>
          <a:bodyPr/>
          <a:lstStyle/>
          <a:p>
            <a:r>
              <a:rPr lang="es-PE" dirty="0"/>
              <a:t>Jerarquía de Controles</a:t>
            </a:r>
            <a:endParaRPr lang="en-US" dirty="0"/>
          </a:p>
        </p:txBody>
      </p:sp>
      <p:sp>
        <p:nvSpPr>
          <p:cNvPr id="4" name="Marcador de número de diapositiva 3">
            <a:extLst>
              <a:ext uri="{FF2B5EF4-FFF2-40B4-BE49-F238E27FC236}">
                <a16:creationId xmlns:a16="http://schemas.microsoft.com/office/drawing/2014/main" id="{C23E9632-C937-8B60-535A-8C425128A604}"/>
              </a:ext>
            </a:extLst>
          </p:cNvPr>
          <p:cNvSpPr>
            <a:spLocks noGrp="1"/>
          </p:cNvSpPr>
          <p:nvPr>
            <p:ph type="sldNum" sz="quarter" idx="4"/>
          </p:nvPr>
        </p:nvSpPr>
        <p:spPr/>
        <p:txBody>
          <a:bodyPr/>
          <a:lstStyle/>
          <a:p>
            <a:fld id="{FF95D46F-68E8-4171-8536-729DEB5A20DE}" type="slidenum">
              <a:rPr lang="en-US" smtClean="0"/>
              <a:pPr/>
              <a:t>10</a:t>
            </a:fld>
            <a:endParaRPr lang="en-US" dirty="0"/>
          </a:p>
        </p:txBody>
      </p:sp>
      <p:sp>
        <p:nvSpPr>
          <p:cNvPr id="5" name="TextBox 2">
            <a:extLst>
              <a:ext uri="{FF2B5EF4-FFF2-40B4-BE49-F238E27FC236}">
                <a16:creationId xmlns:a16="http://schemas.microsoft.com/office/drawing/2014/main" id="{0DB7FF8A-7F4A-E859-4A1C-A450CE20B569}"/>
              </a:ext>
            </a:extLst>
          </p:cNvPr>
          <p:cNvSpPr txBox="1"/>
          <p:nvPr/>
        </p:nvSpPr>
        <p:spPr>
          <a:xfrm>
            <a:off x="231689" y="1957888"/>
            <a:ext cx="7442522" cy="4139595"/>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400" dirty="0">
                <a:effectLst/>
                <a:latin typeface="Arial" panose="020B0604020202020204" pitchFamily="34" charset="0"/>
                <a:ea typeface="Arial" panose="020B0604020202020204" pitchFamily="34" charset="0"/>
                <a:cs typeface="Arial" panose="020B0604020202020204" pitchFamily="34" charset="0"/>
              </a:rPr>
              <a:t>Para determinar los controles, se deben tener en cuenta desde los controles más efectivos (eliminación) hasta los menos efectivos (uso de EPP). La jerarquía siguiente describe en detalle cada uno de los grupos de control: </a:t>
            </a:r>
          </a:p>
          <a:p>
            <a:pPr marL="715645" lvl="1" indent="-171450">
              <a:spcBef>
                <a:spcPts val="470"/>
              </a:spcBef>
              <a:buFont typeface="Arial" panose="020B0604020202020204" pitchFamily="34" charset="0"/>
              <a:buChar char="•"/>
            </a:pP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ELIMINACIÓN</a:t>
            </a:r>
            <a:r>
              <a:rPr lang="es-PE" sz="1400" dirty="0">
                <a:solidFill>
                  <a:srgbClr val="964E27"/>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modificación o cambio de maquinaria, equipo, herramientas o incluso los métodos de trabajo que permiten eliminar un peligro.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SUSTITUCIÓN</a:t>
            </a:r>
            <a:r>
              <a:rPr lang="es-PE" sz="1400" b="1" dirty="0">
                <a:solidFill>
                  <a:srgbClr val="964E27"/>
                </a:solidFill>
                <a:effectLst/>
                <a:latin typeface="Arial" panose="020B0604020202020204" pitchFamily="34" charset="0"/>
                <a:ea typeface="Arial" panose="020B0604020202020204" pitchFamily="34" charset="0"/>
                <a:cs typeface="Arial" panose="020B0604020202020204" pitchFamily="34" charset="0"/>
              </a:rPr>
              <a:t>: </a:t>
            </a:r>
            <a:r>
              <a:rPr lang="es-PE" sz="1400" dirty="0">
                <a:effectLst/>
                <a:latin typeface="Arial" panose="020B0604020202020204" pitchFamily="34" charset="0"/>
                <a:ea typeface="Arial" panose="020B0604020202020204" pitchFamily="34" charset="0"/>
                <a:cs typeface="Arial" panose="020B0604020202020204" pitchFamily="34" charset="0"/>
              </a:rPr>
              <a:t>cambio de materiales por otros de </a:t>
            </a:r>
            <a:r>
              <a:rPr lang="es-PE" sz="1400" dirty="0">
                <a:latin typeface="Arial" panose="020B0604020202020204" pitchFamily="34" charset="0"/>
                <a:ea typeface="Arial" panose="020B0604020202020204" pitchFamily="34" charset="0"/>
                <a:cs typeface="Arial" panose="020B0604020202020204" pitchFamily="34" charset="0"/>
              </a:rPr>
              <a:t>menor peligro, reducción de la energía de los sistemas de trabajo (mecánica, eléctrica, potencial, etc.)</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CONTROLES DE </a:t>
            </a: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INGENIERÍA</a:t>
            </a:r>
            <a:r>
              <a:rPr lang="es-PE" sz="1400" dirty="0">
                <a:solidFill>
                  <a:schemeClr val="tx2"/>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aislamiento de la fuente, protecciones de maquinaria, guardas, insonorización, ventilación; sin afectar el diseño original.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CONTROLES ADMINISTRATIVOS</a:t>
            </a:r>
            <a:r>
              <a:rPr lang="es-PE" sz="1400" dirty="0">
                <a:solidFill>
                  <a:schemeClr val="tx2"/>
                </a:solidFill>
                <a:effectLst/>
                <a:latin typeface="Arial" panose="020B0604020202020204" pitchFamily="34" charset="0"/>
                <a:ea typeface="Arial" panose="020B0604020202020204" pitchFamily="34" charset="0"/>
                <a:cs typeface="Arial" panose="020B0604020202020204" pitchFamily="34" charset="0"/>
              </a:rPr>
              <a:t>: </a:t>
            </a:r>
            <a:r>
              <a:rPr lang="es-PE" sz="1400" dirty="0">
                <a:effectLst/>
                <a:latin typeface="Arial" panose="020B0604020202020204" pitchFamily="34" charset="0"/>
                <a:ea typeface="Arial" panose="020B0604020202020204" pitchFamily="34" charset="0"/>
                <a:cs typeface="Arial" panose="020B0604020202020204" pitchFamily="34" charset="0"/>
              </a:rPr>
              <a:t>políticas, reglamentos, estándares, PETS entre otros documentos que complementan a lo establecido en los procedimientos de las tareas. Asimismo, se consideran a los permisos de trabajo, inspecciones, capacitación, entrenamiento, sensibilización, programas de mantenimiento, etc.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SE</a:t>
            </a: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ÑALIZACIÓN / ADVERTENCIAS</a:t>
            </a:r>
            <a:r>
              <a:rPr lang="es-PE" sz="1400" b="1" dirty="0">
                <a:solidFill>
                  <a:srgbClr val="964E27"/>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señales, alarmas, sirenas, luces o cualquier otro elemento que avise o que indique la presencia de peligros y riesgos.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EQUIPO DE PROTECCIÓN PERSONAL (EPP): </a:t>
            </a:r>
            <a:r>
              <a:rPr lang="es-PE" sz="1400" dirty="0">
                <a:effectLst/>
                <a:latin typeface="Arial" panose="020B0604020202020204" pitchFamily="34" charset="0"/>
                <a:ea typeface="Arial" panose="020B0604020202020204" pitchFamily="34" charset="0"/>
                <a:cs typeface="Arial" panose="020B0604020202020204" pitchFamily="34" charset="0"/>
              </a:rPr>
              <a:t>básico o específico, dependiendo del tipo de tarea que se vaya a realizar. </a:t>
            </a:r>
            <a:endParaRPr lang="en-US" sz="14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037A45B3-D0F0-865C-8D3A-0CE859117FA3}"/>
              </a:ext>
            </a:extLst>
          </p:cNvPr>
          <p:cNvSpPr txBox="1"/>
          <p:nvPr/>
        </p:nvSpPr>
        <p:spPr>
          <a:xfrm>
            <a:off x="231689" y="1563198"/>
            <a:ext cx="4548372"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¿En qué consiste la Jerarquía de Controles?</a:t>
            </a:r>
          </a:p>
        </p:txBody>
      </p:sp>
      <p:pic>
        <p:nvPicPr>
          <p:cNvPr id="7" name="Picture 2">
            <a:extLst>
              <a:ext uri="{FF2B5EF4-FFF2-40B4-BE49-F238E27FC236}">
                <a16:creationId xmlns:a16="http://schemas.microsoft.com/office/drawing/2014/main" id="{DF3CF8DC-72A6-FBA3-A89A-CEFBE7093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7"/>
          <a:stretch/>
        </p:blipFill>
        <p:spPr bwMode="auto">
          <a:xfrm>
            <a:off x="7950199" y="2281238"/>
            <a:ext cx="4117965" cy="298132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2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6B52F-5903-2CD6-2A9A-C631CE548B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5FF3D-D69F-41F7-8A1F-96ED8CC0B60A}"/>
              </a:ext>
            </a:extLst>
          </p:cNvPr>
          <p:cNvSpPr>
            <a:spLocks noGrp="1"/>
          </p:cNvSpPr>
          <p:nvPr>
            <p:ph type="sldNum" sz="quarter" idx="12"/>
          </p:nvPr>
        </p:nvSpPr>
        <p:spPr/>
        <p:txBody>
          <a:bodyPr/>
          <a:lstStyle/>
          <a:p>
            <a:fld id="{FF95D46F-68E8-4171-8536-729DEB5A20DE}" type="slidenum">
              <a:rPr lang="en-US" smtClean="0"/>
              <a:t>11</a:t>
            </a:fld>
            <a:endParaRPr lang="en-US"/>
          </a:p>
        </p:txBody>
      </p:sp>
      <p:sp>
        <p:nvSpPr>
          <p:cNvPr id="7" name="Title 1">
            <a:extLst>
              <a:ext uri="{FF2B5EF4-FFF2-40B4-BE49-F238E27FC236}">
                <a16:creationId xmlns:a16="http://schemas.microsoft.com/office/drawing/2014/main" id="{3167FE2E-95F1-C719-151E-13DA8B7605B2}"/>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Permisos de Trabajo </a:t>
            </a:r>
            <a:endParaRPr lang="en-US" dirty="0"/>
          </a:p>
        </p:txBody>
      </p:sp>
    </p:spTree>
    <p:extLst>
      <p:ext uri="{BB962C8B-B14F-4D97-AF65-F5344CB8AC3E}">
        <p14:creationId xmlns:p14="http://schemas.microsoft.com/office/powerpoint/2010/main" val="62985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FC637F27-6090-4768-925A-765E6CD3D832}"/>
              </a:ext>
            </a:extLst>
          </p:cNvPr>
          <p:cNvSpPr txBox="1">
            <a:spLocks/>
          </p:cNvSpPr>
          <p:nvPr/>
        </p:nvSpPr>
        <p:spPr>
          <a:xfrm>
            <a:off x="381000" y="270623"/>
            <a:ext cx="912158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¿Cuáles son los Trabajo de Alto Riesgo?</a:t>
            </a:r>
            <a:endParaRPr kumimoji="0" lang="en-US"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C729A7C5-4F44-41AC-B651-B83B01925DA3}"/>
              </a:ext>
            </a:extLst>
          </p:cNvPr>
          <p:cNvSpPr txBox="1"/>
          <p:nvPr/>
        </p:nvSpPr>
        <p:spPr>
          <a:xfrm>
            <a:off x="816496" y="1944089"/>
            <a:ext cx="10360841" cy="4247317"/>
          </a:xfrm>
          <a:prstGeom prst="rect">
            <a:avLst/>
          </a:prstGeom>
          <a:noFill/>
        </p:spPr>
        <p:txBody>
          <a:bodyPr wrap="square">
            <a:spAutoFit/>
          </a:bodyPr>
          <a:lstStyle/>
          <a:p>
            <a:pPr algn="just"/>
            <a:r>
              <a:rPr lang="es-PE" b="1" i="0" u="none" strike="noStrike" baseline="0" dirty="0">
                <a:latin typeface="Arial" panose="020B0604020202020204" pitchFamily="34" charset="0"/>
                <a:cs typeface="Arial" panose="020B0604020202020204" pitchFamily="34" charset="0"/>
              </a:rPr>
              <a:t>Artículo 129.- </a:t>
            </a:r>
            <a:r>
              <a:rPr lang="es-PE" b="0" i="0" u="none" strike="noStrike" baseline="0" dirty="0">
                <a:latin typeface="Arial" panose="020B0604020202020204" pitchFamily="34" charset="0"/>
                <a:cs typeface="Arial" panose="020B0604020202020204" pitchFamily="34" charset="0"/>
              </a:rPr>
              <a:t>Todo titular de actividad minera establecerá estándares, procedimientos y prácticas como mínimo para </a:t>
            </a:r>
            <a:r>
              <a:rPr lang="es-PE" b="1" i="0" u="sng" strike="noStrike" baseline="0" dirty="0">
                <a:solidFill>
                  <a:schemeClr val="tx2"/>
                </a:solidFill>
                <a:latin typeface="Arial" panose="020B0604020202020204" pitchFamily="34" charset="0"/>
                <a:cs typeface="Arial" panose="020B0604020202020204" pitchFamily="34" charset="0"/>
              </a:rPr>
              <a:t>trabajos de alto riesgo </a:t>
            </a:r>
            <a:r>
              <a:rPr lang="es-PE" b="0" i="0" u="none" strike="noStrike" baseline="0" dirty="0">
                <a:latin typeface="Arial" panose="020B0604020202020204" pitchFamily="34" charset="0"/>
                <a:cs typeface="Arial" panose="020B0604020202020204" pitchFamily="34" charset="0"/>
              </a:rPr>
              <a:t>tales como:</a:t>
            </a:r>
          </a:p>
          <a:p>
            <a:pPr algn="just"/>
            <a:endParaRPr lang="es-PE" b="0" i="0" u="none" strike="noStrike" baseline="0" dirty="0">
              <a:latin typeface="Arial" panose="020B0604020202020204" pitchFamily="34" charset="0"/>
              <a:cs typeface="Arial" panose="020B0604020202020204" pitchFamily="34" charset="0"/>
            </a:endParaRPr>
          </a:p>
          <a:p>
            <a:pPr algn="just"/>
            <a:r>
              <a:rPr lang="es-PE" b="0" i="0" u="none" strike="noStrike" baseline="0" dirty="0">
                <a:latin typeface="Arial" panose="020B0604020202020204" pitchFamily="34" charset="0"/>
                <a:cs typeface="Arial" panose="020B0604020202020204" pitchFamily="34" charset="0"/>
              </a:rPr>
              <a:t>1. Trabajos en espacios confinados.</a:t>
            </a:r>
          </a:p>
          <a:p>
            <a:pPr algn="just"/>
            <a:r>
              <a:rPr lang="es-PE" b="0" i="0" u="none" strike="noStrike" baseline="0" dirty="0">
                <a:latin typeface="Arial" panose="020B0604020202020204" pitchFamily="34" charset="0"/>
                <a:cs typeface="Arial" panose="020B0604020202020204" pitchFamily="34" charset="0"/>
              </a:rPr>
              <a:t>2. Trabajos en caliente.</a:t>
            </a:r>
          </a:p>
          <a:p>
            <a:pPr algn="just"/>
            <a:r>
              <a:rPr lang="es-PE" b="0" i="0" u="none" strike="noStrike" baseline="0" dirty="0">
                <a:latin typeface="Arial" panose="020B0604020202020204" pitchFamily="34" charset="0"/>
                <a:cs typeface="Arial" panose="020B0604020202020204" pitchFamily="34" charset="0"/>
              </a:rPr>
              <a:t>3. Excavaciones mayores o iguales de 1.50 metros.</a:t>
            </a:r>
          </a:p>
          <a:p>
            <a:pPr algn="just"/>
            <a:r>
              <a:rPr lang="es-PE" sz="1800" b="0" i="0" u="none" strike="noStrike" baseline="0" dirty="0">
                <a:latin typeface="Arial" panose="020B0604020202020204" pitchFamily="34" charset="0"/>
                <a:cs typeface="Arial" panose="020B0604020202020204" pitchFamily="34" charset="0"/>
              </a:rPr>
              <a:t>4. Trabajos en altura.</a:t>
            </a:r>
          </a:p>
          <a:p>
            <a:pPr algn="just"/>
            <a:r>
              <a:rPr lang="es-PE" sz="1800" b="0" i="0" u="none" strike="noStrike" baseline="0" dirty="0">
                <a:latin typeface="Arial" panose="020B0604020202020204" pitchFamily="34" charset="0"/>
                <a:cs typeface="Arial" panose="020B0604020202020204" pitchFamily="34" charset="0"/>
              </a:rPr>
              <a:t>5. Trabajos eléctricos en alta tensión.</a:t>
            </a:r>
          </a:p>
          <a:p>
            <a:pPr algn="just"/>
            <a:r>
              <a:rPr lang="es-PE" sz="1800" b="0" i="0" u="none" strike="noStrike" baseline="0" dirty="0">
                <a:latin typeface="Arial" panose="020B0604020202020204" pitchFamily="34" charset="0"/>
                <a:cs typeface="Arial" panose="020B0604020202020204" pitchFamily="34" charset="0"/>
              </a:rPr>
              <a:t>6. Trabajos de instalación, operación, manejo de equipos y materiales</a:t>
            </a:r>
          </a:p>
          <a:p>
            <a:pPr algn="just"/>
            <a:r>
              <a:rPr lang="es-PE" sz="1800" b="0" i="0" u="none" strike="noStrike" baseline="0" dirty="0">
                <a:latin typeface="Arial" panose="020B0604020202020204" pitchFamily="34" charset="0"/>
                <a:cs typeface="Arial" panose="020B0604020202020204" pitchFamily="34" charset="0"/>
              </a:rPr>
              <a:t>radiactivos.</a:t>
            </a:r>
          </a:p>
          <a:p>
            <a:pPr algn="just"/>
            <a:r>
              <a:rPr lang="es-PE" sz="1800" b="0" i="0" u="none" strike="noStrike" baseline="0" dirty="0">
                <a:latin typeface="Arial" panose="020B0604020202020204" pitchFamily="34" charset="0"/>
                <a:cs typeface="Arial" panose="020B0604020202020204" pitchFamily="34" charset="0"/>
              </a:rPr>
              <a:t>7. Otros trabajos valorados como de alto riesgo en los IPERC.</a:t>
            </a:r>
          </a:p>
          <a:p>
            <a:pPr algn="just"/>
            <a:endParaRPr lang="es-PE" sz="1800" b="0" i="0" u="none" strike="noStrike" baseline="0" dirty="0">
              <a:latin typeface="Arial" panose="020B0604020202020204" pitchFamily="34" charset="0"/>
              <a:cs typeface="Arial" panose="020B0604020202020204" pitchFamily="34" charset="0"/>
            </a:endParaRPr>
          </a:p>
          <a:p>
            <a:pPr algn="just"/>
            <a:r>
              <a:rPr lang="es-PE" sz="1800" b="1" i="0" u="none" strike="noStrike" baseline="0" dirty="0">
                <a:latin typeface="Arial" panose="020B0604020202020204" pitchFamily="34" charset="0"/>
                <a:cs typeface="Arial" panose="020B0604020202020204" pitchFamily="34" charset="0"/>
              </a:rPr>
              <a:t>Artículo 130.- </a:t>
            </a:r>
            <a:r>
              <a:rPr lang="es-PE" sz="1800" b="0" i="0" u="none" strike="noStrike" baseline="0" dirty="0">
                <a:latin typeface="Arial" panose="020B0604020202020204" pitchFamily="34" charset="0"/>
                <a:cs typeface="Arial" panose="020B0604020202020204" pitchFamily="34" charset="0"/>
              </a:rPr>
              <a:t>Todo trabajo de alto riesgo indicado en el artículo precedente requiere obligatoriamente del </a:t>
            </a:r>
            <a:r>
              <a:rPr lang="es-PE" sz="1800" b="1" i="0" u="sng" strike="noStrike" baseline="0" dirty="0">
                <a:solidFill>
                  <a:schemeClr val="tx2"/>
                </a:solidFill>
                <a:latin typeface="Arial" panose="020B0604020202020204" pitchFamily="34" charset="0"/>
                <a:cs typeface="Arial" panose="020B0604020202020204" pitchFamily="34" charset="0"/>
              </a:rPr>
              <a:t>PETAR</a:t>
            </a:r>
            <a:r>
              <a:rPr lang="es-PE" sz="1800" b="0" i="0" u="none" strike="noStrike" baseline="0" dirty="0">
                <a:latin typeface="Arial" panose="020B0604020202020204" pitchFamily="34" charset="0"/>
                <a:cs typeface="Arial" panose="020B0604020202020204" pitchFamily="34" charset="0"/>
              </a:rPr>
              <a:t> autorizado y firmado para cada turno, por el Supervisor y Jefe de Área donde se realiza el trabajo.</a:t>
            </a:r>
          </a:p>
        </p:txBody>
      </p:sp>
      <p:sp>
        <p:nvSpPr>
          <p:cNvPr id="4" name="TextBox 3">
            <a:extLst>
              <a:ext uri="{FF2B5EF4-FFF2-40B4-BE49-F238E27FC236}">
                <a16:creationId xmlns:a16="http://schemas.microsoft.com/office/drawing/2014/main" id="{9F6ACF25-6FC2-4459-AD5A-AA1C2D089EC1}"/>
              </a:ext>
            </a:extLst>
          </p:cNvPr>
          <p:cNvSpPr txBox="1"/>
          <p:nvPr/>
        </p:nvSpPr>
        <p:spPr>
          <a:xfrm>
            <a:off x="816496" y="1263316"/>
            <a:ext cx="7134726" cy="400110"/>
          </a:xfrm>
          <a:prstGeom prst="rect">
            <a:avLst/>
          </a:prstGeom>
          <a:noFill/>
        </p:spPr>
        <p:txBody>
          <a:bodyPr wrap="square" rtlCol="0">
            <a:spAutoFit/>
          </a:bodyPr>
          <a:lstStyle/>
          <a:p>
            <a:r>
              <a:rPr lang="es-PE" sz="2000" b="1" dirty="0">
                <a:latin typeface="Arial" panose="020B0604020202020204" pitchFamily="34" charset="0"/>
                <a:cs typeface="Arial" panose="020B0604020202020204" pitchFamily="34" charset="0"/>
              </a:rPr>
              <a:t>DS 024-2016-EM:</a:t>
            </a:r>
          </a:p>
        </p:txBody>
      </p:sp>
      <p:pic>
        <p:nvPicPr>
          <p:cNvPr id="5" name="Picture 2">
            <a:extLst>
              <a:ext uri="{FF2B5EF4-FFF2-40B4-BE49-F238E27FC236}">
                <a16:creationId xmlns:a16="http://schemas.microsoft.com/office/drawing/2014/main" id="{519CE693-52D2-42B7-B2AE-00F72F6D7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610" y="2453248"/>
            <a:ext cx="2754330" cy="275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 calcmode="lin" valueType="num">
                                      <p:cBhvr additive="base">
                                        <p:cTn id="4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 calcmode="lin" valueType="num">
                                      <p:cBhvr additive="base">
                                        <p:cTn id="5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o negociable — Fotos de Stock © chrisdorney #66164461">
            <a:extLst>
              <a:ext uri="{FF2B5EF4-FFF2-40B4-BE49-F238E27FC236}">
                <a16:creationId xmlns:a16="http://schemas.microsoft.com/office/drawing/2014/main" id="{C2E58A7B-49E2-41DB-9C39-67117D621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968" y="4858732"/>
            <a:ext cx="1932032" cy="1365349"/>
          </a:xfrm>
          <a:prstGeom prst="rect">
            <a:avLst/>
          </a:prstGeom>
          <a:noFill/>
          <a:extLst>
            <a:ext uri="{909E8E84-426E-40DD-AFC4-6F175D3DCCD1}">
              <a14:hiddenFill xmlns:a14="http://schemas.microsoft.com/office/drawing/2010/main">
                <a:solidFill>
                  <a:srgbClr val="FFFFFF"/>
                </a:solidFill>
              </a14:hiddenFill>
            </a:ext>
          </a:extLst>
        </p:spPr>
      </p:pic>
      <p:sp>
        <p:nvSpPr>
          <p:cNvPr id="83" name="Title 1">
            <a:extLst>
              <a:ext uri="{FF2B5EF4-FFF2-40B4-BE49-F238E27FC236}">
                <a16:creationId xmlns:a16="http://schemas.microsoft.com/office/drawing/2014/main" id="{FC637F27-6090-4768-925A-765E6CD3D832}"/>
              </a:ext>
            </a:extLst>
          </p:cNvPr>
          <p:cNvSpPr txBox="1">
            <a:spLocks/>
          </p:cNvSpPr>
          <p:nvPr/>
        </p:nvSpPr>
        <p:spPr>
          <a:xfrm>
            <a:off x="381000" y="222099"/>
            <a:ext cx="912158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E4D5E6D7-2903-4D76-9D49-912063AFBDD8}"/>
              </a:ext>
            </a:extLst>
          </p:cNvPr>
          <p:cNvPicPr>
            <a:picLocks noChangeAspect="1"/>
          </p:cNvPicPr>
          <p:nvPr/>
        </p:nvPicPr>
        <p:blipFill>
          <a:blip r:embed="rId4"/>
          <a:stretch>
            <a:fillRect/>
          </a:stretch>
        </p:blipFill>
        <p:spPr>
          <a:xfrm>
            <a:off x="381000" y="1625767"/>
            <a:ext cx="3493168" cy="4789843"/>
          </a:xfrm>
          <a:prstGeom prst="rect">
            <a:avLst/>
          </a:prstGeom>
          <a:ln>
            <a:solidFill>
              <a:schemeClr val="tx1"/>
            </a:solidFill>
          </a:ln>
        </p:spPr>
      </p:pic>
      <p:sp>
        <p:nvSpPr>
          <p:cNvPr id="3" name="TextBox 2">
            <a:extLst>
              <a:ext uri="{FF2B5EF4-FFF2-40B4-BE49-F238E27FC236}">
                <a16:creationId xmlns:a16="http://schemas.microsoft.com/office/drawing/2014/main" id="{1757BDF5-56EA-4CDC-B051-BFA5455E03E4}"/>
              </a:ext>
            </a:extLst>
          </p:cNvPr>
          <p:cNvSpPr txBox="1"/>
          <p:nvPr/>
        </p:nvSpPr>
        <p:spPr>
          <a:xfrm>
            <a:off x="542522" y="1256435"/>
            <a:ext cx="2826320" cy="369332"/>
          </a:xfrm>
          <a:prstGeom prst="rect">
            <a:avLst/>
          </a:prstGeom>
          <a:noFill/>
        </p:spPr>
        <p:txBody>
          <a:bodyPr wrap="square" rtlCol="0">
            <a:spAutoFit/>
          </a:bodyPr>
          <a:lstStyle/>
          <a:p>
            <a:pPr algn="ctr"/>
            <a:r>
              <a:rPr lang="es-PE" b="1" dirty="0"/>
              <a:t>PETAR DS. 024-2022-EM</a:t>
            </a:r>
          </a:p>
        </p:txBody>
      </p:sp>
      <p:sp>
        <p:nvSpPr>
          <p:cNvPr id="4" name="Rectangle 3">
            <a:extLst>
              <a:ext uri="{FF2B5EF4-FFF2-40B4-BE49-F238E27FC236}">
                <a16:creationId xmlns:a16="http://schemas.microsoft.com/office/drawing/2014/main" id="{E813AFE2-9693-4525-A2FB-3C21313D93D1}"/>
              </a:ext>
            </a:extLst>
          </p:cNvPr>
          <p:cNvSpPr/>
          <p:nvPr/>
        </p:nvSpPr>
        <p:spPr>
          <a:xfrm>
            <a:off x="381000" y="2298032"/>
            <a:ext cx="3493168" cy="673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Picture 7">
            <a:extLst>
              <a:ext uri="{FF2B5EF4-FFF2-40B4-BE49-F238E27FC236}">
                <a16:creationId xmlns:a16="http://schemas.microsoft.com/office/drawing/2014/main" id="{6E9316FC-B2A5-4513-B2BF-1275A7F39FC9}"/>
              </a:ext>
            </a:extLst>
          </p:cNvPr>
          <p:cNvPicPr>
            <a:picLocks noChangeAspect="1"/>
          </p:cNvPicPr>
          <p:nvPr/>
        </p:nvPicPr>
        <p:blipFill>
          <a:blip r:embed="rId5"/>
          <a:stretch>
            <a:fillRect/>
          </a:stretch>
        </p:blipFill>
        <p:spPr>
          <a:xfrm>
            <a:off x="4812455" y="1316593"/>
            <a:ext cx="7010737" cy="1132962"/>
          </a:xfrm>
          <a:prstGeom prst="rect">
            <a:avLst/>
          </a:prstGeom>
          <a:ln>
            <a:solidFill>
              <a:srgbClr val="FF0000"/>
            </a:solidFill>
          </a:ln>
        </p:spPr>
      </p:pic>
      <p:sp>
        <p:nvSpPr>
          <p:cNvPr id="12" name="Title 1">
            <a:extLst>
              <a:ext uri="{FF2B5EF4-FFF2-40B4-BE49-F238E27FC236}">
                <a16:creationId xmlns:a16="http://schemas.microsoft.com/office/drawing/2014/main" id="{C8687171-6EA8-4B8E-A324-06389844FB4F}"/>
              </a:ext>
            </a:extLst>
          </p:cNvPr>
          <p:cNvSpPr txBox="1">
            <a:spLocks/>
          </p:cNvSpPr>
          <p:nvPr/>
        </p:nvSpPr>
        <p:spPr>
          <a:xfrm>
            <a:off x="189016" y="229558"/>
            <a:ext cx="1103696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¿Para qué </a:t>
            </a:r>
            <a:r>
              <a:rPr lang="es-PE" dirty="0"/>
              <a:t>t</a:t>
            </a:r>
            <a:r>
              <a:rPr kumimoji="0" lang="es-PE" sz="2400" b="1"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rabajos</a:t>
            </a: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de Alto Riesgo se requiere PETAR en Cerro Verde</a:t>
            </a:r>
            <a:r>
              <a:rPr kumimoji="0" lang="es-PE"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7DD7A8B-F460-490B-B895-4181757636B0}"/>
              </a:ext>
            </a:extLst>
          </p:cNvPr>
          <p:cNvSpPr txBox="1"/>
          <p:nvPr/>
        </p:nvSpPr>
        <p:spPr>
          <a:xfrm>
            <a:off x="4583855" y="2839934"/>
            <a:ext cx="6192253" cy="2585323"/>
          </a:xfrm>
          <a:prstGeom prst="rect">
            <a:avLst/>
          </a:prstGeom>
          <a:noFill/>
        </p:spPr>
        <p:txBody>
          <a:bodyPr wrap="square" rtlCol="0">
            <a:spAutoFit/>
          </a:bodyPr>
          <a:lstStyle/>
          <a:p>
            <a:r>
              <a:rPr lang="es-PE" b="1" dirty="0">
                <a:latin typeface="Arial" panose="020B0604020202020204" pitchFamily="34" charset="0"/>
                <a:cs typeface="Arial" panose="020B0604020202020204" pitchFamily="34" charset="0"/>
              </a:rPr>
              <a:t>En Adición al PETAR existen Permisos Específicos de acuerdo al trabajos de Alto Riesgo que se realice:</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Permisos de Trabajos en Caliente </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Permisos de Trabajos en Espacios Confinados (Permiso de Ingreso) </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a:t>
            </a:r>
            <a:r>
              <a:rPr lang="es-PE" dirty="0" err="1">
                <a:latin typeface="Arial" panose="020B0604020202020204" pitchFamily="34" charset="0"/>
                <a:cs typeface="Arial" panose="020B0604020202020204" pitchFamily="34" charset="0"/>
              </a:rPr>
              <a:t>Izaje</a:t>
            </a:r>
            <a:r>
              <a:rPr lang="es-PE" dirty="0">
                <a:latin typeface="Arial" panose="020B0604020202020204" pitchFamily="34" charset="0"/>
                <a:cs typeface="Arial" panose="020B0604020202020204" pitchFamily="34" charset="0"/>
              </a:rPr>
              <a:t> Critico</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Manipulación de Tuberías de HDPE (según dimensiones de tubería)</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Trabajo Energizado</a:t>
            </a:r>
          </a:p>
        </p:txBody>
      </p:sp>
      <p:sp>
        <p:nvSpPr>
          <p:cNvPr id="5" name="TextBox 4">
            <a:extLst>
              <a:ext uri="{FF2B5EF4-FFF2-40B4-BE49-F238E27FC236}">
                <a16:creationId xmlns:a16="http://schemas.microsoft.com/office/drawing/2014/main" id="{714DE87E-DCD6-49B3-AD27-819169DD74A9}"/>
              </a:ext>
            </a:extLst>
          </p:cNvPr>
          <p:cNvSpPr txBox="1"/>
          <p:nvPr/>
        </p:nvSpPr>
        <p:spPr>
          <a:xfrm>
            <a:off x="5033209" y="6084415"/>
            <a:ext cx="3961704" cy="369332"/>
          </a:xfrm>
          <a:prstGeom prst="rect">
            <a:avLst/>
          </a:prstGeom>
          <a:noFill/>
        </p:spPr>
        <p:txBody>
          <a:bodyPr wrap="square" rtlCol="0">
            <a:spAutoFit/>
          </a:bodyPr>
          <a:lstStyle/>
          <a:p>
            <a:r>
              <a:rPr lang="es-PE" b="1" u="sng" dirty="0">
                <a:latin typeface="Arial" panose="020B0604020202020204" pitchFamily="34" charset="0"/>
                <a:cs typeface="Arial" panose="020B0604020202020204" pitchFamily="34" charset="0"/>
                <a:hlinkClick r:id="rId6"/>
              </a:rPr>
              <a:t>Link a Estándares Actualizados.</a:t>
            </a:r>
            <a:endParaRPr lang="es-PE"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8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C9B3-23B8-39FC-3F49-9975BD1EEC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62DCD-6E8D-305D-4861-CEC3C4C1FA6A}"/>
              </a:ext>
            </a:extLst>
          </p:cNvPr>
          <p:cNvSpPr>
            <a:spLocks noGrp="1"/>
          </p:cNvSpPr>
          <p:nvPr>
            <p:ph type="sldNum" sz="quarter" idx="12"/>
          </p:nvPr>
        </p:nvSpPr>
        <p:spPr/>
        <p:txBody>
          <a:bodyPr/>
          <a:lstStyle/>
          <a:p>
            <a:fld id="{FF95D46F-68E8-4171-8536-729DEB5A20DE}" type="slidenum">
              <a:rPr lang="en-US" smtClean="0"/>
              <a:t>14</a:t>
            </a:fld>
            <a:endParaRPr lang="en-US"/>
          </a:p>
        </p:txBody>
      </p:sp>
      <p:sp>
        <p:nvSpPr>
          <p:cNvPr id="7" name="Title 1">
            <a:extLst>
              <a:ext uri="{FF2B5EF4-FFF2-40B4-BE49-F238E27FC236}">
                <a16:creationId xmlns:a16="http://schemas.microsoft.com/office/drawing/2014/main" id="{025E4C94-30E2-592C-A2DD-C137BE3AFA41}"/>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Auditorías de controles Críticos</a:t>
            </a:r>
            <a:endParaRPr lang="en-US" dirty="0"/>
          </a:p>
        </p:txBody>
      </p:sp>
    </p:spTree>
    <p:extLst>
      <p:ext uri="{BB962C8B-B14F-4D97-AF65-F5344CB8AC3E}">
        <p14:creationId xmlns:p14="http://schemas.microsoft.com/office/powerpoint/2010/main" val="54319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91182-698D-6085-588C-E1A36DBC0385}"/>
              </a:ext>
            </a:extLst>
          </p:cNvPr>
          <p:cNvSpPr>
            <a:spLocks noGrp="1"/>
          </p:cNvSpPr>
          <p:nvPr>
            <p:ph type="title"/>
          </p:nvPr>
        </p:nvSpPr>
        <p:spPr/>
        <p:txBody>
          <a:bodyPr/>
          <a:lstStyle/>
          <a:p>
            <a:r>
              <a:rPr lang="es-PE" dirty="0"/>
              <a:t>Auditorías de controles críticos </a:t>
            </a:r>
            <a:endParaRPr lang="en-US" dirty="0"/>
          </a:p>
        </p:txBody>
      </p:sp>
      <p:sp>
        <p:nvSpPr>
          <p:cNvPr id="4" name="Marcador de número de diapositiva 3">
            <a:extLst>
              <a:ext uri="{FF2B5EF4-FFF2-40B4-BE49-F238E27FC236}">
                <a16:creationId xmlns:a16="http://schemas.microsoft.com/office/drawing/2014/main" id="{DD2457DB-B57E-42FB-B1C1-54763C76D754}"/>
              </a:ext>
            </a:extLst>
          </p:cNvPr>
          <p:cNvSpPr>
            <a:spLocks noGrp="1"/>
          </p:cNvSpPr>
          <p:nvPr>
            <p:ph type="sldNum" sz="quarter" idx="4"/>
          </p:nvPr>
        </p:nvSpPr>
        <p:spPr/>
        <p:txBody>
          <a:bodyPr/>
          <a:lstStyle/>
          <a:p>
            <a:fld id="{FF95D46F-68E8-4171-8536-729DEB5A20DE}" type="slidenum">
              <a:rPr lang="en-US" smtClean="0"/>
              <a:pPr/>
              <a:t>15</a:t>
            </a:fld>
            <a:endParaRPr lang="en-US" dirty="0"/>
          </a:p>
        </p:txBody>
      </p:sp>
      <p:sp>
        <p:nvSpPr>
          <p:cNvPr id="5" name="Rectángulo 4">
            <a:extLst>
              <a:ext uri="{FF2B5EF4-FFF2-40B4-BE49-F238E27FC236}">
                <a16:creationId xmlns:a16="http://schemas.microsoft.com/office/drawing/2014/main" id="{9A8362D9-7267-7635-35A7-58C41B6DD2C9}"/>
              </a:ext>
            </a:extLst>
          </p:cNvPr>
          <p:cNvSpPr/>
          <p:nvPr/>
        </p:nvSpPr>
        <p:spPr>
          <a:xfrm>
            <a:off x="5431285" y="5803832"/>
            <a:ext cx="6354501" cy="931703"/>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PE" sz="1600">
                <a:solidFill>
                  <a:schemeClr val="tx1"/>
                </a:solidFill>
                <a:latin typeface="Arial" panose="020B0604020202020204" pitchFamily="34" charset="0"/>
                <a:cs typeface="Arial" panose="020B0604020202020204" pitchFamily="34" charset="0"/>
              </a:rPr>
              <a:t>Es obligación de la empresa contratista contar con un programa de auditoría de controles críticos y ejecutarlos a fin de identificar desviaciones que puedan afectar la seguridad de sus trabajadores </a:t>
            </a:r>
            <a:endParaRPr lang="en-US" sz="1600"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0046771F-D252-0786-72C4-A2B0C53FA132}"/>
              </a:ext>
            </a:extLst>
          </p:cNvPr>
          <p:cNvPicPr>
            <a:picLocks noChangeAspect="1"/>
          </p:cNvPicPr>
          <p:nvPr/>
        </p:nvPicPr>
        <p:blipFill>
          <a:blip r:embed="rId3"/>
          <a:stretch>
            <a:fillRect/>
          </a:stretch>
        </p:blipFill>
        <p:spPr>
          <a:xfrm>
            <a:off x="636843" y="1369133"/>
            <a:ext cx="3959393" cy="4918784"/>
          </a:xfrm>
          <a:prstGeom prst="rect">
            <a:avLst/>
          </a:prstGeom>
          <a:ln>
            <a:solidFill>
              <a:schemeClr val="tx2"/>
            </a:solidFill>
          </a:ln>
        </p:spPr>
      </p:pic>
      <p:pic>
        <p:nvPicPr>
          <p:cNvPr id="11" name="Imagen 10">
            <a:extLst>
              <a:ext uri="{FF2B5EF4-FFF2-40B4-BE49-F238E27FC236}">
                <a16:creationId xmlns:a16="http://schemas.microsoft.com/office/drawing/2014/main" id="{17107851-7A15-9CD6-984B-A987D6F14421}"/>
              </a:ext>
            </a:extLst>
          </p:cNvPr>
          <p:cNvPicPr>
            <a:picLocks noChangeAspect="1"/>
          </p:cNvPicPr>
          <p:nvPr/>
        </p:nvPicPr>
        <p:blipFill>
          <a:blip r:embed="rId4"/>
          <a:stretch>
            <a:fillRect/>
          </a:stretch>
        </p:blipFill>
        <p:spPr>
          <a:xfrm>
            <a:off x="6531254" y="1369133"/>
            <a:ext cx="2727765" cy="3931302"/>
          </a:xfrm>
          <a:prstGeom prst="rect">
            <a:avLst/>
          </a:prstGeom>
          <a:ln>
            <a:solidFill>
              <a:schemeClr val="tx2"/>
            </a:solidFill>
          </a:ln>
        </p:spPr>
      </p:pic>
      <p:pic>
        <p:nvPicPr>
          <p:cNvPr id="15" name="Imagen 14">
            <a:extLst>
              <a:ext uri="{FF2B5EF4-FFF2-40B4-BE49-F238E27FC236}">
                <a16:creationId xmlns:a16="http://schemas.microsoft.com/office/drawing/2014/main" id="{E9A3B9BC-5F9B-560F-B7F0-933F05904A56}"/>
              </a:ext>
            </a:extLst>
          </p:cNvPr>
          <p:cNvPicPr>
            <a:picLocks noChangeAspect="1"/>
          </p:cNvPicPr>
          <p:nvPr/>
        </p:nvPicPr>
        <p:blipFill>
          <a:blip r:embed="rId5"/>
          <a:stretch>
            <a:fillRect/>
          </a:stretch>
        </p:blipFill>
        <p:spPr>
          <a:xfrm>
            <a:off x="8608535" y="1849481"/>
            <a:ext cx="2585502" cy="3831886"/>
          </a:xfrm>
          <a:prstGeom prst="rect">
            <a:avLst/>
          </a:prstGeom>
          <a:ln>
            <a:solidFill>
              <a:schemeClr val="tx2"/>
            </a:solidFill>
          </a:ln>
        </p:spPr>
      </p:pic>
    </p:spTree>
    <p:extLst>
      <p:ext uri="{BB962C8B-B14F-4D97-AF65-F5344CB8AC3E}">
        <p14:creationId xmlns:p14="http://schemas.microsoft.com/office/powerpoint/2010/main" val="292208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37CE-D1F6-F757-9905-56BD0FBEEA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EF6D6-709E-F9DC-4106-09B27276C3C4}"/>
              </a:ext>
            </a:extLst>
          </p:cNvPr>
          <p:cNvSpPr>
            <a:spLocks noGrp="1"/>
          </p:cNvSpPr>
          <p:nvPr>
            <p:ph type="sldNum" sz="quarter" idx="12"/>
          </p:nvPr>
        </p:nvSpPr>
        <p:spPr/>
        <p:txBody>
          <a:bodyPr/>
          <a:lstStyle/>
          <a:p>
            <a:fld id="{FF95D46F-68E8-4171-8536-729DEB5A20DE}" type="slidenum">
              <a:rPr lang="en-US" smtClean="0"/>
              <a:t>16</a:t>
            </a:fld>
            <a:endParaRPr lang="en-US"/>
          </a:p>
        </p:txBody>
      </p:sp>
      <p:sp>
        <p:nvSpPr>
          <p:cNvPr id="7" name="Title 1">
            <a:extLst>
              <a:ext uri="{FF2B5EF4-FFF2-40B4-BE49-F238E27FC236}">
                <a16:creationId xmlns:a16="http://schemas.microsoft.com/office/drawing/2014/main" id="{68F7F144-0394-FE93-8F94-5C5071608E5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Mapa de Riesgos</a:t>
            </a:r>
            <a:endParaRPr lang="en-US" dirty="0"/>
          </a:p>
        </p:txBody>
      </p:sp>
    </p:spTree>
    <p:extLst>
      <p:ext uri="{BB962C8B-B14F-4D97-AF65-F5344CB8AC3E}">
        <p14:creationId xmlns:p14="http://schemas.microsoft.com/office/powerpoint/2010/main" val="38900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39BCA-B5B7-9EFB-3EAB-4EBDBC023C19}"/>
              </a:ext>
            </a:extLst>
          </p:cNvPr>
          <p:cNvSpPr>
            <a:spLocks noGrp="1"/>
          </p:cNvSpPr>
          <p:nvPr>
            <p:ph type="title"/>
          </p:nvPr>
        </p:nvSpPr>
        <p:spPr/>
        <p:txBody>
          <a:bodyPr/>
          <a:lstStyle/>
          <a:p>
            <a:r>
              <a:rPr lang="es-PE" dirty="0"/>
              <a:t>Mapa de Riesgos</a:t>
            </a:r>
            <a:endParaRPr lang="en-US" dirty="0"/>
          </a:p>
        </p:txBody>
      </p:sp>
      <p:sp>
        <p:nvSpPr>
          <p:cNvPr id="4" name="Marcador de número de diapositiva 3">
            <a:extLst>
              <a:ext uri="{FF2B5EF4-FFF2-40B4-BE49-F238E27FC236}">
                <a16:creationId xmlns:a16="http://schemas.microsoft.com/office/drawing/2014/main" id="{E1DA90DB-5F66-353E-9B0C-7EE7D4FB625E}"/>
              </a:ext>
            </a:extLst>
          </p:cNvPr>
          <p:cNvSpPr>
            <a:spLocks noGrp="1"/>
          </p:cNvSpPr>
          <p:nvPr>
            <p:ph type="sldNum" sz="quarter" idx="4"/>
          </p:nvPr>
        </p:nvSpPr>
        <p:spPr/>
        <p:txBody>
          <a:bodyPr/>
          <a:lstStyle/>
          <a:p>
            <a:fld id="{FF95D46F-68E8-4171-8536-729DEB5A20DE}" type="slidenum">
              <a:rPr lang="en-US" smtClean="0"/>
              <a:pPr/>
              <a:t>17</a:t>
            </a:fld>
            <a:endParaRPr lang="en-US" dirty="0"/>
          </a:p>
        </p:txBody>
      </p:sp>
      <p:sp>
        <p:nvSpPr>
          <p:cNvPr id="5" name="Rectangle 13">
            <a:extLst>
              <a:ext uri="{FF2B5EF4-FFF2-40B4-BE49-F238E27FC236}">
                <a16:creationId xmlns:a16="http://schemas.microsoft.com/office/drawing/2014/main" id="{9948718A-B328-B5D9-111E-A9A14D74EEF7}"/>
              </a:ext>
            </a:extLst>
          </p:cNvPr>
          <p:cNvSpPr/>
          <p:nvPr/>
        </p:nvSpPr>
        <p:spPr>
          <a:xfrm>
            <a:off x="6833200" y="3305958"/>
            <a:ext cx="4583369" cy="105444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12">
            <a:extLst>
              <a:ext uri="{FF2B5EF4-FFF2-40B4-BE49-F238E27FC236}">
                <a16:creationId xmlns:a16="http://schemas.microsoft.com/office/drawing/2014/main" id="{DAF84E4B-42D5-6336-BE6F-ACDB1CFD64A2}"/>
              </a:ext>
            </a:extLst>
          </p:cNvPr>
          <p:cNvSpPr/>
          <p:nvPr/>
        </p:nvSpPr>
        <p:spPr>
          <a:xfrm>
            <a:off x="479197" y="1377278"/>
            <a:ext cx="5042829" cy="155577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11">
            <a:extLst>
              <a:ext uri="{FF2B5EF4-FFF2-40B4-BE49-F238E27FC236}">
                <a16:creationId xmlns:a16="http://schemas.microsoft.com/office/drawing/2014/main" id="{49D53A41-47C7-0324-578A-D0A5628167EB}"/>
              </a:ext>
            </a:extLst>
          </p:cNvPr>
          <p:cNvSpPr/>
          <p:nvPr/>
        </p:nvSpPr>
        <p:spPr>
          <a:xfrm>
            <a:off x="7209592" y="5290527"/>
            <a:ext cx="4029693" cy="80160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BDAAD1D8-72FD-D4A0-0C75-43D212A71D50}"/>
              </a:ext>
            </a:extLst>
          </p:cNvPr>
          <p:cNvSpPr txBox="1"/>
          <p:nvPr/>
        </p:nvSpPr>
        <p:spPr>
          <a:xfrm>
            <a:off x="1704898" y="1258851"/>
            <a:ext cx="2534593" cy="2737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es el mapa de Riesgos?</a:t>
            </a:r>
          </a:p>
        </p:txBody>
      </p:sp>
      <p:sp>
        <p:nvSpPr>
          <p:cNvPr id="9" name="TextBox 3">
            <a:extLst>
              <a:ext uri="{FF2B5EF4-FFF2-40B4-BE49-F238E27FC236}">
                <a16:creationId xmlns:a16="http://schemas.microsoft.com/office/drawing/2014/main" id="{9C087BED-424B-7702-E802-49D103948F2B}"/>
              </a:ext>
            </a:extLst>
          </p:cNvPr>
          <p:cNvSpPr txBox="1"/>
          <p:nvPr/>
        </p:nvSpPr>
        <p:spPr>
          <a:xfrm>
            <a:off x="479197" y="1591658"/>
            <a:ext cx="5042828" cy="1172116"/>
          </a:xfrm>
          <a:prstGeom prst="rect">
            <a:avLst/>
          </a:prstGeom>
          <a:noFill/>
        </p:spPr>
        <p:txBody>
          <a:bodyPr wrap="square">
            <a:spAutoFit/>
          </a:bodyPr>
          <a:lstStyle/>
          <a:p>
            <a:pPr marL="86995">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Es un plano de las condiciones de trabajo, es una herramienta participativa, preventiva y necesaria para llevar a cabo las actividades de localizar y representar en forma gráfica, los agentes generadores de riesgos que ocasionan accidentes, incidentes peligrosos, otros incidentes, enfermedades ocupacionales en el trabajo. </a:t>
            </a:r>
            <a:endParaRPr lang="es-PE" sz="1100" dirty="0">
              <a:latin typeface="Arial" panose="020B0604020202020204" pitchFamily="34" charset="0"/>
              <a:ea typeface="Arial" panose="020B0604020202020204" pitchFamily="34" charset="0"/>
              <a:cs typeface="Arial" panose="020B0604020202020204" pitchFamily="34" charset="0"/>
            </a:endParaRPr>
          </a:p>
          <a:p>
            <a:pPr marL="86995">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Muestra también los EPP obligatorios según sea el caso. </a:t>
            </a:r>
            <a:endParaRPr lang="es-PE" sz="1100" dirty="0">
              <a:latin typeface="Arial" panose="020B0604020202020204" pitchFamily="34" charset="0"/>
              <a:ea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22988CEA-B6A8-7D54-36B5-205F7004F417}"/>
              </a:ext>
            </a:extLst>
          </p:cNvPr>
          <p:cNvPicPr>
            <a:picLocks noChangeAspect="1"/>
          </p:cNvPicPr>
          <p:nvPr/>
        </p:nvPicPr>
        <p:blipFill>
          <a:blip r:embed="rId2"/>
          <a:stretch>
            <a:fillRect/>
          </a:stretch>
        </p:blipFill>
        <p:spPr>
          <a:xfrm>
            <a:off x="582746" y="3171748"/>
            <a:ext cx="4835730" cy="3456282"/>
          </a:xfrm>
          <a:prstGeom prst="rect">
            <a:avLst/>
          </a:prstGeom>
          <a:ln w="19050">
            <a:solidFill>
              <a:schemeClr val="tx2"/>
            </a:solidFill>
          </a:ln>
        </p:spPr>
      </p:pic>
      <p:sp>
        <p:nvSpPr>
          <p:cNvPr id="11" name="TextBox 4">
            <a:extLst>
              <a:ext uri="{FF2B5EF4-FFF2-40B4-BE49-F238E27FC236}">
                <a16:creationId xmlns:a16="http://schemas.microsoft.com/office/drawing/2014/main" id="{1DC025D1-ED81-950C-05A7-C250E4114ECD}"/>
              </a:ext>
            </a:extLst>
          </p:cNvPr>
          <p:cNvSpPr txBox="1"/>
          <p:nvPr/>
        </p:nvSpPr>
        <p:spPr>
          <a:xfrm>
            <a:off x="7553776" y="5114117"/>
            <a:ext cx="3423729"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¿Dónde debe exhibirse mapa de Riesgos?</a:t>
            </a:r>
          </a:p>
        </p:txBody>
      </p:sp>
      <p:sp>
        <p:nvSpPr>
          <p:cNvPr id="12" name="TextBox 7">
            <a:extLst>
              <a:ext uri="{FF2B5EF4-FFF2-40B4-BE49-F238E27FC236}">
                <a16:creationId xmlns:a16="http://schemas.microsoft.com/office/drawing/2014/main" id="{A3B96360-3A10-926F-7B63-6F1893BA6EC0}"/>
              </a:ext>
            </a:extLst>
          </p:cNvPr>
          <p:cNvSpPr txBox="1"/>
          <p:nvPr/>
        </p:nvSpPr>
        <p:spPr>
          <a:xfrm>
            <a:off x="7553776" y="5485446"/>
            <a:ext cx="361264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El mapa de Riesgos debe exhibirse en el lugar de </a:t>
            </a:r>
            <a:r>
              <a:rPr lang="es-PE">
                <a:latin typeface="Arial" panose="020B0604020202020204" pitchFamily="34" charset="0"/>
                <a:cs typeface="Arial" panose="020B0604020202020204" pitchFamily="34" charset="0"/>
              </a:rPr>
              <a:t>trabajo.</a:t>
            </a:r>
            <a:endParaRPr lang="en-US" dirty="0">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id="{D6BB68A7-8103-2629-EDB5-DDD13BBEB8AE}"/>
              </a:ext>
            </a:extLst>
          </p:cNvPr>
          <p:cNvSpPr txBox="1"/>
          <p:nvPr/>
        </p:nvSpPr>
        <p:spPr>
          <a:xfrm>
            <a:off x="6940092" y="3171748"/>
            <a:ext cx="4363394"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hacer cuando se actualiza el Mapa de Riesgos?</a:t>
            </a:r>
          </a:p>
        </p:txBody>
      </p:sp>
      <p:sp>
        <p:nvSpPr>
          <p:cNvPr id="14" name="TextBox 10">
            <a:extLst>
              <a:ext uri="{FF2B5EF4-FFF2-40B4-BE49-F238E27FC236}">
                <a16:creationId xmlns:a16="http://schemas.microsoft.com/office/drawing/2014/main" id="{4F043FAA-F758-DAA9-1707-5FAB40FEB464}"/>
              </a:ext>
            </a:extLst>
          </p:cNvPr>
          <p:cNvSpPr txBox="1"/>
          <p:nvPr/>
        </p:nvSpPr>
        <p:spPr>
          <a:xfrm>
            <a:off x="6983483" y="3527463"/>
            <a:ext cx="4481912" cy="600164"/>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Cada responsable de área de SMCV. Cuando genere cambios y/o modificaciones en sus instalaciones en caso aplique debe enviar al área de ingeniería el documento actualizado. </a:t>
            </a:r>
          </a:p>
        </p:txBody>
      </p:sp>
      <p:sp>
        <p:nvSpPr>
          <p:cNvPr id="15" name="Rectangle 17">
            <a:extLst>
              <a:ext uri="{FF2B5EF4-FFF2-40B4-BE49-F238E27FC236}">
                <a16:creationId xmlns:a16="http://schemas.microsoft.com/office/drawing/2014/main" id="{9F012F69-663A-5B6E-492F-28716045E4BD}"/>
              </a:ext>
            </a:extLst>
          </p:cNvPr>
          <p:cNvSpPr/>
          <p:nvPr/>
        </p:nvSpPr>
        <p:spPr>
          <a:xfrm>
            <a:off x="6833200" y="1659253"/>
            <a:ext cx="4583369" cy="7860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8">
            <a:extLst>
              <a:ext uri="{FF2B5EF4-FFF2-40B4-BE49-F238E27FC236}">
                <a16:creationId xmlns:a16="http://schemas.microsoft.com/office/drawing/2014/main" id="{F79462B1-B103-D6A4-EA4D-B3C8D322C020}"/>
              </a:ext>
            </a:extLst>
          </p:cNvPr>
          <p:cNvSpPr txBox="1"/>
          <p:nvPr/>
        </p:nvSpPr>
        <p:spPr>
          <a:xfrm>
            <a:off x="6940092" y="1525043"/>
            <a:ext cx="4363394"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¿Cada cuanto se debe actualizar un Mapa de Riesgo?</a:t>
            </a:r>
          </a:p>
        </p:txBody>
      </p:sp>
      <p:sp>
        <p:nvSpPr>
          <p:cNvPr id="17" name="TextBox 19">
            <a:extLst>
              <a:ext uri="{FF2B5EF4-FFF2-40B4-BE49-F238E27FC236}">
                <a16:creationId xmlns:a16="http://schemas.microsoft.com/office/drawing/2014/main" id="{4147213E-A987-AAEC-5D64-B8216B5C7E91}"/>
              </a:ext>
            </a:extLst>
          </p:cNvPr>
          <p:cNvSpPr txBox="1"/>
          <p:nvPr/>
        </p:nvSpPr>
        <p:spPr>
          <a:xfrm>
            <a:off x="6983483" y="1880758"/>
            <a:ext cx="448191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Por lo menos </a:t>
            </a:r>
            <a:r>
              <a:rPr lang="es-PE" b="1" dirty="0">
                <a:latin typeface="Arial" panose="020B0604020202020204" pitchFamily="34" charset="0"/>
                <a:cs typeface="Arial" panose="020B0604020202020204" pitchFamily="34" charset="0"/>
              </a:rPr>
              <a:t>ANUALMENTE</a:t>
            </a:r>
            <a:r>
              <a:rPr lang="es-PE" dirty="0">
                <a:latin typeface="Arial" panose="020B0604020202020204" pitchFamily="34" charset="0"/>
                <a:cs typeface="Arial" panose="020B0604020202020204" pitchFamily="34" charset="0"/>
              </a:rPr>
              <a:t> o cuando las condiciones operativas cambien. </a:t>
            </a:r>
          </a:p>
        </p:txBody>
      </p:sp>
    </p:spTree>
    <p:extLst>
      <p:ext uri="{BB962C8B-B14F-4D97-AF65-F5344CB8AC3E}">
        <p14:creationId xmlns:p14="http://schemas.microsoft.com/office/powerpoint/2010/main" val="277340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93256-32E3-683F-210E-9329810D374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BA8E4-8340-F4AB-102D-56E515E9CE8A}"/>
              </a:ext>
            </a:extLst>
          </p:cNvPr>
          <p:cNvSpPr>
            <a:spLocks noGrp="1"/>
          </p:cNvSpPr>
          <p:nvPr>
            <p:ph type="sldNum" sz="quarter" idx="12"/>
          </p:nvPr>
        </p:nvSpPr>
        <p:spPr/>
        <p:txBody>
          <a:bodyPr/>
          <a:lstStyle/>
          <a:p>
            <a:fld id="{FF95D46F-68E8-4171-8536-729DEB5A20DE}" type="slidenum">
              <a:rPr lang="en-US" smtClean="0"/>
              <a:t>18</a:t>
            </a:fld>
            <a:endParaRPr lang="en-US"/>
          </a:p>
        </p:txBody>
      </p:sp>
      <p:sp>
        <p:nvSpPr>
          <p:cNvPr id="7" name="Title 1">
            <a:extLst>
              <a:ext uri="{FF2B5EF4-FFF2-40B4-BE49-F238E27FC236}">
                <a16:creationId xmlns:a16="http://schemas.microsoft.com/office/drawing/2014/main" id="{A1109A97-14E9-EC41-F6A7-5898DA8899C5}"/>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Procedimientos escritos de Trabajo Seguro</a:t>
            </a:r>
          </a:p>
          <a:p>
            <a:endParaRPr lang="es-PE" sz="1100" dirty="0"/>
          </a:p>
          <a:p>
            <a:r>
              <a:rPr lang="es-PE" sz="2800" dirty="0"/>
              <a:t>(PETS)</a:t>
            </a:r>
            <a:endParaRPr lang="en-US" sz="2800" dirty="0"/>
          </a:p>
        </p:txBody>
      </p:sp>
    </p:spTree>
    <p:extLst>
      <p:ext uri="{BB962C8B-B14F-4D97-AF65-F5344CB8AC3E}">
        <p14:creationId xmlns:p14="http://schemas.microsoft.com/office/powerpoint/2010/main" val="11088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3C17A-1270-B022-228B-7BE65E660CCB}"/>
              </a:ext>
            </a:extLst>
          </p:cNvPr>
          <p:cNvSpPr>
            <a:spLocks noGrp="1"/>
          </p:cNvSpPr>
          <p:nvPr>
            <p:ph type="title"/>
          </p:nvPr>
        </p:nvSpPr>
        <p:spPr/>
        <p:txBody>
          <a:bodyPr/>
          <a:lstStyle/>
          <a:p>
            <a:r>
              <a:rPr lang="es-PE" dirty="0"/>
              <a:t>Procedimientos escritos de Trabajo Seguro</a:t>
            </a:r>
            <a:endParaRPr lang="en-US" dirty="0"/>
          </a:p>
        </p:txBody>
      </p:sp>
      <p:sp>
        <p:nvSpPr>
          <p:cNvPr id="4" name="Marcador de número de diapositiva 3">
            <a:extLst>
              <a:ext uri="{FF2B5EF4-FFF2-40B4-BE49-F238E27FC236}">
                <a16:creationId xmlns:a16="http://schemas.microsoft.com/office/drawing/2014/main" id="{C6395EA1-9272-3EDA-805E-CB4D6498E986}"/>
              </a:ext>
            </a:extLst>
          </p:cNvPr>
          <p:cNvSpPr>
            <a:spLocks noGrp="1"/>
          </p:cNvSpPr>
          <p:nvPr>
            <p:ph type="sldNum" sz="quarter" idx="4"/>
          </p:nvPr>
        </p:nvSpPr>
        <p:spPr/>
        <p:txBody>
          <a:bodyPr/>
          <a:lstStyle/>
          <a:p>
            <a:fld id="{FF95D46F-68E8-4171-8536-729DEB5A20DE}" type="slidenum">
              <a:rPr lang="en-US" sz="1000" smtClean="0"/>
              <a:pPr/>
              <a:t>19</a:t>
            </a:fld>
            <a:endParaRPr lang="en-US" sz="1000" dirty="0"/>
          </a:p>
        </p:txBody>
      </p:sp>
      <p:cxnSp>
        <p:nvCxnSpPr>
          <p:cNvPr id="5" name="Conector recto 54">
            <a:extLst>
              <a:ext uri="{FF2B5EF4-FFF2-40B4-BE49-F238E27FC236}">
                <a16:creationId xmlns:a16="http://schemas.microsoft.com/office/drawing/2014/main" id="{F107666F-2924-9BF0-8A68-231D805D5A27}"/>
              </a:ext>
            </a:extLst>
          </p:cNvPr>
          <p:cNvCxnSpPr>
            <a:cxnSpLocks/>
          </p:cNvCxnSpPr>
          <p:nvPr/>
        </p:nvCxnSpPr>
        <p:spPr>
          <a:xfrm flipH="1">
            <a:off x="6285450" y="5313529"/>
            <a:ext cx="3037" cy="111267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Conector recto 53">
            <a:extLst>
              <a:ext uri="{FF2B5EF4-FFF2-40B4-BE49-F238E27FC236}">
                <a16:creationId xmlns:a16="http://schemas.microsoft.com/office/drawing/2014/main" id="{4557F20E-5E6F-99AB-E95C-9C9356BAB33E}"/>
              </a:ext>
            </a:extLst>
          </p:cNvPr>
          <p:cNvCxnSpPr>
            <a:cxnSpLocks/>
          </p:cNvCxnSpPr>
          <p:nvPr/>
        </p:nvCxnSpPr>
        <p:spPr>
          <a:xfrm>
            <a:off x="5141398" y="3805136"/>
            <a:ext cx="0" cy="152345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ector recto 51">
            <a:extLst>
              <a:ext uri="{FF2B5EF4-FFF2-40B4-BE49-F238E27FC236}">
                <a16:creationId xmlns:a16="http://schemas.microsoft.com/office/drawing/2014/main" id="{2AAFC6D3-2B89-872F-8C50-8326C4CC9884}"/>
              </a:ext>
            </a:extLst>
          </p:cNvPr>
          <p:cNvCxnSpPr/>
          <p:nvPr/>
        </p:nvCxnSpPr>
        <p:spPr>
          <a:xfrm>
            <a:off x="5141398" y="2734986"/>
            <a:ext cx="0" cy="67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50">
            <a:extLst>
              <a:ext uri="{FF2B5EF4-FFF2-40B4-BE49-F238E27FC236}">
                <a16:creationId xmlns:a16="http://schemas.microsoft.com/office/drawing/2014/main" id="{B7F287B2-CD0D-34FC-CA58-B237FA426E4E}"/>
              </a:ext>
            </a:extLst>
          </p:cNvPr>
          <p:cNvCxnSpPr/>
          <p:nvPr/>
        </p:nvCxnSpPr>
        <p:spPr>
          <a:xfrm>
            <a:off x="6285450" y="1540408"/>
            <a:ext cx="0" cy="679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ector recto 46">
            <a:extLst>
              <a:ext uri="{FF2B5EF4-FFF2-40B4-BE49-F238E27FC236}">
                <a16:creationId xmlns:a16="http://schemas.microsoft.com/office/drawing/2014/main" id="{87DD3000-DB95-5D6A-DF0C-EEED7C772FFE}"/>
              </a:ext>
            </a:extLst>
          </p:cNvPr>
          <p:cNvCxnSpPr/>
          <p:nvPr/>
        </p:nvCxnSpPr>
        <p:spPr>
          <a:xfrm>
            <a:off x="5984384" y="6012818"/>
            <a:ext cx="22651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Conector recto 45">
            <a:extLst>
              <a:ext uri="{FF2B5EF4-FFF2-40B4-BE49-F238E27FC236}">
                <a16:creationId xmlns:a16="http://schemas.microsoft.com/office/drawing/2014/main" id="{8B772F37-3C5C-300A-FEE9-D4E48E650712}"/>
              </a:ext>
            </a:extLst>
          </p:cNvPr>
          <p:cNvCxnSpPr/>
          <p:nvPr/>
        </p:nvCxnSpPr>
        <p:spPr>
          <a:xfrm>
            <a:off x="4863270" y="5323817"/>
            <a:ext cx="2265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Freeform 1">
            <a:extLst>
              <a:ext uri="{FF2B5EF4-FFF2-40B4-BE49-F238E27FC236}">
                <a16:creationId xmlns:a16="http://schemas.microsoft.com/office/drawing/2014/main" id="{F5966CEE-7D0E-4CCB-C492-2A161CD5B247}"/>
              </a:ext>
            </a:extLst>
          </p:cNvPr>
          <p:cNvSpPr>
            <a:spLocks noChangeArrowheads="1"/>
          </p:cNvSpPr>
          <p:nvPr/>
        </p:nvSpPr>
        <p:spPr bwMode="auto">
          <a:xfrm rot="5400000">
            <a:off x="961205" y="2906254"/>
            <a:ext cx="2740482" cy="2259431"/>
          </a:xfrm>
          <a:custGeom>
            <a:avLst/>
            <a:gdLst>
              <a:gd name="T0" fmla="*/ 2147483646 w 10120"/>
              <a:gd name="T1" fmla="*/ 2147483646 h 6948"/>
              <a:gd name="T2" fmla="*/ 0 w 10120"/>
              <a:gd name="T3" fmla="*/ 2147483646 h 6948"/>
              <a:gd name="T4" fmla="*/ 2147483646 w 10120"/>
              <a:gd name="T5" fmla="*/ 0 h 6948"/>
              <a:gd name="T6" fmla="*/ 2147483646 w 10120"/>
              <a:gd name="T7" fmla="*/ 2147483646 h 6948"/>
              <a:gd name="T8" fmla="*/ 2147483646 w 10120"/>
              <a:gd name="T9" fmla="*/ 2147483646 h 69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0" h="6948">
                <a:moveTo>
                  <a:pt x="333" y="6871"/>
                </a:moveTo>
                <a:cubicBezTo>
                  <a:pt x="93" y="6281"/>
                  <a:pt x="0" y="5736"/>
                  <a:pt x="0" y="5060"/>
                </a:cubicBezTo>
                <a:cubicBezTo>
                  <a:pt x="0" y="2265"/>
                  <a:pt x="2265" y="0"/>
                  <a:pt x="5060" y="0"/>
                </a:cubicBezTo>
                <a:cubicBezTo>
                  <a:pt x="7854" y="0"/>
                  <a:pt x="10119" y="2265"/>
                  <a:pt x="10119" y="5060"/>
                </a:cubicBezTo>
                <a:cubicBezTo>
                  <a:pt x="10119" y="5736"/>
                  <a:pt x="9995" y="6358"/>
                  <a:pt x="9755" y="6947"/>
                </a:cubicBezTo>
              </a:path>
            </a:pathLst>
          </a:custGeom>
          <a:noFill/>
          <a:ln w="57150" cap="flat">
            <a:solidFill>
              <a:schemeClr val="accent6">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12" name="Freeform 2">
            <a:extLst>
              <a:ext uri="{FF2B5EF4-FFF2-40B4-BE49-F238E27FC236}">
                <a16:creationId xmlns:a16="http://schemas.microsoft.com/office/drawing/2014/main" id="{51B6A9F6-6BBA-3F0F-EED5-1C4526FB92E2}"/>
              </a:ext>
            </a:extLst>
          </p:cNvPr>
          <p:cNvSpPr>
            <a:spLocks noChangeArrowheads="1"/>
          </p:cNvSpPr>
          <p:nvPr/>
        </p:nvSpPr>
        <p:spPr bwMode="auto">
          <a:xfrm rot="5400000">
            <a:off x="986017" y="2949264"/>
            <a:ext cx="2587636" cy="2173412"/>
          </a:xfrm>
          <a:custGeom>
            <a:avLst/>
            <a:gdLst>
              <a:gd name="T0" fmla="*/ 2147483646 w 9555"/>
              <a:gd name="T1" fmla="*/ 2147483646 h 6683"/>
              <a:gd name="T2" fmla="*/ 2147483646 w 9555"/>
              <a:gd name="T3" fmla="*/ 0 h 6683"/>
              <a:gd name="T4" fmla="*/ 0 w 9555"/>
              <a:gd name="T5" fmla="*/ 2147483646 h 6683"/>
              <a:gd name="T6" fmla="*/ 2147483646 w 9555"/>
              <a:gd name="T7" fmla="*/ 2147483646 h 6683"/>
              <a:gd name="T8" fmla="*/ 2147483646 w 9555"/>
              <a:gd name="T9" fmla="*/ 2147483646 h 6683"/>
              <a:gd name="T10" fmla="*/ 2147483646 w 9555"/>
              <a:gd name="T11" fmla="*/ 2147483646 h 66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55" h="6683">
                <a:moveTo>
                  <a:pt x="9554" y="4776"/>
                </a:moveTo>
                <a:cubicBezTo>
                  <a:pt x="9554" y="2138"/>
                  <a:pt x="7415" y="0"/>
                  <a:pt x="4777" y="0"/>
                </a:cubicBezTo>
                <a:cubicBezTo>
                  <a:pt x="2139" y="0"/>
                  <a:pt x="0" y="2138"/>
                  <a:pt x="0" y="4776"/>
                </a:cubicBezTo>
                <a:cubicBezTo>
                  <a:pt x="0" y="5453"/>
                  <a:pt x="141" y="6098"/>
                  <a:pt x="395" y="6682"/>
                </a:cubicBezTo>
                <a:lnTo>
                  <a:pt x="9158" y="6682"/>
                </a:lnTo>
                <a:cubicBezTo>
                  <a:pt x="9413" y="6098"/>
                  <a:pt x="9554" y="5453"/>
                  <a:pt x="9554" y="4776"/>
                </a:cubicBezTo>
              </a:path>
            </a:pathLst>
          </a:custGeom>
          <a:solidFill>
            <a:schemeClr val="accent6">
              <a:lumMod val="75000"/>
            </a:schemeClr>
          </a:solidFill>
          <a:ln>
            <a:solidFill>
              <a:schemeClr val="accent6">
                <a:lumMod val="75000"/>
              </a:schemeClr>
            </a:solid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3" name="Freeform 3">
            <a:extLst>
              <a:ext uri="{FF2B5EF4-FFF2-40B4-BE49-F238E27FC236}">
                <a16:creationId xmlns:a16="http://schemas.microsoft.com/office/drawing/2014/main" id="{75FA1F56-23E4-A25D-4E94-58891808DC28}"/>
              </a:ext>
            </a:extLst>
          </p:cNvPr>
          <p:cNvSpPr>
            <a:spLocks noChangeArrowheads="1"/>
          </p:cNvSpPr>
          <p:nvPr/>
        </p:nvSpPr>
        <p:spPr bwMode="auto">
          <a:xfrm rot="5400000">
            <a:off x="5090437" y="1644556"/>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1"/>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14" name="Freeform 4">
            <a:extLst>
              <a:ext uri="{FF2B5EF4-FFF2-40B4-BE49-F238E27FC236}">
                <a16:creationId xmlns:a16="http://schemas.microsoft.com/office/drawing/2014/main" id="{820C44DC-5C98-F67C-CA6E-DA917076FE58}"/>
              </a:ext>
            </a:extLst>
          </p:cNvPr>
          <p:cNvSpPr>
            <a:spLocks noChangeArrowheads="1"/>
          </p:cNvSpPr>
          <p:nvPr/>
        </p:nvSpPr>
        <p:spPr bwMode="auto">
          <a:xfrm rot="5400000">
            <a:off x="3237255" y="948056"/>
            <a:ext cx="404804" cy="2643649"/>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15" name="Freeform 5">
            <a:extLst>
              <a:ext uri="{FF2B5EF4-FFF2-40B4-BE49-F238E27FC236}">
                <a16:creationId xmlns:a16="http://schemas.microsoft.com/office/drawing/2014/main" id="{D00CA5E6-3EFF-0DF5-A84D-C26FD5A3A597}"/>
              </a:ext>
            </a:extLst>
          </p:cNvPr>
          <p:cNvSpPr>
            <a:spLocks noChangeArrowheads="1"/>
          </p:cNvSpPr>
          <p:nvPr/>
        </p:nvSpPr>
        <p:spPr bwMode="auto">
          <a:xfrm rot="5400000">
            <a:off x="5018911" y="1558417"/>
            <a:ext cx="837072" cy="1004989"/>
          </a:xfrm>
          <a:custGeom>
            <a:avLst/>
            <a:gdLst>
              <a:gd name="T0" fmla="*/ 0 w 3091"/>
              <a:gd name="T1" fmla="*/ 2147483646 h 3092"/>
              <a:gd name="T2" fmla="*/ 2147483646 w 3091"/>
              <a:gd name="T3" fmla="*/ 2147483646 h 3092"/>
              <a:gd name="T4" fmla="*/ 2147483646 w 3091"/>
              <a:gd name="T5" fmla="*/ 2147483646 h 3092"/>
              <a:gd name="T6" fmla="*/ 2147483646 w 3091"/>
              <a:gd name="T7" fmla="*/ 0 h 3092"/>
              <a:gd name="T8" fmla="*/ 0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0" y="1545"/>
                </a:moveTo>
                <a:cubicBezTo>
                  <a:pt x="0" y="2398"/>
                  <a:pt x="692" y="3091"/>
                  <a:pt x="1545" y="3091"/>
                </a:cubicBezTo>
                <a:cubicBezTo>
                  <a:pt x="2398" y="3091"/>
                  <a:pt x="3090" y="2398"/>
                  <a:pt x="3090" y="1545"/>
                </a:cubicBezTo>
                <a:cubicBezTo>
                  <a:pt x="3090" y="692"/>
                  <a:pt x="2398" y="0"/>
                  <a:pt x="1545" y="0"/>
                </a:cubicBezTo>
                <a:cubicBezTo>
                  <a:pt x="692" y="0"/>
                  <a:pt x="0" y="692"/>
                  <a:pt x="0" y="1545"/>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00">
              <a:latin typeface="Arial" panose="020B0604020202020204" pitchFamily="34" charset="0"/>
              <a:cs typeface="Arial" panose="020B0604020202020204" pitchFamily="34" charset="0"/>
            </a:endParaRPr>
          </a:p>
        </p:txBody>
      </p:sp>
      <p:sp>
        <p:nvSpPr>
          <p:cNvPr id="16" name="Freeform 7">
            <a:extLst>
              <a:ext uri="{FF2B5EF4-FFF2-40B4-BE49-F238E27FC236}">
                <a16:creationId xmlns:a16="http://schemas.microsoft.com/office/drawing/2014/main" id="{402D1E2D-BCCD-C3F0-C01F-9706FE054C6F}"/>
              </a:ext>
            </a:extLst>
          </p:cNvPr>
          <p:cNvSpPr>
            <a:spLocks noChangeArrowheads="1"/>
          </p:cNvSpPr>
          <p:nvPr/>
        </p:nvSpPr>
        <p:spPr bwMode="auto">
          <a:xfrm rot="5400000">
            <a:off x="4786949" y="2017421"/>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2"/>
                </a:cubicBezTo>
                <a:cubicBezTo>
                  <a:pt x="0" y="68"/>
                  <a:pt x="68" y="0"/>
                  <a:pt x="152" y="0"/>
                </a:cubicBezTo>
                <a:cubicBezTo>
                  <a:pt x="237" y="0"/>
                  <a:pt x="305" y="68"/>
                  <a:pt x="305" y="152"/>
                </a:cubicBezTo>
                <a:cubicBezTo>
                  <a:pt x="305" y="237"/>
                  <a:pt x="237" y="305"/>
                  <a:pt x="152" y="305"/>
                </a:cubicBezTo>
              </a:path>
            </a:pathLst>
          </a:custGeom>
          <a:solidFill>
            <a:schemeClr val="accent1"/>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17" name="Freeform 8">
            <a:extLst>
              <a:ext uri="{FF2B5EF4-FFF2-40B4-BE49-F238E27FC236}">
                <a16:creationId xmlns:a16="http://schemas.microsoft.com/office/drawing/2014/main" id="{1172924E-DDB4-E39C-DBDA-DD63724A9824}"/>
              </a:ext>
            </a:extLst>
          </p:cNvPr>
          <p:cNvSpPr>
            <a:spLocks noChangeArrowheads="1"/>
          </p:cNvSpPr>
          <p:nvPr/>
        </p:nvSpPr>
        <p:spPr bwMode="auto">
          <a:xfrm rot="5400000">
            <a:off x="2077352" y="2517753"/>
            <a:ext cx="82394"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1"/>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C7709097-AE73-B721-B8E4-8040E7256040}"/>
              </a:ext>
            </a:extLst>
          </p:cNvPr>
          <p:cNvSpPr>
            <a:spLocks noChangeArrowheads="1"/>
          </p:cNvSpPr>
          <p:nvPr/>
        </p:nvSpPr>
        <p:spPr bwMode="auto">
          <a:xfrm rot="5400000">
            <a:off x="3988559" y="2326990"/>
            <a:ext cx="691390"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8"/>
                </a:moveTo>
                <a:cubicBezTo>
                  <a:pt x="2554" y="1983"/>
                  <a:pt x="1982" y="2555"/>
                  <a:pt x="1277" y="2555"/>
                </a:cubicBezTo>
                <a:cubicBezTo>
                  <a:pt x="571" y="2555"/>
                  <a:pt x="0" y="1983"/>
                  <a:pt x="0" y="1278"/>
                </a:cubicBezTo>
                <a:cubicBezTo>
                  <a:pt x="0" y="572"/>
                  <a:pt x="571" y="0"/>
                  <a:pt x="1277" y="0"/>
                </a:cubicBezTo>
                <a:cubicBezTo>
                  <a:pt x="1982" y="0"/>
                  <a:pt x="2554" y="572"/>
                  <a:pt x="2554" y="1278"/>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9" name="Freeform 11">
            <a:extLst>
              <a:ext uri="{FF2B5EF4-FFF2-40B4-BE49-F238E27FC236}">
                <a16:creationId xmlns:a16="http://schemas.microsoft.com/office/drawing/2014/main" id="{EA9CD241-D35A-EE96-5C0A-B9935E8CEECB}"/>
              </a:ext>
            </a:extLst>
          </p:cNvPr>
          <p:cNvSpPr>
            <a:spLocks noChangeArrowheads="1"/>
          </p:cNvSpPr>
          <p:nvPr/>
        </p:nvSpPr>
        <p:spPr bwMode="auto">
          <a:xfrm rot="5400000">
            <a:off x="3260623" y="2535058"/>
            <a:ext cx="208969" cy="613602"/>
          </a:xfrm>
          <a:custGeom>
            <a:avLst/>
            <a:gdLst>
              <a:gd name="T0" fmla="*/ 2147483646 w 772"/>
              <a:gd name="T1" fmla="*/ 2147483646 h 1888"/>
              <a:gd name="T2" fmla="*/ 0 w 772"/>
              <a:gd name="T3" fmla="*/ 2147483646 h 1888"/>
              <a:gd name="T4" fmla="*/ 0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771" y="1887"/>
                </a:moveTo>
                <a:lnTo>
                  <a:pt x="0" y="1887"/>
                </a:lnTo>
                <a:lnTo>
                  <a:pt x="0" y="0"/>
                </a:ln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20" name="Freeform 12">
            <a:extLst>
              <a:ext uri="{FF2B5EF4-FFF2-40B4-BE49-F238E27FC236}">
                <a16:creationId xmlns:a16="http://schemas.microsoft.com/office/drawing/2014/main" id="{68B74385-061D-72AC-CDD7-D6B70A545058}"/>
              </a:ext>
            </a:extLst>
          </p:cNvPr>
          <p:cNvSpPr>
            <a:spLocks noChangeArrowheads="1"/>
          </p:cNvSpPr>
          <p:nvPr/>
        </p:nvSpPr>
        <p:spPr bwMode="auto">
          <a:xfrm rot="5400000">
            <a:off x="3654367" y="2688511"/>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3"/>
                </a:cubicBezTo>
                <a:cubicBezTo>
                  <a:pt x="0" y="69"/>
                  <a:pt x="68" y="0"/>
                  <a:pt x="152" y="0"/>
                </a:cubicBezTo>
                <a:cubicBezTo>
                  <a:pt x="236" y="0"/>
                  <a:pt x="305" y="69"/>
                  <a:pt x="305" y="153"/>
                </a:cubicBezTo>
                <a:cubicBezTo>
                  <a:pt x="305" y="237"/>
                  <a:pt x="236" y="305"/>
                  <a:pt x="152" y="305"/>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1" name="Freeform 13">
            <a:extLst>
              <a:ext uri="{FF2B5EF4-FFF2-40B4-BE49-F238E27FC236}">
                <a16:creationId xmlns:a16="http://schemas.microsoft.com/office/drawing/2014/main" id="{EBCCBAA8-8661-B94E-4842-FF6DDCF92B24}"/>
              </a:ext>
            </a:extLst>
          </p:cNvPr>
          <p:cNvSpPr>
            <a:spLocks noChangeArrowheads="1"/>
          </p:cNvSpPr>
          <p:nvPr/>
        </p:nvSpPr>
        <p:spPr bwMode="auto">
          <a:xfrm rot="5400000">
            <a:off x="3017826" y="2898675"/>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3"/>
                </a:cubicBezTo>
                <a:cubicBezTo>
                  <a:pt x="0" y="68"/>
                  <a:pt x="68" y="0"/>
                  <a:pt x="153" y="0"/>
                </a:cubicBezTo>
                <a:cubicBezTo>
                  <a:pt x="237" y="0"/>
                  <a:pt x="305" y="68"/>
                  <a:pt x="305" y="153"/>
                </a:cubicBezTo>
                <a:cubicBezTo>
                  <a:pt x="305" y="237"/>
                  <a:pt x="237" y="305"/>
                  <a:pt x="153" y="305"/>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2" name="Freeform 14">
            <a:extLst>
              <a:ext uri="{FF2B5EF4-FFF2-40B4-BE49-F238E27FC236}">
                <a16:creationId xmlns:a16="http://schemas.microsoft.com/office/drawing/2014/main" id="{F3EAA436-0183-B62A-FC2F-4F9FFE0D19E1}"/>
              </a:ext>
            </a:extLst>
          </p:cNvPr>
          <p:cNvSpPr>
            <a:spLocks noChangeArrowheads="1"/>
          </p:cNvSpPr>
          <p:nvPr/>
        </p:nvSpPr>
        <p:spPr bwMode="auto">
          <a:xfrm rot="5400000">
            <a:off x="3915001" y="2240254"/>
            <a:ext cx="837071" cy="1004989"/>
          </a:xfrm>
          <a:custGeom>
            <a:avLst/>
            <a:gdLst>
              <a:gd name="T0" fmla="*/ 0 w 3091"/>
              <a:gd name="T1" fmla="*/ 2147483646 h 3091"/>
              <a:gd name="T2" fmla="*/ 2147483646 w 3091"/>
              <a:gd name="T3" fmla="*/ 2147483646 h 3091"/>
              <a:gd name="T4" fmla="*/ 2147483646 w 3091"/>
              <a:gd name="T5" fmla="*/ 2147483646 h 3091"/>
              <a:gd name="T6" fmla="*/ 2147483646 w 3091"/>
              <a:gd name="T7" fmla="*/ 0 h 3091"/>
              <a:gd name="T8" fmla="*/ 0 w 3091"/>
              <a:gd name="T9" fmla="*/ 2147483646 h 3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1">
                <a:moveTo>
                  <a:pt x="0" y="1545"/>
                </a:moveTo>
                <a:cubicBezTo>
                  <a:pt x="0" y="2398"/>
                  <a:pt x="692" y="3090"/>
                  <a:pt x="1546" y="3090"/>
                </a:cubicBezTo>
                <a:cubicBezTo>
                  <a:pt x="2399" y="3090"/>
                  <a:pt x="3090" y="2398"/>
                  <a:pt x="3090" y="1545"/>
                </a:cubicBezTo>
                <a:cubicBezTo>
                  <a:pt x="3090" y="691"/>
                  <a:pt x="2399" y="0"/>
                  <a:pt x="1546" y="0"/>
                </a:cubicBezTo>
                <a:cubicBezTo>
                  <a:pt x="692" y="0"/>
                  <a:pt x="0" y="691"/>
                  <a:pt x="0" y="1545"/>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latin typeface="Arial" panose="020B0604020202020204" pitchFamily="34" charset="0"/>
              <a:cs typeface="Arial" panose="020B0604020202020204" pitchFamily="34" charset="0"/>
            </a:endParaRPr>
          </a:p>
        </p:txBody>
      </p:sp>
      <p:sp>
        <p:nvSpPr>
          <p:cNvPr id="23" name="Freeform 24">
            <a:extLst>
              <a:ext uri="{FF2B5EF4-FFF2-40B4-BE49-F238E27FC236}">
                <a16:creationId xmlns:a16="http://schemas.microsoft.com/office/drawing/2014/main" id="{83EB5110-536B-8798-F913-74FECC4C3214}"/>
              </a:ext>
            </a:extLst>
          </p:cNvPr>
          <p:cNvSpPr>
            <a:spLocks noChangeArrowheads="1"/>
          </p:cNvSpPr>
          <p:nvPr/>
        </p:nvSpPr>
        <p:spPr bwMode="auto">
          <a:xfrm rot="5400000">
            <a:off x="3963590" y="4903283"/>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4" name="Freeform 25">
            <a:extLst>
              <a:ext uri="{FF2B5EF4-FFF2-40B4-BE49-F238E27FC236}">
                <a16:creationId xmlns:a16="http://schemas.microsoft.com/office/drawing/2014/main" id="{B73DBA27-9CA4-C329-ECEC-9ABECCCF6AFC}"/>
              </a:ext>
            </a:extLst>
          </p:cNvPr>
          <p:cNvSpPr>
            <a:spLocks noChangeArrowheads="1"/>
          </p:cNvSpPr>
          <p:nvPr/>
        </p:nvSpPr>
        <p:spPr bwMode="auto">
          <a:xfrm rot="5400000">
            <a:off x="3260623" y="4912532"/>
            <a:ext cx="208970" cy="613602"/>
          </a:xfrm>
          <a:custGeom>
            <a:avLst/>
            <a:gdLst>
              <a:gd name="T0" fmla="*/ 0 w 772"/>
              <a:gd name="T1" fmla="*/ 2147483646 h 1888"/>
              <a:gd name="T2" fmla="*/ 2147483646 w 772"/>
              <a:gd name="T3" fmla="*/ 2147483646 h 1888"/>
              <a:gd name="T4" fmla="*/ 2147483646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0" y="1887"/>
                </a:moveTo>
                <a:lnTo>
                  <a:pt x="771" y="1887"/>
                </a:lnTo>
                <a:lnTo>
                  <a:pt x="771" y="0"/>
                </a:ln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25" name="Freeform 26">
            <a:extLst>
              <a:ext uri="{FF2B5EF4-FFF2-40B4-BE49-F238E27FC236}">
                <a16:creationId xmlns:a16="http://schemas.microsoft.com/office/drawing/2014/main" id="{D38EB482-CB49-CF33-C15B-A90C4C82E664}"/>
              </a:ext>
            </a:extLst>
          </p:cNvPr>
          <p:cNvSpPr>
            <a:spLocks noChangeArrowheads="1"/>
          </p:cNvSpPr>
          <p:nvPr/>
        </p:nvSpPr>
        <p:spPr bwMode="auto">
          <a:xfrm rot="5400000">
            <a:off x="3652933" y="5273759"/>
            <a:ext cx="82394"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9" y="0"/>
                  <a:pt x="0" y="68"/>
                  <a:pt x="0" y="153"/>
                </a:cubicBezTo>
                <a:cubicBezTo>
                  <a:pt x="0" y="237"/>
                  <a:pt x="69" y="305"/>
                  <a:pt x="153" y="305"/>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6" name="Freeform 27">
            <a:extLst>
              <a:ext uri="{FF2B5EF4-FFF2-40B4-BE49-F238E27FC236}">
                <a16:creationId xmlns:a16="http://schemas.microsoft.com/office/drawing/2014/main" id="{2DF0A83D-A08E-F963-B396-DD119054E3E5}"/>
              </a:ext>
            </a:extLst>
          </p:cNvPr>
          <p:cNvSpPr>
            <a:spLocks noChangeArrowheads="1"/>
          </p:cNvSpPr>
          <p:nvPr/>
        </p:nvSpPr>
        <p:spPr bwMode="auto">
          <a:xfrm rot="5400000">
            <a:off x="3017826" y="5074343"/>
            <a:ext cx="82393" cy="98922"/>
          </a:xfrm>
          <a:custGeom>
            <a:avLst/>
            <a:gdLst>
              <a:gd name="T0" fmla="*/ 2147483646 w 305"/>
              <a:gd name="T1" fmla="*/ 2147483646 h 306"/>
              <a:gd name="T2" fmla="*/ 2147483646 w 305"/>
              <a:gd name="T3" fmla="*/ 2147483646 h 306"/>
              <a:gd name="T4" fmla="*/ 2147483646 w 305"/>
              <a:gd name="T5" fmla="*/ 0 h 306"/>
              <a:gd name="T6" fmla="*/ 0 w 305"/>
              <a:gd name="T7" fmla="*/ 2147483646 h 306"/>
              <a:gd name="T8" fmla="*/ 2147483646 w 305"/>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306">
                <a:moveTo>
                  <a:pt x="152" y="305"/>
                </a:moveTo>
                <a:cubicBezTo>
                  <a:pt x="236" y="305"/>
                  <a:pt x="304" y="237"/>
                  <a:pt x="304" y="153"/>
                </a:cubicBezTo>
                <a:cubicBezTo>
                  <a:pt x="304" y="68"/>
                  <a:pt x="236" y="0"/>
                  <a:pt x="152" y="0"/>
                </a:cubicBezTo>
                <a:cubicBezTo>
                  <a:pt x="68" y="0"/>
                  <a:pt x="0" y="68"/>
                  <a:pt x="0" y="153"/>
                </a:cubicBezTo>
                <a:cubicBezTo>
                  <a:pt x="0" y="237"/>
                  <a:pt x="68" y="305"/>
                  <a:pt x="152" y="305"/>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7" name="Freeform 28">
            <a:extLst>
              <a:ext uri="{FF2B5EF4-FFF2-40B4-BE49-F238E27FC236}">
                <a16:creationId xmlns:a16="http://schemas.microsoft.com/office/drawing/2014/main" id="{DF24C04B-3BBB-E4C9-793E-4871F7837BB8}"/>
              </a:ext>
            </a:extLst>
          </p:cNvPr>
          <p:cNvSpPr>
            <a:spLocks noChangeArrowheads="1"/>
          </p:cNvSpPr>
          <p:nvPr/>
        </p:nvSpPr>
        <p:spPr bwMode="auto">
          <a:xfrm rot="5400000">
            <a:off x="3890629" y="4815950"/>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9" y="3091"/>
                  <a:pt x="1545" y="3091"/>
                </a:cubicBezTo>
                <a:cubicBezTo>
                  <a:pt x="692" y="3091"/>
                  <a:pt x="0" y="2399"/>
                  <a:pt x="0" y="1545"/>
                </a:cubicBezTo>
                <a:cubicBezTo>
                  <a:pt x="0" y="692"/>
                  <a:pt x="692" y="0"/>
                  <a:pt x="1545" y="0"/>
                </a:cubicBezTo>
                <a:cubicBezTo>
                  <a:pt x="2399" y="0"/>
                  <a:pt x="3090" y="692"/>
                  <a:pt x="3090" y="1545"/>
                </a:cubicBez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latin typeface="Arial" panose="020B0604020202020204" pitchFamily="34" charset="0"/>
              <a:cs typeface="Arial" panose="020B0604020202020204" pitchFamily="34" charset="0"/>
            </a:endParaRPr>
          </a:p>
        </p:txBody>
      </p:sp>
      <p:sp>
        <p:nvSpPr>
          <p:cNvPr id="28" name="Freeform 31">
            <a:extLst>
              <a:ext uri="{FF2B5EF4-FFF2-40B4-BE49-F238E27FC236}">
                <a16:creationId xmlns:a16="http://schemas.microsoft.com/office/drawing/2014/main" id="{3AC24EB3-C8F9-94BD-2E64-94FAD38F899D}"/>
              </a:ext>
            </a:extLst>
          </p:cNvPr>
          <p:cNvSpPr>
            <a:spLocks noChangeArrowheads="1"/>
          </p:cNvSpPr>
          <p:nvPr/>
        </p:nvSpPr>
        <p:spPr bwMode="auto">
          <a:xfrm rot="5400000">
            <a:off x="5087452" y="5597658"/>
            <a:ext cx="691389"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7"/>
                </a:moveTo>
                <a:cubicBezTo>
                  <a:pt x="2554" y="1983"/>
                  <a:pt x="1982" y="2555"/>
                  <a:pt x="1277" y="2555"/>
                </a:cubicBezTo>
                <a:cubicBezTo>
                  <a:pt x="572" y="2555"/>
                  <a:pt x="0" y="1983"/>
                  <a:pt x="0" y="1277"/>
                </a:cubicBezTo>
                <a:cubicBezTo>
                  <a:pt x="0" y="572"/>
                  <a:pt x="572" y="0"/>
                  <a:pt x="1277" y="0"/>
                </a:cubicBezTo>
                <a:cubicBezTo>
                  <a:pt x="1982" y="0"/>
                  <a:pt x="2554" y="572"/>
                  <a:pt x="2554" y="1277"/>
                </a:cubicBezTo>
              </a:path>
            </a:pathLst>
          </a:custGeom>
          <a:solidFill>
            <a:schemeClr val="accent5"/>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29" name="Freeform 32">
            <a:extLst>
              <a:ext uri="{FF2B5EF4-FFF2-40B4-BE49-F238E27FC236}">
                <a16:creationId xmlns:a16="http://schemas.microsoft.com/office/drawing/2014/main" id="{5E7311B4-BE46-13F7-7A70-28921311A1EE}"/>
              </a:ext>
            </a:extLst>
          </p:cNvPr>
          <p:cNvSpPr>
            <a:spLocks noChangeArrowheads="1"/>
          </p:cNvSpPr>
          <p:nvPr/>
        </p:nvSpPr>
        <p:spPr bwMode="auto">
          <a:xfrm rot="5400000">
            <a:off x="3233671" y="4489310"/>
            <a:ext cx="404803" cy="2642215"/>
          </a:xfrm>
          <a:custGeom>
            <a:avLst/>
            <a:gdLst>
              <a:gd name="T0" fmla="*/ 0 w 1497"/>
              <a:gd name="T1" fmla="*/ 2147483646 h 8129"/>
              <a:gd name="T2" fmla="*/ 2147483646 w 1497"/>
              <a:gd name="T3" fmla="*/ 2147483646 h 8129"/>
              <a:gd name="T4" fmla="*/ 2147483646 w 1497"/>
              <a:gd name="T5" fmla="*/ 0 h 8129"/>
              <a:gd name="T6" fmla="*/ 0 60000 65536"/>
              <a:gd name="T7" fmla="*/ 0 60000 65536"/>
              <a:gd name="T8" fmla="*/ 0 60000 65536"/>
            </a:gdLst>
            <a:ahLst/>
            <a:cxnLst>
              <a:cxn ang="T6">
                <a:pos x="T0" y="T1"/>
              </a:cxn>
              <a:cxn ang="T7">
                <a:pos x="T2" y="T3"/>
              </a:cxn>
              <a:cxn ang="T8">
                <a:pos x="T4" y="T5"/>
              </a:cxn>
            </a:cxnLst>
            <a:rect l="0" t="0" r="r" b="b"/>
            <a:pathLst>
              <a:path w="1497" h="8129">
                <a:moveTo>
                  <a:pt x="0" y="8128"/>
                </a:moveTo>
                <a:lnTo>
                  <a:pt x="1496" y="8128"/>
                </a:lnTo>
                <a:lnTo>
                  <a:pt x="1496" y="0"/>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30" name="Freeform 33">
            <a:extLst>
              <a:ext uri="{FF2B5EF4-FFF2-40B4-BE49-F238E27FC236}">
                <a16:creationId xmlns:a16="http://schemas.microsoft.com/office/drawing/2014/main" id="{03F0244E-A082-6D22-BC9C-9A185FD83104}"/>
              </a:ext>
            </a:extLst>
          </p:cNvPr>
          <p:cNvSpPr>
            <a:spLocks noChangeArrowheads="1"/>
          </p:cNvSpPr>
          <p:nvPr/>
        </p:nvSpPr>
        <p:spPr bwMode="auto">
          <a:xfrm rot="5400000">
            <a:off x="5014610" y="5510922"/>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8" y="3091"/>
                  <a:pt x="1545" y="3091"/>
                </a:cubicBezTo>
                <a:cubicBezTo>
                  <a:pt x="692" y="3091"/>
                  <a:pt x="0" y="2399"/>
                  <a:pt x="0" y="1545"/>
                </a:cubicBezTo>
                <a:cubicBezTo>
                  <a:pt x="0" y="692"/>
                  <a:pt x="692" y="0"/>
                  <a:pt x="1545" y="0"/>
                </a:cubicBezTo>
                <a:cubicBezTo>
                  <a:pt x="2398" y="0"/>
                  <a:pt x="3090" y="692"/>
                  <a:pt x="3090" y="1545"/>
                </a:cubicBez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00">
              <a:latin typeface="Arial" panose="020B0604020202020204" pitchFamily="34" charset="0"/>
              <a:cs typeface="Arial" panose="020B0604020202020204" pitchFamily="34" charset="0"/>
            </a:endParaRPr>
          </a:p>
        </p:txBody>
      </p:sp>
      <p:sp>
        <p:nvSpPr>
          <p:cNvPr id="31" name="Freeform 35">
            <a:extLst>
              <a:ext uri="{FF2B5EF4-FFF2-40B4-BE49-F238E27FC236}">
                <a16:creationId xmlns:a16="http://schemas.microsoft.com/office/drawing/2014/main" id="{E92DBEDC-3BDE-0A78-B98A-341F5A1E49C4}"/>
              </a:ext>
            </a:extLst>
          </p:cNvPr>
          <p:cNvSpPr>
            <a:spLocks noChangeArrowheads="1"/>
          </p:cNvSpPr>
          <p:nvPr/>
        </p:nvSpPr>
        <p:spPr bwMode="auto">
          <a:xfrm rot="5400000">
            <a:off x="4795551" y="5962761"/>
            <a:ext cx="82393" cy="98922"/>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8" y="0"/>
                  <a:pt x="0" y="68"/>
                  <a:pt x="0" y="153"/>
                </a:cubicBezTo>
                <a:cubicBezTo>
                  <a:pt x="0" y="237"/>
                  <a:pt x="68" y="305"/>
                  <a:pt x="153" y="305"/>
                </a:cubicBezTo>
              </a:path>
            </a:pathLst>
          </a:custGeom>
          <a:solidFill>
            <a:schemeClr val="accent5"/>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32" name="Freeform 36">
            <a:extLst>
              <a:ext uri="{FF2B5EF4-FFF2-40B4-BE49-F238E27FC236}">
                <a16:creationId xmlns:a16="http://schemas.microsoft.com/office/drawing/2014/main" id="{534FA588-3CEF-2BA9-5FFD-55F2A420136B}"/>
              </a:ext>
            </a:extLst>
          </p:cNvPr>
          <p:cNvSpPr>
            <a:spLocks noChangeArrowheads="1"/>
          </p:cNvSpPr>
          <p:nvPr/>
        </p:nvSpPr>
        <p:spPr bwMode="auto">
          <a:xfrm rot="5400000">
            <a:off x="2073052" y="5473176"/>
            <a:ext cx="82393"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2"/>
                </a:cubicBezTo>
                <a:cubicBezTo>
                  <a:pt x="305" y="69"/>
                  <a:pt x="237" y="0"/>
                  <a:pt x="153" y="0"/>
                </a:cubicBezTo>
                <a:cubicBezTo>
                  <a:pt x="69" y="0"/>
                  <a:pt x="0" y="69"/>
                  <a:pt x="0" y="152"/>
                </a:cubicBezTo>
                <a:cubicBezTo>
                  <a:pt x="0" y="237"/>
                  <a:pt x="69" y="305"/>
                  <a:pt x="153" y="305"/>
                </a:cubicBezTo>
              </a:path>
            </a:pathLst>
          </a:custGeom>
          <a:solidFill>
            <a:schemeClr val="accent5"/>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cxnSp>
        <p:nvCxnSpPr>
          <p:cNvPr id="33" name="Conector recto 42">
            <a:extLst>
              <a:ext uri="{FF2B5EF4-FFF2-40B4-BE49-F238E27FC236}">
                <a16:creationId xmlns:a16="http://schemas.microsoft.com/office/drawing/2014/main" id="{1E752BB5-BCA8-3143-AEED-97034BD03F97}"/>
              </a:ext>
            </a:extLst>
          </p:cNvPr>
          <p:cNvCxnSpPr/>
          <p:nvPr/>
        </p:nvCxnSpPr>
        <p:spPr>
          <a:xfrm>
            <a:off x="5980082" y="2062702"/>
            <a:ext cx="226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ector recto 43">
            <a:extLst>
              <a:ext uri="{FF2B5EF4-FFF2-40B4-BE49-F238E27FC236}">
                <a16:creationId xmlns:a16="http://schemas.microsoft.com/office/drawing/2014/main" id="{54627BBE-4C5C-6FC3-26A8-479AB144FA3E}"/>
              </a:ext>
            </a:extLst>
          </p:cNvPr>
          <p:cNvCxnSpPr/>
          <p:nvPr/>
        </p:nvCxnSpPr>
        <p:spPr>
          <a:xfrm>
            <a:off x="4858968" y="2742151"/>
            <a:ext cx="2265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2">
            <a:extLst>
              <a:ext uri="{FF2B5EF4-FFF2-40B4-BE49-F238E27FC236}">
                <a16:creationId xmlns:a16="http://schemas.microsoft.com/office/drawing/2014/main" id="{4584868F-352C-59E4-CF21-DC2B5D6E946B}"/>
              </a:ext>
            </a:extLst>
          </p:cNvPr>
          <p:cNvSpPr txBox="1"/>
          <p:nvPr/>
        </p:nvSpPr>
        <p:spPr>
          <a:xfrm>
            <a:off x="1341556" y="3805136"/>
            <a:ext cx="1328486" cy="461665"/>
          </a:xfrm>
          <a:prstGeom prst="rect">
            <a:avLst/>
          </a:prstGeom>
          <a:noFill/>
        </p:spPr>
        <p:txBody>
          <a:bodyPr wrap="square" rtlCol="0" anchor="ctr">
            <a:spAutoFit/>
          </a:bodyPr>
          <a:lstStyle/>
          <a:p>
            <a:pPr algn="ctr"/>
            <a:r>
              <a:rPr lang="en-US" sz="2400" b="1" dirty="0">
                <a:solidFill>
                  <a:schemeClr val="bg1"/>
                </a:solidFill>
                <a:latin typeface="Arial" panose="020B0604020202020204" pitchFamily="34" charset="0"/>
                <a:ea typeface="League Spartan" charset="0"/>
                <a:cs typeface="Arial" panose="020B0604020202020204" pitchFamily="34" charset="0"/>
              </a:rPr>
              <a:t>PETS</a:t>
            </a:r>
          </a:p>
        </p:txBody>
      </p:sp>
      <p:sp>
        <p:nvSpPr>
          <p:cNvPr id="36" name="TextBox 55">
            <a:extLst>
              <a:ext uri="{FF2B5EF4-FFF2-40B4-BE49-F238E27FC236}">
                <a16:creationId xmlns:a16="http://schemas.microsoft.com/office/drawing/2014/main" id="{DB1E0F24-9D50-06E5-E83B-C06D8877F5F7}"/>
              </a:ext>
            </a:extLst>
          </p:cNvPr>
          <p:cNvSpPr txBox="1"/>
          <p:nvPr/>
        </p:nvSpPr>
        <p:spPr>
          <a:xfrm>
            <a:off x="5174372" y="2704530"/>
            <a:ext cx="4043094"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Quién</a:t>
            </a:r>
            <a:r>
              <a:rPr lang="en-US" dirty="0"/>
              <a:t> es </a:t>
            </a:r>
            <a:r>
              <a:rPr lang="en-US" dirty="0" err="1"/>
              <a:t>el</a:t>
            </a:r>
            <a:r>
              <a:rPr lang="en-US" dirty="0"/>
              <a:t> </a:t>
            </a:r>
            <a:r>
              <a:rPr lang="en-US" dirty="0" err="1"/>
              <a:t>encargado</a:t>
            </a:r>
            <a:r>
              <a:rPr lang="en-US" dirty="0"/>
              <a:t> de </a:t>
            </a:r>
            <a:r>
              <a:rPr lang="en-US" dirty="0" err="1"/>
              <a:t>Instruir</a:t>
            </a:r>
            <a:r>
              <a:rPr lang="en-US" dirty="0"/>
              <a:t> y </a:t>
            </a:r>
            <a:r>
              <a:rPr lang="en-US" dirty="0" err="1"/>
              <a:t>Verificar</a:t>
            </a:r>
            <a:r>
              <a:rPr lang="en-US" dirty="0"/>
              <a:t> </a:t>
            </a:r>
            <a:r>
              <a:rPr lang="en-US" dirty="0" err="1"/>
              <a:t>los</a:t>
            </a:r>
            <a:r>
              <a:rPr lang="en-US" dirty="0"/>
              <a:t> PETS??</a:t>
            </a:r>
          </a:p>
        </p:txBody>
      </p:sp>
      <p:sp>
        <p:nvSpPr>
          <p:cNvPr id="37" name="Subtitle 2">
            <a:extLst>
              <a:ext uri="{FF2B5EF4-FFF2-40B4-BE49-F238E27FC236}">
                <a16:creationId xmlns:a16="http://schemas.microsoft.com/office/drawing/2014/main" id="{18C16BA8-5398-F34D-2D39-98AA739E0C5B}"/>
              </a:ext>
            </a:extLst>
          </p:cNvPr>
          <p:cNvSpPr txBox="1">
            <a:spLocks/>
          </p:cNvSpPr>
          <p:nvPr/>
        </p:nvSpPr>
        <p:spPr>
          <a:xfrm>
            <a:off x="5174372" y="2999436"/>
            <a:ext cx="4098674" cy="623248"/>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latin typeface="Arial" panose="020B0604020202020204" pitchFamily="34" charset="0"/>
                <a:cs typeface="Arial" panose="020B0604020202020204" pitchFamily="34" charset="0"/>
              </a:rPr>
              <a:t>El supervisor es </a:t>
            </a:r>
            <a:r>
              <a:rPr lang="en-US" sz="1050" dirty="0" err="1">
                <a:latin typeface="Arial" panose="020B0604020202020204" pitchFamily="34" charset="0"/>
                <a:cs typeface="Arial" panose="020B0604020202020204" pitchFamily="34" charset="0"/>
              </a:rPr>
              <a:t>el</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encargado</a:t>
            </a:r>
            <a:r>
              <a:rPr lang="en-US" sz="1050" dirty="0">
                <a:latin typeface="Arial" panose="020B0604020202020204" pitchFamily="34" charset="0"/>
                <a:cs typeface="Arial" panose="020B0604020202020204" pitchFamily="34" charset="0"/>
              </a:rPr>
              <a:t> de </a:t>
            </a:r>
            <a:r>
              <a:rPr lang="en-US" sz="1050" dirty="0" err="1">
                <a:latin typeface="Arial" panose="020B0604020202020204" pitchFamily="34" charset="0"/>
                <a:cs typeface="Arial" panose="020B0604020202020204" pitchFamily="34" charset="0"/>
              </a:rPr>
              <a:t>i</a:t>
            </a:r>
            <a:r>
              <a:rPr lang="es-ES" sz="1050" dirty="0" err="1">
                <a:latin typeface="Arial" panose="020B0604020202020204" pitchFamily="34" charset="0"/>
                <a:cs typeface="Arial" panose="020B0604020202020204" pitchFamily="34" charset="0"/>
              </a:rPr>
              <a:t>nstruir</a:t>
            </a:r>
            <a:r>
              <a:rPr lang="es-ES" sz="1050" dirty="0">
                <a:latin typeface="Arial" panose="020B0604020202020204" pitchFamily="34" charset="0"/>
                <a:cs typeface="Arial" panose="020B0604020202020204" pitchFamily="34" charset="0"/>
              </a:rPr>
              <a:t>, capacitar, entrenar y verificar que los trabajadores conozcan y cumplan con los estándares y PETS.</a:t>
            </a:r>
            <a:endParaRPr lang="en-US" sz="1050" dirty="0">
              <a:latin typeface="Arial" panose="020B0604020202020204" pitchFamily="34" charset="0"/>
              <a:cs typeface="Arial" panose="020B0604020202020204" pitchFamily="34" charset="0"/>
            </a:endParaRPr>
          </a:p>
        </p:txBody>
      </p:sp>
      <p:sp>
        <p:nvSpPr>
          <p:cNvPr id="38" name="TextBox 55">
            <a:extLst>
              <a:ext uri="{FF2B5EF4-FFF2-40B4-BE49-F238E27FC236}">
                <a16:creationId xmlns:a16="http://schemas.microsoft.com/office/drawing/2014/main" id="{99103517-6837-47D0-35C9-B4CFBE80A29B}"/>
              </a:ext>
            </a:extLst>
          </p:cNvPr>
          <p:cNvSpPr txBox="1"/>
          <p:nvPr/>
        </p:nvSpPr>
        <p:spPr>
          <a:xfrm>
            <a:off x="6364301" y="1263409"/>
            <a:ext cx="1694695" cy="276999"/>
          </a:xfrm>
          <a:prstGeom prst="rect">
            <a:avLst/>
          </a:prstGeom>
          <a:noFill/>
        </p:spPr>
        <p:txBody>
          <a:bodyPr wrap="none" rtlCol="0" anchor="b" anchorCtr="0">
            <a:spAutoFit/>
          </a:bodyPr>
          <a:lstStyle/>
          <a:p>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a:t>
            </a:r>
            <a:r>
              <a:rPr lang="en-US" sz="1200" b="1" dirty="0" err="1">
                <a:solidFill>
                  <a:schemeClr val="tx2"/>
                </a:solidFill>
                <a:latin typeface="Arial" panose="020B0604020202020204" pitchFamily="34" charset="0"/>
                <a:ea typeface="Open Sans Light" panose="020B0306030504020204" pitchFamily="34" charset="0"/>
                <a:cs typeface="Arial" panose="020B0604020202020204" pitchFamily="34" charset="0"/>
              </a:rPr>
              <a:t>Qué</a:t>
            </a:r>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 son </a:t>
            </a:r>
            <a:r>
              <a:rPr lang="en-US" sz="1200" b="1" dirty="0" err="1">
                <a:solidFill>
                  <a:schemeClr val="tx2"/>
                </a:solidFill>
                <a:latin typeface="Arial" panose="020B0604020202020204" pitchFamily="34" charset="0"/>
                <a:ea typeface="Open Sans Light" panose="020B0306030504020204" pitchFamily="34" charset="0"/>
                <a:cs typeface="Arial" panose="020B0604020202020204" pitchFamily="34" charset="0"/>
              </a:rPr>
              <a:t>los</a:t>
            </a:r>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 PETS?</a:t>
            </a:r>
          </a:p>
        </p:txBody>
      </p:sp>
      <p:sp>
        <p:nvSpPr>
          <p:cNvPr id="39" name="Subtitle 2">
            <a:extLst>
              <a:ext uri="{FF2B5EF4-FFF2-40B4-BE49-F238E27FC236}">
                <a16:creationId xmlns:a16="http://schemas.microsoft.com/office/drawing/2014/main" id="{E953DE3D-BE2A-EF42-D095-9EE2771123D8}"/>
              </a:ext>
            </a:extLst>
          </p:cNvPr>
          <p:cNvSpPr txBox="1">
            <a:spLocks/>
          </p:cNvSpPr>
          <p:nvPr/>
        </p:nvSpPr>
        <p:spPr>
          <a:xfrm>
            <a:off x="6309369" y="1521826"/>
            <a:ext cx="5050057" cy="784830"/>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050" dirty="0">
                <a:latin typeface="Arial" panose="020B0604020202020204" pitchFamily="34" charset="0"/>
                <a:cs typeface="Arial" panose="020B0604020202020204" pitchFamily="34" charset="0"/>
              </a:rPr>
              <a:t>Son documentos que contienen la descripción específica de la forma cómo llevar a cabo o desarrollar una tarea de manera correcta desde el comienzo hasta el final, dividida en un conjunto de pasos consecutivos o sistemáticos. Resuelve la pregunta: ¿Cómo hacer el trabajo/tarea de manera correcta y segura?</a:t>
            </a:r>
            <a:endParaRPr lang="en-US" sz="1050" dirty="0">
              <a:latin typeface="Arial" panose="020B0604020202020204" pitchFamily="34" charset="0"/>
              <a:cs typeface="Arial" panose="020B0604020202020204" pitchFamily="34" charset="0"/>
            </a:endParaRPr>
          </a:p>
        </p:txBody>
      </p:sp>
      <p:sp>
        <p:nvSpPr>
          <p:cNvPr id="40" name="TextBox 55">
            <a:extLst>
              <a:ext uri="{FF2B5EF4-FFF2-40B4-BE49-F238E27FC236}">
                <a16:creationId xmlns:a16="http://schemas.microsoft.com/office/drawing/2014/main" id="{E4FC686F-B4BB-B626-36C4-F856683C8A84}"/>
              </a:ext>
            </a:extLst>
          </p:cNvPr>
          <p:cNvSpPr txBox="1"/>
          <p:nvPr/>
        </p:nvSpPr>
        <p:spPr>
          <a:xfrm>
            <a:off x="5152868" y="3859351"/>
            <a:ext cx="5213287"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Cuáles</a:t>
            </a:r>
            <a:r>
              <a:rPr lang="en-US" dirty="0"/>
              <a:t> son las </a:t>
            </a:r>
            <a:r>
              <a:rPr lang="en-US" dirty="0" err="1"/>
              <a:t>obligaciones</a:t>
            </a:r>
            <a:r>
              <a:rPr lang="en-US" dirty="0"/>
              <a:t> de </a:t>
            </a:r>
            <a:r>
              <a:rPr lang="en-US" dirty="0" err="1"/>
              <a:t>los</a:t>
            </a:r>
            <a:r>
              <a:rPr lang="en-US" dirty="0"/>
              <a:t> </a:t>
            </a:r>
            <a:r>
              <a:rPr lang="en-US" dirty="0" err="1"/>
              <a:t>trabajadores</a:t>
            </a:r>
            <a:r>
              <a:rPr lang="en-US" dirty="0"/>
              <a:t> con </a:t>
            </a:r>
            <a:r>
              <a:rPr lang="en-US" dirty="0" err="1"/>
              <a:t>relación</a:t>
            </a:r>
            <a:r>
              <a:rPr lang="en-US" dirty="0"/>
              <a:t> a </a:t>
            </a:r>
            <a:r>
              <a:rPr lang="en-US" dirty="0" err="1"/>
              <a:t>los</a:t>
            </a:r>
            <a:r>
              <a:rPr lang="en-US" dirty="0"/>
              <a:t> PETS?</a:t>
            </a:r>
          </a:p>
        </p:txBody>
      </p:sp>
      <p:sp>
        <p:nvSpPr>
          <p:cNvPr id="41" name="Subtitle 2">
            <a:extLst>
              <a:ext uri="{FF2B5EF4-FFF2-40B4-BE49-F238E27FC236}">
                <a16:creationId xmlns:a16="http://schemas.microsoft.com/office/drawing/2014/main" id="{CE7A39C6-5EAA-4F7B-8A38-EBD6BA202A1A}"/>
              </a:ext>
            </a:extLst>
          </p:cNvPr>
          <p:cNvSpPr txBox="1">
            <a:spLocks/>
          </p:cNvSpPr>
          <p:nvPr/>
        </p:nvSpPr>
        <p:spPr>
          <a:xfrm>
            <a:off x="5180764" y="4143009"/>
            <a:ext cx="5817917" cy="881780"/>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Los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trabajadores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están</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obligados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 </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Cumplir con lo descrito en el PETS.</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Revisar el PETS previo a la ejecución de la tarea.</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Participar activamente en la actualización de los mismos.</a:t>
            </a:r>
          </a:p>
        </p:txBody>
      </p:sp>
      <p:sp>
        <p:nvSpPr>
          <p:cNvPr id="42" name="TextBox 55">
            <a:extLst>
              <a:ext uri="{FF2B5EF4-FFF2-40B4-BE49-F238E27FC236}">
                <a16:creationId xmlns:a16="http://schemas.microsoft.com/office/drawing/2014/main" id="{2D80C0D6-AD9C-92DF-DC3B-6878FE4BC8A5}"/>
              </a:ext>
            </a:extLst>
          </p:cNvPr>
          <p:cNvSpPr txBox="1"/>
          <p:nvPr/>
        </p:nvSpPr>
        <p:spPr>
          <a:xfrm>
            <a:off x="6309369" y="5205369"/>
            <a:ext cx="2198038"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Qué</a:t>
            </a:r>
            <a:r>
              <a:rPr lang="en-US" dirty="0"/>
              <a:t> </a:t>
            </a:r>
            <a:r>
              <a:rPr lang="en-US" dirty="0" err="1"/>
              <a:t>deben</a:t>
            </a:r>
            <a:r>
              <a:rPr lang="en-US" dirty="0"/>
              <a:t> </a:t>
            </a:r>
            <a:r>
              <a:rPr lang="en-US" dirty="0" err="1"/>
              <a:t>Incluir</a:t>
            </a:r>
            <a:r>
              <a:rPr lang="en-US" dirty="0"/>
              <a:t> </a:t>
            </a:r>
            <a:r>
              <a:rPr lang="en-US" dirty="0" err="1"/>
              <a:t>los</a:t>
            </a:r>
            <a:r>
              <a:rPr lang="en-US" dirty="0"/>
              <a:t> PETS?</a:t>
            </a:r>
          </a:p>
        </p:txBody>
      </p:sp>
      <p:sp>
        <p:nvSpPr>
          <p:cNvPr id="43" name="Subtitle 2">
            <a:extLst>
              <a:ext uri="{FF2B5EF4-FFF2-40B4-BE49-F238E27FC236}">
                <a16:creationId xmlns:a16="http://schemas.microsoft.com/office/drawing/2014/main" id="{F4841F40-B528-F4C6-0ADE-BDA8AF526DC4}"/>
              </a:ext>
            </a:extLst>
          </p:cNvPr>
          <p:cNvSpPr txBox="1">
            <a:spLocks/>
          </p:cNvSpPr>
          <p:nvPr/>
        </p:nvSpPr>
        <p:spPr>
          <a:xfrm>
            <a:off x="6342619" y="5494514"/>
            <a:ext cx="4098674" cy="107567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Personal </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Equipos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Protección</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Personal </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Equipos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Herramientas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Materiales</a:t>
            </a:r>
            <a:endPar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Procedimiento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Detallar</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el</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paso a paso)</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Restricciones</a:t>
            </a:r>
            <a:endPar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44" name="Rectángulo 13">
            <a:extLst>
              <a:ext uri="{FF2B5EF4-FFF2-40B4-BE49-F238E27FC236}">
                <a16:creationId xmlns:a16="http://schemas.microsoft.com/office/drawing/2014/main" id="{AC0558C5-7AAA-9193-7C69-3ACF6D5165AC}"/>
              </a:ext>
            </a:extLst>
          </p:cNvPr>
          <p:cNvSpPr/>
          <p:nvPr/>
        </p:nvSpPr>
        <p:spPr>
          <a:xfrm>
            <a:off x="1066968" y="2039168"/>
            <a:ext cx="126161" cy="3978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Arial" panose="020B0604020202020204" pitchFamily="34" charset="0"/>
              <a:cs typeface="Arial" panose="020B0604020202020204" pitchFamily="34" charset="0"/>
            </a:endParaRPr>
          </a:p>
        </p:txBody>
      </p:sp>
      <p:sp>
        <p:nvSpPr>
          <p:cNvPr id="45" name="Shape 2527">
            <a:extLst>
              <a:ext uri="{FF2B5EF4-FFF2-40B4-BE49-F238E27FC236}">
                <a16:creationId xmlns:a16="http://schemas.microsoft.com/office/drawing/2014/main" id="{1906B457-0550-0136-0307-247294207BCA}"/>
              </a:ext>
            </a:extLst>
          </p:cNvPr>
          <p:cNvSpPr>
            <a:spLocks noChangeAspect="1"/>
          </p:cNvSpPr>
          <p:nvPr/>
        </p:nvSpPr>
        <p:spPr>
          <a:xfrm>
            <a:off x="4186273" y="2619492"/>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Arial" panose="020B0604020202020204" pitchFamily="34" charset="0"/>
              <a:ea typeface="Open Sans Semibold" charset="0"/>
              <a:cs typeface="Arial" panose="020B0604020202020204" pitchFamily="34" charset="0"/>
            </a:endParaRPr>
          </a:p>
        </p:txBody>
      </p:sp>
      <p:sp>
        <p:nvSpPr>
          <p:cNvPr id="46" name="Shape 2546">
            <a:extLst>
              <a:ext uri="{FF2B5EF4-FFF2-40B4-BE49-F238E27FC236}">
                <a16:creationId xmlns:a16="http://schemas.microsoft.com/office/drawing/2014/main" id="{128B3988-D439-5C42-7AB8-C6B31ECE5DD6}"/>
              </a:ext>
            </a:extLst>
          </p:cNvPr>
          <p:cNvSpPr>
            <a:spLocks noChangeAspect="1"/>
          </p:cNvSpPr>
          <p:nvPr/>
        </p:nvSpPr>
        <p:spPr>
          <a:xfrm>
            <a:off x="4161901" y="5218195"/>
            <a:ext cx="295963" cy="20169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Arial" panose="020B0604020202020204" pitchFamily="34" charset="0"/>
              <a:ea typeface="Open Sans Semibold" charset="0"/>
              <a:cs typeface="Arial" panose="020B0604020202020204" pitchFamily="34" charset="0"/>
            </a:endParaRPr>
          </a:p>
        </p:txBody>
      </p:sp>
      <p:sp>
        <p:nvSpPr>
          <p:cNvPr id="47" name="Shape 2623">
            <a:extLst>
              <a:ext uri="{FF2B5EF4-FFF2-40B4-BE49-F238E27FC236}">
                <a16:creationId xmlns:a16="http://schemas.microsoft.com/office/drawing/2014/main" id="{A7BEE7C5-CDAE-7915-55E9-7EE0051595BC}"/>
              </a:ext>
            </a:extLst>
          </p:cNvPr>
          <p:cNvSpPr>
            <a:spLocks noChangeAspect="1"/>
          </p:cNvSpPr>
          <p:nvPr/>
        </p:nvSpPr>
        <p:spPr>
          <a:xfrm>
            <a:off x="5285165" y="5890160"/>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b="1" dirty="0">
              <a:latin typeface="Arial" panose="020B0604020202020204" pitchFamily="34" charset="0"/>
              <a:ea typeface="Open Sans Semibold" charset="0"/>
              <a:cs typeface="Arial" panose="020B0604020202020204" pitchFamily="34" charset="0"/>
            </a:endParaRPr>
          </a:p>
        </p:txBody>
      </p:sp>
      <p:sp>
        <p:nvSpPr>
          <p:cNvPr id="48" name="Shape 2538">
            <a:extLst>
              <a:ext uri="{FF2B5EF4-FFF2-40B4-BE49-F238E27FC236}">
                <a16:creationId xmlns:a16="http://schemas.microsoft.com/office/drawing/2014/main" id="{C2CDB359-E15F-B579-A977-E24DD8D0B96C}"/>
              </a:ext>
            </a:extLst>
          </p:cNvPr>
          <p:cNvSpPr>
            <a:spLocks noChangeAspect="1"/>
          </p:cNvSpPr>
          <p:nvPr/>
        </p:nvSpPr>
        <p:spPr>
          <a:xfrm>
            <a:off x="5315654" y="1937058"/>
            <a:ext cx="242151" cy="246512"/>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b="1" dirty="0">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7616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D117-FB17-3933-F4AF-301EF6B7B886}"/>
              </a:ext>
            </a:extLst>
          </p:cNvPr>
          <p:cNvSpPr>
            <a:spLocks noGrp="1"/>
          </p:cNvSpPr>
          <p:nvPr>
            <p:ph type="title"/>
          </p:nvPr>
        </p:nvSpPr>
        <p:spPr/>
        <p:txBody>
          <a:bodyPr/>
          <a:lstStyle/>
          <a:p>
            <a:r>
              <a:rPr lang="es-PE" dirty="0"/>
              <a:t>Índice</a:t>
            </a:r>
            <a:endParaRPr lang="en-US" dirty="0"/>
          </a:p>
        </p:txBody>
      </p:sp>
      <p:sp>
        <p:nvSpPr>
          <p:cNvPr id="4" name="Slide Number Placeholder 3">
            <a:extLst>
              <a:ext uri="{FF2B5EF4-FFF2-40B4-BE49-F238E27FC236}">
                <a16:creationId xmlns:a16="http://schemas.microsoft.com/office/drawing/2014/main" id="{3FE253E0-ECBA-E251-25C9-8A25A7DC6899}"/>
              </a:ext>
            </a:extLst>
          </p:cNvPr>
          <p:cNvSpPr>
            <a:spLocks noGrp="1"/>
          </p:cNvSpPr>
          <p:nvPr>
            <p:ph type="sldNum" sz="quarter" idx="4"/>
          </p:nvPr>
        </p:nvSpPr>
        <p:spPr/>
        <p:txBody>
          <a:bodyPr/>
          <a:lstStyle/>
          <a:p>
            <a:fld id="{FF95D46F-68E8-4171-8536-729DEB5A20DE}" type="slidenum">
              <a:rPr lang="en-US" smtClean="0"/>
              <a:pPr/>
              <a:t>2</a:t>
            </a:fld>
            <a:endParaRPr lang="en-US" dirty="0"/>
          </a:p>
        </p:txBody>
      </p:sp>
      <p:sp>
        <p:nvSpPr>
          <p:cNvPr id="5" name="Rectangle 2">
            <a:extLst>
              <a:ext uri="{FF2B5EF4-FFF2-40B4-BE49-F238E27FC236}">
                <a16:creationId xmlns:a16="http://schemas.microsoft.com/office/drawing/2014/main" id="{0EA3DCCF-FFD2-8B0A-52C8-3F4DE4C9A47F}"/>
              </a:ext>
            </a:extLst>
          </p:cNvPr>
          <p:cNvSpPr/>
          <p:nvPr/>
        </p:nvSpPr>
        <p:spPr>
          <a:xfrm>
            <a:off x="543692" y="166797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Pentagon 3">
            <a:extLst>
              <a:ext uri="{FF2B5EF4-FFF2-40B4-BE49-F238E27FC236}">
                <a16:creationId xmlns:a16="http://schemas.microsoft.com/office/drawing/2014/main" id="{994CBFD8-CEC4-2217-8FD0-6E0912398C18}"/>
              </a:ext>
            </a:extLst>
          </p:cNvPr>
          <p:cNvSpPr/>
          <p:nvPr/>
        </p:nvSpPr>
        <p:spPr>
          <a:xfrm>
            <a:off x="543692" y="1667973"/>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Rectangle 4">
            <a:extLst>
              <a:ext uri="{FF2B5EF4-FFF2-40B4-BE49-F238E27FC236}">
                <a16:creationId xmlns:a16="http://schemas.microsoft.com/office/drawing/2014/main" id="{EF6288F8-2758-6C9E-AA9A-42F12B2E5474}"/>
              </a:ext>
            </a:extLst>
          </p:cNvPr>
          <p:cNvSpPr/>
          <p:nvPr/>
        </p:nvSpPr>
        <p:spPr>
          <a:xfrm>
            <a:off x="543692" y="244525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Pentagon 11">
            <a:extLst>
              <a:ext uri="{FF2B5EF4-FFF2-40B4-BE49-F238E27FC236}">
                <a16:creationId xmlns:a16="http://schemas.microsoft.com/office/drawing/2014/main" id="{864A1DD4-5D41-760F-0F2F-2FC7F49095F7}"/>
              </a:ext>
            </a:extLst>
          </p:cNvPr>
          <p:cNvSpPr/>
          <p:nvPr/>
        </p:nvSpPr>
        <p:spPr>
          <a:xfrm>
            <a:off x="543692" y="2445253"/>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6">
            <a:extLst>
              <a:ext uri="{FF2B5EF4-FFF2-40B4-BE49-F238E27FC236}">
                <a16:creationId xmlns:a16="http://schemas.microsoft.com/office/drawing/2014/main" id="{7F20EC23-5BA1-FCB2-06F3-D78331815828}"/>
              </a:ext>
            </a:extLst>
          </p:cNvPr>
          <p:cNvSpPr/>
          <p:nvPr/>
        </p:nvSpPr>
        <p:spPr>
          <a:xfrm>
            <a:off x="515742" y="323716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Pentagon 17">
            <a:extLst>
              <a:ext uri="{FF2B5EF4-FFF2-40B4-BE49-F238E27FC236}">
                <a16:creationId xmlns:a16="http://schemas.microsoft.com/office/drawing/2014/main" id="{90BDDBBE-2B93-B92E-937D-E4A8986E7495}"/>
              </a:ext>
            </a:extLst>
          </p:cNvPr>
          <p:cNvSpPr/>
          <p:nvPr/>
        </p:nvSpPr>
        <p:spPr>
          <a:xfrm>
            <a:off x="515742" y="3237161"/>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8">
            <a:extLst>
              <a:ext uri="{FF2B5EF4-FFF2-40B4-BE49-F238E27FC236}">
                <a16:creationId xmlns:a16="http://schemas.microsoft.com/office/drawing/2014/main" id="{98F45F2C-ABC4-0A72-4B59-F61C9F72CDA1}"/>
              </a:ext>
            </a:extLst>
          </p:cNvPr>
          <p:cNvSpPr/>
          <p:nvPr/>
        </p:nvSpPr>
        <p:spPr>
          <a:xfrm>
            <a:off x="501999" y="40414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Pentagon 23">
            <a:extLst>
              <a:ext uri="{FF2B5EF4-FFF2-40B4-BE49-F238E27FC236}">
                <a16:creationId xmlns:a16="http://schemas.microsoft.com/office/drawing/2014/main" id="{90113D17-C235-B369-F038-3DBF9B9DED7A}"/>
              </a:ext>
            </a:extLst>
          </p:cNvPr>
          <p:cNvSpPr/>
          <p:nvPr/>
        </p:nvSpPr>
        <p:spPr>
          <a:xfrm>
            <a:off x="501999" y="4041494"/>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ectangle 10">
            <a:extLst>
              <a:ext uri="{FF2B5EF4-FFF2-40B4-BE49-F238E27FC236}">
                <a16:creationId xmlns:a16="http://schemas.microsoft.com/office/drawing/2014/main" id="{CBB66017-6B28-1109-214A-AA62B0618E34}"/>
              </a:ext>
            </a:extLst>
          </p:cNvPr>
          <p:cNvSpPr/>
          <p:nvPr/>
        </p:nvSpPr>
        <p:spPr>
          <a:xfrm>
            <a:off x="501999" y="485511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Pentagon 29">
            <a:extLst>
              <a:ext uri="{FF2B5EF4-FFF2-40B4-BE49-F238E27FC236}">
                <a16:creationId xmlns:a16="http://schemas.microsoft.com/office/drawing/2014/main" id="{CF14EE50-37A4-AA1D-0B68-F7645AEE14AB}"/>
              </a:ext>
            </a:extLst>
          </p:cNvPr>
          <p:cNvSpPr/>
          <p:nvPr/>
        </p:nvSpPr>
        <p:spPr>
          <a:xfrm>
            <a:off x="501999" y="4855113"/>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TextBox 12">
            <a:extLst>
              <a:ext uri="{FF2B5EF4-FFF2-40B4-BE49-F238E27FC236}">
                <a16:creationId xmlns:a16="http://schemas.microsoft.com/office/drawing/2014/main" id="{0EC57320-35E6-D354-BFAC-67B56192B261}"/>
              </a:ext>
            </a:extLst>
          </p:cNvPr>
          <p:cNvSpPr txBox="1"/>
          <p:nvPr/>
        </p:nvSpPr>
        <p:spPr>
          <a:xfrm>
            <a:off x="734537" y="1706603"/>
            <a:ext cx="546945"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01</a:t>
            </a:r>
          </a:p>
        </p:txBody>
      </p:sp>
      <p:sp>
        <p:nvSpPr>
          <p:cNvPr id="16" name="TextBox 13">
            <a:extLst>
              <a:ext uri="{FF2B5EF4-FFF2-40B4-BE49-F238E27FC236}">
                <a16:creationId xmlns:a16="http://schemas.microsoft.com/office/drawing/2014/main" id="{1447956E-E2BF-8790-D081-CEFF490F487C}"/>
              </a:ext>
            </a:extLst>
          </p:cNvPr>
          <p:cNvSpPr txBox="1"/>
          <p:nvPr/>
        </p:nvSpPr>
        <p:spPr>
          <a:xfrm>
            <a:off x="696065" y="2483883"/>
            <a:ext cx="623889"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02</a:t>
            </a:r>
          </a:p>
        </p:txBody>
      </p:sp>
      <p:sp>
        <p:nvSpPr>
          <p:cNvPr id="17" name="TextBox 14">
            <a:extLst>
              <a:ext uri="{FF2B5EF4-FFF2-40B4-BE49-F238E27FC236}">
                <a16:creationId xmlns:a16="http://schemas.microsoft.com/office/drawing/2014/main" id="{77775940-C621-D549-4D42-49C02057C70B}"/>
              </a:ext>
            </a:extLst>
          </p:cNvPr>
          <p:cNvSpPr txBox="1"/>
          <p:nvPr/>
        </p:nvSpPr>
        <p:spPr>
          <a:xfrm>
            <a:off x="664108" y="3275791"/>
            <a:ext cx="631903"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03</a:t>
            </a:r>
          </a:p>
        </p:txBody>
      </p:sp>
      <p:sp>
        <p:nvSpPr>
          <p:cNvPr id="18" name="TextBox 15">
            <a:extLst>
              <a:ext uri="{FF2B5EF4-FFF2-40B4-BE49-F238E27FC236}">
                <a16:creationId xmlns:a16="http://schemas.microsoft.com/office/drawing/2014/main" id="{1AAD0B91-846D-ED06-5F3A-13FC07813434}"/>
              </a:ext>
            </a:extLst>
          </p:cNvPr>
          <p:cNvSpPr txBox="1"/>
          <p:nvPr/>
        </p:nvSpPr>
        <p:spPr>
          <a:xfrm>
            <a:off x="639143" y="4080124"/>
            <a:ext cx="654346"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04</a:t>
            </a:r>
          </a:p>
        </p:txBody>
      </p:sp>
      <p:sp>
        <p:nvSpPr>
          <p:cNvPr id="19" name="TextBox 16">
            <a:extLst>
              <a:ext uri="{FF2B5EF4-FFF2-40B4-BE49-F238E27FC236}">
                <a16:creationId xmlns:a16="http://schemas.microsoft.com/office/drawing/2014/main" id="{5035BF00-9225-E524-030E-063C3EBE762C}"/>
              </a:ext>
            </a:extLst>
          </p:cNvPr>
          <p:cNvSpPr txBox="1"/>
          <p:nvPr/>
        </p:nvSpPr>
        <p:spPr>
          <a:xfrm>
            <a:off x="642350" y="4893743"/>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05</a:t>
            </a:r>
          </a:p>
        </p:txBody>
      </p:sp>
      <p:sp>
        <p:nvSpPr>
          <p:cNvPr id="20" name="TextBox 17">
            <a:hlinkClick r:id="rId3" action="ppaction://hlinksldjump"/>
            <a:extLst>
              <a:ext uri="{FF2B5EF4-FFF2-40B4-BE49-F238E27FC236}">
                <a16:creationId xmlns:a16="http://schemas.microsoft.com/office/drawing/2014/main" id="{5411066A-82BD-1E63-30AD-C33B3B42DE4B}"/>
              </a:ext>
            </a:extLst>
          </p:cNvPr>
          <p:cNvSpPr txBox="1"/>
          <p:nvPr/>
        </p:nvSpPr>
        <p:spPr>
          <a:xfrm>
            <a:off x="1761612" y="1824992"/>
            <a:ext cx="190949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Datos Generales</a:t>
            </a:r>
          </a:p>
        </p:txBody>
      </p:sp>
      <p:sp>
        <p:nvSpPr>
          <p:cNvPr id="23" name="TextBox 20">
            <a:hlinkClick r:id="rId4" action="ppaction://hlinksldjump"/>
            <a:extLst>
              <a:ext uri="{FF2B5EF4-FFF2-40B4-BE49-F238E27FC236}">
                <a16:creationId xmlns:a16="http://schemas.microsoft.com/office/drawing/2014/main" id="{CA23BF27-1BAA-1B99-A30C-51A659EF356D}"/>
              </a:ext>
            </a:extLst>
          </p:cNvPr>
          <p:cNvSpPr txBox="1"/>
          <p:nvPr/>
        </p:nvSpPr>
        <p:spPr>
          <a:xfrm>
            <a:off x="1804023" y="2568113"/>
            <a:ext cx="32255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Política de Salud y Seguridad</a:t>
            </a:r>
          </a:p>
        </p:txBody>
      </p:sp>
      <p:sp>
        <p:nvSpPr>
          <p:cNvPr id="25" name="Rectangle 22">
            <a:extLst>
              <a:ext uri="{FF2B5EF4-FFF2-40B4-BE49-F238E27FC236}">
                <a16:creationId xmlns:a16="http://schemas.microsoft.com/office/drawing/2014/main" id="{77156428-2035-DB1A-E2F7-AD726C9DF309}"/>
              </a:ext>
            </a:extLst>
          </p:cNvPr>
          <p:cNvSpPr/>
          <p:nvPr/>
        </p:nvSpPr>
        <p:spPr>
          <a:xfrm>
            <a:off x="515742" y="559958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Pentagon 3">
            <a:extLst>
              <a:ext uri="{FF2B5EF4-FFF2-40B4-BE49-F238E27FC236}">
                <a16:creationId xmlns:a16="http://schemas.microsoft.com/office/drawing/2014/main" id="{FFA63DC2-653A-393C-C23F-70A92CF1520A}"/>
              </a:ext>
            </a:extLst>
          </p:cNvPr>
          <p:cNvSpPr/>
          <p:nvPr/>
        </p:nvSpPr>
        <p:spPr>
          <a:xfrm>
            <a:off x="515742" y="5599581"/>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TextBox 24">
            <a:extLst>
              <a:ext uri="{FF2B5EF4-FFF2-40B4-BE49-F238E27FC236}">
                <a16:creationId xmlns:a16="http://schemas.microsoft.com/office/drawing/2014/main" id="{630CF6C5-B3C9-738B-8EF3-5460DB78A966}"/>
              </a:ext>
            </a:extLst>
          </p:cNvPr>
          <p:cNvSpPr txBox="1"/>
          <p:nvPr/>
        </p:nvSpPr>
        <p:spPr>
          <a:xfrm>
            <a:off x="656894" y="5638211"/>
            <a:ext cx="64633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06</a:t>
            </a:r>
          </a:p>
        </p:txBody>
      </p:sp>
      <p:sp>
        <p:nvSpPr>
          <p:cNvPr id="29" name="Rectangle 26">
            <a:extLst>
              <a:ext uri="{FF2B5EF4-FFF2-40B4-BE49-F238E27FC236}">
                <a16:creationId xmlns:a16="http://schemas.microsoft.com/office/drawing/2014/main" id="{B73537B7-A17B-6A3E-196A-88C9168E3458}"/>
              </a:ext>
            </a:extLst>
          </p:cNvPr>
          <p:cNvSpPr/>
          <p:nvPr/>
        </p:nvSpPr>
        <p:spPr>
          <a:xfrm>
            <a:off x="6096000" y="16928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Pentagon 11">
            <a:extLst>
              <a:ext uri="{FF2B5EF4-FFF2-40B4-BE49-F238E27FC236}">
                <a16:creationId xmlns:a16="http://schemas.microsoft.com/office/drawing/2014/main" id="{94A0B1AD-4318-2ABF-3350-87A9E493C354}"/>
              </a:ext>
            </a:extLst>
          </p:cNvPr>
          <p:cNvSpPr/>
          <p:nvPr/>
        </p:nvSpPr>
        <p:spPr>
          <a:xfrm>
            <a:off x="6096000" y="1692894"/>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TextBox 28">
            <a:extLst>
              <a:ext uri="{FF2B5EF4-FFF2-40B4-BE49-F238E27FC236}">
                <a16:creationId xmlns:a16="http://schemas.microsoft.com/office/drawing/2014/main" id="{25F2C4D3-664D-8D97-D0FB-0701E914B0D0}"/>
              </a:ext>
            </a:extLst>
          </p:cNvPr>
          <p:cNvSpPr txBox="1"/>
          <p:nvPr/>
        </p:nvSpPr>
        <p:spPr>
          <a:xfrm>
            <a:off x="6253182" y="1731524"/>
            <a:ext cx="61427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07</a:t>
            </a:r>
          </a:p>
        </p:txBody>
      </p:sp>
      <p:sp>
        <p:nvSpPr>
          <p:cNvPr id="32" name="TextBox 29">
            <a:hlinkClick r:id="rId5" action="ppaction://hlinksldjump"/>
            <a:extLst>
              <a:ext uri="{FF2B5EF4-FFF2-40B4-BE49-F238E27FC236}">
                <a16:creationId xmlns:a16="http://schemas.microsoft.com/office/drawing/2014/main" id="{617E63C1-1C4E-FC9F-34FC-C4B4C092B0B3}"/>
              </a:ext>
            </a:extLst>
          </p:cNvPr>
          <p:cNvSpPr txBox="1"/>
          <p:nvPr/>
        </p:nvSpPr>
        <p:spPr>
          <a:xfrm>
            <a:off x="1662886" y="3257125"/>
            <a:ext cx="3608679" cy="584775"/>
          </a:xfrm>
          <a:prstGeom prst="rect">
            <a:avLst/>
          </a:prstGeom>
          <a:noFill/>
        </p:spPr>
        <p:txBody>
          <a:bodyPr wrap="squar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Identificación de Peligros y Riesgos de Salud y Seguridad</a:t>
            </a:r>
          </a:p>
        </p:txBody>
      </p:sp>
      <p:sp>
        <p:nvSpPr>
          <p:cNvPr id="33" name="Rectangle 30">
            <a:extLst>
              <a:ext uri="{FF2B5EF4-FFF2-40B4-BE49-F238E27FC236}">
                <a16:creationId xmlns:a16="http://schemas.microsoft.com/office/drawing/2014/main" id="{51152ACC-61DB-7C48-ADC3-416FA7D8ABBB}"/>
              </a:ext>
            </a:extLst>
          </p:cNvPr>
          <p:cNvSpPr/>
          <p:nvPr/>
        </p:nvSpPr>
        <p:spPr>
          <a:xfrm>
            <a:off x="6096000" y="2481626"/>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Pentagon 17">
            <a:extLst>
              <a:ext uri="{FF2B5EF4-FFF2-40B4-BE49-F238E27FC236}">
                <a16:creationId xmlns:a16="http://schemas.microsoft.com/office/drawing/2014/main" id="{B38266BE-6A24-DE28-87B5-32198D7FE073}"/>
              </a:ext>
            </a:extLst>
          </p:cNvPr>
          <p:cNvSpPr/>
          <p:nvPr/>
        </p:nvSpPr>
        <p:spPr>
          <a:xfrm>
            <a:off x="6096000" y="2481626"/>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2">
            <a:extLst>
              <a:ext uri="{FF2B5EF4-FFF2-40B4-BE49-F238E27FC236}">
                <a16:creationId xmlns:a16="http://schemas.microsoft.com/office/drawing/2014/main" id="{1A18DF64-257F-33B3-5242-B67E036C6BCD}"/>
              </a:ext>
            </a:extLst>
          </p:cNvPr>
          <p:cNvSpPr/>
          <p:nvPr/>
        </p:nvSpPr>
        <p:spPr>
          <a:xfrm>
            <a:off x="6096000" y="3257125"/>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Pentagon 23">
            <a:extLst>
              <a:ext uri="{FF2B5EF4-FFF2-40B4-BE49-F238E27FC236}">
                <a16:creationId xmlns:a16="http://schemas.microsoft.com/office/drawing/2014/main" id="{B2D80D86-71BB-31EB-2FCE-4EF978F3051C}"/>
              </a:ext>
            </a:extLst>
          </p:cNvPr>
          <p:cNvSpPr/>
          <p:nvPr/>
        </p:nvSpPr>
        <p:spPr>
          <a:xfrm>
            <a:off x="6096000" y="3257125"/>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TextBox 36">
            <a:extLst>
              <a:ext uri="{FF2B5EF4-FFF2-40B4-BE49-F238E27FC236}">
                <a16:creationId xmlns:a16="http://schemas.microsoft.com/office/drawing/2014/main" id="{4463987D-B96E-F128-8915-22ACCC75C8E7}"/>
              </a:ext>
            </a:extLst>
          </p:cNvPr>
          <p:cNvSpPr txBox="1"/>
          <p:nvPr/>
        </p:nvSpPr>
        <p:spPr>
          <a:xfrm>
            <a:off x="6236350" y="2520256"/>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08</a:t>
            </a:r>
          </a:p>
        </p:txBody>
      </p:sp>
      <p:sp>
        <p:nvSpPr>
          <p:cNvPr id="40" name="TextBox 37">
            <a:extLst>
              <a:ext uri="{FF2B5EF4-FFF2-40B4-BE49-F238E27FC236}">
                <a16:creationId xmlns:a16="http://schemas.microsoft.com/office/drawing/2014/main" id="{3DC8B3E2-C4A3-541E-B1D0-5F492D4965B0}"/>
              </a:ext>
            </a:extLst>
          </p:cNvPr>
          <p:cNvSpPr txBox="1"/>
          <p:nvPr/>
        </p:nvSpPr>
        <p:spPr>
          <a:xfrm>
            <a:off x="6239556" y="3295755"/>
            <a:ext cx="641522"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09</a:t>
            </a:r>
          </a:p>
        </p:txBody>
      </p:sp>
      <p:sp>
        <p:nvSpPr>
          <p:cNvPr id="42" name="TextBox 39">
            <a:hlinkClick r:id="rId6" action="ppaction://hlinksldjump"/>
            <a:extLst>
              <a:ext uri="{FF2B5EF4-FFF2-40B4-BE49-F238E27FC236}">
                <a16:creationId xmlns:a16="http://schemas.microsoft.com/office/drawing/2014/main" id="{1831608C-3CD3-35E2-736D-8E40CF622C76}"/>
              </a:ext>
            </a:extLst>
          </p:cNvPr>
          <p:cNvSpPr txBox="1"/>
          <p:nvPr/>
        </p:nvSpPr>
        <p:spPr>
          <a:xfrm>
            <a:off x="1850267" y="4164355"/>
            <a:ext cx="2319866"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Permisos de Trabajo</a:t>
            </a:r>
            <a:endParaRPr lang="en-US" sz="1600" b="1" dirty="0">
              <a:solidFill>
                <a:schemeClr val="tx2"/>
              </a:solidFill>
              <a:latin typeface="Poppins SemiBold" pitchFamily="2" charset="77"/>
              <a:ea typeface="League Spartan" charset="0"/>
              <a:cs typeface="Poppins SemiBold" pitchFamily="2" charset="77"/>
            </a:endParaRPr>
          </a:p>
        </p:txBody>
      </p:sp>
      <p:sp>
        <p:nvSpPr>
          <p:cNvPr id="43" name="TextBox 40">
            <a:hlinkClick r:id="rId7" action="ppaction://hlinksldjump"/>
            <a:extLst>
              <a:ext uri="{FF2B5EF4-FFF2-40B4-BE49-F238E27FC236}">
                <a16:creationId xmlns:a16="http://schemas.microsoft.com/office/drawing/2014/main" id="{2A6A9326-F13F-981C-BC13-1CD603A28001}"/>
              </a:ext>
            </a:extLst>
          </p:cNvPr>
          <p:cNvSpPr txBox="1"/>
          <p:nvPr/>
        </p:nvSpPr>
        <p:spPr>
          <a:xfrm>
            <a:off x="7265133" y="1700746"/>
            <a:ext cx="3338744" cy="584775"/>
          </a:xfrm>
          <a:prstGeom prst="rect">
            <a:avLst/>
          </a:prstGeom>
          <a:noFill/>
        </p:spPr>
        <p:txBody>
          <a:bodyPr wrap="squar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Procedimientos escritos de Trabajo Seguro (PETS)</a:t>
            </a:r>
            <a:endParaRPr lang="en-US" altLang="en-US" dirty="0"/>
          </a:p>
        </p:txBody>
      </p:sp>
      <p:sp>
        <p:nvSpPr>
          <p:cNvPr id="47" name="TextBox 45">
            <a:hlinkClick r:id="rId8" action="ppaction://hlinksldjump"/>
            <a:extLst>
              <a:ext uri="{FF2B5EF4-FFF2-40B4-BE49-F238E27FC236}">
                <a16:creationId xmlns:a16="http://schemas.microsoft.com/office/drawing/2014/main" id="{FBDF1C7E-50D0-8AFE-5611-3C1357644D53}"/>
              </a:ext>
            </a:extLst>
          </p:cNvPr>
          <p:cNvSpPr txBox="1"/>
          <p:nvPr/>
        </p:nvSpPr>
        <p:spPr>
          <a:xfrm>
            <a:off x="7505417" y="2622479"/>
            <a:ext cx="2462534"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Reporte de Incidentes</a:t>
            </a:r>
          </a:p>
        </p:txBody>
      </p:sp>
      <p:sp>
        <p:nvSpPr>
          <p:cNvPr id="55" name="TextBox 56">
            <a:hlinkClick r:id="rId9" action="ppaction://hlinksldjump"/>
            <a:extLst>
              <a:ext uri="{FF2B5EF4-FFF2-40B4-BE49-F238E27FC236}">
                <a16:creationId xmlns:a16="http://schemas.microsoft.com/office/drawing/2014/main" id="{6932EE0F-6B2F-746E-447B-B667E58F46DD}"/>
              </a:ext>
            </a:extLst>
          </p:cNvPr>
          <p:cNvSpPr txBox="1"/>
          <p:nvPr/>
        </p:nvSpPr>
        <p:spPr>
          <a:xfrm>
            <a:off x="7505417" y="3398048"/>
            <a:ext cx="2444900"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Gestión de Incidentes</a:t>
            </a:r>
          </a:p>
        </p:txBody>
      </p:sp>
      <p:sp>
        <p:nvSpPr>
          <p:cNvPr id="3" name="TextBox 39">
            <a:hlinkClick r:id="rId10" action="ppaction://hlinksldjump"/>
            <a:extLst>
              <a:ext uri="{FF2B5EF4-FFF2-40B4-BE49-F238E27FC236}">
                <a16:creationId xmlns:a16="http://schemas.microsoft.com/office/drawing/2014/main" id="{B33C8E4E-DB2B-57F6-1301-792523CFF5FF}"/>
              </a:ext>
            </a:extLst>
          </p:cNvPr>
          <p:cNvSpPr txBox="1"/>
          <p:nvPr/>
        </p:nvSpPr>
        <p:spPr>
          <a:xfrm>
            <a:off x="1838186" y="5741173"/>
            <a:ext cx="1960793"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M</a:t>
            </a:r>
            <a:r>
              <a:rPr lang="en-US" sz="1600" b="1" dirty="0">
                <a:solidFill>
                  <a:schemeClr val="tx2"/>
                </a:solidFill>
                <a:latin typeface="Poppins SemiBold" pitchFamily="2" charset="77"/>
                <a:ea typeface="League Spartan" charset="0"/>
                <a:cs typeface="Poppins SemiBold" pitchFamily="2" charset="77"/>
              </a:rPr>
              <a:t>apa de Riesgos</a:t>
            </a:r>
          </a:p>
        </p:txBody>
      </p:sp>
      <p:sp>
        <p:nvSpPr>
          <p:cNvPr id="21" name="TextBox 40">
            <a:hlinkClick r:id="rId11" action="ppaction://hlinksldjump"/>
            <a:extLst>
              <a:ext uri="{FF2B5EF4-FFF2-40B4-BE49-F238E27FC236}">
                <a16:creationId xmlns:a16="http://schemas.microsoft.com/office/drawing/2014/main" id="{34078059-59F7-B167-CD31-ED36A43779C9}"/>
              </a:ext>
            </a:extLst>
          </p:cNvPr>
          <p:cNvSpPr txBox="1"/>
          <p:nvPr/>
        </p:nvSpPr>
        <p:spPr>
          <a:xfrm>
            <a:off x="1797853" y="4859482"/>
            <a:ext cx="3338744" cy="584775"/>
          </a:xfrm>
          <a:prstGeom prst="rect">
            <a:avLst/>
          </a:prstGeom>
          <a:noFill/>
        </p:spPr>
        <p:txBody>
          <a:bodyPr wrap="squar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Auditorías de Controles Críticos</a:t>
            </a:r>
            <a:endParaRPr lang="en-US" altLang="en-US" dirty="0"/>
          </a:p>
        </p:txBody>
      </p:sp>
      <p:sp>
        <p:nvSpPr>
          <p:cNvPr id="22" name="Rectangle 10">
            <a:extLst>
              <a:ext uri="{FF2B5EF4-FFF2-40B4-BE49-F238E27FC236}">
                <a16:creationId xmlns:a16="http://schemas.microsoft.com/office/drawing/2014/main" id="{19FDA5FE-C06D-633A-F85E-6DE5D01A799E}"/>
              </a:ext>
            </a:extLst>
          </p:cNvPr>
          <p:cNvSpPr/>
          <p:nvPr/>
        </p:nvSpPr>
        <p:spPr>
          <a:xfrm>
            <a:off x="6096000" y="40414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Pentagon 29">
            <a:extLst>
              <a:ext uri="{FF2B5EF4-FFF2-40B4-BE49-F238E27FC236}">
                <a16:creationId xmlns:a16="http://schemas.microsoft.com/office/drawing/2014/main" id="{216CD56C-D0EC-E3F4-EE1B-F26B8EF09541}"/>
              </a:ext>
            </a:extLst>
          </p:cNvPr>
          <p:cNvSpPr/>
          <p:nvPr/>
        </p:nvSpPr>
        <p:spPr>
          <a:xfrm>
            <a:off x="6096000" y="4041494"/>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TextBox 16">
            <a:extLst>
              <a:ext uri="{FF2B5EF4-FFF2-40B4-BE49-F238E27FC236}">
                <a16:creationId xmlns:a16="http://schemas.microsoft.com/office/drawing/2014/main" id="{4048923B-AF6B-DC92-33BA-8B60FE721359}"/>
              </a:ext>
            </a:extLst>
          </p:cNvPr>
          <p:cNvSpPr txBox="1"/>
          <p:nvPr/>
        </p:nvSpPr>
        <p:spPr>
          <a:xfrm>
            <a:off x="6286845" y="4080124"/>
            <a:ext cx="546945"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10</a:t>
            </a:r>
          </a:p>
        </p:txBody>
      </p:sp>
      <p:sp>
        <p:nvSpPr>
          <p:cNvPr id="51" name="TextBox 49">
            <a:hlinkClick r:id="rId12" action="ppaction://hlinksldjump"/>
            <a:extLst>
              <a:ext uri="{FF2B5EF4-FFF2-40B4-BE49-F238E27FC236}">
                <a16:creationId xmlns:a16="http://schemas.microsoft.com/office/drawing/2014/main" id="{FB04A3A4-EADC-C013-1B95-273ECD80C364}"/>
              </a:ext>
            </a:extLst>
          </p:cNvPr>
          <p:cNvSpPr txBox="1"/>
          <p:nvPr/>
        </p:nvSpPr>
        <p:spPr>
          <a:xfrm>
            <a:off x="7495244" y="4212082"/>
            <a:ext cx="2735044"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Reporte de Emergencias</a:t>
            </a:r>
          </a:p>
        </p:txBody>
      </p:sp>
      <p:sp>
        <p:nvSpPr>
          <p:cNvPr id="37" name="Rectangle 22">
            <a:extLst>
              <a:ext uri="{FF2B5EF4-FFF2-40B4-BE49-F238E27FC236}">
                <a16:creationId xmlns:a16="http://schemas.microsoft.com/office/drawing/2014/main" id="{A7415C4C-C152-0069-7D06-E2716D5E0E7F}"/>
              </a:ext>
            </a:extLst>
          </p:cNvPr>
          <p:cNvSpPr/>
          <p:nvPr/>
        </p:nvSpPr>
        <p:spPr>
          <a:xfrm>
            <a:off x="6096000" y="478586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Pentagon 3">
            <a:extLst>
              <a:ext uri="{FF2B5EF4-FFF2-40B4-BE49-F238E27FC236}">
                <a16:creationId xmlns:a16="http://schemas.microsoft.com/office/drawing/2014/main" id="{E2D079C1-EE15-BDC5-3A06-3B59BD582FDE}"/>
              </a:ext>
            </a:extLst>
          </p:cNvPr>
          <p:cNvSpPr/>
          <p:nvPr/>
        </p:nvSpPr>
        <p:spPr>
          <a:xfrm>
            <a:off x="6096000" y="4785861"/>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TextBox 24">
            <a:extLst>
              <a:ext uri="{FF2B5EF4-FFF2-40B4-BE49-F238E27FC236}">
                <a16:creationId xmlns:a16="http://schemas.microsoft.com/office/drawing/2014/main" id="{4A1AB337-93F2-7C27-8D70-58456C2615B5}"/>
              </a:ext>
            </a:extLst>
          </p:cNvPr>
          <p:cNvSpPr txBox="1"/>
          <p:nvPr/>
        </p:nvSpPr>
        <p:spPr>
          <a:xfrm>
            <a:off x="6338141" y="4824491"/>
            <a:ext cx="444352"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1</a:t>
            </a:r>
          </a:p>
        </p:txBody>
      </p:sp>
      <p:sp>
        <p:nvSpPr>
          <p:cNvPr id="44" name="TextBox 39">
            <a:hlinkClick r:id="rId13" action="ppaction://hlinksldjump"/>
            <a:extLst>
              <a:ext uri="{FF2B5EF4-FFF2-40B4-BE49-F238E27FC236}">
                <a16:creationId xmlns:a16="http://schemas.microsoft.com/office/drawing/2014/main" id="{B990A06B-87FF-28C5-966F-BAFE80D8CF39}"/>
              </a:ext>
            </a:extLst>
          </p:cNvPr>
          <p:cNvSpPr txBox="1"/>
          <p:nvPr/>
        </p:nvSpPr>
        <p:spPr>
          <a:xfrm>
            <a:off x="7418444" y="4927453"/>
            <a:ext cx="2092239"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Cambio Climático</a:t>
            </a:r>
            <a:endParaRPr lang="en-US" sz="1600" b="1" dirty="0">
              <a:solidFill>
                <a:schemeClr val="tx2"/>
              </a:solidFill>
              <a:latin typeface="Poppins SemiBold" pitchFamily="2" charset="77"/>
              <a:ea typeface="League Spartan" charset="0"/>
              <a:cs typeface="Poppins SemiBold" pitchFamily="2" charset="77"/>
            </a:endParaRPr>
          </a:p>
        </p:txBody>
      </p:sp>
      <p:sp>
        <p:nvSpPr>
          <p:cNvPr id="45" name="Rectangle 26">
            <a:extLst>
              <a:ext uri="{FF2B5EF4-FFF2-40B4-BE49-F238E27FC236}">
                <a16:creationId xmlns:a16="http://schemas.microsoft.com/office/drawing/2014/main" id="{6AA18A34-CF1C-03BE-C7F8-150C7FD87FC3}"/>
              </a:ext>
            </a:extLst>
          </p:cNvPr>
          <p:cNvSpPr/>
          <p:nvPr/>
        </p:nvSpPr>
        <p:spPr>
          <a:xfrm>
            <a:off x="6096000" y="559958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Pentagon 11">
            <a:extLst>
              <a:ext uri="{FF2B5EF4-FFF2-40B4-BE49-F238E27FC236}">
                <a16:creationId xmlns:a16="http://schemas.microsoft.com/office/drawing/2014/main" id="{092524DD-0E1B-AA8A-16AD-441A88D38D54}"/>
              </a:ext>
            </a:extLst>
          </p:cNvPr>
          <p:cNvSpPr/>
          <p:nvPr/>
        </p:nvSpPr>
        <p:spPr>
          <a:xfrm>
            <a:off x="6096000" y="5599581"/>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TextBox 28">
            <a:extLst>
              <a:ext uri="{FF2B5EF4-FFF2-40B4-BE49-F238E27FC236}">
                <a16:creationId xmlns:a16="http://schemas.microsoft.com/office/drawing/2014/main" id="{85F5C060-6B91-71B3-3AEA-7B7E8B8EC3D4}"/>
              </a:ext>
            </a:extLst>
          </p:cNvPr>
          <p:cNvSpPr txBox="1"/>
          <p:nvPr/>
        </p:nvSpPr>
        <p:spPr>
          <a:xfrm>
            <a:off x="6299669" y="5638211"/>
            <a:ext cx="521297"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12</a:t>
            </a:r>
          </a:p>
        </p:txBody>
      </p:sp>
      <p:sp>
        <p:nvSpPr>
          <p:cNvPr id="57" name="TextBox 61">
            <a:hlinkClick r:id="rId14" action="ppaction://hlinksldjump"/>
            <a:extLst>
              <a:ext uri="{FF2B5EF4-FFF2-40B4-BE49-F238E27FC236}">
                <a16:creationId xmlns:a16="http://schemas.microsoft.com/office/drawing/2014/main" id="{CD57C19C-A507-2E9B-992D-B6E77FFB75B9}"/>
              </a:ext>
            </a:extLst>
          </p:cNvPr>
          <p:cNvSpPr txBox="1"/>
          <p:nvPr/>
        </p:nvSpPr>
        <p:spPr>
          <a:xfrm>
            <a:off x="7328532" y="5743303"/>
            <a:ext cx="2901756"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Charlas de Reforzamiento</a:t>
            </a:r>
          </a:p>
        </p:txBody>
      </p:sp>
    </p:spTree>
    <p:extLst>
      <p:ext uri="{BB962C8B-B14F-4D97-AF65-F5344CB8AC3E}">
        <p14:creationId xmlns:p14="http://schemas.microsoft.com/office/powerpoint/2010/main" val="290286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116F-FC91-EB25-F0B4-ACC19D2DBA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5DBD8-E413-8443-548C-38832ABB3EAE}"/>
              </a:ext>
            </a:extLst>
          </p:cNvPr>
          <p:cNvSpPr>
            <a:spLocks noGrp="1"/>
          </p:cNvSpPr>
          <p:nvPr>
            <p:ph type="sldNum" sz="quarter" idx="12"/>
          </p:nvPr>
        </p:nvSpPr>
        <p:spPr/>
        <p:txBody>
          <a:bodyPr/>
          <a:lstStyle/>
          <a:p>
            <a:fld id="{FF95D46F-68E8-4171-8536-729DEB5A20DE}" type="slidenum">
              <a:rPr lang="en-US" smtClean="0"/>
              <a:t>20</a:t>
            </a:fld>
            <a:endParaRPr lang="en-US"/>
          </a:p>
        </p:txBody>
      </p:sp>
      <p:sp>
        <p:nvSpPr>
          <p:cNvPr id="7" name="Title 1">
            <a:extLst>
              <a:ext uri="{FF2B5EF4-FFF2-40B4-BE49-F238E27FC236}">
                <a16:creationId xmlns:a16="http://schemas.microsoft.com/office/drawing/2014/main" id="{1D1526F9-152D-CA7A-E839-094ECEAC0E70}"/>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Reporte de Incidentes FCX</a:t>
            </a:r>
            <a:endParaRPr lang="en-US" sz="2800" dirty="0"/>
          </a:p>
        </p:txBody>
      </p:sp>
    </p:spTree>
    <p:extLst>
      <p:ext uri="{BB962C8B-B14F-4D97-AF65-F5344CB8AC3E}">
        <p14:creationId xmlns:p14="http://schemas.microsoft.com/office/powerpoint/2010/main" val="299631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52FAF-9252-9169-A2DD-B1F94560ED23}"/>
              </a:ext>
            </a:extLst>
          </p:cNvPr>
          <p:cNvSpPr>
            <a:spLocks noGrp="1"/>
          </p:cNvSpPr>
          <p:nvPr>
            <p:ph type="title"/>
          </p:nvPr>
        </p:nvSpPr>
        <p:spPr/>
        <p:txBody>
          <a:bodyPr/>
          <a:lstStyle/>
          <a:p>
            <a:r>
              <a:rPr lang="es-PE" dirty="0"/>
              <a:t>Reporte Oportuno de Incidentes</a:t>
            </a:r>
            <a:endParaRPr lang="en-US" dirty="0"/>
          </a:p>
        </p:txBody>
      </p:sp>
      <p:sp>
        <p:nvSpPr>
          <p:cNvPr id="4" name="Marcador de número de diapositiva 3">
            <a:extLst>
              <a:ext uri="{FF2B5EF4-FFF2-40B4-BE49-F238E27FC236}">
                <a16:creationId xmlns:a16="http://schemas.microsoft.com/office/drawing/2014/main" id="{10B21847-728A-C129-DED1-7BADC1D8CF24}"/>
              </a:ext>
            </a:extLst>
          </p:cNvPr>
          <p:cNvSpPr>
            <a:spLocks noGrp="1"/>
          </p:cNvSpPr>
          <p:nvPr>
            <p:ph type="sldNum" sz="quarter" idx="4"/>
          </p:nvPr>
        </p:nvSpPr>
        <p:spPr/>
        <p:txBody>
          <a:bodyPr/>
          <a:lstStyle/>
          <a:p>
            <a:fld id="{FF95D46F-68E8-4171-8536-729DEB5A20DE}" type="slidenum">
              <a:rPr lang="en-US" smtClean="0"/>
              <a:pPr/>
              <a:t>21</a:t>
            </a:fld>
            <a:endParaRPr lang="en-US" dirty="0"/>
          </a:p>
        </p:txBody>
      </p:sp>
      <p:sp>
        <p:nvSpPr>
          <p:cNvPr id="5" name="Content Placeholder 2">
            <a:extLst>
              <a:ext uri="{FF2B5EF4-FFF2-40B4-BE49-F238E27FC236}">
                <a16:creationId xmlns:a16="http://schemas.microsoft.com/office/drawing/2014/main" id="{CBB753A1-8049-CDDB-B773-A4AD3B4B33D4}"/>
              </a:ext>
            </a:extLst>
          </p:cNvPr>
          <p:cNvSpPr>
            <a:spLocks noGrp="1"/>
          </p:cNvSpPr>
          <p:nvPr>
            <p:ph idx="1"/>
          </p:nvPr>
        </p:nvSpPr>
        <p:spPr>
          <a:xfrm>
            <a:off x="5147732" y="2440361"/>
            <a:ext cx="6378907" cy="3334372"/>
          </a:xfrm>
        </p:spPr>
        <p:txBody>
          <a:bodyPr>
            <a:normAutofit fontScale="92500" lnSpcReduction="10000"/>
          </a:bodyPr>
          <a:lstStyle/>
          <a:p>
            <a:pPr marL="0" indent="0" algn="just">
              <a:spcAft>
                <a:spcPts val="75"/>
              </a:spcAft>
              <a:buNone/>
            </a:pPr>
            <a:r>
              <a:rPr lang="es-PE" sz="2400" b="1" dirty="0">
                <a:solidFill>
                  <a:schemeClr val="tx2"/>
                </a:solidFill>
                <a:effectLst/>
                <a:ea typeface="Calibri" panose="020F0502020204030204" pitchFamily="34" charset="0"/>
              </a:rPr>
              <a:t>RECUERDA:</a:t>
            </a:r>
          </a:p>
          <a:p>
            <a:pPr algn="just">
              <a:spcAft>
                <a:spcPts val="75"/>
              </a:spcAft>
            </a:pPr>
            <a:r>
              <a:rPr lang="es-PE" sz="1600" dirty="0">
                <a:solidFill>
                  <a:srgbClr val="000000"/>
                </a:solidFill>
                <a:effectLst/>
                <a:ea typeface="Calibri" panose="020F0502020204030204" pitchFamily="34" charset="0"/>
              </a:rPr>
              <a:t>Ante cualquier duda respecto a si una situación o suceso anormal debe ser considerado como “incidente”, debes de consultar inmediatamente con tu supervisor inmediato y con el supervisor de seguridad del área. </a:t>
            </a:r>
            <a:endParaRPr lang="es-PE" sz="1600" dirty="0">
              <a:effectLst/>
              <a:ea typeface="Calibri" panose="020F0502020204030204" pitchFamily="34" charset="0"/>
            </a:endParaRPr>
          </a:p>
          <a:p>
            <a:pPr algn="just"/>
            <a:r>
              <a:rPr lang="es-PE" sz="1600" dirty="0">
                <a:solidFill>
                  <a:srgbClr val="000000"/>
                </a:solidFill>
                <a:effectLst/>
                <a:ea typeface="Calibri" panose="020F0502020204030204" pitchFamily="34" charset="0"/>
              </a:rPr>
              <a:t>Si presenciaste o estuviste involucrado en cualquier tipo de incidente, ya sea con </a:t>
            </a:r>
            <a:r>
              <a:rPr lang="es-PE" sz="1600" b="1" dirty="0">
                <a:solidFill>
                  <a:schemeClr val="tx2"/>
                </a:solidFill>
                <a:effectLst/>
                <a:ea typeface="Calibri" panose="020F0502020204030204" pitchFamily="34" charset="0"/>
              </a:rPr>
              <a:t>lesión, daño a la propiedad o cercano a pérdida</a:t>
            </a:r>
            <a:r>
              <a:rPr lang="es-PE" sz="1600" dirty="0">
                <a:solidFill>
                  <a:srgbClr val="000000"/>
                </a:solidFill>
                <a:effectLst/>
                <a:ea typeface="Calibri" panose="020F0502020204030204" pitchFamily="34" charset="0"/>
              </a:rPr>
              <a:t>; obligatoriamente debes de comunicar a tu supervisor de forma inmediata y </a:t>
            </a:r>
            <a:r>
              <a:rPr lang="es-PE" sz="1600" b="1" dirty="0">
                <a:solidFill>
                  <a:schemeClr val="tx2"/>
                </a:solidFill>
                <a:effectLst/>
                <a:ea typeface="Calibri" panose="020F0502020204030204" pitchFamily="34" charset="0"/>
              </a:rPr>
              <a:t>sin ningún temor. </a:t>
            </a:r>
          </a:p>
          <a:p>
            <a:pPr marL="0" indent="0" algn="just">
              <a:buNone/>
            </a:pPr>
            <a:endParaRPr lang="es-PE" sz="1600" dirty="0">
              <a:effectLst/>
              <a:ea typeface="Calibri" panose="020F0502020204030204" pitchFamily="34" charset="0"/>
            </a:endParaRPr>
          </a:p>
          <a:p>
            <a:pPr marL="0" indent="0" algn="ctr">
              <a:buNone/>
            </a:pPr>
            <a:r>
              <a:rPr lang="es-PE" sz="1600" b="1" dirty="0">
                <a:solidFill>
                  <a:schemeClr val="tx2"/>
                </a:solidFill>
                <a:effectLst/>
                <a:ea typeface="Calibri" panose="020F0502020204030204" pitchFamily="34" charset="0"/>
              </a:rPr>
              <a:t>El reportar un incidente brinda la oportunidad de poder realizar un análisis para identificar la causa raíz que lo originó y poder implementar las acciones correctivas y preventivas para prevenir su recurrencia.</a:t>
            </a:r>
          </a:p>
          <a:p>
            <a:endParaRPr lang="es-PE" sz="2400" dirty="0"/>
          </a:p>
        </p:txBody>
      </p:sp>
      <p:sp>
        <p:nvSpPr>
          <p:cNvPr id="6" name="TextBox 3">
            <a:extLst>
              <a:ext uri="{FF2B5EF4-FFF2-40B4-BE49-F238E27FC236}">
                <a16:creationId xmlns:a16="http://schemas.microsoft.com/office/drawing/2014/main" id="{163F60A7-176D-2F2E-B7C7-9048D4B9AC95}"/>
              </a:ext>
            </a:extLst>
          </p:cNvPr>
          <p:cNvSpPr txBox="1"/>
          <p:nvPr/>
        </p:nvSpPr>
        <p:spPr>
          <a:xfrm>
            <a:off x="410004" y="1417829"/>
            <a:ext cx="11353018" cy="584775"/>
          </a:xfrm>
          <a:prstGeom prst="rect">
            <a:avLst/>
          </a:prstGeom>
          <a:noFill/>
          <a:ln>
            <a:noFill/>
          </a:ln>
        </p:spPr>
        <p:txBody>
          <a:bodyPr wrap="square" rtlCol="0">
            <a:spAutoFit/>
          </a:bodyPr>
          <a:lstStyle/>
          <a:p>
            <a:pPr algn="ctr"/>
            <a:r>
              <a:rPr lang="es-PE" sz="1600" b="1" dirty="0">
                <a:solidFill>
                  <a:schemeClr val="tx2"/>
                </a:solidFill>
                <a:latin typeface="Arial" panose="020B0604020202020204" pitchFamily="34" charset="0"/>
                <a:ea typeface="Open Sans" panose="020B0606030504020204" pitchFamily="34" charset="0"/>
                <a:cs typeface="Arial" panose="020B0604020202020204" pitchFamily="34" charset="0"/>
              </a:rPr>
              <a:t>Contamos con el Procedimiento: SSOpr0004 Reporte y Análisis de Incidentes, para los lineamientos y metodología de reporte, investigación y análisis de incidentes en SMCV, aplica tanto a trabajadores propios como terceros.</a:t>
            </a:r>
          </a:p>
        </p:txBody>
      </p:sp>
      <p:pic>
        <p:nvPicPr>
          <p:cNvPr id="7" name="Picture 5">
            <a:extLst>
              <a:ext uri="{FF2B5EF4-FFF2-40B4-BE49-F238E27FC236}">
                <a16:creationId xmlns:a16="http://schemas.microsoft.com/office/drawing/2014/main" id="{3CCCDA9F-65F3-917B-988A-9251E235EDAC}"/>
              </a:ext>
            </a:extLst>
          </p:cNvPr>
          <p:cNvPicPr>
            <a:picLocks noChangeAspect="1"/>
          </p:cNvPicPr>
          <p:nvPr/>
        </p:nvPicPr>
        <p:blipFill>
          <a:blip r:embed="rId2"/>
          <a:stretch>
            <a:fillRect/>
          </a:stretch>
        </p:blipFill>
        <p:spPr>
          <a:xfrm>
            <a:off x="1270065" y="2115132"/>
            <a:ext cx="3001083" cy="4417639"/>
          </a:xfrm>
          <a:prstGeom prst="rect">
            <a:avLst/>
          </a:prstGeom>
          <a:ln w="19050">
            <a:solidFill>
              <a:schemeClr val="tx2"/>
            </a:solidFill>
          </a:ln>
        </p:spPr>
      </p:pic>
    </p:spTree>
    <p:extLst>
      <p:ext uri="{BB962C8B-B14F-4D97-AF65-F5344CB8AC3E}">
        <p14:creationId xmlns:p14="http://schemas.microsoft.com/office/powerpoint/2010/main" val="272419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F7353-7088-159B-0315-6ED3171959F6}"/>
              </a:ext>
            </a:extLst>
          </p:cNvPr>
          <p:cNvSpPr>
            <a:spLocks noGrp="1"/>
          </p:cNvSpPr>
          <p:nvPr>
            <p:ph type="title"/>
          </p:nvPr>
        </p:nvSpPr>
        <p:spPr/>
        <p:txBody>
          <a:bodyPr/>
          <a:lstStyle/>
          <a:p>
            <a:r>
              <a:rPr lang="es-PE" dirty="0"/>
              <a:t>Gestión de Incidentes de SSO</a:t>
            </a:r>
            <a:endParaRPr lang="en-US" dirty="0"/>
          </a:p>
        </p:txBody>
      </p:sp>
      <p:sp>
        <p:nvSpPr>
          <p:cNvPr id="4" name="Marcador de número de diapositiva 3">
            <a:extLst>
              <a:ext uri="{FF2B5EF4-FFF2-40B4-BE49-F238E27FC236}">
                <a16:creationId xmlns:a16="http://schemas.microsoft.com/office/drawing/2014/main" id="{64BA8F72-71B0-1E5A-80C9-33086F9265B9}"/>
              </a:ext>
            </a:extLst>
          </p:cNvPr>
          <p:cNvSpPr>
            <a:spLocks noGrp="1"/>
          </p:cNvSpPr>
          <p:nvPr>
            <p:ph type="sldNum" sz="quarter" idx="4"/>
          </p:nvPr>
        </p:nvSpPr>
        <p:spPr/>
        <p:txBody>
          <a:bodyPr/>
          <a:lstStyle/>
          <a:p>
            <a:fld id="{FF95D46F-68E8-4171-8536-729DEB5A20DE}" type="slidenum">
              <a:rPr lang="en-US" smtClean="0"/>
              <a:pPr/>
              <a:t>22</a:t>
            </a:fld>
            <a:endParaRPr lang="en-US" dirty="0"/>
          </a:p>
        </p:txBody>
      </p:sp>
      <p:grpSp>
        <p:nvGrpSpPr>
          <p:cNvPr id="5" name="Group 1">
            <a:extLst>
              <a:ext uri="{FF2B5EF4-FFF2-40B4-BE49-F238E27FC236}">
                <a16:creationId xmlns:a16="http://schemas.microsoft.com/office/drawing/2014/main" id="{573FCAE6-4616-E08C-D573-48B93EAC1DBF}"/>
              </a:ext>
            </a:extLst>
          </p:cNvPr>
          <p:cNvGrpSpPr/>
          <p:nvPr/>
        </p:nvGrpSpPr>
        <p:grpSpPr>
          <a:xfrm>
            <a:off x="1" y="1159949"/>
            <a:ext cx="11933246" cy="5040355"/>
            <a:chOff x="1" y="1159949"/>
            <a:chExt cx="11933246" cy="5040355"/>
          </a:xfrm>
        </p:grpSpPr>
        <p:grpSp>
          <p:nvGrpSpPr>
            <p:cNvPr id="6" name="Group 6">
              <a:extLst>
                <a:ext uri="{FF2B5EF4-FFF2-40B4-BE49-F238E27FC236}">
                  <a16:creationId xmlns:a16="http://schemas.microsoft.com/office/drawing/2014/main" id="{82142ED2-95BA-8192-F67C-ED6B468A28D0}"/>
                </a:ext>
              </a:extLst>
            </p:cNvPr>
            <p:cNvGrpSpPr/>
            <p:nvPr/>
          </p:nvGrpSpPr>
          <p:grpSpPr>
            <a:xfrm>
              <a:off x="1" y="1159949"/>
              <a:ext cx="11933246" cy="4177340"/>
              <a:chOff x="2333771" y="1718594"/>
              <a:chExt cx="19710110" cy="8365206"/>
            </a:xfrm>
          </p:grpSpPr>
          <p:sp>
            <p:nvSpPr>
              <p:cNvPr id="25" name="Freeform 3">
                <a:extLst>
                  <a:ext uri="{FF2B5EF4-FFF2-40B4-BE49-F238E27FC236}">
                    <a16:creationId xmlns:a16="http://schemas.microsoft.com/office/drawing/2014/main" id="{63F6EBDC-4D76-D47C-DE7F-31194186A9D1}"/>
                  </a:ext>
                </a:extLst>
              </p:cNvPr>
              <p:cNvSpPr>
                <a:spLocks noChangeArrowheads="1"/>
              </p:cNvSpPr>
              <p:nvPr/>
            </p:nvSpPr>
            <p:spPr bwMode="auto">
              <a:xfrm>
                <a:off x="2333771" y="3887148"/>
                <a:ext cx="3575631" cy="2444453"/>
              </a:xfrm>
              <a:custGeom>
                <a:avLst/>
                <a:gdLst>
                  <a:gd name="T0" fmla="*/ 2855 w 2856"/>
                  <a:gd name="T1" fmla="*/ 1250 h 1953"/>
                  <a:gd name="T2" fmla="*/ 2855 w 2856"/>
                  <a:gd name="T3" fmla="*/ 1250 h 1953"/>
                  <a:gd name="T4" fmla="*/ 1683 w 2856"/>
                  <a:gd name="T5" fmla="*/ 1503 h 1953"/>
                  <a:gd name="T6" fmla="*/ 1683 w 2856"/>
                  <a:gd name="T7" fmla="*/ 1503 h 1953"/>
                  <a:gd name="T8" fmla="*/ 563 w 2856"/>
                  <a:gd name="T9" fmla="*/ 1952 h 1953"/>
                  <a:gd name="T10" fmla="*/ 0 w 2856"/>
                  <a:gd name="T11" fmla="*/ 826 h 1953"/>
                  <a:gd name="T12" fmla="*/ 0 w 2856"/>
                  <a:gd name="T13" fmla="*/ 826 h 1953"/>
                  <a:gd name="T14" fmla="*/ 1311 w 2856"/>
                  <a:gd name="T15" fmla="*/ 299 h 1953"/>
                  <a:gd name="T16" fmla="*/ 1311 w 2856"/>
                  <a:gd name="T17" fmla="*/ 299 h 1953"/>
                  <a:gd name="T18" fmla="*/ 2699 w 2856"/>
                  <a:gd name="T19" fmla="*/ 0 h 1953"/>
                  <a:gd name="T20" fmla="*/ 2855 w 2856"/>
                  <a:gd name="T21" fmla="*/ 125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6" h="1953">
                    <a:moveTo>
                      <a:pt x="2855" y="1250"/>
                    </a:moveTo>
                    <a:lnTo>
                      <a:pt x="2855" y="1250"/>
                    </a:lnTo>
                    <a:cubicBezTo>
                      <a:pt x="2458" y="1300"/>
                      <a:pt x="2066" y="1385"/>
                      <a:pt x="1683" y="1503"/>
                    </a:cubicBezTo>
                    <a:lnTo>
                      <a:pt x="1683" y="1503"/>
                    </a:lnTo>
                    <a:cubicBezTo>
                      <a:pt x="1299" y="1621"/>
                      <a:pt x="924" y="1773"/>
                      <a:pt x="563" y="1952"/>
                    </a:cubicBezTo>
                    <a:lnTo>
                      <a:pt x="0" y="826"/>
                    </a:lnTo>
                    <a:lnTo>
                      <a:pt x="0" y="826"/>
                    </a:lnTo>
                    <a:cubicBezTo>
                      <a:pt x="421" y="616"/>
                      <a:pt x="859" y="438"/>
                      <a:pt x="1311" y="299"/>
                    </a:cubicBezTo>
                    <a:lnTo>
                      <a:pt x="1311" y="299"/>
                    </a:lnTo>
                    <a:cubicBezTo>
                      <a:pt x="1763" y="159"/>
                      <a:pt x="2228" y="59"/>
                      <a:pt x="2699" y="0"/>
                    </a:cubicBezTo>
                    <a:lnTo>
                      <a:pt x="2855" y="1250"/>
                    </a:ln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6" name="Freeform 4">
                <a:extLst>
                  <a:ext uri="{FF2B5EF4-FFF2-40B4-BE49-F238E27FC236}">
                    <a16:creationId xmlns:a16="http://schemas.microsoft.com/office/drawing/2014/main" id="{DC6D4BDF-81EF-19AF-3F0B-8AE5EC076B38}"/>
                  </a:ext>
                </a:extLst>
              </p:cNvPr>
              <p:cNvSpPr>
                <a:spLocks noChangeArrowheads="1"/>
              </p:cNvSpPr>
              <p:nvPr/>
            </p:nvSpPr>
            <p:spPr bwMode="auto">
              <a:xfrm>
                <a:off x="5699718" y="3809897"/>
                <a:ext cx="3537007" cy="1804371"/>
              </a:xfrm>
              <a:custGeom>
                <a:avLst/>
                <a:gdLst>
                  <a:gd name="T0" fmla="*/ 2545 w 2825"/>
                  <a:gd name="T1" fmla="*/ 1439 h 1440"/>
                  <a:gd name="T2" fmla="*/ 2545 w 2825"/>
                  <a:gd name="T3" fmla="*/ 1439 h 1440"/>
                  <a:gd name="T4" fmla="*/ 157 w 2825"/>
                  <a:gd name="T5" fmla="*/ 1315 h 1440"/>
                  <a:gd name="T6" fmla="*/ 0 w 2825"/>
                  <a:gd name="T7" fmla="*/ 65 h 1440"/>
                  <a:gd name="T8" fmla="*/ 0 w 2825"/>
                  <a:gd name="T9" fmla="*/ 65 h 1440"/>
                  <a:gd name="T10" fmla="*/ 709 w 2825"/>
                  <a:gd name="T11" fmla="*/ 8 h 1440"/>
                  <a:gd name="T12" fmla="*/ 709 w 2825"/>
                  <a:gd name="T13" fmla="*/ 8 h 1440"/>
                  <a:gd name="T14" fmla="*/ 1421 w 2825"/>
                  <a:gd name="T15" fmla="*/ 14 h 1440"/>
                  <a:gd name="T16" fmla="*/ 1421 w 2825"/>
                  <a:gd name="T17" fmla="*/ 14 h 1440"/>
                  <a:gd name="T18" fmla="*/ 2824 w 2825"/>
                  <a:gd name="T19" fmla="*/ 210 h 1440"/>
                  <a:gd name="T20" fmla="*/ 2545 w 2825"/>
                  <a:gd name="T21" fmla="*/ 1439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5" h="1440">
                    <a:moveTo>
                      <a:pt x="2545" y="1439"/>
                    </a:moveTo>
                    <a:lnTo>
                      <a:pt x="2545" y="1439"/>
                    </a:lnTo>
                    <a:cubicBezTo>
                      <a:pt x="1759" y="1259"/>
                      <a:pt x="950" y="1215"/>
                      <a:pt x="157" y="1315"/>
                    </a:cubicBezTo>
                    <a:lnTo>
                      <a:pt x="0" y="65"/>
                    </a:lnTo>
                    <a:lnTo>
                      <a:pt x="0" y="65"/>
                    </a:lnTo>
                    <a:cubicBezTo>
                      <a:pt x="235" y="34"/>
                      <a:pt x="472" y="16"/>
                      <a:pt x="709" y="8"/>
                    </a:cubicBezTo>
                    <a:lnTo>
                      <a:pt x="709" y="8"/>
                    </a:lnTo>
                    <a:cubicBezTo>
                      <a:pt x="947" y="0"/>
                      <a:pt x="1184" y="0"/>
                      <a:pt x="1421" y="14"/>
                    </a:cubicBezTo>
                    <a:lnTo>
                      <a:pt x="1421" y="14"/>
                    </a:lnTo>
                    <a:cubicBezTo>
                      <a:pt x="1894" y="39"/>
                      <a:pt x="2364" y="106"/>
                      <a:pt x="2824" y="210"/>
                    </a:cubicBezTo>
                    <a:lnTo>
                      <a:pt x="2545" y="1439"/>
                    </a:ln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7" name="Freeform 5">
                <a:extLst>
                  <a:ext uri="{FF2B5EF4-FFF2-40B4-BE49-F238E27FC236}">
                    <a16:creationId xmlns:a16="http://schemas.microsoft.com/office/drawing/2014/main" id="{9D147207-4E32-C7FE-582E-B9BA079FD97E}"/>
                  </a:ext>
                </a:extLst>
              </p:cNvPr>
              <p:cNvSpPr>
                <a:spLocks noChangeArrowheads="1"/>
              </p:cNvSpPr>
              <p:nvPr/>
            </p:nvSpPr>
            <p:spPr bwMode="auto">
              <a:xfrm>
                <a:off x="8878058" y="4069241"/>
                <a:ext cx="3498379" cy="2571363"/>
              </a:xfrm>
              <a:custGeom>
                <a:avLst/>
                <a:gdLst>
                  <a:gd name="T0" fmla="*/ 2451 w 2794"/>
                  <a:gd name="T1" fmla="*/ 2052 h 2053"/>
                  <a:gd name="T2" fmla="*/ 2451 w 2794"/>
                  <a:gd name="T3" fmla="*/ 2052 h 2053"/>
                  <a:gd name="T4" fmla="*/ 2281 w 2794"/>
                  <a:gd name="T5" fmla="*/ 2001 h 2053"/>
                  <a:gd name="T6" fmla="*/ 2281 w 2794"/>
                  <a:gd name="T7" fmla="*/ 2001 h 2053"/>
                  <a:gd name="T8" fmla="*/ 2113 w 2794"/>
                  <a:gd name="T9" fmla="*/ 1949 h 2053"/>
                  <a:gd name="T10" fmla="*/ 2113 w 2794"/>
                  <a:gd name="T11" fmla="*/ 1949 h 2053"/>
                  <a:gd name="T12" fmla="*/ 1780 w 2794"/>
                  <a:gd name="T13" fmla="*/ 1833 h 2053"/>
                  <a:gd name="T14" fmla="*/ 1617 w 2794"/>
                  <a:gd name="T15" fmla="*/ 1771 h 2053"/>
                  <a:gd name="T16" fmla="*/ 1455 w 2794"/>
                  <a:gd name="T17" fmla="*/ 1706 h 2053"/>
                  <a:gd name="T18" fmla="*/ 1161 w 2794"/>
                  <a:gd name="T19" fmla="*/ 1587 h 2053"/>
                  <a:gd name="T20" fmla="*/ 1161 w 2794"/>
                  <a:gd name="T21" fmla="*/ 1587 h 2053"/>
                  <a:gd name="T22" fmla="*/ 586 w 2794"/>
                  <a:gd name="T23" fmla="*/ 1386 h 2053"/>
                  <a:gd name="T24" fmla="*/ 586 w 2794"/>
                  <a:gd name="T25" fmla="*/ 1386 h 2053"/>
                  <a:gd name="T26" fmla="*/ 294 w 2794"/>
                  <a:gd name="T27" fmla="*/ 1301 h 2053"/>
                  <a:gd name="T28" fmla="*/ 294 w 2794"/>
                  <a:gd name="T29" fmla="*/ 1301 h 2053"/>
                  <a:gd name="T30" fmla="*/ 148 w 2794"/>
                  <a:gd name="T31" fmla="*/ 1264 h 2053"/>
                  <a:gd name="T32" fmla="*/ 148 w 2794"/>
                  <a:gd name="T33" fmla="*/ 1264 h 2053"/>
                  <a:gd name="T34" fmla="*/ 0 w 2794"/>
                  <a:gd name="T35" fmla="*/ 1229 h 2053"/>
                  <a:gd name="T36" fmla="*/ 277 w 2794"/>
                  <a:gd name="T37" fmla="*/ 0 h 2053"/>
                  <a:gd name="T38" fmla="*/ 277 w 2794"/>
                  <a:gd name="T39" fmla="*/ 0 h 2053"/>
                  <a:gd name="T40" fmla="*/ 449 w 2794"/>
                  <a:gd name="T41" fmla="*/ 41 h 2053"/>
                  <a:gd name="T42" fmla="*/ 449 w 2794"/>
                  <a:gd name="T43" fmla="*/ 41 h 2053"/>
                  <a:gd name="T44" fmla="*/ 620 w 2794"/>
                  <a:gd name="T45" fmla="*/ 84 h 2053"/>
                  <a:gd name="T46" fmla="*/ 620 w 2794"/>
                  <a:gd name="T47" fmla="*/ 84 h 2053"/>
                  <a:gd name="T48" fmla="*/ 959 w 2794"/>
                  <a:gd name="T49" fmla="*/ 182 h 2053"/>
                  <a:gd name="T50" fmla="*/ 959 w 2794"/>
                  <a:gd name="T51" fmla="*/ 182 h 2053"/>
                  <a:gd name="T52" fmla="*/ 1619 w 2794"/>
                  <a:gd name="T53" fmla="*/ 414 h 2053"/>
                  <a:gd name="T54" fmla="*/ 1933 w 2794"/>
                  <a:gd name="T55" fmla="*/ 541 h 2053"/>
                  <a:gd name="T56" fmla="*/ 2074 w 2794"/>
                  <a:gd name="T57" fmla="*/ 599 h 2053"/>
                  <a:gd name="T58" fmla="*/ 2217 w 2794"/>
                  <a:gd name="T59" fmla="*/ 652 h 2053"/>
                  <a:gd name="T60" fmla="*/ 2217 w 2794"/>
                  <a:gd name="T61" fmla="*/ 652 h 2053"/>
                  <a:gd name="T62" fmla="*/ 2504 w 2794"/>
                  <a:gd name="T63" fmla="*/ 753 h 2053"/>
                  <a:gd name="T64" fmla="*/ 2504 w 2794"/>
                  <a:gd name="T65" fmla="*/ 753 h 2053"/>
                  <a:gd name="T66" fmla="*/ 2648 w 2794"/>
                  <a:gd name="T67" fmla="*/ 798 h 2053"/>
                  <a:gd name="T68" fmla="*/ 2648 w 2794"/>
                  <a:gd name="T69" fmla="*/ 798 h 2053"/>
                  <a:gd name="T70" fmla="*/ 2793 w 2794"/>
                  <a:gd name="T71" fmla="*/ 840 h 2053"/>
                  <a:gd name="T72" fmla="*/ 2451 w 2794"/>
                  <a:gd name="T73" fmla="*/ 2052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4" h="2053">
                    <a:moveTo>
                      <a:pt x="2451" y="2052"/>
                    </a:moveTo>
                    <a:lnTo>
                      <a:pt x="2451" y="2052"/>
                    </a:lnTo>
                    <a:cubicBezTo>
                      <a:pt x="2394" y="2037"/>
                      <a:pt x="2337" y="2019"/>
                      <a:pt x="2281" y="2001"/>
                    </a:cubicBezTo>
                    <a:lnTo>
                      <a:pt x="2281" y="2001"/>
                    </a:lnTo>
                    <a:cubicBezTo>
                      <a:pt x="2225" y="1984"/>
                      <a:pt x="2169" y="1968"/>
                      <a:pt x="2113" y="1949"/>
                    </a:cubicBezTo>
                    <a:lnTo>
                      <a:pt x="2113" y="1949"/>
                    </a:lnTo>
                    <a:cubicBezTo>
                      <a:pt x="2002" y="1911"/>
                      <a:pt x="1890" y="1875"/>
                      <a:pt x="1780" y="1833"/>
                    </a:cubicBezTo>
                    <a:lnTo>
                      <a:pt x="1617" y="1771"/>
                    </a:lnTo>
                    <a:lnTo>
                      <a:pt x="1455" y="1706"/>
                    </a:lnTo>
                    <a:lnTo>
                      <a:pt x="1161" y="1587"/>
                    </a:lnTo>
                    <a:lnTo>
                      <a:pt x="1161" y="1587"/>
                    </a:lnTo>
                    <a:cubicBezTo>
                      <a:pt x="971" y="1514"/>
                      <a:pt x="780" y="1444"/>
                      <a:pt x="586" y="1386"/>
                    </a:cubicBezTo>
                    <a:lnTo>
                      <a:pt x="586" y="1386"/>
                    </a:lnTo>
                    <a:cubicBezTo>
                      <a:pt x="489" y="1354"/>
                      <a:pt x="392" y="1329"/>
                      <a:pt x="294" y="1301"/>
                    </a:cubicBezTo>
                    <a:lnTo>
                      <a:pt x="294" y="1301"/>
                    </a:lnTo>
                    <a:cubicBezTo>
                      <a:pt x="245" y="1288"/>
                      <a:pt x="196" y="1276"/>
                      <a:pt x="148" y="1264"/>
                    </a:cubicBezTo>
                    <a:lnTo>
                      <a:pt x="148" y="1264"/>
                    </a:lnTo>
                    <a:cubicBezTo>
                      <a:pt x="99" y="1251"/>
                      <a:pt x="49" y="1239"/>
                      <a:pt x="0" y="1229"/>
                    </a:cubicBezTo>
                    <a:lnTo>
                      <a:pt x="277" y="0"/>
                    </a:lnTo>
                    <a:lnTo>
                      <a:pt x="277" y="0"/>
                    </a:lnTo>
                    <a:cubicBezTo>
                      <a:pt x="335" y="12"/>
                      <a:pt x="392" y="26"/>
                      <a:pt x="449" y="41"/>
                    </a:cubicBezTo>
                    <a:lnTo>
                      <a:pt x="449" y="41"/>
                    </a:lnTo>
                    <a:cubicBezTo>
                      <a:pt x="506" y="55"/>
                      <a:pt x="564" y="68"/>
                      <a:pt x="620" y="84"/>
                    </a:cubicBezTo>
                    <a:lnTo>
                      <a:pt x="620" y="84"/>
                    </a:lnTo>
                    <a:cubicBezTo>
                      <a:pt x="733" y="116"/>
                      <a:pt x="847" y="146"/>
                      <a:pt x="959" y="182"/>
                    </a:cubicBezTo>
                    <a:lnTo>
                      <a:pt x="959" y="182"/>
                    </a:lnTo>
                    <a:cubicBezTo>
                      <a:pt x="1183" y="250"/>
                      <a:pt x="1403" y="330"/>
                      <a:pt x="1619" y="414"/>
                    </a:cubicBezTo>
                    <a:lnTo>
                      <a:pt x="1933" y="541"/>
                    </a:lnTo>
                    <a:lnTo>
                      <a:pt x="2074" y="599"/>
                    </a:lnTo>
                    <a:lnTo>
                      <a:pt x="2217" y="652"/>
                    </a:lnTo>
                    <a:lnTo>
                      <a:pt x="2217" y="652"/>
                    </a:lnTo>
                    <a:cubicBezTo>
                      <a:pt x="2313" y="689"/>
                      <a:pt x="2409" y="719"/>
                      <a:pt x="2504" y="753"/>
                    </a:cubicBezTo>
                    <a:lnTo>
                      <a:pt x="2504" y="753"/>
                    </a:lnTo>
                    <a:cubicBezTo>
                      <a:pt x="2552" y="768"/>
                      <a:pt x="2600" y="783"/>
                      <a:pt x="2648" y="798"/>
                    </a:cubicBezTo>
                    <a:lnTo>
                      <a:pt x="2648" y="798"/>
                    </a:lnTo>
                    <a:cubicBezTo>
                      <a:pt x="2697" y="813"/>
                      <a:pt x="2745" y="828"/>
                      <a:pt x="2793" y="840"/>
                    </a:cubicBezTo>
                    <a:lnTo>
                      <a:pt x="2451" y="2052"/>
                    </a:ln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8" name="Freeform 6">
                <a:extLst>
                  <a:ext uri="{FF2B5EF4-FFF2-40B4-BE49-F238E27FC236}">
                    <a16:creationId xmlns:a16="http://schemas.microsoft.com/office/drawing/2014/main" id="{5E1DFCD7-C577-F95B-50B2-DEEC332F6CA9}"/>
                  </a:ext>
                </a:extLst>
              </p:cNvPr>
              <p:cNvSpPr>
                <a:spLocks noChangeArrowheads="1"/>
              </p:cNvSpPr>
              <p:nvPr/>
            </p:nvSpPr>
            <p:spPr bwMode="auto">
              <a:xfrm>
                <a:off x="11940520" y="5117650"/>
                <a:ext cx="3559074" cy="1903689"/>
              </a:xfrm>
              <a:custGeom>
                <a:avLst/>
                <a:gdLst>
                  <a:gd name="T0" fmla="*/ 2843 w 2844"/>
                  <a:gd name="T1" fmla="*/ 1458 h 1521"/>
                  <a:gd name="T2" fmla="*/ 2843 w 2844"/>
                  <a:gd name="T3" fmla="*/ 1458 h 1521"/>
                  <a:gd name="T4" fmla="*/ 1400 w 2844"/>
                  <a:gd name="T5" fmla="*/ 1476 h 1521"/>
                  <a:gd name="T6" fmla="*/ 1400 w 2844"/>
                  <a:gd name="T7" fmla="*/ 1476 h 1521"/>
                  <a:gd name="T8" fmla="*/ 691 w 2844"/>
                  <a:gd name="T9" fmla="*/ 1376 h 1521"/>
                  <a:gd name="T10" fmla="*/ 691 w 2844"/>
                  <a:gd name="T11" fmla="*/ 1376 h 1521"/>
                  <a:gd name="T12" fmla="*/ 516 w 2844"/>
                  <a:gd name="T13" fmla="*/ 1340 h 1521"/>
                  <a:gd name="T14" fmla="*/ 429 w 2844"/>
                  <a:gd name="T15" fmla="*/ 1321 h 1521"/>
                  <a:gd name="T16" fmla="*/ 343 w 2844"/>
                  <a:gd name="T17" fmla="*/ 1301 h 1521"/>
                  <a:gd name="T18" fmla="*/ 171 w 2844"/>
                  <a:gd name="T19" fmla="*/ 1258 h 1521"/>
                  <a:gd name="T20" fmla="*/ 0 w 2844"/>
                  <a:gd name="T21" fmla="*/ 1211 h 1521"/>
                  <a:gd name="T22" fmla="*/ 343 w 2844"/>
                  <a:gd name="T23" fmla="*/ 0 h 1521"/>
                  <a:gd name="T24" fmla="*/ 489 w 2844"/>
                  <a:gd name="T25" fmla="*/ 40 h 1521"/>
                  <a:gd name="T26" fmla="*/ 634 w 2844"/>
                  <a:gd name="T27" fmla="*/ 76 h 1521"/>
                  <a:gd name="T28" fmla="*/ 707 w 2844"/>
                  <a:gd name="T29" fmla="*/ 93 h 1521"/>
                  <a:gd name="T30" fmla="*/ 781 w 2844"/>
                  <a:gd name="T31" fmla="*/ 109 h 1521"/>
                  <a:gd name="T32" fmla="*/ 781 w 2844"/>
                  <a:gd name="T33" fmla="*/ 109 h 1521"/>
                  <a:gd name="T34" fmla="*/ 927 w 2844"/>
                  <a:gd name="T35" fmla="*/ 139 h 1521"/>
                  <a:gd name="T36" fmla="*/ 927 w 2844"/>
                  <a:gd name="T37" fmla="*/ 139 h 1521"/>
                  <a:gd name="T38" fmla="*/ 1516 w 2844"/>
                  <a:gd name="T39" fmla="*/ 222 h 1521"/>
                  <a:gd name="T40" fmla="*/ 1516 w 2844"/>
                  <a:gd name="T41" fmla="*/ 222 h 1521"/>
                  <a:gd name="T42" fmla="*/ 2691 w 2844"/>
                  <a:gd name="T43" fmla="*/ 209 h 1521"/>
                  <a:gd name="T44" fmla="*/ 2843 w 2844"/>
                  <a:gd name="T45" fmla="*/ 145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4" h="1521">
                    <a:moveTo>
                      <a:pt x="2843" y="1458"/>
                    </a:moveTo>
                    <a:lnTo>
                      <a:pt x="2843" y="1458"/>
                    </a:lnTo>
                    <a:cubicBezTo>
                      <a:pt x="2362" y="1516"/>
                      <a:pt x="1877" y="1520"/>
                      <a:pt x="1400" y="1476"/>
                    </a:cubicBezTo>
                    <a:lnTo>
                      <a:pt x="1400" y="1476"/>
                    </a:lnTo>
                    <a:cubicBezTo>
                      <a:pt x="1162" y="1453"/>
                      <a:pt x="925" y="1420"/>
                      <a:pt x="691" y="1376"/>
                    </a:cubicBezTo>
                    <a:lnTo>
                      <a:pt x="691" y="1376"/>
                    </a:lnTo>
                    <a:cubicBezTo>
                      <a:pt x="633" y="1365"/>
                      <a:pt x="575" y="1352"/>
                      <a:pt x="516" y="1340"/>
                    </a:cubicBezTo>
                    <a:lnTo>
                      <a:pt x="429" y="1321"/>
                    </a:lnTo>
                    <a:lnTo>
                      <a:pt x="343" y="1301"/>
                    </a:lnTo>
                    <a:lnTo>
                      <a:pt x="171" y="1258"/>
                    </a:lnTo>
                    <a:lnTo>
                      <a:pt x="0" y="1211"/>
                    </a:lnTo>
                    <a:lnTo>
                      <a:pt x="343" y="0"/>
                    </a:lnTo>
                    <a:lnTo>
                      <a:pt x="489" y="40"/>
                    </a:lnTo>
                    <a:lnTo>
                      <a:pt x="634" y="76"/>
                    </a:lnTo>
                    <a:lnTo>
                      <a:pt x="707" y="93"/>
                    </a:lnTo>
                    <a:lnTo>
                      <a:pt x="781" y="109"/>
                    </a:lnTo>
                    <a:lnTo>
                      <a:pt x="781" y="109"/>
                    </a:lnTo>
                    <a:cubicBezTo>
                      <a:pt x="830" y="119"/>
                      <a:pt x="878" y="130"/>
                      <a:pt x="927" y="139"/>
                    </a:cubicBezTo>
                    <a:lnTo>
                      <a:pt x="927" y="139"/>
                    </a:lnTo>
                    <a:cubicBezTo>
                      <a:pt x="1123" y="177"/>
                      <a:pt x="1319" y="203"/>
                      <a:pt x="1516" y="222"/>
                    </a:cubicBezTo>
                    <a:lnTo>
                      <a:pt x="1516" y="222"/>
                    </a:lnTo>
                    <a:cubicBezTo>
                      <a:pt x="1909" y="259"/>
                      <a:pt x="2303" y="255"/>
                      <a:pt x="2691" y="209"/>
                    </a:cubicBezTo>
                    <a:lnTo>
                      <a:pt x="2843" y="1458"/>
                    </a:ln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9" name="Freeform 7">
                <a:extLst>
                  <a:ext uri="{FF2B5EF4-FFF2-40B4-BE49-F238E27FC236}">
                    <a16:creationId xmlns:a16="http://schemas.microsoft.com/office/drawing/2014/main" id="{95CEFFD4-351E-16C1-4E38-9936DAD6013E}"/>
                  </a:ext>
                </a:extLst>
              </p:cNvPr>
              <p:cNvSpPr>
                <a:spLocks noChangeArrowheads="1"/>
              </p:cNvSpPr>
              <p:nvPr/>
            </p:nvSpPr>
            <p:spPr bwMode="auto">
              <a:xfrm>
                <a:off x="15300946" y="4405833"/>
                <a:ext cx="3581150" cy="2543775"/>
              </a:xfrm>
              <a:custGeom>
                <a:avLst/>
                <a:gdLst>
                  <a:gd name="T0" fmla="*/ 2859 w 2860"/>
                  <a:gd name="T1" fmla="*/ 1070 h 2031"/>
                  <a:gd name="T2" fmla="*/ 2859 w 2860"/>
                  <a:gd name="T3" fmla="*/ 1070 h 2031"/>
                  <a:gd name="T4" fmla="*/ 1561 w 2860"/>
                  <a:gd name="T5" fmla="*/ 1696 h 2031"/>
                  <a:gd name="T6" fmla="*/ 1561 w 2860"/>
                  <a:gd name="T7" fmla="*/ 1696 h 2031"/>
                  <a:gd name="T8" fmla="*/ 151 w 2860"/>
                  <a:gd name="T9" fmla="*/ 2030 h 2031"/>
                  <a:gd name="T10" fmla="*/ 0 w 2860"/>
                  <a:gd name="T11" fmla="*/ 780 h 2031"/>
                  <a:gd name="T12" fmla="*/ 0 w 2860"/>
                  <a:gd name="T13" fmla="*/ 780 h 2031"/>
                  <a:gd name="T14" fmla="*/ 1137 w 2860"/>
                  <a:gd name="T15" fmla="*/ 511 h 2031"/>
                  <a:gd name="T16" fmla="*/ 1137 w 2860"/>
                  <a:gd name="T17" fmla="*/ 511 h 2031"/>
                  <a:gd name="T18" fmla="*/ 2196 w 2860"/>
                  <a:gd name="T19" fmla="*/ 0 h 2031"/>
                  <a:gd name="T20" fmla="*/ 2859 w 2860"/>
                  <a:gd name="T21" fmla="*/ 107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0" h="2031">
                    <a:moveTo>
                      <a:pt x="2859" y="1070"/>
                    </a:moveTo>
                    <a:lnTo>
                      <a:pt x="2859" y="1070"/>
                    </a:lnTo>
                    <a:cubicBezTo>
                      <a:pt x="2451" y="1323"/>
                      <a:pt x="2016" y="1534"/>
                      <a:pt x="1561" y="1696"/>
                    </a:cubicBezTo>
                    <a:lnTo>
                      <a:pt x="1561" y="1696"/>
                    </a:lnTo>
                    <a:cubicBezTo>
                      <a:pt x="1106" y="1860"/>
                      <a:pt x="631" y="1971"/>
                      <a:pt x="151" y="2030"/>
                    </a:cubicBezTo>
                    <a:lnTo>
                      <a:pt x="0" y="780"/>
                    </a:lnTo>
                    <a:lnTo>
                      <a:pt x="0" y="780"/>
                    </a:lnTo>
                    <a:cubicBezTo>
                      <a:pt x="388" y="732"/>
                      <a:pt x="769" y="642"/>
                      <a:pt x="1137" y="511"/>
                    </a:cubicBezTo>
                    <a:lnTo>
                      <a:pt x="1137" y="511"/>
                    </a:lnTo>
                    <a:cubicBezTo>
                      <a:pt x="1505" y="380"/>
                      <a:pt x="1860" y="207"/>
                      <a:pt x="2196" y="0"/>
                    </a:cubicBezTo>
                    <a:lnTo>
                      <a:pt x="2859" y="1070"/>
                    </a:ln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0" name="Freeform 8">
                <a:extLst>
                  <a:ext uri="{FF2B5EF4-FFF2-40B4-BE49-F238E27FC236}">
                    <a16:creationId xmlns:a16="http://schemas.microsoft.com/office/drawing/2014/main" id="{E0158ED0-F57B-4596-3983-FBE3E29AF154}"/>
                  </a:ext>
                </a:extLst>
              </p:cNvPr>
              <p:cNvSpPr>
                <a:spLocks noChangeArrowheads="1"/>
              </p:cNvSpPr>
              <p:nvPr/>
            </p:nvSpPr>
            <p:spPr bwMode="auto">
              <a:xfrm>
                <a:off x="18043367" y="2430409"/>
                <a:ext cx="3465271" cy="3321804"/>
              </a:xfrm>
              <a:custGeom>
                <a:avLst/>
                <a:gdLst>
                  <a:gd name="T0" fmla="*/ 2768 w 2769"/>
                  <a:gd name="T1" fmla="*/ 690 h 2655"/>
                  <a:gd name="T2" fmla="*/ 2735 w 2769"/>
                  <a:gd name="T3" fmla="*/ 739 h 2655"/>
                  <a:gd name="T4" fmla="*/ 2706 w 2769"/>
                  <a:gd name="T5" fmla="*/ 780 h 2655"/>
                  <a:gd name="T6" fmla="*/ 2706 w 2769"/>
                  <a:gd name="T7" fmla="*/ 780 h 2655"/>
                  <a:gd name="T8" fmla="*/ 2649 w 2769"/>
                  <a:gd name="T9" fmla="*/ 856 h 2655"/>
                  <a:gd name="T10" fmla="*/ 2649 w 2769"/>
                  <a:gd name="T11" fmla="*/ 856 h 2655"/>
                  <a:gd name="T12" fmla="*/ 2536 w 2769"/>
                  <a:gd name="T13" fmla="*/ 1002 h 2655"/>
                  <a:gd name="T14" fmla="*/ 2536 w 2769"/>
                  <a:gd name="T15" fmla="*/ 1002 h 2655"/>
                  <a:gd name="T16" fmla="*/ 2302 w 2769"/>
                  <a:gd name="T17" fmla="*/ 1278 h 2655"/>
                  <a:gd name="T18" fmla="*/ 2302 w 2769"/>
                  <a:gd name="T19" fmla="*/ 1278 h 2655"/>
                  <a:gd name="T20" fmla="*/ 1800 w 2769"/>
                  <a:gd name="T21" fmla="*/ 1787 h 2655"/>
                  <a:gd name="T22" fmla="*/ 1800 w 2769"/>
                  <a:gd name="T23" fmla="*/ 1787 h 2655"/>
                  <a:gd name="T24" fmla="*/ 663 w 2769"/>
                  <a:gd name="T25" fmla="*/ 2654 h 2655"/>
                  <a:gd name="T26" fmla="*/ 0 w 2769"/>
                  <a:gd name="T27" fmla="*/ 1582 h 2655"/>
                  <a:gd name="T28" fmla="*/ 0 w 2769"/>
                  <a:gd name="T29" fmla="*/ 1582 h 2655"/>
                  <a:gd name="T30" fmla="*/ 946 w 2769"/>
                  <a:gd name="T31" fmla="*/ 862 h 2655"/>
                  <a:gd name="T32" fmla="*/ 946 w 2769"/>
                  <a:gd name="T33" fmla="*/ 862 h 2655"/>
                  <a:gd name="T34" fmla="*/ 1363 w 2769"/>
                  <a:gd name="T35" fmla="*/ 437 h 2655"/>
                  <a:gd name="T36" fmla="*/ 1363 w 2769"/>
                  <a:gd name="T37" fmla="*/ 437 h 2655"/>
                  <a:gd name="T38" fmla="*/ 1554 w 2769"/>
                  <a:gd name="T39" fmla="*/ 213 h 2655"/>
                  <a:gd name="T40" fmla="*/ 1554 w 2769"/>
                  <a:gd name="T41" fmla="*/ 213 h 2655"/>
                  <a:gd name="T42" fmla="*/ 1642 w 2769"/>
                  <a:gd name="T43" fmla="*/ 100 h 2655"/>
                  <a:gd name="T44" fmla="*/ 1683 w 2769"/>
                  <a:gd name="T45" fmla="*/ 44 h 2655"/>
                  <a:gd name="T46" fmla="*/ 1714 w 2769"/>
                  <a:gd name="T47" fmla="*/ 0 h 2655"/>
                  <a:gd name="T48" fmla="*/ 2768 w 2769"/>
                  <a:gd name="T49" fmla="*/ 690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9" h="2655">
                    <a:moveTo>
                      <a:pt x="2768" y="690"/>
                    </a:moveTo>
                    <a:lnTo>
                      <a:pt x="2735" y="739"/>
                    </a:lnTo>
                    <a:lnTo>
                      <a:pt x="2706" y="780"/>
                    </a:lnTo>
                    <a:lnTo>
                      <a:pt x="2706" y="780"/>
                    </a:lnTo>
                    <a:cubicBezTo>
                      <a:pt x="2687" y="806"/>
                      <a:pt x="2668" y="831"/>
                      <a:pt x="2649" y="856"/>
                    </a:cubicBezTo>
                    <a:lnTo>
                      <a:pt x="2649" y="856"/>
                    </a:lnTo>
                    <a:cubicBezTo>
                      <a:pt x="2612" y="906"/>
                      <a:pt x="2574" y="954"/>
                      <a:pt x="2536" y="1002"/>
                    </a:cubicBezTo>
                    <a:lnTo>
                      <a:pt x="2536" y="1002"/>
                    </a:lnTo>
                    <a:cubicBezTo>
                      <a:pt x="2461" y="1097"/>
                      <a:pt x="2382" y="1188"/>
                      <a:pt x="2302" y="1278"/>
                    </a:cubicBezTo>
                    <a:lnTo>
                      <a:pt x="2302" y="1278"/>
                    </a:lnTo>
                    <a:cubicBezTo>
                      <a:pt x="2143" y="1456"/>
                      <a:pt x="1975" y="1625"/>
                      <a:pt x="1800" y="1787"/>
                    </a:cubicBezTo>
                    <a:lnTo>
                      <a:pt x="1800" y="1787"/>
                    </a:lnTo>
                    <a:cubicBezTo>
                      <a:pt x="1451" y="2110"/>
                      <a:pt x="1070" y="2401"/>
                      <a:pt x="663" y="2654"/>
                    </a:cubicBezTo>
                    <a:lnTo>
                      <a:pt x="0" y="1582"/>
                    </a:lnTo>
                    <a:lnTo>
                      <a:pt x="0" y="1582"/>
                    </a:lnTo>
                    <a:cubicBezTo>
                      <a:pt x="336" y="1374"/>
                      <a:pt x="653" y="1132"/>
                      <a:pt x="946" y="862"/>
                    </a:cubicBezTo>
                    <a:lnTo>
                      <a:pt x="946" y="862"/>
                    </a:lnTo>
                    <a:cubicBezTo>
                      <a:pt x="1091" y="727"/>
                      <a:pt x="1232" y="585"/>
                      <a:pt x="1363" y="437"/>
                    </a:cubicBezTo>
                    <a:lnTo>
                      <a:pt x="1363" y="437"/>
                    </a:lnTo>
                    <a:cubicBezTo>
                      <a:pt x="1429" y="364"/>
                      <a:pt x="1493" y="288"/>
                      <a:pt x="1554" y="213"/>
                    </a:cubicBezTo>
                    <a:lnTo>
                      <a:pt x="1554" y="213"/>
                    </a:lnTo>
                    <a:cubicBezTo>
                      <a:pt x="1584" y="175"/>
                      <a:pt x="1614" y="138"/>
                      <a:pt x="1642" y="100"/>
                    </a:cubicBezTo>
                    <a:lnTo>
                      <a:pt x="1683" y="44"/>
                    </a:lnTo>
                    <a:lnTo>
                      <a:pt x="1714" y="0"/>
                    </a:lnTo>
                    <a:lnTo>
                      <a:pt x="2768" y="690"/>
                    </a:ln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1" name="Freeform 9">
                <a:extLst>
                  <a:ext uri="{FF2B5EF4-FFF2-40B4-BE49-F238E27FC236}">
                    <a16:creationId xmlns:a16="http://schemas.microsoft.com/office/drawing/2014/main" id="{E376A929-B6A4-5294-1B47-C6D6FCE54A0C}"/>
                  </a:ext>
                </a:extLst>
              </p:cNvPr>
              <p:cNvSpPr>
                <a:spLocks noChangeArrowheads="1"/>
              </p:cNvSpPr>
              <p:nvPr/>
            </p:nvSpPr>
            <p:spPr bwMode="auto">
              <a:xfrm>
                <a:off x="19411822" y="1718594"/>
                <a:ext cx="2632059" cy="2179588"/>
              </a:xfrm>
              <a:custGeom>
                <a:avLst/>
                <a:gdLst>
                  <a:gd name="T0" fmla="*/ 0 w 2105"/>
                  <a:gd name="T1" fmla="*/ 364 h 1741"/>
                  <a:gd name="T2" fmla="*/ 2104 w 2105"/>
                  <a:gd name="T3" fmla="*/ 1740 h 1741"/>
                  <a:gd name="T4" fmla="*/ 1740 w 2105"/>
                  <a:gd name="T5" fmla="*/ 0 h 1741"/>
                  <a:gd name="T6" fmla="*/ 0 w 2105"/>
                  <a:gd name="T7" fmla="*/ 364 h 1741"/>
                </a:gdLst>
                <a:ahLst/>
                <a:cxnLst>
                  <a:cxn ang="0">
                    <a:pos x="T0" y="T1"/>
                  </a:cxn>
                  <a:cxn ang="0">
                    <a:pos x="T2" y="T3"/>
                  </a:cxn>
                  <a:cxn ang="0">
                    <a:pos x="T4" y="T5"/>
                  </a:cxn>
                  <a:cxn ang="0">
                    <a:pos x="T6" y="T7"/>
                  </a:cxn>
                </a:cxnLst>
                <a:rect l="0" t="0" r="r" b="b"/>
                <a:pathLst>
                  <a:path w="2105" h="1741">
                    <a:moveTo>
                      <a:pt x="0" y="364"/>
                    </a:moveTo>
                    <a:lnTo>
                      <a:pt x="2104" y="1740"/>
                    </a:lnTo>
                    <a:lnTo>
                      <a:pt x="1740" y="0"/>
                    </a:lnTo>
                    <a:lnTo>
                      <a:pt x="0" y="364"/>
                    </a:lnTo>
                  </a:path>
                </a:pathLst>
              </a:custGeom>
              <a:solidFill>
                <a:schemeClr val="accent6">
                  <a:lumMod val="90000"/>
                </a:schemeClr>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nvGrpSpPr>
              <p:cNvPr id="32" name="Group 14">
                <a:extLst>
                  <a:ext uri="{FF2B5EF4-FFF2-40B4-BE49-F238E27FC236}">
                    <a16:creationId xmlns:a16="http://schemas.microsoft.com/office/drawing/2014/main" id="{11E984E5-5B29-BE86-1FCB-860D4FEC3D51}"/>
                  </a:ext>
                </a:extLst>
              </p:cNvPr>
              <p:cNvGrpSpPr/>
              <p:nvPr/>
            </p:nvGrpSpPr>
            <p:grpSpPr>
              <a:xfrm>
                <a:off x="4452663" y="5001771"/>
                <a:ext cx="314525" cy="1793332"/>
                <a:chOff x="4452663" y="5001771"/>
                <a:chExt cx="314525" cy="1793332"/>
              </a:xfrm>
            </p:grpSpPr>
            <p:sp>
              <p:nvSpPr>
                <p:cNvPr id="48" name="Freeform 12">
                  <a:extLst>
                    <a:ext uri="{FF2B5EF4-FFF2-40B4-BE49-F238E27FC236}">
                      <a16:creationId xmlns:a16="http://schemas.microsoft.com/office/drawing/2014/main" id="{6F0DC147-C320-7CFD-632A-475895C0E8B0}"/>
                    </a:ext>
                  </a:extLst>
                </p:cNvPr>
                <p:cNvSpPr>
                  <a:spLocks noChangeArrowheads="1"/>
                </p:cNvSpPr>
                <p:nvPr/>
              </p:nvSpPr>
              <p:spPr bwMode="auto">
                <a:xfrm>
                  <a:off x="4568540" y="5001771"/>
                  <a:ext cx="82768" cy="1638832"/>
                </a:xfrm>
                <a:custGeom>
                  <a:avLst/>
                  <a:gdLst>
                    <a:gd name="T0" fmla="*/ 67 w 68"/>
                    <a:gd name="T1" fmla="*/ 1309 h 1310"/>
                    <a:gd name="T2" fmla="*/ 0 w 68"/>
                    <a:gd name="T3" fmla="*/ 1309 h 1310"/>
                    <a:gd name="T4" fmla="*/ 0 w 68"/>
                    <a:gd name="T5" fmla="*/ 0 h 1310"/>
                    <a:gd name="T6" fmla="*/ 67 w 68"/>
                    <a:gd name="T7" fmla="*/ 0 h 1310"/>
                    <a:gd name="T8" fmla="*/ 67 w 68"/>
                    <a:gd name="T9" fmla="*/ 1309 h 1310"/>
                  </a:gdLst>
                  <a:ahLst/>
                  <a:cxnLst>
                    <a:cxn ang="0">
                      <a:pos x="T0" y="T1"/>
                    </a:cxn>
                    <a:cxn ang="0">
                      <a:pos x="T2" y="T3"/>
                    </a:cxn>
                    <a:cxn ang="0">
                      <a:pos x="T4" y="T5"/>
                    </a:cxn>
                    <a:cxn ang="0">
                      <a:pos x="T6" y="T7"/>
                    </a:cxn>
                    <a:cxn ang="0">
                      <a:pos x="T8" y="T9"/>
                    </a:cxn>
                  </a:cxnLst>
                  <a:rect l="0" t="0" r="r" b="b"/>
                  <a:pathLst>
                    <a:path w="68" h="1310">
                      <a:moveTo>
                        <a:pt x="67" y="1309"/>
                      </a:moveTo>
                      <a:lnTo>
                        <a:pt x="0" y="1309"/>
                      </a:lnTo>
                      <a:lnTo>
                        <a:pt x="0" y="0"/>
                      </a:lnTo>
                      <a:lnTo>
                        <a:pt x="67" y="0"/>
                      </a:lnTo>
                      <a:lnTo>
                        <a:pt x="67" y="1309"/>
                      </a:ln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9" name="Freeform 13">
                  <a:extLst>
                    <a:ext uri="{FF2B5EF4-FFF2-40B4-BE49-F238E27FC236}">
                      <a16:creationId xmlns:a16="http://schemas.microsoft.com/office/drawing/2014/main" id="{DB2E8513-FC37-612F-ED85-DCBD5375E371}"/>
                    </a:ext>
                  </a:extLst>
                </p:cNvPr>
                <p:cNvSpPr>
                  <a:spLocks noChangeArrowheads="1"/>
                </p:cNvSpPr>
                <p:nvPr/>
              </p:nvSpPr>
              <p:spPr bwMode="auto">
                <a:xfrm>
                  <a:off x="4452663" y="6480579"/>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5"/>
                        <a:pt x="196" y="252"/>
                        <a:pt x="126" y="252"/>
                      </a:cubicBezTo>
                      <a:lnTo>
                        <a:pt x="126" y="252"/>
                      </a:lnTo>
                      <a:cubicBezTo>
                        <a:pt x="56" y="252"/>
                        <a:pt x="0" y="195"/>
                        <a:pt x="0" y="126"/>
                      </a:cubicBezTo>
                      <a:lnTo>
                        <a:pt x="0" y="126"/>
                      </a:lnTo>
                      <a:cubicBezTo>
                        <a:pt x="0" y="56"/>
                        <a:pt x="56" y="0"/>
                        <a:pt x="126" y="0"/>
                      </a:cubicBezTo>
                      <a:lnTo>
                        <a:pt x="126" y="0"/>
                      </a:lnTo>
                      <a:cubicBezTo>
                        <a:pt x="196" y="0"/>
                        <a:pt x="252" y="56"/>
                        <a:pt x="252" y="126"/>
                      </a:cubicBez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3" name="Group 15">
                <a:extLst>
                  <a:ext uri="{FF2B5EF4-FFF2-40B4-BE49-F238E27FC236}">
                    <a16:creationId xmlns:a16="http://schemas.microsoft.com/office/drawing/2014/main" id="{DA0D8462-7DE8-560C-EAB0-AE9D98FCFABF}"/>
                  </a:ext>
                </a:extLst>
              </p:cNvPr>
              <p:cNvGrpSpPr/>
              <p:nvPr/>
            </p:nvGrpSpPr>
            <p:grpSpPr>
              <a:xfrm>
                <a:off x="7576926" y="4775539"/>
                <a:ext cx="314525" cy="3939809"/>
                <a:chOff x="7575820" y="4775539"/>
                <a:chExt cx="314525" cy="3939809"/>
              </a:xfrm>
            </p:grpSpPr>
            <p:sp>
              <p:nvSpPr>
                <p:cNvPr id="46" name="Freeform 14">
                  <a:extLst>
                    <a:ext uri="{FF2B5EF4-FFF2-40B4-BE49-F238E27FC236}">
                      <a16:creationId xmlns:a16="http://schemas.microsoft.com/office/drawing/2014/main" id="{A1FAADD4-9FFB-89BE-4786-930FE882061C}"/>
                    </a:ext>
                  </a:extLst>
                </p:cNvPr>
                <p:cNvSpPr>
                  <a:spLocks noChangeArrowheads="1"/>
                </p:cNvSpPr>
                <p:nvPr/>
              </p:nvSpPr>
              <p:spPr bwMode="auto">
                <a:xfrm>
                  <a:off x="7691698" y="4775539"/>
                  <a:ext cx="88287" cy="3785310"/>
                </a:xfrm>
                <a:custGeom>
                  <a:avLst/>
                  <a:gdLst>
                    <a:gd name="T0" fmla="*/ 68 w 69"/>
                    <a:gd name="T1" fmla="*/ 3024 h 3025"/>
                    <a:gd name="T2" fmla="*/ 0 w 69"/>
                    <a:gd name="T3" fmla="*/ 3024 h 3025"/>
                    <a:gd name="T4" fmla="*/ 0 w 69"/>
                    <a:gd name="T5" fmla="*/ 0 h 3025"/>
                    <a:gd name="T6" fmla="*/ 68 w 69"/>
                    <a:gd name="T7" fmla="*/ 0 h 3025"/>
                    <a:gd name="T8" fmla="*/ 68 w 69"/>
                    <a:gd name="T9" fmla="*/ 3024 h 3025"/>
                  </a:gdLst>
                  <a:ahLst/>
                  <a:cxnLst>
                    <a:cxn ang="0">
                      <a:pos x="T0" y="T1"/>
                    </a:cxn>
                    <a:cxn ang="0">
                      <a:pos x="T2" y="T3"/>
                    </a:cxn>
                    <a:cxn ang="0">
                      <a:pos x="T4" y="T5"/>
                    </a:cxn>
                    <a:cxn ang="0">
                      <a:pos x="T6" y="T7"/>
                    </a:cxn>
                    <a:cxn ang="0">
                      <a:pos x="T8" y="T9"/>
                    </a:cxn>
                  </a:cxnLst>
                  <a:rect l="0" t="0" r="r" b="b"/>
                  <a:pathLst>
                    <a:path w="69" h="3025">
                      <a:moveTo>
                        <a:pt x="68" y="3024"/>
                      </a:moveTo>
                      <a:lnTo>
                        <a:pt x="0" y="3024"/>
                      </a:lnTo>
                      <a:lnTo>
                        <a:pt x="0" y="0"/>
                      </a:lnTo>
                      <a:lnTo>
                        <a:pt x="68" y="0"/>
                      </a:lnTo>
                      <a:lnTo>
                        <a:pt x="68" y="3024"/>
                      </a:ln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7" name="Freeform 15">
                  <a:extLst>
                    <a:ext uri="{FF2B5EF4-FFF2-40B4-BE49-F238E27FC236}">
                      <a16:creationId xmlns:a16="http://schemas.microsoft.com/office/drawing/2014/main" id="{E83F8CF5-0D1A-6D56-8522-70B97DF51D56}"/>
                    </a:ext>
                  </a:extLst>
                </p:cNvPr>
                <p:cNvSpPr>
                  <a:spLocks noChangeArrowheads="1"/>
                </p:cNvSpPr>
                <p:nvPr/>
              </p:nvSpPr>
              <p:spPr bwMode="auto">
                <a:xfrm>
                  <a:off x="7575820" y="8400824"/>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4" name="Group 16">
                <a:extLst>
                  <a:ext uri="{FF2B5EF4-FFF2-40B4-BE49-F238E27FC236}">
                    <a16:creationId xmlns:a16="http://schemas.microsoft.com/office/drawing/2014/main" id="{291BF886-2494-8B9F-B753-DBB5D9E67DF4}"/>
                  </a:ext>
                </a:extLst>
              </p:cNvPr>
              <p:cNvGrpSpPr/>
              <p:nvPr/>
            </p:nvGrpSpPr>
            <p:grpSpPr>
              <a:xfrm>
                <a:off x="10701189" y="5520458"/>
                <a:ext cx="314521" cy="2074750"/>
                <a:chOff x="10704500" y="5520458"/>
                <a:chExt cx="314521" cy="2074750"/>
              </a:xfrm>
            </p:grpSpPr>
            <p:sp>
              <p:nvSpPr>
                <p:cNvPr id="44" name="Freeform 16">
                  <a:extLst>
                    <a:ext uri="{FF2B5EF4-FFF2-40B4-BE49-F238E27FC236}">
                      <a16:creationId xmlns:a16="http://schemas.microsoft.com/office/drawing/2014/main" id="{E93F71B5-0589-A1AD-B1A7-A4FBAE87B160}"/>
                    </a:ext>
                  </a:extLst>
                </p:cNvPr>
                <p:cNvSpPr>
                  <a:spLocks noChangeArrowheads="1"/>
                </p:cNvSpPr>
                <p:nvPr/>
              </p:nvSpPr>
              <p:spPr bwMode="auto">
                <a:xfrm>
                  <a:off x="10820376" y="552045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5" name="Freeform 17">
                  <a:extLst>
                    <a:ext uri="{FF2B5EF4-FFF2-40B4-BE49-F238E27FC236}">
                      <a16:creationId xmlns:a16="http://schemas.microsoft.com/office/drawing/2014/main" id="{307954A7-9037-64B1-FA47-2AAA797CCEE4}"/>
                    </a:ext>
                  </a:extLst>
                </p:cNvPr>
                <p:cNvSpPr>
                  <a:spLocks noChangeArrowheads="1"/>
                </p:cNvSpPr>
                <p:nvPr/>
              </p:nvSpPr>
              <p:spPr bwMode="auto">
                <a:xfrm>
                  <a:off x="10704500" y="7280687"/>
                  <a:ext cx="314521" cy="314521"/>
                </a:xfrm>
                <a:custGeom>
                  <a:avLst/>
                  <a:gdLst>
                    <a:gd name="T0" fmla="*/ 251 w 252"/>
                    <a:gd name="T1" fmla="*/ 126 h 253"/>
                    <a:gd name="T2" fmla="*/ 251 w 252"/>
                    <a:gd name="T3" fmla="*/ 126 h 253"/>
                    <a:gd name="T4" fmla="*/ 125 w 252"/>
                    <a:gd name="T5" fmla="*/ 252 h 253"/>
                    <a:gd name="T6" fmla="*/ 125 w 252"/>
                    <a:gd name="T7" fmla="*/ 252 h 253"/>
                    <a:gd name="T8" fmla="*/ 0 w 252"/>
                    <a:gd name="T9" fmla="*/ 126 h 253"/>
                    <a:gd name="T10" fmla="*/ 0 w 252"/>
                    <a:gd name="T11" fmla="*/ 126 h 253"/>
                    <a:gd name="T12" fmla="*/ 125 w 252"/>
                    <a:gd name="T13" fmla="*/ 0 h 253"/>
                    <a:gd name="T14" fmla="*/ 125 w 252"/>
                    <a:gd name="T15" fmla="*/ 0 h 253"/>
                    <a:gd name="T16" fmla="*/ 251 w 252"/>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53">
                      <a:moveTo>
                        <a:pt x="251" y="126"/>
                      </a:moveTo>
                      <a:lnTo>
                        <a:pt x="251" y="126"/>
                      </a:lnTo>
                      <a:cubicBezTo>
                        <a:pt x="251" y="196"/>
                        <a:pt x="194" y="252"/>
                        <a:pt x="125" y="252"/>
                      </a:cubicBezTo>
                      <a:lnTo>
                        <a:pt x="125" y="252"/>
                      </a:lnTo>
                      <a:cubicBezTo>
                        <a:pt x="56" y="252"/>
                        <a:pt x="0" y="196"/>
                        <a:pt x="0" y="126"/>
                      </a:cubicBezTo>
                      <a:lnTo>
                        <a:pt x="0" y="126"/>
                      </a:lnTo>
                      <a:cubicBezTo>
                        <a:pt x="0" y="57"/>
                        <a:pt x="56" y="0"/>
                        <a:pt x="125" y="0"/>
                      </a:cubicBezTo>
                      <a:lnTo>
                        <a:pt x="125" y="0"/>
                      </a:lnTo>
                      <a:cubicBezTo>
                        <a:pt x="194" y="0"/>
                        <a:pt x="251" y="57"/>
                        <a:pt x="251" y="126"/>
                      </a:cubicBez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5" name="Group 17">
                <a:extLst>
                  <a:ext uri="{FF2B5EF4-FFF2-40B4-BE49-F238E27FC236}">
                    <a16:creationId xmlns:a16="http://schemas.microsoft.com/office/drawing/2014/main" id="{6043D7BD-64B2-8659-BEF1-9CC39701AACB}"/>
                  </a:ext>
                </a:extLst>
              </p:cNvPr>
              <p:cNvGrpSpPr/>
              <p:nvPr/>
            </p:nvGrpSpPr>
            <p:grpSpPr>
              <a:xfrm>
                <a:off x="13825448" y="6132952"/>
                <a:ext cx="320042" cy="3950848"/>
                <a:chOff x="13827658" y="6132952"/>
                <a:chExt cx="320042" cy="3950848"/>
              </a:xfrm>
            </p:grpSpPr>
            <p:sp>
              <p:nvSpPr>
                <p:cNvPr id="42" name="Freeform 18">
                  <a:extLst>
                    <a:ext uri="{FF2B5EF4-FFF2-40B4-BE49-F238E27FC236}">
                      <a16:creationId xmlns:a16="http://schemas.microsoft.com/office/drawing/2014/main" id="{E1895C95-C2A6-98C3-4EC1-276AAE4792BA}"/>
                    </a:ext>
                  </a:extLst>
                </p:cNvPr>
                <p:cNvSpPr>
                  <a:spLocks noChangeArrowheads="1"/>
                </p:cNvSpPr>
                <p:nvPr/>
              </p:nvSpPr>
              <p:spPr bwMode="auto">
                <a:xfrm>
                  <a:off x="13943534" y="6132952"/>
                  <a:ext cx="82770" cy="3790828"/>
                </a:xfrm>
                <a:custGeom>
                  <a:avLst/>
                  <a:gdLst>
                    <a:gd name="T0" fmla="*/ 67 w 68"/>
                    <a:gd name="T1" fmla="*/ 3029 h 3030"/>
                    <a:gd name="T2" fmla="*/ 0 w 68"/>
                    <a:gd name="T3" fmla="*/ 3029 h 3030"/>
                    <a:gd name="T4" fmla="*/ 0 w 68"/>
                    <a:gd name="T5" fmla="*/ 0 h 3030"/>
                    <a:gd name="T6" fmla="*/ 67 w 68"/>
                    <a:gd name="T7" fmla="*/ 0 h 3030"/>
                    <a:gd name="T8" fmla="*/ 67 w 68"/>
                    <a:gd name="T9" fmla="*/ 3029 h 3030"/>
                  </a:gdLst>
                  <a:ahLst/>
                  <a:cxnLst>
                    <a:cxn ang="0">
                      <a:pos x="T0" y="T1"/>
                    </a:cxn>
                    <a:cxn ang="0">
                      <a:pos x="T2" y="T3"/>
                    </a:cxn>
                    <a:cxn ang="0">
                      <a:pos x="T4" y="T5"/>
                    </a:cxn>
                    <a:cxn ang="0">
                      <a:pos x="T6" y="T7"/>
                    </a:cxn>
                    <a:cxn ang="0">
                      <a:pos x="T8" y="T9"/>
                    </a:cxn>
                  </a:cxnLst>
                  <a:rect l="0" t="0" r="r" b="b"/>
                  <a:pathLst>
                    <a:path w="68" h="3030">
                      <a:moveTo>
                        <a:pt x="67" y="3029"/>
                      </a:moveTo>
                      <a:lnTo>
                        <a:pt x="0" y="3029"/>
                      </a:lnTo>
                      <a:lnTo>
                        <a:pt x="0" y="0"/>
                      </a:lnTo>
                      <a:lnTo>
                        <a:pt x="67" y="0"/>
                      </a:lnTo>
                      <a:lnTo>
                        <a:pt x="67" y="3029"/>
                      </a:ln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3" name="Freeform 19">
                  <a:extLst>
                    <a:ext uri="{FF2B5EF4-FFF2-40B4-BE49-F238E27FC236}">
                      <a16:creationId xmlns:a16="http://schemas.microsoft.com/office/drawing/2014/main" id="{A108DF07-8E3A-E470-A395-6B7286DB67A4}"/>
                    </a:ext>
                  </a:extLst>
                </p:cNvPr>
                <p:cNvSpPr>
                  <a:spLocks noChangeArrowheads="1"/>
                </p:cNvSpPr>
                <p:nvPr/>
              </p:nvSpPr>
              <p:spPr bwMode="auto">
                <a:xfrm>
                  <a:off x="13827658" y="9769276"/>
                  <a:ext cx="320042" cy="314524"/>
                </a:xfrm>
                <a:custGeom>
                  <a:avLst/>
                  <a:gdLst>
                    <a:gd name="T0" fmla="*/ 253 w 254"/>
                    <a:gd name="T1" fmla="*/ 127 h 253"/>
                    <a:gd name="T2" fmla="*/ 253 w 254"/>
                    <a:gd name="T3" fmla="*/ 127 h 253"/>
                    <a:gd name="T4" fmla="*/ 126 w 254"/>
                    <a:gd name="T5" fmla="*/ 252 h 253"/>
                    <a:gd name="T6" fmla="*/ 126 w 254"/>
                    <a:gd name="T7" fmla="*/ 252 h 253"/>
                    <a:gd name="T8" fmla="*/ 0 w 254"/>
                    <a:gd name="T9" fmla="*/ 127 h 253"/>
                    <a:gd name="T10" fmla="*/ 0 w 254"/>
                    <a:gd name="T11" fmla="*/ 127 h 253"/>
                    <a:gd name="T12" fmla="*/ 126 w 254"/>
                    <a:gd name="T13" fmla="*/ 0 h 253"/>
                    <a:gd name="T14" fmla="*/ 126 w 254"/>
                    <a:gd name="T15" fmla="*/ 0 h 253"/>
                    <a:gd name="T16" fmla="*/ 253 w 254"/>
                    <a:gd name="T17"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3">
                      <a:moveTo>
                        <a:pt x="253" y="127"/>
                      </a:moveTo>
                      <a:lnTo>
                        <a:pt x="253" y="127"/>
                      </a:lnTo>
                      <a:cubicBezTo>
                        <a:pt x="253" y="196"/>
                        <a:pt x="196" y="252"/>
                        <a:pt x="126" y="252"/>
                      </a:cubicBezTo>
                      <a:lnTo>
                        <a:pt x="126" y="252"/>
                      </a:lnTo>
                      <a:cubicBezTo>
                        <a:pt x="57" y="252"/>
                        <a:pt x="0" y="196"/>
                        <a:pt x="0" y="127"/>
                      </a:cubicBezTo>
                      <a:lnTo>
                        <a:pt x="0" y="127"/>
                      </a:lnTo>
                      <a:cubicBezTo>
                        <a:pt x="0" y="57"/>
                        <a:pt x="57" y="0"/>
                        <a:pt x="126" y="0"/>
                      </a:cubicBezTo>
                      <a:lnTo>
                        <a:pt x="126" y="0"/>
                      </a:lnTo>
                      <a:cubicBezTo>
                        <a:pt x="196" y="0"/>
                        <a:pt x="253" y="57"/>
                        <a:pt x="253" y="127"/>
                      </a:cubicBez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6" name="Group 18">
                <a:extLst>
                  <a:ext uri="{FF2B5EF4-FFF2-40B4-BE49-F238E27FC236}">
                    <a16:creationId xmlns:a16="http://schemas.microsoft.com/office/drawing/2014/main" id="{D2785AF9-335C-DA12-8A09-D29A2812F230}"/>
                  </a:ext>
                </a:extLst>
              </p:cNvPr>
              <p:cNvGrpSpPr/>
              <p:nvPr/>
            </p:nvGrpSpPr>
            <p:grpSpPr>
              <a:xfrm>
                <a:off x="16955228" y="5603228"/>
                <a:ext cx="314521" cy="2080267"/>
                <a:chOff x="16950817" y="5603228"/>
                <a:chExt cx="314521" cy="2080267"/>
              </a:xfrm>
            </p:grpSpPr>
            <p:sp>
              <p:nvSpPr>
                <p:cNvPr id="40" name="Freeform 20">
                  <a:extLst>
                    <a:ext uri="{FF2B5EF4-FFF2-40B4-BE49-F238E27FC236}">
                      <a16:creationId xmlns:a16="http://schemas.microsoft.com/office/drawing/2014/main" id="{838F0274-E68F-20CD-38ED-2CFF64E7E0B0}"/>
                    </a:ext>
                  </a:extLst>
                </p:cNvPr>
                <p:cNvSpPr>
                  <a:spLocks noChangeArrowheads="1"/>
                </p:cNvSpPr>
                <p:nvPr/>
              </p:nvSpPr>
              <p:spPr bwMode="auto">
                <a:xfrm>
                  <a:off x="17066692" y="560322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1" name="Freeform 21">
                  <a:extLst>
                    <a:ext uri="{FF2B5EF4-FFF2-40B4-BE49-F238E27FC236}">
                      <a16:creationId xmlns:a16="http://schemas.microsoft.com/office/drawing/2014/main" id="{1C09AA6F-9D8C-1445-23F0-05BECD01AF0B}"/>
                    </a:ext>
                  </a:extLst>
                </p:cNvPr>
                <p:cNvSpPr>
                  <a:spLocks noChangeArrowheads="1"/>
                </p:cNvSpPr>
                <p:nvPr/>
              </p:nvSpPr>
              <p:spPr bwMode="auto">
                <a:xfrm>
                  <a:off x="16950817" y="7368974"/>
                  <a:ext cx="314521"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7" name="Group 19">
                <a:extLst>
                  <a:ext uri="{FF2B5EF4-FFF2-40B4-BE49-F238E27FC236}">
                    <a16:creationId xmlns:a16="http://schemas.microsoft.com/office/drawing/2014/main" id="{D35F0DF3-1CA8-0A48-C4AD-CB208EC523F3}"/>
                  </a:ext>
                </a:extLst>
              </p:cNvPr>
              <p:cNvGrpSpPr/>
              <p:nvPr/>
            </p:nvGrpSpPr>
            <p:grpSpPr>
              <a:xfrm>
                <a:off x="20079489" y="3787823"/>
                <a:ext cx="314525" cy="5109619"/>
                <a:chOff x="20079489" y="3787823"/>
                <a:chExt cx="314525" cy="5109619"/>
              </a:xfrm>
            </p:grpSpPr>
            <p:sp>
              <p:nvSpPr>
                <p:cNvPr id="38" name="Freeform 22">
                  <a:extLst>
                    <a:ext uri="{FF2B5EF4-FFF2-40B4-BE49-F238E27FC236}">
                      <a16:creationId xmlns:a16="http://schemas.microsoft.com/office/drawing/2014/main" id="{F609D516-2A68-E732-4DFC-71EAE08173BA}"/>
                    </a:ext>
                  </a:extLst>
                </p:cNvPr>
                <p:cNvSpPr>
                  <a:spLocks noChangeArrowheads="1"/>
                </p:cNvSpPr>
                <p:nvPr/>
              </p:nvSpPr>
              <p:spPr bwMode="auto">
                <a:xfrm>
                  <a:off x="20195367" y="3787823"/>
                  <a:ext cx="82768" cy="4949599"/>
                </a:xfrm>
                <a:custGeom>
                  <a:avLst/>
                  <a:gdLst>
                    <a:gd name="T0" fmla="*/ 67 w 68"/>
                    <a:gd name="T1" fmla="*/ 3955 h 3956"/>
                    <a:gd name="T2" fmla="*/ 0 w 68"/>
                    <a:gd name="T3" fmla="*/ 3955 h 3956"/>
                    <a:gd name="T4" fmla="*/ 0 w 68"/>
                    <a:gd name="T5" fmla="*/ 0 h 3956"/>
                    <a:gd name="T6" fmla="*/ 67 w 68"/>
                    <a:gd name="T7" fmla="*/ 0 h 3956"/>
                    <a:gd name="T8" fmla="*/ 67 w 68"/>
                    <a:gd name="T9" fmla="*/ 3955 h 3956"/>
                  </a:gdLst>
                  <a:ahLst/>
                  <a:cxnLst>
                    <a:cxn ang="0">
                      <a:pos x="T0" y="T1"/>
                    </a:cxn>
                    <a:cxn ang="0">
                      <a:pos x="T2" y="T3"/>
                    </a:cxn>
                    <a:cxn ang="0">
                      <a:pos x="T4" y="T5"/>
                    </a:cxn>
                    <a:cxn ang="0">
                      <a:pos x="T6" y="T7"/>
                    </a:cxn>
                    <a:cxn ang="0">
                      <a:pos x="T8" y="T9"/>
                    </a:cxn>
                  </a:cxnLst>
                  <a:rect l="0" t="0" r="r" b="b"/>
                  <a:pathLst>
                    <a:path w="68" h="3956">
                      <a:moveTo>
                        <a:pt x="67" y="3955"/>
                      </a:moveTo>
                      <a:lnTo>
                        <a:pt x="0" y="3955"/>
                      </a:lnTo>
                      <a:lnTo>
                        <a:pt x="0" y="0"/>
                      </a:lnTo>
                      <a:lnTo>
                        <a:pt x="67" y="0"/>
                      </a:lnTo>
                      <a:lnTo>
                        <a:pt x="67" y="3955"/>
                      </a:ln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9" name="Freeform 23">
                  <a:extLst>
                    <a:ext uri="{FF2B5EF4-FFF2-40B4-BE49-F238E27FC236}">
                      <a16:creationId xmlns:a16="http://schemas.microsoft.com/office/drawing/2014/main" id="{88D00CA1-1031-CFD0-C82F-0EC7DAFCD72E}"/>
                    </a:ext>
                  </a:extLst>
                </p:cNvPr>
                <p:cNvSpPr>
                  <a:spLocks noChangeArrowheads="1"/>
                </p:cNvSpPr>
                <p:nvPr/>
              </p:nvSpPr>
              <p:spPr bwMode="auto">
                <a:xfrm>
                  <a:off x="20079489" y="8582921"/>
                  <a:ext cx="314525"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5" y="252"/>
                        <a:pt x="126" y="252"/>
                      </a:cubicBezTo>
                      <a:lnTo>
                        <a:pt x="126" y="252"/>
                      </a:lnTo>
                      <a:cubicBezTo>
                        <a:pt x="56" y="252"/>
                        <a:pt x="0" y="196"/>
                        <a:pt x="0" y="126"/>
                      </a:cubicBezTo>
                      <a:lnTo>
                        <a:pt x="0" y="126"/>
                      </a:lnTo>
                      <a:cubicBezTo>
                        <a:pt x="0" y="56"/>
                        <a:pt x="56" y="0"/>
                        <a:pt x="126" y="0"/>
                      </a:cubicBezTo>
                      <a:lnTo>
                        <a:pt x="126" y="0"/>
                      </a:lnTo>
                      <a:cubicBezTo>
                        <a:pt x="195" y="0"/>
                        <a:pt x="252" y="56"/>
                        <a:pt x="252" y="126"/>
                      </a:cubicBez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sp>
          <p:nvSpPr>
            <p:cNvPr id="7" name="Subtitle 2">
              <a:extLst>
                <a:ext uri="{FF2B5EF4-FFF2-40B4-BE49-F238E27FC236}">
                  <a16:creationId xmlns:a16="http://schemas.microsoft.com/office/drawing/2014/main" id="{06FAA79A-CAA2-188A-EF8B-C8E9C1C3ACB2}"/>
                </a:ext>
              </a:extLst>
            </p:cNvPr>
            <p:cNvSpPr txBox="1">
              <a:spLocks/>
            </p:cNvSpPr>
            <p:nvPr/>
          </p:nvSpPr>
          <p:spPr>
            <a:xfrm>
              <a:off x="446152" y="3822927"/>
              <a:ext cx="1840756"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6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200" b="1" dirty="0">
                  <a:solidFill>
                    <a:schemeClr val="tx2"/>
                  </a:solidFill>
                  <a:latin typeface="Arial" panose="020B0604020202020204" pitchFamily="34" charset="0"/>
                  <a:cs typeface="Arial" panose="020B0604020202020204" pitchFamily="34" charset="0"/>
                </a:rPr>
                <a:t>REPORTA</a:t>
              </a:r>
              <a:r>
                <a:rPr lang="en-US"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el incidente en forma </a:t>
              </a:r>
              <a:r>
                <a:rPr lang="es-ES" sz="1200" b="1" dirty="0">
                  <a:solidFill>
                    <a:schemeClr val="tx2"/>
                  </a:solidFill>
                  <a:latin typeface="Arial" panose="020B0604020202020204" pitchFamily="34" charset="0"/>
                  <a:cs typeface="Arial" panose="020B0604020202020204" pitchFamily="34" charset="0"/>
                </a:rPr>
                <a:t>Inmediata</a:t>
              </a:r>
              <a:r>
                <a:rPr lang="es-ES" sz="1200" dirty="0">
                  <a:latin typeface="Arial" panose="020B0604020202020204" pitchFamily="34" charset="0"/>
                  <a:cs typeface="Arial" panose="020B0604020202020204" pitchFamily="34" charset="0"/>
                </a:rPr>
                <a:t> a su </a:t>
              </a:r>
              <a:r>
                <a:rPr lang="es-ES" sz="1200" b="1" dirty="0">
                  <a:solidFill>
                    <a:schemeClr val="tx2"/>
                  </a:solidFill>
                  <a:latin typeface="Arial" panose="020B0604020202020204" pitchFamily="34" charset="0"/>
                  <a:cs typeface="Arial" panose="020B0604020202020204" pitchFamily="34" charset="0"/>
                </a:rPr>
                <a:t>Supervisor Operativo y/o SSO</a:t>
              </a:r>
              <a:r>
                <a:rPr lang="es-ES"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13FB179E-0B18-D5A8-A546-B343B4781557}"/>
                </a:ext>
              </a:extLst>
            </p:cNvPr>
            <p:cNvSpPr txBox="1">
              <a:spLocks/>
            </p:cNvSpPr>
            <p:nvPr/>
          </p:nvSpPr>
          <p:spPr>
            <a:xfrm>
              <a:off x="2420746" y="4704798"/>
              <a:ext cx="1708927"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2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b="1" dirty="0">
                  <a:solidFill>
                    <a:schemeClr val="tx2"/>
                  </a:solidFill>
                  <a:latin typeface="Arial" panose="020B0604020202020204" pitchFamily="34" charset="0"/>
                  <a:cs typeface="Arial" panose="020B0604020202020204" pitchFamily="34" charset="0"/>
                </a:rPr>
                <a:t>COMUNICAN</a:t>
              </a:r>
              <a:r>
                <a:rPr lang="es-ES" dirty="0">
                  <a:latin typeface="Arial" panose="020B0604020202020204" pitchFamily="34" charset="0"/>
                  <a:cs typeface="Arial" panose="020B0604020202020204" pitchFamily="34" charset="0"/>
                </a:rPr>
                <a:t> de forma inmediata al Sup. Operativo de SMCV, Sup SSO y </a:t>
              </a:r>
              <a:r>
                <a:rPr lang="es-ES" dirty="0" err="1">
                  <a:latin typeface="Arial" panose="020B0604020202020204" pitchFamily="34" charset="0"/>
                  <a:cs typeface="Arial" panose="020B0604020202020204" pitchFamily="34" charset="0"/>
                </a:rPr>
                <a:t>Admin</a:t>
              </a:r>
              <a:r>
                <a:rPr lang="es-ES" dirty="0">
                  <a:latin typeface="Arial" panose="020B0604020202020204" pitchFamily="34" charset="0"/>
                  <a:cs typeface="Arial" panose="020B0604020202020204" pitchFamily="34" charset="0"/>
                </a:rPr>
                <a:t> de Contrato</a:t>
              </a:r>
              <a:endParaRPr lang="en-US" dirty="0">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E378C9F3-791D-F65B-CE3C-C91BBDC6C9C9}"/>
                </a:ext>
              </a:extLst>
            </p:cNvPr>
            <p:cNvSpPr txBox="1">
              <a:spLocks/>
            </p:cNvSpPr>
            <p:nvPr/>
          </p:nvSpPr>
          <p:spPr>
            <a:xfrm>
              <a:off x="4169361" y="4094559"/>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ASEGURAN </a:t>
              </a:r>
              <a:r>
                <a:rPr lang="es-ES" sz="1200" dirty="0">
                  <a:latin typeface="Arial" panose="020B0604020202020204" pitchFamily="34" charset="0"/>
                  <a:cs typeface="Arial" panose="020B0604020202020204" pitchFamily="34" charset="0"/>
                </a:rPr>
                <a:t>de forma inmediata el área donde sucedió el evento</a:t>
              </a:r>
              <a:endParaRPr lang="es-ES" sz="1200" b="1" dirty="0">
                <a:solidFill>
                  <a:schemeClr val="tx2"/>
                </a:solidFill>
                <a:latin typeface="Arial" panose="020B0604020202020204" pitchFamily="34" charset="0"/>
                <a:cs typeface="Arial" panose="020B0604020202020204" pitchFamily="34" charset="0"/>
              </a:endParaRPr>
            </a:p>
          </p:txBody>
        </p:sp>
        <p:sp>
          <p:nvSpPr>
            <p:cNvPr id="10" name="TextBox 50">
              <a:extLst>
                <a:ext uri="{FF2B5EF4-FFF2-40B4-BE49-F238E27FC236}">
                  <a16:creationId xmlns:a16="http://schemas.microsoft.com/office/drawing/2014/main" id="{A81FCFC3-87A4-825C-98BC-273059734222}"/>
                </a:ext>
              </a:extLst>
            </p:cNvPr>
            <p:cNvSpPr txBox="1"/>
            <p:nvPr/>
          </p:nvSpPr>
          <p:spPr>
            <a:xfrm rot="20789846">
              <a:off x="518254" y="2578777"/>
              <a:ext cx="1301177" cy="523220"/>
            </a:xfrm>
            <a:prstGeom prst="rect">
              <a:avLst/>
            </a:prstGeom>
            <a:noFill/>
          </p:spPr>
          <p:txBody>
            <a:bodyPr wrap="square" rtlCol="0" anchor="b" anchorCtr="0">
              <a:spAutoFit/>
            </a:bodyPr>
            <a:lstStyle/>
            <a:p>
              <a:pPr algn="ctr"/>
              <a:r>
                <a:rPr lang="en-US" sz="1400" b="1" dirty="0" err="1">
                  <a:solidFill>
                    <a:schemeClr val="bg1"/>
                  </a:solidFill>
                  <a:latin typeface="Arial" panose="020B0604020202020204" pitchFamily="34" charset="0"/>
                  <a:ea typeface="League Spartan" charset="0"/>
                  <a:cs typeface="Arial" panose="020B0604020202020204" pitchFamily="34" charset="0"/>
                </a:rPr>
                <a:t>Trabajador</a:t>
              </a:r>
              <a:r>
                <a:rPr lang="en-US" sz="1400" b="1" dirty="0">
                  <a:solidFill>
                    <a:schemeClr val="bg1"/>
                  </a:solidFill>
                  <a:latin typeface="Arial" panose="020B0604020202020204" pitchFamily="34" charset="0"/>
                  <a:ea typeface="League Spartan" charset="0"/>
                  <a:cs typeface="Arial" panose="020B0604020202020204" pitchFamily="34" charset="0"/>
                </a:rPr>
                <a:t> EECC</a:t>
              </a:r>
            </a:p>
          </p:txBody>
        </p:sp>
        <p:sp>
          <p:nvSpPr>
            <p:cNvPr id="11" name="TextBox 51">
              <a:extLst>
                <a:ext uri="{FF2B5EF4-FFF2-40B4-BE49-F238E27FC236}">
                  <a16:creationId xmlns:a16="http://schemas.microsoft.com/office/drawing/2014/main" id="{D9881240-F838-47FB-47E1-204FE4157CFF}"/>
                </a:ext>
              </a:extLst>
            </p:cNvPr>
            <p:cNvSpPr txBox="1"/>
            <p:nvPr/>
          </p:nvSpPr>
          <p:spPr>
            <a:xfrm>
              <a:off x="2477635" y="2345934"/>
              <a:ext cx="1301177" cy="646331"/>
            </a:xfrm>
            <a:prstGeom prst="rect">
              <a:avLst/>
            </a:prstGeom>
            <a:noFill/>
          </p:spPr>
          <p:txBody>
            <a:bodyPr wrap="square" rtlCol="0" anchor="b" anchorCtr="0">
              <a:spAutoFit/>
            </a:bodyPr>
            <a:lstStyle/>
            <a:p>
              <a:pPr algn="ctr"/>
              <a:r>
                <a:rPr lang="en-US" sz="1200" b="1" dirty="0">
                  <a:solidFill>
                    <a:schemeClr val="bg1"/>
                  </a:solidFill>
                  <a:latin typeface="Arial" panose="020B0604020202020204" pitchFamily="34" charset="0"/>
                  <a:ea typeface="League Spartan" charset="0"/>
                  <a:cs typeface="Arial" panose="020B0604020202020204" pitchFamily="34" charset="0"/>
                </a:rPr>
                <a:t>Supervisor Operativo/</a:t>
              </a:r>
            </a:p>
            <a:p>
              <a:pPr algn="ctr"/>
              <a:r>
                <a:rPr lang="en-US" sz="1200" b="1" dirty="0">
                  <a:solidFill>
                    <a:schemeClr val="bg1"/>
                  </a:solidFill>
                  <a:latin typeface="Arial" panose="020B0604020202020204" pitchFamily="34" charset="0"/>
                  <a:ea typeface="League Spartan" charset="0"/>
                  <a:cs typeface="Arial" panose="020B0604020202020204" pitchFamily="34" charset="0"/>
                </a:rPr>
                <a:t>SSO  de </a:t>
              </a:r>
              <a:r>
                <a:rPr lang="es-PE" sz="1200" b="1" dirty="0">
                  <a:solidFill>
                    <a:schemeClr val="bg1"/>
                  </a:solidFill>
                  <a:latin typeface="Arial" panose="020B0604020202020204" pitchFamily="34" charset="0"/>
                  <a:ea typeface="League Spartan" charset="0"/>
                  <a:cs typeface="Arial" panose="020B0604020202020204" pitchFamily="34" charset="0"/>
                </a:rPr>
                <a:t>EECC </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52">
              <a:extLst>
                <a:ext uri="{FF2B5EF4-FFF2-40B4-BE49-F238E27FC236}">
                  <a16:creationId xmlns:a16="http://schemas.microsoft.com/office/drawing/2014/main" id="{5B63B231-37FE-E6B7-E1C5-1EAB8D796063}"/>
                </a:ext>
              </a:extLst>
            </p:cNvPr>
            <p:cNvSpPr txBox="1"/>
            <p:nvPr/>
          </p:nvSpPr>
          <p:spPr>
            <a:xfrm rot="904574">
              <a:off x="4370596" y="2697837"/>
              <a:ext cx="1301177" cy="523220"/>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SMCV / EECC</a:t>
              </a:r>
            </a:p>
          </p:txBody>
        </p:sp>
        <p:sp>
          <p:nvSpPr>
            <p:cNvPr id="13" name="TextBox 53">
              <a:extLst>
                <a:ext uri="{FF2B5EF4-FFF2-40B4-BE49-F238E27FC236}">
                  <a16:creationId xmlns:a16="http://schemas.microsoft.com/office/drawing/2014/main" id="{629DD74C-F8E4-1D39-4469-1C841FEC7400}"/>
                </a:ext>
              </a:extLst>
            </p:cNvPr>
            <p:cNvSpPr txBox="1"/>
            <p:nvPr/>
          </p:nvSpPr>
          <p:spPr>
            <a:xfrm rot="212230">
              <a:off x="6355685" y="2907540"/>
              <a:ext cx="1301177" cy="954107"/>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Supervisor SSO y Operativo de EECC</a:t>
              </a:r>
            </a:p>
          </p:txBody>
        </p:sp>
        <p:sp>
          <p:nvSpPr>
            <p:cNvPr id="14" name="Subtitle 2">
              <a:extLst>
                <a:ext uri="{FF2B5EF4-FFF2-40B4-BE49-F238E27FC236}">
                  <a16:creationId xmlns:a16="http://schemas.microsoft.com/office/drawing/2014/main" id="{B12CB1E6-1E8F-D1D9-BCB6-C59C2822FB3E}"/>
                </a:ext>
              </a:extLst>
            </p:cNvPr>
            <p:cNvSpPr txBox="1">
              <a:spLocks/>
            </p:cNvSpPr>
            <p:nvPr/>
          </p:nvSpPr>
          <p:spPr>
            <a:xfrm>
              <a:off x="6035850" y="5369307"/>
              <a:ext cx="2033717"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RECOPILAN </a:t>
              </a:r>
              <a:r>
                <a:rPr lang="es-ES" sz="1200" dirty="0">
                  <a:latin typeface="Arial" panose="020B0604020202020204" pitchFamily="34" charset="0"/>
                  <a:cs typeface="Arial" panose="020B0604020202020204" pitchFamily="34" charset="0"/>
                </a:rPr>
                <a:t>información del evento y </a:t>
              </a:r>
              <a:r>
                <a:rPr lang="es-ES" sz="1200" b="1" dirty="0">
                  <a:solidFill>
                    <a:schemeClr val="tx2"/>
                  </a:solidFill>
                  <a:latin typeface="Arial" panose="020B0604020202020204" pitchFamily="34" charset="0"/>
                  <a:cs typeface="Arial" panose="020B0604020202020204" pitchFamily="34" charset="0"/>
                </a:rPr>
                <a:t>COMPLETAN </a:t>
              </a:r>
              <a:r>
                <a:rPr lang="es-ES" sz="1200" dirty="0">
                  <a:latin typeface="Arial" panose="020B0604020202020204" pitchFamily="34" charset="0"/>
                  <a:cs typeface="Arial" panose="020B0604020202020204" pitchFamily="34" charset="0"/>
                </a:rPr>
                <a:t>el formato de Notificación Preliminar.</a:t>
              </a:r>
              <a:endParaRPr lang="en-US" sz="1200" b="1" dirty="0">
                <a:solidFill>
                  <a:schemeClr val="tx2"/>
                </a:solidFill>
                <a:latin typeface="Arial" panose="020B0604020202020204" pitchFamily="34" charset="0"/>
                <a:cs typeface="Arial" panose="020B0604020202020204" pitchFamily="34" charset="0"/>
              </a:endParaRPr>
            </a:p>
          </p:txBody>
        </p:sp>
        <p:sp>
          <p:nvSpPr>
            <p:cNvPr id="15" name="TextBox 55">
              <a:extLst>
                <a:ext uri="{FF2B5EF4-FFF2-40B4-BE49-F238E27FC236}">
                  <a16:creationId xmlns:a16="http://schemas.microsoft.com/office/drawing/2014/main" id="{73389369-C469-FEA4-E086-E34D634CDF2C}"/>
                </a:ext>
              </a:extLst>
            </p:cNvPr>
            <p:cNvSpPr txBox="1"/>
            <p:nvPr/>
          </p:nvSpPr>
          <p:spPr>
            <a:xfrm rot="20805402">
              <a:off x="8211831" y="3029199"/>
              <a:ext cx="1301177" cy="307777"/>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EECC</a:t>
              </a:r>
            </a:p>
          </p:txBody>
        </p:sp>
        <p:sp>
          <p:nvSpPr>
            <p:cNvPr id="16" name="Subtitle 2">
              <a:extLst>
                <a:ext uri="{FF2B5EF4-FFF2-40B4-BE49-F238E27FC236}">
                  <a16:creationId xmlns:a16="http://schemas.microsoft.com/office/drawing/2014/main" id="{60354E94-94A4-C4BF-CB75-5F25CF3BFDB4}"/>
                </a:ext>
              </a:extLst>
            </p:cNvPr>
            <p:cNvSpPr txBox="1">
              <a:spLocks/>
            </p:cNvSpPr>
            <p:nvPr/>
          </p:nvSpPr>
          <p:spPr>
            <a:xfrm>
              <a:off x="8004823" y="4263583"/>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dirty="0">
                  <a:latin typeface="Arial" panose="020B0604020202020204" pitchFamily="34" charset="0"/>
                  <a:cs typeface="Arial" panose="020B0604020202020204" pitchFamily="34" charset="0"/>
                </a:rPr>
                <a:t>En equipo </a:t>
              </a:r>
              <a:r>
                <a:rPr lang="es-ES" sz="1200" b="1" dirty="0">
                  <a:solidFill>
                    <a:schemeClr val="tx2"/>
                  </a:solidFill>
                  <a:latin typeface="Arial" panose="020B0604020202020204" pitchFamily="34" charset="0"/>
                  <a:cs typeface="Arial" panose="020B0604020202020204" pitchFamily="34" charset="0"/>
                </a:rPr>
                <a:t>REALIZA</a:t>
              </a:r>
              <a:r>
                <a:rPr lang="es-ES" sz="1200" dirty="0">
                  <a:latin typeface="Arial" panose="020B0604020202020204" pitchFamily="34" charset="0"/>
                  <a:cs typeface="Arial" panose="020B0604020202020204" pitchFamily="34" charset="0"/>
                </a:rPr>
                <a:t> análisis causa raíz y propone planes de acción.</a:t>
              </a:r>
              <a:endParaRPr lang="en-US" sz="1200" dirty="0">
                <a:latin typeface="Arial" panose="020B0604020202020204" pitchFamily="34" charset="0"/>
                <a:cs typeface="Arial" panose="020B0604020202020204" pitchFamily="34" charset="0"/>
              </a:endParaRPr>
            </a:p>
          </p:txBody>
        </p:sp>
        <p:sp>
          <p:nvSpPr>
            <p:cNvPr id="17" name="TextBox 57">
              <a:extLst>
                <a:ext uri="{FF2B5EF4-FFF2-40B4-BE49-F238E27FC236}">
                  <a16:creationId xmlns:a16="http://schemas.microsoft.com/office/drawing/2014/main" id="{CF3C025C-1543-25D3-25DD-E742F40FDC73}"/>
                </a:ext>
              </a:extLst>
            </p:cNvPr>
            <p:cNvSpPr txBox="1"/>
            <p:nvPr/>
          </p:nvSpPr>
          <p:spPr>
            <a:xfrm rot="19521062">
              <a:off x="9771841" y="1958625"/>
              <a:ext cx="1545896" cy="646331"/>
            </a:xfrm>
            <a:prstGeom prst="rect">
              <a:avLst/>
            </a:prstGeom>
            <a:noFill/>
          </p:spPr>
          <p:txBody>
            <a:bodyPr wrap="square" rtlCol="0" anchor="b" anchorCtr="0">
              <a:spAutoFit/>
            </a:bodyPr>
            <a:lstStyle/>
            <a:p>
              <a:pPr algn="ctr"/>
              <a:r>
                <a:rPr lang="en-US" sz="1200" b="1" dirty="0">
                  <a:solidFill>
                    <a:schemeClr val="bg1"/>
                  </a:solidFill>
                  <a:latin typeface="Arial" panose="020B0604020202020204" pitchFamily="34" charset="0"/>
                  <a:ea typeface="League Spartan" charset="0"/>
                  <a:cs typeface="Arial" panose="020B0604020202020204" pitchFamily="34" charset="0"/>
                </a:rPr>
                <a:t>Admin de </a:t>
              </a:r>
              <a:r>
                <a:rPr lang="en-US" sz="1200" b="1" dirty="0" err="1">
                  <a:solidFill>
                    <a:schemeClr val="bg1"/>
                  </a:solidFill>
                  <a:latin typeface="Arial" panose="020B0604020202020204" pitchFamily="34" charset="0"/>
                  <a:ea typeface="League Spartan" charset="0"/>
                  <a:cs typeface="Arial" panose="020B0604020202020204" pitchFamily="34" charset="0"/>
                </a:rPr>
                <a:t>Contrato</a:t>
              </a:r>
              <a:r>
                <a:rPr lang="en-US" sz="1200" b="1" dirty="0">
                  <a:solidFill>
                    <a:schemeClr val="bg1"/>
                  </a:solidFill>
                  <a:latin typeface="Arial" panose="020B0604020202020204" pitchFamily="34" charset="0"/>
                  <a:ea typeface="League Spartan" charset="0"/>
                  <a:cs typeface="Arial" panose="020B0604020202020204" pitchFamily="34" charset="0"/>
                </a:rPr>
                <a:t> y </a:t>
              </a:r>
              <a:r>
                <a:rPr lang="en-US" sz="1200" b="1" dirty="0" err="1">
                  <a:solidFill>
                    <a:schemeClr val="bg1"/>
                  </a:solidFill>
                  <a:latin typeface="Arial" panose="020B0604020202020204" pitchFamily="34" charset="0"/>
                  <a:ea typeface="League Spartan" charset="0"/>
                  <a:cs typeface="Arial" panose="020B0604020202020204" pitchFamily="34" charset="0"/>
                </a:rPr>
                <a:t>Área</a:t>
              </a:r>
              <a:r>
                <a:rPr lang="en-US" sz="1200" b="1" dirty="0">
                  <a:solidFill>
                    <a:schemeClr val="bg1"/>
                  </a:solidFill>
                  <a:latin typeface="Arial" panose="020B0604020202020204" pitchFamily="34" charset="0"/>
                  <a:ea typeface="League Spartan" charset="0"/>
                  <a:cs typeface="Arial" panose="020B0604020202020204" pitchFamily="34" charset="0"/>
                </a:rPr>
                <a:t> </a:t>
              </a:r>
              <a:r>
                <a:rPr lang="en-US" sz="1200" b="1" dirty="0" err="1">
                  <a:solidFill>
                    <a:schemeClr val="bg1"/>
                  </a:solidFill>
                  <a:latin typeface="Arial" panose="020B0604020202020204" pitchFamily="34" charset="0"/>
                  <a:ea typeface="League Spartan" charset="0"/>
                  <a:cs typeface="Arial" panose="020B0604020202020204" pitchFamily="34" charset="0"/>
                </a:rPr>
                <a:t>usuaria</a:t>
              </a:r>
              <a:r>
                <a:rPr lang="en-US" sz="1200" b="1" dirty="0">
                  <a:solidFill>
                    <a:schemeClr val="bg1"/>
                  </a:solidFill>
                  <a:latin typeface="Arial" panose="020B0604020202020204" pitchFamily="34" charset="0"/>
                  <a:ea typeface="League Spartan" charset="0"/>
                  <a:cs typeface="Arial" panose="020B0604020202020204" pitchFamily="34" charset="0"/>
                </a:rPr>
                <a:t> /  SSO</a:t>
              </a:r>
            </a:p>
          </p:txBody>
        </p:sp>
        <p:sp>
          <p:nvSpPr>
            <p:cNvPr id="18" name="Subtitle 2">
              <a:extLst>
                <a:ext uri="{FF2B5EF4-FFF2-40B4-BE49-F238E27FC236}">
                  <a16:creationId xmlns:a16="http://schemas.microsoft.com/office/drawing/2014/main" id="{76267901-9CA6-038C-6274-CD86AB9050B8}"/>
                </a:ext>
              </a:extLst>
            </p:cNvPr>
            <p:cNvSpPr txBox="1">
              <a:spLocks/>
            </p:cNvSpPr>
            <p:nvPr/>
          </p:nvSpPr>
          <p:spPr>
            <a:xfrm>
              <a:off x="10060977" y="4773930"/>
              <a:ext cx="1774735"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REALIZA EL SEGUIMIENTO Y CIERRE </a:t>
              </a:r>
              <a:r>
                <a:rPr lang="es-ES" sz="1200" dirty="0">
                  <a:latin typeface="Arial" panose="020B0604020202020204" pitchFamily="34" charset="0"/>
                  <a:cs typeface="Arial" panose="020B0604020202020204" pitchFamily="34" charset="0"/>
                </a:rPr>
                <a:t>del informe de investigación y planes de acción.</a:t>
              </a:r>
              <a:endParaRPr lang="en-US" sz="1200" b="1" dirty="0">
                <a:solidFill>
                  <a:schemeClr val="tx2"/>
                </a:solidFill>
                <a:latin typeface="Arial" panose="020B0604020202020204" pitchFamily="34" charset="0"/>
                <a:cs typeface="Arial" panose="020B0604020202020204" pitchFamily="34" charset="0"/>
              </a:endParaRPr>
            </a:p>
          </p:txBody>
        </p:sp>
        <p:sp>
          <p:nvSpPr>
            <p:cNvPr id="19" name="TextBox 60">
              <a:extLst>
                <a:ext uri="{FF2B5EF4-FFF2-40B4-BE49-F238E27FC236}">
                  <a16:creationId xmlns:a16="http://schemas.microsoft.com/office/drawing/2014/main" id="{13FAAFFB-A00F-E643-4FEE-D19D2FEB0275}"/>
                </a:ext>
              </a:extLst>
            </p:cNvPr>
            <p:cNvSpPr txBox="1"/>
            <p:nvPr/>
          </p:nvSpPr>
          <p:spPr>
            <a:xfrm>
              <a:off x="766219" y="2100605"/>
              <a:ext cx="441471"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01</a:t>
              </a:r>
              <a:endParaRPr lang="en-US" dirty="0">
                <a:latin typeface="Arial" panose="020B0604020202020204" pitchFamily="34" charset="0"/>
                <a:cs typeface="Arial" panose="020B0604020202020204" pitchFamily="34" charset="0"/>
              </a:endParaRPr>
            </a:p>
          </p:txBody>
        </p:sp>
        <p:sp>
          <p:nvSpPr>
            <p:cNvPr id="20" name="TextBox 61">
              <a:extLst>
                <a:ext uri="{FF2B5EF4-FFF2-40B4-BE49-F238E27FC236}">
                  <a16:creationId xmlns:a16="http://schemas.microsoft.com/office/drawing/2014/main" id="{C5DBF4CA-0072-9669-2089-C3B0093303AD}"/>
                </a:ext>
              </a:extLst>
            </p:cNvPr>
            <p:cNvSpPr txBox="1"/>
            <p:nvPr/>
          </p:nvSpPr>
          <p:spPr>
            <a:xfrm>
              <a:off x="2899155" y="1886533"/>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02</a:t>
              </a:r>
              <a:endParaRPr lang="en-US" dirty="0">
                <a:latin typeface="Arial" panose="020B0604020202020204" pitchFamily="34" charset="0"/>
                <a:cs typeface="Arial" panose="020B0604020202020204" pitchFamily="34" charset="0"/>
              </a:endParaRPr>
            </a:p>
          </p:txBody>
        </p:sp>
        <p:sp>
          <p:nvSpPr>
            <p:cNvPr id="21" name="TextBox 62">
              <a:extLst>
                <a:ext uri="{FF2B5EF4-FFF2-40B4-BE49-F238E27FC236}">
                  <a16:creationId xmlns:a16="http://schemas.microsoft.com/office/drawing/2014/main" id="{4ADC371C-9690-1C3A-6240-7BF0F2D5D3FF}"/>
                </a:ext>
              </a:extLst>
            </p:cNvPr>
            <p:cNvSpPr txBox="1"/>
            <p:nvPr/>
          </p:nvSpPr>
          <p:spPr>
            <a:xfrm rot="1269317">
              <a:off x="4989099" y="2248266"/>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03</a:t>
              </a:r>
              <a:endParaRPr lang="en-US" dirty="0">
                <a:latin typeface="Arial" panose="020B0604020202020204" pitchFamily="34" charset="0"/>
                <a:cs typeface="Arial" panose="020B0604020202020204" pitchFamily="34" charset="0"/>
              </a:endParaRPr>
            </a:p>
          </p:txBody>
        </p:sp>
        <p:sp>
          <p:nvSpPr>
            <p:cNvPr id="22" name="TextBox 63">
              <a:extLst>
                <a:ext uri="{FF2B5EF4-FFF2-40B4-BE49-F238E27FC236}">
                  <a16:creationId xmlns:a16="http://schemas.microsoft.com/office/drawing/2014/main" id="{92296F51-442F-8837-7974-57A02F594948}"/>
                </a:ext>
              </a:extLst>
            </p:cNvPr>
            <p:cNvSpPr txBox="1"/>
            <p:nvPr/>
          </p:nvSpPr>
          <p:spPr>
            <a:xfrm rot="21436186">
              <a:off x="6738068" y="2658999"/>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04</a:t>
              </a:r>
              <a:endParaRPr lang="en-US" dirty="0">
                <a:latin typeface="Arial" panose="020B0604020202020204" pitchFamily="34" charset="0"/>
                <a:cs typeface="Arial" panose="020B0604020202020204" pitchFamily="34" charset="0"/>
              </a:endParaRPr>
            </a:p>
          </p:txBody>
        </p:sp>
        <p:sp>
          <p:nvSpPr>
            <p:cNvPr id="23" name="TextBox 64">
              <a:extLst>
                <a:ext uri="{FF2B5EF4-FFF2-40B4-BE49-F238E27FC236}">
                  <a16:creationId xmlns:a16="http://schemas.microsoft.com/office/drawing/2014/main" id="{D0A38530-43F5-52B5-C2BA-D0A40E0C3143}"/>
                </a:ext>
              </a:extLst>
            </p:cNvPr>
            <p:cNvSpPr txBox="1"/>
            <p:nvPr/>
          </p:nvSpPr>
          <p:spPr>
            <a:xfrm rot="20419467">
              <a:off x="8422191" y="2490020"/>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05</a:t>
              </a:r>
              <a:endParaRPr lang="en-US" dirty="0">
                <a:latin typeface="Arial" panose="020B0604020202020204" pitchFamily="34" charset="0"/>
                <a:cs typeface="Arial" panose="020B0604020202020204" pitchFamily="34" charset="0"/>
              </a:endParaRPr>
            </a:p>
          </p:txBody>
        </p:sp>
        <p:sp>
          <p:nvSpPr>
            <p:cNvPr id="24" name="TextBox 65">
              <a:extLst>
                <a:ext uri="{FF2B5EF4-FFF2-40B4-BE49-F238E27FC236}">
                  <a16:creationId xmlns:a16="http://schemas.microsoft.com/office/drawing/2014/main" id="{6D7409E2-42DD-E35F-C4B4-D214EAF8BF9A}"/>
                </a:ext>
              </a:extLst>
            </p:cNvPr>
            <p:cNvSpPr txBox="1"/>
            <p:nvPr/>
          </p:nvSpPr>
          <p:spPr>
            <a:xfrm rot="20419467">
              <a:off x="9881091" y="1742271"/>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06</a:t>
              </a:r>
              <a:endParaRPr lang="en-US" dirty="0">
                <a:latin typeface="Arial" panose="020B0604020202020204" pitchFamily="34" charset="0"/>
                <a:cs typeface="Arial" panose="020B0604020202020204" pitchFamily="34" charset="0"/>
              </a:endParaRPr>
            </a:p>
          </p:txBody>
        </p:sp>
      </p:grpSp>
      <p:sp>
        <p:nvSpPr>
          <p:cNvPr id="50" name="TextBox 2">
            <a:extLst>
              <a:ext uri="{FF2B5EF4-FFF2-40B4-BE49-F238E27FC236}">
                <a16:creationId xmlns:a16="http://schemas.microsoft.com/office/drawing/2014/main" id="{8057619B-9A07-5FE4-E6DE-D4A111F33069}"/>
              </a:ext>
            </a:extLst>
          </p:cNvPr>
          <p:cNvSpPr txBox="1"/>
          <p:nvPr/>
        </p:nvSpPr>
        <p:spPr>
          <a:xfrm>
            <a:off x="3476035" y="1270724"/>
            <a:ext cx="5685996" cy="584775"/>
          </a:xfrm>
          <a:prstGeom prst="rect">
            <a:avLst/>
          </a:prstGeom>
          <a:noFill/>
        </p:spPr>
        <p:txBody>
          <a:bodyPr wrap="square" rtlCol="0">
            <a:spAutoFit/>
          </a:bodyPr>
          <a:lstStyle/>
          <a:p>
            <a:pPr algn="ctr"/>
            <a:r>
              <a:rPr lang="es-PE" sz="1600" b="1" dirty="0">
                <a:solidFill>
                  <a:schemeClr val="tx2"/>
                </a:solidFill>
                <a:latin typeface="Arial" panose="020B0604020202020204" pitchFamily="34" charset="0"/>
                <a:ea typeface="Open Sans" panose="020B0606030504020204" pitchFamily="34" charset="0"/>
                <a:cs typeface="Arial" panose="020B0604020202020204" pitchFamily="34" charset="0"/>
              </a:rPr>
              <a:t>Procedimiento: SSOpr0004 Reporte y Análisis de Incidentes</a:t>
            </a:r>
          </a:p>
        </p:txBody>
      </p:sp>
      <p:sp>
        <p:nvSpPr>
          <p:cNvPr id="51" name="TextBox 3">
            <a:extLst>
              <a:ext uri="{FF2B5EF4-FFF2-40B4-BE49-F238E27FC236}">
                <a16:creationId xmlns:a16="http://schemas.microsoft.com/office/drawing/2014/main" id="{146EB6DA-329C-5241-C3C6-6120C5B08B57}"/>
              </a:ext>
            </a:extLst>
          </p:cNvPr>
          <p:cNvSpPr txBox="1"/>
          <p:nvPr/>
        </p:nvSpPr>
        <p:spPr>
          <a:xfrm>
            <a:off x="27437" y="6329822"/>
            <a:ext cx="7241205" cy="369332"/>
          </a:xfrm>
          <a:prstGeom prst="rect">
            <a:avLst/>
          </a:prstGeom>
          <a:noFill/>
        </p:spPr>
        <p:txBody>
          <a:bodyPr wrap="square" rtlCol="0">
            <a:spAutoFit/>
          </a:bodyPr>
          <a:lstStyle/>
          <a:p>
            <a:r>
              <a:rPr lang="es-PE" dirty="0">
                <a:solidFill>
                  <a:schemeClr val="tx2"/>
                </a:solidFill>
                <a:latin typeface="Arial" panose="020B0604020202020204" pitchFamily="34" charset="0"/>
                <a:cs typeface="Arial" panose="020B0604020202020204" pitchFamily="34" charset="0"/>
                <a:hlinkClick r:id="rId2"/>
              </a:rPr>
              <a:t>Revisar Procedimiento de Investigación de Incidentes  en </a:t>
            </a:r>
            <a:r>
              <a:rPr lang="es-PE" dirty="0" err="1">
                <a:solidFill>
                  <a:schemeClr val="tx2"/>
                </a:solidFill>
                <a:latin typeface="Arial" panose="020B0604020202020204" pitchFamily="34" charset="0"/>
                <a:cs typeface="Arial" panose="020B0604020202020204" pitchFamily="34" charset="0"/>
                <a:hlinkClick r:id="rId2"/>
              </a:rPr>
              <a:t>Public</a:t>
            </a:r>
            <a:r>
              <a:rPr lang="es-PE" dirty="0">
                <a:solidFill>
                  <a:schemeClr val="tx2"/>
                </a:solidFill>
                <a:latin typeface="Arial" panose="020B0604020202020204" pitchFamily="34" charset="0"/>
                <a:cs typeface="Arial" panose="020B0604020202020204" pitchFamily="34" charset="0"/>
                <a:hlinkClick r:id="rId2"/>
              </a:rPr>
              <a:t> Site</a:t>
            </a:r>
            <a:endParaRPr lang="es-PE"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71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D58C92C-0949-E4EA-C356-F01FDDB16493}"/>
              </a:ext>
            </a:extLst>
          </p:cNvPr>
          <p:cNvPicPr>
            <a:picLocks noChangeAspect="1"/>
          </p:cNvPicPr>
          <p:nvPr/>
        </p:nvPicPr>
        <p:blipFill>
          <a:blip r:embed="rId2"/>
          <a:stretch>
            <a:fillRect/>
          </a:stretch>
        </p:blipFill>
        <p:spPr>
          <a:xfrm>
            <a:off x="5992012" y="4747985"/>
            <a:ext cx="3510000" cy="1961772"/>
          </a:xfrm>
          <a:prstGeom prst="rect">
            <a:avLst/>
          </a:prstGeom>
          <a:ln w="19050">
            <a:solidFill>
              <a:schemeClr val="tx2"/>
            </a:solidFill>
          </a:ln>
        </p:spPr>
      </p:pic>
      <p:sp>
        <p:nvSpPr>
          <p:cNvPr id="2" name="Título 1">
            <a:extLst>
              <a:ext uri="{FF2B5EF4-FFF2-40B4-BE49-F238E27FC236}">
                <a16:creationId xmlns:a16="http://schemas.microsoft.com/office/drawing/2014/main" id="{708E6AB9-036B-6604-35C5-E94614FE5D13}"/>
              </a:ext>
            </a:extLst>
          </p:cNvPr>
          <p:cNvSpPr>
            <a:spLocks noGrp="1"/>
          </p:cNvSpPr>
          <p:nvPr>
            <p:ph type="title"/>
          </p:nvPr>
        </p:nvSpPr>
        <p:spPr>
          <a:xfrm>
            <a:off x="235729" y="300563"/>
            <a:ext cx="7534924" cy="789866"/>
          </a:xfrm>
        </p:spPr>
        <p:txBody>
          <a:bodyPr>
            <a:normAutofit fontScale="90000"/>
          </a:bodyPr>
          <a:lstStyle/>
          <a:p>
            <a:r>
              <a:rPr lang="es-PE" dirty="0"/>
              <a:t>Análisis de Eventos Potenciales Fatales – Fatales FCX</a:t>
            </a:r>
            <a:endParaRPr lang="en-US" dirty="0"/>
          </a:p>
        </p:txBody>
      </p:sp>
      <p:sp>
        <p:nvSpPr>
          <p:cNvPr id="3" name="Marcador de contenido 2">
            <a:extLst>
              <a:ext uri="{FF2B5EF4-FFF2-40B4-BE49-F238E27FC236}">
                <a16:creationId xmlns:a16="http://schemas.microsoft.com/office/drawing/2014/main" id="{8001830C-B615-1774-9289-A119BDBE416A}"/>
              </a:ext>
            </a:extLst>
          </p:cNvPr>
          <p:cNvSpPr>
            <a:spLocks noGrp="1"/>
          </p:cNvSpPr>
          <p:nvPr>
            <p:ph idx="1"/>
          </p:nvPr>
        </p:nvSpPr>
        <p:spPr>
          <a:xfrm>
            <a:off x="432498" y="2739524"/>
            <a:ext cx="4857132" cy="1745274"/>
          </a:xfrm>
          <a:ln w="19050">
            <a:solidFill>
              <a:schemeClr val="tx2"/>
            </a:solidFill>
          </a:ln>
        </p:spPr>
        <p:txBody>
          <a:bodyPr>
            <a:normAutofit/>
          </a:bodyPr>
          <a:lstStyle/>
          <a:p>
            <a:pPr marL="0" indent="0">
              <a:buNone/>
            </a:pPr>
            <a:r>
              <a:rPr lang="es-PE" sz="2400" dirty="0"/>
              <a:t>Cerro Verde </a:t>
            </a:r>
            <a:r>
              <a:rPr lang="es-PE" sz="2400" b="1" dirty="0">
                <a:solidFill>
                  <a:schemeClr val="tx2"/>
                </a:solidFill>
              </a:rPr>
              <a:t>COMPARTE</a:t>
            </a:r>
            <a:r>
              <a:rPr lang="es-PE" sz="2400" dirty="0">
                <a:solidFill>
                  <a:schemeClr val="tx2"/>
                </a:solidFill>
              </a:rPr>
              <a:t> </a:t>
            </a:r>
            <a:r>
              <a:rPr lang="es-PE" sz="2400" dirty="0"/>
              <a:t>y </a:t>
            </a:r>
            <a:r>
              <a:rPr lang="es-PE" sz="2400" b="1" dirty="0">
                <a:solidFill>
                  <a:schemeClr val="tx2"/>
                </a:solidFill>
              </a:rPr>
              <a:t>ANALIZA</a:t>
            </a:r>
            <a:r>
              <a:rPr lang="es-PE" sz="2400" dirty="0"/>
              <a:t> las Alertas de </a:t>
            </a:r>
            <a:r>
              <a:rPr lang="es-PE" sz="2400" b="1" dirty="0">
                <a:solidFill>
                  <a:schemeClr val="tx2"/>
                </a:solidFill>
              </a:rPr>
              <a:t>PFE</a:t>
            </a:r>
            <a:r>
              <a:rPr lang="es-PE" sz="2400" dirty="0"/>
              <a:t> y </a:t>
            </a:r>
            <a:r>
              <a:rPr lang="es-PE" sz="2400" b="1" dirty="0">
                <a:solidFill>
                  <a:schemeClr val="tx2"/>
                </a:solidFill>
              </a:rPr>
              <a:t>FE</a:t>
            </a:r>
            <a:r>
              <a:rPr lang="es-PE" sz="2400" dirty="0"/>
              <a:t> de otros sitios para evitar la ocurrencia de eventos similares en sus instalaciones.</a:t>
            </a:r>
            <a:endParaRPr lang="en-US" sz="2400" dirty="0"/>
          </a:p>
        </p:txBody>
      </p:sp>
      <p:sp>
        <p:nvSpPr>
          <p:cNvPr id="4" name="Marcador de número de diapositiva 3">
            <a:extLst>
              <a:ext uri="{FF2B5EF4-FFF2-40B4-BE49-F238E27FC236}">
                <a16:creationId xmlns:a16="http://schemas.microsoft.com/office/drawing/2014/main" id="{614F3706-8A51-B8B6-9FAB-F8F61C7E28B0}"/>
              </a:ext>
            </a:extLst>
          </p:cNvPr>
          <p:cNvSpPr>
            <a:spLocks noGrp="1"/>
          </p:cNvSpPr>
          <p:nvPr>
            <p:ph type="sldNum" sz="quarter" idx="4"/>
          </p:nvPr>
        </p:nvSpPr>
        <p:spPr/>
        <p:txBody>
          <a:bodyPr/>
          <a:lstStyle/>
          <a:p>
            <a:fld id="{FF95D46F-68E8-4171-8536-729DEB5A20DE}" type="slidenum">
              <a:rPr lang="en-US" smtClean="0"/>
              <a:pPr/>
              <a:t>23</a:t>
            </a:fld>
            <a:endParaRPr lang="en-US" dirty="0"/>
          </a:p>
        </p:txBody>
      </p:sp>
      <p:pic>
        <p:nvPicPr>
          <p:cNvPr id="6" name="Imagen 5">
            <a:extLst>
              <a:ext uri="{FF2B5EF4-FFF2-40B4-BE49-F238E27FC236}">
                <a16:creationId xmlns:a16="http://schemas.microsoft.com/office/drawing/2014/main" id="{F3296F7D-9369-855E-DB0C-A9C769313F21}"/>
              </a:ext>
            </a:extLst>
          </p:cNvPr>
          <p:cNvPicPr>
            <a:picLocks noChangeAspect="1"/>
          </p:cNvPicPr>
          <p:nvPr/>
        </p:nvPicPr>
        <p:blipFill>
          <a:blip r:embed="rId3"/>
          <a:stretch>
            <a:fillRect/>
          </a:stretch>
        </p:blipFill>
        <p:spPr>
          <a:xfrm>
            <a:off x="5992012" y="1277973"/>
            <a:ext cx="3509470" cy="1976206"/>
          </a:xfrm>
          <a:prstGeom prst="rect">
            <a:avLst/>
          </a:prstGeom>
          <a:ln w="19050">
            <a:solidFill>
              <a:schemeClr val="tx2"/>
            </a:solidFill>
          </a:ln>
        </p:spPr>
      </p:pic>
      <p:pic>
        <p:nvPicPr>
          <p:cNvPr id="8" name="Imagen 7">
            <a:extLst>
              <a:ext uri="{FF2B5EF4-FFF2-40B4-BE49-F238E27FC236}">
                <a16:creationId xmlns:a16="http://schemas.microsoft.com/office/drawing/2014/main" id="{0C21DF92-A76F-6D37-9422-02C75045A085}"/>
              </a:ext>
            </a:extLst>
          </p:cNvPr>
          <p:cNvPicPr>
            <a:picLocks noChangeAspect="1"/>
          </p:cNvPicPr>
          <p:nvPr/>
        </p:nvPicPr>
        <p:blipFill>
          <a:blip r:embed="rId4"/>
          <a:stretch>
            <a:fillRect/>
          </a:stretch>
        </p:blipFill>
        <p:spPr>
          <a:xfrm>
            <a:off x="8687591" y="3106234"/>
            <a:ext cx="3509813" cy="1976400"/>
          </a:xfrm>
          <a:prstGeom prst="rect">
            <a:avLst/>
          </a:prstGeom>
          <a:ln w="19050">
            <a:solidFill>
              <a:schemeClr val="tx2"/>
            </a:solidFill>
          </a:ln>
        </p:spPr>
      </p:pic>
    </p:spTree>
    <p:extLst>
      <p:ext uri="{BB962C8B-B14F-4D97-AF65-F5344CB8AC3E}">
        <p14:creationId xmlns:p14="http://schemas.microsoft.com/office/powerpoint/2010/main" val="177056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4490D-BC82-4FD2-4F3F-1C704AB429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689A65-DF76-48FF-761C-AB29775A79E3}"/>
              </a:ext>
            </a:extLst>
          </p:cNvPr>
          <p:cNvSpPr>
            <a:spLocks noGrp="1"/>
          </p:cNvSpPr>
          <p:nvPr>
            <p:ph type="sldNum" sz="quarter" idx="12"/>
          </p:nvPr>
        </p:nvSpPr>
        <p:spPr/>
        <p:txBody>
          <a:bodyPr/>
          <a:lstStyle/>
          <a:p>
            <a:fld id="{FF95D46F-68E8-4171-8536-729DEB5A20DE}" type="slidenum">
              <a:rPr lang="en-US" smtClean="0"/>
              <a:t>24</a:t>
            </a:fld>
            <a:endParaRPr lang="en-US"/>
          </a:p>
        </p:txBody>
      </p:sp>
      <p:sp>
        <p:nvSpPr>
          <p:cNvPr id="7" name="Title 1">
            <a:extLst>
              <a:ext uri="{FF2B5EF4-FFF2-40B4-BE49-F238E27FC236}">
                <a16:creationId xmlns:a16="http://schemas.microsoft.com/office/drawing/2014/main" id="{32EABBE1-C3DE-D905-F29F-9173ADD83DA6}"/>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Reporte de Emergencias</a:t>
            </a:r>
            <a:endParaRPr lang="en-US" sz="2800" dirty="0"/>
          </a:p>
        </p:txBody>
      </p:sp>
    </p:spTree>
    <p:extLst>
      <p:ext uri="{BB962C8B-B14F-4D97-AF65-F5344CB8AC3E}">
        <p14:creationId xmlns:p14="http://schemas.microsoft.com/office/powerpoint/2010/main" val="204725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A0370-8F7E-77E6-8027-BFBE32B3089E}"/>
              </a:ext>
            </a:extLst>
          </p:cNvPr>
          <p:cNvSpPr>
            <a:spLocks noGrp="1"/>
          </p:cNvSpPr>
          <p:nvPr>
            <p:ph type="title"/>
          </p:nvPr>
        </p:nvSpPr>
        <p:spPr>
          <a:xfrm>
            <a:off x="231689" y="231112"/>
            <a:ext cx="9027330" cy="789866"/>
          </a:xfrm>
        </p:spPr>
        <p:txBody>
          <a:bodyPr/>
          <a:lstStyle/>
          <a:p>
            <a:r>
              <a:rPr lang="es-PE" dirty="0"/>
              <a:t>¿Cómo reportar una Emergencia?</a:t>
            </a:r>
            <a:endParaRPr lang="en-US" dirty="0"/>
          </a:p>
        </p:txBody>
      </p:sp>
      <p:sp>
        <p:nvSpPr>
          <p:cNvPr id="4" name="Marcador de número de diapositiva 3">
            <a:extLst>
              <a:ext uri="{FF2B5EF4-FFF2-40B4-BE49-F238E27FC236}">
                <a16:creationId xmlns:a16="http://schemas.microsoft.com/office/drawing/2014/main" id="{370BDA94-3111-0964-380C-48D958571404}"/>
              </a:ext>
            </a:extLst>
          </p:cNvPr>
          <p:cNvSpPr>
            <a:spLocks noGrp="1"/>
          </p:cNvSpPr>
          <p:nvPr>
            <p:ph type="sldNum" sz="quarter" idx="4"/>
          </p:nvPr>
        </p:nvSpPr>
        <p:spPr/>
        <p:txBody>
          <a:bodyPr/>
          <a:lstStyle/>
          <a:p>
            <a:fld id="{FF95D46F-68E8-4171-8536-729DEB5A20DE}" type="slidenum">
              <a:rPr lang="en-US" smtClean="0"/>
              <a:pPr/>
              <a:t>25</a:t>
            </a:fld>
            <a:endParaRPr lang="en-US" dirty="0"/>
          </a:p>
        </p:txBody>
      </p:sp>
      <p:sp>
        <p:nvSpPr>
          <p:cNvPr id="5" name="Rectangle: Rounded Corners 1">
            <a:extLst>
              <a:ext uri="{FF2B5EF4-FFF2-40B4-BE49-F238E27FC236}">
                <a16:creationId xmlns:a16="http://schemas.microsoft.com/office/drawing/2014/main" id="{ABB10B1F-4134-37BA-9DEE-F50C47C7B19A}"/>
              </a:ext>
            </a:extLst>
          </p:cNvPr>
          <p:cNvSpPr/>
          <p:nvPr/>
        </p:nvSpPr>
        <p:spPr>
          <a:xfrm>
            <a:off x="4304301" y="1312651"/>
            <a:ext cx="3987798" cy="374571"/>
          </a:xfrm>
          <a:prstGeom prst="roundRect">
            <a:avLst/>
          </a:prstGeom>
          <a:solidFill>
            <a:schemeClr val="tx2"/>
          </a:solidFill>
          <a:ln>
            <a:solidFill>
              <a:schemeClr val="tx2"/>
            </a:solidFill>
          </a:ln>
        </p:spPr>
        <p:txBody>
          <a:bodyPr wrap="square" rtlCol="0">
            <a:spAutoFit/>
          </a:bodyPr>
          <a:lstStyle/>
          <a:p>
            <a:pPr algn="ctr"/>
            <a:r>
              <a:rPr lang="es-PE" sz="1600" b="1" dirty="0">
                <a:solidFill>
                  <a:schemeClr val="bg1"/>
                </a:solidFill>
                <a:latin typeface="Arial" panose="020B0604020202020204" pitchFamily="34" charset="0"/>
                <a:ea typeface="Open Sans" panose="020F0502020204030204" pitchFamily="34" charset="0"/>
                <a:cs typeface="Arial" panose="020B0604020202020204" pitchFamily="34" charset="0"/>
              </a:rPr>
              <a:t>Vía Radial (Sistema Troncalizado)</a:t>
            </a:r>
            <a:endParaRPr lang="en-US" sz="1600" b="1" dirty="0">
              <a:solidFill>
                <a:schemeClr val="bg1"/>
              </a:solidFill>
              <a:latin typeface="Arial" panose="020B0604020202020204" pitchFamily="34" charset="0"/>
              <a:ea typeface="Open Sans" panose="020F0502020204030204" pitchFamily="34" charset="0"/>
              <a:cs typeface="Arial" panose="020B0604020202020204" pitchFamily="34" charset="0"/>
            </a:endParaRPr>
          </a:p>
        </p:txBody>
      </p:sp>
      <p:sp>
        <p:nvSpPr>
          <p:cNvPr id="6" name="Rectangle: Rounded Corners 3">
            <a:extLst>
              <a:ext uri="{FF2B5EF4-FFF2-40B4-BE49-F238E27FC236}">
                <a16:creationId xmlns:a16="http://schemas.microsoft.com/office/drawing/2014/main" id="{2CD9B4A7-C010-9CD1-99F0-66E6DCAC0986}"/>
              </a:ext>
            </a:extLst>
          </p:cNvPr>
          <p:cNvSpPr/>
          <p:nvPr/>
        </p:nvSpPr>
        <p:spPr>
          <a:xfrm>
            <a:off x="8763518" y="3311164"/>
            <a:ext cx="2796820" cy="374571"/>
          </a:xfrm>
          <a:prstGeom prst="roundRect">
            <a:avLst/>
          </a:prstGeom>
          <a:solidFill>
            <a:schemeClr val="tx2"/>
          </a:solidFill>
          <a:ln>
            <a:solidFill>
              <a:schemeClr val="tx2"/>
            </a:solidFill>
          </a:ln>
        </p:spPr>
        <p:txBody>
          <a:bodyPr wrap="square" rtlCol="0">
            <a:spAutoFit/>
          </a:bodyPr>
          <a:lstStyle/>
          <a:p>
            <a:pPr algn="ctr"/>
            <a:r>
              <a:rPr lang="es-PE" sz="1600" b="1" dirty="0">
                <a:solidFill>
                  <a:schemeClr val="bg1"/>
                </a:solidFill>
                <a:latin typeface="Arial" panose="020B0604020202020204" pitchFamily="34" charset="0"/>
                <a:ea typeface="Open Sans" panose="020F0502020204030204" pitchFamily="34" charset="0"/>
                <a:cs typeface="Arial" panose="020B0604020202020204" pitchFamily="34" charset="0"/>
              </a:rPr>
              <a:t>Vía Telefónica</a:t>
            </a:r>
            <a:endParaRPr lang="en-US" sz="1600" b="1" dirty="0">
              <a:solidFill>
                <a:schemeClr val="bg1"/>
              </a:solidFill>
              <a:latin typeface="Arial" panose="020B0604020202020204" pitchFamily="34" charset="0"/>
              <a:ea typeface="Open Sans"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1E2AF9C-B068-E6A4-D8AD-BFBCDD92C9E2}"/>
              </a:ext>
            </a:extLst>
          </p:cNvPr>
          <p:cNvPicPr>
            <a:picLocks noChangeAspect="1"/>
          </p:cNvPicPr>
          <p:nvPr/>
        </p:nvPicPr>
        <p:blipFill>
          <a:blip r:embed="rId2"/>
          <a:stretch>
            <a:fillRect/>
          </a:stretch>
        </p:blipFill>
        <p:spPr>
          <a:xfrm>
            <a:off x="4530797" y="1786616"/>
            <a:ext cx="3645179" cy="3262222"/>
          </a:xfrm>
          <a:prstGeom prst="rect">
            <a:avLst/>
          </a:prstGeom>
          <a:ln w="38100" cap="sq">
            <a:solidFill>
              <a:schemeClr val="tx2"/>
            </a:solidFill>
            <a:prstDash val="solid"/>
            <a:miter lim="800000"/>
          </a:ln>
          <a:effectLst/>
        </p:spPr>
      </p:pic>
      <p:grpSp>
        <p:nvGrpSpPr>
          <p:cNvPr id="8" name="Group 21">
            <a:extLst>
              <a:ext uri="{FF2B5EF4-FFF2-40B4-BE49-F238E27FC236}">
                <a16:creationId xmlns:a16="http://schemas.microsoft.com/office/drawing/2014/main" id="{D4C57F0D-59A1-9951-6F2C-1EC3095B5BB6}"/>
              </a:ext>
            </a:extLst>
          </p:cNvPr>
          <p:cNvGrpSpPr/>
          <p:nvPr/>
        </p:nvGrpSpPr>
        <p:grpSpPr>
          <a:xfrm>
            <a:off x="8298525" y="3791075"/>
            <a:ext cx="3737764" cy="2796114"/>
            <a:chOff x="6414598" y="1866643"/>
            <a:chExt cx="4335464" cy="4444535"/>
          </a:xfrm>
        </p:grpSpPr>
        <p:pic>
          <p:nvPicPr>
            <p:cNvPr id="9" name="Picture 16">
              <a:extLst>
                <a:ext uri="{FF2B5EF4-FFF2-40B4-BE49-F238E27FC236}">
                  <a16:creationId xmlns:a16="http://schemas.microsoft.com/office/drawing/2014/main" id="{D0F751CE-B3D5-481D-3076-19170E60BECE}"/>
                </a:ext>
              </a:extLst>
            </p:cNvPr>
            <p:cNvPicPr>
              <a:picLocks noChangeAspect="1"/>
            </p:cNvPicPr>
            <p:nvPr/>
          </p:nvPicPr>
          <p:blipFill rotWithShape="1">
            <a:blip r:embed="rId3"/>
            <a:srcRect r="-293" b="77271"/>
            <a:stretch/>
          </p:blipFill>
          <p:spPr>
            <a:xfrm>
              <a:off x="6414598" y="1866643"/>
              <a:ext cx="4335464" cy="1625734"/>
            </a:xfrm>
            <a:prstGeom prst="rect">
              <a:avLst/>
            </a:prstGeom>
            <a:ln w="38100" cap="sq">
              <a:solidFill>
                <a:schemeClr val="tx2"/>
              </a:solidFill>
              <a:prstDash val="solid"/>
              <a:miter lim="800000"/>
            </a:ln>
            <a:effectLst/>
          </p:spPr>
        </p:pic>
        <p:pic>
          <p:nvPicPr>
            <p:cNvPr id="10" name="Picture 18">
              <a:extLst>
                <a:ext uri="{FF2B5EF4-FFF2-40B4-BE49-F238E27FC236}">
                  <a16:creationId xmlns:a16="http://schemas.microsoft.com/office/drawing/2014/main" id="{D979F113-2A88-9132-65C6-03D7D05F5519}"/>
                </a:ext>
              </a:extLst>
            </p:cNvPr>
            <p:cNvPicPr>
              <a:picLocks noChangeAspect="1"/>
            </p:cNvPicPr>
            <p:nvPr/>
          </p:nvPicPr>
          <p:blipFill rotWithShape="1">
            <a:blip r:embed="rId3"/>
            <a:srcRect t="60698"/>
            <a:stretch/>
          </p:blipFill>
          <p:spPr>
            <a:xfrm>
              <a:off x="6415662" y="3492377"/>
              <a:ext cx="4334400" cy="2818801"/>
            </a:xfrm>
            <a:prstGeom prst="rect">
              <a:avLst/>
            </a:prstGeom>
            <a:ln w="38100" cap="sq">
              <a:solidFill>
                <a:schemeClr val="tx2"/>
              </a:solidFill>
              <a:prstDash val="solid"/>
              <a:miter lim="800000"/>
            </a:ln>
            <a:effectLst/>
          </p:spPr>
        </p:pic>
      </p:grpSp>
      <p:sp>
        <p:nvSpPr>
          <p:cNvPr id="13" name="Rectángulo 12">
            <a:extLst>
              <a:ext uri="{FF2B5EF4-FFF2-40B4-BE49-F238E27FC236}">
                <a16:creationId xmlns:a16="http://schemas.microsoft.com/office/drawing/2014/main" id="{E7B93035-B0D2-4DF3-6406-08E8FC0A3DDB}"/>
              </a:ext>
            </a:extLst>
          </p:cNvPr>
          <p:cNvSpPr/>
          <p:nvPr/>
        </p:nvSpPr>
        <p:spPr>
          <a:xfrm>
            <a:off x="8292099" y="4697503"/>
            <a:ext cx="3737764"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2120F715-7F06-F538-15CD-9C70AF6D0AE8}"/>
              </a:ext>
            </a:extLst>
          </p:cNvPr>
          <p:cNvPicPr>
            <a:picLocks noChangeAspect="1"/>
          </p:cNvPicPr>
          <p:nvPr/>
        </p:nvPicPr>
        <p:blipFill>
          <a:blip r:embed="rId4"/>
          <a:stretch>
            <a:fillRect/>
          </a:stretch>
        </p:blipFill>
        <p:spPr>
          <a:xfrm>
            <a:off x="382433" y="1495761"/>
            <a:ext cx="3762146" cy="5242334"/>
          </a:xfrm>
          <a:prstGeom prst="rect">
            <a:avLst/>
          </a:prstGeom>
          <a:ln w="19050">
            <a:solidFill>
              <a:schemeClr val="tx2"/>
            </a:solidFill>
          </a:ln>
        </p:spPr>
      </p:pic>
    </p:spTree>
    <p:extLst>
      <p:ext uri="{BB962C8B-B14F-4D97-AF65-F5344CB8AC3E}">
        <p14:creationId xmlns:p14="http://schemas.microsoft.com/office/powerpoint/2010/main" val="750937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CBF-9ACF-CE4A-C610-EB00C599A6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3B684-014C-F31C-B3ED-D1FBC672B0BB}"/>
              </a:ext>
            </a:extLst>
          </p:cNvPr>
          <p:cNvSpPr>
            <a:spLocks noGrp="1"/>
          </p:cNvSpPr>
          <p:nvPr>
            <p:ph type="sldNum" sz="quarter" idx="12"/>
          </p:nvPr>
        </p:nvSpPr>
        <p:spPr/>
        <p:txBody>
          <a:bodyPr/>
          <a:lstStyle/>
          <a:p>
            <a:fld id="{FF95D46F-68E8-4171-8536-729DEB5A20DE}" type="slidenum">
              <a:rPr lang="en-US" smtClean="0"/>
              <a:t>26</a:t>
            </a:fld>
            <a:endParaRPr lang="en-US"/>
          </a:p>
        </p:txBody>
      </p:sp>
      <p:sp>
        <p:nvSpPr>
          <p:cNvPr id="7" name="Title 1">
            <a:extLst>
              <a:ext uri="{FF2B5EF4-FFF2-40B4-BE49-F238E27FC236}">
                <a16:creationId xmlns:a16="http://schemas.microsoft.com/office/drawing/2014/main" id="{7BA8136A-5109-C459-1D87-08E55ABF06C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effectLst/>
                <a:ea typeface="Calibri" panose="020F0502020204030204" pitchFamily="34" charset="0"/>
              </a:rPr>
              <a:t>Gestión del Cambio Climático – Orientado a ISO 45001</a:t>
            </a:r>
            <a:endParaRPr lang="en-US" sz="4400" dirty="0"/>
          </a:p>
        </p:txBody>
      </p:sp>
    </p:spTree>
    <p:extLst>
      <p:ext uri="{BB962C8B-B14F-4D97-AF65-F5344CB8AC3E}">
        <p14:creationId xmlns:p14="http://schemas.microsoft.com/office/powerpoint/2010/main" val="178434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A9B5-91BB-06C5-91E2-2FA468DFD938}"/>
              </a:ext>
            </a:extLst>
          </p:cNvPr>
          <p:cNvSpPr>
            <a:spLocks noGrp="1"/>
          </p:cNvSpPr>
          <p:nvPr>
            <p:ph type="title"/>
          </p:nvPr>
        </p:nvSpPr>
        <p:spPr/>
        <p:txBody>
          <a:bodyPr/>
          <a:lstStyle/>
          <a:p>
            <a:r>
              <a:rPr lang="es-PE" dirty="0"/>
              <a:t>Cambio Climático</a:t>
            </a:r>
            <a:endParaRPr lang="en-US" dirty="0"/>
          </a:p>
        </p:txBody>
      </p:sp>
      <p:sp>
        <p:nvSpPr>
          <p:cNvPr id="4" name="Marcador de número de diapositiva 3">
            <a:extLst>
              <a:ext uri="{FF2B5EF4-FFF2-40B4-BE49-F238E27FC236}">
                <a16:creationId xmlns:a16="http://schemas.microsoft.com/office/drawing/2014/main" id="{5751E4A5-AED4-AFA6-4490-3795B758F711}"/>
              </a:ext>
            </a:extLst>
          </p:cNvPr>
          <p:cNvSpPr>
            <a:spLocks noGrp="1"/>
          </p:cNvSpPr>
          <p:nvPr>
            <p:ph type="sldNum" sz="quarter" idx="4"/>
          </p:nvPr>
        </p:nvSpPr>
        <p:spPr/>
        <p:txBody>
          <a:bodyPr/>
          <a:lstStyle/>
          <a:p>
            <a:fld id="{FF95D46F-68E8-4171-8536-729DEB5A20DE}" type="slidenum">
              <a:rPr lang="en-US" smtClean="0"/>
              <a:pPr/>
              <a:t>27</a:t>
            </a:fld>
            <a:endParaRPr lang="en-US" dirty="0"/>
          </a:p>
        </p:txBody>
      </p:sp>
      <p:sp>
        <p:nvSpPr>
          <p:cNvPr id="6" name="CuadroTexto 5">
            <a:extLst>
              <a:ext uri="{FF2B5EF4-FFF2-40B4-BE49-F238E27FC236}">
                <a16:creationId xmlns:a16="http://schemas.microsoft.com/office/drawing/2014/main" id="{4828F188-7164-64F6-1ECB-8CDB794ACA86}"/>
              </a:ext>
            </a:extLst>
          </p:cNvPr>
          <p:cNvSpPr txBox="1"/>
          <p:nvPr/>
        </p:nvSpPr>
        <p:spPr>
          <a:xfrm>
            <a:off x="6669690" y="3828275"/>
            <a:ext cx="5185858" cy="1296765"/>
          </a:xfrm>
          <a:prstGeom prst="rect">
            <a:avLst/>
          </a:prstGeom>
          <a:noFill/>
        </p:spPr>
        <p:txBody>
          <a:bodyPr wrap="square">
            <a:spAutoFit/>
          </a:bodyPr>
          <a:lstStyle>
            <a:defPPr>
              <a:defRPr lang="en-US"/>
            </a:defPPr>
            <a:lvl1pPr marL="86995">
              <a:spcBef>
                <a:spcPts val="470"/>
              </a:spcBef>
              <a:defRPr sz="1100">
                <a:effectLst/>
                <a:latin typeface="Arial" panose="020B0604020202020204" pitchFamily="34" charset="0"/>
                <a:ea typeface="Arial" panose="020B0604020202020204" pitchFamily="34" charset="0"/>
                <a:cs typeface="Arial" panose="020B0604020202020204" pitchFamily="34" charset="0"/>
              </a:defRPr>
            </a:lvl1pPr>
          </a:lstStyle>
          <a:p>
            <a:r>
              <a:rPr lang="es-PE" dirty="0"/>
              <a:t>Una correcta Gestión del Cambio Climático incluye las siguientes acciones: </a:t>
            </a:r>
            <a:endParaRPr lang="en-US" dirty="0"/>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Monitorear condiciones climáticas y adaptar turnos o equipos.</a:t>
            </a:r>
            <a:endParaRPr lang="en-US" sz="1100" dirty="0">
              <a:latin typeface="Arial" panose="020B0604020202020204" pitchFamily="34" charset="0"/>
              <a:ea typeface="Calibri" panose="020F0502020204030204" pitchFamily="34" charset="0"/>
              <a:cs typeface="Arial" panose="020B0604020202020204" pitchFamily="34" charset="0"/>
            </a:endParaRPr>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Capacitar al personal sobre riesgos climáticos y primeros auxilios.</a:t>
            </a:r>
            <a:endParaRPr lang="en-US" sz="1100" dirty="0">
              <a:latin typeface="Arial" panose="020B0604020202020204" pitchFamily="34" charset="0"/>
              <a:ea typeface="Calibri" panose="020F0502020204030204" pitchFamily="34" charset="0"/>
              <a:cs typeface="Arial" panose="020B0604020202020204" pitchFamily="34" charset="0"/>
            </a:endParaRPr>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Diseñar protocolos de respuesta ante eventos extremos.</a:t>
            </a:r>
            <a:endParaRPr lang="en-US" sz="1100" dirty="0">
              <a:latin typeface="Arial" panose="020B0604020202020204" pitchFamily="34" charset="0"/>
              <a:ea typeface="Calibri" panose="020F0502020204030204" pitchFamily="34" charset="0"/>
              <a:cs typeface="Arial" panose="020B0604020202020204" pitchFamily="34" charset="0"/>
            </a:endParaRPr>
          </a:p>
          <a:p>
            <a:r>
              <a:rPr lang="es-PE" dirty="0"/>
              <a:t> </a:t>
            </a:r>
            <a:endParaRPr lang="en-US" dirty="0"/>
          </a:p>
        </p:txBody>
      </p:sp>
      <p:sp>
        <p:nvSpPr>
          <p:cNvPr id="9" name="Rectángulo: esquinas redondeadas 8">
            <a:extLst>
              <a:ext uri="{FF2B5EF4-FFF2-40B4-BE49-F238E27FC236}">
                <a16:creationId xmlns:a16="http://schemas.microsoft.com/office/drawing/2014/main" id="{6879348C-8894-30C5-CF9B-502BE7FCAA0B}"/>
              </a:ext>
            </a:extLst>
          </p:cNvPr>
          <p:cNvSpPr/>
          <p:nvPr/>
        </p:nvSpPr>
        <p:spPr>
          <a:xfrm>
            <a:off x="1018673" y="5296847"/>
            <a:ext cx="10154654" cy="1144416"/>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La gestión del cambio climático no es solo una responsabilidad ambiental, sino también una acción preventiva en seguridad y salud ocupacional. Integrarlo en nuestro sistema ISO 45001 fortalece nuestra cultura de seguridad y demuestra nuestro compromiso con el bienestar de todos los trabajadores.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13">
            <a:extLst>
              <a:ext uri="{FF2B5EF4-FFF2-40B4-BE49-F238E27FC236}">
                <a16:creationId xmlns:a16="http://schemas.microsoft.com/office/drawing/2014/main" id="{13CE6888-B313-D86F-CBAC-5D1F088DB392}"/>
              </a:ext>
            </a:extLst>
          </p:cNvPr>
          <p:cNvSpPr/>
          <p:nvPr/>
        </p:nvSpPr>
        <p:spPr>
          <a:xfrm>
            <a:off x="6669690" y="3635169"/>
            <a:ext cx="4897161" cy="135115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BE6E237E-6389-4CA2-87F7-7A6FC5474215}"/>
              </a:ext>
            </a:extLst>
          </p:cNvPr>
          <p:cNvSpPr txBox="1"/>
          <p:nvPr/>
        </p:nvSpPr>
        <p:spPr>
          <a:xfrm>
            <a:off x="6764678" y="3438776"/>
            <a:ext cx="4583368" cy="312893"/>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incluye una correcta Gestión del Cambio Climático?</a:t>
            </a:r>
          </a:p>
        </p:txBody>
      </p:sp>
      <p:sp>
        <p:nvSpPr>
          <p:cNvPr id="13" name="Rectangle 17">
            <a:extLst>
              <a:ext uri="{FF2B5EF4-FFF2-40B4-BE49-F238E27FC236}">
                <a16:creationId xmlns:a16="http://schemas.microsoft.com/office/drawing/2014/main" id="{FB7BFDAE-782C-2E68-B211-D717C3300484}"/>
              </a:ext>
            </a:extLst>
          </p:cNvPr>
          <p:cNvSpPr/>
          <p:nvPr/>
        </p:nvSpPr>
        <p:spPr>
          <a:xfrm>
            <a:off x="625149" y="1841064"/>
            <a:ext cx="5366577" cy="1987211"/>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8">
            <a:extLst>
              <a:ext uri="{FF2B5EF4-FFF2-40B4-BE49-F238E27FC236}">
                <a16:creationId xmlns:a16="http://schemas.microsoft.com/office/drawing/2014/main" id="{91994B4A-48AF-20BD-A49C-1952A0A87B9B}"/>
              </a:ext>
            </a:extLst>
          </p:cNvPr>
          <p:cNvSpPr txBox="1"/>
          <p:nvPr/>
        </p:nvSpPr>
        <p:spPr>
          <a:xfrm>
            <a:off x="775431" y="1525042"/>
            <a:ext cx="5083948" cy="35571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¿Por qué </a:t>
            </a:r>
            <a:r>
              <a:rPr lang="es-PE" sz="1200" b="1" dirty="0">
                <a:latin typeface="Arial" panose="020B0604020202020204" pitchFamily="34" charset="0"/>
                <a:ea typeface="Calibri" panose="020F0502020204030204" pitchFamily="34" charset="0"/>
                <a:cs typeface="Arial" panose="020B0604020202020204" pitchFamily="34" charset="0"/>
              </a:rPr>
              <a:t>importa el cambio climático en Salud y Seguridad?</a:t>
            </a:r>
            <a:endParaRPr lang="en-US" sz="1200" b="1"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9">
            <a:extLst>
              <a:ext uri="{FF2B5EF4-FFF2-40B4-BE49-F238E27FC236}">
                <a16:creationId xmlns:a16="http://schemas.microsoft.com/office/drawing/2014/main" id="{3C05E609-4387-2A1D-3E3A-54E5268BD1C9}"/>
              </a:ext>
            </a:extLst>
          </p:cNvPr>
          <p:cNvSpPr txBox="1"/>
          <p:nvPr/>
        </p:nvSpPr>
        <p:spPr>
          <a:xfrm>
            <a:off x="585457" y="1935170"/>
            <a:ext cx="5366576" cy="1987211"/>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El cambio </a:t>
            </a:r>
            <a:r>
              <a:rPr lang="es-PE" dirty="0">
                <a:effectLst/>
                <a:latin typeface="Arial" panose="020B0604020202020204" pitchFamily="34" charset="0"/>
                <a:ea typeface="Calibri" panose="020F0502020204030204" pitchFamily="34" charset="0"/>
                <a:cs typeface="Arial" panose="020B0604020202020204" pitchFamily="34" charset="0"/>
              </a:rPr>
              <a:t>climático genera condiciones más extremas y variables que afectan directamente nuestras operaciones:</a:t>
            </a: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Olas de calor que aumentan el riesgo de golpes de calor y fatiga.</a:t>
            </a:r>
            <a:endParaRPr lang="en-US" dirty="0">
              <a:latin typeface="Arial" panose="020B0604020202020204" pitchFamily="34" charset="0"/>
              <a:ea typeface="Calibri" panose="020F0502020204030204" pitchFamily="34" charset="0"/>
              <a:cs typeface="Arial" panose="020B0604020202020204" pitchFamily="34" charset="0"/>
            </a:endParaRP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Eventos climáticos extremos como lluvias intensas o deslizamientos.</a:t>
            </a:r>
            <a:endParaRPr lang="en-US" dirty="0">
              <a:latin typeface="Arial" panose="020B0604020202020204" pitchFamily="34" charset="0"/>
              <a:ea typeface="Calibri" panose="020F0502020204030204" pitchFamily="34" charset="0"/>
              <a:cs typeface="Arial" panose="020B0604020202020204" pitchFamily="34" charset="0"/>
            </a:endParaRP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Cambios en la calidad del aire por incendios forestales o emisiones.</a:t>
            </a:r>
            <a:endParaRPr lang="en-US" dirty="0">
              <a:latin typeface="Arial" panose="020B0604020202020204" pitchFamily="34" charset="0"/>
              <a:ea typeface="Calibri" panose="020F0502020204030204" pitchFamily="34" charset="0"/>
              <a:cs typeface="Arial" panose="020B0604020202020204" pitchFamily="34" charset="0"/>
            </a:endParaRP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Estrés hídrico que puede afectar procesos y bienestar del </a:t>
            </a:r>
            <a:r>
              <a:rPr lang="es-PE" dirty="0">
                <a:effectLst/>
                <a:ea typeface="Calibri" panose="020F0502020204030204" pitchFamily="34" charset="0"/>
              </a:rPr>
              <a:t>personal</a:t>
            </a:r>
            <a:r>
              <a:rPr lang="es-PE" dirty="0">
                <a:effectLst/>
                <a:latin typeface="Gotham"/>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58445" indent="-171450">
              <a:buFont typeface="Arial" panose="020B0604020202020204" pitchFamily="34" charset="0"/>
              <a:buChar char="•"/>
            </a:pP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753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C5DB-D78A-FED5-65AF-ED2BE6F83B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34783-8AA4-2887-6085-11AF8DB1B97F}"/>
              </a:ext>
            </a:extLst>
          </p:cNvPr>
          <p:cNvSpPr>
            <a:spLocks noGrp="1"/>
          </p:cNvSpPr>
          <p:nvPr>
            <p:ph type="sldNum" sz="quarter" idx="12"/>
          </p:nvPr>
        </p:nvSpPr>
        <p:spPr/>
        <p:txBody>
          <a:bodyPr/>
          <a:lstStyle/>
          <a:p>
            <a:fld id="{FF95D46F-68E8-4171-8536-729DEB5A20DE}" type="slidenum">
              <a:rPr lang="en-US" smtClean="0"/>
              <a:t>28</a:t>
            </a:fld>
            <a:endParaRPr lang="en-US"/>
          </a:p>
        </p:txBody>
      </p:sp>
      <p:sp>
        <p:nvSpPr>
          <p:cNvPr id="7" name="Title 1">
            <a:extLst>
              <a:ext uri="{FF2B5EF4-FFF2-40B4-BE49-F238E27FC236}">
                <a16:creationId xmlns:a16="http://schemas.microsoft.com/office/drawing/2014/main" id="{CF8E2A2B-248E-6299-9077-10346B4D4DCE}"/>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Charlas de Reforzamiento</a:t>
            </a:r>
            <a:endParaRPr lang="en-US" sz="2800" dirty="0"/>
          </a:p>
        </p:txBody>
      </p:sp>
    </p:spTree>
    <p:extLst>
      <p:ext uri="{BB962C8B-B14F-4D97-AF65-F5344CB8AC3E}">
        <p14:creationId xmlns:p14="http://schemas.microsoft.com/office/powerpoint/2010/main" val="345832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4EEC0-BBD6-89E7-36B2-BACC5FDCFB3C}"/>
              </a:ext>
            </a:extLst>
          </p:cNvPr>
          <p:cNvSpPr>
            <a:spLocks noGrp="1"/>
          </p:cNvSpPr>
          <p:nvPr>
            <p:ph type="title"/>
          </p:nvPr>
        </p:nvSpPr>
        <p:spPr/>
        <p:txBody>
          <a:bodyPr/>
          <a:lstStyle/>
          <a:p>
            <a:r>
              <a:rPr lang="es-PE" dirty="0"/>
              <a:t>Charlas de Reforzamiento</a:t>
            </a:r>
            <a:endParaRPr lang="en-US" dirty="0"/>
          </a:p>
        </p:txBody>
      </p:sp>
      <p:sp>
        <p:nvSpPr>
          <p:cNvPr id="4" name="Marcador de número de diapositiva 3">
            <a:extLst>
              <a:ext uri="{FF2B5EF4-FFF2-40B4-BE49-F238E27FC236}">
                <a16:creationId xmlns:a16="http://schemas.microsoft.com/office/drawing/2014/main" id="{B92BC6C4-7A4B-F5E0-9944-DCD17B1FE346}"/>
              </a:ext>
            </a:extLst>
          </p:cNvPr>
          <p:cNvSpPr>
            <a:spLocks noGrp="1"/>
          </p:cNvSpPr>
          <p:nvPr>
            <p:ph type="sldNum" sz="quarter" idx="4"/>
          </p:nvPr>
        </p:nvSpPr>
        <p:spPr/>
        <p:txBody>
          <a:bodyPr/>
          <a:lstStyle/>
          <a:p>
            <a:fld id="{FF95D46F-68E8-4171-8536-729DEB5A20DE}" type="slidenum">
              <a:rPr lang="en-US" smtClean="0"/>
              <a:pPr/>
              <a:t>29</a:t>
            </a:fld>
            <a:endParaRPr lang="en-US" dirty="0"/>
          </a:p>
        </p:txBody>
      </p:sp>
      <p:pic>
        <p:nvPicPr>
          <p:cNvPr id="5" name="Imagen 4">
            <a:extLst>
              <a:ext uri="{FF2B5EF4-FFF2-40B4-BE49-F238E27FC236}">
                <a16:creationId xmlns:a16="http://schemas.microsoft.com/office/drawing/2014/main" id="{4D76F19D-2D80-B0DA-D73B-BD92EE0569F3}"/>
              </a:ext>
            </a:extLst>
          </p:cNvPr>
          <p:cNvPicPr>
            <a:picLocks noChangeAspect="1"/>
          </p:cNvPicPr>
          <p:nvPr/>
        </p:nvPicPr>
        <p:blipFill>
          <a:blip r:embed="rId2"/>
          <a:stretch>
            <a:fillRect/>
          </a:stretch>
        </p:blipFill>
        <p:spPr>
          <a:xfrm>
            <a:off x="1890674" y="1499055"/>
            <a:ext cx="3480070" cy="4924298"/>
          </a:xfrm>
          <a:prstGeom prst="rect">
            <a:avLst/>
          </a:prstGeom>
          <a:ln w="19050">
            <a:solidFill>
              <a:schemeClr val="tx2"/>
            </a:solidFill>
          </a:ln>
        </p:spPr>
      </p:pic>
      <p:sp>
        <p:nvSpPr>
          <p:cNvPr id="6" name="TextBox 10">
            <a:extLst>
              <a:ext uri="{FF2B5EF4-FFF2-40B4-BE49-F238E27FC236}">
                <a16:creationId xmlns:a16="http://schemas.microsoft.com/office/drawing/2014/main" id="{D418CD83-EB2A-D293-7BF6-45B3A4E04FBF}"/>
              </a:ext>
            </a:extLst>
          </p:cNvPr>
          <p:cNvSpPr txBox="1"/>
          <p:nvPr/>
        </p:nvSpPr>
        <p:spPr>
          <a:xfrm>
            <a:off x="6502401" y="3204658"/>
            <a:ext cx="4258732" cy="646986"/>
          </a:xfrm>
          <a:prstGeom prst="roundRect">
            <a:avLst/>
          </a:prstGeom>
          <a:solidFill>
            <a:schemeClr val="tx2"/>
          </a:solidFill>
          <a:ln>
            <a:solidFill>
              <a:schemeClr val="tx2"/>
            </a:solidFill>
          </a:ln>
        </p:spPr>
        <p:txBody>
          <a:bodyPr wrap="square" rtlCol="0">
            <a:spAutoFit/>
          </a:bodyPr>
          <a:lstStyle>
            <a:defPPr>
              <a:defRPr lang="en-US"/>
            </a:defPPr>
            <a:lvl1pPr>
              <a:defRPr sz="1600">
                <a:solidFill>
                  <a:schemeClr val="bg1"/>
                </a:solidFill>
                <a:latin typeface="Poppins SemiBold" panose="00000700000000000000" pitchFamily="2" charset="0"/>
                <a:ea typeface="Open Sans" panose="020F0502020204030204" pitchFamily="34" charset="0"/>
                <a:cs typeface="Poppins SemiBold" panose="00000700000000000000" pitchFamily="2" charset="0"/>
              </a:defRPr>
            </a:lvl1pPr>
          </a:lstStyle>
          <a:p>
            <a:pPr algn="ctr"/>
            <a:r>
              <a:rPr lang="en-US"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Accede a las charlas de reforzamiento del SGSSO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13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1E72DCF-811C-D3E4-0EAA-2A7B7DA035F8}"/>
              </a:ext>
            </a:extLst>
          </p:cNvPr>
          <p:cNvPicPr>
            <a:picLocks noChangeAspect="1"/>
          </p:cNvPicPr>
          <p:nvPr/>
        </p:nvPicPr>
        <p:blipFill rotWithShape="1">
          <a:blip r:embed="rId3"/>
          <a:srcRect b="8437"/>
          <a:stretch/>
        </p:blipFill>
        <p:spPr>
          <a:xfrm>
            <a:off x="6823298" y="2513364"/>
            <a:ext cx="4895238" cy="915636"/>
          </a:xfrm>
          <a:prstGeom prst="rect">
            <a:avLst/>
          </a:prstGeom>
          <a:ln>
            <a:solidFill>
              <a:schemeClr val="tx1"/>
            </a:solidFill>
          </a:ln>
        </p:spPr>
      </p:pic>
      <p:sp>
        <p:nvSpPr>
          <p:cNvPr id="3" name="Content Placeholder 2">
            <a:extLst>
              <a:ext uri="{FF2B5EF4-FFF2-40B4-BE49-F238E27FC236}">
                <a16:creationId xmlns:a16="http://schemas.microsoft.com/office/drawing/2014/main" id="{A74000BB-01C3-44BA-816C-04CA7BEBCF72}"/>
              </a:ext>
            </a:extLst>
          </p:cNvPr>
          <p:cNvSpPr>
            <a:spLocks noGrp="1"/>
          </p:cNvSpPr>
          <p:nvPr>
            <p:ph idx="1"/>
          </p:nvPr>
        </p:nvSpPr>
        <p:spPr>
          <a:xfrm>
            <a:off x="139278" y="1811599"/>
            <a:ext cx="6414715" cy="4638842"/>
          </a:xfrm>
        </p:spPr>
        <p:txBody>
          <a:bodyPr/>
          <a:lstStyle/>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FECHA DE LA AUDITORIA: </a:t>
            </a:r>
            <a:r>
              <a:rPr lang="es-PE" sz="1800" dirty="0">
                <a:latin typeface="Poppins" panose="00000500000000000000" pitchFamily="2" charset="0"/>
                <a:cs typeface="Poppins" panose="00000500000000000000" pitchFamily="2" charset="0"/>
              </a:rPr>
              <a:t>02 al 06 de Junio 2025</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EMPRESA AUDITORA: </a:t>
            </a:r>
            <a:r>
              <a:rPr lang="en-US" sz="1800" spc="0" dirty="0">
                <a:effectLst/>
                <a:latin typeface="Poppins" panose="00000500000000000000" pitchFamily="2" charset="0"/>
                <a:ea typeface="Arial" panose="020B0604020202020204" pitchFamily="34" charset="0"/>
                <a:cs typeface="Poppins" panose="00000500000000000000" pitchFamily="2" charset="0"/>
              </a:rPr>
              <a:t>ERM </a:t>
            </a:r>
            <a:r>
              <a:rPr lang="en-US" sz="1800" dirty="0">
                <a:latin typeface="Poppins" panose="00000500000000000000" pitchFamily="2" charset="0"/>
                <a:ea typeface="Arial" panose="020B0604020202020204" pitchFamily="34" charset="0"/>
                <a:cs typeface="Poppins" panose="00000500000000000000" pitchFamily="2" charset="0"/>
              </a:rPr>
              <a:t>CVS</a:t>
            </a:r>
            <a:endParaRPr lang="en-US" sz="1800" spc="0" dirty="0">
              <a:effectLst/>
              <a:latin typeface="Poppins" panose="00000500000000000000" pitchFamily="2" charset="0"/>
              <a:ea typeface="Arial" panose="020B0604020202020204" pitchFamily="34" charset="0"/>
              <a:cs typeface="Poppins" panose="00000500000000000000" pitchFamily="2" charset="0"/>
            </a:endParaRP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EQUIPO AUDITOR: </a:t>
            </a:r>
            <a:r>
              <a:rPr lang="en-US" sz="1800" spc="0" dirty="0">
                <a:effectLst/>
                <a:latin typeface="Poppins" panose="00000500000000000000" pitchFamily="2" charset="0"/>
                <a:ea typeface="Arial" panose="020B0604020202020204" pitchFamily="34" charset="0"/>
                <a:cs typeface="Poppins" panose="00000500000000000000" pitchFamily="2" charset="0"/>
              </a:rPr>
              <a:t>04 AUDITORES </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MODALIDAD: </a:t>
            </a:r>
            <a:r>
              <a:rPr lang="en-US" sz="1800" dirty="0">
                <a:latin typeface="Poppins" panose="00000500000000000000" pitchFamily="2" charset="0"/>
                <a:cs typeface="Poppins" panose="00000500000000000000" pitchFamily="2" charset="0"/>
              </a:rPr>
              <a:t>REVISIÓN DOCUMENTARIA, VISITAS A CAMPO, ENTREVISTA A TRABAJADORES PROPIOS Y TERCEROS</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PLAN DE AUDITORIA: </a:t>
            </a:r>
            <a:r>
              <a:rPr lang="en-US" sz="1800" dirty="0">
                <a:latin typeface="Poppins" panose="00000500000000000000" pitchFamily="2" charset="0"/>
                <a:cs typeface="Poppins" panose="00000500000000000000" pitchFamily="2" charset="0"/>
              </a:rPr>
              <a:t>EN ELABORACIÓN POR ERM</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MATERIAL DE REFORZAMIENTO: </a:t>
            </a:r>
          </a:p>
          <a:p>
            <a:pPr marL="86995" indent="0">
              <a:lnSpc>
                <a:spcPct val="150000"/>
              </a:lnSpc>
              <a:buNone/>
            </a:pPr>
            <a:endParaRPr lang="en-US" sz="1800" dirty="0">
              <a:latin typeface="Poppins" panose="00000500000000000000" pitchFamily="2" charset="0"/>
              <a:cs typeface="Poppins" panose="00000500000000000000" pitchFamily="2" charset="0"/>
            </a:endParaRPr>
          </a:p>
        </p:txBody>
      </p:sp>
      <p:sp>
        <p:nvSpPr>
          <p:cNvPr id="9" name="Title 8">
            <a:extLst>
              <a:ext uri="{FF2B5EF4-FFF2-40B4-BE49-F238E27FC236}">
                <a16:creationId xmlns:a16="http://schemas.microsoft.com/office/drawing/2014/main" id="{2CCD0179-02F2-8188-2F3C-5EC85CFAEB28}"/>
              </a:ext>
            </a:extLst>
          </p:cNvPr>
          <p:cNvSpPr>
            <a:spLocks noGrp="1"/>
          </p:cNvSpPr>
          <p:nvPr>
            <p:ph type="title"/>
          </p:nvPr>
        </p:nvSpPr>
        <p:spPr/>
        <p:txBody>
          <a:bodyPr/>
          <a:lstStyle/>
          <a:p>
            <a:r>
              <a:rPr lang="es-PE" dirty="0">
                <a:solidFill>
                  <a:schemeClr val="bg1"/>
                </a:solidFill>
                <a:latin typeface="Abadi" panose="020B0604020104020204" pitchFamily="34" charset="0"/>
              </a:rPr>
              <a:t>DATOS GENERALES:</a:t>
            </a:r>
          </a:p>
        </p:txBody>
      </p:sp>
      <p:sp>
        <p:nvSpPr>
          <p:cNvPr id="11" name="Multiplication Sign 10">
            <a:extLst>
              <a:ext uri="{FF2B5EF4-FFF2-40B4-BE49-F238E27FC236}">
                <a16:creationId xmlns:a16="http://schemas.microsoft.com/office/drawing/2014/main" id="{DB2AFE03-F3DA-ED5E-0F58-FB1B85F2393B}"/>
              </a:ext>
            </a:extLst>
          </p:cNvPr>
          <p:cNvSpPr/>
          <p:nvPr/>
        </p:nvSpPr>
        <p:spPr>
          <a:xfrm>
            <a:off x="8084950" y="309551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Multiplication Sign 11">
            <a:extLst>
              <a:ext uri="{FF2B5EF4-FFF2-40B4-BE49-F238E27FC236}">
                <a16:creationId xmlns:a16="http://schemas.microsoft.com/office/drawing/2014/main" id="{2A5F4AE4-3F90-D5B0-F07F-FF52C44102BB}"/>
              </a:ext>
            </a:extLst>
          </p:cNvPr>
          <p:cNvSpPr/>
          <p:nvPr/>
        </p:nvSpPr>
        <p:spPr>
          <a:xfrm>
            <a:off x="8697155" y="309534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Multiplication Sign 12">
            <a:extLst>
              <a:ext uri="{FF2B5EF4-FFF2-40B4-BE49-F238E27FC236}">
                <a16:creationId xmlns:a16="http://schemas.microsoft.com/office/drawing/2014/main" id="{C8A49855-0EE7-D7DF-868F-8404FC0A1B83}"/>
              </a:ext>
            </a:extLst>
          </p:cNvPr>
          <p:cNvSpPr/>
          <p:nvPr/>
        </p:nvSpPr>
        <p:spPr>
          <a:xfrm>
            <a:off x="9309360" y="3095341"/>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Multiplication Sign 12">
            <a:extLst>
              <a:ext uri="{FF2B5EF4-FFF2-40B4-BE49-F238E27FC236}">
                <a16:creationId xmlns:a16="http://schemas.microsoft.com/office/drawing/2014/main" id="{7C4313F7-1565-8AD1-6297-5A196C10FCCE}"/>
              </a:ext>
            </a:extLst>
          </p:cNvPr>
          <p:cNvSpPr/>
          <p:nvPr/>
        </p:nvSpPr>
        <p:spPr>
          <a:xfrm>
            <a:off x="9867864" y="310901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Multiplication Sign 12">
            <a:extLst>
              <a:ext uri="{FF2B5EF4-FFF2-40B4-BE49-F238E27FC236}">
                <a16:creationId xmlns:a16="http://schemas.microsoft.com/office/drawing/2014/main" id="{2AC4F4E2-083A-4722-84D0-D2E72C871823}"/>
              </a:ext>
            </a:extLst>
          </p:cNvPr>
          <p:cNvSpPr/>
          <p:nvPr/>
        </p:nvSpPr>
        <p:spPr>
          <a:xfrm>
            <a:off x="10480069" y="3109013"/>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97566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31A1-FEC7-59D3-BAC3-0E2FE5D58D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7C6AA-92BA-D20B-7788-DB5655EEF28B}"/>
              </a:ext>
            </a:extLst>
          </p:cNvPr>
          <p:cNvSpPr>
            <a:spLocks noGrp="1"/>
          </p:cNvSpPr>
          <p:nvPr>
            <p:ph type="sldNum" sz="quarter" idx="12"/>
          </p:nvPr>
        </p:nvSpPr>
        <p:spPr/>
        <p:txBody>
          <a:bodyPr/>
          <a:lstStyle/>
          <a:p>
            <a:fld id="{FF95D46F-68E8-4171-8536-729DEB5A20DE}" type="slidenum">
              <a:rPr lang="en-US" smtClean="0"/>
              <a:t>30</a:t>
            </a:fld>
            <a:endParaRPr lang="en-US"/>
          </a:p>
        </p:txBody>
      </p:sp>
      <p:sp>
        <p:nvSpPr>
          <p:cNvPr id="7" name="Title 1">
            <a:extLst>
              <a:ext uri="{FF2B5EF4-FFF2-40B4-BE49-F238E27FC236}">
                <a16:creationId xmlns:a16="http://schemas.microsoft.com/office/drawing/2014/main" id="{A71CE924-196F-528D-0C3A-75A102ED69E9}"/>
              </a:ext>
            </a:extLst>
          </p:cNvPr>
          <p:cNvSpPr txBox="1">
            <a:spLocks/>
          </p:cNvSpPr>
          <p:nvPr/>
        </p:nvSpPr>
        <p:spPr>
          <a:xfrm>
            <a:off x="1162399" y="2782948"/>
            <a:ext cx="2319355" cy="1292103"/>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GRACIAS</a:t>
            </a:r>
            <a:endParaRPr lang="en-US" sz="2800" dirty="0"/>
          </a:p>
        </p:txBody>
      </p:sp>
    </p:spTree>
    <p:extLst>
      <p:ext uri="{BB962C8B-B14F-4D97-AF65-F5344CB8AC3E}">
        <p14:creationId xmlns:p14="http://schemas.microsoft.com/office/powerpoint/2010/main" val="179294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C1E047-C2EE-E8AC-FA39-348FD727634A}"/>
              </a:ext>
            </a:extLst>
          </p:cNvPr>
          <p:cNvSpPr>
            <a:spLocks noGrp="1"/>
          </p:cNvSpPr>
          <p:nvPr>
            <p:ph type="sldNum" sz="quarter" idx="12"/>
          </p:nvPr>
        </p:nvSpPr>
        <p:spPr/>
        <p:txBody>
          <a:bodyPr/>
          <a:lstStyle/>
          <a:p>
            <a:fld id="{FF95D46F-68E8-4171-8536-729DEB5A20DE}" type="slidenum">
              <a:rPr lang="en-US" smtClean="0"/>
              <a:t>4</a:t>
            </a:fld>
            <a:endParaRPr lang="en-US"/>
          </a:p>
        </p:txBody>
      </p:sp>
      <p:sp>
        <p:nvSpPr>
          <p:cNvPr id="7" name="Title 1">
            <a:extLst>
              <a:ext uri="{FF2B5EF4-FFF2-40B4-BE49-F238E27FC236}">
                <a16:creationId xmlns:a16="http://schemas.microsoft.com/office/drawing/2014/main" id="{3A98212E-ECF0-8722-34CC-AEB18F7715BA}"/>
              </a:ext>
            </a:extLst>
          </p:cNvPr>
          <p:cNvSpPr txBox="1">
            <a:spLocks/>
          </p:cNvSpPr>
          <p:nvPr/>
        </p:nvSpPr>
        <p:spPr>
          <a:xfrm>
            <a:off x="631596" y="2378571"/>
            <a:ext cx="5464404" cy="2100858"/>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Política de Salud y Seguridad</a:t>
            </a:r>
          </a:p>
        </p:txBody>
      </p:sp>
    </p:spTree>
    <p:extLst>
      <p:ext uri="{BB962C8B-B14F-4D97-AF65-F5344CB8AC3E}">
        <p14:creationId xmlns:p14="http://schemas.microsoft.com/office/powerpoint/2010/main" val="381812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05B50-FF08-83F0-1E47-86F37EF4DB2B}"/>
              </a:ext>
            </a:extLst>
          </p:cNvPr>
          <p:cNvSpPr>
            <a:spLocks noGrp="1"/>
          </p:cNvSpPr>
          <p:nvPr>
            <p:ph type="title"/>
          </p:nvPr>
        </p:nvSpPr>
        <p:spPr/>
        <p:txBody>
          <a:bodyPr/>
          <a:lstStyle/>
          <a:p>
            <a:r>
              <a:rPr lang="es-PE" dirty="0"/>
              <a:t>Política de Salud y Seguridad</a:t>
            </a:r>
            <a:endParaRPr lang="en-US" dirty="0"/>
          </a:p>
        </p:txBody>
      </p:sp>
      <p:sp>
        <p:nvSpPr>
          <p:cNvPr id="4" name="Marcador de número de diapositiva 3">
            <a:extLst>
              <a:ext uri="{FF2B5EF4-FFF2-40B4-BE49-F238E27FC236}">
                <a16:creationId xmlns:a16="http://schemas.microsoft.com/office/drawing/2014/main" id="{DEC50891-E0B5-2BE5-E580-2EC13CE4BBDD}"/>
              </a:ext>
            </a:extLst>
          </p:cNvPr>
          <p:cNvSpPr>
            <a:spLocks noGrp="1"/>
          </p:cNvSpPr>
          <p:nvPr>
            <p:ph type="sldNum" sz="quarter" idx="4"/>
          </p:nvPr>
        </p:nvSpPr>
        <p:spPr/>
        <p:txBody>
          <a:bodyPr/>
          <a:lstStyle/>
          <a:p>
            <a:fld id="{FF95D46F-68E8-4171-8536-729DEB5A20DE}" type="slidenum">
              <a:rPr lang="en-US" smtClean="0"/>
              <a:pPr/>
              <a:t>5</a:t>
            </a:fld>
            <a:endParaRPr lang="en-US" dirty="0"/>
          </a:p>
        </p:txBody>
      </p:sp>
      <p:sp>
        <p:nvSpPr>
          <p:cNvPr id="5" name="TextBox 2">
            <a:extLst>
              <a:ext uri="{FF2B5EF4-FFF2-40B4-BE49-F238E27FC236}">
                <a16:creationId xmlns:a16="http://schemas.microsoft.com/office/drawing/2014/main" id="{5CF89E24-8F40-DA5D-8433-0EFB211571C9}"/>
              </a:ext>
            </a:extLst>
          </p:cNvPr>
          <p:cNvSpPr txBox="1"/>
          <p:nvPr/>
        </p:nvSpPr>
        <p:spPr>
          <a:xfrm>
            <a:off x="471094" y="2798772"/>
            <a:ext cx="4513022" cy="24819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400" b="1" dirty="0"/>
              <a:t>¿Conoce usted la Política de Salud y Seguridad?</a:t>
            </a:r>
          </a:p>
        </p:txBody>
      </p:sp>
      <p:sp>
        <p:nvSpPr>
          <p:cNvPr id="6" name="TextBox 3">
            <a:extLst>
              <a:ext uri="{FF2B5EF4-FFF2-40B4-BE49-F238E27FC236}">
                <a16:creationId xmlns:a16="http://schemas.microsoft.com/office/drawing/2014/main" id="{594A7985-F1BA-4634-66BD-9CFC8F96C6CC}"/>
              </a:ext>
            </a:extLst>
          </p:cNvPr>
          <p:cNvSpPr txBox="1"/>
          <p:nvPr/>
        </p:nvSpPr>
        <p:spPr>
          <a:xfrm>
            <a:off x="427432" y="3131293"/>
            <a:ext cx="5185969" cy="1767150"/>
          </a:xfrm>
          <a:prstGeom prst="rect">
            <a:avLst/>
          </a:prstGeom>
          <a:noFill/>
        </p:spPr>
        <p:txBody>
          <a:bodyPr wrap="square">
            <a:spAutoFit/>
          </a:bodyPr>
          <a:lstStyle/>
          <a:p>
            <a:pPr marL="86995" algn="just">
              <a:spcBef>
                <a:spcPts val="470"/>
              </a:spcBef>
            </a:pPr>
            <a:r>
              <a:rPr lang="es-ES" sz="1100" dirty="0">
                <a:latin typeface="Arial" panose="020B0604020202020204" pitchFamily="34" charset="0"/>
                <a:ea typeface="Arial" panose="020B0604020202020204" pitchFamily="34" charset="0"/>
                <a:cs typeface="Arial" panose="020B0604020202020204" pitchFamily="34" charset="0"/>
              </a:rPr>
              <a:t>Sí, la Política de Salud y Seguridad es corporativa y contempla los siguientes compromisos: </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Proporcionar un entorno laboral seguro y saludable a fin de prevenir lesiones y enfermedades ocupacionales. </a:t>
            </a:r>
          </a:p>
          <a:p>
            <a:pPr marL="258445" indent="-171450" algn="just">
              <a:spcBef>
                <a:spcPts val="470"/>
              </a:spcBef>
              <a:buFont typeface="Arial" panose="020B0604020202020204" pitchFamily="34" charset="0"/>
              <a:buChar char="•"/>
            </a:pPr>
            <a:r>
              <a:rPr lang="es-ES" sz="1100" dirty="0">
                <a:effectLst/>
                <a:latin typeface="Arial" panose="020B0604020202020204" pitchFamily="34" charset="0"/>
                <a:ea typeface="Arial" panose="020B0604020202020204" pitchFamily="34" charset="0"/>
                <a:cs typeface="Arial" panose="020B0604020202020204" pitchFamily="34" charset="0"/>
              </a:rPr>
              <a:t>Cumplir con requisitos legales y otros requisitos que suscribieran.</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Promover la participación y consulta de los trabajadores en materia de SSO. </a:t>
            </a:r>
          </a:p>
          <a:p>
            <a:pPr marL="258445" indent="-171450" algn="just">
              <a:spcBef>
                <a:spcPts val="470"/>
              </a:spcBef>
              <a:buFont typeface="Arial" panose="020B0604020202020204" pitchFamily="34" charset="0"/>
              <a:buChar char="•"/>
            </a:pPr>
            <a:r>
              <a:rPr lang="es-ES" sz="1100" dirty="0">
                <a:effectLst/>
                <a:latin typeface="Arial" panose="020B0604020202020204" pitchFamily="34" charset="0"/>
                <a:ea typeface="Arial" panose="020B0604020202020204" pitchFamily="34" charset="0"/>
                <a:cs typeface="Arial" panose="020B0604020202020204" pitchFamily="34" charset="0"/>
              </a:rPr>
              <a:t>Asegurar la capacitación de empleados y empresas contratistas. </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Incentivar la mejora continua, </a:t>
            </a:r>
            <a:r>
              <a:rPr lang="es-ES" sz="11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09711644-0081-BC17-7B1E-D561D5C0FA55}"/>
              </a:ext>
            </a:extLst>
          </p:cNvPr>
          <p:cNvSpPr txBox="1"/>
          <p:nvPr/>
        </p:nvSpPr>
        <p:spPr>
          <a:xfrm>
            <a:off x="427432" y="1487448"/>
            <a:ext cx="4513022" cy="24819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b="1" dirty="0">
                <a:latin typeface="Arial" panose="020B0604020202020204" pitchFamily="34" charset="0"/>
                <a:cs typeface="Arial" panose="020B0604020202020204" pitchFamily="34" charset="0"/>
              </a:rPr>
              <a:t>¿Qué es la Política de Salud y Seguridad?</a:t>
            </a:r>
          </a:p>
        </p:txBody>
      </p:sp>
      <p:sp>
        <p:nvSpPr>
          <p:cNvPr id="8" name="TextBox 5">
            <a:extLst>
              <a:ext uri="{FF2B5EF4-FFF2-40B4-BE49-F238E27FC236}">
                <a16:creationId xmlns:a16="http://schemas.microsoft.com/office/drawing/2014/main" id="{5733F28E-0CD3-15C8-4757-293FB4C7B5DA}"/>
              </a:ext>
            </a:extLst>
          </p:cNvPr>
          <p:cNvSpPr txBox="1"/>
          <p:nvPr/>
        </p:nvSpPr>
        <p:spPr>
          <a:xfrm>
            <a:off x="305645" y="1909065"/>
            <a:ext cx="5307756" cy="600164"/>
          </a:xfrm>
          <a:prstGeom prst="rect">
            <a:avLst/>
          </a:prstGeom>
          <a:noFill/>
        </p:spPr>
        <p:txBody>
          <a:bodyPr wrap="square">
            <a:spAutoFit/>
          </a:bodyPr>
          <a:lstStyle/>
          <a:p>
            <a:pPr marL="86995" algn="just">
              <a:spcBef>
                <a:spcPts val="470"/>
              </a:spcBef>
            </a:pPr>
            <a:r>
              <a:rPr lang="es-ES" sz="1100" dirty="0">
                <a:latin typeface="Arial" panose="020B0604020202020204" pitchFamily="34" charset="0"/>
                <a:ea typeface="Arial" panose="020B0604020202020204" pitchFamily="34" charset="0"/>
                <a:cs typeface="Arial" panose="020B0604020202020204" pitchFamily="34" charset="0"/>
              </a:rPr>
              <a:t>La Política de Salud y Seguridad es la </a:t>
            </a:r>
            <a:r>
              <a:rPr lang="es-ES" sz="1100" dirty="0">
                <a:latin typeface="Arial" panose="020B0604020202020204" pitchFamily="34" charset="0"/>
                <a:cs typeface="Arial" panose="020B0604020202020204" pitchFamily="34" charset="0"/>
              </a:rPr>
              <a:t>Dirección y compromiso de una organización, relacionadas a su desempeño en Seguridad y Salud Ocupacional, expresada formalmente por la Alta Gerencia de la organización.</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hlinkClick r:id="rId2"/>
            <a:extLst>
              <a:ext uri="{FF2B5EF4-FFF2-40B4-BE49-F238E27FC236}">
                <a16:creationId xmlns:a16="http://schemas.microsoft.com/office/drawing/2014/main" id="{03B1FC47-271C-49A2-F261-65087314577B}"/>
              </a:ext>
            </a:extLst>
          </p:cNvPr>
          <p:cNvSpPr txBox="1"/>
          <p:nvPr/>
        </p:nvSpPr>
        <p:spPr>
          <a:xfrm>
            <a:off x="7058911" y="6163500"/>
            <a:ext cx="4328827" cy="37078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PE" sz="1400" b="1" dirty="0"/>
              <a:t>Encuentra la Política de Salud y Seguridad </a:t>
            </a:r>
            <a:r>
              <a:rPr lang="es-PE" sz="1400" b="1" dirty="0">
                <a:solidFill>
                  <a:srgbClr val="0070C0"/>
                </a:solidFill>
              </a:rPr>
              <a:t>aquí. </a:t>
            </a:r>
          </a:p>
        </p:txBody>
      </p:sp>
      <p:sp>
        <p:nvSpPr>
          <p:cNvPr id="10" name="TextBox 6">
            <a:extLst>
              <a:ext uri="{FF2B5EF4-FFF2-40B4-BE49-F238E27FC236}">
                <a16:creationId xmlns:a16="http://schemas.microsoft.com/office/drawing/2014/main" id="{05A727C4-8909-31C2-03B4-EE7EAA17EE3E}"/>
              </a:ext>
            </a:extLst>
          </p:cNvPr>
          <p:cNvSpPr txBox="1"/>
          <p:nvPr/>
        </p:nvSpPr>
        <p:spPr>
          <a:xfrm>
            <a:off x="471094" y="5002771"/>
            <a:ext cx="4640168" cy="43088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400" b="1" dirty="0"/>
              <a:t>¿Cuál es la última versión de la Política Corporativa SSO?</a:t>
            </a:r>
          </a:p>
        </p:txBody>
      </p:sp>
      <p:sp>
        <p:nvSpPr>
          <p:cNvPr id="11" name="TextBox 9">
            <a:extLst>
              <a:ext uri="{FF2B5EF4-FFF2-40B4-BE49-F238E27FC236}">
                <a16:creationId xmlns:a16="http://schemas.microsoft.com/office/drawing/2014/main" id="{7E4EC0D0-E47F-2B94-8B74-921C5F653EFF}"/>
              </a:ext>
            </a:extLst>
          </p:cNvPr>
          <p:cNvSpPr txBox="1"/>
          <p:nvPr/>
        </p:nvSpPr>
        <p:spPr>
          <a:xfrm>
            <a:off x="427432" y="5533214"/>
            <a:ext cx="5307756" cy="430887"/>
          </a:xfrm>
          <a:prstGeom prst="rect">
            <a:avLst/>
          </a:prstGeom>
          <a:noFill/>
        </p:spPr>
        <p:txBody>
          <a:bodyPr wrap="square">
            <a:spAutoFit/>
          </a:bodyPr>
          <a:lstStyle/>
          <a:p>
            <a:pPr marL="86995" algn="just">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La última versión fue emitida por la corporación en diciembre 2020 y fue adoptada por Cerro Verde en marzo 2021.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3EE778F-7801-F592-B82D-D74F9034C1F4}"/>
              </a:ext>
            </a:extLst>
          </p:cNvPr>
          <p:cNvPicPr>
            <a:picLocks noChangeAspect="1"/>
          </p:cNvPicPr>
          <p:nvPr/>
        </p:nvPicPr>
        <p:blipFill>
          <a:blip r:embed="rId3"/>
          <a:stretch>
            <a:fillRect/>
          </a:stretch>
        </p:blipFill>
        <p:spPr>
          <a:xfrm>
            <a:off x="6934202" y="1272166"/>
            <a:ext cx="2663459" cy="3549600"/>
          </a:xfrm>
          <a:prstGeom prst="rect">
            <a:avLst/>
          </a:prstGeom>
        </p:spPr>
      </p:pic>
      <p:pic>
        <p:nvPicPr>
          <p:cNvPr id="13" name="Picture 13">
            <a:extLst>
              <a:ext uri="{FF2B5EF4-FFF2-40B4-BE49-F238E27FC236}">
                <a16:creationId xmlns:a16="http://schemas.microsoft.com/office/drawing/2014/main" id="{C9B80D61-20A7-5B9F-8F14-47EBF3895FE3}"/>
              </a:ext>
            </a:extLst>
          </p:cNvPr>
          <p:cNvPicPr>
            <a:picLocks noChangeAspect="1"/>
          </p:cNvPicPr>
          <p:nvPr/>
        </p:nvPicPr>
        <p:blipFill>
          <a:blip r:embed="rId4"/>
          <a:stretch>
            <a:fillRect/>
          </a:stretch>
        </p:blipFill>
        <p:spPr>
          <a:xfrm>
            <a:off x="8693495" y="2385351"/>
            <a:ext cx="2711105" cy="3547973"/>
          </a:xfrm>
          <a:prstGeom prst="rect">
            <a:avLst/>
          </a:prstGeom>
        </p:spPr>
      </p:pic>
    </p:spTree>
    <p:extLst>
      <p:ext uri="{BB962C8B-B14F-4D97-AF65-F5344CB8AC3E}">
        <p14:creationId xmlns:p14="http://schemas.microsoft.com/office/powerpoint/2010/main" val="15395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3665-4A90-4901-D6FE-7A2EBA4C97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CEC22-D08E-43CA-03C4-924B3D93F2CF}"/>
              </a:ext>
            </a:extLst>
          </p:cNvPr>
          <p:cNvSpPr>
            <a:spLocks noGrp="1"/>
          </p:cNvSpPr>
          <p:nvPr>
            <p:ph type="sldNum" sz="quarter" idx="12"/>
          </p:nvPr>
        </p:nvSpPr>
        <p:spPr/>
        <p:txBody>
          <a:bodyPr/>
          <a:lstStyle/>
          <a:p>
            <a:fld id="{FF95D46F-68E8-4171-8536-729DEB5A20DE}" type="slidenum">
              <a:rPr lang="en-US" smtClean="0"/>
              <a:t>6</a:t>
            </a:fld>
            <a:endParaRPr lang="en-US"/>
          </a:p>
        </p:txBody>
      </p:sp>
      <p:sp>
        <p:nvSpPr>
          <p:cNvPr id="7" name="Title 1">
            <a:extLst>
              <a:ext uri="{FF2B5EF4-FFF2-40B4-BE49-F238E27FC236}">
                <a16:creationId xmlns:a16="http://schemas.microsoft.com/office/drawing/2014/main" id="{D7072871-524B-1189-777E-D5405315120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Identificación de Peligros y Riesgos de Salud y Seguridad</a:t>
            </a:r>
            <a:endParaRPr lang="en-US" dirty="0"/>
          </a:p>
        </p:txBody>
      </p:sp>
    </p:spTree>
    <p:extLst>
      <p:ext uri="{BB962C8B-B14F-4D97-AF65-F5344CB8AC3E}">
        <p14:creationId xmlns:p14="http://schemas.microsoft.com/office/powerpoint/2010/main" val="337866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3E0CB-394F-F71E-2F9C-B35132F7CB46}"/>
              </a:ext>
            </a:extLst>
          </p:cNvPr>
          <p:cNvSpPr>
            <a:spLocks noGrp="1"/>
          </p:cNvSpPr>
          <p:nvPr>
            <p:ph type="title"/>
          </p:nvPr>
        </p:nvSpPr>
        <p:spPr>
          <a:xfrm>
            <a:off x="196520" y="183036"/>
            <a:ext cx="9027330" cy="789866"/>
          </a:xfrm>
        </p:spPr>
        <p:txBody>
          <a:bodyPr/>
          <a:lstStyle/>
          <a:p>
            <a:r>
              <a:rPr lang="es-PE" dirty="0"/>
              <a:t>Matriz de Gestión de Riesgos de Seguridad</a:t>
            </a:r>
            <a:endParaRPr lang="en-US" dirty="0"/>
          </a:p>
        </p:txBody>
      </p:sp>
      <p:sp>
        <p:nvSpPr>
          <p:cNvPr id="4" name="Marcador de número de diapositiva 3">
            <a:extLst>
              <a:ext uri="{FF2B5EF4-FFF2-40B4-BE49-F238E27FC236}">
                <a16:creationId xmlns:a16="http://schemas.microsoft.com/office/drawing/2014/main" id="{67F5F258-708B-A0BF-E03F-34D001C87F77}"/>
              </a:ext>
            </a:extLst>
          </p:cNvPr>
          <p:cNvSpPr>
            <a:spLocks noGrp="1"/>
          </p:cNvSpPr>
          <p:nvPr>
            <p:ph type="sldNum" sz="quarter" idx="4"/>
          </p:nvPr>
        </p:nvSpPr>
        <p:spPr/>
        <p:txBody>
          <a:bodyPr/>
          <a:lstStyle/>
          <a:p>
            <a:fld id="{FF95D46F-68E8-4171-8536-729DEB5A20DE}" type="slidenum">
              <a:rPr lang="en-US" smtClean="0"/>
              <a:pPr/>
              <a:t>7</a:t>
            </a:fld>
            <a:endParaRPr lang="en-US" dirty="0"/>
          </a:p>
        </p:txBody>
      </p:sp>
      <p:sp>
        <p:nvSpPr>
          <p:cNvPr id="5" name="TextBox 2">
            <a:extLst>
              <a:ext uri="{FF2B5EF4-FFF2-40B4-BE49-F238E27FC236}">
                <a16:creationId xmlns:a16="http://schemas.microsoft.com/office/drawing/2014/main" id="{C209CB9E-E65A-647D-21FE-6CF849306F28}"/>
              </a:ext>
            </a:extLst>
          </p:cNvPr>
          <p:cNvSpPr txBox="1"/>
          <p:nvPr/>
        </p:nvSpPr>
        <p:spPr>
          <a:xfrm>
            <a:off x="707173" y="1343041"/>
            <a:ext cx="7878687" cy="28285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¿Cómo identifica los peligros y riesgos de seguridad y cómo los controla?</a:t>
            </a:r>
          </a:p>
        </p:txBody>
      </p:sp>
      <p:sp>
        <p:nvSpPr>
          <p:cNvPr id="6" name="TextBox 3">
            <a:extLst>
              <a:ext uri="{FF2B5EF4-FFF2-40B4-BE49-F238E27FC236}">
                <a16:creationId xmlns:a16="http://schemas.microsoft.com/office/drawing/2014/main" id="{3F886F32-4C42-688F-B1D7-8276D209E1FF}"/>
              </a:ext>
            </a:extLst>
          </p:cNvPr>
          <p:cNvSpPr txBox="1"/>
          <p:nvPr/>
        </p:nvSpPr>
        <p:spPr>
          <a:xfrm>
            <a:off x="661244" y="1675334"/>
            <a:ext cx="9599822" cy="833562"/>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100" dirty="0">
                <a:latin typeface="Arial" panose="020B0604020202020204" pitchFamily="34" charset="0"/>
                <a:ea typeface="Arial" panose="020B0604020202020204" pitchFamily="34" charset="0"/>
                <a:cs typeface="Arial" panose="020B0604020202020204" pitchFamily="34" charset="0"/>
              </a:rPr>
              <a:t>Los peligros y riesgos de seguridad son determinados en la Matriz de Gestión de Riesgos de Seguridad de cada área y a partir de ahí, se identifican los peligros, se evalúan los riesgos y se establecen controles que se deben implementa durante las actividades. </a:t>
            </a:r>
          </a:p>
          <a:p>
            <a:pPr marL="258445" indent="-171450">
              <a:spcBef>
                <a:spcPts val="470"/>
              </a:spcBef>
              <a:buFont typeface="Wingdings" panose="05000000000000000000" pitchFamily="2" charset="2"/>
              <a:buChar char="è"/>
            </a:pPr>
            <a:r>
              <a:rPr lang="es-PE" sz="1100" dirty="0">
                <a:effectLst/>
                <a:latin typeface="Arial" panose="020B0604020202020204" pitchFamily="34" charset="0"/>
                <a:ea typeface="Arial" panose="020B0604020202020204" pitchFamily="34" charset="0"/>
                <a:cs typeface="Arial" panose="020B0604020202020204" pitchFamily="34" charset="0"/>
              </a:rPr>
              <a:t>Para evaluar los riesgos, se utiliza la Matriz de Evaluación de riesgos corporativa, con ella determinamos el nivel de riesgo y aplicamos las medidas de control, tomando en cuenta la jerarquía de controles.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45EE1A04-667A-F7F0-1C50-1E27C90BA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 y="2579234"/>
            <a:ext cx="11975555" cy="4278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1E322EBB-F784-2CBE-2F63-7DE713B555FC}"/>
              </a:ext>
            </a:extLst>
          </p:cNvPr>
          <p:cNvSpPr/>
          <p:nvPr/>
        </p:nvSpPr>
        <p:spPr>
          <a:xfrm>
            <a:off x="800100" y="3429001"/>
            <a:ext cx="965200"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latin typeface="Arial" panose="020B0604020202020204" pitchFamily="34" charset="0"/>
                <a:cs typeface="Arial" panose="020B0604020202020204" pitchFamily="34" charset="0"/>
              </a:rPr>
              <a:t>TAREAS</a:t>
            </a:r>
            <a:endParaRPr lang="en-US" sz="1400" b="1" dirty="0">
              <a:solidFill>
                <a:schemeClr val="bg1"/>
              </a:solidFill>
              <a:latin typeface="Arial" panose="020B0604020202020204" pitchFamily="34" charset="0"/>
              <a:cs typeface="Arial" panose="020B0604020202020204" pitchFamily="34" charset="0"/>
            </a:endParaRPr>
          </a:p>
        </p:txBody>
      </p:sp>
      <p:sp>
        <p:nvSpPr>
          <p:cNvPr id="9" name="Rectangle 7">
            <a:extLst>
              <a:ext uri="{FF2B5EF4-FFF2-40B4-BE49-F238E27FC236}">
                <a16:creationId xmlns:a16="http://schemas.microsoft.com/office/drawing/2014/main" id="{04CAC802-1619-138A-AD9E-5573536D1895}"/>
              </a:ext>
            </a:extLst>
          </p:cNvPr>
          <p:cNvSpPr/>
          <p:nvPr/>
        </p:nvSpPr>
        <p:spPr>
          <a:xfrm>
            <a:off x="2578088"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PELIGROS </a:t>
            </a:r>
            <a:r>
              <a:rPr lang="es-PE" sz="1400" b="1">
                <a:solidFill>
                  <a:schemeClr val="bg1"/>
                </a:solidFill>
                <a:latin typeface="Arial" panose="020B0604020202020204" pitchFamily="34" charset="0"/>
                <a:cs typeface="Arial" panose="020B0604020202020204" pitchFamily="34" charset="0"/>
              </a:rPr>
              <a:t>Y RIESGOS</a:t>
            </a:r>
            <a:endParaRPr lang="en-US" sz="1400" b="1" dirty="0">
              <a:solidFill>
                <a:schemeClr val="bg1"/>
              </a:solidFill>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4961B127-0C3F-0D4A-7809-2FE58451F6E5}"/>
              </a:ext>
            </a:extLst>
          </p:cNvPr>
          <p:cNvSpPr/>
          <p:nvPr/>
        </p:nvSpPr>
        <p:spPr>
          <a:xfrm>
            <a:off x="4646516"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INICIAL </a:t>
            </a:r>
            <a:endParaRPr lang="en-US" sz="1400" b="1" dirty="0">
              <a:solidFill>
                <a:schemeClr val="bg1"/>
              </a:solidFill>
              <a:latin typeface="Arial" panose="020B0604020202020204" pitchFamily="34" charset="0"/>
              <a:cs typeface="Arial" panose="020B0604020202020204" pitchFamily="34" charset="0"/>
            </a:endParaRPr>
          </a:p>
        </p:txBody>
      </p:sp>
      <p:sp>
        <p:nvSpPr>
          <p:cNvPr id="11" name="Rectangle 9">
            <a:extLst>
              <a:ext uri="{FF2B5EF4-FFF2-40B4-BE49-F238E27FC236}">
                <a16:creationId xmlns:a16="http://schemas.microsoft.com/office/drawing/2014/main" id="{DFC5EAE0-ED0D-F850-F5B5-97136F0E2A3A}"/>
              </a:ext>
            </a:extLst>
          </p:cNvPr>
          <p:cNvSpPr/>
          <p:nvPr/>
        </p:nvSpPr>
        <p:spPr>
          <a:xfrm>
            <a:off x="7527732"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CONTROLES</a:t>
            </a:r>
            <a:endParaRPr lang="en-US" sz="1400" b="1" dirty="0">
              <a:solidFill>
                <a:schemeClr val="bg1"/>
              </a:solidFill>
              <a:latin typeface="Arial" panose="020B0604020202020204" pitchFamily="34" charset="0"/>
              <a:cs typeface="Arial" panose="020B0604020202020204" pitchFamily="34" charset="0"/>
            </a:endParaRPr>
          </a:p>
        </p:txBody>
      </p:sp>
      <p:sp>
        <p:nvSpPr>
          <p:cNvPr id="12" name="Rectangle 10">
            <a:extLst>
              <a:ext uri="{FF2B5EF4-FFF2-40B4-BE49-F238E27FC236}">
                <a16:creationId xmlns:a16="http://schemas.microsoft.com/office/drawing/2014/main" id="{C4290A5D-7EEA-742D-BDEC-49D66CF34DED}"/>
              </a:ext>
            </a:extLst>
          </p:cNvPr>
          <p:cNvSpPr/>
          <p:nvPr/>
        </p:nvSpPr>
        <p:spPr>
          <a:xfrm>
            <a:off x="9999852"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RIESGO RESIDUAL</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33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E8801-45EB-DF5E-87CB-4C85F2E40D94}"/>
              </a:ext>
            </a:extLst>
          </p:cNvPr>
          <p:cNvSpPr>
            <a:spLocks noGrp="1"/>
          </p:cNvSpPr>
          <p:nvPr>
            <p:ph type="title"/>
          </p:nvPr>
        </p:nvSpPr>
        <p:spPr>
          <a:xfrm>
            <a:off x="65751" y="257806"/>
            <a:ext cx="9172193" cy="789866"/>
          </a:xfrm>
        </p:spPr>
        <p:txBody>
          <a:bodyPr>
            <a:normAutofit fontScale="90000"/>
          </a:bodyPr>
          <a:lstStyle/>
          <a:p>
            <a:r>
              <a:rPr lang="es-PE" dirty="0"/>
              <a:t>Matriz de Gestión de Riegos de Salud Ocupacional</a:t>
            </a:r>
            <a:endParaRPr lang="en-US" dirty="0"/>
          </a:p>
        </p:txBody>
      </p:sp>
      <p:sp>
        <p:nvSpPr>
          <p:cNvPr id="4" name="Marcador de número de diapositiva 3">
            <a:extLst>
              <a:ext uri="{FF2B5EF4-FFF2-40B4-BE49-F238E27FC236}">
                <a16:creationId xmlns:a16="http://schemas.microsoft.com/office/drawing/2014/main" id="{93B4CF59-9899-BC38-2D47-F40C2424A8F1}"/>
              </a:ext>
            </a:extLst>
          </p:cNvPr>
          <p:cNvSpPr>
            <a:spLocks noGrp="1"/>
          </p:cNvSpPr>
          <p:nvPr>
            <p:ph type="sldNum" sz="quarter" idx="4"/>
          </p:nvPr>
        </p:nvSpPr>
        <p:spPr/>
        <p:txBody>
          <a:bodyPr/>
          <a:lstStyle/>
          <a:p>
            <a:fld id="{FF95D46F-68E8-4171-8536-729DEB5A20DE}" type="slidenum">
              <a:rPr lang="en-US" smtClean="0"/>
              <a:pPr/>
              <a:t>8</a:t>
            </a:fld>
            <a:endParaRPr lang="en-US" dirty="0"/>
          </a:p>
        </p:txBody>
      </p:sp>
      <p:sp>
        <p:nvSpPr>
          <p:cNvPr id="5" name="TextBox 2">
            <a:extLst>
              <a:ext uri="{FF2B5EF4-FFF2-40B4-BE49-F238E27FC236}">
                <a16:creationId xmlns:a16="http://schemas.microsoft.com/office/drawing/2014/main" id="{A4B3BAC9-576F-C583-E541-CCF388E0FA4D}"/>
              </a:ext>
            </a:extLst>
          </p:cNvPr>
          <p:cNvSpPr txBox="1"/>
          <p:nvPr/>
        </p:nvSpPr>
        <p:spPr>
          <a:xfrm>
            <a:off x="707173" y="1462818"/>
            <a:ext cx="8696709"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¿Cómo identifica los peligros y riesgos de salud ocupacional y cómo los controla?</a:t>
            </a:r>
          </a:p>
        </p:txBody>
      </p:sp>
      <p:sp>
        <p:nvSpPr>
          <p:cNvPr id="6" name="TextBox 3">
            <a:extLst>
              <a:ext uri="{FF2B5EF4-FFF2-40B4-BE49-F238E27FC236}">
                <a16:creationId xmlns:a16="http://schemas.microsoft.com/office/drawing/2014/main" id="{D2202C96-C031-67B9-591B-DE43F9619D96}"/>
              </a:ext>
            </a:extLst>
          </p:cNvPr>
          <p:cNvSpPr txBox="1"/>
          <p:nvPr/>
        </p:nvSpPr>
        <p:spPr>
          <a:xfrm>
            <a:off x="661243" y="1771664"/>
            <a:ext cx="10065371" cy="710451"/>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200" dirty="0">
                <a:latin typeface="Arial" panose="020B0604020202020204" pitchFamily="34" charset="0"/>
                <a:ea typeface="Arial" panose="020B0604020202020204" pitchFamily="34" charset="0"/>
                <a:cs typeface="Arial" panose="020B0604020202020204" pitchFamily="34" charset="0"/>
              </a:rPr>
              <a:t>Los peligros y riesgos de salud ocupacional se identifican a través de la matriz de identificación de Peligros y Evaluación de Riesgos a la Salud Ocupacional de cada área por cada puesto de trabajo. </a:t>
            </a:r>
          </a:p>
          <a:p>
            <a:pPr marL="258445" indent="-171450">
              <a:spcBef>
                <a:spcPts val="470"/>
              </a:spcBef>
              <a:buFont typeface="Wingdings" panose="05000000000000000000" pitchFamily="2" charset="2"/>
              <a:buChar char="è"/>
            </a:pPr>
            <a:r>
              <a:rPr lang="es-PE" sz="1200" dirty="0">
                <a:effectLst/>
                <a:latin typeface="Arial" panose="020B0604020202020204" pitchFamily="34" charset="0"/>
                <a:ea typeface="Arial" panose="020B0604020202020204" pitchFamily="34" charset="0"/>
                <a:cs typeface="Arial" panose="020B0604020202020204" pitchFamily="34" charset="0"/>
              </a:rPr>
              <a:t>Cada gerencia del área debe establecer controles según el nivel de riesgo identificado. </a:t>
            </a:r>
            <a:endParaRPr lang="en-US" sz="12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17">
            <a:extLst>
              <a:ext uri="{FF2B5EF4-FFF2-40B4-BE49-F238E27FC236}">
                <a16:creationId xmlns:a16="http://schemas.microsoft.com/office/drawing/2014/main" id="{7466100F-5AF5-98D6-7F95-BD766E11DC05}"/>
              </a:ext>
            </a:extLst>
          </p:cNvPr>
          <p:cNvPicPr>
            <a:picLocks noChangeAspect="1"/>
          </p:cNvPicPr>
          <p:nvPr/>
        </p:nvPicPr>
        <p:blipFill>
          <a:blip r:embed="rId2"/>
          <a:stretch>
            <a:fillRect/>
          </a:stretch>
        </p:blipFill>
        <p:spPr>
          <a:xfrm>
            <a:off x="271702" y="2775352"/>
            <a:ext cx="11648595" cy="2773677"/>
          </a:xfrm>
          <a:prstGeom prst="rect">
            <a:avLst/>
          </a:prstGeom>
          <a:ln w="19050">
            <a:solidFill>
              <a:schemeClr val="tx2"/>
            </a:solidFill>
          </a:ln>
        </p:spPr>
      </p:pic>
      <p:sp>
        <p:nvSpPr>
          <p:cNvPr id="8" name="Rectangle 18">
            <a:extLst>
              <a:ext uri="{FF2B5EF4-FFF2-40B4-BE49-F238E27FC236}">
                <a16:creationId xmlns:a16="http://schemas.microsoft.com/office/drawing/2014/main" id="{4B1A70E9-A529-1569-9B86-6656B8456D8F}"/>
              </a:ext>
            </a:extLst>
          </p:cNvPr>
          <p:cNvSpPr/>
          <p:nvPr/>
        </p:nvSpPr>
        <p:spPr>
          <a:xfrm>
            <a:off x="800099" y="3716072"/>
            <a:ext cx="1449489"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latin typeface="Arial" panose="020B0604020202020204" pitchFamily="34" charset="0"/>
                <a:cs typeface="Arial" panose="020B0604020202020204" pitchFamily="34" charset="0"/>
              </a:rPr>
              <a:t>ACTIVIDADES</a:t>
            </a:r>
            <a:endParaRPr lang="en-US" sz="1400" b="1" dirty="0">
              <a:solidFill>
                <a:schemeClr val="bg1"/>
              </a:solidFill>
              <a:latin typeface="Arial" panose="020B0604020202020204" pitchFamily="34" charset="0"/>
              <a:cs typeface="Arial" panose="020B0604020202020204" pitchFamily="34" charset="0"/>
            </a:endParaRPr>
          </a:p>
        </p:txBody>
      </p:sp>
      <p:sp>
        <p:nvSpPr>
          <p:cNvPr id="9" name="Rectangle 19">
            <a:extLst>
              <a:ext uri="{FF2B5EF4-FFF2-40B4-BE49-F238E27FC236}">
                <a16:creationId xmlns:a16="http://schemas.microsoft.com/office/drawing/2014/main" id="{3D129A73-3FB8-22CB-A38B-749492BE4AE1}"/>
              </a:ext>
            </a:extLst>
          </p:cNvPr>
          <p:cNvSpPr/>
          <p:nvPr/>
        </p:nvSpPr>
        <p:spPr>
          <a:xfrm>
            <a:off x="6676826" y="3716072"/>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CONTROLES</a:t>
            </a:r>
            <a:endParaRPr lang="en-US" sz="1400" b="1" dirty="0">
              <a:solidFill>
                <a:schemeClr val="bg1"/>
              </a:solidFill>
              <a:latin typeface="Arial" panose="020B0604020202020204" pitchFamily="34" charset="0"/>
              <a:cs typeface="Arial" panose="020B0604020202020204" pitchFamily="34" charset="0"/>
            </a:endParaRPr>
          </a:p>
        </p:txBody>
      </p:sp>
      <p:sp>
        <p:nvSpPr>
          <p:cNvPr id="10" name="Rectangle 20">
            <a:extLst>
              <a:ext uri="{FF2B5EF4-FFF2-40B4-BE49-F238E27FC236}">
                <a16:creationId xmlns:a16="http://schemas.microsoft.com/office/drawing/2014/main" id="{EFDA8B34-3BAF-2B41-E2D5-C1310394FE39}"/>
              </a:ext>
            </a:extLst>
          </p:cNvPr>
          <p:cNvSpPr/>
          <p:nvPr/>
        </p:nvSpPr>
        <p:spPr>
          <a:xfrm>
            <a:off x="2727702" y="3743355"/>
            <a:ext cx="1292715"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PELIGROS Y RIESGOS</a:t>
            </a:r>
            <a:endParaRPr lang="en-US" sz="1400" b="1" dirty="0">
              <a:solidFill>
                <a:schemeClr val="bg1"/>
              </a:solidFill>
              <a:latin typeface="Arial" panose="020B0604020202020204" pitchFamily="34" charset="0"/>
              <a:cs typeface="Arial" panose="020B0604020202020204" pitchFamily="34" charset="0"/>
            </a:endParaRPr>
          </a:p>
        </p:txBody>
      </p:sp>
      <p:sp>
        <p:nvSpPr>
          <p:cNvPr id="11" name="Rectangle 21">
            <a:extLst>
              <a:ext uri="{FF2B5EF4-FFF2-40B4-BE49-F238E27FC236}">
                <a16:creationId xmlns:a16="http://schemas.microsoft.com/office/drawing/2014/main" id="{5F4F5385-5609-17A7-7E28-C35069F5D7B2}"/>
              </a:ext>
            </a:extLst>
          </p:cNvPr>
          <p:cNvSpPr/>
          <p:nvPr/>
        </p:nvSpPr>
        <p:spPr>
          <a:xfrm>
            <a:off x="4112562" y="3730392"/>
            <a:ext cx="942966"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INICIAL </a:t>
            </a:r>
            <a:endParaRPr lang="en-US" sz="1400" b="1" dirty="0">
              <a:solidFill>
                <a:schemeClr val="bg1"/>
              </a:solidFill>
              <a:latin typeface="Arial" panose="020B0604020202020204" pitchFamily="34" charset="0"/>
              <a:cs typeface="Arial" panose="020B0604020202020204" pitchFamily="34" charset="0"/>
            </a:endParaRPr>
          </a:p>
        </p:txBody>
      </p:sp>
      <p:sp>
        <p:nvSpPr>
          <p:cNvPr id="12" name="Rectangle 22">
            <a:extLst>
              <a:ext uri="{FF2B5EF4-FFF2-40B4-BE49-F238E27FC236}">
                <a16:creationId xmlns:a16="http://schemas.microsoft.com/office/drawing/2014/main" id="{246DC58D-2D8D-DF3E-E3C4-8D91186F94D5}"/>
              </a:ext>
            </a:extLst>
          </p:cNvPr>
          <p:cNvSpPr/>
          <p:nvPr/>
        </p:nvSpPr>
        <p:spPr>
          <a:xfrm>
            <a:off x="9606638" y="3730392"/>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RESIDUAL</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33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E538F-4889-1B8C-8F9E-F7FFB190264C}"/>
              </a:ext>
            </a:extLst>
          </p:cNvPr>
          <p:cNvSpPr>
            <a:spLocks noGrp="1"/>
          </p:cNvSpPr>
          <p:nvPr>
            <p:ph type="title"/>
          </p:nvPr>
        </p:nvSpPr>
        <p:spPr>
          <a:xfrm>
            <a:off x="235729" y="277414"/>
            <a:ext cx="9027330" cy="789866"/>
          </a:xfrm>
        </p:spPr>
        <p:txBody>
          <a:bodyPr/>
          <a:lstStyle/>
          <a:p>
            <a:r>
              <a:rPr lang="es-PE" dirty="0"/>
              <a:t>IPERC Continuo</a:t>
            </a:r>
            <a:endParaRPr lang="en-US" dirty="0"/>
          </a:p>
        </p:txBody>
      </p:sp>
      <p:sp>
        <p:nvSpPr>
          <p:cNvPr id="3" name="Marcador de contenido 2">
            <a:extLst>
              <a:ext uri="{FF2B5EF4-FFF2-40B4-BE49-F238E27FC236}">
                <a16:creationId xmlns:a16="http://schemas.microsoft.com/office/drawing/2014/main" id="{8F560887-2342-890F-5358-3C3E6203DC3D}"/>
              </a:ext>
            </a:extLst>
          </p:cNvPr>
          <p:cNvSpPr>
            <a:spLocks noGrp="1"/>
          </p:cNvSpPr>
          <p:nvPr>
            <p:ph idx="1"/>
          </p:nvPr>
        </p:nvSpPr>
        <p:spPr>
          <a:xfrm>
            <a:off x="235729" y="1255345"/>
            <a:ext cx="11642418" cy="789867"/>
          </a:xfrm>
        </p:spPr>
        <p:txBody>
          <a:bodyPr>
            <a:normAutofit/>
          </a:bodyPr>
          <a:lstStyle/>
          <a:p>
            <a:pPr marL="0" indent="0">
              <a:buNone/>
            </a:pPr>
            <a:r>
              <a:rPr lang="es-PE" sz="1600" dirty="0"/>
              <a:t>Al inicio de toda tarea, los trabajadores deben identificar los peligros y riesgos para su salud e integridad física y determinarán las medidas de control más adecuadas utilizando el formato de </a:t>
            </a:r>
            <a:r>
              <a:rPr lang="es-PE" sz="1600" b="1" dirty="0">
                <a:solidFill>
                  <a:schemeClr val="accent1"/>
                </a:solidFill>
              </a:rPr>
              <a:t>IPERC Continuo</a:t>
            </a:r>
            <a:r>
              <a:rPr lang="es-PE" sz="1600" dirty="0"/>
              <a:t>. </a:t>
            </a:r>
            <a:endParaRPr lang="en-US" sz="1600" dirty="0"/>
          </a:p>
        </p:txBody>
      </p:sp>
      <p:sp>
        <p:nvSpPr>
          <p:cNvPr id="4" name="Marcador de número de diapositiva 3">
            <a:extLst>
              <a:ext uri="{FF2B5EF4-FFF2-40B4-BE49-F238E27FC236}">
                <a16:creationId xmlns:a16="http://schemas.microsoft.com/office/drawing/2014/main" id="{87709831-B1B9-974A-7B3A-6B7272F91613}"/>
              </a:ext>
            </a:extLst>
          </p:cNvPr>
          <p:cNvSpPr>
            <a:spLocks noGrp="1"/>
          </p:cNvSpPr>
          <p:nvPr>
            <p:ph type="sldNum" sz="quarter" idx="4"/>
          </p:nvPr>
        </p:nvSpPr>
        <p:spPr/>
        <p:txBody>
          <a:bodyPr/>
          <a:lstStyle/>
          <a:p>
            <a:fld id="{FF95D46F-68E8-4171-8536-729DEB5A20DE}" type="slidenum">
              <a:rPr lang="en-US" smtClean="0"/>
              <a:pPr/>
              <a:t>9</a:t>
            </a:fld>
            <a:endParaRPr lang="en-US" dirty="0"/>
          </a:p>
        </p:txBody>
      </p:sp>
      <p:pic>
        <p:nvPicPr>
          <p:cNvPr id="6" name="Imagen 5">
            <a:extLst>
              <a:ext uri="{FF2B5EF4-FFF2-40B4-BE49-F238E27FC236}">
                <a16:creationId xmlns:a16="http://schemas.microsoft.com/office/drawing/2014/main" id="{5F5C7442-D0EC-1E3E-4ACB-8FE29B19BEED}"/>
              </a:ext>
            </a:extLst>
          </p:cNvPr>
          <p:cNvPicPr>
            <a:picLocks noChangeAspect="1"/>
          </p:cNvPicPr>
          <p:nvPr/>
        </p:nvPicPr>
        <p:blipFill>
          <a:blip r:embed="rId3"/>
          <a:stretch>
            <a:fillRect/>
          </a:stretch>
        </p:blipFill>
        <p:spPr>
          <a:xfrm>
            <a:off x="418136" y="1837487"/>
            <a:ext cx="5476227" cy="3709704"/>
          </a:xfrm>
          <a:prstGeom prst="rect">
            <a:avLst/>
          </a:prstGeom>
          <a:ln>
            <a:solidFill>
              <a:schemeClr val="tx2"/>
            </a:solidFill>
          </a:ln>
        </p:spPr>
      </p:pic>
      <p:pic>
        <p:nvPicPr>
          <p:cNvPr id="8" name="Imagen 7">
            <a:extLst>
              <a:ext uri="{FF2B5EF4-FFF2-40B4-BE49-F238E27FC236}">
                <a16:creationId xmlns:a16="http://schemas.microsoft.com/office/drawing/2014/main" id="{278BD613-8E91-CDA5-8426-07908CC55005}"/>
              </a:ext>
            </a:extLst>
          </p:cNvPr>
          <p:cNvPicPr>
            <a:picLocks noChangeAspect="1"/>
          </p:cNvPicPr>
          <p:nvPr/>
        </p:nvPicPr>
        <p:blipFill>
          <a:blip r:embed="rId4"/>
          <a:stretch>
            <a:fillRect/>
          </a:stretch>
        </p:blipFill>
        <p:spPr>
          <a:xfrm>
            <a:off x="6547581" y="1855746"/>
            <a:ext cx="5311256" cy="3699851"/>
          </a:xfrm>
          <a:prstGeom prst="rect">
            <a:avLst/>
          </a:prstGeom>
          <a:ln>
            <a:solidFill>
              <a:schemeClr val="tx2"/>
            </a:solidFill>
          </a:ln>
        </p:spPr>
      </p:pic>
      <p:sp>
        <p:nvSpPr>
          <p:cNvPr id="13" name="Marcador de contenido 2">
            <a:extLst>
              <a:ext uri="{FF2B5EF4-FFF2-40B4-BE49-F238E27FC236}">
                <a16:creationId xmlns:a16="http://schemas.microsoft.com/office/drawing/2014/main" id="{38942D55-71D1-7B48-A656-9E086430C8D4}"/>
              </a:ext>
            </a:extLst>
          </p:cNvPr>
          <p:cNvSpPr txBox="1">
            <a:spLocks/>
          </p:cNvSpPr>
          <p:nvPr/>
        </p:nvSpPr>
        <p:spPr>
          <a:xfrm>
            <a:off x="143368" y="5727501"/>
            <a:ext cx="11642418" cy="853085"/>
          </a:xfrm>
          <a:prstGeom prst="rect">
            <a:avLst/>
          </a:prstGeom>
        </p:spPr>
        <p:txBody>
          <a:bodyPr vert="horz" lIns="91440" tIns="45720" rIns="91440" bIns="45720" rtlCol="0">
            <a:normAutofit/>
          </a:bodyPr>
          <a:lstStyle>
            <a:lvl1pPr marL="225425" indent="-225425" algn="l" defTabSz="914400" rtl="0" eaLnBrk="1" latinLnBrk="0" hangingPunct="1">
              <a:lnSpc>
                <a:spcPct val="90000"/>
              </a:lnSpc>
              <a:spcBef>
                <a:spcPts val="1000"/>
              </a:spcBef>
              <a:buClr>
                <a:srgbClr val="D37321"/>
              </a:buClr>
              <a:buSzPct val="11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2763" indent="-279400" algn="l" defTabSz="914400" rtl="0" eaLnBrk="1" latinLnBrk="0" hangingPunct="1">
              <a:lnSpc>
                <a:spcPct val="90000"/>
              </a:lnSpc>
              <a:spcBef>
                <a:spcPts val="500"/>
              </a:spcBef>
              <a:buClr>
                <a:srgbClr val="D37321"/>
              </a:buClr>
              <a:buSzPct val="92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8838" indent="-288925" algn="l" defTabSz="914400" rtl="0" eaLnBrk="1" latinLnBrk="0" hangingPunct="1">
              <a:lnSpc>
                <a:spcPct val="90000"/>
              </a:lnSpc>
              <a:spcBef>
                <a:spcPts val="500"/>
              </a:spcBef>
              <a:buClr>
                <a:srgbClr val="D37321"/>
              </a:buClr>
              <a:buSzPct val="98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082675" indent="-280988"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58888" indent="-176213"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200" b="1" dirty="0">
                <a:solidFill>
                  <a:srgbClr val="FF0000"/>
                </a:solidFill>
              </a:rPr>
              <a:t>Al inicio de toda tarea, los trabajadores identificarán los peligros, evaluarán los riesgos para su salud e integridad física y determinarán las medidas de control más adecuadas según el IPERC – Continuo del ANEXO </a:t>
            </a:r>
            <a:r>
              <a:rPr lang="es-ES" sz="1200" b="1" dirty="0" err="1">
                <a:solidFill>
                  <a:srgbClr val="FF0000"/>
                </a:solidFill>
              </a:rPr>
              <a:t>Nº</a:t>
            </a:r>
            <a:r>
              <a:rPr lang="es-ES" sz="1200" b="1" dirty="0">
                <a:solidFill>
                  <a:srgbClr val="FF0000"/>
                </a:solidFill>
              </a:rPr>
              <a:t> 7, las que serán ratificadas o modificadas por la supervisión responsable. En los casos de tareas en una labor que involucren más de dos trabajadores, el IPERC – Continuo podrá ser realizado en equipo, debiendo los trabajadores dejar constancia de su participación con su firma. </a:t>
            </a:r>
            <a:endParaRPr lang="en-US" sz="1800" b="1" dirty="0">
              <a:solidFill>
                <a:srgbClr val="FF0000"/>
              </a:solidFill>
            </a:endParaRPr>
          </a:p>
        </p:txBody>
      </p:sp>
      <p:sp>
        <p:nvSpPr>
          <p:cNvPr id="14" name="Rectángulo 13">
            <a:extLst>
              <a:ext uri="{FF2B5EF4-FFF2-40B4-BE49-F238E27FC236}">
                <a16:creationId xmlns:a16="http://schemas.microsoft.com/office/drawing/2014/main" id="{D4E2C250-2967-9F71-D5B9-135A88375CC9}"/>
              </a:ext>
            </a:extLst>
          </p:cNvPr>
          <p:cNvSpPr/>
          <p:nvPr/>
        </p:nvSpPr>
        <p:spPr>
          <a:xfrm>
            <a:off x="-425277" y="6401624"/>
            <a:ext cx="3391382" cy="2449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000" i="1" dirty="0">
                <a:solidFill>
                  <a:schemeClr val="tx1"/>
                </a:solidFill>
              </a:rPr>
              <a:t>Fuente: Artículo 95 - DS 024 – 2016 – EM </a:t>
            </a:r>
            <a:endParaRPr lang="en-US" sz="1000" i="1" dirty="0">
              <a:solidFill>
                <a:schemeClr val="tx1"/>
              </a:solidFill>
            </a:endParaRPr>
          </a:p>
        </p:txBody>
      </p:sp>
      <p:sp>
        <p:nvSpPr>
          <p:cNvPr id="15" name="Rectangle 18">
            <a:extLst>
              <a:ext uri="{FF2B5EF4-FFF2-40B4-BE49-F238E27FC236}">
                <a16:creationId xmlns:a16="http://schemas.microsoft.com/office/drawing/2014/main" id="{7896C0CD-D322-5F00-492F-2EC389B2CFC2}"/>
              </a:ext>
            </a:extLst>
          </p:cNvPr>
          <p:cNvSpPr/>
          <p:nvPr/>
        </p:nvSpPr>
        <p:spPr>
          <a:xfrm>
            <a:off x="562779" y="2350109"/>
            <a:ext cx="707635" cy="38647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900" b="1" dirty="0">
                <a:solidFill>
                  <a:schemeClr val="bg1"/>
                </a:solidFill>
                <a:latin typeface="Arial" panose="020B0604020202020204" pitchFamily="34" charset="0"/>
                <a:cs typeface="Arial" panose="020B0604020202020204" pitchFamily="34" charset="0"/>
              </a:rPr>
              <a:t>Reglas para vivir</a:t>
            </a:r>
            <a:endParaRPr lang="en-US" sz="900" b="1" dirty="0">
              <a:solidFill>
                <a:schemeClr val="bg1"/>
              </a:solidFill>
              <a:latin typeface="Arial" panose="020B0604020202020204" pitchFamily="34" charset="0"/>
              <a:cs typeface="Arial" panose="020B0604020202020204" pitchFamily="34" charset="0"/>
            </a:endParaRPr>
          </a:p>
        </p:txBody>
      </p:sp>
      <p:sp>
        <p:nvSpPr>
          <p:cNvPr id="16" name="Rectangle 18">
            <a:extLst>
              <a:ext uri="{FF2B5EF4-FFF2-40B4-BE49-F238E27FC236}">
                <a16:creationId xmlns:a16="http://schemas.microsoft.com/office/drawing/2014/main" id="{E03EAE79-669D-A5EB-57BF-380EBE1FC913}"/>
              </a:ext>
            </a:extLst>
          </p:cNvPr>
          <p:cNvSpPr/>
          <p:nvPr/>
        </p:nvSpPr>
        <p:spPr>
          <a:xfrm>
            <a:off x="1345035" y="2350109"/>
            <a:ext cx="611749" cy="38647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900" b="1" dirty="0">
                <a:solidFill>
                  <a:schemeClr val="bg1"/>
                </a:solidFill>
                <a:latin typeface="Arial" panose="020B0604020202020204" pitchFamily="34" charset="0"/>
                <a:cs typeface="Arial" panose="020B0604020202020204" pitchFamily="34" charset="0"/>
              </a:rPr>
              <a:t>Riesgo</a:t>
            </a:r>
            <a:endParaRPr lang="en-US" sz="900" b="1" dirty="0">
              <a:solidFill>
                <a:schemeClr val="bg1"/>
              </a:solidFill>
              <a:latin typeface="Arial" panose="020B0604020202020204" pitchFamily="34" charset="0"/>
              <a:cs typeface="Arial" panose="020B0604020202020204" pitchFamily="34" charset="0"/>
            </a:endParaRPr>
          </a:p>
        </p:txBody>
      </p:sp>
      <p:sp>
        <p:nvSpPr>
          <p:cNvPr id="17" name="Rectangle 18">
            <a:extLst>
              <a:ext uri="{FF2B5EF4-FFF2-40B4-BE49-F238E27FC236}">
                <a16:creationId xmlns:a16="http://schemas.microsoft.com/office/drawing/2014/main" id="{A3D3394B-B5EC-77BE-09E7-DE0C3F622309}"/>
              </a:ext>
            </a:extLst>
          </p:cNvPr>
          <p:cNvSpPr/>
          <p:nvPr/>
        </p:nvSpPr>
        <p:spPr>
          <a:xfrm>
            <a:off x="2046074" y="2350108"/>
            <a:ext cx="764752" cy="386476"/>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Evaluación riesgo puro</a:t>
            </a:r>
            <a:endParaRPr lang="en-US" sz="800" b="1" dirty="0">
              <a:solidFill>
                <a:schemeClr val="bg1"/>
              </a:solidFill>
              <a:latin typeface="Arial" panose="020B0604020202020204" pitchFamily="34" charset="0"/>
              <a:cs typeface="Arial" panose="020B0604020202020204" pitchFamily="34" charset="0"/>
            </a:endParaRPr>
          </a:p>
        </p:txBody>
      </p:sp>
      <p:sp>
        <p:nvSpPr>
          <p:cNvPr id="18" name="Rectangle 18">
            <a:extLst>
              <a:ext uri="{FF2B5EF4-FFF2-40B4-BE49-F238E27FC236}">
                <a16:creationId xmlns:a16="http://schemas.microsoft.com/office/drawing/2014/main" id="{A0ACD89B-6497-76A7-31A9-A81821DD2B7D}"/>
              </a:ext>
            </a:extLst>
          </p:cNvPr>
          <p:cNvSpPr/>
          <p:nvPr/>
        </p:nvSpPr>
        <p:spPr>
          <a:xfrm>
            <a:off x="3021225" y="2307629"/>
            <a:ext cx="764752" cy="47143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Controles Críticos Aplicables</a:t>
            </a:r>
            <a:endParaRPr lang="en-US" sz="8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A3D4BFA-89AC-58C8-9612-8A503B3873EE}"/>
              </a:ext>
            </a:extLst>
          </p:cNvPr>
          <p:cNvSpPr/>
          <p:nvPr/>
        </p:nvSpPr>
        <p:spPr>
          <a:xfrm>
            <a:off x="4202137" y="2292181"/>
            <a:ext cx="1142738" cy="50233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Controles complementarios</a:t>
            </a:r>
            <a:endParaRPr lang="en-US" sz="800" b="1" dirty="0">
              <a:solidFill>
                <a:schemeClr val="bg1"/>
              </a:solidFill>
              <a:latin typeface="Arial" panose="020B0604020202020204" pitchFamily="34" charset="0"/>
              <a:cs typeface="Arial" panose="020B0604020202020204" pitchFamily="34" charset="0"/>
            </a:endParaRPr>
          </a:p>
        </p:txBody>
      </p:sp>
      <p:sp>
        <p:nvSpPr>
          <p:cNvPr id="20" name="Rectangle 18">
            <a:extLst>
              <a:ext uri="{FF2B5EF4-FFF2-40B4-BE49-F238E27FC236}">
                <a16:creationId xmlns:a16="http://schemas.microsoft.com/office/drawing/2014/main" id="{247C62E6-E2E7-FE97-EE65-9018530DB5C7}"/>
              </a:ext>
            </a:extLst>
          </p:cNvPr>
          <p:cNvSpPr/>
          <p:nvPr/>
        </p:nvSpPr>
        <p:spPr>
          <a:xfrm>
            <a:off x="5459569" y="2292181"/>
            <a:ext cx="838070" cy="50233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Evaluación Riesgo Residual</a:t>
            </a:r>
            <a:endParaRPr lang="en-US" sz="800" b="1" dirty="0">
              <a:solidFill>
                <a:schemeClr val="bg1"/>
              </a:solidFill>
              <a:latin typeface="Arial" panose="020B0604020202020204" pitchFamily="34" charset="0"/>
              <a:cs typeface="Arial" panose="020B0604020202020204" pitchFamily="34" charset="0"/>
            </a:endParaRPr>
          </a:p>
        </p:txBody>
      </p:sp>
      <p:sp>
        <p:nvSpPr>
          <p:cNvPr id="21" name="Rectangle 18">
            <a:extLst>
              <a:ext uri="{FF2B5EF4-FFF2-40B4-BE49-F238E27FC236}">
                <a16:creationId xmlns:a16="http://schemas.microsoft.com/office/drawing/2014/main" id="{367A87CD-D272-6B83-6B6E-37B53D60772C}"/>
              </a:ext>
            </a:extLst>
          </p:cNvPr>
          <p:cNvSpPr/>
          <p:nvPr/>
        </p:nvSpPr>
        <p:spPr>
          <a:xfrm>
            <a:off x="6622202" y="2693298"/>
            <a:ext cx="2172882" cy="16886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Otros Peligros y Riesgos de la tarea</a:t>
            </a:r>
            <a:endParaRPr lang="en-US" sz="800" b="1" dirty="0">
              <a:solidFill>
                <a:schemeClr val="bg1"/>
              </a:solidFill>
              <a:latin typeface="Arial" panose="020B0604020202020204" pitchFamily="34" charset="0"/>
              <a:cs typeface="Arial" panose="020B0604020202020204" pitchFamily="34" charset="0"/>
            </a:endParaRPr>
          </a:p>
        </p:txBody>
      </p:sp>
      <p:sp>
        <p:nvSpPr>
          <p:cNvPr id="22" name="Rectangle 18">
            <a:extLst>
              <a:ext uri="{FF2B5EF4-FFF2-40B4-BE49-F238E27FC236}">
                <a16:creationId xmlns:a16="http://schemas.microsoft.com/office/drawing/2014/main" id="{A6566E06-E70C-F3F5-EF87-1E458A904AFD}"/>
              </a:ext>
            </a:extLst>
          </p:cNvPr>
          <p:cNvSpPr/>
          <p:nvPr/>
        </p:nvSpPr>
        <p:spPr>
          <a:xfrm>
            <a:off x="6586890" y="1907852"/>
            <a:ext cx="2616319" cy="16886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3 Reglas para vivir y riesgos críticos de la tarea</a:t>
            </a:r>
            <a:endParaRPr lang="en-US" sz="800" b="1" dirty="0">
              <a:solidFill>
                <a:schemeClr val="bg1"/>
              </a:solidFill>
              <a:latin typeface="Arial" panose="020B0604020202020204" pitchFamily="34" charset="0"/>
              <a:cs typeface="Arial" panose="020B0604020202020204" pitchFamily="34" charset="0"/>
            </a:endParaRPr>
          </a:p>
        </p:txBody>
      </p:sp>
      <p:sp>
        <p:nvSpPr>
          <p:cNvPr id="23" name="Rectangle 18">
            <a:extLst>
              <a:ext uri="{FF2B5EF4-FFF2-40B4-BE49-F238E27FC236}">
                <a16:creationId xmlns:a16="http://schemas.microsoft.com/office/drawing/2014/main" id="{49A8C1BA-7B04-087E-F3A4-23BF9FB23294}"/>
              </a:ext>
            </a:extLst>
          </p:cNvPr>
          <p:cNvSpPr/>
          <p:nvPr/>
        </p:nvSpPr>
        <p:spPr>
          <a:xfrm>
            <a:off x="6611606" y="3780695"/>
            <a:ext cx="1497677" cy="1232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Gestión Ambiental</a:t>
            </a:r>
            <a:endParaRPr lang="en-US" sz="800" b="1" dirty="0">
              <a:solidFill>
                <a:schemeClr val="bg1"/>
              </a:solidFill>
              <a:latin typeface="Arial" panose="020B0604020202020204" pitchFamily="34" charset="0"/>
              <a:cs typeface="Arial" panose="020B0604020202020204" pitchFamily="34" charset="0"/>
            </a:endParaRPr>
          </a:p>
        </p:txBody>
      </p:sp>
      <p:sp>
        <p:nvSpPr>
          <p:cNvPr id="24" name="Rectangle 18">
            <a:extLst>
              <a:ext uri="{FF2B5EF4-FFF2-40B4-BE49-F238E27FC236}">
                <a16:creationId xmlns:a16="http://schemas.microsoft.com/office/drawing/2014/main" id="{E62E1473-F7B6-F552-73B3-7D89C1EEF5DE}"/>
              </a:ext>
            </a:extLst>
          </p:cNvPr>
          <p:cNvSpPr/>
          <p:nvPr/>
        </p:nvSpPr>
        <p:spPr>
          <a:xfrm>
            <a:off x="6622202" y="4158231"/>
            <a:ext cx="2293198" cy="1232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Preparación y Respuesta a Emergencias</a:t>
            </a:r>
            <a:endParaRPr lang="en-US" sz="800" b="1" dirty="0">
              <a:solidFill>
                <a:schemeClr val="bg1"/>
              </a:solidFill>
              <a:latin typeface="Arial" panose="020B0604020202020204" pitchFamily="34" charset="0"/>
              <a:cs typeface="Arial" panose="020B0604020202020204" pitchFamily="34" charset="0"/>
            </a:endParaRPr>
          </a:p>
        </p:txBody>
      </p:sp>
      <p:sp>
        <p:nvSpPr>
          <p:cNvPr id="25" name="Rectangle 18">
            <a:extLst>
              <a:ext uri="{FF2B5EF4-FFF2-40B4-BE49-F238E27FC236}">
                <a16:creationId xmlns:a16="http://schemas.microsoft.com/office/drawing/2014/main" id="{AC5CCC37-045F-1E67-E3EF-96B2FDE7BEB9}"/>
              </a:ext>
            </a:extLst>
          </p:cNvPr>
          <p:cNvSpPr/>
          <p:nvPr/>
        </p:nvSpPr>
        <p:spPr>
          <a:xfrm>
            <a:off x="6611607" y="4513777"/>
            <a:ext cx="3010968" cy="25195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Expectativa con la producción segura – 4 principios de seguridad</a:t>
            </a:r>
            <a:endParaRPr lang="en-US" sz="800" b="1" dirty="0">
              <a:solidFill>
                <a:schemeClr val="bg1"/>
              </a:solidFill>
              <a:latin typeface="Arial" panose="020B0604020202020204" pitchFamily="34" charset="0"/>
              <a:cs typeface="Arial" panose="020B0604020202020204" pitchFamily="34" charset="0"/>
            </a:endParaRPr>
          </a:p>
        </p:txBody>
      </p:sp>
      <p:sp>
        <p:nvSpPr>
          <p:cNvPr id="26" name="Rectangle 18">
            <a:extLst>
              <a:ext uri="{FF2B5EF4-FFF2-40B4-BE49-F238E27FC236}">
                <a16:creationId xmlns:a16="http://schemas.microsoft.com/office/drawing/2014/main" id="{FCAAC778-177A-573B-2C12-D6D8A3BA337A}"/>
              </a:ext>
            </a:extLst>
          </p:cNvPr>
          <p:cNvSpPr/>
          <p:nvPr/>
        </p:nvSpPr>
        <p:spPr>
          <a:xfrm>
            <a:off x="9854615" y="4513777"/>
            <a:ext cx="1533123" cy="10635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Liderazgo Activo</a:t>
            </a:r>
            <a:endParaRPr lang="en-US"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14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owering Progress 2025">
      <a:dk1>
        <a:srgbClr val="092033"/>
      </a:dk1>
      <a:lt1>
        <a:sysClr val="window" lastClr="FFFFFF"/>
      </a:lt1>
      <a:dk2>
        <a:srgbClr val="718CA6"/>
      </a:dk2>
      <a:lt2>
        <a:srgbClr val="E7E6E6"/>
      </a:lt2>
      <a:accent1>
        <a:srgbClr val="007FB0"/>
      </a:accent1>
      <a:accent2>
        <a:srgbClr val="F1792E"/>
      </a:accent2>
      <a:accent3>
        <a:srgbClr val="A5A5A5"/>
      </a:accent3>
      <a:accent4>
        <a:srgbClr val="FFC000"/>
      </a:accent4>
      <a:accent5>
        <a:srgbClr val="79D9FF"/>
      </a:accent5>
      <a:accent6>
        <a:srgbClr val="006C3C"/>
      </a:accent6>
      <a:hlink>
        <a:srgbClr val="C9550D"/>
      </a:hlink>
      <a:folHlink>
        <a:srgbClr val="C955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7e16863-b940-4291-96f8-ad8461baff96" ContentTypeId="0x01010046829DE55437B147B48D1766376E3D6B" PreviousValue="false"/>
</file>

<file path=customXml/item2.xml><?xml version="1.0" encoding="utf-8"?>
<ct:contentTypeSchema xmlns:ct="http://schemas.microsoft.com/office/2006/metadata/contentType" xmlns:ma="http://schemas.microsoft.com/office/2006/metadata/properties/metaAttributes" ct:_="" ma:_="" ma:contentTypeName="FM Document" ma:contentTypeID="0x01010046829DE55437B147B48D1766376E3D6B00B88FBAAEE5C20C4C9D69FB6CE39CD566" ma:contentTypeVersion="6" ma:contentTypeDescription="Document Content Type" ma:contentTypeScope="" ma:versionID="54fdcedd32f92a76818fefc43cd56ac1">
  <xsd:schema xmlns:xsd="http://www.w3.org/2001/XMLSchema" xmlns:xs="http://www.w3.org/2001/XMLSchema" xmlns:p="http://schemas.microsoft.com/office/2006/metadata/properties" xmlns:ns2="b5ba0a33-b247-4d4b-b9ae-c709af684fd3" xmlns:ns3="1c8c09b6-704d-411a-b466-b4564be81472" targetNamespace="http://schemas.microsoft.com/office/2006/metadata/properties" ma:root="true" ma:fieldsID="88fa9e2658bc9e7bdcc35ac4495747b1" ns2:_="" ns3:_="">
    <xsd:import namespace="b5ba0a33-b247-4d4b-b9ae-c709af684fd3"/>
    <xsd:import namespace="1c8c09b6-704d-411a-b466-b4564be81472"/>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2:FM_x0020_LOC" minOccurs="0"/>
                <xsd:element ref="ns3:S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3;#Community Relations - General|96e133fb-aecf-4fc7-91a1-5dcc9f35a869"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ec2217-e374-4c6f-b3e4-ba39a28ba7e3}" ma:internalName="TaxCatchAll" ma:showField="CatchAllData"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ec2217-e374-4c6f-b3e4-ba39a28ba7e3}" ma:internalName="TaxCatchAllLabel" ma:readOnly="true" ma:showField="CatchAllDataLabel"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17" nillable="true" ma:displayName="FM LOC" ma:description="This column is used to assign Location" ma:format="Dropdown" ma:hidden="true"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1c8c09b6-704d-411a-b466-b4564be81472" elementFormDefault="qualified">
    <xsd:import namespace="http://schemas.microsoft.com/office/2006/documentManagement/types"/>
    <xsd:import namespace="http://schemas.microsoft.com/office/infopath/2007/PartnerControls"/>
    <xsd:element name="Site" ma:index="18" nillable="true" ma:displayName="Site" ma:internalName="Si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M_x0020_DPT xmlns="b5ba0a33-b247-4d4b-b9ae-c709af684fd3" xsi:nil="true"/>
    <Site xmlns="1c8c09b6-704d-411a-b466-b4564be81472">Cerro Verde</Site>
    <FM_x0020_Ent_x0020_TaxonomyTaxHTField0 xmlns="b5ba0a33-b247-4d4b-b9ae-c709af684fd3">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b5cff18d-06e2-4b96-8cca-84145c202a65</TermId>
        </TermInfo>
      </Terms>
    </FM_x0020_Ent_x0020_TaxonomyTaxHTField0>
    <FM_x0020_Doc_x0020_TypeTaxHTField0 xmlns="b5ba0a33-b247-4d4b-b9ae-c709af684fd3">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ab0814dc-ad79-4add-a59b-e4976d8b9098</TermId>
        </TermInfo>
      </Terms>
    </FM_x0020_Doc_x0020_TypeTaxHTField0>
    <o79fb0eb13274969baa8945b2a62dcda xmlns="b5ba0a33-b247-4d4b-b9ae-c709af684fd3">
      <Terms xmlns="http://schemas.microsoft.com/office/infopath/2007/PartnerControls">
        <TermInfo xmlns="http://schemas.microsoft.com/office/infopath/2007/PartnerControls">
          <TermName xmlns="http://schemas.microsoft.com/office/infopath/2007/PartnerControls">Community Relations - General</TermName>
          <TermId xmlns="http://schemas.microsoft.com/office/infopath/2007/PartnerControls">96e133fb-aecf-4fc7-91a1-5dcc9f35a869</TermId>
        </TermInfo>
      </Terms>
    </o79fb0eb13274969baa8945b2a62dcda>
    <TaxCatchAll xmlns="b5ba0a33-b247-4d4b-b9ae-c709af684fd3">
      <Value>3</Value>
      <Value>2</Value>
      <Value>1</Value>
    </TaxCatchAll>
    <FM_x0020_LOC xmlns="b5ba0a33-b247-4d4b-b9ae-c709af684fd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0A0B6E-87CB-45FE-A127-8CA0F1AC025D}">
  <ds:schemaRefs>
    <ds:schemaRef ds:uri="Microsoft.SharePoint.Taxonomy.ContentTypeSync"/>
  </ds:schemaRefs>
</ds:datastoreItem>
</file>

<file path=customXml/itemProps2.xml><?xml version="1.0" encoding="utf-8"?>
<ds:datastoreItem xmlns:ds="http://schemas.openxmlformats.org/officeDocument/2006/customXml" ds:itemID="{B6EA054B-E416-4190-8C50-43C1F4CD6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a0a33-b247-4d4b-b9ae-c709af684fd3"/>
    <ds:schemaRef ds:uri="1c8c09b6-704d-411a-b466-b4564be8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590116-2178-475B-9B22-111F30D1F966}">
  <ds:schemaRefs>
    <ds:schemaRef ds:uri="http://schemas.microsoft.com/office/2006/metadata/properties"/>
    <ds:schemaRef ds:uri="http://schemas.microsoft.com/office/infopath/2007/PartnerControls"/>
    <ds:schemaRef ds:uri="b5ba0a33-b247-4d4b-b9ae-c709af684fd3"/>
    <ds:schemaRef ds:uri="1c8c09b6-704d-411a-b466-b4564be81472"/>
  </ds:schemaRefs>
</ds:datastoreItem>
</file>

<file path=customXml/itemProps4.xml><?xml version="1.0" encoding="utf-8"?>
<ds:datastoreItem xmlns:ds="http://schemas.openxmlformats.org/officeDocument/2006/customXml" ds:itemID="{62107951-87C9-4990-8277-C77F183E9502}">
  <ds:schemaRefs>
    <ds:schemaRef ds:uri="http://schemas.microsoft.com/sharepoint/v3/contenttype/forms"/>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otalTime>8077</TotalTime>
  <Words>2288</Words>
  <Application>Microsoft Office PowerPoint</Application>
  <PresentationFormat>Panorámica</PresentationFormat>
  <Paragraphs>252</Paragraphs>
  <Slides>30</Slides>
  <Notes>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Abadi</vt:lpstr>
      <vt:lpstr>Arial</vt:lpstr>
      <vt:lpstr>Calibri</vt:lpstr>
      <vt:lpstr>Courier New</vt:lpstr>
      <vt:lpstr>Gotham</vt:lpstr>
      <vt:lpstr>Poppins</vt:lpstr>
      <vt:lpstr>Poppins SemiBold</vt:lpstr>
      <vt:lpstr>Wingdings</vt:lpstr>
      <vt:lpstr>Office Theme</vt:lpstr>
      <vt:lpstr>think-cell Slide</vt:lpstr>
      <vt:lpstr>Presentación de PowerPoint</vt:lpstr>
      <vt:lpstr>Índice</vt:lpstr>
      <vt:lpstr>DATOS GENERALES:</vt:lpstr>
      <vt:lpstr>Presentación de PowerPoint</vt:lpstr>
      <vt:lpstr>Política de Salud y Seguridad</vt:lpstr>
      <vt:lpstr>Presentación de PowerPoint</vt:lpstr>
      <vt:lpstr>Matriz de Gestión de Riesgos de Seguridad</vt:lpstr>
      <vt:lpstr>Matriz de Gestión de Riegos de Salud Ocupacional</vt:lpstr>
      <vt:lpstr>IPERC Continuo</vt:lpstr>
      <vt:lpstr>Jerarquía de Controles</vt:lpstr>
      <vt:lpstr>Presentación de PowerPoint</vt:lpstr>
      <vt:lpstr>Presentación de PowerPoint</vt:lpstr>
      <vt:lpstr>Presentación de PowerPoint</vt:lpstr>
      <vt:lpstr>Presentación de PowerPoint</vt:lpstr>
      <vt:lpstr>Auditorías de controles críticos </vt:lpstr>
      <vt:lpstr>Presentación de PowerPoint</vt:lpstr>
      <vt:lpstr>Mapa de Riesgos</vt:lpstr>
      <vt:lpstr>Presentación de PowerPoint</vt:lpstr>
      <vt:lpstr>Procedimientos escritos de Trabajo Seguro</vt:lpstr>
      <vt:lpstr>Presentación de PowerPoint</vt:lpstr>
      <vt:lpstr>Reporte Oportuno de Incidentes</vt:lpstr>
      <vt:lpstr>Gestión de Incidentes de SSO</vt:lpstr>
      <vt:lpstr>Análisis de Eventos Potenciales Fatales – Fatales FCX</vt:lpstr>
      <vt:lpstr>Presentación de PowerPoint</vt:lpstr>
      <vt:lpstr>¿Cómo reportar una Emergencia?</vt:lpstr>
      <vt:lpstr>Presentación de PowerPoint</vt:lpstr>
      <vt:lpstr>Cambio Climático</vt:lpstr>
      <vt:lpstr>Presentación de PowerPoint</vt:lpstr>
      <vt:lpstr>Charlas de Reforzamiento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CACERES SANDOVAL, EVA MARIA</cp:lastModifiedBy>
  <cp:revision>18</cp:revision>
  <dcterms:created xsi:type="dcterms:W3CDTF">2025-02-13T17:32:50Z</dcterms:created>
  <dcterms:modified xsi:type="dcterms:W3CDTF">2025-05-08T21:16:05Z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0x01010046829DE55437B147B48D1766376E3D6B00B88FBAAEE5C20C4C9D69FB6CE39CD566</vt:lpwstr>
  </property>
  <property fmtid="{D5CDD505-2E9C-101B-9397-08002B2CF9AE}" pid="3" name="FM_x0020_Ent_x0020_Taxonomy">
    <vt:lpwstr>2;#Communication|b5cff18d-06e2-4b96-8cca-84145c202a65</vt:lpwstr>
  </property>
  <property fmtid="{D5CDD505-2E9C-101B-9397-08002B2CF9AE}" pid="4" name="FM Retention Category">
    <vt:lpwstr>3;#Community Relations - General|96e133fb-aecf-4fc7-91a1-5dcc9f35a869</vt:lpwstr>
  </property>
  <property fmtid="{D5CDD505-2E9C-101B-9397-08002B2CF9AE}" pid="5" name="FM Doc Type">
    <vt:lpwstr>1;#Communication|ab0814dc-ad79-4add-a59b-e4976d8b9098</vt:lpwstr>
  </property>
  <property fmtid="{D5CDD505-2E9C-101B-9397-08002B2CF9AE}" pid="6" name="FM_x0020_Doc_x0020_Type">
    <vt:lpwstr>1;#Communication|ab0814dc-ad79-4add-a59b-e4976d8b9098</vt:lpwstr>
  </property>
  <property fmtid="{D5CDD505-2E9C-101B-9397-08002B2CF9AE}" pid="7" name="FM_x0020_Retention_x0020_Category">
    <vt:lpwstr>3;#Community Relations - General|96e133fb-aecf-4fc7-91a1-5dcc9f35a869</vt:lpwstr>
  </property>
  <property fmtid="{D5CDD505-2E9C-101B-9397-08002B2CF9AE}" pid="8" name="FM Ent Taxonomy">
    <vt:lpwstr>2;#Communication|b5cff18d-06e2-4b96-8cca-84145c202a65</vt:lpwstr>
  </property>
</Properties>
</file>