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256" r:id="rId6"/>
    <p:sldId id="258" r:id="rId7"/>
    <p:sldId id="278" r:id="rId8"/>
    <p:sldId id="263" r:id="rId9"/>
    <p:sldId id="257" r:id="rId10"/>
    <p:sldId id="265" r:id="rId11"/>
    <p:sldId id="268" r:id="rId12"/>
    <p:sldId id="269" r:id="rId13"/>
    <p:sldId id="270" r:id="rId14"/>
    <p:sldId id="271" r:id="rId15"/>
    <p:sldId id="272" r:id="rId16"/>
    <p:sldId id="299" r:id="rId17"/>
    <p:sldId id="273" r:id="rId18"/>
    <p:sldId id="916" r:id="rId19"/>
    <p:sldId id="331" r:id="rId20"/>
    <p:sldId id="915" r:id="rId21"/>
    <p:sldId id="274" r:id="rId22"/>
    <p:sldId id="275" r:id="rId23"/>
    <p:sldId id="276" r:id="rId24"/>
    <p:sldId id="277" r:id="rId25"/>
    <p:sldId id="917" r:id="rId26"/>
    <p:sldId id="301" r:id="rId27"/>
    <p:sldId id="282" r:id="rId28"/>
    <p:sldId id="283" r:id="rId29"/>
    <p:sldId id="284" r:id="rId30"/>
    <p:sldId id="298" r:id="rId31"/>
    <p:sldId id="285" r:id="rId32"/>
    <p:sldId id="286" r:id="rId33"/>
    <p:sldId id="920" r:id="rId34"/>
    <p:sldId id="919" r:id="rId35"/>
    <p:sldId id="8183" r:id="rId36"/>
    <p:sldId id="8184" r:id="rId37"/>
    <p:sldId id="8185" r:id="rId38"/>
    <p:sldId id="8186" r:id="rId39"/>
    <p:sldId id="8187"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321"/>
    <a:srgbClr val="7CBC43"/>
    <a:srgbClr val="80BD42"/>
    <a:srgbClr val="84BF41"/>
    <a:srgbClr val="828383"/>
    <a:srgbClr val="038F53"/>
    <a:srgbClr val="039758"/>
    <a:srgbClr val="03A962"/>
    <a:srgbClr val="04D67C"/>
    <a:srgbClr val="04E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CB066-F3BB-4A58-893B-BB862A712540}" v="14" dt="2025-05-23T19:08:04.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3447" autoAdjust="0"/>
  </p:normalViewPr>
  <p:slideViewPr>
    <p:cSldViewPr snapToGrid="0">
      <p:cViewPr varScale="1">
        <p:scale>
          <a:sx n="61" d="100"/>
          <a:sy n="61" d="100"/>
        </p:scale>
        <p:origin x="1008" y="56"/>
      </p:cViewPr>
      <p:guideLst/>
    </p:cSldViewPr>
  </p:slideViewPr>
  <p:notesTextViewPr>
    <p:cViewPr>
      <p:scale>
        <a:sx n="1" d="1"/>
        <a:sy n="1" d="1"/>
      </p:scale>
      <p:origin x="0" y="0"/>
    </p:cViewPr>
  </p:notesTextViewPr>
  <p:sorterViewPr>
    <p:cViewPr varScale="1">
      <p:scale>
        <a:sx n="100" d="100"/>
        <a:sy n="100" d="100"/>
      </p:scale>
      <p:origin x="0" y="-1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CERES SANDOVAL, EVA MARIA" userId="efa43ab3-f30d-49e0-8bcf-cbcf637d4549" providerId="ADAL" clId="{EE5CB066-F3BB-4A58-893B-BB862A712540}"/>
    <pc:docChg chg="undo custSel addSld delSld modSld sldOrd">
      <pc:chgData name="CACERES SANDOVAL, EVA MARIA" userId="efa43ab3-f30d-49e0-8bcf-cbcf637d4549" providerId="ADAL" clId="{EE5CB066-F3BB-4A58-893B-BB862A712540}" dt="2025-05-23T19:08:04.235" v="356"/>
      <pc:docMkLst>
        <pc:docMk/>
      </pc:docMkLst>
      <pc:sldChg chg="modSp mod">
        <pc:chgData name="CACERES SANDOVAL, EVA MARIA" userId="efa43ab3-f30d-49e0-8bcf-cbcf637d4549" providerId="ADAL" clId="{EE5CB066-F3BB-4A58-893B-BB862A712540}" dt="2025-05-08T21:14:56.632" v="27" actId="20577"/>
        <pc:sldMkLst>
          <pc:docMk/>
          <pc:sldMk cId="2552145278" sldId="256"/>
        </pc:sldMkLst>
        <pc:spChg chg="mod">
          <ac:chgData name="CACERES SANDOVAL, EVA MARIA" userId="efa43ab3-f30d-49e0-8bcf-cbcf637d4549" providerId="ADAL" clId="{EE5CB066-F3BB-4A58-893B-BB862A712540}" dt="2025-05-08T21:14:56.632" v="27" actId="20577"/>
          <ac:spMkLst>
            <pc:docMk/>
            <pc:sldMk cId="2552145278" sldId="256"/>
            <ac:spMk id="4" creationId="{1597F494-D48E-EEDF-EB63-C6FCE4CF3EC2}"/>
          </ac:spMkLst>
        </pc:spChg>
        <pc:spChg chg="mod">
          <ac:chgData name="CACERES SANDOVAL, EVA MARIA" userId="efa43ab3-f30d-49e0-8bcf-cbcf637d4549" providerId="ADAL" clId="{EE5CB066-F3BB-4A58-893B-BB862A712540}" dt="2025-05-08T21:14:45.753" v="1" actId="6549"/>
          <ac:spMkLst>
            <pc:docMk/>
            <pc:sldMk cId="2552145278" sldId="256"/>
            <ac:spMk id="6" creationId="{AABEABCF-EBB4-A9D1-16FB-9C1737B5DDB8}"/>
          </ac:spMkLst>
        </pc:spChg>
      </pc:sldChg>
      <pc:sldChg chg="modSp">
        <pc:chgData name="CACERES SANDOVAL, EVA MARIA" userId="efa43ab3-f30d-49e0-8bcf-cbcf637d4549" providerId="ADAL" clId="{EE5CB066-F3BB-4A58-893B-BB862A712540}" dt="2025-05-23T19:08:04.235" v="356"/>
        <pc:sldMkLst>
          <pc:docMk/>
          <pc:sldMk cId="2902863094" sldId="258"/>
        </pc:sldMkLst>
        <pc:spChg chg="mod">
          <ac:chgData name="CACERES SANDOVAL, EVA MARIA" userId="efa43ab3-f30d-49e0-8bcf-cbcf637d4549" providerId="ADAL" clId="{EE5CB066-F3BB-4A58-893B-BB862A712540}" dt="2025-05-23T19:04:46.036" v="181"/>
          <ac:spMkLst>
            <pc:docMk/>
            <pc:sldMk cId="2902863094" sldId="258"/>
            <ac:spMk id="44" creationId="{B990A06B-87FF-28C5-966F-BAFE80D8CF39}"/>
          </ac:spMkLst>
        </pc:spChg>
        <pc:spChg chg="mod">
          <ac:chgData name="CACERES SANDOVAL, EVA MARIA" userId="efa43ab3-f30d-49e0-8bcf-cbcf637d4549" providerId="ADAL" clId="{EE5CB066-F3BB-4A58-893B-BB862A712540}" dt="2025-05-23T19:08:04.235" v="356"/>
          <ac:spMkLst>
            <pc:docMk/>
            <pc:sldMk cId="2902863094" sldId="258"/>
            <ac:spMk id="57" creationId="{CD57C19C-A507-2E9B-992D-B6E77FFB75B9}"/>
          </ac:spMkLst>
        </pc:spChg>
      </pc:sldChg>
      <pc:sldChg chg="add">
        <pc:chgData name="CACERES SANDOVAL, EVA MARIA" userId="efa43ab3-f30d-49e0-8bcf-cbcf637d4549" providerId="ADAL" clId="{EE5CB066-F3BB-4A58-893B-BB862A712540}" dt="2025-05-19T19:55:32.911" v="162"/>
        <pc:sldMkLst>
          <pc:docMk/>
          <pc:sldMk cId="1402437004" sldId="263"/>
        </pc:sldMkLst>
      </pc:sldChg>
      <pc:sldChg chg="add">
        <pc:chgData name="CACERES SANDOVAL, EVA MARIA" userId="efa43ab3-f30d-49e0-8bcf-cbcf637d4549" providerId="ADAL" clId="{EE5CB066-F3BB-4A58-893B-BB862A712540}" dt="2025-05-19T19:55:58.023" v="163"/>
        <pc:sldMkLst>
          <pc:docMk/>
          <pc:sldMk cId="1848658253" sldId="268"/>
        </pc:sldMkLst>
      </pc:sldChg>
      <pc:sldChg chg="add">
        <pc:chgData name="CACERES SANDOVAL, EVA MARIA" userId="efa43ab3-f30d-49e0-8bcf-cbcf637d4549" providerId="ADAL" clId="{EE5CB066-F3BB-4A58-893B-BB862A712540}" dt="2025-05-19T19:55:58.023" v="163"/>
        <pc:sldMkLst>
          <pc:docMk/>
          <pc:sldMk cId="4094608019" sldId="269"/>
        </pc:sldMkLst>
      </pc:sldChg>
      <pc:sldChg chg="modSp mod">
        <pc:chgData name="CACERES SANDOVAL, EVA MARIA" userId="efa43ab3-f30d-49e0-8bcf-cbcf637d4549" providerId="ADAL" clId="{EE5CB066-F3BB-4A58-893B-BB862A712540}" dt="2025-05-19T19:56:09.182" v="172" actId="20577"/>
        <pc:sldMkLst>
          <pc:docMk/>
          <pc:sldMk cId="3378669109" sldId="270"/>
        </pc:sldMkLst>
        <pc:spChg chg="mod">
          <ac:chgData name="CACERES SANDOVAL, EVA MARIA" userId="efa43ab3-f30d-49e0-8bcf-cbcf637d4549" providerId="ADAL" clId="{EE5CB066-F3BB-4A58-893B-BB862A712540}" dt="2025-05-19T19:56:09.182" v="172" actId="20577"/>
          <ac:spMkLst>
            <pc:docMk/>
            <pc:sldMk cId="3378669109" sldId="270"/>
            <ac:spMk id="7" creationId="{D7072871-524B-1189-777E-D54053151204}"/>
          </ac:spMkLst>
        </pc:spChg>
      </pc:sldChg>
      <pc:sldChg chg="ord">
        <pc:chgData name="CACERES SANDOVAL, EVA MARIA" userId="efa43ab3-f30d-49e0-8bcf-cbcf637d4549" providerId="ADAL" clId="{EE5CB066-F3BB-4A58-893B-BB862A712540}" dt="2025-05-19T19:00:41.983" v="39"/>
        <pc:sldMkLst>
          <pc:docMk/>
          <pc:sldMk cId="389005000" sldId="274"/>
        </pc:sldMkLst>
      </pc:sldChg>
      <pc:sldChg chg="ord">
        <pc:chgData name="CACERES SANDOVAL, EVA MARIA" userId="efa43ab3-f30d-49e0-8bcf-cbcf637d4549" providerId="ADAL" clId="{EE5CB066-F3BB-4A58-893B-BB862A712540}" dt="2025-05-19T19:00:41.983" v="39"/>
        <pc:sldMkLst>
          <pc:docMk/>
          <pc:sldMk cId="2773400258" sldId="275"/>
        </pc:sldMkLst>
      </pc:sldChg>
      <pc:sldChg chg="ord">
        <pc:chgData name="CACERES SANDOVAL, EVA MARIA" userId="efa43ab3-f30d-49e0-8bcf-cbcf637d4549" providerId="ADAL" clId="{EE5CB066-F3BB-4A58-893B-BB862A712540}" dt="2025-05-19T19:01:06.639" v="41"/>
        <pc:sldMkLst>
          <pc:docMk/>
          <pc:sldMk cId="110882140" sldId="276"/>
        </pc:sldMkLst>
      </pc:sldChg>
      <pc:sldChg chg="ord">
        <pc:chgData name="CACERES SANDOVAL, EVA MARIA" userId="efa43ab3-f30d-49e0-8bcf-cbcf637d4549" providerId="ADAL" clId="{EE5CB066-F3BB-4A58-893B-BB862A712540}" dt="2025-05-19T19:01:06.639" v="41"/>
        <pc:sldMkLst>
          <pc:docMk/>
          <pc:sldMk cId="76169871" sldId="277"/>
        </pc:sldMkLst>
      </pc:sldChg>
      <pc:sldChg chg="add del">
        <pc:chgData name="CACERES SANDOVAL, EVA MARIA" userId="efa43ab3-f30d-49e0-8bcf-cbcf637d4549" providerId="ADAL" clId="{EE5CB066-F3BB-4A58-893B-BB862A712540}" dt="2025-05-08T21:15:12.098" v="29"/>
        <pc:sldMkLst>
          <pc:docMk/>
          <pc:sldMk cId="3697566562" sldId="278"/>
        </pc:sldMkLst>
      </pc:sldChg>
      <pc:sldChg chg="modSp mod">
        <pc:chgData name="CACERES SANDOVAL, EVA MARIA" userId="efa43ab3-f30d-49e0-8bcf-cbcf637d4549" providerId="ADAL" clId="{EE5CB066-F3BB-4A58-893B-BB862A712540}" dt="2025-05-19T19:57:31.510" v="173" actId="20577"/>
        <pc:sldMkLst>
          <pc:docMk/>
          <pc:sldMk cId="2996314067" sldId="282"/>
        </pc:sldMkLst>
        <pc:spChg chg="mod">
          <ac:chgData name="CACERES SANDOVAL, EVA MARIA" userId="efa43ab3-f30d-49e0-8bcf-cbcf637d4549" providerId="ADAL" clId="{EE5CB066-F3BB-4A58-893B-BB862A712540}" dt="2025-05-19T19:57:31.510" v="173" actId="20577"/>
          <ac:spMkLst>
            <pc:docMk/>
            <pc:sldMk cId="2996314067" sldId="282"/>
            <ac:spMk id="7" creationId="{1D1526F9-152D-CA7A-E839-094ECEAC0E70}"/>
          </ac:spMkLst>
        </pc:spChg>
      </pc:sldChg>
      <pc:sldChg chg="modSp mod">
        <pc:chgData name="CACERES SANDOVAL, EVA MARIA" userId="efa43ab3-f30d-49e0-8bcf-cbcf637d4549" providerId="ADAL" clId="{EE5CB066-F3BB-4A58-893B-BB862A712540}" dt="2025-05-19T19:01:35.596" v="44" actId="207"/>
        <pc:sldMkLst>
          <pc:docMk/>
          <pc:sldMk cId="2724192662" sldId="283"/>
        </pc:sldMkLst>
        <pc:spChg chg="mod">
          <ac:chgData name="CACERES SANDOVAL, EVA MARIA" userId="efa43ab3-f30d-49e0-8bcf-cbcf637d4549" providerId="ADAL" clId="{EE5CB066-F3BB-4A58-893B-BB862A712540}" dt="2025-05-19T19:01:26.211" v="42" actId="207"/>
          <ac:spMkLst>
            <pc:docMk/>
            <pc:sldMk cId="2724192662" sldId="283"/>
            <ac:spMk id="2" creationId="{34952FAF-9252-9169-A2DD-B1F94560ED23}"/>
          </ac:spMkLst>
        </pc:spChg>
        <pc:spChg chg="mod">
          <ac:chgData name="CACERES SANDOVAL, EVA MARIA" userId="efa43ab3-f30d-49e0-8bcf-cbcf637d4549" providerId="ADAL" clId="{EE5CB066-F3BB-4A58-893B-BB862A712540}" dt="2025-05-19T19:01:35.596" v="44" actId="207"/>
          <ac:spMkLst>
            <pc:docMk/>
            <pc:sldMk cId="2724192662" sldId="283"/>
            <ac:spMk id="5" creationId="{CBB753A1-8049-CDDB-B773-A4AD3B4B33D4}"/>
          </ac:spMkLst>
        </pc:spChg>
      </pc:sldChg>
      <pc:sldChg chg="delSp modSp add del mod">
        <pc:chgData name="CACERES SANDOVAL, EVA MARIA" userId="efa43ab3-f30d-49e0-8bcf-cbcf637d4549" providerId="ADAL" clId="{EE5CB066-F3BB-4A58-893B-BB862A712540}" dt="2025-05-19T19:59:10.984" v="175"/>
        <pc:sldMkLst>
          <pc:docMk/>
          <pc:sldMk cId="1398719409" sldId="284"/>
        </pc:sldMkLst>
        <pc:spChg chg="mod">
          <ac:chgData name="CACERES SANDOVAL, EVA MARIA" userId="efa43ab3-f30d-49e0-8bcf-cbcf637d4549" providerId="ADAL" clId="{EE5CB066-F3BB-4A58-893B-BB862A712540}" dt="2025-05-19T19:03:51.397" v="81" actId="20577"/>
          <ac:spMkLst>
            <pc:docMk/>
            <pc:sldMk cId="1398719409" sldId="284"/>
            <ac:spMk id="8" creationId="{13FB179E-0B18-D5A8-A546-B343B4781557}"/>
          </ac:spMkLst>
        </pc:spChg>
        <pc:spChg chg="mod">
          <ac:chgData name="CACERES SANDOVAL, EVA MARIA" userId="efa43ab3-f30d-49e0-8bcf-cbcf637d4549" providerId="ADAL" clId="{EE5CB066-F3BB-4A58-893B-BB862A712540}" dt="2025-05-19T19:03:08.189" v="46" actId="20577"/>
          <ac:spMkLst>
            <pc:docMk/>
            <pc:sldMk cId="1398719409" sldId="284"/>
            <ac:spMk id="10" creationId="{A81FCFC3-87A4-825C-98BC-273059734222}"/>
          </ac:spMkLst>
        </pc:spChg>
        <pc:spChg chg="mod">
          <ac:chgData name="CACERES SANDOVAL, EVA MARIA" userId="efa43ab3-f30d-49e0-8bcf-cbcf637d4549" providerId="ADAL" clId="{EE5CB066-F3BB-4A58-893B-BB862A712540}" dt="2025-05-19T19:03:42.902" v="67" actId="6549"/>
          <ac:spMkLst>
            <pc:docMk/>
            <pc:sldMk cId="1398719409" sldId="284"/>
            <ac:spMk id="11" creationId="{D9881240-F838-47FB-47E1-204FE4157CFF}"/>
          </ac:spMkLst>
        </pc:spChg>
        <pc:spChg chg="mod">
          <ac:chgData name="CACERES SANDOVAL, EVA MARIA" userId="efa43ab3-f30d-49e0-8bcf-cbcf637d4549" providerId="ADAL" clId="{EE5CB066-F3BB-4A58-893B-BB862A712540}" dt="2025-05-19T19:04:18.779" v="110" actId="404"/>
          <ac:spMkLst>
            <pc:docMk/>
            <pc:sldMk cId="1398719409" sldId="284"/>
            <ac:spMk id="12" creationId="{5B63B231-37FE-E6B7-E1C5-1EAB8D796063}"/>
          </ac:spMkLst>
        </pc:spChg>
        <pc:spChg chg="mod">
          <ac:chgData name="CACERES SANDOVAL, EVA MARIA" userId="efa43ab3-f30d-49e0-8bcf-cbcf637d4549" providerId="ADAL" clId="{EE5CB066-F3BB-4A58-893B-BB862A712540}" dt="2025-05-19T19:04:34.715" v="122" actId="20577"/>
          <ac:spMkLst>
            <pc:docMk/>
            <pc:sldMk cId="1398719409" sldId="284"/>
            <ac:spMk id="13" creationId="{629DD74C-F8E4-1D39-4469-1C841FEC7400}"/>
          </ac:spMkLst>
        </pc:spChg>
        <pc:spChg chg="mod">
          <ac:chgData name="CACERES SANDOVAL, EVA MARIA" userId="efa43ab3-f30d-49e0-8bcf-cbcf637d4549" providerId="ADAL" clId="{EE5CB066-F3BB-4A58-893B-BB862A712540}" dt="2025-05-19T19:04:40.552" v="124" actId="6549"/>
          <ac:spMkLst>
            <pc:docMk/>
            <pc:sldMk cId="1398719409" sldId="284"/>
            <ac:spMk id="14" creationId="{B12CB1E6-1E8F-D1D9-BCB6-C59C2822FB3E}"/>
          </ac:spMkLst>
        </pc:spChg>
        <pc:spChg chg="mod">
          <ac:chgData name="CACERES SANDOVAL, EVA MARIA" userId="efa43ab3-f30d-49e0-8bcf-cbcf637d4549" providerId="ADAL" clId="{EE5CB066-F3BB-4A58-893B-BB862A712540}" dt="2025-05-19T19:05:00.794" v="160" actId="14100"/>
          <ac:spMkLst>
            <pc:docMk/>
            <pc:sldMk cId="1398719409" sldId="284"/>
            <ac:spMk id="15" creationId="{73389369-C469-FEA4-E086-E34D634CDF2C}"/>
          </ac:spMkLst>
        </pc:spChg>
        <pc:spChg chg="mod">
          <ac:chgData name="CACERES SANDOVAL, EVA MARIA" userId="efa43ab3-f30d-49e0-8bcf-cbcf637d4549" providerId="ADAL" clId="{EE5CB066-F3BB-4A58-893B-BB862A712540}" dt="2025-05-19T19:05:13.016" v="161" actId="20577"/>
          <ac:spMkLst>
            <pc:docMk/>
            <pc:sldMk cId="1398719409" sldId="284"/>
            <ac:spMk id="17" creationId="{CF3C025C-1543-25D3-25DD-E742F40FDC73}"/>
          </ac:spMkLst>
        </pc:spChg>
        <pc:spChg chg="del">
          <ac:chgData name="CACERES SANDOVAL, EVA MARIA" userId="efa43ab3-f30d-49e0-8bcf-cbcf637d4549" providerId="ADAL" clId="{EE5CB066-F3BB-4A58-893B-BB862A712540}" dt="2025-05-19T19:01:55.954" v="45" actId="478"/>
          <ac:spMkLst>
            <pc:docMk/>
            <pc:sldMk cId="1398719409" sldId="284"/>
            <ac:spMk id="51" creationId="{146EB6DA-329C-5241-C3C6-6120C5B08B57}"/>
          </ac:spMkLst>
        </pc:spChg>
      </pc:sldChg>
      <pc:sldChg chg="del">
        <pc:chgData name="CACERES SANDOVAL, EVA MARIA" userId="efa43ab3-f30d-49e0-8bcf-cbcf637d4549" providerId="ADAL" clId="{EE5CB066-F3BB-4A58-893B-BB862A712540}" dt="2025-05-19T20:00:31.701" v="178" actId="47"/>
        <pc:sldMkLst>
          <pc:docMk/>
          <pc:sldMk cId="3458323823" sldId="294"/>
        </pc:sldMkLst>
      </pc:sldChg>
      <pc:sldChg chg="del">
        <pc:chgData name="CACERES SANDOVAL, EVA MARIA" userId="efa43ab3-f30d-49e0-8bcf-cbcf637d4549" providerId="ADAL" clId="{EE5CB066-F3BB-4A58-893B-BB862A712540}" dt="2025-05-19T20:00:33.906" v="179" actId="47"/>
        <pc:sldMkLst>
          <pc:docMk/>
          <pc:sldMk cId="3922137000" sldId="295"/>
        </pc:sldMkLst>
      </pc:sldChg>
      <pc:sldChg chg="modSp mod">
        <pc:chgData name="CACERES SANDOVAL, EVA MARIA" userId="efa43ab3-f30d-49e0-8bcf-cbcf637d4549" providerId="ADAL" clId="{EE5CB066-F3BB-4A58-893B-BB862A712540}" dt="2025-05-19T18:59:47.511" v="37" actId="115"/>
        <pc:sldMkLst>
          <pc:docMk/>
          <pc:sldMk cId="421014060" sldId="299"/>
        </pc:sldMkLst>
        <pc:spChg chg="mod">
          <ac:chgData name="CACERES SANDOVAL, EVA MARIA" userId="efa43ab3-f30d-49e0-8bcf-cbcf637d4549" providerId="ADAL" clId="{EE5CB066-F3BB-4A58-893B-BB862A712540}" dt="2025-05-19T18:59:47.511" v="37" actId="115"/>
          <ac:spMkLst>
            <pc:docMk/>
            <pc:sldMk cId="421014060" sldId="299"/>
            <ac:spMk id="13" creationId="{38942D55-71D1-7B48-A656-9E086430C8D4}"/>
          </ac:spMkLst>
        </pc:spChg>
        <pc:spChg chg="mod">
          <ac:chgData name="CACERES SANDOVAL, EVA MARIA" userId="efa43ab3-f30d-49e0-8bcf-cbcf637d4549" providerId="ADAL" clId="{EE5CB066-F3BB-4A58-893B-BB862A712540}" dt="2025-05-08T21:16:00.530" v="36" actId="1076"/>
          <ac:spMkLst>
            <pc:docMk/>
            <pc:sldMk cId="421014060" sldId="299"/>
            <ac:spMk id="14" creationId="{D4E2C250-2967-9F71-D5B9-135A88375CC9}"/>
          </ac:spMkLst>
        </pc:spChg>
      </pc:sldChg>
      <pc:sldChg chg="del">
        <pc:chgData name="CACERES SANDOVAL, EVA MARIA" userId="efa43ab3-f30d-49e0-8bcf-cbcf637d4549" providerId="ADAL" clId="{EE5CB066-F3BB-4A58-893B-BB862A712540}" dt="2025-05-19T20:00:29.015" v="177" actId="47"/>
        <pc:sldMkLst>
          <pc:docMk/>
          <pc:sldMk cId="3802753921" sldId="302"/>
        </pc:sldMkLst>
      </pc:sldChg>
      <pc:sldChg chg="del">
        <pc:chgData name="CACERES SANDOVAL, EVA MARIA" userId="efa43ab3-f30d-49e0-8bcf-cbcf637d4549" providerId="ADAL" clId="{EE5CB066-F3BB-4A58-893B-BB862A712540}" dt="2025-05-19T20:00:29.015" v="177" actId="47"/>
        <pc:sldMkLst>
          <pc:docMk/>
          <pc:sldMk cId="1784343248" sldId="918"/>
        </pc:sldMkLst>
      </pc:sldChg>
      <pc:sldChg chg="add">
        <pc:chgData name="CACERES SANDOVAL, EVA MARIA" userId="efa43ab3-f30d-49e0-8bcf-cbcf637d4549" providerId="ADAL" clId="{EE5CB066-F3BB-4A58-893B-BB862A712540}" dt="2025-05-19T20:00:23.207" v="176"/>
        <pc:sldMkLst>
          <pc:docMk/>
          <pc:sldMk cId="754025525" sldId="919"/>
        </pc:sldMkLst>
      </pc:sldChg>
      <pc:sldChg chg="add">
        <pc:chgData name="CACERES SANDOVAL, EVA MARIA" userId="efa43ab3-f30d-49e0-8bcf-cbcf637d4549" providerId="ADAL" clId="{EE5CB066-F3BB-4A58-893B-BB862A712540}" dt="2025-05-19T20:00:23.207" v="176"/>
        <pc:sldMkLst>
          <pc:docMk/>
          <pc:sldMk cId="2303007430" sldId="920"/>
        </pc:sldMkLst>
      </pc:sldChg>
      <pc:sldChg chg="add">
        <pc:chgData name="CACERES SANDOVAL, EVA MARIA" userId="efa43ab3-f30d-49e0-8bcf-cbcf637d4549" providerId="ADAL" clId="{EE5CB066-F3BB-4A58-893B-BB862A712540}" dt="2025-05-19T20:00:23.207" v="176"/>
        <pc:sldMkLst>
          <pc:docMk/>
          <pc:sldMk cId="2660084427" sldId="8183"/>
        </pc:sldMkLst>
      </pc:sldChg>
      <pc:sldChg chg="add">
        <pc:chgData name="CACERES SANDOVAL, EVA MARIA" userId="efa43ab3-f30d-49e0-8bcf-cbcf637d4549" providerId="ADAL" clId="{EE5CB066-F3BB-4A58-893B-BB862A712540}" dt="2025-05-19T20:00:23.207" v="176"/>
        <pc:sldMkLst>
          <pc:docMk/>
          <pc:sldMk cId="799283679" sldId="8184"/>
        </pc:sldMkLst>
      </pc:sldChg>
      <pc:sldChg chg="modSp add mod">
        <pc:chgData name="CACERES SANDOVAL, EVA MARIA" userId="efa43ab3-f30d-49e0-8bcf-cbcf637d4549" providerId="ADAL" clId="{EE5CB066-F3BB-4A58-893B-BB862A712540}" dt="2025-05-22T21:27:20.391" v="180" actId="20577"/>
        <pc:sldMkLst>
          <pc:docMk/>
          <pc:sldMk cId="1600353338" sldId="8185"/>
        </pc:sldMkLst>
        <pc:spChg chg="mod">
          <ac:chgData name="CACERES SANDOVAL, EVA MARIA" userId="efa43ab3-f30d-49e0-8bcf-cbcf637d4549" providerId="ADAL" clId="{EE5CB066-F3BB-4A58-893B-BB862A712540}" dt="2025-05-22T21:27:20.391" v="180" actId="20577"/>
          <ac:spMkLst>
            <pc:docMk/>
            <pc:sldMk cId="1600353338" sldId="8185"/>
            <ac:spMk id="15" creationId="{3C05E609-4387-2A1D-3E3A-54E5268BD1C9}"/>
          </ac:spMkLst>
        </pc:spChg>
      </pc:sldChg>
      <pc:sldChg chg="modSp add mod">
        <pc:chgData name="CACERES SANDOVAL, EVA MARIA" userId="efa43ab3-f30d-49e0-8bcf-cbcf637d4549" providerId="ADAL" clId="{EE5CB066-F3BB-4A58-893B-BB862A712540}" dt="2025-05-23T19:05:24.643" v="210" actId="20577"/>
        <pc:sldMkLst>
          <pc:docMk/>
          <pc:sldMk cId="4159970291" sldId="8186"/>
        </pc:sldMkLst>
        <pc:spChg chg="mod">
          <ac:chgData name="CACERES SANDOVAL, EVA MARIA" userId="efa43ab3-f30d-49e0-8bcf-cbcf637d4549" providerId="ADAL" clId="{EE5CB066-F3BB-4A58-893B-BB862A712540}" dt="2025-05-23T19:05:24.643" v="210" actId="20577"/>
          <ac:spMkLst>
            <pc:docMk/>
            <pc:sldMk cId="4159970291" sldId="8186"/>
            <ac:spMk id="7" creationId="{7BA8136A-5109-C459-1D87-08E55ABF06C4}"/>
          </ac:spMkLst>
        </pc:spChg>
      </pc:sldChg>
      <pc:sldChg chg="addSp delSp modSp add mod delAnim modAnim">
        <pc:chgData name="CACERES SANDOVAL, EVA MARIA" userId="efa43ab3-f30d-49e0-8bcf-cbcf637d4549" providerId="ADAL" clId="{EE5CB066-F3BB-4A58-893B-BB862A712540}" dt="2025-05-23T19:07:20.385" v="355" actId="122"/>
        <pc:sldMkLst>
          <pc:docMk/>
          <pc:sldMk cId="2554625993" sldId="8187"/>
        </pc:sldMkLst>
        <pc:spChg chg="mod">
          <ac:chgData name="CACERES SANDOVAL, EVA MARIA" userId="efa43ab3-f30d-49e0-8bcf-cbcf637d4549" providerId="ADAL" clId="{EE5CB066-F3BB-4A58-893B-BB862A712540}" dt="2025-05-23T19:05:45.593" v="248" actId="20577"/>
          <ac:spMkLst>
            <pc:docMk/>
            <pc:sldMk cId="2554625993" sldId="8187"/>
            <ac:spMk id="2" creationId="{7914CBE1-C24F-AF97-B9FC-2CD4508F8033}"/>
          </ac:spMkLst>
        </pc:spChg>
        <pc:spChg chg="del">
          <ac:chgData name="CACERES SANDOVAL, EVA MARIA" userId="efa43ab3-f30d-49e0-8bcf-cbcf637d4549" providerId="ADAL" clId="{EE5CB066-F3BB-4A58-893B-BB862A712540}" dt="2025-05-23T19:05:33.556" v="213" actId="478"/>
          <ac:spMkLst>
            <pc:docMk/>
            <pc:sldMk cId="2554625993" sldId="8187"/>
            <ac:spMk id="3" creationId="{527B8F93-D386-83ED-3BE4-73E1CC14A081}"/>
          </ac:spMkLst>
        </pc:spChg>
        <pc:spChg chg="del">
          <ac:chgData name="CACERES SANDOVAL, EVA MARIA" userId="efa43ab3-f30d-49e0-8bcf-cbcf637d4549" providerId="ADAL" clId="{EE5CB066-F3BB-4A58-893B-BB862A712540}" dt="2025-05-23T19:05:36.711" v="215" actId="478"/>
          <ac:spMkLst>
            <pc:docMk/>
            <pc:sldMk cId="2554625993" sldId="8187"/>
            <ac:spMk id="8" creationId="{B463D0A8-2CE3-C16D-4C17-4E883679A280}"/>
          </ac:spMkLst>
        </pc:spChg>
        <pc:spChg chg="del mod">
          <ac:chgData name="CACERES SANDOVAL, EVA MARIA" userId="efa43ab3-f30d-49e0-8bcf-cbcf637d4549" providerId="ADAL" clId="{EE5CB066-F3BB-4A58-893B-BB862A712540}" dt="2025-05-23T19:05:36.714" v="217"/>
          <ac:spMkLst>
            <pc:docMk/>
            <pc:sldMk cId="2554625993" sldId="8187"/>
            <ac:spMk id="9" creationId="{794591B5-9C8F-F738-BBF4-2BDD6666229C}"/>
          </ac:spMkLst>
        </pc:spChg>
        <pc:spChg chg="add mod">
          <ac:chgData name="CACERES SANDOVAL, EVA MARIA" userId="efa43ab3-f30d-49e0-8bcf-cbcf637d4549" providerId="ADAL" clId="{EE5CB066-F3BB-4A58-893B-BB862A712540}" dt="2025-05-23T19:07:20.385" v="355" actId="122"/>
          <ac:spMkLst>
            <pc:docMk/>
            <pc:sldMk cId="2554625993" sldId="8187"/>
            <ac:spMk id="10" creationId="{D20BD74F-0C5C-4438-7C82-A2DE4F2F3E19}"/>
          </ac:spMkLst>
        </pc:spChg>
        <pc:picChg chg="add mod">
          <ac:chgData name="CACERES SANDOVAL, EVA MARIA" userId="efa43ab3-f30d-49e0-8bcf-cbcf637d4549" providerId="ADAL" clId="{EE5CB066-F3BB-4A58-893B-BB862A712540}" dt="2025-05-23T19:06:33.120" v="253" actId="1582"/>
          <ac:picMkLst>
            <pc:docMk/>
            <pc:sldMk cId="2554625993" sldId="8187"/>
            <ac:picMk id="6" creationId="{81020DF0-13BD-5FFA-53C0-2E404F4DF176}"/>
          </ac:picMkLst>
        </pc:picChg>
        <pc:picChg chg="del">
          <ac:chgData name="CACERES SANDOVAL, EVA MARIA" userId="efa43ab3-f30d-49e0-8bcf-cbcf637d4549" providerId="ADAL" clId="{EE5CB066-F3BB-4A58-893B-BB862A712540}" dt="2025-05-23T19:05:31.755" v="212" actId="478"/>
          <ac:picMkLst>
            <pc:docMk/>
            <pc:sldMk cId="2554625993" sldId="8187"/>
            <ac:picMk id="7" creationId="{F1BF6F95-20D7-F176-3260-3D084664FBF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1792E"/>
              </a:solidFill>
              <a:ln w="19050">
                <a:noFill/>
              </a:ln>
              <a:effectLst/>
            </c:spPr>
            <c:extLst>
              <c:ext xmlns:c16="http://schemas.microsoft.com/office/drawing/2014/chart" uri="{C3380CC4-5D6E-409C-BE32-E72D297353CC}">
                <c16:uniqueId val="{00000001-8E1C-4445-9983-8E732EEE8CD3}"/>
              </c:ext>
            </c:extLst>
          </c:dPt>
          <c:dPt>
            <c:idx val="1"/>
            <c:bubble3D val="0"/>
            <c:spPr>
              <a:solidFill>
                <a:srgbClr val="FFC000"/>
              </a:solidFill>
              <a:ln w="19050">
                <a:noFill/>
              </a:ln>
              <a:effectLst/>
            </c:spPr>
            <c:extLst>
              <c:ext xmlns:c16="http://schemas.microsoft.com/office/drawing/2014/chart" uri="{C3380CC4-5D6E-409C-BE32-E72D297353CC}">
                <c16:uniqueId val="{00000003-8E1C-4445-9983-8E732EEE8CD3}"/>
              </c:ext>
            </c:extLst>
          </c:dPt>
          <c:dPt>
            <c:idx val="2"/>
            <c:bubble3D val="0"/>
            <c:spPr>
              <a:solidFill>
                <a:srgbClr val="007FB0"/>
              </a:solidFill>
              <a:ln w="19050">
                <a:noFill/>
              </a:ln>
              <a:effectLst/>
            </c:spPr>
            <c:extLst>
              <c:ext xmlns:c16="http://schemas.microsoft.com/office/drawing/2014/chart" uri="{C3380CC4-5D6E-409C-BE32-E72D297353CC}">
                <c16:uniqueId val="{00000005-8E1C-4445-9983-8E732EEE8CD3}"/>
              </c:ext>
            </c:extLst>
          </c:dPt>
          <c:dPt>
            <c:idx val="3"/>
            <c:bubble3D val="0"/>
            <c:spPr>
              <a:solidFill>
                <a:srgbClr val="03A55E"/>
              </a:solidFill>
              <a:ln w="19050">
                <a:noFill/>
              </a:ln>
              <a:effectLst/>
            </c:spPr>
            <c:extLst>
              <c:ext xmlns:c16="http://schemas.microsoft.com/office/drawing/2014/chart" uri="{C3380CC4-5D6E-409C-BE32-E72D297353CC}">
                <c16:uniqueId val="{00000007-8E1C-4445-9983-8E732EEE8CD3}"/>
              </c:ext>
            </c:extLst>
          </c:dPt>
          <c:dPt>
            <c:idx val="4"/>
            <c:bubble3D val="0"/>
            <c:spPr>
              <a:solidFill>
                <a:srgbClr val="D37321"/>
              </a:solidFill>
              <a:ln w="19050">
                <a:noFill/>
              </a:ln>
              <a:effectLst/>
            </c:spPr>
            <c:extLst>
              <c:ext xmlns:c16="http://schemas.microsoft.com/office/drawing/2014/chart" uri="{C3380CC4-5D6E-409C-BE32-E72D297353CC}">
                <c16:uniqueId val="{00000009-8E1C-4445-9983-8E732EEE8CD3}"/>
              </c:ext>
            </c:extLst>
          </c:dPt>
          <c:dPt>
            <c:idx val="5"/>
            <c:bubble3D val="0"/>
            <c:spPr>
              <a:solidFill>
                <a:srgbClr val="718CA6"/>
              </a:solidFill>
              <a:ln w="19050">
                <a:noFill/>
              </a:ln>
              <a:effectLst/>
            </c:spPr>
            <c:extLst>
              <c:ext xmlns:c16="http://schemas.microsoft.com/office/drawing/2014/chart" uri="{C3380CC4-5D6E-409C-BE32-E72D297353CC}">
                <c16:uniqueId val="{0000000B-8E1C-4445-9983-8E732EEE8CD3}"/>
              </c:ext>
            </c:extLst>
          </c:dPt>
          <c:dPt>
            <c:idx val="6"/>
            <c:bubble3D val="0"/>
            <c:spPr>
              <a:solidFill>
                <a:srgbClr val="37075C"/>
              </a:solidFill>
              <a:ln w="19050">
                <a:noFill/>
              </a:ln>
              <a:effectLst/>
            </c:spPr>
            <c:extLst>
              <c:ext xmlns:c16="http://schemas.microsoft.com/office/drawing/2014/chart" uri="{C3380CC4-5D6E-409C-BE32-E72D297353CC}">
                <c16:uniqueId val="{0000000D-8E1C-4445-9983-8E732EEE8CD3}"/>
              </c:ext>
            </c:extLst>
          </c:dPt>
          <c:dPt>
            <c:idx val="7"/>
            <c:bubble3D val="0"/>
            <c:spPr>
              <a:solidFill>
                <a:srgbClr val="006C3C"/>
              </a:solidFill>
              <a:ln w="19050">
                <a:noFill/>
              </a:ln>
              <a:effectLst/>
            </c:spPr>
            <c:extLst>
              <c:ext xmlns:c16="http://schemas.microsoft.com/office/drawing/2014/chart" uri="{C3380CC4-5D6E-409C-BE32-E72D297353CC}">
                <c16:uniqueId val="{0000000F-8E1C-4445-9983-8E732EEE8CD3}"/>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8E1C-4445-9983-8E732EEE8CD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21656127092296"/>
          <c:y val="4.2546457061335703E-2"/>
          <c:w val="0.76196035696449427"/>
          <c:h val="0.71816068569750957"/>
        </c:manualLayout>
      </c:layout>
      <c:barChart>
        <c:barDir val="col"/>
        <c:grouping val="clustered"/>
        <c:varyColors val="0"/>
        <c:ser>
          <c:idx val="0"/>
          <c:order val="0"/>
          <c:tx>
            <c:strRef>
              <c:f>Sheet1!$B$1</c:f>
              <c:strCache>
                <c:ptCount val="1"/>
                <c:pt idx="0">
                  <c:v>1 color</c:v>
                </c:pt>
              </c:strCache>
            </c:strRef>
          </c:tx>
          <c:spPr>
            <a:gradFill>
              <a:gsLst>
                <a:gs pos="53000">
                  <a:srgbClr val="007FB0"/>
                </a:gs>
                <a:gs pos="77000">
                  <a:srgbClr val="00A4E6"/>
                </a:gs>
                <a:gs pos="29000">
                  <a:srgbClr val="007FB0">
                    <a:alpha val="82000"/>
                  </a:srgbClr>
                </a:gs>
                <a:gs pos="4000">
                  <a:schemeClr val="accent5">
                    <a:lumMod val="50000"/>
                    <a:alpha val="76000"/>
                  </a:schemeClr>
                </a:gs>
                <a:gs pos="97000">
                  <a:srgbClr val="002060"/>
                </a:gs>
              </a:gsLst>
              <a:lin ang="5400000" scaled="1"/>
            </a:gradFill>
            <a:ln>
              <a:noFill/>
            </a:ln>
            <a:effectLst/>
          </c:spPr>
          <c:invertIfNegative val="0"/>
          <c:dPt>
            <c:idx val="0"/>
            <c:invertIfNegative val="0"/>
            <c:bubble3D val="0"/>
            <c:spPr>
              <a:gradFill>
                <a:gsLst>
                  <a:gs pos="53000">
                    <a:srgbClr val="007FB0"/>
                  </a:gs>
                  <a:gs pos="77000">
                    <a:srgbClr val="00A4E6"/>
                  </a:gs>
                  <a:gs pos="29000">
                    <a:srgbClr val="007FB0">
                      <a:alpha val="82000"/>
                    </a:srgbClr>
                  </a:gs>
                  <a:gs pos="4000">
                    <a:schemeClr val="accent5">
                      <a:lumMod val="50000"/>
                      <a:alpha val="76000"/>
                    </a:schemeClr>
                  </a:gs>
                  <a:gs pos="97000">
                    <a:srgbClr val="002060"/>
                  </a:gs>
                </a:gsLst>
                <a:lin ang="5400000" scaled="1"/>
              </a:gradFill>
              <a:ln>
                <a:noFill/>
              </a:ln>
              <a:effectLst/>
            </c:spPr>
            <c:extLst>
              <c:ext xmlns:c16="http://schemas.microsoft.com/office/drawing/2014/chart" uri="{C3380CC4-5D6E-409C-BE32-E72D297353CC}">
                <c16:uniqueId val="{00000001-2A39-4D9A-B7A8-7C4F07D0B8B9}"/>
              </c:ext>
            </c:extLst>
          </c:dPt>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2-2A39-4D9A-B7A8-7C4F07D0B8B9}"/>
            </c:ext>
          </c:extLst>
        </c:ser>
        <c:ser>
          <c:idx val="1"/>
          <c:order val="1"/>
          <c:tx>
            <c:strRef>
              <c:f>Sheet1!$C$1</c:f>
              <c:strCache>
                <c:ptCount val="1"/>
                <c:pt idx="0">
                  <c:v>Column2</c:v>
                </c:pt>
              </c:strCache>
            </c:strRef>
          </c:tx>
          <c:spPr>
            <a:gradFill>
              <a:gsLst>
                <a:gs pos="57000">
                  <a:srgbClr val="A15423">
                    <a:alpha val="94000"/>
                  </a:srgbClr>
                </a:gs>
                <a:gs pos="77000">
                  <a:srgbClr val="8A4724">
                    <a:alpha val="80000"/>
                  </a:srgbClr>
                </a:gs>
                <a:gs pos="25000">
                  <a:srgbClr val="F3831F"/>
                </a:gs>
                <a:gs pos="4000">
                  <a:srgbClr val="B56942"/>
                </a:gs>
                <a:gs pos="97000">
                  <a:srgbClr val="BD642F">
                    <a:alpha val="84000"/>
                  </a:srgbClr>
                </a:gs>
              </a:gsLst>
              <a:lin ang="5400000" scaled="1"/>
            </a:gradFill>
            <a:ln>
              <a:noFill/>
            </a:ln>
            <a:effectLst/>
          </c:spPr>
          <c:invertIfNegative val="0"/>
          <c:cat>
            <c:strRef>
              <c:f>Sheet1!$A$2</c:f>
              <c:strCache>
                <c:ptCount val="1"/>
                <c:pt idx="0">
                  <c:v>Category 1</c:v>
                </c:pt>
              </c:strCache>
            </c:strRef>
          </c:cat>
          <c:val>
            <c:numRef>
              <c:f>Sheet1!$C$2</c:f>
              <c:numCache>
                <c:formatCode>General</c:formatCode>
                <c:ptCount val="1"/>
                <c:pt idx="0">
                  <c:v>4</c:v>
                </c:pt>
              </c:numCache>
            </c:numRef>
          </c:val>
          <c:extLst>
            <c:ext xmlns:c16="http://schemas.microsoft.com/office/drawing/2014/chart" uri="{C3380CC4-5D6E-409C-BE32-E72D297353CC}">
              <c16:uniqueId val="{00000003-2A39-4D9A-B7A8-7C4F07D0B8B9}"/>
            </c:ext>
          </c:extLst>
        </c:ser>
        <c:ser>
          <c:idx val="2"/>
          <c:order val="2"/>
          <c:tx>
            <c:strRef>
              <c:f>Sheet1!$D$1</c:f>
              <c:strCache>
                <c:ptCount val="1"/>
                <c:pt idx="0">
                  <c:v>Column1</c:v>
                </c:pt>
              </c:strCache>
            </c:strRef>
          </c:tx>
          <c:spPr>
            <a:gradFill>
              <a:gsLst>
                <a:gs pos="34000">
                  <a:srgbClr val="FFE593"/>
                </a:gs>
                <a:gs pos="100000">
                  <a:srgbClr val="D6A300"/>
                </a:gs>
                <a:gs pos="57000">
                  <a:srgbClr val="FFC000"/>
                </a:gs>
                <a:gs pos="79000">
                  <a:srgbClr val="E2AC00"/>
                </a:gs>
                <a:gs pos="1000">
                  <a:srgbClr val="E2AC00"/>
                </a:gs>
              </a:gsLst>
              <a:lin ang="5400000" scaled="1"/>
            </a:gradFill>
            <a:ln>
              <a:noFill/>
            </a:ln>
            <a:effectLst/>
          </c:spPr>
          <c:invertIfNegative val="0"/>
          <c:cat>
            <c:strRef>
              <c:f>Sheet1!$A$2</c:f>
              <c:strCache>
                <c:ptCount val="1"/>
                <c:pt idx="0">
                  <c:v>Category 1</c:v>
                </c:pt>
              </c:strCache>
            </c:strRef>
          </c:cat>
          <c:val>
            <c:numRef>
              <c:f>Sheet1!$D$2</c:f>
              <c:numCache>
                <c:formatCode>General</c:formatCode>
                <c:ptCount val="1"/>
                <c:pt idx="0">
                  <c:v>6</c:v>
                </c:pt>
              </c:numCache>
            </c:numRef>
          </c:val>
          <c:extLst>
            <c:ext xmlns:c16="http://schemas.microsoft.com/office/drawing/2014/chart" uri="{C3380CC4-5D6E-409C-BE32-E72D297353CC}">
              <c16:uniqueId val="{00000004-2A39-4D9A-B7A8-7C4F07D0B8B9}"/>
            </c:ext>
          </c:extLst>
        </c:ser>
        <c:ser>
          <c:idx val="3"/>
          <c:order val="3"/>
          <c:tx>
            <c:strRef>
              <c:f>Sheet1!$E$1</c:f>
              <c:strCache>
                <c:ptCount val="1"/>
                <c:pt idx="0">
                  <c:v>Column3</c:v>
                </c:pt>
              </c:strCache>
            </c:strRef>
          </c:tx>
          <c:spPr>
            <a:solidFill>
              <a:srgbClr val="03A55E"/>
            </a:solidFill>
            <a:ln>
              <a:noFill/>
            </a:ln>
            <a:effectLst/>
          </c:spPr>
          <c:invertIfNegative val="0"/>
          <c:dPt>
            <c:idx val="0"/>
            <c:invertIfNegative val="0"/>
            <c:bubble3D val="0"/>
            <c:spPr>
              <a:gradFill>
                <a:gsLst>
                  <a:gs pos="29000">
                    <a:srgbClr val="039758"/>
                  </a:gs>
                  <a:gs pos="100000">
                    <a:srgbClr val="006C3C"/>
                  </a:gs>
                  <a:gs pos="57000">
                    <a:srgbClr val="03A962"/>
                  </a:gs>
                  <a:gs pos="79000">
                    <a:srgbClr val="04E283"/>
                  </a:gs>
                  <a:gs pos="4000">
                    <a:srgbClr val="038F53"/>
                  </a:gs>
                </a:gsLst>
                <a:lin ang="5400000" scaled="1"/>
              </a:gradFill>
              <a:ln>
                <a:noFill/>
              </a:ln>
              <a:effectLst/>
            </c:spPr>
            <c:extLst>
              <c:ext xmlns:c16="http://schemas.microsoft.com/office/drawing/2014/chart" uri="{C3380CC4-5D6E-409C-BE32-E72D297353CC}">
                <c16:uniqueId val="{0000000F-2A39-4D9A-B7A8-7C4F07D0B8B9}"/>
              </c:ext>
            </c:extLst>
          </c:dPt>
          <c:cat>
            <c:strRef>
              <c:f>Sheet1!$A$2</c:f>
              <c:strCache>
                <c:ptCount val="1"/>
                <c:pt idx="0">
                  <c:v>Category 1</c:v>
                </c:pt>
              </c:strCache>
            </c:strRef>
          </c:cat>
          <c:val>
            <c:numRef>
              <c:f>Sheet1!$E$2</c:f>
              <c:numCache>
                <c:formatCode>General</c:formatCode>
                <c:ptCount val="1"/>
                <c:pt idx="0">
                  <c:v>4</c:v>
                </c:pt>
              </c:numCache>
            </c:numRef>
          </c:val>
          <c:extLst>
            <c:ext xmlns:c16="http://schemas.microsoft.com/office/drawing/2014/chart" uri="{C3380CC4-5D6E-409C-BE32-E72D297353CC}">
              <c16:uniqueId val="{00000005-2A39-4D9A-B7A8-7C4F07D0B8B9}"/>
            </c:ext>
          </c:extLst>
        </c:ser>
        <c:dLbls>
          <c:showLegendKey val="0"/>
          <c:showVal val="0"/>
          <c:showCatName val="0"/>
          <c:showSerName val="0"/>
          <c:showPercent val="0"/>
          <c:showBubbleSize val="0"/>
        </c:dLbls>
        <c:gapWidth val="60"/>
        <c:overlap val="-51"/>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078063408"/>
        <c:crosses val="autoZero"/>
        <c:crossBetween val="between"/>
      </c:valAx>
      <c:spPr>
        <a:noFill/>
        <a:ln>
          <a:noFill/>
        </a:ln>
        <a:effectLst>
          <a:outerShdw blurRad="50800" dist="50800" dir="5400000" sx="1000" sy="1000" algn="ctr" rotWithShape="0">
            <a:schemeClr val="accent3">
              <a:lumMod val="75000"/>
            </a:schemeClr>
          </a:outerShdw>
          <a:softEdge rad="0"/>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3816514388853"/>
          <c:y val="4.2546457061335703E-2"/>
          <c:w val="0.55442934559218848"/>
          <c:h val="0.70233535323880603"/>
        </c:manualLayout>
      </c:layout>
      <c:barChart>
        <c:barDir val="col"/>
        <c:grouping val="clustered"/>
        <c:varyColors val="0"/>
        <c:ser>
          <c:idx val="0"/>
          <c:order val="0"/>
          <c:tx>
            <c:strRef>
              <c:f>Sheet1!$B$1</c:f>
              <c:strCache>
                <c:ptCount val="1"/>
                <c:pt idx="0">
                  <c:v>1 color</c:v>
                </c:pt>
              </c:strCache>
            </c:strRef>
          </c:tx>
          <c:spPr>
            <a:solidFill>
              <a:srgbClr val="D34727"/>
            </a:solidFill>
            <a:ln>
              <a:noFill/>
            </a:ln>
            <a:effectLst/>
          </c:spPr>
          <c:invertIfNegative val="0"/>
          <c:dPt>
            <c:idx val="0"/>
            <c:invertIfNegative val="0"/>
            <c:bubble3D val="0"/>
            <c:spPr>
              <a:solidFill>
                <a:srgbClr val="F1792E"/>
              </a:solidFill>
              <a:ln>
                <a:noFill/>
              </a:ln>
              <a:effectLst/>
            </c:spPr>
            <c:extLst>
              <c:ext xmlns:c16="http://schemas.microsoft.com/office/drawing/2014/chart" uri="{C3380CC4-5D6E-409C-BE32-E72D297353CC}">
                <c16:uniqueId val="{00000001-5F8E-4F02-A3A6-05A6C34BBF44}"/>
              </c:ext>
            </c:extLst>
          </c:dPt>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2-5F8E-4F02-A3A6-05A6C34BBF44}"/>
            </c:ext>
          </c:extLst>
        </c:ser>
        <c:ser>
          <c:idx val="1"/>
          <c:order val="1"/>
          <c:tx>
            <c:strRef>
              <c:f>Sheet1!$C$1</c:f>
              <c:strCache>
                <c:ptCount val="1"/>
                <c:pt idx="0">
                  <c:v>2 color</c:v>
                </c:pt>
              </c:strCache>
            </c:strRef>
          </c:tx>
          <c:spPr>
            <a:solidFill>
              <a:srgbClr val="FFC000"/>
            </a:solidFill>
            <a:ln>
              <a:noFill/>
            </a:ln>
            <a:effectLst/>
          </c:spPr>
          <c:invertIfNegative val="0"/>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F8E-4F02-A3A6-05A6C34BBF44}"/>
            </c:ext>
          </c:extLst>
        </c:ser>
        <c:ser>
          <c:idx val="2"/>
          <c:order val="2"/>
          <c:tx>
            <c:strRef>
              <c:f>Sheet1!$D$1</c:f>
              <c:strCache>
                <c:ptCount val="1"/>
                <c:pt idx="0">
                  <c:v>3 color</c:v>
                </c:pt>
              </c:strCache>
            </c:strRef>
          </c:tx>
          <c:spPr>
            <a:solidFill>
              <a:srgbClr val="007FB0"/>
            </a:solidFill>
            <a:ln>
              <a:noFill/>
            </a:ln>
            <a:effectLst/>
          </c:spPr>
          <c:invertIfNegative val="0"/>
          <c:cat>
            <c:strRef>
              <c:f>Sheet1!$A$2</c:f>
              <c:strCache>
                <c:ptCount val="1"/>
                <c:pt idx="0">
                  <c:v>Category 1</c:v>
                </c:pt>
              </c:strCache>
            </c:strRef>
          </c:cat>
          <c:val>
            <c:numRef>
              <c:f>Sheet1!$D$2</c:f>
              <c:numCache>
                <c:formatCode>General</c:formatCode>
                <c:ptCount val="1"/>
                <c:pt idx="0">
                  <c:v>2.5</c:v>
                </c:pt>
              </c:numCache>
            </c:numRef>
          </c:val>
          <c:extLst>
            <c:ext xmlns:c16="http://schemas.microsoft.com/office/drawing/2014/chart" uri="{C3380CC4-5D6E-409C-BE32-E72D297353CC}">
              <c16:uniqueId val="{00000004-5F8E-4F02-A3A6-05A6C34BBF44}"/>
            </c:ext>
          </c:extLst>
        </c:ser>
        <c:ser>
          <c:idx val="3"/>
          <c:order val="3"/>
          <c:tx>
            <c:strRef>
              <c:f>Sheet1!$E$1</c:f>
              <c:strCache>
                <c:ptCount val="1"/>
                <c:pt idx="0">
                  <c:v>4 color</c:v>
                </c:pt>
              </c:strCache>
            </c:strRef>
          </c:tx>
          <c:spPr>
            <a:solidFill>
              <a:srgbClr val="03A55E"/>
            </a:solidFill>
            <a:ln>
              <a:noFill/>
            </a:ln>
            <a:effectLst/>
          </c:spPr>
          <c:invertIfNegative val="0"/>
          <c:cat>
            <c:strRef>
              <c:f>Sheet1!$A$2</c:f>
              <c:strCache>
                <c:ptCount val="1"/>
                <c:pt idx="0">
                  <c:v>Category 1</c:v>
                </c:pt>
              </c:strCache>
            </c:strRef>
          </c:cat>
          <c:val>
            <c:numRef>
              <c:f>Sheet1!$E$2</c:f>
              <c:numCache>
                <c:formatCode>General</c:formatCode>
                <c:ptCount val="1"/>
                <c:pt idx="0">
                  <c:v>3</c:v>
                </c:pt>
              </c:numCache>
            </c:numRef>
          </c:val>
          <c:extLst>
            <c:ext xmlns:c16="http://schemas.microsoft.com/office/drawing/2014/chart" uri="{C3380CC4-5D6E-409C-BE32-E72D297353CC}">
              <c16:uniqueId val="{00000005-5F8E-4F02-A3A6-05A6C34BBF44}"/>
            </c:ext>
          </c:extLst>
        </c:ser>
        <c:ser>
          <c:idx val="4"/>
          <c:order val="4"/>
          <c:tx>
            <c:strRef>
              <c:f>Sheet1!$F$1</c:f>
              <c:strCache>
                <c:ptCount val="1"/>
                <c:pt idx="0">
                  <c:v>5 color</c:v>
                </c:pt>
              </c:strCache>
            </c:strRef>
          </c:tx>
          <c:spPr>
            <a:solidFill>
              <a:srgbClr val="D37321"/>
            </a:solidFill>
            <a:ln>
              <a:noFill/>
            </a:ln>
            <a:effectLst/>
          </c:spPr>
          <c:invertIfNegative val="0"/>
          <c:cat>
            <c:strRef>
              <c:f>Sheet1!$A$2</c:f>
              <c:strCache>
                <c:ptCount val="1"/>
                <c:pt idx="0">
                  <c:v>Category 1</c:v>
                </c:pt>
              </c:strCache>
            </c:strRef>
          </c:cat>
          <c:val>
            <c:numRef>
              <c:f>Sheet1!$F$2</c:f>
              <c:numCache>
                <c:formatCode>General</c:formatCode>
                <c:ptCount val="1"/>
                <c:pt idx="0">
                  <c:v>4</c:v>
                </c:pt>
              </c:numCache>
            </c:numRef>
          </c:val>
          <c:extLst>
            <c:ext xmlns:c16="http://schemas.microsoft.com/office/drawing/2014/chart" uri="{C3380CC4-5D6E-409C-BE32-E72D297353CC}">
              <c16:uniqueId val="{00000006-5F8E-4F02-A3A6-05A6C34BBF44}"/>
            </c:ext>
          </c:extLst>
        </c:ser>
        <c:ser>
          <c:idx val="5"/>
          <c:order val="5"/>
          <c:tx>
            <c:strRef>
              <c:f>Sheet1!$G$1</c:f>
              <c:strCache>
                <c:ptCount val="1"/>
                <c:pt idx="0">
                  <c:v>6 color</c:v>
                </c:pt>
              </c:strCache>
            </c:strRef>
          </c:tx>
          <c:spPr>
            <a:solidFill>
              <a:srgbClr val="718CA6"/>
            </a:solidFill>
            <a:ln>
              <a:noFill/>
            </a:ln>
            <a:effectLst/>
          </c:spPr>
          <c:invertIfNegative val="0"/>
          <c:dPt>
            <c:idx val="0"/>
            <c:invertIfNegative val="0"/>
            <c:bubble3D val="0"/>
            <c:spPr>
              <a:solidFill>
                <a:srgbClr val="718CA6"/>
              </a:solidFill>
              <a:ln>
                <a:noFill/>
              </a:ln>
              <a:effectLst/>
            </c:spPr>
            <c:extLst>
              <c:ext xmlns:c16="http://schemas.microsoft.com/office/drawing/2014/chart" uri="{C3380CC4-5D6E-409C-BE32-E72D297353CC}">
                <c16:uniqueId val="{00000008-5F8E-4F02-A3A6-05A6C34BBF44}"/>
              </c:ext>
            </c:extLst>
          </c:dPt>
          <c:cat>
            <c:strRef>
              <c:f>Sheet1!$A$2</c:f>
              <c:strCache>
                <c:ptCount val="1"/>
                <c:pt idx="0">
                  <c:v>Category 1</c:v>
                </c:pt>
              </c:strCache>
            </c:strRef>
          </c:cat>
          <c:val>
            <c:numRef>
              <c:f>Sheet1!$G$2</c:f>
              <c:numCache>
                <c:formatCode>General</c:formatCode>
                <c:ptCount val="1"/>
                <c:pt idx="0">
                  <c:v>6</c:v>
                </c:pt>
              </c:numCache>
            </c:numRef>
          </c:val>
          <c:extLst>
            <c:ext xmlns:c16="http://schemas.microsoft.com/office/drawing/2014/chart" uri="{C3380CC4-5D6E-409C-BE32-E72D297353CC}">
              <c16:uniqueId val="{00000009-5F8E-4F02-A3A6-05A6C34BBF44}"/>
            </c:ext>
          </c:extLst>
        </c:ser>
        <c:ser>
          <c:idx val="6"/>
          <c:order val="6"/>
          <c:tx>
            <c:strRef>
              <c:f>Sheet1!$H$1</c:f>
              <c:strCache>
                <c:ptCount val="1"/>
                <c:pt idx="0">
                  <c:v>7 color</c:v>
                </c:pt>
              </c:strCache>
            </c:strRef>
          </c:tx>
          <c:spPr>
            <a:solidFill>
              <a:srgbClr val="37075C"/>
            </a:solidFill>
            <a:ln>
              <a:noFill/>
            </a:ln>
            <a:effectLst/>
          </c:spPr>
          <c:invertIfNegative val="0"/>
          <c:dPt>
            <c:idx val="0"/>
            <c:invertIfNegative val="0"/>
            <c:bubble3D val="0"/>
            <c:spPr>
              <a:solidFill>
                <a:srgbClr val="37075C"/>
              </a:solidFill>
              <a:ln>
                <a:noFill/>
              </a:ln>
              <a:effectLst/>
            </c:spPr>
            <c:extLst>
              <c:ext xmlns:c16="http://schemas.microsoft.com/office/drawing/2014/chart" uri="{C3380CC4-5D6E-409C-BE32-E72D297353CC}">
                <c16:uniqueId val="{0000000B-5F8E-4F02-A3A6-05A6C34BBF44}"/>
              </c:ext>
            </c:extLst>
          </c:dPt>
          <c:cat>
            <c:strRef>
              <c:f>Sheet1!$A$2</c:f>
              <c:strCache>
                <c:ptCount val="1"/>
                <c:pt idx="0">
                  <c:v>Category 1</c:v>
                </c:pt>
              </c:strCache>
            </c:strRef>
          </c:cat>
          <c:val>
            <c:numRef>
              <c:f>Sheet1!$H$2</c:f>
              <c:numCache>
                <c:formatCode>General</c:formatCode>
                <c:ptCount val="1"/>
                <c:pt idx="0">
                  <c:v>4</c:v>
                </c:pt>
              </c:numCache>
            </c:numRef>
          </c:val>
          <c:extLst>
            <c:ext xmlns:c16="http://schemas.microsoft.com/office/drawing/2014/chart" uri="{C3380CC4-5D6E-409C-BE32-E72D297353CC}">
              <c16:uniqueId val="{0000000C-5F8E-4F02-A3A6-05A6C34BBF44}"/>
            </c:ext>
          </c:extLst>
        </c:ser>
        <c:dLbls>
          <c:showLegendKey val="0"/>
          <c:showVal val="0"/>
          <c:showCatName val="0"/>
          <c:showSerName val="0"/>
          <c:showPercent val="0"/>
          <c:showBubbleSize val="0"/>
        </c:dLbls>
        <c:gapWidth val="52"/>
        <c:overlap val="-19"/>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DBCEF-574F-409B-B1F3-1DA868D7AAE3}"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CE5BB-7C6E-4595-A694-7D150057473E}" type="slidenum">
              <a:rPr lang="en-US" smtClean="0"/>
              <a:t>‹Nº›</a:t>
            </a:fld>
            <a:endParaRPr lang="en-US"/>
          </a:p>
        </p:txBody>
      </p:sp>
    </p:spTree>
    <p:extLst>
      <p:ext uri="{BB962C8B-B14F-4D97-AF65-F5344CB8AC3E}">
        <p14:creationId xmlns:p14="http://schemas.microsoft.com/office/powerpoint/2010/main" val="36386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2</a:t>
            </a:fld>
            <a:endParaRPr lang="en-US"/>
          </a:p>
        </p:txBody>
      </p:sp>
    </p:spTree>
    <p:extLst>
      <p:ext uri="{BB962C8B-B14F-4D97-AF65-F5344CB8AC3E}">
        <p14:creationId xmlns:p14="http://schemas.microsoft.com/office/powerpoint/2010/main" val="125882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C880130-CE8D-E640-9639-E0473270C6CB}" type="slidenum">
              <a:rPr lang="en-US" smtClean="0"/>
              <a:t>3</a:t>
            </a:fld>
            <a:endParaRPr lang="en-US"/>
          </a:p>
        </p:txBody>
      </p:sp>
    </p:spTree>
    <p:extLst>
      <p:ext uri="{BB962C8B-B14F-4D97-AF65-F5344CB8AC3E}">
        <p14:creationId xmlns:p14="http://schemas.microsoft.com/office/powerpoint/2010/main" val="354559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12</a:t>
            </a:fld>
            <a:endParaRPr lang="en-US"/>
          </a:p>
        </p:txBody>
      </p:sp>
    </p:spTree>
    <p:extLst>
      <p:ext uri="{BB962C8B-B14F-4D97-AF65-F5344CB8AC3E}">
        <p14:creationId xmlns:p14="http://schemas.microsoft.com/office/powerpoint/2010/main" val="305382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La OBLIGATORIEDAD de verificar los controles ante cada uno de los trabajos de alto riesgo, va a permitirnos asegurar prevenir lesiones y hasta fatalidades.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Esta herramienta agrega valor a nuestra verificación de controles mediante la revisión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-Acreditación de 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-Conocimiento del personal sobre los peligros y riesgos del trabajo a realizarse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 -Requerimiento de </a:t>
            </a:r>
            <a:r>
              <a:rPr lang="es-PE" sz="900" dirty="0" err="1"/>
              <a:t>EPP´s</a:t>
            </a:r>
            <a:endParaRPr lang="es-PE"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 -Herramientas, equipos, materiales a usarse en la tarea</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 -Verificar si la tarea esta contenida en un PETS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900" dirty="0"/>
              <a:t>DEBEMOS ASEGURAR QUE ESTOS REQUERIMIENTOS LEGALES SE CUMPLAN DE MANERA NO NEGOCIABLE.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9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80130-CE8D-E640-9639-E0473270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0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La OBLIGATORIEDAD de verificar los controles ante cada uno de los trabajos de alto riesgo, va a permitirnos asegurar prevenir lesiones y hasta fatalidades.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Esta herramienta agrega valor a nuestra verificación de controles mediante la revisión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-Acreditación de 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-Conocimiento del personal sobre los peligros y riesgos del trabajo a realizarse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 -Requerimiento de </a:t>
            </a:r>
            <a:r>
              <a:rPr lang="es-PE" dirty="0" err="1"/>
              <a:t>EPP´s</a:t>
            </a:r>
            <a:endParaRPr lang="es-PE"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 -Herramientas, equipos, materiales a usarse en la tarea</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 -Verificar si la tarea esta contenida en un PETS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DEBEMOS ASEGURAR QUE ESTOS REQUERIMIENTOS LEGALES SE CUMPLAN DE MANERA NO NEGOCIABLE.</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80130-CE8D-E640-9639-E0473270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0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22</a:t>
            </a:fld>
            <a:endParaRPr lang="en-US"/>
          </a:p>
        </p:txBody>
      </p:sp>
    </p:spTree>
    <p:extLst>
      <p:ext uri="{BB962C8B-B14F-4D97-AF65-F5344CB8AC3E}">
        <p14:creationId xmlns:p14="http://schemas.microsoft.com/office/powerpoint/2010/main" val="48150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30</a:t>
            </a:fld>
            <a:endParaRPr lang="en-US"/>
          </a:p>
        </p:txBody>
      </p:sp>
    </p:spTree>
    <p:extLst>
      <p:ext uri="{BB962C8B-B14F-4D97-AF65-F5344CB8AC3E}">
        <p14:creationId xmlns:p14="http://schemas.microsoft.com/office/powerpoint/2010/main" val="260101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33</a:t>
            </a:fld>
            <a:endParaRPr lang="en-US"/>
          </a:p>
        </p:txBody>
      </p:sp>
    </p:spTree>
    <p:extLst>
      <p:ext uri="{BB962C8B-B14F-4D97-AF65-F5344CB8AC3E}">
        <p14:creationId xmlns:p14="http://schemas.microsoft.com/office/powerpoint/2010/main" val="201459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08CE5BB-7C6E-4595-A694-7D150057473E}" type="slidenum">
              <a:rPr lang="en-US" smtClean="0"/>
              <a:t>35</a:t>
            </a:fld>
            <a:endParaRPr lang="en-US"/>
          </a:p>
        </p:txBody>
      </p:sp>
    </p:spTree>
    <p:extLst>
      <p:ext uri="{BB962C8B-B14F-4D97-AF65-F5344CB8AC3E}">
        <p14:creationId xmlns:p14="http://schemas.microsoft.com/office/powerpoint/2010/main" val="7386530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9380D74-0CA8-8B55-BCF6-DE89298AECDB}"/>
              </a:ext>
            </a:extLst>
          </p:cNvPr>
          <p:cNvSpPr/>
          <p:nvPr userDrawn="1"/>
        </p:nvSpPr>
        <p:spPr>
          <a:xfrm>
            <a:off x="0" y="0"/>
            <a:ext cx="12192000" cy="6546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A7F9BE2-BE3D-ED8D-BF59-7A2D35827ABA}"/>
              </a:ext>
            </a:extLst>
          </p:cNvPr>
          <p:cNvPicPr>
            <a:picLocks noChangeAspect="1"/>
          </p:cNvPicPr>
          <p:nvPr userDrawn="1"/>
        </p:nvPicPr>
        <p:blipFill>
          <a:blip r:embed="rId2"/>
          <a:stretch>
            <a:fillRect/>
          </a:stretch>
        </p:blipFill>
        <p:spPr>
          <a:xfrm>
            <a:off x="7741403" y="945395"/>
            <a:ext cx="3832273" cy="459872"/>
          </a:xfrm>
          <a:prstGeom prst="rect">
            <a:avLst/>
          </a:prstGeom>
        </p:spPr>
      </p:pic>
      <p:pic>
        <p:nvPicPr>
          <p:cNvPr id="12" name="Picture 11" descr="A black background with orange text&#10;&#10;AI-generated content may be incorrect.">
            <a:extLst>
              <a:ext uri="{FF2B5EF4-FFF2-40B4-BE49-F238E27FC236}">
                <a16:creationId xmlns:a16="http://schemas.microsoft.com/office/drawing/2014/main" id="{2546926E-32C1-BC8F-20B8-D3D7472DFC02}"/>
              </a:ext>
            </a:extLst>
          </p:cNvPr>
          <p:cNvPicPr>
            <a:picLocks noChangeAspect="1"/>
          </p:cNvPicPr>
          <p:nvPr userDrawn="1"/>
        </p:nvPicPr>
        <p:blipFill>
          <a:blip r:embed="rId3"/>
          <a:stretch>
            <a:fillRect/>
          </a:stretch>
        </p:blipFill>
        <p:spPr>
          <a:xfrm>
            <a:off x="10153325" y="5579636"/>
            <a:ext cx="1256953" cy="432190"/>
          </a:xfrm>
          <a:prstGeom prst="rect">
            <a:avLst/>
          </a:prstGeom>
        </p:spPr>
      </p:pic>
      <p:sp>
        <p:nvSpPr>
          <p:cNvPr id="16" name="TextBox 15">
            <a:extLst>
              <a:ext uri="{FF2B5EF4-FFF2-40B4-BE49-F238E27FC236}">
                <a16:creationId xmlns:a16="http://schemas.microsoft.com/office/drawing/2014/main" id="{1428221F-ECE6-9295-3D77-BC08E18378BE}"/>
              </a:ext>
            </a:extLst>
          </p:cNvPr>
          <p:cNvSpPr txBox="1"/>
          <p:nvPr userDrawn="1"/>
        </p:nvSpPr>
        <p:spPr>
          <a:xfrm>
            <a:off x="8580357" y="5643827"/>
            <a:ext cx="772507" cy="246221"/>
          </a:xfrm>
          <a:prstGeom prst="rect">
            <a:avLst/>
          </a:prstGeom>
          <a:noFill/>
        </p:spPr>
        <p:txBody>
          <a:bodyPr wrap="square" rtlCol="0">
            <a:spAutoFit/>
          </a:bodyPr>
          <a:lstStyle/>
          <a:p>
            <a:pPr algn="ctr"/>
            <a:r>
              <a:rPr lang="en-US" sz="1000" dirty="0">
                <a:solidFill>
                  <a:schemeClr val="bg2">
                    <a:lumMod val="50000"/>
                  </a:schemeClr>
                </a:solidFill>
                <a:latin typeface="Arial" panose="020B0604020202020204" pitchFamily="34" charset="0"/>
                <a:cs typeface="Arial" panose="020B0604020202020204" pitchFamily="34" charset="0"/>
              </a:rPr>
              <a:t>fcx.com</a:t>
            </a:r>
          </a:p>
        </p:txBody>
      </p:sp>
      <p:pic>
        <p:nvPicPr>
          <p:cNvPr id="17" name="Picture 16" descr="Text&#10;&#10;Description automatically generated">
            <a:extLst>
              <a:ext uri="{FF2B5EF4-FFF2-40B4-BE49-F238E27FC236}">
                <a16:creationId xmlns:a16="http://schemas.microsoft.com/office/drawing/2014/main" id="{25A1AA6F-A7C5-9902-68B1-0D340E9CE5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9592" y="5476687"/>
            <a:ext cx="623479" cy="570370"/>
          </a:xfrm>
          <a:prstGeom prst="rect">
            <a:avLst/>
          </a:prstGeom>
        </p:spPr>
      </p:pic>
      <p:pic>
        <p:nvPicPr>
          <p:cNvPr id="18" name="Picture 17">
            <a:extLst>
              <a:ext uri="{FF2B5EF4-FFF2-40B4-BE49-F238E27FC236}">
                <a16:creationId xmlns:a16="http://schemas.microsoft.com/office/drawing/2014/main" id="{8CA13074-9D9F-BB35-323C-22EEEB6D41F9}"/>
              </a:ext>
            </a:extLst>
          </p:cNvPr>
          <p:cNvPicPr>
            <a:picLocks noChangeAspect="1"/>
          </p:cNvPicPr>
          <p:nvPr userDrawn="1"/>
        </p:nvPicPr>
        <p:blipFill>
          <a:blip r:embed="rId5">
            <a:alphaModFix amt="51000"/>
          </a:blip>
          <a:srcRect/>
          <a:stretch/>
        </p:blipFill>
        <p:spPr>
          <a:xfrm>
            <a:off x="5313259" y="5488228"/>
            <a:ext cx="547944" cy="549988"/>
          </a:xfrm>
          <a:prstGeom prst="rect">
            <a:avLst/>
          </a:prstGeom>
        </p:spPr>
      </p:pic>
      <p:pic>
        <p:nvPicPr>
          <p:cNvPr id="19" name="Picture 18">
            <a:extLst>
              <a:ext uri="{FF2B5EF4-FFF2-40B4-BE49-F238E27FC236}">
                <a16:creationId xmlns:a16="http://schemas.microsoft.com/office/drawing/2014/main" id="{5DCC7FB5-C9F6-2867-52CE-6BD27B83C506}"/>
              </a:ext>
            </a:extLst>
          </p:cNvPr>
          <p:cNvPicPr>
            <a:picLocks noChangeAspect="1"/>
          </p:cNvPicPr>
          <p:nvPr userDrawn="1"/>
        </p:nvPicPr>
        <p:blipFill>
          <a:blip r:embed="rId6"/>
          <a:srcRect/>
          <a:stretch/>
        </p:blipFill>
        <p:spPr>
          <a:xfrm>
            <a:off x="6279686" y="5621584"/>
            <a:ext cx="1063716" cy="349906"/>
          </a:xfrm>
          <a:prstGeom prst="rect">
            <a:avLst/>
          </a:prstGeom>
        </p:spPr>
      </p:pic>
      <p:sp>
        <p:nvSpPr>
          <p:cNvPr id="8" name="TextBox 7">
            <a:extLst>
              <a:ext uri="{FF2B5EF4-FFF2-40B4-BE49-F238E27FC236}">
                <a16:creationId xmlns:a16="http://schemas.microsoft.com/office/drawing/2014/main" id="{200F7C43-A0BC-1A1C-6D35-3B4DE1030D82}"/>
              </a:ext>
            </a:extLst>
          </p:cNvPr>
          <p:cNvSpPr txBox="1"/>
          <p:nvPr userDrawn="1"/>
        </p:nvSpPr>
        <p:spPr>
          <a:xfrm>
            <a:off x="7476212" y="6050664"/>
            <a:ext cx="1247705" cy="246221"/>
          </a:xfrm>
          <a:prstGeom prst="rect">
            <a:avLst/>
          </a:prstGeom>
          <a:noFill/>
        </p:spPr>
        <p:txBody>
          <a:bodyPr wrap="square" rtlCol="0">
            <a:spAutoFit/>
          </a:bodyPr>
          <a:lstStyle/>
          <a:p>
            <a:r>
              <a:rPr lang="en-US" sz="1000" i="1" dirty="0">
                <a:solidFill>
                  <a:srgbClr val="828383"/>
                </a:solidFill>
                <a:effectLst/>
                <a:latin typeface="Arial" panose="020B0604020202020204" pitchFamily="34" charset="0"/>
                <a:ea typeface="Aptos" panose="020B0004020202020204" pitchFamily="34" charset="0"/>
                <a:cs typeface="Arial" panose="020B0604020202020204" pitchFamily="34" charset="0"/>
              </a:rPr>
              <a:t>All Operating Sites</a:t>
            </a:r>
            <a:endParaRPr lang="en-US" sz="1000" i="1" dirty="0">
              <a:solidFill>
                <a:srgbClr val="828383"/>
              </a:solidFill>
              <a:latin typeface="Arial" panose="020B0604020202020204" pitchFamily="34" charset="0"/>
              <a:cs typeface="Arial" panose="020B0604020202020204" pitchFamily="34" charset="0"/>
            </a:endParaRPr>
          </a:p>
        </p:txBody>
      </p:sp>
      <p:pic>
        <p:nvPicPr>
          <p:cNvPr id="13" name="Picture 12" descr="A logo on a black background&#10;&#10;AI-generated content may be incorrect.">
            <a:extLst>
              <a:ext uri="{FF2B5EF4-FFF2-40B4-BE49-F238E27FC236}">
                <a16:creationId xmlns:a16="http://schemas.microsoft.com/office/drawing/2014/main" id="{34984637-B315-21E3-1DD3-6ED0743C39A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672" y="4564050"/>
            <a:ext cx="2594958" cy="2594958"/>
          </a:xfrm>
          <a:prstGeom prst="rect">
            <a:avLst/>
          </a:prstGeom>
        </p:spPr>
      </p:pic>
      <p:pic>
        <p:nvPicPr>
          <p:cNvPr id="2" name="Picture 1" descr="A planet with lights and dots&#10;&#10;AI-generated content may be incorrect.">
            <a:extLst>
              <a:ext uri="{FF2B5EF4-FFF2-40B4-BE49-F238E27FC236}">
                <a16:creationId xmlns:a16="http://schemas.microsoft.com/office/drawing/2014/main" id="{DA204EF5-CA1D-8B4C-FE5F-152F4A51A5A6}"/>
              </a:ext>
            </a:extLst>
          </p:cNvPr>
          <p:cNvPicPr>
            <a:picLocks noChangeAspect="1"/>
          </p:cNvPicPr>
          <p:nvPr userDrawn="1"/>
        </p:nvPicPr>
        <p:blipFill>
          <a:blip r:embed="rId8"/>
          <a:srcRect l="21249" t="21152" r="1213" b="30162"/>
          <a:stretch/>
        </p:blipFill>
        <p:spPr>
          <a:xfrm>
            <a:off x="0" y="1821658"/>
            <a:ext cx="12192000" cy="3252326"/>
          </a:xfrm>
          <a:prstGeom prst="rect">
            <a:avLst/>
          </a:prstGeom>
        </p:spPr>
      </p:pic>
    </p:spTree>
    <p:extLst>
      <p:ext uri="{BB962C8B-B14F-4D97-AF65-F5344CB8AC3E}">
        <p14:creationId xmlns:p14="http://schemas.microsoft.com/office/powerpoint/2010/main" val="33984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670-A04D-D9F1-EEE5-0DA7D22F922C}"/>
              </a:ext>
            </a:extLst>
          </p:cNvPr>
          <p:cNvSpPr>
            <a:spLocks noGrp="1"/>
          </p:cNvSpPr>
          <p:nvPr>
            <p:ph type="title"/>
          </p:nvPr>
        </p:nvSpPr>
        <p:spPr>
          <a:xfrm>
            <a:off x="232153" y="332326"/>
            <a:ext cx="9021115" cy="769999"/>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3C3F361-1220-7E00-E358-29753A33F506}"/>
              </a:ext>
            </a:extLst>
          </p:cNvPr>
          <p:cNvSpPr>
            <a:spLocks noGrp="1"/>
          </p:cNvSpPr>
          <p:nvPr>
            <p:ph type="pic" idx="1"/>
          </p:nvPr>
        </p:nvSpPr>
        <p:spPr>
          <a:xfrm>
            <a:off x="5076825" y="1578274"/>
            <a:ext cx="6756054" cy="41275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3F80CB-0309-3B87-FF23-7C7BC3A11BFA}"/>
              </a:ext>
            </a:extLst>
          </p:cNvPr>
          <p:cNvSpPr>
            <a:spLocks noGrp="1"/>
          </p:cNvSpPr>
          <p:nvPr>
            <p:ph type="body" sz="half" idx="2"/>
          </p:nvPr>
        </p:nvSpPr>
        <p:spPr>
          <a:xfrm>
            <a:off x="232153" y="1575128"/>
            <a:ext cx="4343399" cy="412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D2FF383-6630-AA86-3977-5984B373E892}"/>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231081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DC1E-C21C-5AE7-26F8-516F2A3B3B7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BE20958-545F-13BA-E9C2-A4AA9664CDEE}"/>
              </a:ext>
            </a:extLst>
          </p:cNvPr>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86714E-08EC-BC39-2520-D22074039A13}"/>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290645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168B0D-0312-822C-C74D-BA7D4C3F1172}"/>
              </a:ext>
            </a:extLst>
          </p:cNvPr>
          <p:cNvPicPr>
            <a:picLocks noChangeAspect="1"/>
          </p:cNvPicPr>
          <p:nvPr userDrawn="1"/>
        </p:nvPicPr>
        <p:blipFill>
          <a:blip r:embed="rId2"/>
          <a:srcRect l="110" t="19912" r="-110" b="10436"/>
          <a:stretch/>
        </p:blipFill>
        <p:spPr>
          <a:xfrm rot="5400000">
            <a:off x="8103838" y="2769839"/>
            <a:ext cx="6858000" cy="1318323"/>
          </a:xfrm>
          <a:prstGeom prst="rect">
            <a:avLst/>
          </a:prstGeom>
        </p:spPr>
      </p:pic>
      <p:sp>
        <p:nvSpPr>
          <p:cNvPr id="8" name="Rectangle 7">
            <a:extLst>
              <a:ext uri="{FF2B5EF4-FFF2-40B4-BE49-F238E27FC236}">
                <a16:creationId xmlns:a16="http://schemas.microsoft.com/office/drawing/2014/main" id="{2803D119-E088-5101-3D4E-F32B212B2AA7}"/>
              </a:ext>
            </a:extLst>
          </p:cNvPr>
          <p:cNvSpPr/>
          <p:nvPr userDrawn="1"/>
        </p:nvSpPr>
        <p:spPr>
          <a:xfrm flipH="1" flipV="1">
            <a:off x="10814463" y="1"/>
            <a:ext cx="59215" cy="6858000"/>
          </a:xfrm>
          <a:prstGeom prst="rect">
            <a:avLst/>
          </a:prstGeom>
          <a:gradFill>
            <a:gsLst>
              <a:gs pos="57000">
                <a:srgbClr val="A15423"/>
              </a:gs>
              <a:gs pos="77000">
                <a:srgbClr val="8A4724"/>
              </a:gs>
              <a:gs pos="25000">
                <a:srgbClr val="F3831F"/>
              </a:gs>
              <a:gs pos="4000">
                <a:srgbClr val="B56942"/>
              </a:gs>
              <a:gs pos="97000">
                <a:srgbClr val="BD642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ABF730B-BC06-B254-7E98-8E46A91CC1E1}"/>
              </a:ext>
            </a:extLst>
          </p:cNvPr>
          <p:cNvGrpSpPr/>
          <p:nvPr userDrawn="1"/>
        </p:nvGrpSpPr>
        <p:grpSpPr>
          <a:xfrm>
            <a:off x="10885727" y="-1"/>
            <a:ext cx="1294221" cy="6858001"/>
            <a:chOff x="10934218" y="-2"/>
            <a:chExt cx="1294221" cy="6858001"/>
          </a:xfrm>
        </p:grpSpPr>
        <p:sp>
          <p:nvSpPr>
            <p:cNvPr id="12" name="Rectangle 11">
              <a:extLst>
                <a:ext uri="{FF2B5EF4-FFF2-40B4-BE49-F238E27FC236}">
                  <a16:creationId xmlns:a16="http://schemas.microsoft.com/office/drawing/2014/main" id="{C2DF8AE9-E569-0D6C-D0DE-A6E5ED3A5A5E}"/>
                </a:ext>
              </a:extLst>
            </p:cNvPr>
            <p:cNvSpPr/>
            <p:nvPr userDrawn="1"/>
          </p:nvSpPr>
          <p:spPr>
            <a:xfrm>
              <a:off x="10934218" y="-2"/>
              <a:ext cx="1285618" cy="6858001"/>
            </a:xfrm>
            <a:prstGeom prst="rect">
              <a:avLst/>
            </a:prstGeom>
            <a:gradFill flip="none" rotWithShape="1">
              <a:gsLst>
                <a:gs pos="100000">
                  <a:srgbClr val="3F4045">
                    <a:lumMod val="0"/>
                    <a:alpha val="0"/>
                  </a:srgbClr>
                </a:gs>
                <a:gs pos="0">
                  <a:schemeClr val="accent1">
                    <a:lumMod val="50000"/>
                    <a:alpha val="61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0454601-48A2-F5CA-F9E6-63B918B4E236}"/>
                </a:ext>
              </a:extLst>
            </p:cNvPr>
            <p:cNvPicPr>
              <a:picLocks noChangeAspect="1"/>
            </p:cNvPicPr>
            <p:nvPr userDrawn="1"/>
          </p:nvPicPr>
          <p:blipFill>
            <a:blip r:embed="rId3"/>
            <a:stretch>
              <a:fillRect/>
            </a:stretch>
          </p:blipFill>
          <p:spPr>
            <a:xfrm rot="5400000">
              <a:off x="11099976" y="3097823"/>
              <a:ext cx="2015113" cy="241813"/>
            </a:xfrm>
            <a:prstGeom prst="rect">
              <a:avLst/>
            </a:prstGeom>
          </p:spPr>
        </p:pic>
      </p:grpSp>
      <p:sp>
        <p:nvSpPr>
          <p:cNvPr id="2" name="Vertical Title 1">
            <a:extLst>
              <a:ext uri="{FF2B5EF4-FFF2-40B4-BE49-F238E27FC236}">
                <a16:creationId xmlns:a16="http://schemas.microsoft.com/office/drawing/2014/main" id="{EC5AEA86-45BD-F36F-D73D-D0ADC65BDC53}"/>
              </a:ext>
            </a:extLst>
          </p:cNvPr>
          <p:cNvSpPr>
            <a:spLocks noGrp="1"/>
          </p:cNvSpPr>
          <p:nvPr>
            <p:ph type="title" orient="vert"/>
          </p:nvPr>
        </p:nvSpPr>
        <p:spPr>
          <a:xfrm>
            <a:off x="11057793" y="331079"/>
            <a:ext cx="902062" cy="6346811"/>
          </a:xfrm>
        </p:spPr>
        <p:txBody>
          <a:bodyPr vert="eaVert"/>
          <a:lstStyle>
            <a:lvl1pPr>
              <a:defRPr sz="2400"/>
            </a:lvl1pPr>
          </a:lstStyle>
          <a:p>
            <a:r>
              <a:rPr lang="en-US" dirty="0"/>
              <a:t>Click to edit Master title style</a:t>
            </a:r>
          </a:p>
        </p:txBody>
      </p:sp>
      <p:sp>
        <p:nvSpPr>
          <p:cNvPr id="3" name="Vertical Text Placeholder 2">
            <a:extLst>
              <a:ext uri="{FF2B5EF4-FFF2-40B4-BE49-F238E27FC236}">
                <a16:creationId xmlns:a16="http://schemas.microsoft.com/office/drawing/2014/main" id="{80A5B418-CF41-A229-3C68-FB77F971B784}"/>
              </a:ext>
            </a:extLst>
          </p:cNvPr>
          <p:cNvSpPr>
            <a:spLocks noGrp="1"/>
          </p:cNvSpPr>
          <p:nvPr>
            <p:ph type="body" orient="vert" idx="1"/>
          </p:nvPr>
        </p:nvSpPr>
        <p:spPr>
          <a:xfrm>
            <a:off x="838200" y="339244"/>
            <a:ext cx="9775004" cy="6179513"/>
          </a:xfrm>
        </p:spPr>
        <p:txBody>
          <a:bodyPr vert="eaVe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close up of a logo&#10;&#10;AI-generated content may be incorrect.">
            <a:extLst>
              <a:ext uri="{FF2B5EF4-FFF2-40B4-BE49-F238E27FC236}">
                <a16:creationId xmlns:a16="http://schemas.microsoft.com/office/drawing/2014/main" id="{76583125-9C2D-BB6D-D1D7-B401F4CC19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525422" y="3111944"/>
            <a:ext cx="1805455" cy="634111"/>
          </a:xfrm>
          <a:prstGeom prst="rect">
            <a:avLst/>
          </a:prstGeom>
        </p:spPr>
      </p:pic>
      <p:sp>
        <p:nvSpPr>
          <p:cNvPr id="4" name="Slide Number Placeholder 5">
            <a:extLst>
              <a:ext uri="{FF2B5EF4-FFF2-40B4-BE49-F238E27FC236}">
                <a16:creationId xmlns:a16="http://schemas.microsoft.com/office/drawing/2014/main" id="{20E87E25-1461-DF34-46CD-ECA117878838}"/>
              </a:ext>
            </a:extLst>
          </p:cNvPr>
          <p:cNvSpPr>
            <a:spLocks noGrp="1"/>
          </p:cNvSpPr>
          <p:nvPr>
            <p:ph type="sldNum" sz="quarter" idx="4"/>
          </p:nvPr>
        </p:nvSpPr>
        <p:spPr>
          <a:xfrm rot="5400000">
            <a:off x="-503464" y="6109607"/>
            <a:ext cx="1251857"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Tree>
    <p:extLst>
      <p:ext uri="{BB962C8B-B14F-4D97-AF65-F5344CB8AC3E}">
        <p14:creationId xmlns:p14="http://schemas.microsoft.com/office/powerpoint/2010/main" val="239694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7"/>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‹Nº›</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5" y="1519520"/>
            <a:ext cx="10572316"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CA127294-ACFE-41D3-AA99-C6ED429059B2}"/>
              </a:ext>
            </a:extLst>
          </p:cNvPr>
          <p:cNvSpPr>
            <a:spLocks noGrp="1"/>
          </p:cNvSpPr>
          <p:nvPr>
            <p:ph type="title"/>
          </p:nvPr>
        </p:nvSpPr>
        <p:spPr>
          <a:xfrm>
            <a:off x="782785" y="365127"/>
            <a:ext cx="971896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747798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9AF5-AABD-F49D-3CD5-A049EC1F45EC}"/>
              </a:ext>
            </a:extLst>
          </p:cNvPr>
          <p:cNvSpPr>
            <a:spLocks noGrp="1"/>
          </p:cNvSpPr>
          <p:nvPr>
            <p:ph type="title"/>
          </p:nvPr>
        </p:nvSpPr>
        <p:spPr>
          <a:xfrm>
            <a:off x="231689" y="323712"/>
            <a:ext cx="9027330" cy="789866"/>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7548213-4DE3-CB5D-2D50-50F7FD538847}"/>
              </a:ext>
            </a:extLst>
          </p:cNvPr>
          <p:cNvSpPr>
            <a:spLocks noGrp="1"/>
          </p:cNvSpPr>
          <p:nvPr>
            <p:ph idx="1"/>
          </p:nvPr>
        </p:nvSpPr>
        <p:spPr>
          <a:xfrm>
            <a:off x="235729" y="1547332"/>
            <a:ext cx="11642418" cy="4356842"/>
          </a:xfrm>
        </p:spPr>
        <p:txBody>
          <a:bodyPr/>
          <a:lstStyle>
            <a:lvl1pPr marL="225425" indent="-225425">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0413D9E1-5F06-E4EC-B19E-68A6E6D60CCA}"/>
              </a:ext>
            </a:extLst>
          </p:cNvPr>
          <p:cNvSpPr>
            <a:spLocks noGrp="1"/>
          </p:cNvSpPr>
          <p:nvPr>
            <p:ph type="sldNum" sz="quarter" idx="4"/>
          </p:nvPr>
        </p:nvSpPr>
        <p:spPr>
          <a:xfrm>
            <a:off x="11387738" y="6613071"/>
            <a:ext cx="796097"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Tree>
    <p:extLst>
      <p:ext uri="{BB962C8B-B14F-4D97-AF65-F5344CB8AC3E}">
        <p14:creationId xmlns:p14="http://schemas.microsoft.com/office/powerpoint/2010/main" val="57362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9AF5-AABD-F49D-3CD5-A049EC1F45EC}"/>
              </a:ext>
            </a:extLst>
          </p:cNvPr>
          <p:cNvSpPr>
            <a:spLocks noGrp="1"/>
          </p:cNvSpPr>
          <p:nvPr>
            <p:ph type="title"/>
          </p:nvPr>
        </p:nvSpPr>
        <p:spPr>
          <a:xfrm>
            <a:off x="241480" y="330552"/>
            <a:ext cx="8980708" cy="490012"/>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7548213-4DE3-CB5D-2D50-50F7FD538847}"/>
              </a:ext>
            </a:extLst>
          </p:cNvPr>
          <p:cNvSpPr>
            <a:spLocks noGrp="1"/>
          </p:cNvSpPr>
          <p:nvPr>
            <p:ph idx="1"/>
          </p:nvPr>
        </p:nvSpPr>
        <p:spPr>
          <a:xfrm>
            <a:off x="235728" y="1547541"/>
            <a:ext cx="11615257" cy="4356842"/>
          </a:xfrm>
        </p:spPr>
        <p:txBody>
          <a:bodyPr/>
          <a:lstStyle>
            <a:lvl1pPr marL="225425" indent="-225425">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9AEFD34E-F4D9-89B5-896A-97A37353ABBA}"/>
              </a:ext>
            </a:extLst>
          </p:cNvPr>
          <p:cNvSpPr>
            <a:spLocks noGrp="1"/>
          </p:cNvSpPr>
          <p:nvPr>
            <p:ph type="subTitle" idx="13"/>
          </p:nvPr>
        </p:nvSpPr>
        <p:spPr>
          <a:xfrm>
            <a:off x="241480" y="778290"/>
            <a:ext cx="8980708" cy="270941"/>
          </a:xfrm>
          <a:prstGeom prst="rect">
            <a:avLst/>
          </a:prstGeom>
        </p:spPr>
        <p:txBody>
          <a:bodyPr>
            <a:no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7A8FC99-B0E0-720F-ED20-3F958C521E0B}"/>
              </a:ext>
            </a:extLst>
          </p:cNvPr>
          <p:cNvSpPr>
            <a:spLocks noGrp="1"/>
          </p:cNvSpPr>
          <p:nvPr>
            <p:ph type="sldNum" sz="quarter" idx="4"/>
          </p:nvPr>
        </p:nvSpPr>
        <p:spPr>
          <a:xfrm>
            <a:off x="11372370" y="6613071"/>
            <a:ext cx="811465"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Tree>
    <p:extLst>
      <p:ext uri="{BB962C8B-B14F-4D97-AF65-F5344CB8AC3E}">
        <p14:creationId xmlns:p14="http://schemas.microsoft.com/office/powerpoint/2010/main" val="142920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30B2DA-5D2F-22BF-5FFE-4FB461322249}"/>
              </a:ext>
            </a:extLst>
          </p:cNvPr>
          <p:cNvSpPr/>
          <p:nvPr userDrawn="1"/>
        </p:nvSpPr>
        <p:spPr>
          <a:xfrm>
            <a:off x="0" y="0"/>
            <a:ext cx="12192000" cy="6613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6" descr="A planet with lights and dots&#10;&#10;AI-generated content may be incorrect.">
            <a:extLst>
              <a:ext uri="{FF2B5EF4-FFF2-40B4-BE49-F238E27FC236}">
                <a16:creationId xmlns:a16="http://schemas.microsoft.com/office/drawing/2014/main" id="{9DDB7613-28D9-07ED-1F29-F19A0AE5474E}"/>
              </a:ext>
            </a:extLst>
          </p:cNvPr>
          <p:cNvPicPr>
            <a:picLocks noChangeAspect="1"/>
          </p:cNvPicPr>
          <p:nvPr userDrawn="1"/>
        </p:nvPicPr>
        <p:blipFill>
          <a:blip r:embed="rId2"/>
          <a:srcRect l="5584" t="24264" r="747" b="25461"/>
          <a:stretch/>
        </p:blipFill>
        <p:spPr>
          <a:xfrm>
            <a:off x="-1" y="2039924"/>
            <a:ext cx="12183835" cy="2778151"/>
          </a:xfrm>
          <a:prstGeom prst="rect">
            <a:avLst/>
          </a:prstGeom>
        </p:spPr>
      </p:pic>
      <p:sp>
        <p:nvSpPr>
          <p:cNvPr id="6" name="Slide Number Placeholder 5">
            <a:extLst>
              <a:ext uri="{FF2B5EF4-FFF2-40B4-BE49-F238E27FC236}">
                <a16:creationId xmlns:a16="http://schemas.microsoft.com/office/drawing/2014/main" id="{2AA7E2C5-6E1A-0BFA-9199-B77CCD55536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a:p>
        </p:txBody>
      </p:sp>
      <p:pic>
        <p:nvPicPr>
          <p:cNvPr id="10" name="Picture 9">
            <a:extLst>
              <a:ext uri="{FF2B5EF4-FFF2-40B4-BE49-F238E27FC236}">
                <a16:creationId xmlns:a16="http://schemas.microsoft.com/office/drawing/2014/main" id="{94C4F096-CBB6-5577-A0A8-AF43FDCA2710}"/>
              </a:ext>
            </a:extLst>
          </p:cNvPr>
          <p:cNvPicPr>
            <a:picLocks noChangeAspect="1"/>
          </p:cNvPicPr>
          <p:nvPr userDrawn="1"/>
        </p:nvPicPr>
        <p:blipFill>
          <a:blip r:embed="rId3"/>
          <a:stretch>
            <a:fillRect/>
          </a:stretch>
        </p:blipFill>
        <p:spPr>
          <a:xfrm>
            <a:off x="7741403" y="945395"/>
            <a:ext cx="3832273" cy="459872"/>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7013E409-3660-38FD-AD58-95C9A68A15DB}"/>
              </a:ext>
            </a:extLst>
          </p:cNvPr>
          <p:cNvPicPr>
            <a:picLocks noChangeAspect="1"/>
          </p:cNvPicPr>
          <p:nvPr userDrawn="1"/>
        </p:nvPicPr>
        <p:blipFill>
          <a:blip r:embed="rId4"/>
          <a:stretch>
            <a:fillRect/>
          </a:stretch>
        </p:blipFill>
        <p:spPr>
          <a:xfrm>
            <a:off x="8539222" y="3904025"/>
            <a:ext cx="2741803" cy="691010"/>
          </a:xfrm>
          <a:prstGeom prst="rect">
            <a:avLst/>
          </a:prstGeom>
        </p:spPr>
      </p:pic>
    </p:spTree>
    <p:extLst>
      <p:ext uri="{BB962C8B-B14F-4D97-AF65-F5344CB8AC3E}">
        <p14:creationId xmlns:p14="http://schemas.microsoft.com/office/powerpoint/2010/main" val="122148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BF96-AC9B-8E16-D0D7-5598BD8C7CE4}"/>
              </a:ext>
            </a:extLst>
          </p:cNvPr>
          <p:cNvSpPr>
            <a:spLocks noGrp="1"/>
          </p:cNvSpPr>
          <p:nvPr>
            <p:ph type="title"/>
          </p:nvPr>
        </p:nvSpPr>
        <p:spPr>
          <a:xfrm>
            <a:off x="233465" y="328914"/>
            <a:ext cx="9023966" cy="78028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8B13F9-27D2-7F8F-392F-9A3F8CCA732E}"/>
              </a:ext>
            </a:extLst>
          </p:cNvPr>
          <p:cNvSpPr>
            <a:spLocks noGrp="1"/>
          </p:cNvSpPr>
          <p:nvPr>
            <p:ph sz="half" idx="1"/>
          </p:nvPr>
        </p:nvSpPr>
        <p:spPr>
          <a:xfrm>
            <a:off x="233464" y="1549267"/>
            <a:ext cx="5144294"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75DA24D-F38E-0DC7-8146-15D1EAC9A39D}"/>
              </a:ext>
            </a:extLst>
          </p:cNvPr>
          <p:cNvSpPr>
            <a:spLocks noGrp="1"/>
          </p:cNvSpPr>
          <p:nvPr>
            <p:ph sz="half" idx="2"/>
          </p:nvPr>
        </p:nvSpPr>
        <p:spPr>
          <a:xfrm>
            <a:off x="5495453" y="1549267"/>
            <a:ext cx="6463083"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D262FEBB-6FC8-5F95-8D35-FEFEEEA893ED}"/>
              </a:ext>
            </a:extLst>
          </p:cNvPr>
          <p:cNvSpPr>
            <a:spLocks noGrp="1"/>
          </p:cNvSpPr>
          <p:nvPr>
            <p:ph type="sldNum" sz="quarter" idx="12"/>
          </p:nvPr>
        </p:nvSpPr>
        <p:spPr/>
        <p:txBody>
          <a:bodyPr/>
          <a:lstStyle/>
          <a:p>
            <a:fld id="{FF95D46F-68E8-4171-8536-729DEB5A20DE}" type="slidenum">
              <a:rPr lang="en-US" smtClean="0"/>
              <a:t>‹Nº›</a:t>
            </a:fld>
            <a:endParaRPr lang="en-US" dirty="0"/>
          </a:p>
        </p:txBody>
      </p:sp>
    </p:spTree>
    <p:extLst>
      <p:ext uri="{BB962C8B-B14F-4D97-AF65-F5344CB8AC3E}">
        <p14:creationId xmlns:p14="http://schemas.microsoft.com/office/powerpoint/2010/main" val="114642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BBE5-CEC4-7F59-9E5D-34EDD4684C26}"/>
              </a:ext>
            </a:extLst>
          </p:cNvPr>
          <p:cNvSpPr>
            <a:spLocks noGrp="1"/>
          </p:cNvSpPr>
          <p:nvPr>
            <p:ph type="title"/>
          </p:nvPr>
        </p:nvSpPr>
        <p:spPr>
          <a:xfrm>
            <a:off x="232796" y="305597"/>
            <a:ext cx="8997468"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5D33564-05BE-E0A1-5834-6F681D171104}"/>
              </a:ext>
            </a:extLst>
          </p:cNvPr>
          <p:cNvSpPr>
            <a:spLocks noGrp="1"/>
          </p:cNvSpPr>
          <p:nvPr>
            <p:ph type="body" idx="1"/>
          </p:nvPr>
        </p:nvSpPr>
        <p:spPr>
          <a:xfrm>
            <a:off x="232796" y="144286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530B2B2-67A4-6CB9-A43C-877B79E7EABE}"/>
              </a:ext>
            </a:extLst>
          </p:cNvPr>
          <p:cNvSpPr>
            <a:spLocks noGrp="1"/>
          </p:cNvSpPr>
          <p:nvPr>
            <p:ph sz="half" idx="2"/>
          </p:nvPr>
        </p:nvSpPr>
        <p:spPr>
          <a:xfrm>
            <a:off x="232796" y="2266780"/>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8BA9504-7D87-9A47-FD98-B8D17E8D564C}"/>
              </a:ext>
            </a:extLst>
          </p:cNvPr>
          <p:cNvSpPr>
            <a:spLocks noGrp="1"/>
          </p:cNvSpPr>
          <p:nvPr>
            <p:ph type="body" sz="quarter" idx="3"/>
          </p:nvPr>
        </p:nvSpPr>
        <p:spPr>
          <a:xfrm>
            <a:off x="5549774" y="1442868"/>
            <a:ext cx="64094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B4DEF2E-DD74-E836-7B9F-99D2FF7FC792}"/>
              </a:ext>
            </a:extLst>
          </p:cNvPr>
          <p:cNvSpPr>
            <a:spLocks noGrp="1"/>
          </p:cNvSpPr>
          <p:nvPr>
            <p:ph sz="quarter" idx="4"/>
          </p:nvPr>
        </p:nvSpPr>
        <p:spPr>
          <a:xfrm>
            <a:off x="5549774" y="2266780"/>
            <a:ext cx="640943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A6BF6833-C61A-4AEF-779C-BE854CCC4A1A}"/>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391667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BBE5-CEC4-7F59-9E5D-34EDD4684C26}"/>
              </a:ext>
            </a:extLst>
          </p:cNvPr>
          <p:cNvSpPr>
            <a:spLocks noGrp="1"/>
          </p:cNvSpPr>
          <p:nvPr>
            <p:ph type="title"/>
          </p:nvPr>
        </p:nvSpPr>
        <p:spPr>
          <a:xfrm>
            <a:off x="232796" y="344732"/>
            <a:ext cx="9026223" cy="75199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graphicFrame>
        <p:nvGraphicFramePr>
          <p:cNvPr id="17" name="Chart 16">
            <a:extLst>
              <a:ext uri="{FF2B5EF4-FFF2-40B4-BE49-F238E27FC236}">
                <a16:creationId xmlns:a16="http://schemas.microsoft.com/office/drawing/2014/main" id="{F0065BD9-757D-0DD1-2E52-5F15767F1E91}"/>
              </a:ext>
            </a:extLst>
          </p:cNvPr>
          <p:cNvGraphicFramePr/>
          <p:nvPr userDrawn="1">
            <p:extLst>
              <p:ext uri="{D42A27DB-BD31-4B8C-83A1-F6EECF244321}">
                <p14:modId xmlns:p14="http://schemas.microsoft.com/office/powerpoint/2010/main" val="1695028632"/>
              </p:ext>
            </p:extLst>
          </p:nvPr>
        </p:nvGraphicFramePr>
        <p:xfrm>
          <a:off x="3353156" y="4739323"/>
          <a:ext cx="3553778" cy="2128811"/>
        </p:xfrm>
        <a:graphic>
          <a:graphicData uri="http://schemas.openxmlformats.org/drawingml/2006/chart">
            <c:chart xmlns:c="http://schemas.openxmlformats.org/drawingml/2006/chart" xmlns:r="http://schemas.openxmlformats.org/officeDocument/2006/relationships" r:id="rId2"/>
          </a:graphicData>
        </a:graphic>
      </p:graphicFrame>
      <p:sp>
        <p:nvSpPr>
          <p:cNvPr id="45" name="Rectangle 44">
            <a:extLst>
              <a:ext uri="{FF2B5EF4-FFF2-40B4-BE49-F238E27FC236}">
                <a16:creationId xmlns:a16="http://schemas.microsoft.com/office/drawing/2014/main" id="{9FC7F36B-CA8B-9672-DE4A-507330AD47D0}"/>
              </a:ext>
            </a:extLst>
          </p:cNvPr>
          <p:cNvSpPr/>
          <p:nvPr userDrawn="1"/>
        </p:nvSpPr>
        <p:spPr>
          <a:xfrm>
            <a:off x="1447562" y="3999562"/>
            <a:ext cx="561687" cy="465529"/>
          </a:xfrm>
          <a:prstGeom prst="rect">
            <a:avLst/>
          </a:prstGeom>
          <a:solidFill>
            <a:srgbClr val="F1792E"/>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102BFCE6-B684-B60F-94F4-EE7A18030EF8}"/>
              </a:ext>
            </a:extLst>
          </p:cNvPr>
          <p:cNvSpPr/>
          <p:nvPr userDrawn="1"/>
        </p:nvSpPr>
        <p:spPr>
          <a:xfrm>
            <a:off x="1447562" y="4600876"/>
            <a:ext cx="561687" cy="421559"/>
          </a:xfrm>
          <a:prstGeom prst="rect">
            <a:avLst/>
          </a:prstGeom>
          <a:solidFill>
            <a:srgbClr val="007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56AE3008-84BE-B94D-FFFC-B3B83C62C6C6}"/>
              </a:ext>
            </a:extLst>
          </p:cNvPr>
          <p:cNvSpPr/>
          <p:nvPr userDrawn="1"/>
        </p:nvSpPr>
        <p:spPr>
          <a:xfrm>
            <a:off x="1447562" y="5153484"/>
            <a:ext cx="561687" cy="493302"/>
          </a:xfrm>
          <a:prstGeom prst="rect">
            <a:avLst/>
          </a:prstGeom>
          <a:solidFill>
            <a:srgbClr val="092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6ADB4AB7-FFBD-1C67-6DE4-1C3FC719763E}"/>
              </a:ext>
            </a:extLst>
          </p:cNvPr>
          <p:cNvSpPr/>
          <p:nvPr userDrawn="1"/>
        </p:nvSpPr>
        <p:spPr>
          <a:xfrm>
            <a:off x="798771" y="5153484"/>
            <a:ext cx="561687" cy="486896"/>
          </a:xfrm>
          <a:prstGeom prst="rect">
            <a:avLst/>
          </a:prstGeom>
          <a:solidFill>
            <a:srgbClr val="718C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C390DCA8-A5CD-0D44-875E-A3063FCC797A}"/>
              </a:ext>
            </a:extLst>
          </p:cNvPr>
          <p:cNvSpPr/>
          <p:nvPr userDrawn="1"/>
        </p:nvSpPr>
        <p:spPr>
          <a:xfrm>
            <a:off x="796061" y="3999562"/>
            <a:ext cx="561687" cy="465529"/>
          </a:xfrm>
          <a:prstGeom prst="rect">
            <a:avLst/>
          </a:prstGeom>
          <a:solidFill>
            <a:srgbClr val="D37321"/>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387EEF00-034B-D967-B095-ED8DAAFFC522}"/>
              </a:ext>
            </a:extLst>
          </p:cNvPr>
          <p:cNvSpPr/>
          <p:nvPr userDrawn="1"/>
        </p:nvSpPr>
        <p:spPr>
          <a:xfrm>
            <a:off x="1447562" y="3428999"/>
            <a:ext cx="561687" cy="46552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0BC1E7C4-3C70-46A2-9933-38384C4E3EDC}"/>
              </a:ext>
            </a:extLst>
          </p:cNvPr>
          <p:cNvSpPr/>
          <p:nvPr userDrawn="1"/>
        </p:nvSpPr>
        <p:spPr>
          <a:xfrm>
            <a:off x="796061" y="3428999"/>
            <a:ext cx="561687" cy="465529"/>
          </a:xfrm>
          <a:prstGeom prst="rect">
            <a:avLst/>
          </a:prstGeom>
          <a:solidFill>
            <a:srgbClr val="F8AE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736B1DBC-9223-A002-7E06-AA61C248F557}"/>
              </a:ext>
            </a:extLst>
          </p:cNvPr>
          <p:cNvSpPr/>
          <p:nvPr userDrawn="1"/>
        </p:nvSpPr>
        <p:spPr>
          <a:xfrm>
            <a:off x="103655" y="5153484"/>
            <a:ext cx="561687" cy="493302"/>
          </a:xfrm>
          <a:prstGeom prst="rect">
            <a:avLst/>
          </a:prstGeom>
          <a:solidFill>
            <a:srgbClr val="C9DE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AA23680-AC35-01BD-9E2F-458A505DCBB2}"/>
              </a:ext>
            </a:extLst>
          </p:cNvPr>
          <p:cNvSpPr/>
          <p:nvPr userDrawn="1"/>
        </p:nvSpPr>
        <p:spPr>
          <a:xfrm>
            <a:off x="796061" y="4600876"/>
            <a:ext cx="561687" cy="421559"/>
          </a:xfrm>
          <a:prstGeom prst="rect">
            <a:avLst/>
          </a:prstGeom>
          <a:solidFill>
            <a:srgbClr val="77B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713DCFF1-91E9-8998-9B9A-A5BF2157150C}"/>
              </a:ext>
            </a:extLst>
          </p:cNvPr>
          <p:cNvSpPr/>
          <p:nvPr userDrawn="1"/>
        </p:nvSpPr>
        <p:spPr>
          <a:xfrm>
            <a:off x="103655" y="4600876"/>
            <a:ext cx="561687" cy="421559"/>
          </a:xfrm>
          <a:prstGeom prst="rect">
            <a:avLst/>
          </a:prstGeom>
          <a:solidFill>
            <a:srgbClr val="DCEBF4">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9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08038B7-D7C5-1BFF-C9C5-FD45EB8DAAEB}"/>
              </a:ext>
            </a:extLst>
          </p:cNvPr>
          <p:cNvSpPr txBox="1"/>
          <p:nvPr userDrawn="1"/>
        </p:nvSpPr>
        <p:spPr>
          <a:xfrm>
            <a:off x="2009249" y="4030297"/>
            <a:ext cx="1267352" cy="507831"/>
          </a:xfrm>
          <a:prstGeom prst="rect">
            <a:avLst/>
          </a:prstGeom>
          <a:noFill/>
        </p:spPr>
        <p:txBody>
          <a:bodyPr wrap="square" rtlCol="0">
            <a:spAutoFit/>
          </a:bodyPr>
          <a:lstStyle/>
          <a:p>
            <a:pPr algn="l"/>
            <a:r>
              <a:rPr lang="en-US" sz="900" b="0" i="0" u="none" strike="noStrike" baseline="0" dirty="0">
                <a:latin typeface="Arial" panose="020B0604020202020204" pitchFamily="34" charset="0"/>
                <a:cs typeface="Arial" panose="020B0604020202020204" pitchFamily="34" charset="0"/>
              </a:rPr>
              <a:t>CMYK: 0/61/83/0</a:t>
            </a:r>
          </a:p>
          <a:p>
            <a:pPr algn="l"/>
            <a:r>
              <a:rPr lang="en-US" sz="900" b="0" i="0" u="none" strike="noStrike" baseline="0" dirty="0">
                <a:latin typeface="Arial" panose="020B0604020202020204" pitchFamily="34" charset="0"/>
                <a:cs typeface="Arial" panose="020B0604020202020204" pitchFamily="34" charset="0"/>
              </a:rPr>
              <a:t>RGB: 241/121/46</a:t>
            </a:r>
          </a:p>
          <a:p>
            <a:pPr algn="l"/>
            <a:r>
              <a:rPr lang="en-US" sz="900" b="0" i="0" u="none" strike="noStrike" baseline="0" dirty="0">
                <a:latin typeface="Arial" panose="020B0604020202020204" pitchFamily="34" charset="0"/>
                <a:cs typeface="Arial" panose="020B0604020202020204" pitchFamily="34" charset="0"/>
              </a:rPr>
              <a:t>HEX: f1792e</a:t>
            </a:r>
            <a:endParaRPr lang="en-US" sz="9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F9C3C0A-028E-ED5A-B62E-7866CACACEB1}"/>
              </a:ext>
            </a:extLst>
          </p:cNvPr>
          <p:cNvSpPr txBox="1"/>
          <p:nvPr userDrawn="1"/>
        </p:nvSpPr>
        <p:spPr>
          <a:xfrm>
            <a:off x="2009249" y="4627774"/>
            <a:ext cx="1467076" cy="507831"/>
          </a:xfrm>
          <a:prstGeom prst="rect">
            <a:avLst/>
          </a:prstGeom>
          <a:noFill/>
        </p:spPr>
        <p:txBody>
          <a:bodyPr wrap="square" rtlCol="0">
            <a:spAutoFit/>
          </a:bodyPr>
          <a:lstStyle/>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CMYK: 100/25/15/5</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RGB: 0/127/176</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HEX: 007fb0</a:t>
            </a:r>
          </a:p>
        </p:txBody>
      </p:sp>
      <p:sp>
        <p:nvSpPr>
          <p:cNvPr id="57" name="TextBox 56">
            <a:extLst>
              <a:ext uri="{FF2B5EF4-FFF2-40B4-BE49-F238E27FC236}">
                <a16:creationId xmlns:a16="http://schemas.microsoft.com/office/drawing/2014/main" id="{AF38741F-3DAB-CC79-50CE-3802E842A8C7}"/>
              </a:ext>
            </a:extLst>
          </p:cNvPr>
          <p:cNvSpPr txBox="1"/>
          <p:nvPr userDrawn="1"/>
        </p:nvSpPr>
        <p:spPr>
          <a:xfrm>
            <a:off x="2009249" y="5182617"/>
            <a:ext cx="1467076" cy="507831"/>
          </a:xfrm>
          <a:prstGeom prst="rect">
            <a:avLst/>
          </a:prstGeom>
          <a:noFill/>
        </p:spPr>
        <p:txBody>
          <a:bodyPr wrap="square" rtlCol="0">
            <a:spAutoFit/>
          </a:bodyPr>
          <a:lstStyle/>
          <a:p>
            <a:pPr algn="l"/>
            <a:r>
              <a:rPr lang="en-US" sz="900" b="0" i="0" u="none" strike="noStrike" baseline="0" dirty="0">
                <a:latin typeface="Arial" panose="020B0604020202020204" pitchFamily="34" charset="0"/>
                <a:cs typeface="Arial" panose="020B0604020202020204" pitchFamily="34" charset="0"/>
              </a:rPr>
              <a:t>CMYK: 100/84/47/57</a:t>
            </a:r>
          </a:p>
          <a:p>
            <a:pPr algn="l"/>
            <a:r>
              <a:rPr lang="en-US" sz="900" b="0" i="0" u="none" strike="noStrike" baseline="0" dirty="0">
                <a:latin typeface="Arial" panose="020B0604020202020204" pitchFamily="34" charset="0"/>
                <a:cs typeface="Arial" panose="020B0604020202020204" pitchFamily="34" charset="0"/>
              </a:rPr>
              <a:t>RGB: 9/32/51</a:t>
            </a:r>
          </a:p>
          <a:p>
            <a:pPr algn="l"/>
            <a:r>
              <a:rPr lang="en-US" sz="900" b="0" i="0" u="none" strike="noStrike" baseline="0" dirty="0">
                <a:latin typeface="Arial" panose="020B0604020202020204" pitchFamily="34" charset="0"/>
                <a:cs typeface="Arial" panose="020B0604020202020204" pitchFamily="34" charset="0"/>
              </a:rPr>
              <a:t>HEX: 092033</a:t>
            </a:r>
            <a:endParaRPr lang="en-US" sz="9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58" name="TextBox 57">
            <a:extLst>
              <a:ext uri="{FF2B5EF4-FFF2-40B4-BE49-F238E27FC236}">
                <a16:creationId xmlns:a16="http://schemas.microsoft.com/office/drawing/2014/main" id="{DA8AAF48-A223-0AEC-1B68-9AEFFA193478}"/>
              </a:ext>
            </a:extLst>
          </p:cNvPr>
          <p:cNvSpPr txBox="1"/>
          <p:nvPr userDrawn="1"/>
        </p:nvSpPr>
        <p:spPr>
          <a:xfrm>
            <a:off x="2009249" y="3569936"/>
            <a:ext cx="1267352" cy="369332"/>
          </a:xfrm>
          <a:prstGeom prst="rect">
            <a:avLst/>
          </a:prstGeom>
          <a:noFill/>
        </p:spPr>
        <p:txBody>
          <a:bodyPr wrap="square" rtlCol="0">
            <a:spAutoFit/>
          </a:bodyPr>
          <a:lstStyle/>
          <a:p>
            <a:pPr algn="l"/>
            <a:r>
              <a:rPr lang="en-US" sz="900" b="0" i="0" u="none" strike="noStrike" baseline="0" dirty="0">
                <a:latin typeface="Arial" panose="020B0604020202020204" pitchFamily="34" charset="0"/>
                <a:cs typeface="Arial" panose="020B0604020202020204" pitchFamily="34" charset="0"/>
              </a:rPr>
              <a:t>RGB: 255/192/0</a:t>
            </a:r>
          </a:p>
          <a:p>
            <a:pPr algn="l"/>
            <a:r>
              <a:rPr lang="en-US" sz="900" b="0" i="0" u="none" strike="noStrike" baseline="0" dirty="0">
                <a:latin typeface="Arial" panose="020B0604020202020204" pitchFamily="34" charset="0"/>
                <a:cs typeface="Arial" panose="020B0604020202020204" pitchFamily="34" charset="0"/>
              </a:rPr>
              <a:t>HEX: ##FFC000</a:t>
            </a:r>
            <a:endParaRPr lang="en-US" sz="900"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3CD50CB6-B5F0-C230-514F-EBC9FF66B7B5}"/>
              </a:ext>
            </a:extLst>
          </p:cNvPr>
          <p:cNvSpPr/>
          <p:nvPr userDrawn="1"/>
        </p:nvSpPr>
        <p:spPr>
          <a:xfrm>
            <a:off x="103655" y="3999562"/>
            <a:ext cx="561687" cy="465529"/>
          </a:xfrm>
          <a:prstGeom prst="rect">
            <a:avLst/>
          </a:prstGeom>
          <a:solidFill>
            <a:srgbClr val="FBD7C0"/>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A3A25D5D-C0E3-E52C-2B0A-E38FDD5811EF}"/>
              </a:ext>
            </a:extLst>
          </p:cNvPr>
          <p:cNvSpPr/>
          <p:nvPr userDrawn="1"/>
        </p:nvSpPr>
        <p:spPr>
          <a:xfrm>
            <a:off x="103655" y="3428999"/>
            <a:ext cx="561687" cy="465529"/>
          </a:xfrm>
          <a:prstGeom prst="rect">
            <a:avLst/>
          </a:prstGeom>
          <a:solidFill>
            <a:srgbClr val="FDE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D1ADDC8C-7F51-50DF-A10B-868A93EB80AA}"/>
              </a:ext>
            </a:extLst>
          </p:cNvPr>
          <p:cNvSpPr/>
          <p:nvPr userDrawn="1"/>
        </p:nvSpPr>
        <p:spPr>
          <a:xfrm>
            <a:off x="1447562" y="5776143"/>
            <a:ext cx="561687" cy="421559"/>
          </a:xfrm>
          <a:prstGeom prst="rect">
            <a:avLst/>
          </a:prstGeom>
          <a:solidFill>
            <a:srgbClr val="006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AA395545-D9CD-FA45-866C-9C6A080F146C}"/>
              </a:ext>
            </a:extLst>
          </p:cNvPr>
          <p:cNvSpPr/>
          <p:nvPr userDrawn="1"/>
        </p:nvSpPr>
        <p:spPr>
          <a:xfrm>
            <a:off x="796061" y="5771429"/>
            <a:ext cx="561687" cy="421559"/>
          </a:xfrm>
          <a:prstGeom prst="rect">
            <a:avLst/>
          </a:prstGeom>
          <a:solidFill>
            <a:srgbClr val="03A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63D3F7B8-F3CD-CFB4-C693-762CBEDC2E1F}"/>
              </a:ext>
            </a:extLst>
          </p:cNvPr>
          <p:cNvSpPr/>
          <p:nvPr userDrawn="1"/>
        </p:nvSpPr>
        <p:spPr>
          <a:xfrm>
            <a:off x="103655" y="5776142"/>
            <a:ext cx="561687" cy="421559"/>
          </a:xfrm>
          <a:prstGeom prst="rect">
            <a:avLst/>
          </a:prstGeom>
          <a:solidFill>
            <a:srgbClr val="BFDFD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9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0F58231-4970-8DCA-748D-FA957C7BA3AC}"/>
              </a:ext>
            </a:extLst>
          </p:cNvPr>
          <p:cNvSpPr txBox="1"/>
          <p:nvPr userDrawn="1"/>
        </p:nvSpPr>
        <p:spPr>
          <a:xfrm>
            <a:off x="2009249" y="5847623"/>
            <a:ext cx="1467076" cy="369332"/>
          </a:xfrm>
          <a:prstGeom prst="rect">
            <a:avLst/>
          </a:prstGeom>
          <a:noFill/>
        </p:spPr>
        <p:txBody>
          <a:bodyPr wrap="square" rtlCol="0">
            <a:spAutoFit/>
          </a:bodyPr>
          <a:lstStyle/>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RGB: 0/108/60</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HEX: #006C3C</a:t>
            </a:r>
          </a:p>
        </p:txBody>
      </p:sp>
      <p:sp>
        <p:nvSpPr>
          <p:cNvPr id="65" name="Rectangle 64">
            <a:extLst>
              <a:ext uri="{FF2B5EF4-FFF2-40B4-BE49-F238E27FC236}">
                <a16:creationId xmlns:a16="http://schemas.microsoft.com/office/drawing/2014/main" id="{878DA6A1-4424-5B04-4A02-E0262650F682}"/>
              </a:ext>
            </a:extLst>
          </p:cNvPr>
          <p:cNvSpPr/>
          <p:nvPr userDrawn="1"/>
        </p:nvSpPr>
        <p:spPr>
          <a:xfrm>
            <a:off x="1447562" y="6306299"/>
            <a:ext cx="561687" cy="421559"/>
          </a:xfrm>
          <a:prstGeom prst="rect">
            <a:avLst/>
          </a:prstGeom>
          <a:solidFill>
            <a:srgbClr val="3707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lt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A5CE166D-9DE8-D7FC-A079-30F65A68B425}"/>
              </a:ext>
            </a:extLst>
          </p:cNvPr>
          <p:cNvSpPr/>
          <p:nvPr userDrawn="1"/>
        </p:nvSpPr>
        <p:spPr>
          <a:xfrm>
            <a:off x="796061" y="6306298"/>
            <a:ext cx="561687" cy="421559"/>
          </a:xfrm>
          <a:prstGeom prst="rect">
            <a:avLst/>
          </a:prstGeom>
          <a:solidFill>
            <a:srgbClr val="592F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3E226A2E-ED5E-2D7F-4BE2-66AD3D8F5FE9}"/>
              </a:ext>
            </a:extLst>
          </p:cNvPr>
          <p:cNvSpPr/>
          <p:nvPr userDrawn="1"/>
        </p:nvSpPr>
        <p:spPr>
          <a:xfrm>
            <a:off x="103655" y="6333196"/>
            <a:ext cx="561687" cy="421559"/>
          </a:xfrm>
          <a:prstGeom prst="rect">
            <a:avLst/>
          </a:prstGeom>
          <a:solidFill>
            <a:srgbClr val="B8A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lt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57C932BF-A7F3-0E98-473D-B30F816D19D9}"/>
              </a:ext>
            </a:extLst>
          </p:cNvPr>
          <p:cNvSpPr txBox="1"/>
          <p:nvPr userDrawn="1"/>
        </p:nvSpPr>
        <p:spPr>
          <a:xfrm>
            <a:off x="2009249" y="6397690"/>
            <a:ext cx="1467076" cy="369332"/>
          </a:xfrm>
          <a:prstGeom prst="rect">
            <a:avLst/>
          </a:prstGeom>
          <a:noFill/>
        </p:spPr>
        <p:txBody>
          <a:bodyPr wrap="square" rtlCol="0">
            <a:spAutoFit/>
          </a:bodyPr>
          <a:lstStyle/>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RGB: 55/7/92</a:t>
            </a:r>
          </a:p>
          <a:p>
            <a:pPr marL="0" algn="l" defTabSz="914400" rtl="0" eaLnBrk="1" latinLnBrk="0" hangingPunct="1"/>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HEX: #37075C</a:t>
            </a:r>
          </a:p>
        </p:txBody>
      </p:sp>
      <p:sp>
        <p:nvSpPr>
          <p:cNvPr id="71" name="TextBox 70">
            <a:extLst>
              <a:ext uri="{FF2B5EF4-FFF2-40B4-BE49-F238E27FC236}">
                <a16:creationId xmlns:a16="http://schemas.microsoft.com/office/drawing/2014/main" id="{E062861C-7AEA-737D-1EA3-1A566E206573}"/>
              </a:ext>
            </a:extLst>
          </p:cNvPr>
          <p:cNvSpPr txBox="1"/>
          <p:nvPr userDrawn="1"/>
        </p:nvSpPr>
        <p:spPr>
          <a:xfrm>
            <a:off x="701195" y="4103891"/>
            <a:ext cx="1144183"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#D37321</a:t>
            </a:r>
          </a:p>
        </p:txBody>
      </p:sp>
      <p:sp>
        <p:nvSpPr>
          <p:cNvPr id="72" name="TextBox 71">
            <a:extLst>
              <a:ext uri="{FF2B5EF4-FFF2-40B4-BE49-F238E27FC236}">
                <a16:creationId xmlns:a16="http://schemas.microsoft.com/office/drawing/2014/main" id="{73FEF0F3-AF71-824B-42AC-0C34D81068CD}"/>
              </a:ext>
            </a:extLst>
          </p:cNvPr>
          <p:cNvSpPr txBox="1"/>
          <p:nvPr userDrawn="1"/>
        </p:nvSpPr>
        <p:spPr>
          <a:xfrm>
            <a:off x="723655" y="3543708"/>
            <a:ext cx="80987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#F8AE14</a:t>
            </a:r>
          </a:p>
        </p:txBody>
      </p:sp>
      <p:sp>
        <p:nvSpPr>
          <p:cNvPr id="79" name="Rectangle 78">
            <a:extLst>
              <a:ext uri="{FF2B5EF4-FFF2-40B4-BE49-F238E27FC236}">
                <a16:creationId xmlns:a16="http://schemas.microsoft.com/office/drawing/2014/main" id="{CE2B792A-1C19-F8D1-AB25-56605591FC58}"/>
              </a:ext>
            </a:extLst>
          </p:cNvPr>
          <p:cNvSpPr/>
          <p:nvPr userDrawn="1"/>
        </p:nvSpPr>
        <p:spPr>
          <a:xfrm rot="10800000" flipV="1">
            <a:off x="4021756" y="3919711"/>
            <a:ext cx="456494" cy="678099"/>
          </a:xfrm>
          <a:prstGeom prst="rect">
            <a:avLst/>
          </a:prstGeom>
          <a:gradFill>
            <a:gsLst>
              <a:gs pos="57000">
                <a:srgbClr val="A15423">
                  <a:alpha val="94000"/>
                </a:srgbClr>
              </a:gs>
              <a:gs pos="77000">
                <a:srgbClr val="8A4724">
                  <a:alpha val="80000"/>
                </a:srgbClr>
              </a:gs>
              <a:gs pos="25000">
                <a:srgbClr val="F3831F"/>
              </a:gs>
              <a:gs pos="4000">
                <a:srgbClr val="B56942"/>
              </a:gs>
              <a:gs pos="97000">
                <a:srgbClr val="BD642F">
                  <a:alpha val="84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E1FB9528-4766-66A4-B781-70B68D770545}"/>
              </a:ext>
            </a:extLst>
          </p:cNvPr>
          <p:cNvSpPr/>
          <p:nvPr userDrawn="1"/>
        </p:nvSpPr>
        <p:spPr>
          <a:xfrm flipV="1">
            <a:off x="4585808" y="3929823"/>
            <a:ext cx="465355" cy="678099"/>
          </a:xfrm>
          <a:prstGeom prst="rect">
            <a:avLst/>
          </a:prstGeom>
          <a:gradFill>
            <a:gsLst>
              <a:gs pos="53000">
                <a:srgbClr val="007FB0"/>
              </a:gs>
              <a:gs pos="77000">
                <a:srgbClr val="00A4E6"/>
              </a:gs>
              <a:gs pos="29000">
                <a:srgbClr val="007FB0">
                  <a:alpha val="82000"/>
                </a:srgbClr>
              </a:gs>
              <a:gs pos="4000">
                <a:schemeClr val="accent5">
                  <a:lumMod val="50000"/>
                  <a:alpha val="76000"/>
                </a:schemeClr>
              </a:gs>
              <a:gs pos="97000">
                <a:srgbClr val="00206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2" name="Picture 81" descr="A close up of a logo&#10;&#10;AI-generated content may be incorrect.">
            <a:extLst>
              <a:ext uri="{FF2B5EF4-FFF2-40B4-BE49-F238E27FC236}">
                <a16:creationId xmlns:a16="http://schemas.microsoft.com/office/drawing/2014/main" id="{62CE50CC-6332-3FE3-54E3-81E01A862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324" y="2725392"/>
            <a:ext cx="1881328" cy="660759"/>
          </a:xfrm>
          <a:prstGeom prst="rect">
            <a:avLst/>
          </a:prstGeom>
        </p:spPr>
      </p:pic>
      <p:sp>
        <p:nvSpPr>
          <p:cNvPr id="83" name="Rectangle 82">
            <a:extLst>
              <a:ext uri="{FF2B5EF4-FFF2-40B4-BE49-F238E27FC236}">
                <a16:creationId xmlns:a16="http://schemas.microsoft.com/office/drawing/2014/main" id="{0D5E221F-CAB2-2B0E-3DA9-B4C27D1A6440}"/>
              </a:ext>
            </a:extLst>
          </p:cNvPr>
          <p:cNvSpPr/>
          <p:nvPr userDrawn="1"/>
        </p:nvSpPr>
        <p:spPr>
          <a:xfrm rot="10800000" flipV="1">
            <a:off x="5146816" y="3929825"/>
            <a:ext cx="464118" cy="682207"/>
          </a:xfrm>
          <a:prstGeom prst="rect">
            <a:avLst/>
          </a:prstGeom>
          <a:gradFill>
            <a:gsLst>
              <a:gs pos="34000">
                <a:srgbClr val="FFE593"/>
              </a:gs>
              <a:gs pos="100000">
                <a:srgbClr val="D6A300"/>
              </a:gs>
              <a:gs pos="57000">
                <a:srgbClr val="FFC000"/>
              </a:gs>
              <a:gs pos="79000">
                <a:srgbClr val="E2AC00"/>
              </a:gs>
              <a:gs pos="1000">
                <a:srgbClr val="E2AC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B16DECE2-0845-8FF2-BA0C-23F53426176C}"/>
              </a:ext>
            </a:extLst>
          </p:cNvPr>
          <p:cNvSpPr>
            <a:spLocks noGrp="1"/>
          </p:cNvSpPr>
          <p:nvPr>
            <p:ph type="sldNum" sz="quarter" idx="10"/>
          </p:nvPr>
        </p:nvSpPr>
        <p:spPr>
          <a:xfrm>
            <a:off x="11395939" y="6613071"/>
            <a:ext cx="787896"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sp>
        <p:nvSpPr>
          <p:cNvPr id="8" name="TextBox 7">
            <a:extLst>
              <a:ext uri="{FF2B5EF4-FFF2-40B4-BE49-F238E27FC236}">
                <a16:creationId xmlns:a16="http://schemas.microsoft.com/office/drawing/2014/main" id="{45FEE59E-EB59-4039-3C73-419067F603AB}"/>
              </a:ext>
            </a:extLst>
          </p:cNvPr>
          <p:cNvSpPr txBox="1"/>
          <p:nvPr userDrawn="1"/>
        </p:nvSpPr>
        <p:spPr>
          <a:xfrm>
            <a:off x="701195" y="5261525"/>
            <a:ext cx="1144183"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#718CA6</a:t>
            </a:r>
          </a:p>
        </p:txBody>
      </p:sp>
      <p:sp>
        <p:nvSpPr>
          <p:cNvPr id="9" name="TextBox 8">
            <a:extLst>
              <a:ext uri="{FF2B5EF4-FFF2-40B4-BE49-F238E27FC236}">
                <a16:creationId xmlns:a16="http://schemas.microsoft.com/office/drawing/2014/main" id="{0B69A543-4987-C1A6-E085-99630FC00757}"/>
              </a:ext>
            </a:extLst>
          </p:cNvPr>
          <p:cNvSpPr txBox="1"/>
          <p:nvPr userDrawn="1"/>
        </p:nvSpPr>
        <p:spPr>
          <a:xfrm>
            <a:off x="723655" y="4701342"/>
            <a:ext cx="80987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#77B3D3</a:t>
            </a:r>
          </a:p>
        </p:txBody>
      </p:sp>
      <p:sp>
        <p:nvSpPr>
          <p:cNvPr id="10" name="TextBox 9">
            <a:extLst>
              <a:ext uri="{FF2B5EF4-FFF2-40B4-BE49-F238E27FC236}">
                <a16:creationId xmlns:a16="http://schemas.microsoft.com/office/drawing/2014/main" id="{731D6266-BE80-018D-09B1-15266BA876A6}"/>
              </a:ext>
            </a:extLst>
          </p:cNvPr>
          <p:cNvSpPr txBox="1"/>
          <p:nvPr userDrawn="1"/>
        </p:nvSpPr>
        <p:spPr>
          <a:xfrm>
            <a:off x="670113" y="6396651"/>
            <a:ext cx="1144183"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#592F94</a:t>
            </a:r>
          </a:p>
        </p:txBody>
      </p:sp>
      <p:sp>
        <p:nvSpPr>
          <p:cNvPr id="11" name="TextBox 10">
            <a:extLst>
              <a:ext uri="{FF2B5EF4-FFF2-40B4-BE49-F238E27FC236}">
                <a16:creationId xmlns:a16="http://schemas.microsoft.com/office/drawing/2014/main" id="{7F6CC8D4-3E29-BE54-AE80-FA3F20BBEF9E}"/>
              </a:ext>
            </a:extLst>
          </p:cNvPr>
          <p:cNvSpPr txBox="1"/>
          <p:nvPr userDrawn="1"/>
        </p:nvSpPr>
        <p:spPr>
          <a:xfrm>
            <a:off x="692573" y="5836468"/>
            <a:ext cx="80987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#03A55E</a:t>
            </a:r>
          </a:p>
        </p:txBody>
      </p:sp>
      <p:sp>
        <p:nvSpPr>
          <p:cNvPr id="12" name="TextBox 11">
            <a:extLst>
              <a:ext uri="{FF2B5EF4-FFF2-40B4-BE49-F238E27FC236}">
                <a16:creationId xmlns:a16="http://schemas.microsoft.com/office/drawing/2014/main" id="{52297468-B49B-AA42-B75A-82CD8EB7F149}"/>
              </a:ext>
            </a:extLst>
          </p:cNvPr>
          <p:cNvSpPr txBox="1"/>
          <p:nvPr userDrawn="1"/>
        </p:nvSpPr>
        <p:spPr>
          <a:xfrm>
            <a:off x="4078232" y="2873052"/>
            <a:ext cx="2187190" cy="110799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Font style: </a:t>
            </a:r>
          </a:p>
          <a:p>
            <a:pPr marL="285750" indent="-285750">
              <a:buClr>
                <a:srgbClr val="D37321"/>
              </a:buClr>
              <a:buSzPct val="110000"/>
              <a:buFont typeface="Arial" panose="020B0604020202020204" pitchFamily="34" charset="0"/>
              <a:buChar char="•"/>
            </a:pPr>
            <a:r>
              <a:rPr lang="en-US" sz="1600" b="1" dirty="0">
                <a:latin typeface="Arial" panose="020B0604020202020204" pitchFamily="34" charset="0"/>
                <a:cs typeface="Arial" panose="020B0604020202020204" pitchFamily="34" charset="0"/>
              </a:rPr>
              <a:t>Title Arial Bold</a:t>
            </a:r>
          </a:p>
          <a:p>
            <a:pPr marL="285750" indent="-285750">
              <a:buClr>
                <a:srgbClr val="D37321"/>
              </a:buClr>
              <a:buSzPct val="110000"/>
              <a:buFont typeface="Arial" panose="020B0604020202020204" pitchFamily="34" charset="0"/>
              <a:buChar char="•"/>
            </a:pPr>
            <a:r>
              <a:rPr lang="en-US" sz="1600" dirty="0">
                <a:latin typeface="Arial" panose="020B0604020202020204" pitchFamily="34" charset="0"/>
                <a:cs typeface="Arial" panose="020B0604020202020204" pitchFamily="34" charset="0"/>
              </a:rPr>
              <a:t>Content Arial</a:t>
            </a:r>
          </a:p>
          <a:p>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88606B-F8C5-5A63-82A0-3A70956C1EE4}"/>
              </a:ext>
            </a:extLst>
          </p:cNvPr>
          <p:cNvSpPr txBox="1"/>
          <p:nvPr userDrawn="1"/>
        </p:nvSpPr>
        <p:spPr>
          <a:xfrm>
            <a:off x="3211744" y="3951704"/>
            <a:ext cx="803272" cy="461665"/>
          </a:xfrm>
          <a:prstGeom prst="rect">
            <a:avLst/>
          </a:prstGeom>
          <a:noFill/>
        </p:spPr>
        <p:txBody>
          <a:bodyPr wrap="square" rtlCol="0">
            <a:spAutoFit/>
          </a:bodyPr>
          <a:lstStyle/>
          <a:p>
            <a:pPr algn="r"/>
            <a:r>
              <a:rPr lang="en-US" sz="1200" dirty="0">
                <a:solidFill>
                  <a:srgbClr val="AF632F"/>
                </a:solidFill>
                <a:latin typeface="Arial" panose="020B0604020202020204" pitchFamily="34" charset="0"/>
                <a:cs typeface="Arial" panose="020B0604020202020204" pitchFamily="34" charset="0"/>
              </a:rPr>
              <a:t>Gradient colors</a:t>
            </a:r>
          </a:p>
        </p:txBody>
      </p:sp>
      <p:graphicFrame>
        <p:nvGraphicFramePr>
          <p:cNvPr id="18" name="Chart 17">
            <a:extLst>
              <a:ext uri="{FF2B5EF4-FFF2-40B4-BE49-F238E27FC236}">
                <a16:creationId xmlns:a16="http://schemas.microsoft.com/office/drawing/2014/main" id="{68B421B0-A2F5-77B1-AFD0-CECA2AB9E8AE}"/>
              </a:ext>
            </a:extLst>
          </p:cNvPr>
          <p:cNvGraphicFramePr/>
          <p:nvPr userDrawn="1">
            <p:extLst>
              <p:ext uri="{D42A27DB-BD31-4B8C-83A1-F6EECF244321}">
                <p14:modId xmlns:p14="http://schemas.microsoft.com/office/powerpoint/2010/main" val="1239825896"/>
              </p:ext>
            </p:extLst>
          </p:nvPr>
        </p:nvGraphicFramePr>
        <p:xfrm>
          <a:off x="9320217" y="3283826"/>
          <a:ext cx="2585019" cy="348795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33A4B58A-059C-DE45-CB75-A67030A78F42}"/>
              </a:ext>
            </a:extLst>
          </p:cNvPr>
          <p:cNvSpPr/>
          <p:nvPr userDrawn="1"/>
        </p:nvSpPr>
        <p:spPr>
          <a:xfrm rot="10800000">
            <a:off x="5744827" y="3919417"/>
            <a:ext cx="464118" cy="692616"/>
          </a:xfrm>
          <a:prstGeom prst="rect">
            <a:avLst/>
          </a:prstGeom>
          <a:gradFill>
            <a:gsLst>
              <a:gs pos="29000">
                <a:srgbClr val="039758"/>
              </a:gs>
              <a:gs pos="100000">
                <a:srgbClr val="006C3C"/>
              </a:gs>
              <a:gs pos="57000">
                <a:srgbClr val="03A962"/>
              </a:gs>
              <a:gs pos="79000">
                <a:srgbClr val="04E283"/>
              </a:gs>
              <a:gs pos="4000">
                <a:srgbClr val="038F5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21" name="Chart 20">
            <a:extLst>
              <a:ext uri="{FF2B5EF4-FFF2-40B4-BE49-F238E27FC236}">
                <a16:creationId xmlns:a16="http://schemas.microsoft.com/office/drawing/2014/main" id="{C840E1A2-533B-6DF8-FC24-F672D403CE71}"/>
              </a:ext>
            </a:extLst>
          </p:cNvPr>
          <p:cNvGraphicFramePr/>
          <p:nvPr userDrawn="1">
            <p:extLst>
              <p:ext uri="{D42A27DB-BD31-4B8C-83A1-F6EECF244321}">
                <p14:modId xmlns:p14="http://schemas.microsoft.com/office/powerpoint/2010/main" val="1590636902"/>
              </p:ext>
            </p:extLst>
          </p:nvPr>
        </p:nvGraphicFramePr>
        <p:xfrm>
          <a:off x="6746550" y="3266805"/>
          <a:ext cx="2749142" cy="3487952"/>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a:extLst>
              <a:ext uri="{FF2B5EF4-FFF2-40B4-BE49-F238E27FC236}">
                <a16:creationId xmlns:a16="http://schemas.microsoft.com/office/drawing/2014/main" id="{BF1879F1-1F9D-B7E5-0EFF-0035F4F93473}"/>
              </a:ext>
            </a:extLst>
          </p:cNvPr>
          <p:cNvSpPr/>
          <p:nvPr userDrawn="1"/>
        </p:nvSpPr>
        <p:spPr>
          <a:xfrm>
            <a:off x="0" y="1200009"/>
            <a:ext cx="12184059" cy="1392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AEC73BC9-B458-0338-BF93-1C9C1908FC8E}"/>
              </a:ext>
            </a:extLst>
          </p:cNvPr>
          <p:cNvSpPr>
            <a:spLocks noGrp="1"/>
          </p:cNvSpPr>
          <p:nvPr>
            <p:ph idx="1"/>
          </p:nvPr>
        </p:nvSpPr>
        <p:spPr>
          <a:xfrm>
            <a:off x="228323" y="1249258"/>
            <a:ext cx="10603800" cy="1329336"/>
          </a:xfrm>
        </p:spPr>
        <p:txBody>
          <a:bodyPr>
            <a:normAutofit fontScale="70000" lnSpcReduction="20000"/>
          </a:bodyPr>
          <a:lstStyle>
            <a:lvl1pPr>
              <a:defRPr>
                <a:latin typeface="Arial" panose="020B0604020202020204" pitchFamily="34" charset="0"/>
                <a:cs typeface="Arial" panose="020B0604020202020204" pitchFamily="34" charset="0"/>
              </a:defRPr>
            </a:lvl1pPr>
          </a:lstStyle>
          <a:p>
            <a:r>
              <a:rPr lang="en-US" sz="1800" dirty="0"/>
              <a:t>Powering Progress 2025 color theme</a:t>
            </a:r>
          </a:p>
          <a:p>
            <a:r>
              <a:rPr lang="en-US" sz="1800" dirty="0"/>
              <a:t>Select View/Slide Master</a:t>
            </a:r>
          </a:p>
          <a:p>
            <a:r>
              <a:rPr lang="en-US" sz="1800" dirty="0"/>
              <a:t>Select Colors</a:t>
            </a:r>
          </a:p>
          <a:p>
            <a:r>
              <a:rPr lang="en-US" sz="1800" dirty="0"/>
              <a:t>Under Custom select Powering Progress 2025 theme</a:t>
            </a:r>
          </a:p>
        </p:txBody>
      </p:sp>
      <p:grpSp>
        <p:nvGrpSpPr>
          <p:cNvPr id="28" name="Group 27">
            <a:extLst>
              <a:ext uri="{FF2B5EF4-FFF2-40B4-BE49-F238E27FC236}">
                <a16:creationId xmlns:a16="http://schemas.microsoft.com/office/drawing/2014/main" id="{92458C11-424A-E598-9615-8A7F0327E162}"/>
              </a:ext>
            </a:extLst>
          </p:cNvPr>
          <p:cNvGrpSpPr/>
          <p:nvPr userDrawn="1"/>
        </p:nvGrpSpPr>
        <p:grpSpPr>
          <a:xfrm>
            <a:off x="7154391" y="1200009"/>
            <a:ext cx="4498226" cy="1362326"/>
            <a:chOff x="7154391" y="1363066"/>
            <a:chExt cx="4498226" cy="1362326"/>
          </a:xfrm>
        </p:grpSpPr>
        <p:pic>
          <p:nvPicPr>
            <p:cNvPr id="24" name="Picture 23">
              <a:extLst>
                <a:ext uri="{FF2B5EF4-FFF2-40B4-BE49-F238E27FC236}">
                  <a16:creationId xmlns:a16="http://schemas.microsoft.com/office/drawing/2014/main" id="{E58828F0-3FE4-B743-6D29-0351DA3F3119}"/>
                </a:ext>
              </a:extLst>
            </p:cNvPr>
            <p:cNvPicPr>
              <a:picLocks noChangeAspect="1"/>
            </p:cNvPicPr>
            <p:nvPr userDrawn="1"/>
          </p:nvPicPr>
          <p:blipFill>
            <a:blip r:embed="rId6"/>
            <a:srcRect b="69647"/>
            <a:stretch/>
          </p:blipFill>
          <p:spPr>
            <a:xfrm>
              <a:off x="7154391" y="1401765"/>
              <a:ext cx="4498226" cy="1323627"/>
            </a:xfrm>
            <a:prstGeom prst="rect">
              <a:avLst/>
            </a:prstGeom>
          </p:spPr>
        </p:pic>
        <p:sp>
          <p:nvSpPr>
            <p:cNvPr id="25" name="Rectangle 24">
              <a:extLst>
                <a:ext uri="{FF2B5EF4-FFF2-40B4-BE49-F238E27FC236}">
                  <a16:creationId xmlns:a16="http://schemas.microsoft.com/office/drawing/2014/main" id="{B4D50696-D46D-53C7-FAF8-43253DCDC939}"/>
                </a:ext>
              </a:extLst>
            </p:cNvPr>
            <p:cNvSpPr/>
            <p:nvPr userDrawn="1"/>
          </p:nvSpPr>
          <p:spPr>
            <a:xfrm>
              <a:off x="7154391" y="1363066"/>
              <a:ext cx="618009" cy="3391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46C00F9-D06E-65A0-2D04-89781715E7CD}"/>
                </a:ext>
              </a:extLst>
            </p:cNvPr>
            <p:cNvSpPr/>
            <p:nvPr userDrawn="1"/>
          </p:nvSpPr>
          <p:spPr>
            <a:xfrm>
              <a:off x="9859109" y="2086708"/>
              <a:ext cx="1793508" cy="2461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5E569EA-EBFA-E71C-BFBB-2925FA2F0E13}"/>
                </a:ext>
              </a:extLst>
            </p:cNvPr>
            <p:cNvSpPr/>
            <p:nvPr userDrawn="1"/>
          </p:nvSpPr>
          <p:spPr>
            <a:xfrm>
              <a:off x="9859109" y="1570502"/>
              <a:ext cx="618009" cy="2607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8705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A8B9A-D671-4699-4799-929BA254A2DF}"/>
              </a:ext>
            </a:extLst>
          </p:cNvPr>
          <p:cNvSpPr>
            <a:spLocks noGrp="1"/>
          </p:cNvSpPr>
          <p:nvPr>
            <p:ph type="sldNum" sz="quarter" idx="12"/>
          </p:nvPr>
        </p:nvSpPr>
        <p:spPr/>
        <p:txBody>
          <a:bodyPr/>
          <a:lstStyle/>
          <a:p>
            <a:fld id="{FF95D46F-68E8-4171-8536-729DEB5A20DE}" type="slidenum">
              <a:rPr lang="en-US" smtClean="0"/>
              <a:t>‹Nº›</a:t>
            </a:fld>
            <a:endParaRPr lang="en-US"/>
          </a:p>
        </p:txBody>
      </p:sp>
      <p:sp>
        <p:nvSpPr>
          <p:cNvPr id="5" name="Title Placeholder 1">
            <a:extLst>
              <a:ext uri="{FF2B5EF4-FFF2-40B4-BE49-F238E27FC236}">
                <a16:creationId xmlns:a16="http://schemas.microsoft.com/office/drawing/2014/main" id="{BFFA8311-BF34-4107-B922-D420246CF215}"/>
              </a:ext>
            </a:extLst>
          </p:cNvPr>
          <p:cNvSpPr>
            <a:spLocks noGrp="1"/>
          </p:cNvSpPr>
          <p:nvPr>
            <p:ph type="title"/>
          </p:nvPr>
        </p:nvSpPr>
        <p:spPr>
          <a:xfrm>
            <a:off x="233465" y="323163"/>
            <a:ext cx="9019804" cy="785063"/>
          </a:xfrm>
          <a:prstGeom prst="rect">
            <a:avLst/>
          </a:prstGeom>
          <a:ln>
            <a:noFill/>
          </a:ln>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179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0905-B18E-E340-294F-962B00632961}"/>
              </a:ext>
            </a:extLst>
          </p:cNvPr>
          <p:cNvSpPr>
            <a:spLocks noGrp="1"/>
          </p:cNvSpPr>
          <p:nvPr>
            <p:ph type="title"/>
          </p:nvPr>
        </p:nvSpPr>
        <p:spPr>
          <a:xfrm>
            <a:off x="231140" y="333932"/>
            <a:ext cx="9022127" cy="768543"/>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D6ABE39-D769-0664-1EBE-E9E49255B284}"/>
              </a:ext>
            </a:extLst>
          </p:cNvPr>
          <p:cNvSpPr>
            <a:spLocks noGrp="1"/>
          </p:cNvSpPr>
          <p:nvPr>
            <p:ph idx="1"/>
          </p:nvPr>
        </p:nvSpPr>
        <p:spPr>
          <a:xfrm>
            <a:off x="5276850" y="1571544"/>
            <a:ext cx="6553200" cy="424973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5AA070E-FFEE-C84F-A8C1-04C55C825A9A}"/>
              </a:ext>
            </a:extLst>
          </p:cNvPr>
          <p:cNvSpPr>
            <a:spLocks noGrp="1"/>
          </p:cNvSpPr>
          <p:nvPr>
            <p:ph type="body" sz="half" idx="2"/>
          </p:nvPr>
        </p:nvSpPr>
        <p:spPr>
          <a:xfrm>
            <a:off x="231140" y="1571544"/>
            <a:ext cx="4352925" cy="4249738"/>
          </a:xfrm>
        </p:spPr>
        <p:txBody>
          <a:bodyPr>
            <a:normAutofit/>
          </a:bodyPr>
          <a:lstStyle>
            <a:lvl1pPr marL="0" indent="0">
              <a:buNone/>
              <a:defRPr sz="2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D36F191-5423-0532-D463-FC5A25123C5D}"/>
              </a:ext>
            </a:extLst>
          </p:cNvPr>
          <p:cNvSpPr>
            <a:spLocks noGrp="1"/>
          </p:cNvSpPr>
          <p:nvPr>
            <p:ph type="sldNum" sz="quarter" idx="12"/>
          </p:nvPr>
        </p:nvSpPr>
        <p:spPr/>
        <p:txBody>
          <a:bodyPr/>
          <a:lstStyle/>
          <a:p>
            <a:fld id="{FF95D46F-68E8-4171-8536-729DEB5A20DE}" type="slidenum">
              <a:rPr lang="en-US" smtClean="0"/>
              <a:t>‹Nº›</a:t>
            </a:fld>
            <a:endParaRPr lang="en-US"/>
          </a:p>
        </p:txBody>
      </p:sp>
    </p:spTree>
    <p:extLst>
      <p:ext uri="{BB962C8B-B14F-4D97-AF65-F5344CB8AC3E}">
        <p14:creationId xmlns:p14="http://schemas.microsoft.com/office/powerpoint/2010/main" val="153506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505BF1-BB70-67AD-ECEA-0F300EC4430C}"/>
              </a:ext>
            </a:extLst>
          </p:cNvPr>
          <p:cNvPicPr>
            <a:picLocks noChangeAspect="1"/>
          </p:cNvPicPr>
          <p:nvPr userDrawn="1"/>
        </p:nvPicPr>
        <p:blipFill>
          <a:blip r:embed="rId15"/>
          <a:srcRect t="10889" b="2401"/>
          <a:stretch/>
        </p:blipFill>
        <p:spPr>
          <a:xfrm>
            <a:off x="0" y="0"/>
            <a:ext cx="12192000" cy="1191132"/>
          </a:xfrm>
          <a:prstGeom prst="rect">
            <a:avLst/>
          </a:prstGeom>
        </p:spPr>
      </p:pic>
      <p:sp>
        <p:nvSpPr>
          <p:cNvPr id="2" name="Title Placeholder 1">
            <a:extLst>
              <a:ext uri="{FF2B5EF4-FFF2-40B4-BE49-F238E27FC236}">
                <a16:creationId xmlns:a16="http://schemas.microsoft.com/office/drawing/2014/main" id="{3B696F6E-55ED-A8B2-302D-7F1C51CC683C}"/>
              </a:ext>
            </a:extLst>
          </p:cNvPr>
          <p:cNvSpPr>
            <a:spLocks noGrp="1"/>
          </p:cNvSpPr>
          <p:nvPr>
            <p:ph type="title"/>
          </p:nvPr>
        </p:nvSpPr>
        <p:spPr>
          <a:xfrm>
            <a:off x="233465" y="328914"/>
            <a:ext cx="9023966" cy="780285"/>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52E5C2-6AE4-F6CF-05AA-105DAF858C27}"/>
              </a:ext>
            </a:extLst>
          </p:cNvPr>
          <p:cNvSpPr>
            <a:spLocks noGrp="1"/>
          </p:cNvSpPr>
          <p:nvPr>
            <p:ph type="body" idx="1"/>
          </p:nvPr>
        </p:nvSpPr>
        <p:spPr>
          <a:xfrm>
            <a:off x="233463" y="1546738"/>
            <a:ext cx="11634281" cy="46302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9F8F7F2-E661-0D5E-4D65-8C75F5FAC59A}"/>
              </a:ext>
            </a:extLst>
          </p:cNvPr>
          <p:cNvSpPr>
            <a:spLocks noGrp="1"/>
          </p:cNvSpPr>
          <p:nvPr>
            <p:ph type="sldNum" sz="quarter" idx="4"/>
          </p:nvPr>
        </p:nvSpPr>
        <p:spPr>
          <a:xfrm>
            <a:off x="11400990" y="6613071"/>
            <a:ext cx="782845" cy="244929"/>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FF95D46F-68E8-4171-8536-729DEB5A20DE}" type="slidenum">
              <a:rPr lang="en-US" smtClean="0"/>
              <a:pPr/>
              <a:t>‹Nº›</a:t>
            </a:fld>
            <a:endParaRPr lang="en-US" dirty="0"/>
          </a:p>
        </p:txBody>
      </p:sp>
      <p:pic>
        <p:nvPicPr>
          <p:cNvPr id="15" name="Picture 14">
            <a:extLst>
              <a:ext uri="{FF2B5EF4-FFF2-40B4-BE49-F238E27FC236}">
                <a16:creationId xmlns:a16="http://schemas.microsoft.com/office/drawing/2014/main" id="{41B192C5-8AED-4E34-DFC1-E30CCACC0F36}"/>
              </a:ext>
            </a:extLst>
          </p:cNvPr>
          <p:cNvPicPr>
            <a:picLocks noChangeAspect="1"/>
          </p:cNvPicPr>
          <p:nvPr userDrawn="1"/>
        </p:nvPicPr>
        <p:blipFill>
          <a:blip r:embed="rId16"/>
          <a:stretch>
            <a:fillRect/>
          </a:stretch>
        </p:blipFill>
        <p:spPr>
          <a:xfrm>
            <a:off x="4802647" y="-18444"/>
            <a:ext cx="2586706" cy="310404"/>
          </a:xfrm>
          <a:prstGeom prst="rect">
            <a:avLst/>
          </a:prstGeom>
        </p:spPr>
      </p:pic>
      <p:sp>
        <p:nvSpPr>
          <p:cNvPr id="4" name="Rectangle 3">
            <a:extLst>
              <a:ext uri="{FF2B5EF4-FFF2-40B4-BE49-F238E27FC236}">
                <a16:creationId xmlns:a16="http://schemas.microsoft.com/office/drawing/2014/main" id="{62429903-8070-87FC-039C-97B1ED26E5AF}"/>
              </a:ext>
            </a:extLst>
          </p:cNvPr>
          <p:cNvSpPr/>
          <p:nvPr userDrawn="1"/>
        </p:nvSpPr>
        <p:spPr>
          <a:xfrm rot="16200000" flipH="1" flipV="1">
            <a:off x="6073140" y="-4913066"/>
            <a:ext cx="45719" cy="12192001"/>
          </a:xfrm>
          <a:prstGeom prst="rect">
            <a:avLst/>
          </a:prstGeom>
          <a:gradFill>
            <a:gsLst>
              <a:gs pos="57000">
                <a:srgbClr val="A15423"/>
              </a:gs>
              <a:gs pos="77000">
                <a:srgbClr val="8A4724"/>
              </a:gs>
              <a:gs pos="25000">
                <a:srgbClr val="F3831F"/>
              </a:gs>
              <a:gs pos="4000">
                <a:srgbClr val="B56942"/>
              </a:gs>
              <a:gs pos="97000">
                <a:srgbClr val="BD642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descr="A black and white sign with white text&#10;&#10;AI-generated content may be incorrect.">
            <a:extLst>
              <a:ext uri="{FF2B5EF4-FFF2-40B4-BE49-F238E27FC236}">
                <a16:creationId xmlns:a16="http://schemas.microsoft.com/office/drawing/2014/main" id="{BA9DDE7C-F48A-9062-9529-F9119BD38B32}"/>
              </a:ext>
            </a:extLst>
          </p:cNvPr>
          <p:cNvPicPr>
            <a:picLocks noChangeAspect="1"/>
          </p:cNvPicPr>
          <p:nvPr userDrawn="1"/>
        </p:nvPicPr>
        <p:blipFill>
          <a:blip r:embed="rId17"/>
          <a:stretch>
            <a:fillRect/>
          </a:stretch>
        </p:blipFill>
        <p:spPr>
          <a:xfrm>
            <a:off x="10048440" y="386203"/>
            <a:ext cx="1352550" cy="465060"/>
          </a:xfrm>
          <a:prstGeom prst="rect">
            <a:avLst/>
          </a:prstGeom>
        </p:spPr>
      </p:pic>
    </p:spTree>
    <p:extLst>
      <p:ext uri="{BB962C8B-B14F-4D97-AF65-F5344CB8AC3E}">
        <p14:creationId xmlns:p14="http://schemas.microsoft.com/office/powerpoint/2010/main" val="7552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52" r:id="rId5"/>
    <p:sldLayoutId id="2147483653" r:id="rId6"/>
    <p:sldLayoutId id="2147483662" r:id="rId7"/>
    <p:sldLayoutId id="2147483655" r:id="rId8"/>
    <p:sldLayoutId id="2147483656" r:id="rId9"/>
    <p:sldLayoutId id="2147483657" r:id="rId10"/>
    <p:sldLayoutId id="2147483658" r:id="rId11"/>
    <p:sldLayoutId id="2147483659" r:id="rId12"/>
    <p:sldLayoutId id="2147483664" r:id="rId13"/>
  </p:sldLayoutIdLst>
  <p:hf hd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37321"/>
        </a:buClr>
        <a:buSzPct val="11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2763" indent="-279400" algn="l" defTabSz="914400" rtl="0" eaLnBrk="1" latinLnBrk="0" hangingPunct="1">
        <a:lnSpc>
          <a:spcPct val="90000"/>
        </a:lnSpc>
        <a:spcBef>
          <a:spcPts val="500"/>
        </a:spcBef>
        <a:buClr>
          <a:srgbClr val="D37321"/>
        </a:buClr>
        <a:buSzPct val="92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8838" indent="-288925" algn="l" defTabSz="914400" rtl="0" eaLnBrk="1" latinLnBrk="0" hangingPunct="1">
        <a:lnSpc>
          <a:spcPct val="90000"/>
        </a:lnSpc>
        <a:spcBef>
          <a:spcPts val="500"/>
        </a:spcBef>
        <a:buClr>
          <a:srgbClr val="D37321"/>
        </a:buClr>
        <a:buSzPct val="98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082675" indent="-280988"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258888" indent="-176213"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publicportal.fmi.com/CerroVerdeStandards" TargetMode="Externa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slide" Target="slide2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25.xml"/><Relationship Id="rId14"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ublicportal.fmi.com/CerroVerdeStandard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ublicportal.fmi.com/sites/publicportal/files/20.05%20PREGUNTAS%20Y%20RESPUESTAS%20SGSSO_0.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cx365.sharepoint.com/:b:/r/Sites/CVE-SyS/Sistema%20de%20Gestin%20de%20Seguridad%20y%20Salud%20Ocupacional/Politica%20Corporativa%20de%20Salud%20y%20Seguridad_Espa%C3%B1ol.pdf?csf=1&amp;web=1&amp;e=TgmXwy"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97F494-D48E-EEDF-EB63-C6FCE4CF3EC2}"/>
              </a:ext>
            </a:extLst>
          </p:cNvPr>
          <p:cNvSpPr txBox="1">
            <a:spLocks/>
          </p:cNvSpPr>
          <p:nvPr/>
        </p:nvSpPr>
        <p:spPr>
          <a:xfrm>
            <a:off x="425375" y="2228181"/>
            <a:ext cx="5317398" cy="1740569"/>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800" dirty="0" err="1"/>
              <a:t>Auditoría</a:t>
            </a:r>
            <a:r>
              <a:rPr lang="en-US" sz="2800" dirty="0"/>
              <a:t> </a:t>
            </a:r>
            <a:r>
              <a:rPr lang="en-US" sz="2800" dirty="0" err="1"/>
              <a:t>Corporativa</a:t>
            </a:r>
            <a:r>
              <a:rPr lang="en-US" sz="2800" dirty="0"/>
              <a:t> del SGSSO – ISO 45001</a:t>
            </a:r>
          </a:p>
        </p:txBody>
      </p:sp>
      <p:sp>
        <p:nvSpPr>
          <p:cNvPr id="6" name="Subtitle 2">
            <a:extLst>
              <a:ext uri="{FF2B5EF4-FFF2-40B4-BE49-F238E27FC236}">
                <a16:creationId xmlns:a16="http://schemas.microsoft.com/office/drawing/2014/main" id="{AABEABCF-EBB4-A9D1-16FB-9C1737B5DDB8}"/>
              </a:ext>
            </a:extLst>
          </p:cNvPr>
          <p:cNvSpPr txBox="1">
            <a:spLocks/>
          </p:cNvSpPr>
          <p:nvPr/>
        </p:nvSpPr>
        <p:spPr>
          <a:xfrm>
            <a:off x="425375" y="4083824"/>
            <a:ext cx="3526076" cy="3736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1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3E0CB-394F-F71E-2F9C-B35132F7CB46}"/>
              </a:ext>
            </a:extLst>
          </p:cNvPr>
          <p:cNvSpPr>
            <a:spLocks noGrp="1"/>
          </p:cNvSpPr>
          <p:nvPr>
            <p:ph type="title"/>
          </p:nvPr>
        </p:nvSpPr>
        <p:spPr>
          <a:xfrm>
            <a:off x="196520" y="183036"/>
            <a:ext cx="9027330" cy="789866"/>
          </a:xfrm>
        </p:spPr>
        <p:txBody>
          <a:bodyPr/>
          <a:lstStyle/>
          <a:p>
            <a:r>
              <a:rPr lang="es-PE" dirty="0"/>
              <a:t>Matriz de Gestión de Riesgos de Seguridad</a:t>
            </a:r>
            <a:endParaRPr lang="en-US" dirty="0"/>
          </a:p>
        </p:txBody>
      </p:sp>
      <p:sp>
        <p:nvSpPr>
          <p:cNvPr id="4" name="Marcador de número de diapositiva 3">
            <a:extLst>
              <a:ext uri="{FF2B5EF4-FFF2-40B4-BE49-F238E27FC236}">
                <a16:creationId xmlns:a16="http://schemas.microsoft.com/office/drawing/2014/main" id="{67F5F258-708B-A0BF-E03F-34D001C87F77}"/>
              </a:ext>
            </a:extLst>
          </p:cNvPr>
          <p:cNvSpPr>
            <a:spLocks noGrp="1"/>
          </p:cNvSpPr>
          <p:nvPr>
            <p:ph type="sldNum" sz="quarter" idx="4"/>
          </p:nvPr>
        </p:nvSpPr>
        <p:spPr/>
        <p:txBody>
          <a:bodyPr/>
          <a:lstStyle/>
          <a:p>
            <a:fld id="{FF95D46F-68E8-4171-8536-729DEB5A20DE}" type="slidenum">
              <a:rPr lang="en-US" smtClean="0"/>
              <a:pPr/>
              <a:t>10</a:t>
            </a:fld>
            <a:endParaRPr lang="en-US" dirty="0"/>
          </a:p>
        </p:txBody>
      </p:sp>
      <p:sp>
        <p:nvSpPr>
          <p:cNvPr id="5" name="TextBox 2">
            <a:extLst>
              <a:ext uri="{FF2B5EF4-FFF2-40B4-BE49-F238E27FC236}">
                <a16:creationId xmlns:a16="http://schemas.microsoft.com/office/drawing/2014/main" id="{C209CB9E-E65A-647D-21FE-6CF849306F28}"/>
              </a:ext>
            </a:extLst>
          </p:cNvPr>
          <p:cNvSpPr txBox="1"/>
          <p:nvPr/>
        </p:nvSpPr>
        <p:spPr>
          <a:xfrm>
            <a:off x="707173" y="1343041"/>
            <a:ext cx="7878687" cy="28285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b="1" dirty="0">
                <a:latin typeface="Arial" panose="020B0604020202020204" pitchFamily="34" charset="0"/>
                <a:cs typeface="Arial" panose="020B0604020202020204" pitchFamily="34" charset="0"/>
              </a:rPr>
              <a:t>¿Cómo identifica los peligros y riesgos de seguridad y cómo los controla?</a:t>
            </a:r>
          </a:p>
        </p:txBody>
      </p:sp>
      <p:sp>
        <p:nvSpPr>
          <p:cNvPr id="6" name="TextBox 3">
            <a:extLst>
              <a:ext uri="{FF2B5EF4-FFF2-40B4-BE49-F238E27FC236}">
                <a16:creationId xmlns:a16="http://schemas.microsoft.com/office/drawing/2014/main" id="{3F886F32-4C42-688F-B1D7-8276D209E1FF}"/>
              </a:ext>
            </a:extLst>
          </p:cNvPr>
          <p:cNvSpPr txBox="1"/>
          <p:nvPr/>
        </p:nvSpPr>
        <p:spPr>
          <a:xfrm>
            <a:off x="661244" y="1675334"/>
            <a:ext cx="9599822" cy="833562"/>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100" dirty="0">
                <a:latin typeface="Arial" panose="020B0604020202020204" pitchFamily="34" charset="0"/>
                <a:ea typeface="Arial" panose="020B0604020202020204" pitchFamily="34" charset="0"/>
                <a:cs typeface="Arial" panose="020B0604020202020204" pitchFamily="34" charset="0"/>
              </a:rPr>
              <a:t>Los peligros y riesgos de seguridad son determinados en la Matriz de Gestión de Riesgos de Seguridad de cada área y a partir de ahí, se identifican los peligros, se evalúan los riesgos y se establecen controles que se deben implementa durante las actividades. </a:t>
            </a:r>
          </a:p>
          <a:p>
            <a:pPr marL="258445" indent="-171450">
              <a:spcBef>
                <a:spcPts val="470"/>
              </a:spcBef>
              <a:buFont typeface="Wingdings" panose="05000000000000000000" pitchFamily="2" charset="2"/>
              <a:buChar char="è"/>
            </a:pPr>
            <a:r>
              <a:rPr lang="es-PE" sz="1100" dirty="0">
                <a:effectLst/>
                <a:latin typeface="Arial" panose="020B0604020202020204" pitchFamily="34" charset="0"/>
                <a:ea typeface="Arial" panose="020B0604020202020204" pitchFamily="34" charset="0"/>
                <a:cs typeface="Arial" panose="020B0604020202020204" pitchFamily="34" charset="0"/>
              </a:rPr>
              <a:t>Para evaluar los riesgos, se utiliza la Matriz de Evaluación de riesgos corporativa, con ella determinamos el nivel de riesgo y aplicamos las medidas de control, tomando en cuenta la jerarquía de controles.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45EE1A04-667A-F7F0-1C50-1E27C90BA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 y="2579234"/>
            <a:ext cx="11975555" cy="42787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1E322EBB-F784-2CBE-2F63-7DE713B555FC}"/>
              </a:ext>
            </a:extLst>
          </p:cNvPr>
          <p:cNvSpPr/>
          <p:nvPr/>
        </p:nvSpPr>
        <p:spPr>
          <a:xfrm>
            <a:off x="800100" y="3429001"/>
            <a:ext cx="965200"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bg1"/>
                </a:solidFill>
                <a:latin typeface="Arial" panose="020B0604020202020204" pitchFamily="34" charset="0"/>
                <a:cs typeface="Arial" panose="020B0604020202020204" pitchFamily="34" charset="0"/>
              </a:rPr>
              <a:t>TAREAS</a:t>
            </a:r>
            <a:endParaRPr lang="en-US" sz="1400" b="1" dirty="0">
              <a:solidFill>
                <a:schemeClr val="bg1"/>
              </a:solidFill>
              <a:latin typeface="Arial" panose="020B0604020202020204" pitchFamily="34" charset="0"/>
              <a:cs typeface="Arial" panose="020B0604020202020204" pitchFamily="34" charset="0"/>
            </a:endParaRPr>
          </a:p>
        </p:txBody>
      </p:sp>
      <p:sp>
        <p:nvSpPr>
          <p:cNvPr id="9" name="Rectangle 7">
            <a:extLst>
              <a:ext uri="{FF2B5EF4-FFF2-40B4-BE49-F238E27FC236}">
                <a16:creationId xmlns:a16="http://schemas.microsoft.com/office/drawing/2014/main" id="{04CAC802-1619-138A-AD9E-5573536D1895}"/>
              </a:ext>
            </a:extLst>
          </p:cNvPr>
          <p:cNvSpPr/>
          <p:nvPr/>
        </p:nvSpPr>
        <p:spPr>
          <a:xfrm>
            <a:off x="2578088"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PELIGROS </a:t>
            </a:r>
            <a:r>
              <a:rPr lang="es-PE" sz="1400" b="1">
                <a:solidFill>
                  <a:schemeClr val="bg1"/>
                </a:solidFill>
                <a:latin typeface="Arial" panose="020B0604020202020204" pitchFamily="34" charset="0"/>
                <a:cs typeface="Arial" panose="020B0604020202020204" pitchFamily="34" charset="0"/>
              </a:rPr>
              <a:t>Y RIESGOS</a:t>
            </a:r>
            <a:endParaRPr lang="en-US" sz="1400" b="1" dirty="0">
              <a:solidFill>
                <a:schemeClr val="bg1"/>
              </a:solidFill>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4961B127-0C3F-0D4A-7809-2FE58451F6E5}"/>
              </a:ext>
            </a:extLst>
          </p:cNvPr>
          <p:cNvSpPr/>
          <p:nvPr/>
        </p:nvSpPr>
        <p:spPr>
          <a:xfrm>
            <a:off x="4646516"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RIESGO INICIAL </a:t>
            </a:r>
            <a:endParaRPr lang="en-US" sz="1400" b="1" dirty="0">
              <a:solidFill>
                <a:schemeClr val="bg1"/>
              </a:solidFill>
              <a:latin typeface="Arial" panose="020B0604020202020204" pitchFamily="34" charset="0"/>
              <a:cs typeface="Arial" panose="020B0604020202020204" pitchFamily="34" charset="0"/>
            </a:endParaRPr>
          </a:p>
        </p:txBody>
      </p:sp>
      <p:sp>
        <p:nvSpPr>
          <p:cNvPr id="11" name="Rectangle 9">
            <a:extLst>
              <a:ext uri="{FF2B5EF4-FFF2-40B4-BE49-F238E27FC236}">
                <a16:creationId xmlns:a16="http://schemas.microsoft.com/office/drawing/2014/main" id="{DFC5EAE0-ED0D-F850-F5B5-97136F0E2A3A}"/>
              </a:ext>
            </a:extLst>
          </p:cNvPr>
          <p:cNvSpPr/>
          <p:nvPr/>
        </p:nvSpPr>
        <p:spPr>
          <a:xfrm>
            <a:off x="7527732"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a:solidFill>
                  <a:schemeClr val="bg1"/>
                </a:solidFill>
                <a:latin typeface="Arial" panose="020B0604020202020204" pitchFamily="34" charset="0"/>
                <a:cs typeface="Arial" panose="020B0604020202020204" pitchFamily="34" charset="0"/>
              </a:rPr>
              <a:t>CONTROLES</a:t>
            </a:r>
            <a:endParaRPr lang="en-US" sz="1400" b="1" dirty="0">
              <a:solidFill>
                <a:schemeClr val="bg1"/>
              </a:solidFill>
              <a:latin typeface="Arial" panose="020B0604020202020204" pitchFamily="34" charset="0"/>
              <a:cs typeface="Arial" panose="020B0604020202020204" pitchFamily="34" charset="0"/>
            </a:endParaRPr>
          </a:p>
        </p:txBody>
      </p:sp>
      <p:sp>
        <p:nvSpPr>
          <p:cNvPr id="12" name="Rectangle 10">
            <a:extLst>
              <a:ext uri="{FF2B5EF4-FFF2-40B4-BE49-F238E27FC236}">
                <a16:creationId xmlns:a16="http://schemas.microsoft.com/office/drawing/2014/main" id="{C4290A5D-7EEA-742D-BDEC-49D66CF34DED}"/>
              </a:ext>
            </a:extLst>
          </p:cNvPr>
          <p:cNvSpPr/>
          <p:nvPr/>
        </p:nvSpPr>
        <p:spPr>
          <a:xfrm>
            <a:off x="9999852" y="3429001"/>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a:solidFill>
                  <a:schemeClr val="bg1"/>
                </a:solidFill>
                <a:latin typeface="Arial" panose="020B0604020202020204" pitchFamily="34" charset="0"/>
                <a:cs typeface="Arial" panose="020B0604020202020204" pitchFamily="34" charset="0"/>
              </a:rPr>
              <a:t>RIESGO RESIDUAL</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33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E8801-45EB-DF5E-87CB-4C85F2E40D94}"/>
              </a:ext>
            </a:extLst>
          </p:cNvPr>
          <p:cNvSpPr>
            <a:spLocks noGrp="1"/>
          </p:cNvSpPr>
          <p:nvPr>
            <p:ph type="title"/>
          </p:nvPr>
        </p:nvSpPr>
        <p:spPr>
          <a:xfrm>
            <a:off x="65751" y="257806"/>
            <a:ext cx="9172193" cy="789866"/>
          </a:xfrm>
        </p:spPr>
        <p:txBody>
          <a:bodyPr>
            <a:normAutofit fontScale="90000"/>
          </a:bodyPr>
          <a:lstStyle/>
          <a:p>
            <a:r>
              <a:rPr lang="es-PE" dirty="0"/>
              <a:t>Matriz de Gestión de Riegos de Salud Ocupacional</a:t>
            </a:r>
            <a:endParaRPr lang="en-US" dirty="0"/>
          </a:p>
        </p:txBody>
      </p:sp>
      <p:sp>
        <p:nvSpPr>
          <p:cNvPr id="4" name="Marcador de número de diapositiva 3">
            <a:extLst>
              <a:ext uri="{FF2B5EF4-FFF2-40B4-BE49-F238E27FC236}">
                <a16:creationId xmlns:a16="http://schemas.microsoft.com/office/drawing/2014/main" id="{93B4CF59-9899-BC38-2D47-F40C2424A8F1}"/>
              </a:ext>
            </a:extLst>
          </p:cNvPr>
          <p:cNvSpPr>
            <a:spLocks noGrp="1"/>
          </p:cNvSpPr>
          <p:nvPr>
            <p:ph type="sldNum" sz="quarter" idx="4"/>
          </p:nvPr>
        </p:nvSpPr>
        <p:spPr/>
        <p:txBody>
          <a:bodyPr/>
          <a:lstStyle/>
          <a:p>
            <a:fld id="{FF95D46F-68E8-4171-8536-729DEB5A20DE}" type="slidenum">
              <a:rPr lang="en-US" smtClean="0"/>
              <a:pPr/>
              <a:t>11</a:t>
            </a:fld>
            <a:endParaRPr lang="en-US" dirty="0"/>
          </a:p>
        </p:txBody>
      </p:sp>
      <p:sp>
        <p:nvSpPr>
          <p:cNvPr id="5" name="TextBox 2">
            <a:extLst>
              <a:ext uri="{FF2B5EF4-FFF2-40B4-BE49-F238E27FC236}">
                <a16:creationId xmlns:a16="http://schemas.microsoft.com/office/drawing/2014/main" id="{A4B3BAC9-576F-C583-E541-CCF388E0FA4D}"/>
              </a:ext>
            </a:extLst>
          </p:cNvPr>
          <p:cNvSpPr txBox="1"/>
          <p:nvPr/>
        </p:nvSpPr>
        <p:spPr>
          <a:xfrm>
            <a:off x="707173" y="1462818"/>
            <a:ext cx="8696709"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b="1" dirty="0">
                <a:latin typeface="Arial" panose="020B0604020202020204" pitchFamily="34" charset="0"/>
                <a:cs typeface="Arial" panose="020B0604020202020204" pitchFamily="34" charset="0"/>
              </a:rPr>
              <a:t>¿Cómo identifica los peligros y riesgos de salud ocupacional y cómo los controla?</a:t>
            </a:r>
          </a:p>
        </p:txBody>
      </p:sp>
      <p:sp>
        <p:nvSpPr>
          <p:cNvPr id="6" name="TextBox 3">
            <a:extLst>
              <a:ext uri="{FF2B5EF4-FFF2-40B4-BE49-F238E27FC236}">
                <a16:creationId xmlns:a16="http://schemas.microsoft.com/office/drawing/2014/main" id="{D2202C96-C031-67B9-591B-DE43F9619D96}"/>
              </a:ext>
            </a:extLst>
          </p:cNvPr>
          <p:cNvSpPr txBox="1"/>
          <p:nvPr/>
        </p:nvSpPr>
        <p:spPr>
          <a:xfrm>
            <a:off x="661243" y="1771664"/>
            <a:ext cx="10065371" cy="710451"/>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200" dirty="0">
                <a:latin typeface="Arial" panose="020B0604020202020204" pitchFamily="34" charset="0"/>
                <a:ea typeface="Arial" panose="020B0604020202020204" pitchFamily="34" charset="0"/>
                <a:cs typeface="Arial" panose="020B0604020202020204" pitchFamily="34" charset="0"/>
              </a:rPr>
              <a:t>Los peligros y riesgos de salud ocupacional se identifican a través de la matriz de identificación de Peligros y Evaluación de Riesgos a la Salud Ocupacional de cada área por cada puesto de trabajo. </a:t>
            </a:r>
          </a:p>
          <a:p>
            <a:pPr marL="258445" indent="-171450">
              <a:spcBef>
                <a:spcPts val="470"/>
              </a:spcBef>
              <a:buFont typeface="Wingdings" panose="05000000000000000000" pitchFamily="2" charset="2"/>
              <a:buChar char="è"/>
            </a:pPr>
            <a:r>
              <a:rPr lang="es-PE" sz="1200" dirty="0">
                <a:effectLst/>
                <a:latin typeface="Arial" panose="020B0604020202020204" pitchFamily="34" charset="0"/>
                <a:ea typeface="Arial" panose="020B0604020202020204" pitchFamily="34" charset="0"/>
                <a:cs typeface="Arial" panose="020B0604020202020204" pitchFamily="34" charset="0"/>
              </a:rPr>
              <a:t>Cada gerencia del área debe establecer controles según el nivel de riesgo identificado. </a:t>
            </a:r>
            <a:endParaRPr lang="en-US" sz="12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17">
            <a:extLst>
              <a:ext uri="{FF2B5EF4-FFF2-40B4-BE49-F238E27FC236}">
                <a16:creationId xmlns:a16="http://schemas.microsoft.com/office/drawing/2014/main" id="{7466100F-5AF5-98D6-7F95-BD766E11DC05}"/>
              </a:ext>
            </a:extLst>
          </p:cNvPr>
          <p:cNvPicPr>
            <a:picLocks noChangeAspect="1"/>
          </p:cNvPicPr>
          <p:nvPr/>
        </p:nvPicPr>
        <p:blipFill>
          <a:blip r:embed="rId2"/>
          <a:stretch>
            <a:fillRect/>
          </a:stretch>
        </p:blipFill>
        <p:spPr>
          <a:xfrm>
            <a:off x="271702" y="2775352"/>
            <a:ext cx="11648595" cy="2773677"/>
          </a:xfrm>
          <a:prstGeom prst="rect">
            <a:avLst/>
          </a:prstGeom>
          <a:ln w="19050">
            <a:solidFill>
              <a:schemeClr val="tx2"/>
            </a:solidFill>
          </a:ln>
        </p:spPr>
      </p:pic>
      <p:sp>
        <p:nvSpPr>
          <p:cNvPr id="8" name="Rectangle 18">
            <a:extLst>
              <a:ext uri="{FF2B5EF4-FFF2-40B4-BE49-F238E27FC236}">
                <a16:creationId xmlns:a16="http://schemas.microsoft.com/office/drawing/2014/main" id="{4B1A70E9-A529-1569-9B86-6656B8456D8F}"/>
              </a:ext>
            </a:extLst>
          </p:cNvPr>
          <p:cNvSpPr/>
          <p:nvPr/>
        </p:nvSpPr>
        <p:spPr>
          <a:xfrm>
            <a:off x="800099" y="3716072"/>
            <a:ext cx="1449489"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bg1"/>
                </a:solidFill>
                <a:latin typeface="Arial" panose="020B0604020202020204" pitchFamily="34" charset="0"/>
                <a:cs typeface="Arial" panose="020B0604020202020204" pitchFamily="34" charset="0"/>
              </a:rPr>
              <a:t>ACTIVIDADES</a:t>
            </a:r>
            <a:endParaRPr lang="en-US" sz="1400" b="1" dirty="0">
              <a:solidFill>
                <a:schemeClr val="bg1"/>
              </a:solidFill>
              <a:latin typeface="Arial" panose="020B0604020202020204" pitchFamily="34" charset="0"/>
              <a:cs typeface="Arial" panose="020B0604020202020204" pitchFamily="34" charset="0"/>
            </a:endParaRPr>
          </a:p>
        </p:txBody>
      </p:sp>
      <p:sp>
        <p:nvSpPr>
          <p:cNvPr id="9" name="Rectangle 19">
            <a:extLst>
              <a:ext uri="{FF2B5EF4-FFF2-40B4-BE49-F238E27FC236}">
                <a16:creationId xmlns:a16="http://schemas.microsoft.com/office/drawing/2014/main" id="{3D129A73-3FB8-22CB-A38B-749492BE4AE1}"/>
              </a:ext>
            </a:extLst>
          </p:cNvPr>
          <p:cNvSpPr/>
          <p:nvPr/>
        </p:nvSpPr>
        <p:spPr>
          <a:xfrm>
            <a:off x="6676826" y="3716072"/>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a:solidFill>
                  <a:schemeClr val="bg1"/>
                </a:solidFill>
                <a:latin typeface="Arial" panose="020B0604020202020204" pitchFamily="34" charset="0"/>
                <a:cs typeface="Arial" panose="020B0604020202020204" pitchFamily="34" charset="0"/>
              </a:rPr>
              <a:t>CONTROLES</a:t>
            </a:r>
            <a:endParaRPr lang="en-US" sz="1400" b="1" dirty="0">
              <a:solidFill>
                <a:schemeClr val="bg1"/>
              </a:solidFill>
              <a:latin typeface="Arial" panose="020B0604020202020204" pitchFamily="34" charset="0"/>
              <a:cs typeface="Arial" panose="020B0604020202020204" pitchFamily="34" charset="0"/>
            </a:endParaRPr>
          </a:p>
        </p:txBody>
      </p:sp>
      <p:sp>
        <p:nvSpPr>
          <p:cNvPr id="10" name="Rectangle 20">
            <a:extLst>
              <a:ext uri="{FF2B5EF4-FFF2-40B4-BE49-F238E27FC236}">
                <a16:creationId xmlns:a16="http://schemas.microsoft.com/office/drawing/2014/main" id="{EFDA8B34-3BAF-2B41-E2D5-C1310394FE39}"/>
              </a:ext>
            </a:extLst>
          </p:cNvPr>
          <p:cNvSpPr/>
          <p:nvPr/>
        </p:nvSpPr>
        <p:spPr>
          <a:xfrm>
            <a:off x="2727702" y="3743355"/>
            <a:ext cx="1292715"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PELIGROS Y RIESGOS</a:t>
            </a:r>
            <a:endParaRPr lang="en-US" sz="1400" b="1" dirty="0">
              <a:solidFill>
                <a:schemeClr val="bg1"/>
              </a:solidFill>
              <a:latin typeface="Arial" panose="020B0604020202020204" pitchFamily="34" charset="0"/>
              <a:cs typeface="Arial" panose="020B0604020202020204" pitchFamily="34" charset="0"/>
            </a:endParaRPr>
          </a:p>
        </p:txBody>
      </p:sp>
      <p:sp>
        <p:nvSpPr>
          <p:cNvPr id="11" name="Rectangle 21">
            <a:extLst>
              <a:ext uri="{FF2B5EF4-FFF2-40B4-BE49-F238E27FC236}">
                <a16:creationId xmlns:a16="http://schemas.microsoft.com/office/drawing/2014/main" id="{5F4F5385-5609-17A7-7E28-C35069F5D7B2}"/>
              </a:ext>
            </a:extLst>
          </p:cNvPr>
          <p:cNvSpPr/>
          <p:nvPr/>
        </p:nvSpPr>
        <p:spPr>
          <a:xfrm>
            <a:off x="4112562" y="3730392"/>
            <a:ext cx="942966"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RIESGO INICIAL </a:t>
            </a:r>
            <a:endParaRPr lang="en-US" sz="1400" b="1" dirty="0">
              <a:solidFill>
                <a:schemeClr val="bg1"/>
              </a:solidFill>
              <a:latin typeface="Arial" panose="020B0604020202020204" pitchFamily="34" charset="0"/>
              <a:cs typeface="Arial" panose="020B0604020202020204" pitchFamily="34" charset="0"/>
            </a:endParaRPr>
          </a:p>
        </p:txBody>
      </p:sp>
      <p:sp>
        <p:nvSpPr>
          <p:cNvPr id="12" name="Rectangle 22">
            <a:extLst>
              <a:ext uri="{FF2B5EF4-FFF2-40B4-BE49-F238E27FC236}">
                <a16:creationId xmlns:a16="http://schemas.microsoft.com/office/drawing/2014/main" id="{246DC58D-2D8D-DF3E-E3C4-8D91186F94D5}"/>
              </a:ext>
            </a:extLst>
          </p:cNvPr>
          <p:cNvSpPr/>
          <p:nvPr/>
        </p:nvSpPr>
        <p:spPr>
          <a:xfrm>
            <a:off x="9606638" y="3730392"/>
            <a:ext cx="1701811" cy="431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E" sz="1400" b="1" dirty="0">
                <a:solidFill>
                  <a:schemeClr val="bg1"/>
                </a:solidFill>
                <a:latin typeface="Arial" panose="020B0604020202020204" pitchFamily="34" charset="0"/>
                <a:cs typeface="Arial" panose="020B0604020202020204" pitchFamily="34" charset="0"/>
              </a:rPr>
              <a:t>RIESGO RESIDUAL</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33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E538F-4889-1B8C-8F9E-F7FFB190264C}"/>
              </a:ext>
            </a:extLst>
          </p:cNvPr>
          <p:cNvSpPr>
            <a:spLocks noGrp="1"/>
          </p:cNvSpPr>
          <p:nvPr>
            <p:ph type="title"/>
          </p:nvPr>
        </p:nvSpPr>
        <p:spPr>
          <a:xfrm>
            <a:off x="235729" y="277414"/>
            <a:ext cx="9027330" cy="789866"/>
          </a:xfrm>
        </p:spPr>
        <p:txBody>
          <a:bodyPr/>
          <a:lstStyle/>
          <a:p>
            <a:r>
              <a:rPr lang="es-PE" dirty="0"/>
              <a:t>IPERC Continuo</a:t>
            </a:r>
            <a:endParaRPr lang="en-US" dirty="0"/>
          </a:p>
        </p:txBody>
      </p:sp>
      <p:sp>
        <p:nvSpPr>
          <p:cNvPr id="3" name="Marcador de contenido 2">
            <a:extLst>
              <a:ext uri="{FF2B5EF4-FFF2-40B4-BE49-F238E27FC236}">
                <a16:creationId xmlns:a16="http://schemas.microsoft.com/office/drawing/2014/main" id="{8F560887-2342-890F-5358-3C3E6203DC3D}"/>
              </a:ext>
            </a:extLst>
          </p:cNvPr>
          <p:cNvSpPr>
            <a:spLocks noGrp="1"/>
          </p:cNvSpPr>
          <p:nvPr>
            <p:ph idx="1"/>
          </p:nvPr>
        </p:nvSpPr>
        <p:spPr>
          <a:xfrm>
            <a:off x="235729" y="1255345"/>
            <a:ext cx="11642418" cy="789867"/>
          </a:xfrm>
        </p:spPr>
        <p:txBody>
          <a:bodyPr>
            <a:normAutofit/>
          </a:bodyPr>
          <a:lstStyle/>
          <a:p>
            <a:pPr marL="0" indent="0">
              <a:buNone/>
            </a:pPr>
            <a:r>
              <a:rPr lang="es-PE" sz="1600" dirty="0"/>
              <a:t>Al inicio de toda tarea, los trabajadores deben identificar los peligros y riesgos para su salud e integridad física y determinarán las medidas de control más adecuadas utilizando el formato de </a:t>
            </a:r>
            <a:r>
              <a:rPr lang="es-PE" sz="1600" b="1" dirty="0">
                <a:solidFill>
                  <a:schemeClr val="accent1"/>
                </a:solidFill>
              </a:rPr>
              <a:t>IPERC Continuo</a:t>
            </a:r>
            <a:r>
              <a:rPr lang="es-PE" sz="1600" dirty="0"/>
              <a:t>. </a:t>
            </a:r>
            <a:endParaRPr lang="en-US" sz="1600" dirty="0"/>
          </a:p>
        </p:txBody>
      </p:sp>
      <p:sp>
        <p:nvSpPr>
          <p:cNvPr id="4" name="Marcador de número de diapositiva 3">
            <a:extLst>
              <a:ext uri="{FF2B5EF4-FFF2-40B4-BE49-F238E27FC236}">
                <a16:creationId xmlns:a16="http://schemas.microsoft.com/office/drawing/2014/main" id="{87709831-B1B9-974A-7B3A-6B7272F91613}"/>
              </a:ext>
            </a:extLst>
          </p:cNvPr>
          <p:cNvSpPr>
            <a:spLocks noGrp="1"/>
          </p:cNvSpPr>
          <p:nvPr>
            <p:ph type="sldNum" sz="quarter" idx="4"/>
          </p:nvPr>
        </p:nvSpPr>
        <p:spPr/>
        <p:txBody>
          <a:bodyPr/>
          <a:lstStyle/>
          <a:p>
            <a:fld id="{FF95D46F-68E8-4171-8536-729DEB5A20DE}" type="slidenum">
              <a:rPr lang="en-US" smtClean="0"/>
              <a:pPr/>
              <a:t>12</a:t>
            </a:fld>
            <a:endParaRPr lang="en-US" dirty="0"/>
          </a:p>
        </p:txBody>
      </p:sp>
      <p:pic>
        <p:nvPicPr>
          <p:cNvPr id="6" name="Imagen 5">
            <a:extLst>
              <a:ext uri="{FF2B5EF4-FFF2-40B4-BE49-F238E27FC236}">
                <a16:creationId xmlns:a16="http://schemas.microsoft.com/office/drawing/2014/main" id="{5F5C7442-D0EC-1E3E-4ACB-8FE29B19BEED}"/>
              </a:ext>
            </a:extLst>
          </p:cNvPr>
          <p:cNvPicPr>
            <a:picLocks noChangeAspect="1"/>
          </p:cNvPicPr>
          <p:nvPr/>
        </p:nvPicPr>
        <p:blipFill>
          <a:blip r:embed="rId3"/>
          <a:stretch>
            <a:fillRect/>
          </a:stretch>
        </p:blipFill>
        <p:spPr>
          <a:xfrm>
            <a:off x="418136" y="1837487"/>
            <a:ext cx="5476227" cy="3709704"/>
          </a:xfrm>
          <a:prstGeom prst="rect">
            <a:avLst/>
          </a:prstGeom>
          <a:ln>
            <a:solidFill>
              <a:schemeClr val="tx2"/>
            </a:solidFill>
          </a:ln>
        </p:spPr>
      </p:pic>
      <p:pic>
        <p:nvPicPr>
          <p:cNvPr id="8" name="Imagen 7">
            <a:extLst>
              <a:ext uri="{FF2B5EF4-FFF2-40B4-BE49-F238E27FC236}">
                <a16:creationId xmlns:a16="http://schemas.microsoft.com/office/drawing/2014/main" id="{278BD613-8E91-CDA5-8426-07908CC55005}"/>
              </a:ext>
            </a:extLst>
          </p:cNvPr>
          <p:cNvPicPr>
            <a:picLocks noChangeAspect="1"/>
          </p:cNvPicPr>
          <p:nvPr/>
        </p:nvPicPr>
        <p:blipFill>
          <a:blip r:embed="rId4"/>
          <a:stretch>
            <a:fillRect/>
          </a:stretch>
        </p:blipFill>
        <p:spPr>
          <a:xfrm>
            <a:off x="6547581" y="1855746"/>
            <a:ext cx="5311256" cy="3699851"/>
          </a:xfrm>
          <a:prstGeom prst="rect">
            <a:avLst/>
          </a:prstGeom>
          <a:ln>
            <a:solidFill>
              <a:schemeClr val="tx2"/>
            </a:solidFill>
          </a:ln>
        </p:spPr>
      </p:pic>
      <p:sp>
        <p:nvSpPr>
          <p:cNvPr id="13" name="Marcador de contenido 2">
            <a:extLst>
              <a:ext uri="{FF2B5EF4-FFF2-40B4-BE49-F238E27FC236}">
                <a16:creationId xmlns:a16="http://schemas.microsoft.com/office/drawing/2014/main" id="{38942D55-71D1-7B48-A656-9E086430C8D4}"/>
              </a:ext>
            </a:extLst>
          </p:cNvPr>
          <p:cNvSpPr txBox="1">
            <a:spLocks/>
          </p:cNvSpPr>
          <p:nvPr/>
        </p:nvSpPr>
        <p:spPr>
          <a:xfrm>
            <a:off x="143368" y="5727501"/>
            <a:ext cx="11642418" cy="853085"/>
          </a:xfrm>
          <a:prstGeom prst="rect">
            <a:avLst/>
          </a:prstGeom>
        </p:spPr>
        <p:txBody>
          <a:bodyPr vert="horz" lIns="91440" tIns="45720" rIns="91440" bIns="45720" rtlCol="0">
            <a:normAutofit/>
          </a:bodyPr>
          <a:lstStyle>
            <a:lvl1pPr marL="225425" indent="-225425" algn="l" defTabSz="914400" rtl="0" eaLnBrk="1" latinLnBrk="0" hangingPunct="1">
              <a:lnSpc>
                <a:spcPct val="90000"/>
              </a:lnSpc>
              <a:spcBef>
                <a:spcPts val="1000"/>
              </a:spcBef>
              <a:buClr>
                <a:srgbClr val="D37321"/>
              </a:buClr>
              <a:buSzPct val="11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2763" indent="-279400" algn="l" defTabSz="914400" rtl="0" eaLnBrk="1" latinLnBrk="0" hangingPunct="1">
              <a:lnSpc>
                <a:spcPct val="90000"/>
              </a:lnSpc>
              <a:spcBef>
                <a:spcPts val="500"/>
              </a:spcBef>
              <a:buClr>
                <a:srgbClr val="D37321"/>
              </a:buClr>
              <a:buSzPct val="92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8838" indent="-288925" algn="l" defTabSz="914400" rtl="0" eaLnBrk="1" latinLnBrk="0" hangingPunct="1">
              <a:lnSpc>
                <a:spcPct val="90000"/>
              </a:lnSpc>
              <a:spcBef>
                <a:spcPts val="500"/>
              </a:spcBef>
              <a:buClr>
                <a:srgbClr val="D37321"/>
              </a:buClr>
              <a:buSzPct val="98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082675" indent="-280988"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258888" indent="-176213" algn="l" defTabSz="914400" rtl="0" eaLnBrk="1" latinLnBrk="0" hangingPunct="1">
              <a:lnSpc>
                <a:spcPct val="90000"/>
              </a:lnSpc>
              <a:spcBef>
                <a:spcPts val="500"/>
              </a:spcBef>
              <a:buClr>
                <a:srgbClr val="D3732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200" b="1" dirty="0">
                <a:solidFill>
                  <a:srgbClr val="FF0000"/>
                </a:solidFill>
              </a:rPr>
              <a:t>Al inicio de toda tarea, los trabajadores identificarán los peligros, evaluarán los riesgos para su salud e integridad física y determinarán las medidas de control más adecuadas según el IPERC – Continuo del ANEXO </a:t>
            </a:r>
            <a:r>
              <a:rPr lang="es-ES" sz="1200" b="1" dirty="0" err="1">
                <a:solidFill>
                  <a:srgbClr val="FF0000"/>
                </a:solidFill>
              </a:rPr>
              <a:t>Nº</a:t>
            </a:r>
            <a:r>
              <a:rPr lang="es-ES" sz="1200" b="1" dirty="0">
                <a:solidFill>
                  <a:srgbClr val="FF0000"/>
                </a:solidFill>
              </a:rPr>
              <a:t> 7, </a:t>
            </a:r>
            <a:r>
              <a:rPr lang="es-ES" sz="1200" b="1" u="sng" dirty="0">
                <a:solidFill>
                  <a:srgbClr val="FF0000"/>
                </a:solidFill>
              </a:rPr>
              <a:t>las que serán ratificadas o modificadas por la supervisión responsable</a:t>
            </a:r>
            <a:r>
              <a:rPr lang="es-ES" sz="1200" b="1" dirty="0">
                <a:solidFill>
                  <a:srgbClr val="FF0000"/>
                </a:solidFill>
              </a:rPr>
              <a:t>. En los casos de tareas en una labor que involucren más de dos trabajadores, el IPERC – Continuo podrá ser realizado en equipo, debiendo los trabajadores dejar constancia de su participación con su firma. </a:t>
            </a:r>
            <a:endParaRPr lang="en-US" sz="1800" b="1" dirty="0">
              <a:solidFill>
                <a:srgbClr val="FF0000"/>
              </a:solidFill>
            </a:endParaRPr>
          </a:p>
        </p:txBody>
      </p:sp>
      <p:sp>
        <p:nvSpPr>
          <p:cNvPr id="14" name="Rectángulo 13">
            <a:extLst>
              <a:ext uri="{FF2B5EF4-FFF2-40B4-BE49-F238E27FC236}">
                <a16:creationId xmlns:a16="http://schemas.microsoft.com/office/drawing/2014/main" id="{D4E2C250-2967-9F71-D5B9-135A88375CC9}"/>
              </a:ext>
            </a:extLst>
          </p:cNvPr>
          <p:cNvSpPr/>
          <p:nvPr/>
        </p:nvSpPr>
        <p:spPr>
          <a:xfrm>
            <a:off x="-425277" y="6401624"/>
            <a:ext cx="3391382" cy="2449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000" i="1" dirty="0">
                <a:solidFill>
                  <a:schemeClr val="tx1"/>
                </a:solidFill>
              </a:rPr>
              <a:t>Fuente: Artículo 95 - DS 024 – 2016 – EM </a:t>
            </a:r>
            <a:endParaRPr lang="en-US" sz="1000" i="1" dirty="0">
              <a:solidFill>
                <a:schemeClr val="tx1"/>
              </a:solidFill>
            </a:endParaRPr>
          </a:p>
        </p:txBody>
      </p:sp>
      <p:sp>
        <p:nvSpPr>
          <p:cNvPr id="15" name="Rectangle 18">
            <a:extLst>
              <a:ext uri="{FF2B5EF4-FFF2-40B4-BE49-F238E27FC236}">
                <a16:creationId xmlns:a16="http://schemas.microsoft.com/office/drawing/2014/main" id="{7896C0CD-D322-5F00-492F-2EC389B2CFC2}"/>
              </a:ext>
            </a:extLst>
          </p:cNvPr>
          <p:cNvSpPr/>
          <p:nvPr/>
        </p:nvSpPr>
        <p:spPr>
          <a:xfrm>
            <a:off x="562779" y="2350109"/>
            <a:ext cx="707635" cy="38647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900" b="1" dirty="0">
                <a:solidFill>
                  <a:schemeClr val="bg1"/>
                </a:solidFill>
                <a:latin typeface="Arial" panose="020B0604020202020204" pitchFamily="34" charset="0"/>
                <a:cs typeface="Arial" panose="020B0604020202020204" pitchFamily="34" charset="0"/>
              </a:rPr>
              <a:t>Reglas para vivir</a:t>
            </a:r>
            <a:endParaRPr lang="en-US" sz="900" b="1" dirty="0">
              <a:solidFill>
                <a:schemeClr val="bg1"/>
              </a:solidFill>
              <a:latin typeface="Arial" panose="020B0604020202020204" pitchFamily="34" charset="0"/>
              <a:cs typeface="Arial" panose="020B0604020202020204" pitchFamily="34" charset="0"/>
            </a:endParaRPr>
          </a:p>
        </p:txBody>
      </p:sp>
      <p:sp>
        <p:nvSpPr>
          <p:cNvPr id="16" name="Rectangle 18">
            <a:extLst>
              <a:ext uri="{FF2B5EF4-FFF2-40B4-BE49-F238E27FC236}">
                <a16:creationId xmlns:a16="http://schemas.microsoft.com/office/drawing/2014/main" id="{E03EAE79-669D-A5EB-57BF-380EBE1FC913}"/>
              </a:ext>
            </a:extLst>
          </p:cNvPr>
          <p:cNvSpPr/>
          <p:nvPr/>
        </p:nvSpPr>
        <p:spPr>
          <a:xfrm>
            <a:off x="1345035" y="2350109"/>
            <a:ext cx="611749" cy="38647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900" b="1" dirty="0">
                <a:solidFill>
                  <a:schemeClr val="bg1"/>
                </a:solidFill>
                <a:latin typeface="Arial" panose="020B0604020202020204" pitchFamily="34" charset="0"/>
                <a:cs typeface="Arial" panose="020B0604020202020204" pitchFamily="34" charset="0"/>
              </a:rPr>
              <a:t>Riesgo</a:t>
            </a:r>
            <a:endParaRPr lang="en-US" sz="900" b="1" dirty="0">
              <a:solidFill>
                <a:schemeClr val="bg1"/>
              </a:solidFill>
              <a:latin typeface="Arial" panose="020B0604020202020204" pitchFamily="34" charset="0"/>
              <a:cs typeface="Arial" panose="020B0604020202020204" pitchFamily="34" charset="0"/>
            </a:endParaRPr>
          </a:p>
        </p:txBody>
      </p:sp>
      <p:sp>
        <p:nvSpPr>
          <p:cNvPr id="17" name="Rectangle 18">
            <a:extLst>
              <a:ext uri="{FF2B5EF4-FFF2-40B4-BE49-F238E27FC236}">
                <a16:creationId xmlns:a16="http://schemas.microsoft.com/office/drawing/2014/main" id="{A3D3394B-B5EC-77BE-09E7-DE0C3F622309}"/>
              </a:ext>
            </a:extLst>
          </p:cNvPr>
          <p:cNvSpPr/>
          <p:nvPr/>
        </p:nvSpPr>
        <p:spPr>
          <a:xfrm>
            <a:off x="2046074" y="2350108"/>
            <a:ext cx="764752" cy="386476"/>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Evaluación riesgo puro</a:t>
            </a:r>
            <a:endParaRPr lang="en-US" sz="800" b="1" dirty="0">
              <a:solidFill>
                <a:schemeClr val="bg1"/>
              </a:solidFill>
              <a:latin typeface="Arial" panose="020B0604020202020204" pitchFamily="34" charset="0"/>
              <a:cs typeface="Arial" panose="020B0604020202020204" pitchFamily="34" charset="0"/>
            </a:endParaRPr>
          </a:p>
        </p:txBody>
      </p:sp>
      <p:sp>
        <p:nvSpPr>
          <p:cNvPr id="18" name="Rectangle 18">
            <a:extLst>
              <a:ext uri="{FF2B5EF4-FFF2-40B4-BE49-F238E27FC236}">
                <a16:creationId xmlns:a16="http://schemas.microsoft.com/office/drawing/2014/main" id="{A0ACD89B-6497-76A7-31A9-A81821DD2B7D}"/>
              </a:ext>
            </a:extLst>
          </p:cNvPr>
          <p:cNvSpPr/>
          <p:nvPr/>
        </p:nvSpPr>
        <p:spPr>
          <a:xfrm>
            <a:off x="3021225" y="2307629"/>
            <a:ext cx="764752" cy="47143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Controles Críticos Aplicables</a:t>
            </a:r>
            <a:endParaRPr lang="en-US" sz="8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A3D4BFA-89AC-58C8-9612-8A503B3873EE}"/>
              </a:ext>
            </a:extLst>
          </p:cNvPr>
          <p:cNvSpPr/>
          <p:nvPr/>
        </p:nvSpPr>
        <p:spPr>
          <a:xfrm>
            <a:off x="4202137" y="2292181"/>
            <a:ext cx="1142738" cy="50233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Controles complementarios</a:t>
            </a:r>
            <a:endParaRPr lang="en-US" sz="800" b="1" dirty="0">
              <a:solidFill>
                <a:schemeClr val="bg1"/>
              </a:solidFill>
              <a:latin typeface="Arial" panose="020B0604020202020204" pitchFamily="34" charset="0"/>
              <a:cs typeface="Arial" panose="020B0604020202020204" pitchFamily="34" charset="0"/>
            </a:endParaRPr>
          </a:p>
        </p:txBody>
      </p:sp>
      <p:sp>
        <p:nvSpPr>
          <p:cNvPr id="20" name="Rectangle 18">
            <a:extLst>
              <a:ext uri="{FF2B5EF4-FFF2-40B4-BE49-F238E27FC236}">
                <a16:creationId xmlns:a16="http://schemas.microsoft.com/office/drawing/2014/main" id="{247C62E6-E2E7-FE97-EE65-9018530DB5C7}"/>
              </a:ext>
            </a:extLst>
          </p:cNvPr>
          <p:cNvSpPr/>
          <p:nvPr/>
        </p:nvSpPr>
        <p:spPr>
          <a:xfrm>
            <a:off x="5459569" y="2292181"/>
            <a:ext cx="838070" cy="50233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Evaluación Riesgo Residual</a:t>
            </a:r>
            <a:endParaRPr lang="en-US" sz="800" b="1" dirty="0">
              <a:solidFill>
                <a:schemeClr val="bg1"/>
              </a:solidFill>
              <a:latin typeface="Arial" panose="020B0604020202020204" pitchFamily="34" charset="0"/>
              <a:cs typeface="Arial" panose="020B0604020202020204" pitchFamily="34" charset="0"/>
            </a:endParaRPr>
          </a:p>
        </p:txBody>
      </p:sp>
      <p:sp>
        <p:nvSpPr>
          <p:cNvPr id="21" name="Rectangle 18">
            <a:extLst>
              <a:ext uri="{FF2B5EF4-FFF2-40B4-BE49-F238E27FC236}">
                <a16:creationId xmlns:a16="http://schemas.microsoft.com/office/drawing/2014/main" id="{367A87CD-D272-6B83-6B6E-37B53D60772C}"/>
              </a:ext>
            </a:extLst>
          </p:cNvPr>
          <p:cNvSpPr/>
          <p:nvPr/>
        </p:nvSpPr>
        <p:spPr>
          <a:xfrm>
            <a:off x="6622202" y="2693298"/>
            <a:ext cx="2172882" cy="16886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Otros Peligros y Riesgos de la tarea</a:t>
            </a:r>
            <a:endParaRPr lang="en-US" sz="800" b="1" dirty="0">
              <a:solidFill>
                <a:schemeClr val="bg1"/>
              </a:solidFill>
              <a:latin typeface="Arial" panose="020B0604020202020204" pitchFamily="34" charset="0"/>
              <a:cs typeface="Arial" panose="020B0604020202020204" pitchFamily="34" charset="0"/>
            </a:endParaRPr>
          </a:p>
        </p:txBody>
      </p:sp>
      <p:sp>
        <p:nvSpPr>
          <p:cNvPr id="22" name="Rectangle 18">
            <a:extLst>
              <a:ext uri="{FF2B5EF4-FFF2-40B4-BE49-F238E27FC236}">
                <a16:creationId xmlns:a16="http://schemas.microsoft.com/office/drawing/2014/main" id="{A6566E06-E70C-F3F5-EF87-1E458A904AFD}"/>
              </a:ext>
            </a:extLst>
          </p:cNvPr>
          <p:cNvSpPr/>
          <p:nvPr/>
        </p:nvSpPr>
        <p:spPr>
          <a:xfrm>
            <a:off x="6586890" y="1907852"/>
            <a:ext cx="2616319" cy="16886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3 Reglas para vivir y riesgos críticos de la tarea</a:t>
            </a:r>
            <a:endParaRPr lang="en-US" sz="800" b="1" dirty="0">
              <a:solidFill>
                <a:schemeClr val="bg1"/>
              </a:solidFill>
              <a:latin typeface="Arial" panose="020B0604020202020204" pitchFamily="34" charset="0"/>
              <a:cs typeface="Arial" panose="020B0604020202020204" pitchFamily="34" charset="0"/>
            </a:endParaRPr>
          </a:p>
        </p:txBody>
      </p:sp>
      <p:sp>
        <p:nvSpPr>
          <p:cNvPr id="23" name="Rectangle 18">
            <a:extLst>
              <a:ext uri="{FF2B5EF4-FFF2-40B4-BE49-F238E27FC236}">
                <a16:creationId xmlns:a16="http://schemas.microsoft.com/office/drawing/2014/main" id="{49A8C1BA-7B04-087E-F3A4-23BF9FB23294}"/>
              </a:ext>
            </a:extLst>
          </p:cNvPr>
          <p:cNvSpPr/>
          <p:nvPr/>
        </p:nvSpPr>
        <p:spPr>
          <a:xfrm>
            <a:off x="6611606" y="3780695"/>
            <a:ext cx="1497677" cy="1232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Gestión Ambiental</a:t>
            </a:r>
            <a:endParaRPr lang="en-US" sz="800" b="1" dirty="0">
              <a:solidFill>
                <a:schemeClr val="bg1"/>
              </a:solidFill>
              <a:latin typeface="Arial" panose="020B0604020202020204" pitchFamily="34" charset="0"/>
              <a:cs typeface="Arial" panose="020B0604020202020204" pitchFamily="34" charset="0"/>
            </a:endParaRPr>
          </a:p>
        </p:txBody>
      </p:sp>
      <p:sp>
        <p:nvSpPr>
          <p:cNvPr id="24" name="Rectangle 18">
            <a:extLst>
              <a:ext uri="{FF2B5EF4-FFF2-40B4-BE49-F238E27FC236}">
                <a16:creationId xmlns:a16="http://schemas.microsoft.com/office/drawing/2014/main" id="{E62E1473-F7B6-F552-73B3-7D89C1EEF5DE}"/>
              </a:ext>
            </a:extLst>
          </p:cNvPr>
          <p:cNvSpPr/>
          <p:nvPr/>
        </p:nvSpPr>
        <p:spPr>
          <a:xfrm>
            <a:off x="6622202" y="4158231"/>
            <a:ext cx="2293198" cy="1232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Preparación y Respuesta a Emergencias</a:t>
            </a:r>
            <a:endParaRPr lang="en-US" sz="800" b="1" dirty="0">
              <a:solidFill>
                <a:schemeClr val="bg1"/>
              </a:solidFill>
              <a:latin typeface="Arial" panose="020B0604020202020204" pitchFamily="34" charset="0"/>
              <a:cs typeface="Arial" panose="020B0604020202020204" pitchFamily="34" charset="0"/>
            </a:endParaRPr>
          </a:p>
        </p:txBody>
      </p:sp>
      <p:sp>
        <p:nvSpPr>
          <p:cNvPr id="25" name="Rectangle 18">
            <a:extLst>
              <a:ext uri="{FF2B5EF4-FFF2-40B4-BE49-F238E27FC236}">
                <a16:creationId xmlns:a16="http://schemas.microsoft.com/office/drawing/2014/main" id="{AC5CCC37-045F-1E67-E3EF-96B2FDE7BEB9}"/>
              </a:ext>
            </a:extLst>
          </p:cNvPr>
          <p:cNvSpPr/>
          <p:nvPr/>
        </p:nvSpPr>
        <p:spPr>
          <a:xfrm>
            <a:off x="6611607" y="4513777"/>
            <a:ext cx="3010968" cy="25195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Expectativa con la producción segura – 4 principios de seguridad</a:t>
            </a:r>
            <a:endParaRPr lang="en-US" sz="800" b="1" dirty="0">
              <a:solidFill>
                <a:schemeClr val="bg1"/>
              </a:solidFill>
              <a:latin typeface="Arial" panose="020B0604020202020204" pitchFamily="34" charset="0"/>
              <a:cs typeface="Arial" panose="020B0604020202020204" pitchFamily="34" charset="0"/>
            </a:endParaRPr>
          </a:p>
        </p:txBody>
      </p:sp>
      <p:sp>
        <p:nvSpPr>
          <p:cNvPr id="26" name="Rectangle 18">
            <a:extLst>
              <a:ext uri="{FF2B5EF4-FFF2-40B4-BE49-F238E27FC236}">
                <a16:creationId xmlns:a16="http://schemas.microsoft.com/office/drawing/2014/main" id="{FCAAC778-177A-573B-2C12-D6D8A3BA337A}"/>
              </a:ext>
            </a:extLst>
          </p:cNvPr>
          <p:cNvSpPr/>
          <p:nvPr/>
        </p:nvSpPr>
        <p:spPr>
          <a:xfrm>
            <a:off x="9854615" y="4513777"/>
            <a:ext cx="1533123" cy="10635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800" b="1" dirty="0">
                <a:solidFill>
                  <a:schemeClr val="bg1"/>
                </a:solidFill>
                <a:latin typeface="Arial" panose="020B0604020202020204" pitchFamily="34" charset="0"/>
                <a:cs typeface="Arial" panose="020B0604020202020204" pitchFamily="34" charset="0"/>
              </a:rPr>
              <a:t>Liderazgo Activo</a:t>
            </a:r>
            <a:endParaRPr lang="en-US"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1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A4839-A448-92DF-22E6-02BC1C60BA54}"/>
              </a:ext>
            </a:extLst>
          </p:cNvPr>
          <p:cNvSpPr>
            <a:spLocks noGrp="1"/>
          </p:cNvSpPr>
          <p:nvPr>
            <p:ph type="title"/>
          </p:nvPr>
        </p:nvSpPr>
        <p:spPr/>
        <p:txBody>
          <a:bodyPr/>
          <a:lstStyle/>
          <a:p>
            <a:r>
              <a:rPr lang="es-PE" dirty="0"/>
              <a:t>Jerarquía de Controles</a:t>
            </a:r>
            <a:endParaRPr lang="en-US" dirty="0"/>
          </a:p>
        </p:txBody>
      </p:sp>
      <p:sp>
        <p:nvSpPr>
          <p:cNvPr id="4" name="Marcador de número de diapositiva 3">
            <a:extLst>
              <a:ext uri="{FF2B5EF4-FFF2-40B4-BE49-F238E27FC236}">
                <a16:creationId xmlns:a16="http://schemas.microsoft.com/office/drawing/2014/main" id="{C23E9632-C937-8B60-535A-8C425128A604}"/>
              </a:ext>
            </a:extLst>
          </p:cNvPr>
          <p:cNvSpPr>
            <a:spLocks noGrp="1"/>
          </p:cNvSpPr>
          <p:nvPr>
            <p:ph type="sldNum" sz="quarter" idx="4"/>
          </p:nvPr>
        </p:nvSpPr>
        <p:spPr/>
        <p:txBody>
          <a:bodyPr/>
          <a:lstStyle/>
          <a:p>
            <a:fld id="{FF95D46F-68E8-4171-8536-729DEB5A20DE}" type="slidenum">
              <a:rPr lang="en-US" smtClean="0"/>
              <a:pPr/>
              <a:t>13</a:t>
            </a:fld>
            <a:endParaRPr lang="en-US" dirty="0"/>
          </a:p>
        </p:txBody>
      </p:sp>
      <p:sp>
        <p:nvSpPr>
          <p:cNvPr id="5" name="TextBox 2">
            <a:extLst>
              <a:ext uri="{FF2B5EF4-FFF2-40B4-BE49-F238E27FC236}">
                <a16:creationId xmlns:a16="http://schemas.microsoft.com/office/drawing/2014/main" id="{0DB7FF8A-7F4A-E859-4A1C-A450CE20B569}"/>
              </a:ext>
            </a:extLst>
          </p:cNvPr>
          <p:cNvSpPr txBox="1"/>
          <p:nvPr/>
        </p:nvSpPr>
        <p:spPr>
          <a:xfrm>
            <a:off x="231689" y="1957888"/>
            <a:ext cx="7442522" cy="4139595"/>
          </a:xfrm>
          <a:prstGeom prst="rect">
            <a:avLst/>
          </a:prstGeom>
          <a:noFill/>
        </p:spPr>
        <p:txBody>
          <a:bodyPr wrap="square">
            <a:spAutoFit/>
          </a:bodyPr>
          <a:lstStyle/>
          <a:p>
            <a:pPr marL="258445" indent="-171450">
              <a:spcBef>
                <a:spcPts val="470"/>
              </a:spcBef>
              <a:buFont typeface="Wingdings" panose="05000000000000000000" pitchFamily="2" charset="2"/>
              <a:buChar char="è"/>
            </a:pPr>
            <a:r>
              <a:rPr lang="es-PE" sz="1400" dirty="0">
                <a:effectLst/>
                <a:latin typeface="Arial" panose="020B0604020202020204" pitchFamily="34" charset="0"/>
                <a:ea typeface="Arial" panose="020B0604020202020204" pitchFamily="34" charset="0"/>
                <a:cs typeface="Arial" panose="020B0604020202020204" pitchFamily="34" charset="0"/>
              </a:rPr>
              <a:t>Para determinar los controles, se deben tener en cuenta desde los controles más efectivos (eliminación) hasta los menos efectivos (uso de EPP). La jerarquía siguiente describe en detalle cada uno de los grupos de control: </a:t>
            </a:r>
          </a:p>
          <a:p>
            <a:pPr marL="715645" lvl="1" indent="-171450">
              <a:spcBef>
                <a:spcPts val="470"/>
              </a:spcBef>
              <a:buFont typeface="Arial" panose="020B0604020202020204" pitchFamily="34" charset="0"/>
              <a:buChar char="•"/>
            </a:pPr>
            <a:r>
              <a:rPr lang="es-PE" sz="1400" b="1" dirty="0">
                <a:solidFill>
                  <a:schemeClr val="tx2"/>
                </a:solidFill>
                <a:latin typeface="Arial" panose="020B0604020202020204" pitchFamily="34" charset="0"/>
                <a:ea typeface="Arial" panose="020B0604020202020204" pitchFamily="34" charset="0"/>
                <a:cs typeface="Arial" panose="020B0604020202020204" pitchFamily="34" charset="0"/>
              </a:rPr>
              <a:t>ELIMINACIÓN</a:t>
            </a:r>
            <a:r>
              <a:rPr lang="es-PE" sz="1400" dirty="0">
                <a:solidFill>
                  <a:srgbClr val="964E27"/>
                </a:solidFill>
                <a:latin typeface="Arial" panose="020B0604020202020204" pitchFamily="34" charset="0"/>
                <a:ea typeface="Arial" panose="020B0604020202020204" pitchFamily="34" charset="0"/>
                <a:cs typeface="Arial" panose="020B0604020202020204" pitchFamily="34" charset="0"/>
              </a:rPr>
              <a:t>: </a:t>
            </a:r>
            <a:r>
              <a:rPr lang="es-PE" sz="1400" dirty="0">
                <a:latin typeface="Arial" panose="020B0604020202020204" pitchFamily="34" charset="0"/>
                <a:ea typeface="Arial" panose="020B0604020202020204" pitchFamily="34" charset="0"/>
                <a:cs typeface="Arial" panose="020B0604020202020204" pitchFamily="34" charset="0"/>
              </a:rPr>
              <a:t>modificación o cambio de maquinaria, equipo, herramientas o incluso los métodos de trabajo que permiten eliminar un peligro.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SUSTITUCIÓN</a:t>
            </a:r>
            <a:r>
              <a:rPr lang="es-PE" sz="1400" b="1" dirty="0">
                <a:solidFill>
                  <a:srgbClr val="964E27"/>
                </a:solidFill>
                <a:effectLst/>
                <a:latin typeface="Arial" panose="020B0604020202020204" pitchFamily="34" charset="0"/>
                <a:ea typeface="Arial" panose="020B0604020202020204" pitchFamily="34" charset="0"/>
                <a:cs typeface="Arial" panose="020B0604020202020204" pitchFamily="34" charset="0"/>
              </a:rPr>
              <a:t>: </a:t>
            </a:r>
            <a:r>
              <a:rPr lang="es-PE" sz="1400" dirty="0">
                <a:effectLst/>
                <a:latin typeface="Arial" panose="020B0604020202020204" pitchFamily="34" charset="0"/>
                <a:ea typeface="Arial" panose="020B0604020202020204" pitchFamily="34" charset="0"/>
                <a:cs typeface="Arial" panose="020B0604020202020204" pitchFamily="34" charset="0"/>
              </a:rPr>
              <a:t>cambio de materiales por otros de </a:t>
            </a:r>
            <a:r>
              <a:rPr lang="es-PE" sz="1400" dirty="0">
                <a:latin typeface="Arial" panose="020B0604020202020204" pitchFamily="34" charset="0"/>
                <a:ea typeface="Arial" panose="020B0604020202020204" pitchFamily="34" charset="0"/>
                <a:cs typeface="Arial" panose="020B0604020202020204" pitchFamily="34" charset="0"/>
              </a:rPr>
              <a:t>menor peligro, reducción de la energía de los sistemas de trabajo (mecánica, eléctrica, potencial, etc.)</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CONTROLES DE </a:t>
            </a:r>
            <a:r>
              <a:rPr lang="es-PE" sz="1400" b="1" dirty="0">
                <a:solidFill>
                  <a:schemeClr val="tx2"/>
                </a:solidFill>
                <a:latin typeface="Arial" panose="020B0604020202020204" pitchFamily="34" charset="0"/>
                <a:ea typeface="Arial" panose="020B0604020202020204" pitchFamily="34" charset="0"/>
                <a:cs typeface="Arial" panose="020B0604020202020204" pitchFamily="34" charset="0"/>
              </a:rPr>
              <a:t>INGENIERÍA</a:t>
            </a:r>
            <a:r>
              <a:rPr lang="es-PE" sz="1400" dirty="0">
                <a:solidFill>
                  <a:schemeClr val="tx2"/>
                </a:solidFill>
                <a:latin typeface="Arial" panose="020B0604020202020204" pitchFamily="34" charset="0"/>
                <a:ea typeface="Arial" panose="020B0604020202020204" pitchFamily="34" charset="0"/>
                <a:cs typeface="Arial" panose="020B0604020202020204" pitchFamily="34" charset="0"/>
              </a:rPr>
              <a:t>: </a:t>
            </a:r>
            <a:r>
              <a:rPr lang="es-PE" sz="1400" dirty="0">
                <a:latin typeface="Arial" panose="020B0604020202020204" pitchFamily="34" charset="0"/>
                <a:ea typeface="Arial" panose="020B0604020202020204" pitchFamily="34" charset="0"/>
                <a:cs typeface="Arial" panose="020B0604020202020204" pitchFamily="34" charset="0"/>
              </a:rPr>
              <a:t>aislamiento de la fuente, protecciones de maquinaria, guardas, insonorización, ventilación; sin afectar el diseño original.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CONTROLES ADMINISTRATIVOS</a:t>
            </a:r>
            <a:r>
              <a:rPr lang="es-PE" sz="1400" dirty="0">
                <a:solidFill>
                  <a:schemeClr val="tx2"/>
                </a:solidFill>
                <a:effectLst/>
                <a:latin typeface="Arial" panose="020B0604020202020204" pitchFamily="34" charset="0"/>
                <a:ea typeface="Arial" panose="020B0604020202020204" pitchFamily="34" charset="0"/>
                <a:cs typeface="Arial" panose="020B0604020202020204" pitchFamily="34" charset="0"/>
              </a:rPr>
              <a:t>: </a:t>
            </a:r>
            <a:r>
              <a:rPr lang="es-PE" sz="1400" dirty="0">
                <a:effectLst/>
                <a:latin typeface="Arial" panose="020B0604020202020204" pitchFamily="34" charset="0"/>
                <a:ea typeface="Arial" panose="020B0604020202020204" pitchFamily="34" charset="0"/>
                <a:cs typeface="Arial" panose="020B0604020202020204" pitchFamily="34" charset="0"/>
              </a:rPr>
              <a:t>políticas, reglamentos, estándares, PETS entre otros documentos que complementan a lo establecido en los procedimientos de las tareas. Asimismo, se consideran a los permisos de trabajo, inspecciones, capacitación, entrenamiento, sensibilización, programas de mantenimiento, etc.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SE</a:t>
            </a:r>
            <a:r>
              <a:rPr lang="es-PE" sz="1400" b="1" dirty="0">
                <a:solidFill>
                  <a:schemeClr val="tx2"/>
                </a:solidFill>
                <a:latin typeface="Arial" panose="020B0604020202020204" pitchFamily="34" charset="0"/>
                <a:ea typeface="Arial" panose="020B0604020202020204" pitchFamily="34" charset="0"/>
                <a:cs typeface="Arial" panose="020B0604020202020204" pitchFamily="34" charset="0"/>
              </a:rPr>
              <a:t>ÑALIZACIÓN / ADVERTENCIAS</a:t>
            </a:r>
            <a:r>
              <a:rPr lang="es-PE" sz="1400" b="1" dirty="0">
                <a:solidFill>
                  <a:srgbClr val="964E27"/>
                </a:solidFill>
                <a:latin typeface="Arial" panose="020B0604020202020204" pitchFamily="34" charset="0"/>
                <a:ea typeface="Arial" panose="020B0604020202020204" pitchFamily="34" charset="0"/>
                <a:cs typeface="Arial" panose="020B0604020202020204" pitchFamily="34" charset="0"/>
              </a:rPr>
              <a:t>: </a:t>
            </a:r>
            <a:r>
              <a:rPr lang="es-PE" sz="1400" dirty="0">
                <a:latin typeface="Arial" panose="020B0604020202020204" pitchFamily="34" charset="0"/>
                <a:ea typeface="Arial" panose="020B0604020202020204" pitchFamily="34" charset="0"/>
                <a:cs typeface="Arial" panose="020B0604020202020204" pitchFamily="34" charset="0"/>
              </a:rPr>
              <a:t>señales, alarmas, sirenas, luces o cualquier otro elemento que avise o que indique la presencia de peligros y riesgos. </a:t>
            </a:r>
          </a:p>
          <a:p>
            <a:pPr marL="715645" lvl="1" indent="-171450">
              <a:spcBef>
                <a:spcPts val="470"/>
              </a:spcBef>
              <a:buFont typeface="Arial" panose="020B0604020202020204" pitchFamily="34" charset="0"/>
              <a:buChar char="•"/>
            </a:pPr>
            <a:r>
              <a:rPr lang="es-PE" sz="1400" b="1" dirty="0">
                <a:solidFill>
                  <a:schemeClr val="tx2"/>
                </a:solidFill>
                <a:effectLst/>
                <a:latin typeface="Arial" panose="020B0604020202020204" pitchFamily="34" charset="0"/>
                <a:ea typeface="Arial" panose="020B0604020202020204" pitchFamily="34" charset="0"/>
                <a:cs typeface="Arial" panose="020B0604020202020204" pitchFamily="34" charset="0"/>
              </a:rPr>
              <a:t>EQUIPO DE PROTECCIÓN PERSONAL (EPP): </a:t>
            </a:r>
            <a:r>
              <a:rPr lang="es-PE" sz="1400" dirty="0">
                <a:effectLst/>
                <a:latin typeface="Arial" panose="020B0604020202020204" pitchFamily="34" charset="0"/>
                <a:ea typeface="Arial" panose="020B0604020202020204" pitchFamily="34" charset="0"/>
                <a:cs typeface="Arial" panose="020B0604020202020204" pitchFamily="34" charset="0"/>
              </a:rPr>
              <a:t>básico o específico, dependiendo del tipo de tarea que se vaya a realizar. </a:t>
            </a:r>
            <a:endParaRPr lang="en-US" sz="14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037A45B3-D0F0-865C-8D3A-0CE859117FA3}"/>
              </a:ext>
            </a:extLst>
          </p:cNvPr>
          <p:cNvSpPr txBox="1"/>
          <p:nvPr/>
        </p:nvSpPr>
        <p:spPr>
          <a:xfrm>
            <a:off x="231689" y="1563198"/>
            <a:ext cx="4548372"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600" b="1" dirty="0">
                <a:latin typeface="Arial" panose="020B0604020202020204" pitchFamily="34" charset="0"/>
                <a:cs typeface="Arial" panose="020B0604020202020204" pitchFamily="34" charset="0"/>
              </a:rPr>
              <a:t>¿En qué consiste la Jerarquía de Controles?</a:t>
            </a:r>
          </a:p>
        </p:txBody>
      </p:sp>
      <p:pic>
        <p:nvPicPr>
          <p:cNvPr id="7" name="Picture 2">
            <a:extLst>
              <a:ext uri="{FF2B5EF4-FFF2-40B4-BE49-F238E27FC236}">
                <a16:creationId xmlns:a16="http://schemas.microsoft.com/office/drawing/2014/main" id="{DF3CF8DC-72A6-FBA3-A89A-CEFBE7093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07"/>
          <a:stretch/>
        </p:blipFill>
        <p:spPr bwMode="auto">
          <a:xfrm>
            <a:off x="7950199" y="2281238"/>
            <a:ext cx="4117965" cy="298132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2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6B52F-5903-2CD6-2A9A-C631CE548BA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5FF3D-D69F-41F7-8A1F-96ED8CC0B60A}"/>
              </a:ext>
            </a:extLst>
          </p:cNvPr>
          <p:cNvSpPr>
            <a:spLocks noGrp="1"/>
          </p:cNvSpPr>
          <p:nvPr>
            <p:ph type="sldNum" sz="quarter" idx="12"/>
          </p:nvPr>
        </p:nvSpPr>
        <p:spPr/>
        <p:txBody>
          <a:bodyPr/>
          <a:lstStyle/>
          <a:p>
            <a:fld id="{FF95D46F-68E8-4171-8536-729DEB5A20DE}" type="slidenum">
              <a:rPr lang="en-US" smtClean="0"/>
              <a:t>14</a:t>
            </a:fld>
            <a:endParaRPr lang="en-US"/>
          </a:p>
        </p:txBody>
      </p:sp>
      <p:sp>
        <p:nvSpPr>
          <p:cNvPr id="7" name="Title 1">
            <a:extLst>
              <a:ext uri="{FF2B5EF4-FFF2-40B4-BE49-F238E27FC236}">
                <a16:creationId xmlns:a16="http://schemas.microsoft.com/office/drawing/2014/main" id="{3167FE2E-95F1-C719-151E-13DA8B7605B2}"/>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Permisos de Trabajo </a:t>
            </a:r>
            <a:endParaRPr lang="en-US" dirty="0"/>
          </a:p>
        </p:txBody>
      </p:sp>
    </p:spTree>
    <p:extLst>
      <p:ext uri="{BB962C8B-B14F-4D97-AF65-F5344CB8AC3E}">
        <p14:creationId xmlns:p14="http://schemas.microsoft.com/office/powerpoint/2010/main" val="62985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id="{FC637F27-6090-4768-925A-765E6CD3D832}"/>
              </a:ext>
            </a:extLst>
          </p:cNvPr>
          <p:cNvSpPr txBox="1">
            <a:spLocks/>
          </p:cNvSpPr>
          <p:nvPr/>
        </p:nvSpPr>
        <p:spPr>
          <a:xfrm>
            <a:off x="381000" y="270623"/>
            <a:ext cx="9121588" cy="854647"/>
          </a:xfrm>
          <a:prstGeom prst="rect">
            <a:avLst/>
          </a:prstGeom>
        </p:spPr>
        <p:txBody>
          <a:bodyPr anchor="ctr">
            <a:normAutofit/>
          </a:bodyPr>
          <a:lstStyle>
            <a:lvl1pPr algn="l" defTabSz="6858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¿Cuáles son los Trabajo de Alto Riesgo?</a:t>
            </a:r>
            <a:endParaRPr kumimoji="0" lang="en-US"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C729A7C5-4F44-41AC-B651-B83B01925DA3}"/>
              </a:ext>
            </a:extLst>
          </p:cNvPr>
          <p:cNvSpPr txBox="1"/>
          <p:nvPr/>
        </p:nvSpPr>
        <p:spPr>
          <a:xfrm>
            <a:off x="816496" y="1944089"/>
            <a:ext cx="10360841" cy="4247317"/>
          </a:xfrm>
          <a:prstGeom prst="rect">
            <a:avLst/>
          </a:prstGeom>
          <a:noFill/>
        </p:spPr>
        <p:txBody>
          <a:bodyPr wrap="square">
            <a:spAutoFit/>
          </a:bodyPr>
          <a:lstStyle/>
          <a:p>
            <a:pPr algn="just"/>
            <a:r>
              <a:rPr lang="es-PE" b="1" i="0" u="none" strike="noStrike" baseline="0" dirty="0">
                <a:latin typeface="Arial" panose="020B0604020202020204" pitchFamily="34" charset="0"/>
                <a:cs typeface="Arial" panose="020B0604020202020204" pitchFamily="34" charset="0"/>
              </a:rPr>
              <a:t>Artículo 129.- </a:t>
            </a:r>
            <a:r>
              <a:rPr lang="es-PE" b="0" i="0" u="none" strike="noStrike" baseline="0" dirty="0">
                <a:latin typeface="Arial" panose="020B0604020202020204" pitchFamily="34" charset="0"/>
                <a:cs typeface="Arial" panose="020B0604020202020204" pitchFamily="34" charset="0"/>
              </a:rPr>
              <a:t>Todo titular de actividad minera establecerá estándares, procedimientos y prácticas como mínimo para </a:t>
            </a:r>
            <a:r>
              <a:rPr lang="es-PE" b="1" i="0" u="sng" strike="noStrike" baseline="0" dirty="0">
                <a:solidFill>
                  <a:schemeClr val="tx2"/>
                </a:solidFill>
                <a:latin typeface="Arial" panose="020B0604020202020204" pitchFamily="34" charset="0"/>
                <a:cs typeface="Arial" panose="020B0604020202020204" pitchFamily="34" charset="0"/>
              </a:rPr>
              <a:t>trabajos de alto riesgo </a:t>
            </a:r>
            <a:r>
              <a:rPr lang="es-PE" b="0" i="0" u="none" strike="noStrike" baseline="0" dirty="0">
                <a:latin typeface="Arial" panose="020B0604020202020204" pitchFamily="34" charset="0"/>
                <a:cs typeface="Arial" panose="020B0604020202020204" pitchFamily="34" charset="0"/>
              </a:rPr>
              <a:t>tales como:</a:t>
            </a:r>
          </a:p>
          <a:p>
            <a:pPr algn="just"/>
            <a:endParaRPr lang="es-PE" b="0" i="0" u="none" strike="noStrike" baseline="0" dirty="0">
              <a:latin typeface="Arial" panose="020B0604020202020204" pitchFamily="34" charset="0"/>
              <a:cs typeface="Arial" panose="020B0604020202020204" pitchFamily="34" charset="0"/>
            </a:endParaRPr>
          </a:p>
          <a:p>
            <a:pPr algn="just"/>
            <a:r>
              <a:rPr lang="es-PE" b="0" i="0" u="none" strike="noStrike" baseline="0" dirty="0">
                <a:latin typeface="Arial" panose="020B0604020202020204" pitchFamily="34" charset="0"/>
                <a:cs typeface="Arial" panose="020B0604020202020204" pitchFamily="34" charset="0"/>
              </a:rPr>
              <a:t>1. Trabajos en espacios confinados.</a:t>
            </a:r>
          </a:p>
          <a:p>
            <a:pPr algn="just"/>
            <a:r>
              <a:rPr lang="es-PE" b="0" i="0" u="none" strike="noStrike" baseline="0" dirty="0">
                <a:latin typeface="Arial" panose="020B0604020202020204" pitchFamily="34" charset="0"/>
                <a:cs typeface="Arial" panose="020B0604020202020204" pitchFamily="34" charset="0"/>
              </a:rPr>
              <a:t>2. Trabajos en caliente.</a:t>
            </a:r>
          </a:p>
          <a:p>
            <a:pPr algn="just"/>
            <a:r>
              <a:rPr lang="es-PE" b="0" i="0" u="none" strike="noStrike" baseline="0" dirty="0">
                <a:latin typeface="Arial" panose="020B0604020202020204" pitchFamily="34" charset="0"/>
                <a:cs typeface="Arial" panose="020B0604020202020204" pitchFamily="34" charset="0"/>
              </a:rPr>
              <a:t>3. Excavaciones mayores o iguales de 1.50 metros.</a:t>
            </a:r>
          </a:p>
          <a:p>
            <a:pPr algn="just"/>
            <a:r>
              <a:rPr lang="es-PE" sz="1800" b="0" i="0" u="none" strike="noStrike" baseline="0" dirty="0">
                <a:latin typeface="Arial" panose="020B0604020202020204" pitchFamily="34" charset="0"/>
                <a:cs typeface="Arial" panose="020B0604020202020204" pitchFamily="34" charset="0"/>
              </a:rPr>
              <a:t>4. Trabajos en altura.</a:t>
            </a:r>
          </a:p>
          <a:p>
            <a:pPr algn="just"/>
            <a:r>
              <a:rPr lang="es-PE" sz="1800" b="0" i="0" u="none" strike="noStrike" baseline="0" dirty="0">
                <a:latin typeface="Arial" panose="020B0604020202020204" pitchFamily="34" charset="0"/>
                <a:cs typeface="Arial" panose="020B0604020202020204" pitchFamily="34" charset="0"/>
              </a:rPr>
              <a:t>5. Trabajos eléctricos en alta tensión.</a:t>
            </a:r>
          </a:p>
          <a:p>
            <a:pPr algn="just"/>
            <a:r>
              <a:rPr lang="es-PE" sz="1800" b="0" i="0" u="none" strike="noStrike" baseline="0" dirty="0">
                <a:latin typeface="Arial" panose="020B0604020202020204" pitchFamily="34" charset="0"/>
                <a:cs typeface="Arial" panose="020B0604020202020204" pitchFamily="34" charset="0"/>
              </a:rPr>
              <a:t>6. Trabajos de instalación, operación, manejo de equipos y materiales</a:t>
            </a:r>
          </a:p>
          <a:p>
            <a:pPr algn="just"/>
            <a:r>
              <a:rPr lang="es-PE" sz="1800" b="0" i="0" u="none" strike="noStrike" baseline="0" dirty="0">
                <a:latin typeface="Arial" panose="020B0604020202020204" pitchFamily="34" charset="0"/>
                <a:cs typeface="Arial" panose="020B0604020202020204" pitchFamily="34" charset="0"/>
              </a:rPr>
              <a:t>radiactivos.</a:t>
            </a:r>
          </a:p>
          <a:p>
            <a:pPr algn="just"/>
            <a:r>
              <a:rPr lang="es-PE" sz="1800" b="0" i="0" u="none" strike="noStrike" baseline="0" dirty="0">
                <a:latin typeface="Arial" panose="020B0604020202020204" pitchFamily="34" charset="0"/>
                <a:cs typeface="Arial" panose="020B0604020202020204" pitchFamily="34" charset="0"/>
              </a:rPr>
              <a:t>7. Otros trabajos valorados como de alto riesgo en los IPERC.</a:t>
            </a:r>
          </a:p>
          <a:p>
            <a:pPr algn="just"/>
            <a:endParaRPr lang="es-PE" sz="1800" b="0" i="0" u="none" strike="noStrike" baseline="0" dirty="0">
              <a:latin typeface="Arial" panose="020B0604020202020204" pitchFamily="34" charset="0"/>
              <a:cs typeface="Arial" panose="020B0604020202020204" pitchFamily="34" charset="0"/>
            </a:endParaRPr>
          </a:p>
          <a:p>
            <a:pPr algn="just"/>
            <a:r>
              <a:rPr lang="es-PE" sz="1800" b="1" i="0" u="none" strike="noStrike" baseline="0" dirty="0">
                <a:latin typeface="Arial" panose="020B0604020202020204" pitchFamily="34" charset="0"/>
                <a:cs typeface="Arial" panose="020B0604020202020204" pitchFamily="34" charset="0"/>
              </a:rPr>
              <a:t>Artículo 130.- </a:t>
            </a:r>
            <a:r>
              <a:rPr lang="es-PE" sz="1800" b="0" i="0" u="none" strike="noStrike" baseline="0" dirty="0">
                <a:latin typeface="Arial" panose="020B0604020202020204" pitchFamily="34" charset="0"/>
                <a:cs typeface="Arial" panose="020B0604020202020204" pitchFamily="34" charset="0"/>
              </a:rPr>
              <a:t>Todo trabajo de alto riesgo indicado en el artículo precedente requiere obligatoriamente del </a:t>
            </a:r>
            <a:r>
              <a:rPr lang="es-PE" sz="1800" b="1" i="0" u="sng" strike="noStrike" baseline="0" dirty="0">
                <a:solidFill>
                  <a:schemeClr val="tx2"/>
                </a:solidFill>
                <a:latin typeface="Arial" panose="020B0604020202020204" pitchFamily="34" charset="0"/>
                <a:cs typeface="Arial" panose="020B0604020202020204" pitchFamily="34" charset="0"/>
              </a:rPr>
              <a:t>PETAR</a:t>
            </a:r>
            <a:r>
              <a:rPr lang="es-PE" sz="1800" b="0" i="0" u="none" strike="noStrike" baseline="0" dirty="0">
                <a:latin typeface="Arial" panose="020B0604020202020204" pitchFamily="34" charset="0"/>
                <a:cs typeface="Arial" panose="020B0604020202020204" pitchFamily="34" charset="0"/>
              </a:rPr>
              <a:t> autorizado y firmado para cada turno, por el Supervisor y Jefe de Área donde se realiza el trabajo.</a:t>
            </a:r>
          </a:p>
        </p:txBody>
      </p:sp>
      <p:sp>
        <p:nvSpPr>
          <p:cNvPr id="4" name="TextBox 3">
            <a:extLst>
              <a:ext uri="{FF2B5EF4-FFF2-40B4-BE49-F238E27FC236}">
                <a16:creationId xmlns:a16="http://schemas.microsoft.com/office/drawing/2014/main" id="{9F6ACF25-6FC2-4459-AD5A-AA1C2D089EC1}"/>
              </a:ext>
            </a:extLst>
          </p:cNvPr>
          <p:cNvSpPr txBox="1"/>
          <p:nvPr/>
        </p:nvSpPr>
        <p:spPr>
          <a:xfrm>
            <a:off x="816496" y="1263316"/>
            <a:ext cx="7134726" cy="400110"/>
          </a:xfrm>
          <a:prstGeom prst="rect">
            <a:avLst/>
          </a:prstGeom>
          <a:noFill/>
        </p:spPr>
        <p:txBody>
          <a:bodyPr wrap="square" rtlCol="0">
            <a:spAutoFit/>
          </a:bodyPr>
          <a:lstStyle/>
          <a:p>
            <a:r>
              <a:rPr lang="es-PE" sz="2000" b="1" dirty="0">
                <a:latin typeface="Arial" panose="020B0604020202020204" pitchFamily="34" charset="0"/>
                <a:cs typeface="Arial" panose="020B0604020202020204" pitchFamily="34" charset="0"/>
              </a:rPr>
              <a:t>DS 024-2016-EM:</a:t>
            </a:r>
          </a:p>
        </p:txBody>
      </p:sp>
      <p:pic>
        <p:nvPicPr>
          <p:cNvPr id="5" name="Picture 2">
            <a:extLst>
              <a:ext uri="{FF2B5EF4-FFF2-40B4-BE49-F238E27FC236}">
                <a16:creationId xmlns:a16="http://schemas.microsoft.com/office/drawing/2014/main" id="{519CE693-52D2-42B7-B2AE-00F72F6D7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610" y="2453248"/>
            <a:ext cx="2754330" cy="275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 calcmode="lin" valueType="num">
                                      <p:cBhvr additive="base">
                                        <p:cTn id="4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 calcmode="lin" valueType="num">
                                      <p:cBhvr additive="base">
                                        <p:cTn id="5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o negociable — Fotos de Stock © chrisdorney #66164461">
            <a:extLst>
              <a:ext uri="{FF2B5EF4-FFF2-40B4-BE49-F238E27FC236}">
                <a16:creationId xmlns:a16="http://schemas.microsoft.com/office/drawing/2014/main" id="{C2E58A7B-49E2-41DB-9C39-67117D621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968" y="4858732"/>
            <a:ext cx="1932032" cy="1365349"/>
          </a:xfrm>
          <a:prstGeom prst="rect">
            <a:avLst/>
          </a:prstGeom>
          <a:noFill/>
          <a:extLst>
            <a:ext uri="{909E8E84-426E-40DD-AFC4-6F175D3DCCD1}">
              <a14:hiddenFill xmlns:a14="http://schemas.microsoft.com/office/drawing/2010/main">
                <a:solidFill>
                  <a:srgbClr val="FFFFFF"/>
                </a:solidFill>
              </a14:hiddenFill>
            </a:ext>
          </a:extLst>
        </p:spPr>
      </p:pic>
      <p:sp>
        <p:nvSpPr>
          <p:cNvPr id="83" name="Title 1">
            <a:extLst>
              <a:ext uri="{FF2B5EF4-FFF2-40B4-BE49-F238E27FC236}">
                <a16:creationId xmlns:a16="http://schemas.microsoft.com/office/drawing/2014/main" id="{FC637F27-6090-4768-925A-765E6CD3D832}"/>
              </a:ext>
            </a:extLst>
          </p:cNvPr>
          <p:cNvSpPr txBox="1">
            <a:spLocks/>
          </p:cNvSpPr>
          <p:nvPr/>
        </p:nvSpPr>
        <p:spPr>
          <a:xfrm>
            <a:off x="381000" y="222099"/>
            <a:ext cx="9121588" cy="854647"/>
          </a:xfrm>
          <a:prstGeom prst="rect">
            <a:avLst/>
          </a:prstGeom>
        </p:spPr>
        <p:txBody>
          <a:bodyPr anchor="ctr">
            <a:normAutofit/>
          </a:bodyPr>
          <a:lstStyle>
            <a:lvl1pPr algn="l" defTabSz="6858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E4D5E6D7-2903-4D76-9D49-912063AFBDD8}"/>
              </a:ext>
            </a:extLst>
          </p:cNvPr>
          <p:cNvPicPr>
            <a:picLocks noChangeAspect="1"/>
          </p:cNvPicPr>
          <p:nvPr/>
        </p:nvPicPr>
        <p:blipFill>
          <a:blip r:embed="rId4"/>
          <a:stretch>
            <a:fillRect/>
          </a:stretch>
        </p:blipFill>
        <p:spPr>
          <a:xfrm>
            <a:off x="381000" y="1625767"/>
            <a:ext cx="3493168" cy="4789843"/>
          </a:xfrm>
          <a:prstGeom prst="rect">
            <a:avLst/>
          </a:prstGeom>
          <a:ln>
            <a:solidFill>
              <a:schemeClr val="tx1"/>
            </a:solidFill>
          </a:ln>
        </p:spPr>
      </p:pic>
      <p:sp>
        <p:nvSpPr>
          <p:cNvPr id="3" name="TextBox 2">
            <a:extLst>
              <a:ext uri="{FF2B5EF4-FFF2-40B4-BE49-F238E27FC236}">
                <a16:creationId xmlns:a16="http://schemas.microsoft.com/office/drawing/2014/main" id="{1757BDF5-56EA-4CDC-B051-BFA5455E03E4}"/>
              </a:ext>
            </a:extLst>
          </p:cNvPr>
          <p:cNvSpPr txBox="1"/>
          <p:nvPr/>
        </p:nvSpPr>
        <p:spPr>
          <a:xfrm>
            <a:off x="542522" y="1256435"/>
            <a:ext cx="2826320" cy="369332"/>
          </a:xfrm>
          <a:prstGeom prst="rect">
            <a:avLst/>
          </a:prstGeom>
          <a:noFill/>
        </p:spPr>
        <p:txBody>
          <a:bodyPr wrap="square" rtlCol="0">
            <a:spAutoFit/>
          </a:bodyPr>
          <a:lstStyle/>
          <a:p>
            <a:pPr algn="ctr"/>
            <a:r>
              <a:rPr lang="es-PE" b="1" dirty="0"/>
              <a:t>PETAR DS. 024-2022-EM</a:t>
            </a:r>
          </a:p>
        </p:txBody>
      </p:sp>
      <p:sp>
        <p:nvSpPr>
          <p:cNvPr id="4" name="Rectangle 3">
            <a:extLst>
              <a:ext uri="{FF2B5EF4-FFF2-40B4-BE49-F238E27FC236}">
                <a16:creationId xmlns:a16="http://schemas.microsoft.com/office/drawing/2014/main" id="{E813AFE2-9693-4525-A2FB-3C21313D93D1}"/>
              </a:ext>
            </a:extLst>
          </p:cNvPr>
          <p:cNvSpPr/>
          <p:nvPr/>
        </p:nvSpPr>
        <p:spPr>
          <a:xfrm>
            <a:off x="381000" y="2298032"/>
            <a:ext cx="3493168" cy="673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Picture 7">
            <a:extLst>
              <a:ext uri="{FF2B5EF4-FFF2-40B4-BE49-F238E27FC236}">
                <a16:creationId xmlns:a16="http://schemas.microsoft.com/office/drawing/2014/main" id="{6E9316FC-B2A5-4513-B2BF-1275A7F39FC9}"/>
              </a:ext>
            </a:extLst>
          </p:cNvPr>
          <p:cNvPicPr>
            <a:picLocks noChangeAspect="1"/>
          </p:cNvPicPr>
          <p:nvPr/>
        </p:nvPicPr>
        <p:blipFill>
          <a:blip r:embed="rId5"/>
          <a:stretch>
            <a:fillRect/>
          </a:stretch>
        </p:blipFill>
        <p:spPr>
          <a:xfrm>
            <a:off x="4812455" y="1316593"/>
            <a:ext cx="7010737" cy="1132962"/>
          </a:xfrm>
          <a:prstGeom prst="rect">
            <a:avLst/>
          </a:prstGeom>
          <a:ln>
            <a:solidFill>
              <a:srgbClr val="FF0000"/>
            </a:solidFill>
          </a:ln>
        </p:spPr>
      </p:pic>
      <p:sp>
        <p:nvSpPr>
          <p:cNvPr id="12" name="Title 1">
            <a:extLst>
              <a:ext uri="{FF2B5EF4-FFF2-40B4-BE49-F238E27FC236}">
                <a16:creationId xmlns:a16="http://schemas.microsoft.com/office/drawing/2014/main" id="{C8687171-6EA8-4B8E-A324-06389844FB4F}"/>
              </a:ext>
            </a:extLst>
          </p:cNvPr>
          <p:cNvSpPr txBox="1">
            <a:spLocks/>
          </p:cNvSpPr>
          <p:nvPr/>
        </p:nvSpPr>
        <p:spPr>
          <a:xfrm>
            <a:off x="189016" y="229558"/>
            <a:ext cx="11036968" cy="854647"/>
          </a:xfrm>
          <a:prstGeom prst="rect">
            <a:avLst/>
          </a:prstGeom>
        </p:spPr>
        <p:txBody>
          <a:bodyPr anchor="ctr">
            <a:normAutofit/>
          </a:bodyPr>
          <a:lstStyle>
            <a:lvl1pPr algn="l" defTabSz="685800"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¿Para qué </a:t>
            </a:r>
            <a:r>
              <a:rPr lang="es-PE" dirty="0"/>
              <a:t>t</a:t>
            </a:r>
            <a:r>
              <a:rPr kumimoji="0" lang="es-PE" sz="2400" b="1"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rabajos</a:t>
            </a:r>
            <a:r>
              <a:rPr kumimoji="0" lang="es-PE"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de Alto Riesgo se requiere PETAR en Cerro Verde</a:t>
            </a:r>
            <a:r>
              <a:rPr kumimoji="0" lang="es-PE"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7DD7A8B-F460-490B-B895-4181757636B0}"/>
              </a:ext>
            </a:extLst>
          </p:cNvPr>
          <p:cNvSpPr txBox="1"/>
          <p:nvPr/>
        </p:nvSpPr>
        <p:spPr>
          <a:xfrm>
            <a:off x="4583855" y="2839934"/>
            <a:ext cx="6192253" cy="2585323"/>
          </a:xfrm>
          <a:prstGeom prst="rect">
            <a:avLst/>
          </a:prstGeom>
          <a:noFill/>
        </p:spPr>
        <p:txBody>
          <a:bodyPr wrap="square" rtlCol="0">
            <a:spAutoFit/>
          </a:bodyPr>
          <a:lstStyle/>
          <a:p>
            <a:r>
              <a:rPr lang="es-PE" b="1" dirty="0">
                <a:latin typeface="Arial" panose="020B0604020202020204" pitchFamily="34" charset="0"/>
                <a:cs typeface="Arial" panose="020B0604020202020204" pitchFamily="34" charset="0"/>
              </a:rPr>
              <a:t>En Adición al PETAR existen Permisos Específicos de acuerdo al trabajos de Alto Riesgo que se realice:</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Permisos de Trabajos en Caliente </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Permisos de Trabajos en Espacios Confinados (Permiso de Ingreso) </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 de </a:t>
            </a:r>
            <a:r>
              <a:rPr lang="es-PE" dirty="0" err="1">
                <a:latin typeface="Arial" panose="020B0604020202020204" pitchFamily="34" charset="0"/>
                <a:cs typeface="Arial" panose="020B0604020202020204" pitchFamily="34" charset="0"/>
              </a:rPr>
              <a:t>Izaje</a:t>
            </a:r>
            <a:r>
              <a:rPr lang="es-PE" dirty="0">
                <a:latin typeface="Arial" panose="020B0604020202020204" pitchFamily="34" charset="0"/>
                <a:cs typeface="Arial" panose="020B0604020202020204" pitchFamily="34" charset="0"/>
              </a:rPr>
              <a:t> Critico</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 de Manipulación de Tuberías de HDPE (según dimensiones de tubería)</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Permiso de Trabajo Energizado</a:t>
            </a:r>
          </a:p>
        </p:txBody>
      </p:sp>
      <p:sp>
        <p:nvSpPr>
          <p:cNvPr id="5" name="TextBox 4">
            <a:extLst>
              <a:ext uri="{FF2B5EF4-FFF2-40B4-BE49-F238E27FC236}">
                <a16:creationId xmlns:a16="http://schemas.microsoft.com/office/drawing/2014/main" id="{714DE87E-DCD6-49B3-AD27-819169DD74A9}"/>
              </a:ext>
            </a:extLst>
          </p:cNvPr>
          <p:cNvSpPr txBox="1"/>
          <p:nvPr/>
        </p:nvSpPr>
        <p:spPr>
          <a:xfrm>
            <a:off x="5033209" y="6084415"/>
            <a:ext cx="3961704" cy="369332"/>
          </a:xfrm>
          <a:prstGeom prst="rect">
            <a:avLst/>
          </a:prstGeom>
          <a:noFill/>
        </p:spPr>
        <p:txBody>
          <a:bodyPr wrap="square" rtlCol="0">
            <a:spAutoFit/>
          </a:bodyPr>
          <a:lstStyle/>
          <a:p>
            <a:r>
              <a:rPr lang="es-PE" b="1" u="sng" dirty="0">
                <a:latin typeface="Arial" panose="020B0604020202020204" pitchFamily="34" charset="0"/>
                <a:cs typeface="Arial" panose="020B0604020202020204" pitchFamily="34" charset="0"/>
                <a:hlinkClick r:id="rId6"/>
              </a:rPr>
              <a:t>Link a Estándares Actualizados.</a:t>
            </a:r>
            <a:endParaRPr lang="es-PE"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8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37CE-D1F6-F757-9905-56BD0FBEEA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EF6D6-709E-F9DC-4106-09B27276C3C4}"/>
              </a:ext>
            </a:extLst>
          </p:cNvPr>
          <p:cNvSpPr>
            <a:spLocks noGrp="1"/>
          </p:cNvSpPr>
          <p:nvPr>
            <p:ph type="sldNum" sz="quarter" idx="12"/>
          </p:nvPr>
        </p:nvSpPr>
        <p:spPr/>
        <p:txBody>
          <a:bodyPr/>
          <a:lstStyle/>
          <a:p>
            <a:fld id="{FF95D46F-68E8-4171-8536-729DEB5A20DE}" type="slidenum">
              <a:rPr lang="en-US" smtClean="0"/>
              <a:t>17</a:t>
            </a:fld>
            <a:endParaRPr lang="en-US"/>
          </a:p>
        </p:txBody>
      </p:sp>
      <p:sp>
        <p:nvSpPr>
          <p:cNvPr id="7" name="Title 1">
            <a:extLst>
              <a:ext uri="{FF2B5EF4-FFF2-40B4-BE49-F238E27FC236}">
                <a16:creationId xmlns:a16="http://schemas.microsoft.com/office/drawing/2014/main" id="{68F7F144-0394-FE93-8F94-5C5071608E5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Mapa de Riesgos</a:t>
            </a:r>
            <a:endParaRPr lang="en-US" dirty="0"/>
          </a:p>
        </p:txBody>
      </p:sp>
    </p:spTree>
    <p:extLst>
      <p:ext uri="{BB962C8B-B14F-4D97-AF65-F5344CB8AC3E}">
        <p14:creationId xmlns:p14="http://schemas.microsoft.com/office/powerpoint/2010/main" val="38900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39BCA-B5B7-9EFB-3EAB-4EBDBC023C19}"/>
              </a:ext>
            </a:extLst>
          </p:cNvPr>
          <p:cNvSpPr>
            <a:spLocks noGrp="1"/>
          </p:cNvSpPr>
          <p:nvPr>
            <p:ph type="title"/>
          </p:nvPr>
        </p:nvSpPr>
        <p:spPr/>
        <p:txBody>
          <a:bodyPr/>
          <a:lstStyle/>
          <a:p>
            <a:r>
              <a:rPr lang="es-PE" dirty="0"/>
              <a:t>Mapa de Riesgos</a:t>
            </a:r>
            <a:endParaRPr lang="en-US" dirty="0"/>
          </a:p>
        </p:txBody>
      </p:sp>
      <p:sp>
        <p:nvSpPr>
          <p:cNvPr id="4" name="Marcador de número de diapositiva 3">
            <a:extLst>
              <a:ext uri="{FF2B5EF4-FFF2-40B4-BE49-F238E27FC236}">
                <a16:creationId xmlns:a16="http://schemas.microsoft.com/office/drawing/2014/main" id="{E1DA90DB-5F66-353E-9B0C-7EE7D4FB625E}"/>
              </a:ext>
            </a:extLst>
          </p:cNvPr>
          <p:cNvSpPr>
            <a:spLocks noGrp="1"/>
          </p:cNvSpPr>
          <p:nvPr>
            <p:ph type="sldNum" sz="quarter" idx="4"/>
          </p:nvPr>
        </p:nvSpPr>
        <p:spPr/>
        <p:txBody>
          <a:bodyPr/>
          <a:lstStyle/>
          <a:p>
            <a:fld id="{FF95D46F-68E8-4171-8536-729DEB5A20DE}" type="slidenum">
              <a:rPr lang="en-US" smtClean="0"/>
              <a:pPr/>
              <a:t>18</a:t>
            </a:fld>
            <a:endParaRPr lang="en-US" dirty="0"/>
          </a:p>
        </p:txBody>
      </p:sp>
      <p:sp>
        <p:nvSpPr>
          <p:cNvPr id="5" name="Rectangle 13">
            <a:extLst>
              <a:ext uri="{FF2B5EF4-FFF2-40B4-BE49-F238E27FC236}">
                <a16:creationId xmlns:a16="http://schemas.microsoft.com/office/drawing/2014/main" id="{9948718A-B328-B5D9-111E-A9A14D74EEF7}"/>
              </a:ext>
            </a:extLst>
          </p:cNvPr>
          <p:cNvSpPr/>
          <p:nvPr/>
        </p:nvSpPr>
        <p:spPr>
          <a:xfrm>
            <a:off x="6833200" y="3305958"/>
            <a:ext cx="4583369" cy="105444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12">
            <a:extLst>
              <a:ext uri="{FF2B5EF4-FFF2-40B4-BE49-F238E27FC236}">
                <a16:creationId xmlns:a16="http://schemas.microsoft.com/office/drawing/2014/main" id="{DAF84E4B-42D5-6336-BE6F-ACDB1CFD64A2}"/>
              </a:ext>
            </a:extLst>
          </p:cNvPr>
          <p:cNvSpPr/>
          <p:nvPr/>
        </p:nvSpPr>
        <p:spPr>
          <a:xfrm>
            <a:off x="479197" y="1377278"/>
            <a:ext cx="5042829" cy="155577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11">
            <a:extLst>
              <a:ext uri="{FF2B5EF4-FFF2-40B4-BE49-F238E27FC236}">
                <a16:creationId xmlns:a16="http://schemas.microsoft.com/office/drawing/2014/main" id="{49D53A41-47C7-0324-578A-D0A5628167EB}"/>
              </a:ext>
            </a:extLst>
          </p:cNvPr>
          <p:cNvSpPr/>
          <p:nvPr/>
        </p:nvSpPr>
        <p:spPr>
          <a:xfrm>
            <a:off x="7209592" y="5290527"/>
            <a:ext cx="4029693" cy="80160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BDAAD1D8-72FD-D4A0-0C75-43D212A71D50}"/>
              </a:ext>
            </a:extLst>
          </p:cNvPr>
          <p:cNvSpPr txBox="1"/>
          <p:nvPr/>
        </p:nvSpPr>
        <p:spPr>
          <a:xfrm>
            <a:off x="1704898" y="1258851"/>
            <a:ext cx="2534593" cy="27379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¿Qué es el mapa de Riesgos?</a:t>
            </a:r>
          </a:p>
        </p:txBody>
      </p:sp>
      <p:sp>
        <p:nvSpPr>
          <p:cNvPr id="9" name="TextBox 3">
            <a:extLst>
              <a:ext uri="{FF2B5EF4-FFF2-40B4-BE49-F238E27FC236}">
                <a16:creationId xmlns:a16="http://schemas.microsoft.com/office/drawing/2014/main" id="{9C087BED-424B-7702-E802-49D103948F2B}"/>
              </a:ext>
            </a:extLst>
          </p:cNvPr>
          <p:cNvSpPr txBox="1"/>
          <p:nvPr/>
        </p:nvSpPr>
        <p:spPr>
          <a:xfrm>
            <a:off x="479197" y="1591658"/>
            <a:ext cx="5042828" cy="1172116"/>
          </a:xfrm>
          <a:prstGeom prst="rect">
            <a:avLst/>
          </a:prstGeom>
          <a:noFill/>
        </p:spPr>
        <p:txBody>
          <a:bodyPr wrap="square">
            <a:spAutoFit/>
          </a:bodyPr>
          <a:lstStyle/>
          <a:p>
            <a:pPr marL="86995">
              <a:spcBef>
                <a:spcPts val="470"/>
              </a:spcBef>
            </a:pPr>
            <a:r>
              <a:rPr lang="es-PE" sz="1100" dirty="0">
                <a:effectLst/>
                <a:latin typeface="Arial" panose="020B0604020202020204" pitchFamily="34" charset="0"/>
                <a:ea typeface="Arial" panose="020B0604020202020204" pitchFamily="34" charset="0"/>
                <a:cs typeface="Arial" panose="020B0604020202020204" pitchFamily="34" charset="0"/>
              </a:rPr>
              <a:t>Es un plano de las condiciones de trabajo, es una herramienta participativa, preventiva y necesaria para llevar a cabo las actividades de localizar y representar en forma gráfica, los agentes generadores de riesgos que ocasionan accidentes, incidentes peligrosos, otros incidentes, enfermedades ocupacionales en el trabajo. </a:t>
            </a:r>
            <a:endParaRPr lang="es-PE" sz="1100" dirty="0">
              <a:latin typeface="Arial" panose="020B0604020202020204" pitchFamily="34" charset="0"/>
              <a:ea typeface="Arial" panose="020B0604020202020204" pitchFamily="34" charset="0"/>
              <a:cs typeface="Arial" panose="020B0604020202020204" pitchFamily="34" charset="0"/>
            </a:endParaRPr>
          </a:p>
          <a:p>
            <a:pPr marL="86995">
              <a:spcBef>
                <a:spcPts val="470"/>
              </a:spcBef>
            </a:pPr>
            <a:r>
              <a:rPr lang="es-PE" sz="1100" dirty="0">
                <a:effectLst/>
                <a:latin typeface="Arial" panose="020B0604020202020204" pitchFamily="34" charset="0"/>
                <a:ea typeface="Arial" panose="020B0604020202020204" pitchFamily="34" charset="0"/>
                <a:cs typeface="Arial" panose="020B0604020202020204" pitchFamily="34" charset="0"/>
              </a:rPr>
              <a:t>Muestra también los EPP obligatorios según sea el caso. </a:t>
            </a:r>
            <a:endParaRPr lang="es-PE" sz="1100" dirty="0">
              <a:latin typeface="Arial" panose="020B0604020202020204" pitchFamily="34" charset="0"/>
              <a:ea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22988CEA-B6A8-7D54-36B5-205F7004F417}"/>
              </a:ext>
            </a:extLst>
          </p:cNvPr>
          <p:cNvPicPr>
            <a:picLocks noChangeAspect="1"/>
          </p:cNvPicPr>
          <p:nvPr/>
        </p:nvPicPr>
        <p:blipFill>
          <a:blip r:embed="rId2"/>
          <a:stretch>
            <a:fillRect/>
          </a:stretch>
        </p:blipFill>
        <p:spPr>
          <a:xfrm>
            <a:off x="582746" y="3171748"/>
            <a:ext cx="4835730" cy="3456282"/>
          </a:xfrm>
          <a:prstGeom prst="rect">
            <a:avLst/>
          </a:prstGeom>
          <a:ln w="19050">
            <a:solidFill>
              <a:schemeClr val="tx2"/>
            </a:solidFill>
          </a:ln>
        </p:spPr>
      </p:pic>
      <p:sp>
        <p:nvSpPr>
          <p:cNvPr id="11" name="TextBox 4">
            <a:extLst>
              <a:ext uri="{FF2B5EF4-FFF2-40B4-BE49-F238E27FC236}">
                <a16:creationId xmlns:a16="http://schemas.microsoft.com/office/drawing/2014/main" id="{1DC025D1-ED81-950C-05A7-C250E4114ECD}"/>
              </a:ext>
            </a:extLst>
          </p:cNvPr>
          <p:cNvSpPr txBox="1"/>
          <p:nvPr/>
        </p:nvSpPr>
        <p:spPr>
          <a:xfrm>
            <a:off x="7553776" y="5114117"/>
            <a:ext cx="3423729"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¿Dónde debe exhibirse mapa de Riesgos?</a:t>
            </a:r>
          </a:p>
        </p:txBody>
      </p:sp>
      <p:sp>
        <p:nvSpPr>
          <p:cNvPr id="12" name="TextBox 7">
            <a:extLst>
              <a:ext uri="{FF2B5EF4-FFF2-40B4-BE49-F238E27FC236}">
                <a16:creationId xmlns:a16="http://schemas.microsoft.com/office/drawing/2014/main" id="{A3B96360-3A10-926F-7B63-6F1893BA6EC0}"/>
              </a:ext>
            </a:extLst>
          </p:cNvPr>
          <p:cNvSpPr txBox="1"/>
          <p:nvPr/>
        </p:nvSpPr>
        <p:spPr>
          <a:xfrm>
            <a:off x="7553776" y="5485446"/>
            <a:ext cx="3612642" cy="430887"/>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El mapa de Riesgos debe exhibirse en el lugar de </a:t>
            </a:r>
            <a:r>
              <a:rPr lang="es-PE">
                <a:latin typeface="Arial" panose="020B0604020202020204" pitchFamily="34" charset="0"/>
                <a:cs typeface="Arial" panose="020B0604020202020204" pitchFamily="34" charset="0"/>
              </a:rPr>
              <a:t>trabajo.</a:t>
            </a:r>
            <a:endParaRPr lang="en-US" dirty="0">
              <a:latin typeface="Arial" panose="020B0604020202020204" pitchFamily="34" charset="0"/>
              <a:cs typeface="Arial" panose="020B0604020202020204" pitchFamily="34" charset="0"/>
            </a:endParaRPr>
          </a:p>
        </p:txBody>
      </p:sp>
      <p:sp>
        <p:nvSpPr>
          <p:cNvPr id="13" name="TextBox 8">
            <a:extLst>
              <a:ext uri="{FF2B5EF4-FFF2-40B4-BE49-F238E27FC236}">
                <a16:creationId xmlns:a16="http://schemas.microsoft.com/office/drawing/2014/main" id="{D6BB68A7-8103-2629-EDB5-DDD13BBEB8AE}"/>
              </a:ext>
            </a:extLst>
          </p:cNvPr>
          <p:cNvSpPr txBox="1"/>
          <p:nvPr/>
        </p:nvSpPr>
        <p:spPr>
          <a:xfrm>
            <a:off x="6940092" y="3171748"/>
            <a:ext cx="4363394"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¿Qué hacer cuando se actualiza el Mapa de Riesgos?</a:t>
            </a:r>
          </a:p>
        </p:txBody>
      </p:sp>
      <p:sp>
        <p:nvSpPr>
          <p:cNvPr id="14" name="TextBox 10">
            <a:extLst>
              <a:ext uri="{FF2B5EF4-FFF2-40B4-BE49-F238E27FC236}">
                <a16:creationId xmlns:a16="http://schemas.microsoft.com/office/drawing/2014/main" id="{4F043FAA-F758-DAA9-1707-5FAB40FEB464}"/>
              </a:ext>
            </a:extLst>
          </p:cNvPr>
          <p:cNvSpPr txBox="1"/>
          <p:nvPr/>
        </p:nvSpPr>
        <p:spPr>
          <a:xfrm>
            <a:off x="6983483" y="3527463"/>
            <a:ext cx="4481912" cy="600164"/>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Cada responsable de área de SMCV. Cuando genere cambios y/o modificaciones en sus instalaciones en caso aplique debe enviar al área de ingeniería el documento actualizado. </a:t>
            </a:r>
          </a:p>
        </p:txBody>
      </p:sp>
      <p:sp>
        <p:nvSpPr>
          <p:cNvPr id="15" name="Rectangle 17">
            <a:extLst>
              <a:ext uri="{FF2B5EF4-FFF2-40B4-BE49-F238E27FC236}">
                <a16:creationId xmlns:a16="http://schemas.microsoft.com/office/drawing/2014/main" id="{9F012F69-663A-5B6E-492F-28716045E4BD}"/>
              </a:ext>
            </a:extLst>
          </p:cNvPr>
          <p:cNvSpPr/>
          <p:nvPr/>
        </p:nvSpPr>
        <p:spPr>
          <a:xfrm>
            <a:off x="6833200" y="1659253"/>
            <a:ext cx="4583369" cy="7860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8">
            <a:extLst>
              <a:ext uri="{FF2B5EF4-FFF2-40B4-BE49-F238E27FC236}">
                <a16:creationId xmlns:a16="http://schemas.microsoft.com/office/drawing/2014/main" id="{F79462B1-B103-D6A4-EA4D-B3C8D322C020}"/>
              </a:ext>
            </a:extLst>
          </p:cNvPr>
          <p:cNvSpPr txBox="1"/>
          <p:nvPr/>
        </p:nvSpPr>
        <p:spPr>
          <a:xfrm>
            <a:off x="6940092" y="1525043"/>
            <a:ext cx="4363394" cy="26842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¿Cada cuanto se debe actualizar un Mapa de Riesgo?</a:t>
            </a:r>
          </a:p>
        </p:txBody>
      </p:sp>
      <p:sp>
        <p:nvSpPr>
          <p:cNvPr id="17" name="TextBox 19">
            <a:extLst>
              <a:ext uri="{FF2B5EF4-FFF2-40B4-BE49-F238E27FC236}">
                <a16:creationId xmlns:a16="http://schemas.microsoft.com/office/drawing/2014/main" id="{4147213E-A987-AAEC-5D64-B8216B5C7E91}"/>
              </a:ext>
            </a:extLst>
          </p:cNvPr>
          <p:cNvSpPr txBox="1"/>
          <p:nvPr/>
        </p:nvSpPr>
        <p:spPr>
          <a:xfrm>
            <a:off x="6983483" y="1880758"/>
            <a:ext cx="4481912" cy="430887"/>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Por lo menos </a:t>
            </a:r>
            <a:r>
              <a:rPr lang="es-PE" b="1" dirty="0">
                <a:latin typeface="Arial" panose="020B0604020202020204" pitchFamily="34" charset="0"/>
                <a:cs typeface="Arial" panose="020B0604020202020204" pitchFamily="34" charset="0"/>
              </a:rPr>
              <a:t>ANUALMENTE</a:t>
            </a:r>
            <a:r>
              <a:rPr lang="es-PE" dirty="0">
                <a:latin typeface="Arial" panose="020B0604020202020204" pitchFamily="34" charset="0"/>
                <a:cs typeface="Arial" panose="020B0604020202020204" pitchFamily="34" charset="0"/>
              </a:rPr>
              <a:t> o cuando las condiciones operativas cambien. </a:t>
            </a:r>
          </a:p>
        </p:txBody>
      </p:sp>
    </p:spTree>
    <p:extLst>
      <p:ext uri="{BB962C8B-B14F-4D97-AF65-F5344CB8AC3E}">
        <p14:creationId xmlns:p14="http://schemas.microsoft.com/office/powerpoint/2010/main" val="277340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93256-32E3-683F-210E-9329810D374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ABA8E4-8340-F4AB-102D-56E515E9CE8A}"/>
              </a:ext>
            </a:extLst>
          </p:cNvPr>
          <p:cNvSpPr>
            <a:spLocks noGrp="1"/>
          </p:cNvSpPr>
          <p:nvPr>
            <p:ph type="sldNum" sz="quarter" idx="12"/>
          </p:nvPr>
        </p:nvSpPr>
        <p:spPr/>
        <p:txBody>
          <a:bodyPr/>
          <a:lstStyle/>
          <a:p>
            <a:fld id="{FF95D46F-68E8-4171-8536-729DEB5A20DE}" type="slidenum">
              <a:rPr lang="en-US" smtClean="0"/>
              <a:t>19</a:t>
            </a:fld>
            <a:endParaRPr lang="en-US"/>
          </a:p>
        </p:txBody>
      </p:sp>
      <p:sp>
        <p:nvSpPr>
          <p:cNvPr id="7" name="Title 1">
            <a:extLst>
              <a:ext uri="{FF2B5EF4-FFF2-40B4-BE49-F238E27FC236}">
                <a16:creationId xmlns:a16="http://schemas.microsoft.com/office/drawing/2014/main" id="{A1109A97-14E9-EC41-F6A7-5898DA8899C5}"/>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Procedimientos escritos de Trabajo Seguro</a:t>
            </a:r>
          </a:p>
          <a:p>
            <a:endParaRPr lang="es-PE" sz="1100" dirty="0"/>
          </a:p>
          <a:p>
            <a:r>
              <a:rPr lang="es-PE" sz="2800" dirty="0"/>
              <a:t>(PETS)</a:t>
            </a:r>
            <a:endParaRPr lang="en-US" sz="2800" dirty="0"/>
          </a:p>
        </p:txBody>
      </p:sp>
    </p:spTree>
    <p:extLst>
      <p:ext uri="{BB962C8B-B14F-4D97-AF65-F5344CB8AC3E}">
        <p14:creationId xmlns:p14="http://schemas.microsoft.com/office/powerpoint/2010/main" val="11088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D117-FB17-3933-F4AF-301EF6B7B886}"/>
              </a:ext>
            </a:extLst>
          </p:cNvPr>
          <p:cNvSpPr>
            <a:spLocks noGrp="1"/>
          </p:cNvSpPr>
          <p:nvPr>
            <p:ph type="title"/>
          </p:nvPr>
        </p:nvSpPr>
        <p:spPr/>
        <p:txBody>
          <a:bodyPr/>
          <a:lstStyle/>
          <a:p>
            <a:r>
              <a:rPr lang="es-PE" dirty="0"/>
              <a:t>Índice</a:t>
            </a:r>
            <a:endParaRPr lang="en-US" dirty="0"/>
          </a:p>
        </p:txBody>
      </p:sp>
      <p:sp>
        <p:nvSpPr>
          <p:cNvPr id="4" name="Slide Number Placeholder 3">
            <a:extLst>
              <a:ext uri="{FF2B5EF4-FFF2-40B4-BE49-F238E27FC236}">
                <a16:creationId xmlns:a16="http://schemas.microsoft.com/office/drawing/2014/main" id="{3FE253E0-ECBA-E251-25C9-8A25A7DC6899}"/>
              </a:ext>
            </a:extLst>
          </p:cNvPr>
          <p:cNvSpPr>
            <a:spLocks noGrp="1"/>
          </p:cNvSpPr>
          <p:nvPr>
            <p:ph type="sldNum" sz="quarter" idx="4"/>
          </p:nvPr>
        </p:nvSpPr>
        <p:spPr/>
        <p:txBody>
          <a:bodyPr/>
          <a:lstStyle/>
          <a:p>
            <a:fld id="{FF95D46F-68E8-4171-8536-729DEB5A20DE}" type="slidenum">
              <a:rPr lang="en-US" smtClean="0"/>
              <a:pPr/>
              <a:t>2</a:t>
            </a:fld>
            <a:endParaRPr lang="en-US" dirty="0"/>
          </a:p>
        </p:txBody>
      </p:sp>
      <p:sp>
        <p:nvSpPr>
          <p:cNvPr id="5" name="Rectangle 2">
            <a:extLst>
              <a:ext uri="{FF2B5EF4-FFF2-40B4-BE49-F238E27FC236}">
                <a16:creationId xmlns:a16="http://schemas.microsoft.com/office/drawing/2014/main" id="{0EA3DCCF-FFD2-8B0A-52C8-3F4DE4C9A47F}"/>
              </a:ext>
            </a:extLst>
          </p:cNvPr>
          <p:cNvSpPr/>
          <p:nvPr/>
        </p:nvSpPr>
        <p:spPr>
          <a:xfrm>
            <a:off x="543692" y="166797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Pentagon 3">
            <a:extLst>
              <a:ext uri="{FF2B5EF4-FFF2-40B4-BE49-F238E27FC236}">
                <a16:creationId xmlns:a16="http://schemas.microsoft.com/office/drawing/2014/main" id="{994CBFD8-CEC4-2217-8FD0-6E0912398C18}"/>
              </a:ext>
            </a:extLst>
          </p:cNvPr>
          <p:cNvSpPr/>
          <p:nvPr/>
        </p:nvSpPr>
        <p:spPr>
          <a:xfrm>
            <a:off x="543692" y="1667973"/>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Rectangle 4">
            <a:extLst>
              <a:ext uri="{FF2B5EF4-FFF2-40B4-BE49-F238E27FC236}">
                <a16:creationId xmlns:a16="http://schemas.microsoft.com/office/drawing/2014/main" id="{EF6288F8-2758-6C9E-AA9A-42F12B2E5474}"/>
              </a:ext>
            </a:extLst>
          </p:cNvPr>
          <p:cNvSpPr/>
          <p:nvPr/>
        </p:nvSpPr>
        <p:spPr>
          <a:xfrm>
            <a:off x="543692" y="244525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Pentagon 11">
            <a:extLst>
              <a:ext uri="{FF2B5EF4-FFF2-40B4-BE49-F238E27FC236}">
                <a16:creationId xmlns:a16="http://schemas.microsoft.com/office/drawing/2014/main" id="{864A1DD4-5D41-760F-0F2F-2FC7F49095F7}"/>
              </a:ext>
            </a:extLst>
          </p:cNvPr>
          <p:cNvSpPr/>
          <p:nvPr/>
        </p:nvSpPr>
        <p:spPr>
          <a:xfrm>
            <a:off x="543692" y="2445253"/>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6">
            <a:extLst>
              <a:ext uri="{FF2B5EF4-FFF2-40B4-BE49-F238E27FC236}">
                <a16:creationId xmlns:a16="http://schemas.microsoft.com/office/drawing/2014/main" id="{7F20EC23-5BA1-FCB2-06F3-D78331815828}"/>
              </a:ext>
            </a:extLst>
          </p:cNvPr>
          <p:cNvSpPr/>
          <p:nvPr/>
        </p:nvSpPr>
        <p:spPr>
          <a:xfrm>
            <a:off x="515742" y="323716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Pentagon 17">
            <a:extLst>
              <a:ext uri="{FF2B5EF4-FFF2-40B4-BE49-F238E27FC236}">
                <a16:creationId xmlns:a16="http://schemas.microsoft.com/office/drawing/2014/main" id="{90BDDBBE-2B93-B92E-937D-E4A8986E7495}"/>
              </a:ext>
            </a:extLst>
          </p:cNvPr>
          <p:cNvSpPr/>
          <p:nvPr/>
        </p:nvSpPr>
        <p:spPr>
          <a:xfrm>
            <a:off x="515742" y="3237161"/>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8">
            <a:extLst>
              <a:ext uri="{FF2B5EF4-FFF2-40B4-BE49-F238E27FC236}">
                <a16:creationId xmlns:a16="http://schemas.microsoft.com/office/drawing/2014/main" id="{98F45F2C-ABC4-0A72-4B59-F61C9F72CDA1}"/>
              </a:ext>
            </a:extLst>
          </p:cNvPr>
          <p:cNvSpPr/>
          <p:nvPr/>
        </p:nvSpPr>
        <p:spPr>
          <a:xfrm>
            <a:off x="501999" y="40414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Pentagon 23">
            <a:extLst>
              <a:ext uri="{FF2B5EF4-FFF2-40B4-BE49-F238E27FC236}">
                <a16:creationId xmlns:a16="http://schemas.microsoft.com/office/drawing/2014/main" id="{90113D17-C235-B369-F038-3DBF9B9DED7A}"/>
              </a:ext>
            </a:extLst>
          </p:cNvPr>
          <p:cNvSpPr/>
          <p:nvPr/>
        </p:nvSpPr>
        <p:spPr>
          <a:xfrm>
            <a:off x="501999" y="4041494"/>
            <a:ext cx="1181292" cy="6202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Rectangle 10">
            <a:extLst>
              <a:ext uri="{FF2B5EF4-FFF2-40B4-BE49-F238E27FC236}">
                <a16:creationId xmlns:a16="http://schemas.microsoft.com/office/drawing/2014/main" id="{CBB66017-6B28-1109-214A-AA62B0618E34}"/>
              </a:ext>
            </a:extLst>
          </p:cNvPr>
          <p:cNvSpPr/>
          <p:nvPr/>
        </p:nvSpPr>
        <p:spPr>
          <a:xfrm>
            <a:off x="501999" y="4855113"/>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Pentagon 29">
            <a:extLst>
              <a:ext uri="{FF2B5EF4-FFF2-40B4-BE49-F238E27FC236}">
                <a16:creationId xmlns:a16="http://schemas.microsoft.com/office/drawing/2014/main" id="{CF14EE50-37A4-AA1D-0B68-F7645AEE14AB}"/>
              </a:ext>
            </a:extLst>
          </p:cNvPr>
          <p:cNvSpPr/>
          <p:nvPr/>
        </p:nvSpPr>
        <p:spPr>
          <a:xfrm>
            <a:off x="501999" y="4855113"/>
            <a:ext cx="1181292" cy="62026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TextBox 12">
            <a:extLst>
              <a:ext uri="{FF2B5EF4-FFF2-40B4-BE49-F238E27FC236}">
                <a16:creationId xmlns:a16="http://schemas.microsoft.com/office/drawing/2014/main" id="{0EC57320-35E6-D354-BFAC-67B56192B261}"/>
              </a:ext>
            </a:extLst>
          </p:cNvPr>
          <p:cNvSpPr txBox="1"/>
          <p:nvPr/>
        </p:nvSpPr>
        <p:spPr>
          <a:xfrm>
            <a:off x="734537" y="1706603"/>
            <a:ext cx="546945"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01</a:t>
            </a:r>
          </a:p>
        </p:txBody>
      </p:sp>
      <p:sp>
        <p:nvSpPr>
          <p:cNvPr id="16" name="TextBox 13">
            <a:extLst>
              <a:ext uri="{FF2B5EF4-FFF2-40B4-BE49-F238E27FC236}">
                <a16:creationId xmlns:a16="http://schemas.microsoft.com/office/drawing/2014/main" id="{1447956E-E2BF-8790-D081-CEFF490F487C}"/>
              </a:ext>
            </a:extLst>
          </p:cNvPr>
          <p:cNvSpPr txBox="1"/>
          <p:nvPr/>
        </p:nvSpPr>
        <p:spPr>
          <a:xfrm>
            <a:off x="696065" y="2483883"/>
            <a:ext cx="623889"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02</a:t>
            </a:r>
          </a:p>
        </p:txBody>
      </p:sp>
      <p:sp>
        <p:nvSpPr>
          <p:cNvPr id="17" name="TextBox 14">
            <a:extLst>
              <a:ext uri="{FF2B5EF4-FFF2-40B4-BE49-F238E27FC236}">
                <a16:creationId xmlns:a16="http://schemas.microsoft.com/office/drawing/2014/main" id="{77775940-C621-D549-4D42-49C02057C70B}"/>
              </a:ext>
            </a:extLst>
          </p:cNvPr>
          <p:cNvSpPr txBox="1"/>
          <p:nvPr/>
        </p:nvSpPr>
        <p:spPr>
          <a:xfrm>
            <a:off x="664108" y="3275791"/>
            <a:ext cx="631903"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03</a:t>
            </a:r>
          </a:p>
        </p:txBody>
      </p:sp>
      <p:sp>
        <p:nvSpPr>
          <p:cNvPr id="18" name="TextBox 15">
            <a:extLst>
              <a:ext uri="{FF2B5EF4-FFF2-40B4-BE49-F238E27FC236}">
                <a16:creationId xmlns:a16="http://schemas.microsoft.com/office/drawing/2014/main" id="{1AAD0B91-846D-ED06-5F3A-13FC07813434}"/>
              </a:ext>
            </a:extLst>
          </p:cNvPr>
          <p:cNvSpPr txBox="1"/>
          <p:nvPr/>
        </p:nvSpPr>
        <p:spPr>
          <a:xfrm>
            <a:off x="639143" y="4080124"/>
            <a:ext cx="654346"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04</a:t>
            </a:r>
          </a:p>
        </p:txBody>
      </p:sp>
      <p:sp>
        <p:nvSpPr>
          <p:cNvPr id="19" name="TextBox 16">
            <a:extLst>
              <a:ext uri="{FF2B5EF4-FFF2-40B4-BE49-F238E27FC236}">
                <a16:creationId xmlns:a16="http://schemas.microsoft.com/office/drawing/2014/main" id="{5035BF00-9225-E524-030E-063C3EBE762C}"/>
              </a:ext>
            </a:extLst>
          </p:cNvPr>
          <p:cNvSpPr txBox="1"/>
          <p:nvPr/>
        </p:nvSpPr>
        <p:spPr>
          <a:xfrm>
            <a:off x="642350" y="4893743"/>
            <a:ext cx="64793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05</a:t>
            </a:r>
          </a:p>
        </p:txBody>
      </p:sp>
      <p:sp>
        <p:nvSpPr>
          <p:cNvPr id="20" name="TextBox 17">
            <a:hlinkClick r:id="rId3" action="ppaction://hlinksldjump"/>
            <a:extLst>
              <a:ext uri="{FF2B5EF4-FFF2-40B4-BE49-F238E27FC236}">
                <a16:creationId xmlns:a16="http://schemas.microsoft.com/office/drawing/2014/main" id="{5411066A-82BD-1E63-30AD-C33B3B42DE4B}"/>
              </a:ext>
            </a:extLst>
          </p:cNvPr>
          <p:cNvSpPr txBox="1"/>
          <p:nvPr/>
        </p:nvSpPr>
        <p:spPr>
          <a:xfrm>
            <a:off x="1761612" y="1824992"/>
            <a:ext cx="190949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Datos Generales</a:t>
            </a:r>
          </a:p>
        </p:txBody>
      </p:sp>
      <p:sp>
        <p:nvSpPr>
          <p:cNvPr id="23" name="TextBox 20">
            <a:hlinkClick r:id="rId4" action="ppaction://hlinksldjump"/>
            <a:extLst>
              <a:ext uri="{FF2B5EF4-FFF2-40B4-BE49-F238E27FC236}">
                <a16:creationId xmlns:a16="http://schemas.microsoft.com/office/drawing/2014/main" id="{CA23BF27-1BAA-1B99-A30C-51A659EF356D}"/>
              </a:ext>
            </a:extLst>
          </p:cNvPr>
          <p:cNvSpPr txBox="1"/>
          <p:nvPr/>
        </p:nvSpPr>
        <p:spPr>
          <a:xfrm>
            <a:off x="1804023" y="2568113"/>
            <a:ext cx="32255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Política de Salud y Seguridad</a:t>
            </a:r>
          </a:p>
        </p:txBody>
      </p:sp>
      <p:sp>
        <p:nvSpPr>
          <p:cNvPr id="25" name="Rectangle 22">
            <a:extLst>
              <a:ext uri="{FF2B5EF4-FFF2-40B4-BE49-F238E27FC236}">
                <a16:creationId xmlns:a16="http://schemas.microsoft.com/office/drawing/2014/main" id="{77156428-2035-DB1A-E2F7-AD726C9DF309}"/>
              </a:ext>
            </a:extLst>
          </p:cNvPr>
          <p:cNvSpPr/>
          <p:nvPr/>
        </p:nvSpPr>
        <p:spPr>
          <a:xfrm>
            <a:off x="515742" y="559958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Pentagon 3">
            <a:extLst>
              <a:ext uri="{FF2B5EF4-FFF2-40B4-BE49-F238E27FC236}">
                <a16:creationId xmlns:a16="http://schemas.microsoft.com/office/drawing/2014/main" id="{FFA63DC2-653A-393C-C23F-70A92CF1520A}"/>
              </a:ext>
            </a:extLst>
          </p:cNvPr>
          <p:cNvSpPr/>
          <p:nvPr/>
        </p:nvSpPr>
        <p:spPr>
          <a:xfrm>
            <a:off x="515742" y="5599581"/>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TextBox 24">
            <a:extLst>
              <a:ext uri="{FF2B5EF4-FFF2-40B4-BE49-F238E27FC236}">
                <a16:creationId xmlns:a16="http://schemas.microsoft.com/office/drawing/2014/main" id="{630CF6C5-B3C9-738B-8EF3-5460DB78A966}"/>
              </a:ext>
            </a:extLst>
          </p:cNvPr>
          <p:cNvSpPr txBox="1"/>
          <p:nvPr/>
        </p:nvSpPr>
        <p:spPr>
          <a:xfrm>
            <a:off x="656894" y="5638211"/>
            <a:ext cx="646331"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06</a:t>
            </a:r>
          </a:p>
        </p:txBody>
      </p:sp>
      <p:sp>
        <p:nvSpPr>
          <p:cNvPr id="29" name="Rectangle 26">
            <a:extLst>
              <a:ext uri="{FF2B5EF4-FFF2-40B4-BE49-F238E27FC236}">
                <a16:creationId xmlns:a16="http://schemas.microsoft.com/office/drawing/2014/main" id="{B73537B7-A17B-6A3E-196A-88C9168E3458}"/>
              </a:ext>
            </a:extLst>
          </p:cNvPr>
          <p:cNvSpPr/>
          <p:nvPr/>
        </p:nvSpPr>
        <p:spPr>
          <a:xfrm>
            <a:off x="6096000" y="16928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Pentagon 11">
            <a:extLst>
              <a:ext uri="{FF2B5EF4-FFF2-40B4-BE49-F238E27FC236}">
                <a16:creationId xmlns:a16="http://schemas.microsoft.com/office/drawing/2014/main" id="{94A0B1AD-4318-2ABF-3350-87A9E493C354}"/>
              </a:ext>
            </a:extLst>
          </p:cNvPr>
          <p:cNvSpPr/>
          <p:nvPr/>
        </p:nvSpPr>
        <p:spPr>
          <a:xfrm>
            <a:off x="6096000" y="1692894"/>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TextBox 28">
            <a:extLst>
              <a:ext uri="{FF2B5EF4-FFF2-40B4-BE49-F238E27FC236}">
                <a16:creationId xmlns:a16="http://schemas.microsoft.com/office/drawing/2014/main" id="{25F2C4D3-664D-8D97-D0FB-0701E914B0D0}"/>
              </a:ext>
            </a:extLst>
          </p:cNvPr>
          <p:cNvSpPr txBox="1"/>
          <p:nvPr/>
        </p:nvSpPr>
        <p:spPr>
          <a:xfrm>
            <a:off x="6253182" y="1731524"/>
            <a:ext cx="614271"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07</a:t>
            </a:r>
          </a:p>
        </p:txBody>
      </p:sp>
      <p:sp>
        <p:nvSpPr>
          <p:cNvPr id="32" name="TextBox 29">
            <a:hlinkClick r:id="rId5" action="ppaction://hlinksldjump"/>
            <a:extLst>
              <a:ext uri="{FF2B5EF4-FFF2-40B4-BE49-F238E27FC236}">
                <a16:creationId xmlns:a16="http://schemas.microsoft.com/office/drawing/2014/main" id="{617E63C1-1C4E-FC9F-34FC-C4B4C092B0B3}"/>
              </a:ext>
            </a:extLst>
          </p:cNvPr>
          <p:cNvSpPr txBox="1"/>
          <p:nvPr/>
        </p:nvSpPr>
        <p:spPr>
          <a:xfrm>
            <a:off x="1662886" y="3257125"/>
            <a:ext cx="3608679" cy="584775"/>
          </a:xfrm>
          <a:prstGeom prst="rect">
            <a:avLst/>
          </a:prstGeom>
          <a:noFill/>
        </p:spPr>
        <p:txBody>
          <a:bodyPr wrap="squar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Identificación de Peligros y Riesgos de Salud y Seguridad</a:t>
            </a:r>
          </a:p>
        </p:txBody>
      </p:sp>
      <p:sp>
        <p:nvSpPr>
          <p:cNvPr id="33" name="Rectangle 30">
            <a:extLst>
              <a:ext uri="{FF2B5EF4-FFF2-40B4-BE49-F238E27FC236}">
                <a16:creationId xmlns:a16="http://schemas.microsoft.com/office/drawing/2014/main" id="{51152ACC-61DB-7C48-ADC3-416FA7D8ABBB}"/>
              </a:ext>
            </a:extLst>
          </p:cNvPr>
          <p:cNvSpPr/>
          <p:nvPr/>
        </p:nvSpPr>
        <p:spPr>
          <a:xfrm>
            <a:off x="6096000" y="2481626"/>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4" name="Pentagon 17">
            <a:extLst>
              <a:ext uri="{FF2B5EF4-FFF2-40B4-BE49-F238E27FC236}">
                <a16:creationId xmlns:a16="http://schemas.microsoft.com/office/drawing/2014/main" id="{B38266BE-6A24-DE28-87B5-32198D7FE073}"/>
              </a:ext>
            </a:extLst>
          </p:cNvPr>
          <p:cNvSpPr/>
          <p:nvPr/>
        </p:nvSpPr>
        <p:spPr>
          <a:xfrm>
            <a:off x="6096000" y="2481626"/>
            <a:ext cx="1181292" cy="62026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2">
            <a:extLst>
              <a:ext uri="{FF2B5EF4-FFF2-40B4-BE49-F238E27FC236}">
                <a16:creationId xmlns:a16="http://schemas.microsoft.com/office/drawing/2014/main" id="{1A18DF64-257F-33B3-5242-B67E036C6BCD}"/>
              </a:ext>
            </a:extLst>
          </p:cNvPr>
          <p:cNvSpPr/>
          <p:nvPr/>
        </p:nvSpPr>
        <p:spPr>
          <a:xfrm>
            <a:off x="6096000" y="3257125"/>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Pentagon 23">
            <a:extLst>
              <a:ext uri="{FF2B5EF4-FFF2-40B4-BE49-F238E27FC236}">
                <a16:creationId xmlns:a16="http://schemas.microsoft.com/office/drawing/2014/main" id="{B2D80D86-71BB-31EB-2FCE-4EF978F3051C}"/>
              </a:ext>
            </a:extLst>
          </p:cNvPr>
          <p:cNvSpPr/>
          <p:nvPr/>
        </p:nvSpPr>
        <p:spPr>
          <a:xfrm>
            <a:off x="6096000" y="3257125"/>
            <a:ext cx="1181292" cy="6202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TextBox 36">
            <a:extLst>
              <a:ext uri="{FF2B5EF4-FFF2-40B4-BE49-F238E27FC236}">
                <a16:creationId xmlns:a16="http://schemas.microsoft.com/office/drawing/2014/main" id="{4463987D-B96E-F128-8915-22ACCC75C8E7}"/>
              </a:ext>
            </a:extLst>
          </p:cNvPr>
          <p:cNvSpPr txBox="1"/>
          <p:nvPr/>
        </p:nvSpPr>
        <p:spPr>
          <a:xfrm>
            <a:off x="6236350" y="2520256"/>
            <a:ext cx="647934"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08</a:t>
            </a:r>
          </a:p>
        </p:txBody>
      </p:sp>
      <p:sp>
        <p:nvSpPr>
          <p:cNvPr id="40" name="TextBox 37">
            <a:extLst>
              <a:ext uri="{FF2B5EF4-FFF2-40B4-BE49-F238E27FC236}">
                <a16:creationId xmlns:a16="http://schemas.microsoft.com/office/drawing/2014/main" id="{3DC8B3E2-C4A3-541E-B1D0-5F492D4965B0}"/>
              </a:ext>
            </a:extLst>
          </p:cNvPr>
          <p:cNvSpPr txBox="1"/>
          <p:nvPr/>
        </p:nvSpPr>
        <p:spPr>
          <a:xfrm>
            <a:off x="6239556" y="3295755"/>
            <a:ext cx="641522"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09</a:t>
            </a:r>
          </a:p>
        </p:txBody>
      </p:sp>
      <p:sp>
        <p:nvSpPr>
          <p:cNvPr id="42" name="TextBox 39">
            <a:hlinkClick r:id="rId6" action="ppaction://hlinksldjump"/>
            <a:extLst>
              <a:ext uri="{FF2B5EF4-FFF2-40B4-BE49-F238E27FC236}">
                <a16:creationId xmlns:a16="http://schemas.microsoft.com/office/drawing/2014/main" id="{1831608C-3CD3-35E2-736D-8E40CF622C76}"/>
              </a:ext>
            </a:extLst>
          </p:cNvPr>
          <p:cNvSpPr txBox="1"/>
          <p:nvPr/>
        </p:nvSpPr>
        <p:spPr>
          <a:xfrm>
            <a:off x="1850267" y="4164355"/>
            <a:ext cx="2319866"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Permisos de Trabajo</a:t>
            </a:r>
            <a:endParaRPr lang="en-US" sz="1600" b="1" dirty="0">
              <a:solidFill>
                <a:schemeClr val="tx2"/>
              </a:solidFill>
              <a:latin typeface="Poppins SemiBold" pitchFamily="2" charset="77"/>
              <a:ea typeface="League Spartan" charset="0"/>
              <a:cs typeface="Poppins SemiBold" pitchFamily="2" charset="77"/>
            </a:endParaRPr>
          </a:p>
        </p:txBody>
      </p:sp>
      <p:sp>
        <p:nvSpPr>
          <p:cNvPr id="43" name="TextBox 40">
            <a:hlinkClick r:id="rId7" action="ppaction://hlinksldjump"/>
            <a:extLst>
              <a:ext uri="{FF2B5EF4-FFF2-40B4-BE49-F238E27FC236}">
                <a16:creationId xmlns:a16="http://schemas.microsoft.com/office/drawing/2014/main" id="{2A6A9326-F13F-981C-BC13-1CD603A28001}"/>
              </a:ext>
            </a:extLst>
          </p:cNvPr>
          <p:cNvSpPr txBox="1"/>
          <p:nvPr/>
        </p:nvSpPr>
        <p:spPr>
          <a:xfrm>
            <a:off x="7265133" y="1700746"/>
            <a:ext cx="3338744" cy="584775"/>
          </a:xfrm>
          <a:prstGeom prst="rect">
            <a:avLst/>
          </a:prstGeom>
          <a:noFill/>
        </p:spPr>
        <p:txBody>
          <a:bodyPr wrap="squar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dirty="0"/>
              <a:t>Procedimientos escritos de Trabajo Seguro (PETS)</a:t>
            </a:r>
            <a:endParaRPr lang="en-US" altLang="en-US" dirty="0"/>
          </a:p>
        </p:txBody>
      </p:sp>
      <p:sp>
        <p:nvSpPr>
          <p:cNvPr id="47" name="TextBox 45">
            <a:hlinkClick r:id="rId8" action="ppaction://hlinksldjump"/>
            <a:extLst>
              <a:ext uri="{FF2B5EF4-FFF2-40B4-BE49-F238E27FC236}">
                <a16:creationId xmlns:a16="http://schemas.microsoft.com/office/drawing/2014/main" id="{FBDF1C7E-50D0-8AFE-5611-3C1357644D53}"/>
              </a:ext>
            </a:extLst>
          </p:cNvPr>
          <p:cNvSpPr txBox="1"/>
          <p:nvPr/>
        </p:nvSpPr>
        <p:spPr>
          <a:xfrm>
            <a:off x="7505417" y="2622479"/>
            <a:ext cx="2462534"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Reporte de Incidentes</a:t>
            </a:r>
          </a:p>
        </p:txBody>
      </p:sp>
      <p:sp>
        <p:nvSpPr>
          <p:cNvPr id="55" name="TextBox 56">
            <a:hlinkClick r:id="rId9" action="ppaction://hlinksldjump"/>
            <a:extLst>
              <a:ext uri="{FF2B5EF4-FFF2-40B4-BE49-F238E27FC236}">
                <a16:creationId xmlns:a16="http://schemas.microsoft.com/office/drawing/2014/main" id="{6932EE0F-6B2F-746E-447B-B667E58F46DD}"/>
              </a:ext>
            </a:extLst>
          </p:cNvPr>
          <p:cNvSpPr txBox="1"/>
          <p:nvPr/>
        </p:nvSpPr>
        <p:spPr>
          <a:xfrm>
            <a:off x="7505417" y="3398048"/>
            <a:ext cx="2444900"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Gestión de Incidentes</a:t>
            </a:r>
          </a:p>
        </p:txBody>
      </p:sp>
      <p:sp>
        <p:nvSpPr>
          <p:cNvPr id="3" name="TextBox 39">
            <a:hlinkClick r:id="rId10" action="ppaction://hlinksldjump"/>
            <a:extLst>
              <a:ext uri="{FF2B5EF4-FFF2-40B4-BE49-F238E27FC236}">
                <a16:creationId xmlns:a16="http://schemas.microsoft.com/office/drawing/2014/main" id="{B33C8E4E-DB2B-57F6-1301-792523CFF5FF}"/>
              </a:ext>
            </a:extLst>
          </p:cNvPr>
          <p:cNvSpPr txBox="1"/>
          <p:nvPr/>
        </p:nvSpPr>
        <p:spPr>
          <a:xfrm>
            <a:off x="1838186" y="5741173"/>
            <a:ext cx="1960793"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M</a:t>
            </a:r>
            <a:r>
              <a:rPr lang="en-US" sz="1600" b="1" dirty="0">
                <a:solidFill>
                  <a:schemeClr val="tx2"/>
                </a:solidFill>
                <a:latin typeface="Poppins SemiBold" pitchFamily="2" charset="77"/>
                <a:ea typeface="League Spartan" charset="0"/>
                <a:cs typeface="Poppins SemiBold" pitchFamily="2" charset="77"/>
              </a:rPr>
              <a:t>apa de Riesgos</a:t>
            </a:r>
          </a:p>
        </p:txBody>
      </p:sp>
      <p:sp>
        <p:nvSpPr>
          <p:cNvPr id="21" name="TextBox 40">
            <a:hlinkClick r:id="rId11" action="ppaction://hlinksldjump"/>
            <a:extLst>
              <a:ext uri="{FF2B5EF4-FFF2-40B4-BE49-F238E27FC236}">
                <a16:creationId xmlns:a16="http://schemas.microsoft.com/office/drawing/2014/main" id="{34078059-59F7-B167-CD31-ED36A43779C9}"/>
              </a:ext>
            </a:extLst>
          </p:cNvPr>
          <p:cNvSpPr txBox="1"/>
          <p:nvPr/>
        </p:nvSpPr>
        <p:spPr>
          <a:xfrm>
            <a:off x="1797853" y="4859482"/>
            <a:ext cx="3338744" cy="584775"/>
          </a:xfrm>
          <a:prstGeom prst="rect">
            <a:avLst/>
          </a:prstGeom>
          <a:noFill/>
        </p:spPr>
        <p:txBody>
          <a:bodyPr wrap="square" rtlCol="0" anchor="b" anchorCtr="0">
            <a:spAutoFit/>
          </a:bodyPr>
          <a:lstStyle>
            <a:defPPr>
              <a:defRPr lang="en-US"/>
            </a:defPPr>
            <a:lvl1pPr>
              <a:defRPr sz="1600" b="1">
                <a:solidFill>
                  <a:schemeClr val="tx2"/>
                </a:solidFill>
                <a:latin typeface="Poppins SemiBold" pitchFamily="2" charset="77"/>
                <a:ea typeface="League Spartan" charset="0"/>
                <a:cs typeface="Poppins SemiBold" pitchFamily="2" charset="77"/>
              </a:defRPr>
            </a:lvl1pPr>
          </a:lstStyle>
          <a:p>
            <a:r>
              <a:rPr lang="es-PE" dirty="0"/>
              <a:t>Auditorías de Controles Críticos</a:t>
            </a:r>
            <a:endParaRPr lang="en-US" altLang="en-US" dirty="0"/>
          </a:p>
        </p:txBody>
      </p:sp>
      <p:sp>
        <p:nvSpPr>
          <p:cNvPr id="22" name="Rectangle 10">
            <a:extLst>
              <a:ext uri="{FF2B5EF4-FFF2-40B4-BE49-F238E27FC236}">
                <a16:creationId xmlns:a16="http://schemas.microsoft.com/office/drawing/2014/main" id="{19FDA5FE-C06D-633A-F85E-6DE5D01A799E}"/>
              </a:ext>
            </a:extLst>
          </p:cNvPr>
          <p:cNvSpPr/>
          <p:nvPr/>
        </p:nvSpPr>
        <p:spPr>
          <a:xfrm>
            <a:off x="6096000" y="4041494"/>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Pentagon 29">
            <a:extLst>
              <a:ext uri="{FF2B5EF4-FFF2-40B4-BE49-F238E27FC236}">
                <a16:creationId xmlns:a16="http://schemas.microsoft.com/office/drawing/2014/main" id="{216CD56C-D0EC-E3F4-EE1B-F26B8EF09541}"/>
              </a:ext>
            </a:extLst>
          </p:cNvPr>
          <p:cNvSpPr/>
          <p:nvPr/>
        </p:nvSpPr>
        <p:spPr>
          <a:xfrm>
            <a:off x="6096000" y="4041494"/>
            <a:ext cx="1181292" cy="62026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TextBox 16">
            <a:extLst>
              <a:ext uri="{FF2B5EF4-FFF2-40B4-BE49-F238E27FC236}">
                <a16:creationId xmlns:a16="http://schemas.microsoft.com/office/drawing/2014/main" id="{4048923B-AF6B-DC92-33BA-8B60FE721359}"/>
              </a:ext>
            </a:extLst>
          </p:cNvPr>
          <p:cNvSpPr txBox="1"/>
          <p:nvPr/>
        </p:nvSpPr>
        <p:spPr>
          <a:xfrm>
            <a:off x="6286845" y="4080124"/>
            <a:ext cx="546945"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10</a:t>
            </a:r>
          </a:p>
        </p:txBody>
      </p:sp>
      <p:sp>
        <p:nvSpPr>
          <p:cNvPr id="51" name="TextBox 49">
            <a:hlinkClick r:id="rId12" action="ppaction://hlinksldjump"/>
            <a:extLst>
              <a:ext uri="{FF2B5EF4-FFF2-40B4-BE49-F238E27FC236}">
                <a16:creationId xmlns:a16="http://schemas.microsoft.com/office/drawing/2014/main" id="{FB04A3A4-EADC-C013-1B95-273ECD80C364}"/>
              </a:ext>
            </a:extLst>
          </p:cNvPr>
          <p:cNvSpPr txBox="1"/>
          <p:nvPr/>
        </p:nvSpPr>
        <p:spPr>
          <a:xfrm>
            <a:off x="7495244" y="4212082"/>
            <a:ext cx="2735044"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Reporte de Emergencias</a:t>
            </a:r>
          </a:p>
        </p:txBody>
      </p:sp>
      <p:sp>
        <p:nvSpPr>
          <p:cNvPr id="37" name="Rectangle 22">
            <a:extLst>
              <a:ext uri="{FF2B5EF4-FFF2-40B4-BE49-F238E27FC236}">
                <a16:creationId xmlns:a16="http://schemas.microsoft.com/office/drawing/2014/main" id="{A7415C4C-C152-0069-7D06-E2716D5E0E7F}"/>
              </a:ext>
            </a:extLst>
          </p:cNvPr>
          <p:cNvSpPr/>
          <p:nvPr/>
        </p:nvSpPr>
        <p:spPr>
          <a:xfrm>
            <a:off x="6096000" y="478586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Pentagon 3">
            <a:extLst>
              <a:ext uri="{FF2B5EF4-FFF2-40B4-BE49-F238E27FC236}">
                <a16:creationId xmlns:a16="http://schemas.microsoft.com/office/drawing/2014/main" id="{E2D079C1-EE15-BDC5-3A06-3B59BD582FDE}"/>
              </a:ext>
            </a:extLst>
          </p:cNvPr>
          <p:cNvSpPr/>
          <p:nvPr/>
        </p:nvSpPr>
        <p:spPr>
          <a:xfrm>
            <a:off x="6096000" y="4785861"/>
            <a:ext cx="1181292" cy="6202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1" name="TextBox 24">
            <a:extLst>
              <a:ext uri="{FF2B5EF4-FFF2-40B4-BE49-F238E27FC236}">
                <a16:creationId xmlns:a16="http://schemas.microsoft.com/office/drawing/2014/main" id="{4A1AB337-93F2-7C27-8D70-58456C2615B5}"/>
              </a:ext>
            </a:extLst>
          </p:cNvPr>
          <p:cNvSpPr txBox="1"/>
          <p:nvPr/>
        </p:nvSpPr>
        <p:spPr>
          <a:xfrm>
            <a:off x="6338141" y="4824491"/>
            <a:ext cx="444352" cy="523220"/>
          </a:xfrm>
          <a:prstGeom prst="rect">
            <a:avLst/>
          </a:prstGeom>
          <a:noFill/>
        </p:spPr>
        <p:txBody>
          <a:bodyPr wrap="none" rtlCol="0" anchor="ctr" anchorCtr="0">
            <a:spAutoFit/>
          </a:bodyPr>
          <a:lstStyle/>
          <a:p>
            <a:pPr algn="ctr"/>
            <a:r>
              <a:rPr lang="es-PE" sz="2800" b="1" dirty="0">
                <a:solidFill>
                  <a:schemeClr val="bg1"/>
                </a:solidFill>
                <a:latin typeface="Poppins SemiBold" pitchFamily="2" charset="77"/>
                <a:ea typeface="League Spartan" charset="0"/>
                <a:cs typeface="Poppins SemiBold" pitchFamily="2" charset="77"/>
              </a:rPr>
              <a:t>1</a:t>
            </a:r>
            <a:r>
              <a:rPr lang="en-US" sz="2800" b="1" dirty="0">
                <a:solidFill>
                  <a:schemeClr val="bg1"/>
                </a:solidFill>
                <a:latin typeface="Poppins SemiBold" pitchFamily="2" charset="77"/>
                <a:ea typeface="League Spartan" charset="0"/>
                <a:cs typeface="Poppins SemiBold" pitchFamily="2" charset="77"/>
              </a:rPr>
              <a:t>1</a:t>
            </a:r>
          </a:p>
        </p:txBody>
      </p:sp>
      <p:sp>
        <p:nvSpPr>
          <p:cNvPr id="44" name="TextBox 39">
            <a:hlinkClick r:id="rId13" action="ppaction://hlinksldjump"/>
            <a:extLst>
              <a:ext uri="{FF2B5EF4-FFF2-40B4-BE49-F238E27FC236}">
                <a16:creationId xmlns:a16="http://schemas.microsoft.com/office/drawing/2014/main" id="{B990A06B-87FF-28C5-966F-BAFE80D8CF39}"/>
              </a:ext>
            </a:extLst>
          </p:cNvPr>
          <p:cNvSpPr txBox="1"/>
          <p:nvPr/>
        </p:nvSpPr>
        <p:spPr>
          <a:xfrm>
            <a:off x="7418444" y="4927453"/>
            <a:ext cx="2092239" cy="338554"/>
          </a:xfrm>
          <a:prstGeom prst="rect">
            <a:avLst/>
          </a:prstGeom>
          <a:noFill/>
        </p:spPr>
        <p:txBody>
          <a:bodyPr wrap="none" rtlCol="0" anchor="b" anchorCtr="0">
            <a:spAutoFit/>
          </a:bodyPr>
          <a:lstStyle/>
          <a:p>
            <a:r>
              <a:rPr lang="es-PE" sz="1600" b="1" dirty="0">
                <a:solidFill>
                  <a:schemeClr val="tx2"/>
                </a:solidFill>
                <a:latin typeface="Poppins SemiBold" pitchFamily="2" charset="77"/>
                <a:ea typeface="League Spartan" charset="0"/>
                <a:cs typeface="Poppins SemiBold" pitchFamily="2" charset="77"/>
              </a:rPr>
              <a:t>Cambio Climático</a:t>
            </a:r>
            <a:endParaRPr lang="en-US" sz="1600" b="1" dirty="0">
              <a:solidFill>
                <a:schemeClr val="tx2"/>
              </a:solidFill>
              <a:latin typeface="Poppins SemiBold" pitchFamily="2" charset="77"/>
              <a:ea typeface="League Spartan" charset="0"/>
              <a:cs typeface="Poppins SemiBold" pitchFamily="2" charset="77"/>
            </a:endParaRPr>
          </a:p>
        </p:txBody>
      </p:sp>
      <p:sp>
        <p:nvSpPr>
          <p:cNvPr id="45" name="Rectangle 26">
            <a:extLst>
              <a:ext uri="{FF2B5EF4-FFF2-40B4-BE49-F238E27FC236}">
                <a16:creationId xmlns:a16="http://schemas.microsoft.com/office/drawing/2014/main" id="{6AA18A34-CF1C-03BE-C7F8-150C7FD87FC3}"/>
              </a:ext>
            </a:extLst>
          </p:cNvPr>
          <p:cNvSpPr/>
          <p:nvPr/>
        </p:nvSpPr>
        <p:spPr>
          <a:xfrm>
            <a:off x="6096000" y="5599581"/>
            <a:ext cx="4998124" cy="62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Pentagon 11">
            <a:extLst>
              <a:ext uri="{FF2B5EF4-FFF2-40B4-BE49-F238E27FC236}">
                <a16:creationId xmlns:a16="http://schemas.microsoft.com/office/drawing/2014/main" id="{092524DD-0E1B-AA8A-16AD-441A88D38D54}"/>
              </a:ext>
            </a:extLst>
          </p:cNvPr>
          <p:cNvSpPr/>
          <p:nvPr/>
        </p:nvSpPr>
        <p:spPr>
          <a:xfrm>
            <a:off x="6096000" y="5599581"/>
            <a:ext cx="1181292" cy="62026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8" name="TextBox 28">
            <a:extLst>
              <a:ext uri="{FF2B5EF4-FFF2-40B4-BE49-F238E27FC236}">
                <a16:creationId xmlns:a16="http://schemas.microsoft.com/office/drawing/2014/main" id="{85F5C060-6B91-71B3-3AEA-7B7E8B8EC3D4}"/>
              </a:ext>
            </a:extLst>
          </p:cNvPr>
          <p:cNvSpPr txBox="1"/>
          <p:nvPr/>
        </p:nvSpPr>
        <p:spPr>
          <a:xfrm>
            <a:off x="6299669" y="5638211"/>
            <a:ext cx="521297" cy="523220"/>
          </a:xfrm>
          <a:prstGeom prst="rect">
            <a:avLst/>
          </a:prstGeom>
          <a:noFill/>
        </p:spPr>
        <p:txBody>
          <a:bodyPr wrap="none" rtlCol="0" anchor="ctr" anchorCtr="0">
            <a:spAutoFit/>
          </a:bodyPr>
          <a:lstStyle/>
          <a:p>
            <a:pPr algn="ctr"/>
            <a:r>
              <a:rPr lang="en-US" sz="2800" b="1" dirty="0">
                <a:solidFill>
                  <a:schemeClr val="bg1"/>
                </a:solidFill>
                <a:latin typeface="Poppins SemiBold" pitchFamily="2" charset="77"/>
                <a:ea typeface="League Spartan" charset="0"/>
                <a:cs typeface="Poppins SemiBold" pitchFamily="2" charset="77"/>
              </a:rPr>
              <a:t>12</a:t>
            </a:r>
          </a:p>
        </p:txBody>
      </p:sp>
      <p:sp>
        <p:nvSpPr>
          <p:cNvPr id="57" name="TextBox 61">
            <a:hlinkClick r:id="rId14" action="ppaction://hlinksldjump"/>
            <a:extLst>
              <a:ext uri="{FF2B5EF4-FFF2-40B4-BE49-F238E27FC236}">
                <a16:creationId xmlns:a16="http://schemas.microsoft.com/office/drawing/2014/main" id="{CD57C19C-A507-2E9B-992D-B6E77FFB75B9}"/>
              </a:ext>
            </a:extLst>
          </p:cNvPr>
          <p:cNvSpPr txBox="1"/>
          <p:nvPr/>
        </p:nvSpPr>
        <p:spPr>
          <a:xfrm>
            <a:off x="7328532" y="5743303"/>
            <a:ext cx="2901756"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Charlas de Reforzamiento</a:t>
            </a:r>
          </a:p>
        </p:txBody>
      </p:sp>
    </p:spTree>
    <p:extLst>
      <p:ext uri="{BB962C8B-B14F-4D97-AF65-F5344CB8AC3E}">
        <p14:creationId xmlns:p14="http://schemas.microsoft.com/office/powerpoint/2010/main" val="290286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3C17A-1270-B022-228B-7BE65E660CCB}"/>
              </a:ext>
            </a:extLst>
          </p:cNvPr>
          <p:cNvSpPr>
            <a:spLocks noGrp="1"/>
          </p:cNvSpPr>
          <p:nvPr>
            <p:ph type="title"/>
          </p:nvPr>
        </p:nvSpPr>
        <p:spPr/>
        <p:txBody>
          <a:bodyPr/>
          <a:lstStyle/>
          <a:p>
            <a:r>
              <a:rPr lang="es-PE" dirty="0"/>
              <a:t>Procedimientos escritos de Trabajo Seguro</a:t>
            </a:r>
            <a:endParaRPr lang="en-US" dirty="0"/>
          </a:p>
        </p:txBody>
      </p:sp>
      <p:sp>
        <p:nvSpPr>
          <p:cNvPr id="4" name="Marcador de número de diapositiva 3">
            <a:extLst>
              <a:ext uri="{FF2B5EF4-FFF2-40B4-BE49-F238E27FC236}">
                <a16:creationId xmlns:a16="http://schemas.microsoft.com/office/drawing/2014/main" id="{C6395EA1-9272-3EDA-805E-CB4D6498E986}"/>
              </a:ext>
            </a:extLst>
          </p:cNvPr>
          <p:cNvSpPr>
            <a:spLocks noGrp="1"/>
          </p:cNvSpPr>
          <p:nvPr>
            <p:ph type="sldNum" sz="quarter" idx="4"/>
          </p:nvPr>
        </p:nvSpPr>
        <p:spPr/>
        <p:txBody>
          <a:bodyPr/>
          <a:lstStyle/>
          <a:p>
            <a:fld id="{FF95D46F-68E8-4171-8536-729DEB5A20DE}" type="slidenum">
              <a:rPr lang="en-US" sz="1000" smtClean="0"/>
              <a:pPr/>
              <a:t>20</a:t>
            </a:fld>
            <a:endParaRPr lang="en-US" sz="1000" dirty="0"/>
          </a:p>
        </p:txBody>
      </p:sp>
      <p:cxnSp>
        <p:nvCxnSpPr>
          <p:cNvPr id="5" name="Conector recto 54">
            <a:extLst>
              <a:ext uri="{FF2B5EF4-FFF2-40B4-BE49-F238E27FC236}">
                <a16:creationId xmlns:a16="http://schemas.microsoft.com/office/drawing/2014/main" id="{F107666F-2924-9BF0-8A68-231D805D5A27}"/>
              </a:ext>
            </a:extLst>
          </p:cNvPr>
          <p:cNvCxnSpPr>
            <a:cxnSpLocks/>
          </p:cNvCxnSpPr>
          <p:nvPr/>
        </p:nvCxnSpPr>
        <p:spPr>
          <a:xfrm flipH="1">
            <a:off x="6285450" y="5313529"/>
            <a:ext cx="3037" cy="111267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Conector recto 53">
            <a:extLst>
              <a:ext uri="{FF2B5EF4-FFF2-40B4-BE49-F238E27FC236}">
                <a16:creationId xmlns:a16="http://schemas.microsoft.com/office/drawing/2014/main" id="{4557F20E-5E6F-99AB-E95C-9C9356BAB33E}"/>
              </a:ext>
            </a:extLst>
          </p:cNvPr>
          <p:cNvCxnSpPr>
            <a:cxnSpLocks/>
          </p:cNvCxnSpPr>
          <p:nvPr/>
        </p:nvCxnSpPr>
        <p:spPr>
          <a:xfrm>
            <a:off x="5141398" y="3805136"/>
            <a:ext cx="0" cy="152345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Conector recto 51">
            <a:extLst>
              <a:ext uri="{FF2B5EF4-FFF2-40B4-BE49-F238E27FC236}">
                <a16:creationId xmlns:a16="http://schemas.microsoft.com/office/drawing/2014/main" id="{2AAFC6D3-2B89-872F-8C50-8326C4CC9884}"/>
              </a:ext>
            </a:extLst>
          </p:cNvPr>
          <p:cNvCxnSpPr/>
          <p:nvPr/>
        </p:nvCxnSpPr>
        <p:spPr>
          <a:xfrm>
            <a:off x="5141398" y="2734986"/>
            <a:ext cx="0" cy="6794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recto 50">
            <a:extLst>
              <a:ext uri="{FF2B5EF4-FFF2-40B4-BE49-F238E27FC236}">
                <a16:creationId xmlns:a16="http://schemas.microsoft.com/office/drawing/2014/main" id="{B7F287B2-CD0D-34FC-CA58-B237FA426E4E}"/>
              </a:ext>
            </a:extLst>
          </p:cNvPr>
          <p:cNvCxnSpPr/>
          <p:nvPr/>
        </p:nvCxnSpPr>
        <p:spPr>
          <a:xfrm>
            <a:off x="6285450" y="1540408"/>
            <a:ext cx="0" cy="6794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ector recto 46">
            <a:extLst>
              <a:ext uri="{FF2B5EF4-FFF2-40B4-BE49-F238E27FC236}">
                <a16:creationId xmlns:a16="http://schemas.microsoft.com/office/drawing/2014/main" id="{87DD3000-DB95-5D6A-DF0C-EEED7C772FFE}"/>
              </a:ext>
            </a:extLst>
          </p:cNvPr>
          <p:cNvCxnSpPr/>
          <p:nvPr/>
        </p:nvCxnSpPr>
        <p:spPr>
          <a:xfrm>
            <a:off x="5984384" y="6012818"/>
            <a:ext cx="22651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Conector recto 45">
            <a:extLst>
              <a:ext uri="{FF2B5EF4-FFF2-40B4-BE49-F238E27FC236}">
                <a16:creationId xmlns:a16="http://schemas.microsoft.com/office/drawing/2014/main" id="{8B772F37-3C5C-300A-FEE9-D4E48E650712}"/>
              </a:ext>
            </a:extLst>
          </p:cNvPr>
          <p:cNvCxnSpPr/>
          <p:nvPr/>
        </p:nvCxnSpPr>
        <p:spPr>
          <a:xfrm>
            <a:off x="4863270" y="5323817"/>
            <a:ext cx="2265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Freeform 1">
            <a:extLst>
              <a:ext uri="{FF2B5EF4-FFF2-40B4-BE49-F238E27FC236}">
                <a16:creationId xmlns:a16="http://schemas.microsoft.com/office/drawing/2014/main" id="{F5966CEE-7D0E-4CCB-C492-2A161CD5B247}"/>
              </a:ext>
            </a:extLst>
          </p:cNvPr>
          <p:cNvSpPr>
            <a:spLocks noChangeArrowheads="1"/>
          </p:cNvSpPr>
          <p:nvPr/>
        </p:nvSpPr>
        <p:spPr bwMode="auto">
          <a:xfrm rot="5400000">
            <a:off x="961205" y="2906254"/>
            <a:ext cx="2740482" cy="2259431"/>
          </a:xfrm>
          <a:custGeom>
            <a:avLst/>
            <a:gdLst>
              <a:gd name="T0" fmla="*/ 2147483646 w 10120"/>
              <a:gd name="T1" fmla="*/ 2147483646 h 6948"/>
              <a:gd name="T2" fmla="*/ 0 w 10120"/>
              <a:gd name="T3" fmla="*/ 2147483646 h 6948"/>
              <a:gd name="T4" fmla="*/ 2147483646 w 10120"/>
              <a:gd name="T5" fmla="*/ 0 h 6948"/>
              <a:gd name="T6" fmla="*/ 2147483646 w 10120"/>
              <a:gd name="T7" fmla="*/ 2147483646 h 6948"/>
              <a:gd name="T8" fmla="*/ 2147483646 w 10120"/>
              <a:gd name="T9" fmla="*/ 2147483646 h 69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0" h="6948">
                <a:moveTo>
                  <a:pt x="333" y="6871"/>
                </a:moveTo>
                <a:cubicBezTo>
                  <a:pt x="93" y="6281"/>
                  <a:pt x="0" y="5736"/>
                  <a:pt x="0" y="5060"/>
                </a:cubicBezTo>
                <a:cubicBezTo>
                  <a:pt x="0" y="2265"/>
                  <a:pt x="2265" y="0"/>
                  <a:pt x="5060" y="0"/>
                </a:cubicBezTo>
                <a:cubicBezTo>
                  <a:pt x="7854" y="0"/>
                  <a:pt x="10119" y="2265"/>
                  <a:pt x="10119" y="5060"/>
                </a:cubicBezTo>
                <a:cubicBezTo>
                  <a:pt x="10119" y="5736"/>
                  <a:pt x="9995" y="6358"/>
                  <a:pt x="9755" y="6947"/>
                </a:cubicBezTo>
              </a:path>
            </a:pathLst>
          </a:custGeom>
          <a:noFill/>
          <a:ln w="57150" cap="flat">
            <a:solidFill>
              <a:schemeClr val="accent6">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12" name="Freeform 2">
            <a:extLst>
              <a:ext uri="{FF2B5EF4-FFF2-40B4-BE49-F238E27FC236}">
                <a16:creationId xmlns:a16="http://schemas.microsoft.com/office/drawing/2014/main" id="{51B6A9F6-6BBA-3F0F-EED5-1C4526FB92E2}"/>
              </a:ext>
            </a:extLst>
          </p:cNvPr>
          <p:cNvSpPr>
            <a:spLocks noChangeArrowheads="1"/>
          </p:cNvSpPr>
          <p:nvPr/>
        </p:nvSpPr>
        <p:spPr bwMode="auto">
          <a:xfrm rot="5400000">
            <a:off x="986017" y="2949264"/>
            <a:ext cx="2587636" cy="2173412"/>
          </a:xfrm>
          <a:custGeom>
            <a:avLst/>
            <a:gdLst>
              <a:gd name="T0" fmla="*/ 2147483646 w 9555"/>
              <a:gd name="T1" fmla="*/ 2147483646 h 6683"/>
              <a:gd name="T2" fmla="*/ 2147483646 w 9555"/>
              <a:gd name="T3" fmla="*/ 0 h 6683"/>
              <a:gd name="T4" fmla="*/ 0 w 9555"/>
              <a:gd name="T5" fmla="*/ 2147483646 h 6683"/>
              <a:gd name="T6" fmla="*/ 2147483646 w 9555"/>
              <a:gd name="T7" fmla="*/ 2147483646 h 6683"/>
              <a:gd name="T8" fmla="*/ 2147483646 w 9555"/>
              <a:gd name="T9" fmla="*/ 2147483646 h 6683"/>
              <a:gd name="T10" fmla="*/ 2147483646 w 9555"/>
              <a:gd name="T11" fmla="*/ 2147483646 h 66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55" h="6683">
                <a:moveTo>
                  <a:pt x="9554" y="4776"/>
                </a:moveTo>
                <a:cubicBezTo>
                  <a:pt x="9554" y="2138"/>
                  <a:pt x="7415" y="0"/>
                  <a:pt x="4777" y="0"/>
                </a:cubicBezTo>
                <a:cubicBezTo>
                  <a:pt x="2139" y="0"/>
                  <a:pt x="0" y="2138"/>
                  <a:pt x="0" y="4776"/>
                </a:cubicBezTo>
                <a:cubicBezTo>
                  <a:pt x="0" y="5453"/>
                  <a:pt x="141" y="6098"/>
                  <a:pt x="395" y="6682"/>
                </a:cubicBezTo>
                <a:lnTo>
                  <a:pt x="9158" y="6682"/>
                </a:lnTo>
                <a:cubicBezTo>
                  <a:pt x="9413" y="6098"/>
                  <a:pt x="9554" y="5453"/>
                  <a:pt x="9554" y="4776"/>
                </a:cubicBezTo>
              </a:path>
            </a:pathLst>
          </a:custGeom>
          <a:solidFill>
            <a:schemeClr val="accent6">
              <a:lumMod val="75000"/>
            </a:schemeClr>
          </a:solidFill>
          <a:ln>
            <a:solidFill>
              <a:schemeClr val="accent6">
                <a:lumMod val="75000"/>
              </a:schemeClr>
            </a:solid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13" name="Freeform 3">
            <a:extLst>
              <a:ext uri="{FF2B5EF4-FFF2-40B4-BE49-F238E27FC236}">
                <a16:creationId xmlns:a16="http://schemas.microsoft.com/office/drawing/2014/main" id="{75FA1F56-23E4-A25D-4E94-58891808DC28}"/>
              </a:ext>
            </a:extLst>
          </p:cNvPr>
          <p:cNvSpPr>
            <a:spLocks noChangeArrowheads="1"/>
          </p:cNvSpPr>
          <p:nvPr/>
        </p:nvSpPr>
        <p:spPr bwMode="auto">
          <a:xfrm rot="5400000">
            <a:off x="5090437" y="1644556"/>
            <a:ext cx="692584" cy="831516"/>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1"/>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14" name="Freeform 4">
            <a:extLst>
              <a:ext uri="{FF2B5EF4-FFF2-40B4-BE49-F238E27FC236}">
                <a16:creationId xmlns:a16="http://schemas.microsoft.com/office/drawing/2014/main" id="{820C44DC-5C98-F67C-CA6E-DA917076FE58}"/>
              </a:ext>
            </a:extLst>
          </p:cNvPr>
          <p:cNvSpPr>
            <a:spLocks noChangeArrowheads="1"/>
          </p:cNvSpPr>
          <p:nvPr/>
        </p:nvSpPr>
        <p:spPr bwMode="auto">
          <a:xfrm rot="5400000">
            <a:off x="3237255" y="948056"/>
            <a:ext cx="404804" cy="2643649"/>
          </a:xfrm>
          <a:custGeom>
            <a:avLst/>
            <a:gdLst>
              <a:gd name="T0" fmla="*/ 2147483646 w 1497"/>
              <a:gd name="T1" fmla="*/ 2147483646 h 8130"/>
              <a:gd name="T2" fmla="*/ 0 w 1497"/>
              <a:gd name="T3" fmla="*/ 2147483646 h 8130"/>
              <a:gd name="T4" fmla="*/ 0 w 1497"/>
              <a:gd name="T5" fmla="*/ 0 h 8130"/>
              <a:gd name="T6" fmla="*/ 0 60000 65536"/>
              <a:gd name="T7" fmla="*/ 0 60000 65536"/>
              <a:gd name="T8" fmla="*/ 0 60000 65536"/>
            </a:gdLst>
            <a:ahLst/>
            <a:cxnLst>
              <a:cxn ang="T6">
                <a:pos x="T0" y="T1"/>
              </a:cxn>
              <a:cxn ang="T7">
                <a:pos x="T2" y="T3"/>
              </a:cxn>
              <a:cxn ang="T8">
                <a:pos x="T4" y="T5"/>
              </a:cxn>
            </a:cxnLst>
            <a:rect l="0" t="0" r="r" b="b"/>
            <a:pathLst>
              <a:path w="1497" h="8130">
                <a:moveTo>
                  <a:pt x="1496" y="8129"/>
                </a:moveTo>
                <a:lnTo>
                  <a:pt x="0" y="8129"/>
                </a:lnTo>
                <a:lnTo>
                  <a:pt x="0" y="0"/>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15" name="Freeform 5">
            <a:extLst>
              <a:ext uri="{FF2B5EF4-FFF2-40B4-BE49-F238E27FC236}">
                <a16:creationId xmlns:a16="http://schemas.microsoft.com/office/drawing/2014/main" id="{D00CA5E6-3EFF-0DF5-A84D-C26FD5A3A597}"/>
              </a:ext>
            </a:extLst>
          </p:cNvPr>
          <p:cNvSpPr>
            <a:spLocks noChangeArrowheads="1"/>
          </p:cNvSpPr>
          <p:nvPr/>
        </p:nvSpPr>
        <p:spPr bwMode="auto">
          <a:xfrm rot="5400000">
            <a:off x="5018911" y="1558417"/>
            <a:ext cx="837072" cy="1004989"/>
          </a:xfrm>
          <a:custGeom>
            <a:avLst/>
            <a:gdLst>
              <a:gd name="T0" fmla="*/ 0 w 3091"/>
              <a:gd name="T1" fmla="*/ 2147483646 h 3092"/>
              <a:gd name="T2" fmla="*/ 2147483646 w 3091"/>
              <a:gd name="T3" fmla="*/ 2147483646 h 3092"/>
              <a:gd name="T4" fmla="*/ 2147483646 w 3091"/>
              <a:gd name="T5" fmla="*/ 2147483646 h 3092"/>
              <a:gd name="T6" fmla="*/ 2147483646 w 3091"/>
              <a:gd name="T7" fmla="*/ 0 h 3092"/>
              <a:gd name="T8" fmla="*/ 0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0" y="1545"/>
                </a:moveTo>
                <a:cubicBezTo>
                  <a:pt x="0" y="2398"/>
                  <a:pt x="692" y="3091"/>
                  <a:pt x="1545" y="3091"/>
                </a:cubicBezTo>
                <a:cubicBezTo>
                  <a:pt x="2398" y="3091"/>
                  <a:pt x="3090" y="2398"/>
                  <a:pt x="3090" y="1545"/>
                </a:cubicBezTo>
                <a:cubicBezTo>
                  <a:pt x="3090" y="692"/>
                  <a:pt x="2398" y="0"/>
                  <a:pt x="1545" y="0"/>
                </a:cubicBezTo>
                <a:cubicBezTo>
                  <a:pt x="692" y="0"/>
                  <a:pt x="0" y="692"/>
                  <a:pt x="0" y="1545"/>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00">
              <a:latin typeface="Arial" panose="020B0604020202020204" pitchFamily="34" charset="0"/>
              <a:cs typeface="Arial" panose="020B0604020202020204" pitchFamily="34" charset="0"/>
            </a:endParaRPr>
          </a:p>
        </p:txBody>
      </p:sp>
      <p:sp>
        <p:nvSpPr>
          <p:cNvPr id="16" name="Freeform 7">
            <a:extLst>
              <a:ext uri="{FF2B5EF4-FFF2-40B4-BE49-F238E27FC236}">
                <a16:creationId xmlns:a16="http://schemas.microsoft.com/office/drawing/2014/main" id="{402D1E2D-BCCD-C3F0-C01F-9706FE054C6F}"/>
              </a:ext>
            </a:extLst>
          </p:cNvPr>
          <p:cNvSpPr>
            <a:spLocks noChangeArrowheads="1"/>
          </p:cNvSpPr>
          <p:nvPr/>
        </p:nvSpPr>
        <p:spPr bwMode="auto">
          <a:xfrm rot="5400000">
            <a:off x="4786949" y="2017421"/>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2"/>
                </a:cubicBezTo>
                <a:cubicBezTo>
                  <a:pt x="0" y="68"/>
                  <a:pt x="68" y="0"/>
                  <a:pt x="152" y="0"/>
                </a:cubicBezTo>
                <a:cubicBezTo>
                  <a:pt x="237" y="0"/>
                  <a:pt x="305" y="68"/>
                  <a:pt x="305" y="152"/>
                </a:cubicBezTo>
                <a:cubicBezTo>
                  <a:pt x="305" y="237"/>
                  <a:pt x="237" y="305"/>
                  <a:pt x="152" y="305"/>
                </a:cubicBezTo>
              </a:path>
            </a:pathLst>
          </a:custGeom>
          <a:solidFill>
            <a:schemeClr val="accent1"/>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17" name="Freeform 8">
            <a:extLst>
              <a:ext uri="{FF2B5EF4-FFF2-40B4-BE49-F238E27FC236}">
                <a16:creationId xmlns:a16="http://schemas.microsoft.com/office/drawing/2014/main" id="{1172924E-DDB4-E39C-DBDA-DD63724A9824}"/>
              </a:ext>
            </a:extLst>
          </p:cNvPr>
          <p:cNvSpPr>
            <a:spLocks noChangeArrowheads="1"/>
          </p:cNvSpPr>
          <p:nvPr/>
        </p:nvSpPr>
        <p:spPr bwMode="auto">
          <a:xfrm rot="5400000">
            <a:off x="2077352" y="2517753"/>
            <a:ext cx="82394"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2"/>
                </a:cubicBezTo>
                <a:cubicBezTo>
                  <a:pt x="0" y="68"/>
                  <a:pt x="68" y="0"/>
                  <a:pt x="153" y="0"/>
                </a:cubicBezTo>
                <a:cubicBezTo>
                  <a:pt x="237" y="0"/>
                  <a:pt x="305" y="68"/>
                  <a:pt x="305" y="152"/>
                </a:cubicBezTo>
                <a:cubicBezTo>
                  <a:pt x="305" y="237"/>
                  <a:pt x="237" y="305"/>
                  <a:pt x="153" y="305"/>
                </a:cubicBezTo>
              </a:path>
            </a:pathLst>
          </a:custGeom>
          <a:solidFill>
            <a:schemeClr val="accent1"/>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18" name="Freeform 10">
            <a:extLst>
              <a:ext uri="{FF2B5EF4-FFF2-40B4-BE49-F238E27FC236}">
                <a16:creationId xmlns:a16="http://schemas.microsoft.com/office/drawing/2014/main" id="{C7709097-AE73-B721-B8E4-8040E7256040}"/>
              </a:ext>
            </a:extLst>
          </p:cNvPr>
          <p:cNvSpPr>
            <a:spLocks noChangeArrowheads="1"/>
          </p:cNvSpPr>
          <p:nvPr/>
        </p:nvSpPr>
        <p:spPr bwMode="auto">
          <a:xfrm rot="5400000">
            <a:off x="3988559" y="2326990"/>
            <a:ext cx="691390" cy="831516"/>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8"/>
                </a:moveTo>
                <a:cubicBezTo>
                  <a:pt x="2554" y="1983"/>
                  <a:pt x="1982" y="2555"/>
                  <a:pt x="1277" y="2555"/>
                </a:cubicBezTo>
                <a:cubicBezTo>
                  <a:pt x="571" y="2555"/>
                  <a:pt x="0" y="1983"/>
                  <a:pt x="0" y="1278"/>
                </a:cubicBezTo>
                <a:cubicBezTo>
                  <a:pt x="0" y="572"/>
                  <a:pt x="571" y="0"/>
                  <a:pt x="1277" y="0"/>
                </a:cubicBezTo>
                <a:cubicBezTo>
                  <a:pt x="1982" y="0"/>
                  <a:pt x="2554" y="572"/>
                  <a:pt x="2554" y="1278"/>
                </a:cubicBezTo>
              </a:path>
            </a:pathLst>
          </a:custGeom>
          <a:solidFill>
            <a:schemeClr val="accent2"/>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19" name="Freeform 11">
            <a:extLst>
              <a:ext uri="{FF2B5EF4-FFF2-40B4-BE49-F238E27FC236}">
                <a16:creationId xmlns:a16="http://schemas.microsoft.com/office/drawing/2014/main" id="{EA9CD241-D35A-EE96-5C0A-B9935E8CEECB}"/>
              </a:ext>
            </a:extLst>
          </p:cNvPr>
          <p:cNvSpPr>
            <a:spLocks noChangeArrowheads="1"/>
          </p:cNvSpPr>
          <p:nvPr/>
        </p:nvSpPr>
        <p:spPr bwMode="auto">
          <a:xfrm rot="5400000">
            <a:off x="3260623" y="2535058"/>
            <a:ext cx="208969" cy="613602"/>
          </a:xfrm>
          <a:custGeom>
            <a:avLst/>
            <a:gdLst>
              <a:gd name="T0" fmla="*/ 2147483646 w 772"/>
              <a:gd name="T1" fmla="*/ 2147483646 h 1888"/>
              <a:gd name="T2" fmla="*/ 0 w 772"/>
              <a:gd name="T3" fmla="*/ 2147483646 h 1888"/>
              <a:gd name="T4" fmla="*/ 0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771" y="1887"/>
                </a:moveTo>
                <a:lnTo>
                  <a:pt x="0" y="1887"/>
                </a:lnTo>
                <a:lnTo>
                  <a:pt x="0" y="0"/>
                </a:ln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20" name="Freeform 12">
            <a:extLst>
              <a:ext uri="{FF2B5EF4-FFF2-40B4-BE49-F238E27FC236}">
                <a16:creationId xmlns:a16="http://schemas.microsoft.com/office/drawing/2014/main" id="{68B74385-061D-72AC-CDD7-D6B70A545058}"/>
              </a:ext>
            </a:extLst>
          </p:cNvPr>
          <p:cNvSpPr>
            <a:spLocks noChangeArrowheads="1"/>
          </p:cNvSpPr>
          <p:nvPr/>
        </p:nvSpPr>
        <p:spPr bwMode="auto">
          <a:xfrm rot="5400000">
            <a:off x="3654367" y="2688511"/>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2" y="305"/>
                </a:moveTo>
                <a:cubicBezTo>
                  <a:pt x="68" y="305"/>
                  <a:pt x="0" y="237"/>
                  <a:pt x="0" y="153"/>
                </a:cubicBezTo>
                <a:cubicBezTo>
                  <a:pt x="0" y="69"/>
                  <a:pt x="68" y="0"/>
                  <a:pt x="152" y="0"/>
                </a:cubicBezTo>
                <a:cubicBezTo>
                  <a:pt x="236" y="0"/>
                  <a:pt x="305" y="69"/>
                  <a:pt x="305" y="153"/>
                </a:cubicBezTo>
                <a:cubicBezTo>
                  <a:pt x="305" y="237"/>
                  <a:pt x="236" y="305"/>
                  <a:pt x="152" y="305"/>
                </a:cubicBezTo>
              </a:path>
            </a:pathLst>
          </a:custGeom>
          <a:solidFill>
            <a:schemeClr val="accent2"/>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1" name="Freeform 13">
            <a:extLst>
              <a:ext uri="{FF2B5EF4-FFF2-40B4-BE49-F238E27FC236}">
                <a16:creationId xmlns:a16="http://schemas.microsoft.com/office/drawing/2014/main" id="{EBCCBAA8-8661-B94E-4842-FF6DDCF92B24}"/>
              </a:ext>
            </a:extLst>
          </p:cNvPr>
          <p:cNvSpPr>
            <a:spLocks noChangeArrowheads="1"/>
          </p:cNvSpPr>
          <p:nvPr/>
        </p:nvSpPr>
        <p:spPr bwMode="auto">
          <a:xfrm rot="5400000">
            <a:off x="3017826" y="2898675"/>
            <a:ext cx="82393" cy="98922"/>
          </a:xfrm>
          <a:custGeom>
            <a:avLst/>
            <a:gdLst>
              <a:gd name="T0" fmla="*/ 2147483646 w 306"/>
              <a:gd name="T1" fmla="*/ 2147483646 h 306"/>
              <a:gd name="T2" fmla="*/ 0 w 306"/>
              <a:gd name="T3" fmla="*/ 2147483646 h 306"/>
              <a:gd name="T4" fmla="*/ 2147483646 w 306"/>
              <a:gd name="T5" fmla="*/ 0 h 306"/>
              <a:gd name="T6" fmla="*/ 2147483646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68" y="305"/>
                  <a:pt x="0" y="237"/>
                  <a:pt x="0" y="153"/>
                </a:cubicBezTo>
                <a:cubicBezTo>
                  <a:pt x="0" y="68"/>
                  <a:pt x="68" y="0"/>
                  <a:pt x="153" y="0"/>
                </a:cubicBezTo>
                <a:cubicBezTo>
                  <a:pt x="237" y="0"/>
                  <a:pt x="305" y="68"/>
                  <a:pt x="305" y="153"/>
                </a:cubicBezTo>
                <a:cubicBezTo>
                  <a:pt x="305" y="237"/>
                  <a:pt x="237" y="305"/>
                  <a:pt x="153" y="305"/>
                </a:cubicBezTo>
              </a:path>
            </a:pathLst>
          </a:custGeom>
          <a:solidFill>
            <a:schemeClr val="accent2"/>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2" name="Freeform 14">
            <a:extLst>
              <a:ext uri="{FF2B5EF4-FFF2-40B4-BE49-F238E27FC236}">
                <a16:creationId xmlns:a16="http://schemas.microsoft.com/office/drawing/2014/main" id="{F3EAA436-0183-B62A-FC2F-4F9FFE0D19E1}"/>
              </a:ext>
            </a:extLst>
          </p:cNvPr>
          <p:cNvSpPr>
            <a:spLocks noChangeArrowheads="1"/>
          </p:cNvSpPr>
          <p:nvPr/>
        </p:nvSpPr>
        <p:spPr bwMode="auto">
          <a:xfrm rot="5400000">
            <a:off x="3915001" y="2240254"/>
            <a:ext cx="837071" cy="1004989"/>
          </a:xfrm>
          <a:custGeom>
            <a:avLst/>
            <a:gdLst>
              <a:gd name="T0" fmla="*/ 0 w 3091"/>
              <a:gd name="T1" fmla="*/ 2147483646 h 3091"/>
              <a:gd name="T2" fmla="*/ 2147483646 w 3091"/>
              <a:gd name="T3" fmla="*/ 2147483646 h 3091"/>
              <a:gd name="T4" fmla="*/ 2147483646 w 3091"/>
              <a:gd name="T5" fmla="*/ 2147483646 h 3091"/>
              <a:gd name="T6" fmla="*/ 2147483646 w 3091"/>
              <a:gd name="T7" fmla="*/ 0 h 3091"/>
              <a:gd name="T8" fmla="*/ 0 w 3091"/>
              <a:gd name="T9" fmla="*/ 2147483646 h 3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1">
                <a:moveTo>
                  <a:pt x="0" y="1545"/>
                </a:moveTo>
                <a:cubicBezTo>
                  <a:pt x="0" y="2398"/>
                  <a:pt x="692" y="3090"/>
                  <a:pt x="1546" y="3090"/>
                </a:cubicBezTo>
                <a:cubicBezTo>
                  <a:pt x="2399" y="3090"/>
                  <a:pt x="3090" y="2398"/>
                  <a:pt x="3090" y="1545"/>
                </a:cubicBezTo>
                <a:cubicBezTo>
                  <a:pt x="3090" y="691"/>
                  <a:pt x="2399" y="0"/>
                  <a:pt x="1546" y="0"/>
                </a:cubicBezTo>
                <a:cubicBezTo>
                  <a:pt x="692" y="0"/>
                  <a:pt x="0" y="691"/>
                  <a:pt x="0" y="1545"/>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latin typeface="Arial" panose="020B0604020202020204" pitchFamily="34" charset="0"/>
              <a:cs typeface="Arial" panose="020B0604020202020204" pitchFamily="34" charset="0"/>
            </a:endParaRPr>
          </a:p>
        </p:txBody>
      </p:sp>
      <p:sp>
        <p:nvSpPr>
          <p:cNvPr id="23" name="Freeform 24">
            <a:extLst>
              <a:ext uri="{FF2B5EF4-FFF2-40B4-BE49-F238E27FC236}">
                <a16:creationId xmlns:a16="http://schemas.microsoft.com/office/drawing/2014/main" id="{83EB5110-536B-8798-F913-74FECC4C3214}"/>
              </a:ext>
            </a:extLst>
          </p:cNvPr>
          <p:cNvSpPr>
            <a:spLocks noChangeArrowheads="1"/>
          </p:cNvSpPr>
          <p:nvPr/>
        </p:nvSpPr>
        <p:spPr bwMode="auto">
          <a:xfrm rot="5400000">
            <a:off x="3963590" y="4903283"/>
            <a:ext cx="692584" cy="831516"/>
          </a:xfrm>
          <a:custGeom>
            <a:avLst/>
            <a:gdLst>
              <a:gd name="T0" fmla="*/ 2147483646 w 2556"/>
              <a:gd name="T1" fmla="*/ 2147483646 h 2556"/>
              <a:gd name="T2" fmla="*/ 2147483646 w 2556"/>
              <a:gd name="T3" fmla="*/ 2147483646 h 2556"/>
              <a:gd name="T4" fmla="*/ 0 w 2556"/>
              <a:gd name="T5" fmla="*/ 2147483646 h 2556"/>
              <a:gd name="T6" fmla="*/ 2147483646 w 2556"/>
              <a:gd name="T7" fmla="*/ 0 h 2556"/>
              <a:gd name="T8" fmla="*/ 2147483646 w 2556"/>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2556">
                <a:moveTo>
                  <a:pt x="2555" y="1277"/>
                </a:moveTo>
                <a:cubicBezTo>
                  <a:pt x="2555" y="1983"/>
                  <a:pt x="1982" y="2555"/>
                  <a:pt x="1277" y="2555"/>
                </a:cubicBezTo>
                <a:cubicBezTo>
                  <a:pt x="572" y="2555"/>
                  <a:pt x="0" y="1983"/>
                  <a:pt x="0" y="1277"/>
                </a:cubicBezTo>
                <a:cubicBezTo>
                  <a:pt x="0" y="572"/>
                  <a:pt x="572" y="0"/>
                  <a:pt x="1277" y="0"/>
                </a:cubicBezTo>
                <a:cubicBezTo>
                  <a:pt x="1982" y="0"/>
                  <a:pt x="2555" y="572"/>
                  <a:pt x="2555" y="1277"/>
                </a:cubicBezTo>
              </a:path>
            </a:pathLst>
          </a:custGeom>
          <a:solidFill>
            <a:schemeClr val="accent4"/>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4" name="Freeform 25">
            <a:extLst>
              <a:ext uri="{FF2B5EF4-FFF2-40B4-BE49-F238E27FC236}">
                <a16:creationId xmlns:a16="http://schemas.microsoft.com/office/drawing/2014/main" id="{B73DBA27-9CA4-C329-ECEC-9ABECCCF6AFC}"/>
              </a:ext>
            </a:extLst>
          </p:cNvPr>
          <p:cNvSpPr>
            <a:spLocks noChangeArrowheads="1"/>
          </p:cNvSpPr>
          <p:nvPr/>
        </p:nvSpPr>
        <p:spPr bwMode="auto">
          <a:xfrm rot="5400000">
            <a:off x="3260623" y="4912532"/>
            <a:ext cx="208970" cy="613602"/>
          </a:xfrm>
          <a:custGeom>
            <a:avLst/>
            <a:gdLst>
              <a:gd name="T0" fmla="*/ 0 w 772"/>
              <a:gd name="T1" fmla="*/ 2147483646 h 1888"/>
              <a:gd name="T2" fmla="*/ 2147483646 w 772"/>
              <a:gd name="T3" fmla="*/ 2147483646 h 1888"/>
              <a:gd name="T4" fmla="*/ 2147483646 w 772"/>
              <a:gd name="T5" fmla="*/ 0 h 1888"/>
              <a:gd name="T6" fmla="*/ 0 60000 65536"/>
              <a:gd name="T7" fmla="*/ 0 60000 65536"/>
              <a:gd name="T8" fmla="*/ 0 60000 65536"/>
            </a:gdLst>
            <a:ahLst/>
            <a:cxnLst>
              <a:cxn ang="T6">
                <a:pos x="T0" y="T1"/>
              </a:cxn>
              <a:cxn ang="T7">
                <a:pos x="T2" y="T3"/>
              </a:cxn>
              <a:cxn ang="T8">
                <a:pos x="T4" y="T5"/>
              </a:cxn>
            </a:cxnLst>
            <a:rect l="0" t="0" r="r" b="b"/>
            <a:pathLst>
              <a:path w="772" h="1888">
                <a:moveTo>
                  <a:pt x="0" y="1887"/>
                </a:moveTo>
                <a:lnTo>
                  <a:pt x="771" y="1887"/>
                </a:lnTo>
                <a:lnTo>
                  <a:pt x="771" y="0"/>
                </a:ln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25" name="Freeform 26">
            <a:extLst>
              <a:ext uri="{FF2B5EF4-FFF2-40B4-BE49-F238E27FC236}">
                <a16:creationId xmlns:a16="http://schemas.microsoft.com/office/drawing/2014/main" id="{D38EB482-CB49-CF33-C15B-A90C4C82E664}"/>
              </a:ext>
            </a:extLst>
          </p:cNvPr>
          <p:cNvSpPr>
            <a:spLocks noChangeArrowheads="1"/>
          </p:cNvSpPr>
          <p:nvPr/>
        </p:nvSpPr>
        <p:spPr bwMode="auto">
          <a:xfrm rot="5400000">
            <a:off x="3652933" y="5273759"/>
            <a:ext cx="82394" cy="9892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9" y="0"/>
                  <a:pt x="0" y="68"/>
                  <a:pt x="0" y="153"/>
                </a:cubicBezTo>
                <a:cubicBezTo>
                  <a:pt x="0" y="237"/>
                  <a:pt x="69" y="305"/>
                  <a:pt x="153" y="305"/>
                </a:cubicBezTo>
              </a:path>
            </a:pathLst>
          </a:custGeom>
          <a:solidFill>
            <a:schemeClr val="accent4"/>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6" name="Freeform 27">
            <a:extLst>
              <a:ext uri="{FF2B5EF4-FFF2-40B4-BE49-F238E27FC236}">
                <a16:creationId xmlns:a16="http://schemas.microsoft.com/office/drawing/2014/main" id="{2DF0A83D-A08E-F963-B396-DD119054E3E5}"/>
              </a:ext>
            </a:extLst>
          </p:cNvPr>
          <p:cNvSpPr>
            <a:spLocks noChangeArrowheads="1"/>
          </p:cNvSpPr>
          <p:nvPr/>
        </p:nvSpPr>
        <p:spPr bwMode="auto">
          <a:xfrm rot="5400000">
            <a:off x="3017826" y="5074343"/>
            <a:ext cx="82393" cy="98922"/>
          </a:xfrm>
          <a:custGeom>
            <a:avLst/>
            <a:gdLst>
              <a:gd name="T0" fmla="*/ 2147483646 w 305"/>
              <a:gd name="T1" fmla="*/ 2147483646 h 306"/>
              <a:gd name="T2" fmla="*/ 2147483646 w 305"/>
              <a:gd name="T3" fmla="*/ 2147483646 h 306"/>
              <a:gd name="T4" fmla="*/ 2147483646 w 305"/>
              <a:gd name="T5" fmla="*/ 0 h 306"/>
              <a:gd name="T6" fmla="*/ 0 w 305"/>
              <a:gd name="T7" fmla="*/ 2147483646 h 306"/>
              <a:gd name="T8" fmla="*/ 2147483646 w 305"/>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306">
                <a:moveTo>
                  <a:pt x="152" y="305"/>
                </a:moveTo>
                <a:cubicBezTo>
                  <a:pt x="236" y="305"/>
                  <a:pt x="304" y="237"/>
                  <a:pt x="304" y="153"/>
                </a:cubicBezTo>
                <a:cubicBezTo>
                  <a:pt x="304" y="68"/>
                  <a:pt x="236" y="0"/>
                  <a:pt x="152" y="0"/>
                </a:cubicBezTo>
                <a:cubicBezTo>
                  <a:pt x="68" y="0"/>
                  <a:pt x="0" y="68"/>
                  <a:pt x="0" y="153"/>
                </a:cubicBezTo>
                <a:cubicBezTo>
                  <a:pt x="0" y="237"/>
                  <a:pt x="68" y="305"/>
                  <a:pt x="152" y="305"/>
                </a:cubicBezTo>
              </a:path>
            </a:pathLst>
          </a:custGeom>
          <a:solidFill>
            <a:schemeClr val="accent4"/>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sp>
        <p:nvSpPr>
          <p:cNvPr id="27" name="Freeform 28">
            <a:extLst>
              <a:ext uri="{FF2B5EF4-FFF2-40B4-BE49-F238E27FC236}">
                <a16:creationId xmlns:a16="http://schemas.microsoft.com/office/drawing/2014/main" id="{DF24C04B-3BBB-E4C9-793E-4871F7837BB8}"/>
              </a:ext>
            </a:extLst>
          </p:cNvPr>
          <p:cNvSpPr>
            <a:spLocks noChangeArrowheads="1"/>
          </p:cNvSpPr>
          <p:nvPr/>
        </p:nvSpPr>
        <p:spPr bwMode="auto">
          <a:xfrm rot="5400000">
            <a:off x="3890629" y="4815950"/>
            <a:ext cx="837072" cy="1004988"/>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9" y="3091"/>
                  <a:pt x="1545" y="3091"/>
                </a:cubicBezTo>
                <a:cubicBezTo>
                  <a:pt x="692" y="3091"/>
                  <a:pt x="0" y="2399"/>
                  <a:pt x="0" y="1545"/>
                </a:cubicBezTo>
                <a:cubicBezTo>
                  <a:pt x="0" y="692"/>
                  <a:pt x="692" y="0"/>
                  <a:pt x="1545" y="0"/>
                </a:cubicBezTo>
                <a:cubicBezTo>
                  <a:pt x="2399" y="0"/>
                  <a:pt x="3090" y="692"/>
                  <a:pt x="3090" y="1545"/>
                </a:cubicBezTo>
              </a:path>
            </a:pathLst>
          </a:custGeom>
          <a:noFill/>
          <a:ln w="381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00">
              <a:latin typeface="Arial" panose="020B0604020202020204" pitchFamily="34" charset="0"/>
              <a:cs typeface="Arial" panose="020B0604020202020204" pitchFamily="34" charset="0"/>
            </a:endParaRPr>
          </a:p>
        </p:txBody>
      </p:sp>
      <p:sp>
        <p:nvSpPr>
          <p:cNvPr id="28" name="Freeform 31">
            <a:extLst>
              <a:ext uri="{FF2B5EF4-FFF2-40B4-BE49-F238E27FC236}">
                <a16:creationId xmlns:a16="http://schemas.microsoft.com/office/drawing/2014/main" id="{3AC24EB3-C8F9-94BD-2E64-94FAD38F899D}"/>
              </a:ext>
            </a:extLst>
          </p:cNvPr>
          <p:cNvSpPr>
            <a:spLocks noChangeArrowheads="1"/>
          </p:cNvSpPr>
          <p:nvPr/>
        </p:nvSpPr>
        <p:spPr bwMode="auto">
          <a:xfrm rot="5400000">
            <a:off x="5087452" y="5597658"/>
            <a:ext cx="691389" cy="831516"/>
          </a:xfrm>
          <a:custGeom>
            <a:avLst/>
            <a:gdLst>
              <a:gd name="T0" fmla="*/ 2147483646 w 2555"/>
              <a:gd name="T1" fmla="*/ 2147483646 h 2556"/>
              <a:gd name="T2" fmla="*/ 2147483646 w 2555"/>
              <a:gd name="T3" fmla="*/ 2147483646 h 2556"/>
              <a:gd name="T4" fmla="*/ 0 w 2555"/>
              <a:gd name="T5" fmla="*/ 2147483646 h 2556"/>
              <a:gd name="T6" fmla="*/ 2147483646 w 2555"/>
              <a:gd name="T7" fmla="*/ 0 h 2556"/>
              <a:gd name="T8" fmla="*/ 2147483646 w 2555"/>
              <a:gd name="T9" fmla="*/ 2147483646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2556">
                <a:moveTo>
                  <a:pt x="2554" y="1277"/>
                </a:moveTo>
                <a:cubicBezTo>
                  <a:pt x="2554" y="1983"/>
                  <a:pt x="1982" y="2555"/>
                  <a:pt x="1277" y="2555"/>
                </a:cubicBezTo>
                <a:cubicBezTo>
                  <a:pt x="572" y="2555"/>
                  <a:pt x="0" y="1983"/>
                  <a:pt x="0" y="1277"/>
                </a:cubicBezTo>
                <a:cubicBezTo>
                  <a:pt x="0" y="572"/>
                  <a:pt x="572" y="0"/>
                  <a:pt x="1277" y="0"/>
                </a:cubicBezTo>
                <a:cubicBezTo>
                  <a:pt x="1982" y="0"/>
                  <a:pt x="2554" y="572"/>
                  <a:pt x="2554" y="1277"/>
                </a:cubicBezTo>
              </a:path>
            </a:pathLst>
          </a:custGeom>
          <a:solidFill>
            <a:schemeClr val="accent5"/>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29" name="Freeform 32">
            <a:extLst>
              <a:ext uri="{FF2B5EF4-FFF2-40B4-BE49-F238E27FC236}">
                <a16:creationId xmlns:a16="http://schemas.microsoft.com/office/drawing/2014/main" id="{5E7311B4-BE46-13F7-7A70-28921311A1EE}"/>
              </a:ext>
            </a:extLst>
          </p:cNvPr>
          <p:cNvSpPr>
            <a:spLocks noChangeArrowheads="1"/>
          </p:cNvSpPr>
          <p:nvPr/>
        </p:nvSpPr>
        <p:spPr bwMode="auto">
          <a:xfrm rot="5400000">
            <a:off x="3233671" y="4489310"/>
            <a:ext cx="404803" cy="2642215"/>
          </a:xfrm>
          <a:custGeom>
            <a:avLst/>
            <a:gdLst>
              <a:gd name="T0" fmla="*/ 0 w 1497"/>
              <a:gd name="T1" fmla="*/ 2147483646 h 8129"/>
              <a:gd name="T2" fmla="*/ 2147483646 w 1497"/>
              <a:gd name="T3" fmla="*/ 2147483646 h 8129"/>
              <a:gd name="T4" fmla="*/ 2147483646 w 1497"/>
              <a:gd name="T5" fmla="*/ 0 h 8129"/>
              <a:gd name="T6" fmla="*/ 0 60000 65536"/>
              <a:gd name="T7" fmla="*/ 0 60000 65536"/>
              <a:gd name="T8" fmla="*/ 0 60000 65536"/>
            </a:gdLst>
            <a:ahLst/>
            <a:cxnLst>
              <a:cxn ang="T6">
                <a:pos x="T0" y="T1"/>
              </a:cxn>
              <a:cxn ang="T7">
                <a:pos x="T2" y="T3"/>
              </a:cxn>
              <a:cxn ang="T8">
                <a:pos x="T4" y="T5"/>
              </a:cxn>
            </a:cxnLst>
            <a:rect l="0" t="0" r="r" b="b"/>
            <a:pathLst>
              <a:path w="1497" h="8129">
                <a:moveTo>
                  <a:pt x="0" y="8128"/>
                </a:moveTo>
                <a:lnTo>
                  <a:pt x="1496" y="8128"/>
                </a:lnTo>
                <a:lnTo>
                  <a:pt x="1496" y="0"/>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700">
              <a:latin typeface="Arial" panose="020B0604020202020204" pitchFamily="34" charset="0"/>
              <a:cs typeface="Arial" panose="020B0604020202020204" pitchFamily="34" charset="0"/>
            </a:endParaRPr>
          </a:p>
        </p:txBody>
      </p:sp>
      <p:sp>
        <p:nvSpPr>
          <p:cNvPr id="30" name="Freeform 33">
            <a:extLst>
              <a:ext uri="{FF2B5EF4-FFF2-40B4-BE49-F238E27FC236}">
                <a16:creationId xmlns:a16="http://schemas.microsoft.com/office/drawing/2014/main" id="{03F0244E-A082-6D22-BC9C-9A185FD83104}"/>
              </a:ext>
            </a:extLst>
          </p:cNvPr>
          <p:cNvSpPr>
            <a:spLocks noChangeArrowheads="1"/>
          </p:cNvSpPr>
          <p:nvPr/>
        </p:nvSpPr>
        <p:spPr bwMode="auto">
          <a:xfrm rot="5400000">
            <a:off x="5014610" y="5510922"/>
            <a:ext cx="837072" cy="1004988"/>
          </a:xfrm>
          <a:custGeom>
            <a:avLst/>
            <a:gdLst>
              <a:gd name="T0" fmla="*/ 2147483646 w 3091"/>
              <a:gd name="T1" fmla="*/ 2147483646 h 3092"/>
              <a:gd name="T2" fmla="*/ 2147483646 w 3091"/>
              <a:gd name="T3" fmla="*/ 2147483646 h 3092"/>
              <a:gd name="T4" fmla="*/ 0 w 3091"/>
              <a:gd name="T5" fmla="*/ 2147483646 h 3092"/>
              <a:gd name="T6" fmla="*/ 2147483646 w 3091"/>
              <a:gd name="T7" fmla="*/ 0 h 3092"/>
              <a:gd name="T8" fmla="*/ 2147483646 w 3091"/>
              <a:gd name="T9" fmla="*/ 2147483646 h 30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1" h="3092">
                <a:moveTo>
                  <a:pt x="3090" y="1545"/>
                </a:moveTo>
                <a:cubicBezTo>
                  <a:pt x="3090" y="2399"/>
                  <a:pt x="2398" y="3091"/>
                  <a:pt x="1545" y="3091"/>
                </a:cubicBezTo>
                <a:cubicBezTo>
                  <a:pt x="692" y="3091"/>
                  <a:pt x="0" y="2399"/>
                  <a:pt x="0" y="1545"/>
                </a:cubicBezTo>
                <a:cubicBezTo>
                  <a:pt x="0" y="692"/>
                  <a:pt x="692" y="0"/>
                  <a:pt x="1545" y="0"/>
                </a:cubicBezTo>
                <a:cubicBezTo>
                  <a:pt x="2398" y="0"/>
                  <a:pt x="3090" y="692"/>
                  <a:pt x="3090" y="1545"/>
                </a:cubicBez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800">
              <a:latin typeface="Arial" panose="020B0604020202020204" pitchFamily="34" charset="0"/>
              <a:cs typeface="Arial" panose="020B0604020202020204" pitchFamily="34" charset="0"/>
            </a:endParaRPr>
          </a:p>
        </p:txBody>
      </p:sp>
      <p:sp>
        <p:nvSpPr>
          <p:cNvPr id="31" name="Freeform 35">
            <a:extLst>
              <a:ext uri="{FF2B5EF4-FFF2-40B4-BE49-F238E27FC236}">
                <a16:creationId xmlns:a16="http://schemas.microsoft.com/office/drawing/2014/main" id="{E92DBEDC-3BDE-0A78-B98A-341F5A1E49C4}"/>
              </a:ext>
            </a:extLst>
          </p:cNvPr>
          <p:cNvSpPr>
            <a:spLocks noChangeArrowheads="1"/>
          </p:cNvSpPr>
          <p:nvPr/>
        </p:nvSpPr>
        <p:spPr bwMode="auto">
          <a:xfrm rot="5400000">
            <a:off x="4795551" y="5962761"/>
            <a:ext cx="82393" cy="98922"/>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3"/>
                </a:cubicBezTo>
                <a:cubicBezTo>
                  <a:pt x="305" y="68"/>
                  <a:pt x="237" y="0"/>
                  <a:pt x="153" y="0"/>
                </a:cubicBezTo>
                <a:cubicBezTo>
                  <a:pt x="68" y="0"/>
                  <a:pt x="0" y="68"/>
                  <a:pt x="0" y="153"/>
                </a:cubicBezTo>
                <a:cubicBezTo>
                  <a:pt x="0" y="237"/>
                  <a:pt x="68" y="305"/>
                  <a:pt x="153" y="305"/>
                </a:cubicBezTo>
              </a:path>
            </a:pathLst>
          </a:custGeom>
          <a:solidFill>
            <a:schemeClr val="accent5"/>
          </a:solidFill>
          <a:ln>
            <a:noFill/>
          </a:ln>
          <a:effectLst/>
        </p:spPr>
        <p:txBody>
          <a:bodyPr wrap="none" anchor="ctr"/>
          <a:lstStyle/>
          <a:p>
            <a:endParaRPr lang="en-US" sz="800">
              <a:latin typeface="Arial" panose="020B0604020202020204" pitchFamily="34" charset="0"/>
              <a:cs typeface="Arial" panose="020B0604020202020204" pitchFamily="34" charset="0"/>
            </a:endParaRPr>
          </a:p>
        </p:txBody>
      </p:sp>
      <p:sp>
        <p:nvSpPr>
          <p:cNvPr id="32" name="Freeform 36">
            <a:extLst>
              <a:ext uri="{FF2B5EF4-FFF2-40B4-BE49-F238E27FC236}">
                <a16:creationId xmlns:a16="http://schemas.microsoft.com/office/drawing/2014/main" id="{534FA588-3CEF-2BA9-5FFD-55F2A420136B}"/>
              </a:ext>
            </a:extLst>
          </p:cNvPr>
          <p:cNvSpPr>
            <a:spLocks noChangeArrowheads="1"/>
          </p:cNvSpPr>
          <p:nvPr/>
        </p:nvSpPr>
        <p:spPr bwMode="auto">
          <a:xfrm rot="5400000">
            <a:off x="2073052" y="5473176"/>
            <a:ext cx="82393" cy="98923"/>
          </a:xfrm>
          <a:custGeom>
            <a:avLst/>
            <a:gdLst>
              <a:gd name="T0" fmla="*/ 2147483646 w 306"/>
              <a:gd name="T1" fmla="*/ 2147483646 h 306"/>
              <a:gd name="T2" fmla="*/ 2147483646 w 306"/>
              <a:gd name="T3" fmla="*/ 2147483646 h 306"/>
              <a:gd name="T4" fmla="*/ 2147483646 w 306"/>
              <a:gd name="T5" fmla="*/ 0 h 306"/>
              <a:gd name="T6" fmla="*/ 0 w 306"/>
              <a:gd name="T7" fmla="*/ 2147483646 h 306"/>
              <a:gd name="T8" fmla="*/ 2147483646 w 306"/>
              <a:gd name="T9" fmla="*/ 2147483646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06">
                <a:moveTo>
                  <a:pt x="153" y="305"/>
                </a:moveTo>
                <a:cubicBezTo>
                  <a:pt x="237" y="305"/>
                  <a:pt x="305" y="237"/>
                  <a:pt x="305" y="152"/>
                </a:cubicBezTo>
                <a:cubicBezTo>
                  <a:pt x="305" y="69"/>
                  <a:pt x="237" y="0"/>
                  <a:pt x="153" y="0"/>
                </a:cubicBezTo>
                <a:cubicBezTo>
                  <a:pt x="69" y="0"/>
                  <a:pt x="0" y="69"/>
                  <a:pt x="0" y="152"/>
                </a:cubicBezTo>
                <a:cubicBezTo>
                  <a:pt x="0" y="237"/>
                  <a:pt x="69" y="305"/>
                  <a:pt x="153" y="305"/>
                </a:cubicBezTo>
              </a:path>
            </a:pathLst>
          </a:custGeom>
          <a:solidFill>
            <a:schemeClr val="accent5"/>
          </a:solidFill>
          <a:ln>
            <a:noFill/>
          </a:ln>
          <a:effectLst/>
        </p:spPr>
        <p:txBody>
          <a:bodyPr wrap="none" anchor="ctr"/>
          <a:lstStyle/>
          <a:p>
            <a:endParaRPr lang="en-US" sz="700">
              <a:latin typeface="Arial" panose="020B0604020202020204" pitchFamily="34" charset="0"/>
              <a:cs typeface="Arial" panose="020B0604020202020204" pitchFamily="34" charset="0"/>
            </a:endParaRPr>
          </a:p>
        </p:txBody>
      </p:sp>
      <p:cxnSp>
        <p:nvCxnSpPr>
          <p:cNvPr id="33" name="Conector recto 42">
            <a:extLst>
              <a:ext uri="{FF2B5EF4-FFF2-40B4-BE49-F238E27FC236}">
                <a16:creationId xmlns:a16="http://schemas.microsoft.com/office/drawing/2014/main" id="{1E752BB5-BCA8-3143-AEED-97034BD03F97}"/>
              </a:ext>
            </a:extLst>
          </p:cNvPr>
          <p:cNvCxnSpPr/>
          <p:nvPr/>
        </p:nvCxnSpPr>
        <p:spPr>
          <a:xfrm>
            <a:off x="5980082" y="2062702"/>
            <a:ext cx="226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ector recto 43">
            <a:extLst>
              <a:ext uri="{FF2B5EF4-FFF2-40B4-BE49-F238E27FC236}">
                <a16:creationId xmlns:a16="http://schemas.microsoft.com/office/drawing/2014/main" id="{54627BBE-4C5C-6FC3-26A8-479AB144FA3E}"/>
              </a:ext>
            </a:extLst>
          </p:cNvPr>
          <p:cNvCxnSpPr/>
          <p:nvPr/>
        </p:nvCxnSpPr>
        <p:spPr>
          <a:xfrm>
            <a:off x="4858968" y="2742151"/>
            <a:ext cx="2265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2">
            <a:extLst>
              <a:ext uri="{FF2B5EF4-FFF2-40B4-BE49-F238E27FC236}">
                <a16:creationId xmlns:a16="http://schemas.microsoft.com/office/drawing/2014/main" id="{4584868F-352C-59E4-CF21-DC2B5D6E946B}"/>
              </a:ext>
            </a:extLst>
          </p:cNvPr>
          <p:cNvSpPr txBox="1"/>
          <p:nvPr/>
        </p:nvSpPr>
        <p:spPr>
          <a:xfrm>
            <a:off x="1341556" y="3805136"/>
            <a:ext cx="1328486" cy="461665"/>
          </a:xfrm>
          <a:prstGeom prst="rect">
            <a:avLst/>
          </a:prstGeom>
          <a:noFill/>
        </p:spPr>
        <p:txBody>
          <a:bodyPr wrap="square" rtlCol="0" anchor="ctr">
            <a:spAutoFit/>
          </a:bodyPr>
          <a:lstStyle/>
          <a:p>
            <a:pPr algn="ctr"/>
            <a:r>
              <a:rPr lang="en-US" sz="2400" b="1" dirty="0">
                <a:solidFill>
                  <a:schemeClr val="bg1"/>
                </a:solidFill>
                <a:latin typeface="Arial" panose="020B0604020202020204" pitchFamily="34" charset="0"/>
                <a:ea typeface="League Spartan" charset="0"/>
                <a:cs typeface="Arial" panose="020B0604020202020204" pitchFamily="34" charset="0"/>
              </a:rPr>
              <a:t>PETS</a:t>
            </a:r>
          </a:p>
        </p:txBody>
      </p:sp>
      <p:sp>
        <p:nvSpPr>
          <p:cNvPr id="36" name="TextBox 55">
            <a:extLst>
              <a:ext uri="{FF2B5EF4-FFF2-40B4-BE49-F238E27FC236}">
                <a16:creationId xmlns:a16="http://schemas.microsoft.com/office/drawing/2014/main" id="{DB1E0F24-9D50-06E5-E83B-C06D8877F5F7}"/>
              </a:ext>
            </a:extLst>
          </p:cNvPr>
          <p:cNvSpPr txBox="1"/>
          <p:nvPr/>
        </p:nvSpPr>
        <p:spPr>
          <a:xfrm>
            <a:off x="5174372" y="2704530"/>
            <a:ext cx="4043094" cy="261610"/>
          </a:xfrm>
          <a:prstGeom prst="rect">
            <a:avLst/>
          </a:prstGeom>
          <a:noFill/>
        </p:spPr>
        <p:txBody>
          <a:bodyPr wrap="none" rtlCol="0" anchor="b" anchorCtr="0">
            <a:spAutoFit/>
          </a:bodyPr>
          <a:lstStyle>
            <a:defPPr>
              <a:defRPr lang="en-US"/>
            </a:defPPr>
            <a:lvl1pPr>
              <a:defRPr sz="1200" b="1">
                <a:solidFill>
                  <a:schemeClr val="tx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a:t>
            </a:r>
            <a:r>
              <a:rPr lang="en-US" dirty="0" err="1"/>
              <a:t>Quién</a:t>
            </a:r>
            <a:r>
              <a:rPr lang="en-US" dirty="0"/>
              <a:t> es </a:t>
            </a:r>
            <a:r>
              <a:rPr lang="en-US" dirty="0" err="1"/>
              <a:t>el</a:t>
            </a:r>
            <a:r>
              <a:rPr lang="en-US" dirty="0"/>
              <a:t> </a:t>
            </a:r>
            <a:r>
              <a:rPr lang="en-US" dirty="0" err="1"/>
              <a:t>encargado</a:t>
            </a:r>
            <a:r>
              <a:rPr lang="en-US" dirty="0"/>
              <a:t> de </a:t>
            </a:r>
            <a:r>
              <a:rPr lang="en-US" dirty="0" err="1"/>
              <a:t>Instruir</a:t>
            </a:r>
            <a:r>
              <a:rPr lang="en-US" dirty="0"/>
              <a:t> y </a:t>
            </a:r>
            <a:r>
              <a:rPr lang="en-US" dirty="0" err="1"/>
              <a:t>Verificar</a:t>
            </a:r>
            <a:r>
              <a:rPr lang="en-US" dirty="0"/>
              <a:t> </a:t>
            </a:r>
            <a:r>
              <a:rPr lang="en-US" dirty="0" err="1"/>
              <a:t>los</a:t>
            </a:r>
            <a:r>
              <a:rPr lang="en-US" dirty="0"/>
              <a:t> PETS??</a:t>
            </a:r>
          </a:p>
        </p:txBody>
      </p:sp>
      <p:sp>
        <p:nvSpPr>
          <p:cNvPr id="37" name="Subtitle 2">
            <a:extLst>
              <a:ext uri="{FF2B5EF4-FFF2-40B4-BE49-F238E27FC236}">
                <a16:creationId xmlns:a16="http://schemas.microsoft.com/office/drawing/2014/main" id="{18C16BA8-5398-F34D-2D39-98AA739E0C5B}"/>
              </a:ext>
            </a:extLst>
          </p:cNvPr>
          <p:cNvSpPr txBox="1">
            <a:spLocks/>
          </p:cNvSpPr>
          <p:nvPr/>
        </p:nvSpPr>
        <p:spPr>
          <a:xfrm>
            <a:off x="5174372" y="2999436"/>
            <a:ext cx="4098674" cy="623248"/>
          </a:xfrm>
          <a:prstGeom prst="rect">
            <a:avLst/>
          </a:prstGeom>
        </p:spPr>
        <p:txBody>
          <a:bodyPr vert="horz" wrap="square" lIns="91440" tIns="45720" rIns="91440" bIns="91440" rtlCol="0" anchor="t">
            <a:spAutoFit/>
          </a:bodyPr>
          <a:lstStyle>
            <a:defPPr>
              <a:defRPr lang="en-US"/>
            </a:defPPr>
            <a:lvl1pPr indent="0" defTabSz="1087636">
              <a:lnSpc>
                <a:spcPct val="100000"/>
              </a:lnSpc>
              <a:spcBef>
                <a:spcPct val="20000"/>
              </a:spcBef>
              <a:buFont typeface="Arial"/>
              <a:buNone/>
              <a:defRPr sz="1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50" dirty="0">
                <a:latin typeface="Arial" panose="020B0604020202020204" pitchFamily="34" charset="0"/>
                <a:cs typeface="Arial" panose="020B0604020202020204" pitchFamily="34" charset="0"/>
              </a:rPr>
              <a:t>El supervisor es </a:t>
            </a:r>
            <a:r>
              <a:rPr lang="en-US" sz="1050" dirty="0" err="1">
                <a:latin typeface="Arial" panose="020B0604020202020204" pitchFamily="34" charset="0"/>
                <a:cs typeface="Arial" panose="020B0604020202020204" pitchFamily="34" charset="0"/>
              </a:rPr>
              <a:t>el</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encargado</a:t>
            </a:r>
            <a:r>
              <a:rPr lang="en-US" sz="1050" dirty="0">
                <a:latin typeface="Arial" panose="020B0604020202020204" pitchFamily="34" charset="0"/>
                <a:cs typeface="Arial" panose="020B0604020202020204" pitchFamily="34" charset="0"/>
              </a:rPr>
              <a:t> de </a:t>
            </a:r>
            <a:r>
              <a:rPr lang="en-US" sz="1050" dirty="0" err="1">
                <a:latin typeface="Arial" panose="020B0604020202020204" pitchFamily="34" charset="0"/>
                <a:cs typeface="Arial" panose="020B0604020202020204" pitchFamily="34" charset="0"/>
              </a:rPr>
              <a:t>i</a:t>
            </a:r>
            <a:r>
              <a:rPr lang="es-ES" sz="1050" dirty="0" err="1">
                <a:latin typeface="Arial" panose="020B0604020202020204" pitchFamily="34" charset="0"/>
                <a:cs typeface="Arial" panose="020B0604020202020204" pitchFamily="34" charset="0"/>
              </a:rPr>
              <a:t>nstruir</a:t>
            </a:r>
            <a:r>
              <a:rPr lang="es-ES" sz="1050" dirty="0">
                <a:latin typeface="Arial" panose="020B0604020202020204" pitchFamily="34" charset="0"/>
                <a:cs typeface="Arial" panose="020B0604020202020204" pitchFamily="34" charset="0"/>
              </a:rPr>
              <a:t>, capacitar, entrenar y verificar que los trabajadores conozcan y cumplan con los estándares y PETS.</a:t>
            </a:r>
            <a:endParaRPr lang="en-US" sz="1050" dirty="0">
              <a:latin typeface="Arial" panose="020B0604020202020204" pitchFamily="34" charset="0"/>
              <a:cs typeface="Arial" panose="020B0604020202020204" pitchFamily="34" charset="0"/>
            </a:endParaRPr>
          </a:p>
        </p:txBody>
      </p:sp>
      <p:sp>
        <p:nvSpPr>
          <p:cNvPr id="38" name="TextBox 55">
            <a:extLst>
              <a:ext uri="{FF2B5EF4-FFF2-40B4-BE49-F238E27FC236}">
                <a16:creationId xmlns:a16="http://schemas.microsoft.com/office/drawing/2014/main" id="{99103517-6837-47D0-35C9-B4CFBE80A29B}"/>
              </a:ext>
            </a:extLst>
          </p:cNvPr>
          <p:cNvSpPr txBox="1"/>
          <p:nvPr/>
        </p:nvSpPr>
        <p:spPr>
          <a:xfrm>
            <a:off x="6364301" y="1263409"/>
            <a:ext cx="1694695" cy="276999"/>
          </a:xfrm>
          <a:prstGeom prst="rect">
            <a:avLst/>
          </a:prstGeom>
          <a:noFill/>
        </p:spPr>
        <p:txBody>
          <a:bodyPr wrap="none" rtlCol="0" anchor="b" anchorCtr="0">
            <a:spAutoFit/>
          </a:bodyPr>
          <a:lstStyle/>
          <a:p>
            <a:r>
              <a:rPr lang="en-US" sz="1200" b="1" dirty="0">
                <a:solidFill>
                  <a:schemeClr val="tx2"/>
                </a:solidFill>
                <a:latin typeface="Arial" panose="020B0604020202020204" pitchFamily="34" charset="0"/>
                <a:ea typeface="Open Sans Light" panose="020B0306030504020204" pitchFamily="34" charset="0"/>
                <a:cs typeface="Arial" panose="020B0604020202020204" pitchFamily="34" charset="0"/>
              </a:rPr>
              <a:t>¿</a:t>
            </a:r>
            <a:r>
              <a:rPr lang="en-US" sz="1200" b="1" dirty="0" err="1">
                <a:solidFill>
                  <a:schemeClr val="tx2"/>
                </a:solidFill>
                <a:latin typeface="Arial" panose="020B0604020202020204" pitchFamily="34" charset="0"/>
                <a:ea typeface="Open Sans Light" panose="020B0306030504020204" pitchFamily="34" charset="0"/>
                <a:cs typeface="Arial" panose="020B0604020202020204" pitchFamily="34" charset="0"/>
              </a:rPr>
              <a:t>Qué</a:t>
            </a:r>
            <a:r>
              <a:rPr lang="en-US" sz="1200" b="1" dirty="0">
                <a:solidFill>
                  <a:schemeClr val="tx2"/>
                </a:solidFill>
                <a:latin typeface="Arial" panose="020B0604020202020204" pitchFamily="34" charset="0"/>
                <a:ea typeface="Open Sans Light" panose="020B0306030504020204" pitchFamily="34" charset="0"/>
                <a:cs typeface="Arial" panose="020B0604020202020204" pitchFamily="34" charset="0"/>
              </a:rPr>
              <a:t> son </a:t>
            </a:r>
            <a:r>
              <a:rPr lang="en-US" sz="1200" b="1" dirty="0" err="1">
                <a:solidFill>
                  <a:schemeClr val="tx2"/>
                </a:solidFill>
                <a:latin typeface="Arial" panose="020B0604020202020204" pitchFamily="34" charset="0"/>
                <a:ea typeface="Open Sans Light" panose="020B0306030504020204" pitchFamily="34" charset="0"/>
                <a:cs typeface="Arial" panose="020B0604020202020204" pitchFamily="34" charset="0"/>
              </a:rPr>
              <a:t>los</a:t>
            </a:r>
            <a:r>
              <a:rPr lang="en-US" sz="1200" b="1" dirty="0">
                <a:solidFill>
                  <a:schemeClr val="tx2"/>
                </a:solidFill>
                <a:latin typeface="Arial" panose="020B0604020202020204" pitchFamily="34" charset="0"/>
                <a:ea typeface="Open Sans Light" panose="020B0306030504020204" pitchFamily="34" charset="0"/>
                <a:cs typeface="Arial" panose="020B0604020202020204" pitchFamily="34" charset="0"/>
              </a:rPr>
              <a:t> PETS?</a:t>
            </a:r>
          </a:p>
        </p:txBody>
      </p:sp>
      <p:sp>
        <p:nvSpPr>
          <p:cNvPr id="39" name="Subtitle 2">
            <a:extLst>
              <a:ext uri="{FF2B5EF4-FFF2-40B4-BE49-F238E27FC236}">
                <a16:creationId xmlns:a16="http://schemas.microsoft.com/office/drawing/2014/main" id="{E953DE3D-BE2A-EF42-D095-9EE2771123D8}"/>
              </a:ext>
            </a:extLst>
          </p:cNvPr>
          <p:cNvSpPr txBox="1">
            <a:spLocks/>
          </p:cNvSpPr>
          <p:nvPr/>
        </p:nvSpPr>
        <p:spPr>
          <a:xfrm>
            <a:off x="6309369" y="1521826"/>
            <a:ext cx="5050057" cy="784830"/>
          </a:xfrm>
          <a:prstGeom prst="rect">
            <a:avLst/>
          </a:prstGeom>
        </p:spPr>
        <p:txBody>
          <a:bodyPr vert="horz" wrap="square" lIns="91440" tIns="45720" rIns="91440" bIns="91440" rtlCol="0" anchor="t">
            <a:spAutoFit/>
          </a:bodyPr>
          <a:lstStyle>
            <a:defPPr>
              <a:defRPr lang="en-US"/>
            </a:defPPr>
            <a:lvl1pPr indent="0" defTabSz="1087636">
              <a:lnSpc>
                <a:spcPct val="100000"/>
              </a:lnSpc>
              <a:spcBef>
                <a:spcPct val="20000"/>
              </a:spcBef>
              <a:buFont typeface="Arial"/>
              <a:buNone/>
              <a:defRPr sz="1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050" dirty="0">
                <a:latin typeface="Arial" panose="020B0604020202020204" pitchFamily="34" charset="0"/>
                <a:cs typeface="Arial" panose="020B0604020202020204" pitchFamily="34" charset="0"/>
              </a:rPr>
              <a:t>Son documentos que contienen la descripción específica de la forma cómo llevar a cabo o desarrollar una tarea de manera correcta desde el comienzo hasta el final, dividida en un conjunto de pasos consecutivos o sistemáticos. Resuelve la pregunta: ¿Cómo hacer el trabajo/tarea de manera correcta y segura?</a:t>
            </a:r>
            <a:endParaRPr lang="en-US" sz="1050" dirty="0">
              <a:latin typeface="Arial" panose="020B0604020202020204" pitchFamily="34" charset="0"/>
              <a:cs typeface="Arial" panose="020B0604020202020204" pitchFamily="34" charset="0"/>
            </a:endParaRPr>
          </a:p>
        </p:txBody>
      </p:sp>
      <p:sp>
        <p:nvSpPr>
          <p:cNvPr id="40" name="TextBox 55">
            <a:extLst>
              <a:ext uri="{FF2B5EF4-FFF2-40B4-BE49-F238E27FC236}">
                <a16:creationId xmlns:a16="http://schemas.microsoft.com/office/drawing/2014/main" id="{E4FC686F-B4BB-B626-36C4-F856683C8A84}"/>
              </a:ext>
            </a:extLst>
          </p:cNvPr>
          <p:cNvSpPr txBox="1"/>
          <p:nvPr/>
        </p:nvSpPr>
        <p:spPr>
          <a:xfrm>
            <a:off x="5152868" y="3859351"/>
            <a:ext cx="5213287" cy="261610"/>
          </a:xfrm>
          <a:prstGeom prst="rect">
            <a:avLst/>
          </a:prstGeom>
          <a:noFill/>
        </p:spPr>
        <p:txBody>
          <a:bodyPr wrap="none" rtlCol="0" anchor="b" anchorCtr="0">
            <a:spAutoFit/>
          </a:bodyPr>
          <a:lstStyle>
            <a:defPPr>
              <a:defRPr lang="en-US"/>
            </a:defPPr>
            <a:lvl1pPr>
              <a:defRPr sz="1200" b="1">
                <a:solidFill>
                  <a:schemeClr val="tx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a:t>
            </a:r>
            <a:r>
              <a:rPr lang="en-US" dirty="0" err="1"/>
              <a:t>Cuáles</a:t>
            </a:r>
            <a:r>
              <a:rPr lang="en-US" dirty="0"/>
              <a:t> son las </a:t>
            </a:r>
            <a:r>
              <a:rPr lang="en-US" dirty="0" err="1"/>
              <a:t>obligaciones</a:t>
            </a:r>
            <a:r>
              <a:rPr lang="en-US" dirty="0"/>
              <a:t> de </a:t>
            </a:r>
            <a:r>
              <a:rPr lang="en-US" dirty="0" err="1"/>
              <a:t>los</a:t>
            </a:r>
            <a:r>
              <a:rPr lang="en-US" dirty="0"/>
              <a:t> </a:t>
            </a:r>
            <a:r>
              <a:rPr lang="en-US" dirty="0" err="1"/>
              <a:t>trabajadores</a:t>
            </a:r>
            <a:r>
              <a:rPr lang="en-US" dirty="0"/>
              <a:t> con </a:t>
            </a:r>
            <a:r>
              <a:rPr lang="en-US" dirty="0" err="1"/>
              <a:t>relación</a:t>
            </a:r>
            <a:r>
              <a:rPr lang="en-US" dirty="0"/>
              <a:t> a </a:t>
            </a:r>
            <a:r>
              <a:rPr lang="en-US" dirty="0" err="1"/>
              <a:t>los</a:t>
            </a:r>
            <a:r>
              <a:rPr lang="en-US" dirty="0"/>
              <a:t> PETS?</a:t>
            </a:r>
          </a:p>
        </p:txBody>
      </p:sp>
      <p:sp>
        <p:nvSpPr>
          <p:cNvPr id="41" name="Subtitle 2">
            <a:extLst>
              <a:ext uri="{FF2B5EF4-FFF2-40B4-BE49-F238E27FC236}">
                <a16:creationId xmlns:a16="http://schemas.microsoft.com/office/drawing/2014/main" id="{CE7A39C6-5EAA-4F7B-8A38-EBD6BA202A1A}"/>
              </a:ext>
            </a:extLst>
          </p:cNvPr>
          <p:cNvSpPr txBox="1">
            <a:spLocks/>
          </p:cNvSpPr>
          <p:nvPr/>
        </p:nvSpPr>
        <p:spPr>
          <a:xfrm>
            <a:off x="5180764" y="4143009"/>
            <a:ext cx="5817917" cy="881780"/>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Los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trabajadores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están</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obligados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 </a:t>
            </a:r>
          </a:p>
          <a:p>
            <a:pPr marL="171450" indent="-171450" algn="l">
              <a:lnSpc>
                <a:spcPct val="100000"/>
              </a:lnSpc>
              <a:buFont typeface="Arial" panose="020B0604020202020204" pitchFamily="34" charset="0"/>
              <a:buChar char="•"/>
            </a:pPr>
            <a:r>
              <a:rPr lang="es-ES" sz="1050" dirty="0">
                <a:solidFill>
                  <a:schemeClr val="tx1"/>
                </a:solidFill>
                <a:latin typeface="Arial" panose="020B0604020202020204" pitchFamily="34" charset="0"/>
                <a:cs typeface="Arial" panose="020B0604020202020204" pitchFamily="34" charset="0"/>
              </a:rPr>
              <a:t>Cumplir con lo descrito en el PETS.</a:t>
            </a:r>
          </a:p>
          <a:p>
            <a:pPr marL="171450" indent="-171450" algn="l">
              <a:lnSpc>
                <a:spcPct val="100000"/>
              </a:lnSpc>
              <a:buFont typeface="Arial" panose="020B0604020202020204" pitchFamily="34" charset="0"/>
              <a:buChar char="•"/>
            </a:pPr>
            <a:r>
              <a:rPr lang="es-ES" sz="1050" dirty="0">
                <a:solidFill>
                  <a:schemeClr val="tx1"/>
                </a:solidFill>
                <a:latin typeface="Arial" panose="020B0604020202020204" pitchFamily="34" charset="0"/>
                <a:cs typeface="Arial" panose="020B0604020202020204" pitchFamily="34" charset="0"/>
              </a:rPr>
              <a:t>Revisar el PETS previo a la ejecución de la tarea.</a:t>
            </a:r>
          </a:p>
          <a:p>
            <a:pPr marL="171450" indent="-171450" algn="l">
              <a:lnSpc>
                <a:spcPct val="100000"/>
              </a:lnSpc>
              <a:buFont typeface="Arial" panose="020B0604020202020204" pitchFamily="34" charset="0"/>
              <a:buChar char="•"/>
            </a:pPr>
            <a:r>
              <a:rPr lang="es-ES" sz="1050" dirty="0">
                <a:solidFill>
                  <a:schemeClr val="tx1"/>
                </a:solidFill>
                <a:latin typeface="Arial" panose="020B0604020202020204" pitchFamily="34" charset="0"/>
                <a:cs typeface="Arial" panose="020B0604020202020204" pitchFamily="34" charset="0"/>
              </a:rPr>
              <a:t>Participar activamente en la actualización de los mismos.</a:t>
            </a:r>
          </a:p>
        </p:txBody>
      </p:sp>
      <p:sp>
        <p:nvSpPr>
          <p:cNvPr id="42" name="TextBox 55">
            <a:extLst>
              <a:ext uri="{FF2B5EF4-FFF2-40B4-BE49-F238E27FC236}">
                <a16:creationId xmlns:a16="http://schemas.microsoft.com/office/drawing/2014/main" id="{2D80C0D6-AD9C-92DF-DC3B-6878FE4BC8A5}"/>
              </a:ext>
            </a:extLst>
          </p:cNvPr>
          <p:cNvSpPr txBox="1"/>
          <p:nvPr/>
        </p:nvSpPr>
        <p:spPr>
          <a:xfrm>
            <a:off x="6309369" y="5205369"/>
            <a:ext cx="2198038" cy="261610"/>
          </a:xfrm>
          <a:prstGeom prst="rect">
            <a:avLst/>
          </a:prstGeom>
          <a:noFill/>
        </p:spPr>
        <p:txBody>
          <a:bodyPr wrap="none" rtlCol="0" anchor="b" anchorCtr="0">
            <a:spAutoFit/>
          </a:bodyPr>
          <a:lstStyle>
            <a:defPPr>
              <a:defRPr lang="en-US"/>
            </a:defPPr>
            <a:lvl1pPr>
              <a:defRPr sz="1200" b="1">
                <a:solidFill>
                  <a:schemeClr val="tx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a:t>
            </a:r>
            <a:r>
              <a:rPr lang="en-US" dirty="0" err="1"/>
              <a:t>Qué</a:t>
            </a:r>
            <a:r>
              <a:rPr lang="en-US" dirty="0"/>
              <a:t> </a:t>
            </a:r>
            <a:r>
              <a:rPr lang="en-US" dirty="0" err="1"/>
              <a:t>deben</a:t>
            </a:r>
            <a:r>
              <a:rPr lang="en-US" dirty="0"/>
              <a:t> </a:t>
            </a:r>
            <a:r>
              <a:rPr lang="en-US" dirty="0" err="1"/>
              <a:t>Incluir</a:t>
            </a:r>
            <a:r>
              <a:rPr lang="en-US" dirty="0"/>
              <a:t> </a:t>
            </a:r>
            <a:r>
              <a:rPr lang="en-US" dirty="0" err="1"/>
              <a:t>los</a:t>
            </a:r>
            <a:r>
              <a:rPr lang="en-US" dirty="0"/>
              <a:t> PETS?</a:t>
            </a:r>
          </a:p>
        </p:txBody>
      </p:sp>
      <p:sp>
        <p:nvSpPr>
          <p:cNvPr id="43" name="Subtitle 2">
            <a:extLst>
              <a:ext uri="{FF2B5EF4-FFF2-40B4-BE49-F238E27FC236}">
                <a16:creationId xmlns:a16="http://schemas.microsoft.com/office/drawing/2014/main" id="{F4841F40-B528-F4C6-0ADE-BDA8AF526DC4}"/>
              </a:ext>
            </a:extLst>
          </p:cNvPr>
          <p:cNvSpPr txBox="1">
            <a:spLocks/>
          </p:cNvSpPr>
          <p:nvPr/>
        </p:nvSpPr>
        <p:spPr>
          <a:xfrm>
            <a:off x="6342619" y="5494514"/>
            <a:ext cx="4098674" cy="107567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Requerimiento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Personal </a:t>
            </a: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Requerimiento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Equipos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Protección</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Personal </a:t>
            </a: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Requerimiento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de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Equipos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Herramientas</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Materiales</a:t>
            </a:r>
            <a:endPar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Procedimiento</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Detallar</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a:t>
            </a: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el</a:t>
            </a:r>
            <a:r>
              <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rPr>
              <a:t> paso a paso)</a:t>
            </a:r>
          </a:p>
          <a:p>
            <a:pPr marL="228600" indent="-228600" algn="l">
              <a:lnSpc>
                <a:spcPct val="100000"/>
              </a:lnSpc>
              <a:buAutoNum type="arabicPeriod"/>
            </a:pPr>
            <a:r>
              <a:rPr lang="en-US" sz="1050" dirty="0" err="1">
                <a:solidFill>
                  <a:schemeClr val="tx1"/>
                </a:solidFill>
                <a:latin typeface="Arial" panose="020B0604020202020204" pitchFamily="34" charset="0"/>
                <a:ea typeface="Open Sans Light" panose="020B0306030504020204" pitchFamily="34" charset="0"/>
                <a:cs typeface="Arial" panose="020B0604020202020204" pitchFamily="34" charset="0"/>
              </a:rPr>
              <a:t>Restricciones</a:t>
            </a:r>
            <a:endParaRPr lang="en-US" sz="105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
        <p:nvSpPr>
          <p:cNvPr id="44" name="Rectángulo 13">
            <a:extLst>
              <a:ext uri="{FF2B5EF4-FFF2-40B4-BE49-F238E27FC236}">
                <a16:creationId xmlns:a16="http://schemas.microsoft.com/office/drawing/2014/main" id="{AC0558C5-7AAA-9193-7C69-3ACF6D5165AC}"/>
              </a:ext>
            </a:extLst>
          </p:cNvPr>
          <p:cNvSpPr/>
          <p:nvPr/>
        </p:nvSpPr>
        <p:spPr>
          <a:xfrm>
            <a:off x="1066968" y="2039168"/>
            <a:ext cx="126161" cy="3978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Arial" panose="020B0604020202020204" pitchFamily="34" charset="0"/>
              <a:cs typeface="Arial" panose="020B0604020202020204" pitchFamily="34" charset="0"/>
            </a:endParaRPr>
          </a:p>
        </p:txBody>
      </p:sp>
      <p:sp>
        <p:nvSpPr>
          <p:cNvPr id="45" name="Shape 2527">
            <a:extLst>
              <a:ext uri="{FF2B5EF4-FFF2-40B4-BE49-F238E27FC236}">
                <a16:creationId xmlns:a16="http://schemas.microsoft.com/office/drawing/2014/main" id="{1906B457-0550-0136-0307-247294207BCA}"/>
              </a:ext>
            </a:extLst>
          </p:cNvPr>
          <p:cNvSpPr>
            <a:spLocks noChangeAspect="1"/>
          </p:cNvSpPr>
          <p:nvPr/>
        </p:nvSpPr>
        <p:spPr>
          <a:xfrm>
            <a:off x="4186273" y="2619492"/>
            <a:ext cx="295963" cy="246512"/>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Arial" panose="020B0604020202020204" pitchFamily="34" charset="0"/>
              <a:ea typeface="Open Sans Semibold" charset="0"/>
              <a:cs typeface="Arial" panose="020B0604020202020204" pitchFamily="34" charset="0"/>
            </a:endParaRPr>
          </a:p>
        </p:txBody>
      </p:sp>
      <p:sp>
        <p:nvSpPr>
          <p:cNvPr id="46" name="Shape 2546">
            <a:extLst>
              <a:ext uri="{FF2B5EF4-FFF2-40B4-BE49-F238E27FC236}">
                <a16:creationId xmlns:a16="http://schemas.microsoft.com/office/drawing/2014/main" id="{128B3988-D439-5C42-7AB8-C6B31ECE5DD6}"/>
              </a:ext>
            </a:extLst>
          </p:cNvPr>
          <p:cNvSpPr>
            <a:spLocks noChangeAspect="1"/>
          </p:cNvSpPr>
          <p:nvPr/>
        </p:nvSpPr>
        <p:spPr>
          <a:xfrm>
            <a:off x="4161901" y="5218195"/>
            <a:ext cx="295963" cy="20169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Arial" panose="020B0604020202020204" pitchFamily="34" charset="0"/>
              <a:ea typeface="Open Sans Semibold" charset="0"/>
              <a:cs typeface="Arial" panose="020B0604020202020204" pitchFamily="34" charset="0"/>
            </a:endParaRPr>
          </a:p>
        </p:txBody>
      </p:sp>
      <p:sp>
        <p:nvSpPr>
          <p:cNvPr id="47" name="Shape 2623">
            <a:extLst>
              <a:ext uri="{FF2B5EF4-FFF2-40B4-BE49-F238E27FC236}">
                <a16:creationId xmlns:a16="http://schemas.microsoft.com/office/drawing/2014/main" id="{A7BEE7C5-CDAE-7915-55E9-7EE0051595BC}"/>
              </a:ext>
            </a:extLst>
          </p:cNvPr>
          <p:cNvSpPr>
            <a:spLocks noChangeAspect="1"/>
          </p:cNvSpPr>
          <p:nvPr/>
        </p:nvSpPr>
        <p:spPr>
          <a:xfrm>
            <a:off x="5285165" y="5890160"/>
            <a:ext cx="295963" cy="246512"/>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b="1" dirty="0">
              <a:latin typeface="Arial" panose="020B0604020202020204" pitchFamily="34" charset="0"/>
              <a:ea typeface="Open Sans Semibold" charset="0"/>
              <a:cs typeface="Arial" panose="020B0604020202020204" pitchFamily="34" charset="0"/>
            </a:endParaRPr>
          </a:p>
        </p:txBody>
      </p:sp>
      <p:sp>
        <p:nvSpPr>
          <p:cNvPr id="48" name="Shape 2538">
            <a:extLst>
              <a:ext uri="{FF2B5EF4-FFF2-40B4-BE49-F238E27FC236}">
                <a16:creationId xmlns:a16="http://schemas.microsoft.com/office/drawing/2014/main" id="{C2CDB359-E15F-B579-A977-E24DD8D0B96C}"/>
              </a:ext>
            </a:extLst>
          </p:cNvPr>
          <p:cNvSpPr>
            <a:spLocks noChangeAspect="1"/>
          </p:cNvSpPr>
          <p:nvPr/>
        </p:nvSpPr>
        <p:spPr>
          <a:xfrm>
            <a:off x="5315654" y="1937058"/>
            <a:ext cx="242151" cy="246512"/>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b="1" dirty="0">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76169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C9B3-23B8-39FC-3F49-9975BD1EEC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F62DCD-6E8D-305D-4861-CEC3C4C1FA6A}"/>
              </a:ext>
            </a:extLst>
          </p:cNvPr>
          <p:cNvSpPr>
            <a:spLocks noGrp="1"/>
          </p:cNvSpPr>
          <p:nvPr>
            <p:ph type="sldNum" sz="quarter" idx="12"/>
          </p:nvPr>
        </p:nvSpPr>
        <p:spPr/>
        <p:txBody>
          <a:bodyPr/>
          <a:lstStyle/>
          <a:p>
            <a:fld id="{FF95D46F-68E8-4171-8536-729DEB5A20DE}" type="slidenum">
              <a:rPr lang="en-US" smtClean="0"/>
              <a:t>21</a:t>
            </a:fld>
            <a:endParaRPr lang="en-US"/>
          </a:p>
        </p:txBody>
      </p:sp>
      <p:sp>
        <p:nvSpPr>
          <p:cNvPr id="7" name="Title 1">
            <a:extLst>
              <a:ext uri="{FF2B5EF4-FFF2-40B4-BE49-F238E27FC236}">
                <a16:creationId xmlns:a16="http://schemas.microsoft.com/office/drawing/2014/main" id="{025E4C94-30E2-592C-A2DD-C137BE3AFA41}"/>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Auditorías de controles Críticos</a:t>
            </a:r>
            <a:endParaRPr lang="en-US" dirty="0"/>
          </a:p>
        </p:txBody>
      </p:sp>
    </p:spTree>
    <p:extLst>
      <p:ext uri="{BB962C8B-B14F-4D97-AF65-F5344CB8AC3E}">
        <p14:creationId xmlns:p14="http://schemas.microsoft.com/office/powerpoint/2010/main" val="54319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91182-698D-6085-588C-E1A36DBC0385}"/>
              </a:ext>
            </a:extLst>
          </p:cNvPr>
          <p:cNvSpPr>
            <a:spLocks noGrp="1"/>
          </p:cNvSpPr>
          <p:nvPr>
            <p:ph type="title"/>
          </p:nvPr>
        </p:nvSpPr>
        <p:spPr/>
        <p:txBody>
          <a:bodyPr/>
          <a:lstStyle/>
          <a:p>
            <a:r>
              <a:rPr lang="es-PE" dirty="0"/>
              <a:t>Auditorías de controles críticos </a:t>
            </a:r>
            <a:endParaRPr lang="en-US" dirty="0"/>
          </a:p>
        </p:txBody>
      </p:sp>
      <p:sp>
        <p:nvSpPr>
          <p:cNvPr id="4" name="Marcador de número de diapositiva 3">
            <a:extLst>
              <a:ext uri="{FF2B5EF4-FFF2-40B4-BE49-F238E27FC236}">
                <a16:creationId xmlns:a16="http://schemas.microsoft.com/office/drawing/2014/main" id="{DD2457DB-B57E-42FB-B1C1-54763C76D754}"/>
              </a:ext>
            </a:extLst>
          </p:cNvPr>
          <p:cNvSpPr>
            <a:spLocks noGrp="1"/>
          </p:cNvSpPr>
          <p:nvPr>
            <p:ph type="sldNum" sz="quarter" idx="4"/>
          </p:nvPr>
        </p:nvSpPr>
        <p:spPr/>
        <p:txBody>
          <a:bodyPr/>
          <a:lstStyle/>
          <a:p>
            <a:fld id="{FF95D46F-68E8-4171-8536-729DEB5A20DE}" type="slidenum">
              <a:rPr lang="en-US" smtClean="0"/>
              <a:pPr/>
              <a:t>22</a:t>
            </a:fld>
            <a:endParaRPr lang="en-US" dirty="0"/>
          </a:p>
        </p:txBody>
      </p:sp>
      <p:sp>
        <p:nvSpPr>
          <p:cNvPr id="5" name="Rectángulo 4">
            <a:extLst>
              <a:ext uri="{FF2B5EF4-FFF2-40B4-BE49-F238E27FC236}">
                <a16:creationId xmlns:a16="http://schemas.microsoft.com/office/drawing/2014/main" id="{9A8362D9-7267-7635-35A7-58C41B6DD2C9}"/>
              </a:ext>
            </a:extLst>
          </p:cNvPr>
          <p:cNvSpPr/>
          <p:nvPr/>
        </p:nvSpPr>
        <p:spPr>
          <a:xfrm>
            <a:off x="5431285" y="5803832"/>
            <a:ext cx="6354501" cy="931703"/>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PE" sz="1600">
                <a:solidFill>
                  <a:schemeClr val="tx1"/>
                </a:solidFill>
                <a:latin typeface="Arial" panose="020B0604020202020204" pitchFamily="34" charset="0"/>
                <a:cs typeface="Arial" panose="020B0604020202020204" pitchFamily="34" charset="0"/>
              </a:rPr>
              <a:t>Es obligación de la empresa contratista contar con un programa de auditoría de controles críticos y ejecutarlos a fin de identificar desviaciones que puedan afectar la seguridad de sus trabajadores </a:t>
            </a:r>
            <a:endParaRPr lang="en-US" sz="1600"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0046771F-D252-0786-72C4-A2B0C53FA132}"/>
              </a:ext>
            </a:extLst>
          </p:cNvPr>
          <p:cNvPicPr>
            <a:picLocks noChangeAspect="1"/>
          </p:cNvPicPr>
          <p:nvPr/>
        </p:nvPicPr>
        <p:blipFill>
          <a:blip r:embed="rId3"/>
          <a:stretch>
            <a:fillRect/>
          </a:stretch>
        </p:blipFill>
        <p:spPr>
          <a:xfrm>
            <a:off x="636843" y="1369133"/>
            <a:ext cx="3959393" cy="4918784"/>
          </a:xfrm>
          <a:prstGeom prst="rect">
            <a:avLst/>
          </a:prstGeom>
          <a:ln>
            <a:solidFill>
              <a:schemeClr val="tx2"/>
            </a:solidFill>
          </a:ln>
        </p:spPr>
      </p:pic>
      <p:pic>
        <p:nvPicPr>
          <p:cNvPr id="11" name="Imagen 10">
            <a:extLst>
              <a:ext uri="{FF2B5EF4-FFF2-40B4-BE49-F238E27FC236}">
                <a16:creationId xmlns:a16="http://schemas.microsoft.com/office/drawing/2014/main" id="{17107851-7A15-9CD6-984B-A987D6F14421}"/>
              </a:ext>
            </a:extLst>
          </p:cNvPr>
          <p:cNvPicPr>
            <a:picLocks noChangeAspect="1"/>
          </p:cNvPicPr>
          <p:nvPr/>
        </p:nvPicPr>
        <p:blipFill>
          <a:blip r:embed="rId4"/>
          <a:stretch>
            <a:fillRect/>
          </a:stretch>
        </p:blipFill>
        <p:spPr>
          <a:xfrm>
            <a:off x="6531254" y="1369133"/>
            <a:ext cx="2727765" cy="3931302"/>
          </a:xfrm>
          <a:prstGeom prst="rect">
            <a:avLst/>
          </a:prstGeom>
          <a:ln>
            <a:solidFill>
              <a:schemeClr val="tx2"/>
            </a:solidFill>
          </a:ln>
        </p:spPr>
      </p:pic>
      <p:pic>
        <p:nvPicPr>
          <p:cNvPr id="15" name="Imagen 14">
            <a:extLst>
              <a:ext uri="{FF2B5EF4-FFF2-40B4-BE49-F238E27FC236}">
                <a16:creationId xmlns:a16="http://schemas.microsoft.com/office/drawing/2014/main" id="{E9A3B9BC-5F9B-560F-B7F0-933F05904A56}"/>
              </a:ext>
            </a:extLst>
          </p:cNvPr>
          <p:cNvPicPr>
            <a:picLocks noChangeAspect="1"/>
          </p:cNvPicPr>
          <p:nvPr/>
        </p:nvPicPr>
        <p:blipFill>
          <a:blip r:embed="rId5"/>
          <a:stretch>
            <a:fillRect/>
          </a:stretch>
        </p:blipFill>
        <p:spPr>
          <a:xfrm>
            <a:off x="8608535" y="1849481"/>
            <a:ext cx="2585502" cy="3831886"/>
          </a:xfrm>
          <a:prstGeom prst="rect">
            <a:avLst/>
          </a:prstGeom>
          <a:ln>
            <a:solidFill>
              <a:schemeClr val="tx2"/>
            </a:solidFill>
          </a:ln>
        </p:spPr>
      </p:pic>
    </p:spTree>
    <p:extLst>
      <p:ext uri="{BB962C8B-B14F-4D97-AF65-F5344CB8AC3E}">
        <p14:creationId xmlns:p14="http://schemas.microsoft.com/office/powerpoint/2010/main" val="292208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116F-FC91-EB25-F0B4-ACC19D2DBA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5DBD8-E413-8443-548C-38832ABB3EAE}"/>
              </a:ext>
            </a:extLst>
          </p:cNvPr>
          <p:cNvSpPr>
            <a:spLocks noGrp="1"/>
          </p:cNvSpPr>
          <p:nvPr>
            <p:ph type="sldNum" sz="quarter" idx="12"/>
          </p:nvPr>
        </p:nvSpPr>
        <p:spPr/>
        <p:txBody>
          <a:bodyPr/>
          <a:lstStyle/>
          <a:p>
            <a:fld id="{FF95D46F-68E8-4171-8536-729DEB5A20DE}" type="slidenum">
              <a:rPr lang="en-US" smtClean="0"/>
              <a:t>23</a:t>
            </a:fld>
            <a:endParaRPr lang="en-US"/>
          </a:p>
        </p:txBody>
      </p:sp>
      <p:sp>
        <p:nvSpPr>
          <p:cNvPr id="7" name="Title 1">
            <a:extLst>
              <a:ext uri="{FF2B5EF4-FFF2-40B4-BE49-F238E27FC236}">
                <a16:creationId xmlns:a16="http://schemas.microsoft.com/office/drawing/2014/main" id="{1D1526F9-152D-CA7A-E839-094ECEAC0E70}"/>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Reporte de Incidentes</a:t>
            </a:r>
            <a:endParaRPr lang="en-US" sz="2800" dirty="0"/>
          </a:p>
        </p:txBody>
      </p:sp>
    </p:spTree>
    <p:extLst>
      <p:ext uri="{BB962C8B-B14F-4D97-AF65-F5344CB8AC3E}">
        <p14:creationId xmlns:p14="http://schemas.microsoft.com/office/powerpoint/2010/main" val="299631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52FAF-9252-9169-A2DD-B1F94560ED23}"/>
              </a:ext>
            </a:extLst>
          </p:cNvPr>
          <p:cNvSpPr>
            <a:spLocks noGrp="1"/>
          </p:cNvSpPr>
          <p:nvPr>
            <p:ph type="title"/>
          </p:nvPr>
        </p:nvSpPr>
        <p:spPr/>
        <p:txBody>
          <a:bodyPr/>
          <a:lstStyle/>
          <a:p>
            <a:r>
              <a:rPr lang="es-PE" dirty="0"/>
              <a:t>Reporte </a:t>
            </a:r>
            <a:r>
              <a:rPr lang="es-PE" dirty="0">
                <a:solidFill>
                  <a:schemeClr val="accent4"/>
                </a:solidFill>
              </a:rPr>
              <a:t>Oportuno</a:t>
            </a:r>
            <a:r>
              <a:rPr lang="es-PE" dirty="0"/>
              <a:t> de Incidentes</a:t>
            </a:r>
            <a:endParaRPr lang="en-US" dirty="0"/>
          </a:p>
        </p:txBody>
      </p:sp>
      <p:sp>
        <p:nvSpPr>
          <p:cNvPr id="4" name="Marcador de número de diapositiva 3">
            <a:extLst>
              <a:ext uri="{FF2B5EF4-FFF2-40B4-BE49-F238E27FC236}">
                <a16:creationId xmlns:a16="http://schemas.microsoft.com/office/drawing/2014/main" id="{10B21847-728A-C129-DED1-7BADC1D8CF24}"/>
              </a:ext>
            </a:extLst>
          </p:cNvPr>
          <p:cNvSpPr>
            <a:spLocks noGrp="1"/>
          </p:cNvSpPr>
          <p:nvPr>
            <p:ph type="sldNum" sz="quarter" idx="4"/>
          </p:nvPr>
        </p:nvSpPr>
        <p:spPr/>
        <p:txBody>
          <a:bodyPr/>
          <a:lstStyle/>
          <a:p>
            <a:fld id="{FF95D46F-68E8-4171-8536-729DEB5A20DE}" type="slidenum">
              <a:rPr lang="en-US" smtClean="0"/>
              <a:pPr/>
              <a:t>24</a:t>
            </a:fld>
            <a:endParaRPr lang="en-US" dirty="0"/>
          </a:p>
        </p:txBody>
      </p:sp>
      <p:sp>
        <p:nvSpPr>
          <p:cNvPr id="5" name="Content Placeholder 2">
            <a:extLst>
              <a:ext uri="{FF2B5EF4-FFF2-40B4-BE49-F238E27FC236}">
                <a16:creationId xmlns:a16="http://schemas.microsoft.com/office/drawing/2014/main" id="{CBB753A1-8049-CDDB-B773-A4AD3B4B33D4}"/>
              </a:ext>
            </a:extLst>
          </p:cNvPr>
          <p:cNvSpPr>
            <a:spLocks noGrp="1"/>
          </p:cNvSpPr>
          <p:nvPr>
            <p:ph idx="1"/>
          </p:nvPr>
        </p:nvSpPr>
        <p:spPr>
          <a:xfrm>
            <a:off x="5147732" y="2440361"/>
            <a:ext cx="6378907" cy="3334372"/>
          </a:xfrm>
        </p:spPr>
        <p:txBody>
          <a:bodyPr>
            <a:normAutofit fontScale="92500" lnSpcReduction="10000"/>
          </a:bodyPr>
          <a:lstStyle/>
          <a:p>
            <a:pPr marL="0" indent="0" algn="just">
              <a:spcAft>
                <a:spcPts val="75"/>
              </a:spcAft>
              <a:buNone/>
            </a:pPr>
            <a:r>
              <a:rPr lang="es-PE" sz="2400" b="1" dirty="0">
                <a:solidFill>
                  <a:schemeClr val="tx2"/>
                </a:solidFill>
                <a:effectLst/>
                <a:ea typeface="Calibri" panose="020F0502020204030204" pitchFamily="34" charset="0"/>
              </a:rPr>
              <a:t>RECUERDA:</a:t>
            </a:r>
          </a:p>
          <a:p>
            <a:pPr algn="just">
              <a:spcAft>
                <a:spcPts val="75"/>
              </a:spcAft>
            </a:pPr>
            <a:r>
              <a:rPr lang="es-PE" sz="1600" dirty="0">
                <a:solidFill>
                  <a:srgbClr val="000000"/>
                </a:solidFill>
                <a:effectLst/>
                <a:ea typeface="Calibri" panose="020F0502020204030204" pitchFamily="34" charset="0"/>
              </a:rPr>
              <a:t>Ante cualquier duda respecto a si una situación o suceso anormal debe ser considerado como “incidente”, debes de consultar inmediatamente con tu supervisor inmediato y con el supervisor de seguridad del área. </a:t>
            </a:r>
            <a:endParaRPr lang="es-PE" sz="1600" dirty="0">
              <a:effectLst/>
              <a:ea typeface="Calibri" panose="020F0502020204030204" pitchFamily="34" charset="0"/>
            </a:endParaRPr>
          </a:p>
          <a:p>
            <a:pPr algn="just"/>
            <a:r>
              <a:rPr lang="es-PE" sz="1600" dirty="0">
                <a:solidFill>
                  <a:srgbClr val="000000"/>
                </a:solidFill>
                <a:effectLst/>
                <a:ea typeface="Calibri" panose="020F0502020204030204" pitchFamily="34" charset="0"/>
              </a:rPr>
              <a:t>Si presenciaste o estuviste involucrado en cualquier tipo de incidente, ya sea con </a:t>
            </a:r>
            <a:r>
              <a:rPr lang="es-PE" sz="1600" b="1" dirty="0">
                <a:solidFill>
                  <a:schemeClr val="tx2"/>
                </a:solidFill>
                <a:effectLst/>
                <a:ea typeface="Calibri" panose="020F0502020204030204" pitchFamily="34" charset="0"/>
              </a:rPr>
              <a:t>lesión, daño a la propiedad o cercano a pérdida</a:t>
            </a:r>
            <a:r>
              <a:rPr lang="es-PE" sz="1600" dirty="0">
                <a:solidFill>
                  <a:srgbClr val="000000"/>
                </a:solidFill>
                <a:effectLst/>
                <a:ea typeface="Calibri" panose="020F0502020204030204" pitchFamily="34" charset="0"/>
              </a:rPr>
              <a:t>; obligatoriamente debes de comunicar a tu supervisor de forma inmediata y </a:t>
            </a:r>
            <a:r>
              <a:rPr lang="es-PE" sz="1600" b="1" dirty="0">
                <a:solidFill>
                  <a:schemeClr val="tx2"/>
                </a:solidFill>
                <a:effectLst/>
                <a:ea typeface="Calibri" panose="020F0502020204030204" pitchFamily="34" charset="0"/>
              </a:rPr>
              <a:t>sin ningún temor. </a:t>
            </a:r>
          </a:p>
          <a:p>
            <a:pPr marL="0" indent="0" algn="just">
              <a:buNone/>
            </a:pPr>
            <a:endParaRPr lang="es-PE" sz="1600" dirty="0">
              <a:effectLst/>
              <a:ea typeface="Calibri" panose="020F0502020204030204" pitchFamily="34" charset="0"/>
            </a:endParaRPr>
          </a:p>
          <a:p>
            <a:pPr marL="0" indent="0" algn="ctr">
              <a:buNone/>
            </a:pPr>
            <a:r>
              <a:rPr lang="es-PE" sz="1600" b="1" dirty="0">
                <a:solidFill>
                  <a:schemeClr val="accent4">
                    <a:lumMod val="75000"/>
                  </a:schemeClr>
                </a:solidFill>
                <a:effectLst/>
                <a:ea typeface="Calibri" panose="020F0502020204030204" pitchFamily="34" charset="0"/>
              </a:rPr>
              <a:t>El reportar un incidente brinda la oportunidad de poder realizar un análisis para identificar la causa raíz que lo originó y poder implementar las acciones correctivas y preventivas para prevenir su recurrencia.</a:t>
            </a:r>
          </a:p>
          <a:p>
            <a:endParaRPr lang="es-PE" sz="2400" dirty="0"/>
          </a:p>
        </p:txBody>
      </p:sp>
      <p:sp>
        <p:nvSpPr>
          <p:cNvPr id="6" name="TextBox 3">
            <a:extLst>
              <a:ext uri="{FF2B5EF4-FFF2-40B4-BE49-F238E27FC236}">
                <a16:creationId xmlns:a16="http://schemas.microsoft.com/office/drawing/2014/main" id="{163F60A7-176D-2F2E-B7C7-9048D4B9AC95}"/>
              </a:ext>
            </a:extLst>
          </p:cNvPr>
          <p:cNvSpPr txBox="1"/>
          <p:nvPr/>
        </p:nvSpPr>
        <p:spPr>
          <a:xfrm>
            <a:off x="410004" y="1417829"/>
            <a:ext cx="11353018" cy="584775"/>
          </a:xfrm>
          <a:prstGeom prst="rect">
            <a:avLst/>
          </a:prstGeom>
          <a:noFill/>
          <a:ln>
            <a:noFill/>
          </a:ln>
        </p:spPr>
        <p:txBody>
          <a:bodyPr wrap="square" rtlCol="0">
            <a:spAutoFit/>
          </a:bodyPr>
          <a:lstStyle/>
          <a:p>
            <a:pPr algn="ctr"/>
            <a:r>
              <a:rPr lang="es-PE" sz="1600" b="1" dirty="0">
                <a:solidFill>
                  <a:schemeClr val="tx2"/>
                </a:solidFill>
                <a:latin typeface="Arial" panose="020B0604020202020204" pitchFamily="34" charset="0"/>
                <a:ea typeface="Open Sans" panose="020B0606030504020204" pitchFamily="34" charset="0"/>
                <a:cs typeface="Arial" panose="020B0604020202020204" pitchFamily="34" charset="0"/>
              </a:rPr>
              <a:t>Contamos con el Procedimiento: SSOpr0004 Reporte y Análisis de Incidentes, para los lineamientos y metodología de reporte, investigación y análisis de incidentes en SMCV, aplica tanto a trabajadores propios como terceros.</a:t>
            </a:r>
          </a:p>
        </p:txBody>
      </p:sp>
      <p:pic>
        <p:nvPicPr>
          <p:cNvPr id="7" name="Picture 5">
            <a:extLst>
              <a:ext uri="{FF2B5EF4-FFF2-40B4-BE49-F238E27FC236}">
                <a16:creationId xmlns:a16="http://schemas.microsoft.com/office/drawing/2014/main" id="{3CCCDA9F-65F3-917B-988A-9251E235EDAC}"/>
              </a:ext>
            </a:extLst>
          </p:cNvPr>
          <p:cNvPicPr>
            <a:picLocks noChangeAspect="1"/>
          </p:cNvPicPr>
          <p:nvPr/>
        </p:nvPicPr>
        <p:blipFill>
          <a:blip r:embed="rId2"/>
          <a:stretch>
            <a:fillRect/>
          </a:stretch>
        </p:blipFill>
        <p:spPr>
          <a:xfrm>
            <a:off x="1270065" y="2115132"/>
            <a:ext cx="3001083" cy="4417639"/>
          </a:xfrm>
          <a:prstGeom prst="rect">
            <a:avLst/>
          </a:prstGeom>
          <a:ln w="19050">
            <a:solidFill>
              <a:schemeClr val="tx2"/>
            </a:solidFill>
          </a:ln>
        </p:spPr>
      </p:pic>
    </p:spTree>
    <p:extLst>
      <p:ext uri="{BB962C8B-B14F-4D97-AF65-F5344CB8AC3E}">
        <p14:creationId xmlns:p14="http://schemas.microsoft.com/office/powerpoint/2010/main" val="272419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F7353-7088-159B-0315-6ED3171959F6}"/>
              </a:ext>
            </a:extLst>
          </p:cNvPr>
          <p:cNvSpPr>
            <a:spLocks noGrp="1"/>
          </p:cNvSpPr>
          <p:nvPr>
            <p:ph type="title"/>
          </p:nvPr>
        </p:nvSpPr>
        <p:spPr/>
        <p:txBody>
          <a:bodyPr/>
          <a:lstStyle/>
          <a:p>
            <a:r>
              <a:rPr lang="es-PE" dirty="0"/>
              <a:t>Gestión de Incidentes de SSO</a:t>
            </a:r>
            <a:endParaRPr lang="en-US" dirty="0"/>
          </a:p>
        </p:txBody>
      </p:sp>
      <p:sp>
        <p:nvSpPr>
          <p:cNvPr id="4" name="Marcador de número de diapositiva 3">
            <a:extLst>
              <a:ext uri="{FF2B5EF4-FFF2-40B4-BE49-F238E27FC236}">
                <a16:creationId xmlns:a16="http://schemas.microsoft.com/office/drawing/2014/main" id="{64BA8F72-71B0-1E5A-80C9-33086F9265B9}"/>
              </a:ext>
            </a:extLst>
          </p:cNvPr>
          <p:cNvSpPr>
            <a:spLocks noGrp="1"/>
          </p:cNvSpPr>
          <p:nvPr>
            <p:ph type="sldNum" sz="quarter" idx="4"/>
          </p:nvPr>
        </p:nvSpPr>
        <p:spPr/>
        <p:txBody>
          <a:bodyPr/>
          <a:lstStyle/>
          <a:p>
            <a:fld id="{FF95D46F-68E8-4171-8536-729DEB5A20DE}" type="slidenum">
              <a:rPr lang="en-US" smtClean="0"/>
              <a:pPr/>
              <a:t>25</a:t>
            </a:fld>
            <a:endParaRPr lang="en-US" dirty="0"/>
          </a:p>
        </p:txBody>
      </p:sp>
      <p:grpSp>
        <p:nvGrpSpPr>
          <p:cNvPr id="5" name="Group 1">
            <a:extLst>
              <a:ext uri="{FF2B5EF4-FFF2-40B4-BE49-F238E27FC236}">
                <a16:creationId xmlns:a16="http://schemas.microsoft.com/office/drawing/2014/main" id="{573FCAE6-4616-E08C-D573-48B93EAC1DBF}"/>
              </a:ext>
            </a:extLst>
          </p:cNvPr>
          <p:cNvGrpSpPr/>
          <p:nvPr/>
        </p:nvGrpSpPr>
        <p:grpSpPr>
          <a:xfrm>
            <a:off x="1" y="1159949"/>
            <a:ext cx="11933246" cy="5040355"/>
            <a:chOff x="1" y="1159949"/>
            <a:chExt cx="11933246" cy="5040355"/>
          </a:xfrm>
        </p:grpSpPr>
        <p:grpSp>
          <p:nvGrpSpPr>
            <p:cNvPr id="6" name="Group 6">
              <a:extLst>
                <a:ext uri="{FF2B5EF4-FFF2-40B4-BE49-F238E27FC236}">
                  <a16:creationId xmlns:a16="http://schemas.microsoft.com/office/drawing/2014/main" id="{82142ED2-95BA-8192-F67C-ED6B468A28D0}"/>
                </a:ext>
              </a:extLst>
            </p:cNvPr>
            <p:cNvGrpSpPr/>
            <p:nvPr/>
          </p:nvGrpSpPr>
          <p:grpSpPr>
            <a:xfrm>
              <a:off x="1" y="1159949"/>
              <a:ext cx="11933246" cy="4177340"/>
              <a:chOff x="2333771" y="1718594"/>
              <a:chExt cx="19710110" cy="8365206"/>
            </a:xfrm>
          </p:grpSpPr>
          <p:sp>
            <p:nvSpPr>
              <p:cNvPr id="25" name="Freeform 3">
                <a:extLst>
                  <a:ext uri="{FF2B5EF4-FFF2-40B4-BE49-F238E27FC236}">
                    <a16:creationId xmlns:a16="http://schemas.microsoft.com/office/drawing/2014/main" id="{63F6EBDC-4D76-D47C-DE7F-31194186A9D1}"/>
                  </a:ext>
                </a:extLst>
              </p:cNvPr>
              <p:cNvSpPr>
                <a:spLocks noChangeArrowheads="1"/>
              </p:cNvSpPr>
              <p:nvPr/>
            </p:nvSpPr>
            <p:spPr bwMode="auto">
              <a:xfrm>
                <a:off x="2333771" y="3887148"/>
                <a:ext cx="3575631" cy="2444453"/>
              </a:xfrm>
              <a:custGeom>
                <a:avLst/>
                <a:gdLst>
                  <a:gd name="T0" fmla="*/ 2855 w 2856"/>
                  <a:gd name="T1" fmla="*/ 1250 h 1953"/>
                  <a:gd name="T2" fmla="*/ 2855 w 2856"/>
                  <a:gd name="T3" fmla="*/ 1250 h 1953"/>
                  <a:gd name="T4" fmla="*/ 1683 w 2856"/>
                  <a:gd name="T5" fmla="*/ 1503 h 1953"/>
                  <a:gd name="T6" fmla="*/ 1683 w 2856"/>
                  <a:gd name="T7" fmla="*/ 1503 h 1953"/>
                  <a:gd name="T8" fmla="*/ 563 w 2856"/>
                  <a:gd name="T9" fmla="*/ 1952 h 1953"/>
                  <a:gd name="T10" fmla="*/ 0 w 2856"/>
                  <a:gd name="T11" fmla="*/ 826 h 1953"/>
                  <a:gd name="T12" fmla="*/ 0 w 2856"/>
                  <a:gd name="T13" fmla="*/ 826 h 1953"/>
                  <a:gd name="T14" fmla="*/ 1311 w 2856"/>
                  <a:gd name="T15" fmla="*/ 299 h 1953"/>
                  <a:gd name="T16" fmla="*/ 1311 w 2856"/>
                  <a:gd name="T17" fmla="*/ 299 h 1953"/>
                  <a:gd name="T18" fmla="*/ 2699 w 2856"/>
                  <a:gd name="T19" fmla="*/ 0 h 1953"/>
                  <a:gd name="T20" fmla="*/ 2855 w 2856"/>
                  <a:gd name="T21" fmla="*/ 125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6" h="1953">
                    <a:moveTo>
                      <a:pt x="2855" y="1250"/>
                    </a:moveTo>
                    <a:lnTo>
                      <a:pt x="2855" y="1250"/>
                    </a:lnTo>
                    <a:cubicBezTo>
                      <a:pt x="2458" y="1300"/>
                      <a:pt x="2066" y="1385"/>
                      <a:pt x="1683" y="1503"/>
                    </a:cubicBezTo>
                    <a:lnTo>
                      <a:pt x="1683" y="1503"/>
                    </a:lnTo>
                    <a:cubicBezTo>
                      <a:pt x="1299" y="1621"/>
                      <a:pt x="924" y="1773"/>
                      <a:pt x="563" y="1952"/>
                    </a:cubicBezTo>
                    <a:lnTo>
                      <a:pt x="0" y="826"/>
                    </a:lnTo>
                    <a:lnTo>
                      <a:pt x="0" y="826"/>
                    </a:lnTo>
                    <a:cubicBezTo>
                      <a:pt x="421" y="616"/>
                      <a:pt x="859" y="438"/>
                      <a:pt x="1311" y="299"/>
                    </a:cubicBezTo>
                    <a:lnTo>
                      <a:pt x="1311" y="299"/>
                    </a:lnTo>
                    <a:cubicBezTo>
                      <a:pt x="1763" y="159"/>
                      <a:pt x="2228" y="59"/>
                      <a:pt x="2699" y="0"/>
                    </a:cubicBezTo>
                    <a:lnTo>
                      <a:pt x="2855" y="1250"/>
                    </a:lnTo>
                  </a:path>
                </a:pathLst>
              </a:custGeom>
              <a:solidFill>
                <a:schemeClr val="accent1"/>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6" name="Freeform 4">
                <a:extLst>
                  <a:ext uri="{FF2B5EF4-FFF2-40B4-BE49-F238E27FC236}">
                    <a16:creationId xmlns:a16="http://schemas.microsoft.com/office/drawing/2014/main" id="{DC6D4BDF-81EF-19AF-3F0B-8AE5EC076B38}"/>
                  </a:ext>
                </a:extLst>
              </p:cNvPr>
              <p:cNvSpPr>
                <a:spLocks noChangeArrowheads="1"/>
              </p:cNvSpPr>
              <p:nvPr/>
            </p:nvSpPr>
            <p:spPr bwMode="auto">
              <a:xfrm>
                <a:off x="5699718" y="3809897"/>
                <a:ext cx="3537007" cy="1804371"/>
              </a:xfrm>
              <a:custGeom>
                <a:avLst/>
                <a:gdLst>
                  <a:gd name="T0" fmla="*/ 2545 w 2825"/>
                  <a:gd name="T1" fmla="*/ 1439 h 1440"/>
                  <a:gd name="T2" fmla="*/ 2545 w 2825"/>
                  <a:gd name="T3" fmla="*/ 1439 h 1440"/>
                  <a:gd name="T4" fmla="*/ 157 w 2825"/>
                  <a:gd name="T5" fmla="*/ 1315 h 1440"/>
                  <a:gd name="T6" fmla="*/ 0 w 2825"/>
                  <a:gd name="T7" fmla="*/ 65 h 1440"/>
                  <a:gd name="T8" fmla="*/ 0 w 2825"/>
                  <a:gd name="T9" fmla="*/ 65 h 1440"/>
                  <a:gd name="T10" fmla="*/ 709 w 2825"/>
                  <a:gd name="T11" fmla="*/ 8 h 1440"/>
                  <a:gd name="T12" fmla="*/ 709 w 2825"/>
                  <a:gd name="T13" fmla="*/ 8 h 1440"/>
                  <a:gd name="T14" fmla="*/ 1421 w 2825"/>
                  <a:gd name="T15" fmla="*/ 14 h 1440"/>
                  <a:gd name="T16" fmla="*/ 1421 w 2825"/>
                  <a:gd name="T17" fmla="*/ 14 h 1440"/>
                  <a:gd name="T18" fmla="*/ 2824 w 2825"/>
                  <a:gd name="T19" fmla="*/ 210 h 1440"/>
                  <a:gd name="T20" fmla="*/ 2545 w 2825"/>
                  <a:gd name="T21" fmla="*/ 1439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5" h="1440">
                    <a:moveTo>
                      <a:pt x="2545" y="1439"/>
                    </a:moveTo>
                    <a:lnTo>
                      <a:pt x="2545" y="1439"/>
                    </a:lnTo>
                    <a:cubicBezTo>
                      <a:pt x="1759" y="1259"/>
                      <a:pt x="950" y="1215"/>
                      <a:pt x="157" y="1315"/>
                    </a:cubicBezTo>
                    <a:lnTo>
                      <a:pt x="0" y="65"/>
                    </a:lnTo>
                    <a:lnTo>
                      <a:pt x="0" y="65"/>
                    </a:lnTo>
                    <a:cubicBezTo>
                      <a:pt x="235" y="34"/>
                      <a:pt x="472" y="16"/>
                      <a:pt x="709" y="8"/>
                    </a:cubicBezTo>
                    <a:lnTo>
                      <a:pt x="709" y="8"/>
                    </a:lnTo>
                    <a:cubicBezTo>
                      <a:pt x="947" y="0"/>
                      <a:pt x="1184" y="0"/>
                      <a:pt x="1421" y="14"/>
                    </a:cubicBezTo>
                    <a:lnTo>
                      <a:pt x="1421" y="14"/>
                    </a:lnTo>
                    <a:cubicBezTo>
                      <a:pt x="1894" y="39"/>
                      <a:pt x="2364" y="106"/>
                      <a:pt x="2824" y="210"/>
                    </a:cubicBezTo>
                    <a:lnTo>
                      <a:pt x="2545" y="1439"/>
                    </a:lnTo>
                  </a:path>
                </a:pathLst>
              </a:custGeom>
              <a:solidFill>
                <a:schemeClr val="accent2"/>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7" name="Freeform 5">
                <a:extLst>
                  <a:ext uri="{FF2B5EF4-FFF2-40B4-BE49-F238E27FC236}">
                    <a16:creationId xmlns:a16="http://schemas.microsoft.com/office/drawing/2014/main" id="{9D147207-4E32-C7FE-582E-B9BA079FD97E}"/>
                  </a:ext>
                </a:extLst>
              </p:cNvPr>
              <p:cNvSpPr>
                <a:spLocks noChangeArrowheads="1"/>
              </p:cNvSpPr>
              <p:nvPr/>
            </p:nvSpPr>
            <p:spPr bwMode="auto">
              <a:xfrm>
                <a:off x="8878058" y="4069241"/>
                <a:ext cx="3498379" cy="2571363"/>
              </a:xfrm>
              <a:custGeom>
                <a:avLst/>
                <a:gdLst>
                  <a:gd name="T0" fmla="*/ 2451 w 2794"/>
                  <a:gd name="T1" fmla="*/ 2052 h 2053"/>
                  <a:gd name="T2" fmla="*/ 2451 w 2794"/>
                  <a:gd name="T3" fmla="*/ 2052 h 2053"/>
                  <a:gd name="T4" fmla="*/ 2281 w 2794"/>
                  <a:gd name="T5" fmla="*/ 2001 h 2053"/>
                  <a:gd name="T6" fmla="*/ 2281 w 2794"/>
                  <a:gd name="T7" fmla="*/ 2001 h 2053"/>
                  <a:gd name="T8" fmla="*/ 2113 w 2794"/>
                  <a:gd name="T9" fmla="*/ 1949 h 2053"/>
                  <a:gd name="T10" fmla="*/ 2113 w 2794"/>
                  <a:gd name="T11" fmla="*/ 1949 h 2053"/>
                  <a:gd name="T12" fmla="*/ 1780 w 2794"/>
                  <a:gd name="T13" fmla="*/ 1833 h 2053"/>
                  <a:gd name="T14" fmla="*/ 1617 w 2794"/>
                  <a:gd name="T15" fmla="*/ 1771 h 2053"/>
                  <a:gd name="T16" fmla="*/ 1455 w 2794"/>
                  <a:gd name="T17" fmla="*/ 1706 h 2053"/>
                  <a:gd name="T18" fmla="*/ 1161 w 2794"/>
                  <a:gd name="T19" fmla="*/ 1587 h 2053"/>
                  <a:gd name="T20" fmla="*/ 1161 w 2794"/>
                  <a:gd name="T21" fmla="*/ 1587 h 2053"/>
                  <a:gd name="T22" fmla="*/ 586 w 2794"/>
                  <a:gd name="T23" fmla="*/ 1386 h 2053"/>
                  <a:gd name="T24" fmla="*/ 586 w 2794"/>
                  <a:gd name="T25" fmla="*/ 1386 h 2053"/>
                  <a:gd name="T26" fmla="*/ 294 w 2794"/>
                  <a:gd name="T27" fmla="*/ 1301 h 2053"/>
                  <a:gd name="T28" fmla="*/ 294 w 2794"/>
                  <a:gd name="T29" fmla="*/ 1301 h 2053"/>
                  <a:gd name="T30" fmla="*/ 148 w 2794"/>
                  <a:gd name="T31" fmla="*/ 1264 h 2053"/>
                  <a:gd name="T32" fmla="*/ 148 w 2794"/>
                  <a:gd name="T33" fmla="*/ 1264 h 2053"/>
                  <a:gd name="T34" fmla="*/ 0 w 2794"/>
                  <a:gd name="T35" fmla="*/ 1229 h 2053"/>
                  <a:gd name="T36" fmla="*/ 277 w 2794"/>
                  <a:gd name="T37" fmla="*/ 0 h 2053"/>
                  <a:gd name="T38" fmla="*/ 277 w 2794"/>
                  <a:gd name="T39" fmla="*/ 0 h 2053"/>
                  <a:gd name="T40" fmla="*/ 449 w 2794"/>
                  <a:gd name="T41" fmla="*/ 41 h 2053"/>
                  <a:gd name="T42" fmla="*/ 449 w 2794"/>
                  <a:gd name="T43" fmla="*/ 41 h 2053"/>
                  <a:gd name="T44" fmla="*/ 620 w 2794"/>
                  <a:gd name="T45" fmla="*/ 84 h 2053"/>
                  <a:gd name="T46" fmla="*/ 620 w 2794"/>
                  <a:gd name="T47" fmla="*/ 84 h 2053"/>
                  <a:gd name="T48" fmla="*/ 959 w 2794"/>
                  <a:gd name="T49" fmla="*/ 182 h 2053"/>
                  <a:gd name="T50" fmla="*/ 959 w 2794"/>
                  <a:gd name="T51" fmla="*/ 182 h 2053"/>
                  <a:gd name="T52" fmla="*/ 1619 w 2794"/>
                  <a:gd name="T53" fmla="*/ 414 h 2053"/>
                  <a:gd name="T54" fmla="*/ 1933 w 2794"/>
                  <a:gd name="T55" fmla="*/ 541 h 2053"/>
                  <a:gd name="T56" fmla="*/ 2074 w 2794"/>
                  <a:gd name="T57" fmla="*/ 599 h 2053"/>
                  <a:gd name="T58" fmla="*/ 2217 w 2794"/>
                  <a:gd name="T59" fmla="*/ 652 h 2053"/>
                  <a:gd name="T60" fmla="*/ 2217 w 2794"/>
                  <a:gd name="T61" fmla="*/ 652 h 2053"/>
                  <a:gd name="T62" fmla="*/ 2504 w 2794"/>
                  <a:gd name="T63" fmla="*/ 753 h 2053"/>
                  <a:gd name="T64" fmla="*/ 2504 w 2794"/>
                  <a:gd name="T65" fmla="*/ 753 h 2053"/>
                  <a:gd name="T66" fmla="*/ 2648 w 2794"/>
                  <a:gd name="T67" fmla="*/ 798 h 2053"/>
                  <a:gd name="T68" fmla="*/ 2648 w 2794"/>
                  <a:gd name="T69" fmla="*/ 798 h 2053"/>
                  <a:gd name="T70" fmla="*/ 2793 w 2794"/>
                  <a:gd name="T71" fmla="*/ 840 h 2053"/>
                  <a:gd name="T72" fmla="*/ 2451 w 2794"/>
                  <a:gd name="T73" fmla="*/ 2052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94" h="2053">
                    <a:moveTo>
                      <a:pt x="2451" y="2052"/>
                    </a:moveTo>
                    <a:lnTo>
                      <a:pt x="2451" y="2052"/>
                    </a:lnTo>
                    <a:cubicBezTo>
                      <a:pt x="2394" y="2037"/>
                      <a:pt x="2337" y="2019"/>
                      <a:pt x="2281" y="2001"/>
                    </a:cubicBezTo>
                    <a:lnTo>
                      <a:pt x="2281" y="2001"/>
                    </a:lnTo>
                    <a:cubicBezTo>
                      <a:pt x="2225" y="1984"/>
                      <a:pt x="2169" y="1968"/>
                      <a:pt x="2113" y="1949"/>
                    </a:cubicBezTo>
                    <a:lnTo>
                      <a:pt x="2113" y="1949"/>
                    </a:lnTo>
                    <a:cubicBezTo>
                      <a:pt x="2002" y="1911"/>
                      <a:pt x="1890" y="1875"/>
                      <a:pt x="1780" y="1833"/>
                    </a:cubicBezTo>
                    <a:lnTo>
                      <a:pt x="1617" y="1771"/>
                    </a:lnTo>
                    <a:lnTo>
                      <a:pt x="1455" y="1706"/>
                    </a:lnTo>
                    <a:lnTo>
                      <a:pt x="1161" y="1587"/>
                    </a:lnTo>
                    <a:lnTo>
                      <a:pt x="1161" y="1587"/>
                    </a:lnTo>
                    <a:cubicBezTo>
                      <a:pt x="971" y="1514"/>
                      <a:pt x="780" y="1444"/>
                      <a:pt x="586" y="1386"/>
                    </a:cubicBezTo>
                    <a:lnTo>
                      <a:pt x="586" y="1386"/>
                    </a:lnTo>
                    <a:cubicBezTo>
                      <a:pt x="489" y="1354"/>
                      <a:pt x="392" y="1329"/>
                      <a:pt x="294" y="1301"/>
                    </a:cubicBezTo>
                    <a:lnTo>
                      <a:pt x="294" y="1301"/>
                    </a:lnTo>
                    <a:cubicBezTo>
                      <a:pt x="245" y="1288"/>
                      <a:pt x="196" y="1276"/>
                      <a:pt x="148" y="1264"/>
                    </a:cubicBezTo>
                    <a:lnTo>
                      <a:pt x="148" y="1264"/>
                    </a:lnTo>
                    <a:cubicBezTo>
                      <a:pt x="99" y="1251"/>
                      <a:pt x="49" y="1239"/>
                      <a:pt x="0" y="1229"/>
                    </a:cubicBezTo>
                    <a:lnTo>
                      <a:pt x="277" y="0"/>
                    </a:lnTo>
                    <a:lnTo>
                      <a:pt x="277" y="0"/>
                    </a:lnTo>
                    <a:cubicBezTo>
                      <a:pt x="335" y="12"/>
                      <a:pt x="392" y="26"/>
                      <a:pt x="449" y="41"/>
                    </a:cubicBezTo>
                    <a:lnTo>
                      <a:pt x="449" y="41"/>
                    </a:lnTo>
                    <a:cubicBezTo>
                      <a:pt x="506" y="55"/>
                      <a:pt x="564" y="68"/>
                      <a:pt x="620" y="84"/>
                    </a:cubicBezTo>
                    <a:lnTo>
                      <a:pt x="620" y="84"/>
                    </a:lnTo>
                    <a:cubicBezTo>
                      <a:pt x="733" y="116"/>
                      <a:pt x="847" y="146"/>
                      <a:pt x="959" y="182"/>
                    </a:cubicBezTo>
                    <a:lnTo>
                      <a:pt x="959" y="182"/>
                    </a:lnTo>
                    <a:cubicBezTo>
                      <a:pt x="1183" y="250"/>
                      <a:pt x="1403" y="330"/>
                      <a:pt x="1619" y="414"/>
                    </a:cubicBezTo>
                    <a:lnTo>
                      <a:pt x="1933" y="541"/>
                    </a:lnTo>
                    <a:lnTo>
                      <a:pt x="2074" y="599"/>
                    </a:lnTo>
                    <a:lnTo>
                      <a:pt x="2217" y="652"/>
                    </a:lnTo>
                    <a:lnTo>
                      <a:pt x="2217" y="652"/>
                    </a:lnTo>
                    <a:cubicBezTo>
                      <a:pt x="2313" y="689"/>
                      <a:pt x="2409" y="719"/>
                      <a:pt x="2504" y="753"/>
                    </a:cubicBezTo>
                    <a:lnTo>
                      <a:pt x="2504" y="753"/>
                    </a:lnTo>
                    <a:cubicBezTo>
                      <a:pt x="2552" y="768"/>
                      <a:pt x="2600" y="783"/>
                      <a:pt x="2648" y="798"/>
                    </a:cubicBezTo>
                    <a:lnTo>
                      <a:pt x="2648" y="798"/>
                    </a:lnTo>
                    <a:cubicBezTo>
                      <a:pt x="2697" y="813"/>
                      <a:pt x="2745" y="828"/>
                      <a:pt x="2793" y="840"/>
                    </a:cubicBezTo>
                    <a:lnTo>
                      <a:pt x="2451" y="2052"/>
                    </a:lnTo>
                  </a:path>
                </a:pathLst>
              </a:custGeom>
              <a:solidFill>
                <a:schemeClr val="accent3"/>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8" name="Freeform 6">
                <a:extLst>
                  <a:ext uri="{FF2B5EF4-FFF2-40B4-BE49-F238E27FC236}">
                    <a16:creationId xmlns:a16="http://schemas.microsoft.com/office/drawing/2014/main" id="{5E1DFCD7-C577-F95B-50B2-DEEC332F6CA9}"/>
                  </a:ext>
                </a:extLst>
              </p:cNvPr>
              <p:cNvSpPr>
                <a:spLocks noChangeArrowheads="1"/>
              </p:cNvSpPr>
              <p:nvPr/>
            </p:nvSpPr>
            <p:spPr bwMode="auto">
              <a:xfrm>
                <a:off x="11940520" y="5117650"/>
                <a:ext cx="3559074" cy="1903689"/>
              </a:xfrm>
              <a:custGeom>
                <a:avLst/>
                <a:gdLst>
                  <a:gd name="T0" fmla="*/ 2843 w 2844"/>
                  <a:gd name="T1" fmla="*/ 1458 h 1521"/>
                  <a:gd name="T2" fmla="*/ 2843 w 2844"/>
                  <a:gd name="T3" fmla="*/ 1458 h 1521"/>
                  <a:gd name="T4" fmla="*/ 1400 w 2844"/>
                  <a:gd name="T5" fmla="*/ 1476 h 1521"/>
                  <a:gd name="T6" fmla="*/ 1400 w 2844"/>
                  <a:gd name="T7" fmla="*/ 1476 h 1521"/>
                  <a:gd name="T8" fmla="*/ 691 w 2844"/>
                  <a:gd name="T9" fmla="*/ 1376 h 1521"/>
                  <a:gd name="T10" fmla="*/ 691 w 2844"/>
                  <a:gd name="T11" fmla="*/ 1376 h 1521"/>
                  <a:gd name="T12" fmla="*/ 516 w 2844"/>
                  <a:gd name="T13" fmla="*/ 1340 h 1521"/>
                  <a:gd name="T14" fmla="*/ 429 w 2844"/>
                  <a:gd name="T15" fmla="*/ 1321 h 1521"/>
                  <a:gd name="T16" fmla="*/ 343 w 2844"/>
                  <a:gd name="T17" fmla="*/ 1301 h 1521"/>
                  <a:gd name="T18" fmla="*/ 171 w 2844"/>
                  <a:gd name="T19" fmla="*/ 1258 h 1521"/>
                  <a:gd name="T20" fmla="*/ 0 w 2844"/>
                  <a:gd name="T21" fmla="*/ 1211 h 1521"/>
                  <a:gd name="T22" fmla="*/ 343 w 2844"/>
                  <a:gd name="T23" fmla="*/ 0 h 1521"/>
                  <a:gd name="T24" fmla="*/ 489 w 2844"/>
                  <a:gd name="T25" fmla="*/ 40 h 1521"/>
                  <a:gd name="T26" fmla="*/ 634 w 2844"/>
                  <a:gd name="T27" fmla="*/ 76 h 1521"/>
                  <a:gd name="T28" fmla="*/ 707 w 2844"/>
                  <a:gd name="T29" fmla="*/ 93 h 1521"/>
                  <a:gd name="T30" fmla="*/ 781 w 2844"/>
                  <a:gd name="T31" fmla="*/ 109 h 1521"/>
                  <a:gd name="T32" fmla="*/ 781 w 2844"/>
                  <a:gd name="T33" fmla="*/ 109 h 1521"/>
                  <a:gd name="T34" fmla="*/ 927 w 2844"/>
                  <a:gd name="T35" fmla="*/ 139 h 1521"/>
                  <a:gd name="T36" fmla="*/ 927 w 2844"/>
                  <a:gd name="T37" fmla="*/ 139 h 1521"/>
                  <a:gd name="T38" fmla="*/ 1516 w 2844"/>
                  <a:gd name="T39" fmla="*/ 222 h 1521"/>
                  <a:gd name="T40" fmla="*/ 1516 w 2844"/>
                  <a:gd name="T41" fmla="*/ 222 h 1521"/>
                  <a:gd name="T42" fmla="*/ 2691 w 2844"/>
                  <a:gd name="T43" fmla="*/ 209 h 1521"/>
                  <a:gd name="T44" fmla="*/ 2843 w 2844"/>
                  <a:gd name="T45" fmla="*/ 1458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4" h="1521">
                    <a:moveTo>
                      <a:pt x="2843" y="1458"/>
                    </a:moveTo>
                    <a:lnTo>
                      <a:pt x="2843" y="1458"/>
                    </a:lnTo>
                    <a:cubicBezTo>
                      <a:pt x="2362" y="1516"/>
                      <a:pt x="1877" y="1520"/>
                      <a:pt x="1400" y="1476"/>
                    </a:cubicBezTo>
                    <a:lnTo>
                      <a:pt x="1400" y="1476"/>
                    </a:lnTo>
                    <a:cubicBezTo>
                      <a:pt x="1162" y="1453"/>
                      <a:pt x="925" y="1420"/>
                      <a:pt x="691" y="1376"/>
                    </a:cubicBezTo>
                    <a:lnTo>
                      <a:pt x="691" y="1376"/>
                    </a:lnTo>
                    <a:cubicBezTo>
                      <a:pt x="633" y="1365"/>
                      <a:pt x="575" y="1352"/>
                      <a:pt x="516" y="1340"/>
                    </a:cubicBezTo>
                    <a:lnTo>
                      <a:pt x="429" y="1321"/>
                    </a:lnTo>
                    <a:lnTo>
                      <a:pt x="343" y="1301"/>
                    </a:lnTo>
                    <a:lnTo>
                      <a:pt x="171" y="1258"/>
                    </a:lnTo>
                    <a:lnTo>
                      <a:pt x="0" y="1211"/>
                    </a:lnTo>
                    <a:lnTo>
                      <a:pt x="343" y="0"/>
                    </a:lnTo>
                    <a:lnTo>
                      <a:pt x="489" y="40"/>
                    </a:lnTo>
                    <a:lnTo>
                      <a:pt x="634" y="76"/>
                    </a:lnTo>
                    <a:lnTo>
                      <a:pt x="707" y="93"/>
                    </a:lnTo>
                    <a:lnTo>
                      <a:pt x="781" y="109"/>
                    </a:lnTo>
                    <a:lnTo>
                      <a:pt x="781" y="109"/>
                    </a:lnTo>
                    <a:cubicBezTo>
                      <a:pt x="830" y="119"/>
                      <a:pt x="878" y="130"/>
                      <a:pt x="927" y="139"/>
                    </a:cubicBezTo>
                    <a:lnTo>
                      <a:pt x="927" y="139"/>
                    </a:lnTo>
                    <a:cubicBezTo>
                      <a:pt x="1123" y="177"/>
                      <a:pt x="1319" y="203"/>
                      <a:pt x="1516" y="222"/>
                    </a:cubicBezTo>
                    <a:lnTo>
                      <a:pt x="1516" y="222"/>
                    </a:lnTo>
                    <a:cubicBezTo>
                      <a:pt x="1909" y="259"/>
                      <a:pt x="2303" y="255"/>
                      <a:pt x="2691" y="209"/>
                    </a:cubicBezTo>
                    <a:lnTo>
                      <a:pt x="2843" y="1458"/>
                    </a:lnTo>
                  </a:path>
                </a:pathLst>
              </a:custGeom>
              <a:solidFill>
                <a:schemeClr val="accent4"/>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29" name="Freeform 7">
                <a:extLst>
                  <a:ext uri="{FF2B5EF4-FFF2-40B4-BE49-F238E27FC236}">
                    <a16:creationId xmlns:a16="http://schemas.microsoft.com/office/drawing/2014/main" id="{95CEFFD4-351E-16C1-4E38-9936DAD6013E}"/>
                  </a:ext>
                </a:extLst>
              </p:cNvPr>
              <p:cNvSpPr>
                <a:spLocks noChangeArrowheads="1"/>
              </p:cNvSpPr>
              <p:nvPr/>
            </p:nvSpPr>
            <p:spPr bwMode="auto">
              <a:xfrm>
                <a:off x="15300946" y="4405833"/>
                <a:ext cx="3581150" cy="2543775"/>
              </a:xfrm>
              <a:custGeom>
                <a:avLst/>
                <a:gdLst>
                  <a:gd name="T0" fmla="*/ 2859 w 2860"/>
                  <a:gd name="T1" fmla="*/ 1070 h 2031"/>
                  <a:gd name="T2" fmla="*/ 2859 w 2860"/>
                  <a:gd name="T3" fmla="*/ 1070 h 2031"/>
                  <a:gd name="T4" fmla="*/ 1561 w 2860"/>
                  <a:gd name="T5" fmla="*/ 1696 h 2031"/>
                  <a:gd name="T6" fmla="*/ 1561 w 2860"/>
                  <a:gd name="T7" fmla="*/ 1696 h 2031"/>
                  <a:gd name="T8" fmla="*/ 151 w 2860"/>
                  <a:gd name="T9" fmla="*/ 2030 h 2031"/>
                  <a:gd name="T10" fmla="*/ 0 w 2860"/>
                  <a:gd name="T11" fmla="*/ 780 h 2031"/>
                  <a:gd name="T12" fmla="*/ 0 w 2860"/>
                  <a:gd name="T13" fmla="*/ 780 h 2031"/>
                  <a:gd name="T14" fmla="*/ 1137 w 2860"/>
                  <a:gd name="T15" fmla="*/ 511 h 2031"/>
                  <a:gd name="T16" fmla="*/ 1137 w 2860"/>
                  <a:gd name="T17" fmla="*/ 511 h 2031"/>
                  <a:gd name="T18" fmla="*/ 2196 w 2860"/>
                  <a:gd name="T19" fmla="*/ 0 h 2031"/>
                  <a:gd name="T20" fmla="*/ 2859 w 2860"/>
                  <a:gd name="T21" fmla="*/ 107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0" h="2031">
                    <a:moveTo>
                      <a:pt x="2859" y="1070"/>
                    </a:moveTo>
                    <a:lnTo>
                      <a:pt x="2859" y="1070"/>
                    </a:lnTo>
                    <a:cubicBezTo>
                      <a:pt x="2451" y="1323"/>
                      <a:pt x="2016" y="1534"/>
                      <a:pt x="1561" y="1696"/>
                    </a:cubicBezTo>
                    <a:lnTo>
                      <a:pt x="1561" y="1696"/>
                    </a:lnTo>
                    <a:cubicBezTo>
                      <a:pt x="1106" y="1860"/>
                      <a:pt x="631" y="1971"/>
                      <a:pt x="151" y="2030"/>
                    </a:cubicBezTo>
                    <a:lnTo>
                      <a:pt x="0" y="780"/>
                    </a:lnTo>
                    <a:lnTo>
                      <a:pt x="0" y="780"/>
                    </a:lnTo>
                    <a:cubicBezTo>
                      <a:pt x="388" y="732"/>
                      <a:pt x="769" y="642"/>
                      <a:pt x="1137" y="511"/>
                    </a:cubicBezTo>
                    <a:lnTo>
                      <a:pt x="1137" y="511"/>
                    </a:lnTo>
                    <a:cubicBezTo>
                      <a:pt x="1505" y="380"/>
                      <a:pt x="1860" y="207"/>
                      <a:pt x="2196" y="0"/>
                    </a:cubicBezTo>
                    <a:lnTo>
                      <a:pt x="2859" y="1070"/>
                    </a:lnTo>
                  </a:path>
                </a:pathLst>
              </a:custGeom>
              <a:solidFill>
                <a:schemeClr val="accent5"/>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30" name="Freeform 8">
                <a:extLst>
                  <a:ext uri="{FF2B5EF4-FFF2-40B4-BE49-F238E27FC236}">
                    <a16:creationId xmlns:a16="http://schemas.microsoft.com/office/drawing/2014/main" id="{E0158ED0-F57B-4596-3983-FBE3E29AF154}"/>
                  </a:ext>
                </a:extLst>
              </p:cNvPr>
              <p:cNvSpPr>
                <a:spLocks noChangeArrowheads="1"/>
              </p:cNvSpPr>
              <p:nvPr/>
            </p:nvSpPr>
            <p:spPr bwMode="auto">
              <a:xfrm>
                <a:off x="18043367" y="2430409"/>
                <a:ext cx="3465271" cy="3321804"/>
              </a:xfrm>
              <a:custGeom>
                <a:avLst/>
                <a:gdLst>
                  <a:gd name="T0" fmla="*/ 2768 w 2769"/>
                  <a:gd name="T1" fmla="*/ 690 h 2655"/>
                  <a:gd name="T2" fmla="*/ 2735 w 2769"/>
                  <a:gd name="T3" fmla="*/ 739 h 2655"/>
                  <a:gd name="T4" fmla="*/ 2706 w 2769"/>
                  <a:gd name="T5" fmla="*/ 780 h 2655"/>
                  <a:gd name="T6" fmla="*/ 2706 w 2769"/>
                  <a:gd name="T7" fmla="*/ 780 h 2655"/>
                  <a:gd name="T8" fmla="*/ 2649 w 2769"/>
                  <a:gd name="T9" fmla="*/ 856 h 2655"/>
                  <a:gd name="T10" fmla="*/ 2649 w 2769"/>
                  <a:gd name="T11" fmla="*/ 856 h 2655"/>
                  <a:gd name="T12" fmla="*/ 2536 w 2769"/>
                  <a:gd name="T13" fmla="*/ 1002 h 2655"/>
                  <a:gd name="T14" fmla="*/ 2536 w 2769"/>
                  <a:gd name="T15" fmla="*/ 1002 h 2655"/>
                  <a:gd name="T16" fmla="*/ 2302 w 2769"/>
                  <a:gd name="T17" fmla="*/ 1278 h 2655"/>
                  <a:gd name="T18" fmla="*/ 2302 w 2769"/>
                  <a:gd name="T19" fmla="*/ 1278 h 2655"/>
                  <a:gd name="T20" fmla="*/ 1800 w 2769"/>
                  <a:gd name="T21" fmla="*/ 1787 h 2655"/>
                  <a:gd name="T22" fmla="*/ 1800 w 2769"/>
                  <a:gd name="T23" fmla="*/ 1787 h 2655"/>
                  <a:gd name="T24" fmla="*/ 663 w 2769"/>
                  <a:gd name="T25" fmla="*/ 2654 h 2655"/>
                  <a:gd name="T26" fmla="*/ 0 w 2769"/>
                  <a:gd name="T27" fmla="*/ 1582 h 2655"/>
                  <a:gd name="T28" fmla="*/ 0 w 2769"/>
                  <a:gd name="T29" fmla="*/ 1582 h 2655"/>
                  <a:gd name="T30" fmla="*/ 946 w 2769"/>
                  <a:gd name="T31" fmla="*/ 862 h 2655"/>
                  <a:gd name="T32" fmla="*/ 946 w 2769"/>
                  <a:gd name="T33" fmla="*/ 862 h 2655"/>
                  <a:gd name="T34" fmla="*/ 1363 w 2769"/>
                  <a:gd name="T35" fmla="*/ 437 h 2655"/>
                  <a:gd name="T36" fmla="*/ 1363 w 2769"/>
                  <a:gd name="T37" fmla="*/ 437 h 2655"/>
                  <a:gd name="T38" fmla="*/ 1554 w 2769"/>
                  <a:gd name="T39" fmla="*/ 213 h 2655"/>
                  <a:gd name="T40" fmla="*/ 1554 w 2769"/>
                  <a:gd name="T41" fmla="*/ 213 h 2655"/>
                  <a:gd name="T42" fmla="*/ 1642 w 2769"/>
                  <a:gd name="T43" fmla="*/ 100 h 2655"/>
                  <a:gd name="T44" fmla="*/ 1683 w 2769"/>
                  <a:gd name="T45" fmla="*/ 44 h 2655"/>
                  <a:gd name="T46" fmla="*/ 1714 w 2769"/>
                  <a:gd name="T47" fmla="*/ 0 h 2655"/>
                  <a:gd name="T48" fmla="*/ 2768 w 2769"/>
                  <a:gd name="T49" fmla="*/ 690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9" h="2655">
                    <a:moveTo>
                      <a:pt x="2768" y="690"/>
                    </a:moveTo>
                    <a:lnTo>
                      <a:pt x="2735" y="739"/>
                    </a:lnTo>
                    <a:lnTo>
                      <a:pt x="2706" y="780"/>
                    </a:lnTo>
                    <a:lnTo>
                      <a:pt x="2706" y="780"/>
                    </a:lnTo>
                    <a:cubicBezTo>
                      <a:pt x="2687" y="806"/>
                      <a:pt x="2668" y="831"/>
                      <a:pt x="2649" y="856"/>
                    </a:cubicBezTo>
                    <a:lnTo>
                      <a:pt x="2649" y="856"/>
                    </a:lnTo>
                    <a:cubicBezTo>
                      <a:pt x="2612" y="906"/>
                      <a:pt x="2574" y="954"/>
                      <a:pt x="2536" y="1002"/>
                    </a:cubicBezTo>
                    <a:lnTo>
                      <a:pt x="2536" y="1002"/>
                    </a:lnTo>
                    <a:cubicBezTo>
                      <a:pt x="2461" y="1097"/>
                      <a:pt x="2382" y="1188"/>
                      <a:pt x="2302" y="1278"/>
                    </a:cubicBezTo>
                    <a:lnTo>
                      <a:pt x="2302" y="1278"/>
                    </a:lnTo>
                    <a:cubicBezTo>
                      <a:pt x="2143" y="1456"/>
                      <a:pt x="1975" y="1625"/>
                      <a:pt x="1800" y="1787"/>
                    </a:cubicBezTo>
                    <a:lnTo>
                      <a:pt x="1800" y="1787"/>
                    </a:lnTo>
                    <a:cubicBezTo>
                      <a:pt x="1451" y="2110"/>
                      <a:pt x="1070" y="2401"/>
                      <a:pt x="663" y="2654"/>
                    </a:cubicBezTo>
                    <a:lnTo>
                      <a:pt x="0" y="1582"/>
                    </a:lnTo>
                    <a:lnTo>
                      <a:pt x="0" y="1582"/>
                    </a:lnTo>
                    <a:cubicBezTo>
                      <a:pt x="336" y="1374"/>
                      <a:pt x="653" y="1132"/>
                      <a:pt x="946" y="862"/>
                    </a:cubicBezTo>
                    <a:lnTo>
                      <a:pt x="946" y="862"/>
                    </a:lnTo>
                    <a:cubicBezTo>
                      <a:pt x="1091" y="727"/>
                      <a:pt x="1232" y="585"/>
                      <a:pt x="1363" y="437"/>
                    </a:cubicBezTo>
                    <a:lnTo>
                      <a:pt x="1363" y="437"/>
                    </a:lnTo>
                    <a:cubicBezTo>
                      <a:pt x="1429" y="364"/>
                      <a:pt x="1493" y="288"/>
                      <a:pt x="1554" y="213"/>
                    </a:cubicBezTo>
                    <a:lnTo>
                      <a:pt x="1554" y="213"/>
                    </a:lnTo>
                    <a:cubicBezTo>
                      <a:pt x="1584" y="175"/>
                      <a:pt x="1614" y="138"/>
                      <a:pt x="1642" y="100"/>
                    </a:cubicBezTo>
                    <a:lnTo>
                      <a:pt x="1683" y="44"/>
                    </a:lnTo>
                    <a:lnTo>
                      <a:pt x="1714" y="0"/>
                    </a:lnTo>
                    <a:lnTo>
                      <a:pt x="2768" y="690"/>
                    </a:lnTo>
                  </a:path>
                </a:pathLst>
              </a:custGeom>
              <a:solidFill>
                <a:schemeClr val="accent6"/>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31" name="Freeform 9">
                <a:extLst>
                  <a:ext uri="{FF2B5EF4-FFF2-40B4-BE49-F238E27FC236}">
                    <a16:creationId xmlns:a16="http://schemas.microsoft.com/office/drawing/2014/main" id="{E376A929-B6A4-5294-1B47-C6D6FCE54A0C}"/>
                  </a:ext>
                </a:extLst>
              </p:cNvPr>
              <p:cNvSpPr>
                <a:spLocks noChangeArrowheads="1"/>
              </p:cNvSpPr>
              <p:nvPr/>
            </p:nvSpPr>
            <p:spPr bwMode="auto">
              <a:xfrm>
                <a:off x="19411822" y="1718594"/>
                <a:ext cx="2632059" cy="2179588"/>
              </a:xfrm>
              <a:custGeom>
                <a:avLst/>
                <a:gdLst>
                  <a:gd name="T0" fmla="*/ 0 w 2105"/>
                  <a:gd name="T1" fmla="*/ 364 h 1741"/>
                  <a:gd name="T2" fmla="*/ 2104 w 2105"/>
                  <a:gd name="T3" fmla="*/ 1740 h 1741"/>
                  <a:gd name="T4" fmla="*/ 1740 w 2105"/>
                  <a:gd name="T5" fmla="*/ 0 h 1741"/>
                  <a:gd name="T6" fmla="*/ 0 w 2105"/>
                  <a:gd name="T7" fmla="*/ 364 h 1741"/>
                </a:gdLst>
                <a:ahLst/>
                <a:cxnLst>
                  <a:cxn ang="0">
                    <a:pos x="T0" y="T1"/>
                  </a:cxn>
                  <a:cxn ang="0">
                    <a:pos x="T2" y="T3"/>
                  </a:cxn>
                  <a:cxn ang="0">
                    <a:pos x="T4" y="T5"/>
                  </a:cxn>
                  <a:cxn ang="0">
                    <a:pos x="T6" y="T7"/>
                  </a:cxn>
                </a:cxnLst>
                <a:rect l="0" t="0" r="r" b="b"/>
                <a:pathLst>
                  <a:path w="2105" h="1741">
                    <a:moveTo>
                      <a:pt x="0" y="364"/>
                    </a:moveTo>
                    <a:lnTo>
                      <a:pt x="2104" y="1740"/>
                    </a:lnTo>
                    <a:lnTo>
                      <a:pt x="1740" y="0"/>
                    </a:lnTo>
                    <a:lnTo>
                      <a:pt x="0" y="364"/>
                    </a:lnTo>
                  </a:path>
                </a:pathLst>
              </a:custGeom>
              <a:solidFill>
                <a:schemeClr val="accent6">
                  <a:lumMod val="90000"/>
                </a:schemeClr>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nvGrpSpPr>
              <p:cNvPr id="32" name="Group 14">
                <a:extLst>
                  <a:ext uri="{FF2B5EF4-FFF2-40B4-BE49-F238E27FC236}">
                    <a16:creationId xmlns:a16="http://schemas.microsoft.com/office/drawing/2014/main" id="{11E984E5-5B29-BE86-1FCB-860D4FEC3D51}"/>
                  </a:ext>
                </a:extLst>
              </p:cNvPr>
              <p:cNvGrpSpPr/>
              <p:nvPr/>
            </p:nvGrpSpPr>
            <p:grpSpPr>
              <a:xfrm>
                <a:off x="4452663" y="5001771"/>
                <a:ext cx="314525" cy="1793332"/>
                <a:chOff x="4452663" y="5001771"/>
                <a:chExt cx="314525" cy="1793332"/>
              </a:xfrm>
            </p:grpSpPr>
            <p:sp>
              <p:nvSpPr>
                <p:cNvPr id="48" name="Freeform 12">
                  <a:extLst>
                    <a:ext uri="{FF2B5EF4-FFF2-40B4-BE49-F238E27FC236}">
                      <a16:creationId xmlns:a16="http://schemas.microsoft.com/office/drawing/2014/main" id="{6F0DC147-C320-7CFD-632A-475895C0E8B0}"/>
                    </a:ext>
                  </a:extLst>
                </p:cNvPr>
                <p:cNvSpPr>
                  <a:spLocks noChangeArrowheads="1"/>
                </p:cNvSpPr>
                <p:nvPr/>
              </p:nvSpPr>
              <p:spPr bwMode="auto">
                <a:xfrm>
                  <a:off x="4568540" y="5001771"/>
                  <a:ext cx="82768" cy="1638832"/>
                </a:xfrm>
                <a:custGeom>
                  <a:avLst/>
                  <a:gdLst>
                    <a:gd name="T0" fmla="*/ 67 w 68"/>
                    <a:gd name="T1" fmla="*/ 1309 h 1310"/>
                    <a:gd name="T2" fmla="*/ 0 w 68"/>
                    <a:gd name="T3" fmla="*/ 1309 h 1310"/>
                    <a:gd name="T4" fmla="*/ 0 w 68"/>
                    <a:gd name="T5" fmla="*/ 0 h 1310"/>
                    <a:gd name="T6" fmla="*/ 67 w 68"/>
                    <a:gd name="T7" fmla="*/ 0 h 1310"/>
                    <a:gd name="T8" fmla="*/ 67 w 68"/>
                    <a:gd name="T9" fmla="*/ 1309 h 1310"/>
                  </a:gdLst>
                  <a:ahLst/>
                  <a:cxnLst>
                    <a:cxn ang="0">
                      <a:pos x="T0" y="T1"/>
                    </a:cxn>
                    <a:cxn ang="0">
                      <a:pos x="T2" y="T3"/>
                    </a:cxn>
                    <a:cxn ang="0">
                      <a:pos x="T4" y="T5"/>
                    </a:cxn>
                    <a:cxn ang="0">
                      <a:pos x="T6" y="T7"/>
                    </a:cxn>
                    <a:cxn ang="0">
                      <a:pos x="T8" y="T9"/>
                    </a:cxn>
                  </a:cxnLst>
                  <a:rect l="0" t="0" r="r" b="b"/>
                  <a:pathLst>
                    <a:path w="68" h="1310">
                      <a:moveTo>
                        <a:pt x="67" y="1309"/>
                      </a:moveTo>
                      <a:lnTo>
                        <a:pt x="0" y="1309"/>
                      </a:lnTo>
                      <a:lnTo>
                        <a:pt x="0" y="0"/>
                      </a:lnTo>
                      <a:lnTo>
                        <a:pt x="67" y="0"/>
                      </a:lnTo>
                      <a:lnTo>
                        <a:pt x="67" y="1309"/>
                      </a:lnTo>
                    </a:path>
                  </a:pathLst>
                </a:custGeom>
                <a:solidFill>
                  <a:schemeClr val="accent1"/>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9" name="Freeform 13">
                  <a:extLst>
                    <a:ext uri="{FF2B5EF4-FFF2-40B4-BE49-F238E27FC236}">
                      <a16:creationId xmlns:a16="http://schemas.microsoft.com/office/drawing/2014/main" id="{DB2E8513-FC37-612F-ED85-DCBD5375E371}"/>
                    </a:ext>
                  </a:extLst>
                </p:cNvPr>
                <p:cNvSpPr>
                  <a:spLocks noChangeArrowheads="1"/>
                </p:cNvSpPr>
                <p:nvPr/>
              </p:nvSpPr>
              <p:spPr bwMode="auto">
                <a:xfrm>
                  <a:off x="4452663" y="6480579"/>
                  <a:ext cx="314525" cy="314524"/>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5"/>
                        <a:pt x="196" y="252"/>
                        <a:pt x="126" y="252"/>
                      </a:cubicBezTo>
                      <a:lnTo>
                        <a:pt x="126" y="252"/>
                      </a:lnTo>
                      <a:cubicBezTo>
                        <a:pt x="56" y="252"/>
                        <a:pt x="0" y="195"/>
                        <a:pt x="0" y="126"/>
                      </a:cubicBezTo>
                      <a:lnTo>
                        <a:pt x="0" y="126"/>
                      </a:lnTo>
                      <a:cubicBezTo>
                        <a:pt x="0" y="56"/>
                        <a:pt x="56" y="0"/>
                        <a:pt x="126" y="0"/>
                      </a:cubicBezTo>
                      <a:lnTo>
                        <a:pt x="126" y="0"/>
                      </a:lnTo>
                      <a:cubicBezTo>
                        <a:pt x="196" y="0"/>
                        <a:pt x="252" y="56"/>
                        <a:pt x="252" y="126"/>
                      </a:cubicBezTo>
                    </a:path>
                  </a:pathLst>
                </a:custGeom>
                <a:solidFill>
                  <a:schemeClr val="accent1"/>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3" name="Group 15">
                <a:extLst>
                  <a:ext uri="{FF2B5EF4-FFF2-40B4-BE49-F238E27FC236}">
                    <a16:creationId xmlns:a16="http://schemas.microsoft.com/office/drawing/2014/main" id="{DA0D8462-7DE8-560C-EAB0-AE9D98FCFABF}"/>
                  </a:ext>
                </a:extLst>
              </p:cNvPr>
              <p:cNvGrpSpPr/>
              <p:nvPr/>
            </p:nvGrpSpPr>
            <p:grpSpPr>
              <a:xfrm>
                <a:off x="7576926" y="4775539"/>
                <a:ext cx="314525" cy="3939809"/>
                <a:chOff x="7575820" y="4775539"/>
                <a:chExt cx="314525" cy="3939809"/>
              </a:xfrm>
            </p:grpSpPr>
            <p:sp>
              <p:nvSpPr>
                <p:cNvPr id="46" name="Freeform 14">
                  <a:extLst>
                    <a:ext uri="{FF2B5EF4-FFF2-40B4-BE49-F238E27FC236}">
                      <a16:creationId xmlns:a16="http://schemas.microsoft.com/office/drawing/2014/main" id="{A1FAADD4-9FFB-89BE-4786-930FE882061C}"/>
                    </a:ext>
                  </a:extLst>
                </p:cNvPr>
                <p:cNvSpPr>
                  <a:spLocks noChangeArrowheads="1"/>
                </p:cNvSpPr>
                <p:nvPr/>
              </p:nvSpPr>
              <p:spPr bwMode="auto">
                <a:xfrm>
                  <a:off x="7691698" y="4775539"/>
                  <a:ext cx="88287" cy="3785310"/>
                </a:xfrm>
                <a:custGeom>
                  <a:avLst/>
                  <a:gdLst>
                    <a:gd name="T0" fmla="*/ 68 w 69"/>
                    <a:gd name="T1" fmla="*/ 3024 h 3025"/>
                    <a:gd name="T2" fmla="*/ 0 w 69"/>
                    <a:gd name="T3" fmla="*/ 3024 h 3025"/>
                    <a:gd name="T4" fmla="*/ 0 w 69"/>
                    <a:gd name="T5" fmla="*/ 0 h 3025"/>
                    <a:gd name="T6" fmla="*/ 68 w 69"/>
                    <a:gd name="T7" fmla="*/ 0 h 3025"/>
                    <a:gd name="T8" fmla="*/ 68 w 69"/>
                    <a:gd name="T9" fmla="*/ 3024 h 3025"/>
                  </a:gdLst>
                  <a:ahLst/>
                  <a:cxnLst>
                    <a:cxn ang="0">
                      <a:pos x="T0" y="T1"/>
                    </a:cxn>
                    <a:cxn ang="0">
                      <a:pos x="T2" y="T3"/>
                    </a:cxn>
                    <a:cxn ang="0">
                      <a:pos x="T4" y="T5"/>
                    </a:cxn>
                    <a:cxn ang="0">
                      <a:pos x="T6" y="T7"/>
                    </a:cxn>
                    <a:cxn ang="0">
                      <a:pos x="T8" y="T9"/>
                    </a:cxn>
                  </a:cxnLst>
                  <a:rect l="0" t="0" r="r" b="b"/>
                  <a:pathLst>
                    <a:path w="69" h="3025">
                      <a:moveTo>
                        <a:pt x="68" y="3024"/>
                      </a:moveTo>
                      <a:lnTo>
                        <a:pt x="0" y="3024"/>
                      </a:lnTo>
                      <a:lnTo>
                        <a:pt x="0" y="0"/>
                      </a:lnTo>
                      <a:lnTo>
                        <a:pt x="68" y="0"/>
                      </a:lnTo>
                      <a:lnTo>
                        <a:pt x="68" y="3024"/>
                      </a:lnTo>
                    </a:path>
                  </a:pathLst>
                </a:custGeom>
                <a:solidFill>
                  <a:schemeClr val="accent2"/>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7" name="Freeform 15">
                  <a:extLst>
                    <a:ext uri="{FF2B5EF4-FFF2-40B4-BE49-F238E27FC236}">
                      <a16:creationId xmlns:a16="http://schemas.microsoft.com/office/drawing/2014/main" id="{E83F8CF5-0D1A-6D56-8522-70B97DF51D56}"/>
                    </a:ext>
                  </a:extLst>
                </p:cNvPr>
                <p:cNvSpPr>
                  <a:spLocks noChangeArrowheads="1"/>
                </p:cNvSpPr>
                <p:nvPr/>
              </p:nvSpPr>
              <p:spPr bwMode="auto">
                <a:xfrm>
                  <a:off x="7575820" y="8400824"/>
                  <a:ext cx="314525" cy="314524"/>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6" y="252"/>
                        <a:pt x="126" y="252"/>
                      </a:cubicBezTo>
                      <a:lnTo>
                        <a:pt x="126" y="252"/>
                      </a:lnTo>
                      <a:cubicBezTo>
                        <a:pt x="56" y="252"/>
                        <a:pt x="0" y="196"/>
                        <a:pt x="0" y="126"/>
                      </a:cubicBezTo>
                      <a:lnTo>
                        <a:pt x="0" y="126"/>
                      </a:lnTo>
                      <a:cubicBezTo>
                        <a:pt x="0" y="57"/>
                        <a:pt x="56" y="0"/>
                        <a:pt x="126" y="0"/>
                      </a:cubicBezTo>
                      <a:lnTo>
                        <a:pt x="126" y="0"/>
                      </a:lnTo>
                      <a:cubicBezTo>
                        <a:pt x="196" y="0"/>
                        <a:pt x="252" y="57"/>
                        <a:pt x="252" y="126"/>
                      </a:cubicBezTo>
                    </a:path>
                  </a:pathLst>
                </a:custGeom>
                <a:solidFill>
                  <a:schemeClr val="accent2"/>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4" name="Group 16">
                <a:extLst>
                  <a:ext uri="{FF2B5EF4-FFF2-40B4-BE49-F238E27FC236}">
                    <a16:creationId xmlns:a16="http://schemas.microsoft.com/office/drawing/2014/main" id="{291BF886-2494-8B9F-B753-DBB5D9E67DF4}"/>
                  </a:ext>
                </a:extLst>
              </p:cNvPr>
              <p:cNvGrpSpPr/>
              <p:nvPr/>
            </p:nvGrpSpPr>
            <p:grpSpPr>
              <a:xfrm>
                <a:off x="10701189" y="5520458"/>
                <a:ext cx="314521" cy="2074750"/>
                <a:chOff x="10704500" y="5520458"/>
                <a:chExt cx="314521" cy="2074750"/>
              </a:xfrm>
            </p:grpSpPr>
            <p:sp>
              <p:nvSpPr>
                <p:cNvPr id="44" name="Freeform 16">
                  <a:extLst>
                    <a:ext uri="{FF2B5EF4-FFF2-40B4-BE49-F238E27FC236}">
                      <a16:creationId xmlns:a16="http://schemas.microsoft.com/office/drawing/2014/main" id="{E93F71B5-0589-A1AD-B1A7-A4FBAE87B160}"/>
                    </a:ext>
                  </a:extLst>
                </p:cNvPr>
                <p:cNvSpPr>
                  <a:spLocks noChangeArrowheads="1"/>
                </p:cNvSpPr>
                <p:nvPr/>
              </p:nvSpPr>
              <p:spPr bwMode="auto">
                <a:xfrm>
                  <a:off x="10820376" y="5520458"/>
                  <a:ext cx="82770" cy="1920245"/>
                </a:xfrm>
                <a:custGeom>
                  <a:avLst/>
                  <a:gdLst>
                    <a:gd name="T0" fmla="*/ 67 w 68"/>
                    <a:gd name="T1" fmla="*/ 1535 h 1536"/>
                    <a:gd name="T2" fmla="*/ 0 w 68"/>
                    <a:gd name="T3" fmla="*/ 1535 h 1536"/>
                    <a:gd name="T4" fmla="*/ 0 w 68"/>
                    <a:gd name="T5" fmla="*/ 0 h 1536"/>
                    <a:gd name="T6" fmla="*/ 67 w 68"/>
                    <a:gd name="T7" fmla="*/ 0 h 1536"/>
                    <a:gd name="T8" fmla="*/ 67 w 68"/>
                    <a:gd name="T9" fmla="*/ 1535 h 1536"/>
                  </a:gdLst>
                  <a:ahLst/>
                  <a:cxnLst>
                    <a:cxn ang="0">
                      <a:pos x="T0" y="T1"/>
                    </a:cxn>
                    <a:cxn ang="0">
                      <a:pos x="T2" y="T3"/>
                    </a:cxn>
                    <a:cxn ang="0">
                      <a:pos x="T4" y="T5"/>
                    </a:cxn>
                    <a:cxn ang="0">
                      <a:pos x="T6" y="T7"/>
                    </a:cxn>
                    <a:cxn ang="0">
                      <a:pos x="T8" y="T9"/>
                    </a:cxn>
                  </a:cxnLst>
                  <a:rect l="0" t="0" r="r" b="b"/>
                  <a:pathLst>
                    <a:path w="68" h="1536">
                      <a:moveTo>
                        <a:pt x="67" y="1535"/>
                      </a:moveTo>
                      <a:lnTo>
                        <a:pt x="0" y="1535"/>
                      </a:lnTo>
                      <a:lnTo>
                        <a:pt x="0" y="0"/>
                      </a:lnTo>
                      <a:lnTo>
                        <a:pt x="67" y="0"/>
                      </a:lnTo>
                      <a:lnTo>
                        <a:pt x="67" y="1535"/>
                      </a:lnTo>
                    </a:path>
                  </a:pathLst>
                </a:custGeom>
                <a:solidFill>
                  <a:schemeClr val="accent3"/>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5" name="Freeform 17">
                  <a:extLst>
                    <a:ext uri="{FF2B5EF4-FFF2-40B4-BE49-F238E27FC236}">
                      <a16:creationId xmlns:a16="http://schemas.microsoft.com/office/drawing/2014/main" id="{307954A7-9037-64B1-FA47-2AAA797CCEE4}"/>
                    </a:ext>
                  </a:extLst>
                </p:cNvPr>
                <p:cNvSpPr>
                  <a:spLocks noChangeArrowheads="1"/>
                </p:cNvSpPr>
                <p:nvPr/>
              </p:nvSpPr>
              <p:spPr bwMode="auto">
                <a:xfrm>
                  <a:off x="10704500" y="7280687"/>
                  <a:ext cx="314521" cy="314521"/>
                </a:xfrm>
                <a:custGeom>
                  <a:avLst/>
                  <a:gdLst>
                    <a:gd name="T0" fmla="*/ 251 w 252"/>
                    <a:gd name="T1" fmla="*/ 126 h 253"/>
                    <a:gd name="T2" fmla="*/ 251 w 252"/>
                    <a:gd name="T3" fmla="*/ 126 h 253"/>
                    <a:gd name="T4" fmla="*/ 125 w 252"/>
                    <a:gd name="T5" fmla="*/ 252 h 253"/>
                    <a:gd name="T6" fmla="*/ 125 w 252"/>
                    <a:gd name="T7" fmla="*/ 252 h 253"/>
                    <a:gd name="T8" fmla="*/ 0 w 252"/>
                    <a:gd name="T9" fmla="*/ 126 h 253"/>
                    <a:gd name="T10" fmla="*/ 0 w 252"/>
                    <a:gd name="T11" fmla="*/ 126 h 253"/>
                    <a:gd name="T12" fmla="*/ 125 w 252"/>
                    <a:gd name="T13" fmla="*/ 0 h 253"/>
                    <a:gd name="T14" fmla="*/ 125 w 252"/>
                    <a:gd name="T15" fmla="*/ 0 h 253"/>
                    <a:gd name="T16" fmla="*/ 251 w 252"/>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53">
                      <a:moveTo>
                        <a:pt x="251" y="126"/>
                      </a:moveTo>
                      <a:lnTo>
                        <a:pt x="251" y="126"/>
                      </a:lnTo>
                      <a:cubicBezTo>
                        <a:pt x="251" y="196"/>
                        <a:pt x="194" y="252"/>
                        <a:pt x="125" y="252"/>
                      </a:cubicBezTo>
                      <a:lnTo>
                        <a:pt x="125" y="252"/>
                      </a:lnTo>
                      <a:cubicBezTo>
                        <a:pt x="56" y="252"/>
                        <a:pt x="0" y="196"/>
                        <a:pt x="0" y="126"/>
                      </a:cubicBezTo>
                      <a:lnTo>
                        <a:pt x="0" y="126"/>
                      </a:lnTo>
                      <a:cubicBezTo>
                        <a:pt x="0" y="57"/>
                        <a:pt x="56" y="0"/>
                        <a:pt x="125" y="0"/>
                      </a:cubicBezTo>
                      <a:lnTo>
                        <a:pt x="125" y="0"/>
                      </a:lnTo>
                      <a:cubicBezTo>
                        <a:pt x="194" y="0"/>
                        <a:pt x="251" y="57"/>
                        <a:pt x="251" y="126"/>
                      </a:cubicBezTo>
                    </a:path>
                  </a:pathLst>
                </a:custGeom>
                <a:solidFill>
                  <a:schemeClr val="accent3"/>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5" name="Group 17">
                <a:extLst>
                  <a:ext uri="{FF2B5EF4-FFF2-40B4-BE49-F238E27FC236}">
                    <a16:creationId xmlns:a16="http://schemas.microsoft.com/office/drawing/2014/main" id="{6043D7BD-64B2-8659-BEF1-9CC39701AACB}"/>
                  </a:ext>
                </a:extLst>
              </p:cNvPr>
              <p:cNvGrpSpPr/>
              <p:nvPr/>
            </p:nvGrpSpPr>
            <p:grpSpPr>
              <a:xfrm>
                <a:off x="13825448" y="6132952"/>
                <a:ext cx="320042" cy="3950848"/>
                <a:chOff x="13827658" y="6132952"/>
                <a:chExt cx="320042" cy="3950848"/>
              </a:xfrm>
            </p:grpSpPr>
            <p:sp>
              <p:nvSpPr>
                <p:cNvPr id="42" name="Freeform 18">
                  <a:extLst>
                    <a:ext uri="{FF2B5EF4-FFF2-40B4-BE49-F238E27FC236}">
                      <a16:creationId xmlns:a16="http://schemas.microsoft.com/office/drawing/2014/main" id="{E1895C95-C2A6-98C3-4EC1-276AAE4792BA}"/>
                    </a:ext>
                  </a:extLst>
                </p:cNvPr>
                <p:cNvSpPr>
                  <a:spLocks noChangeArrowheads="1"/>
                </p:cNvSpPr>
                <p:nvPr/>
              </p:nvSpPr>
              <p:spPr bwMode="auto">
                <a:xfrm>
                  <a:off x="13943534" y="6132952"/>
                  <a:ext cx="82770" cy="3790828"/>
                </a:xfrm>
                <a:custGeom>
                  <a:avLst/>
                  <a:gdLst>
                    <a:gd name="T0" fmla="*/ 67 w 68"/>
                    <a:gd name="T1" fmla="*/ 3029 h 3030"/>
                    <a:gd name="T2" fmla="*/ 0 w 68"/>
                    <a:gd name="T3" fmla="*/ 3029 h 3030"/>
                    <a:gd name="T4" fmla="*/ 0 w 68"/>
                    <a:gd name="T5" fmla="*/ 0 h 3030"/>
                    <a:gd name="T6" fmla="*/ 67 w 68"/>
                    <a:gd name="T7" fmla="*/ 0 h 3030"/>
                    <a:gd name="T8" fmla="*/ 67 w 68"/>
                    <a:gd name="T9" fmla="*/ 3029 h 3030"/>
                  </a:gdLst>
                  <a:ahLst/>
                  <a:cxnLst>
                    <a:cxn ang="0">
                      <a:pos x="T0" y="T1"/>
                    </a:cxn>
                    <a:cxn ang="0">
                      <a:pos x="T2" y="T3"/>
                    </a:cxn>
                    <a:cxn ang="0">
                      <a:pos x="T4" y="T5"/>
                    </a:cxn>
                    <a:cxn ang="0">
                      <a:pos x="T6" y="T7"/>
                    </a:cxn>
                    <a:cxn ang="0">
                      <a:pos x="T8" y="T9"/>
                    </a:cxn>
                  </a:cxnLst>
                  <a:rect l="0" t="0" r="r" b="b"/>
                  <a:pathLst>
                    <a:path w="68" h="3030">
                      <a:moveTo>
                        <a:pt x="67" y="3029"/>
                      </a:moveTo>
                      <a:lnTo>
                        <a:pt x="0" y="3029"/>
                      </a:lnTo>
                      <a:lnTo>
                        <a:pt x="0" y="0"/>
                      </a:lnTo>
                      <a:lnTo>
                        <a:pt x="67" y="0"/>
                      </a:lnTo>
                      <a:lnTo>
                        <a:pt x="67" y="3029"/>
                      </a:lnTo>
                    </a:path>
                  </a:pathLst>
                </a:custGeom>
                <a:solidFill>
                  <a:schemeClr val="accent4"/>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3" name="Freeform 19">
                  <a:extLst>
                    <a:ext uri="{FF2B5EF4-FFF2-40B4-BE49-F238E27FC236}">
                      <a16:creationId xmlns:a16="http://schemas.microsoft.com/office/drawing/2014/main" id="{A108DF07-8E3A-E470-A395-6B7286DB67A4}"/>
                    </a:ext>
                  </a:extLst>
                </p:cNvPr>
                <p:cNvSpPr>
                  <a:spLocks noChangeArrowheads="1"/>
                </p:cNvSpPr>
                <p:nvPr/>
              </p:nvSpPr>
              <p:spPr bwMode="auto">
                <a:xfrm>
                  <a:off x="13827658" y="9769276"/>
                  <a:ext cx="320042" cy="314524"/>
                </a:xfrm>
                <a:custGeom>
                  <a:avLst/>
                  <a:gdLst>
                    <a:gd name="T0" fmla="*/ 253 w 254"/>
                    <a:gd name="T1" fmla="*/ 127 h 253"/>
                    <a:gd name="T2" fmla="*/ 253 w 254"/>
                    <a:gd name="T3" fmla="*/ 127 h 253"/>
                    <a:gd name="T4" fmla="*/ 126 w 254"/>
                    <a:gd name="T5" fmla="*/ 252 h 253"/>
                    <a:gd name="T6" fmla="*/ 126 w 254"/>
                    <a:gd name="T7" fmla="*/ 252 h 253"/>
                    <a:gd name="T8" fmla="*/ 0 w 254"/>
                    <a:gd name="T9" fmla="*/ 127 h 253"/>
                    <a:gd name="T10" fmla="*/ 0 w 254"/>
                    <a:gd name="T11" fmla="*/ 127 h 253"/>
                    <a:gd name="T12" fmla="*/ 126 w 254"/>
                    <a:gd name="T13" fmla="*/ 0 h 253"/>
                    <a:gd name="T14" fmla="*/ 126 w 254"/>
                    <a:gd name="T15" fmla="*/ 0 h 253"/>
                    <a:gd name="T16" fmla="*/ 253 w 254"/>
                    <a:gd name="T17"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3">
                      <a:moveTo>
                        <a:pt x="253" y="127"/>
                      </a:moveTo>
                      <a:lnTo>
                        <a:pt x="253" y="127"/>
                      </a:lnTo>
                      <a:cubicBezTo>
                        <a:pt x="253" y="196"/>
                        <a:pt x="196" y="252"/>
                        <a:pt x="126" y="252"/>
                      </a:cubicBezTo>
                      <a:lnTo>
                        <a:pt x="126" y="252"/>
                      </a:lnTo>
                      <a:cubicBezTo>
                        <a:pt x="57" y="252"/>
                        <a:pt x="0" y="196"/>
                        <a:pt x="0" y="127"/>
                      </a:cubicBezTo>
                      <a:lnTo>
                        <a:pt x="0" y="127"/>
                      </a:lnTo>
                      <a:cubicBezTo>
                        <a:pt x="0" y="57"/>
                        <a:pt x="57" y="0"/>
                        <a:pt x="126" y="0"/>
                      </a:cubicBezTo>
                      <a:lnTo>
                        <a:pt x="126" y="0"/>
                      </a:lnTo>
                      <a:cubicBezTo>
                        <a:pt x="196" y="0"/>
                        <a:pt x="253" y="57"/>
                        <a:pt x="253" y="127"/>
                      </a:cubicBezTo>
                    </a:path>
                  </a:pathLst>
                </a:custGeom>
                <a:solidFill>
                  <a:schemeClr val="accent4"/>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6" name="Group 18">
                <a:extLst>
                  <a:ext uri="{FF2B5EF4-FFF2-40B4-BE49-F238E27FC236}">
                    <a16:creationId xmlns:a16="http://schemas.microsoft.com/office/drawing/2014/main" id="{D2785AF9-335C-DA12-8A09-D29A2812F230}"/>
                  </a:ext>
                </a:extLst>
              </p:cNvPr>
              <p:cNvGrpSpPr/>
              <p:nvPr/>
            </p:nvGrpSpPr>
            <p:grpSpPr>
              <a:xfrm>
                <a:off x="16955228" y="5603228"/>
                <a:ext cx="314521" cy="2080267"/>
                <a:chOff x="16950817" y="5603228"/>
                <a:chExt cx="314521" cy="2080267"/>
              </a:xfrm>
            </p:grpSpPr>
            <p:sp>
              <p:nvSpPr>
                <p:cNvPr id="40" name="Freeform 20">
                  <a:extLst>
                    <a:ext uri="{FF2B5EF4-FFF2-40B4-BE49-F238E27FC236}">
                      <a16:creationId xmlns:a16="http://schemas.microsoft.com/office/drawing/2014/main" id="{838F0274-E68F-20CD-38ED-2CFF64E7E0B0}"/>
                    </a:ext>
                  </a:extLst>
                </p:cNvPr>
                <p:cNvSpPr>
                  <a:spLocks noChangeArrowheads="1"/>
                </p:cNvSpPr>
                <p:nvPr/>
              </p:nvSpPr>
              <p:spPr bwMode="auto">
                <a:xfrm>
                  <a:off x="17066692" y="5603228"/>
                  <a:ext cx="82770" cy="1920245"/>
                </a:xfrm>
                <a:custGeom>
                  <a:avLst/>
                  <a:gdLst>
                    <a:gd name="T0" fmla="*/ 67 w 68"/>
                    <a:gd name="T1" fmla="*/ 1535 h 1536"/>
                    <a:gd name="T2" fmla="*/ 0 w 68"/>
                    <a:gd name="T3" fmla="*/ 1535 h 1536"/>
                    <a:gd name="T4" fmla="*/ 0 w 68"/>
                    <a:gd name="T5" fmla="*/ 0 h 1536"/>
                    <a:gd name="T6" fmla="*/ 67 w 68"/>
                    <a:gd name="T7" fmla="*/ 0 h 1536"/>
                    <a:gd name="T8" fmla="*/ 67 w 68"/>
                    <a:gd name="T9" fmla="*/ 1535 h 1536"/>
                  </a:gdLst>
                  <a:ahLst/>
                  <a:cxnLst>
                    <a:cxn ang="0">
                      <a:pos x="T0" y="T1"/>
                    </a:cxn>
                    <a:cxn ang="0">
                      <a:pos x="T2" y="T3"/>
                    </a:cxn>
                    <a:cxn ang="0">
                      <a:pos x="T4" y="T5"/>
                    </a:cxn>
                    <a:cxn ang="0">
                      <a:pos x="T6" y="T7"/>
                    </a:cxn>
                    <a:cxn ang="0">
                      <a:pos x="T8" y="T9"/>
                    </a:cxn>
                  </a:cxnLst>
                  <a:rect l="0" t="0" r="r" b="b"/>
                  <a:pathLst>
                    <a:path w="68" h="1536">
                      <a:moveTo>
                        <a:pt x="67" y="1535"/>
                      </a:moveTo>
                      <a:lnTo>
                        <a:pt x="0" y="1535"/>
                      </a:lnTo>
                      <a:lnTo>
                        <a:pt x="0" y="0"/>
                      </a:lnTo>
                      <a:lnTo>
                        <a:pt x="67" y="0"/>
                      </a:lnTo>
                      <a:lnTo>
                        <a:pt x="67" y="1535"/>
                      </a:lnTo>
                    </a:path>
                  </a:pathLst>
                </a:custGeom>
                <a:solidFill>
                  <a:schemeClr val="accent5"/>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41" name="Freeform 21">
                  <a:extLst>
                    <a:ext uri="{FF2B5EF4-FFF2-40B4-BE49-F238E27FC236}">
                      <a16:creationId xmlns:a16="http://schemas.microsoft.com/office/drawing/2014/main" id="{1C09AA6F-9D8C-1445-23F0-05BECD01AF0B}"/>
                    </a:ext>
                  </a:extLst>
                </p:cNvPr>
                <p:cNvSpPr>
                  <a:spLocks noChangeArrowheads="1"/>
                </p:cNvSpPr>
                <p:nvPr/>
              </p:nvSpPr>
              <p:spPr bwMode="auto">
                <a:xfrm>
                  <a:off x="16950817" y="7368974"/>
                  <a:ext cx="314521" cy="314521"/>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6" y="252"/>
                        <a:pt x="126" y="252"/>
                      </a:cubicBezTo>
                      <a:lnTo>
                        <a:pt x="126" y="252"/>
                      </a:lnTo>
                      <a:cubicBezTo>
                        <a:pt x="56" y="252"/>
                        <a:pt x="0" y="196"/>
                        <a:pt x="0" y="126"/>
                      </a:cubicBezTo>
                      <a:lnTo>
                        <a:pt x="0" y="126"/>
                      </a:lnTo>
                      <a:cubicBezTo>
                        <a:pt x="0" y="57"/>
                        <a:pt x="56" y="0"/>
                        <a:pt x="126" y="0"/>
                      </a:cubicBezTo>
                      <a:lnTo>
                        <a:pt x="126" y="0"/>
                      </a:lnTo>
                      <a:cubicBezTo>
                        <a:pt x="196" y="0"/>
                        <a:pt x="252" y="57"/>
                        <a:pt x="252" y="126"/>
                      </a:cubicBezTo>
                    </a:path>
                  </a:pathLst>
                </a:custGeom>
                <a:solidFill>
                  <a:schemeClr val="accent5"/>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nvGrpSpPr>
              <p:cNvPr id="37" name="Group 19">
                <a:extLst>
                  <a:ext uri="{FF2B5EF4-FFF2-40B4-BE49-F238E27FC236}">
                    <a16:creationId xmlns:a16="http://schemas.microsoft.com/office/drawing/2014/main" id="{D35F0DF3-1CA8-0A48-C4AD-CB208EC523F3}"/>
                  </a:ext>
                </a:extLst>
              </p:cNvPr>
              <p:cNvGrpSpPr/>
              <p:nvPr/>
            </p:nvGrpSpPr>
            <p:grpSpPr>
              <a:xfrm>
                <a:off x="20079489" y="3787823"/>
                <a:ext cx="314525" cy="5109619"/>
                <a:chOff x="20079489" y="3787823"/>
                <a:chExt cx="314525" cy="5109619"/>
              </a:xfrm>
            </p:grpSpPr>
            <p:sp>
              <p:nvSpPr>
                <p:cNvPr id="38" name="Freeform 22">
                  <a:extLst>
                    <a:ext uri="{FF2B5EF4-FFF2-40B4-BE49-F238E27FC236}">
                      <a16:creationId xmlns:a16="http://schemas.microsoft.com/office/drawing/2014/main" id="{F609D516-2A68-E732-4DFC-71EAE08173BA}"/>
                    </a:ext>
                  </a:extLst>
                </p:cNvPr>
                <p:cNvSpPr>
                  <a:spLocks noChangeArrowheads="1"/>
                </p:cNvSpPr>
                <p:nvPr/>
              </p:nvSpPr>
              <p:spPr bwMode="auto">
                <a:xfrm>
                  <a:off x="20195367" y="3787823"/>
                  <a:ext cx="82768" cy="4949599"/>
                </a:xfrm>
                <a:custGeom>
                  <a:avLst/>
                  <a:gdLst>
                    <a:gd name="T0" fmla="*/ 67 w 68"/>
                    <a:gd name="T1" fmla="*/ 3955 h 3956"/>
                    <a:gd name="T2" fmla="*/ 0 w 68"/>
                    <a:gd name="T3" fmla="*/ 3955 h 3956"/>
                    <a:gd name="T4" fmla="*/ 0 w 68"/>
                    <a:gd name="T5" fmla="*/ 0 h 3956"/>
                    <a:gd name="T6" fmla="*/ 67 w 68"/>
                    <a:gd name="T7" fmla="*/ 0 h 3956"/>
                    <a:gd name="T8" fmla="*/ 67 w 68"/>
                    <a:gd name="T9" fmla="*/ 3955 h 3956"/>
                  </a:gdLst>
                  <a:ahLst/>
                  <a:cxnLst>
                    <a:cxn ang="0">
                      <a:pos x="T0" y="T1"/>
                    </a:cxn>
                    <a:cxn ang="0">
                      <a:pos x="T2" y="T3"/>
                    </a:cxn>
                    <a:cxn ang="0">
                      <a:pos x="T4" y="T5"/>
                    </a:cxn>
                    <a:cxn ang="0">
                      <a:pos x="T6" y="T7"/>
                    </a:cxn>
                    <a:cxn ang="0">
                      <a:pos x="T8" y="T9"/>
                    </a:cxn>
                  </a:cxnLst>
                  <a:rect l="0" t="0" r="r" b="b"/>
                  <a:pathLst>
                    <a:path w="68" h="3956">
                      <a:moveTo>
                        <a:pt x="67" y="3955"/>
                      </a:moveTo>
                      <a:lnTo>
                        <a:pt x="0" y="3955"/>
                      </a:lnTo>
                      <a:lnTo>
                        <a:pt x="0" y="0"/>
                      </a:lnTo>
                      <a:lnTo>
                        <a:pt x="67" y="0"/>
                      </a:lnTo>
                      <a:lnTo>
                        <a:pt x="67" y="3955"/>
                      </a:lnTo>
                    </a:path>
                  </a:pathLst>
                </a:custGeom>
                <a:solidFill>
                  <a:schemeClr val="accent6"/>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sp>
              <p:nvSpPr>
                <p:cNvPr id="39" name="Freeform 23">
                  <a:extLst>
                    <a:ext uri="{FF2B5EF4-FFF2-40B4-BE49-F238E27FC236}">
                      <a16:creationId xmlns:a16="http://schemas.microsoft.com/office/drawing/2014/main" id="{88D00CA1-1031-CFD0-C82F-0EC7DAFCD72E}"/>
                    </a:ext>
                  </a:extLst>
                </p:cNvPr>
                <p:cNvSpPr>
                  <a:spLocks noChangeArrowheads="1"/>
                </p:cNvSpPr>
                <p:nvPr/>
              </p:nvSpPr>
              <p:spPr bwMode="auto">
                <a:xfrm>
                  <a:off x="20079489" y="8582921"/>
                  <a:ext cx="314525" cy="314521"/>
                </a:xfrm>
                <a:custGeom>
                  <a:avLst/>
                  <a:gdLst>
                    <a:gd name="T0" fmla="*/ 252 w 253"/>
                    <a:gd name="T1" fmla="*/ 126 h 253"/>
                    <a:gd name="T2" fmla="*/ 252 w 253"/>
                    <a:gd name="T3" fmla="*/ 126 h 253"/>
                    <a:gd name="T4" fmla="*/ 126 w 253"/>
                    <a:gd name="T5" fmla="*/ 252 h 253"/>
                    <a:gd name="T6" fmla="*/ 126 w 253"/>
                    <a:gd name="T7" fmla="*/ 252 h 253"/>
                    <a:gd name="T8" fmla="*/ 0 w 253"/>
                    <a:gd name="T9" fmla="*/ 126 h 253"/>
                    <a:gd name="T10" fmla="*/ 0 w 253"/>
                    <a:gd name="T11" fmla="*/ 126 h 253"/>
                    <a:gd name="T12" fmla="*/ 126 w 253"/>
                    <a:gd name="T13" fmla="*/ 0 h 253"/>
                    <a:gd name="T14" fmla="*/ 126 w 253"/>
                    <a:gd name="T15" fmla="*/ 0 h 253"/>
                    <a:gd name="T16" fmla="*/ 252 w 253"/>
                    <a:gd name="T17" fmla="*/ 1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3">
                      <a:moveTo>
                        <a:pt x="252" y="126"/>
                      </a:moveTo>
                      <a:lnTo>
                        <a:pt x="252" y="126"/>
                      </a:lnTo>
                      <a:cubicBezTo>
                        <a:pt x="252" y="196"/>
                        <a:pt x="195" y="252"/>
                        <a:pt x="126" y="252"/>
                      </a:cubicBezTo>
                      <a:lnTo>
                        <a:pt x="126" y="252"/>
                      </a:lnTo>
                      <a:cubicBezTo>
                        <a:pt x="56" y="252"/>
                        <a:pt x="0" y="196"/>
                        <a:pt x="0" y="126"/>
                      </a:cubicBezTo>
                      <a:lnTo>
                        <a:pt x="0" y="126"/>
                      </a:lnTo>
                      <a:cubicBezTo>
                        <a:pt x="0" y="56"/>
                        <a:pt x="56" y="0"/>
                        <a:pt x="126" y="0"/>
                      </a:cubicBezTo>
                      <a:lnTo>
                        <a:pt x="126" y="0"/>
                      </a:lnTo>
                      <a:cubicBezTo>
                        <a:pt x="195" y="0"/>
                        <a:pt x="252" y="56"/>
                        <a:pt x="252" y="126"/>
                      </a:cubicBezTo>
                    </a:path>
                  </a:pathLst>
                </a:custGeom>
                <a:solidFill>
                  <a:schemeClr val="accent6"/>
                </a:solidFill>
                <a:ln>
                  <a:noFill/>
                </a:ln>
                <a:effectLst/>
              </p:spPr>
              <p:txBody>
                <a:bodyPr wrap="none" anchor="ctr"/>
                <a:lstStyle/>
                <a:p>
                  <a:endParaRPr lang="en-US" sz="6532" dirty="0">
                    <a:latin typeface="Arial" panose="020B0604020202020204" pitchFamily="34" charset="0"/>
                    <a:cs typeface="Arial" panose="020B0604020202020204" pitchFamily="34" charset="0"/>
                  </a:endParaRPr>
                </a:p>
              </p:txBody>
            </p:sp>
          </p:grpSp>
        </p:grpSp>
        <p:sp>
          <p:nvSpPr>
            <p:cNvPr id="7" name="Subtitle 2">
              <a:extLst>
                <a:ext uri="{FF2B5EF4-FFF2-40B4-BE49-F238E27FC236}">
                  <a16:creationId xmlns:a16="http://schemas.microsoft.com/office/drawing/2014/main" id="{06FAA79A-CAA2-188A-EF8B-C8E9C1C3ACB2}"/>
                </a:ext>
              </a:extLst>
            </p:cNvPr>
            <p:cNvSpPr txBox="1">
              <a:spLocks/>
            </p:cNvSpPr>
            <p:nvPr/>
          </p:nvSpPr>
          <p:spPr>
            <a:xfrm>
              <a:off x="446152" y="3822927"/>
              <a:ext cx="1840756" cy="830997"/>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6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200" b="1" dirty="0">
                  <a:solidFill>
                    <a:schemeClr val="tx2"/>
                  </a:solidFill>
                  <a:latin typeface="Arial" panose="020B0604020202020204" pitchFamily="34" charset="0"/>
                  <a:cs typeface="Arial" panose="020B0604020202020204" pitchFamily="34" charset="0"/>
                </a:rPr>
                <a:t>REPORTA</a:t>
              </a:r>
              <a:r>
                <a:rPr lang="en-US"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el incidente en forma </a:t>
              </a:r>
              <a:r>
                <a:rPr lang="es-ES" sz="1200" b="1" dirty="0">
                  <a:solidFill>
                    <a:schemeClr val="tx2"/>
                  </a:solidFill>
                  <a:latin typeface="Arial" panose="020B0604020202020204" pitchFamily="34" charset="0"/>
                  <a:cs typeface="Arial" panose="020B0604020202020204" pitchFamily="34" charset="0"/>
                </a:rPr>
                <a:t>Inmediata</a:t>
              </a:r>
              <a:r>
                <a:rPr lang="es-ES" sz="1200" dirty="0">
                  <a:latin typeface="Arial" panose="020B0604020202020204" pitchFamily="34" charset="0"/>
                  <a:cs typeface="Arial" panose="020B0604020202020204" pitchFamily="34" charset="0"/>
                </a:rPr>
                <a:t> a su </a:t>
              </a:r>
              <a:r>
                <a:rPr lang="es-ES" sz="1200" b="1" dirty="0">
                  <a:solidFill>
                    <a:schemeClr val="tx2"/>
                  </a:solidFill>
                  <a:latin typeface="Arial" panose="020B0604020202020204" pitchFamily="34" charset="0"/>
                  <a:cs typeface="Arial" panose="020B0604020202020204" pitchFamily="34" charset="0"/>
                </a:rPr>
                <a:t>Supervisor Operativo y/o SSO</a:t>
              </a:r>
              <a:r>
                <a:rPr lang="es-ES"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13FB179E-0B18-D5A8-A546-B343B4781557}"/>
                </a:ext>
              </a:extLst>
            </p:cNvPr>
            <p:cNvSpPr txBox="1">
              <a:spLocks/>
            </p:cNvSpPr>
            <p:nvPr/>
          </p:nvSpPr>
          <p:spPr>
            <a:xfrm>
              <a:off x="2420746" y="4704798"/>
              <a:ext cx="1708927" cy="1015663"/>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2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b="1" dirty="0">
                  <a:solidFill>
                    <a:schemeClr val="tx2"/>
                  </a:solidFill>
                  <a:latin typeface="Arial" panose="020B0604020202020204" pitchFamily="34" charset="0"/>
                  <a:cs typeface="Arial" panose="020B0604020202020204" pitchFamily="34" charset="0"/>
                </a:rPr>
                <a:t>COMUNICAN</a:t>
              </a:r>
              <a:r>
                <a:rPr lang="es-ES" dirty="0">
                  <a:latin typeface="Arial" panose="020B0604020202020204" pitchFamily="34" charset="0"/>
                  <a:cs typeface="Arial" panose="020B0604020202020204" pitchFamily="34" charset="0"/>
                </a:rPr>
                <a:t> de forma inmediata al Sup. Operativo de SMCV, Sup SSO y </a:t>
              </a:r>
              <a:r>
                <a:rPr lang="es-ES" dirty="0" err="1">
                  <a:latin typeface="Arial" panose="020B0604020202020204" pitchFamily="34" charset="0"/>
                  <a:cs typeface="Arial" panose="020B0604020202020204" pitchFamily="34" charset="0"/>
                </a:rPr>
                <a:t>Admin</a:t>
              </a:r>
              <a:r>
                <a:rPr lang="es-ES" dirty="0">
                  <a:latin typeface="Arial" panose="020B0604020202020204" pitchFamily="34" charset="0"/>
                  <a:cs typeface="Arial" panose="020B0604020202020204" pitchFamily="34" charset="0"/>
                </a:rPr>
                <a:t> de Contrato</a:t>
              </a:r>
              <a:endParaRPr lang="en-US" dirty="0">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E378C9F3-791D-F65B-CE3C-C91BBDC6C9C9}"/>
                </a:ext>
              </a:extLst>
            </p:cNvPr>
            <p:cNvSpPr txBox="1">
              <a:spLocks/>
            </p:cNvSpPr>
            <p:nvPr/>
          </p:nvSpPr>
          <p:spPr>
            <a:xfrm>
              <a:off x="4169361" y="4094559"/>
              <a:ext cx="2033717" cy="646331"/>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Arial" panose="020B0604020202020204" pitchFamily="34" charset="0"/>
                  <a:cs typeface="Arial" panose="020B0604020202020204" pitchFamily="34" charset="0"/>
                </a:rPr>
                <a:t>ASEGURAN </a:t>
              </a:r>
              <a:r>
                <a:rPr lang="es-ES" sz="1200" dirty="0">
                  <a:latin typeface="Arial" panose="020B0604020202020204" pitchFamily="34" charset="0"/>
                  <a:cs typeface="Arial" panose="020B0604020202020204" pitchFamily="34" charset="0"/>
                </a:rPr>
                <a:t>de forma inmediata el área donde sucedió el evento</a:t>
              </a:r>
              <a:endParaRPr lang="es-ES" sz="1200" b="1" dirty="0">
                <a:solidFill>
                  <a:schemeClr val="tx2"/>
                </a:solidFill>
                <a:latin typeface="Arial" panose="020B0604020202020204" pitchFamily="34" charset="0"/>
                <a:cs typeface="Arial" panose="020B0604020202020204" pitchFamily="34" charset="0"/>
              </a:endParaRPr>
            </a:p>
          </p:txBody>
        </p:sp>
        <p:sp>
          <p:nvSpPr>
            <p:cNvPr id="10" name="TextBox 50">
              <a:extLst>
                <a:ext uri="{FF2B5EF4-FFF2-40B4-BE49-F238E27FC236}">
                  <a16:creationId xmlns:a16="http://schemas.microsoft.com/office/drawing/2014/main" id="{A81FCFC3-87A4-825C-98BC-273059734222}"/>
                </a:ext>
              </a:extLst>
            </p:cNvPr>
            <p:cNvSpPr txBox="1"/>
            <p:nvPr/>
          </p:nvSpPr>
          <p:spPr>
            <a:xfrm rot="20789846">
              <a:off x="518254" y="2578777"/>
              <a:ext cx="1301177" cy="523220"/>
            </a:xfrm>
            <a:prstGeom prst="rect">
              <a:avLst/>
            </a:prstGeom>
            <a:noFill/>
          </p:spPr>
          <p:txBody>
            <a:bodyPr wrap="square" rtlCol="0" anchor="b" anchorCtr="0">
              <a:spAutoFit/>
            </a:bodyPr>
            <a:lstStyle/>
            <a:p>
              <a:pPr algn="ctr"/>
              <a:r>
                <a:rPr lang="en-US" sz="1400" b="1" dirty="0" err="1">
                  <a:solidFill>
                    <a:schemeClr val="bg1"/>
                  </a:solidFill>
                  <a:latin typeface="Arial" panose="020B0604020202020204" pitchFamily="34" charset="0"/>
                  <a:ea typeface="League Spartan" charset="0"/>
                  <a:cs typeface="Arial" panose="020B0604020202020204" pitchFamily="34" charset="0"/>
                </a:rPr>
                <a:t>Trabajador</a:t>
              </a:r>
              <a:r>
                <a:rPr lang="en-US" sz="1400" b="1" dirty="0">
                  <a:solidFill>
                    <a:schemeClr val="bg1"/>
                  </a:solidFill>
                  <a:latin typeface="Arial" panose="020B0604020202020204" pitchFamily="34" charset="0"/>
                  <a:ea typeface="League Spartan" charset="0"/>
                  <a:cs typeface="Arial" panose="020B0604020202020204" pitchFamily="34" charset="0"/>
                </a:rPr>
                <a:t> EECC</a:t>
              </a:r>
            </a:p>
          </p:txBody>
        </p:sp>
        <p:sp>
          <p:nvSpPr>
            <p:cNvPr id="11" name="TextBox 51">
              <a:extLst>
                <a:ext uri="{FF2B5EF4-FFF2-40B4-BE49-F238E27FC236}">
                  <a16:creationId xmlns:a16="http://schemas.microsoft.com/office/drawing/2014/main" id="{D9881240-F838-47FB-47E1-204FE4157CFF}"/>
                </a:ext>
              </a:extLst>
            </p:cNvPr>
            <p:cNvSpPr txBox="1"/>
            <p:nvPr/>
          </p:nvSpPr>
          <p:spPr>
            <a:xfrm>
              <a:off x="2477635" y="2345934"/>
              <a:ext cx="1301177" cy="646331"/>
            </a:xfrm>
            <a:prstGeom prst="rect">
              <a:avLst/>
            </a:prstGeom>
            <a:noFill/>
          </p:spPr>
          <p:txBody>
            <a:bodyPr wrap="square" rtlCol="0" anchor="b" anchorCtr="0">
              <a:spAutoFit/>
            </a:bodyPr>
            <a:lstStyle/>
            <a:p>
              <a:pPr algn="ctr"/>
              <a:r>
                <a:rPr lang="en-US" sz="1200" b="1" dirty="0">
                  <a:solidFill>
                    <a:schemeClr val="bg1"/>
                  </a:solidFill>
                  <a:latin typeface="Arial" panose="020B0604020202020204" pitchFamily="34" charset="0"/>
                  <a:ea typeface="League Spartan" charset="0"/>
                  <a:cs typeface="Arial" panose="020B0604020202020204" pitchFamily="34" charset="0"/>
                </a:rPr>
                <a:t>Supervisor Operativo/</a:t>
              </a:r>
            </a:p>
            <a:p>
              <a:pPr algn="ctr"/>
              <a:r>
                <a:rPr lang="en-US" sz="1200" b="1" dirty="0">
                  <a:solidFill>
                    <a:schemeClr val="bg1"/>
                  </a:solidFill>
                  <a:latin typeface="Arial" panose="020B0604020202020204" pitchFamily="34" charset="0"/>
                  <a:ea typeface="League Spartan" charset="0"/>
                  <a:cs typeface="Arial" panose="020B0604020202020204" pitchFamily="34" charset="0"/>
                </a:rPr>
                <a:t>SSO  de </a:t>
              </a:r>
              <a:r>
                <a:rPr lang="es-PE" sz="1200" b="1" dirty="0">
                  <a:solidFill>
                    <a:schemeClr val="bg1"/>
                  </a:solidFill>
                  <a:latin typeface="Arial" panose="020B0604020202020204" pitchFamily="34" charset="0"/>
                  <a:ea typeface="League Spartan" charset="0"/>
                  <a:cs typeface="Arial" panose="020B0604020202020204" pitchFamily="34" charset="0"/>
                </a:rPr>
                <a:t>EECC </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52">
              <a:extLst>
                <a:ext uri="{FF2B5EF4-FFF2-40B4-BE49-F238E27FC236}">
                  <a16:creationId xmlns:a16="http://schemas.microsoft.com/office/drawing/2014/main" id="{5B63B231-37FE-E6B7-E1C5-1EAB8D796063}"/>
                </a:ext>
              </a:extLst>
            </p:cNvPr>
            <p:cNvSpPr txBox="1"/>
            <p:nvPr/>
          </p:nvSpPr>
          <p:spPr>
            <a:xfrm rot="904574">
              <a:off x="4370596" y="2697837"/>
              <a:ext cx="1301177" cy="523220"/>
            </a:xfrm>
            <a:prstGeom prst="rect">
              <a:avLst/>
            </a:prstGeom>
            <a:noFill/>
          </p:spPr>
          <p:txBody>
            <a:bodyPr wrap="square" rtlCol="0" anchor="b" anchorCtr="0">
              <a:spAutoFit/>
            </a:bodyPr>
            <a:lstStyle/>
            <a:p>
              <a:pPr algn="ctr"/>
              <a:r>
                <a:rPr lang="en-US" sz="1400" b="1" dirty="0">
                  <a:solidFill>
                    <a:schemeClr val="bg1"/>
                  </a:solidFill>
                  <a:latin typeface="Arial" panose="020B0604020202020204" pitchFamily="34" charset="0"/>
                  <a:ea typeface="League Spartan" charset="0"/>
                  <a:cs typeface="Arial" panose="020B0604020202020204" pitchFamily="34" charset="0"/>
                </a:rPr>
                <a:t>SMCV / EECC</a:t>
              </a:r>
            </a:p>
          </p:txBody>
        </p:sp>
        <p:sp>
          <p:nvSpPr>
            <p:cNvPr id="13" name="TextBox 53">
              <a:extLst>
                <a:ext uri="{FF2B5EF4-FFF2-40B4-BE49-F238E27FC236}">
                  <a16:creationId xmlns:a16="http://schemas.microsoft.com/office/drawing/2014/main" id="{629DD74C-F8E4-1D39-4469-1C841FEC7400}"/>
                </a:ext>
              </a:extLst>
            </p:cNvPr>
            <p:cNvSpPr txBox="1"/>
            <p:nvPr/>
          </p:nvSpPr>
          <p:spPr>
            <a:xfrm rot="212230">
              <a:off x="6355685" y="2907540"/>
              <a:ext cx="1301177" cy="954107"/>
            </a:xfrm>
            <a:prstGeom prst="rect">
              <a:avLst/>
            </a:prstGeom>
            <a:noFill/>
          </p:spPr>
          <p:txBody>
            <a:bodyPr wrap="square" rtlCol="0" anchor="b" anchorCtr="0">
              <a:spAutoFit/>
            </a:bodyPr>
            <a:lstStyle/>
            <a:p>
              <a:pPr algn="ctr"/>
              <a:r>
                <a:rPr lang="en-US" sz="1400" b="1" dirty="0">
                  <a:solidFill>
                    <a:schemeClr val="bg1"/>
                  </a:solidFill>
                  <a:latin typeface="Arial" panose="020B0604020202020204" pitchFamily="34" charset="0"/>
                  <a:ea typeface="League Spartan" charset="0"/>
                  <a:cs typeface="Arial" panose="020B0604020202020204" pitchFamily="34" charset="0"/>
                </a:rPr>
                <a:t>Supervisor SSO y Operativo de EECC</a:t>
              </a:r>
            </a:p>
          </p:txBody>
        </p:sp>
        <p:sp>
          <p:nvSpPr>
            <p:cNvPr id="14" name="Subtitle 2">
              <a:extLst>
                <a:ext uri="{FF2B5EF4-FFF2-40B4-BE49-F238E27FC236}">
                  <a16:creationId xmlns:a16="http://schemas.microsoft.com/office/drawing/2014/main" id="{B12CB1E6-1E8F-D1D9-BCB6-C59C2822FB3E}"/>
                </a:ext>
              </a:extLst>
            </p:cNvPr>
            <p:cNvSpPr txBox="1">
              <a:spLocks/>
            </p:cNvSpPr>
            <p:nvPr/>
          </p:nvSpPr>
          <p:spPr>
            <a:xfrm>
              <a:off x="6035850" y="5369307"/>
              <a:ext cx="2033717" cy="830997"/>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Arial" panose="020B0604020202020204" pitchFamily="34" charset="0"/>
                  <a:cs typeface="Arial" panose="020B0604020202020204" pitchFamily="34" charset="0"/>
                </a:rPr>
                <a:t>RECOPILAN </a:t>
              </a:r>
              <a:r>
                <a:rPr lang="es-ES" sz="1200" dirty="0">
                  <a:latin typeface="Arial" panose="020B0604020202020204" pitchFamily="34" charset="0"/>
                  <a:cs typeface="Arial" panose="020B0604020202020204" pitchFamily="34" charset="0"/>
                </a:rPr>
                <a:t>información del evento y </a:t>
              </a:r>
              <a:r>
                <a:rPr lang="es-ES" sz="1200" b="1" dirty="0">
                  <a:solidFill>
                    <a:schemeClr val="tx2"/>
                  </a:solidFill>
                  <a:latin typeface="Arial" panose="020B0604020202020204" pitchFamily="34" charset="0"/>
                  <a:cs typeface="Arial" panose="020B0604020202020204" pitchFamily="34" charset="0"/>
                </a:rPr>
                <a:t>COMPLETAN </a:t>
              </a:r>
              <a:r>
                <a:rPr lang="es-ES" sz="1200" dirty="0">
                  <a:latin typeface="Arial" panose="020B0604020202020204" pitchFamily="34" charset="0"/>
                  <a:cs typeface="Arial" panose="020B0604020202020204" pitchFamily="34" charset="0"/>
                </a:rPr>
                <a:t>el formato de Notificación Preliminar.</a:t>
              </a:r>
              <a:endParaRPr lang="en-US" sz="1200" b="1" dirty="0">
                <a:solidFill>
                  <a:schemeClr val="tx2"/>
                </a:solidFill>
                <a:latin typeface="Arial" panose="020B0604020202020204" pitchFamily="34" charset="0"/>
                <a:cs typeface="Arial" panose="020B0604020202020204" pitchFamily="34" charset="0"/>
              </a:endParaRPr>
            </a:p>
          </p:txBody>
        </p:sp>
        <p:sp>
          <p:nvSpPr>
            <p:cNvPr id="15" name="TextBox 55">
              <a:extLst>
                <a:ext uri="{FF2B5EF4-FFF2-40B4-BE49-F238E27FC236}">
                  <a16:creationId xmlns:a16="http://schemas.microsoft.com/office/drawing/2014/main" id="{73389369-C469-FEA4-E086-E34D634CDF2C}"/>
                </a:ext>
              </a:extLst>
            </p:cNvPr>
            <p:cNvSpPr txBox="1"/>
            <p:nvPr/>
          </p:nvSpPr>
          <p:spPr>
            <a:xfrm rot="20805402">
              <a:off x="8211831" y="3029199"/>
              <a:ext cx="1301177" cy="307777"/>
            </a:xfrm>
            <a:prstGeom prst="rect">
              <a:avLst/>
            </a:prstGeom>
            <a:noFill/>
          </p:spPr>
          <p:txBody>
            <a:bodyPr wrap="square" rtlCol="0" anchor="b" anchorCtr="0">
              <a:spAutoFit/>
            </a:bodyPr>
            <a:lstStyle/>
            <a:p>
              <a:pPr algn="ctr"/>
              <a:r>
                <a:rPr lang="en-US" sz="1400" b="1" dirty="0">
                  <a:solidFill>
                    <a:schemeClr val="bg1"/>
                  </a:solidFill>
                  <a:latin typeface="Arial" panose="020B0604020202020204" pitchFamily="34" charset="0"/>
                  <a:ea typeface="League Spartan" charset="0"/>
                  <a:cs typeface="Arial" panose="020B0604020202020204" pitchFamily="34" charset="0"/>
                </a:rPr>
                <a:t>EECC</a:t>
              </a:r>
            </a:p>
          </p:txBody>
        </p:sp>
        <p:sp>
          <p:nvSpPr>
            <p:cNvPr id="16" name="Subtitle 2">
              <a:extLst>
                <a:ext uri="{FF2B5EF4-FFF2-40B4-BE49-F238E27FC236}">
                  <a16:creationId xmlns:a16="http://schemas.microsoft.com/office/drawing/2014/main" id="{60354E94-94A4-C4BF-CB75-5F25CF3BFDB4}"/>
                </a:ext>
              </a:extLst>
            </p:cNvPr>
            <p:cNvSpPr txBox="1">
              <a:spLocks/>
            </p:cNvSpPr>
            <p:nvPr/>
          </p:nvSpPr>
          <p:spPr>
            <a:xfrm>
              <a:off x="8004823" y="4263583"/>
              <a:ext cx="2033717" cy="646331"/>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dirty="0">
                  <a:latin typeface="Arial" panose="020B0604020202020204" pitchFamily="34" charset="0"/>
                  <a:cs typeface="Arial" panose="020B0604020202020204" pitchFamily="34" charset="0"/>
                </a:rPr>
                <a:t>En equipo </a:t>
              </a:r>
              <a:r>
                <a:rPr lang="es-ES" sz="1200" b="1" dirty="0">
                  <a:solidFill>
                    <a:schemeClr val="tx2"/>
                  </a:solidFill>
                  <a:latin typeface="Arial" panose="020B0604020202020204" pitchFamily="34" charset="0"/>
                  <a:cs typeface="Arial" panose="020B0604020202020204" pitchFamily="34" charset="0"/>
                </a:rPr>
                <a:t>REALIZA</a:t>
              </a:r>
              <a:r>
                <a:rPr lang="es-ES" sz="1200" dirty="0">
                  <a:latin typeface="Arial" panose="020B0604020202020204" pitchFamily="34" charset="0"/>
                  <a:cs typeface="Arial" panose="020B0604020202020204" pitchFamily="34" charset="0"/>
                </a:rPr>
                <a:t> análisis causa raíz y propone planes de acción.</a:t>
              </a:r>
              <a:endParaRPr lang="en-US" sz="1200" dirty="0">
                <a:latin typeface="Arial" panose="020B0604020202020204" pitchFamily="34" charset="0"/>
                <a:cs typeface="Arial" panose="020B0604020202020204" pitchFamily="34" charset="0"/>
              </a:endParaRPr>
            </a:p>
          </p:txBody>
        </p:sp>
        <p:sp>
          <p:nvSpPr>
            <p:cNvPr id="17" name="TextBox 57">
              <a:extLst>
                <a:ext uri="{FF2B5EF4-FFF2-40B4-BE49-F238E27FC236}">
                  <a16:creationId xmlns:a16="http://schemas.microsoft.com/office/drawing/2014/main" id="{CF3C025C-1543-25D3-25DD-E742F40FDC73}"/>
                </a:ext>
              </a:extLst>
            </p:cNvPr>
            <p:cNvSpPr txBox="1"/>
            <p:nvPr/>
          </p:nvSpPr>
          <p:spPr>
            <a:xfrm rot="19521062">
              <a:off x="9771841" y="1958625"/>
              <a:ext cx="1545896" cy="646331"/>
            </a:xfrm>
            <a:prstGeom prst="rect">
              <a:avLst/>
            </a:prstGeom>
            <a:noFill/>
          </p:spPr>
          <p:txBody>
            <a:bodyPr wrap="square" rtlCol="0" anchor="b" anchorCtr="0">
              <a:spAutoFit/>
            </a:bodyPr>
            <a:lstStyle/>
            <a:p>
              <a:pPr algn="ctr"/>
              <a:r>
                <a:rPr lang="en-US" sz="1200" b="1" dirty="0">
                  <a:solidFill>
                    <a:schemeClr val="bg1"/>
                  </a:solidFill>
                  <a:latin typeface="Arial" panose="020B0604020202020204" pitchFamily="34" charset="0"/>
                  <a:ea typeface="League Spartan" charset="0"/>
                  <a:cs typeface="Arial" panose="020B0604020202020204" pitchFamily="34" charset="0"/>
                </a:rPr>
                <a:t>Admin de </a:t>
              </a:r>
              <a:r>
                <a:rPr lang="en-US" sz="1200" b="1" dirty="0" err="1">
                  <a:solidFill>
                    <a:schemeClr val="bg1"/>
                  </a:solidFill>
                  <a:latin typeface="Arial" panose="020B0604020202020204" pitchFamily="34" charset="0"/>
                  <a:ea typeface="League Spartan" charset="0"/>
                  <a:cs typeface="Arial" panose="020B0604020202020204" pitchFamily="34" charset="0"/>
                </a:rPr>
                <a:t>Contrato</a:t>
              </a:r>
              <a:r>
                <a:rPr lang="en-US" sz="1200" b="1" dirty="0">
                  <a:solidFill>
                    <a:schemeClr val="bg1"/>
                  </a:solidFill>
                  <a:latin typeface="Arial" panose="020B0604020202020204" pitchFamily="34" charset="0"/>
                  <a:ea typeface="League Spartan" charset="0"/>
                  <a:cs typeface="Arial" panose="020B0604020202020204" pitchFamily="34" charset="0"/>
                </a:rPr>
                <a:t> y </a:t>
              </a:r>
              <a:r>
                <a:rPr lang="en-US" sz="1200" b="1" dirty="0" err="1">
                  <a:solidFill>
                    <a:schemeClr val="bg1"/>
                  </a:solidFill>
                  <a:latin typeface="Arial" panose="020B0604020202020204" pitchFamily="34" charset="0"/>
                  <a:ea typeface="League Spartan" charset="0"/>
                  <a:cs typeface="Arial" panose="020B0604020202020204" pitchFamily="34" charset="0"/>
                </a:rPr>
                <a:t>Área</a:t>
              </a:r>
              <a:r>
                <a:rPr lang="en-US" sz="1200" b="1" dirty="0">
                  <a:solidFill>
                    <a:schemeClr val="bg1"/>
                  </a:solidFill>
                  <a:latin typeface="Arial" panose="020B0604020202020204" pitchFamily="34" charset="0"/>
                  <a:ea typeface="League Spartan" charset="0"/>
                  <a:cs typeface="Arial" panose="020B0604020202020204" pitchFamily="34" charset="0"/>
                </a:rPr>
                <a:t> </a:t>
              </a:r>
              <a:r>
                <a:rPr lang="en-US" sz="1200" b="1" dirty="0" err="1">
                  <a:solidFill>
                    <a:schemeClr val="bg1"/>
                  </a:solidFill>
                  <a:latin typeface="Arial" panose="020B0604020202020204" pitchFamily="34" charset="0"/>
                  <a:ea typeface="League Spartan" charset="0"/>
                  <a:cs typeface="Arial" panose="020B0604020202020204" pitchFamily="34" charset="0"/>
                </a:rPr>
                <a:t>usuaria</a:t>
              </a:r>
              <a:r>
                <a:rPr lang="en-US" sz="1200" b="1" dirty="0">
                  <a:solidFill>
                    <a:schemeClr val="bg1"/>
                  </a:solidFill>
                  <a:latin typeface="Arial" panose="020B0604020202020204" pitchFamily="34" charset="0"/>
                  <a:ea typeface="League Spartan" charset="0"/>
                  <a:cs typeface="Arial" panose="020B0604020202020204" pitchFamily="34" charset="0"/>
                </a:rPr>
                <a:t> /  SSO</a:t>
              </a:r>
            </a:p>
          </p:txBody>
        </p:sp>
        <p:sp>
          <p:nvSpPr>
            <p:cNvPr id="18" name="Subtitle 2">
              <a:extLst>
                <a:ext uri="{FF2B5EF4-FFF2-40B4-BE49-F238E27FC236}">
                  <a16:creationId xmlns:a16="http://schemas.microsoft.com/office/drawing/2014/main" id="{76267901-9CA6-038C-6274-CD86AB9050B8}"/>
                </a:ext>
              </a:extLst>
            </p:cNvPr>
            <p:cNvSpPr txBox="1">
              <a:spLocks/>
            </p:cNvSpPr>
            <p:nvPr/>
          </p:nvSpPr>
          <p:spPr>
            <a:xfrm>
              <a:off x="10060977" y="4773930"/>
              <a:ext cx="1774735" cy="1015663"/>
            </a:xfrm>
            <a:prstGeom prst="rect">
              <a:avLst/>
            </a:prstGeom>
          </p:spPr>
          <p:txBody>
            <a:bodyPr vert="horz" wrap="square" lIns="91440" tIns="45720" rIns="91440" bIns="45720" rtlCol="0" anchor="t">
              <a:spAutoFit/>
            </a:bodyPr>
            <a:lstStyle>
              <a:defPPr>
                <a:defRPr lang="en-US"/>
              </a:defPPr>
              <a:lvl1pPr indent="0" algn="ctr" defTabSz="1087636">
                <a:lnSpc>
                  <a:spcPct val="100000"/>
                </a:lnSpc>
                <a:spcBef>
                  <a:spcPct val="20000"/>
                </a:spcBef>
                <a:buFont typeface="Arial"/>
                <a:buNone/>
                <a:defRPr sz="11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s-ES" sz="1200" b="1" dirty="0">
                  <a:solidFill>
                    <a:schemeClr val="tx2"/>
                  </a:solidFill>
                  <a:latin typeface="Arial" panose="020B0604020202020204" pitchFamily="34" charset="0"/>
                  <a:cs typeface="Arial" panose="020B0604020202020204" pitchFamily="34" charset="0"/>
                </a:rPr>
                <a:t>REALIZA EL SEGUIMIENTO Y CIERRE </a:t>
              </a:r>
              <a:r>
                <a:rPr lang="es-ES" sz="1200" dirty="0">
                  <a:latin typeface="Arial" panose="020B0604020202020204" pitchFamily="34" charset="0"/>
                  <a:cs typeface="Arial" panose="020B0604020202020204" pitchFamily="34" charset="0"/>
                </a:rPr>
                <a:t>del informe de investigación y planes de acción.</a:t>
              </a:r>
              <a:endParaRPr lang="en-US" sz="1200" b="1" dirty="0">
                <a:solidFill>
                  <a:schemeClr val="tx2"/>
                </a:solidFill>
                <a:latin typeface="Arial" panose="020B0604020202020204" pitchFamily="34" charset="0"/>
                <a:cs typeface="Arial" panose="020B0604020202020204" pitchFamily="34" charset="0"/>
              </a:endParaRPr>
            </a:p>
          </p:txBody>
        </p:sp>
        <p:sp>
          <p:nvSpPr>
            <p:cNvPr id="19" name="TextBox 60">
              <a:extLst>
                <a:ext uri="{FF2B5EF4-FFF2-40B4-BE49-F238E27FC236}">
                  <a16:creationId xmlns:a16="http://schemas.microsoft.com/office/drawing/2014/main" id="{13FAAFFB-A00F-E643-4FEE-D19D2FEB0275}"/>
                </a:ext>
              </a:extLst>
            </p:cNvPr>
            <p:cNvSpPr txBox="1"/>
            <p:nvPr/>
          </p:nvSpPr>
          <p:spPr>
            <a:xfrm>
              <a:off x="766219" y="2100605"/>
              <a:ext cx="441471"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01</a:t>
              </a:r>
              <a:endParaRPr lang="en-US" dirty="0">
                <a:latin typeface="Arial" panose="020B0604020202020204" pitchFamily="34" charset="0"/>
                <a:cs typeface="Arial" panose="020B0604020202020204" pitchFamily="34" charset="0"/>
              </a:endParaRPr>
            </a:p>
          </p:txBody>
        </p:sp>
        <p:sp>
          <p:nvSpPr>
            <p:cNvPr id="20" name="TextBox 61">
              <a:extLst>
                <a:ext uri="{FF2B5EF4-FFF2-40B4-BE49-F238E27FC236}">
                  <a16:creationId xmlns:a16="http://schemas.microsoft.com/office/drawing/2014/main" id="{C5DBF4CA-0072-9669-2089-C3B0093303AD}"/>
                </a:ext>
              </a:extLst>
            </p:cNvPr>
            <p:cNvSpPr txBox="1"/>
            <p:nvPr/>
          </p:nvSpPr>
          <p:spPr>
            <a:xfrm>
              <a:off x="2899155" y="1886533"/>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02</a:t>
              </a:r>
              <a:endParaRPr lang="en-US" dirty="0">
                <a:latin typeface="Arial" panose="020B0604020202020204" pitchFamily="34" charset="0"/>
                <a:cs typeface="Arial" panose="020B0604020202020204" pitchFamily="34" charset="0"/>
              </a:endParaRPr>
            </a:p>
          </p:txBody>
        </p:sp>
        <p:sp>
          <p:nvSpPr>
            <p:cNvPr id="21" name="TextBox 62">
              <a:extLst>
                <a:ext uri="{FF2B5EF4-FFF2-40B4-BE49-F238E27FC236}">
                  <a16:creationId xmlns:a16="http://schemas.microsoft.com/office/drawing/2014/main" id="{4ADC371C-9690-1C3A-6240-7BF0F2D5D3FF}"/>
                </a:ext>
              </a:extLst>
            </p:cNvPr>
            <p:cNvSpPr txBox="1"/>
            <p:nvPr/>
          </p:nvSpPr>
          <p:spPr>
            <a:xfrm rot="1269317">
              <a:off x="4989099" y="2248266"/>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03</a:t>
              </a:r>
              <a:endParaRPr lang="en-US" dirty="0">
                <a:latin typeface="Arial" panose="020B0604020202020204" pitchFamily="34" charset="0"/>
                <a:cs typeface="Arial" panose="020B0604020202020204" pitchFamily="34" charset="0"/>
              </a:endParaRPr>
            </a:p>
          </p:txBody>
        </p:sp>
        <p:sp>
          <p:nvSpPr>
            <p:cNvPr id="22" name="TextBox 63">
              <a:extLst>
                <a:ext uri="{FF2B5EF4-FFF2-40B4-BE49-F238E27FC236}">
                  <a16:creationId xmlns:a16="http://schemas.microsoft.com/office/drawing/2014/main" id="{92296F51-442F-8837-7974-57A02F594948}"/>
                </a:ext>
              </a:extLst>
            </p:cNvPr>
            <p:cNvSpPr txBox="1"/>
            <p:nvPr/>
          </p:nvSpPr>
          <p:spPr>
            <a:xfrm rot="21436186">
              <a:off x="6738068" y="2658999"/>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04</a:t>
              </a:r>
              <a:endParaRPr lang="en-US" dirty="0">
                <a:latin typeface="Arial" panose="020B0604020202020204" pitchFamily="34" charset="0"/>
                <a:cs typeface="Arial" panose="020B0604020202020204" pitchFamily="34" charset="0"/>
              </a:endParaRPr>
            </a:p>
          </p:txBody>
        </p:sp>
        <p:sp>
          <p:nvSpPr>
            <p:cNvPr id="23" name="TextBox 64">
              <a:extLst>
                <a:ext uri="{FF2B5EF4-FFF2-40B4-BE49-F238E27FC236}">
                  <a16:creationId xmlns:a16="http://schemas.microsoft.com/office/drawing/2014/main" id="{D0A38530-43F5-52B5-C2BA-D0A40E0C3143}"/>
                </a:ext>
              </a:extLst>
            </p:cNvPr>
            <p:cNvSpPr txBox="1"/>
            <p:nvPr/>
          </p:nvSpPr>
          <p:spPr>
            <a:xfrm rot="20419467">
              <a:off x="8422191" y="2490020"/>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05</a:t>
              </a:r>
              <a:endParaRPr lang="en-US" dirty="0">
                <a:latin typeface="Arial" panose="020B0604020202020204" pitchFamily="34" charset="0"/>
                <a:cs typeface="Arial" panose="020B0604020202020204" pitchFamily="34" charset="0"/>
              </a:endParaRPr>
            </a:p>
          </p:txBody>
        </p:sp>
        <p:sp>
          <p:nvSpPr>
            <p:cNvPr id="24" name="TextBox 65">
              <a:extLst>
                <a:ext uri="{FF2B5EF4-FFF2-40B4-BE49-F238E27FC236}">
                  <a16:creationId xmlns:a16="http://schemas.microsoft.com/office/drawing/2014/main" id="{6D7409E2-42DD-E35F-C4B4-D214EAF8BF9A}"/>
                </a:ext>
              </a:extLst>
            </p:cNvPr>
            <p:cNvSpPr txBox="1"/>
            <p:nvPr/>
          </p:nvSpPr>
          <p:spPr>
            <a:xfrm rot="20419467">
              <a:off x="9881091" y="1742271"/>
              <a:ext cx="522075"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06</a:t>
              </a:r>
              <a:endParaRPr lang="en-US" dirty="0">
                <a:latin typeface="Arial" panose="020B0604020202020204" pitchFamily="34" charset="0"/>
                <a:cs typeface="Arial" panose="020B0604020202020204" pitchFamily="34" charset="0"/>
              </a:endParaRPr>
            </a:p>
          </p:txBody>
        </p:sp>
      </p:grpSp>
      <p:sp>
        <p:nvSpPr>
          <p:cNvPr id="50" name="TextBox 2">
            <a:extLst>
              <a:ext uri="{FF2B5EF4-FFF2-40B4-BE49-F238E27FC236}">
                <a16:creationId xmlns:a16="http://schemas.microsoft.com/office/drawing/2014/main" id="{8057619B-9A07-5FE4-E6DE-D4A111F33069}"/>
              </a:ext>
            </a:extLst>
          </p:cNvPr>
          <p:cNvSpPr txBox="1"/>
          <p:nvPr/>
        </p:nvSpPr>
        <p:spPr>
          <a:xfrm>
            <a:off x="3476035" y="1270724"/>
            <a:ext cx="5685996" cy="584775"/>
          </a:xfrm>
          <a:prstGeom prst="rect">
            <a:avLst/>
          </a:prstGeom>
          <a:noFill/>
        </p:spPr>
        <p:txBody>
          <a:bodyPr wrap="square" rtlCol="0">
            <a:spAutoFit/>
          </a:bodyPr>
          <a:lstStyle/>
          <a:p>
            <a:pPr algn="ctr"/>
            <a:r>
              <a:rPr lang="es-PE" sz="1600" b="1" dirty="0">
                <a:solidFill>
                  <a:schemeClr val="tx2"/>
                </a:solidFill>
                <a:latin typeface="Arial" panose="020B0604020202020204" pitchFamily="34" charset="0"/>
                <a:ea typeface="Open Sans" panose="020B0606030504020204" pitchFamily="34" charset="0"/>
                <a:cs typeface="Arial" panose="020B0604020202020204" pitchFamily="34" charset="0"/>
              </a:rPr>
              <a:t>Procedimiento: SSOpr0004 Reporte y Análisis de Incidentes</a:t>
            </a:r>
          </a:p>
        </p:txBody>
      </p:sp>
      <p:sp>
        <p:nvSpPr>
          <p:cNvPr id="51" name="TextBox 3">
            <a:extLst>
              <a:ext uri="{FF2B5EF4-FFF2-40B4-BE49-F238E27FC236}">
                <a16:creationId xmlns:a16="http://schemas.microsoft.com/office/drawing/2014/main" id="{146EB6DA-329C-5241-C3C6-6120C5B08B57}"/>
              </a:ext>
            </a:extLst>
          </p:cNvPr>
          <p:cNvSpPr txBox="1"/>
          <p:nvPr/>
        </p:nvSpPr>
        <p:spPr>
          <a:xfrm>
            <a:off x="27437" y="6329822"/>
            <a:ext cx="7241205" cy="369332"/>
          </a:xfrm>
          <a:prstGeom prst="rect">
            <a:avLst/>
          </a:prstGeom>
          <a:noFill/>
        </p:spPr>
        <p:txBody>
          <a:bodyPr wrap="square" rtlCol="0">
            <a:spAutoFit/>
          </a:bodyPr>
          <a:lstStyle/>
          <a:p>
            <a:r>
              <a:rPr lang="es-PE" dirty="0">
                <a:solidFill>
                  <a:schemeClr val="tx2"/>
                </a:solidFill>
                <a:latin typeface="Arial" panose="020B0604020202020204" pitchFamily="34" charset="0"/>
                <a:cs typeface="Arial" panose="020B0604020202020204" pitchFamily="34" charset="0"/>
                <a:hlinkClick r:id="rId2"/>
              </a:rPr>
              <a:t>Revisar Procedimiento de Investigación de Incidentes  en </a:t>
            </a:r>
            <a:r>
              <a:rPr lang="es-PE" dirty="0" err="1">
                <a:solidFill>
                  <a:schemeClr val="tx2"/>
                </a:solidFill>
                <a:latin typeface="Arial" panose="020B0604020202020204" pitchFamily="34" charset="0"/>
                <a:cs typeface="Arial" panose="020B0604020202020204" pitchFamily="34" charset="0"/>
                <a:hlinkClick r:id="rId2"/>
              </a:rPr>
              <a:t>Public</a:t>
            </a:r>
            <a:r>
              <a:rPr lang="es-PE" dirty="0">
                <a:solidFill>
                  <a:schemeClr val="tx2"/>
                </a:solidFill>
                <a:latin typeface="Arial" panose="020B0604020202020204" pitchFamily="34" charset="0"/>
                <a:cs typeface="Arial" panose="020B0604020202020204" pitchFamily="34" charset="0"/>
                <a:hlinkClick r:id="rId2"/>
              </a:rPr>
              <a:t> Site</a:t>
            </a:r>
            <a:endParaRPr lang="es-PE"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71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D58C92C-0949-E4EA-C356-F01FDDB16493}"/>
              </a:ext>
            </a:extLst>
          </p:cNvPr>
          <p:cNvPicPr>
            <a:picLocks noChangeAspect="1"/>
          </p:cNvPicPr>
          <p:nvPr/>
        </p:nvPicPr>
        <p:blipFill>
          <a:blip r:embed="rId2"/>
          <a:stretch>
            <a:fillRect/>
          </a:stretch>
        </p:blipFill>
        <p:spPr>
          <a:xfrm>
            <a:off x="5992012" y="4747985"/>
            <a:ext cx="3510000" cy="1961772"/>
          </a:xfrm>
          <a:prstGeom prst="rect">
            <a:avLst/>
          </a:prstGeom>
          <a:ln w="19050">
            <a:solidFill>
              <a:schemeClr val="tx2"/>
            </a:solidFill>
          </a:ln>
        </p:spPr>
      </p:pic>
      <p:sp>
        <p:nvSpPr>
          <p:cNvPr id="2" name="Título 1">
            <a:extLst>
              <a:ext uri="{FF2B5EF4-FFF2-40B4-BE49-F238E27FC236}">
                <a16:creationId xmlns:a16="http://schemas.microsoft.com/office/drawing/2014/main" id="{708E6AB9-036B-6604-35C5-E94614FE5D13}"/>
              </a:ext>
            </a:extLst>
          </p:cNvPr>
          <p:cNvSpPr>
            <a:spLocks noGrp="1"/>
          </p:cNvSpPr>
          <p:nvPr>
            <p:ph type="title"/>
          </p:nvPr>
        </p:nvSpPr>
        <p:spPr>
          <a:xfrm>
            <a:off x="235729" y="300563"/>
            <a:ext cx="7534924" cy="789866"/>
          </a:xfrm>
        </p:spPr>
        <p:txBody>
          <a:bodyPr>
            <a:normAutofit fontScale="90000"/>
          </a:bodyPr>
          <a:lstStyle/>
          <a:p>
            <a:r>
              <a:rPr lang="es-PE" dirty="0"/>
              <a:t>Análisis de Eventos Potenciales Fatales – Fatales FCX</a:t>
            </a:r>
            <a:endParaRPr lang="en-US" dirty="0"/>
          </a:p>
        </p:txBody>
      </p:sp>
      <p:sp>
        <p:nvSpPr>
          <p:cNvPr id="3" name="Marcador de contenido 2">
            <a:extLst>
              <a:ext uri="{FF2B5EF4-FFF2-40B4-BE49-F238E27FC236}">
                <a16:creationId xmlns:a16="http://schemas.microsoft.com/office/drawing/2014/main" id="{8001830C-B615-1774-9289-A119BDBE416A}"/>
              </a:ext>
            </a:extLst>
          </p:cNvPr>
          <p:cNvSpPr>
            <a:spLocks noGrp="1"/>
          </p:cNvSpPr>
          <p:nvPr>
            <p:ph idx="1"/>
          </p:nvPr>
        </p:nvSpPr>
        <p:spPr>
          <a:xfrm>
            <a:off x="432498" y="2739524"/>
            <a:ext cx="4857132" cy="1745274"/>
          </a:xfrm>
          <a:ln w="19050">
            <a:solidFill>
              <a:schemeClr val="tx2"/>
            </a:solidFill>
          </a:ln>
        </p:spPr>
        <p:txBody>
          <a:bodyPr>
            <a:normAutofit/>
          </a:bodyPr>
          <a:lstStyle/>
          <a:p>
            <a:pPr marL="0" indent="0">
              <a:buNone/>
            </a:pPr>
            <a:r>
              <a:rPr lang="es-PE" sz="2400" dirty="0"/>
              <a:t>Cerro Verde </a:t>
            </a:r>
            <a:r>
              <a:rPr lang="es-PE" sz="2400" b="1" dirty="0">
                <a:solidFill>
                  <a:schemeClr val="tx2"/>
                </a:solidFill>
              </a:rPr>
              <a:t>COMPARTE</a:t>
            </a:r>
            <a:r>
              <a:rPr lang="es-PE" sz="2400" dirty="0">
                <a:solidFill>
                  <a:schemeClr val="tx2"/>
                </a:solidFill>
              </a:rPr>
              <a:t> </a:t>
            </a:r>
            <a:r>
              <a:rPr lang="es-PE" sz="2400" dirty="0"/>
              <a:t>y </a:t>
            </a:r>
            <a:r>
              <a:rPr lang="es-PE" sz="2400" b="1" dirty="0">
                <a:solidFill>
                  <a:schemeClr val="tx2"/>
                </a:solidFill>
              </a:rPr>
              <a:t>ANALIZA</a:t>
            </a:r>
            <a:r>
              <a:rPr lang="es-PE" sz="2400" dirty="0"/>
              <a:t> las Alertas de </a:t>
            </a:r>
            <a:r>
              <a:rPr lang="es-PE" sz="2400" b="1" dirty="0">
                <a:solidFill>
                  <a:schemeClr val="tx2"/>
                </a:solidFill>
              </a:rPr>
              <a:t>PFE</a:t>
            </a:r>
            <a:r>
              <a:rPr lang="es-PE" sz="2400" dirty="0"/>
              <a:t> y </a:t>
            </a:r>
            <a:r>
              <a:rPr lang="es-PE" sz="2400" b="1" dirty="0">
                <a:solidFill>
                  <a:schemeClr val="tx2"/>
                </a:solidFill>
              </a:rPr>
              <a:t>FE</a:t>
            </a:r>
            <a:r>
              <a:rPr lang="es-PE" sz="2400" dirty="0"/>
              <a:t> de otros sitios para evitar la ocurrencia de eventos similares en sus instalaciones.</a:t>
            </a:r>
            <a:endParaRPr lang="en-US" sz="2400" dirty="0"/>
          </a:p>
        </p:txBody>
      </p:sp>
      <p:sp>
        <p:nvSpPr>
          <p:cNvPr id="4" name="Marcador de número de diapositiva 3">
            <a:extLst>
              <a:ext uri="{FF2B5EF4-FFF2-40B4-BE49-F238E27FC236}">
                <a16:creationId xmlns:a16="http://schemas.microsoft.com/office/drawing/2014/main" id="{614F3706-8A51-B8B6-9FAB-F8F61C7E28B0}"/>
              </a:ext>
            </a:extLst>
          </p:cNvPr>
          <p:cNvSpPr>
            <a:spLocks noGrp="1"/>
          </p:cNvSpPr>
          <p:nvPr>
            <p:ph type="sldNum" sz="quarter" idx="4"/>
          </p:nvPr>
        </p:nvSpPr>
        <p:spPr/>
        <p:txBody>
          <a:bodyPr/>
          <a:lstStyle/>
          <a:p>
            <a:fld id="{FF95D46F-68E8-4171-8536-729DEB5A20DE}" type="slidenum">
              <a:rPr lang="en-US" smtClean="0"/>
              <a:pPr/>
              <a:t>26</a:t>
            </a:fld>
            <a:endParaRPr lang="en-US" dirty="0"/>
          </a:p>
        </p:txBody>
      </p:sp>
      <p:pic>
        <p:nvPicPr>
          <p:cNvPr id="6" name="Imagen 5">
            <a:extLst>
              <a:ext uri="{FF2B5EF4-FFF2-40B4-BE49-F238E27FC236}">
                <a16:creationId xmlns:a16="http://schemas.microsoft.com/office/drawing/2014/main" id="{F3296F7D-9369-855E-DB0C-A9C769313F21}"/>
              </a:ext>
            </a:extLst>
          </p:cNvPr>
          <p:cNvPicPr>
            <a:picLocks noChangeAspect="1"/>
          </p:cNvPicPr>
          <p:nvPr/>
        </p:nvPicPr>
        <p:blipFill>
          <a:blip r:embed="rId3"/>
          <a:stretch>
            <a:fillRect/>
          </a:stretch>
        </p:blipFill>
        <p:spPr>
          <a:xfrm>
            <a:off x="5992012" y="1277973"/>
            <a:ext cx="3509470" cy="1976206"/>
          </a:xfrm>
          <a:prstGeom prst="rect">
            <a:avLst/>
          </a:prstGeom>
          <a:ln w="19050">
            <a:solidFill>
              <a:schemeClr val="tx2"/>
            </a:solidFill>
          </a:ln>
        </p:spPr>
      </p:pic>
      <p:pic>
        <p:nvPicPr>
          <p:cNvPr id="8" name="Imagen 7">
            <a:extLst>
              <a:ext uri="{FF2B5EF4-FFF2-40B4-BE49-F238E27FC236}">
                <a16:creationId xmlns:a16="http://schemas.microsoft.com/office/drawing/2014/main" id="{0C21DF92-A76F-6D37-9422-02C75045A085}"/>
              </a:ext>
            </a:extLst>
          </p:cNvPr>
          <p:cNvPicPr>
            <a:picLocks noChangeAspect="1"/>
          </p:cNvPicPr>
          <p:nvPr/>
        </p:nvPicPr>
        <p:blipFill>
          <a:blip r:embed="rId4"/>
          <a:stretch>
            <a:fillRect/>
          </a:stretch>
        </p:blipFill>
        <p:spPr>
          <a:xfrm>
            <a:off x="8687591" y="3106234"/>
            <a:ext cx="3509813" cy="1976400"/>
          </a:xfrm>
          <a:prstGeom prst="rect">
            <a:avLst/>
          </a:prstGeom>
          <a:ln w="19050">
            <a:solidFill>
              <a:schemeClr val="tx2"/>
            </a:solidFill>
          </a:ln>
        </p:spPr>
      </p:pic>
    </p:spTree>
    <p:extLst>
      <p:ext uri="{BB962C8B-B14F-4D97-AF65-F5344CB8AC3E}">
        <p14:creationId xmlns:p14="http://schemas.microsoft.com/office/powerpoint/2010/main" val="177056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4490D-BC82-4FD2-4F3F-1C704AB429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689A65-DF76-48FF-761C-AB29775A79E3}"/>
              </a:ext>
            </a:extLst>
          </p:cNvPr>
          <p:cNvSpPr>
            <a:spLocks noGrp="1"/>
          </p:cNvSpPr>
          <p:nvPr>
            <p:ph type="sldNum" sz="quarter" idx="12"/>
          </p:nvPr>
        </p:nvSpPr>
        <p:spPr/>
        <p:txBody>
          <a:bodyPr/>
          <a:lstStyle/>
          <a:p>
            <a:fld id="{FF95D46F-68E8-4171-8536-729DEB5A20DE}" type="slidenum">
              <a:rPr lang="en-US" smtClean="0"/>
              <a:t>27</a:t>
            </a:fld>
            <a:endParaRPr lang="en-US"/>
          </a:p>
        </p:txBody>
      </p:sp>
      <p:sp>
        <p:nvSpPr>
          <p:cNvPr id="7" name="Title 1">
            <a:extLst>
              <a:ext uri="{FF2B5EF4-FFF2-40B4-BE49-F238E27FC236}">
                <a16:creationId xmlns:a16="http://schemas.microsoft.com/office/drawing/2014/main" id="{32EABBE1-C3DE-D905-F29F-9173ADD83DA6}"/>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Reporte de Emergencias</a:t>
            </a:r>
            <a:endParaRPr lang="en-US" sz="2800" dirty="0"/>
          </a:p>
        </p:txBody>
      </p:sp>
    </p:spTree>
    <p:extLst>
      <p:ext uri="{BB962C8B-B14F-4D97-AF65-F5344CB8AC3E}">
        <p14:creationId xmlns:p14="http://schemas.microsoft.com/office/powerpoint/2010/main" val="204725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A0370-8F7E-77E6-8027-BFBE32B3089E}"/>
              </a:ext>
            </a:extLst>
          </p:cNvPr>
          <p:cNvSpPr>
            <a:spLocks noGrp="1"/>
          </p:cNvSpPr>
          <p:nvPr>
            <p:ph type="title"/>
          </p:nvPr>
        </p:nvSpPr>
        <p:spPr>
          <a:xfrm>
            <a:off x="231689" y="231112"/>
            <a:ext cx="9027330" cy="789866"/>
          </a:xfrm>
        </p:spPr>
        <p:txBody>
          <a:bodyPr/>
          <a:lstStyle/>
          <a:p>
            <a:r>
              <a:rPr lang="es-PE" dirty="0"/>
              <a:t>¿Cómo reportar una Emergencia?</a:t>
            </a:r>
            <a:endParaRPr lang="en-US" dirty="0"/>
          </a:p>
        </p:txBody>
      </p:sp>
      <p:sp>
        <p:nvSpPr>
          <p:cNvPr id="4" name="Marcador de número de diapositiva 3">
            <a:extLst>
              <a:ext uri="{FF2B5EF4-FFF2-40B4-BE49-F238E27FC236}">
                <a16:creationId xmlns:a16="http://schemas.microsoft.com/office/drawing/2014/main" id="{370BDA94-3111-0964-380C-48D958571404}"/>
              </a:ext>
            </a:extLst>
          </p:cNvPr>
          <p:cNvSpPr>
            <a:spLocks noGrp="1"/>
          </p:cNvSpPr>
          <p:nvPr>
            <p:ph type="sldNum" sz="quarter" idx="4"/>
          </p:nvPr>
        </p:nvSpPr>
        <p:spPr/>
        <p:txBody>
          <a:bodyPr/>
          <a:lstStyle/>
          <a:p>
            <a:fld id="{FF95D46F-68E8-4171-8536-729DEB5A20DE}" type="slidenum">
              <a:rPr lang="en-US" smtClean="0"/>
              <a:pPr/>
              <a:t>28</a:t>
            </a:fld>
            <a:endParaRPr lang="en-US" dirty="0"/>
          </a:p>
        </p:txBody>
      </p:sp>
      <p:sp>
        <p:nvSpPr>
          <p:cNvPr id="5" name="Rectangle: Rounded Corners 1">
            <a:extLst>
              <a:ext uri="{FF2B5EF4-FFF2-40B4-BE49-F238E27FC236}">
                <a16:creationId xmlns:a16="http://schemas.microsoft.com/office/drawing/2014/main" id="{ABB10B1F-4134-37BA-9DEE-F50C47C7B19A}"/>
              </a:ext>
            </a:extLst>
          </p:cNvPr>
          <p:cNvSpPr/>
          <p:nvPr/>
        </p:nvSpPr>
        <p:spPr>
          <a:xfrm>
            <a:off x="4304301" y="1312651"/>
            <a:ext cx="3987798" cy="374571"/>
          </a:xfrm>
          <a:prstGeom prst="roundRect">
            <a:avLst/>
          </a:prstGeom>
          <a:solidFill>
            <a:schemeClr val="tx2"/>
          </a:solidFill>
          <a:ln>
            <a:solidFill>
              <a:schemeClr val="tx2"/>
            </a:solidFill>
          </a:ln>
        </p:spPr>
        <p:txBody>
          <a:bodyPr wrap="square" rtlCol="0">
            <a:spAutoFit/>
          </a:bodyPr>
          <a:lstStyle/>
          <a:p>
            <a:pPr algn="ctr"/>
            <a:r>
              <a:rPr lang="es-PE" sz="1600" b="1" dirty="0">
                <a:solidFill>
                  <a:schemeClr val="bg1"/>
                </a:solidFill>
                <a:latin typeface="Arial" panose="020B0604020202020204" pitchFamily="34" charset="0"/>
                <a:ea typeface="Open Sans" panose="020F0502020204030204" pitchFamily="34" charset="0"/>
                <a:cs typeface="Arial" panose="020B0604020202020204" pitchFamily="34" charset="0"/>
              </a:rPr>
              <a:t>Vía Radial (Sistema Troncalizado)</a:t>
            </a:r>
            <a:endParaRPr lang="en-US" sz="1600" b="1" dirty="0">
              <a:solidFill>
                <a:schemeClr val="bg1"/>
              </a:solidFill>
              <a:latin typeface="Arial" panose="020B0604020202020204" pitchFamily="34" charset="0"/>
              <a:ea typeface="Open Sans" panose="020F0502020204030204" pitchFamily="34" charset="0"/>
              <a:cs typeface="Arial" panose="020B0604020202020204" pitchFamily="34" charset="0"/>
            </a:endParaRPr>
          </a:p>
        </p:txBody>
      </p:sp>
      <p:sp>
        <p:nvSpPr>
          <p:cNvPr id="6" name="Rectangle: Rounded Corners 3">
            <a:extLst>
              <a:ext uri="{FF2B5EF4-FFF2-40B4-BE49-F238E27FC236}">
                <a16:creationId xmlns:a16="http://schemas.microsoft.com/office/drawing/2014/main" id="{2CD9B4A7-C010-9CD1-99F0-66E6DCAC0986}"/>
              </a:ext>
            </a:extLst>
          </p:cNvPr>
          <p:cNvSpPr/>
          <p:nvPr/>
        </p:nvSpPr>
        <p:spPr>
          <a:xfrm>
            <a:off x="8763518" y="3311164"/>
            <a:ext cx="2796820" cy="374571"/>
          </a:xfrm>
          <a:prstGeom prst="roundRect">
            <a:avLst/>
          </a:prstGeom>
          <a:solidFill>
            <a:schemeClr val="tx2"/>
          </a:solidFill>
          <a:ln>
            <a:solidFill>
              <a:schemeClr val="tx2"/>
            </a:solidFill>
          </a:ln>
        </p:spPr>
        <p:txBody>
          <a:bodyPr wrap="square" rtlCol="0">
            <a:spAutoFit/>
          </a:bodyPr>
          <a:lstStyle/>
          <a:p>
            <a:pPr algn="ctr"/>
            <a:r>
              <a:rPr lang="es-PE" sz="1600" b="1" dirty="0">
                <a:solidFill>
                  <a:schemeClr val="bg1"/>
                </a:solidFill>
                <a:latin typeface="Arial" panose="020B0604020202020204" pitchFamily="34" charset="0"/>
                <a:ea typeface="Open Sans" panose="020F0502020204030204" pitchFamily="34" charset="0"/>
                <a:cs typeface="Arial" panose="020B0604020202020204" pitchFamily="34" charset="0"/>
              </a:rPr>
              <a:t>Vía Telefónica</a:t>
            </a:r>
            <a:endParaRPr lang="en-US" sz="1600" b="1" dirty="0">
              <a:solidFill>
                <a:schemeClr val="bg1"/>
              </a:solidFill>
              <a:latin typeface="Arial" panose="020B0604020202020204" pitchFamily="34" charset="0"/>
              <a:ea typeface="Open Sans"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1E2AF9C-B068-E6A4-D8AD-BFBCDD92C9E2}"/>
              </a:ext>
            </a:extLst>
          </p:cNvPr>
          <p:cNvPicPr>
            <a:picLocks noChangeAspect="1"/>
          </p:cNvPicPr>
          <p:nvPr/>
        </p:nvPicPr>
        <p:blipFill>
          <a:blip r:embed="rId2"/>
          <a:stretch>
            <a:fillRect/>
          </a:stretch>
        </p:blipFill>
        <p:spPr>
          <a:xfrm>
            <a:off x="4530797" y="1786616"/>
            <a:ext cx="3645179" cy="3262222"/>
          </a:xfrm>
          <a:prstGeom prst="rect">
            <a:avLst/>
          </a:prstGeom>
          <a:ln w="38100" cap="sq">
            <a:solidFill>
              <a:schemeClr val="tx2"/>
            </a:solidFill>
            <a:prstDash val="solid"/>
            <a:miter lim="800000"/>
          </a:ln>
          <a:effectLst/>
        </p:spPr>
      </p:pic>
      <p:grpSp>
        <p:nvGrpSpPr>
          <p:cNvPr id="8" name="Group 21">
            <a:extLst>
              <a:ext uri="{FF2B5EF4-FFF2-40B4-BE49-F238E27FC236}">
                <a16:creationId xmlns:a16="http://schemas.microsoft.com/office/drawing/2014/main" id="{D4C57F0D-59A1-9951-6F2C-1EC3095B5BB6}"/>
              </a:ext>
            </a:extLst>
          </p:cNvPr>
          <p:cNvGrpSpPr/>
          <p:nvPr/>
        </p:nvGrpSpPr>
        <p:grpSpPr>
          <a:xfrm>
            <a:off x="8298525" y="3791075"/>
            <a:ext cx="3737764" cy="2796114"/>
            <a:chOff x="6414598" y="1866643"/>
            <a:chExt cx="4335464" cy="4444535"/>
          </a:xfrm>
        </p:grpSpPr>
        <p:pic>
          <p:nvPicPr>
            <p:cNvPr id="9" name="Picture 16">
              <a:extLst>
                <a:ext uri="{FF2B5EF4-FFF2-40B4-BE49-F238E27FC236}">
                  <a16:creationId xmlns:a16="http://schemas.microsoft.com/office/drawing/2014/main" id="{D0F751CE-B3D5-481D-3076-19170E60BECE}"/>
                </a:ext>
              </a:extLst>
            </p:cNvPr>
            <p:cNvPicPr>
              <a:picLocks noChangeAspect="1"/>
            </p:cNvPicPr>
            <p:nvPr/>
          </p:nvPicPr>
          <p:blipFill rotWithShape="1">
            <a:blip r:embed="rId3"/>
            <a:srcRect r="-293" b="77271"/>
            <a:stretch/>
          </p:blipFill>
          <p:spPr>
            <a:xfrm>
              <a:off x="6414598" y="1866643"/>
              <a:ext cx="4335464" cy="1625734"/>
            </a:xfrm>
            <a:prstGeom prst="rect">
              <a:avLst/>
            </a:prstGeom>
            <a:ln w="38100" cap="sq">
              <a:solidFill>
                <a:schemeClr val="tx2"/>
              </a:solidFill>
              <a:prstDash val="solid"/>
              <a:miter lim="800000"/>
            </a:ln>
            <a:effectLst/>
          </p:spPr>
        </p:pic>
        <p:pic>
          <p:nvPicPr>
            <p:cNvPr id="10" name="Picture 18">
              <a:extLst>
                <a:ext uri="{FF2B5EF4-FFF2-40B4-BE49-F238E27FC236}">
                  <a16:creationId xmlns:a16="http://schemas.microsoft.com/office/drawing/2014/main" id="{D979F113-2A88-9132-65C6-03D7D05F5519}"/>
                </a:ext>
              </a:extLst>
            </p:cNvPr>
            <p:cNvPicPr>
              <a:picLocks noChangeAspect="1"/>
            </p:cNvPicPr>
            <p:nvPr/>
          </p:nvPicPr>
          <p:blipFill rotWithShape="1">
            <a:blip r:embed="rId3"/>
            <a:srcRect t="60698"/>
            <a:stretch/>
          </p:blipFill>
          <p:spPr>
            <a:xfrm>
              <a:off x="6415662" y="3492377"/>
              <a:ext cx="4334400" cy="2818801"/>
            </a:xfrm>
            <a:prstGeom prst="rect">
              <a:avLst/>
            </a:prstGeom>
            <a:ln w="38100" cap="sq">
              <a:solidFill>
                <a:schemeClr val="tx2"/>
              </a:solidFill>
              <a:prstDash val="solid"/>
              <a:miter lim="800000"/>
            </a:ln>
            <a:effectLst/>
          </p:spPr>
        </p:pic>
      </p:grpSp>
      <p:sp>
        <p:nvSpPr>
          <p:cNvPr id="13" name="Rectángulo 12">
            <a:extLst>
              <a:ext uri="{FF2B5EF4-FFF2-40B4-BE49-F238E27FC236}">
                <a16:creationId xmlns:a16="http://schemas.microsoft.com/office/drawing/2014/main" id="{E7B93035-B0D2-4DF3-6406-08E8FC0A3DDB}"/>
              </a:ext>
            </a:extLst>
          </p:cNvPr>
          <p:cNvSpPr/>
          <p:nvPr/>
        </p:nvSpPr>
        <p:spPr>
          <a:xfrm>
            <a:off x="8292099" y="4697503"/>
            <a:ext cx="3737764"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a:extLst>
              <a:ext uri="{FF2B5EF4-FFF2-40B4-BE49-F238E27FC236}">
                <a16:creationId xmlns:a16="http://schemas.microsoft.com/office/drawing/2014/main" id="{2120F715-7F06-F538-15CD-9C70AF6D0AE8}"/>
              </a:ext>
            </a:extLst>
          </p:cNvPr>
          <p:cNvPicPr>
            <a:picLocks noChangeAspect="1"/>
          </p:cNvPicPr>
          <p:nvPr/>
        </p:nvPicPr>
        <p:blipFill>
          <a:blip r:embed="rId4"/>
          <a:stretch>
            <a:fillRect/>
          </a:stretch>
        </p:blipFill>
        <p:spPr>
          <a:xfrm>
            <a:off x="382433" y="1495761"/>
            <a:ext cx="3762146" cy="5242334"/>
          </a:xfrm>
          <a:prstGeom prst="rect">
            <a:avLst/>
          </a:prstGeom>
          <a:ln w="19050">
            <a:solidFill>
              <a:schemeClr val="tx2"/>
            </a:solidFill>
          </a:ln>
        </p:spPr>
      </p:pic>
    </p:spTree>
    <p:extLst>
      <p:ext uri="{BB962C8B-B14F-4D97-AF65-F5344CB8AC3E}">
        <p14:creationId xmlns:p14="http://schemas.microsoft.com/office/powerpoint/2010/main" val="75093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C5FF4-B922-7AB1-F53D-ED0029737D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54812-9DF1-F87D-97BA-8E3491289454}"/>
              </a:ext>
            </a:extLst>
          </p:cNvPr>
          <p:cNvSpPr>
            <a:spLocks noGrp="1"/>
          </p:cNvSpPr>
          <p:nvPr>
            <p:ph type="sldNum" sz="quarter" idx="12"/>
          </p:nvPr>
        </p:nvSpPr>
        <p:spPr/>
        <p:txBody>
          <a:bodyPr/>
          <a:lstStyle/>
          <a:p>
            <a:fld id="{FF95D46F-68E8-4171-8536-729DEB5A20DE}" type="slidenum">
              <a:rPr lang="en-US" smtClean="0"/>
              <a:t>29</a:t>
            </a:fld>
            <a:endParaRPr lang="en-US"/>
          </a:p>
        </p:txBody>
      </p:sp>
      <p:sp>
        <p:nvSpPr>
          <p:cNvPr id="7" name="Title 1">
            <a:extLst>
              <a:ext uri="{FF2B5EF4-FFF2-40B4-BE49-F238E27FC236}">
                <a16:creationId xmlns:a16="http://schemas.microsoft.com/office/drawing/2014/main" id="{046C77A9-D8A2-BD6F-8224-4DD94A99B17A}"/>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Reporte de Actos y Condiciones Subestándar</a:t>
            </a:r>
            <a:endParaRPr lang="en-US" sz="2800" dirty="0"/>
          </a:p>
        </p:txBody>
      </p:sp>
    </p:spTree>
    <p:extLst>
      <p:ext uri="{BB962C8B-B14F-4D97-AF65-F5344CB8AC3E}">
        <p14:creationId xmlns:p14="http://schemas.microsoft.com/office/powerpoint/2010/main" val="230300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1E72DCF-811C-D3E4-0EAA-2A7B7DA035F8}"/>
              </a:ext>
            </a:extLst>
          </p:cNvPr>
          <p:cNvPicPr>
            <a:picLocks noChangeAspect="1"/>
          </p:cNvPicPr>
          <p:nvPr/>
        </p:nvPicPr>
        <p:blipFill rotWithShape="1">
          <a:blip r:embed="rId3"/>
          <a:srcRect b="8437"/>
          <a:stretch/>
        </p:blipFill>
        <p:spPr>
          <a:xfrm>
            <a:off x="6823298" y="2513364"/>
            <a:ext cx="4895238" cy="915636"/>
          </a:xfrm>
          <a:prstGeom prst="rect">
            <a:avLst/>
          </a:prstGeom>
          <a:ln>
            <a:solidFill>
              <a:schemeClr val="tx1"/>
            </a:solidFill>
          </a:ln>
        </p:spPr>
      </p:pic>
      <p:sp>
        <p:nvSpPr>
          <p:cNvPr id="3" name="Content Placeholder 2">
            <a:extLst>
              <a:ext uri="{FF2B5EF4-FFF2-40B4-BE49-F238E27FC236}">
                <a16:creationId xmlns:a16="http://schemas.microsoft.com/office/drawing/2014/main" id="{A74000BB-01C3-44BA-816C-04CA7BEBCF72}"/>
              </a:ext>
            </a:extLst>
          </p:cNvPr>
          <p:cNvSpPr>
            <a:spLocks noGrp="1"/>
          </p:cNvSpPr>
          <p:nvPr>
            <p:ph idx="1"/>
          </p:nvPr>
        </p:nvSpPr>
        <p:spPr>
          <a:xfrm>
            <a:off x="139278" y="1811599"/>
            <a:ext cx="6414715" cy="4638842"/>
          </a:xfrm>
        </p:spPr>
        <p:txBody>
          <a:bodyPr/>
          <a:lstStyle/>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FECHA DE LA AUDITORIA: </a:t>
            </a:r>
            <a:r>
              <a:rPr lang="es-PE" sz="1800" dirty="0">
                <a:latin typeface="Poppins" panose="00000500000000000000" pitchFamily="2" charset="0"/>
                <a:cs typeface="Poppins" panose="00000500000000000000" pitchFamily="2" charset="0"/>
              </a:rPr>
              <a:t>02 al 06 de Junio 2025</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EMPRESA AUDITORA: </a:t>
            </a:r>
            <a:r>
              <a:rPr lang="en-US" sz="1800" spc="0" dirty="0">
                <a:effectLst/>
                <a:latin typeface="Poppins" panose="00000500000000000000" pitchFamily="2" charset="0"/>
                <a:ea typeface="Arial" panose="020B0604020202020204" pitchFamily="34" charset="0"/>
                <a:cs typeface="Poppins" panose="00000500000000000000" pitchFamily="2" charset="0"/>
              </a:rPr>
              <a:t>ERM </a:t>
            </a:r>
            <a:r>
              <a:rPr lang="en-US" sz="1800" dirty="0">
                <a:latin typeface="Poppins" panose="00000500000000000000" pitchFamily="2" charset="0"/>
                <a:ea typeface="Arial" panose="020B0604020202020204" pitchFamily="34" charset="0"/>
                <a:cs typeface="Poppins" panose="00000500000000000000" pitchFamily="2" charset="0"/>
              </a:rPr>
              <a:t>CVS</a:t>
            </a:r>
            <a:endParaRPr lang="en-US" sz="1800" spc="0" dirty="0">
              <a:effectLst/>
              <a:latin typeface="Poppins" panose="00000500000000000000" pitchFamily="2" charset="0"/>
              <a:ea typeface="Arial" panose="020B0604020202020204" pitchFamily="34" charset="0"/>
              <a:cs typeface="Poppins" panose="00000500000000000000" pitchFamily="2" charset="0"/>
            </a:endParaRP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EQUIPO AUDITOR: </a:t>
            </a:r>
            <a:r>
              <a:rPr lang="en-US" sz="1800" spc="0" dirty="0">
                <a:effectLst/>
                <a:latin typeface="Poppins" panose="00000500000000000000" pitchFamily="2" charset="0"/>
                <a:ea typeface="Arial" panose="020B0604020202020204" pitchFamily="34" charset="0"/>
                <a:cs typeface="Poppins" panose="00000500000000000000" pitchFamily="2" charset="0"/>
              </a:rPr>
              <a:t>04 AUDITORES </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MODALIDAD: </a:t>
            </a:r>
            <a:r>
              <a:rPr lang="en-US" sz="1800" dirty="0">
                <a:latin typeface="Poppins" panose="00000500000000000000" pitchFamily="2" charset="0"/>
                <a:cs typeface="Poppins" panose="00000500000000000000" pitchFamily="2" charset="0"/>
              </a:rPr>
              <a:t>REVISIÓN DOCUMENTARIA, VISITAS A CAMPO, ENTREVISTA A TRABAJADORES PROPIOS Y TERCEROS</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PLAN DE AUDITORIA: </a:t>
            </a:r>
            <a:r>
              <a:rPr lang="en-US" sz="1800" dirty="0">
                <a:latin typeface="Poppins" panose="00000500000000000000" pitchFamily="2" charset="0"/>
                <a:cs typeface="Poppins" panose="00000500000000000000" pitchFamily="2" charset="0"/>
              </a:rPr>
              <a:t>EN ELABORACIÓN POR ERM</a:t>
            </a:r>
          </a:p>
          <a:p>
            <a:pPr marL="372745" indent="-285750">
              <a:lnSpc>
                <a:spcPct val="150000"/>
              </a:lnSpc>
            </a:pPr>
            <a:r>
              <a:rPr lang="en-US" sz="1800" b="1" dirty="0">
                <a:solidFill>
                  <a:srgbClr val="C68B69"/>
                </a:solidFill>
                <a:latin typeface="Poppins" panose="00000500000000000000" pitchFamily="2" charset="0"/>
                <a:cs typeface="Poppins" panose="00000500000000000000" pitchFamily="2" charset="0"/>
              </a:rPr>
              <a:t>MATERIAL DE REFORZAMIENTO: </a:t>
            </a:r>
          </a:p>
          <a:p>
            <a:pPr marL="86995" indent="0">
              <a:lnSpc>
                <a:spcPct val="150000"/>
              </a:lnSpc>
              <a:buNone/>
            </a:pPr>
            <a:endParaRPr lang="en-US" sz="1800" dirty="0">
              <a:latin typeface="Poppins" panose="00000500000000000000" pitchFamily="2" charset="0"/>
              <a:cs typeface="Poppins" panose="00000500000000000000" pitchFamily="2" charset="0"/>
            </a:endParaRPr>
          </a:p>
        </p:txBody>
      </p:sp>
      <p:sp>
        <p:nvSpPr>
          <p:cNvPr id="9" name="Title 8">
            <a:extLst>
              <a:ext uri="{FF2B5EF4-FFF2-40B4-BE49-F238E27FC236}">
                <a16:creationId xmlns:a16="http://schemas.microsoft.com/office/drawing/2014/main" id="{2CCD0179-02F2-8188-2F3C-5EC85CFAEB28}"/>
              </a:ext>
            </a:extLst>
          </p:cNvPr>
          <p:cNvSpPr>
            <a:spLocks noGrp="1"/>
          </p:cNvSpPr>
          <p:nvPr>
            <p:ph type="title"/>
          </p:nvPr>
        </p:nvSpPr>
        <p:spPr/>
        <p:txBody>
          <a:bodyPr/>
          <a:lstStyle/>
          <a:p>
            <a:r>
              <a:rPr lang="es-PE" dirty="0">
                <a:solidFill>
                  <a:schemeClr val="bg1"/>
                </a:solidFill>
                <a:latin typeface="Abadi" panose="020B0604020104020204" pitchFamily="34" charset="0"/>
              </a:rPr>
              <a:t>DATOS GENERALES:</a:t>
            </a:r>
          </a:p>
        </p:txBody>
      </p:sp>
      <p:sp>
        <p:nvSpPr>
          <p:cNvPr id="11" name="Multiplication Sign 10">
            <a:extLst>
              <a:ext uri="{FF2B5EF4-FFF2-40B4-BE49-F238E27FC236}">
                <a16:creationId xmlns:a16="http://schemas.microsoft.com/office/drawing/2014/main" id="{DB2AFE03-F3DA-ED5E-0F58-FB1B85F2393B}"/>
              </a:ext>
            </a:extLst>
          </p:cNvPr>
          <p:cNvSpPr/>
          <p:nvPr/>
        </p:nvSpPr>
        <p:spPr>
          <a:xfrm>
            <a:off x="8084950" y="3095512"/>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Multiplication Sign 11">
            <a:extLst>
              <a:ext uri="{FF2B5EF4-FFF2-40B4-BE49-F238E27FC236}">
                <a16:creationId xmlns:a16="http://schemas.microsoft.com/office/drawing/2014/main" id="{2A5F4AE4-3F90-D5B0-F07F-FF52C44102BB}"/>
              </a:ext>
            </a:extLst>
          </p:cNvPr>
          <p:cNvSpPr/>
          <p:nvPr/>
        </p:nvSpPr>
        <p:spPr>
          <a:xfrm>
            <a:off x="8697155" y="3095342"/>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Multiplication Sign 12">
            <a:extLst>
              <a:ext uri="{FF2B5EF4-FFF2-40B4-BE49-F238E27FC236}">
                <a16:creationId xmlns:a16="http://schemas.microsoft.com/office/drawing/2014/main" id="{C8A49855-0EE7-D7DF-868F-8404FC0A1B83}"/>
              </a:ext>
            </a:extLst>
          </p:cNvPr>
          <p:cNvSpPr/>
          <p:nvPr/>
        </p:nvSpPr>
        <p:spPr>
          <a:xfrm>
            <a:off x="9309360" y="3095341"/>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Multiplication Sign 12">
            <a:extLst>
              <a:ext uri="{FF2B5EF4-FFF2-40B4-BE49-F238E27FC236}">
                <a16:creationId xmlns:a16="http://schemas.microsoft.com/office/drawing/2014/main" id="{7C4313F7-1565-8AD1-6297-5A196C10FCCE}"/>
              </a:ext>
            </a:extLst>
          </p:cNvPr>
          <p:cNvSpPr/>
          <p:nvPr/>
        </p:nvSpPr>
        <p:spPr>
          <a:xfrm>
            <a:off x="9867864" y="3109012"/>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Multiplication Sign 12">
            <a:extLst>
              <a:ext uri="{FF2B5EF4-FFF2-40B4-BE49-F238E27FC236}">
                <a16:creationId xmlns:a16="http://schemas.microsoft.com/office/drawing/2014/main" id="{2AC4F4E2-083A-4722-84D0-D2E72C871823}"/>
              </a:ext>
            </a:extLst>
          </p:cNvPr>
          <p:cNvSpPr/>
          <p:nvPr/>
        </p:nvSpPr>
        <p:spPr>
          <a:xfrm>
            <a:off x="10480069" y="3109013"/>
            <a:ext cx="342900" cy="316523"/>
          </a:xfrm>
          <a:prstGeom prst="mathMultiply">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697566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4CBE1-C24F-AF97-B9FC-2CD4508F8033}"/>
              </a:ext>
            </a:extLst>
          </p:cNvPr>
          <p:cNvSpPr>
            <a:spLocks noGrp="1"/>
          </p:cNvSpPr>
          <p:nvPr>
            <p:ph type="title"/>
          </p:nvPr>
        </p:nvSpPr>
        <p:spPr/>
        <p:txBody>
          <a:bodyPr>
            <a:normAutofit fontScale="90000"/>
          </a:bodyPr>
          <a:lstStyle/>
          <a:p>
            <a:r>
              <a:rPr lang="es-PE" sz="3200" b="1" dirty="0">
                <a:solidFill>
                  <a:schemeClr val="bg1"/>
                </a:solidFill>
              </a:rPr>
              <a:t>¿Cómo podemos reportar actos y condiciones subestándar?</a:t>
            </a:r>
            <a:endParaRPr lang="es-PE" sz="1800" b="1" dirty="0">
              <a:solidFill>
                <a:schemeClr val="bg1"/>
              </a:solidFill>
            </a:endParaRPr>
          </a:p>
        </p:txBody>
      </p:sp>
      <p:sp>
        <p:nvSpPr>
          <p:cNvPr id="4" name="Marcador de número de diapositiva 3">
            <a:extLst>
              <a:ext uri="{FF2B5EF4-FFF2-40B4-BE49-F238E27FC236}">
                <a16:creationId xmlns:a16="http://schemas.microsoft.com/office/drawing/2014/main" id="{16764A26-B137-D6D0-5520-C3762F79293C}"/>
              </a:ext>
            </a:extLst>
          </p:cNvPr>
          <p:cNvSpPr>
            <a:spLocks noGrp="1"/>
          </p:cNvSpPr>
          <p:nvPr>
            <p:ph type="sldNum" sz="quarter" idx="4"/>
          </p:nvPr>
        </p:nvSpPr>
        <p:spPr/>
        <p:txBody>
          <a:bodyPr/>
          <a:lstStyle/>
          <a:p>
            <a:fld id="{FF95D46F-68E8-4171-8536-729DEB5A20DE}" type="slidenum">
              <a:rPr lang="en-US" smtClean="0"/>
              <a:pPr/>
              <a:t>30</a:t>
            </a:fld>
            <a:endParaRPr lang="en-US" dirty="0"/>
          </a:p>
        </p:txBody>
      </p:sp>
      <p:pic>
        <p:nvPicPr>
          <p:cNvPr id="7" name="Picture 5">
            <a:extLst>
              <a:ext uri="{FF2B5EF4-FFF2-40B4-BE49-F238E27FC236}">
                <a16:creationId xmlns:a16="http://schemas.microsoft.com/office/drawing/2014/main" id="{F1BF6F95-20D7-F176-3260-3D084664FBF5}"/>
              </a:ext>
            </a:extLst>
          </p:cNvPr>
          <p:cNvPicPr>
            <a:picLocks noChangeAspect="1"/>
          </p:cNvPicPr>
          <p:nvPr/>
        </p:nvPicPr>
        <p:blipFill>
          <a:blip r:embed="rId3"/>
          <a:stretch>
            <a:fillRect/>
          </a:stretch>
        </p:blipFill>
        <p:spPr>
          <a:xfrm>
            <a:off x="992832" y="1389386"/>
            <a:ext cx="3245535" cy="5223685"/>
          </a:xfrm>
          <a:prstGeom prst="rect">
            <a:avLst/>
          </a:prstGeom>
        </p:spPr>
      </p:pic>
      <p:sp>
        <p:nvSpPr>
          <p:cNvPr id="8" name="TextBox 9">
            <a:extLst>
              <a:ext uri="{FF2B5EF4-FFF2-40B4-BE49-F238E27FC236}">
                <a16:creationId xmlns:a16="http://schemas.microsoft.com/office/drawing/2014/main" id="{B463D0A8-2CE3-C16D-4C17-4E883679A280}"/>
              </a:ext>
            </a:extLst>
          </p:cNvPr>
          <p:cNvSpPr txBox="1"/>
          <p:nvPr/>
        </p:nvSpPr>
        <p:spPr>
          <a:xfrm>
            <a:off x="2467376" y="1169485"/>
            <a:ext cx="11598822" cy="461665"/>
          </a:xfrm>
          <a:prstGeom prst="rect">
            <a:avLst/>
          </a:prstGeom>
          <a:noFill/>
        </p:spPr>
        <p:txBody>
          <a:bodyPr wrap="square">
            <a:spAutoFit/>
          </a:bodyPr>
          <a:lstStyle/>
          <a:p>
            <a:pPr algn="ctr"/>
            <a:r>
              <a:rPr lang="es-ES" sz="2400" b="1" dirty="0">
                <a:solidFill>
                  <a:schemeClr val="tx2"/>
                </a:solidFill>
                <a:latin typeface="Arial" panose="020B0604020202020204" pitchFamily="34" charset="0"/>
                <a:cs typeface="Arial" panose="020B0604020202020204" pitchFamily="34" charset="0"/>
              </a:rPr>
              <a:t>Reporte de Seguridad</a:t>
            </a:r>
            <a:endParaRPr lang="en-US" sz="2400" b="1" dirty="0">
              <a:solidFill>
                <a:schemeClr val="tx2"/>
              </a:solidFill>
              <a:latin typeface="Arial" panose="020B0604020202020204" pitchFamily="34" charset="0"/>
              <a:cs typeface="Arial" panose="020B0604020202020204" pitchFamily="34" charset="0"/>
            </a:endParaRPr>
          </a:p>
        </p:txBody>
      </p:sp>
      <p:sp>
        <p:nvSpPr>
          <p:cNvPr id="9" name="TextBox 10">
            <a:extLst>
              <a:ext uri="{FF2B5EF4-FFF2-40B4-BE49-F238E27FC236}">
                <a16:creationId xmlns:a16="http://schemas.microsoft.com/office/drawing/2014/main" id="{794591B5-9C8F-F738-BBF4-2BDD6666229C}"/>
              </a:ext>
            </a:extLst>
          </p:cNvPr>
          <p:cNvSpPr txBox="1"/>
          <p:nvPr/>
        </p:nvSpPr>
        <p:spPr>
          <a:xfrm>
            <a:off x="5145835" y="1687057"/>
            <a:ext cx="6241902" cy="1323439"/>
          </a:xfrm>
          <a:prstGeom prst="rect">
            <a:avLst/>
          </a:prstGeom>
          <a:noFill/>
        </p:spPr>
        <p:txBody>
          <a:bodyPr wrap="square">
            <a:spAutoFit/>
          </a:bodyPr>
          <a:lstStyle/>
          <a:p>
            <a:pPr algn="just"/>
            <a:r>
              <a:rPr lang="es-ES" sz="1600" dirty="0">
                <a:latin typeface="Arial" panose="020B0604020202020204" pitchFamily="34" charset="0"/>
                <a:cs typeface="Arial" panose="020B0604020202020204" pitchFamily="34" charset="0"/>
              </a:rPr>
              <a:t>Herramienta transversal para el reporte de actos y condiciones subestándares. Mediante esta herramienta los trabajadores tienen acceso a un </a:t>
            </a:r>
            <a:r>
              <a:rPr lang="es-ES" sz="1600" b="1" dirty="0">
                <a:latin typeface="Arial" panose="020B0604020202020204" pitchFamily="34" charset="0"/>
                <a:cs typeface="Arial" panose="020B0604020202020204" pitchFamily="34" charset="0"/>
              </a:rPr>
              <a:t>reporte sencillo que ayuda a SMCV a gestionar las acciones preventivas según la naturaleza de la situación reportada y así poder prevenir incidentes.</a:t>
            </a:r>
            <a:endParaRPr lang="en-US" sz="1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7B8F93-D386-83ED-3BE4-73E1CC14A081}"/>
              </a:ext>
            </a:extLst>
          </p:cNvPr>
          <p:cNvSpPr txBox="1"/>
          <p:nvPr/>
        </p:nvSpPr>
        <p:spPr>
          <a:xfrm>
            <a:off x="5145835" y="3153030"/>
            <a:ext cx="6701023" cy="4031873"/>
          </a:xfrm>
          <a:prstGeom prst="rect">
            <a:avLst/>
          </a:prstGeom>
          <a:noFill/>
        </p:spPr>
        <p:txBody>
          <a:bodyPr wrap="square">
            <a:spAutoFit/>
          </a:bodyPr>
          <a:lstStyle/>
          <a:p>
            <a:pPr algn="just"/>
            <a:r>
              <a:rPr lang="es-ES" sz="1600" dirty="0">
                <a:latin typeface="Arial" panose="020B0604020202020204" pitchFamily="34" charset="0"/>
                <a:cs typeface="Arial" panose="020B0604020202020204" pitchFamily="34" charset="0"/>
              </a:rPr>
              <a:t>Algunas condiciones para verificar son:</a:t>
            </a: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Sistemas de emergencia (duchas, lavaojos, extintores)</a:t>
            </a: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Estado de herramientas en talleres </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Instalaciones eléctricas (tomacorrientes, salas y subestaciones eléctricas) </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Estado de señalética, rótulos  </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Estado de sistemas de medición (funcionamiento de manómetros, entre otros)</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Almacenamiento de productos químicos</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Obstrucción de áreas</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Demarcaciones, delimitaciones </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Orden y limpieza en talleres</a:t>
            </a: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Inspección de Elementos de </a:t>
            </a:r>
            <a:r>
              <a:rPr lang="es-PE" sz="1600" dirty="0" err="1">
                <a:latin typeface="Arial" panose="020B0604020202020204" pitchFamily="34" charset="0"/>
                <a:cs typeface="Arial" panose="020B0604020202020204" pitchFamily="34" charset="0"/>
              </a:rPr>
              <a:t>izaje</a:t>
            </a:r>
            <a:endParaRPr lang="es-PE"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PE" sz="1600" dirty="0">
                <a:latin typeface="Arial" panose="020B0604020202020204" pitchFamily="34" charset="0"/>
                <a:cs typeface="Arial" panose="020B0604020202020204" pitchFamily="34" charset="0"/>
              </a:rPr>
              <a:t>Almacenamiento de componentes en plantas. </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0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E80A9-EFBA-3A84-C35F-B89FC8CB7ABC}"/>
              </a:ext>
            </a:extLst>
          </p:cNvPr>
          <p:cNvSpPr>
            <a:spLocks noGrp="1"/>
          </p:cNvSpPr>
          <p:nvPr>
            <p:ph type="title"/>
          </p:nvPr>
        </p:nvSpPr>
        <p:spPr>
          <a:xfrm>
            <a:off x="231689" y="269924"/>
            <a:ext cx="9027330" cy="789866"/>
          </a:xfrm>
        </p:spPr>
        <p:txBody>
          <a:bodyPr>
            <a:normAutofit fontScale="90000"/>
          </a:bodyPr>
          <a:lstStyle/>
          <a:p>
            <a:r>
              <a:rPr lang="es-PE" dirty="0"/>
              <a:t>Inspecciones pre operacionales – Código de Colores </a:t>
            </a:r>
            <a:endParaRPr lang="en-US" dirty="0"/>
          </a:p>
        </p:txBody>
      </p:sp>
      <p:sp>
        <p:nvSpPr>
          <p:cNvPr id="4" name="Marcador de número de diapositiva 3">
            <a:extLst>
              <a:ext uri="{FF2B5EF4-FFF2-40B4-BE49-F238E27FC236}">
                <a16:creationId xmlns:a16="http://schemas.microsoft.com/office/drawing/2014/main" id="{72DC56E1-C0EC-A63E-421F-F361155ACE6F}"/>
              </a:ext>
            </a:extLst>
          </p:cNvPr>
          <p:cNvSpPr>
            <a:spLocks noGrp="1"/>
          </p:cNvSpPr>
          <p:nvPr>
            <p:ph type="sldNum" sz="quarter" idx="4"/>
          </p:nvPr>
        </p:nvSpPr>
        <p:spPr/>
        <p:txBody>
          <a:bodyPr/>
          <a:lstStyle/>
          <a:p>
            <a:fld id="{FF95D46F-68E8-4171-8536-729DEB5A20DE}" type="slidenum">
              <a:rPr lang="en-US" smtClean="0"/>
              <a:pPr/>
              <a:t>31</a:t>
            </a:fld>
            <a:endParaRPr lang="en-US" dirty="0"/>
          </a:p>
        </p:txBody>
      </p:sp>
      <p:pic>
        <p:nvPicPr>
          <p:cNvPr id="5" name="Picture 3">
            <a:extLst>
              <a:ext uri="{FF2B5EF4-FFF2-40B4-BE49-F238E27FC236}">
                <a16:creationId xmlns:a16="http://schemas.microsoft.com/office/drawing/2014/main" id="{79C5B0E6-34DB-A6B0-786A-ECD8255318C0}"/>
              </a:ext>
            </a:extLst>
          </p:cNvPr>
          <p:cNvPicPr>
            <a:picLocks noChangeAspect="1"/>
          </p:cNvPicPr>
          <p:nvPr/>
        </p:nvPicPr>
        <p:blipFill>
          <a:blip r:embed="rId2"/>
          <a:srcRect l="26124" t="29324" r="31054" b="39646"/>
          <a:stretch/>
        </p:blipFill>
        <p:spPr>
          <a:xfrm>
            <a:off x="1107656" y="3880511"/>
            <a:ext cx="4172855" cy="2281476"/>
          </a:xfrm>
          <a:prstGeom prst="rect">
            <a:avLst/>
          </a:prstGeom>
        </p:spPr>
      </p:pic>
      <p:sp>
        <p:nvSpPr>
          <p:cNvPr id="6" name="TextBox 5">
            <a:extLst>
              <a:ext uri="{FF2B5EF4-FFF2-40B4-BE49-F238E27FC236}">
                <a16:creationId xmlns:a16="http://schemas.microsoft.com/office/drawing/2014/main" id="{2CF7FE43-9BF8-8D6E-6DA7-760C71F00F88}"/>
              </a:ext>
            </a:extLst>
          </p:cNvPr>
          <p:cNvSpPr txBox="1"/>
          <p:nvPr/>
        </p:nvSpPr>
        <p:spPr>
          <a:xfrm>
            <a:off x="1855874" y="1649465"/>
            <a:ext cx="8480252" cy="1191816"/>
          </a:xfrm>
          <a:prstGeom prst="roundRect">
            <a:avLst/>
          </a:prstGeom>
          <a:noFill/>
          <a:ln w="19050">
            <a:solidFill>
              <a:schemeClr val="tx2"/>
            </a:solidFill>
          </a:ln>
        </p:spPr>
        <p:txBody>
          <a:bodyPr wrap="square">
            <a:spAutoFit/>
          </a:bodyPr>
          <a:lstStyle/>
          <a:p>
            <a:pPr algn="just"/>
            <a:r>
              <a:rPr lang="en-US" sz="1600" dirty="0">
                <a:latin typeface="Arial" panose="020B0604020202020204" pitchFamily="34" charset="0"/>
                <a:cs typeface="Arial" panose="020B0604020202020204" pitchFamily="34" charset="0"/>
              </a:rPr>
              <a:t>Es </a:t>
            </a:r>
            <a:r>
              <a:rPr lang="en-US" sz="1600" dirty="0" err="1">
                <a:latin typeface="Arial" panose="020B0604020202020204" pitchFamily="34" charset="0"/>
                <a:cs typeface="Arial" panose="020B0604020202020204" pitchFamily="34" charset="0"/>
              </a:rPr>
              <a:t>responsabilidad</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los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trabajadores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mantener</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herramientas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equipos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buenas</a:t>
            </a:r>
            <a:r>
              <a:rPr lang="en-US" sz="1600" dirty="0">
                <a:latin typeface="Arial" panose="020B0604020202020204" pitchFamily="34" charset="0"/>
                <a:cs typeface="Arial" panose="020B0604020202020204" pitchFamily="34" charset="0"/>
              </a:rPr>
              <a:t> </a:t>
            </a:r>
          </a:p>
          <a:p>
            <a:pPr algn="just"/>
            <a:r>
              <a:rPr lang="en-US" sz="1600" dirty="0" err="1">
                <a:latin typeface="Arial" panose="020B0604020202020204" pitchFamily="34" charset="0"/>
                <a:cs typeface="Arial" panose="020B0604020202020204" pitchFamily="34" charset="0"/>
              </a:rPr>
              <a:t>condiciones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seguridad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entregando</a:t>
            </a:r>
            <a:r>
              <a:rPr lang="en-US" sz="1600" dirty="0">
                <a:latin typeface="Arial" panose="020B0604020202020204" pitchFamily="34" charset="0"/>
                <a:cs typeface="Arial" panose="020B0604020202020204" pitchFamily="34" charset="0"/>
              </a:rPr>
              <a:t> a la </a:t>
            </a:r>
            <a:r>
              <a:rPr lang="en-US" sz="1600" dirty="0" err="1">
                <a:latin typeface="Arial" panose="020B0604020202020204" pitchFamily="34" charset="0"/>
                <a:cs typeface="Arial" panose="020B0604020202020204" pitchFamily="34" charset="0"/>
              </a:rPr>
              <a:t>supervisión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cualquier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herramienta</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presente</a:t>
            </a:r>
            <a:r>
              <a:rPr lang="en-US" sz="1600" dirty="0">
                <a:latin typeface="Arial" panose="020B0604020202020204" pitchFamily="34" charset="0"/>
                <a:cs typeface="Arial" panose="020B0604020202020204" pitchFamily="34" charset="0"/>
              </a:rPr>
              <a:t> </a:t>
            </a:r>
          </a:p>
          <a:p>
            <a:pPr algn="just"/>
            <a:r>
              <a:rPr lang="en-US" sz="1600" dirty="0" err="1">
                <a:latin typeface="Arial" panose="020B0604020202020204" pitchFamily="34" charset="0"/>
                <a:cs typeface="Arial" panose="020B0604020202020204" pitchFamily="34" charset="0"/>
              </a:rPr>
              <a:t>defectos</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desperfectos</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puedan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atentar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contra de la </a:t>
            </a:r>
            <a:r>
              <a:rPr lang="en-US" sz="1600" dirty="0" err="1">
                <a:latin typeface="Arial" panose="020B0604020202020204" pitchFamily="34" charset="0"/>
                <a:cs typeface="Arial" panose="020B0604020202020204" pitchFamily="34" charset="0"/>
              </a:rPr>
              <a:t>integridad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física</a:t>
            </a:r>
            <a:r>
              <a:rPr lang="en-US" sz="1600" dirty="0">
                <a:latin typeface="Arial" panose="020B0604020202020204" pitchFamily="34" charset="0"/>
                <a:cs typeface="Arial" panose="020B0604020202020204" pitchFamily="34" charset="0"/>
              </a:rPr>
              <a:t> del(</a:t>
            </a:r>
            <a:r>
              <a:rPr lang="en-US" sz="1600" dirty="0" err="1">
                <a:latin typeface="Arial" panose="020B0604020202020204" pitchFamily="34" charset="0"/>
                <a:cs typeface="Arial" panose="020B0604020202020204" pitchFamily="34" charset="0"/>
              </a:rPr>
              <a:t>los</a:t>
            </a:r>
            <a:r>
              <a:rPr lang="en-US" sz="1600" dirty="0">
                <a:latin typeface="Arial" panose="020B0604020202020204" pitchFamily="34" charset="0"/>
                <a:cs typeface="Arial" panose="020B0604020202020204" pitchFamily="34" charset="0"/>
              </a:rPr>
              <a:t>) </a:t>
            </a:r>
          </a:p>
          <a:p>
            <a:pPr algn="just"/>
            <a:r>
              <a:rPr lang="en-US" sz="1600" dirty="0" err="1">
                <a:latin typeface="Arial" panose="020B0604020202020204" pitchFamily="34" charset="0"/>
                <a:cs typeface="Arial" panose="020B0604020202020204" pitchFamily="34" charset="0"/>
              </a:rPr>
              <a:t>trabajador</a:t>
            </a:r>
            <a:r>
              <a:rPr lang="en-US" sz="1600" dirty="0">
                <a:latin typeface="Arial" panose="020B0604020202020204" pitchFamily="34" charset="0"/>
                <a:cs typeface="Arial" panose="020B0604020202020204" pitchFamily="34" charset="0"/>
              </a:rPr>
              <a:t>(es).</a:t>
            </a:r>
          </a:p>
        </p:txBody>
      </p:sp>
      <p:sp>
        <p:nvSpPr>
          <p:cNvPr id="7" name="Rectangle: Rounded Corners 6">
            <a:extLst>
              <a:ext uri="{FF2B5EF4-FFF2-40B4-BE49-F238E27FC236}">
                <a16:creationId xmlns:a16="http://schemas.microsoft.com/office/drawing/2014/main" id="{CF463EB6-DB7E-3BE2-2998-1D27A498CC26}"/>
              </a:ext>
            </a:extLst>
          </p:cNvPr>
          <p:cNvSpPr/>
          <p:nvPr/>
        </p:nvSpPr>
        <p:spPr>
          <a:xfrm>
            <a:off x="3348725" y="3241714"/>
            <a:ext cx="5494550" cy="374571"/>
          </a:xfrm>
          <a:prstGeom prst="roundRect">
            <a:avLst/>
          </a:prstGeom>
          <a:solidFill>
            <a:schemeClr val="tx2"/>
          </a:solidFill>
          <a:ln>
            <a:solidFill>
              <a:schemeClr val="tx2"/>
            </a:solidFill>
          </a:ln>
        </p:spPr>
        <p:txBody>
          <a:bodyPr wrap="square" rtlCol="0">
            <a:spAutoFit/>
          </a:bodyPr>
          <a:lstStyle/>
          <a:p>
            <a:pPr algn="ctr"/>
            <a:r>
              <a:rPr lang="es-PE" sz="1600" dirty="0">
                <a:solidFill>
                  <a:schemeClr val="bg1"/>
                </a:solidFill>
                <a:latin typeface="Poppins SemiBold" panose="00000700000000000000" pitchFamily="2" charset="0"/>
                <a:ea typeface="Open Sans" panose="020F0502020204030204" pitchFamily="34" charset="0"/>
                <a:cs typeface="Poppins SemiBold" panose="00000700000000000000" pitchFamily="2" charset="0"/>
              </a:rPr>
              <a:t>Código de Colores Para Inspecciones</a:t>
            </a:r>
            <a:endParaRPr lang="en-US" sz="1600" dirty="0">
              <a:solidFill>
                <a:schemeClr val="bg1"/>
              </a:solidFill>
              <a:latin typeface="Poppins SemiBold" panose="00000700000000000000" pitchFamily="2" charset="0"/>
              <a:ea typeface="Open Sans" panose="020F0502020204030204" pitchFamily="34" charset="0"/>
              <a:cs typeface="Poppins SemiBold" panose="00000700000000000000" pitchFamily="2" charset="0"/>
            </a:endParaRPr>
          </a:p>
        </p:txBody>
      </p:sp>
      <p:sp>
        <p:nvSpPr>
          <p:cNvPr id="8" name="TextBox 8">
            <a:extLst>
              <a:ext uri="{FF2B5EF4-FFF2-40B4-BE49-F238E27FC236}">
                <a16:creationId xmlns:a16="http://schemas.microsoft.com/office/drawing/2014/main" id="{74A85E72-0451-3769-BA9D-F953FB81AA67}"/>
              </a:ext>
            </a:extLst>
          </p:cNvPr>
          <p:cNvSpPr txBox="1"/>
          <p:nvPr/>
        </p:nvSpPr>
        <p:spPr>
          <a:xfrm>
            <a:off x="6096000" y="3880511"/>
            <a:ext cx="3978962" cy="2247424"/>
          </a:xfrm>
          <a:prstGeom prst="roundRect">
            <a:avLst/>
          </a:prstGeom>
          <a:noFill/>
          <a:ln w="19050">
            <a:solidFill>
              <a:schemeClr val="tx2"/>
            </a:solidFill>
          </a:ln>
        </p:spPr>
        <p:txBody>
          <a:bodyPr wrap="square">
            <a:spAutoFit/>
          </a:bodyPr>
          <a:lstStyle/>
          <a:p>
            <a:pPr algn="just"/>
            <a:r>
              <a:rPr lang="en-US" sz="1400" dirty="0" err="1">
                <a:latin typeface="Arial" panose="020B0604020202020204" pitchFamily="34" charset="0"/>
                <a:cs typeface="Arial" panose="020B0604020202020204" pitchFamily="34" charset="0"/>
              </a:rPr>
              <a:t>Después</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cada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inspección</a:t>
            </a:r>
            <a:r>
              <a:rPr lang="en-US" sz="1400" dirty="0">
                <a:latin typeface="Arial" panose="020B0604020202020204" pitchFamily="34" charset="0"/>
                <a:cs typeface="Arial" panose="020B0604020202020204" pitchFamily="34" charset="0"/>
              </a:rPr>
              <a:t> del </a:t>
            </a:r>
            <a:r>
              <a:rPr lang="en-US" sz="1400" dirty="0" err="1">
                <a:latin typeface="Arial" panose="020B0604020202020204" pitchFamily="34" charset="0"/>
                <a:cs typeface="Arial" panose="020B0604020202020204" pitchFamily="34" charset="0"/>
              </a:rPr>
              <a:t>equipo</a:t>
            </a:r>
            <a:r>
              <a:rPr lang="en-US" sz="1400" dirty="0">
                <a:latin typeface="Arial" panose="020B0604020202020204" pitchFamily="34" charset="0"/>
                <a:cs typeface="Arial" panose="020B0604020202020204" pitchFamily="34" charset="0"/>
              </a:rPr>
              <a:t> o </a:t>
            </a:r>
            <a:r>
              <a:rPr lang="en-US" sz="1400" dirty="0" err="1">
                <a:latin typeface="Arial" panose="020B0604020202020204" pitchFamily="34" charset="0"/>
                <a:cs typeface="Arial" panose="020B0604020202020204" pitchFamily="34" charset="0"/>
              </a:rPr>
              <a:t>herramienta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cinta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adhesiva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será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adosada</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acuerdo</a:t>
            </a:r>
            <a:r>
              <a:rPr lang="en-US" sz="1400" dirty="0">
                <a:latin typeface="Arial" panose="020B0604020202020204" pitchFamily="34" charset="0"/>
                <a:cs typeface="Arial" panose="020B0604020202020204" pitchFamily="34" charset="0"/>
              </a:rPr>
              <a:t> al </a:t>
            </a:r>
            <a:r>
              <a:rPr lang="en-US" sz="1400" dirty="0" err="1">
                <a:latin typeface="Arial" panose="020B0604020202020204" pitchFamily="34" charset="0"/>
                <a:cs typeface="Arial" panose="020B0604020202020204" pitchFamily="34" charset="0"/>
              </a:rPr>
              <a:t>siguiente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indicador</a:t>
            </a:r>
            <a:r>
              <a:rPr lang="en-US" sz="1400" dirty="0">
                <a:latin typeface="Arial" panose="020B0604020202020204" pitchFamily="34" charset="0"/>
                <a:cs typeface="Arial" panose="020B0604020202020204" pitchFamily="34" charset="0"/>
              </a:rPr>
              <a:t> de Código de </a:t>
            </a:r>
            <a:r>
              <a:rPr lang="en-US" sz="1400" dirty="0" err="1">
                <a:latin typeface="Arial" panose="020B0604020202020204" pitchFamily="34" charset="0"/>
                <a:cs typeface="Arial" panose="020B0604020202020204" pitchFamily="34" charset="0"/>
              </a:rPr>
              <a:t>colores</a:t>
            </a:r>
            <a:r>
              <a:rPr lang="en-US" sz="1400" dirty="0">
                <a:latin typeface="Arial" panose="020B0604020202020204" pitchFamily="34" charset="0"/>
                <a:cs typeface="Arial" panose="020B0604020202020204" pitchFamily="34" charset="0"/>
              </a:rPr>
              <a:t>. </a:t>
            </a:r>
          </a:p>
          <a:p>
            <a:pPr algn="just"/>
            <a:r>
              <a:rPr lang="en-US" sz="1400" dirty="0">
                <a:solidFill>
                  <a:schemeClr val="tx2">
                    <a:lumMod val="75000"/>
                  </a:schemeClr>
                </a:solidFill>
                <a:latin typeface="Arial" panose="020B0604020202020204" pitchFamily="34" charset="0"/>
                <a:cs typeface="Arial" panose="020B0604020202020204" pitchFamily="34" charset="0"/>
              </a:rPr>
              <a:t>LA COLOCACIÓN DE UNA CINTA TRIMESTRAL EN LAS HERRAMIENTAS NO EVITA QUE EL USUARIO INSPECCIONE SUS HERRAMIENTAS ANTES DE CADA USO.</a:t>
            </a:r>
          </a:p>
        </p:txBody>
      </p:sp>
      <p:sp>
        <p:nvSpPr>
          <p:cNvPr id="3" name="Elipse 2">
            <a:extLst>
              <a:ext uri="{FF2B5EF4-FFF2-40B4-BE49-F238E27FC236}">
                <a16:creationId xmlns:a16="http://schemas.microsoft.com/office/drawing/2014/main" id="{450D8643-68E1-09DC-0919-C2DC479F58B5}"/>
              </a:ext>
            </a:extLst>
          </p:cNvPr>
          <p:cNvSpPr/>
          <p:nvPr/>
        </p:nvSpPr>
        <p:spPr>
          <a:xfrm>
            <a:off x="1107656" y="4837471"/>
            <a:ext cx="4336026" cy="371064"/>
          </a:xfrm>
          <a:prstGeom prst="ellipse">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660084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5CBF-9ACF-CE4A-C610-EB00C599A6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63B684-014C-F31C-B3ED-D1FBC672B0BB}"/>
              </a:ext>
            </a:extLst>
          </p:cNvPr>
          <p:cNvSpPr>
            <a:spLocks noGrp="1"/>
          </p:cNvSpPr>
          <p:nvPr>
            <p:ph type="sldNum" sz="quarter" idx="12"/>
          </p:nvPr>
        </p:nvSpPr>
        <p:spPr/>
        <p:txBody>
          <a:bodyPr/>
          <a:lstStyle/>
          <a:p>
            <a:fld id="{FF95D46F-68E8-4171-8536-729DEB5A20DE}" type="slidenum">
              <a:rPr lang="en-US" smtClean="0"/>
              <a:t>32</a:t>
            </a:fld>
            <a:endParaRPr lang="en-US"/>
          </a:p>
        </p:txBody>
      </p:sp>
      <p:sp>
        <p:nvSpPr>
          <p:cNvPr id="7" name="Title 1">
            <a:extLst>
              <a:ext uri="{FF2B5EF4-FFF2-40B4-BE49-F238E27FC236}">
                <a16:creationId xmlns:a16="http://schemas.microsoft.com/office/drawing/2014/main" id="{7BA8136A-5109-C459-1D87-08E55ABF06C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effectLst/>
                <a:ea typeface="Calibri" panose="020F0502020204030204" pitchFamily="34" charset="0"/>
              </a:rPr>
              <a:t>Gestión del Cambio Climático – Orientado a ISO 45001</a:t>
            </a:r>
            <a:endParaRPr lang="en-US" sz="4400" dirty="0"/>
          </a:p>
        </p:txBody>
      </p:sp>
    </p:spTree>
    <p:extLst>
      <p:ext uri="{BB962C8B-B14F-4D97-AF65-F5344CB8AC3E}">
        <p14:creationId xmlns:p14="http://schemas.microsoft.com/office/powerpoint/2010/main" val="799283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A9B5-91BB-06C5-91E2-2FA468DFD938}"/>
              </a:ext>
            </a:extLst>
          </p:cNvPr>
          <p:cNvSpPr>
            <a:spLocks noGrp="1"/>
          </p:cNvSpPr>
          <p:nvPr>
            <p:ph type="title"/>
          </p:nvPr>
        </p:nvSpPr>
        <p:spPr/>
        <p:txBody>
          <a:bodyPr/>
          <a:lstStyle/>
          <a:p>
            <a:r>
              <a:rPr lang="es-PE" dirty="0"/>
              <a:t>Cambio Climático</a:t>
            </a:r>
            <a:endParaRPr lang="en-US" dirty="0"/>
          </a:p>
        </p:txBody>
      </p:sp>
      <p:sp>
        <p:nvSpPr>
          <p:cNvPr id="4" name="Marcador de número de diapositiva 3">
            <a:extLst>
              <a:ext uri="{FF2B5EF4-FFF2-40B4-BE49-F238E27FC236}">
                <a16:creationId xmlns:a16="http://schemas.microsoft.com/office/drawing/2014/main" id="{5751E4A5-AED4-AFA6-4490-3795B758F711}"/>
              </a:ext>
            </a:extLst>
          </p:cNvPr>
          <p:cNvSpPr>
            <a:spLocks noGrp="1"/>
          </p:cNvSpPr>
          <p:nvPr>
            <p:ph type="sldNum" sz="quarter" idx="4"/>
          </p:nvPr>
        </p:nvSpPr>
        <p:spPr/>
        <p:txBody>
          <a:bodyPr/>
          <a:lstStyle/>
          <a:p>
            <a:fld id="{FF95D46F-68E8-4171-8536-729DEB5A20DE}" type="slidenum">
              <a:rPr lang="en-US" smtClean="0"/>
              <a:pPr/>
              <a:t>33</a:t>
            </a:fld>
            <a:endParaRPr lang="en-US" dirty="0"/>
          </a:p>
        </p:txBody>
      </p:sp>
      <p:sp>
        <p:nvSpPr>
          <p:cNvPr id="6" name="CuadroTexto 5">
            <a:extLst>
              <a:ext uri="{FF2B5EF4-FFF2-40B4-BE49-F238E27FC236}">
                <a16:creationId xmlns:a16="http://schemas.microsoft.com/office/drawing/2014/main" id="{4828F188-7164-64F6-1ECB-8CDB794ACA86}"/>
              </a:ext>
            </a:extLst>
          </p:cNvPr>
          <p:cNvSpPr txBox="1"/>
          <p:nvPr/>
        </p:nvSpPr>
        <p:spPr>
          <a:xfrm>
            <a:off x="6440677" y="2389115"/>
            <a:ext cx="5185858" cy="1144416"/>
          </a:xfrm>
          <a:prstGeom prst="rect">
            <a:avLst/>
          </a:prstGeom>
          <a:noFill/>
        </p:spPr>
        <p:txBody>
          <a:bodyPr wrap="square">
            <a:spAutoFit/>
          </a:bodyPr>
          <a:lstStyle>
            <a:defPPr>
              <a:defRPr lang="en-US"/>
            </a:defPPr>
            <a:lvl1pPr marL="86995">
              <a:spcBef>
                <a:spcPts val="470"/>
              </a:spcBef>
              <a:defRPr sz="1100">
                <a:effectLst/>
                <a:latin typeface="Arial" panose="020B0604020202020204" pitchFamily="34" charset="0"/>
                <a:ea typeface="Arial" panose="020B0604020202020204" pitchFamily="34" charset="0"/>
                <a:cs typeface="Arial" panose="020B0604020202020204" pitchFamily="34" charset="0"/>
              </a:defRPr>
            </a:lvl1pPr>
          </a:lstStyle>
          <a:p>
            <a:r>
              <a:rPr lang="es-PE" dirty="0"/>
              <a:t>Una correcta Gestión del Cambio Climático incluye las siguientes acciones: </a:t>
            </a:r>
            <a:endParaRPr lang="en-US" dirty="0"/>
          </a:p>
          <a:p>
            <a:pPr marL="372745" marR="719455" lvl="1" indent="-285750" fontAlgn="base">
              <a:lnSpc>
                <a:spcPct val="90000"/>
              </a:lnSpc>
              <a:spcBef>
                <a:spcPts val="500"/>
              </a:spcBef>
              <a:buClr>
                <a:srgbClr val="D37321"/>
              </a:buClr>
              <a:buSzPct val="92000"/>
              <a:buFont typeface="Arial" panose="020B0604020202020204" pitchFamily="34" charset="0"/>
              <a:buChar char="•"/>
            </a:pPr>
            <a:r>
              <a:rPr lang="es-PE" sz="1100" dirty="0">
                <a:latin typeface="Arial" panose="020B0604020202020204" pitchFamily="34" charset="0"/>
                <a:ea typeface="Calibri" panose="020F0502020204030204" pitchFamily="34" charset="0"/>
                <a:cs typeface="Arial" panose="020B0604020202020204" pitchFamily="34" charset="0"/>
              </a:rPr>
              <a:t>Monitorear condiciones climáticas y adaptar turnos o equipos.</a:t>
            </a:r>
            <a:endParaRPr lang="en-US" sz="1100" dirty="0">
              <a:latin typeface="Arial" panose="020B0604020202020204" pitchFamily="34" charset="0"/>
              <a:ea typeface="Calibri" panose="020F0502020204030204" pitchFamily="34" charset="0"/>
              <a:cs typeface="Arial" panose="020B0604020202020204" pitchFamily="34" charset="0"/>
            </a:endParaRPr>
          </a:p>
          <a:p>
            <a:pPr marL="372745" marR="719455" lvl="1" indent="-285750" fontAlgn="base">
              <a:lnSpc>
                <a:spcPct val="90000"/>
              </a:lnSpc>
              <a:spcBef>
                <a:spcPts val="500"/>
              </a:spcBef>
              <a:buClr>
                <a:srgbClr val="D37321"/>
              </a:buClr>
              <a:buSzPct val="92000"/>
              <a:buFont typeface="Arial" panose="020B0604020202020204" pitchFamily="34" charset="0"/>
              <a:buChar char="•"/>
            </a:pPr>
            <a:r>
              <a:rPr lang="es-PE" sz="1100" dirty="0">
                <a:latin typeface="Arial" panose="020B0604020202020204" pitchFamily="34" charset="0"/>
                <a:ea typeface="Calibri" panose="020F0502020204030204" pitchFamily="34" charset="0"/>
                <a:cs typeface="Arial" panose="020B0604020202020204" pitchFamily="34" charset="0"/>
              </a:rPr>
              <a:t>Capacitar al personal sobre condiciones climáticas adversas</a:t>
            </a:r>
            <a:endParaRPr lang="en-US" sz="1100" dirty="0">
              <a:latin typeface="Arial" panose="020B0604020202020204" pitchFamily="34" charset="0"/>
              <a:ea typeface="Calibri" panose="020F0502020204030204" pitchFamily="34" charset="0"/>
              <a:cs typeface="Arial" panose="020B0604020202020204" pitchFamily="34" charset="0"/>
            </a:endParaRPr>
          </a:p>
          <a:p>
            <a:pPr marL="372745" marR="719455" lvl="1" indent="-285750" fontAlgn="base">
              <a:lnSpc>
                <a:spcPct val="90000"/>
              </a:lnSpc>
              <a:spcBef>
                <a:spcPts val="500"/>
              </a:spcBef>
              <a:buClr>
                <a:srgbClr val="D37321"/>
              </a:buClr>
              <a:buSzPct val="92000"/>
              <a:buFont typeface="Arial" panose="020B0604020202020204" pitchFamily="34" charset="0"/>
              <a:buChar char="•"/>
            </a:pPr>
            <a:r>
              <a:rPr lang="es-PE" sz="1100" dirty="0">
                <a:latin typeface="Arial" panose="020B0604020202020204" pitchFamily="34" charset="0"/>
                <a:ea typeface="Calibri" panose="020F0502020204030204" pitchFamily="34" charset="0"/>
                <a:cs typeface="Arial" panose="020B0604020202020204" pitchFamily="34" charset="0"/>
              </a:rPr>
              <a:t>Diseñar protocolos de respuesta ante eventos extremos.</a:t>
            </a:r>
            <a:endParaRPr lang="en-US" sz="1100" dirty="0">
              <a:latin typeface="Arial" panose="020B0604020202020204" pitchFamily="34" charset="0"/>
              <a:ea typeface="Calibri" panose="020F0502020204030204" pitchFamily="34" charset="0"/>
              <a:cs typeface="Arial" panose="020B0604020202020204" pitchFamily="34" charset="0"/>
            </a:endParaRPr>
          </a:p>
          <a:p>
            <a:r>
              <a:rPr lang="es-PE" dirty="0"/>
              <a:t> </a:t>
            </a:r>
            <a:endParaRPr lang="en-US" dirty="0"/>
          </a:p>
        </p:txBody>
      </p:sp>
      <p:sp>
        <p:nvSpPr>
          <p:cNvPr id="9" name="Rectángulo: esquinas redondeadas 8">
            <a:extLst>
              <a:ext uri="{FF2B5EF4-FFF2-40B4-BE49-F238E27FC236}">
                <a16:creationId xmlns:a16="http://schemas.microsoft.com/office/drawing/2014/main" id="{6879348C-8894-30C5-CF9B-502BE7FCAA0B}"/>
              </a:ext>
            </a:extLst>
          </p:cNvPr>
          <p:cNvSpPr/>
          <p:nvPr/>
        </p:nvSpPr>
        <p:spPr>
          <a:xfrm>
            <a:off x="1014279" y="6139798"/>
            <a:ext cx="10154654" cy="34079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PE" sz="1050" dirty="0">
                <a:solidFill>
                  <a:schemeClr val="bg1"/>
                </a:solidFill>
                <a:effectLst/>
                <a:latin typeface="Arial" panose="020B0604020202020204" pitchFamily="34" charset="0"/>
                <a:ea typeface="Calibri" panose="020F0502020204030204" pitchFamily="34" charset="0"/>
                <a:cs typeface="Arial" panose="020B0604020202020204" pitchFamily="34" charset="0"/>
              </a:rPr>
              <a:t>La gestión del cambio climático no es solo una responsabilidad ambiental, sino también una acción preventiva en seguridad y salud ocupacional. Integrarlo en nuestro sistema ISO 45001 fortalece nuestra cultura de seguridad y demuestra nuestro compromiso con el bienestar de todos los trabajadores.</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13">
            <a:extLst>
              <a:ext uri="{FF2B5EF4-FFF2-40B4-BE49-F238E27FC236}">
                <a16:creationId xmlns:a16="http://schemas.microsoft.com/office/drawing/2014/main" id="{13CE6888-B313-D86F-CBAC-5D1F088DB392}"/>
              </a:ext>
            </a:extLst>
          </p:cNvPr>
          <p:cNvSpPr/>
          <p:nvPr/>
        </p:nvSpPr>
        <p:spPr>
          <a:xfrm>
            <a:off x="6490577" y="2210529"/>
            <a:ext cx="4897161" cy="135115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8">
            <a:extLst>
              <a:ext uri="{FF2B5EF4-FFF2-40B4-BE49-F238E27FC236}">
                <a16:creationId xmlns:a16="http://schemas.microsoft.com/office/drawing/2014/main" id="{BE6E237E-6389-4CA2-87F7-7A6FC5474215}"/>
              </a:ext>
            </a:extLst>
          </p:cNvPr>
          <p:cNvSpPr txBox="1"/>
          <p:nvPr/>
        </p:nvSpPr>
        <p:spPr>
          <a:xfrm>
            <a:off x="6585565" y="2014136"/>
            <a:ext cx="4583368" cy="312893"/>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¿Qué incluye una correcta Gestión del Cambio Climático?</a:t>
            </a:r>
          </a:p>
        </p:txBody>
      </p:sp>
      <p:sp>
        <p:nvSpPr>
          <p:cNvPr id="13" name="Rectangle 17">
            <a:extLst>
              <a:ext uri="{FF2B5EF4-FFF2-40B4-BE49-F238E27FC236}">
                <a16:creationId xmlns:a16="http://schemas.microsoft.com/office/drawing/2014/main" id="{FB7BFDAE-782C-2E68-B211-D717C3300484}"/>
              </a:ext>
            </a:extLst>
          </p:cNvPr>
          <p:cNvSpPr/>
          <p:nvPr/>
        </p:nvSpPr>
        <p:spPr>
          <a:xfrm>
            <a:off x="482635" y="2266745"/>
            <a:ext cx="5366577" cy="135115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8">
            <a:extLst>
              <a:ext uri="{FF2B5EF4-FFF2-40B4-BE49-F238E27FC236}">
                <a16:creationId xmlns:a16="http://schemas.microsoft.com/office/drawing/2014/main" id="{91994B4A-48AF-20BD-A49C-1952A0A87B9B}"/>
              </a:ext>
            </a:extLst>
          </p:cNvPr>
          <p:cNvSpPr txBox="1"/>
          <p:nvPr/>
        </p:nvSpPr>
        <p:spPr>
          <a:xfrm>
            <a:off x="632917" y="1950722"/>
            <a:ext cx="5083948" cy="35571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200" b="1" dirty="0">
                <a:latin typeface="Arial" panose="020B0604020202020204" pitchFamily="34" charset="0"/>
                <a:cs typeface="Arial" panose="020B0604020202020204" pitchFamily="34" charset="0"/>
              </a:rPr>
              <a:t>¿Por qué </a:t>
            </a:r>
            <a:r>
              <a:rPr lang="es-PE" sz="1200" b="1" dirty="0">
                <a:latin typeface="Arial" panose="020B0604020202020204" pitchFamily="34" charset="0"/>
                <a:ea typeface="Calibri" panose="020F0502020204030204" pitchFamily="34" charset="0"/>
                <a:cs typeface="Arial" panose="020B0604020202020204" pitchFamily="34" charset="0"/>
              </a:rPr>
              <a:t>importa el cambio climático en Salud y Seguridad?</a:t>
            </a:r>
            <a:endParaRPr lang="en-US" sz="1200" b="1" dirty="0">
              <a:latin typeface="Arial" panose="020B0604020202020204" pitchFamily="34" charset="0"/>
              <a:ea typeface="Calibri" panose="020F0502020204030204" pitchFamily="34" charset="0"/>
              <a:cs typeface="Arial" panose="020B0604020202020204" pitchFamily="34" charset="0"/>
            </a:endParaRPr>
          </a:p>
        </p:txBody>
      </p:sp>
      <p:sp>
        <p:nvSpPr>
          <p:cNvPr id="15" name="TextBox 19">
            <a:extLst>
              <a:ext uri="{FF2B5EF4-FFF2-40B4-BE49-F238E27FC236}">
                <a16:creationId xmlns:a16="http://schemas.microsoft.com/office/drawing/2014/main" id="{3C05E609-4387-2A1D-3E3A-54E5268BD1C9}"/>
              </a:ext>
            </a:extLst>
          </p:cNvPr>
          <p:cNvSpPr txBox="1"/>
          <p:nvPr/>
        </p:nvSpPr>
        <p:spPr>
          <a:xfrm>
            <a:off x="442942" y="2307062"/>
            <a:ext cx="5653058" cy="863826"/>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r>
              <a:rPr lang="es-PE" dirty="0">
                <a:latin typeface="Arial" panose="020B0604020202020204" pitchFamily="34" charset="0"/>
                <a:cs typeface="Arial" panose="020B0604020202020204" pitchFamily="34" charset="0"/>
              </a:rPr>
              <a:t>El cambio </a:t>
            </a:r>
            <a:r>
              <a:rPr lang="es-PE" dirty="0">
                <a:effectLst/>
                <a:latin typeface="Arial" panose="020B0604020202020204" pitchFamily="34" charset="0"/>
                <a:ea typeface="Calibri" panose="020F0502020204030204" pitchFamily="34" charset="0"/>
                <a:cs typeface="Arial" panose="020B0604020202020204" pitchFamily="34" charset="0"/>
              </a:rPr>
              <a:t>climático genera condiciones más extremas y variables que afectan directamente nuestras operaciones:</a:t>
            </a:r>
          </a:p>
          <a:p>
            <a:pPr marL="372745" marR="719455" indent="-285750" fontAlgn="base">
              <a:lnSpc>
                <a:spcPct val="90000"/>
              </a:lnSpc>
              <a:spcBef>
                <a:spcPts val="500"/>
              </a:spcBef>
              <a:buClr>
                <a:srgbClr val="D37321"/>
              </a:buClr>
              <a:buSzPct val="92000"/>
              <a:buFont typeface="Arial" panose="020B0604020202020204" pitchFamily="34" charset="0"/>
              <a:buChar char="•"/>
            </a:pPr>
            <a:r>
              <a:rPr lang="es-PE" dirty="0">
                <a:latin typeface="Arial" panose="020B0604020202020204" pitchFamily="34" charset="0"/>
                <a:ea typeface="Calibri" panose="020F0502020204030204" pitchFamily="34" charset="0"/>
                <a:cs typeface="Arial" panose="020B0604020202020204" pitchFamily="34" charset="0"/>
              </a:rPr>
              <a:t>Olas de calor que aumentan el riesgo de golpes de calor y fatiga.</a:t>
            </a:r>
            <a:endParaRPr lang="en-US" dirty="0">
              <a:latin typeface="Arial" panose="020B0604020202020204" pitchFamily="34" charset="0"/>
              <a:ea typeface="Calibri" panose="020F0502020204030204" pitchFamily="34" charset="0"/>
              <a:cs typeface="Arial" panose="020B0604020202020204" pitchFamily="34" charset="0"/>
            </a:endParaRPr>
          </a:p>
          <a:p>
            <a:pPr marL="372745" marR="719455" indent="-285750" fontAlgn="base">
              <a:lnSpc>
                <a:spcPct val="90000"/>
              </a:lnSpc>
              <a:spcBef>
                <a:spcPts val="500"/>
              </a:spcBef>
              <a:buClr>
                <a:srgbClr val="D37321"/>
              </a:buClr>
              <a:buSzPct val="92000"/>
              <a:buFont typeface="Arial" panose="020B0604020202020204" pitchFamily="34" charset="0"/>
              <a:buChar char="•"/>
            </a:pPr>
            <a:r>
              <a:rPr lang="es-PE" dirty="0">
                <a:latin typeface="Arial" panose="020B0604020202020204" pitchFamily="34" charset="0"/>
                <a:ea typeface="Calibri" panose="020F0502020204030204" pitchFamily="34" charset="0"/>
                <a:cs typeface="Arial" panose="020B0604020202020204" pitchFamily="34" charset="0"/>
              </a:rPr>
              <a:t>Eventos climáticos extremos como lluvias intensas o deslizamientos.</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6D2D0A60-10B7-618C-B31A-E449944B06A3}"/>
              </a:ext>
            </a:extLst>
          </p:cNvPr>
          <p:cNvSpPr/>
          <p:nvPr/>
        </p:nvSpPr>
        <p:spPr>
          <a:xfrm>
            <a:off x="487029" y="1221749"/>
            <a:ext cx="10626480" cy="737895"/>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PE" sz="1400" dirty="0">
                <a:solidFill>
                  <a:schemeClr val="tx1"/>
                </a:solidFill>
                <a:latin typeface="Arial" panose="020B0604020202020204" pitchFamily="34" charset="0"/>
                <a:cs typeface="Arial" panose="020B0604020202020204" pitchFamily="34" charset="0"/>
              </a:rPr>
              <a:t>El 23 de febrero de 2024 a través de la enmienda ISO 45001:2018/</a:t>
            </a:r>
            <a:r>
              <a:rPr lang="es-PE" sz="1400" dirty="0" err="1">
                <a:solidFill>
                  <a:schemeClr val="tx1"/>
                </a:solidFill>
                <a:latin typeface="Arial" panose="020B0604020202020204" pitchFamily="34" charset="0"/>
                <a:cs typeface="Arial" panose="020B0604020202020204" pitchFamily="34" charset="0"/>
              </a:rPr>
              <a:t>Amd</a:t>
            </a:r>
            <a:r>
              <a:rPr lang="es-PE" sz="1400" dirty="0">
                <a:solidFill>
                  <a:schemeClr val="tx1"/>
                </a:solidFill>
                <a:latin typeface="Arial" panose="020B0604020202020204" pitchFamily="34" charset="0"/>
                <a:cs typeface="Arial" panose="020B0604020202020204" pitchFamily="34" charset="0"/>
              </a:rPr>
              <a:t> 1:2024  se incluyó el cambio climático como un aspecto a considerar, </a:t>
            </a:r>
            <a:r>
              <a:rPr lang="es-PE" sz="1400" b="1" dirty="0">
                <a:solidFill>
                  <a:schemeClr val="tx2">
                    <a:lumMod val="75000"/>
                  </a:schemeClr>
                </a:solidFill>
                <a:latin typeface="Arial" panose="020B0604020202020204" pitchFamily="34" charset="0"/>
                <a:cs typeface="Arial" panose="020B0604020202020204" pitchFamily="34" charset="0"/>
              </a:rPr>
              <a:t>SIENDO RELEVANTE </a:t>
            </a:r>
            <a:r>
              <a:rPr lang="es-PE" sz="1400" dirty="0">
                <a:solidFill>
                  <a:schemeClr val="tx1"/>
                </a:solidFill>
                <a:latin typeface="Arial" panose="020B0604020202020204" pitchFamily="34" charset="0"/>
                <a:cs typeface="Arial" panose="020B0604020202020204" pitchFamily="34" charset="0"/>
              </a:rPr>
              <a:t>dentro nuestro Sistema de Gestión de Seguridad y Salud Ocupacional</a:t>
            </a:r>
            <a:endParaRPr lang="en-US" sz="1400" dirty="0">
              <a:solidFill>
                <a:schemeClr val="tx1"/>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174B2B2B-92E6-21C8-81C2-A9BAFCB59475}"/>
              </a:ext>
            </a:extLst>
          </p:cNvPr>
          <p:cNvSpPr/>
          <p:nvPr/>
        </p:nvSpPr>
        <p:spPr>
          <a:xfrm>
            <a:off x="442942" y="4032573"/>
            <a:ext cx="11183593" cy="1876483"/>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18">
            <a:extLst>
              <a:ext uri="{FF2B5EF4-FFF2-40B4-BE49-F238E27FC236}">
                <a16:creationId xmlns:a16="http://schemas.microsoft.com/office/drawing/2014/main" id="{10C54D5D-6B2C-F32C-E4D5-3079548F417A}"/>
              </a:ext>
            </a:extLst>
          </p:cNvPr>
          <p:cNvSpPr txBox="1"/>
          <p:nvPr/>
        </p:nvSpPr>
        <p:spPr>
          <a:xfrm>
            <a:off x="3649540" y="3731241"/>
            <a:ext cx="5083948" cy="35571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PE" sz="1200" b="1" dirty="0">
                <a:latin typeface="Arial" panose="020B0604020202020204" pitchFamily="34" charset="0"/>
                <a:cs typeface="Arial" panose="020B0604020202020204" pitchFamily="34" charset="0"/>
              </a:rPr>
              <a:t>¿Cómo el SGSSO aborda el cambio climático? </a:t>
            </a:r>
            <a:endParaRPr lang="en-US" sz="1200" b="1" dirty="0">
              <a:latin typeface="Arial" panose="020B0604020202020204" pitchFamily="34" charset="0"/>
              <a:ea typeface="Calibri" panose="020F0502020204030204" pitchFamily="34" charset="0"/>
              <a:cs typeface="Arial" panose="020B0604020202020204" pitchFamily="34" charset="0"/>
            </a:endParaRPr>
          </a:p>
        </p:txBody>
      </p:sp>
      <p:sp>
        <p:nvSpPr>
          <p:cNvPr id="8" name="TextBox 19">
            <a:extLst>
              <a:ext uri="{FF2B5EF4-FFF2-40B4-BE49-F238E27FC236}">
                <a16:creationId xmlns:a16="http://schemas.microsoft.com/office/drawing/2014/main" id="{D4B2EF80-6376-FAD1-2F4B-B3B25C1027CA}"/>
              </a:ext>
            </a:extLst>
          </p:cNvPr>
          <p:cNvSpPr txBox="1"/>
          <p:nvPr/>
        </p:nvSpPr>
        <p:spPr>
          <a:xfrm>
            <a:off x="482635" y="4132317"/>
            <a:ext cx="11143900" cy="2018501"/>
          </a:xfrm>
          <a:prstGeom prst="rect">
            <a:avLst/>
          </a:prstGeom>
          <a:noFill/>
        </p:spPr>
        <p:txBody>
          <a:bodyPr wrap="square">
            <a:spAutoFit/>
          </a:bodyPr>
          <a:lstStyle>
            <a:defPPr>
              <a:defRPr lang="en-US"/>
            </a:defPPr>
            <a:lvl1pPr marL="86995">
              <a:spcBef>
                <a:spcPts val="470"/>
              </a:spcBef>
              <a:defRPr sz="1100">
                <a:effectLst/>
                <a:latin typeface="Poppins" panose="00000500000000000000" pitchFamily="2" charset="0"/>
                <a:ea typeface="Arial" panose="020B0604020202020204" pitchFamily="34" charset="0"/>
                <a:cs typeface="Poppins" panose="00000500000000000000" pitchFamily="2" charset="0"/>
              </a:defRPr>
            </a:lvl1pPr>
          </a:lstStyle>
          <a:p>
            <a:pPr>
              <a:spcBef>
                <a:spcPts val="0"/>
              </a:spcBef>
            </a:pPr>
            <a:r>
              <a:rPr lang="es-PE" dirty="0">
                <a:latin typeface="Arial" panose="020B0604020202020204" pitchFamily="34" charset="0"/>
                <a:ea typeface="Calibri" panose="020F0502020204030204" pitchFamily="34" charset="0"/>
                <a:cs typeface="Arial" panose="020B0604020202020204" pitchFamily="34" charset="0"/>
              </a:rPr>
              <a:t>Se ha identificado dentro del contexto de la organización al </a:t>
            </a:r>
            <a:r>
              <a:rPr lang="es-PE" b="1"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cambio climático </a:t>
            </a:r>
            <a:r>
              <a:rPr lang="es-PE" dirty="0">
                <a:latin typeface="Arial" panose="020B0604020202020204" pitchFamily="34" charset="0"/>
                <a:ea typeface="Calibri" panose="020F0502020204030204" pitchFamily="34" charset="0"/>
                <a:cs typeface="Arial" panose="020B0604020202020204" pitchFamily="34" charset="0"/>
              </a:rPr>
              <a:t>– desastres naturales como un factor externo que afecta al SGSSO debido a que representa riesgos para la salud y seguridad de los trabajadores </a:t>
            </a:r>
          </a:p>
          <a:p>
            <a:pPr>
              <a:spcBef>
                <a:spcPts val="0"/>
              </a:spcBef>
            </a:pPr>
            <a:r>
              <a:rPr lang="es-PE" dirty="0">
                <a:effectLst/>
                <a:latin typeface="Arial" panose="020B0604020202020204" pitchFamily="34" charset="0"/>
                <a:ea typeface="Calibri" panose="020F0502020204030204" pitchFamily="34" charset="0"/>
                <a:cs typeface="Arial" panose="020B0604020202020204" pitchFamily="34" charset="0"/>
              </a:rPr>
              <a:t>Para</a:t>
            </a:r>
            <a:r>
              <a:rPr lang="es-PE" dirty="0">
                <a:latin typeface="Arial" panose="020B0604020202020204" pitchFamily="34" charset="0"/>
                <a:ea typeface="Calibri" panose="020F0502020204030204" pitchFamily="34" charset="0"/>
                <a:cs typeface="Arial" panose="020B0604020202020204" pitchFamily="34" charset="0"/>
              </a:rPr>
              <a:t> contrarrestar los riesgos identificados se cuenta con: </a:t>
            </a:r>
          </a:p>
          <a:p>
            <a:pPr marL="258445" indent="-171450" algn="l">
              <a:spcBef>
                <a:spcPts val="0"/>
              </a:spcBef>
              <a:buFont typeface="Arial" panose="020B0604020202020204" pitchFamily="34" charset="0"/>
              <a:buChar char="•"/>
            </a:pPr>
            <a:r>
              <a:rPr lang="es-ES" b="0" i="0" dirty="0">
                <a:solidFill>
                  <a:srgbClr val="000000"/>
                </a:solidFill>
                <a:effectLst/>
                <a:latin typeface="Arial" panose="020B0604020202020204" pitchFamily="34" charset="0"/>
              </a:rPr>
              <a:t>Plan de Preparación y Respuesta ante Emergencias</a:t>
            </a:r>
          </a:p>
          <a:p>
            <a:pPr marL="258445" indent="-171450">
              <a:spcBef>
                <a:spcPts val="0"/>
              </a:spcBef>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Matriz IPERC línea base de acuerdo a puesto de trabajo</a:t>
            </a:r>
          </a:p>
          <a:p>
            <a:pPr marL="258445" indent="-171450">
              <a:spcBef>
                <a:spcPts val="0"/>
              </a:spcBef>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Sistema </a:t>
            </a:r>
            <a:r>
              <a:rPr lang="es-ES" dirty="0" err="1">
                <a:latin typeface="Arial" panose="020B0604020202020204" pitchFamily="34" charset="0"/>
                <a:ea typeface="Calibri" panose="020F0502020204030204" pitchFamily="34" charset="0"/>
                <a:cs typeface="Arial" panose="020B0604020202020204" pitchFamily="34" charset="0"/>
              </a:rPr>
              <a:t>Thunder</a:t>
            </a:r>
            <a:r>
              <a:rPr lang="es-ES" dirty="0">
                <a:latin typeface="Arial" panose="020B0604020202020204" pitchFamily="34" charset="0"/>
                <a:ea typeface="Calibri" panose="020F0502020204030204" pitchFamily="34" charset="0"/>
                <a:cs typeface="Arial" panose="020B0604020202020204" pitchFamily="34" charset="0"/>
              </a:rPr>
              <a:t> Storm Manager de </a:t>
            </a:r>
            <a:r>
              <a:rPr lang="es-ES" dirty="0" err="1">
                <a:latin typeface="Arial" panose="020B0604020202020204" pitchFamily="34" charset="0"/>
                <a:ea typeface="Calibri" panose="020F0502020204030204" pitchFamily="34" charset="0"/>
                <a:cs typeface="Arial" panose="020B0604020202020204" pitchFamily="34" charset="0"/>
              </a:rPr>
              <a:t>Vaisala</a:t>
            </a:r>
            <a:r>
              <a:rPr lang="es-ES" dirty="0">
                <a:latin typeface="Arial" panose="020B0604020202020204" pitchFamily="34" charset="0"/>
                <a:ea typeface="Calibri" panose="020F0502020204030204" pitchFamily="34" charset="0"/>
                <a:cs typeface="Arial" panose="020B0604020202020204" pitchFamily="34" charset="0"/>
              </a:rPr>
              <a:t> el cual monitorea en tiempo real el clima, </a:t>
            </a:r>
          </a:p>
          <a:p>
            <a:pPr marL="258445" indent="-171450">
              <a:spcBef>
                <a:spcPts val="0"/>
              </a:spcBef>
              <a:buFont typeface="Arial" panose="020B0604020202020204" pitchFamily="34" charset="0"/>
              <a:buChar char="•"/>
            </a:pPr>
            <a:r>
              <a:rPr lang="es-ES" dirty="0" err="1">
                <a:latin typeface="Arial" panose="020B0604020202020204" pitchFamily="34" charset="0"/>
                <a:ea typeface="Calibri" panose="020F0502020204030204" pitchFamily="34" charset="0"/>
                <a:cs typeface="Arial" panose="020B0604020202020204" pitchFamily="34" charset="0"/>
              </a:rPr>
              <a:t>SSOot</a:t>
            </a:r>
            <a:r>
              <a:rPr lang="es-ES" dirty="0">
                <a:latin typeface="Arial" panose="020B0604020202020204" pitchFamily="34" charset="0"/>
                <a:ea typeface="Calibri" panose="020F0502020204030204" pitchFamily="34" charset="0"/>
                <a:cs typeface="Arial" panose="020B0604020202020204" pitchFamily="34" charset="0"/>
              </a:rPr>
              <a:t> 0024 Estándar de acción en caso de tormenta eléctrica</a:t>
            </a:r>
          </a:p>
          <a:p>
            <a:pPr marL="258445" indent="-171450">
              <a:spcBef>
                <a:spcPts val="0"/>
              </a:spcBef>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Reporte diario de seguridad "La Producción Segura es Importante" brinda información de los niveles de radiación UV y alerta en tiempo real de tormentas eléctricas para conocimiento de todo el personal.</a:t>
            </a:r>
          </a:p>
          <a:p>
            <a:pPr marL="258445" indent="-171450">
              <a:spcBef>
                <a:spcPts val="0"/>
              </a:spcBef>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Entrega de EPP / Bloqueadores a fin de brindar protección a rayos UV</a:t>
            </a:r>
          </a:p>
          <a:p>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0353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5CBF-9ACF-CE4A-C610-EB00C599A6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63B684-014C-F31C-B3ED-D1FBC672B0BB}"/>
              </a:ext>
            </a:extLst>
          </p:cNvPr>
          <p:cNvSpPr>
            <a:spLocks noGrp="1"/>
          </p:cNvSpPr>
          <p:nvPr>
            <p:ph type="sldNum" sz="quarter" idx="12"/>
          </p:nvPr>
        </p:nvSpPr>
        <p:spPr/>
        <p:txBody>
          <a:bodyPr/>
          <a:lstStyle/>
          <a:p>
            <a:fld id="{FF95D46F-68E8-4171-8536-729DEB5A20DE}" type="slidenum">
              <a:rPr lang="en-US" smtClean="0"/>
              <a:t>34</a:t>
            </a:fld>
            <a:endParaRPr lang="en-US"/>
          </a:p>
        </p:txBody>
      </p:sp>
      <p:sp>
        <p:nvSpPr>
          <p:cNvPr id="7" name="Title 1">
            <a:extLst>
              <a:ext uri="{FF2B5EF4-FFF2-40B4-BE49-F238E27FC236}">
                <a16:creationId xmlns:a16="http://schemas.microsoft.com/office/drawing/2014/main" id="{7BA8136A-5109-C459-1D87-08E55ABF06C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effectLst/>
                <a:ea typeface="Calibri" panose="020F0502020204030204" pitchFamily="34" charset="0"/>
              </a:rPr>
              <a:t>CHARLAS DE REFORZAMIENTO</a:t>
            </a:r>
            <a:endParaRPr lang="en-US" sz="4400" dirty="0"/>
          </a:p>
        </p:txBody>
      </p:sp>
    </p:spTree>
    <p:extLst>
      <p:ext uri="{BB962C8B-B14F-4D97-AF65-F5344CB8AC3E}">
        <p14:creationId xmlns:p14="http://schemas.microsoft.com/office/powerpoint/2010/main" val="415997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4CBE1-C24F-AF97-B9FC-2CD4508F8033}"/>
              </a:ext>
            </a:extLst>
          </p:cNvPr>
          <p:cNvSpPr>
            <a:spLocks noGrp="1"/>
          </p:cNvSpPr>
          <p:nvPr>
            <p:ph type="title"/>
          </p:nvPr>
        </p:nvSpPr>
        <p:spPr/>
        <p:txBody>
          <a:bodyPr>
            <a:normAutofit/>
          </a:bodyPr>
          <a:lstStyle/>
          <a:p>
            <a:r>
              <a:rPr lang="es-PE" sz="1800" b="1" dirty="0">
                <a:solidFill>
                  <a:schemeClr val="bg1"/>
                </a:solidFill>
              </a:rPr>
              <a:t>CHARLAS DE REFOZARMIENTO 2025</a:t>
            </a:r>
          </a:p>
        </p:txBody>
      </p:sp>
      <p:sp>
        <p:nvSpPr>
          <p:cNvPr id="4" name="Marcador de número de diapositiva 3">
            <a:extLst>
              <a:ext uri="{FF2B5EF4-FFF2-40B4-BE49-F238E27FC236}">
                <a16:creationId xmlns:a16="http://schemas.microsoft.com/office/drawing/2014/main" id="{16764A26-B137-D6D0-5520-C3762F79293C}"/>
              </a:ext>
            </a:extLst>
          </p:cNvPr>
          <p:cNvSpPr>
            <a:spLocks noGrp="1"/>
          </p:cNvSpPr>
          <p:nvPr>
            <p:ph type="sldNum" sz="quarter" idx="4"/>
          </p:nvPr>
        </p:nvSpPr>
        <p:spPr/>
        <p:txBody>
          <a:bodyPr/>
          <a:lstStyle/>
          <a:p>
            <a:fld id="{FF95D46F-68E8-4171-8536-729DEB5A20DE}" type="slidenum">
              <a:rPr lang="en-US" smtClean="0"/>
              <a:pPr/>
              <a:t>35</a:t>
            </a:fld>
            <a:endParaRPr lang="en-US" dirty="0"/>
          </a:p>
        </p:txBody>
      </p:sp>
      <p:pic>
        <p:nvPicPr>
          <p:cNvPr id="6" name="Imagen 5">
            <a:extLst>
              <a:ext uri="{FF2B5EF4-FFF2-40B4-BE49-F238E27FC236}">
                <a16:creationId xmlns:a16="http://schemas.microsoft.com/office/drawing/2014/main" id="{81020DF0-13BD-5FFA-53C0-2E404F4DF176}"/>
              </a:ext>
            </a:extLst>
          </p:cNvPr>
          <p:cNvPicPr>
            <a:picLocks noChangeAspect="1"/>
          </p:cNvPicPr>
          <p:nvPr/>
        </p:nvPicPr>
        <p:blipFill>
          <a:blip r:embed="rId3"/>
          <a:stretch>
            <a:fillRect/>
          </a:stretch>
        </p:blipFill>
        <p:spPr>
          <a:xfrm>
            <a:off x="1292771" y="1660592"/>
            <a:ext cx="3272359" cy="4622856"/>
          </a:xfrm>
          <a:prstGeom prst="rect">
            <a:avLst/>
          </a:prstGeom>
          <a:ln w="12700">
            <a:solidFill>
              <a:schemeClr val="tx1"/>
            </a:solidFill>
          </a:ln>
        </p:spPr>
      </p:pic>
      <p:sp>
        <p:nvSpPr>
          <p:cNvPr id="10" name="CuadroTexto 9">
            <a:extLst>
              <a:ext uri="{FF2B5EF4-FFF2-40B4-BE49-F238E27FC236}">
                <a16:creationId xmlns:a16="http://schemas.microsoft.com/office/drawing/2014/main" id="{D20BD74F-0C5C-4438-7C82-A2DE4F2F3E19}"/>
              </a:ext>
            </a:extLst>
          </p:cNvPr>
          <p:cNvSpPr txBox="1"/>
          <p:nvPr/>
        </p:nvSpPr>
        <p:spPr>
          <a:xfrm>
            <a:off x="6096000" y="3493221"/>
            <a:ext cx="3762704" cy="923330"/>
          </a:xfrm>
          <a:prstGeom prst="rect">
            <a:avLst/>
          </a:prstGeom>
          <a:noFill/>
        </p:spPr>
        <p:txBody>
          <a:bodyPr wrap="square" rtlCol="0">
            <a:spAutoFit/>
          </a:bodyPr>
          <a:lstStyle/>
          <a:p>
            <a:pPr algn="ctr"/>
            <a:r>
              <a:rPr lang="es-PE" b="1" dirty="0"/>
              <a:t>ACCEDE A LAS CHARLAS DE REFORZAMIENTO DESDE ESTE LINK: </a:t>
            </a:r>
            <a:r>
              <a:rPr lang="es-PE" b="1" dirty="0">
                <a:hlinkClick r:id="rId4"/>
              </a:rPr>
              <a:t>CHARLAS DE REFORZAMIENTO 2025</a:t>
            </a:r>
            <a:endParaRPr lang="es-PE" b="1" dirty="0"/>
          </a:p>
        </p:txBody>
      </p:sp>
    </p:spTree>
    <p:extLst>
      <p:ext uri="{BB962C8B-B14F-4D97-AF65-F5344CB8AC3E}">
        <p14:creationId xmlns:p14="http://schemas.microsoft.com/office/powerpoint/2010/main" val="2554625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31A1-FEC7-59D3-BAC3-0E2FE5D58D6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7C6AA-92BA-D20B-7788-DB5655EEF28B}"/>
              </a:ext>
            </a:extLst>
          </p:cNvPr>
          <p:cNvSpPr>
            <a:spLocks noGrp="1"/>
          </p:cNvSpPr>
          <p:nvPr>
            <p:ph type="sldNum" sz="quarter" idx="12"/>
          </p:nvPr>
        </p:nvSpPr>
        <p:spPr/>
        <p:txBody>
          <a:bodyPr/>
          <a:lstStyle/>
          <a:p>
            <a:fld id="{FF95D46F-68E8-4171-8536-729DEB5A20DE}" type="slidenum">
              <a:rPr lang="en-US" smtClean="0"/>
              <a:t>36</a:t>
            </a:fld>
            <a:endParaRPr lang="en-US"/>
          </a:p>
        </p:txBody>
      </p:sp>
      <p:sp>
        <p:nvSpPr>
          <p:cNvPr id="7" name="Title 1">
            <a:extLst>
              <a:ext uri="{FF2B5EF4-FFF2-40B4-BE49-F238E27FC236}">
                <a16:creationId xmlns:a16="http://schemas.microsoft.com/office/drawing/2014/main" id="{A71CE924-196F-528D-0C3A-75A102ED69E9}"/>
              </a:ext>
            </a:extLst>
          </p:cNvPr>
          <p:cNvSpPr txBox="1">
            <a:spLocks/>
          </p:cNvSpPr>
          <p:nvPr/>
        </p:nvSpPr>
        <p:spPr>
          <a:xfrm>
            <a:off x="1162399" y="2782948"/>
            <a:ext cx="2319355" cy="1292103"/>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GRACIAS</a:t>
            </a:r>
            <a:endParaRPr lang="en-US" sz="2800" dirty="0"/>
          </a:p>
        </p:txBody>
      </p:sp>
    </p:spTree>
    <p:extLst>
      <p:ext uri="{BB962C8B-B14F-4D97-AF65-F5344CB8AC3E}">
        <p14:creationId xmlns:p14="http://schemas.microsoft.com/office/powerpoint/2010/main" val="179294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66FD5D7-F855-D1DA-66D7-18D4BF1AC383}"/>
              </a:ext>
            </a:extLst>
          </p:cNvPr>
          <p:cNvSpPr>
            <a:spLocks noGrp="1"/>
          </p:cNvSpPr>
          <p:nvPr>
            <p:ph type="sldNum" sz="quarter" idx="12"/>
          </p:nvPr>
        </p:nvSpPr>
        <p:spPr/>
        <p:txBody>
          <a:bodyPr/>
          <a:lstStyle/>
          <a:p>
            <a:fld id="{FF95D46F-68E8-4171-8536-729DEB5A20DE}" type="slidenum">
              <a:rPr lang="en-US" smtClean="0"/>
              <a:pPr/>
              <a:t>4</a:t>
            </a:fld>
            <a:endParaRPr lang="en-US"/>
          </a:p>
        </p:txBody>
      </p:sp>
      <p:sp>
        <p:nvSpPr>
          <p:cNvPr id="3" name="Title 1">
            <a:extLst>
              <a:ext uri="{FF2B5EF4-FFF2-40B4-BE49-F238E27FC236}">
                <a16:creationId xmlns:a16="http://schemas.microsoft.com/office/drawing/2014/main" id="{3080B700-6D14-5201-6E19-FEFA03FF3CA8}"/>
              </a:ext>
            </a:extLst>
          </p:cNvPr>
          <p:cNvSpPr txBox="1">
            <a:spLocks/>
          </p:cNvSpPr>
          <p:nvPr/>
        </p:nvSpPr>
        <p:spPr>
          <a:xfrm>
            <a:off x="361520" y="2398749"/>
            <a:ext cx="5734480" cy="1030251"/>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altLang="en-US" sz="2800" dirty="0">
                <a:solidFill>
                  <a:schemeClr val="bg1"/>
                </a:solidFill>
              </a:rPr>
              <a:t>Reforzamiento </a:t>
            </a:r>
          </a:p>
          <a:p>
            <a:r>
              <a:rPr lang="es-PE" altLang="en-US" sz="2800" dirty="0">
                <a:solidFill>
                  <a:schemeClr val="bg1"/>
                </a:solidFill>
              </a:rPr>
              <a:t>Sistema de Gestión SSO</a:t>
            </a:r>
            <a:endParaRPr lang="en-US" altLang="en-US" sz="2800" dirty="0">
              <a:solidFill>
                <a:schemeClr val="bg1"/>
              </a:solidFill>
            </a:endParaRPr>
          </a:p>
        </p:txBody>
      </p:sp>
      <p:sp>
        <p:nvSpPr>
          <p:cNvPr id="4" name="Title 1">
            <a:extLst>
              <a:ext uri="{FF2B5EF4-FFF2-40B4-BE49-F238E27FC236}">
                <a16:creationId xmlns:a16="http://schemas.microsoft.com/office/drawing/2014/main" id="{8B93051D-A411-D435-6F95-7CB6235592AC}"/>
              </a:ext>
            </a:extLst>
          </p:cNvPr>
          <p:cNvSpPr txBox="1">
            <a:spLocks/>
          </p:cNvSpPr>
          <p:nvPr/>
        </p:nvSpPr>
        <p:spPr>
          <a:xfrm>
            <a:off x="361520" y="3831220"/>
            <a:ext cx="2184911" cy="474563"/>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altLang="en-US" sz="2000" dirty="0">
                <a:solidFill>
                  <a:schemeClr val="bg1"/>
                </a:solidFill>
              </a:rPr>
              <a:t>ISO 45001:2018</a:t>
            </a:r>
            <a:endParaRPr lang="en-US" altLang="en-US" sz="2000" dirty="0">
              <a:solidFill>
                <a:schemeClr val="bg1"/>
              </a:solidFill>
            </a:endParaRPr>
          </a:p>
        </p:txBody>
      </p:sp>
    </p:spTree>
    <p:extLst>
      <p:ext uri="{BB962C8B-B14F-4D97-AF65-F5344CB8AC3E}">
        <p14:creationId xmlns:p14="http://schemas.microsoft.com/office/powerpoint/2010/main" val="140243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C1E047-C2EE-E8AC-FA39-348FD727634A}"/>
              </a:ext>
            </a:extLst>
          </p:cNvPr>
          <p:cNvSpPr>
            <a:spLocks noGrp="1"/>
          </p:cNvSpPr>
          <p:nvPr>
            <p:ph type="sldNum" sz="quarter" idx="12"/>
          </p:nvPr>
        </p:nvSpPr>
        <p:spPr/>
        <p:txBody>
          <a:bodyPr/>
          <a:lstStyle/>
          <a:p>
            <a:fld id="{FF95D46F-68E8-4171-8536-729DEB5A20DE}" type="slidenum">
              <a:rPr lang="en-US" smtClean="0"/>
              <a:t>5</a:t>
            </a:fld>
            <a:endParaRPr lang="en-US"/>
          </a:p>
        </p:txBody>
      </p:sp>
      <p:sp>
        <p:nvSpPr>
          <p:cNvPr id="7" name="Title 1">
            <a:extLst>
              <a:ext uri="{FF2B5EF4-FFF2-40B4-BE49-F238E27FC236}">
                <a16:creationId xmlns:a16="http://schemas.microsoft.com/office/drawing/2014/main" id="{3A98212E-ECF0-8722-34CC-AEB18F7715BA}"/>
              </a:ext>
            </a:extLst>
          </p:cNvPr>
          <p:cNvSpPr txBox="1">
            <a:spLocks/>
          </p:cNvSpPr>
          <p:nvPr/>
        </p:nvSpPr>
        <p:spPr>
          <a:xfrm>
            <a:off x="631596" y="2378571"/>
            <a:ext cx="5464404" cy="2100858"/>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Política de Salud y Seguridad</a:t>
            </a:r>
          </a:p>
        </p:txBody>
      </p:sp>
    </p:spTree>
    <p:extLst>
      <p:ext uri="{BB962C8B-B14F-4D97-AF65-F5344CB8AC3E}">
        <p14:creationId xmlns:p14="http://schemas.microsoft.com/office/powerpoint/2010/main" val="381812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05B50-FF08-83F0-1E47-86F37EF4DB2B}"/>
              </a:ext>
            </a:extLst>
          </p:cNvPr>
          <p:cNvSpPr>
            <a:spLocks noGrp="1"/>
          </p:cNvSpPr>
          <p:nvPr>
            <p:ph type="title"/>
          </p:nvPr>
        </p:nvSpPr>
        <p:spPr/>
        <p:txBody>
          <a:bodyPr/>
          <a:lstStyle/>
          <a:p>
            <a:r>
              <a:rPr lang="es-PE" dirty="0"/>
              <a:t>Política de Salud y Seguridad</a:t>
            </a:r>
            <a:endParaRPr lang="en-US" dirty="0"/>
          </a:p>
        </p:txBody>
      </p:sp>
      <p:sp>
        <p:nvSpPr>
          <p:cNvPr id="4" name="Marcador de número de diapositiva 3">
            <a:extLst>
              <a:ext uri="{FF2B5EF4-FFF2-40B4-BE49-F238E27FC236}">
                <a16:creationId xmlns:a16="http://schemas.microsoft.com/office/drawing/2014/main" id="{DEC50891-E0B5-2BE5-E580-2EC13CE4BBDD}"/>
              </a:ext>
            </a:extLst>
          </p:cNvPr>
          <p:cNvSpPr>
            <a:spLocks noGrp="1"/>
          </p:cNvSpPr>
          <p:nvPr>
            <p:ph type="sldNum" sz="quarter" idx="4"/>
          </p:nvPr>
        </p:nvSpPr>
        <p:spPr/>
        <p:txBody>
          <a:bodyPr/>
          <a:lstStyle/>
          <a:p>
            <a:fld id="{FF95D46F-68E8-4171-8536-729DEB5A20DE}" type="slidenum">
              <a:rPr lang="en-US" smtClean="0"/>
              <a:pPr/>
              <a:t>6</a:t>
            </a:fld>
            <a:endParaRPr lang="en-US" dirty="0"/>
          </a:p>
        </p:txBody>
      </p:sp>
      <p:sp>
        <p:nvSpPr>
          <p:cNvPr id="5" name="TextBox 2">
            <a:extLst>
              <a:ext uri="{FF2B5EF4-FFF2-40B4-BE49-F238E27FC236}">
                <a16:creationId xmlns:a16="http://schemas.microsoft.com/office/drawing/2014/main" id="{5CF89E24-8F40-DA5D-8433-0EFB211571C9}"/>
              </a:ext>
            </a:extLst>
          </p:cNvPr>
          <p:cNvSpPr txBox="1"/>
          <p:nvPr/>
        </p:nvSpPr>
        <p:spPr>
          <a:xfrm>
            <a:off x="471094" y="2798772"/>
            <a:ext cx="4513022" cy="24819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1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400" b="1" dirty="0"/>
              <a:t>¿Conoce usted la Política de Salud y Seguridad?</a:t>
            </a:r>
          </a:p>
        </p:txBody>
      </p:sp>
      <p:sp>
        <p:nvSpPr>
          <p:cNvPr id="6" name="TextBox 3">
            <a:extLst>
              <a:ext uri="{FF2B5EF4-FFF2-40B4-BE49-F238E27FC236}">
                <a16:creationId xmlns:a16="http://schemas.microsoft.com/office/drawing/2014/main" id="{594A7985-F1BA-4634-66BD-9CFC8F96C6CC}"/>
              </a:ext>
            </a:extLst>
          </p:cNvPr>
          <p:cNvSpPr txBox="1"/>
          <p:nvPr/>
        </p:nvSpPr>
        <p:spPr>
          <a:xfrm>
            <a:off x="427432" y="3131293"/>
            <a:ext cx="5185969" cy="1767150"/>
          </a:xfrm>
          <a:prstGeom prst="rect">
            <a:avLst/>
          </a:prstGeom>
          <a:noFill/>
        </p:spPr>
        <p:txBody>
          <a:bodyPr wrap="square">
            <a:spAutoFit/>
          </a:bodyPr>
          <a:lstStyle/>
          <a:p>
            <a:pPr marL="86995" algn="just">
              <a:spcBef>
                <a:spcPts val="470"/>
              </a:spcBef>
            </a:pPr>
            <a:r>
              <a:rPr lang="es-ES" sz="1100" dirty="0">
                <a:latin typeface="Arial" panose="020B0604020202020204" pitchFamily="34" charset="0"/>
                <a:ea typeface="Arial" panose="020B0604020202020204" pitchFamily="34" charset="0"/>
                <a:cs typeface="Arial" panose="020B0604020202020204" pitchFamily="34" charset="0"/>
              </a:rPr>
              <a:t>Sí, la Política de Salud y Seguridad es corporativa y contempla los siguientes compromisos: </a:t>
            </a:r>
          </a:p>
          <a:p>
            <a:pPr marL="258445" indent="-171450" algn="just">
              <a:spcBef>
                <a:spcPts val="470"/>
              </a:spcBef>
              <a:buFont typeface="Arial" panose="020B0604020202020204" pitchFamily="34" charset="0"/>
              <a:buChar char="•"/>
            </a:pPr>
            <a:r>
              <a:rPr lang="es-ES" sz="1100" dirty="0">
                <a:latin typeface="Arial" panose="020B0604020202020204" pitchFamily="34" charset="0"/>
                <a:ea typeface="Arial" panose="020B0604020202020204" pitchFamily="34" charset="0"/>
                <a:cs typeface="Arial" panose="020B0604020202020204" pitchFamily="34" charset="0"/>
              </a:rPr>
              <a:t>Proporcionar un entorno laboral seguro y saludable a fin de prevenir lesiones y enfermedades ocupacionales. </a:t>
            </a:r>
          </a:p>
          <a:p>
            <a:pPr marL="258445" indent="-171450" algn="just">
              <a:spcBef>
                <a:spcPts val="470"/>
              </a:spcBef>
              <a:buFont typeface="Arial" panose="020B0604020202020204" pitchFamily="34" charset="0"/>
              <a:buChar char="•"/>
            </a:pPr>
            <a:r>
              <a:rPr lang="es-ES" sz="1100" dirty="0">
                <a:effectLst/>
                <a:latin typeface="Arial" panose="020B0604020202020204" pitchFamily="34" charset="0"/>
                <a:ea typeface="Arial" panose="020B0604020202020204" pitchFamily="34" charset="0"/>
                <a:cs typeface="Arial" panose="020B0604020202020204" pitchFamily="34" charset="0"/>
              </a:rPr>
              <a:t>Cumplir con requisitos legales y otros requisitos que suscribieran.</a:t>
            </a:r>
          </a:p>
          <a:p>
            <a:pPr marL="258445" indent="-171450" algn="just">
              <a:spcBef>
                <a:spcPts val="470"/>
              </a:spcBef>
              <a:buFont typeface="Arial" panose="020B0604020202020204" pitchFamily="34" charset="0"/>
              <a:buChar char="•"/>
            </a:pPr>
            <a:r>
              <a:rPr lang="es-ES" sz="1100" dirty="0">
                <a:latin typeface="Arial" panose="020B0604020202020204" pitchFamily="34" charset="0"/>
                <a:ea typeface="Arial" panose="020B0604020202020204" pitchFamily="34" charset="0"/>
                <a:cs typeface="Arial" panose="020B0604020202020204" pitchFamily="34" charset="0"/>
              </a:rPr>
              <a:t>Promover la participación y consulta de los trabajadores en materia de SSO. </a:t>
            </a:r>
          </a:p>
          <a:p>
            <a:pPr marL="258445" indent="-171450" algn="just">
              <a:spcBef>
                <a:spcPts val="470"/>
              </a:spcBef>
              <a:buFont typeface="Arial" panose="020B0604020202020204" pitchFamily="34" charset="0"/>
              <a:buChar char="•"/>
            </a:pPr>
            <a:r>
              <a:rPr lang="es-ES" sz="1100" dirty="0">
                <a:effectLst/>
                <a:latin typeface="Arial" panose="020B0604020202020204" pitchFamily="34" charset="0"/>
                <a:ea typeface="Arial" panose="020B0604020202020204" pitchFamily="34" charset="0"/>
                <a:cs typeface="Arial" panose="020B0604020202020204" pitchFamily="34" charset="0"/>
              </a:rPr>
              <a:t>Asegurar la capacitación de empleados y empresas contratistas. </a:t>
            </a:r>
          </a:p>
          <a:p>
            <a:pPr marL="258445" indent="-171450" algn="just">
              <a:spcBef>
                <a:spcPts val="470"/>
              </a:spcBef>
              <a:buFont typeface="Arial" panose="020B0604020202020204" pitchFamily="34" charset="0"/>
              <a:buChar char="•"/>
            </a:pPr>
            <a:r>
              <a:rPr lang="es-ES" sz="1100" dirty="0">
                <a:latin typeface="Arial" panose="020B0604020202020204" pitchFamily="34" charset="0"/>
                <a:ea typeface="Arial" panose="020B0604020202020204" pitchFamily="34" charset="0"/>
                <a:cs typeface="Arial" panose="020B0604020202020204" pitchFamily="34" charset="0"/>
              </a:rPr>
              <a:t>Incentivar la mejora continua, </a:t>
            </a:r>
            <a:r>
              <a:rPr lang="es-ES" sz="11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09711644-0081-BC17-7B1E-D561D5C0FA55}"/>
              </a:ext>
            </a:extLst>
          </p:cNvPr>
          <p:cNvSpPr txBox="1"/>
          <p:nvPr/>
        </p:nvSpPr>
        <p:spPr>
          <a:xfrm>
            <a:off x="427432" y="1487448"/>
            <a:ext cx="4513022" cy="24819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400">
                <a:solidFill>
                  <a:schemeClr val="bg1"/>
                </a:solidFill>
                <a:latin typeface="Poppins Light" panose="00000400000000000000" pitchFamily="2" charset="0"/>
                <a:cs typeface="Poppins Light" panose="000004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b="1" dirty="0">
                <a:latin typeface="Arial" panose="020B0604020202020204" pitchFamily="34" charset="0"/>
                <a:cs typeface="Arial" panose="020B0604020202020204" pitchFamily="34" charset="0"/>
              </a:rPr>
              <a:t>¿Qué es la Política de Salud y Seguridad?</a:t>
            </a:r>
          </a:p>
        </p:txBody>
      </p:sp>
      <p:sp>
        <p:nvSpPr>
          <p:cNvPr id="8" name="TextBox 5">
            <a:extLst>
              <a:ext uri="{FF2B5EF4-FFF2-40B4-BE49-F238E27FC236}">
                <a16:creationId xmlns:a16="http://schemas.microsoft.com/office/drawing/2014/main" id="{5733F28E-0CD3-15C8-4757-293FB4C7B5DA}"/>
              </a:ext>
            </a:extLst>
          </p:cNvPr>
          <p:cNvSpPr txBox="1"/>
          <p:nvPr/>
        </p:nvSpPr>
        <p:spPr>
          <a:xfrm>
            <a:off x="305645" y="1909065"/>
            <a:ext cx="5307756" cy="600164"/>
          </a:xfrm>
          <a:prstGeom prst="rect">
            <a:avLst/>
          </a:prstGeom>
          <a:noFill/>
        </p:spPr>
        <p:txBody>
          <a:bodyPr wrap="square">
            <a:spAutoFit/>
          </a:bodyPr>
          <a:lstStyle/>
          <a:p>
            <a:pPr marL="86995" algn="just">
              <a:spcBef>
                <a:spcPts val="470"/>
              </a:spcBef>
            </a:pPr>
            <a:r>
              <a:rPr lang="es-ES" sz="1100" dirty="0">
                <a:latin typeface="Arial" panose="020B0604020202020204" pitchFamily="34" charset="0"/>
                <a:ea typeface="Arial" panose="020B0604020202020204" pitchFamily="34" charset="0"/>
                <a:cs typeface="Arial" panose="020B0604020202020204" pitchFamily="34" charset="0"/>
              </a:rPr>
              <a:t>La Política de Salud y Seguridad es la </a:t>
            </a:r>
            <a:r>
              <a:rPr lang="es-ES" sz="1100" dirty="0">
                <a:latin typeface="Arial" panose="020B0604020202020204" pitchFamily="34" charset="0"/>
                <a:cs typeface="Arial" panose="020B0604020202020204" pitchFamily="34" charset="0"/>
              </a:rPr>
              <a:t>Dirección y compromiso de una organización, relacionadas a su desempeño en Seguridad y Salud Ocupacional, expresada formalmente por la Alta Gerencia de la organización.</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hlinkClick r:id="rId2"/>
            <a:extLst>
              <a:ext uri="{FF2B5EF4-FFF2-40B4-BE49-F238E27FC236}">
                <a16:creationId xmlns:a16="http://schemas.microsoft.com/office/drawing/2014/main" id="{03B1FC47-271C-49A2-F261-65087314577B}"/>
              </a:ext>
            </a:extLst>
          </p:cNvPr>
          <p:cNvSpPr txBox="1"/>
          <p:nvPr/>
        </p:nvSpPr>
        <p:spPr>
          <a:xfrm>
            <a:off x="7058911" y="6163500"/>
            <a:ext cx="4328827" cy="37078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1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PE" sz="1400" b="1" dirty="0"/>
              <a:t>Encuentra la Política de Salud y Seguridad </a:t>
            </a:r>
            <a:r>
              <a:rPr lang="es-PE" sz="1400" b="1" dirty="0">
                <a:solidFill>
                  <a:srgbClr val="0070C0"/>
                </a:solidFill>
              </a:rPr>
              <a:t>aquí. </a:t>
            </a:r>
          </a:p>
        </p:txBody>
      </p:sp>
      <p:sp>
        <p:nvSpPr>
          <p:cNvPr id="10" name="TextBox 6">
            <a:extLst>
              <a:ext uri="{FF2B5EF4-FFF2-40B4-BE49-F238E27FC236}">
                <a16:creationId xmlns:a16="http://schemas.microsoft.com/office/drawing/2014/main" id="{05A727C4-8909-31C2-03B4-EE7EAA17EE3E}"/>
              </a:ext>
            </a:extLst>
          </p:cNvPr>
          <p:cNvSpPr txBox="1"/>
          <p:nvPr/>
        </p:nvSpPr>
        <p:spPr>
          <a:xfrm>
            <a:off x="471094" y="5002771"/>
            <a:ext cx="4640168" cy="430887"/>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just">
              <a:defRPr sz="110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sz="1400" b="1" dirty="0"/>
              <a:t>¿Cuál es la última versión de la Política Corporativa SSO?</a:t>
            </a:r>
          </a:p>
        </p:txBody>
      </p:sp>
      <p:sp>
        <p:nvSpPr>
          <p:cNvPr id="11" name="TextBox 9">
            <a:extLst>
              <a:ext uri="{FF2B5EF4-FFF2-40B4-BE49-F238E27FC236}">
                <a16:creationId xmlns:a16="http://schemas.microsoft.com/office/drawing/2014/main" id="{7E4EC0D0-E47F-2B94-8B74-921C5F653EFF}"/>
              </a:ext>
            </a:extLst>
          </p:cNvPr>
          <p:cNvSpPr txBox="1"/>
          <p:nvPr/>
        </p:nvSpPr>
        <p:spPr>
          <a:xfrm>
            <a:off x="427432" y="5533214"/>
            <a:ext cx="5307756" cy="430887"/>
          </a:xfrm>
          <a:prstGeom prst="rect">
            <a:avLst/>
          </a:prstGeom>
          <a:noFill/>
        </p:spPr>
        <p:txBody>
          <a:bodyPr wrap="square">
            <a:spAutoFit/>
          </a:bodyPr>
          <a:lstStyle/>
          <a:p>
            <a:pPr marL="86995" algn="just">
              <a:spcBef>
                <a:spcPts val="470"/>
              </a:spcBef>
            </a:pPr>
            <a:r>
              <a:rPr lang="es-PE" sz="1100" dirty="0">
                <a:effectLst/>
                <a:latin typeface="Arial" panose="020B0604020202020204" pitchFamily="34" charset="0"/>
                <a:ea typeface="Arial" panose="020B0604020202020204" pitchFamily="34" charset="0"/>
                <a:cs typeface="Arial" panose="020B0604020202020204" pitchFamily="34" charset="0"/>
              </a:rPr>
              <a:t>La última versión fue emitida por la corporación en diciembre 2020 y fue adoptada por Cerro Verde en marzo 2021.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3EE778F-7801-F592-B82D-D74F9034C1F4}"/>
              </a:ext>
            </a:extLst>
          </p:cNvPr>
          <p:cNvPicPr>
            <a:picLocks noChangeAspect="1"/>
          </p:cNvPicPr>
          <p:nvPr/>
        </p:nvPicPr>
        <p:blipFill>
          <a:blip r:embed="rId3"/>
          <a:stretch>
            <a:fillRect/>
          </a:stretch>
        </p:blipFill>
        <p:spPr>
          <a:xfrm>
            <a:off x="6934202" y="1272166"/>
            <a:ext cx="2663459" cy="3549600"/>
          </a:xfrm>
          <a:prstGeom prst="rect">
            <a:avLst/>
          </a:prstGeom>
        </p:spPr>
      </p:pic>
      <p:pic>
        <p:nvPicPr>
          <p:cNvPr id="13" name="Picture 13">
            <a:extLst>
              <a:ext uri="{FF2B5EF4-FFF2-40B4-BE49-F238E27FC236}">
                <a16:creationId xmlns:a16="http://schemas.microsoft.com/office/drawing/2014/main" id="{C9B80D61-20A7-5B9F-8F14-47EBF3895FE3}"/>
              </a:ext>
            </a:extLst>
          </p:cNvPr>
          <p:cNvPicPr>
            <a:picLocks noChangeAspect="1"/>
          </p:cNvPicPr>
          <p:nvPr/>
        </p:nvPicPr>
        <p:blipFill>
          <a:blip r:embed="rId4"/>
          <a:stretch>
            <a:fillRect/>
          </a:stretch>
        </p:blipFill>
        <p:spPr>
          <a:xfrm>
            <a:off x="8693495" y="2385351"/>
            <a:ext cx="2711105" cy="3547973"/>
          </a:xfrm>
          <a:prstGeom prst="rect">
            <a:avLst/>
          </a:prstGeom>
        </p:spPr>
      </p:pic>
    </p:spTree>
    <p:extLst>
      <p:ext uri="{BB962C8B-B14F-4D97-AF65-F5344CB8AC3E}">
        <p14:creationId xmlns:p14="http://schemas.microsoft.com/office/powerpoint/2010/main" val="153953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30670-7849-7710-5651-12263F5ECA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FE76D9-9621-5392-B9C0-A0BC99572F61}"/>
              </a:ext>
            </a:extLst>
          </p:cNvPr>
          <p:cNvSpPr>
            <a:spLocks noGrp="1"/>
          </p:cNvSpPr>
          <p:nvPr>
            <p:ph type="sldNum" sz="quarter" idx="12"/>
          </p:nvPr>
        </p:nvSpPr>
        <p:spPr/>
        <p:txBody>
          <a:bodyPr/>
          <a:lstStyle/>
          <a:p>
            <a:fld id="{FF95D46F-68E8-4171-8536-729DEB5A20DE}" type="slidenum">
              <a:rPr lang="en-US" smtClean="0"/>
              <a:t>7</a:t>
            </a:fld>
            <a:endParaRPr lang="en-US"/>
          </a:p>
        </p:txBody>
      </p:sp>
      <p:sp>
        <p:nvSpPr>
          <p:cNvPr id="7" name="Title 1">
            <a:extLst>
              <a:ext uri="{FF2B5EF4-FFF2-40B4-BE49-F238E27FC236}">
                <a16:creationId xmlns:a16="http://schemas.microsoft.com/office/drawing/2014/main" id="{E46A8A22-9000-3A5E-06B9-B96A08FD17FE}"/>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P</a:t>
            </a:r>
            <a:r>
              <a:rPr lang="en-US" dirty="0" err="1"/>
              <a:t>articipación</a:t>
            </a:r>
            <a:r>
              <a:rPr lang="en-US" dirty="0"/>
              <a:t> </a:t>
            </a:r>
            <a:r>
              <a:rPr lang="en-US" dirty="0" err="1"/>
              <a:t>en</a:t>
            </a:r>
            <a:r>
              <a:rPr lang="en-US" dirty="0"/>
              <a:t> </a:t>
            </a:r>
            <a:r>
              <a:rPr lang="en-US" dirty="0" err="1"/>
              <a:t>el</a:t>
            </a:r>
            <a:r>
              <a:rPr lang="en-US" dirty="0"/>
              <a:t> SGSSO</a:t>
            </a:r>
          </a:p>
        </p:txBody>
      </p:sp>
    </p:spTree>
    <p:extLst>
      <p:ext uri="{BB962C8B-B14F-4D97-AF65-F5344CB8AC3E}">
        <p14:creationId xmlns:p14="http://schemas.microsoft.com/office/powerpoint/2010/main" val="184865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2BB5F-2523-6EA2-6CD4-A3AB3AA78BA3}"/>
              </a:ext>
            </a:extLst>
          </p:cNvPr>
          <p:cNvSpPr>
            <a:spLocks noGrp="1"/>
          </p:cNvSpPr>
          <p:nvPr>
            <p:ph type="title"/>
          </p:nvPr>
        </p:nvSpPr>
        <p:spPr/>
        <p:txBody>
          <a:bodyPr/>
          <a:lstStyle/>
          <a:p>
            <a:r>
              <a:rPr lang="es-PE" dirty="0"/>
              <a:t>Tu participación en el SGSSO</a:t>
            </a:r>
            <a:endParaRPr lang="en-US" dirty="0"/>
          </a:p>
        </p:txBody>
      </p:sp>
      <p:sp>
        <p:nvSpPr>
          <p:cNvPr id="4" name="Marcador de número de diapositiva 3">
            <a:extLst>
              <a:ext uri="{FF2B5EF4-FFF2-40B4-BE49-F238E27FC236}">
                <a16:creationId xmlns:a16="http://schemas.microsoft.com/office/drawing/2014/main" id="{B92DCF02-4B54-FD64-6F91-2BC034F781C5}"/>
              </a:ext>
            </a:extLst>
          </p:cNvPr>
          <p:cNvSpPr>
            <a:spLocks noGrp="1"/>
          </p:cNvSpPr>
          <p:nvPr>
            <p:ph type="sldNum" sz="quarter" idx="4"/>
          </p:nvPr>
        </p:nvSpPr>
        <p:spPr/>
        <p:txBody>
          <a:bodyPr/>
          <a:lstStyle/>
          <a:p>
            <a:fld id="{FF95D46F-68E8-4171-8536-729DEB5A20DE}" type="slidenum">
              <a:rPr lang="en-US" smtClean="0"/>
              <a:pPr/>
              <a:t>8</a:t>
            </a:fld>
            <a:endParaRPr lang="en-US" dirty="0"/>
          </a:p>
        </p:txBody>
      </p:sp>
      <p:sp>
        <p:nvSpPr>
          <p:cNvPr id="5" name="TextBox 2">
            <a:extLst>
              <a:ext uri="{FF2B5EF4-FFF2-40B4-BE49-F238E27FC236}">
                <a16:creationId xmlns:a16="http://schemas.microsoft.com/office/drawing/2014/main" id="{F053A1A1-9BF4-D184-46CE-0EC56ECEA2DF}"/>
              </a:ext>
            </a:extLst>
          </p:cNvPr>
          <p:cNvSpPr txBox="1"/>
          <p:nvPr/>
        </p:nvSpPr>
        <p:spPr>
          <a:xfrm>
            <a:off x="659296" y="1443695"/>
            <a:ext cx="8472981" cy="37238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just" defTabSz="914400" rtl="0" eaLnBrk="1" latinLnBrk="0" hangingPunct="1">
              <a:defRPr sz="1400" kern="1200">
                <a:solidFill>
                  <a:schemeClr val="bg1"/>
                </a:solidFill>
                <a:latin typeface="Poppins Light" panose="00000400000000000000" pitchFamily="2" charset="0"/>
                <a:ea typeface="+mn-ea"/>
                <a:cs typeface="Poppins Light" panose="00000400000000000000" pitchFamily="2"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b="1" dirty="0">
                <a:latin typeface="Arial" panose="020B0604020202020204" pitchFamily="34" charset="0"/>
                <a:cs typeface="Arial" panose="020B0604020202020204" pitchFamily="34" charset="0"/>
              </a:rPr>
              <a:t>¿Cómo demuestras tu participación en el Sistema de Gestión de Seguridad y Salud Ocupacional?</a:t>
            </a:r>
          </a:p>
        </p:txBody>
      </p:sp>
      <p:sp>
        <p:nvSpPr>
          <p:cNvPr id="6" name="TextBox 3">
            <a:extLst>
              <a:ext uri="{FF2B5EF4-FFF2-40B4-BE49-F238E27FC236}">
                <a16:creationId xmlns:a16="http://schemas.microsoft.com/office/drawing/2014/main" id="{AED8184A-70D8-A3AD-C31C-A79AB771B883}"/>
              </a:ext>
            </a:extLst>
          </p:cNvPr>
          <p:cNvSpPr txBox="1"/>
          <p:nvPr/>
        </p:nvSpPr>
        <p:spPr>
          <a:xfrm>
            <a:off x="613367" y="1809656"/>
            <a:ext cx="9599822" cy="240322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8445" indent="-171450">
              <a:spcBef>
                <a:spcPts val="470"/>
              </a:spcBef>
              <a:buFont typeface="Wingdings" panose="05000000000000000000" pitchFamily="2" charset="2"/>
              <a:buChar char="è"/>
            </a:pPr>
            <a:r>
              <a:rPr lang="es-PE" sz="1100" dirty="0">
                <a:effectLst/>
                <a:latin typeface="Arial" panose="020B0604020202020204" pitchFamily="34" charset="0"/>
                <a:ea typeface="Arial" panose="020B0604020202020204" pitchFamily="34" charset="0"/>
                <a:cs typeface="Arial" panose="020B0604020202020204" pitchFamily="34" charset="0"/>
              </a:rPr>
              <a:t>Demuestro mi participación y compromiso de la siguiente manera: </a:t>
            </a:r>
          </a:p>
          <a:p>
            <a:pPr marL="715645" lvl="1" indent="-171450">
              <a:spcBef>
                <a:spcPts val="470"/>
              </a:spcBef>
              <a:buFont typeface="Arial" panose="020B0604020202020204" pitchFamily="34" charset="0"/>
              <a:buChar char="•"/>
            </a:pPr>
            <a:r>
              <a:rPr lang="es-PE" sz="1100" dirty="0">
                <a:latin typeface="Arial" panose="020B0604020202020204" pitchFamily="34" charset="0"/>
                <a:ea typeface="Arial" panose="020B0604020202020204" pitchFamily="34" charset="0"/>
                <a:cs typeface="Arial" panose="020B0604020202020204" pitchFamily="34" charset="0"/>
              </a:rPr>
              <a:t>Tomando decisiones </a:t>
            </a:r>
            <a:r>
              <a:rPr lang="es-PE" sz="1100" b="1" dirty="0">
                <a:solidFill>
                  <a:schemeClr val="tx2"/>
                </a:solidFill>
                <a:latin typeface="Arial" panose="020B0604020202020204" pitchFamily="34" charset="0"/>
                <a:ea typeface="Arial" panose="020B0604020202020204" pitchFamily="34" charset="0"/>
                <a:cs typeface="Arial" panose="020B0604020202020204" pitchFamily="34" charset="0"/>
              </a:rPr>
              <a:t>CONSCIENTES Y CONSISTENTES</a:t>
            </a:r>
            <a:r>
              <a:rPr lang="es-PE" sz="1100" b="1" dirty="0">
                <a:latin typeface="Arial" panose="020B0604020202020204" pitchFamily="34" charset="0"/>
                <a:ea typeface="Arial" panose="020B0604020202020204" pitchFamily="34" charset="0"/>
                <a:cs typeface="Arial" panose="020B0604020202020204" pitchFamily="34" charset="0"/>
              </a:rPr>
              <a:t>.</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Presentándome día a día mental y físicamente listo para trabajar hacia mi </a:t>
            </a:r>
            <a:r>
              <a:rPr lang="es-PE" sz="1100" b="1" dirty="0">
                <a:solidFill>
                  <a:schemeClr val="tx2"/>
                </a:solidFill>
                <a:effectLst/>
                <a:latin typeface="Arial" panose="020B0604020202020204" pitchFamily="34" charset="0"/>
                <a:ea typeface="Arial" panose="020B0604020202020204" pitchFamily="34" charset="0"/>
                <a:cs typeface="Arial" panose="020B0604020202020204" pitchFamily="34" charset="0"/>
              </a:rPr>
              <a:t>PROPÓSITO</a:t>
            </a:r>
            <a:r>
              <a:rPr lang="es-PE" sz="1100" dirty="0">
                <a:effectLst/>
                <a:latin typeface="Arial" panose="020B0604020202020204" pitchFamily="34" charset="0"/>
                <a:ea typeface="Arial" panose="020B0604020202020204" pitchFamily="34" charset="0"/>
                <a:cs typeface="Arial" panose="020B0604020202020204" pitchFamily="34" charset="0"/>
              </a:rPr>
              <a:t>.</a:t>
            </a:r>
          </a:p>
          <a:p>
            <a:pPr marL="715645" lvl="1" indent="-171450">
              <a:spcBef>
                <a:spcPts val="470"/>
              </a:spcBef>
              <a:buFont typeface="Arial" panose="020B0604020202020204" pitchFamily="34" charset="0"/>
              <a:buChar char="•"/>
            </a:pPr>
            <a:r>
              <a:rPr lang="es-PE" sz="1100" dirty="0">
                <a:latin typeface="Arial" panose="020B0604020202020204" pitchFamily="34" charset="0"/>
                <a:ea typeface="Arial" panose="020B0604020202020204" pitchFamily="34" charset="0"/>
                <a:cs typeface="Arial" panose="020B0604020202020204" pitchFamily="34" charset="0"/>
              </a:rPr>
              <a:t>Actuando éticamente y </a:t>
            </a:r>
            <a:r>
              <a:rPr lang="es-PE" sz="1100" b="1" dirty="0">
                <a:solidFill>
                  <a:schemeClr val="tx2"/>
                </a:solidFill>
                <a:latin typeface="Arial" panose="020B0604020202020204" pitchFamily="34" charset="0"/>
                <a:ea typeface="Arial" panose="020B0604020202020204" pitchFamily="34" charset="0"/>
                <a:cs typeface="Arial" panose="020B0604020202020204" pitchFamily="34" charset="0"/>
              </a:rPr>
              <a:t>HACIENDO SIEMPRE LO CORRECTO</a:t>
            </a:r>
            <a:r>
              <a:rPr lang="es-PE" sz="1100" dirty="0">
                <a:latin typeface="Arial" panose="020B0604020202020204" pitchFamily="34" charset="0"/>
                <a:ea typeface="Arial" panose="020B0604020202020204" pitchFamily="34" charset="0"/>
                <a:cs typeface="Arial" panose="020B0604020202020204" pitchFamily="34" charset="0"/>
              </a:rPr>
              <a:t>. Cumpliendo los reglamentos, estándares y procedimientos en la ejecución de mis trabajos. </a:t>
            </a:r>
          </a:p>
          <a:p>
            <a:pPr marL="715645" lvl="1" indent="-171450">
              <a:spcBef>
                <a:spcPts val="470"/>
              </a:spcBef>
              <a:buClr>
                <a:schemeClr val="tx1"/>
              </a:buClr>
              <a:buFont typeface="Arial" panose="020B0604020202020204" pitchFamily="34" charset="0"/>
              <a:buChar char="•"/>
            </a:pPr>
            <a:r>
              <a:rPr lang="es-PE" sz="1100" b="1" dirty="0">
                <a:solidFill>
                  <a:schemeClr val="tx2"/>
                </a:solidFill>
                <a:effectLst/>
                <a:latin typeface="Arial" panose="020B0604020202020204" pitchFamily="34" charset="0"/>
                <a:ea typeface="Arial" panose="020B0604020202020204" pitchFamily="34" charset="0"/>
                <a:cs typeface="Arial" panose="020B0604020202020204" pitchFamily="34" charset="0"/>
              </a:rPr>
              <a:t>COMUNICÁNDONOS PARA LA CONEXIÓN</a:t>
            </a:r>
            <a:r>
              <a:rPr lang="es-PE" sz="1100" dirty="0">
                <a:effectLst/>
                <a:latin typeface="Arial" panose="020B0604020202020204" pitchFamily="34" charset="0"/>
                <a:ea typeface="Arial" panose="020B0604020202020204" pitchFamily="34" charset="0"/>
                <a:cs typeface="Arial" panose="020B0604020202020204" pitchFamily="34" charset="0"/>
              </a:rPr>
              <a:t>, haciendo llegar mis sugerencias o recomendaciones sobre acciones de mejora a través de mis supervisores y/o de los Representantes de los Trabajadores miembros del Comité de SSO.</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Implementando controles a los riesgos evaluados durante la ejecución de mis tareas</a:t>
            </a:r>
            <a:r>
              <a:rPr lang="es-PE" sz="1100" dirty="0">
                <a:latin typeface="Arial" panose="020B0604020202020204" pitchFamily="34" charset="0"/>
                <a:ea typeface="Arial" panose="020B0604020202020204" pitchFamily="34" charset="0"/>
                <a:cs typeface="Arial" panose="020B0604020202020204" pitchFamily="34" charset="0"/>
              </a:rPr>
              <a:t>, evidenciando así </a:t>
            </a:r>
            <a:r>
              <a:rPr lang="es-PE" sz="1100" b="1" dirty="0">
                <a:solidFill>
                  <a:schemeClr val="tx2"/>
                </a:solidFill>
                <a:latin typeface="Arial" panose="020B0604020202020204" pitchFamily="34" charset="0"/>
                <a:ea typeface="Arial" panose="020B0604020202020204" pitchFamily="34" charset="0"/>
                <a:cs typeface="Arial" panose="020B0604020202020204" pitchFamily="34" charset="0"/>
              </a:rPr>
              <a:t>COMPORTAMIENTOS</a:t>
            </a:r>
            <a:r>
              <a:rPr lang="es-PE" sz="1100" b="1" dirty="0">
                <a:solidFill>
                  <a:srgbClr val="964E27"/>
                </a:solidFill>
                <a:latin typeface="Arial" panose="020B0604020202020204" pitchFamily="34" charset="0"/>
                <a:ea typeface="Arial" panose="020B0604020202020204" pitchFamily="34" charset="0"/>
                <a:cs typeface="Arial" panose="020B0604020202020204" pitchFamily="34" charset="0"/>
              </a:rPr>
              <a:t> </a:t>
            </a:r>
            <a:r>
              <a:rPr lang="es-PE" sz="1100" b="1" dirty="0">
                <a:solidFill>
                  <a:schemeClr val="tx2"/>
                </a:solidFill>
                <a:latin typeface="Arial" panose="020B0604020202020204" pitchFamily="34" charset="0"/>
                <a:ea typeface="Arial" panose="020B0604020202020204" pitchFamily="34" charset="0"/>
                <a:cs typeface="Arial" panose="020B0604020202020204" pitchFamily="34" charset="0"/>
              </a:rPr>
              <a:t>OBSERVABLES. </a:t>
            </a:r>
            <a:endParaRPr lang="es-PE" sz="1100" b="1"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marL="715645" lvl="1" indent="-171450">
              <a:spcBef>
                <a:spcPts val="470"/>
              </a:spcBef>
              <a:buFont typeface="Arial" panose="020B0604020202020204" pitchFamily="34" charset="0"/>
              <a:buChar char="•"/>
            </a:pPr>
            <a:r>
              <a:rPr lang="es-PE" sz="1100" dirty="0">
                <a:latin typeface="Arial" panose="020B0604020202020204" pitchFamily="34" charset="0"/>
                <a:ea typeface="Arial" panose="020B0604020202020204" pitchFamily="34" charset="0"/>
                <a:cs typeface="Arial" panose="020B0604020202020204" pitchFamily="34" charset="0"/>
              </a:rPr>
              <a:t>Reportando actos y condiciones subestándar. </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Cumpliendo con mi </a:t>
            </a:r>
            <a:r>
              <a:rPr lang="es-PE" sz="1100" b="1" dirty="0">
                <a:solidFill>
                  <a:schemeClr val="tx2"/>
                </a:solidFill>
                <a:effectLst/>
                <a:latin typeface="Arial" panose="020B0604020202020204" pitchFamily="34" charset="0"/>
                <a:ea typeface="Arial" panose="020B0604020202020204" pitchFamily="34" charset="0"/>
                <a:cs typeface="Arial" panose="020B0604020202020204" pitchFamily="34" charset="0"/>
              </a:rPr>
              <a:t>ROL</a:t>
            </a:r>
            <a:r>
              <a:rPr lang="es-PE" sz="1100" dirty="0">
                <a:effectLst/>
                <a:latin typeface="Arial" panose="020B0604020202020204" pitchFamily="34" charset="0"/>
                <a:ea typeface="Arial" panose="020B0604020202020204" pitchFamily="34" charset="0"/>
                <a:cs typeface="Arial" panose="020B0604020202020204" pitchFamily="34" charset="0"/>
              </a:rPr>
              <a:t>, asumiendo </a:t>
            </a:r>
            <a:r>
              <a:rPr lang="es-PE" sz="1100" dirty="0">
                <a:latin typeface="Arial" panose="020B0604020202020204" pitchFamily="34" charset="0"/>
                <a:ea typeface="Arial" panose="020B0604020202020204" pitchFamily="34" charset="0"/>
                <a:cs typeface="Arial" panose="020B0604020202020204" pitchFamily="34" charset="0"/>
              </a:rPr>
              <a:t>mi</a:t>
            </a:r>
            <a:r>
              <a:rPr lang="es-PE" sz="1100" dirty="0">
                <a:effectLst/>
                <a:latin typeface="Arial" panose="020B0604020202020204" pitchFamily="34" charset="0"/>
                <a:ea typeface="Arial" panose="020B0604020202020204" pitchFamily="34" charset="0"/>
                <a:cs typeface="Arial" panose="020B0604020202020204" pitchFamily="34" charset="0"/>
              </a:rPr>
              <a:t> responsabilidad personal y de mis compañeros.   </a:t>
            </a:r>
            <a:endParaRPr lang="en-US" sz="105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83307953-F00B-650E-B8BA-12C00DB0D162}"/>
              </a:ext>
            </a:extLst>
          </p:cNvPr>
          <p:cNvSpPr txBox="1"/>
          <p:nvPr/>
        </p:nvSpPr>
        <p:spPr>
          <a:xfrm>
            <a:off x="613367" y="4552036"/>
            <a:ext cx="8319618" cy="336801"/>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just" defTabSz="914400" rtl="0" eaLnBrk="1" latinLnBrk="0" hangingPunct="1">
              <a:defRPr sz="1400" kern="1200">
                <a:solidFill>
                  <a:schemeClr val="bg1"/>
                </a:solidFill>
                <a:latin typeface="Poppins Light" panose="00000400000000000000" pitchFamily="2" charset="0"/>
                <a:ea typeface="+mn-ea"/>
                <a:cs typeface="Poppins Light" panose="00000400000000000000" pitchFamily="2"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b="1" dirty="0">
                <a:latin typeface="Arial" panose="020B0604020202020204" pitchFamily="34" charset="0"/>
                <a:cs typeface="Arial" panose="020B0604020202020204" pitchFamily="34" charset="0"/>
              </a:rPr>
              <a:t>¿Cómo se refuerza la toma de conciencia en temas de Salud y Seguridad en su área de trabajo?</a:t>
            </a:r>
          </a:p>
        </p:txBody>
      </p:sp>
      <p:sp>
        <p:nvSpPr>
          <p:cNvPr id="8" name="TextBox 5">
            <a:extLst>
              <a:ext uri="{FF2B5EF4-FFF2-40B4-BE49-F238E27FC236}">
                <a16:creationId xmlns:a16="http://schemas.microsoft.com/office/drawing/2014/main" id="{BA3340C2-E760-FAAC-1F22-B905F0DD5EC6}"/>
              </a:ext>
            </a:extLst>
          </p:cNvPr>
          <p:cNvSpPr txBox="1"/>
          <p:nvPr/>
        </p:nvSpPr>
        <p:spPr>
          <a:xfrm>
            <a:off x="659296" y="4911889"/>
            <a:ext cx="9599822" cy="16619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8445" indent="-171450">
              <a:spcBef>
                <a:spcPts val="470"/>
              </a:spcBef>
              <a:buFont typeface="Wingdings" panose="05000000000000000000" pitchFamily="2" charset="2"/>
              <a:buChar char="è"/>
            </a:pPr>
            <a:r>
              <a:rPr lang="es-PE" sz="1100" dirty="0">
                <a:effectLst/>
                <a:latin typeface="Arial" panose="020B0604020202020204" pitchFamily="34" charset="0"/>
                <a:ea typeface="Arial" panose="020B0604020202020204" pitchFamily="34" charset="0"/>
                <a:cs typeface="Arial" panose="020B0604020202020204" pitchFamily="34" charset="0"/>
              </a:rPr>
              <a:t>Por medio de desarrollo de diferentes actividades, entre ellas tenemos: </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Las charlas diarias de Salud y Seguridad que recibimos. </a:t>
            </a:r>
          </a:p>
          <a:p>
            <a:pPr marL="715645" lvl="1" indent="-171450">
              <a:spcBef>
                <a:spcPts val="470"/>
              </a:spcBef>
              <a:buFont typeface="Arial" panose="020B0604020202020204" pitchFamily="34" charset="0"/>
              <a:buChar char="•"/>
            </a:pPr>
            <a:r>
              <a:rPr lang="es-PE" sz="1100" dirty="0">
                <a:latin typeface="Arial" panose="020B0604020202020204" pitchFamily="34" charset="0"/>
                <a:ea typeface="Arial" panose="020B0604020202020204" pitchFamily="34" charset="0"/>
                <a:cs typeface="Arial" panose="020B0604020202020204" pitchFamily="34" charset="0"/>
              </a:rPr>
              <a:t>Las capacitaciones en cursos obligatorios y condicionantes en Salud y Seguridad.</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Participación en las Auditorías Operativas y Auditorías de Controles Críticos.</a:t>
            </a:r>
          </a:p>
          <a:p>
            <a:pPr marL="715645" lvl="1" indent="-171450">
              <a:spcBef>
                <a:spcPts val="470"/>
              </a:spcBef>
              <a:buFont typeface="Arial" panose="020B0604020202020204" pitchFamily="34" charset="0"/>
              <a:buChar char="•"/>
            </a:pPr>
            <a:r>
              <a:rPr lang="es-PE" sz="1100" dirty="0">
                <a:latin typeface="Arial" panose="020B0604020202020204" pitchFamily="34" charset="0"/>
                <a:ea typeface="Arial" panose="020B0604020202020204" pitchFamily="34" charset="0"/>
                <a:cs typeface="Arial" panose="020B0604020202020204" pitchFamily="34" charset="0"/>
              </a:rPr>
              <a:t>Participación en inspecciones planeadas y no planeadas. </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Manteniendo con las herramientas de gestión en el día a día (IPERC continuo, PETAR, Permisos de Trabajo, entre otros)</a:t>
            </a:r>
          </a:p>
          <a:p>
            <a:pPr marL="715645" lvl="1" indent="-171450">
              <a:spcBef>
                <a:spcPts val="470"/>
              </a:spcBef>
              <a:buFont typeface="Arial" panose="020B0604020202020204" pitchFamily="34" charset="0"/>
              <a:buChar char="•"/>
            </a:pPr>
            <a:r>
              <a:rPr lang="es-PE" sz="1100" dirty="0">
                <a:effectLst/>
                <a:latin typeface="Arial" panose="020B0604020202020204" pitchFamily="34" charset="0"/>
                <a:ea typeface="Arial" panose="020B0604020202020204" pitchFamily="34" charset="0"/>
                <a:cs typeface="Arial" panose="020B0604020202020204" pitchFamily="34" charset="0"/>
              </a:rPr>
              <a:t>Reportando y participando en la investigación de incidentes. </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60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3665-4A90-4901-D6FE-7A2EBA4C97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CEC22-D08E-43CA-03C4-924B3D93F2CF}"/>
              </a:ext>
            </a:extLst>
          </p:cNvPr>
          <p:cNvSpPr>
            <a:spLocks noGrp="1"/>
          </p:cNvSpPr>
          <p:nvPr>
            <p:ph type="sldNum" sz="quarter" idx="12"/>
          </p:nvPr>
        </p:nvSpPr>
        <p:spPr/>
        <p:txBody>
          <a:bodyPr/>
          <a:lstStyle/>
          <a:p>
            <a:fld id="{FF95D46F-68E8-4171-8536-729DEB5A20DE}" type="slidenum">
              <a:rPr lang="en-US" smtClean="0"/>
              <a:t>9</a:t>
            </a:fld>
            <a:endParaRPr lang="en-US"/>
          </a:p>
        </p:txBody>
      </p:sp>
      <p:sp>
        <p:nvSpPr>
          <p:cNvPr id="7" name="Title 1">
            <a:extLst>
              <a:ext uri="{FF2B5EF4-FFF2-40B4-BE49-F238E27FC236}">
                <a16:creationId xmlns:a16="http://schemas.microsoft.com/office/drawing/2014/main" id="{D7072871-524B-1189-777E-D54053151204}"/>
              </a:ext>
            </a:extLst>
          </p:cNvPr>
          <p:cNvSpPr txBox="1">
            <a:spLocks/>
          </p:cNvSpPr>
          <p:nvPr/>
        </p:nvSpPr>
        <p:spPr>
          <a:xfrm>
            <a:off x="376953" y="2136897"/>
            <a:ext cx="5464404" cy="2584205"/>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s-PE" dirty="0"/>
              <a:t>Identificación de Peligros y Riesgos de Seguridad y Salud</a:t>
            </a:r>
            <a:endParaRPr lang="en-US" dirty="0"/>
          </a:p>
        </p:txBody>
      </p:sp>
    </p:spTree>
    <p:extLst>
      <p:ext uri="{BB962C8B-B14F-4D97-AF65-F5344CB8AC3E}">
        <p14:creationId xmlns:p14="http://schemas.microsoft.com/office/powerpoint/2010/main" val="3378669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owering Progress 2025">
      <a:dk1>
        <a:srgbClr val="092033"/>
      </a:dk1>
      <a:lt1>
        <a:sysClr val="window" lastClr="FFFFFF"/>
      </a:lt1>
      <a:dk2>
        <a:srgbClr val="718CA6"/>
      </a:dk2>
      <a:lt2>
        <a:srgbClr val="E7E6E6"/>
      </a:lt2>
      <a:accent1>
        <a:srgbClr val="007FB0"/>
      </a:accent1>
      <a:accent2>
        <a:srgbClr val="F1792E"/>
      </a:accent2>
      <a:accent3>
        <a:srgbClr val="A5A5A5"/>
      </a:accent3>
      <a:accent4>
        <a:srgbClr val="FFC000"/>
      </a:accent4>
      <a:accent5>
        <a:srgbClr val="79D9FF"/>
      </a:accent5>
      <a:accent6>
        <a:srgbClr val="006C3C"/>
      </a:accent6>
      <a:hlink>
        <a:srgbClr val="C9550D"/>
      </a:hlink>
      <a:folHlink>
        <a:srgbClr val="C9550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b7e16863-b940-4291-96f8-ad8461baff96" ContentTypeId="0x01010046829DE55437B147B48D1766376E3D6B" PreviousValue="false"/>
</file>

<file path=customXml/item3.xml><?xml version="1.0" encoding="utf-8"?>
<ct:contentTypeSchema xmlns:ct="http://schemas.microsoft.com/office/2006/metadata/contentType" xmlns:ma="http://schemas.microsoft.com/office/2006/metadata/properties/metaAttributes" ct:_="" ma:_="" ma:contentTypeName="FM Document" ma:contentTypeID="0x01010046829DE55437B147B48D1766376E3D6B00B88FBAAEE5C20C4C9D69FB6CE39CD566" ma:contentTypeVersion="6" ma:contentTypeDescription="Document Content Type" ma:contentTypeScope="" ma:versionID="54fdcedd32f92a76818fefc43cd56ac1">
  <xsd:schema xmlns:xsd="http://www.w3.org/2001/XMLSchema" xmlns:xs="http://www.w3.org/2001/XMLSchema" xmlns:p="http://schemas.microsoft.com/office/2006/metadata/properties" xmlns:ns2="b5ba0a33-b247-4d4b-b9ae-c709af684fd3" xmlns:ns3="1c8c09b6-704d-411a-b466-b4564be81472" targetNamespace="http://schemas.microsoft.com/office/2006/metadata/properties" ma:root="true" ma:fieldsID="88fa9e2658bc9e7bdcc35ac4495747b1" ns2:_="" ns3:_="">
    <xsd:import namespace="b5ba0a33-b247-4d4b-b9ae-c709af684fd3"/>
    <xsd:import namespace="1c8c09b6-704d-411a-b466-b4564be81472"/>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2:FM_x0020_LOC" minOccurs="0"/>
                <xsd:element ref="ns3:Si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3;#Community Relations - General|96e133fb-aecf-4fc7-91a1-5dcc9f35a869"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ec2217-e374-4c6f-b3e4-ba39a28ba7e3}" ma:internalName="TaxCatchAll" ma:showField="CatchAllData" ma:web="8a0634ce-b61f-46f1-9480-72c1833a650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ec2217-e374-4c6f-b3e4-ba39a28ba7e3}" ma:internalName="TaxCatchAllLabel" ma:readOnly="true" ma:showField="CatchAllDataLabel" ma:web="8a0634ce-b61f-46f1-9480-72c1833a650e">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17" nillable="true" ma:displayName="FM LOC" ma:description="This column is used to assign Location" ma:format="Dropdown" ma:hidden="true"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1c8c09b6-704d-411a-b466-b4564be81472" elementFormDefault="qualified">
    <xsd:import namespace="http://schemas.microsoft.com/office/2006/documentManagement/types"/>
    <xsd:import namespace="http://schemas.microsoft.com/office/infopath/2007/PartnerControls"/>
    <xsd:element name="Site" ma:index="18" nillable="true" ma:displayName="Site" ma:internalName="Si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FM_x0020_DPT xmlns="b5ba0a33-b247-4d4b-b9ae-c709af684fd3" xsi:nil="true"/>
    <Site xmlns="1c8c09b6-704d-411a-b466-b4564be81472">Cerro Verde</Site>
    <FM_x0020_Ent_x0020_TaxonomyTaxHTField0 xmlns="b5ba0a33-b247-4d4b-b9ae-c709af684fd3">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b5cff18d-06e2-4b96-8cca-84145c202a65</TermId>
        </TermInfo>
      </Terms>
    </FM_x0020_Ent_x0020_TaxonomyTaxHTField0>
    <FM_x0020_Doc_x0020_TypeTaxHTField0 xmlns="b5ba0a33-b247-4d4b-b9ae-c709af684fd3">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ab0814dc-ad79-4add-a59b-e4976d8b9098</TermId>
        </TermInfo>
      </Terms>
    </FM_x0020_Doc_x0020_TypeTaxHTField0>
    <o79fb0eb13274969baa8945b2a62dcda xmlns="b5ba0a33-b247-4d4b-b9ae-c709af684fd3">
      <Terms xmlns="http://schemas.microsoft.com/office/infopath/2007/PartnerControls">
        <TermInfo xmlns="http://schemas.microsoft.com/office/infopath/2007/PartnerControls">
          <TermName xmlns="http://schemas.microsoft.com/office/infopath/2007/PartnerControls">Community Relations - General</TermName>
          <TermId xmlns="http://schemas.microsoft.com/office/infopath/2007/PartnerControls">96e133fb-aecf-4fc7-91a1-5dcc9f35a869</TermId>
        </TermInfo>
      </Terms>
    </o79fb0eb13274969baa8945b2a62dcda>
    <TaxCatchAll xmlns="b5ba0a33-b247-4d4b-b9ae-c709af684fd3">
      <Value>3</Value>
      <Value>2</Value>
      <Value>1</Value>
    </TaxCatchAll>
    <FM_x0020_LOC xmlns="b5ba0a33-b247-4d4b-b9ae-c709af684fd3" xsi:nil="true"/>
  </documentManagement>
</p:properties>
</file>

<file path=customXml/itemProps1.xml><?xml version="1.0" encoding="utf-8"?>
<ds:datastoreItem xmlns:ds="http://schemas.openxmlformats.org/officeDocument/2006/customXml" ds:itemID="{62107951-87C9-4990-8277-C77F183E9502}">
  <ds:schemaRefs>
    <ds:schemaRef ds:uri="http://schemas.microsoft.com/sharepoint/v3/contenttype/forms"/>
  </ds:schemaRefs>
</ds:datastoreItem>
</file>

<file path=customXml/itemProps2.xml><?xml version="1.0" encoding="utf-8"?>
<ds:datastoreItem xmlns:ds="http://schemas.openxmlformats.org/officeDocument/2006/customXml" ds:itemID="{C30A0B6E-87CB-45FE-A127-8CA0F1AC025D}">
  <ds:schemaRefs>
    <ds:schemaRef ds:uri="Microsoft.SharePoint.Taxonomy.ContentTypeSync"/>
  </ds:schemaRefs>
</ds:datastoreItem>
</file>

<file path=customXml/itemProps3.xml><?xml version="1.0" encoding="utf-8"?>
<ds:datastoreItem xmlns:ds="http://schemas.openxmlformats.org/officeDocument/2006/customXml" ds:itemID="{B6EA054B-E416-4190-8C50-43C1F4CD6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a0a33-b247-4d4b-b9ae-c709af684fd3"/>
    <ds:schemaRef ds:uri="1c8c09b6-704d-411a-b466-b4564be8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590116-2178-475B-9B22-111F30D1F966}">
  <ds:schemaRefs>
    <ds:schemaRef ds:uri="http://schemas.microsoft.com/office/2006/metadata/properties"/>
    <ds:schemaRef ds:uri="http://schemas.microsoft.com/office/infopath/2007/PartnerControls"/>
    <ds:schemaRef ds:uri="b5ba0a33-b247-4d4b-b9ae-c709af684fd3"/>
    <ds:schemaRef ds:uri="1c8c09b6-704d-411a-b466-b4564be81472"/>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otalTime>8100</TotalTime>
  <Words>2962</Words>
  <Application>Microsoft Office PowerPoint</Application>
  <PresentationFormat>Panorámica</PresentationFormat>
  <Paragraphs>315</Paragraphs>
  <Slides>36</Slides>
  <Notes>9</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5" baseType="lpstr">
      <vt:lpstr>Abadi</vt:lpstr>
      <vt:lpstr>Arial</vt:lpstr>
      <vt:lpstr>Calibri</vt:lpstr>
      <vt:lpstr>Courier New</vt:lpstr>
      <vt:lpstr>Poppins</vt:lpstr>
      <vt:lpstr>Poppins SemiBold</vt:lpstr>
      <vt:lpstr>Wingdings</vt:lpstr>
      <vt:lpstr>Office Theme</vt:lpstr>
      <vt:lpstr>think-cell Slide</vt:lpstr>
      <vt:lpstr>Presentación de PowerPoint</vt:lpstr>
      <vt:lpstr>Índice</vt:lpstr>
      <vt:lpstr>DATOS GENERALES:</vt:lpstr>
      <vt:lpstr>Presentación de PowerPoint</vt:lpstr>
      <vt:lpstr>Presentación de PowerPoint</vt:lpstr>
      <vt:lpstr>Política de Salud y Seguridad</vt:lpstr>
      <vt:lpstr>Presentación de PowerPoint</vt:lpstr>
      <vt:lpstr>Tu participación en el SGSSO</vt:lpstr>
      <vt:lpstr>Presentación de PowerPoint</vt:lpstr>
      <vt:lpstr>Matriz de Gestión de Riesgos de Seguridad</vt:lpstr>
      <vt:lpstr>Matriz de Gestión de Riegos de Salud Ocupacional</vt:lpstr>
      <vt:lpstr>IPERC Continuo</vt:lpstr>
      <vt:lpstr>Jerarquía de Controles</vt:lpstr>
      <vt:lpstr>Presentación de PowerPoint</vt:lpstr>
      <vt:lpstr>Presentación de PowerPoint</vt:lpstr>
      <vt:lpstr>Presentación de PowerPoint</vt:lpstr>
      <vt:lpstr>Presentación de PowerPoint</vt:lpstr>
      <vt:lpstr>Mapa de Riesgos</vt:lpstr>
      <vt:lpstr>Presentación de PowerPoint</vt:lpstr>
      <vt:lpstr>Procedimientos escritos de Trabajo Seguro</vt:lpstr>
      <vt:lpstr>Presentación de PowerPoint</vt:lpstr>
      <vt:lpstr>Auditorías de controles críticos </vt:lpstr>
      <vt:lpstr>Presentación de PowerPoint</vt:lpstr>
      <vt:lpstr>Reporte Oportuno de Incidentes</vt:lpstr>
      <vt:lpstr>Gestión de Incidentes de SSO</vt:lpstr>
      <vt:lpstr>Análisis de Eventos Potenciales Fatales – Fatales FCX</vt:lpstr>
      <vt:lpstr>Presentación de PowerPoint</vt:lpstr>
      <vt:lpstr>¿Cómo reportar una Emergencia?</vt:lpstr>
      <vt:lpstr>Presentación de PowerPoint</vt:lpstr>
      <vt:lpstr>¿Cómo podemos reportar actos y condiciones subestándar?</vt:lpstr>
      <vt:lpstr>Inspecciones pre operacionales – Código de Colores </vt:lpstr>
      <vt:lpstr>Presentación de PowerPoint</vt:lpstr>
      <vt:lpstr>Cambio Climático</vt:lpstr>
      <vt:lpstr>Presentación de PowerPoint</vt:lpstr>
      <vt:lpstr>CHARLAS DE REFOZARMIENTO 2025</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CACERES SANDOVAL, EVA MARIA</cp:lastModifiedBy>
  <cp:revision>18</cp:revision>
  <dcterms:created xsi:type="dcterms:W3CDTF">2025-02-13T17:32:50Z</dcterms:created>
  <dcterms:modified xsi:type="dcterms:W3CDTF">2025-05-23T19:08:05Z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0x01010046829DE55437B147B48D1766376E3D6B00B88FBAAEE5C20C4C9D69FB6CE39CD566</vt:lpwstr>
  </property>
  <property fmtid="{D5CDD505-2E9C-101B-9397-08002B2CF9AE}" pid="3" name="FM_x0020_Ent_x0020_Taxonomy">
    <vt:lpwstr>2;#Communication|b5cff18d-06e2-4b96-8cca-84145c202a65</vt:lpwstr>
  </property>
  <property fmtid="{D5CDD505-2E9C-101B-9397-08002B2CF9AE}" pid="4" name="FM Retention Category">
    <vt:lpwstr>3;#Community Relations - General|96e133fb-aecf-4fc7-91a1-5dcc9f35a869</vt:lpwstr>
  </property>
  <property fmtid="{D5CDD505-2E9C-101B-9397-08002B2CF9AE}" pid="5" name="FM Doc Type">
    <vt:lpwstr>1;#Communication|ab0814dc-ad79-4add-a59b-e4976d8b9098</vt:lpwstr>
  </property>
  <property fmtid="{D5CDD505-2E9C-101B-9397-08002B2CF9AE}" pid="6" name="FM_x0020_Doc_x0020_Type">
    <vt:lpwstr>1;#Communication|ab0814dc-ad79-4add-a59b-e4976d8b9098</vt:lpwstr>
  </property>
  <property fmtid="{D5CDD505-2E9C-101B-9397-08002B2CF9AE}" pid="7" name="FM_x0020_Retention_x0020_Category">
    <vt:lpwstr>3;#Community Relations - General|96e133fb-aecf-4fc7-91a1-5dcc9f35a869</vt:lpwstr>
  </property>
  <property fmtid="{D5CDD505-2E9C-101B-9397-08002B2CF9AE}" pid="8" name="FM Ent Taxonomy">
    <vt:lpwstr>2;#Communication|b5cff18d-06e2-4b96-8cca-84145c202a65</vt:lpwstr>
  </property>
</Properties>
</file>