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4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color</c:v>
                </c:pt>
              </c:strCache>
            </c:strRef>
          </c:tx>
          <c:spPr>
            <a:solidFill>
              <a:srgbClr val="C14628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0-4747-AEB2-46BA132688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color</c:v>
                </c:pt>
              </c:strCache>
            </c:strRef>
          </c:tx>
          <c:spPr>
            <a:solidFill>
              <a:srgbClr val="FF671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0-4747-AEB2-46BA132688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color</c:v>
                </c:pt>
              </c:strCache>
            </c:strRef>
          </c:tx>
          <c:spPr>
            <a:solidFill>
              <a:srgbClr val="F8991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0-4747-AEB2-46BA13268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 color</c:v>
                </c:pt>
              </c:strCache>
            </c:strRef>
          </c:tx>
          <c:spPr>
            <a:solidFill>
              <a:srgbClr val="F8CF9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0-4747-AEB2-46BA1326881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color</c:v>
                </c:pt>
              </c:strCache>
            </c:strRef>
          </c:tx>
          <c:spPr>
            <a:solidFill>
              <a:srgbClr val="4C709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D0-4747-AEB2-46BA1326881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 color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D0-4747-AEB2-46BA1326881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D0-4747-AEB2-46BA1326881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6D0-4747-AEB2-46BA1326881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 color</c:v>
                </c:pt>
              </c:strCache>
            </c:strRef>
          </c:tx>
          <c:spPr>
            <a:solidFill>
              <a:srgbClr val="8F133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F13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D0-4747-AEB2-46BA1326881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D0-4747-AEB2-46BA13268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063408"/>
        <c:axId val="1298492384"/>
      </c:barChart>
      <c:catAx>
        <c:axId val="107806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8492384"/>
        <c:crosses val="autoZero"/>
        <c:auto val="1"/>
        <c:lblAlgn val="ctr"/>
        <c:lblOffset val="100"/>
        <c:noMultiLvlLbl val="0"/>
      </c:catAx>
      <c:valAx>
        <c:axId val="129849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806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146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52-4194-A01D-CBE87F6C44B1}"/>
              </c:ext>
            </c:extLst>
          </c:dPt>
          <c:dPt>
            <c:idx val="1"/>
            <c:bubble3D val="0"/>
            <c:spPr>
              <a:solidFill>
                <a:srgbClr val="FF671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52-4194-A01D-CBE87F6C44B1}"/>
              </c:ext>
            </c:extLst>
          </c:dPt>
          <c:dPt>
            <c:idx val="2"/>
            <c:bubble3D val="0"/>
            <c:spPr>
              <a:solidFill>
                <a:srgbClr val="F8991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52-4194-A01D-CBE87F6C44B1}"/>
              </c:ext>
            </c:extLst>
          </c:dPt>
          <c:dPt>
            <c:idx val="3"/>
            <c:bubble3D val="0"/>
            <c:spPr>
              <a:solidFill>
                <a:srgbClr val="F8CF9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52-4194-A01D-CBE87F6C44B1}"/>
              </c:ext>
            </c:extLst>
          </c:dPt>
          <c:dPt>
            <c:idx val="4"/>
            <c:bubble3D val="0"/>
            <c:spPr>
              <a:solidFill>
                <a:srgbClr val="4C709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52-4194-A01D-CBE87F6C44B1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52-4194-A01D-CBE87F6C44B1}"/>
              </c:ext>
            </c:extLst>
          </c:dPt>
          <c:dPt>
            <c:idx val="6"/>
            <c:bubble3D val="0"/>
            <c:spPr>
              <a:solidFill>
                <a:srgbClr val="8F133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52-4194-A01D-CBE87F6C44B1}"/>
              </c:ext>
            </c:extLst>
          </c:dPt>
          <c:dPt>
            <c:idx val="7"/>
            <c:bubble3D val="0"/>
            <c:spPr>
              <a:solidFill>
                <a:srgbClr val="447C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52-4194-A01D-CBE87F6C44B1}"/>
              </c:ext>
            </c:extLst>
          </c:dPt>
          <c:cat>
            <c:strRef>
              <c:f>Sheet1!$A$2:$A$9</c:f>
              <c:strCache>
                <c:ptCount val="8"/>
                <c:pt idx="0">
                  <c:v>1 color</c:v>
                </c:pt>
                <c:pt idx="1">
                  <c:v>2 color</c:v>
                </c:pt>
                <c:pt idx="2">
                  <c:v>3 color</c:v>
                </c:pt>
                <c:pt idx="3">
                  <c:v>4 color</c:v>
                </c:pt>
                <c:pt idx="4">
                  <c:v>5 color</c:v>
                </c:pt>
                <c:pt idx="5">
                  <c:v>6 color</c:v>
                </c:pt>
                <c:pt idx="6">
                  <c:v>7 color</c:v>
                </c:pt>
                <c:pt idx="7">
                  <c:v>8 color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52-4194-A01D-CBE87F6C4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5.jpeg"/><Relationship Id="rId7" Type="http://schemas.openxmlformats.org/officeDocument/2006/relationships/image" Target="../media/image10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cover_C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F97CAD-A4B6-497D-B24E-7AFBCD7ECD3B}"/>
              </a:ext>
            </a:extLst>
          </p:cNvPr>
          <p:cNvSpPr/>
          <p:nvPr userDrawn="1"/>
        </p:nvSpPr>
        <p:spPr>
          <a:xfrm>
            <a:off x="0" y="-68580"/>
            <a:ext cx="12192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3" name="Picture 22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72D34820-406C-43CD-81D7-AFF464212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500" t="16428" r="12500" b="43098"/>
          <a:stretch/>
        </p:blipFill>
        <p:spPr>
          <a:xfrm>
            <a:off x="0" y="1122830"/>
            <a:ext cx="12192000" cy="461234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318CF3E-4F3E-4272-BC14-7B29107DD74A}"/>
              </a:ext>
            </a:extLst>
          </p:cNvPr>
          <p:cNvSpPr/>
          <p:nvPr userDrawn="1"/>
        </p:nvSpPr>
        <p:spPr>
          <a:xfrm>
            <a:off x="0" y="1757863"/>
            <a:ext cx="12192000" cy="397730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AC50BD-04DD-4B9E-852D-7B18E03950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9690" y="404536"/>
            <a:ext cx="4220676" cy="194715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9842561-822A-4200-B6E2-97D8E733B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918121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9842561-822A-4200-B6E2-97D8E733B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690" y="1153972"/>
            <a:ext cx="8730036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690" y="2656627"/>
            <a:ext cx="8730036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81B84C1-4218-4AC9-A5F3-389CEC41B15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0"/>
          </a:blip>
          <a:srcRect/>
          <a:stretch/>
        </p:blipFill>
        <p:spPr>
          <a:xfrm>
            <a:off x="9245849" y="5947822"/>
            <a:ext cx="2606905" cy="54840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3F34DCD-8F58-4ED4-86F9-7A2868F84251}"/>
              </a:ext>
            </a:extLst>
          </p:cNvPr>
          <p:cNvSpPr txBox="1"/>
          <p:nvPr userDrawn="1"/>
        </p:nvSpPr>
        <p:spPr>
          <a:xfrm>
            <a:off x="3425193" y="6090879"/>
            <a:ext cx="1030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>
                <a:solidFill>
                  <a:schemeClr val="tx1">
                    <a:alpha val="50098"/>
                  </a:schemeClr>
                </a:solidFill>
                <a:latin typeface="+mj-lt"/>
              </a:rPr>
              <a:t>fcx.com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80E129F-19F1-49E3-B3B0-5F25C9B1C5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1000"/>
          </a:blip>
          <a:srcRect/>
          <a:stretch/>
        </p:blipFill>
        <p:spPr>
          <a:xfrm>
            <a:off x="497247" y="5950670"/>
            <a:ext cx="721832" cy="54339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D91D4D-E399-4B54-B405-945EFF42DED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0000"/>
          </a:blip>
          <a:srcRect/>
          <a:stretch/>
        </p:blipFill>
        <p:spPr>
          <a:xfrm>
            <a:off x="1847947" y="5959524"/>
            <a:ext cx="1053135" cy="5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14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2F7E14-F9CD-4D03-B41A-33F3FEAD42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202202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2F7E14-F9CD-4D03-B41A-33F3FEAD4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91C27-2F53-EE42-B78B-37814FC58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53205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BB5D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34AEA-C535-3C48-B0FB-9E5740413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355963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rgbClr val="DF572A"/>
              </a:buClr>
              <a:defRPr sz="2400"/>
            </a:lvl2pPr>
            <a:lvl3pPr>
              <a:buClr>
                <a:srgbClr val="DF572A"/>
              </a:buClr>
              <a:defRPr sz="2400"/>
            </a:lvl3pPr>
            <a:lvl4pPr>
              <a:buClr>
                <a:srgbClr val="DF572A"/>
              </a:buClr>
              <a:defRPr sz="2400"/>
            </a:lvl4pPr>
            <a:lvl5pPr>
              <a:buClr>
                <a:srgbClr val="DF572A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63FB4CB-CF24-374A-A9FB-91654E21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85" y="356007"/>
            <a:ext cx="9680953" cy="705531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A52495-7B77-4DB9-8E3F-9495782DB1C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12192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A599D75-BE60-4D23-8C36-E6583876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C69C6DC-6153-4195-B4E8-81A149B73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1485" y="150495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BB5D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BA675432-1578-4F06-A50A-43FE8D5E65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1485" y="2328867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rgbClr val="DF572A"/>
              </a:buClr>
              <a:defRPr sz="2400"/>
            </a:lvl2pPr>
            <a:lvl3pPr>
              <a:buClr>
                <a:srgbClr val="DF572A"/>
              </a:buClr>
              <a:defRPr sz="2400"/>
            </a:lvl3pPr>
            <a:lvl4pPr>
              <a:buClr>
                <a:srgbClr val="DF572A"/>
              </a:buClr>
              <a:defRPr sz="2400"/>
            </a:lvl4pPr>
            <a:lvl5pPr>
              <a:buClr>
                <a:srgbClr val="DF572A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72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132DD1-6B33-4309-82A8-752481CA67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067073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132DD1-6B33-4309-82A8-752481CA6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DF4BA91-A2A2-4736-95CB-1BD645CC23F2}"/>
              </a:ext>
            </a:extLst>
          </p:cNvPr>
          <p:cNvCxnSpPr>
            <a:cxnSpLocks/>
          </p:cNvCxnSpPr>
          <p:nvPr userDrawn="1"/>
        </p:nvCxnSpPr>
        <p:spPr>
          <a:xfrm>
            <a:off x="986729" y="4948280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9998861-0A5F-4954-B8BE-DF0F6A1F425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539747"/>
            <a:ext cx="0" cy="1446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DB510F7-909D-4B7F-B125-397D73851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2795955" y="3319673"/>
            <a:ext cx="6547128" cy="1402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9"/>
            <a:ext cx="12192000" cy="1738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240752-EDEA-41D7-89DB-252A470E04F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139967"/>
            <a:ext cx="0" cy="2931388"/>
          </a:xfrm>
          <a:prstGeom prst="line">
            <a:avLst/>
          </a:prstGeom>
          <a:ln w="19050">
            <a:solidFill>
              <a:srgbClr val="FF67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F1FA932B-1BFD-44EB-99B4-5A9C1DB14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6346" y="1286313"/>
            <a:ext cx="5420021" cy="12847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7813" y="6507851"/>
            <a:ext cx="7363977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B92207-A3E0-4D30-B754-7BD03F890EA2}"/>
              </a:ext>
            </a:extLst>
          </p:cNvPr>
          <p:cNvSpPr/>
          <p:nvPr userDrawn="1"/>
        </p:nvSpPr>
        <p:spPr>
          <a:xfrm>
            <a:off x="130839" y="5122546"/>
            <a:ext cx="1711780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1E0F9B-17A1-4742-BBEA-18FD4100958D}"/>
              </a:ext>
            </a:extLst>
          </p:cNvPr>
          <p:cNvSpPr/>
          <p:nvPr userDrawn="1"/>
        </p:nvSpPr>
        <p:spPr>
          <a:xfrm>
            <a:off x="4672806" y="2695371"/>
            <a:ext cx="2846389" cy="1431131"/>
          </a:xfrm>
          <a:prstGeom prst="rect">
            <a:avLst/>
          </a:prstGeom>
          <a:solidFill>
            <a:srgbClr val="FF6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CDA47430-F8D5-4F07-A45B-86AEC1038F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31279" y="1258704"/>
            <a:ext cx="5375132" cy="13784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32BF3A96-C10D-481B-B7D7-7378A143A0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3510" y="2858369"/>
            <a:ext cx="2578359" cy="1112509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0F6F3D3-1D9F-4009-91D2-AD6A281F1E70}"/>
              </a:ext>
            </a:extLst>
          </p:cNvPr>
          <p:cNvCxnSpPr>
            <a:cxnSpLocks/>
          </p:cNvCxnSpPr>
          <p:nvPr userDrawn="1"/>
        </p:nvCxnSpPr>
        <p:spPr>
          <a:xfrm>
            <a:off x="2795955" y="3319675"/>
            <a:ext cx="0" cy="19447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DF5748C-833B-4C7D-A7FD-C83C6CBED9B5}"/>
              </a:ext>
            </a:extLst>
          </p:cNvPr>
          <p:cNvSpPr/>
          <p:nvPr userDrawn="1"/>
        </p:nvSpPr>
        <p:spPr>
          <a:xfrm>
            <a:off x="1283676" y="3840258"/>
            <a:ext cx="3024555" cy="961292"/>
          </a:xfrm>
          <a:prstGeom prst="rect">
            <a:avLst/>
          </a:prstGeom>
          <a:solidFill>
            <a:srgbClr val="982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F43AF7-9766-4038-BF82-554F2B07497D}"/>
              </a:ext>
            </a:extLst>
          </p:cNvPr>
          <p:cNvSpPr/>
          <p:nvPr userDrawn="1"/>
        </p:nvSpPr>
        <p:spPr>
          <a:xfrm>
            <a:off x="1940063" y="5122546"/>
            <a:ext cx="1711780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73B15DC-252E-4A5A-BF03-D27EDB410F4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442514" y="3893626"/>
            <a:ext cx="270688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DEC8FF88-B71B-41B5-AC00-168A2E5166C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15660" y="5196483"/>
            <a:ext cx="154214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7D216F02-569A-49FD-9C4D-7D73017830D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001163" y="5196483"/>
            <a:ext cx="154214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E157A5-F1FB-4A99-9B17-594E2875C801}"/>
              </a:ext>
            </a:extLst>
          </p:cNvPr>
          <p:cNvCxnSpPr>
            <a:cxnSpLocks/>
          </p:cNvCxnSpPr>
          <p:nvPr userDrawn="1"/>
        </p:nvCxnSpPr>
        <p:spPr>
          <a:xfrm flipH="1">
            <a:off x="986729" y="4960414"/>
            <a:ext cx="361113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A69A6C8-BBBA-4A5A-BD8E-4F2863C7A10B}"/>
              </a:ext>
            </a:extLst>
          </p:cNvPr>
          <p:cNvCxnSpPr>
            <a:cxnSpLocks/>
          </p:cNvCxnSpPr>
          <p:nvPr userDrawn="1"/>
        </p:nvCxnSpPr>
        <p:spPr>
          <a:xfrm>
            <a:off x="4597859" y="4948280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21CD03D-DAF3-4B68-9DAA-9279D235C59F}"/>
              </a:ext>
            </a:extLst>
          </p:cNvPr>
          <p:cNvSpPr/>
          <p:nvPr userDrawn="1"/>
        </p:nvSpPr>
        <p:spPr>
          <a:xfrm>
            <a:off x="3741970" y="5122546"/>
            <a:ext cx="1711780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F1E28928-A85C-4454-8E07-56AD06E6BACF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826790" y="5196483"/>
            <a:ext cx="154214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D2E2D0-8215-46A3-AD69-C5AFAEF00569}"/>
              </a:ext>
            </a:extLst>
          </p:cNvPr>
          <p:cNvCxnSpPr>
            <a:cxnSpLocks/>
          </p:cNvCxnSpPr>
          <p:nvPr userDrawn="1"/>
        </p:nvCxnSpPr>
        <p:spPr>
          <a:xfrm>
            <a:off x="7527429" y="4949116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9F6E2181-ED29-490C-AB34-125262619C19}"/>
              </a:ext>
            </a:extLst>
          </p:cNvPr>
          <p:cNvSpPr/>
          <p:nvPr userDrawn="1"/>
        </p:nvSpPr>
        <p:spPr>
          <a:xfrm>
            <a:off x="6671539" y="5123382"/>
            <a:ext cx="1711780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DB5D549-495F-4858-B322-93010E4861D7}"/>
              </a:ext>
            </a:extLst>
          </p:cNvPr>
          <p:cNvCxnSpPr>
            <a:cxnSpLocks/>
          </p:cNvCxnSpPr>
          <p:nvPr userDrawn="1"/>
        </p:nvCxnSpPr>
        <p:spPr>
          <a:xfrm>
            <a:off x="9336655" y="3320511"/>
            <a:ext cx="0" cy="19447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30ED4439-13DE-479E-A463-246F49A524CB}"/>
              </a:ext>
            </a:extLst>
          </p:cNvPr>
          <p:cNvSpPr/>
          <p:nvPr userDrawn="1"/>
        </p:nvSpPr>
        <p:spPr>
          <a:xfrm>
            <a:off x="7824376" y="3841094"/>
            <a:ext cx="3024555" cy="961292"/>
          </a:xfrm>
          <a:prstGeom prst="rect">
            <a:avLst/>
          </a:prstGeom>
          <a:solidFill>
            <a:srgbClr val="982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375DF85-9F61-4788-9BED-D3DBE454A64F}"/>
              </a:ext>
            </a:extLst>
          </p:cNvPr>
          <p:cNvSpPr/>
          <p:nvPr userDrawn="1"/>
        </p:nvSpPr>
        <p:spPr>
          <a:xfrm>
            <a:off x="8480763" y="5123382"/>
            <a:ext cx="1711780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EEDAD94D-E1FB-4D24-A8B3-449950C2AE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83214" y="3894462"/>
            <a:ext cx="270688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728B71F6-9F1B-41DB-8D19-B0731D26E2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6360" y="5197319"/>
            <a:ext cx="154214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667487F2-4941-46C6-9FB0-2C531469B3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1863" y="5197319"/>
            <a:ext cx="154214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A90B50-AEC3-4FC8-980D-AF91F3CBB90E}"/>
              </a:ext>
            </a:extLst>
          </p:cNvPr>
          <p:cNvCxnSpPr>
            <a:cxnSpLocks/>
          </p:cNvCxnSpPr>
          <p:nvPr userDrawn="1"/>
        </p:nvCxnSpPr>
        <p:spPr>
          <a:xfrm flipH="1">
            <a:off x="7527429" y="4961250"/>
            <a:ext cx="361113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6006CEA-F0ED-4ED3-BF84-B157B5ADB00A}"/>
              </a:ext>
            </a:extLst>
          </p:cNvPr>
          <p:cNvCxnSpPr>
            <a:cxnSpLocks/>
          </p:cNvCxnSpPr>
          <p:nvPr userDrawn="1"/>
        </p:nvCxnSpPr>
        <p:spPr>
          <a:xfrm>
            <a:off x="11138559" y="4949116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4B818BFA-42E5-4866-B523-39CFE9BB711E}"/>
              </a:ext>
            </a:extLst>
          </p:cNvPr>
          <p:cNvSpPr/>
          <p:nvPr userDrawn="1"/>
        </p:nvSpPr>
        <p:spPr>
          <a:xfrm>
            <a:off x="10282670" y="5123382"/>
            <a:ext cx="1711780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16783C8E-525C-4200-BC40-71437B30C9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67490" y="5197319"/>
            <a:ext cx="154214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0" name="Title Placeholder 1">
            <a:extLst>
              <a:ext uri="{FF2B5EF4-FFF2-40B4-BE49-F238E27FC236}">
                <a16:creationId xmlns:a16="http://schemas.microsoft.com/office/drawing/2014/main" id="{37452136-C22D-4604-ADDF-C87346C98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777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B77CE24-C6F6-4C55-9986-ACC5659A91C7}"/>
              </a:ext>
            </a:extLst>
          </p:cNvPr>
          <p:cNvSpPr/>
          <p:nvPr userDrawn="1"/>
        </p:nvSpPr>
        <p:spPr>
          <a:xfrm>
            <a:off x="6240884" y="2791460"/>
            <a:ext cx="1713551" cy="3533331"/>
          </a:xfrm>
          <a:prstGeom prst="rect">
            <a:avLst/>
          </a:prstGeom>
          <a:solidFill>
            <a:srgbClr val="C1462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CBDE44-D234-4DFA-90B1-695AF07458B7}"/>
              </a:ext>
            </a:extLst>
          </p:cNvPr>
          <p:cNvSpPr/>
          <p:nvPr userDrawn="1"/>
        </p:nvSpPr>
        <p:spPr>
          <a:xfrm>
            <a:off x="353538" y="2791460"/>
            <a:ext cx="1713551" cy="3533331"/>
          </a:xfrm>
          <a:prstGeom prst="rect">
            <a:avLst/>
          </a:prstGeom>
          <a:solidFill>
            <a:srgbClr val="FBE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A19812-3E96-4571-8400-195B0A995BA8}"/>
              </a:ext>
            </a:extLst>
          </p:cNvPr>
          <p:cNvSpPr/>
          <p:nvPr userDrawn="1"/>
        </p:nvSpPr>
        <p:spPr>
          <a:xfrm>
            <a:off x="2315986" y="2791460"/>
            <a:ext cx="1713551" cy="3533331"/>
          </a:xfrm>
          <a:prstGeom prst="rect">
            <a:avLst/>
          </a:prstGeom>
          <a:solidFill>
            <a:srgbClr val="FBC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B511AE-D6FC-43B1-B105-CE39AC2692E9}"/>
              </a:ext>
            </a:extLst>
          </p:cNvPr>
          <p:cNvSpPr/>
          <p:nvPr userDrawn="1"/>
        </p:nvSpPr>
        <p:spPr>
          <a:xfrm>
            <a:off x="4278435" y="2791460"/>
            <a:ext cx="1713551" cy="3533331"/>
          </a:xfrm>
          <a:prstGeom prst="rect">
            <a:avLst/>
          </a:prstGeom>
          <a:solidFill>
            <a:srgbClr val="FFB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278DD3-7936-4A18-A2FF-D24E250BB003}"/>
              </a:ext>
            </a:extLst>
          </p:cNvPr>
          <p:cNvSpPr/>
          <p:nvPr userDrawn="1"/>
        </p:nvSpPr>
        <p:spPr>
          <a:xfrm>
            <a:off x="8203334" y="2791460"/>
            <a:ext cx="1713551" cy="3533331"/>
          </a:xfrm>
          <a:prstGeom prst="rect">
            <a:avLst/>
          </a:prstGeom>
          <a:solidFill>
            <a:srgbClr val="C58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59B849-BB03-467B-A9F4-6E2FCEDDCA8B}"/>
              </a:ext>
            </a:extLst>
          </p:cNvPr>
          <p:cNvSpPr/>
          <p:nvPr userDrawn="1"/>
        </p:nvSpPr>
        <p:spPr>
          <a:xfrm>
            <a:off x="10165782" y="2791460"/>
            <a:ext cx="1713551" cy="353333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673586-8545-43F4-B4B0-74EE7F0A07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15936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673586-8545-43F4-B4B0-74EE7F0A0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7"/>
            <a:ext cx="12192000" cy="1447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F1FA932B-1BFD-44EB-99B4-5A9C1DB14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6345" y="1286314"/>
            <a:ext cx="5585640" cy="12221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7813" y="6507851"/>
            <a:ext cx="7363977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9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CDA47430-F8D5-4F07-A45B-86AEC1038F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40885" y="1258703"/>
            <a:ext cx="5638448" cy="12497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0" name="Content Placeholder 5">
            <a:extLst>
              <a:ext uri="{FF2B5EF4-FFF2-40B4-BE49-F238E27FC236}">
                <a16:creationId xmlns:a16="http://schemas.microsoft.com/office/drawing/2014/main" id="{9B885894-6438-4B2C-ACAE-C131BFE6FB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1254" y="2862754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7C84AF60-AB61-4C06-8408-F5D1D148785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419511" y="2862754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57C299B1-10F3-4A97-A4DC-31FF1214457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64131" y="2862754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/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5">
            <a:extLst>
              <a:ext uri="{FF2B5EF4-FFF2-40B4-BE49-F238E27FC236}">
                <a16:creationId xmlns:a16="http://schemas.microsoft.com/office/drawing/2014/main" id="{6EA5D6E1-A3A3-4C4B-8103-695F71A3D42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32388" y="2862754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2D46B905-C63D-4E2A-9141-3CA33DA3A36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00104" y="2862754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Content Placeholder 5">
            <a:extLst>
              <a:ext uri="{FF2B5EF4-FFF2-40B4-BE49-F238E27FC236}">
                <a16:creationId xmlns:a16="http://schemas.microsoft.com/office/drawing/2014/main" id="{897FDB16-D210-489B-87C0-CF2FD385CA1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0268362" y="2862754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F2934-BD51-41D1-BBAC-E2C0CFC681B5}"/>
              </a:ext>
            </a:extLst>
          </p:cNvPr>
          <p:cNvPicPr preferRelativeResize="0"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2508437"/>
            <a:ext cx="12192001" cy="77678"/>
          </a:xfrm>
          <a:prstGeom prst="rect">
            <a:avLst/>
          </a:prstGeom>
        </p:spPr>
      </p:pic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1E3973C-4FA3-4F1F-A657-CD1E94B2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425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7"/>
            <a:ext cx="12192000" cy="1825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DAD216-0C11-4D70-A38F-9BAB18367B13}"/>
              </a:ext>
            </a:extLst>
          </p:cNvPr>
          <p:cNvSpPr/>
          <p:nvPr userDrawn="1"/>
        </p:nvSpPr>
        <p:spPr>
          <a:xfrm>
            <a:off x="353538" y="1479924"/>
            <a:ext cx="1713551" cy="1142613"/>
          </a:xfrm>
          <a:prstGeom prst="rect">
            <a:avLst/>
          </a:prstGeom>
          <a:solidFill>
            <a:srgbClr val="FBE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A5F751-E869-44D8-8B66-FA510AB156F3}"/>
              </a:ext>
            </a:extLst>
          </p:cNvPr>
          <p:cNvSpPr/>
          <p:nvPr userDrawn="1"/>
        </p:nvSpPr>
        <p:spPr>
          <a:xfrm>
            <a:off x="2315986" y="1479924"/>
            <a:ext cx="1713551" cy="1142613"/>
          </a:xfrm>
          <a:prstGeom prst="rect">
            <a:avLst/>
          </a:prstGeom>
          <a:solidFill>
            <a:srgbClr val="FBC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33C7C6-E901-4D27-B7B3-68B1D0610C69}"/>
              </a:ext>
            </a:extLst>
          </p:cNvPr>
          <p:cNvSpPr/>
          <p:nvPr userDrawn="1"/>
        </p:nvSpPr>
        <p:spPr>
          <a:xfrm>
            <a:off x="4278435" y="1479924"/>
            <a:ext cx="1713551" cy="1142613"/>
          </a:xfrm>
          <a:prstGeom prst="rect">
            <a:avLst/>
          </a:prstGeom>
          <a:solidFill>
            <a:srgbClr val="FFB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120345-A674-4944-A7E7-C3A91C18AD10}"/>
              </a:ext>
            </a:extLst>
          </p:cNvPr>
          <p:cNvSpPr/>
          <p:nvPr userDrawn="1"/>
        </p:nvSpPr>
        <p:spPr>
          <a:xfrm>
            <a:off x="6240884" y="1479924"/>
            <a:ext cx="1713551" cy="1142613"/>
          </a:xfrm>
          <a:prstGeom prst="rect">
            <a:avLst/>
          </a:prstGeom>
          <a:solidFill>
            <a:srgbClr val="DF9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8D2967-2613-4A4B-AB79-1BB3081735B2}"/>
              </a:ext>
            </a:extLst>
          </p:cNvPr>
          <p:cNvSpPr/>
          <p:nvPr userDrawn="1"/>
        </p:nvSpPr>
        <p:spPr>
          <a:xfrm>
            <a:off x="8203334" y="1479924"/>
            <a:ext cx="1713551" cy="1142613"/>
          </a:xfrm>
          <a:prstGeom prst="rect">
            <a:avLst/>
          </a:prstGeom>
          <a:solidFill>
            <a:srgbClr val="C58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11C49D-C64F-4A69-BB88-48CDFA1D32A9}"/>
              </a:ext>
            </a:extLst>
          </p:cNvPr>
          <p:cNvSpPr/>
          <p:nvPr userDrawn="1"/>
        </p:nvSpPr>
        <p:spPr>
          <a:xfrm>
            <a:off x="10165782" y="1479924"/>
            <a:ext cx="1713551" cy="11426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780FEF1-66C7-4B19-978A-B53E1DFFF3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542211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780FEF1-66C7-4B19-978A-B53E1DFFF3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7813" y="6507851"/>
            <a:ext cx="7363977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60" name="Content Placeholder 5">
            <a:extLst>
              <a:ext uri="{FF2B5EF4-FFF2-40B4-BE49-F238E27FC236}">
                <a16:creationId xmlns:a16="http://schemas.microsoft.com/office/drawing/2014/main" id="{9B885894-6438-4B2C-ACAE-C131BFE6FB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1254" y="3167552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7C84AF60-AB61-4C06-8408-F5D1D148785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419511" y="3167552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57C299B1-10F3-4A97-A4DC-31FF1214457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64131" y="3167552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/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5">
            <a:extLst>
              <a:ext uri="{FF2B5EF4-FFF2-40B4-BE49-F238E27FC236}">
                <a16:creationId xmlns:a16="http://schemas.microsoft.com/office/drawing/2014/main" id="{6EA5D6E1-A3A3-4C4B-8103-695F71A3D42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32388" y="3167552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2D46B905-C63D-4E2A-9141-3CA33DA3A36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00104" y="3167552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Content Placeholder 5">
            <a:extLst>
              <a:ext uri="{FF2B5EF4-FFF2-40B4-BE49-F238E27FC236}">
                <a16:creationId xmlns:a16="http://schemas.microsoft.com/office/drawing/2014/main" id="{897FDB16-D210-489B-87C0-CF2FD385CA1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0268362" y="3167552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F2934-BD51-41D1-BBAC-E2C0CFC681B5}"/>
              </a:ext>
            </a:extLst>
          </p:cNvPr>
          <p:cNvPicPr preferRelativeResize="0"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2965634"/>
            <a:ext cx="12192001" cy="7767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84F6A-893D-41EB-9820-C0DAD3A610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013" y="1479550"/>
            <a:ext cx="1712912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272F46ED-9343-49DD-9A83-F2DC554F9D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15824" y="1482710"/>
            <a:ext cx="1712912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4DDCC7AD-5CA6-412B-8BB6-9678E110A2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79073" y="1482710"/>
            <a:ext cx="1712912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12E12C7-3567-4028-A036-619845DE1E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29181" y="1482710"/>
            <a:ext cx="1712912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7B56DEC4-21E4-481E-8F54-DB0B52360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03333" y="1482710"/>
            <a:ext cx="1712912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C15EE8ED-CCF8-4F15-830D-A740A196AA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65144" y="1473585"/>
            <a:ext cx="1712912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B063E648-C976-4A67-BA43-1782E864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862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AC184B6-8E5F-4DCD-82CC-5E3D357DA5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06527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AC184B6-8E5F-4DCD-82CC-5E3D357DA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A69D-9160-5E4B-A5D8-01020EE0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86348"/>
            <a:ext cx="6172200" cy="4474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rgbClr val="DF572A"/>
              </a:buClr>
              <a:defRPr sz="2400"/>
            </a:lvl2pPr>
            <a:lvl3pPr>
              <a:buClr>
                <a:srgbClr val="DF572A"/>
              </a:buClr>
              <a:defRPr sz="2400"/>
            </a:lvl3pPr>
            <a:lvl4pPr>
              <a:buClr>
                <a:srgbClr val="DF572A"/>
              </a:buClr>
              <a:defRPr sz="2400"/>
            </a:lvl4pPr>
            <a:lvl5pPr>
              <a:buClr>
                <a:srgbClr val="DF572A"/>
              </a:buCl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78420-F087-474C-9203-5D73EC4C8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86348"/>
            <a:ext cx="3932237" cy="4482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B0335-55AA-A44C-9C89-813457DB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29D9C-64D8-3841-9C54-079F29D4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B9583-D75D-384C-83CA-258F75C2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4000"/>
            <a:ext cx="358139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11F11"/>
                </a:solidFill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6D1738A-1F8B-435C-9DC7-77F58418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834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C39D67-BBE6-4ABD-AC6C-64B022DEB0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36085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C39D67-BBE6-4ABD-AC6C-64B022DEB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11DAB44-3933-4383-A7E8-C2260715D422}"/>
              </a:ext>
            </a:extLst>
          </p:cNvPr>
          <p:cNvSpPr/>
          <p:nvPr userDrawn="1"/>
        </p:nvSpPr>
        <p:spPr>
          <a:xfrm>
            <a:off x="1" y="-83127"/>
            <a:ext cx="12192001" cy="694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0048B-215C-2742-B3BD-2C887A2EE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66561" y="613188"/>
            <a:ext cx="8221435" cy="539724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buClr>
                <a:srgbClr val="BB5D00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rgbClr val="BB5D00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rgbClr val="BB5D00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A6E46B-8646-4537-AA80-3EBD1F24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54779" y="6368787"/>
            <a:ext cx="548267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3E441-BE8C-4916-A8BD-904DE4EB6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7092" b="60808"/>
          <a:stretch/>
        </p:blipFill>
        <p:spPr>
          <a:xfrm rot="5400000">
            <a:off x="8544636" y="3210637"/>
            <a:ext cx="6941129" cy="35360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B242E6-61D1-44BD-BFA5-E1979DCE966F}"/>
              </a:ext>
            </a:extLst>
          </p:cNvPr>
          <p:cNvCxnSpPr>
            <a:cxnSpLocks/>
          </p:cNvCxnSpPr>
          <p:nvPr userDrawn="1"/>
        </p:nvCxnSpPr>
        <p:spPr>
          <a:xfrm>
            <a:off x="10536111" y="-14998"/>
            <a:ext cx="0" cy="6872998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B37B435-E887-4972-B40F-6EA45C59FB1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 rot="5400000">
            <a:off x="10633412" y="5969769"/>
            <a:ext cx="1048042" cy="293963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6771AEE-C76D-499A-99C6-64134E39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7966476" y="3200684"/>
            <a:ext cx="6441557" cy="802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30B730-1E97-4E57-8F15-45C9CC9F08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26477" y="3313433"/>
            <a:ext cx="2377440" cy="1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3862D993-5F2E-4B18-80B3-67CAC417C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705" t="12131" r="39705" b="27718"/>
          <a:stretch/>
        </p:blipFill>
        <p:spPr>
          <a:xfrm>
            <a:off x="8844950" y="3176"/>
            <a:ext cx="3347049" cy="6854824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66F7D4-492E-43AB-8EBD-78BC7D8792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990358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66F7D4-492E-43AB-8EBD-78BC7D879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DA7E213-B5D3-43CF-A495-0A5DE4864EB3}"/>
              </a:ext>
            </a:extLst>
          </p:cNvPr>
          <p:cNvSpPr/>
          <p:nvPr userDrawn="1"/>
        </p:nvSpPr>
        <p:spPr>
          <a:xfrm>
            <a:off x="8844950" y="1433146"/>
            <a:ext cx="3347049" cy="542485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F97CAD-A4B6-497D-B24E-7AFBCD7ECD3B}"/>
              </a:ext>
            </a:extLst>
          </p:cNvPr>
          <p:cNvSpPr/>
          <p:nvPr userDrawn="1"/>
        </p:nvSpPr>
        <p:spPr>
          <a:xfrm>
            <a:off x="0" y="-68580"/>
            <a:ext cx="8844949" cy="1281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690" y="1296853"/>
            <a:ext cx="8172733" cy="15511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690" y="3038476"/>
            <a:ext cx="8172733" cy="1280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90BBC2-F2AC-AE4F-B833-4B56262ABD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0"/>
          </a:blip>
          <a:srcRect/>
          <a:stretch/>
        </p:blipFill>
        <p:spPr>
          <a:xfrm>
            <a:off x="9322421" y="5924105"/>
            <a:ext cx="1955179" cy="548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CEA6F8-6D29-4C21-A617-D0A00639AA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26389" y="5954967"/>
            <a:ext cx="2606905" cy="5466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30E894-DF49-4046-BCFD-FCC14B1E1E4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9690" y="404536"/>
            <a:ext cx="4220676" cy="19471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6E0C134-5B11-42AA-8ABB-9EEAF0E34B67}"/>
              </a:ext>
            </a:extLst>
          </p:cNvPr>
          <p:cNvSpPr txBox="1"/>
          <p:nvPr userDrawn="1"/>
        </p:nvSpPr>
        <p:spPr>
          <a:xfrm>
            <a:off x="3425193" y="6090879"/>
            <a:ext cx="1030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>
                <a:solidFill>
                  <a:schemeClr val="tx1">
                    <a:alpha val="50098"/>
                  </a:schemeClr>
                </a:solidFill>
                <a:latin typeface="+mj-lt"/>
              </a:rPr>
              <a:t>fcx.com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075505B-291B-4626-9DCB-4F432B99A4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1000"/>
          </a:blip>
          <a:srcRect/>
          <a:stretch/>
        </p:blipFill>
        <p:spPr>
          <a:xfrm>
            <a:off x="497247" y="5950670"/>
            <a:ext cx="721832" cy="54339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7EA982F-0971-4B93-A167-EC37F6A280B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0000"/>
          </a:blip>
          <a:srcRect/>
          <a:stretch/>
        </p:blipFill>
        <p:spPr>
          <a:xfrm>
            <a:off x="1847947" y="5959524"/>
            <a:ext cx="1053135" cy="5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26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ppendix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0A61DB4D-6C43-4E37-89BE-D86451A21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705" t="21956" r="39705" b="27718"/>
          <a:stretch/>
        </p:blipFill>
        <p:spPr>
          <a:xfrm>
            <a:off x="8844950" y="1122829"/>
            <a:ext cx="3347049" cy="57351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BF879B-4B64-484F-AB11-169FA7CADE82}"/>
              </a:ext>
            </a:extLst>
          </p:cNvPr>
          <p:cNvSpPr/>
          <p:nvPr userDrawn="1"/>
        </p:nvSpPr>
        <p:spPr>
          <a:xfrm>
            <a:off x="8844950" y="1433146"/>
            <a:ext cx="3347049" cy="542485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B10529-FBDC-4621-8DD5-517C7CBDCB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82104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B10529-FBDC-4621-8DD5-517C7CBDC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872925A-36CF-4822-B8B6-8516BC564653}"/>
              </a:ext>
            </a:extLst>
          </p:cNvPr>
          <p:cNvSpPr/>
          <p:nvPr userDrawn="1"/>
        </p:nvSpPr>
        <p:spPr>
          <a:xfrm>
            <a:off x="0" y="-68580"/>
            <a:ext cx="12192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296852"/>
            <a:ext cx="7296151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2799507"/>
            <a:ext cx="7296151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E88ECE-2157-4F99-AEB7-CD3A31B5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42217E-1C67-4757-81FD-2DCD5A3DD5B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9690" y="404536"/>
            <a:ext cx="4220676" cy="194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70CB36-F7E8-4E8E-AC99-7EEDC17DE3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26389" y="5954967"/>
            <a:ext cx="2606905" cy="54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83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12192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85" y="1519520"/>
            <a:ext cx="10572316" cy="4464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6538">
              <a:buClr>
                <a:srgbClr val="DF572A"/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39825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A127294-ACFE-41D3-AA99-C6ED4290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92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2A385F-36DD-46FB-A566-F5EABF7F0EE1}"/>
              </a:ext>
            </a:extLst>
          </p:cNvPr>
          <p:cNvSpPr/>
          <p:nvPr userDrawn="1"/>
        </p:nvSpPr>
        <p:spPr>
          <a:xfrm>
            <a:off x="3176" y="1123505"/>
            <a:ext cx="12188824" cy="1569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36323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12192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3DBAB-33E2-42FF-8425-76A9F1C1A2E7}"/>
              </a:ext>
            </a:extLst>
          </p:cNvPr>
          <p:cNvSpPr/>
          <p:nvPr userDrawn="1"/>
        </p:nvSpPr>
        <p:spPr>
          <a:xfrm>
            <a:off x="9192820" y="2882264"/>
            <a:ext cx="2908985" cy="311309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A6F5BF-D6F4-4749-A47E-53D716145806}"/>
              </a:ext>
            </a:extLst>
          </p:cNvPr>
          <p:cNvSpPr/>
          <p:nvPr userDrawn="1"/>
        </p:nvSpPr>
        <p:spPr>
          <a:xfrm>
            <a:off x="442240" y="4930440"/>
            <a:ext cx="211493" cy="222956"/>
          </a:xfrm>
          <a:prstGeom prst="rect">
            <a:avLst/>
          </a:prstGeom>
          <a:solidFill>
            <a:srgbClr val="A22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19F31B-DDC9-4E7A-8A22-64E121314F2B}"/>
              </a:ext>
            </a:extLst>
          </p:cNvPr>
          <p:cNvSpPr/>
          <p:nvPr userDrawn="1"/>
        </p:nvSpPr>
        <p:spPr>
          <a:xfrm>
            <a:off x="1126334" y="4938844"/>
            <a:ext cx="211493" cy="222956"/>
          </a:xfrm>
          <a:prstGeom prst="rect">
            <a:avLst/>
          </a:prstGeom>
          <a:solidFill>
            <a:srgbClr val="00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F31CCD-F890-447A-9CAD-5CC502170E1A}"/>
              </a:ext>
            </a:extLst>
          </p:cNvPr>
          <p:cNvSpPr/>
          <p:nvPr userDrawn="1"/>
        </p:nvSpPr>
        <p:spPr>
          <a:xfrm>
            <a:off x="1858442" y="4951440"/>
            <a:ext cx="211493" cy="222956"/>
          </a:xfrm>
          <a:prstGeom prst="rect">
            <a:avLst/>
          </a:prstGeom>
          <a:solidFill>
            <a:srgbClr val="750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15EF54-6962-4147-A6E8-DD2B1E6DB412}"/>
              </a:ext>
            </a:extLst>
          </p:cNvPr>
          <p:cNvSpPr txBox="1"/>
          <p:nvPr userDrawn="1"/>
        </p:nvSpPr>
        <p:spPr>
          <a:xfrm>
            <a:off x="352740" y="4602402"/>
            <a:ext cx="3132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Additional color selection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B1EFD2-16AB-44D7-A868-706CF677CC4E}"/>
              </a:ext>
            </a:extLst>
          </p:cNvPr>
          <p:cNvSpPr/>
          <p:nvPr userDrawn="1"/>
        </p:nvSpPr>
        <p:spPr>
          <a:xfrm>
            <a:off x="1492388" y="4951440"/>
            <a:ext cx="211493" cy="222956"/>
          </a:xfrm>
          <a:prstGeom prst="rect">
            <a:avLst/>
          </a:prstGeom>
          <a:solidFill>
            <a:srgbClr val="00A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F6A835-9DB5-4796-BB99-C592DD9E1F9F}"/>
              </a:ext>
            </a:extLst>
          </p:cNvPr>
          <p:cNvSpPr/>
          <p:nvPr userDrawn="1"/>
        </p:nvSpPr>
        <p:spPr>
          <a:xfrm>
            <a:off x="760280" y="4930440"/>
            <a:ext cx="211493" cy="222956"/>
          </a:xfrm>
          <a:prstGeom prst="rect">
            <a:avLst/>
          </a:prstGeom>
          <a:solidFill>
            <a:srgbClr val="FF4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A2D2EB-13B1-4028-AC06-B66CBA66A76B}"/>
              </a:ext>
            </a:extLst>
          </p:cNvPr>
          <p:cNvSpPr/>
          <p:nvPr userDrawn="1"/>
        </p:nvSpPr>
        <p:spPr>
          <a:xfrm>
            <a:off x="2185800" y="4951440"/>
            <a:ext cx="211493" cy="222956"/>
          </a:xfrm>
          <a:prstGeom prst="rect">
            <a:avLst/>
          </a:prstGeom>
          <a:solidFill>
            <a:srgbClr val="004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2F6261-B011-4584-B2D0-D5D35E673AD0}"/>
              </a:ext>
            </a:extLst>
          </p:cNvPr>
          <p:cNvSpPr txBox="1"/>
          <p:nvPr userDrawn="1"/>
        </p:nvSpPr>
        <p:spPr>
          <a:xfrm>
            <a:off x="6549001" y="1321777"/>
            <a:ext cx="5681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u="sng">
                <a:latin typeface="Arial" panose="020B0604020202020204" pitchFamily="34" charset="0"/>
                <a:cs typeface="Arial" panose="020B0604020202020204" pitchFamily="34" charset="0"/>
              </a:rPr>
              <a:t>2022 Electrifying the Future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color theme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Select View/Slide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Select Theme Colors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600" u="sng">
                <a:latin typeface="Arial" panose="020B0604020202020204" pitchFamily="34" charset="0"/>
                <a:cs typeface="Arial" panose="020B0604020202020204" pitchFamily="34" charset="0"/>
              </a:rPr>
              <a:t>Custom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select 2022 theme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5E4230-DA07-43A5-B327-DCC0FA46F099}"/>
              </a:ext>
            </a:extLst>
          </p:cNvPr>
          <p:cNvSpPr txBox="1"/>
          <p:nvPr userDrawn="1"/>
        </p:nvSpPr>
        <p:spPr>
          <a:xfrm>
            <a:off x="392788" y="2733811"/>
            <a:ext cx="289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Main color selection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E48A92-74AE-4DC9-9674-B700DC5BA983}"/>
              </a:ext>
            </a:extLst>
          </p:cNvPr>
          <p:cNvSpPr txBox="1"/>
          <p:nvPr userDrawn="1"/>
        </p:nvSpPr>
        <p:spPr>
          <a:xfrm>
            <a:off x="4261665" y="2764924"/>
            <a:ext cx="187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for dark background</a:t>
            </a:r>
            <a:endParaRPr lang="en-US" sz="12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DF2025-16B1-4CBD-9B88-2EFC9132F245}"/>
              </a:ext>
            </a:extLst>
          </p:cNvPr>
          <p:cNvSpPr/>
          <p:nvPr userDrawn="1"/>
        </p:nvSpPr>
        <p:spPr>
          <a:xfrm>
            <a:off x="352741" y="3380644"/>
            <a:ext cx="376555" cy="245798"/>
          </a:xfrm>
          <a:prstGeom prst="rect">
            <a:avLst/>
          </a:prstGeom>
          <a:solidFill>
            <a:srgbClr val="C14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D22604-93BB-4B3B-A1D3-1797F1EF46EE}"/>
              </a:ext>
            </a:extLst>
          </p:cNvPr>
          <p:cNvSpPr/>
          <p:nvPr userDrawn="1"/>
        </p:nvSpPr>
        <p:spPr>
          <a:xfrm>
            <a:off x="1029684" y="3380644"/>
            <a:ext cx="376555" cy="245798"/>
          </a:xfrm>
          <a:prstGeom prst="rect">
            <a:avLst/>
          </a:prstGeom>
          <a:solidFill>
            <a:srgbClr val="FF6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9A3566-3339-47CB-AC83-7210A147E4E2}"/>
              </a:ext>
            </a:extLst>
          </p:cNvPr>
          <p:cNvSpPr/>
          <p:nvPr userDrawn="1"/>
        </p:nvSpPr>
        <p:spPr>
          <a:xfrm>
            <a:off x="1638533" y="3380644"/>
            <a:ext cx="376555" cy="245798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20BC68-F19C-4CA3-9362-4C23F6F17EB4}"/>
              </a:ext>
            </a:extLst>
          </p:cNvPr>
          <p:cNvSpPr/>
          <p:nvPr userDrawn="1"/>
        </p:nvSpPr>
        <p:spPr>
          <a:xfrm>
            <a:off x="2266841" y="3380644"/>
            <a:ext cx="376555" cy="245798"/>
          </a:xfrm>
          <a:prstGeom prst="rect">
            <a:avLst/>
          </a:prstGeom>
          <a:solidFill>
            <a:srgbClr val="F8C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8F39C0-859E-4629-AA42-567829112258}"/>
              </a:ext>
            </a:extLst>
          </p:cNvPr>
          <p:cNvSpPr/>
          <p:nvPr userDrawn="1"/>
        </p:nvSpPr>
        <p:spPr>
          <a:xfrm>
            <a:off x="2904874" y="3380644"/>
            <a:ext cx="376555" cy="245798"/>
          </a:xfrm>
          <a:prstGeom prst="rect">
            <a:avLst/>
          </a:prstGeom>
          <a:solidFill>
            <a:srgbClr val="4C7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5D5E78-F72C-4BDD-A3A9-3E7813D191A2}"/>
              </a:ext>
            </a:extLst>
          </p:cNvPr>
          <p:cNvSpPr/>
          <p:nvPr userDrawn="1"/>
        </p:nvSpPr>
        <p:spPr>
          <a:xfrm>
            <a:off x="5243000" y="3380644"/>
            <a:ext cx="376555" cy="2457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628E13-A876-461E-BFD7-30D3AE5D6F82}"/>
              </a:ext>
            </a:extLst>
          </p:cNvPr>
          <p:cNvSpPr/>
          <p:nvPr userDrawn="1"/>
        </p:nvSpPr>
        <p:spPr>
          <a:xfrm>
            <a:off x="3471704" y="3380644"/>
            <a:ext cx="376555" cy="2457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9665F1-D8A9-476E-8F35-A25F1163EAA5}"/>
              </a:ext>
            </a:extLst>
          </p:cNvPr>
          <p:cNvSpPr/>
          <p:nvPr userDrawn="1"/>
        </p:nvSpPr>
        <p:spPr>
          <a:xfrm>
            <a:off x="4653604" y="3380644"/>
            <a:ext cx="376555" cy="245798"/>
          </a:xfrm>
          <a:prstGeom prst="rect">
            <a:avLst/>
          </a:prstGeom>
          <a:solidFill>
            <a:srgbClr val="44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72879B0A-F99E-40E5-B700-799F77DD682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61443194"/>
              </p:ext>
            </p:extLst>
          </p:nvPr>
        </p:nvGraphicFramePr>
        <p:xfrm>
          <a:off x="6328340" y="3044858"/>
          <a:ext cx="5773465" cy="348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4C018436-5F86-4927-B055-EACE768BAB44}"/>
              </a:ext>
            </a:extLst>
          </p:cNvPr>
          <p:cNvSpPr/>
          <p:nvPr userDrawn="1"/>
        </p:nvSpPr>
        <p:spPr>
          <a:xfrm>
            <a:off x="4098359" y="3380644"/>
            <a:ext cx="376555" cy="245798"/>
          </a:xfrm>
          <a:prstGeom prst="rect">
            <a:avLst/>
          </a:prstGeom>
          <a:solidFill>
            <a:srgbClr val="8F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E492359-65CB-4881-A29A-BAA4AE3DD16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37991438"/>
              </p:ext>
            </p:extLst>
          </p:nvPr>
        </p:nvGraphicFramePr>
        <p:xfrm>
          <a:off x="3196699" y="4566596"/>
          <a:ext cx="3553779" cy="212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153A013-3B3B-4571-88FE-8D757407CC69}"/>
              </a:ext>
            </a:extLst>
          </p:cNvPr>
          <p:cNvSpPr txBox="1"/>
          <p:nvPr userDrawn="1"/>
        </p:nvSpPr>
        <p:spPr>
          <a:xfrm>
            <a:off x="90197" y="3737841"/>
            <a:ext cx="939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#C14628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F54769-E8ED-4900-8C03-EE2395944D08}"/>
              </a:ext>
            </a:extLst>
          </p:cNvPr>
          <p:cNvSpPr txBox="1"/>
          <p:nvPr userDrawn="1"/>
        </p:nvSpPr>
        <p:spPr>
          <a:xfrm>
            <a:off x="740901" y="3735617"/>
            <a:ext cx="939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#FF671C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B8D7ED-2BFD-4101-96F8-454008C72B47}"/>
              </a:ext>
            </a:extLst>
          </p:cNvPr>
          <p:cNvSpPr txBox="1"/>
          <p:nvPr userDrawn="1"/>
        </p:nvSpPr>
        <p:spPr>
          <a:xfrm>
            <a:off x="1290219" y="3724554"/>
            <a:ext cx="939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#F8991C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95BDE8-4489-4FD6-B837-02AC7ADB5639}"/>
              </a:ext>
            </a:extLst>
          </p:cNvPr>
          <p:cNvSpPr txBox="1"/>
          <p:nvPr userDrawn="1"/>
        </p:nvSpPr>
        <p:spPr>
          <a:xfrm>
            <a:off x="1948137" y="3722330"/>
            <a:ext cx="895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#F8CF91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2230F1-F0E1-4B19-ADDC-337E92B1209B}"/>
              </a:ext>
            </a:extLst>
          </p:cNvPr>
          <p:cNvSpPr txBox="1"/>
          <p:nvPr userDrawn="1"/>
        </p:nvSpPr>
        <p:spPr>
          <a:xfrm>
            <a:off x="2531729" y="3724446"/>
            <a:ext cx="939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#4C7093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4A7CD7-FD5B-430D-8C6C-306E62A28793}"/>
              </a:ext>
            </a:extLst>
          </p:cNvPr>
          <p:cNvSpPr txBox="1"/>
          <p:nvPr userDrawn="1"/>
        </p:nvSpPr>
        <p:spPr>
          <a:xfrm>
            <a:off x="3182433" y="3722222"/>
            <a:ext cx="939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#000000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D0965D-2713-4818-A5C9-FFF806699494}"/>
              </a:ext>
            </a:extLst>
          </p:cNvPr>
          <p:cNvSpPr txBox="1"/>
          <p:nvPr userDrawn="1"/>
        </p:nvSpPr>
        <p:spPr>
          <a:xfrm>
            <a:off x="3790120" y="3711159"/>
            <a:ext cx="939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#8F133C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28D25B-484C-4B25-B588-55AABCF83077}"/>
              </a:ext>
            </a:extLst>
          </p:cNvPr>
          <p:cNvSpPr txBox="1"/>
          <p:nvPr userDrawn="1"/>
        </p:nvSpPr>
        <p:spPr>
          <a:xfrm>
            <a:off x="4389669" y="3708935"/>
            <a:ext cx="895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#447C55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8E214B-511E-49F4-ABBE-332FB17ED4A1}"/>
              </a:ext>
            </a:extLst>
          </p:cNvPr>
          <p:cNvSpPr txBox="1"/>
          <p:nvPr userDrawn="1"/>
        </p:nvSpPr>
        <p:spPr>
          <a:xfrm>
            <a:off x="5226923" y="3692902"/>
            <a:ext cx="10012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#FFFFFF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E7C6E9E-C683-4D25-B12E-FB96AC6529AD}"/>
              </a:ext>
            </a:extLst>
          </p:cNvPr>
          <p:cNvSpPr txBox="1">
            <a:spLocks/>
          </p:cNvSpPr>
          <p:nvPr userDrawn="1"/>
        </p:nvSpPr>
        <p:spPr>
          <a:xfrm>
            <a:off x="41572" y="1333060"/>
            <a:ext cx="7029077" cy="1200321"/>
          </a:xfrm>
          <a:prstGeom prst="rect">
            <a:avLst/>
          </a:prstGeom>
        </p:spPr>
        <p:txBody>
          <a:bodyPr/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F572A"/>
              </a:buClr>
              <a:buSzPct val="105000"/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‒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/>
              <a:t>For</a:t>
            </a:r>
            <a:r>
              <a:rPr lang="en-US" sz="1600" i="1"/>
              <a:t> additional slide layouts see ribbon:</a:t>
            </a:r>
            <a:br>
              <a:rPr lang="en-US" sz="1600" i="1"/>
            </a:br>
            <a:r>
              <a:rPr lang="en-US" sz="1600" i="1" u="sng">
                <a:solidFill>
                  <a:srgbClr val="C14628"/>
                </a:solidFill>
              </a:rPr>
              <a:t>Inser</a:t>
            </a:r>
            <a:r>
              <a:rPr lang="en-US" sz="1600" i="1">
                <a:solidFill>
                  <a:srgbClr val="C14628"/>
                </a:solidFill>
              </a:rPr>
              <a:t>t&gt; New Slide&gt; Select </a:t>
            </a:r>
            <a:r>
              <a:rPr lang="en-US" sz="1600" b="1" i="1">
                <a:solidFill>
                  <a:srgbClr val="C14628"/>
                </a:solidFill>
              </a:rPr>
              <a:t>Office Theme </a:t>
            </a:r>
            <a:r>
              <a:rPr lang="en-US" sz="1600" i="1">
                <a:solidFill>
                  <a:srgbClr val="C14628"/>
                </a:solidFill>
              </a:rPr>
              <a:t>formats.</a:t>
            </a:r>
            <a:br>
              <a:rPr lang="en-US" sz="1600" i="1">
                <a:solidFill>
                  <a:srgbClr val="C14628"/>
                </a:solidFill>
              </a:rPr>
            </a:br>
            <a:r>
              <a:rPr lang="en-US" sz="1600" i="0">
                <a:solidFill>
                  <a:schemeClr val="tx1"/>
                </a:solidFill>
              </a:rPr>
              <a:t>Over 10 slide options</a:t>
            </a:r>
          </a:p>
        </p:txBody>
      </p:sp>
      <p:sp>
        <p:nvSpPr>
          <p:cNvPr id="47" name="Title Placeholder 1">
            <a:extLst>
              <a:ext uri="{FF2B5EF4-FFF2-40B4-BE49-F238E27FC236}">
                <a16:creationId xmlns:a16="http://schemas.microsoft.com/office/drawing/2014/main" id="{2D93A0D7-6F84-4476-BF41-60CE4897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9382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bullet_righ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7634818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12192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86" y="1519520"/>
            <a:ext cx="8962591" cy="4464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6538">
              <a:buClr>
                <a:srgbClr val="DF572A"/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39825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3574ED2-7219-404C-99AB-B30F3A53E113}"/>
              </a:ext>
            </a:extLst>
          </p:cNvPr>
          <p:cNvSpPr txBox="1">
            <a:spLocks/>
          </p:cNvSpPr>
          <p:nvPr userDrawn="1"/>
        </p:nvSpPr>
        <p:spPr>
          <a:xfrm>
            <a:off x="11593514" y="6499227"/>
            <a:ext cx="598487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511F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EB69C0-7537-C24C-BC67-8B5F238D9475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69526DF-BAB6-419A-876A-FD8126AB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0598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0DF61BF-553F-49FC-BF5B-6481694E5B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0708768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0DF61BF-553F-49FC-BF5B-6481694E5B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12192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84" y="1530038"/>
            <a:ext cx="11180157" cy="42306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6538">
              <a:buClr>
                <a:srgbClr val="DF572A"/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5425">
              <a:buClr>
                <a:srgbClr val="DF572A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39825" indent="-225425">
              <a:buClr>
                <a:srgbClr val="DF572A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609637-5F56-4F9B-9D8F-8588C969BC52}"/>
              </a:ext>
            </a:extLst>
          </p:cNvPr>
          <p:cNvSpPr txBox="1"/>
          <p:nvPr userDrawn="1"/>
        </p:nvSpPr>
        <p:spPr>
          <a:xfrm>
            <a:off x="4504766" y="6239869"/>
            <a:ext cx="589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Pie chart copy from Slide Master.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1B878FE-4ADD-4924-8ED8-0CC985FE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14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4EB0B0-4B5A-4A01-B39D-054EF901C6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7556328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4EB0B0-4B5A-4A01-B39D-054EF901C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917D464-160E-42F4-8ADB-B6F4B140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910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EBE7C8D8-4E87-41BE-BA26-F8897DD42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500" t="16428" r="12500" b="43098"/>
          <a:stretch/>
        </p:blipFill>
        <p:spPr>
          <a:xfrm>
            <a:off x="0" y="1122830"/>
            <a:ext cx="12192000" cy="46123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D03625-F347-49F3-A1CB-86207CFF9B5D}"/>
              </a:ext>
            </a:extLst>
          </p:cNvPr>
          <p:cNvSpPr/>
          <p:nvPr userDrawn="1"/>
        </p:nvSpPr>
        <p:spPr>
          <a:xfrm>
            <a:off x="0" y="1757863"/>
            <a:ext cx="12192000" cy="397730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6FEFE62-6F9D-41D0-9C17-AAA34EDAAE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019142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6FEFE62-6F9D-41D0-9C17-AAA34EDAAE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872925A-36CF-4822-B8B6-8516BC564653}"/>
              </a:ext>
            </a:extLst>
          </p:cNvPr>
          <p:cNvSpPr/>
          <p:nvPr userDrawn="1"/>
        </p:nvSpPr>
        <p:spPr>
          <a:xfrm>
            <a:off x="0" y="-68580"/>
            <a:ext cx="12192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96852"/>
            <a:ext cx="9582411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799507"/>
            <a:ext cx="9582411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E88ECE-2157-4F99-AEB7-CD3A31B5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3C108B-FFB4-4DD7-95C1-A9FCAEB542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20" y="4788062"/>
            <a:ext cx="2606905" cy="5594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454444-7FE2-4AC0-82CB-560AB8C7DBB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9690" y="404536"/>
            <a:ext cx="4220676" cy="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62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3C3C15-431A-4959-8649-43AA52F84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244066809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92" imgH="595" progId="TCLayout.ActiveDocument.1">
                  <p:embed/>
                </p:oleObj>
              </mc:Choice>
              <mc:Fallback>
                <p:oleObj name="think-cell Slide" r:id="rId18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3C3C15-431A-4959-8649-43AA52F84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2C2B-A5A0-C04D-9DA5-74DC61FF2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2784" y="6494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3D4F-DAE9-EC46-99AC-2115C96A9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4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0C6049B-E1EB-4A95-A30D-EB673A78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AD2E87-F416-4650-863C-8B826391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A8757-5FEC-47BA-A12B-15160D7A3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784" y="1514479"/>
            <a:ext cx="10515600" cy="4662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D3B83E-ED31-4032-BBFE-64B0F0068BFE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12192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E71B92E-809A-492B-B1AF-E7CDC387B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t="37332" b="60808"/>
          <a:stretch/>
        </p:blipFill>
        <p:spPr>
          <a:xfrm>
            <a:off x="0" y="0"/>
            <a:ext cx="12192000" cy="2944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88E63C-2A9D-46D7-B8AA-F6F4B6B3EE0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74725"/>
            <a:ext cx="3169920" cy="1480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534B7A-A3CC-48AE-87BB-7D01FA2FF38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rcRect/>
          <a:stretch/>
        </p:blipFill>
        <p:spPr>
          <a:xfrm>
            <a:off x="10567361" y="532154"/>
            <a:ext cx="1515801" cy="3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7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000"/>
        </a:spcBef>
        <a:buClr>
          <a:srgbClr val="DF572A"/>
        </a:buClr>
        <a:buSzPct val="105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‒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Courier New" panose="02070309020205020404" pitchFamily="49" charset="0"/>
        <a:buChar char="o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CF3510-5DFD-4098-95DB-E25C05475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5481" y="1061538"/>
            <a:ext cx="3582314" cy="1079928"/>
          </a:xfrm>
        </p:spPr>
        <p:txBody>
          <a:bodyPr>
            <a:normAutofit/>
          </a:bodyPr>
          <a:lstStyle/>
          <a:p>
            <a:r>
              <a:rPr lang="en-US"/>
              <a:t>Waste Requirements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54AE6-107A-49A0-AC93-ACFB55F1A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589461" y="1767069"/>
            <a:ext cx="3504459" cy="3019717"/>
          </a:xfrm>
        </p:spPr>
        <p:txBody>
          <a:bodyPr>
            <a:normAutofit/>
          </a:bodyPr>
          <a:lstStyle/>
          <a:p>
            <a:r>
              <a:rPr lang="en-US" sz="2000" dirty="0"/>
              <a:t>Stored in a Closed Container</a:t>
            </a:r>
          </a:p>
          <a:p>
            <a:r>
              <a:rPr lang="en-US" sz="2000" dirty="0"/>
              <a:t>The Words “Hazardous Waste” and “Gasoline Spill Debris”</a:t>
            </a:r>
          </a:p>
          <a:p>
            <a:r>
              <a:rPr lang="en-US" sz="2000" dirty="0"/>
              <a:t>Label Must Contain EPA Waste Codes D001 (Ignitable) and D018 (Benzene)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5B7DAD-9912-4445-A58E-CC22317C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Environmental Share – </a:t>
            </a:r>
            <a:r>
              <a:rPr lang="en-US"/>
              <a:t>Gasoline Spill Response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B5728-7C38-41C8-B0ED-FA63642E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3444" y="6380648"/>
            <a:ext cx="1343086" cy="359365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August 2024</a:t>
            </a: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A82B80-7D10-4FDE-8B42-47929859B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607" y="1236220"/>
            <a:ext cx="3194680" cy="74527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u="sng" dirty="0"/>
              <a:t>Gasoline Debris </a:t>
            </a:r>
          </a:p>
          <a:p>
            <a:pPr algn="ctr"/>
            <a:r>
              <a:rPr lang="en-US" u="sng" dirty="0"/>
              <a:t>as a Waste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5153A9-0C33-4CE4-9413-6E508C6D6F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773" y="2305270"/>
            <a:ext cx="4268912" cy="3684588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5C3CAC4-4ABF-4498-A328-9552D82818BE}"/>
              </a:ext>
            </a:extLst>
          </p:cNvPr>
          <p:cNvSpPr txBox="1">
            <a:spLocks/>
          </p:cNvSpPr>
          <p:nvPr/>
        </p:nvSpPr>
        <p:spPr>
          <a:xfrm>
            <a:off x="4080423" y="1955171"/>
            <a:ext cx="3582314" cy="853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F572A"/>
              </a:buClr>
              <a:buSzPct val="105000"/>
              <a:buFont typeface="Arial" panose="020B0604020202020204" pitchFamily="34" charset="0"/>
              <a:buNone/>
              <a:defRPr sz="2400" b="1" i="0" kern="1200">
                <a:solidFill>
                  <a:srgbClr val="BB5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Courier New" panose="02070309020205020404" pitchFamily="49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>
                <a:solidFill>
                  <a:schemeClr val="tx1"/>
                </a:solidFill>
              </a:rPr>
              <a:t>How to respond to a Gasoline Spill</a:t>
            </a:r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B54507-4EAE-4F38-BECC-3BF3C50CF0DF}"/>
              </a:ext>
            </a:extLst>
          </p:cNvPr>
          <p:cNvSpPr txBox="1"/>
          <p:nvPr/>
        </p:nvSpPr>
        <p:spPr>
          <a:xfrm>
            <a:off x="152754" y="2110293"/>
            <a:ext cx="3194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Gasoline contains large amounts of EPA regulated chemicals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Managed as Hazardous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Subject to labeling and storage time requirements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C15CCB-B175-48D9-9E3E-61297B7A8EDC}"/>
              </a:ext>
            </a:extLst>
          </p:cNvPr>
          <p:cNvSpPr txBox="1"/>
          <p:nvPr/>
        </p:nvSpPr>
        <p:spPr>
          <a:xfrm>
            <a:off x="3656324" y="2593758"/>
            <a:ext cx="35952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Isolate the area and take steps to mitigate the spill if safe to do 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 your Supervisor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Notify the Spill Hotline at </a:t>
            </a:r>
          </a:p>
          <a:p>
            <a:r>
              <a:rPr lang="en-US" dirty="0"/>
              <a:t>     928-865-7745 (SPIL)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49FD9A-BB8B-46CA-91BB-2A448330FBDC}"/>
              </a:ext>
            </a:extLst>
          </p:cNvPr>
          <p:cNvCxnSpPr/>
          <p:nvPr/>
        </p:nvCxnSpPr>
        <p:spPr>
          <a:xfrm>
            <a:off x="3427525" y="1350952"/>
            <a:ext cx="0" cy="263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B843FC-81D7-472E-889F-35A6DB9E5940}"/>
              </a:ext>
            </a:extLst>
          </p:cNvPr>
          <p:cNvCxnSpPr/>
          <p:nvPr/>
        </p:nvCxnSpPr>
        <p:spPr>
          <a:xfrm>
            <a:off x="8382983" y="1409946"/>
            <a:ext cx="0" cy="2725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CCC151-9898-4D6D-9894-A425FCADCEBF}"/>
              </a:ext>
            </a:extLst>
          </p:cNvPr>
          <p:cNvCxnSpPr/>
          <p:nvPr/>
        </p:nvCxnSpPr>
        <p:spPr>
          <a:xfrm>
            <a:off x="159283" y="4601497"/>
            <a:ext cx="2967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B67C04-33CF-4D1E-A6F6-47894D8B0A7A}"/>
              </a:ext>
            </a:extLst>
          </p:cNvPr>
          <p:cNvCxnSpPr/>
          <p:nvPr/>
        </p:nvCxnSpPr>
        <p:spPr>
          <a:xfrm>
            <a:off x="8590358" y="4601497"/>
            <a:ext cx="3079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48D00C4-D308-431D-943E-3C8622981094}"/>
              </a:ext>
            </a:extLst>
          </p:cNvPr>
          <p:cNvSpPr txBox="1"/>
          <p:nvPr/>
        </p:nvSpPr>
        <p:spPr>
          <a:xfrm>
            <a:off x="304707" y="4886070"/>
            <a:ext cx="2967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/>
              <a:t>Questions?</a:t>
            </a:r>
            <a:r>
              <a:rPr lang="en-US" sz="2000"/>
              <a:t> </a:t>
            </a:r>
          </a:p>
          <a:p>
            <a:r>
              <a:rPr lang="en-US" sz="2000"/>
              <a:t>Contact Environmental at  928-865-6000</a:t>
            </a:r>
          </a:p>
          <a:p>
            <a:r>
              <a:rPr lang="en-US" sz="2000"/>
              <a:t>or your Representative </a:t>
            </a:r>
          </a:p>
        </p:txBody>
      </p:sp>
      <p:sp>
        <p:nvSpPr>
          <p:cNvPr id="27" name="Explosion: 8 Points 26">
            <a:extLst>
              <a:ext uri="{FF2B5EF4-FFF2-40B4-BE49-F238E27FC236}">
                <a16:creationId xmlns:a16="http://schemas.microsoft.com/office/drawing/2014/main" id="{0B4974BB-DDB4-4A88-ABFE-0C73D9862F02}"/>
              </a:ext>
            </a:extLst>
          </p:cNvPr>
          <p:cNvSpPr/>
          <p:nvPr/>
        </p:nvSpPr>
        <p:spPr>
          <a:xfrm>
            <a:off x="8062012" y="4677467"/>
            <a:ext cx="3504458" cy="208337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1FBA41-96F1-403A-A40C-073B1872B756}"/>
              </a:ext>
            </a:extLst>
          </p:cNvPr>
          <p:cNvSpPr/>
          <p:nvPr/>
        </p:nvSpPr>
        <p:spPr>
          <a:xfrm rot="943675">
            <a:off x="8154819" y="5175068"/>
            <a:ext cx="34046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Reps. </a:t>
            </a:r>
          </a:p>
          <a:p>
            <a:pPr algn="ctr"/>
            <a: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Are </a:t>
            </a:r>
          </a:p>
          <a:p>
            <a:pPr algn="ctr"/>
            <a: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Resources!</a:t>
            </a:r>
          </a:p>
        </p:txBody>
      </p:sp>
      <p:pic>
        <p:nvPicPr>
          <p:cNvPr id="9" name="Picture 8" descr="A red gas pump with a white and silver handle&#10;&#10;Description automatically generated">
            <a:extLst>
              <a:ext uri="{FF2B5EF4-FFF2-40B4-BE49-F238E27FC236}">
                <a16:creationId xmlns:a16="http://schemas.microsoft.com/office/drawing/2014/main" id="{FC86CC75-24EF-FB2E-7EB0-FE8CDD552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55" y="2468901"/>
            <a:ext cx="1275269" cy="23230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1AE44-E82B-8CDD-E139-AE9B1BDA9777}"/>
              </a:ext>
            </a:extLst>
          </p:cNvPr>
          <p:cNvSpPr txBox="1"/>
          <p:nvPr/>
        </p:nvSpPr>
        <p:spPr>
          <a:xfrm>
            <a:off x="3656324" y="5000723"/>
            <a:ext cx="4593052" cy="120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your phone nearby as an Environmental Representative will be contacting you shortly.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90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2022_Electrifying the Future">
      <a:dk1>
        <a:srgbClr val="000000"/>
      </a:dk1>
      <a:lt1>
        <a:srgbClr val="FFFFFF"/>
      </a:lt1>
      <a:dk2>
        <a:srgbClr val="3F3F3F"/>
      </a:dk2>
      <a:lt2>
        <a:srgbClr val="FDF1DF"/>
      </a:lt2>
      <a:accent1>
        <a:srgbClr val="C14628"/>
      </a:accent1>
      <a:accent2>
        <a:srgbClr val="FF671C"/>
      </a:accent2>
      <a:accent3>
        <a:srgbClr val="F8991C"/>
      </a:accent3>
      <a:accent4>
        <a:srgbClr val="F28321"/>
      </a:accent4>
      <a:accent5>
        <a:srgbClr val="F8CF91"/>
      </a:accent5>
      <a:accent6>
        <a:srgbClr val="4C7093"/>
      </a:accent6>
      <a:hlink>
        <a:srgbClr val="00B0F0"/>
      </a:hlink>
      <a:folHlink>
        <a:srgbClr val="178E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fcx_ppt_template_1stQtr" id="{5B940B48-EDFF-41CC-9017-111D1055C0A9}" vid="{B2C22EEC-56A9-4C88-A563-B5CFE98B3AD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AB3C5CD39AD947B53CDEF3D4CB3D7D" ma:contentTypeVersion="14" ma:contentTypeDescription="Create a new document." ma:contentTypeScope="" ma:versionID="df21fc8b2ac1075cbda08e824e13e1d5">
  <xsd:schema xmlns:xsd="http://www.w3.org/2001/XMLSchema" xmlns:xs="http://www.w3.org/2001/XMLSchema" xmlns:p="http://schemas.microsoft.com/office/2006/metadata/properties" xmlns:ns2="1e058937-4259-49e8-b517-12f63fbd63c8" xmlns:ns3="7bb3d774-70f9-4bb1-a361-5e158e6f06eb" targetNamespace="http://schemas.microsoft.com/office/2006/metadata/properties" ma:root="true" ma:fieldsID="2d9a565412289158c0e8e1130efc8033" ns2:_="" ns3:_="">
    <xsd:import namespace="1e058937-4259-49e8-b517-12f63fbd63c8"/>
    <xsd:import namespace="7bb3d774-70f9-4bb1-a361-5e158e6f06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8937-4259-49e8-b517-12f63fbd63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b3d774-70f9-4bb1-a361-5e158e6f06e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C53952-CAE7-400E-9F59-8581E921A1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D32627-9228-47D4-A544-85C7A4C79D21}">
  <ds:schemaRefs>
    <ds:schemaRef ds:uri="44e502f0-3ffd-4f78-afff-9f696e77aaf7"/>
    <ds:schemaRef ds:uri="b5ba0a33-b247-4d4b-b9ae-c709af684fd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DE1A1A-8FA8-47EB-A387-840EAFB01B30}">
  <ds:schemaRefs>
    <ds:schemaRef ds:uri="1e058937-4259-49e8-b517-12f63fbd63c8"/>
    <ds:schemaRef ds:uri="7bb3d774-70f9-4bb1-a361-5e158e6f06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6f8a036-ae1b-4f85-92d3-f4203c03c43b}" enabled="1" method="Standard" siteId="{5f229ce1-773c-46ed-a6fa-974006fae09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130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Courier New</vt:lpstr>
      <vt:lpstr>D-DIN</vt:lpstr>
      <vt:lpstr>1_Office Theme</vt:lpstr>
      <vt:lpstr>think-cell Slide</vt:lpstr>
      <vt:lpstr>Environmental Share – Gasoline Spill Response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Share – Mitigation Hierarchy</dc:title>
  <dc:creator>Chen, William</dc:creator>
  <cp:lastModifiedBy>Cano, Diana</cp:lastModifiedBy>
  <cp:revision>3</cp:revision>
  <dcterms:created xsi:type="dcterms:W3CDTF">2022-09-01T16:09:16Z</dcterms:created>
  <dcterms:modified xsi:type="dcterms:W3CDTF">2024-07-30T15:14:01Z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6f8a036-ae1b-4f85-92d3-f4203c03c43b_Enabled">
    <vt:lpwstr>true</vt:lpwstr>
  </property>
  <property fmtid="{D5CDD505-2E9C-101B-9397-08002B2CF9AE}" pid="3" name="MSIP_Label_56f8a036-ae1b-4f85-92d3-f4203c03c43b_SetDate">
    <vt:lpwstr>2022-09-01T16:09:16Z</vt:lpwstr>
  </property>
  <property fmtid="{D5CDD505-2E9C-101B-9397-08002B2CF9AE}" pid="4" name="MSIP_Label_56f8a036-ae1b-4f85-92d3-f4203c03c43b_Method">
    <vt:lpwstr>Standard</vt:lpwstr>
  </property>
  <property fmtid="{D5CDD505-2E9C-101B-9397-08002B2CF9AE}" pid="5" name="MSIP_Label_56f8a036-ae1b-4f85-92d3-f4203c03c43b_Name">
    <vt:lpwstr>56f8a036-ae1b-4f85-92d3-f4203c03c43b</vt:lpwstr>
  </property>
  <property fmtid="{D5CDD505-2E9C-101B-9397-08002B2CF9AE}" pid="6" name="MSIP_Label_56f8a036-ae1b-4f85-92d3-f4203c03c43b_SiteId">
    <vt:lpwstr>5f229ce1-773c-46ed-a6fa-974006fae097</vt:lpwstr>
  </property>
  <property fmtid="{D5CDD505-2E9C-101B-9397-08002B2CF9AE}" pid="7" name="MSIP_Label_56f8a036-ae1b-4f85-92d3-f4203c03c43b_ActionId">
    <vt:lpwstr>25663ae3-b7bd-417d-9a6a-e41ffad8e5b5</vt:lpwstr>
  </property>
  <property fmtid="{D5CDD505-2E9C-101B-9397-08002B2CF9AE}" pid="8" name="MSIP_Label_56f8a036-ae1b-4f85-92d3-f4203c03c43b_ContentBits">
    <vt:lpwstr>0</vt:lpwstr>
  </property>
  <property fmtid="{D5CDD505-2E9C-101B-9397-08002B2CF9AE}" pid="9" name="ContentTypeId">
    <vt:lpwstr>0x01010046829DE55437B147B48D1766376E3D6B00F62D83422C0B73429A7E9246C397F586</vt:lpwstr>
  </property>
  <property fmtid="{D5CDD505-2E9C-101B-9397-08002B2CF9AE}" pid="10" name="FM Retention Category">
    <vt:lpwstr>1;#Environmental|f591f6b7-e90e-42d4-b314-fadc8d32568a</vt:lpwstr>
  </property>
  <property fmtid="{D5CDD505-2E9C-101B-9397-08002B2CF9AE}" pid="11" name="FM Doc Type">
    <vt:lpwstr>3;#Sustainable Development|23da72f3-77f4-4094-96fc-94ad01202cde</vt:lpwstr>
  </property>
  <property fmtid="{D5CDD505-2E9C-101B-9397-08002B2CF9AE}" pid="12" name="FM Ent Taxonomy">
    <vt:lpwstr>2;#Management Systems|65a7622b-17a1-49c8-9648-581909eaf40b</vt:lpwstr>
  </property>
</Properties>
</file>