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5"/>
    <p:sldMasterId id="2147483660" r:id="rId6"/>
    <p:sldMasterId id="2147483794" r:id="rId7"/>
  </p:sldMasterIdLst>
  <p:notesMasterIdLst>
    <p:notesMasterId r:id="rId55"/>
  </p:notesMasterIdLst>
  <p:sldIdLst>
    <p:sldId id="318" r:id="rId8"/>
    <p:sldId id="319" r:id="rId9"/>
    <p:sldId id="321" r:id="rId10"/>
    <p:sldId id="320" r:id="rId11"/>
    <p:sldId id="353" r:id="rId12"/>
    <p:sldId id="354" r:id="rId13"/>
    <p:sldId id="326" r:id="rId14"/>
    <p:sldId id="324" r:id="rId15"/>
    <p:sldId id="329" r:id="rId16"/>
    <p:sldId id="332" r:id="rId17"/>
    <p:sldId id="327" r:id="rId18"/>
    <p:sldId id="360" r:id="rId19"/>
    <p:sldId id="330" r:id="rId20"/>
    <p:sldId id="333" r:id="rId21"/>
    <p:sldId id="335" r:id="rId22"/>
    <p:sldId id="328" r:id="rId23"/>
    <p:sldId id="337" r:id="rId24"/>
    <p:sldId id="367" r:id="rId25"/>
    <p:sldId id="336" r:id="rId26"/>
    <p:sldId id="266" r:id="rId27"/>
    <p:sldId id="338" r:id="rId28"/>
    <p:sldId id="339" r:id="rId29"/>
    <p:sldId id="331" r:id="rId30"/>
    <p:sldId id="340" r:id="rId31"/>
    <p:sldId id="334" r:id="rId32"/>
    <p:sldId id="368" r:id="rId33"/>
    <p:sldId id="341" r:id="rId34"/>
    <p:sldId id="272" r:id="rId35"/>
    <p:sldId id="369" r:id="rId36"/>
    <p:sldId id="343" r:id="rId37"/>
    <p:sldId id="361" r:id="rId38"/>
    <p:sldId id="362" r:id="rId39"/>
    <p:sldId id="365" r:id="rId40"/>
    <p:sldId id="256" r:id="rId41"/>
    <p:sldId id="257" r:id="rId42"/>
    <p:sldId id="344" r:id="rId43"/>
    <p:sldId id="342" r:id="rId44"/>
    <p:sldId id="363" r:id="rId45"/>
    <p:sldId id="269" r:id="rId46"/>
    <p:sldId id="347" r:id="rId47"/>
    <p:sldId id="348" r:id="rId48"/>
    <p:sldId id="349" r:id="rId49"/>
    <p:sldId id="288" r:id="rId50"/>
    <p:sldId id="346" r:id="rId51"/>
    <p:sldId id="364" r:id="rId52"/>
    <p:sldId id="259" r:id="rId53"/>
    <p:sldId id="351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33C"/>
    <a:srgbClr val="000000"/>
    <a:srgbClr val="C14628"/>
    <a:srgbClr val="BB5D00"/>
    <a:srgbClr val="842A17"/>
    <a:srgbClr val="722514"/>
    <a:srgbClr val="4A1B0C"/>
    <a:srgbClr val="832916"/>
    <a:srgbClr val="7A2715"/>
    <a:srgbClr val="447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87C75-D175-48CF-A4D7-FFE9CC4B4B60}" v="5" dt="2025-08-04T15:01:04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8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1" Type="http://schemas.microsoft.com/office/2015/10/relationships/revisionInfo" Target="revisionInfo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gs" Target="tags/tag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color</c:v>
                </c:pt>
              </c:strCache>
            </c:strRef>
          </c:tx>
          <c:spPr>
            <a:solidFill>
              <a:srgbClr val="C14628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0-4747-AEB2-46BA132688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color</c:v>
                </c:pt>
              </c:strCache>
            </c:strRef>
          </c:tx>
          <c:spPr>
            <a:solidFill>
              <a:srgbClr val="FF671C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0-4747-AEB2-46BA132688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color</c:v>
                </c:pt>
              </c:strCache>
            </c:strRef>
          </c:tx>
          <c:spPr>
            <a:solidFill>
              <a:srgbClr val="F8991C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D0-4747-AEB2-46BA1326881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color</c:v>
                </c:pt>
              </c:strCache>
            </c:strRef>
          </c:tx>
          <c:spPr>
            <a:solidFill>
              <a:srgbClr val="F8CF9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D0-4747-AEB2-46BA1326881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 color</c:v>
                </c:pt>
              </c:strCache>
            </c:strRef>
          </c:tx>
          <c:spPr>
            <a:solidFill>
              <a:srgbClr val="4C709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D0-4747-AEB2-46BA1326881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 color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6D0-4747-AEB2-46BA1326881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6D0-4747-AEB2-46BA13268819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6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6D0-4747-AEB2-46BA1326881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 color</c:v>
                </c:pt>
              </c:strCache>
            </c:strRef>
          </c:tx>
          <c:spPr>
            <a:solidFill>
              <a:srgbClr val="8F133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F133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D0-4747-AEB2-46BA13268819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D0-4747-AEB2-46BA13268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063408"/>
        <c:axId val="1298492384"/>
      </c:barChart>
      <c:catAx>
        <c:axId val="10780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98492384"/>
        <c:crosses val="autoZero"/>
        <c:auto val="1"/>
        <c:lblAlgn val="ctr"/>
        <c:lblOffset val="100"/>
        <c:noMultiLvlLbl val="0"/>
      </c:catAx>
      <c:valAx>
        <c:axId val="12984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806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C1462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52-4194-A01D-CBE87F6C44B1}"/>
              </c:ext>
            </c:extLst>
          </c:dPt>
          <c:dPt>
            <c:idx val="1"/>
            <c:bubble3D val="0"/>
            <c:spPr>
              <a:solidFill>
                <a:srgbClr val="FF671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52-4194-A01D-CBE87F6C44B1}"/>
              </c:ext>
            </c:extLst>
          </c:dPt>
          <c:dPt>
            <c:idx val="2"/>
            <c:bubble3D val="0"/>
            <c:spPr>
              <a:solidFill>
                <a:srgbClr val="F8991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52-4194-A01D-CBE87F6C44B1}"/>
              </c:ext>
            </c:extLst>
          </c:dPt>
          <c:dPt>
            <c:idx val="3"/>
            <c:bubble3D val="0"/>
            <c:spPr>
              <a:solidFill>
                <a:srgbClr val="F8CF9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52-4194-A01D-CBE87F6C44B1}"/>
              </c:ext>
            </c:extLst>
          </c:dPt>
          <c:dPt>
            <c:idx val="4"/>
            <c:bubble3D val="0"/>
            <c:spPr>
              <a:solidFill>
                <a:srgbClr val="4C70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52-4194-A01D-CBE87F6C44B1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52-4194-A01D-CBE87F6C44B1}"/>
              </c:ext>
            </c:extLst>
          </c:dPt>
          <c:dPt>
            <c:idx val="6"/>
            <c:bubble3D val="0"/>
            <c:spPr>
              <a:solidFill>
                <a:srgbClr val="8F133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752-4194-A01D-CBE87F6C44B1}"/>
              </c:ext>
            </c:extLst>
          </c:dPt>
          <c:dPt>
            <c:idx val="7"/>
            <c:bubble3D val="0"/>
            <c:spPr>
              <a:solidFill>
                <a:srgbClr val="447C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752-4194-A01D-CBE87F6C44B1}"/>
              </c:ext>
            </c:extLst>
          </c:dPt>
          <c:cat>
            <c:strRef>
              <c:f>Sheet1!$A$2:$A$9</c:f>
              <c:strCache>
                <c:ptCount val="8"/>
                <c:pt idx="0">
                  <c:v>1 color</c:v>
                </c:pt>
                <c:pt idx="1">
                  <c:v>2 color</c:v>
                </c:pt>
                <c:pt idx="2">
                  <c:v>3 color</c:v>
                </c:pt>
                <c:pt idx="3">
                  <c:v>4 color</c:v>
                </c:pt>
                <c:pt idx="4">
                  <c:v>5 color</c:v>
                </c:pt>
                <c:pt idx="5">
                  <c:v>6 color</c:v>
                </c:pt>
                <c:pt idx="6">
                  <c:v>7 color</c:v>
                </c:pt>
                <c:pt idx="7">
                  <c:v>8 color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752-4194-A01D-CBE87F6C4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Makeup Water by Process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>
                  <a:shade val="53000"/>
                  <a:alpha val="90000"/>
                </a:schemeClr>
              </a:solidFill>
              <a:ln w="19050">
                <a:solidFill>
                  <a:schemeClr val="accent1">
                    <a:shade val="53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shade val="53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shade val="53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C7F-4788-9962-02FE123E021F}"/>
              </c:ext>
            </c:extLst>
          </c:dPt>
          <c:dPt>
            <c:idx val="1"/>
            <c:bubble3D val="0"/>
            <c:explosion val="11"/>
            <c:spPr>
              <a:solidFill>
                <a:schemeClr val="accent1">
                  <a:shade val="76000"/>
                  <a:alpha val="90000"/>
                </a:schemeClr>
              </a:solidFill>
              <a:ln w="19050">
                <a:solidFill>
                  <a:schemeClr val="accent1">
                    <a:shade val="76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shade val="7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shade val="7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5BB7-499B-8BFA-EB465D8E8290}"/>
              </c:ext>
            </c:extLst>
          </c:dPt>
          <c:dPt>
            <c:idx val="2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B7-499B-8BFA-EB465D8E8290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  <a:alpha val="90000"/>
                </a:schemeClr>
              </a:solidFill>
              <a:ln w="19050">
                <a:solidFill>
                  <a:schemeClr val="accent1">
                    <a:tint val="77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tint val="77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tint val="77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BB7-499B-8BFA-EB465D8E8290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  <a:alpha val="90000"/>
                </a:schemeClr>
              </a:solidFill>
              <a:ln w="19050">
                <a:solidFill>
                  <a:schemeClr val="accent1">
                    <a:tint val="54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tint val="54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tint val="54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B4-4209-A9D9-D926D1BB822F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C9CB7AC6-8999-4C04-858A-0263DBFE1DB8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7%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shade val="53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shade val="53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7F-4788-9962-02FE123E021F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E75BB64-7159-41EB-A079-268305B999B3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70%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shade val="7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shade val="7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BB7-499B-8BFA-EB465D8E8290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CBC65A7-0212-4DBC-A328-D3A3BBC6D5F2}" type="CATEGORYNAME">
                      <a:rPr lang="en-US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9%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BB7-499B-8BFA-EB465D8E8290}"/>
                </c:ext>
              </c:extLst>
            </c:dLbl>
            <c:dLbl>
              <c:idx val="3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01DE522-8A38-4EFF-8BE5-6F641FE54DF9}" type="CATEGORYNAME">
                      <a:rPr lang="en-US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 5%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tint val="77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tint val="77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BB7-499B-8BFA-EB465D8E8290}"/>
                </c:ext>
              </c:extLst>
            </c:dLbl>
            <c:dLbl>
              <c:idx val="4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923E770-73A6-45B5-A8C5-0FCCE3A47CF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9%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tint val="54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tint val="54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B4-4209-A9D9-D926D1BB822F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D34727"/>
                </a:solidFill>
                <a:round/>
              </a:ln>
              <a:effectLst>
                <a:outerShdw blurRad="50800" dist="38100" dir="2700000" algn="tl" rotWithShape="0">
                  <a:srgbClr val="D34727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Mine</c:v>
                </c:pt>
                <c:pt idx="1">
                  <c:v>Concentrator</c:v>
                </c:pt>
                <c:pt idx="2">
                  <c:v>SXEW &amp; Leach</c:v>
                </c:pt>
                <c:pt idx="3">
                  <c:v>CLP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1574</c:v>
                </c:pt>
                <c:pt idx="1">
                  <c:v>17338</c:v>
                </c:pt>
                <c:pt idx="2">
                  <c:v>4853</c:v>
                </c:pt>
                <c:pt idx="3">
                  <c:v>1392</c:v>
                </c:pt>
                <c:pt idx="4">
                  <c:v>2898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B7-499B-8BFA-EB465D8E829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9579E9-0812-4543-9DD8-FB3F3222521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56DE1B-7F31-4ABE-81B5-7B4317B6FF23}">
      <dgm:prSet/>
      <dgm:spPr/>
      <dgm:t>
        <a:bodyPr/>
        <a:lstStyle/>
        <a:p>
          <a:r>
            <a:rPr lang="en-US"/>
            <a:t>1. Employee Development &amp; Enrichment</a:t>
          </a:r>
        </a:p>
      </dgm:t>
    </dgm:pt>
    <dgm:pt modelId="{7E9AD04B-D57C-4363-A919-EC8DD9F11A4F}" type="parTrans" cxnId="{F7335C29-3CBE-4A86-B334-287DA029705B}">
      <dgm:prSet/>
      <dgm:spPr/>
      <dgm:t>
        <a:bodyPr/>
        <a:lstStyle/>
        <a:p>
          <a:endParaRPr lang="en-US"/>
        </a:p>
      </dgm:t>
    </dgm:pt>
    <dgm:pt modelId="{23562D8B-25D0-4BDB-96F3-580DEA224561}" type="sibTrans" cxnId="{F7335C29-3CBE-4A86-B334-287DA029705B}">
      <dgm:prSet/>
      <dgm:spPr/>
      <dgm:t>
        <a:bodyPr/>
        <a:lstStyle/>
        <a:p>
          <a:endParaRPr lang="en-US"/>
        </a:p>
      </dgm:t>
    </dgm:pt>
    <dgm:pt modelId="{A25E0337-D56C-407E-AD55-B647BE57B506}">
      <dgm:prSet/>
      <dgm:spPr/>
      <dgm:t>
        <a:bodyPr/>
        <a:lstStyle/>
        <a:p>
          <a:r>
            <a:rPr lang="en-US"/>
            <a:t>2. Waste Minimization &amp; Pollution Prevention</a:t>
          </a:r>
        </a:p>
      </dgm:t>
    </dgm:pt>
    <dgm:pt modelId="{EFF43055-0F08-4AAB-8B99-4C0741D832B8}" type="parTrans" cxnId="{0EC50537-858E-4E7B-BF3D-980CE06D355E}">
      <dgm:prSet/>
      <dgm:spPr/>
      <dgm:t>
        <a:bodyPr/>
        <a:lstStyle/>
        <a:p>
          <a:endParaRPr lang="en-US"/>
        </a:p>
      </dgm:t>
    </dgm:pt>
    <dgm:pt modelId="{042F85F1-2D2C-4C45-BBEC-63D67D80FFFC}" type="sibTrans" cxnId="{0EC50537-858E-4E7B-BF3D-980CE06D355E}">
      <dgm:prSet/>
      <dgm:spPr/>
      <dgm:t>
        <a:bodyPr/>
        <a:lstStyle/>
        <a:p>
          <a:endParaRPr lang="en-US"/>
        </a:p>
      </dgm:t>
    </dgm:pt>
    <dgm:pt modelId="{9AD30DBD-ECD3-4442-963B-36CBCD015350}">
      <dgm:prSet/>
      <dgm:spPr/>
      <dgm:t>
        <a:bodyPr/>
        <a:lstStyle/>
        <a:p>
          <a:r>
            <a:rPr lang="en-US"/>
            <a:t>3. Bring Environmental Social and Governance to the forefront of Environmental Services</a:t>
          </a:r>
        </a:p>
      </dgm:t>
    </dgm:pt>
    <dgm:pt modelId="{7224291F-5969-48AE-AF49-544D2AD53723}" type="parTrans" cxnId="{52227D8C-E761-47A2-A03B-6F941CE1B7B3}">
      <dgm:prSet/>
      <dgm:spPr/>
      <dgm:t>
        <a:bodyPr/>
        <a:lstStyle/>
        <a:p>
          <a:endParaRPr lang="en-US"/>
        </a:p>
      </dgm:t>
    </dgm:pt>
    <dgm:pt modelId="{49F35AD7-832D-47BB-8E37-9DF10E5D590D}" type="sibTrans" cxnId="{52227D8C-E761-47A2-A03B-6F941CE1B7B3}">
      <dgm:prSet/>
      <dgm:spPr/>
      <dgm:t>
        <a:bodyPr/>
        <a:lstStyle/>
        <a:p>
          <a:endParaRPr lang="en-US"/>
        </a:p>
      </dgm:t>
    </dgm:pt>
    <dgm:pt modelId="{A340B640-393A-4C06-81F2-4F3E7DF4B69E}" type="pres">
      <dgm:prSet presAssocID="{D09579E9-0812-4543-9DD8-FB3F32225215}" presName="vert0" presStyleCnt="0">
        <dgm:presLayoutVars>
          <dgm:dir/>
          <dgm:animOne val="branch"/>
          <dgm:animLvl val="lvl"/>
        </dgm:presLayoutVars>
      </dgm:prSet>
      <dgm:spPr/>
    </dgm:pt>
    <dgm:pt modelId="{09B007CC-1BA0-4F34-B8B2-BC1D9FFBA93A}" type="pres">
      <dgm:prSet presAssocID="{F356DE1B-7F31-4ABE-81B5-7B4317B6FF23}" presName="thickLine" presStyleLbl="alignNode1" presStyleIdx="0" presStyleCnt="3"/>
      <dgm:spPr/>
    </dgm:pt>
    <dgm:pt modelId="{4F556C18-B078-48F9-81FB-7A2FFA560A9E}" type="pres">
      <dgm:prSet presAssocID="{F356DE1B-7F31-4ABE-81B5-7B4317B6FF23}" presName="horz1" presStyleCnt="0"/>
      <dgm:spPr/>
    </dgm:pt>
    <dgm:pt modelId="{BB959C85-CC2B-4D7D-853C-ED650F753651}" type="pres">
      <dgm:prSet presAssocID="{F356DE1B-7F31-4ABE-81B5-7B4317B6FF23}" presName="tx1" presStyleLbl="revTx" presStyleIdx="0" presStyleCnt="3"/>
      <dgm:spPr/>
    </dgm:pt>
    <dgm:pt modelId="{91A6CC36-488D-4769-9EE5-A94C6D9E4D30}" type="pres">
      <dgm:prSet presAssocID="{F356DE1B-7F31-4ABE-81B5-7B4317B6FF23}" presName="vert1" presStyleCnt="0"/>
      <dgm:spPr/>
    </dgm:pt>
    <dgm:pt modelId="{E33F6229-BE8D-4C17-A4D3-FC40DD28B61A}" type="pres">
      <dgm:prSet presAssocID="{A25E0337-D56C-407E-AD55-B647BE57B506}" presName="thickLine" presStyleLbl="alignNode1" presStyleIdx="1" presStyleCnt="3"/>
      <dgm:spPr/>
    </dgm:pt>
    <dgm:pt modelId="{00754D63-BE0C-4D97-A0E4-65523C4337F5}" type="pres">
      <dgm:prSet presAssocID="{A25E0337-D56C-407E-AD55-B647BE57B506}" presName="horz1" presStyleCnt="0"/>
      <dgm:spPr/>
    </dgm:pt>
    <dgm:pt modelId="{82C5BB9E-A88A-48B8-A28A-20972703336D}" type="pres">
      <dgm:prSet presAssocID="{A25E0337-D56C-407E-AD55-B647BE57B506}" presName="tx1" presStyleLbl="revTx" presStyleIdx="1" presStyleCnt="3"/>
      <dgm:spPr/>
    </dgm:pt>
    <dgm:pt modelId="{E41EB47E-44D0-4137-B003-A9F83438B327}" type="pres">
      <dgm:prSet presAssocID="{A25E0337-D56C-407E-AD55-B647BE57B506}" presName="vert1" presStyleCnt="0"/>
      <dgm:spPr/>
    </dgm:pt>
    <dgm:pt modelId="{75BCDCAC-B279-4F5E-AE03-EE86B128F070}" type="pres">
      <dgm:prSet presAssocID="{9AD30DBD-ECD3-4442-963B-36CBCD015350}" presName="thickLine" presStyleLbl="alignNode1" presStyleIdx="2" presStyleCnt="3"/>
      <dgm:spPr/>
    </dgm:pt>
    <dgm:pt modelId="{A71C9FEC-DD6C-4A3F-92EC-B764927A5533}" type="pres">
      <dgm:prSet presAssocID="{9AD30DBD-ECD3-4442-963B-36CBCD015350}" presName="horz1" presStyleCnt="0"/>
      <dgm:spPr/>
    </dgm:pt>
    <dgm:pt modelId="{42E6C836-5635-486E-A6EE-106F1B61A3CE}" type="pres">
      <dgm:prSet presAssocID="{9AD30DBD-ECD3-4442-963B-36CBCD015350}" presName="tx1" presStyleLbl="revTx" presStyleIdx="2" presStyleCnt="3"/>
      <dgm:spPr/>
    </dgm:pt>
    <dgm:pt modelId="{D69A059E-DEB6-43F8-9C76-35934C961327}" type="pres">
      <dgm:prSet presAssocID="{9AD30DBD-ECD3-4442-963B-36CBCD015350}" presName="vert1" presStyleCnt="0"/>
      <dgm:spPr/>
    </dgm:pt>
  </dgm:ptLst>
  <dgm:cxnLst>
    <dgm:cxn modelId="{F7335C29-3CBE-4A86-B334-287DA029705B}" srcId="{D09579E9-0812-4543-9DD8-FB3F32225215}" destId="{F356DE1B-7F31-4ABE-81B5-7B4317B6FF23}" srcOrd="0" destOrd="0" parTransId="{7E9AD04B-D57C-4363-A919-EC8DD9F11A4F}" sibTransId="{23562D8B-25D0-4BDB-96F3-580DEA224561}"/>
    <dgm:cxn modelId="{0EC50537-858E-4E7B-BF3D-980CE06D355E}" srcId="{D09579E9-0812-4543-9DD8-FB3F32225215}" destId="{A25E0337-D56C-407E-AD55-B647BE57B506}" srcOrd="1" destOrd="0" parTransId="{EFF43055-0F08-4AAB-8B99-4C0741D832B8}" sibTransId="{042F85F1-2D2C-4C45-BBEC-63D67D80FFFC}"/>
    <dgm:cxn modelId="{1CAD3A39-4F15-4281-8080-8291637B9859}" type="presOf" srcId="{9AD30DBD-ECD3-4442-963B-36CBCD015350}" destId="{42E6C836-5635-486E-A6EE-106F1B61A3CE}" srcOrd="0" destOrd="0" presId="urn:microsoft.com/office/officeart/2008/layout/LinedList"/>
    <dgm:cxn modelId="{6E683C5F-6C03-41A6-B08E-A28CAD83690A}" type="presOf" srcId="{A25E0337-D56C-407E-AD55-B647BE57B506}" destId="{82C5BB9E-A88A-48B8-A28A-20972703336D}" srcOrd="0" destOrd="0" presId="urn:microsoft.com/office/officeart/2008/layout/LinedList"/>
    <dgm:cxn modelId="{9792134D-F82F-426B-ABCD-23293A3B2C2E}" type="presOf" srcId="{D09579E9-0812-4543-9DD8-FB3F32225215}" destId="{A340B640-393A-4C06-81F2-4F3E7DF4B69E}" srcOrd="0" destOrd="0" presId="urn:microsoft.com/office/officeart/2008/layout/LinedList"/>
    <dgm:cxn modelId="{04FB576E-0A5C-4187-BE53-2637B8D63C22}" type="presOf" srcId="{F356DE1B-7F31-4ABE-81B5-7B4317B6FF23}" destId="{BB959C85-CC2B-4D7D-853C-ED650F753651}" srcOrd="0" destOrd="0" presId="urn:microsoft.com/office/officeart/2008/layout/LinedList"/>
    <dgm:cxn modelId="{52227D8C-E761-47A2-A03B-6F941CE1B7B3}" srcId="{D09579E9-0812-4543-9DD8-FB3F32225215}" destId="{9AD30DBD-ECD3-4442-963B-36CBCD015350}" srcOrd="2" destOrd="0" parTransId="{7224291F-5969-48AE-AF49-544D2AD53723}" sibTransId="{49F35AD7-832D-47BB-8E37-9DF10E5D590D}"/>
    <dgm:cxn modelId="{D5A200B0-7433-49C7-B277-A915FA8B96D4}" type="presParOf" srcId="{A340B640-393A-4C06-81F2-4F3E7DF4B69E}" destId="{09B007CC-1BA0-4F34-B8B2-BC1D9FFBA93A}" srcOrd="0" destOrd="0" presId="urn:microsoft.com/office/officeart/2008/layout/LinedList"/>
    <dgm:cxn modelId="{0862B672-7866-41BB-A39C-1060F15F0AAD}" type="presParOf" srcId="{A340B640-393A-4C06-81F2-4F3E7DF4B69E}" destId="{4F556C18-B078-48F9-81FB-7A2FFA560A9E}" srcOrd="1" destOrd="0" presId="urn:microsoft.com/office/officeart/2008/layout/LinedList"/>
    <dgm:cxn modelId="{F311D7F7-C29D-4BE2-9D72-5C22AC5D9BAE}" type="presParOf" srcId="{4F556C18-B078-48F9-81FB-7A2FFA560A9E}" destId="{BB959C85-CC2B-4D7D-853C-ED650F753651}" srcOrd="0" destOrd="0" presId="urn:microsoft.com/office/officeart/2008/layout/LinedList"/>
    <dgm:cxn modelId="{2C0D2238-C44F-4D44-95EC-CB18F6F030F2}" type="presParOf" srcId="{4F556C18-B078-48F9-81FB-7A2FFA560A9E}" destId="{91A6CC36-488D-4769-9EE5-A94C6D9E4D30}" srcOrd="1" destOrd="0" presId="urn:microsoft.com/office/officeart/2008/layout/LinedList"/>
    <dgm:cxn modelId="{9A6E0A67-B570-4B5C-B38F-57E2668FE71B}" type="presParOf" srcId="{A340B640-393A-4C06-81F2-4F3E7DF4B69E}" destId="{E33F6229-BE8D-4C17-A4D3-FC40DD28B61A}" srcOrd="2" destOrd="0" presId="urn:microsoft.com/office/officeart/2008/layout/LinedList"/>
    <dgm:cxn modelId="{3E6434BF-956F-4EBF-AACD-0494652876A4}" type="presParOf" srcId="{A340B640-393A-4C06-81F2-4F3E7DF4B69E}" destId="{00754D63-BE0C-4D97-A0E4-65523C4337F5}" srcOrd="3" destOrd="0" presId="urn:microsoft.com/office/officeart/2008/layout/LinedList"/>
    <dgm:cxn modelId="{7EE3F8AC-4136-4524-96CD-80CE1D901644}" type="presParOf" srcId="{00754D63-BE0C-4D97-A0E4-65523C4337F5}" destId="{82C5BB9E-A88A-48B8-A28A-20972703336D}" srcOrd="0" destOrd="0" presId="urn:microsoft.com/office/officeart/2008/layout/LinedList"/>
    <dgm:cxn modelId="{DBEC683A-3CD0-4116-B8F6-BFE5AE90ECCC}" type="presParOf" srcId="{00754D63-BE0C-4D97-A0E4-65523C4337F5}" destId="{E41EB47E-44D0-4137-B003-A9F83438B327}" srcOrd="1" destOrd="0" presId="urn:microsoft.com/office/officeart/2008/layout/LinedList"/>
    <dgm:cxn modelId="{901F9488-50FE-4726-8FF1-79E15DF2FEEC}" type="presParOf" srcId="{A340B640-393A-4C06-81F2-4F3E7DF4B69E}" destId="{75BCDCAC-B279-4F5E-AE03-EE86B128F070}" srcOrd="4" destOrd="0" presId="urn:microsoft.com/office/officeart/2008/layout/LinedList"/>
    <dgm:cxn modelId="{2CF3CBBC-DDC8-41C0-89F0-AF06BD4C63D0}" type="presParOf" srcId="{A340B640-393A-4C06-81F2-4F3E7DF4B69E}" destId="{A71C9FEC-DD6C-4A3F-92EC-B764927A5533}" srcOrd="5" destOrd="0" presId="urn:microsoft.com/office/officeart/2008/layout/LinedList"/>
    <dgm:cxn modelId="{AAF74564-444D-465E-8CE6-A7BFE5CB4376}" type="presParOf" srcId="{A71C9FEC-DD6C-4A3F-92EC-B764927A5533}" destId="{42E6C836-5635-486E-A6EE-106F1B61A3CE}" srcOrd="0" destOrd="0" presId="urn:microsoft.com/office/officeart/2008/layout/LinedList"/>
    <dgm:cxn modelId="{B8C87B18-07E4-4E0C-AEDF-1144EC8FDC07}" type="presParOf" srcId="{A71C9FEC-DD6C-4A3F-92EC-B764927A5533}" destId="{D69A059E-DEB6-43F8-9C76-35934C9613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007CC-1BA0-4F34-B8B2-BC1D9FFBA93A}">
      <dsp:nvSpPr>
        <dsp:cNvPr id="0" name=""/>
        <dsp:cNvSpPr/>
      </dsp:nvSpPr>
      <dsp:spPr>
        <a:xfrm>
          <a:off x="0" y="2179"/>
          <a:ext cx="8434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59C85-CC2B-4D7D-853C-ED650F753651}">
      <dsp:nvSpPr>
        <dsp:cNvPr id="0" name=""/>
        <dsp:cNvSpPr/>
      </dsp:nvSpPr>
      <dsp:spPr>
        <a:xfrm>
          <a:off x="0" y="2179"/>
          <a:ext cx="8434388" cy="148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1. Employee Development &amp; Enrichment</a:t>
          </a:r>
        </a:p>
      </dsp:txBody>
      <dsp:txXfrm>
        <a:off x="0" y="2179"/>
        <a:ext cx="8434388" cy="1486563"/>
      </dsp:txXfrm>
    </dsp:sp>
    <dsp:sp modelId="{E33F6229-BE8D-4C17-A4D3-FC40DD28B61A}">
      <dsp:nvSpPr>
        <dsp:cNvPr id="0" name=""/>
        <dsp:cNvSpPr/>
      </dsp:nvSpPr>
      <dsp:spPr>
        <a:xfrm>
          <a:off x="0" y="1488743"/>
          <a:ext cx="8434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5BB9E-A88A-48B8-A28A-20972703336D}">
      <dsp:nvSpPr>
        <dsp:cNvPr id="0" name=""/>
        <dsp:cNvSpPr/>
      </dsp:nvSpPr>
      <dsp:spPr>
        <a:xfrm>
          <a:off x="0" y="1488743"/>
          <a:ext cx="8434388" cy="148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2. Waste Minimization &amp; Pollution Prevention</a:t>
          </a:r>
        </a:p>
      </dsp:txBody>
      <dsp:txXfrm>
        <a:off x="0" y="1488743"/>
        <a:ext cx="8434388" cy="1486563"/>
      </dsp:txXfrm>
    </dsp:sp>
    <dsp:sp modelId="{75BCDCAC-B279-4F5E-AE03-EE86B128F070}">
      <dsp:nvSpPr>
        <dsp:cNvPr id="0" name=""/>
        <dsp:cNvSpPr/>
      </dsp:nvSpPr>
      <dsp:spPr>
        <a:xfrm>
          <a:off x="0" y="2975306"/>
          <a:ext cx="8434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6C836-5635-486E-A6EE-106F1B61A3CE}">
      <dsp:nvSpPr>
        <dsp:cNvPr id="0" name=""/>
        <dsp:cNvSpPr/>
      </dsp:nvSpPr>
      <dsp:spPr>
        <a:xfrm>
          <a:off x="0" y="2975306"/>
          <a:ext cx="8434388" cy="148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3. Bring Environmental Social and Governance to the forefront of Environmental Services</a:t>
          </a:r>
        </a:p>
      </dsp:txBody>
      <dsp:txXfrm>
        <a:off x="0" y="2975306"/>
        <a:ext cx="8434388" cy="1486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D030-48CC-D340-A246-BA954A3A0B49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80130-CE8D-E640-9639-E0473270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80130-CE8D-E640-9639-E0473270C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39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you know where your bins are?</a:t>
            </a:r>
          </a:p>
          <a:p>
            <a:r>
              <a:rPr lang="en-US"/>
              <a:t>Above label</a:t>
            </a:r>
            <a:r>
              <a:rPr lang="en-US" baseline="0"/>
              <a:t> is a BMP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2685D-44B7-4045-AA63-608C9ACE27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4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EDAB92-6666-445B-AD14-F63AD802C1F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Possible question and suggested answer:</a:t>
            </a:r>
          </a:p>
          <a:p>
            <a:r>
              <a:rPr lang="en-US"/>
              <a:t>Question: “That site looks really cool! Where is it?”</a:t>
            </a:r>
          </a:p>
          <a:p>
            <a:r>
              <a:rPr lang="en-US"/>
              <a:t>Environmental Answer: “The site is located in an undisturbed area of FMI Morenci property. In efforts to protect these sites, we disclose exact locations only as direct business needs require.”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80130-CE8D-E640-9639-E0473270C6C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00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5.jpeg"/><Relationship Id="rId7" Type="http://schemas.openxmlformats.org/officeDocument/2006/relationships/image" Target="../media/image10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jpeg"/><Relationship Id="rId4" Type="http://schemas.openxmlformats.org/officeDocument/2006/relationships/image" Target="../media/image1.emf"/><Relationship Id="rId9" Type="http://schemas.openxmlformats.org/officeDocument/2006/relationships/image" Target="../media/image19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6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cover_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F97CAD-A4B6-497D-B24E-7AFBCD7ECD3B}"/>
              </a:ext>
            </a:extLst>
          </p:cNvPr>
          <p:cNvSpPr/>
          <p:nvPr userDrawn="1"/>
        </p:nvSpPr>
        <p:spPr>
          <a:xfrm>
            <a:off x="0" y="-68580"/>
            <a:ext cx="9144000" cy="119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 descr="A picture containing outdoor, scene, laser, night&#10;&#10;Description automatically generated">
            <a:extLst>
              <a:ext uri="{FF2B5EF4-FFF2-40B4-BE49-F238E27FC236}">
                <a16:creationId xmlns:a16="http://schemas.microsoft.com/office/drawing/2014/main" id="{72D34820-406C-43CD-81D7-AFF464212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500" t="16428" r="12500" b="43098"/>
          <a:stretch/>
        </p:blipFill>
        <p:spPr>
          <a:xfrm>
            <a:off x="0" y="1122829"/>
            <a:ext cx="9144000" cy="46123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318CF3E-4F3E-4272-BC14-7B29107DD74A}"/>
              </a:ext>
            </a:extLst>
          </p:cNvPr>
          <p:cNvSpPr/>
          <p:nvPr userDrawn="1"/>
        </p:nvSpPr>
        <p:spPr>
          <a:xfrm>
            <a:off x="0" y="1757862"/>
            <a:ext cx="9144000" cy="3977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148"/>
                </a:schemeClr>
              </a:gs>
              <a:gs pos="33000">
                <a:srgbClr val="552620">
                  <a:alpha val="59016"/>
                </a:srgbClr>
              </a:gs>
              <a:gs pos="59000">
                <a:srgbClr val="BB5D00">
                  <a:alpha val="45711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AC50BD-04DD-4B9E-852D-7B18E03950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767" y="404535"/>
            <a:ext cx="3165507" cy="194715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9842561-822A-4200-B6E2-97D8E733B9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918121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9842561-822A-4200-B6E2-97D8E733B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897CFAE-2D54-B14C-93BA-05695BD7E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767" y="1153972"/>
            <a:ext cx="6547527" cy="14182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AEC3D-15C1-EF4E-BA0B-4BCF9CA6B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767" y="2656626"/>
            <a:ext cx="6547527" cy="151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1B84C1-4218-4AC9-A5F3-389CEC41B15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0"/>
          </a:blip>
          <a:srcRect/>
          <a:stretch/>
        </p:blipFill>
        <p:spPr>
          <a:xfrm>
            <a:off x="6934386" y="5947822"/>
            <a:ext cx="1955179" cy="54840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3F34DCD-8F58-4ED4-86F9-7A2868F84251}"/>
              </a:ext>
            </a:extLst>
          </p:cNvPr>
          <p:cNvSpPr txBox="1"/>
          <p:nvPr userDrawn="1"/>
        </p:nvSpPr>
        <p:spPr>
          <a:xfrm>
            <a:off x="2568894" y="6090879"/>
            <a:ext cx="77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>
                <a:solidFill>
                  <a:schemeClr val="tx1">
                    <a:alpha val="50098"/>
                  </a:schemeClr>
                </a:solidFill>
                <a:latin typeface="+mj-lt"/>
              </a:rPr>
              <a:t>fcx.com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80E129F-19F1-49E3-B3B0-5F25C9B1C59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1000"/>
          </a:blip>
          <a:srcRect/>
          <a:stretch/>
        </p:blipFill>
        <p:spPr>
          <a:xfrm>
            <a:off x="372935" y="5950669"/>
            <a:ext cx="541374" cy="5433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5D91D4D-E399-4B54-B405-945EFF42DED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0000"/>
          </a:blip>
          <a:srcRect/>
          <a:stretch/>
        </p:blipFill>
        <p:spPr>
          <a:xfrm>
            <a:off x="1385960" y="5959524"/>
            <a:ext cx="789851" cy="5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25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02F7E14-F9CD-4D03-B41A-33F3FEAD42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202202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02F7E14-F9CD-4D03-B41A-33F3FEAD4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91C27-2F53-EE42-B78B-37814FC58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32051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BB5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34AEA-C535-3C48-B0FB-9E5740413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355963"/>
            <a:ext cx="3887391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rgbClr val="DF572A"/>
              </a:buClr>
              <a:defRPr sz="2400"/>
            </a:lvl2pPr>
            <a:lvl3pPr>
              <a:buClr>
                <a:srgbClr val="DF572A"/>
              </a:buClr>
              <a:defRPr sz="2400"/>
            </a:lvl3pPr>
            <a:lvl4pPr>
              <a:buClr>
                <a:srgbClr val="DF572A"/>
              </a:buClr>
              <a:defRPr sz="2400"/>
            </a:lvl4pPr>
            <a:lvl5pPr>
              <a:buClr>
                <a:srgbClr val="DF572A"/>
              </a:buCl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3FB4CB-CF24-374A-A9FB-91654E21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13" y="356006"/>
            <a:ext cx="7260715" cy="705531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A52495-7B77-4DB9-8E3F-9495782DB1C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A599D75-BE60-4D23-8C36-E6583876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C69C6DC-6153-4195-B4E8-81A149B73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113" y="150495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BB5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BA675432-1578-4F06-A50A-43FE8D5E65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6113" y="2328867"/>
            <a:ext cx="3887391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rgbClr val="DF572A"/>
              </a:buClr>
              <a:defRPr sz="2400"/>
            </a:lvl2pPr>
            <a:lvl3pPr>
              <a:buClr>
                <a:srgbClr val="DF572A"/>
              </a:buClr>
              <a:defRPr sz="2400"/>
            </a:lvl3pPr>
            <a:lvl4pPr>
              <a:buClr>
                <a:srgbClr val="DF572A"/>
              </a:buClr>
              <a:defRPr sz="2400"/>
            </a:lvl4pPr>
            <a:lvl5pPr>
              <a:buClr>
                <a:srgbClr val="DF572A"/>
              </a:buCl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35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blank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132DD1-6B33-4309-82A8-752481CA6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0670737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132DD1-6B33-4309-82A8-752481CA6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DF4BA91-A2A2-4736-95CB-1BD645CC23F2}"/>
              </a:ext>
            </a:extLst>
          </p:cNvPr>
          <p:cNvCxnSpPr>
            <a:cxnSpLocks/>
          </p:cNvCxnSpPr>
          <p:nvPr userDrawn="1"/>
        </p:nvCxnSpPr>
        <p:spPr>
          <a:xfrm>
            <a:off x="740047" y="4948280"/>
            <a:ext cx="0" cy="42279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998861-0A5F-4954-B8BE-DF0F6A1F425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2539746"/>
            <a:ext cx="0" cy="144610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DB510F7-909D-4B7F-B125-397D738514D0}"/>
              </a:ext>
            </a:extLst>
          </p:cNvPr>
          <p:cNvCxnSpPr>
            <a:cxnSpLocks/>
          </p:cNvCxnSpPr>
          <p:nvPr userDrawn="1"/>
        </p:nvCxnSpPr>
        <p:spPr>
          <a:xfrm flipH="1">
            <a:off x="2096966" y="3319673"/>
            <a:ext cx="4910346" cy="1402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52774F6-69CD-4B05-9AA2-D50CCFE57E31}"/>
              </a:ext>
            </a:extLst>
          </p:cNvPr>
          <p:cNvSpPr/>
          <p:nvPr userDrawn="1"/>
        </p:nvSpPr>
        <p:spPr>
          <a:xfrm>
            <a:off x="0" y="1139968"/>
            <a:ext cx="9144000" cy="1738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240752-EDEA-41D7-89DB-252A470E04F4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139967"/>
            <a:ext cx="0" cy="2931388"/>
          </a:xfrm>
          <a:prstGeom prst="line">
            <a:avLst/>
          </a:prstGeom>
          <a:ln w="19050">
            <a:solidFill>
              <a:srgbClr val="FF67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F1FA932B-1BFD-44EB-99B4-5A9C1DB14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4759" y="1286313"/>
            <a:ext cx="4065016" cy="12847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BB5D00"/>
              </a:buClr>
              <a:defRPr sz="1800"/>
            </a:lvl2pPr>
            <a:lvl3pPr>
              <a:buClr>
                <a:srgbClr val="BB5D00"/>
              </a:buClr>
              <a:defRPr sz="18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E2C1F7-B1E8-4685-B6B6-CBB84934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1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B92207-A3E0-4D30-B754-7BD03F890EA2}"/>
              </a:ext>
            </a:extLst>
          </p:cNvPr>
          <p:cNvSpPr/>
          <p:nvPr userDrawn="1"/>
        </p:nvSpPr>
        <p:spPr>
          <a:xfrm>
            <a:off x="98129" y="5122546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1E0F9B-17A1-4742-BBEA-18FD4100958D}"/>
              </a:ext>
            </a:extLst>
          </p:cNvPr>
          <p:cNvSpPr/>
          <p:nvPr userDrawn="1"/>
        </p:nvSpPr>
        <p:spPr>
          <a:xfrm>
            <a:off x="3504604" y="2695370"/>
            <a:ext cx="2134792" cy="1431131"/>
          </a:xfrm>
          <a:prstGeom prst="rect">
            <a:avLst/>
          </a:prstGeom>
          <a:solidFill>
            <a:srgbClr val="FF6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CDA47430-F8D5-4F07-A45B-86AEC1038F3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73459" y="1258703"/>
            <a:ext cx="4031349" cy="1378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BB5D00"/>
              </a:buClr>
              <a:defRPr sz="1800"/>
            </a:lvl2pPr>
            <a:lvl3pPr>
              <a:buClr>
                <a:srgbClr val="BB5D00"/>
              </a:buClr>
              <a:defRPr sz="18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2BF3A96-C10D-481B-B7D7-7378A143A0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2632" y="2858368"/>
            <a:ext cx="1933769" cy="1112509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0F6F3D3-1D9F-4009-91D2-AD6A281F1E70}"/>
              </a:ext>
            </a:extLst>
          </p:cNvPr>
          <p:cNvCxnSpPr>
            <a:cxnSpLocks/>
          </p:cNvCxnSpPr>
          <p:nvPr userDrawn="1"/>
        </p:nvCxnSpPr>
        <p:spPr>
          <a:xfrm>
            <a:off x="2096966" y="3319674"/>
            <a:ext cx="0" cy="194474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DF5748C-833B-4C7D-A7FD-C83C6CBED9B5}"/>
              </a:ext>
            </a:extLst>
          </p:cNvPr>
          <p:cNvSpPr/>
          <p:nvPr userDrawn="1"/>
        </p:nvSpPr>
        <p:spPr>
          <a:xfrm>
            <a:off x="962757" y="3840258"/>
            <a:ext cx="2268416" cy="961292"/>
          </a:xfrm>
          <a:prstGeom prst="rect">
            <a:avLst/>
          </a:prstGeom>
          <a:solidFill>
            <a:srgbClr val="982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F43AF7-9766-4038-BF82-554F2B07497D}"/>
              </a:ext>
            </a:extLst>
          </p:cNvPr>
          <p:cNvSpPr/>
          <p:nvPr userDrawn="1"/>
        </p:nvSpPr>
        <p:spPr>
          <a:xfrm>
            <a:off x="1455047" y="5122546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973B15DC-252E-4A5A-BF03-D27EDB410F4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081885" y="3893626"/>
            <a:ext cx="2030161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DEC8FF88-B71B-41B5-AC00-168A2E5166C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61745" y="5196483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7D216F02-569A-49FD-9C4D-7D73017830D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500872" y="5196483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8E157A5-F1FB-4A99-9B17-594E2875C801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047" y="4960414"/>
            <a:ext cx="270834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A69A6C8-BBBA-4A5A-BD8E-4F2863C7A10B}"/>
              </a:ext>
            </a:extLst>
          </p:cNvPr>
          <p:cNvCxnSpPr>
            <a:cxnSpLocks/>
          </p:cNvCxnSpPr>
          <p:nvPr userDrawn="1"/>
        </p:nvCxnSpPr>
        <p:spPr>
          <a:xfrm>
            <a:off x="3448394" y="4948280"/>
            <a:ext cx="0" cy="42279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21CD03D-DAF3-4B68-9DAA-9279D235C59F}"/>
              </a:ext>
            </a:extLst>
          </p:cNvPr>
          <p:cNvSpPr/>
          <p:nvPr userDrawn="1"/>
        </p:nvSpPr>
        <p:spPr>
          <a:xfrm>
            <a:off x="2806477" y="5122546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F1E28928-A85C-4454-8E07-56AD06E6BACF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870092" y="5196483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6D2E2D0-8215-46A3-AD69-C5AFAEF00569}"/>
              </a:ext>
            </a:extLst>
          </p:cNvPr>
          <p:cNvCxnSpPr>
            <a:cxnSpLocks/>
          </p:cNvCxnSpPr>
          <p:nvPr userDrawn="1"/>
        </p:nvCxnSpPr>
        <p:spPr>
          <a:xfrm>
            <a:off x="5645572" y="4949116"/>
            <a:ext cx="0" cy="42279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9F6E2181-ED29-490C-AB34-125262619C19}"/>
              </a:ext>
            </a:extLst>
          </p:cNvPr>
          <p:cNvSpPr/>
          <p:nvPr userDrawn="1"/>
        </p:nvSpPr>
        <p:spPr>
          <a:xfrm>
            <a:off x="5003654" y="5123382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B5D549-495F-4858-B322-93010E4861D7}"/>
              </a:ext>
            </a:extLst>
          </p:cNvPr>
          <p:cNvCxnSpPr>
            <a:cxnSpLocks/>
          </p:cNvCxnSpPr>
          <p:nvPr userDrawn="1"/>
        </p:nvCxnSpPr>
        <p:spPr>
          <a:xfrm>
            <a:off x="7002491" y="3320510"/>
            <a:ext cx="0" cy="194474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0ED4439-13DE-479E-A463-246F49A524CB}"/>
              </a:ext>
            </a:extLst>
          </p:cNvPr>
          <p:cNvSpPr/>
          <p:nvPr userDrawn="1"/>
        </p:nvSpPr>
        <p:spPr>
          <a:xfrm>
            <a:off x="5868282" y="3841094"/>
            <a:ext cx="2268416" cy="961292"/>
          </a:xfrm>
          <a:prstGeom prst="rect">
            <a:avLst/>
          </a:prstGeom>
          <a:solidFill>
            <a:srgbClr val="982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375DF85-9F61-4788-9BED-D3DBE454A64F}"/>
              </a:ext>
            </a:extLst>
          </p:cNvPr>
          <p:cNvSpPr/>
          <p:nvPr userDrawn="1"/>
        </p:nvSpPr>
        <p:spPr>
          <a:xfrm>
            <a:off x="6360572" y="5123382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EEDAD94D-E1FB-4D24-A8B3-449950C2AE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87410" y="3894462"/>
            <a:ext cx="2030161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728B71F6-9F1B-41DB-8D19-B0731D26E2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67270" y="5197319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667487F2-4941-46C6-9FB0-2C531469B3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6397" y="5197319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9A90B50-AEC3-4FC8-980D-AF91F3CBB90E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5572" y="4961250"/>
            <a:ext cx="270834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6006CEA-F0ED-4ED3-BF84-B157B5ADB00A}"/>
              </a:ext>
            </a:extLst>
          </p:cNvPr>
          <p:cNvCxnSpPr>
            <a:cxnSpLocks/>
          </p:cNvCxnSpPr>
          <p:nvPr userDrawn="1"/>
        </p:nvCxnSpPr>
        <p:spPr>
          <a:xfrm>
            <a:off x="8353919" y="4949116"/>
            <a:ext cx="0" cy="42279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4B818BFA-42E5-4866-B523-39CFE9BB711E}"/>
              </a:ext>
            </a:extLst>
          </p:cNvPr>
          <p:cNvSpPr/>
          <p:nvPr userDrawn="1"/>
        </p:nvSpPr>
        <p:spPr>
          <a:xfrm>
            <a:off x="7712002" y="5123382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16783C8E-525C-4200-BC40-71437B30C9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75617" y="5197319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itle Placeholder 1">
            <a:extLst>
              <a:ext uri="{FF2B5EF4-FFF2-40B4-BE49-F238E27FC236}">
                <a16:creationId xmlns:a16="http://schemas.microsoft.com/office/drawing/2014/main" id="{37452136-C22D-4604-ADDF-C87346C9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320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blank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77CE24-C6F6-4C55-9986-ACC5659A91C7}"/>
              </a:ext>
            </a:extLst>
          </p:cNvPr>
          <p:cNvSpPr/>
          <p:nvPr userDrawn="1"/>
        </p:nvSpPr>
        <p:spPr>
          <a:xfrm>
            <a:off x="4680663" y="2791459"/>
            <a:ext cx="1285163" cy="3533331"/>
          </a:xfrm>
          <a:prstGeom prst="rect">
            <a:avLst/>
          </a:prstGeom>
          <a:solidFill>
            <a:srgbClr val="C1462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CBDE44-D234-4DFA-90B1-695AF07458B7}"/>
              </a:ext>
            </a:extLst>
          </p:cNvPr>
          <p:cNvSpPr/>
          <p:nvPr userDrawn="1"/>
        </p:nvSpPr>
        <p:spPr>
          <a:xfrm>
            <a:off x="265153" y="2791459"/>
            <a:ext cx="1285163" cy="3533331"/>
          </a:xfrm>
          <a:prstGeom prst="rect">
            <a:avLst/>
          </a:prstGeom>
          <a:solidFill>
            <a:srgbClr val="FBE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A19812-3E96-4571-8400-195B0A995BA8}"/>
              </a:ext>
            </a:extLst>
          </p:cNvPr>
          <p:cNvSpPr/>
          <p:nvPr userDrawn="1"/>
        </p:nvSpPr>
        <p:spPr>
          <a:xfrm>
            <a:off x="1736989" y="2791459"/>
            <a:ext cx="1285163" cy="3533331"/>
          </a:xfrm>
          <a:prstGeom prst="rect">
            <a:avLst/>
          </a:prstGeom>
          <a:solidFill>
            <a:srgbClr val="FBC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B511AE-D6FC-43B1-B105-CE39AC2692E9}"/>
              </a:ext>
            </a:extLst>
          </p:cNvPr>
          <p:cNvSpPr/>
          <p:nvPr userDrawn="1"/>
        </p:nvSpPr>
        <p:spPr>
          <a:xfrm>
            <a:off x="3208826" y="2791459"/>
            <a:ext cx="1285163" cy="3533331"/>
          </a:xfrm>
          <a:prstGeom prst="rect">
            <a:avLst/>
          </a:prstGeom>
          <a:solidFill>
            <a:srgbClr val="FFB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278DD3-7936-4A18-A2FF-D24E250BB003}"/>
              </a:ext>
            </a:extLst>
          </p:cNvPr>
          <p:cNvSpPr/>
          <p:nvPr userDrawn="1"/>
        </p:nvSpPr>
        <p:spPr>
          <a:xfrm>
            <a:off x="6152500" y="2791459"/>
            <a:ext cx="1285163" cy="3533331"/>
          </a:xfrm>
          <a:prstGeom prst="rect">
            <a:avLst/>
          </a:prstGeom>
          <a:solidFill>
            <a:srgbClr val="C5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59B849-BB03-467B-A9F4-6E2FCEDDCA8B}"/>
              </a:ext>
            </a:extLst>
          </p:cNvPr>
          <p:cNvSpPr/>
          <p:nvPr userDrawn="1"/>
        </p:nvSpPr>
        <p:spPr>
          <a:xfrm>
            <a:off x="7624336" y="2791459"/>
            <a:ext cx="1285163" cy="353333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7673586-8545-43F4-B4B0-74EE7F0A07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59367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7673586-8545-43F4-B4B0-74EE7F0A0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052774F6-69CD-4B05-9AA2-D50CCFE57E31}"/>
              </a:ext>
            </a:extLst>
          </p:cNvPr>
          <p:cNvSpPr/>
          <p:nvPr userDrawn="1"/>
        </p:nvSpPr>
        <p:spPr>
          <a:xfrm>
            <a:off x="0" y="1139967"/>
            <a:ext cx="9144000" cy="14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F1FA932B-1BFD-44EB-99B4-5A9C1DB14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4759" y="1286314"/>
            <a:ext cx="4189230" cy="12221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BB5D00"/>
              </a:buClr>
              <a:defRPr sz="1800"/>
            </a:lvl2pPr>
            <a:lvl3pPr>
              <a:buClr>
                <a:srgbClr val="BB5D00"/>
              </a:buClr>
              <a:defRPr sz="18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E2C1F7-B1E8-4685-B6B6-CBB84934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CDA47430-F8D5-4F07-A45B-86AEC1038F3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0664" y="1258703"/>
            <a:ext cx="4228836" cy="12497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BB5D00"/>
              </a:buClr>
              <a:defRPr sz="1800"/>
            </a:lvl2pPr>
            <a:lvl3pPr>
              <a:buClr>
                <a:srgbClr val="BB5D00"/>
              </a:buClr>
              <a:defRPr sz="18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0" name="Content Placeholder 5">
            <a:extLst>
              <a:ext uri="{FF2B5EF4-FFF2-40B4-BE49-F238E27FC236}">
                <a16:creationId xmlns:a16="http://schemas.microsoft.com/office/drawing/2014/main" id="{9B885894-6438-4B2C-ACAE-C131BFE6FBD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8440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bg1">
                  <a:lumMod val="65000"/>
                </a:schemeClr>
              </a:buClr>
              <a:defRPr lang="en-US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7C84AF60-AB61-4C06-8408-F5D1D14878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14633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bg1">
                  <a:lumMod val="65000"/>
                </a:schemeClr>
              </a:buClr>
              <a:defRPr lang="en-US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  <p:sp>
        <p:nvSpPr>
          <p:cNvPr id="68" name="Content Placeholder 5">
            <a:extLst>
              <a:ext uri="{FF2B5EF4-FFF2-40B4-BE49-F238E27FC236}">
                <a16:creationId xmlns:a16="http://schemas.microsoft.com/office/drawing/2014/main" id="{57C299B1-10F3-4A97-A4DC-31FF1214457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273098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200"/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Content Placeholder 5">
            <a:extLst>
              <a:ext uri="{FF2B5EF4-FFF2-40B4-BE49-F238E27FC236}">
                <a16:creationId xmlns:a16="http://schemas.microsoft.com/office/drawing/2014/main" id="{6EA5D6E1-A3A3-4C4B-8103-695F71A3D42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49291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2D46B905-C63D-4E2A-9141-3CA33DA3A36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25078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Content Placeholder 5">
            <a:extLst>
              <a:ext uri="{FF2B5EF4-FFF2-40B4-BE49-F238E27FC236}">
                <a16:creationId xmlns:a16="http://schemas.microsoft.com/office/drawing/2014/main" id="{897FDB16-D210-489B-87C0-CF2FD385CA1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01271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F2934-BD51-41D1-BBAC-E2C0CFC681B5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2508437"/>
            <a:ext cx="9144001" cy="77678"/>
          </a:xfrm>
          <a:prstGeom prst="rect">
            <a:avLst/>
          </a:prstGeom>
        </p:spPr>
      </p:pic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1E3973C-4FA3-4F1F-A657-CD1E94B2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363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blank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52774F6-69CD-4B05-9AA2-D50CCFE57E31}"/>
              </a:ext>
            </a:extLst>
          </p:cNvPr>
          <p:cNvSpPr/>
          <p:nvPr userDrawn="1"/>
        </p:nvSpPr>
        <p:spPr>
          <a:xfrm>
            <a:off x="0" y="1139967"/>
            <a:ext cx="9144000" cy="1825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DAD216-0C11-4D70-A38F-9BAB18367B13}"/>
              </a:ext>
            </a:extLst>
          </p:cNvPr>
          <p:cNvSpPr/>
          <p:nvPr userDrawn="1"/>
        </p:nvSpPr>
        <p:spPr>
          <a:xfrm>
            <a:off x="265153" y="1479923"/>
            <a:ext cx="1285163" cy="1142613"/>
          </a:xfrm>
          <a:prstGeom prst="rect">
            <a:avLst/>
          </a:prstGeom>
          <a:solidFill>
            <a:srgbClr val="FBE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A5F751-E869-44D8-8B66-FA510AB156F3}"/>
              </a:ext>
            </a:extLst>
          </p:cNvPr>
          <p:cNvSpPr/>
          <p:nvPr userDrawn="1"/>
        </p:nvSpPr>
        <p:spPr>
          <a:xfrm>
            <a:off x="1736989" y="1479923"/>
            <a:ext cx="1285163" cy="1142613"/>
          </a:xfrm>
          <a:prstGeom prst="rect">
            <a:avLst/>
          </a:prstGeom>
          <a:solidFill>
            <a:srgbClr val="FBC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33C7C6-E901-4D27-B7B3-68B1D0610C69}"/>
              </a:ext>
            </a:extLst>
          </p:cNvPr>
          <p:cNvSpPr/>
          <p:nvPr userDrawn="1"/>
        </p:nvSpPr>
        <p:spPr>
          <a:xfrm>
            <a:off x="3208826" y="1479923"/>
            <a:ext cx="1285163" cy="1142613"/>
          </a:xfrm>
          <a:prstGeom prst="rect">
            <a:avLst/>
          </a:prstGeom>
          <a:solidFill>
            <a:srgbClr val="FFB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120345-A674-4944-A7E7-C3A91C18AD10}"/>
              </a:ext>
            </a:extLst>
          </p:cNvPr>
          <p:cNvSpPr/>
          <p:nvPr userDrawn="1"/>
        </p:nvSpPr>
        <p:spPr>
          <a:xfrm>
            <a:off x="4680663" y="1479923"/>
            <a:ext cx="1285163" cy="1142613"/>
          </a:xfrm>
          <a:prstGeom prst="rect">
            <a:avLst/>
          </a:prstGeom>
          <a:solidFill>
            <a:srgbClr val="DF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8D2967-2613-4A4B-AB79-1BB3081735B2}"/>
              </a:ext>
            </a:extLst>
          </p:cNvPr>
          <p:cNvSpPr/>
          <p:nvPr userDrawn="1"/>
        </p:nvSpPr>
        <p:spPr>
          <a:xfrm>
            <a:off x="6152500" y="1479923"/>
            <a:ext cx="1285163" cy="1142613"/>
          </a:xfrm>
          <a:prstGeom prst="rect">
            <a:avLst/>
          </a:prstGeom>
          <a:solidFill>
            <a:srgbClr val="C5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11C49D-C64F-4A69-BB88-48CDFA1D32A9}"/>
              </a:ext>
            </a:extLst>
          </p:cNvPr>
          <p:cNvSpPr/>
          <p:nvPr userDrawn="1"/>
        </p:nvSpPr>
        <p:spPr>
          <a:xfrm>
            <a:off x="7624336" y="1479923"/>
            <a:ext cx="1285163" cy="114261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780FEF1-66C7-4B19-978A-B53E1DFFF3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542211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780FEF1-66C7-4B19-978A-B53E1DFFF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E2C1F7-B1E8-4685-B6B6-CBB84934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60" name="Content Placeholder 5">
            <a:extLst>
              <a:ext uri="{FF2B5EF4-FFF2-40B4-BE49-F238E27FC236}">
                <a16:creationId xmlns:a16="http://schemas.microsoft.com/office/drawing/2014/main" id="{9B885894-6438-4B2C-ACAE-C131BFE6FBD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8440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bg1">
                  <a:lumMod val="65000"/>
                </a:schemeClr>
              </a:buClr>
              <a:defRPr lang="en-US" sz="1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7C84AF60-AB61-4C06-8408-F5D1D14878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14633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bg1">
                  <a:lumMod val="65000"/>
                </a:schemeClr>
              </a:buClr>
              <a:defRPr lang="en-US" sz="1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  <p:sp>
        <p:nvSpPr>
          <p:cNvPr id="68" name="Content Placeholder 5">
            <a:extLst>
              <a:ext uri="{FF2B5EF4-FFF2-40B4-BE49-F238E27FC236}">
                <a16:creationId xmlns:a16="http://schemas.microsoft.com/office/drawing/2014/main" id="{57C299B1-10F3-4A97-A4DC-31FF1214457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273098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000"/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Content Placeholder 5">
            <a:extLst>
              <a:ext uri="{FF2B5EF4-FFF2-40B4-BE49-F238E27FC236}">
                <a16:creationId xmlns:a16="http://schemas.microsoft.com/office/drawing/2014/main" id="{6EA5D6E1-A3A3-4C4B-8103-695F71A3D42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49291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0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2D46B905-C63D-4E2A-9141-3CA33DA3A36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25078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0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Content Placeholder 5">
            <a:extLst>
              <a:ext uri="{FF2B5EF4-FFF2-40B4-BE49-F238E27FC236}">
                <a16:creationId xmlns:a16="http://schemas.microsoft.com/office/drawing/2014/main" id="{897FDB16-D210-489B-87C0-CF2FD385CA1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01271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0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F2934-BD51-41D1-BBAC-E2C0CFC681B5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2965634"/>
            <a:ext cx="9144001" cy="7767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84F6A-893D-41EB-9820-C0DAD3A610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5510" y="147955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272F46ED-9343-49DD-9A83-F2DC554F9D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36868" y="148271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DDCC7AD-5CA6-412B-8BB6-9678E110A2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09305" y="148271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12E12C7-3567-4028-A036-619845DE1E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71886" y="148271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B56DEC4-21E4-481E-8F54-DB0B52360D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52500" y="148271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C15EE8ED-CCF8-4F15-830D-A740A196AA7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3858" y="1473585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B063E648-C976-4A67-BA43-1782E864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19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AC184B6-8E5F-4DCD-82CC-5E3D357DA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06527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AC184B6-8E5F-4DCD-82CC-5E3D357DA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A69D-9160-5E4B-A5D8-01020EE0E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1386348"/>
            <a:ext cx="4629150" cy="4474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rgbClr val="DF572A"/>
              </a:buClr>
              <a:defRPr sz="2400"/>
            </a:lvl2pPr>
            <a:lvl3pPr>
              <a:buClr>
                <a:srgbClr val="DF572A"/>
              </a:buClr>
              <a:defRPr sz="2400"/>
            </a:lvl3pPr>
            <a:lvl4pPr>
              <a:buClr>
                <a:srgbClr val="DF572A"/>
              </a:buClr>
              <a:defRPr sz="2400"/>
            </a:lvl4pPr>
            <a:lvl5pPr>
              <a:buClr>
                <a:srgbClr val="DF572A"/>
              </a:buCl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78420-F087-474C-9203-5D73EC4C8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386348"/>
            <a:ext cx="2949178" cy="4482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B0335-55AA-A44C-9C89-813457DB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29D9C-64D8-3841-9C54-079F29D47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B9583-D75D-384C-83CA-258F75C2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3999"/>
            <a:ext cx="2686049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11F11"/>
                </a:solidFill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6D1738A-1F8B-435C-9DC7-77F58418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5899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3C39D67-BBE6-4ABD-AC6C-64B022DEB0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436085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3C39D67-BBE6-4ABD-AC6C-64B022DEB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11DAB44-3933-4383-A7E8-C2260715D422}"/>
              </a:ext>
            </a:extLst>
          </p:cNvPr>
          <p:cNvSpPr/>
          <p:nvPr userDrawn="1"/>
        </p:nvSpPr>
        <p:spPr>
          <a:xfrm>
            <a:off x="0" y="-83127"/>
            <a:ext cx="9144001" cy="694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0048B-215C-2742-B3BD-2C887A2EE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74921" y="613187"/>
            <a:ext cx="6166076" cy="5397247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buClr>
                <a:srgbClr val="BB5D0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BB5D00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rgbClr val="BB5D00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A6E46B-8646-4537-AA80-3EBD1F24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109618" y="6413707"/>
            <a:ext cx="548267" cy="26952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3E441-BE8C-4916-A8BD-904DE4EB6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37092" b="60808"/>
          <a:stretch/>
        </p:blipFill>
        <p:spPr>
          <a:xfrm rot="5400000">
            <a:off x="5540835" y="3254837"/>
            <a:ext cx="6941129" cy="26520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B242E6-61D1-44BD-BFA5-E1979DCE966F}"/>
              </a:ext>
            </a:extLst>
          </p:cNvPr>
          <p:cNvCxnSpPr>
            <a:cxnSpLocks/>
          </p:cNvCxnSpPr>
          <p:nvPr userDrawn="1"/>
        </p:nvCxnSpPr>
        <p:spPr>
          <a:xfrm>
            <a:off x="7902083" y="-14998"/>
            <a:ext cx="0" cy="6872998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B37B435-E887-4972-B40F-6EA45C59FB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5400000">
            <a:off x="7844054" y="6006514"/>
            <a:ext cx="1048042" cy="220472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771AEE-C76D-499A-99C6-64134E3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169662" y="3300969"/>
            <a:ext cx="6441557" cy="601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30B730-1E97-4E57-8F15-45C9CC9F08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2678" y="3331934"/>
            <a:ext cx="2377440" cy="1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1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2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8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14" y="1519521"/>
            <a:ext cx="7929237" cy="4464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6472" indent="-177404">
              <a:buClr>
                <a:srgbClr val="DF572A"/>
              </a:buClr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6731" indent="-170260">
              <a:buClr>
                <a:srgbClr val="DF572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5800" indent="-169069">
              <a:buClr>
                <a:srgbClr val="DF572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4869" indent="-169069">
              <a:buClr>
                <a:srgbClr val="DF572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127294-ACFE-41D3-AA99-C6ED4290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9" y="365128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043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6F1A4D-4E58-4865-AF8D-418B2FE3E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Cover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C80748-4EF9-5753-0C11-C053AF67C14B}"/>
              </a:ext>
            </a:extLst>
          </p:cNvPr>
          <p:cNvSpPr/>
          <p:nvPr userDrawn="1"/>
        </p:nvSpPr>
        <p:spPr>
          <a:xfrm>
            <a:off x="0" y="1"/>
            <a:ext cx="9143999" cy="5794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pic>
        <p:nvPicPr>
          <p:cNvPr id="12" name="Picture 11" descr="A planet with lights and dots&#10;&#10;AI-generated content may be incorrect.">
            <a:extLst>
              <a:ext uri="{FF2B5EF4-FFF2-40B4-BE49-F238E27FC236}">
                <a16:creationId xmlns:a16="http://schemas.microsoft.com/office/drawing/2014/main" id="{1F48BA38-0CAE-DBCB-7418-D972303FB8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8779" t="22944" r="1257" b="30833"/>
          <a:stretch/>
        </p:blipFill>
        <p:spPr>
          <a:xfrm>
            <a:off x="-24334" y="2041449"/>
            <a:ext cx="9168334" cy="22515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A20FD0-4295-7FD8-2FC3-8E40504834D0}"/>
              </a:ext>
            </a:extLst>
          </p:cNvPr>
          <p:cNvGrpSpPr/>
          <p:nvPr userDrawn="1"/>
        </p:nvGrpSpPr>
        <p:grpSpPr>
          <a:xfrm>
            <a:off x="6196046" y="3429000"/>
            <a:ext cx="1617396" cy="529480"/>
            <a:chOff x="8927624" y="2793416"/>
            <a:chExt cx="1941511" cy="6355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7F00EE-B5BC-BBD4-A5B7-E6E0A5F61C6C}"/>
                </a:ext>
              </a:extLst>
            </p:cNvPr>
            <p:cNvSpPr/>
            <p:nvPr/>
          </p:nvSpPr>
          <p:spPr>
            <a:xfrm>
              <a:off x="8927624" y="3266000"/>
              <a:ext cx="1848491" cy="153475"/>
            </a:xfrm>
            <a:prstGeom prst="rect">
              <a:avLst/>
            </a:prstGeom>
            <a:solidFill>
              <a:srgbClr val="081022"/>
            </a:solidFill>
            <a:ln>
              <a:solidFill>
                <a:schemeClr val="accent1">
                  <a:shade val="15000"/>
                  <a:alpha val="4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2C33E141-A27B-41C1-0D4C-C5C0E02D3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0644" y="2793416"/>
              <a:ext cx="1848491" cy="63558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30B67C9-9510-32B3-CB2B-886B9C1080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93403" y="945395"/>
            <a:ext cx="3832273" cy="459872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9842561-822A-4200-B6E2-97D8E733B9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5" progId="TCLayout.ActiveDocument.1">
                  <p:embed/>
                </p:oleObj>
              </mc:Choice>
              <mc:Fallback>
                <p:oleObj name="think-cell Slide" r:id="rId6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9842561-822A-4200-B6E2-97D8E733B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1DD052F-0CC2-0E79-DEE7-DFCBA182BA7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319752" y="6577563"/>
            <a:ext cx="824248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7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846" y="6577563"/>
            <a:ext cx="1071154" cy="2804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solidFill>
                  <a:srgbClr val="511F1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53" y="1519519"/>
            <a:ext cx="8556259" cy="4464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20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61963" indent="-236538" algn="l" defTabSz="914400" rtl="0" eaLnBrk="1" latinLnBrk="0" hangingPunct="1">
              <a:lnSpc>
                <a:spcPct val="90000"/>
              </a:lnSpc>
              <a:buClr>
                <a:srgbClr val="D37321"/>
              </a:buClr>
              <a:buFont typeface="Arial" panose="020B0604020202020204" pitchFamily="34" charset="0"/>
              <a:buChar char="‒"/>
              <a:defRPr lang="en-US" sz="18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14400" indent="-225425"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14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39825" indent="-225425" algn="l" defTabSz="914400" rtl="0" eaLnBrk="1" latinLnBrk="0" hangingPunct="1">
              <a:lnSpc>
                <a:spcPct val="90000"/>
              </a:lnSpc>
              <a:buClr>
                <a:srgbClr val="D37321"/>
              </a:buClr>
              <a:buFont typeface="Arial" panose="020B060402020202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9526DF-BAB6-419A-876A-FD8126AB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6" y="345272"/>
            <a:ext cx="6314822" cy="396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2EA5CD8-A817-B82E-4950-02ED4608856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4350" y="741287"/>
            <a:ext cx="6562560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765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outdoor, scene, laser, night&#10;&#10;Description automatically generated">
            <a:extLst>
              <a:ext uri="{FF2B5EF4-FFF2-40B4-BE49-F238E27FC236}">
                <a16:creationId xmlns:a16="http://schemas.microsoft.com/office/drawing/2014/main" id="{3862D993-5F2E-4B18-80B3-67CAC417C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705" t="12131" r="39705" b="27718"/>
          <a:stretch/>
        </p:blipFill>
        <p:spPr>
          <a:xfrm>
            <a:off x="6633712" y="3176"/>
            <a:ext cx="2510287" cy="6854824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DA7E213-B5D3-43CF-A495-0A5DE4864EB3}"/>
              </a:ext>
            </a:extLst>
          </p:cNvPr>
          <p:cNvSpPr/>
          <p:nvPr userDrawn="1"/>
        </p:nvSpPr>
        <p:spPr>
          <a:xfrm>
            <a:off x="6633712" y="1433146"/>
            <a:ext cx="2510287" cy="542485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148"/>
                </a:schemeClr>
              </a:gs>
              <a:gs pos="33000">
                <a:srgbClr val="552620">
                  <a:alpha val="59016"/>
                </a:srgbClr>
              </a:gs>
              <a:gs pos="59000">
                <a:srgbClr val="BB5D00">
                  <a:alpha val="45711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F97CAD-A4B6-497D-B24E-7AFBCD7ECD3B}"/>
              </a:ext>
            </a:extLst>
          </p:cNvPr>
          <p:cNvSpPr/>
          <p:nvPr userDrawn="1"/>
        </p:nvSpPr>
        <p:spPr>
          <a:xfrm>
            <a:off x="0" y="-68580"/>
            <a:ext cx="6633712" cy="1281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7CFAE-2D54-B14C-93BA-05695BD7E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767" y="1296852"/>
            <a:ext cx="6129550" cy="155112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AEC3D-15C1-EF4E-BA0B-4BCF9CA6B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767" y="3038476"/>
            <a:ext cx="6129550" cy="1280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90BBC2-F2AC-AE4F-B833-4B56262ABDA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</a:blip>
          <a:srcRect/>
          <a:stretch/>
        </p:blipFill>
        <p:spPr>
          <a:xfrm>
            <a:off x="6991816" y="5924105"/>
            <a:ext cx="1466384" cy="5484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CEA6F8-6D29-4C21-A617-D0A00639AA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19791" y="5954966"/>
            <a:ext cx="1955179" cy="5466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30E894-DF49-4046-BCFD-FCC14B1E1E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4767" y="404535"/>
            <a:ext cx="3165507" cy="19471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6E0C134-5B11-42AA-8ABB-9EEAF0E34B67}"/>
              </a:ext>
            </a:extLst>
          </p:cNvPr>
          <p:cNvSpPr txBox="1"/>
          <p:nvPr userDrawn="1"/>
        </p:nvSpPr>
        <p:spPr>
          <a:xfrm>
            <a:off x="2568894" y="6090879"/>
            <a:ext cx="77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>
                <a:solidFill>
                  <a:schemeClr val="tx1">
                    <a:alpha val="50098"/>
                  </a:schemeClr>
                </a:solidFill>
                <a:latin typeface="+mj-lt"/>
              </a:rPr>
              <a:t>fcx.com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075505B-291B-4626-9DCB-4F432B99A4F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1000"/>
          </a:blip>
          <a:srcRect/>
          <a:stretch/>
        </p:blipFill>
        <p:spPr>
          <a:xfrm>
            <a:off x="372935" y="5950669"/>
            <a:ext cx="541374" cy="54339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EA982F-0971-4B93-A167-EC37F6A280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0000"/>
          </a:blip>
          <a:srcRect/>
          <a:stretch/>
        </p:blipFill>
        <p:spPr>
          <a:xfrm>
            <a:off x="1385960" y="5959524"/>
            <a:ext cx="789851" cy="5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2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511F1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8562264" cy="4464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20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61963" indent="-236538" algn="l" defTabSz="914400" rtl="0" eaLnBrk="1" latinLnBrk="0" hangingPunct="1">
              <a:lnSpc>
                <a:spcPct val="90000"/>
              </a:lnSpc>
              <a:buClr>
                <a:srgbClr val="D37321"/>
              </a:buClr>
              <a:buFont typeface="Arial" panose="020B0604020202020204" pitchFamily="34" charset="0"/>
              <a:buChar char="‒"/>
              <a:defRPr lang="en-US" sz="18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14400" indent="-225425" algn="l" defTabSz="914400" rtl="0" eaLnBrk="1" latinLnBrk="0" hangingPunct="1">
              <a:lnSpc>
                <a:spcPct val="90000"/>
              </a:lnSpc>
              <a:buClr>
                <a:srgbClr val="D37321"/>
              </a:buClr>
              <a:defRPr lang="en-US" sz="14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39825" indent="-225425" algn="l" defTabSz="914400" rtl="0" eaLnBrk="1" latinLnBrk="0" hangingPunct="1">
              <a:lnSpc>
                <a:spcPct val="90000"/>
              </a:lnSpc>
              <a:buClr>
                <a:srgbClr val="D37321"/>
              </a:buClr>
              <a:buFont typeface="Arial" panose="020B060402020202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127294-ACFE-41D3-AA99-C6ED4290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499180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987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8C15D9-3A2D-53E1-80FC-A0061DE286AB}"/>
              </a:ext>
            </a:extLst>
          </p:cNvPr>
          <p:cNvSpPr/>
          <p:nvPr userDrawn="1"/>
        </p:nvSpPr>
        <p:spPr>
          <a:xfrm>
            <a:off x="6535503" y="5851998"/>
            <a:ext cx="2261036" cy="79602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9842561-822A-4200-B6E2-97D8E733B9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9842561-822A-4200-B6E2-97D8E733B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BFD45A5-918D-8A9A-1DA5-3104EFD0A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199"/>
            <a:ext cx="7772400" cy="190976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DAF00F-FE28-4273-87E7-55CF04759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2668B3-A3ED-3709-EE28-E74F77E31597}"/>
              </a:ext>
            </a:extLst>
          </p:cNvPr>
          <p:cNvSpPr/>
          <p:nvPr userDrawn="1"/>
        </p:nvSpPr>
        <p:spPr>
          <a:xfrm>
            <a:off x="0" y="0"/>
            <a:ext cx="9143999" cy="641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55834B-503E-06A1-6769-76DB91B3E1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71555" y="945395"/>
            <a:ext cx="3832273" cy="459872"/>
          </a:xfrm>
          <a:prstGeom prst="rect">
            <a:avLst/>
          </a:prstGeom>
        </p:spPr>
      </p:pic>
      <p:pic>
        <p:nvPicPr>
          <p:cNvPr id="19" name="Picture 18" descr="A black background with orange text&#10;&#10;AI-generated content may be incorrect.">
            <a:extLst>
              <a:ext uri="{FF2B5EF4-FFF2-40B4-BE49-F238E27FC236}">
                <a16:creationId xmlns:a16="http://schemas.microsoft.com/office/drawing/2014/main" id="{17A06D65-3514-443E-913F-391A1AA48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11255" y="5579636"/>
            <a:ext cx="1256953" cy="4321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3E6978-B60D-0B23-D2DB-8195FB6CFBB7}"/>
              </a:ext>
            </a:extLst>
          </p:cNvPr>
          <p:cNvSpPr txBox="1"/>
          <p:nvPr userDrawn="1"/>
        </p:nvSpPr>
        <p:spPr>
          <a:xfrm>
            <a:off x="6238976" y="5659544"/>
            <a:ext cx="772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8283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fcx.com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9A0E49-63D9-EA6B-E6DF-87A5CB1E5C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1000"/>
          </a:blip>
          <a:srcRect/>
          <a:stretch/>
        </p:blipFill>
        <p:spPr>
          <a:xfrm>
            <a:off x="3077925" y="5503945"/>
            <a:ext cx="547944" cy="5499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1233F4-25E0-649D-3191-C6C04D5E18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4020499" y="5637301"/>
            <a:ext cx="1063716" cy="349906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3D516ED9-F46E-ED73-63CC-336F75F014F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50" y="5483563"/>
            <a:ext cx="623479" cy="5703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E6678A-0668-8F7E-5995-31E401591C8C}"/>
              </a:ext>
            </a:extLst>
          </p:cNvPr>
          <p:cNvSpPr txBox="1"/>
          <p:nvPr userDrawn="1"/>
        </p:nvSpPr>
        <p:spPr>
          <a:xfrm>
            <a:off x="5120670" y="6057540"/>
            <a:ext cx="12477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rgbClr val="828383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 Operating Sites</a:t>
            </a:r>
            <a:endParaRPr lang="en-US" sz="1000" i="1">
              <a:solidFill>
                <a:srgbClr val="8283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lanet with lights and dots&#10;&#10;AI-generated content may be incorrect.">
            <a:extLst>
              <a:ext uri="{FF2B5EF4-FFF2-40B4-BE49-F238E27FC236}">
                <a16:creationId xmlns:a16="http://schemas.microsoft.com/office/drawing/2014/main" id="{BCBDD4A7-DC70-03DB-6239-0A6973E5A3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8779" t="15082" r="1257" b="18150"/>
          <a:stretch/>
        </p:blipFill>
        <p:spPr>
          <a:xfrm>
            <a:off x="-24334" y="1785778"/>
            <a:ext cx="9168334" cy="32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25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scene, laser, night&#10;&#10;Description automatically generated">
            <a:extLst>
              <a:ext uri="{FF2B5EF4-FFF2-40B4-BE49-F238E27FC236}">
                <a16:creationId xmlns:a16="http://schemas.microsoft.com/office/drawing/2014/main" id="{0A61DB4D-6C43-4E37-89BE-D86451A21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705" t="21956" r="39705" b="27718"/>
          <a:stretch/>
        </p:blipFill>
        <p:spPr>
          <a:xfrm>
            <a:off x="6633712" y="1122828"/>
            <a:ext cx="2510287" cy="57351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BF879B-4B64-484F-AB11-169FA7CADE82}"/>
              </a:ext>
            </a:extLst>
          </p:cNvPr>
          <p:cNvSpPr/>
          <p:nvPr userDrawn="1"/>
        </p:nvSpPr>
        <p:spPr>
          <a:xfrm>
            <a:off x="6633712" y="1433146"/>
            <a:ext cx="2510287" cy="542485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148"/>
                </a:schemeClr>
              </a:gs>
              <a:gs pos="33000">
                <a:srgbClr val="552620">
                  <a:alpha val="59016"/>
                </a:srgbClr>
              </a:gs>
              <a:gs pos="59000">
                <a:srgbClr val="BB5D00">
                  <a:alpha val="45711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821042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872925A-36CF-4822-B8B6-8516BC564653}"/>
              </a:ext>
            </a:extLst>
          </p:cNvPr>
          <p:cNvSpPr/>
          <p:nvPr userDrawn="1"/>
        </p:nvSpPr>
        <p:spPr>
          <a:xfrm>
            <a:off x="0" y="-68580"/>
            <a:ext cx="9144000" cy="119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7CFAE-2D54-B14C-93BA-05695BD7E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96852"/>
            <a:ext cx="5472113" cy="14182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AEC3D-15C1-EF4E-BA0B-4BCF9CA6B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99506"/>
            <a:ext cx="5472113" cy="151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E88ECE-2157-4F99-AEB7-CD3A31B5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42217E-1C67-4757-81FD-2DCD5A3DD5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4767" y="404535"/>
            <a:ext cx="3165507" cy="194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0CB36-F7E8-4E8E-AC99-7EEDC17DE3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19791" y="5954966"/>
            <a:ext cx="1955179" cy="5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1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13" y="1519519"/>
            <a:ext cx="7929237" cy="4464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6538">
              <a:buClr>
                <a:srgbClr val="DF572A"/>
              </a:buClr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227013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5425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39825" indent="-225425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127294-ACFE-41D3-AA99-C6ED4290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987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2A385F-36DD-46FB-A566-F5EABF7F0EE1}"/>
              </a:ext>
            </a:extLst>
          </p:cNvPr>
          <p:cNvSpPr/>
          <p:nvPr userDrawn="1"/>
        </p:nvSpPr>
        <p:spPr>
          <a:xfrm>
            <a:off x="2382" y="1123504"/>
            <a:ext cx="9141618" cy="1569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936323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3DBAB-33E2-42FF-8425-76A9F1C1A2E7}"/>
              </a:ext>
            </a:extLst>
          </p:cNvPr>
          <p:cNvSpPr/>
          <p:nvPr userDrawn="1"/>
        </p:nvSpPr>
        <p:spPr>
          <a:xfrm>
            <a:off x="6894614" y="2882263"/>
            <a:ext cx="2181739" cy="31130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A6F5BF-D6F4-4749-A47E-53D716145806}"/>
              </a:ext>
            </a:extLst>
          </p:cNvPr>
          <p:cNvSpPr/>
          <p:nvPr userDrawn="1"/>
        </p:nvSpPr>
        <p:spPr>
          <a:xfrm>
            <a:off x="331680" y="4930440"/>
            <a:ext cx="158620" cy="222956"/>
          </a:xfrm>
          <a:prstGeom prst="rect">
            <a:avLst/>
          </a:prstGeom>
          <a:solidFill>
            <a:srgbClr val="A222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9F31B-DDC9-4E7A-8A22-64E121314F2B}"/>
              </a:ext>
            </a:extLst>
          </p:cNvPr>
          <p:cNvSpPr/>
          <p:nvPr userDrawn="1"/>
        </p:nvSpPr>
        <p:spPr>
          <a:xfrm>
            <a:off x="844750" y="4938844"/>
            <a:ext cx="158620" cy="222956"/>
          </a:xfrm>
          <a:prstGeom prst="rect">
            <a:avLst/>
          </a:prstGeom>
          <a:solidFill>
            <a:srgbClr val="006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F31CCD-F890-447A-9CAD-5CC502170E1A}"/>
              </a:ext>
            </a:extLst>
          </p:cNvPr>
          <p:cNvSpPr/>
          <p:nvPr userDrawn="1"/>
        </p:nvSpPr>
        <p:spPr>
          <a:xfrm>
            <a:off x="1393831" y="4951440"/>
            <a:ext cx="158620" cy="222956"/>
          </a:xfrm>
          <a:prstGeom prst="rect">
            <a:avLst/>
          </a:prstGeom>
          <a:solidFill>
            <a:srgbClr val="750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15EF54-6962-4147-A6E8-DD2B1E6DB412}"/>
              </a:ext>
            </a:extLst>
          </p:cNvPr>
          <p:cNvSpPr txBox="1"/>
          <p:nvPr userDrawn="1"/>
        </p:nvSpPr>
        <p:spPr>
          <a:xfrm>
            <a:off x="264555" y="4602401"/>
            <a:ext cx="234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Additional color selection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B1EFD2-16AB-44D7-A868-706CF677CC4E}"/>
              </a:ext>
            </a:extLst>
          </p:cNvPr>
          <p:cNvSpPr/>
          <p:nvPr userDrawn="1"/>
        </p:nvSpPr>
        <p:spPr>
          <a:xfrm>
            <a:off x="1119291" y="4951440"/>
            <a:ext cx="158620" cy="222956"/>
          </a:xfrm>
          <a:prstGeom prst="rect">
            <a:avLst/>
          </a:prstGeom>
          <a:solidFill>
            <a:srgbClr val="00A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F6A835-9DB5-4796-BB99-C592DD9E1F9F}"/>
              </a:ext>
            </a:extLst>
          </p:cNvPr>
          <p:cNvSpPr/>
          <p:nvPr userDrawn="1"/>
        </p:nvSpPr>
        <p:spPr>
          <a:xfrm>
            <a:off x="570210" y="4930440"/>
            <a:ext cx="158620" cy="222956"/>
          </a:xfrm>
          <a:prstGeom prst="rect">
            <a:avLst/>
          </a:prstGeom>
          <a:solidFill>
            <a:srgbClr val="FF4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A2D2EB-13B1-4028-AC06-B66CBA66A76B}"/>
              </a:ext>
            </a:extLst>
          </p:cNvPr>
          <p:cNvSpPr/>
          <p:nvPr userDrawn="1"/>
        </p:nvSpPr>
        <p:spPr>
          <a:xfrm>
            <a:off x="1639350" y="4951440"/>
            <a:ext cx="158620" cy="222956"/>
          </a:xfrm>
          <a:prstGeom prst="rect">
            <a:avLst/>
          </a:prstGeom>
          <a:solidFill>
            <a:srgbClr val="004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2F6261-B011-4584-B2D0-D5D35E673AD0}"/>
              </a:ext>
            </a:extLst>
          </p:cNvPr>
          <p:cNvSpPr txBox="1"/>
          <p:nvPr userDrawn="1"/>
        </p:nvSpPr>
        <p:spPr>
          <a:xfrm>
            <a:off x="4911751" y="1321776"/>
            <a:ext cx="4261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u="sng">
                <a:latin typeface="Arial" panose="020B0604020202020204" pitchFamily="34" charset="0"/>
                <a:cs typeface="Arial" panose="020B0604020202020204" pitchFamily="34" charset="0"/>
              </a:rPr>
              <a:t>2022 Electrifying the Future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color theme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Select View/Slide Master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Select Theme Colors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1600" u="sng"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select 2022 theme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5E4230-DA07-43A5-B327-DCC0FA46F099}"/>
              </a:ext>
            </a:extLst>
          </p:cNvPr>
          <p:cNvSpPr txBox="1"/>
          <p:nvPr userDrawn="1"/>
        </p:nvSpPr>
        <p:spPr>
          <a:xfrm>
            <a:off x="294590" y="2733810"/>
            <a:ext cx="217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Main color selection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E48A92-74AE-4DC9-9674-B700DC5BA983}"/>
              </a:ext>
            </a:extLst>
          </p:cNvPr>
          <p:cNvSpPr txBox="1"/>
          <p:nvPr userDrawn="1"/>
        </p:nvSpPr>
        <p:spPr>
          <a:xfrm>
            <a:off x="3196248" y="2764923"/>
            <a:ext cx="140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for dark background</a:t>
            </a:r>
            <a:endParaRPr lang="en-US" sz="12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DF2025-16B1-4CBD-9B88-2EFC9132F245}"/>
              </a:ext>
            </a:extLst>
          </p:cNvPr>
          <p:cNvSpPr/>
          <p:nvPr userDrawn="1"/>
        </p:nvSpPr>
        <p:spPr>
          <a:xfrm>
            <a:off x="264556" y="3380644"/>
            <a:ext cx="282416" cy="245798"/>
          </a:xfrm>
          <a:prstGeom prst="rect">
            <a:avLst/>
          </a:prstGeom>
          <a:solidFill>
            <a:srgbClr val="C14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22604-93BB-4B3B-A1D3-1797F1EF46EE}"/>
              </a:ext>
            </a:extLst>
          </p:cNvPr>
          <p:cNvSpPr/>
          <p:nvPr userDrawn="1"/>
        </p:nvSpPr>
        <p:spPr>
          <a:xfrm>
            <a:off x="772263" y="3380644"/>
            <a:ext cx="282416" cy="245798"/>
          </a:xfrm>
          <a:prstGeom prst="rect">
            <a:avLst/>
          </a:prstGeom>
          <a:solidFill>
            <a:srgbClr val="FF6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9A3566-3339-47CB-AC83-7210A147E4E2}"/>
              </a:ext>
            </a:extLst>
          </p:cNvPr>
          <p:cNvSpPr/>
          <p:nvPr userDrawn="1"/>
        </p:nvSpPr>
        <p:spPr>
          <a:xfrm>
            <a:off x="1228900" y="3380644"/>
            <a:ext cx="282416" cy="245798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20BC68-F19C-4CA3-9362-4C23F6F17EB4}"/>
              </a:ext>
            </a:extLst>
          </p:cNvPr>
          <p:cNvSpPr/>
          <p:nvPr userDrawn="1"/>
        </p:nvSpPr>
        <p:spPr>
          <a:xfrm>
            <a:off x="1700131" y="3380644"/>
            <a:ext cx="282416" cy="245798"/>
          </a:xfrm>
          <a:prstGeom prst="rect">
            <a:avLst/>
          </a:prstGeom>
          <a:solidFill>
            <a:srgbClr val="F8C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8F39C0-859E-4629-AA42-567829112258}"/>
              </a:ext>
            </a:extLst>
          </p:cNvPr>
          <p:cNvSpPr/>
          <p:nvPr userDrawn="1"/>
        </p:nvSpPr>
        <p:spPr>
          <a:xfrm>
            <a:off x="2178656" y="3380644"/>
            <a:ext cx="282416" cy="245798"/>
          </a:xfrm>
          <a:prstGeom prst="rect">
            <a:avLst/>
          </a:prstGeom>
          <a:solidFill>
            <a:srgbClr val="4C7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5D5E78-F72C-4BDD-A3A9-3E7813D191A2}"/>
              </a:ext>
            </a:extLst>
          </p:cNvPr>
          <p:cNvSpPr/>
          <p:nvPr userDrawn="1"/>
        </p:nvSpPr>
        <p:spPr>
          <a:xfrm>
            <a:off x="3932250" y="3380644"/>
            <a:ext cx="282416" cy="245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628E13-A876-461E-BFD7-30D3AE5D6F82}"/>
              </a:ext>
            </a:extLst>
          </p:cNvPr>
          <p:cNvSpPr/>
          <p:nvPr userDrawn="1"/>
        </p:nvSpPr>
        <p:spPr>
          <a:xfrm>
            <a:off x="2603778" y="3380644"/>
            <a:ext cx="282416" cy="245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9665F1-D8A9-476E-8F35-A25F1163EAA5}"/>
              </a:ext>
            </a:extLst>
          </p:cNvPr>
          <p:cNvSpPr/>
          <p:nvPr userDrawn="1"/>
        </p:nvSpPr>
        <p:spPr>
          <a:xfrm>
            <a:off x="3490203" y="3380644"/>
            <a:ext cx="282416" cy="245798"/>
          </a:xfrm>
          <a:prstGeom prst="rect">
            <a:avLst/>
          </a:prstGeom>
          <a:solidFill>
            <a:srgbClr val="447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72879B0A-F99E-40E5-B700-799F77DD682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61443194"/>
              </p:ext>
            </p:extLst>
          </p:nvPr>
        </p:nvGraphicFramePr>
        <p:xfrm>
          <a:off x="4746254" y="3044858"/>
          <a:ext cx="4330099" cy="348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4C018436-5F86-4927-B055-EACE768BAB44}"/>
              </a:ext>
            </a:extLst>
          </p:cNvPr>
          <p:cNvSpPr/>
          <p:nvPr userDrawn="1"/>
        </p:nvSpPr>
        <p:spPr>
          <a:xfrm>
            <a:off x="3073769" y="3380644"/>
            <a:ext cx="282416" cy="245798"/>
          </a:xfrm>
          <a:prstGeom prst="rect">
            <a:avLst/>
          </a:prstGeom>
          <a:solidFill>
            <a:srgbClr val="8F1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DE492359-65CB-4881-A29A-BAA4AE3DD16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37991438"/>
              </p:ext>
            </p:extLst>
          </p:nvPr>
        </p:nvGraphicFramePr>
        <p:xfrm>
          <a:off x="2397524" y="4566595"/>
          <a:ext cx="2665334" cy="212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153A013-3B3B-4571-88FE-8D757407CC69}"/>
              </a:ext>
            </a:extLst>
          </p:cNvPr>
          <p:cNvSpPr txBox="1"/>
          <p:nvPr userDrawn="1"/>
        </p:nvSpPr>
        <p:spPr>
          <a:xfrm>
            <a:off x="67648" y="3737841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#C14628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F54769-E8ED-4900-8C03-EE2395944D08}"/>
              </a:ext>
            </a:extLst>
          </p:cNvPr>
          <p:cNvSpPr txBox="1"/>
          <p:nvPr userDrawn="1"/>
        </p:nvSpPr>
        <p:spPr>
          <a:xfrm>
            <a:off x="555676" y="3735617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#FF671C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B8D7ED-2BFD-4101-96F8-454008C72B47}"/>
              </a:ext>
            </a:extLst>
          </p:cNvPr>
          <p:cNvSpPr txBox="1"/>
          <p:nvPr userDrawn="1"/>
        </p:nvSpPr>
        <p:spPr>
          <a:xfrm>
            <a:off x="967664" y="3724554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#F8991C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95BDE8-4489-4FD6-B837-02AC7ADB5639}"/>
              </a:ext>
            </a:extLst>
          </p:cNvPr>
          <p:cNvSpPr txBox="1"/>
          <p:nvPr userDrawn="1"/>
        </p:nvSpPr>
        <p:spPr>
          <a:xfrm>
            <a:off x="1461103" y="3722330"/>
            <a:ext cx="671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#F8CF91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2230F1-F0E1-4B19-ADDC-337E92B1209B}"/>
              </a:ext>
            </a:extLst>
          </p:cNvPr>
          <p:cNvSpPr txBox="1"/>
          <p:nvPr userDrawn="1"/>
        </p:nvSpPr>
        <p:spPr>
          <a:xfrm>
            <a:off x="1898797" y="3724446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#4C7093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4A7CD7-FD5B-430D-8C6C-306E62A28793}"/>
              </a:ext>
            </a:extLst>
          </p:cNvPr>
          <p:cNvSpPr txBox="1"/>
          <p:nvPr userDrawn="1"/>
        </p:nvSpPr>
        <p:spPr>
          <a:xfrm>
            <a:off x="2386825" y="3722222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#000000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D0965D-2713-4818-A5C9-FFF806699494}"/>
              </a:ext>
            </a:extLst>
          </p:cNvPr>
          <p:cNvSpPr txBox="1"/>
          <p:nvPr userDrawn="1"/>
        </p:nvSpPr>
        <p:spPr>
          <a:xfrm>
            <a:off x="2842590" y="3711159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#8F133C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28D25B-484C-4B25-B588-55AABCF83077}"/>
              </a:ext>
            </a:extLst>
          </p:cNvPr>
          <p:cNvSpPr txBox="1"/>
          <p:nvPr userDrawn="1"/>
        </p:nvSpPr>
        <p:spPr>
          <a:xfrm>
            <a:off x="3292252" y="3708935"/>
            <a:ext cx="671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#447C55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8E214B-511E-49F4-ABBE-332FB17ED4A1}"/>
              </a:ext>
            </a:extLst>
          </p:cNvPr>
          <p:cNvSpPr txBox="1"/>
          <p:nvPr userDrawn="1"/>
        </p:nvSpPr>
        <p:spPr>
          <a:xfrm>
            <a:off x="3920192" y="3692902"/>
            <a:ext cx="7509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#FFFFFF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E7C6E9E-C683-4D25-B12E-FB96AC6529AD}"/>
              </a:ext>
            </a:extLst>
          </p:cNvPr>
          <p:cNvSpPr txBox="1">
            <a:spLocks/>
          </p:cNvSpPr>
          <p:nvPr userDrawn="1"/>
        </p:nvSpPr>
        <p:spPr>
          <a:xfrm>
            <a:off x="31179" y="1333059"/>
            <a:ext cx="5271808" cy="1200321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F572A"/>
              </a:buClr>
              <a:buFont typeface="Arial" panose="020B0604020202020204" pitchFamily="34" charset="0"/>
              <a:buChar char="‒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F572A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F572A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F572A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/>
              <a:t>For</a:t>
            </a:r>
            <a:r>
              <a:rPr lang="en-US" sz="1600" i="1"/>
              <a:t> additional slide layouts see ribbon:</a:t>
            </a:r>
            <a:br>
              <a:rPr lang="en-US" sz="1600" i="1"/>
            </a:br>
            <a:r>
              <a:rPr lang="en-US" sz="1600" i="1" u="sng">
                <a:solidFill>
                  <a:srgbClr val="C14628"/>
                </a:solidFill>
              </a:rPr>
              <a:t>Inser</a:t>
            </a:r>
            <a:r>
              <a:rPr lang="en-US" sz="1600" i="1">
                <a:solidFill>
                  <a:srgbClr val="C14628"/>
                </a:solidFill>
              </a:rPr>
              <a:t>t&gt; New Slide&gt; Select </a:t>
            </a:r>
            <a:r>
              <a:rPr lang="en-US" sz="1600" b="1" i="1">
                <a:solidFill>
                  <a:srgbClr val="C14628"/>
                </a:solidFill>
              </a:rPr>
              <a:t>Office Theme </a:t>
            </a:r>
            <a:r>
              <a:rPr lang="en-US" sz="1600" i="1">
                <a:solidFill>
                  <a:srgbClr val="C14628"/>
                </a:solidFill>
              </a:rPr>
              <a:t>formats.</a:t>
            </a:r>
            <a:br>
              <a:rPr lang="en-US" sz="1600" i="1">
                <a:solidFill>
                  <a:srgbClr val="C14628"/>
                </a:solidFill>
              </a:rPr>
            </a:br>
            <a:r>
              <a:rPr lang="en-US" sz="1600" i="0">
                <a:solidFill>
                  <a:schemeClr val="tx1"/>
                </a:solidFill>
              </a:rPr>
              <a:t>Over 10 slide options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2D93A0D7-6F84-4476-BF41-60CE4897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4549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bullet_right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763481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14" y="1519519"/>
            <a:ext cx="6721943" cy="4464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6538">
              <a:buClr>
                <a:srgbClr val="DF572A"/>
              </a:buClr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227013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5425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39825" indent="-225425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3574ED2-7219-404C-99AB-B30F3A53E113}"/>
              </a:ext>
            </a:extLst>
          </p:cNvPr>
          <p:cNvSpPr txBox="1">
            <a:spLocks/>
          </p:cNvSpPr>
          <p:nvPr userDrawn="1"/>
        </p:nvSpPr>
        <p:spPr>
          <a:xfrm>
            <a:off x="8695135" y="6499226"/>
            <a:ext cx="448865" cy="3587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EB69C0-7537-C24C-BC67-8B5F238D9475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9526DF-BAB6-419A-876A-FD8126AB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765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0DF61BF-553F-49FC-BF5B-6481694E5B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070876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0DF61BF-553F-49FC-BF5B-6481694E5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13" y="1530037"/>
            <a:ext cx="8385118" cy="42306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6538">
              <a:buClr>
                <a:srgbClr val="DF572A"/>
              </a:buClr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227013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5425">
              <a:buClr>
                <a:srgbClr val="DF572A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39825" indent="-225425">
              <a:buClr>
                <a:srgbClr val="DF572A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609637-5F56-4F9B-9D8F-8588C969BC52}"/>
              </a:ext>
            </a:extLst>
          </p:cNvPr>
          <p:cNvSpPr txBox="1"/>
          <p:nvPr userDrawn="1"/>
        </p:nvSpPr>
        <p:spPr>
          <a:xfrm>
            <a:off x="3378574" y="6239869"/>
            <a:ext cx="441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use Pie chart copy from Slide Master.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1B878FE-4ADD-4924-8ED8-0CC985F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407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4EB0B0-4B5A-4A01-B39D-054EF901C6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55632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4EB0B0-4B5A-4A01-B39D-054EF901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917D464-160E-42F4-8ADB-B6F4B140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847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scene, laser, night&#10;&#10;Description automatically generated">
            <a:extLst>
              <a:ext uri="{FF2B5EF4-FFF2-40B4-BE49-F238E27FC236}">
                <a16:creationId xmlns:a16="http://schemas.microsoft.com/office/drawing/2014/main" id="{EBE7C8D8-4E87-41BE-BA26-F8897DD42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500" t="16428" r="12500" b="43098"/>
          <a:stretch/>
        </p:blipFill>
        <p:spPr>
          <a:xfrm>
            <a:off x="0" y="1122829"/>
            <a:ext cx="9144000" cy="46123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D03625-F347-49F3-A1CB-86207CFF9B5D}"/>
              </a:ext>
            </a:extLst>
          </p:cNvPr>
          <p:cNvSpPr/>
          <p:nvPr userDrawn="1"/>
        </p:nvSpPr>
        <p:spPr>
          <a:xfrm>
            <a:off x="0" y="1757862"/>
            <a:ext cx="9144000" cy="3977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148"/>
                </a:schemeClr>
              </a:gs>
              <a:gs pos="33000">
                <a:srgbClr val="552620">
                  <a:alpha val="59016"/>
                </a:srgbClr>
              </a:gs>
              <a:gs pos="59000">
                <a:srgbClr val="BB5D00">
                  <a:alpha val="45711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6FEFE62-6F9D-41D0-9C17-AAA34EDAAE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019142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6FEFE62-6F9D-41D0-9C17-AAA34EDAA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872925A-36CF-4822-B8B6-8516BC564653}"/>
              </a:ext>
            </a:extLst>
          </p:cNvPr>
          <p:cNvSpPr/>
          <p:nvPr userDrawn="1"/>
        </p:nvSpPr>
        <p:spPr>
          <a:xfrm>
            <a:off x="0" y="-68580"/>
            <a:ext cx="9144000" cy="119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7CFAE-2D54-B14C-93BA-05695BD7E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96852"/>
            <a:ext cx="7186808" cy="14182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AEC3D-15C1-EF4E-BA0B-4BCF9CA6B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99506"/>
            <a:ext cx="7186808" cy="151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E88ECE-2157-4F99-AEB7-CD3A31B5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3C108B-FFB4-4DD7-95C1-A9FCAEB5426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14" y="4788061"/>
            <a:ext cx="1955179" cy="559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454444-7FE2-4AC0-82CB-560AB8C7DB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74767" y="404535"/>
            <a:ext cx="3165507" cy="1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9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8.xml"/><Relationship Id="rId7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20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1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4406680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592" imgH="595" progId="TCLayout.ActiveDocument.1">
                  <p:embed/>
                </p:oleObj>
              </mc:Choice>
              <mc:Fallback>
                <p:oleObj name="think-cell Slide" r:id="rId18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7088" y="64939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939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0C6049B-E1EB-4A95-A30D-EB673A781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088" y="1514479"/>
            <a:ext cx="7886700" cy="4662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D3B83E-ED31-4032-BBFE-64B0F0068BFE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E71B92E-809A-492B-B1AF-E7CDC387B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t="37332" b="60808"/>
          <a:stretch/>
        </p:blipFill>
        <p:spPr>
          <a:xfrm>
            <a:off x="0" y="0"/>
            <a:ext cx="9144000" cy="294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88E63C-2A9D-46D7-B8AA-F6F4B6B3EE0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74724"/>
            <a:ext cx="2377440" cy="148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534B7A-A3CC-48AE-87BB-7D01FA2FF38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7925520" y="532153"/>
            <a:ext cx="1136851" cy="3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06" r:id="rId3"/>
    <p:sldLayoutId id="2147483707" r:id="rId4"/>
    <p:sldLayoutId id="2147483741" r:id="rId5"/>
    <p:sldLayoutId id="2147483733" r:id="rId6"/>
    <p:sldLayoutId id="2147483708" r:id="rId7"/>
    <p:sldLayoutId id="2147483709" r:id="rId8"/>
    <p:sldLayoutId id="2147483712" r:id="rId9"/>
    <p:sldLayoutId id="2147483719" r:id="rId10"/>
    <p:sldLayoutId id="2147483725" r:id="rId11"/>
    <p:sldLayoutId id="2147483726" r:id="rId12"/>
    <p:sldLayoutId id="2147483727" r:id="rId13"/>
    <p:sldLayoutId id="2147483731" r:id="rId14"/>
    <p:sldLayoutId id="2147483732" r:id="rId1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DF572A"/>
        </a:buClr>
        <a:buSzPct val="10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‒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192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7088" y="6494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940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0C6049B-E1EB-4A95-A30D-EB673A781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5186" y="6498638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9" y="365128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088" y="1514479"/>
            <a:ext cx="7886700" cy="4662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D3B83E-ED31-4032-BBFE-64B0F0068BFE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E71B92E-809A-492B-B1AF-E7CDC387B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37332" b="60808"/>
          <a:stretch/>
        </p:blipFill>
        <p:spPr>
          <a:xfrm>
            <a:off x="0" y="0"/>
            <a:ext cx="9144000" cy="294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88E63C-2A9D-46D7-B8AA-F6F4B6B3EE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74726"/>
            <a:ext cx="2377440" cy="148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534B7A-A3CC-48AE-87BB-7D01FA2FF38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925521" y="532155"/>
            <a:ext cx="1136851" cy="3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9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DF572A"/>
        </a:buClr>
        <a:buSzPct val="10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‒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CCB70-2B39-A4F2-B919-3301343052C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14656" t="-346" r="888" b="2704"/>
          <a:stretch/>
        </p:blipFill>
        <p:spPr>
          <a:xfrm>
            <a:off x="0" y="0"/>
            <a:ext cx="9144000" cy="1191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C99DE-4536-073F-CFE4-074508D7DBB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8647" y="-18444"/>
            <a:ext cx="2586706" cy="310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25590E-925C-94F1-4A77-E417077F9818}"/>
              </a:ext>
            </a:extLst>
          </p:cNvPr>
          <p:cNvSpPr/>
          <p:nvPr userDrawn="1"/>
        </p:nvSpPr>
        <p:spPr>
          <a:xfrm rot="16200000" flipH="1" flipV="1">
            <a:off x="4549139" y="-3358008"/>
            <a:ext cx="45719" cy="9144002"/>
          </a:xfrm>
          <a:prstGeom prst="rect">
            <a:avLst/>
          </a:prstGeom>
          <a:gradFill>
            <a:gsLst>
              <a:gs pos="57000">
                <a:srgbClr val="A15423"/>
              </a:gs>
              <a:gs pos="77000">
                <a:srgbClr val="8A4724"/>
              </a:gs>
              <a:gs pos="25000">
                <a:srgbClr val="F3831F"/>
              </a:gs>
              <a:gs pos="4000">
                <a:srgbClr val="B56942"/>
              </a:gs>
              <a:gs pos="97000">
                <a:srgbClr val="BD642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5" progId="TCLayout.ActiveDocument.1">
                  <p:embed/>
                </p:oleObj>
              </mc:Choice>
              <mc:Fallback>
                <p:oleObj name="think-cell Slide" r:id="rId10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7088" y="64939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939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0C6049B-E1EB-4A95-A30D-EB673A781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365" y="1514479"/>
            <a:ext cx="8436645" cy="466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571500" lvl="1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‒"/>
            </a:pPr>
            <a:r>
              <a:rPr lang="en-US"/>
              <a:t>Second level</a:t>
            </a:r>
          </a:p>
          <a:p>
            <a:pPr marL="688975" lvl="2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  <a:p>
            <a:pPr marL="914400" lvl="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16709A65-A0F9-0CFE-859A-72327C17C74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299170" y="386203"/>
            <a:ext cx="1352550" cy="46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43" r:id="rId2"/>
    <p:sldLayoutId id="2147483797" r:id="rId3"/>
    <p:sldLayoutId id="2147483796" r:id="rId4"/>
    <p:sldLayoutId id="2147483795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D37321"/>
        </a:buClr>
        <a:buSzPct val="110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2865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D37321"/>
        </a:buClr>
        <a:buFont typeface="Arial" panose="020B0604020202020204" pitchFamily="34" charset="0"/>
        <a:buChar char="‒"/>
        <a:defRPr lang="en-US" sz="18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04862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D37321"/>
        </a:buClr>
        <a:buFont typeface="Courier New" panose="02070309020205020404" pitchFamily="49" charset="0"/>
        <a:buChar char="o"/>
        <a:defRPr lang="en-US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801688" indent="-112713" algn="l" defTabSz="914400" rtl="0" eaLnBrk="1" latinLnBrk="0" hangingPunct="1">
        <a:lnSpc>
          <a:spcPct val="90000"/>
        </a:lnSpc>
        <a:spcBef>
          <a:spcPts val="500"/>
        </a:spcBef>
        <a:buClr>
          <a:srgbClr val="D37321"/>
        </a:buClr>
        <a:buFont typeface="Arial" panose="020B0604020202020204" pitchFamily="34" charset="0"/>
        <a:buChar char="•"/>
        <a:defRPr lang="en-US" sz="14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–"/>
        <a:tabLst>
          <a:tab pos="1027113" algn="l"/>
        </a:tabLst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95300" y="2391569"/>
            <a:ext cx="10420349" cy="1552575"/>
          </a:xfrm>
        </p:spPr>
        <p:txBody>
          <a:bodyPr>
            <a:normAutofit fontScale="90000"/>
          </a:bodyPr>
          <a:lstStyle/>
          <a:p>
            <a:r>
              <a:rPr lang="en-US"/>
              <a:t>Morenci Environmental Services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30D5C-4C1B-44EF-A602-2D302C1478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Environmental Awareness Training </a:t>
            </a:r>
            <a:endParaRPr lang="en-US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2025</a:t>
            </a:r>
            <a:endParaRPr lang="en-US" b="1">
              <a:solidFill>
                <a:schemeClr val="bg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185882" cy="4464423"/>
          </a:xfrm>
        </p:spPr>
        <p:txBody>
          <a:bodyPr>
            <a:normAutofit/>
          </a:bodyPr>
          <a:lstStyle/>
          <a:p>
            <a:pPr fontAlgn="base"/>
            <a:r>
              <a:rPr lang="en-US"/>
              <a:t>A spill is </a:t>
            </a:r>
            <a:r>
              <a:rPr lang="en-US" u="sng"/>
              <a:t>any</a:t>
            </a:r>
            <a:r>
              <a:rPr lang="en-US"/>
              <a:t> event, outside of normal operations, which results in a loss of products or waste material.​</a:t>
            </a:r>
          </a:p>
          <a:p>
            <a:pPr fontAlgn="base"/>
            <a:r>
              <a:rPr lang="en-US"/>
              <a:t>Spill Hotline phone number:</a:t>
            </a:r>
          </a:p>
          <a:p>
            <a:pPr fontAlgn="base"/>
            <a:r>
              <a:rPr lang="en-US" b="1"/>
              <a:t>(928) 865-7745 (SPIL)​</a:t>
            </a:r>
            <a:endParaRPr lang="en-US"/>
          </a:p>
          <a:p>
            <a:pPr fontAlgn="base"/>
            <a:r>
              <a:rPr lang="en-US"/>
              <a:t>Notify your supervisor of all spills.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</p:spPr>
        <p:txBody>
          <a:bodyPr anchor="ctr">
            <a:normAutofit/>
          </a:bodyPr>
          <a:lstStyle/>
          <a:p>
            <a:r>
              <a:rPr lang="en-US"/>
              <a:t>Spills</a:t>
            </a:r>
          </a:p>
        </p:txBody>
      </p:sp>
      <p:pic>
        <p:nvPicPr>
          <p:cNvPr id="10" name="Picture 9" descr="A picture containing ground, outdoor, dirt, nature&#10;&#10;Description automatically generated">
            <a:extLst>
              <a:ext uri="{FF2B5EF4-FFF2-40B4-BE49-F238E27FC236}">
                <a16:creationId xmlns:a16="http://schemas.microsoft.com/office/drawing/2014/main" id="{579318B3-400C-4C82-BFD0-403527182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4" r="21893" b="-3"/>
          <a:stretch/>
        </p:blipFill>
        <p:spPr>
          <a:xfrm>
            <a:off x="4715747" y="1519519"/>
            <a:ext cx="418588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869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Policy Key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A1FD3-B8C2-4D3F-AACF-930730839E1B}"/>
              </a:ext>
            </a:extLst>
          </p:cNvPr>
          <p:cNvSpPr txBox="1"/>
          <p:nvPr/>
        </p:nvSpPr>
        <p:spPr>
          <a:xfrm>
            <a:off x="509588" y="1735166"/>
            <a:ext cx="4581524" cy="31885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Climate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Biodiversity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ts val="1000"/>
              </a:spcBef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Indigenous Peoples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defRPr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Environmental Justice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1C5850A6-A31C-ECFA-5455-F60D1EAB8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37" y="1356922"/>
            <a:ext cx="3858513" cy="522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150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9478-AA0F-9209-BA6F-90122186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F329E-61AB-CE20-F9BE-FC1B0B8F1E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 anchor="ctr">
            <a:normAutofit/>
          </a:bodyPr>
          <a:lstStyle/>
          <a:p>
            <a:r>
              <a:rPr lang="en-US"/>
              <a:t>2025 Environmental Objectives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B67F7FC-1529-0FDD-1744-DB932FEB573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38933603"/>
              </p:ext>
            </p:extLst>
          </p:nvPr>
        </p:nvGraphicFramePr>
        <p:xfrm>
          <a:off x="0" y="1519238"/>
          <a:ext cx="8434388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40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8434388" cy="4464050"/>
          </a:xfrm>
        </p:spPr>
        <p:txBody>
          <a:bodyPr>
            <a:normAutofit/>
          </a:bodyPr>
          <a:lstStyle/>
          <a:p>
            <a:pPr fontAlgn="base"/>
            <a:r>
              <a:rPr lang="en-US" sz="2400">
                <a:latin typeface="Arial"/>
                <a:cs typeface="Arial"/>
              </a:rPr>
              <a:t>All chemicals </a:t>
            </a:r>
            <a:r>
              <a:rPr lang="en-US" sz="2400" b="1" u="sng">
                <a:latin typeface="Arial"/>
                <a:cs typeface="Arial"/>
              </a:rPr>
              <a:t>must</a:t>
            </a:r>
            <a:r>
              <a:rPr lang="en-US" sz="2400">
                <a:latin typeface="Arial"/>
                <a:cs typeface="Arial"/>
              </a:rPr>
              <a:t> be approved by both Health &amp; Safety and the Environmental Department prior to being brought on FMI property.​</a:t>
            </a:r>
          </a:p>
          <a:p>
            <a:pPr fontAlgn="base"/>
            <a:r>
              <a:rPr lang="en-US" sz="2400" err="1">
                <a:latin typeface="Arial"/>
                <a:cs typeface="Arial"/>
              </a:rPr>
              <a:t>Sphera</a:t>
            </a:r>
            <a:r>
              <a:rPr lang="en-US" sz="2400">
                <a:latin typeface="Arial"/>
                <a:cs typeface="Arial"/>
              </a:rPr>
              <a:t> database contains SDS’s for all products that have been approved for use.​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Contact Environmental Services for assistance with new or current products.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Chemical Inventory and SDSs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541C65C-BDC6-43D3-A049-168166B5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11" y="4059237"/>
            <a:ext cx="479107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qr code with squares&#10;&#10;AI-generated content may be incorrect.">
            <a:extLst>
              <a:ext uri="{FF2B5EF4-FFF2-40B4-BE49-F238E27FC236}">
                <a16:creationId xmlns:a16="http://schemas.microsoft.com/office/drawing/2014/main" id="{0FDA1016-989F-9F5A-B511-6A4387B7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909" y="4335555"/>
            <a:ext cx="2158253" cy="2167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8DFE7C-42DD-204D-8716-6D79136AD6D8}"/>
              </a:ext>
            </a:extLst>
          </p:cNvPr>
          <p:cNvSpPr txBox="1"/>
          <p:nvPr/>
        </p:nvSpPr>
        <p:spPr>
          <a:xfrm>
            <a:off x="216110" y="5105469"/>
            <a:ext cx="98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Ink Free" panose="03080402000500000000" pitchFamily="66" charset="0"/>
              </a:rPr>
              <a:t>SCAN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Ink Free" panose="03080402000500000000" pitchFamily="66" charset="0"/>
              </a:rPr>
              <a:t>ME</a:t>
            </a:r>
          </a:p>
        </p:txBody>
      </p:sp>
      <p:sp>
        <p:nvSpPr>
          <p:cNvPr id="11" name="Callout: Right Arrow 10">
            <a:extLst>
              <a:ext uri="{FF2B5EF4-FFF2-40B4-BE49-F238E27FC236}">
                <a16:creationId xmlns:a16="http://schemas.microsoft.com/office/drawing/2014/main" id="{DB5A165F-EB34-883A-572F-97A6AF8A2204}"/>
              </a:ext>
            </a:extLst>
          </p:cNvPr>
          <p:cNvSpPr/>
          <p:nvPr/>
        </p:nvSpPr>
        <p:spPr>
          <a:xfrm>
            <a:off x="339365" y="4990531"/>
            <a:ext cx="1123950" cy="912720"/>
          </a:xfrm>
          <a:prstGeom prst="rightArrowCallo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46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199"/>
            <a:ext cx="7772400" cy="1909763"/>
          </a:xfrm>
        </p:spPr>
        <p:txBody>
          <a:bodyPr anchor="b">
            <a:normAutofit/>
          </a:bodyPr>
          <a:lstStyle/>
          <a:p>
            <a:r>
              <a:rPr lang="en-US">
                <a:latin typeface="Arial"/>
                <a:cs typeface="Arial"/>
              </a:rPr>
              <a:t>AIR Quality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6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9630" y="2140561"/>
            <a:ext cx="4788512" cy="3408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Air Permit: Legally-enforceable documents that outlines air quality requirements for our site. 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Morenci Mine/Processing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Upper Eagle Creek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Three Open Burn (Mine, Morenci Townsite &amp; Clifton Townsite)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Air Quality</a:t>
            </a:r>
          </a:p>
        </p:txBody>
      </p:sp>
      <p:pic>
        <p:nvPicPr>
          <p:cNvPr id="5" name="Picture 4" descr="A large metal container with a logo on it&#10;&#10;AI-generated content may be incorrect.">
            <a:extLst>
              <a:ext uri="{FF2B5EF4-FFF2-40B4-BE49-F238E27FC236}">
                <a16:creationId xmlns:a16="http://schemas.microsoft.com/office/drawing/2014/main" id="{7691B70D-3207-14B3-B736-B2C3611F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367" y="1336430"/>
            <a:ext cx="3834037" cy="500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8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42" y="1789150"/>
            <a:ext cx="4221051" cy="44175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2400">
                <a:cs typeface="Arial"/>
              </a:rPr>
              <a:t>Our emissions are regulated for:​</a:t>
            </a:r>
          </a:p>
          <a:p>
            <a:pPr marL="342900" indent="-342900" fontAlgn="base"/>
            <a:r>
              <a:rPr lang="en-US" sz="2400">
                <a:cs typeface="Arial"/>
              </a:rPr>
              <a:t>Dust from roads, blasting, mining, crushing and  tailings</a:t>
            </a:r>
          </a:p>
          <a:p>
            <a:pPr marL="342900" indent="-342900"/>
            <a:r>
              <a:rPr lang="en-US" sz="2400">
                <a:cs typeface="Arial"/>
              </a:rPr>
              <a:t>Emissions from processing of ore</a:t>
            </a:r>
          </a:p>
          <a:p>
            <a:pPr marL="342900" indent="-342900" fontAlgn="base"/>
            <a:r>
              <a:rPr lang="en-US" sz="2400">
                <a:cs typeface="Arial"/>
              </a:rPr>
              <a:t>Stationary Engine​s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Gasoline dispensing​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Accidental Chemical Release​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</p:spPr>
        <p:txBody>
          <a:bodyPr anchor="ctr">
            <a:normAutofit/>
          </a:bodyPr>
          <a:lstStyle/>
          <a:p>
            <a:r>
              <a:rPr lang="en-US"/>
              <a:t>Air Quality</a:t>
            </a:r>
          </a:p>
        </p:txBody>
      </p:sp>
      <p:pic>
        <p:nvPicPr>
          <p:cNvPr id="5" name="Picture 4" descr="A group of pink cylindrical objects&#10;&#10;AI-generated content may be incorrect.">
            <a:extLst>
              <a:ext uri="{FF2B5EF4-FFF2-40B4-BE49-F238E27FC236}">
                <a16:creationId xmlns:a16="http://schemas.microsoft.com/office/drawing/2014/main" id="{D333DE66-F10C-AD0B-0378-735ECD3DA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55" y="2286000"/>
            <a:ext cx="4536830" cy="342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9630" y="1255101"/>
            <a:ext cx="8176481" cy="4346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Areas of Concern:​</a:t>
            </a:r>
          </a:p>
          <a:p>
            <a:pPr marL="342900" indent="-342900" fontAlgn="base"/>
            <a:r>
              <a:rPr lang="en-US" sz="2400">
                <a:latin typeface="Arial"/>
                <a:cs typeface="Arial"/>
              </a:rPr>
              <a:t>Dust Emissions (including blasting and haul roads)​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Spray Painting and Grit Blasting Activities​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Generators/Engines – Environmental Services must be notified of any new or removal of generators/engines​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Asbestos Renovation/Demolition​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Process Changes – Physical/Operational Modifications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Chemical evaporation​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Air Quality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AFE528-F8B5-4FC1-B5C0-0DFEE482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6" y="4604208"/>
            <a:ext cx="3006600" cy="252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B89D363-C484-48D3-A5E0-F712E435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96" y="4721439"/>
            <a:ext cx="3601262" cy="24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054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view from a window of a vehicle on a dirt road&#10;&#10;Description automatically generated">
            <a:extLst>
              <a:ext uri="{FF2B5EF4-FFF2-40B4-BE49-F238E27FC236}">
                <a16:creationId xmlns:a16="http://schemas.microsoft.com/office/drawing/2014/main" id="{1AEAAF8B-54A0-15E5-CD9E-548CCE01E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82" b="4295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661379" cy="9503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Air Quality – Dust from Haul Roads</a:t>
            </a:r>
            <a:endParaRPr lang="en-US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44" y="1683925"/>
            <a:ext cx="4695439" cy="46337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/>
            <a:r>
              <a:rPr lang="en-US" sz="2400" b="1">
                <a:cs typeface="+mn-cs"/>
              </a:rPr>
              <a:t>Remember! </a:t>
            </a:r>
            <a:endParaRPr lang="en-US" sz="2400" b="1">
              <a:cs typeface="Arial"/>
            </a:endParaRPr>
          </a:p>
          <a:p>
            <a:pPr marL="572770" lvl="1" indent="-228600">
              <a:buFont typeface="Arial" panose="020B0604020202020204" pitchFamily="34" charset="0"/>
              <a:buChar char="•"/>
            </a:pPr>
            <a:r>
              <a:rPr lang="en-US" sz="2400">
                <a:cs typeface="+mn-cs"/>
              </a:rPr>
              <a:t>Dust is a safety issue that can seriously affect visibility</a:t>
            </a:r>
            <a:endParaRPr lang="en-US" sz="2400">
              <a:cs typeface="Arial"/>
            </a:endParaRPr>
          </a:p>
          <a:p>
            <a:pPr marL="572770" lvl="1" indent="-228600">
              <a:buFont typeface="Arial" panose="020B0604020202020204" pitchFamily="34" charset="0"/>
              <a:buChar char="•"/>
            </a:pPr>
            <a:r>
              <a:rPr lang="en-US" sz="2400">
                <a:cs typeface="+mn-cs"/>
              </a:rPr>
              <a:t>Dust is a respiratory health hazard</a:t>
            </a:r>
            <a:endParaRPr lang="en-US" sz="2400">
              <a:cs typeface="Arial"/>
            </a:endParaRPr>
          </a:p>
          <a:p>
            <a:pPr marL="572770" lvl="1" indent="-228600">
              <a:buFont typeface="Arial" panose="020B0604020202020204" pitchFamily="34" charset="0"/>
              <a:buChar char="•"/>
            </a:pPr>
            <a:r>
              <a:rPr lang="en-US" sz="2400">
                <a:cs typeface="+mn-cs"/>
              </a:rPr>
              <a:t>Our Air Permit has limits for airborne dust in the mine</a:t>
            </a:r>
          </a:p>
          <a:p>
            <a:pPr marL="572770" lvl="1" indent="-228600">
              <a:buFont typeface="Arial" panose="020B0604020202020204" pitchFamily="34" charset="0"/>
              <a:buChar char="•"/>
            </a:pPr>
            <a:endParaRPr lang="en-US" sz="2400">
              <a:cs typeface="Arial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b="1">
                <a:cs typeface="Arial"/>
              </a:rPr>
              <a:t>Always:</a:t>
            </a:r>
            <a:endParaRPr lang="en-US" sz="2400">
              <a:cs typeface="Arial"/>
            </a:endParaRPr>
          </a:p>
          <a:p>
            <a:pPr marL="572770" lvl="1" indent="-228600">
              <a:buFont typeface="Arial,Sans-Serif" panose="020B0604020202020204" pitchFamily="34" charset="0"/>
              <a:buChar char="•"/>
            </a:pPr>
            <a:r>
              <a:rPr lang="en-US" sz="2200">
                <a:cs typeface="Arial"/>
              </a:rPr>
              <a:t>Follow speed limits</a:t>
            </a:r>
          </a:p>
          <a:p>
            <a:pPr marL="572770" lvl="1" indent="-228600">
              <a:buFont typeface="Arial,Sans-Serif" panose="020B0604020202020204" pitchFamily="34" charset="0"/>
              <a:buChar char="•"/>
            </a:pPr>
            <a:r>
              <a:rPr lang="en-US" sz="2200">
                <a:cs typeface="Arial"/>
              </a:rPr>
              <a:t>Slow down in dusty conditions</a:t>
            </a:r>
          </a:p>
          <a:p>
            <a:pPr marL="572770" lvl="1" indent="-228600">
              <a:buFont typeface="Arial,Sans-Serif" panose="020B0604020202020204" pitchFamily="34" charset="0"/>
              <a:buChar char="•"/>
            </a:pPr>
            <a:r>
              <a:rPr lang="en-US" sz="2200">
                <a:cs typeface="Arial"/>
              </a:rPr>
              <a:t>Call for water trucks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5EB69C0-7537-C24C-BC67-8B5F238D9475}" type="slidenum">
              <a:rPr lang="en-US" sz="1200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sz="120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1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7921" y="1712302"/>
            <a:ext cx="8399218" cy="1439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fontAlgn="base"/>
            <a:r>
              <a:rPr lang="en-US" sz="2400">
                <a:latin typeface="Arial"/>
                <a:cs typeface="Arial"/>
              </a:rPr>
              <a:t>Do not release refrigerants to the atmosphere</a:t>
            </a:r>
          </a:p>
          <a:p>
            <a:pPr marL="342900" indent="-342900"/>
            <a:r>
              <a:rPr lang="en-US" sz="2400">
                <a:latin typeface="Arial"/>
                <a:cs typeface="Arial"/>
              </a:rPr>
              <a:t>Call Carrier to have it handled properly</a:t>
            </a:r>
          </a:p>
          <a:p>
            <a:pPr marL="342900" indent="-342900" fontAlgn="base"/>
            <a:r>
              <a:rPr lang="en-US" sz="2400">
                <a:latin typeface="Arial"/>
                <a:cs typeface="Arial"/>
              </a:rPr>
              <a:t>It's the law and it protects the Ozone Layer!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567" y="365125"/>
            <a:ext cx="6406549" cy="674688"/>
          </a:xfrm>
        </p:spPr>
        <p:txBody>
          <a:bodyPr/>
          <a:lstStyle/>
          <a:p>
            <a:r>
              <a:rPr lang="en-US">
                <a:cs typeface="Arial"/>
              </a:rPr>
              <a:t>Refrigerants </a:t>
            </a: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AFE528-F8B5-4FC1-B5C0-0DFEE482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22" y="4604208"/>
            <a:ext cx="2819030" cy="22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hart&#10;&#10;Description automatically generated">
            <a:extLst>
              <a:ext uri="{FF2B5EF4-FFF2-40B4-BE49-F238E27FC236}">
                <a16:creationId xmlns:a16="http://schemas.microsoft.com/office/drawing/2014/main" id="{BCCF6238-37B9-472F-A8C0-F0D3543C9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69" y="3550857"/>
            <a:ext cx="3684493" cy="3015218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B2E723E-0972-42AD-A227-FF53D4046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6098" r="9238" b="12205"/>
          <a:stretch/>
        </p:blipFill>
        <p:spPr bwMode="auto">
          <a:xfrm>
            <a:off x="4340336" y="3550857"/>
            <a:ext cx="4398918" cy="29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94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1AF9D06-F156-1C8F-AD05-60E287AA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/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A36AE-0B91-401E-16D8-027237758C1D}"/>
              </a:ext>
            </a:extLst>
          </p:cNvPr>
          <p:cNvSpPr txBox="1"/>
          <p:nvPr/>
        </p:nvSpPr>
        <p:spPr>
          <a:xfrm>
            <a:off x="751289" y="5772301"/>
            <a:ext cx="7635474" cy="95304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31775" indent="-231775">
              <a:spcBef>
                <a:spcPts val="1000"/>
              </a:spcBef>
              <a:buClr>
                <a:srgbClr val="D3732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0" i="0" kern="1200"/>
              <a:t>Hwy 191 &amp; Palo Verde</a:t>
            </a:r>
          </a:p>
          <a:p>
            <a:pPr marL="231775" indent="-231775">
              <a:spcBef>
                <a:spcPts val="1000"/>
              </a:spcBef>
              <a:buClr>
                <a:srgbClr val="D3732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0" i="0" kern="1200"/>
              <a:t>928-865-6000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AC0806-704A-6DDE-6D76-F1EF1CCC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</p:spPr>
        <p:txBody>
          <a:bodyPr anchor="ctr">
            <a:normAutofit/>
          </a:bodyPr>
          <a:lstStyle/>
          <a:p>
            <a:r>
              <a:rPr lang="en-US"/>
              <a:t>Where we are located…</a:t>
            </a:r>
          </a:p>
        </p:txBody>
      </p:sp>
      <p:pic>
        <p:nvPicPr>
          <p:cNvPr id="2" name="Picture 2" descr="A white truck parked in front of a building&#10;&#10;Description automatically generated">
            <a:extLst>
              <a:ext uri="{FF2B5EF4-FFF2-40B4-BE49-F238E27FC236}">
                <a16:creationId xmlns:a16="http://schemas.microsoft.com/office/drawing/2014/main" id="{87B554A4-CF4B-DD8E-828B-B4AA5378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9" t="7273" r="8090" b="-7043"/>
          <a:stretch>
            <a:fillRect/>
          </a:stretch>
        </p:blipFill>
        <p:spPr>
          <a:xfrm>
            <a:off x="740960" y="1354764"/>
            <a:ext cx="7648431" cy="4608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547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5B7DAD-9912-4445-A58E-CC22317C76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5600"/>
            <a:ext cx="7261225" cy="706438"/>
          </a:xfrm>
        </p:spPr>
        <p:txBody>
          <a:bodyPr>
            <a:noAutofit/>
          </a:bodyPr>
          <a:lstStyle/>
          <a:p>
            <a:r>
              <a:rPr lang="en-US" sz="2800" b="1">
                <a:latin typeface="+mn-lt"/>
                <a:cs typeface="Arial"/>
              </a:rPr>
              <a:t>Boiler Emissions Notification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5153A9-0C33-4CE4-9413-6E508C6D6F0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2586038"/>
            <a:ext cx="3201988" cy="2763837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54507-4EAE-4F38-BECC-3BF3C50CF0DF}"/>
              </a:ext>
            </a:extLst>
          </p:cNvPr>
          <p:cNvSpPr txBox="1"/>
          <p:nvPr/>
        </p:nvSpPr>
        <p:spPr>
          <a:xfrm>
            <a:off x="3225692" y="2237938"/>
            <a:ext cx="2665771" cy="46166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/>
              <a:t>Boilers should have zero visible emissions!</a:t>
            </a:r>
            <a:endParaRPr lang="en-US" sz="2400">
              <a:cs typeface="Arial"/>
            </a:endParaRPr>
          </a:p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/>
              <a:t>Visible emissions from a boiler means that it needs to be shut down and repaired!</a:t>
            </a:r>
            <a:endParaRPr lang="en-US" sz="2400">
              <a:cs typeface="Arial" panose="020B0604020202020204"/>
            </a:endParaRPr>
          </a:p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800" b="1"/>
          </a:p>
          <a:p>
            <a:endParaRPr lang="en-US" sz="1350"/>
          </a:p>
        </p:txBody>
      </p:sp>
      <p:pic>
        <p:nvPicPr>
          <p:cNvPr id="13" name="Picture 12" descr="A large tanks outside of a factory&#10;&#10;Description automatically generated">
            <a:extLst>
              <a:ext uri="{FF2B5EF4-FFF2-40B4-BE49-F238E27FC236}">
                <a16:creationId xmlns:a16="http://schemas.microsoft.com/office/drawing/2014/main" id="{79B3983D-2C04-4F71-57C9-B63C05A4A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7" r="6194" b="32061"/>
          <a:stretch/>
        </p:blipFill>
        <p:spPr>
          <a:xfrm>
            <a:off x="212291" y="2376142"/>
            <a:ext cx="3025124" cy="3357603"/>
          </a:xfrm>
          <a:prstGeom prst="rect">
            <a:avLst/>
          </a:prstGeom>
        </p:spPr>
      </p:pic>
      <p:pic>
        <p:nvPicPr>
          <p:cNvPr id="3" name="Picture 2" descr="A smoke coming out of a machine&#10;&#10;AI-generated content may be incorrect.">
            <a:extLst>
              <a:ext uri="{FF2B5EF4-FFF2-40B4-BE49-F238E27FC236}">
                <a16:creationId xmlns:a16="http://schemas.microsoft.com/office/drawing/2014/main" id="{BF190BAA-03B1-7A34-1811-38F4FC61F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41" y="2376121"/>
            <a:ext cx="3079505" cy="33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9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A picture containing grass, outdoor, sunset, nature&#10;&#10;Description automatically generated">
            <a:extLst>
              <a:ext uri="{FF2B5EF4-FFF2-40B4-BE49-F238E27FC236}">
                <a16:creationId xmlns:a16="http://schemas.microsoft.com/office/drawing/2014/main" id="{5D232CC7-D56C-4068-B55E-9E0C047F9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942" r="5942"/>
          <a:stretch/>
        </p:blipFill>
        <p:spPr>
          <a:xfrm>
            <a:off x="3212926" y="10"/>
            <a:ext cx="5931074" cy="68579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0989" y="2858721"/>
            <a:ext cx="4129087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3600" b="1">
                <a:solidFill>
                  <a:schemeClr val="bg1"/>
                </a:solidFill>
                <a:cs typeface="+mn-cs"/>
              </a:rPr>
              <a:t>No open burning!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6438" y="3681408"/>
            <a:ext cx="89511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5EB69C0-7537-C24C-BC67-8B5F238D9475}" type="slidenum">
              <a:rPr lang="en-US" sz="1200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 sz="120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102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199"/>
            <a:ext cx="7772400" cy="1909763"/>
          </a:xfrm>
        </p:spPr>
        <p:txBody>
          <a:bodyPr anchor="b">
            <a:normAutofit/>
          </a:bodyPr>
          <a:lstStyle/>
          <a:p>
            <a:r>
              <a:rPr lang="en-US"/>
              <a:t>WASTE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CD3D91B-7038-EDC2-8AEA-4EB3F5965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43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949450"/>
            <a:ext cx="7902575" cy="808038"/>
          </a:xfrm>
        </p:spPr>
        <p:txBody>
          <a:bodyPr anchor="t">
            <a:normAutofit/>
          </a:bodyPr>
          <a:lstStyle/>
          <a:p>
            <a:r>
              <a:rPr lang="en-US"/>
              <a:t>Waste Handling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48730" y="1949450"/>
            <a:ext cx="3081338" cy="363593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US" dirty="0"/>
              <a:t>Below are a few examples we segregate waste:</a:t>
            </a:r>
          </a:p>
          <a:p>
            <a:pPr marL="0" indent="0" fontAlgn="base">
              <a:buNone/>
            </a:pPr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Hazardous Waste​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Universal Waste​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Solid Waste​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Industrial Waste</a:t>
            </a:r>
          </a:p>
          <a:p>
            <a:endParaRPr lang="en-US" dirty="0"/>
          </a:p>
        </p:txBody>
      </p:sp>
      <p:pic>
        <p:nvPicPr>
          <p:cNvPr id="6" name="Picture 2" descr="Image result for hazardous waste">
            <a:extLst>
              <a:ext uri="{FF2B5EF4-FFF2-40B4-BE49-F238E27FC236}">
                <a16:creationId xmlns:a16="http://schemas.microsoft.com/office/drawing/2014/main" id="{7FCBB541-B5FD-4EE1-B217-E227E1412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r="-3" b="10521"/>
          <a:stretch/>
        </p:blipFill>
        <p:spPr bwMode="auto">
          <a:xfrm>
            <a:off x="4111985" y="2357457"/>
            <a:ext cx="4722106" cy="322732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itle 14">
            <a:extLst>
              <a:ext uri="{FF2B5EF4-FFF2-40B4-BE49-F238E27FC236}">
                <a16:creationId xmlns:a16="http://schemas.microsoft.com/office/drawing/2014/main" id="{964F8BF3-0B98-4E5D-AA03-C38836F6D10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6499225" cy="674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Identifying Waste</a:t>
            </a:r>
          </a:p>
        </p:txBody>
      </p:sp>
    </p:spTree>
    <p:extLst>
      <p:ext uri="{BB962C8B-B14F-4D97-AF65-F5344CB8AC3E}">
        <p14:creationId xmlns:p14="http://schemas.microsoft.com/office/powerpoint/2010/main" val="138964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9216" y="1519238"/>
            <a:ext cx="8115172" cy="44640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Hazardous Waste - </a:t>
            </a:r>
          </a:p>
          <a:p>
            <a:pPr marL="0" indent="0" fontAlgn="base">
              <a:buNone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Place in Satellite </a:t>
            </a:r>
          </a:p>
          <a:p>
            <a:pPr marL="0" indent="0" fontAlgn="base">
              <a:buNone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Accumulation Drums​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base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Gasoline filters​</a:t>
            </a:r>
          </a:p>
          <a:p>
            <a:pPr fontAlgn="base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Lab wastes​</a:t>
            </a:r>
          </a:p>
          <a:p>
            <a:pPr fontAlgn="base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Broken light bulbs​</a:t>
            </a:r>
          </a:p>
          <a:p>
            <a:pPr fontAlgn="base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Paint related debris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 dirty="0"/>
              <a:t>Waste Categories</a:t>
            </a:r>
          </a:p>
        </p:txBody>
      </p:sp>
      <p:pic>
        <p:nvPicPr>
          <p:cNvPr id="6" name="Picture 2" descr="Image result for hazardous waste">
            <a:extLst>
              <a:ext uri="{FF2B5EF4-FFF2-40B4-BE49-F238E27FC236}">
                <a16:creationId xmlns:a16="http://schemas.microsoft.com/office/drawing/2014/main" id="{7FCBB541-B5FD-4EE1-B217-E227E1412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51" y="2028888"/>
            <a:ext cx="4746084" cy="443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EEC09AD-D8AB-4914-96F0-D73C9936E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95" y="3183180"/>
            <a:ext cx="1930766" cy="14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057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3B0A47-3897-4AAA-AF76-A18E8ECB5162}"/>
              </a:ext>
            </a:extLst>
          </p:cNvPr>
          <p:cNvSpPr txBox="1"/>
          <p:nvPr/>
        </p:nvSpPr>
        <p:spPr>
          <a:xfrm>
            <a:off x="4629150" y="1532051"/>
            <a:ext cx="388739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fontAlgn="bas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BB5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Image result for battery disposal">
            <a:extLst>
              <a:ext uri="{FF2B5EF4-FFF2-40B4-BE49-F238E27FC236}">
                <a16:creationId xmlns:a16="http://schemas.microsoft.com/office/drawing/2014/main" id="{3A7EC171-8907-4799-BBEB-F7B5FD6F9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23529" b="-1"/>
          <a:stretch/>
        </p:blipFill>
        <p:spPr bwMode="auto">
          <a:xfrm>
            <a:off x="5395024" y="1379375"/>
            <a:ext cx="2592691" cy="23824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EE03F1D-C066-18D4-3B8E-E845E5D7B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ED42E69-4B50-9376-BDDF-90CCBA102B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2210900"/>
            <a:ext cx="4620846" cy="309794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Universal Waste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B1B1B"/>
                </a:solidFill>
                <a:effectLst/>
                <a:latin typeface="Arial"/>
                <a:cs typeface="Arial"/>
              </a:rPr>
              <a:t>Batteries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B1B1B"/>
                </a:solidFill>
                <a:effectLst/>
                <a:latin typeface="Arial"/>
                <a:cs typeface="Arial"/>
              </a:rPr>
              <a:t>Pesticides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B1B1B"/>
                </a:solidFill>
                <a:effectLst/>
                <a:latin typeface="Arial"/>
                <a:cs typeface="Arial"/>
              </a:rPr>
              <a:t>Mercury-Containing Equipment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B1B1B"/>
                </a:solidFill>
                <a:effectLst/>
                <a:latin typeface="Arial"/>
                <a:cs typeface="Arial"/>
              </a:rPr>
              <a:t>Lamps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B1B1B"/>
                </a:solidFill>
                <a:effectLst/>
                <a:latin typeface="Arial"/>
                <a:cs typeface="Arial"/>
              </a:rPr>
              <a:t>Aerosol Cans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1B1B1B"/>
              </a:solidFill>
              <a:latin typeface="Source Sans Pro Web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EB387F-0265-18AB-D6B0-66E59BED68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Waste Categories</a:t>
            </a:r>
          </a:p>
        </p:txBody>
      </p:sp>
      <p:pic>
        <p:nvPicPr>
          <p:cNvPr id="7" name="Picture 2" descr="Image result for battery disposal">
            <a:extLst>
              <a:ext uri="{FF2B5EF4-FFF2-40B4-BE49-F238E27FC236}">
                <a16:creationId xmlns:a16="http://schemas.microsoft.com/office/drawing/2014/main" id="{BD163192-0606-4958-AE19-5D5774E74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r="17582" b="2"/>
          <a:stretch/>
        </p:blipFill>
        <p:spPr bwMode="auto">
          <a:xfrm>
            <a:off x="5398318" y="4010184"/>
            <a:ext cx="2580965" cy="24879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C0B7E3-CFE1-4208-97EE-05A779DA2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10" y="3037769"/>
            <a:ext cx="2361145" cy="17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937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A0014A-6676-552D-8B2B-FF25C4C4E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78232-B047-2ADD-CF6E-F9F3EE18C5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7908" y="1460623"/>
            <a:ext cx="8434388" cy="44640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i="0" kern="1200" dirty="0">
                <a:latin typeface="Arial" panose="020B0604020202020204" pitchFamily="34" charset="0"/>
              </a:rPr>
              <a:t>Lamps</a:t>
            </a:r>
          </a:p>
          <a:p>
            <a:pPr marL="572770" lvl="1" indent="-342900">
              <a:buFont typeface="Arial" panose="020B0604020202020204" pitchFamily="34" charset="0"/>
              <a:buChar char="•"/>
            </a:pPr>
            <a:r>
              <a:rPr lang="en-US" sz="2400" i="0" kern="1200" dirty="0">
                <a:effectLst/>
                <a:latin typeface="Arial" panose="020B0604020202020204" pitchFamily="34" charset="0"/>
              </a:rPr>
              <a:t>Fluorescent</a:t>
            </a:r>
          </a:p>
          <a:p>
            <a:pPr marL="57277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M</a:t>
            </a:r>
            <a:r>
              <a:rPr lang="en-US" sz="2400" i="0" kern="1200" dirty="0">
                <a:effectLst/>
                <a:latin typeface="Arial" panose="020B0604020202020204" pitchFamily="34" charset="0"/>
              </a:rPr>
              <a:t>ercury vapor</a:t>
            </a:r>
          </a:p>
          <a:p>
            <a:pPr marL="572770" lvl="1" indent="-342900">
              <a:buFont typeface="Arial" panose="020B0604020202020204" pitchFamily="34" charset="0"/>
              <a:buChar char="•"/>
            </a:pPr>
            <a:r>
              <a:rPr lang="en-US" sz="2400" i="0" kern="1200" dirty="0">
                <a:effectLst/>
                <a:latin typeface="Arial" panose="020B0604020202020204" pitchFamily="34" charset="0"/>
              </a:rPr>
              <a:t>High pressure sodium</a:t>
            </a:r>
          </a:p>
          <a:p>
            <a:r>
              <a:rPr lang="en-US" sz="2400" b="1" i="0" kern="1200" dirty="0">
                <a:latin typeface="Arial" panose="020B0604020202020204" pitchFamily="34" charset="0"/>
              </a:rPr>
              <a:t>Batteries</a:t>
            </a:r>
          </a:p>
          <a:p>
            <a:pPr marL="57277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Ni-Cad </a:t>
            </a:r>
          </a:p>
          <a:p>
            <a:pPr marL="57277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Metal hydride</a:t>
            </a:r>
          </a:p>
          <a:p>
            <a:pPr marL="57277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Lead-acid</a:t>
            </a:r>
          </a:p>
          <a:p>
            <a:pPr marL="572770" lvl="1" indent="-342900">
              <a:buFont typeface="Arial" panose="020B0604020202020204" pitchFamily="34" charset="0"/>
              <a:buChar char="•"/>
            </a:pPr>
            <a:r>
              <a:rPr lang="en-US" sz="2400" i="0" kern="1200" dirty="0">
                <a:latin typeface="Arial" panose="020B0604020202020204" pitchFamily="34" charset="0"/>
              </a:rPr>
              <a:t>Lithium ion</a:t>
            </a:r>
          </a:p>
          <a:p>
            <a:r>
              <a:rPr lang="en-US" sz="2400" b="1" i="0" kern="1200" dirty="0">
                <a:latin typeface="Arial" panose="020B0604020202020204" pitchFamily="34" charset="0"/>
              </a:rPr>
              <a:t>Aerosol Cans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Foam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Paint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0" kern="1200" dirty="0">
                <a:latin typeface="Arial" panose="020B0604020202020204" pitchFamily="34" charset="0"/>
              </a:rPr>
              <a:t>Citra-solve </a:t>
            </a:r>
          </a:p>
          <a:p>
            <a:endParaRPr lang="en-US" sz="2400" b="1" i="0" kern="1200" dirty="0"/>
          </a:p>
          <a:p>
            <a:endParaRPr lang="en-US" sz="2400" b="1" i="0" kern="12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56AE3BD-BEED-399C-C600-EEF0BEB689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 dirty="0"/>
              <a:t>Common Universal Waste</a:t>
            </a:r>
          </a:p>
        </p:txBody>
      </p:sp>
      <p:pic>
        <p:nvPicPr>
          <p:cNvPr id="8" name="Picture 2" descr="Fire warning for lithium batteries">
            <a:extLst>
              <a:ext uri="{FF2B5EF4-FFF2-40B4-BE49-F238E27FC236}">
                <a16:creationId xmlns:a16="http://schemas.microsoft.com/office/drawing/2014/main" id="{ECB03AAC-1005-E012-84B7-F153F9F4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592" y="1946487"/>
            <a:ext cx="4591253" cy="41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B26A088-2079-24E9-0656-C7F1645F34A2}"/>
              </a:ext>
            </a:extLst>
          </p:cNvPr>
          <p:cNvSpPr txBox="1">
            <a:spLocks/>
          </p:cNvSpPr>
          <p:nvPr/>
        </p:nvSpPr>
        <p:spPr>
          <a:xfrm>
            <a:off x="519116" y="1950099"/>
            <a:ext cx="7903083" cy="8073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B5D00"/>
              </a:buClr>
              <a:buSzPct val="110000"/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‒"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Courier New" panose="02070309020205020404" pitchFamily="49" charset="0"/>
              <a:buChar char="o"/>
              <a:defRPr lang="en-US" sz="1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39825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–"/>
              <a:tabLst>
                <a:tab pos="1027113" algn="l"/>
              </a:tabLst>
              <a:defRPr lang="en-US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spcAft>
                <a:spcPts val="600"/>
              </a:spcAft>
              <a:buNone/>
            </a:pPr>
            <a:endParaRPr lang="en-US" sz="2300" b="1" i="0" kern="1200">
              <a:solidFill>
                <a:srgbClr val="7A604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68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01625"/>
            <a:ext cx="7902575" cy="808038"/>
          </a:xfrm>
        </p:spPr>
        <p:txBody>
          <a:bodyPr anchor="t">
            <a:normAutofit/>
          </a:bodyPr>
          <a:lstStyle/>
          <a:p>
            <a:pPr algn="just"/>
            <a:r>
              <a:rPr lang="en-US" dirty="0"/>
              <a:t>Waste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95300" y="1806036"/>
            <a:ext cx="4324350" cy="432806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en-US" sz="2600" b="1" dirty="0">
                <a:latin typeface="Arial" panose="020B0604020202020204" pitchFamily="34" charset="0"/>
              </a:rPr>
              <a:t>Municipal Solid Wastes </a:t>
            </a:r>
          </a:p>
          <a:p>
            <a:pPr fontAlgn="base"/>
            <a:r>
              <a:rPr lang="en-US" sz="2600" dirty="0">
                <a:latin typeface="Arial" panose="020B0604020202020204" pitchFamily="34" charset="0"/>
              </a:rPr>
              <a:t>Cardboard </a:t>
            </a:r>
          </a:p>
          <a:p>
            <a:pPr fontAlgn="base"/>
            <a:r>
              <a:rPr lang="en-US" sz="2600" dirty="0">
                <a:latin typeface="Arial" panose="020B0604020202020204" pitchFamily="34" charset="0"/>
              </a:rPr>
              <a:t>Lunchroom trash</a:t>
            </a:r>
          </a:p>
          <a:p>
            <a:pPr fontAlgn="base"/>
            <a:r>
              <a:rPr lang="en-US" sz="2600" dirty="0">
                <a:latin typeface="Arial" panose="020B0604020202020204" pitchFamily="34" charset="0"/>
              </a:rPr>
              <a:t>Wood​</a:t>
            </a:r>
          </a:p>
          <a:p>
            <a:pPr fontAlgn="base"/>
            <a:endParaRPr lang="en-US" sz="2600" dirty="0">
              <a:latin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en-US" sz="2600" b="1" dirty="0">
                <a:latin typeface="Arial" panose="020B0604020202020204" pitchFamily="34" charset="0"/>
              </a:rPr>
              <a:t>Industrial Wastes​</a:t>
            </a:r>
          </a:p>
          <a:p>
            <a:pPr fontAlgn="base"/>
            <a:r>
              <a:rPr lang="en-US" sz="2600" dirty="0">
                <a:latin typeface="Arial" panose="020B0604020202020204" pitchFamily="34" charset="0"/>
              </a:rPr>
              <a:t>Electronics</a:t>
            </a:r>
          </a:p>
          <a:p>
            <a:pPr fontAlgn="base"/>
            <a:r>
              <a:rPr lang="en-US" sz="2600" dirty="0">
                <a:latin typeface="Arial" panose="020B0604020202020204" pitchFamily="34" charset="0"/>
              </a:rPr>
              <a:t>Petroleum contaminated debris</a:t>
            </a:r>
          </a:p>
          <a:p>
            <a:pPr fontAlgn="base"/>
            <a:r>
              <a:rPr lang="en-US" sz="2600" dirty="0">
                <a:latin typeface="Arial" panose="020B0604020202020204" pitchFamily="34" charset="0"/>
              </a:rPr>
              <a:t>Tires</a:t>
            </a:r>
          </a:p>
          <a:p>
            <a:pPr fontAlgn="base"/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A50F4-5DCE-48E7-9019-96C9197D4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734" y="1539114"/>
            <a:ext cx="3242816" cy="4323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360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966DC23-5D75-4E55-94E0-8AC9A57DBD08}" type="slidenum">
              <a:rPr lang="en-US" smtClean="0"/>
              <a:pPr>
                <a:spcAft>
                  <a:spcPts val="600"/>
                </a:spcAft>
                <a:defRPr/>
              </a:pPr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19238"/>
            <a:ext cx="4121150" cy="4464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Containers must be</a:t>
            </a:r>
          </a:p>
          <a:p>
            <a:pPr marL="461645" lvl="1" indent="-236220"/>
            <a:r>
              <a:rPr lang="en-US">
                <a:latin typeface="Arial"/>
                <a:cs typeface="Arial"/>
              </a:rPr>
              <a:t>Labeled</a:t>
            </a:r>
          </a:p>
          <a:p>
            <a:pPr marL="461645" lvl="1" indent="-236220"/>
            <a:r>
              <a:rPr lang="en-US">
                <a:latin typeface="Arial"/>
                <a:cs typeface="Arial"/>
              </a:rPr>
              <a:t>Dated</a:t>
            </a:r>
          </a:p>
          <a:p>
            <a:pPr marL="461645" lvl="1" indent="-236220"/>
            <a:r>
              <a:rPr lang="en-US">
                <a:latin typeface="Arial"/>
                <a:cs typeface="Arial"/>
              </a:rPr>
              <a:t>Compatible</a:t>
            </a:r>
          </a:p>
          <a:p>
            <a:pPr marL="461645" lvl="1" indent="-236220"/>
            <a:r>
              <a:rPr lang="en-US">
                <a:latin typeface="Arial"/>
                <a:cs typeface="Arial"/>
              </a:rPr>
              <a:t>Kept </a:t>
            </a:r>
            <a:r>
              <a:rPr lang="en-US" u="sng">
                <a:latin typeface="Arial"/>
                <a:cs typeface="Arial"/>
              </a:rPr>
              <a:t>Closed</a:t>
            </a:r>
          </a:p>
          <a:p>
            <a:pPr marL="461645" lvl="1" indent="-236220"/>
            <a:r>
              <a:rPr lang="en-US">
                <a:latin typeface="Arial"/>
                <a:cs typeface="Arial"/>
              </a:rPr>
              <a:t>structurally sound</a:t>
            </a:r>
            <a:endParaRPr lang="en-US" u="sng">
              <a:latin typeface="Arial"/>
              <a:cs typeface="Arial"/>
            </a:endParaRPr>
          </a:p>
          <a:p>
            <a:pPr marL="461645" lvl="1" indent="-236220"/>
            <a:r>
              <a:rPr lang="en-US"/>
              <a:t>Able to reasonable prevent releases </a:t>
            </a:r>
          </a:p>
          <a:p>
            <a:r>
              <a:rPr lang="en-US">
                <a:latin typeface="Arial"/>
                <a:cs typeface="Arial"/>
              </a:rPr>
              <a:t>Labels</a:t>
            </a:r>
          </a:p>
          <a:p>
            <a:pPr marL="461645" lvl="1" indent="-236220"/>
            <a:r>
              <a:rPr lang="en-US">
                <a:latin typeface="Arial"/>
                <a:cs typeface="Arial"/>
              </a:rPr>
              <a:t>Must state “Universal Waste”</a:t>
            </a:r>
          </a:p>
          <a:p>
            <a:pPr marL="461645" lvl="1" indent="-236220"/>
            <a:r>
              <a:rPr lang="en-US">
                <a:latin typeface="Arial"/>
                <a:cs typeface="Arial"/>
              </a:rPr>
              <a:t>Must describe the category of Universal </a:t>
            </a:r>
          </a:p>
          <a:p>
            <a:pPr marL="461645" lvl="1" indent="-236220"/>
            <a:r>
              <a:rPr lang="en-US">
                <a:latin typeface="Arial"/>
                <a:cs typeface="Arial"/>
              </a:rPr>
              <a:t>Have the accumulation start date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334125" cy="674688"/>
          </a:xfrm>
        </p:spPr>
        <p:txBody>
          <a:bodyPr anchor="ctr">
            <a:normAutofit fontScale="90000"/>
          </a:bodyPr>
          <a:lstStyle/>
          <a:p>
            <a:r>
              <a:rPr lang="en-US"/>
              <a:t>Labeling and Container Requirements</a:t>
            </a:r>
          </a:p>
        </p:txBody>
      </p:sp>
      <p:pic>
        <p:nvPicPr>
          <p:cNvPr id="5" name="Picture 5" descr="UW05"/>
          <p:cNvPicPr>
            <a:picLocks noChangeAspect="1" noChangeArrowheads="1"/>
          </p:cNvPicPr>
          <p:nvPr/>
        </p:nvPicPr>
        <p:blipFill>
          <a:blip r:embed="rId3" cstate="print"/>
          <a:srcRect l="2789" r="4875" b="-1"/>
          <a:stretch/>
        </p:blipFill>
        <p:spPr bwMode="auto">
          <a:xfrm>
            <a:off x="4652107" y="1519519"/>
            <a:ext cx="4122242" cy="446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7440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DC4C1-4BEA-1C35-C77C-0DB61B70B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927F2-6613-D6A4-367A-B599676A80D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4121150" cy="4464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Minimize the possibility of dropping, crushing</a:t>
            </a:r>
          </a:p>
          <a:p>
            <a:pPr marL="461645" lvl="1" indent="-236220"/>
            <a:r>
              <a:rPr lang="en-US" sz="2000">
                <a:latin typeface="Arial"/>
                <a:cs typeface="Arial"/>
              </a:rPr>
              <a:t>Broken fluorescent lamps</a:t>
            </a:r>
          </a:p>
          <a:p>
            <a:pPr marL="461645" lvl="1" indent="-236220"/>
            <a:r>
              <a:rPr lang="en-US" sz="2000">
                <a:latin typeface="Arial"/>
                <a:cs typeface="Arial"/>
              </a:rPr>
              <a:t>Damaged batteries</a:t>
            </a:r>
          </a:p>
          <a:p>
            <a:pPr marL="225425" lvl="1" indent="0">
              <a:buNone/>
            </a:pPr>
            <a:r>
              <a:rPr lang="en-US" sz="2000">
                <a:latin typeface="Arial"/>
                <a:cs typeface="Arial"/>
              </a:rPr>
              <a:t>Become a hazardous waste</a:t>
            </a:r>
          </a:p>
          <a:p>
            <a:r>
              <a:rPr lang="en-US">
                <a:latin typeface="Arial"/>
                <a:cs typeface="Arial"/>
              </a:rPr>
              <a:t>For intact, unpunctured cans, remove actuator to reduce the risk of accidental release</a:t>
            </a:r>
          </a:p>
          <a:p>
            <a:r>
              <a:rPr lang="en-US">
                <a:latin typeface="Arial"/>
                <a:cs typeface="Arial"/>
              </a:rPr>
              <a:t>Clean up spills promptly and safely</a:t>
            </a:r>
          </a:p>
          <a:p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Report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all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spills to 928-865-7745 (SPIL)</a:t>
            </a:r>
            <a:endParaRPr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9D21A-639C-A1F9-CE05-B3F4931815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334125" cy="674688"/>
          </a:xfrm>
        </p:spPr>
        <p:txBody>
          <a:bodyPr anchor="ctr">
            <a:normAutofit/>
          </a:bodyPr>
          <a:lstStyle/>
          <a:p>
            <a:r>
              <a:rPr lang="en-US"/>
              <a:t>Universal Waste Handling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7C627-AAD3-A32A-AE6A-FDBDF4E68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154" y="1519519"/>
            <a:ext cx="3540147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361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6E147-6C0E-4AC8-B98C-3DB5B64A6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4F00C-B5A5-479F-93B9-7964BEF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2116762"/>
            <a:ext cx="4185882" cy="44644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i="0"/>
              <a:t>Environmental Services supports Morenci Operations by:</a:t>
            </a:r>
            <a:endParaRPr lang="en-US" b="1"/>
          </a:p>
          <a:p>
            <a:pPr marL="342900" indent="-342900">
              <a:buChar char="•"/>
            </a:pPr>
            <a:r>
              <a:rPr lang="en-US" i="0"/>
              <a:t>Protecting and improving our environment</a:t>
            </a:r>
            <a:endParaRPr lang="en-US"/>
          </a:p>
          <a:p>
            <a:pPr marL="342900" indent="-342900">
              <a:buChar char="•"/>
            </a:pPr>
            <a:r>
              <a:rPr lang="en-US" i="0"/>
              <a:t>Assisting with environmental concerns</a:t>
            </a:r>
          </a:p>
          <a:p>
            <a:pPr marL="342900" indent="-342900">
              <a:buChar char="•"/>
            </a:pPr>
            <a:r>
              <a:rPr lang="en-US" i="0"/>
              <a:t>Ensuring compliance with environmental rules &amp; regulations</a:t>
            </a:r>
          </a:p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1F6D83-C5D9-4ED9-8198-FB9C902E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</p:spPr>
        <p:txBody>
          <a:bodyPr anchor="ctr">
            <a:normAutofit/>
          </a:bodyPr>
          <a:lstStyle/>
          <a:p>
            <a:r>
              <a:rPr lang="en-US"/>
              <a:t>Our Role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5100D-8B89-B4B2-382C-B93A9846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4" r="35316" b="1"/>
          <a:stretch/>
        </p:blipFill>
        <p:spPr>
          <a:xfrm>
            <a:off x="4715747" y="1519519"/>
            <a:ext cx="418588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7919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8434388" cy="44640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400" u="sng">
                <a:latin typeface="Arial"/>
                <a:cs typeface="Arial"/>
              </a:rPr>
              <a:t>NEVER</a:t>
            </a:r>
            <a:r>
              <a:rPr lang="en-US" sz="2400">
                <a:latin typeface="Arial"/>
                <a:cs typeface="Arial"/>
              </a:rPr>
              <a:t> dispose of Hazardous Wastes by:​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placing them in the garbage​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letting them evaporate into the atmosphere or​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dumping them down the drain and/or into a sewer system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Waste Handling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22AE00F-FB14-4FDF-8109-64218953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30" y="3192168"/>
            <a:ext cx="5186940" cy="371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D39A42BB-3303-439C-BC32-601D1970559C}"/>
              </a:ext>
            </a:extLst>
          </p:cNvPr>
          <p:cNvSpPr/>
          <p:nvPr/>
        </p:nvSpPr>
        <p:spPr>
          <a:xfrm>
            <a:off x="2401981" y="3644899"/>
            <a:ext cx="3173320" cy="247435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16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9478-AA0F-9209-BA6F-90122186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/>
              <a:pPr/>
              <a:t>31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5B23-9A31-7E41-CBFB-B1657584CD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01738"/>
            <a:ext cx="4289425" cy="4464050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2400" b="1" u="sng">
                <a:latin typeface="Arial"/>
                <a:cs typeface="Arial"/>
              </a:rPr>
              <a:t>What is a P2 Plan?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Required document for all </a:t>
            </a:r>
            <a:r>
              <a:rPr lang="en-US" sz="2400" b="1">
                <a:latin typeface="Arial"/>
                <a:cs typeface="Arial"/>
              </a:rPr>
              <a:t>Large Quantity Generators (LQG’s) </a:t>
            </a:r>
            <a:r>
              <a:rPr lang="en-US" sz="2400">
                <a:latin typeface="Arial"/>
                <a:cs typeface="Arial"/>
              </a:rPr>
              <a:t>of hazardous waste.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Outlines goals, and successes in waste minimization or mitigations to our environmental impact.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Goals and reductions must be tracked and maintained.</a:t>
            </a:r>
          </a:p>
          <a:p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F329E-61AB-CE20-F9BE-FC1B0B8F1E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Pollution Prevention (P2) Plan</a:t>
            </a:r>
            <a:endParaRPr lang="en-US" sz="2000" b="0"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6CDB1-5CCD-49EC-83EC-DE50A83A180D}"/>
              </a:ext>
            </a:extLst>
          </p:cNvPr>
          <p:cNvSpPr txBox="1"/>
          <p:nvPr/>
        </p:nvSpPr>
        <p:spPr>
          <a:xfrm>
            <a:off x="4713783" y="1201269"/>
            <a:ext cx="451520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u="sng">
                <a:cs typeface="Arial" panose="020B0604020202020204"/>
              </a:rPr>
              <a:t>Goals Focus On:</a:t>
            </a:r>
            <a:endParaRPr lang="en-US" sz="2400">
              <a:cs typeface="Arial" panose="020B0604020202020204"/>
            </a:endParaRP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Reduction of toxic substance use</a:t>
            </a:r>
            <a:endParaRPr lang="en-US">
              <a:latin typeface="Arial"/>
              <a:cs typeface="Arial"/>
            </a:endParaRP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Minimization of hazardous waste</a:t>
            </a: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Energy/Resource Conservation</a:t>
            </a: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Water Conservation </a:t>
            </a: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Solid Waste Diversion</a:t>
            </a: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Recycling Materials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B024909-6D1A-3D11-7C16-6060E028F34D}"/>
              </a:ext>
            </a:extLst>
          </p:cNvPr>
          <p:cNvSpPr txBox="1"/>
          <p:nvPr/>
        </p:nvSpPr>
        <p:spPr>
          <a:xfrm>
            <a:off x="671275" y="6128394"/>
            <a:ext cx="7806764" cy="6694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>
                <a:solidFill>
                  <a:schemeClr val="accent1"/>
                </a:solidFill>
              </a:rPr>
              <a:t>We all play an important role in an effective P2 Plan.</a:t>
            </a:r>
            <a:endParaRPr lang="en-US" sz="2400" b="1" u="sng">
              <a:solidFill>
                <a:schemeClr val="accent1"/>
              </a:solidFill>
              <a:cs typeface="Arial"/>
            </a:endParaRPr>
          </a:p>
          <a:p>
            <a:endParaRPr lang="en-US" sz="13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58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9478-AA0F-9209-BA6F-90122186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 marL="0" marR="0" lvl="0" indent="0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EB69C0-7537-C24C-BC67-8B5F238D9475}" type="slidenum"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pPr marL="0" marR="0" lvl="0" indent="0" defTabSz="6858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5B23-9A31-7E41-CBFB-B1657584C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185882" cy="4464423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/>
              <a:t>HDPE Recycling –  &gt;3,000,000 </a:t>
            </a:r>
            <a:r>
              <a:rPr lang="en-US" err="1"/>
              <a:t>Lbs</a:t>
            </a:r>
            <a:r>
              <a:rPr lang="en-US"/>
              <a:t> Recycled</a:t>
            </a:r>
          </a:p>
          <a:p>
            <a:r>
              <a:rPr lang="en-US"/>
              <a:t>L.E.D. Light Implementation</a:t>
            </a:r>
          </a:p>
          <a:p>
            <a:r>
              <a:rPr lang="en-US"/>
              <a:t>Haul truck tire landfill diversion: livestock water tanks - 1,600,000lbs diverted from landfills in 2022</a:t>
            </a:r>
          </a:p>
          <a:p>
            <a:endParaRPr lang="en-US" b="1" u="sng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F329E-61AB-CE20-F9BE-FC1B0B8F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</p:spPr>
        <p:txBody>
          <a:bodyPr anchor="ctr">
            <a:normAutofit/>
          </a:bodyPr>
          <a:lstStyle/>
          <a:p>
            <a:r>
              <a:rPr lang="en-US"/>
              <a:t>Pollution Prevention (P2) Goals</a:t>
            </a:r>
          </a:p>
        </p:txBody>
      </p:sp>
      <p:pic>
        <p:nvPicPr>
          <p:cNvPr id="11" name="Picture 10" descr="A group of cows standing around a water fountain&#10;&#10;Description automatically generated">
            <a:extLst>
              <a:ext uri="{FF2B5EF4-FFF2-40B4-BE49-F238E27FC236}">
                <a16:creationId xmlns:a16="http://schemas.microsoft.com/office/drawing/2014/main" id="{BF3AAD54-B217-30A3-25D7-8C82CB060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11" r="30135"/>
          <a:stretch/>
        </p:blipFill>
        <p:spPr>
          <a:xfrm>
            <a:off x="4715747" y="1519519"/>
            <a:ext cx="418588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428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9478-AA0F-9209-BA6F-90122186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B69C0-7537-C24C-BC67-8B5F238D9475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11F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511F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5B23-9A31-7E41-CBFB-B1657584CD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8434388" cy="4464050"/>
          </a:xfrm>
        </p:spPr>
        <p:txBody>
          <a:bodyPr vert="horz" lIns="68580" tIns="34290" rIns="68580" bIns="34290" rtlCol="0" anchor="t">
            <a:normAutofit/>
          </a:bodyPr>
          <a:lstStyle/>
          <a:p>
            <a:endParaRPr lang="en-US" sz="2400" b="1">
              <a:latin typeface="Arial"/>
              <a:cs typeface="Arial"/>
            </a:endParaRPr>
          </a:p>
          <a:p>
            <a:endParaRPr lang="en-US" sz="2100" b="1" u="sng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F329E-61AB-CE20-F9BE-FC1B0B8F1E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Pollution Prevention (P2) Goals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CE977-FAA4-42F0-A018-5220D12CD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6234"/>
          <a:stretch/>
        </p:blipFill>
        <p:spPr>
          <a:xfrm>
            <a:off x="4424171" y="1570022"/>
            <a:ext cx="4611748" cy="4319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80D208-458E-48A5-BDD8-B384DB5DC804}"/>
              </a:ext>
            </a:extLst>
          </p:cNvPr>
          <p:cNvSpPr txBox="1"/>
          <p:nvPr/>
        </p:nvSpPr>
        <p:spPr>
          <a:xfrm>
            <a:off x="3414838" y="2352211"/>
            <a:ext cx="11676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The Best!</a:t>
            </a:r>
            <a:endParaRPr lang="en-US" sz="1600">
              <a:solidFill>
                <a:srgbClr val="FF0000"/>
              </a:solidFill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EEDB2-CFFD-4526-AD64-0D85C109B599}"/>
              </a:ext>
            </a:extLst>
          </p:cNvPr>
          <p:cNvSpPr txBox="1"/>
          <p:nvPr/>
        </p:nvSpPr>
        <p:spPr>
          <a:xfrm>
            <a:off x="245861" y="1642505"/>
            <a:ext cx="340454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u="sng"/>
              <a:t>Here are a few ways to contribute!</a:t>
            </a:r>
            <a:endParaRPr lang="en-US" sz="2400" b="1">
              <a:effectLst/>
              <a:ea typeface="Calibri" panose="020F0502020204030204" pitchFamily="34" charset="0"/>
              <a:cs typeface="Arial"/>
            </a:endParaRPr>
          </a:p>
          <a:p>
            <a:endParaRPr lang="en-US" sz="2400" b="1" u="sng">
              <a:ea typeface="Calibri" panose="020F050202020403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400">
                <a:ea typeface="Calibri" panose="020F0502020204030204" pitchFamily="34" charset="0"/>
              </a:rPr>
              <a:t>R</a:t>
            </a:r>
            <a:r>
              <a:rPr lang="en-US" sz="2400">
                <a:effectLst/>
                <a:ea typeface="Calibri" panose="020F0502020204030204" pitchFamily="34" charset="0"/>
              </a:rPr>
              <a:t>educe </a:t>
            </a:r>
            <a:r>
              <a:rPr lang="en-US" sz="2400">
                <a:ea typeface="Calibri" panose="020F0502020204030204" pitchFamily="34" charset="0"/>
              </a:rPr>
              <a:t>waste</a:t>
            </a:r>
            <a:r>
              <a:rPr lang="en-US" sz="2400">
                <a:effectLst/>
                <a:ea typeface="Calibri" panose="020F0502020204030204" pitchFamily="34" charset="0"/>
              </a:rPr>
              <a:t> </a:t>
            </a:r>
            <a:r>
              <a:rPr lang="en-US" sz="2400">
                <a:ea typeface="Calibri" panose="020F0502020204030204" pitchFamily="34" charset="0"/>
              </a:rPr>
              <a:t>at</a:t>
            </a:r>
            <a:r>
              <a:rPr lang="en-US" sz="2400">
                <a:effectLst/>
                <a:ea typeface="Calibri" panose="020F0502020204030204" pitchFamily="34" charset="0"/>
              </a:rPr>
              <a:t> the </a:t>
            </a:r>
            <a:r>
              <a:rPr lang="en-US" sz="2400">
                <a:ea typeface="Calibri" panose="020F0502020204030204" pitchFamily="34" charset="0"/>
              </a:rPr>
              <a:t>source</a:t>
            </a:r>
            <a:endParaRPr lang="en-US" sz="2400">
              <a:effectLst/>
              <a:ea typeface="Calibri" panose="020F0502020204030204" pitchFamily="34" charset="0"/>
              <a:cs typeface="Arial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400">
                <a:ea typeface="Calibri" panose="020F0502020204030204" pitchFamily="34" charset="0"/>
              </a:rPr>
              <a:t>Segregate waste into appropriate containers</a:t>
            </a:r>
            <a:endParaRPr lang="en-US" sz="2400">
              <a:effectLst/>
              <a:ea typeface="Calibri" panose="020F0502020204030204" pitchFamily="34" charset="0"/>
              <a:cs typeface="Arial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400">
                <a:ea typeface="Calibri" panose="020F0502020204030204" pitchFamily="34" charset="0"/>
              </a:rPr>
              <a:t>Choose nonhazardous chemical alternatives</a:t>
            </a:r>
            <a:endParaRPr lang="en-US" sz="240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A7C7A-43A4-4ACD-B14A-345B9BB5B83B}"/>
              </a:ext>
            </a:extLst>
          </p:cNvPr>
          <p:cNvSpPr txBox="1"/>
          <p:nvPr/>
        </p:nvSpPr>
        <p:spPr>
          <a:xfrm>
            <a:off x="543324" y="6106315"/>
            <a:ext cx="8146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Do you have a P2 Idea? Contact your Environmental Rep!</a:t>
            </a:r>
            <a:endParaRPr lang="en-U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954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11196-767A-51F9-91C6-19C610685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79619-0C2C-A82C-FAB5-844C801332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78338" y="1766888"/>
            <a:ext cx="4665662" cy="4464050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In oil-filled electrical equipment (OFEE) such as: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Transformers (including potential and circuit)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Capacitors (both small and large)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Light Ballasts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Oil-Filled Circuit Breakers (OCBs)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Oil-Filled Electromagnets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436718-BEC9-B76C-45F6-D68C0AB68C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 dirty="0"/>
              <a:t>PCB Management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A9399A-B992-8334-276D-35C60E5E8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40413" y="1352550"/>
            <a:ext cx="3303587" cy="6286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Where Are PCBs Found?</a:t>
            </a:r>
            <a:r>
              <a:rPr lang="en-US"/>
              <a:t>​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0EA826-B010-C769-F75F-DB8B9271B7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347788"/>
            <a:ext cx="2063750" cy="6286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are PCBs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300A1E-F507-FD54-6832-95E938A2333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98638"/>
            <a:ext cx="3887788" cy="371157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PCB - acronym for </a:t>
            </a:r>
            <a:r>
              <a:rPr lang="en-US" sz="1800" i="0" u="none" strike="noStrike">
                <a:solidFill>
                  <a:srgbClr val="00B050"/>
                </a:solidFill>
                <a:effectLst/>
                <a:latin typeface="+mn-lt"/>
              </a:rPr>
              <a:t>P</a:t>
            </a: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oly</a:t>
            </a:r>
            <a:r>
              <a:rPr lang="en-US" sz="1800" i="0" u="none" strike="noStrike">
                <a:solidFill>
                  <a:schemeClr val="accent5"/>
                </a:solidFill>
                <a:effectLst/>
                <a:latin typeface="+mn-lt"/>
              </a:rPr>
              <a:t>c</a:t>
            </a: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hlorinated</a:t>
            </a:r>
            <a:r>
              <a:rPr lang="en-US" sz="1800" i="0" u="none" strike="noStrike">
                <a:solidFill>
                  <a:srgbClr val="00B050"/>
                </a:solidFill>
                <a:effectLst/>
                <a:latin typeface="+mn-lt"/>
              </a:rPr>
              <a:t> </a:t>
            </a:r>
            <a:r>
              <a:rPr lang="en-US" sz="1800">
                <a:solidFill>
                  <a:srgbClr val="00B050"/>
                </a:solidFill>
                <a:latin typeface="+mn-lt"/>
              </a:rPr>
              <a:t>B</a:t>
            </a:r>
            <a:r>
              <a:rPr lang="en-US" sz="1800" i="0" u="none" strike="noStrike">
                <a:effectLst/>
                <a:latin typeface="+mn-lt"/>
              </a:rPr>
              <a:t>iphenyl</a:t>
            </a:r>
            <a:r>
              <a:rPr lang="en-US" sz="1800" i="0" u="none" strike="noStrike">
                <a:solidFill>
                  <a:srgbClr val="00B050"/>
                </a:solidFill>
                <a:effectLst/>
                <a:latin typeface="+mn-lt"/>
              </a:rPr>
              <a:t>(s)</a:t>
            </a:r>
            <a:endParaRPr lang="en-US" sz="1800" i="0">
              <a:solidFill>
                <a:srgbClr val="000000"/>
              </a:solidFill>
              <a:effectLst/>
              <a:latin typeface="+mn-lt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 i="0" u="none" strike="noStrike">
                <a:solidFill>
                  <a:srgbClr val="000000"/>
                </a:solidFill>
                <a:effectLst/>
                <a:latin typeface="+mn-lt"/>
              </a:rPr>
              <a:t>Man</a:t>
            </a:r>
            <a:r>
              <a:rPr lang="en-US" sz="1600" i="0" u="none" strike="noStrike">
                <a:solidFill>
                  <a:srgbClr val="00B050"/>
                </a:solidFill>
                <a:effectLst/>
                <a:latin typeface="+mn-lt"/>
              </a:rPr>
              <a:t>-</a:t>
            </a:r>
            <a:r>
              <a:rPr lang="en-US" sz="1600" i="0" u="none" strike="noStrike">
                <a:solidFill>
                  <a:srgbClr val="000000"/>
                </a:solidFill>
                <a:effectLst/>
                <a:latin typeface="+mn-lt"/>
              </a:rPr>
              <a:t>made chemical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Manufactured from 1929 </a:t>
            </a:r>
            <a:r>
              <a:rPr lang="en-US" sz="1600">
                <a:solidFill>
                  <a:srgbClr val="00B050"/>
                </a:solidFill>
                <a:latin typeface="+mn-lt"/>
              </a:rPr>
              <a:t>until they were banned in </a:t>
            </a:r>
            <a:r>
              <a:rPr lang="en-US" sz="1600">
                <a:latin typeface="+mn-lt"/>
              </a:rPr>
              <a:t>1979 </a:t>
            </a:r>
            <a:r>
              <a:rPr lang="en-US" sz="1600">
                <a:solidFill>
                  <a:srgbClr val="00B050"/>
                </a:solidFill>
                <a:latin typeface="+mn-lt"/>
              </a:rPr>
              <a:t>due to adverse health effects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  <a:latin typeface="+mn-lt"/>
              </a:rPr>
              <a:t>Known</a:t>
            </a:r>
            <a:r>
              <a:rPr lang="en-US" sz="1600">
                <a:latin typeface="+mn-lt"/>
              </a:rPr>
              <a:t> for their non-flammability and chemical stability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974590-69CC-0B1F-01F3-69C3DC201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77" y="4400078"/>
            <a:ext cx="1754412" cy="17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6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FC553-94E9-E9C2-20D4-C33C37632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91A9E-7155-2E42-5303-0E394133F1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40275" y="1519238"/>
            <a:ext cx="4403725" cy="446405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tx2"/>
                </a:solidFill>
              </a:rPr>
              <a:t>How can I Help?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Notify Environmental When: 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50"/>
                </a:solidFill>
                <a:latin typeface="+mn-lt"/>
              </a:rPr>
              <a:t>M</a:t>
            </a:r>
            <a:r>
              <a:rPr lang="en-US">
                <a:latin typeface="+mn-lt"/>
              </a:rPr>
              <a:t>oving an OFEE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 sz="1600" i="0">
                <a:solidFill>
                  <a:srgbClr val="00B050"/>
                </a:solidFill>
                <a:effectLst/>
                <a:latin typeface="+mn-lt"/>
              </a:rPr>
              <a:t>P</a:t>
            </a:r>
            <a:r>
              <a:rPr lang="en-US" sz="1600" i="0">
                <a:effectLst/>
                <a:latin typeface="+mn-lt"/>
              </a:rPr>
              <a:t>lanning to purchase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  <a:latin typeface="+mn-lt"/>
              </a:rPr>
              <a:t>D</a:t>
            </a:r>
            <a:r>
              <a:rPr lang="en-US" sz="1600" i="0">
                <a:effectLst/>
                <a:latin typeface="+mn-lt"/>
              </a:rPr>
              <a:t>ispose or relocate any OFEE</a:t>
            </a:r>
          </a:p>
          <a:p>
            <a:pPr marL="454025" indent="-342900"/>
            <a:r>
              <a:rPr lang="en-US">
                <a:latin typeface="+mn-lt"/>
              </a:rPr>
              <a:t>Fill out an Oil Fill Electrical form when moving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Transformers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Rectifiers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Oil filled Magnets </a:t>
            </a:r>
          </a:p>
          <a:p>
            <a:pPr lvl="1"/>
            <a:endParaRPr lang="en-US"/>
          </a:p>
          <a:p>
            <a:r>
              <a:rPr lang="en-US" sz="1800">
                <a:solidFill>
                  <a:srgbClr val="00B050"/>
                </a:solidFill>
              </a:rPr>
              <a:t>NOTE: </a:t>
            </a:r>
            <a:r>
              <a:rPr lang="en-US" sz="1800" spc="0">
                <a:solidFill>
                  <a:srgbClr val="00B050"/>
                </a:solidFill>
                <a:effectLst/>
                <a:latin typeface="Arial" panose="020B0604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Submit a Management of Change (MOC)/Electrical Equipment Form for any new oil-filled electrical equipment purchase.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B49D7A-D892-628A-D1E9-FE644BEEEB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 sz="2800"/>
              <a:t>Oil-Filled Electrical Equipment &amp; PCB Management Plan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CE72FD-BB4D-C440-CE90-B4F4E4B96C9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519238"/>
            <a:ext cx="3887788" cy="3684587"/>
          </a:xfrm>
        </p:spPr>
        <p:txBody>
          <a:bodyPr/>
          <a:lstStyle/>
          <a:p>
            <a:pPr marL="0" indent="0">
              <a:buClr>
                <a:srgbClr val="BA8747"/>
              </a:buClr>
              <a:buNone/>
            </a:pPr>
            <a:r>
              <a:rPr lang="en-US" b="1">
                <a:solidFill>
                  <a:schemeClr val="tx2"/>
                </a:solidFill>
              </a:rPr>
              <a:t>Company Goal</a:t>
            </a:r>
          </a:p>
          <a:p>
            <a:pPr marL="0" indent="0">
              <a:buClr>
                <a:srgbClr val="BA8747"/>
              </a:buClr>
              <a:buNone/>
            </a:pPr>
            <a:endParaRPr lang="en-US"/>
          </a:p>
          <a:p>
            <a:pPr>
              <a:buClr>
                <a:srgbClr val="BA8747"/>
              </a:buClr>
            </a:pPr>
            <a:r>
              <a:rPr lang="en-US"/>
              <a:t>PCB-Free (&lt;2 ppm)</a:t>
            </a:r>
          </a:p>
          <a:p>
            <a:pPr lvl="1">
              <a:buClr>
                <a:srgbClr val="BA8747"/>
              </a:buClr>
              <a:buFont typeface="Arial" panose="020B0604020202020204" pitchFamily="34" charset="0"/>
              <a:buChar char="•"/>
            </a:pPr>
            <a:r>
              <a:rPr lang="en-US"/>
              <a:t>No oil filled electrical equipment should be purchased or brought to a FCX facility if PCBs ≥ 2 ppm</a:t>
            </a:r>
          </a:p>
          <a:p>
            <a:r>
              <a:rPr lang="en-US"/>
              <a:t>How Do We Achieve These Objectives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M</a:t>
            </a:r>
            <a:r>
              <a:rPr lang="en-US" sz="1600"/>
              <a:t>aintaining an accurate inventory of electrical equipment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I</a:t>
            </a:r>
            <a:r>
              <a:rPr lang="en-US" sz="1600"/>
              <a:t>nspecting and managing equipment =&gt; 50 ppm PCBs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T</a:t>
            </a:r>
            <a:r>
              <a:rPr lang="en-US" sz="1600"/>
              <a:t>esting retro-filled equipment or equipment with unknown PCB status</a:t>
            </a:r>
          </a:p>
          <a:p>
            <a:pPr marL="28575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91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199"/>
            <a:ext cx="7772400" cy="1909763"/>
          </a:xfrm>
        </p:spPr>
        <p:txBody>
          <a:bodyPr anchor="b">
            <a:normAutofit/>
          </a:bodyPr>
          <a:lstStyle/>
          <a:p>
            <a:r>
              <a:rPr lang="en-US"/>
              <a:t>WATER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BB11228-0C77-6D97-572A-DF9B913F9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27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8434388" cy="4464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/>
              <a:t>Do you know where our water comes from?</a:t>
            </a:r>
          </a:p>
          <a:p>
            <a:pPr fontAlgn="base"/>
            <a:endParaRPr lang="en-US" sz="34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Water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F8ECA11-448C-4D1E-BEC5-E16BCC40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69" y="1964087"/>
            <a:ext cx="3726662" cy="48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252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78657-9970-4954-86EE-3D6B484A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3BCC-5485-4F12-8BBB-EA197F87F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185882" cy="44644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We are always looking for ways to save water and make our processes more water efficient.</a:t>
            </a:r>
          </a:p>
          <a:p>
            <a:r>
              <a:rPr lang="en-US"/>
              <a:t>Imagine if we only had 4 billion gallons available instead of 6 billion gallons.</a:t>
            </a:r>
          </a:p>
          <a:p>
            <a:pPr marL="461645" lvl="1" indent="-236220"/>
            <a:r>
              <a:rPr lang="en-US" sz="2000"/>
              <a:t>Which processes would change?</a:t>
            </a:r>
          </a:p>
          <a:p>
            <a:pPr marL="461645" lvl="1" indent="-236220"/>
            <a:r>
              <a:rPr lang="en-US" sz="2000"/>
              <a:t>How much copper would we be able to produce?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FF17B-7F42-4601-A5DD-92DFC60A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</p:spPr>
        <p:txBody>
          <a:bodyPr anchor="ctr">
            <a:normAutofit/>
          </a:bodyPr>
          <a:lstStyle/>
          <a:p>
            <a:r>
              <a:rPr lang="en-US"/>
              <a:t>We need your help!	</a:t>
            </a:r>
          </a:p>
        </p:txBody>
      </p:sp>
      <p:pic>
        <p:nvPicPr>
          <p:cNvPr id="8" name="Picture 7" descr="Water droplet and ripple">
            <a:extLst>
              <a:ext uri="{FF2B5EF4-FFF2-40B4-BE49-F238E27FC236}">
                <a16:creationId xmlns:a16="http://schemas.microsoft.com/office/drawing/2014/main" id="{DFAC42B0-E7DD-4F54-8836-2CAA924E3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5551" b="2"/>
          <a:stretch/>
        </p:blipFill>
        <p:spPr>
          <a:xfrm>
            <a:off x="4715747" y="1519519"/>
            <a:ext cx="418588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577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86225"/>
            <a:ext cx="3505200" cy="26289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0"/>
            <a:ext cx="3666744" cy="2971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3352800" cy="2514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128D5D-F547-44A8-BBBF-0C8885349E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Picture 2" descr="H:\Abms\Morcon3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0388" y="1233488"/>
            <a:ext cx="3503612" cy="27971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Water Use in Operations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53196" y="5295900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Morenci Operations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Water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689968131"/>
              </p:ext>
            </p:extLst>
          </p:nvPr>
        </p:nvGraphicFramePr>
        <p:xfrm>
          <a:off x="1725938" y="1600200"/>
          <a:ext cx="595312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617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84E96-52F1-452A-9D97-F7645934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A1DA5-9DD9-45BE-8BCF-B1C68307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185882" cy="4464423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685800" fontAlgn="base">
              <a:spcBef>
                <a:spcPts val="1200"/>
              </a:spcBef>
              <a:buClrTx/>
              <a:buSzTx/>
              <a:buChar char="•"/>
              <a:defRPr/>
            </a:pPr>
            <a:r>
              <a:rPr lang="en-US" i="0"/>
              <a:t>Help Morenci comply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with all environmental laws and regulations.</a:t>
            </a:r>
            <a:endParaRPr lang="en-US"/>
          </a:p>
          <a:p>
            <a:pPr marL="342900" marR="0" lvl="0" indent="-342900" defTabSz="685800" rtl="0" eaLnBrk="1" fontAlgn="base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It is important that you understand how your specific job may impact the environment.​</a:t>
            </a:r>
            <a:endParaRPr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952AC-6475-41DF-AF62-A32D9EDE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</p:spPr>
        <p:txBody>
          <a:bodyPr anchor="ctr">
            <a:normAutofit/>
          </a:bodyPr>
          <a:lstStyle/>
          <a:p>
            <a:r>
              <a:rPr lang="en-US"/>
              <a:t>Your role </a:t>
            </a:r>
          </a:p>
        </p:txBody>
      </p:sp>
      <p:pic>
        <p:nvPicPr>
          <p:cNvPr id="6" name="Picture 5" descr="A couple of men standing next to a sign&#10;&#10;Description automatically generated">
            <a:extLst>
              <a:ext uri="{FF2B5EF4-FFF2-40B4-BE49-F238E27FC236}">
                <a16:creationId xmlns:a16="http://schemas.microsoft.com/office/drawing/2014/main" id="{755CED33-3772-3601-F010-097A5805A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0" r="11597" b="-3"/>
          <a:stretch/>
        </p:blipFill>
        <p:spPr>
          <a:xfrm>
            <a:off x="4715747" y="1519519"/>
            <a:ext cx="418588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99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124825-50B4-4BBF-AF7E-CEA6C691B0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8434388" cy="44640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CWA - Clean Water Act​</a:t>
            </a:r>
          </a:p>
          <a:p>
            <a:pPr marL="231775" marR="0" lvl="0" indent="-231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rial"/>
                <a:cs typeface="Arial"/>
              </a:rPr>
              <a:t>Requires a permit for the discharge of a pollutant into​ waters of the US.​</a:t>
            </a:r>
          </a:p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APP - Aquifer Protection Permit</a:t>
            </a:r>
          </a:p>
          <a:p>
            <a:pPr marL="231775" marR="0" lvl="0" indent="-231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Requires permit for</a:t>
            </a:r>
            <a:r>
              <a:rPr lang="en-US" sz="2400">
                <a:latin typeface="Arial"/>
                <a:cs typeface="Arial"/>
              </a:rPr>
              <a:t> discharge of pollutants into groundwater.​</a:t>
            </a:r>
          </a:p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AZPDES - Arizona Pollutant Discharge Elimination System​</a:t>
            </a:r>
          </a:p>
          <a:p>
            <a:pPr marL="231775" marR="0" lvl="0" indent="-231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rial"/>
                <a:cs typeface="Arial"/>
              </a:rPr>
              <a:t>Responsibility to administer the Stormwater program for the EPA</a:t>
            </a:r>
          </a:p>
          <a:p>
            <a:pPr fontAlgn="base"/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 anchor="ctr">
            <a:normAutofit/>
          </a:bodyPr>
          <a:lstStyle/>
          <a:p>
            <a:r>
              <a:rPr lang="en-US"/>
              <a:t>Water Quality Regulations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72FF775-C480-42D6-9301-B82FB7B8C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1" b="15414"/>
          <a:stretch/>
        </p:blipFill>
        <p:spPr bwMode="auto">
          <a:xfrm>
            <a:off x="2764880" y="4924986"/>
            <a:ext cx="349041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28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124825-50B4-4BBF-AF7E-CEA6C691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185882" cy="4464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/>
              <a:t>Morenci is “</a:t>
            </a:r>
            <a:r>
              <a:rPr lang="en-US" sz="1700" b="1" i="1" u="sng"/>
              <a:t>ZERO Discharge Facility</a:t>
            </a:r>
            <a:r>
              <a:rPr lang="en-US" sz="1700"/>
              <a:t>”​</a:t>
            </a:r>
          </a:p>
          <a:p>
            <a:pPr marL="0" indent="0" fontAlgn="base">
              <a:buNone/>
            </a:pPr>
            <a:endParaRPr lang="en-US" sz="1700"/>
          </a:p>
          <a:p>
            <a:pPr marL="0" indent="0" fontAlgn="base">
              <a:buNone/>
            </a:pPr>
            <a:r>
              <a:rPr lang="en-US" sz="1700"/>
              <a:t>All stormwater that contacts processing activities is not discharged from the property. It is reused.​</a:t>
            </a:r>
          </a:p>
          <a:p>
            <a:pPr fontAlgn="base"/>
            <a:endParaRPr lang="en-US" sz="1700"/>
          </a:p>
          <a:p>
            <a:pPr marL="0" indent="0" fontAlgn="base">
              <a:buNone/>
            </a:pPr>
            <a:r>
              <a:rPr lang="en-US" sz="1700"/>
              <a:t>Hydrologic Capture Area​s: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700"/>
              <a:t>Gold Gulches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700"/>
              <a:t>Bat Canyon​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700"/>
              <a:t>Tailings Impoundment Canyons​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700"/>
              <a:t>Central SX/EW Diversions​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700"/>
              <a:t>Rocky Gulch​</a:t>
            </a:r>
          </a:p>
          <a:p>
            <a:pPr fontAlgn="base"/>
            <a:endParaRPr lang="en-US" sz="1700"/>
          </a:p>
          <a:p>
            <a:endParaRPr lang="en-US" sz="17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01"/>
            <a:ext cx="6333809" cy="675389"/>
          </a:xfrm>
        </p:spPr>
        <p:txBody>
          <a:bodyPr anchor="ctr">
            <a:normAutofit/>
          </a:bodyPr>
          <a:lstStyle/>
          <a:p>
            <a:r>
              <a:rPr lang="en-US" dirty="0"/>
              <a:t>Water Quality Regulations - SWPPP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9A0FA5-C34F-4808-B4E7-D4198D33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10739" b="2"/>
          <a:stretch/>
        </p:blipFill>
        <p:spPr bwMode="auto">
          <a:xfrm>
            <a:off x="4715747" y="1519519"/>
            <a:ext cx="418588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9914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F61AF7-3FDF-4045-8757-634CDC9CAB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4121150" cy="44640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US" sz="1700"/>
              <a:t>Morenci is required to have a spill prevention and countermeasures (SPCC) plan because it stores high volumes of petroleum products on site.​</a:t>
            </a:r>
          </a:p>
          <a:p>
            <a:pPr marL="457200" indent="-457200" fontAlgn="base"/>
            <a:r>
              <a:rPr lang="en-US" sz="1700"/>
              <a:t>The SPCC plan protects “Waters of the U.S.” (rivers, washes, streams)​ from petroleum discharges​</a:t>
            </a:r>
          </a:p>
          <a:p>
            <a:pPr marL="457200" indent="-457200" fontAlgn="base"/>
            <a:r>
              <a:rPr lang="en-US" sz="1700"/>
              <a:t>The plan outlines requirements for spill prevention, preparedness, and response to petroleum discharges​</a:t>
            </a:r>
          </a:p>
          <a:p>
            <a:pPr marL="457200" indent="-457200" fontAlgn="base"/>
            <a:r>
              <a:rPr lang="en-US" sz="1700"/>
              <a:t>The plan details the equipment, workforce,​ and steps required to prevent, control and mitigate discharges of petroleum products.</a:t>
            </a:r>
          </a:p>
          <a:p>
            <a:endParaRPr lang="en-US" sz="17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 anchor="ctr">
            <a:normAutofit/>
          </a:bodyPr>
          <a:lstStyle/>
          <a:p>
            <a:r>
              <a:rPr lang="en-US"/>
              <a:t>Water Quality Regulations - SPCC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747CB8E-2BF8-4EC2-B885-E9C10C223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r="31338" b="1"/>
          <a:stretch/>
        </p:blipFill>
        <p:spPr bwMode="auto">
          <a:xfrm>
            <a:off x="4652107" y="1519519"/>
            <a:ext cx="4122242" cy="446442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99766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99F3E-841E-8B56-4155-697CC64B0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B69C0-7537-C24C-BC67-8B5F238D947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11F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11F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361735-77DE-E07A-6E21-2D4023A9DE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Spill Prevention, Control &amp; Countermeasure (SPCC)        </a:t>
            </a:r>
            <a:r>
              <a:rPr lang="en-US" sz="1000"/>
              <a:t>SPCC (40 CFR 112)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7BC7A-06D2-A3A1-1947-6127F8F7D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4" y="1200079"/>
            <a:ext cx="2914286" cy="80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79D522-D6DF-EA29-9AB6-2908C1F9EE7B}"/>
              </a:ext>
            </a:extLst>
          </p:cNvPr>
          <p:cNvSpPr txBox="1"/>
          <p:nvPr/>
        </p:nvSpPr>
        <p:spPr>
          <a:xfrm>
            <a:off x="3338819" y="1244221"/>
            <a:ext cx="54696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FMMI’s SPCC Plan describes the procedures followed by Morenci to: prevent, control, and mitigate releases of petroleum products to the environment.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219BB-7F5E-0BF3-1398-BAAEBF05701C}"/>
              </a:ext>
            </a:extLst>
          </p:cNvPr>
          <p:cNvSpPr txBox="1"/>
          <p:nvPr/>
        </p:nvSpPr>
        <p:spPr>
          <a:xfrm>
            <a:off x="115904" y="2009603"/>
            <a:ext cx="851958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Loading/Unloading at Bulk Storage Tanks: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Small, incidental releases resulting from transfer operations are cleaned up using absorbent found in spill kits located at the site.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Drivers are required to follow specific protocol when entering the property and unloading the product to prevent: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Poor connections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Overfilling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Premature departure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*Please report any behavior inconsistent with this protocol*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Receiving/Accepting Bulk/Portable Petroleum Product Containers: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Visually inspect all containers for signs of leakage and corrosion prior to acceptance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Damaged containers are not accepted.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Fuel/Lube Transfer Procedures at Gasoline Dispensing Facilities (GDFs):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Ensure transfer hoses are stored properly and not leaking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 gasoline spills promptly and utilize nearby spill kits to clean up spill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Practice good housekeeping and discard of trash appropriately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Report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all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 spills to 928-865-7745 (SPIL)</a:t>
            </a:r>
          </a:p>
        </p:txBody>
      </p:sp>
    </p:spTree>
    <p:extLst>
      <p:ext uri="{BB962C8B-B14F-4D97-AF65-F5344CB8AC3E}">
        <p14:creationId xmlns:p14="http://schemas.microsoft.com/office/powerpoint/2010/main" val="54262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124825-50B4-4BBF-AF7E-CEA6C691B0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8434388" cy="44640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fontAlgn="base"/>
            <a:r>
              <a:rPr lang="en-US" sz="2400">
                <a:latin typeface="Arial"/>
                <a:cs typeface="Arial"/>
              </a:rPr>
              <a:t>Do not interact with wildlife of any kind.</a:t>
            </a:r>
            <a:endParaRPr lang="en-US" sz="2400"/>
          </a:p>
          <a:p>
            <a:pPr marL="342900" indent="-342900"/>
            <a:r>
              <a:rPr lang="en-US" sz="2400">
                <a:latin typeface="Arial"/>
                <a:cs typeface="Arial"/>
              </a:rPr>
              <a:t>Do not feed wildlife.</a:t>
            </a:r>
          </a:p>
          <a:p>
            <a:pPr marL="342900" indent="-342900"/>
            <a:r>
              <a:rPr lang="en-US" sz="2400">
                <a:latin typeface="Arial"/>
                <a:cs typeface="Arial"/>
              </a:rPr>
              <a:t>If you encounter wildlife in your area, call the spill hotline or Environmental.</a:t>
            </a:r>
          </a:p>
          <a:p>
            <a:pPr marL="342900" indent="-342900"/>
            <a:endParaRPr lang="en-US" sz="2400">
              <a:latin typeface="Arial"/>
              <a:cs typeface="Arial"/>
            </a:endParaRPr>
          </a:p>
          <a:p>
            <a:pPr marL="0" indent="0" fontAlgn="base">
              <a:buNone/>
            </a:pPr>
            <a:r>
              <a:rPr lang="en-US">
                <a:latin typeface="Arial"/>
                <a:cs typeface="Arial"/>
              </a:rPr>
              <a:t>                                                                           </a:t>
            </a:r>
            <a:endParaRPr lang="en-US" b="1"/>
          </a:p>
          <a:p>
            <a:pPr fontAlgn="base"/>
            <a:endParaRPr lang="en-US" sz="34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 anchor="ctr">
            <a:normAutofit/>
          </a:bodyPr>
          <a:lstStyle/>
          <a:p>
            <a:r>
              <a:rPr lang="en-US"/>
              <a:t>Wildlife Conservation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4CF12-5548-4953-90A0-3EEFD5D79A3E}"/>
              </a:ext>
            </a:extLst>
          </p:cNvPr>
          <p:cNvSpPr txBox="1"/>
          <p:nvPr/>
        </p:nvSpPr>
        <p:spPr>
          <a:xfrm>
            <a:off x="5837122" y="3580874"/>
            <a:ext cx="2784363" cy="18466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Report all lingering, injured or deceased wildlife to​ the Spill Hotline</a:t>
            </a:r>
          </a:p>
          <a:p>
            <a:endParaRPr lang="en-US">
              <a:latin typeface="Segoe UI"/>
              <a:cs typeface="Segoe UI"/>
            </a:endParaRPr>
          </a:p>
          <a:p>
            <a:r>
              <a:rPr lang="en-US" sz="2400" b="1">
                <a:latin typeface="Segoe UI"/>
                <a:cs typeface="Segoe UI"/>
              </a:rPr>
              <a:t>928-865-SPIL</a:t>
            </a:r>
          </a:p>
        </p:txBody>
      </p:sp>
      <p:pic>
        <p:nvPicPr>
          <p:cNvPr id="5" name="Picture 4" descr="A collage of animals&#10;&#10;Description automatically generated">
            <a:extLst>
              <a:ext uri="{FF2B5EF4-FFF2-40B4-BE49-F238E27FC236}">
                <a16:creationId xmlns:a16="http://schemas.microsoft.com/office/drawing/2014/main" id="{1DEA4C9E-4FE3-EAA3-425D-E5993700D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5" y="3181162"/>
            <a:ext cx="5097561" cy="35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124825-50B4-4BBF-AF7E-CEA6C691B0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4992688" cy="44640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fontAlgn="base"/>
            <a:r>
              <a:rPr lang="en-US" sz="2400">
                <a:latin typeface="Arial"/>
                <a:cs typeface="Arial"/>
              </a:rPr>
              <a:t>Do not handle, disturb, or collect birds.</a:t>
            </a:r>
            <a:endParaRPr lang="en-US"/>
          </a:p>
          <a:p>
            <a:pPr marL="342900" indent="-342900"/>
            <a:r>
              <a:rPr lang="en-US" sz="2400">
                <a:latin typeface="Arial"/>
                <a:cs typeface="Arial"/>
              </a:rPr>
              <a:t>Immediately report all bird mortalities and injuries to the Spill hotline.​</a:t>
            </a:r>
            <a:endParaRPr lang="en-US">
              <a:latin typeface="Arial"/>
              <a:cs typeface="Arial"/>
            </a:endParaRPr>
          </a:p>
          <a:p>
            <a:pPr marL="342900" indent="-342900"/>
            <a:r>
              <a:rPr lang="en-US" sz="2400">
                <a:latin typeface="Arial"/>
                <a:cs typeface="Arial"/>
              </a:rPr>
              <a:t>Migratory birds seen on processing ponds should be reported to the spill hotline.</a:t>
            </a:r>
          </a:p>
          <a:p>
            <a:pPr marL="342900" indent="-342900"/>
            <a:r>
              <a:rPr lang="en-US" sz="2400">
                <a:latin typeface="Arial"/>
                <a:cs typeface="Arial"/>
              </a:rPr>
              <a:t>Pre-job workplace inspections should include locating nests in work areas.  </a:t>
            </a:r>
          </a:p>
          <a:p>
            <a:pPr marL="0" indent="0" fontAlgn="base">
              <a:buNone/>
            </a:pPr>
            <a:r>
              <a:rPr lang="en-US">
                <a:latin typeface="Arial"/>
                <a:cs typeface="Arial"/>
              </a:rPr>
              <a:t>                                                                     </a:t>
            </a:r>
            <a:endParaRPr lang="en-US" b="1"/>
          </a:p>
          <a:p>
            <a:pPr lvl="8" fontAlgn="base"/>
            <a:endParaRPr lang="en-US" sz="20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Wildlife Conservation - Birds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B6282-E3B9-B7AB-0507-B87FBF4673A2}"/>
              </a:ext>
            </a:extLst>
          </p:cNvPr>
          <p:cNvSpPr txBox="1"/>
          <p:nvPr/>
        </p:nvSpPr>
        <p:spPr>
          <a:xfrm>
            <a:off x="6343650" y="5894615"/>
            <a:ext cx="18124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65C14-99D6-C7A8-BF27-45562BB232C8}"/>
              </a:ext>
            </a:extLst>
          </p:cNvPr>
          <p:cNvSpPr txBox="1"/>
          <p:nvPr/>
        </p:nvSpPr>
        <p:spPr>
          <a:xfrm>
            <a:off x="5524500" y="5181600"/>
            <a:ext cx="34194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Do not disturb nests that have eggs in them.  928-865-SPIL</a:t>
            </a:r>
            <a:endParaRPr lang="en-US" sz="2400" b="1">
              <a:cs typeface="Arial"/>
            </a:endParaRPr>
          </a:p>
        </p:txBody>
      </p:sp>
      <p:pic>
        <p:nvPicPr>
          <p:cNvPr id="7" name="Picture 6" descr="An owl sitting in a box&#10;&#10;Description automatically generated">
            <a:extLst>
              <a:ext uri="{FF2B5EF4-FFF2-40B4-BE49-F238E27FC236}">
                <a16:creationId xmlns:a16="http://schemas.microsoft.com/office/drawing/2014/main" id="{9054036F-1B3F-2D2D-CD27-B5EE25726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48" r="4792" b="8393"/>
          <a:stretch/>
        </p:blipFill>
        <p:spPr>
          <a:xfrm>
            <a:off x="5524500" y="1323975"/>
            <a:ext cx="3419476" cy="365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4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083A2-F090-4F80-89B2-9C0F6FF3A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 defTabSz="685800">
              <a:spcAft>
                <a:spcPts val="450"/>
              </a:spcAft>
            </a:pPr>
            <a:fld id="{B5EB69C0-7537-C24C-BC67-8B5F238D9475}" type="slidenum">
              <a:rPr lang="en-US"/>
              <a:pPr defTabSz="685800">
                <a:spcAft>
                  <a:spcPts val="450"/>
                </a:spcAft>
              </a:pPr>
              <a:t>46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88FBC-3A03-4935-BE36-C87A0E0F28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4183063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75" b="1"/>
              <a:t>What is a cultural heritage site?</a:t>
            </a:r>
          </a:p>
          <a:p>
            <a:pPr marL="0" indent="0">
              <a:buNone/>
            </a:pPr>
            <a:r>
              <a:rPr lang="en-US" sz="1050"/>
              <a:t>A cultural heritage site is an area containing ancient artifacts giving evidence the area was once inhabited by native peoples.</a:t>
            </a:r>
          </a:p>
          <a:p>
            <a:pPr marL="0" indent="0">
              <a:buNone/>
            </a:pPr>
            <a:r>
              <a:rPr lang="en-US" sz="1275" b="1"/>
              <a:t>Why is Cultural Site Preservation Important?</a:t>
            </a:r>
          </a:p>
          <a:p>
            <a:pPr marL="0" indent="0">
              <a:buNone/>
            </a:pPr>
            <a:r>
              <a:rPr lang="en-US" sz="1050"/>
              <a:t>FMI and Morenci have partnered with local Native American tribes in a commitment to honor, protect, and preserve the rich Native American history and heritage that shaped Arizona and the Morenci mining region.</a:t>
            </a:r>
          </a:p>
          <a:p>
            <a:pPr marL="0" indent="0">
              <a:buNone/>
            </a:pPr>
            <a:r>
              <a:rPr lang="en-US" sz="1275" b="1"/>
              <a:t>What is your role/responsibility?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50"/>
              <a:t>Submit a Management of Change (MOC) on all necessary projects to ensure Environmental review and prevention of cultural heritage site disturbance.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50"/>
              <a:t>When working or operating equipment in an undisturbed area, look out for artifacts e.g. projectile points, obsidian flakes, stone tools,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50"/>
              <a:t>If you believe you’ve found a potential cultural heritage site, stop the job immediately and call the environmental office at 928-865-6000.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50"/>
              <a:t>Do not enter identified cultural sites or remove any Native American artifacts found on FMMI property.</a:t>
            </a:r>
          </a:p>
          <a:p>
            <a:pPr marL="0" indent="0">
              <a:buNone/>
            </a:pPr>
            <a:r>
              <a:rPr lang="en-US" sz="1125" b="1"/>
              <a:t>With questions regarding Cultural Heritage Sites, Please call Environmental at 928-865-6000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51AD51-9E96-4C05-8029-27C91EB5AC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 anchor="ctr">
            <a:normAutofit/>
          </a:bodyPr>
          <a:lstStyle/>
          <a:p>
            <a:r>
              <a:rPr lang="en-US"/>
              <a:t>Morenci Cultural Heritage Sites</a:t>
            </a:r>
            <a:br>
              <a:rPr lang="en-US" sz="1650"/>
            </a:br>
            <a:endParaRPr lang="en-US" sz="1650"/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589A8201-79C0-37D3-17C3-622E4BF0C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r="2" b="35888"/>
          <a:stretch/>
        </p:blipFill>
        <p:spPr bwMode="auto">
          <a:xfrm>
            <a:off x="4572000" y="2054473"/>
            <a:ext cx="4507614" cy="37304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611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04C3-AF7B-05FC-A3F9-5C313BAD3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199"/>
            <a:ext cx="7772400" cy="1909763"/>
          </a:xfrm>
        </p:spPr>
        <p:txBody>
          <a:bodyPr anchor="b">
            <a:normAutofit/>
          </a:bodyPr>
          <a:lstStyle/>
          <a:p>
            <a:r>
              <a:rPr lang="en-US" sz="4200"/>
              <a:t>For assistance, contact the Environmental Services Department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730BD-3C2C-F84C-4E3C-6456565AC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(928) 865-6000</a:t>
            </a:r>
          </a:p>
          <a:p>
            <a:r>
              <a:rPr lang="en-US" dirty="0">
                <a:solidFill>
                  <a:schemeClr val="bg1"/>
                </a:solidFill>
              </a:rPr>
              <a:t>Or your Department Environmental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305223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CF19-6799-4716-BD1C-888560779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199"/>
            <a:ext cx="7772400" cy="19097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i="0" kern="1200"/>
              <a:t>Environmental Significant Risk (ESR)</a:t>
            </a:r>
          </a:p>
        </p:txBody>
      </p:sp>
    </p:spTree>
    <p:extLst>
      <p:ext uri="{BB962C8B-B14F-4D97-AF65-F5344CB8AC3E}">
        <p14:creationId xmlns:p14="http://schemas.microsoft.com/office/powerpoint/2010/main" val="230365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635EB-13C9-EADC-E68E-879770E66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A3E5A4D-A1DC-7916-BF87-2D2583E7CB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Environmental Significant Risks</a:t>
            </a:r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145FC0-7FFE-A628-0BCC-63E9186B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63" y="1251060"/>
            <a:ext cx="7111544" cy="53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2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199"/>
            <a:ext cx="7772400" cy="1909763"/>
          </a:xfrm>
        </p:spPr>
        <p:txBody>
          <a:bodyPr anchor="b">
            <a:normAutofit/>
          </a:bodyPr>
          <a:lstStyle/>
          <a:p>
            <a:r>
              <a:rPr lang="en-US"/>
              <a:t>ISO 14001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ACC50-C616-7916-58FA-A0ADBFDB5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/>
          <a:p>
            <a:r>
              <a:rPr lang="en-US"/>
              <a:t>Environmental Management System (EMS)</a:t>
            </a:r>
          </a:p>
        </p:txBody>
      </p:sp>
    </p:spTree>
    <p:extLst>
      <p:ext uri="{BB962C8B-B14F-4D97-AF65-F5344CB8AC3E}">
        <p14:creationId xmlns:p14="http://schemas.microsoft.com/office/powerpoint/2010/main" val="192379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96975"/>
            <a:ext cx="8435975" cy="4464050"/>
          </a:xfrm>
        </p:spPr>
        <p:txBody>
          <a:bodyPr>
            <a:normAutofit fontScale="62500" lnSpcReduction="20000"/>
          </a:bodyPr>
          <a:lstStyle/>
          <a:p>
            <a:pPr algn="ctr" defTabSz="685800" fontAlgn="base">
              <a:lnSpc>
                <a:spcPct val="90000"/>
              </a:lnSpc>
              <a:spcBef>
                <a:spcPts val="1200"/>
              </a:spcBef>
            </a:pPr>
            <a:endParaRPr lang="en-US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International Standards specify requirements for an organization to  develop &amp; implement an Environmental Management System.​</a:t>
            </a:r>
          </a:p>
          <a:p>
            <a:pPr defTabSz="685800" fontAlgn="base">
              <a:lnSpc>
                <a:spcPct val="90000"/>
              </a:lnSpc>
              <a:spcBef>
                <a:spcPts val="1200"/>
              </a:spcBef>
            </a:pP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Management program includes all legal requirements, permits, policies, and industry practices.​​</a:t>
            </a:r>
          </a:p>
          <a:p>
            <a:pPr defTabSz="685800" fontAlgn="base">
              <a:lnSpc>
                <a:spcPct val="90000"/>
              </a:lnSpc>
              <a:spcBef>
                <a:spcPts val="1200"/>
              </a:spcBef>
            </a:pP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Program includes regular audits.</a:t>
            </a: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The ISO 14001 program is used at all Freeport-McMoRan facilities.​</a:t>
            </a:r>
          </a:p>
          <a:p>
            <a:pPr marL="0" indent="0" algn="ctr" defTabSz="685800" fontAlgn="base">
              <a:lnSpc>
                <a:spcPct val="90000"/>
              </a:lnSpc>
              <a:spcBef>
                <a:spcPts val="1200"/>
              </a:spcBef>
              <a:buNone/>
            </a:pPr>
            <a:endParaRPr lang="en-US" sz="2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>
            <a:noAutofit/>
          </a:bodyPr>
          <a:lstStyle/>
          <a:p>
            <a:r>
              <a:rPr lang="en-US" sz="2500"/>
              <a:t>ISO 14001 Environmental Management System</a:t>
            </a:r>
          </a:p>
        </p:txBody>
      </p:sp>
      <p:pic>
        <p:nvPicPr>
          <p:cNvPr id="17414" name="Picture 6" descr="Image result for iso 14001">
            <a:extLst>
              <a:ext uri="{FF2B5EF4-FFF2-40B4-BE49-F238E27FC236}">
                <a16:creationId xmlns:a16="http://schemas.microsoft.com/office/drawing/2014/main" id="{E8372EE6-C754-4367-8D43-6ED4CF63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16" y="5121580"/>
            <a:ext cx="1601523" cy="159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398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9238"/>
            <a:ext cx="8434388" cy="4464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/>
              <a:t>Environmental Risks are activities that can negatively impact the environment.​</a:t>
            </a:r>
          </a:p>
          <a:p>
            <a:pPr marL="0" indent="0">
              <a:buNone/>
            </a:pPr>
            <a:endParaRPr lang="en-US" sz="2600"/>
          </a:p>
          <a:p>
            <a:pPr marL="0" indent="0">
              <a:buNone/>
            </a:pPr>
            <a:r>
              <a:rPr lang="en-US" sz="2600"/>
              <a:t>​Examples:</a:t>
            </a:r>
          </a:p>
          <a:p>
            <a:r>
              <a:rPr lang="en-US" sz="2600"/>
              <a:t>​Dust</a:t>
            </a:r>
          </a:p>
          <a:p>
            <a:r>
              <a:rPr lang="en-US" sz="2600"/>
              <a:t>Spills</a:t>
            </a:r>
          </a:p>
          <a:p>
            <a:endParaRPr lang="en-US" sz="2600"/>
          </a:p>
          <a:p>
            <a:pPr marL="0" indent="0">
              <a:buNone/>
            </a:pPr>
            <a:r>
              <a:rPr lang="en-US" sz="2600"/>
              <a:t>Best Management Practices (BMPs) are developed to manage, reduce or eliminate environmental impacts.​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499225" cy="674688"/>
          </a:xfrm>
        </p:spPr>
        <p:txBody>
          <a:bodyPr/>
          <a:lstStyle/>
          <a:p>
            <a:r>
              <a:rPr lang="en-US"/>
              <a:t>ISO 14001 BMP’s</a:t>
            </a:r>
          </a:p>
        </p:txBody>
      </p:sp>
      <p:pic>
        <p:nvPicPr>
          <p:cNvPr id="19458" name="Picture 2" descr="Image result for Emergency Spill Kit">
            <a:extLst>
              <a:ext uri="{FF2B5EF4-FFF2-40B4-BE49-F238E27FC236}">
                <a16:creationId xmlns:a16="http://schemas.microsoft.com/office/drawing/2014/main" id="{C1F36491-F485-405C-802A-3E0DDD385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6751"/>
          <a:stretch/>
        </p:blipFill>
        <p:spPr bwMode="auto">
          <a:xfrm>
            <a:off x="5674501" y="1975589"/>
            <a:ext cx="2554518" cy="29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838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2022_Electrifying the Future">
      <a:dk1>
        <a:srgbClr val="000000"/>
      </a:dk1>
      <a:lt1>
        <a:srgbClr val="FFFFFF"/>
      </a:lt1>
      <a:dk2>
        <a:srgbClr val="3F3F3F"/>
      </a:dk2>
      <a:lt2>
        <a:srgbClr val="FDF1DF"/>
      </a:lt2>
      <a:accent1>
        <a:srgbClr val="C14628"/>
      </a:accent1>
      <a:accent2>
        <a:srgbClr val="FF671C"/>
      </a:accent2>
      <a:accent3>
        <a:srgbClr val="F8991C"/>
      </a:accent3>
      <a:accent4>
        <a:srgbClr val="F28321"/>
      </a:accent4>
      <a:accent5>
        <a:srgbClr val="F8CF91"/>
      </a:accent5>
      <a:accent6>
        <a:srgbClr val="4C7093"/>
      </a:accent6>
      <a:hlink>
        <a:srgbClr val="00B0F0"/>
      </a:hlink>
      <a:folHlink>
        <a:srgbClr val="178E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fcx_ppt_template_1stQtr" id="{5B940B48-EDFF-41CC-9017-111D1055C0A9}" vid="{B2C22EEC-56A9-4C88-A563-B5CFE98B3AD8}"/>
    </a:ext>
  </a:extLst>
</a:theme>
</file>

<file path=ppt/theme/theme2.xml><?xml version="1.0" encoding="utf-8"?>
<a:theme xmlns:a="http://schemas.openxmlformats.org/drawingml/2006/main" name="1_Office Theme">
  <a:themeElements>
    <a:clrScheme name="2022_Electrifying the Future">
      <a:dk1>
        <a:srgbClr val="000000"/>
      </a:dk1>
      <a:lt1>
        <a:srgbClr val="FFFFFF"/>
      </a:lt1>
      <a:dk2>
        <a:srgbClr val="3F3F3F"/>
      </a:dk2>
      <a:lt2>
        <a:srgbClr val="FDF1DF"/>
      </a:lt2>
      <a:accent1>
        <a:srgbClr val="C14628"/>
      </a:accent1>
      <a:accent2>
        <a:srgbClr val="FF671C"/>
      </a:accent2>
      <a:accent3>
        <a:srgbClr val="F8991C"/>
      </a:accent3>
      <a:accent4>
        <a:srgbClr val="F28321"/>
      </a:accent4>
      <a:accent5>
        <a:srgbClr val="F8CF91"/>
      </a:accent5>
      <a:accent6>
        <a:srgbClr val="4C7093"/>
      </a:accent6>
      <a:hlink>
        <a:srgbClr val="00B0F0"/>
      </a:hlink>
      <a:folHlink>
        <a:srgbClr val="178E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fcx_ppt_template_1stQtr" id="{5B940B48-EDFF-41CC-9017-111D1055C0A9}" vid="{B2C22EEC-56A9-4C88-A563-B5CFE98B3AD8}"/>
    </a:ext>
  </a:extLst>
</a:theme>
</file>

<file path=ppt/theme/theme3.xml><?xml version="1.0" encoding="utf-8"?>
<a:theme xmlns:a="http://schemas.openxmlformats.org/drawingml/2006/main" name="1_Office Theme">
  <a:themeElements>
    <a:clrScheme name="THE VALUE OF COPPER 2024">
      <a:dk1>
        <a:srgbClr val="000000"/>
      </a:dk1>
      <a:lt1>
        <a:srgbClr val="FFFFFF"/>
      </a:lt1>
      <a:dk2>
        <a:srgbClr val="8D6E59"/>
      </a:dk2>
      <a:lt2>
        <a:srgbClr val="FDF1DF"/>
      </a:lt2>
      <a:accent1>
        <a:srgbClr val="D34727"/>
      </a:accent1>
      <a:accent2>
        <a:srgbClr val="E18332"/>
      </a:accent2>
      <a:accent3>
        <a:srgbClr val="FFC743"/>
      </a:accent3>
      <a:accent4>
        <a:srgbClr val="8F133C"/>
      </a:accent4>
      <a:accent5>
        <a:srgbClr val="88BA00"/>
      </a:accent5>
      <a:accent6>
        <a:srgbClr val="0088BA"/>
      </a:accent6>
      <a:hlink>
        <a:srgbClr val="27B3D3"/>
      </a:hlink>
      <a:folHlink>
        <a:srgbClr val="8D6E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fcx_ppt_template_1stQtr" id="{5B940B48-EDFF-41CC-9017-111D1055C0A9}" vid="{B2C22EEC-56A9-4C88-A563-B5CFE98B3AD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M_x0020_DPT xmlns="b5ba0a33-b247-4d4b-b9ae-c709af684fd3">Health &amp; Safety</FM_x0020_DPT>
    <Department1 xmlns="http://schemas.microsoft.com/sharepoint/v3" xsi:nil="true"/>
    <Month xmlns="b8a5c121-fb70-4ccf-afed-58f08fe25f79" xsi:nil="true"/>
    <Locations xmlns="b8a5c121-fb70-4ccf-afed-58f08fe25f79" xsi:nil="true"/>
    <Audit_x0020_Area xmlns="b8a5c121-fb70-4ccf-afed-58f08fe25f79" xsi:nil="true"/>
    <Doc_x0020_Description xmlns="b8a5c121-fb70-4ccf-afed-58f08fe25f79" xsi:nil="true"/>
    <FM_x0020_Ent_x0020_TaxonomyTaxHTField0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Standards</TermName>
          <TermId xmlns="http://schemas.microsoft.com/office/infopath/2007/PartnerControls">b5f6f275-6f67-4b76-ad5f-f64e2e4e8d8c</TermId>
        </TermInfo>
      </Terms>
    </FM_x0020_Ent_x0020_TaxonomyTaxHTField0>
    <FM_x0020_Doc_x0020_TypeTaxHTField0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Policy</TermName>
          <TermId xmlns="http://schemas.microsoft.com/office/infopath/2007/PartnerControls">191ef9ef-5bd5-4911-99cd-843b3b43e3b8</TermId>
        </TermInfo>
      </Terms>
    </FM_x0020_Doc_x0020_TypeTaxHTField0>
    <Area xmlns="b8a5c121-fb70-4ccf-afed-58f08fe25f79" xsi:nil="true"/>
    <TaxCatchAll xmlns="b5ba0a33-b247-4d4b-b9ae-c709af684fd3">
      <Value>3</Value>
      <Value>2</Value>
      <Value>1</Value>
    </TaxCatchAll>
    <FM_x0020_LOC xmlns="b5ba0a33-b247-4d4b-b9ae-c709af684fd3">Morenci</FM_x0020_LOC>
    <o79fb0eb13274969baa8945b2a62dcda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Health ＆ Safety - General</TermName>
          <TermId xmlns="http://schemas.microsoft.com/office/infopath/2007/PartnerControls">0dfe420d-17ff-45dc-a991-4ec628acd5ff</TermId>
        </TermInfo>
      </Terms>
    </o79fb0eb13274969baa8945b2a62dcda>
    <ol_Department xmlns="http://schemas.microsoft.com/sharepoint/v3" xsi:nil="true"/>
    <Year xmlns="b8a5c121-fb70-4ccf-afed-58f08fe25f7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M Document" ma:contentTypeID="0x01010046829DE55437B147B48D1766376E3D6B0026685B832D15C14794AD862D4398FC95" ma:contentTypeVersion="16" ma:contentTypeDescription="Document Content Type" ma:contentTypeScope="" ma:versionID="a640fa100a05ee10f6984de8fb30b094">
  <xsd:schema xmlns:xsd="http://www.w3.org/2001/XMLSchema" xmlns:xs="http://www.w3.org/2001/XMLSchema" xmlns:p="http://schemas.microsoft.com/office/2006/metadata/properties" xmlns:ns1="http://schemas.microsoft.com/sharepoint/v3" xmlns:ns2="b5ba0a33-b247-4d4b-b9ae-c709af684fd3" xmlns:ns3="b8a5c121-fb70-4ccf-afed-58f08fe25f79" xmlns:ns4="f83eab03-4fd9-4f23-bc2c-c442ff9a037f" targetNamespace="http://schemas.microsoft.com/office/2006/metadata/properties" ma:root="true" ma:fieldsID="529c2e4dbde9c0b489430d2528841d01" ns1:_="" ns2:_="" ns3:_="" ns4:_="">
    <xsd:import namespace="http://schemas.microsoft.com/sharepoint/v3"/>
    <xsd:import namespace="b5ba0a33-b247-4d4b-b9ae-c709af684fd3"/>
    <xsd:import namespace="b8a5c121-fb70-4ccf-afed-58f08fe25f79"/>
    <xsd:import namespace="f83eab03-4fd9-4f23-bc2c-c442ff9a037f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FM_x0020_Doc_x0020_TypeTaxHTField0" minOccurs="0"/>
                <xsd:element ref="ns2:FM_x0020_Ent_x0020_TaxonomyTaxHTField0" minOccurs="0"/>
                <xsd:element ref="ns2:FM_x0020_DPT" minOccurs="0"/>
                <xsd:element ref="ns2:FM_x0020_LOC" minOccurs="0"/>
                <xsd:element ref="ns2:o79fb0eb13274969baa8945b2a62dcda" minOccurs="0"/>
                <xsd:element ref="ns1:ol_Department" minOccurs="0"/>
                <xsd:element ref="ns3:Area" minOccurs="0"/>
                <xsd:element ref="ns3:Audit_x0020_Area" minOccurs="0"/>
                <xsd:element ref="ns3:Doc_x0020_Description" minOccurs="0"/>
                <xsd:element ref="ns3:Month" minOccurs="0"/>
                <xsd:element ref="ns3:Year" minOccurs="0"/>
                <xsd:element ref="ns1:Department1" minOccurs="0"/>
                <xsd:element ref="ns3:Locations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ol_Department" ma:index="18" nillable="true" ma:displayName="Department" ma:internalName="ol_Department" ma:readOnly="false">
      <xsd:simpleType>
        <xsd:restriction base="dms:Text"/>
      </xsd:simpleType>
    </xsd:element>
    <xsd:element name="Department1" ma:index="24" nillable="true" ma:displayName="Department" ma:format="Dropdown" ma:internalName="Department1" ma:readOnly="false">
      <xsd:simpleType>
        <xsd:union memberTypes="dms:Text">
          <xsd:simpleType>
            <xsd:restriction base="dms:Choice">
              <xsd:enumeration value="Accounting"/>
              <xsd:enumeration value="Admin Org Shared Documents"/>
              <xsd:enumeration value="CLP"/>
              <xsd:enumeration value="Concentrator"/>
              <xsd:enumeration value="Crush and Convey"/>
              <xsd:enumeration value="Environmental Services"/>
              <xsd:enumeration value="Global Supply Chain"/>
              <xsd:enumeration value="Health and Safety"/>
              <xsd:enumeration value="HIRA"/>
              <xsd:enumeration value="Human Resources"/>
              <xsd:enumeration value="Hydromet"/>
              <xsd:enumeration value="Information Services"/>
              <xsd:enumeration value="Leaching"/>
              <xsd:enumeration value="Maintenance Services"/>
              <xsd:enumeration value="Mine Development"/>
              <xsd:enumeration value="Mine Maintenance"/>
              <xsd:enumeration value="Mine Maintenance Electric-Line"/>
              <xsd:enumeration value="Mine Maintenance Fab-Machine"/>
              <xsd:enumeration value="Mine Maintenance Haulage-Support"/>
              <xsd:enumeration value="Mine Maintenance Radio-Instrument"/>
              <xsd:enumeration value="Mine Maintenance Shovel-Drill"/>
              <xsd:enumeration value="Mine Maintenance Tire Shop"/>
              <xsd:enumeration value="Mine Operations"/>
              <xsd:enumeration value="MIS"/>
              <xsd:enumeration value="Morenci Water and Electric"/>
              <xsd:enumeration value="Plant Engineering"/>
              <xsd:enumeration value="Process Control"/>
              <xsd:enumeration value="Resource Management"/>
              <xsd:enumeration value="Security"/>
              <xsd:enumeration value="Tailings"/>
              <xsd:enumeration value="Technical Training"/>
              <xsd:enumeration value="Townsit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a0a33-b247-4d4b-b9ae-c709af684fd3" elementFormDefault="qualified">
    <xsd:import namespace="http://schemas.microsoft.com/office/2006/documentManagement/types"/>
    <xsd:import namespace="http://schemas.microsoft.com/office/infopath/2007/PartnerControls"/>
    <xsd:element name="TaxCatchAll" ma:index="3" nillable="true" ma:displayName="Taxonomy Catch All Column" ma:hidden="true" ma:list="{0f656afa-e2f7-45d0-bceb-0edde11fcb3f}" ma:internalName="TaxCatchAll" ma:showField="CatchAllData" ma:web="b8a5c121-fb70-4ccf-afed-58f08fe25f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4" nillable="true" ma:displayName="Taxonomy Catch All Column1" ma:hidden="true" ma:list="{0f656afa-e2f7-45d0-bceb-0edde11fcb3f}" ma:internalName="TaxCatchAllLabel" ma:readOnly="true" ma:showField="CatchAllDataLabel" ma:web="b8a5c121-fb70-4ccf-afed-58f08fe25f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M_x0020_Doc_x0020_TypeTaxHTField0" ma:index="8" nillable="true" ma:taxonomy="true" ma:internalName="FM_x0020_Doc_x0020_TypeTaxHTField0" ma:taxonomyFieldName="FM_x0020_Doc_x0020_Type" ma:displayName="FM Doc Type" ma:readOnly="false" ma:default="" ma:fieldId="{bfb78ee2-975a-4f84-839c-ed91d42d4105}" ma:sspId="b7e16863-b940-4291-96f8-ad8461baff96" ma:termSetId="af82bb66-37d5-47da-967c-ea1eda9481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M_x0020_Ent_x0020_TaxonomyTaxHTField0" ma:index="10" nillable="true" ma:taxonomy="true" ma:internalName="FM_x0020_Ent_x0020_TaxonomyTaxHTField0" ma:taxonomyFieldName="FM_x0020_Ent_x0020_Taxonomy" ma:displayName="FM Business Process" ma:readOnly="false" ma:default="" ma:fieldId="{b40ec4b2-9645-411d-a03c-9e8ab0f1f2d4}" ma:sspId="b7e16863-b940-4291-96f8-ad8461baff96" ma:termSetId="3d1ce9c8-a01a-4b28-93f4-bc23cae590f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M_x0020_DPT" ma:index="12" nillable="true" ma:displayName="FM DPT" ma:default="Health &amp; Safety" ma:description="This column is used to assign FMI Department" ma:format="Dropdown" ma:hidden="true" ma:internalName="FM_x0020_DPT" ma:readOnly="false">
      <xsd:simpleType>
        <xsd:restriction base="dms:Choice">
          <xsd:enumeration value="Accounts Payable"/>
          <xsd:enumeration value="Administration"/>
          <xsd:enumeration value="Climax Moly Company"/>
          <xsd:enumeration value="Communications"/>
          <xsd:enumeration value="Community / Administrative Services"/>
          <xsd:enumeration value="Community Relations/Social Resp"/>
          <xsd:enumeration value="Corporate Communications"/>
          <xsd:enumeration value="Custom Applications"/>
          <xsd:enumeration value="Environmental / Sustainable Development"/>
          <xsd:enumeration value="Exploration"/>
          <xsd:enumeration value="Exploration / Geology"/>
          <xsd:enumeration value="External Communications"/>
          <xsd:enumeration value="Finance"/>
          <xsd:enumeration value="Finance / Accounting / Tax"/>
          <xsd:enumeration value="Financial Shared Services"/>
          <xsd:enumeration value="FM Africa"/>
          <xsd:enumeration value="FM Americas"/>
          <xsd:enumeration value="FM Mining Company"/>
          <xsd:enumeration value="Global Supply Chain"/>
          <xsd:enumeration value="GSC/ Purchasing/ Warehousing"/>
          <xsd:enumeration value="Health &amp; Safety"/>
          <xsd:enumeration value="Human Resources"/>
          <xsd:enumeration value="Legal / Govt Relations"/>
          <xsd:enumeration value="MIS"/>
          <xsd:enumeration value="Operational Improvement"/>
          <xsd:enumeration value="Operations"/>
          <xsd:enumeration value="Operations Smelting"/>
          <xsd:enumeration value="Ops Maintenance"/>
          <xsd:enumeration value="Sales &amp; Marketing"/>
          <xsd:enumeration value="Security"/>
          <xsd:enumeration value="Senior Management (Corp)"/>
          <xsd:enumeration value="Strategic Planning"/>
        </xsd:restriction>
      </xsd:simpleType>
    </xsd:element>
    <xsd:element name="FM_x0020_LOC" ma:index="13" nillable="true" ma:displayName="FM LOC" ma:description="This column is used to assign Location" ma:format="Dropdown" ma:internalName="FM_x0020_LOC" ma:readOnly="false">
      <xsd:simpleType>
        <xsd:restriction base="dms:Choice">
          <xsd:enumeration value="Administrative &amp; Sales"/>
          <xsd:enumeration value="Africa"/>
          <xsd:enumeration value="Ajo"/>
          <xsd:enumeration value="Arequipa"/>
          <xsd:enumeration value="Asia Pacific"/>
          <xsd:enumeration value="Atlantic Copper (Huelva)"/>
          <xsd:enumeration value="Aurex"/>
          <xsd:enumeration value="Australia/Asia"/>
          <xsd:enumeration value="Bagdad"/>
          <xsd:enumeration value="Bayway"/>
          <xsd:enumeration value="Bisbee"/>
          <xsd:enumeration value="Cairns"/>
          <xsd:enumeration value="Candelaria"/>
          <xsd:enumeration value="Central Analytical Service Center"/>
          <xsd:enumeration value="Cerro Verde"/>
          <xsd:enumeration value="Chino"/>
          <xsd:enumeration value="Climax"/>
          <xsd:enumeration value="Climax Technology Center"/>
          <xsd:enumeration value="Cobre"/>
          <xsd:enumeration value="Colorado Data Center"/>
          <xsd:enumeration value="Cotton Center"/>
          <xsd:enumeration value="Data Center"/>
          <xsd:enumeration value="El Abra"/>
          <xsd:enumeration value="El Paso"/>
          <xsd:enumeration value="El Paso Refinery"/>
          <xsd:enumeration value="El Paso Rod"/>
          <xsd:enumeration value="Europe"/>
          <xsd:enumeration value="FMC"/>
          <xsd:enumeration value="Ft Madison"/>
          <xsd:enumeration value="Global"/>
          <xsd:enumeration value="Henderson"/>
          <xsd:enumeration value="Houston"/>
          <xsd:enumeration value="Huelva"/>
          <xsd:enumeration value="Jakarta"/>
          <xsd:enumeration value="Jerome"/>
          <xsd:enumeration value="Johannesburg"/>
          <xsd:enumeration value="Kinetics"/>
          <xsd:enumeration value="Kisanfu"/>
          <xsd:enumeration value="Kokkola"/>
          <xsd:enumeration value="Lafayette"/>
          <xsd:enumeration value="Lubumbashi"/>
          <xsd:enumeration value="Madrid"/>
          <xsd:enumeration value="Miami"/>
          <xsd:enumeration value="Miami Rod"/>
          <xsd:enumeration value="Miami Smelter"/>
          <xsd:enumeration value="Mine Training Institute"/>
          <xsd:enumeration value="Mining"/>
          <xsd:enumeration value="Morenci"/>
          <xsd:enumeration value="New Mexico"/>
          <xsd:enumeration value="NOLA"/>
          <xsd:enumeration value="North America"/>
          <xsd:enumeration value="Norwich"/>
          <xsd:enumeration value="Oil &amp; Gas"/>
          <xsd:enumeration value="Ojos del Salado"/>
          <xsd:enumeration value="Oro Valley"/>
          <xsd:enumeration value="Phoenix"/>
          <xsd:enumeration value="Processing"/>
          <xsd:enumeration value="PTFI"/>
          <xsd:enumeration value="Research &amp; Development"/>
          <xsd:enumeration value="Rotterdam"/>
          <xsd:enumeration value="Safford"/>
          <xsd:enumeration value="Safford Lab"/>
          <xsd:enumeration value="Safford Mine"/>
          <xsd:enumeration value="Sahuarita"/>
          <xsd:enumeration value="Sanchez"/>
          <xsd:enumeration value="Santiago Data Center"/>
          <xsd:enumeration value="Santiago"/>
          <xsd:enumeration value="Shanghai"/>
          <xsd:enumeration value="Sierrita"/>
          <xsd:enumeration value="Singapore"/>
          <xsd:enumeration value="South America"/>
          <xsd:enumeration value="Stowmarket"/>
          <xsd:enumeration value="Technology Center"/>
          <xsd:enumeration value="Tenke Fungurume"/>
          <xsd:enumeration value="Tohono"/>
          <xsd:enumeration value="Tokyo"/>
          <xsd:enumeration value="Tucson Office"/>
          <xsd:enumeration value="Twin Buttes"/>
          <xsd:enumeration value="Tyrone"/>
        </xsd:restriction>
      </xsd:simpleType>
    </xsd:element>
    <xsd:element name="o79fb0eb13274969baa8945b2a62dcda" ma:index="14" ma:taxonomy="true" ma:internalName="o79fb0eb13274969baa8945b2a62dcda" ma:taxonomyFieldName="FM_x0020_Retention_x0020_Category" ma:displayName="FM Retention Category" ma:readOnly="false" ma:default="1;#Health ＆ Safety - General|0dfe420d-17ff-45dc-a991-4ec628acd5ff" ma:fieldId="{879fb0eb-1327-4969-baa8-945b2a62dcda}" ma:sspId="b7e16863-b940-4291-96f8-ad8461baff96" ma:termSetId="3287f003-fa19-4de9-9d01-e5aef60515f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5c121-fb70-4ccf-afed-58f08fe25f79" elementFormDefault="qualified">
    <xsd:import namespace="http://schemas.microsoft.com/office/2006/documentManagement/types"/>
    <xsd:import namespace="http://schemas.microsoft.com/office/infopath/2007/PartnerControls"/>
    <xsd:element name="Area" ma:index="19" nillable="true" ma:displayName="Area" ma:format="Dropdown" ma:internalName="Area" ma:readOnly="false">
      <xsd:simpleType>
        <xsd:union memberTypes="dms:Text">
          <xsd:simpleType>
            <xsd:restriction base="dms:Choice">
              <xsd:enumeration value="Contractor Management"/>
              <xsd:enumeration value="HDTS"/>
              <xsd:enumeration value="Industrial Railroad"/>
              <xsd:enumeration value="Line Crew"/>
              <xsd:enumeration value="Mechanical Field Services"/>
              <xsd:enumeration value="Metcalf Concentrator"/>
              <xsd:enumeration value="Mine Electric"/>
              <xsd:enumeration value="Morenci Concentrator"/>
              <xsd:enumeration value="Powerhouse"/>
              <xsd:enumeration value="PWDT Fatal Risk Employee Folder"/>
              <xsd:enumeration value="RCM"/>
              <xsd:enumeration value="Realiability Engineering"/>
              <xsd:enumeration value="RW Electric Shop"/>
              <xsd:enumeration value="RW Garage"/>
              <xsd:enumeration value="Sub Maintenance"/>
              <xsd:enumeration value="Surface"/>
              <xsd:enumeration value="Surface Cranes"/>
              <xsd:enumeration value="Utility Crew"/>
              <xsd:enumeration value="Utility Crew Surface Haulage"/>
            </xsd:restriction>
          </xsd:simpleType>
        </xsd:union>
      </xsd:simpleType>
    </xsd:element>
    <xsd:element name="Audit_x0020_Area" ma:index="20" nillable="true" ma:displayName="Audit Area" ma:format="Dropdown" ma:internalName="Audit_x0020_Area" ma:readOnly="false">
      <xsd:simpleType>
        <xsd:union memberTypes="dms:Text">
          <xsd:simpleType>
            <xsd:restriction base="dms:Choice">
              <xsd:enumeration value="Administration"/>
              <xsd:enumeration value="Mine"/>
              <xsd:enumeration value="Processing"/>
              <xsd:enumeration value="Contractors"/>
              <xsd:enumeration value="Superintendent HIRA Meeting-Audit"/>
            </xsd:restriction>
          </xsd:simpleType>
        </xsd:union>
      </xsd:simpleType>
    </xsd:element>
    <xsd:element name="Doc_x0020_Description" ma:index="21" nillable="true" ma:displayName="Doc Description" ma:indexed="true" ma:internalName="Doc_x0020_Description" ma:readOnly="false">
      <xsd:simpleType>
        <xsd:restriction base="dms:Text">
          <xsd:maxLength value="255"/>
        </xsd:restriction>
      </xsd:simpleType>
    </xsd:element>
    <xsd:element name="Month" ma:index="22" nillable="true" ma:displayName="Month" ma:format="Dropdown" ma:internalName="Month" ma:readOnly="false">
      <xsd:simpleType>
        <xsd:restriction base="dms:Choice"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ember"/>
          <xsd:enumeration value="October"/>
          <xsd:enumeration value="November"/>
          <xsd:enumeration value="December"/>
        </xsd:restriction>
      </xsd:simpleType>
    </xsd:element>
    <xsd:element name="Year" ma:index="23" nillable="true" ma:displayName="Year" ma:format="Dropdown" ma:internalName="Year" ma:readOnly="false">
      <xsd:simpleType>
        <xsd:union memberTypes="dms:Text">
          <xsd:simpleType>
            <xsd:restriction base="dms:Choice">
              <xsd:enumeration value="2025"/>
              <xsd:enumeration value="2024"/>
              <xsd:enumeration value="2023"/>
              <xsd:enumeration value="2022"/>
              <xsd:enumeration value="2021"/>
              <xsd:enumeration value="2020"/>
              <xsd:enumeration value="2019"/>
              <xsd:enumeration value="2018"/>
              <xsd:enumeration value="2017"/>
              <xsd:enumeration value="2016"/>
              <xsd:enumeration value="2015"/>
              <xsd:enumeration value="2014"/>
              <xsd:enumeration value="2013"/>
              <xsd:enumeration value="2012"/>
              <xsd:enumeration value="2011"/>
              <xsd:enumeration value="2010"/>
              <xsd:enumeration value="2009"/>
              <xsd:enumeration value="2008"/>
              <xsd:enumeration value="2007"/>
              <xsd:enumeration value="2006"/>
              <xsd:enumeration value="2005"/>
              <xsd:enumeration value="2004"/>
              <xsd:enumeration value="2003"/>
              <xsd:enumeration value="2002"/>
              <xsd:enumeration value="2001"/>
              <xsd:enumeration value="2000"/>
            </xsd:restriction>
          </xsd:simpleType>
        </xsd:union>
      </xsd:simpleType>
    </xsd:element>
    <xsd:element name="Locations" ma:index="25" nillable="true" ma:displayName="Location" ma:default="" ma:format="Dropdown" ma:internalName="Locations" ma:readOnly="false">
      <xsd:simpleType>
        <xsd:restriction base="dms:Choice">
          <xsd:enumeration value="Bagdad"/>
          <xsd:enumeration value="Cerro Verde"/>
          <xsd:enumeration value="Chino"/>
          <xsd:enumeration value="Climax"/>
          <xsd:enumeration value="Corporate Office"/>
          <xsd:enumeration value="El Abra"/>
          <xsd:enumeration value="Grasberg"/>
          <xsd:enumeration value="Henderson"/>
          <xsd:enumeration value="Miami"/>
          <xsd:enumeration value="Morenci"/>
          <xsd:enumeration value="Safford"/>
          <xsd:enumeration value="Sierrita"/>
          <xsd:enumeration value="Tenke Fungurume"/>
          <xsd:enumeration value="Tyron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3eab03-4fd9-4f23-bc2c-c442ff9a03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b7e16863-b940-4291-96f8-ad8461baff96" ContentTypeId="0x01010046829DE55437B147B48D1766376E3D6B" PreviousValue="false"/>
</file>

<file path=customXml/itemProps1.xml><?xml version="1.0" encoding="utf-8"?>
<ds:datastoreItem xmlns:ds="http://schemas.openxmlformats.org/officeDocument/2006/customXml" ds:itemID="{85DDB5EE-50E5-4177-84E9-75942133BD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1A2C67-BB5D-4A0F-91E6-0E79D039CF60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83eab03-4fd9-4f23-bc2c-c442ff9a037f"/>
    <ds:schemaRef ds:uri="b8a5c121-fb70-4ccf-afed-58f08fe25f79"/>
    <ds:schemaRef ds:uri="http://schemas.microsoft.com/office/2006/metadata/properties"/>
    <ds:schemaRef ds:uri="http://purl.org/dc/dcmitype/"/>
    <ds:schemaRef ds:uri="b5ba0a33-b247-4d4b-b9ae-c709af684fd3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160F0DF-D339-4F8F-A379-8FBD77D7E3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5ba0a33-b247-4d4b-b9ae-c709af684fd3"/>
    <ds:schemaRef ds:uri="b8a5c121-fb70-4ccf-afed-58f08fe25f79"/>
    <ds:schemaRef ds:uri="f83eab03-4fd9-4f23-bc2c-c442ff9a03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A8978A2-410B-4030-82B7-6B3DC0023816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4833e433-72fb-4931-953c-f5044caa494c}" enabled="1" method="Standard" siteId="{5f229ce1-773c-46ed-a6fa-974006fae0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2051</Words>
  <Application>Microsoft Office PowerPoint</Application>
  <PresentationFormat>On-screen Show (4:3)</PresentationFormat>
  <Paragraphs>369</Paragraphs>
  <Slides>47</Slides>
  <Notes>4</Notes>
  <HiddenSlides>7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Arial,Sans-Serif</vt:lpstr>
      <vt:lpstr>Calibri</vt:lpstr>
      <vt:lpstr>Courier New</vt:lpstr>
      <vt:lpstr>D-DIN</vt:lpstr>
      <vt:lpstr>Ink Free</vt:lpstr>
      <vt:lpstr>Segoe UI</vt:lpstr>
      <vt:lpstr>Source Sans Pro Web</vt:lpstr>
      <vt:lpstr>Tahoma</vt:lpstr>
      <vt:lpstr>Wingdings</vt:lpstr>
      <vt:lpstr>1_Office Theme</vt:lpstr>
      <vt:lpstr>1_Office Theme</vt:lpstr>
      <vt:lpstr>1_Office Theme</vt:lpstr>
      <vt:lpstr>think-cell Slide</vt:lpstr>
      <vt:lpstr>Morenci Environmental Services </vt:lpstr>
      <vt:lpstr>Where we are located…</vt:lpstr>
      <vt:lpstr>Our Role</vt:lpstr>
      <vt:lpstr>Your role </vt:lpstr>
      <vt:lpstr>Environmental Significant Risk (ESR)</vt:lpstr>
      <vt:lpstr>Environmental Significant Risks</vt:lpstr>
      <vt:lpstr>ISO 14001</vt:lpstr>
      <vt:lpstr>ISO 14001 Environmental Management System</vt:lpstr>
      <vt:lpstr>ISO 14001 BMP’s</vt:lpstr>
      <vt:lpstr>Spills</vt:lpstr>
      <vt:lpstr>Policy Key Points</vt:lpstr>
      <vt:lpstr>2025 Environmental Objectives</vt:lpstr>
      <vt:lpstr>Chemical Inventory and SDSs</vt:lpstr>
      <vt:lpstr>AIR Quality</vt:lpstr>
      <vt:lpstr>Air Quality</vt:lpstr>
      <vt:lpstr>Air Quality</vt:lpstr>
      <vt:lpstr>Air Quality</vt:lpstr>
      <vt:lpstr>Air Quality – Dust from Haul Roads</vt:lpstr>
      <vt:lpstr>Refrigerants </vt:lpstr>
      <vt:lpstr>Boiler Emissions Notification</vt:lpstr>
      <vt:lpstr>PowerPoint Presentation</vt:lpstr>
      <vt:lpstr>WASTE</vt:lpstr>
      <vt:lpstr>Waste Handling Regulations</vt:lpstr>
      <vt:lpstr>Waste Categories</vt:lpstr>
      <vt:lpstr>Waste Categories</vt:lpstr>
      <vt:lpstr>Common Universal Waste</vt:lpstr>
      <vt:lpstr>Waste Categories</vt:lpstr>
      <vt:lpstr>Labeling and Container Requirements</vt:lpstr>
      <vt:lpstr>Universal Waste Handling</vt:lpstr>
      <vt:lpstr>Waste Handling</vt:lpstr>
      <vt:lpstr>Pollution Prevention (P2) Plan</vt:lpstr>
      <vt:lpstr>Pollution Prevention (P2) Goals</vt:lpstr>
      <vt:lpstr>Pollution Prevention (P2) Goals</vt:lpstr>
      <vt:lpstr>PCB Management</vt:lpstr>
      <vt:lpstr>Oil-Filled Electrical Equipment &amp; PCB Management Plan</vt:lpstr>
      <vt:lpstr>WATER</vt:lpstr>
      <vt:lpstr>Water</vt:lpstr>
      <vt:lpstr>We need your help! </vt:lpstr>
      <vt:lpstr>Water Use in Operations </vt:lpstr>
      <vt:lpstr>Water Quality Regulations</vt:lpstr>
      <vt:lpstr>Water Quality Regulations - SWPPP</vt:lpstr>
      <vt:lpstr>Water Quality Regulations - SPCC</vt:lpstr>
      <vt:lpstr>Spill Prevention, Control &amp; Countermeasure (SPCC)        SPCC (40 CFR 112)</vt:lpstr>
      <vt:lpstr>Wildlife Conservation</vt:lpstr>
      <vt:lpstr>Wildlife Conservation - Birds</vt:lpstr>
      <vt:lpstr>Morenci Cultural Heritage Sites </vt:lpstr>
      <vt:lpstr>For assistance, contact the Environmental Services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Text Line 1 Headline Text Line 2</dc:title>
  <dc:creator>Kelley, Kathy</dc:creator>
  <cp:lastModifiedBy>Goodwin, Diana</cp:lastModifiedBy>
  <cp:revision>25</cp:revision>
  <dcterms:created xsi:type="dcterms:W3CDTF">2022-01-20T21:24:06Z</dcterms:created>
  <dcterms:modified xsi:type="dcterms:W3CDTF">2025-08-04T15:01:04Z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0x01010046829DE55437B147B48D1766376E3D6B0026685B832D15C14794AD862D4398FC95</vt:lpwstr>
  </property>
  <property fmtid="{D5CDD505-2E9C-101B-9397-08002B2CF9AE}" pid="3" name="FM Doc Type">
    <vt:lpwstr>3;#Policy|191ef9ef-5bd5-4911-99cd-843b3b43e3b8</vt:lpwstr>
  </property>
  <property fmtid="{D5CDD505-2E9C-101B-9397-08002B2CF9AE}" pid="4" name="FM Retention Category">
    <vt:lpwstr>1;#Health ＆ Safety - General|0dfe420d-17ff-45dc-a991-4ec628acd5ff</vt:lpwstr>
  </property>
  <property fmtid="{D5CDD505-2E9C-101B-9397-08002B2CF9AE}" pid="5" name="FM Ent Taxonomy">
    <vt:lpwstr>2;#Standards|b5f6f275-6f67-4b76-ad5f-f64e2e4e8d8c</vt:lpwstr>
  </property>
  <property fmtid="{D5CDD505-2E9C-101B-9397-08002B2CF9AE}" pid="6" name="MSIP_Label_56f8a036-ae1b-4f85-92d3-f4203c03c43b_Enabled">
    <vt:lpwstr>true</vt:lpwstr>
  </property>
  <property fmtid="{D5CDD505-2E9C-101B-9397-08002B2CF9AE}" pid="7" name="MSIP_Label_56f8a036-ae1b-4f85-92d3-f4203c03c43b_SetDate">
    <vt:lpwstr>2022-06-01T13:54:36Z</vt:lpwstr>
  </property>
  <property fmtid="{D5CDD505-2E9C-101B-9397-08002B2CF9AE}" pid="8" name="MSIP_Label_56f8a036-ae1b-4f85-92d3-f4203c03c43b_Method">
    <vt:lpwstr>Standard</vt:lpwstr>
  </property>
  <property fmtid="{D5CDD505-2E9C-101B-9397-08002B2CF9AE}" pid="9" name="MSIP_Label_56f8a036-ae1b-4f85-92d3-f4203c03c43b_Name">
    <vt:lpwstr>56f8a036-ae1b-4f85-92d3-f4203c03c43b</vt:lpwstr>
  </property>
  <property fmtid="{D5CDD505-2E9C-101B-9397-08002B2CF9AE}" pid="10" name="MSIP_Label_56f8a036-ae1b-4f85-92d3-f4203c03c43b_SiteId">
    <vt:lpwstr>5f229ce1-773c-46ed-a6fa-974006fae097</vt:lpwstr>
  </property>
  <property fmtid="{D5CDD505-2E9C-101B-9397-08002B2CF9AE}" pid="11" name="MSIP_Label_56f8a036-ae1b-4f85-92d3-f4203c03c43b_ActionId">
    <vt:lpwstr>16d8cf5c-6644-4c90-9bdf-a141860c5b36</vt:lpwstr>
  </property>
  <property fmtid="{D5CDD505-2E9C-101B-9397-08002B2CF9AE}" pid="12" name="MSIP_Label_56f8a036-ae1b-4f85-92d3-f4203c03c43b_ContentBits">
    <vt:lpwstr>0</vt:lpwstr>
  </property>
  <property fmtid="{D5CDD505-2E9C-101B-9397-08002B2CF9AE}" pid="13" name="FM_x0020_Ent_x0020_Taxonomy">
    <vt:lpwstr>2;#Standards|b5f6f275-6f67-4b76-ad5f-f64e2e4e8d8c</vt:lpwstr>
  </property>
  <property fmtid="{D5CDD505-2E9C-101B-9397-08002B2CF9AE}" pid="14" name="FM_x0020_Doc_x0020_Type">
    <vt:lpwstr>3;#Policy|191ef9ef-5bd5-4911-99cd-843b3b43e3b8</vt:lpwstr>
  </property>
  <property fmtid="{D5CDD505-2E9C-101B-9397-08002B2CF9AE}" pid="15" name="FM_x0020_Retention_x0020_Category">
    <vt:lpwstr>1;#Health ＆ Safety - General|0dfe420d-17ff-45dc-a991-4ec628acd5ff</vt:lpwstr>
  </property>
</Properties>
</file>