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7CC2A3-5F15-4CBF-8864-D96DF60FDB81}" v="2" dt="2025-02-03T15:57:29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odwin, Diana" userId="7ae0d054-aa41-4eb0-96b5-853a0c5af08d" providerId="ADAL" clId="{B47CC2A3-5F15-4CBF-8864-D96DF60FDB81}"/>
    <pc:docChg chg="undo custSel modSld">
      <pc:chgData name="Goodwin, Diana" userId="7ae0d054-aa41-4eb0-96b5-853a0c5af08d" providerId="ADAL" clId="{B47CC2A3-5F15-4CBF-8864-D96DF60FDB81}" dt="2025-02-03T15:57:18.045" v="39" actId="20577"/>
      <pc:docMkLst>
        <pc:docMk/>
      </pc:docMkLst>
      <pc:sldChg chg="addSp delSp modSp mod">
        <pc:chgData name="Goodwin, Diana" userId="7ae0d054-aa41-4eb0-96b5-853a0c5af08d" providerId="ADAL" clId="{B47CC2A3-5F15-4CBF-8864-D96DF60FDB81}" dt="2025-02-03T15:57:18.045" v="39" actId="20577"/>
        <pc:sldMkLst>
          <pc:docMk/>
          <pc:sldMk cId="403086149" sldId="256"/>
        </pc:sldMkLst>
        <pc:spChg chg="mod">
          <ac:chgData name="Goodwin, Diana" userId="7ae0d054-aa41-4eb0-96b5-853a0c5af08d" providerId="ADAL" clId="{B47CC2A3-5F15-4CBF-8864-D96DF60FDB81}" dt="2025-02-03T15:57:18.045" v="39" actId="20577"/>
          <ac:spMkLst>
            <pc:docMk/>
            <pc:sldMk cId="403086149" sldId="256"/>
            <ac:spMk id="14" creationId="{EB6FACDA-398A-22D7-4BE2-ED21EFA2FC2F}"/>
          </ac:spMkLst>
        </pc:spChg>
        <pc:picChg chg="add mod">
          <ac:chgData name="Goodwin, Diana" userId="7ae0d054-aa41-4eb0-96b5-853a0c5af08d" providerId="ADAL" clId="{B47CC2A3-5F15-4CBF-8864-D96DF60FDB81}" dt="2025-01-21T16:43:08.492" v="18" actId="1076"/>
          <ac:picMkLst>
            <pc:docMk/>
            <pc:sldMk cId="403086149" sldId="256"/>
            <ac:picMk id="19" creationId="{5986614B-02C7-A986-13FD-BBAD1914F1C2}"/>
          </ac:picMkLst>
        </pc:picChg>
        <pc:picChg chg="del">
          <ac:chgData name="Goodwin, Diana" userId="7ae0d054-aa41-4eb0-96b5-853a0c5af08d" providerId="ADAL" clId="{B47CC2A3-5F15-4CBF-8864-D96DF60FDB81}" dt="2025-01-21T16:42:57.390" v="16" actId="478"/>
          <ac:picMkLst>
            <pc:docMk/>
            <pc:sldMk cId="403086149" sldId="256"/>
            <ac:picMk id="37" creationId="{3E7AE0C5-2E9F-33A2-8F63-F3A58A3BFC1D}"/>
          </ac:picMkLst>
        </pc:picChg>
        <pc:picChg chg="del">
          <ac:chgData name="Goodwin, Diana" userId="7ae0d054-aa41-4eb0-96b5-853a0c5af08d" providerId="ADAL" clId="{B47CC2A3-5F15-4CBF-8864-D96DF60FDB81}" dt="2025-01-21T16:42:56.202" v="15" actId="478"/>
          <ac:picMkLst>
            <pc:docMk/>
            <pc:sldMk cId="403086149" sldId="256"/>
            <ac:picMk id="38" creationId="{8E3CCF53-BCCD-D796-8D64-859B1273450B}"/>
          </ac:picMkLst>
        </pc:picChg>
        <pc:inkChg chg="add del">
          <ac:chgData name="Goodwin, Diana" userId="7ae0d054-aa41-4eb0-96b5-853a0c5af08d" providerId="ADAL" clId="{B47CC2A3-5F15-4CBF-8864-D96DF60FDB81}" dt="2025-01-21T16:41:57.846" v="3" actId="9405"/>
          <ac:inkMkLst>
            <pc:docMk/>
            <pc:sldMk cId="403086149" sldId="256"/>
            <ac:inkMk id="4" creationId="{A0B13487-48F4-F0D3-A55F-8C374104BA77}"/>
          </ac:inkMkLst>
        </pc:inkChg>
        <pc:inkChg chg="add del">
          <ac:chgData name="Goodwin, Diana" userId="7ae0d054-aa41-4eb0-96b5-853a0c5af08d" providerId="ADAL" clId="{B47CC2A3-5F15-4CBF-8864-D96DF60FDB81}" dt="2025-01-21T16:41:57.383" v="2" actId="9405"/>
          <ac:inkMkLst>
            <pc:docMk/>
            <pc:sldMk cId="403086149" sldId="256"/>
            <ac:inkMk id="5" creationId="{2EA3E1BD-6C47-518F-A248-54777C2463BB}"/>
          </ac:inkMkLst>
        </pc:inkChg>
        <pc:inkChg chg="add del">
          <ac:chgData name="Goodwin, Diana" userId="7ae0d054-aa41-4eb0-96b5-853a0c5af08d" providerId="ADAL" clId="{B47CC2A3-5F15-4CBF-8864-D96DF60FDB81}" dt="2025-01-21T16:42:14.703" v="5" actId="9405"/>
          <ac:inkMkLst>
            <pc:docMk/>
            <pc:sldMk cId="403086149" sldId="256"/>
            <ac:inkMk id="9" creationId="{A861F228-F158-ED03-7ED0-4B72265650F2}"/>
          </ac:inkMkLst>
        </pc:inkChg>
        <pc:inkChg chg="add del">
          <ac:chgData name="Goodwin, Diana" userId="7ae0d054-aa41-4eb0-96b5-853a0c5af08d" providerId="ADAL" clId="{B47CC2A3-5F15-4CBF-8864-D96DF60FDB81}" dt="2025-01-21T16:42:21.101" v="7" actId="9405"/>
          <ac:inkMkLst>
            <pc:docMk/>
            <pc:sldMk cId="403086149" sldId="256"/>
            <ac:inkMk id="10" creationId="{F0350B90-7AA5-C22C-62E5-CCBBCA7981E1}"/>
          </ac:inkMkLst>
        </pc:inkChg>
        <pc:inkChg chg="add del">
          <ac:chgData name="Goodwin, Diana" userId="7ae0d054-aa41-4eb0-96b5-853a0c5af08d" providerId="ADAL" clId="{B47CC2A3-5F15-4CBF-8864-D96DF60FDB81}" dt="2025-01-21T16:42:25.756" v="9" actId="9405"/>
          <ac:inkMkLst>
            <pc:docMk/>
            <pc:sldMk cId="403086149" sldId="256"/>
            <ac:inkMk id="11" creationId="{5F57A7C4-F89F-C6D2-F537-7B993903220E}"/>
          </ac:inkMkLst>
        </pc:inkChg>
        <pc:inkChg chg="add del">
          <ac:chgData name="Goodwin, Diana" userId="7ae0d054-aa41-4eb0-96b5-853a0c5af08d" providerId="ADAL" clId="{B47CC2A3-5F15-4CBF-8864-D96DF60FDB81}" dt="2025-01-21T16:42:36.506" v="11" actId="9405"/>
          <ac:inkMkLst>
            <pc:docMk/>
            <pc:sldMk cId="403086149" sldId="256"/>
            <ac:inkMk id="13" creationId="{3E472603-1BC8-B49F-39A7-6EEB9D6FB072}"/>
          </ac:inkMkLst>
        </pc:inkChg>
        <pc:inkChg chg="add del">
          <ac:chgData name="Goodwin, Diana" userId="7ae0d054-aa41-4eb0-96b5-853a0c5af08d" providerId="ADAL" clId="{B47CC2A3-5F15-4CBF-8864-D96DF60FDB81}" dt="2025-01-21T16:42:43.618" v="13" actId="9405"/>
          <ac:inkMkLst>
            <pc:docMk/>
            <pc:sldMk cId="403086149" sldId="256"/>
            <ac:inkMk id="15" creationId="{645CFF61-6CEE-0D2B-6B24-DDD2B9699B4A}"/>
          </ac:inkMkLst>
        </pc:inkChg>
        <pc:inkChg chg="add mod">
          <ac:chgData name="Goodwin, Diana" userId="7ae0d054-aa41-4eb0-96b5-853a0c5af08d" providerId="ADAL" clId="{B47CC2A3-5F15-4CBF-8864-D96DF60FDB81}" dt="2025-01-21T16:43:11.642" v="19" actId="1076"/>
          <ac:inkMkLst>
            <pc:docMk/>
            <pc:sldMk cId="403086149" sldId="256"/>
            <ac:inkMk id="17" creationId="{A8A5ECD5-C95D-25A4-1148-D2A466839849}"/>
          </ac:inkMkLst>
        </pc:ink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color</c:v>
                </c:pt>
              </c:strCache>
            </c:strRef>
          </c:tx>
          <c:spPr>
            <a:solidFill>
              <a:srgbClr val="E0440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C-4512-B48E-D90E02DA76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color</c:v>
                </c:pt>
              </c:strCache>
            </c:strRef>
          </c:tx>
          <c:spPr>
            <a:solidFill>
              <a:srgbClr val="E1833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9C-4512-B48E-D90E02DA76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color</c:v>
                </c:pt>
              </c:strCache>
            </c:strRef>
          </c:tx>
          <c:spPr>
            <a:solidFill>
              <a:srgbClr val="FEC74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9C-4512-B48E-D90E02DA76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color</c:v>
                </c:pt>
              </c:strCache>
            </c:strRef>
          </c:tx>
          <c:spPr>
            <a:solidFill>
              <a:srgbClr val="01BCFF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9C-4512-B48E-D90E02DA769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color</c:v>
                </c:pt>
              </c:strCache>
            </c:strRef>
          </c:tx>
          <c:spPr>
            <a:solidFill>
              <a:srgbClr val="3676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8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02D-4E74-85FF-9547EDFB14D5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9C-4512-B48E-D90E02DA769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 color</c:v>
                </c:pt>
              </c:strCache>
            </c:strRef>
          </c:tx>
          <c:spPr>
            <a:solidFill>
              <a:srgbClr val="88BA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8B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B9C-4512-B48E-D90E02DA769D}"/>
              </c:ext>
            </c:extLst>
          </c:dPt>
          <c:dPt>
            <c:idx val="1"/>
            <c:invertIfNegative val="0"/>
            <c:bubble3D val="0"/>
            <c:spPr>
              <a:solidFill>
                <a:srgbClr val="88B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B9C-4512-B48E-D90E02DA769D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B9C-4512-B48E-D90E02DA769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 color</c:v>
                </c:pt>
              </c:strCache>
            </c:strRef>
          </c:tx>
          <c:spPr>
            <a:solidFill>
              <a:srgbClr val="934E1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34E1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B9C-4512-B48E-D90E02DA769D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9C-4512-B48E-D90E02DA7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063408"/>
        <c:axId val="1298492384"/>
      </c:barChart>
      <c:catAx>
        <c:axId val="10780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8492384"/>
        <c:crosses val="autoZero"/>
        <c:auto val="1"/>
        <c:lblAlgn val="ctr"/>
        <c:lblOffset val="100"/>
        <c:noMultiLvlLbl val="0"/>
      </c:catAx>
      <c:valAx>
        <c:axId val="12984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806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3472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0A-47C1-AA0D-12F9B2270A18}"/>
              </c:ext>
            </c:extLst>
          </c:dPt>
          <c:dPt>
            <c:idx val="1"/>
            <c:bubble3D val="0"/>
            <c:spPr>
              <a:solidFill>
                <a:srgbClr val="E1833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0A-47C1-AA0D-12F9B2270A18}"/>
              </c:ext>
            </c:extLst>
          </c:dPt>
          <c:dPt>
            <c:idx val="2"/>
            <c:bubble3D val="0"/>
            <c:spPr>
              <a:solidFill>
                <a:srgbClr val="FEC24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0A-47C1-AA0D-12F9B2270A18}"/>
              </c:ext>
            </c:extLst>
          </c:dPt>
          <c:dPt>
            <c:idx val="3"/>
            <c:bubble3D val="0"/>
            <c:spPr>
              <a:solidFill>
                <a:srgbClr val="27B3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0A-47C1-AA0D-12F9B2270A18}"/>
              </c:ext>
            </c:extLst>
          </c:dPt>
          <c:dPt>
            <c:idx val="4"/>
            <c:bubble3D val="0"/>
            <c:spPr>
              <a:solidFill>
                <a:srgbClr val="0088B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80A-47C1-AA0D-12F9B2270A18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80A-47C1-AA0D-12F9B2270A18}"/>
              </c:ext>
            </c:extLst>
          </c:dPt>
          <c:dPt>
            <c:idx val="6"/>
            <c:bubble3D val="0"/>
            <c:spPr>
              <a:solidFill>
                <a:srgbClr val="934E1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80A-47C1-AA0D-12F9B2270A18}"/>
              </c:ext>
            </c:extLst>
          </c:dPt>
          <c:dPt>
            <c:idx val="7"/>
            <c:bubble3D val="0"/>
            <c:spPr>
              <a:solidFill>
                <a:srgbClr val="88BA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80A-47C1-AA0D-12F9B2270A18}"/>
              </c:ext>
            </c:extLst>
          </c:dPt>
          <c:cat>
            <c:strRef>
              <c:f>Sheet1!$A$2:$A$9</c:f>
              <c:strCache>
                <c:ptCount val="8"/>
                <c:pt idx="0">
                  <c:v>1 color</c:v>
                </c:pt>
                <c:pt idx="1">
                  <c:v>2 color</c:v>
                </c:pt>
                <c:pt idx="2">
                  <c:v>3 color</c:v>
                </c:pt>
                <c:pt idx="3">
                  <c:v>4 color</c:v>
                </c:pt>
                <c:pt idx="4">
                  <c:v>5 color</c:v>
                </c:pt>
                <c:pt idx="5">
                  <c:v>6 color</c:v>
                </c:pt>
                <c:pt idx="6">
                  <c:v>7 color</c:v>
                </c:pt>
                <c:pt idx="7">
                  <c:v>8 color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80A-47C1-AA0D-12F9B2270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6:42:45.61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1112 24575,'2'3'0,"-1"1"0,1-1 0,-1 0 0,1 0 0,0 0 0,1 0 0,-1 0 0,0-1 0,1 1 0,-1-1 0,5 4 0,4 5 0,313 360 0,-179-193 0,-34-39 0,-38-39 0,-55-72 0,1-1 0,36 39 0,-55-66 0,1 0 0,-1 1 0,0-1 0,0 0 0,1 1 0,-1-1 0,0 0 0,0 0 0,1 1 0,-1-1 0,0 0 0,1 0 0,-1 0 0,0 1 0,1-1 0,-1 0 0,0 0 0,1 0 0,-1 0 0,1 0 0,-1 0 0,0 0 0,1 1 0,-1-1 0,0 0 0,1 0 0,-1-1 0,1 1 0,-1 0 0,0 0 0,1 0 0,-1 0 0,1 0 0,-1 0 0,0 0 0,1-1 0,-1 1 0,0 0 0,1 0 0,-1 0 0,0-1 0,0 1 0,1 0 0,-1-1 0,0 1 0,0 0 0,1-1 0,-1 1 0,0 0 0,0-1 0,0 1 0,1 0 0,-1-1 0,0 1 0,0 0 0,0-1 0,0 1 0,0-1 0,4-26 0,-15-169 0,0 42 0,8 81 0,4 1 0,3-1 0,3 1 0,3 0 0,31-110 0,-5 79 0,4 1 0,5 2 0,4 3 0,4 1 0,5 3 0,69-85 0,-81 114 0,-18 23 0,2 2 0,66-68 0,35-17-1365</inkml:trace>
</inkml:ink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10" Type="http://schemas.openxmlformats.org/officeDocument/2006/relationships/image" Target="../media/image2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6.png"/><Relationship Id="rId7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DD2E83BB-F3D2-8CE3-3E8A-302B8AFF8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8" r="40476" b="22900"/>
          <a:stretch/>
        </p:blipFill>
        <p:spPr bwMode="auto">
          <a:xfrm>
            <a:off x="0" y="3"/>
            <a:ext cx="1219623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9109906-EE4D-E035-142C-C93E35323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0" y="215905"/>
            <a:ext cx="6684433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8C15D9-3A2D-53E1-80FC-A0061DE286AB}"/>
              </a:ext>
            </a:extLst>
          </p:cNvPr>
          <p:cNvSpPr/>
          <p:nvPr/>
        </p:nvSpPr>
        <p:spPr>
          <a:xfrm>
            <a:off x="8714004" y="5851999"/>
            <a:ext cx="3014715" cy="796021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0" name="Picture 4" descr="A black and orange logo&#10;&#10;Description automatically generated">
            <a:extLst>
              <a:ext uri="{FF2B5EF4-FFF2-40B4-BE49-F238E27FC236}">
                <a16:creationId xmlns:a16="http://schemas.microsoft.com/office/drawing/2014/main" id="{C70EFF6C-7D12-BA43-1111-7E641DA7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425" y="5907952"/>
            <a:ext cx="2884868" cy="71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184C7C21-2B27-0E73-8AC8-10B8CBA4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004" y="6035236"/>
            <a:ext cx="639233" cy="481012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29">
            <a:extLst>
              <a:ext uri="{FF2B5EF4-FFF2-40B4-BE49-F238E27FC236}">
                <a16:creationId xmlns:a16="http://schemas.microsoft.com/office/drawing/2014/main" id="{31EB4D05-2C37-019C-731A-B0D27287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65461" y="6074266"/>
            <a:ext cx="1750484" cy="430213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id="{EA17FDF3-A107-4972-4789-0E1D92B6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923" y="6322931"/>
            <a:ext cx="103293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D64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fcx.com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E667D9-51FF-114A-0A8E-241E8604F0B4}"/>
              </a:ext>
            </a:extLst>
          </p:cNvPr>
          <p:cNvGrpSpPr/>
          <p:nvPr/>
        </p:nvGrpSpPr>
        <p:grpSpPr>
          <a:xfrm>
            <a:off x="4506963" y="5938618"/>
            <a:ext cx="861687" cy="611360"/>
            <a:chOff x="3545592" y="5872612"/>
            <a:chExt cx="646265" cy="611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39F76C-9C45-E9CB-6126-560A8E380BE9}"/>
                </a:ext>
              </a:extLst>
            </p:cNvPr>
            <p:cNvSpPr/>
            <p:nvPr userDrawn="1"/>
          </p:nvSpPr>
          <p:spPr>
            <a:xfrm>
              <a:off x="3590693" y="5923528"/>
              <a:ext cx="517416" cy="520135"/>
            </a:xfrm>
            <a:prstGeom prst="rect">
              <a:avLst/>
            </a:prstGeom>
            <a:solidFill>
              <a:srgbClr val="6F5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6" name="Picture 15" descr="A black and white logo&#10;&#10;Description automatically generated">
              <a:extLst>
                <a:ext uri="{FF2B5EF4-FFF2-40B4-BE49-F238E27FC236}">
                  <a16:creationId xmlns:a16="http://schemas.microsoft.com/office/drawing/2014/main" id="{68099A0A-42E0-E1DA-CAC5-9A75EBF93F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545592" y="5872612"/>
              <a:ext cx="646265" cy="611360"/>
            </a:xfrm>
            <a:prstGeom prst="rect">
              <a:avLst/>
            </a:prstGeom>
          </p:spPr>
        </p:pic>
      </p:grp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9842561-822A-4200-B6E2-97D8E733B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918121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5" progId="TCLayout.ActiveDocument.1">
                  <p:embed/>
                </p:oleObj>
              </mc:Choice>
              <mc:Fallback>
                <p:oleObj name="think-cell Slide" r:id="rId9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9842561-822A-4200-B6E2-97D8E733B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A674D97-538F-CAFB-99C6-F0E3746E042C}"/>
              </a:ext>
            </a:extLst>
          </p:cNvPr>
          <p:cNvSpPr txBox="1"/>
          <p:nvPr/>
        </p:nvSpPr>
        <p:spPr>
          <a:xfrm>
            <a:off x="3945151" y="6577436"/>
            <a:ext cx="1841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All Operating Sites</a:t>
            </a:r>
            <a:endParaRPr lang="en-US" sz="10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2247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F4DF6C-76B2-51E7-7BBD-99880DD3FF4D}"/>
              </a:ext>
            </a:extLst>
          </p:cNvPr>
          <p:cNvSpPr/>
          <p:nvPr/>
        </p:nvSpPr>
        <p:spPr>
          <a:xfrm>
            <a:off x="1" y="1"/>
            <a:ext cx="12196236" cy="1135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15" descr="A close up of a brown surface&#10;&#10;Description automatically generated">
            <a:extLst>
              <a:ext uri="{FF2B5EF4-FFF2-40B4-BE49-F238E27FC236}">
                <a16:creationId xmlns:a16="http://schemas.microsoft.com/office/drawing/2014/main" id="{6D86A28E-F9C8-E7A0-259A-BD7B83CF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t="4546" r="37305" b="26671"/>
          <a:stretch>
            <a:fillRect/>
          </a:stretch>
        </p:blipFill>
        <p:spPr bwMode="auto">
          <a:xfrm>
            <a:off x="8354357" y="5"/>
            <a:ext cx="3854449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8BC391-906E-9E99-2486-D4B58EFC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6228F-24B2-E1CB-6AFD-87AAFEF2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B309-52C2-45C2-894F-CF78E6B677B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6DA7F-BBC7-1D93-5ED2-3C7C5F1A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0504F-FC7C-3ADB-1DFA-EDAD891F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4082-EAC2-4B69-8B78-5C51C91947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42924AC-70DC-A9CE-52FF-A8714E469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937" y="381000"/>
            <a:ext cx="199601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A brown triangle with a black background&#10;&#10;Description automatically generated">
            <a:extLst>
              <a:ext uri="{FF2B5EF4-FFF2-40B4-BE49-F238E27FC236}">
                <a16:creationId xmlns:a16="http://schemas.microsoft.com/office/drawing/2014/main" id="{4F58F217-0722-1AE7-1CFE-7E75F0D0C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t="18593" r="-19820"/>
          <a:stretch>
            <a:fillRect/>
          </a:stretch>
        </p:blipFill>
        <p:spPr bwMode="auto">
          <a:xfrm>
            <a:off x="5927" y="3180"/>
            <a:ext cx="131233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F62084-33A2-A921-E423-C5D62992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22" y="65088"/>
            <a:ext cx="25019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FCA1A862-7B2E-CD2A-5909-370F57D4AFE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/>
          <a:srcRect t="76875"/>
          <a:stretch/>
        </p:blipFill>
        <p:spPr>
          <a:xfrm>
            <a:off x="12569" y="1135068"/>
            <a:ext cx="12196235" cy="52391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36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m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2A385F-36DD-46FB-A566-F5EABF7F0EE1}"/>
              </a:ext>
            </a:extLst>
          </p:cNvPr>
          <p:cNvSpPr/>
          <p:nvPr/>
        </p:nvSpPr>
        <p:spPr>
          <a:xfrm>
            <a:off x="3176" y="1123505"/>
            <a:ext cx="12188824" cy="1569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36323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/>
        </p:nvCxnSpPr>
        <p:spPr>
          <a:xfrm>
            <a:off x="0" y="1123503"/>
            <a:ext cx="12192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3795" y="6577563"/>
            <a:ext cx="1428205" cy="28043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434082-EAC2-4B69-8B78-5C51C91947B5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Title Placeholder 1">
            <a:extLst>
              <a:ext uri="{FF2B5EF4-FFF2-40B4-BE49-F238E27FC236}">
                <a16:creationId xmlns:a16="http://schemas.microsoft.com/office/drawing/2014/main" id="{2D93A0D7-6F84-4476-BF41-60CE4897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6" y="365127"/>
            <a:ext cx="9691527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AF7AF9-BA56-4BBF-A26B-4957DFD98F6B}"/>
              </a:ext>
            </a:extLst>
          </p:cNvPr>
          <p:cNvSpPr txBox="1"/>
          <p:nvPr/>
        </p:nvSpPr>
        <p:spPr>
          <a:xfrm>
            <a:off x="180561" y="1218188"/>
            <a:ext cx="5139996" cy="13294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The Value of Copper 2024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color theme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Select View/Slide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Select Colors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select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VALUE OF COPPER 2024 theme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C70D232-EAF3-480F-9C49-7BE7E7D20C61}"/>
              </a:ext>
            </a:extLst>
          </p:cNvPr>
          <p:cNvSpPr/>
          <p:nvPr/>
        </p:nvSpPr>
        <p:spPr>
          <a:xfrm>
            <a:off x="10144014" y="2882263"/>
            <a:ext cx="1836516" cy="309366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D4A4D831-46D4-473B-B0C9-2DDDFAC28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442005"/>
              </p:ext>
            </p:extLst>
          </p:nvPr>
        </p:nvGraphicFramePr>
        <p:xfrm>
          <a:off x="7964794" y="3044858"/>
          <a:ext cx="4176711" cy="34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394FC8F9-6CD0-4838-A316-276493B26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176413"/>
              </p:ext>
            </p:extLst>
          </p:nvPr>
        </p:nvGraphicFramePr>
        <p:xfrm>
          <a:off x="3667616" y="4507243"/>
          <a:ext cx="4738371" cy="21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49060E0-14EA-FCB1-2097-6CD18F073E73}"/>
              </a:ext>
            </a:extLst>
          </p:cNvPr>
          <p:cNvSpPr/>
          <p:nvPr/>
        </p:nvSpPr>
        <p:spPr>
          <a:xfrm>
            <a:off x="162304" y="4930439"/>
            <a:ext cx="496648" cy="1231804"/>
          </a:xfrm>
          <a:prstGeom prst="rect">
            <a:avLst/>
          </a:prstGeom>
          <a:gradFill>
            <a:gsLst>
              <a:gs pos="25000">
                <a:srgbClr val="FEC745"/>
              </a:gs>
              <a:gs pos="0">
                <a:srgbClr val="E18332"/>
              </a:gs>
              <a:gs pos="100000">
                <a:srgbClr val="9B53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731ED-CB9F-CEE4-C6F6-84AB0AFE9640}"/>
              </a:ext>
            </a:extLst>
          </p:cNvPr>
          <p:cNvSpPr/>
          <p:nvPr/>
        </p:nvSpPr>
        <p:spPr>
          <a:xfrm>
            <a:off x="1435413" y="4964036"/>
            <a:ext cx="516831" cy="1206610"/>
          </a:xfrm>
          <a:prstGeom prst="rect">
            <a:avLst/>
          </a:prstGeom>
          <a:gradFill>
            <a:gsLst>
              <a:gs pos="71000">
                <a:srgbClr val="A06146"/>
              </a:gs>
              <a:gs pos="46000">
                <a:srgbClr val="DA9E7F"/>
              </a:gs>
              <a:gs pos="25000">
                <a:srgbClr val="F9C397"/>
              </a:gs>
              <a:gs pos="0">
                <a:srgbClr val="F2D3AE"/>
              </a:gs>
              <a:gs pos="100000">
                <a:srgbClr val="843C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5061E4-8005-CF3F-5D4B-485048B00B96}"/>
              </a:ext>
            </a:extLst>
          </p:cNvPr>
          <p:cNvSpPr/>
          <p:nvPr/>
        </p:nvSpPr>
        <p:spPr>
          <a:xfrm>
            <a:off x="786417" y="4924026"/>
            <a:ext cx="476107" cy="1231802"/>
          </a:xfrm>
          <a:prstGeom prst="rect">
            <a:avLst/>
          </a:prstGeom>
          <a:gradFill>
            <a:gsLst>
              <a:gs pos="52000">
                <a:srgbClr val="FED46A"/>
              </a:gs>
              <a:gs pos="0">
                <a:srgbClr val="F59948"/>
              </a:gs>
              <a:gs pos="100000">
                <a:srgbClr val="E1833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564103-7DDF-56F1-30DB-3022CA5DC778}"/>
              </a:ext>
            </a:extLst>
          </p:cNvPr>
          <p:cNvSpPr/>
          <p:nvPr/>
        </p:nvSpPr>
        <p:spPr>
          <a:xfrm>
            <a:off x="2762827" y="4964037"/>
            <a:ext cx="546547" cy="1206609"/>
          </a:xfrm>
          <a:prstGeom prst="rect">
            <a:avLst/>
          </a:prstGeom>
          <a:gradFill>
            <a:gsLst>
              <a:gs pos="40000">
                <a:srgbClr val="0088BA"/>
              </a:gs>
              <a:gs pos="0">
                <a:srgbClr val="B5E4F7"/>
              </a:gs>
              <a:gs pos="100000">
                <a:srgbClr val="084A6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E63133-6FF7-24F3-E8AC-508BCB608019}"/>
              </a:ext>
            </a:extLst>
          </p:cNvPr>
          <p:cNvSpPr/>
          <p:nvPr/>
        </p:nvSpPr>
        <p:spPr>
          <a:xfrm>
            <a:off x="578009" y="3198414"/>
            <a:ext cx="367863" cy="245798"/>
          </a:xfrm>
          <a:prstGeom prst="rect">
            <a:avLst/>
          </a:prstGeom>
          <a:solidFill>
            <a:srgbClr val="008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1BBDC-3FEB-DF45-E539-D8EF3B1F5949}"/>
              </a:ext>
            </a:extLst>
          </p:cNvPr>
          <p:cNvSpPr txBox="1"/>
          <p:nvPr/>
        </p:nvSpPr>
        <p:spPr>
          <a:xfrm>
            <a:off x="263325" y="4078794"/>
            <a:ext cx="969232" cy="227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#934E15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B0605-9190-3DBC-DCEF-9BF60AD5C875}"/>
              </a:ext>
            </a:extLst>
          </p:cNvPr>
          <p:cNvSpPr txBox="1"/>
          <p:nvPr/>
        </p:nvSpPr>
        <p:spPr>
          <a:xfrm>
            <a:off x="180561" y="3470719"/>
            <a:ext cx="998079" cy="2457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#0088BA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2D8E20-E26E-E537-C8F9-783EE7ED6412}"/>
              </a:ext>
            </a:extLst>
          </p:cNvPr>
          <p:cNvSpPr/>
          <p:nvPr/>
        </p:nvSpPr>
        <p:spPr>
          <a:xfrm>
            <a:off x="1446431" y="3198414"/>
            <a:ext cx="367863" cy="245798"/>
          </a:xfrm>
          <a:prstGeom prst="rect">
            <a:avLst/>
          </a:prstGeom>
          <a:solidFill>
            <a:srgbClr val="27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05202E-A756-CCCF-BABF-4FF85FD38290}"/>
              </a:ext>
            </a:extLst>
          </p:cNvPr>
          <p:cNvSpPr txBox="1"/>
          <p:nvPr/>
        </p:nvSpPr>
        <p:spPr>
          <a:xfrm>
            <a:off x="1096668" y="3470720"/>
            <a:ext cx="133493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#27B3D3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FF5EDF-DEC7-E655-BD8A-339FB22F380B}"/>
              </a:ext>
            </a:extLst>
          </p:cNvPr>
          <p:cNvSpPr/>
          <p:nvPr/>
        </p:nvSpPr>
        <p:spPr>
          <a:xfrm rot="16200000">
            <a:off x="2336632" y="3746378"/>
            <a:ext cx="245797" cy="367865"/>
          </a:xfrm>
          <a:prstGeom prst="rect">
            <a:avLst/>
          </a:prstGeom>
          <a:solidFill>
            <a:srgbClr val="FEC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33C008-D4F6-9F5A-4326-0F6504A101D0}"/>
              </a:ext>
            </a:extLst>
          </p:cNvPr>
          <p:cNvSpPr txBox="1"/>
          <p:nvPr/>
        </p:nvSpPr>
        <p:spPr>
          <a:xfrm>
            <a:off x="1975993" y="4078795"/>
            <a:ext cx="133493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#FEC240</a:t>
            </a:r>
          </a:p>
          <a:p>
            <a:endParaRPr lang="en-US" sz="1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D495F5-7AF2-9953-A3E9-A6CA9AFCCD09}"/>
              </a:ext>
            </a:extLst>
          </p:cNvPr>
          <p:cNvSpPr/>
          <p:nvPr/>
        </p:nvSpPr>
        <p:spPr>
          <a:xfrm>
            <a:off x="3405074" y="4975762"/>
            <a:ext cx="568068" cy="1206609"/>
          </a:xfrm>
          <a:prstGeom prst="rect">
            <a:avLst/>
          </a:prstGeom>
          <a:gradFill>
            <a:gsLst>
              <a:gs pos="98473">
                <a:srgbClr val="638600"/>
              </a:gs>
              <a:gs pos="4580">
                <a:srgbClr val="C0FF0D"/>
              </a:gs>
              <a:gs pos="40000">
                <a:srgbClr val="B0EE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1DBCD0-2389-7FC0-D8C8-15A3439BC0C9}"/>
              </a:ext>
            </a:extLst>
          </p:cNvPr>
          <p:cNvSpPr/>
          <p:nvPr/>
        </p:nvSpPr>
        <p:spPr>
          <a:xfrm>
            <a:off x="2098797" y="4975763"/>
            <a:ext cx="568068" cy="1206609"/>
          </a:xfrm>
          <a:prstGeom prst="rect">
            <a:avLst/>
          </a:prstGeom>
          <a:gradFill>
            <a:gsLst>
              <a:gs pos="1527">
                <a:srgbClr val="F9C397"/>
              </a:gs>
              <a:gs pos="49000">
                <a:srgbClr val="FB7645"/>
              </a:gs>
              <a:gs pos="98473">
                <a:srgbClr val="B7452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D2F16E-0334-9607-1BB0-E58F0C2DCFFF}"/>
              </a:ext>
            </a:extLst>
          </p:cNvPr>
          <p:cNvSpPr txBox="1"/>
          <p:nvPr/>
        </p:nvSpPr>
        <p:spPr>
          <a:xfrm>
            <a:off x="1158372" y="4078795"/>
            <a:ext cx="969232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#D34727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ECCEAD-7D70-87A9-870A-B84C92977AB2}"/>
              </a:ext>
            </a:extLst>
          </p:cNvPr>
          <p:cNvSpPr/>
          <p:nvPr/>
        </p:nvSpPr>
        <p:spPr>
          <a:xfrm rot="16200000">
            <a:off x="1476643" y="3746378"/>
            <a:ext cx="245797" cy="367865"/>
          </a:xfrm>
          <a:prstGeom prst="rect">
            <a:avLst/>
          </a:prstGeom>
          <a:solidFill>
            <a:srgbClr val="D34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39DAAE-B2B5-11E2-43B6-61D258736CB1}"/>
              </a:ext>
            </a:extLst>
          </p:cNvPr>
          <p:cNvSpPr/>
          <p:nvPr/>
        </p:nvSpPr>
        <p:spPr>
          <a:xfrm>
            <a:off x="2256110" y="3198414"/>
            <a:ext cx="367863" cy="245798"/>
          </a:xfrm>
          <a:prstGeom prst="rect">
            <a:avLst/>
          </a:prstGeom>
          <a:solidFill>
            <a:srgbClr val="88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C9CCF1-BDB8-FB3C-F6D8-AA409E0ED224}"/>
              </a:ext>
            </a:extLst>
          </p:cNvPr>
          <p:cNvSpPr txBox="1"/>
          <p:nvPr/>
        </p:nvSpPr>
        <p:spPr>
          <a:xfrm>
            <a:off x="2077792" y="3470720"/>
            <a:ext cx="133493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#88BA00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079237-A0E1-E901-D87E-7D23D0DD26CB}"/>
              </a:ext>
            </a:extLst>
          </p:cNvPr>
          <p:cNvSpPr/>
          <p:nvPr/>
        </p:nvSpPr>
        <p:spPr>
          <a:xfrm rot="16200000">
            <a:off x="609130" y="3746378"/>
            <a:ext cx="245797" cy="367865"/>
          </a:xfrm>
          <a:prstGeom prst="rect">
            <a:avLst/>
          </a:prstGeom>
          <a:solidFill>
            <a:srgbClr val="934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FBDD7F-B492-8DD2-BA63-DA96CDEBDDCC}"/>
              </a:ext>
            </a:extLst>
          </p:cNvPr>
          <p:cNvSpPr/>
          <p:nvPr/>
        </p:nvSpPr>
        <p:spPr>
          <a:xfrm>
            <a:off x="3258631" y="3198414"/>
            <a:ext cx="367863" cy="245798"/>
          </a:xfrm>
          <a:prstGeom prst="rect">
            <a:avLst/>
          </a:prstGeom>
          <a:solidFill>
            <a:srgbClr val="8D6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D73CD5-9E0E-BD49-B41B-A9E3C353D756}"/>
              </a:ext>
            </a:extLst>
          </p:cNvPr>
          <p:cNvSpPr/>
          <p:nvPr/>
        </p:nvSpPr>
        <p:spPr>
          <a:xfrm>
            <a:off x="3258631" y="3807411"/>
            <a:ext cx="367863" cy="245798"/>
          </a:xfrm>
          <a:prstGeom prst="rect">
            <a:avLst/>
          </a:prstGeom>
          <a:solidFill>
            <a:srgbClr val="E18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7D7492-5C00-88F4-3339-1B080983339C}"/>
              </a:ext>
            </a:extLst>
          </p:cNvPr>
          <p:cNvSpPr txBox="1"/>
          <p:nvPr/>
        </p:nvSpPr>
        <p:spPr>
          <a:xfrm>
            <a:off x="3088888" y="4078795"/>
            <a:ext cx="133493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#E18332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B7E750-C1E7-F202-9E7B-9C37C36DA0B7}"/>
              </a:ext>
            </a:extLst>
          </p:cNvPr>
          <p:cNvSpPr txBox="1"/>
          <p:nvPr/>
        </p:nvSpPr>
        <p:spPr>
          <a:xfrm>
            <a:off x="3058916" y="3470720"/>
            <a:ext cx="133493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#8D6E59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E844887-66C4-6373-BF1C-6C10CC465C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03" r="23866" b="6673"/>
          <a:stretch/>
        </p:blipFill>
        <p:spPr>
          <a:xfrm>
            <a:off x="5320557" y="1168257"/>
            <a:ext cx="6770452" cy="13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3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2F7E14-F9CD-4D03-B41A-33F3FEAD42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202202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2F7E14-F9CD-4D03-B41A-33F3FEAD4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91C27-2F53-EE42-B78B-37814FC58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532051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BB5D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63FB4CB-CF24-374A-A9FB-91654E21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8" y="347461"/>
            <a:ext cx="8873096" cy="705531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A52495-7B77-4DB9-8E3F-9495782DB1C5}"/>
              </a:ext>
            </a:extLst>
          </p:cNvPr>
          <p:cNvCxnSpPr>
            <a:cxnSpLocks/>
          </p:cNvCxnSpPr>
          <p:nvPr/>
        </p:nvCxnSpPr>
        <p:spPr>
          <a:xfrm>
            <a:off x="0" y="1123503"/>
            <a:ext cx="12192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A599D75-BE60-4D23-8C36-E6583876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7018" y="6577563"/>
            <a:ext cx="1404983" cy="280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434082-EAC2-4B69-8B78-5C51C91947B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C69C6DC-6153-4195-B4E8-81A149B73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87" y="1504955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BB5D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AC1ABB-17A2-0E5B-D386-BFBFE3CD7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2355964"/>
            <a:ext cx="5253088" cy="36279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‒"/>
              <a:defRPr lang="en-US" sz="18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4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–"/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B0C0AE-85A4-105D-659A-4581D3985FF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2488" y="2328868"/>
            <a:ext cx="5183187" cy="36279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‒"/>
              <a:defRPr lang="en-US" sz="18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4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–"/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6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662F7FA6-E3A0-4A18-8C72-33F5C3A5EE96}"/>
              </a:ext>
            </a:extLst>
          </p:cNvPr>
          <p:cNvSpPr/>
          <p:nvPr/>
        </p:nvSpPr>
        <p:spPr>
          <a:xfrm>
            <a:off x="0" y="1139969"/>
            <a:ext cx="12192000" cy="1738327"/>
          </a:xfrm>
          <a:prstGeom prst="rect">
            <a:avLst/>
          </a:prstGeom>
          <a:solidFill>
            <a:srgbClr val="7DD1E5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80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CC0AC60-29AC-4745-97F9-E87B70614672}"/>
              </a:ext>
            </a:extLst>
          </p:cNvPr>
          <p:cNvCxnSpPr>
            <a:cxnSpLocks/>
          </p:cNvCxnSpPr>
          <p:nvPr/>
        </p:nvCxnSpPr>
        <p:spPr>
          <a:xfrm>
            <a:off x="6096000" y="1139967"/>
            <a:ext cx="0" cy="293138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673586-8545-43F4-B4B0-74EE7F0A07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15936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673586-8545-43F4-B4B0-74EE7F0A0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0096" y="6568935"/>
            <a:ext cx="1501905" cy="2890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434082-EAC2-4B69-8B78-5C51C91947B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7813" y="6507851"/>
            <a:ext cx="7363977" cy="2890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9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1E3973C-4FA3-4F1F-A657-CD1E94B2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54" y="365127"/>
            <a:ext cx="8666804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1C61C9-7D34-40DE-B1F4-252BE8C82086}"/>
              </a:ext>
            </a:extLst>
          </p:cNvPr>
          <p:cNvGrpSpPr/>
          <p:nvPr/>
        </p:nvGrpSpPr>
        <p:grpSpPr>
          <a:xfrm>
            <a:off x="7536220" y="4941063"/>
            <a:ext cx="3611131" cy="422796"/>
            <a:chOff x="740047" y="4948280"/>
            <a:chExt cx="2708348" cy="42279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679CC48-946D-4BB8-A205-1B913209A8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47" y="4948280"/>
              <a:ext cx="0" cy="42279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98E38C4-4475-4EE1-BB3A-C1011FC342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40047" y="4960414"/>
              <a:ext cx="2708348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F9938D6-7A71-471B-B951-C72D861140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448394" y="4948280"/>
              <a:ext cx="0" cy="42279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9CEA0F-665C-48F6-B5B8-5C65E2E912FE}"/>
              </a:ext>
            </a:extLst>
          </p:cNvPr>
          <p:cNvGrpSpPr/>
          <p:nvPr/>
        </p:nvGrpSpPr>
        <p:grpSpPr>
          <a:xfrm>
            <a:off x="986729" y="4948280"/>
            <a:ext cx="3611131" cy="422796"/>
            <a:chOff x="740047" y="4948280"/>
            <a:chExt cx="2708348" cy="42279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2BB6918-407E-4524-ACA4-DB7E2D011C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0047" y="4948280"/>
              <a:ext cx="0" cy="42279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B5CB715-C334-45A3-92F1-2E4C425F68F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40047" y="4960414"/>
              <a:ext cx="2708348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7E22B8A-587A-41DB-972C-A6B3EA6025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448394" y="4948280"/>
              <a:ext cx="0" cy="42279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9A1534C-0EC5-402B-844E-FF813FB9B881}"/>
              </a:ext>
            </a:extLst>
          </p:cNvPr>
          <p:cNvCxnSpPr>
            <a:cxnSpLocks/>
          </p:cNvCxnSpPr>
          <p:nvPr/>
        </p:nvCxnSpPr>
        <p:spPr>
          <a:xfrm flipH="1">
            <a:off x="2795955" y="3319673"/>
            <a:ext cx="6547128" cy="1402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7BF4CE7-F291-40E2-9E5D-92A1A6C11D5D}"/>
              </a:ext>
            </a:extLst>
          </p:cNvPr>
          <p:cNvSpPr/>
          <p:nvPr/>
        </p:nvSpPr>
        <p:spPr>
          <a:xfrm>
            <a:off x="130839" y="5122546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BD0236-5A6E-4C2A-BE89-3F4E1FBA5067}"/>
              </a:ext>
            </a:extLst>
          </p:cNvPr>
          <p:cNvSpPr/>
          <p:nvPr/>
        </p:nvSpPr>
        <p:spPr>
          <a:xfrm>
            <a:off x="4672806" y="2695371"/>
            <a:ext cx="2846389" cy="1431131"/>
          </a:xfrm>
          <a:prstGeom prst="rect">
            <a:avLst/>
          </a:prstGeom>
          <a:solidFill>
            <a:srgbClr val="008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3FEAD572-559F-449C-B26E-6B5F47570B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3510" y="2858369"/>
            <a:ext cx="2578359" cy="1112509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7020995-6401-48DA-8AA2-1E69500BC5F9}"/>
              </a:ext>
            </a:extLst>
          </p:cNvPr>
          <p:cNvCxnSpPr>
            <a:cxnSpLocks/>
          </p:cNvCxnSpPr>
          <p:nvPr/>
        </p:nvCxnSpPr>
        <p:spPr>
          <a:xfrm>
            <a:off x="2795955" y="3319675"/>
            <a:ext cx="0" cy="194474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65F7D516-CA4F-43D9-B770-1FCC2B21929C}"/>
              </a:ext>
            </a:extLst>
          </p:cNvPr>
          <p:cNvSpPr/>
          <p:nvPr/>
        </p:nvSpPr>
        <p:spPr>
          <a:xfrm>
            <a:off x="1283676" y="3840258"/>
            <a:ext cx="3024555" cy="961292"/>
          </a:xfrm>
          <a:prstGeom prst="rect">
            <a:avLst/>
          </a:prstGeom>
          <a:solidFill>
            <a:srgbClr val="7DD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3F3691A-BB37-49B0-BE2F-8567CEA63329}"/>
              </a:ext>
            </a:extLst>
          </p:cNvPr>
          <p:cNvSpPr/>
          <p:nvPr/>
        </p:nvSpPr>
        <p:spPr>
          <a:xfrm>
            <a:off x="1940063" y="5122546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/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E462F385-DB8A-4C34-B09E-577414C86C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42514" y="3893626"/>
            <a:ext cx="270688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CEC9545C-5DB1-4124-99E0-E35C41BB29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660" y="5196483"/>
            <a:ext cx="154214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E823172A-7D1A-4284-A15F-0B03EC24F0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01163" y="5196483"/>
            <a:ext cx="154214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566DC11-27A7-4A6A-AF8E-86019842D578}"/>
              </a:ext>
            </a:extLst>
          </p:cNvPr>
          <p:cNvSpPr/>
          <p:nvPr/>
        </p:nvSpPr>
        <p:spPr>
          <a:xfrm>
            <a:off x="3741970" y="5122546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21938C2C-26ED-4D1B-9D5F-A2BB3B2B58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6790" y="5196483"/>
            <a:ext cx="154214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1B3B75B-0095-41F0-A194-436F30F62742}"/>
              </a:ext>
            </a:extLst>
          </p:cNvPr>
          <p:cNvSpPr/>
          <p:nvPr/>
        </p:nvSpPr>
        <p:spPr>
          <a:xfrm>
            <a:off x="6671539" y="5123382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77A7AA4-4EBC-45E9-8629-9440DD32E04A}"/>
              </a:ext>
            </a:extLst>
          </p:cNvPr>
          <p:cNvCxnSpPr>
            <a:cxnSpLocks/>
          </p:cNvCxnSpPr>
          <p:nvPr/>
        </p:nvCxnSpPr>
        <p:spPr>
          <a:xfrm>
            <a:off x="9336655" y="3320511"/>
            <a:ext cx="0" cy="194474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136663F6-3B38-4240-907B-81E5C2FFDA95}"/>
              </a:ext>
            </a:extLst>
          </p:cNvPr>
          <p:cNvSpPr/>
          <p:nvPr/>
        </p:nvSpPr>
        <p:spPr>
          <a:xfrm>
            <a:off x="7824376" y="3841094"/>
            <a:ext cx="3024555" cy="961292"/>
          </a:xfrm>
          <a:prstGeom prst="rect">
            <a:avLst/>
          </a:prstGeom>
          <a:solidFill>
            <a:srgbClr val="7DD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669C50F-73E5-46F5-A5B6-C30C399F87D9}"/>
              </a:ext>
            </a:extLst>
          </p:cNvPr>
          <p:cNvSpPr/>
          <p:nvPr/>
        </p:nvSpPr>
        <p:spPr>
          <a:xfrm>
            <a:off x="8480763" y="5123382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/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B44A9168-49DF-4180-8F0F-6DC57D1CA0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83214" y="3894462"/>
            <a:ext cx="270688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1313E18E-38B8-4EBB-9D96-110801AC18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6360" y="5197319"/>
            <a:ext cx="154214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4141F28E-CB65-4118-AA8C-F84E3195C4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1863" y="5197319"/>
            <a:ext cx="154214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AF7C40-D349-4C97-A347-76CF953E3C19}"/>
              </a:ext>
            </a:extLst>
          </p:cNvPr>
          <p:cNvSpPr/>
          <p:nvPr/>
        </p:nvSpPr>
        <p:spPr>
          <a:xfrm>
            <a:off x="10282670" y="5123382"/>
            <a:ext cx="1711780" cy="96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indent="-231775" algn="ctr">
              <a:lnSpc>
                <a:spcPct val="90000"/>
              </a:lnSpc>
              <a:spcBef>
                <a:spcPts val="1000"/>
              </a:spcBef>
              <a:buClr>
                <a:srgbClr val="BB5D00"/>
              </a:buClr>
              <a:buSzPct val="105000"/>
              <a:buFont typeface="Arial" panose="020B0604020202020204" pitchFamily="34" charset="0"/>
              <a:buChar char="•"/>
            </a:pPr>
            <a:endParaRPr lang="en-US" sz="1600" b="0" i="0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0D7BF459-0952-4A8A-B4A1-94F3EAB278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67490" y="5197319"/>
            <a:ext cx="1542141" cy="812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buFontTx/>
              <a:buNone/>
              <a:defRPr lang="en-US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/>
            <a:r>
              <a:rPr lang="en-US" dirty="0"/>
              <a:t>text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24CFE6-78CF-05EC-13FC-2AF6C3446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1406637"/>
            <a:ext cx="5253088" cy="1315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‒"/>
              <a:defRPr lang="en-US" sz="14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1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–"/>
              <a:defRPr lang="en-US" sz="105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3146A9-9368-5479-B128-5C5AF84477E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2488" y="1379541"/>
            <a:ext cx="5183187" cy="1315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‒"/>
              <a:defRPr lang="en-US" sz="14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1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–"/>
              <a:defRPr lang="en-US" sz="105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94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AC184B6-8E5F-4DCD-82CC-5E3D357DA5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06527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AC184B6-8E5F-4DCD-82CC-5E3D357DA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78420-F087-474C-9203-5D73EC4C8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86348"/>
            <a:ext cx="3932237" cy="4482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B0335-55AA-A44C-9C89-813457DB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E394B309-52C2-45C2-894F-CF78E6B677B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29D9C-64D8-3841-9C54-079F29D4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B9583-D75D-384C-83CA-258F75C2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219" y="6577564"/>
            <a:ext cx="2179780" cy="281561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>
                <a:solidFill>
                  <a:srgbClr val="511F11"/>
                </a:solidFill>
              </a:defRPr>
            </a:lvl1pPr>
          </a:lstStyle>
          <a:p>
            <a:fld id="{FB434082-EAC2-4B69-8B78-5C51C91947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6D1738A-1F8B-435C-9DC7-77F58418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7" y="365127"/>
            <a:ext cx="8432109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868358-CDD2-7AB8-2093-C2DD37038F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94314" y="1386350"/>
            <a:ext cx="6580743" cy="4482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‒"/>
              <a:defRPr lang="en-US" sz="18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4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–"/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08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237B37-DA56-60FD-4E64-D2B218978825}"/>
              </a:ext>
            </a:extLst>
          </p:cNvPr>
          <p:cNvSpPr/>
          <p:nvPr/>
        </p:nvSpPr>
        <p:spPr>
          <a:xfrm>
            <a:off x="1" y="-41565"/>
            <a:ext cx="10139687" cy="6903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991BF3-BFAB-B534-CB8D-0269588ED6C8}"/>
              </a:ext>
            </a:extLst>
          </p:cNvPr>
          <p:cNvSpPr/>
          <p:nvPr/>
        </p:nvSpPr>
        <p:spPr>
          <a:xfrm rot="5400000">
            <a:off x="7700665" y="2401780"/>
            <a:ext cx="6899563" cy="201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8831" dist="38100" dir="5400000" sx="99255" sy="99255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>
              <a:latin typeface="+mj-lt"/>
            </a:endParaRPr>
          </a:p>
        </p:txBody>
      </p:sp>
      <p:pic>
        <p:nvPicPr>
          <p:cNvPr id="8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2DF374FD-72AB-1BED-77E0-12B4AC94FB37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/>
          <a:srcRect l="22753" t="31085" r="43531" b="58009"/>
          <a:stretch/>
        </p:blipFill>
        <p:spPr bwMode="auto">
          <a:xfrm rot="5400000">
            <a:off x="7726011" y="2391540"/>
            <a:ext cx="6903720" cy="2017195"/>
          </a:xfrm>
          <a:prstGeom prst="rect">
            <a:avLst/>
          </a:prstGeom>
          <a:solidFill>
            <a:srgbClr val="7059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2EDBE039-7A05-8C78-741C-A2A0478FF4F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t="76875"/>
          <a:stretch/>
        </p:blipFill>
        <p:spPr>
          <a:xfrm rot="5400000">
            <a:off x="6697413" y="3372490"/>
            <a:ext cx="6899563" cy="67760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15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5867D5B-3F93-2F90-2033-12EB9004B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80583" y="5762772"/>
            <a:ext cx="1413162" cy="6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F44C2A-C446-788E-8DF9-C240B02A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72532" y="4366713"/>
            <a:ext cx="3270250" cy="29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C39D67-BBE6-4ABD-AC6C-64B022DEB0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36085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5" progId="TCLayout.ActiveDocument.1">
                  <p:embed/>
                </p:oleObj>
              </mc:Choice>
              <mc:Fallback>
                <p:oleObj name="think-cell Slide" r:id="rId7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C39D67-BBE6-4ABD-AC6C-64B022DEB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0048B-215C-2742-B3BD-2C887A2EE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66562" y="613188"/>
            <a:ext cx="7849911" cy="5397247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buClr>
                <a:srgbClr val="BB5D00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BB5D00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A6E46B-8646-4537-AA80-3EBD1F24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42279" y="6258203"/>
            <a:ext cx="854900" cy="3593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>
                <a:solidFill>
                  <a:srgbClr val="511F11"/>
                </a:solidFill>
              </a:defRPr>
            </a:lvl1pPr>
          </a:lstStyle>
          <a:p>
            <a:fld id="{FB434082-EAC2-4B69-8B78-5C51C91947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6771AEE-C76D-499A-99C6-64134E39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689793" y="1858232"/>
            <a:ext cx="4572000" cy="1225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44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8C07-9B3E-0C14-31F1-567E8ECDA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A4DA6-56CB-49CC-CA9E-A2304A258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BF413-2B07-3EBE-9783-BF70D56B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B309-52C2-45C2-894F-CF78E6B677B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D09A3-E765-1D00-07B4-5979CED9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42461-D964-EA4E-4F89-2EDE5BDD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4082-EAC2-4B69-8B78-5C51C919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8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esentation Cove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EBD92B1C-BB7E-6D5F-BBD5-85D0B999E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4" t="12659" r="32945" b="41203"/>
          <a:stretch/>
        </p:blipFill>
        <p:spPr bwMode="auto">
          <a:xfrm>
            <a:off x="0" y="-44625"/>
            <a:ext cx="12191123" cy="4138613"/>
          </a:xfrm>
          <a:prstGeom prst="rect">
            <a:avLst/>
          </a:prstGeom>
          <a:solidFill>
            <a:srgbClr val="6F5848"/>
          </a:solidFill>
          <a:ln>
            <a:noFill/>
          </a:ln>
          <a:effectLst>
            <a:outerShdw algn="ctr" rotWithShape="0">
              <a:srgbClr val="70594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A0062F8-46DB-001D-921A-4929D1AAF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760413"/>
            <a:ext cx="6684433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9822BFC-89AF-CE68-B061-E4B66C93B1A7}"/>
              </a:ext>
            </a:extLst>
          </p:cNvPr>
          <p:cNvGrpSpPr/>
          <p:nvPr/>
        </p:nvGrpSpPr>
        <p:grpSpPr>
          <a:xfrm>
            <a:off x="8128002" y="3594106"/>
            <a:ext cx="3756847" cy="1338255"/>
            <a:chOff x="9102902" y="3594101"/>
            <a:chExt cx="2817635" cy="133825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E15D62-43A8-5B04-603D-C2EFDA12E23E}"/>
                </a:ext>
              </a:extLst>
            </p:cNvPr>
            <p:cNvSpPr/>
            <p:nvPr userDrawn="1"/>
          </p:nvSpPr>
          <p:spPr>
            <a:xfrm>
              <a:off x="9102902" y="3594101"/>
              <a:ext cx="2817635" cy="830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D9829D9-8F7D-BC05-824C-AAB331EB5BF6}"/>
                </a:ext>
              </a:extLst>
            </p:cNvPr>
            <p:cNvGrpSpPr/>
            <p:nvPr userDrawn="1"/>
          </p:nvGrpSpPr>
          <p:grpSpPr>
            <a:xfrm>
              <a:off x="9102902" y="3733800"/>
              <a:ext cx="2817635" cy="1198556"/>
              <a:chOff x="9102902" y="3733800"/>
              <a:chExt cx="2817635" cy="1198556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1C0AB3A5-50E9-7565-F065-FBC77FD75D5D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9102902" y="4560887"/>
                <a:ext cx="2817635" cy="371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D6412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D64123"/>
                  </a:buClr>
                  <a:buFont typeface="System Font Regular"/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D64123"/>
                  </a:buClr>
                  <a:buFont typeface="System Font Regular"/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D64123"/>
                  </a:buClr>
                  <a:buFont typeface="System Font Regular"/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D64123"/>
                  </a:buClr>
                  <a:buFont typeface="System Font Regular"/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D64123"/>
                  </a:buClr>
                  <a:buFont typeface="System Font Regular"/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D64123"/>
                  </a:buClr>
                  <a:buFont typeface="System Font Regular"/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D64123"/>
                  </a:buClr>
                  <a:buFont typeface="System Font Regular"/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>
                    <a:solidFill>
                      <a:srgbClr val="8D6E59"/>
                    </a:solidFill>
                  </a:rPr>
                  <a:t>fcx.com</a:t>
                </a:r>
              </a:p>
            </p:txBody>
          </p:sp>
          <p:pic>
            <p:nvPicPr>
              <p:cNvPr id="25" name="Picture 4" descr="A black and orange logo&#10;&#10;Description automatically generated">
                <a:extLst>
                  <a:ext uri="{FF2B5EF4-FFF2-40B4-BE49-F238E27FC236}">
                    <a16:creationId xmlns:a16="http://schemas.microsoft.com/office/drawing/2014/main" id="{C97840FC-A4F2-ECC5-45A3-C24C5FF7F2D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2705" y="3733800"/>
                <a:ext cx="2433638" cy="80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9842561-822A-4200-B6E2-97D8E733B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918121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5" progId="TCLayout.ActiveDocument.1">
                  <p:embed/>
                </p:oleObj>
              </mc:Choice>
              <mc:Fallback>
                <p:oleObj name="think-cell Slide" r:id="rId6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9842561-822A-4200-B6E2-97D8E733B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745" y="4287259"/>
            <a:ext cx="6951951" cy="14006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746" y="5945521"/>
            <a:ext cx="6951949" cy="3041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F572A"/>
              </a:buClr>
              <a:buSzPct val="105000"/>
              <a:buFont typeface="Arial" panose="020B0604020202020204" pitchFamily="34" charset="0"/>
              <a:buNone/>
              <a:def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 or date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A9F52C-0261-AD6A-1F36-22DC5DE9717F}"/>
              </a:ext>
            </a:extLst>
          </p:cNvPr>
          <p:cNvCxnSpPr>
            <a:cxnSpLocks/>
          </p:cNvCxnSpPr>
          <p:nvPr/>
        </p:nvCxnSpPr>
        <p:spPr>
          <a:xfrm>
            <a:off x="8128002" y="5814264"/>
            <a:ext cx="3674532" cy="0"/>
          </a:xfrm>
          <a:prstGeom prst="line">
            <a:avLst/>
          </a:prstGeom>
          <a:ln w="19050">
            <a:solidFill>
              <a:srgbClr val="7A6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B8625ACF-AA16-61D1-A11F-2753B996D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2" y="5950789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43B5778F-F41D-CF03-2977-70CE7A5AF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4120" y="6014290"/>
            <a:ext cx="1659467" cy="407987"/>
          </a:xfrm>
          <a:prstGeom prst="rect">
            <a:avLst/>
          </a:prstGeom>
        </p:spPr>
      </p:pic>
      <p:pic>
        <p:nvPicPr>
          <p:cNvPr id="15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03F988EB-CBBD-77E9-B843-B85989D4C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4321" r="-20360" b="-3291"/>
          <a:stretch>
            <a:fillRect/>
          </a:stretch>
        </p:blipFill>
        <p:spPr bwMode="auto">
          <a:xfrm>
            <a:off x="11012659" y="5904752"/>
            <a:ext cx="941916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789068-22D0-B44F-819D-01F05F0986B1}"/>
              </a:ext>
            </a:extLst>
          </p:cNvPr>
          <p:cNvSpPr txBox="1"/>
          <p:nvPr/>
        </p:nvSpPr>
        <p:spPr>
          <a:xfrm>
            <a:off x="10610611" y="6441464"/>
            <a:ext cx="1526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All Operating Sites</a:t>
            </a:r>
            <a:endParaRPr lang="en-US" sz="900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0614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8629" y="6577563"/>
            <a:ext cx="1393372" cy="28043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434082-EAC2-4B69-8B78-5C51C91947B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1519520"/>
            <a:ext cx="11246645" cy="44644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‒"/>
              <a:defRPr lang="en-US" sz="18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4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–"/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A127294-ACFE-41D3-AA99-C6ED4290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7" y="365127"/>
            <a:ext cx="8665573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23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7634818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3795" y="6577563"/>
            <a:ext cx="1428205" cy="280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434082-EAC2-4B69-8B78-5C51C91947B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05" y="1519520"/>
            <a:ext cx="10979484" cy="44644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‒"/>
              <a:defRPr lang="en-US" sz="18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4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–"/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69526DF-BAB6-419A-876A-FD8126AB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8" y="345273"/>
            <a:ext cx="8419763" cy="396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2EA5CD8-A817-B82E-4950-02ED4608856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45800" y="741288"/>
            <a:ext cx="8750080" cy="311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44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bulle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8629" y="6577563"/>
            <a:ext cx="1393372" cy="28043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434082-EAC2-4B69-8B78-5C51C91947B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1519520"/>
            <a:ext cx="11246645" cy="44644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‒"/>
              <a:defRPr lang="en-US" sz="18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4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–"/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A127294-ACFE-41D3-AA99-C6ED4290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7" y="365127"/>
            <a:ext cx="8665573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22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F6F1A4D-4E58-4865-AF8D-418B2FE3E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3003" y="6577563"/>
            <a:ext cx="1098997" cy="28043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434082-EAC2-4B69-8B78-5C51C919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0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F0789D05-1F3A-0FA9-26DA-9B8441A40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0" r="40162" b="16988"/>
          <a:stretch/>
        </p:blipFill>
        <p:spPr bwMode="auto">
          <a:xfrm>
            <a:off x="0" y="-6350"/>
            <a:ext cx="12256120" cy="68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6D8DAF-39A9-A001-BCBC-90634CB74A81}"/>
              </a:ext>
            </a:extLst>
          </p:cNvPr>
          <p:cNvSpPr/>
          <p:nvPr/>
        </p:nvSpPr>
        <p:spPr>
          <a:xfrm>
            <a:off x="941917" y="-14288"/>
            <a:ext cx="5390333" cy="6877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2" name="Picture 1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E03886F-D138-7BDF-8801-35702BBA5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12" y="1013312"/>
            <a:ext cx="5052147" cy="150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A black and orange logo&#10;&#10;Description automatically generated">
            <a:extLst>
              <a:ext uri="{FF2B5EF4-FFF2-40B4-BE49-F238E27FC236}">
                <a16:creationId xmlns:a16="http://schemas.microsoft.com/office/drawing/2014/main" id="{526D9D2F-CCD3-EE84-E7A0-DB556D6D4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7" y="5943601"/>
            <a:ext cx="324273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823C86D1-D06B-2959-C0E8-EF0E64DA255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5"/>
          <a:stretch>
            <a:fillRect/>
          </a:stretch>
        </p:blipFill>
        <p:spPr bwMode="auto">
          <a:xfrm>
            <a:off x="6280816" y="-14288"/>
            <a:ext cx="61384" cy="68834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69163">
                <a:alpha val="43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CCD3959C-8BD7-1C2A-A9A8-51FBAB7EC04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5"/>
          <a:stretch>
            <a:fillRect/>
          </a:stretch>
        </p:blipFill>
        <p:spPr bwMode="auto">
          <a:xfrm>
            <a:off x="893233" y="0"/>
            <a:ext cx="61384" cy="68659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69163">
                <a:alpha val="43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5" progId="TCLayout.ActiveDocument.1">
                  <p:embed/>
                </p:oleObj>
              </mc:Choice>
              <mc:Fallback>
                <p:oleObj name="think-cell Slide" r:id="rId7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itle 1">
            <a:extLst>
              <a:ext uri="{FF2B5EF4-FFF2-40B4-BE49-F238E27FC236}">
                <a16:creationId xmlns:a16="http://schemas.microsoft.com/office/drawing/2014/main" id="{4FDD1E2D-BB2B-4239-A4C5-B675E66B4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467" y="1242278"/>
            <a:ext cx="4703236" cy="809625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i="0" kern="1200" dirty="0">
                <a:solidFill>
                  <a:srgbClr val="7A60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F6F1A4D-4E58-4865-AF8D-418B2FE3E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3003" y="6577563"/>
            <a:ext cx="1098997" cy="28043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434082-EAC2-4B69-8B78-5C51C91947B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E0571A0-DE0A-F9E1-0E02-2DDE941EB3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16159" y="3095314"/>
            <a:ext cx="4641852" cy="657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934E1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1404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ppendix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E3DA4D8A-1C1C-4C01-B4D7-4BAD698EFC34}"/>
              </a:ext>
            </a:extLst>
          </p:cNvPr>
          <p:cNvSpPr/>
          <p:nvPr/>
        </p:nvSpPr>
        <p:spPr>
          <a:xfrm>
            <a:off x="3178" y="1"/>
            <a:ext cx="12188823" cy="1313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4FDD1E2D-BB2B-4239-A4C5-B675E66B4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155" y="1950100"/>
            <a:ext cx="10537444" cy="807393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i="0" kern="1200" dirty="0">
                <a:solidFill>
                  <a:srgbClr val="7A60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F6F1A4D-4E58-4865-AF8D-418B2FE3E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3003" y="6577563"/>
            <a:ext cx="1098997" cy="28043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434082-EAC2-4B69-8B78-5C51C91947B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20C11B64-0E48-0792-C6A3-D975EC04A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9" r="29078" b="67675"/>
          <a:stretch/>
        </p:blipFill>
        <p:spPr bwMode="auto">
          <a:xfrm>
            <a:off x="0" y="0"/>
            <a:ext cx="12192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5C67242-0CEA-EBAD-42C5-59778C0EB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4" y="234950"/>
            <a:ext cx="4286249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CEBC34-A16A-8704-C780-53EB3E48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30920" y="782771"/>
            <a:ext cx="2898681" cy="609911"/>
          </a:xfrm>
          <a:prstGeom prst="rect">
            <a:avLst/>
          </a:prstGeom>
          <a:noFill/>
          <a:ln>
            <a:noFill/>
          </a:ln>
          <a:effectLst>
            <a:outerShdw dir="5400000" algn="ctr" rotWithShape="0">
              <a:srgbClr val="332E29"/>
            </a:outerShdw>
            <a:softEdge rad="0"/>
          </a:effectLst>
        </p:spPr>
      </p:pic>
      <p:pic>
        <p:nvPicPr>
          <p:cNvPr id="7" name="Picture 6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16AC72AF-3AB0-08C1-7CC8-EB33B8F9B2D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/>
          <a:srcRect t="76875"/>
          <a:stretch/>
        </p:blipFill>
        <p:spPr>
          <a:xfrm>
            <a:off x="692156" y="2757493"/>
            <a:ext cx="10537443" cy="45719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B13D619-FBFD-0B33-AE1F-A82BFE50B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458" y="3006187"/>
            <a:ext cx="6296141" cy="32273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‒"/>
              <a:defRPr lang="en-US" sz="18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4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–"/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E0571A0-DE0A-F9E1-0E02-2DDE941EB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6" y="3006187"/>
            <a:ext cx="4109240" cy="3227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934E1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644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57AB01-72F4-DA78-DE6A-143653CC61C3}"/>
              </a:ext>
            </a:extLst>
          </p:cNvPr>
          <p:cNvSpPr/>
          <p:nvPr/>
        </p:nvSpPr>
        <p:spPr>
          <a:xfrm>
            <a:off x="1" y="1"/>
            <a:ext cx="12196236" cy="1135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15" descr="A close up of a brown surface&#10;&#10;Description automatically generated">
            <a:extLst>
              <a:ext uri="{FF2B5EF4-FFF2-40B4-BE49-F238E27FC236}">
                <a16:creationId xmlns:a16="http://schemas.microsoft.com/office/drawing/2014/main" id="{967D56E5-70FB-9F82-4B19-6EDBF61E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t="4546" r="37305" b="26671"/>
          <a:stretch>
            <a:fillRect/>
          </a:stretch>
        </p:blipFill>
        <p:spPr bwMode="auto">
          <a:xfrm>
            <a:off x="8354357" y="5"/>
            <a:ext cx="3854449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60FA8D5-163C-1AA3-C5F0-22EB68D86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937" y="381000"/>
            <a:ext cx="199601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A brown triangle with a black background&#10;&#10;Description automatically generated">
            <a:extLst>
              <a:ext uri="{FF2B5EF4-FFF2-40B4-BE49-F238E27FC236}">
                <a16:creationId xmlns:a16="http://schemas.microsoft.com/office/drawing/2014/main" id="{9CF3C1A4-7B6A-3380-E024-123249A9B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t="18593" r="-19820"/>
          <a:stretch>
            <a:fillRect/>
          </a:stretch>
        </p:blipFill>
        <p:spPr bwMode="auto">
          <a:xfrm>
            <a:off x="5927" y="3180"/>
            <a:ext cx="131233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82986C-65BB-EF16-912F-CAACDF016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22" y="65088"/>
            <a:ext cx="25019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2E39642D-1815-7011-8B3F-117B2F3B7EF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/>
          <a:srcRect t="76875"/>
          <a:stretch/>
        </p:blipFill>
        <p:spPr>
          <a:xfrm>
            <a:off x="12569" y="1135068"/>
            <a:ext cx="12196235" cy="52391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5" progId="TCLayout.ActiveDocument.1">
                  <p:embed/>
                </p:oleObj>
              </mc:Choice>
              <mc:Fallback>
                <p:oleObj name="think-cell Slide" r:id="rId8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8629" y="6577563"/>
            <a:ext cx="1393372" cy="28043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434082-EAC2-4B69-8B78-5C51C91947B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1519520"/>
            <a:ext cx="11246645" cy="44644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‒"/>
              <a:defRPr lang="en-US" sz="18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4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–"/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A127294-ACFE-41D3-AA99-C6ED4290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7" y="365127"/>
            <a:ext cx="8665573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80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7CB497B2-CC29-19A5-BACB-5774FC90E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/>
          <a:srcRect l="12154" t="33636" r="43427" b="58009"/>
          <a:stretch/>
        </p:blipFill>
        <p:spPr bwMode="auto">
          <a:xfrm>
            <a:off x="3176" y="1"/>
            <a:ext cx="12193059" cy="1165225"/>
          </a:xfrm>
          <a:prstGeom prst="rect">
            <a:avLst/>
          </a:prstGeom>
          <a:solidFill>
            <a:srgbClr val="7059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244066809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592" imgH="595" progId="TCLayout.ActiveDocument.1">
                  <p:embed/>
                </p:oleObj>
              </mc:Choice>
              <mc:Fallback>
                <p:oleObj name="think-cell Slide" r:id="rId20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2784" y="6494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fld id="{E394B309-52C2-45C2-894F-CF78E6B677B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4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0C6049B-E1EB-4A95-A30D-EB673A78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3003" y="6577563"/>
            <a:ext cx="1098997" cy="28043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434082-EAC2-4B69-8B78-5C51C91947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487" y="1514479"/>
            <a:ext cx="11248860" cy="4662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571500" lvl="1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‒"/>
            </a:pPr>
            <a:r>
              <a:rPr lang="en-US" dirty="0"/>
              <a:t>Second level</a:t>
            </a:r>
          </a:p>
          <a:p>
            <a:pPr marL="688975" lvl="2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914400" lvl="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D2FCCF6-CEBC-2223-ED70-93061B1A7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94" y="430219"/>
            <a:ext cx="199601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95C120FD-C9E8-90AB-E350-560BAD6FA9E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3"/>
          <a:srcRect t="76875"/>
          <a:stretch/>
        </p:blipFill>
        <p:spPr>
          <a:xfrm>
            <a:off x="0" y="1135068"/>
            <a:ext cx="12196235" cy="52391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7" y="365127"/>
            <a:ext cx="8445079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0F4D90-F3E1-A599-9629-AEAD25C7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15" y="58739"/>
            <a:ext cx="436033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59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000"/>
        </a:spcBef>
        <a:buClr>
          <a:srgbClr val="BB5D00"/>
        </a:buClr>
        <a:buSzPct val="11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‒"/>
        <a:defRPr lang="en-US" sz="1800" b="0" i="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2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Courier New" panose="02070309020205020404" pitchFamily="49" charset="0"/>
        <a:buChar char="o"/>
        <a:defRPr lang="en-US" sz="1600" b="0" i="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1688" indent="-112713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•"/>
        <a:defRPr lang="en-US" sz="1400" b="0" i="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–"/>
        <a:tabLst>
          <a:tab pos="1027113" algn="l"/>
        </a:tabLst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1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1BF1AA-6FB6-B03A-3E73-9C7396A2C8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5900" y="365125"/>
            <a:ext cx="6959599" cy="674688"/>
          </a:xfrm>
        </p:spPr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Environmental </a:t>
            </a:r>
            <a:r>
              <a:rPr lang="en-US">
                <a:latin typeface="Georgia" panose="02040502050405020303" pitchFamily="18" charset="0"/>
              </a:rPr>
              <a:t>Share  </a:t>
            </a:r>
            <a:br>
              <a:rPr lang="en-US">
                <a:latin typeface="Georgia" panose="02040502050405020303" pitchFamily="18" charset="0"/>
              </a:rPr>
            </a:br>
            <a:r>
              <a:rPr lang="en-US">
                <a:latin typeface="Georgia" panose="02040502050405020303" pitchFamily="18" charset="0"/>
              </a:rPr>
              <a:t>“</a:t>
            </a:r>
            <a:r>
              <a:rPr lang="en-US" dirty="0">
                <a:latin typeface="Georgia" panose="02040502050405020303" pitchFamily="18" charset="0"/>
              </a:rPr>
              <a:t>Waste Not Want Not”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AD60959-36CA-4347-F8FB-738DC8441513}"/>
              </a:ext>
            </a:extLst>
          </p:cNvPr>
          <p:cNvGrpSpPr/>
          <p:nvPr/>
        </p:nvGrpSpPr>
        <p:grpSpPr>
          <a:xfrm>
            <a:off x="-11581" y="1219394"/>
            <a:ext cx="12052114" cy="5613997"/>
            <a:chOff x="-11581" y="1219394"/>
            <a:chExt cx="12052114" cy="561399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0EC93B7-C6B1-9CC3-AEE5-CE5B85BCBADC}"/>
                </a:ext>
              </a:extLst>
            </p:cNvPr>
            <p:cNvGrpSpPr/>
            <p:nvPr/>
          </p:nvGrpSpPr>
          <p:grpSpPr>
            <a:xfrm>
              <a:off x="4830280" y="1233955"/>
              <a:ext cx="3359822" cy="5599436"/>
              <a:chOff x="4493479" y="1186046"/>
              <a:chExt cx="3359822" cy="559943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164286-A107-7EDF-98AF-FE47AF179247}"/>
                  </a:ext>
                </a:extLst>
              </p:cNvPr>
              <p:cNvSpPr txBox="1"/>
              <p:nvPr/>
            </p:nvSpPr>
            <p:spPr>
              <a:xfrm>
                <a:off x="4493479" y="1186046"/>
                <a:ext cx="334579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T</a:t>
                </a:r>
                <a:r>
                  <a:rPr lang="en-US" dirty="0">
                    <a:latin typeface="Georgia" panose="02040502050405020303" pitchFamily="18" charset="0"/>
                  </a:rPr>
                  <a:t>hough the WWTP’s screening systems are robust, when inorganics such as </a:t>
                </a:r>
                <a:r>
                  <a:rPr lang="en-US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WypAll towels/rags, scrap metal, and wood/plastic debris</a:t>
                </a:r>
                <a:r>
                  <a:rPr lang="en-US" dirty="0">
                    <a:latin typeface="Georgia" panose="02040502050405020303" pitchFamily="18" charset="0"/>
                  </a:rPr>
                  <a:t> are introduced into the system, they damage the internal working parts of the facility.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B0581D3-071B-4D56-762E-3B6A04021A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737177" y="3422277"/>
                <a:ext cx="2347685" cy="2448801"/>
              </a:xfrm>
              <a:prstGeom prst="rect">
                <a:avLst/>
              </a:prstGeom>
              <a:effectLst>
                <a:softEdge rad="50800"/>
              </a:effec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BACDA4-CF7D-0332-ED00-EA8E5FB4538B}"/>
                  </a:ext>
                </a:extLst>
              </p:cNvPr>
              <p:cNvSpPr txBox="1"/>
              <p:nvPr/>
            </p:nvSpPr>
            <p:spPr>
              <a:xfrm>
                <a:off x="4507511" y="5862152"/>
                <a:ext cx="33457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Please dispose of inorganics  in the proper waste stream receptacle.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C71DFCB-DBC1-7CCF-797A-A31933E5F71F}"/>
                </a:ext>
              </a:extLst>
            </p:cNvPr>
            <p:cNvGrpSpPr/>
            <p:nvPr/>
          </p:nvGrpSpPr>
          <p:grpSpPr>
            <a:xfrm>
              <a:off x="8342104" y="1359432"/>
              <a:ext cx="3698429" cy="5277402"/>
              <a:chOff x="8342104" y="1359432"/>
              <a:chExt cx="3698429" cy="5277402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A8E119C1-BFD7-D120-EE7D-72DFC64FAC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9206" y="3386140"/>
                <a:ext cx="1137697" cy="1327313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254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298460B-B0AE-1994-2B01-E3FB3BB14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2383" y="5047275"/>
                <a:ext cx="1578150" cy="1589559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FBA223C-DE1D-65B9-EC34-7AE12BB99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73852" y="5125173"/>
                <a:ext cx="1047428" cy="1473958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A12643D-1A91-3A81-A17C-B4F668C48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10819" y="1526438"/>
                <a:ext cx="1829714" cy="12555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D27123C-B8BC-63BB-4690-BF4B2E52E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42104" y="1359432"/>
                <a:ext cx="1187102" cy="1589559"/>
              </a:xfrm>
              <a:prstGeom prst="rect">
                <a:avLst/>
              </a:prstGeom>
              <a:effectLst>
                <a:softEdge rad="50800"/>
              </a:effectLst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B9AEB56-C7C4-D35E-4300-DCC1E8CC1D0B}"/>
                </a:ext>
              </a:extLst>
            </p:cNvPr>
            <p:cNvGrpSpPr/>
            <p:nvPr/>
          </p:nvGrpSpPr>
          <p:grpSpPr>
            <a:xfrm>
              <a:off x="-11581" y="1219394"/>
              <a:ext cx="4675827" cy="2757399"/>
              <a:chOff x="144027" y="1186046"/>
              <a:chExt cx="4675827" cy="238456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294C5B-EC08-C028-3C95-13675DB99EFF}"/>
                  </a:ext>
                </a:extLst>
              </p:cNvPr>
              <p:cNvSpPr txBox="1"/>
              <p:nvPr/>
            </p:nvSpPr>
            <p:spPr>
              <a:xfrm>
                <a:off x="144027" y="1186046"/>
                <a:ext cx="4675827" cy="103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000000"/>
                    </a:solidFill>
                    <a:effectLst/>
                    <a:latin typeface="Georgia" panose="02040502050405020303" pitchFamily="18" charset="0"/>
                  </a:rPr>
                  <a:t>Water conservation and recovery is an important part of the mining </a:t>
                </a:r>
                <a:r>
                  <a:rPr lang="en-US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&amp; processing of Copper.</a:t>
                </a:r>
              </a:p>
              <a:p>
                <a:endParaRPr lang="en-US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570BCFC-1EB3-2D4E-83B7-D33C84D25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8814" y="1792950"/>
                <a:ext cx="3107959" cy="1777660"/>
              </a:xfrm>
              <a:prstGeom prst="rect">
                <a:avLst/>
              </a:prstGeom>
              <a:effectLst>
                <a:softEdge rad="50800"/>
              </a:effectLst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CC72048-8958-C3C6-F913-4E8A2E022262}"/>
                </a:ext>
              </a:extLst>
            </p:cNvPr>
            <p:cNvGrpSpPr/>
            <p:nvPr/>
          </p:nvGrpSpPr>
          <p:grpSpPr>
            <a:xfrm>
              <a:off x="88494" y="4268881"/>
              <a:ext cx="4572068" cy="2031325"/>
              <a:chOff x="154061" y="4099727"/>
              <a:chExt cx="4151479" cy="203132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6FACDA-398A-22D7-4BE2-ED21EFA2FC2F}"/>
                  </a:ext>
                </a:extLst>
              </p:cNvPr>
              <p:cNvSpPr txBox="1"/>
              <p:nvPr/>
            </p:nvSpPr>
            <p:spPr>
              <a:xfrm>
                <a:off x="154061" y="4099727"/>
                <a:ext cx="187919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FMI Morenci utilizes the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Georgia" panose="02040502050405020303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W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Georgia" panose="02040502050405020303" pitchFamily="18" charset="0"/>
                  </a:rPr>
                  <a:t>astewater </a:t>
                </a:r>
                <a:r>
                  <a:rPr lang="en-US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T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Georgia" panose="02040502050405020303" pitchFamily="18" charset="0"/>
                  </a:rPr>
                  <a:t>reatment </a:t>
                </a:r>
                <a:r>
                  <a:rPr lang="en-US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P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Georgia" panose="02040502050405020303" pitchFamily="18" charset="0"/>
                  </a:rPr>
                  <a:t>lant, to recover water and recycle it back into operations.</a:t>
                </a: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9B28532-F31D-6874-03DB-89B763B41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3258" y="4544299"/>
                <a:ext cx="2272282" cy="1583415"/>
              </a:xfrm>
              <a:prstGeom prst="rect">
                <a:avLst/>
              </a:prstGeom>
              <a:effectLst>
                <a:softEdge rad="50800"/>
              </a:effectLst>
            </p:spPr>
          </p:pic>
        </p:grpSp>
      </p:grpSp>
      <p:pic>
        <p:nvPicPr>
          <p:cNvPr id="34" name="Graphic 33" descr="Close with solid fill">
            <a:extLst>
              <a:ext uri="{FF2B5EF4-FFF2-40B4-BE49-F238E27FC236}">
                <a16:creationId xmlns:a16="http://schemas.microsoft.com/office/drawing/2014/main" id="{B5F80FD3-44AC-00A3-6368-DFF3FB9E24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40366" y="1697011"/>
            <a:ext cx="914400" cy="914400"/>
          </a:xfrm>
          <a:prstGeom prst="rect">
            <a:avLst/>
          </a:prstGeom>
        </p:spPr>
      </p:pic>
      <p:pic>
        <p:nvPicPr>
          <p:cNvPr id="35" name="Graphic 34" descr="Close with solid fill">
            <a:extLst>
              <a:ext uri="{FF2B5EF4-FFF2-40B4-BE49-F238E27FC236}">
                <a16:creationId xmlns:a16="http://schemas.microsoft.com/office/drawing/2014/main" id="{FA23F55B-2E8A-D078-12F0-CB6E302E68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58815" y="5331562"/>
            <a:ext cx="914400" cy="914400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F728BAB-8711-6BC0-8D30-F3C57814D7CB}"/>
              </a:ext>
            </a:extLst>
          </p:cNvPr>
          <p:cNvCxnSpPr>
            <a:cxnSpLocks/>
          </p:cNvCxnSpPr>
          <p:nvPr/>
        </p:nvCxnSpPr>
        <p:spPr>
          <a:xfrm flipV="1">
            <a:off x="10666903" y="2895698"/>
            <a:ext cx="366187" cy="4918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3089FE5-7DCC-A1D6-C775-4436B30A4315}"/>
              </a:ext>
            </a:extLst>
          </p:cNvPr>
          <p:cNvCxnSpPr>
            <a:cxnSpLocks/>
          </p:cNvCxnSpPr>
          <p:nvPr/>
        </p:nvCxnSpPr>
        <p:spPr>
          <a:xfrm flipH="1">
            <a:off x="9529206" y="4821665"/>
            <a:ext cx="356920" cy="5098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9526489-50B7-6D9F-B995-D564A68DB166}"/>
              </a:ext>
            </a:extLst>
          </p:cNvPr>
          <p:cNvSpPr txBox="1"/>
          <p:nvPr/>
        </p:nvSpPr>
        <p:spPr>
          <a:xfrm>
            <a:off x="10406906" y="6551789"/>
            <a:ext cx="178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February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34909-31CC-F80E-0D91-8AB6BDCC29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1581" y="326519"/>
            <a:ext cx="1849173" cy="7132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8A5ECD5-C95D-25A4-1148-D2A466839849}"/>
                  </a:ext>
                </a:extLst>
              </p14:cNvPr>
              <p14:cNvContentPartPr/>
              <p14:nvPr/>
            </p14:nvContentPartPr>
            <p14:xfrm>
              <a:off x="8641654" y="5549868"/>
              <a:ext cx="570240" cy="747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8A5ECD5-C95D-25A4-1148-D2A46683984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78654" y="5487228"/>
                <a:ext cx="695880" cy="87264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5986614B-02C7-A986-13FD-BBAD1914F1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80113" y="1622188"/>
            <a:ext cx="871804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61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THE VALUE OF COPPER 2024">
      <a:dk1>
        <a:srgbClr val="000000"/>
      </a:dk1>
      <a:lt1>
        <a:srgbClr val="FFFFFF"/>
      </a:lt1>
      <a:dk2>
        <a:srgbClr val="8D6E59"/>
      </a:dk2>
      <a:lt2>
        <a:srgbClr val="FDF1DF"/>
      </a:lt2>
      <a:accent1>
        <a:srgbClr val="D34727"/>
      </a:accent1>
      <a:accent2>
        <a:srgbClr val="E18332"/>
      </a:accent2>
      <a:accent3>
        <a:srgbClr val="FFC743"/>
      </a:accent3>
      <a:accent4>
        <a:srgbClr val="8F133C"/>
      </a:accent4>
      <a:accent5>
        <a:srgbClr val="88BA00"/>
      </a:accent5>
      <a:accent6>
        <a:srgbClr val="0088BA"/>
      </a:accent6>
      <a:hlink>
        <a:srgbClr val="27B3D3"/>
      </a:hlink>
      <a:folHlink>
        <a:srgbClr val="8D6E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fcx_ppt_template_1stQtr" id="{5B940B48-EDFF-41CC-9017-111D1055C0A9}" vid="{B2C22EEC-56A9-4C88-A563-B5CFE98B3AD8}"/>
    </a:ext>
  </a:extLst>
</a:theme>
</file>

<file path=docMetadata/LabelInfo.xml><?xml version="1.0" encoding="utf-8"?>
<clbl:labelList xmlns:clbl="http://schemas.microsoft.com/office/2020/mipLabelMetadata">
  <clbl:label id="{56f8a036-ae1b-4f85-92d3-f4203c03c43b}" enabled="1" method="Standard" siteId="{5f229ce1-773c-46ed-a6fa-974006fae09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2024 Freeport Template</Template>
  <TotalTime>309</TotalTime>
  <Words>97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Courier New</vt:lpstr>
      <vt:lpstr>D-DIN</vt:lpstr>
      <vt:lpstr>Georgia</vt:lpstr>
      <vt:lpstr>1_Office Theme</vt:lpstr>
      <vt:lpstr>think-cell Slide</vt:lpstr>
      <vt:lpstr>Environmental Share   “Waste Not Want Not”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Share  “Waste Not Want Not”</dc:title>
  <dc:creator>Strenke, Gerald</dc:creator>
  <cp:lastModifiedBy>Goodwin, Diana</cp:lastModifiedBy>
  <cp:revision>2</cp:revision>
  <dcterms:created xsi:type="dcterms:W3CDTF">2024-11-22T14:07:20Z</dcterms:created>
  <dcterms:modified xsi:type="dcterms:W3CDTF">2025-02-03T15:57:34Z</dcterms:modified>
</cp:coreProperties>
</file>