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5"/>
  </p:sldMasterIdLst>
  <p:notesMasterIdLst>
    <p:notesMasterId r:id="rId7"/>
  </p:notesMasterIdLst>
  <p:handoutMasterIdLst>
    <p:handoutMasterId r:id="rId8"/>
  </p:handoutMasterIdLst>
  <p:sldIdLst>
    <p:sldId id="293" r:id="rId6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584A"/>
    <a:srgbClr val="C4E3EF"/>
    <a:srgbClr val="27B3D3"/>
    <a:srgbClr val="0088BA"/>
    <a:srgbClr val="7A604D"/>
    <a:srgbClr val="FAEDE6"/>
    <a:srgbClr val="C68B69"/>
    <a:srgbClr val="934E15"/>
    <a:srgbClr val="C3EAF3"/>
    <a:srgbClr val="E5A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color</c:v>
                </c:pt>
              </c:strCache>
            </c:strRef>
          </c:tx>
          <c:spPr>
            <a:solidFill>
              <a:srgbClr val="D34727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0-4747-AEB2-46BA132688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color</c:v>
                </c:pt>
              </c:strCache>
            </c:strRef>
          </c:tx>
          <c:spPr>
            <a:solidFill>
              <a:srgbClr val="E1833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0-4747-AEB2-46BA132688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color</c:v>
                </c:pt>
              </c:strCache>
            </c:strRef>
          </c:tx>
          <c:spPr>
            <a:solidFill>
              <a:srgbClr val="FEC74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0-4747-AEB2-46BA13268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 color</c:v>
                </c:pt>
              </c:strCache>
            </c:strRef>
          </c:tx>
          <c:spPr>
            <a:solidFill>
              <a:srgbClr val="27B3D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D0-4747-AEB2-46BA1326881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color</c:v>
                </c:pt>
              </c:strCache>
            </c:strRef>
          </c:tx>
          <c:spPr>
            <a:solidFill>
              <a:srgbClr val="0088BA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D0-4747-AEB2-46BA1326881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 color</c:v>
                </c:pt>
              </c:strCache>
            </c:strRef>
          </c:tx>
          <c:spPr>
            <a:solidFill>
              <a:srgbClr val="88BA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8BA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D0-4747-AEB2-46BA13268819}"/>
              </c:ext>
            </c:extLst>
          </c:dPt>
          <c:dPt>
            <c:idx val="1"/>
            <c:invertIfNegative val="0"/>
            <c:bubble3D val="0"/>
            <c:spPr>
              <a:solidFill>
                <a:srgbClr val="88BA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D0-4747-AEB2-46BA13268819}"/>
              </c:ext>
            </c:extLst>
          </c:dPt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6D0-4747-AEB2-46BA1326881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 color</c:v>
                </c:pt>
              </c:strCache>
            </c:strRef>
          </c:tx>
          <c:spPr>
            <a:solidFill>
              <a:srgbClr val="934E1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34E1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D0-4747-AEB2-46BA13268819}"/>
              </c:ext>
            </c:extLst>
          </c:dPt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D0-4747-AEB2-46BA13268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063408"/>
        <c:axId val="1298492384"/>
      </c:barChart>
      <c:catAx>
        <c:axId val="107806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8492384"/>
        <c:crosses val="autoZero"/>
        <c:auto val="1"/>
        <c:lblAlgn val="ctr"/>
        <c:lblOffset val="100"/>
        <c:noMultiLvlLbl val="0"/>
      </c:catAx>
      <c:valAx>
        <c:axId val="129849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806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3472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52-4194-A01D-CBE87F6C44B1}"/>
              </c:ext>
            </c:extLst>
          </c:dPt>
          <c:dPt>
            <c:idx val="1"/>
            <c:bubble3D val="0"/>
            <c:spPr>
              <a:solidFill>
                <a:srgbClr val="E1833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52-4194-A01D-CBE87F6C44B1}"/>
              </c:ext>
            </c:extLst>
          </c:dPt>
          <c:dPt>
            <c:idx val="2"/>
            <c:bubble3D val="0"/>
            <c:spPr>
              <a:solidFill>
                <a:srgbClr val="FEC24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52-4194-A01D-CBE87F6C44B1}"/>
              </c:ext>
            </c:extLst>
          </c:dPt>
          <c:dPt>
            <c:idx val="3"/>
            <c:bubble3D val="0"/>
            <c:spPr>
              <a:solidFill>
                <a:srgbClr val="27B3D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52-4194-A01D-CBE87F6C44B1}"/>
              </c:ext>
            </c:extLst>
          </c:dPt>
          <c:dPt>
            <c:idx val="4"/>
            <c:bubble3D val="0"/>
            <c:spPr>
              <a:solidFill>
                <a:srgbClr val="0088B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52-4194-A01D-CBE87F6C44B1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52-4194-A01D-CBE87F6C44B1}"/>
              </c:ext>
            </c:extLst>
          </c:dPt>
          <c:dPt>
            <c:idx val="6"/>
            <c:bubble3D val="0"/>
            <c:spPr>
              <a:solidFill>
                <a:srgbClr val="934E1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52-4194-A01D-CBE87F6C44B1}"/>
              </c:ext>
            </c:extLst>
          </c:dPt>
          <c:dPt>
            <c:idx val="7"/>
            <c:bubble3D val="0"/>
            <c:spPr>
              <a:solidFill>
                <a:srgbClr val="88BA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52-4194-A01D-CBE87F6C44B1}"/>
              </c:ext>
            </c:extLst>
          </c:dPt>
          <c:cat>
            <c:strRef>
              <c:f>Sheet1!$A$2:$A$9</c:f>
              <c:strCache>
                <c:ptCount val="8"/>
                <c:pt idx="0">
                  <c:v>1 color</c:v>
                </c:pt>
                <c:pt idx="1">
                  <c:v>2 color</c:v>
                </c:pt>
                <c:pt idx="2">
                  <c:v>3 color</c:v>
                </c:pt>
                <c:pt idx="3">
                  <c:v>4 color</c:v>
                </c:pt>
                <c:pt idx="4">
                  <c:v>5 color</c:v>
                </c:pt>
                <c:pt idx="5">
                  <c:v>6 color</c:v>
                </c:pt>
                <c:pt idx="6">
                  <c:v>7 color</c:v>
                </c:pt>
                <c:pt idx="7">
                  <c:v>8 color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752-4194-A01D-CBE87F6C4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DA9916-5E6C-4D6D-A985-E6C00F0B5D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D703D9-AF9D-4CCE-8832-29F095A74F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EC6DB-F2BE-47F2-B7BA-FCF00AF40D10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3A1AE-E7BA-40C7-9D4E-864A68F6FF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437E5-CD84-4083-9937-5D84488B9D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AEEB9-CDD2-4C24-96B2-19A44D5C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29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ED030-48CC-D340-A246-BA954A3A0B4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80130-CE8D-E640-9639-E0473270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6.emf"/><Relationship Id="rId5" Type="http://schemas.openxmlformats.org/officeDocument/2006/relationships/image" Target="../media/image2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6.bin"/><Relationship Id="rId7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6.bin"/><Relationship Id="rId7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6" Type="http://schemas.openxmlformats.org/officeDocument/2006/relationships/image" Target="../media/image5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10" Type="http://schemas.openxmlformats.org/officeDocument/2006/relationships/image" Target="../media/image13.png"/><Relationship Id="rId4" Type="http://schemas.openxmlformats.org/officeDocument/2006/relationships/image" Target="../media/image2.emf"/><Relationship Id="rId9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14.jpe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2.emf"/><Relationship Id="rId9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2.emf"/><Relationship Id="rId9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5.png"/><Relationship Id="rId7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Copper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0D227D0-2279-EB37-DA1E-2ABBC9ECF9C4}"/>
              </a:ext>
            </a:extLst>
          </p:cNvPr>
          <p:cNvSpPr/>
          <p:nvPr userDrawn="1"/>
        </p:nvSpPr>
        <p:spPr>
          <a:xfrm>
            <a:off x="0" y="3176"/>
            <a:ext cx="12188824" cy="66389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602AEA04-60B4-B98B-B6AF-0281A2BA37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8" r="20634" b="22900"/>
          <a:stretch>
            <a:fillRect/>
          </a:stretch>
        </p:blipFill>
        <p:spPr bwMode="auto">
          <a:xfrm>
            <a:off x="3176" y="0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66F7D4-492E-43AB-8EBD-78BC7D8792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990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66F7D4-492E-43AB-8EBD-78BC7D879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EED05DFF-6FEF-97F9-D107-3FBAB37590C2}"/>
              </a:ext>
            </a:extLst>
          </p:cNvPr>
          <p:cNvSpPr/>
          <p:nvPr userDrawn="1"/>
        </p:nvSpPr>
        <p:spPr>
          <a:xfrm>
            <a:off x="9224963" y="5697538"/>
            <a:ext cx="2543175" cy="89535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5" name="Picture 20">
            <a:extLst>
              <a:ext uri="{FF2B5EF4-FFF2-40B4-BE49-F238E27FC236}">
                <a16:creationId xmlns:a16="http://schemas.microsoft.com/office/drawing/2014/main" id="{80913116-3A34-8DE3-FD98-C9DEEE6568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72837" y="5964035"/>
            <a:ext cx="479425" cy="481012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Graphic 29">
            <a:extLst>
              <a:ext uri="{FF2B5EF4-FFF2-40B4-BE49-F238E27FC236}">
                <a16:creationId xmlns:a16="http://schemas.microsoft.com/office/drawing/2014/main" id="{7D54F05B-708B-30D1-13BE-B7397B12AE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593982" y="6013450"/>
            <a:ext cx="1312862" cy="430213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4" descr="A black and orange logo&#10;&#10;Description automatically generated">
            <a:extLst>
              <a:ext uri="{FF2B5EF4-FFF2-40B4-BE49-F238E27FC236}">
                <a16:creationId xmlns:a16="http://schemas.microsoft.com/office/drawing/2014/main" id="{B93B7BED-ECDB-FF0F-E352-BFD9F84F7D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5751513"/>
            <a:ext cx="243363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19">
            <a:extLst>
              <a:ext uri="{FF2B5EF4-FFF2-40B4-BE49-F238E27FC236}">
                <a16:creationId xmlns:a16="http://schemas.microsoft.com/office/drawing/2014/main" id="{E60E753F-63A9-B973-433C-B66690E02F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63774" y="6262115"/>
            <a:ext cx="7747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D64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fcx.com</a:t>
            </a:r>
          </a:p>
        </p:txBody>
      </p:sp>
      <p:pic>
        <p:nvPicPr>
          <p:cNvPr id="41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3C07996-6E4E-B87F-9D2C-B0090291EB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15900"/>
            <a:ext cx="5013325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B719BB0-DF3D-8F42-BDAB-67797C268B78}"/>
              </a:ext>
            </a:extLst>
          </p:cNvPr>
          <p:cNvGrpSpPr/>
          <p:nvPr userDrawn="1"/>
        </p:nvGrpSpPr>
        <p:grpSpPr>
          <a:xfrm>
            <a:off x="2946307" y="5872612"/>
            <a:ext cx="1381329" cy="871683"/>
            <a:chOff x="3122579" y="5872612"/>
            <a:chExt cx="1381329" cy="8716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EB0880C-433E-2A58-E972-DF985FB4F563}"/>
                </a:ext>
              </a:extLst>
            </p:cNvPr>
            <p:cNvGrpSpPr/>
            <p:nvPr userDrawn="1"/>
          </p:nvGrpSpPr>
          <p:grpSpPr>
            <a:xfrm>
              <a:off x="3490111" y="5872612"/>
              <a:ext cx="646265" cy="611360"/>
              <a:chOff x="3545592" y="5872612"/>
              <a:chExt cx="646265" cy="61136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6B3A905-0673-1461-9C1C-2D6220AE14A0}"/>
                  </a:ext>
                </a:extLst>
              </p:cNvPr>
              <p:cNvSpPr/>
              <p:nvPr userDrawn="1"/>
            </p:nvSpPr>
            <p:spPr>
              <a:xfrm>
                <a:off x="3590693" y="5923528"/>
                <a:ext cx="517416" cy="520135"/>
              </a:xfrm>
              <a:prstGeom prst="rect">
                <a:avLst/>
              </a:prstGeom>
              <a:solidFill>
                <a:srgbClr val="6F58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 descr="A black and white logo&#10;&#10;Description automatically generated">
                <a:extLst>
                  <a:ext uri="{FF2B5EF4-FFF2-40B4-BE49-F238E27FC236}">
                    <a16:creationId xmlns:a16="http://schemas.microsoft.com/office/drawing/2014/main" id="{2BFD5C4F-7B18-F4D5-E692-ED6C4CCC1F3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3545592" y="5872612"/>
                <a:ext cx="646265" cy="611360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F742E1-E593-82A8-771C-EAE89CDA82B3}"/>
                </a:ext>
              </a:extLst>
            </p:cNvPr>
            <p:cNvSpPr txBox="1"/>
            <p:nvPr userDrawn="1"/>
          </p:nvSpPr>
          <p:spPr>
            <a:xfrm>
              <a:off x="3122579" y="6498074"/>
              <a:ext cx="13813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</a:rPr>
                <a:t>All Operating Sites</a:t>
              </a:r>
              <a:endParaRPr lang="en-US" sz="1000" i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445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2A385F-36DD-46FB-A566-F5EABF7F0EE1}"/>
              </a:ext>
            </a:extLst>
          </p:cNvPr>
          <p:cNvSpPr/>
          <p:nvPr userDrawn="1"/>
        </p:nvSpPr>
        <p:spPr>
          <a:xfrm>
            <a:off x="3176" y="1177709"/>
            <a:ext cx="12188824" cy="15151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363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589" y="287685"/>
            <a:ext cx="8707956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A6F5BF-D6F4-4749-A47E-53D716145806}"/>
              </a:ext>
            </a:extLst>
          </p:cNvPr>
          <p:cNvSpPr/>
          <p:nvPr userDrawn="1"/>
        </p:nvSpPr>
        <p:spPr>
          <a:xfrm>
            <a:off x="121728" y="4930439"/>
            <a:ext cx="372486" cy="1231804"/>
          </a:xfrm>
          <a:prstGeom prst="rect">
            <a:avLst/>
          </a:prstGeom>
          <a:gradFill>
            <a:gsLst>
              <a:gs pos="25000">
                <a:srgbClr val="FEC745"/>
              </a:gs>
              <a:gs pos="0">
                <a:srgbClr val="E18332"/>
              </a:gs>
              <a:gs pos="100000">
                <a:srgbClr val="9B53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F31CCD-F890-447A-9CAD-5CC502170E1A}"/>
              </a:ext>
            </a:extLst>
          </p:cNvPr>
          <p:cNvSpPr/>
          <p:nvPr userDrawn="1"/>
        </p:nvSpPr>
        <p:spPr>
          <a:xfrm>
            <a:off x="1076559" y="4964036"/>
            <a:ext cx="387623" cy="1206610"/>
          </a:xfrm>
          <a:prstGeom prst="rect">
            <a:avLst/>
          </a:prstGeom>
          <a:gradFill>
            <a:gsLst>
              <a:gs pos="71000">
                <a:srgbClr val="A06146"/>
              </a:gs>
              <a:gs pos="46000">
                <a:srgbClr val="DA9E7F"/>
              </a:gs>
              <a:gs pos="25000">
                <a:srgbClr val="F9C397"/>
              </a:gs>
              <a:gs pos="0">
                <a:srgbClr val="F2D3AE"/>
              </a:gs>
              <a:gs pos="100000">
                <a:srgbClr val="843C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15EF54-6962-4147-A6E8-DD2B1E6DB412}"/>
              </a:ext>
            </a:extLst>
          </p:cNvPr>
          <p:cNvSpPr txBox="1"/>
          <p:nvPr userDrawn="1"/>
        </p:nvSpPr>
        <p:spPr>
          <a:xfrm>
            <a:off x="185337" y="4628345"/>
            <a:ext cx="3132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Additional color selection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B1EFD2-16AB-44D7-A868-706CF677CC4E}"/>
              </a:ext>
            </a:extLst>
          </p:cNvPr>
          <p:cNvSpPr/>
          <p:nvPr userDrawn="1"/>
        </p:nvSpPr>
        <p:spPr>
          <a:xfrm>
            <a:off x="589813" y="4924026"/>
            <a:ext cx="357080" cy="1231802"/>
          </a:xfrm>
          <a:prstGeom prst="rect">
            <a:avLst/>
          </a:prstGeom>
          <a:gradFill>
            <a:gsLst>
              <a:gs pos="52000">
                <a:srgbClr val="FED46A"/>
              </a:gs>
              <a:gs pos="0">
                <a:srgbClr val="F59948"/>
              </a:gs>
              <a:gs pos="100000">
                <a:srgbClr val="E1833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A2D2EB-13B1-4028-AC06-B66CBA66A76B}"/>
              </a:ext>
            </a:extLst>
          </p:cNvPr>
          <p:cNvSpPr/>
          <p:nvPr userDrawn="1"/>
        </p:nvSpPr>
        <p:spPr>
          <a:xfrm>
            <a:off x="2072120" y="4964036"/>
            <a:ext cx="409910" cy="1206609"/>
          </a:xfrm>
          <a:prstGeom prst="rect">
            <a:avLst/>
          </a:prstGeom>
          <a:gradFill>
            <a:gsLst>
              <a:gs pos="40000">
                <a:srgbClr val="0088BA"/>
              </a:gs>
              <a:gs pos="0">
                <a:srgbClr val="B5E4F7"/>
              </a:gs>
              <a:gs pos="100000">
                <a:srgbClr val="084A6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2F6261-B011-4584-B2D0-D5D35E673AD0}"/>
              </a:ext>
            </a:extLst>
          </p:cNvPr>
          <p:cNvSpPr txBox="1"/>
          <p:nvPr userDrawn="1"/>
        </p:nvSpPr>
        <p:spPr>
          <a:xfrm>
            <a:off x="347271" y="1310797"/>
            <a:ext cx="7812626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u="sng">
                <a:latin typeface="Arial" panose="020B0604020202020204" pitchFamily="34" charset="0"/>
                <a:cs typeface="Arial" panose="020B0604020202020204" pitchFamily="34" charset="0"/>
              </a:rPr>
              <a:t>The Value of Copper 2024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color theme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Select View/Slide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Select Colors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600" b="1" u="sng">
                <a:latin typeface="Arial" panose="020B0604020202020204" pitchFamily="34" charset="0"/>
                <a:cs typeface="Arial" panose="020B0604020202020204" pitchFamily="34" charset="0"/>
              </a:rPr>
              <a:t>Custom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select THE VALUE OF COPPER 2024 theme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8F39C0-859E-4629-AA42-567829112258}"/>
              </a:ext>
            </a:extLst>
          </p:cNvPr>
          <p:cNvSpPr/>
          <p:nvPr userDrawn="1"/>
        </p:nvSpPr>
        <p:spPr>
          <a:xfrm>
            <a:off x="433506" y="3198414"/>
            <a:ext cx="275897" cy="245798"/>
          </a:xfrm>
          <a:prstGeom prst="rect">
            <a:avLst/>
          </a:prstGeom>
          <a:solidFill>
            <a:srgbClr val="008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72879B0A-F99E-40E5-B700-799F77DD682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62179365"/>
              </p:ext>
            </p:extLst>
          </p:nvPr>
        </p:nvGraphicFramePr>
        <p:xfrm>
          <a:off x="6549001" y="3044858"/>
          <a:ext cx="5231928" cy="348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DE492359-65CB-4881-A29A-BAA4AE3DD16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88038930"/>
              </p:ext>
            </p:extLst>
          </p:nvPr>
        </p:nvGraphicFramePr>
        <p:xfrm>
          <a:off x="2750712" y="4507242"/>
          <a:ext cx="3553778" cy="212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4C018436-5F86-4927-B055-EACE768BAB44}"/>
              </a:ext>
            </a:extLst>
          </p:cNvPr>
          <p:cNvSpPr/>
          <p:nvPr userDrawn="1"/>
        </p:nvSpPr>
        <p:spPr>
          <a:xfrm>
            <a:off x="2443973" y="3198414"/>
            <a:ext cx="275897" cy="245798"/>
          </a:xfrm>
          <a:prstGeom prst="rect">
            <a:avLst/>
          </a:prstGeom>
          <a:solidFill>
            <a:srgbClr val="8D6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D0965D-2713-4818-A5C9-FFF806699494}"/>
              </a:ext>
            </a:extLst>
          </p:cNvPr>
          <p:cNvSpPr txBox="1"/>
          <p:nvPr userDrawn="1"/>
        </p:nvSpPr>
        <p:spPr>
          <a:xfrm>
            <a:off x="197494" y="4078794"/>
            <a:ext cx="726924" cy="227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/>
              <a:t>#934E15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8E214B-511E-49F4-ABBE-332FB17ED4A1}"/>
              </a:ext>
            </a:extLst>
          </p:cNvPr>
          <p:cNvSpPr txBox="1"/>
          <p:nvPr userDrawn="1"/>
        </p:nvSpPr>
        <p:spPr>
          <a:xfrm>
            <a:off x="135420" y="3470719"/>
            <a:ext cx="748559" cy="2457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/>
              <a:t>#0088BA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8B450E5-93A1-03E4-06E5-F726212F7A85}"/>
              </a:ext>
            </a:extLst>
          </p:cNvPr>
          <p:cNvGrpSpPr/>
          <p:nvPr userDrawn="1"/>
        </p:nvGrpSpPr>
        <p:grpSpPr>
          <a:xfrm>
            <a:off x="10531751" y="1345381"/>
            <a:ext cx="961254" cy="500575"/>
            <a:chOff x="7525504" y="1297924"/>
            <a:chExt cx="2552344" cy="132913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0C5B7E-66CD-22B1-A7CC-620E726E1657}"/>
                </a:ext>
              </a:extLst>
            </p:cNvPr>
            <p:cNvSpPr/>
            <p:nvPr userDrawn="1"/>
          </p:nvSpPr>
          <p:spPr>
            <a:xfrm rot="16200000">
              <a:off x="7493951" y="2027571"/>
              <a:ext cx="631045" cy="567940"/>
            </a:xfrm>
            <a:prstGeom prst="rect">
              <a:avLst/>
            </a:prstGeom>
            <a:solidFill>
              <a:srgbClr val="8B6C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9C8346-DDF9-C543-1322-050C61E69177}"/>
                </a:ext>
              </a:extLst>
            </p:cNvPr>
            <p:cNvSpPr/>
            <p:nvPr userDrawn="1"/>
          </p:nvSpPr>
          <p:spPr>
            <a:xfrm rot="16200000">
              <a:off x="8114857" y="2015738"/>
              <a:ext cx="631045" cy="567940"/>
            </a:xfrm>
            <a:prstGeom prst="rect">
              <a:avLst/>
            </a:prstGeom>
            <a:solidFill>
              <a:srgbClr val="AF7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07BC7A-00DB-D2E6-EC0C-A71A437B4EFD}"/>
                </a:ext>
              </a:extLst>
            </p:cNvPr>
            <p:cNvSpPr/>
            <p:nvPr userDrawn="1"/>
          </p:nvSpPr>
          <p:spPr>
            <a:xfrm rot="16200000">
              <a:off x="8796606" y="2027571"/>
              <a:ext cx="631045" cy="567940"/>
            </a:xfrm>
            <a:prstGeom prst="rect">
              <a:avLst/>
            </a:prstGeom>
            <a:solidFill>
              <a:srgbClr val="B74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5CF867-39F1-0307-26AF-D293CF7B76F4}"/>
                </a:ext>
              </a:extLst>
            </p:cNvPr>
            <p:cNvSpPr/>
            <p:nvPr userDrawn="1"/>
          </p:nvSpPr>
          <p:spPr>
            <a:xfrm rot="16200000">
              <a:off x="9478355" y="2015738"/>
              <a:ext cx="631045" cy="567940"/>
            </a:xfrm>
            <a:prstGeom prst="rect">
              <a:avLst/>
            </a:prstGeom>
            <a:solidFill>
              <a:srgbClr val="C87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15AA0B-E523-2F79-637A-3E7E601194AF}"/>
                </a:ext>
              </a:extLst>
            </p:cNvPr>
            <p:cNvSpPr/>
            <p:nvPr userDrawn="1"/>
          </p:nvSpPr>
          <p:spPr>
            <a:xfrm rot="16200000">
              <a:off x="8143027" y="1329477"/>
              <a:ext cx="631045" cy="567940"/>
            </a:xfrm>
            <a:prstGeom prst="rect">
              <a:avLst/>
            </a:prstGeom>
            <a:solidFill>
              <a:srgbClr val="984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A98FD3-C5C7-3A8E-5021-2EFA126715E4}"/>
                </a:ext>
              </a:extLst>
            </p:cNvPr>
            <p:cNvSpPr/>
            <p:nvPr userDrawn="1"/>
          </p:nvSpPr>
          <p:spPr>
            <a:xfrm rot="16200000">
              <a:off x="8825909" y="1329477"/>
              <a:ext cx="631045" cy="567940"/>
            </a:xfrm>
            <a:prstGeom prst="rect">
              <a:avLst/>
            </a:prstGeom>
            <a:solidFill>
              <a:srgbClr val="D89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BD5750-99EC-A516-E042-61A5D5E987A2}"/>
                </a:ext>
              </a:extLst>
            </p:cNvPr>
            <p:cNvSpPr/>
            <p:nvPr userDrawn="1"/>
          </p:nvSpPr>
          <p:spPr>
            <a:xfrm rot="16200000">
              <a:off x="7493951" y="1329477"/>
              <a:ext cx="631045" cy="567940"/>
            </a:xfrm>
            <a:prstGeom prst="rect">
              <a:avLst/>
            </a:prstGeom>
            <a:solidFill>
              <a:srgbClr val="F2D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AE890C-E3C6-ED59-15A8-A144083947E6}"/>
                </a:ext>
              </a:extLst>
            </p:cNvPr>
            <p:cNvSpPr/>
            <p:nvPr userDrawn="1"/>
          </p:nvSpPr>
          <p:spPr>
            <a:xfrm rot="16200000">
              <a:off x="9461462" y="1329477"/>
              <a:ext cx="631045" cy="567940"/>
            </a:xfrm>
            <a:prstGeom prst="rect">
              <a:avLst/>
            </a:prstGeom>
            <a:solidFill>
              <a:srgbClr val="F9C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D3ED3C9-2E9A-CA4B-BFE4-FC3CBB8F8E02}"/>
              </a:ext>
            </a:extLst>
          </p:cNvPr>
          <p:cNvSpPr/>
          <p:nvPr userDrawn="1"/>
        </p:nvSpPr>
        <p:spPr>
          <a:xfrm>
            <a:off x="1084823" y="3198414"/>
            <a:ext cx="275897" cy="245798"/>
          </a:xfrm>
          <a:prstGeom prst="rect">
            <a:avLst/>
          </a:prstGeom>
          <a:solidFill>
            <a:srgbClr val="27B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0E4A417-EDED-51C6-51E8-088462781285}"/>
              </a:ext>
            </a:extLst>
          </p:cNvPr>
          <p:cNvSpPr txBox="1"/>
          <p:nvPr userDrawn="1"/>
        </p:nvSpPr>
        <p:spPr>
          <a:xfrm>
            <a:off x="822501" y="3470719"/>
            <a:ext cx="100120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/>
              <a:t>#27B3D3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8B8FE62-54EA-B1A6-4D5D-1B6F83777EBA}"/>
              </a:ext>
            </a:extLst>
          </p:cNvPr>
          <p:cNvSpPr/>
          <p:nvPr userDrawn="1"/>
        </p:nvSpPr>
        <p:spPr>
          <a:xfrm rot="16200000">
            <a:off x="1721749" y="3792360"/>
            <a:ext cx="245797" cy="275899"/>
          </a:xfrm>
          <a:prstGeom prst="rect">
            <a:avLst/>
          </a:prstGeom>
          <a:solidFill>
            <a:srgbClr val="FEC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B339C41-EB9D-2053-2BE7-B4DB307AC722}"/>
              </a:ext>
            </a:extLst>
          </p:cNvPr>
          <p:cNvSpPr txBox="1"/>
          <p:nvPr userDrawn="1"/>
        </p:nvSpPr>
        <p:spPr>
          <a:xfrm>
            <a:off x="1481995" y="4078794"/>
            <a:ext cx="100120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/>
              <a:t>#FEC240</a:t>
            </a:r>
          </a:p>
          <a:p>
            <a:endParaRPr lang="en-US" sz="10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99ADD03-E78B-C137-819B-6E50935B79A6}"/>
              </a:ext>
            </a:extLst>
          </p:cNvPr>
          <p:cNvSpPr/>
          <p:nvPr userDrawn="1"/>
        </p:nvSpPr>
        <p:spPr>
          <a:xfrm>
            <a:off x="2553805" y="4975761"/>
            <a:ext cx="426051" cy="1206609"/>
          </a:xfrm>
          <a:prstGeom prst="rect">
            <a:avLst/>
          </a:prstGeom>
          <a:gradFill>
            <a:gsLst>
              <a:gs pos="98473">
                <a:srgbClr val="638600"/>
              </a:gs>
              <a:gs pos="4580">
                <a:srgbClr val="C0FF0D"/>
              </a:gs>
              <a:gs pos="40000">
                <a:srgbClr val="B0EE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81FB068-CDE8-9913-96C4-171A6C8D6B6F}"/>
              </a:ext>
            </a:extLst>
          </p:cNvPr>
          <p:cNvSpPr/>
          <p:nvPr userDrawn="1"/>
        </p:nvSpPr>
        <p:spPr>
          <a:xfrm>
            <a:off x="1574097" y="4975762"/>
            <a:ext cx="426051" cy="1206609"/>
          </a:xfrm>
          <a:prstGeom prst="rect">
            <a:avLst/>
          </a:prstGeom>
          <a:gradFill>
            <a:gsLst>
              <a:gs pos="1527">
                <a:srgbClr val="F9C397"/>
              </a:gs>
              <a:gs pos="49000">
                <a:srgbClr val="FB7645"/>
              </a:gs>
              <a:gs pos="98473">
                <a:srgbClr val="B7452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05F3B9D-DA54-0028-40A8-328FF1F9A6DA}"/>
              </a:ext>
            </a:extLst>
          </p:cNvPr>
          <p:cNvSpPr txBox="1"/>
          <p:nvPr userDrawn="1"/>
        </p:nvSpPr>
        <p:spPr>
          <a:xfrm>
            <a:off x="868779" y="4078794"/>
            <a:ext cx="72692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/>
              <a:t>#D34727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7E8AAD6-9B30-759D-367C-277FFF406E8C}"/>
              </a:ext>
            </a:extLst>
          </p:cNvPr>
          <p:cNvSpPr/>
          <p:nvPr userDrawn="1"/>
        </p:nvSpPr>
        <p:spPr>
          <a:xfrm rot="16200000">
            <a:off x="1076757" y="3792360"/>
            <a:ext cx="245797" cy="275899"/>
          </a:xfrm>
          <a:prstGeom prst="rect">
            <a:avLst/>
          </a:prstGeom>
          <a:solidFill>
            <a:srgbClr val="D34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2C905D1-1976-C7A7-590F-7D464B63174C}"/>
              </a:ext>
            </a:extLst>
          </p:cNvPr>
          <p:cNvSpPr/>
          <p:nvPr userDrawn="1"/>
        </p:nvSpPr>
        <p:spPr>
          <a:xfrm>
            <a:off x="1692082" y="3198414"/>
            <a:ext cx="275897" cy="245798"/>
          </a:xfrm>
          <a:prstGeom prst="rect">
            <a:avLst/>
          </a:prstGeom>
          <a:solidFill>
            <a:srgbClr val="88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6E65E0-AE2A-AAF7-929F-878FDB36F939}"/>
              </a:ext>
            </a:extLst>
          </p:cNvPr>
          <p:cNvSpPr txBox="1"/>
          <p:nvPr userDrawn="1"/>
        </p:nvSpPr>
        <p:spPr>
          <a:xfrm>
            <a:off x="1558344" y="3470719"/>
            <a:ext cx="100120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/>
              <a:t>#88BA00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E3C5C3A-7B79-FE7E-4C95-03B146EF63CE}"/>
              </a:ext>
            </a:extLst>
          </p:cNvPr>
          <p:cNvSpPr/>
          <p:nvPr userDrawn="1"/>
        </p:nvSpPr>
        <p:spPr>
          <a:xfrm rot="16200000">
            <a:off x="426122" y="3792360"/>
            <a:ext cx="245797" cy="275899"/>
          </a:xfrm>
          <a:prstGeom prst="rect">
            <a:avLst/>
          </a:prstGeom>
          <a:solidFill>
            <a:srgbClr val="934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043E0E4-22C5-BDBE-B662-D2E539438B8A}"/>
              </a:ext>
            </a:extLst>
          </p:cNvPr>
          <p:cNvSpPr/>
          <p:nvPr userDrawn="1"/>
        </p:nvSpPr>
        <p:spPr>
          <a:xfrm>
            <a:off x="2443973" y="3807411"/>
            <a:ext cx="275897" cy="245798"/>
          </a:xfrm>
          <a:prstGeom prst="rect">
            <a:avLst/>
          </a:prstGeom>
          <a:solidFill>
            <a:srgbClr val="E18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9D7D4CE-9410-F50D-14BC-FD35C3AA9E30}"/>
              </a:ext>
            </a:extLst>
          </p:cNvPr>
          <p:cNvSpPr txBox="1"/>
          <p:nvPr userDrawn="1"/>
        </p:nvSpPr>
        <p:spPr>
          <a:xfrm>
            <a:off x="2316666" y="4078794"/>
            <a:ext cx="100120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/>
              <a:t>#E18332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14CD594-3F2E-8712-9AA6-FB70B7D94317}"/>
              </a:ext>
            </a:extLst>
          </p:cNvPr>
          <p:cNvSpPr txBox="1"/>
          <p:nvPr userDrawn="1"/>
        </p:nvSpPr>
        <p:spPr>
          <a:xfrm>
            <a:off x="2294187" y="3470719"/>
            <a:ext cx="100120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/>
              <a:t>#8D6E59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B1E10008-592A-2374-E6DC-72C295AFE1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19209" b="6673"/>
          <a:stretch/>
        </p:blipFill>
        <p:spPr>
          <a:xfrm>
            <a:off x="6549001" y="1268585"/>
            <a:ext cx="5586842" cy="133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49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2 bulle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589" y="270861"/>
            <a:ext cx="8865017" cy="675389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411022-70AA-4249-87BE-62B1FB1E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89" y="2578708"/>
            <a:ext cx="4797348" cy="340987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5933937-D526-39D3-2E4F-25D59D0B6F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78637" y="2569029"/>
            <a:ext cx="5159928" cy="340987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FA1CD20-ECA4-3002-0A6B-ED7734285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5377" y="1532051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7A604D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6734F-1F25-2206-CE5E-427A510611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589" y="1514634"/>
            <a:ext cx="479734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7A604D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783128AE-58B8-7085-F57C-AB98DF58D113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5"/>
          <a:srcRect t="76875"/>
          <a:stretch/>
        </p:blipFill>
        <p:spPr>
          <a:xfrm rot="5400000">
            <a:off x="4037280" y="3806558"/>
            <a:ext cx="3825013" cy="45719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504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 text graphic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132DD1-6B33-4309-82A8-752481CA67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0670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132DD1-6B33-4309-82A8-752481CA6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7811" y="6507849"/>
            <a:ext cx="7363977" cy="2890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8751137-A964-4A57-9A4A-680957F99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589" y="301808"/>
            <a:ext cx="8906802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FC5520E-1159-6C32-5738-E98CB1A35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10" y="3374972"/>
            <a:ext cx="11090131" cy="259357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18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16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4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2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F87929-4463-ACF6-A600-2F1F9D3AEE9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7810" y="1399812"/>
            <a:ext cx="11090131" cy="162602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18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16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4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2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320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7"/>
            <a:ext cx="12192000" cy="1738327"/>
          </a:xfrm>
          <a:prstGeom prst="rect">
            <a:avLst/>
          </a:prstGeom>
          <a:solidFill>
            <a:srgbClr val="E5A38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1F5752-9C5B-79E7-70B7-618780D7D998}"/>
              </a:ext>
            </a:extLst>
          </p:cNvPr>
          <p:cNvGrpSpPr/>
          <p:nvPr userDrawn="1"/>
        </p:nvGrpSpPr>
        <p:grpSpPr>
          <a:xfrm>
            <a:off x="2795954" y="3494667"/>
            <a:ext cx="6547128" cy="1780502"/>
            <a:chOff x="2795954" y="3320509"/>
            <a:chExt cx="6540700" cy="1955633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0F6F3D3-1D9F-4009-91D2-AD6A281F1E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95954" y="3331397"/>
              <a:ext cx="0" cy="194474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DB5D549-495F-4858-B322-93010E4861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36654" y="3320509"/>
              <a:ext cx="0" cy="194474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08091AF0-A742-C6F5-FD53-3D0D2B9DF5EA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3"/>
          <a:srcRect t="76875"/>
          <a:stretch/>
        </p:blipFill>
        <p:spPr>
          <a:xfrm rot="5400000" flipV="1">
            <a:off x="4943406" y="2307862"/>
            <a:ext cx="2343661" cy="45719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132DD1-6B33-4309-82A8-752481CA67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0670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132DD1-6B33-4309-82A8-752481CA6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DF4BA91-A2A2-4736-95CB-1BD645CC23F2}"/>
              </a:ext>
            </a:extLst>
          </p:cNvPr>
          <p:cNvCxnSpPr>
            <a:cxnSpLocks/>
          </p:cNvCxnSpPr>
          <p:nvPr userDrawn="1"/>
        </p:nvCxnSpPr>
        <p:spPr>
          <a:xfrm>
            <a:off x="986729" y="4948280"/>
            <a:ext cx="0" cy="42279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DB510F7-909D-4B7F-B125-397D73851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2795954" y="3502552"/>
            <a:ext cx="6547128" cy="614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7811" y="6507849"/>
            <a:ext cx="7363977" cy="2890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8751137-A964-4A57-9A4A-680957F99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589" y="301808"/>
            <a:ext cx="8906802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B92207-A3E0-4D30-B754-7BD03F890EA2}"/>
              </a:ext>
            </a:extLst>
          </p:cNvPr>
          <p:cNvSpPr/>
          <p:nvPr userDrawn="1"/>
        </p:nvSpPr>
        <p:spPr>
          <a:xfrm>
            <a:off x="130839" y="5122546"/>
            <a:ext cx="1711780" cy="961292"/>
          </a:xfrm>
          <a:prstGeom prst="rect">
            <a:avLst/>
          </a:prstGeom>
          <a:solidFill>
            <a:srgbClr val="C4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1E0F9B-17A1-4742-BBEA-18FD4100958D}"/>
              </a:ext>
            </a:extLst>
          </p:cNvPr>
          <p:cNvSpPr/>
          <p:nvPr userDrawn="1"/>
        </p:nvSpPr>
        <p:spPr>
          <a:xfrm>
            <a:off x="4646324" y="2878247"/>
            <a:ext cx="2846389" cy="1431131"/>
          </a:xfrm>
          <a:prstGeom prst="rect">
            <a:avLst/>
          </a:prstGeom>
          <a:solidFill>
            <a:srgbClr val="008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>
              <a:latin typeface="+mj-lt"/>
            </a:endParaRP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32BF3A96-C10D-481B-B7D7-7378A143A0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0339" y="3041245"/>
            <a:ext cx="2578359" cy="1112509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DF5748C-833B-4C7D-A7FD-C83C6CBED9B5}"/>
              </a:ext>
            </a:extLst>
          </p:cNvPr>
          <p:cNvSpPr/>
          <p:nvPr userDrawn="1"/>
        </p:nvSpPr>
        <p:spPr>
          <a:xfrm>
            <a:off x="1283676" y="3840258"/>
            <a:ext cx="3024554" cy="961292"/>
          </a:xfrm>
          <a:prstGeom prst="rect">
            <a:avLst/>
          </a:prstGeom>
          <a:solidFill>
            <a:srgbClr val="27B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>
              <a:latin typeface="+mj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6F43AF7-9766-4038-BF82-554F2B07497D}"/>
              </a:ext>
            </a:extLst>
          </p:cNvPr>
          <p:cNvSpPr/>
          <p:nvPr userDrawn="1"/>
        </p:nvSpPr>
        <p:spPr>
          <a:xfrm>
            <a:off x="1940063" y="5122546"/>
            <a:ext cx="1711780" cy="961292"/>
          </a:xfrm>
          <a:prstGeom prst="rect">
            <a:avLst/>
          </a:prstGeom>
          <a:solidFill>
            <a:srgbClr val="C4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>
              <a:latin typeface="+mj-lt"/>
            </a:endParaRP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973B15DC-252E-4A5A-BF03-D27EDB410F4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442513" y="3893626"/>
            <a:ext cx="270688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E157A5-F1FB-4A99-9B17-594E2875C801}"/>
              </a:ext>
            </a:extLst>
          </p:cNvPr>
          <p:cNvCxnSpPr>
            <a:cxnSpLocks/>
          </p:cNvCxnSpPr>
          <p:nvPr userDrawn="1"/>
        </p:nvCxnSpPr>
        <p:spPr>
          <a:xfrm flipH="1">
            <a:off x="986729" y="4948280"/>
            <a:ext cx="361113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A69A6C8-BBBA-4A5A-BD8E-4F2863C7A10B}"/>
              </a:ext>
            </a:extLst>
          </p:cNvPr>
          <p:cNvCxnSpPr>
            <a:cxnSpLocks/>
          </p:cNvCxnSpPr>
          <p:nvPr userDrawn="1"/>
        </p:nvCxnSpPr>
        <p:spPr>
          <a:xfrm>
            <a:off x="4597859" y="4948280"/>
            <a:ext cx="0" cy="42279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21CD03D-DAF3-4B68-9DAA-9279D235C59F}"/>
              </a:ext>
            </a:extLst>
          </p:cNvPr>
          <p:cNvSpPr/>
          <p:nvPr userDrawn="1"/>
        </p:nvSpPr>
        <p:spPr>
          <a:xfrm>
            <a:off x="3741969" y="5122546"/>
            <a:ext cx="1711780" cy="961292"/>
          </a:xfrm>
          <a:prstGeom prst="rect">
            <a:avLst/>
          </a:prstGeom>
          <a:solidFill>
            <a:srgbClr val="C4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>
              <a:latin typeface="+mj-lt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D2E2D0-8215-46A3-AD69-C5AFAEF00569}"/>
              </a:ext>
            </a:extLst>
          </p:cNvPr>
          <p:cNvCxnSpPr>
            <a:cxnSpLocks/>
          </p:cNvCxnSpPr>
          <p:nvPr userDrawn="1"/>
        </p:nvCxnSpPr>
        <p:spPr>
          <a:xfrm>
            <a:off x="7527429" y="4948280"/>
            <a:ext cx="0" cy="42279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30ED4439-13DE-479E-A463-246F49A524CB}"/>
              </a:ext>
            </a:extLst>
          </p:cNvPr>
          <p:cNvSpPr/>
          <p:nvPr userDrawn="1"/>
        </p:nvSpPr>
        <p:spPr>
          <a:xfrm>
            <a:off x="7824376" y="3841094"/>
            <a:ext cx="3024554" cy="961292"/>
          </a:xfrm>
          <a:prstGeom prst="rect">
            <a:avLst/>
          </a:prstGeom>
          <a:solidFill>
            <a:srgbClr val="27B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>
              <a:latin typeface="+mj-lt"/>
            </a:endParaRP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EEDAD94D-E1FB-4D24-A8B3-449950C2AE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83213" y="3894462"/>
            <a:ext cx="270688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9A90B50-AEC3-4FC8-980D-AF91F3CBB90E}"/>
              </a:ext>
            </a:extLst>
          </p:cNvPr>
          <p:cNvCxnSpPr>
            <a:cxnSpLocks/>
          </p:cNvCxnSpPr>
          <p:nvPr userDrawn="1"/>
        </p:nvCxnSpPr>
        <p:spPr>
          <a:xfrm flipH="1">
            <a:off x="7527429" y="4948280"/>
            <a:ext cx="361113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6006CEA-F0ED-4ED3-BF84-B157B5ADB00A}"/>
              </a:ext>
            </a:extLst>
          </p:cNvPr>
          <p:cNvCxnSpPr>
            <a:cxnSpLocks/>
          </p:cNvCxnSpPr>
          <p:nvPr userDrawn="1"/>
        </p:nvCxnSpPr>
        <p:spPr>
          <a:xfrm>
            <a:off x="11138559" y="4948280"/>
            <a:ext cx="0" cy="422796"/>
          </a:xfrm>
          <a:prstGeom prst="line">
            <a:avLst/>
          </a:prstGeom>
          <a:ln w="19050">
            <a:solidFill>
              <a:srgbClr val="395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4D6692E-90E4-F1BB-44FE-F0C706834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11" y="1227808"/>
            <a:ext cx="5501657" cy="14529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7548FE2-D97B-A78D-65F9-9BD434298E7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337562" y="1216166"/>
            <a:ext cx="5501657" cy="14529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A75C58-3AE4-FA0B-6EF4-C474D5C724F4}"/>
              </a:ext>
            </a:extLst>
          </p:cNvPr>
          <p:cNvSpPr/>
          <p:nvPr userDrawn="1"/>
        </p:nvSpPr>
        <p:spPr>
          <a:xfrm>
            <a:off x="6705099" y="5126901"/>
            <a:ext cx="1711780" cy="961292"/>
          </a:xfrm>
          <a:prstGeom prst="rect">
            <a:avLst/>
          </a:prstGeom>
          <a:solidFill>
            <a:srgbClr val="C4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33187A-741D-D6FE-318C-00BF1E1068DA}"/>
              </a:ext>
            </a:extLst>
          </p:cNvPr>
          <p:cNvSpPr/>
          <p:nvPr userDrawn="1"/>
        </p:nvSpPr>
        <p:spPr>
          <a:xfrm>
            <a:off x="8514323" y="5126901"/>
            <a:ext cx="1711780" cy="961292"/>
          </a:xfrm>
          <a:prstGeom prst="rect">
            <a:avLst/>
          </a:prstGeom>
          <a:solidFill>
            <a:srgbClr val="C4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51C3D4-FA27-6859-0738-157F9DC7F0B6}"/>
              </a:ext>
            </a:extLst>
          </p:cNvPr>
          <p:cNvSpPr/>
          <p:nvPr userDrawn="1"/>
        </p:nvSpPr>
        <p:spPr>
          <a:xfrm>
            <a:off x="10316229" y="5126901"/>
            <a:ext cx="1711780" cy="961292"/>
          </a:xfrm>
          <a:prstGeom prst="rect">
            <a:avLst/>
          </a:prstGeom>
          <a:solidFill>
            <a:srgbClr val="C4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>
              <a:latin typeface="+mj-lt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4A1895D-6964-75EF-3157-495986B8E1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659" y="5196483"/>
            <a:ext cx="1542141" cy="813418"/>
          </a:xfrm>
          <a:prstGeom prst="rect">
            <a:avLst/>
          </a:prstGeom>
          <a:solidFill>
            <a:srgbClr val="C4E3EF"/>
          </a:solidFill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07B831A-A902-056B-0B33-1FBD39CB12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01162" y="5196483"/>
            <a:ext cx="1542141" cy="813418"/>
          </a:xfrm>
          <a:prstGeom prst="rect">
            <a:avLst/>
          </a:prstGeom>
          <a:solidFill>
            <a:srgbClr val="C4E3EF"/>
          </a:solidFill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427F256-EF5C-9ED1-AEF7-72E891E058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6789" y="5196483"/>
            <a:ext cx="1542141" cy="813418"/>
          </a:xfrm>
          <a:prstGeom prst="rect">
            <a:avLst/>
          </a:prstGeom>
          <a:solidFill>
            <a:srgbClr val="C4E3EF"/>
          </a:solidFill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41CC2F6-0C8E-57F8-C88E-E82AB07BF3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89919" y="5200838"/>
            <a:ext cx="1542141" cy="813418"/>
          </a:xfrm>
          <a:prstGeom prst="rect">
            <a:avLst/>
          </a:prstGeom>
          <a:solidFill>
            <a:srgbClr val="C4E3EF"/>
          </a:solidFill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92572BD-2688-AFF7-04C3-8B712550B67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75422" y="5200838"/>
            <a:ext cx="1542141" cy="813418"/>
          </a:xfrm>
          <a:prstGeom prst="rect">
            <a:avLst/>
          </a:prstGeom>
          <a:solidFill>
            <a:srgbClr val="C4E3EF"/>
          </a:solidFill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E07D739-7491-9A54-1373-E4EF33C893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401049" y="5200838"/>
            <a:ext cx="1542141" cy="813418"/>
          </a:xfrm>
          <a:prstGeom prst="rect">
            <a:avLst/>
          </a:prstGeom>
          <a:solidFill>
            <a:srgbClr val="C4E3EF"/>
          </a:solidFill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7569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PPER HEAD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4EB0B0-4B5A-4A01-B39D-054EF901C6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75563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4EB0B0-4B5A-4A01-B39D-054EF901C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112" y="1991876"/>
            <a:ext cx="10580687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rgbClr val="7A604D"/>
                </a:solidFill>
                <a:latin typeface="+mj-lt"/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  <p:pic>
        <p:nvPicPr>
          <p:cNvPr id="7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DA9890C2-0B4A-67D7-ACF5-0C04FDCDB89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9" r="5438" b="67675"/>
          <a:stretch/>
        </p:blipFill>
        <p:spPr bwMode="auto">
          <a:xfrm>
            <a:off x="0" y="0"/>
            <a:ext cx="12192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1F6E0F3-B299-F491-354D-8E509149DE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34950"/>
            <a:ext cx="3214687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1D605FB7-35A4-3A3E-11C3-F7AE9838AA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76875"/>
          <a:stretch/>
        </p:blipFill>
        <p:spPr>
          <a:xfrm>
            <a:off x="0" y="1657350"/>
            <a:ext cx="12212638" cy="46038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7A480A-8348-5647-DC92-B3A43A7688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361283" y="782766"/>
            <a:ext cx="2174011" cy="609911"/>
          </a:xfrm>
          <a:prstGeom prst="rect">
            <a:avLst/>
          </a:prstGeom>
          <a:noFill/>
          <a:ln>
            <a:noFill/>
          </a:ln>
          <a:effectLst>
            <a:outerShdw dir="5400000" algn="ctr" rotWithShape="0">
              <a:srgbClr val="332E29"/>
            </a:outerShdw>
            <a:softEdge rad="0"/>
          </a:effectLst>
        </p:spPr>
      </p:pic>
      <p:pic>
        <p:nvPicPr>
          <p:cNvPr id="11" name="Picture 10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1C3C86D9-0D22-6D83-9950-65FEBB19F884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7"/>
          <a:srcRect t="76875"/>
          <a:stretch/>
        </p:blipFill>
        <p:spPr>
          <a:xfrm>
            <a:off x="773113" y="2757488"/>
            <a:ext cx="8588170" cy="45719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23BFAF9-91B8-0B0A-2D42-89B62754C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13" y="3141465"/>
            <a:ext cx="10580687" cy="2842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847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PPER HEAD 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4EB0B0-4B5A-4A01-B39D-054EF901C6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75563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4EB0B0-4B5A-4A01-B39D-054EF901C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62" y="1871665"/>
            <a:ext cx="11179764" cy="590553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rgbClr val="934E15"/>
                </a:solidFill>
                <a:latin typeface="+mj-lt"/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  <p:pic>
        <p:nvPicPr>
          <p:cNvPr id="7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DA9890C2-0B4A-67D7-ACF5-0C04FDCDB89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9" r="5438" b="67675"/>
          <a:stretch/>
        </p:blipFill>
        <p:spPr bwMode="auto">
          <a:xfrm>
            <a:off x="0" y="0"/>
            <a:ext cx="12192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1F6E0F3-B299-F491-354D-8E509149DE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34950"/>
            <a:ext cx="3214687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1D605FB7-35A4-3A3E-11C3-F7AE9838AA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76875"/>
          <a:stretch/>
        </p:blipFill>
        <p:spPr>
          <a:xfrm>
            <a:off x="0" y="1657350"/>
            <a:ext cx="12212638" cy="46038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7A480A-8348-5647-DC92-B3A43A7688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361283" y="782766"/>
            <a:ext cx="2174011" cy="609911"/>
          </a:xfrm>
          <a:prstGeom prst="rect">
            <a:avLst/>
          </a:prstGeom>
          <a:noFill/>
          <a:ln>
            <a:noFill/>
          </a:ln>
          <a:effectLst>
            <a:outerShdw dir="5400000" algn="ctr" rotWithShape="0">
              <a:srgbClr val="332E29"/>
            </a:outerShdw>
            <a:softEdge rad="0"/>
          </a:effectLst>
        </p:spPr>
      </p:pic>
      <p:pic>
        <p:nvPicPr>
          <p:cNvPr id="11" name="Picture 10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1C3C86D9-0D22-6D83-9950-65FEBB19F884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7"/>
          <a:srcRect t="76875"/>
          <a:stretch/>
        </p:blipFill>
        <p:spPr>
          <a:xfrm rot="5400000" flipV="1">
            <a:off x="4586711" y="4857132"/>
            <a:ext cx="2919701" cy="45719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23BFAF9-91B8-0B0A-2D42-89B62754C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62" y="3420141"/>
            <a:ext cx="4797347" cy="2842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AD1E410-DBC5-596C-E05D-A295B5FCD00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21542" y="3420141"/>
            <a:ext cx="5183188" cy="2842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E11345D-7A99-8867-1FEC-3D392CB08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1542" y="2514472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7A604D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DBB7BE-C9DD-1F27-887A-41C05FF483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562" y="2514472"/>
            <a:ext cx="479734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7A604D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554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23C1FB-B71D-4B41-87C5-4DE6B7000D10}"/>
              </a:ext>
            </a:extLst>
          </p:cNvPr>
          <p:cNvSpPr/>
          <p:nvPr userDrawn="1"/>
        </p:nvSpPr>
        <p:spPr>
          <a:xfrm rot="5400000">
            <a:off x="7976290" y="2653387"/>
            <a:ext cx="6899563" cy="1509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8831" dist="38100" dir="5400000" sx="99255" sy="99255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4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7DAB67A5-52B5-E761-190F-3F552E8F29D6}"/>
              </a:ext>
            </a:extLst>
          </p:cNvPr>
          <p:cNvPicPr preferRelativeResize="0">
            <a:picLocks noChangeArrowheads="1"/>
          </p:cNvPicPr>
          <p:nvPr userDrawn="1"/>
        </p:nvPicPr>
        <p:blipFill rotWithShape="1">
          <a:blip r:embed="rId3"/>
          <a:srcRect l="22753" t="31085" r="43531" b="58009"/>
          <a:stretch/>
        </p:blipFill>
        <p:spPr bwMode="auto">
          <a:xfrm rot="5400000">
            <a:off x="7994783" y="2643689"/>
            <a:ext cx="6903720" cy="1512896"/>
          </a:xfrm>
          <a:prstGeom prst="rect">
            <a:avLst/>
          </a:prstGeom>
          <a:solidFill>
            <a:srgbClr val="7059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3C39D67-BBE6-4ABD-AC6C-64B022DEB0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4360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3C39D67-BBE6-4ABD-AC6C-64B022DEB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11DAB44-3933-4383-A7E8-C2260715D422}"/>
              </a:ext>
            </a:extLst>
          </p:cNvPr>
          <p:cNvSpPr/>
          <p:nvPr userDrawn="1"/>
        </p:nvSpPr>
        <p:spPr>
          <a:xfrm>
            <a:off x="0" y="-41565"/>
            <a:ext cx="10658008" cy="6903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6771AEE-C76D-499A-99C6-64134E39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883619" y="2119722"/>
            <a:ext cx="4801809" cy="996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58780453-E26A-83FB-0E4C-995A0DB74441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6"/>
          <a:srcRect t="76875"/>
          <a:stretch/>
        </p:blipFill>
        <p:spPr>
          <a:xfrm rot="5400000">
            <a:off x="7223853" y="3380958"/>
            <a:ext cx="6899563" cy="50820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2E15CDE-441C-1A26-80F0-2248A9D84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22032" y="5847941"/>
            <a:ext cx="1413162" cy="51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B4C645-301D-7E54-AB7D-DBFCD9362E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33857" y="4404016"/>
            <a:ext cx="32702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888420E-A35D-2CFE-2B8E-3923F03E2346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6622" y="6469862"/>
            <a:ext cx="477866" cy="359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511F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5FE2-DEF4-4BC2-9058-BF1DA4AEB4E3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0F564E-E6D2-7B57-0167-4F8424CCE1A6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5400000">
            <a:off x="5792103" y="1998866"/>
            <a:ext cx="6396825" cy="284247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707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title slide_Cu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66F7D4-492E-43AB-8EBD-78BC7D8792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990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66F7D4-492E-43AB-8EBD-78BC7D879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C459347F-B010-C696-7FA3-DF009925D0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4" t="12659" r="9909" b="41203"/>
          <a:stretch>
            <a:fillRect/>
          </a:stretch>
        </p:blipFill>
        <p:spPr bwMode="auto">
          <a:xfrm>
            <a:off x="0" y="-44626"/>
            <a:ext cx="12192000" cy="4138613"/>
          </a:xfrm>
          <a:prstGeom prst="rect">
            <a:avLst/>
          </a:prstGeom>
          <a:solidFill>
            <a:srgbClr val="6F5848"/>
          </a:solidFill>
          <a:ln>
            <a:noFill/>
          </a:ln>
          <a:effectLst>
            <a:outerShdw algn="ctr" rotWithShape="0">
              <a:srgbClr val="70594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8135F9F-7B61-AD32-2503-7D1BAE41DB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760413"/>
            <a:ext cx="501332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B332FC75-8C9E-45F4-879D-39F6AAC1E6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1900" y="4560888"/>
            <a:ext cx="3097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D64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D6E59"/>
                </a:solidFill>
              </a:rPr>
              <a:t>fcx.com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0C3E55-B65C-B3FF-8ED5-0E3A86F00B51}"/>
              </a:ext>
            </a:extLst>
          </p:cNvPr>
          <p:cNvCxnSpPr>
            <a:cxnSpLocks/>
          </p:cNvCxnSpPr>
          <p:nvPr userDrawn="1"/>
        </p:nvCxnSpPr>
        <p:spPr>
          <a:xfrm>
            <a:off x="8851900" y="5759179"/>
            <a:ext cx="3068638" cy="0"/>
          </a:xfrm>
          <a:prstGeom prst="line">
            <a:avLst/>
          </a:prstGeom>
          <a:ln w="19050">
            <a:solidFill>
              <a:srgbClr val="7A6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E9B72ED-114F-BB1E-CB05-B2FADCC996A5}"/>
              </a:ext>
            </a:extLst>
          </p:cNvPr>
          <p:cNvSpPr/>
          <p:nvPr userDrawn="1"/>
        </p:nvSpPr>
        <p:spPr>
          <a:xfrm>
            <a:off x="8851900" y="3594100"/>
            <a:ext cx="3068638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4" descr="A black and orange logo&#10;&#10;Description automatically generated">
            <a:extLst>
              <a:ext uri="{FF2B5EF4-FFF2-40B4-BE49-F238E27FC236}">
                <a16:creationId xmlns:a16="http://schemas.microsoft.com/office/drawing/2014/main" id="{45AB0B1B-B91D-940D-1F83-85C4F2AB9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275" y="3733800"/>
            <a:ext cx="243363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A380301F-0181-067C-CD93-B6EA710CEF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5895704"/>
            <a:ext cx="466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phic 9">
            <a:extLst>
              <a:ext uri="{FF2B5EF4-FFF2-40B4-BE49-F238E27FC236}">
                <a16:creationId xmlns:a16="http://schemas.microsoft.com/office/drawing/2014/main" id="{D1AE8423-1332-B224-7BB0-8B5536B9F77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02544" y="5959204"/>
            <a:ext cx="1244600" cy="407987"/>
          </a:xfrm>
          <a:prstGeom prst="rect">
            <a:avLst/>
          </a:prstGeom>
        </p:spPr>
      </p:pic>
      <p:pic>
        <p:nvPicPr>
          <p:cNvPr id="14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C9C1C065-5B24-57FF-E754-BEB75C4496A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4322" r="-1589" b="-3291"/>
          <a:stretch/>
        </p:blipFill>
        <p:spPr bwMode="auto">
          <a:xfrm>
            <a:off x="11328133" y="5849666"/>
            <a:ext cx="592406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7444EB-78B9-F384-9BFB-2258973DDC2E}"/>
              </a:ext>
            </a:extLst>
          </p:cNvPr>
          <p:cNvSpPr txBox="1"/>
          <p:nvPr userDrawn="1"/>
        </p:nvSpPr>
        <p:spPr>
          <a:xfrm>
            <a:off x="10992059" y="6386379"/>
            <a:ext cx="1144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All Operating Sites</a:t>
            </a:r>
            <a:endParaRPr lang="en-US" sz="900" i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3913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ppendix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D409DC80-0EB0-6B8E-8257-D833220C61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8" r="20634" b="22900"/>
          <a:stretch>
            <a:fillRect/>
          </a:stretch>
        </p:blipFill>
        <p:spPr bwMode="auto">
          <a:xfrm>
            <a:off x="0" y="-20638"/>
            <a:ext cx="12192000" cy="688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6FC7E2-DE66-D293-5269-79F950D86DB4}"/>
              </a:ext>
            </a:extLst>
          </p:cNvPr>
          <p:cNvSpPr/>
          <p:nvPr userDrawn="1"/>
        </p:nvSpPr>
        <p:spPr>
          <a:xfrm>
            <a:off x="706438" y="-14288"/>
            <a:ext cx="4527550" cy="6877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564AAC3-8D44-85DE-F27D-897A5DFB57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49350"/>
            <a:ext cx="55610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A black and orange logo&#10;&#10;Description automatically generated">
            <a:extLst>
              <a:ext uri="{FF2B5EF4-FFF2-40B4-BE49-F238E27FC236}">
                <a16:creationId xmlns:a16="http://schemas.microsoft.com/office/drawing/2014/main" id="{C2A3DC06-A248-910C-BE4A-C916756806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5943600"/>
            <a:ext cx="2432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870383C2-7656-FC7F-66B8-916C097FCEA7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5"/>
          <a:stretch>
            <a:fillRect/>
          </a:stretch>
        </p:blipFill>
        <p:spPr bwMode="auto">
          <a:xfrm>
            <a:off x="5187950" y="-14288"/>
            <a:ext cx="46038" cy="68834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69163">
                <a:alpha val="43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EAE5BE37-2D5C-4F9D-EC0E-B01E6616AEAC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5"/>
          <a:stretch>
            <a:fillRect/>
          </a:stretch>
        </p:blipFill>
        <p:spPr bwMode="auto">
          <a:xfrm>
            <a:off x="669925" y="0"/>
            <a:ext cx="46038" cy="68659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69163">
                <a:alpha val="43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9B10529-FBDC-4621-8DD5-517C7CBDCB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7821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5" progId="TCLayout.ActiveDocument.1">
                  <p:embed/>
                </p:oleObj>
              </mc:Choice>
              <mc:Fallback>
                <p:oleObj name="think-cell Slide" r:id="rId7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9B10529-FBDC-4621-8DD5-517C7CBDC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E4059FD-FABF-985C-1EFD-8E12B0A25D6C}"/>
              </a:ext>
            </a:extLst>
          </p:cNvPr>
          <p:cNvSpPr txBox="1">
            <a:spLocks/>
          </p:cNvSpPr>
          <p:nvPr userDrawn="1"/>
        </p:nvSpPr>
        <p:spPr>
          <a:xfrm>
            <a:off x="11819609" y="6591101"/>
            <a:ext cx="598419" cy="359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511F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5FE2-DEF4-4BC2-9058-BF1DA4AEB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copper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6AF9B727-DE68-F75E-B10C-A6A9B3897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6875"/>
          <a:stretch/>
        </p:blipFill>
        <p:spPr>
          <a:xfrm>
            <a:off x="0" y="1135063"/>
            <a:ext cx="12212638" cy="46037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pic>
        <p:nvPicPr>
          <p:cNvPr id="5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5A6D313-53B0-28B6-1C05-A1730A6659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00" y="381000"/>
            <a:ext cx="149701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EBC196-5E16-6B02-641C-95AE459A29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58738"/>
            <a:ext cx="32702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5" progId="TCLayout.ActiveDocument.1">
                  <p:embed/>
                </p:oleObj>
              </mc:Choice>
              <mc:Fallback>
                <p:oleObj name="think-cell Slide" r:id="rId6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241" y="325229"/>
            <a:ext cx="8779076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411022-70AA-4249-87BE-62B1FB1E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91" y="1519518"/>
            <a:ext cx="10572316" cy="446442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2063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copper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8C418763-0FEF-737E-E25A-7971C95E348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l="-1870" t="33636" r="42549" b="58009"/>
          <a:stretch/>
        </p:blipFill>
        <p:spPr bwMode="auto">
          <a:xfrm>
            <a:off x="0" y="0"/>
            <a:ext cx="12212638" cy="1165225"/>
          </a:xfrm>
          <a:prstGeom prst="rect">
            <a:avLst/>
          </a:prstGeom>
          <a:solidFill>
            <a:srgbClr val="7059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6AF9B727-DE68-F75E-B10C-A6A9B3897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76875"/>
          <a:stretch/>
        </p:blipFill>
        <p:spPr>
          <a:xfrm>
            <a:off x="0" y="1135063"/>
            <a:ext cx="12212638" cy="46037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pic>
        <p:nvPicPr>
          <p:cNvPr id="5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5A6D313-53B0-28B6-1C05-A1730A6659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00" y="381000"/>
            <a:ext cx="149701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EBC196-5E16-6B02-641C-95AE459A29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58738"/>
            <a:ext cx="32702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5" progId="TCLayout.ActiveDocument.1">
                  <p:embed/>
                </p:oleObj>
              </mc:Choice>
              <mc:Fallback>
                <p:oleObj name="think-cell Slide" r:id="rId7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241" y="325229"/>
            <a:ext cx="8779076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</p:spTree>
    <p:extLst>
      <p:ext uri="{BB962C8B-B14F-4D97-AF65-F5344CB8AC3E}">
        <p14:creationId xmlns:p14="http://schemas.microsoft.com/office/powerpoint/2010/main" val="1290144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pper Title and subtitl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08B455C5-DE9D-989B-2CDB-F9095333D4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l="-1870" t="33636" r="42549" b="58009"/>
          <a:stretch/>
        </p:blipFill>
        <p:spPr bwMode="auto">
          <a:xfrm>
            <a:off x="0" y="0"/>
            <a:ext cx="12212638" cy="1165225"/>
          </a:xfrm>
          <a:prstGeom prst="rect">
            <a:avLst/>
          </a:prstGeom>
          <a:solidFill>
            <a:srgbClr val="7059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CFC8A47B-675D-D263-44E1-B85994A203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76875"/>
          <a:stretch/>
        </p:blipFill>
        <p:spPr>
          <a:xfrm>
            <a:off x="0" y="1135063"/>
            <a:ext cx="12212638" cy="46037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B468AB1-5018-50CB-281E-0E9A15118F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00" y="381000"/>
            <a:ext cx="149701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8175B4-E830-8371-1EBE-C245C8F3EB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58738"/>
            <a:ext cx="32702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5" progId="TCLayout.ActiveDocument.1">
                  <p:embed/>
                </p:oleObj>
              </mc:Choice>
              <mc:Fallback>
                <p:oleObj name="think-cell Slide" r:id="rId7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241" y="373355"/>
            <a:ext cx="8677824" cy="392904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411022-70AA-4249-87BE-62B1FB1E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91" y="1519518"/>
            <a:ext cx="10572316" cy="446442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A236EC8-4CCB-F3A2-8D2E-C104B12B27F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9241" y="766259"/>
            <a:ext cx="8667316" cy="31184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530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43A4F8-324D-62EA-D0D8-312153B6EBC5}"/>
              </a:ext>
            </a:extLst>
          </p:cNvPr>
          <p:cNvSpPr/>
          <p:nvPr userDrawn="1"/>
        </p:nvSpPr>
        <p:spPr>
          <a:xfrm>
            <a:off x="0" y="-1"/>
            <a:ext cx="12184379" cy="1135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204" y="271012"/>
            <a:ext cx="8865017" cy="675389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411022-70AA-4249-87BE-62B1FB1E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89" y="1514479"/>
            <a:ext cx="11218782" cy="446442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3D21C9-65C8-0EDB-5A82-5AC63EEAC410}"/>
              </a:ext>
            </a:extLst>
          </p:cNvPr>
          <p:cNvGrpSpPr/>
          <p:nvPr userDrawn="1"/>
        </p:nvGrpSpPr>
        <p:grpSpPr>
          <a:xfrm>
            <a:off x="-6252" y="151"/>
            <a:ext cx="12198251" cy="1181100"/>
            <a:chOff x="0" y="0"/>
            <a:chExt cx="12188952" cy="1181100"/>
          </a:xfrm>
        </p:grpSpPr>
        <p:pic>
          <p:nvPicPr>
            <p:cNvPr id="4" name="Picture 15" descr="A close up of a brown surface&#10;&#10;Description automatically generated">
              <a:extLst>
                <a:ext uri="{FF2B5EF4-FFF2-40B4-BE49-F238E27FC236}">
                  <a16:creationId xmlns:a16="http://schemas.microsoft.com/office/drawing/2014/main" id="{79B9FD42-71FA-1939-0F06-7F2B2FA33F8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4" t="4546" r="37305" b="26671"/>
            <a:stretch>
              <a:fillRect/>
            </a:stretch>
          </p:blipFill>
          <p:spPr bwMode="auto">
            <a:xfrm>
              <a:off x="9297988" y="0"/>
              <a:ext cx="2890837" cy="113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E7900E8-BD19-BDFC-8C25-92EC3F2C030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9100" y="381000"/>
              <a:ext cx="1497013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3" descr="A brown triangle with a black background&#10;&#10;Description automatically generated">
              <a:extLst>
                <a:ext uri="{FF2B5EF4-FFF2-40B4-BE49-F238E27FC236}">
                  <a16:creationId xmlns:a16="http://schemas.microsoft.com/office/drawing/2014/main" id="{53392FDB-F35E-17B0-9F54-8DF6C591B57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9" t="18593" r="-19820"/>
            <a:stretch>
              <a:fillRect/>
            </a:stretch>
          </p:blipFill>
          <p:spPr bwMode="auto">
            <a:xfrm>
              <a:off x="4445" y="3175"/>
              <a:ext cx="984250" cy="80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578A3694-DDAF-B267-12D7-8A05B43115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713" y="65088"/>
              <a:ext cx="1876425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A white surface with a brown surface&#10;&#10;Description automatically generated with medium confidence">
              <a:extLst>
                <a:ext uri="{FF2B5EF4-FFF2-40B4-BE49-F238E27FC236}">
                  <a16:creationId xmlns:a16="http://schemas.microsoft.com/office/drawing/2014/main" id="{0A0F954D-4544-6E49-6D70-94740E3C9079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9"/>
            <a:srcRect t="76875"/>
            <a:stretch/>
          </p:blipFill>
          <p:spPr>
            <a:xfrm>
              <a:off x="0" y="1135063"/>
              <a:ext cx="12188952" cy="46037"/>
            </a:xfrm>
            <a:prstGeom prst="rect">
              <a:avLst/>
            </a:prstGeom>
            <a:effectLst>
              <a:outerShdw blurRad="50800" dist="38100" dir="2700000" algn="tl" rotWithShape="0">
                <a:srgbClr val="F69163">
                  <a:alpha val="44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0987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hite head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43A4F8-324D-62EA-D0D8-312153B6EBC5}"/>
              </a:ext>
            </a:extLst>
          </p:cNvPr>
          <p:cNvSpPr/>
          <p:nvPr userDrawn="1"/>
        </p:nvSpPr>
        <p:spPr>
          <a:xfrm>
            <a:off x="0" y="-1"/>
            <a:ext cx="12184379" cy="1135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204" y="271012"/>
            <a:ext cx="8865017" cy="675389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3D21C9-65C8-0EDB-5A82-5AC63EEAC410}"/>
              </a:ext>
            </a:extLst>
          </p:cNvPr>
          <p:cNvGrpSpPr/>
          <p:nvPr userDrawn="1"/>
        </p:nvGrpSpPr>
        <p:grpSpPr>
          <a:xfrm>
            <a:off x="-6252" y="151"/>
            <a:ext cx="12198251" cy="1181100"/>
            <a:chOff x="0" y="0"/>
            <a:chExt cx="12188952" cy="1181100"/>
          </a:xfrm>
        </p:grpSpPr>
        <p:pic>
          <p:nvPicPr>
            <p:cNvPr id="4" name="Picture 15" descr="A close up of a brown surface&#10;&#10;Description automatically generated">
              <a:extLst>
                <a:ext uri="{FF2B5EF4-FFF2-40B4-BE49-F238E27FC236}">
                  <a16:creationId xmlns:a16="http://schemas.microsoft.com/office/drawing/2014/main" id="{79B9FD42-71FA-1939-0F06-7F2B2FA33F8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4" t="4546" r="37305" b="26671"/>
            <a:stretch>
              <a:fillRect/>
            </a:stretch>
          </p:blipFill>
          <p:spPr bwMode="auto">
            <a:xfrm>
              <a:off x="9297988" y="0"/>
              <a:ext cx="2890837" cy="113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E7900E8-BD19-BDFC-8C25-92EC3F2C030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9100" y="381000"/>
              <a:ext cx="1497013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3" descr="A brown triangle with a black background&#10;&#10;Description automatically generated">
              <a:extLst>
                <a:ext uri="{FF2B5EF4-FFF2-40B4-BE49-F238E27FC236}">
                  <a16:creationId xmlns:a16="http://schemas.microsoft.com/office/drawing/2014/main" id="{53392FDB-F35E-17B0-9F54-8DF6C591B57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9" t="18593" r="-19820"/>
            <a:stretch>
              <a:fillRect/>
            </a:stretch>
          </p:blipFill>
          <p:spPr bwMode="auto">
            <a:xfrm>
              <a:off x="4445" y="3175"/>
              <a:ext cx="984250" cy="80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578A3694-DDAF-B267-12D7-8A05B43115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713" y="65088"/>
              <a:ext cx="1876425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A white surface with a brown surface&#10;&#10;Description automatically generated with medium confidence">
              <a:extLst>
                <a:ext uri="{FF2B5EF4-FFF2-40B4-BE49-F238E27FC236}">
                  <a16:creationId xmlns:a16="http://schemas.microsoft.com/office/drawing/2014/main" id="{0A0F954D-4544-6E49-6D70-94740E3C9079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9"/>
            <a:srcRect t="76875"/>
            <a:stretch/>
          </p:blipFill>
          <p:spPr>
            <a:xfrm>
              <a:off x="0" y="1135063"/>
              <a:ext cx="12188952" cy="46037"/>
            </a:xfrm>
            <a:prstGeom prst="rect">
              <a:avLst/>
            </a:prstGeom>
            <a:effectLst>
              <a:outerShdw blurRad="50800" dist="38100" dir="2700000" algn="tl" rotWithShape="0">
                <a:srgbClr val="F69163">
                  <a:alpha val="44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4502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subtitle 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43C15B-C4E7-4CB7-128D-0665A4F0CF18}"/>
              </a:ext>
            </a:extLst>
          </p:cNvPr>
          <p:cNvSpPr/>
          <p:nvPr userDrawn="1"/>
        </p:nvSpPr>
        <p:spPr>
          <a:xfrm>
            <a:off x="0" y="-1"/>
            <a:ext cx="12184379" cy="1135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2C42C6-2DD0-949E-D1C9-8CB1396CA075}"/>
              </a:ext>
            </a:extLst>
          </p:cNvPr>
          <p:cNvGrpSpPr/>
          <p:nvPr userDrawn="1"/>
        </p:nvGrpSpPr>
        <p:grpSpPr>
          <a:xfrm>
            <a:off x="-6252" y="151"/>
            <a:ext cx="12198251" cy="1181100"/>
            <a:chOff x="0" y="0"/>
            <a:chExt cx="12188952" cy="1181100"/>
          </a:xfrm>
        </p:grpSpPr>
        <p:pic>
          <p:nvPicPr>
            <p:cNvPr id="13" name="Picture 15" descr="A close up of a brown surface&#10;&#10;Description automatically generated">
              <a:extLst>
                <a:ext uri="{FF2B5EF4-FFF2-40B4-BE49-F238E27FC236}">
                  <a16:creationId xmlns:a16="http://schemas.microsoft.com/office/drawing/2014/main" id="{58BD7A05-BAFB-8044-0445-E5642237390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4" t="4546" r="37305" b="26671"/>
            <a:stretch>
              <a:fillRect/>
            </a:stretch>
          </p:blipFill>
          <p:spPr bwMode="auto">
            <a:xfrm>
              <a:off x="9297988" y="0"/>
              <a:ext cx="2890837" cy="113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73D086E-69BC-0746-9A2A-61D44AB763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9100" y="381000"/>
              <a:ext cx="1497013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3" descr="A brown triangle with a black background&#10;&#10;Description automatically generated">
              <a:extLst>
                <a:ext uri="{FF2B5EF4-FFF2-40B4-BE49-F238E27FC236}">
                  <a16:creationId xmlns:a16="http://schemas.microsoft.com/office/drawing/2014/main" id="{2078CBEE-97E4-1FAA-16BB-899F8DB958D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9" t="18593" r="-19820"/>
            <a:stretch>
              <a:fillRect/>
            </a:stretch>
          </p:blipFill>
          <p:spPr bwMode="auto">
            <a:xfrm>
              <a:off x="4445" y="3175"/>
              <a:ext cx="984250" cy="80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F0A8A535-35EC-56CC-C5E8-5220511D6B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713" y="65088"/>
              <a:ext cx="1876425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A white surface with a brown surface&#10;&#10;Description automatically generated with medium confidence">
              <a:extLst>
                <a:ext uri="{FF2B5EF4-FFF2-40B4-BE49-F238E27FC236}">
                  <a16:creationId xmlns:a16="http://schemas.microsoft.com/office/drawing/2014/main" id="{4EB8A0DD-26E3-51D1-E930-8135CC809E61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7"/>
            <a:srcRect t="76875"/>
            <a:stretch/>
          </p:blipFill>
          <p:spPr>
            <a:xfrm>
              <a:off x="0" y="1135063"/>
              <a:ext cx="12188952" cy="46037"/>
            </a:xfrm>
            <a:prstGeom prst="rect">
              <a:avLst/>
            </a:prstGeom>
            <a:effectLst>
              <a:outerShdw blurRad="50800" dist="38100" dir="2700000" algn="tl" rotWithShape="0">
                <a:srgbClr val="F69163">
                  <a:alpha val="44000"/>
                </a:srgbClr>
              </a:outerShdw>
            </a:effectLst>
          </p:spPr>
        </p:pic>
      </p:grp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5" progId="TCLayout.ActiveDocument.1">
                  <p:embed/>
                </p:oleObj>
              </mc:Choice>
              <mc:Fallback>
                <p:oleObj name="think-cell Slide" r:id="rId8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241" y="373355"/>
            <a:ext cx="8677824" cy="392904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411022-70AA-4249-87BE-62B1FB1E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41" y="1519518"/>
            <a:ext cx="10572316" cy="446442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A236EC8-4CCB-F3A2-8D2E-C104B12B27F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9241" y="766259"/>
            <a:ext cx="8667316" cy="311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9276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F4540544-B2EC-682E-70CB-ED2841E3EC0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9"/>
          <a:srcRect l="-1870" t="33636" r="42549" b="58009"/>
          <a:stretch/>
        </p:blipFill>
        <p:spPr bwMode="auto">
          <a:xfrm>
            <a:off x="0" y="0"/>
            <a:ext cx="12212638" cy="1165225"/>
          </a:xfrm>
          <a:prstGeom prst="rect">
            <a:avLst/>
          </a:prstGeom>
          <a:solidFill>
            <a:srgbClr val="7059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3C3C15-431A-4959-8649-43AA52F84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244066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592" imgH="595" progId="TCLayout.ActiveDocument.1">
                  <p:embed/>
                </p:oleObj>
              </mc:Choice>
              <mc:Fallback>
                <p:oleObj name="think-cell Slide" r:id="rId20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33C3C15-431A-4959-8649-43AA52F84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2C2B-A5A0-C04D-9DA5-74DC61FF2DA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523589" y="6493998"/>
            <a:ext cx="300239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23D4F-DAE9-EC46-99AC-2115C96A986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4939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4AD2E87-F416-4650-863C-8B826391AD7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23589" y="270861"/>
            <a:ext cx="869153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1A8757-5FEC-47BA-A12B-15160D7A32B2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3589" y="1514479"/>
            <a:ext cx="10774795" cy="4662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01FB32A-195F-447B-93AB-5EBC804B0022}"/>
              </a:ext>
            </a:extLst>
          </p:cNvPr>
          <p:cNvSpPr txBox="1">
            <a:spLocks/>
          </p:cNvSpPr>
          <p:nvPr userDrawn="1"/>
        </p:nvSpPr>
        <p:spPr>
          <a:xfrm>
            <a:off x="11410951" y="6591102"/>
            <a:ext cx="799156" cy="2680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511F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A545FE2-DEF4-4BC2-9058-BF1DA4AEB4E3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36B7674-75E0-A7A2-8762-2F15245D62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00" y="381000"/>
            <a:ext cx="149701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366DFF-EFC5-93F1-488F-F1F17F7ADC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58738"/>
            <a:ext cx="32702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C2AA732A-0401-177F-646E-7A12D6CF0E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/>
          <a:srcRect t="76875"/>
          <a:stretch/>
        </p:blipFill>
        <p:spPr>
          <a:xfrm>
            <a:off x="0" y="1135063"/>
            <a:ext cx="12212638" cy="46037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076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06" r:id="rId3"/>
    <p:sldLayoutId id="2147483757" r:id="rId4"/>
    <p:sldLayoutId id="2147483762" r:id="rId5"/>
    <p:sldLayoutId id="2147483756" r:id="rId6"/>
    <p:sldLayoutId id="2147483707" r:id="rId7"/>
    <p:sldLayoutId id="2147483763" r:id="rId8"/>
    <p:sldLayoutId id="2147483758" r:id="rId9"/>
    <p:sldLayoutId id="2147483741" r:id="rId10"/>
    <p:sldLayoutId id="2147483759" r:id="rId11"/>
    <p:sldLayoutId id="2147483725" r:id="rId12"/>
    <p:sldLayoutId id="2147483761" r:id="rId13"/>
    <p:sldLayoutId id="2147483709" r:id="rId14"/>
    <p:sldLayoutId id="2147483760" r:id="rId15"/>
    <p:sldLayoutId id="2147483732" r:id="rId1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ts val="1000"/>
        </a:spcBef>
        <a:buClr>
          <a:srgbClr val="BB5D00"/>
        </a:buClr>
        <a:buSzPct val="110000"/>
        <a:buFont typeface="Arial" panose="020B0604020202020204" pitchFamily="34" charset="0"/>
        <a:buChar char="•"/>
        <a:defRPr lang="en-US" sz="2400" b="0" i="0" kern="1200" dirty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2865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BB5D00"/>
        </a:buClr>
        <a:buFont typeface="Arial" panose="020B0604020202020204" pitchFamily="34" charset="0"/>
        <a:buChar char="‒"/>
        <a:defRPr lang="en-US" sz="2200" b="0" i="0" kern="1200" dirty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804862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BB5D00"/>
        </a:buClr>
        <a:buSzPct val="80000"/>
        <a:buFont typeface="Courier New" panose="02070309020205020404" pitchFamily="49" charset="0"/>
        <a:buChar char="o"/>
        <a:defRPr lang="en-US" sz="2000" b="0" i="0" kern="1200" dirty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027113" indent="-338138" algn="l" defTabSz="914400" rtl="0" eaLnBrk="1" latinLnBrk="0" hangingPunct="1">
        <a:lnSpc>
          <a:spcPct val="90000"/>
        </a:lnSpc>
        <a:spcBef>
          <a:spcPts val="500"/>
        </a:spcBef>
        <a:buClr>
          <a:srgbClr val="BB5D00"/>
        </a:buClr>
        <a:buSzPct val="90000"/>
        <a:buFont typeface="Arial" panose="020B0604020202020204" pitchFamily="34" charset="0"/>
        <a:buChar char="•"/>
        <a:defRPr lang="en-US" sz="1800" b="0" i="0" kern="1200" dirty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1254125" indent="-339725" algn="l" defTabSz="914400" rtl="0" eaLnBrk="1" latinLnBrk="0" hangingPunct="1">
        <a:lnSpc>
          <a:spcPct val="90000"/>
        </a:lnSpc>
        <a:spcBef>
          <a:spcPts val="500"/>
        </a:spcBef>
        <a:buClr>
          <a:srgbClr val="BB5D00"/>
        </a:buClr>
        <a:buFont typeface="Arial" panose="020B0604020202020204" pitchFamily="34" charset="0"/>
        <a:buChar char="–"/>
        <a:defRPr lang="en-US" sz="1600" b="0" i="0" kern="1200" dirty="0" smtClean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AF52-6F45-0D2A-D1FE-E85A2A820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008" y="373355"/>
            <a:ext cx="12256007" cy="392904"/>
          </a:xfrm>
        </p:spPr>
        <p:txBody>
          <a:bodyPr/>
          <a:lstStyle/>
          <a:p>
            <a:pPr algn="ctr"/>
            <a:r>
              <a:rPr lang="en-US" dirty="0"/>
              <a:t>Environmental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EC7EA-B11C-287F-D877-E5974B0DA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42" y="4389120"/>
            <a:ext cx="11049377" cy="2095525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 marL="0" lvl="0" indent="0" algn="l">
              <a:buNone/>
            </a:pPr>
            <a:r>
              <a:rPr lang="en-US" sz="2000" b="1" i="0" u="none" strike="noStrike" noProof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If You </a:t>
            </a:r>
            <a:r>
              <a:rPr lang="en-US" sz="20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b="1" i="0" u="none" strike="noStrike" noProof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ncounter</a:t>
            </a:r>
            <a:r>
              <a:rPr lang="en-US" sz="2000" b="1" i="0" u="none" strike="noStrike" noProof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 Snake:</a:t>
            </a: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200"/>
              </a:spcBef>
              <a:buFont typeface="Arial"/>
              <a:buChar char="•"/>
            </a:pPr>
            <a:r>
              <a:rPr lang="en-US" sz="1800" b="1" i="0" u="none" strike="noStrike" noProof="0" dirty="0">
                <a:solidFill>
                  <a:srgbClr val="000000"/>
                </a:solidFill>
              </a:rPr>
              <a:t>Leave the snake alone!</a:t>
            </a:r>
            <a:endParaRPr lang="en-US" sz="2400" b="0" dirty="0">
              <a:solidFill>
                <a:schemeClr val="tx1"/>
              </a:solidFill>
            </a:endParaRPr>
          </a:p>
          <a:p>
            <a:pPr marL="742950" lvl="1" indent="-285750" algn="l">
              <a:lnSpc>
                <a:spcPct val="150000"/>
              </a:lnSpc>
              <a:spcBef>
                <a:spcPts val="200"/>
              </a:spcBef>
              <a:buFont typeface="Arial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Inform others of the snake's location (inside or outside)</a:t>
            </a:r>
          </a:p>
          <a:p>
            <a:pPr marL="742950" lvl="1" indent="-285750" algn="l">
              <a:lnSpc>
                <a:spcPct val="150000"/>
              </a:lnSpc>
              <a:spcBef>
                <a:spcPts val="200"/>
              </a:spcBef>
              <a:buFont typeface="Arial"/>
              <a:buChar char="•"/>
            </a:pPr>
            <a:r>
              <a:rPr lang="en-US" sz="1800" b="0" i="0" u="none" strike="noStrike" noProof="0" dirty="0">
                <a:solidFill>
                  <a:schemeClr val="tx1"/>
                </a:solidFill>
              </a:rPr>
              <a:t>Call the mine gate </a:t>
            </a:r>
          </a:p>
          <a:p>
            <a:pPr marL="742950" lvl="1" indent="-285750" algn="l">
              <a:lnSpc>
                <a:spcPct val="150000"/>
              </a:lnSpc>
              <a:spcBef>
                <a:spcPts val="200"/>
              </a:spcBef>
              <a:buFont typeface="Arial"/>
              <a:buChar char="•"/>
            </a:pPr>
            <a:r>
              <a:rPr lang="en-US" sz="1800" b="0" i="0" u="none" strike="noStrike" noProof="0" dirty="0">
                <a:solidFill>
                  <a:schemeClr val="tx1"/>
                </a:solidFill>
              </a:rPr>
              <a:t>DO NOT </a:t>
            </a:r>
            <a:r>
              <a:rPr lang="en-US" sz="1800" b="1" i="0" u="none" strike="noStrike" noProof="0" dirty="0">
                <a:solidFill>
                  <a:schemeClr val="tx1"/>
                </a:solidFill>
              </a:rPr>
              <a:t>KILL </a:t>
            </a:r>
            <a:r>
              <a:rPr lang="en-US" sz="1800" b="0" i="0" u="none" strike="noStrike" noProof="0" dirty="0">
                <a:solidFill>
                  <a:schemeClr val="tx1"/>
                </a:solidFill>
              </a:rPr>
              <a:t>or </a:t>
            </a:r>
            <a:r>
              <a:rPr lang="en-US" sz="1800" b="1" i="0" u="none" strike="noStrike" noProof="0" dirty="0">
                <a:solidFill>
                  <a:schemeClr val="tx1"/>
                </a:solidFill>
              </a:rPr>
              <a:t>HARASS</a:t>
            </a:r>
            <a:r>
              <a:rPr lang="en-US" sz="1800" b="0" i="0" u="none" strike="noStrike" noProof="0" dirty="0">
                <a:solidFill>
                  <a:schemeClr val="tx1"/>
                </a:solidFill>
              </a:rPr>
              <a:t> THE SNAKE </a:t>
            </a:r>
          </a:p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E6D0F1D-3475-894F-1445-9B6B2CC5B96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0" y="766259"/>
            <a:ext cx="12191999" cy="311849"/>
          </a:xfrm>
        </p:spPr>
        <p:txBody>
          <a:bodyPr/>
          <a:lstStyle/>
          <a:p>
            <a:pPr algn="ctr"/>
            <a:r>
              <a:rPr lang="en-US" dirty="0"/>
              <a:t>Snake Awareness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79C4F4C-1AC5-B941-FEAE-9A35EE5B8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44" y="1366630"/>
            <a:ext cx="3267833" cy="2254683"/>
          </a:xfrm>
          <a:prstGeom prst="rect">
            <a:avLst/>
          </a:prstGeom>
          <a:ln>
            <a:noFill/>
          </a:ln>
        </p:spPr>
      </p:pic>
      <p:pic>
        <p:nvPicPr>
          <p:cNvPr id="7" name="Picture 11" descr="A picture containing reptile, snake&#10;&#10;Description automatically generated">
            <a:extLst>
              <a:ext uri="{FF2B5EF4-FFF2-40B4-BE49-F238E27FC236}">
                <a16:creationId xmlns:a16="http://schemas.microsoft.com/office/drawing/2014/main" id="{933BDC3E-7C4F-9DFE-532C-A81B09A1B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373" y="1366630"/>
            <a:ext cx="3507283" cy="22546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F7DEBA-7AAB-9334-C158-3EF744BF3134}"/>
              </a:ext>
            </a:extLst>
          </p:cNvPr>
          <p:cNvSpPr txBox="1"/>
          <p:nvPr/>
        </p:nvSpPr>
        <p:spPr>
          <a:xfrm>
            <a:off x="1964208" y="3754105"/>
            <a:ext cx="82635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4"/>
                </a:solidFill>
                <a:cs typeface="Arial"/>
              </a:rPr>
              <a:t>IF A SNAKE IS PRESENT IN YOUR WORK AREA, CALL THE MAIN GATE @ 928-865-7931 </a:t>
            </a:r>
            <a:r>
              <a:rPr lang="en-US" i="1" dirty="0">
                <a:solidFill>
                  <a:srgbClr val="FF0004"/>
                </a:solidFill>
                <a:cs typeface="Arial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4AEB5C-5AD2-01D9-9C4F-90810990A057}"/>
              </a:ext>
            </a:extLst>
          </p:cNvPr>
          <p:cNvSpPr txBox="1"/>
          <p:nvPr/>
        </p:nvSpPr>
        <p:spPr>
          <a:xfrm>
            <a:off x="4920995" y="201168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2"/>
                </a:solidFill>
              </a:rPr>
              <a:t>Snake Season</a:t>
            </a:r>
          </a:p>
          <a:p>
            <a:pPr algn="ctr"/>
            <a:r>
              <a:rPr lang="en-US" sz="2400" b="1" i="1" dirty="0">
                <a:solidFill>
                  <a:schemeClr val="accent2"/>
                </a:solidFill>
              </a:rPr>
              <a:t>Is here!</a:t>
            </a:r>
          </a:p>
        </p:txBody>
      </p:sp>
    </p:spTree>
    <p:extLst>
      <p:ext uri="{BB962C8B-B14F-4D97-AF65-F5344CB8AC3E}">
        <p14:creationId xmlns:p14="http://schemas.microsoft.com/office/powerpoint/2010/main" val="15055687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8D6E59"/>
      </a:dk2>
      <a:lt2>
        <a:srgbClr val="FDF1DF"/>
      </a:lt2>
      <a:accent1>
        <a:srgbClr val="D34727"/>
      </a:accent1>
      <a:accent2>
        <a:srgbClr val="E18332"/>
      </a:accent2>
      <a:accent3>
        <a:srgbClr val="FFC000"/>
      </a:accent3>
      <a:accent4>
        <a:srgbClr val="8F133C"/>
      </a:accent4>
      <a:accent5>
        <a:srgbClr val="88BA00"/>
      </a:accent5>
      <a:accent6>
        <a:srgbClr val="0088BA"/>
      </a:accent6>
      <a:hlink>
        <a:srgbClr val="27B3D3"/>
      </a:hlink>
      <a:folHlink>
        <a:srgbClr val="8D6E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Freeport Template Widescreen" id="{6ADB2772-FDB0-467C-9ACB-B56FF3936FB2}" vid="{A64C5107-82BB-475D-A00D-EAB33956A0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M Document" ma:contentTypeID="0x01010046829DE55437B147B48D1766376E3D6B00B88FBAAEE5C20C4C9D69FB6CE39CD566" ma:contentTypeVersion="6" ma:contentTypeDescription="Document Content Type" ma:contentTypeScope="" ma:versionID="54fdcedd32f92a76818fefc43cd56ac1">
  <xsd:schema xmlns:xsd="http://www.w3.org/2001/XMLSchema" xmlns:xs="http://www.w3.org/2001/XMLSchema" xmlns:p="http://schemas.microsoft.com/office/2006/metadata/properties" xmlns:ns2="b5ba0a33-b247-4d4b-b9ae-c709af684fd3" xmlns:ns3="1c8c09b6-704d-411a-b466-b4564be81472" targetNamespace="http://schemas.microsoft.com/office/2006/metadata/properties" ma:root="true" ma:fieldsID="88fa9e2658bc9e7bdcc35ac4495747b1" ns2:_="" ns3:_="">
    <xsd:import namespace="b5ba0a33-b247-4d4b-b9ae-c709af684fd3"/>
    <xsd:import namespace="1c8c09b6-704d-411a-b466-b4564be81472"/>
    <xsd:element name="properties">
      <xsd:complexType>
        <xsd:sequence>
          <xsd:element name="documentManagement">
            <xsd:complexType>
              <xsd:all>
                <xsd:element ref="ns2:o79fb0eb13274969baa8945b2a62dcda" minOccurs="0"/>
                <xsd:element ref="ns2:TaxCatchAll" minOccurs="0"/>
                <xsd:element ref="ns2:TaxCatchAllLabel" minOccurs="0"/>
                <xsd:element ref="ns2:FM_x0020_Ent_x0020_TaxonomyTaxHTField0" minOccurs="0"/>
                <xsd:element ref="ns2:FM_x0020_Doc_x0020_TypeTaxHTField0" minOccurs="0"/>
                <xsd:element ref="ns2:FM_x0020_DPT" minOccurs="0"/>
                <xsd:element ref="ns2:FM_x0020_LOC" minOccurs="0"/>
                <xsd:element ref="ns3:Si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a0a33-b247-4d4b-b9ae-c709af684fd3" elementFormDefault="qualified">
    <xsd:import namespace="http://schemas.microsoft.com/office/2006/documentManagement/types"/>
    <xsd:import namespace="http://schemas.microsoft.com/office/infopath/2007/PartnerControls"/>
    <xsd:element name="o79fb0eb13274969baa8945b2a62dcda" ma:index="8" ma:taxonomy="true" ma:internalName="o79fb0eb13274969baa8945b2a62dcda" ma:taxonomyFieldName="FM_x0020_Retention_x0020_Category" ma:displayName="FM Retention Category" ma:readOnly="false" ma:default="3;#Community Relations - General|96e133fb-aecf-4fc7-91a1-5dcc9f35a869" ma:fieldId="{879fb0eb-1327-4969-baa8-945b2a62dcda}" ma:sspId="b7e16863-b940-4291-96f8-ad8461baff96" ma:termSetId="3287f003-fa19-4de9-9d01-e5aef60515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7ec2217-e374-4c6f-b3e4-ba39a28ba7e3}" ma:internalName="TaxCatchAll" ma:showField="CatchAllData" ma:web="8a0634ce-b61f-46f1-9480-72c1833a65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7ec2217-e374-4c6f-b3e4-ba39a28ba7e3}" ma:internalName="TaxCatchAllLabel" ma:readOnly="true" ma:showField="CatchAllDataLabel" ma:web="8a0634ce-b61f-46f1-9480-72c1833a65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M_x0020_Ent_x0020_TaxonomyTaxHTField0" ma:index="12" nillable="true" ma:taxonomy="true" ma:internalName="FM_x0020_Ent_x0020_TaxonomyTaxHTField0" ma:taxonomyFieldName="FM_x0020_Ent_x0020_Taxonomy" ma:displayName="FM Business Process" ma:readOnly="false" ma:default="" ma:fieldId="{b40ec4b2-9645-411d-a03c-9e8ab0f1f2d4}" ma:sspId="b7e16863-b940-4291-96f8-ad8461baff96" ma:termSetId="3d1ce9c8-a01a-4b28-93f4-bc23cae590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M_x0020_Doc_x0020_TypeTaxHTField0" ma:index="14" nillable="true" ma:taxonomy="true" ma:internalName="FM_x0020_Doc_x0020_TypeTaxHTField0" ma:taxonomyFieldName="FM_x0020_Doc_x0020_Type" ma:displayName="FM Doc Type" ma:readOnly="false" ma:default="" ma:fieldId="{bfb78ee2-975a-4f84-839c-ed91d42d4105}" ma:sspId="b7e16863-b940-4291-96f8-ad8461baff96" ma:termSetId="af82bb66-37d5-47da-967c-ea1eda9481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M_x0020_DPT" ma:index="16" nillable="true" ma:displayName="FM DPT" ma:description="This column is used to assign FMI Department" ma:format="Dropdown" ma:hidden="true" ma:internalName="FM_x0020_DPT" ma:readOnly="false">
      <xsd:simpleType>
        <xsd:restriction base="dms:Choice">
          <xsd:enumeration value="Accounts Payable"/>
          <xsd:enumeration value="Administration"/>
          <xsd:enumeration value="Climax Moly Company"/>
          <xsd:enumeration value="Communications"/>
          <xsd:enumeration value="Community / Administrative Services"/>
          <xsd:enumeration value="Community Relations/Social Resp"/>
          <xsd:enumeration value="Corporate Communications"/>
          <xsd:enumeration value="Custom Applications"/>
          <xsd:enumeration value="Environmental / Sustainable Development"/>
          <xsd:enumeration value="Exploration"/>
          <xsd:enumeration value="Exploration / Geology"/>
          <xsd:enumeration value="External Communications"/>
          <xsd:enumeration value="Finance"/>
          <xsd:enumeration value="Finance / Accounting / Tax"/>
          <xsd:enumeration value="Financial Shared Services"/>
          <xsd:enumeration value="FM Africa"/>
          <xsd:enumeration value="FM Americas"/>
          <xsd:enumeration value="FM Mining Company"/>
          <xsd:enumeration value="Global Supply Chain"/>
          <xsd:enumeration value="GSC/ Purchasing/ Warehousing"/>
          <xsd:enumeration value="Health &amp; Safety"/>
          <xsd:enumeration value="Human Resources"/>
          <xsd:enumeration value="Legal / Govt Relations"/>
          <xsd:enumeration value="MIS"/>
          <xsd:enumeration value="Operational Improvement"/>
          <xsd:enumeration value="Operations"/>
          <xsd:enumeration value="Operations Smelting"/>
          <xsd:enumeration value="Ops Maintenance"/>
          <xsd:enumeration value="Sales &amp; Marketing"/>
          <xsd:enumeration value="Security"/>
          <xsd:enumeration value="Senior Management (Corp)"/>
          <xsd:enumeration value="Strategic Planning"/>
        </xsd:restriction>
      </xsd:simpleType>
    </xsd:element>
    <xsd:element name="FM_x0020_LOC" ma:index="17" nillable="true" ma:displayName="FM LOC" ma:description="This column is used to assign Location" ma:format="Dropdown" ma:hidden="true" ma:internalName="FM_x0020_LOC" ma:readOnly="false">
      <xsd:simpleType>
        <xsd:restriction base="dms:Choice">
          <xsd:enumeration value="Administrative &amp; Sales"/>
          <xsd:enumeration value="Africa"/>
          <xsd:enumeration value="Ajo"/>
          <xsd:enumeration value="Arequipa"/>
          <xsd:enumeration value="Asia Pacific"/>
          <xsd:enumeration value="Atlantic Copper (Huelva)"/>
          <xsd:enumeration value="Aurex"/>
          <xsd:enumeration value="Australia/Asia"/>
          <xsd:enumeration value="Bagdad"/>
          <xsd:enumeration value="Bayway"/>
          <xsd:enumeration value="Bisbee"/>
          <xsd:enumeration value="Cairns"/>
          <xsd:enumeration value="Candelaria"/>
          <xsd:enumeration value="Central Analytical Service Center"/>
          <xsd:enumeration value="Cerro Verde"/>
          <xsd:enumeration value="Chino"/>
          <xsd:enumeration value="Climax"/>
          <xsd:enumeration value="Climax Technology Center"/>
          <xsd:enumeration value="Cobre"/>
          <xsd:enumeration value="Colorado Data Center"/>
          <xsd:enumeration value="Cotton Center"/>
          <xsd:enumeration value="Data Center"/>
          <xsd:enumeration value="El Abra"/>
          <xsd:enumeration value="El Paso"/>
          <xsd:enumeration value="El Paso Refinery"/>
          <xsd:enumeration value="El Paso Rod"/>
          <xsd:enumeration value="Europe"/>
          <xsd:enumeration value="FMC"/>
          <xsd:enumeration value="Ft Madison"/>
          <xsd:enumeration value="Global"/>
          <xsd:enumeration value="Henderson"/>
          <xsd:enumeration value="Houston"/>
          <xsd:enumeration value="Huelva"/>
          <xsd:enumeration value="Jakarta"/>
          <xsd:enumeration value="Jerome"/>
          <xsd:enumeration value="Johannesburg"/>
          <xsd:enumeration value="Kinetics"/>
          <xsd:enumeration value="Kisanfu"/>
          <xsd:enumeration value="Kokkola"/>
          <xsd:enumeration value="Lafayette"/>
          <xsd:enumeration value="Lubumbashi"/>
          <xsd:enumeration value="Madrid"/>
          <xsd:enumeration value="Miami"/>
          <xsd:enumeration value="Miami Rod"/>
          <xsd:enumeration value="Miami Smelter"/>
          <xsd:enumeration value="Mine Training Institute"/>
          <xsd:enumeration value="Mining"/>
          <xsd:enumeration value="Morenci"/>
          <xsd:enumeration value="New Mexico"/>
          <xsd:enumeration value="NOLA"/>
          <xsd:enumeration value="North America"/>
          <xsd:enumeration value="Norwich"/>
          <xsd:enumeration value="Oil &amp; Gas"/>
          <xsd:enumeration value="Ojos del Salado"/>
          <xsd:enumeration value="Oro Valley"/>
          <xsd:enumeration value="Phoenix"/>
          <xsd:enumeration value="Processing"/>
          <xsd:enumeration value="PTFI"/>
          <xsd:enumeration value="Research &amp; Development"/>
          <xsd:enumeration value="Rotterdam"/>
          <xsd:enumeration value="Safford"/>
          <xsd:enumeration value="Safford Lab"/>
          <xsd:enumeration value="Safford Mine"/>
          <xsd:enumeration value="Sahuarita"/>
          <xsd:enumeration value="Sanchez"/>
          <xsd:enumeration value="Santiago Data Center"/>
          <xsd:enumeration value="Santiago"/>
          <xsd:enumeration value="Shanghai"/>
          <xsd:enumeration value="Sierrita"/>
          <xsd:enumeration value="Singapore"/>
          <xsd:enumeration value="South America"/>
          <xsd:enumeration value="Stowmarket"/>
          <xsd:enumeration value="Technology Center"/>
          <xsd:enumeration value="Tenke Fungurume"/>
          <xsd:enumeration value="Tohono"/>
          <xsd:enumeration value="Tokyo"/>
          <xsd:enumeration value="Tucson Office"/>
          <xsd:enumeration value="Twin Buttes"/>
          <xsd:enumeration value="Tyron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c09b6-704d-411a-b466-b4564be81472" elementFormDefault="qualified">
    <xsd:import namespace="http://schemas.microsoft.com/office/2006/documentManagement/types"/>
    <xsd:import namespace="http://schemas.microsoft.com/office/infopath/2007/PartnerControls"/>
    <xsd:element name="Site" ma:index="18" nillable="true" ma:displayName="Site" ma:internalName="Si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7e16863-b940-4291-96f8-ad8461baff96" ContentTypeId="0x01010046829DE55437B147B48D1766376E3D6B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M_x0020_Ent_x0020_TaxonomyTaxHTField0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78012a07-bc17-42a8-9dfa-203d907fea28</TermId>
        </TermInfo>
      </Terms>
    </FM_x0020_Ent_x0020_TaxonomyTaxHTField0>
    <o79fb0eb13274969baa8945b2a62dcda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Administration</TermName>
          <TermId xmlns="http://schemas.microsoft.com/office/infopath/2007/PartnerControls">5648ecb6-843d-42d8-8ec5-901cd2d614fb</TermId>
        </TermInfo>
      </Terms>
    </o79fb0eb13274969baa8945b2a62dcda>
    <TaxCatchAll xmlns="b5ba0a33-b247-4d4b-b9ae-c709af684fd3">
      <Value>4</Value>
      <Value>1</Value>
      <Value>7</Value>
    </TaxCatchAll>
    <FM_x0020_Doc_x0020_TypeTaxHTField0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</TermName>
          <TermId xmlns="http://schemas.microsoft.com/office/infopath/2007/PartnerControls">ab0814dc-ad79-4add-a59b-e4976d8b9098</TermId>
        </TermInfo>
      </Terms>
    </FM_x0020_Doc_x0020_TypeTaxHTField0>
    <FM_x0020_LOC xmlns="b5ba0a33-b247-4d4b-b9ae-c709af684fd3" xsi:nil="true"/>
    <FM_x0020_DPT xmlns="b5ba0a33-b247-4d4b-b9ae-c709af684fd3">Administration</FM_x0020_DPT>
    <Site xmlns="1c8c09b6-704d-411a-b466-b4564be81472">Freeport-McMoRan </Site>
  </documentManagement>
</p:properties>
</file>

<file path=customXml/itemProps1.xml><?xml version="1.0" encoding="utf-8"?>
<ds:datastoreItem xmlns:ds="http://schemas.openxmlformats.org/officeDocument/2006/customXml" ds:itemID="{60CBE9CB-CFBE-4B2F-B3E1-E91CDB3CF2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ba0a33-b247-4d4b-b9ae-c709af684fd3"/>
    <ds:schemaRef ds:uri="1c8c09b6-704d-411a-b466-b4564be814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6C0FA3-8ED0-4147-86DC-5E490260DA0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59352AF1-5230-4CC1-89FF-1F16987DBC2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6EF08CE-F0D8-4F60-914A-EB8892FBFAD8}">
  <ds:schemaRefs>
    <ds:schemaRef ds:uri="http://schemas.microsoft.com/office/infopath/2007/PartnerControls"/>
    <ds:schemaRef ds:uri="http://purl.org/dc/terms/"/>
    <ds:schemaRef ds:uri="b5ba0a33-b247-4d4b-b9ae-c709af684fd3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1c8c09b6-704d-411a-b466-b4564be81472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56f8a036-ae1b-4f85-92d3-f4203c03c43b}" enabled="1" method="Standard" siteId="{5f229ce1-773c-46ed-a6fa-974006fae09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2024 Freeport Template Widescreen</Template>
  <TotalTime>14</TotalTime>
  <Words>58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1_Office Theme</vt:lpstr>
      <vt:lpstr>think-cell Slide</vt:lpstr>
      <vt:lpstr>Environmental Share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Kelley, Kathy</dc:creator>
  <cp:lastModifiedBy>Hancock, Matt</cp:lastModifiedBy>
  <cp:revision>3</cp:revision>
  <dcterms:created xsi:type="dcterms:W3CDTF">2024-04-19T00:44:20Z</dcterms:created>
  <dcterms:modified xsi:type="dcterms:W3CDTF">2025-03-28T21:25:08Z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M Doc Type">
    <vt:lpwstr>1;#Communication|ab0814dc-ad79-4add-a59b-e4976d8b9098</vt:lpwstr>
  </property>
  <property fmtid="{D5CDD505-2E9C-101B-9397-08002B2CF9AE}" pid="3" name="FM Retention Category">
    <vt:lpwstr>4;#Administration|5648ecb6-843d-42d8-8ec5-901cd2d614fb</vt:lpwstr>
  </property>
  <property fmtid="{D5CDD505-2E9C-101B-9397-08002B2CF9AE}" pid="4" name="ContentTypeId">
    <vt:lpwstr>0x01010046829DE55437B147B48D1766376E3D6B00B88FBAAEE5C20C4C9D69FB6CE39CD566</vt:lpwstr>
  </property>
  <property fmtid="{D5CDD505-2E9C-101B-9397-08002B2CF9AE}" pid="5" name="FM Ent Taxonomy">
    <vt:lpwstr>7;#Internal|78012a07-bc17-42a8-9dfa-203d907fea28</vt:lpwstr>
  </property>
  <property fmtid="{D5CDD505-2E9C-101B-9397-08002B2CF9AE}" pid="6" name="MSIP_Label_56f8a036-ae1b-4f85-92d3-f4203c03c43b_Enabled">
    <vt:lpwstr>true</vt:lpwstr>
  </property>
  <property fmtid="{D5CDD505-2E9C-101B-9397-08002B2CF9AE}" pid="7" name="MSIP_Label_56f8a036-ae1b-4f85-92d3-f4203c03c43b_SetDate">
    <vt:lpwstr>2022-05-03T17:30:49Z</vt:lpwstr>
  </property>
  <property fmtid="{D5CDD505-2E9C-101B-9397-08002B2CF9AE}" pid="8" name="MSIP_Label_56f8a036-ae1b-4f85-92d3-f4203c03c43b_Method">
    <vt:lpwstr>Standard</vt:lpwstr>
  </property>
  <property fmtid="{D5CDD505-2E9C-101B-9397-08002B2CF9AE}" pid="9" name="MSIP_Label_56f8a036-ae1b-4f85-92d3-f4203c03c43b_Name">
    <vt:lpwstr>56f8a036-ae1b-4f85-92d3-f4203c03c43b</vt:lpwstr>
  </property>
  <property fmtid="{D5CDD505-2E9C-101B-9397-08002B2CF9AE}" pid="10" name="MSIP_Label_56f8a036-ae1b-4f85-92d3-f4203c03c43b_SiteId">
    <vt:lpwstr>5f229ce1-773c-46ed-a6fa-974006fae097</vt:lpwstr>
  </property>
  <property fmtid="{D5CDD505-2E9C-101B-9397-08002B2CF9AE}" pid="11" name="MSIP_Label_56f8a036-ae1b-4f85-92d3-f4203c03c43b_ActionId">
    <vt:lpwstr>af53359f-22df-434c-a1dd-50aa34f91eb0</vt:lpwstr>
  </property>
  <property fmtid="{D5CDD505-2E9C-101B-9397-08002B2CF9AE}" pid="12" name="MSIP_Label_56f8a036-ae1b-4f85-92d3-f4203c03c43b_ContentBits">
    <vt:lpwstr>0</vt:lpwstr>
  </property>
  <property fmtid="{D5CDD505-2E9C-101B-9397-08002B2CF9AE}" pid="13" name="MediaServiceImageTags">
    <vt:lpwstr/>
  </property>
  <property fmtid="{D5CDD505-2E9C-101B-9397-08002B2CF9AE}" pid="14" name="lcf76f155ced4ddcb4097134ff3c332f">
    <vt:lpwstr/>
  </property>
  <property fmtid="{D5CDD505-2E9C-101B-9397-08002B2CF9AE}" pid="15" name="Order">
    <vt:r8>1996100</vt:r8>
  </property>
  <property fmtid="{D5CDD505-2E9C-101B-9397-08002B2CF9AE}" pid="16" name="SharedWithUsers">
    <vt:lpwstr/>
  </property>
  <property fmtid="{D5CDD505-2E9C-101B-9397-08002B2CF9AE}" pid="17" name="ComplianceAssetId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  <property fmtid="{D5CDD505-2E9C-101B-9397-08002B2CF9AE}" pid="20" name="FM_x0020_Ent_x0020_Taxonomy">
    <vt:lpwstr>7;#Internal|78012a07-bc17-42a8-9dfa-203d907fea28</vt:lpwstr>
  </property>
  <property fmtid="{D5CDD505-2E9C-101B-9397-08002B2CF9AE}" pid="21" name="FM_x0020_Doc_x0020_Type">
    <vt:lpwstr>1;#Communication|ab0814dc-ad79-4add-a59b-e4976d8b9098</vt:lpwstr>
  </property>
  <property fmtid="{D5CDD505-2E9C-101B-9397-08002B2CF9AE}" pid="22" name="FM_x0020_Retention_x0020_Category">
    <vt:lpwstr>4;#Administration|5648ecb6-843d-42d8-8ec5-901cd2d614fb</vt:lpwstr>
  </property>
</Properties>
</file>