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701" r:id="rId6"/>
  </p:sldMasterIdLst>
  <p:sldIdLst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12192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0"/>
            <a:ext cx="12192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3"/>
            <a:ext cx="12192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90" y="1153972"/>
            <a:ext cx="8730036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90" y="2656627"/>
            <a:ext cx="8730036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9245849" y="5947822"/>
            <a:ext cx="2606905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3425193" y="6090879"/>
            <a:ext cx="1030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1000"/>
          </a:blip>
          <a:srcRect/>
          <a:stretch/>
        </p:blipFill>
        <p:spPr>
          <a:xfrm>
            <a:off x="497247" y="5950670"/>
            <a:ext cx="721832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rcRect/>
          <a:stretch/>
        </p:blipFill>
        <p:spPr>
          <a:xfrm>
            <a:off x="1847947" y="5959524"/>
            <a:ext cx="1053135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3205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55963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85" y="356007"/>
            <a:ext cx="9680953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485" y="150495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485" y="2328867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2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39747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5" y="3319673"/>
            <a:ext cx="6547128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9"/>
            <a:ext cx="12192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346" y="1286313"/>
            <a:ext cx="5420021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72806" y="2695371"/>
            <a:ext cx="2846389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31279" y="1258704"/>
            <a:ext cx="5375132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3510" y="2858369"/>
            <a:ext cx="257835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795955" y="3319675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5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4" y="3893626"/>
            <a:ext cx="270688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15660" y="5196483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001163" y="5196483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60414"/>
            <a:ext cx="361113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70" y="5122546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826790" y="5196483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6671539" y="5123382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9336655" y="3320511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5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8480763" y="5123382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4" y="3894462"/>
            <a:ext cx="270688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360" y="5197319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1863" y="5197319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61250"/>
            <a:ext cx="361113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10282670" y="5123382"/>
            <a:ext cx="1711780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67490" y="5197319"/>
            <a:ext cx="154214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7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6240884" y="2791460"/>
            <a:ext cx="1713551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353538" y="2791460"/>
            <a:ext cx="1713551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2315986" y="2791460"/>
            <a:ext cx="1713551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4278435" y="2791460"/>
            <a:ext cx="1713551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8203334" y="2791460"/>
            <a:ext cx="1713551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10165782" y="2791460"/>
            <a:ext cx="1713551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345" y="1286314"/>
            <a:ext cx="558564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40885" y="1258703"/>
            <a:ext cx="5638448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1254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9511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64131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2388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0104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268362" y="2862754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508437"/>
            <a:ext cx="12192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2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353538" y="1479924"/>
            <a:ext cx="1713551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2315986" y="1479924"/>
            <a:ext cx="1713551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4278435" y="1479924"/>
            <a:ext cx="1713551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6240884" y="1479924"/>
            <a:ext cx="1713551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8203334" y="1479924"/>
            <a:ext cx="1713551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10165782" y="1479924"/>
            <a:ext cx="1713551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3" y="6507851"/>
            <a:ext cx="7363977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1254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9511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64131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2388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0104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268362" y="3167552"/>
            <a:ext cx="1506501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965634"/>
            <a:ext cx="12192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013" y="147955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15824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9073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9181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03333" y="1482710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5144" y="1473585"/>
            <a:ext cx="1712912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86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6348"/>
            <a:ext cx="617220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6348"/>
            <a:ext cx="3932237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4000"/>
            <a:ext cx="358139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83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1" y="-83127"/>
            <a:ext cx="12192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66561" y="613188"/>
            <a:ext cx="8221435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54779" y="6368787"/>
            <a:ext cx="548267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092" b="60808"/>
          <a:stretch/>
        </p:blipFill>
        <p:spPr>
          <a:xfrm rot="5400000">
            <a:off x="8544636" y="3210637"/>
            <a:ext cx="6941129" cy="3536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10536111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 rot="5400000">
            <a:off x="10633412" y="5969769"/>
            <a:ext cx="1048042" cy="29396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966476" y="3200684"/>
            <a:ext cx="6441557" cy="80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6477" y="3313433"/>
            <a:ext cx="2377440" cy="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3795" y="6577563"/>
            <a:ext cx="1428205" cy="280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05" y="1519520"/>
            <a:ext cx="11408345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D37321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8" y="345273"/>
            <a:ext cx="8419763" cy="396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EA5CD8-A817-B82E-4950-02ED4608856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45800" y="741288"/>
            <a:ext cx="8750080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7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12131" r="39705" b="27718"/>
          <a:stretch/>
        </p:blipFill>
        <p:spPr>
          <a:xfrm>
            <a:off x="8844950" y="3176"/>
            <a:ext cx="3347049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8844950" y="1433146"/>
            <a:ext cx="3347049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8844949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90" y="1296853"/>
            <a:ext cx="8172733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90" y="3038476"/>
            <a:ext cx="8172733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rcRect/>
          <a:stretch/>
        </p:blipFill>
        <p:spPr>
          <a:xfrm>
            <a:off x="9322421" y="5924105"/>
            <a:ext cx="1955179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6389" y="5954967"/>
            <a:ext cx="2606905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3425193" y="6090879"/>
            <a:ext cx="1030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497247" y="5950670"/>
            <a:ext cx="721832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847947" y="5959524"/>
            <a:ext cx="1053135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6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21956" r="39705" b="27718"/>
          <a:stretch/>
        </p:blipFill>
        <p:spPr>
          <a:xfrm>
            <a:off x="8844950" y="1122829"/>
            <a:ext cx="3347049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8844950" y="1433146"/>
            <a:ext cx="3347049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12192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296852"/>
            <a:ext cx="7296151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2799507"/>
            <a:ext cx="7296151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6389" y="5954967"/>
            <a:ext cx="2606905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5" y="1519520"/>
            <a:ext cx="10572316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2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23505"/>
            <a:ext cx="12188824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9192820" y="2882264"/>
            <a:ext cx="2908985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442240" y="4930440"/>
            <a:ext cx="211493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1126334" y="4938844"/>
            <a:ext cx="211493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858442" y="4951440"/>
            <a:ext cx="211493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352740" y="4602402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492388" y="4951440"/>
            <a:ext cx="211493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760280" y="4930440"/>
            <a:ext cx="211493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185800" y="4951440"/>
            <a:ext cx="211493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6549001" y="1321777"/>
            <a:ext cx="5681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392788" y="2733811"/>
            <a:ext cx="28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4261665" y="2764924"/>
            <a:ext cx="18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352741" y="3380644"/>
            <a:ext cx="376555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1029684" y="3380644"/>
            <a:ext cx="376555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638533" y="3380644"/>
            <a:ext cx="376555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2266841" y="3380644"/>
            <a:ext cx="376555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904874" y="3380644"/>
            <a:ext cx="376555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5243000" y="3380644"/>
            <a:ext cx="376555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3471704" y="3380644"/>
            <a:ext cx="376555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4653604" y="3380644"/>
            <a:ext cx="376555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6328340" y="3044858"/>
          <a:ext cx="5773465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4098359" y="3380644"/>
            <a:ext cx="376555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3196699" y="4566596"/>
          <a:ext cx="3553779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90197" y="3737841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740901" y="3735617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1290219" y="3724554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948137" y="3722330"/>
            <a:ext cx="895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2531729" y="3724446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3182433" y="3722222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3790120" y="3711159"/>
            <a:ext cx="939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4389669" y="3708935"/>
            <a:ext cx="895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5226923" y="3692902"/>
            <a:ext cx="1001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41572" y="1333060"/>
            <a:ext cx="7029077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For</a:t>
            </a:r>
            <a:r>
              <a:rPr lang="en-US" sz="1600" i="1" dirty="0"/>
              <a:t> additional slide layouts see ribbon:</a:t>
            </a:r>
            <a:br>
              <a:rPr lang="en-US" sz="1600" i="1" dirty="0"/>
            </a:br>
            <a:r>
              <a:rPr lang="en-US" sz="1600" i="1" u="sng" dirty="0">
                <a:solidFill>
                  <a:srgbClr val="C14628"/>
                </a:solidFill>
              </a:rPr>
              <a:t>Inser</a:t>
            </a:r>
            <a:r>
              <a:rPr lang="en-US" sz="1600" i="1" dirty="0">
                <a:solidFill>
                  <a:srgbClr val="C14628"/>
                </a:solidFill>
              </a:rPr>
              <a:t>t&gt; New Slide&gt; Select </a:t>
            </a:r>
            <a:r>
              <a:rPr lang="en-US" sz="1600" b="1" i="1" dirty="0">
                <a:solidFill>
                  <a:srgbClr val="C14628"/>
                </a:solidFill>
              </a:rPr>
              <a:t>Office Theme </a:t>
            </a:r>
            <a:r>
              <a:rPr lang="en-US" sz="1600" i="1" dirty="0">
                <a:solidFill>
                  <a:srgbClr val="C14628"/>
                </a:solidFill>
              </a:rPr>
              <a:t>formats.</a:t>
            </a:r>
            <a:br>
              <a:rPr lang="en-US" sz="1600" i="1" dirty="0">
                <a:solidFill>
                  <a:srgbClr val="C14628"/>
                </a:solidFill>
              </a:rPr>
            </a:br>
            <a:r>
              <a:rPr lang="en-US" sz="1600" i="0" dirty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382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6" y="1519520"/>
            <a:ext cx="8962591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11593514" y="6499227"/>
            <a:ext cx="598487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598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30038"/>
            <a:ext cx="11180157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4504766" y="6239869"/>
            <a:ext cx="58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1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910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0"/>
            <a:ext cx="12192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3"/>
            <a:ext cx="12192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12192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96852"/>
            <a:ext cx="9582411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799507"/>
            <a:ext cx="9582411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20" y="4788062"/>
            <a:ext cx="2606905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9690" y="404536"/>
            <a:ext cx="4220676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784" y="649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3581" y="6498637"/>
            <a:ext cx="598419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5" y="365127"/>
            <a:ext cx="971896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784" y="1514479"/>
            <a:ext cx="105156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12192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37332" b="60808"/>
          <a:stretch/>
        </p:blipFill>
        <p:spPr>
          <a:xfrm>
            <a:off x="0" y="0"/>
            <a:ext cx="12192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74725"/>
            <a:ext cx="316992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10567361" y="532154"/>
            <a:ext cx="151580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CCB70-2B39-A4F2-B919-3301343052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656" t="-346" r="888" b="2704"/>
          <a:stretch/>
        </p:blipFill>
        <p:spPr>
          <a:xfrm>
            <a:off x="0" y="0"/>
            <a:ext cx="12192000" cy="1191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C99DE-4536-073F-CFE4-074508D7DB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1530" y="-18444"/>
            <a:ext cx="3448941" cy="3104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5590E-925C-94F1-4A77-E417077F9818}"/>
              </a:ext>
            </a:extLst>
          </p:cNvPr>
          <p:cNvSpPr/>
          <p:nvPr userDrawn="1"/>
        </p:nvSpPr>
        <p:spPr>
          <a:xfrm rot="16200000" flipH="1" flipV="1">
            <a:off x="6073139" y="-4882009"/>
            <a:ext cx="45719" cy="12192003"/>
          </a:xfrm>
          <a:prstGeom prst="rect">
            <a:avLst/>
          </a:prstGeom>
          <a:gradFill>
            <a:gsLst>
              <a:gs pos="57000">
                <a:srgbClr val="A15423"/>
              </a:gs>
              <a:gs pos="77000">
                <a:srgbClr val="8A4724"/>
              </a:gs>
              <a:gs pos="25000">
                <a:srgbClr val="F3831F"/>
              </a:gs>
              <a:gs pos="4000">
                <a:srgbClr val="B56942"/>
              </a:gs>
              <a:gs pos="97000">
                <a:srgbClr val="BD64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784" y="6494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4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3003" y="6577563"/>
            <a:ext cx="1098997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87" y="1514479"/>
            <a:ext cx="11248860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365127"/>
            <a:ext cx="844507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6709A65-A0F9-0CFE-859A-72327C17C7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32227" y="386203"/>
            <a:ext cx="1803400" cy="4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37321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Arial" panose="020B0604020202020204" pitchFamily="34" charset="0"/>
        <a:buChar char="‒"/>
        <a:defRPr lang="en-US" sz="18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Courier New" panose="02070309020205020404" pitchFamily="49" charset="0"/>
        <a:buChar char="o"/>
        <a:defRPr lang="en-US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01688" indent="-112713" algn="l" defTabSz="914400" rtl="0" eaLnBrk="1" latinLnBrk="0" hangingPunct="1">
        <a:lnSpc>
          <a:spcPct val="90000"/>
        </a:lnSpc>
        <a:spcBef>
          <a:spcPts val="500"/>
        </a:spcBef>
        <a:buClr>
          <a:srgbClr val="D37321"/>
        </a:buClr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–"/>
        <a:tabLst>
          <a:tab pos="1027113" algn="l"/>
        </a:tabLst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B5728-7C38-41C8-B0ED-FA63642E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4AE6-107A-49A0-AC93-ACFB55F1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479" y="1465494"/>
            <a:ext cx="3487342" cy="4448081"/>
          </a:xfrm>
        </p:spPr>
        <p:txBody>
          <a:bodyPr>
            <a:normAutofit/>
          </a:bodyPr>
          <a:lstStyle/>
          <a:p>
            <a:r>
              <a:rPr lang="en-US" sz="2000" dirty="0"/>
              <a:t>Stored in a Closed Container</a:t>
            </a:r>
          </a:p>
          <a:p>
            <a:r>
              <a:rPr lang="en-US" sz="2000" dirty="0"/>
              <a:t>The Words “Hazardous Waste” and “Gasoline Spill Debris”</a:t>
            </a:r>
          </a:p>
          <a:p>
            <a:r>
              <a:rPr lang="en-US" sz="2000" dirty="0"/>
              <a:t>Label Must Contain EPA Waste Codes D001 (Ignitable) and D018 (Benzene)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B7DAD-9912-4445-A58E-CC22317C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Environmental Share – </a:t>
            </a:r>
            <a:r>
              <a:rPr lang="en-US" dirty="0"/>
              <a:t>Gasoline Spill Response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F3510-5DFD-4098-95DB-E25C05475A0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52488" y="836908"/>
            <a:ext cx="8750080" cy="3118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Waste Requirements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A82B80-7D10-4FDE-8B42-47929859B9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29125" y="4984648"/>
            <a:ext cx="3194050" cy="1622425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/>
              <a:t>Questions?</a:t>
            </a:r>
            <a:r>
              <a:rPr lang="en-US" sz="2400" dirty="0"/>
              <a:t> </a:t>
            </a:r>
          </a:p>
          <a:p>
            <a:r>
              <a:rPr lang="en-US" sz="2400" dirty="0"/>
              <a:t>Contact Environmental at  928-865-6000 or your Representative </a:t>
            </a:r>
          </a:p>
          <a:p>
            <a:pPr algn="ctr"/>
            <a:endParaRPr lang="en-US" u="sng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FFC0241-D9A2-0185-2BC4-894507AD5F2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8980" y="1700419"/>
            <a:ext cx="5457825" cy="225425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Isolate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steps to mitigate the spill if safe to do so</a:t>
            </a:r>
            <a:r>
              <a:rPr lang="en-US" dirty="0">
                <a:solidFill>
                  <a:srgbClr val="00B050"/>
                </a:solidFill>
              </a:rPr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your Supervisor and notify the Spill Hotline at 928-865-7745 (SPIL)</a:t>
            </a:r>
            <a:r>
              <a:rPr lang="en-US" dirty="0">
                <a:solidFill>
                  <a:srgbClr val="00B050"/>
                </a:solidFill>
              </a:rPr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 spill as soon as possible with provided fuel dock spill kit. Containerize and deliver to the Salvage yard.</a:t>
            </a:r>
          </a:p>
          <a:p>
            <a:pPr marL="285750" indent="-285750"/>
            <a:r>
              <a:rPr lang="en-US" dirty="0"/>
              <a:t>Keep your Phone nearby as an Environmental Representative will be contacting you shortly.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5C3CAC4-4ABF-4498-A328-9552D82818BE}"/>
              </a:ext>
            </a:extLst>
          </p:cNvPr>
          <p:cNvSpPr txBox="1">
            <a:spLocks/>
          </p:cNvSpPr>
          <p:nvPr/>
        </p:nvSpPr>
        <p:spPr>
          <a:xfrm>
            <a:off x="-313273" y="1272958"/>
            <a:ext cx="6380949" cy="853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None/>
              <a:defRPr sz="2400" b="1" i="0" kern="1200">
                <a:solidFill>
                  <a:srgbClr val="BB5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solidFill>
                  <a:schemeClr val="tx1"/>
                </a:solidFill>
              </a:rPr>
              <a:t>How to respond to a Gasoline Spill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B843FC-81D7-472E-889F-35A6DB9E5940}"/>
              </a:ext>
            </a:extLst>
          </p:cNvPr>
          <p:cNvCxnSpPr/>
          <p:nvPr/>
        </p:nvCxnSpPr>
        <p:spPr>
          <a:xfrm>
            <a:off x="8175949" y="1465494"/>
            <a:ext cx="0" cy="272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CCC151-9898-4D6D-9894-A425FCADCEBF}"/>
              </a:ext>
            </a:extLst>
          </p:cNvPr>
          <p:cNvCxnSpPr/>
          <p:nvPr/>
        </p:nvCxnSpPr>
        <p:spPr>
          <a:xfrm>
            <a:off x="1513630" y="3955284"/>
            <a:ext cx="296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67C04-33CF-4D1E-A6F6-47894D8B0A7A}"/>
              </a:ext>
            </a:extLst>
          </p:cNvPr>
          <p:cNvCxnSpPr/>
          <p:nvPr/>
        </p:nvCxnSpPr>
        <p:spPr>
          <a:xfrm>
            <a:off x="8590357" y="4786786"/>
            <a:ext cx="3079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red gas pump with a white and silver handle&#10;&#10;Description automatically generated">
            <a:extLst>
              <a:ext uri="{FF2B5EF4-FFF2-40B4-BE49-F238E27FC236}">
                <a16:creationId xmlns:a16="http://schemas.microsoft.com/office/drawing/2014/main" id="{FC86CC75-24EF-FB2E-7EB0-FE8CDD552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48" y="1601502"/>
            <a:ext cx="1275269" cy="2323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4E2DCE-40F4-F3CC-93D2-E6C1DFEE1C9F}"/>
              </a:ext>
            </a:extLst>
          </p:cNvPr>
          <p:cNvSpPr txBox="1"/>
          <p:nvPr/>
        </p:nvSpPr>
        <p:spPr>
          <a:xfrm>
            <a:off x="168980" y="4021750"/>
            <a:ext cx="7865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Gasoline Contaminated Soil and/or debris (including rags) should never be mixed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other petroleum contaminated waste</a:t>
            </a:r>
            <a:endParaRPr lang="en-US" strike="sngStrike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Petroleum Contaminated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Solvent contaminated rags.</a:t>
            </a:r>
          </a:p>
          <a:p>
            <a:endParaRPr lang="en-US" dirty="0"/>
          </a:p>
          <a:p>
            <a:r>
              <a:rPr lang="en-US" dirty="0"/>
              <a:t>DELIVER TO ENVIRONMENTAL/SALVAGE YARD.</a:t>
            </a:r>
          </a:p>
          <a:p>
            <a:r>
              <a:rPr lang="en-US" dirty="0"/>
              <a:t>BY LAW, THESE MATERIALS MUST BE MANAGED AS HAZARDOUS WASTE.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A3CA9-9F0A-2EC0-4559-505D870A9FC6}"/>
              </a:ext>
            </a:extLst>
          </p:cNvPr>
          <p:cNvSpPr txBox="1"/>
          <p:nvPr/>
        </p:nvSpPr>
        <p:spPr>
          <a:xfrm>
            <a:off x="10752051" y="6434436"/>
            <a:ext cx="18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24349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2.xml><?xml version="1.0" encoding="utf-8"?>
<a:theme xmlns:a="http://schemas.openxmlformats.org/drawingml/2006/main" name="1_Office Theme">
  <a:themeElements>
    <a:clrScheme name="THE VALUE OF COPPER 2024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743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F62D83422C0B73429A7E9246C397F586" ma:contentTypeVersion="7" ma:contentTypeDescription="Document Content Type" ma:contentTypeScope="" ma:versionID="ba24f8eef0bb303990929c6adf21cb2c">
  <xsd:schema xmlns:xsd="http://www.w3.org/2001/XMLSchema" xmlns:xs="http://www.w3.org/2001/XMLSchema" xmlns:p="http://schemas.microsoft.com/office/2006/metadata/properties" xmlns:ns2="b5ba0a33-b247-4d4b-b9ae-c709af684fd3" xmlns:ns3="44e502f0-3ffd-4f78-afff-9f696e77aaf7" xmlns:ns4="638a348c-0a51-4d0e-99ec-5353da921b12" targetNamespace="http://schemas.microsoft.com/office/2006/metadata/properties" ma:root="true" ma:fieldsID="b351a9cacee34a5990f1011b34782cab" ns2:_="" ns3:_="" ns4:_="">
    <xsd:import namespace="b5ba0a33-b247-4d4b-b9ae-c709af684fd3"/>
    <xsd:import namespace="44e502f0-3ffd-4f78-afff-9f696e77aaf7"/>
    <xsd:import namespace="638a348c-0a51-4d0e-99ec-5353da921b12"/>
    <xsd:element name="properties">
      <xsd:complexType>
        <xsd:sequence>
          <xsd:element name="documentManagement">
            <xsd:complexType>
              <xsd:all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Categories0"/>
                <xsd:element ref="ns3:Department" minOccurs="0"/>
                <xsd:element ref="ns3:Doc_x0020_Type"/>
                <xsd:element ref="ns3:File_x0020_Index" minOccurs="0"/>
                <xsd:element ref="ns3:Knowledge_x0020_Management"/>
                <xsd:element ref="ns3:Month" minOccurs="0"/>
                <xsd:element ref="ns3:Yea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3916786-047f-49e0-aac2-1c909da192cd}" ma:internalName="TaxCatchAll" ma:showField="CatchAllData" ma:web="638a348c-0a51-4d0e-99ec-5353da921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3916786-047f-49e0-aac2-1c909da192cd}" ma:internalName="TaxCatchAllLabel" ma:readOnly="true" ma:showField="CatchAllDataLabel" ma:web="638a348c-0a51-4d0e-99ec-5353da921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fault="Environmental / Sustainable Developmen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scription="This column is used to assign Location" ma:format="Dropdown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502f0-3ffd-4f78-afff-9f696e77aaf7" elementFormDefault="qualified">
    <xsd:import namespace="http://schemas.microsoft.com/office/2006/documentManagement/types"/>
    <xsd:import namespace="http://schemas.microsoft.com/office/infopath/2007/PartnerControls"/>
    <xsd:element name="Categories0" ma:index="18" ma:displayName="Categories" ma:format="Dropdown" ma:internalName="Categories0">
      <xsd:simpleType>
        <xsd:restriction base="dms:Choice">
          <xsd:enumeration value="Certifications"/>
          <xsd:enumeration value="Policies"/>
          <xsd:enumeration value="Risk Register"/>
          <xsd:enumeration value="Sustainable Development"/>
          <xsd:enumeration value="Audits"/>
          <xsd:enumeration value="Reports"/>
          <xsd:enumeration value="Assurance"/>
          <xsd:enumeration value="ICMM"/>
          <xsd:enumeration value="ISO"/>
          <xsd:enumeration value="5.3 Organization Roles, Responsibilities and Authorities I"/>
          <xsd:enumeration value="ISO/Compliance Obligations"/>
          <xsd:enumeration value="ISO/Management Review"/>
          <xsd:enumeration value="Community"/>
          <xsd:enumeration value="Training"/>
          <xsd:enumeration value="Presentations"/>
          <xsd:enumeration value="Projects"/>
          <xsd:enumeration value="GRI"/>
          <xsd:enumeration value="Root Cause Analysis"/>
          <xsd:enumeration value="RCRA Contingency Plan"/>
          <xsd:enumeration value="Permits, Licenses, Authorizations, &amp; Other Requirements List"/>
          <xsd:enumeration value="4.3 EMS Manual"/>
          <xsd:enumeration value="5.2 Environmental Policy"/>
          <xsd:enumeration value="6.2 Environmental Objectives and Planning"/>
          <xsd:enumeration value="7.5 Documented Information (BMPs) see Morenci Management System"/>
          <xsd:enumeration value="Monthly Share"/>
          <xsd:enumeration value="Environmental Staff Representative Meeting"/>
          <xsd:enumeration value="Environmental Compliance/Audit"/>
          <xsd:enumeration value="Attendance Roster"/>
          <xsd:enumeration value="Quarterly Audit"/>
        </xsd:restriction>
      </xsd:simpleType>
    </xsd:element>
    <xsd:element name="Department" ma:index="19" nillable="true" ma:displayName="Department" ma:default="" ma:internalName="Department">
      <xsd:simpleType>
        <xsd:restriction base="dms:Text">
          <xsd:maxLength value="255"/>
        </xsd:restriction>
      </xsd:simpleType>
    </xsd:element>
    <xsd:element name="Doc_x0020_Type" ma:index="20" ma:displayName="Doc Type" ma:default="" ma:format="Dropdown" ma:internalName="Doc_x0020_Type">
      <xsd:simpleType>
        <xsd:restriction base="dms:Choice">
          <xsd:enumeration value="Action Plan"/>
          <xsd:enumeration value="Air Quality"/>
          <xsd:enumeration value="Agenda"/>
          <xsd:enumeration value="Amendment"/>
          <xsd:enumeration value="Annual Fees"/>
          <xsd:enumeration value="Analytical Report"/>
          <xsd:enumeration value="Application"/>
          <xsd:enumeration value="Attendance Roster"/>
          <xsd:enumeration value="Attendance Sheet"/>
          <xsd:enumeration value="Audit"/>
          <xsd:enumeration value="Bulletin"/>
          <xsd:enumeration value="Calibrations"/>
          <xsd:enumeration value="Certificate-Programs"/>
          <xsd:enumeration value="Certificate-Training"/>
          <xsd:enumeration value="Chain of Custody"/>
          <xsd:enumeration value="Certification-Compliance"/>
          <xsd:enumeration value="Certification-SME"/>
          <xsd:enumeration value="Communication-General"/>
          <xsd:enumeration value="Communication-External"/>
          <xsd:enumeration value="Communication-Internal"/>
          <xsd:enumeration value="Contact List"/>
          <xsd:enumeration value="Correspondence-EPA"/>
          <xsd:enumeration value="Correspondence-ADEQ"/>
          <xsd:enumeration value="Correspondence-Internal"/>
          <xsd:enumeration value="Correspondence-General"/>
          <xsd:enumeration value="Correspondence-Admin"/>
          <xsd:enumeration value="Data"/>
          <xsd:enumeration value="Distribution List"/>
          <xsd:enumeration value="Drawing"/>
          <xsd:enumeration value="Document-uncontrolled"/>
          <xsd:enumeration value="Emergency Response"/>
          <xsd:enumeration value="Emissions"/>
          <xsd:enumeration value="External"/>
          <xsd:enumeration value="Fees"/>
          <xsd:enumeration value="Form-General"/>
          <xsd:enumeration value="Form-EPA"/>
          <xsd:enumeration value="Form-ADEQ"/>
          <xsd:enumeration value="Form-ISO"/>
          <xsd:enumeration value="Form-Inspection"/>
          <xsd:enumeration value="Form-Training"/>
          <xsd:enumeration value="Form-Testing"/>
          <xsd:enumeration value="Guidance"/>
          <xsd:enumeration value="Inspection"/>
          <xsd:enumeration value="Internal"/>
          <xsd:enumeration value="Inventory"/>
          <xsd:enumeration value="Invoices"/>
          <xsd:enumeration value="Label"/>
          <xsd:enumeration value="List"/>
          <xsd:enumeration value="Management Review"/>
          <xsd:enumeration value="Manifest-Hazardous"/>
          <xsd:enumeration value="Manifest-Non-Haz"/>
          <xsd:enumeration value="Manifest-Special"/>
          <xsd:enumeration value="Manual"/>
          <xsd:enumeration value="Map"/>
          <xsd:enumeration value="Meeting Minutes"/>
          <xsd:enumeration value="Memo"/>
          <xsd:enumeration value="Monitoring and Measurement"/>
          <xsd:enumeration value="Monitoring Plan"/>
          <xsd:enumeration value="Non Conformance"/>
          <xsd:enumeration value="Objectives and Targets"/>
          <xsd:enumeration value="Permit-Air"/>
          <xsd:enumeration value="Permit-Water"/>
          <xsd:enumeration value="Permit-Waste"/>
          <xsd:enumeration value="Permit-Deviation/Excess Emission"/>
          <xsd:enumeration value="Permit-Revision"/>
          <xsd:enumeration value="Picture-Photo"/>
          <xsd:enumeration value="Plan"/>
          <xsd:enumeration value="Policies"/>
          <xsd:enumeration value="Presentation"/>
          <xsd:enumeration value="Principles"/>
          <xsd:enumeration value="Procedure"/>
          <xsd:enumeration value="Project"/>
          <xsd:enumeration value="Profile-Hazardous"/>
          <xsd:enumeration value="Profile-Non-Haz"/>
          <xsd:enumeration value="Profile-Special"/>
          <xsd:enumeration value="Research"/>
          <xsd:enumeration value="Report-Analytical"/>
          <xsd:enumeration value="Report-EPA"/>
          <xsd:enumeration value="Report-ADEQ"/>
          <xsd:enumeration value="Report-Lab"/>
          <xsd:enumeration value="Report-General"/>
          <xsd:enumeration value="Risk Management"/>
          <xsd:enumeration value="Roles and Responsibilities"/>
          <xsd:enumeration value="Schedule"/>
          <xsd:enumeration value="Scope of Work"/>
          <xsd:enumeration value="SOP"/>
          <xsd:enumeration value="Studies"/>
          <xsd:enumeration value="Testing Data"/>
          <xsd:enumeration value="Training"/>
          <xsd:enumeration value="Waste Management"/>
          <xsd:enumeration value="Water Quality"/>
        </xsd:restriction>
      </xsd:simpleType>
    </xsd:element>
    <xsd:element name="File_x0020_Index" ma:index="21" nillable="true" ma:displayName="File Index" ma:default="" ma:internalName="File_x0020_Index">
      <xsd:simpleType>
        <xsd:restriction base="dms:Text">
          <xsd:maxLength value="255"/>
        </xsd:restriction>
      </xsd:simpleType>
    </xsd:element>
    <xsd:element name="Knowledge_x0020_Management" ma:index="22" ma:displayName="Knowledge Management" ma:default="" ma:format="Dropdown" ma:internalName="Knowledge_x0020_Management">
      <xsd:simpleType>
        <xsd:restriction base="dms:Choice">
          <xsd:enumeration value="Administrative"/>
          <xsd:enumeration value="Environmental"/>
          <xsd:enumeration value="People Development"/>
          <xsd:enumeration value="Safety"/>
          <xsd:enumeration value="Technical"/>
        </xsd:restriction>
      </xsd:simpleType>
    </xsd:element>
    <xsd:element name="Month" ma:index="23" nillable="true" ma:displayName="Month" ma:default="" ma:format="Dropdown" ma:internalName="Month">
      <xsd:simpleType>
        <xsd:restriction base="dms:Choice">
          <xsd:enumeration value="01 January"/>
          <xsd:enumeration value="02 February"/>
          <xsd:enumeration value="03 March"/>
          <xsd:enumeration value="04 April"/>
          <xsd:enumeration value="05 May"/>
          <xsd:enumeration value="06 June"/>
          <xsd:enumeration value="07 July"/>
          <xsd:enumeration value="08 August"/>
          <xsd:enumeration value="09 September"/>
          <xsd:enumeration value="10 October"/>
          <xsd:enumeration value="11 November"/>
          <xsd:enumeration value="12 December"/>
        </xsd:restriction>
      </xsd:simpleType>
    </xsd:element>
    <xsd:element name="Year" ma:index="24" nillable="true" ma:displayName="Year" ma:format="Dropdown" ma:internalName="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a348c-0a51-4d0e-99ec-5353da921b12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DPT xmlns="b5ba0a33-b247-4d4b-b9ae-c709af684fd3">Environmental / Sustainable Development</FM_x0020_DPT>
    <Department xmlns="44e502f0-3ffd-4f78-afff-9f696e77aaf7">Environmental</Department>
    <Knowledge_x0020_Management xmlns="44e502f0-3ffd-4f78-afff-9f696e77aaf7">Environmental</Knowledge_x0020_Management>
    <Categories0 xmlns="44e502f0-3ffd-4f78-afff-9f696e77aaf7">Monthly Share</Categories0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Management Systems</TermName>
          <TermId xmlns="http://schemas.microsoft.com/office/infopath/2007/PartnerControls">65a7622b-17a1-49c8-9648-581909eaf40b</TermId>
        </TermInfo>
      </Terms>
    </FM_x0020_Ent_x0020_TaxonomyTaxHTField0>
    <Month xmlns="44e502f0-3ffd-4f78-afff-9f696e77aaf7">10 October</Month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Sustainable Development</TermName>
          <TermId xmlns="http://schemas.microsoft.com/office/infopath/2007/PartnerControls">23da72f3-77f4-4094-96fc-94ad01202cde</TermId>
        </TermInfo>
      </Terms>
    </FM_x0020_Doc_x0020_TypeTaxHTField0>
    <Year xmlns="44e502f0-3ffd-4f78-afff-9f696e77aaf7">2022</Year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Environmental</TermName>
          <TermId xmlns="http://schemas.microsoft.com/office/infopath/2007/PartnerControls">f591f6b7-e90e-42d4-b314-fadc8d32568a</TermId>
        </TermInfo>
      </Terms>
    </o79fb0eb13274969baa8945b2a62dcda>
    <TaxCatchAll xmlns="b5ba0a33-b247-4d4b-b9ae-c709af684fd3">
      <Value>3</Value>
      <Value>2</Value>
      <Value>1</Value>
    </TaxCatchAll>
    <FM_x0020_LOC xmlns="b5ba0a33-b247-4d4b-b9ae-c709af684fd3">Morenci</FM_x0020_LOC>
    <Doc_x0020_Type xmlns="44e502f0-3ffd-4f78-afff-9f696e77aaf7">Communication-Internal</Doc_x0020_Type>
    <File_x0020_Index xmlns="44e502f0-3ffd-4f78-afff-9f696e77aaf7" xsi:nil="true"/>
  </documentManagement>
</p:properties>
</file>

<file path=customXml/itemProps1.xml><?xml version="1.0" encoding="utf-8"?>
<ds:datastoreItem xmlns:ds="http://schemas.openxmlformats.org/officeDocument/2006/customXml" ds:itemID="{24DBCC91-3AC1-4D72-99AF-5EF9CB784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a0a33-b247-4d4b-b9ae-c709af684fd3"/>
    <ds:schemaRef ds:uri="44e502f0-3ffd-4f78-afff-9f696e77aaf7"/>
    <ds:schemaRef ds:uri="638a348c-0a51-4d0e-99ec-5353da921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0B9798-4494-4616-8BB5-18906D7F215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5C53952-CAE7-400E-9F59-8581E921A10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D32627-9228-47D4-A544-85C7A4C79D21}">
  <ds:schemaRefs>
    <ds:schemaRef ds:uri="http://schemas.microsoft.com/office/2006/metadata/properties"/>
    <ds:schemaRef ds:uri="http://schemas.microsoft.com/office/infopath/2007/PartnerControls"/>
    <ds:schemaRef ds:uri="b5ba0a33-b247-4d4b-b9ae-c709af684fd3"/>
    <ds:schemaRef ds:uri="44e502f0-3ffd-4f78-afff-9f696e77aaf7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169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Courier New</vt:lpstr>
      <vt:lpstr>D-DIN</vt:lpstr>
      <vt:lpstr>1_Office Theme</vt:lpstr>
      <vt:lpstr>1_Office Theme</vt:lpstr>
      <vt:lpstr>think-cell Slide</vt:lpstr>
      <vt:lpstr>Environmental Share – Gasoline Spill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Share – Mitigation Hierarchy</dc:title>
  <dc:creator>Chen, William</dc:creator>
  <cp:lastModifiedBy>Goodwin, Diana</cp:lastModifiedBy>
  <cp:revision>18</cp:revision>
  <dcterms:created xsi:type="dcterms:W3CDTF">2022-09-01T16:09:16Z</dcterms:created>
  <dcterms:modified xsi:type="dcterms:W3CDTF">2025-06-02T21:20:26Z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6f8a036-ae1b-4f85-92d3-f4203c03c43b_Enabled">
    <vt:lpwstr>true</vt:lpwstr>
  </property>
  <property fmtid="{D5CDD505-2E9C-101B-9397-08002B2CF9AE}" pid="3" name="MSIP_Label_56f8a036-ae1b-4f85-92d3-f4203c03c43b_SetDate">
    <vt:lpwstr>2022-09-01T16:09:16Z</vt:lpwstr>
  </property>
  <property fmtid="{D5CDD505-2E9C-101B-9397-08002B2CF9AE}" pid="4" name="MSIP_Label_56f8a036-ae1b-4f85-92d3-f4203c03c43b_Method">
    <vt:lpwstr>Standard</vt:lpwstr>
  </property>
  <property fmtid="{D5CDD505-2E9C-101B-9397-08002B2CF9AE}" pid="5" name="MSIP_Label_56f8a036-ae1b-4f85-92d3-f4203c03c43b_Name">
    <vt:lpwstr>56f8a036-ae1b-4f85-92d3-f4203c03c43b</vt:lpwstr>
  </property>
  <property fmtid="{D5CDD505-2E9C-101B-9397-08002B2CF9AE}" pid="6" name="MSIP_Label_56f8a036-ae1b-4f85-92d3-f4203c03c43b_SiteId">
    <vt:lpwstr>5f229ce1-773c-46ed-a6fa-974006fae097</vt:lpwstr>
  </property>
  <property fmtid="{D5CDD505-2E9C-101B-9397-08002B2CF9AE}" pid="7" name="MSIP_Label_56f8a036-ae1b-4f85-92d3-f4203c03c43b_ActionId">
    <vt:lpwstr>25663ae3-b7bd-417d-9a6a-e41ffad8e5b5</vt:lpwstr>
  </property>
  <property fmtid="{D5CDD505-2E9C-101B-9397-08002B2CF9AE}" pid="8" name="MSIP_Label_56f8a036-ae1b-4f85-92d3-f4203c03c43b_ContentBits">
    <vt:lpwstr>0</vt:lpwstr>
  </property>
  <property fmtid="{D5CDD505-2E9C-101B-9397-08002B2CF9AE}" pid="9" name="ContentTypeId">
    <vt:lpwstr>0x01010046829DE55437B147B48D1766376E3D6B00F62D83422C0B73429A7E9246C397F586</vt:lpwstr>
  </property>
  <property fmtid="{D5CDD505-2E9C-101B-9397-08002B2CF9AE}" pid="10" name="FM Retention Category">
    <vt:lpwstr>1;#Environmental|f591f6b7-e90e-42d4-b314-fadc8d32568a</vt:lpwstr>
  </property>
  <property fmtid="{D5CDD505-2E9C-101B-9397-08002B2CF9AE}" pid="11" name="FM Doc Type">
    <vt:lpwstr>3;#Sustainable Development|23da72f3-77f4-4094-96fc-94ad01202cde</vt:lpwstr>
  </property>
  <property fmtid="{D5CDD505-2E9C-101B-9397-08002B2CF9AE}" pid="12" name="FM Ent Taxonomy">
    <vt:lpwstr>2;#Management Systems|65a7622b-17a1-49c8-9648-581909eaf40b</vt:lpwstr>
  </property>
</Properties>
</file>