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5"/>
  </p:sldMasterIdLst>
  <p:notesMasterIdLst>
    <p:notesMasterId r:id="rId7"/>
  </p:notesMasterIdLst>
  <p:sldIdLst>
    <p:sldId id="264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E5A"/>
    <a:srgbClr val="09293E"/>
    <a:srgbClr val="040B15"/>
    <a:srgbClr val="094361"/>
    <a:srgbClr val="FFFFFF"/>
    <a:srgbClr val="08354C"/>
    <a:srgbClr val="0A1119"/>
    <a:srgbClr val="828383"/>
    <a:srgbClr val="27B3D3"/>
    <a:srgbClr val="0B1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D030-48CC-D340-A246-BA954A3A0B4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0130-CE8D-E640-9639-E0473270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.jpg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8C15D9-3A2D-53E1-80FC-A0061DE286AB}"/>
              </a:ext>
            </a:extLst>
          </p:cNvPr>
          <p:cNvSpPr/>
          <p:nvPr userDrawn="1"/>
        </p:nvSpPr>
        <p:spPr>
          <a:xfrm>
            <a:off x="6535503" y="5851998"/>
            <a:ext cx="2261036" cy="79602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BFD45A5-918D-8A9A-1DA5-3104EFD0A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190976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BDAF00F-FE28-4273-87E7-55CF04759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668B3-A3ED-3709-EE28-E74F77E31597}"/>
              </a:ext>
            </a:extLst>
          </p:cNvPr>
          <p:cNvSpPr/>
          <p:nvPr userDrawn="1"/>
        </p:nvSpPr>
        <p:spPr>
          <a:xfrm>
            <a:off x="0" y="0"/>
            <a:ext cx="9143999" cy="6411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55834B-503E-06A1-6769-76DB91B3E1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71555" y="945395"/>
            <a:ext cx="3832273" cy="459872"/>
          </a:xfrm>
          <a:prstGeom prst="rect">
            <a:avLst/>
          </a:prstGeom>
        </p:spPr>
      </p:pic>
      <p:pic>
        <p:nvPicPr>
          <p:cNvPr id="19" name="Picture 18" descr="A black background with orange text&#10;&#10;AI-generated content may be incorrect.">
            <a:extLst>
              <a:ext uri="{FF2B5EF4-FFF2-40B4-BE49-F238E27FC236}">
                <a16:creationId xmlns:a16="http://schemas.microsoft.com/office/drawing/2014/main" id="{17A06D65-3514-443E-913F-391A1AA48C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11255" y="5579636"/>
            <a:ext cx="1256953" cy="4321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3E6978-B60D-0B23-D2DB-8195FB6CFBB7}"/>
              </a:ext>
            </a:extLst>
          </p:cNvPr>
          <p:cNvSpPr txBox="1"/>
          <p:nvPr userDrawn="1"/>
        </p:nvSpPr>
        <p:spPr>
          <a:xfrm>
            <a:off x="6238976" y="5659544"/>
            <a:ext cx="772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28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fcx.com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9A0E49-63D9-EA6B-E6DF-87A5CB1E5C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1000"/>
          </a:blip>
          <a:srcRect/>
          <a:stretch/>
        </p:blipFill>
        <p:spPr>
          <a:xfrm>
            <a:off x="3077925" y="5503945"/>
            <a:ext cx="547944" cy="5499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1233F4-25E0-649D-3191-C6C04D5E18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020499" y="5637301"/>
            <a:ext cx="1063716" cy="349906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3D516ED9-F46E-ED73-63CC-336F75F014F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50" y="5483563"/>
            <a:ext cx="623479" cy="5703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E6678A-0668-8F7E-5995-31E401591C8C}"/>
              </a:ext>
            </a:extLst>
          </p:cNvPr>
          <p:cNvSpPr txBox="1"/>
          <p:nvPr userDrawn="1"/>
        </p:nvSpPr>
        <p:spPr>
          <a:xfrm>
            <a:off x="5120670" y="6057540"/>
            <a:ext cx="124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82838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Operating Sites</a:t>
            </a:r>
            <a:endParaRPr lang="en-US" sz="1000" i="1" dirty="0">
              <a:solidFill>
                <a:srgbClr val="8283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lanet with lights and dots&#10;&#10;AI-generated content may be incorrect.">
            <a:extLst>
              <a:ext uri="{FF2B5EF4-FFF2-40B4-BE49-F238E27FC236}">
                <a16:creationId xmlns:a16="http://schemas.microsoft.com/office/drawing/2014/main" id="{BCBDD4A7-DC70-03DB-6239-0A6973E5A3E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18779" t="15082" r="1257" b="18150"/>
          <a:stretch/>
        </p:blipFill>
        <p:spPr>
          <a:xfrm>
            <a:off x="-24334" y="1785778"/>
            <a:ext cx="9168334" cy="32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237B37-DA56-60FD-4E64-D2B218978825}"/>
              </a:ext>
            </a:extLst>
          </p:cNvPr>
          <p:cNvSpPr/>
          <p:nvPr userDrawn="1"/>
        </p:nvSpPr>
        <p:spPr>
          <a:xfrm>
            <a:off x="0" y="-27543"/>
            <a:ext cx="9195964" cy="6889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CE304-9561-E70F-6767-5FBF2D504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12" t="16828" r="-112" b="763"/>
          <a:stretch/>
        </p:blipFill>
        <p:spPr>
          <a:xfrm rot="5400000">
            <a:off x="4987074" y="2645126"/>
            <a:ext cx="6858000" cy="1559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178BDE-48C7-CDFC-6412-DEE42E6E5BC2}"/>
              </a:ext>
            </a:extLst>
          </p:cNvPr>
          <p:cNvSpPr/>
          <p:nvPr userDrawn="1"/>
        </p:nvSpPr>
        <p:spPr>
          <a:xfrm>
            <a:off x="7772398" y="-3985"/>
            <a:ext cx="1402912" cy="6858001"/>
          </a:xfrm>
          <a:prstGeom prst="rect">
            <a:avLst/>
          </a:prstGeom>
          <a:gradFill flip="none" rotWithShape="1">
            <a:gsLst>
              <a:gs pos="100000">
                <a:srgbClr val="3F4045">
                  <a:lumMod val="0"/>
                  <a:alpha val="0"/>
                </a:srgbClr>
              </a:gs>
              <a:gs pos="0">
                <a:schemeClr val="accent1">
                  <a:lumMod val="50000"/>
                  <a:alpha val="61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6096E0-E6F8-8A80-B6DF-8D040184C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8055450" y="3093840"/>
            <a:ext cx="2015113" cy="2418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5654E0-914E-3FD6-D408-3D44DEB9F004}"/>
              </a:ext>
            </a:extLst>
          </p:cNvPr>
          <p:cNvSpPr/>
          <p:nvPr userDrawn="1"/>
        </p:nvSpPr>
        <p:spPr>
          <a:xfrm flipH="1" flipV="1">
            <a:off x="7562707" y="3175"/>
            <a:ext cx="73476" cy="6852977"/>
          </a:xfrm>
          <a:prstGeom prst="rect">
            <a:avLst/>
          </a:prstGeom>
          <a:gradFill>
            <a:gsLst>
              <a:gs pos="57000">
                <a:srgbClr val="A15423"/>
              </a:gs>
              <a:gs pos="77000">
                <a:srgbClr val="8A4724"/>
              </a:gs>
              <a:gs pos="25000">
                <a:srgbClr val="F3831F"/>
              </a:gs>
              <a:gs pos="4000">
                <a:srgbClr val="B56942"/>
              </a:gs>
              <a:gs pos="97000">
                <a:srgbClr val="BD64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 userDrawn="1">
            <p:ph type="body" orient="vert" idx="1"/>
          </p:nvPr>
        </p:nvSpPr>
        <p:spPr>
          <a:xfrm>
            <a:off x="533029" y="184827"/>
            <a:ext cx="6829326" cy="6480378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buClr>
                <a:srgbClr val="D37321"/>
              </a:buCl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BB5D00"/>
              </a:buClr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BB5D00"/>
              </a:buClr>
              <a:defRPr sz="1400">
                <a:solidFill>
                  <a:schemeClr val="tx1"/>
                </a:solidFill>
                <a:latin typeface="+mn-lt"/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 rot="5400000">
            <a:off x="-288572" y="6303123"/>
            <a:ext cx="854900" cy="269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  <a:latin typeface="+mn-lt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 rot="5400000">
            <a:off x="4956879" y="3000345"/>
            <a:ext cx="6549931" cy="918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A close up of a logo&#10;&#10;AI-generated content may be incorrect.">
            <a:extLst>
              <a:ext uri="{FF2B5EF4-FFF2-40B4-BE49-F238E27FC236}">
                <a16:creationId xmlns:a16="http://schemas.microsoft.com/office/drawing/2014/main" id="{6AEFCE43-448E-1EF9-3CB9-F4026B9342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7529" y="3169431"/>
            <a:ext cx="1472851" cy="5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Cove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C80748-4EF9-5753-0C11-C053AF67C14B}"/>
              </a:ext>
            </a:extLst>
          </p:cNvPr>
          <p:cNvSpPr/>
          <p:nvPr userDrawn="1"/>
        </p:nvSpPr>
        <p:spPr>
          <a:xfrm>
            <a:off x="0" y="1"/>
            <a:ext cx="9143999" cy="579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 descr="A planet with lights and dots&#10;&#10;AI-generated content may be incorrect.">
            <a:extLst>
              <a:ext uri="{FF2B5EF4-FFF2-40B4-BE49-F238E27FC236}">
                <a16:creationId xmlns:a16="http://schemas.microsoft.com/office/drawing/2014/main" id="{1F48BA38-0CAE-DBCB-7418-D972303FB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8779" t="22944" r="1257" b="30833"/>
          <a:stretch/>
        </p:blipFill>
        <p:spPr>
          <a:xfrm>
            <a:off x="-24334" y="2041449"/>
            <a:ext cx="9168334" cy="2251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9A20FD0-4295-7FD8-2FC3-8E40504834D0}"/>
              </a:ext>
            </a:extLst>
          </p:cNvPr>
          <p:cNvGrpSpPr/>
          <p:nvPr userDrawn="1"/>
        </p:nvGrpSpPr>
        <p:grpSpPr>
          <a:xfrm>
            <a:off x="6196046" y="3429000"/>
            <a:ext cx="1617396" cy="529480"/>
            <a:chOff x="8927624" y="2793416"/>
            <a:chExt cx="1941511" cy="6355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7F00EE-B5BC-BBD4-A5B7-E6E0A5F61C6C}"/>
                </a:ext>
              </a:extLst>
            </p:cNvPr>
            <p:cNvSpPr/>
            <p:nvPr/>
          </p:nvSpPr>
          <p:spPr>
            <a:xfrm>
              <a:off x="8927624" y="3266000"/>
              <a:ext cx="1848491" cy="153475"/>
            </a:xfrm>
            <a:prstGeom prst="rect">
              <a:avLst/>
            </a:prstGeom>
            <a:solidFill>
              <a:srgbClr val="081022"/>
            </a:solidFill>
            <a:ln>
              <a:solidFill>
                <a:schemeClr val="accent1">
                  <a:shade val="15000"/>
                  <a:alpha val="49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A black and white sign with white text&#10;&#10;AI-generated content may be incorrect.">
              <a:extLst>
                <a:ext uri="{FF2B5EF4-FFF2-40B4-BE49-F238E27FC236}">
                  <a16:creationId xmlns:a16="http://schemas.microsoft.com/office/drawing/2014/main" id="{2C33E141-A27B-41C1-0D4C-C5C0E02D3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0644" y="2793416"/>
              <a:ext cx="1848491" cy="63558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0B67C9-9510-32B3-CB2B-886B9C1080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93403" y="945395"/>
            <a:ext cx="3832273" cy="459872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1DD052F-0CC2-0E79-DEE7-DFCBA182BA7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319752" y="6577563"/>
            <a:ext cx="824248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8971" y="6577563"/>
            <a:ext cx="1045029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519519"/>
            <a:ext cx="8562264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65126"/>
            <a:ext cx="6499180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846" y="6577563"/>
            <a:ext cx="1071154" cy="280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53" y="1519519"/>
            <a:ext cx="8556259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6" y="345272"/>
            <a:ext cx="6314822" cy="396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EA5CD8-A817-B82E-4950-02ED4608856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4350" y="741287"/>
            <a:ext cx="6562560" cy="311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76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6F1A4D-4E58-4865-AF8D-418B2FE3E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9752" y="6577563"/>
            <a:ext cx="824248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846" y="6577563"/>
            <a:ext cx="1071154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4" y="365126"/>
            <a:ext cx="667838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549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32051"/>
            <a:ext cx="3887391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D3732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6" y="347460"/>
            <a:ext cx="6654822" cy="705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0263" y="6577563"/>
            <a:ext cx="1053737" cy="280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365" y="1504955"/>
            <a:ext cx="3887391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D3732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AC1ABB-17A2-0E5B-D386-BFBFE3CD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2355963"/>
            <a:ext cx="3939816" cy="36279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B0C0AE-85A4-105D-659A-4581D3985F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9366" y="2328867"/>
            <a:ext cx="3887390" cy="36279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35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79CC48-946D-4BB8-A205-1B913209A8ED}"/>
              </a:ext>
            </a:extLst>
          </p:cNvPr>
          <p:cNvCxnSpPr>
            <a:cxnSpLocks/>
          </p:cNvCxnSpPr>
          <p:nvPr userDrawn="1"/>
        </p:nvCxnSpPr>
        <p:spPr>
          <a:xfrm>
            <a:off x="5652165" y="4941063"/>
            <a:ext cx="0" cy="422796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8E38C4-4475-4EE1-BB3A-C1011FC342D8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2165" y="4941063"/>
            <a:ext cx="2708348" cy="0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9938D6-7A71-471B-B951-C72D86114038}"/>
              </a:ext>
            </a:extLst>
          </p:cNvPr>
          <p:cNvCxnSpPr>
            <a:cxnSpLocks/>
          </p:cNvCxnSpPr>
          <p:nvPr userDrawn="1"/>
        </p:nvCxnSpPr>
        <p:spPr>
          <a:xfrm>
            <a:off x="8360512" y="4941063"/>
            <a:ext cx="0" cy="422796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BB6918-407E-4524-ACA4-DB7E2D011C7A}"/>
              </a:ext>
            </a:extLst>
          </p:cNvPr>
          <p:cNvCxnSpPr>
            <a:cxnSpLocks/>
          </p:cNvCxnSpPr>
          <p:nvPr userDrawn="1"/>
        </p:nvCxnSpPr>
        <p:spPr>
          <a:xfrm>
            <a:off x="740047" y="4941063"/>
            <a:ext cx="0" cy="422796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5CB715-C334-45A3-92F1-2E4C425F68FE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047" y="4941063"/>
            <a:ext cx="2708348" cy="0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E22B8A-587A-41DB-972C-A6B3EA6025EF}"/>
              </a:ext>
            </a:extLst>
          </p:cNvPr>
          <p:cNvCxnSpPr>
            <a:cxnSpLocks/>
          </p:cNvCxnSpPr>
          <p:nvPr userDrawn="1"/>
        </p:nvCxnSpPr>
        <p:spPr>
          <a:xfrm>
            <a:off x="3448394" y="4941063"/>
            <a:ext cx="0" cy="422796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A1534C-0EC5-402B-844E-FF813FB9B88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6966" y="3319673"/>
            <a:ext cx="4910346" cy="14028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020995-6401-48DA-8AA2-1E69500BC5F9}"/>
              </a:ext>
            </a:extLst>
          </p:cNvPr>
          <p:cNvCxnSpPr>
            <a:cxnSpLocks/>
          </p:cNvCxnSpPr>
          <p:nvPr userDrawn="1"/>
        </p:nvCxnSpPr>
        <p:spPr>
          <a:xfrm>
            <a:off x="2096966" y="3319674"/>
            <a:ext cx="0" cy="1944745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77A7AA4-4EBC-45E9-8629-9440DD32E04A}"/>
              </a:ext>
            </a:extLst>
          </p:cNvPr>
          <p:cNvCxnSpPr>
            <a:cxnSpLocks/>
          </p:cNvCxnSpPr>
          <p:nvPr userDrawn="1"/>
        </p:nvCxnSpPr>
        <p:spPr>
          <a:xfrm>
            <a:off x="7002491" y="3320510"/>
            <a:ext cx="0" cy="1944745"/>
          </a:xfrm>
          <a:prstGeom prst="line">
            <a:avLst/>
          </a:prstGeom>
          <a:ln w="19050">
            <a:solidFill>
              <a:srgbClr val="092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62F7FA6-E3A0-4A18-8C72-33F5C3A5EE96}"/>
              </a:ext>
            </a:extLst>
          </p:cNvPr>
          <p:cNvSpPr/>
          <p:nvPr userDrawn="1"/>
        </p:nvSpPr>
        <p:spPr>
          <a:xfrm>
            <a:off x="0" y="1231569"/>
            <a:ext cx="9144000" cy="1646726"/>
          </a:xfrm>
          <a:prstGeom prst="rect">
            <a:avLst/>
          </a:prstGeom>
          <a:solidFill>
            <a:srgbClr val="DCEBF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017571" y="6568934"/>
            <a:ext cx="1126429" cy="2890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38440" y="365126"/>
            <a:ext cx="6500103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BD0236-5A6E-4C2A-BE89-3F4E1FBA5067}"/>
              </a:ext>
            </a:extLst>
          </p:cNvPr>
          <p:cNvSpPr/>
          <p:nvPr userDrawn="1"/>
        </p:nvSpPr>
        <p:spPr>
          <a:xfrm>
            <a:off x="3504604" y="2695370"/>
            <a:ext cx="2134792" cy="1431131"/>
          </a:xfrm>
          <a:prstGeom prst="rect">
            <a:avLst/>
          </a:prstGeom>
          <a:solidFill>
            <a:srgbClr val="007FB0"/>
          </a:solidFill>
          <a:ln w="28575">
            <a:solidFill>
              <a:srgbClr val="D373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3FEAD572-559F-449C-B26E-6B5F47570BE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632632" y="2858368"/>
            <a:ext cx="1933769" cy="1112509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5F7D516-CA4F-43D9-B770-1FCC2B21929C}"/>
              </a:ext>
            </a:extLst>
          </p:cNvPr>
          <p:cNvSpPr/>
          <p:nvPr userDrawn="1"/>
        </p:nvSpPr>
        <p:spPr>
          <a:xfrm>
            <a:off x="962757" y="3840258"/>
            <a:ext cx="2268416" cy="961292"/>
          </a:xfrm>
          <a:prstGeom prst="rect">
            <a:avLst/>
          </a:prstGeom>
          <a:solidFill>
            <a:srgbClr val="77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E462F385-DB8A-4C34-B09E-577414C86CBC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081885" y="3893626"/>
            <a:ext cx="203016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6663F6-3B38-4240-907B-81E5C2FFDA95}"/>
              </a:ext>
            </a:extLst>
          </p:cNvPr>
          <p:cNvSpPr/>
          <p:nvPr userDrawn="1"/>
        </p:nvSpPr>
        <p:spPr>
          <a:xfrm>
            <a:off x="5868282" y="3841094"/>
            <a:ext cx="2268416" cy="961292"/>
          </a:xfrm>
          <a:prstGeom prst="rect">
            <a:avLst/>
          </a:prstGeom>
          <a:solidFill>
            <a:srgbClr val="77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B44A9168-49DF-4180-8F0F-6DC57D1CA02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987410" y="3894462"/>
            <a:ext cx="203016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24CFE6-78CF-05EC-13FC-2AF6C3446E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629150" y="1406636"/>
            <a:ext cx="3939816" cy="1315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1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05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3146A9-9368-5479-B128-5C5AF84477E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9366" y="1379540"/>
            <a:ext cx="3887390" cy="1315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‒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1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–"/>
              <a:defRPr lang="en-US" sz="105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BF4CE7-F291-40E2-9E5D-92A1A6C11D5D}"/>
              </a:ext>
            </a:extLst>
          </p:cNvPr>
          <p:cNvSpPr/>
          <p:nvPr userDrawn="1"/>
        </p:nvSpPr>
        <p:spPr>
          <a:xfrm>
            <a:off x="98129" y="5122546"/>
            <a:ext cx="1283835" cy="961292"/>
          </a:xfrm>
          <a:prstGeom prst="rect">
            <a:avLst/>
          </a:prstGeom>
          <a:solidFill>
            <a:srgbClr val="C9DE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F3691A-BB37-49B0-BE2F-8567CEA63329}"/>
              </a:ext>
            </a:extLst>
          </p:cNvPr>
          <p:cNvSpPr/>
          <p:nvPr userDrawn="1"/>
        </p:nvSpPr>
        <p:spPr>
          <a:xfrm>
            <a:off x="1455047" y="5122546"/>
            <a:ext cx="1283835" cy="961292"/>
          </a:xfrm>
          <a:prstGeom prst="rect">
            <a:avLst/>
          </a:prstGeom>
          <a:solidFill>
            <a:srgbClr val="C9DE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66DC11-27A7-4A6A-AF8E-86019842D578}"/>
              </a:ext>
            </a:extLst>
          </p:cNvPr>
          <p:cNvSpPr/>
          <p:nvPr userDrawn="1"/>
        </p:nvSpPr>
        <p:spPr>
          <a:xfrm>
            <a:off x="2806477" y="5122546"/>
            <a:ext cx="1283835" cy="961292"/>
          </a:xfrm>
          <a:prstGeom prst="rect">
            <a:avLst/>
          </a:prstGeom>
          <a:solidFill>
            <a:srgbClr val="C9DE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1B3B75B-0095-41F0-A194-436F30F62742}"/>
              </a:ext>
            </a:extLst>
          </p:cNvPr>
          <p:cNvSpPr/>
          <p:nvPr userDrawn="1"/>
        </p:nvSpPr>
        <p:spPr>
          <a:xfrm>
            <a:off x="5003654" y="5123382"/>
            <a:ext cx="1283835" cy="961292"/>
          </a:xfrm>
          <a:prstGeom prst="rect">
            <a:avLst/>
          </a:prstGeom>
          <a:solidFill>
            <a:srgbClr val="C9DE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69C50F-73E5-46F5-A5B6-C30C399F87D9}"/>
              </a:ext>
            </a:extLst>
          </p:cNvPr>
          <p:cNvSpPr/>
          <p:nvPr userDrawn="1"/>
        </p:nvSpPr>
        <p:spPr>
          <a:xfrm>
            <a:off x="6360572" y="5123382"/>
            <a:ext cx="1283835" cy="961292"/>
          </a:xfrm>
          <a:prstGeom prst="rect">
            <a:avLst/>
          </a:prstGeom>
          <a:solidFill>
            <a:srgbClr val="C9DE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AF7C40-D349-4C97-A347-76CF953E3C19}"/>
              </a:ext>
            </a:extLst>
          </p:cNvPr>
          <p:cNvSpPr/>
          <p:nvPr userDrawn="1"/>
        </p:nvSpPr>
        <p:spPr>
          <a:xfrm>
            <a:off x="7712002" y="5123382"/>
            <a:ext cx="1283835" cy="961292"/>
          </a:xfrm>
          <a:prstGeom prst="rect">
            <a:avLst/>
          </a:prstGeom>
          <a:solidFill>
            <a:srgbClr val="C9DE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CEC9545C-5DB1-4124-99E0-E35C41BB2976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61745" y="5196483"/>
            <a:ext cx="1156606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E823172A-7D1A-4284-A15F-0B03EC24F09C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500872" y="5196483"/>
            <a:ext cx="1156606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1938C2C-26ED-4D1B-9D5F-A2BB3B2B584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870092" y="5196483"/>
            <a:ext cx="1156606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313E18E-38B8-4EBB-9D96-110801AC184C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067270" y="5197319"/>
            <a:ext cx="1156606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141F28E-CB65-4118-AA8C-F84E3195C42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406397" y="5197319"/>
            <a:ext cx="1156606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0D7BF459-0952-4A8A-B4A1-94F3EAB278B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775617" y="5197319"/>
            <a:ext cx="1156606" cy="812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FontTx/>
              <a:buNone/>
              <a:def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dirty="0"/>
              <a:t>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C1BA26-FFCC-7806-AAA5-89C78F34E8DE}"/>
              </a:ext>
            </a:extLst>
          </p:cNvPr>
          <p:cNvSpPr/>
          <p:nvPr userDrawn="1"/>
        </p:nvSpPr>
        <p:spPr>
          <a:xfrm rot="10800000" flipV="1">
            <a:off x="4561396" y="1176418"/>
            <a:ext cx="45719" cy="1546047"/>
          </a:xfrm>
          <a:prstGeom prst="rect">
            <a:avLst/>
          </a:prstGeom>
          <a:gradFill>
            <a:gsLst>
              <a:gs pos="57000">
                <a:srgbClr val="A15423">
                  <a:alpha val="94000"/>
                </a:srgbClr>
              </a:gs>
              <a:gs pos="77000">
                <a:srgbClr val="8A4724">
                  <a:alpha val="80000"/>
                </a:srgbClr>
              </a:gs>
              <a:gs pos="25000">
                <a:srgbClr val="F3831F"/>
              </a:gs>
              <a:gs pos="4000">
                <a:srgbClr val="B56942"/>
              </a:gs>
              <a:gs pos="97000">
                <a:srgbClr val="BD642F">
                  <a:alpha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6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386348"/>
            <a:ext cx="2949178" cy="4482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9164" y="6577563"/>
            <a:ext cx="1634835" cy="281561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rgbClr val="511F11"/>
                </a:solidFill>
                <a:latin typeface="+mn-lt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65126"/>
            <a:ext cx="6324082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868358-CDD2-7AB8-2093-C2DD37038F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5735" y="1386349"/>
            <a:ext cx="4935557" cy="4482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89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2CCB70-2B39-A4F2-B919-3301343052C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4656" t="-346" r="888" b="2704"/>
          <a:stretch/>
        </p:blipFill>
        <p:spPr>
          <a:xfrm>
            <a:off x="0" y="0"/>
            <a:ext cx="9144000" cy="1191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8C99DE-4536-073F-CFE4-074508D7DBB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78647" y="-18444"/>
            <a:ext cx="2586706" cy="3104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5590E-925C-94F1-4A77-E417077F9818}"/>
              </a:ext>
            </a:extLst>
          </p:cNvPr>
          <p:cNvSpPr/>
          <p:nvPr userDrawn="1"/>
        </p:nvSpPr>
        <p:spPr>
          <a:xfrm rot="16200000" flipH="1" flipV="1">
            <a:off x="4549139" y="-3358008"/>
            <a:ext cx="45719" cy="9144002"/>
          </a:xfrm>
          <a:prstGeom prst="rect">
            <a:avLst/>
          </a:prstGeom>
          <a:gradFill>
            <a:gsLst>
              <a:gs pos="57000">
                <a:srgbClr val="A15423"/>
              </a:gs>
              <a:gs pos="77000">
                <a:srgbClr val="8A4724"/>
              </a:gs>
              <a:gs pos="25000">
                <a:srgbClr val="F3831F"/>
              </a:gs>
              <a:gs pos="4000">
                <a:srgbClr val="B56942"/>
              </a:gs>
              <a:gs pos="97000">
                <a:srgbClr val="BD64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088" y="64939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39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9752" y="6577563"/>
            <a:ext cx="824248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65" y="1514479"/>
            <a:ext cx="8436645" cy="46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65126"/>
            <a:ext cx="6333809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6709A65-A0F9-0CFE-859A-72327C17C74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99170" y="386203"/>
            <a:ext cx="1352550" cy="4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3" r:id="rId2"/>
    <p:sldLayoutId id="2147483707" r:id="rId3"/>
    <p:sldLayoutId id="2147483733" r:id="rId4"/>
    <p:sldLayoutId id="2147483706" r:id="rId5"/>
    <p:sldLayoutId id="2147483741" r:id="rId6"/>
    <p:sldLayoutId id="2147483719" r:id="rId7"/>
    <p:sldLayoutId id="2147483726" r:id="rId8"/>
    <p:sldLayoutId id="2147483731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D37321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Arial" panose="020B0604020202020204" pitchFamily="34" charset="0"/>
        <a:buChar char="‒"/>
        <a:defRPr lang="en-US" sz="18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Courier New" panose="02070309020205020404" pitchFamily="49" charset="0"/>
        <a:buChar char="o"/>
        <a:defRPr lang="en-US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01688" indent="-112713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–"/>
        <a:tabLst>
          <a:tab pos="1027113" algn="l"/>
        </a:tabLst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64540-FC50-B2A0-FF04-247C53E2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CE1152-4BBB-EAE7-C5ED-8A57E097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50" y="182426"/>
            <a:ext cx="6314822" cy="396015"/>
          </a:xfrm>
        </p:spPr>
        <p:txBody>
          <a:bodyPr/>
          <a:lstStyle/>
          <a:p>
            <a:r>
              <a:rPr lang="en-US" dirty="0"/>
              <a:t>Environmental </a:t>
            </a:r>
            <a:r>
              <a:rPr lang="en-US"/>
              <a:t>Share – </a:t>
            </a:r>
            <a:br>
              <a:rPr lang="en-US"/>
            </a:br>
            <a:r>
              <a:rPr lang="en-US"/>
              <a:t>Morenci </a:t>
            </a:r>
            <a:r>
              <a:rPr lang="en-US" dirty="0"/>
              <a:t>Transfer Station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14D0AB-B7B7-1622-C5C7-EA32DF88CE8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4350" y="823764"/>
            <a:ext cx="6562560" cy="311849"/>
          </a:xfrm>
        </p:spPr>
        <p:txBody>
          <a:bodyPr/>
          <a:lstStyle/>
          <a:p>
            <a:r>
              <a:rPr lang="en-US" dirty="0"/>
              <a:t>Hours of Operation: Tuesday-Saturday   7am-3pm </a:t>
            </a:r>
          </a:p>
        </p:txBody>
      </p:sp>
      <p:pic>
        <p:nvPicPr>
          <p:cNvPr id="11" name="Content Placeholder 10" descr="Several signs on a fence&#10;&#10;AI-generated content may be incorrect.">
            <a:extLst>
              <a:ext uri="{FF2B5EF4-FFF2-40B4-BE49-F238E27FC236}">
                <a16:creationId xmlns:a16="http://schemas.microsoft.com/office/drawing/2014/main" id="{31166623-07E6-50B3-CC52-F60EA80CC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698" y="3196070"/>
            <a:ext cx="4816014" cy="352171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DC60A-3C14-5F4E-D62C-18221A669FCF}"/>
              </a:ext>
            </a:extLst>
          </p:cNvPr>
          <p:cNvSpPr txBox="1"/>
          <p:nvPr/>
        </p:nvSpPr>
        <p:spPr>
          <a:xfrm>
            <a:off x="6043920" y="5794452"/>
            <a:ext cx="3184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Address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Buena Vista Street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Morenci, Az 85540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FC604-79C2-CF26-8AF8-F8CF394D9E68}"/>
              </a:ext>
            </a:extLst>
          </p:cNvPr>
          <p:cNvSpPr txBox="1"/>
          <p:nvPr/>
        </p:nvSpPr>
        <p:spPr>
          <a:xfrm>
            <a:off x="535577" y="1362470"/>
            <a:ext cx="33731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Transfer Station accepts: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Electronic Wastes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Household Hazardous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Used/New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Gas/Diesel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Aerosol 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Antifreeze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16565-B902-0EB0-FAC5-4E8907774187}"/>
              </a:ext>
            </a:extLst>
          </p:cNvPr>
          <p:cNvSpPr txBox="1"/>
          <p:nvPr/>
        </p:nvSpPr>
        <p:spPr>
          <a:xfrm>
            <a:off x="4967628" y="1362470"/>
            <a:ext cx="3373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Transfer Station does NOT accept: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Animal Carcasses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Weapons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E2064-4262-6EA9-DBBB-F1A9C2EF456B}"/>
              </a:ext>
            </a:extLst>
          </p:cNvPr>
          <p:cNvSpPr txBox="1"/>
          <p:nvPr/>
        </p:nvSpPr>
        <p:spPr>
          <a:xfrm>
            <a:off x="32106" y="6488668"/>
            <a:ext cx="164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2696329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THE VALUE OF COPPER 2024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743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M_x0020_DPT xmlns="b5ba0a33-b247-4d4b-b9ae-c709af684fd3">Administration</FM_x0020_DPT>
    <FM_x0020_Ent_x0020_Taxonomy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78012a07-bc17-42a8-9dfa-203d907fea28</TermId>
        </TermInfo>
      </Terms>
    </FM_x0020_Ent_x0020_TaxonomyTaxHTField0>
    <FM_x0020_Doc_x0020_Type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ab0814dc-ad79-4add-a59b-e4976d8b9098</TermId>
        </TermInfo>
      </Terms>
    </FM_x0020_Doc_x0020_TypeTaxHTField0>
    <o79fb0eb13274969baa8945b2a62dcda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5648ecb6-843d-42d8-8ec5-901cd2d614fb</TermId>
        </TermInfo>
      </Terms>
    </o79fb0eb13274969baa8945b2a62dcda>
    <TaxCatchAll xmlns="b5ba0a33-b247-4d4b-b9ae-c709af684fd3">
      <Value>4</Value>
      <Value>1</Value>
      <Value>7</Value>
    </TaxCatchAll>
    <FM_x0020_LOC xmlns="b5ba0a33-b247-4d4b-b9ae-c709af684fd3" xsi:nil="true"/>
    <Site xmlns="1c8c09b6-704d-411a-b466-b4564be81472">Freeport</Si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M Document" ma:contentTypeID="0x01010046829DE55437B147B48D1766376E3D6B00B88FBAAEE5C20C4C9D69FB6CE39CD566" ma:contentTypeVersion="6" ma:contentTypeDescription="Document Content Type" ma:contentTypeScope="" ma:versionID="54fdcedd32f92a76818fefc43cd56ac1">
  <xsd:schema xmlns:xsd="http://www.w3.org/2001/XMLSchema" xmlns:xs="http://www.w3.org/2001/XMLSchema" xmlns:p="http://schemas.microsoft.com/office/2006/metadata/properties" xmlns:ns2="b5ba0a33-b247-4d4b-b9ae-c709af684fd3" xmlns:ns3="1c8c09b6-704d-411a-b466-b4564be81472" targetNamespace="http://schemas.microsoft.com/office/2006/metadata/properties" ma:root="true" ma:fieldsID="88fa9e2658bc9e7bdcc35ac4495747b1" ns2:_="" ns3:_="">
    <xsd:import namespace="b5ba0a33-b247-4d4b-b9ae-c709af684fd3"/>
    <xsd:import namespace="1c8c09b6-704d-411a-b466-b4564be81472"/>
    <xsd:element name="properties">
      <xsd:complexType>
        <xsd:sequence>
          <xsd:element name="documentManagement">
            <xsd:complexType>
              <xsd:all>
                <xsd:element ref="ns2:o79fb0eb13274969baa8945b2a62dcda" minOccurs="0"/>
                <xsd:element ref="ns2:TaxCatchAll" minOccurs="0"/>
                <xsd:element ref="ns2:TaxCatchAllLabel" minOccurs="0"/>
                <xsd:element ref="ns2:FM_x0020_Ent_x0020_TaxonomyTaxHTField0" minOccurs="0"/>
                <xsd:element ref="ns2:FM_x0020_Doc_x0020_TypeTaxHTField0" minOccurs="0"/>
                <xsd:element ref="ns2:FM_x0020_DPT" minOccurs="0"/>
                <xsd:element ref="ns2:FM_x0020_LOC" minOccurs="0"/>
                <xsd:element ref="ns3:S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0a33-b247-4d4b-b9ae-c709af684fd3" elementFormDefault="qualified">
    <xsd:import namespace="http://schemas.microsoft.com/office/2006/documentManagement/types"/>
    <xsd:import namespace="http://schemas.microsoft.com/office/infopath/2007/PartnerControls"/>
    <xsd:element name="o79fb0eb13274969baa8945b2a62dcda" ma:index="8" ma:taxonomy="true" ma:internalName="o79fb0eb13274969baa8945b2a62dcda" ma:taxonomyFieldName="FM_x0020_Retention_x0020_Category" ma:displayName="FM Retention Category" ma:readOnly="false" ma:default="3;#Community Relations - General|96e133fb-aecf-4fc7-91a1-5dcc9f35a869" ma:fieldId="{879fb0eb-1327-4969-baa8-945b2a62dcda}" ma:sspId="b7e16863-b940-4291-96f8-ad8461baff96" ma:termSetId="3287f003-fa19-4de9-9d01-e5aef6051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7ec2217-e374-4c6f-b3e4-ba39a28ba7e3}" ma:internalName="TaxCatchAll" ma:showField="CatchAllData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7ec2217-e374-4c6f-b3e4-ba39a28ba7e3}" ma:internalName="TaxCatchAllLabel" ma:readOnly="true" ma:showField="CatchAllDataLabel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M_x0020_Ent_x0020_TaxonomyTaxHTField0" ma:index="12" nillable="true" ma:taxonomy="true" ma:internalName="FM_x0020_Ent_x0020_TaxonomyTaxHTField0" ma:taxonomyFieldName="FM_x0020_Ent_x0020_Taxonomy" ma:displayName="FM Business Process" ma:readOnly="false" ma:default="" ma:fieldId="{b40ec4b2-9645-411d-a03c-9e8ab0f1f2d4}" ma:sspId="b7e16863-b940-4291-96f8-ad8461baff96" ma:termSetId="3d1ce9c8-a01a-4b28-93f4-bc23cae59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oc_x0020_TypeTaxHTField0" ma:index="14" nillable="true" ma:taxonomy="true" ma:internalName="FM_x0020_Doc_x0020_TypeTaxHTField0" ma:taxonomyFieldName="FM_x0020_Doc_x0020_Type" ma:displayName="FM Doc Type" ma:readOnly="false" ma:default="" ma:fieldId="{bfb78ee2-975a-4f84-839c-ed91d42d4105}" ma:sspId="b7e16863-b940-4291-96f8-ad8461baff96" ma:termSetId="af82bb66-37d5-47da-967c-ea1eda9481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PT" ma:index="16" nillable="true" ma:displayName="FM DPT" ma:description="This column is used to assign FMI Department" ma:format="Dropdown" ma:hidden="true" ma:internalName="FM_x0020_DPT" ma:readOnly="false">
      <xsd:simpleType>
        <xsd:restriction base="dms:Choice">
          <xsd:enumeration value="Accounts Payable"/>
          <xsd:enumeration value="Administration"/>
          <xsd:enumeration value="Climax Moly Company"/>
          <xsd:enumeration value="Communications"/>
          <xsd:enumeration value="Community / Administrative Services"/>
          <xsd:enumeration value="Community Relations/Social Resp"/>
          <xsd:enumeration value="Corporate Communications"/>
          <xsd:enumeration value="Custom Applications"/>
          <xsd:enumeration value="Environmental / Sustainable Development"/>
          <xsd:enumeration value="Exploration"/>
          <xsd:enumeration value="Exploration / Geology"/>
          <xsd:enumeration value="External Communications"/>
          <xsd:enumeration value="Finance"/>
          <xsd:enumeration value="Finance / Accounting / Tax"/>
          <xsd:enumeration value="Financial Shared Services"/>
          <xsd:enumeration value="FM Africa"/>
          <xsd:enumeration value="FM Americas"/>
          <xsd:enumeration value="FM Mining Company"/>
          <xsd:enumeration value="Global Supply Chain"/>
          <xsd:enumeration value="GSC/ Purchasing/ Warehousing"/>
          <xsd:enumeration value="Health &amp; Safety"/>
          <xsd:enumeration value="Human Resources"/>
          <xsd:enumeration value="Legal / Govt Relations"/>
          <xsd:enumeration value="MIS"/>
          <xsd:enumeration value="Operational Improvement"/>
          <xsd:enumeration value="Operations"/>
          <xsd:enumeration value="Operations Smelting"/>
          <xsd:enumeration value="Ops Maintenance"/>
          <xsd:enumeration value="Sales &amp; Marketing"/>
          <xsd:enumeration value="Security"/>
          <xsd:enumeration value="Senior Management (Corp)"/>
          <xsd:enumeration value="Strategic Planning"/>
        </xsd:restriction>
      </xsd:simpleType>
    </xsd:element>
    <xsd:element name="FM_x0020_LOC" ma:index="17" nillable="true" ma:displayName="FM LOC" ma:description="This column is used to assign Location" ma:format="Dropdown" ma:hidden="true" ma:internalName="FM_x0020_LOC" ma:readOnly="false">
      <xsd:simpleType>
        <xsd:restriction base="dms:Choice">
          <xsd:enumeration value="Administrative &amp; Sales"/>
          <xsd:enumeration value="Africa"/>
          <xsd:enumeration value="Ajo"/>
          <xsd:enumeration value="Arequipa"/>
          <xsd:enumeration value="Asia Pacific"/>
          <xsd:enumeration value="Atlantic Copper (Huelva)"/>
          <xsd:enumeration value="Aurex"/>
          <xsd:enumeration value="Australia/Asia"/>
          <xsd:enumeration value="Bagdad"/>
          <xsd:enumeration value="Bayway"/>
          <xsd:enumeration value="Bisbee"/>
          <xsd:enumeration value="Cairns"/>
          <xsd:enumeration value="Candelaria"/>
          <xsd:enumeration value="Central Analytical Service Center"/>
          <xsd:enumeration value="Cerro Verde"/>
          <xsd:enumeration value="Chino"/>
          <xsd:enumeration value="Climax"/>
          <xsd:enumeration value="Climax Technology Center"/>
          <xsd:enumeration value="Cobre"/>
          <xsd:enumeration value="Colorado Data Center"/>
          <xsd:enumeration value="Cotton Center"/>
          <xsd:enumeration value="Data Center"/>
          <xsd:enumeration value="El Abra"/>
          <xsd:enumeration value="El Paso"/>
          <xsd:enumeration value="El Paso Refinery"/>
          <xsd:enumeration value="El Paso Rod"/>
          <xsd:enumeration value="Europe"/>
          <xsd:enumeration value="FMC"/>
          <xsd:enumeration value="Ft Madison"/>
          <xsd:enumeration value="Global"/>
          <xsd:enumeration value="Henderson"/>
          <xsd:enumeration value="Houston"/>
          <xsd:enumeration value="Huelva"/>
          <xsd:enumeration value="Jakarta"/>
          <xsd:enumeration value="Jerome"/>
          <xsd:enumeration value="Johannesburg"/>
          <xsd:enumeration value="Kinetics"/>
          <xsd:enumeration value="Kisanfu"/>
          <xsd:enumeration value="Kokkola"/>
          <xsd:enumeration value="Lafayette"/>
          <xsd:enumeration value="Lubumbashi"/>
          <xsd:enumeration value="Madrid"/>
          <xsd:enumeration value="Miami"/>
          <xsd:enumeration value="Miami Rod"/>
          <xsd:enumeration value="Miami Smelter"/>
          <xsd:enumeration value="Mine Training Institute"/>
          <xsd:enumeration value="Mining"/>
          <xsd:enumeration value="Morenci"/>
          <xsd:enumeration value="New Mexico"/>
          <xsd:enumeration value="NOLA"/>
          <xsd:enumeration value="North America"/>
          <xsd:enumeration value="Norwich"/>
          <xsd:enumeration value="Oil &amp; Gas"/>
          <xsd:enumeration value="Ojos del Salado"/>
          <xsd:enumeration value="Oro Valley"/>
          <xsd:enumeration value="Phoenix"/>
          <xsd:enumeration value="Processing"/>
          <xsd:enumeration value="PTFI"/>
          <xsd:enumeration value="Research &amp; Development"/>
          <xsd:enumeration value="Rotterdam"/>
          <xsd:enumeration value="Safford"/>
          <xsd:enumeration value="Safford Lab"/>
          <xsd:enumeration value="Safford Mine"/>
          <xsd:enumeration value="Sahuarita"/>
          <xsd:enumeration value="Sanchez"/>
          <xsd:enumeration value="Santiago Data Center"/>
          <xsd:enumeration value="Santiago"/>
          <xsd:enumeration value="Shanghai"/>
          <xsd:enumeration value="Sierrita"/>
          <xsd:enumeration value="Singapore"/>
          <xsd:enumeration value="South America"/>
          <xsd:enumeration value="Stowmarket"/>
          <xsd:enumeration value="Technology Center"/>
          <xsd:enumeration value="Tenke Fungurume"/>
          <xsd:enumeration value="Tohono"/>
          <xsd:enumeration value="Tokyo"/>
          <xsd:enumeration value="Tucson Office"/>
          <xsd:enumeration value="Twin Buttes"/>
          <xsd:enumeration value="Tyr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09b6-704d-411a-b466-b4564be81472" elementFormDefault="qualified">
    <xsd:import namespace="http://schemas.microsoft.com/office/2006/documentManagement/types"/>
    <xsd:import namespace="http://schemas.microsoft.com/office/infopath/2007/PartnerControls"/>
    <xsd:element name="Site" ma:index="18" nillable="true" ma:displayName="Site" ma:internalName="Si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Props1.xml><?xml version="1.0" encoding="utf-8"?>
<ds:datastoreItem xmlns:ds="http://schemas.openxmlformats.org/officeDocument/2006/customXml" ds:itemID="{0F0F045D-DB1B-40E8-BDC5-F26EF5F02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383A62-813E-4544-BEB0-23D4B1B92014}">
  <ds:schemaRefs>
    <ds:schemaRef ds:uri="b5ba0a33-b247-4d4b-b9ae-c709af684fd3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c8c09b6-704d-411a-b466-b4564be81472"/>
  </ds:schemaRefs>
</ds:datastoreItem>
</file>

<file path=customXml/itemProps3.xml><?xml version="1.0" encoding="utf-8"?>
<ds:datastoreItem xmlns:ds="http://schemas.openxmlformats.org/officeDocument/2006/customXml" ds:itemID="{516AEC56-E722-4B88-8F04-FCB40F190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a0a33-b247-4d4b-b9ae-c709af684fd3"/>
    <ds:schemaRef ds:uri="1c8c09b6-704d-411a-b466-b4564be8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3D9617-D0F0-4194-A061-1445EFF69AB1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4912</TotalTime>
  <Words>64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1_Office Theme</vt:lpstr>
      <vt:lpstr>think-cell Slide</vt:lpstr>
      <vt:lpstr>Environmental Share –  Morenci Transfer Station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Text Line 1 Headline Text Line 2</dc:title>
  <dc:creator>Kelley, Kathy</dc:creator>
  <cp:lastModifiedBy>Goodwin, Diana</cp:lastModifiedBy>
  <cp:revision>42</cp:revision>
  <dcterms:created xsi:type="dcterms:W3CDTF">2022-01-20T21:24:06Z</dcterms:created>
  <dcterms:modified xsi:type="dcterms:W3CDTF">2025-08-04T14:35:11Z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0x01010046829DE55437B147B48D1766376E3D6B00B88FBAAEE5C20C4C9D69FB6CE39CD566</vt:lpwstr>
  </property>
  <property fmtid="{D5CDD505-2E9C-101B-9397-08002B2CF9AE}" pid="3" name="FM Doc Type">
    <vt:lpwstr>1;#Communication|ab0814dc-ad79-4add-a59b-e4976d8b9098</vt:lpwstr>
  </property>
  <property fmtid="{D5CDD505-2E9C-101B-9397-08002B2CF9AE}" pid="4" name="FM Retention Category">
    <vt:lpwstr>4;#Administration|5648ecb6-843d-42d8-8ec5-901cd2d614fb</vt:lpwstr>
  </property>
  <property fmtid="{D5CDD505-2E9C-101B-9397-08002B2CF9AE}" pid="5" name="FM Ent Taxonomy">
    <vt:lpwstr>7;#Internal|78012a07-bc17-42a8-9dfa-203d907fea28</vt:lpwstr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FM_x0020_Ent_x0020_Taxonomy">
    <vt:lpwstr>7;#Internal|78012a07-bc17-42a8-9dfa-203d907fea28</vt:lpwstr>
  </property>
  <property fmtid="{D5CDD505-2E9C-101B-9397-08002B2CF9AE}" pid="9" name="FM_x0020_Doc_x0020_Type">
    <vt:lpwstr>1;#Communication|ab0814dc-ad79-4add-a59b-e4976d8b9098</vt:lpwstr>
  </property>
  <property fmtid="{D5CDD505-2E9C-101B-9397-08002B2CF9AE}" pid="10" name="FM_x0020_Retention_x0020_Category">
    <vt:lpwstr>4;#Administration|5648ecb6-843d-42d8-8ec5-901cd2d614fb</vt:lpwstr>
  </property>
</Properties>
</file>