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media/image12.jpg" ContentType="image/jpeg"/>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57" r:id="rId2"/>
    <p:sldId id="2146848026" r:id="rId3"/>
    <p:sldId id="285" r:id="rId4"/>
    <p:sldId id="307" r:id="rId5"/>
    <p:sldId id="311" r:id="rId6"/>
    <p:sldId id="312" r:id="rId7"/>
    <p:sldId id="300" r:id="rId8"/>
    <p:sldId id="302" r:id="rId9"/>
    <p:sldId id="314" r:id="rId10"/>
    <p:sldId id="2146848029" r:id="rId11"/>
    <p:sldId id="444" r:id="rId12"/>
    <p:sldId id="265" r:id="rId13"/>
    <p:sldId id="2146848024" r:id="rId14"/>
    <p:sldId id="261" r:id="rId15"/>
    <p:sldId id="2146848025" r:id="rId16"/>
    <p:sldId id="258" r:id="rId17"/>
    <p:sldId id="259" r:id="rId18"/>
    <p:sldId id="411" r:id="rId19"/>
    <p:sldId id="263" r:id="rId20"/>
    <p:sldId id="260" r:id="rId21"/>
    <p:sldId id="264" r:id="rId22"/>
    <p:sldId id="429" r:id="rId23"/>
    <p:sldId id="440" r:id="rId24"/>
    <p:sldId id="270" r:id="rId25"/>
    <p:sldId id="442" r:id="rId26"/>
    <p:sldId id="443" r:id="rId27"/>
    <p:sldId id="2146848027" r:id="rId28"/>
    <p:sldId id="2146848028" r:id="rId29"/>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DBE572-0FA7-87EE-D7D3-178785079A56}" name="Surawi, Tony" initials="ST" userId="S::tsurawi@fmi.com::74ff7826-6740-4f6b-9d32-785894e0e18a" providerId="AD"/>
  <p188:author id="{76071D88-9D4E-84A2-12E7-E9BE0F96366A}" name="Koon, Stacey" initials="KS" userId="S::skoon@fmi.com::5612aa3e-299e-4760-8f1f-c39a21d89101" providerId="AD"/>
  <p188:author id="{4CE7F189-4EDA-0422-81D2-17F31868499B}" name="Talkington, Amy" initials="TA" userId="S::atalking@fmi.com::d45e07e3-b9b5-43ec-89a6-6fd33d9bea62" providerId="AD"/>
  <p188:author id="{1D5D369D-2EF6-389D-7D65-B8C2AE784A8D}" name="Kruger, Mitchell C." initials="KC" userId="S::mkruger@fmi.com::4b7f2bf0-7615-469f-a49d-76abdfaefc8d"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714" y="10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8/10/relationships/authors" Target="authors.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0T21:14:40.346"/>
    </inkml:context>
    <inkml:brush xml:id="br0">
      <inkml:brushProperty name="width" value="0.05" units="cm"/>
      <inkml:brushProperty name="height" value="0.05" units="cm"/>
      <inkml:brushProperty name="color" value="#E71224"/>
    </inkml:brush>
  </inkml:definitions>
  <inkml:trace contextRef="#ctx0" brushRef="#br0">4199 187 24575,'-76'-4'0,"-111"-19"0,110 11 0,-102-3 0,60 14 0,-469 4 0,547 1 0,0 2 0,0 1 0,1 2 0,0 1 0,-61 26 0,-229 76 0,98-35 0,182-60 0,0 2 0,2 3 0,0 2 0,2 1 0,1 3 0,1 2 0,1 2 0,2 1 0,-68 71 0,68-58 0,1 2 0,3 2 0,-45 78 0,25-27 0,20-36 0,3 1 0,-31 80 0,-64 216 0,101-297 0,-2-2 0,-3 0 0,-59 82 0,41-65 0,14-12 0,3 1 0,3 2 0,-32 111 0,-13 29 0,-35 31 0,55-125 0,-43 128 0,-97 372 0,180-557 0,2 0 0,-11 103 0,5-21 0,-23 181 0,39-257 0,3 1 0,15 126 0,-14-191 0,7 58 0,3 0 0,2-1 0,3 0 0,37 96 0,97 205 0,1 3 0,64 87 0,-207-436 0,0 0 0,0 0 0,2-1 0,-1 0 0,2 0 0,0-1 0,0 0 0,1-1 0,0-1 0,1 1 0,0-2 0,1 0 0,0 0 0,1-1 0,22 10 0,73 34 0,118 39 0,122 23 0,-211-71 0,284 78 0,-29-9 0,284 62 0,-351-83 0,-292-82 0,1-1 0,69 6 0,-25-4 0,41 5 0,225-2 0,-266-10 0,149 26 0,-150-16 0,468 74 0,-527-85 0,184 19 0,-171-20 0,0-1 0,0-1 0,0-2 0,40-10 0,-60 11 0,118-28 0,202-73 0,-286 83 0,-17 7 0,54-17 0,318-95 0,-193 56 0,-143 48 0,144-49 0,-166 53 0,-1-2 0,69-41 0,-64 33 0,2 3 0,1 1 0,98-29 0,31-13 0,-151 53 0,-1-2 0,-1 0 0,0-2 0,32-25 0,12-12 0,-45 36 0,-1-1 0,41-39 0,-17 5 0,-2-3 0,-2-1 0,-3-2 0,-2-2 0,45-95 0,48-155 0,-48 109 0,-54 134 0,-14 35 0,-2-1 0,0-1 0,-3 0 0,11-48 0,35-234 0,-44 252 0,3 1 0,28-69 0,-20 61 0,19-86 0,5-33 0,-30 128 0,-2-2 0,-3 0 0,5-76 0,-14 56 0,-3 0 0,-4 0 0,-4 0 0,-35-158 0,4 102 0,-76-180 0,-53-27 0,-23 26 0,143 237 0,7 13 0,-46-107 0,41 62 0,-112-312 0,45 140 0,94 245 0,3 14 0,-2-1 0,0 2 0,-2 0 0,-2 1 0,0 1 0,-1 1 0,-2 1 0,-41-33 0,44 42 0,-1 1 0,0 0 0,-43-18 0,9 4 0,-44-21 0,-2 3 0,-110-32 0,-186-63 0,269 94 0,12 7 0,55 21 0,0-3 0,1-3 0,-61-36 0,84 42 0,-1 2 0,-1 1 0,0 2 0,-74-16 0,52 15 0,-61-24 0,-324-112 0,378 130 0,-68-16 0,-181-25 0,234 53 0,-1 4 0,-103 8 0,47-1 0,95-1 0,1 1 0,0 3 0,-56 12 0,-129 26-1365,198-37-5461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50DD31E4-20C1-4ED1-AD06-BC530D30B3FF}" type="datetimeFigureOut">
              <a:rPr lang="en-US" smtClean="0"/>
              <a:t>3/1/2024</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77D9639E-4AB1-4E87-9839-8B7BF6E6CCBF}" type="slidenum">
              <a:rPr lang="en-US" smtClean="0"/>
              <a:t>‹#›</a:t>
            </a:fld>
            <a:endParaRPr lang="en-US"/>
          </a:p>
        </p:txBody>
      </p:sp>
    </p:spTree>
    <p:extLst>
      <p:ext uri="{BB962C8B-B14F-4D97-AF65-F5344CB8AC3E}">
        <p14:creationId xmlns:p14="http://schemas.microsoft.com/office/powerpoint/2010/main" val="4069253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52685D-44B7-4045-AA63-608C9ACE2750}" type="slidenum">
              <a:rPr lang="en-US" smtClean="0"/>
              <a:t>3</a:t>
            </a:fld>
            <a:endParaRPr lang="en-US"/>
          </a:p>
        </p:txBody>
      </p:sp>
    </p:spTree>
    <p:extLst>
      <p:ext uri="{BB962C8B-B14F-4D97-AF65-F5344CB8AC3E}">
        <p14:creationId xmlns:p14="http://schemas.microsoft.com/office/powerpoint/2010/main" val="1208683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Weekly ISN-FCX Implementation calls – T 10am-11:30am</a:t>
            </a:r>
          </a:p>
          <a:p>
            <a:r>
              <a:rPr lang="en-US" dirty="0"/>
              <a:t>Focus Sessions:</a:t>
            </a:r>
          </a:p>
          <a:p>
            <a:r>
              <a:rPr lang="en-US" dirty="0"/>
              <a:t>HSE</a:t>
            </a:r>
          </a:p>
          <a:p>
            <a:r>
              <a:rPr lang="en-US" dirty="0"/>
              <a:t>Training/LMS</a:t>
            </a:r>
          </a:p>
          <a:p>
            <a:r>
              <a:rPr lang="en-US" dirty="0"/>
              <a:t>Worker</a:t>
            </a:r>
            <a:r>
              <a:rPr lang="en-US" baseline="0" dirty="0"/>
              <a:t> Profile</a:t>
            </a:r>
            <a:endParaRPr lang="en-US" dirty="0"/>
          </a:p>
        </p:txBody>
      </p:sp>
      <p:sp>
        <p:nvSpPr>
          <p:cNvPr id="4" name="Slide Number Placeholder 3"/>
          <p:cNvSpPr>
            <a:spLocks noGrp="1"/>
          </p:cNvSpPr>
          <p:nvPr>
            <p:ph type="sldNum" sz="quarter" idx="5"/>
          </p:nvPr>
        </p:nvSpPr>
        <p:spPr/>
        <p:txBody>
          <a:bodyPr/>
          <a:lstStyle/>
          <a:p>
            <a:fld id="{9C880130-CE8D-E640-9639-E0473270C6CB}" type="slidenum">
              <a:rPr lang="en-US" smtClean="0"/>
              <a:t>12</a:t>
            </a:fld>
            <a:endParaRPr lang="en-US"/>
          </a:p>
        </p:txBody>
      </p:sp>
    </p:spTree>
    <p:extLst>
      <p:ext uri="{BB962C8B-B14F-4D97-AF65-F5344CB8AC3E}">
        <p14:creationId xmlns:p14="http://schemas.microsoft.com/office/powerpoint/2010/main" val="2028292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u="sng" dirty="0">
                <a:latin typeface="Segoe UI" panose="020B0502040204020203" pitchFamily="34" charset="0"/>
                <a:cs typeface="Segoe UI" panose="020B0502040204020203" pitchFamily="34" charset="0"/>
              </a:rPr>
              <a:t>Challenges:</a:t>
            </a:r>
          </a:p>
          <a:p>
            <a:pPr marL="285750" indent="-285750">
              <a:buFont typeface="Wingdings" panose="05000000000000000000" pitchFamily="2" charset="2"/>
              <a:buChar char="§"/>
            </a:pPr>
            <a:r>
              <a:rPr lang="en-US" sz="1200" dirty="0">
                <a:solidFill>
                  <a:srgbClr val="444444"/>
                </a:solidFill>
                <a:latin typeface="Segoe UI" panose="020B0502040204020203" pitchFamily="34" charset="0"/>
              </a:rPr>
              <a:t>FCX responsible for data validation &amp; system accuracy</a:t>
            </a:r>
          </a:p>
          <a:p>
            <a:pPr marL="285750" indent="-285750">
              <a:buFont typeface="Wingdings" panose="05000000000000000000" pitchFamily="2" charset="2"/>
              <a:buChar char="§"/>
            </a:pPr>
            <a:r>
              <a:rPr lang="en-US" sz="1200" dirty="0">
                <a:solidFill>
                  <a:srgbClr val="444444"/>
                </a:solidFill>
                <a:latin typeface="Segoe UI" panose="020B0502040204020203" pitchFamily="34" charset="0"/>
              </a:rPr>
              <a:t>Manual communication</a:t>
            </a:r>
          </a:p>
          <a:p>
            <a:pPr marL="285750" indent="-285750">
              <a:buFont typeface="Wingdings" panose="05000000000000000000" pitchFamily="2" charset="2"/>
              <a:buChar char="§"/>
            </a:pPr>
            <a:r>
              <a:rPr lang="en-US" sz="1200" dirty="0">
                <a:solidFill>
                  <a:srgbClr val="444444"/>
                </a:solidFill>
                <a:latin typeface="Segoe UI" panose="020B0502040204020203" pitchFamily="34" charset="0"/>
              </a:rPr>
              <a:t>Lack of Standardization</a:t>
            </a:r>
          </a:p>
          <a:p>
            <a:pPr marL="285750" indent="-285750">
              <a:buFont typeface="Wingdings" panose="05000000000000000000" pitchFamily="2" charset="2"/>
              <a:buChar char="§"/>
            </a:pPr>
            <a:r>
              <a:rPr lang="en-US" sz="1200" dirty="0">
                <a:solidFill>
                  <a:srgbClr val="444444"/>
                </a:solidFill>
                <a:latin typeface="Segoe UI" panose="020B0502040204020203" pitchFamily="34" charset="0"/>
              </a:rPr>
              <a:t>One way information flow</a:t>
            </a:r>
          </a:p>
          <a:p>
            <a:pPr marL="285750" indent="-285750">
              <a:buFont typeface="Wingdings" panose="05000000000000000000" pitchFamily="2" charset="2"/>
              <a:buChar char="§"/>
            </a:pPr>
            <a:r>
              <a:rPr lang="en-US" sz="1200" dirty="0">
                <a:solidFill>
                  <a:srgbClr val="444444"/>
                </a:solidFill>
                <a:latin typeface="Segoe UI" panose="020B0502040204020203" pitchFamily="34" charset="0"/>
              </a:rPr>
              <a:t>Records retention is scattered</a:t>
            </a:r>
          </a:p>
          <a:p>
            <a:pPr marL="285750" indent="-285750">
              <a:buFont typeface="Wingdings" panose="05000000000000000000" pitchFamily="2" charset="2"/>
              <a:buChar char="§"/>
            </a:pPr>
            <a:endParaRPr lang="en-US" sz="1200" dirty="0">
              <a:solidFill>
                <a:srgbClr val="444444"/>
              </a:solidFill>
              <a:latin typeface="Segoe UI" panose="020B0502040204020203" pitchFamily="34" charset="0"/>
            </a:endParaRPr>
          </a:p>
          <a:p>
            <a:pPr algn="ctr"/>
            <a:r>
              <a:rPr lang="en-US" u="sng" dirty="0">
                <a:latin typeface="Segoe UI" panose="020B0502040204020203" pitchFamily="34" charset="0"/>
                <a:cs typeface="Segoe UI" panose="020B0502040204020203" pitchFamily="34" charset="0"/>
              </a:rPr>
              <a:t>Opportunities:</a:t>
            </a:r>
          </a:p>
          <a:p>
            <a:pPr marL="285750" indent="-285750">
              <a:buFont typeface="Wingdings" panose="05000000000000000000" pitchFamily="2" charset="2"/>
              <a:buChar char="§"/>
            </a:pPr>
            <a:r>
              <a:rPr lang="en-US" sz="1200" dirty="0">
                <a:solidFill>
                  <a:srgbClr val="444444"/>
                </a:solidFill>
                <a:latin typeface="Segoe UI" panose="020B0502040204020203" pitchFamily="34" charset="0"/>
              </a:rPr>
              <a:t>Standardized forms &amp; requirements for data intake</a:t>
            </a:r>
          </a:p>
          <a:p>
            <a:pPr marL="285750" indent="-285750">
              <a:buFont typeface="Wingdings" panose="05000000000000000000" pitchFamily="2" charset="2"/>
              <a:buChar char="§"/>
            </a:pPr>
            <a:r>
              <a:rPr lang="en-US" sz="1200" dirty="0">
                <a:solidFill>
                  <a:srgbClr val="444444"/>
                </a:solidFill>
                <a:latin typeface="Segoe UI" panose="020B0502040204020203" pitchFamily="34" charset="0"/>
              </a:rPr>
              <a:t>Contractor self-service (E-Learning, Policy Compliance, Roster Management, Records Retention)</a:t>
            </a:r>
          </a:p>
          <a:p>
            <a:pPr marL="285750" indent="-285750">
              <a:buFont typeface="Wingdings" panose="05000000000000000000" pitchFamily="2" charset="2"/>
              <a:buChar char="§"/>
            </a:pPr>
            <a:r>
              <a:rPr lang="en-US" sz="1200" dirty="0">
                <a:solidFill>
                  <a:srgbClr val="444444"/>
                </a:solidFill>
                <a:latin typeface="Segoe UI" panose="020B0502040204020203" pitchFamily="34" charset="0"/>
              </a:rPr>
              <a:t>FES resources for policy compliance validation</a:t>
            </a:r>
          </a:p>
          <a:p>
            <a:pPr marL="285750" indent="-285750">
              <a:buFont typeface="Wingdings" panose="05000000000000000000" pitchFamily="2" charset="2"/>
              <a:buChar char="§"/>
            </a:pPr>
            <a:r>
              <a:rPr lang="en-US" sz="1200" dirty="0">
                <a:solidFill>
                  <a:srgbClr val="444444"/>
                </a:solidFill>
                <a:latin typeface="Segoe UI" panose="020B0502040204020203" pitchFamily="34" charset="0"/>
              </a:rPr>
              <a:t>2-Way API for data accuracy</a:t>
            </a:r>
          </a:p>
          <a:p>
            <a:pPr marL="285750" indent="-285750">
              <a:buFont typeface="Wingdings" panose="05000000000000000000" pitchFamily="2" charset="2"/>
              <a:buChar char="§"/>
            </a:pPr>
            <a:r>
              <a:rPr lang="en-US" sz="1200" dirty="0">
                <a:solidFill>
                  <a:srgbClr val="444444"/>
                </a:solidFill>
                <a:latin typeface="Segoe UI" panose="020B0502040204020203" pitchFamily="34" charset="0"/>
              </a:rPr>
              <a:t>Centralized records retention - access for all FCX users</a:t>
            </a:r>
          </a:p>
          <a:p>
            <a:pPr marL="285750" indent="-285750">
              <a:buFont typeface="Wingdings" panose="05000000000000000000" pitchFamily="2" charset="2"/>
              <a:buChar char="§"/>
            </a:pPr>
            <a:r>
              <a:rPr lang="en-US" sz="1200" dirty="0">
                <a:solidFill>
                  <a:srgbClr val="444444"/>
                </a:solidFill>
                <a:latin typeface="Segoe UI" panose="020B0502040204020203" pitchFamily="34" charset="0"/>
              </a:rPr>
              <a:t>Single "point of contact" for multiple FCX sites</a:t>
            </a:r>
            <a:endParaRPr lang="en-US" dirty="0"/>
          </a:p>
        </p:txBody>
      </p:sp>
      <p:sp>
        <p:nvSpPr>
          <p:cNvPr id="4" name="Slide Number Placeholder 3"/>
          <p:cNvSpPr>
            <a:spLocks noGrp="1"/>
          </p:cNvSpPr>
          <p:nvPr>
            <p:ph type="sldNum" sz="quarter" idx="5"/>
          </p:nvPr>
        </p:nvSpPr>
        <p:spPr/>
        <p:txBody>
          <a:bodyPr/>
          <a:lstStyle/>
          <a:p>
            <a:fld id="{9C880130-CE8D-E640-9639-E0473270C6CB}" type="slidenum">
              <a:rPr lang="en-US" smtClean="0"/>
              <a:t>14</a:t>
            </a:fld>
            <a:endParaRPr lang="en-US"/>
          </a:p>
        </p:txBody>
      </p:sp>
    </p:spTree>
    <p:extLst>
      <p:ext uri="{BB962C8B-B14F-4D97-AF65-F5344CB8AC3E}">
        <p14:creationId xmlns:p14="http://schemas.microsoft.com/office/powerpoint/2010/main" val="1952396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A2D342-E7CF-4F91-AF6D-4BDF800D14ED}" type="slidenum">
              <a:rPr lang="en-US" smtClean="0"/>
              <a:t>17</a:t>
            </a:fld>
            <a:endParaRPr lang="en-US"/>
          </a:p>
        </p:txBody>
      </p:sp>
    </p:spTree>
    <p:extLst>
      <p:ext uri="{BB962C8B-B14F-4D97-AF65-F5344CB8AC3E}">
        <p14:creationId xmlns:p14="http://schemas.microsoft.com/office/powerpoint/2010/main" val="2228377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A2D342-E7CF-4F91-AF6D-4BDF800D14ED}" type="slidenum">
              <a:rPr lang="en-US" smtClean="0"/>
              <a:t>18</a:t>
            </a:fld>
            <a:endParaRPr lang="en-US"/>
          </a:p>
        </p:txBody>
      </p:sp>
    </p:spTree>
    <p:extLst>
      <p:ext uri="{BB962C8B-B14F-4D97-AF65-F5344CB8AC3E}">
        <p14:creationId xmlns:p14="http://schemas.microsoft.com/office/powerpoint/2010/main" val="2228377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A2D342-E7CF-4F91-AF6D-4BDF800D14ED}" type="slidenum">
              <a:rPr lang="en-US" smtClean="0"/>
              <a:t>21</a:t>
            </a:fld>
            <a:endParaRPr lang="en-US"/>
          </a:p>
        </p:txBody>
      </p:sp>
    </p:spTree>
    <p:extLst>
      <p:ext uri="{BB962C8B-B14F-4D97-AF65-F5344CB8AC3E}">
        <p14:creationId xmlns:p14="http://schemas.microsoft.com/office/powerpoint/2010/main" val="1809034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A2D342-E7CF-4F91-AF6D-4BDF800D14ED}" type="slidenum">
              <a:rPr lang="en-US" smtClean="0"/>
              <a:t>22</a:t>
            </a:fld>
            <a:endParaRPr lang="en-US"/>
          </a:p>
        </p:txBody>
      </p:sp>
    </p:spTree>
    <p:extLst>
      <p:ext uri="{BB962C8B-B14F-4D97-AF65-F5344CB8AC3E}">
        <p14:creationId xmlns:p14="http://schemas.microsoft.com/office/powerpoint/2010/main" val="180903431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0.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oleObject" Target="../embeddings/oleObject1.bin"/><Relationship Id="rId7" Type="http://schemas.openxmlformats.org/officeDocument/2006/relationships/image" Target="../media/image13.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12.jp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emf"/><Relationship Id="rId9"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10.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1278635"/>
          </a:xfrm>
          <a:prstGeom prst="rect">
            <a:avLst/>
          </a:prstGeom>
        </p:spPr>
      </p:pic>
      <p:pic>
        <p:nvPicPr>
          <p:cNvPr id="17" name="bg object 17"/>
          <p:cNvPicPr/>
          <p:nvPr/>
        </p:nvPicPr>
        <p:blipFill>
          <a:blip r:embed="rId3" cstate="print"/>
          <a:stretch>
            <a:fillRect/>
          </a:stretch>
        </p:blipFill>
        <p:spPr>
          <a:xfrm>
            <a:off x="0" y="0"/>
            <a:ext cx="12192000" cy="294131"/>
          </a:xfrm>
          <a:prstGeom prst="rect">
            <a:avLst/>
          </a:prstGeom>
        </p:spPr>
      </p:pic>
      <p:pic>
        <p:nvPicPr>
          <p:cNvPr id="18" name="bg object 18"/>
          <p:cNvPicPr/>
          <p:nvPr/>
        </p:nvPicPr>
        <p:blipFill>
          <a:blip r:embed="rId4" cstate="print"/>
          <a:stretch>
            <a:fillRect/>
          </a:stretch>
        </p:blipFill>
        <p:spPr>
          <a:xfrm>
            <a:off x="4902708" y="15240"/>
            <a:ext cx="2386583" cy="256031"/>
          </a:xfrm>
          <a:prstGeom prst="rect">
            <a:avLst/>
          </a:prstGeom>
        </p:spPr>
      </p:pic>
      <p:pic>
        <p:nvPicPr>
          <p:cNvPr id="19" name="bg object 19"/>
          <p:cNvPicPr/>
          <p:nvPr/>
        </p:nvPicPr>
        <p:blipFill>
          <a:blip r:embed="rId5" cstate="print"/>
          <a:stretch>
            <a:fillRect/>
          </a:stretch>
        </p:blipFill>
        <p:spPr>
          <a:xfrm>
            <a:off x="10652759" y="379476"/>
            <a:ext cx="1441702" cy="605027"/>
          </a:xfrm>
          <a:prstGeom prst="rect">
            <a:avLst/>
          </a:prstGeom>
        </p:spPr>
      </p:pic>
      <p:sp>
        <p:nvSpPr>
          <p:cNvPr id="20" name="bg object 20"/>
          <p:cNvSpPr/>
          <p:nvPr/>
        </p:nvSpPr>
        <p:spPr>
          <a:xfrm>
            <a:off x="0" y="0"/>
            <a:ext cx="12192000" cy="2039620"/>
          </a:xfrm>
          <a:custGeom>
            <a:avLst/>
            <a:gdLst/>
            <a:ahLst/>
            <a:cxnLst/>
            <a:rect l="l" t="t" r="r" b="b"/>
            <a:pathLst>
              <a:path w="12192000" h="2039620">
                <a:moveTo>
                  <a:pt x="12192000" y="0"/>
                </a:moveTo>
                <a:lnTo>
                  <a:pt x="0" y="0"/>
                </a:lnTo>
                <a:lnTo>
                  <a:pt x="0" y="2039112"/>
                </a:lnTo>
                <a:lnTo>
                  <a:pt x="12192000" y="2039112"/>
                </a:lnTo>
                <a:lnTo>
                  <a:pt x="12192000" y="0"/>
                </a:lnTo>
                <a:close/>
              </a:path>
            </a:pathLst>
          </a:custGeom>
          <a:solidFill>
            <a:srgbClr val="FFFFFF"/>
          </a:solidFill>
        </p:spPr>
        <p:txBody>
          <a:bodyPr wrap="square" lIns="0" tIns="0" rIns="0" bIns="0" rtlCol="0"/>
          <a:lstStyle/>
          <a:p>
            <a:endParaRPr/>
          </a:p>
        </p:txBody>
      </p:sp>
      <p:pic>
        <p:nvPicPr>
          <p:cNvPr id="21" name="bg object 21"/>
          <p:cNvPicPr/>
          <p:nvPr/>
        </p:nvPicPr>
        <p:blipFill>
          <a:blip r:embed="rId6" cstate="print"/>
          <a:stretch>
            <a:fillRect/>
          </a:stretch>
        </p:blipFill>
        <p:spPr>
          <a:xfrm>
            <a:off x="9339935" y="5833844"/>
            <a:ext cx="2191307" cy="611178"/>
          </a:xfrm>
          <a:prstGeom prst="rect">
            <a:avLst/>
          </a:prstGeom>
        </p:spPr>
      </p:pic>
      <p:sp>
        <p:nvSpPr>
          <p:cNvPr id="22" name="bg object 22"/>
          <p:cNvSpPr/>
          <p:nvPr/>
        </p:nvSpPr>
        <p:spPr>
          <a:xfrm>
            <a:off x="1106424" y="5588508"/>
            <a:ext cx="10441940" cy="0"/>
          </a:xfrm>
          <a:custGeom>
            <a:avLst/>
            <a:gdLst/>
            <a:ahLst/>
            <a:cxnLst/>
            <a:rect l="l" t="t" r="r" b="b"/>
            <a:pathLst>
              <a:path w="10441940">
                <a:moveTo>
                  <a:pt x="0" y="0"/>
                </a:moveTo>
                <a:lnTo>
                  <a:pt x="10441520" y="0"/>
                </a:lnTo>
              </a:path>
            </a:pathLst>
          </a:custGeom>
          <a:ln w="12700">
            <a:solidFill>
              <a:srgbClr val="BA5D00"/>
            </a:solidFill>
          </a:ln>
        </p:spPr>
        <p:txBody>
          <a:bodyPr wrap="square" lIns="0" tIns="0" rIns="0" bIns="0" rtlCol="0"/>
          <a:lstStyle/>
          <a:p>
            <a:endParaRPr/>
          </a:p>
        </p:txBody>
      </p:sp>
      <p:pic>
        <p:nvPicPr>
          <p:cNvPr id="23" name="bg object 23"/>
          <p:cNvPicPr/>
          <p:nvPr/>
        </p:nvPicPr>
        <p:blipFill>
          <a:blip r:embed="rId7" cstate="print"/>
          <a:stretch>
            <a:fillRect/>
          </a:stretch>
        </p:blipFill>
        <p:spPr>
          <a:xfrm>
            <a:off x="0" y="0"/>
            <a:ext cx="772668" cy="6857999"/>
          </a:xfrm>
          <a:prstGeom prst="rect">
            <a:avLst/>
          </a:prstGeom>
        </p:spPr>
      </p:pic>
      <p:pic>
        <p:nvPicPr>
          <p:cNvPr id="24" name="bg object 24"/>
          <p:cNvPicPr/>
          <p:nvPr/>
        </p:nvPicPr>
        <p:blipFill>
          <a:blip r:embed="rId8" cstate="print"/>
          <a:stretch>
            <a:fillRect/>
          </a:stretch>
        </p:blipFill>
        <p:spPr>
          <a:xfrm>
            <a:off x="1011936" y="1969007"/>
            <a:ext cx="4431791" cy="1650492"/>
          </a:xfrm>
          <a:prstGeom prst="rect">
            <a:avLst/>
          </a:prstGeom>
        </p:spPr>
      </p:pic>
      <p:sp>
        <p:nvSpPr>
          <p:cNvPr id="25" name="bg object 25"/>
          <p:cNvSpPr/>
          <p:nvPr/>
        </p:nvSpPr>
        <p:spPr>
          <a:xfrm>
            <a:off x="5748528" y="1699260"/>
            <a:ext cx="0" cy="2167890"/>
          </a:xfrm>
          <a:custGeom>
            <a:avLst/>
            <a:gdLst/>
            <a:ahLst/>
            <a:cxnLst/>
            <a:rect l="l" t="t" r="r" b="b"/>
            <a:pathLst>
              <a:path h="2167890">
                <a:moveTo>
                  <a:pt x="0" y="0"/>
                </a:moveTo>
                <a:lnTo>
                  <a:pt x="0" y="2167356"/>
                </a:lnTo>
              </a:path>
            </a:pathLst>
          </a:custGeom>
          <a:ln w="6350">
            <a:solidFill>
              <a:srgbClr val="3676BB"/>
            </a:solidFill>
          </a:ln>
        </p:spPr>
        <p:txBody>
          <a:bodyPr wrap="square" lIns="0" tIns="0" rIns="0" bIns="0" rtlCol="0"/>
          <a:lstStyle/>
          <a:p>
            <a:endParaRPr/>
          </a:p>
        </p:txBody>
      </p:sp>
      <p:sp>
        <p:nvSpPr>
          <p:cNvPr id="2" name="Holder 2"/>
          <p:cNvSpPr>
            <a:spLocks noGrp="1"/>
          </p:cNvSpPr>
          <p:nvPr>
            <p:ph type="ctrTitle"/>
          </p:nvPr>
        </p:nvSpPr>
        <p:spPr>
          <a:xfrm>
            <a:off x="6126100" y="1953229"/>
            <a:ext cx="4698365" cy="1122680"/>
          </a:xfrm>
          <a:prstGeom prst="rect">
            <a:avLst/>
          </a:prstGeom>
        </p:spPr>
        <p:txBody>
          <a:bodyPr wrap="square" lIns="0" tIns="0" rIns="0" bIns="0">
            <a:spAutoFit/>
          </a:bodyPr>
          <a:lstStyle>
            <a:lvl1pPr>
              <a:defRPr sz="2000" b="0" i="0">
                <a:solidFill>
                  <a:schemeClr val="tx1"/>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C4EB0B0-4B5A-4A01-B39D-054EF901C691}"/>
              </a:ext>
            </a:extLst>
          </p:cNvPr>
          <p:cNvGraphicFramePr>
            <a:graphicFrameLocks noChangeAspect="1"/>
          </p:cNvGraphicFramePr>
          <p:nvPr userDrawn="1">
            <p:custDataLst>
              <p:tags r:id="rId1"/>
            </p:custData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BC4EB0B0-4B5A-4A01-B39D-054EF901C691}"/>
                          </a:ext>
                        </a:extLst>
                      </p:cNvPr>
                      <p:cNvPicPr/>
                      <p:nvPr/>
                    </p:nvPicPr>
                    <p:blipFill>
                      <a:blip r:embed="rId4"/>
                      <a:stretch>
                        <a:fillRect/>
                      </a:stretch>
                    </p:blipFill>
                    <p:spPr>
                      <a:xfrm>
                        <a:off x="1589" y="1588"/>
                        <a:ext cx="1588"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781485" y="432961"/>
            <a:ext cx="9680953" cy="607555"/>
          </a:xfrm>
          <a:prstGeom prst="rect">
            <a:avLst/>
          </a:prstGeom>
        </p:spPr>
        <p:txBody>
          <a:bodyPr vert="horz">
            <a:normAutofit/>
          </a:bodyPr>
          <a:lstStyle>
            <a:lvl1pPr>
              <a:lnSpc>
                <a:spcPct val="85000"/>
              </a:lnSpc>
              <a:defRPr sz="2400">
                <a:solidFill>
                  <a:schemeClr val="tx1"/>
                </a:solidFill>
              </a:defRPr>
            </a:lvl1pPr>
          </a:lstStyle>
          <a:p>
            <a:r>
              <a:rPr lang="en-US"/>
              <a:t>Click to edit Master title style Arial Bold</a:t>
            </a:r>
          </a:p>
        </p:txBody>
      </p:sp>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11593581" y="6498636"/>
            <a:ext cx="598419" cy="115416"/>
          </a:xfrm>
          <a:prstGeom prst="rect">
            <a:avLst/>
          </a:prstGeom>
        </p:spPr>
        <p:txBody>
          <a:bodyPr/>
          <a:lstStyle>
            <a:lvl1pPr>
              <a:defRPr sz="750">
                <a:solidFill>
                  <a:srgbClr val="511F11"/>
                </a:solidFill>
                <a:latin typeface="Arial" panose="020B0604020202020204" pitchFamily="34" charset="0"/>
                <a:cs typeface="Arial" panose="020B0604020202020204" pitchFamily="34" charset="0"/>
              </a:defRPr>
            </a:lvl1pPr>
          </a:lstStyle>
          <a:p>
            <a:pPr defTabSz="685800"/>
            <a:fld id="{B5EB69C0-7537-C24C-BC67-8B5F238D9475}" type="slidenum">
              <a:rPr lang="en-US" smtClean="0"/>
              <a:pPr defTabSz="685800"/>
              <a:t>‹#›</a:t>
            </a:fld>
            <a:endParaRPr lang="en-US"/>
          </a:p>
        </p:txBody>
      </p:sp>
    </p:spTree>
    <p:extLst>
      <p:ext uri="{BB962C8B-B14F-4D97-AF65-F5344CB8AC3E}">
        <p14:creationId xmlns:p14="http://schemas.microsoft.com/office/powerpoint/2010/main" val="367132046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914400"/>
            <a:ext cx="12192000" cy="0"/>
          </a:xfrm>
          <a:custGeom>
            <a:avLst/>
            <a:gdLst/>
            <a:ahLst/>
            <a:cxnLst/>
            <a:rect l="l" t="t" r="r" b="b"/>
            <a:pathLst>
              <a:path w="12192000">
                <a:moveTo>
                  <a:pt x="0" y="0"/>
                </a:moveTo>
                <a:lnTo>
                  <a:pt x="12192000" y="0"/>
                </a:lnTo>
              </a:path>
            </a:pathLst>
          </a:custGeom>
          <a:ln w="12700">
            <a:solidFill>
              <a:srgbClr val="000000"/>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00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1278635"/>
          </a:xfrm>
          <a:prstGeom prst="rect">
            <a:avLst/>
          </a:prstGeom>
        </p:spPr>
      </p:pic>
      <p:sp>
        <p:nvSpPr>
          <p:cNvPr id="17" name="bg object 17"/>
          <p:cNvSpPr/>
          <p:nvPr/>
        </p:nvSpPr>
        <p:spPr>
          <a:xfrm>
            <a:off x="0" y="88392"/>
            <a:ext cx="12192000" cy="1018540"/>
          </a:xfrm>
          <a:custGeom>
            <a:avLst/>
            <a:gdLst/>
            <a:ahLst/>
            <a:cxnLst/>
            <a:rect l="l" t="t" r="r" b="b"/>
            <a:pathLst>
              <a:path w="12192000" h="1018540">
                <a:moveTo>
                  <a:pt x="12192000" y="0"/>
                </a:moveTo>
                <a:lnTo>
                  <a:pt x="0" y="0"/>
                </a:lnTo>
                <a:lnTo>
                  <a:pt x="0" y="1018031"/>
                </a:lnTo>
                <a:lnTo>
                  <a:pt x="12192000" y="1018031"/>
                </a:lnTo>
                <a:lnTo>
                  <a:pt x="12192000" y="0"/>
                </a:lnTo>
                <a:close/>
              </a:path>
            </a:pathLst>
          </a:custGeom>
          <a:solidFill>
            <a:srgbClr val="FFFFFF"/>
          </a:solidFill>
        </p:spPr>
        <p:txBody>
          <a:bodyPr wrap="square" lIns="0" tIns="0" rIns="0" bIns="0" rtlCol="0"/>
          <a:lstStyle/>
          <a:p>
            <a:endParaRPr/>
          </a:p>
        </p:txBody>
      </p:sp>
      <p:sp>
        <p:nvSpPr>
          <p:cNvPr id="18" name="bg object 18"/>
          <p:cNvSpPr/>
          <p:nvPr/>
        </p:nvSpPr>
        <p:spPr>
          <a:xfrm>
            <a:off x="761" y="1102105"/>
            <a:ext cx="12192000" cy="25400"/>
          </a:xfrm>
          <a:custGeom>
            <a:avLst/>
            <a:gdLst/>
            <a:ahLst/>
            <a:cxnLst/>
            <a:rect l="l" t="t" r="r" b="b"/>
            <a:pathLst>
              <a:path w="12192000" h="25400">
                <a:moveTo>
                  <a:pt x="0" y="25400"/>
                </a:moveTo>
                <a:lnTo>
                  <a:pt x="12192000" y="25400"/>
                </a:lnTo>
                <a:lnTo>
                  <a:pt x="12192000" y="0"/>
                </a:lnTo>
                <a:lnTo>
                  <a:pt x="0" y="0"/>
                </a:lnTo>
                <a:lnTo>
                  <a:pt x="0" y="25400"/>
                </a:lnTo>
                <a:close/>
              </a:path>
            </a:pathLst>
          </a:custGeom>
          <a:solidFill>
            <a:srgbClr val="DA7B2C"/>
          </a:solidFill>
        </p:spPr>
        <p:txBody>
          <a:bodyPr wrap="square" lIns="0" tIns="0" rIns="0" bIns="0" rtlCol="0"/>
          <a:lstStyle/>
          <a:p>
            <a:endParaRPr/>
          </a:p>
        </p:txBody>
      </p:sp>
      <p:pic>
        <p:nvPicPr>
          <p:cNvPr id="19" name="bg object 19"/>
          <p:cNvPicPr/>
          <p:nvPr/>
        </p:nvPicPr>
        <p:blipFill>
          <a:blip r:embed="rId3" cstate="print"/>
          <a:stretch>
            <a:fillRect/>
          </a:stretch>
        </p:blipFill>
        <p:spPr>
          <a:xfrm>
            <a:off x="0" y="0"/>
            <a:ext cx="12192000" cy="294131"/>
          </a:xfrm>
          <a:prstGeom prst="rect">
            <a:avLst/>
          </a:prstGeom>
        </p:spPr>
      </p:pic>
      <p:pic>
        <p:nvPicPr>
          <p:cNvPr id="20" name="bg object 20"/>
          <p:cNvPicPr/>
          <p:nvPr/>
        </p:nvPicPr>
        <p:blipFill>
          <a:blip r:embed="rId4" cstate="print"/>
          <a:stretch>
            <a:fillRect/>
          </a:stretch>
        </p:blipFill>
        <p:spPr>
          <a:xfrm>
            <a:off x="4902708" y="15240"/>
            <a:ext cx="2386583" cy="256031"/>
          </a:xfrm>
          <a:prstGeom prst="rect">
            <a:avLst/>
          </a:prstGeom>
        </p:spPr>
      </p:pic>
      <p:pic>
        <p:nvPicPr>
          <p:cNvPr id="21" name="bg object 21"/>
          <p:cNvPicPr/>
          <p:nvPr/>
        </p:nvPicPr>
        <p:blipFill>
          <a:blip r:embed="rId5" cstate="print"/>
          <a:stretch>
            <a:fillRect/>
          </a:stretch>
        </p:blipFill>
        <p:spPr>
          <a:xfrm>
            <a:off x="10652759" y="379476"/>
            <a:ext cx="1441702" cy="605027"/>
          </a:xfrm>
          <a:prstGeom prst="rect">
            <a:avLst/>
          </a:prstGeom>
        </p:spPr>
      </p:pic>
      <p:sp>
        <p:nvSpPr>
          <p:cNvPr id="2" name="Holder 2"/>
          <p:cNvSpPr>
            <a:spLocks noGrp="1"/>
          </p:cNvSpPr>
          <p:nvPr>
            <p:ph type="title"/>
          </p:nvPr>
        </p:nvSpPr>
        <p:spPr/>
        <p:txBody>
          <a:bodyPr lIns="0" tIns="0" rIns="0" bIns="0"/>
          <a:lstStyle>
            <a:lvl1pPr>
              <a:defRPr sz="20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Potential 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40943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High Risk Event">
    <p:spTree>
      <p:nvGrpSpPr>
        <p:cNvPr id="1" name=""/>
        <p:cNvGrpSpPr/>
        <p:nvPr/>
      </p:nvGrpSpPr>
      <p:grpSpPr>
        <a:xfrm>
          <a:off x="0" y="0"/>
          <a:ext cx="0" cy="0"/>
          <a:chOff x="0" y="0"/>
          <a:chExt cx="0" cy="0"/>
        </a:xfrm>
      </p:grpSpPr>
      <p:sp>
        <p:nvSpPr>
          <p:cNvPr id="12" name="Title 9">
            <a:extLst>
              <a:ext uri="{FF2B5EF4-FFF2-40B4-BE49-F238E27FC236}">
                <a16:creationId xmlns:a16="http://schemas.microsoft.com/office/drawing/2014/main" id="{3CB44BE4-315C-403E-89DC-59ED94E35F41}"/>
              </a:ext>
            </a:extLst>
          </p:cNvPr>
          <p:cNvSpPr>
            <a:spLocks noGrp="1"/>
          </p:cNvSpPr>
          <p:nvPr>
            <p:ph type="title" hasCustomPrompt="1"/>
          </p:nvPr>
        </p:nvSpPr>
        <p:spPr>
          <a:xfrm>
            <a:off x="3493723" y="273979"/>
            <a:ext cx="462455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Actionable Event:</a:t>
            </a:r>
          </a:p>
        </p:txBody>
      </p:sp>
      <p:graphicFrame>
        <p:nvGraphicFramePr>
          <p:cNvPr id="27" name="Table 2">
            <a:extLst>
              <a:ext uri="{FF2B5EF4-FFF2-40B4-BE49-F238E27FC236}">
                <a16:creationId xmlns:a16="http://schemas.microsoft.com/office/drawing/2014/main" id="{2E2CDC08-4430-4340-B351-E835113BC202}"/>
              </a:ext>
            </a:extLst>
          </p:cNvPr>
          <p:cNvGraphicFramePr>
            <a:graphicFrameLocks noGrp="1"/>
          </p:cNvGraphicFramePr>
          <p:nvPr userDrawn="1">
            <p:extLst>
              <p:ext uri="{D42A27DB-BD31-4B8C-83A1-F6EECF244321}">
                <p14:modId xmlns:p14="http://schemas.microsoft.com/office/powerpoint/2010/main" val="369483865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C14628"/>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pic>
        <p:nvPicPr>
          <p:cNvPr id="29" name="Picture 28">
            <a:extLst>
              <a:ext uri="{FF2B5EF4-FFF2-40B4-BE49-F238E27FC236}">
                <a16:creationId xmlns:a16="http://schemas.microsoft.com/office/drawing/2014/main" id="{7BB7579B-44CB-4F79-A03B-A82982384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3" name="Picture Placeholder 2">
            <a:extLst>
              <a:ext uri="{FF2B5EF4-FFF2-40B4-BE49-F238E27FC236}">
                <a16:creationId xmlns:a16="http://schemas.microsoft.com/office/drawing/2014/main" id="{24D3A16F-CF2D-41B9-B8B2-19302DB85CE5}"/>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9" name="Picture Placeholder 10" descr="Logo&#10;&#10;Description automatically generated with medium confidence">
            <a:extLst>
              <a:ext uri="{FF2B5EF4-FFF2-40B4-BE49-F238E27FC236}">
                <a16:creationId xmlns:a16="http://schemas.microsoft.com/office/drawing/2014/main" id="{A4D667B8-73E8-4470-B9A7-980474805E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077955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White title slid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F66F7D4-492E-43AB-8EBD-78BC7D879238}"/>
              </a:ext>
            </a:extLst>
          </p:cNvPr>
          <p:cNvGraphicFramePr>
            <a:graphicFrameLocks noChangeAspect="1"/>
          </p:cNvGraphicFramePr>
          <p:nvPr userDrawn="1">
            <p:custDataLst>
              <p:tags r:id="rId1"/>
            </p:custDataLst>
            <p:extLst>
              <p:ext uri="{D42A27DB-BD31-4B8C-83A1-F6EECF244321}">
                <p14:modId xmlns:p14="http://schemas.microsoft.com/office/powerpoint/2010/main" val="39049903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6" name="Object 5" hidden="1">
                        <a:extLst>
                          <a:ext uri="{FF2B5EF4-FFF2-40B4-BE49-F238E27FC236}">
                            <a16:creationId xmlns:a16="http://schemas.microsoft.com/office/drawing/2014/main" id="{5F66F7D4-492E-43AB-8EBD-78BC7D87923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02F97CAD-A4B6-497D-B24E-7AFBCD7ECD3B}"/>
              </a:ext>
            </a:extLst>
          </p:cNvPr>
          <p:cNvSpPr/>
          <p:nvPr userDrawn="1"/>
        </p:nvSpPr>
        <p:spPr>
          <a:xfrm>
            <a:off x="0" y="-1905"/>
            <a:ext cx="12192000" cy="2040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j-lt"/>
            </a:endParaRPr>
          </a:p>
        </p:txBody>
      </p:sp>
      <p:sp>
        <p:nvSpPr>
          <p:cNvPr id="2" name="Title 1">
            <a:extLst>
              <a:ext uri="{FF2B5EF4-FFF2-40B4-BE49-F238E27FC236}">
                <a16:creationId xmlns:a16="http://schemas.microsoft.com/office/drawing/2014/main" id="{F897CFAE-2D54-B14C-93BA-05695BD7EA7B}"/>
              </a:ext>
            </a:extLst>
          </p:cNvPr>
          <p:cNvSpPr>
            <a:spLocks noGrp="1"/>
          </p:cNvSpPr>
          <p:nvPr>
            <p:ph type="ctrTitle"/>
          </p:nvPr>
        </p:nvSpPr>
        <p:spPr>
          <a:xfrm>
            <a:off x="6047360" y="1624523"/>
            <a:ext cx="5500405" cy="1804478"/>
          </a:xfrm>
          <a:prstGeom prst="rect">
            <a:avLst/>
          </a:prstGeom>
        </p:spPr>
        <p:txBody>
          <a:bodyPr vert="horz" anchor="ctr">
            <a:noAutofit/>
          </a:bodyPr>
          <a:lstStyle>
            <a:lvl1pPr algn="l">
              <a:lnSpc>
                <a:spcPct val="100000"/>
              </a:lnSpc>
              <a:defRPr sz="3600">
                <a:solidFill>
                  <a:schemeClr val="tx1"/>
                </a:solidFill>
                <a:latin typeface="+mj-lt"/>
              </a:defRPr>
            </a:lvl1pPr>
          </a:lstStyle>
          <a:p>
            <a:r>
              <a:rPr lang="en-US" dirty="0"/>
              <a:t>Click to edit Master title style</a:t>
            </a:r>
          </a:p>
        </p:txBody>
      </p:sp>
      <p:sp>
        <p:nvSpPr>
          <p:cNvPr id="3" name="Subtitle 2">
            <a:extLst>
              <a:ext uri="{FF2B5EF4-FFF2-40B4-BE49-F238E27FC236}">
                <a16:creationId xmlns:a16="http://schemas.microsoft.com/office/drawing/2014/main" id="{D76AEC3D-15C1-EF4E-BA0B-4BCF9CA6B8F6}"/>
              </a:ext>
            </a:extLst>
          </p:cNvPr>
          <p:cNvSpPr>
            <a:spLocks noGrp="1"/>
          </p:cNvSpPr>
          <p:nvPr>
            <p:ph type="subTitle" idx="1"/>
          </p:nvPr>
        </p:nvSpPr>
        <p:spPr>
          <a:xfrm>
            <a:off x="6054570" y="3561752"/>
            <a:ext cx="5500405" cy="581114"/>
          </a:xfrm>
          <a:prstGeom prst="rect">
            <a:avLst/>
          </a:prstGeom>
        </p:spPr>
        <p:txBody>
          <a:bodyPr>
            <a:noAutofit/>
          </a:bodyPr>
          <a:lstStyle>
            <a:lvl1pPr marL="0" indent="0" algn="l">
              <a:buNone/>
              <a:defRPr sz="2400">
                <a:solidFill>
                  <a:srgbClr val="0070C0"/>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4" name="Picture 23" descr="Text&#10;&#10;Description automatically generated with medium confidence">
            <a:extLst>
              <a:ext uri="{FF2B5EF4-FFF2-40B4-BE49-F238E27FC236}">
                <a16:creationId xmlns:a16="http://schemas.microsoft.com/office/drawing/2014/main" id="{F8FC9534-51DB-4260-BC9B-6C10D44804E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151573" y="5657940"/>
            <a:ext cx="2567473" cy="962803"/>
          </a:xfrm>
          <a:prstGeom prst="rect">
            <a:avLst/>
          </a:prstGeom>
        </p:spPr>
      </p:pic>
      <p:cxnSp>
        <p:nvCxnSpPr>
          <p:cNvPr id="27" name="Straight Connector 26">
            <a:extLst>
              <a:ext uri="{FF2B5EF4-FFF2-40B4-BE49-F238E27FC236}">
                <a16:creationId xmlns:a16="http://schemas.microsoft.com/office/drawing/2014/main" id="{9984F43B-1BE2-4CD7-8638-9BED1D589D7B}"/>
              </a:ext>
            </a:extLst>
          </p:cNvPr>
          <p:cNvCxnSpPr>
            <a:cxnSpLocks/>
          </p:cNvCxnSpPr>
          <p:nvPr userDrawn="1"/>
        </p:nvCxnSpPr>
        <p:spPr>
          <a:xfrm>
            <a:off x="1106244" y="5588878"/>
            <a:ext cx="10441521" cy="0"/>
          </a:xfrm>
          <a:prstGeom prst="line">
            <a:avLst/>
          </a:prstGeom>
          <a:ln w="12700">
            <a:solidFill>
              <a:srgbClr val="BB5D00"/>
            </a:solidFill>
          </a:ln>
        </p:spPr>
        <p:style>
          <a:lnRef idx="1">
            <a:schemeClr val="accent1"/>
          </a:lnRef>
          <a:fillRef idx="0">
            <a:schemeClr val="accent1"/>
          </a:fillRef>
          <a:effectRef idx="0">
            <a:schemeClr val="accent1"/>
          </a:effectRef>
          <a:fontRef idx="minor">
            <a:schemeClr val="tx1"/>
          </a:fontRef>
        </p:style>
      </p:cxnSp>
      <p:pic>
        <p:nvPicPr>
          <p:cNvPr id="28" name="Picture 27" descr="A close up of a wood surface&#10;&#10;Description automatically generated with low confidence">
            <a:extLst>
              <a:ext uri="{FF2B5EF4-FFF2-40B4-BE49-F238E27FC236}">
                <a16:creationId xmlns:a16="http://schemas.microsoft.com/office/drawing/2014/main" id="{D4422222-FCAE-49F0-BC62-6F9534B09C5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055" t="1225" r="943" b="52375"/>
          <a:stretch/>
        </p:blipFill>
        <p:spPr>
          <a:xfrm rot="10800000" flipH="1">
            <a:off x="-99700" y="0"/>
            <a:ext cx="872715" cy="6858000"/>
          </a:xfrm>
          <a:prstGeom prst="rect">
            <a:avLst/>
          </a:prstGeom>
        </p:spPr>
      </p:pic>
      <p:pic>
        <p:nvPicPr>
          <p:cNvPr id="29" name="Picture 28" descr="Logo&#10;&#10;Description automatically generated with medium confidence">
            <a:extLst>
              <a:ext uri="{FF2B5EF4-FFF2-40B4-BE49-F238E27FC236}">
                <a16:creationId xmlns:a16="http://schemas.microsoft.com/office/drawing/2014/main" id="{0D443D97-0D1A-4AF6-B72D-2D4FE8BC1107}"/>
              </a:ext>
            </a:extLst>
          </p:cNvPr>
          <p:cNvPicPr>
            <a:picLocks noChangeAspect="1"/>
          </p:cNvPicPr>
          <p:nvPr userDrawn="1"/>
        </p:nvPicPr>
        <p:blipFill rotWithShape="1">
          <a:blip r:embed="rId7"/>
          <a:srcRect t="6973" b="4485"/>
          <a:stretch/>
        </p:blipFill>
        <p:spPr>
          <a:xfrm>
            <a:off x="1011531" y="1969594"/>
            <a:ext cx="4432273" cy="1649690"/>
          </a:xfrm>
          <a:prstGeom prst="rect">
            <a:avLst/>
          </a:prstGeom>
        </p:spPr>
      </p:pic>
      <p:cxnSp>
        <p:nvCxnSpPr>
          <p:cNvPr id="34" name="Straight Connector 33">
            <a:extLst>
              <a:ext uri="{FF2B5EF4-FFF2-40B4-BE49-F238E27FC236}">
                <a16:creationId xmlns:a16="http://schemas.microsoft.com/office/drawing/2014/main" id="{22F97F3F-AF52-4FD1-92A2-6BCC381DF226}"/>
              </a:ext>
            </a:extLst>
          </p:cNvPr>
          <p:cNvCxnSpPr>
            <a:cxnSpLocks/>
          </p:cNvCxnSpPr>
          <p:nvPr userDrawn="1"/>
        </p:nvCxnSpPr>
        <p:spPr>
          <a:xfrm>
            <a:off x="5749186" y="1698527"/>
            <a:ext cx="0" cy="2167357"/>
          </a:xfrm>
          <a:prstGeom prst="line">
            <a:avLst/>
          </a:prstGeom>
          <a:ln>
            <a:solidFill>
              <a:srgbClr val="3676BC"/>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F646AC25-CF32-4BCC-B4B8-1F4AA3CE3D37}"/>
              </a:ext>
            </a:extLst>
          </p:cNvPr>
          <p:cNvSpPr txBox="1"/>
          <p:nvPr userDrawn="1"/>
        </p:nvSpPr>
        <p:spPr>
          <a:xfrm>
            <a:off x="10856672" y="6439695"/>
            <a:ext cx="773354" cy="276999"/>
          </a:xfrm>
          <a:prstGeom prst="rect">
            <a:avLst/>
          </a:prstGeom>
          <a:noFill/>
        </p:spPr>
        <p:txBody>
          <a:bodyPr wrap="square" rtlCol="0">
            <a:noAutofit/>
          </a:bodyPr>
          <a:lstStyle/>
          <a:p>
            <a:pPr algn="r"/>
            <a:r>
              <a:rPr lang="en-US" sz="1200" dirty="0">
                <a:latin typeface="+mj-lt"/>
                <a:cs typeface="Arial" panose="020B0604020202020204" pitchFamily="34" charset="0"/>
              </a:rPr>
              <a:t>fcx.com</a:t>
            </a:r>
          </a:p>
        </p:txBody>
      </p:sp>
      <p:pic>
        <p:nvPicPr>
          <p:cNvPr id="13" name="Picture 12" descr="Shape&#10;&#10;Description automatically generated with low confidence">
            <a:extLst>
              <a:ext uri="{FF2B5EF4-FFF2-40B4-BE49-F238E27FC236}">
                <a16:creationId xmlns:a16="http://schemas.microsoft.com/office/drawing/2014/main" id="{BFA10083-0C1A-4CC3-A910-2928392765C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08763" y="5974111"/>
            <a:ext cx="465864" cy="469494"/>
          </a:xfrm>
          <a:prstGeom prst="rect">
            <a:avLst/>
          </a:prstGeom>
        </p:spPr>
      </p:pic>
      <p:pic>
        <p:nvPicPr>
          <p:cNvPr id="14" name="Graphic 13">
            <a:extLst>
              <a:ext uri="{FF2B5EF4-FFF2-40B4-BE49-F238E27FC236}">
                <a16:creationId xmlns:a16="http://schemas.microsoft.com/office/drawing/2014/main" id="{63392791-DE4D-4F71-B7B3-89FE9E351183}"/>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66857" y="6037132"/>
            <a:ext cx="1244774" cy="407645"/>
          </a:xfrm>
          <a:prstGeom prst="rect">
            <a:avLst/>
          </a:prstGeom>
        </p:spPr>
      </p:pic>
    </p:spTree>
    <p:extLst>
      <p:ext uri="{BB962C8B-B14F-4D97-AF65-F5344CB8AC3E}">
        <p14:creationId xmlns:p14="http://schemas.microsoft.com/office/powerpoint/2010/main" val="42445296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1"/>
            </p:custDataLst>
            <p:extLst>
              <p:ext uri="{D42A27DB-BD31-4B8C-83A1-F6EECF244321}">
                <p14:modId xmlns:p14="http://schemas.microsoft.com/office/powerpoint/2010/main" val="21198567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5" progId="TCLayout.ActiveDocument.1">
                  <p:embed/>
                </p:oleObj>
              </mc:Choice>
              <mc:Fallback>
                <p:oleObj name="think-cell Slide" r:id="rId3"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Title 1">
            <a:extLst>
              <a:ext uri="{FF2B5EF4-FFF2-40B4-BE49-F238E27FC236}">
                <a16:creationId xmlns:a16="http://schemas.microsoft.com/office/drawing/2014/main" id="{7A47CEBF-087B-D242-8BA7-ECC91B1B9BFC}"/>
              </a:ext>
            </a:extLst>
          </p:cNvPr>
          <p:cNvSpPr>
            <a:spLocks noGrp="1"/>
          </p:cNvSpPr>
          <p:nvPr>
            <p:ph type="title" hasCustomPrompt="1"/>
          </p:nvPr>
        </p:nvSpPr>
        <p:spPr>
          <a:xfrm>
            <a:off x="781484" y="407559"/>
            <a:ext cx="9680953" cy="607555"/>
          </a:xfrm>
          <a:prstGeom prst="rect">
            <a:avLst/>
          </a:prstGeom>
        </p:spPr>
        <p:txBody>
          <a:bodyPr vert="horz">
            <a:noAutofit/>
          </a:bodyPr>
          <a:lstStyle>
            <a:lvl1pPr>
              <a:lnSpc>
                <a:spcPct val="85000"/>
              </a:lnSpc>
              <a:defRPr sz="3200">
                <a:solidFill>
                  <a:schemeClr val="tx1"/>
                </a:solidFill>
                <a:latin typeface="+mj-lt"/>
              </a:defRPr>
            </a:lvl1pPr>
          </a:lstStyle>
          <a:p>
            <a:r>
              <a:rPr lang="en-US" dirty="0"/>
              <a:t>Click to edit Master title style Arial Bold</a:t>
            </a:r>
          </a:p>
        </p:txBody>
      </p:sp>
      <p:sp>
        <p:nvSpPr>
          <p:cNvPr id="6" name="Content Placeholder 2">
            <a:extLst>
              <a:ext uri="{FF2B5EF4-FFF2-40B4-BE49-F238E27FC236}">
                <a16:creationId xmlns:a16="http://schemas.microsoft.com/office/drawing/2014/main" id="{27411022-70AA-4249-87BE-62B1FB1E0B6C}"/>
              </a:ext>
            </a:extLst>
          </p:cNvPr>
          <p:cNvSpPr>
            <a:spLocks noGrp="1"/>
          </p:cNvSpPr>
          <p:nvPr>
            <p:ph idx="1"/>
          </p:nvPr>
        </p:nvSpPr>
        <p:spPr>
          <a:xfrm>
            <a:off x="781484" y="1519518"/>
            <a:ext cx="10572316" cy="4464423"/>
          </a:xfrm>
          <a:prstGeom prst="rect">
            <a:avLst/>
          </a:prstGeom>
        </p:spPr>
        <p:txBody>
          <a:bodyPr>
            <a:noAutofit/>
          </a:bodyPr>
          <a:lstStyle>
            <a:lvl1pPr>
              <a:buClr>
                <a:srgbClr val="BB5D00"/>
              </a:buClr>
              <a:buSzPct val="110000"/>
              <a:defRPr sz="2400">
                <a:latin typeface="+mj-lt"/>
                <a:cs typeface="Arial" panose="020B0604020202020204" pitchFamily="34" charset="0"/>
              </a:defRPr>
            </a:lvl1pPr>
            <a:lvl2pPr marL="571500" indent="-285750">
              <a:buClr>
                <a:srgbClr val="BB5D00"/>
              </a:buClr>
              <a:buFont typeface="Arial" panose="020B0604020202020204" pitchFamily="34" charset="0"/>
              <a:buChar char="‒"/>
              <a:defRPr sz="2200">
                <a:solidFill>
                  <a:schemeClr val="tx1"/>
                </a:solidFill>
                <a:latin typeface="+mj-lt"/>
                <a:cs typeface="Arial" panose="020B0604020202020204" pitchFamily="34" charset="0"/>
              </a:defRPr>
            </a:lvl2pPr>
            <a:lvl3pPr marL="688975" indent="-227013">
              <a:buClr>
                <a:srgbClr val="BB5D00"/>
              </a:buClr>
              <a:buSzPct val="85000"/>
              <a:buFont typeface="Courier New" panose="02070309020205020404" pitchFamily="49" charset="0"/>
              <a:buChar char="o"/>
              <a:defRPr lang="en-US" sz="2000" b="0" i="0" kern="1200" dirty="0">
                <a:solidFill>
                  <a:schemeClr val="tx1"/>
                </a:solidFill>
                <a:latin typeface="+mj-lt"/>
                <a:ea typeface="+mn-ea"/>
                <a:cs typeface="Arial" panose="020B0604020202020204" pitchFamily="34" charset="0"/>
              </a:defRPr>
            </a:lvl3pPr>
            <a:lvl4pPr marL="914400" indent="-225425">
              <a:buClr>
                <a:srgbClr val="BB5D00"/>
              </a:buClr>
              <a:buSzPct val="95000"/>
              <a:defRPr sz="1800">
                <a:latin typeface="+mj-lt"/>
                <a:cs typeface="Arial" panose="020B0604020202020204" pitchFamily="34" charset="0"/>
              </a:defRPr>
            </a:lvl4pPr>
            <a:lvl5pPr marL="1139825" indent="-225425">
              <a:buClr>
                <a:srgbClr val="BB5D00"/>
              </a:buClr>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F97A209C-879B-4793-A1F6-391624282FE2}"/>
              </a:ext>
            </a:extLst>
          </p:cNvPr>
          <p:cNvSpPr>
            <a:spLocks noGrp="1"/>
          </p:cNvSpPr>
          <p:nvPr>
            <p:ph type="sldNum" sz="quarter" idx="4"/>
          </p:nvPr>
        </p:nvSpPr>
        <p:spPr>
          <a:xfrm>
            <a:off x="10990217" y="6577563"/>
            <a:ext cx="1201783" cy="280437"/>
          </a:xfrm>
          <a:prstGeom prst="rect">
            <a:avLst/>
          </a:prstGeom>
        </p:spPr>
        <p:txBody>
          <a:bodyPr>
            <a:noAutofit/>
          </a:bodyPr>
          <a:lstStyle>
            <a:lvl1pPr algn="r">
              <a:defRPr sz="900">
                <a:solidFill>
                  <a:schemeClr val="tx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dirty="0"/>
          </a:p>
        </p:txBody>
      </p:sp>
    </p:spTree>
    <p:extLst>
      <p:ext uri="{BB962C8B-B14F-4D97-AF65-F5344CB8AC3E}">
        <p14:creationId xmlns:p14="http://schemas.microsoft.com/office/powerpoint/2010/main" val="418866359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12" cstate="print"/>
          <a:stretch>
            <a:fillRect/>
          </a:stretch>
        </p:blipFill>
        <p:spPr>
          <a:xfrm>
            <a:off x="0" y="0"/>
            <a:ext cx="12192000" cy="1278635"/>
          </a:xfrm>
          <a:prstGeom prst="rect">
            <a:avLst/>
          </a:prstGeom>
        </p:spPr>
      </p:pic>
      <p:sp>
        <p:nvSpPr>
          <p:cNvPr id="2" name="Holder 2"/>
          <p:cNvSpPr>
            <a:spLocks noGrp="1"/>
          </p:cNvSpPr>
          <p:nvPr>
            <p:ph type="title"/>
          </p:nvPr>
        </p:nvSpPr>
        <p:spPr>
          <a:xfrm>
            <a:off x="1314871" y="345234"/>
            <a:ext cx="6315709" cy="330834"/>
          </a:xfrm>
          <a:prstGeom prst="rect">
            <a:avLst/>
          </a:prstGeom>
        </p:spPr>
        <p:txBody>
          <a:bodyPr wrap="square" lIns="0" tIns="0" rIns="0" bIns="0">
            <a:spAutoFit/>
          </a:bodyPr>
          <a:lstStyle>
            <a:lvl1pPr>
              <a:defRPr sz="2000" b="0" i="0">
                <a:solidFill>
                  <a:schemeClr val="tx1"/>
                </a:solidFill>
                <a:latin typeface="Arial"/>
                <a:cs typeface="Arial"/>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 id="2147483669" r:id="rId8"/>
    <p:sldLayoutId id="2147483670" r:id="rId9"/>
    <p:sldLayoutId id="2147483671" r:id="rId10"/>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hyperlink" Target="https://urldefense.com/v3/__https:/www.isnetworld.com/en/contact-us__;!!HOnwNcP_IqU1!HE-N0xaqs2smTmtPWrZvNM0WCQrI5erK-l_k0SHcWfnUKfY3vRVclGjbF0UJDjtIaU48RLvVT0Y$" TargetMode="External"/><Relationship Id="rId2" Type="http://schemas.openxmlformats.org/officeDocument/2006/relationships/hyperlink" Target="https://urldefense.com/v3/__https:/www.isnetworld.com/Contact-us__;!!HOnwNcP_IqU1!HE-N0xaqs2smTmtPWrZvNM0WCQrI5erK-l_k0SHcWfnUKfY3vRVclGjbF0UJDjtIaU48zoLcQ_M$" TargetMode="Externa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hyperlink" Target="https://www.msha.gov/sites/default/files/fatalities/fatalgrams/December%2014%202023%20-%20Fatality%20Alert%20-%20Bison%20No.%201.pdf" TargetMode="Externa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tmp"/></Relationships>
</file>

<file path=ppt/slides/_rels/slide26.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hyperlink" Target="https://www.msha.gov/sites/default/files/fatalities/fatalgrams/December%2014%202023%20-%20Fatality%20Alert-%20%20Beck%20Street.pdf" TargetMode="External"/><Relationship Id="rId1" Type="http://schemas.openxmlformats.org/officeDocument/2006/relationships/slideLayout" Target="../slideLayouts/slideLayout4.xml"/><Relationship Id="rId5" Type="http://schemas.openxmlformats.org/officeDocument/2006/relationships/image" Target="../media/image44.tmp"/><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2" Type="http://schemas.openxmlformats.org/officeDocument/2006/relationships/image" Target="../media/image45.tmp"/><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46.tmp"/><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3270" cy="2039620"/>
            <a:chOff x="0" y="0"/>
            <a:chExt cx="12193270" cy="2039620"/>
          </a:xfrm>
        </p:grpSpPr>
        <p:pic>
          <p:nvPicPr>
            <p:cNvPr id="3" name="object 3"/>
            <p:cNvPicPr/>
            <p:nvPr/>
          </p:nvPicPr>
          <p:blipFill>
            <a:blip r:embed="rId2" cstate="print"/>
            <a:stretch>
              <a:fillRect/>
            </a:stretch>
          </p:blipFill>
          <p:spPr>
            <a:xfrm>
              <a:off x="0" y="0"/>
              <a:ext cx="12192000" cy="1278635"/>
            </a:xfrm>
            <a:prstGeom prst="rect">
              <a:avLst/>
            </a:prstGeom>
          </p:spPr>
        </p:pic>
        <p:sp>
          <p:nvSpPr>
            <p:cNvPr id="4" name="object 4"/>
            <p:cNvSpPr/>
            <p:nvPr/>
          </p:nvSpPr>
          <p:spPr>
            <a:xfrm>
              <a:off x="0" y="88392"/>
              <a:ext cx="12192000" cy="1018540"/>
            </a:xfrm>
            <a:custGeom>
              <a:avLst/>
              <a:gdLst/>
              <a:ahLst/>
              <a:cxnLst/>
              <a:rect l="l" t="t" r="r" b="b"/>
              <a:pathLst>
                <a:path w="12192000" h="1018540">
                  <a:moveTo>
                    <a:pt x="12192000" y="0"/>
                  </a:moveTo>
                  <a:lnTo>
                    <a:pt x="0" y="0"/>
                  </a:lnTo>
                  <a:lnTo>
                    <a:pt x="0" y="1018031"/>
                  </a:lnTo>
                  <a:lnTo>
                    <a:pt x="12192000" y="1018031"/>
                  </a:lnTo>
                  <a:lnTo>
                    <a:pt x="12192000" y="0"/>
                  </a:lnTo>
                  <a:close/>
                </a:path>
              </a:pathLst>
            </a:custGeom>
            <a:solidFill>
              <a:srgbClr val="FFFFFF"/>
            </a:solidFill>
          </p:spPr>
          <p:txBody>
            <a:bodyPr wrap="square" lIns="0" tIns="0" rIns="0" bIns="0" rtlCol="0"/>
            <a:lstStyle/>
            <a:p>
              <a:endParaRPr/>
            </a:p>
          </p:txBody>
        </p:sp>
        <p:sp>
          <p:nvSpPr>
            <p:cNvPr id="5" name="object 5"/>
            <p:cNvSpPr/>
            <p:nvPr/>
          </p:nvSpPr>
          <p:spPr>
            <a:xfrm>
              <a:off x="761" y="1102105"/>
              <a:ext cx="12192000" cy="25400"/>
            </a:xfrm>
            <a:custGeom>
              <a:avLst/>
              <a:gdLst/>
              <a:ahLst/>
              <a:cxnLst/>
              <a:rect l="l" t="t" r="r" b="b"/>
              <a:pathLst>
                <a:path w="12192000" h="25400">
                  <a:moveTo>
                    <a:pt x="0" y="25400"/>
                  </a:moveTo>
                  <a:lnTo>
                    <a:pt x="12192000" y="25400"/>
                  </a:lnTo>
                  <a:lnTo>
                    <a:pt x="12192000" y="0"/>
                  </a:lnTo>
                  <a:lnTo>
                    <a:pt x="0" y="0"/>
                  </a:lnTo>
                  <a:lnTo>
                    <a:pt x="0" y="25400"/>
                  </a:lnTo>
                  <a:close/>
                </a:path>
              </a:pathLst>
            </a:custGeom>
            <a:solidFill>
              <a:srgbClr val="DA7B2C"/>
            </a:solidFill>
          </p:spPr>
          <p:txBody>
            <a:bodyPr wrap="square" lIns="0" tIns="0" rIns="0" bIns="0" rtlCol="0"/>
            <a:lstStyle/>
            <a:p>
              <a:endParaRPr/>
            </a:p>
          </p:txBody>
        </p:sp>
        <p:pic>
          <p:nvPicPr>
            <p:cNvPr id="6" name="object 6"/>
            <p:cNvPicPr/>
            <p:nvPr/>
          </p:nvPicPr>
          <p:blipFill>
            <a:blip r:embed="rId3" cstate="print"/>
            <a:stretch>
              <a:fillRect/>
            </a:stretch>
          </p:blipFill>
          <p:spPr>
            <a:xfrm>
              <a:off x="0" y="0"/>
              <a:ext cx="12192000" cy="294131"/>
            </a:xfrm>
            <a:prstGeom prst="rect">
              <a:avLst/>
            </a:prstGeom>
          </p:spPr>
        </p:pic>
        <p:pic>
          <p:nvPicPr>
            <p:cNvPr id="7" name="object 7"/>
            <p:cNvPicPr/>
            <p:nvPr/>
          </p:nvPicPr>
          <p:blipFill>
            <a:blip r:embed="rId4" cstate="print"/>
            <a:stretch>
              <a:fillRect/>
            </a:stretch>
          </p:blipFill>
          <p:spPr>
            <a:xfrm>
              <a:off x="4902708" y="15240"/>
              <a:ext cx="2386583" cy="256031"/>
            </a:xfrm>
            <a:prstGeom prst="rect">
              <a:avLst/>
            </a:prstGeom>
          </p:spPr>
        </p:pic>
        <p:pic>
          <p:nvPicPr>
            <p:cNvPr id="8" name="object 8"/>
            <p:cNvPicPr/>
            <p:nvPr/>
          </p:nvPicPr>
          <p:blipFill>
            <a:blip r:embed="rId5" cstate="print"/>
            <a:stretch>
              <a:fillRect/>
            </a:stretch>
          </p:blipFill>
          <p:spPr>
            <a:xfrm>
              <a:off x="10652759" y="379476"/>
              <a:ext cx="1441702" cy="605027"/>
            </a:xfrm>
            <a:prstGeom prst="rect">
              <a:avLst/>
            </a:prstGeom>
          </p:spPr>
        </p:pic>
        <p:sp>
          <p:nvSpPr>
            <p:cNvPr id="9" name="object 9"/>
            <p:cNvSpPr/>
            <p:nvPr/>
          </p:nvSpPr>
          <p:spPr>
            <a:xfrm>
              <a:off x="0" y="0"/>
              <a:ext cx="12192000" cy="2039620"/>
            </a:xfrm>
            <a:custGeom>
              <a:avLst/>
              <a:gdLst/>
              <a:ahLst/>
              <a:cxnLst/>
              <a:rect l="l" t="t" r="r" b="b"/>
              <a:pathLst>
                <a:path w="12192000" h="2039620">
                  <a:moveTo>
                    <a:pt x="12192000" y="0"/>
                  </a:moveTo>
                  <a:lnTo>
                    <a:pt x="0" y="0"/>
                  </a:lnTo>
                  <a:lnTo>
                    <a:pt x="0" y="2039112"/>
                  </a:lnTo>
                  <a:lnTo>
                    <a:pt x="12192000" y="2039112"/>
                  </a:lnTo>
                  <a:lnTo>
                    <a:pt x="12192000" y="0"/>
                  </a:lnTo>
                  <a:close/>
                </a:path>
              </a:pathLst>
            </a:custGeom>
            <a:solidFill>
              <a:srgbClr val="FFFFFF"/>
            </a:solidFill>
          </p:spPr>
          <p:txBody>
            <a:bodyPr wrap="square" lIns="0" tIns="0" rIns="0" bIns="0" rtlCol="0"/>
            <a:lstStyle/>
            <a:p>
              <a:endParaRPr/>
            </a:p>
          </p:txBody>
        </p:sp>
      </p:grpSp>
      <p:pic>
        <p:nvPicPr>
          <p:cNvPr id="10" name="object 10"/>
          <p:cNvPicPr/>
          <p:nvPr/>
        </p:nvPicPr>
        <p:blipFill>
          <a:blip r:embed="rId6" cstate="print"/>
          <a:stretch>
            <a:fillRect/>
          </a:stretch>
        </p:blipFill>
        <p:spPr>
          <a:xfrm>
            <a:off x="9339935" y="5833844"/>
            <a:ext cx="2191307" cy="611178"/>
          </a:xfrm>
          <a:prstGeom prst="rect">
            <a:avLst/>
          </a:prstGeom>
        </p:spPr>
      </p:pic>
      <p:sp>
        <p:nvSpPr>
          <p:cNvPr id="11" name="object 11"/>
          <p:cNvSpPr/>
          <p:nvPr/>
        </p:nvSpPr>
        <p:spPr>
          <a:xfrm>
            <a:off x="1106424" y="5588508"/>
            <a:ext cx="10441940" cy="0"/>
          </a:xfrm>
          <a:custGeom>
            <a:avLst/>
            <a:gdLst/>
            <a:ahLst/>
            <a:cxnLst/>
            <a:rect l="l" t="t" r="r" b="b"/>
            <a:pathLst>
              <a:path w="10441940">
                <a:moveTo>
                  <a:pt x="0" y="0"/>
                </a:moveTo>
                <a:lnTo>
                  <a:pt x="10441520" y="0"/>
                </a:lnTo>
              </a:path>
            </a:pathLst>
          </a:custGeom>
          <a:ln w="12700">
            <a:solidFill>
              <a:srgbClr val="BA5D00"/>
            </a:solidFill>
          </a:ln>
        </p:spPr>
        <p:txBody>
          <a:bodyPr wrap="square" lIns="0" tIns="0" rIns="0" bIns="0" rtlCol="0"/>
          <a:lstStyle/>
          <a:p>
            <a:endParaRPr/>
          </a:p>
        </p:txBody>
      </p:sp>
      <p:pic>
        <p:nvPicPr>
          <p:cNvPr id="12" name="object 12"/>
          <p:cNvPicPr/>
          <p:nvPr/>
        </p:nvPicPr>
        <p:blipFill>
          <a:blip r:embed="rId7" cstate="print"/>
          <a:stretch>
            <a:fillRect/>
          </a:stretch>
        </p:blipFill>
        <p:spPr>
          <a:xfrm>
            <a:off x="0" y="0"/>
            <a:ext cx="772668" cy="6857999"/>
          </a:xfrm>
          <a:prstGeom prst="rect">
            <a:avLst/>
          </a:prstGeom>
        </p:spPr>
      </p:pic>
      <p:pic>
        <p:nvPicPr>
          <p:cNvPr id="13" name="object 13"/>
          <p:cNvPicPr/>
          <p:nvPr/>
        </p:nvPicPr>
        <p:blipFill>
          <a:blip r:embed="rId8" cstate="print"/>
          <a:stretch>
            <a:fillRect/>
          </a:stretch>
        </p:blipFill>
        <p:spPr>
          <a:xfrm>
            <a:off x="1011936" y="1969007"/>
            <a:ext cx="4431791" cy="1650492"/>
          </a:xfrm>
          <a:prstGeom prst="rect">
            <a:avLst/>
          </a:prstGeom>
        </p:spPr>
      </p:pic>
      <p:sp>
        <p:nvSpPr>
          <p:cNvPr id="14" name="object 14"/>
          <p:cNvSpPr/>
          <p:nvPr/>
        </p:nvSpPr>
        <p:spPr>
          <a:xfrm>
            <a:off x="5748528" y="1699260"/>
            <a:ext cx="0" cy="2167890"/>
          </a:xfrm>
          <a:custGeom>
            <a:avLst/>
            <a:gdLst/>
            <a:ahLst/>
            <a:cxnLst/>
            <a:rect l="l" t="t" r="r" b="b"/>
            <a:pathLst>
              <a:path h="2167890">
                <a:moveTo>
                  <a:pt x="0" y="0"/>
                </a:moveTo>
                <a:lnTo>
                  <a:pt x="0" y="2167356"/>
                </a:lnTo>
              </a:path>
            </a:pathLst>
          </a:custGeom>
          <a:ln w="6350">
            <a:solidFill>
              <a:srgbClr val="3676BB"/>
            </a:solidFill>
          </a:ln>
        </p:spPr>
        <p:txBody>
          <a:bodyPr wrap="square" lIns="0" tIns="0" rIns="0" bIns="0" rtlCol="0"/>
          <a:lstStyle/>
          <a:p>
            <a:endParaRPr/>
          </a:p>
        </p:txBody>
      </p:sp>
      <p:sp>
        <p:nvSpPr>
          <p:cNvPr id="15" name="object 15"/>
          <p:cNvSpPr txBox="1"/>
          <p:nvPr/>
        </p:nvSpPr>
        <p:spPr>
          <a:xfrm>
            <a:off x="10996371" y="6468143"/>
            <a:ext cx="551815" cy="208279"/>
          </a:xfrm>
          <a:prstGeom prst="rect">
            <a:avLst/>
          </a:prstGeom>
        </p:spPr>
        <p:txBody>
          <a:bodyPr vert="horz" wrap="square" lIns="0" tIns="12700" rIns="0" bIns="0" rtlCol="0">
            <a:spAutoFit/>
          </a:bodyPr>
          <a:lstStyle/>
          <a:p>
            <a:pPr marL="12700">
              <a:lnSpc>
                <a:spcPct val="100000"/>
              </a:lnSpc>
              <a:spcBef>
                <a:spcPts val="100"/>
              </a:spcBef>
            </a:pPr>
            <a:r>
              <a:rPr sz="1200" spc="-10" dirty="0">
                <a:latin typeface="Arial"/>
                <a:cs typeface="Arial"/>
              </a:rPr>
              <a:t>fcx.com</a:t>
            </a:r>
            <a:endParaRPr sz="1200">
              <a:latin typeface="Arial"/>
              <a:cs typeface="Arial"/>
            </a:endParaRPr>
          </a:p>
        </p:txBody>
      </p:sp>
      <p:pic>
        <p:nvPicPr>
          <p:cNvPr id="16" name="object 16"/>
          <p:cNvPicPr/>
          <p:nvPr/>
        </p:nvPicPr>
        <p:blipFill>
          <a:blip r:embed="rId9" cstate="print"/>
          <a:stretch>
            <a:fillRect/>
          </a:stretch>
        </p:blipFill>
        <p:spPr>
          <a:xfrm>
            <a:off x="1109472" y="5974079"/>
            <a:ext cx="464807" cy="469379"/>
          </a:xfrm>
          <a:prstGeom prst="rect">
            <a:avLst/>
          </a:prstGeom>
        </p:spPr>
      </p:pic>
      <p:sp>
        <p:nvSpPr>
          <p:cNvPr id="17" name="object 17"/>
          <p:cNvSpPr/>
          <p:nvPr/>
        </p:nvSpPr>
        <p:spPr>
          <a:xfrm>
            <a:off x="1870297" y="6039265"/>
            <a:ext cx="1240790" cy="405765"/>
          </a:xfrm>
          <a:custGeom>
            <a:avLst/>
            <a:gdLst/>
            <a:ahLst/>
            <a:cxnLst/>
            <a:rect l="l" t="t" r="r" b="b"/>
            <a:pathLst>
              <a:path w="1240789" h="405764">
                <a:moveTo>
                  <a:pt x="1240496" y="279312"/>
                </a:moveTo>
                <a:lnTo>
                  <a:pt x="1207880" y="279312"/>
                </a:lnTo>
                <a:lnTo>
                  <a:pt x="1210598" y="274990"/>
                </a:lnTo>
                <a:lnTo>
                  <a:pt x="1214132" y="271749"/>
                </a:lnTo>
                <a:lnTo>
                  <a:pt x="1218480" y="269047"/>
                </a:lnTo>
                <a:lnTo>
                  <a:pt x="1222829" y="266616"/>
                </a:lnTo>
                <a:lnTo>
                  <a:pt x="1228809" y="265265"/>
                </a:lnTo>
                <a:lnTo>
                  <a:pt x="1236419" y="265265"/>
                </a:lnTo>
                <a:lnTo>
                  <a:pt x="1236419" y="264725"/>
                </a:lnTo>
                <a:lnTo>
                  <a:pt x="1240496" y="264725"/>
                </a:lnTo>
                <a:lnTo>
                  <a:pt x="1240496" y="279312"/>
                </a:lnTo>
                <a:close/>
              </a:path>
              <a:path w="1240789" h="405764">
                <a:moveTo>
                  <a:pt x="1207608" y="359000"/>
                </a:moveTo>
                <a:lnTo>
                  <a:pt x="1192388" y="359000"/>
                </a:lnTo>
                <a:lnTo>
                  <a:pt x="1192388" y="264995"/>
                </a:lnTo>
                <a:lnTo>
                  <a:pt x="1205706" y="264995"/>
                </a:lnTo>
                <a:lnTo>
                  <a:pt x="1207880" y="279312"/>
                </a:lnTo>
                <a:lnTo>
                  <a:pt x="1240496" y="279312"/>
                </a:lnTo>
                <a:lnTo>
                  <a:pt x="1240496" y="279582"/>
                </a:lnTo>
                <a:lnTo>
                  <a:pt x="1223916" y="279582"/>
                </a:lnTo>
                <a:lnTo>
                  <a:pt x="1217393" y="282554"/>
                </a:lnTo>
                <a:lnTo>
                  <a:pt x="1213588" y="288496"/>
                </a:lnTo>
                <a:lnTo>
                  <a:pt x="1209511" y="294709"/>
                </a:lnTo>
                <a:lnTo>
                  <a:pt x="1207608" y="302003"/>
                </a:lnTo>
                <a:lnTo>
                  <a:pt x="1207608" y="359000"/>
                </a:lnTo>
                <a:close/>
              </a:path>
              <a:path w="1240789" h="405764">
                <a:moveTo>
                  <a:pt x="1134222" y="360621"/>
                </a:moveTo>
                <a:lnTo>
                  <a:pt x="1096986" y="344953"/>
                </a:lnTo>
                <a:lnTo>
                  <a:pt x="1087201" y="312538"/>
                </a:lnTo>
                <a:lnTo>
                  <a:pt x="1087558" y="305493"/>
                </a:lnTo>
                <a:lnTo>
                  <a:pt x="1115468" y="266076"/>
                </a:lnTo>
                <a:lnTo>
                  <a:pt x="1123350" y="264185"/>
                </a:lnTo>
                <a:lnTo>
                  <a:pt x="1140745" y="264185"/>
                </a:lnTo>
                <a:lnTo>
                  <a:pt x="1148356" y="266076"/>
                </a:lnTo>
                <a:lnTo>
                  <a:pt x="1155151" y="269587"/>
                </a:lnTo>
                <a:lnTo>
                  <a:pt x="1161674" y="273099"/>
                </a:lnTo>
                <a:lnTo>
                  <a:pt x="1166252" y="277421"/>
                </a:lnTo>
                <a:lnTo>
                  <a:pt x="1124981" y="277421"/>
                </a:lnTo>
                <a:lnTo>
                  <a:pt x="1118730" y="279852"/>
                </a:lnTo>
                <a:lnTo>
                  <a:pt x="1113294" y="284445"/>
                </a:lnTo>
                <a:lnTo>
                  <a:pt x="1107858" y="289307"/>
                </a:lnTo>
                <a:lnTo>
                  <a:pt x="1104868" y="295250"/>
                </a:lnTo>
                <a:lnTo>
                  <a:pt x="1104052" y="302813"/>
                </a:lnTo>
                <a:lnTo>
                  <a:pt x="1176719" y="302813"/>
                </a:lnTo>
                <a:lnTo>
                  <a:pt x="1176798" y="305493"/>
                </a:lnTo>
                <a:lnTo>
                  <a:pt x="1176870" y="312538"/>
                </a:lnTo>
                <a:lnTo>
                  <a:pt x="1176623" y="315239"/>
                </a:lnTo>
                <a:lnTo>
                  <a:pt x="1102965" y="315239"/>
                </a:lnTo>
                <a:lnTo>
                  <a:pt x="1103019" y="325909"/>
                </a:lnTo>
                <a:lnTo>
                  <a:pt x="1105955" y="333338"/>
                </a:lnTo>
                <a:lnTo>
                  <a:pt x="1111391" y="338740"/>
                </a:lnTo>
                <a:lnTo>
                  <a:pt x="1116827" y="344413"/>
                </a:lnTo>
                <a:lnTo>
                  <a:pt x="1124166" y="347114"/>
                </a:lnTo>
                <a:lnTo>
                  <a:pt x="1165751" y="347114"/>
                </a:lnTo>
                <a:lnTo>
                  <a:pt x="1161402" y="351436"/>
                </a:lnTo>
                <a:lnTo>
                  <a:pt x="1155588" y="355492"/>
                </a:lnTo>
                <a:lnTo>
                  <a:pt x="1149137" y="358358"/>
                </a:lnTo>
                <a:lnTo>
                  <a:pt x="1142024" y="360059"/>
                </a:lnTo>
                <a:lnTo>
                  <a:pt x="1134222" y="360621"/>
                </a:lnTo>
                <a:close/>
              </a:path>
              <a:path w="1240789" h="405764">
                <a:moveTo>
                  <a:pt x="1176719" y="302813"/>
                </a:moveTo>
                <a:lnTo>
                  <a:pt x="1161131" y="302813"/>
                </a:lnTo>
                <a:lnTo>
                  <a:pt x="1160315" y="294709"/>
                </a:lnTo>
                <a:lnTo>
                  <a:pt x="1157325" y="288496"/>
                </a:lnTo>
                <a:lnTo>
                  <a:pt x="1152161" y="284174"/>
                </a:lnTo>
                <a:lnTo>
                  <a:pt x="1146997" y="279582"/>
                </a:lnTo>
                <a:lnTo>
                  <a:pt x="1140474" y="277421"/>
                </a:lnTo>
                <a:lnTo>
                  <a:pt x="1166252" y="277421"/>
                </a:lnTo>
                <a:lnTo>
                  <a:pt x="1167110" y="278232"/>
                </a:lnTo>
                <a:lnTo>
                  <a:pt x="1170644" y="284985"/>
                </a:lnTo>
                <a:lnTo>
                  <a:pt x="1174721" y="291738"/>
                </a:lnTo>
                <a:lnTo>
                  <a:pt x="1176623" y="299572"/>
                </a:lnTo>
                <a:lnTo>
                  <a:pt x="1176719" y="302813"/>
                </a:lnTo>
                <a:close/>
              </a:path>
              <a:path w="1240789" h="405764">
                <a:moveTo>
                  <a:pt x="1165751" y="347114"/>
                </a:moveTo>
                <a:lnTo>
                  <a:pt x="1139658" y="347114"/>
                </a:lnTo>
                <a:lnTo>
                  <a:pt x="1145366" y="345494"/>
                </a:lnTo>
                <a:lnTo>
                  <a:pt x="1150259" y="341982"/>
                </a:lnTo>
                <a:lnTo>
                  <a:pt x="1154879" y="338740"/>
                </a:lnTo>
                <a:lnTo>
                  <a:pt x="1158141" y="333878"/>
                </a:lnTo>
                <a:lnTo>
                  <a:pt x="1159772" y="327935"/>
                </a:lnTo>
                <a:lnTo>
                  <a:pt x="1175264" y="327935"/>
                </a:lnTo>
                <a:lnTo>
                  <a:pt x="1173328" y="334722"/>
                </a:lnTo>
                <a:lnTo>
                  <a:pt x="1170372" y="340901"/>
                </a:lnTo>
                <a:lnTo>
                  <a:pt x="1166397" y="346473"/>
                </a:lnTo>
                <a:lnTo>
                  <a:pt x="1165751" y="347114"/>
                </a:lnTo>
                <a:close/>
              </a:path>
              <a:path w="1240789" h="405764">
                <a:moveTo>
                  <a:pt x="995604" y="359270"/>
                </a:moveTo>
                <a:lnTo>
                  <a:pt x="982286" y="359270"/>
                </a:lnTo>
                <a:lnTo>
                  <a:pt x="982286" y="230149"/>
                </a:lnTo>
                <a:lnTo>
                  <a:pt x="997507" y="230149"/>
                </a:lnTo>
                <a:lnTo>
                  <a:pt x="997507" y="280393"/>
                </a:lnTo>
                <a:lnTo>
                  <a:pt x="1015297" y="280393"/>
                </a:lnTo>
                <a:lnTo>
                  <a:pt x="997235" y="319021"/>
                </a:lnTo>
                <a:lnTo>
                  <a:pt x="998322" y="324964"/>
                </a:lnTo>
                <a:lnTo>
                  <a:pt x="1003758" y="335769"/>
                </a:lnTo>
                <a:lnTo>
                  <a:pt x="1007292" y="339821"/>
                </a:lnTo>
                <a:lnTo>
                  <a:pt x="1015742" y="344953"/>
                </a:lnTo>
                <a:lnTo>
                  <a:pt x="997779" y="344953"/>
                </a:lnTo>
                <a:lnTo>
                  <a:pt x="995604" y="359270"/>
                </a:lnTo>
                <a:close/>
              </a:path>
              <a:path w="1240789" h="405764">
                <a:moveTo>
                  <a:pt x="1015297" y="280393"/>
                </a:moveTo>
                <a:lnTo>
                  <a:pt x="997507" y="280393"/>
                </a:lnTo>
                <a:lnTo>
                  <a:pt x="1004094" y="273302"/>
                </a:lnTo>
                <a:lnTo>
                  <a:pt x="1011674" y="268237"/>
                </a:lnTo>
                <a:lnTo>
                  <a:pt x="1020325" y="265198"/>
                </a:lnTo>
                <a:lnTo>
                  <a:pt x="1030123" y="264185"/>
                </a:lnTo>
                <a:lnTo>
                  <a:pt x="1038820" y="264185"/>
                </a:lnTo>
                <a:lnTo>
                  <a:pt x="1046703" y="266076"/>
                </a:lnTo>
                <a:lnTo>
                  <a:pt x="1053498" y="269858"/>
                </a:lnTo>
                <a:lnTo>
                  <a:pt x="1060564" y="273639"/>
                </a:lnTo>
                <a:lnTo>
                  <a:pt x="1064706" y="277961"/>
                </a:lnTo>
                <a:lnTo>
                  <a:pt x="1022241" y="277961"/>
                </a:lnTo>
                <a:lnTo>
                  <a:pt x="1017076" y="279312"/>
                </a:lnTo>
                <a:lnTo>
                  <a:pt x="1015297" y="280393"/>
                </a:lnTo>
                <a:close/>
              </a:path>
              <a:path w="1240789" h="405764">
                <a:moveTo>
                  <a:pt x="1063269" y="347114"/>
                </a:moveTo>
                <a:lnTo>
                  <a:pt x="1038005" y="347114"/>
                </a:lnTo>
                <a:lnTo>
                  <a:pt x="1045615" y="343873"/>
                </a:lnTo>
                <a:lnTo>
                  <a:pt x="1051323" y="337390"/>
                </a:lnTo>
                <a:lnTo>
                  <a:pt x="1055090" y="332257"/>
                </a:lnTo>
                <a:lnTo>
                  <a:pt x="1057812" y="326517"/>
                </a:lnTo>
                <a:lnTo>
                  <a:pt x="1059464" y="320068"/>
                </a:lnTo>
                <a:lnTo>
                  <a:pt x="1060021" y="312808"/>
                </a:lnTo>
                <a:lnTo>
                  <a:pt x="1059464" y="305464"/>
                </a:lnTo>
                <a:lnTo>
                  <a:pt x="1038005" y="277961"/>
                </a:lnTo>
                <a:lnTo>
                  <a:pt x="1064706" y="277961"/>
                </a:lnTo>
                <a:lnTo>
                  <a:pt x="1075785" y="311998"/>
                </a:lnTo>
                <a:lnTo>
                  <a:pt x="1075386" y="318886"/>
                </a:lnTo>
                <a:lnTo>
                  <a:pt x="1074222" y="325369"/>
                </a:lnTo>
                <a:lnTo>
                  <a:pt x="1072345" y="331447"/>
                </a:lnTo>
                <a:lnTo>
                  <a:pt x="1069806" y="337120"/>
                </a:lnTo>
                <a:lnTo>
                  <a:pt x="1065729" y="344413"/>
                </a:lnTo>
                <a:lnTo>
                  <a:pt x="1063269" y="347114"/>
                </a:lnTo>
                <a:close/>
              </a:path>
              <a:path w="1240789" h="405764">
                <a:moveTo>
                  <a:pt x="1038820" y="360351"/>
                </a:moveTo>
                <a:lnTo>
                  <a:pt x="1022512" y="360351"/>
                </a:lnTo>
                <a:lnTo>
                  <a:pt x="1015989" y="359000"/>
                </a:lnTo>
                <a:lnTo>
                  <a:pt x="1005117" y="353597"/>
                </a:lnTo>
                <a:lnTo>
                  <a:pt x="1000768" y="349816"/>
                </a:lnTo>
                <a:lnTo>
                  <a:pt x="997779" y="344953"/>
                </a:lnTo>
                <a:lnTo>
                  <a:pt x="1015742" y="344953"/>
                </a:lnTo>
                <a:lnTo>
                  <a:pt x="1017076" y="345764"/>
                </a:lnTo>
                <a:lnTo>
                  <a:pt x="1022512" y="347114"/>
                </a:lnTo>
                <a:lnTo>
                  <a:pt x="1063269" y="347114"/>
                </a:lnTo>
                <a:lnTo>
                  <a:pt x="1060564" y="350086"/>
                </a:lnTo>
                <a:lnTo>
                  <a:pt x="1053498" y="354138"/>
                </a:lnTo>
                <a:lnTo>
                  <a:pt x="1046703" y="358190"/>
                </a:lnTo>
                <a:lnTo>
                  <a:pt x="1038820" y="360351"/>
                </a:lnTo>
                <a:close/>
              </a:path>
              <a:path w="1240789" h="405764">
                <a:moveTo>
                  <a:pt x="853670" y="277961"/>
                </a:moveTo>
                <a:lnTo>
                  <a:pt x="837145" y="277961"/>
                </a:lnTo>
                <a:lnTo>
                  <a:pt x="842743" y="271749"/>
                </a:lnTo>
                <a:lnTo>
                  <a:pt x="849172" y="267393"/>
                </a:lnTo>
                <a:lnTo>
                  <a:pt x="856561" y="264780"/>
                </a:lnTo>
                <a:lnTo>
                  <a:pt x="864868" y="263915"/>
                </a:lnTo>
                <a:lnTo>
                  <a:pt x="871663" y="263915"/>
                </a:lnTo>
                <a:lnTo>
                  <a:pt x="892789" y="277691"/>
                </a:lnTo>
                <a:lnTo>
                  <a:pt x="854268" y="277691"/>
                </a:lnTo>
                <a:lnTo>
                  <a:pt x="853670" y="277961"/>
                </a:lnTo>
                <a:close/>
              </a:path>
              <a:path w="1240789" h="405764">
                <a:moveTo>
                  <a:pt x="909960" y="282013"/>
                </a:moveTo>
                <a:lnTo>
                  <a:pt x="894766" y="282013"/>
                </a:lnTo>
                <a:lnTo>
                  <a:pt x="900631" y="274213"/>
                </a:lnTo>
                <a:lnTo>
                  <a:pt x="908050" y="268642"/>
                </a:lnTo>
                <a:lnTo>
                  <a:pt x="917050" y="265299"/>
                </a:lnTo>
                <a:lnTo>
                  <a:pt x="927654" y="264185"/>
                </a:lnTo>
                <a:lnTo>
                  <a:pt x="935239" y="264797"/>
                </a:lnTo>
                <a:lnTo>
                  <a:pt x="942059" y="266650"/>
                </a:lnTo>
                <a:lnTo>
                  <a:pt x="948065" y="269769"/>
                </a:lnTo>
                <a:lnTo>
                  <a:pt x="953229" y="274213"/>
                </a:lnTo>
                <a:lnTo>
                  <a:pt x="955715" y="277421"/>
                </a:lnTo>
                <a:lnTo>
                  <a:pt x="917326" y="277421"/>
                </a:lnTo>
                <a:lnTo>
                  <a:pt x="911346" y="280393"/>
                </a:lnTo>
                <a:lnTo>
                  <a:pt x="909960" y="282013"/>
                </a:lnTo>
                <a:close/>
              </a:path>
              <a:path w="1240789" h="405764">
                <a:moveTo>
                  <a:pt x="836873" y="359000"/>
                </a:moveTo>
                <a:lnTo>
                  <a:pt x="821652" y="359000"/>
                </a:lnTo>
                <a:lnTo>
                  <a:pt x="821652" y="264995"/>
                </a:lnTo>
                <a:lnTo>
                  <a:pt x="834970" y="264995"/>
                </a:lnTo>
                <a:lnTo>
                  <a:pt x="837145" y="277961"/>
                </a:lnTo>
                <a:lnTo>
                  <a:pt x="853670" y="277961"/>
                </a:lnTo>
                <a:lnTo>
                  <a:pt x="848288" y="280393"/>
                </a:lnTo>
                <a:lnTo>
                  <a:pt x="839047" y="292278"/>
                </a:lnTo>
                <a:lnTo>
                  <a:pt x="836873" y="299842"/>
                </a:lnTo>
                <a:lnTo>
                  <a:pt x="836873" y="359000"/>
                </a:lnTo>
                <a:close/>
              </a:path>
              <a:path w="1240789" h="405764">
                <a:moveTo>
                  <a:pt x="963260" y="358730"/>
                </a:moveTo>
                <a:lnTo>
                  <a:pt x="948039" y="358730"/>
                </a:lnTo>
                <a:lnTo>
                  <a:pt x="948039" y="296600"/>
                </a:lnTo>
                <a:lnTo>
                  <a:pt x="945865" y="289577"/>
                </a:lnTo>
                <a:lnTo>
                  <a:pt x="938254" y="279852"/>
                </a:lnTo>
                <a:lnTo>
                  <a:pt x="932546" y="277421"/>
                </a:lnTo>
                <a:lnTo>
                  <a:pt x="955715" y="277421"/>
                </a:lnTo>
                <a:lnTo>
                  <a:pt x="957641" y="279907"/>
                </a:lnTo>
                <a:lnTo>
                  <a:pt x="960780" y="286977"/>
                </a:lnTo>
                <a:lnTo>
                  <a:pt x="962644" y="295414"/>
                </a:lnTo>
                <a:lnTo>
                  <a:pt x="963260" y="305244"/>
                </a:lnTo>
                <a:lnTo>
                  <a:pt x="963260" y="358730"/>
                </a:lnTo>
                <a:close/>
              </a:path>
              <a:path w="1240789" h="405764">
                <a:moveTo>
                  <a:pt x="899930" y="359000"/>
                </a:moveTo>
                <a:lnTo>
                  <a:pt x="884710" y="359000"/>
                </a:lnTo>
                <a:lnTo>
                  <a:pt x="884636" y="296600"/>
                </a:lnTo>
                <a:lnTo>
                  <a:pt x="882807" y="289847"/>
                </a:lnTo>
                <a:lnTo>
                  <a:pt x="878730" y="284985"/>
                </a:lnTo>
                <a:lnTo>
                  <a:pt x="874925" y="280122"/>
                </a:lnTo>
                <a:lnTo>
                  <a:pt x="869217" y="277691"/>
                </a:lnTo>
                <a:lnTo>
                  <a:pt x="892789" y="277691"/>
                </a:lnTo>
                <a:lnTo>
                  <a:pt x="894766" y="282013"/>
                </a:lnTo>
                <a:lnTo>
                  <a:pt x="909960" y="282013"/>
                </a:lnTo>
                <a:lnTo>
                  <a:pt x="902105" y="291198"/>
                </a:lnTo>
                <a:lnTo>
                  <a:pt x="899930" y="298761"/>
                </a:lnTo>
                <a:lnTo>
                  <a:pt x="899930" y="359000"/>
                </a:lnTo>
                <a:close/>
              </a:path>
              <a:path w="1240789" h="405764">
                <a:moveTo>
                  <a:pt x="763215" y="360621"/>
                </a:moveTo>
                <a:lnTo>
                  <a:pt x="725978" y="344953"/>
                </a:lnTo>
                <a:lnTo>
                  <a:pt x="716193" y="312538"/>
                </a:lnTo>
                <a:lnTo>
                  <a:pt x="716550" y="305493"/>
                </a:lnTo>
                <a:lnTo>
                  <a:pt x="744461" y="266076"/>
                </a:lnTo>
                <a:lnTo>
                  <a:pt x="752343" y="264185"/>
                </a:lnTo>
                <a:lnTo>
                  <a:pt x="769738" y="264185"/>
                </a:lnTo>
                <a:lnTo>
                  <a:pt x="777348" y="266076"/>
                </a:lnTo>
                <a:lnTo>
                  <a:pt x="790938" y="273099"/>
                </a:lnTo>
                <a:lnTo>
                  <a:pt x="795287" y="277421"/>
                </a:lnTo>
                <a:lnTo>
                  <a:pt x="753974" y="277421"/>
                </a:lnTo>
                <a:lnTo>
                  <a:pt x="747722" y="279852"/>
                </a:lnTo>
                <a:lnTo>
                  <a:pt x="742286" y="284445"/>
                </a:lnTo>
                <a:lnTo>
                  <a:pt x="736850" y="289307"/>
                </a:lnTo>
                <a:lnTo>
                  <a:pt x="733860" y="295250"/>
                </a:lnTo>
                <a:lnTo>
                  <a:pt x="733045" y="302813"/>
                </a:lnTo>
                <a:lnTo>
                  <a:pt x="805712" y="302813"/>
                </a:lnTo>
                <a:lnTo>
                  <a:pt x="805791" y="305493"/>
                </a:lnTo>
                <a:lnTo>
                  <a:pt x="805863" y="312538"/>
                </a:lnTo>
                <a:lnTo>
                  <a:pt x="805616" y="315239"/>
                </a:lnTo>
                <a:lnTo>
                  <a:pt x="731958" y="315239"/>
                </a:lnTo>
                <a:lnTo>
                  <a:pt x="732011" y="325909"/>
                </a:lnTo>
                <a:lnTo>
                  <a:pt x="734948" y="333338"/>
                </a:lnTo>
                <a:lnTo>
                  <a:pt x="740384" y="338740"/>
                </a:lnTo>
                <a:lnTo>
                  <a:pt x="745820" y="344413"/>
                </a:lnTo>
                <a:lnTo>
                  <a:pt x="753158" y="347114"/>
                </a:lnTo>
                <a:lnTo>
                  <a:pt x="794744" y="347114"/>
                </a:lnTo>
                <a:lnTo>
                  <a:pt x="790395" y="351436"/>
                </a:lnTo>
                <a:lnTo>
                  <a:pt x="784581" y="355492"/>
                </a:lnTo>
                <a:lnTo>
                  <a:pt x="778130" y="358358"/>
                </a:lnTo>
                <a:lnTo>
                  <a:pt x="771016" y="360059"/>
                </a:lnTo>
                <a:lnTo>
                  <a:pt x="763215" y="360621"/>
                </a:lnTo>
                <a:close/>
              </a:path>
              <a:path w="1240789" h="405764">
                <a:moveTo>
                  <a:pt x="805712" y="302813"/>
                </a:moveTo>
                <a:lnTo>
                  <a:pt x="790123" y="302813"/>
                </a:lnTo>
                <a:lnTo>
                  <a:pt x="789308" y="294709"/>
                </a:lnTo>
                <a:lnTo>
                  <a:pt x="786318" y="288496"/>
                </a:lnTo>
                <a:lnTo>
                  <a:pt x="781154" y="284174"/>
                </a:lnTo>
                <a:lnTo>
                  <a:pt x="775989" y="279582"/>
                </a:lnTo>
                <a:lnTo>
                  <a:pt x="769466" y="277421"/>
                </a:lnTo>
                <a:lnTo>
                  <a:pt x="795287" y="277421"/>
                </a:lnTo>
                <a:lnTo>
                  <a:pt x="796103" y="278232"/>
                </a:lnTo>
                <a:lnTo>
                  <a:pt x="799636" y="284985"/>
                </a:lnTo>
                <a:lnTo>
                  <a:pt x="803713" y="291738"/>
                </a:lnTo>
                <a:lnTo>
                  <a:pt x="805616" y="299572"/>
                </a:lnTo>
                <a:lnTo>
                  <a:pt x="805712" y="302813"/>
                </a:lnTo>
                <a:close/>
              </a:path>
              <a:path w="1240789" h="405764">
                <a:moveTo>
                  <a:pt x="794744" y="347114"/>
                </a:moveTo>
                <a:lnTo>
                  <a:pt x="768651" y="347114"/>
                </a:lnTo>
                <a:lnTo>
                  <a:pt x="774359" y="345494"/>
                </a:lnTo>
                <a:lnTo>
                  <a:pt x="779251" y="341982"/>
                </a:lnTo>
                <a:lnTo>
                  <a:pt x="783872" y="338740"/>
                </a:lnTo>
                <a:lnTo>
                  <a:pt x="787133" y="333878"/>
                </a:lnTo>
                <a:lnTo>
                  <a:pt x="788764" y="327935"/>
                </a:lnTo>
                <a:lnTo>
                  <a:pt x="804257" y="327935"/>
                </a:lnTo>
                <a:lnTo>
                  <a:pt x="802320" y="334722"/>
                </a:lnTo>
                <a:lnTo>
                  <a:pt x="799364" y="340901"/>
                </a:lnTo>
                <a:lnTo>
                  <a:pt x="795389" y="346473"/>
                </a:lnTo>
                <a:lnTo>
                  <a:pt x="794744" y="347114"/>
                </a:lnTo>
                <a:close/>
              </a:path>
              <a:path w="1240789" h="405764">
                <a:moveTo>
                  <a:pt x="581652" y="359270"/>
                </a:moveTo>
                <a:lnTo>
                  <a:pt x="565888" y="359270"/>
                </a:lnTo>
                <a:lnTo>
                  <a:pt x="565888" y="230149"/>
                </a:lnTo>
                <a:lnTo>
                  <a:pt x="586273" y="230149"/>
                </a:lnTo>
                <a:lnTo>
                  <a:pt x="598075" y="257702"/>
                </a:lnTo>
                <a:lnTo>
                  <a:pt x="581652" y="257702"/>
                </a:lnTo>
                <a:lnTo>
                  <a:pt x="581652" y="359270"/>
                </a:lnTo>
                <a:close/>
              </a:path>
              <a:path w="1240789" h="405764">
                <a:moveTo>
                  <a:pt x="648674" y="337390"/>
                </a:moveTo>
                <a:lnTo>
                  <a:pt x="632207" y="337390"/>
                </a:lnTo>
                <a:lnTo>
                  <a:pt x="678141" y="230149"/>
                </a:lnTo>
                <a:lnTo>
                  <a:pt x="698255" y="230149"/>
                </a:lnTo>
                <a:lnTo>
                  <a:pt x="698255" y="257702"/>
                </a:lnTo>
                <a:lnTo>
                  <a:pt x="682490" y="257702"/>
                </a:lnTo>
                <a:lnTo>
                  <a:pt x="648674" y="337390"/>
                </a:lnTo>
                <a:close/>
              </a:path>
              <a:path w="1240789" h="405764">
                <a:moveTo>
                  <a:pt x="639274" y="359540"/>
                </a:moveTo>
                <a:lnTo>
                  <a:pt x="624868" y="359540"/>
                </a:lnTo>
                <a:lnTo>
                  <a:pt x="581652" y="257702"/>
                </a:lnTo>
                <a:lnTo>
                  <a:pt x="598075" y="257702"/>
                </a:lnTo>
                <a:lnTo>
                  <a:pt x="632207" y="337390"/>
                </a:lnTo>
                <a:lnTo>
                  <a:pt x="648674" y="337390"/>
                </a:lnTo>
                <a:lnTo>
                  <a:pt x="639274" y="359540"/>
                </a:lnTo>
                <a:close/>
              </a:path>
              <a:path w="1240789" h="405764">
                <a:moveTo>
                  <a:pt x="698255" y="359540"/>
                </a:moveTo>
                <a:lnTo>
                  <a:pt x="682490" y="359540"/>
                </a:lnTo>
                <a:lnTo>
                  <a:pt x="682490" y="257702"/>
                </a:lnTo>
                <a:lnTo>
                  <a:pt x="698255" y="257702"/>
                </a:lnTo>
                <a:lnTo>
                  <a:pt x="698255" y="359540"/>
                </a:lnTo>
                <a:close/>
              </a:path>
              <a:path w="1240789" h="405764">
                <a:moveTo>
                  <a:pt x="589263" y="174772"/>
                </a:moveTo>
                <a:lnTo>
                  <a:pt x="565888" y="174772"/>
                </a:lnTo>
                <a:lnTo>
                  <a:pt x="565888" y="45651"/>
                </a:lnTo>
                <a:lnTo>
                  <a:pt x="589263" y="45651"/>
                </a:lnTo>
                <a:lnTo>
                  <a:pt x="589263" y="174772"/>
                </a:lnTo>
                <a:close/>
              </a:path>
              <a:path w="1240789" h="405764">
                <a:moveTo>
                  <a:pt x="665910" y="175853"/>
                </a:moveTo>
                <a:lnTo>
                  <a:pt x="626024" y="163288"/>
                </a:lnTo>
                <a:lnTo>
                  <a:pt x="605095" y="128614"/>
                </a:lnTo>
                <a:lnTo>
                  <a:pt x="603124" y="110212"/>
                </a:lnTo>
                <a:lnTo>
                  <a:pt x="603587" y="100749"/>
                </a:lnTo>
                <a:lnTo>
                  <a:pt x="620112" y="62568"/>
                </a:lnTo>
                <a:lnTo>
                  <a:pt x="656792" y="45077"/>
                </a:lnTo>
                <a:lnTo>
                  <a:pt x="665910" y="44571"/>
                </a:lnTo>
                <a:lnTo>
                  <a:pt x="672935" y="44925"/>
                </a:lnTo>
                <a:lnTo>
                  <a:pt x="710986" y="65371"/>
                </a:lnTo>
                <a:lnTo>
                  <a:pt x="657213" y="65371"/>
                </a:lnTo>
                <a:lnTo>
                  <a:pt x="650418" y="67261"/>
                </a:lnTo>
                <a:lnTo>
                  <a:pt x="639002" y="74825"/>
                </a:lnTo>
                <a:lnTo>
                  <a:pt x="634381" y="79957"/>
                </a:lnTo>
                <a:lnTo>
                  <a:pt x="628402" y="93464"/>
                </a:lnTo>
                <a:lnTo>
                  <a:pt x="626885" y="100749"/>
                </a:lnTo>
                <a:lnTo>
                  <a:pt x="626886" y="119679"/>
                </a:lnTo>
                <a:lnTo>
                  <a:pt x="650418" y="153432"/>
                </a:lnTo>
                <a:lnTo>
                  <a:pt x="657213" y="155323"/>
                </a:lnTo>
                <a:lnTo>
                  <a:pt x="710986" y="155323"/>
                </a:lnTo>
                <a:lnTo>
                  <a:pt x="706680" y="161266"/>
                </a:lnTo>
                <a:lnTo>
                  <a:pt x="673092" y="175498"/>
                </a:lnTo>
                <a:lnTo>
                  <a:pt x="665910" y="175853"/>
                </a:lnTo>
                <a:close/>
              </a:path>
              <a:path w="1240789" h="405764">
                <a:moveTo>
                  <a:pt x="721358" y="91303"/>
                </a:moveTo>
                <a:lnTo>
                  <a:pt x="697983" y="91303"/>
                </a:lnTo>
                <a:lnTo>
                  <a:pt x="697711" y="90492"/>
                </a:lnTo>
                <a:lnTo>
                  <a:pt x="695537" y="82659"/>
                </a:lnTo>
                <a:lnTo>
                  <a:pt x="691731" y="76446"/>
                </a:lnTo>
                <a:lnTo>
                  <a:pt x="686024" y="72124"/>
                </a:lnTo>
                <a:lnTo>
                  <a:pt x="680316" y="67532"/>
                </a:lnTo>
                <a:lnTo>
                  <a:pt x="673249" y="65371"/>
                </a:lnTo>
                <a:lnTo>
                  <a:pt x="710986" y="65371"/>
                </a:lnTo>
                <a:lnTo>
                  <a:pt x="711573" y="66181"/>
                </a:lnTo>
                <a:lnTo>
                  <a:pt x="714932" y="71491"/>
                </a:lnTo>
                <a:lnTo>
                  <a:pt x="717654" y="77256"/>
                </a:lnTo>
                <a:lnTo>
                  <a:pt x="719714" y="83427"/>
                </a:lnTo>
                <a:lnTo>
                  <a:pt x="721358" y="91303"/>
                </a:lnTo>
                <a:close/>
              </a:path>
              <a:path w="1240789" h="405764">
                <a:moveTo>
                  <a:pt x="710986" y="155323"/>
                </a:moveTo>
                <a:lnTo>
                  <a:pt x="673249" y="155323"/>
                </a:lnTo>
                <a:lnTo>
                  <a:pt x="680316" y="152892"/>
                </a:lnTo>
                <a:lnTo>
                  <a:pt x="686024" y="148570"/>
                </a:lnTo>
                <a:lnTo>
                  <a:pt x="691460" y="144248"/>
                </a:lnTo>
                <a:lnTo>
                  <a:pt x="695537" y="138035"/>
                </a:lnTo>
                <a:lnTo>
                  <a:pt x="697439" y="130201"/>
                </a:lnTo>
                <a:lnTo>
                  <a:pt x="697711" y="129391"/>
                </a:lnTo>
                <a:lnTo>
                  <a:pt x="721086" y="129391"/>
                </a:lnTo>
                <a:lnTo>
                  <a:pt x="721086" y="130742"/>
                </a:lnTo>
                <a:lnTo>
                  <a:pt x="719714" y="137267"/>
                </a:lnTo>
                <a:lnTo>
                  <a:pt x="717654" y="143438"/>
                </a:lnTo>
                <a:lnTo>
                  <a:pt x="714932" y="149203"/>
                </a:lnTo>
                <a:lnTo>
                  <a:pt x="711573" y="154513"/>
                </a:lnTo>
                <a:lnTo>
                  <a:pt x="710986" y="155323"/>
                </a:lnTo>
                <a:close/>
              </a:path>
              <a:path w="1240789" h="405764">
                <a:moveTo>
                  <a:pt x="757235" y="174772"/>
                </a:moveTo>
                <a:lnTo>
                  <a:pt x="734676" y="174772"/>
                </a:lnTo>
                <a:lnTo>
                  <a:pt x="734676" y="45651"/>
                </a:lnTo>
                <a:lnTo>
                  <a:pt x="763758" y="45651"/>
                </a:lnTo>
                <a:lnTo>
                  <a:pt x="780649" y="86711"/>
                </a:lnTo>
                <a:lnTo>
                  <a:pt x="757235" y="86711"/>
                </a:lnTo>
                <a:lnTo>
                  <a:pt x="757235" y="174772"/>
                </a:lnTo>
                <a:close/>
              </a:path>
              <a:path w="1240789" h="405764">
                <a:moveTo>
                  <a:pt x="825778" y="143438"/>
                </a:moveTo>
                <a:lnTo>
                  <a:pt x="803985" y="143438"/>
                </a:lnTo>
                <a:lnTo>
                  <a:pt x="843124" y="45651"/>
                </a:lnTo>
                <a:lnTo>
                  <a:pt x="871663" y="45651"/>
                </a:lnTo>
                <a:lnTo>
                  <a:pt x="871663" y="86441"/>
                </a:lnTo>
                <a:lnTo>
                  <a:pt x="849104" y="86441"/>
                </a:lnTo>
                <a:lnTo>
                  <a:pt x="825778" y="143438"/>
                </a:lnTo>
                <a:close/>
              </a:path>
              <a:path w="1240789" h="405764">
                <a:moveTo>
                  <a:pt x="871663" y="174772"/>
                </a:moveTo>
                <a:lnTo>
                  <a:pt x="849104" y="174772"/>
                </a:lnTo>
                <a:lnTo>
                  <a:pt x="849104" y="86441"/>
                </a:lnTo>
                <a:lnTo>
                  <a:pt x="871663" y="86441"/>
                </a:lnTo>
                <a:lnTo>
                  <a:pt x="871663" y="174772"/>
                </a:lnTo>
                <a:close/>
              </a:path>
              <a:path w="1240789" h="405764">
                <a:moveTo>
                  <a:pt x="812954" y="174772"/>
                </a:moveTo>
                <a:lnTo>
                  <a:pt x="793656" y="174772"/>
                </a:lnTo>
                <a:lnTo>
                  <a:pt x="757235" y="86711"/>
                </a:lnTo>
                <a:lnTo>
                  <a:pt x="780649" y="86711"/>
                </a:lnTo>
                <a:lnTo>
                  <a:pt x="803985" y="143438"/>
                </a:lnTo>
                <a:lnTo>
                  <a:pt x="825778" y="143438"/>
                </a:lnTo>
                <a:lnTo>
                  <a:pt x="812954" y="174772"/>
                </a:lnTo>
                <a:close/>
              </a:path>
              <a:path w="1240789" h="405764">
                <a:moveTo>
                  <a:pt x="913792" y="174772"/>
                </a:moveTo>
                <a:lnTo>
                  <a:pt x="891233" y="174772"/>
                </a:lnTo>
                <a:lnTo>
                  <a:pt x="891233" y="45651"/>
                </a:lnTo>
                <a:lnTo>
                  <a:pt x="920315" y="45651"/>
                </a:lnTo>
                <a:lnTo>
                  <a:pt x="920587" y="46462"/>
                </a:lnTo>
                <a:lnTo>
                  <a:pt x="937057" y="86711"/>
                </a:lnTo>
                <a:lnTo>
                  <a:pt x="913792" y="86711"/>
                </a:lnTo>
                <a:lnTo>
                  <a:pt x="913792" y="174772"/>
                </a:lnTo>
                <a:close/>
              </a:path>
              <a:path w="1240789" h="405764">
                <a:moveTo>
                  <a:pt x="982174" y="143438"/>
                </a:moveTo>
                <a:lnTo>
                  <a:pt x="960270" y="143438"/>
                </a:lnTo>
                <a:lnTo>
                  <a:pt x="999409" y="45651"/>
                </a:lnTo>
                <a:lnTo>
                  <a:pt x="1027948" y="45651"/>
                </a:lnTo>
                <a:lnTo>
                  <a:pt x="1027948" y="86711"/>
                </a:lnTo>
                <a:lnTo>
                  <a:pt x="1005389" y="86711"/>
                </a:lnTo>
                <a:lnTo>
                  <a:pt x="982174" y="143438"/>
                </a:lnTo>
                <a:close/>
              </a:path>
              <a:path w="1240789" h="405764">
                <a:moveTo>
                  <a:pt x="969239" y="175043"/>
                </a:moveTo>
                <a:lnTo>
                  <a:pt x="949942" y="175043"/>
                </a:lnTo>
                <a:lnTo>
                  <a:pt x="913792" y="86711"/>
                </a:lnTo>
                <a:lnTo>
                  <a:pt x="937057" y="86711"/>
                </a:lnTo>
                <a:lnTo>
                  <a:pt x="960270" y="143438"/>
                </a:lnTo>
                <a:lnTo>
                  <a:pt x="982174" y="143438"/>
                </a:lnTo>
                <a:lnTo>
                  <a:pt x="969239" y="175043"/>
                </a:lnTo>
                <a:close/>
              </a:path>
              <a:path w="1240789" h="405764">
                <a:moveTo>
                  <a:pt x="1027948" y="174772"/>
                </a:moveTo>
                <a:lnTo>
                  <a:pt x="1005389" y="174772"/>
                </a:lnTo>
                <a:lnTo>
                  <a:pt x="1005389" y="86711"/>
                </a:lnTo>
                <a:lnTo>
                  <a:pt x="1027948" y="86711"/>
                </a:lnTo>
                <a:lnTo>
                  <a:pt x="1027948" y="174772"/>
                </a:lnTo>
                <a:close/>
              </a:path>
              <a:path w="1240789" h="405764">
                <a:moveTo>
                  <a:pt x="256035" y="45651"/>
                </a:moveTo>
                <a:lnTo>
                  <a:pt x="167972" y="45651"/>
                </a:lnTo>
                <a:lnTo>
                  <a:pt x="141336" y="0"/>
                </a:lnTo>
                <a:lnTo>
                  <a:pt x="282400" y="0"/>
                </a:lnTo>
                <a:lnTo>
                  <a:pt x="256035" y="45651"/>
                </a:lnTo>
                <a:close/>
              </a:path>
              <a:path w="1240789" h="405764">
                <a:moveTo>
                  <a:pt x="53001" y="162076"/>
                </a:moveTo>
                <a:lnTo>
                  <a:pt x="0" y="162076"/>
                </a:lnTo>
                <a:lnTo>
                  <a:pt x="70668" y="40519"/>
                </a:lnTo>
                <a:lnTo>
                  <a:pt x="97032" y="86170"/>
                </a:lnTo>
                <a:lnTo>
                  <a:pt x="53001" y="162076"/>
                </a:lnTo>
                <a:close/>
              </a:path>
              <a:path w="1240789" h="405764">
                <a:moveTo>
                  <a:pt x="423736" y="162076"/>
                </a:moveTo>
                <a:lnTo>
                  <a:pt x="370735" y="162076"/>
                </a:lnTo>
                <a:lnTo>
                  <a:pt x="326432" y="86170"/>
                </a:lnTo>
                <a:lnTo>
                  <a:pt x="353068" y="40519"/>
                </a:lnTo>
                <a:lnTo>
                  <a:pt x="423736" y="162076"/>
                </a:lnTo>
                <a:close/>
              </a:path>
              <a:path w="1240789" h="405764">
                <a:moveTo>
                  <a:pt x="282400" y="162076"/>
                </a:moveTo>
                <a:lnTo>
                  <a:pt x="141336" y="162076"/>
                </a:lnTo>
                <a:lnTo>
                  <a:pt x="97032" y="86170"/>
                </a:lnTo>
                <a:lnTo>
                  <a:pt x="120679" y="45651"/>
                </a:lnTo>
                <a:lnTo>
                  <a:pt x="167700" y="45651"/>
                </a:lnTo>
                <a:lnTo>
                  <a:pt x="211732" y="121557"/>
                </a:lnTo>
                <a:lnTo>
                  <a:pt x="305904" y="121557"/>
                </a:lnTo>
                <a:lnTo>
                  <a:pt x="282400" y="162076"/>
                </a:lnTo>
                <a:close/>
              </a:path>
              <a:path w="1240789" h="405764">
                <a:moveTo>
                  <a:pt x="305904" y="121557"/>
                </a:moveTo>
                <a:lnTo>
                  <a:pt x="211732" y="121557"/>
                </a:lnTo>
                <a:lnTo>
                  <a:pt x="256035" y="45651"/>
                </a:lnTo>
                <a:lnTo>
                  <a:pt x="302785" y="45651"/>
                </a:lnTo>
                <a:lnTo>
                  <a:pt x="326432" y="86170"/>
                </a:lnTo>
                <a:lnTo>
                  <a:pt x="305904" y="121557"/>
                </a:lnTo>
                <a:close/>
              </a:path>
              <a:path w="1240789" h="405764">
                <a:moveTo>
                  <a:pt x="370463" y="243115"/>
                </a:moveTo>
                <a:lnTo>
                  <a:pt x="53001" y="243115"/>
                </a:lnTo>
                <a:lnTo>
                  <a:pt x="29354" y="202596"/>
                </a:lnTo>
                <a:lnTo>
                  <a:pt x="53001" y="162076"/>
                </a:lnTo>
                <a:lnTo>
                  <a:pt x="370463" y="162076"/>
                </a:lnTo>
                <a:lnTo>
                  <a:pt x="394110" y="202596"/>
                </a:lnTo>
                <a:lnTo>
                  <a:pt x="370463" y="243115"/>
                </a:lnTo>
                <a:close/>
              </a:path>
              <a:path w="1240789" h="405764">
                <a:moveTo>
                  <a:pt x="70668" y="364673"/>
                </a:moveTo>
                <a:lnTo>
                  <a:pt x="0" y="243115"/>
                </a:lnTo>
                <a:lnTo>
                  <a:pt x="53001" y="243115"/>
                </a:lnTo>
                <a:lnTo>
                  <a:pt x="97304" y="319021"/>
                </a:lnTo>
                <a:lnTo>
                  <a:pt x="70668" y="364673"/>
                </a:lnTo>
                <a:close/>
              </a:path>
              <a:path w="1240789" h="405764">
                <a:moveTo>
                  <a:pt x="167972" y="359540"/>
                </a:moveTo>
                <a:lnTo>
                  <a:pt x="120951" y="359540"/>
                </a:lnTo>
                <a:lnTo>
                  <a:pt x="97304" y="319021"/>
                </a:lnTo>
                <a:lnTo>
                  <a:pt x="141336" y="243115"/>
                </a:lnTo>
                <a:lnTo>
                  <a:pt x="282400" y="243115"/>
                </a:lnTo>
                <a:lnTo>
                  <a:pt x="305904" y="283634"/>
                </a:lnTo>
                <a:lnTo>
                  <a:pt x="211732" y="283634"/>
                </a:lnTo>
                <a:lnTo>
                  <a:pt x="167972" y="359540"/>
                </a:lnTo>
                <a:close/>
              </a:path>
              <a:path w="1240789" h="405764">
                <a:moveTo>
                  <a:pt x="353068" y="364673"/>
                </a:moveTo>
                <a:lnTo>
                  <a:pt x="326703" y="319021"/>
                </a:lnTo>
                <a:lnTo>
                  <a:pt x="370735" y="243115"/>
                </a:lnTo>
                <a:lnTo>
                  <a:pt x="423736" y="243115"/>
                </a:lnTo>
                <a:lnTo>
                  <a:pt x="353068" y="364673"/>
                </a:lnTo>
                <a:close/>
              </a:path>
              <a:path w="1240789" h="405764">
                <a:moveTo>
                  <a:pt x="302785" y="359540"/>
                </a:moveTo>
                <a:lnTo>
                  <a:pt x="255764" y="359540"/>
                </a:lnTo>
                <a:lnTo>
                  <a:pt x="211732" y="283634"/>
                </a:lnTo>
                <a:lnTo>
                  <a:pt x="305904" y="283634"/>
                </a:lnTo>
                <a:lnTo>
                  <a:pt x="326432" y="319021"/>
                </a:lnTo>
                <a:lnTo>
                  <a:pt x="302785" y="359540"/>
                </a:lnTo>
                <a:close/>
              </a:path>
              <a:path w="1240789" h="405764">
                <a:moveTo>
                  <a:pt x="282672" y="405192"/>
                </a:moveTo>
                <a:lnTo>
                  <a:pt x="141336" y="405192"/>
                </a:lnTo>
                <a:lnTo>
                  <a:pt x="167700" y="359540"/>
                </a:lnTo>
                <a:lnTo>
                  <a:pt x="256035" y="359540"/>
                </a:lnTo>
                <a:lnTo>
                  <a:pt x="282672" y="405192"/>
                </a:lnTo>
                <a:close/>
              </a:path>
            </a:pathLst>
          </a:custGeom>
          <a:solidFill>
            <a:srgbClr val="003B3B"/>
          </a:solidFill>
        </p:spPr>
        <p:txBody>
          <a:bodyPr wrap="square" lIns="0" tIns="0" rIns="0" bIns="0" rtlCol="0"/>
          <a:lstStyle/>
          <a:p>
            <a:endParaRPr/>
          </a:p>
        </p:txBody>
      </p:sp>
      <p:sp>
        <p:nvSpPr>
          <p:cNvPr id="18" name="object 18"/>
          <p:cNvSpPr txBox="1">
            <a:spLocks noGrp="1"/>
          </p:cNvSpPr>
          <p:nvPr>
            <p:ph type="title"/>
          </p:nvPr>
        </p:nvSpPr>
        <p:spPr>
          <a:xfrm>
            <a:off x="6126100" y="2227549"/>
            <a:ext cx="4371975" cy="1120820"/>
          </a:xfrm>
          <a:prstGeom prst="rect">
            <a:avLst/>
          </a:prstGeom>
        </p:spPr>
        <p:txBody>
          <a:bodyPr vert="horz" wrap="square" lIns="0" tIns="12700" rIns="0" bIns="0" rtlCol="0">
            <a:spAutoFit/>
          </a:bodyPr>
          <a:lstStyle/>
          <a:p>
            <a:pPr marL="12700">
              <a:lnSpc>
                <a:spcPct val="100000"/>
              </a:lnSpc>
              <a:spcBef>
                <a:spcPts val="100"/>
              </a:spcBef>
            </a:pPr>
            <a:r>
              <a:rPr lang="en-US" sz="3600" b="1" dirty="0">
                <a:latin typeface="Arial"/>
                <a:cs typeface="Arial"/>
              </a:rPr>
              <a:t>Contractor Safety Meeting</a:t>
            </a:r>
            <a:endParaRPr sz="3600" dirty="0">
              <a:latin typeface="Arial"/>
              <a:cs typeface="Arial"/>
            </a:endParaRPr>
          </a:p>
        </p:txBody>
      </p:sp>
      <p:sp>
        <p:nvSpPr>
          <p:cNvPr id="19" name="object 19"/>
          <p:cNvSpPr txBox="1"/>
          <p:nvPr/>
        </p:nvSpPr>
        <p:spPr>
          <a:xfrm>
            <a:off x="6133309" y="3392446"/>
            <a:ext cx="5220489" cy="541815"/>
          </a:xfrm>
          <a:prstGeom prst="rect">
            <a:avLst/>
          </a:prstGeom>
        </p:spPr>
        <p:txBody>
          <a:bodyPr vert="horz" wrap="square" lIns="0" tIns="170815" rIns="0" bIns="0" rtlCol="0">
            <a:spAutoFit/>
          </a:bodyPr>
          <a:lstStyle/>
          <a:p>
            <a:pPr marL="12700">
              <a:lnSpc>
                <a:spcPct val="100000"/>
              </a:lnSpc>
              <a:spcBef>
                <a:spcPts val="1345"/>
              </a:spcBef>
            </a:pPr>
            <a:r>
              <a:rPr lang="en-US" sz="2400" dirty="0">
                <a:solidFill>
                  <a:srgbClr val="006FC0"/>
                </a:solidFill>
                <a:latin typeface="Arial"/>
                <a:cs typeface="Arial"/>
              </a:rPr>
              <a:t>February 21, </a:t>
            </a:r>
            <a:r>
              <a:rPr sz="2400" spc="-20" dirty="0">
                <a:solidFill>
                  <a:srgbClr val="006FC0"/>
                </a:solidFill>
                <a:latin typeface="Arial"/>
                <a:cs typeface="Arial"/>
              </a:rPr>
              <a:t>202</a:t>
            </a:r>
            <a:r>
              <a:rPr lang="en-US" sz="2400" spc="-20" dirty="0">
                <a:solidFill>
                  <a:srgbClr val="006FC0"/>
                </a:solidFill>
                <a:latin typeface="Arial"/>
                <a:cs typeface="Arial"/>
              </a:rPr>
              <a:t>4</a:t>
            </a:r>
            <a:endParaRPr sz="2400" dirty="0">
              <a:latin typeface="Aria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3270" cy="2039620"/>
            <a:chOff x="0" y="0"/>
            <a:chExt cx="12193270" cy="2039620"/>
          </a:xfrm>
        </p:grpSpPr>
        <p:pic>
          <p:nvPicPr>
            <p:cNvPr id="3" name="object 3"/>
            <p:cNvPicPr/>
            <p:nvPr/>
          </p:nvPicPr>
          <p:blipFill>
            <a:blip r:embed="rId2" cstate="print"/>
            <a:stretch>
              <a:fillRect/>
            </a:stretch>
          </p:blipFill>
          <p:spPr>
            <a:xfrm>
              <a:off x="0" y="0"/>
              <a:ext cx="12192000" cy="1278635"/>
            </a:xfrm>
            <a:prstGeom prst="rect">
              <a:avLst/>
            </a:prstGeom>
          </p:spPr>
        </p:pic>
        <p:sp>
          <p:nvSpPr>
            <p:cNvPr id="4" name="object 4"/>
            <p:cNvSpPr/>
            <p:nvPr/>
          </p:nvSpPr>
          <p:spPr>
            <a:xfrm>
              <a:off x="0" y="88392"/>
              <a:ext cx="12192000" cy="1018540"/>
            </a:xfrm>
            <a:custGeom>
              <a:avLst/>
              <a:gdLst/>
              <a:ahLst/>
              <a:cxnLst/>
              <a:rect l="l" t="t" r="r" b="b"/>
              <a:pathLst>
                <a:path w="12192000" h="1018540">
                  <a:moveTo>
                    <a:pt x="12192000" y="0"/>
                  </a:moveTo>
                  <a:lnTo>
                    <a:pt x="0" y="0"/>
                  </a:lnTo>
                  <a:lnTo>
                    <a:pt x="0" y="1018031"/>
                  </a:lnTo>
                  <a:lnTo>
                    <a:pt x="12192000" y="1018031"/>
                  </a:lnTo>
                  <a:lnTo>
                    <a:pt x="12192000" y="0"/>
                  </a:lnTo>
                  <a:close/>
                </a:path>
              </a:pathLst>
            </a:custGeom>
            <a:solidFill>
              <a:srgbClr val="FFFFFF"/>
            </a:solidFill>
          </p:spPr>
          <p:txBody>
            <a:bodyPr wrap="square" lIns="0" tIns="0" rIns="0" bIns="0" rtlCol="0"/>
            <a:lstStyle/>
            <a:p>
              <a:endParaRPr/>
            </a:p>
          </p:txBody>
        </p:sp>
        <p:sp>
          <p:nvSpPr>
            <p:cNvPr id="5" name="object 5"/>
            <p:cNvSpPr/>
            <p:nvPr/>
          </p:nvSpPr>
          <p:spPr>
            <a:xfrm>
              <a:off x="761" y="1102105"/>
              <a:ext cx="12192000" cy="25400"/>
            </a:xfrm>
            <a:custGeom>
              <a:avLst/>
              <a:gdLst/>
              <a:ahLst/>
              <a:cxnLst/>
              <a:rect l="l" t="t" r="r" b="b"/>
              <a:pathLst>
                <a:path w="12192000" h="25400">
                  <a:moveTo>
                    <a:pt x="0" y="25400"/>
                  </a:moveTo>
                  <a:lnTo>
                    <a:pt x="12192000" y="25400"/>
                  </a:lnTo>
                  <a:lnTo>
                    <a:pt x="12192000" y="0"/>
                  </a:lnTo>
                  <a:lnTo>
                    <a:pt x="0" y="0"/>
                  </a:lnTo>
                  <a:lnTo>
                    <a:pt x="0" y="25400"/>
                  </a:lnTo>
                  <a:close/>
                </a:path>
              </a:pathLst>
            </a:custGeom>
            <a:solidFill>
              <a:srgbClr val="DA7B2C"/>
            </a:solidFill>
          </p:spPr>
          <p:txBody>
            <a:bodyPr wrap="square" lIns="0" tIns="0" rIns="0" bIns="0" rtlCol="0"/>
            <a:lstStyle/>
            <a:p>
              <a:endParaRPr/>
            </a:p>
          </p:txBody>
        </p:sp>
        <p:pic>
          <p:nvPicPr>
            <p:cNvPr id="6" name="object 6"/>
            <p:cNvPicPr/>
            <p:nvPr/>
          </p:nvPicPr>
          <p:blipFill>
            <a:blip r:embed="rId3" cstate="print"/>
            <a:stretch>
              <a:fillRect/>
            </a:stretch>
          </p:blipFill>
          <p:spPr>
            <a:xfrm>
              <a:off x="0" y="0"/>
              <a:ext cx="12192000" cy="294131"/>
            </a:xfrm>
            <a:prstGeom prst="rect">
              <a:avLst/>
            </a:prstGeom>
          </p:spPr>
        </p:pic>
        <p:pic>
          <p:nvPicPr>
            <p:cNvPr id="7" name="object 7"/>
            <p:cNvPicPr/>
            <p:nvPr/>
          </p:nvPicPr>
          <p:blipFill>
            <a:blip r:embed="rId4" cstate="print"/>
            <a:stretch>
              <a:fillRect/>
            </a:stretch>
          </p:blipFill>
          <p:spPr>
            <a:xfrm>
              <a:off x="4902708" y="15240"/>
              <a:ext cx="2386583" cy="256031"/>
            </a:xfrm>
            <a:prstGeom prst="rect">
              <a:avLst/>
            </a:prstGeom>
          </p:spPr>
        </p:pic>
        <p:pic>
          <p:nvPicPr>
            <p:cNvPr id="8" name="object 8"/>
            <p:cNvPicPr/>
            <p:nvPr/>
          </p:nvPicPr>
          <p:blipFill>
            <a:blip r:embed="rId5" cstate="print"/>
            <a:stretch>
              <a:fillRect/>
            </a:stretch>
          </p:blipFill>
          <p:spPr>
            <a:xfrm>
              <a:off x="10652759" y="379476"/>
              <a:ext cx="1441702" cy="605027"/>
            </a:xfrm>
            <a:prstGeom prst="rect">
              <a:avLst/>
            </a:prstGeom>
          </p:spPr>
        </p:pic>
        <p:sp>
          <p:nvSpPr>
            <p:cNvPr id="9" name="object 9"/>
            <p:cNvSpPr/>
            <p:nvPr/>
          </p:nvSpPr>
          <p:spPr>
            <a:xfrm>
              <a:off x="0" y="0"/>
              <a:ext cx="12192000" cy="2039620"/>
            </a:xfrm>
            <a:custGeom>
              <a:avLst/>
              <a:gdLst/>
              <a:ahLst/>
              <a:cxnLst/>
              <a:rect l="l" t="t" r="r" b="b"/>
              <a:pathLst>
                <a:path w="12192000" h="2039620">
                  <a:moveTo>
                    <a:pt x="12192000" y="0"/>
                  </a:moveTo>
                  <a:lnTo>
                    <a:pt x="0" y="0"/>
                  </a:lnTo>
                  <a:lnTo>
                    <a:pt x="0" y="2039112"/>
                  </a:lnTo>
                  <a:lnTo>
                    <a:pt x="12192000" y="2039112"/>
                  </a:lnTo>
                  <a:lnTo>
                    <a:pt x="12192000" y="0"/>
                  </a:lnTo>
                  <a:close/>
                </a:path>
              </a:pathLst>
            </a:custGeom>
            <a:solidFill>
              <a:srgbClr val="FFFFFF"/>
            </a:solidFill>
          </p:spPr>
          <p:txBody>
            <a:bodyPr wrap="square" lIns="0" tIns="0" rIns="0" bIns="0" rtlCol="0"/>
            <a:lstStyle/>
            <a:p>
              <a:endParaRPr/>
            </a:p>
          </p:txBody>
        </p:sp>
      </p:grpSp>
      <p:pic>
        <p:nvPicPr>
          <p:cNvPr id="10" name="object 10"/>
          <p:cNvPicPr/>
          <p:nvPr/>
        </p:nvPicPr>
        <p:blipFill>
          <a:blip r:embed="rId6" cstate="print"/>
          <a:stretch>
            <a:fillRect/>
          </a:stretch>
        </p:blipFill>
        <p:spPr>
          <a:xfrm>
            <a:off x="9339935" y="5833844"/>
            <a:ext cx="2191307" cy="611178"/>
          </a:xfrm>
          <a:prstGeom prst="rect">
            <a:avLst/>
          </a:prstGeom>
        </p:spPr>
      </p:pic>
      <p:sp>
        <p:nvSpPr>
          <p:cNvPr id="11" name="object 11"/>
          <p:cNvSpPr/>
          <p:nvPr/>
        </p:nvSpPr>
        <p:spPr>
          <a:xfrm>
            <a:off x="1106424" y="5588508"/>
            <a:ext cx="10441940" cy="0"/>
          </a:xfrm>
          <a:custGeom>
            <a:avLst/>
            <a:gdLst/>
            <a:ahLst/>
            <a:cxnLst/>
            <a:rect l="l" t="t" r="r" b="b"/>
            <a:pathLst>
              <a:path w="10441940">
                <a:moveTo>
                  <a:pt x="0" y="0"/>
                </a:moveTo>
                <a:lnTo>
                  <a:pt x="10441520" y="0"/>
                </a:lnTo>
              </a:path>
            </a:pathLst>
          </a:custGeom>
          <a:ln w="12700">
            <a:solidFill>
              <a:srgbClr val="BA5D00"/>
            </a:solidFill>
          </a:ln>
        </p:spPr>
        <p:txBody>
          <a:bodyPr wrap="square" lIns="0" tIns="0" rIns="0" bIns="0" rtlCol="0"/>
          <a:lstStyle/>
          <a:p>
            <a:endParaRPr/>
          </a:p>
        </p:txBody>
      </p:sp>
      <p:pic>
        <p:nvPicPr>
          <p:cNvPr id="12" name="object 12"/>
          <p:cNvPicPr/>
          <p:nvPr/>
        </p:nvPicPr>
        <p:blipFill>
          <a:blip r:embed="rId7" cstate="print"/>
          <a:stretch>
            <a:fillRect/>
          </a:stretch>
        </p:blipFill>
        <p:spPr>
          <a:xfrm>
            <a:off x="0" y="0"/>
            <a:ext cx="772668" cy="6857999"/>
          </a:xfrm>
          <a:prstGeom prst="rect">
            <a:avLst/>
          </a:prstGeom>
        </p:spPr>
      </p:pic>
      <p:pic>
        <p:nvPicPr>
          <p:cNvPr id="13" name="object 13"/>
          <p:cNvPicPr/>
          <p:nvPr/>
        </p:nvPicPr>
        <p:blipFill>
          <a:blip r:embed="rId8" cstate="print"/>
          <a:stretch>
            <a:fillRect/>
          </a:stretch>
        </p:blipFill>
        <p:spPr>
          <a:xfrm>
            <a:off x="1011936" y="1969007"/>
            <a:ext cx="4431791" cy="1650492"/>
          </a:xfrm>
          <a:prstGeom prst="rect">
            <a:avLst/>
          </a:prstGeom>
        </p:spPr>
      </p:pic>
      <p:sp>
        <p:nvSpPr>
          <p:cNvPr id="14" name="object 14"/>
          <p:cNvSpPr/>
          <p:nvPr/>
        </p:nvSpPr>
        <p:spPr>
          <a:xfrm>
            <a:off x="5748528" y="1699260"/>
            <a:ext cx="0" cy="2167890"/>
          </a:xfrm>
          <a:custGeom>
            <a:avLst/>
            <a:gdLst/>
            <a:ahLst/>
            <a:cxnLst/>
            <a:rect l="l" t="t" r="r" b="b"/>
            <a:pathLst>
              <a:path h="2167890">
                <a:moveTo>
                  <a:pt x="0" y="0"/>
                </a:moveTo>
                <a:lnTo>
                  <a:pt x="0" y="2167356"/>
                </a:lnTo>
              </a:path>
            </a:pathLst>
          </a:custGeom>
          <a:ln w="6350">
            <a:solidFill>
              <a:srgbClr val="3676BB"/>
            </a:solidFill>
          </a:ln>
        </p:spPr>
        <p:txBody>
          <a:bodyPr wrap="square" lIns="0" tIns="0" rIns="0" bIns="0" rtlCol="0"/>
          <a:lstStyle/>
          <a:p>
            <a:endParaRPr/>
          </a:p>
        </p:txBody>
      </p:sp>
      <p:sp>
        <p:nvSpPr>
          <p:cNvPr id="15" name="object 15"/>
          <p:cNvSpPr txBox="1"/>
          <p:nvPr/>
        </p:nvSpPr>
        <p:spPr>
          <a:xfrm>
            <a:off x="10996371" y="6468143"/>
            <a:ext cx="551815" cy="208279"/>
          </a:xfrm>
          <a:prstGeom prst="rect">
            <a:avLst/>
          </a:prstGeom>
        </p:spPr>
        <p:txBody>
          <a:bodyPr vert="horz" wrap="square" lIns="0" tIns="12700" rIns="0" bIns="0" rtlCol="0">
            <a:spAutoFit/>
          </a:bodyPr>
          <a:lstStyle/>
          <a:p>
            <a:pPr marL="12700">
              <a:lnSpc>
                <a:spcPct val="100000"/>
              </a:lnSpc>
              <a:spcBef>
                <a:spcPts val="100"/>
              </a:spcBef>
            </a:pPr>
            <a:r>
              <a:rPr sz="1200" spc="-10" dirty="0">
                <a:latin typeface="Arial"/>
                <a:cs typeface="Arial"/>
              </a:rPr>
              <a:t>fcx.com</a:t>
            </a:r>
            <a:endParaRPr sz="1200">
              <a:latin typeface="Arial"/>
              <a:cs typeface="Arial"/>
            </a:endParaRPr>
          </a:p>
        </p:txBody>
      </p:sp>
      <p:pic>
        <p:nvPicPr>
          <p:cNvPr id="16" name="object 16"/>
          <p:cNvPicPr/>
          <p:nvPr/>
        </p:nvPicPr>
        <p:blipFill>
          <a:blip r:embed="rId9" cstate="print"/>
          <a:stretch>
            <a:fillRect/>
          </a:stretch>
        </p:blipFill>
        <p:spPr>
          <a:xfrm>
            <a:off x="1109472" y="5974079"/>
            <a:ext cx="464807" cy="469379"/>
          </a:xfrm>
          <a:prstGeom prst="rect">
            <a:avLst/>
          </a:prstGeom>
        </p:spPr>
      </p:pic>
      <p:sp>
        <p:nvSpPr>
          <p:cNvPr id="17" name="object 17"/>
          <p:cNvSpPr/>
          <p:nvPr/>
        </p:nvSpPr>
        <p:spPr>
          <a:xfrm>
            <a:off x="1870297" y="6039265"/>
            <a:ext cx="1240790" cy="405765"/>
          </a:xfrm>
          <a:custGeom>
            <a:avLst/>
            <a:gdLst/>
            <a:ahLst/>
            <a:cxnLst/>
            <a:rect l="l" t="t" r="r" b="b"/>
            <a:pathLst>
              <a:path w="1240789" h="405764">
                <a:moveTo>
                  <a:pt x="1240496" y="279312"/>
                </a:moveTo>
                <a:lnTo>
                  <a:pt x="1207880" y="279312"/>
                </a:lnTo>
                <a:lnTo>
                  <a:pt x="1210598" y="274990"/>
                </a:lnTo>
                <a:lnTo>
                  <a:pt x="1214132" y="271749"/>
                </a:lnTo>
                <a:lnTo>
                  <a:pt x="1218480" y="269047"/>
                </a:lnTo>
                <a:lnTo>
                  <a:pt x="1222829" y="266616"/>
                </a:lnTo>
                <a:lnTo>
                  <a:pt x="1228809" y="265265"/>
                </a:lnTo>
                <a:lnTo>
                  <a:pt x="1236419" y="265265"/>
                </a:lnTo>
                <a:lnTo>
                  <a:pt x="1236419" y="264725"/>
                </a:lnTo>
                <a:lnTo>
                  <a:pt x="1240496" y="264725"/>
                </a:lnTo>
                <a:lnTo>
                  <a:pt x="1240496" y="279312"/>
                </a:lnTo>
                <a:close/>
              </a:path>
              <a:path w="1240789" h="405764">
                <a:moveTo>
                  <a:pt x="1207608" y="359000"/>
                </a:moveTo>
                <a:lnTo>
                  <a:pt x="1192388" y="359000"/>
                </a:lnTo>
                <a:lnTo>
                  <a:pt x="1192388" y="264995"/>
                </a:lnTo>
                <a:lnTo>
                  <a:pt x="1205706" y="264995"/>
                </a:lnTo>
                <a:lnTo>
                  <a:pt x="1207880" y="279312"/>
                </a:lnTo>
                <a:lnTo>
                  <a:pt x="1240496" y="279312"/>
                </a:lnTo>
                <a:lnTo>
                  <a:pt x="1240496" y="279582"/>
                </a:lnTo>
                <a:lnTo>
                  <a:pt x="1223916" y="279582"/>
                </a:lnTo>
                <a:lnTo>
                  <a:pt x="1217393" y="282554"/>
                </a:lnTo>
                <a:lnTo>
                  <a:pt x="1213588" y="288496"/>
                </a:lnTo>
                <a:lnTo>
                  <a:pt x="1209511" y="294709"/>
                </a:lnTo>
                <a:lnTo>
                  <a:pt x="1207608" y="302003"/>
                </a:lnTo>
                <a:lnTo>
                  <a:pt x="1207608" y="359000"/>
                </a:lnTo>
                <a:close/>
              </a:path>
              <a:path w="1240789" h="405764">
                <a:moveTo>
                  <a:pt x="1134222" y="360621"/>
                </a:moveTo>
                <a:lnTo>
                  <a:pt x="1096986" y="344953"/>
                </a:lnTo>
                <a:lnTo>
                  <a:pt x="1087201" y="312538"/>
                </a:lnTo>
                <a:lnTo>
                  <a:pt x="1087558" y="305493"/>
                </a:lnTo>
                <a:lnTo>
                  <a:pt x="1115468" y="266076"/>
                </a:lnTo>
                <a:lnTo>
                  <a:pt x="1123350" y="264185"/>
                </a:lnTo>
                <a:lnTo>
                  <a:pt x="1140745" y="264185"/>
                </a:lnTo>
                <a:lnTo>
                  <a:pt x="1148356" y="266076"/>
                </a:lnTo>
                <a:lnTo>
                  <a:pt x="1155151" y="269587"/>
                </a:lnTo>
                <a:lnTo>
                  <a:pt x="1161674" y="273099"/>
                </a:lnTo>
                <a:lnTo>
                  <a:pt x="1166252" y="277421"/>
                </a:lnTo>
                <a:lnTo>
                  <a:pt x="1124981" y="277421"/>
                </a:lnTo>
                <a:lnTo>
                  <a:pt x="1118730" y="279852"/>
                </a:lnTo>
                <a:lnTo>
                  <a:pt x="1113294" y="284445"/>
                </a:lnTo>
                <a:lnTo>
                  <a:pt x="1107858" y="289307"/>
                </a:lnTo>
                <a:lnTo>
                  <a:pt x="1104868" y="295250"/>
                </a:lnTo>
                <a:lnTo>
                  <a:pt x="1104052" y="302813"/>
                </a:lnTo>
                <a:lnTo>
                  <a:pt x="1176719" y="302813"/>
                </a:lnTo>
                <a:lnTo>
                  <a:pt x="1176798" y="305493"/>
                </a:lnTo>
                <a:lnTo>
                  <a:pt x="1176870" y="312538"/>
                </a:lnTo>
                <a:lnTo>
                  <a:pt x="1176623" y="315239"/>
                </a:lnTo>
                <a:lnTo>
                  <a:pt x="1102965" y="315239"/>
                </a:lnTo>
                <a:lnTo>
                  <a:pt x="1103019" y="325909"/>
                </a:lnTo>
                <a:lnTo>
                  <a:pt x="1105955" y="333338"/>
                </a:lnTo>
                <a:lnTo>
                  <a:pt x="1111391" y="338740"/>
                </a:lnTo>
                <a:lnTo>
                  <a:pt x="1116827" y="344413"/>
                </a:lnTo>
                <a:lnTo>
                  <a:pt x="1124166" y="347114"/>
                </a:lnTo>
                <a:lnTo>
                  <a:pt x="1165751" y="347114"/>
                </a:lnTo>
                <a:lnTo>
                  <a:pt x="1161402" y="351436"/>
                </a:lnTo>
                <a:lnTo>
                  <a:pt x="1155588" y="355492"/>
                </a:lnTo>
                <a:lnTo>
                  <a:pt x="1149137" y="358358"/>
                </a:lnTo>
                <a:lnTo>
                  <a:pt x="1142024" y="360059"/>
                </a:lnTo>
                <a:lnTo>
                  <a:pt x="1134222" y="360621"/>
                </a:lnTo>
                <a:close/>
              </a:path>
              <a:path w="1240789" h="405764">
                <a:moveTo>
                  <a:pt x="1176719" y="302813"/>
                </a:moveTo>
                <a:lnTo>
                  <a:pt x="1161131" y="302813"/>
                </a:lnTo>
                <a:lnTo>
                  <a:pt x="1160315" y="294709"/>
                </a:lnTo>
                <a:lnTo>
                  <a:pt x="1157325" y="288496"/>
                </a:lnTo>
                <a:lnTo>
                  <a:pt x="1152161" y="284174"/>
                </a:lnTo>
                <a:lnTo>
                  <a:pt x="1146997" y="279582"/>
                </a:lnTo>
                <a:lnTo>
                  <a:pt x="1140474" y="277421"/>
                </a:lnTo>
                <a:lnTo>
                  <a:pt x="1166252" y="277421"/>
                </a:lnTo>
                <a:lnTo>
                  <a:pt x="1167110" y="278232"/>
                </a:lnTo>
                <a:lnTo>
                  <a:pt x="1170644" y="284985"/>
                </a:lnTo>
                <a:lnTo>
                  <a:pt x="1174721" y="291738"/>
                </a:lnTo>
                <a:lnTo>
                  <a:pt x="1176623" y="299572"/>
                </a:lnTo>
                <a:lnTo>
                  <a:pt x="1176719" y="302813"/>
                </a:lnTo>
                <a:close/>
              </a:path>
              <a:path w="1240789" h="405764">
                <a:moveTo>
                  <a:pt x="1165751" y="347114"/>
                </a:moveTo>
                <a:lnTo>
                  <a:pt x="1139658" y="347114"/>
                </a:lnTo>
                <a:lnTo>
                  <a:pt x="1145366" y="345494"/>
                </a:lnTo>
                <a:lnTo>
                  <a:pt x="1150259" y="341982"/>
                </a:lnTo>
                <a:lnTo>
                  <a:pt x="1154879" y="338740"/>
                </a:lnTo>
                <a:lnTo>
                  <a:pt x="1158141" y="333878"/>
                </a:lnTo>
                <a:lnTo>
                  <a:pt x="1159772" y="327935"/>
                </a:lnTo>
                <a:lnTo>
                  <a:pt x="1175264" y="327935"/>
                </a:lnTo>
                <a:lnTo>
                  <a:pt x="1173328" y="334722"/>
                </a:lnTo>
                <a:lnTo>
                  <a:pt x="1170372" y="340901"/>
                </a:lnTo>
                <a:lnTo>
                  <a:pt x="1166397" y="346473"/>
                </a:lnTo>
                <a:lnTo>
                  <a:pt x="1165751" y="347114"/>
                </a:lnTo>
                <a:close/>
              </a:path>
              <a:path w="1240789" h="405764">
                <a:moveTo>
                  <a:pt x="995604" y="359270"/>
                </a:moveTo>
                <a:lnTo>
                  <a:pt x="982286" y="359270"/>
                </a:lnTo>
                <a:lnTo>
                  <a:pt x="982286" y="230149"/>
                </a:lnTo>
                <a:lnTo>
                  <a:pt x="997507" y="230149"/>
                </a:lnTo>
                <a:lnTo>
                  <a:pt x="997507" y="280393"/>
                </a:lnTo>
                <a:lnTo>
                  <a:pt x="1015297" y="280393"/>
                </a:lnTo>
                <a:lnTo>
                  <a:pt x="997235" y="319021"/>
                </a:lnTo>
                <a:lnTo>
                  <a:pt x="998322" y="324964"/>
                </a:lnTo>
                <a:lnTo>
                  <a:pt x="1003758" y="335769"/>
                </a:lnTo>
                <a:lnTo>
                  <a:pt x="1007292" y="339821"/>
                </a:lnTo>
                <a:lnTo>
                  <a:pt x="1015742" y="344953"/>
                </a:lnTo>
                <a:lnTo>
                  <a:pt x="997779" y="344953"/>
                </a:lnTo>
                <a:lnTo>
                  <a:pt x="995604" y="359270"/>
                </a:lnTo>
                <a:close/>
              </a:path>
              <a:path w="1240789" h="405764">
                <a:moveTo>
                  <a:pt x="1015297" y="280393"/>
                </a:moveTo>
                <a:lnTo>
                  <a:pt x="997507" y="280393"/>
                </a:lnTo>
                <a:lnTo>
                  <a:pt x="1004094" y="273302"/>
                </a:lnTo>
                <a:lnTo>
                  <a:pt x="1011674" y="268237"/>
                </a:lnTo>
                <a:lnTo>
                  <a:pt x="1020325" y="265198"/>
                </a:lnTo>
                <a:lnTo>
                  <a:pt x="1030123" y="264185"/>
                </a:lnTo>
                <a:lnTo>
                  <a:pt x="1038820" y="264185"/>
                </a:lnTo>
                <a:lnTo>
                  <a:pt x="1046703" y="266076"/>
                </a:lnTo>
                <a:lnTo>
                  <a:pt x="1053498" y="269858"/>
                </a:lnTo>
                <a:lnTo>
                  <a:pt x="1060564" y="273639"/>
                </a:lnTo>
                <a:lnTo>
                  <a:pt x="1064706" y="277961"/>
                </a:lnTo>
                <a:lnTo>
                  <a:pt x="1022241" y="277961"/>
                </a:lnTo>
                <a:lnTo>
                  <a:pt x="1017076" y="279312"/>
                </a:lnTo>
                <a:lnTo>
                  <a:pt x="1015297" y="280393"/>
                </a:lnTo>
                <a:close/>
              </a:path>
              <a:path w="1240789" h="405764">
                <a:moveTo>
                  <a:pt x="1063269" y="347114"/>
                </a:moveTo>
                <a:lnTo>
                  <a:pt x="1038005" y="347114"/>
                </a:lnTo>
                <a:lnTo>
                  <a:pt x="1045615" y="343873"/>
                </a:lnTo>
                <a:lnTo>
                  <a:pt x="1051323" y="337390"/>
                </a:lnTo>
                <a:lnTo>
                  <a:pt x="1055090" y="332257"/>
                </a:lnTo>
                <a:lnTo>
                  <a:pt x="1057812" y="326517"/>
                </a:lnTo>
                <a:lnTo>
                  <a:pt x="1059464" y="320068"/>
                </a:lnTo>
                <a:lnTo>
                  <a:pt x="1060021" y="312808"/>
                </a:lnTo>
                <a:lnTo>
                  <a:pt x="1059464" y="305464"/>
                </a:lnTo>
                <a:lnTo>
                  <a:pt x="1038005" y="277961"/>
                </a:lnTo>
                <a:lnTo>
                  <a:pt x="1064706" y="277961"/>
                </a:lnTo>
                <a:lnTo>
                  <a:pt x="1075785" y="311998"/>
                </a:lnTo>
                <a:lnTo>
                  <a:pt x="1075386" y="318886"/>
                </a:lnTo>
                <a:lnTo>
                  <a:pt x="1074222" y="325369"/>
                </a:lnTo>
                <a:lnTo>
                  <a:pt x="1072345" y="331447"/>
                </a:lnTo>
                <a:lnTo>
                  <a:pt x="1069806" y="337120"/>
                </a:lnTo>
                <a:lnTo>
                  <a:pt x="1065729" y="344413"/>
                </a:lnTo>
                <a:lnTo>
                  <a:pt x="1063269" y="347114"/>
                </a:lnTo>
                <a:close/>
              </a:path>
              <a:path w="1240789" h="405764">
                <a:moveTo>
                  <a:pt x="1038820" y="360351"/>
                </a:moveTo>
                <a:lnTo>
                  <a:pt x="1022512" y="360351"/>
                </a:lnTo>
                <a:lnTo>
                  <a:pt x="1015989" y="359000"/>
                </a:lnTo>
                <a:lnTo>
                  <a:pt x="1005117" y="353597"/>
                </a:lnTo>
                <a:lnTo>
                  <a:pt x="1000768" y="349816"/>
                </a:lnTo>
                <a:lnTo>
                  <a:pt x="997779" y="344953"/>
                </a:lnTo>
                <a:lnTo>
                  <a:pt x="1015742" y="344953"/>
                </a:lnTo>
                <a:lnTo>
                  <a:pt x="1017076" y="345764"/>
                </a:lnTo>
                <a:lnTo>
                  <a:pt x="1022512" y="347114"/>
                </a:lnTo>
                <a:lnTo>
                  <a:pt x="1063269" y="347114"/>
                </a:lnTo>
                <a:lnTo>
                  <a:pt x="1060564" y="350086"/>
                </a:lnTo>
                <a:lnTo>
                  <a:pt x="1053498" y="354138"/>
                </a:lnTo>
                <a:lnTo>
                  <a:pt x="1046703" y="358190"/>
                </a:lnTo>
                <a:lnTo>
                  <a:pt x="1038820" y="360351"/>
                </a:lnTo>
                <a:close/>
              </a:path>
              <a:path w="1240789" h="405764">
                <a:moveTo>
                  <a:pt x="853670" y="277961"/>
                </a:moveTo>
                <a:lnTo>
                  <a:pt x="837145" y="277961"/>
                </a:lnTo>
                <a:lnTo>
                  <a:pt x="842743" y="271749"/>
                </a:lnTo>
                <a:lnTo>
                  <a:pt x="849172" y="267393"/>
                </a:lnTo>
                <a:lnTo>
                  <a:pt x="856561" y="264780"/>
                </a:lnTo>
                <a:lnTo>
                  <a:pt x="864868" y="263915"/>
                </a:lnTo>
                <a:lnTo>
                  <a:pt x="871663" y="263915"/>
                </a:lnTo>
                <a:lnTo>
                  <a:pt x="892789" y="277691"/>
                </a:lnTo>
                <a:lnTo>
                  <a:pt x="854268" y="277691"/>
                </a:lnTo>
                <a:lnTo>
                  <a:pt x="853670" y="277961"/>
                </a:lnTo>
                <a:close/>
              </a:path>
              <a:path w="1240789" h="405764">
                <a:moveTo>
                  <a:pt x="909960" y="282013"/>
                </a:moveTo>
                <a:lnTo>
                  <a:pt x="894766" y="282013"/>
                </a:lnTo>
                <a:lnTo>
                  <a:pt x="900631" y="274213"/>
                </a:lnTo>
                <a:lnTo>
                  <a:pt x="908050" y="268642"/>
                </a:lnTo>
                <a:lnTo>
                  <a:pt x="917050" y="265299"/>
                </a:lnTo>
                <a:lnTo>
                  <a:pt x="927654" y="264185"/>
                </a:lnTo>
                <a:lnTo>
                  <a:pt x="935239" y="264797"/>
                </a:lnTo>
                <a:lnTo>
                  <a:pt x="942059" y="266650"/>
                </a:lnTo>
                <a:lnTo>
                  <a:pt x="948065" y="269769"/>
                </a:lnTo>
                <a:lnTo>
                  <a:pt x="953229" y="274213"/>
                </a:lnTo>
                <a:lnTo>
                  <a:pt x="955715" y="277421"/>
                </a:lnTo>
                <a:lnTo>
                  <a:pt x="917326" y="277421"/>
                </a:lnTo>
                <a:lnTo>
                  <a:pt x="911346" y="280393"/>
                </a:lnTo>
                <a:lnTo>
                  <a:pt x="909960" y="282013"/>
                </a:lnTo>
                <a:close/>
              </a:path>
              <a:path w="1240789" h="405764">
                <a:moveTo>
                  <a:pt x="836873" y="359000"/>
                </a:moveTo>
                <a:lnTo>
                  <a:pt x="821652" y="359000"/>
                </a:lnTo>
                <a:lnTo>
                  <a:pt x="821652" y="264995"/>
                </a:lnTo>
                <a:lnTo>
                  <a:pt x="834970" y="264995"/>
                </a:lnTo>
                <a:lnTo>
                  <a:pt x="837145" y="277961"/>
                </a:lnTo>
                <a:lnTo>
                  <a:pt x="853670" y="277961"/>
                </a:lnTo>
                <a:lnTo>
                  <a:pt x="848288" y="280393"/>
                </a:lnTo>
                <a:lnTo>
                  <a:pt x="839047" y="292278"/>
                </a:lnTo>
                <a:lnTo>
                  <a:pt x="836873" y="299842"/>
                </a:lnTo>
                <a:lnTo>
                  <a:pt x="836873" y="359000"/>
                </a:lnTo>
                <a:close/>
              </a:path>
              <a:path w="1240789" h="405764">
                <a:moveTo>
                  <a:pt x="963260" y="358730"/>
                </a:moveTo>
                <a:lnTo>
                  <a:pt x="948039" y="358730"/>
                </a:lnTo>
                <a:lnTo>
                  <a:pt x="948039" y="296600"/>
                </a:lnTo>
                <a:lnTo>
                  <a:pt x="945865" y="289577"/>
                </a:lnTo>
                <a:lnTo>
                  <a:pt x="938254" y="279852"/>
                </a:lnTo>
                <a:lnTo>
                  <a:pt x="932546" y="277421"/>
                </a:lnTo>
                <a:lnTo>
                  <a:pt x="955715" y="277421"/>
                </a:lnTo>
                <a:lnTo>
                  <a:pt x="957641" y="279907"/>
                </a:lnTo>
                <a:lnTo>
                  <a:pt x="960780" y="286977"/>
                </a:lnTo>
                <a:lnTo>
                  <a:pt x="962644" y="295414"/>
                </a:lnTo>
                <a:lnTo>
                  <a:pt x="963260" y="305244"/>
                </a:lnTo>
                <a:lnTo>
                  <a:pt x="963260" y="358730"/>
                </a:lnTo>
                <a:close/>
              </a:path>
              <a:path w="1240789" h="405764">
                <a:moveTo>
                  <a:pt x="899930" y="359000"/>
                </a:moveTo>
                <a:lnTo>
                  <a:pt x="884710" y="359000"/>
                </a:lnTo>
                <a:lnTo>
                  <a:pt x="884636" y="296600"/>
                </a:lnTo>
                <a:lnTo>
                  <a:pt x="882807" y="289847"/>
                </a:lnTo>
                <a:lnTo>
                  <a:pt x="878730" y="284985"/>
                </a:lnTo>
                <a:lnTo>
                  <a:pt x="874925" y="280122"/>
                </a:lnTo>
                <a:lnTo>
                  <a:pt x="869217" y="277691"/>
                </a:lnTo>
                <a:lnTo>
                  <a:pt x="892789" y="277691"/>
                </a:lnTo>
                <a:lnTo>
                  <a:pt x="894766" y="282013"/>
                </a:lnTo>
                <a:lnTo>
                  <a:pt x="909960" y="282013"/>
                </a:lnTo>
                <a:lnTo>
                  <a:pt x="902105" y="291198"/>
                </a:lnTo>
                <a:lnTo>
                  <a:pt x="899930" y="298761"/>
                </a:lnTo>
                <a:lnTo>
                  <a:pt x="899930" y="359000"/>
                </a:lnTo>
                <a:close/>
              </a:path>
              <a:path w="1240789" h="405764">
                <a:moveTo>
                  <a:pt x="763215" y="360621"/>
                </a:moveTo>
                <a:lnTo>
                  <a:pt x="725978" y="344953"/>
                </a:lnTo>
                <a:lnTo>
                  <a:pt x="716193" y="312538"/>
                </a:lnTo>
                <a:lnTo>
                  <a:pt x="716550" y="305493"/>
                </a:lnTo>
                <a:lnTo>
                  <a:pt x="744461" y="266076"/>
                </a:lnTo>
                <a:lnTo>
                  <a:pt x="752343" y="264185"/>
                </a:lnTo>
                <a:lnTo>
                  <a:pt x="769738" y="264185"/>
                </a:lnTo>
                <a:lnTo>
                  <a:pt x="777348" y="266076"/>
                </a:lnTo>
                <a:lnTo>
                  <a:pt x="790938" y="273099"/>
                </a:lnTo>
                <a:lnTo>
                  <a:pt x="795287" y="277421"/>
                </a:lnTo>
                <a:lnTo>
                  <a:pt x="753974" y="277421"/>
                </a:lnTo>
                <a:lnTo>
                  <a:pt x="747722" y="279852"/>
                </a:lnTo>
                <a:lnTo>
                  <a:pt x="742286" y="284445"/>
                </a:lnTo>
                <a:lnTo>
                  <a:pt x="736850" y="289307"/>
                </a:lnTo>
                <a:lnTo>
                  <a:pt x="733860" y="295250"/>
                </a:lnTo>
                <a:lnTo>
                  <a:pt x="733045" y="302813"/>
                </a:lnTo>
                <a:lnTo>
                  <a:pt x="805712" y="302813"/>
                </a:lnTo>
                <a:lnTo>
                  <a:pt x="805791" y="305493"/>
                </a:lnTo>
                <a:lnTo>
                  <a:pt x="805863" y="312538"/>
                </a:lnTo>
                <a:lnTo>
                  <a:pt x="805616" y="315239"/>
                </a:lnTo>
                <a:lnTo>
                  <a:pt x="731958" y="315239"/>
                </a:lnTo>
                <a:lnTo>
                  <a:pt x="732011" y="325909"/>
                </a:lnTo>
                <a:lnTo>
                  <a:pt x="734948" y="333338"/>
                </a:lnTo>
                <a:lnTo>
                  <a:pt x="740384" y="338740"/>
                </a:lnTo>
                <a:lnTo>
                  <a:pt x="745820" y="344413"/>
                </a:lnTo>
                <a:lnTo>
                  <a:pt x="753158" y="347114"/>
                </a:lnTo>
                <a:lnTo>
                  <a:pt x="794744" y="347114"/>
                </a:lnTo>
                <a:lnTo>
                  <a:pt x="790395" y="351436"/>
                </a:lnTo>
                <a:lnTo>
                  <a:pt x="784581" y="355492"/>
                </a:lnTo>
                <a:lnTo>
                  <a:pt x="778130" y="358358"/>
                </a:lnTo>
                <a:lnTo>
                  <a:pt x="771016" y="360059"/>
                </a:lnTo>
                <a:lnTo>
                  <a:pt x="763215" y="360621"/>
                </a:lnTo>
                <a:close/>
              </a:path>
              <a:path w="1240789" h="405764">
                <a:moveTo>
                  <a:pt x="805712" y="302813"/>
                </a:moveTo>
                <a:lnTo>
                  <a:pt x="790123" y="302813"/>
                </a:lnTo>
                <a:lnTo>
                  <a:pt x="789308" y="294709"/>
                </a:lnTo>
                <a:lnTo>
                  <a:pt x="786318" y="288496"/>
                </a:lnTo>
                <a:lnTo>
                  <a:pt x="781154" y="284174"/>
                </a:lnTo>
                <a:lnTo>
                  <a:pt x="775989" y="279582"/>
                </a:lnTo>
                <a:lnTo>
                  <a:pt x="769466" y="277421"/>
                </a:lnTo>
                <a:lnTo>
                  <a:pt x="795287" y="277421"/>
                </a:lnTo>
                <a:lnTo>
                  <a:pt x="796103" y="278232"/>
                </a:lnTo>
                <a:lnTo>
                  <a:pt x="799636" y="284985"/>
                </a:lnTo>
                <a:lnTo>
                  <a:pt x="803713" y="291738"/>
                </a:lnTo>
                <a:lnTo>
                  <a:pt x="805616" y="299572"/>
                </a:lnTo>
                <a:lnTo>
                  <a:pt x="805712" y="302813"/>
                </a:lnTo>
                <a:close/>
              </a:path>
              <a:path w="1240789" h="405764">
                <a:moveTo>
                  <a:pt x="794744" y="347114"/>
                </a:moveTo>
                <a:lnTo>
                  <a:pt x="768651" y="347114"/>
                </a:lnTo>
                <a:lnTo>
                  <a:pt x="774359" y="345494"/>
                </a:lnTo>
                <a:lnTo>
                  <a:pt x="779251" y="341982"/>
                </a:lnTo>
                <a:lnTo>
                  <a:pt x="783872" y="338740"/>
                </a:lnTo>
                <a:lnTo>
                  <a:pt x="787133" y="333878"/>
                </a:lnTo>
                <a:lnTo>
                  <a:pt x="788764" y="327935"/>
                </a:lnTo>
                <a:lnTo>
                  <a:pt x="804257" y="327935"/>
                </a:lnTo>
                <a:lnTo>
                  <a:pt x="802320" y="334722"/>
                </a:lnTo>
                <a:lnTo>
                  <a:pt x="799364" y="340901"/>
                </a:lnTo>
                <a:lnTo>
                  <a:pt x="795389" y="346473"/>
                </a:lnTo>
                <a:lnTo>
                  <a:pt x="794744" y="347114"/>
                </a:lnTo>
                <a:close/>
              </a:path>
              <a:path w="1240789" h="405764">
                <a:moveTo>
                  <a:pt x="581652" y="359270"/>
                </a:moveTo>
                <a:lnTo>
                  <a:pt x="565888" y="359270"/>
                </a:lnTo>
                <a:lnTo>
                  <a:pt x="565888" y="230149"/>
                </a:lnTo>
                <a:lnTo>
                  <a:pt x="586273" y="230149"/>
                </a:lnTo>
                <a:lnTo>
                  <a:pt x="598075" y="257702"/>
                </a:lnTo>
                <a:lnTo>
                  <a:pt x="581652" y="257702"/>
                </a:lnTo>
                <a:lnTo>
                  <a:pt x="581652" y="359270"/>
                </a:lnTo>
                <a:close/>
              </a:path>
              <a:path w="1240789" h="405764">
                <a:moveTo>
                  <a:pt x="648674" y="337390"/>
                </a:moveTo>
                <a:lnTo>
                  <a:pt x="632207" y="337390"/>
                </a:lnTo>
                <a:lnTo>
                  <a:pt x="678141" y="230149"/>
                </a:lnTo>
                <a:lnTo>
                  <a:pt x="698255" y="230149"/>
                </a:lnTo>
                <a:lnTo>
                  <a:pt x="698255" y="257702"/>
                </a:lnTo>
                <a:lnTo>
                  <a:pt x="682490" y="257702"/>
                </a:lnTo>
                <a:lnTo>
                  <a:pt x="648674" y="337390"/>
                </a:lnTo>
                <a:close/>
              </a:path>
              <a:path w="1240789" h="405764">
                <a:moveTo>
                  <a:pt x="639274" y="359540"/>
                </a:moveTo>
                <a:lnTo>
                  <a:pt x="624868" y="359540"/>
                </a:lnTo>
                <a:lnTo>
                  <a:pt x="581652" y="257702"/>
                </a:lnTo>
                <a:lnTo>
                  <a:pt x="598075" y="257702"/>
                </a:lnTo>
                <a:lnTo>
                  <a:pt x="632207" y="337390"/>
                </a:lnTo>
                <a:lnTo>
                  <a:pt x="648674" y="337390"/>
                </a:lnTo>
                <a:lnTo>
                  <a:pt x="639274" y="359540"/>
                </a:lnTo>
                <a:close/>
              </a:path>
              <a:path w="1240789" h="405764">
                <a:moveTo>
                  <a:pt x="698255" y="359540"/>
                </a:moveTo>
                <a:lnTo>
                  <a:pt x="682490" y="359540"/>
                </a:lnTo>
                <a:lnTo>
                  <a:pt x="682490" y="257702"/>
                </a:lnTo>
                <a:lnTo>
                  <a:pt x="698255" y="257702"/>
                </a:lnTo>
                <a:lnTo>
                  <a:pt x="698255" y="359540"/>
                </a:lnTo>
                <a:close/>
              </a:path>
              <a:path w="1240789" h="405764">
                <a:moveTo>
                  <a:pt x="589263" y="174772"/>
                </a:moveTo>
                <a:lnTo>
                  <a:pt x="565888" y="174772"/>
                </a:lnTo>
                <a:lnTo>
                  <a:pt x="565888" y="45651"/>
                </a:lnTo>
                <a:lnTo>
                  <a:pt x="589263" y="45651"/>
                </a:lnTo>
                <a:lnTo>
                  <a:pt x="589263" y="174772"/>
                </a:lnTo>
                <a:close/>
              </a:path>
              <a:path w="1240789" h="405764">
                <a:moveTo>
                  <a:pt x="665910" y="175853"/>
                </a:moveTo>
                <a:lnTo>
                  <a:pt x="626024" y="163288"/>
                </a:lnTo>
                <a:lnTo>
                  <a:pt x="605095" y="128614"/>
                </a:lnTo>
                <a:lnTo>
                  <a:pt x="603124" y="110212"/>
                </a:lnTo>
                <a:lnTo>
                  <a:pt x="603587" y="100749"/>
                </a:lnTo>
                <a:lnTo>
                  <a:pt x="620112" y="62568"/>
                </a:lnTo>
                <a:lnTo>
                  <a:pt x="656792" y="45077"/>
                </a:lnTo>
                <a:lnTo>
                  <a:pt x="665910" y="44571"/>
                </a:lnTo>
                <a:lnTo>
                  <a:pt x="672935" y="44925"/>
                </a:lnTo>
                <a:lnTo>
                  <a:pt x="710986" y="65371"/>
                </a:lnTo>
                <a:lnTo>
                  <a:pt x="657213" y="65371"/>
                </a:lnTo>
                <a:lnTo>
                  <a:pt x="650418" y="67261"/>
                </a:lnTo>
                <a:lnTo>
                  <a:pt x="639002" y="74825"/>
                </a:lnTo>
                <a:lnTo>
                  <a:pt x="634381" y="79957"/>
                </a:lnTo>
                <a:lnTo>
                  <a:pt x="628402" y="93464"/>
                </a:lnTo>
                <a:lnTo>
                  <a:pt x="626885" y="100749"/>
                </a:lnTo>
                <a:lnTo>
                  <a:pt x="626886" y="119679"/>
                </a:lnTo>
                <a:lnTo>
                  <a:pt x="650418" y="153432"/>
                </a:lnTo>
                <a:lnTo>
                  <a:pt x="657213" y="155323"/>
                </a:lnTo>
                <a:lnTo>
                  <a:pt x="710986" y="155323"/>
                </a:lnTo>
                <a:lnTo>
                  <a:pt x="706680" y="161266"/>
                </a:lnTo>
                <a:lnTo>
                  <a:pt x="673092" y="175498"/>
                </a:lnTo>
                <a:lnTo>
                  <a:pt x="665910" y="175853"/>
                </a:lnTo>
                <a:close/>
              </a:path>
              <a:path w="1240789" h="405764">
                <a:moveTo>
                  <a:pt x="721358" y="91303"/>
                </a:moveTo>
                <a:lnTo>
                  <a:pt x="697983" y="91303"/>
                </a:lnTo>
                <a:lnTo>
                  <a:pt x="697711" y="90492"/>
                </a:lnTo>
                <a:lnTo>
                  <a:pt x="695537" y="82659"/>
                </a:lnTo>
                <a:lnTo>
                  <a:pt x="691731" y="76446"/>
                </a:lnTo>
                <a:lnTo>
                  <a:pt x="686024" y="72124"/>
                </a:lnTo>
                <a:lnTo>
                  <a:pt x="680316" y="67532"/>
                </a:lnTo>
                <a:lnTo>
                  <a:pt x="673249" y="65371"/>
                </a:lnTo>
                <a:lnTo>
                  <a:pt x="710986" y="65371"/>
                </a:lnTo>
                <a:lnTo>
                  <a:pt x="711573" y="66181"/>
                </a:lnTo>
                <a:lnTo>
                  <a:pt x="714932" y="71491"/>
                </a:lnTo>
                <a:lnTo>
                  <a:pt x="717654" y="77256"/>
                </a:lnTo>
                <a:lnTo>
                  <a:pt x="719714" y="83427"/>
                </a:lnTo>
                <a:lnTo>
                  <a:pt x="721358" y="91303"/>
                </a:lnTo>
                <a:close/>
              </a:path>
              <a:path w="1240789" h="405764">
                <a:moveTo>
                  <a:pt x="710986" y="155323"/>
                </a:moveTo>
                <a:lnTo>
                  <a:pt x="673249" y="155323"/>
                </a:lnTo>
                <a:lnTo>
                  <a:pt x="680316" y="152892"/>
                </a:lnTo>
                <a:lnTo>
                  <a:pt x="686024" y="148570"/>
                </a:lnTo>
                <a:lnTo>
                  <a:pt x="691460" y="144248"/>
                </a:lnTo>
                <a:lnTo>
                  <a:pt x="695537" y="138035"/>
                </a:lnTo>
                <a:lnTo>
                  <a:pt x="697439" y="130201"/>
                </a:lnTo>
                <a:lnTo>
                  <a:pt x="697711" y="129391"/>
                </a:lnTo>
                <a:lnTo>
                  <a:pt x="721086" y="129391"/>
                </a:lnTo>
                <a:lnTo>
                  <a:pt x="721086" y="130742"/>
                </a:lnTo>
                <a:lnTo>
                  <a:pt x="719714" y="137267"/>
                </a:lnTo>
                <a:lnTo>
                  <a:pt x="717654" y="143438"/>
                </a:lnTo>
                <a:lnTo>
                  <a:pt x="714932" y="149203"/>
                </a:lnTo>
                <a:lnTo>
                  <a:pt x="711573" y="154513"/>
                </a:lnTo>
                <a:lnTo>
                  <a:pt x="710986" y="155323"/>
                </a:lnTo>
                <a:close/>
              </a:path>
              <a:path w="1240789" h="405764">
                <a:moveTo>
                  <a:pt x="757235" y="174772"/>
                </a:moveTo>
                <a:lnTo>
                  <a:pt x="734676" y="174772"/>
                </a:lnTo>
                <a:lnTo>
                  <a:pt x="734676" y="45651"/>
                </a:lnTo>
                <a:lnTo>
                  <a:pt x="763758" y="45651"/>
                </a:lnTo>
                <a:lnTo>
                  <a:pt x="780649" y="86711"/>
                </a:lnTo>
                <a:lnTo>
                  <a:pt x="757235" y="86711"/>
                </a:lnTo>
                <a:lnTo>
                  <a:pt x="757235" y="174772"/>
                </a:lnTo>
                <a:close/>
              </a:path>
              <a:path w="1240789" h="405764">
                <a:moveTo>
                  <a:pt x="825778" y="143438"/>
                </a:moveTo>
                <a:lnTo>
                  <a:pt x="803985" y="143438"/>
                </a:lnTo>
                <a:lnTo>
                  <a:pt x="843124" y="45651"/>
                </a:lnTo>
                <a:lnTo>
                  <a:pt x="871663" y="45651"/>
                </a:lnTo>
                <a:lnTo>
                  <a:pt x="871663" y="86441"/>
                </a:lnTo>
                <a:lnTo>
                  <a:pt x="849104" y="86441"/>
                </a:lnTo>
                <a:lnTo>
                  <a:pt x="825778" y="143438"/>
                </a:lnTo>
                <a:close/>
              </a:path>
              <a:path w="1240789" h="405764">
                <a:moveTo>
                  <a:pt x="871663" y="174772"/>
                </a:moveTo>
                <a:lnTo>
                  <a:pt x="849104" y="174772"/>
                </a:lnTo>
                <a:lnTo>
                  <a:pt x="849104" y="86441"/>
                </a:lnTo>
                <a:lnTo>
                  <a:pt x="871663" y="86441"/>
                </a:lnTo>
                <a:lnTo>
                  <a:pt x="871663" y="174772"/>
                </a:lnTo>
                <a:close/>
              </a:path>
              <a:path w="1240789" h="405764">
                <a:moveTo>
                  <a:pt x="812954" y="174772"/>
                </a:moveTo>
                <a:lnTo>
                  <a:pt x="793656" y="174772"/>
                </a:lnTo>
                <a:lnTo>
                  <a:pt x="757235" y="86711"/>
                </a:lnTo>
                <a:lnTo>
                  <a:pt x="780649" y="86711"/>
                </a:lnTo>
                <a:lnTo>
                  <a:pt x="803985" y="143438"/>
                </a:lnTo>
                <a:lnTo>
                  <a:pt x="825778" y="143438"/>
                </a:lnTo>
                <a:lnTo>
                  <a:pt x="812954" y="174772"/>
                </a:lnTo>
                <a:close/>
              </a:path>
              <a:path w="1240789" h="405764">
                <a:moveTo>
                  <a:pt x="913792" y="174772"/>
                </a:moveTo>
                <a:lnTo>
                  <a:pt x="891233" y="174772"/>
                </a:lnTo>
                <a:lnTo>
                  <a:pt x="891233" y="45651"/>
                </a:lnTo>
                <a:lnTo>
                  <a:pt x="920315" y="45651"/>
                </a:lnTo>
                <a:lnTo>
                  <a:pt x="920587" y="46462"/>
                </a:lnTo>
                <a:lnTo>
                  <a:pt x="937057" y="86711"/>
                </a:lnTo>
                <a:lnTo>
                  <a:pt x="913792" y="86711"/>
                </a:lnTo>
                <a:lnTo>
                  <a:pt x="913792" y="174772"/>
                </a:lnTo>
                <a:close/>
              </a:path>
              <a:path w="1240789" h="405764">
                <a:moveTo>
                  <a:pt x="982174" y="143438"/>
                </a:moveTo>
                <a:lnTo>
                  <a:pt x="960270" y="143438"/>
                </a:lnTo>
                <a:lnTo>
                  <a:pt x="999409" y="45651"/>
                </a:lnTo>
                <a:lnTo>
                  <a:pt x="1027948" y="45651"/>
                </a:lnTo>
                <a:lnTo>
                  <a:pt x="1027948" y="86711"/>
                </a:lnTo>
                <a:lnTo>
                  <a:pt x="1005389" y="86711"/>
                </a:lnTo>
                <a:lnTo>
                  <a:pt x="982174" y="143438"/>
                </a:lnTo>
                <a:close/>
              </a:path>
              <a:path w="1240789" h="405764">
                <a:moveTo>
                  <a:pt x="969239" y="175043"/>
                </a:moveTo>
                <a:lnTo>
                  <a:pt x="949942" y="175043"/>
                </a:lnTo>
                <a:lnTo>
                  <a:pt x="913792" y="86711"/>
                </a:lnTo>
                <a:lnTo>
                  <a:pt x="937057" y="86711"/>
                </a:lnTo>
                <a:lnTo>
                  <a:pt x="960270" y="143438"/>
                </a:lnTo>
                <a:lnTo>
                  <a:pt x="982174" y="143438"/>
                </a:lnTo>
                <a:lnTo>
                  <a:pt x="969239" y="175043"/>
                </a:lnTo>
                <a:close/>
              </a:path>
              <a:path w="1240789" h="405764">
                <a:moveTo>
                  <a:pt x="1027948" y="174772"/>
                </a:moveTo>
                <a:lnTo>
                  <a:pt x="1005389" y="174772"/>
                </a:lnTo>
                <a:lnTo>
                  <a:pt x="1005389" y="86711"/>
                </a:lnTo>
                <a:lnTo>
                  <a:pt x="1027948" y="86711"/>
                </a:lnTo>
                <a:lnTo>
                  <a:pt x="1027948" y="174772"/>
                </a:lnTo>
                <a:close/>
              </a:path>
              <a:path w="1240789" h="405764">
                <a:moveTo>
                  <a:pt x="256035" y="45651"/>
                </a:moveTo>
                <a:lnTo>
                  <a:pt x="167972" y="45651"/>
                </a:lnTo>
                <a:lnTo>
                  <a:pt x="141336" y="0"/>
                </a:lnTo>
                <a:lnTo>
                  <a:pt x="282400" y="0"/>
                </a:lnTo>
                <a:lnTo>
                  <a:pt x="256035" y="45651"/>
                </a:lnTo>
                <a:close/>
              </a:path>
              <a:path w="1240789" h="405764">
                <a:moveTo>
                  <a:pt x="53001" y="162076"/>
                </a:moveTo>
                <a:lnTo>
                  <a:pt x="0" y="162076"/>
                </a:lnTo>
                <a:lnTo>
                  <a:pt x="70668" y="40519"/>
                </a:lnTo>
                <a:lnTo>
                  <a:pt x="97032" y="86170"/>
                </a:lnTo>
                <a:lnTo>
                  <a:pt x="53001" y="162076"/>
                </a:lnTo>
                <a:close/>
              </a:path>
              <a:path w="1240789" h="405764">
                <a:moveTo>
                  <a:pt x="423736" y="162076"/>
                </a:moveTo>
                <a:lnTo>
                  <a:pt x="370735" y="162076"/>
                </a:lnTo>
                <a:lnTo>
                  <a:pt x="326432" y="86170"/>
                </a:lnTo>
                <a:lnTo>
                  <a:pt x="353068" y="40519"/>
                </a:lnTo>
                <a:lnTo>
                  <a:pt x="423736" y="162076"/>
                </a:lnTo>
                <a:close/>
              </a:path>
              <a:path w="1240789" h="405764">
                <a:moveTo>
                  <a:pt x="282400" y="162076"/>
                </a:moveTo>
                <a:lnTo>
                  <a:pt x="141336" y="162076"/>
                </a:lnTo>
                <a:lnTo>
                  <a:pt x="97032" y="86170"/>
                </a:lnTo>
                <a:lnTo>
                  <a:pt x="120679" y="45651"/>
                </a:lnTo>
                <a:lnTo>
                  <a:pt x="167700" y="45651"/>
                </a:lnTo>
                <a:lnTo>
                  <a:pt x="211732" y="121557"/>
                </a:lnTo>
                <a:lnTo>
                  <a:pt x="305904" y="121557"/>
                </a:lnTo>
                <a:lnTo>
                  <a:pt x="282400" y="162076"/>
                </a:lnTo>
                <a:close/>
              </a:path>
              <a:path w="1240789" h="405764">
                <a:moveTo>
                  <a:pt x="305904" y="121557"/>
                </a:moveTo>
                <a:lnTo>
                  <a:pt x="211732" y="121557"/>
                </a:lnTo>
                <a:lnTo>
                  <a:pt x="256035" y="45651"/>
                </a:lnTo>
                <a:lnTo>
                  <a:pt x="302785" y="45651"/>
                </a:lnTo>
                <a:lnTo>
                  <a:pt x="326432" y="86170"/>
                </a:lnTo>
                <a:lnTo>
                  <a:pt x="305904" y="121557"/>
                </a:lnTo>
                <a:close/>
              </a:path>
              <a:path w="1240789" h="405764">
                <a:moveTo>
                  <a:pt x="370463" y="243115"/>
                </a:moveTo>
                <a:lnTo>
                  <a:pt x="53001" y="243115"/>
                </a:lnTo>
                <a:lnTo>
                  <a:pt x="29354" y="202596"/>
                </a:lnTo>
                <a:lnTo>
                  <a:pt x="53001" y="162076"/>
                </a:lnTo>
                <a:lnTo>
                  <a:pt x="370463" y="162076"/>
                </a:lnTo>
                <a:lnTo>
                  <a:pt x="394110" y="202596"/>
                </a:lnTo>
                <a:lnTo>
                  <a:pt x="370463" y="243115"/>
                </a:lnTo>
                <a:close/>
              </a:path>
              <a:path w="1240789" h="405764">
                <a:moveTo>
                  <a:pt x="70668" y="364673"/>
                </a:moveTo>
                <a:lnTo>
                  <a:pt x="0" y="243115"/>
                </a:lnTo>
                <a:lnTo>
                  <a:pt x="53001" y="243115"/>
                </a:lnTo>
                <a:lnTo>
                  <a:pt x="97304" y="319021"/>
                </a:lnTo>
                <a:lnTo>
                  <a:pt x="70668" y="364673"/>
                </a:lnTo>
                <a:close/>
              </a:path>
              <a:path w="1240789" h="405764">
                <a:moveTo>
                  <a:pt x="167972" y="359540"/>
                </a:moveTo>
                <a:lnTo>
                  <a:pt x="120951" y="359540"/>
                </a:lnTo>
                <a:lnTo>
                  <a:pt x="97304" y="319021"/>
                </a:lnTo>
                <a:lnTo>
                  <a:pt x="141336" y="243115"/>
                </a:lnTo>
                <a:lnTo>
                  <a:pt x="282400" y="243115"/>
                </a:lnTo>
                <a:lnTo>
                  <a:pt x="305904" y="283634"/>
                </a:lnTo>
                <a:lnTo>
                  <a:pt x="211732" y="283634"/>
                </a:lnTo>
                <a:lnTo>
                  <a:pt x="167972" y="359540"/>
                </a:lnTo>
                <a:close/>
              </a:path>
              <a:path w="1240789" h="405764">
                <a:moveTo>
                  <a:pt x="353068" y="364673"/>
                </a:moveTo>
                <a:lnTo>
                  <a:pt x="326703" y="319021"/>
                </a:lnTo>
                <a:lnTo>
                  <a:pt x="370735" y="243115"/>
                </a:lnTo>
                <a:lnTo>
                  <a:pt x="423736" y="243115"/>
                </a:lnTo>
                <a:lnTo>
                  <a:pt x="353068" y="364673"/>
                </a:lnTo>
                <a:close/>
              </a:path>
              <a:path w="1240789" h="405764">
                <a:moveTo>
                  <a:pt x="302785" y="359540"/>
                </a:moveTo>
                <a:lnTo>
                  <a:pt x="255764" y="359540"/>
                </a:lnTo>
                <a:lnTo>
                  <a:pt x="211732" y="283634"/>
                </a:lnTo>
                <a:lnTo>
                  <a:pt x="305904" y="283634"/>
                </a:lnTo>
                <a:lnTo>
                  <a:pt x="326432" y="319021"/>
                </a:lnTo>
                <a:lnTo>
                  <a:pt x="302785" y="359540"/>
                </a:lnTo>
                <a:close/>
              </a:path>
              <a:path w="1240789" h="405764">
                <a:moveTo>
                  <a:pt x="282672" y="405192"/>
                </a:moveTo>
                <a:lnTo>
                  <a:pt x="141336" y="405192"/>
                </a:lnTo>
                <a:lnTo>
                  <a:pt x="167700" y="359540"/>
                </a:lnTo>
                <a:lnTo>
                  <a:pt x="256035" y="359540"/>
                </a:lnTo>
                <a:lnTo>
                  <a:pt x="282672" y="405192"/>
                </a:lnTo>
                <a:close/>
              </a:path>
            </a:pathLst>
          </a:custGeom>
          <a:solidFill>
            <a:srgbClr val="003B3B"/>
          </a:solidFill>
        </p:spPr>
        <p:txBody>
          <a:bodyPr wrap="square" lIns="0" tIns="0" rIns="0" bIns="0" rtlCol="0"/>
          <a:lstStyle/>
          <a:p>
            <a:endParaRPr/>
          </a:p>
        </p:txBody>
      </p:sp>
      <p:sp>
        <p:nvSpPr>
          <p:cNvPr id="18" name="object 18"/>
          <p:cNvSpPr txBox="1">
            <a:spLocks noGrp="1"/>
          </p:cNvSpPr>
          <p:nvPr>
            <p:ph type="title"/>
          </p:nvPr>
        </p:nvSpPr>
        <p:spPr>
          <a:xfrm>
            <a:off x="6126100" y="2227549"/>
            <a:ext cx="4371975" cy="574040"/>
          </a:xfrm>
          <a:prstGeom prst="rect">
            <a:avLst/>
          </a:prstGeom>
        </p:spPr>
        <p:txBody>
          <a:bodyPr vert="horz" wrap="square" lIns="0" tIns="12700" rIns="0" bIns="0" rtlCol="0">
            <a:spAutoFit/>
          </a:bodyPr>
          <a:lstStyle/>
          <a:p>
            <a:pPr marL="12700">
              <a:lnSpc>
                <a:spcPct val="100000"/>
              </a:lnSpc>
              <a:spcBef>
                <a:spcPts val="100"/>
              </a:spcBef>
            </a:pPr>
            <a:r>
              <a:rPr sz="3600" b="1" dirty="0">
                <a:latin typeface="Arial"/>
                <a:cs typeface="Arial"/>
              </a:rPr>
              <a:t>FCX</a:t>
            </a:r>
            <a:r>
              <a:rPr sz="3600" b="1" spc="-10" dirty="0">
                <a:latin typeface="Arial"/>
                <a:cs typeface="Arial"/>
              </a:rPr>
              <a:t> </a:t>
            </a:r>
            <a:r>
              <a:rPr sz="3600" b="1" dirty="0">
                <a:latin typeface="Arial"/>
                <a:cs typeface="Arial"/>
              </a:rPr>
              <a:t>Safety</a:t>
            </a:r>
            <a:r>
              <a:rPr sz="3600" b="1" spc="-5" dirty="0">
                <a:latin typeface="Arial"/>
                <a:cs typeface="Arial"/>
              </a:rPr>
              <a:t> </a:t>
            </a:r>
            <a:r>
              <a:rPr sz="3600" b="1" spc="-10" dirty="0">
                <a:latin typeface="Arial"/>
                <a:cs typeface="Arial"/>
              </a:rPr>
              <a:t>Updates</a:t>
            </a:r>
            <a:endParaRPr sz="3600">
              <a:latin typeface="Arial"/>
              <a:cs typeface="Arial"/>
            </a:endParaRPr>
          </a:p>
        </p:txBody>
      </p:sp>
      <p:sp>
        <p:nvSpPr>
          <p:cNvPr id="19" name="object 19"/>
          <p:cNvSpPr txBox="1"/>
          <p:nvPr/>
        </p:nvSpPr>
        <p:spPr>
          <a:xfrm>
            <a:off x="6133309" y="3392446"/>
            <a:ext cx="5220489" cy="890628"/>
          </a:xfrm>
          <a:prstGeom prst="rect">
            <a:avLst/>
          </a:prstGeom>
        </p:spPr>
        <p:txBody>
          <a:bodyPr vert="horz" wrap="square" lIns="0" tIns="170815" rIns="0" bIns="0" rtlCol="0">
            <a:spAutoFit/>
          </a:bodyPr>
          <a:lstStyle/>
          <a:p>
            <a:pPr marL="12700">
              <a:lnSpc>
                <a:spcPct val="100000"/>
              </a:lnSpc>
              <a:spcBef>
                <a:spcPts val="1345"/>
              </a:spcBef>
            </a:pPr>
            <a:r>
              <a:rPr lang="en-US" sz="2400" dirty="0">
                <a:solidFill>
                  <a:srgbClr val="006FC0"/>
                </a:solidFill>
                <a:latin typeface="Arial"/>
                <a:cs typeface="Arial"/>
              </a:rPr>
              <a:t>February </a:t>
            </a:r>
            <a:r>
              <a:rPr sz="2400" spc="-20" dirty="0">
                <a:solidFill>
                  <a:srgbClr val="006FC0"/>
                </a:solidFill>
                <a:latin typeface="Arial"/>
                <a:cs typeface="Arial"/>
              </a:rPr>
              <a:t>202</a:t>
            </a:r>
            <a:r>
              <a:rPr lang="en-US" sz="2400" spc="-20" dirty="0">
                <a:solidFill>
                  <a:srgbClr val="006FC0"/>
                </a:solidFill>
                <a:latin typeface="Arial"/>
                <a:cs typeface="Arial"/>
              </a:rPr>
              <a:t>4</a:t>
            </a:r>
            <a:endParaRPr sz="2400" dirty="0">
              <a:latin typeface="Arial"/>
              <a:cs typeface="Arial"/>
            </a:endParaRPr>
          </a:p>
          <a:p>
            <a:pPr marL="12700">
              <a:lnSpc>
                <a:spcPct val="100000"/>
              </a:lnSpc>
              <a:spcBef>
                <a:spcPts val="825"/>
              </a:spcBef>
            </a:pPr>
            <a:r>
              <a:rPr sz="1600" dirty="0">
                <a:solidFill>
                  <a:srgbClr val="006FC0"/>
                </a:solidFill>
                <a:latin typeface="Arial"/>
                <a:cs typeface="Arial"/>
              </a:rPr>
              <a:t>(Incidents</a:t>
            </a:r>
            <a:r>
              <a:rPr sz="1600" spc="-25" dirty="0">
                <a:solidFill>
                  <a:srgbClr val="006FC0"/>
                </a:solidFill>
                <a:latin typeface="Arial"/>
                <a:cs typeface="Arial"/>
              </a:rPr>
              <a:t> </a:t>
            </a:r>
            <a:r>
              <a:rPr sz="1600" dirty="0">
                <a:solidFill>
                  <a:srgbClr val="006FC0"/>
                </a:solidFill>
                <a:latin typeface="Arial"/>
                <a:cs typeface="Arial"/>
              </a:rPr>
              <a:t>and</a:t>
            </a:r>
            <a:r>
              <a:rPr sz="1600" spc="-40" dirty="0">
                <a:solidFill>
                  <a:srgbClr val="006FC0"/>
                </a:solidFill>
                <a:latin typeface="Arial"/>
                <a:cs typeface="Arial"/>
              </a:rPr>
              <a:t> </a:t>
            </a:r>
            <a:r>
              <a:rPr sz="1600" spc="-10" dirty="0">
                <a:solidFill>
                  <a:srgbClr val="006FC0"/>
                </a:solidFill>
                <a:latin typeface="Arial"/>
                <a:cs typeface="Arial"/>
              </a:rPr>
              <a:t>Communications</a:t>
            </a:r>
            <a:r>
              <a:rPr sz="1600" spc="-45" dirty="0">
                <a:solidFill>
                  <a:srgbClr val="006FC0"/>
                </a:solidFill>
                <a:latin typeface="Arial"/>
                <a:cs typeface="Arial"/>
              </a:rPr>
              <a:t> </a:t>
            </a:r>
            <a:r>
              <a:rPr sz="1600" dirty="0">
                <a:solidFill>
                  <a:srgbClr val="006FC0"/>
                </a:solidFill>
                <a:latin typeface="Arial"/>
                <a:cs typeface="Arial"/>
              </a:rPr>
              <a:t>from</a:t>
            </a:r>
            <a:r>
              <a:rPr sz="1600" spc="-15" dirty="0">
                <a:solidFill>
                  <a:srgbClr val="006FC0"/>
                </a:solidFill>
                <a:latin typeface="Arial"/>
                <a:cs typeface="Arial"/>
              </a:rPr>
              <a:t> </a:t>
            </a:r>
            <a:r>
              <a:rPr lang="en-US" sz="1600" dirty="0">
                <a:solidFill>
                  <a:srgbClr val="006FC0"/>
                </a:solidFill>
                <a:latin typeface="Arial"/>
                <a:cs typeface="Arial"/>
              </a:rPr>
              <a:t>January</a:t>
            </a:r>
            <a:r>
              <a:rPr sz="1600" spc="-5" dirty="0">
                <a:solidFill>
                  <a:srgbClr val="006FC0"/>
                </a:solidFill>
                <a:latin typeface="Arial"/>
                <a:cs typeface="Arial"/>
              </a:rPr>
              <a:t> </a:t>
            </a:r>
            <a:r>
              <a:rPr sz="1600" spc="-10" dirty="0">
                <a:solidFill>
                  <a:srgbClr val="006FC0"/>
                </a:solidFill>
                <a:latin typeface="Arial"/>
                <a:cs typeface="Arial"/>
              </a:rPr>
              <a:t>202</a:t>
            </a:r>
            <a:r>
              <a:rPr lang="en-US" sz="1600" spc="-10" dirty="0">
                <a:solidFill>
                  <a:srgbClr val="006FC0"/>
                </a:solidFill>
                <a:latin typeface="Arial"/>
                <a:cs typeface="Arial"/>
              </a:rPr>
              <a:t>4</a:t>
            </a:r>
            <a:r>
              <a:rPr sz="1600" spc="-10" dirty="0">
                <a:solidFill>
                  <a:srgbClr val="006FC0"/>
                </a:solidFill>
                <a:latin typeface="Arial"/>
                <a:cs typeface="Arial"/>
              </a:rPr>
              <a:t>)</a:t>
            </a:r>
            <a:endParaRPr sz="1600" dirty="0">
              <a:latin typeface="Arial"/>
              <a:cs typeface="Arial"/>
            </a:endParaRPr>
          </a:p>
        </p:txBody>
      </p:sp>
    </p:spTree>
    <p:extLst>
      <p:ext uri="{BB962C8B-B14F-4D97-AF65-F5344CB8AC3E}">
        <p14:creationId xmlns:p14="http://schemas.microsoft.com/office/powerpoint/2010/main" val="2510871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611BF-8160-44B3-808D-163F9DA17BE4}"/>
              </a:ext>
            </a:extLst>
          </p:cNvPr>
          <p:cNvSpPr>
            <a:spLocks noGrp="1"/>
          </p:cNvSpPr>
          <p:nvPr>
            <p:ph type="ctrTitle"/>
          </p:nvPr>
        </p:nvSpPr>
        <p:spPr/>
        <p:txBody>
          <a:bodyPr/>
          <a:lstStyle/>
          <a:p>
            <a:r>
              <a:rPr lang="en-US" dirty="0"/>
              <a:t>ISNetworld Implementation Project</a:t>
            </a:r>
          </a:p>
        </p:txBody>
      </p:sp>
      <p:sp>
        <p:nvSpPr>
          <p:cNvPr id="3" name="Subtitle 2">
            <a:extLst>
              <a:ext uri="{FF2B5EF4-FFF2-40B4-BE49-F238E27FC236}">
                <a16:creationId xmlns:a16="http://schemas.microsoft.com/office/drawing/2014/main" id="{BB534FD6-59A0-4D62-9D99-5B6A4E67A256}"/>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552216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12484-82BD-B134-FF39-DDB854CF185B}"/>
              </a:ext>
            </a:extLst>
          </p:cNvPr>
          <p:cNvSpPr>
            <a:spLocks noGrp="1"/>
          </p:cNvSpPr>
          <p:nvPr>
            <p:ph type="title"/>
          </p:nvPr>
        </p:nvSpPr>
        <p:spPr/>
        <p:txBody>
          <a:bodyPr/>
          <a:lstStyle/>
          <a:p>
            <a:r>
              <a:rPr lang="en-US" dirty="0"/>
              <a:t>ISN Implementation Strategy – 1Q/2Q 2024</a:t>
            </a:r>
          </a:p>
        </p:txBody>
      </p:sp>
      <p:sp>
        <p:nvSpPr>
          <p:cNvPr id="4" name="Slide Number Placeholder 3">
            <a:extLst>
              <a:ext uri="{FF2B5EF4-FFF2-40B4-BE49-F238E27FC236}">
                <a16:creationId xmlns:a16="http://schemas.microsoft.com/office/drawing/2014/main" id="{CE3F0B8C-6CAE-F715-9CBA-D9AE93811C2B}"/>
              </a:ext>
            </a:extLst>
          </p:cNvPr>
          <p:cNvSpPr>
            <a:spLocks noGrp="1"/>
          </p:cNvSpPr>
          <p:nvPr>
            <p:ph type="sldNum" sz="quarter" idx="4"/>
          </p:nvPr>
        </p:nvSpPr>
        <p:spPr/>
        <p:txBody>
          <a:bodyPr/>
          <a:lstStyle/>
          <a:p>
            <a:fld id="{B5EB69C0-7537-C24C-BC67-8B5F238D9475}" type="slidenum">
              <a:rPr lang="en-US" dirty="0" smtClean="0"/>
              <a:pPr/>
              <a:t>12</a:t>
            </a:fld>
            <a:endParaRPr lang="en-US" dirty="0"/>
          </a:p>
        </p:txBody>
      </p:sp>
      <p:grpSp>
        <p:nvGrpSpPr>
          <p:cNvPr id="5" name="Group 4">
            <a:extLst>
              <a:ext uri="{FF2B5EF4-FFF2-40B4-BE49-F238E27FC236}">
                <a16:creationId xmlns:a16="http://schemas.microsoft.com/office/drawing/2014/main" id="{8B23B3CB-EAFF-301D-858D-1A1C5B0A1468}"/>
              </a:ext>
            </a:extLst>
          </p:cNvPr>
          <p:cNvGrpSpPr/>
          <p:nvPr/>
        </p:nvGrpSpPr>
        <p:grpSpPr>
          <a:xfrm>
            <a:off x="304536" y="1191664"/>
            <a:ext cx="11749811" cy="5383323"/>
            <a:chOff x="730330" y="1057856"/>
            <a:chExt cx="8542639" cy="4110591"/>
          </a:xfrm>
        </p:grpSpPr>
        <p:grpSp>
          <p:nvGrpSpPr>
            <p:cNvPr id="6" name="Group 5">
              <a:extLst>
                <a:ext uri="{FF2B5EF4-FFF2-40B4-BE49-F238E27FC236}">
                  <a16:creationId xmlns:a16="http://schemas.microsoft.com/office/drawing/2014/main" id="{454F9C84-44E3-52A0-E3F0-1250A8E296B1}"/>
                </a:ext>
              </a:extLst>
            </p:cNvPr>
            <p:cNvGrpSpPr/>
            <p:nvPr/>
          </p:nvGrpSpPr>
          <p:grpSpPr>
            <a:xfrm>
              <a:off x="6192982" y="2217397"/>
              <a:ext cx="3079987" cy="2893122"/>
              <a:chOff x="6192982" y="2217397"/>
              <a:chExt cx="3079987" cy="2893122"/>
            </a:xfrm>
          </p:grpSpPr>
          <p:grpSp>
            <p:nvGrpSpPr>
              <p:cNvPr id="21" name="Group 20">
                <a:extLst>
                  <a:ext uri="{FF2B5EF4-FFF2-40B4-BE49-F238E27FC236}">
                    <a16:creationId xmlns:a16="http://schemas.microsoft.com/office/drawing/2014/main" id="{74524B4C-FB53-263B-0082-9A3CA75DD804}"/>
                  </a:ext>
                </a:extLst>
              </p:cNvPr>
              <p:cNvGrpSpPr/>
              <p:nvPr/>
            </p:nvGrpSpPr>
            <p:grpSpPr>
              <a:xfrm>
                <a:off x="6195387" y="2217397"/>
                <a:ext cx="2848100" cy="2893122"/>
                <a:chOff x="758860" y="1057856"/>
                <a:chExt cx="2848100" cy="2893122"/>
              </a:xfrm>
            </p:grpSpPr>
            <p:grpSp>
              <p:nvGrpSpPr>
                <p:cNvPr id="23" name="Group 22">
                  <a:extLst>
                    <a:ext uri="{FF2B5EF4-FFF2-40B4-BE49-F238E27FC236}">
                      <a16:creationId xmlns:a16="http://schemas.microsoft.com/office/drawing/2014/main" id="{201C24CE-251C-7322-ECF5-A97D29AA17C8}"/>
                    </a:ext>
                  </a:extLst>
                </p:cNvPr>
                <p:cNvGrpSpPr/>
                <p:nvPr/>
              </p:nvGrpSpPr>
              <p:grpSpPr>
                <a:xfrm>
                  <a:off x="758860" y="1057856"/>
                  <a:ext cx="2848100" cy="1178799"/>
                  <a:chOff x="758860" y="1057856"/>
                  <a:chExt cx="2848100" cy="1178799"/>
                </a:xfrm>
              </p:grpSpPr>
              <p:sp>
                <p:nvSpPr>
                  <p:cNvPr id="25" name="Right Arrow 28">
                    <a:extLst>
                      <a:ext uri="{FF2B5EF4-FFF2-40B4-BE49-F238E27FC236}">
                        <a16:creationId xmlns:a16="http://schemas.microsoft.com/office/drawing/2014/main" id="{3C6F137A-3A63-6179-EF49-A135A3D09E64}"/>
                      </a:ext>
                    </a:extLst>
                  </p:cNvPr>
                  <p:cNvSpPr/>
                  <p:nvPr/>
                </p:nvSpPr>
                <p:spPr>
                  <a:xfrm>
                    <a:off x="758860" y="1057856"/>
                    <a:ext cx="2848100" cy="1178799"/>
                  </a:xfrm>
                  <a:prstGeom prst="rightArrow">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TextBox 25">
                    <a:extLst>
                      <a:ext uri="{FF2B5EF4-FFF2-40B4-BE49-F238E27FC236}">
                        <a16:creationId xmlns:a16="http://schemas.microsoft.com/office/drawing/2014/main" id="{CBF7E65D-9181-BE6D-F95A-169C8ECA8F20}"/>
                      </a:ext>
                    </a:extLst>
                  </p:cNvPr>
                  <p:cNvSpPr txBox="1"/>
                  <p:nvPr/>
                </p:nvSpPr>
                <p:spPr>
                  <a:xfrm>
                    <a:off x="945932" y="1456176"/>
                    <a:ext cx="1543156" cy="352518"/>
                  </a:xfrm>
                  <a:prstGeom prst="rect">
                    <a:avLst/>
                  </a:prstGeom>
                  <a:noFill/>
                  <a:ln>
                    <a:noFill/>
                  </a:ln>
                  <a:effectLst>
                    <a:outerShdw blurRad="63500" sx="102000" sy="102000" algn="ctr" rotWithShape="0">
                      <a:prstClr val="black">
                        <a:alpha val="40000"/>
                      </a:prstClr>
                    </a:outerShdw>
                  </a:effectLst>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Phase </a:t>
                    </a:r>
                    <a:r>
                      <a:rPr lang="en-US" sz="2400" b="1" i="1" dirty="0">
                        <a:solidFill>
                          <a:schemeClr val="bg1"/>
                        </a:solidFill>
                        <a:latin typeface="Arial" panose="020B0604020202020204" pitchFamily="34" charset="0"/>
                        <a:cs typeface="Arial" panose="020B0604020202020204" pitchFamily="34" charset="0"/>
                      </a:rPr>
                      <a:t>3 - API</a:t>
                    </a:r>
                    <a:endParaRPr kumimoji="0" lang="en-US" sz="2400" b="1"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cxnSp>
              <p:nvCxnSpPr>
                <p:cNvPr id="24" name="Straight Connector 23">
                  <a:extLst>
                    <a:ext uri="{FF2B5EF4-FFF2-40B4-BE49-F238E27FC236}">
                      <a16:creationId xmlns:a16="http://schemas.microsoft.com/office/drawing/2014/main" id="{55BAAD40-12B1-3BE3-7578-97A17765DA13}"/>
                    </a:ext>
                  </a:extLst>
                </p:cNvPr>
                <p:cNvCxnSpPr/>
                <p:nvPr/>
              </p:nvCxnSpPr>
              <p:spPr>
                <a:xfrm>
                  <a:off x="762805" y="1355247"/>
                  <a:ext cx="0" cy="2595731"/>
                </a:xfrm>
                <a:prstGeom prst="line">
                  <a:avLst/>
                </a:prstGeom>
                <a:ln w="25400">
                  <a:solidFill>
                    <a:srgbClr val="29598D"/>
                  </a:solidFill>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0CA9BA33-11C7-8B77-9312-2B2296EAB05B}"/>
                  </a:ext>
                </a:extLst>
              </p:cNvPr>
              <p:cNvSpPr/>
              <p:nvPr/>
            </p:nvSpPr>
            <p:spPr>
              <a:xfrm>
                <a:off x="6192982" y="3122017"/>
                <a:ext cx="3079987" cy="1739086"/>
              </a:xfrm>
              <a:prstGeom prst="rect">
                <a:avLst/>
              </a:prstGeom>
            </p:spPr>
            <p:txBody>
              <a:bodyPr wrap="square">
                <a:spAutoFit/>
              </a:bodyPr>
              <a:lstStyle/>
              <a:p>
                <a:pPr algn="ctr">
                  <a:defRPr/>
                </a:pPr>
                <a:r>
                  <a:rPr kumimoji="0" lang="en-US" sz="1600" b="1" i="1" u="sng"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2Q/3Q 2024</a:t>
                </a:r>
                <a:endParaRPr lang="en-US" sz="1600" i="1" dirty="0">
                  <a:solidFill>
                    <a:schemeClr val="tx1">
                      <a:lumMod val="75000"/>
                      <a:lumOff val="25000"/>
                    </a:schemeClr>
                  </a:solidFill>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defRPr/>
                </a:pPr>
                <a:endParaRPr lang="en-US" sz="1400" i="1" dirty="0">
                  <a:solidFill>
                    <a:schemeClr val="tx1">
                      <a:lumMod val="75000"/>
                      <a:lumOff val="25000"/>
                    </a:schemeClr>
                  </a:solidFill>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defRPr/>
                </a:pPr>
                <a:r>
                  <a:rPr lang="en-US" sz="1400" dirty="0">
                    <a:solidFill>
                      <a:schemeClr val="tx1">
                        <a:lumMod val="75000"/>
                        <a:lumOff val="25000"/>
                      </a:schemeClr>
                    </a:solidFill>
                    <a:latin typeface="Calibri" panose="020F0502020204030204" pitchFamily="34" charset="0"/>
                    <a:cs typeface="Calibri" panose="020F0502020204030204" pitchFamily="34" charset="0"/>
                  </a:rPr>
                  <a:t>Application Programming Interface (API)</a:t>
                </a:r>
              </a:p>
              <a:p>
                <a:pPr marL="285750" lvl="0" indent="-285750">
                  <a:buFont typeface="Arial" panose="020B0604020202020204" pitchFamily="34" charset="0"/>
                  <a:buChar char="•"/>
                  <a:defRPr/>
                </a:pPr>
                <a:endParaRPr lang="en-US" sz="1400" dirty="0">
                  <a:solidFill>
                    <a:schemeClr val="tx1">
                      <a:lumMod val="75000"/>
                      <a:lumOff val="25000"/>
                    </a:schemeClr>
                  </a:solidFill>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defRPr/>
                </a:pPr>
                <a:r>
                  <a:rPr lang="en-US" sz="1400" dirty="0">
                    <a:solidFill>
                      <a:schemeClr val="tx1">
                        <a:lumMod val="75000"/>
                        <a:lumOff val="25000"/>
                      </a:schemeClr>
                    </a:solidFill>
                    <a:latin typeface="Calibri" panose="020F0502020204030204" pitchFamily="34" charset="0"/>
                    <a:cs typeface="Calibri" panose="020F0502020204030204" pitchFamily="34" charset="0"/>
                  </a:rPr>
                  <a:t>Automated data flow from ISN to FCX Systems</a:t>
                </a:r>
              </a:p>
              <a:p>
                <a:pPr marL="742950" lvl="1" indent="-285750">
                  <a:buFont typeface="Arial" panose="020B0604020202020204" pitchFamily="34" charset="0"/>
                  <a:buChar char="•"/>
                  <a:defRPr/>
                </a:pPr>
                <a:r>
                  <a:rPr lang="en-US" sz="1400" dirty="0">
                    <a:solidFill>
                      <a:schemeClr val="tx1">
                        <a:lumMod val="75000"/>
                        <a:lumOff val="25000"/>
                      </a:schemeClr>
                    </a:solidFill>
                    <a:latin typeface="Calibri" panose="020F0502020204030204" pitchFamily="34" charset="0"/>
                    <a:cs typeface="Calibri" panose="020F0502020204030204" pitchFamily="34" charset="0"/>
                  </a:rPr>
                  <a:t>SuccessFactors, AMS, Snowflake, LMS</a:t>
                </a:r>
              </a:p>
              <a:p>
                <a:pPr marL="285750" lvl="0" indent="-285750">
                  <a:buFont typeface="Arial" panose="020B0604020202020204" pitchFamily="34" charset="0"/>
                  <a:buChar char="•"/>
                  <a:defRPr/>
                </a:pPr>
                <a:endParaRPr lang="en-US" sz="1400" dirty="0">
                  <a:solidFill>
                    <a:schemeClr val="tx1">
                      <a:lumMod val="75000"/>
                      <a:lumOff val="2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defRPr/>
                </a:pPr>
                <a:r>
                  <a:rPr lang="en-US" sz="1400" dirty="0">
                    <a:solidFill>
                      <a:schemeClr val="tx1">
                        <a:lumMod val="75000"/>
                        <a:lumOff val="25000"/>
                      </a:schemeClr>
                    </a:solidFill>
                    <a:latin typeface="Calibri" panose="020F0502020204030204" pitchFamily="34" charset="0"/>
                    <a:cs typeface="Calibri" panose="020F0502020204030204" pitchFamily="34" charset="0"/>
                  </a:rPr>
                  <a:t>Develop </a:t>
                </a:r>
                <a:r>
                  <a:rPr lang="en-US" sz="1400" dirty="0" err="1">
                    <a:solidFill>
                      <a:schemeClr val="tx1">
                        <a:lumMod val="75000"/>
                        <a:lumOff val="25000"/>
                      </a:schemeClr>
                    </a:solidFill>
                    <a:latin typeface="Calibri" panose="020F0502020204030204" pitchFamily="34" charset="0"/>
                    <a:cs typeface="Calibri" panose="020F0502020204030204" pitchFamily="34" charset="0"/>
                  </a:rPr>
                  <a:t>PowerBI</a:t>
                </a:r>
                <a:r>
                  <a:rPr lang="en-US" sz="1400" dirty="0">
                    <a:solidFill>
                      <a:schemeClr val="tx1">
                        <a:lumMod val="75000"/>
                        <a:lumOff val="25000"/>
                      </a:schemeClr>
                    </a:solidFill>
                    <a:latin typeface="Calibri" panose="020F0502020204030204" pitchFamily="34" charset="0"/>
                    <a:cs typeface="Calibri" panose="020F0502020204030204" pitchFamily="34" charset="0"/>
                  </a:rPr>
                  <a:t> Reporting Dashboards</a:t>
                </a:r>
              </a:p>
              <a:p>
                <a:pPr marL="742950" lvl="1" indent="-285750">
                  <a:buFont typeface="Arial" panose="020B0604020202020204" pitchFamily="34" charset="0"/>
                  <a:buChar char="•"/>
                  <a:defRPr/>
                </a:pPr>
                <a:r>
                  <a:rPr lang="en-US" sz="1400" dirty="0">
                    <a:solidFill>
                      <a:schemeClr val="tx1">
                        <a:lumMod val="75000"/>
                        <a:lumOff val="25000"/>
                      </a:schemeClr>
                    </a:solidFill>
                    <a:latin typeface="Calibri" panose="020F0502020204030204" pitchFamily="34" charset="0"/>
                    <a:cs typeface="Calibri" panose="020F0502020204030204" pitchFamily="34" charset="0"/>
                  </a:rPr>
                  <a:t>Contractor Compliance Status</a:t>
                </a:r>
              </a:p>
              <a:p>
                <a:pPr marL="742950" lvl="1" indent="-285750">
                  <a:buFont typeface="Arial" panose="020B0604020202020204" pitchFamily="34" charset="0"/>
                  <a:buChar char="•"/>
                  <a:defRPr/>
                </a:pPr>
                <a:r>
                  <a:rPr lang="en-US" sz="1400" dirty="0">
                    <a:solidFill>
                      <a:schemeClr val="tx1">
                        <a:lumMod val="75000"/>
                        <a:lumOff val="25000"/>
                      </a:schemeClr>
                    </a:solidFill>
                    <a:latin typeface="Calibri" panose="020F0502020204030204" pitchFamily="34" charset="0"/>
                    <a:cs typeface="Calibri" panose="020F0502020204030204" pitchFamily="34" charset="0"/>
                  </a:rPr>
                  <a:t>Contractor Headcounts</a:t>
                </a:r>
              </a:p>
            </p:txBody>
          </p:sp>
        </p:grpSp>
        <p:grpSp>
          <p:nvGrpSpPr>
            <p:cNvPr id="7" name="Group 6">
              <a:extLst>
                <a:ext uri="{FF2B5EF4-FFF2-40B4-BE49-F238E27FC236}">
                  <a16:creationId xmlns:a16="http://schemas.microsoft.com/office/drawing/2014/main" id="{F83B50DE-4384-BFD8-FB5B-C120A7A5FCB2}"/>
                </a:ext>
              </a:extLst>
            </p:cNvPr>
            <p:cNvGrpSpPr/>
            <p:nvPr/>
          </p:nvGrpSpPr>
          <p:grpSpPr>
            <a:xfrm>
              <a:off x="3462455" y="1644980"/>
              <a:ext cx="5581030" cy="3465539"/>
              <a:chOff x="3462455" y="1644980"/>
              <a:chExt cx="5581030" cy="3465539"/>
            </a:xfrm>
          </p:grpSpPr>
          <p:grpSp>
            <p:nvGrpSpPr>
              <p:cNvPr id="15" name="Group 14">
                <a:extLst>
                  <a:ext uri="{FF2B5EF4-FFF2-40B4-BE49-F238E27FC236}">
                    <a16:creationId xmlns:a16="http://schemas.microsoft.com/office/drawing/2014/main" id="{C5E82283-DD8F-F365-4BF2-CC2DEAC7444A}"/>
                  </a:ext>
                </a:extLst>
              </p:cNvPr>
              <p:cNvGrpSpPr/>
              <p:nvPr/>
            </p:nvGrpSpPr>
            <p:grpSpPr>
              <a:xfrm>
                <a:off x="3462455" y="1644980"/>
                <a:ext cx="5581030" cy="3465539"/>
                <a:chOff x="756456" y="1057856"/>
                <a:chExt cx="5581030" cy="3465539"/>
              </a:xfrm>
            </p:grpSpPr>
            <p:grpSp>
              <p:nvGrpSpPr>
                <p:cNvPr id="17" name="Group 16">
                  <a:extLst>
                    <a:ext uri="{FF2B5EF4-FFF2-40B4-BE49-F238E27FC236}">
                      <a16:creationId xmlns:a16="http://schemas.microsoft.com/office/drawing/2014/main" id="{5AE6023C-7A6D-DEAD-F5ED-794A39E1E3EA}"/>
                    </a:ext>
                  </a:extLst>
                </p:cNvPr>
                <p:cNvGrpSpPr/>
                <p:nvPr/>
              </p:nvGrpSpPr>
              <p:grpSpPr>
                <a:xfrm>
                  <a:off x="758858" y="1057856"/>
                  <a:ext cx="5578628" cy="1178799"/>
                  <a:chOff x="758858" y="1057856"/>
                  <a:chExt cx="5578628" cy="1178799"/>
                </a:xfrm>
              </p:grpSpPr>
              <p:sp>
                <p:nvSpPr>
                  <p:cNvPr id="19" name="Right Arrow 65">
                    <a:extLst>
                      <a:ext uri="{FF2B5EF4-FFF2-40B4-BE49-F238E27FC236}">
                        <a16:creationId xmlns:a16="http://schemas.microsoft.com/office/drawing/2014/main" id="{84BFBD10-443E-C016-4983-75DD9062A7CC}"/>
                      </a:ext>
                    </a:extLst>
                  </p:cNvPr>
                  <p:cNvSpPr/>
                  <p:nvPr/>
                </p:nvSpPr>
                <p:spPr>
                  <a:xfrm>
                    <a:off x="758858" y="1057856"/>
                    <a:ext cx="5578628" cy="1178799"/>
                  </a:xfrm>
                  <a:prstGeom prst="rightArrow">
                    <a:avLst/>
                  </a:prstGeom>
                  <a:solidFill>
                    <a:srgbClr val="FEC74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TextBox 19">
                    <a:extLst>
                      <a:ext uri="{FF2B5EF4-FFF2-40B4-BE49-F238E27FC236}">
                        <a16:creationId xmlns:a16="http://schemas.microsoft.com/office/drawing/2014/main" id="{2688049C-2A0F-8536-7583-B24A8659C9CC}"/>
                      </a:ext>
                    </a:extLst>
                  </p:cNvPr>
                  <p:cNvSpPr txBox="1"/>
                  <p:nvPr/>
                </p:nvSpPr>
                <p:spPr>
                  <a:xfrm>
                    <a:off x="1038401" y="1456176"/>
                    <a:ext cx="4206966" cy="352518"/>
                  </a:xfrm>
                  <a:prstGeom prst="rect">
                    <a:avLst/>
                  </a:prstGeom>
                  <a:noFill/>
                  <a:ln>
                    <a:noFill/>
                  </a:ln>
                  <a:effectLst>
                    <a:outerShdw blurRad="63500" sx="102000" sy="102000" algn="ctr" rotWithShape="0">
                      <a:prstClr val="black">
                        <a:alpha val="40000"/>
                      </a:prstClr>
                    </a:outerShdw>
                  </a:effectLst>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Phase 2 – E-Learning &amp; Worker Profile</a:t>
                    </a:r>
                  </a:p>
                </p:txBody>
              </p:sp>
            </p:grpSp>
            <p:cxnSp>
              <p:nvCxnSpPr>
                <p:cNvPr id="18" name="Straight Connector 17">
                  <a:extLst>
                    <a:ext uri="{FF2B5EF4-FFF2-40B4-BE49-F238E27FC236}">
                      <a16:creationId xmlns:a16="http://schemas.microsoft.com/office/drawing/2014/main" id="{07C6145E-413D-2794-CA08-E383DC034011}"/>
                    </a:ext>
                  </a:extLst>
                </p:cNvPr>
                <p:cNvCxnSpPr/>
                <p:nvPr/>
              </p:nvCxnSpPr>
              <p:spPr>
                <a:xfrm flipH="1">
                  <a:off x="756456" y="1355247"/>
                  <a:ext cx="6349" cy="3168148"/>
                </a:xfrm>
                <a:prstGeom prst="line">
                  <a:avLst/>
                </a:prstGeom>
                <a:ln w="25400">
                  <a:solidFill>
                    <a:srgbClr val="FEC745"/>
                  </a:solidFill>
                </a:ln>
              </p:spPr>
              <p:style>
                <a:lnRef idx="1">
                  <a:schemeClr val="accent1"/>
                </a:lnRef>
                <a:fillRef idx="0">
                  <a:schemeClr val="accent1"/>
                </a:fillRef>
                <a:effectRef idx="0">
                  <a:schemeClr val="accent1"/>
                </a:effectRef>
                <a:fontRef idx="minor">
                  <a:schemeClr val="tx1"/>
                </a:fontRef>
              </p:style>
            </p:cxnSp>
          </p:grpSp>
          <p:sp>
            <p:nvSpPr>
              <p:cNvPr id="16" name="Rectangle 15">
                <a:extLst>
                  <a:ext uri="{FF2B5EF4-FFF2-40B4-BE49-F238E27FC236}">
                    <a16:creationId xmlns:a16="http://schemas.microsoft.com/office/drawing/2014/main" id="{E85F7F22-285C-87D7-253D-6CFD985384C8}"/>
                  </a:ext>
                </a:extLst>
              </p:cNvPr>
              <p:cNvSpPr/>
              <p:nvPr/>
            </p:nvSpPr>
            <p:spPr>
              <a:xfrm>
                <a:off x="3462455" y="2542755"/>
                <a:ext cx="2781592" cy="2232610"/>
              </a:xfrm>
              <a:prstGeom prst="rect">
                <a:avLst/>
              </a:prstGeom>
            </p:spPr>
            <p:txBody>
              <a:bodyPr wrap="square">
                <a:spAutoFit/>
              </a:bodyPr>
              <a:lstStyle/>
              <a:p>
                <a:pPr algn="ctr">
                  <a:defRPr/>
                </a:pPr>
                <a:r>
                  <a:rPr kumimoji="0" lang="en-US" sz="1600" b="1" i="1" u="sng"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Apr – May 2024</a:t>
                </a:r>
              </a:p>
              <a:p>
                <a:pPr marL="285750" lvl="0" indent="-285750">
                  <a:buFont typeface="Arial" panose="020B0604020202020204" pitchFamily="34" charset="0"/>
                  <a:buChar char="•"/>
                  <a:defRPr/>
                </a:pPr>
                <a:endParaRPr lang="en-US" sz="1400" i="1" dirty="0">
                  <a:solidFill>
                    <a:schemeClr val="tx1">
                      <a:lumMod val="75000"/>
                      <a:lumOff val="25000"/>
                    </a:schemeClr>
                  </a:solidFill>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defRPr/>
                </a:pPr>
                <a:r>
                  <a:rPr lang="en-US" sz="1400" dirty="0">
                    <a:solidFill>
                      <a:schemeClr val="tx1">
                        <a:lumMod val="75000"/>
                        <a:lumOff val="25000"/>
                      </a:schemeClr>
                    </a:solidFill>
                    <a:latin typeface="Calibri" panose="020F0502020204030204" pitchFamily="34" charset="0"/>
                    <a:cs typeface="Calibri" panose="020F0502020204030204" pitchFamily="34" charset="0"/>
                  </a:rPr>
                  <a:t>Establish E-Learning Content &amp; Modules</a:t>
                </a:r>
              </a:p>
              <a:p>
                <a:pPr marL="742950" lvl="1" indent="-285750">
                  <a:buFont typeface="Arial" panose="020B0604020202020204" pitchFamily="34" charset="0"/>
                  <a:buChar char="•"/>
                  <a:defRPr/>
                </a:pPr>
                <a:r>
                  <a:rPr lang="en-US" sz="1400" dirty="0">
                    <a:solidFill>
                      <a:schemeClr val="tx1">
                        <a:lumMod val="75000"/>
                        <a:lumOff val="25000"/>
                      </a:schemeClr>
                    </a:solidFill>
                    <a:latin typeface="Calibri" panose="020F0502020204030204" pitchFamily="34" charset="0"/>
                    <a:cs typeface="Calibri" panose="020F0502020204030204" pitchFamily="34" charset="0"/>
                  </a:rPr>
                  <a:t>Link to LMS records retention</a:t>
                </a:r>
              </a:p>
              <a:p>
                <a:pPr marL="285750" lvl="0" indent="-285750">
                  <a:buFont typeface="Arial" panose="020B0604020202020204" pitchFamily="34" charset="0"/>
                  <a:buChar char="•"/>
                  <a:defRPr/>
                </a:pPr>
                <a:endParaRPr lang="en-US" sz="1400" dirty="0">
                  <a:solidFill>
                    <a:schemeClr val="tx1">
                      <a:lumMod val="75000"/>
                      <a:lumOff val="2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defRPr/>
                </a:pPr>
                <a:r>
                  <a:rPr lang="en-US" sz="1400" dirty="0">
                    <a:solidFill>
                      <a:schemeClr val="tx1">
                        <a:lumMod val="75000"/>
                        <a:lumOff val="25000"/>
                      </a:schemeClr>
                    </a:solidFill>
                    <a:latin typeface="Calibri" panose="020F0502020204030204" pitchFamily="34" charset="0"/>
                    <a:cs typeface="Calibri" panose="020F0502020204030204" pitchFamily="34" charset="0"/>
                  </a:rPr>
                  <a:t>Establish Contractor Worker Profile data intake process</a:t>
                </a:r>
              </a:p>
              <a:p>
                <a:pPr marL="742950" lvl="1" indent="-285750">
                  <a:buFont typeface="Arial" panose="020B0604020202020204" pitchFamily="34" charset="0"/>
                  <a:buChar char="•"/>
                  <a:defRPr/>
                </a:pPr>
                <a:r>
                  <a:rPr lang="en-US" sz="1400" dirty="0">
                    <a:solidFill>
                      <a:schemeClr val="tx1">
                        <a:lumMod val="75000"/>
                        <a:lumOff val="25000"/>
                      </a:schemeClr>
                    </a:solidFill>
                    <a:latin typeface="Calibri" panose="020F0502020204030204" pitchFamily="34" charset="0"/>
                    <a:cs typeface="Calibri" panose="020F0502020204030204" pitchFamily="34" charset="0"/>
                  </a:rPr>
                  <a:t>Experience Level in Mining</a:t>
                </a:r>
              </a:p>
              <a:p>
                <a:pPr marL="742950" lvl="1" indent="-285750">
                  <a:buFont typeface="Arial" panose="020B0604020202020204" pitchFamily="34" charset="0"/>
                  <a:buChar char="•"/>
                  <a:defRPr/>
                </a:pPr>
                <a:r>
                  <a:rPr lang="en-US" sz="1400" dirty="0">
                    <a:solidFill>
                      <a:schemeClr val="tx1">
                        <a:lumMod val="75000"/>
                        <a:lumOff val="25000"/>
                      </a:schemeClr>
                    </a:solidFill>
                    <a:latin typeface="Calibri" panose="020F0502020204030204" pitchFamily="34" charset="0"/>
                    <a:cs typeface="Calibri" panose="020F0502020204030204" pitchFamily="34" charset="0"/>
                  </a:rPr>
                  <a:t>Headcounts by Mine Area</a:t>
                </a:r>
              </a:p>
              <a:p>
                <a:pPr marL="742950" lvl="1" indent="-285750">
                  <a:buFont typeface="Arial" panose="020B0604020202020204" pitchFamily="34" charset="0"/>
                  <a:buChar char="•"/>
                  <a:defRPr/>
                </a:pPr>
                <a:r>
                  <a:rPr lang="en-US" sz="1400" dirty="0">
                    <a:solidFill>
                      <a:schemeClr val="tx1">
                        <a:lumMod val="75000"/>
                        <a:lumOff val="25000"/>
                      </a:schemeClr>
                    </a:solidFill>
                    <a:latin typeface="Calibri" panose="020F0502020204030204" pitchFamily="34" charset="0"/>
                    <a:cs typeface="Calibri" panose="020F0502020204030204" pitchFamily="34" charset="0"/>
                  </a:rPr>
                  <a:t>Primary &amp; Secondary Trades/Skills</a:t>
                </a:r>
              </a:p>
              <a:p>
                <a:pPr marL="285750" indent="-285750">
                  <a:buFont typeface="Arial" panose="020B0604020202020204" pitchFamily="34" charset="0"/>
                  <a:buChar char="•"/>
                  <a:defRPr/>
                </a:pPr>
                <a:endParaRPr lang="en-US" sz="1400" dirty="0">
                  <a:solidFill>
                    <a:schemeClr val="tx1">
                      <a:lumMod val="75000"/>
                      <a:lumOff val="2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defRPr/>
                </a:pPr>
                <a:r>
                  <a:rPr lang="en-US" sz="1400" dirty="0">
                    <a:solidFill>
                      <a:schemeClr val="tx1">
                        <a:lumMod val="75000"/>
                        <a:lumOff val="25000"/>
                      </a:schemeClr>
                    </a:solidFill>
                    <a:latin typeface="Calibri" panose="020F0502020204030204" pitchFamily="34" charset="0"/>
                    <a:cs typeface="Calibri" panose="020F0502020204030204" pitchFamily="34" charset="0"/>
                  </a:rPr>
                  <a:t>Clean existing SAP contractor records</a:t>
                </a:r>
              </a:p>
              <a:p>
                <a:pPr marL="285750" indent="-285750">
                  <a:buFont typeface="Arial" panose="020B0604020202020204" pitchFamily="34" charset="0"/>
                  <a:buChar char="•"/>
                  <a:defRPr/>
                </a:pPr>
                <a:endParaRPr lang="en-US" sz="1400" dirty="0">
                  <a:solidFill>
                    <a:schemeClr val="tx1">
                      <a:lumMod val="75000"/>
                      <a:lumOff val="25000"/>
                    </a:schemeClr>
                  </a:solidFill>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C072D796-6B0A-626B-86F1-BEEC7F5E9E4E}"/>
                </a:ext>
              </a:extLst>
            </p:cNvPr>
            <p:cNvGrpSpPr/>
            <p:nvPr/>
          </p:nvGrpSpPr>
          <p:grpSpPr>
            <a:xfrm>
              <a:off x="730330" y="1057856"/>
              <a:ext cx="8313155" cy="4110591"/>
              <a:chOff x="730330" y="1057856"/>
              <a:chExt cx="8313155" cy="4110591"/>
            </a:xfrm>
          </p:grpSpPr>
          <p:grpSp>
            <p:nvGrpSpPr>
              <p:cNvPr id="9" name="Group 8">
                <a:extLst>
                  <a:ext uri="{FF2B5EF4-FFF2-40B4-BE49-F238E27FC236}">
                    <a16:creationId xmlns:a16="http://schemas.microsoft.com/office/drawing/2014/main" id="{F120E177-3F8A-962E-EB4A-0C32629E38D7}"/>
                  </a:ext>
                </a:extLst>
              </p:cNvPr>
              <p:cNvGrpSpPr/>
              <p:nvPr/>
            </p:nvGrpSpPr>
            <p:grpSpPr>
              <a:xfrm>
                <a:off x="758856" y="1057856"/>
                <a:ext cx="8284629" cy="4052663"/>
                <a:chOff x="758856" y="1057856"/>
                <a:chExt cx="8284629" cy="4052663"/>
              </a:xfrm>
            </p:grpSpPr>
            <p:grpSp>
              <p:nvGrpSpPr>
                <p:cNvPr id="11" name="Group 10">
                  <a:extLst>
                    <a:ext uri="{FF2B5EF4-FFF2-40B4-BE49-F238E27FC236}">
                      <a16:creationId xmlns:a16="http://schemas.microsoft.com/office/drawing/2014/main" id="{AF7234A4-41BC-D84E-F124-941A35377033}"/>
                    </a:ext>
                  </a:extLst>
                </p:cNvPr>
                <p:cNvGrpSpPr/>
                <p:nvPr/>
              </p:nvGrpSpPr>
              <p:grpSpPr>
                <a:xfrm>
                  <a:off x="758856" y="1057856"/>
                  <a:ext cx="8284629" cy="1178799"/>
                  <a:chOff x="758856" y="1057856"/>
                  <a:chExt cx="8284629" cy="1178799"/>
                </a:xfrm>
              </p:grpSpPr>
              <p:sp>
                <p:nvSpPr>
                  <p:cNvPr id="13" name="Right Arrow 35">
                    <a:extLst>
                      <a:ext uri="{FF2B5EF4-FFF2-40B4-BE49-F238E27FC236}">
                        <a16:creationId xmlns:a16="http://schemas.microsoft.com/office/drawing/2014/main" id="{A73BC93E-AEE3-57C0-E193-0E244DC2B077}"/>
                      </a:ext>
                    </a:extLst>
                  </p:cNvPr>
                  <p:cNvSpPr/>
                  <p:nvPr/>
                </p:nvSpPr>
                <p:spPr>
                  <a:xfrm>
                    <a:off x="758856" y="1057856"/>
                    <a:ext cx="8284629" cy="1178799"/>
                  </a:xfrm>
                  <a:prstGeom prst="rightArrow">
                    <a:avLst/>
                  </a:prstGeom>
                  <a:solidFill>
                    <a:srgbClr val="D3772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TextBox 13">
                    <a:extLst>
                      <a:ext uri="{FF2B5EF4-FFF2-40B4-BE49-F238E27FC236}">
                        <a16:creationId xmlns:a16="http://schemas.microsoft.com/office/drawing/2014/main" id="{0F60AFCD-D716-1779-C73D-73D12AFA124B}"/>
                      </a:ext>
                    </a:extLst>
                  </p:cNvPr>
                  <p:cNvSpPr txBox="1"/>
                  <p:nvPr/>
                </p:nvSpPr>
                <p:spPr>
                  <a:xfrm>
                    <a:off x="997307" y="1456176"/>
                    <a:ext cx="5815853" cy="352518"/>
                  </a:xfrm>
                  <a:prstGeom prst="rect">
                    <a:avLst/>
                  </a:prstGeom>
                  <a:noFill/>
                  <a:ln>
                    <a:noFill/>
                  </a:ln>
                  <a:effectLst>
                    <a:outerShdw blurRad="63500" sx="102000" sy="102000" algn="ctr" rotWithShape="0">
                      <a:prstClr val="black">
                        <a:alpha val="40000"/>
                      </a:prstClr>
                    </a:outerShdw>
                  </a:effectLst>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Phase</a:t>
                    </a:r>
                    <a:r>
                      <a:rPr kumimoji="0" lang="en-US" sz="2400" b="1" i="1" u="none" strike="noStrike" kern="1200" cap="none" spc="0" normalizeH="0" noProof="0" dirty="0">
                        <a:ln>
                          <a:noFill/>
                        </a:ln>
                        <a:solidFill>
                          <a:schemeClr val="bg1"/>
                        </a:solidFill>
                        <a:effectLst/>
                        <a:uLnTx/>
                        <a:uFillTx/>
                        <a:latin typeface="Arial" panose="020B0604020202020204" pitchFamily="34" charset="0"/>
                        <a:cs typeface="Arial" panose="020B0604020202020204" pitchFamily="34" charset="0"/>
                      </a:rPr>
                      <a:t> 1 – Contractor Registration &amp; HSE Compliance</a:t>
                    </a:r>
                    <a:endParaRPr kumimoji="0" lang="en-US" sz="2400" b="1" i="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cxnSp>
              <p:nvCxnSpPr>
                <p:cNvPr id="12" name="Straight Connector 11">
                  <a:extLst>
                    <a:ext uri="{FF2B5EF4-FFF2-40B4-BE49-F238E27FC236}">
                      <a16:creationId xmlns:a16="http://schemas.microsoft.com/office/drawing/2014/main" id="{8B1F7196-7D84-50DC-41AC-9EA570BA7EDE}"/>
                    </a:ext>
                  </a:extLst>
                </p:cNvPr>
                <p:cNvCxnSpPr/>
                <p:nvPr/>
              </p:nvCxnSpPr>
              <p:spPr>
                <a:xfrm>
                  <a:off x="762805" y="1352872"/>
                  <a:ext cx="0" cy="3757647"/>
                </a:xfrm>
                <a:prstGeom prst="line">
                  <a:avLst/>
                </a:prstGeom>
                <a:ln w="25400">
                  <a:solidFill>
                    <a:srgbClr val="D3772B"/>
                  </a:solidFill>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CF183CA9-A754-23F8-12DA-97F5DE4605C4}"/>
                  </a:ext>
                </a:extLst>
              </p:cNvPr>
              <p:cNvSpPr/>
              <p:nvPr/>
            </p:nvSpPr>
            <p:spPr>
              <a:xfrm>
                <a:off x="730330" y="1948787"/>
                <a:ext cx="2687410" cy="3219660"/>
              </a:xfrm>
              <a:prstGeom prst="rect">
                <a:avLst/>
              </a:prstGeom>
            </p:spPr>
            <p:txBody>
              <a:bodyPr wrap="square">
                <a:spAutoFit/>
              </a:bodyPr>
              <a:lstStyle/>
              <a:p>
                <a:pPr marR="0" lvl="0" algn="ctr" defTabSz="914400" rtl="0" eaLnBrk="1" fontAlgn="auto" latinLnBrk="0" hangingPunct="1">
                  <a:spcBef>
                    <a:spcPts val="0"/>
                  </a:spcBef>
                  <a:spcAft>
                    <a:spcPts val="0"/>
                  </a:spcAft>
                  <a:buClrTx/>
                  <a:buSzTx/>
                  <a:tabLst/>
                  <a:defRPr/>
                </a:pPr>
                <a:r>
                  <a:rPr kumimoji="0" lang="en-US" sz="1600" b="1" i="1" u="sng"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Dec 2023 – Mar 2024</a:t>
                </a:r>
              </a:p>
              <a:p>
                <a:pPr marR="0" lvl="0" defTabSz="914400" rtl="0" eaLnBrk="1" fontAlgn="auto" latinLnBrk="0" hangingPunct="1">
                  <a:spcBef>
                    <a:spcPts val="0"/>
                  </a:spcBef>
                  <a:spcAft>
                    <a:spcPts val="0"/>
                  </a:spcAft>
                  <a:buClrTx/>
                  <a:buSzTx/>
                  <a:tabLst/>
                  <a:defRPr/>
                </a:pPr>
                <a:endParaRPr kumimoji="0" lang="en-US" sz="140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endParaRPr>
              </a:p>
              <a:p>
                <a:pPr marL="285750" marR="0" lvl="0" indent="-285750"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40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Register FCX Contractors on ISN</a:t>
                </a:r>
              </a:p>
              <a:p>
                <a:pPr marL="742950" lvl="1" indent="-285750">
                  <a:buFont typeface="Arial" panose="020B0604020202020204" pitchFamily="34" charset="0"/>
                  <a:buChar char="•"/>
                  <a:defRPr/>
                </a:pPr>
                <a:r>
                  <a:rPr kumimoji="0" lang="en-US" sz="140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On-Site/High Risk </a:t>
                </a:r>
                <a:r>
                  <a:rPr lang="en-US" sz="1400" dirty="0">
                    <a:solidFill>
                      <a:schemeClr val="tx1">
                        <a:lumMod val="75000"/>
                        <a:lumOff val="25000"/>
                      </a:schemeClr>
                    </a:solidFill>
                    <a:latin typeface="Calibri" panose="020F0502020204030204" pitchFamily="34" charset="0"/>
                    <a:cs typeface="Calibri" panose="020F0502020204030204" pitchFamily="34" charset="0"/>
                  </a:rPr>
                  <a:t>Contractors</a:t>
                </a:r>
                <a:endParaRPr kumimoji="0" lang="en-US" sz="140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endParaRPr>
              </a:p>
              <a:p>
                <a:pPr marL="285750" marR="0" lvl="0" indent="-285750" defTabSz="914400" rtl="0" eaLnBrk="1" fontAlgn="auto" latinLnBrk="0" hangingPunct="1">
                  <a:spcBef>
                    <a:spcPts val="0"/>
                  </a:spcBef>
                  <a:spcAft>
                    <a:spcPts val="0"/>
                  </a:spcAft>
                  <a:buClrTx/>
                  <a:buSzTx/>
                  <a:buFont typeface="Arial" panose="020B0604020202020204" pitchFamily="34" charset="0"/>
                  <a:buChar char="•"/>
                  <a:tabLst/>
                  <a:defRPr/>
                </a:pPr>
                <a:endParaRPr kumimoji="0" lang="en-US" sz="140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endParaRPr>
              </a:p>
              <a:p>
                <a:pPr marL="285750" indent="-285750">
                  <a:buFont typeface="Arial" panose="020B0604020202020204" pitchFamily="34" charset="0"/>
                  <a:buChar char="•"/>
                  <a:defRPr/>
                </a:pPr>
                <a:r>
                  <a:rPr lang="en-US" sz="1400" dirty="0">
                    <a:solidFill>
                      <a:schemeClr val="tx1">
                        <a:lumMod val="75000"/>
                        <a:lumOff val="25000"/>
                      </a:schemeClr>
                    </a:solidFill>
                    <a:latin typeface="Calibri" panose="020F0502020204030204" pitchFamily="34" charset="0"/>
                    <a:cs typeface="Calibri" panose="020F0502020204030204" pitchFamily="34" charset="0"/>
                  </a:rPr>
                  <a:t>Establish Health Safety &amp; Environmental policy requirements and controls on ISN </a:t>
                </a:r>
              </a:p>
              <a:p>
                <a:pPr marL="285750" indent="-285750">
                  <a:buFont typeface="Arial" panose="020B0604020202020204" pitchFamily="34" charset="0"/>
                  <a:buChar char="•"/>
                  <a:defRPr/>
                </a:pPr>
                <a:endParaRPr lang="en-US" sz="1400" dirty="0">
                  <a:solidFill>
                    <a:schemeClr val="tx1">
                      <a:lumMod val="75000"/>
                      <a:lumOff val="2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defRPr/>
                </a:pPr>
                <a:r>
                  <a:rPr lang="en-US" sz="1400" dirty="0">
                    <a:solidFill>
                      <a:schemeClr val="tx1">
                        <a:lumMod val="75000"/>
                        <a:lumOff val="25000"/>
                      </a:schemeClr>
                    </a:solidFill>
                    <a:latin typeface="Calibri" panose="020F0502020204030204" pitchFamily="34" charset="0"/>
                    <a:cs typeface="Calibri" panose="020F0502020204030204" pitchFamily="34" charset="0"/>
                  </a:rPr>
                  <a:t>Change Management Communication</a:t>
                </a:r>
              </a:p>
              <a:p>
                <a:pPr marL="742950" lvl="1" indent="-285750">
                  <a:buFont typeface="Arial" panose="020B0604020202020204" pitchFamily="34" charset="0"/>
                  <a:buChar char="•"/>
                  <a:defRPr/>
                </a:pPr>
                <a:r>
                  <a:rPr lang="en-US" sz="1400" dirty="0">
                    <a:solidFill>
                      <a:schemeClr val="tx1">
                        <a:lumMod val="75000"/>
                        <a:lumOff val="25000"/>
                      </a:schemeClr>
                    </a:solidFill>
                    <a:latin typeface="Calibri" panose="020F0502020204030204" pitchFamily="34" charset="0"/>
                    <a:cs typeface="Calibri" panose="020F0502020204030204" pitchFamily="34" charset="0"/>
                  </a:rPr>
                  <a:t>Internal – sessions with all sites</a:t>
                </a:r>
              </a:p>
              <a:p>
                <a:pPr marL="742950" lvl="1" indent="-285750">
                  <a:buFont typeface="Arial" panose="020B0604020202020204" pitchFamily="34" charset="0"/>
                  <a:buChar char="•"/>
                  <a:defRPr/>
                </a:pPr>
                <a:r>
                  <a:rPr lang="en-US" sz="1400" dirty="0">
                    <a:solidFill>
                      <a:schemeClr val="tx1">
                        <a:lumMod val="75000"/>
                        <a:lumOff val="25000"/>
                      </a:schemeClr>
                    </a:solidFill>
                    <a:latin typeface="Calibri" panose="020F0502020204030204" pitchFamily="34" charset="0"/>
                    <a:cs typeface="Calibri" panose="020F0502020204030204" pitchFamily="34" charset="0"/>
                  </a:rPr>
                  <a:t>External – letters and expectations to contractors</a:t>
                </a:r>
              </a:p>
              <a:p>
                <a:pPr marL="742950" lvl="1" indent="-285750">
                  <a:buFont typeface="Arial" panose="020B0604020202020204" pitchFamily="34" charset="0"/>
                  <a:buChar char="•"/>
                  <a:defRPr/>
                </a:pPr>
                <a:r>
                  <a:rPr lang="en-US" sz="1400" dirty="0">
                    <a:solidFill>
                      <a:schemeClr val="tx1">
                        <a:lumMod val="75000"/>
                        <a:lumOff val="25000"/>
                      </a:schemeClr>
                    </a:solidFill>
                    <a:latin typeface="Calibri" panose="020F0502020204030204" pitchFamily="34" charset="0"/>
                    <a:cs typeface="Calibri" panose="020F0502020204030204" pitchFamily="34" charset="0"/>
                  </a:rPr>
                  <a:t>Awareness Sessions (training)</a:t>
                </a:r>
              </a:p>
              <a:p>
                <a:pPr marL="285750" indent="-285750">
                  <a:buFont typeface="Arial" panose="020B0604020202020204" pitchFamily="34" charset="0"/>
                  <a:buChar char="•"/>
                  <a:defRPr/>
                </a:pPr>
                <a:endParaRPr lang="en-US" sz="1400" dirty="0">
                  <a:solidFill>
                    <a:schemeClr val="tx1">
                      <a:lumMod val="75000"/>
                      <a:lumOff val="2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defRPr/>
                </a:pPr>
                <a:r>
                  <a:rPr lang="en-US" sz="1400" dirty="0">
                    <a:solidFill>
                      <a:schemeClr val="tx1">
                        <a:lumMod val="75000"/>
                        <a:lumOff val="25000"/>
                      </a:schemeClr>
                    </a:solidFill>
                    <a:latin typeface="Calibri" panose="020F0502020204030204" pitchFamily="34" charset="0"/>
                    <a:cs typeface="Calibri" panose="020F0502020204030204" pitchFamily="34" charset="0"/>
                  </a:rPr>
                  <a:t>Establish FCX Governance Team</a:t>
                </a:r>
              </a:p>
              <a:p>
                <a:pPr marL="285750" indent="-285750">
                  <a:buFont typeface="Arial" panose="020B0604020202020204" pitchFamily="34" charset="0"/>
                  <a:buChar char="•"/>
                  <a:defRPr/>
                </a:pPr>
                <a:endParaRPr lang="en-US" sz="1400" dirty="0">
                  <a:solidFill>
                    <a:schemeClr val="tx1">
                      <a:lumMod val="75000"/>
                      <a:lumOff val="2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defRPr/>
                </a:pPr>
                <a:r>
                  <a:rPr lang="en-US" sz="1400" dirty="0">
                    <a:solidFill>
                      <a:schemeClr val="tx1">
                        <a:lumMod val="75000"/>
                        <a:lumOff val="25000"/>
                      </a:schemeClr>
                    </a:solidFill>
                    <a:latin typeface="Calibri" panose="020F0502020204030204" pitchFamily="34" charset="0"/>
                    <a:cs typeface="Calibri" panose="020F0502020204030204" pitchFamily="34" charset="0"/>
                  </a:rPr>
                  <a:t>Technical Setup</a:t>
                </a:r>
              </a:p>
              <a:p>
                <a:pPr marL="742950" lvl="1" indent="-285750">
                  <a:buFont typeface="Arial" panose="020B0604020202020204" pitchFamily="34" charset="0"/>
                  <a:buChar char="•"/>
                  <a:defRPr/>
                </a:pPr>
                <a:r>
                  <a:rPr lang="en-US" sz="1400" dirty="0">
                    <a:solidFill>
                      <a:schemeClr val="tx1">
                        <a:lumMod val="75000"/>
                        <a:lumOff val="25000"/>
                      </a:schemeClr>
                    </a:solidFill>
                    <a:latin typeface="Calibri" panose="020F0502020204030204" pitchFamily="34" charset="0"/>
                    <a:cs typeface="Calibri" panose="020F0502020204030204" pitchFamily="34" charset="0"/>
                  </a:rPr>
                  <a:t>Single Sign-On</a:t>
                </a:r>
              </a:p>
              <a:p>
                <a:pPr marL="742950" lvl="1" indent="-285750">
                  <a:buFont typeface="Arial" panose="020B0604020202020204" pitchFamily="34" charset="0"/>
                  <a:buChar char="•"/>
                  <a:defRPr/>
                </a:pPr>
                <a:r>
                  <a:rPr lang="en-US" sz="1400" dirty="0">
                    <a:solidFill>
                      <a:schemeClr val="tx1">
                        <a:lumMod val="75000"/>
                        <a:lumOff val="25000"/>
                      </a:schemeClr>
                    </a:solidFill>
                    <a:latin typeface="Calibri" panose="020F0502020204030204" pitchFamily="34" charset="0"/>
                    <a:cs typeface="Calibri" panose="020F0502020204030204" pitchFamily="34" charset="0"/>
                  </a:rPr>
                  <a:t>User Roles (Admin vs user)</a:t>
                </a:r>
              </a:p>
            </p:txBody>
          </p:sp>
        </p:grpSp>
      </p:grpSp>
    </p:spTree>
    <p:extLst>
      <p:ext uri="{BB962C8B-B14F-4D97-AF65-F5344CB8AC3E}">
        <p14:creationId xmlns:p14="http://schemas.microsoft.com/office/powerpoint/2010/main" val="1539364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2473D-721A-4F75-8C7D-7DA494577973}"/>
              </a:ext>
            </a:extLst>
          </p:cNvPr>
          <p:cNvSpPr>
            <a:spLocks noGrp="1"/>
          </p:cNvSpPr>
          <p:nvPr>
            <p:ph type="title"/>
          </p:nvPr>
        </p:nvSpPr>
        <p:spPr/>
        <p:txBody>
          <a:bodyPr/>
          <a:lstStyle/>
          <a:p>
            <a:r>
              <a:rPr lang="en-US" dirty="0"/>
              <a:t>ISN Implementation Support</a:t>
            </a:r>
          </a:p>
        </p:txBody>
      </p:sp>
      <p:sp>
        <p:nvSpPr>
          <p:cNvPr id="4" name="Slide Number Placeholder 3">
            <a:extLst>
              <a:ext uri="{FF2B5EF4-FFF2-40B4-BE49-F238E27FC236}">
                <a16:creationId xmlns:a16="http://schemas.microsoft.com/office/drawing/2014/main" id="{B427C44F-45D2-4381-AA29-696D0D9C0685}"/>
              </a:ext>
            </a:extLst>
          </p:cNvPr>
          <p:cNvSpPr>
            <a:spLocks noGrp="1"/>
          </p:cNvSpPr>
          <p:nvPr>
            <p:ph type="sldNum" sz="quarter" idx="4"/>
          </p:nvPr>
        </p:nvSpPr>
        <p:spPr/>
        <p:txBody>
          <a:bodyPr/>
          <a:lstStyle/>
          <a:p>
            <a:fld id="{B5EB69C0-7537-C24C-BC67-8B5F238D9475}" type="slidenum">
              <a:rPr lang="en-US" smtClean="0"/>
              <a:pPr/>
              <a:t>13</a:t>
            </a:fld>
            <a:endParaRPr lang="en-US" dirty="0"/>
          </a:p>
        </p:txBody>
      </p:sp>
      <p:pic>
        <p:nvPicPr>
          <p:cNvPr id="6" name="Picture 5">
            <a:extLst>
              <a:ext uri="{FF2B5EF4-FFF2-40B4-BE49-F238E27FC236}">
                <a16:creationId xmlns:a16="http://schemas.microsoft.com/office/drawing/2014/main" id="{30E00AF7-0745-413B-841D-120F57C805A1}"/>
              </a:ext>
            </a:extLst>
          </p:cNvPr>
          <p:cNvPicPr>
            <a:picLocks noChangeAspect="1"/>
          </p:cNvPicPr>
          <p:nvPr/>
        </p:nvPicPr>
        <p:blipFill>
          <a:blip r:embed="rId2"/>
          <a:stretch>
            <a:fillRect/>
          </a:stretch>
        </p:blipFill>
        <p:spPr>
          <a:xfrm>
            <a:off x="390742" y="1431218"/>
            <a:ext cx="11410516" cy="5286563"/>
          </a:xfrm>
          <a:prstGeom prst="rect">
            <a:avLst/>
          </a:prstGeom>
        </p:spPr>
      </p:pic>
    </p:spTree>
    <p:extLst>
      <p:ext uri="{BB962C8B-B14F-4D97-AF65-F5344CB8AC3E}">
        <p14:creationId xmlns:p14="http://schemas.microsoft.com/office/powerpoint/2010/main" val="1721493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5B91D-0A5E-4BD9-A4C8-CE0C70A3A40C}"/>
              </a:ext>
            </a:extLst>
          </p:cNvPr>
          <p:cNvSpPr>
            <a:spLocks noGrp="1"/>
          </p:cNvSpPr>
          <p:nvPr>
            <p:ph type="title"/>
          </p:nvPr>
        </p:nvSpPr>
        <p:spPr/>
        <p:txBody>
          <a:bodyPr/>
          <a:lstStyle/>
          <a:p>
            <a:r>
              <a:rPr lang="en-US" dirty="0"/>
              <a:t>Contractor Information Flow</a:t>
            </a:r>
          </a:p>
        </p:txBody>
      </p:sp>
      <p:sp>
        <p:nvSpPr>
          <p:cNvPr id="4" name="Slide Number Placeholder 3">
            <a:extLst>
              <a:ext uri="{FF2B5EF4-FFF2-40B4-BE49-F238E27FC236}">
                <a16:creationId xmlns:a16="http://schemas.microsoft.com/office/drawing/2014/main" id="{D2607E6F-AD79-46D1-B5A9-6387F3F7DA96}"/>
              </a:ext>
            </a:extLst>
          </p:cNvPr>
          <p:cNvSpPr>
            <a:spLocks noGrp="1"/>
          </p:cNvSpPr>
          <p:nvPr>
            <p:ph type="sldNum" sz="quarter" idx="4"/>
          </p:nvPr>
        </p:nvSpPr>
        <p:spPr/>
        <p:txBody>
          <a:bodyPr/>
          <a:lstStyle/>
          <a:p>
            <a:fld id="{B5EB69C0-7537-C24C-BC67-8B5F238D9475}" type="slidenum">
              <a:rPr lang="en-US" smtClean="0"/>
              <a:pPr/>
              <a:t>14</a:t>
            </a:fld>
            <a:endParaRPr lang="en-US" dirty="0"/>
          </a:p>
        </p:txBody>
      </p:sp>
      <p:sp>
        <p:nvSpPr>
          <p:cNvPr id="10" name="Oval 9">
            <a:extLst>
              <a:ext uri="{FF2B5EF4-FFF2-40B4-BE49-F238E27FC236}">
                <a16:creationId xmlns:a16="http://schemas.microsoft.com/office/drawing/2014/main" id="{896E890C-3F28-4854-8712-0E925FDBA716}"/>
              </a:ext>
            </a:extLst>
          </p:cNvPr>
          <p:cNvSpPr/>
          <p:nvPr/>
        </p:nvSpPr>
        <p:spPr>
          <a:xfrm>
            <a:off x="207740" y="3408268"/>
            <a:ext cx="808925" cy="808925"/>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1" name="Oval 10">
            <a:extLst>
              <a:ext uri="{FF2B5EF4-FFF2-40B4-BE49-F238E27FC236}">
                <a16:creationId xmlns:a16="http://schemas.microsoft.com/office/drawing/2014/main" id="{1C5C3CE9-8A2D-45E3-D8DD-1AFCC031AB53}"/>
              </a:ext>
            </a:extLst>
          </p:cNvPr>
          <p:cNvSpPr/>
          <p:nvPr/>
        </p:nvSpPr>
        <p:spPr>
          <a:xfrm>
            <a:off x="207739" y="2383840"/>
            <a:ext cx="808925" cy="808925"/>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2" name="Oval 11">
            <a:extLst>
              <a:ext uri="{FF2B5EF4-FFF2-40B4-BE49-F238E27FC236}">
                <a16:creationId xmlns:a16="http://schemas.microsoft.com/office/drawing/2014/main" id="{8F7E69C3-B6BF-2652-0859-006C5AF75B88}"/>
              </a:ext>
            </a:extLst>
          </p:cNvPr>
          <p:cNvSpPr/>
          <p:nvPr/>
        </p:nvSpPr>
        <p:spPr>
          <a:xfrm>
            <a:off x="207738" y="4432696"/>
            <a:ext cx="808925" cy="808925"/>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3" name="Oval 12">
            <a:extLst>
              <a:ext uri="{FF2B5EF4-FFF2-40B4-BE49-F238E27FC236}">
                <a16:creationId xmlns:a16="http://schemas.microsoft.com/office/drawing/2014/main" id="{78323B71-1B81-A600-3CDC-59533E6ACA1F}"/>
              </a:ext>
            </a:extLst>
          </p:cNvPr>
          <p:cNvSpPr/>
          <p:nvPr/>
        </p:nvSpPr>
        <p:spPr>
          <a:xfrm>
            <a:off x="207737" y="5457125"/>
            <a:ext cx="808925" cy="808925"/>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14" name="Rectangle 13">
            <a:extLst>
              <a:ext uri="{FF2B5EF4-FFF2-40B4-BE49-F238E27FC236}">
                <a16:creationId xmlns:a16="http://schemas.microsoft.com/office/drawing/2014/main" id="{EAF46A24-958E-2024-94ED-0D6EB3AF714E}"/>
              </a:ext>
            </a:extLst>
          </p:cNvPr>
          <p:cNvSpPr/>
          <p:nvPr/>
        </p:nvSpPr>
        <p:spPr>
          <a:xfrm>
            <a:off x="1640534" y="3087686"/>
            <a:ext cx="1246094" cy="5761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Site 1</a:t>
            </a:r>
          </a:p>
        </p:txBody>
      </p:sp>
      <p:sp>
        <p:nvSpPr>
          <p:cNvPr id="15" name="Rectangle 14">
            <a:extLst>
              <a:ext uri="{FF2B5EF4-FFF2-40B4-BE49-F238E27FC236}">
                <a16:creationId xmlns:a16="http://schemas.microsoft.com/office/drawing/2014/main" id="{0F394596-DA9F-614A-06C6-4A70E05B63D9}"/>
              </a:ext>
            </a:extLst>
          </p:cNvPr>
          <p:cNvSpPr/>
          <p:nvPr/>
        </p:nvSpPr>
        <p:spPr>
          <a:xfrm>
            <a:off x="1640534" y="4126541"/>
            <a:ext cx="1246094" cy="5761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Site 2</a:t>
            </a:r>
          </a:p>
        </p:txBody>
      </p:sp>
      <p:sp>
        <p:nvSpPr>
          <p:cNvPr id="16" name="Rectangle 15">
            <a:extLst>
              <a:ext uri="{FF2B5EF4-FFF2-40B4-BE49-F238E27FC236}">
                <a16:creationId xmlns:a16="http://schemas.microsoft.com/office/drawing/2014/main" id="{A0404E33-2A7A-5F01-D185-682DE67AE19C}"/>
              </a:ext>
            </a:extLst>
          </p:cNvPr>
          <p:cNvSpPr/>
          <p:nvPr/>
        </p:nvSpPr>
        <p:spPr>
          <a:xfrm>
            <a:off x="1640534" y="5165396"/>
            <a:ext cx="1246094" cy="5761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Site 3</a:t>
            </a:r>
          </a:p>
        </p:txBody>
      </p:sp>
      <p:sp>
        <p:nvSpPr>
          <p:cNvPr id="19" name="Cylinder 18">
            <a:extLst>
              <a:ext uri="{FF2B5EF4-FFF2-40B4-BE49-F238E27FC236}">
                <a16:creationId xmlns:a16="http://schemas.microsoft.com/office/drawing/2014/main" id="{3B6F9A9A-114E-8994-CFA9-FBFE20B9B1B1}"/>
              </a:ext>
            </a:extLst>
          </p:cNvPr>
          <p:cNvSpPr/>
          <p:nvPr/>
        </p:nvSpPr>
        <p:spPr>
          <a:xfrm>
            <a:off x="3478303" y="5230646"/>
            <a:ext cx="1246094" cy="905435"/>
          </a:xfrm>
          <a:prstGeom prst="can">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Personal OneDrive</a:t>
            </a:r>
          </a:p>
        </p:txBody>
      </p:sp>
      <p:sp>
        <p:nvSpPr>
          <p:cNvPr id="20" name="Cylinder 19">
            <a:extLst>
              <a:ext uri="{FF2B5EF4-FFF2-40B4-BE49-F238E27FC236}">
                <a16:creationId xmlns:a16="http://schemas.microsoft.com/office/drawing/2014/main" id="{A2E89D94-6CAC-93A3-6A63-2367A761E3CD}"/>
              </a:ext>
            </a:extLst>
          </p:cNvPr>
          <p:cNvSpPr/>
          <p:nvPr/>
        </p:nvSpPr>
        <p:spPr>
          <a:xfrm>
            <a:off x="3478303" y="3979978"/>
            <a:ext cx="1246094" cy="905435"/>
          </a:xfrm>
          <a:prstGeom prst="can">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SP Sites</a:t>
            </a:r>
          </a:p>
        </p:txBody>
      </p:sp>
      <p:sp>
        <p:nvSpPr>
          <p:cNvPr id="21" name="Cylinder 20">
            <a:extLst>
              <a:ext uri="{FF2B5EF4-FFF2-40B4-BE49-F238E27FC236}">
                <a16:creationId xmlns:a16="http://schemas.microsoft.com/office/drawing/2014/main" id="{08888F70-0806-BCFE-68C6-63A49A7C3495}"/>
              </a:ext>
            </a:extLst>
          </p:cNvPr>
          <p:cNvSpPr/>
          <p:nvPr/>
        </p:nvSpPr>
        <p:spPr>
          <a:xfrm>
            <a:off x="3478303" y="2798408"/>
            <a:ext cx="1246094" cy="905435"/>
          </a:xfrm>
          <a:prstGeom prst="can">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Email</a:t>
            </a:r>
          </a:p>
        </p:txBody>
      </p:sp>
      <p:cxnSp>
        <p:nvCxnSpPr>
          <p:cNvPr id="23" name="Straight Arrow Connector 22">
            <a:extLst>
              <a:ext uri="{FF2B5EF4-FFF2-40B4-BE49-F238E27FC236}">
                <a16:creationId xmlns:a16="http://schemas.microsoft.com/office/drawing/2014/main" id="{7DDE7FD1-0100-969A-693C-6A261B4DA7EA}"/>
              </a:ext>
            </a:extLst>
          </p:cNvPr>
          <p:cNvCxnSpPr>
            <a:stCxn id="11" idx="6"/>
            <a:endCxn id="14" idx="1"/>
          </p:cNvCxnSpPr>
          <p:nvPr/>
        </p:nvCxnSpPr>
        <p:spPr>
          <a:xfrm>
            <a:off x="1016664" y="2788303"/>
            <a:ext cx="623870" cy="5874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C6297F0-D5E6-F8B3-E956-815176DA015D}"/>
              </a:ext>
            </a:extLst>
          </p:cNvPr>
          <p:cNvCxnSpPr>
            <a:stCxn id="11" idx="6"/>
            <a:endCxn id="15" idx="1"/>
          </p:cNvCxnSpPr>
          <p:nvPr/>
        </p:nvCxnSpPr>
        <p:spPr>
          <a:xfrm>
            <a:off x="1016664" y="2788303"/>
            <a:ext cx="623870" cy="16262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0ACDFC2-47F2-70D0-B80D-66C49E85E882}"/>
              </a:ext>
            </a:extLst>
          </p:cNvPr>
          <p:cNvCxnSpPr>
            <a:cxnSpLocks/>
            <a:stCxn id="11" idx="6"/>
            <a:endCxn id="16" idx="1"/>
          </p:cNvCxnSpPr>
          <p:nvPr/>
        </p:nvCxnSpPr>
        <p:spPr>
          <a:xfrm>
            <a:off x="1016664" y="2788303"/>
            <a:ext cx="623870" cy="26651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ACBE1A4-D43F-9F62-CC4C-B94D2507CF03}"/>
              </a:ext>
            </a:extLst>
          </p:cNvPr>
          <p:cNvCxnSpPr>
            <a:cxnSpLocks/>
            <a:stCxn id="12" idx="6"/>
            <a:endCxn id="14" idx="1"/>
          </p:cNvCxnSpPr>
          <p:nvPr/>
        </p:nvCxnSpPr>
        <p:spPr>
          <a:xfrm flipV="1">
            <a:off x="1016663" y="3375747"/>
            <a:ext cx="623871" cy="14614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307CE8D-94EA-0BEB-60CD-9EC32698D118}"/>
              </a:ext>
            </a:extLst>
          </p:cNvPr>
          <p:cNvCxnSpPr>
            <a:cxnSpLocks/>
            <a:stCxn id="12" idx="6"/>
            <a:endCxn id="16" idx="1"/>
          </p:cNvCxnSpPr>
          <p:nvPr/>
        </p:nvCxnSpPr>
        <p:spPr>
          <a:xfrm>
            <a:off x="1016663" y="4837159"/>
            <a:ext cx="623871" cy="6162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9CD4513-456C-C414-2532-A2ACE0984D79}"/>
              </a:ext>
            </a:extLst>
          </p:cNvPr>
          <p:cNvCxnSpPr>
            <a:cxnSpLocks/>
            <a:stCxn id="13" idx="6"/>
            <a:endCxn id="16" idx="1"/>
          </p:cNvCxnSpPr>
          <p:nvPr/>
        </p:nvCxnSpPr>
        <p:spPr>
          <a:xfrm flipV="1">
            <a:off x="1016662" y="5453457"/>
            <a:ext cx="623872" cy="4081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AFDA965-A1E1-80C5-123C-D475E17FDC15}"/>
              </a:ext>
            </a:extLst>
          </p:cNvPr>
          <p:cNvCxnSpPr>
            <a:cxnSpLocks/>
            <a:stCxn id="10" idx="6"/>
            <a:endCxn id="15" idx="1"/>
          </p:cNvCxnSpPr>
          <p:nvPr/>
        </p:nvCxnSpPr>
        <p:spPr>
          <a:xfrm>
            <a:off x="1016665" y="3812731"/>
            <a:ext cx="623869" cy="60187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C9DDA419-BD10-5B1B-FC7D-9A2622725C92}"/>
              </a:ext>
            </a:extLst>
          </p:cNvPr>
          <p:cNvCxnSpPr>
            <a:cxnSpLocks/>
            <a:stCxn id="10" idx="6"/>
            <a:endCxn id="16" idx="1"/>
          </p:cNvCxnSpPr>
          <p:nvPr/>
        </p:nvCxnSpPr>
        <p:spPr>
          <a:xfrm>
            <a:off x="1016665" y="3812731"/>
            <a:ext cx="623869" cy="16407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7AFC6BC-83FA-FB83-5FC6-380B86321931}"/>
              </a:ext>
            </a:extLst>
          </p:cNvPr>
          <p:cNvCxnSpPr>
            <a:cxnSpLocks/>
            <a:stCxn id="12" idx="6"/>
            <a:endCxn id="15" idx="1"/>
          </p:cNvCxnSpPr>
          <p:nvPr/>
        </p:nvCxnSpPr>
        <p:spPr>
          <a:xfrm flipV="1">
            <a:off x="1016663" y="4414602"/>
            <a:ext cx="623871" cy="4225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D4FE21AA-0B62-4C44-4CA3-0874ECF3FEE6}"/>
              </a:ext>
            </a:extLst>
          </p:cNvPr>
          <p:cNvCxnSpPr>
            <a:cxnSpLocks/>
            <a:stCxn id="13" idx="6"/>
            <a:endCxn id="14" idx="1"/>
          </p:cNvCxnSpPr>
          <p:nvPr/>
        </p:nvCxnSpPr>
        <p:spPr>
          <a:xfrm flipV="1">
            <a:off x="1016662" y="3375747"/>
            <a:ext cx="623872" cy="24858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530AAEA-9089-6871-26ED-C4EBD9993620}"/>
              </a:ext>
            </a:extLst>
          </p:cNvPr>
          <p:cNvCxnSpPr>
            <a:cxnSpLocks/>
            <a:stCxn id="13" idx="6"/>
            <a:endCxn id="15" idx="1"/>
          </p:cNvCxnSpPr>
          <p:nvPr/>
        </p:nvCxnSpPr>
        <p:spPr>
          <a:xfrm flipV="1">
            <a:off x="1016662" y="4414602"/>
            <a:ext cx="623872" cy="144698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28D5BB2-1CEE-1612-202D-BE92F5205840}"/>
              </a:ext>
            </a:extLst>
          </p:cNvPr>
          <p:cNvCxnSpPr>
            <a:cxnSpLocks/>
            <a:stCxn id="10" idx="6"/>
            <a:endCxn id="14" idx="1"/>
          </p:cNvCxnSpPr>
          <p:nvPr/>
        </p:nvCxnSpPr>
        <p:spPr>
          <a:xfrm flipV="1">
            <a:off x="1016665" y="3375747"/>
            <a:ext cx="623869" cy="43698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460FD64B-74B5-16B6-AE5B-C41C68A3D166}"/>
              </a:ext>
            </a:extLst>
          </p:cNvPr>
          <p:cNvSpPr txBox="1"/>
          <p:nvPr/>
        </p:nvSpPr>
        <p:spPr>
          <a:xfrm>
            <a:off x="-71720" y="1955386"/>
            <a:ext cx="1479176" cy="369332"/>
          </a:xfrm>
          <a:prstGeom prst="rect">
            <a:avLst/>
          </a:prstGeom>
          <a:noFill/>
        </p:spPr>
        <p:txBody>
          <a:bodyPr wrap="square" rtlCol="0">
            <a:spAutoFit/>
          </a:bodyPr>
          <a:lstStyle/>
          <a:p>
            <a:r>
              <a:rPr lang="en-US" b="1" dirty="0"/>
              <a:t>Contractors</a:t>
            </a:r>
          </a:p>
        </p:txBody>
      </p:sp>
      <p:sp>
        <p:nvSpPr>
          <p:cNvPr id="62" name="TextBox 61">
            <a:extLst>
              <a:ext uri="{FF2B5EF4-FFF2-40B4-BE49-F238E27FC236}">
                <a16:creationId xmlns:a16="http://schemas.microsoft.com/office/drawing/2014/main" id="{CAD74390-9E73-5A04-E8D7-4116964AB6E4}"/>
              </a:ext>
            </a:extLst>
          </p:cNvPr>
          <p:cNvSpPr txBox="1"/>
          <p:nvPr/>
        </p:nvSpPr>
        <p:spPr>
          <a:xfrm>
            <a:off x="1640538" y="1955386"/>
            <a:ext cx="1308850" cy="369332"/>
          </a:xfrm>
          <a:prstGeom prst="rect">
            <a:avLst/>
          </a:prstGeom>
          <a:noFill/>
        </p:spPr>
        <p:txBody>
          <a:bodyPr wrap="square" rtlCol="0">
            <a:spAutoFit/>
          </a:bodyPr>
          <a:lstStyle/>
          <a:p>
            <a:r>
              <a:rPr lang="en-US" b="1" dirty="0"/>
              <a:t>FCX Sites</a:t>
            </a:r>
          </a:p>
        </p:txBody>
      </p:sp>
      <p:sp>
        <p:nvSpPr>
          <p:cNvPr id="63" name="TextBox 62">
            <a:extLst>
              <a:ext uri="{FF2B5EF4-FFF2-40B4-BE49-F238E27FC236}">
                <a16:creationId xmlns:a16="http://schemas.microsoft.com/office/drawing/2014/main" id="{2B6528C3-E513-B2EB-0EA0-408D0281154D}"/>
              </a:ext>
            </a:extLst>
          </p:cNvPr>
          <p:cNvSpPr txBox="1"/>
          <p:nvPr/>
        </p:nvSpPr>
        <p:spPr>
          <a:xfrm>
            <a:off x="3361761" y="1955386"/>
            <a:ext cx="1685367" cy="369332"/>
          </a:xfrm>
          <a:prstGeom prst="rect">
            <a:avLst/>
          </a:prstGeom>
          <a:noFill/>
        </p:spPr>
        <p:txBody>
          <a:bodyPr wrap="square" rtlCol="0">
            <a:spAutoFit/>
          </a:bodyPr>
          <a:lstStyle/>
          <a:p>
            <a:r>
              <a:rPr lang="en-US" b="1" dirty="0"/>
              <a:t>Data Storage</a:t>
            </a:r>
          </a:p>
        </p:txBody>
      </p:sp>
      <p:cxnSp>
        <p:nvCxnSpPr>
          <p:cNvPr id="64" name="Straight Arrow Connector 63">
            <a:extLst>
              <a:ext uri="{FF2B5EF4-FFF2-40B4-BE49-F238E27FC236}">
                <a16:creationId xmlns:a16="http://schemas.microsoft.com/office/drawing/2014/main" id="{34200588-E0E0-01A7-9E4F-99ED160C8DF5}"/>
              </a:ext>
            </a:extLst>
          </p:cNvPr>
          <p:cNvCxnSpPr>
            <a:cxnSpLocks/>
            <a:stCxn id="14" idx="3"/>
            <a:endCxn id="20" idx="2"/>
          </p:cNvCxnSpPr>
          <p:nvPr/>
        </p:nvCxnSpPr>
        <p:spPr>
          <a:xfrm>
            <a:off x="2886628" y="3375747"/>
            <a:ext cx="591675" cy="105694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E2E5E435-9190-E0FD-F53E-723A4F3CEF3E}"/>
              </a:ext>
            </a:extLst>
          </p:cNvPr>
          <p:cNvCxnSpPr>
            <a:cxnSpLocks/>
            <a:stCxn id="15" idx="3"/>
            <a:endCxn id="19" idx="2"/>
          </p:cNvCxnSpPr>
          <p:nvPr/>
        </p:nvCxnSpPr>
        <p:spPr>
          <a:xfrm>
            <a:off x="2886628" y="4414602"/>
            <a:ext cx="591675" cy="12687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9236F273-05DB-FCEC-865D-091FA5C1B536}"/>
              </a:ext>
            </a:extLst>
          </p:cNvPr>
          <p:cNvCxnSpPr>
            <a:cxnSpLocks/>
            <a:stCxn id="14" idx="3"/>
            <a:endCxn id="21" idx="2"/>
          </p:cNvCxnSpPr>
          <p:nvPr/>
        </p:nvCxnSpPr>
        <p:spPr>
          <a:xfrm flipV="1">
            <a:off x="2886628" y="3251126"/>
            <a:ext cx="591675" cy="12462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99174987-0CBA-25A4-2EA8-8ACD8B63E162}"/>
              </a:ext>
            </a:extLst>
          </p:cNvPr>
          <p:cNvCxnSpPr>
            <a:cxnSpLocks/>
            <a:stCxn id="14" idx="3"/>
            <a:endCxn id="19" idx="2"/>
          </p:cNvCxnSpPr>
          <p:nvPr/>
        </p:nvCxnSpPr>
        <p:spPr>
          <a:xfrm>
            <a:off x="2886628" y="3375747"/>
            <a:ext cx="591675" cy="23076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E9063CA7-1A50-A62C-D118-6B31E54AE988}"/>
              </a:ext>
            </a:extLst>
          </p:cNvPr>
          <p:cNvCxnSpPr>
            <a:cxnSpLocks/>
            <a:stCxn id="15" idx="3"/>
            <a:endCxn id="20" idx="2"/>
          </p:cNvCxnSpPr>
          <p:nvPr/>
        </p:nvCxnSpPr>
        <p:spPr>
          <a:xfrm>
            <a:off x="2886628" y="4414602"/>
            <a:ext cx="591675" cy="1809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02CE0B9D-C4FD-7C73-E579-BB6F264D80E8}"/>
              </a:ext>
            </a:extLst>
          </p:cNvPr>
          <p:cNvCxnSpPr>
            <a:cxnSpLocks/>
            <a:stCxn id="16" idx="3"/>
            <a:endCxn id="20" idx="2"/>
          </p:cNvCxnSpPr>
          <p:nvPr/>
        </p:nvCxnSpPr>
        <p:spPr>
          <a:xfrm flipV="1">
            <a:off x="2886628" y="4432696"/>
            <a:ext cx="591675" cy="10207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829C7947-EE83-150B-A12F-60CF01965F9A}"/>
              </a:ext>
            </a:extLst>
          </p:cNvPr>
          <p:cNvCxnSpPr>
            <a:cxnSpLocks/>
            <a:stCxn id="15" idx="3"/>
            <a:endCxn id="21" idx="2"/>
          </p:cNvCxnSpPr>
          <p:nvPr/>
        </p:nvCxnSpPr>
        <p:spPr>
          <a:xfrm flipV="1">
            <a:off x="2886628" y="3251126"/>
            <a:ext cx="591675" cy="11634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17F8A507-4D32-1ED6-9E19-AC317C308B90}"/>
              </a:ext>
            </a:extLst>
          </p:cNvPr>
          <p:cNvCxnSpPr>
            <a:cxnSpLocks/>
            <a:stCxn id="16" idx="3"/>
            <a:endCxn id="21" idx="2"/>
          </p:cNvCxnSpPr>
          <p:nvPr/>
        </p:nvCxnSpPr>
        <p:spPr>
          <a:xfrm flipV="1">
            <a:off x="2886628" y="3251126"/>
            <a:ext cx="591675" cy="22023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91C15842-B0F4-1943-443D-3565FF111E3A}"/>
              </a:ext>
            </a:extLst>
          </p:cNvPr>
          <p:cNvCxnSpPr>
            <a:cxnSpLocks/>
            <a:stCxn id="16" idx="3"/>
            <a:endCxn id="19" idx="2"/>
          </p:cNvCxnSpPr>
          <p:nvPr/>
        </p:nvCxnSpPr>
        <p:spPr>
          <a:xfrm>
            <a:off x="2886628" y="5453457"/>
            <a:ext cx="591675" cy="22990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95C4A5AE-0466-AC28-69A5-5F17B4C8C930}"/>
              </a:ext>
            </a:extLst>
          </p:cNvPr>
          <p:cNvSpPr txBox="1"/>
          <p:nvPr/>
        </p:nvSpPr>
        <p:spPr>
          <a:xfrm>
            <a:off x="1337562" y="1315982"/>
            <a:ext cx="2214286" cy="461665"/>
          </a:xfrm>
          <a:prstGeom prst="rect">
            <a:avLst/>
          </a:prstGeom>
          <a:noFill/>
        </p:spPr>
        <p:txBody>
          <a:bodyPr wrap="square" rtlCol="0">
            <a:spAutoFit/>
          </a:bodyPr>
          <a:lstStyle/>
          <a:p>
            <a:r>
              <a:rPr lang="en-US" sz="2400" b="1" i="1" u="sng" dirty="0"/>
              <a:t>Current State</a:t>
            </a:r>
          </a:p>
        </p:txBody>
      </p:sp>
      <p:sp>
        <p:nvSpPr>
          <p:cNvPr id="95" name="TextBox 94">
            <a:extLst>
              <a:ext uri="{FF2B5EF4-FFF2-40B4-BE49-F238E27FC236}">
                <a16:creationId xmlns:a16="http://schemas.microsoft.com/office/drawing/2014/main" id="{E75393F6-17DB-1BBB-C5E2-1AE4B7B973C2}"/>
              </a:ext>
            </a:extLst>
          </p:cNvPr>
          <p:cNvSpPr txBox="1"/>
          <p:nvPr/>
        </p:nvSpPr>
        <p:spPr>
          <a:xfrm>
            <a:off x="7881798" y="1315982"/>
            <a:ext cx="2214286" cy="461665"/>
          </a:xfrm>
          <a:prstGeom prst="rect">
            <a:avLst/>
          </a:prstGeom>
          <a:noFill/>
        </p:spPr>
        <p:txBody>
          <a:bodyPr wrap="square" rtlCol="0">
            <a:spAutoFit/>
          </a:bodyPr>
          <a:lstStyle/>
          <a:p>
            <a:r>
              <a:rPr lang="en-US" sz="2400" b="1" i="1" u="sng" dirty="0"/>
              <a:t>Future State</a:t>
            </a:r>
          </a:p>
        </p:txBody>
      </p:sp>
      <p:sp>
        <p:nvSpPr>
          <p:cNvPr id="96" name="Oval 95">
            <a:extLst>
              <a:ext uri="{FF2B5EF4-FFF2-40B4-BE49-F238E27FC236}">
                <a16:creationId xmlns:a16="http://schemas.microsoft.com/office/drawing/2014/main" id="{024E7E1C-567B-7C2C-8B1D-F8ED1B955BC6}"/>
              </a:ext>
            </a:extLst>
          </p:cNvPr>
          <p:cNvSpPr/>
          <p:nvPr/>
        </p:nvSpPr>
        <p:spPr>
          <a:xfrm>
            <a:off x="6151338" y="2383839"/>
            <a:ext cx="808925" cy="808925"/>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97" name="Oval 96">
            <a:extLst>
              <a:ext uri="{FF2B5EF4-FFF2-40B4-BE49-F238E27FC236}">
                <a16:creationId xmlns:a16="http://schemas.microsoft.com/office/drawing/2014/main" id="{D8445D05-0863-685B-7B22-191AD9FBB744}"/>
              </a:ext>
            </a:extLst>
          </p:cNvPr>
          <p:cNvSpPr/>
          <p:nvPr/>
        </p:nvSpPr>
        <p:spPr>
          <a:xfrm>
            <a:off x="6151338" y="3407045"/>
            <a:ext cx="808925" cy="808925"/>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98" name="Oval 97">
            <a:extLst>
              <a:ext uri="{FF2B5EF4-FFF2-40B4-BE49-F238E27FC236}">
                <a16:creationId xmlns:a16="http://schemas.microsoft.com/office/drawing/2014/main" id="{C61C5CD5-587C-CB6F-289A-8BB150C17928}"/>
              </a:ext>
            </a:extLst>
          </p:cNvPr>
          <p:cNvSpPr/>
          <p:nvPr/>
        </p:nvSpPr>
        <p:spPr>
          <a:xfrm>
            <a:off x="6151338" y="4430251"/>
            <a:ext cx="808925" cy="808925"/>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99" name="Oval 98">
            <a:extLst>
              <a:ext uri="{FF2B5EF4-FFF2-40B4-BE49-F238E27FC236}">
                <a16:creationId xmlns:a16="http://schemas.microsoft.com/office/drawing/2014/main" id="{95E1E8CD-2CA0-F8E3-DD34-0853DC31C8D6}"/>
              </a:ext>
            </a:extLst>
          </p:cNvPr>
          <p:cNvSpPr/>
          <p:nvPr/>
        </p:nvSpPr>
        <p:spPr>
          <a:xfrm>
            <a:off x="6151337" y="5453457"/>
            <a:ext cx="808925" cy="808925"/>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101" name="Flowchart: Predefined Process 100">
            <a:extLst>
              <a:ext uri="{FF2B5EF4-FFF2-40B4-BE49-F238E27FC236}">
                <a16:creationId xmlns:a16="http://schemas.microsoft.com/office/drawing/2014/main" id="{B3561A31-5392-9DAC-44A6-1B97D492D3DF}"/>
              </a:ext>
            </a:extLst>
          </p:cNvPr>
          <p:cNvSpPr/>
          <p:nvPr/>
        </p:nvSpPr>
        <p:spPr>
          <a:xfrm>
            <a:off x="7647618" y="2326111"/>
            <a:ext cx="2339788" cy="991908"/>
          </a:xfrm>
          <a:prstGeom prst="flowChartPredefinedProcess">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ISN Contractor Management System</a:t>
            </a:r>
          </a:p>
        </p:txBody>
      </p:sp>
      <p:sp>
        <p:nvSpPr>
          <p:cNvPr id="102" name="Cylinder 101">
            <a:extLst>
              <a:ext uri="{FF2B5EF4-FFF2-40B4-BE49-F238E27FC236}">
                <a16:creationId xmlns:a16="http://schemas.microsoft.com/office/drawing/2014/main" id="{AF2D9F04-F23A-1EAA-6880-4BC820A226E1}"/>
              </a:ext>
            </a:extLst>
          </p:cNvPr>
          <p:cNvSpPr/>
          <p:nvPr/>
        </p:nvSpPr>
        <p:spPr>
          <a:xfrm>
            <a:off x="10674761" y="2367660"/>
            <a:ext cx="1246094" cy="905435"/>
          </a:xfrm>
          <a:prstGeom prst="can">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SAP</a:t>
            </a:r>
          </a:p>
        </p:txBody>
      </p:sp>
      <p:sp>
        <p:nvSpPr>
          <p:cNvPr id="103" name="Cylinder 102">
            <a:extLst>
              <a:ext uri="{FF2B5EF4-FFF2-40B4-BE49-F238E27FC236}">
                <a16:creationId xmlns:a16="http://schemas.microsoft.com/office/drawing/2014/main" id="{B41A348A-D1D0-C12D-B876-F267587DFC65}"/>
              </a:ext>
            </a:extLst>
          </p:cNvPr>
          <p:cNvSpPr/>
          <p:nvPr/>
        </p:nvSpPr>
        <p:spPr>
          <a:xfrm>
            <a:off x="10674761" y="3524816"/>
            <a:ext cx="1246094" cy="905435"/>
          </a:xfrm>
          <a:prstGeom prst="can">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PowerBI</a:t>
            </a:r>
            <a:endParaRPr lang="en-US" dirty="0"/>
          </a:p>
        </p:txBody>
      </p:sp>
      <p:cxnSp>
        <p:nvCxnSpPr>
          <p:cNvPr id="104" name="Straight Arrow Connector 103">
            <a:extLst>
              <a:ext uri="{FF2B5EF4-FFF2-40B4-BE49-F238E27FC236}">
                <a16:creationId xmlns:a16="http://schemas.microsoft.com/office/drawing/2014/main" id="{AD98F43E-87C3-4714-025D-1B1EDC22DF66}"/>
              </a:ext>
            </a:extLst>
          </p:cNvPr>
          <p:cNvCxnSpPr>
            <a:cxnSpLocks/>
            <a:stCxn id="96" idx="6"/>
            <a:endCxn id="101" idx="1"/>
          </p:cNvCxnSpPr>
          <p:nvPr/>
        </p:nvCxnSpPr>
        <p:spPr>
          <a:xfrm>
            <a:off x="6960263" y="2788302"/>
            <a:ext cx="687355" cy="3376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6650F616-1CDA-4486-1EFE-2FE53BA1591F}"/>
              </a:ext>
            </a:extLst>
          </p:cNvPr>
          <p:cNvCxnSpPr>
            <a:cxnSpLocks/>
            <a:stCxn id="97" idx="6"/>
            <a:endCxn id="101" idx="1"/>
          </p:cNvCxnSpPr>
          <p:nvPr/>
        </p:nvCxnSpPr>
        <p:spPr>
          <a:xfrm flipV="1">
            <a:off x="6960263" y="2822065"/>
            <a:ext cx="687355" cy="9894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9D453661-0E90-992A-6E5F-C60FA8F4396B}"/>
              </a:ext>
            </a:extLst>
          </p:cNvPr>
          <p:cNvCxnSpPr>
            <a:cxnSpLocks/>
            <a:stCxn id="98" idx="6"/>
            <a:endCxn id="101" idx="1"/>
          </p:cNvCxnSpPr>
          <p:nvPr/>
        </p:nvCxnSpPr>
        <p:spPr>
          <a:xfrm flipV="1">
            <a:off x="6960263" y="2822065"/>
            <a:ext cx="687355" cy="201264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ED994000-0920-9CF1-28D3-F4656805E110}"/>
              </a:ext>
            </a:extLst>
          </p:cNvPr>
          <p:cNvCxnSpPr>
            <a:cxnSpLocks/>
            <a:stCxn id="99" idx="6"/>
            <a:endCxn id="101" idx="1"/>
          </p:cNvCxnSpPr>
          <p:nvPr/>
        </p:nvCxnSpPr>
        <p:spPr>
          <a:xfrm flipV="1">
            <a:off x="6960262" y="2822065"/>
            <a:ext cx="687356" cy="303585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8DD4B47B-F8BF-4DDA-AB38-A8FA93421DBA}"/>
              </a:ext>
            </a:extLst>
          </p:cNvPr>
          <p:cNvCxnSpPr>
            <a:cxnSpLocks/>
            <a:stCxn id="101" idx="3"/>
            <a:endCxn id="102" idx="2"/>
          </p:cNvCxnSpPr>
          <p:nvPr/>
        </p:nvCxnSpPr>
        <p:spPr>
          <a:xfrm flipV="1">
            <a:off x="9987406" y="2820378"/>
            <a:ext cx="687355" cy="1687"/>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9D38159F-0901-7BD9-F563-9B12D591463F}"/>
              </a:ext>
            </a:extLst>
          </p:cNvPr>
          <p:cNvCxnSpPr>
            <a:cxnSpLocks/>
            <a:stCxn id="101" idx="3"/>
            <a:endCxn id="103" idx="2"/>
          </p:cNvCxnSpPr>
          <p:nvPr/>
        </p:nvCxnSpPr>
        <p:spPr>
          <a:xfrm>
            <a:off x="9987406" y="2822065"/>
            <a:ext cx="687355" cy="1155469"/>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FA97A58D-2275-0C59-34B1-76E86EC186D1}"/>
              </a:ext>
            </a:extLst>
          </p:cNvPr>
          <p:cNvSpPr txBox="1"/>
          <p:nvPr/>
        </p:nvSpPr>
        <p:spPr>
          <a:xfrm>
            <a:off x="5824765" y="1955386"/>
            <a:ext cx="1479176" cy="369332"/>
          </a:xfrm>
          <a:prstGeom prst="rect">
            <a:avLst/>
          </a:prstGeom>
          <a:noFill/>
        </p:spPr>
        <p:txBody>
          <a:bodyPr wrap="square" rtlCol="0">
            <a:spAutoFit/>
          </a:bodyPr>
          <a:lstStyle/>
          <a:p>
            <a:r>
              <a:rPr lang="en-US" b="1" dirty="0"/>
              <a:t>Contractors</a:t>
            </a:r>
          </a:p>
        </p:txBody>
      </p:sp>
      <p:sp>
        <p:nvSpPr>
          <p:cNvPr id="123" name="Rectangle 122">
            <a:extLst>
              <a:ext uri="{FF2B5EF4-FFF2-40B4-BE49-F238E27FC236}">
                <a16:creationId xmlns:a16="http://schemas.microsoft.com/office/drawing/2014/main" id="{017E807C-3146-F4DF-7D64-874047581E54}"/>
              </a:ext>
            </a:extLst>
          </p:cNvPr>
          <p:cNvSpPr/>
          <p:nvPr/>
        </p:nvSpPr>
        <p:spPr>
          <a:xfrm>
            <a:off x="7389291" y="4931379"/>
            <a:ext cx="1246094" cy="5761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Site 1</a:t>
            </a:r>
          </a:p>
        </p:txBody>
      </p:sp>
      <p:sp>
        <p:nvSpPr>
          <p:cNvPr id="124" name="Rectangle 123">
            <a:extLst>
              <a:ext uri="{FF2B5EF4-FFF2-40B4-BE49-F238E27FC236}">
                <a16:creationId xmlns:a16="http://schemas.microsoft.com/office/drawing/2014/main" id="{42444F5F-CFBA-CF08-F540-5CD681096C36}"/>
              </a:ext>
            </a:extLst>
          </p:cNvPr>
          <p:cNvSpPr/>
          <p:nvPr/>
        </p:nvSpPr>
        <p:spPr>
          <a:xfrm>
            <a:off x="8855705" y="4931379"/>
            <a:ext cx="1246094" cy="5761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Site 2</a:t>
            </a:r>
          </a:p>
        </p:txBody>
      </p:sp>
      <p:sp>
        <p:nvSpPr>
          <p:cNvPr id="125" name="Rectangle 124">
            <a:extLst>
              <a:ext uri="{FF2B5EF4-FFF2-40B4-BE49-F238E27FC236}">
                <a16:creationId xmlns:a16="http://schemas.microsoft.com/office/drawing/2014/main" id="{AECE0561-BE1F-4DA9-962E-FEF1F77F0EFB}"/>
              </a:ext>
            </a:extLst>
          </p:cNvPr>
          <p:cNvSpPr/>
          <p:nvPr/>
        </p:nvSpPr>
        <p:spPr>
          <a:xfrm>
            <a:off x="10322118" y="4931379"/>
            <a:ext cx="1246094" cy="5761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Site 3</a:t>
            </a:r>
          </a:p>
        </p:txBody>
      </p:sp>
      <p:cxnSp>
        <p:nvCxnSpPr>
          <p:cNvPr id="126" name="Straight Arrow Connector 125">
            <a:extLst>
              <a:ext uri="{FF2B5EF4-FFF2-40B4-BE49-F238E27FC236}">
                <a16:creationId xmlns:a16="http://schemas.microsoft.com/office/drawing/2014/main" id="{35F7F126-5C9D-0AC1-94BF-F02E8194DA34}"/>
              </a:ext>
            </a:extLst>
          </p:cNvPr>
          <p:cNvCxnSpPr>
            <a:cxnSpLocks/>
            <a:stCxn id="123" idx="0"/>
            <a:endCxn id="101" idx="2"/>
          </p:cNvCxnSpPr>
          <p:nvPr/>
        </p:nvCxnSpPr>
        <p:spPr>
          <a:xfrm flipV="1">
            <a:off x="8012338" y="3318019"/>
            <a:ext cx="805174" cy="16133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850314EA-7CB4-114F-A9DE-E5AE8FB680A1}"/>
              </a:ext>
            </a:extLst>
          </p:cNvPr>
          <p:cNvCxnSpPr>
            <a:cxnSpLocks/>
            <a:stCxn id="124" idx="0"/>
            <a:endCxn id="101" idx="2"/>
          </p:cNvCxnSpPr>
          <p:nvPr/>
        </p:nvCxnSpPr>
        <p:spPr>
          <a:xfrm flipH="1" flipV="1">
            <a:off x="8817512" y="3318019"/>
            <a:ext cx="661240" cy="16133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16D05510-A155-B677-484B-CD7AB5286B0B}"/>
              </a:ext>
            </a:extLst>
          </p:cNvPr>
          <p:cNvCxnSpPr>
            <a:cxnSpLocks/>
            <a:stCxn id="125" idx="0"/>
            <a:endCxn id="101" idx="2"/>
          </p:cNvCxnSpPr>
          <p:nvPr/>
        </p:nvCxnSpPr>
        <p:spPr>
          <a:xfrm flipH="1" flipV="1">
            <a:off x="8817512" y="3318019"/>
            <a:ext cx="2127653" cy="16133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624D8D50-4622-C82B-0272-791192486488}"/>
              </a:ext>
            </a:extLst>
          </p:cNvPr>
          <p:cNvCxnSpPr>
            <a:cxnSpLocks/>
          </p:cNvCxnSpPr>
          <p:nvPr/>
        </p:nvCxnSpPr>
        <p:spPr>
          <a:xfrm>
            <a:off x="8231728" y="6372544"/>
            <a:ext cx="2722402" cy="0"/>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97BA6F2A-9AF0-4446-1969-F3142D7902A3}"/>
              </a:ext>
            </a:extLst>
          </p:cNvPr>
          <p:cNvSpPr txBox="1"/>
          <p:nvPr/>
        </p:nvSpPr>
        <p:spPr>
          <a:xfrm>
            <a:off x="9247077" y="5982700"/>
            <a:ext cx="1644925" cy="369332"/>
          </a:xfrm>
          <a:prstGeom prst="rect">
            <a:avLst/>
          </a:prstGeom>
          <a:noFill/>
        </p:spPr>
        <p:txBody>
          <a:bodyPr wrap="square" rtlCol="0">
            <a:spAutoFit/>
          </a:bodyPr>
          <a:lstStyle/>
          <a:p>
            <a:r>
              <a:rPr lang="en-US" dirty="0"/>
              <a:t>API</a:t>
            </a:r>
          </a:p>
        </p:txBody>
      </p:sp>
      <p:sp>
        <p:nvSpPr>
          <p:cNvPr id="138" name="TextBox 137">
            <a:extLst>
              <a:ext uri="{FF2B5EF4-FFF2-40B4-BE49-F238E27FC236}">
                <a16:creationId xmlns:a16="http://schemas.microsoft.com/office/drawing/2014/main" id="{DCCEACB4-DD09-C58B-6E2C-258EE5A3F43B}"/>
              </a:ext>
            </a:extLst>
          </p:cNvPr>
          <p:cNvSpPr txBox="1"/>
          <p:nvPr/>
        </p:nvSpPr>
        <p:spPr>
          <a:xfrm>
            <a:off x="8384985" y="6393057"/>
            <a:ext cx="2480240" cy="369332"/>
          </a:xfrm>
          <a:prstGeom prst="rect">
            <a:avLst/>
          </a:prstGeom>
          <a:noFill/>
        </p:spPr>
        <p:txBody>
          <a:bodyPr wrap="square" rtlCol="0">
            <a:spAutoFit/>
          </a:bodyPr>
          <a:lstStyle/>
          <a:p>
            <a:r>
              <a:rPr lang="en-US" dirty="0"/>
              <a:t>Automated Data Flow</a:t>
            </a:r>
          </a:p>
        </p:txBody>
      </p:sp>
      <p:sp>
        <p:nvSpPr>
          <p:cNvPr id="139" name="TextBox 138">
            <a:extLst>
              <a:ext uri="{FF2B5EF4-FFF2-40B4-BE49-F238E27FC236}">
                <a16:creationId xmlns:a16="http://schemas.microsoft.com/office/drawing/2014/main" id="{94B4A215-D264-56EC-45F7-11AE3DD293AB}"/>
              </a:ext>
            </a:extLst>
          </p:cNvPr>
          <p:cNvSpPr txBox="1"/>
          <p:nvPr/>
        </p:nvSpPr>
        <p:spPr>
          <a:xfrm>
            <a:off x="10455124" y="1955386"/>
            <a:ext cx="1685367" cy="369332"/>
          </a:xfrm>
          <a:prstGeom prst="rect">
            <a:avLst/>
          </a:prstGeom>
          <a:noFill/>
        </p:spPr>
        <p:txBody>
          <a:bodyPr wrap="square" rtlCol="0">
            <a:spAutoFit/>
          </a:bodyPr>
          <a:lstStyle/>
          <a:p>
            <a:r>
              <a:rPr lang="en-US" b="1" dirty="0"/>
              <a:t>Data Storage</a:t>
            </a:r>
          </a:p>
        </p:txBody>
      </p:sp>
      <p:sp>
        <p:nvSpPr>
          <p:cNvPr id="140" name="TextBox 139">
            <a:extLst>
              <a:ext uri="{FF2B5EF4-FFF2-40B4-BE49-F238E27FC236}">
                <a16:creationId xmlns:a16="http://schemas.microsoft.com/office/drawing/2014/main" id="{4A8BCF6E-A7AA-5AF5-1910-610E6FB3BFE6}"/>
              </a:ext>
            </a:extLst>
          </p:cNvPr>
          <p:cNvSpPr txBox="1"/>
          <p:nvPr/>
        </p:nvSpPr>
        <p:spPr>
          <a:xfrm>
            <a:off x="8855705" y="5507501"/>
            <a:ext cx="1308850" cy="369332"/>
          </a:xfrm>
          <a:prstGeom prst="rect">
            <a:avLst/>
          </a:prstGeom>
          <a:noFill/>
        </p:spPr>
        <p:txBody>
          <a:bodyPr wrap="square" rtlCol="0">
            <a:spAutoFit/>
          </a:bodyPr>
          <a:lstStyle/>
          <a:p>
            <a:r>
              <a:rPr lang="en-US" b="1" dirty="0"/>
              <a:t>FCX Sites</a:t>
            </a:r>
          </a:p>
        </p:txBody>
      </p:sp>
    </p:spTree>
    <p:extLst>
      <p:ext uri="{BB962C8B-B14F-4D97-AF65-F5344CB8AC3E}">
        <p14:creationId xmlns:p14="http://schemas.microsoft.com/office/powerpoint/2010/main" val="2895837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AF79D-C36B-E7A8-8389-4AD83AFC942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B7F119B-84D2-4216-A794-0B9732E312B3}"/>
              </a:ext>
            </a:extLst>
          </p:cNvPr>
          <p:cNvSpPr>
            <a:spLocks noGrp="1"/>
          </p:cNvSpPr>
          <p:nvPr>
            <p:ph idx="1"/>
          </p:nvPr>
        </p:nvSpPr>
        <p:spPr/>
        <p: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rPr>
              <a:t>Q: Who is available to answer questions from contractors?</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A:</a:t>
            </a:r>
            <a:r>
              <a:rPr lang="en-US" sz="1800" dirty="0">
                <a:effectLst/>
                <a:latin typeface="Calibri" panose="020F0502020204030204" pitchFamily="34" charset="0"/>
                <a:ea typeface="Calibri" panose="020F0502020204030204" pitchFamily="34" charset="0"/>
              </a:rPr>
              <a:t> Contractors should contact ISNetworld directly using this contact information:</a:t>
            </a:r>
          </a:p>
          <a:p>
            <a:pPr marL="0" marR="0">
              <a:spcBef>
                <a:spcPts val="0"/>
              </a:spcBef>
              <a:spcAft>
                <a:spcPts val="0"/>
              </a:spcAft>
            </a:pPr>
            <a:r>
              <a:rPr lang="en-US" sz="1800" b="1" dirty="0">
                <a:solidFill>
                  <a:srgbClr val="FF6D42"/>
                </a:solidFill>
                <a:effectLst/>
                <a:latin typeface="Calibri" panose="020F0502020204030204" pitchFamily="34" charset="0"/>
                <a:ea typeface="Calibri" panose="020F0502020204030204" pitchFamily="34" charset="0"/>
              </a:rPr>
              <a:t>ISN Support for Contractors:</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Available 24 hours a day during the business week</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Main Tel: +1 214 303 4900; +1 (800) 976-1303</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For International Toll Free/Free Call:</a:t>
            </a:r>
            <a:r>
              <a:rPr lang="en-US" sz="1800" dirty="0">
                <a:solidFill>
                  <a:srgbClr val="333333"/>
                </a:solidFill>
                <a:effectLst/>
                <a:latin typeface="Calibri" panose="020F0502020204030204" pitchFamily="34" charset="0"/>
                <a:ea typeface="Calibri" panose="020F0502020204030204" pitchFamily="34" charset="0"/>
              </a:rPr>
              <a:t> </a:t>
            </a:r>
            <a:r>
              <a:rPr lang="en-US" sz="1800" u="sng" dirty="0">
                <a:solidFill>
                  <a:srgbClr val="FF6D42"/>
                </a:solidFill>
                <a:effectLst/>
                <a:latin typeface="Calibri" panose="020F0502020204030204" pitchFamily="34" charset="0"/>
                <a:ea typeface="Calibri" panose="020F0502020204030204" pitchFamily="34" charset="0"/>
                <a:hlinkClick r:id="rId2"/>
              </a:rPr>
              <a:t>Contact ISN</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u="sng" dirty="0">
                <a:solidFill>
                  <a:srgbClr val="FF6D42"/>
                </a:solidFill>
                <a:effectLst/>
                <a:latin typeface="Calibri" panose="020F0502020204030204" pitchFamily="34" charset="0"/>
                <a:ea typeface="Calibri" panose="020F0502020204030204" pitchFamily="34" charset="0"/>
                <a:hlinkClick r:id="rId3"/>
              </a:rPr>
              <a:t>Chat with ISN</a:t>
            </a:r>
            <a:endParaRPr lang="en-US" sz="18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378641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3270" cy="2039620"/>
            <a:chOff x="0" y="0"/>
            <a:chExt cx="12193270" cy="2039620"/>
          </a:xfrm>
        </p:grpSpPr>
        <p:pic>
          <p:nvPicPr>
            <p:cNvPr id="3" name="object 3"/>
            <p:cNvPicPr/>
            <p:nvPr/>
          </p:nvPicPr>
          <p:blipFill>
            <a:blip r:embed="rId2" cstate="print"/>
            <a:stretch>
              <a:fillRect/>
            </a:stretch>
          </p:blipFill>
          <p:spPr>
            <a:xfrm>
              <a:off x="0" y="0"/>
              <a:ext cx="12192000" cy="1278635"/>
            </a:xfrm>
            <a:prstGeom prst="rect">
              <a:avLst/>
            </a:prstGeom>
          </p:spPr>
        </p:pic>
        <p:sp>
          <p:nvSpPr>
            <p:cNvPr id="4" name="object 4"/>
            <p:cNvSpPr/>
            <p:nvPr/>
          </p:nvSpPr>
          <p:spPr>
            <a:xfrm>
              <a:off x="0" y="88392"/>
              <a:ext cx="12192000" cy="1018540"/>
            </a:xfrm>
            <a:custGeom>
              <a:avLst/>
              <a:gdLst/>
              <a:ahLst/>
              <a:cxnLst/>
              <a:rect l="l" t="t" r="r" b="b"/>
              <a:pathLst>
                <a:path w="12192000" h="1018540">
                  <a:moveTo>
                    <a:pt x="12192000" y="0"/>
                  </a:moveTo>
                  <a:lnTo>
                    <a:pt x="0" y="0"/>
                  </a:lnTo>
                  <a:lnTo>
                    <a:pt x="0" y="1018031"/>
                  </a:lnTo>
                  <a:lnTo>
                    <a:pt x="12192000" y="1018031"/>
                  </a:lnTo>
                  <a:lnTo>
                    <a:pt x="12192000" y="0"/>
                  </a:lnTo>
                  <a:close/>
                </a:path>
              </a:pathLst>
            </a:custGeom>
            <a:solidFill>
              <a:srgbClr val="FFFFFF"/>
            </a:solidFill>
          </p:spPr>
          <p:txBody>
            <a:bodyPr wrap="square" lIns="0" tIns="0" rIns="0" bIns="0" rtlCol="0"/>
            <a:lstStyle/>
            <a:p>
              <a:endParaRPr/>
            </a:p>
          </p:txBody>
        </p:sp>
        <p:sp>
          <p:nvSpPr>
            <p:cNvPr id="5" name="object 5"/>
            <p:cNvSpPr/>
            <p:nvPr/>
          </p:nvSpPr>
          <p:spPr>
            <a:xfrm>
              <a:off x="761" y="1102105"/>
              <a:ext cx="12192000" cy="25400"/>
            </a:xfrm>
            <a:custGeom>
              <a:avLst/>
              <a:gdLst/>
              <a:ahLst/>
              <a:cxnLst/>
              <a:rect l="l" t="t" r="r" b="b"/>
              <a:pathLst>
                <a:path w="12192000" h="25400">
                  <a:moveTo>
                    <a:pt x="0" y="25400"/>
                  </a:moveTo>
                  <a:lnTo>
                    <a:pt x="12192000" y="25400"/>
                  </a:lnTo>
                  <a:lnTo>
                    <a:pt x="12192000" y="0"/>
                  </a:lnTo>
                  <a:lnTo>
                    <a:pt x="0" y="0"/>
                  </a:lnTo>
                  <a:lnTo>
                    <a:pt x="0" y="25400"/>
                  </a:lnTo>
                  <a:close/>
                </a:path>
              </a:pathLst>
            </a:custGeom>
            <a:solidFill>
              <a:srgbClr val="DA7B2C"/>
            </a:solidFill>
          </p:spPr>
          <p:txBody>
            <a:bodyPr wrap="square" lIns="0" tIns="0" rIns="0" bIns="0" rtlCol="0"/>
            <a:lstStyle/>
            <a:p>
              <a:endParaRPr/>
            </a:p>
          </p:txBody>
        </p:sp>
        <p:pic>
          <p:nvPicPr>
            <p:cNvPr id="6" name="object 6"/>
            <p:cNvPicPr/>
            <p:nvPr/>
          </p:nvPicPr>
          <p:blipFill>
            <a:blip r:embed="rId3" cstate="print"/>
            <a:stretch>
              <a:fillRect/>
            </a:stretch>
          </p:blipFill>
          <p:spPr>
            <a:xfrm>
              <a:off x="0" y="0"/>
              <a:ext cx="12192000" cy="294131"/>
            </a:xfrm>
            <a:prstGeom prst="rect">
              <a:avLst/>
            </a:prstGeom>
          </p:spPr>
        </p:pic>
        <p:pic>
          <p:nvPicPr>
            <p:cNvPr id="7" name="object 7"/>
            <p:cNvPicPr/>
            <p:nvPr/>
          </p:nvPicPr>
          <p:blipFill>
            <a:blip r:embed="rId4" cstate="print"/>
            <a:stretch>
              <a:fillRect/>
            </a:stretch>
          </p:blipFill>
          <p:spPr>
            <a:xfrm>
              <a:off x="4902708" y="15240"/>
              <a:ext cx="2386583" cy="256031"/>
            </a:xfrm>
            <a:prstGeom prst="rect">
              <a:avLst/>
            </a:prstGeom>
          </p:spPr>
        </p:pic>
        <p:pic>
          <p:nvPicPr>
            <p:cNvPr id="8" name="object 8"/>
            <p:cNvPicPr/>
            <p:nvPr/>
          </p:nvPicPr>
          <p:blipFill>
            <a:blip r:embed="rId5" cstate="print"/>
            <a:stretch>
              <a:fillRect/>
            </a:stretch>
          </p:blipFill>
          <p:spPr>
            <a:xfrm>
              <a:off x="10652759" y="379476"/>
              <a:ext cx="1441702" cy="605027"/>
            </a:xfrm>
            <a:prstGeom prst="rect">
              <a:avLst/>
            </a:prstGeom>
          </p:spPr>
        </p:pic>
        <p:sp>
          <p:nvSpPr>
            <p:cNvPr id="9" name="object 9"/>
            <p:cNvSpPr/>
            <p:nvPr/>
          </p:nvSpPr>
          <p:spPr>
            <a:xfrm>
              <a:off x="0" y="0"/>
              <a:ext cx="12192000" cy="2039620"/>
            </a:xfrm>
            <a:custGeom>
              <a:avLst/>
              <a:gdLst/>
              <a:ahLst/>
              <a:cxnLst/>
              <a:rect l="l" t="t" r="r" b="b"/>
              <a:pathLst>
                <a:path w="12192000" h="2039620">
                  <a:moveTo>
                    <a:pt x="12192000" y="0"/>
                  </a:moveTo>
                  <a:lnTo>
                    <a:pt x="0" y="0"/>
                  </a:lnTo>
                  <a:lnTo>
                    <a:pt x="0" y="2039112"/>
                  </a:lnTo>
                  <a:lnTo>
                    <a:pt x="12192000" y="2039112"/>
                  </a:lnTo>
                  <a:lnTo>
                    <a:pt x="12192000" y="0"/>
                  </a:lnTo>
                  <a:close/>
                </a:path>
              </a:pathLst>
            </a:custGeom>
            <a:solidFill>
              <a:srgbClr val="FFFFFF"/>
            </a:solidFill>
          </p:spPr>
          <p:txBody>
            <a:bodyPr wrap="square" lIns="0" tIns="0" rIns="0" bIns="0" rtlCol="0"/>
            <a:lstStyle/>
            <a:p>
              <a:endParaRPr/>
            </a:p>
          </p:txBody>
        </p:sp>
      </p:grpSp>
      <p:pic>
        <p:nvPicPr>
          <p:cNvPr id="10" name="object 10"/>
          <p:cNvPicPr/>
          <p:nvPr/>
        </p:nvPicPr>
        <p:blipFill>
          <a:blip r:embed="rId6" cstate="print"/>
          <a:stretch>
            <a:fillRect/>
          </a:stretch>
        </p:blipFill>
        <p:spPr>
          <a:xfrm>
            <a:off x="9339935" y="5833844"/>
            <a:ext cx="2191307" cy="611178"/>
          </a:xfrm>
          <a:prstGeom prst="rect">
            <a:avLst/>
          </a:prstGeom>
        </p:spPr>
      </p:pic>
      <p:sp>
        <p:nvSpPr>
          <p:cNvPr id="11" name="object 11"/>
          <p:cNvSpPr/>
          <p:nvPr/>
        </p:nvSpPr>
        <p:spPr>
          <a:xfrm>
            <a:off x="1106424" y="5588508"/>
            <a:ext cx="10441940" cy="0"/>
          </a:xfrm>
          <a:custGeom>
            <a:avLst/>
            <a:gdLst/>
            <a:ahLst/>
            <a:cxnLst/>
            <a:rect l="l" t="t" r="r" b="b"/>
            <a:pathLst>
              <a:path w="10441940">
                <a:moveTo>
                  <a:pt x="0" y="0"/>
                </a:moveTo>
                <a:lnTo>
                  <a:pt x="10441520" y="0"/>
                </a:lnTo>
              </a:path>
            </a:pathLst>
          </a:custGeom>
          <a:ln w="12700">
            <a:solidFill>
              <a:srgbClr val="BA5D00"/>
            </a:solidFill>
          </a:ln>
        </p:spPr>
        <p:txBody>
          <a:bodyPr wrap="square" lIns="0" tIns="0" rIns="0" bIns="0" rtlCol="0"/>
          <a:lstStyle/>
          <a:p>
            <a:endParaRPr/>
          </a:p>
        </p:txBody>
      </p:sp>
      <p:pic>
        <p:nvPicPr>
          <p:cNvPr id="12" name="object 12"/>
          <p:cNvPicPr/>
          <p:nvPr/>
        </p:nvPicPr>
        <p:blipFill>
          <a:blip r:embed="rId7" cstate="print"/>
          <a:stretch>
            <a:fillRect/>
          </a:stretch>
        </p:blipFill>
        <p:spPr>
          <a:xfrm>
            <a:off x="0" y="0"/>
            <a:ext cx="772668" cy="6857999"/>
          </a:xfrm>
          <a:prstGeom prst="rect">
            <a:avLst/>
          </a:prstGeom>
        </p:spPr>
      </p:pic>
      <p:pic>
        <p:nvPicPr>
          <p:cNvPr id="13" name="object 13"/>
          <p:cNvPicPr/>
          <p:nvPr/>
        </p:nvPicPr>
        <p:blipFill>
          <a:blip r:embed="rId8" cstate="print"/>
          <a:stretch>
            <a:fillRect/>
          </a:stretch>
        </p:blipFill>
        <p:spPr>
          <a:xfrm>
            <a:off x="1011936" y="1969007"/>
            <a:ext cx="4431791" cy="1650492"/>
          </a:xfrm>
          <a:prstGeom prst="rect">
            <a:avLst/>
          </a:prstGeom>
        </p:spPr>
      </p:pic>
      <p:sp>
        <p:nvSpPr>
          <p:cNvPr id="14" name="object 14"/>
          <p:cNvSpPr/>
          <p:nvPr/>
        </p:nvSpPr>
        <p:spPr>
          <a:xfrm>
            <a:off x="5748528" y="1699260"/>
            <a:ext cx="0" cy="2167890"/>
          </a:xfrm>
          <a:custGeom>
            <a:avLst/>
            <a:gdLst/>
            <a:ahLst/>
            <a:cxnLst/>
            <a:rect l="l" t="t" r="r" b="b"/>
            <a:pathLst>
              <a:path h="2167890">
                <a:moveTo>
                  <a:pt x="0" y="0"/>
                </a:moveTo>
                <a:lnTo>
                  <a:pt x="0" y="2167356"/>
                </a:lnTo>
              </a:path>
            </a:pathLst>
          </a:custGeom>
          <a:ln w="6350">
            <a:solidFill>
              <a:srgbClr val="3676BB"/>
            </a:solidFill>
          </a:ln>
        </p:spPr>
        <p:txBody>
          <a:bodyPr wrap="square" lIns="0" tIns="0" rIns="0" bIns="0" rtlCol="0"/>
          <a:lstStyle/>
          <a:p>
            <a:endParaRPr/>
          </a:p>
        </p:txBody>
      </p:sp>
      <p:sp>
        <p:nvSpPr>
          <p:cNvPr id="15" name="object 15"/>
          <p:cNvSpPr txBox="1"/>
          <p:nvPr/>
        </p:nvSpPr>
        <p:spPr>
          <a:xfrm>
            <a:off x="10996371" y="6468143"/>
            <a:ext cx="551815" cy="208279"/>
          </a:xfrm>
          <a:prstGeom prst="rect">
            <a:avLst/>
          </a:prstGeom>
        </p:spPr>
        <p:txBody>
          <a:bodyPr vert="horz" wrap="square" lIns="0" tIns="12700" rIns="0" bIns="0" rtlCol="0">
            <a:spAutoFit/>
          </a:bodyPr>
          <a:lstStyle/>
          <a:p>
            <a:pPr marL="12700">
              <a:lnSpc>
                <a:spcPct val="100000"/>
              </a:lnSpc>
              <a:spcBef>
                <a:spcPts val="100"/>
              </a:spcBef>
            </a:pPr>
            <a:r>
              <a:rPr sz="1200" spc="-10" dirty="0">
                <a:latin typeface="Arial"/>
                <a:cs typeface="Arial"/>
              </a:rPr>
              <a:t>fcx.com</a:t>
            </a:r>
            <a:endParaRPr sz="1200">
              <a:latin typeface="Arial"/>
              <a:cs typeface="Arial"/>
            </a:endParaRPr>
          </a:p>
        </p:txBody>
      </p:sp>
      <p:pic>
        <p:nvPicPr>
          <p:cNvPr id="16" name="object 16"/>
          <p:cNvPicPr/>
          <p:nvPr/>
        </p:nvPicPr>
        <p:blipFill>
          <a:blip r:embed="rId9" cstate="print"/>
          <a:stretch>
            <a:fillRect/>
          </a:stretch>
        </p:blipFill>
        <p:spPr>
          <a:xfrm>
            <a:off x="1109472" y="5974079"/>
            <a:ext cx="464807" cy="469379"/>
          </a:xfrm>
          <a:prstGeom prst="rect">
            <a:avLst/>
          </a:prstGeom>
        </p:spPr>
      </p:pic>
      <p:sp>
        <p:nvSpPr>
          <p:cNvPr id="17" name="object 17"/>
          <p:cNvSpPr/>
          <p:nvPr/>
        </p:nvSpPr>
        <p:spPr>
          <a:xfrm>
            <a:off x="1870297" y="6039265"/>
            <a:ext cx="1240790" cy="405765"/>
          </a:xfrm>
          <a:custGeom>
            <a:avLst/>
            <a:gdLst/>
            <a:ahLst/>
            <a:cxnLst/>
            <a:rect l="l" t="t" r="r" b="b"/>
            <a:pathLst>
              <a:path w="1240789" h="405764">
                <a:moveTo>
                  <a:pt x="1240496" y="279312"/>
                </a:moveTo>
                <a:lnTo>
                  <a:pt x="1207880" y="279312"/>
                </a:lnTo>
                <a:lnTo>
                  <a:pt x="1210598" y="274990"/>
                </a:lnTo>
                <a:lnTo>
                  <a:pt x="1214132" y="271749"/>
                </a:lnTo>
                <a:lnTo>
                  <a:pt x="1218480" y="269047"/>
                </a:lnTo>
                <a:lnTo>
                  <a:pt x="1222829" y="266616"/>
                </a:lnTo>
                <a:lnTo>
                  <a:pt x="1228809" y="265265"/>
                </a:lnTo>
                <a:lnTo>
                  <a:pt x="1236419" y="265265"/>
                </a:lnTo>
                <a:lnTo>
                  <a:pt x="1236419" y="264725"/>
                </a:lnTo>
                <a:lnTo>
                  <a:pt x="1240496" y="264725"/>
                </a:lnTo>
                <a:lnTo>
                  <a:pt x="1240496" y="279312"/>
                </a:lnTo>
                <a:close/>
              </a:path>
              <a:path w="1240789" h="405764">
                <a:moveTo>
                  <a:pt x="1207608" y="359000"/>
                </a:moveTo>
                <a:lnTo>
                  <a:pt x="1192388" y="359000"/>
                </a:lnTo>
                <a:lnTo>
                  <a:pt x="1192388" y="264995"/>
                </a:lnTo>
                <a:lnTo>
                  <a:pt x="1205706" y="264995"/>
                </a:lnTo>
                <a:lnTo>
                  <a:pt x="1207880" y="279312"/>
                </a:lnTo>
                <a:lnTo>
                  <a:pt x="1240496" y="279312"/>
                </a:lnTo>
                <a:lnTo>
                  <a:pt x="1240496" y="279582"/>
                </a:lnTo>
                <a:lnTo>
                  <a:pt x="1223916" y="279582"/>
                </a:lnTo>
                <a:lnTo>
                  <a:pt x="1217393" y="282554"/>
                </a:lnTo>
                <a:lnTo>
                  <a:pt x="1213588" y="288496"/>
                </a:lnTo>
                <a:lnTo>
                  <a:pt x="1209511" y="294709"/>
                </a:lnTo>
                <a:lnTo>
                  <a:pt x="1207608" y="302003"/>
                </a:lnTo>
                <a:lnTo>
                  <a:pt x="1207608" y="359000"/>
                </a:lnTo>
                <a:close/>
              </a:path>
              <a:path w="1240789" h="405764">
                <a:moveTo>
                  <a:pt x="1134222" y="360621"/>
                </a:moveTo>
                <a:lnTo>
                  <a:pt x="1096986" y="344953"/>
                </a:lnTo>
                <a:lnTo>
                  <a:pt x="1087201" y="312538"/>
                </a:lnTo>
                <a:lnTo>
                  <a:pt x="1087558" y="305493"/>
                </a:lnTo>
                <a:lnTo>
                  <a:pt x="1115468" y="266076"/>
                </a:lnTo>
                <a:lnTo>
                  <a:pt x="1123350" y="264185"/>
                </a:lnTo>
                <a:lnTo>
                  <a:pt x="1140745" y="264185"/>
                </a:lnTo>
                <a:lnTo>
                  <a:pt x="1148356" y="266076"/>
                </a:lnTo>
                <a:lnTo>
                  <a:pt x="1155151" y="269587"/>
                </a:lnTo>
                <a:lnTo>
                  <a:pt x="1161674" y="273099"/>
                </a:lnTo>
                <a:lnTo>
                  <a:pt x="1166252" y="277421"/>
                </a:lnTo>
                <a:lnTo>
                  <a:pt x="1124981" y="277421"/>
                </a:lnTo>
                <a:lnTo>
                  <a:pt x="1118730" y="279852"/>
                </a:lnTo>
                <a:lnTo>
                  <a:pt x="1113294" y="284445"/>
                </a:lnTo>
                <a:lnTo>
                  <a:pt x="1107858" y="289307"/>
                </a:lnTo>
                <a:lnTo>
                  <a:pt x="1104868" y="295250"/>
                </a:lnTo>
                <a:lnTo>
                  <a:pt x="1104052" y="302813"/>
                </a:lnTo>
                <a:lnTo>
                  <a:pt x="1176719" y="302813"/>
                </a:lnTo>
                <a:lnTo>
                  <a:pt x="1176798" y="305493"/>
                </a:lnTo>
                <a:lnTo>
                  <a:pt x="1176870" y="312538"/>
                </a:lnTo>
                <a:lnTo>
                  <a:pt x="1176623" y="315239"/>
                </a:lnTo>
                <a:lnTo>
                  <a:pt x="1102965" y="315239"/>
                </a:lnTo>
                <a:lnTo>
                  <a:pt x="1103019" y="325909"/>
                </a:lnTo>
                <a:lnTo>
                  <a:pt x="1105955" y="333338"/>
                </a:lnTo>
                <a:lnTo>
                  <a:pt x="1111391" y="338740"/>
                </a:lnTo>
                <a:lnTo>
                  <a:pt x="1116827" y="344413"/>
                </a:lnTo>
                <a:lnTo>
                  <a:pt x="1124166" y="347114"/>
                </a:lnTo>
                <a:lnTo>
                  <a:pt x="1165751" y="347114"/>
                </a:lnTo>
                <a:lnTo>
                  <a:pt x="1161402" y="351436"/>
                </a:lnTo>
                <a:lnTo>
                  <a:pt x="1155588" y="355492"/>
                </a:lnTo>
                <a:lnTo>
                  <a:pt x="1149137" y="358358"/>
                </a:lnTo>
                <a:lnTo>
                  <a:pt x="1142024" y="360059"/>
                </a:lnTo>
                <a:lnTo>
                  <a:pt x="1134222" y="360621"/>
                </a:lnTo>
                <a:close/>
              </a:path>
              <a:path w="1240789" h="405764">
                <a:moveTo>
                  <a:pt x="1176719" y="302813"/>
                </a:moveTo>
                <a:lnTo>
                  <a:pt x="1161131" y="302813"/>
                </a:lnTo>
                <a:lnTo>
                  <a:pt x="1160315" y="294709"/>
                </a:lnTo>
                <a:lnTo>
                  <a:pt x="1157325" y="288496"/>
                </a:lnTo>
                <a:lnTo>
                  <a:pt x="1152161" y="284174"/>
                </a:lnTo>
                <a:lnTo>
                  <a:pt x="1146997" y="279582"/>
                </a:lnTo>
                <a:lnTo>
                  <a:pt x="1140474" y="277421"/>
                </a:lnTo>
                <a:lnTo>
                  <a:pt x="1166252" y="277421"/>
                </a:lnTo>
                <a:lnTo>
                  <a:pt x="1167110" y="278232"/>
                </a:lnTo>
                <a:lnTo>
                  <a:pt x="1170644" y="284985"/>
                </a:lnTo>
                <a:lnTo>
                  <a:pt x="1174721" y="291738"/>
                </a:lnTo>
                <a:lnTo>
                  <a:pt x="1176623" y="299572"/>
                </a:lnTo>
                <a:lnTo>
                  <a:pt x="1176719" y="302813"/>
                </a:lnTo>
                <a:close/>
              </a:path>
              <a:path w="1240789" h="405764">
                <a:moveTo>
                  <a:pt x="1165751" y="347114"/>
                </a:moveTo>
                <a:lnTo>
                  <a:pt x="1139658" y="347114"/>
                </a:lnTo>
                <a:lnTo>
                  <a:pt x="1145366" y="345494"/>
                </a:lnTo>
                <a:lnTo>
                  <a:pt x="1150259" y="341982"/>
                </a:lnTo>
                <a:lnTo>
                  <a:pt x="1154879" y="338740"/>
                </a:lnTo>
                <a:lnTo>
                  <a:pt x="1158141" y="333878"/>
                </a:lnTo>
                <a:lnTo>
                  <a:pt x="1159772" y="327935"/>
                </a:lnTo>
                <a:lnTo>
                  <a:pt x="1175264" y="327935"/>
                </a:lnTo>
                <a:lnTo>
                  <a:pt x="1173328" y="334722"/>
                </a:lnTo>
                <a:lnTo>
                  <a:pt x="1170372" y="340901"/>
                </a:lnTo>
                <a:lnTo>
                  <a:pt x="1166397" y="346473"/>
                </a:lnTo>
                <a:lnTo>
                  <a:pt x="1165751" y="347114"/>
                </a:lnTo>
                <a:close/>
              </a:path>
              <a:path w="1240789" h="405764">
                <a:moveTo>
                  <a:pt x="995604" y="359270"/>
                </a:moveTo>
                <a:lnTo>
                  <a:pt x="982286" y="359270"/>
                </a:lnTo>
                <a:lnTo>
                  <a:pt x="982286" y="230149"/>
                </a:lnTo>
                <a:lnTo>
                  <a:pt x="997507" y="230149"/>
                </a:lnTo>
                <a:lnTo>
                  <a:pt x="997507" y="280393"/>
                </a:lnTo>
                <a:lnTo>
                  <a:pt x="1015297" y="280393"/>
                </a:lnTo>
                <a:lnTo>
                  <a:pt x="997235" y="319021"/>
                </a:lnTo>
                <a:lnTo>
                  <a:pt x="998322" y="324964"/>
                </a:lnTo>
                <a:lnTo>
                  <a:pt x="1003758" y="335769"/>
                </a:lnTo>
                <a:lnTo>
                  <a:pt x="1007292" y="339821"/>
                </a:lnTo>
                <a:lnTo>
                  <a:pt x="1015742" y="344953"/>
                </a:lnTo>
                <a:lnTo>
                  <a:pt x="997779" y="344953"/>
                </a:lnTo>
                <a:lnTo>
                  <a:pt x="995604" y="359270"/>
                </a:lnTo>
                <a:close/>
              </a:path>
              <a:path w="1240789" h="405764">
                <a:moveTo>
                  <a:pt x="1015297" y="280393"/>
                </a:moveTo>
                <a:lnTo>
                  <a:pt x="997507" y="280393"/>
                </a:lnTo>
                <a:lnTo>
                  <a:pt x="1004094" y="273302"/>
                </a:lnTo>
                <a:lnTo>
                  <a:pt x="1011674" y="268237"/>
                </a:lnTo>
                <a:lnTo>
                  <a:pt x="1020325" y="265198"/>
                </a:lnTo>
                <a:lnTo>
                  <a:pt x="1030123" y="264185"/>
                </a:lnTo>
                <a:lnTo>
                  <a:pt x="1038820" y="264185"/>
                </a:lnTo>
                <a:lnTo>
                  <a:pt x="1046703" y="266076"/>
                </a:lnTo>
                <a:lnTo>
                  <a:pt x="1053498" y="269858"/>
                </a:lnTo>
                <a:lnTo>
                  <a:pt x="1060564" y="273639"/>
                </a:lnTo>
                <a:lnTo>
                  <a:pt x="1064706" y="277961"/>
                </a:lnTo>
                <a:lnTo>
                  <a:pt x="1022241" y="277961"/>
                </a:lnTo>
                <a:lnTo>
                  <a:pt x="1017076" y="279312"/>
                </a:lnTo>
                <a:lnTo>
                  <a:pt x="1015297" y="280393"/>
                </a:lnTo>
                <a:close/>
              </a:path>
              <a:path w="1240789" h="405764">
                <a:moveTo>
                  <a:pt x="1063269" y="347114"/>
                </a:moveTo>
                <a:lnTo>
                  <a:pt x="1038005" y="347114"/>
                </a:lnTo>
                <a:lnTo>
                  <a:pt x="1045615" y="343873"/>
                </a:lnTo>
                <a:lnTo>
                  <a:pt x="1051323" y="337390"/>
                </a:lnTo>
                <a:lnTo>
                  <a:pt x="1055090" y="332257"/>
                </a:lnTo>
                <a:lnTo>
                  <a:pt x="1057812" y="326517"/>
                </a:lnTo>
                <a:lnTo>
                  <a:pt x="1059464" y="320068"/>
                </a:lnTo>
                <a:lnTo>
                  <a:pt x="1060021" y="312808"/>
                </a:lnTo>
                <a:lnTo>
                  <a:pt x="1059464" y="305464"/>
                </a:lnTo>
                <a:lnTo>
                  <a:pt x="1038005" y="277961"/>
                </a:lnTo>
                <a:lnTo>
                  <a:pt x="1064706" y="277961"/>
                </a:lnTo>
                <a:lnTo>
                  <a:pt x="1075785" y="311998"/>
                </a:lnTo>
                <a:lnTo>
                  <a:pt x="1075386" y="318886"/>
                </a:lnTo>
                <a:lnTo>
                  <a:pt x="1074222" y="325369"/>
                </a:lnTo>
                <a:lnTo>
                  <a:pt x="1072345" y="331447"/>
                </a:lnTo>
                <a:lnTo>
                  <a:pt x="1069806" y="337120"/>
                </a:lnTo>
                <a:lnTo>
                  <a:pt x="1065729" y="344413"/>
                </a:lnTo>
                <a:lnTo>
                  <a:pt x="1063269" y="347114"/>
                </a:lnTo>
                <a:close/>
              </a:path>
              <a:path w="1240789" h="405764">
                <a:moveTo>
                  <a:pt x="1038820" y="360351"/>
                </a:moveTo>
                <a:lnTo>
                  <a:pt x="1022512" y="360351"/>
                </a:lnTo>
                <a:lnTo>
                  <a:pt x="1015989" y="359000"/>
                </a:lnTo>
                <a:lnTo>
                  <a:pt x="1005117" y="353597"/>
                </a:lnTo>
                <a:lnTo>
                  <a:pt x="1000768" y="349816"/>
                </a:lnTo>
                <a:lnTo>
                  <a:pt x="997779" y="344953"/>
                </a:lnTo>
                <a:lnTo>
                  <a:pt x="1015742" y="344953"/>
                </a:lnTo>
                <a:lnTo>
                  <a:pt x="1017076" y="345764"/>
                </a:lnTo>
                <a:lnTo>
                  <a:pt x="1022512" y="347114"/>
                </a:lnTo>
                <a:lnTo>
                  <a:pt x="1063269" y="347114"/>
                </a:lnTo>
                <a:lnTo>
                  <a:pt x="1060564" y="350086"/>
                </a:lnTo>
                <a:lnTo>
                  <a:pt x="1053498" y="354138"/>
                </a:lnTo>
                <a:lnTo>
                  <a:pt x="1046703" y="358190"/>
                </a:lnTo>
                <a:lnTo>
                  <a:pt x="1038820" y="360351"/>
                </a:lnTo>
                <a:close/>
              </a:path>
              <a:path w="1240789" h="405764">
                <a:moveTo>
                  <a:pt x="853670" y="277961"/>
                </a:moveTo>
                <a:lnTo>
                  <a:pt x="837145" y="277961"/>
                </a:lnTo>
                <a:lnTo>
                  <a:pt x="842743" y="271749"/>
                </a:lnTo>
                <a:lnTo>
                  <a:pt x="849172" y="267393"/>
                </a:lnTo>
                <a:lnTo>
                  <a:pt x="856561" y="264780"/>
                </a:lnTo>
                <a:lnTo>
                  <a:pt x="864868" y="263915"/>
                </a:lnTo>
                <a:lnTo>
                  <a:pt x="871663" y="263915"/>
                </a:lnTo>
                <a:lnTo>
                  <a:pt x="892789" y="277691"/>
                </a:lnTo>
                <a:lnTo>
                  <a:pt x="854268" y="277691"/>
                </a:lnTo>
                <a:lnTo>
                  <a:pt x="853670" y="277961"/>
                </a:lnTo>
                <a:close/>
              </a:path>
              <a:path w="1240789" h="405764">
                <a:moveTo>
                  <a:pt x="909960" y="282013"/>
                </a:moveTo>
                <a:lnTo>
                  <a:pt x="894766" y="282013"/>
                </a:lnTo>
                <a:lnTo>
                  <a:pt x="900631" y="274213"/>
                </a:lnTo>
                <a:lnTo>
                  <a:pt x="908050" y="268642"/>
                </a:lnTo>
                <a:lnTo>
                  <a:pt x="917050" y="265299"/>
                </a:lnTo>
                <a:lnTo>
                  <a:pt x="927654" y="264185"/>
                </a:lnTo>
                <a:lnTo>
                  <a:pt x="935239" y="264797"/>
                </a:lnTo>
                <a:lnTo>
                  <a:pt x="942059" y="266650"/>
                </a:lnTo>
                <a:lnTo>
                  <a:pt x="948065" y="269769"/>
                </a:lnTo>
                <a:lnTo>
                  <a:pt x="953229" y="274213"/>
                </a:lnTo>
                <a:lnTo>
                  <a:pt x="955715" y="277421"/>
                </a:lnTo>
                <a:lnTo>
                  <a:pt x="917326" y="277421"/>
                </a:lnTo>
                <a:lnTo>
                  <a:pt x="911346" y="280393"/>
                </a:lnTo>
                <a:lnTo>
                  <a:pt x="909960" y="282013"/>
                </a:lnTo>
                <a:close/>
              </a:path>
              <a:path w="1240789" h="405764">
                <a:moveTo>
                  <a:pt x="836873" y="359000"/>
                </a:moveTo>
                <a:lnTo>
                  <a:pt x="821652" y="359000"/>
                </a:lnTo>
                <a:lnTo>
                  <a:pt x="821652" y="264995"/>
                </a:lnTo>
                <a:lnTo>
                  <a:pt x="834970" y="264995"/>
                </a:lnTo>
                <a:lnTo>
                  <a:pt x="837145" y="277961"/>
                </a:lnTo>
                <a:lnTo>
                  <a:pt x="853670" y="277961"/>
                </a:lnTo>
                <a:lnTo>
                  <a:pt x="848288" y="280393"/>
                </a:lnTo>
                <a:lnTo>
                  <a:pt x="839047" y="292278"/>
                </a:lnTo>
                <a:lnTo>
                  <a:pt x="836873" y="299842"/>
                </a:lnTo>
                <a:lnTo>
                  <a:pt x="836873" y="359000"/>
                </a:lnTo>
                <a:close/>
              </a:path>
              <a:path w="1240789" h="405764">
                <a:moveTo>
                  <a:pt x="963260" y="358730"/>
                </a:moveTo>
                <a:lnTo>
                  <a:pt x="948039" y="358730"/>
                </a:lnTo>
                <a:lnTo>
                  <a:pt x="948039" y="296600"/>
                </a:lnTo>
                <a:lnTo>
                  <a:pt x="945865" y="289577"/>
                </a:lnTo>
                <a:lnTo>
                  <a:pt x="938254" y="279852"/>
                </a:lnTo>
                <a:lnTo>
                  <a:pt x="932546" y="277421"/>
                </a:lnTo>
                <a:lnTo>
                  <a:pt x="955715" y="277421"/>
                </a:lnTo>
                <a:lnTo>
                  <a:pt x="957641" y="279907"/>
                </a:lnTo>
                <a:lnTo>
                  <a:pt x="960780" y="286977"/>
                </a:lnTo>
                <a:lnTo>
                  <a:pt x="962644" y="295414"/>
                </a:lnTo>
                <a:lnTo>
                  <a:pt x="963260" y="305244"/>
                </a:lnTo>
                <a:lnTo>
                  <a:pt x="963260" y="358730"/>
                </a:lnTo>
                <a:close/>
              </a:path>
              <a:path w="1240789" h="405764">
                <a:moveTo>
                  <a:pt x="899930" y="359000"/>
                </a:moveTo>
                <a:lnTo>
                  <a:pt x="884710" y="359000"/>
                </a:lnTo>
                <a:lnTo>
                  <a:pt x="884636" y="296600"/>
                </a:lnTo>
                <a:lnTo>
                  <a:pt x="882807" y="289847"/>
                </a:lnTo>
                <a:lnTo>
                  <a:pt x="878730" y="284985"/>
                </a:lnTo>
                <a:lnTo>
                  <a:pt x="874925" y="280122"/>
                </a:lnTo>
                <a:lnTo>
                  <a:pt x="869217" y="277691"/>
                </a:lnTo>
                <a:lnTo>
                  <a:pt x="892789" y="277691"/>
                </a:lnTo>
                <a:lnTo>
                  <a:pt x="894766" y="282013"/>
                </a:lnTo>
                <a:lnTo>
                  <a:pt x="909960" y="282013"/>
                </a:lnTo>
                <a:lnTo>
                  <a:pt x="902105" y="291198"/>
                </a:lnTo>
                <a:lnTo>
                  <a:pt x="899930" y="298761"/>
                </a:lnTo>
                <a:lnTo>
                  <a:pt x="899930" y="359000"/>
                </a:lnTo>
                <a:close/>
              </a:path>
              <a:path w="1240789" h="405764">
                <a:moveTo>
                  <a:pt x="763215" y="360621"/>
                </a:moveTo>
                <a:lnTo>
                  <a:pt x="725978" y="344953"/>
                </a:lnTo>
                <a:lnTo>
                  <a:pt x="716193" y="312538"/>
                </a:lnTo>
                <a:lnTo>
                  <a:pt x="716550" y="305493"/>
                </a:lnTo>
                <a:lnTo>
                  <a:pt x="744461" y="266076"/>
                </a:lnTo>
                <a:lnTo>
                  <a:pt x="752343" y="264185"/>
                </a:lnTo>
                <a:lnTo>
                  <a:pt x="769738" y="264185"/>
                </a:lnTo>
                <a:lnTo>
                  <a:pt x="777348" y="266076"/>
                </a:lnTo>
                <a:lnTo>
                  <a:pt x="790938" y="273099"/>
                </a:lnTo>
                <a:lnTo>
                  <a:pt x="795287" y="277421"/>
                </a:lnTo>
                <a:lnTo>
                  <a:pt x="753974" y="277421"/>
                </a:lnTo>
                <a:lnTo>
                  <a:pt x="747722" y="279852"/>
                </a:lnTo>
                <a:lnTo>
                  <a:pt x="742286" y="284445"/>
                </a:lnTo>
                <a:lnTo>
                  <a:pt x="736850" y="289307"/>
                </a:lnTo>
                <a:lnTo>
                  <a:pt x="733860" y="295250"/>
                </a:lnTo>
                <a:lnTo>
                  <a:pt x="733045" y="302813"/>
                </a:lnTo>
                <a:lnTo>
                  <a:pt x="805712" y="302813"/>
                </a:lnTo>
                <a:lnTo>
                  <a:pt x="805791" y="305493"/>
                </a:lnTo>
                <a:lnTo>
                  <a:pt x="805863" y="312538"/>
                </a:lnTo>
                <a:lnTo>
                  <a:pt x="805616" y="315239"/>
                </a:lnTo>
                <a:lnTo>
                  <a:pt x="731958" y="315239"/>
                </a:lnTo>
                <a:lnTo>
                  <a:pt x="732011" y="325909"/>
                </a:lnTo>
                <a:lnTo>
                  <a:pt x="734948" y="333338"/>
                </a:lnTo>
                <a:lnTo>
                  <a:pt x="740384" y="338740"/>
                </a:lnTo>
                <a:lnTo>
                  <a:pt x="745820" y="344413"/>
                </a:lnTo>
                <a:lnTo>
                  <a:pt x="753158" y="347114"/>
                </a:lnTo>
                <a:lnTo>
                  <a:pt x="794744" y="347114"/>
                </a:lnTo>
                <a:lnTo>
                  <a:pt x="790395" y="351436"/>
                </a:lnTo>
                <a:lnTo>
                  <a:pt x="784581" y="355492"/>
                </a:lnTo>
                <a:lnTo>
                  <a:pt x="778130" y="358358"/>
                </a:lnTo>
                <a:lnTo>
                  <a:pt x="771016" y="360059"/>
                </a:lnTo>
                <a:lnTo>
                  <a:pt x="763215" y="360621"/>
                </a:lnTo>
                <a:close/>
              </a:path>
              <a:path w="1240789" h="405764">
                <a:moveTo>
                  <a:pt x="805712" y="302813"/>
                </a:moveTo>
                <a:lnTo>
                  <a:pt x="790123" y="302813"/>
                </a:lnTo>
                <a:lnTo>
                  <a:pt x="789308" y="294709"/>
                </a:lnTo>
                <a:lnTo>
                  <a:pt x="786318" y="288496"/>
                </a:lnTo>
                <a:lnTo>
                  <a:pt x="781154" y="284174"/>
                </a:lnTo>
                <a:lnTo>
                  <a:pt x="775989" y="279582"/>
                </a:lnTo>
                <a:lnTo>
                  <a:pt x="769466" y="277421"/>
                </a:lnTo>
                <a:lnTo>
                  <a:pt x="795287" y="277421"/>
                </a:lnTo>
                <a:lnTo>
                  <a:pt x="796103" y="278232"/>
                </a:lnTo>
                <a:lnTo>
                  <a:pt x="799636" y="284985"/>
                </a:lnTo>
                <a:lnTo>
                  <a:pt x="803713" y="291738"/>
                </a:lnTo>
                <a:lnTo>
                  <a:pt x="805616" y="299572"/>
                </a:lnTo>
                <a:lnTo>
                  <a:pt x="805712" y="302813"/>
                </a:lnTo>
                <a:close/>
              </a:path>
              <a:path w="1240789" h="405764">
                <a:moveTo>
                  <a:pt x="794744" y="347114"/>
                </a:moveTo>
                <a:lnTo>
                  <a:pt x="768651" y="347114"/>
                </a:lnTo>
                <a:lnTo>
                  <a:pt x="774359" y="345494"/>
                </a:lnTo>
                <a:lnTo>
                  <a:pt x="779251" y="341982"/>
                </a:lnTo>
                <a:lnTo>
                  <a:pt x="783872" y="338740"/>
                </a:lnTo>
                <a:lnTo>
                  <a:pt x="787133" y="333878"/>
                </a:lnTo>
                <a:lnTo>
                  <a:pt x="788764" y="327935"/>
                </a:lnTo>
                <a:lnTo>
                  <a:pt x="804257" y="327935"/>
                </a:lnTo>
                <a:lnTo>
                  <a:pt x="802320" y="334722"/>
                </a:lnTo>
                <a:lnTo>
                  <a:pt x="799364" y="340901"/>
                </a:lnTo>
                <a:lnTo>
                  <a:pt x="795389" y="346473"/>
                </a:lnTo>
                <a:lnTo>
                  <a:pt x="794744" y="347114"/>
                </a:lnTo>
                <a:close/>
              </a:path>
              <a:path w="1240789" h="405764">
                <a:moveTo>
                  <a:pt x="581652" y="359270"/>
                </a:moveTo>
                <a:lnTo>
                  <a:pt x="565888" y="359270"/>
                </a:lnTo>
                <a:lnTo>
                  <a:pt x="565888" y="230149"/>
                </a:lnTo>
                <a:lnTo>
                  <a:pt x="586273" y="230149"/>
                </a:lnTo>
                <a:lnTo>
                  <a:pt x="598075" y="257702"/>
                </a:lnTo>
                <a:lnTo>
                  <a:pt x="581652" y="257702"/>
                </a:lnTo>
                <a:lnTo>
                  <a:pt x="581652" y="359270"/>
                </a:lnTo>
                <a:close/>
              </a:path>
              <a:path w="1240789" h="405764">
                <a:moveTo>
                  <a:pt x="648674" y="337390"/>
                </a:moveTo>
                <a:lnTo>
                  <a:pt x="632207" y="337390"/>
                </a:lnTo>
                <a:lnTo>
                  <a:pt x="678141" y="230149"/>
                </a:lnTo>
                <a:lnTo>
                  <a:pt x="698255" y="230149"/>
                </a:lnTo>
                <a:lnTo>
                  <a:pt x="698255" y="257702"/>
                </a:lnTo>
                <a:lnTo>
                  <a:pt x="682490" y="257702"/>
                </a:lnTo>
                <a:lnTo>
                  <a:pt x="648674" y="337390"/>
                </a:lnTo>
                <a:close/>
              </a:path>
              <a:path w="1240789" h="405764">
                <a:moveTo>
                  <a:pt x="639274" y="359540"/>
                </a:moveTo>
                <a:lnTo>
                  <a:pt x="624868" y="359540"/>
                </a:lnTo>
                <a:lnTo>
                  <a:pt x="581652" y="257702"/>
                </a:lnTo>
                <a:lnTo>
                  <a:pt x="598075" y="257702"/>
                </a:lnTo>
                <a:lnTo>
                  <a:pt x="632207" y="337390"/>
                </a:lnTo>
                <a:lnTo>
                  <a:pt x="648674" y="337390"/>
                </a:lnTo>
                <a:lnTo>
                  <a:pt x="639274" y="359540"/>
                </a:lnTo>
                <a:close/>
              </a:path>
              <a:path w="1240789" h="405764">
                <a:moveTo>
                  <a:pt x="698255" y="359540"/>
                </a:moveTo>
                <a:lnTo>
                  <a:pt x="682490" y="359540"/>
                </a:lnTo>
                <a:lnTo>
                  <a:pt x="682490" y="257702"/>
                </a:lnTo>
                <a:lnTo>
                  <a:pt x="698255" y="257702"/>
                </a:lnTo>
                <a:lnTo>
                  <a:pt x="698255" y="359540"/>
                </a:lnTo>
                <a:close/>
              </a:path>
              <a:path w="1240789" h="405764">
                <a:moveTo>
                  <a:pt x="589263" y="174772"/>
                </a:moveTo>
                <a:lnTo>
                  <a:pt x="565888" y="174772"/>
                </a:lnTo>
                <a:lnTo>
                  <a:pt x="565888" y="45651"/>
                </a:lnTo>
                <a:lnTo>
                  <a:pt x="589263" y="45651"/>
                </a:lnTo>
                <a:lnTo>
                  <a:pt x="589263" y="174772"/>
                </a:lnTo>
                <a:close/>
              </a:path>
              <a:path w="1240789" h="405764">
                <a:moveTo>
                  <a:pt x="665910" y="175853"/>
                </a:moveTo>
                <a:lnTo>
                  <a:pt x="626024" y="163288"/>
                </a:lnTo>
                <a:lnTo>
                  <a:pt x="605095" y="128614"/>
                </a:lnTo>
                <a:lnTo>
                  <a:pt x="603124" y="110212"/>
                </a:lnTo>
                <a:lnTo>
                  <a:pt x="603587" y="100749"/>
                </a:lnTo>
                <a:lnTo>
                  <a:pt x="620112" y="62568"/>
                </a:lnTo>
                <a:lnTo>
                  <a:pt x="656792" y="45077"/>
                </a:lnTo>
                <a:lnTo>
                  <a:pt x="665910" y="44571"/>
                </a:lnTo>
                <a:lnTo>
                  <a:pt x="672935" y="44925"/>
                </a:lnTo>
                <a:lnTo>
                  <a:pt x="710986" y="65371"/>
                </a:lnTo>
                <a:lnTo>
                  <a:pt x="657213" y="65371"/>
                </a:lnTo>
                <a:lnTo>
                  <a:pt x="650418" y="67261"/>
                </a:lnTo>
                <a:lnTo>
                  <a:pt x="639002" y="74825"/>
                </a:lnTo>
                <a:lnTo>
                  <a:pt x="634381" y="79957"/>
                </a:lnTo>
                <a:lnTo>
                  <a:pt x="628402" y="93464"/>
                </a:lnTo>
                <a:lnTo>
                  <a:pt x="626885" y="100749"/>
                </a:lnTo>
                <a:lnTo>
                  <a:pt x="626886" y="119679"/>
                </a:lnTo>
                <a:lnTo>
                  <a:pt x="650418" y="153432"/>
                </a:lnTo>
                <a:lnTo>
                  <a:pt x="657213" y="155323"/>
                </a:lnTo>
                <a:lnTo>
                  <a:pt x="710986" y="155323"/>
                </a:lnTo>
                <a:lnTo>
                  <a:pt x="706680" y="161266"/>
                </a:lnTo>
                <a:lnTo>
                  <a:pt x="673092" y="175498"/>
                </a:lnTo>
                <a:lnTo>
                  <a:pt x="665910" y="175853"/>
                </a:lnTo>
                <a:close/>
              </a:path>
              <a:path w="1240789" h="405764">
                <a:moveTo>
                  <a:pt x="721358" y="91303"/>
                </a:moveTo>
                <a:lnTo>
                  <a:pt x="697983" y="91303"/>
                </a:lnTo>
                <a:lnTo>
                  <a:pt x="697711" y="90492"/>
                </a:lnTo>
                <a:lnTo>
                  <a:pt x="695537" y="82659"/>
                </a:lnTo>
                <a:lnTo>
                  <a:pt x="691731" y="76446"/>
                </a:lnTo>
                <a:lnTo>
                  <a:pt x="686024" y="72124"/>
                </a:lnTo>
                <a:lnTo>
                  <a:pt x="680316" y="67532"/>
                </a:lnTo>
                <a:lnTo>
                  <a:pt x="673249" y="65371"/>
                </a:lnTo>
                <a:lnTo>
                  <a:pt x="710986" y="65371"/>
                </a:lnTo>
                <a:lnTo>
                  <a:pt x="711573" y="66181"/>
                </a:lnTo>
                <a:lnTo>
                  <a:pt x="714932" y="71491"/>
                </a:lnTo>
                <a:lnTo>
                  <a:pt x="717654" y="77256"/>
                </a:lnTo>
                <a:lnTo>
                  <a:pt x="719714" y="83427"/>
                </a:lnTo>
                <a:lnTo>
                  <a:pt x="721358" y="91303"/>
                </a:lnTo>
                <a:close/>
              </a:path>
              <a:path w="1240789" h="405764">
                <a:moveTo>
                  <a:pt x="710986" y="155323"/>
                </a:moveTo>
                <a:lnTo>
                  <a:pt x="673249" y="155323"/>
                </a:lnTo>
                <a:lnTo>
                  <a:pt x="680316" y="152892"/>
                </a:lnTo>
                <a:lnTo>
                  <a:pt x="686024" y="148570"/>
                </a:lnTo>
                <a:lnTo>
                  <a:pt x="691460" y="144248"/>
                </a:lnTo>
                <a:lnTo>
                  <a:pt x="695537" y="138035"/>
                </a:lnTo>
                <a:lnTo>
                  <a:pt x="697439" y="130201"/>
                </a:lnTo>
                <a:lnTo>
                  <a:pt x="697711" y="129391"/>
                </a:lnTo>
                <a:lnTo>
                  <a:pt x="721086" y="129391"/>
                </a:lnTo>
                <a:lnTo>
                  <a:pt x="721086" y="130742"/>
                </a:lnTo>
                <a:lnTo>
                  <a:pt x="719714" y="137267"/>
                </a:lnTo>
                <a:lnTo>
                  <a:pt x="717654" y="143438"/>
                </a:lnTo>
                <a:lnTo>
                  <a:pt x="714932" y="149203"/>
                </a:lnTo>
                <a:lnTo>
                  <a:pt x="711573" y="154513"/>
                </a:lnTo>
                <a:lnTo>
                  <a:pt x="710986" y="155323"/>
                </a:lnTo>
                <a:close/>
              </a:path>
              <a:path w="1240789" h="405764">
                <a:moveTo>
                  <a:pt x="757235" y="174772"/>
                </a:moveTo>
                <a:lnTo>
                  <a:pt x="734676" y="174772"/>
                </a:lnTo>
                <a:lnTo>
                  <a:pt x="734676" y="45651"/>
                </a:lnTo>
                <a:lnTo>
                  <a:pt x="763758" y="45651"/>
                </a:lnTo>
                <a:lnTo>
                  <a:pt x="780649" y="86711"/>
                </a:lnTo>
                <a:lnTo>
                  <a:pt x="757235" y="86711"/>
                </a:lnTo>
                <a:lnTo>
                  <a:pt x="757235" y="174772"/>
                </a:lnTo>
                <a:close/>
              </a:path>
              <a:path w="1240789" h="405764">
                <a:moveTo>
                  <a:pt x="825778" y="143438"/>
                </a:moveTo>
                <a:lnTo>
                  <a:pt x="803985" y="143438"/>
                </a:lnTo>
                <a:lnTo>
                  <a:pt x="843124" y="45651"/>
                </a:lnTo>
                <a:lnTo>
                  <a:pt x="871663" y="45651"/>
                </a:lnTo>
                <a:lnTo>
                  <a:pt x="871663" y="86441"/>
                </a:lnTo>
                <a:lnTo>
                  <a:pt x="849104" y="86441"/>
                </a:lnTo>
                <a:lnTo>
                  <a:pt x="825778" y="143438"/>
                </a:lnTo>
                <a:close/>
              </a:path>
              <a:path w="1240789" h="405764">
                <a:moveTo>
                  <a:pt x="871663" y="174772"/>
                </a:moveTo>
                <a:lnTo>
                  <a:pt x="849104" y="174772"/>
                </a:lnTo>
                <a:lnTo>
                  <a:pt x="849104" y="86441"/>
                </a:lnTo>
                <a:lnTo>
                  <a:pt x="871663" y="86441"/>
                </a:lnTo>
                <a:lnTo>
                  <a:pt x="871663" y="174772"/>
                </a:lnTo>
                <a:close/>
              </a:path>
              <a:path w="1240789" h="405764">
                <a:moveTo>
                  <a:pt x="812954" y="174772"/>
                </a:moveTo>
                <a:lnTo>
                  <a:pt x="793656" y="174772"/>
                </a:lnTo>
                <a:lnTo>
                  <a:pt x="757235" y="86711"/>
                </a:lnTo>
                <a:lnTo>
                  <a:pt x="780649" y="86711"/>
                </a:lnTo>
                <a:lnTo>
                  <a:pt x="803985" y="143438"/>
                </a:lnTo>
                <a:lnTo>
                  <a:pt x="825778" y="143438"/>
                </a:lnTo>
                <a:lnTo>
                  <a:pt x="812954" y="174772"/>
                </a:lnTo>
                <a:close/>
              </a:path>
              <a:path w="1240789" h="405764">
                <a:moveTo>
                  <a:pt x="913792" y="174772"/>
                </a:moveTo>
                <a:lnTo>
                  <a:pt x="891233" y="174772"/>
                </a:lnTo>
                <a:lnTo>
                  <a:pt x="891233" y="45651"/>
                </a:lnTo>
                <a:lnTo>
                  <a:pt x="920315" y="45651"/>
                </a:lnTo>
                <a:lnTo>
                  <a:pt x="920587" y="46462"/>
                </a:lnTo>
                <a:lnTo>
                  <a:pt x="937057" y="86711"/>
                </a:lnTo>
                <a:lnTo>
                  <a:pt x="913792" y="86711"/>
                </a:lnTo>
                <a:lnTo>
                  <a:pt x="913792" y="174772"/>
                </a:lnTo>
                <a:close/>
              </a:path>
              <a:path w="1240789" h="405764">
                <a:moveTo>
                  <a:pt x="982174" y="143438"/>
                </a:moveTo>
                <a:lnTo>
                  <a:pt x="960270" y="143438"/>
                </a:lnTo>
                <a:lnTo>
                  <a:pt x="999409" y="45651"/>
                </a:lnTo>
                <a:lnTo>
                  <a:pt x="1027948" y="45651"/>
                </a:lnTo>
                <a:lnTo>
                  <a:pt x="1027948" y="86711"/>
                </a:lnTo>
                <a:lnTo>
                  <a:pt x="1005389" y="86711"/>
                </a:lnTo>
                <a:lnTo>
                  <a:pt x="982174" y="143438"/>
                </a:lnTo>
                <a:close/>
              </a:path>
              <a:path w="1240789" h="405764">
                <a:moveTo>
                  <a:pt x="969239" y="175043"/>
                </a:moveTo>
                <a:lnTo>
                  <a:pt x="949942" y="175043"/>
                </a:lnTo>
                <a:lnTo>
                  <a:pt x="913792" y="86711"/>
                </a:lnTo>
                <a:lnTo>
                  <a:pt x="937057" y="86711"/>
                </a:lnTo>
                <a:lnTo>
                  <a:pt x="960270" y="143438"/>
                </a:lnTo>
                <a:lnTo>
                  <a:pt x="982174" y="143438"/>
                </a:lnTo>
                <a:lnTo>
                  <a:pt x="969239" y="175043"/>
                </a:lnTo>
                <a:close/>
              </a:path>
              <a:path w="1240789" h="405764">
                <a:moveTo>
                  <a:pt x="1027948" y="174772"/>
                </a:moveTo>
                <a:lnTo>
                  <a:pt x="1005389" y="174772"/>
                </a:lnTo>
                <a:lnTo>
                  <a:pt x="1005389" y="86711"/>
                </a:lnTo>
                <a:lnTo>
                  <a:pt x="1027948" y="86711"/>
                </a:lnTo>
                <a:lnTo>
                  <a:pt x="1027948" y="174772"/>
                </a:lnTo>
                <a:close/>
              </a:path>
              <a:path w="1240789" h="405764">
                <a:moveTo>
                  <a:pt x="256035" y="45651"/>
                </a:moveTo>
                <a:lnTo>
                  <a:pt x="167972" y="45651"/>
                </a:lnTo>
                <a:lnTo>
                  <a:pt x="141336" y="0"/>
                </a:lnTo>
                <a:lnTo>
                  <a:pt x="282400" y="0"/>
                </a:lnTo>
                <a:lnTo>
                  <a:pt x="256035" y="45651"/>
                </a:lnTo>
                <a:close/>
              </a:path>
              <a:path w="1240789" h="405764">
                <a:moveTo>
                  <a:pt x="53001" y="162076"/>
                </a:moveTo>
                <a:lnTo>
                  <a:pt x="0" y="162076"/>
                </a:lnTo>
                <a:lnTo>
                  <a:pt x="70668" y="40519"/>
                </a:lnTo>
                <a:lnTo>
                  <a:pt x="97032" y="86170"/>
                </a:lnTo>
                <a:lnTo>
                  <a:pt x="53001" y="162076"/>
                </a:lnTo>
                <a:close/>
              </a:path>
              <a:path w="1240789" h="405764">
                <a:moveTo>
                  <a:pt x="423736" y="162076"/>
                </a:moveTo>
                <a:lnTo>
                  <a:pt x="370735" y="162076"/>
                </a:lnTo>
                <a:lnTo>
                  <a:pt x="326432" y="86170"/>
                </a:lnTo>
                <a:lnTo>
                  <a:pt x="353068" y="40519"/>
                </a:lnTo>
                <a:lnTo>
                  <a:pt x="423736" y="162076"/>
                </a:lnTo>
                <a:close/>
              </a:path>
              <a:path w="1240789" h="405764">
                <a:moveTo>
                  <a:pt x="282400" y="162076"/>
                </a:moveTo>
                <a:lnTo>
                  <a:pt x="141336" y="162076"/>
                </a:lnTo>
                <a:lnTo>
                  <a:pt x="97032" y="86170"/>
                </a:lnTo>
                <a:lnTo>
                  <a:pt x="120679" y="45651"/>
                </a:lnTo>
                <a:lnTo>
                  <a:pt x="167700" y="45651"/>
                </a:lnTo>
                <a:lnTo>
                  <a:pt x="211732" y="121557"/>
                </a:lnTo>
                <a:lnTo>
                  <a:pt x="305904" y="121557"/>
                </a:lnTo>
                <a:lnTo>
                  <a:pt x="282400" y="162076"/>
                </a:lnTo>
                <a:close/>
              </a:path>
              <a:path w="1240789" h="405764">
                <a:moveTo>
                  <a:pt x="305904" y="121557"/>
                </a:moveTo>
                <a:lnTo>
                  <a:pt x="211732" y="121557"/>
                </a:lnTo>
                <a:lnTo>
                  <a:pt x="256035" y="45651"/>
                </a:lnTo>
                <a:lnTo>
                  <a:pt x="302785" y="45651"/>
                </a:lnTo>
                <a:lnTo>
                  <a:pt x="326432" y="86170"/>
                </a:lnTo>
                <a:lnTo>
                  <a:pt x="305904" y="121557"/>
                </a:lnTo>
                <a:close/>
              </a:path>
              <a:path w="1240789" h="405764">
                <a:moveTo>
                  <a:pt x="370463" y="243115"/>
                </a:moveTo>
                <a:lnTo>
                  <a:pt x="53001" y="243115"/>
                </a:lnTo>
                <a:lnTo>
                  <a:pt x="29354" y="202596"/>
                </a:lnTo>
                <a:lnTo>
                  <a:pt x="53001" y="162076"/>
                </a:lnTo>
                <a:lnTo>
                  <a:pt x="370463" y="162076"/>
                </a:lnTo>
                <a:lnTo>
                  <a:pt x="394110" y="202596"/>
                </a:lnTo>
                <a:lnTo>
                  <a:pt x="370463" y="243115"/>
                </a:lnTo>
                <a:close/>
              </a:path>
              <a:path w="1240789" h="405764">
                <a:moveTo>
                  <a:pt x="70668" y="364673"/>
                </a:moveTo>
                <a:lnTo>
                  <a:pt x="0" y="243115"/>
                </a:lnTo>
                <a:lnTo>
                  <a:pt x="53001" y="243115"/>
                </a:lnTo>
                <a:lnTo>
                  <a:pt x="97304" y="319021"/>
                </a:lnTo>
                <a:lnTo>
                  <a:pt x="70668" y="364673"/>
                </a:lnTo>
                <a:close/>
              </a:path>
              <a:path w="1240789" h="405764">
                <a:moveTo>
                  <a:pt x="167972" y="359540"/>
                </a:moveTo>
                <a:lnTo>
                  <a:pt x="120951" y="359540"/>
                </a:lnTo>
                <a:lnTo>
                  <a:pt x="97304" y="319021"/>
                </a:lnTo>
                <a:lnTo>
                  <a:pt x="141336" y="243115"/>
                </a:lnTo>
                <a:lnTo>
                  <a:pt x="282400" y="243115"/>
                </a:lnTo>
                <a:lnTo>
                  <a:pt x="305904" y="283634"/>
                </a:lnTo>
                <a:lnTo>
                  <a:pt x="211732" y="283634"/>
                </a:lnTo>
                <a:lnTo>
                  <a:pt x="167972" y="359540"/>
                </a:lnTo>
                <a:close/>
              </a:path>
              <a:path w="1240789" h="405764">
                <a:moveTo>
                  <a:pt x="353068" y="364673"/>
                </a:moveTo>
                <a:lnTo>
                  <a:pt x="326703" y="319021"/>
                </a:lnTo>
                <a:lnTo>
                  <a:pt x="370735" y="243115"/>
                </a:lnTo>
                <a:lnTo>
                  <a:pt x="423736" y="243115"/>
                </a:lnTo>
                <a:lnTo>
                  <a:pt x="353068" y="364673"/>
                </a:lnTo>
                <a:close/>
              </a:path>
              <a:path w="1240789" h="405764">
                <a:moveTo>
                  <a:pt x="302785" y="359540"/>
                </a:moveTo>
                <a:lnTo>
                  <a:pt x="255764" y="359540"/>
                </a:lnTo>
                <a:lnTo>
                  <a:pt x="211732" y="283634"/>
                </a:lnTo>
                <a:lnTo>
                  <a:pt x="305904" y="283634"/>
                </a:lnTo>
                <a:lnTo>
                  <a:pt x="326432" y="319021"/>
                </a:lnTo>
                <a:lnTo>
                  <a:pt x="302785" y="359540"/>
                </a:lnTo>
                <a:close/>
              </a:path>
              <a:path w="1240789" h="405764">
                <a:moveTo>
                  <a:pt x="282672" y="405192"/>
                </a:moveTo>
                <a:lnTo>
                  <a:pt x="141336" y="405192"/>
                </a:lnTo>
                <a:lnTo>
                  <a:pt x="167700" y="359540"/>
                </a:lnTo>
                <a:lnTo>
                  <a:pt x="256035" y="359540"/>
                </a:lnTo>
                <a:lnTo>
                  <a:pt x="282672" y="405192"/>
                </a:lnTo>
                <a:close/>
              </a:path>
            </a:pathLst>
          </a:custGeom>
          <a:solidFill>
            <a:srgbClr val="003B3B"/>
          </a:solidFill>
        </p:spPr>
        <p:txBody>
          <a:bodyPr wrap="square" lIns="0" tIns="0" rIns="0" bIns="0" rtlCol="0"/>
          <a:lstStyle/>
          <a:p>
            <a:endParaRPr/>
          </a:p>
        </p:txBody>
      </p:sp>
      <p:sp>
        <p:nvSpPr>
          <p:cNvPr id="18" name="object 18"/>
          <p:cNvSpPr txBox="1">
            <a:spLocks noGrp="1"/>
          </p:cNvSpPr>
          <p:nvPr>
            <p:ph type="ctrTitle"/>
          </p:nvPr>
        </p:nvSpPr>
        <p:spPr>
          <a:prstGeom prst="rect">
            <a:avLst/>
          </a:prstGeom>
        </p:spPr>
        <p:txBody>
          <a:bodyPr vert="horz" wrap="square" lIns="0" tIns="12700" rIns="0" bIns="0" rtlCol="0">
            <a:spAutoFit/>
          </a:bodyPr>
          <a:lstStyle/>
          <a:p>
            <a:pPr marL="12700" marR="5080">
              <a:lnSpc>
                <a:spcPct val="100000"/>
              </a:lnSpc>
              <a:spcBef>
                <a:spcPts val="100"/>
              </a:spcBef>
            </a:pPr>
            <a:r>
              <a:rPr sz="3600" b="1" dirty="0">
                <a:latin typeface="Arial"/>
                <a:cs typeface="Arial"/>
              </a:rPr>
              <a:t>FCX</a:t>
            </a:r>
            <a:r>
              <a:rPr sz="3600" b="1" spc="-20" dirty="0">
                <a:latin typeface="Arial"/>
                <a:cs typeface="Arial"/>
              </a:rPr>
              <a:t> </a:t>
            </a:r>
            <a:r>
              <a:rPr sz="3600" b="1" dirty="0">
                <a:latin typeface="Arial"/>
                <a:cs typeface="Arial"/>
              </a:rPr>
              <a:t>Safety</a:t>
            </a:r>
            <a:r>
              <a:rPr sz="3600" b="1" spc="-10" dirty="0">
                <a:latin typeface="Arial"/>
                <a:cs typeface="Arial"/>
              </a:rPr>
              <a:t> Incidents, </a:t>
            </a:r>
            <a:r>
              <a:rPr sz="3600" b="1" dirty="0">
                <a:latin typeface="Arial"/>
                <a:cs typeface="Arial"/>
              </a:rPr>
              <a:t>Successes,</a:t>
            </a:r>
            <a:r>
              <a:rPr sz="3600" b="1" spc="-45" dirty="0">
                <a:latin typeface="Arial"/>
                <a:cs typeface="Arial"/>
              </a:rPr>
              <a:t> </a:t>
            </a:r>
            <a:r>
              <a:rPr sz="3600" b="1" dirty="0">
                <a:latin typeface="Arial"/>
                <a:cs typeface="Arial"/>
              </a:rPr>
              <a:t>&amp;</a:t>
            </a:r>
            <a:r>
              <a:rPr sz="3600" b="1" spc="-135" dirty="0">
                <a:latin typeface="Arial"/>
                <a:cs typeface="Arial"/>
              </a:rPr>
              <a:t> </a:t>
            </a:r>
            <a:r>
              <a:rPr sz="3600" b="1" spc="-10" dirty="0">
                <a:latin typeface="Arial"/>
                <a:cs typeface="Arial"/>
              </a:rPr>
              <a:t>Alerts</a:t>
            </a:r>
            <a:endParaRPr sz="3600">
              <a:latin typeface="Arial"/>
              <a:cs typeface="Arial"/>
            </a:endParaRPr>
          </a:p>
        </p:txBody>
      </p:sp>
      <p:sp>
        <p:nvSpPr>
          <p:cNvPr id="20" name="object 20"/>
          <p:cNvSpPr txBox="1"/>
          <p:nvPr/>
        </p:nvSpPr>
        <p:spPr>
          <a:xfrm>
            <a:off x="12023026" y="6606984"/>
            <a:ext cx="8953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511F11"/>
                </a:solidFill>
                <a:latin typeface="Arial"/>
                <a:cs typeface="Arial"/>
              </a:rPr>
              <a:t>3</a:t>
            </a:r>
            <a:endParaRPr sz="900">
              <a:latin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62B33-E942-465F-A8DB-81D1867BB1E4}"/>
              </a:ext>
            </a:extLst>
          </p:cNvPr>
          <p:cNvSpPr>
            <a:spLocks noGrp="1"/>
          </p:cNvSpPr>
          <p:nvPr>
            <p:ph type="title"/>
          </p:nvPr>
        </p:nvSpPr>
        <p:spPr>
          <a:xfrm>
            <a:off x="3493724" y="273979"/>
            <a:ext cx="4583476" cy="533203"/>
          </a:xfrm>
        </p:spPr>
        <p:txBody>
          <a:bodyPr/>
          <a:lstStyle/>
          <a:p>
            <a:r>
              <a:rPr lang="en-US" b="0" i="0" dirty="0">
                <a:solidFill>
                  <a:srgbClr val="333333"/>
                </a:solidFill>
                <a:effectLst/>
                <a:latin typeface="-apple-system"/>
              </a:rPr>
              <a:t>Atlantic Copper – Overhead Filter Presses</a:t>
            </a:r>
            <a:endParaRPr lang="en-US" dirty="0"/>
          </a:p>
        </p:txBody>
      </p:sp>
      <p:sp>
        <p:nvSpPr>
          <p:cNvPr id="16" name="Text Placeholder 15">
            <a:extLst>
              <a:ext uri="{FF2B5EF4-FFF2-40B4-BE49-F238E27FC236}">
                <a16:creationId xmlns:a16="http://schemas.microsoft.com/office/drawing/2014/main" id="{2798A79E-3E0F-4ED4-A9BB-1111565BAA0D}"/>
              </a:ext>
            </a:extLst>
          </p:cNvPr>
          <p:cNvSpPr>
            <a:spLocks noGrp="1"/>
          </p:cNvSpPr>
          <p:nvPr>
            <p:ph type="body" sz="quarter" idx="4294967295"/>
          </p:nvPr>
        </p:nvSpPr>
        <p:spPr>
          <a:xfrm>
            <a:off x="6461365" y="3905249"/>
            <a:ext cx="2409824" cy="236484"/>
          </a:xfrm>
          <a:prstGeom prst="rect">
            <a:avLst/>
          </a:prstGeom>
        </p:spPr>
        <p:txBody>
          <a:bodyPr/>
          <a:lstStyle/>
          <a:p>
            <a:endParaRPr lang="en-US" sz="1050" i="1" dirty="0">
              <a:latin typeface="Arial" panose="020B0604020202020204" pitchFamily="34" charset="0"/>
              <a:cs typeface="Arial" panose="020B0604020202020204" pitchFamily="34" charset="0"/>
            </a:endParaRPr>
          </a:p>
        </p:txBody>
      </p:sp>
      <p:sp>
        <p:nvSpPr>
          <p:cNvPr id="17" name="Text Placeholder 16">
            <a:extLst>
              <a:ext uri="{FF2B5EF4-FFF2-40B4-BE49-F238E27FC236}">
                <a16:creationId xmlns:a16="http://schemas.microsoft.com/office/drawing/2014/main" id="{BF2E8583-0AB7-4B29-AD19-1DC958510F4B}"/>
              </a:ext>
            </a:extLst>
          </p:cNvPr>
          <p:cNvSpPr>
            <a:spLocks noGrp="1"/>
          </p:cNvSpPr>
          <p:nvPr>
            <p:ph type="body" sz="quarter" idx="4294967295"/>
          </p:nvPr>
        </p:nvSpPr>
        <p:spPr>
          <a:xfrm>
            <a:off x="9450543" y="1977558"/>
            <a:ext cx="2414791" cy="226425"/>
          </a:xfrm>
          <a:prstGeom prst="rect">
            <a:avLst/>
          </a:prstGeom>
        </p:spPr>
        <p:txBody>
          <a:bodyPr lIns="91440" tIns="45720" rIns="91440" bIns="45720" anchor="t"/>
          <a:lstStyle/>
          <a:p>
            <a:pPr marL="91440" indent="-91440"/>
            <a:endParaRPr lang="en-US" sz="1050" i="1">
              <a:latin typeface="Arial" panose="020B0604020202020204" pitchFamily="34" charset="0"/>
              <a:cs typeface="Arial" panose="020B0604020202020204" pitchFamily="34" charset="0"/>
            </a:endParaRPr>
          </a:p>
        </p:txBody>
      </p:sp>
      <p:sp>
        <p:nvSpPr>
          <p:cNvPr id="18" name="Text Placeholder 17">
            <a:extLst>
              <a:ext uri="{FF2B5EF4-FFF2-40B4-BE49-F238E27FC236}">
                <a16:creationId xmlns:a16="http://schemas.microsoft.com/office/drawing/2014/main" id="{7E2D011C-97D7-4E72-A7A7-7D886309BF84}"/>
              </a:ext>
            </a:extLst>
          </p:cNvPr>
          <p:cNvSpPr>
            <a:spLocks noGrp="1"/>
          </p:cNvSpPr>
          <p:nvPr>
            <p:ph type="body" sz="quarter" idx="4294967295"/>
          </p:nvPr>
        </p:nvSpPr>
        <p:spPr>
          <a:xfrm>
            <a:off x="9352286" y="4654018"/>
            <a:ext cx="4073285" cy="226425"/>
          </a:xfrm>
          <a:prstGeom prst="rect">
            <a:avLst/>
          </a:prstGeom>
        </p:spPr>
        <p:txBody>
          <a:bodyPr lIns="91440" tIns="45720" rIns="91440" bIns="45720" anchor="t"/>
          <a:lstStyle/>
          <a:p>
            <a:pPr marL="91440" indent="-91440"/>
            <a:endParaRPr lang="en-US" sz="1050" i="1">
              <a:latin typeface="Arial"/>
              <a:cs typeface="Arial"/>
            </a:endParaRPr>
          </a:p>
        </p:txBody>
      </p:sp>
      <p:graphicFrame>
        <p:nvGraphicFramePr>
          <p:cNvPr id="20" name="Table 2">
            <a:extLst>
              <a:ext uri="{FF2B5EF4-FFF2-40B4-BE49-F238E27FC236}">
                <a16:creationId xmlns:a16="http://schemas.microsoft.com/office/drawing/2014/main" id="{CC183F24-3FE3-4821-872D-E673832EA635}"/>
              </a:ext>
            </a:extLst>
          </p:cNvPr>
          <p:cNvGraphicFramePr>
            <a:graphicFrameLocks noGrp="1"/>
          </p:cNvGraphicFramePr>
          <p:nvPr/>
        </p:nvGraphicFramePr>
        <p:xfrm>
          <a:off x="272810" y="1060507"/>
          <a:ext cx="5609205" cy="5422537"/>
        </p:xfrm>
        <a:graphic>
          <a:graphicData uri="http://schemas.openxmlformats.org/drawingml/2006/table">
            <a:tbl>
              <a:tblPr firstRow="1" bandRow="1">
                <a:tableStyleId>{1FECB4D8-DB02-4DC6-A0A2-4F2EBAE1DC90}</a:tableStyleId>
              </a:tblPr>
              <a:tblGrid>
                <a:gridCol w="1520125">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357821">
                <a:tc gridSpan="2">
                  <a:txBody>
                    <a:bodyPr/>
                    <a:lstStyle/>
                    <a:p>
                      <a:pPr algn="ctr"/>
                      <a:r>
                        <a:rPr lang="en-US" sz="1400">
                          <a:solidFill>
                            <a:schemeClr val="tx1"/>
                          </a:solidFill>
                          <a:latin typeface="Arial"/>
                          <a:cs typeface="Arial"/>
                        </a:rPr>
                        <a:t>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C14628"/>
                    </a:solidFill>
                  </a:tcPr>
                </a:tc>
                <a:tc hMerge="1">
                  <a:txBody>
                    <a:bodyPr/>
                    <a:lstStyle/>
                    <a:p>
                      <a:endParaRPr lang="en-US"/>
                    </a:p>
                  </a:txBody>
                  <a:tcPr/>
                </a:tc>
                <a:extLst>
                  <a:ext uri="{0D108BD9-81ED-4DB2-BD59-A6C34878D82A}">
                    <a16:rowId xmlns:a16="http://schemas.microsoft.com/office/drawing/2014/main" val="2528705209"/>
                  </a:ext>
                </a:extLst>
              </a:tr>
              <a:tr h="378941">
                <a:tc>
                  <a:txBody>
                    <a:bodyPr/>
                    <a:lstStyle/>
                    <a:p>
                      <a:r>
                        <a:rPr lang="en-US" sz="1000" b="1">
                          <a:latin typeface="Arial"/>
                          <a:cs typeface="Arial"/>
                        </a:rPr>
                        <a:t>Operation</a:t>
                      </a:r>
                    </a:p>
                  </a:txBody>
                  <a:tcPr anchor="ctr">
                    <a:lnL w="9525">
                      <a:solidFill>
                        <a:schemeClr val="bg1">
                          <a:lumMod val="65000"/>
                        </a:schemeClr>
                      </a:solidFill>
                    </a:lnL>
                    <a:lnT w="9525">
                      <a:solidFill>
                        <a:schemeClr val="bg1">
                          <a:lumMod val="65000"/>
                        </a:schemeClr>
                      </a:solidFill>
                    </a:lnT>
                    <a:solidFill>
                      <a:schemeClr val="bg2"/>
                    </a:solidFill>
                  </a:tcPr>
                </a:tc>
                <a:tc>
                  <a:txBody>
                    <a:bodyPr/>
                    <a:lstStyle/>
                    <a:p>
                      <a:r>
                        <a:rPr lang="en-US" sz="1050" dirty="0">
                          <a:latin typeface="Arial"/>
                          <a:cs typeface="Arial"/>
                        </a:rPr>
                        <a:t>Atlantic Copper</a:t>
                      </a:r>
                    </a:p>
                  </a:txBody>
                  <a:tcPr anchor="ctr">
                    <a:lnR w="9525">
                      <a:solidFill>
                        <a:schemeClr val="bg1">
                          <a:lumMod val="65000"/>
                        </a:schemeClr>
                      </a:solidFill>
                    </a:lnR>
                    <a:lnT w="9525">
                      <a:solidFill>
                        <a:schemeClr val="bg1">
                          <a:lumMod val="65000"/>
                        </a:schemeClr>
                      </a:solidFill>
                    </a:lnT>
                    <a:noFill/>
                  </a:tcPr>
                </a:tc>
                <a:extLst>
                  <a:ext uri="{0D108BD9-81ED-4DB2-BD59-A6C34878D82A}">
                    <a16:rowId xmlns:a16="http://schemas.microsoft.com/office/drawing/2014/main" val="1944817402"/>
                  </a:ext>
                </a:extLst>
              </a:tr>
              <a:tr h="268366">
                <a:tc>
                  <a:txBody>
                    <a:bodyPr/>
                    <a:lstStyle/>
                    <a:p>
                      <a:r>
                        <a:rPr lang="en-US" sz="1000" b="1">
                          <a:latin typeface="Arial"/>
                          <a:cs typeface="Arial"/>
                        </a:rPr>
                        <a:t>Date / Time</a:t>
                      </a:r>
                    </a:p>
                  </a:txBody>
                  <a:tcPr anchor="ctr">
                    <a:lnL w="9525">
                      <a:solidFill>
                        <a:schemeClr val="bg1">
                          <a:lumMod val="65000"/>
                        </a:schemeClr>
                      </a:solidFill>
                    </a:lnL>
                    <a:solidFill>
                      <a:schemeClr val="bg2"/>
                    </a:solidFill>
                  </a:tcPr>
                </a:tc>
                <a:tc>
                  <a:txBody>
                    <a:bodyPr/>
                    <a:lstStyle/>
                    <a:p>
                      <a:r>
                        <a:rPr lang="en-US" sz="1050" dirty="0">
                          <a:latin typeface="Arial"/>
                          <a:cs typeface="Arial"/>
                        </a:rPr>
                        <a:t>January 4, 2024 / 12:43 p.m.</a:t>
                      </a:r>
                    </a:p>
                  </a:txBody>
                  <a:tcPr anchor="ctr">
                    <a:lnR w="9525">
                      <a:solidFill>
                        <a:schemeClr val="bg1">
                          <a:lumMod val="65000"/>
                        </a:schemeClr>
                      </a:solidFill>
                    </a:lnR>
                    <a:noFill/>
                  </a:tcPr>
                </a:tc>
                <a:extLst>
                  <a:ext uri="{0D108BD9-81ED-4DB2-BD59-A6C34878D82A}">
                    <a16:rowId xmlns:a16="http://schemas.microsoft.com/office/drawing/2014/main" val="261700355"/>
                  </a:ext>
                </a:extLst>
              </a:tr>
              <a:tr h="268366">
                <a:tc>
                  <a:txBody>
                    <a:bodyPr/>
                    <a:lstStyle/>
                    <a:p>
                      <a:r>
                        <a:rPr lang="en-US" sz="1000" b="1">
                          <a:latin typeface="Arial"/>
                          <a:cs typeface="Arial"/>
                        </a:rPr>
                        <a:t>Type</a:t>
                      </a:r>
                    </a:p>
                  </a:txBody>
                  <a:tcPr anchor="ctr">
                    <a:lnL w="9525">
                      <a:solidFill>
                        <a:schemeClr val="bg1">
                          <a:lumMod val="65000"/>
                        </a:schemeClr>
                      </a:solidFill>
                    </a:lnL>
                    <a:solidFill>
                      <a:schemeClr val="bg2"/>
                    </a:solidFill>
                  </a:tcPr>
                </a:tc>
                <a:tc>
                  <a:txBody>
                    <a:bodyPr/>
                    <a:lstStyle/>
                    <a:p>
                      <a:r>
                        <a:rPr lang="en-US" sz="1050" dirty="0">
                          <a:latin typeface="Arial"/>
                          <a:cs typeface="Arial"/>
                        </a:rPr>
                        <a:t>Injury</a:t>
                      </a:r>
                    </a:p>
                  </a:txBody>
                  <a:tcPr anchor="ctr">
                    <a:lnR w="9525">
                      <a:solidFill>
                        <a:schemeClr val="bg1">
                          <a:lumMod val="65000"/>
                        </a:schemeClr>
                      </a:solidFill>
                    </a:lnR>
                    <a:noFill/>
                  </a:tcPr>
                </a:tc>
                <a:extLst>
                  <a:ext uri="{0D108BD9-81ED-4DB2-BD59-A6C34878D82A}">
                    <a16:rowId xmlns:a16="http://schemas.microsoft.com/office/drawing/2014/main" val="2285024183"/>
                  </a:ext>
                </a:extLst>
              </a:tr>
              <a:tr h="1785260">
                <a:tc>
                  <a:txBody>
                    <a:bodyPr/>
                    <a:lstStyle/>
                    <a:p>
                      <a:r>
                        <a:rPr lang="en-US" sz="1000" b="1">
                          <a:latin typeface="Arial"/>
                          <a:cs typeface="Arial"/>
                        </a:rPr>
                        <a:t>Summary</a:t>
                      </a:r>
                    </a:p>
                  </a:txBody>
                  <a:tcPr anchor="ctr">
                    <a:lnL w="9525">
                      <a:solidFill>
                        <a:schemeClr val="bg1">
                          <a:lumMod val="65000"/>
                        </a:schemeClr>
                      </a:solidFill>
                    </a:lnL>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dirty="0">
                          <a:latin typeface="Arial" panose="020B0604020202020204" pitchFamily="34" charset="0"/>
                          <a:cs typeface="Arial" panose="020B0604020202020204" pitchFamily="34" charset="0"/>
                        </a:rPr>
                        <a:t>When an operator was carrying out the cake discharger operation from the overhead filter presses, he detected a failure in the plate system.</a:t>
                      </a:r>
                    </a:p>
                    <a:p>
                      <a:pPr marL="0" marR="0" lvl="0" indent="0" algn="l" defTabSz="914408" rtl="0" eaLnBrk="1" fontAlgn="auto" latinLnBrk="0" hangingPunct="1">
                        <a:lnSpc>
                          <a:spcPct val="100000"/>
                        </a:lnSpc>
                        <a:spcBef>
                          <a:spcPts val="0"/>
                        </a:spcBef>
                        <a:spcAft>
                          <a:spcPts val="0"/>
                        </a:spcAft>
                        <a:buClrTx/>
                        <a:buSzTx/>
                        <a:buFontTx/>
                        <a:buNone/>
                        <a:tabLst/>
                        <a:defRPr/>
                      </a:pPr>
                      <a:endParaRPr lang="en-US" sz="1050" dirty="0">
                        <a:latin typeface="Arial" panose="020B0604020202020204" pitchFamily="34" charset="0"/>
                        <a:cs typeface="Arial" panose="020B0604020202020204" pitchFamily="34" charset="0"/>
                      </a:endParaRP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dirty="0">
                          <a:latin typeface="Arial" panose="020B0604020202020204" pitchFamily="34" charset="0"/>
                          <a:cs typeface="Arial" panose="020B0604020202020204" pitchFamily="34" charset="0"/>
                        </a:rPr>
                        <a:t>While looking for possible causes, the employee tried to check the pulley of the plate transport system.  During the inspection, he tripped and rested his right hand between the pulley and cable of the transport system, which trapped his fingers, resulting in amputation of the 2</a:t>
                      </a:r>
                      <a:r>
                        <a:rPr lang="en-US" sz="1050" baseline="30000" dirty="0">
                          <a:latin typeface="Arial" panose="020B0604020202020204" pitchFamily="34" charset="0"/>
                          <a:cs typeface="Arial" panose="020B0604020202020204" pitchFamily="34" charset="0"/>
                        </a:rPr>
                        <a:t>nd</a:t>
                      </a:r>
                      <a:r>
                        <a:rPr lang="en-US" sz="1050" dirty="0">
                          <a:latin typeface="Arial" panose="020B0604020202020204" pitchFamily="34" charset="0"/>
                          <a:cs typeface="Arial" panose="020B0604020202020204" pitchFamily="34" charset="0"/>
                        </a:rPr>
                        <a:t> and 3</a:t>
                      </a:r>
                      <a:r>
                        <a:rPr lang="en-US" sz="1050" baseline="30000" dirty="0">
                          <a:latin typeface="Arial" panose="020B0604020202020204" pitchFamily="34" charset="0"/>
                          <a:cs typeface="Arial" panose="020B0604020202020204" pitchFamily="34" charset="0"/>
                        </a:rPr>
                        <a:t>rd</a:t>
                      </a:r>
                      <a:r>
                        <a:rPr lang="en-US" sz="1050" dirty="0">
                          <a:latin typeface="Arial" panose="020B0604020202020204" pitchFamily="34" charset="0"/>
                          <a:cs typeface="Arial" panose="020B0604020202020204" pitchFamily="34" charset="0"/>
                        </a:rPr>
                        <a:t> fingers on his right hand.</a:t>
                      </a:r>
                    </a:p>
                    <a:p>
                      <a:endParaRPr lang="en-US" sz="1050" dirty="0">
                        <a:latin typeface="Arial" panose="020B0604020202020204" pitchFamily="34" charset="0"/>
                        <a:cs typeface="Arial" panose="020B0604020202020204" pitchFamily="34" charset="0"/>
                      </a:endParaRPr>
                    </a:p>
                  </a:txBody>
                  <a:tcPr anchor="ctr">
                    <a:lnR w="9525">
                      <a:solidFill>
                        <a:schemeClr val="bg1">
                          <a:lumMod val="65000"/>
                        </a:schemeClr>
                      </a:solidFill>
                    </a:lnR>
                    <a:noFill/>
                  </a:tcPr>
                </a:tc>
                <a:extLst>
                  <a:ext uri="{0D108BD9-81ED-4DB2-BD59-A6C34878D82A}">
                    <a16:rowId xmlns:a16="http://schemas.microsoft.com/office/drawing/2014/main" val="2037906651"/>
                  </a:ext>
                </a:extLst>
              </a:tr>
              <a:tr h="290045">
                <a:tc>
                  <a:txBody>
                    <a:bodyPr/>
                    <a:lstStyle/>
                    <a:p>
                      <a:r>
                        <a:rPr lang="en-US" sz="1000" b="1">
                          <a:latin typeface="Arial"/>
                          <a:cs typeface="Arial"/>
                        </a:rPr>
                        <a:t>Fatal Risk</a:t>
                      </a:r>
                    </a:p>
                  </a:txBody>
                  <a:tcPr anchor="ctr">
                    <a:lnL w="9525">
                      <a:solidFill>
                        <a:schemeClr val="bg1">
                          <a:lumMod val="65000"/>
                        </a:schemeClr>
                      </a:solidFill>
                    </a:lnL>
                    <a:solidFill>
                      <a:schemeClr val="bg2"/>
                    </a:solidFill>
                  </a:tcPr>
                </a:tc>
                <a:tc>
                  <a:txBody>
                    <a:bodyPr/>
                    <a:lstStyle/>
                    <a:p>
                      <a:r>
                        <a:rPr lang="en-US" sz="1050" dirty="0">
                          <a:latin typeface="Arial" panose="020B0604020202020204" pitchFamily="34" charset="0"/>
                          <a:cs typeface="Arial" panose="020B0604020202020204" pitchFamily="34" charset="0"/>
                        </a:rPr>
                        <a:t>Entanglement and Crushing</a:t>
                      </a:r>
                    </a:p>
                  </a:txBody>
                  <a:tcPr anchor="ctr">
                    <a:lnR w="9525">
                      <a:solidFill>
                        <a:schemeClr val="bg1">
                          <a:lumMod val="65000"/>
                        </a:schemeClr>
                      </a:solidFill>
                    </a:lnR>
                    <a:noFill/>
                  </a:tcPr>
                </a:tc>
                <a:extLst>
                  <a:ext uri="{0D108BD9-81ED-4DB2-BD59-A6C34878D82A}">
                    <a16:rowId xmlns:a16="http://schemas.microsoft.com/office/drawing/2014/main" val="1584593686"/>
                  </a:ext>
                </a:extLst>
              </a:tr>
              <a:tr h="268366">
                <a:tc>
                  <a:txBody>
                    <a:bodyPr/>
                    <a:lstStyle/>
                    <a:p>
                      <a:r>
                        <a:rPr lang="en-US" sz="1000" b="1">
                          <a:latin typeface="Arial"/>
                          <a:cs typeface="Arial"/>
                        </a:rPr>
                        <a:t>Risk Category</a:t>
                      </a:r>
                    </a:p>
                  </a:txBody>
                  <a:tcPr anchor="ctr">
                    <a:lnL w="9525">
                      <a:solidFill>
                        <a:schemeClr val="bg1">
                          <a:lumMod val="65000"/>
                        </a:schemeClr>
                      </a:solidFill>
                    </a:lnL>
                    <a:solidFill>
                      <a:schemeClr val="bg2"/>
                    </a:solidFill>
                  </a:tcPr>
                </a:tc>
                <a:tc>
                  <a:txBody>
                    <a:bodyPr/>
                    <a:lstStyle/>
                    <a:p>
                      <a:r>
                        <a:rPr lang="en-US" sz="1050" dirty="0">
                          <a:latin typeface="Arial" panose="020B0604020202020204" pitchFamily="34" charset="0"/>
                          <a:cs typeface="Arial" panose="020B0604020202020204" pitchFamily="34" charset="0"/>
                        </a:rPr>
                        <a:t>Actionable</a:t>
                      </a:r>
                    </a:p>
                  </a:txBody>
                  <a:tcPr anchor="ctr">
                    <a:lnR w="9525">
                      <a:solidFill>
                        <a:schemeClr val="bg1">
                          <a:lumMod val="65000"/>
                        </a:schemeClr>
                      </a:solidFill>
                    </a:lnR>
                    <a:noFill/>
                  </a:tcPr>
                </a:tc>
                <a:extLst>
                  <a:ext uri="{0D108BD9-81ED-4DB2-BD59-A6C34878D82A}">
                    <a16:rowId xmlns:a16="http://schemas.microsoft.com/office/drawing/2014/main" val="150855670"/>
                  </a:ext>
                </a:extLst>
              </a:tr>
              <a:tr h="268366">
                <a:tc>
                  <a:txBody>
                    <a:bodyPr/>
                    <a:lstStyle/>
                    <a:p>
                      <a:r>
                        <a:rPr lang="en-US" sz="1000" b="1">
                          <a:latin typeface="Arial"/>
                          <a:cs typeface="Arial"/>
                        </a:rPr>
                        <a:t>Pre / Post Rating</a:t>
                      </a:r>
                    </a:p>
                  </a:txBody>
                  <a:tcPr anchor="ctr">
                    <a:lnL w="9525">
                      <a:solidFill>
                        <a:schemeClr val="bg1">
                          <a:lumMod val="65000"/>
                        </a:schemeClr>
                      </a:solidFill>
                    </a:lnL>
                    <a:solidFill>
                      <a:schemeClr val="bg2"/>
                    </a:solidFill>
                  </a:tcPr>
                </a:tc>
                <a:tc>
                  <a:txBody>
                    <a:bodyPr/>
                    <a:lstStyle/>
                    <a:p>
                      <a:r>
                        <a:rPr lang="en-US" sz="1050" dirty="0">
                          <a:latin typeface="Arial" panose="020B0604020202020204" pitchFamily="34" charset="0"/>
                          <a:cs typeface="Arial" panose="020B0604020202020204" pitchFamily="34" charset="0"/>
                        </a:rPr>
                        <a:t>Significant (3), Likely (3)</a:t>
                      </a:r>
                    </a:p>
                  </a:txBody>
                  <a:tcPr anchor="ctr">
                    <a:lnR w="9525">
                      <a:solidFill>
                        <a:schemeClr val="bg1">
                          <a:lumMod val="65000"/>
                        </a:schemeClr>
                      </a:solidFill>
                    </a:lnR>
                    <a:noFill/>
                  </a:tcPr>
                </a:tc>
                <a:extLst>
                  <a:ext uri="{0D108BD9-81ED-4DB2-BD59-A6C34878D82A}">
                    <a16:rowId xmlns:a16="http://schemas.microsoft.com/office/drawing/2014/main" val="1447941757"/>
                  </a:ext>
                </a:extLst>
              </a:tr>
              <a:tr h="422880">
                <a:tc>
                  <a:txBody>
                    <a:bodyPr/>
                    <a:lstStyle/>
                    <a:p>
                      <a:r>
                        <a:rPr lang="en-US" sz="1000" b="1">
                          <a:latin typeface="Arial"/>
                          <a:cs typeface="Arial"/>
                        </a:rPr>
                        <a:t>Absent / Insufficient Controls</a:t>
                      </a:r>
                    </a:p>
                  </a:txBody>
                  <a:tcPr anchor="ctr">
                    <a:lnL w="9525">
                      <a:solidFill>
                        <a:schemeClr val="bg1">
                          <a:lumMod val="65000"/>
                        </a:schemeClr>
                      </a:solidFill>
                    </a:lnL>
                    <a:solidFill>
                      <a:schemeClr val="bg2"/>
                    </a:solidFill>
                  </a:tcPr>
                </a:tc>
                <a:tc>
                  <a:txBody>
                    <a:bodyPr/>
                    <a:lstStyle/>
                    <a:p>
                      <a:r>
                        <a:rPr lang="en-US" sz="1050" dirty="0">
                          <a:latin typeface="Arial" panose="020B0604020202020204" pitchFamily="34" charset="0"/>
                          <a:cs typeface="Arial" panose="020B0604020202020204" pitchFamily="34" charset="0"/>
                        </a:rPr>
                        <a:t>Engineering Controls:  Moving Machinery not guarded</a:t>
                      </a:r>
                    </a:p>
                  </a:txBody>
                  <a:tcPr anchor="ctr">
                    <a:lnR w="9525">
                      <a:solidFill>
                        <a:schemeClr val="bg1">
                          <a:lumMod val="65000"/>
                        </a:schemeClr>
                      </a:solidFill>
                    </a:lnR>
                    <a:noFill/>
                  </a:tcPr>
                </a:tc>
                <a:extLst>
                  <a:ext uri="{0D108BD9-81ED-4DB2-BD59-A6C34878D82A}">
                    <a16:rowId xmlns:a16="http://schemas.microsoft.com/office/drawing/2014/main" val="3530895994"/>
                  </a:ext>
                </a:extLst>
              </a:tr>
              <a:tr h="422880">
                <a:tc>
                  <a:txBody>
                    <a:bodyPr/>
                    <a:lstStyle/>
                    <a:p>
                      <a:r>
                        <a:rPr lang="en-US" sz="1000" b="1">
                          <a:latin typeface="Arial"/>
                          <a:cs typeface="Arial"/>
                        </a:rPr>
                        <a:t>Applicable Policies / Procedures</a:t>
                      </a:r>
                    </a:p>
                  </a:txBody>
                  <a:tcPr anchor="ctr">
                    <a:lnL w="9525">
                      <a:solidFill>
                        <a:schemeClr val="bg1">
                          <a:lumMod val="65000"/>
                        </a:schemeClr>
                      </a:solidFill>
                    </a:lnL>
                    <a:solidFill>
                      <a:schemeClr val="bg2"/>
                    </a:solidFill>
                  </a:tcPr>
                </a:tc>
                <a:tc>
                  <a:txBody>
                    <a:bodyPr/>
                    <a:lstStyle/>
                    <a:p>
                      <a:r>
                        <a:rPr lang="en-US" sz="1050" dirty="0">
                          <a:latin typeface="Arial" panose="020B0604020202020204" pitchFamily="34" charset="0"/>
                          <a:cs typeface="Arial" panose="020B0604020202020204" pitchFamily="34" charset="0"/>
                        </a:rPr>
                        <a:t>Control of Hazardous Energy Sources (LOTOTO)</a:t>
                      </a:r>
                    </a:p>
                  </a:txBody>
                  <a:tcPr anchor="ctr">
                    <a:lnR w="9525">
                      <a:solidFill>
                        <a:schemeClr val="bg1">
                          <a:lumMod val="65000"/>
                        </a:schemeClr>
                      </a:solidFill>
                    </a:lnR>
                    <a:noFill/>
                  </a:tcPr>
                </a:tc>
                <a:extLst>
                  <a:ext uri="{0D108BD9-81ED-4DB2-BD59-A6C34878D82A}">
                    <a16:rowId xmlns:a16="http://schemas.microsoft.com/office/drawing/2014/main" val="1745805115"/>
                  </a:ext>
                </a:extLst>
              </a:tr>
              <a:tr h="422880">
                <a:tc>
                  <a:txBody>
                    <a:bodyPr/>
                    <a:lstStyle/>
                    <a:p>
                      <a:r>
                        <a:rPr lang="en-US" sz="1000" b="1">
                          <a:latin typeface="Arial"/>
                          <a:cs typeface="Arial"/>
                        </a:rPr>
                        <a:t>Employee Condition</a:t>
                      </a:r>
                    </a:p>
                  </a:txBody>
                  <a:tcPr anchor="ctr">
                    <a:lnL w="9525">
                      <a:solidFill>
                        <a:schemeClr val="bg1">
                          <a:lumMod val="65000"/>
                        </a:schemeClr>
                      </a:solidFill>
                    </a:lnL>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dirty="0">
                          <a:latin typeface="Arial" panose="020B0604020202020204" pitchFamily="34" charset="0"/>
                          <a:cs typeface="Arial" panose="020B0604020202020204" pitchFamily="34" charset="0"/>
                        </a:rPr>
                        <a:t>Amputation of 2</a:t>
                      </a:r>
                      <a:r>
                        <a:rPr lang="en-US" sz="1050" baseline="30000" dirty="0">
                          <a:latin typeface="Arial" panose="020B0604020202020204" pitchFamily="34" charset="0"/>
                          <a:cs typeface="Arial" panose="020B0604020202020204" pitchFamily="34" charset="0"/>
                        </a:rPr>
                        <a:t>nd</a:t>
                      </a:r>
                      <a:r>
                        <a:rPr lang="en-US" sz="1050" dirty="0">
                          <a:latin typeface="Arial" panose="020B0604020202020204" pitchFamily="34" charset="0"/>
                          <a:cs typeface="Arial" panose="020B0604020202020204" pitchFamily="34" charset="0"/>
                        </a:rPr>
                        <a:t> and 3</a:t>
                      </a:r>
                      <a:r>
                        <a:rPr lang="en-US" sz="1050" baseline="30000" dirty="0">
                          <a:latin typeface="Arial" panose="020B0604020202020204" pitchFamily="34" charset="0"/>
                          <a:cs typeface="Arial" panose="020B0604020202020204" pitchFamily="34" charset="0"/>
                        </a:rPr>
                        <a:t>rd</a:t>
                      </a:r>
                      <a:r>
                        <a:rPr lang="en-US" sz="1050" dirty="0">
                          <a:latin typeface="Arial" panose="020B0604020202020204" pitchFamily="34" charset="0"/>
                          <a:cs typeface="Arial" panose="020B0604020202020204" pitchFamily="34" charset="0"/>
                        </a:rPr>
                        <a:t> fingers on employee’s right hand</a:t>
                      </a:r>
                      <a:endParaRPr lang="en-US" sz="1100" dirty="0"/>
                    </a:p>
                    <a:p>
                      <a:endParaRPr lang="en-US" sz="1050" dirty="0">
                        <a:latin typeface="Arial" panose="020B0604020202020204" pitchFamily="34" charset="0"/>
                        <a:cs typeface="Arial" panose="020B0604020202020204" pitchFamily="34" charset="0"/>
                      </a:endParaRPr>
                    </a:p>
                  </a:txBody>
                  <a:tcPr anchor="ctr">
                    <a:lnR w="9525">
                      <a:solidFill>
                        <a:schemeClr val="bg1">
                          <a:lumMod val="65000"/>
                        </a:schemeClr>
                      </a:solidFill>
                    </a:lnR>
                    <a:noFill/>
                  </a:tcPr>
                </a:tc>
                <a:extLst>
                  <a:ext uri="{0D108BD9-81ED-4DB2-BD59-A6C34878D82A}">
                    <a16:rowId xmlns:a16="http://schemas.microsoft.com/office/drawing/2014/main" val="1935167756"/>
                  </a:ext>
                </a:extLst>
              </a:tr>
              <a:tr h="268366">
                <a:tc>
                  <a:txBody>
                    <a:bodyPr/>
                    <a:lstStyle/>
                    <a:p>
                      <a:r>
                        <a:rPr lang="en-US" sz="1000" b="1">
                          <a:latin typeface="Arial"/>
                          <a:cs typeface="Arial"/>
                        </a:rPr>
                        <a:t>Contact</a:t>
                      </a:r>
                    </a:p>
                  </a:txBody>
                  <a:tcPr anchor="ctr">
                    <a:lnL w="9525">
                      <a:solidFill>
                        <a:schemeClr val="bg1">
                          <a:lumMod val="65000"/>
                        </a:schemeClr>
                      </a:solidFill>
                    </a:lnL>
                    <a:lnB w="9525">
                      <a:solidFill>
                        <a:schemeClr val="bg1">
                          <a:lumMod val="65000"/>
                        </a:schemeClr>
                      </a:solidFill>
                    </a:lnB>
                    <a:solidFill>
                      <a:schemeClr val="bg2"/>
                    </a:solidFill>
                  </a:tcPr>
                </a:tc>
                <a:tc>
                  <a:txBody>
                    <a:bodyPr/>
                    <a:lstStyle/>
                    <a:p>
                      <a:r>
                        <a:rPr lang="en-US" sz="1050" dirty="0">
                          <a:latin typeface="Arial"/>
                          <a:cs typeface="Arial"/>
                        </a:rPr>
                        <a:t>Ignacio Romero Martin, H&amp;S Manager</a:t>
                      </a:r>
                      <a:endParaRPr lang="en-US" sz="1050" dirty="0">
                        <a:latin typeface="Arial" panose="020B0604020202020204" pitchFamily="34" charset="0"/>
                        <a:cs typeface="Arial" panose="020B0604020202020204" pitchFamily="34" charset="0"/>
                      </a:endParaRPr>
                    </a:p>
                  </a:txBody>
                  <a:tcPr anchor="ctr">
                    <a:lnR w="9525">
                      <a:solidFill>
                        <a:schemeClr val="bg1">
                          <a:lumMod val="65000"/>
                        </a:schemeClr>
                      </a:solidFill>
                    </a:lnR>
                    <a:lnB w="9525">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2" name="Table 25">
            <a:extLst>
              <a:ext uri="{FF2B5EF4-FFF2-40B4-BE49-F238E27FC236}">
                <a16:creationId xmlns:a16="http://schemas.microsoft.com/office/drawing/2014/main" id="{88E202DE-AC1C-44F8-BCF8-DA5C6CAED2B3}"/>
              </a:ext>
            </a:extLst>
          </p:cNvPr>
          <p:cNvGraphicFramePr>
            <a:graphicFrameLocks noGrp="1"/>
          </p:cNvGraphicFramePr>
          <p:nvPr/>
        </p:nvGraphicFramePr>
        <p:xfrm>
          <a:off x="9352286" y="468032"/>
          <a:ext cx="2409824" cy="397069"/>
        </p:xfrm>
        <a:graphic>
          <a:graphicData uri="http://schemas.openxmlformats.org/drawingml/2006/table">
            <a:tbl>
              <a:tblPr firstRow="1" bandRow="1">
                <a:tableStyleId>{5C22544A-7EE6-4342-B048-85BDC9FD1C3A}</a:tableStyleId>
              </a:tblPr>
              <a:tblGrid>
                <a:gridCol w="2409824">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dirty="0">
                          <a:solidFill>
                            <a:schemeClr val="tx1"/>
                          </a:solidFill>
                          <a:latin typeface="Arial" panose="020B0604020202020204" pitchFamily="34" charset="0"/>
                          <a:cs typeface="Arial" panose="020B0604020202020204" pitchFamily="34" charset="0"/>
                        </a:rPr>
                        <a:t>Event ID # 20012570</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3" name="Picture 2" descr="Icon&#10;&#10;Description automatically generated">
            <a:extLst>
              <a:ext uri="{FF2B5EF4-FFF2-40B4-BE49-F238E27FC236}">
                <a16:creationId xmlns:a16="http://schemas.microsoft.com/office/drawing/2014/main" id="{25FF921E-D119-C316-C8D6-72F9E2D2FD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580" y="84361"/>
            <a:ext cx="885783" cy="767342"/>
          </a:xfrm>
          <a:prstGeom prst="rect">
            <a:avLst/>
          </a:prstGeom>
        </p:spPr>
      </p:pic>
      <p:pic>
        <p:nvPicPr>
          <p:cNvPr id="6" name="Picture 5" descr="A blue machine with white pipes&#10;&#10;Description automatically generated">
            <a:extLst>
              <a:ext uri="{FF2B5EF4-FFF2-40B4-BE49-F238E27FC236}">
                <a16:creationId xmlns:a16="http://schemas.microsoft.com/office/drawing/2014/main" id="{B45D1078-23D1-91DC-1FF2-AB1E9A71C5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9987" y="1431235"/>
            <a:ext cx="5555347" cy="1997765"/>
          </a:xfrm>
          <a:prstGeom prst="rect">
            <a:avLst/>
          </a:prstGeom>
        </p:spPr>
      </p:pic>
      <p:pic>
        <p:nvPicPr>
          <p:cNvPr id="8" name="Picture 7" descr="A white pipe with blue cover&#10;&#10;Description automatically generated with medium confidence">
            <a:extLst>
              <a:ext uri="{FF2B5EF4-FFF2-40B4-BE49-F238E27FC236}">
                <a16:creationId xmlns:a16="http://schemas.microsoft.com/office/drawing/2014/main" id="{C905DE15-4B3E-8169-BB9C-B2165391D9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929412" y="3625885"/>
            <a:ext cx="3186660" cy="2792896"/>
          </a:xfrm>
          <a:prstGeom prst="rect">
            <a:avLst/>
          </a:prstGeom>
        </p:spPr>
      </p:pic>
      <p:pic>
        <p:nvPicPr>
          <p:cNvPr id="10" name="Picture 9" descr="Close-up of a machine&#10;&#10;Description automatically generated">
            <a:extLst>
              <a:ext uri="{FF2B5EF4-FFF2-40B4-BE49-F238E27FC236}">
                <a16:creationId xmlns:a16="http://schemas.microsoft.com/office/drawing/2014/main" id="{FE0DB955-A031-A143-313A-708D17C4CC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069579" y="3669408"/>
            <a:ext cx="3186660" cy="2705845"/>
          </a:xfrm>
          <a:prstGeom prst="rect">
            <a:avLst/>
          </a:prstGeom>
        </p:spPr>
      </p:pic>
    </p:spTree>
    <p:extLst>
      <p:ext uri="{BB962C8B-B14F-4D97-AF65-F5344CB8AC3E}">
        <p14:creationId xmlns:p14="http://schemas.microsoft.com/office/powerpoint/2010/main" val="849614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62B33-E942-465F-A8DB-81D1867BB1E4}"/>
              </a:ext>
            </a:extLst>
          </p:cNvPr>
          <p:cNvSpPr>
            <a:spLocks noGrp="1"/>
          </p:cNvSpPr>
          <p:nvPr>
            <p:ph type="title"/>
          </p:nvPr>
        </p:nvSpPr>
        <p:spPr>
          <a:xfrm>
            <a:off x="3493724" y="189896"/>
            <a:ext cx="4583476" cy="533203"/>
          </a:xfrm>
        </p:spPr>
        <p:txBody>
          <a:bodyPr/>
          <a:lstStyle/>
          <a:p>
            <a:r>
              <a:rPr lang="en-US" b="0" i="0" dirty="0">
                <a:solidFill>
                  <a:srgbClr val="333333"/>
                </a:solidFill>
                <a:effectLst/>
                <a:latin typeface="-apple-system"/>
              </a:rPr>
              <a:t>Miami Smelter – Slag Launder</a:t>
            </a:r>
            <a:endParaRPr lang="en-US" dirty="0"/>
          </a:p>
        </p:txBody>
      </p:sp>
      <p:sp>
        <p:nvSpPr>
          <p:cNvPr id="16" name="Text Placeholder 15">
            <a:extLst>
              <a:ext uri="{FF2B5EF4-FFF2-40B4-BE49-F238E27FC236}">
                <a16:creationId xmlns:a16="http://schemas.microsoft.com/office/drawing/2014/main" id="{2798A79E-3E0F-4ED4-A9BB-1111565BAA0D}"/>
              </a:ext>
            </a:extLst>
          </p:cNvPr>
          <p:cNvSpPr>
            <a:spLocks noGrp="1"/>
          </p:cNvSpPr>
          <p:nvPr>
            <p:ph type="body" sz="quarter" idx="4294967295"/>
          </p:nvPr>
        </p:nvSpPr>
        <p:spPr>
          <a:xfrm>
            <a:off x="6461365" y="3905249"/>
            <a:ext cx="2409824" cy="236484"/>
          </a:xfrm>
          <a:prstGeom prst="rect">
            <a:avLst/>
          </a:prstGeom>
        </p:spPr>
        <p:txBody>
          <a:bodyPr/>
          <a:lstStyle/>
          <a:p>
            <a:endParaRPr lang="en-US" sz="1050" i="1" dirty="0">
              <a:latin typeface="Arial" panose="020B0604020202020204" pitchFamily="34" charset="0"/>
              <a:cs typeface="Arial" panose="020B0604020202020204" pitchFamily="34" charset="0"/>
            </a:endParaRPr>
          </a:p>
        </p:txBody>
      </p:sp>
      <p:sp>
        <p:nvSpPr>
          <p:cNvPr id="17" name="Text Placeholder 16">
            <a:extLst>
              <a:ext uri="{FF2B5EF4-FFF2-40B4-BE49-F238E27FC236}">
                <a16:creationId xmlns:a16="http://schemas.microsoft.com/office/drawing/2014/main" id="{BF2E8583-0AB7-4B29-AD19-1DC958510F4B}"/>
              </a:ext>
            </a:extLst>
          </p:cNvPr>
          <p:cNvSpPr>
            <a:spLocks noGrp="1"/>
          </p:cNvSpPr>
          <p:nvPr>
            <p:ph type="body" sz="quarter" idx="4294967295"/>
          </p:nvPr>
        </p:nvSpPr>
        <p:spPr>
          <a:xfrm>
            <a:off x="9450543" y="1977558"/>
            <a:ext cx="2414791" cy="226425"/>
          </a:xfrm>
          <a:prstGeom prst="rect">
            <a:avLst/>
          </a:prstGeom>
        </p:spPr>
        <p:txBody>
          <a:bodyPr lIns="91440" tIns="45720" rIns="91440" bIns="45720" anchor="t"/>
          <a:lstStyle/>
          <a:p>
            <a:pPr marL="91440" indent="-91440"/>
            <a:endParaRPr lang="en-US" sz="1050" i="1">
              <a:latin typeface="Arial" panose="020B0604020202020204" pitchFamily="34" charset="0"/>
              <a:cs typeface="Arial" panose="020B0604020202020204" pitchFamily="34" charset="0"/>
            </a:endParaRPr>
          </a:p>
        </p:txBody>
      </p:sp>
      <p:sp>
        <p:nvSpPr>
          <p:cNvPr id="18" name="Text Placeholder 17">
            <a:extLst>
              <a:ext uri="{FF2B5EF4-FFF2-40B4-BE49-F238E27FC236}">
                <a16:creationId xmlns:a16="http://schemas.microsoft.com/office/drawing/2014/main" id="{7E2D011C-97D7-4E72-A7A7-7D886309BF84}"/>
              </a:ext>
            </a:extLst>
          </p:cNvPr>
          <p:cNvSpPr>
            <a:spLocks noGrp="1"/>
          </p:cNvSpPr>
          <p:nvPr>
            <p:ph type="body" sz="quarter" idx="4294967295"/>
          </p:nvPr>
        </p:nvSpPr>
        <p:spPr>
          <a:xfrm>
            <a:off x="9352287" y="4740166"/>
            <a:ext cx="2409824" cy="140277"/>
          </a:xfrm>
          <a:prstGeom prst="rect">
            <a:avLst/>
          </a:prstGeom>
        </p:spPr>
        <p:txBody>
          <a:bodyPr lIns="91440" tIns="45720" rIns="91440" bIns="45720" anchor="t"/>
          <a:lstStyle/>
          <a:p>
            <a:pPr marL="91440" indent="-91440"/>
            <a:endParaRPr lang="en-US" sz="1050" i="1" dirty="0">
              <a:latin typeface="Arial"/>
              <a:cs typeface="Arial"/>
            </a:endParaRPr>
          </a:p>
        </p:txBody>
      </p:sp>
      <p:graphicFrame>
        <p:nvGraphicFramePr>
          <p:cNvPr id="20" name="Table 2">
            <a:extLst>
              <a:ext uri="{FF2B5EF4-FFF2-40B4-BE49-F238E27FC236}">
                <a16:creationId xmlns:a16="http://schemas.microsoft.com/office/drawing/2014/main" id="{CC183F24-3FE3-4821-872D-E673832EA635}"/>
              </a:ext>
            </a:extLst>
          </p:cNvPr>
          <p:cNvGraphicFramePr>
            <a:graphicFrameLocks noGrp="1"/>
          </p:cNvGraphicFramePr>
          <p:nvPr/>
        </p:nvGraphicFramePr>
        <p:xfrm>
          <a:off x="272810" y="1060507"/>
          <a:ext cx="5609205" cy="5314369"/>
        </p:xfrm>
        <a:graphic>
          <a:graphicData uri="http://schemas.openxmlformats.org/drawingml/2006/table">
            <a:tbl>
              <a:tblPr firstRow="1" bandRow="1">
                <a:tableStyleId>{1FECB4D8-DB02-4DC6-A0A2-4F2EBAE1DC90}</a:tableStyleId>
              </a:tblPr>
              <a:tblGrid>
                <a:gridCol w="1520125">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357821">
                <a:tc gridSpan="2">
                  <a:txBody>
                    <a:bodyPr/>
                    <a:lstStyle/>
                    <a:p>
                      <a:pPr algn="ctr"/>
                      <a:r>
                        <a:rPr lang="en-US" sz="1400">
                          <a:solidFill>
                            <a:schemeClr val="tx1"/>
                          </a:solidFill>
                          <a:latin typeface="Arial"/>
                          <a:cs typeface="Arial"/>
                        </a:rPr>
                        <a:t>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C14628"/>
                    </a:solidFill>
                  </a:tcPr>
                </a:tc>
                <a:tc hMerge="1">
                  <a:txBody>
                    <a:bodyPr/>
                    <a:lstStyle/>
                    <a:p>
                      <a:endParaRPr lang="en-US"/>
                    </a:p>
                  </a:txBody>
                  <a:tcPr/>
                </a:tc>
                <a:extLst>
                  <a:ext uri="{0D108BD9-81ED-4DB2-BD59-A6C34878D82A}">
                    <a16:rowId xmlns:a16="http://schemas.microsoft.com/office/drawing/2014/main" val="2528705209"/>
                  </a:ext>
                </a:extLst>
              </a:tr>
              <a:tr h="378941">
                <a:tc>
                  <a:txBody>
                    <a:bodyPr/>
                    <a:lstStyle/>
                    <a:p>
                      <a:r>
                        <a:rPr lang="en-US" sz="1000" b="1">
                          <a:latin typeface="Arial"/>
                          <a:cs typeface="Arial"/>
                        </a:rPr>
                        <a:t>Operation</a:t>
                      </a:r>
                    </a:p>
                  </a:txBody>
                  <a:tcPr anchor="ctr">
                    <a:lnL w="9525">
                      <a:solidFill>
                        <a:schemeClr val="bg1">
                          <a:lumMod val="65000"/>
                        </a:schemeClr>
                      </a:solidFill>
                    </a:lnL>
                    <a:lnT w="9525">
                      <a:solidFill>
                        <a:schemeClr val="bg1">
                          <a:lumMod val="65000"/>
                        </a:schemeClr>
                      </a:solidFill>
                    </a:lnT>
                    <a:solidFill>
                      <a:schemeClr val="bg2"/>
                    </a:solidFill>
                  </a:tcPr>
                </a:tc>
                <a:tc>
                  <a:txBody>
                    <a:bodyPr/>
                    <a:lstStyle/>
                    <a:p>
                      <a:r>
                        <a:rPr lang="en-US" sz="1050" dirty="0">
                          <a:latin typeface="Arial"/>
                          <a:cs typeface="Arial"/>
                        </a:rPr>
                        <a:t>Miami Smelter</a:t>
                      </a:r>
                    </a:p>
                  </a:txBody>
                  <a:tcPr anchor="ctr">
                    <a:lnR w="9525">
                      <a:solidFill>
                        <a:schemeClr val="bg1">
                          <a:lumMod val="65000"/>
                        </a:schemeClr>
                      </a:solidFill>
                    </a:lnR>
                    <a:lnT w="9525">
                      <a:solidFill>
                        <a:schemeClr val="bg1">
                          <a:lumMod val="65000"/>
                        </a:schemeClr>
                      </a:solidFill>
                    </a:lnT>
                    <a:noFill/>
                  </a:tcPr>
                </a:tc>
                <a:extLst>
                  <a:ext uri="{0D108BD9-81ED-4DB2-BD59-A6C34878D82A}">
                    <a16:rowId xmlns:a16="http://schemas.microsoft.com/office/drawing/2014/main" val="1944817402"/>
                  </a:ext>
                </a:extLst>
              </a:tr>
              <a:tr h="268366">
                <a:tc>
                  <a:txBody>
                    <a:bodyPr/>
                    <a:lstStyle/>
                    <a:p>
                      <a:r>
                        <a:rPr lang="en-US" sz="1000" b="1">
                          <a:latin typeface="Arial"/>
                          <a:cs typeface="Arial"/>
                        </a:rPr>
                        <a:t>Date / Time</a:t>
                      </a:r>
                    </a:p>
                  </a:txBody>
                  <a:tcPr anchor="ctr">
                    <a:lnL w="9525">
                      <a:solidFill>
                        <a:schemeClr val="bg1">
                          <a:lumMod val="65000"/>
                        </a:schemeClr>
                      </a:solidFill>
                    </a:lnL>
                    <a:solidFill>
                      <a:schemeClr val="bg2"/>
                    </a:solidFill>
                  </a:tcPr>
                </a:tc>
                <a:tc>
                  <a:txBody>
                    <a:bodyPr/>
                    <a:lstStyle/>
                    <a:p>
                      <a:r>
                        <a:rPr lang="en-US" sz="1050" dirty="0">
                          <a:latin typeface="Arial"/>
                          <a:cs typeface="Arial"/>
                        </a:rPr>
                        <a:t>January 14, 2024 / 12:43 p.m.</a:t>
                      </a:r>
                    </a:p>
                  </a:txBody>
                  <a:tcPr anchor="ctr">
                    <a:lnR w="9525">
                      <a:solidFill>
                        <a:schemeClr val="bg1">
                          <a:lumMod val="65000"/>
                        </a:schemeClr>
                      </a:solidFill>
                    </a:lnR>
                    <a:noFill/>
                  </a:tcPr>
                </a:tc>
                <a:extLst>
                  <a:ext uri="{0D108BD9-81ED-4DB2-BD59-A6C34878D82A}">
                    <a16:rowId xmlns:a16="http://schemas.microsoft.com/office/drawing/2014/main" val="261700355"/>
                  </a:ext>
                </a:extLst>
              </a:tr>
              <a:tr h="268366">
                <a:tc>
                  <a:txBody>
                    <a:bodyPr/>
                    <a:lstStyle/>
                    <a:p>
                      <a:r>
                        <a:rPr lang="en-US" sz="1000" b="1">
                          <a:latin typeface="Arial"/>
                          <a:cs typeface="Arial"/>
                        </a:rPr>
                        <a:t>Type</a:t>
                      </a:r>
                    </a:p>
                  </a:txBody>
                  <a:tcPr anchor="ctr">
                    <a:lnL w="9525">
                      <a:solidFill>
                        <a:schemeClr val="bg1">
                          <a:lumMod val="65000"/>
                        </a:schemeClr>
                      </a:solidFill>
                    </a:lnL>
                    <a:solidFill>
                      <a:schemeClr val="bg2"/>
                    </a:solidFill>
                  </a:tcPr>
                </a:tc>
                <a:tc>
                  <a:txBody>
                    <a:bodyPr/>
                    <a:lstStyle/>
                    <a:p>
                      <a:r>
                        <a:rPr lang="en-US" sz="1050" dirty="0">
                          <a:latin typeface="Arial"/>
                          <a:cs typeface="Arial"/>
                        </a:rPr>
                        <a:t>Near Miss</a:t>
                      </a:r>
                    </a:p>
                  </a:txBody>
                  <a:tcPr anchor="ctr">
                    <a:lnR w="9525">
                      <a:solidFill>
                        <a:schemeClr val="bg1">
                          <a:lumMod val="65000"/>
                        </a:schemeClr>
                      </a:solidFill>
                    </a:lnR>
                    <a:noFill/>
                  </a:tcPr>
                </a:tc>
                <a:extLst>
                  <a:ext uri="{0D108BD9-81ED-4DB2-BD59-A6C34878D82A}">
                    <a16:rowId xmlns:a16="http://schemas.microsoft.com/office/drawing/2014/main" val="2285024183"/>
                  </a:ext>
                </a:extLst>
              </a:tr>
              <a:tr h="1785260">
                <a:tc>
                  <a:txBody>
                    <a:bodyPr/>
                    <a:lstStyle/>
                    <a:p>
                      <a:r>
                        <a:rPr lang="en-US" sz="1000" b="1">
                          <a:latin typeface="Arial"/>
                          <a:cs typeface="Arial"/>
                        </a:rPr>
                        <a:t>Summary</a:t>
                      </a:r>
                    </a:p>
                  </a:txBody>
                  <a:tcPr anchor="ctr">
                    <a:lnL w="9525">
                      <a:solidFill>
                        <a:schemeClr val="bg1">
                          <a:lumMod val="65000"/>
                        </a:schemeClr>
                      </a:solidFill>
                    </a:lnL>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endParaRPr lang="en-US" sz="1050">
                        <a:latin typeface="Arial" panose="020B0604020202020204" pitchFamily="34" charset="0"/>
                        <a:cs typeface="Arial" panose="020B0604020202020204" pitchFamily="34" charset="0"/>
                      </a:endParaRPr>
                    </a:p>
                    <a:p>
                      <a:pPr marL="0" marR="0" lvl="0" indent="0" algn="l" rtl="0" eaLnBrk="1" fontAlgn="auto" latinLnBrk="0" hangingPunct="1">
                        <a:lnSpc>
                          <a:spcPct val="100000"/>
                        </a:lnSpc>
                        <a:spcBef>
                          <a:spcPts val="0"/>
                        </a:spcBef>
                        <a:spcAft>
                          <a:spcPts val="0"/>
                        </a:spcAft>
                        <a:buClrTx/>
                        <a:buSzTx/>
                        <a:buFontTx/>
                        <a:buNone/>
                      </a:pPr>
                      <a:r>
                        <a:rPr lang="en-US" sz="1050">
                          <a:latin typeface="Arial"/>
                          <a:cs typeface="Arial"/>
                        </a:rPr>
                        <a:t>Smelter Operator Trainee gave clearance to the slag hauler operator to set the pot in place to receive slag from the east slag launder. Without confirming that the pot was in place, the operator opened the launder and it spilled on the ground and slag hauler. The slag hauler operator quickly moved the hauler and pot away from the pouring slag. No damage to the hauler was reported.</a:t>
                      </a:r>
                    </a:p>
                  </a:txBody>
                  <a:tcPr anchor="ctr">
                    <a:lnR w="9525">
                      <a:solidFill>
                        <a:schemeClr val="bg1">
                          <a:lumMod val="65000"/>
                        </a:schemeClr>
                      </a:solidFill>
                    </a:lnR>
                    <a:noFill/>
                  </a:tcPr>
                </a:tc>
                <a:extLst>
                  <a:ext uri="{0D108BD9-81ED-4DB2-BD59-A6C34878D82A}">
                    <a16:rowId xmlns:a16="http://schemas.microsoft.com/office/drawing/2014/main" val="2037906651"/>
                  </a:ext>
                </a:extLst>
              </a:tr>
              <a:tr h="290045">
                <a:tc>
                  <a:txBody>
                    <a:bodyPr/>
                    <a:lstStyle/>
                    <a:p>
                      <a:r>
                        <a:rPr lang="en-US" sz="1000" b="1">
                          <a:latin typeface="Arial"/>
                          <a:cs typeface="Arial"/>
                        </a:rPr>
                        <a:t>Fatal Risk</a:t>
                      </a:r>
                    </a:p>
                  </a:txBody>
                  <a:tcPr anchor="ctr">
                    <a:lnL w="9525">
                      <a:solidFill>
                        <a:schemeClr val="bg1">
                          <a:lumMod val="65000"/>
                        </a:schemeClr>
                      </a:solidFill>
                    </a:lnL>
                    <a:solidFill>
                      <a:schemeClr val="bg2"/>
                    </a:solidFill>
                  </a:tcPr>
                </a:tc>
                <a:tc>
                  <a:txBody>
                    <a:bodyPr/>
                    <a:lstStyle/>
                    <a:p>
                      <a:r>
                        <a:rPr lang="en-US" sz="1050" dirty="0">
                          <a:latin typeface="Arial" panose="020B0604020202020204" pitchFamily="34" charset="0"/>
                          <a:cs typeface="Arial" panose="020B0604020202020204" pitchFamily="34" charset="0"/>
                        </a:rPr>
                        <a:t>Contact with Molten Material</a:t>
                      </a:r>
                    </a:p>
                  </a:txBody>
                  <a:tcPr anchor="ctr">
                    <a:lnR w="9525">
                      <a:solidFill>
                        <a:schemeClr val="bg1">
                          <a:lumMod val="65000"/>
                        </a:schemeClr>
                      </a:solidFill>
                    </a:lnR>
                    <a:noFill/>
                  </a:tcPr>
                </a:tc>
                <a:extLst>
                  <a:ext uri="{0D108BD9-81ED-4DB2-BD59-A6C34878D82A}">
                    <a16:rowId xmlns:a16="http://schemas.microsoft.com/office/drawing/2014/main" val="1584593686"/>
                  </a:ext>
                </a:extLst>
              </a:tr>
              <a:tr h="268366">
                <a:tc>
                  <a:txBody>
                    <a:bodyPr/>
                    <a:lstStyle/>
                    <a:p>
                      <a:r>
                        <a:rPr lang="en-US" sz="1000" b="1">
                          <a:latin typeface="Arial"/>
                          <a:cs typeface="Arial"/>
                        </a:rPr>
                        <a:t>Risk Category</a:t>
                      </a:r>
                    </a:p>
                  </a:txBody>
                  <a:tcPr anchor="ctr">
                    <a:lnL w="9525">
                      <a:solidFill>
                        <a:schemeClr val="bg1">
                          <a:lumMod val="65000"/>
                        </a:schemeClr>
                      </a:solidFill>
                    </a:lnL>
                    <a:solidFill>
                      <a:schemeClr val="bg2"/>
                    </a:solidFill>
                  </a:tcPr>
                </a:tc>
                <a:tc>
                  <a:txBody>
                    <a:bodyPr/>
                    <a:lstStyle/>
                    <a:p>
                      <a:r>
                        <a:rPr lang="en-US" sz="1050" dirty="0">
                          <a:latin typeface="Arial" panose="020B0604020202020204" pitchFamily="34" charset="0"/>
                          <a:cs typeface="Arial" panose="020B0604020202020204" pitchFamily="34" charset="0"/>
                        </a:rPr>
                        <a:t>Actionable</a:t>
                      </a:r>
                    </a:p>
                  </a:txBody>
                  <a:tcPr anchor="ctr">
                    <a:lnR w="9525">
                      <a:solidFill>
                        <a:schemeClr val="bg1">
                          <a:lumMod val="65000"/>
                        </a:schemeClr>
                      </a:solidFill>
                    </a:lnR>
                    <a:noFill/>
                  </a:tcPr>
                </a:tc>
                <a:extLst>
                  <a:ext uri="{0D108BD9-81ED-4DB2-BD59-A6C34878D82A}">
                    <a16:rowId xmlns:a16="http://schemas.microsoft.com/office/drawing/2014/main" val="150855670"/>
                  </a:ext>
                </a:extLst>
              </a:tr>
              <a:tr h="268366">
                <a:tc>
                  <a:txBody>
                    <a:bodyPr/>
                    <a:lstStyle/>
                    <a:p>
                      <a:r>
                        <a:rPr lang="en-US" sz="1000" b="1">
                          <a:latin typeface="Arial"/>
                          <a:cs typeface="Arial"/>
                        </a:rPr>
                        <a:t>Pre / Post Rating</a:t>
                      </a:r>
                    </a:p>
                  </a:txBody>
                  <a:tcPr anchor="ctr">
                    <a:lnL w="9525">
                      <a:solidFill>
                        <a:schemeClr val="bg1">
                          <a:lumMod val="65000"/>
                        </a:schemeClr>
                      </a:solidFill>
                    </a:lnL>
                    <a:solidFill>
                      <a:schemeClr val="bg2"/>
                    </a:solidFill>
                  </a:tcPr>
                </a:tc>
                <a:tc>
                  <a:txBody>
                    <a:bodyPr/>
                    <a:lstStyle/>
                    <a:p>
                      <a:r>
                        <a:rPr lang="en-US" sz="1050" dirty="0">
                          <a:latin typeface="Arial" panose="020B0604020202020204" pitchFamily="34" charset="0"/>
                          <a:cs typeface="Arial" panose="020B0604020202020204" pitchFamily="34" charset="0"/>
                        </a:rPr>
                        <a:t>Significant (3), Likely (3)</a:t>
                      </a:r>
                    </a:p>
                  </a:txBody>
                  <a:tcPr anchor="ctr">
                    <a:lnR w="9525">
                      <a:solidFill>
                        <a:schemeClr val="bg1">
                          <a:lumMod val="65000"/>
                        </a:schemeClr>
                      </a:solidFill>
                    </a:lnR>
                    <a:noFill/>
                  </a:tcPr>
                </a:tc>
                <a:extLst>
                  <a:ext uri="{0D108BD9-81ED-4DB2-BD59-A6C34878D82A}">
                    <a16:rowId xmlns:a16="http://schemas.microsoft.com/office/drawing/2014/main" val="1447941757"/>
                  </a:ext>
                </a:extLst>
              </a:tr>
              <a:tr h="422880">
                <a:tc>
                  <a:txBody>
                    <a:bodyPr/>
                    <a:lstStyle/>
                    <a:p>
                      <a:r>
                        <a:rPr lang="en-US" sz="1000" b="1">
                          <a:latin typeface="Arial"/>
                          <a:cs typeface="Arial"/>
                        </a:rPr>
                        <a:t>Absent / Insufficient Controls</a:t>
                      </a:r>
                    </a:p>
                  </a:txBody>
                  <a:tcPr anchor="ctr">
                    <a:lnL w="9525">
                      <a:solidFill>
                        <a:schemeClr val="bg1">
                          <a:lumMod val="65000"/>
                        </a:schemeClr>
                      </a:solidFill>
                    </a:lnL>
                    <a:solidFill>
                      <a:schemeClr val="bg2"/>
                    </a:solidFill>
                  </a:tcPr>
                </a:tc>
                <a:tc>
                  <a:txBody>
                    <a:bodyPr/>
                    <a:lstStyle/>
                    <a:p>
                      <a:r>
                        <a:rPr lang="en-US" sz="1050" dirty="0">
                          <a:latin typeface="Arial" panose="020B0604020202020204" pitchFamily="34" charset="0"/>
                          <a:cs typeface="Arial" panose="020B0604020202020204" pitchFamily="34" charset="0"/>
                        </a:rPr>
                        <a:t>Communication between slag skimmer and hauler operator</a:t>
                      </a:r>
                    </a:p>
                    <a:p>
                      <a:r>
                        <a:rPr lang="en-US" sz="1050" dirty="0">
                          <a:latin typeface="Arial" panose="020B0604020202020204" pitchFamily="34" charset="0"/>
                          <a:cs typeface="Arial" panose="020B0604020202020204" pitchFamily="34" charset="0"/>
                        </a:rPr>
                        <a:t>Visual verification</a:t>
                      </a:r>
                    </a:p>
                  </a:txBody>
                  <a:tcPr anchor="ctr">
                    <a:lnR w="9525">
                      <a:solidFill>
                        <a:schemeClr val="bg1">
                          <a:lumMod val="65000"/>
                        </a:schemeClr>
                      </a:solidFill>
                    </a:lnR>
                    <a:noFill/>
                  </a:tcPr>
                </a:tc>
                <a:extLst>
                  <a:ext uri="{0D108BD9-81ED-4DB2-BD59-A6C34878D82A}">
                    <a16:rowId xmlns:a16="http://schemas.microsoft.com/office/drawing/2014/main" val="3530895994"/>
                  </a:ext>
                </a:extLst>
              </a:tr>
              <a:tr h="422880">
                <a:tc>
                  <a:txBody>
                    <a:bodyPr/>
                    <a:lstStyle/>
                    <a:p>
                      <a:r>
                        <a:rPr lang="en-US" sz="1000" b="1">
                          <a:latin typeface="Arial"/>
                          <a:cs typeface="Arial"/>
                        </a:rPr>
                        <a:t>Applicable Policies / Procedures</a:t>
                      </a:r>
                    </a:p>
                  </a:txBody>
                  <a:tcPr anchor="ctr">
                    <a:lnL w="9525">
                      <a:solidFill>
                        <a:schemeClr val="bg1">
                          <a:lumMod val="65000"/>
                        </a:schemeClr>
                      </a:solidFill>
                    </a:lnL>
                    <a:solidFill>
                      <a:schemeClr val="bg2"/>
                    </a:solidFill>
                  </a:tcPr>
                </a:tc>
                <a:tc>
                  <a:txBody>
                    <a:bodyPr/>
                    <a:lstStyle/>
                    <a:p>
                      <a:r>
                        <a:rPr lang="en-US" sz="1050" dirty="0">
                          <a:latin typeface="Arial" panose="020B0604020202020204" pitchFamily="34" charset="0"/>
                          <a:cs typeface="Arial" panose="020B0604020202020204" pitchFamily="34" charset="0"/>
                        </a:rPr>
                        <a:t>Slag Skimming SOP</a:t>
                      </a:r>
                    </a:p>
                    <a:p>
                      <a:r>
                        <a:rPr lang="en-US" sz="1050" dirty="0">
                          <a:latin typeface="Arial" panose="020B0604020202020204" pitchFamily="34" charset="0"/>
                          <a:cs typeface="Arial" panose="020B0604020202020204" pitchFamily="34" charset="0"/>
                        </a:rPr>
                        <a:t>Communication expectations</a:t>
                      </a:r>
                    </a:p>
                  </a:txBody>
                  <a:tcPr anchor="ctr">
                    <a:lnR w="9525">
                      <a:solidFill>
                        <a:schemeClr val="bg1">
                          <a:lumMod val="65000"/>
                        </a:schemeClr>
                      </a:solidFill>
                    </a:lnR>
                    <a:noFill/>
                  </a:tcPr>
                </a:tc>
                <a:extLst>
                  <a:ext uri="{0D108BD9-81ED-4DB2-BD59-A6C34878D82A}">
                    <a16:rowId xmlns:a16="http://schemas.microsoft.com/office/drawing/2014/main" val="1745805115"/>
                  </a:ext>
                </a:extLst>
              </a:tr>
              <a:tr h="314712">
                <a:tc>
                  <a:txBody>
                    <a:bodyPr/>
                    <a:lstStyle/>
                    <a:p>
                      <a:r>
                        <a:rPr lang="en-US" sz="1000" b="1">
                          <a:latin typeface="Arial"/>
                          <a:cs typeface="Arial"/>
                        </a:rPr>
                        <a:t>Employee Condition</a:t>
                      </a:r>
                    </a:p>
                  </a:txBody>
                  <a:tcPr anchor="ctr">
                    <a:lnL w="9525">
                      <a:solidFill>
                        <a:schemeClr val="bg1">
                          <a:lumMod val="65000"/>
                        </a:schemeClr>
                      </a:solidFill>
                    </a:lnL>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a:latin typeface="Arial" panose="020B0604020202020204" pitchFamily="34" charset="0"/>
                          <a:cs typeface="Arial" panose="020B0604020202020204" pitchFamily="34" charset="0"/>
                        </a:rPr>
                        <a:t>No injuries</a:t>
                      </a:r>
                      <a:endParaRPr lang="en-US" sz="1050" dirty="0">
                        <a:latin typeface="Arial" panose="020B0604020202020204" pitchFamily="34" charset="0"/>
                        <a:cs typeface="Arial" panose="020B0604020202020204" pitchFamily="34" charset="0"/>
                      </a:endParaRPr>
                    </a:p>
                  </a:txBody>
                  <a:tcPr anchor="ctr">
                    <a:lnR w="9525">
                      <a:solidFill>
                        <a:schemeClr val="bg1">
                          <a:lumMod val="65000"/>
                        </a:schemeClr>
                      </a:solidFill>
                    </a:lnR>
                    <a:noFill/>
                  </a:tcPr>
                </a:tc>
                <a:extLst>
                  <a:ext uri="{0D108BD9-81ED-4DB2-BD59-A6C34878D82A}">
                    <a16:rowId xmlns:a16="http://schemas.microsoft.com/office/drawing/2014/main" val="1935167756"/>
                  </a:ext>
                </a:extLst>
              </a:tr>
              <a:tr h="268366">
                <a:tc>
                  <a:txBody>
                    <a:bodyPr/>
                    <a:lstStyle/>
                    <a:p>
                      <a:r>
                        <a:rPr lang="en-US" sz="1000" b="1">
                          <a:latin typeface="Arial"/>
                          <a:cs typeface="Arial"/>
                        </a:rPr>
                        <a:t>Contact</a:t>
                      </a:r>
                    </a:p>
                  </a:txBody>
                  <a:tcPr anchor="ctr">
                    <a:lnL w="9525">
                      <a:solidFill>
                        <a:schemeClr val="bg1">
                          <a:lumMod val="65000"/>
                        </a:schemeClr>
                      </a:solidFill>
                    </a:lnL>
                    <a:lnB w="9525">
                      <a:solidFill>
                        <a:schemeClr val="bg1">
                          <a:lumMod val="65000"/>
                        </a:schemeClr>
                      </a:solidFill>
                    </a:lnB>
                    <a:solidFill>
                      <a:schemeClr val="bg2"/>
                    </a:solidFill>
                  </a:tcPr>
                </a:tc>
                <a:tc>
                  <a:txBody>
                    <a:bodyPr/>
                    <a:lstStyle/>
                    <a:p>
                      <a:r>
                        <a:rPr lang="en-US" sz="1050" dirty="0">
                          <a:latin typeface="Arial"/>
                          <a:cs typeface="Arial"/>
                        </a:rPr>
                        <a:t>Justin Taylor, H&amp;S Manager</a:t>
                      </a:r>
                      <a:endParaRPr lang="en-US" sz="1050" dirty="0">
                        <a:latin typeface="Arial" panose="020B0604020202020204" pitchFamily="34" charset="0"/>
                        <a:cs typeface="Arial" panose="020B0604020202020204" pitchFamily="34" charset="0"/>
                      </a:endParaRPr>
                    </a:p>
                  </a:txBody>
                  <a:tcPr anchor="ctr">
                    <a:lnR w="9525">
                      <a:solidFill>
                        <a:schemeClr val="bg1">
                          <a:lumMod val="65000"/>
                        </a:schemeClr>
                      </a:solidFill>
                    </a:lnR>
                    <a:lnB w="9525">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2" name="Table 25">
            <a:extLst>
              <a:ext uri="{FF2B5EF4-FFF2-40B4-BE49-F238E27FC236}">
                <a16:creationId xmlns:a16="http://schemas.microsoft.com/office/drawing/2014/main" id="{88E202DE-AC1C-44F8-BCF8-DA5C6CAED2B3}"/>
              </a:ext>
            </a:extLst>
          </p:cNvPr>
          <p:cNvGraphicFramePr>
            <a:graphicFrameLocks noGrp="1"/>
          </p:cNvGraphicFramePr>
          <p:nvPr/>
        </p:nvGraphicFramePr>
        <p:xfrm>
          <a:off x="9352286" y="468032"/>
          <a:ext cx="2409824" cy="397069"/>
        </p:xfrm>
        <a:graphic>
          <a:graphicData uri="http://schemas.openxmlformats.org/drawingml/2006/table">
            <a:tbl>
              <a:tblPr firstRow="1" bandRow="1">
                <a:tableStyleId>{5C22544A-7EE6-4342-B048-85BDC9FD1C3A}</a:tableStyleId>
              </a:tblPr>
              <a:tblGrid>
                <a:gridCol w="2409824">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dirty="0">
                          <a:solidFill>
                            <a:schemeClr val="tx1"/>
                          </a:solidFill>
                          <a:latin typeface="Arial" panose="020B0604020202020204" pitchFamily="34" charset="0"/>
                          <a:cs typeface="Arial" panose="020B0604020202020204" pitchFamily="34" charset="0"/>
                        </a:rPr>
                        <a:t>Event ID # 20012772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5" name="Picture 4" descr="A truck in a dark room&#10;&#10;Description automatically generated">
            <a:extLst>
              <a:ext uri="{FF2B5EF4-FFF2-40B4-BE49-F238E27FC236}">
                <a16:creationId xmlns:a16="http://schemas.microsoft.com/office/drawing/2014/main" id="{78320B30-BC60-D5D6-8F4E-3A13442975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9984" y="1429408"/>
            <a:ext cx="5609205" cy="5198756"/>
          </a:xfrm>
          <a:prstGeom prst="rect">
            <a:avLst/>
          </a:prstGeom>
        </p:spPr>
      </p:pic>
      <p:pic>
        <p:nvPicPr>
          <p:cNvPr id="4" name="Picture 3" descr="Logo&#10;&#10;Description automatically generated">
            <a:extLst>
              <a:ext uri="{FF2B5EF4-FFF2-40B4-BE49-F238E27FC236}">
                <a16:creationId xmlns:a16="http://schemas.microsoft.com/office/drawing/2014/main" id="{C8020725-E874-44A9-E270-C110216A3B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810" y="99453"/>
            <a:ext cx="885783" cy="767342"/>
          </a:xfrm>
          <a:prstGeom prst="rect">
            <a:avLst/>
          </a:prstGeom>
        </p:spPr>
      </p:pic>
    </p:spTree>
    <p:extLst>
      <p:ext uri="{BB962C8B-B14F-4D97-AF65-F5344CB8AC3E}">
        <p14:creationId xmlns:p14="http://schemas.microsoft.com/office/powerpoint/2010/main" val="4033268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996371" y="6468143"/>
            <a:ext cx="551815" cy="208279"/>
          </a:xfrm>
          <a:prstGeom prst="rect">
            <a:avLst/>
          </a:prstGeom>
        </p:spPr>
        <p:txBody>
          <a:bodyPr vert="horz" wrap="square" lIns="0" tIns="12700" rIns="0" bIns="0" rtlCol="0">
            <a:spAutoFit/>
          </a:bodyPr>
          <a:lstStyle/>
          <a:p>
            <a:pPr marL="12700">
              <a:lnSpc>
                <a:spcPct val="100000"/>
              </a:lnSpc>
              <a:spcBef>
                <a:spcPts val="100"/>
              </a:spcBef>
            </a:pPr>
            <a:r>
              <a:rPr sz="1200" spc="-10" dirty="0">
                <a:latin typeface="Arial"/>
                <a:cs typeface="Arial"/>
              </a:rPr>
              <a:t>fcx.com</a:t>
            </a:r>
            <a:endParaRPr sz="1200">
              <a:latin typeface="Arial"/>
              <a:cs typeface="Arial"/>
            </a:endParaRPr>
          </a:p>
        </p:txBody>
      </p:sp>
      <p:pic>
        <p:nvPicPr>
          <p:cNvPr id="3" name="object 3"/>
          <p:cNvPicPr/>
          <p:nvPr/>
        </p:nvPicPr>
        <p:blipFill>
          <a:blip r:embed="rId2" cstate="print"/>
          <a:stretch>
            <a:fillRect/>
          </a:stretch>
        </p:blipFill>
        <p:spPr>
          <a:xfrm>
            <a:off x="1109472" y="5974079"/>
            <a:ext cx="464807" cy="469379"/>
          </a:xfrm>
          <a:prstGeom prst="rect">
            <a:avLst/>
          </a:prstGeom>
        </p:spPr>
      </p:pic>
      <p:sp>
        <p:nvSpPr>
          <p:cNvPr id="4" name="object 4"/>
          <p:cNvSpPr/>
          <p:nvPr/>
        </p:nvSpPr>
        <p:spPr>
          <a:xfrm>
            <a:off x="1870297" y="6039265"/>
            <a:ext cx="1240790" cy="405765"/>
          </a:xfrm>
          <a:custGeom>
            <a:avLst/>
            <a:gdLst/>
            <a:ahLst/>
            <a:cxnLst/>
            <a:rect l="l" t="t" r="r" b="b"/>
            <a:pathLst>
              <a:path w="1240789" h="405764">
                <a:moveTo>
                  <a:pt x="1240496" y="279312"/>
                </a:moveTo>
                <a:lnTo>
                  <a:pt x="1207880" y="279312"/>
                </a:lnTo>
                <a:lnTo>
                  <a:pt x="1210598" y="274990"/>
                </a:lnTo>
                <a:lnTo>
                  <a:pt x="1214132" y="271749"/>
                </a:lnTo>
                <a:lnTo>
                  <a:pt x="1218480" y="269047"/>
                </a:lnTo>
                <a:lnTo>
                  <a:pt x="1222829" y="266616"/>
                </a:lnTo>
                <a:lnTo>
                  <a:pt x="1228809" y="265265"/>
                </a:lnTo>
                <a:lnTo>
                  <a:pt x="1236419" y="265265"/>
                </a:lnTo>
                <a:lnTo>
                  <a:pt x="1236419" y="264725"/>
                </a:lnTo>
                <a:lnTo>
                  <a:pt x="1240496" y="264725"/>
                </a:lnTo>
                <a:lnTo>
                  <a:pt x="1240496" y="279312"/>
                </a:lnTo>
                <a:close/>
              </a:path>
              <a:path w="1240789" h="405764">
                <a:moveTo>
                  <a:pt x="1207608" y="359000"/>
                </a:moveTo>
                <a:lnTo>
                  <a:pt x="1192388" y="359000"/>
                </a:lnTo>
                <a:lnTo>
                  <a:pt x="1192388" y="264995"/>
                </a:lnTo>
                <a:lnTo>
                  <a:pt x="1205706" y="264995"/>
                </a:lnTo>
                <a:lnTo>
                  <a:pt x="1207880" y="279312"/>
                </a:lnTo>
                <a:lnTo>
                  <a:pt x="1240496" y="279312"/>
                </a:lnTo>
                <a:lnTo>
                  <a:pt x="1240496" y="279582"/>
                </a:lnTo>
                <a:lnTo>
                  <a:pt x="1223916" y="279582"/>
                </a:lnTo>
                <a:lnTo>
                  <a:pt x="1217393" y="282554"/>
                </a:lnTo>
                <a:lnTo>
                  <a:pt x="1213588" y="288496"/>
                </a:lnTo>
                <a:lnTo>
                  <a:pt x="1209511" y="294709"/>
                </a:lnTo>
                <a:lnTo>
                  <a:pt x="1207608" y="302003"/>
                </a:lnTo>
                <a:lnTo>
                  <a:pt x="1207608" y="359000"/>
                </a:lnTo>
                <a:close/>
              </a:path>
              <a:path w="1240789" h="405764">
                <a:moveTo>
                  <a:pt x="1134222" y="360621"/>
                </a:moveTo>
                <a:lnTo>
                  <a:pt x="1096986" y="344953"/>
                </a:lnTo>
                <a:lnTo>
                  <a:pt x="1087201" y="312538"/>
                </a:lnTo>
                <a:lnTo>
                  <a:pt x="1087558" y="305493"/>
                </a:lnTo>
                <a:lnTo>
                  <a:pt x="1115468" y="266076"/>
                </a:lnTo>
                <a:lnTo>
                  <a:pt x="1123350" y="264185"/>
                </a:lnTo>
                <a:lnTo>
                  <a:pt x="1140745" y="264185"/>
                </a:lnTo>
                <a:lnTo>
                  <a:pt x="1148356" y="266076"/>
                </a:lnTo>
                <a:lnTo>
                  <a:pt x="1155151" y="269587"/>
                </a:lnTo>
                <a:lnTo>
                  <a:pt x="1161674" y="273099"/>
                </a:lnTo>
                <a:lnTo>
                  <a:pt x="1166252" y="277421"/>
                </a:lnTo>
                <a:lnTo>
                  <a:pt x="1124981" y="277421"/>
                </a:lnTo>
                <a:lnTo>
                  <a:pt x="1118730" y="279852"/>
                </a:lnTo>
                <a:lnTo>
                  <a:pt x="1113294" y="284445"/>
                </a:lnTo>
                <a:lnTo>
                  <a:pt x="1107858" y="289307"/>
                </a:lnTo>
                <a:lnTo>
                  <a:pt x="1104868" y="295250"/>
                </a:lnTo>
                <a:lnTo>
                  <a:pt x="1104052" y="302813"/>
                </a:lnTo>
                <a:lnTo>
                  <a:pt x="1176719" y="302813"/>
                </a:lnTo>
                <a:lnTo>
                  <a:pt x="1176798" y="305493"/>
                </a:lnTo>
                <a:lnTo>
                  <a:pt x="1176870" y="312538"/>
                </a:lnTo>
                <a:lnTo>
                  <a:pt x="1176623" y="315239"/>
                </a:lnTo>
                <a:lnTo>
                  <a:pt x="1102965" y="315239"/>
                </a:lnTo>
                <a:lnTo>
                  <a:pt x="1103019" y="325909"/>
                </a:lnTo>
                <a:lnTo>
                  <a:pt x="1105955" y="333338"/>
                </a:lnTo>
                <a:lnTo>
                  <a:pt x="1111391" y="338740"/>
                </a:lnTo>
                <a:lnTo>
                  <a:pt x="1116827" y="344413"/>
                </a:lnTo>
                <a:lnTo>
                  <a:pt x="1124166" y="347114"/>
                </a:lnTo>
                <a:lnTo>
                  <a:pt x="1165751" y="347114"/>
                </a:lnTo>
                <a:lnTo>
                  <a:pt x="1161402" y="351436"/>
                </a:lnTo>
                <a:lnTo>
                  <a:pt x="1155588" y="355492"/>
                </a:lnTo>
                <a:lnTo>
                  <a:pt x="1149137" y="358358"/>
                </a:lnTo>
                <a:lnTo>
                  <a:pt x="1142024" y="360059"/>
                </a:lnTo>
                <a:lnTo>
                  <a:pt x="1134222" y="360621"/>
                </a:lnTo>
                <a:close/>
              </a:path>
              <a:path w="1240789" h="405764">
                <a:moveTo>
                  <a:pt x="1176719" y="302813"/>
                </a:moveTo>
                <a:lnTo>
                  <a:pt x="1161131" y="302813"/>
                </a:lnTo>
                <a:lnTo>
                  <a:pt x="1160315" y="294709"/>
                </a:lnTo>
                <a:lnTo>
                  <a:pt x="1157325" y="288496"/>
                </a:lnTo>
                <a:lnTo>
                  <a:pt x="1152161" y="284174"/>
                </a:lnTo>
                <a:lnTo>
                  <a:pt x="1146997" y="279582"/>
                </a:lnTo>
                <a:lnTo>
                  <a:pt x="1140474" y="277421"/>
                </a:lnTo>
                <a:lnTo>
                  <a:pt x="1166252" y="277421"/>
                </a:lnTo>
                <a:lnTo>
                  <a:pt x="1167110" y="278232"/>
                </a:lnTo>
                <a:lnTo>
                  <a:pt x="1170644" y="284985"/>
                </a:lnTo>
                <a:lnTo>
                  <a:pt x="1174721" y="291738"/>
                </a:lnTo>
                <a:lnTo>
                  <a:pt x="1176623" y="299572"/>
                </a:lnTo>
                <a:lnTo>
                  <a:pt x="1176719" y="302813"/>
                </a:lnTo>
                <a:close/>
              </a:path>
              <a:path w="1240789" h="405764">
                <a:moveTo>
                  <a:pt x="1165751" y="347114"/>
                </a:moveTo>
                <a:lnTo>
                  <a:pt x="1139658" y="347114"/>
                </a:lnTo>
                <a:lnTo>
                  <a:pt x="1145366" y="345494"/>
                </a:lnTo>
                <a:lnTo>
                  <a:pt x="1150259" y="341982"/>
                </a:lnTo>
                <a:lnTo>
                  <a:pt x="1154879" y="338740"/>
                </a:lnTo>
                <a:lnTo>
                  <a:pt x="1158141" y="333878"/>
                </a:lnTo>
                <a:lnTo>
                  <a:pt x="1159772" y="327935"/>
                </a:lnTo>
                <a:lnTo>
                  <a:pt x="1175264" y="327935"/>
                </a:lnTo>
                <a:lnTo>
                  <a:pt x="1173328" y="334722"/>
                </a:lnTo>
                <a:lnTo>
                  <a:pt x="1170372" y="340901"/>
                </a:lnTo>
                <a:lnTo>
                  <a:pt x="1166397" y="346473"/>
                </a:lnTo>
                <a:lnTo>
                  <a:pt x="1165751" y="347114"/>
                </a:lnTo>
                <a:close/>
              </a:path>
              <a:path w="1240789" h="405764">
                <a:moveTo>
                  <a:pt x="995604" y="359270"/>
                </a:moveTo>
                <a:lnTo>
                  <a:pt x="982286" y="359270"/>
                </a:lnTo>
                <a:lnTo>
                  <a:pt x="982286" y="230149"/>
                </a:lnTo>
                <a:lnTo>
                  <a:pt x="997507" y="230149"/>
                </a:lnTo>
                <a:lnTo>
                  <a:pt x="997507" y="280393"/>
                </a:lnTo>
                <a:lnTo>
                  <a:pt x="1015297" y="280393"/>
                </a:lnTo>
                <a:lnTo>
                  <a:pt x="997235" y="319021"/>
                </a:lnTo>
                <a:lnTo>
                  <a:pt x="998322" y="324964"/>
                </a:lnTo>
                <a:lnTo>
                  <a:pt x="1003758" y="335769"/>
                </a:lnTo>
                <a:lnTo>
                  <a:pt x="1007292" y="339821"/>
                </a:lnTo>
                <a:lnTo>
                  <a:pt x="1015742" y="344953"/>
                </a:lnTo>
                <a:lnTo>
                  <a:pt x="997779" y="344953"/>
                </a:lnTo>
                <a:lnTo>
                  <a:pt x="995604" y="359270"/>
                </a:lnTo>
                <a:close/>
              </a:path>
              <a:path w="1240789" h="405764">
                <a:moveTo>
                  <a:pt x="1015297" y="280393"/>
                </a:moveTo>
                <a:lnTo>
                  <a:pt x="997507" y="280393"/>
                </a:lnTo>
                <a:lnTo>
                  <a:pt x="1004094" y="273302"/>
                </a:lnTo>
                <a:lnTo>
                  <a:pt x="1011674" y="268237"/>
                </a:lnTo>
                <a:lnTo>
                  <a:pt x="1020325" y="265198"/>
                </a:lnTo>
                <a:lnTo>
                  <a:pt x="1030123" y="264185"/>
                </a:lnTo>
                <a:lnTo>
                  <a:pt x="1038820" y="264185"/>
                </a:lnTo>
                <a:lnTo>
                  <a:pt x="1046703" y="266076"/>
                </a:lnTo>
                <a:lnTo>
                  <a:pt x="1053498" y="269858"/>
                </a:lnTo>
                <a:lnTo>
                  <a:pt x="1060564" y="273639"/>
                </a:lnTo>
                <a:lnTo>
                  <a:pt x="1064706" y="277961"/>
                </a:lnTo>
                <a:lnTo>
                  <a:pt x="1022241" y="277961"/>
                </a:lnTo>
                <a:lnTo>
                  <a:pt x="1017076" y="279312"/>
                </a:lnTo>
                <a:lnTo>
                  <a:pt x="1015297" y="280393"/>
                </a:lnTo>
                <a:close/>
              </a:path>
              <a:path w="1240789" h="405764">
                <a:moveTo>
                  <a:pt x="1063269" y="347114"/>
                </a:moveTo>
                <a:lnTo>
                  <a:pt x="1038005" y="347114"/>
                </a:lnTo>
                <a:lnTo>
                  <a:pt x="1045615" y="343873"/>
                </a:lnTo>
                <a:lnTo>
                  <a:pt x="1051323" y="337390"/>
                </a:lnTo>
                <a:lnTo>
                  <a:pt x="1055090" y="332257"/>
                </a:lnTo>
                <a:lnTo>
                  <a:pt x="1057812" y="326517"/>
                </a:lnTo>
                <a:lnTo>
                  <a:pt x="1059464" y="320068"/>
                </a:lnTo>
                <a:lnTo>
                  <a:pt x="1060021" y="312808"/>
                </a:lnTo>
                <a:lnTo>
                  <a:pt x="1059464" y="305464"/>
                </a:lnTo>
                <a:lnTo>
                  <a:pt x="1038005" y="277961"/>
                </a:lnTo>
                <a:lnTo>
                  <a:pt x="1064706" y="277961"/>
                </a:lnTo>
                <a:lnTo>
                  <a:pt x="1075785" y="311998"/>
                </a:lnTo>
                <a:lnTo>
                  <a:pt x="1075386" y="318886"/>
                </a:lnTo>
                <a:lnTo>
                  <a:pt x="1074222" y="325369"/>
                </a:lnTo>
                <a:lnTo>
                  <a:pt x="1072345" y="331447"/>
                </a:lnTo>
                <a:lnTo>
                  <a:pt x="1069806" y="337120"/>
                </a:lnTo>
                <a:lnTo>
                  <a:pt x="1065729" y="344413"/>
                </a:lnTo>
                <a:lnTo>
                  <a:pt x="1063269" y="347114"/>
                </a:lnTo>
                <a:close/>
              </a:path>
              <a:path w="1240789" h="405764">
                <a:moveTo>
                  <a:pt x="1038820" y="360351"/>
                </a:moveTo>
                <a:lnTo>
                  <a:pt x="1022512" y="360351"/>
                </a:lnTo>
                <a:lnTo>
                  <a:pt x="1015989" y="359000"/>
                </a:lnTo>
                <a:lnTo>
                  <a:pt x="1005117" y="353597"/>
                </a:lnTo>
                <a:lnTo>
                  <a:pt x="1000768" y="349816"/>
                </a:lnTo>
                <a:lnTo>
                  <a:pt x="997779" y="344953"/>
                </a:lnTo>
                <a:lnTo>
                  <a:pt x="1015742" y="344953"/>
                </a:lnTo>
                <a:lnTo>
                  <a:pt x="1017076" y="345764"/>
                </a:lnTo>
                <a:lnTo>
                  <a:pt x="1022512" y="347114"/>
                </a:lnTo>
                <a:lnTo>
                  <a:pt x="1063269" y="347114"/>
                </a:lnTo>
                <a:lnTo>
                  <a:pt x="1060564" y="350086"/>
                </a:lnTo>
                <a:lnTo>
                  <a:pt x="1053498" y="354138"/>
                </a:lnTo>
                <a:lnTo>
                  <a:pt x="1046703" y="358190"/>
                </a:lnTo>
                <a:lnTo>
                  <a:pt x="1038820" y="360351"/>
                </a:lnTo>
                <a:close/>
              </a:path>
              <a:path w="1240789" h="405764">
                <a:moveTo>
                  <a:pt x="853670" y="277961"/>
                </a:moveTo>
                <a:lnTo>
                  <a:pt x="837145" y="277961"/>
                </a:lnTo>
                <a:lnTo>
                  <a:pt x="842743" y="271749"/>
                </a:lnTo>
                <a:lnTo>
                  <a:pt x="849172" y="267393"/>
                </a:lnTo>
                <a:lnTo>
                  <a:pt x="856561" y="264780"/>
                </a:lnTo>
                <a:lnTo>
                  <a:pt x="864868" y="263915"/>
                </a:lnTo>
                <a:lnTo>
                  <a:pt x="871663" y="263915"/>
                </a:lnTo>
                <a:lnTo>
                  <a:pt x="892789" y="277691"/>
                </a:lnTo>
                <a:lnTo>
                  <a:pt x="854268" y="277691"/>
                </a:lnTo>
                <a:lnTo>
                  <a:pt x="853670" y="277961"/>
                </a:lnTo>
                <a:close/>
              </a:path>
              <a:path w="1240789" h="405764">
                <a:moveTo>
                  <a:pt x="909960" y="282013"/>
                </a:moveTo>
                <a:lnTo>
                  <a:pt x="894766" y="282013"/>
                </a:lnTo>
                <a:lnTo>
                  <a:pt x="900631" y="274213"/>
                </a:lnTo>
                <a:lnTo>
                  <a:pt x="908050" y="268642"/>
                </a:lnTo>
                <a:lnTo>
                  <a:pt x="917050" y="265299"/>
                </a:lnTo>
                <a:lnTo>
                  <a:pt x="927654" y="264185"/>
                </a:lnTo>
                <a:lnTo>
                  <a:pt x="935239" y="264797"/>
                </a:lnTo>
                <a:lnTo>
                  <a:pt x="942059" y="266650"/>
                </a:lnTo>
                <a:lnTo>
                  <a:pt x="948065" y="269769"/>
                </a:lnTo>
                <a:lnTo>
                  <a:pt x="953229" y="274213"/>
                </a:lnTo>
                <a:lnTo>
                  <a:pt x="955715" y="277421"/>
                </a:lnTo>
                <a:lnTo>
                  <a:pt x="917326" y="277421"/>
                </a:lnTo>
                <a:lnTo>
                  <a:pt x="911346" y="280393"/>
                </a:lnTo>
                <a:lnTo>
                  <a:pt x="909960" y="282013"/>
                </a:lnTo>
                <a:close/>
              </a:path>
              <a:path w="1240789" h="405764">
                <a:moveTo>
                  <a:pt x="836873" y="359000"/>
                </a:moveTo>
                <a:lnTo>
                  <a:pt x="821652" y="359000"/>
                </a:lnTo>
                <a:lnTo>
                  <a:pt x="821652" y="264995"/>
                </a:lnTo>
                <a:lnTo>
                  <a:pt x="834970" y="264995"/>
                </a:lnTo>
                <a:lnTo>
                  <a:pt x="837145" y="277961"/>
                </a:lnTo>
                <a:lnTo>
                  <a:pt x="853670" y="277961"/>
                </a:lnTo>
                <a:lnTo>
                  <a:pt x="848288" y="280393"/>
                </a:lnTo>
                <a:lnTo>
                  <a:pt x="839047" y="292278"/>
                </a:lnTo>
                <a:lnTo>
                  <a:pt x="836873" y="299842"/>
                </a:lnTo>
                <a:lnTo>
                  <a:pt x="836873" y="359000"/>
                </a:lnTo>
                <a:close/>
              </a:path>
              <a:path w="1240789" h="405764">
                <a:moveTo>
                  <a:pt x="963260" y="358730"/>
                </a:moveTo>
                <a:lnTo>
                  <a:pt x="948039" y="358730"/>
                </a:lnTo>
                <a:lnTo>
                  <a:pt x="948039" y="296600"/>
                </a:lnTo>
                <a:lnTo>
                  <a:pt x="945865" y="289577"/>
                </a:lnTo>
                <a:lnTo>
                  <a:pt x="938254" y="279852"/>
                </a:lnTo>
                <a:lnTo>
                  <a:pt x="932546" y="277421"/>
                </a:lnTo>
                <a:lnTo>
                  <a:pt x="955715" y="277421"/>
                </a:lnTo>
                <a:lnTo>
                  <a:pt x="957641" y="279907"/>
                </a:lnTo>
                <a:lnTo>
                  <a:pt x="960780" y="286977"/>
                </a:lnTo>
                <a:lnTo>
                  <a:pt x="962644" y="295414"/>
                </a:lnTo>
                <a:lnTo>
                  <a:pt x="963260" y="305244"/>
                </a:lnTo>
                <a:lnTo>
                  <a:pt x="963260" y="358730"/>
                </a:lnTo>
                <a:close/>
              </a:path>
              <a:path w="1240789" h="405764">
                <a:moveTo>
                  <a:pt x="899930" y="359000"/>
                </a:moveTo>
                <a:lnTo>
                  <a:pt x="884710" y="359000"/>
                </a:lnTo>
                <a:lnTo>
                  <a:pt x="884636" y="296600"/>
                </a:lnTo>
                <a:lnTo>
                  <a:pt x="882807" y="289847"/>
                </a:lnTo>
                <a:lnTo>
                  <a:pt x="878730" y="284985"/>
                </a:lnTo>
                <a:lnTo>
                  <a:pt x="874925" y="280122"/>
                </a:lnTo>
                <a:lnTo>
                  <a:pt x="869217" y="277691"/>
                </a:lnTo>
                <a:lnTo>
                  <a:pt x="892789" y="277691"/>
                </a:lnTo>
                <a:lnTo>
                  <a:pt x="894766" y="282013"/>
                </a:lnTo>
                <a:lnTo>
                  <a:pt x="909960" y="282013"/>
                </a:lnTo>
                <a:lnTo>
                  <a:pt x="902105" y="291198"/>
                </a:lnTo>
                <a:lnTo>
                  <a:pt x="899930" y="298761"/>
                </a:lnTo>
                <a:lnTo>
                  <a:pt x="899930" y="359000"/>
                </a:lnTo>
                <a:close/>
              </a:path>
              <a:path w="1240789" h="405764">
                <a:moveTo>
                  <a:pt x="763215" y="360621"/>
                </a:moveTo>
                <a:lnTo>
                  <a:pt x="725978" y="344953"/>
                </a:lnTo>
                <a:lnTo>
                  <a:pt x="716193" y="312538"/>
                </a:lnTo>
                <a:lnTo>
                  <a:pt x="716550" y="305493"/>
                </a:lnTo>
                <a:lnTo>
                  <a:pt x="744461" y="266076"/>
                </a:lnTo>
                <a:lnTo>
                  <a:pt x="752343" y="264185"/>
                </a:lnTo>
                <a:lnTo>
                  <a:pt x="769738" y="264185"/>
                </a:lnTo>
                <a:lnTo>
                  <a:pt x="777348" y="266076"/>
                </a:lnTo>
                <a:lnTo>
                  <a:pt x="790938" y="273099"/>
                </a:lnTo>
                <a:lnTo>
                  <a:pt x="795287" y="277421"/>
                </a:lnTo>
                <a:lnTo>
                  <a:pt x="753974" y="277421"/>
                </a:lnTo>
                <a:lnTo>
                  <a:pt x="747722" y="279852"/>
                </a:lnTo>
                <a:lnTo>
                  <a:pt x="742286" y="284445"/>
                </a:lnTo>
                <a:lnTo>
                  <a:pt x="736850" y="289307"/>
                </a:lnTo>
                <a:lnTo>
                  <a:pt x="733860" y="295250"/>
                </a:lnTo>
                <a:lnTo>
                  <a:pt x="733045" y="302813"/>
                </a:lnTo>
                <a:lnTo>
                  <a:pt x="805712" y="302813"/>
                </a:lnTo>
                <a:lnTo>
                  <a:pt x="805791" y="305493"/>
                </a:lnTo>
                <a:lnTo>
                  <a:pt x="805863" y="312538"/>
                </a:lnTo>
                <a:lnTo>
                  <a:pt x="805616" y="315239"/>
                </a:lnTo>
                <a:lnTo>
                  <a:pt x="731958" y="315239"/>
                </a:lnTo>
                <a:lnTo>
                  <a:pt x="732011" y="325909"/>
                </a:lnTo>
                <a:lnTo>
                  <a:pt x="734948" y="333338"/>
                </a:lnTo>
                <a:lnTo>
                  <a:pt x="740384" y="338740"/>
                </a:lnTo>
                <a:lnTo>
                  <a:pt x="745820" y="344413"/>
                </a:lnTo>
                <a:lnTo>
                  <a:pt x="753158" y="347114"/>
                </a:lnTo>
                <a:lnTo>
                  <a:pt x="794744" y="347114"/>
                </a:lnTo>
                <a:lnTo>
                  <a:pt x="790395" y="351436"/>
                </a:lnTo>
                <a:lnTo>
                  <a:pt x="784581" y="355492"/>
                </a:lnTo>
                <a:lnTo>
                  <a:pt x="778130" y="358358"/>
                </a:lnTo>
                <a:lnTo>
                  <a:pt x="771016" y="360059"/>
                </a:lnTo>
                <a:lnTo>
                  <a:pt x="763215" y="360621"/>
                </a:lnTo>
                <a:close/>
              </a:path>
              <a:path w="1240789" h="405764">
                <a:moveTo>
                  <a:pt x="805712" y="302813"/>
                </a:moveTo>
                <a:lnTo>
                  <a:pt x="790123" y="302813"/>
                </a:lnTo>
                <a:lnTo>
                  <a:pt x="789308" y="294709"/>
                </a:lnTo>
                <a:lnTo>
                  <a:pt x="786318" y="288496"/>
                </a:lnTo>
                <a:lnTo>
                  <a:pt x="781154" y="284174"/>
                </a:lnTo>
                <a:lnTo>
                  <a:pt x="775989" y="279582"/>
                </a:lnTo>
                <a:lnTo>
                  <a:pt x="769466" y="277421"/>
                </a:lnTo>
                <a:lnTo>
                  <a:pt x="795287" y="277421"/>
                </a:lnTo>
                <a:lnTo>
                  <a:pt x="796103" y="278232"/>
                </a:lnTo>
                <a:lnTo>
                  <a:pt x="799636" y="284985"/>
                </a:lnTo>
                <a:lnTo>
                  <a:pt x="803713" y="291738"/>
                </a:lnTo>
                <a:lnTo>
                  <a:pt x="805616" y="299572"/>
                </a:lnTo>
                <a:lnTo>
                  <a:pt x="805712" y="302813"/>
                </a:lnTo>
                <a:close/>
              </a:path>
              <a:path w="1240789" h="405764">
                <a:moveTo>
                  <a:pt x="794744" y="347114"/>
                </a:moveTo>
                <a:lnTo>
                  <a:pt x="768651" y="347114"/>
                </a:lnTo>
                <a:lnTo>
                  <a:pt x="774359" y="345494"/>
                </a:lnTo>
                <a:lnTo>
                  <a:pt x="779251" y="341982"/>
                </a:lnTo>
                <a:lnTo>
                  <a:pt x="783872" y="338740"/>
                </a:lnTo>
                <a:lnTo>
                  <a:pt x="787133" y="333878"/>
                </a:lnTo>
                <a:lnTo>
                  <a:pt x="788764" y="327935"/>
                </a:lnTo>
                <a:lnTo>
                  <a:pt x="804257" y="327935"/>
                </a:lnTo>
                <a:lnTo>
                  <a:pt x="802320" y="334722"/>
                </a:lnTo>
                <a:lnTo>
                  <a:pt x="799364" y="340901"/>
                </a:lnTo>
                <a:lnTo>
                  <a:pt x="795389" y="346473"/>
                </a:lnTo>
                <a:lnTo>
                  <a:pt x="794744" y="347114"/>
                </a:lnTo>
                <a:close/>
              </a:path>
              <a:path w="1240789" h="405764">
                <a:moveTo>
                  <a:pt x="581652" y="359270"/>
                </a:moveTo>
                <a:lnTo>
                  <a:pt x="565888" y="359270"/>
                </a:lnTo>
                <a:lnTo>
                  <a:pt x="565888" y="230149"/>
                </a:lnTo>
                <a:lnTo>
                  <a:pt x="586273" y="230149"/>
                </a:lnTo>
                <a:lnTo>
                  <a:pt x="598075" y="257702"/>
                </a:lnTo>
                <a:lnTo>
                  <a:pt x="581652" y="257702"/>
                </a:lnTo>
                <a:lnTo>
                  <a:pt x="581652" y="359270"/>
                </a:lnTo>
                <a:close/>
              </a:path>
              <a:path w="1240789" h="405764">
                <a:moveTo>
                  <a:pt x="648674" y="337390"/>
                </a:moveTo>
                <a:lnTo>
                  <a:pt x="632207" y="337390"/>
                </a:lnTo>
                <a:lnTo>
                  <a:pt x="678141" y="230149"/>
                </a:lnTo>
                <a:lnTo>
                  <a:pt x="698255" y="230149"/>
                </a:lnTo>
                <a:lnTo>
                  <a:pt x="698255" y="257702"/>
                </a:lnTo>
                <a:lnTo>
                  <a:pt x="682490" y="257702"/>
                </a:lnTo>
                <a:lnTo>
                  <a:pt x="648674" y="337390"/>
                </a:lnTo>
                <a:close/>
              </a:path>
              <a:path w="1240789" h="405764">
                <a:moveTo>
                  <a:pt x="639274" y="359540"/>
                </a:moveTo>
                <a:lnTo>
                  <a:pt x="624868" y="359540"/>
                </a:lnTo>
                <a:lnTo>
                  <a:pt x="581652" y="257702"/>
                </a:lnTo>
                <a:lnTo>
                  <a:pt x="598075" y="257702"/>
                </a:lnTo>
                <a:lnTo>
                  <a:pt x="632207" y="337390"/>
                </a:lnTo>
                <a:lnTo>
                  <a:pt x="648674" y="337390"/>
                </a:lnTo>
                <a:lnTo>
                  <a:pt x="639274" y="359540"/>
                </a:lnTo>
                <a:close/>
              </a:path>
              <a:path w="1240789" h="405764">
                <a:moveTo>
                  <a:pt x="698255" y="359540"/>
                </a:moveTo>
                <a:lnTo>
                  <a:pt x="682490" y="359540"/>
                </a:lnTo>
                <a:lnTo>
                  <a:pt x="682490" y="257702"/>
                </a:lnTo>
                <a:lnTo>
                  <a:pt x="698255" y="257702"/>
                </a:lnTo>
                <a:lnTo>
                  <a:pt x="698255" y="359540"/>
                </a:lnTo>
                <a:close/>
              </a:path>
              <a:path w="1240789" h="405764">
                <a:moveTo>
                  <a:pt x="589263" y="174772"/>
                </a:moveTo>
                <a:lnTo>
                  <a:pt x="565888" y="174772"/>
                </a:lnTo>
                <a:lnTo>
                  <a:pt x="565888" y="45651"/>
                </a:lnTo>
                <a:lnTo>
                  <a:pt x="589263" y="45651"/>
                </a:lnTo>
                <a:lnTo>
                  <a:pt x="589263" y="174772"/>
                </a:lnTo>
                <a:close/>
              </a:path>
              <a:path w="1240789" h="405764">
                <a:moveTo>
                  <a:pt x="665910" y="175853"/>
                </a:moveTo>
                <a:lnTo>
                  <a:pt x="626024" y="163288"/>
                </a:lnTo>
                <a:lnTo>
                  <a:pt x="605095" y="128614"/>
                </a:lnTo>
                <a:lnTo>
                  <a:pt x="603124" y="110212"/>
                </a:lnTo>
                <a:lnTo>
                  <a:pt x="603587" y="100749"/>
                </a:lnTo>
                <a:lnTo>
                  <a:pt x="620112" y="62568"/>
                </a:lnTo>
                <a:lnTo>
                  <a:pt x="656792" y="45077"/>
                </a:lnTo>
                <a:lnTo>
                  <a:pt x="665910" y="44571"/>
                </a:lnTo>
                <a:lnTo>
                  <a:pt x="672935" y="44925"/>
                </a:lnTo>
                <a:lnTo>
                  <a:pt x="710986" y="65371"/>
                </a:lnTo>
                <a:lnTo>
                  <a:pt x="657213" y="65371"/>
                </a:lnTo>
                <a:lnTo>
                  <a:pt x="650418" y="67261"/>
                </a:lnTo>
                <a:lnTo>
                  <a:pt x="639002" y="74825"/>
                </a:lnTo>
                <a:lnTo>
                  <a:pt x="634381" y="79957"/>
                </a:lnTo>
                <a:lnTo>
                  <a:pt x="628402" y="93464"/>
                </a:lnTo>
                <a:lnTo>
                  <a:pt x="626885" y="100749"/>
                </a:lnTo>
                <a:lnTo>
                  <a:pt x="626886" y="119679"/>
                </a:lnTo>
                <a:lnTo>
                  <a:pt x="650418" y="153432"/>
                </a:lnTo>
                <a:lnTo>
                  <a:pt x="657213" y="155323"/>
                </a:lnTo>
                <a:lnTo>
                  <a:pt x="710986" y="155323"/>
                </a:lnTo>
                <a:lnTo>
                  <a:pt x="706680" y="161266"/>
                </a:lnTo>
                <a:lnTo>
                  <a:pt x="673092" y="175498"/>
                </a:lnTo>
                <a:lnTo>
                  <a:pt x="665910" y="175853"/>
                </a:lnTo>
                <a:close/>
              </a:path>
              <a:path w="1240789" h="405764">
                <a:moveTo>
                  <a:pt x="721358" y="91303"/>
                </a:moveTo>
                <a:lnTo>
                  <a:pt x="697983" y="91303"/>
                </a:lnTo>
                <a:lnTo>
                  <a:pt x="697711" y="90492"/>
                </a:lnTo>
                <a:lnTo>
                  <a:pt x="695537" y="82659"/>
                </a:lnTo>
                <a:lnTo>
                  <a:pt x="691731" y="76446"/>
                </a:lnTo>
                <a:lnTo>
                  <a:pt x="686024" y="72124"/>
                </a:lnTo>
                <a:lnTo>
                  <a:pt x="680316" y="67532"/>
                </a:lnTo>
                <a:lnTo>
                  <a:pt x="673249" y="65371"/>
                </a:lnTo>
                <a:lnTo>
                  <a:pt x="710986" y="65371"/>
                </a:lnTo>
                <a:lnTo>
                  <a:pt x="711573" y="66181"/>
                </a:lnTo>
                <a:lnTo>
                  <a:pt x="714932" y="71491"/>
                </a:lnTo>
                <a:lnTo>
                  <a:pt x="717654" y="77256"/>
                </a:lnTo>
                <a:lnTo>
                  <a:pt x="719714" y="83427"/>
                </a:lnTo>
                <a:lnTo>
                  <a:pt x="721358" y="91303"/>
                </a:lnTo>
                <a:close/>
              </a:path>
              <a:path w="1240789" h="405764">
                <a:moveTo>
                  <a:pt x="710986" y="155323"/>
                </a:moveTo>
                <a:lnTo>
                  <a:pt x="673249" y="155323"/>
                </a:lnTo>
                <a:lnTo>
                  <a:pt x="680316" y="152892"/>
                </a:lnTo>
                <a:lnTo>
                  <a:pt x="686024" y="148570"/>
                </a:lnTo>
                <a:lnTo>
                  <a:pt x="691460" y="144248"/>
                </a:lnTo>
                <a:lnTo>
                  <a:pt x="695537" y="138035"/>
                </a:lnTo>
                <a:lnTo>
                  <a:pt x="697439" y="130201"/>
                </a:lnTo>
                <a:lnTo>
                  <a:pt x="697711" y="129391"/>
                </a:lnTo>
                <a:lnTo>
                  <a:pt x="721086" y="129391"/>
                </a:lnTo>
                <a:lnTo>
                  <a:pt x="721086" y="130742"/>
                </a:lnTo>
                <a:lnTo>
                  <a:pt x="719714" y="137267"/>
                </a:lnTo>
                <a:lnTo>
                  <a:pt x="717654" y="143438"/>
                </a:lnTo>
                <a:lnTo>
                  <a:pt x="714932" y="149203"/>
                </a:lnTo>
                <a:lnTo>
                  <a:pt x="711573" y="154513"/>
                </a:lnTo>
                <a:lnTo>
                  <a:pt x="710986" y="155323"/>
                </a:lnTo>
                <a:close/>
              </a:path>
              <a:path w="1240789" h="405764">
                <a:moveTo>
                  <a:pt x="757235" y="174772"/>
                </a:moveTo>
                <a:lnTo>
                  <a:pt x="734676" y="174772"/>
                </a:lnTo>
                <a:lnTo>
                  <a:pt x="734676" y="45651"/>
                </a:lnTo>
                <a:lnTo>
                  <a:pt x="763758" y="45651"/>
                </a:lnTo>
                <a:lnTo>
                  <a:pt x="780649" y="86711"/>
                </a:lnTo>
                <a:lnTo>
                  <a:pt x="757235" y="86711"/>
                </a:lnTo>
                <a:lnTo>
                  <a:pt x="757235" y="174772"/>
                </a:lnTo>
                <a:close/>
              </a:path>
              <a:path w="1240789" h="405764">
                <a:moveTo>
                  <a:pt x="825778" y="143438"/>
                </a:moveTo>
                <a:lnTo>
                  <a:pt x="803985" y="143438"/>
                </a:lnTo>
                <a:lnTo>
                  <a:pt x="843124" y="45651"/>
                </a:lnTo>
                <a:lnTo>
                  <a:pt x="871663" y="45651"/>
                </a:lnTo>
                <a:lnTo>
                  <a:pt x="871663" y="86441"/>
                </a:lnTo>
                <a:lnTo>
                  <a:pt x="849104" y="86441"/>
                </a:lnTo>
                <a:lnTo>
                  <a:pt x="825778" y="143438"/>
                </a:lnTo>
                <a:close/>
              </a:path>
              <a:path w="1240789" h="405764">
                <a:moveTo>
                  <a:pt x="871663" y="174772"/>
                </a:moveTo>
                <a:lnTo>
                  <a:pt x="849104" y="174772"/>
                </a:lnTo>
                <a:lnTo>
                  <a:pt x="849104" y="86441"/>
                </a:lnTo>
                <a:lnTo>
                  <a:pt x="871663" y="86441"/>
                </a:lnTo>
                <a:lnTo>
                  <a:pt x="871663" y="174772"/>
                </a:lnTo>
                <a:close/>
              </a:path>
              <a:path w="1240789" h="405764">
                <a:moveTo>
                  <a:pt x="812954" y="174772"/>
                </a:moveTo>
                <a:lnTo>
                  <a:pt x="793656" y="174772"/>
                </a:lnTo>
                <a:lnTo>
                  <a:pt x="757235" y="86711"/>
                </a:lnTo>
                <a:lnTo>
                  <a:pt x="780649" y="86711"/>
                </a:lnTo>
                <a:lnTo>
                  <a:pt x="803985" y="143438"/>
                </a:lnTo>
                <a:lnTo>
                  <a:pt x="825778" y="143438"/>
                </a:lnTo>
                <a:lnTo>
                  <a:pt x="812954" y="174772"/>
                </a:lnTo>
                <a:close/>
              </a:path>
              <a:path w="1240789" h="405764">
                <a:moveTo>
                  <a:pt x="913792" y="174772"/>
                </a:moveTo>
                <a:lnTo>
                  <a:pt x="891233" y="174772"/>
                </a:lnTo>
                <a:lnTo>
                  <a:pt x="891233" y="45651"/>
                </a:lnTo>
                <a:lnTo>
                  <a:pt x="920315" y="45651"/>
                </a:lnTo>
                <a:lnTo>
                  <a:pt x="920587" y="46462"/>
                </a:lnTo>
                <a:lnTo>
                  <a:pt x="937057" y="86711"/>
                </a:lnTo>
                <a:lnTo>
                  <a:pt x="913792" y="86711"/>
                </a:lnTo>
                <a:lnTo>
                  <a:pt x="913792" y="174772"/>
                </a:lnTo>
                <a:close/>
              </a:path>
              <a:path w="1240789" h="405764">
                <a:moveTo>
                  <a:pt x="982174" y="143438"/>
                </a:moveTo>
                <a:lnTo>
                  <a:pt x="960270" y="143438"/>
                </a:lnTo>
                <a:lnTo>
                  <a:pt x="999409" y="45651"/>
                </a:lnTo>
                <a:lnTo>
                  <a:pt x="1027948" y="45651"/>
                </a:lnTo>
                <a:lnTo>
                  <a:pt x="1027948" y="86711"/>
                </a:lnTo>
                <a:lnTo>
                  <a:pt x="1005389" y="86711"/>
                </a:lnTo>
                <a:lnTo>
                  <a:pt x="982174" y="143438"/>
                </a:lnTo>
                <a:close/>
              </a:path>
              <a:path w="1240789" h="405764">
                <a:moveTo>
                  <a:pt x="969239" y="175043"/>
                </a:moveTo>
                <a:lnTo>
                  <a:pt x="949942" y="175043"/>
                </a:lnTo>
                <a:lnTo>
                  <a:pt x="913792" y="86711"/>
                </a:lnTo>
                <a:lnTo>
                  <a:pt x="937057" y="86711"/>
                </a:lnTo>
                <a:lnTo>
                  <a:pt x="960270" y="143438"/>
                </a:lnTo>
                <a:lnTo>
                  <a:pt x="982174" y="143438"/>
                </a:lnTo>
                <a:lnTo>
                  <a:pt x="969239" y="175043"/>
                </a:lnTo>
                <a:close/>
              </a:path>
              <a:path w="1240789" h="405764">
                <a:moveTo>
                  <a:pt x="1027948" y="174772"/>
                </a:moveTo>
                <a:lnTo>
                  <a:pt x="1005389" y="174772"/>
                </a:lnTo>
                <a:lnTo>
                  <a:pt x="1005389" y="86711"/>
                </a:lnTo>
                <a:lnTo>
                  <a:pt x="1027948" y="86711"/>
                </a:lnTo>
                <a:lnTo>
                  <a:pt x="1027948" y="174772"/>
                </a:lnTo>
                <a:close/>
              </a:path>
              <a:path w="1240789" h="405764">
                <a:moveTo>
                  <a:pt x="256035" y="45651"/>
                </a:moveTo>
                <a:lnTo>
                  <a:pt x="167972" y="45651"/>
                </a:lnTo>
                <a:lnTo>
                  <a:pt x="141336" y="0"/>
                </a:lnTo>
                <a:lnTo>
                  <a:pt x="282400" y="0"/>
                </a:lnTo>
                <a:lnTo>
                  <a:pt x="256035" y="45651"/>
                </a:lnTo>
                <a:close/>
              </a:path>
              <a:path w="1240789" h="405764">
                <a:moveTo>
                  <a:pt x="53001" y="162076"/>
                </a:moveTo>
                <a:lnTo>
                  <a:pt x="0" y="162076"/>
                </a:lnTo>
                <a:lnTo>
                  <a:pt x="70668" y="40519"/>
                </a:lnTo>
                <a:lnTo>
                  <a:pt x="97032" y="86170"/>
                </a:lnTo>
                <a:lnTo>
                  <a:pt x="53001" y="162076"/>
                </a:lnTo>
                <a:close/>
              </a:path>
              <a:path w="1240789" h="405764">
                <a:moveTo>
                  <a:pt x="423736" y="162076"/>
                </a:moveTo>
                <a:lnTo>
                  <a:pt x="370735" y="162076"/>
                </a:lnTo>
                <a:lnTo>
                  <a:pt x="326432" y="86170"/>
                </a:lnTo>
                <a:lnTo>
                  <a:pt x="353068" y="40519"/>
                </a:lnTo>
                <a:lnTo>
                  <a:pt x="423736" y="162076"/>
                </a:lnTo>
                <a:close/>
              </a:path>
              <a:path w="1240789" h="405764">
                <a:moveTo>
                  <a:pt x="282400" y="162076"/>
                </a:moveTo>
                <a:lnTo>
                  <a:pt x="141336" y="162076"/>
                </a:lnTo>
                <a:lnTo>
                  <a:pt x="97032" y="86170"/>
                </a:lnTo>
                <a:lnTo>
                  <a:pt x="120679" y="45651"/>
                </a:lnTo>
                <a:lnTo>
                  <a:pt x="167700" y="45651"/>
                </a:lnTo>
                <a:lnTo>
                  <a:pt x="211732" y="121557"/>
                </a:lnTo>
                <a:lnTo>
                  <a:pt x="305904" y="121557"/>
                </a:lnTo>
                <a:lnTo>
                  <a:pt x="282400" y="162076"/>
                </a:lnTo>
                <a:close/>
              </a:path>
              <a:path w="1240789" h="405764">
                <a:moveTo>
                  <a:pt x="305904" y="121557"/>
                </a:moveTo>
                <a:lnTo>
                  <a:pt x="211732" y="121557"/>
                </a:lnTo>
                <a:lnTo>
                  <a:pt x="256035" y="45651"/>
                </a:lnTo>
                <a:lnTo>
                  <a:pt x="302785" y="45651"/>
                </a:lnTo>
                <a:lnTo>
                  <a:pt x="326432" y="86170"/>
                </a:lnTo>
                <a:lnTo>
                  <a:pt x="305904" y="121557"/>
                </a:lnTo>
                <a:close/>
              </a:path>
              <a:path w="1240789" h="405764">
                <a:moveTo>
                  <a:pt x="370463" y="243115"/>
                </a:moveTo>
                <a:lnTo>
                  <a:pt x="53001" y="243115"/>
                </a:lnTo>
                <a:lnTo>
                  <a:pt x="29354" y="202596"/>
                </a:lnTo>
                <a:lnTo>
                  <a:pt x="53001" y="162076"/>
                </a:lnTo>
                <a:lnTo>
                  <a:pt x="370463" y="162076"/>
                </a:lnTo>
                <a:lnTo>
                  <a:pt x="394110" y="202596"/>
                </a:lnTo>
                <a:lnTo>
                  <a:pt x="370463" y="243115"/>
                </a:lnTo>
                <a:close/>
              </a:path>
              <a:path w="1240789" h="405764">
                <a:moveTo>
                  <a:pt x="70668" y="364673"/>
                </a:moveTo>
                <a:lnTo>
                  <a:pt x="0" y="243115"/>
                </a:lnTo>
                <a:lnTo>
                  <a:pt x="53001" y="243115"/>
                </a:lnTo>
                <a:lnTo>
                  <a:pt x="97304" y="319021"/>
                </a:lnTo>
                <a:lnTo>
                  <a:pt x="70668" y="364673"/>
                </a:lnTo>
                <a:close/>
              </a:path>
              <a:path w="1240789" h="405764">
                <a:moveTo>
                  <a:pt x="167972" y="359540"/>
                </a:moveTo>
                <a:lnTo>
                  <a:pt x="120951" y="359540"/>
                </a:lnTo>
                <a:lnTo>
                  <a:pt x="97304" y="319021"/>
                </a:lnTo>
                <a:lnTo>
                  <a:pt x="141336" y="243115"/>
                </a:lnTo>
                <a:lnTo>
                  <a:pt x="282400" y="243115"/>
                </a:lnTo>
                <a:lnTo>
                  <a:pt x="305904" y="283634"/>
                </a:lnTo>
                <a:lnTo>
                  <a:pt x="211732" y="283634"/>
                </a:lnTo>
                <a:lnTo>
                  <a:pt x="167972" y="359540"/>
                </a:lnTo>
                <a:close/>
              </a:path>
              <a:path w="1240789" h="405764">
                <a:moveTo>
                  <a:pt x="353068" y="364673"/>
                </a:moveTo>
                <a:lnTo>
                  <a:pt x="326703" y="319021"/>
                </a:lnTo>
                <a:lnTo>
                  <a:pt x="370735" y="243115"/>
                </a:lnTo>
                <a:lnTo>
                  <a:pt x="423736" y="243115"/>
                </a:lnTo>
                <a:lnTo>
                  <a:pt x="353068" y="364673"/>
                </a:lnTo>
                <a:close/>
              </a:path>
              <a:path w="1240789" h="405764">
                <a:moveTo>
                  <a:pt x="302785" y="359540"/>
                </a:moveTo>
                <a:lnTo>
                  <a:pt x="255764" y="359540"/>
                </a:lnTo>
                <a:lnTo>
                  <a:pt x="211732" y="283634"/>
                </a:lnTo>
                <a:lnTo>
                  <a:pt x="305904" y="283634"/>
                </a:lnTo>
                <a:lnTo>
                  <a:pt x="326432" y="319021"/>
                </a:lnTo>
                <a:lnTo>
                  <a:pt x="302785" y="359540"/>
                </a:lnTo>
                <a:close/>
              </a:path>
              <a:path w="1240789" h="405764">
                <a:moveTo>
                  <a:pt x="282672" y="405192"/>
                </a:moveTo>
                <a:lnTo>
                  <a:pt x="141336" y="405192"/>
                </a:lnTo>
                <a:lnTo>
                  <a:pt x="167700" y="359540"/>
                </a:lnTo>
                <a:lnTo>
                  <a:pt x="256035" y="359540"/>
                </a:lnTo>
                <a:lnTo>
                  <a:pt x="282672" y="405192"/>
                </a:lnTo>
                <a:close/>
              </a:path>
            </a:pathLst>
          </a:custGeom>
          <a:solidFill>
            <a:srgbClr val="003B3B"/>
          </a:solidFill>
        </p:spPr>
        <p:txBody>
          <a:bodyPr wrap="square" lIns="0" tIns="0" rIns="0" bIns="0" rtlCol="0"/>
          <a:lstStyle/>
          <a:p>
            <a:endParaRPr/>
          </a:p>
        </p:txBody>
      </p:sp>
      <p:sp>
        <p:nvSpPr>
          <p:cNvPr id="5" name="object 5"/>
          <p:cNvSpPr txBox="1">
            <a:spLocks noGrp="1"/>
          </p:cNvSpPr>
          <p:nvPr>
            <p:ph type="ctrTitle"/>
          </p:nvPr>
        </p:nvSpPr>
        <p:spPr>
          <a:prstGeom prst="rect">
            <a:avLst/>
          </a:prstGeom>
        </p:spPr>
        <p:txBody>
          <a:bodyPr vert="horz" wrap="square" lIns="0" tIns="287020" rIns="0" bIns="0" rtlCol="0">
            <a:spAutoFit/>
          </a:bodyPr>
          <a:lstStyle/>
          <a:p>
            <a:pPr marL="12700">
              <a:lnSpc>
                <a:spcPct val="100000"/>
              </a:lnSpc>
              <a:spcBef>
                <a:spcPts val="100"/>
              </a:spcBef>
            </a:pPr>
            <a:r>
              <a:rPr sz="3600" b="1" dirty="0">
                <a:latin typeface="Arial"/>
                <a:cs typeface="Arial"/>
              </a:rPr>
              <a:t>PFE </a:t>
            </a:r>
            <a:r>
              <a:rPr sz="3600" b="1" spc="-10" dirty="0">
                <a:latin typeface="Arial"/>
                <a:cs typeface="Arial"/>
              </a:rPr>
              <a:t>Events</a:t>
            </a:r>
            <a:endParaRPr sz="3600">
              <a:latin typeface="Arial"/>
              <a:cs typeface="Arial"/>
            </a:endParaRPr>
          </a:p>
        </p:txBody>
      </p:sp>
      <p:sp>
        <p:nvSpPr>
          <p:cNvPr id="6" name="object 6"/>
          <p:cNvSpPr txBox="1"/>
          <p:nvPr/>
        </p:nvSpPr>
        <p:spPr>
          <a:xfrm>
            <a:off x="6133310" y="3550575"/>
            <a:ext cx="3010690" cy="382156"/>
          </a:xfrm>
          <a:prstGeom prst="rect">
            <a:avLst/>
          </a:prstGeom>
        </p:spPr>
        <p:txBody>
          <a:bodyPr vert="horz" wrap="square" lIns="0" tIns="12700" rIns="0" bIns="0" rtlCol="0">
            <a:spAutoFit/>
          </a:bodyPr>
          <a:lstStyle/>
          <a:p>
            <a:pPr marL="12700">
              <a:lnSpc>
                <a:spcPct val="100000"/>
              </a:lnSpc>
              <a:spcBef>
                <a:spcPts val="100"/>
              </a:spcBef>
            </a:pPr>
            <a:r>
              <a:rPr lang="en-US" sz="2400" dirty="0">
                <a:solidFill>
                  <a:srgbClr val="006FC0"/>
                </a:solidFill>
                <a:latin typeface="Arial"/>
                <a:cs typeface="Arial"/>
              </a:rPr>
              <a:t>January</a:t>
            </a:r>
            <a:r>
              <a:rPr lang="en-US" sz="2400" spc="-5" dirty="0">
                <a:solidFill>
                  <a:srgbClr val="006FC0"/>
                </a:solidFill>
                <a:latin typeface="Arial"/>
                <a:cs typeface="Arial"/>
              </a:rPr>
              <a:t> </a:t>
            </a:r>
            <a:r>
              <a:rPr lang="en-US" sz="2400" spc="-10" dirty="0">
                <a:solidFill>
                  <a:srgbClr val="006FC0"/>
                </a:solidFill>
                <a:latin typeface="Arial"/>
                <a:cs typeface="Arial"/>
              </a:rPr>
              <a:t>2024</a:t>
            </a:r>
            <a:endParaRPr sz="2400" dirty="0">
              <a:latin typeface="Arial"/>
              <a:cs typeface="Arial"/>
            </a:endParaRPr>
          </a:p>
        </p:txBody>
      </p:sp>
      <p:sp>
        <p:nvSpPr>
          <p:cNvPr id="7" name="object 7"/>
          <p:cNvSpPr txBox="1"/>
          <p:nvPr/>
        </p:nvSpPr>
        <p:spPr>
          <a:xfrm>
            <a:off x="12023026" y="6606984"/>
            <a:ext cx="8953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511F11"/>
                </a:solidFill>
                <a:latin typeface="Arial"/>
                <a:cs typeface="Arial"/>
              </a:rPr>
              <a:t>8</a:t>
            </a:r>
            <a:endParaRPr sz="900">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3270" cy="2039620"/>
            <a:chOff x="0" y="0"/>
            <a:chExt cx="12193270" cy="2039620"/>
          </a:xfrm>
        </p:grpSpPr>
        <p:pic>
          <p:nvPicPr>
            <p:cNvPr id="3" name="object 3"/>
            <p:cNvPicPr/>
            <p:nvPr/>
          </p:nvPicPr>
          <p:blipFill>
            <a:blip r:embed="rId2" cstate="print"/>
            <a:stretch>
              <a:fillRect/>
            </a:stretch>
          </p:blipFill>
          <p:spPr>
            <a:xfrm>
              <a:off x="0" y="0"/>
              <a:ext cx="12192000" cy="1278635"/>
            </a:xfrm>
            <a:prstGeom prst="rect">
              <a:avLst/>
            </a:prstGeom>
          </p:spPr>
        </p:pic>
        <p:sp>
          <p:nvSpPr>
            <p:cNvPr id="4" name="object 4"/>
            <p:cNvSpPr/>
            <p:nvPr/>
          </p:nvSpPr>
          <p:spPr>
            <a:xfrm>
              <a:off x="0" y="88392"/>
              <a:ext cx="12192000" cy="1018540"/>
            </a:xfrm>
            <a:custGeom>
              <a:avLst/>
              <a:gdLst/>
              <a:ahLst/>
              <a:cxnLst/>
              <a:rect l="l" t="t" r="r" b="b"/>
              <a:pathLst>
                <a:path w="12192000" h="1018540">
                  <a:moveTo>
                    <a:pt x="12192000" y="0"/>
                  </a:moveTo>
                  <a:lnTo>
                    <a:pt x="0" y="0"/>
                  </a:lnTo>
                  <a:lnTo>
                    <a:pt x="0" y="1018031"/>
                  </a:lnTo>
                  <a:lnTo>
                    <a:pt x="12192000" y="1018031"/>
                  </a:lnTo>
                  <a:lnTo>
                    <a:pt x="12192000" y="0"/>
                  </a:lnTo>
                  <a:close/>
                </a:path>
              </a:pathLst>
            </a:custGeom>
            <a:solidFill>
              <a:srgbClr val="FFFFFF"/>
            </a:solidFill>
          </p:spPr>
          <p:txBody>
            <a:bodyPr wrap="square" lIns="0" tIns="0" rIns="0" bIns="0" rtlCol="0"/>
            <a:lstStyle/>
            <a:p>
              <a:endParaRPr/>
            </a:p>
          </p:txBody>
        </p:sp>
        <p:sp>
          <p:nvSpPr>
            <p:cNvPr id="5" name="object 5"/>
            <p:cNvSpPr/>
            <p:nvPr/>
          </p:nvSpPr>
          <p:spPr>
            <a:xfrm>
              <a:off x="761" y="1102105"/>
              <a:ext cx="12192000" cy="25400"/>
            </a:xfrm>
            <a:custGeom>
              <a:avLst/>
              <a:gdLst/>
              <a:ahLst/>
              <a:cxnLst/>
              <a:rect l="l" t="t" r="r" b="b"/>
              <a:pathLst>
                <a:path w="12192000" h="25400">
                  <a:moveTo>
                    <a:pt x="0" y="25400"/>
                  </a:moveTo>
                  <a:lnTo>
                    <a:pt x="12192000" y="25400"/>
                  </a:lnTo>
                  <a:lnTo>
                    <a:pt x="12192000" y="0"/>
                  </a:lnTo>
                  <a:lnTo>
                    <a:pt x="0" y="0"/>
                  </a:lnTo>
                  <a:lnTo>
                    <a:pt x="0" y="25400"/>
                  </a:lnTo>
                  <a:close/>
                </a:path>
              </a:pathLst>
            </a:custGeom>
            <a:solidFill>
              <a:srgbClr val="DA7B2C"/>
            </a:solidFill>
          </p:spPr>
          <p:txBody>
            <a:bodyPr wrap="square" lIns="0" tIns="0" rIns="0" bIns="0" rtlCol="0"/>
            <a:lstStyle/>
            <a:p>
              <a:endParaRPr/>
            </a:p>
          </p:txBody>
        </p:sp>
        <p:pic>
          <p:nvPicPr>
            <p:cNvPr id="6" name="object 6"/>
            <p:cNvPicPr/>
            <p:nvPr/>
          </p:nvPicPr>
          <p:blipFill>
            <a:blip r:embed="rId3" cstate="print"/>
            <a:stretch>
              <a:fillRect/>
            </a:stretch>
          </p:blipFill>
          <p:spPr>
            <a:xfrm>
              <a:off x="0" y="0"/>
              <a:ext cx="12192000" cy="294131"/>
            </a:xfrm>
            <a:prstGeom prst="rect">
              <a:avLst/>
            </a:prstGeom>
          </p:spPr>
        </p:pic>
        <p:pic>
          <p:nvPicPr>
            <p:cNvPr id="7" name="object 7"/>
            <p:cNvPicPr/>
            <p:nvPr/>
          </p:nvPicPr>
          <p:blipFill>
            <a:blip r:embed="rId4" cstate="print"/>
            <a:stretch>
              <a:fillRect/>
            </a:stretch>
          </p:blipFill>
          <p:spPr>
            <a:xfrm>
              <a:off x="4902708" y="15240"/>
              <a:ext cx="2386583" cy="256031"/>
            </a:xfrm>
            <a:prstGeom prst="rect">
              <a:avLst/>
            </a:prstGeom>
          </p:spPr>
        </p:pic>
        <p:pic>
          <p:nvPicPr>
            <p:cNvPr id="8" name="object 8"/>
            <p:cNvPicPr/>
            <p:nvPr/>
          </p:nvPicPr>
          <p:blipFill>
            <a:blip r:embed="rId5" cstate="print"/>
            <a:stretch>
              <a:fillRect/>
            </a:stretch>
          </p:blipFill>
          <p:spPr>
            <a:xfrm>
              <a:off x="10652759" y="379476"/>
              <a:ext cx="1441702" cy="605027"/>
            </a:xfrm>
            <a:prstGeom prst="rect">
              <a:avLst/>
            </a:prstGeom>
          </p:spPr>
        </p:pic>
        <p:sp>
          <p:nvSpPr>
            <p:cNvPr id="9" name="object 9"/>
            <p:cNvSpPr/>
            <p:nvPr/>
          </p:nvSpPr>
          <p:spPr>
            <a:xfrm>
              <a:off x="0" y="0"/>
              <a:ext cx="12192000" cy="2039620"/>
            </a:xfrm>
            <a:custGeom>
              <a:avLst/>
              <a:gdLst/>
              <a:ahLst/>
              <a:cxnLst/>
              <a:rect l="l" t="t" r="r" b="b"/>
              <a:pathLst>
                <a:path w="12192000" h="2039620">
                  <a:moveTo>
                    <a:pt x="12192000" y="0"/>
                  </a:moveTo>
                  <a:lnTo>
                    <a:pt x="0" y="0"/>
                  </a:lnTo>
                  <a:lnTo>
                    <a:pt x="0" y="2039112"/>
                  </a:lnTo>
                  <a:lnTo>
                    <a:pt x="12192000" y="2039112"/>
                  </a:lnTo>
                  <a:lnTo>
                    <a:pt x="12192000" y="0"/>
                  </a:lnTo>
                  <a:close/>
                </a:path>
              </a:pathLst>
            </a:custGeom>
            <a:solidFill>
              <a:srgbClr val="FFFFFF"/>
            </a:solidFill>
          </p:spPr>
          <p:txBody>
            <a:bodyPr wrap="square" lIns="0" tIns="0" rIns="0" bIns="0" rtlCol="0"/>
            <a:lstStyle/>
            <a:p>
              <a:endParaRPr/>
            </a:p>
          </p:txBody>
        </p:sp>
      </p:grpSp>
      <p:pic>
        <p:nvPicPr>
          <p:cNvPr id="10" name="object 10"/>
          <p:cNvPicPr/>
          <p:nvPr/>
        </p:nvPicPr>
        <p:blipFill>
          <a:blip r:embed="rId6" cstate="print"/>
          <a:stretch>
            <a:fillRect/>
          </a:stretch>
        </p:blipFill>
        <p:spPr>
          <a:xfrm>
            <a:off x="9339935" y="5833844"/>
            <a:ext cx="2191307" cy="611178"/>
          </a:xfrm>
          <a:prstGeom prst="rect">
            <a:avLst/>
          </a:prstGeom>
        </p:spPr>
      </p:pic>
      <p:sp>
        <p:nvSpPr>
          <p:cNvPr id="11" name="object 11"/>
          <p:cNvSpPr/>
          <p:nvPr/>
        </p:nvSpPr>
        <p:spPr>
          <a:xfrm>
            <a:off x="1106424" y="5588508"/>
            <a:ext cx="10441940" cy="0"/>
          </a:xfrm>
          <a:custGeom>
            <a:avLst/>
            <a:gdLst/>
            <a:ahLst/>
            <a:cxnLst/>
            <a:rect l="l" t="t" r="r" b="b"/>
            <a:pathLst>
              <a:path w="10441940">
                <a:moveTo>
                  <a:pt x="0" y="0"/>
                </a:moveTo>
                <a:lnTo>
                  <a:pt x="10441520" y="0"/>
                </a:lnTo>
              </a:path>
            </a:pathLst>
          </a:custGeom>
          <a:ln w="12700">
            <a:solidFill>
              <a:srgbClr val="BA5D00"/>
            </a:solidFill>
          </a:ln>
        </p:spPr>
        <p:txBody>
          <a:bodyPr wrap="square" lIns="0" tIns="0" rIns="0" bIns="0" rtlCol="0"/>
          <a:lstStyle/>
          <a:p>
            <a:endParaRPr/>
          </a:p>
        </p:txBody>
      </p:sp>
      <p:pic>
        <p:nvPicPr>
          <p:cNvPr id="12" name="object 12"/>
          <p:cNvPicPr/>
          <p:nvPr/>
        </p:nvPicPr>
        <p:blipFill>
          <a:blip r:embed="rId7" cstate="print"/>
          <a:stretch>
            <a:fillRect/>
          </a:stretch>
        </p:blipFill>
        <p:spPr>
          <a:xfrm>
            <a:off x="0" y="0"/>
            <a:ext cx="772668" cy="6857999"/>
          </a:xfrm>
          <a:prstGeom prst="rect">
            <a:avLst/>
          </a:prstGeom>
        </p:spPr>
      </p:pic>
      <p:pic>
        <p:nvPicPr>
          <p:cNvPr id="13" name="object 13"/>
          <p:cNvPicPr/>
          <p:nvPr/>
        </p:nvPicPr>
        <p:blipFill>
          <a:blip r:embed="rId8" cstate="print"/>
          <a:stretch>
            <a:fillRect/>
          </a:stretch>
        </p:blipFill>
        <p:spPr>
          <a:xfrm>
            <a:off x="1011936" y="1969007"/>
            <a:ext cx="4431791" cy="1650492"/>
          </a:xfrm>
          <a:prstGeom prst="rect">
            <a:avLst/>
          </a:prstGeom>
        </p:spPr>
      </p:pic>
      <p:sp>
        <p:nvSpPr>
          <p:cNvPr id="14" name="object 14"/>
          <p:cNvSpPr/>
          <p:nvPr/>
        </p:nvSpPr>
        <p:spPr>
          <a:xfrm>
            <a:off x="5748528" y="1699260"/>
            <a:ext cx="0" cy="2167890"/>
          </a:xfrm>
          <a:custGeom>
            <a:avLst/>
            <a:gdLst/>
            <a:ahLst/>
            <a:cxnLst/>
            <a:rect l="l" t="t" r="r" b="b"/>
            <a:pathLst>
              <a:path h="2167890">
                <a:moveTo>
                  <a:pt x="0" y="0"/>
                </a:moveTo>
                <a:lnTo>
                  <a:pt x="0" y="2167356"/>
                </a:lnTo>
              </a:path>
            </a:pathLst>
          </a:custGeom>
          <a:ln w="6350">
            <a:solidFill>
              <a:srgbClr val="3676BB"/>
            </a:solidFill>
          </a:ln>
        </p:spPr>
        <p:txBody>
          <a:bodyPr wrap="square" lIns="0" tIns="0" rIns="0" bIns="0" rtlCol="0"/>
          <a:lstStyle/>
          <a:p>
            <a:endParaRPr/>
          </a:p>
        </p:txBody>
      </p:sp>
      <p:sp>
        <p:nvSpPr>
          <p:cNvPr id="15" name="object 15"/>
          <p:cNvSpPr txBox="1"/>
          <p:nvPr/>
        </p:nvSpPr>
        <p:spPr>
          <a:xfrm>
            <a:off x="10996371" y="6468143"/>
            <a:ext cx="551815" cy="208279"/>
          </a:xfrm>
          <a:prstGeom prst="rect">
            <a:avLst/>
          </a:prstGeom>
        </p:spPr>
        <p:txBody>
          <a:bodyPr vert="horz" wrap="square" lIns="0" tIns="12700" rIns="0" bIns="0" rtlCol="0">
            <a:spAutoFit/>
          </a:bodyPr>
          <a:lstStyle/>
          <a:p>
            <a:pPr marL="12700">
              <a:lnSpc>
                <a:spcPct val="100000"/>
              </a:lnSpc>
              <a:spcBef>
                <a:spcPts val="100"/>
              </a:spcBef>
            </a:pPr>
            <a:r>
              <a:rPr sz="1200" spc="-10" dirty="0">
                <a:latin typeface="Arial"/>
                <a:cs typeface="Arial"/>
              </a:rPr>
              <a:t>fcx.com</a:t>
            </a:r>
            <a:endParaRPr sz="1200">
              <a:latin typeface="Arial"/>
              <a:cs typeface="Arial"/>
            </a:endParaRPr>
          </a:p>
        </p:txBody>
      </p:sp>
      <p:pic>
        <p:nvPicPr>
          <p:cNvPr id="16" name="object 16"/>
          <p:cNvPicPr/>
          <p:nvPr/>
        </p:nvPicPr>
        <p:blipFill>
          <a:blip r:embed="rId9" cstate="print"/>
          <a:stretch>
            <a:fillRect/>
          </a:stretch>
        </p:blipFill>
        <p:spPr>
          <a:xfrm>
            <a:off x="1109472" y="5974079"/>
            <a:ext cx="464807" cy="469379"/>
          </a:xfrm>
          <a:prstGeom prst="rect">
            <a:avLst/>
          </a:prstGeom>
        </p:spPr>
      </p:pic>
      <p:sp>
        <p:nvSpPr>
          <p:cNvPr id="17" name="object 17"/>
          <p:cNvSpPr/>
          <p:nvPr/>
        </p:nvSpPr>
        <p:spPr>
          <a:xfrm>
            <a:off x="1870297" y="6039265"/>
            <a:ext cx="1240790" cy="405765"/>
          </a:xfrm>
          <a:custGeom>
            <a:avLst/>
            <a:gdLst/>
            <a:ahLst/>
            <a:cxnLst/>
            <a:rect l="l" t="t" r="r" b="b"/>
            <a:pathLst>
              <a:path w="1240789" h="405764">
                <a:moveTo>
                  <a:pt x="1240496" y="279312"/>
                </a:moveTo>
                <a:lnTo>
                  <a:pt x="1207880" y="279312"/>
                </a:lnTo>
                <a:lnTo>
                  <a:pt x="1210598" y="274990"/>
                </a:lnTo>
                <a:lnTo>
                  <a:pt x="1214132" y="271749"/>
                </a:lnTo>
                <a:lnTo>
                  <a:pt x="1218480" y="269047"/>
                </a:lnTo>
                <a:lnTo>
                  <a:pt x="1222829" y="266616"/>
                </a:lnTo>
                <a:lnTo>
                  <a:pt x="1228809" y="265265"/>
                </a:lnTo>
                <a:lnTo>
                  <a:pt x="1236419" y="265265"/>
                </a:lnTo>
                <a:lnTo>
                  <a:pt x="1236419" y="264725"/>
                </a:lnTo>
                <a:lnTo>
                  <a:pt x="1240496" y="264725"/>
                </a:lnTo>
                <a:lnTo>
                  <a:pt x="1240496" y="279312"/>
                </a:lnTo>
                <a:close/>
              </a:path>
              <a:path w="1240789" h="405764">
                <a:moveTo>
                  <a:pt x="1207608" y="359000"/>
                </a:moveTo>
                <a:lnTo>
                  <a:pt x="1192388" y="359000"/>
                </a:lnTo>
                <a:lnTo>
                  <a:pt x="1192388" y="264995"/>
                </a:lnTo>
                <a:lnTo>
                  <a:pt x="1205706" y="264995"/>
                </a:lnTo>
                <a:lnTo>
                  <a:pt x="1207880" y="279312"/>
                </a:lnTo>
                <a:lnTo>
                  <a:pt x="1240496" y="279312"/>
                </a:lnTo>
                <a:lnTo>
                  <a:pt x="1240496" y="279582"/>
                </a:lnTo>
                <a:lnTo>
                  <a:pt x="1223916" y="279582"/>
                </a:lnTo>
                <a:lnTo>
                  <a:pt x="1217393" y="282554"/>
                </a:lnTo>
                <a:lnTo>
                  <a:pt x="1213588" y="288496"/>
                </a:lnTo>
                <a:lnTo>
                  <a:pt x="1209511" y="294709"/>
                </a:lnTo>
                <a:lnTo>
                  <a:pt x="1207608" y="302003"/>
                </a:lnTo>
                <a:lnTo>
                  <a:pt x="1207608" y="359000"/>
                </a:lnTo>
                <a:close/>
              </a:path>
              <a:path w="1240789" h="405764">
                <a:moveTo>
                  <a:pt x="1134222" y="360621"/>
                </a:moveTo>
                <a:lnTo>
                  <a:pt x="1096986" y="344953"/>
                </a:lnTo>
                <a:lnTo>
                  <a:pt x="1087201" y="312538"/>
                </a:lnTo>
                <a:lnTo>
                  <a:pt x="1087558" y="305493"/>
                </a:lnTo>
                <a:lnTo>
                  <a:pt x="1115468" y="266076"/>
                </a:lnTo>
                <a:lnTo>
                  <a:pt x="1123350" y="264185"/>
                </a:lnTo>
                <a:lnTo>
                  <a:pt x="1140745" y="264185"/>
                </a:lnTo>
                <a:lnTo>
                  <a:pt x="1148356" y="266076"/>
                </a:lnTo>
                <a:lnTo>
                  <a:pt x="1155151" y="269587"/>
                </a:lnTo>
                <a:lnTo>
                  <a:pt x="1161674" y="273099"/>
                </a:lnTo>
                <a:lnTo>
                  <a:pt x="1166252" y="277421"/>
                </a:lnTo>
                <a:lnTo>
                  <a:pt x="1124981" y="277421"/>
                </a:lnTo>
                <a:lnTo>
                  <a:pt x="1118730" y="279852"/>
                </a:lnTo>
                <a:lnTo>
                  <a:pt x="1113294" y="284445"/>
                </a:lnTo>
                <a:lnTo>
                  <a:pt x="1107858" y="289307"/>
                </a:lnTo>
                <a:lnTo>
                  <a:pt x="1104868" y="295250"/>
                </a:lnTo>
                <a:lnTo>
                  <a:pt x="1104052" y="302813"/>
                </a:lnTo>
                <a:lnTo>
                  <a:pt x="1176719" y="302813"/>
                </a:lnTo>
                <a:lnTo>
                  <a:pt x="1176798" y="305493"/>
                </a:lnTo>
                <a:lnTo>
                  <a:pt x="1176870" y="312538"/>
                </a:lnTo>
                <a:lnTo>
                  <a:pt x="1176623" y="315239"/>
                </a:lnTo>
                <a:lnTo>
                  <a:pt x="1102965" y="315239"/>
                </a:lnTo>
                <a:lnTo>
                  <a:pt x="1103019" y="325909"/>
                </a:lnTo>
                <a:lnTo>
                  <a:pt x="1105955" y="333338"/>
                </a:lnTo>
                <a:lnTo>
                  <a:pt x="1111391" y="338740"/>
                </a:lnTo>
                <a:lnTo>
                  <a:pt x="1116827" y="344413"/>
                </a:lnTo>
                <a:lnTo>
                  <a:pt x="1124166" y="347114"/>
                </a:lnTo>
                <a:lnTo>
                  <a:pt x="1165751" y="347114"/>
                </a:lnTo>
                <a:lnTo>
                  <a:pt x="1161402" y="351436"/>
                </a:lnTo>
                <a:lnTo>
                  <a:pt x="1155588" y="355492"/>
                </a:lnTo>
                <a:lnTo>
                  <a:pt x="1149137" y="358358"/>
                </a:lnTo>
                <a:lnTo>
                  <a:pt x="1142024" y="360059"/>
                </a:lnTo>
                <a:lnTo>
                  <a:pt x="1134222" y="360621"/>
                </a:lnTo>
                <a:close/>
              </a:path>
              <a:path w="1240789" h="405764">
                <a:moveTo>
                  <a:pt x="1176719" y="302813"/>
                </a:moveTo>
                <a:lnTo>
                  <a:pt x="1161131" y="302813"/>
                </a:lnTo>
                <a:lnTo>
                  <a:pt x="1160315" y="294709"/>
                </a:lnTo>
                <a:lnTo>
                  <a:pt x="1157325" y="288496"/>
                </a:lnTo>
                <a:lnTo>
                  <a:pt x="1152161" y="284174"/>
                </a:lnTo>
                <a:lnTo>
                  <a:pt x="1146997" y="279582"/>
                </a:lnTo>
                <a:lnTo>
                  <a:pt x="1140474" y="277421"/>
                </a:lnTo>
                <a:lnTo>
                  <a:pt x="1166252" y="277421"/>
                </a:lnTo>
                <a:lnTo>
                  <a:pt x="1167110" y="278232"/>
                </a:lnTo>
                <a:lnTo>
                  <a:pt x="1170644" y="284985"/>
                </a:lnTo>
                <a:lnTo>
                  <a:pt x="1174721" y="291738"/>
                </a:lnTo>
                <a:lnTo>
                  <a:pt x="1176623" y="299572"/>
                </a:lnTo>
                <a:lnTo>
                  <a:pt x="1176719" y="302813"/>
                </a:lnTo>
                <a:close/>
              </a:path>
              <a:path w="1240789" h="405764">
                <a:moveTo>
                  <a:pt x="1165751" y="347114"/>
                </a:moveTo>
                <a:lnTo>
                  <a:pt x="1139658" y="347114"/>
                </a:lnTo>
                <a:lnTo>
                  <a:pt x="1145366" y="345494"/>
                </a:lnTo>
                <a:lnTo>
                  <a:pt x="1150259" y="341982"/>
                </a:lnTo>
                <a:lnTo>
                  <a:pt x="1154879" y="338740"/>
                </a:lnTo>
                <a:lnTo>
                  <a:pt x="1158141" y="333878"/>
                </a:lnTo>
                <a:lnTo>
                  <a:pt x="1159772" y="327935"/>
                </a:lnTo>
                <a:lnTo>
                  <a:pt x="1175264" y="327935"/>
                </a:lnTo>
                <a:lnTo>
                  <a:pt x="1173328" y="334722"/>
                </a:lnTo>
                <a:lnTo>
                  <a:pt x="1170372" y="340901"/>
                </a:lnTo>
                <a:lnTo>
                  <a:pt x="1166397" y="346473"/>
                </a:lnTo>
                <a:lnTo>
                  <a:pt x="1165751" y="347114"/>
                </a:lnTo>
                <a:close/>
              </a:path>
              <a:path w="1240789" h="405764">
                <a:moveTo>
                  <a:pt x="995604" y="359270"/>
                </a:moveTo>
                <a:lnTo>
                  <a:pt x="982286" y="359270"/>
                </a:lnTo>
                <a:lnTo>
                  <a:pt x="982286" y="230149"/>
                </a:lnTo>
                <a:lnTo>
                  <a:pt x="997507" y="230149"/>
                </a:lnTo>
                <a:lnTo>
                  <a:pt x="997507" y="280393"/>
                </a:lnTo>
                <a:lnTo>
                  <a:pt x="1015297" y="280393"/>
                </a:lnTo>
                <a:lnTo>
                  <a:pt x="997235" y="319021"/>
                </a:lnTo>
                <a:lnTo>
                  <a:pt x="998322" y="324964"/>
                </a:lnTo>
                <a:lnTo>
                  <a:pt x="1003758" y="335769"/>
                </a:lnTo>
                <a:lnTo>
                  <a:pt x="1007292" y="339821"/>
                </a:lnTo>
                <a:lnTo>
                  <a:pt x="1015742" y="344953"/>
                </a:lnTo>
                <a:lnTo>
                  <a:pt x="997779" y="344953"/>
                </a:lnTo>
                <a:lnTo>
                  <a:pt x="995604" y="359270"/>
                </a:lnTo>
                <a:close/>
              </a:path>
              <a:path w="1240789" h="405764">
                <a:moveTo>
                  <a:pt x="1015297" y="280393"/>
                </a:moveTo>
                <a:lnTo>
                  <a:pt x="997507" y="280393"/>
                </a:lnTo>
                <a:lnTo>
                  <a:pt x="1004094" y="273302"/>
                </a:lnTo>
                <a:lnTo>
                  <a:pt x="1011674" y="268237"/>
                </a:lnTo>
                <a:lnTo>
                  <a:pt x="1020325" y="265198"/>
                </a:lnTo>
                <a:lnTo>
                  <a:pt x="1030123" y="264185"/>
                </a:lnTo>
                <a:lnTo>
                  <a:pt x="1038820" y="264185"/>
                </a:lnTo>
                <a:lnTo>
                  <a:pt x="1046703" y="266076"/>
                </a:lnTo>
                <a:lnTo>
                  <a:pt x="1053498" y="269858"/>
                </a:lnTo>
                <a:lnTo>
                  <a:pt x="1060564" y="273639"/>
                </a:lnTo>
                <a:lnTo>
                  <a:pt x="1064706" y="277961"/>
                </a:lnTo>
                <a:lnTo>
                  <a:pt x="1022241" y="277961"/>
                </a:lnTo>
                <a:lnTo>
                  <a:pt x="1017076" y="279312"/>
                </a:lnTo>
                <a:lnTo>
                  <a:pt x="1015297" y="280393"/>
                </a:lnTo>
                <a:close/>
              </a:path>
              <a:path w="1240789" h="405764">
                <a:moveTo>
                  <a:pt x="1063269" y="347114"/>
                </a:moveTo>
                <a:lnTo>
                  <a:pt x="1038005" y="347114"/>
                </a:lnTo>
                <a:lnTo>
                  <a:pt x="1045615" y="343873"/>
                </a:lnTo>
                <a:lnTo>
                  <a:pt x="1051323" y="337390"/>
                </a:lnTo>
                <a:lnTo>
                  <a:pt x="1055090" y="332257"/>
                </a:lnTo>
                <a:lnTo>
                  <a:pt x="1057812" y="326517"/>
                </a:lnTo>
                <a:lnTo>
                  <a:pt x="1059464" y="320068"/>
                </a:lnTo>
                <a:lnTo>
                  <a:pt x="1060021" y="312808"/>
                </a:lnTo>
                <a:lnTo>
                  <a:pt x="1059464" y="305464"/>
                </a:lnTo>
                <a:lnTo>
                  <a:pt x="1038005" y="277961"/>
                </a:lnTo>
                <a:lnTo>
                  <a:pt x="1064706" y="277961"/>
                </a:lnTo>
                <a:lnTo>
                  <a:pt x="1075785" y="311998"/>
                </a:lnTo>
                <a:lnTo>
                  <a:pt x="1075386" y="318886"/>
                </a:lnTo>
                <a:lnTo>
                  <a:pt x="1074222" y="325369"/>
                </a:lnTo>
                <a:lnTo>
                  <a:pt x="1072345" y="331447"/>
                </a:lnTo>
                <a:lnTo>
                  <a:pt x="1069806" y="337120"/>
                </a:lnTo>
                <a:lnTo>
                  <a:pt x="1065729" y="344413"/>
                </a:lnTo>
                <a:lnTo>
                  <a:pt x="1063269" y="347114"/>
                </a:lnTo>
                <a:close/>
              </a:path>
              <a:path w="1240789" h="405764">
                <a:moveTo>
                  <a:pt x="1038820" y="360351"/>
                </a:moveTo>
                <a:lnTo>
                  <a:pt x="1022512" y="360351"/>
                </a:lnTo>
                <a:lnTo>
                  <a:pt x="1015989" y="359000"/>
                </a:lnTo>
                <a:lnTo>
                  <a:pt x="1005117" y="353597"/>
                </a:lnTo>
                <a:lnTo>
                  <a:pt x="1000768" y="349816"/>
                </a:lnTo>
                <a:lnTo>
                  <a:pt x="997779" y="344953"/>
                </a:lnTo>
                <a:lnTo>
                  <a:pt x="1015742" y="344953"/>
                </a:lnTo>
                <a:lnTo>
                  <a:pt x="1017076" y="345764"/>
                </a:lnTo>
                <a:lnTo>
                  <a:pt x="1022512" y="347114"/>
                </a:lnTo>
                <a:lnTo>
                  <a:pt x="1063269" y="347114"/>
                </a:lnTo>
                <a:lnTo>
                  <a:pt x="1060564" y="350086"/>
                </a:lnTo>
                <a:lnTo>
                  <a:pt x="1053498" y="354138"/>
                </a:lnTo>
                <a:lnTo>
                  <a:pt x="1046703" y="358190"/>
                </a:lnTo>
                <a:lnTo>
                  <a:pt x="1038820" y="360351"/>
                </a:lnTo>
                <a:close/>
              </a:path>
              <a:path w="1240789" h="405764">
                <a:moveTo>
                  <a:pt x="853670" y="277961"/>
                </a:moveTo>
                <a:lnTo>
                  <a:pt x="837145" y="277961"/>
                </a:lnTo>
                <a:lnTo>
                  <a:pt x="842743" y="271749"/>
                </a:lnTo>
                <a:lnTo>
                  <a:pt x="849172" y="267393"/>
                </a:lnTo>
                <a:lnTo>
                  <a:pt x="856561" y="264780"/>
                </a:lnTo>
                <a:lnTo>
                  <a:pt x="864868" y="263915"/>
                </a:lnTo>
                <a:lnTo>
                  <a:pt x="871663" y="263915"/>
                </a:lnTo>
                <a:lnTo>
                  <a:pt x="892789" y="277691"/>
                </a:lnTo>
                <a:lnTo>
                  <a:pt x="854268" y="277691"/>
                </a:lnTo>
                <a:lnTo>
                  <a:pt x="853670" y="277961"/>
                </a:lnTo>
                <a:close/>
              </a:path>
              <a:path w="1240789" h="405764">
                <a:moveTo>
                  <a:pt x="909960" y="282013"/>
                </a:moveTo>
                <a:lnTo>
                  <a:pt x="894766" y="282013"/>
                </a:lnTo>
                <a:lnTo>
                  <a:pt x="900631" y="274213"/>
                </a:lnTo>
                <a:lnTo>
                  <a:pt x="908050" y="268642"/>
                </a:lnTo>
                <a:lnTo>
                  <a:pt x="917050" y="265299"/>
                </a:lnTo>
                <a:lnTo>
                  <a:pt x="927654" y="264185"/>
                </a:lnTo>
                <a:lnTo>
                  <a:pt x="935239" y="264797"/>
                </a:lnTo>
                <a:lnTo>
                  <a:pt x="942059" y="266650"/>
                </a:lnTo>
                <a:lnTo>
                  <a:pt x="948065" y="269769"/>
                </a:lnTo>
                <a:lnTo>
                  <a:pt x="953229" y="274213"/>
                </a:lnTo>
                <a:lnTo>
                  <a:pt x="955715" y="277421"/>
                </a:lnTo>
                <a:lnTo>
                  <a:pt x="917326" y="277421"/>
                </a:lnTo>
                <a:lnTo>
                  <a:pt x="911346" y="280393"/>
                </a:lnTo>
                <a:lnTo>
                  <a:pt x="909960" y="282013"/>
                </a:lnTo>
                <a:close/>
              </a:path>
              <a:path w="1240789" h="405764">
                <a:moveTo>
                  <a:pt x="836873" y="359000"/>
                </a:moveTo>
                <a:lnTo>
                  <a:pt x="821652" y="359000"/>
                </a:lnTo>
                <a:lnTo>
                  <a:pt x="821652" y="264995"/>
                </a:lnTo>
                <a:lnTo>
                  <a:pt x="834970" y="264995"/>
                </a:lnTo>
                <a:lnTo>
                  <a:pt x="837145" y="277961"/>
                </a:lnTo>
                <a:lnTo>
                  <a:pt x="853670" y="277961"/>
                </a:lnTo>
                <a:lnTo>
                  <a:pt x="848288" y="280393"/>
                </a:lnTo>
                <a:lnTo>
                  <a:pt x="839047" y="292278"/>
                </a:lnTo>
                <a:lnTo>
                  <a:pt x="836873" y="299842"/>
                </a:lnTo>
                <a:lnTo>
                  <a:pt x="836873" y="359000"/>
                </a:lnTo>
                <a:close/>
              </a:path>
              <a:path w="1240789" h="405764">
                <a:moveTo>
                  <a:pt x="963260" y="358730"/>
                </a:moveTo>
                <a:lnTo>
                  <a:pt x="948039" y="358730"/>
                </a:lnTo>
                <a:lnTo>
                  <a:pt x="948039" y="296600"/>
                </a:lnTo>
                <a:lnTo>
                  <a:pt x="945865" y="289577"/>
                </a:lnTo>
                <a:lnTo>
                  <a:pt x="938254" y="279852"/>
                </a:lnTo>
                <a:lnTo>
                  <a:pt x="932546" y="277421"/>
                </a:lnTo>
                <a:lnTo>
                  <a:pt x="955715" y="277421"/>
                </a:lnTo>
                <a:lnTo>
                  <a:pt x="957641" y="279907"/>
                </a:lnTo>
                <a:lnTo>
                  <a:pt x="960780" y="286977"/>
                </a:lnTo>
                <a:lnTo>
                  <a:pt x="962644" y="295414"/>
                </a:lnTo>
                <a:lnTo>
                  <a:pt x="963260" y="305244"/>
                </a:lnTo>
                <a:lnTo>
                  <a:pt x="963260" y="358730"/>
                </a:lnTo>
                <a:close/>
              </a:path>
              <a:path w="1240789" h="405764">
                <a:moveTo>
                  <a:pt x="899930" y="359000"/>
                </a:moveTo>
                <a:lnTo>
                  <a:pt x="884710" y="359000"/>
                </a:lnTo>
                <a:lnTo>
                  <a:pt x="884636" y="296600"/>
                </a:lnTo>
                <a:lnTo>
                  <a:pt x="882807" y="289847"/>
                </a:lnTo>
                <a:lnTo>
                  <a:pt x="878730" y="284985"/>
                </a:lnTo>
                <a:lnTo>
                  <a:pt x="874925" y="280122"/>
                </a:lnTo>
                <a:lnTo>
                  <a:pt x="869217" y="277691"/>
                </a:lnTo>
                <a:lnTo>
                  <a:pt x="892789" y="277691"/>
                </a:lnTo>
                <a:lnTo>
                  <a:pt x="894766" y="282013"/>
                </a:lnTo>
                <a:lnTo>
                  <a:pt x="909960" y="282013"/>
                </a:lnTo>
                <a:lnTo>
                  <a:pt x="902105" y="291198"/>
                </a:lnTo>
                <a:lnTo>
                  <a:pt x="899930" y="298761"/>
                </a:lnTo>
                <a:lnTo>
                  <a:pt x="899930" y="359000"/>
                </a:lnTo>
                <a:close/>
              </a:path>
              <a:path w="1240789" h="405764">
                <a:moveTo>
                  <a:pt x="763215" y="360621"/>
                </a:moveTo>
                <a:lnTo>
                  <a:pt x="725978" y="344953"/>
                </a:lnTo>
                <a:lnTo>
                  <a:pt x="716193" y="312538"/>
                </a:lnTo>
                <a:lnTo>
                  <a:pt x="716550" y="305493"/>
                </a:lnTo>
                <a:lnTo>
                  <a:pt x="744461" y="266076"/>
                </a:lnTo>
                <a:lnTo>
                  <a:pt x="752343" y="264185"/>
                </a:lnTo>
                <a:lnTo>
                  <a:pt x="769738" y="264185"/>
                </a:lnTo>
                <a:lnTo>
                  <a:pt x="777348" y="266076"/>
                </a:lnTo>
                <a:lnTo>
                  <a:pt x="790938" y="273099"/>
                </a:lnTo>
                <a:lnTo>
                  <a:pt x="795287" y="277421"/>
                </a:lnTo>
                <a:lnTo>
                  <a:pt x="753974" y="277421"/>
                </a:lnTo>
                <a:lnTo>
                  <a:pt x="747722" y="279852"/>
                </a:lnTo>
                <a:lnTo>
                  <a:pt x="742286" y="284445"/>
                </a:lnTo>
                <a:lnTo>
                  <a:pt x="736850" y="289307"/>
                </a:lnTo>
                <a:lnTo>
                  <a:pt x="733860" y="295250"/>
                </a:lnTo>
                <a:lnTo>
                  <a:pt x="733045" y="302813"/>
                </a:lnTo>
                <a:lnTo>
                  <a:pt x="805712" y="302813"/>
                </a:lnTo>
                <a:lnTo>
                  <a:pt x="805791" y="305493"/>
                </a:lnTo>
                <a:lnTo>
                  <a:pt x="805863" y="312538"/>
                </a:lnTo>
                <a:lnTo>
                  <a:pt x="805616" y="315239"/>
                </a:lnTo>
                <a:lnTo>
                  <a:pt x="731958" y="315239"/>
                </a:lnTo>
                <a:lnTo>
                  <a:pt x="732011" y="325909"/>
                </a:lnTo>
                <a:lnTo>
                  <a:pt x="734948" y="333338"/>
                </a:lnTo>
                <a:lnTo>
                  <a:pt x="740384" y="338740"/>
                </a:lnTo>
                <a:lnTo>
                  <a:pt x="745820" y="344413"/>
                </a:lnTo>
                <a:lnTo>
                  <a:pt x="753158" y="347114"/>
                </a:lnTo>
                <a:lnTo>
                  <a:pt x="794744" y="347114"/>
                </a:lnTo>
                <a:lnTo>
                  <a:pt x="790395" y="351436"/>
                </a:lnTo>
                <a:lnTo>
                  <a:pt x="784581" y="355492"/>
                </a:lnTo>
                <a:lnTo>
                  <a:pt x="778130" y="358358"/>
                </a:lnTo>
                <a:lnTo>
                  <a:pt x="771016" y="360059"/>
                </a:lnTo>
                <a:lnTo>
                  <a:pt x="763215" y="360621"/>
                </a:lnTo>
                <a:close/>
              </a:path>
              <a:path w="1240789" h="405764">
                <a:moveTo>
                  <a:pt x="805712" y="302813"/>
                </a:moveTo>
                <a:lnTo>
                  <a:pt x="790123" y="302813"/>
                </a:lnTo>
                <a:lnTo>
                  <a:pt x="789308" y="294709"/>
                </a:lnTo>
                <a:lnTo>
                  <a:pt x="786318" y="288496"/>
                </a:lnTo>
                <a:lnTo>
                  <a:pt x="781154" y="284174"/>
                </a:lnTo>
                <a:lnTo>
                  <a:pt x="775989" y="279582"/>
                </a:lnTo>
                <a:lnTo>
                  <a:pt x="769466" y="277421"/>
                </a:lnTo>
                <a:lnTo>
                  <a:pt x="795287" y="277421"/>
                </a:lnTo>
                <a:lnTo>
                  <a:pt x="796103" y="278232"/>
                </a:lnTo>
                <a:lnTo>
                  <a:pt x="799636" y="284985"/>
                </a:lnTo>
                <a:lnTo>
                  <a:pt x="803713" y="291738"/>
                </a:lnTo>
                <a:lnTo>
                  <a:pt x="805616" y="299572"/>
                </a:lnTo>
                <a:lnTo>
                  <a:pt x="805712" y="302813"/>
                </a:lnTo>
                <a:close/>
              </a:path>
              <a:path w="1240789" h="405764">
                <a:moveTo>
                  <a:pt x="794744" y="347114"/>
                </a:moveTo>
                <a:lnTo>
                  <a:pt x="768651" y="347114"/>
                </a:lnTo>
                <a:lnTo>
                  <a:pt x="774359" y="345494"/>
                </a:lnTo>
                <a:lnTo>
                  <a:pt x="779251" y="341982"/>
                </a:lnTo>
                <a:lnTo>
                  <a:pt x="783872" y="338740"/>
                </a:lnTo>
                <a:lnTo>
                  <a:pt x="787133" y="333878"/>
                </a:lnTo>
                <a:lnTo>
                  <a:pt x="788764" y="327935"/>
                </a:lnTo>
                <a:lnTo>
                  <a:pt x="804257" y="327935"/>
                </a:lnTo>
                <a:lnTo>
                  <a:pt x="802320" y="334722"/>
                </a:lnTo>
                <a:lnTo>
                  <a:pt x="799364" y="340901"/>
                </a:lnTo>
                <a:lnTo>
                  <a:pt x="795389" y="346473"/>
                </a:lnTo>
                <a:lnTo>
                  <a:pt x="794744" y="347114"/>
                </a:lnTo>
                <a:close/>
              </a:path>
              <a:path w="1240789" h="405764">
                <a:moveTo>
                  <a:pt x="581652" y="359270"/>
                </a:moveTo>
                <a:lnTo>
                  <a:pt x="565888" y="359270"/>
                </a:lnTo>
                <a:lnTo>
                  <a:pt x="565888" y="230149"/>
                </a:lnTo>
                <a:lnTo>
                  <a:pt x="586273" y="230149"/>
                </a:lnTo>
                <a:lnTo>
                  <a:pt x="598075" y="257702"/>
                </a:lnTo>
                <a:lnTo>
                  <a:pt x="581652" y="257702"/>
                </a:lnTo>
                <a:lnTo>
                  <a:pt x="581652" y="359270"/>
                </a:lnTo>
                <a:close/>
              </a:path>
              <a:path w="1240789" h="405764">
                <a:moveTo>
                  <a:pt x="648674" y="337390"/>
                </a:moveTo>
                <a:lnTo>
                  <a:pt x="632207" y="337390"/>
                </a:lnTo>
                <a:lnTo>
                  <a:pt x="678141" y="230149"/>
                </a:lnTo>
                <a:lnTo>
                  <a:pt x="698255" y="230149"/>
                </a:lnTo>
                <a:lnTo>
                  <a:pt x="698255" y="257702"/>
                </a:lnTo>
                <a:lnTo>
                  <a:pt x="682490" y="257702"/>
                </a:lnTo>
                <a:lnTo>
                  <a:pt x="648674" y="337390"/>
                </a:lnTo>
                <a:close/>
              </a:path>
              <a:path w="1240789" h="405764">
                <a:moveTo>
                  <a:pt x="639274" y="359540"/>
                </a:moveTo>
                <a:lnTo>
                  <a:pt x="624868" y="359540"/>
                </a:lnTo>
                <a:lnTo>
                  <a:pt x="581652" y="257702"/>
                </a:lnTo>
                <a:lnTo>
                  <a:pt x="598075" y="257702"/>
                </a:lnTo>
                <a:lnTo>
                  <a:pt x="632207" y="337390"/>
                </a:lnTo>
                <a:lnTo>
                  <a:pt x="648674" y="337390"/>
                </a:lnTo>
                <a:lnTo>
                  <a:pt x="639274" y="359540"/>
                </a:lnTo>
                <a:close/>
              </a:path>
              <a:path w="1240789" h="405764">
                <a:moveTo>
                  <a:pt x="698255" y="359540"/>
                </a:moveTo>
                <a:lnTo>
                  <a:pt x="682490" y="359540"/>
                </a:lnTo>
                <a:lnTo>
                  <a:pt x="682490" y="257702"/>
                </a:lnTo>
                <a:lnTo>
                  <a:pt x="698255" y="257702"/>
                </a:lnTo>
                <a:lnTo>
                  <a:pt x="698255" y="359540"/>
                </a:lnTo>
                <a:close/>
              </a:path>
              <a:path w="1240789" h="405764">
                <a:moveTo>
                  <a:pt x="589263" y="174772"/>
                </a:moveTo>
                <a:lnTo>
                  <a:pt x="565888" y="174772"/>
                </a:lnTo>
                <a:lnTo>
                  <a:pt x="565888" y="45651"/>
                </a:lnTo>
                <a:lnTo>
                  <a:pt x="589263" y="45651"/>
                </a:lnTo>
                <a:lnTo>
                  <a:pt x="589263" y="174772"/>
                </a:lnTo>
                <a:close/>
              </a:path>
              <a:path w="1240789" h="405764">
                <a:moveTo>
                  <a:pt x="665910" y="175853"/>
                </a:moveTo>
                <a:lnTo>
                  <a:pt x="626024" y="163288"/>
                </a:lnTo>
                <a:lnTo>
                  <a:pt x="605095" y="128614"/>
                </a:lnTo>
                <a:lnTo>
                  <a:pt x="603124" y="110212"/>
                </a:lnTo>
                <a:lnTo>
                  <a:pt x="603587" y="100749"/>
                </a:lnTo>
                <a:lnTo>
                  <a:pt x="620112" y="62568"/>
                </a:lnTo>
                <a:lnTo>
                  <a:pt x="656792" y="45077"/>
                </a:lnTo>
                <a:lnTo>
                  <a:pt x="665910" y="44571"/>
                </a:lnTo>
                <a:lnTo>
                  <a:pt x="672935" y="44925"/>
                </a:lnTo>
                <a:lnTo>
                  <a:pt x="710986" y="65371"/>
                </a:lnTo>
                <a:lnTo>
                  <a:pt x="657213" y="65371"/>
                </a:lnTo>
                <a:lnTo>
                  <a:pt x="650418" y="67261"/>
                </a:lnTo>
                <a:lnTo>
                  <a:pt x="639002" y="74825"/>
                </a:lnTo>
                <a:lnTo>
                  <a:pt x="634381" y="79957"/>
                </a:lnTo>
                <a:lnTo>
                  <a:pt x="628402" y="93464"/>
                </a:lnTo>
                <a:lnTo>
                  <a:pt x="626885" y="100749"/>
                </a:lnTo>
                <a:lnTo>
                  <a:pt x="626886" y="119679"/>
                </a:lnTo>
                <a:lnTo>
                  <a:pt x="650418" y="153432"/>
                </a:lnTo>
                <a:lnTo>
                  <a:pt x="657213" y="155323"/>
                </a:lnTo>
                <a:lnTo>
                  <a:pt x="710986" y="155323"/>
                </a:lnTo>
                <a:lnTo>
                  <a:pt x="706680" y="161266"/>
                </a:lnTo>
                <a:lnTo>
                  <a:pt x="673092" y="175498"/>
                </a:lnTo>
                <a:lnTo>
                  <a:pt x="665910" y="175853"/>
                </a:lnTo>
                <a:close/>
              </a:path>
              <a:path w="1240789" h="405764">
                <a:moveTo>
                  <a:pt x="721358" y="91303"/>
                </a:moveTo>
                <a:lnTo>
                  <a:pt x="697983" y="91303"/>
                </a:lnTo>
                <a:lnTo>
                  <a:pt x="697711" y="90492"/>
                </a:lnTo>
                <a:lnTo>
                  <a:pt x="695537" y="82659"/>
                </a:lnTo>
                <a:lnTo>
                  <a:pt x="691731" y="76446"/>
                </a:lnTo>
                <a:lnTo>
                  <a:pt x="686024" y="72124"/>
                </a:lnTo>
                <a:lnTo>
                  <a:pt x="680316" y="67532"/>
                </a:lnTo>
                <a:lnTo>
                  <a:pt x="673249" y="65371"/>
                </a:lnTo>
                <a:lnTo>
                  <a:pt x="710986" y="65371"/>
                </a:lnTo>
                <a:lnTo>
                  <a:pt x="711573" y="66181"/>
                </a:lnTo>
                <a:lnTo>
                  <a:pt x="714932" y="71491"/>
                </a:lnTo>
                <a:lnTo>
                  <a:pt x="717654" y="77256"/>
                </a:lnTo>
                <a:lnTo>
                  <a:pt x="719714" y="83427"/>
                </a:lnTo>
                <a:lnTo>
                  <a:pt x="721358" y="91303"/>
                </a:lnTo>
                <a:close/>
              </a:path>
              <a:path w="1240789" h="405764">
                <a:moveTo>
                  <a:pt x="710986" y="155323"/>
                </a:moveTo>
                <a:lnTo>
                  <a:pt x="673249" y="155323"/>
                </a:lnTo>
                <a:lnTo>
                  <a:pt x="680316" y="152892"/>
                </a:lnTo>
                <a:lnTo>
                  <a:pt x="686024" y="148570"/>
                </a:lnTo>
                <a:lnTo>
                  <a:pt x="691460" y="144248"/>
                </a:lnTo>
                <a:lnTo>
                  <a:pt x="695537" y="138035"/>
                </a:lnTo>
                <a:lnTo>
                  <a:pt x="697439" y="130201"/>
                </a:lnTo>
                <a:lnTo>
                  <a:pt x="697711" y="129391"/>
                </a:lnTo>
                <a:lnTo>
                  <a:pt x="721086" y="129391"/>
                </a:lnTo>
                <a:lnTo>
                  <a:pt x="721086" y="130742"/>
                </a:lnTo>
                <a:lnTo>
                  <a:pt x="719714" y="137267"/>
                </a:lnTo>
                <a:lnTo>
                  <a:pt x="717654" y="143438"/>
                </a:lnTo>
                <a:lnTo>
                  <a:pt x="714932" y="149203"/>
                </a:lnTo>
                <a:lnTo>
                  <a:pt x="711573" y="154513"/>
                </a:lnTo>
                <a:lnTo>
                  <a:pt x="710986" y="155323"/>
                </a:lnTo>
                <a:close/>
              </a:path>
              <a:path w="1240789" h="405764">
                <a:moveTo>
                  <a:pt x="757235" y="174772"/>
                </a:moveTo>
                <a:lnTo>
                  <a:pt x="734676" y="174772"/>
                </a:lnTo>
                <a:lnTo>
                  <a:pt x="734676" y="45651"/>
                </a:lnTo>
                <a:lnTo>
                  <a:pt x="763758" y="45651"/>
                </a:lnTo>
                <a:lnTo>
                  <a:pt x="780649" y="86711"/>
                </a:lnTo>
                <a:lnTo>
                  <a:pt x="757235" y="86711"/>
                </a:lnTo>
                <a:lnTo>
                  <a:pt x="757235" y="174772"/>
                </a:lnTo>
                <a:close/>
              </a:path>
              <a:path w="1240789" h="405764">
                <a:moveTo>
                  <a:pt x="825778" y="143438"/>
                </a:moveTo>
                <a:lnTo>
                  <a:pt x="803985" y="143438"/>
                </a:lnTo>
                <a:lnTo>
                  <a:pt x="843124" y="45651"/>
                </a:lnTo>
                <a:lnTo>
                  <a:pt x="871663" y="45651"/>
                </a:lnTo>
                <a:lnTo>
                  <a:pt x="871663" y="86441"/>
                </a:lnTo>
                <a:lnTo>
                  <a:pt x="849104" y="86441"/>
                </a:lnTo>
                <a:lnTo>
                  <a:pt x="825778" y="143438"/>
                </a:lnTo>
                <a:close/>
              </a:path>
              <a:path w="1240789" h="405764">
                <a:moveTo>
                  <a:pt x="871663" y="174772"/>
                </a:moveTo>
                <a:lnTo>
                  <a:pt x="849104" y="174772"/>
                </a:lnTo>
                <a:lnTo>
                  <a:pt x="849104" y="86441"/>
                </a:lnTo>
                <a:lnTo>
                  <a:pt x="871663" y="86441"/>
                </a:lnTo>
                <a:lnTo>
                  <a:pt x="871663" y="174772"/>
                </a:lnTo>
                <a:close/>
              </a:path>
              <a:path w="1240789" h="405764">
                <a:moveTo>
                  <a:pt x="812954" y="174772"/>
                </a:moveTo>
                <a:lnTo>
                  <a:pt x="793656" y="174772"/>
                </a:lnTo>
                <a:lnTo>
                  <a:pt x="757235" y="86711"/>
                </a:lnTo>
                <a:lnTo>
                  <a:pt x="780649" y="86711"/>
                </a:lnTo>
                <a:lnTo>
                  <a:pt x="803985" y="143438"/>
                </a:lnTo>
                <a:lnTo>
                  <a:pt x="825778" y="143438"/>
                </a:lnTo>
                <a:lnTo>
                  <a:pt x="812954" y="174772"/>
                </a:lnTo>
                <a:close/>
              </a:path>
              <a:path w="1240789" h="405764">
                <a:moveTo>
                  <a:pt x="913792" y="174772"/>
                </a:moveTo>
                <a:lnTo>
                  <a:pt x="891233" y="174772"/>
                </a:lnTo>
                <a:lnTo>
                  <a:pt x="891233" y="45651"/>
                </a:lnTo>
                <a:lnTo>
                  <a:pt x="920315" y="45651"/>
                </a:lnTo>
                <a:lnTo>
                  <a:pt x="920587" y="46462"/>
                </a:lnTo>
                <a:lnTo>
                  <a:pt x="937057" y="86711"/>
                </a:lnTo>
                <a:lnTo>
                  <a:pt x="913792" y="86711"/>
                </a:lnTo>
                <a:lnTo>
                  <a:pt x="913792" y="174772"/>
                </a:lnTo>
                <a:close/>
              </a:path>
              <a:path w="1240789" h="405764">
                <a:moveTo>
                  <a:pt x="982174" y="143438"/>
                </a:moveTo>
                <a:lnTo>
                  <a:pt x="960270" y="143438"/>
                </a:lnTo>
                <a:lnTo>
                  <a:pt x="999409" y="45651"/>
                </a:lnTo>
                <a:lnTo>
                  <a:pt x="1027948" y="45651"/>
                </a:lnTo>
                <a:lnTo>
                  <a:pt x="1027948" y="86711"/>
                </a:lnTo>
                <a:lnTo>
                  <a:pt x="1005389" y="86711"/>
                </a:lnTo>
                <a:lnTo>
                  <a:pt x="982174" y="143438"/>
                </a:lnTo>
                <a:close/>
              </a:path>
              <a:path w="1240789" h="405764">
                <a:moveTo>
                  <a:pt x="969239" y="175043"/>
                </a:moveTo>
                <a:lnTo>
                  <a:pt x="949942" y="175043"/>
                </a:lnTo>
                <a:lnTo>
                  <a:pt x="913792" y="86711"/>
                </a:lnTo>
                <a:lnTo>
                  <a:pt x="937057" y="86711"/>
                </a:lnTo>
                <a:lnTo>
                  <a:pt x="960270" y="143438"/>
                </a:lnTo>
                <a:lnTo>
                  <a:pt x="982174" y="143438"/>
                </a:lnTo>
                <a:lnTo>
                  <a:pt x="969239" y="175043"/>
                </a:lnTo>
                <a:close/>
              </a:path>
              <a:path w="1240789" h="405764">
                <a:moveTo>
                  <a:pt x="1027948" y="174772"/>
                </a:moveTo>
                <a:lnTo>
                  <a:pt x="1005389" y="174772"/>
                </a:lnTo>
                <a:lnTo>
                  <a:pt x="1005389" y="86711"/>
                </a:lnTo>
                <a:lnTo>
                  <a:pt x="1027948" y="86711"/>
                </a:lnTo>
                <a:lnTo>
                  <a:pt x="1027948" y="174772"/>
                </a:lnTo>
                <a:close/>
              </a:path>
              <a:path w="1240789" h="405764">
                <a:moveTo>
                  <a:pt x="256035" y="45651"/>
                </a:moveTo>
                <a:lnTo>
                  <a:pt x="167972" y="45651"/>
                </a:lnTo>
                <a:lnTo>
                  <a:pt x="141336" y="0"/>
                </a:lnTo>
                <a:lnTo>
                  <a:pt x="282400" y="0"/>
                </a:lnTo>
                <a:lnTo>
                  <a:pt x="256035" y="45651"/>
                </a:lnTo>
                <a:close/>
              </a:path>
              <a:path w="1240789" h="405764">
                <a:moveTo>
                  <a:pt x="53001" y="162076"/>
                </a:moveTo>
                <a:lnTo>
                  <a:pt x="0" y="162076"/>
                </a:lnTo>
                <a:lnTo>
                  <a:pt x="70668" y="40519"/>
                </a:lnTo>
                <a:lnTo>
                  <a:pt x="97032" y="86170"/>
                </a:lnTo>
                <a:lnTo>
                  <a:pt x="53001" y="162076"/>
                </a:lnTo>
                <a:close/>
              </a:path>
              <a:path w="1240789" h="405764">
                <a:moveTo>
                  <a:pt x="423736" y="162076"/>
                </a:moveTo>
                <a:lnTo>
                  <a:pt x="370735" y="162076"/>
                </a:lnTo>
                <a:lnTo>
                  <a:pt x="326432" y="86170"/>
                </a:lnTo>
                <a:lnTo>
                  <a:pt x="353068" y="40519"/>
                </a:lnTo>
                <a:lnTo>
                  <a:pt x="423736" y="162076"/>
                </a:lnTo>
                <a:close/>
              </a:path>
              <a:path w="1240789" h="405764">
                <a:moveTo>
                  <a:pt x="282400" y="162076"/>
                </a:moveTo>
                <a:lnTo>
                  <a:pt x="141336" y="162076"/>
                </a:lnTo>
                <a:lnTo>
                  <a:pt x="97032" y="86170"/>
                </a:lnTo>
                <a:lnTo>
                  <a:pt x="120679" y="45651"/>
                </a:lnTo>
                <a:lnTo>
                  <a:pt x="167700" y="45651"/>
                </a:lnTo>
                <a:lnTo>
                  <a:pt x="211732" y="121557"/>
                </a:lnTo>
                <a:lnTo>
                  <a:pt x="305904" y="121557"/>
                </a:lnTo>
                <a:lnTo>
                  <a:pt x="282400" y="162076"/>
                </a:lnTo>
                <a:close/>
              </a:path>
              <a:path w="1240789" h="405764">
                <a:moveTo>
                  <a:pt x="305904" y="121557"/>
                </a:moveTo>
                <a:lnTo>
                  <a:pt x="211732" y="121557"/>
                </a:lnTo>
                <a:lnTo>
                  <a:pt x="256035" y="45651"/>
                </a:lnTo>
                <a:lnTo>
                  <a:pt x="302785" y="45651"/>
                </a:lnTo>
                <a:lnTo>
                  <a:pt x="326432" y="86170"/>
                </a:lnTo>
                <a:lnTo>
                  <a:pt x="305904" y="121557"/>
                </a:lnTo>
                <a:close/>
              </a:path>
              <a:path w="1240789" h="405764">
                <a:moveTo>
                  <a:pt x="370463" y="243115"/>
                </a:moveTo>
                <a:lnTo>
                  <a:pt x="53001" y="243115"/>
                </a:lnTo>
                <a:lnTo>
                  <a:pt x="29354" y="202596"/>
                </a:lnTo>
                <a:lnTo>
                  <a:pt x="53001" y="162076"/>
                </a:lnTo>
                <a:lnTo>
                  <a:pt x="370463" y="162076"/>
                </a:lnTo>
                <a:lnTo>
                  <a:pt x="394110" y="202596"/>
                </a:lnTo>
                <a:lnTo>
                  <a:pt x="370463" y="243115"/>
                </a:lnTo>
                <a:close/>
              </a:path>
              <a:path w="1240789" h="405764">
                <a:moveTo>
                  <a:pt x="70668" y="364673"/>
                </a:moveTo>
                <a:lnTo>
                  <a:pt x="0" y="243115"/>
                </a:lnTo>
                <a:lnTo>
                  <a:pt x="53001" y="243115"/>
                </a:lnTo>
                <a:lnTo>
                  <a:pt x="97304" y="319021"/>
                </a:lnTo>
                <a:lnTo>
                  <a:pt x="70668" y="364673"/>
                </a:lnTo>
                <a:close/>
              </a:path>
              <a:path w="1240789" h="405764">
                <a:moveTo>
                  <a:pt x="167972" y="359540"/>
                </a:moveTo>
                <a:lnTo>
                  <a:pt x="120951" y="359540"/>
                </a:lnTo>
                <a:lnTo>
                  <a:pt x="97304" y="319021"/>
                </a:lnTo>
                <a:lnTo>
                  <a:pt x="141336" y="243115"/>
                </a:lnTo>
                <a:lnTo>
                  <a:pt x="282400" y="243115"/>
                </a:lnTo>
                <a:lnTo>
                  <a:pt x="305904" y="283634"/>
                </a:lnTo>
                <a:lnTo>
                  <a:pt x="211732" y="283634"/>
                </a:lnTo>
                <a:lnTo>
                  <a:pt x="167972" y="359540"/>
                </a:lnTo>
                <a:close/>
              </a:path>
              <a:path w="1240789" h="405764">
                <a:moveTo>
                  <a:pt x="353068" y="364673"/>
                </a:moveTo>
                <a:lnTo>
                  <a:pt x="326703" y="319021"/>
                </a:lnTo>
                <a:lnTo>
                  <a:pt x="370735" y="243115"/>
                </a:lnTo>
                <a:lnTo>
                  <a:pt x="423736" y="243115"/>
                </a:lnTo>
                <a:lnTo>
                  <a:pt x="353068" y="364673"/>
                </a:lnTo>
                <a:close/>
              </a:path>
              <a:path w="1240789" h="405764">
                <a:moveTo>
                  <a:pt x="302785" y="359540"/>
                </a:moveTo>
                <a:lnTo>
                  <a:pt x="255764" y="359540"/>
                </a:lnTo>
                <a:lnTo>
                  <a:pt x="211732" y="283634"/>
                </a:lnTo>
                <a:lnTo>
                  <a:pt x="305904" y="283634"/>
                </a:lnTo>
                <a:lnTo>
                  <a:pt x="326432" y="319021"/>
                </a:lnTo>
                <a:lnTo>
                  <a:pt x="302785" y="359540"/>
                </a:lnTo>
                <a:close/>
              </a:path>
              <a:path w="1240789" h="405764">
                <a:moveTo>
                  <a:pt x="282672" y="405192"/>
                </a:moveTo>
                <a:lnTo>
                  <a:pt x="141336" y="405192"/>
                </a:lnTo>
                <a:lnTo>
                  <a:pt x="167700" y="359540"/>
                </a:lnTo>
                <a:lnTo>
                  <a:pt x="256035" y="359540"/>
                </a:lnTo>
                <a:lnTo>
                  <a:pt x="282672" y="405192"/>
                </a:lnTo>
                <a:close/>
              </a:path>
            </a:pathLst>
          </a:custGeom>
          <a:solidFill>
            <a:srgbClr val="003B3B"/>
          </a:solidFill>
        </p:spPr>
        <p:txBody>
          <a:bodyPr wrap="square" lIns="0" tIns="0" rIns="0" bIns="0" rtlCol="0"/>
          <a:lstStyle/>
          <a:p>
            <a:endParaRPr/>
          </a:p>
        </p:txBody>
      </p:sp>
      <p:sp>
        <p:nvSpPr>
          <p:cNvPr id="18" name="object 18"/>
          <p:cNvSpPr txBox="1">
            <a:spLocks noGrp="1"/>
          </p:cNvSpPr>
          <p:nvPr>
            <p:ph type="title"/>
          </p:nvPr>
        </p:nvSpPr>
        <p:spPr>
          <a:xfrm>
            <a:off x="6126100" y="2227549"/>
            <a:ext cx="4371975" cy="1120820"/>
          </a:xfrm>
          <a:prstGeom prst="rect">
            <a:avLst/>
          </a:prstGeom>
        </p:spPr>
        <p:txBody>
          <a:bodyPr vert="horz" wrap="square" lIns="0" tIns="12700" rIns="0" bIns="0" rtlCol="0">
            <a:spAutoFit/>
          </a:bodyPr>
          <a:lstStyle/>
          <a:p>
            <a:pPr marL="12700">
              <a:lnSpc>
                <a:spcPct val="100000"/>
              </a:lnSpc>
              <a:spcBef>
                <a:spcPts val="100"/>
              </a:spcBef>
            </a:pPr>
            <a:r>
              <a:rPr lang="en-US" sz="3600" b="1" spc="-10" dirty="0"/>
              <a:t>Climax</a:t>
            </a:r>
            <a:r>
              <a:rPr sz="3600" b="1" spc="-10" dirty="0">
                <a:latin typeface="Arial"/>
                <a:cs typeface="Arial"/>
              </a:rPr>
              <a:t> </a:t>
            </a:r>
            <a:r>
              <a:rPr sz="3600" b="1" dirty="0">
                <a:latin typeface="Arial"/>
                <a:cs typeface="Arial"/>
              </a:rPr>
              <a:t>Safety</a:t>
            </a:r>
            <a:r>
              <a:rPr sz="3600" b="1" spc="-5" dirty="0">
                <a:latin typeface="Arial"/>
                <a:cs typeface="Arial"/>
              </a:rPr>
              <a:t> </a:t>
            </a:r>
            <a:r>
              <a:rPr sz="3600" b="1" spc="-10" dirty="0">
                <a:latin typeface="Arial"/>
                <a:cs typeface="Arial"/>
              </a:rPr>
              <a:t>Updates</a:t>
            </a:r>
            <a:endParaRPr sz="3600" dirty="0">
              <a:latin typeface="Arial"/>
              <a:cs typeface="Arial"/>
            </a:endParaRPr>
          </a:p>
        </p:txBody>
      </p:sp>
      <p:sp>
        <p:nvSpPr>
          <p:cNvPr id="19" name="object 19"/>
          <p:cNvSpPr txBox="1"/>
          <p:nvPr/>
        </p:nvSpPr>
        <p:spPr>
          <a:xfrm>
            <a:off x="6133309" y="3392446"/>
            <a:ext cx="5220489" cy="890628"/>
          </a:xfrm>
          <a:prstGeom prst="rect">
            <a:avLst/>
          </a:prstGeom>
        </p:spPr>
        <p:txBody>
          <a:bodyPr vert="horz" wrap="square" lIns="0" tIns="170815" rIns="0" bIns="0" rtlCol="0">
            <a:spAutoFit/>
          </a:bodyPr>
          <a:lstStyle/>
          <a:p>
            <a:pPr marL="12700">
              <a:lnSpc>
                <a:spcPct val="100000"/>
              </a:lnSpc>
              <a:spcBef>
                <a:spcPts val="1345"/>
              </a:spcBef>
            </a:pPr>
            <a:r>
              <a:rPr lang="en-US" sz="2400" dirty="0">
                <a:solidFill>
                  <a:srgbClr val="006FC0"/>
                </a:solidFill>
                <a:latin typeface="Arial"/>
                <a:cs typeface="Arial"/>
              </a:rPr>
              <a:t>February 21, </a:t>
            </a:r>
            <a:r>
              <a:rPr sz="2400" spc="-20" dirty="0">
                <a:solidFill>
                  <a:srgbClr val="006FC0"/>
                </a:solidFill>
                <a:latin typeface="Arial"/>
                <a:cs typeface="Arial"/>
              </a:rPr>
              <a:t>202</a:t>
            </a:r>
            <a:r>
              <a:rPr lang="en-US" sz="2400" spc="-20" dirty="0">
                <a:solidFill>
                  <a:srgbClr val="006FC0"/>
                </a:solidFill>
                <a:latin typeface="Arial"/>
                <a:cs typeface="Arial"/>
              </a:rPr>
              <a:t>4</a:t>
            </a:r>
            <a:endParaRPr sz="2400" dirty="0">
              <a:latin typeface="Arial"/>
              <a:cs typeface="Arial"/>
            </a:endParaRPr>
          </a:p>
          <a:p>
            <a:pPr marL="12700">
              <a:lnSpc>
                <a:spcPct val="100000"/>
              </a:lnSpc>
              <a:spcBef>
                <a:spcPts val="825"/>
              </a:spcBef>
            </a:pPr>
            <a:endParaRPr sz="1600" dirty="0">
              <a:latin typeface="Arial"/>
              <a:cs typeface="Arial"/>
            </a:endParaRPr>
          </a:p>
        </p:txBody>
      </p:sp>
    </p:spTree>
    <p:extLst>
      <p:ext uri="{BB962C8B-B14F-4D97-AF65-F5344CB8AC3E}">
        <p14:creationId xmlns:p14="http://schemas.microsoft.com/office/powerpoint/2010/main" val="1493570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633C60-E48E-1A6D-0DA9-6223C6E3E856}"/>
              </a:ext>
            </a:extLst>
          </p:cNvPr>
          <p:cNvPicPr>
            <a:picLocks noChangeAspect="1"/>
          </p:cNvPicPr>
          <p:nvPr/>
        </p:nvPicPr>
        <p:blipFill rotWithShape="1">
          <a:blip r:embed="rId2"/>
          <a:srcRect l="3003" t="2847" r="3086" b="2105"/>
          <a:stretch/>
        </p:blipFill>
        <p:spPr>
          <a:xfrm>
            <a:off x="6377888" y="1467655"/>
            <a:ext cx="3460195" cy="2656420"/>
          </a:xfrm>
          <a:prstGeom prst="rect">
            <a:avLst/>
          </a:prstGeom>
          <a:ln>
            <a:noFill/>
          </a:ln>
        </p:spPr>
      </p:pic>
      <p:sp>
        <p:nvSpPr>
          <p:cNvPr id="19" name="Text Placeholder 18">
            <a:extLst>
              <a:ext uri="{FF2B5EF4-FFF2-40B4-BE49-F238E27FC236}">
                <a16:creationId xmlns:a16="http://schemas.microsoft.com/office/drawing/2014/main" id="{DC51BF30-CAE9-4DD4-86BA-CF21842E8381}"/>
              </a:ext>
            </a:extLst>
          </p:cNvPr>
          <p:cNvSpPr>
            <a:spLocks noGrp="1"/>
          </p:cNvSpPr>
          <p:nvPr>
            <p:ph type="body" sz="quarter" idx="33"/>
          </p:nvPr>
        </p:nvSpPr>
        <p:spPr>
          <a:xfrm>
            <a:off x="9773347" y="3253073"/>
            <a:ext cx="2162405" cy="351853"/>
          </a:xfrm>
        </p:spPr>
        <p:txBody>
          <a:bodyPr lIns="91440" tIns="45720" rIns="91440" bIns="45720" anchor="t"/>
          <a:lstStyle/>
          <a:p>
            <a:pPr marL="91440" indent="-91440"/>
            <a:r>
              <a:rPr lang="en-US" sz="1050" i="1">
                <a:latin typeface="Arial"/>
                <a:cs typeface="Arial"/>
              </a:rPr>
              <a:t>The drill rig cables used during the pipe installation process.</a:t>
            </a:r>
            <a:endParaRPr lang="en-US"/>
          </a:p>
        </p:txBody>
      </p:sp>
      <p:sp>
        <p:nvSpPr>
          <p:cNvPr id="20" name="Text Placeholder 19">
            <a:extLst>
              <a:ext uri="{FF2B5EF4-FFF2-40B4-BE49-F238E27FC236}">
                <a16:creationId xmlns:a16="http://schemas.microsoft.com/office/drawing/2014/main" id="{B3A8CC26-360D-471C-9F48-476300F2056C}"/>
              </a:ext>
            </a:extLst>
          </p:cNvPr>
          <p:cNvSpPr>
            <a:spLocks noGrp="1"/>
          </p:cNvSpPr>
          <p:nvPr>
            <p:ph type="body" sz="quarter" idx="34"/>
          </p:nvPr>
        </p:nvSpPr>
        <p:spPr>
          <a:xfrm>
            <a:off x="8150040" y="5626993"/>
            <a:ext cx="3555928" cy="564999"/>
          </a:xfrm>
        </p:spPr>
        <p:txBody>
          <a:bodyPr lIns="91440" tIns="45720" rIns="91440" bIns="45720" anchor="t"/>
          <a:lstStyle/>
          <a:p>
            <a:pPr marL="0" indent="0">
              <a:buNone/>
            </a:pPr>
            <a:r>
              <a:rPr lang="en-US" sz="1050" i="1">
                <a:latin typeface="Arial"/>
                <a:cs typeface="Arial"/>
              </a:rPr>
              <a:t>Circled in red is the 100-pound steel ball that fell 13 feet to the drilling platform where two contractor employees had been working.</a:t>
            </a:r>
          </a:p>
        </p:txBody>
      </p:sp>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996326" y="253351"/>
            <a:ext cx="4153714" cy="533203"/>
          </a:xfrm>
          <a:prstGeom prst="rect">
            <a:avLst/>
          </a:prstGeom>
        </p:spPr>
        <p:txBody>
          <a:bodyPr lIns="91440" tIns="45720" rIns="91440" bIns="45720" anchor="ctr"/>
          <a:lstStyle/>
          <a:p>
            <a:r>
              <a:rPr lang="en-US" dirty="0"/>
              <a:t>Drill Rig Cable Failed</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367460" y="1057991"/>
          <a:ext cx="5728540" cy="5633709"/>
        </p:xfrm>
        <a:graphic>
          <a:graphicData uri="http://schemas.openxmlformats.org/drawingml/2006/table">
            <a:tbl>
              <a:tblPr firstRow="1" bandRow="1">
                <a:tableStyleId>{1FECB4D8-DB02-4DC6-A0A2-4F2EBAE1DC90}</a:tableStyleId>
              </a:tblPr>
              <a:tblGrid>
                <a:gridCol w="1552462">
                  <a:extLst>
                    <a:ext uri="{9D8B030D-6E8A-4147-A177-3AD203B41FA5}">
                      <a16:colId xmlns:a16="http://schemas.microsoft.com/office/drawing/2014/main" val="2478897174"/>
                    </a:ext>
                  </a:extLst>
                </a:gridCol>
                <a:gridCol w="4176078">
                  <a:extLst>
                    <a:ext uri="{9D8B030D-6E8A-4147-A177-3AD203B41FA5}">
                      <a16:colId xmlns:a16="http://schemas.microsoft.com/office/drawing/2014/main" val="1434738273"/>
                    </a:ext>
                  </a:extLst>
                </a:gridCol>
              </a:tblGrid>
              <a:tr h="362258">
                <a:tc gridSpan="2">
                  <a:txBody>
                    <a:bodyPr/>
                    <a:lstStyle/>
                    <a:p>
                      <a:pPr algn="ctr"/>
                      <a:r>
                        <a:rPr lang="en-US" sz="1400" dirty="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16975">
                <a:tc>
                  <a:txBody>
                    <a:bodyPr/>
                    <a:lstStyle/>
                    <a:p>
                      <a:r>
                        <a:rPr lang="en-US" sz="1000" b="1" dirty="0">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dirty="0">
                          <a:latin typeface="Arial"/>
                          <a:cs typeface="Arial"/>
                        </a:rPr>
                        <a:t>Whitlock Valley Test Well-Land and Water</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16975">
                <a:tc>
                  <a:txBody>
                    <a:bodyPr/>
                    <a:lstStyle/>
                    <a:p>
                      <a:r>
                        <a:rPr lang="en-US" sz="1000" b="1" dirty="0">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dirty="0">
                          <a:latin typeface="Arial"/>
                          <a:cs typeface="Arial"/>
                        </a:rPr>
                        <a:t>December 28, 2023 / 6:10 a.m.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316975">
                <a:tc>
                  <a:txBody>
                    <a:bodyPr/>
                    <a:lstStyle/>
                    <a:p>
                      <a:r>
                        <a:rPr lang="en-US" sz="1000" b="1" dirty="0">
                          <a:latin typeface="Arial"/>
                          <a:cs typeface="Arial"/>
                        </a:rPr>
                        <a:t>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dirty="0">
                          <a:latin typeface="Arial"/>
                          <a:cs typeface="Arial"/>
                        </a:rPr>
                        <a:t>Near Miss</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515618">
                <a:tc>
                  <a:txBody>
                    <a:bodyPr/>
                    <a:lstStyle/>
                    <a:p>
                      <a:r>
                        <a:rPr lang="en-US" sz="1000" b="1" dirty="0">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lvl="0" algn="l">
                        <a:lnSpc>
                          <a:spcPct val="100000"/>
                        </a:lnSpc>
                        <a:spcBef>
                          <a:spcPts val="0"/>
                        </a:spcBef>
                        <a:spcAft>
                          <a:spcPts val="0"/>
                        </a:spcAft>
                        <a:buNone/>
                      </a:pPr>
                      <a:r>
                        <a:rPr lang="en-US" sz="1050" kern="1200" noProof="0" dirty="0">
                          <a:solidFill>
                            <a:schemeClr val="dk1"/>
                          </a:solidFill>
                          <a:latin typeface="Arial"/>
                          <a:ea typeface="+mn-ea"/>
                          <a:cs typeface="Arial"/>
                        </a:rPr>
                        <a:t>A contractor had successfully completed the drilling and construction of one of three test production wells southeast of Safford and was installing a gravel filter pack using a 3-inch tremie pipe. Throughout the process, there was clogging in the pipe. The contractor lifted the pipe with a crane to clear debris when the main cable snapped, causing a 100-pound steel ball to fall approximately 12 feet to the drilling platform below, where a driller and helper had been working moments earlier.</a:t>
                      </a:r>
                      <a:endParaRPr lang="en-US" sz="1050" kern="1200" dirty="0">
                        <a:solidFill>
                          <a:schemeClr val="dk1"/>
                        </a:solidFill>
                        <a:latin typeface="Arial"/>
                        <a:ea typeface="+mn-ea"/>
                        <a:cs typeface="Arial"/>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16975">
                <a:tc>
                  <a:txBody>
                    <a:bodyPr/>
                    <a:lstStyle/>
                    <a:p>
                      <a:r>
                        <a:rPr lang="en-US" sz="1000" b="1" dirty="0">
                          <a:latin typeface="Arial"/>
                          <a:cs typeface="Arial"/>
                        </a:rPr>
                        <a:t>Fatal Risk</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dirty="0">
                          <a:latin typeface="Arial"/>
                          <a:cs typeface="Arial"/>
                        </a:rPr>
                        <a:t>Falling Objects</a:t>
                      </a:r>
                    </a:p>
                  </a:txBody>
                  <a:tcPr anchor="ctr">
                    <a:lnL w="0">
                      <a:noFill/>
                    </a:lnL>
                    <a:lnR w="12700">
                      <a:solidFill>
                        <a:schemeClr val="bg1">
                          <a:lumMod val="65000"/>
                        </a:schemeClr>
                      </a:solidFill>
                    </a:lnR>
                    <a:lnT w="9525">
                      <a:solidFill>
                        <a:schemeClr val="bg1">
                          <a:lumMod val="65000"/>
                        </a:schemeClr>
                      </a:solidFill>
                    </a:lnT>
                    <a:noFill/>
                  </a:tcPr>
                </a:tc>
                <a:extLst>
                  <a:ext uri="{0D108BD9-81ED-4DB2-BD59-A6C34878D82A}">
                    <a16:rowId xmlns:a16="http://schemas.microsoft.com/office/drawing/2014/main" val="1584593686"/>
                  </a:ext>
                </a:extLst>
              </a:tr>
              <a:tr h="316975">
                <a:tc>
                  <a:txBody>
                    <a:bodyPr/>
                    <a:lstStyle/>
                    <a:p>
                      <a:r>
                        <a:rPr lang="en-US" sz="1000" b="1" dirty="0">
                          <a:latin typeface="Arial"/>
                          <a:cs typeface="Arial"/>
                        </a:rPr>
                        <a:t>Risk Category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dirty="0">
                          <a:latin typeface="Arial"/>
                          <a:cs typeface="Arial"/>
                        </a:rPr>
                        <a:t>Medium</a:t>
                      </a:r>
                    </a:p>
                  </a:txBody>
                  <a:tcPr anchor="ctr">
                    <a:lnL w="0">
                      <a:noFill/>
                    </a:lnL>
                    <a:lnR w="12700">
                      <a:solidFill>
                        <a:schemeClr val="bg1">
                          <a:lumMod val="65000"/>
                        </a:schemeClr>
                      </a:solidFill>
                    </a:lnR>
                    <a:noFill/>
                  </a:tcPr>
                </a:tc>
                <a:extLst>
                  <a:ext uri="{0D108BD9-81ED-4DB2-BD59-A6C34878D82A}">
                    <a16:rowId xmlns:a16="http://schemas.microsoft.com/office/drawing/2014/main" val="150855670"/>
                  </a:ext>
                </a:extLst>
              </a:tr>
              <a:tr h="316975">
                <a:tc>
                  <a:txBody>
                    <a:bodyPr/>
                    <a:lstStyle/>
                    <a:p>
                      <a:r>
                        <a:rPr lang="en-US" sz="1000" b="1" dirty="0">
                          <a:latin typeface="Arial"/>
                          <a:cs typeface="Arial"/>
                        </a:rPr>
                        <a:t>Risk Rating</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dirty="0">
                          <a:latin typeface="Arial"/>
                          <a:cs typeface="Arial"/>
                        </a:rPr>
                        <a:t>Significant (3), Possible (2)</a:t>
                      </a:r>
                    </a:p>
                  </a:txBody>
                  <a:tcPr anchor="ctr">
                    <a:lnL w="0">
                      <a:noFill/>
                    </a:lnL>
                    <a:lnR w="12700">
                      <a:solidFill>
                        <a:schemeClr val="bg1">
                          <a:lumMod val="65000"/>
                        </a:schemeClr>
                      </a:solidFill>
                    </a:lnR>
                    <a:noFill/>
                  </a:tcPr>
                </a:tc>
                <a:extLst>
                  <a:ext uri="{0D108BD9-81ED-4DB2-BD59-A6C34878D82A}">
                    <a16:rowId xmlns:a16="http://schemas.microsoft.com/office/drawing/2014/main" val="1447941757"/>
                  </a:ext>
                </a:extLst>
              </a:tr>
              <a:tr h="614545">
                <a:tc>
                  <a:txBody>
                    <a:bodyPr/>
                    <a:lstStyle/>
                    <a:p>
                      <a:r>
                        <a:rPr lang="en-US" sz="1000" b="1" dirty="0">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dirty="0">
                          <a:latin typeface="Arial"/>
                          <a:cs typeface="Arial"/>
                        </a:rPr>
                        <a:t>Flagging and Barricading</a:t>
                      </a:r>
                    </a:p>
                    <a:p>
                      <a:pPr marL="171450" lvl="0" indent="-171450">
                        <a:buFont typeface="Arial" panose="020B0604020202020204" pitchFamily="34" charset="0"/>
                        <a:buChar char="•"/>
                      </a:pPr>
                      <a:r>
                        <a:rPr lang="en-US" sz="1050" dirty="0">
                          <a:latin typeface="Arial"/>
                          <a:cs typeface="Arial"/>
                        </a:rPr>
                        <a:t>Equipment Inspections</a:t>
                      </a:r>
                    </a:p>
                    <a:p>
                      <a:pPr marL="171450" lvl="0" indent="-171450">
                        <a:buFont typeface="Arial" panose="020B0604020202020204" pitchFamily="34" charset="0"/>
                        <a:buChar char="•"/>
                      </a:pPr>
                      <a:r>
                        <a:rPr lang="en-US" sz="1050" dirty="0">
                          <a:latin typeface="Arial"/>
                          <a:cs typeface="Arial"/>
                        </a:rPr>
                        <a:t>Manufacturer Specifications for Replacement</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90346">
                <a:tc>
                  <a:txBody>
                    <a:bodyPr/>
                    <a:lstStyle/>
                    <a:p>
                      <a:r>
                        <a:rPr lang="en-US" sz="1000" b="1" dirty="0">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lvl="0" indent="-171450">
                        <a:buFont typeface="Arial" panose="020B0604020202020204" pitchFamily="34" charset="0"/>
                        <a:buChar char="•"/>
                      </a:pPr>
                      <a:r>
                        <a:rPr lang="en-US" sz="1050" b="0" i="0" u="none" strike="noStrike" noProof="0" dirty="0">
                          <a:solidFill>
                            <a:srgbClr val="000000"/>
                          </a:solidFill>
                          <a:latin typeface="Arial"/>
                        </a:rPr>
                        <a:t>Flagging and Barricading</a:t>
                      </a:r>
                    </a:p>
                    <a:p>
                      <a:pPr marL="171450" lvl="0" indent="-171450">
                        <a:buFont typeface="Arial" panose="020B0604020202020204" pitchFamily="34" charset="0"/>
                        <a:buChar char="•"/>
                      </a:pPr>
                      <a:r>
                        <a:rPr lang="en-US" sz="1050" b="0" i="0" u="none" strike="noStrike" noProof="0" dirty="0">
                          <a:solidFill>
                            <a:srgbClr val="000000"/>
                          </a:solidFill>
                          <a:latin typeface="Arial"/>
                        </a:rPr>
                        <a:t>Drill Rig Pre-use Inspections</a:t>
                      </a:r>
                      <a:endParaRPr lang="en-US" sz="1050" dirty="0"/>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337612">
                <a:tc>
                  <a:txBody>
                    <a:bodyPr/>
                    <a:lstStyle/>
                    <a:p>
                      <a:r>
                        <a:rPr lang="en-US" sz="1000" b="1" dirty="0">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dirty="0">
                          <a:latin typeface="Arial"/>
                          <a:cs typeface="Arial"/>
                        </a:rPr>
                        <a:t>N/A</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16975">
                <a:tc>
                  <a:txBody>
                    <a:bodyPr/>
                    <a:lstStyle/>
                    <a:p>
                      <a:r>
                        <a:rPr lang="en-US" sz="1000" b="1" dirty="0">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dirty="0">
                          <a:latin typeface="Arial"/>
                          <a:cs typeface="Arial"/>
                        </a:rPr>
                        <a:t>Michael Lacey, Manager-Hydrogeology.  Bill Schneider, Health &amp; Safety Manager</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PFE # 2023 - 45</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a:t>
                      </a:r>
                      <a:r>
                        <a:rPr lang="en-US" sz="1050" b="0" i="0" u="none" strike="noStrike" noProof="0">
                          <a:solidFill>
                            <a:schemeClr val="tx1"/>
                          </a:solidFill>
                          <a:latin typeface="Arial" panose="020B0604020202020204" pitchFamily="34" charset="0"/>
                          <a:cs typeface="Arial" panose="020B0604020202020204" pitchFamily="34" charset="0"/>
                        </a:rPr>
                        <a:t>20012538</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sp>
        <p:nvSpPr>
          <p:cNvPr id="6" name="TextBox 5">
            <a:extLst>
              <a:ext uri="{FF2B5EF4-FFF2-40B4-BE49-F238E27FC236}">
                <a16:creationId xmlns:a16="http://schemas.microsoft.com/office/drawing/2014/main" id="{08344741-DC43-7E7D-C1AF-2198CFAC10A8}"/>
              </a:ext>
            </a:extLst>
          </p:cNvPr>
          <p:cNvSpPr txBox="1"/>
          <p:nvPr/>
        </p:nvSpPr>
        <p:spPr>
          <a:xfrm>
            <a:off x="1437" y="104955"/>
            <a:ext cx="12493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2" name="Picture 1" descr="Icon&#10;&#10;Description automatically generated">
            <a:extLst>
              <a:ext uri="{FF2B5EF4-FFF2-40B4-BE49-F238E27FC236}">
                <a16:creationId xmlns:a16="http://schemas.microsoft.com/office/drawing/2014/main" id="{E209146D-935D-C3B2-C8D3-899A18FF0D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240" y="78361"/>
            <a:ext cx="885783" cy="767342"/>
          </a:xfrm>
          <a:prstGeom prst="rect">
            <a:avLst/>
          </a:prstGeom>
        </p:spPr>
      </p:pic>
      <p:pic>
        <p:nvPicPr>
          <p:cNvPr id="4" name="Picture 3">
            <a:extLst>
              <a:ext uri="{FF2B5EF4-FFF2-40B4-BE49-F238E27FC236}">
                <a16:creationId xmlns:a16="http://schemas.microsoft.com/office/drawing/2014/main" id="{A65DC40D-B377-42EB-4AF2-A180CF4F9D4B}"/>
              </a:ext>
            </a:extLst>
          </p:cNvPr>
          <p:cNvPicPr>
            <a:picLocks noChangeAspect="1"/>
          </p:cNvPicPr>
          <p:nvPr/>
        </p:nvPicPr>
        <p:blipFill>
          <a:blip r:embed="rId4"/>
          <a:stretch>
            <a:fillRect/>
          </a:stretch>
        </p:blipFill>
        <p:spPr>
          <a:xfrm>
            <a:off x="6377830" y="4208134"/>
            <a:ext cx="1730155" cy="2364422"/>
          </a:xfrm>
          <a:prstGeom prst="rect">
            <a:avLst/>
          </a:prstGeom>
        </p:spPr>
      </p:pic>
      <p:sp>
        <p:nvSpPr>
          <p:cNvPr id="5" name="Oval 4">
            <a:extLst>
              <a:ext uri="{FF2B5EF4-FFF2-40B4-BE49-F238E27FC236}">
                <a16:creationId xmlns:a16="http://schemas.microsoft.com/office/drawing/2014/main" id="{37FAB113-909D-BAC9-A486-654CDD9FA550}"/>
              </a:ext>
            </a:extLst>
          </p:cNvPr>
          <p:cNvSpPr/>
          <p:nvPr/>
        </p:nvSpPr>
        <p:spPr>
          <a:xfrm>
            <a:off x="6854547" y="5180926"/>
            <a:ext cx="776836" cy="76874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3695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944966" y="295108"/>
            <a:ext cx="5654582" cy="533203"/>
          </a:xfrm>
          <a:prstGeom prst="rect">
            <a:avLst/>
          </a:prstGeom>
        </p:spPr>
        <p:txBody>
          <a:bodyPr/>
          <a:lstStyle/>
          <a:p>
            <a:r>
              <a:rPr lang="en-US" b="1"/>
              <a:t>Employee Struck By Forklift</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361079" y="1048523"/>
          <a:ext cx="5734921" cy="5586382"/>
        </p:xfrm>
        <a:graphic>
          <a:graphicData uri="http://schemas.openxmlformats.org/drawingml/2006/table">
            <a:tbl>
              <a:tblPr firstRow="1" bandRow="1">
                <a:tableStyleId>{1FECB4D8-DB02-4DC6-A0A2-4F2EBAE1DC90}</a:tableStyleId>
              </a:tblPr>
              <a:tblGrid>
                <a:gridCol w="1328483">
                  <a:extLst>
                    <a:ext uri="{9D8B030D-6E8A-4147-A177-3AD203B41FA5}">
                      <a16:colId xmlns:a16="http://schemas.microsoft.com/office/drawing/2014/main" val="2478897174"/>
                    </a:ext>
                  </a:extLst>
                </a:gridCol>
                <a:gridCol w="4406438">
                  <a:extLst>
                    <a:ext uri="{9D8B030D-6E8A-4147-A177-3AD203B41FA5}">
                      <a16:colId xmlns:a16="http://schemas.microsoft.com/office/drawing/2014/main" val="1434738273"/>
                    </a:ext>
                  </a:extLst>
                </a:gridCol>
              </a:tblGrid>
              <a:tr h="381285">
                <a:tc gridSpan="2">
                  <a:txBody>
                    <a:bodyPr/>
                    <a:lstStyle/>
                    <a:p>
                      <a:pPr algn="ctr"/>
                      <a:r>
                        <a:rPr lang="en-US" sz="1400" dirty="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14561">
                <a:tc>
                  <a:txBody>
                    <a:bodyPr/>
                    <a:lstStyle/>
                    <a:p>
                      <a:r>
                        <a:rPr lang="en-US" sz="1000" b="1" dirty="0">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100" dirty="0">
                          <a:latin typeface="Arial"/>
                          <a:cs typeface="Arial"/>
                        </a:rPr>
                        <a:t>Miami Smelter</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14561">
                <a:tc>
                  <a:txBody>
                    <a:bodyPr/>
                    <a:lstStyle/>
                    <a:p>
                      <a:r>
                        <a:rPr lang="en-US" sz="1000" b="1" dirty="0">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100" kern="1200" dirty="0">
                          <a:solidFill>
                            <a:schemeClr val="dk1"/>
                          </a:solidFill>
                          <a:latin typeface="Arial"/>
                          <a:ea typeface="+mn-ea"/>
                          <a:cs typeface="Arial"/>
                        </a:rPr>
                        <a:t>December 30, 2023 / 3:30 p.m.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314561">
                <a:tc>
                  <a:txBody>
                    <a:bodyPr/>
                    <a:lstStyle/>
                    <a:p>
                      <a:pPr algn="l"/>
                      <a:r>
                        <a:rPr lang="en-US" sz="1000" b="1" dirty="0">
                          <a:latin typeface="Arial"/>
                          <a:cs typeface="Arial"/>
                        </a:rPr>
                        <a:t>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100" kern="1200" dirty="0">
                          <a:solidFill>
                            <a:schemeClr val="dk1"/>
                          </a:solidFill>
                          <a:latin typeface="Arial"/>
                          <a:ea typeface="+mn-ea"/>
                          <a:cs typeface="Arial"/>
                        </a:rPr>
                        <a:t>Injury</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695133">
                <a:tc>
                  <a:txBody>
                    <a:bodyPr/>
                    <a:lstStyle/>
                    <a:p>
                      <a:pPr algn="l"/>
                      <a:r>
                        <a:rPr lang="en-US" sz="1000" b="1" dirty="0">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latin typeface="Arial"/>
                          <a:ea typeface="+mn-ea"/>
                          <a:cs typeface="Arial"/>
                        </a:rPr>
                        <a:t>An employee stepped from behind a converter into an aisle and was struck by a forklift. The employee was knocked to the ground.</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14561">
                <a:tc>
                  <a:txBody>
                    <a:bodyPr/>
                    <a:lstStyle/>
                    <a:p>
                      <a:r>
                        <a:rPr lang="en-US" sz="1000" b="1" dirty="0">
                          <a:latin typeface="Arial"/>
                          <a:cs typeface="Arial"/>
                        </a:rPr>
                        <a:t>Fatal Risk</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100" kern="1200" dirty="0">
                          <a:solidFill>
                            <a:schemeClr val="dk1"/>
                          </a:solidFill>
                          <a:latin typeface="Arial"/>
                          <a:ea typeface="+mn-ea"/>
                          <a:cs typeface="Arial"/>
                        </a:rPr>
                        <a:t>Vehicle Impact on Person</a:t>
                      </a:r>
                    </a:p>
                  </a:txBody>
                  <a:tcPr anchor="ctr">
                    <a:lnL w="0">
                      <a:noFill/>
                    </a:lnL>
                    <a:lnR w="12700">
                      <a:solidFill>
                        <a:schemeClr val="bg1">
                          <a:lumMod val="65000"/>
                        </a:schemeClr>
                      </a:solidFill>
                    </a:lnR>
                    <a:lnT w="9525">
                      <a:solidFill>
                        <a:schemeClr val="bg1">
                          <a:lumMod val="65000"/>
                        </a:schemeClr>
                      </a:solidFill>
                    </a:lnT>
                    <a:noFill/>
                  </a:tcPr>
                </a:tc>
                <a:extLst>
                  <a:ext uri="{0D108BD9-81ED-4DB2-BD59-A6C34878D82A}">
                    <a16:rowId xmlns:a16="http://schemas.microsoft.com/office/drawing/2014/main" val="1584593686"/>
                  </a:ext>
                </a:extLst>
              </a:tr>
              <a:tr h="274415">
                <a:tc>
                  <a:txBody>
                    <a:bodyPr/>
                    <a:lstStyle/>
                    <a:p>
                      <a:r>
                        <a:rPr lang="en-US" sz="1000" b="1" dirty="0">
                          <a:latin typeface="Arial"/>
                          <a:cs typeface="Arial"/>
                        </a:rPr>
                        <a:t>Risk Category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100" kern="1200" dirty="0">
                          <a:solidFill>
                            <a:schemeClr val="dk1"/>
                          </a:solidFill>
                          <a:latin typeface="Arial"/>
                          <a:ea typeface="+mn-ea"/>
                          <a:cs typeface="Arial"/>
                        </a:rPr>
                        <a:t>Monitor</a:t>
                      </a:r>
                    </a:p>
                  </a:txBody>
                  <a:tcPr anchor="ctr">
                    <a:lnL w="0">
                      <a:noFill/>
                    </a:lnL>
                    <a:lnR w="12700">
                      <a:solidFill>
                        <a:schemeClr val="bg1">
                          <a:lumMod val="65000"/>
                        </a:schemeClr>
                      </a:solidFill>
                    </a:lnR>
                    <a:noFill/>
                  </a:tcPr>
                </a:tc>
                <a:extLst>
                  <a:ext uri="{0D108BD9-81ED-4DB2-BD59-A6C34878D82A}">
                    <a16:rowId xmlns:a16="http://schemas.microsoft.com/office/drawing/2014/main" val="150855670"/>
                  </a:ext>
                </a:extLst>
              </a:tr>
              <a:tr h="529625">
                <a:tc>
                  <a:txBody>
                    <a:bodyPr/>
                    <a:lstStyle/>
                    <a:p>
                      <a:r>
                        <a:rPr lang="en-US" sz="1000" b="1" dirty="0">
                          <a:latin typeface="Arial"/>
                          <a:cs typeface="Arial"/>
                        </a:rPr>
                        <a:t>Pre / Post Rating</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latin typeface="Arial"/>
                          <a:ea typeface="+mn-ea"/>
                          <a:cs typeface="Arial"/>
                        </a:rPr>
                        <a:t>Significant (3) Possible (3)</a:t>
                      </a:r>
                    </a:p>
                  </a:txBody>
                  <a:tcPr anchor="ctr">
                    <a:lnL w="0">
                      <a:noFill/>
                    </a:lnL>
                    <a:lnR w="12700">
                      <a:solidFill>
                        <a:schemeClr val="bg1">
                          <a:lumMod val="65000"/>
                        </a:schemeClr>
                      </a:solidFill>
                    </a:lnR>
                    <a:noFill/>
                  </a:tcPr>
                </a:tc>
                <a:extLst>
                  <a:ext uri="{0D108BD9-81ED-4DB2-BD59-A6C34878D82A}">
                    <a16:rowId xmlns:a16="http://schemas.microsoft.com/office/drawing/2014/main" val="1447941757"/>
                  </a:ext>
                </a:extLst>
              </a:tr>
              <a:tr h="811092">
                <a:tc>
                  <a:txBody>
                    <a:bodyPr/>
                    <a:lstStyle/>
                    <a:p>
                      <a:r>
                        <a:rPr lang="en-US" sz="1000" b="1" dirty="0">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lgn="l">
                        <a:lnSpc>
                          <a:spcPct val="100000"/>
                        </a:lnSpc>
                        <a:spcBef>
                          <a:spcPts val="0"/>
                        </a:spcBef>
                        <a:spcAft>
                          <a:spcPts val="0"/>
                        </a:spcAft>
                        <a:buFont typeface="Arial" panose="020B0604020202020204" pitchFamily="34" charset="0"/>
                        <a:buChar char="•"/>
                      </a:pPr>
                      <a:r>
                        <a:rPr lang="en-US" sz="1100" b="0" i="0" u="none" strike="noStrike" kern="1200" noProof="0" dirty="0">
                          <a:solidFill>
                            <a:schemeClr val="dk1"/>
                          </a:solidFill>
                          <a:latin typeface="Arial"/>
                          <a:cs typeface="Arial"/>
                        </a:rPr>
                        <a:t>Forklift operator did not sound horn when traveling past openings in structure</a:t>
                      </a:r>
                    </a:p>
                    <a:p>
                      <a:pPr marL="171450" indent="-171450" algn="l">
                        <a:lnSpc>
                          <a:spcPct val="100000"/>
                        </a:lnSpc>
                        <a:spcBef>
                          <a:spcPts val="0"/>
                        </a:spcBef>
                        <a:spcAft>
                          <a:spcPts val="0"/>
                        </a:spcAft>
                        <a:buFont typeface="Arial" panose="020B0604020202020204" pitchFamily="34" charset="0"/>
                        <a:buChar char="•"/>
                      </a:pPr>
                      <a:r>
                        <a:rPr lang="en-US" sz="1100" b="0" i="0" u="none" strike="noStrike" kern="1200" noProof="0" dirty="0">
                          <a:solidFill>
                            <a:schemeClr val="dk1"/>
                          </a:solidFill>
                          <a:latin typeface="Arial"/>
                          <a:cs typeface="Arial"/>
                        </a:rPr>
                        <a:t>Pedestrian did not yield when entering roadway</a:t>
                      </a:r>
                    </a:p>
                    <a:p>
                      <a:pPr marL="171450" indent="-171450" algn="l">
                        <a:lnSpc>
                          <a:spcPct val="100000"/>
                        </a:lnSpc>
                        <a:spcBef>
                          <a:spcPts val="0"/>
                        </a:spcBef>
                        <a:spcAft>
                          <a:spcPts val="0"/>
                        </a:spcAft>
                        <a:buFont typeface="Arial" panose="020B0604020202020204" pitchFamily="34" charset="0"/>
                        <a:buChar char="•"/>
                      </a:pPr>
                      <a:r>
                        <a:rPr lang="en-US" sz="1100" b="0" i="0" u="none" strike="noStrike" kern="1200" noProof="0" dirty="0">
                          <a:solidFill>
                            <a:schemeClr val="dk1"/>
                          </a:solidFill>
                          <a:latin typeface="Arial"/>
                          <a:cs typeface="Arial"/>
                        </a:rPr>
                        <a:t>Operating speed</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695133">
                <a:tc>
                  <a:txBody>
                    <a:bodyPr/>
                    <a:lstStyle/>
                    <a:p>
                      <a:r>
                        <a:rPr lang="en-US" sz="1000" b="1" dirty="0">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100" dirty="0">
                          <a:latin typeface="Arial"/>
                          <a:cs typeface="Arial"/>
                        </a:rPr>
                        <a:t>Equipment Interaction SOPs</a:t>
                      </a: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514735">
                <a:tc>
                  <a:txBody>
                    <a:bodyPr/>
                    <a:lstStyle/>
                    <a:p>
                      <a:r>
                        <a:rPr lang="en-US" sz="1000" b="1" dirty="0">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100" kern="1200" dirty="0">
                          <a:solidFill>
                            <a:schemeClr val="dk1"/>
                          </a:solidFill>
                          <a:latin typeface="Arial"/>
                          <a:ea typeface="+mn-ea"/>
                          <a:cs typeface="Arial"/>
                        </a:rPr>
                        <a:t>First aid – Released back to work on full duty</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14561">
                <a:tc>
                  <a:txBody>
                    <a:bodyPr/>
                    <a:lstStyle/>
                    <a:p>
                      <a:r>
                        <a:rPr lang="en-US" sz="1000" b="1" dirty="0">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algn="l" rtl="0" eaLnBrk="1" latinLnBrk="0" hangingPunct="1"/>
                      <a:r>
                        <a:rPr lang="en-US" sz="1100" kern="1200" dirty="0">
                          <a:solidFill>
                            <a:schemeClr val="dk1"/>
                          </a:solidFill>
                          <a:latin typeface="Arial"/>
                          <a:ea typeface="+mn-ea"/>
                          <a:cs typeface="Arial"/>
                        </a:rPr>
                        <a:t>Louie Barreras, Senior Supervisor-Health and Safety / Michael Cross, Manager – Downstream Ops</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408405" y="462032"/>
          <a:ext cx="2666083" cy="411480"/>
        </p:xfrm>
        <a:graphic>
          <a:graphicData uri="http://schemas.openxmlformats.org/drawingml/2006/table">
            <a:tbl>
              <a:tblPr firstRow="1" bandRow="1">
                <a:tableStyleId>{5C22544A-7EE6-4342-B048-85BDC9FD1C3A}</a:tableStyleId>
              </a:tblPr>
              <a:tblGrid>
                <a:gridCol w="2666083">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PFE # 2023-43</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Event ID # 20012496</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3" name="Picture 2">
            <a:extLst>
              <a:ext uri="{FF2B5EF4-FFF2-40B4-BE49-F238E27FC236}">
                <a16:creationId xmlns:a16="http://schemas.microsoft.com/office/drawing/2014/main" id="{CF8EEA6B-D150-EE0D-3BAC-CD874A6890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3407" y="50007"/>
            <a:ext cx="897606" cy="778304"/>
          </a:xfrm>
          <a:prstGeom prst="rect">
            <a:avLst/>
          </a:prstGeom>
        </p:spPr>
      </p:pic>
      <p:sp>
        <p:nvSpPr>
          <p:cNvPr id="7" name="Text Placeholder 19">
            <a:extLst>
              <a:ext uri="{FF2B5EF4-FFF2-40B4-BE49-F238E27FC236}">
                <a16:creationId xmlns:a16="http://schemas.microsoft.com/office/drawing/2014/main" id="{A6C424C2-3C11-A0C0-F07D-9C29EFFE73F4}"/>
              </a:ext>
            </a:extLst>
          </p:cNvPr>
          <p:cNvSpPr txBox="1">
            <a:spLocks/>
          </p:cNvSpPr>
          <p:nvPr/>
        </p:nvSpPr>
        <p:spPr>
          <a:xfrm>
            <a:off x="6502211" y="4880517"/>
            <a:ext cx="1536889" cy="509765"/>
          </a:xfrm>
          <a:prstGeom prst="rect">
            <a:avLst/>
          </a:prstGeom>
        </p:spPr>
        <p:txBody>
          <a:bodyPr/>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endParaRPr lang="en-US" sz="1050" i="1">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58F15C84-F394-401A-32CA-BDF97EED2CD2}"/>
              </a:ext>
            </a:extLst>
          </p:cNvPr>
          <p:cNvSpPr txBox="1"/>
          <p:nvPr/>
        </p:nvSpPr>
        <p:spPr>
          <a:xfrm>
            <a:off x="6654474" y="4618907"/>
            <a:ext cx="4650098" cy="261610"/>
          </a:xfrm>
          <a:prstGeom prst="rect">
            <a:avLst/>
          </a:prstGeom>
          <a:noFill/>
        </p:spPr>
        <p:txBody>
          <a:bodyPr wrap="square" rtlCol="0">
            <a:spAutoFit/>
          </a:bodyPr>
          <a:lstStyle/>
          <a:p>
            <a:r>
              <a:rPr lang="en-US" sz="1100" i="1">
                <a:solidFill>
                  <a:schemeClr val="tx1">
                    <a:lumMod val="65000"/>
                    <a:lumOff val="35000"/>
                  </a:schemeClr>
                </a:solidFill>
                <a:latin typeface="Arial" panose="020B0604020202020204" pitchFamily="34" charset="0"/>
                <a:cs typeface="Arial" panose="020B0604020202020204" pitchFamily="34" charset="0"/>
              </a:rPr>
              <a:t>The red X marks where the forklift struck the employee.</a:t>
            </a:r>
          </a:p>
        </p:txBody>
      </p:sp>
      <p:pic>
        <p:nvPicPr>
          <p:cNvPr id="4" name="Picture 3" descr="A group of people in a tunnel&#10;&#10;Description automatically generated">
            <a:extLst>
              <a:ext uri="{FF2B5EF4-FFF2-40B4-BE49-F238E27FC236}">
                <a16:creationId xmlns:a16="http://schemas.microsoft.com/office/drawing/2014/main" id="{A8C8595C-914D-E7F2-73AF-7C5344A622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6092" y="2169404"/>
            <a:ext cx="5607447" cy="2342813"/>
          </a:xfrm>
          <a:prstGeom prst="rect">
            <a:avLst/>
          </a:prstGeom>
        </p:spPr>
      </p:pic>
      <p:sp>
        <p:nvSpPr>
          <p:cNvPr id="8" name="Multiplication Sign 7">
            <a:extLst>
              <a:ext uri="{FF2B5EF4-FFF2-40B4-BE49-F238E27FC236}">
                <a16:creationId xmlns:a16="http://schemas.microsoft.com/office/drawing/2014/main" id="{D5E28EC4-7952-BF62-F5EE-F2413661E5A2}"/>
              </a:ext>
            </a:extLst>
          </p:cNvPr>
          <p:cNvSpPr/>
          <p:nvPr/>
        </p:nvSpPr>
        <p:spPr>
          <a:xfrm>
            <a:off x="7918268" y="3593969"/>
            <a:ext cx="241663" cy="26161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18573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863686" y="254468"/>
            <a:ext cx="5654582" cy="533203"/>
          </a:xfrm>
          <a:prstGeom prst="rect">
            <a:avLst/>
          </a:prstGeom>
        </p:spPr>
        <p:txBody>
          <a:bodyPr/>
          <a:lstStyle/>
          <a:p>
            <a:r>
              <a:rPr lang="en-US" b="1"/>
              <a:t>Slag Poured on Hauler</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202300" y="1076936"/>
          <a:ext cx="5996197" cy="5628062"/>
        </p:xfrm>
        <a:graphic>
          <a:graphicData uri="http://schemas.openxmlformats.org/drawingml/2006/table">
            <a:tbl>
              <a:tblPr firstRow="1" bandRow="1">
                <a:tableStyleId>{1FECB4D8-DB02-4DC6-A0A2-4F2EBAE1DC90}</a:tableStyleId>
              </a:tblPr>
              <a:tblGrid>
                <a:gridCol w="1641091">
                  <a:extLst>
                    <a:ext uri="{9D8B030D-6E8A-4147-A177-3AD203B41FA5}">
                      <a16:colId xmlns:a16="http://schemas.microsoft.com/office/drawing/2014/main" val="2478897174"/>
                    </a:ext>
                  </a:extLst>
                </a:gridCol>
                <a:gridCol w="4355106">
                  <a:extLst>
                    <a:ext uri="{9D8B030D-6E8A-4147-A177-3AD203B41FA5}">
                      <a16:colId xmlns:a16="http://schemas.microsoft.com/office/drawing/2014/main" val="1434738273"/>
                    </a:ext>
                  </a:extLst>
                </a:gridCol>
              </a:tblGrid>
              <a:tr h="361682">
                <a:tc gridSpan="2">
                  <a:txBody>
                    <a:bodyPr/>
                    <a:lstStyle/>
                    <a:p>
                      <a:pPr algn="ctr"/>
                      <a:r>
                        <a:rPr lang="en-US" sz="1400" dirty="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10012">
                <a:tc>
                  <a:txBody>
                    <a:bodyPr/>
                    <a:lstStyle/>
                    <a:p>
                      <a:r>
                        <a:rPr lang="en-US" sz="1000" b="1" dirty="0">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dirty="0">
                          <a:latin typeface="Arial"/>
                          <a:cs typeface="Arial"/>
                        </a:rPr>
                        <a:t>Miami Smelter</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10012">
                <a:tc>
                  <a:txBody>
                    <a:bodyPr/>
                    <a:lstStyle/>
                    <a:p>
                      <a:r>
                        <a:rPr lang="en-US" sz="1000" b="1" dirty="0">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kern="1200" dirty="0">
                          <a:solidFill>
                            <a:schemeClr val="dk1"/>
                          </a:solidFill>
                          <a:latin typeface="Arial"/>
                          <a:ea typeface="+mn-ea"/>
                          <a:cs typeface="Arial"/>
                        </a:rPr>
                        <a:t>December 31, 2023 / 12:15 p.m.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310012">
                <a:tc>
                  <a:txBody>
                    <a:bodyPr/>
                    <a:lstStyle/>
                    <a:p>
                      <a:pPr algn="l"/>
                      <a:r>
                        <a:rPr lang="en-US" sz="1000" b="1" dirty="0">
                          <a:latin typeface="Arial"/>
                          <a:cs typeface="Arial"/>
                        </a:rPr>
                        <a:t>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050" kern="1200" dirty="0">
                          <a:solidFill>
                            <a:schemeClr val="dk1"/>
                          </a:solidFill>
                          <a:latin typeface="Arial"/>
                          <a:ea typeface="+mn-ea"/>
                          <a:cs typeface="Arial"/>
                        </a:rPr>
                        <a:t>Injury</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471031">
                <a:tc>
                  <a:txBody>
                    <a:bodyPr/>
                    <a:lstStyle/>
                    <a:p>
                      <a:pPr algn="l"/>
                      <a:r>
                        <a:rPr lang="en-US" sz="1000" b="1" dirty="0">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050" kern="1200" dirty="0">
                          <a:solidFill>
                            <a:schemeClr val="dk1"/>
                          </a:solidFill>
                          <a:latin typeface="Arial"/>
                          <a:ea typeface="+mn-ea"/>
                          <a:cs typeface="Arial"/>
                        </a:rPr>
                        <a:t>An employee who was opening the slag tap hole requested the slag hauler operator move the pot from the east hole to the west hole. While the hauler operator was picking up the pot from the east hole, the tapper, thinking the pot was already in place, opened the west hole. Molten material flowed out onto the slag hauler. The operator moved the slag hauler forward away from the slag  and immediately pulled the pin to activate the fire suppression system, and safely escaped without injury. The slag hauler caught fire and was damaged.</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10012">
                <a:tc>
                  <a:txBody>
                    <a:bodyPr/>
                    <a:lstStyle/>
                    <a:p>
                      <a:r>
                        <a:rPr lang="en-US" sz="1000" b="1" dirty="0">
                          <a:latin typeface="Arial"/>
                          <a:cs typeface="Arial"/>
                        </a:rPr>
                        <a:t>Fatal Risk</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algn="l"/>
                      <a:r>
                        <a:rPr lang="en-US" sz="1050" kern="1200" dirty="0">
                          <a:solidFill>
                            <a:schemeClr val="dk1"/>
                          </a:solidFill>
                          <a:latin typeface="Arial"/>
                          <a:ea typeface="+mn-ea"/>
                          <a:cs typeface="Arial"/>
                        </a:rPr>
                        <a:t>Contact With Molten Material</a:t>
                      </a:r>
                    </a:p>
                  </a:txBody>
                  <a:tcPr anchor="ctr">
                    <a:lnL w="0">
                      <a:noFill/>
                    </a:lnL>
                    <a:lnR w="12700">
                      <a:solidFill>
                        <a:schemeClr val="bg1">
                          <a:lumMod val="65000"/>
                        </a:schemeClr>
                      </a:solidFill>
                    </a:lnR>
                    <a:lnT w="9525">
                      <a:solidFill>
                        <a:schemeClr val="bg1">
                          <a:lumMod val="65000"/>
                        </a:schemeClr>
                      </a:solidFill>
                    </a:lnT>
                    <a:noFill/>
                  </a:tcPr>
                </a:tc>
                <a:extLst>
                  <a:ext uri="{0D108BD9-81ED-4DB2-BD59-A6C34878D82A}">
                    <a16:rowId xmlns:a16="http://schemas.microsoft.com/office/drawing/2014/main" val="1584593686"/>
                  </a:ext>
                </a:extLst>
              </a:tr>
              <a:tr h="310012">
                <a:tc>
                  <a:txBody>
                    <a:bodyPr/>
                    <a:lstStyle/>
                    <a:p>
                      <a:r>
                        <a:rPr lang="en-US" sz="1000" b="1" dirty="0">
                          <a:latin typeface="Arial"/>
                          <a:cs typeface="Arial"/>
                        </a:rPr>
                        <a:t>Risk Category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kern="1200" dirty="0">
                          <a:solidFill>
                            <a:schemeClr val="dk1"/>
                          </a:solidFill>
                          <a:latin typeface="Arial"/>
                          <a:ea typeface="+mn-ea"/>
                          <a:cs typeface="Arial"/>
                        </a:rPr>
                        <a:t>Monitor</a:t>
                      </a:r>
                    </a:p>
                  </a:txBody>
                  <a:tcPr anchor="ctr">
                    <a:lnL w="0">
                      <a:noFill/>
                    </a:lnL>
                    <a:lnR w="12700">
                      <a:solidFill>
                        <a:schemeClr val="bg1">
                          <a:lumMod val="65000"/>
                        </a:schemeClr>
                      </a:solidFill>
                    </a:lnR>
                    <a:noFill/>
                  </a:tcPr>
                </a:tc>
                <a:extLst>
                  <a:ext uri="{0D108BD9-81ED-4DB2-BD59-A6C34878D82A}">
                    <a16:rowId xmlns:a16="http://schemas.microsoft.com/office/drawing/2014/main" val="150855670"/>
                  </a:ext>
                </a:extLst>
              </a:tr>
              <a:tr h="451289">
                <a:tc>
                  <a:txBody>
                    <a:bodyPr/>
                    <a:lstStyle/>
                    <a:p>
                      <a:r>
                        <a:rPr lang="en-US" sz="1000" b="1" dirty="0">
                          <a:latin typeface="Arial"/>
                          <a:cs typeface="Arial"/>
                        </a:rPr>
                        <a:t>Pre / Post Rating</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kern="1200" dirty="0">
                          <a:solidFill>
                            <a:schemeClr val="dk1"/>
                          </a:solidFill>
                          <a:latin typeface="Arial"/>
                          <a:ea typeface="+mn-ea"/>
                          <a:cs typeface="Arial"/>
                        </a:rPr>
                        <a:t>Significant (3) Possible (3)</a:t>
                      </a:r>
                    </a:p>
                  </a:txBody>
                  <a:tcPr anchor="ctr">
                    <a:lnL w="0">
                      <a:noFill/>
                    </a:lnL>
                    <a:lnR w="12700">
                      <a:solidFill>
                        <a:schemeClr val="bg1">
                          <a:lumMod val="65000"/>
                        </a:schemeClr>
                      </a:solidFill>
                    </a:lnR>
                    <a:noFill/>
                  </a:tcPr>
                </a:tc>
                <a:extLst>
                  <a:ext uri="{0D108BD9-81ED-4DB2-BD59-A6C34878D82A}">
                    <a16:rowId xmlns:a16="http://schemas.microsoft.com/office/drawing/2014/main" val="1447941757"/>
                  </a:ext>
                </a:extLst>
              </a:tr>
              <a:tr h="568358">
                <a:tc>
                  <a:txBody>
                    <a:bodyPr/>
                    <a:lstStyle/>
                    <a:p>
                      <a:r>
                        <a:rPr lang="en-US" sz="1000" b="1" dirty="0">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lgn="l">
                        <a:lnSpc>
                          <a:spcPct val="100000"/>
                        </a:lnSpc>
                        <a:spcBef>
                          <a:spcPts val="0"/>
                        </a:spcBef>
                        <a:spcAft>
                          <a:spcPts val="0"/>
                        </a:spcAft>
                        <a:buFont typeface="Arial" panose="020B0604020202020204" pitchFamily="34" charset="0"/>
                        <a:buChar char="•"/>
                      </a:pPr>
                      <a:r>
                        <a:rPr lang="en-US" sz="1050" b="0" i="0" u="none" strike="noStrike" kern="1200" noProof="0" dirty="0">
                          <a:solidFill>
                            <a:schemeClr val="dk1"/>
                          </a:solidFill>
                          <a:latin typeface="Arial"/>
                          <a:cs typeface="Arial"/>
                        </a:rPr>
                        <a:t>Failure to follow SOP </a:t>
                      </a:r>
                      <a:endParaRPr lang="en-US" sz="1050" b="0" i="0" u="none" strike="noStrike" kern="1200" noProof="0" dirty="0">
                        <a:solidFill>
                          <a:schemeClr val="dk1"/>
                        </a:solidFill>
                        <a:latin typeface="Arial" panose="020B0604020202020204" pitchFamily="34" charset="0"/>
                        <a:cs typeface="Arial" panose="020B0604020202020204" pitchFamily="34" charset="0"/>
                      </a:endParaRPr>
                    </a:p>
                    <a:p>
                      <a:pPr marL="171450" indent="-171450" algn="l">
                        <a:lnSpc>
                          <a:spcPct val="100000"/>
                        </a:lnSpc>
                        <a:spcBef>
                          <a:spcPts val="0"/>
                        </a:spcBef>
                        <a:spcAft>
                          <a:spcPts val="0"/>
                        </a:spcAft>
                        <a:buFont typeface="Arial" panose="020B0604020202020204" pitchFamily="34" charset="0"/>
                        <a:buChar char="•"/>
                      </a:pPr>
                      <a:r>
                        <a:rPr lang="en-US" sz="1050" b="0" i="0" u="none" strike="noStrike" kern="1200" noProof="0" dirty="0">
                          <a:solidFill>
                            <a:schemeClr val="dk1"/>
                          </a:solidFill>
                          <a:latin typeface="Arial"/>
                          <a:cs typeface="Arial"/>
                        </a:rPr>
                        <a:t>Lack of communication between operators</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61135">
                <a:tc>
                  <a:txBody>
                    <a:bodyPr/>
                    <a:lstStyle/>
                    <a:p>
                      <a:r>
                        <a:rPr lang="en-US" sz="1000" b="1" dirty="0">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dirty="0">
                          <a:latin typeface="Arial"/>
                          <a:cs typeface="Arial"/>
                        </a:rPr>
                        <a:t>Slag Tapping SOPs</a:t>
                      </a: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353027">
                <a:tc>
                  <a:txBody>
                    <a:bodyPr/>
                    <a:lstStyle/>
                    <a:p>
                      <a:r>
                        <a:rPr lang="en-US" sz="1000" b="1" dirty="0">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kern="1200" dirty="0">
                          <a:solidFill>
                            <a:schemeClr val="dk1"/>
                          </a:solidFill>
                          <a:latin typeface="Arial"/>
                          <a:ea typeface="+mn-ea"/>
                          <a:cs typeface="Arial"/>
                        </a:rPr>
                        <a:t>No Injury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10012">
                <a:tc>
                  <a:txBody>
                    <a:bodyPr/>
                    <a:lstStyle/>
                    <a:p>
                      <a:r>
                        <a:rPr lang="en-US" sz="1000" b="1" dirty="0">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algn="l" rtl="0" eaLnBrk="1" latinLnBrk="0" hangingPunct="1"/>
                      <a:r>
                        <a:rPr lang="en-US" sz="1050" kern="1200" dirty="0">
                          <a:solidFill>
                            <a:schemeClr val="dk1"/>
                          </a:solidFill>
                          <a:latin typeface="Arial"/>
                          <a:ea typeface="+mn-ea"/>
                          <a:cs typeface="Arial"/>
                        </a:rPr>
                        <a:t>Louie Barreras, Senior Supervisor-Health and Safety/ Michael Cross, Manager-Downstream Ops</a:t>
                      </a:r>
                      <a:endParaRPr lang="en-US" dirty="0"/>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408405" y="462032"/>
          <a:ext cx="2666083" cy="411480"/>
        </p:xfrm>
        <a:graphic>
          <a:graphicData uri="http://schemas.openxmlformats.org/drawingml/2006/table">
            <a:tbl>
              <a:tblPr firstRow="1" bandRow="1">
                <a:tableStyleId>{5C22544A-7EE6-4342-B048-85BDC9FD1C3A}</a:tableStyleId>
              </a:tblPr>
              <a:tblGrid>
                <a:gridCol w="2666083">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PFE # 2023-44</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a:cs typeface="Arial"/>
                        </a:rPr>
                        <a:t>Event ID # 20012503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sp>
        <p:nvSpPr>
          <p:cNvPr id="7" name="Text Placeholder 19">
            <a:extLst>
              <a:ext uri="{FF2B5EF4-FFF2-40B4-BE49-F238E27FC236}">
                <a16:creationId xmlns:a16="http://schemas.microsoft.com/office/drawing/2014/main" id="{A6C424C2-3C11-A0C0-F07D-9C29EFFE73F4}"/>
              </a:ext>
            </a:extLst>
          </p:cNvPr>
          <p:cNvSpPr txBox="1">
            <a:spLocks/>
          </p:cNvSpPr>
          <p:nvPr/>
        </p:nvSpPr>
        <p:spPr>
          <a:xfrm>
            <a:off x="6502211" y="4880517"/>
            <a:ext cx="1536889" cy="509765"/>
          </a:xfrm>
          <a:prstGeom prst="rect">
            <a:avLst/>
          </a:prstGeom>
        </p:spPr>
        <p:txBody>
          <a:bodyPr/>
          <a:lst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1401"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384051" indent="0" algn="l" defTabSz="914408" rtl="0" eaLnBrk="1" latinLnBrk="0" hangingPunct="1">
              <a:lnSpc>
                <a:spcPct val="90000"/>
              </a:lnSpc>
              <a:spcBef>
                <a:spcPts val="201"/>
              </a:spcBef>
              <a:spcAft>
                <a:spcPts val="400"/>
              </a:spcAft>
              <a:buClr>
                <a:schemeClr val="accent1"/>
              </a:buClr>
              <a:buFont typeface="Calibri" pitchFamily="34" charset="0"/>
              <a:buNone/>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endParaRPr lang="en-US" sz="1050" i="1">
              <a:latin typeface="Arial" panose="020B0604020202020204" pitchFamily="34" charset="0"/>
              <a:cs typeface="Arial" panose="020B0604020202020204" pitchFamily="34" charset="0"/>
            </a:endParaRPr>
          </a:p>
        </p:txBody>
      </p:sp>
      <p:pic>
        <p:nvPicPr>
          <p:cNvPr id="5" name="Picture 4" descr="A yellow triangle sign with a person falling off the ground&#10;&#10;Description automatically generated">
            <a:extLst>
              <a:ext uri="{FF2B5EF4-FFF2-40B4-BE49-F238E27FC236}">
                <a16:creationId xmlns:a16="http://schemas.microsoft.com/office/drawing/2014/main" id="{0A03CAFF-D22D-FC31-F7B0-2A0A7F82D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864" y="87448"/>
            <a:ext cx="818862" cy="704784"/>
          </a:xfrm>
          <a:prstGeom prst="rect">
            <a:avLst/>
          </a:prstGeom>
        </p:spPr>
      </p:pic>
      <p:pic>
        <p:nvPicPr>
          <p:cNvPr id="3" name="Picture 2" descr="A tractor on a road&#10;&#10;Description automatically generated">
            <a:extLst>
              <a:ext uri="{FF2B5EF4-FFF2-40B4-BE49-F238E27FC236}">
                <a16:creationId xmlns:a16="http://schemas.microsoft.com/office/drawing/2014/main" id="{93A35393-E61C-B2BC-08CB-4D4D9134A3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9148" y="3876809"/>
            <a:ext cx="3646423" cy="2734817"/>
          </a:xfrm>
          <a:prstGeom prst="rect">
            <a:avLst/>
          </a:prstGeom>
        </p:spPr>
      </p:pic>
      <p:pic>
        <p:nvPicPr>
          <p:cNvPr id="6" name="Picture 5" descr="A truck on fire in a building&#10;&#10;Description automatically generated">
            <a:extLst>
              <a:ext uri="{FF2B5EF4-FFF2-40B4-BE49-F238E27FC236}">
                <a16:creationId xmlns:a16="http://schemas.microsoft.com/office/drawing/2014/main" id="{7513CEFA-7115-2CE3-4B75-DFDACB988D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9147" y="1417820"/>
            <a:ext cx="3646423" cy="2458989"/>
          </a:xfrm>
          <a:prstGeom prst="rect">
            <a:avLst/>
          </a:prstGeom>
        </p:spPr>
      </p:pic>
      <p:sp>
        <p:nvSpPr>
          <p:cNvPr id="4" name="TextBox 3">
            <a:extLst>
              <a:ext uri="{FF2B5EF4-FFF2-40B4-BE49-F238E27FC236}">
                <a16:creationId xmlns:a16="http://schemas.microsoft.com/office/drawing/2014/main" id="{0216E896-B403-5E16-69FF-A76BA9421C5D}"/>
              </a:ext>
            </a:extLst>
          </p:cNvPr>
          <p:cNvSpPr txBox="1"/>
          <p:nvPr/>
        </p:nvSpPr>
        <p:spPr>
          <a:xfrm>
            <a:off x="10053164" y="2128939"/>
            <a:ext cx="1561763" cy="553998"/>
          </a:xfrm>
          <a:prstGeom prst="rect">
            <a:avLst/>
          </a:prstGeom>
          <a:noFill/>
        </p:spPr>
        <p:txBody>
          <a:bodyPr wrap="square" rtlCol="0">
            <a:spAutoFit/>
          </a:bodyPr>
          <a:lstStyle/>
          <a:p>
            <a:r>
              <a:rPr lang="en-US" sz="1000" i="1">
                <a:solidFill>
                  <a:schemeClr val="tx1">
                    <a:lumMod val="65000"/>
                    <a:lumOff val="35000"/>
                  </a:schemeClr>
                </a:solidFill>
                <a:latin typeface="Arial" panose="020B0604020202020204" pitchFamily="34" charset="0"/>
                <a:cs typeface="Arial" panose="020B0604020202020204" pitchFamily="34" charset="0"/>
              </a:rPr>
              <a:t>The slag hauler caught fire after molten material flowed onto it.</a:t>
            </a:r>
          </a:p>
        </p:txBody>
      </p:sp>
      <p:sp>
        <p:nvSpPr>
          <p:cNvPr id="8" name="TextBox 7">
            <a:extLst>
              <a:ext uri="{FF2B5EF4-FFF2-40B4-BE49-F238E27FC236}">
                <a16:creationId xmlns:a16="http://schemas.microsoft.com/office/drawing/2014/main" id="{037F013B-CC02-C835-C5FA-08D860CB6274}"/>
              </a:ext>
            </a:extLst>
          </p:cNvPr>
          <p:cNvSpPr txBox="1"/>
          <p:nvPr/>
        </p:nvSpPr>
        <p:spPr>
          <a:xfrm>
            <a:off x="10126220" y="4634296"/>
            <a:ext cx="1561763" cy="400110"/>
          </a:xfrm>
          <a:prstGeom prst="rect">
            <a:avLst/>
          </a:prstGeom>
          <a:noFill/>
        </p:spPr>
        <p:txBody>
          <a:bodyPr wrap="square" rtlCol="0">
            <a:spAutoFit/>
          </a:bodyPr>
          <a:lstStyle/>
          <a:p>
            <a:r>
              <a:rPr lang="en-US" sz="1000" i="1">
                <a:solidFill>
                  <a:schemeClr val="tx1">
                    <a:lumMod val="65000"/>
                    <a:lumOff val="35000"/>
                  </a:schemeClr>
                </a:solidFill>
                <a:latin typeface="Arial" panose="020B0604020202020204" pitchFamily="34" charset="0"/>
                <a:cs typeface="Arial" panose="020B0604020202020204" pitchFamily="34" charset="0"/>
              </a:rPr>
              <a:t>Damage to the slag hauler.</a:t>
            </a:r>
          </a:p>
        </p:txBody>
      </p:sp>
    </p:spTree>
    <p:extLst>
      <p:ext uri="{BB962C8B-B14F-4D97-AF65-F5344CB8AC3E}">
        <p14:creationId xmlns:p14="http://schemas.microsoft.com/office/powerpoint/2010/main" val="2662177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3A8CC26-360D-471C-9F48-476300F2056C}"/>
              </a:ext>
            </a:extLst>
          </p:cNvPr>
          <p:cNvSpPr>
            <a:spLocks noGrp="1"/>
          </p:cNvSpPr>
          <p:nvPr>
            <p:ph type="body" sz="quarter" idx="34"/>
          </p:nvPr>
        </p:nvSpPr>
        <p:spPr>
          <a:xfrm>
            <a:off x="6410016" y="4553930"/>
            <a:ext cx="5307517" cy="509765"/>
          </a:xfrm>
        </p:spPr>
        <p:txBody>
          <a:bodyPr/>
          <a:lstStyle/>
          <a:p>
            <a:r>
              <a:rPr lang="en-US" sz="1050" i="1" dirty="0">
                <a:latin typeface="Arial" panose="020B0604020202020204" pitchFamily="34" charset="0"/>
                <a:cs typeface="Arial" panose="020B0604020202020204" pitchFamily="34" charset="0"/>
              </a:rPr>
              <a:t>The de-energized portion of the panel (A) and the energized portion (B), which shows damage.</a:t>
            </a:r>
          </a:p>
        </p:txBody>
      </p:sp>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937093" y="270082"/>
            <a:ext cx="3405826" cy="533203"/>
          </a:xfrm>
          <a:prstGeom prst="rect">
            <a:avLst/>
          </a:prstGeom>
        </p:spPr>
        <p:txBody>
          <a:bodyPr lIns="91440" tIns="45720" rIns="91440" bIns="45720" anchor="ctr"/>
          <a:lstStyle/>
          <a:p>
            <a:r>
              <a:rPr lang="en-US">
                <a:latin typeface="Arial"/>
                <a:cs typeface="Arial"/>
              </a:rPr>
              <a:t>Contact with Energized Cable</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486798" y="1078478"/>
          <a:ext cx="5609201" cy="5454834"/>
        </p:xfrm>
        <a:graphic>
          <a:graphicData uri="http://schemas.openxmlformats.org/drawingml/2006/table">
            <a:tbl>
              <a:tblPr firstRow="1" bandRow="1">
                <a:tableStyleId>{1FECB4D8-DB02-4DC6-A0A2-4F2EBAE1DC90}</a:tableStyleId>
              </a:tblPr>
              <a:tblGrid>
                <a:gridCol w="1520122">
                  <a:extLst>
                    <a:ext uri="{9D8B030D-6E8A-4147-A177-3AD203B41FA5}">
                      <a16:colId xmlns:a16="http://schemas.microsoft.com/office/drawing/2014/main" val="2478897174"/>
                    </a:ext>
                  </a:extLst>
                </a:gridCol>
                <a:gridCol w="4089079">
                  <a:extLst>
                    <a:ext uri="{9D8B030D-6E8A-4147-A177-3AD203B41FA5}">
                      <a16:colId xmlns:a16="http://schemas.microsoft.com/office/drawing/2014/main" val="1434738273"/>
                    </a:ext>
                  </a:extLst>
                </a:gridCol>
              </a:tblGrid>
              <a:tr h="397781">
                <a:tc gridSpan="2">
                  <a:txBody>
                    <a:bodyPr/>
                    <a:lstStyle/>
                    <a:p>
                      <a:pPr algn="ctr"/>
                      <a:r>
                        <a:rPr lang="en-US" sz="1400" dirty="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02659">
                <a:tc>
                  <a:txBody>
                    <a:bodyPr/>
                    <a:lstStyle/>
                    <a:p>
                      <a:r>
                        <a:rPr lang="en-US" sz="1000" b="1" dirty="0">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100" dirty="0">
                          <a:latin typeface="Arial"/>
                          <a:cs typeface="Arial"/>
                        </a:rPr>
                        <a:t>Manyar Smelter Project – Slag Concentrator Substation 2</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11306">
                <a:tc>
                  <a:txBody>
                    <a:bodyPr/>
                    <a:lstStyle/>
                    <a:p>
                      <a:r>
                        <a:rPr lang="en-US" sz="1000" b="1" dirty="0">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100" dirty="0">
                          <a:latin typeface="Arial"/>
                          <a:cs typeface="Arial"/>
                        </a:rPr>
                        <a:t>January 17, 2024 / 10:30 a.m.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302659">
                <a:tc>
                  <a:txBody>
                    <a:bodyPr/>
                    <a:lstStyle/>
                    <a:p>
                      <a:r>
                        <a:rPr lang="en-US" sz="1000" b="1" dirty="0">
                          <a:latin typeface="Arial"/>
                          <a:cs typeface="Arial"/>
                        </a:rPr>
                        <a:t>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100" dirty="0">
                          <a:latin typeface="Arial"/>
                          <a:cs typeface="Arial"/>
                        </a:rPr>
                        <a:t>Injury</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013864">
                <a:tc>
                  <a:txBody>
                    <a:bodyPr/>
                    <a:lstStyle/>
                    <a:p>
                      <a:r>
                        <a:rPr lang="en-US" sz="1000" b="1" dirty="0">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lvl="0" algn="l">
                        <a:lnSpc>
                          <a:spcPct val="100000"/>
                        </a:lnSpc>
                        <a:spcBef>
                          <a:spcPts val="0"/>
                        </a:spcBef>
                        <a:spcAft>
                          <a:spcPts val="0"/>
                        </a:spcAft>
                        <a:buNone/>
                      </a:pPr>
                      <a:r>
                        <a:rPr lang="en-US" sz="1100" b="0" i="0" u="none" strike="noStrike" kern="1200" noProof="0" dirty="0">
                          <a:solidFill>
                            <a:schemeClr val="dk1"/>
                          </a:solidFill>
                          <a:effectLst/>
                          <a:latin typeface="Arial"/>
                        </a:rPr>
                        <a:t>Contractors were working on the left side of an electrical panel, which had been de-energized. Without testing for current, a worker removed a 400-volt cable from the right side, which remained energized, and contacted another cable, causing a spark. </a:t>
                      </a:r>
                      <a:endParaRPr lang="en-US" sz="1100" dirty="0">
                        <a:latin typeface="Arial"/>
                      </a:endParaRP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11306">
                <a:tc>
                  <a:txBody>
                    <a:bodyPr/>
                    <a:lstStyle/>
                    <a:p>
                      <a:r>
                        <a:rPr lang="en-US" sz="1000" b="1" dirty="0">
                          <a:latin typeface="Arial"/>
                          <a:cs typeface="Arial"/>
                        </a:rPr>
                        <a:t>Fatal Risk</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100" dirty="0">
                          <a:latin typeface="Arial"/>
                          <a:cs typeface="Arial"/>
                        </a:rPr>
                        <a:t>Exposure to Electrical Hazard</a:t>
                      </a:r>
                    </a:p>
                  </a:txBody>
                  <a:tcPr anchor="ctr">
                    <a:lnL w="0">
                      <a:noFill/>
                    </a:lnL>
                    <a:lnR w="12700">
                      <a:solidFill>
                        <a:schemeClr val="bg1">
                          <a:lumMod val="65000"/>
                        </a:schemeClr>
                      </a:solidFill>
                    </a:lnR>
                    <a:lnT w="9525">
                      <a:solidFill>
                        <a:schemeClr val="bg1">
                          <a:lumMod val="65000"/>
                        </a:schemeClr>
                      </a:solidFill>
                    </a:lnT>
                    <a:noFill/>
                  </a:tcPr>
                </a:tc>
                <a:extLst>
                  <a:ext uri="{0D108BD9-81ED-4DB2-BD59-A6C34878D82A}">
                    <a16:rowId xmlns:a16="http://schemas.microsoft.com/office/drawing/2014/main" val="1584593686"/>
                  </a:ext>
                </a:extLst>
              </a:tr>
              <a:tr h="294011">
                <a:tc>
                  <a:txBody>
                    <a:bodyPr/>
                    <a:lstStyle/>
                    <a:p>
                      <a:r>
                        <a:rPr lang="en-US" sz="1000" b="1" dirty="0">
                          <a:latin typeface="Arial"/>
                          <a:cs typeface="Arial"/>
                        </a:rPr>
                        <a:t>Risk Category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0" indent="0">
                        <a:buNone/>
                      </a:pPr>
                      <a:r>
                        <a:rPr lang="en-US" sz="1100" dirty="0">
                          <a:latin typeface="Arial"/>
                          <a:cs typeface="Arial"/>
                        </a:rPr>
                        <a:t>Monitor</a:t>
                      </a:r>
                    </a:p>
                  </a:txBody>
                  <a:tcPr anchor="ctr">
                    <a:lnL w="0">
                      <a:noFill/>
                    </a:lnL>
                    <a:lnR w="12700">
                      <a:solidFill>
                        <a:schemeClr val="bg1">
                          <a:lumMod val="65000"/>
                        </a:schemeClr>
                      </a:solidFill>
                    </a:lnR>
                    <a:noFill/>
                  </a:tcPr>
                </a:tc>
                <a:extLst>
                  <a:ext uri="{0D108BD9-81ED-4DB2-BD59-A6C34878D82A}">
                    <a16:rowId xmlns:a16="http://schemas.microsoft.com/office/drawing/2014/main" val="150855670"/>
                  </a:ext>
                </a:extLst>
              </a:tr>
              <a:tr h="311306">
                <a:tc>
                  <a:txBody>
                    <a:bodyPr/>
                    <a:lstStyle/>
                    <a:p>
                      <a:r>
                        <a:rPr lang="en-US" sz="1000" b="1" dirty="0">
                          <a:latin typeface="Arial"/>
                          <a:cs typeface="Arial"/>
                        </a:rPr>
                        <a:t>Risk Rating</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lvl="0" algn="l">
                        <a:lnSpc>
                          <a:spcPct val="100000"/>
                        </a:lnSpc>
                        <a:spcBef>
                          <a:spcPts val="0"/>
                        </a:spcBef>
                        <a:spcAft>
                          <a:spcPts val="0"/>
                        </a:spcAft>
                        <a:buNone/>
                      </a:pPr>
                      <a:r>
                        <a:rPr lang="en-US" sz="1100" b="0" i="0" u="none" strike="noStrike" noProof="0" dirty="0">
                          <a:solidFill>
                            <a:srgbClr val="000000"/>
                          </a:solidFill>
                          <a:latin typeface="Arial"/>
                        </a:rPr>
                        <a:t>Significant (3) Possible (2)</a:t>
                      </a:r>
                      <a:endParaRPr lang="en-US" sz="1800" dirty="0"/>
                    </a:p>
                  </a:txBody>
                  <a:tcPr anchor="ctr">
                    <a:lnL w="0">
                      <a:noFill/>
                    </a:lnL>
                    <a:lnR w="12700">
                      <a:solidFill>
                        <a:schemeClr val="bg1">
                          <a:lumMod val="65000"/>
                        </a:schemeClr>
                      </a:solidFill>
                    </a:lnR>
                    <a:noFill/>
                  </a:tcPr>
                </a:tc>
                <a:extLst>
                  <a:ext uri="{0D108BD9-81ED-4DB2-BD59-A6C34878D82A}">
                    <a16:rowId xmlns:a16="http://schemas.microsoft.com/office/drawing/2014/main" val="1447941757"/>
                  </a:ext>
                </a:extLst>
              </a:tr>
              <a:tr h="771824">
                <a:tc>
                  <a:txBody>
                    <a:bodyPr/>
                    <a:lstStyle/>
                    <a:p>
                      <a:r>
                        <a:rPr lang="en-US" sz="1000" b="1" dirty="0">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100" dirty="0">
                          <a:latin typeface="Arial"/>
                          <a:cs typeface="Arial"/>
                        </a:rPr>
                        <a:t>Failure to isolate energy with LOTOTO procedure</a:t>
                      </a:r>
                    </a:p>
                    <a:p>
                      <a:pPr marL="171450" indent="-171450">
                        <a:buFont typeface="Arial" panose="020B0604020202020204" pitchFamily="34" charset="0"/>
                        <a:buChar char="•"/>
                      </a:pPr>
                      <a:r>
                        <a:rPr lang="en-US" sz="1100" dirty="0">
                          <a:highlight>
                            <a:srgbClr val="FFFFFF"/>
                          </a:highlight>
                          <a:latin typeface="Arial"/>
                          <a:cs typeface="Arial"/>
                        </a:rPr>
                        <a:t>Wrong tool for the job</a:t>
                      </a:r>
                    </a:p>
                    <a:p>
                      <a:pPr marL="171450" indent="-171450">
                        <a:buFont typeface="Arial" panose="020B0604020202020204" pitchFamily="34" charset="0"/>
                        <a:buChar char="•"/>
                      </a:pPr>
                      <a:r>
                        <a:rPr lang="en-US" sz="1100" dirty="0">
                          <a:highlight>
                            <a:srgbClr val="FFFFFF"/>
                          </a:highlight>
                          <a:latin typeface="Arial"/>
                          <a:cs typeface="Arial"/>
                        </a:rPr>
                        <a:t>Inadequate training; worker was not authorized to perform this work </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659850">
                <a:tc>
                  <a:txBody>
                    <a:bodyPr/>
                    <a:lstStyle/>
                    <a:p>
                      <a:r>
                        <a:rPr lang="en-US" sz="1000" b="1" dirty="0">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100" dirty="0">
                          <a:latin typeface="Arial"/>
                          <a:cs typeface="Arial"/>
                        </a:rPr>
                        <a:t>LOTOTO</a:t>
                      </a:r>
                    </a:p>
                    <a:p>
                      <a:pPr marL="171450" lvl="0" indent="-171450">
                        <a:buFont typeface="Arial" panose="020B0604020202020204" pitchFamily="34" charset="0"/>
                        <a:buChar char="•"/>
                      </a:pPr>
                      <a:r>
                        <a:rPr lang="en-US" sz="1100" dirty="0">
                          <a:latin typeface="Arial"/>
                          <a:cs typeface="Arial"/>
                        </a:rPr>
                        <a:t>Isolation/De-Isolation Certification Process</a:t>
                      </a:r>
                    </a:p>
                    <a:p>
                      <a:pPr marL="171450" lvl="0" indent="-171450">
                        <a:buFont typeface="Arial" panose="020B0604020202020204" pitchFamily="34" charset="0"/>
                        <a:buChar char="•"/>
                      </a:pPr>
                      <a:r>
                        <a:rPr lang="en-US" sz="1100" dirty="0">
                          <a:latin typeface="Arial"/>
                          <a:cs typeface="Arial"/>
                        </a:rPr>
                        <a:t>Energy Isolation Survey Form</a:t>
                      </a: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75609">
                <a:tc>
                  <a:txBody>
                    <a:bodyPr/>
                    <a:lstStyle/>
                    <a:p>
                      <a:r>
                        <a:rPr lang="en-US" sz="1000" b="1" dirty="0">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100" dirty="0">
                          <a:latin typeface="Arial"/>
                          <a:cs typeface="Arial"/>
                        </a:rPr>
                        <a:t>Worker sustained minor burns, was evaluated and released back to work.</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02659">
                <a:tc>
                  <a:txBody>
                    <a:bodyPr/>
                    <a:lstStyle/>
                    <a:p>
                      <a:r>
                        <a:rPr lang="en-US" sz="1000" b="1" dirty="0">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lvl="0" algn="l">
                        <a:lnSpc>
                          <a:spcPct val="100000"/>
                        </a:lnSpc>
                        <a:spcBef>
                          <a:spcPts val="0"/>
                        </a:spcBef>
                        <a:spcAft>
                          <a:spcPts val="0"/>
                        </a:spcAft>
                        <a:buNone/>
                      </a:pPr>
                      <a:r>
                        <a:rPr lang="en-US" sz="1100" b="0" i="0" u="none" strike="noStrike" noProof="0" dirty="0">
                          <a:solidFill>
                            <a:srgbClr val="000000"/>
                          </a:solidFill>
                          <a:latin typeface="Arial"/>
                        </a:rPr>
                        <a:t>Zach Scrivner, Manager-Corporate Project Engineering Safety</a:t>
                      </a:r>
                      <a:endParaRPr lang="en-US" sz="2000" dirty="0"/>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rtl="0" eaLnBrk="1" fontAlgn="auto" latinLnBrk="0" hangingPunct="1">
                        <a:lnSpc>
                          <a:spcPct val="100000"/>
                        </a:lnSpc>
                        <a:spcBef>
                          <a:spcPts val="0"/>
                        </a:spcBef>
                        <a:spcAft>
                          <a:spcPts val="0"/>
                        </a:spcAft>
                        <a:buClrTx/>
                        <a:buSzTx/>
                        <a:buFontTx/>
                        <a:buNone/>
                      </a:pPr>
                      <a:r>
                        <a:rPr lang="en-US" sz="1050" b="0" dirty="0">
                          <a:solidFill>
                            <a:schemeClr val="tx1"/>
                          </a:solidFill>
                          <a:latin typeface="Arial"/>
                          <a:cs typeface="Arial"/>
                        </a:rPr>
                        <a:t>PFE # 2024 - 1</a:t>
                      </a:r>
                      <a:endParaRPr lang="en-US" sz="1050" b="0" dirty="0">
                        <a:solidFill>
                          <a:schemeClr val="tx1"/>
                        </a:solidFill>
                        <a:latin typeface="Arial" panose="020B0604020202020204" pitchFamily="34" charset="0"/>
                        <a:cs typeface="Arial" panose="020B0604020202020204" pitchFamily="34" charset="0"/>
                      </a:endParaRPr>
                    </a:p>
                    <a:p>
                      <a:pPr marL="0" marR="0" lvl="0" indent="0" algn="l" rtl="0" eaLnBrk="1" fontAlgn="auto" latinLnBrk="0" hangingPunct="1">
                        <a:lnSpc>
                          <a:spcPct val="100000"/>
                        </a:lnSpc>
                        <a:spcBef>
                          <a:spcPts val="0"/>
                        </a:spcBef>
                        <a:spcAft>
                          <a:spcPts val="0"/>
                        </a:spcAft>
                        <a:buClrTx/>
                        <a:buSzTx/>
                        <a:buFontTx/>
                        <a:buNone/>
                      </a:pPr>
                      <a:r>
                        <a:rPr lang="en-US" sz="1050" b="0" dirty="0">
                          <a:solidFill>
                            <a:schemeClr val="tx1"/>
                          </a:solidFill>
                          <a:latin typeface="Arial"/>
                          <a:cs typeface="Arial"/>
                        </a:rPr>
                        <a:t>Event ID # 20012857</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4" name="Picture 2" descr="Image">
            <a:extLst>
              <a:ext uri="{FF2B5EF4-FFF2-40B4-BE49-F238E27FC236}">
                <a16:creationId xmlns:a16="http://schemas.microsoft.com/office/drawing/2014/main" id="{7B4CFA3F-DE7D-4863-6140-E769A1AB8E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9988" y="1755386"/>
            <a:ext cx="5609201" cy="2653983"/>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5" name="Picture 4" descr="Icon&#10;&#10;Description automatically generated">
            <a:extLst>
              <a:ext uri="{FF2B5EF4-FFF2-40B4-BE49-F238E27FC236}">
                <a16:creationId xmlns:a16="http://schemas.microsoft.com/office/drawing/2014/main" id="{B955A724-FFEC-8CFC-1A24-F5E9D04299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810" y="78361"/>
            <a:ext cx="885783" cy="767342"/>
          </a:xfrm>
          <a:prstGeom prst="rect">
            <a:avLst/>
          </a:prstGeom>
        </p:spPr>
      </p:pic>
    </p:spTree>
    <p:extLst>
      <p:ext uri="{BB962C8B-B14F-4D97-AF65-F5344CB8AC3E}">
        <p14:creationId xmlns:p14="http://schemas.microsoft.com/office/powerpoint/2010/main" val="12206077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996371" y="6468143"/>
            <a:ext cx="551815" cy="208279"/>
          </a:xfrm>
          <a:prstGeom prst="rect">
            <a:avLst/>
          </a:prstGeom>
        </p:spPr>
        <p:txBody>
          <a:bodyPr vert="horz" wrap="square" lIns="0" tIns="12700" rIns="0" bIns="0" rtlCol="0">
            <a:spAutoFit/>
          </a:bodyPr>
          <a:lstStyle/>
          <a:p>
            <a:pPr marL="12700">
              <a:lnSpc>
                <a:spcPct val="100000"/>
              </a:lnSpc>
              <a:spcBef>
                <a:spcPts val="100"/>
              </a:spcBef>
            </a:pPr>
            <a:r>
              <a:rPr sz="1200" spc="-10" dirty="0">
                <a:latin typeface="Arial"/>
                <a:cs typeface="Arial"/>
              </a:rPr>
              <a:t>fcx.com</a:t>
            </a:r>
            <a:endParaRPr sz="1200">
              <a:latin typeface="Arial"/>
              <a:cs typeface="Arial"/>
            </a:endParaRPr>
          </a:p>
        </p:txBody>
      </p:sp>
      <p:pic>
        <p:nvPicPr>
          <p:cNvPr id="3" name="object 3"/>
          <p:cNvPicPr/>
          <p:nvPr/>
        </p:nvPicPr>
        <p:blipFill>
          <a:blip r:embed="rId2" cstate="print"/>
          <a:stretch>
            <a:fillRect/>
          </a:stretch>
        </p:blipFill>
        <p:spPr>
          <a:xfrm>
            <a:off x="1109472" y="5974079"/>
            <a:ext cx="464807" cy="469379"/>
          </a:xfrm>
          <a:prstGeom prst="rect">
            <a:avLst/>
          </a:prstGeom>
        </p:spPr>
      </p:pic>
      <p:sp>
        <p:nvSpPr>
          <p:cNvPr id="4" name="object 4"/>
          <p:cNvSpPr/>
          <p:nvPr/>
        </p:nvSpPr>
        <p:spPr>
          <a:xfrm>
            <a:off x="1870297" y="6039265"/>
            <a:ext cx="1240790" cy="405765"/>
          </a:xfrm>
          <a:custGeom>
            <a:avLst/>
            <a:gdLst/>
            <a:ahLst/>
            <a:cxnLst/>
            <a:rect l="l" t="t" r="r" b="b"/>
            <a:pathLst>
              <a:path w="1240789" h="405764">
                <a:moveTo>
                  <a:pt x="1240496" y="279312"/>
                </a:moveTo>
                <a:lnTo>
                  <a:pt x="1207880" y="279312"/>
                </a:lnTo>
                <a:lnTo>
                  <a:pt x="1210598" y="274990"/>
                </a:lnTo>
                <a:lnTo>
                  <a:pt x="1214132" y="271749"/>
                </a:lnTo>
                <a:lnTo>
                  <a:pt x="1218480" y="269047"/>
                </a:lnTo>
                <a:lnTo>
                  <a:pt x="1222829" y="266616"/>
                </a:lnTo>
                <a:lnTo>
                  <a:pt x="1228809" y="265265"/>
                </a:lnTo>
                <a:lnTo>
                  <a:pt x="1236419" y="265265"/>
                </a:lnTo>
                <a:lnTo>
                  <a:pt x="1236419" y="264725"/>
                </a:lnTo>
                <a:lnTo>
                  <a:pt x="1240496" y="264725"/>
                </a:lnTo>
                <a:lnTo>
                  <a:pt x="1240496" y="279312"/>
                </a:lnTo>
                <a:close/>
              </a:path>
              <a:path w="1240789" h="405764">
                <a:moveTo>
                  <a:pt x="1207608" y="359000"/>
                </a:moveTo>
                <a:lnTo>
                  <a:pt x="1192388" y="359000"/>
                </a:lnTo>
                <a:lnTo>
                  <a:pt x="1192388" y="264995"/>
                </a:lnTo>
                <a:lnTo>
                  <a:pt x="1205706" y="264995"/>
                </a:lnTo>
                <a:lnTo>
                  <a:pt x="1207880" y="279312"/>
                </a:lnTo>
                <a:lnTo>
                  <a:pt x="1240496" y="279312"/>
                </a:lnTo>
                <a:lnTo>
                  <a:pt x="1240496" y="279582"/>
                </a:lnTo>
                <a:lnTo>
                  <a:pt x="1223916" y="279582"/>
                </a:lnTo>
                <a:lnTo>
                  <a:pt x="1217393" y="282554"/>
                </a:lnTo>
                <a:lnTo>
                  <a:pt x="1213588" y="288496"/>
                </a:lnTo>
                <a:lnTo>
                  <a:pt x="1209511" y="294709"/>
                </a:lnTo>
                <a:lnTo>
                  <a:pt x="1207608" y="302003"/>
                </a:lnTo>
                <a:lnTo>
                  <a:pt x="1207608" y="359000"/>
                </a:lnTo>
                <a:close/>
              </a:path>
              <a:path w="1240789" h="405764">
                <a:moveTo>
                  <a:pt x="1134222" y="360621"/>
                </a:moveTo>
                <a:lnTo>
                  <a:pt x="1096986" y="344953"/>
                </a:lnTo>
                <a:lnTo>
                  <a:pt x="1087201" y="312538"/>
                </a:lnTo>
                <a:lnTo>
                  <a:pt x="1087558" y="305493"/>
                </a:lnTo>
                <a:lnTo>
                  <a:pt x="1115468" y="266076"/>
                </a:lnTo>
                <a:lnTo>
                  <a:pt x="1123350" y="264185"/>
                </a:lnTo>
                <a:lnTo>
                  <a:pt x="1140745" y="264185"/>
                </a:lnTo>
                <a:lnTo>
                  <a:pt x="1148356" y="266076"/>
                </a:lnTo>
                <a:lnTo>
                  <a:pt x="1155151" y="269587"/>
                </a:lnTo>
                <a:lnTo>
                  <a:pt x="1161674" y="273099"/>
                </a:lnTo>
                <a:lnTo>
                  <a:pt x="1166252" y="277421"/>
                </a:lnTo>
                <a:lnTo>
                  <a:pt x="1124981" y="277421"/>
                </a:lnTo>
                <a:lnTo>
                  <a:pt x="1118730" y="279852"/>
                </a:lnTo>
                <a:lnTo>
                  <a:pt x="1113294" y="284445"/>
                </a:lnTo>
                <a:lnTo>
                  <a:pt x="1107858" y="289307"/>
                </a:lnTo>
                <a:lnTo>
                  <a:pt x="1104868" y="295250"/>
                </a:lnTo>
                <a:lnTo>
                  <a:pt x="1104052" y="302813"/>
                </a:lnTo>
                <a:lnTo>
                  <a:pt x="1176719" y="302813"/>
                </a:lnTo>
                <a:lnTo>
                  <a:pt x="1176798" y="305493"/>
                </a:lnTo>
                <a:lnTo>
                  <a:pt x="1176870" y="312538"/>
                </a:lnTo>
                <a:lnTo>
                  <a:pt x="1176623" y="315239"/>
                </a:lnTo>
                <a:lnTo>
                  <a:pt x="1102965" y="315239"/>
                </a:lnTo>
                <a:lnTo>
                  <a:pt x="1103019" y="325909"/>
                </a:lnTo>
                <a:lnTo>
                  <a:pt x="1105955" y="333338"/>
                </a:lnTo>
                <a:lnTo>
                  <a:pt x="1111391" y="338740"/>
                </a:lnTo>
                <a:lnTo>
                  <a:pt x="1116827" y="344413"/>
                </a:lnTo>
                <a:lnTo>
                  <a:pt x="1124166" y="347114"/>
                </a:lnTo>
                <a:lnTo>
                  <a:pt x="1165751" y="347114"/>
                </a:lnTo>
                <a:lnTo>
                  <a:pt x="1161402" y="351436"/>
                </a:lnTo>
                <a:lnTo>
                  <a:pt x="1155588" y="355492"/>
                </a:lnTo>
                <a:lnTo>
                  <a:pt x="1149137" y="358358"/>
                </a:lnTo>
                <a:lnTo>
                  <a:pt x="1142024" y="360059"/>
                </a:lnTo>
                <a:lnTo>
                  <a:pt x="1134222" y="360621"/>
                </a:lnTo>
                <a:close/>
              </a:path>
              <a:path w="1240789" h="405764">
                <a:moveTo>
                  <a:pt x="1176719" y="302813"/>
                </a:moveTo>
                <a:lnTo>
                  <a:pt x="1161131" y="302813"/>
                </a:lnTo>
                <a:lnTo>
                  <a:pt x="1160315" y="294709"/>
                </a:lnTo>
                <a:lnTo>
                  <a:pt x="1157325" y="288496"/>
                </a:lnTo>
                <a:lnTo>
                  <a:pt x="1152161" y="284174"/>
                </a:lnTo>
                <a:lnTo>
                  <a:pt x="1146997" y="279582"/>
                </a:lnTo>
                <a:lnTo>
                  <a:pt x="1140474" y="277421"/>
                </a:lnTo>
                <a:lnTo>
                  <a:pt x="1166252" y="277421"/>
                </a:lnTo>
                <a:lnTo>
                  <a:pt x="1167110" y="278232"/>
                </a:lnTo>
                <a:lnTo>
                  <a:pt x="1170644" y="284985"/>
                </a:lnTo>
                <a:lnTo>
                  <a:pt x="1174721" y="291738"/>
                </a:lnTo>
                <a:lnTo>
                  <a:pt x="1176623" y="299572"/>
                </a:lnTo>
                <a:lnTo>
                  <a:pt x="1176719" y="302813"/>
                </a:lnTo>
                <a:close/>
              </a:path>
              <a:path w="1240789" h="405764">
                <a:moveTo>
                  <a:pt x="1165751" y="347114"/>
                </a:moveTo>
                <a:lnTo>
                  <a:pt x="1139658" y="347114"/>
                </a:lnTo>
                <a:lnTo>
                  <a:pt x="1145366" y="345494"/>
                </a:lnTo>
                <a:lnTo>
                  <a:pt x="1150259" y="341982"/>
                </a:lnTo>
                <a:lnTo>
                  <a:pt x="1154879" y="338740"/>
                </a:lnTo>
                <a:lnTo>
                  <a:pt x="1158141" y="333878"/>
                </a:lnTo>
                <a:lnTo>
                  <a:pt x="1159772" y="327935"/>
                </a:lnTo>
                <a:lnTo>
                  <a:pt x="1175264" y="327935"/>
                </a:lnTo>
                <a:lnTo>
                  <a:pt x="1173328" y="334722"/>
                </a:lnTo>
                <a:lnTo>
                  <a:pt x="1170372" y="340901"/>
                </a:lnTo>
                <a:lnTo>
                  <a:pt x="1166397" y="346473"/>
                </a:lnTo>
                <a:lnTo>
                  <a:pt x="1165751" y="347114"/>
                </a:lnTo>
                <a:close/>
              </a:path>
              <a:path w="1240789" h="405764">
                <a:moveTo>
                  <a:pt x="995604" y="359270"/>
                </a:moveTo>
                <a:lnTo>
                  <a:pt x="982286" y="359270"/>
                </a:lnTo>
                <a:lnTo>
                  <a:pt x="982286" y="230149"/>
                </a:lnTo>
                <a:lnTo>
                  <a:pt x="997507" y="230149"/>
                </a:lnTo>
                <a:lnTo>
                  <a:pt x="997507" y="280393"/>
                </a:lnTo>
                <a:lnTo>
                  <a:pt x="1015297" y="280393"/>
                </a:lnTo>
                <a:lnTo>
                  <a:pt x="997235" y="319021"/>
                </a:lnTo>
                <a:lnTo>
                  <a:pt x="998322" y="324964"/>
                </a:lnTo>
                <a:lnTo>
                  <a:pt x="1003758" y="335769"/>
                </a:lnTo>
                <a:lnTo>
                  <a:pt x="1007292" y="339821"/>
                </a:lnTo>
                <a:lnTo>
                  <a:pt x="1015742" y="344953"/>
                </a:lnTo>
                <a:lnTo>
                  <a:pt x="997779" y="344953"/>
                </a:lnTo>
                <a:lnTo>
                  <a:pt x="995604" y="359270"/>
                </a:lnTo>
                <a:close/>
              </a:path>
              <a:path w="1240789" h="405764">
                <a:moveTo>
                  <a:pt x="1015297" y="280393"/>
                </a:moveTo>
                <a:lnTo>
                  <a:pt x="997507" y="280393"/>
                </a:lnTo>
                <a:lnTo>
                  <a:pt x="1004094" y="273302"/>
                </a:lnTo>
                <a:lnTo>
                  <a:pt x="1011674" y="268237"/>
                </a:lnTo>
                <a:lnTo>
                  <a:pt x="1020325" y="265198"/>
                </a:lnTo>
                <a:lnTo>
                  <a:pt x="1030123" y="264185"/>
                </a:lnTo>
                <a:lnTo>
                  <a:pt x="1038820" y="264185"/>
                </a:lnTo>
                <a:lnTo>
                  <a:pt x="1046703" y="266076"/>
                </a:lnTo>
                <a:lnTo>
                  <a:pt x="1053498" y="269858"/>
                </a:lnTo>
                <a:lnTo>
                  <a:pt x="1060564" y="273639"/>
                </a:lnTo>
                <a:lnTo>
                  <a:pt x="1064706" y="277961"/>
                </a:lnTo>
                <a:lnTo>
                  <a:pt x="1022241" y="277961"/>
                </a:lnTo>
                <a:lnTo>
                  <a:pt x="1017076" y="279312"/>
                </a:lnTo>
                <a:lnTo>
                  <a:pt x="1015297" y="280393"/>
                </a:lnTo>
                <a:close/>
              </a:path>
              <a:path w="1240789" h="405764">
                <a:moveTo>
                  <a:pt x="1063269" y="347114"/>
                </a:moveTo>
                <a:lnTo>
                  <a:pt x="1038005" y="347114"/>
                </a:lnTo>
                <a:lnTo>
                  <a:pt x="1045615" y="343873"/>
                </a:lnTo>
                <a:lnTo>
                  <a:pt x="1051323" y="337390"/>
                </a:lnTo>
                <a:lnTo>
                  <a:pt x="1055090" y="332257"/>
                </a:lnTo>
                <a:lnTo>
                  <a:pt x="1057812" y="326517"/>
                </a:lnTo>
                <a:lnTo>
                  <a:pt x="1059464" y="320068"/>
                </a:lnTo>
                <a:lnTo>
                  <a:pt x="1060021" y="312808"/>
                </a:lnTo>
                <a:lnTo>
                  <a:pt x="1059464" y="305464"/>
                </a:lnTo>
                <a:lnTo>
                  <a:pt x="1038005" y="277961"/>
                </a:lnTo>
                <a:lnTo>
                  <a:pt x="1064706" y="277961"/>
                </a:lnTo>
                <a:lnTo>
                  <a:pt x="1075785" y="311998"/>
                </a:lnTo>
                <a:lnTo>
                  <a:pt x="1075386" y="318886"/>
                </a:lnTo>
                <a:lnTo>
                  <a:pt x="1074222" y="325369"/>
                </a:lnTo>
                <a:lnTo>
                  <a:pt x="1072345" y="331447"/>
                </a:lnTo>
                <a:lnTo>
                  <a:pt x="1069806" y="337120"/>
                </a:lnTo>
                <a:lnTo>
                  <a:pt x="1065729" y="344413"/>
                </a:lnTo>
                <a:lnTo>
                  <a:pt x="1063269" y="347114"/>
                </a:lnTo>
                <a:close/>
              </a:path>
              <a:path w="1240789" h="405764">
                <a:moveTo>
                  <a:pt x="1038820" y="360351"/>
                </a:moveTo>
                <a:lnTo>
                  <a:pt x="1022512" y="360351"/>
                </a:lnTo>
                <a:lnTo>
                  <a:pt x="1015989" y="359000"/>
                </a:lnTo>
                <a:lnTo>
                  <a:pt x="1005117" y="353597"/>
                </a:lnTo>
                <a:lnTo>
                  <a:pt x="1000768" y="349816"/>
                </a:lnTo>
                <a:lnTo>
                  <a:pt x="997779" y="344953"/>
                </a:lnTo>
                <a:lnTo>
                  <a:pt x="1015742" y="344953"/>
                </a:lnTo>
                <a:lnTo>
                  <a:pt x="1017076" y="345764"/>
                </a:lnTo>
                <a:lnTo>
                  <a:pt x="1022512" y="347114"/>
                </a:lnTo>
                <a:lnTo>
                  <a:pt x="1063269" y="347114"/>
                </a:lnTo>
                <a:lnTo>
                  <a:pt x="1060564" y="350086"/>
                </a:lnTo>
                <a:lnTo>
                  <a:pt x="1053498" y="354138"/>
                </a:lnTo>
                <a:lnTo>
                  <a:pt x="1046703" y="358190"/>
                </a:lnTo>
                <a:lnTo>
                  <a:pt x="1038820" y="360351"/>
                </a:lnTo>
                <a:close/>
              </a:path>
              <a:path w="1240789" h="405764">
                <a:moveTo>
                  <a:pt x="853670" y="277961"/>
                </a:moveTo>
                <a:lnTo>
                  <a:pt x="837145" y="277961"/>
                </a:lnTo>
                <a:lnTo>
                  <a:pt x="842743" y="271749"/>
                </a:lnTo>
                <a:lnTo>
                  <a:pt x="849172" y="267393"/>
                </a:lnTo>
                <a:lnTo>
                  <a:pt x="856561" y="264780"/>
                </a:lnTo>
                <a:lnTo>
                  <a:pt x="864868" y="263915"/>
                </a:lnTo>
                <a:lnTo>
                  <a:pt x="871663" y="263915"/>
                </a:lnTo>
                <a:lnTo>
                  <a:pt x="892789" y="277691"/>
                </a:lnTo>
                <a:lnTo>
                  <a:pt x="854268" y="277691"/>
                </a:lnTo>
                <a:lnTo>
                  <a:pt x="853670" y="277961"/>
                </a:lnTo>
                <a:close/>
              </a:path>
              <a:path w="1240789" h="405764">
                <a:moveTo>
                  <a:pt x="909960" y="282013"/>
                </a:moveTo>
                <a:lnTo>
                  <a:pt x="894766" y="282013"/>
                </a:lnTo>
                <a:lnTo>
                  <a:pt x="900631" y="274213"/>
                </a:lnTo>
                <a:lnTo>
                  <a:pt x="908050" y="268642"/>
                </a:lnTo>
                <a:lnTo>
                  <a:pt x="917050" y="265299"/>
                </a:lnTo>
                <a:lnTo>
                  <a:pt x="927654" y="264185"/>
                </a:lnTo>
                <a:lnTo>
                  <a:pt x="935239" y="264797"/>
                </a:lnTo>
                <a:lnTo>
                  <a:pt x="942059" y="266650"/>
                </a:lnTo>
                <a:lnTo>
                  <a:pt x="948065" y="269769"/>
                </a:lnTo>
                <a:lnTo>
                  <a:pt x="953229" y="274213"/>
                </a:lnTo>
                <a:lnTo>
                  <a:pt x="955715" y="277421"/>
                </a:lnTo>
                <a:lnTo>
                  <a:pt x="917326" y="277421"/>
                </a:lnTo>
                <a:lnTo>
                  <a:pt x="911346" y="280393"/>
                </a:lnTo>
                <a:lnTo>
                  <a:pt x="909960" y="282013"/>
                </a:lnTo>
                <a:close/>
              </a:path>
              <a:path w="1240789" h="405764">
                <a:moveTo>
                  <a:pt x="836873" y="359000"/>
                </a:moveTo>
                <a:lnTo>
                  <a:pt x="821652" y="359000"/>
                </a:lnTo>
                <a:lnTo>
                  <a:pt x="821652" y="264995"/>
                </a:lnTo>
                <a:lnTo>
                  <a:pt x="834970" y="264995"/>
                </a:lnTo>
                <a:lnTo>
                  <a:pt x="837145" y="277961"/>
                </a:lnTo>
                <a:lnTo>
                  <a:pt x="853670" y="277961"/>
                </a:lnTo>
                <a:lnTo>
                  <a:pt x="848288" y="280393"/>
                </a:lnTo>
                <a:lnTo>
                  <a:pt x="839047" y="292278"/>
                </a:lnTo>
                <a:lnTo>
                  <a:pt x="836873" y="299842"/>
                </a:lnTo>
                <a:lnTo>
                  <a:pt x="836873" y="359000"/>
                </a:lnTo>
                <a:close/>
              </a:path>
              <a:path w="1240789" h="405764">
                <a:moveTo>
                  <a:pt x="963260" y="358730"/>
                </a:moveTo>
                <a:lnTo>
                  <a:pt x="948039" y="358730"/>
                </a:lnTo>
                <a:lnTo>
                  <a:pt x="948039" y="296600"/>
                </a:lnTo>
                <a:lnTo>
                  <a:pt x="945865" y="289577"/>
                </a:lnTo>
                <a:lnTo>
                  <a:pt x="938254" y="279852"/>
                </a:lnTo>
                <a:lnTo>
                  <a:pt x="932546" y="277421"/>
                </a:lnTo>
                <a:lnTo>
                  <a:pt x="955715" y="277421"/>
                </a:lnTo>
                <a:lnTo>
                  <a:pt x="957641" y="279907"/>
                </a:lnTo>
                <a:lnTo>
                  <a:pt x="960780" y="286977"/>
                </a:lnTo>
                <a:lnTo>
                  <a:pt x="962644" y="295414"/>
                </a:lnTo>
                <a:lnTo>
                  <a:pt x="963260" y="305244"/>
                </a:lnTo>
                <a:lnTo>
                  <a:pt x="963260" y="358730"/>
                </a:lnTo>
                <a:close/>
              </a:path>
              <a:path w="1240789" h="405764">
                <a:moveTo>
                  <a:pt x="899930" y="359000"/>
                </a:moveTo>
                <a:lnTo>
                  <a:pt x="884710" y="359000"/>
                </a:lnTo>
                <a:lnTo>
                  <a:pt x="884636" y="296600"/>
                </a:lnTo>
                <a:lnTo>
                  <a:pt x="882807" y="289847"/>
                </a:lnTo>
                <a:lnTo>
                  <a:pt x="878730" y="284985"/>
                </a:lnTo>
                <a:lnTo>
                  <a:pt x="874925" y="280122"/>
                </a:lnTo>
                <a:lnTo>
                  <a:pt x="869217" y="277691"/>
                </a:lnTo>
                <a:lnTo>
                  <a:pt x="892789" y="277691"/>
                </a:lnTo>
                <a:lnTo>
                  <a:pt x="894766" y="282013"/>
                </a:lnTo>
                <a:lnTo>
                  <a:pt x="909960" y="282013"/>
                </a:lnTo>
                <a:lnTo>
                  <a:pt x="902105" y="291198"/>
                </a:lnTo>
                <a:lnTo>
                  <a:pt x="899930" y="298761"/>
                </a:lnTo>
                <a:lnTo>
                  <a:pt x="899930" y="359000"/>
                </a:lnTo>
                <a:close/>
              </a:path>
              <a:path w="1240789" h="405764">
                <a:moveTo>
                  <a:pt x="763215" y="360621"/>
                </a:moveTo>
                <a:lnTo>
                  <a:pt x="725978" y="344953"/>
                </a:lnTo>
                <a:lnTo>
                  <a:pt x="716193" y="312538"/>
                </a:lnTo>
                <a:lnTo>
                  <a:pt x="716550" y="305493"/>
                </a:lnTo>
                <a:lnTo>
                  <a:pt x="744461" y="266076"/>
                </a:lnTo>
                <a:lnTo>
                  <a:pt x="752343" y="264185"/>
                </a:lnTo>
                <a:lnTo>
                  <a:pt x="769738" y="264185"/>
                </a:lnTo>
                <a:lnTo>
                  <a:pt x="777348" y="266076"/>
                </a:lnTo>
                <a:lnTo>
                  <a:pt x="790938" y="273099"/>
                </a:lnTo>
                <a:lnTo>
                  <a:pt x="795287" y="277421"/>
                </a:lnTo>
                <a:lnTo>
                  <a:pt x="753974" y="277421"/>
                </a:lnTo>
                <a:lnTo>
                  <a:pt x="747722" y="279852"/>
                </a:lnTo>
                <a:lnTo>
                  <a:pt x="742286" y="284445"/>
                </a:lnTo>
                <a:lnTo>
                  <a:pt x="736850" y="289307"/>
                </a:lnTo>
                <a:lnTo>
                  <a:pt x="733860" y="295250"/>
                </a:lnTo>
                <a:lnTo>
                  <a:pt x="733045" y="302813"/>
                </a:lnTo>
                <a:lnTo>
                  <a:pt x="805712" y="302813"/>
                </a:lnTo>
                <a:lnTo>
                  <a:pt x="805791" y="305493"/>
                </a:lnTo>
                <a:lnTo>
                  <a:pt x="805863" y="312538"/>
                </a:lnTo>
                <a:lnTo>
                  <a:pt x="805616" y="315239"/>
                </a:lnTo>
                <a:lnTo>
                  <a:pt x="731958" y="315239"/>
                </a:lnTo>
                <a:lnTo>
                  <a:pt x="732011" y="325909"/>
                </a:lnTo>
                <a:lnTo>
                  <a:pt x="734948" y="333338"/>
                </a:lnTo>
                <a:lnTo>
                  <a:pt x="740384" y="338740"/>
                </a:lnTo>
                <a:lnTo>
                  <a:pt x="745820" y="344413"/>
                </a:lnTo>
                <a:lnTo>
                  <a:pt x="753158" y="347114"/>
                </a:lnTo>
                <a:lnTo>
                  <a:pt x="794744" y="347114"/>
                </a:lnTo>
                <a:lnTo>
                  <a:pt x="790395" y="351436"/>
                </a:lnTo>
                <a:lnTo>
                  <a:pt x="784581" y="355492"/>
                </a:lnTo>
                <a:lnTo>
                  <a:pt x="778130" y="358358"/>
                </a:lnTo>
                <a:lnTo>
                  <a:pt x="771016" y="360059"/>
                </a:lnTo>
                <a:lnTo>
                  <a:pt x="763215" y="360621"/>
                </a:lnTo>
                <a:close/>
              </a:path>
              <a:path w="1240789" h="405764">
                <a:moveTo>
                  <a:pt x="805712" y="302813"/>
                </a:moveTo>
                <a:lnTo>
                  <a:pt x="790123" y="302813"/>
                </a:lnTo>
                <a:lnTo>
                  <a:pt x="789308" y="294709"/>
                </a:lnTo>
                <a:lnTo>
                  <a:pt x="786318" y="288496"/>
                </a:lnTo>
                <a:lnTo>
                  <a:pt x="781154" y="284174"/>
                </a:lnTo>
                <a:lnTo>
                  <a:pt x="775989" y="279582"/>
                </a:lnTo>
                <a:lnTo>
                  <a:pt x="769466" y="277421"/>
                </a:lnTo>
                <a:lnTo>
                  <a:pt x="795287" y="277421"/>
                </a:lnTo>
                <a:lnTo>
                  <a:pt x="796103" y="278232"/>
                </a:lnTo>
                <a:lnTo>
                  <a:pt x="799636" y="284985"/>
                </a:lnTo>
                <a:lnTo>
                  <a:pt x="803713" y="291738"/>
                </a:lnTo>
                <a:lnTo>
                  <a:pt x="805616" y="299572"/>
                </a:lnTo>
                <a:lnTo>
                  <a:pt x="805712" y="302813"/>
                </a:lnTo>
                <a:close/>
              </a:path>
              <a:path w="1240789" h="405764">
                <a:moveTo>
                  <a:pt x="794744" y="347114"/>
                </a:moveTo>
                <a:lnTo>
                  <a:pt x="768651" y="347114"/>
                </a:lnTo>
                <a:lnTo>
                  <a:pt x="774359" y="345494"/>
                </a:lnTo>
                <a:lnTo>
                  <a:pt x="779251" y="341982"/>
                </a:lnTo>
                <a:lnTo>
                  <a:pt x="783872" y="338740"/>
                </a:lnTo>
                <a:lnTo>
                  <a:pt x="787133" y="333878"/>
                </a:lnTo>
                <a:lnTo>
                  <a:pt x="788764" y="327935"/>
                </a:lnTo>
                <a:lnTo>
                  <a:pt x="804257" y="327935"/>
                </a:lnTo>
                <a:lnTo>
                  <a:pt x="802320" y="334722"/>
                </a:lnTo>
                <a:lnTo>
                  <a:pt x="799364" y="340901"/>
                </a:lnTo>
                <a:lnTo>
                  <a:pt x="795389" y="346473"/>
                </a:lnTo>
                <a:lnTo>
                  <a:pt x="794744" y="347114"/>
                </a:lnTo>
                <a:close/>
              </a:path>
              <a:path w="1240789" h="405764">
                <a:moveTo>
                  <a:pt x="581652" y="359270"/>
                </a:moveTo>
                <a:lnTo>
                  <a:pt x="565888" y="359270"/>
                </a:lnTo>
                <a:lnTo>
                  <a:pt x="565888" y="230149"/>
                </a:lnTo>
                <a:lnTo>
                  <a:pt x="586273" y="230149"/>
                </a:lnTo>
                <a:lnTo>
                  <a:pt x="598075" y="257702"/>
                </a:lnTo>
                <a:lnTo>
                  <a:pt x="581652" y="257702"/>
                </a:lnTo>
                <a:lnTo>
                  <a:pt x="581652" y="359270"/>
                </a:lnTo>
                <a:close/>
              </a:path>
              <a:path w="1240789" h="405764">
                <a:moveTo>
                  <a:pt x="648674" y="337390"/>
                </a:moveTo>
                <a:lnTo>
                  <a:pt x="632207" y="337390"/>
                </a:lnTo>
                <a:lnTo>
                  <a:pt x="678141" y="230149"/>
                </a:lnTo>
                <a:lnTo>
                  <a:pt x="698255" y="230149"/>
                </a:lnTo>
                <a:lnTo>
                  <a:pt x="698255" y="257702"/>
                </a:lnTo>
                <a:lnTo>
                  <a:pt x="682490" y="257702"/>
                </a:lnTo>
                <a:lnTo>
                  <a:pt x="648674" y="337390"/>
                </a:lnTo>
                <a:close/>
              </a:path>
              <a:path w="1240789" h="405764">
                <a:moveTo>
                  <a:pt x="639274" y="359540"/>
                </a:moveTo>
                <a:lnTo>
                  <a:pt x="624868" y="359540"/>
                </a:lnTo>
                <a:lnTo>
                  <a:pt x="581652" y="257702"/>
                </a:lnTo>
                <a:lnTo>
                  <a:pt x="598075" y="257702"/>
                </a:lnTo>
                <a:lnTo>
                  <a:pt x="632207" y="337390"/>
                </a:lnTo>
                <a:lnTo>
                  <a:pt x="648674" y="337390"/>
                </a:lnTo>
                <a:lnTo>
                  <a:pt x="639274" y="359540"/>
                </a:lnTo>
                <a:close/>
              </a:path>
              <a:path w="1240789" h="405764">
                <a:moveTo>
                  <a:pt x="698255" y="359540"/>
                </a:moveTo>
                <a:lnTo>
                  <a:pt x="682490" y="359540"/>
                </a:lnTo>
                <a:lnTo>
                  <a:pt x="682490" y="257702"/>
                </a:lnTo>
                <a:lnTo>
                  <a:pt x="698255" y="257702"/>
                </a:lnTo>
                <a:lnTo>
                  <a:pt x="698255" y="359540"/>
                </a:lnTo>
                <a:close/>
              </a:path>
              <a:path w="1240789" h="405764">
                <a:moveTo>
                  <a:pt x="589263" y="174772"/>
                </a:moveTo>
                <a:lnTo>
                  <a:pt x="565888" y="174772"/>
                </a:lnTo>
                <a:lnTo>
                  <a:pt x="565888" y="45651"/>
                </a:lnTo>
                <a:lnTo>
                  <a:pt x="589263" y="45651"/>
                </a:lnTo>
                <a:lnTo>
                  <a:pt x="589263" y="174772"/>
                </a:lnTo>
                <a:close/>
              </a:path>
              <a:path w="1240789" h="405764">
                <a:moveTo>
                  <a:pt x="665910" y="175853"/>
                </a:moveTo>
                <a:lnTo>
                  <a:pt x="626024" y="163288"/>
                </a:lnTo>
                <a:lnTo>
                  <a:pt x="605095" y="128614"/>
                </a:lnTo>
                <a:lnTo>
                  <a:pt x="603124" y="110212"/>
                </a:lnTo>
                <a:lnTo>
                  <a:pt x="603587" y="100749"/>
                </a:lnTo>
                <a:lnTo>
                  <a:pt x="620112" y="62568"/>
                </a:lnTo>
                <a:lnTo>
                  <a:pt x="656792" y="45077"/>
                </a:lnTo>
                <a:lnTo>
                  <a:pt x="665910" y="44571"/>
                </a:lnTo>
                <a:lnTo>
                  <a:pt x="672935" y="44925"/>
                </a:lnTo>
                <a:lnTo>
                  <a:pt x="710986" y="65371"/>
                </a:lnTo>
                <a:lnTo>
                  <a:pt x="657213" y="65371"/>
                </a:lnTo>
                <a:lnTo>
                  <a:pt x="650418" y="67261"/>
                </a:lnTo>
                <a:lnTo>
                  <a:pt x="639002" y="74825"/>
                </a:lnTo>
                <a:lnTo>
                  <a:pt x="634381" y="79957"/>
                </a:lnTo>
                <a:lnTo>
                  <a:pt x="628402" y="93464"/>
                </a:lnTo>
                <a:lnTo>
                  <a:pt x="626885" y="100749"/>
                </a:lnTo>
                <a:lnTo>
                  <a:pt x="626886" y="119679"/>
                </a:lnTo>
                <a:lnTo>
                  <a:pt x="650418" y="153432"/>
                </a:lnTo>
                <a:lnTo>
                  <a:pt x="657213" y="155323"/>
                </a:lnTo>
                <a:lnTo>
                  <a:pt x="710986" y="155323"/>
                </a:lnTo>
                <a:lnTo>
                  <a:pt x="706680" y="161266"/>
                </a:lnTo>
                <a:lnTo>
                  <a:pt x="673092" y="175498"/>
                </a:lnTo>
                <a:lnTo>
                  <a:pt x="665910" y="175853"/>
                </a:lnTo>
                <a:close/>
              </a:path>
              <a:path w="1240789" h="405764">
                <a:moveTo>
                  <a:pt x="721358" y="91303"/>
                </a:moveTo>
                <a:lnTo>
                  <a:pt x="697983" y="91303"/>
                </a:lnTo>
                <a:lnTo>
                  <a:pt x="697711" y="90492"/>
                </a:lnTo>
                <a:lnTo>
                  <a:pt x="695537" y="82659"/>
                </a:lnTo>
                <a:lnTo>
                  <a:pt x="691731" y="76446"/>
                </a:lnTo>
                <a:lnTo>
                  <a:pt x="686024" y="72124"/>
                </a:lnTo>
                <a:lnTo>
                  <a:pt x="680316" y="67532"/>
                </a:lnTo>
                <a:lnTo>
                  <a:pt x="673249" y="65371"/>
                </a:lnTo>
                <a:lnTo>
                  <a:pt x="710986" y="65371"/>
                </a:lnTo>
                <a:lnTo>
                  <a:pt x="711573" y="66181"/>
                </a:lnTo>
                <a:lnTo>
                  <a:pt x="714932" y="71491"/>
                </a:lnTo>
                <a:lnTo>
                  <a:pt x="717654" y="77256"/>
                </a:lnTo>
                <a:lnTo>
                  <a:pt x="719714" y="83427"/>
                </a:lnTo>
                <a:lnTo>
                  <a:pt x="721358" y="91303"/>
                </a:lnTo>
                <a:close/>
              </a:path>
              <a:path w="1240789" h="405764">
                <a:moveTo>
                  <a:pt x="710986" y="155323"/>
                </a:moveTo>
                <a:lnTo>
                  <a:pt x="673249" y="155323"/>
                </a:lnTo>
                <a:lnTo>
                  <a:pt x="680316" y="152892"/>
                </a:lnTo>
                <a:lnTo>
                  <a:pt x="686024" y="148570"/>
                </a:lnTo>
                <a:lnTo>
                  <a:pt x="691460" y="144248"/>
                </a:lnTo>
                <a:lnTo>
                  <a:pt x="695537" y="138035"/>
                </a:lnTo>
                <a:lnTo>
                  <a:pt x="697439" y="130201"/>
                </a:lnTo>
                <a:lnTo>
                  <a:pt x="697711" y="129391"/>
                </a:lnTo>
                <a:lnTo>
                  <a:pt x="721086" y="129391"/>
                </a:lnTo>
                <a:lnTo>
                  <a:pt x="721086" y="130742"/>
                </a:lnTo>
                <a:lnTo>
                  <a:pt x="719714" y="137267"/>
                </a:lnTo>
                <a:lnTo>
                  <a:pt x="717654" y="143438"/>
                </a:lnTo>
                <a:lnTo>
                  <a:pt x="714932" y="149203"/>
                </a:lnTo>
                <a:lnTo>
                  <a:pt x="711573" y="154513"/>
                </a:lnTo>
                <a:lnTo>
                  <a:pt x="710986" y="155323"/>
                </a:lnTo>
                <a:close/>
              </a:path>
              <a:path w="1240789" h="405764">
                <a:moveTo>
                  <a:pt x="757235" y="174772"/>
                </a:moveTo>
                <a:lnTo>
                  <a:pt x="734676" y="174772"/>
                </a:lnTo>
                <a:lnTo>
                  <a:pt x="734676" y="45651"/>
                </a:lnTo>
                <a:lnTo>
                  <a:pt x="763758" y="45651"/>
                </a:lnTo>
                <a:lnTo>
                  <a:pt x="780649" y="86711"/>
                </a:lnTo>
                <a:lnTo>
                  <a:pt x="757235" y="86711"/>
                </a:lnTo>
                <a:lnTo>
                  <a:pt x="757235" y="174772"/>
                </a:lnTo>
                <a:close/>
              </a:path>
              <a:path w="1240789" h="405764">
                <a:moveTo>
                  <a:pt x="825778" y="143438"/>
                </a:moveTo>
                <a:lnTo>
                  <a:pt x="803985" y="143438"/>
                </a:lnTo>
                <a:lnTo>
                  <a:pt x="843124" y="45651"/>
                </a:lnTo>
                <a:lnTo>
                  <a:pt x="871663" y="45651"/>
                </a:lnTo>
                <a:lnTo>
                  <a:pt x="871663" y="86441"/>
                </a:lnTo>
                <a:lnTo>
                  <a:pt x="849104" y="86441"/>
                </a:lnTo>
                <a:lnTo>
                  <a:pt x="825778" y="143438"/>
                </a:lnTo>
                <a:close/>
              </a:path>
              <a:path w="1240789" h="405764">
                <a:moveTo>
                  <a:pt x="871663" y="174772"/>
                </a:moveTo>
                <a:lnTo>
                  <a:pt x="849104" y="174772"/>
                </a:lnTo>
                <a:lnTo>
                  <a:pt x="849104" y="86441"/>
                </a:lnTo>
                <a:lnTo>
                  <a:pt x="871663" y="86441"/>
                </a:lnTo>
                <a:lnTo>
                  <a:pt x="871663" y="174772"/>
                </a:lnTo>
                <a:close/>
              </a:path>
              <a:path w="1240789" h="405764">
                <a:moveTo>
                  <a:pt x="812954" y="174772"/>
                </a:moveTo>
                <a:lnTo>
                  <a:pt x="793656" y="174772"/>
                </a:lnTo>
                <a:lnTo>
                  <a:pt x="757235" y="86711"/>
                </a:lnTo>
                <a:lnTo>
                  <a:pt x="780649" y="86711"/>
                </a:lnTo>
                <a:lnTo>
                  <a:pt x="803985" y="143438"/>
                </a:lnTo>
                <a:lnTo>
                  <a:pt x="825778" y="143438"/>
                </a:lnTo>
                <a:lnTo>
                  <a:pt x="812954" y="174772"/>
                </a:lnTo>
                <a:close/>
              </a:path>
              <a:path w="1240789" h="405764">
                <a:moveTo>
                  <a:pt x="913792" y="174772"/>
                </a:moveTo>
                <a:lnTo>
                  <a:pt x="891233" y="174772"/>
                </a:lnTo>
                <a:lnTo>
                  <a:pt x="891233" y="45651"/>
                </a:lnTo>
                <a:lnTo>
                  <a:pt x="920315" y="45651"/>
                </a:lnTo>
                <a:lnTo>
                  <a:pt x="920587" y="46462"/>
                </a:lnTo>
                <a:lnTo>
                  <a:pt x="937057" y="86711"/>
                </a:lnTo>
                <a:lnTo>
                  <a:pt x="913792" y="86711"/>
                </a:lnTo>
                <a:lnTo>
                  <a:pt x="913792" y="174772"/>
                </a:lnTo>
                <a:close/>
              </a:path>
              <a:path w="1240789" h="405764">
                <a:moveTo>
                  <a:pt x="982174" y="143438"/>
                </a:moveTo>
                <a:lnTo>
                  <a:pt x="960270" y="143438"/>
                </a:lnTo>
                <a:lnTo>
                  <a:pt x="999409" y="45651"/>
                </a:lnTo>
                <a:lnTo>
                  <a:pt x="1027948" y="45651"/>
                </a:lnTo>
                <a:lnTo>
                  <a:pt x="1027948" y="86711"/>
                </a:lnTo>
                <a:lnTo>
                  <a:pt x="1005389" y="86711"/>
                </a:lnTo>
                <a:lnTo>
                  <a:pt x="982174" y="143438"/>
                </a:lnTo>
                <a:close/>
              </a:path>
              <a:path w="1240789" h="405764">
                <a:moveTo>
                  <a:pt x="969239" y="175043"/>
                </a:moveTo>
                <a:lnTo>
                  <a:pt x="949942" y="175043"/>
                </a:lnTo>
                <a:lnTo>
                  <a:pt x="913792" y="86711"/>
                </a:lnTo>
                <a:lnTo>
                  <a:pt x="937057" y="86711"/>
                </a:lnTo>
                <a:lnTo>
                  <a:pt x="960270" y="143438"/>
                </a:lnTo>
                <a:lnTo>
                  <a:pt x="982174" y="143438"/>
                </a:lnTo>
                <a:lnTo>
                  <a:pt x="969239" y="175043"/>
                </a:lnTo>
                <a:close/>
              </a:path>
              <a:path w="1240789" h="405764">
                <a:moveTo>
                  <a:pt x="1027948" y="174772"/>
                </a:moveTo>
                <a:lnTo>
                  <a:pt x="1005389" y="174772"/>
                </a:lnTo>
                <a:lnTo>
                  <a:pt x="1005389" y="86711"/>
                </a:lnTo>
                <a:lnTo>
                  <a:pt x="1027948" y="86711"/>
                </a:lnTo>
                <a:lnTo>
                  <a:pt x="1027948" y="174772"/>
                </a:lnTo>
                <a:close/>
              </a:path>
              <a:path w="1240789" h="405764">
                <a:moveTo>
                  <a:pt x="256035" y="45651"/>
                </a:moveTo>
                <a:lnTo>
                  <a:pt x="167972" y="45651"/>
                </a:lnTo>
                <a:lnTo>
                  <a:pt x="141336" y="0"/>
                </a:lnTo>
                <a:lnTo>
                  <a:pt x="282400" y="0"/>
                </a:lnTo>
                <a:lnTo>
                  <a:pt x="256035" y="45651"/>
                </a:lnTo>
                <a:close/>
              </a:path>
              <a:path w="1240789" h="405764">
                <a:moveTo>
                  <a:pt x="53001" y="162076"/>
                </a:moveTo>
                <a:lnTo>
                  <a:pt x="0" y="162076"/>
                </a:lnTo>
                <a:lnTo>
                  <a:pt x="70668" y="40519"/>
                </a:lnTo>
                <a:lnTo>
                  <a:pt x="97032" y="86170"/>
                </a:lnTo>
                <a:lnTo>
                  <a:pt x="53001" y="162076"/>
                </a:lnTo>
                <a:close/>
              </a:path>
              <a:path w="1240789" h="405764">
                <a:moveTo>
                  <a:pt x="423736" y="162076"/>
                </a:moveTo>
                <a:lnTo>
                  <a:pt x="370735" y="162076"/>
                </a:lnTo>
                <a:lnTo>
                  <a:pt x="326432" y="86170"/>
                </a:lnTo>
                <a:lnTo>
                  <a:pt x="353068" y="40519"/>
                </a:lnTo>
                <a:lnTo>
                  <a:pt x="423736" y="162076"/>
                </a:lnTo>
                <a:close/>
              </a:path>
              <a:path w="1240789" h="405764">
                <a:moveTo>
                  <a:pt x="282400" y="162076"/>
                </a:moveTo>
                <a:lnTo>
                  <a:pt x="141336" y="162076"/>
                </a:lnTo>
                <a:lnTo>
                  <a:pt x="97032" y="86170"/>
                </a:lnTo>
                <a:lnTo>
                  <a:pt x="120679" y="45651"/>
                </a:lnTo>
                <a:lnTo>
                  <a:pt x="167700" y="45651"/>
                </a:lnTo>
                <a:lnTo>
                  <a:pt x="211732" y="121557"/>
                </a:lnTo>
                <a:lnTo>
                  <a:pt x="305904" y="121557"/>
                </a:lnTo>
                <a:lnTo>
                  <a:pt x="282400" y="162076"/>
                </a:lnTo>
                <a:close/>
              </a:path>
              <a:path w="1240789" h="405764">
                <a:moveTo>
                  <a:pt x="305904" y="121557"/>
                </a:moveTo>
                <a:lnTo>
                  <a:pt x="211732" y="121557"/>
                </a:lnTo>
                <a:lnTo>
                  <a:pt x="256035" y="45651"/>
                </a:lnTo>
                <a:lnTo>
                  <a:pt x="302785" y="45651"/>
                </a:lnTo>
                <a:lnTo>
                  <a:pt x="326432" y="86170"/>
                </a:lnTo>
                <a:lnTo>
                  <a:pt x="305904" y="121557"/>
                </a:lnTo>
                <a:close/>
              </a:path>
              <a:path w="1240789" h="405764">
                <a:moveTo>
                  <a:pt x="370463" y="243115"/>
                </a:moveTo>
                <a:lnTo>
                  <a:pt x="53001" y="243115"/>
                </a:lnTo>
                <a:lnTo>
                  <a:pt x="29354" y="202596"/>
                </a:lnTo>
                <a:lnTo>
                  <a:pt x="53001" y="162076"/>
                </a:lnTo>
                <a:lnTo>
                  <a:pt x="370463" y="162076"/>
                </a:lnTo>
                <a:lnTo>
                  <a:pt x="394110" y="202596"/>
                </a:lnTo>
                <a:lnTo>
                  <a:pt x="370463" y="243115"/>
                </a:lnTo>
                <a:close/>
              </a:path>
              <a:path w="1240789" h="405764">
                <a:moveTo>
                  <a:pt x="70668" y="364673"/>
                </a:moveTo>
                <a:lnTo>
                  <a:pt x="0" y="243115"/>
                </a:lnTo>
                <a:lnTo>
                  <a:pt x="53001" y="243115"/>
                </a:lnTo>
                <a:lnTo>
                  <a:pt x="97304" y="319021"/>
                </a:lnTo>
                <a:lnTo>
                  <a:pt x="70668" y="364673"/>
                </a:lnTo>
                <a:close/>
              </a:path>
              <a:path w="1240789" h="405764">
                <a:moveTo>
                  <a:pt x="167972" y="359540"/>
                </a:moveTo>
                <a:lnTo>
                  <a:pt x="120951" y="359540"/>
                </a:lnTo>
                <a:lnTo>
                  <a:pt x="97304" y="319021"/>
                </a:lnTo>
                <a:lnTo>
                  <a:pt x="141336" y="243115"/>
                </a:lnTo>
                <a:lnTo>
                  <a:pt x="282400" y="243115"/>
                </a:lnTo>
                <a:lnTo>
                  <a:pt x="305904" y="283634"/>
                </a:lnTo>
                <a:lnTo>
                  <a:pt x="211732" y="283634"/>
                </a:lnTo>
                <a:lnTo>
                  <a:pt x="167972" y="359540"/>
                </a:lnTo>
                <a:close/>
              </a:path>
              <a:path w="1240789" h="405764">
                <a:moveTo>
                  <a:pt x="353068" y="364673"/>
                </a:moveTo>
                <a:lnTo>
                  <a:pt x="326703" y="319021"/>
                </a:lnTo>
                <a:lnTo>
                  <a:pt x="370735" y="243115"/>
                </a:lnTo>
                <a:lnTo>
                  <a:pt x="423736" y="243115"/>
                </a:lnTo>
                <a:lnTo>
                  <a:pt x="353068" y="364673"/>
                </a:lnTo>
                <a:close/>
              </a:path>
              <a:path w="1240789" h="405764">
                <a:moveTo>
                  <a:pt x="302785" y="359540"/>
                </a:moveTo>
                <a:lnTo>
                  <a:pt x="255764" y="359540"/>
                </a:lnTo>
                <a:lnTo>
                  <a:pt x="211732" y="283634"/>
                </a:lnTo>
                <a:lnTo>
                  <a:pt x="305904" y="283634"/>
                </a:lnTo>
                <a:lnTo>
                  <a:pt x="326432" y="319021"/>
                </a:lnTo>
                <a:lnTo>
                  <a:pt x="302785" y="359540"/>
                </a:lnTo>
                <a:close/>
              </a:path>
              <a:path w="1240789" h="405764">
                <a:moveTo>
                  <a:pt x="282672" y="405192"/>
                </a:moveTo>
                <a:lnTo>
                  <a:pt x="141336" y="405192"/>
                </a:lnTo>
                <a:lnTo>
                  <a:pt x="167700" y="359540"/>
                </a:lnTo>
                <a:lnTo>
                  <a:pt x="256035" y="359540"/>
                </a:lnTo>
                <a:lnTo>
                  <a:pt x="282672" y="405192"/>
                </a:lnTo>
                <a:close/>
              </a:path>
            </a:pathLst>
          </a:custGeom>
          <a:solidFill>
            <a:srgbClr val="003B3B"/>
          </a:solidFill>
        </p:spPr>
        <p:txBody>
          <a:bodyPr wrap="square" lIns="0" tIns="0" rIns="0" bIns="0" rtlCol="0"/>
          <a:lstStyle/>
          <a:p>
            <a:endParaRPr/>
          </a:p>
        </p:txBody>
      </p:sp>
      <p:sp>
        <p:nvSpPr>
          <p:cNvPr id="5" name="object 5"/>
          <p:cNvSpPr txBox="1">
            <a:spLocks noGrp="1"/>
          </p:cNvSpPr>
          <p:nvPr>
            <p:ph type="ctrTitle"/>
          </p:nvPr>
        </p:nvSpPr>
        <p:spPr>
          <a:prstGeom prst="rect">
            <a:avLst/>
          </a:prstGeom>
        </p:spPr>
        <p:txBody>
          <a:bodyPr vert="horz" wrap="square" lIns="0" tIns="287020" rIns="0" bIns="0" rtlCol="0">
            <a:spAutoFit/>
          </a:bodyPr>
          <a:lstStyle/>
          <a:p>
            <a:pPr marL="12700">
              <a:lnSpc>
                <a:spcPct val="100000"/>
              </a:lnSpc>
              <a:spcBef>
                <a:spcPts val="100"/>
              </a:spcBef>
            </a:pPr>
            <a:r>
              <a:rPr sz="3600" b="1" dirty="0">
                <a:latin typeface="Arial"/>
                <a:cs typeface="Arial"/>
              </a:rPr>
              <a:t>Agency</a:t>
            </a:r>
            <a:r>
              <a:rPr sz="3600" b="1" spc="-20" dirty="0">
                <a:latin typeface="Arial"/>
                <a:cs typeface="Arial"/>
              </a:rPr>
              <a:t> </a:t>
            </a:r>
            <a:r>
              <a:rPr sz="3600" b="1" spc="-10" dirty="0">
                <a:latin typeface="Arial"/>
                <a:cs typeface="Arial"/>
              </a:rPr>
              <a:t>Shares</a:t>
            </a:r>
            <a:endParaRPr sz="3600">
              <a:latin typeface="Arial"/>
              <a:cs typeface="Arial"/>
            </a:endParaRPr>
          </a:p>
        </p:txBody>
      </p:sp>
      <p:sp>
        <p:nvSpPr>
          <p:cNvPr id="6" name="object 6"/>
          <p:cNvSpPr txBox="1"/>
          <p:nvPr/>
        </p:nvSpPr>
        <p:spPr>
          <a:xfrm>
            <a:off x="6133310" y="3550575"/>
            <a:ext cx="3010690" cy="382156"/>
          </a:xfrm>
          <a:prstGeom prst="rect">
            <a:avLst/>
          </a:prstGeom>
        </p:spPr>
        <p:txBody>
          <a:bodyPr vert="horz" wrap="square" lIns="0" tIns="12700" rIns="0" bIns="0" rtlCol="0">
            <a:spAutoFit/>
          </a:bodyPr>
          <a:lstStyle/>
          <a:p>
            <a:pPr marL="12700">
              <a:lnSpc>
                <a:spcPct val="100000"/>
              </a:lnSpc>
              <a:spcBef>
                <a:spcPts val="100"/>
              </a:spcBef>
            </a:pPr>
            <a:r>
              <a:rPr lang="en-US" sz="2400" dirty="0">
                <a:solidFill>
                  <a:srgbClr val="006FC0"/>
                </a:solidFill>
                <a:latin typeface="Arial"/>
                <a:cs typeface="Arial"/>
              </a:rPr>
              <a:t>January</a:t>
            </a:r>
            <a:r>
              <a:rPr lang="en-US" sz="2400" spc="-5" dirty="0">
                <a:solidFill>
                  <a:srgbClr val="006FC0"/>
                </a:solidFill>
                <a:latin typeface="Arial"/>
                <a:cs typeface="Arial"/>
              </a:rPr>
              <a:t> </a:t>
            </a:r>
            <a:r>
              <a:rPr lang="en-US" sz="2400" spc="-10" dirty="0">
                <a:solidFill>
                  <a:srgbClr val="006FC0"/>
                </a:solidFill>
                <a:latin typeface="Arial"/>
                <a:cs typeface="Arial"/>
              </a:rPr>
              <a:t>2024</a:t>
            </a:r>
            <a:endParaRPr sz="2400" dirty="0">
              <a:latin typeface="Arial"/>
              <a:cs typeface="Arial"/>
            </a:endParaRPr>
          </a:p>
        </p:txBody>
      </p:sp>
      <p:sp>
        <p:nvSpPr>
          <p:cNvPr id="7" name="object 7"/>
          <p:cNvSpPr txBox="1"/>
          <p:nvPr/>
        </p:nvSpPr>
        <p:spPr>
          <a:xfrm>
            <a:off x="11959018" y="6606984"/>
            <a:ext cx="153670" cy="162560"/>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511F11"/>
                </a:solidFill>
                <a:latin typeface="Arial"/>
                <a:cs typeface="Arial"/>
              </a:rPr>
              <a:t>15</a:t>
            </a:r>
            <a:endParaRPr sz="900">
              <a:latin typeface="Arial"/>
              <a:cs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0224" y="406028"/>
            <a:ext cx="8576310" cy="505908"/>
          </a:xfrm>
          <a:prstGeom prst="rect">
            <a:avLst/>
          </a:prstGeom>
        </p:spPr>
        <p:txBody>
          <a:bodyPr vert="horz" wrap="square" lIns="0" tIns="13335" rIns="0" bIns="0" rtlCol="0">
            <a:spAutoFit/>
          </a:bodyPr>
          <a:lstStyle/>
          <a:p>
            <a:pPr marL="12700">
              <a:lnSpc>
                <a:spcPct val="100000"/>
              </a:lnSpc>
              <a:spcBef>
                <a:spcPts val="105"/>
              </a:spcBef>
            </a:pPr>
            <a:r>
              <a:rPr lang="en-US" sz="3200" b="1" dirty="0"/>
              <a:t>MSHA Fatality Alert – Bison No.1</a:t>
            </a:r>
            <a:endParaRPr sz="3200" dirty="0">
              <a:latin typeface="Arial"/>
              <a:cs typeface="Arial"/>
            </a:endParaRPr>
          </a:p>
        </p:txBody>
      </p:sp>
      <p:sp>
        <p:nvSpPr>
          <p:cNvPr id="14" name="Rectangle: Rounded Corners 13">
            <a:extLst>
              <a:ext uri="{FF2B5EF4-FFF2-40B4-BE49-F238E27FC236}">
                <a16:creationId xmlns:a16="http://schemas.microsoft.com/office/drawing/2014/main" id="{1484598F-6A24-B661-4643-388283F51A4A}"/>
              </a:ext>
            </a:extLst>
          </p:cNvPr>
          <p:cNvSpPr/>
          <p:nvPr/>
        </p:nvSpPr>
        <p:spPr>
          <a:xfrm>
            <a:off x="228600" y="6223372"/>
            <a:ext cx="1295400" cy="4572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hlinkClick r:id="rId2"/>
              </a:rPr>
              <a:t>PDF LINK</a:t>
            </a:r>
            <a:endParaRPr lang="en-US" sz="2000" dirty="0"/>
          </a:p>
        </p:txBody>
      </p:sp>
      <p:pic>
        <p:nvPicPr>
          <p:cNvPr id="7" name="Picture 6" descr="A text on a white background&#10;&#10;Description automatically generated">
            <a:extLst>
              <a:ext uri="{FF2B5EF4-FFF2-40B4-BE49-F238E27FC236}">
                <a16:creationId xmlns:a16="http://schemas.microsoft.com/office/drawing/2014/main" id="{783B27F1-5C49-7D4B-9772-C32E5A68CA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6880" y="3048000"/>
            <a:ext cx="6440320" cy="2590800"/>
          </a:xfrm>
          <a:prstGeom prst="rect">
            <a:avLst/>
          </a:prstGeom>
        </p:spPr>
      </p:pic>
      <p:pic>
        <p:nvPicPr>
          <p:cNvPr id="10" name="Picture 9" descr="A large metal structure with wires and cables&#10;&#10;Description automatically generated">
            <a:extLst>
              <a:ext uri="{FF2B5EF4-FFF2-40B4-BE49-F238E27FC236}">
                <a16:creationId xmlns:a16="http://schemas.microsoft.com/office/drawing/2014/main" id="{F82AC95A-0AE5-2088-54E1-E0069E3A6C9E}"/>
              </a:ext>
            </a:extLst>
          </p:cNvPr>
          <p:cNvPicPr>
            <a:picLocks noChangeAspect="1"/>
          </p:cNvPicPr>
          <p:nvPr/>
        </p:nvPicPr>
        <p:blipFill rotWithShape="1">
          <a:blip r:embed="rId4">
            <a:extLst>
              <a:ext uri="{28A0092B-C50C-407E-A947-70E740481C1C}">
                <a14:useLocalDpi xmlns:a14="http://schemas.microsoft.com/office/drawing/2010/main" val="0"/>
              </a:ext>
            </a:extLst>
          </a:blip>
          <a:srcRect b="84030"/>
          <a:stretch/>
        </p:blipFill>
        <p:spPr>
          <a:xfrm>
            <a:off x="860224" y="1524000"/>
            <a:ext cx="10108173" cy="1095972"/>
          </a:xfrm>
          <a:prstGeom prst="rect">
            <a:avLst/>
          </a:prstGeom>
        </p:spPr>
      </p:pic>
      <p:pic>
        <p:nvPicPr>
          <p:cNvPr id="12" name="Picture 11" descr="A large metal structure with wires and cables&#10;&#10;Description automatically generated">
            <a:extLst>
              <a:ext uri="{FF2B5EF4-FFF2-40B4-BE49-F238E27FC236}">
                <a16:creationId xmlns:a16="http://schemas.microsoft.com/office/drawing/2014/main" id="{4A5D5C6A-EE2C-ACB5-EB24-FA209836A84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57" t="15970" r="353"/>
          <a:stretch/>
        </p:blipFill>
        <p:spPr>
          <a:xfrm>
            <a:off x="304800" y="2971800"/>
            <a:ext cx="5043424" cy="2948266"/>
          </a:xfrm>
          <a:prstGeom prst="rect">
            <a:avLst/>
          </a:prstGeom>
        </p:spPr>
      </p:pic>
    </p:spTree>
    <p:extLst>
      <p:ext uri="{BB962C8B-B14F-4D97-AF65-F5344CB8AC3E}">
        <p14:creationId xmlns:p14="http://schemas.microsoft.com/office/powerpoint/2010/main" val="2488579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0224" y="406028"/>
            <a:ext cx="8576310" cy="505908"/>
          </a:xfrm>
          <a:prstGeom prst="rect">
            <a:avLst/>
          </a:prstGeom>
        </p:spPr>
        <p:txBody>
          <a:bodyPr vert="horz" wrap="square" lIns="0" tIns="13335" rIns="0" bIns="0" rtlCol="0">
            <a:spAutoFit/>
          </a:bodyPr>
          <a:lstStyle/>
          <a:p>
            <a:pPr marL="12700">
              <a:lnSpc>
                <a:spcPct val="100000"/>
              </a:lnSpc>
              <a:spcBef>
                <a:spcPts val="105"/>
              </a:spcBef>
            </a:pPr>
            <a:r>
              <a:rPr lang="en-US" sz="3200" b="1" dirty="0"/>
              <a:t>MSHA Fatality Alert – Beck Street</a:t>
            </a:r>
            <a:endParaRPr sz="3200" dirty="0">
              <a:latin typeface="Arial"/>
              <a:cs typeface="Arial"/>
            </a:endParaRPr>
          </a:p>
        </p:txBody>
      </p:sp>
      <p:sp>
        <p:nvSpPr>
          <p:cNvPr id="14" name="Rectangle: Rounded Corners 13">
            <a:extLst>
              <a:ext uri="{FF2B5EF4-FFF2-40B4-BE49-F238E27FC236}">
                <a16:creationId xmlns:a16="http://schemas.microsoft.com/office/drawing/2014/main" id="{1484598F-6A24-B661-4643-388283F51A4A}"/>
              </a:ext>
            </a:extLst>
          </p:cNvPr>
          <p:cNvSpPr/>
          <p:nvPr/>
        </p:nvSpPr>
        <p:spPr>
          <a:xfrm>
            <a:off x="228600" y="6223372"/>
            <a:ext cx="1295400" cy="4572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hlinkClick r:id="rId2"/>
              </a:rPr>
              <a:t>PDF LINK</a:t>
            </a:r>
            <a:endParaRPr lang="en-US" sz="2000" dirty="0"/>
          </a:p>
        </p:txBody>
      </p:sp>
      <p:pic>
        <p:nvPicPr>
          <p:cNvPr id="4" name="Picture 3">
            <a:extLst>
              <a:ext uri="{FF2B5EF4-FFF2-40B4-BE49-F238E27FC236}">
                <a16:creationId xmlns:a16="http://schemas.microsoft.com/office/drawing/2014/main" id="{046A0E1F-5802-220B-AA10-890AE23EBC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295400"/>
            <a:ext cx="10185392" cy="762000"/>
          </a:xfrm>
          <a:prstGeom prst="rect">
            <a:avLst/>
          </a:prstGeom>
        </p:spPr>
      </p:pic>
      <p:pic>
        <p:nvPicPr>
          <p:cNvPr id="6" name="Picture 5" descr="A car parked in a dirt area&#10;&#10;Description automatically generated">
            <a:extLst>
              <a:ext uri="{FF2B5EF4-FFF2-40B4-BE49-F238E27FC236}">
                <a16:creationId xmlns:a16="http://schemas.microsoft.com/office/drawing/2014/main" id="{4217C33C-9A45-50AA-EF26-B35130ABF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2495025"/>
            <a:ext cx="5075660" cy="3071639"/>
          </a:xfrm>
          <a:prstGeom prst="rect">
            <a:avLst/>
          </a:prstGeom>
        </p:spPr>
      </p:pic>
      <p:pic>
        <p:nvPicPr>
          <p:cNvPr id="9" name="Picture 8" descr="A close-up of a text&#10;&#10;Description automatically generated">
            <a:extLst>
              <a:ext uri="{FF2B5EF4-FFF2-40B4-BE49-F238E27FC236}">
                <a16:creationId xmlns:a16="http://schemas.microsoft.com/office/drawing/2014/main" id="{F118420F-BCEF-B670-2567-5648EFF6D8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600" y="2895600"/>
            <a:ext cx="6336579" cy="2065199"/>
          </a:xfrm>
          <a:prstGeom prst="rect">
            <a:avLst/>
          </a:prstGeom>
        </p:spPr>
      </p:pic>
    </p:spTree>
    <p:extLst>
      <p:ext uri="{BB962C8B-B14F-4D97-AF65-F5344CB8AC3E}">
        <p14:creationId xmlns:p14="http://schemas.microsoft.com/office/powerpoint/2010/main" val="3008707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D59AE-B680-E9E4-9C82-CBE9E02557DD}"/>
              </a:ext>
            </a:extLst>
          </p:cNvPr>
          <p:cNvSpPr>
            <a:spLocks noGrp="1"/>
          </p:cNvSpPr>
          <p:nvPr>
            <p:ph type="title"/>
          </p:nvPr>
        </p:nvSpPr>
        <p:spPr>
          <a:xfrm>
            <a:off x="1314871" y="345234"/>
            <a:ext cx="6315709" cy="307777"/>
          </a:xfrm>
        </p:spPr>
        <p:txBody>
          <a:bodyPr/>
          <a:lstStyle/>
          <a:p>
            <a:r>
              <a:rPr lang="en-US" dirty="0"/>
              <a:t>Safety Program for Surface Mobile Equipment</a:t>
            </a:r>
          </a:p>
        </p:txBody>
      </p:sp>
      <p:pic>
        <p:nvPicPr>
          <p:cNvPr id="4" name="Picture 3" descr="A document with text and a black text&#10;&#10;Description automatically generated with medium confidence">
            <a:extLst>
              <a:ext uri="{FF2B5EF4-FFF2-40B4-BE49-F238E27FC236}">
                <a16:creationId xmlns:a16="http://schemas.microsoft.com/office/drawing/2014/main" id="{3FDABE9A-3D18-6035-7D92-0E72A9B26B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295400"/>
            <a:ext cx="9783009" cy="5105400"/>
          </a:xfrm>
          <a:prstGeom prst="rect">
            <a:avLst/>
          </a:prstGeom>
        </p:spPr>
      </p:pic>
    </p:spTree>
    <p:extLst>
      <p:ext uri="{BB962C8B-B14F-4D97-AF65-F5344CB8AC3E}">
        <p14:creationId xmlns:p14="http://schemas.microsoft.com/office/powerpoint/2010/main" val="1018154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CF0B7-65AF-7351-E0D5-79C2E18918F6}"/>
              </a:ext>
            </a:extLst>
          </p:cNvPr>
          <p:cNvSpPr>
            <a:spLocks noGrp="1"/>
          </p:cNvSpPr>
          <p:nvPr>
            <p:ph type="title"/>
          </p:nvPr>
        </p:nvSpPr>
        <p:spPr>
          <a:xfrm>
            <a:off x="1314871" y="345234"/>
            <a:ext cx="6315709" cy="307777"/>
          </a:xfrm>
        </p:spPr>
        <p:txBody>
          <a:bodyPr/>
          <a:lstStyle/>
          <a:p>
            <a:r>
              <a:rPr lang="en-US" dirty="0"/>
              <a:t>Safety Program for Surface Mobile Equipment</a:t>
            </a:r>
          </a:p>
        </p:txBody>
      </p:sp>
      <p:pic>
        <p:nvPicPr>
          <p:cNvPr id="4" name="Picture 3" descr="A screenshot of a computer&#10;&#10;Description automatically generated">
            <a:extLst>
              <a:ext uri="{FF2B5EF4-FFF2-40B4-BE49-F238E27FC236}">
                <a16:creationId xmlns:a16="http://schemas.microsoft.com/office/drawing/2014/main" id="{A6A68C01-51A5-165D-8DEC-1620BFEAF0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295400"/>
            <a:ext cx="10515600" cy="4991689"/>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65AFF7C4-48BF-FFBB-03E6-187B0093FF30}"/>
                  </a:ext>
                </a:extLst>
              </p14:cNvPr>
              <p14:cNvContentPartPr/>
              <p14:nvPr/>
            </p14:nvContentPartPr>
            <p14:xfrm>
              <a:off x="2444745" y="4000900"/>
              <a:ext cx="3239280" cy="2820960"/>
            </p14:xfrm>
          </p:contentPart>
        </mc:Choice>
        <mc:Fallback xmlns="">
          <p:pic>
            <p:nvPicPr>
              <p:cNvPr id="5" name="Ink 4">
                <a:extLst>
                  <a:ext uri="{FF2B5EF4-FFF2-40B4-BE49-F238E27FC236}">
                    <a16:creationId xmlns:a16="http://schemas.microsoft.com/office/drawing/2014/main" id="{65AFF7C4-48BF-FFBB-03E6-187B0093FF30}"/>
                  </a:ext>
                </a:extLst>
              </p:cNvPr>
              <p:cNvPicPr/>
              <p:nvPr/>
            </p:nvPicPr>
            <p:blipFill>
              <a:blip r:embed="rId4"/>
              <a:stretch>
                <a:fillRect/>
              </a:stretch>
            </p:blipFill>
            <p:spPr>
              <a:xfrm>
                <a:off x="2436105" y="3991900"/>
                <a:ext cx="3256920" cy="2838600"/>
              </a:xfrm>
              <a:prstGeom prst="rect">
                <a:avLst/>
              </a:prstGeom>
            </p:spPr>
          </p:pic>
        </mc:Fallback>
      </mc:AlternateContent>
    </p:spTree>
    <p:extLst>
      <p:ext uri="{BB962C8B-B14F-4D97-AF65-F5344CB8AC3E}">
        <p14:creationId xmlns:p14="http://schemas.microsoft.com/office/powerpoint/2010/main" val="3681109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2">
            <a:extLst>
              <a:ext uri="{FF2B5EF4-FFF2-40B4-BE49-F238E27FC236}">
                <a16:creationId xmlns:a16="http://schemas.microsoft.com/office/drawing/2014/main" id="{D8FF212F-BEF4-D6F8-828D-3E76859F97AC}"/>
              </a:ext>
            </a:extLst>
          </p:cNvPr>
          <p:cNvSpPr>
            <a:spLocks noGrp="1"/>
          </p:cNvSpPr>
          <p:nvPr>
            <p:ph type="sldNum" sz="quarter" idx="12"/>
          </p:nvPr>
        </p:nvSpPr>
        <p:spPr>
          <a:xfrm>
            <a:off x="8098971" y="6577563"/>
            <a:ext cx="1045029" cy="280438"/>
          </a:xfrm>
          <a:prstGeom prst="rect">
            <a:avLst/>
          </a:prstGeom>
        </p:spPr>
        <p:txBody>
          <a:bodyPr>
            <a:noAutofit/>
          </a:bodyPr>
          <a:lstStyle>
            <a:defPPr>
              <a:defRPr lang="en-US"/>
            </a:defPPr>
            <a:lvl1pPr algn="r" rtl="0" fontAlgn="base">
              <a:spcBef>
                <a:spcPct val="0"/>
              </a:spcBef>
              <a:spcAft>
                <a:spcPct val="0"/>
              </a:spcAft>
              <a:defRPr sz="900" kern="1200">
                <a:solidFill>
                  <a:srgbClr val="511F1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defTabSz="685800" fontAlgn="auto">
              <a:spcBef>
                <a:spcPts val="0"/>
              </a:spcBef>
              <a:spcAft>
                <a:spcPts val="0"/>
              </a:spcAft>
              <a:defRPr/>
            </a:pPr>
            <a:fld id="{B5EB69C0-7537-C24C-BC67-8B5F238D9475}" type="slidenum">
              <a:rPr lang="en-US" smtClean="0"/>
              <a:pPr defTabSz="685800" fontAlgn="auto">
                <a:spcBef>
                  <a:spcPts val="0"/>
                </a:spcBef>
                <a:spcAft>
                  <a:spcPts val="0"/>
                </a:spcAft>
                <a:defRPr/>
              </a:pPr>
              <a:t>3</a:t>
            </a:fld>
            <a:endParaRPr lang="en-US"/>
          </a:p>
        </p:txBody>
      </p:sp>
      <p:sp>
        <p:nvSpPr>
          <p:cNvPr id="3" name="Title 2">
            <a:extLst>
              <a:ext uri="{FF2B5EF4-FFF2-40B4-BE49-F238E27FC236}">
                <a16:creationId xmlns:a16="http://schemas.microsoft.com/office/drawing/2014/main" id="{773BD082-E6F4-435B-A391-4206304615F4}"/>
              </a:ext>
            </a:extLst>
          </p:cNvPr>
          <p:cNvSpPr>
            <a:spLocks noGrp="1"/>
          </p:cNvSpPr>
          <p:nvPr>
            <p:ph type="title"/>
          </p:nvPr>
        </p:nvSpPr>
        <p:spPr/>
        <p:txBody>
          <a:bodyPr anchor="ctr">
            <a:normAutofit/>
          </a:bodyPr>
          <a:lstStyle/>
          <a:p>
            <a:r>
              <a:rPr lang="en-US" sz="1900" dirty="0"/>
              <a:t>Incidents:  January – February</a:t>
            </a:r>
            <a:br>
              <a:rPr lang="en-US" sz="1900" dirty="0"/>
            </a:br>
            <a:r>
              <a:rPr lang="en-US" sz="1400" dirty="0">
                <a:highlight>
                  <a:srgbClr val="FFFF00"/>
                </a:highlight>
              </a:rPr>
              <a:t>Contractor Involved Events</a:t>
            </a:r>
            <a:endParaRPr lang="en-US" sz="1900" dirty="0">
              <a:highlight>
                <a:srgbClr val="FFFF00"/>
              </a:highlight>
            </a:endParaRPr>
          </a:p>
        </p:txBody>
      </p:sp>
      <p:pic>
        <p:nvPicPr>
          <p:cNvPr id="4" name="Picture 3" descr="A screenshot of a computer&#10;&#10;Description automatically generated">
            <a:extLst>
              <a:ext uri="{FF2B5EF4-FFF2-40B4-BE49-F238E27FC236}">
                <a16:creationId xmlns:a16="http://schemas.microsoft.com/office/drawing/2014/main" id="{907D022C-AE03-9EB4-57B5-900E476028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012" y="1200304"/>
            <a:ext cx="8641976" cy="5657697"/>
          </a:xfrm>
          <a:prstGeom prst="rect">
            <a:avLst/>
          </a:prstGeom>
        </p:spPr>
      </p:pic>
    </p:spTree>
    <p:extLst>
      <p:ext uri="{BB962C8B-B14F-4D97-AF65-F5344CB8AC3E}">
        <p14:creationId xmlns:p14="http://schemas.microsoft.com/office/powerpoint/2010/main" val="3670091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FAEF86-F095-E5AA-7BAB-BAC0B59B7ADE}"/>
              </a:ext>
            </a:extLst>
          </p:cNvPr>
          <p:cNvSpPr>
            <a:spLocks noGrp="1"/>
          </p:cNvSpPr>
          <p:nvPr>
            <p:ph type="sldNum" sz="quarter" idx="12"/>
          </p:nvPr>
        </p:nvSpPr>
        <p:spPr>
          <a:xfrm>
            <a:off x="8098971" y="6577563"/>
            <a:ext cx="1045029" cy="280438"/>
          </a:xfrm>
          <a:prstGeom prst="rect">
            <a:avLst/>
          </a:prstGeom>
        </p:spPr>
        <p:txBody>
          <a:bodyPr>
            <a:noAutofit/>
          </a:bodyPr>
          <a:lstStyle>
            <a:defPPr>
              <a:defRPr lang="en-US"/>
            </a:defPPr>
            <a:lvl1pPr algn="r" rtl="0" fontAlgn="base">
              <a:spcBef>
                <a:spcPct val="0"/>
              </a:spcBef>
              <a:spcAft>
                <a:spcPct val="0"/>
              </a:spcAft>
              <a:defRPr sz="900" kern="1200">
                <a:solidFill>
                  <a:srgbClr val="511F1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rtl="0" fontAlgn="auto">
              <a:spcBef>
                <a:spcPts val="0"/>
              </a:spcBef>
              <a:spcAft>
                <a:spcPts val="0"/>
              </a:spcAft>
              <a:defRPr/>
            </a:pPr>
            <a:fld id="{B5EB69C0-7537-C24C-BC67-8B5F238D9475}" type="slidenum">
              <a:rPr lang="en-US" smtClean="0"/>
              <a:pPr algn="r" rtl="0" fontAlgn="auto">
                <a:spcBef>
                  <a:spcPts val="0"/>
                </a:spcBef>
                <a:spcAft>
                  <a:spcPts val="0"/>
                </a:spcAft>
                <a:defRPr/>
              </a:pPr>
              <a:t>4</a:t>
            </a:fld>
            <a:endParaRPr lang="en-US" sz="900" kern="1200" dirty="0">
              <a:solidFill>
                <a:srgbClr val="511F11"/>
              </a:solidFill>
              <a:latin typeface="Arial" panose="020B0604020202020204" pitchFamily="34" charset="0"/>
              <a:ea typeface="+mn-ea"/>
              <a:cs typeface="Arial" panose="020B0604020202020204" pitchFamily="34" charset="0"/>
            </a:endParaRPr>
          </a:p>
        </p:txBody>
      </p:sp>
      <p:sp>
        <p:nvSpPr>
          <p:cNvPr id="4" name="Title 3">
            <a:extLst>
              <a:ext uri="{FF2B5EF4-FFF2-40B4-BE49-F238E27FC236}">
                <a16:creationId xmlns:a16="http://schemas.microsoft.com/office/drawing/2014/main" id="{A6CEB2BC-28B2-0878-08F7-6EE71A6E7640}"/>
              </a:ext>
            </a:extLst>
          </p:cNvPr>
          <p:cNvSpPr>
            <a:spLocks noGrp="1"/>
          </p:cNvSpPr>
          <p:nvPr>
            <p:ph type="title"/>
          </p:nvPr>
        </p:nvSpPr>
        <p:spPr/>
        <p:txBody>
          <a:bodyPr/>
          <a:lstStyle/>
          <a:p>
            <a:r>
              <a:rPr lang="en-US" dirty="0"/>
              <a:t>Causal Analysis</a:t>
            </a:r>
          </a:p>
        </p:txBody>
      </p:sp>
      <p:pic>
        <p:nvPicPr>
          <p:cNvPr id="8" name="Content Placeholder 7" descr="A screenshot of a graph&#10;&#10;Description automatically generated">
            <a:extLst>
              <a:ext uri="{FF2B5EF4-FFF2-40B4-BE49-F238E27FC236}">
                <a16:creationId xmlns:a16="http://schemas.microsoft.com/office/drawing/2014/main" id="{8750254D-7826-4D6A-8463-76D37A3A48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2382" y="1165413"/>
            <a:ext cx="9107227" cy="5696481"/>
          </a:xfrm>
        </p:spPr>
      </p:pic>
    </p:spTree>
    <p:extLst>
      <p:ext uri="{BB962C8B-B14F-4D97-AF65-F5344CB8AC3E}">
        <p14:creationId xmlns:p14="http://schemas.microsoft.com/office/powerpoint/2010/main" val="475885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FAEF86-F095-E5AA-7BAB-BAC0B59B7ADE}"/>
              </a:ext>
            </a:extLst>
          </p:cNvPr>
          <p:cNvSpPr>
            <a:spLocks noGrp="1"/>
          </p:cNvSpPr>
          <p:nvPr>
            <p:ph type="sldNum" sz="quarter" idx="12"/>
          </p:nvPr>
        </p:nvSpPr>
        <p:spPr>
          <a:xfrm>
            <a:off x="8098971" y="6577563"/>
            <a:ext cx="1045029" cy="280438"/>
          </a:xfrm>
          <a:prstGeom prst="rect">
            <a:avLst/>
          </a:prstGeom>
        </p:spPr>
        <p:txBody>
          <a:bodyPr>
            <a:noAutofit/>
          </a:bodyPr>
          <a:lstStyle>
            <a:defPPr>
              <a:defRPr lang="en-US"/>
            </a:defPPr>
            <a:lvl1pPr algn="r" rtl="0" fontAlgn="base">
              <a:spcBef>
                <a:spcPct val="0"/>
              </a:spcBef>
              <a:spcAft>
                <a:spcPct val="0"/>
              </a:spcAft>
              <a:defRPr sz="900" kern="1200">
                <a:solidFill>
                  <a:srgbClr val="511F1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rtl="0" fontAlgn="auto">
              <a:spcBef>
                <a:spcPts val="0"/>
              </a:spcBef>
              <a:spcAft>
                <a:spcPts val="0"/>
              </a:spcAft>
              <a:defRPr/>
            </a:pPr>
            <a:fld id="{B5EB69C0-7537-C24C-BC67-8B5F238D9475}" type="slidenum">
              <a:rPr lang="en-US" smtClean="0"/>
              <a:pPr algn="r" rtl="0" fontAlgn="auto">
                <a:spcBef>
                  <a:spcPts val="0"/>
                </a:spcBef>
                <a:spcAft>
                  <a:spcPts val="0"/>
                </a:spcAft>
                <a:defRPr/>
              </a:pPr>
              <a:t>5</a:t>
            </a:fld>
            <a:endParaRPr lang="en-US" sz="900" kern="1200" dirty="0">
              <a:solidFill>
                <a:srgbClr val="511F11"/>
              </a:solidFill>
              <a:latin typeface="Arial" panose="020B0604020202020204" pitchFamily="34" charset="0"/>
              <a:ea typeface="+mn-ea"/>
              <a:cs typeface="Arial" panose="020B0604020202020204" pitchFamily="34" charset="0"/>
            </a:endParaRPr>
          </a:p>
        </p:txBody>
      </p:sp>
      <p:sp>
        <p:nvSpPr>
          <p:cNvPr id="4" name="Title 3">
            <a:extLst>
              <a:ext uri="{FF2B5EF4-FFF2-40B4-BE49-F238E27FC236}">
                <a16:creationId xmlns:a16="http://schemas.microsoft.com/office/drawing/2014/main" id="{A6CEB2BC-28B2-0878-08F7-6EE71A6E7640}"/>
              </a:ext>
            </a:extLst>
          </p:cNvPr>
          <p:cNvSpPr>
            <a:spLocks noGrp="1"/>
          </p:cNvSpPr>
          <p:nvPr>
            <p:ph type="title"/>
          </p:nvPr>
        </p:nvSpPr>
        <p:spPr/>
        <p:txBody>
          <a:bodyPr/>
          <a:lstStyle/>
          <a:p>
            <a:r>
              <a:rPr lang="en-US" dirty="0"/>
              <a:t>Causal Analysis</a:t>
            </a:r>
          </a:p>
        </p:txBody>
      </p:sp>
      <p:pic>
        <p:nvPicPr>
          <p:cNvPr id="7" name="Content Placeholder 6" descr="A screen shot of a graph&#10;&#10;Description automatically generated">
            <a:extLst>
              <a:ext uri="{FF2B5EF4-FFF2-40B4-BE49-F238E27FC236}">
                <a16:creationId xmlns:a16="http://schemas.microsoft.com/office/drawing/2014/main" id="{ED095C9B-9E61-2584-2E73-80E9FA5C54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3656" y="1137722"/>
            <a:ext cx="8884689" cy="5720279"/>
          </a:xfrm>
        </p:spPr>
      </p:pic>
    </p:spTree>
    <p:extLst>
      <p:ext uri="{BB962C8B-B14F-4D97-AF65-F5344CB8AC3E}">
        <p14:creationId xmlns:p14="http://schemas.microsoft.com/office/powerpoint/2010/main" val="4059354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FAEF86-F095-E5AA-7BAB-BAC0B59B7ADE}"/>
              </a:ext>
            </a:extLst>
          </p:cNvPr>
          <p:cNvSpPr>
            <a:spLocks noGrp="1"/>
          </p:cNvSpPr>
          <p:nvPr>
            <p:ph type="sldNum" sz="quarter" idx="12"/>
          </p:nvPr>
        </p:nvSpPr>
        <p:spPr>
          <a:xfrm>
            <a:off x="8098971" y="6577563"/>
            <a:ext cx="1045029" cy="280438"/>
          </a:xfrm>
          <a:prstGeom prst="rect">
            <a:avLst/>
          </a:prstGeom>
        </p:spPr>
        <p:txBody>
          <a:bodyPr>
            <a:noAutofit/>
          </a:bodyPr>
          <a:lstStyle>
            <a:defPPr>
              <a:defRPr lang="en-US"/>
            </a:defPPr>
            <a:lvl1pPr algn="r" rtl="0" fontAlgn="base">
              <a:spcBef>
                <a:spcPct val="0"/>
              </a:spcBef>
              <a:spcAft>
                <a:spcPct val="0"/>
              </a:spcAft>
              <a:defRPr sz="900" kern="1200">
                <a:solidFill>
                  <a:srgbClr val="511F1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rtl="0" fontAlgn="auto">
              <a:spcBef>
                <a:spcPts val="0"/>
              </a:spcBef>
              <a:spcAft>
                <a:spcPts val="0"/>
              </a:spcAft>
              <a:defRPr/>
            </a:pPr>
            <a:fld id="{B5EB69C0-7537-C24C-BC67-8B5F238D9475}" type="slidenum">
              <a:rPr lang="en-US" smtClean="0"/>
              <a:pPr algn="r" rtl="0" fontAlgn="auto">
                <a:spcBef>
                  <a:spcPts val="0"/>
                </a:spcBef>
                <a:spcAft>
                  <a:spcPts val="0"/>
                </a:spcAft>
                <a:defRPr/>
              </a:pPr>
              <a:t>6</a:t>
            </a:fld>
            <a:endParaRPr lang="en-US" sz="900" kern="1200" dirty="0">
              <a:solidFill>
                <a:srgbClr val="511F11"/>
              </a:solidFill>
              <a:latin typeface="Arial" panose="020B0604020202020204" pitchFamily="34" charset="0"/>
              <a:ea typeface="+mn-ea"/>
              <a:cs typeface="Arial" panose="020B0604020202020204" pitchFamily="34" charset="0"/>
            </a:endParaRPr>
          </a:p>
        </p:txBody>
      </p:sp>
      <p:sp>
        <p:nvSpPr>
          <p:cNvPr id="4" name="Title 3">
            <a:extLst>
              <a:ext uri="{FF2B5EF4-FFF2-40B4-BE49-F238E27FC236}">
                <a16:creationId xmlns:a16="http://schemas.microsoft.com/office/drawing/2014/main" id="{A6CEB2BC-28B2-0878-08F7-6EE71A6E7640}"/>
              </a:ext>
            </a:extLst>
          </p:cNvPr>
          <p:cNvSpPr>
            <a:spLocks noGrp="1"/>
          </p:cNvSpPr>
          <p:nvPr>
            <p:ph type="title"/>
          </p:nvPr>
        </p:nvSpPr>
        <p:spPr/>
        <p:txBody>
          <a:bodyPr/>
          <a:lstStyle/>
          <a:p>
            <a:r>
              <a:rPr lang="en-US" dirty="0"/>
              <a:t>Causal Analysis</a:t>
            </a:r>
          </a:p>
        </p:txBody>
      </p:sp>
      <p:pic>
        <p:nvPicPr>
          <p:cNvPr id="8" name="Content Placeholder 7" descr="A screenshot of a graph&#10;&#10;Description automatically generated">
            <a:extLst>
              <a:ext uri="{FF2B5EF4-FFF2-40B4-BE49-F238E27FC236}">
                <a16:creationId xmlns:a16="http://schemas.microsoft.com/office/drawing/2014/main" id="{E5B1953E-C799-6AA1-275D-1A790EA3A0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16197" y="1167624"/>
            <a:ext cx="7759606" cy="5690377"/>
          </a:xfrm>
        </p:spPr>
      </p:pic>
    </p:spTree>
    <p:extLst>
      <p:ext uri="{BB962C8B-B14F-4D97-AF65-F5344CB8AC3E}">
        <p14:creationId xmlns:p14="http://schemas.microsoft.com/office/powerpoint/2010/main" val="2712965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D9600-55BD-4F53-BFA6-A4231E4ED0F4}"/>
              </a:ext>
            </a:extLst>
          </p:cNvPr>
          <p:cNvSpPr>
            <a:spLocks noGrp="1"/>
          </p:cNvSpPr>
          <p:nvPr>
            <p:ph type="title"/>
          </p:nvPr>
        </p:nvSpPr>
        <p:spPr/>
        <p:txBody>
          <a:bodyPr/>
          <a:lstStyle/>
          <a:p>
            <a:r>
              <a:rPr lang="en-US" dirty="0"/>
              <a:t>2024 Recordable Injuries</a:t>
            </a:r>
          </a:p>
        </p:txBody>
      </p:sp>
      <p:sp>
        <p:nvSpPr>
          <p:cNvPr id="3" name="Slide Number Placeholder 2">
            <a:extLst>
              <a:ext uri="{FF2B5EF4-FFF2-40B4-BE49-F238E27FC236}">
                <a16:creationId xmlns:a16="http://schemas.microsoft.com/office/drawing/2014/main" id="{05FA99C9-EC58-4726-9D96-2DA54A5D872A}"/>
              </a:ext>
            </a:extLst>
          </p:cNvPr>
          <p:cNvSpPr>
            <a:spLocks noGrp="1"/>
          </p:cNvSpPr>
          <p:nvPr>
            <p:ph type="sldNum" sz="quarter" idx="12"/>
          </p:nvPr>
        </p:nvSpPr>
        <p:spPr/>
        <p:txBody>
          <a:bodyPr/>
          <a:lstStyle/>
          <a:p>
            <a:pPr defTabSz="685800"/>
            <a:fld id="{B5EB69C0-7537-C24C-BC67-8B5F238D9475}" type="slidenum">
              <a:rPr lang="en-US" smtClean="0"/>
              <a:pPr defTabSz="685800"/>
              <a:t>7</a:t>
            </a:fld>
            <a:endParaRPr lang="en-US"/>
          </a:p>
        </p:txBody>
      </p:sp>
      <p:sp>
        <p:nvSpPr>
          <p:cNvPr id="4" name="TextBox 3">
            <a:extLst>
              <a:ext uri="{FF2B5EF4-FFF2-40B4-BE49-F238E27FC236}">
                <a16:creationId xmlns:a16="http://schemas.microsoft.com/office/drawing/2014/main" id="{092BEF70-A0BD-80BE-C5F1-CA0CF97732E5}"/>
              </a:ext>
            </a:extLst>
          </p:cNvPr>
          <p:cNvSpPr txBox="1"/>
          <p:nvPr/>
        </p:nvSpPr>
        <p:spPr>
          <a:xfrm>
            <a:off x="1524000" y="1156447"/>
            <a:ext cx="9072282" cy="369332"/>
          </a:xfrm>
          <a:prstGeom prst="rect">
            <a:avLst/>
          </a:prstGeom>
          <a:noFill/>
        </p:spPr>
        <p:txBody>
          <a:bodyPr wrap="square" rtlCol="0">
            <a:spAutoFit/>
          </a:bodyPr>
          <a:lstStyle/>
          <a:p>
            <a:pPr marL="285750" indent="-285750">
              <a:buFont typeface="Arial" panose="020B0604020202020204" pitchFamily="34" charset="0"/>
              <a:buChar char="•"/>
            </a:pPr>
            <a:r>
              <a:rPr lang="en-US" dirty="0">
                <a:highlight>
                  <a:srgbClr val="FFFF00"/>
                </a:highlight>
              </a:rPr>
              <a:t>02/09/2024 – Contract Mechanic lacerated thumb cutting zip tie.</a:t>
            </a:r>
          </a:p>
        </p:txBody>
      </p:sp>
    </p:spTree>
    <p:extLst>
      <p:ext uri="{BB962C8B-B14F-4D97-AF65-F5344CB8AC3E}">
        <p14:creationId xmlns:p14="http://schemas.microsoft.com/office/powerpoint/2010/main" val="227822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E151C-C2EC-4831-96B8-D21B36643495}"/>
              </a:ext>
            </a:extLst>
          </p:cNvPr>
          <p:cNvSpPr>
            <a:spLocks noGrp="1"/>
          </p:cNvSpPr>
          <p:nvPr>
            <p:ph type="title"/>
          </p:nvPr>
        </p:nvSpPr>
        <p:spPr/>
        <p:txBody>
          <a:bodyPr/>
          <a:lstStyle/>
          <a:p>
            <a:r>
              <a:rPr lang="en-US" dirty="0"/>
              <a:t>MSHA Inspection Results</a:t>
            </a:r>
          </a:p>
        </p:txBody>
      </p:sp>
      <p:sp>
        <p:nvSpPr>
          <p:cNvPr id="3" name="Slide Number Placeholder 2">
            <a:extLst>
              <a:ext uri="{FF2B5EF4-FFF2-40B4-BE49-F238E27FC236}">
                <a16:creationId xmlns:a16="http://schemas.microsoft.com/office/drawing/2014/main" id="{75323357-E142-44D8-B8C3-044B07EBF387}"/>
              </a:ext>
            </a:extLst>
          </p:cNvPr>
          <p:cNvSpPr>
            <a:spLocks noGrp="1"/>
          </p:cNvSpPr>
          <p:nvPr>
            <p:ph type="sldNum" sz="quarter" idx="12"/>
          </p:nvPr>
        </p:nvSpPr>
        <p:spPr/>
        <p:txBody>
          <a:bodyPr/>
          <a:lstStyle/>
          <a:p>
            <a:pPr defTabSz="685800"/>
            <a:fld id="{B5EB69C0-7537-C24C-BC67-8B5F238D9475}" type="slidenum">
              <a:rPr lang="en-US" smtClean="0"/>
              <a:pPr defTabSz="685800"/>
              <a:t>8</a:t>
            </a:fld>
            <a:endParaRPr lang="en-US"/>
          </a:p>
        </p:txBody>
      </p:sp>
      <p:sp>
        <p:nvSpPr>
          <p:cNvPr id="4" name="TextBox 3">
            <a:extLst>
              <a:ext uri="{FF2B5EF4-FFF2-40B4-BE49-F238E27FC236}">
                <a16:creationId xmlns:a16="http://schemas.microsoft.com/office/drawing/2014/main" id="{784D1753-7A32-4C6F-A283-05D68DB9BA45}"/>
              </a:ext>
            </a:extLst>
          </p:cNvPr>
          <p:cNvSpPr txBox="1"/>
          <p:nvPr/>
        </p:nvSpPr>
        <p:spPr>
          <a:xfrm>
            <a:off x="1524000" y="1174376"/>
            <a:ext cx="9067800" cy="5909310"/>
          </a:xfrm>
          <a:prstGeom prst="rect">
            <a:avLst/>
          </a:prstGeom>
          <a:noFill/>
        </p:spPr>
        <p:txBody>
          <a:bodyPr wrap="square" rtlCol="0">
            <a:spAutoFit/>
          </a:bodyPr>
          <a:lstStyle/>
          <a:p>
            <a:pPr marL="285750" indent="-285750">
              <a:buFont typeface="Arial" panose="020B0604020202020204" pitchFamily="34" charset="0"/>
              <a:buChar char="•"/>
            </a:pPr>
            <a:r>
              <a:rPr lang="en-US" dirty="0"/>
              <a:t>17 Citations Total (1 S&amp;S ~ 6% S&amp;S Rate) Contractors 4, all non-S&amp;S</a:t>
            </a:r>
          </a:p>
          <a:p>
            <a:endParaRPr lang="en-US" dirty="0"/>
          </a:p>
          <a:p>
            <a:r>
              <a:rPr lang="en-US" dirty="0"/>
              <a:t>Citations to Date:</a:t>
            </a:r>
          </a:p>
          <a:p>
            <a:pPr marL="285750" indent="-285750">
              <a:buFont typeface="Arial" panose="020B0604020202020204" pitchFamily="34" charset="0"/>
              <a:buChar char="•"/>
            </a:pPr>
            <a:r>
              <a:rPr lang="en-US" dirty="0"/>
              <a:t>Parking Brake not Set (Site Services)</a:t>
            </a:r>
          </a:p>
          <a:p>
            <a:pPr marL="285750" indent="-285750">
              <a:buFont typeface="Arial" panose="020B0604020202020204" pitchFamily="34" charset="0"/>
              <a:buChar char="•"/>
            </a:pPr>
            <a:r>
              <a:rPr lang="en-US" dirty="0"/>
              <a:t>Expired Annual Extinguisher Inspection (Site Services)</a:t>
            </a:r>
          </a:p>
          <a:p>
            <a:pPr marL="285750" indent="-285750">
              <a:buFont typeface="Arial" panose="020B0604020202020204" pitchFamily="34" charset="0"/>
              <a:buChar char="•"/>
            </a:pPr>
            <a:r>
              <a:rPr lang="en-US" dirty="0"/>
              <a:t>Ladder with damaged foot (Site Services – Unknown ladder ownership)</a:t>
            </a:r>
          </a:p>
          <a:p>
            <a:pPr marL="285750" indent="-285750">
              <a:buFont typeface="Arial" panose="020B0604020202020204" pitchFamily="34" charset="0"/>
              <a:buChar char="•"/>
            </a:pPr>
            <a:r>
              <a:rPr lang="en-US" dirty="0"/>
              <a:t>Parking Brake not Set (Horizon – MRWTP Project)</a:t>
            </a:r>
          </a:p>
          <a:p>
            <a:pPr marL="285750" indent="-285750">
              <a:buFont typeface="Arial" panose="020B0604020202020204" pitchFamily="34" charset="0"/>
              <a:buChar char="•"/>
            </a:pPr>
            <a:r>
              <a:rPr lang="en-US" dirty="0"/>
              <a:t>Improper storage of chemicals (Moltz)</a:t>
            </a:r>
          </a:p>
          <a:p>
            <a:pPr marL="285750" indent="-285750">
              <a:buFont typeface="Arial" panose="020B0604020202020204" pitchFamily="34" charset="0"/>
              <a:buChar char="•"/>
            </a:pPr>
            <a:r>
              <a:rPr lang="en-US" dirty="0"/>
              <a:t>Defective braker inside panel (Electrical)</a:t>
            </a:r>
          </a:p>
          <a:p>
            <a:pPr marL="285750" indent="-285750">
              <a:buFont typeface="Arial" panose="020B0604020202020204" pitchFamily="34" charset="0"/>
              <a:buChar char="•"/>
            </a:pPr>
            <a:r>
              <a:rPr lang="en-US" dirty="0"/>
              <a:t>Defective braker inside panel (Electrical)</a:t>
            </a:r>
          </a:p>
          <a:p>
            <a:pPr marL="285750" indent="-285750">
              <a:buFont typeface="Arial" panose="020B0604020202020204" pitchFamily="34" charset="0"/>
              <a:buChar char="•"/>
            </a:pPr>
            <a:r>
              <a:rPr lang="en-US" dirty="0"/>
              <a:t>Conductors exposed to mechanical damage (Lab)</a:t>
            </a:r>
          </a:p>
          <a:p>
            <a:pPr marL="285750" indent="-285750">
              <a:buFont typeface="Arial" panose="020B0604020202020204" pitchFamily="34" charset="0"/>
              <a:buChar char="•"/>
            </a:pPr>
            <a:r>
              <a:rPr lang="en-US" dirty="0"/>
              <a:t>Unsecured Guarding (Mill Maintenance)</a:t>
            </a:r>
          </a:p>
          <a:p>
            <a:pPr marL="285750" indent="-285750">
              <a:buFont typeface="Arial" panose="020B0604020202020204" pitchFamily="34" charset="0"/>
              <a:buChar char="•"/>
            </a:pPr>
            <a:r>
              <a:rPr lang="en-US" dirty="0"/>
              <a:t>Unlabeled spray bottle with unknown chemical (Site Services)</a:t>
            </a:r>
          </a:p>
          <a:p>
            <a:pPr marL="285750" indent="-285750">
              <a:buFont typeface="Arial" panose="020B0604020202020204" pitchFamily="34" charset="0"/>
              <a:buChar char="•"/>
            </a:pPr>
            <a:r>
              <a:rPr lang="en-US" dirty="0"/>
              <a:t>Unlabeled chemical in waste collection area (Environmental)</a:t>
            </a:r>
          </a:p>
          <a:p>
            <a:pPr marL="285750" indent="-285750">
              <a:buFont typeface="Arial" panose="020B0604020202020204" pitchFamily="34" charset="0"/>
              <a:buChar char="•"/>
            </a:pPr>
            <a:r>
              <a:rPr lang="en-US" dirty="0"/>
              <a:t>Drinking water stored near chemicals (Warehouse)</a:t>
            </a:r>
          </a:p>
          <a:p>
            <a:pPr marL="285750" indent="-285750">
              <a:buFont typeface="Arial" panose="020B0604020202020204" pitchFamily="34" charset="0"/>
              <a:buChar char="•"/>
            </a:pPr>
            <a:r>
              <a:rPr lang="en-US" dirty="0"/>
              <a:t>Forklift Operator not wearing seatbelt (Mill Operations)</a:t>
            </a:r>
          </a:p>
          <a:p>
            <a:pPr marL="285750" indent="-285750">
              <a:buFont typeface="Arial" panose="020B0604020202020204" pitchFamily="34" charset="0"/>
              <a:buChar char="•"/>
            </a:pPr>
            <a:r>
              <a:rPr lang="en-US" dirty="0"/>
              <a:t>Improper chemical storage (Environmental)</a:t>
            </a:r>
          </a:p>
          <a:p>
            <a:pPr marL="285750" indent="-285750">
              <a:buFont typeface="Arial" panose="020B0604020202020204" pitchFamily="34" charset="0"/>
              <a:buChar char="•"/>
            </a:pPr>
            <a:r>
              <a:rPr lang="en-US" dirty="0"/>
              <a:t>Inadequate Housekeeping (Site Services)</a:t>
            </a:r>
          </a:p>
          <a:p>
            <a:pPr marL="285750" indent="-285750">
              <a:buFont typeface="Arial" panose="020B0604020202020204" pitchFamily="34" charset="0"/>
              <a:buChar char="•"/>
            </a:pPr>
            <a:r>
              <a:rPr lang="en-US" dirty="0"/>
              <a:t>Shaker Screen access ladder damaged (Mill Maintenance)</a:t>
            </a:r>
          </a:p>
          <a:p>
            <a:pPr marL="285750" indent="-285750">
              <a:buFont typeface="Arial" panose="020B0604020202020204" pitchFamily="34" charset="0"/>
              <a:buChar char="•"/>
            </a:pPr>
            <a:r>
              <a:rPr lang="en-US" dirty="0"/>
              <a:t>Lube trucks with inadequate placarding/labeling (Mine Maintenance)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55627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E151C-C2EC-4831-96B8-D21B36643495}"/>
              </a:ext>
            </a:extLst>
          </p:cNvPr>
          <p:cNvSpPr>
            <a:spLocks noGrp="1"/>
          </p:cNvSpPr>
          <p:nvPr>
            <p:ph type="title"/>
          </p:nvPr>
        </p:nvSpPr>
        <p:spPr/>
        <p:txBody>
          <a:bodyPr/>
          <a:lstStyle/>
          <a:p>
            <a:r>
              <a:rPr lang="en-US" dirty="0"/>
              <a:t>MSHA Inspection Results - Continued</a:t>
            </a:r>
          </a:p>
        </p:txBody>
      </p:sp>
      <p:sp>
        <p:nvSpPr>
          <p:cNvPr id="3" name="Slide Number Placeholder 2">
            <a:extLst>
              <a:ext uri="{FF2B5EF4-FFF2-40B4-BE49-F238E27FC236}">
                <a16:creationId xmlns:a16="http://schemas.microsoft.com/office/drawing/2014/main" id="{75323357-E142-44D8-B8C3-044B07EBF387}"/>
              </a:ext>
            </a:extLst>
          </p:cNvPr>
          <p:cNvSpPr>
            <a:spLocks noGrp="1"/>
          </p:cNvSpPr>
          <p:nvPr>
            <p:ph type="sldNum" sz="quarter" idx="12"/>
          </p:nvPr>
        </p:nvSpPr>
        <p:spPr/>
        <p:txBody>
          <a:bodyPr/>
          <a:lstStyle/>
          <a:p>
            <a:pPr defTabSz="685800"/>
            <a:fld id="{B5EB69C0-7537-C24C-BC67-8B5F238D9475}" type="slidenum">
              <a:rPr lang="en-US" smtClean="0"/>
              <a:pPr defTabSz="685800"/>
              <a:t>9</a:t>
            </a:fld>
            <a:endParaRPr lang="en-US"/>
          </a:p>
        </p:txBody>
      </p:sp>
      <p:sp>
        <p:nvSpPr>
          <p:cNvPr id="4" name="TextBox 3">
            <a:extLst>
              <a:ext uri="{FF2B5EF4-FFF2-40B4-BE49-F238E27FC236}">
                <a16:creationId xmlns:a16="http://schemas.microsoft.com/office/drawing/2014/main" id="{784D1753-7A32-4C6F-A283-05D68DB9BA45}"/>
              </a:ext>
            </a:extLst>
          </p:cNvPr>
          <p:cNvSpPr txBox="1"/>
          <p:nvPr/>
        </p:nvSpPr>
        <p:spPr>
          <a:xfrm>
            <a:off x="1524000" y="1174377"/>
            <a:ext cx="914400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Liner Handler roller table – Unsafe access (Mill Maintenance)</a:t>
            </a:r>
          </a:p>
          <a:p>
            <a:pPr marL="285750" indent="-285750">
              <a:buFont typeface="Arial" panose="020B0604020202020204" pitchFamily="34" charset="0"/>
              <a:buChar char="•"/>
            </a:pPr>
            <a:r>
              <a:rPr lang="en-US" dirty="0"/>
              <a:t>Propane cylinder not secured (Wagner)</a:t>
            </a:r>
          </a:p>
          <a:p>
            <a:pPr marL="285750" indent="-285750">
              <a:buFont typeface="Arial" panose="020B0604020202020204" pitchFamily="34" charset="0"/>
              <a:buChar char="•"/>
            </a:pPr>
            <a:r>
              <a:rPr lang="en-US" dirty="0"/>
              <a:t>Backup alarm on haul truck not working (Thiess)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9824718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56f8a036-ae1b-4f85-92d3-f4203c03c43b}" enabled="1" method="Standard" siteId="{5f229ce1-773c-46ed-a6fa-974006fae097}" removed="0"/>
</clbl:labelList>
</file>

<file path=docProps/app.xml><?xml version="1.0" encoding="utf-8"?>
<Properties xmlns="http://schemas.openxmlformats.org/officeDocument/2006/extended-properties" xmlns:vt="http://schemas.openxmlformats.org/officeDocument/2006/docPropsVTypes">
  <Template/>
  <TotalTime>1497</TotalTime>
  <Words>1837</Words>
  <Application>Microsoft Office PowerPoint</Application>
  <PresentationFormat>Widescreen</PresentationFormat>
  <Paragraphs>351</Paragraphs>
  <Slides>28</Slides>
  <Notes>7</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Contractor Safety Meeting</vt:lpstr>
      <vt:lpstr>Climax Safety Updates</vt:lpstr>
      <vt:lpstr>Incidents:  January – February Contractor Involved Events</vt:lpstr>
      <vt:lpstr>Causal Analysis</vt:lpstr>
      <vt:lpstr>Causal Analysis</vt:lpstr>
      <vt:lpstr>Causal Analysis</vt:lpstr>
      <vt:lpstr>2024 Recordable Injuries</vt:lpstr>
      <vt:lpstr>MSHA Inspection Results</vt:lpstr>
      <vt:lpstr>MSHA Inspection Results - Continued</vt:lpstr>
      <vt:lpstr>FCX Safety Updates</vt:lpstr>
      <vt:lpstr>ISNetworld Implementation Project</vt:lpstr>
      <vt:lpstr>ISN Implementation Strategy – 1Q/2Q 2024</vt:lpstr>
      <vt:lpstr>ISN Implementation Support</vt:lpstr>
      <vt:lpstr>Contractor Information Flow</vt:lpstr>
      <vt:lpstr>PowerPoint Presentation</vt:lpstr>
      <vt:lpstr>FCX Safety Incidents, Successes, &amp; Alerts</vt:lpstr>
      <vt:lpstr>Atlantic Copper – Overhead Filter Presses</vt:lpstr>
      <vt:lpstr>Miami Smelter – Slag Launder</vt:lpstr>
      <vt:lpstr>PFE Events</vt:lpstr>
      <vt:lpstr>Drill Rig Cable Failed</vt:lpstr>
      <vt:lpstr>Employee Struck By Forklift</vt:lpstr>
      <vt:lpstr>Slag Poured on Hauler</vt:lpstr>
      <vt:lpstr>Contact with Energized Cable</vt:lpstr>
      <vt:lpstr>Agency Shares</vt:lpstr>
      <vt:lpstr>MSHA Fatality Alert – Bison No.1</vt:lpstr>
      <vt:lpstr>MSHA Fatality Alert – Beck Street</vt:lpstr>
      <vt:lpstr>Safety Program for Surface Mobile Equipment</vt:lpstr>
      <vt:lpstr>Safety Program for Surface Mobile Equipment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Brush/House Fire</dc:title>
  <dc:creator>Romero, Brianna</dc:creator>
  <cp:lastModifiedBy>Main, Matthew</cp:lastModifiedBy>
  <cp:revision>3</cp:revision>
  <dcterms:created xsi:type="dcterms:W3CDTF">2023-11-30T16:47:00Z</dcterms:created>
  <dcterms:modified xsi:type="dcterms:W3CDTF">2024-03-01T14:46:36Z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2023-11-02T00:00:00Z</vt:filetime>
  </property>
  <property fmtid="{D5CDD505-2E9C-101B-9397-08002B2CF9AE}" pid="3" name="Creator">
    <vt:lpwstr>Acrobat PDFMaker 23 for PowerPoint</vt:lpwstr>
  </property>
  <property fmtid="{D5CDD505-2E9C-101B-9397-08002B2CF9AE}" pid="4" name="LastSaved">
    <vt:filetime>2023-11-30T00:00:00Z</vt:filetime>
  </property>
  <property fmtid="{D5CDD505-2E9C-101B-9397-08002B2CF9AE}" pid="5" name="Producer">
    <vt:lpwstr>Adobe PDF Library 23.6.136</vt:lpwstr>
  </property>
</Properties>
</file>