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42"/>
  </p:notesMasterIdLst>
  <p:handoutMasterIdLst>
    <p:handoutMasterId r:id="rId43"/>
  </p:handoutMasterIdLst>
  <p:sldIdLst>
    <p:sldId id="285" r:id="rId6"/>
    <p:sldId id="398" r:id="rId7"/>
    <p:sldId id="412" r:id="rId8"/>
    <p:sldId id="427" r:id="rId9"/>
    <p:sldId id="425" r:id="rId10"/>
    <p:sldId id="424" r:id="rId11"/>
    <p:sldId id="440" r:id="rId12"/>
    <p:sldId id="411" r:id="rId13"/>
    <p:sldId id="438" r:id="rId14"/>
    <p:sldId id="439" r:id="rId15"/>
    <p:sldId id="379" r:id="rId16"/>
    <p:sldId id="380" r:id="rId17"/>
    <p:sldId id="414" r:id="rId18"/>
    <p:sldId id="429" r:id="rId19"/>
    <p:sldId id="430" r:id="rId20"/>
    <p:sldId id="432" r:id="rId21"/>
    <p:sldId id="418" r:id="rId22"/>
    <p:sldId id="428" r:id="rId23"/>
    <p:sldId id="431" r:id="rId24"/>
    <p:sldId id="415" r:id="rId25"/>
    <p:sldId id="382" r:id="rId26"/>
    <p:sldId id="433" r:id="rId27"/>
    <p:sldId id="383" r:id="rId28"/>
    <p:sldId id="434" r:id="rId29"/>
    <p:sldId id="435" r:id="rId30"/>
    <p:sldId id="394" r:id="rId31"/>
    <p:sldId id="436" r:id="rId32"/>
    <p:sldId id="437" r:id="rId33"/>
    <p:sldId id="419" r:id="rId34"/>
    <p:sldId id="426" r:id="rId35"/>
    <p:sldId id="417" r:id="rId36"/>
    <p:sldId id="441" r:id="rId37"/>
    <p:sldId id="402" r:id="rId38"/>
    <p:sldId id="410" r:id="rId39"/>
    <p:sldId id="388" r:id="rId40"/>
    <p:sldId id="389" r:id="rId41"/>
  </p:sldIdLst>
  <p:sldSz cx="9144000" cy="6858000" type="screen4x3"/>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207"/>
    <a:srgbClr val="E7ECF0"/>
    <a:srgbClr val="869FB5"/>
    <a:srgbClr val="45688B"/>
    <a:srgbClr val="005DAB"/>
    <a:srgbClr val="2E465E"/>
    <a:srgbClr val="ACBFD0"/>
    <a:srgbClr val="F8981C"/>
    <a:srgbClr val="934E15"/>
    <a:srgbClr val="D77E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09DB4-56C4-435D-AB6D-031A1D4D144E}" v="1" dt="2025-04-09T21:27:44.478"/>
    <p1510:client id="{F2EAE58B-9B0D-4AE2-98DD-CB59303F810A}" v="17" dt="2025-04-09T20:22:02.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38" autoAdjust="0"/>
  </p:normalViewPr>
  <p:slideViewPr>
    <p:cSldViewPr snapToGrid="0" snapToObjects="1">
      <p:cViewPr varScale="1">
        <p:scale>
          <a:sx n="120" d="100"/>
          <a:sy n="120" d="100"/>
        </p:scale>
        <p:origin x="1338"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9" d="100"/>
          <a:sy n="79" d="100"/>
        </p:scale>
        <p:origin x="299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goertz\Downloads\Count%20by%20Form%20and%20Missing%20Control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D34727"/>
            </a:solidFill>
            <a:ln>
              <a:noFill/>
            </a:ln>
            <a:effectLst/>
          </c:spPr>
          <c:invertIfNegative val="0"/>
          <c:cat>
            <c:strRef>
              <c:f>Sheet1!$A$2:$A$3</c:f>
              <c:strCache>
                <c:ptCount val="1"/>
                <c:pt idx="0">
                  <c:v>Category 1</c:v>
                </c:pt>
              </c:strCache>
            </c:strRef>
          </c:cat>
          <c:val>
            <c:numRef>
              <c:f>Sheet1!$B$2:$B$3</c:f>
              <c:numCache>
                <c:formatCode>General</c:formatCode>
                <c:ptCount val="2"/>
                <c:pt idx="0">
                  <c:v>5</c:v>
                </c:pt>
              </c:numCache>
            </c:numRef>
          </c:val>
          <c:extLst>
            <c:ext xmlns:c16="http://schemas.microsoft.com/office/drawing/2014/chart" uri="{C3380CC4-5D6E-409C-BE32-E72D297353CC}">
              <c16:uniqueId val="{00000000-711C-4681-A508-4659903BF656}"/>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1"/>
                <c:pt idx="0">
                  <c:v>Category 1</c:v>
                </c:pt>
              </c:strCache>
            </c:strRef>
          </c:cat>
          <c:val>
            <c:numRef>
              <c:f>Sheet1!$C$2:$C$3</c:f>
              <c:numCache>
                <c:formatCode>General</c:formatCode>
                <c:ptCount val="2"/>
                <c:pt idx="0">
                  <c:v>3</c:v>
                </c:pt>
              </c:numCache>
            </c:numRef>
          </c:val>
          <c:extLst>
            <c:ext xmlns:c16="http://schemas.microsoft.com/office/drawing/2014/chart" uri="{C3380CC4-5D6E-409C-BE32-E72D297353CC}">
              <c16:uniqueId val="{00000001-711C-4681-A508-4659903BF656}"/>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1"/>
                <c:pt idx="0">
                  <c:v>Category 1</c:v>
                </c:pt>
              </c:strCache>
            </c:strRef>
          </c:cat>
          <c:val>
            <c:numRef>
              <c:f>Sheet1!$D$2:$D$3</c:f>
              <c:numCache>
                <c:formatCode>General</c:formatCode>
                <c:ptCount val="2"/>
                <c:pt idx="0">
                  <c:v>2.5</c:v>
                </c:pt>
              </c:numCache>
            </c:numRef>
          </c:val>
          <c:extLst>
            <c:ext xmlns:c16="http://schemas.microsoft.com/office/drawing/2014/chart" uri="{C3380CC4-5D6E-409C-BE32-E72D297353CC}">
              <c16:uniqueId val="{00000002-711C-4681-A508-4659903BF656}"/>
            </c:ext>
          </c:extLst>
        </c:ser>
        <c:ser>
          <c:idx val="3"/>
          <c:order val="3"/>
          <c:tx>
            <c:strRef>
              <c:f>Sheet1!$E$1</c:f>
              <c:strCache>
                <c:ptCount val="1"/>
                <c:pt idx="0">
                  <c:v>4 color</c:v>
                </c:pt>
              </c:strCache>
            </c:strRef>
          </c:tx>
          <c:spPr>
            <a:solidFill>
              <a:srgbClr val="27B3D3"/>
            </a:solidFill>
            <a:ln>
              <a:noFill/>
            </a:ln>
            <a:effectLst/>
          </c:spPr>
          <c:invertIfNegative val="0"/>
          <c:cat>
            <c:strRef>
              <c:f>Sheet1!$A$2:$A$3</c:f>
              <c:strCache>
                <c:ptCount val="1"/>
                <c:pt idx="0">
                  <c:v>Category 1</c:v>
                </c:pt>
              </c:strCache>
            </c:strRef>
          </c:cat>
          <c:val>
            <c:numRef>
              <c:f>Sheet1!$E$2:$E$3</c:f>
              <c:numCache>
                <c:formatCode>General</c:formatCode>
                <c:ptCount val="2"/>
                <c:pt idx="0">
                  <c:v>3</c:v>
                </c:pt>
              </c:numCache>
            </c:numRef>
          </c:val>
          <c:extLst>
            <c:ext xmlns:c16="http://schemas.microsoft.com/office/drawing/2014/chart" uri="{C3380CC4-5D6E-409C-BE32-E72D297353CC}">
              <c16:uniqueId val="{00000003-711C-4681-A508-4659903BF656}"/>
            </c:ext>
          </c:extLst>
        </c:ser>
        <c:ser>
          <c:idx val="4"/>
          <c:order val="4"/>
          <c:tx>
            <c:strRef>
              <c:f>Sheet1!$F$1</c:f>
              <c:strCache>
                <c:ptCount val="1"/>
                <c:pt idx="0">
                  <c:v>5 color</c:v>
                </c:pt>
              </c:strCache>
            </c:strRef>
          </c:tx>
          <c:spPr>
            <a:solidFill>
              <a:srgbClr val="0088BA"/>
            </a:solidFill>
            <a:ln>
              <a:noFill/>
            </a:ln>
            <a:effectLst/>
          </c:spPr>
          <c:invertIfNegative val="0"/>
          <c:cat>
            <c:strRef>
              <c:f>Sheet1!$A$2:$A$3</c:f>
              <c:strCache>
                <c:ptCount val="1"/>
                <c:pt idx="0">
                  <c:v>Category 1</c:v>
                </c:pt>
              </c:strCache>
            </c:strRef>
          </c:cat>
          <c:val>
            <c:numRef>
              <c:f>Sheet1!$F$2:$F$3</c:f>
              <c:numCache>
                <c:formatCode>General</c:formatCode>
                <c:ptCount val="2"/>
                <c:pt idx="0">
                  <c:v>4</c:v>
                </c:pt>
              </c:numCache>
            </c:numRef>
          </c:val>
          <c:extLst>
            <c:ext xmlns:c16="http://schemas.microsoft.com/office/drawing/2014/chart" uri="{C3380CC4-5D6E-409C-BE32-E72D297353CC}">
              <c16:uniqueId val="{00000004-711C-4681-A508-4659903BF656}"/>
            </c:ext>
          </c:extLst>
        </c:ser>
        <c:ser>
          <c:idx val="5"/>
          <c:order val="5"/>
          <c:tx>
            <c:strRef>
              <c:f>Sheet1!$G$1</c:f>
              <c:strCache>
                <c:ptCount val="1"/>
                <c:pt idx="0">
                  <c:v>6 color</c:v>
                </c:pt>
              </c:strCache>
            </c:strRef>
          </c:tx>
          <c:spPr>
            <a:solidFill>
              <a:srgbClr val="88BA00"/>
            </a:solidFill>
            <a:ln>
              <a:noFill/>
            </a:ln>
            <a:effectLst/>
          </c:spPr>
          <c:invertIfNegative val="0"/>
          <c:dPt>
            <c:idx val="0"/>
            <c:invertIfNegative val="0"/>
            <c:bubble3D val="0"/>
            <c:spPr>
              <a:solidFill>
                <a:srgbClr val="88BA00"/>
              </a:solidFill>
              <a:ln>
                <a:noFill/>
              </a:ln>
              <a:effectLst/>
            </c:spPr>
            <c:extLst>
              <c:ext xmlns:c16="http://schemas.microsoft.com/office/drawing/2014/chart" uri="{C3380CC4-5D6E-409C-BE32-E72D297353CC}">
                <c16:uniqueId val="{00000006-711C-4681-A508-4659903BF656}"/>
              </c:ext>
            </c:extLst>
          </c:dPt>
          <c:dPt>
            <c:idx val="1"/>
            <c:invertIfNegative val="0"/>
            <c:bubble3D val="0"/>
            <c:spPr>
              <a:solidFill>
                <a:srgbClr val="88BA00"/>
              </a:solidFill>
              <a:ln>
                <a:noFill/>
              </a:ln>
              <a:effectLst/>
            </c:spPr>
            <c:extLst>
              <c:ext xmlns:c16="http://schemas.microsoft.com/office/drawing/2014/chart" uri="{C3380CC4-5D6E-409C-BE32-E72D297353CC}">
                <c16:uniqueId val="{00000008-711C-4681-A508-4659903BF656}"/>
              </c:ext>
            </c:extLst>
          </c:dPt>
          <c:cat>
            <c:strRef>
              <c:f>Sheet1!$A$2:$A$3</c:f>
              <c:strCache>
                <c:ptCount val="1"/>
                <c:pt idx="0">
                  <c:v>Category 1</c:v>
                </c:pt>
              </c:strCache>
            </c:strRef>
          </c:cat>
          <c:val>
            <c:numRef>
              <c:f>Sheet1!$G$2:$G$3</c:f>
              <c:numCache>
                <c:formatCode>General</c:formatCode>
                <c:ptCount val="2"/>
                <c:pt idx="0">
                  <c:v>6</c:v>
                </c:pt>
              </c:numCache>
            </c:numRef>
          </c:val>
          <c:extLst>
            <c:ext xmlns:c16="http://schemas.microsoft.com/office/drawing/2014/chart" uri="{C3380CC4-5D6E-409C-BE32-E72D297353CC}">
              <c16:uniqueId val="{00000009-711C-4681-A508-4659903BF656}"/>
            </c:ext>
          </c:extLst>
        </c:ser>
        <c:ser>
          <c:idx val="6"/>
          <c:order val="6"/>
          <c:tx>
            <c:strRef>
              <c:f>Sheet1!$H$1</c:f>
              <c:strCache>
                <c:ptCount val="1"/>
                <c:pt idx="0">
                  <c:v>7 color</c:v>
                </c:pt>
              </c:strCache>
            </c:strRef>
          </c:tx>
          <c:spPr>
            <a:solidFill>
              <a:srgbClr val="934E15"/>
            </a:solidFill>
            <a:ln>
              <a:noFill/>
            </a:ln>
            <a:effectLst/>
          </c:spPr>
          <c:invertIfNegative val="0"/>
          <c:dPt>
            <c:idx val="0"/>
            <c:invertIfNegative val="0"/>
            <c:bubble3D val="0"/>
            <c:spPr>
              <a:solidFill>
                <a:srgbClr val="934E15"/>
              </a:solidFill>
              <a:ln>
                <a:noFill/>
              </a:ln>
              <a:effectLst/>
            </c:spPr>
            <c:extLst>
              <c:ext xmlns:c16="http://schemas.microsoft.com/office/drawing/2014/chart" uri="{C3380CC4-5D6E-409C-BE32-E72D297353CC}">
                <c16:uniqueId val="{0000000B-711C-4681-A508-4659903BF656}"/>
              </c:ext>
            </c:extLst>
          </c:dPt>
          <c:cat>
            <c:strRef>
              <c:f>Sheet1!$A$2:$A$3</c:f>
              <c:strCache>
                <c:ptCount val="1"/>
                <c:pt idx="0">
                  <c:v>Category 1</c:v>
                </c:pt>
              </c:strCache>
            </c:strRef>
          </c:cat>
          <c:val>
            <c:numRef>
              <c:f>Sheet1!$H$2:$H$3</c:f>
              <c:numCache>
                <c:formatCode>General</c:formatCode>
                <c:ptCount val="2"/>
                <c:pt idx="0">
                  <c:v>4</c:v>
                </c:pt>
              </c:numCache>
            </c:numRef>
          </c:val>
          <c:extLst>
            <c:ext xmlns:c16="http://schemas.microsoft.com/office/drawing/2014/chart" uri="{C3380CC4-5D6E-409C-BE32-E72D297353CC}">
              <c16:uniqueId val="{0000000C-711C-4681-A508-4659903BF656}"/>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D34727"/>
              </a:solidFill>
              <a:ln w="19050">
                <a:noFill/>
              </a:ln>
              <a:effectLst/>
            </c:spPr>
            <c:extLst>
              <c:ext xmlns:c16="http://schemas.microsoft.com/office/drawing/2014/chart" uri="{C3380CC4-5D6E-409C-BE32-E72D297353CC}">
                <c16:uniqueId val="{00000001-B762-43A8-AFF0-D6FE13D292E3}"/>
              </c:ext>
            </c:extLst>
          </c:dPt>
          <c:dPt>
            <c:idx val="1"/>
            <c:bubble3D val="0"/>
            <c:spPr>
              <a:solidFill>
                <a:srgbClr val="E18332"/>
              </a:solidFill>
              <a:ln w="19050">
                <a:noFill/>
              </a:ln>
              <a:effectLst/>
            </c:spPr>
            <c:extLst>
              <c:ext xmlns:c16="http://schemas.microsoft.com/office/drawing/2014/chart" uri="{C3380CC4-5D6E-409C-BE32-E72D297353CC}">
                <c16:uniqueId val="{00000003-B762-43A8-AFF0-D6FE13D292E3}"/>
              </c:ext>
            </c:extLst>
          </c:dPt>
          <c:dPt>
            <c:idx val="2"/>
            <c:bubble3D val="0"/>
            <c:spPr>
              <a:solidFill>
                <a:srgbClr val="FEC240"/>
              </a:solidFill>
              <a:ln w="19050">
                <a:noFill/>
              </a:ln>
              <a:effectLst/>
            </c:spPr>
            <c:extLst>
              <c:ext xmlns:c16="http://schemas.microsoft.com/office/drawing/2014/chart" uri="{C3380CC4-5D6E-409C-BE32-E72D297353CC}">
                <c16:uniqueId val="{00000005-B762-43A8-AFF0-D6FE13D292E3}"/>
              </c:ext>
            </c:extLst>
          </c:dPt>
          <c:dPt>
            <c:idx val="3"/>
            <c:bubble3D val="0"/>
            <c:spPr>
              <a:solidFill>
                <a:srgbClr val="27B3D3"/>
              </a:solidFill>
              <a:ln w="19050">
                <a:noFill/>
              </a:ln>
              <a:effectLst/>
            </c:spPr>
            <c:extLst>
              <c:ext xmlns:c16="http://schemas.microsoft.com/office/drawing/2014/chart" uri="{C3380CC4-5D6E-409C-BE32-E72D297353CC}">
                <c16:uniqueId val="{00000007-B762-43A8-AFF0-D6FE13D292E3}"/>
              </c:ext>
            </c:extLst>
          </c:dPt>
          <c:dPt>
            <c:idx val="4"/>
            <c:bubble3D val="0"/>
            <c:spPr>
              <a:solidFill>
                <a:srgbClr val="0088BA"/>
              </a:solidFill>
              <a:ln w="19050">
                <a:noFill/>
              </a:ln>
              <a:effectLst/>
            </c:spPr>
            <c:extLst>
              <c:ext xmlns:c16="http://schemas.microsoft.com/office/drawing/2014/chart" uri="{C3380CC4-5D6E-409C-BE32-E72D297353CC}">
                <c16:uniqueId val="{00000009-B762-43A8-AFF0-D6FE13D292E3}"/>
              </c:ext>
            </c:extLst>
          </c:dPt>
          <c:dPt>
            <c:idx val="5"/>
            <c:bubble3D val="0"/>
            <c:spPr>
              <a:solidFill>
                <a:schemeClr val="tx1"/>
              </a:solidFill>
              <a:ln w="19050">
                <a:noFill/>
              </a:ln>
              <a:effectLst/>
            </c:spPr>
            <c:extLst>
              <c:ext xmlns:c16="http://schemas.microsoft.com/office/drawing/2014/chart" uri="{C3380CC4-5D6E-409C-BE32-E72D297353CC}">
                <c16:uniqueId val="{0000000B-B762-43A8-AFF0-D6FE13D292E3}"/>
              </c:ext>
            </c:extLst>
          </c:dPt>
          <c:dPt>
            <c:idx val="6"/>
            <c:bubble3D val="0"/>
            <c:spPr>
              <a:solidFill>
                <a:srgbClr val="934E15"/>
              </a:solidFill>
              <a:ln w="19050">
                <a:noFill/>
              </a:ln>
              <a:effectLst/>
            </c:spPr>
            <c:extLst>
              <c:ext xmlns:c16="http://schemas.microsoft.com/office/drawing/2014/chart" uri="{C3380CC4-5D6E-409C-BE32-E72D297353CC}">
                <c16:uniqueId val="{0000000D-B762-43A8-AFF0-D6FE13D292E3}"/>
              </c:ext>
            </c:extLst>
          </c:dPt>
          <c:dPt>
            <c:idx val="7"/>
            <c:bubble3D val="0"/>
            <c:spPr>
              <a:solidFill>
                <a:srgbClr val="88BA00"/>
              </a:solidFill>
              <a:ln w="19050">
                <a:noFill/>
              </a:ln>
              <a:effectLst/>
            </c:spPr>
            <c:extLst>
              <c:ext xmlns:c16="http://schemas.microsoft.com/office/drawing/2014/chart" uri="{C3380CC4-5D6E-409C-BE32-E72D297353CC}">
                <c16:uniqueId val="{0000000F-B762-43A8-AFF0-D6FE13D292E3}"/>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B762-43A8-AFF0-D6FE13D292E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March </a:t>
            </a:r>
            <a:r>
              <a:rPr lang="en-US"/>
              <a:t>FRM </a:t>
            </a:r>
            <a:r>
              <a:rPr lang="en-US" baseline="0"/>
              <a:t>Audits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March!$B$3</c:f>
              <c:strCache>
                <c:ptCount val="1"/>
                <c:pt idx="0">
                  <c:v>No Missing Controls</c:v>
                </c:pt>
              </c:strCache>
            </c:strRef>
          </c:tx>
          <c:spPr>
            <a:solidFill>
              <a:schemeClr val="accent6">
                <a:lumMod val="60000"/>
                <a:lumOff val="40000"/>
              </a:schemeClr>
            </a:solidFill>
            <a:ln>
              <a:noFill/>
            </a:ln>
            <a:effectLst/>
          </c:spPr>
          <c:invertIfNegative val="0"/>
          <c:cat>
            <c:strRef>
              <c:f>March!$A$4:$A$30</c:f>
              <c:strCache>
                <c:ptCount val="27"/>
                <c:pt idx="0">
                  <c:v>Fire</c:v>
                </c:pt>
                <c:pt idx="1">
                  <c:v>Vehicle Impact on Person</c:v>
                </c:pt>
                <c:pt idx="2">
                  <c:v>Exposure to Electrical Hazards</c:v>
                </c:pt>
                <c:pt idx="3">
                  <c:v>Hazardous Substances Acute</c:v>
                </c:pt>
                <c:pt idx="4">
                  <c:v>Fall from Heights</c:v>
                </c:pt>
                <c:pt idx="5">
                  <c:v>Vehicle Collisions or Rollover</c:v>
                </c:pt>
                <c:pt idx="6">
                  <c:v>Lifting Operations</c:v>
                </c:pt>
                <c:pt idx="7">
                  <c:v>Entanglement and Crushing</c:v>
                </c:pt>
                <c:pt idx="8">
                  <c:v>Uncontrolled Release of Energy Mapped</c:v>
                </c:pt>
                <c:pt idx="9">
                  <c:v>Confined Space</c:v>
                </c:pt>
                <c:pt idx="10">
                  <c:v>Blasting (Surface)</c:v>
                </c:pt>
                <c:pt idx="11">
                  <c:v>Blasting (Underground)</c:v>
                </c:pt>
                <c:pt idx="12">
                  <c:v>Falling Objects</c:v>
                </c:pt>
                <c:pt idx="13">
                  <c:v>Ground Failure</c:v>
                </c:pt>
                <c:pt idx="14">
                  <c:v>Drowning</c:v>
                </c:pt>
                <c:pt idx="15">
                  <c:v>Haz Sub Chronic Silica &amp; Heavy Metals</c:v>
                </c:pt>
                <c:pt idx="16">
                  <c:v>Personnel Hoisting</c:v>
                </c:pt>
                <c:pt idx="17">
                  <c:v>Underground Inrush</c:v>
                </c:pt>
                <c:pt idx="18">
                  <c:v>Underground Rock Fall</c:v>
                </c:pt>
                <c:pt idx="19">
                  <c:v>Contact with Molten Material</c:v>
                </c:pt>
                <c:pt idx="20">
                  <c:v>Hazardous Substances Chronic General</c:v>
                </c:pt>
                <c:pt idx="21">
                  <c:v>Interaction with Aircraft Unmanned</c:v>
                </c:pt>
                <c:pt idx="22">
                  <c:v>Underground Shaft Hoisting</c:v>
                </c:pt>
                <c:pt idx="23">
                  <c:v>Haz Substances Chronic Acid Mist</c:v>
                </c:pt>
                <c:pt idx="24">
                  <c:v>Interaction with Aircraft Manned</c:v>
                </c:pt>
                <c:pt idx="25">
                  <c:v>Rail Impact on Person</c:v>
                </c:pt>
                <c:pt idx="26">
                  <c:v>Underground Hazardous Atmosphere</c:v>
                </c:pt>
              </c:strCache>
            </c:strRef>
          </c:cat>
          <c:val>
            <c:numRef>
              <c:f>March!$B$4:$B$30</c:f>
              <c:numCache>
                <c:formatCode>General</c:formatCode>
                <c:ptCount val="27"/>
                <c:pt idx="1">
                  <c:v>7</c:v>
                </c:pt>
                <c:pt idx="2">
                  <c:v>11</c:v>
                </c:pt>
                <c:pt idx="3">
                  <c:v>5</c:v>
                </c:pt>
                <c:pt idx="4">
                  <c:v>14</c:v>
                </c:pt>
                <c:pt idx="5">
                  <c:v>9</c:v>
                </c:pt>
                <c:pt idx="6">
                  <c:v>24</c:v>
                </c:pt>
                <c:pt idx="7">
                  <c:v>9</c:v>
                </c:pt>
                <c:pt idx="8">
                  <c:v>7</c:v>
                </c:pt>
                <c:pt idx="9">
                  <c:v>6</c:v>
                </c:pt>
                <c:pt idx="10">
                  <c:v>5</c:v>
                </c:pt>
                <c:pt idx="11">
                  <c:v>5</c:v>
                </c:pt>
                <c:pt idx="12">
                  <c:v>5</c:v>
                </c:pt>
                <c:pt idx="13">
                  <c:v>5</c:v>
                </c:pt>
                <c:pt idx="14">
                  <c:v>2</c:v>
                </c:pt>
                <c:pt idx="15">
                  <c:v>2</c:v>
                </c:pt>
                <c:pt idx="16">
                  <c:v>2</c:v>
                </c:pt>
                <c:pt idx="17">
                  <c:v>2</c:v>
                </c:pt>
                <c:pt idx="18">
                  <c:v>2</c:v>
                </c:pt>
                <c:pt idx="19">
                  <c:v>1</c:v>
                </c:pt>
                <c:pt idx="20">
                  <c:v>1</c:v>
                </c:pt>
                <c:pt idx="21">
                  <c:v>1</c:v>
                </c:pt>
                <c:pt idx="22">
                  <c:v>1</c:v>
                </c:pt>
              </c:numCache>
            </c:numRef>
          </c:val>
          <c:extLst>
            <c:ext xmlns:c16="http://schemas.microsoft.com/office/drawing/2014/chart" uri="{C3380CC4-5D6E-409C-BE32-E72D297353CC}">
              <c16:uniqueId val="{00000000-5B0E-46B4-B5C2-6520E3428865}"/>
            </c:ext>
          </c:extLst>
        </c:ser>
        <c:ser>
          <c:idx val="1"/>
          <c:order val="1"/>
          <c:tx>
            <c:strRef>
              <c:f>March!$C$3</c:f>
              <c:strCache>
                <c:ptCount val="1"/>
                <c:pt idx="0">
                  <c:v>Missing Controls</c:v>
                </c:pt>
              </c:strCache>
            </c:strRef>
          </c:tx>
          <c:spPr>
            <a:solidFill>
              <a:schemeClr val="accent2"/>
            </a:solidFill>
            <a:ln>
              <a:noFill/>
            </a:ln>
            <a:effectLst/>
          </c:spPr>
          <c:invertIfNegative val="0"/>
          <c:cat>
            <c:strRef>
              <c:f>March!$A$4:$A$30</c:f>
              <c:strCache>
                <c:ptCount val="27"/>
                <c:pt idx="0">
                  <c:v>Fire</c:v>
                </c:pt>
                <c:pt idx="1">
                  <c:v>Vehicle Impact on Person</c:v>
                </c:pt>
                <c:pt idx="2">
                  <c:v>Exposure to Electrical Hazards</c:v>
                </c:pt>
                <c:pt idx="3">
                  <c:v>Hazardous Substances Acute</c:v>
                </c:pt>
                <c:pt idx="4">
                  <c:v>Fall from Heights</c:v>
                </c:pt>
                <c:pt idx="5">
                  <c:v>Vehicle Collisions or Rollover</c:v>
                </c:pt>
                <c:pt idx="6">
                  <c:v>Lifting Operations</c:v>
                </c:pt>
                <c:pt idx="7">
                  <c:v>Entanglement and Crushing</c:v>
                </c:pt>
                <c:pt idx="8">
                  <c:v>Uncontrolled Release of Energy Mapped</c:v>
                </c:pt>
                <c:pt idx="9">
                  <c:v>Confined Space</c:v>
                </c:pt>
                <c:pt idx="10">
                  <c:v>Blasting (Surface)</c:v>
                </c:pt>
                <c:pt idx="11">
                  <c:v>Blasting (Underground)</c:v>
                </c:pt>
                <c:pt idx="12">
                  <c:v>Falling Objects</c:v>
                </c:pt>
                <c:pt idx="13">
                  <c:v>Ground Failure</c:v>
                </c:pt>
                <c:pt idx="14">
                  <c:v>Drowning</c:v>
                </c:pt>
                <c:pt idx="15">
                  <c:v>Haz Sub Chronic Silica &amp; Heavy Metals</c:v>
                </c:pt>
                <c:pt idx="16">
                  <c:v>Personnel Hoisting</c:v>
                </c:pt>
                <c:pt idx="17">
                  <c:v>Underground Inrush</c:v>
                </c:pt>
                <c:pt idx="18">
                  <c:v>Underground Rock Fall</c:v>
                </c:pt>
                <c:pt idx="19">
                  <c:v>Contact with Molten Material</c:v>
                </c:pt>
                <c:pt idx="20">
                  <c:v>Hazardous Substances Chronic General</c:v>
                </c:pt>
                <c:pt idx="21">
                  <c:v>Interaction with Aircraft Unmanned</c:v>
                </c:pt>
                <c:pt idx="22">
                  <c:v>Underground Shaft Hoisting</c:v>
                </c:pt>
                <c:pt idx="23">
                  <c:v>Haz Substances Chronic Acid Mist</c:v>
                </c:pt>
                <c:pt idx="24">
                  <c:v>Interaction with Aircraft Manned</c:v>
                </c:pt>
                <c:pt idx="25">
                  <c:v>Rail Impact on Person</c:v>
                </c:pt>
                <c:pt idx="26">
                  <c:v>Underground Hazardous Atmosphere</c:v>
                </c:pt>
              </c:strCache>
            </c:strRef>
          </c:cat>
          <c:val>
            <c:numRef>
              <c:f>March!$C$4:$C$30</c:f>
              <c:numCache>
                <c:formatCode>General</c:formatCode>
                <c:ptCount val="27"/>
                <c:pt idx="0">
                  <c:v>1</c:v>
                </c:pt>
                <c:pt idx="1">
                  <c:v>5</c:v>
                </c:pt>
                <c:pt idx="2">
                  <c:v>3</c:v>
                </c:pt>
                <c:pt idx="3">
                  <c:v>1</c:v>
                </c:pt>
                <c:pt idx="4">
                  <c:v>2</c:v>
                </c:pt>
                <c:pt idx="5">
                  <c:v>1</c:v>
                </c:pt>
              </c:numCache>
            </c:numRef>
          </c:val>
          <c:extLst>
            <c:ext xmlns:c16="http://schemas.microsoft.com/office/drawing/2014/chart" uri="{C3380CC4-5D6E-409C-BE32-E72D297353CC}">
              <c16:uniqueId val="{00000001-5B0E-46B4-B5C2-6520E3428865}"/>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max val="25"/>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4EC6DB-F2BE-47F2-B7BA-FCF00AF40D10}" type="datetimeFigureOut">
              <a:rPr lang="en-US" smtClean="0"/>
              <a:t>4/10/2025</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4/10/2025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emf"/><Relationship Id="rId5" Type="http://schemas.openxmlformats.org/officeDocument/2006/relationships/image" Target="../media/image4.emf"/><Relationship Id="rId10" Type="http://schemas.openxmlformats.org/officeDocument/2006/relationships/image" Target="../media/image3.png"/><Relationship Id="rId4" Type="http://schemas.openxmlformats.org/officeDocument/2006/relationships/oleObject" Target="../embeddings/oleObject2.bin"/><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emf"/><Relationship Id="rId10" Type="http://schemas.openxmlformats.org/officeDocument/2006/relationships/image" Target="../media/image12.png"/><Relationship Id="rId4" Type="http://schemas.openxmlformats.org/officeDocument/2006/relationships/oleObject" Target="../embeddings/oleObject2.bin"/><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0" name="Picture 9" descr="A close-up of several metal bars&#10;&#10;Description automatically generated">
            <a:extLst>
              <a:ext uri="{FF2B5EF4-FFF2-40B4-BE49-F238E27FC236}">
                <a16:creationId xmlns:a16="http://schemas.microsoft.com/office/drawing/2014/main" id="{FF0FCD6E-9151-9297-B55A-FE20EA21555B}"/>
              </a:ext>
            </a:extLst>
          </p:cNvPr>
          <p:cNvPicPr>
            <a:picLocks noChangeAspect="1"/>
          </p:cNvPicPr>
          <p:nvPr userDrawn="1"/>
        </p:nvPicPr>
        <p:blipFill rotWithShape="1">
          <a:blip r:embed="rId3"/>
          <a:srcRect l="4396" t="-46" r="20722" b="-2"/>
          <a:stretch/>
        </p:blipFill>
        <p:spPr>
          <a:xfrm>
            <a:off x="-15618" y="0"/>
            <a:ext cx="9159618" cy="6858000"/>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13" name="TextBox 19">
            <a:extLst>
              <a:ext uri="{FF2B5EF4-FFF2-40B4-BE49-F238E27FC236}">
                <a16:creationId xmlns:a16="http://schemas.microsoft.com/office/drawing/2014/main" id="{10968DDA-DBC8-6D65-A77F-9165359E39B8}"/>
              </a:ext>
            </a:extLst>
          </p:cNvPr>
          <p:cNvSpPr txBox="1">
            <a:spLocks noChangeArrowheads="1"/>
          </p:cNvSpPr>
          <p:nvPr userDrawn="1"/>
        </p:nvSpPr>
        <p:spPr bwMode="auto">
          <a:xfrm>
            <a:off x="7130467" y="6242743"/>
            <a:ext cx="1932807" cy="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200" dirty="0">
                <a:solidFill>
                  <a:schemeClr val="bg1"/>
                </a:solidFill>
                <a:effectLst>
                  <a:outerShdw blurRad="38100" dist="38100" dir="2700000" algn="tl">
                    <a:srgbClr val="000000">
                      <a:alpha val="43137"/>
                    </a:srgbClr>
                  </a:outerShdw>
                </a:effectLst>
              </a:rPr>
              <a:t>ClimaxMolybdenum.com</a:t>
            </a:r>
          </a:p>
        </p:txBody>
      </p:sp>
      <p:pic>
        <p:nvPicPr>
          <p:cNvPr id="11" name="Picture 20">
            <a:extLst>
              <a:ext uri="{FF2B5EF4-FFF2-40B4-BE49-F238E27FC236}">
                <a16:creationId xmlns:a16="http://schemas.microsoft.com/office/drawing/2014/main" id="{FAF20D87-9EFA-C8F8-134C-215ADD9A511D}"/>
              </a:ext>
            </a:extLst>
          </p:cNvPr>
          <p:cNvPicPr>
            <a:picLocks noChangeAspect="1" noChangeArrowheads="1"/>
          </p:cNvPicPr>
          <p:nvPr userDrawn="1"/>
        </p:nvPicPr>
        <p:blipFill>
          <a:blip r:embed="rId6"/>
          <a:srcRect/>
          <a:stretch>
            <a:fillRect/>
          </a:stretch>
        </p:blipFill>
        <p:spPr bwMode="auto">
          <a:xfrm>
            <a:off x="3604106" y="5873175"/>
            <a:ext cx="582674" cy="584602"/>
          </a:xfrm>
          <a:prstGeom prst="rect">
            <a:avLst/>
          </a:prstGeom>
          <a:noFill/>
          <a:ln>
            <a:noFill/>
          </a:ln>
          <a:effectLst>
            <a:outerShdw blurRad="50800" dist="12700" dir="2700000" algn="tl" rotWithShape="0">
              <a:prstClr val="black">
                <a:alpha val="40000"/>
              </a:prstClr>
            </a:outerShdw>
          </a:effectLst>
        </p:spPr>
      </p:pic>
      <p:pic>
        <p:nvPicPr>
          <p:cNvPr id="12" name="Graphic 29">
            <a:extLst>
              <a:ext uri="{FF2B5EF4-FFF2-40B4-BE49-F238E27FC236}">
                <a16:creationId xmlns:a16="http://schemas.microsoft.com/office/drawing/2014/main" id="{07373CB2-A4D4-F466-1A7E-6C01F8B2F7C4}"/>
              </a:ext>
            </a:extLst>
          </p:cNvPr>
          <p:cNvPicPr>
            <a:picLocks noChangeAspect="1" noChangeArrowheads="1"/>
          </p:cNvPicPr>
          <p:nvPr userDrawn="1"/>
        </p:nvPicPr>
        <p:blipFill>
          <a:blip r:embed="rId7"/>
          <a:srcRect/>
          <a:stretch>
            <a:fillRect/>
          </a:stretch>
        </p:blipFill>
        <p:spPr bwMode="auto">
          <a:xfrm>
            <a:off x="4393476" y="6034841"/>
            <a:ext cx="1259660" cy="412780"/>
          </a:xfrm>
          <a:prstGeom prst="rect">
            <a:avLst/>
          </a:prstGeom>
          <a:noFill/>
          <a:ln>
            <a:noFill/>
          </a:ln>
          <a:effectLst>
            <a:outerShdw blurRad="50800" dist="12700" dir="2700000" algn="tl" rotWithShape="0">
              <a:prstClr val="black">
                <a:alpha val="40000"/>
              </a:prstClr>
            </a:outerShdw>
          </a:effectLst>
        </p:spPr>
      </p:pic>
      <p:pic>
        <p:nvPicPr>
          <p:cNvPr id="14" name="Picture 13" descr="A black background with white letters&#10;&#10;Description automatically generated">
            <a:extLst>
              <a:ext uri="{FF2B5EF4-FFF2-40B4-BE49-F238E27FC236}">
                <a16:creationId xmlns:a16="http://schemas.microsoft.com/office/drawing/2014/main" id="{0865D398-ED61-5AA4-C194-7458C1C6092C}"/>
              </a:ext>
            </a:extLst>
          </p:cNvPr>
          <p:cNvPicPr>
            <a:picLocks noChangeAspect="1"/>
          </p:cNvPicPr>
          <p:nvPr userDrawn="1"/>
        </p:nvPicPr>
        <p:blipFill>
          <a:blip r:embed="rId8"/>
          <a:stretch>
            <a:fillRect/>
          </a:stretch>
        </p:blipFill>
        <p:spPr>
          <a:xfrm>
            <a:off x="350944" y="5986087"/>
            <a:ext cx="2833862" cy="500347"/>
          </a:xfrm>
          <a:prstGeom prst="rect">
            <a:avLst/>
          </a:prstGeom>
        </p:spPr>
      </p:pic>
      <p:pic>
        <p:nvPicPr>
          <p:cNvPr id="15" name="Picture 14" descr="A black sign with white text&#10;&#10;Description automatically generated">
            <a:extLst>
              <a:ext uri="{FF2B5EF4-FFF2-40B4-BE49-F238E27FC236}">
                <a16:creationId xmlns:a16="http://schemas.microsoft.com/office/drawing/2014/main" id="{E9786791-758F-F2DD-1C3A-621E069C3BE5}"/>
              </a:ext>
            </a:extLst>
          </p:cNvPr>
          <p:cNvPicPr>
            <a:picLocks noChangeAspect="1"/>
          </p:cNvPicPr>
          <p:nvPr userDrawn="1"/>
        </p:nvPicPr>
        <p:blipFill>
          <a:blip r:embed="rId9"/>
          <a:stretch>
            <a:fillRect/>
          </a:stretch>
        </p:blipFill>
        <p:spPr>
          <a:xfrm>
            <a:off x="5859832" y="5873174"/>
            <a:ext cx="1067134" cy="583874"/>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AF49A5D7-0733-B57F-868C-24406B817BA8}"/>
              </a:ext>
            </a:extLst>
          </p:cNvPr>
          <p:cNvPicPr>
            <a:picLocks noChangeAspect="1"/>
          </p:cNvPicPr>
          <p:nvPr userDrawn="1"/>
        </p:nvPicPr>
        <p:blipFill>
          <a:blip r:embed="rId10"/>
          <a:stretch>
            <a:fillRect/>
          </a:stretch>
        </p:blipFill>
        <p:spPr>
          <a:xfrm>
            <a:off x="266101" y="988611"/>
            <a:ext cx="4529315" cy="1752657"/>
          </a:xfrm>
          <a:prstGeom prst="rect">
            <a:avLst/>
          </a:prstGeom>
        </p:spPr>
      </p:pic>
      <p:sp>
        <p:nvSpPr>
          <p:cNvPr id="2" name="TextBox 2">
            <a:extLst>
              <a:ext uri="{FF2B5EF4-FFF2-40B4-BE49-F238E27FC236}">
                <a16:creationId xmlns:a16="http://schemas.microsoft.com/office/drawing/2014/main" id="{3818B640-AA16-07B6-7B68-5697AFA5AF97}"/>
              </a:ext>
            </a:extLst>
          </p:cNvPr>
          <p:cNvSpPr txBox="1"/>
          <p:nvPr userDrawn="1"/>
        </p:nvSpPr>
        <p:spPr>
          <a:xfrm>
            <a:off x="5646398" y="6465717"/>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dirty="0">
                <a:solidFill>
                  <a:schemeClr val="bg1"/>
                </a:solidFill>
                <a:effectLst/>
                <a:latin typeface="+mj-lt"/>
                <a:ea typeface="Calibri" panose="020F0502020204030204" pitchFamily="34" charset="0"/>
              </a:rPr>
              <a:t>All Operating Sites</a:t>
            </a:r>
            <a:endParaRPr lang="en-US" sz="900" i="1" dirty="0">
              <a:solidFill>
                <a:schemeClr val="bg1"/>
              </a:solidFill>
              <a:latin typeface="+mj-lt"/>
            </a:endParaRPr>
          </a:p>
        </p:txBody>
      </p:sp>
    </p:spTree>
    <p:extLst>
      <p:ext uri="{BB962C8B-B14F-4D97-AF65-F5344CB8AC3E}">
        <p14:creationId xmlns:p14="http://schemas.microsoft.com/office/powerpoint/2010/main" val="1769626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1" y="2912882"/>
            <a:ext cx="7837325"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flipV="1">
            <a:off x="445912" y="2620750"/>
            <a:ext cx="8292734" cy="48714"/>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3E631910-4DDE-C48C-ED97-975C3AD61DDC}"/>
              </a:ext>
            </a:extLst>
          </p:cNvPr>
          <p:cNvGrpSpPr/>
          <p:nvPr userDrawn="1"/>
        </p:nvGrpSpPr>
        <p:grpSpPr>
          <a:xfrm>
            <a:off x="0" y="3797"/>
            <a:ext cx="9141618" cy="1621523"/>
            <a:chOff x="0" y="3797"/>
            <a:chExt cx="9141618" cy="1621523"/>
          </a:xfrm>
        </p:grpSpPr>
        <p:pic>
          <p:nvPicPr>
            <p:cNvPr id="14" name="Picture 13" descr="A close-up of several metal bars&#10;&#10;Description automatically generated">
              <a:extLst>
                <a:ext uri="{FF2B5EF4-FFF2-40B4-BE49-F238E27FC236}">
                  <a16:creationId xmlns:a16="http://schemas.microsoft.com/office/drawing/2014/main" id="{67D245A9-2E4B-6186-B15A-1A5ECCE4E7D7}"/>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0" name="Picture 9" descr="A black background with white letters&#10;&#10;Description automatically generated">
              <a:extLst>
                <a:ext uri="{FF2B5EF4-FFF2-40B4-BE49-F238E27FC236}">
                  <a16:creationId xmlns:a16="http://schemas.microsoft.com/office/drawing/2014/main" id="{6398CDD8-F9AF-F7FF-75FC-C854FEB9A724}"/>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E2A6C8BF-73B8-BD01-0911-6BA187A46687}"/>
                </a:ext>
              </a:extLst>
            </p:cNvPr>
            <p:cNvPicPr>
              <a:picLocks noChangeAspect="1"/>
            </p:cNvPicPr>
            <p:nvPr userDrawn="1"/>
          </p:nvPicPr>
          <p:blipFill>
            <a:blip r:embed="rId7"/>
            <a:stretch>
              <a:fillRect/>
            </a:stretch>
          </p:blipFill>
          <p:spPr>
            <a:xfrm>
              <a:off x="345416" y="469455"/>
              <a:ext cx="2601664" cy="1006736"/>
            </a:xfrm>
            <a:prstGeom prst="rect">
              <a:avLst/>
            </a:prstGeom>
          </p:spPr>
        </p:pic>
      </p:grpSp>
    </p:spTree>
    <p:extLst>
      <p:ext uri="{BB962C8B-B14F-4D97-AF65-F5344CB8AC3E}">
        <p14:creationId xmlns:p14="http://schemas.microsoft.com/office/powerpoint/2010/main" val="202229771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2" y="3048450"/>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a:off x="445913" y="2669464"/>
            <a:ext cx="7837325" cy="46039"/>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B8DB311D-C789-65AC-EF8F-698239633921}"/>
              </a:ext>
            </a:extLst>
          </p:cNvPr>
          <p:cNvSpPr>
            <a:spLocks noGrp="1"/>
          </p:cNvSpPr>
          <p:nvPr>
            <p:ph idx="10"/>
          </p:nvPr>
        </p:nvSpPr>
        <p:spPr>
          <a:xfrm>
            <a:off x="4824168" y="3043155"/>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close-up of several metal bars&#10;&#10;Description automatically generated">
            <a:extLst>
              <a:ext uri="{FF2B5EF4-FFF2-40B4-BE49-F238E27FC236}">
                <a16:creationId xmlns:a16="http://schemas.microsoft.com/office/drawing/2014/main" id="{9AA4FFA3-1D67-5659-6061-7CAEC107B13B}"/>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6" name="Picture 15" descr="A black background with white letters&#10;&#10;Description automatically generated">
            <a:extLst>
              <a:ext uri="{FF2B5EF4-FFF2-40B4-BE49-F238E27FC236}">
                <a16:creationId xmlns:a16="http://schemas.microsoft.com/office/drawing/2014/main" id="{0B7A3BAC-0099-4BB5-EE1D-765D4405B45F}"/>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68D1D48B-0D42-9E6F-B0A7-2FFDB989B7D6}"/>
              </a:ext>
            </a:extLst>
          </p:cNvPr>
          <p:cNvPicPr>
            <a:picLocks noChangeAspect="1"/>
          </p:cNvPicPr>
          <p:nvPr userDrawn="1"/>
        </p:nvPicPr>
        <p:blipFill>
          <a:blip r:embed="rId7"/>
          <a:stretch>
            <a:fillRect/>
          </a:stretch>
        </p:blipFill>
        <p:spPr>
          <a:xfrm>
            <a:off x="345416" y="469455"/>
            <a:ext cx="2601664" cy="1006736"/>
          </a:xfrm>
          <a:prstGeom prst="rect">
            <a:avLst/>
          </a:prstGeom>
        </p:spPr>
      </p:pic>
    </p:spTree>
    <p:extLst>
      <p:ext uri="{BB962C8B-B14F-4D97-AF65-F5344CB8AC3E}">
        <p14:creationId xmlns:p14="http://schemas.microsoft.com/office/powerpoint/2010/main" val="115660436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272730"/>
            <a:ext cx="9144000" cy="1605564"/>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5465" y="417149"/>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1362492"/>
            <a:ext cx="4188587"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9C821558-15FD-4FA4-5419-7DF2F44759E8}"/>
              </a:ext>
            </a:extLst>
          </p:cNvPr>
          <p:cNvCxnSpPr>
            <a:cxnSpLocks/>
          </p:cNvCxnSpPr>
          <p:nvPr userDrawn="1"/>
        </p:nvCxnSpPr>
        <p:spPr>
          <a:xfrm>
            <a:off x="758901"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670F1A7-9A8C-6B62-65DF-56D3BAB8AC59}"/>
              </a:ext>
            </a:extLst>
          </p:cNvPr>
          <p:cNvCxnSpPr>
            <a:cxnSpLocks/>
          </p:cNvCxnSpPr>
          <p:nvPr userDrawn="1"/>
        </p:nvCxnSpPr>
        <p:spPr>
          <a:xfrm flipH="1">
            <a:off x="2116827" y="3309168"/>
            <a:ext cx="4910346"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*footnotes</a:t>
            </a:r>
          </a:p>
        </p:txBody>
      </p:sp>
      <p:sp>
        <p:nvSpPr>
          <p:cNvPr id="8" name="Rectangle 7">
            <a:extLst>
              <a:ext uri="{FF2B5EF4-FFF2-40B4-BE49-F238E27FC236}">
                <a16:creationId xmlns:a16="http://schemas.microsoft.com/office/drawing/2014/main" id="{3485CA40-9038-9F4E-8EA2-DFFDAA489F3F}"/>
              </a:ext>
            </a:extLst>
          </p:cNvPr>
          <p:cNvSpPr/>
          <p:nvPr userDrawn="1"/>
        </p:nvSpPr>
        <p:spPr>
          <a:xfrm>
            <a:off x="116983"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9" name="Rectangle 8">
            <a:extLst>
              <a:ext uri="{FF2B5EF4-FFF2-40B4-BE49-F238E27FC236}">
                <a16:creationId xmlns:a16="http://schemas.microsoft.com/office/drawing/2014/main" id="{E1F187C7-770A-9CD6-3189-C8888E2CACAB}"/>
              </a:ext>
            </a:extLst>
          </p:cNvPr>
          <p:cNvSpPr/>
          <p:nvPr userDrawn="1"/>
        </p:nvSpPr>
        <p:spPr>
          <a:xfrm>
            <a:off x="3504604" y="2723651"/>
            <a:ext cx="2134792" cy="1185065"/>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10" name="Text Placeholder 4">
            <a:extLst>
              <a:ext uri="{FF2B5EF4-FFF2-40B4-BE49-F238E27FC236}">
                <a16:creationId xmlns:a16="http://schemas.microsoft.com/office/drawing/2014/main" id="{935CE15C-B3DB-0437-FA6F-4C85CE7BD3ED}"/>
              </a:ext>
            </a:extLst>
          </p:cNvPr>
          <p:cNvSpPr>
            <a:spLocks noGrp="1"/>
          </p:cNvSpPr>
          <p:nvPr>
            <p:ph type="body" sz="quarter" idx="18" hasCustomPrompt="1"/>
          </p:nvPr>
        </p:nvSpPr>
        <p:spPr>
          <a:xfrm>
            <a:off x="3605116" y="2893000"/>
            <a:ext cx="1933769" cy="846367"/>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11" name="Straight Connector 10">
            <a:extLst>
              <a:ext uri="{FF2B5EF4-FFF2-40B4-BE49-F238E27FC236}">
                <a16:creationId xmlns:a16="http://schemas.microsoft.com/office/drawing/2014/main" id="{C6534642-FD7A-0B7A-C470-7F6E222A902B}"/>
              </a:ext>
            </a:extLst>
          </p:cNvPr>
          <p:cNvCxnSpPr>
            <a:cxnSpLocks/>
          </p:cNvCxnSpPr>
          <p:nvPr userDrawn="1"/>
        </p:nvCxnSpPr>
        <p:spPr>
          <a:xfrm>
            <a:off x="2115820" y="3319674"/>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D6926C-1404-7DC4-C566-1B99CDFE4449}"/>
              </a:ext>
            </a:extLst>
          </p:cNvPr>
          <p:cNvSpPr/>
          <p:nvPr userDrawn="1"/>
        </p:nvSpPr>
        <p:spPr>
          <a:xfrm>
            <a:off x="981611" y="3745988"/>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3" name="Rectangle 12">
            <a:extLst>
              <a:ext uri="{FF2B5EF4-FFF2-40B4-BE49-F238E27FC236}">
                <a16:creationId xmlns:a16="http://schemas.microsoft.com/office/drawing/2014/main" id="{59956CDB-6E00-6F08-168B-F6DCA5A8A3E6}"/>
              </a:ext>
            </a:extLst>
          </p:cNvPr>
          <p:cNvSpPr/>
          <p:nvPr userDrawn="1"/>
        </p:nvSpPr>
        <p:spPr>
          <a:xfrm>
            <a:off x="147390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14" name="Text Placeholder 4">
            <a:extLst>
              <a:ext uri="{FF2B5EF4-FFF2-40B4-BE49-F238E27FC236}">
                <a16:creationId xmlns:a16="http://schemas.microsoft.com/office/drawing/2014/main" id="{EF3E7E51-BE08-AADC-4822-5CB444E1DDDE}"/>
              </a:ext>
            </a:extLst>
          </p:cNvPr>
          <p:cNvSpPr>
            <a:spLocks noGrp="1"/>
          </p:cNvSpPr>
          <p:nvPr>
            <p:ph type="body" sz="quarter" idx="20" hasCustomPrompt="1"/>
          </p:nvPr>
        </p:nvSpPr>
        <p:spPr>
          <a:xfrm>
            <a:off x="1100739" y="3799356"/>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16" name="Text Placeholder 4">
            <a:extLst>
              <a:ext uri="{FF2B5EF4-FFF2-40B4-BE49-F238E27FC236}">
                <a16:creationId xmlns:a16="http://schemas.microsoft.com/office/drawing/2014/main" id="{F84EC982-1107-A78F-8D86-C9507AF9A759}"/>
              </a:ext>
            </a:extLst>
          </p:cNvPr>
          <p:cNvSpPr>
            <a:spLocks noGrp="1"/>
          </p:cNvSpPr>
          <p:nvPr>
            <p:ph type="body" sz="quarter" idx="22" hasCustomPrompt="1"/>
          </p:nvPr>
        </p:nvSpPr>
        <p:spPr>
          <a:xfrm>
            <a:off x="180599"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17" name="Text Placeholder 4">
            <a:extLst>
              <a:ext uri="{FF2B5EF4-FFF2-40B4-BE49-F238E27FC236}">
                <a16:creationId xmlns:a16="http://schemas.microsoft.com/office/drawing/2014/main" id="{AD5915C6-21BB-C504-054C-CF0CFD786D31}"/>
              </a:ext>
            </a:extLst>
          </p:cNvPr>
          <p:cNvSpPr>
            <a:spLocks noGrp="1"/>
          </p:cNvSpPr>
          <p:nvPr>
            <p:ph type="body" sz="quarter" idx="23" hasCustomPrompt="1"/>
          </p:nvPr>
        </p:nvSpPr>
        <p:spPr>
          <a:xfrm>
            <a:off x="151972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18" name="Straight Connector 17">
            <a:extLst>
              <a:ext uri="{FF2B5EF4-FFF2-40B4-BE49-F238E27FC236}">
                <a16:creationId xmlns:a16="http://schemas.microsoft.com/office/drawing/2014/main" id="{FE3760F9-96EC-42BE-A707-74DA4B1BA13B}"/>
              </a:ext>
            </a:extLst>
          </p:cNvPr>
          <p:cNvCxnSpPr>
            <a:cxnSpLocks/>
          </p:cNvCxnSpPr>
          <p:nvPr userDrawn="1"/>
        </p:nvCxnSpPr>
        <p:spPr>
          <a:xfrm flipH="1">
            <a:off x="758901"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AC60B0-9F47-F52B-F52E-66BE64910B2A}"/>
              </a:ext>
            </a:extLst>
          </p:cNvPr>
          <p:cNvCxnSpPr>
            <a:cxnSpLocks/>
          </p:cNvCxnSpPr>
          <p:nvPr userDrawn="1"/>
        </p:nvCxnSpPr>
        <p:spPr>
          <a:xfrm>
            <a:off x="3467248"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626C804-0F84-D9FE-8B7E-01577F486857}"/>
              </a:ext>
            </a:extLst>
          </p:cNvPr>
          <p:cNvSpPr/>
          <p:nvPr userDrawn="1"/>
        </p:nvSpPr>
        <p:spPr>
          <a:xfrm>
            <a:off x="282533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21" name="Text Placeholder 4">
            <a:extLst>
              <a:ext uri="{FF2B5EF4-FFF2-40B4-BE49-F238E27FC236}">
                <a16:creationId xmlns:a16="http://schemas.microsoft.com/office/drawing/2014/main" id="{ECEB8B21-BFF2-F3F8-56CE-6379E91F9A3B}"/>
              </a:ext>
            </a:extLst>
          </p:cNvPr>
          <p:cNvSpPr>
            <a:spLocks noGrp="1"/>
          </p:cNvSpPr>
          <p:nvPr>
            <p:ph type="body" sz="quarter" idx="24" hasCustomPrompt="1"/>
          </p:nvPr>
        </p:nvSpPr>
        <p:spPr>
          <a:xfrm>
            <a:off x="288894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22" name="Straight Connector 21">
            <a:extLst>
              <a:ext uri="{FF2B5EF4-FFF2-40B4-BE49-F238E27FC236}">
                <a16:creationId xmlns:a16="http://schemas.microsoft.com/office/drawing/2014/main" id="{BD6A4E82-26BE-B07E-A1D4-A3968F3CAA9C}"/>
              </a:ext>
            </a:extLst>
          </p:cNvPr>
          <p:cNvCxnSpPr>
            <a:cxnSpLocks/>
          </p:cNvCxnSpPr>
          <p:nvPr userDrawn="1"/>
        </p:nvCxnSpPr>
        <p:spPr>
          <a:xfrm>
            <a:off x="5664426"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B98291C-CC22-7BA1-6161-5473BCEA842D}"/>
              </a:ext>
            </a:extLst>
          </p:cNvPr>
          <p:cNvSpPr/>
          <p:nvPr userDrawn="1"/>
        </p:nvSpPr>
        <p:spPr>
          <a:xfrm>
            <a:off x="5022508"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cxnSp>
        <p:nvCxnSpPr>
          <p:cNvPr id="24" name="Straight Connector 23">
            <a:extLst>
              <a:ext uri="{FF2B5EF4-FFF2-40B4-BE49-F238E27FC236}">
                <a16:creationId xmlns:a16="http://schemas.microsoft.com/office/drawing/2014/main" id="{32581B9F-0FD8-F84E-2EF6-334A56CF16E1}"/>
              </a:ext>
            </a:extLst>
          </p:cNvPr>
          <p:cNvCxnSpPr>
            <a:cxnSpLocks/>
          </p:cNvCxnSpPr>
          <p:nvPr userDrawn="1"/>
        </p:nvCxnSpPr>
        <p:spPr>
          <a:xfrm>
            <a:off x="7018988" y="3320510"/>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93E619B-4460-1B17-C65A-0F9374039806}"/>
              </a:ext>
            </a:extLst>
          </p:cNvPr>
          <p:cNvSpPr/>
          <p:nvPr userDrawn="1"/>
        </p:nvSpPr>
        <p:spPr>
          <a:xfrm>
            <a:off x="5887136" y="3746824"/>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6" name="Rectangle 25">
            <a:extLst>
              <a:ext uri="{FF2B5EF4-FFF2-40B4-BE49-F238E27FC236}">
                <a16:creationId xmlns:a16="http://schemas.microsoft.com/office/drawing/2014/main" id="{212244E2-1446-C44D-64CC-44BA780136EE}"/>
              </a:ext>
            </a:extLst>
          </p:cNvPr>
          <p:cNvSpPr/>
          <p:nvPr userDrawn="1"/>
        </p:nvSpPr>
        <p:spPr>
          <a:xfrm>
            <a:off x="6386497"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dirty="0">
              <a:latin typeface="+mj-lt"/>
            </a:endParaRPr>
          </a:p>
        </p:txBody>
      </p:sp>
      <p:sp>
        <p:nvSpPr>
          <p:cNvPr id="27" name="Text Placeholder 4">
            <a:extLst>
              <a:ext uri="{FF2B5EF4-FFF2-40B4-BE49-F238E27FC236}">
                <a16:creationId xmlns:a16="http://schemas.microsoft.com/office/drawing/2014/main" id="{1E902119-526E-11E2-2BB4-05838377C255}"/>
              </a:ext>
            </a:extLst>
          </p:cNvPr>
          <p:cNvSpPr>
            <a:spLocks noGrp="1"/>
          </p:cNvSpPr>
          <p:nvPr>
            <p:ph type="body" sz="quarter" idx="25" hasCustomPrompt="1"/>
          </p:nvPr>
        </p:nvSpPr>
        <p:spPr>
          <a:xfrm>
            <a:off x="6006264" y="3800192"/>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28" name="Text Placeholder 4">
            <a:extLst>
              <a:ext uri="{FF2B5EF4-FFF2-40B4-BE49-F238E27FC236}">
                <a16:creationId xmlns:a16="http://schemas.microsoft.com/office/drawing/2014/main" id="{9B88D6BF-3AA5-B3D6-4361-F0180CEF400A}"/>
              </a:ext>
            </a:extLst>
          </p:cNvPr>
          <p:cNvSpPr>
            <a:spLocks noGrp="1"/>
          </p:cNvSpPr>
          <p:nvPr>
            <p:ph type="body" sz="quarter" idx="26" hasCustomPrompt="1"/>
          </p:nvPr>
        </p:nvSpPr>
        <p:spPr>
          <a:xfrm>
            <a:off x="5086124"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29" name="Text Placeholder 4">
            <a:extLst>
              <a:ext uri="{FF2B5EF4-FFF2-40B4-BE49-F238E27FC236}">
                <a16:creationId xmlns:a16="http://schemas.microsoft.com/office/drawing/2014/main" id="{2DA6A443-80F8-BDFE-F488-C8764E6284D8}"/>
              </a:ext>
            </a:extLst>
          </p:cNvPr>
          <p:cNvSpPr>
            <a:spLocks noGrp="1"/>
          </p:cNvSpPr>
          <p:nvPr>
            <p:ph type="body" sz="quarter" idx="27" hasCustomPrompt="1"/>
          </p:nvPr>
        </p:nvSpPr>
        <p:spPr>
          <a:xfrm>
            <a:off x="6432321"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cxnSp>
        <p:nvCxnSpPr>
          <p:cNvPr id="30" name="Straight Connector 29">
            <a:extLst>
              <a:ext uri="{FF2B5EF4-FFF2-40B4-BE49-F238E27FC236}">
                <a16:creationId xmlns:a16="http://schemas.microsoft.com/office/drawing/2014/main" id="{1380C29C-01A5-F2AA-3528-E3D1FA463438}"/>
              </a:ext>
            </a:extLst>
          </p:cNvPr>
          <p:cNvCxnSpPr>
            <a:cxnSpLocks/>
          </p:cNvCxnSpPr>
          <p:nvPr userDrawn="1"/>
        </p:nvCxnSpPr>
        <p:spPr>
          <a:xfrm flipH="1">
            <a:off x="5664426" y="4961250"/>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98F304-2966-9B2C-D0C5-066D69773039}"/>
              </a:ext>
            </a:extLst>
          </p:cNvPr>
          <p:cNvCxnSpPr>
            <a:cxnSpLocks/>
          </p:cNvCxnSpPr>
          <p:nvPr userDrawn="1"/>
        </p:nvCxnSpPr>
        <p:spPr>
          <a:xfrm>
            <a:off x="8372773"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C0FDE88-08F2-1384-9B9A-752E8DC273C9}"/>
              </a:ext>
            </a:extLst>
          </p:cNvPr>
          <p:cNvSpPr/>
          <p:nvPr userDrawn="1"/>
        </p:nvSpPr>
        <p:spPr>
          <a:xfrm>
            <a:off x="7730856"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00" dirty="0">
              <a:latin typeface="+mj-lt"/>
            </a:endParaRPr>
          </a:p>
        </p:txBody>
      </p:sp>
      <p:sp>
        <p:nvSpPr>
          <p:cNvPr id="33" name="Text Placeholder 4">
            <a:extLst>
              <a:ext uri="{FF2B5EF4-FFF2-40B4-BE49-F238E27FC236}">
                <a16:creationId xmlns:a16="http://schemas.microsoft.com/office/drawing/2014/main" id="{E34E741C-9DF0-0FEE-3BD0-AE4D21466A02}"/>
              </a:ext>
            </a:extLst>
          </p:cNvPr>
          <p:cNvSpPr>
            <a:spLocks noGrp="1"/>
          </p:cNvSpPr>
          <p:nvPr>
            <p:ph type="body" sz="quarter" idx="28" hasCustomPrompt="1"/>
          </p:nvPr>
        </p:nvSpPr>
        <p:spPr>
          <a:xfrm>
            <a:off x="7794471" y="5197319"/>
            <a:ext cx="1144303"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text</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1362492"/>
            <a:ext cx="4416790"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221811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197204"/>
            <a:ext cx="9144000" cy="1150070"/>
          </a:xfrm>
          <a:prstGeom prst="rect">
            <a:avLst/>
          </a:prstGeom>
          <a:solidFill>
            <a:srgbClr val="869FB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304025"/>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2453643"/>
            <a:ext cx="4188587"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*footnotes</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2453643"/>
            <a:ext cx="4416790"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4">
            <a:extLst>
              <a:ext uri="{FF2B5EF4-FFF2-40B4-BE49-F238E27FC236}">
                <a16:creationId xmlns:a16="http://schemas.microsoft.com/office/drawing/2014/main" id="{6301330D-DE87-12B9-8A22-DF3FBED01A9E}"/>
              </a:ext>
            </a:extLst>
          </p:cNvPr>
          <p:cNvSpPr>
            <a:spLocks noGrp="1"/>
          </p:cNvSpPr>
          <p:nvPr>
            <p:ph type="body" sz="quarter" idx="30" hasCustomPrompt="1"/>
          </p:nvPr>
        </p:nvSpPr>
        <p:spPr>
          <a:xfrm>
            <a:off x="334320" y="1557559"/>
            <a:ext cx="5522983" cy="504887"/>
          </a:xfrm>
          <a:prstGeom prst="rect">
            <a:avLst/>
          </a:prstGeom>
        </p:spPr>
        <p:txBody>
          <a:bodyPr anchor="t">
            <a:noAutofit/>
          </a:bodyPr>
          <a:lstStyle>
            <a:lvl1pPr marL="0" indent="0">
              <a:buNone/>
              <a:defRPr sz="1800" b="1">
                <a:solidFill>
                  <a:srgbClr val="45688B"/>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Subtitle</a:t>
            </a:r>
          </a:p>
        </p:txBody>
      </p:sp>
    </p:spTree>
    <p:extLst>
      <p:ext uri="{BB962C8B-B14F-4D97-AF65-F5344CB8AC3E}">
        <p14:creationId xmlns:p14="http://schemas.microsoft.com/office/powerpoint/2010/main" val="35152314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0" y="-41565"/>
            <a:ext cx="8930666" cy="6903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pic>
        <p:nvPicPr>
          <p:cNvPr id="4" name="Picture 3">
            <a:extLst>
              <a:ext uri="{FF2B5EF4-FFF2-40B4-BE49-F238E27FC236}">
                <a16:creationId xmlns:a16="http://schemas.microsoft.com/office/drawing/2014/main" id="{EB74A30A-ED28-C5D9-80DB-D1831070D7C4}"/>
              </a:ext>
            </a:extLst>
          </p:cNvPr>
          <p:cNvPicPr>
            <a:picLocks noChangeAspect="1"/>
          </p:cNvPicPr>
          <p:nvPr userDrawn="1"/>
        </p:nvPicPr>
        <p:blipFill rotWithShape="1">
          <a:blip r:embed="rId3"/>
          <a:srcRect l="46730" r="6836"/>
          <a:stretch/>
        </p:blipFill>
        <p:spPr>
          <a:xfrm rot="5400000">
            <a:off x="5119004" y="2838210"/>
            <a:ext cx="6924033" cy="1132168"/>
          </a:xfrm>
          <a:prstGeom prst="rect">
            <a:avLst/>
          </a:prstGeom>
        </p:spPr>
      </p:pic>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2" y="217232"/>
            <a:ext cx="6259953" cy="6254342"/>
          </a:xfrm>
          <a:prstGeom prst="rect">
            <a:avLst/>
          </a:prstGeom>
        </p:spPr>
        <p:txBody>
          <a:bodyPr vert="eaVert">
            <a:noAutofit/>
          </a:bodyPr>
          <a:lstStyle>
            <a:lvl1pPr>
              <a:defRPr sz="1800">
                <a:solidFill>
                  <a:schemeClr val="tx1"/>
                </a:solidFill>
                <a:latin typeface="+mj-lt"/>
              </a:defRPr>
            </a:lvl1pPr>
            <a:lvl2pPr marL="471488" indent="-257175">
              <a:buClr>
                <a:srgbClr val="005DAB"/>
              </a:buClr>
              <a:defRPr lang="en-US" sz="1650" b="0" i="0" kern="1200" dirty="0">
                <a:solidFill>
                  <a:schemeClr val="tx1"/>
                </a:solidFill>
                <a:latin typeface="+mj-lt"/>
                <a:ea typeface="+mn-ea"/>
                <a:cs typeface="Arial" panose="020B0604020202020204" pitchFamily="34" charset="0"/>
              </a:defRPr>
            </a:lvl2pPr>
            <a:lvl3pPr marL="603647" indent="-257175">
              <a:buClr>
                <a:srgbClr val="005DAB"/>
              </a:buClr>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773906" indent="-257175">
              <a:buClr>
                <a:srgbClr val="005DAB"/>
              </a:buClr>
              <a:defRPr lang="en-US" sz="1350" b="0" i="0" kern="1200" dirty="0">
                <a:solidFill>
                  <a:schemeClr val="tx1"/>
                </a:solidFill>
                <a:latin typeface="+mj-lt"/>
                <a:ea typeface="+mn-ea"/>
                <a:cs typeface="Arial" panose="020B0604020202020204" pitchFamily="34" charset="0"/>
              </a:defRPr>
            </a:lvl4pPr>
            <a:lvl5pPr>
              <a:buClr>
                <a:srgbClr val="005DAB"/>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6259612" y="2050546"/>
            <a:ext cx="4487159" cy="668871"/>
          </a:xfrm>
          <a:prstGeom prst="rect">
            <a:avLst/>
          </a:prstGeom>
        </p:spPr>
        <p:txBody>
          <a:bodyPr vert="horz" lIns="91440" tIns="45720" rIns="91440" bIns="45720" rtlCol="0" anchor="ctr">
            <a:noAutofit/>
          </a:bodyPr>
          <a:lstStyle>
            <a:lvl1pPr>
              <a:defRPr sz="2100">
                <a:solidFill>
                  <a:schemeClr val="bg1"/>
                </a:solidFill>
                <a:latin typeface="+mj-lt"/>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8888420E-A35D-2CFE-2B8E-3923F03E2346}"/>
              </a:ext>
            </a:extLst>
          </p:cNvPr>
          <p:cNvSpPr txBox="1">
            <a:spLocks/>
          </p:cNvSpPr>
          <p:nvPr userDrawn="1"/>
        </p:nvSpPr>
        <p:spPr>
          <a:xfrm rot="5400000">
            <a:off x="-214976" y="6636022"/>
            <a:ext cx="598419" cy="269524"/>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dirty="0"/>
          </a:p>
        </p:txBody>
      </p:sp>
      <p:pic>
        <p:nvPicPr>
          <p:cNvPr id="7" name="Picture 6" descr="A black background with white letters&#10;&#10;Description automatically generated">
            <a:extLst>
              <a:ext uri="{FF2B5EF4-FFF2-40B4-BE49-F238E27FC236}">
                <a16:creationId xmlns:a16="http://schemas.microsoft.com/office/drawing/2014/main" id="{D600F9BB-A801-A089-C12E-C0C8B9496BF9}"/>
              </a:ext>
            </a:extLst>
          </p:cNvPr>
          <p:cNvPicPr>
            <a:picLocks noChangeAspect="1"/>
          </p:cNvPicPr>
          <p:nvPr userDrawn="1"/>
        </p:nvPicPr>
        <p:blipFill>
          <a:blip r:embed="rId6"/>
          <a:stretch>
            <a:fillRect/>
          </a:stretch>
        </p:blipFill>
        <p:spPr>
          <a:xfrm rot="5400000">
            <a:off x="8105759" y="4297873"/>
            <a:ext cx="1690030" cy="298391"/>
          </a:xfrm>
          <a:prstGeom prst="rect">
            <a:avLst/>
          </a:prstGeom>
        </p:spPr>
      </p:pic>
      <p:pic>
        <p:nvPicPr>
          <p:cNvPr id="9" name="Picture 8" descr="A black and white logo&#10;&#10;Description automatically generated">
            <a:extLst>
              <a:ext uri="{FF2B5EF4-FFF2-40B4-BE49-F238E27FC236}">
                <a16:creationId xmlns:a16="http://schemas.microsoft.com/office/drawing/2014/main" id="{093BA9BF-0FEA-A45E-22FA-C6021B4DEDCF}"/>
              </a:ext>
            </a:extLst>
          </p:cNvPr>
          <p:cNvPicPr>
            <a:picLocks noChangeAspect="1"/>
          </p:cNvPicPr>
          <p:nvPr userDrawn="1"/>
        </p:nvPicPr>
        <p:blipFill>
          <a:blip r:embed="rId7"/>
          <a:stretch>
            <a:fillRect/>
          </a:stretch>
        </p:blipFill>
        <p:spPr>
          <a:xfrm rot="5400000">
            <a:off x="7876160" y="5942747"/>
            <a:ext cx="1265458" cy="48968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8383" y="0"/>
            <a:ext cx="9152383"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17991225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White title slide">
    <p:bg>
      <p:bgPr>
        <a:solidFill>
          <a:schemeClr val="bg1"/>
        </a:solidFill>
        <a:effectLst/>
      </p:bgPr>
    </p:bg>
    <p:spTree>
      <p:nvGrpSpPr>
        <p:cNvPr id="1" name=""/>
        <p:cNvGrpSpPr/>
        <p:nvPr/>
      </p:nvGrpSpPr>
      <p:grpSpPr>
        <a:xfrm>
          <a:off x="0" y="0"/>
          <a:ext cx="0" cy="0"/>
          <a:chOff x="0" y="0"/>
          <a:chExt cx="0" cy="0"/>
        </a:xfrm>
      </p:grpSpPr>
      <p:pic>
        <p:nvPicPr>
          <p:cNvPr id="5" name="Picture 4" descr="A close-up of several metal bars&#10;&#10;Description automatically generated">
            <a:extLst>
              <a:ext uri="{FF2B5EF4-FFF2-40B4-BE49-F238E27FC236}">
                <a16:creationId xmlns:a16="http://schemas.microsoft.com/office/drawing/2014/main" id="{398F7C34-59B2-5398-EFED-01914810FBE3}"/>
              </a:ext>
            </a:extLst>
          </p:cNvPr>
          <p:cNvPicPr>
            <a:picLocks noChangeAspect="1"/>
          </p:cNvPicPr>
          <p:nvPr userDrawn="1"/>
        </p:nvPicPr>
        <p:blipFill rotWithShape="1">
          <a:blip r:embed="rId3"/>
          <a:srcRect l="1883" t="12495" r="16303" b="22253"/>
          <a:stretch/>
        </p:blipFill>
        <p:spPr>
          <a:xfrm>
            <a:off x="-6191" y="0"/>
            <a:ext cx="9150191" cy="4093986"/>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8" name="TextBox 19">
            <a:extLst>
              <a:ext uri="{FF2B5EF4-FFF2-40B4-BE49-F238E27FC236}">
                <a16:creationId xmlns:a16="http://schemas.microsoft.com/office/drawing/2014/main" id="{B332FC75-8C9E-45F4-879D-39F6AAC1E664}"/>
              </a:ext>
            </a:extLst>
          </p:cNvPr>
          <p:cNvSpPr txBox="1">
            <a:spLocks noChangeArrowheads="1"/>
          </p:cNvSpPr>
          <p:nvPr userDrawn="1"/>
        </p:nvSpPr>
        <p:spPr bwMode="auto">
          <a:xfrm>
            <a:off x="6470861" y="4361827"/>
            <a:ext cx="246327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000" dirty="0">
                <a:solidFill>
                  <a:srgbClr val="5E5E5E"/>
                </a:solidFill>
              </a:rPr>
              <a:t>ClimaxMolybdenum.com</a:t>
            </a:r>
          </a:p>
        </p:txBody>
      </p:sp>
      <p:sp>
        <p:nvSpPr>
          <p:cNvPr id="18" name="Rectangle 17">
            <a:extLst>
              <a:ext uri="{FF2B5EF4-FFF2-40B4-BE49-F238E27FC236}">
                <a16:creationId xmlns:a16="http://schemas.microsoft.com/office/drawing/2014/main" id="{223BE7A0-4F49-FE60-B13A-A8BE27BD716B}"/>
              </a:ext>
            </a:extLst>
          </p:cNvPr>
          <p:cNvSpPr/>
          <p:nvPr userDrawn="1"/>
        </p:nvSpPr>
        <p:spPr>
          <a:xfrm>
            <a:off x="6477132" y="3683728"/>
            <a:ext cx="2463271" cy="61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9" name="Picture 8" descr="A black and white logo&#10;&#10;Description automatically generated">
            <a:extLst>
              <a:ext uri="{FF2B5EF4-FFF2-40B4-BE49-F238E27FC236}">
                <a16:creationId xmlns:a16="http://schemas.microsoft.com/office/drawing/2014/main" id="{633193A8-9581-19DB-8540-F4B06DFBA352}"/>
              </a:ext>
            </a:extLst>
          </p:cNvPr>
          <p:cNvPicPr>
            <a:picLocks noChangeAspect="1"/>
          </p:cNvPicPr>
          <p:nvPr userDrawn="1"/>
        </p:nvPicPr>
        <p:blipFill>
          <a:blip r:embed="rId6"/>
          <a:stretch>
            <a:fillRect/>
          </a:stretch>
        </p:blipFill>
        <p:spPr>
          <a:xfrm>
            <a:off x="179537" y="1199584"/>
            <a:ext cx="4529315" cy="1752657"/>
          </a:xfrm>
          <a:prstGeom prst="rect">
            <a:avLst/>
          </a:prstGeom>
        </p:spPr>
      </p:pic>
      <p:pic>
        <p:nvPicPr>
          <p:cNvPr id="15" name="Picture 14" descr="A blue and black logo&#10;&#10;Description automatically generated">
            <a:extLst>
              <a:ext uri="{FF2B5EF4-FFF2-40B4-BE49-F238E27FC236}">
                <a16:creationId xmlns:a16="http://schemas.microsoft.com/office/drawing/2014/main" id="{795354F0-40B9-5BBD-1E99-8AF82B48447D}"/>
              </a:ext>
            </a:extLst>
          </p:cNvPr>
          <p:cNvPicPr>
            <a:picLocks noChangeAspect="1"/>
          </p:cNvPicPr>
          <p:nvPr userDrawn="1"/>
        </p:nvPicPr>
        <p:blipFill>
          <a:blip r:embed="rId7"/>
          <a:stretch>
            <a:fillRect/>
          </a:stretch>
        </p:blipFill>
        <p:spPr>
          <a:xfrm>
            <a:off x="6539534" y="3740862"/>
            <a:ext cx="2280667" cy="563831"/>
          </a:xfrm>
          <a:prstGeom prst="rect">
            <a:avLst/>
          </a:prstGeom>
        </p:spPr>
      </p:pic>
      <p:pic>
        <p:nvPicPr>
          <p:cNvPr id="2" name="Picture 8" descr="Shape&#10;&#10;Description automatically generated with low confidence">
            <a:extLst>
              <a:ext uri="{FF2B5EF4-FFF2-40B4-BE49-F238E27FC236}">
                <a16:creationId xmlns:a16="http://schemas.microsoft.com/office/drawing/2014/main" id="{B1927388-C2D5-D7BB-EF14-C8167A0FB8A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39534" y="5902188"/>
            <a:ext cx="436706" cy="4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9">
            <a:extLst>
              <a:ext uri="{FF2B5EF4-FFF2-40B4-BE49-F238E27FC236}">
                <a16:creationId xmlns:a16="http://schemas.microsoft.com/office/drawing/2014/main" id="{25F530B7-FD48-73A4-5D04-B57529A9EC06}"/>
              </a:ext>
            </a:extLst>
          </p:cNvPr>
          <p:cNvPicPr>
            <a:picLocks noChangeAspect="1"/>
          </p:cNvPicPr>
          <p:nvPr userDrawn="1"/>
        </p:nvPicPr>
        <p:blipFill>
          <a:blip r:embed="rId9"/>
          <a:stretch>
            <a:fillRect/>
          </a:stretch>
        </p:blipFill>
        <p:spPr>
          <a:xfrm>
            <a:off x="7145926" y="5998168"/>
            <a:ext cx="895174" cy="293443"/>
          </a:xfrm>
          <a:prstGeom prst="rect">
            <a:avLst/>
          </a:prstGeom>
        </p:spPr>
      </p:pic>
      <p:cxnSp>
        <p:nvCxnSpPr>
          <p:cNvPr id="7" name="Straight Connector 6">
            <a:extLst>
              <a:ext uri="{FF2B5EF4-FFF2-40B4-BE49-F238E27FC236}">
                <a16:creationId xmlns:a16="http://schemas.microsoft.com/office/drawing/2014/main" id="{0C95FA07-7AC1-63DF-1AC2-35BE411949DB}"/>
              </a:ext>
            </a:extLst>
          </p:cNvPr>
          <p:cNvCxnSpPr>
            <a:cxnSpLocks/>
          </p:cNvCxnSpPr>
          <p:nvPr userDrawn="1"/>
        </p:nvCxnSpPr>
        <p:spPr>
          <a:xfrm>
            <a:off x="6470861" y="5775467"/>
            <a:ext cx="2481558" cy="0"/>
          </a:xfrm>
          <a:prstGeom prst="line">
            <a:avLst/>
          </a:prstGeom>
          <a:ln w="15875">
            <a:solidFill>
              <a:srgbClr val="005DAB"/>
            </a:solidFill>
          </a:ln>
        </p:spPr>
        <p:style>
          <a:lnRef idx="1">
            <a:schemeClr val="accent1"/>
          </a:lnRef>
          <a:fillRef idx="0">
            <a:schemeClr val="accent1"/>
          </a:fillRef>
          <a:effectRef idx="0">
            <a:schemeClr val="accent1"/>
          </a:effectRef>
          <a:fontRef idx="minor">
            <a:schemeClr val="tx1"/>
          </a:fontRef>
        </p:style>
      </p:cxnSp>
      <p:pic>
        <p:nvPicPr>
          <p:cNvPr id="10" name="Picture 9" descr="A white rectangular sign with black text&#10;&#10;Description automatically generated">
            <a:extLst>
              <a:ext uri="{FF2B5EF4-FFF2-40B4-BE49-F238E27FC236}">
                <a16:creationId xmlns:a16="http://schemas.microsoft.com/office/drawing/2014/main" id="{646B1AF7-6731-EC17-F373-3A30B56ECB7C}"/>
              </a:ext>
            </a:extLst>
          </p:cNvPr>
          <p:cNvPicPr>
            <a:picLocks noChangeAspect="1"/>
          </p:cNvPicPr>
          <p:nvPr userDrawn="1"/>
        </p:nvPicPr>
        <p:blipFill>
          <a:blip r:embed="rId10"/>
          <a:stretch>
            <a:fillRect/>
          </a:stretch>
        </p:blipFill>
        <p:spPr>
          <a:xfrm>
            <a:off x="8173039" y="5921086"/>
            <a:ext cx="810162" cy="442672"/>
          </a:xfrm>
          <a:prstGeom prst="rect">
            <a:avLst/>
          </a:prstGeom>
        </p:spPr>
      </p:pic>
      <p:sp>
        <p:nvSpPr>
          <p:cNvPr id="4" name="TextBox 2">
            <a:extLst>
              <a:ext uri="{FF2B5EF4-FFF2-40B4-BE49-F238E27FC236}">
                <a16:creationId xmlns:a16="http://schemas.microsoft.com/office/drawing/2014/main" id="{B2CB4082-4C53-AE35-46AE-A208E14D07E6}"/>
              </a:ext>
            </a:extLst>
          </p:cNvPr>
          <p:cNvSpPr txBox="1"/>
          <p:nvPr userDrawn="1"/>
        </p:nvSpPr>
        <p:spPr>
          <a:xfrm>
            <a:off x="7877181" y="6352703"/>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dirty="0">
                <a:solidFill>
                  <a:schemeClr val="tx1">
                    <a:lumMod val="95000"/>
                    <a:lumOff val="5000"/>
                  </a:schemeClr>
                </a:solidFill>
                <a:effectLst/>
                <a:latin typeface="+mj-lt"/>
                <a:ea typeface="Calibri" panose="020F0502020204030204" pitchFamily="34" charset="0"/>
              </a:rPr>
              <a:t>All Operating Sites</a:t>
            </a:r>
            <a:endParaRPr lang="en-US" sz="900" i="1" dirty="0">
              <a:solidFill>
                <a:schemeClr val="tx1">
                  <a:lumMod val="95000"/>
                  <a:lumOff val="5000"/>
                </a:schemeClr>
              </a:solidFill>
              <a:latin typeface="+mj-lt"/>
            </a:endParaRPr>
          </a:p>
        </p:txBody>
      </p:sp>
    </p:spTree>
    <p:extLst>
      <p:ext uri="{BB962C8B-B14F-4D97-AF65-F5344CB8AC3E}">
        <p14:creationId xmlns:p14="http://schemas.microsoft.com/office/powerpoint/2010/main" val="1383359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pic>
        <p:nvPicPr>
          <p:cNvPr id="8" name="Picture 7" descr="A close-up of several metal bars&#10;&#10;Description automatically generated">
            <a:extLst>
              <a:ext uri="{FF2B5EF4-FFF2-40B4-BE49-F238E27FC236}">
                <a16:creationId xmlns:a16="http://schemas.microsoft.com/office/drawing/2014/main" id="{85818DAE-F173-6A02-5C2D-15422D5E97BB}"/>
              </a:ext>
            </a:extLst>
          </p:cNvPr>
          <p:cNvPicPr>
            <a:picLocks noChangeAspect="1"/>
          </p:cNvPicPr>
          <p:nvPr userDrawn="1"/>
        </p:nvPicPr>
        <p:blipFill rotWithShape="1">
          <a:blip r:embed="rId3"/>
          <a:srcRect l="-13704" t="73" r="95214" b="852"/>
          <a:stretch/>
        </p:blipFill>
        <p:spPr>
          <a:xfrm>
            <a:off x="-1678028" y="46234"/>
            <a:ext cx="2259597" cy="6811766"/>
          </a:xfrm>
          <a:prstGeom prst="rect">
            <a:avLst/>
          </a:prstGeom>
        </p:spPr>
      </p:pic>
      <p:pic>
        <p:nvPicPr>
          <p:cNvPr id="6" name="Picture 5" descr="A close-up of several metal bars&#10;&#10;Description automatically generated">
            <a:extLst>
              <a:ext uri="{FF2B5EF4-FFF2-40B4-BE49-F238E27FC236}">
                <a16:creationId xmlns:a16="http://schemas.microsoft.com/office/drawing/2014/main" id="{ABB98FE2-8C45-F822-2EEB-97CF29D47D57}"/>
              </a:ext>
            </a:extLst>
          </p:cNvPr>
          <p:cNvPicPr>
            <a:picLocks noChangeAspect="1"/>
          </p:cNvPicPr>
          <p:nvPr userDrawn="1"/>
        </p:nvPicPr>
        <p:blipFill rotWithShape="1">
          <a:blip r:embed="rId3"/>
          <a:srcRect l="-5852" t="73" r="30977" b="852"/>
          <a:stretch/>
        </p:blipFill>
        <p:spPr>
          <a:xfrm>
            <a:off x="-6191" y="0"/>
            <a:ext cx="9150191" cy="6858000"/>
          </a:xfrm>
          <a:prstGeom prst="rect">
            <a:avLst/>
          </a:prstGeom>
        </p:spPr>
      </p:pic>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Slide Number Placeholder 5">
            <a:extLst>
              <a:ext uri="{FF2B5EF4-FFF2-40B4-BE49-F238E27FC236}">
                <a16:creationId xmlns:a16="http://schemas.microsoft.com/office/drawing/2014/main" id="{DE4059FD-FABF-985C-1EFD-8E12B0A25D6C}"/>
              </a:ext>
            </a:extLst>
          </p:cNvPr>
          <p:cNvSpPr txBox="1">
            <a:spLocks/>
          </p:cNvSpPr>
          <p:nvPr userDrawn="1"/>
        </p:nvSpPr>
        <p:spPr>
          <a:xfrm>
            <a:off x="8864707" y="6591102"/>
            <a:ext cx="448814"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dirty="0"/>
          </a:p>
        </p:txBody>
      </p:sp>
      <p:pic>
        <p:nvPicPr>
          <p:cNvPr id="4" name="Picture 3" descr="A black and white logo&#10;&#10;Description automatically generated">
            <a:extLst>
              <a:ext uri="{FF2B5EF4-FFF2-40B4-BE49-F238E27FC236}">
                <a16:creationId xmlns:a16="http://schemas.microsoft.com/office/drawing/2014/main" id="{73C57629-A0D9-4379-2614-751A21521FB7}"/>
              </a:ext>
            </a:extLst>
          </p:cNvPr>
          <p:cNvPicPr>
            <a:picLocks noChangeAspect="1"/>
          </p:cNvPicPr>
          <p:nvPr userDrawn="1"/>
        </p:nvPicPr>
        <p:blipFill>
          <a:blip r:embed="rId6"/>
          <a:stretch>
            <a:fillRect/>
          </a:stretch>
        </p:blipFill>
        <p:spPr>
          <a:xfrm>
            <a:off x="4831528" y="1189655"/>
            <a:ext cx="3746783" cy="1449850"/>
          </a:xfrm>
          <a:prstGeom prst="rect">
            <a:avLst/>
          </a:prstGeom>
        </p:spPr>
      </p:pic>
      <p:sp>
        <p:nvSpPr>
          <p:cNvPr id="14" name="Rectangle 13">
            <a:extLst>
              <a:ext uri="{FF2B5EF4-FFF2-40B4-BE49-F238E27FC236}">
                <a16:creationId xmlns:a16="http://schemas.microsoft.com/office/drawing/2014/main" id="{5CF53F87-37AA-AD86-C495-DD48BED75638}"/>
              </a:ext>
            </a:extLst>
          </p:cNvPr>
          <p:cNvSpPr/>
          <p:nvPr userDrawn="1"/>
        </p:nvSpPr>
        <p:spPr>
          <a:xfrm>
            <a:off x="529829" y="-14288"/>
            <a:ext cx="3664165" cy="6877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AF447447-78DC-F23E-0FCE-D6184398FC21}"/>
              </a:ext>
            </a:extLst>
          </p:cNvPr>
          <p:cNvSpPr>
            <a:spLocks/>
          </p:cNvSpPr>
          <p:nvPr userDrawn="1"/>
        </p:nvSpPr>
        <p:spPr>
          <a:xfrm rot="5400000" flipV="1">
            <a:off x="781296" y="3412820"/>
            <a:ext cx="6840565" cy="59323"/>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CF8E533-867F-52B7-0FEE-86FA4FF30461}"/>
              </a:ext>
            </a:extLst>
          </p:cNvPr>
          <p:cNvSpPr>
            <a:spLocks/>
          </p:cNvSpPr>
          <p:nvPr userDrawn="1"/>
        </p:nvSpPr>
        <p:spPr>
          <a:xfrm rot="5400000" flipV="1">
            <a:off x="-2881412" y="3397283"/>
            <a:ext cx="6877051" cy="69738"/>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A blue and black logo&#10;&#10;Description automatically generated">
            <a:extLst>
              <a:ext uri="{FF2B5EF4-FFF2-40B4-BE49-F238E27FC236}">
                <a16:creationId xmlns:a16="http://schemas.microsoft.com/office/drawing/2014/main" id="{3368DAA1-C8D7-7332-E49D-3D0B04D3BA44}"/>
              </a:ext>
            </a:extLst>
          </p:cNvPr>
          <p:cNvPicPr>
            <a:picLocks noChangeAspect="1"/>
          </p:cNvPicPr>
          <p:nvPr userDrawn="1"/>
        </p:nvPicPr>
        <p:blipFill>
          <a:blip r:embed="rId7"/>
          <a:stretch>
            <a:fillRect/>
          </a:stretch>
        </p:blipFill>
        <p:spPr>
          <a:xfrm>
            <a:off x="1065947" y="5943488"/>
            <a:ext cx="2637913" cy="652151"/>
          </a:xfrm>
          <a:prstGeom prst="rect">
            <a:avLst/>
          </a:prstGeom>
        </p:spPr>
      </p:pic>
    </p:spTree>
    <p:extLst>
      <p:ext uri="{BB962C8B-B14F-4D97-AF65-F5344CB8AC3E}">
        <p14:creationId xmlns:p14="http://schemas.microsoft.com/office/powerpoint/2010/main" val="2565077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436003"/>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White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2" y="438866"/>
            <a:ext cx="6478254" cy="311849"/>
          </a:xfrm>
          <a:prstGeom prst="rect">
            <a:avLst/>
          </a:prstGeom>
        </p:spPr>
        <p:txBody>
          <a:bodyPr vert="horz">
            <a:noAutofit/>
          </a:bodyPr>
          <a:lstStyle>
            <a:lvl1pPr>
              <a:lnSpc>
                <a:spcPct val="85000"/>
              </a:lnSpc>
              <a:defRPr sz="20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ACD40693-0A03-1354-D63D-FF9177EF84CF}"/>
              </a:ext>
            </a:extLst>
          </p:cNvPr>
          <p:cNvSpPr>
            <a:spLocks noGrp="1"/>
          </p:cNvSpPr>
          <p:nvPr>
            <p:ph type="subTitle" idx="13"/>
          </p:nvPr>
        </p:nvSpPr>
        <p:spPr>
          <a:xfrm>
            <a:off x="440374" y="750715"/>
            <a:ext cx="6478252" cy="311849"/>
          </a:xfrm>
          <a:prstGeom prst="rect">
            <a:avLst/>
          </a:prstGeom>
        </p:spPr>
        <p:txBody>
          <a:bodyPr>
            <a:noAutofit/>
          </a:bodyPr>
          <a:lstStyle>
            <a:lvl1pPr marL="0" indent="0" algn="l">
              <a:buNone/>
              <a:defRPr sz="135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8181273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27249" y="417146"/>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Tree>
    <p:extLst>
      <p:ext uri="{BB962C8B-B14F-4D97-AF65-F5344CB8AC3E}">
        <p14:creationId xmlns:p14="http://schemas.microsoft.com/office/powerpoint/2010/main" val="15837003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white Title and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187510"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530268"/>
            <a:ext cx="6584307" cy="381498"/>
          </a:xfrm>
          <a:prstGeom prst="rect">
            <a:avLst/>
          </a:prstGeom>
        </p:spPr>
        <p:txBody>
          <a:bodyPr vert="horz">
            <a:noAutofit/>
          </a:bodyPr>
          <a:lstStyle>
            <a:lvl1pPr>
              <a:lnSpc>
                <a:spcPct val="85000"/>
              </a:lnSpc>
              <a:defRPr sz="2400">
                <a:solidFill>
                  <a:schemeClr val="tx1"/>
                </a:solidFill>
                <a:latin typeface="+mj-lt"/>
              </a:defRPr>
            </a:lvl1pPr>
          </a:lstStyle>
          <a:p>
            <a:r>
              <a:rPr lang="en-US" dirty="0"/>
              <a:t>Click to edit Master title style Arial Bold</a:t>
            </a:r>
          </a:p>
        </p:txBody>
      </p:sp>
      <p:pic>
        <p:nvPicPr>
          <p:cNvPr id="2" name="Picture 1" descr="A blue and black logo&#10;&#10;Description automatically generated">
            <a:extLst>
              <a:ext uri="{FF2B5EF4-FFF2-40B4-BE49-F238E27FC236}">
                <a16:creationId xmlns:a16="http://schemas.microsoft.com/office/drawing/2014/main" id="{29FCF83F-B782-0E6A-1686-0705CAEC0306}"/>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9" name="Picture 8" descr="A black and white logo&#10;&#10;Description automatically generated">
            <a:extLst>
              <a:ext uri="{FF2B5EF4-FFF2-40B4-BE49-F238E27FC236}">
                <a16:creationId xmlns:a16="http://schemas.microsoft.com/office/drawing/2014/main" id="{A7773481-FE5B-C55B-4845-F538B9CC9198}"/>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17673773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white Title subtitle and bulle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25349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379438"/>
            <a:ext cx="6584307" cy="381498"/>
          </a:xfrm>
          <a:prstGeom prst="rect">
            <a:avLst/>
          </a:prstGeom>
        </p:spPr>
        <p:txBody>
          <a:bodyPr vert="horz">
            <a:noAutofit/>
          </a:bodyPr>
          <a:lstStyle>
            <a:lvl1pPr>
              <a:lnSpc>
                <a:spcPct val="85000"/>
              </a:lnSpc>
              <a:defRPr sz="1800">
                <a:solidFill>
                  <a:schemeClr val="tx1"/>
                </a:solidFill>
                <a:latin typeface="+mj-lt"/>
              </a:defRPr>
            </a:lvl1pPr>
          </a:lstStyle>
          <a:p>
            <a:r>
              <a:rPr lang="en-US" dirty="0"/>
              <a:t>Click to edit Master title style Arial Bold</a:t>
            </a:r>
          </a:p>
        </p:txBody>
      </p:sp>
      <p:sp>
        <p:nvSpPr>
          <p:cNvPr id="2" name="Subtitle 2">
            <a:extLst>
              <a:ext uri="{FF2B5EF4-FFF2-40B4-BE49-F238E27FC236}">
                <a16:creationId xmlns:a16="http://schemas.microsoft.com/office/drawing/2014/main" id="{D08A13F1-DDBA-0238-F2E3-B49A06E152B1}"/>
              </a:ext>
            </a:extLst>
          </p:cNvPr>
          <p:cNvSpPr>
            <a:spLocks noGrp="1"/>
          </p:cNvSpPr>
          <p:nvPr>
            <p:ph type="subTitle" idx="13"/>
          </p:nvPr>
        </p:nvSpPr>
        <p:spPr>
          <a:xfrm>
            <a:off x="440374" y="750715"/>
            <a:ext cx="6584306" cy="311849"/>
          </a:xfrm>
          <a:prstGeom prst="rect">
            <a:avLst/>
          </a:prstGeom>
        </p:spPr>
        <p:txBody>
          <a:bodyPr>
            <a:noAutofit/>
          </a:bodyPr>
          <a:lstStyle>
            <a:lvl1pPr marL="0" indent="0" algn="l">
              <a:buNone/>
              <a:defRPr sz="1350" i="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descr="A blue and black logo&#10;&#10;Description automatically generated">
            <a:extLst>
              <a:ext uri="{FF2B5EF4-FFF2-40B4-BE49-F238E27FC236}">
                <a16:creationId xmlns:a16="http://schemas.microsoft.com/office/drawing/2014/main" id="{C4C08978-886F-E8E5-73B0-EA408FA883F8}"/>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5" name="Picture 4" descr="A black and white logo&#10;&#10;Description automatically generated">
            <a:extLst>
              <a:ext uri="{FF2B5EF4-FFF2-40B4-BE49-F238E27FC236}">
                <a16:creationId xmlns:a16="http://schemas.microsoft.com/office/drawing/2014/main" id="{58358372-70ED-0FE6-CB17-90ECC57EF4D4}"/>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2009719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3109" y="427192"/>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2432116" y="2971246"/>
            <a:ext cx="2359394" cy="1535996"/>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0AACDD39-4423-42DC-1617-E392617E019C}"/>
              </a:ext>
            </a:extLst>
          </p:cNvPr>
          <p:cNvSpPr/>
          <p:nvPr userDrawn="1"/>
        </p:nvSpPr>
        <p:spPr>
          <a:xfrm>
            <a:off x="2382" y="1177710"/>
            <a:ext cx="9141618" cy="1515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AA5903C8-A57F-CB57-B8BE-2F90028155F4}"/>
              </a:ext>
            </a:extLst>
          </p:cNvPr>
          <p:cNvSpPr/>
          <p:nvPr userDrawn="1"/>
        </p:nvSpPr>
        <p:spPr>
          <a:xfrm>
            <a:off x="91296" y="4930439"/>
            <a:ext cx="279365"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643AF4-C92E-B365-53BB-777D9E842197}"/>
              </a:ext>
            </a:extLst>
          </p:cNvPr>
          <p:cNvSpPr/>
          <p:nvPr userDrawn="1"/>
        </p:nvSpPr>
        <p:spPr>
          <a:xfrm>
            <a:off x="807420" y="4964036"/>
            <a:ext cx="290717" cy="1206610"/>
          </a:xfrm>
          <a:prstGeom prst="rect">
            <a:avLst/>
          </a:prstGeom>
          <a:gradFill>
            <a:gsLst>
              <a:gs pos="71000">
                <a:srgbClr val="A06146"/>
              </a:gs>
              <a:gs pos="46000">
                <a:srgbClr val="DA9E7F"/>
              </a:gs>
              <a:gs pos="25000">
                <a:srgbClr val="F9C397"/>
              </a:gs>
              <a:gs pos="0">
                <a:srgbClr val="F2D3AE"/>
              </a:gs>
              <a:gs pos="100000">
                <a:srgbClr val="843C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786730-7A65-D011-07F0-D60FEDB8668B}"/>
              </a:ext>
            </a:extLst>
          </p:cNvPr>
          <p:cNvSpPr txBox="1"/>
          <p:nvPr userDrawn="1"/>
        </p:nvSpPr>
        <p:spPr>
          <a:xfrm>
            <a:off x="139003" y="4628345"/>
            <a:ext cx="234940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Additional color selection</a:t>
            </a:r>
          </a:p>
        </p:txBody>
      </p:sp>
      <p:sp>
        <p:nvSpPr>
          <p:cNvPr id="8" name="Rectangle 7">
            <a:extLst>
              <a:ext uri="{FF2B5EF4-FFF2-40B4-BE49-F238E27FC236}">
                <a16:creationId xmlns:a16="http://schemas.microsoft.com/office/drawing/2014/main" id="{AC525E7F-DE77-1C75-46B8-E82E9DAB8DAF}"/>
              </a:ext>
            </a:extLst>
          </p:cNvPr>
          <p:cNvSpPr/>
          <p:nvPr userDrawn="1"/>
        </p:nvSpPr>
        <p:spPr>
          <a:xfrm>
            <a:off x="442360" y="4924026"/>
            <a:ext cx="267810" cy="1231802"/>
          </a:xfrm>
          <a:prstGeom prst="rect">
            <a:avLst/>
          </a:prstGeom>
          <a:gradFill>
            <a:gsLst>
              <a:gs pos="52000">
                <a:srgbClr val="FED46A"/>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EDA7D8B-1B1B-4FC7-7750-915B6E03F790}"/>
              </a:ext>
            </a:extLst>
          </p:cNvPr>
          <p:cNvSpPr/>
          <p:nvPr userDrawn="1"/>
        </p:nvSpPr>
        <p:spPr>
          <a:xfrm>
            <a:off x="1554090" y="4964037"/>
            <a:ext cx="307433" cy="1206609"/>
          </a:xfrm>
          <a:prstGeom prst="rect">
            <a:avLst/>
          </a:prstGeom>
          <a:gradFill>
            <a:gsLst>
              <a:gs pos="40000">
                <a:srgbClr val="0088BA"/>
              </a:gs>
              <a:gs pos="0">
                <a:srgbClr val="B5E4F7"/>
              </a:gs>
              <a:gs pos="100000">
                <a:srgbClr val="084A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CE3257E-FE12-BFFC-F85F-8751163D88DB}"/>
              </a:ext>
            </a:extLst>
          </p:cNvPr>
          <p:cNvSpPr txBox="1"/>
          <p:nvPr userDrawn="1"/>
        </p:nvSpPr>
        <p:spPr>
          <a:xfrm>
            <a:off x="260453" y="1310798"/>
            <a:ext cx="5859470" cy="1200329"/>
          </a:xfrm>
          <a:prstGeom prst="rect">
            <a:avLst/>
          </a:prstGeom>
          <a:noFill/>
        </p:spPr>
        <p:txBody>
          <a:bodyPr wrap="square" rtlCol="0">
            <a:noAutofit/>
          </a:bodyPr>
          <a:lstStyle/>
          <a:p>
            <a:pPr marL="257175" indent="-257175">
              <a:buFont typeface="+mj-lt"/>
              <a:buAutoNum type="arabicPeriod"/>
            </a:pPr>
            <a:r>
              <a:rPr lang="en-US" sz="1200" b="1" u="sng" dirty="0">
                <a:latin typeface="Arial" panose="020B0604020202020204" pitchFamily="34" charset="0"/>
                <a:cs typeface="Arial" panose="020B0604020202020204" pitchFamily="34" charset="0"/>
              </a:rPr>
              <a:t>The Value of Copper 2024 </a:t>
            </a:r>
            <a:r>
              <a:rPr lang="en-US" sz="1200" dirty="0">
                <a:latin typeface="Arial" panose="020B0604020202020204" pitchFamily="34" charset="0"/>
                <a:cs typeface="Arial" panose="020B0604020202020204" pitchFamily="34" charset="0"/>
              </a:rPr>
              <a:t>color theme</a:t>
            </a:r>
          </a:p>
          <a:p>
            <a:pPr marL="257175" indent="-257175">
              <a:buFont typeface="+mj-lt"/>
              <a:buAutoNum type="arabicPeriod"/>
            </a:pPr>
            <a:r>
              <a:rPr lang="en-US" sz="1200" dirty="0">
                <a:latin typeface="Arial" panose="020B0604020202020204" pitchFamily="34" charset="0"/>
                <a:cs typeface="Arial" panose="020B0604020202020204" pitchFamily="34" charset="0"/>
              </a:rPr>
              <a:t>Select View/Slide Master</a:t>
            </a:r>
          </a:p>
          <a:p>
            <a:pPr marL="257175" indent="-257175">
              <a:buFont typeface="+mj-lt"/>
              <a:buAutoNum type="arabicPeriod"/>
            </a:pPr>
            <a:r>
              <a:rPr lang="en-US" sz="1200" dirty="0">
                <a:latin typeface="Arial" panose="020B0604020202020204" pitchFamily="34" charset="0"/>
                <a:cs typeface="Arial" panose="020B0604020202020204" pitchFamily="34" charset="0"/>
              </a:rPr>
              <a:t>Select Colors</a:t>
            </a:r>
          </a:p>
          <a:p>
            <a:pPr marL="257175" indent="-257175">
              <a:buFont typeface="+mj-lt"/>
              <a:buAutoNum type="arabicPeriod"/>
            </a:pPr>
            <a:r>
              <a:rPr lang="en-US" sz="1200" dirty="0">
                <a:latin typeface="Arial" panose="020B0604020202020204" pitchFamily="34" charset="0"/>
                <a:cs typeface="Arial" panose="020B0604020202020204" pitchFamily="34" charset="0"/>
              </a:rPr>
              <a:t>Under </a:t>
            </a:r>
            <a:r>
              <a:rPr lang="en-US" sz="1200" b="1" u="sng" dirty="0">
                <a:latin typeface="Arial" panose="020B0604020202020204" pitchFamily="34" charset="0"/>
                <a:cs typeface="Arial" panose="020B0604020202020204" pitchFamily="34" charset="0"/>
              </a:rPr>
              <a:t>Custom</a:t>
            </a:r>
            <a:r>
              <a:rPr lang="en-US" sz="1200" dirty="0">
                <a:latin typeface="Arial" panose="020B0604020202020204" pitchFamily="34" charset="0"/>
                <a:cs typeface="Arial" panose="020B0604020202020204" pitchFamily="34" charset="0"/>
              </a:rPr>
              <a:t> select THE VALUE OF COPPER 2024 theme</a:t>
            </a:r>
          </a:p>
        </p:txBody>
      </p:sp>
      <p:sp>
        <p:nvSpPr>
          <p:cNvPr id="11" name="Rectangle 10">
            <a:extLst>
              <a:ext uri="{FF2B5EF4-FFF2-40B4-BE49-F238E27FC236}">
                <a16:creationId xmlns:a16="http://schemas.microsoft.com/office/drawing/2014/main" id="{2A13DDDD-AC81-1E07-996D-1D6A43715280}"/>
              </a:ext>
            </a:extLst>
          </p:cNvPr>
          <p:cNvSpPr/>
          <p:nvPr userDrawn="1"/>
        </p:nvSpPr>
        <p:spPr>
          <a:xfrm>
            <a:off x="325130" y="3198414"/>
            <a:ext cx="206923" cy="245798"/>
          </a:xfrm>
          <a:prstGeom prst="rect">
            <a:avLst/>
          </a:prstGeom>
          <a:solidFill>
            <a:srgbClr val="008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ABEFD5F9-3BE8-6B71-E2EE-5FE6BAC823C3}"/>
              </a:ext>
            </a:extLst>
          </p:cNvPr>
          <p:cNvGraphicFramePr/>
          <p:nvPr userDrawn="1">
            <p:extLst>
              <p:ext uri="{D42A27DB-BD31-4B8C-83A1-F6EECF244321}">
                <p14:modId xmlns:p14="http://schemas.microsoft.com/office/powerpoint/2010/main" val="2892235173"/>
              </p:ext>
            </p:extLst>
          </p:nvPr>
        </p:nvGraphicFramePr>
        <p:xfrm>
          <a:off x="4911751" y="3044858"/>
          <a:ext cx="3923946" cy="34879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6511B0FB-6724-6C81-F572-2ADF14EB6912}"/>
              </a:ext>
            </a:extLst>
          </p:cNvPr>
          <p:cNvGraphicFramePr/>
          <p:nvPr userDrawn="1">
            <p:extLst>
              <p:ext uri="{D42A27DB-BD31-4B8C-83A1-F6EECF244321}">
                <p14:modId xmlns:p14="http://schemas.microsoft.com/office/powerpoint/2010/main" val="223718867"/>
              </p:ext>
            </p:extLst>
          </p:nvPr>
        </p:nvGraphicFramePr>
        <p:xfrm>
          <a:off x="2063034" y="4507243"/>
          <a:ext cx="2665334"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id="{FE853E74-1B5C-BEAC-DDFC-786FEC4426EB}"/>
              </a:ext>
            </a:extLst>
          </p:cNvPr>
          <p:cNvSpPr/>
          <p:nvPr userDrawn="1"/>
        </p:nvSpPr>
        <p:spPr>
          <a:xfrm>
            <a:off x="1832980" y="3198414"/>
            <a:ext cx="206923" cy="245798"/>
          </a:xfrm>
          <a:prstGeom prst="rect">
            <a:avLst/>
          </a:prstGeom>
          <a:solidFill>
            <a:srgbClr val="8D6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DCD109F-9CB0-2C9C-DB76-D76DF5BCA409}"/>
              </a:ext>
            </a:extLst>
          </p:cNvPr>
          <p:cNvSpPr txBox="1"/>
          <p:nvPr userDrawn="1"/>
        </p:nvSpPr>
        <p:spPr>
          <a:xfrm>
            <a:off x="148121" y="4078794"/>
            <a:ext cx="545193" cy="227544"/>
          </a:xfrm>
          <a:prstGeom prst="rect">
            <a:avLst/>
          </a:prstGeom>
          <a:noFill/>
        </p:spPr>
        <p:txBody>
          <a:bodyPr wrap="square" rtlCol="0">
            <a:noAutofit/>
          </a:bodyPr>
          <a:lstStyle/>
          <a:p>
            <a:r>
              <a:rPr lang="en-US" sz="750" dirty="0"/>
              <a:t>#934E15</a:t>
            </a:r>
          </a:p>
        </p:txBody>
      </p:sp>
      <p:sp>
        <p:nvSpPr>
          <p:cNvPr id="17" name="TextBox 16">
            <a:extLst>
              <a:ext uri="{FF2B5EF4-FFF2-40B4-BE49-F238E27FC236}">
                <a16:creationId xmlns:a16="http://schemas.microsoft.com/office/drawing/2014/main" id="{848CA4B8-B104-C60B-1CF0-7E53191E9937}"/>
              </a:ext>
            </a:extLst>
          </p:cNvPr>
          <p:cNvSpPr txBox="1"/>
          <p:nvPr userDrawn="1"/>
        </p:nvSpPr>
        <p:spPr>
          <a:xfrm>
            <a:off x="101566" y="3470719"/>
            <a:ext cx="561419" cy="245798"/>
          </a:xfrm>
          <a:prstGeom prst="rect">
            <a:avLst/>
          </a:prstGeom>
          <a:noFill/>
        </p:spPr>
        <p:txBody>
          <a:bodyPr wrap="square" rtlCol="0">
            <a:noAutofit/>
          </a:bodyPr>
          <a:lstStyle/>
          <a:p>
            <a:r>
              <a:rPr lang="en-US" sz="750" dirty="0"/>
              <a:t>#0088BA</a:t>
            </a:r>
          </a:p>
        </p:txBody>
      </p:sp>
      <p:grpSp>
        <p:nvGrpSpPr>
          <p:cNvPr id="18" name="Group 17">
            <a:extLst>
              <a:ext uri="{FF2B5EF4-FFF2-40B4-BE49-F238E27FC236}">
                <a16:creationId xmlns:a16="http://schemas.microsoft.com/office/drawing/2014/main" id="{40B32B93-ADEA-6792-93A2-3085023E1577}"/>
              </a:ext>
            </a:extLst>
          </p:cNvPr>
          <p:cNvGrpSpPr/>
          <p:nvPr userDrawn="1"/>
        </p:nvGrpSpPr>
        <p:grpSpPr>
          <a:xfrm>
            <a:off x="7898813" y="1345382"/>
            <a:ext cx="720941" cy="500575"/>
            <a:chOff x="7525504" y="1297924"/>
            <a:chExt cx="2552344" cy="1329139"/>
          </a:xfrm>
        </p:grpSpPr>
        <p:sp>
          <p:nvSpPr>
            <p:cNvPr id="19" name="Rectangle 18">
              <a:extLst>
                <a:ext uri="{FF2B5EF4-FFF2-40B4-BE49-F238E27FC236}">
                  <a16:creationId xmlns:a16="http://schemas.microsoft.com/office/drawing/2014/main" id="{355951B4-E1A2-9B13-7F52-0D2D33FD486C}"/>
                </a:ext>
              </a:extLst>
            </p:cNvPr>
            <p:cNvSpPr/>
            <p:nvPr userDrawn="1"/>
          </p:nvSpPr>
          <p:spPr>
            <a:xfrm rot="16200000">
              <a:off x="7493951" y="2027571"/>
              <a:ext cx="631045" cy="567940"/>
            </a:xfrm>
            <a:prstGeom prst="rect">
              <a:avLst/>
            </a:prstGeom>
            <a:solidFill>
              <a:srgbClr val="8B6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AF24005-2789-0F32-4264-BD2B3C62A97F}"/>
                </a:ext>
              </a:extLst>
            </p:cNvPr>
            <p:cNvSpPr/>
            <p:nvPr userDrawn="1"/>
          </p:nvSpPr>
          <p:spPr>
            <a:xfrm rot="16200000">
              <a:off x="8114857" y="2015738"/>
              <a:ext cx="631045" cy="567940"/>
            </a:xfrm>
            <a:prstGeom prst="rect">
              <a:avLst/>
            </a:prstGeom>
            <a:solidFill>
              <a:srgbClr val="AF7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99F589F1-5694-0338-1BF0-9A869568FF86}"/>
                </a:ext>
              </a:extLst>
            </p:cNvPr>
            <p:cNvSpPr/>
            <p:nvPr userDrawn="1"/>
          </p:nvSpPr>
          <p:spPr>
            <a:xfrm rot="16200000">
              <a:off x="8796606" y="2027571"/>
              <a:ext cx="631045" cy="567940"/>
            </a:xfrm>
            <a:prstGeom prst="rect">
              <a:avLst/>
            </a:prstGeom>
            <a:solidFill>
              <a:srgbClr val="B74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2D9762A9-5CC6-73F1-050E-7FA648844D69}"/>
                </a:ext>
              </a:extLst>
            </p:cNvPr>
            <p:cNvSpPr/>
            <p:nvPr userDrawn="1"/>
          </p:nvSpPr>
          <p:spPr>
            <a:xfrm rot="16200000">
              <a:off x="9478355" y="2015738"/>
              <a:ext cx="631045" cy="567940"/>
            </a:xfrm>
            <a:prstGeom prst="rect">
              <a:avLst/>
            </a:prstGeom>
            <a:solidFill>
              <a:srgbClr val="C87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FC070C71-CE37-92E2-0545-5B781A1D1378}"/>
                </a:ext>
              </a:extLst>
            </p:cNvPr>
            <p:cNvSpPr/>
            <p:nvPr userDrawn="1"/>
          </p:nvSpPr>
          <p:spPr>
            <a:xfrm rot="16200000">
              <a:off x="8143027" y="1329477"/>
              <a:ext cx="631045" cy="567940"/>
            </a:xfrm>
            <a:prstGeom prst="rect">
              <a:avLst/>
            </a:prstGeom>
            <a:solidFill>
              <a:srgbClr val="984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B6ED465A-669B-F9BE-722E-58172849C11B}"/>
                </a:ext>
              </a:extLst>
            </p:cNvPr>
            <p:cNvSpPr/>
            <p:nvPr userDrawn="1"/>
          </p:nvSpPr>
          <p:spPr>
            <a:xfrm rot="16200000">
              <a:off x="8825909" y="1329477"/>
              <a:ext cx="631045" cy="567940"/>
            </a:xfrm>
            <a:prstGeom prst="rect">
              <a:avLst/>
            </a:prstGeom>
            <a:solidFill>
              <a:srgbClr val="D8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D07FC58C-D212-6428-C5AE-CB733B4D3E0D}"/>
                </a:ext>
              </a:extLst>
            </p:cNvPr>
            <p:cNvSpPr/>
            <p:nvPr userDrawn="1"/>
          </p:nvSpPr>
          <p:spPr>
            <a:xfrm rot="16200000">
              <a:off x="7493951" y="1329477"/>
              <a:ext cx="631045" cy="567940"/>
            </a:xfrm>
            <a:prstGeom prst="rect">
              <a:avLst/>
            </a:prstGeom>
            <a:solidFill>
              <a:srgbClr val="F2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E6C384E8-E467-1920-F822-670E72B3C17A}"/>
                </a:ext>
              </a:extLst>
            </p:cNvPr>
            <p:cNvSpPr/>
            <p:nvPr userDrawn="1"/>
          </p:nvSpPr>
          <p:spPr>
            <a:xfrm rot="16200000">
              <a:off x="9461462" y="1329477"/>
              <a:ext cx="631045" cy="567940"/>
            </a:xfrm>
            <a:prstGeom prst="rect">
              <a:avLst/>
            </a:prstGeom>
            <a:solidFill>
              <a:srgbClr val="F9C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Rectangle 26">
            <a:extLst>
              <a:ext uri="{FF2B5EF4-FFF2-40B4-BE49-F238E27FC236}">
                <a16:creationId xmlns:a16="http://schemas.microsoft.com/office/drawing/2014/main" id="{8D08324F-6AFA-6711-33FD-9A0CA33914EB}"/>
              </a:ext>
            </a:extLst>
          </p:cNvPr>
          <p:cNvSpPr/>
          <p:nvPr userDrawn="1"/>
        </p:nvSpPr>
        <p:spPr>
          <a:xfrm>
            <a:off x="813618" y="3198414"/>
            <a:ext cx="206923" cy="245798"/>
          </a:xfrm>
          <a:prstGeom prst="rect">
            <a:avLst/>
          </a:prstGeom>
          <a:solidFill>
            <a:srgbClr val="27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1BA2C1F-7565-9527-ACCE-9CCAA6A9B5FB}"/>
              </a:ext>
            </a:extLst>
          </p:cNvPr>
          <p:cNvSpPr txBox="1"/>
          <p:nvPr userDrawn="1"/>
        </p:nvSpPr>
        <p:spPr>
          <a:xfrm>
            <a:off x="616876" y="3470720"/>
            <a:ext cx="750903" cy="246221"/>
          </a:xfrm>
          <a:prstGeom prst="rect">
            <a:avLst/>
          </a:prstGeom>
          <a:noFill/>
        </p:spPr>
        <p:txBody>
          <a:bodyPr wrap="square" rtlCol="0">
            <a:noAutofit/>
          </a:bodyPr>
          <a:lstStyle/>
          <a:p>
            <a:r>
              <a:rPr lang="en-US" sz="750" dirty="0"/>
              <a:t>#27B3D3</a:t>
            </a:r>
          </a:p>
        </p:txBody>
      </p:sp>
      <p:sp>
        <p:nvSpPr>
          <p:cNvPr id="29" name="Rectangle 28">
            <a:extLst>
              <a:ext uri="{FF2B5EF4-FFF2-40B4-BE49-F238E27FC236}">
                <a16:creationId xmlns:a16="http://schemas.microsoft.com/office/drawing/2014/main" id="{65DA3651-3DE9-0232-82D2-53696810851C}"/>
              </a:ext>
            </a:extLst>
          </p:cNvPr>
          <p:cNvSpPr/>
          <p:nvPr userDrawn="1"/>
        </p:nvSpPr>
        <p:spPr>
          <a:xfrm rot="16200000">
            <a:off x="1260588" y="3826848"/>
            <a:ext cx="245797" cy="206924"/>
          </a:xfrm>
          <a:prstGeom prst="rect">
            <a:avLst/>
          </a:prstGeom>
          <a:solidFill>
            <a:srgbClr val="FEC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842E0660-5D4E-42D8-B6D4-89F059082275}"/>
              </a:ext>
            </a:extLst>
          </p:cNvPr>
          <p:cNvSpPr txBox="1"/>
          <p:nvPr userDrawn="1"/>
        </p:nvSpPr>
        <p:spPr>
          <a:xfrm>
            <a:off x="1111496" y="4078795"/>
            <a:ext cx="750903" cy="246221"/>
          </a:xfrm>
          <a:prstGeom prst="rect">
            <a:avLst/>
          </a:prstGeom>
          <a:noFill/>
        </p:spPr>
        <p:txBody>
          <a:bodyPr wrap="square" rtlCol="0">
            <a:noAutofit/>
          </a:bodyPr>
          <a:lstStyle/>
          <a:p>
            <a:r>
              <a:rPr lang="en-US" sz="750" dirty="0"/>
              <a:t>#FEC240</a:t>
            </a:r>
          </a:p>
          <a:p>
            <a:endParaRPr lang="en-US" sz="750" dirty="0"/>
          </a:p>
        </p:txBody>
      </p:sp>
      <p:sp>
        <p:nvSpPr>
          <p:cNvPr id="31" name="Rectangle 30">
            <a:extLst>
              <a:ext uri="{FF2B5EF4-FFF2-40B4-BE49-F238E27FC236}">
                <a16:creationId xmlns:a16="http://schemas.microsoft.com/office/drawing/2014/main" id="{718F6D62-B233-9278-4EDB-2D916D095887}"/>
              </a:ext>
            </a:extLst>
          </p:cNvPr>
          <p:cNvSpPr/>
          <p:nvPr userDrawn="1"/>
        </p:nvSpPr>
        <p:spPr>
          <a:xfrm>
            <a:off x="1915354" y="4975762"/>
            <a:ext cx="319538" cy="1206609"/>
          </a:xfrm>
          <a:prstGeom prst="rect">
            <a:avLst/>
          </a:prstGeom>
          <a:gradFill>
            <a:gsLst>
              <a:gs pos="98473">
                <a:srgbClr val="638600"/>
              </a:gs>
              <a:gs pos="4580">
                <a:srgbClr val="C0FF0D"/>
              </a:gs>
              <a:gs pos="40000">
                <a:srgbClr val="B0EE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79FFCF3-21B1-EDE3-65F9-DC32EE4A197F}"/>
              </a:ext>
            </a:extLst>
          </p:cNvPr>
          <p:cNvSpPr/>
          <p:nvPr userDrawn="1"/>
        </p:nvSpPr>
        <p:spPr>
          <a:xfrm>
            <a:off x="1180573" y="4975763"/>
            <a:ext cx="319538" cy="1206609"/>
          </a:xfrm>
          <a:prstGeom prst="rect">
            <a:avLst/>
          </a:prstGeom>
          <a:gradFill>
            <a:gsLst>
              <a:gs pos="1527">
                <a:srgbClr val="F9C397"/>
              </a:gs>
              <a:gs pos="49000">
                <a:srgbClr val="FB7645"/>
              </a:gs>
              <a:gs pos="98473">
                <a:srgbClr val="B745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A418EE4-307A-2A23-19E6-0F48EBC3CEB4}"/>
              </a:ext>
            </a:extLst>
          </p:cNvPr>
          <p:cNvSpPr txBox="1"/>
          <p:nvPr userDrawn="1"/>
        </p:nvSpPr>
        <p:spPr>
          <a:xfrm>
            <a:off x="651584" y="4078795"/>
            <a:ext cx="545193" cy="246221"/>
          </a:xfrm>
          <a:prstGeom prst="rect">
            <a:avLst/>
          </a:prstGeom>
          <a:noFill/>
        </p:spPr>
        <p:txBody>
          <a:bodyPr wrap="square" rtlCol="0">
            <a:noAutofit/>
          </a:bodyPr>
          <a:lstStyle/>
          <a:p>
            <a:r>
              <a:rPr lang="en-US" sz="750" dirty="0"/>
              <a:t>#D34727</a:t>
            </a:r>
          </a:p>
        </p:txBody>
      </p:sp>
      <p:sp>
        <p:nvSpPr>
          <p:cNvPr id="34" name="Rectangle 33">
            <a:extLst>
              <a:ext uri="{FF2B5EF4-FFF2-40B4-BE49-F238E27FC236}">
                <a16:creationId xmlns:a16="http://schemas.microsoft.com/office/drawing/2014/main" id="{FD9FFA56-7D86-4DB2-7609-3A8920FE444F}"/>
              </a:ext>
            </a:extLst>
          </p:cNvPr>
          <p:cNvSpPr/>
          <p:nvPr userDrawn="1"/>
        </p:nvSpPr>
        <p:spPr>
          <a:xfrm rot="16200000">
            <a:off x="776844" y="3826848"/>
            <a:ext cx="245797" cy="206924"/>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9CC0534C-1623-DC99-B40F-9E4820A274F8}"/>
              </a:ext>
            </a:extLst>
          </p:cNvPr>
          <p:cNvSpPr/>
          <p:nvPr userDrawn="1"/>
        </p:nvSpPr>
        <p:spPr>
          <a:xfrm>
            <a:off x="1269062" y="3198414"/>
            <a:ext cx="206923" cy="245798"/>
          </a:xfrm>
          <a:prstGeom prst="rect">
            <a:avLst/>
          </a:prstGeom>
          <a:solidFill>
            <a:srgbClr val="8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EFC94E0-DDFD-FB3C-3996-C52C10B72829}"/>
              </a:ext>
            </a:extLst>
          </p:cNvPr>
          <p:cNvSpPr txBox="1"/>
          <p:nvPr userDrawn="1"/>
        </p:nvSpPr>
        <p:spPr>
          <a:xfrm>
            <a:off x="1168758" y="3470720"/>
            <a:ext cx="750903" cy="246221"/>
          </a:xfrm>
          <a:prstGeom prst="rect">
            <a:avLst/>
          </a:prstGeom>
          <a:noFill/>
        </p:spPr>
        <p:txBody>
          <a:bodyPr wrap="square" rtlCol="0">
            <a:noAutofit/>
          </a:bodyPr>
          <a:lstStyle/>
          <a:p>
            <a:r>
              <a:rPr lang="en-US" sz="750" dirty="0"/>
              <a:t>#88BA00</a:t>
            </a:r>
          </a:p>
        </p:txBody>
      </p:sp>
      <p:sp>
        <p:nvSpPr>
          <p:cNvPr id="37" name="Rectangle 36">
            <a:extLst>
              <a:ext uri="{FF2B5EF4-FFF2-40B4-BE49-F238E27FC236}">
                <a16:creationId xmlns:a16="http://schemas.microsoft.com/office/drawing/2014/main" id="{0A225E91-61CF-FF06-D020-2C9FD83A03A7}"/>
              </a:ext>
            </a:extLst>
          </p:cNvPr>
          <p:cNvSpPr/>
          <p:nvPr userDrawn="1"/>
        </p:nvSpPr>
        <p:spPr>
          <a:xfrm rot="16200000">
            <a:off x="288867" y="3826848"/>
            <a:ext cx="245797" cy="206924"/>
          </a:xfrm>
          <a:prstGeom prst="rect">
            <a:avLst/>
          </a:prstGeom>
          <a:solidFill>
            <a:srgbClr val="934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BEAB5655-B481-FF0A-35B9-52A93A28F178}"/>
              </a:ext>
            </a:extLst>
          </p:cNvPr>
          <p:cNvSpPr/>
          <p:nvPr userDrawn="1"/>
        </p:nvSpPr>
        <p:spPr>
          <a:xfrm>
            <a:off x="1832980" y="3807411"/>
            <a:ext cx="206923"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DBBE12A-D166-1CD8-3040-E0D21C917AAB}"/>
              </a:ext>
            </a:extLst>
          </p:cNvPr>
          <p:cNvSpPr txBox="1"/>
          <p:nvPr userDrawn="1"/>
        </p:nvSpPr>
        <p:spPr>
          <a:xfrm>
            <a:off x="1737500" y="4078795"/>
            <a:ext cx="750903" cy="246221"/>
          </a:xfrm>
          <a:prstGeom prst="rect">
            <a:avLst/>
          </a:prstGeom>
          <a:noFill/>
        </p:spPr>
        <p:txBody>
          <a:bodyPr wrap="square" rtlCol="0">
            <a:noAutofit/>
          </a:bodyPr>
          <a:lstStyle/>
          <a:p>
            <a:r>
              <a:rPr lang="en-US" sz="750" dirty="0"/>
              <a:t>#E18332</a:t>
            </a:r>
          </a:p>
        </p:txBody>
      </p:sp>
      <p:sp>
        <p:nvSpPr>
          <p:cNvPr id="40" name="TextBox 39">
            <a:extLst>
              <a:ext uri="{FF2B5EF4-FFF2-40B4-BE49-F238E27FC236}">
                <a16:creationId xmlns:a16="http://schemas.microsoft.com/office/drawing/2014/main" id="{CDE47470-5FE2-E648-60A0-42A2FDC5CA17}"/>
              </a:ext>
            </a:extLst>
          </p:cNvPr>
          <p:cNvSpPr txBox="1"/>
          <p:nvPr userDrawn="1"/>
        </p:nvSpPr>
        <p:spPr>
          <a:xfrm>
            <a:off x="1720640" y="3470720"/>
            <a:ext cx="750903" cy="246221"/>
          </a:xfrm>
          <a:prstGeom prst="rect">
            <a:avLst/>
          </a:prstGeom>
          <a:noFill/>
        </p:spPr>
        <p:txBody>
          <a:bodyPr wrap="square" rtlCol="0">
            <a:noAutofit/>
          </a:bodyPr>
          <a:lstStyle/>
          <a:p>
            <a:r>
              <a:rPr lang="en-US" sz="750" dirty="0"/>
              <a:t>#8D6E59</a:t>
            </a:r>
          </a:p>
        </p:txBody>
      </p:sp>
      <p:pic>
        <p:nvPicPr>
          <p:cNvPr id="41" name="Picture 40">
            <a:extLst>
              <a:ext uri="{FF2B5EF4-FFF2-40B4-BE49-F238E27FC236}">
                <a16:creationId xmlns:a16="http://schemas.microsoft.com/office/drawing/2014/main" id="{5198F4C2-2A77-3E24-4785-098622639477}"/>
              </a:ext>
            </a:extLst>
          </p:cNvPr>
          <p:cNvPicPr>
            <a:picLocks noChangeAspect="1"/>
          </p:cNvPicPr>
          <p:nvPr userDrawn="1"/>
        </p:nvPicPr>
        <p:blipFill rotWithShape="1">
          <a:blip r:embed="rId7"/>
          <a:srcRect r="19209" b="6673"/>
          <a:stretch/>
        </p:blipFill>
        <p:spPr>
          <a:xfrm>
            <a:off x="4911751" y="1268585"/>
            <a:ext cx="4190132" cy="1333417"/>
          </a:xfrm>
          <a:prstGeom prst="rect">
            <a:avLst/>
          </a:prstGeom>
        </p:spPr>
      </p:pic>
    </p:spTree>
    <p:extLst>
      <p:ext uri="{BB962C8B-B14F-4D97-AF65-F5344CB8AC3E}">
        <p14:creationId xmlns:p14="http://schemas.microsoft.com/office/powerpoint/2010/main" val="253991727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EE13-A8FD-8FC1-ADF3-FA193ECE7CCD}"/>
              </a:ext>
            </a:extLst>
          </p:cNvPr>
          <p:cNvPicPr>
            <a:picLocks noChangeAspect="1"/>
          </p:cNvPicPr>
          <p:nvPr userDrawn="1"/>
        </p:nvPicPr>
        <p:blipFill rotWithShape="1">
          <a:blip r:embed="rId18"/>
          <a:srcRect l="21957" r="5679"/>
          <a:stretch/>
        </p:blipFill>
        <p:spPr>
          <a:xfrm>
            <a:off x="2382" y="3176"/>
            <a:ext cx="9141618" cy="1253245"/>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45C9CC86-20CD-1023-72F9-871990F36B74}"/>
              </a:ext>
            </a:extLst>
          </p:cNvPr>
          <p:cNvPicPr>
            <a:picLocks noChangeAspect="1"/>
          </p:cNvPicPr>
          <p:nvPr userDrawn="1"/>
        </p:nvPicPr>
        <p:blipFill>
          <a:blip r:embed="rId19"/>
          <a:stretch>
            <a:fillRect/>
          </a:stretch>
        </p:blipFill>
        <p:spPr>
          <a:xfrm>
            <a:off x="5940938" y="80243"/>
            <a:ext cx="1690030" cy="298391"/>
          </a:xfrm>
          <a:prstGeom prst="rect">
            <a:avLst/>
          </a:prstGeom>
        </p:spPr>
      </p:pic>
      <p:pic>
        <p:nvPicPr>
          <p:cNvPr id="10" name="Picture 9" descr="A black and white logo&#10;&#10;Description automatically generated">
            <a:extLst>
              <a:ext uri="{FF2B5EF4-FFF2-40B4-BE49-F238E27FC236}">
                <a16:creationId xmlns:a16="http://schemas.microsoft.com/office/drawing/2014/main" id="{87921134-C536-6CAD-E50B-4E762A1D2D3D}"/>
              </a:ext>
            </a:extLst>
          </p:cNvPr>
          <p:cNvPicPr>
            <a:picLocks noChangeAspect="1"/>
          </p:cNvPicPr>
          <p:nvPr userDrawn="1"/>
        </p:nvPicPr>
        <p:blipFill>
          <a:blip r:embed="rId20"/>
          <a:stretch>
            <a:fillRect/>
          </a:stretch>
        </p:blipFill>
        <p:spPr>
          <a:xfrm>
            <a:off x="7829025" y="490209"/>
            <a:ext cx="1265458" cy="489680"/>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7"/>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21" imgW="592" imgH="595" progId="TCLayout.ActiveDocument.1">
                  <p:embed/>
                </p:oleObj>
              </mc:Choice>
              <mc:Fallback>
                <p:oleObj name="think-cell Slide" r:id="rId21"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2"/>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392692" y="6493999"/>
            <a:ext cx="2251796" cy="365125"/>
          </a:xfrm>
          <a:prstGeom prst="rect">
            <a:avLst/>
          </a:prstGeom>
        </p:spPr>
        <p:txBody>
          <a:bodyPr vert="horz" lIns="91440" tIns="45720" rIns="91440" bIns="45720" rtlCol="0" anchor="ctr">
            <a:noAutofit/>
          </a:bodyPr>
          <a:lstStyle>
            <a:lvl1pPr algn="l">
              <a:defRPr sz="900">
                <a:solidFill>
                  <a:schemeClr val="tx1">
                    <a:tint val="75000"/>
                  </a:schemeClr>
                </a:solidFill>
                <a:latin typeface="+mj-lt"/>
              </a:defRPr>
            </a:lvl1pPr>
          </a:lstStyle>
          <a:p>
            <a:endParaRPr lang="en-US" dirty="0"/>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3028950" y="6493999"/>
            <a:ext cx="3086100" cy="365125"/>
          </a:xfrm>
          <a:prstGeom prst="rect">
            <a:avLst/>
          </a:prstGeom>
        </p:spPr>
        <p:txBody>
          <a:bodyPr vert="horz" lIns="91440" tIns="45720" rIns="91440" bIns="45720" rtlCol="0" anchor="ctr">
            <a:noAutofit/>
          </a:bodyPr>
          <a:lstStyle>
            <a:lvl1pPr algn="ctr">
              <a:defRPr sz="900">
                <a:solidFill>
                  <a:schemeClr val="tx1">
                    <a:tint val="75000"/>
                  </a:schemeClr>
                </a:solidFill>
                <a:latin typeface="+mj-lt"/>
              </a:defRPr>
            </a:lvl1pPr>
          </a:lstStyle>
          <a:p>
            <a:endParaRPr lang="en-US"/>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331582" y="1517029"/>
            <a:ext cx="8081096" cy="466248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marL="516731" lvl="2" indent="-170260" algn="l" defTabSz="685800" rtl="0" eaLnBrk="1" latinLnBrk="0" hangingPunct="1">
              <a:lnSpc>
                <a:spcPct val="90000"/>
              </a:lnSpc>
              <a:spcBef>
                <a:spcPts val="375"/>
              </a:spcBef>
              <a:buClr>
                <a:srgbClr val="005DAB"/>
              </a:buClr>
              <a:buSzPct val="85000"/>
              <a:buFont typeface="Courier New" panose="02070309020205020404" pitchFamily="49" charset="0"/>
              <a:buChar char="o"/>
            </a:pPr>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E01FB32A-195F-447B-93AB-5EBC804B0022}"/>
              </a:ext>
            </a:extLst>
          </p:cNvPr>
          <p:cNvSpPr txBox="1">
            <a:spLocks/>
          </p:cNvSpPr>
          <p:nvPr userDrawn="1"/>
        </p:nvSpPr>
        <p:spPr>
          <a:xfrm>
            <a:off x="8751308" y="6591103"/>
            <a:ext cx="392692" cy="268022"/>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545FE2-DEF4-4BC2-9058-BF1DA4AEB4E3}" type="slidenum">
              <a:rPr lang="en-US" sz="800" smtClean="0">
                <a:solidFill>
                  <a:schemeClr val="tx1"/>
                </a:solidFill>
              </a:rPr>
              <a:pPr algn="r"/>
              <a:t>‹#›</a:t>
            </a:fld>
            <a:endParaRPr lang="en-US" sz="800" dirty="0">
              <a:solidFill>
                <a:schemeClr val="tx1"/>
              </a:solidFill>
            </a:endParaRPr>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331582" y="391154"/>
            <a:ext cx="6073424"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0" r:id="rId3"/>
    <p:sldLayoutId id="2147483707" r:id="rId4"/>
    <p:sldLayoutId id="2147483768" r:id="rId5"/>
    <p:sldLayoutId id="2147483761" r:id="rId6"/>
    <p:sldLayoutId id="2147483769" r:id="rId7"/>
    <p:sldLayoutId id="2147483762" r:id="rId8"/>
    <p:sldLayoutId id="2147483763" r:id="rId9"/>
    <p:sldLayoutId id="2147483764" r:id="rId10"/>
    <p:sldLayoutId id="2147483766" r:id="rId11"/>
    <p:sldLayoutId id="2147483765" r:id="rId12"/>
    <p:sldLayoutId id="2147483767" r:id="rId13"/>
    <p:sldLayoutId id="2147483732" r:id="rId14"/>
    <p:sldLayoutId id="2147483773" r:id="rId15"/>
  </p:sldLayoutIdLst>
  <p:hf hdr="0" ftr="0" dt="0"/>
  <p:txStyles>
    <p:titleStyle>
      <a:lvl1pPr algn="l" defTabSz="685800" rtl="0" eaLnBrk="1" latinLnBrk="0" hangingPunct="1">
        <a:lnSpc>
          <a:spcPct val="85000"/>
        </a:lnSpc>
        <a:spcBef>
          <a:spcPct val="0"/>
        </a:spcBef>
        <a:buNone/>
        <a:defRPr sz="2400" b="1" i="0" kern="1200">
          <a:solidFill>
            <a:schemeClr val="bg1"/>
          </a:solidFill>
          <a:latin typeface="+mj-lt"/>
          <a:ea typeface="+mj-ea"/>
          <a:cs typeface="Arial" panose="020B0604020202020204" pitchFamily="34" charset="0"/>
        </a:defRPr>
      </a:lvl1pPr>
    </p:titleStyle>
    <p:bodyStyle>
      <a:lvl1pPr marL="173831" indent="-173831" algn="l" defTabSz="685800" rtl="0" eaLnBrk="1" latinLnBrk="0" hangingPunct="1">
        <a:lnSpc>
          <a:spcPct val="90000"/>
        </a:lnSpc>
        <a:spcBef>
          <a:spcPts val="750"/>
        </a:spcBef>
        <a:buClr>
          <a:srgbClr val="005DAB"/>
        </a:buClr>
        <a:buSzPct val="11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1pPr>
      <a:lvl2pPr marL="471488" indent="-257175" algn="l" defTabSz="685800" rtl="0" eaLnBrk="1" latinLnBrk="0" hangingPunct="1">
        <a:lnSpc>
          <a:spcPct val="90000"/>
        </a:lnSpc>
        <a:spcBef>
          <a:spcPts val="375"/>
        </a:spcBef>
        <a:buClr>
          <a:srgbClr val="005DAB"/>
        </a:buClr>
        <a:buFont typeface="Arial" panose="020B0604020202020204" pitchFamily="34" charset="0"/>
        <a:buChar char="–"/>
        <a:defRPr lang="en-US" sz="1650" b="0" i="0" kern="1200" dirty="0">
          <a:solidFill>
            <a:schemeClr val="tx1"/>
          </a:solidFill>
          <a:latin typeface="+mn-lt"/>
          <a:ea typeface="+mn-ea"/>
          <a:cs typeface="Arial" panose="020B0604020202020204" pitchFamily="34" charset="0"/>
        </a:defRPr>
      </a:lvl2pPr>
      <a:lvl3pPr marL="601266" indent="-254794" algn="l" defTabSz="685800" rtl="0" eaLnBrk="1" latinLnBrk="0" hangingPunct="1">
        <a:lnSpc>
          <a:spcPct val="90000"/>
        </a:lnSpc>
        <a:spcBef>
          <a:spcPts val="375"/>
        </a:spcBef>
        <a:buClr>
          <a:srgbClr val="005DAB"/>
        </a:buClr>
        <a:buSzPct val="80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211931" algn="l" defTabSz="685800" rtl="0" eaLnBrk="1" latinLnBrk="0" hangingPunct="1">
        <a:lnSpc>
          <a:spcPct val="90000"/>
        </a:lnSpc>
        <a:spcBef>
          <a:spcPts val="375"/>
        </a:spcBef>
        <a:buClr>
          <a:srgbClr val="005DAB"/>
        </a:buClr>
        <a:buFont typeface="Arial" panose="020B0604020202020204" pitchFamily="34" charset="0"/>
        <a:buChar char="•"/>
        <a:defRPr lang="en-US" sz="1350" b="0" i="0" kern="1200" dirty="0">
          <a:solidFill>
            <a:schemeClr val="tx1"/>
          </a:solidFill>
          <a:latin typeface="+mn-lt"/>
          <a:ea typeface="+mn-ea"/>
          <a:cs typeface="Arial" panose="020B0604020202020204" pitchFamily="34" charset="0"/>
        </a:defRPr>
      </a:lvl4pPr>
      <a:lvl5pPr marL="813197" indent="-211931" algn="l" defTabSz="685800" rtl="0" eaLnBrk="1" latinLnBrk="0" hangingPunct="1">
        <a:lnSpc>
          <a:spcPct val="90000"/>
        </a:lnSpc>
        <a:spcBef>
          <a:spcPts val="375"/>
        </a:spcBef>
        <a:buClr>
          <a:srgbClr val="005DAB"/>
        </a:buClr>
        <a:buSzPct val="80000"/>
        <a:buFont typeface="Arial" panose="020B0604020202020204" pitchFamily="34" charset="0"/>
        <a:buChar char="–"/>
        <a:defRPr lang="en-US" sz="1200" b="0" i="0" kern="1200" dirty="0" smtClean="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links-2.govdelivery.com/CL0/https:%2F%2Fwww.osha.gov%2Ffall-protection/1/01010195ce4c7f6c-fb1d02bc-91b7-4192-9f82-b9d5452da8ff-000000/cz5Fmn3StW7Mj068c-M0yndW8YOdm3KaEvsofkkwRc8=397"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forms.office.com/Pages/ResponsePage.aspx?id=4ZwiXzx37Uam-pdABvrgl4fT3sMvUnJJhGa1-nmji-NUQlY2ME1IRjQ3UlFIVEYwQUdVUUlYUzRSQy4u&amp;origin=QRCode"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fcx.complyplus.com/default.asp"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2D0F-4856-B62B-7439-10D0D1F4AF38}"/>
              </a:ext>
            </a:extLst>
          </p:cNvPr>
          <p:cNvSpPr txBox="1">
            <a:spLocks/>
          </p:cNvSpPr>
          <p:nvPr/>
        </p:nvSpPr>
        <p:spPr>
          <a:xfrm>
            <a:off x="443451" y="2959413"/>
            <a:ext cx="4442011" cy="598703"/>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2400" b="1" i="0" kern="1200">
                <a:solidFill>
                  <a:schemeClr val="bg1"/>
                </a:solidFill>
                <a:latin typeface="+mj-lt"/>
                <a:ea typeface="+mj-ea"/>
                <a:cs typeface="Arial" panose="020B0604020202020204" pitchFamily="34" charset="0"/>
              </a:defRPr>
            </a:lvl1pPr>
          </a:lstStyle>
          <a:p>
            <a:pPr>
              <a:lnSpc>
                <a:spcPct val="85000"/>
              </a:lnSpc>
            </a:pPr>
            <a:r>
              <a:rPr lang="en-US" dirty="0"/>
              <a:t>Henderson HSE Contractor Meeting – April 2025</a:t>
            </a:r>
          </a:p>
        </p:txBody>
      </p:sp>
      <p:sp>
        <p:nvSpPr>
          <p:cNvPr id="3" name="Subtitle 2">
            <a:extLst>
              <a:ext uri="{FF2B5EF4-FFF2-40B4-BE49-F238E27FC236}">
                <a16:creationId xmlns:a16="http://schemas.microsoft.com/office/drawing/2014/main" id="{7F8EF732-D959-ECB3-00B1-C75B74F6A1F7}"/>
              </a:ext>
            </a:extLst>
          </p:cNvPr>
          <p:cNvSpPr txBox="1">
            <a:spLocks/>
          </p:cNvSpPr>
          <p:nvPr/>
        </p:nvSpPr>
        <p:spPr>
          <a:xfrm>
            <a:off x="426132" y="3821278"/>
            <a:ext cx="4125304" cy="435836"/>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Clr>
                <a:srgbClr val="45688B"/>
              </a:buClr>
              <a:buSzPct val="110000"/>
              <a:buFont typeface="Arial" panose="020B0604020202020204" pitchFamily="34" charset="0"/>
              <a:buNone/>
              <a:defRPr lang="en-US" sz="2000" b="0" i="0" kern="1200" dirty="0">
                <a:solidFill>
                  <a:schemeClr val="bg1"/>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Clr>
                <a:srgbClr val="45688B"/>
              </a:buClr>
              <a:buFont typeface="Arial" panose="020B0604020202020204" pitchFamily="34" charset="0"/>
              <a:buNone/>
              <a:defRPr lang="en-US" sz="2000" b="0" i="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Clr>
                <a:srgbClr val="45688B"/>
              </a:buClr>
              <a:buSzPct val="80000"/>
              <a:buFont typeface="Courier New" panose="02070309020205020404" pitchFamily="49" charset="0"/>
              <a:buNone/>
              <a:defRPr lang="en-US" sz="1800" b="0" i="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Clr>
                <a:srgbClr val="45688B"/>
              </a:buClr>
              <a:buFont typeface="Arial" panose="020B0604020202020204" pitchFamily="34" charset="0"/>
              <a:buNone/>
              <a:defRPr lang="en-US" sz="1600" b="0" i="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Clr>
                <a:srgbClr val="45688B"/>
              </a:buClr>
              <a:buSzPct val="80000"/>
              <a:buFont typeface="Arial" panose="020B0604020202020204" pitchFamily="34" charset="0"/>
              <a:buNone/>
              <a:defRPr lang="en-US" sz="1600" b="0" i="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04/10/2025</a:t>
            </a:r>
            <a:r>
              <a:rPr lang="en-US" altLang="en-US" sz="1600" b="1" dirty="0">
                <a:solidFill>
                  <a:srgbClr val="D0562E"/>
                </a:solidFill>
              </a:rPr>
              <a:t> </a:t>
            </a:r>
            <a:endParaRPr lang="en-US" sz="1600" dirty="0"/>
          </a:p>
        </p:txBody>
      </p:sp>
    </p:spTree>
    <p:extLst>
      <p:ext uri="{BB962C8B-B14F-4D97-AF65-F5344CB8AC3E}">
        <p14:creationId xmlns:p14="http://schemas.microsoft.com/office/powerpoint/2010/main" val="261750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1EBE7-6270-6F27-E683-891CC76D7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A2D4B-1AE6-17CD-9961-D9520AC956CF}"/>
              </a:ext>
            </a:extLst>
          </p:cNvPr>
          <p:cNvSpPr>
            <a:spLocks noGrp="1"/>
          </p:cNvSpPr>
          <p:nvPr>
            <p:ph type="title"/>
          </p:nvPr>
        </p:nvSpPr>
        <p:spPr/>
        <p:txBody>
          <a:bodyPr/>
          <a:lstStyle/>
          <a:p>
            <a:r>
              <a:rPr lang="en-US" dirty="0"/>
              <a:t>Potential Fatal Events (PFE)</a:t>
            </a:r>
          </a:p>
        </p:txBody>
      </p:sp>
      <p:pic>
        <p:nvPicPr>
          <p:cNvPr id="3" name="1. Video on the ground">
            <a:hlinkClick r:id="" action="ppaction://media"/>
            <a:extLst>
              <a:ext uri="{FF2B5EF4-FFF2-40B4-BE49-F238E27FC236}">
                <a16:creationId xmlns:a16="http://schemas.microsoft.com/office/drawing/2014/main" id="{98EA108D-2959-7BF0-66E2-C54DFE6602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272" y="1736678"/>
            <a:ext cx="8837456" cy="4971069"/>
          </a:xfrm>
          <a:prstGeom prst="rect">
            <a:avLst/>
          </a:prstGeom>
        </p:spPr>
      </p:pic>
    </p:spTree>
    <p:extLst>
      <p:ext uri="{BB962C8B-B14F-4D97-AF65-F5344CB8AC3E}">
        <p14:creationId xmlns:p14="http://schemas.microsoft.com/office/powerpoint/2010/main" val="27301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1A98-865C-E2CD-EBE5-19060F72252E}"/>
              </a:ext>
            </a:extLst>
          </p:cNvPr>
          <p:cNvSpPr>
            <a:spLocks noGrp="1"/>
          </p:cNvSpPr>
          <p:nvPr>
            <p:ph type="title"/>
          </p:nvPr>
        </p:nvSpPr>
        <p:spPr/>
        <p:txBody>
          <a:bodyPr/>
          <a:lstStyle/>
          <a:p>
            <a:r>
              <a:rPr lang="en-US" dirty="0"/>
              <a:t>Potential Fatal Events (PFE)</a:t>
            </a:r>
          </a:p>
        </p:txBody>
      </p:sp>
      <p:pic>
        <p:nvPicPr>
          <p:cNvPr id="5" name="Content Placeholder 4">
            <a:extLst>
              <a:ext uri="{FF2B5EF4-FFF2-40B4-BE49-F238E27FC236}">
                <a16:creationId xmlns:a16="http://schemas.microsoft.com/office/drawing/2014/main" id="{F6D903F3-AEEE-BFF8-315A-1BA3C0D2FA5F}"/>
              </a:ext>
            </a:extLst>
          </p:cNvPr>
          <p:cNvPicPr>
            <a:picLocks noGrp="1" noChangeAspect="1"/>
          </p:cNvPicPr>
          <p:nvPr>
            <p:ph idx="1"/>
          </p:nvPr>
        </p:nvPicPr>
        <p:blipFill>
          <a:blip r:embed="rId2"/>
          <a:stretch>
            <a:fillRect/>
          </a:stretch>
        </p:blipFill>
        <p:spPr>
          <a:xfrm>
            <a:off x="112889" y="1523346"/>
            <a:ext cx="8952213" cy="5031495"/>
          </a:xfrm>
        </p:spPr>
      </p:pic>
    </p:spTree>
    <p:extLst>
      <p:ext uri="{BB962C8B-B14F-4D97-AF65-F5344CB8AC3E}">
        <p14:creationId xmlns:p14="http://schemas.microsoft.com/office/powerpoint/2010/main" val="3010647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E20A-C264-A01F-7386-B269CE42F161}"/>
              </a:ext>
            </a:extLst>
          </p:cNvPr>
          <p:cNvSpPr>
            <a:spLocks noGrp="1"/>
          </p:cNvSpPr>
          <p:nvPr>
            <p:ph type="title"/>
          </p:nvPr>
        </p:nvSpPr>
        <p:spPr/>
        <p:txBody>
          <a:bodyPr/>
          <a:lstStyle/>
          <a:p>
            <a:r>
              <a:rPr lang="en-US" dirty="0"/>
              <a:t>High Risk/Actionable Events</a:t>
            </a:r>
          </a:p>
        </p:txBody>
      </p:sp>
      <p:pic>
        <p:nvPicPr>
          <p:cNvPr id="6" name="Content Placeholder 5">
            <a:extLst>
              <a:ext uri="{FF2B5EF4-FFF2-40B4-BE49-F238E27FC236}">
                <a16:creationId xmlns:a16="http://schemas.microsoft.com/office/drawing/2014/main" id="{7261FCB9-13F7-07CC-57E0-C25D1E9F602C}"/>
              </a:ext>
            </a:extLst>
          </p:cNvPr>
          <p:cNvPicPr>
            <a:picLocks noGrp="1" noChangeAspect="1"/>
          </p:cNvPicPr>
          <p:nvPr>
            <p:ph idx="1"/>
          </p:nvPr>
        </p:nvPicPr>
        <p:blipFill>
          <a:blip r:embed="rId2"/>
          <a:stretch>
            <a:fillRect/>
          </a:stretch>
        </p:blipFill>
        <p:spPr>
          <a:xfrm>
            <a:off x="0" y="1529285"/>
            <a:ext cx="9144000" cy="5125585"/>
          </a:xfrm>
        </p:spPr>
      </p:pic>
    </p:spTree>
    <p:extLst>
      <p:ext uri="{BB962C8B-B14F-4D97-AF65-F5344CB8AC3E}">
        <p14:creationId xmlns:p14="http://schemas.microsoft.com/office/powerpoint/2010/main" val="2925639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FA3D5-837E-12D1-F524-B07F42CFD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AA63C-6ED6-D1D2-DC18-3BC9A9CCDB39}"/>
              </a:ext>
            </a:extLst>
          </p:cNvPr>
          <p:cNvSpPr>
            <a:spLocks noGrp="1"/>
          </p:cNvSpPr>
          <p:nvPr>
            <p:ph type="title"/>
          </p:nvPr>
        </p:nvSpPr>
        <p:spPr/>
        <p:txBody>
          <a:bodyPr/>
          <a:lstStyle/>
          <a:p>
            <a:r>
              <a:rPr lang="en-US" dirty="0"/>
              <a:t>High Risk/Actionable Events</a:t>
            </a:r>
          </a:p>
        </p:txBody>
      </p:sp>
      <p:pic>
        <p:nvPicPr>
          <p:cNvPr id="5" name="Content Placeholder 4">
            <a:extLst>
              <a:ext uri="{FF2B5EF4-FFF2-40B4-BE49-F238E27FC236}">
                <a16:creationId xmlns:a16="http://schemas.microsoft.com/office/drawing/2014/main" id="{AE4224AA-C924-BB80-E0D3-BD09C02DB3D7}"/>
              </a:ext>
            </a:extLst>
          </p:cNvPr>
          <p:cNvPicPr>
            <a:picLocks noGrp="1" noChangeAspect="1"/>
          </p:cNvPicPr>
          <p:nvPr>
            <p:ph idx="1"/>
          </p:nvPr>
        </p:nvPicPr>
        <p:blipFill>
          <a:blip r:embed="rId2"/>
          <a:stretch>
            <a:fillRect/>
          </a:stretch>
        </p:blipFill>
        <p:spPr>
          <a:xfrm>
            <a:off x="0" y="1521976"/>
            <a:ext cx="9062182" cy="5096433"/>
          </a:xfrm>
        </p:spPr>
      </p:pic>
    </p:spTree>
    <p:extLst>
      <p:ext uri="{BB962C8B-B14F-4D97-AF65-F5344CB8AC3E}">
        <p14:creationId xmlns:p14="http://schemas.microsoft.com/office/powerpoint/2010/main" val="1616021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239D8-C153-AE5B-4891-5D00260254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55E77-13DD-91A9-8B45-CDECD6CFC298}"/>
              </a:ext>
            </a:extLst>
          </p:cNvPr>
          <p:cNvSpPr>
            <a:spLocks noGrp="1"/>
          </p:cNvSpPr>
          <p:nvPr>
            <p:ph type="title"/>
          </p:nvPr>
        </p:nvSpPr>
        <p:spPr/>
        <p:txBody>
          <a:bodyPr/>
          <a:lstStyle/>
          <a:p>
            <a:r>
              <a:rPr lang="en-US" dirty="0"/>
              <a:t>High Risk/Actionable Events</a:t>
            </a:r>
          </a:p>
        </p:txBody>
      </p:sp>
      <p:pic>
        <p:nvPicPr>
          <p:cNvPr id="7" name="Content Placeholder 6">
            <a:extLst>
              <a:ext uri="{FF2B5EF4-FFF2-40B4-BE49-F238E27FC236}">
                <a16:creationId xmlns:a16="http://schemas.microsoft.com/office/drawing/2014/main" id="{B556E146-B9C0-8B91-591E-BF5A705AC648}"/>
              </a:ext>
            </a:extLst>
          </p:cNvPr>
          <p:cNvPicPr>
            <a:picLocks noGrp="1" noChangeAspect="1"/>
          </p:cNvPicPr>
          <p:nvPr>
            <p:ph idx="1"/>
          </p:nvPr>
        </p:nvPicPr>
        <p:blipFill>
          <a:blip r:embed="rId2"/>
          <a:stretch>
            <a:fillRect/>
          </a:stretch>
        </p:blipFill>
        <p:spPr>
          <a:xfrm>
            <a:off x="0" y="1533868"/>
            <a:ext cx="9087653" cy="5083493"/>
          </a:xfrm>
        </p:spPr>
      </p:pic>
    </p:spTree>
    <p:extLst>
      <p:ext uri="{BB962C8B-B14F-4D97-AF65-F5344CB8AC3E}">
        <p14:creationId xmlns:p14="http://schemas.microsoft.com/office/powerpoint/2010/main" val="233394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8FF64-873D-99B9-CD40-1D8E7D7AF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BD375-847F-939C-994E-E58B3B370721}"/>
              </a:ext>
            </a:extLst>
          </p:cNvPr>
          <p:cNvSpPr>
            <a:spLocks noGrp="1"/>
          </p:cNvSpPr>
          <p:nvPr>
            <p:ph type="title"/>
          </p:nvPr>
        </p:nvSpPr>
        <p:spPr/>
        <p:txBody>
          <a:bodyPr/>
          <a:lstStyle/>
          <a:p>
            <a:r>
              <a:rPr lang="en-US" dirty="0"/>
              <a:t>High Risk/Actionable Events</a:t>
            </a:r>
          </a:p>
        </p:txBody>
      </p:sp>
      <p:pic>
        <p:nvPicPr>
          <p:cNvPr id="6" name="Content Placeholder 5">
            <a:extLst>
              <a:ext uri="{FF2B5EF4-FFF2-40B4-BE49-F238E27FC236}">
                <a16:creationId xmlns:a16="http://schemas.microsoft.com/office/drawing/2014/main" id="{B28D250E-1364-6677-4D48-ADF9950770BA}"/>
              </a:ext>
            </a:extLst>
          </p:cNvPr>
          <p:cNvPicPr>
            <a:picLocks noGrp="1" noChangeAspect="1"/>
          </p:cNvPicPr>
          <p:nvPr>
            <p:ph idx="1"/>
          </p:nvPr>
        </p:nvPicPr>
        <p:blipFill>
          <a:blip r:embed="rId2"/>
          <a:stretch>
            <a:fillRect/>
          </a:stretch>
        </p:blipFill>
        <p:spPr>
          <a:xfrm>
            <a:off x="0" y="1531430"/>
            <a:ext cx="9144000" cy="5120640"/>
          </a:xfrm>
        </p:spPr>
      </p:pic>
    </p:spTree>
    <p:extLst>
      <p:ext uri="{BB962C8B-B14F-4D97-AF65-F5344CB8AC3E}">
        <p14:creationId xmlns:p14="http://schemas.microsoft.com/office/powerpoint/2010/main" val="354691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EAC19-ECE4-B03D-E8CB-FE0279420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8E92B-959F-EC53-7FC7-4E3E9FA9C68A}"/>
              </a:ext>
            </a:extLst>
          </p:cNvPr>
          <p:cNvSpPr>
            <a:spLocks noGrp="1"/>
          </p:cNvSpPr>
          <p:nvPr>
            <p:ph type="title"/>
          </p:nvPr>
        </p:nvSpPr>
        <p:spPr/>
        <p:txBody>
          <a:bodyPr/>
          <a:lstStyle/>
          <a:p>
            <a:r>
              <a:rPr lang="en-US" dirty="0"/>
              <a:t>High Risk/Actionable Events</a:t>
            </a:r>
          </a:p>
        </p:txBody>
      </p:sp>
      <p:pic>
        <p:nvPicPr>
          <p:cNvPr id="7" name="Content Placeholder 6">
            <a:extLst>
              <a:ext uri="{FF2B5EF4-FFF2-40B4-BE49-F238E27FC236}">
                <a16:creationId xmlns:a16="http://schemas.microsoft.com/office/drawing/2014/main" id="{DAC91334-3447-163E-F2B8-92D8697708CB}"/>
              </a:ext>
            </a:extLst>
          </p:cNvPr>
          <p:cNvPicPr>
            <a:picLocks noGrp="1" noChangeAspect="1"/>
          </p:cNvPicPr>
          <p:nvPr>
            <p:ph idx="1"/>
          </p:nvPr>
        </p:nvPicPr>
        <p:blipFill>
          <a:blip r:embed="rId2"/>
          <a:stretch>
            <a:fillRect/>
          </a:stretch>
        </p:blipFill>
        <p:spPr>
          <a:xfrm>
            <a:off x="135467" y="1524111"/>
            <a:ext cx="8884355" cy="4991640"/>
          </a:xfrm>
        </p:spPr>
      </p:pic>
    </p:spTree>
    <p:extLst>
      <p:ext uri="{BB962C8B-B14F-4D97-AF65-F5344CB8AC3E}">
        <p14:creationId xmlns:p14="http://schemas.microsoft.com/office/powerpoint/2010/main" val="1303442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CD6ED-48C6-1B9F-03C0-ECDFB17AD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64C84-89AD-DA31-C854-39DB557160E5}"/>
              </a:ext>
            </a:extLst>
          </p:cNvPr>
          <p:cNvSpPr>
            <a:spLocks noGrp="1"/>
          </p:cNvSpPr>
          <p:nvPr>
            <p:ph type="title"/>
          </p:nvPr>
        </p:nvSpPr>
        <p:spPr/>
        <p:txBody>
          <a:bodyPr/>
          <a:lstStyle/>
          <a:p>
            <a:r>
              <a:rPr lang="en-US" dirty="0"/>
              <a:t>High Risk/Actionable Events</a:t>
            </a:r>
          </a:p>
        </p:txBody>
      </p:sp>
      <p:pic>
        <p:nvPicPr>
          <p:cNvPr id="6" name="Content Placeholder 5">
            <a:extLst>
              <a:ext uri="{FF2B5EF4-FFF2-40B4-BE49-F238E27FC236}">
                <a16:creationId xmlns:a16="http://schemas.microsoft.com/office/drawing/2014/main" id="{0F5BD13B-345F-7AC9-AFC6-072BD955F458}"/>
              </a:ext>
            </a:extLst>
          </p:cNvPr>
          <p:cNvPicPr>
            <a:picLocks noGrp="1" noChangeAspect="1"/>
          </p:cNvPicPr>
          <p:nvPr>
            <p:ph idx="1"/>
          </p:nvPr>
        </p:nvPicPr>
        <p:blipFill>
          <a:blip r:embed="rId2"/>
          <a:stretch>
            <a:fillRect/>
          </a:stretch>
        </p:blipFill>
        <p:spPr>
          <a:xfrm>
            <a:off x="91180" y="1462792"/>
            <a:ext cx="8985085" cy="5073475"/>
          </a:xfrm>
        </p:spPr>
      </p:pic>
    </p:spTree>
    <p:extLst>
      <p:ext uri="{BB962C8B-B14F-4D97-AF65-F5344CB8AC3E}">
        <p14:creationId xmlns:p14="http://schemas.microsoft.com/office/powerpoint/2010/main" val="2674086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8206-C481-1FAB-84CA-B8903F2AE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343D-3224-72E8-0FEE-2F8EC0839523}"/>
              </a:ext>
            </a:extLst>
          </p:cNvPr>
          <p:cNvSpPr>
            <a:spLocks noGrp="1"/>
          </p:cNvSpPr>
          <p:nvPr>
            <p:ph type="title"/>
          </p:nvPr>
        </p:nvSpPr>
        <p:spPr/>
        <p:txBody>
          <a:bodyPr/>
          <a:lstStyle/>
          <a:p>
            <a:r>
              <a:rPr lang="en-US" dirty="0"/>
              <a:t>High Risk/Actionable Events</a:t>
            </a:r>
          </a:p>
        </p:txBody>
      </p:sp>
      <p:pic>
        <p:nvPicPr>
          <p:cNvPr id="5" name="Content Placeholder 4">
            <a:extLst>
              <a:ext uri="{FF2B5EF4-FFF2-40B4-BE49-F238E27FC236}">
                <a16:creationId xmlns:a16="http://schemas.microsoft.com/office/drawing/2014/main" id="{D722CC2B-AC9C-C56F-3582-5EC66D4E0370}"/>
              </a:ext>
            </a:extLst>
          </p:cNvPr>
          <p:cNvPicPr>
            <a:picLocks noGrp="1" noChangeAspect="1"/>
          </p:cNvPicPr>
          <p:nvPr>
            <p:ph idx="1"/>
          </p:nvPr>
        </p:nvPicPr>
        <p:blipFill>
          <a:blip r:embed="rId2"/>
          <a:stretch>
            <a:fillRect/>
          </a:stretch>
        </p:blipFill>
        <p:spPr>
          <a:xfrm>
            <a:off x="124178" y="1520911"/>
            <a:ext cx="8906933" cy="5011518"/>
          </a:xfrm>
        </p:spPr>
      </p:pic>
    </p:spTree>
    <p:extLst>
      <p:ext uri="{BB962C8B-B14F-4D97-AF65-F5344CB8AC3E}">
        <p14:creationId xmlns:p14="http://schemas.microsoft.com/office/powerpoint/2010/main" val="4005886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D2671-9A00-B144-57E2-21893A894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6F2C7-F62E-1025-16ED-B796C94C497C}"/>
              </a:ext>
            </a:extLst>
          </p:cNvPr>
          <p:cNvSpPr>
            <a:spLocks noGrp="1"/>
          </p:cNvSpPr>
          <p:nvPr>
            <p:ph type="title"/>
          </p:nvPr>
        </p:nvSpPr>
        <p:spPr/>
        <p:txBody>
          <a:bodyPr/>
          <a:lstStyle/>
          <a:p>
            <a:r>
              <a:rPr lang="en-US" dirty="0"/>
              <a:t>High Risk/Actionable Events</a:t>
            </a:r>
          </a:p>
        </p:txBody>
      </p:sp>
      <p:pic>
        <p:nvPicPr>
          <p:cNvPr id="7" name="Content Placeholder 6">
            <a:extLst>
              <a:ext uri="{FF2B5EF4-FFF2-40B4-BE49-F238E27FC236}">
                <a16:creationId xmlns:a16="http://schemas.microsoft.com/office/drawing/2014/main" id="{8F783E84-16BA-33D0-242A-489E6DA8D674}"/>
              </a:ext>
            </a:extLst>
          </p:cNvPr>
          <p:cNvPicPr>
            <a:picLocks noGrp="1" noChangeAspect="1"/>
          </p:cNvPicPr>
          <p:nvPr>
            <p:ph idx="1"/>
          </p:nvPr>
        </p:nvPicPr>
        <p:blipFill>
          <a:blip r:embed="rId2"/>
          <a:stretch>
            <a:fillRect/>
          </a:stretch>
        </p:blipFill>
        <p:spPr>
          <a:xfrm>
            <a:off x="112889" y="1524111"/>
            <a:ext cx="8929511" cy="5017012"/>
          </a:xfrm>
        </p:spPr>
      </p:pic>
    </p:spTree>
    <p:extLst>
      <p:ext uri="{BB962C8B-B14F-4D97-AF65-F5344CB8AC3E}">
        <p14:creationId xmlns:p14="http://schemas.microsoft.com/office/powerpoint/2010/main" val="111932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1773-04F2-51DD-5C6C-ED44B972E680}"/>
              </a:ext>
            </a:extLst>
          </p:cNvPr>
          <p:cNvSpPr>
            <a:spLocks noGrp="1"/>
          </p:cNvSpPr>
          <p:nvPr>
            <p:ph type="title"/>
          </p:nvPr>
        </p:nvSpPr>
        <p:spPr/>
        <p:txBody>
          <a:bodyPr/>
          <a:lstStyle/>
          <a:p>
            <a:r>
              <a:rPr lang="en-US" dirty="0"/>
              <a:t>What is this Meeting?</a:t>
            </a:r>
          </a:p>
        </p:txBody>
      </p:sp>
      <p:sp>
        <p:nvSpPr>
          <p:cNvPr id="3" name="Content Placeholder 2">
            <a:extLst>
              <a:ext uri="{FF2B5EF4-FFF2-40B4-BE49-F238E27FC236}">
                <a16:creationId xmlns:a16="http://schemas.microsoft.com/office/drawing/2014/main" id="{FA06CC26-26E5-4441-3C94-D2ABCC016E4F}"/>
              </a:ext>
            </a:extLst>
          </p:cNvPr>
          <p:cNvSpPr>
            <a:spLocks noGrp="1"/>
          </p:cNvSpPr>
          <p:nvPr>
            <p:ph idx="1"/>
          </p:nvPr>
        </p:nvSpPr>
        <p:spPr/>
        <p:txBody>
          <a:bodyPr/>
          <a:lstStyle/>
          <a:p>
            <a:pPr marL="0" indent="0">
              <a:buNone/>
            </a:pPr>
            <a:r>
              <a:rPr lang="en-US" sz="2800" dirty="0"/>
              <a:t>Purpose:</a:t>
            </a:r>
          </a:p>
          <a:p>
            <a:r>
              <a:rPr lang="en-US" sz="2800" dirty="0"/>
              <a:t>For Henderson to have the opportunity to reach multiple contractors to discuss best practices when it comes to Health and Safety, Environmental and Contracts Management</a:t>
            </a:r>
          </a:p>
          <a:p>
            <a:r>
              <a:rPr lang="en-US" sz="2800" dirty="0"/>
              <a:t>Give contractors an open forum to bring up concerns, successes or incidents, learnings, etc. that is shared between all contractors and Henderson personnel</a:t>
            </a:r>
          </a:p>
          <a:p>
            <a:r>
              <a:rPr lang="en-US" sz="2800" dirty="0"/>
              <a:t>Help improve the safety culture and reduce safety incidents as a group</a:t>
            </a:r>
          </a:p>
        </p:txBody>
      </p:sp>
    </p:spTree>
    <p:extLst>
      <p:ext uri="{BB962C8B-B14F-4D97-AF65-F5344CB8AC3E}">
        <p14:creationId xmlns:p14="http://schemas.microsoft.com/office/powerpoint/2010/main" val="881565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9004-188C-F2D6-DA22-E0111EB7D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A5A79-15D7-1DE5-C100-AEE06897FD2A}"/>
              </a:ext>
            </a:extLst>
          </p:cNvPr>
          <p:cNvSpPr>
            <a:spLocks noGrp="1"/>
          </p:cNvSpPr>
          <p:nvPr>
            <p:ph type="title"/>
          </p:nvPr>
        </p:nvSpPr>
        <p:spPr/>
        <p:txBody>
          <a:bodyPr/>
          <a:lstStyle/>
          <a:p>
            <a:r>
              <a:rPr lang="en-US" dirty="0"/>
              <a:t>Safety Alerts/Contacts</a:t>
            </a:r>
          </a:p>
        </p:txBody>
      </p:sp>
      <p:pic>
        <p:nvPicPr>
          <p:cNvPr id="9" name="Picture 8">
            <a:extLst>
              <a:ext uri="{FF2B5EF4-FFF2-40B4-BE49-F238E27FC236}">
                <a16:creationId xmlns:a16="http://schemas.microsoft.com/office/drawing/2014/main" id="{51392B8B-8096-592E-42D1-CEF8C0321B25}"/>
              </a:ext>
            </a:extLst>
          </p:cNvPr>
          <p:cNvPicPr>
            <a:picLocks noChangeAspect="1"/>
          </p:cNvPicPr>
          <p:nvPr/>
        </p:nvPicPr>
        <p:blipFill>
          <a:blip r:embed="rId2"/>
          <a:stretch>
            <a:fillRect/>
          </a:stretch>
        </p:blipFill>
        <p:spPr>
          <a:xfrm>
            <a:off x="3685623" y="1336989"/>
            <a:ext cx="5137008" cy="4264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a:extLst>
              <a:ext uri="{FF2B5EF4-FFF2-40B4-BE49-F238E27FC236}">
                <a16:creationId xmlns:a16="http://schemas.microsoft.com/office/drawing/2014/main" id="{74E35A34-A410-C96D-11B2-A187D44BE5B6}"/>
              </a:ext>
            </a:extLst>
          </p:cNvPr>
          <p:cNvPicPr>
            <a:picLocks noGrp="1" noChangeAspect="1"/>
          </p:cNvPicPr>
          <p:nvPr>
            <p:ph idx="1"/>
          </p:nvPr>
        </p:nvPicPr>
        <p:blipFill>
          <a:blip r:embed="rId3"/>
          <a:stretch>
            <a:fillRect/>
          </a:stretch>
        </p:blipFill>
        <p:spPr>
          <a:xfrm>
            <a:off x="321368" y="4146501"/>
            <a:ext cx="5064447" cy="228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4587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p:txBody>
          <a:bodyPr/>
          <a:lstStyle/>
          <a:p>
            <a:r>
              <a:rPr lang="en-US" dirty="0"/>
              <a:t>Safety Alerts/Contacts</a:t>
            </a:r>
          </a:p>
        </p:txBody>
      </p:sp>
      <p:pic>
        <p:nvPicPr>
          <p:cNvPr id="5" name="Content Placeholder 4">
            <a:extLst>
              <a:ext uri="{FF2B5EF4-FFF2-40B4-BE49-F238E27FC236}">
                <a16:creationId xmlns:a16="http://schemas.microsoft.com/office/drawing/2014/main" id="{1B23A781-F07F-1085-9536-09EF04B5E5D8}"/>
              </a:ext>
            </a:extLst>
          </p:cNvPr>
          <p:cNvPicPr>
            <a:picLocks noGrp="1" noChangeAspect="1"/>
          </p:cNvPicPr>
          <p:nvPr>
            <p:ph idx="1"/>
          </p:nvPr>
        </p:nvPicPr>
        <p:blipFill>
          <a:blip r:embed="rId2"/>
          <a:stretch>
            <a:fillRect/>
          </a:stretch>
        </p:blipFill>
        <p:spPr>
          <a:xfrm>
            <a:off x="919535" y="4125944"/>
            <a:ext cx="6868484" cy="197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4BBF211-2596-2C57-5B67-8667B9EEADD1}"/>
              </a:ext>
            </a:extLst>
          </p:cNvPr>
          <p:cNvPicPr>
            <a:picLocks noChangeAspect="1"/>
          </p:cNvPicPr>
          <p:nvPr/>
        </p:nvPicPr>
        <p:blipFill>
          <a:blip r:embed="rId3"/>
          <a:stretch>
            <a:fillRect/>
          </a:stretch>
        </p:blipFill>
        <p:spPr>
          <a:xfrm>
            <a:off x="471097" y="1828577"/>
            <a:ext cx="7860446" cy="1829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4538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B640-DA57-A7E0-D1FC-4EAA85945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2C933-3613-7969-202D-4DBCA75A1EA2}"/>
              </a:ext>
            </a:extLst>
          </p:cNvPr>
          <p:cNvSpPr>
            <a:spLocks noGrp="1"/>
          </p:cNvSpPr>
          <p:nvPr>
            <p:ph type="title"/>
          </p:nvPr>
        </p:nvSpPr>
        <p:spPr/>
        <p:txBody>
          <a:bodyPr/>
          <a:lstStyle/>
          <a:p>
            <a:r>
              <a:rPr lang="en-US" dirty="0"/>
              <a:t>MSHA Safety Alerts</a:t>
            </a:r>
          </a:p>
        </p:txBody>
      </p:sp>
      <p:sp>
        <p:nvSpPr>
          <p:cNvPr id="4" name="Content Placeholder 3">
            <a:extLst>
              <a:ext uri="{FF2B5EF4-FFF2-40B4-BE49-F238E27FC236}">
                <a16:creationId xmlns:a16="http://schemas.microsoft.com/office/drawing/2014/main" id="{B10D8850-FAC6-ACA7-A9AC-FC9F2F2C635F}"/>
              </a:ext>
            </a:extLst>
          </p:cNvPr>
          <p:cNvSpPr>
            <a:spLocks noGrp="1"/>
          </p:cNvSpPr>
          <p:nvPr>
            <p:ph idx="1"/>
          </p:nvPr>
        </p:nvSpPr>
        <p:spPr/>
        <p:txBody>
          <a:bodyPr/>
          <a:lstStyle/>
          <a:p>
            <a:pPr marL="0" marR="0" indent="0" algn="ctr">
              <a:spcAft>
                <a:spcPts val="1125"/>
              </a:spcAft>
              <a:buNone/>
            </a:pPr>
            <a:r>
              <a:rPr lang="en-US" sz="16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Fall Protection</a:t>
            </a:r>
            <a:endParaRPr lang="en-US" sz="1600" b="1" dirty="0">
              <a:effectLst/>
              <a:latin typeface="Aptos" panose="020B0004020202020204" pitchFamily="34" charset="0"/>
              <a:ea typeface="Aptos" panose="020B0004020202020204" pitchFamily="34" charset="0"/>
              <a:cs typeface="Aptos" panose="020B0004020202020204" pitchFamily="34" charset="0"/>
            </a:endParaRPr>
          </a:p>
          <a:p>
            <a:pPr marL="0" marR="0" indent="0">
              <a:spcAft>
                <a:spcPts val="1125"/>
              </a:spcAft>
              <a:buNone/>
            </a:pPr>
            <a:r>
              <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rPr>
              <a:t>From 2022 to 2024, seven miners died after falling from heights. At the same time, MSHA issued 767 violations that cited fall protection standards.  Of those violations, 228 were issued in conjunction with 107(a) imminent danger orders.  So far in 2025, three miners were seriously injured by falling from heights.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indent="0" algn="ctr">
              <a:spcAft>
                <a:spcPts val="1125"/>
              </a:spcAft>
              <a:buNone/>
            </a:pPr>
            <a:r>
              <a:rPr lang="en-US" sz="1600" b="1" dirty="0">
                <a:solidFill>
                  <a:srgbClr val="000000"/>
                </a:solidFill>
                <a:effectLst/>
                <a:latin typeface="Arial" panose="020B0604020202020204" pitchFamily="34" charset="0"/>
                <a:ea typeface="Aptos" panose="020B0004020202020204" pitchFamily="34" charset="0"/>
                <a:cs typeface="Aptos" panose="020B0004020202020204" pitchFamily="34" charset="0"/>
              </a:rPr>
              <a:t>Best Practices: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Establish an effective fall prevention and protection program. </a:t>
            </a:r>
            <a:endPar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SzPts val="1000"/>
              <a:buFont typeface="Courier New" panose="02070309020205020404" pitchFamily="49" charset="0"/>
              <a:buChar char="o"/>
              <a:tabLst>
                <a:tab pos="91440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Provide and ensure proper use of fall protection where there is a danger of falling.</a:t>
            </a:r>
            <a:endParaRPr lang="en-US"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Ensure fall protection has suitable fall arrest connections and secure anchorage systems.</a:t>
            </a:r>
            <a:endParaRPr lang="en-US"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Aft>
                <a:spcPts val="1125"/>
              </a:spcAft>
              <a:buSzPts val="1000"/>
              <a:buFont typeface="Courier New" panose="02070309020205020404" pitchFamily="49" charset="0"/>
              <a:buChar char="o"/>
              <a:tabLst>
                <a:tab pos="91440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Train miners on fall prevention and protection.  Prohibit work in unprotected areas.</a:t>
            </a:r>
            <a:endParaRPr lang="en-US"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Provide and maintain safe access to all working places. Use personnel lifts or ladders to access elevated workplaces safely.</a:t>
            </a:r>
            <a:endPar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Install adequate warning signals and barricades for openings above, below, or near </a:t>
            </a:r>
            <a:r>
              <a:rPr lang="en-US" sz="1200" dirty="0" err="1">
                <a:solidFill>
                  <a:srgbClr val="000000"/>
                </a:solidFill>
                <a:effectLst/>
                <a:latin typeface="Arial" panose="020B0604020202020204" pitchFamily="34" charset="0"/>
                <a:ea typeface="Times New Roman" panose="02020603050405020304" pitchFamily="18" charset="0"/>
                <a:cs typeface="Aptos" panose="020B0004020202020204" pitchFamily="34" charset="0"/>
              </a:rPr>
              <a:t>travelways</a:t>
            </a: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where miners or materials may fall.</a:t>
            </a:r>
            <a:endPar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Ensure miners wear slip resistant footwear and use three points of contact when accessing mobile equipment and elevated surfaces.</a:t>
            </a:r>
            <a:endPar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Conduct workplace examinations to identify and correct conditions that may adversely affect the safety or health of miners.</a:t>
            </a:r>
            <a:endPar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1125"/>
              </a:spcAft>
              <a:buSzPts val="1000"/>
              <a:buFont typeface="Symbol" panose="05050102010706020507" pitchFamily="18" charset="2"/>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Find additional information and resources on </a:t>
            </a:r>
            <a:r>
              <a:rPr lang="en-US" sz="1200" u="sng" dirty="0">
                <a:solidFill>
                  <a:srgbClr val="1D5782"/>
                </a:solidFill>
                <a:effectLst/>
                <a:latin typeface="Arial" panose="020B0604020202020204" pitchFamily="34" charset="0"/>
                <a:ea typeface="Times New Roman" panose="02020603050405020304" pitchFamily="18" charset="0"/>
                <a:cs typeface="Aptos" panose="020B0004020202020204" pitchFamily="34" charset="0"/>
                <a:hlinkClick r:id="rId2"/>
              </a:rPr>
              <a:t>OSHA’s Fall Protection Webpage</a:t>
            </a:r>
            <a:r>
              <a:rPr lang="en-US" sz="12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a:t>
            </a:r>
            <a:endPar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378164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AD6-3705-F2B4-89CD-3C0788C08160}"/>
              </a:ext>
            </a:extLst>
          </p:cNvPr>
          <p:cNvSpPr>
            <a:spLocks noGrp="1"/>
          </p:cNvSpPr>
          <p:nvPr>
            <p:ph type="title"/>
          </p:nvPr>
        </p:nvSpPr>
        <p:spPr>
          <a:xfrm>
            <a:off x="334319" y="436003"/>
            <a:ext cx="6584307" cy="607555"/>
          </a:xfrm>
        </p:spPr>
        <p:txBody>
          <a:bodyPr anchor="ctr">
            <a:normAutofit/>
          </a:bodyPr>
          <a:lstStyle/>
          <a:p>
            <a:r>
              <a:rPr lang="en-US" dirty="0"/>
              <a:t>MSHA Fatality Alerts</a:t>
            </a:r>
          </a:p>
        </p:txBody>
      </p:sp>
      <p:pic>
        <p:nvPicPr>
          <p:cNvPr id="9" name="Content Placeholder 8">
            <a:extLst>
              <a:ext uri="{FF2B5EF4-FFF2-40B4-BE49-F238E27FC236}">
                <a16:creationId xmlns:a16="http://schemas.microsoft.com/office/drawing/2014/main" id="{0781972B-4D27-D6AE-37C0-42AFCAB11068}"/>
              </a:ext>
            </a:extLst>
          </p:cNvPr>
          <p:cNvPicPr>
            <a:picLocks noGrp="1" noChangeAspect="1"/>
          </p:cNvPicPr>
          <p:nvPr>
            <p:ph idx="1"/>
          </p:nvPr>
        </p:nvPicPr>
        <p:blipFill>
          <a:blip r:embed="rId2"/>
          <a:stretch>
            <a:fillRect/>
          </a:stretch>
        </p:blipFill>
        <p:spPr>
          <a:xfrm>
            <a:off x="328637" y="1519518"/>
            <a:ext cx="8486726" cy="5049601"/>
          </a:xfrm>
          <a:noFill/>
        </p:spPr>
      </p:pic>
    </p:spTree>
    <p:extLst>
      <p:ext uri="{BB962C8B-B14F-4D97-AF65-F5344CB8AC3E}">
        <p14:creationId xmlns:p14="http://schemas.microsoft.com/office/powerpoint/2010/main" val="4080278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EBA7D-62F2-3633-6D32-13F8907F2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5BCB9-6F1D-2E7D-96C6-2844E38CB857}"/>
              </a:ext>
            </a:extLst>
          </p:cNvPr>
          <p:cNvSpPr>
            <a:spLocks noGrp="1"/>
          </p:cNvSpPr>
          <p:nvPr>
            <p:ph type="title"/>
          </p:nvPr>
        </p:nvSpPr>
        <p:spPr/>
        <p:txBody>
          <a:bodyPr/>
          <a:lstStyle/>
          <a:p>
            <a:r>
              <a:rPr lang="en-US" dirty="0"/>
              <a:t>MSHA Fatality Alerts</a:t>
            </a:r>
          </a:p>
        </p:txBody>
      </p:sp>
      <p:pic>
        <p:nvPicPr>
          <p:cNvPr id="4" name="Content Placeholder 3">
            <a:extLst>
              <a:ext uri="{FF2B5EF4-FFF2-40B4-BE49-F238E27FC236}">
                <a16:creationId xmlns:a16="http://schemas.microsoft.com/office/drawing/2014/main" id="{19EE13EA-3796-6866-97F1-14B7A03F7BC4}"/>
              </a:ext>
            </a:extLst>
          </p:cNvPr>
          <p:cNvPicPr>
            <a:picLocks noGrp="1" noChangeAspect="1"/>
          </p:cNvPicPr>
          <p:nvPr>
            <p:ph idx="1"/>
          </p:nvPr>
        </p:nvPicPr>
        <p:blipFill>
          <a:blip r:embed="rId2"/>
          <a:stretch>
            <a:fillRect/>
          </a:stretch>
        </p:blipFill>
        <p:spPr>
          <a:xfrm>
            <a:off x="448407" y="1538521"/>
            <a:ext cx="8247185" cy="4901766"/>
          </a:xfrm>
        </p:spPr>
      </p:pic>
    </p:spTree>
    <p:extLst>
      <p:ext uri="{BB962C8B-B14F-4D97-AF65-F5344CB8AC3E}">
        <p14:creationId xmlns:p14="http://schemas.microsoft.com/office/powerpoint/2010/main" val="2510951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8F18-8ABA-510F-AE79-F107E0E24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DB1F8-F288-73FA-BA90-F3529A5469F3}"/>
              </a:ext>
            </a:extLst>
          </p:cNvPr>
          <p:cNvSpPr>
            <a:spLocks noGrp="1"/>
          </p:cNvSpPr>
          <p:nvPr>
            <p:ph type="title"/>
          </p:nvPr>
        </p:nvSpPr>
        <p:spPr/>
        <p:txBody>
          <a:bodyPr/>
          <a:lstStyle/>
          <a:p>
            <a:r>
              <a:rPr lang="en-US" dirty="0"/>
              <a:t>MSHA Fatality Alerts</a:t>
            </a:r>
          </a:p>
        </p:txBody>
      </p:sp>
      <p:pic>
        <p:nvPicPr>
          <p:cNvPr id="4" name="Content Placeholder 3">
            <a:extLst>
              <a:ext uri="{FF2B5EF4-FFF2-40B4-BE49-F238E27FC236}">
                <a16:creationId xmlns:a16="http://schemas.microsoft.com/office/drawing/2014/main" id="{C84FE252-5095-843A-10FB-41EC17FF9452}"/>
              </a:ext>
            </a:extLst>
          </p:cNvPr>
          <p:cNvPicPr>
            <a:picLocks noGrp="1" noChangeAspect="1"/>
          </p:cNvPicPr>
          <p:nvPr>
            <p:ph idx="1"/>
          </p:nvPr>
        </p:nvPicPr>
        <p:blipFill>
          <a:blip r:embed="rId2"/>
          <a:stretch>
            <a:fillRect/>
          </a:stretch>
        </p:blipFill>
        <p:spPr>
          <a:xfrm>
            <a:off x="334319" y="1948305"/>
            <a:ext cx="8486231" cy="3766695"/>
          </a:xfrm>
        </p:spPr>
      </p:pic>
    </p:spTree>
    <p:extLst>
      <p:ext uri="{BB962C8B-B14F-4D97-AF65-F5344CB8AC3E}">
        <p14:creationId xmlns:p14="http://schemas.microsoft.com/office/powerpoint/2010/main" val="1680964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AD6-3705-F2B4-89CD-3C0788C08160}"/>
              </a:ext>
            </a:extLst>
          </p:cNvPr>
          <p:cNvSpPr>
            <a:spLocks noGrp="1"/>
          </p:cNvSpPr>
          <p:nvPr>
            <p:ph type="title"/>
          </p:nvPr>
        </p:nvSpPr>
        <p:spPr/>
        <p:txBody>
          <a:bodyPr/>
          <a:lstStyle/>
          <a:p>
            <a:r>
              <a:rPr lang="en-US" dirty="0"/>
              <a:t>MSHA Fatality Alerts</a:t>
            </a:r>
          </a:p>
        </p:txBody>
      </p:sp>
      <p:sp>
        <p:nvSpPr>
          <p:cNvPr id="4" name="Content Placeholder 3">
            <a:extLst>
              <a:ext uri="{FF2B5EF4-FFF2-40B4-BE49-F238E27FC236}">
                <a16:creationId xmlns:a16="http://schemas.microsoft.com/office/drawing/2014/main" id="{D816905D-CDB5-1BBD-3C7F-942443FCEA0C}"/>
              </a:ext>
            </a:extLst>
          </p:cNvPr>
          <p:cNvSpPr>
            <a:spLocks noGrp="1"/>
          </p:cNvSpPr>
          <p:nvPr>
            <p:ph idx="1"/>
          </p:nvPr>
        </p:nvSpPr>
        <p:spPr>
          <a:xfrm>
            <a:off x="348460" y="1502797"/>
            <a:ext cx="7929237" cy="4481145"/>
          </a:xfrm>
        </p:spPr>
        <p:txBody>
          <a:bodyPr/>
          <a:lstStyle/>
          <a:p>
            <a:pPr marL="0" indent="0">
              <a:buNone/>
            </a:pPr>
            <a:r>
              <a:rPr lang="en-US" sz="1600" dirty="0">
                <a:latin typeface="Arial" panose="020B0604020202020204" pitchFamily="34" charset="0"/>
              </a:rPr>
              <a:t>March 28, 2025 Fatality</a:t>
            </a:r>
          </a:p>
          <a:p>
            <a:r>
              <a:rPr lang="en-US" sz="1400" dirty="0">
                <a:latin typeface="Arial" panose="020B0604020202020204" pitchFamily="34" charset="0"/>
              </a:rPr>
              <a:t>Accident Classification: Powered Haulage</a:t>
            </a:r>
          </a:p>
          <a:p>
            <a:r>
              <a:rPr lang="en-US" sz="1400" dirty="0">
                <a:latin typeface="Arial" panose="020B0604020202020204" pitchFamily="34" charset="0"/>
              </a:rPr>
              <a:t>Mine: </a:t>
            </a:r>
            <a:r>
              <a:rPr lang="en-US" sz="1400" b="0" i="0" dirty="0">
                <a:solidFill>
                  <a:srgbClr val="212121"/>
                </a:solidFill>
                <a:effectLst/>
                <a:latin typeface="Source Sans Pro Web"/>
              </a:rPr>
              <a:t>South Plant - Washington, Kansas </a:t>
            </a:r>
            <a:r>
              <a:rPr lang="en-US" sz="1400" dirty="0">
                <a:latin typeface="Arial" panose="020B0604020202020204" pitchFamily="34" charset="0"/>
              </a:rPr>
              <a:t>(Surface, Sand &amp; Gravel)</a:t>
            </a:r>
          </a:p>
          <a:p>
            <a:r>
              <a:rPr lang="en-US" sz="1400" dirty="0">
                <a:latin typeface="Arial" panose="020B0604020202020204" pitchFamily="34" charset="0"/>
              </a:rPr>
              <a:t>Preliminary: </a:t>
            </a:r>
            <a:r>
              <a:rPr lang="en-US" sz="1400" b="0" i="0" dirty="0">
                <a:solidFill>
                  <a:srgbClr val="212121"/>
                </a:solidFill>
                <a:effectLst/>
                <a:latin typeface="Source Sans Pro Web"/>
              </a:rPr>
              <a:t>A front-end loader operator died when the front-end loader he was operating became engulfed in sand from a highwall.</a:t>
            </a:r>
            <a:endParaRPr lang="en-US" sz="1400" dirty="0">
              <a:latin typeface="Arial" panose="020B0604020202020204" pitchFamily="34" charset="0"/>
            </a:endParaRPr>
          </a:p>
        </p:txBody>
      </p:sp>
    </p:spTree>
    <p:extLst>
      <p:ext uri="{BB962C8B-B14F-4D97-AF65-F5344CB8AC3E}">
        <p14:creationId xmlns:p14="http://schemas.microsoft.com/office/powerpoint/2010/main" val="3638532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4CD9-EEEF-E4DB-A968-48556C27C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73ED5-0A65-C22C-9AAA-A6BCA498A762}"/>
              </a:ext>
            </a:extLst>
          </p:cNvPr>
          <p:cNvSpPr>
            <a:spLocks noGrp="1"/>
          </p:cNvSpPr>
          <p:nvPr>
            <p:ph type="title"/>
          </p:nvPr>
        </p:nvSpPr>
        <p:spPr/>
        <p:txBody>
          <a:bodyPr/>
          <a:lstStyle/>
          <a:p>
            <a:r>
              <a:rPr lang="en-US" dirty="0"/>
              <a:t>Henderson Incidents – 03/10-03/31</a:t>
            </a:r>
          </a:p>
        </p:txBody>
      </p:sp>
      <p:sp>
        <p:nvSpPr>
          <p:cNvPr id="3" name="Content Placeholder 2">
            <a:extLst>
              <a:ext uri="{FF2B5EF4-FFF2-40B4-BE49-F238E27FC236}">
                <a16:creationId xmlns:a16="http://schemas.microsoft.com/office/drawing/2014/main" id="{9D7BE6E0-B2C5-1414-F385-611BE1AA43DD}"/>
              </a:ext>
            </a:extLst>
          </p:cNvPr>
          <p:cNvSpPr>
            <a:spLocks noGrp="1"/>
          </p:cNvSpPr>
          <p:nvPr>
            <p:ph idx="1"/>
          </p:nvPr>
        </p:nvSpPr>
        <p:spPr>
          <a:xfrm>
            <a:off x="348459" y="1344247"/>
            <a:ext cx="4031561" cy="4639696"/>
          </a:xfrm>
        </p:spPr>
        <p:txBody>
          <a:bodyPr vert="horz" lIns="91440" tIns="45720" rIns="91440" bIns="45720" rtlCol="0" anchor="t">
            <a:noAutofit/>
          </a:bodyPr>
          <a:lstStyle/>
          <a:p>
            <a:pPr marL="173355" indent="-173355"/>
            <a:endParaRPr lang="en-US" dirty="0"/>
          </a:p>
          <a:p>
            <a:pPr marL="0" indent="0">
              <a:buNone/>
            </a:pPr>
            <a:r>
              <a:rPr lang="en-US" dirty="0"/>
              <a:t>Summary: Near Miss 03/10</a:t>
            </a:r>
          </a:p>
          <a:p>
            <a:pPr marL="173355" indent="-173355"/>
            <a:r>
              <a:rPr lang="en-US" b="0" i="0" dirty="0">
                <a:solidFill>
                  <a:srgbClr val="333333"/>
                </a:solidFill>
                <a:effectLst/>
                <a:latin typeface="-apple-system"/>
              </a:rPr>
              <a:t>Unplanned rock failure in the spring line, on the upper DC1 Ramp</a:t>
            </a:r>
          </a:p>
          <a:p>
            <a:pPr marL="173355" indent="-173355"/>
            <a:r>
              <a:rPr lang="en-US" b="0" i="0" dirty="0">
                <a:solidFill>
                  <a:srgbClr val="333333"/>
                </a:solidFill>
                <a:effectLst/>
                <a:latin typeface="-apple-system"/>
              </a:rPr>
              <a:t>Roughly two yards of material fell. The area is well traveled; however the hazard was off to the side and not in the direct path of equipment or buggies traveling the area.</a:t>
            </a:r>
            <a:endParaRPr lang="en-US" b="0" i="0" dirty="0">
              <a:solidFill>
                <a:srgbClr val="333333"/>
              </a:solidFill>
              <a:effectLst/>
              <a:latin typeface="-apple-system"/>
              <a:cs typeface="Arial"/>
            </a:endParaRPr>
          </a:p>
          <a:p>
            <a:pPr marL="173355" indent="-173355"/>
            <a:r>
              <a:rPr lang="en-US" b="0" i="0" dirty="0">
                <a:solidFill>
                  <a:srgbClr val="333333"/>
                </a:solidFill>
                <a:effectLst/>
                <a:latin typeface="-apple-system"/>
              </a:rPr>
              <a:t>The area was barricaded off and dispatch was notified of the hazard.</a:t>
            </a:r>
          </a:p>
          <a:p>
            <a:pPr marL="0" indent="0">
              <a:buNone/>
            </a:pPr>
            <a:r>
              <a:rPr lang="en-US" dirty="0"/>
              <a:t>Learnings:</a:t>
            </a:r>
          </a:p>
          <a:p>
            <a:pPr marL="173355" indent="-173355"/>
            <a:r>
              <a:rPr lang="en-US" dirty="0">
                <a:solidFill>
                  <a:srgbClr val="333333"/>
                </a:solidFill>
                <a:latin typeface="-apple-system"/>
              </a:rPr>
              <a:t>Staying aware older ground support is failing at different rates</a:t>
            </a:r>
          </a:p>
          <a:p>
            <a:pPr marL="173355" indent="-173355"/>
            <a:r>
              <a:rPr lang="en-US" dirty="0">
                <a:solidFill>
                  <a:srgbClr val="333333"/>
                </a:solidFill>
                <a:latin typeface="-apple-system"/>
              </a:rPr>
              <a:t>Increase bar down and inspection frequency</a:t>
            </a:r>
          </a:p>
          <a:p>
            <a:pPr marL="173355" indent="-173355"/>
            <a:r>
              <a:rPr lang="en-US" dirty="0">
                <a:solidFill>
                  <a:srgbClr val="333333"/>
                </a:solidFill>
                <a:latin typeface="-apple-system"/>
              </a:rPr>
              <a:t>Re-support with area specific plan</a:t>
            </a:r>
          </a:p>
          <a:p>
            <a:pPr marL="173355" indent="-173355"/>
            <a:endParaRPr lang="en-US" dirty="0"/>
          </a:p>
          <a:p>
            <a:pPr marL="173355" indent="-173355"/>
            <a:endParaRPr lang="en-US" dirty="0"/>
          </a:p>
          <a:p>
            <a:pPr marL="173355" indent="-173355"/>
            <a:endParaRPr lang="en-US" dirty="0"/>
          </a:p>
        </p:txBody>
      </p:sp>
      <p:sp>
        <p:nvSpPr>
          <p:cNvPr id="4" name="AutoShape 2">
            <a:extLst>
              <a:ext uri="{FF2B5EF4-FFF2-40B4-BE49-F238E27FC236}">
                <a16:creationId xmlns:a16="http://schemas.microsoft.com/office/drawing/2014/main" id="{B7BA2919-4BC7-A325-EC58-0CB688D56881}"/>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dark room with a rock wall and wires&#10;&#10;AI-generated content may be incorrect.">
            <a:extLst>
              <a:ext uri="{FF2B5EF4-FFF2-40B4-BE49-F238E27FC236}">
                <a16:creationId xmlns:a16="http://schemas.microsoft.com/office/drawing/2014/main" id="{4B853034-B599-3852-8F6C-0C26091C68BC}"/>
              </a:ext>
            </a:extLst>
          </p:cNvPr>
          <p:cNvPicPr>
            <a:picLocks noChangeAspect="1"/>
          </p:cNvPicPr>
          <p:nvPr/>
        </p:nvPicPr>
        <p:blipFill>
          <a:blip r:embed="rId2"/>
          <a:stretch>
            <a:fillRect/>
          </a:stretch>
        </p:blipFill>
        <p:spPr>
          <a:xfrm>
            <a:off x="4646659" y="1344247"/>
            <a:ext cx="3938447" cy="5251263"/>
          </a:xfrm>
          <a:prstGeom prst="rect">
            <a:avLst/>
          </a:prstGeom>
        </p:spPr>
      </p:pic>
    </p:spTree>
    <p:extLst>
      <p:ext uri="{BB962C8B-B14F-4D97-AF65-F5344CB8AC3E}">
        <p14:creationId xmlns:p14="http://schemas.microsoft.com/office/powerpoint/2010/main" val="2066815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F650-7E9C-87C3-D92D-EC92C5ED4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83BE9-80D8-66B7-4A18-5877175D7C34}"/>
              </a:ext>
            </a:extLst>
          </p:cNvPr>
          <p:cNvSpPr>
            <a:spLocks noGrp="1"/>
          </p:cNvSpPr>
          <p:nvPr>
            <p:ph type="title"/>
          </p:nvPr>
        </p:nvSpPr>
        <p:spPr/>
        <p:txBody>
          <a:bodyPr/>
          <a:lstStyle/>
          <a:p>
            <a:r>
              <a:rPr lang="en-US" dirty="0"/>
              <a:t>Henderson Incidents – 03/10-03/31</a:t>
            </a:r>
          </a:p>
        </p:txBody>
      </p:sp>
      <p:sp>
        <p:nvSpPr>
          <p:cNvPr id="3" name="Content Placeholder 2">
            <a:extLst>
              <a:ext uri="{FF2B5EF4-FFF2-40B4-BE49-F238E27FC236}">
                <a16:creationId xmlns:a16="http://schemas.microsoft.com/office/drawing/2014/main" id="{07C189F4-58D4-C63E-D8A2-258E1FFBDFAC}"/>
              </a:ext>
            </a:extLst>
          </p:cNvPr>
          <p:cNvSpPr>
            <a:spLocks noGrp="1"/>
          </p:cNvSpPr>
          <p:nvPr>
            <p:ph idx="1"/>
          </p:nvPr>
        </p:nvSpPr>
        <p:spPr>
          <a:xfrm>
            <a:off x="348459" y="1344247"/>
            <a:ext cx="4031561" cy="4639696"/>
          </a:xfrm>
        </p:spPr>
        <p:txBody>
          <a:bodyPr vert="horz" lIns="91440" tIns="45720" rIns="91440" bIns="45720" rtlCol="0" anchor="t">
            <a:noAutofit/>
          </a:bodyPr>
          <a:lstStyle/>
          <a:p>
            <a:pPr marL="173355" indent="-173355"/>
            <a:endParaRPr lang="en-US" dirty="0"/>
          </a:p>
          <a:p>
            <a:pPr marL="0" indent="0">
              <a:buNone/>
            </a:pPr>
            <a:r>
              <a:rPr lang="en-US" dirty="0"/>
              <a:t>Summary: Near Miss 03/27</a:t>
            </a:r>
          </a:p>
          <a:p>
            <a:pPr marL="173355" indent="-173355"/>
            <a:r>
              <a:rPr lang="en-US" dirty="0">
                <a:solidFill>
                  <a:srgbClr val="333333"/>
                </a:solidFill>
                <a:latin typeface="-apple-system"/>
              </a:rPr>
              <a:t>Employee drove down DC1 ramp and noticed they were on the back side of a loaded round sign</a:t>
            </a:r>
          </a:p>
          <a:p>
            <a:pPr marL="173355" indent="-173355"/>
            <a:r>
              <a:rPr lang="en-US" b="0" i="0" dirty="0">
                <a:solidFill>
                  <a:srgbClr val="333333"/>
                </a:solidFill>
                <a:effectLst/>
                <a:latin typeface="-apple-system"/>
              </a:rPr>
              <a:t>Employee turned around, traveled back along same path and reported event to supervisor</a:t>
            </a:r>
          </a:p>
          <a:p>
            <a:pPr marL="0" indent="0">
              <a:buNone/>
            </a:pPr>
            <a:r>
              <a:rPr lang="en-US" dirty="0"/>
              <a:t>Learnings:</a:t>
            </a:r>
          </a:p>
          <a:p>
            <a:pPr marL="173355" indent="-173355"/>
            <a:r>
              <a:rPr lang="en-US" dirty="0">
                <a:solidFill>
                  <a:srgbClr val="333333"/>
                </a:solidFill>
                <a:latin typeface="-apple-system"/>
              </a:rPr>
              <a:t>Consistency of hanging critical signage in the right locations</a:t>
            </a:r>
          </a:p>
          <a:p>
            <a:pPr marL="173355" indent="-173355"/>
            <a:endParaRPr lang="en-US" dirty="0">
              <a:solidFill>
                <a:srgbClr val="333333"/>
              </a:solidFill>
              <a:latin typeface="-apple-system"/>
            </a:endParaRPr>
          </a:p>
          <a:p>
            <a:pPr marL="173355" indent="-173355"/>
            <a:endParaRPr lang="en-US" dirty="0"/>
          </a:p>
          <a:p>
            <a:pPr marL="173355" indent="-173355"/>
            <a:endParaRPr lang="en-US" dirty="0"/>
          </a:p>
          <a:p>
            <a:pPr marL="173355" indent="-173355"/>
            <a:endParaRPr lang="en-US" dirty="0"/>
          </a:p>
        </p:txBody>
      </p:sp>
      <p:sp>
        <p:nvSpPr>
          <p:cNvPr id="4" name="AutoShape 2">
            <a:extLst>
              <a:ext uri="{FF2B5EF4-FFF2-40B4-BE49-F238E27FC236}">
                <a16:creationId xmlns:a16="http://schemas.microsoft.com/office/drawing/2014/main" id="{F47B5361-9C28-750E-7649-54BD9E2937CB}"/>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58231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BEF2F-65DF-5B98-3577-A7BA9D6C3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D1D4F-B585-694C-19F7-8834821C5773}"/>
              </a:ext>
            </a:extLst>
          </p:cNvPr>
          <p:cNvSpPr>
            <a:spLocks noGrp="1"/>
          </p:cNvSpPr>
          <p:nvPr>
            <p:ph type="title"/>
          </p:nvPr>
        </p:nvSpPr>
        <p:spPr/>
        <p:txBody>
          <a:bodyPr/>
          <a:lstStyle/>
          <a:p>
            <a:r>
              <a:rPr lang="en-US" dirty="0"/>
              <a:t>Henderson FRM Audit Results</a:t>
            </a:r>
          </a:p>
        </p:txBody>
      </p:sp>
      <p:sp>
        <p:nvSpPr>
          <p:cNvPr id="3" name="Content Placeholder 2">
            <a:extLst>
              <a:ext uri="{FF2B5EF4-FFF2-40B4-BE49-F238E27FC236}">
                <a16:creationId xmlns:a16="http://schemas.microsoft.com/office/drawing/2014/main" id="{4C786C1D-BD6D-749C-B3ED-B943B65BF5F2}"/>
              </a:ext>
            </a:extLst>
          </p:cNvPr>
          <p:cNvSpPr>
            <a:spLocks noGrp="1"/>
          </p:cNvSpPr>
          <p:nvPr>
            <p:ph idx="1"/>
          </p:nvPr>
        </p:nvSpPr>
        <p:spPr>
          <a:xfrm>
            <a:off x="348459" y="1502797"/>
            <a:ext cx="3794171" cy="4481146"/>
          </a:xfrm>
        </p:spPr>
        <p:txBody>
          <a:bodyPr vert="horz" lIns="91440" tIns="45720" rIns="91440" bIns="45720" rtlCol="0" anchor="t">
            <a:noAutofit/>
          </a:bodyPr>
          <a:lstStyle/>
          <a:p>
            <a:pPr marL="0" indent="0">
              <a:buNone/>
            </a:pPr>
            <a:r>
              <a:rPr lang="en-US" dirty="0"/>
              <a:t>134 Forms Submitted in Marsh</a:t>
            </a:r>
          </a:p>
          <a:p>
            <a:pPr marL="0" indent="0">
              <a:buNone/>
            </a:pPr>
            <a:endParaRPr lang="en-US" dirty="0"/>
          </a:p>
          <a:p>
            <a:pPr marL="0" indent="0">
              <a:buNone/>
            </a:pPr>
            <a:r>
              <a:rPr lang="en-US" dirty="0"/>
              <a:t>Focus in March around Underground Rockfall, Hazardous Substances and Electrical Hazards</a:t>
            </a:r>
          </a:p>
          <a:p>
            <a:pPr marL="0" indent="0">
              <a:buNone/>
            </a:pPr>
            <a:endParaRPr lang="en-US" dirty="0"/>
          </a:p>
          <a:p>
            <a:pPr marL="0" indent="0">
              <a:buNone/>
            </a:pPr>
            <a:r>
              <a:rPr lang="en-US" dirty="0"/>
              <a:t>Vehicle Impact on Person</a:t>
            </a:r>
            <a:br>
              <a:rPr lang="en-US" dirty="0"/>
            </a:br>
            <a:r>
              <a:rPr lang="en-US" dirty="0"/>
              <a:t>missing controls increased in March</a:t>
            </a:r>
          </a:p>
          <a:p>
            <a:pPr marL="0" indent="0">
              <a:buNone/>
            </a:pPr>
            <a:endParaRPr lang="en-US" dirty="0"/>
          </a:p>
          <a:p>
            <a:pPr marL="0" indent="0">
              <a:buNone/>
            </a:pPr>
            <a:r>
              <a:rPr lang="en-US" u="sng" dirty="0"/>
              <a:t>AUDIT FOCUS FOR APRIL/MAY:</a:t>
            </a:r>
          </a:p>
          <a:p>
            <a:pPr>
              <a:buFontTx/>
              <a:buChar char="-"/>
            </a:pPr>
            <a:r>
              <a:rPr lang="en-US" dirty="0"/>
              <a:t>Vehicle Impact on Person</a:t>
            </a:r>
          </a:p>
          <a:p>
            <a:pPr>
              <a:buFontTx/>
              <a:buChar char="-"/>
            </a:pPr>
            <a:r>
              <a:rPr lang="en-US" dirty="0"/>
              <a:t>Electrical Hazards</a:t>
            </a:r>
          </a:p>
          <a:p>
            <a:pPr>
              <a:buFontTx/>
              <a:buChar char="-"/>
            </a:pPr>
            <a:r>
              <a:rPr lang="en-US" dirty="0"/>
              <a:t>Hazardous Substances – Acute</a:t>
            </a:r>
          </a:p>
          <a:p>
            <a:pPr>
              <a:buFontTx/>
              <a:buChar char="-"/>
            </a:pPr>
            <a:r>
              <a:rPr lang="en-US" dirty="0"/>
              <a:t>Underground Rockfall</a:t>
            </a:r>
          </a:p>
        </p:txBody>
      </p:sp>
      <p:graphicFrame>
        <p:nvGraphicFramePr>
          <p:cNvPr id="5" name="Chart 4">
            <a:extLst>
              <a:ext uri="{FF2B5EF4-FFF2-40B4-BE49-F238E27FC236}">
                <a16:creationId xmlns:a16="http://schemas.microsoft.com/office/drawing/2014/main" id="{217049A9-9D1F-4FEE-A684-3FFB5D175CBC}"/>
              </a:ext>
            </a:extLst>
          </p:cNvPr>
          <p:cNvGraphicFramePr>
            <a:graphicFrameLocks/>
          </p:cNvGraphicFramePr>
          <p:nvPr>
            <p:extLst>
              <p:ext uri="{D42A27DB-BD31-4B8C-83A1-F6EECF244321}">
                <p14:modId xmlns:p14="http://schemas.microsoft.com/office/powerpoint/2010/main" val="2864970205"/>
              </p:ext>
            </p:extLst>
          </p:nvPr>
        </p:nvGraphicFramePr>
        <p:xfrm>
          <a:off x="3995929" y="1268092"/>
          <a:ext cx="5148072" cy="54739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158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60BBB-E057-F0A9-EAD4-3A5688447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19876-F2A6-AE9F-65E6-59B02FE37C2C}"/>
              </a:ext>
            </a:extLst>
          </p:cNvPr>
          <p:cNvSpPr>
            <a:spLocks noGrp="1"/>
          </p:cNvSpPr>
          <p:nvPr>
            <p:ph type="title"/>
          </p:nvPr>
        </p:nvSpPr>
        <p:spPr>
          <a:xfrm>
            <a:off x="334319" y="436003"/>
            <a:ext cx="7059035" cy="607555"/>
          </a:xfrm>
        </p:spPr>
        <p:txBody>
          <a:bodyPr/>
          <a:lstStyle/>
          <a:p>
            <a:r>
              <a:rPr lang="en-US" dirty="0"/>
              <a:t>Safety Topic – Ergonomics </a:t>
            </a:r>
          </a:p>
        </p:txBody>
      </p:sp>
      <p:pic>
        <p:nvPicPr>
          <p:cNvPr id="5" name="Content Placeholder 4" descr="A poster of a warning sign&#10;&#10;AI-generated content may be incorrect.">
            <a:extLst>
              <a:ext uri="{FF2B5EF4-FFF2-40B4-BE49-F238E27FC236}">
                <a16:creationId xmlns:a16="http://schemas.microsoft.com/office/drawing/2014/main" id="{3511320A-4FDA-7D58-3B76-AA09616F75DE}"/>
              </a:ext>
            </a:extLst>
          </p:cNvPr>
          <p:cNvPicPr>
            <a:picLocks noGrp="1" noChangeAspect="1"/>
          </p:cNvPicPr>
          <p:nvPr>
            <p:ph idx="1"/>
          </p:nvPr>
        </p:nvPicPr>
        <p:blipFill>
          <a:blip r:embed="rId2"/>
          <a:srcRect b="41163"/>
          <a:stretch/>
        </p:blipFill>
        <p:spPr>
          <a:xfrm>
            <a:off x="1052737" y="1419289"/>
            <a:ext cx="6838535" cy="5149176"/>
          </a:xfrm>
        </p:spPr>
      </p:pic>
    </p:spTree>
    <p:extLst>
      <p:ext uri="{BB962C8B-B14F-4D97-AF65-F5344CB8AC3E}">
        <p14:creationId xmlns:p14="http://schemas.microsoft.com/office/powerpoint/2010/main" val="423919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3991-EAD8-CE79-7DD4-AA55787C1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679D1-C785-6110-4A04-1FFA080BC368}"/>
              </a:ext>
            </a:extLst>
          </p:cNvPr>
          <p:cNvSpPr>
            <a:spLocks noGrp="1"/>
          </p:cNvSpPr>
          <p:nvPr>
            <p:ph type="title"/>
          </p:nvPr>
        </p:nvSpPr>
        <p:spPr/>
        <p:txBody>
          <a:bodyPr/>
          <a:lstStyle/>
          <a:p>
            <a:r>
              <a:rPr lang="en-US" dirty="0"/>
              <a:t>Henderson FRM Audit Results</a:t>
            </a:r>
          </a:p>
        </p:txBody>
      </p:sp>
      <p:graphicFrame>
        <p:nvGraphicFramePr>
          <p:cNvPr id="7" name="Content Placeholder 6">
            <a:extLst>
              <a:ext uri="{FF2B5EF4-FFF2-40B4-BE49-F238E27FC236}">
                <a16:creationId xmlns:a16="http://schemas.microsoft.com/office/drawing/2014/main" id="{CCBCE1D2-DDF6-B1B5-9462-D27340CEF2EF}"/>
              </a:ext>
            </a:extLst>
          </p:cNvPr>
          <p:cNvGraphicFramePr>
            <a:graphicFrameLocks noGrp="1"/>
          </p:cNvGraphicFramePr>
          <p:nvPr>
            <p:ph idx="1"/>
            <p:extLst>
              <p:ext uri="{D42A27DB-BD31-4B8C-83A1-F6EECF244321}">
                <p14:modId xmlns:p14="http://schemas.microsoft.com/office/powerpoint/2010/main" val="3871632979"/>
              </p:ext>
            </p:extLst>
          </p:nvPr>
        </p:nvGraphicFramePr>
        <p:xfrm>
          <a:off x="316356" y="1399031"/>
          <a:ext cx="8511287" cy="5022968"/>
        </p:xfrm>
        <a:graphic>
          <a:graphicData uri="http://schemas.openxmlformats.org/drawingml/2006/table">
            <a:tbl>
              <a:tblPr>
                <a:tableStyleId>{5940675A-B579-460E-94D1-54222C63F5DA}</a:tableStyleId>
              </a:tblPr>
              <a:tblGrid>
                <a:gridCol w="1164140">
                  <a:extLst>
                    <a:ext uri="{9D8B030D-6E8A-4147-A177-3AD203B41FA5}">
                      <a16:colId xmlns:a16="http://schemas.microsoft.com/office/drawing/2014/main" val="3984086386"/>
                    </a:ext>
                  </a:extLst>
                </a:gridCol>
                <a:gridCol w="1300747">
                  <a:extLst>
                    <a:ext uri="{9D8B030D-6E8A-4147-A177-3AD203B41FA5}">
                      <a16:colId xmlns:a16="http://schemas.microsoft.com/office/drawing/2014/main" val="3235849460"/>
                    </a:ext>
                  </a:extLst>
                </a:gridCol>
                <a:gridCol w="5287447">
                  <a:extLst>
                    <a:ext uri="{9D8B030D-6E8A-4147-A177-3AD203B41FA5}">
                      <a16:colId xmlns:a16="http://schemas.microsoft.com/office/drawing/2014/main" val="3658625019"/>
                    </a:ext>
                  </a:extLst>
                </a:gridCol>
                <a:gridCol w="758953">
                  <a:extLst>
                    <a:ext uri="{9D8B030D-6E8A-4147-A177-3AD203B41FA5}">
                      <a16:colId xmlns:a16="http://schemas.microsoft.com/office/drawing/2014/main" val="950255283"/>
                    </a:ext>
                  </a:extLst>
                </a:gridCol>
              </a:tblGrid>
              <a:tr h="359338">
                <a:tc>
                  <a:txBody>
                    <a:bodyPr/>
                    <a:lstStyle/>
                    <a:p>
                      <a:pPr algn="l" fontAlgn="b"/>
                      <a:r>
                        <a:rPr lang="en-US" sz="1100" u="none" strike="noStrike" dirty="0">
                          <a:effectLst/>
                        </a:rPr>
                        <a:t>Form</a:t>
                      </a:r>
                      <a:endParaRPr lang="en-US" sz="1100" b="0" i="0" u="none" strike="noStrike" dirty="0">
                        <a:effectLst/>
                        <a:latin typeface="Aptos Narrow" panose="020B0004020202020204" pitchFamily="34" charset="0"/>
                      </a:endParaRPr>
                    </a:p>
                  </a:txBody>
                  <a:tcPr marL="5536" marR="5536" marT="5536" marB="0" anchor="b">
                    <a:solidFill>
                      <a:schemeClr val="bg1">
                        <a:lumMod val="85000"/>
                      </a:schemeClr>
                    </a:solidFill>
                  </a:tcPr>
                </a:tc>
                <a:tc>
                  <a:txBody>
                    <a:bodyPr/>
                    <a:lstStyle/>
                    <a:p>
                      <a:pPr algn="l" fontAlgn="b"/>
                      <a:r>
                        <a:rPr lang="en-US" sz="1100" u="none" strike="noStrike">
                          <a:effectLst/>
                        </a:rPr>
                        <a:t>Critical Control</a:t>
                      </a:r>
                      <a:endParaRPr lang="en-US" sz="1100" b="0" i="0" u="none" strike="noStrike">
                        <a:effectLst/>
                        <a:latin typeface="Aptos Narrow" panose="020B0004020202020204" pitchFamily="34" charset="0"/>
                      </a:endParaRPr>
                    </a:p>
                  </a:txBody>
                  <a:tcPr marL="5536" marR="5536" marT="5536" marB="0" anchor="b">
                    <a:solidFill>
                      <a:schemeClr val="bg1">
                        <a:lumMod val="85000"/>
                      </a:schemeClr>
                    </a:solidFill>
                  </a:tcPr>
                </a:tc>
                <a:tc>
                  <a:txBody>
                    <a:bodyPr/>
                    <a:lstStyle/>
                    <a:p>
                      <a:pPr algn="l" fontAlgn="b"/>
                      <a:r>
                        <a:rPr lang="en-US" sz="1100" u="none" strike="noStrike" dirty="0">
                          <a:effectLst/>
                        </a:rPr>
                        <a:t>Verification Question</a:t>
                      </a:r>
                      <a:endParaRPr lang="en-US" sz="1100" b="0" i="0" u="none" strike="noStrike" dirty="0">
                        <a:effectLst/>
                        <a:latin typeface="Aptos Narrow" panose="020B0004020202020204" pitchFamily="34" charset="0"/>
                      </a:endParaRPr>
                    </a:p>
                  </a:txBody>
                  <a:tcPr marL="5536" marR="5536" marT="5536" marB="0" anchor="b">
                    <a:solidFill>
                      <a:schemeClr val="bg1">
                        <a:lumMod val="85000"/>
                      </a:schemeClr>
                    </a:solidFill>
                  </a:tcPr>
                </a:tc>
                <a:tc>
                  <a:txBody>
                    <a:bodyPr/>
                    <a:lstStyle/>
                    <a:p>
                      <a:pPr algn="ctr" fontAlgn="b"/>
                      <a:r>
                        <a:rPr lang="en-US" sz="1100" u="none" strike="noStrike" dirty="0">
                          <a:effectLst/>
                        </a:rPr>
                        <a:t># of No Responses</a:t>
                      </a:r>
                      <a:endParaRPr lang="en-US" sz="1100" b="0" i="0" u="none" strike="noStrike" dirty="0">
                        <a:effectLst/>
                        <a:latin typeface="Aptos Narrow" panose="020B0004020202020204" pitchFamily="34" charset="0"/>
                      </a:endParaRPr>
                    </a:p>
                  </a:txBody>
                  <a:tcPr marL="5536" marR="5536" marT="5536" marB="0" anchor="b">
                    <a:solidFill>
                      <a:schemeClr val="bg1">
                        <a:lumMod val="85000"/>
                      </a:schemeClr>
                    </a:solidFill>
                  </a:tcPr>
                </a:tc>
                <a:extLst>
                  <a:ext uri="{0D108BD9-81ED-4DB2-BD59-A6C34878D82A}">
                    <a16:rowId xmlns:a16="http://schemas.microsoft.com/office/drawing/2014/main" val="1561857547"/>
                  </a:ext>
                </a:extLst>
              </a:tr>
              <a:tr h="359338">
                <a:tc>
                  <a:txBody>
                    <a:bodyPr/>
                    <a:lstStyle/>
                    <a:p>
                      <a:pPr algn="l" fontAlgn="b"/>
                      <a:r>
                        <a:rPr lang="en-US" sz="1100" u="none" strike="noStrike" dirty="0">
                          <a:effectLst/>
                        </a:rPr>
                        <a:t>Vehicle Impact on Person</a:t>
                      </a:r>
                      <a:endParaRPr lang="en-US" sz="1100" b="0" i="0" u="none" strike="noStrike" dirty="0">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Road Design and Condition</a:t>
                      </a:r>
                      <a:endParaRPr lang="en-US" sz="1100" b="0" i="0" u="none" strike="noStrike" dirty="0">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Are segreation protocols between equipment/vehicles and ground personnel well defined and in use?</a:t>
                      </a:r>
                      <a:endParaRPr lang="en-US" sz="1100" b="0" i="0" u="none" strike="noStrike">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4</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2970427488"/>
                  </a:ext>
                </a:extLst>
              </a:tr>
              <a:tr h="359338">
                <a:tc>
                  <a:txBody>
                    <a:bodyPr/>
                    <a:lstStyle/>
                    <a:p>
                      <a:pPr algn="l" fontAlgn="b"/>
                      <a:r>
                        <a:rPr lang="en-US" sz="1100" u="none" strike="noStrike">
                          <a:effectLst/>
                        </a:rPr>
                        <a:t>Exposure to Electrical Hazards</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Labeling &amp; Energy Identification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Are arc flash rating labels up to date and reviewed by a competent person?</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dirty="0">
                          <a:effectLst/>
                        </a:rPr>
                        <a:t>2</a:t>
                      </a:r>
                      <a:endParaRPr lang="en-US" sz="1100" b="0" i="0" u="none" strike="noStrike" dirty="0">
                        <a:effectLst/>
                        <a:latin typeface="Aptos Narrow" panose="020B0004020202020204" pitchFamily="34" charset="0"/>
                      </a:endParaRPr>
                    </a:p>
                  </a:txBody>
                  <a:tcPr marL="5536" marR="5536" marT="5536" marB="0" anchor="b"/>
                </a:tc>
                <a:extLst>
                  <a:ext uri="{0D108BD9-81ED-4DB2-BD59-A6C34878D82A}">
                    <a16:rowId xmlns:a16="http://schemas.microsoft.com/office/drawing/2014/main" val="2430172428"/>
                  </a:ext>
                </a:extLst>
              </a:tr>
              <a:tr h="359338">
                <a:tc>
                  <a:txBody>
                    <a:bodyPr/>
                    <a:lstStyle/>
                    <a:p>
                      <a:pPr algn="l" fontAlgn="b"/>
                      <a:r>
                        <a:rPr lang="en-US" sz="1100" u="none" strike="noStrike">
                          <a:effectLst/>
                        </a:rPr>
                        <a:t>Vehicle Impact on Person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Ground Personnel</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Are ground personnel outside of positions that could be impacted by a vehicle losing control? E.g. Line of fire.</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2</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683910710"/>
                  </a:ext>
                </a:extLst>
              </a:tr>
              <a:tr h="359338">
                <a:tc>
                  <a:txBody>
                    <a:bodyPr/>
                    <a:lstStyle/>
                    <a:p>
                      <a:pPr algn="l" fontAlgn="b"/>
                      <a:r>
                        <a:rPr lang="en-US" sz="1100" u="none" strike="noStrike">
                          <a:effectLst/>
                        </a:rPr>
                        <a:t>Exposure to Electrical Hazards</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Energy Isolation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Has any energized work taking place been reviewed and approved?</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3242916234"/>
                  </a:ext>
                </a:extLst>
              </a:tr>
              <a:tr h="359338">
                <a:tc>
                  <a:txBody>
                    <a:bodyPr/>
                    <a:lstStyle/>
                    <a:p>
                      <a:pPr algn="l" fontAlgn="b"/>
                      <a:r>
                        <a:rPr lang="en-US" sz="1100" u="none" strike="noStrike">
                          <a:effectLst/>
                        </a:rPr>
                        <a:t>Fall from Heights</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Fall Protection Systems</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Are proper tie off/anchor points readily available and allow for 100% tie off at all times?</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3347536002"/>
                  </a:ext>
                </a:extLst>
              </a:tr>
              <a:tr h="359338">
                <a:tc>
                  <a:txBody>
                    <a:bodyPr/>
                    <a:lstStyle/>
                    <a:p>
                      <a:pPr algn="l" fontAlgn="b"/>
                      <a:r>
                        <a:rPr lang="en-US" sz="1100" u="none" strike="noStrike">
                          <a:effectLst/>
                        </a:rPr>
                        <a:t>Fall from Heights</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Leading Edges and Open Holes</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Has adequate protection systems been installed and inspected?</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4008626539"/>
                  </a:ext>
                </a:extLst>
              </a:tr>
              <a:tr h="351574">
                <a:tc>
                  <a:txBody>
                    <a:bodyPr/>
                    <a:lstStyle/>
                    <a:p>
                      <a:pPr algn="l" fontAlgn="b"/>
                      <a:r>
                        <a:rPr lang="en-US" sz="1100" u="none" strike="noStrike">
                          <a:effectLst/>
                        </a:rPr>
                        <a:t>Fire</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Escape Routes</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Are walkways, pathways and exit routes free and clear of debris.</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4178473070"/>
                  </a:ext>
                </a:extLst>
              </a:tr>
              <a:tr h="359338">
                <a:tc>
                  <a:txBody>
                    <a:bodyPr/>
                    <a:lstStyle/>
                    <a:p>
                      <a:pPr algn="l" fontAlgn="b"/>
                      <a:r>
                        <a:rPr lang="en-US" sz="1100" u="none" strike="noStrike">
                          <a:effectLst/>
                        </a:rPr>
                        <a:t>Fire</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Hot Work and Fire Watch</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Has a dedicated fire watch been assigned to the work.</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3525383956"/>
                  </a:ext>
                </a:extLst>
              </a:tr>
              <a:tr h="359338">
                <a:tc>
                  <a:txBody>
                    <a:bodyPr/>
                    <a:lstStyle/>
                    <a:p>
                      <a:pPr algn="l" fontAlgn="b"/>
                      <a:r>
                        <a:rPr lang="en-US" sz="1100" u="none" strike="noStrike">
                          <a:effectLst/>
                        </a:rPr>
                        <a:t>Hazardous Substances Acute</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Storage and Distribution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Are chemical process lines / storage containers in good condition and/or monitored through instrumentation to verify proper function (e.g. leak detection)?</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324368976"/>
                  </a:ext>
                </a:extLst>
              </a:tr>
              <a:tr h="359338">
                <a:tc>
                  <a:txBody>
                    <a:bodyPr/>
                    <a:lstStyle/>
                    <a:p>
                      <a:pPr algn="l" fontAlgn="b"/>
                      <a:r>
                        <a:rPr lang="en-US" sz="1100" u="none" strike="noStrike">
                          <a:effectLst/>
                        </a:rPr>
                        <a:t>Hazardous Substances Acute</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Storage and Distribution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Are high hazard process lines or storage containers clearly labeled to indicate substance and flow direction?</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225388672"/>
                  </a:ext>
                </a:extLst>
              </a:tr>
              <a:tr h="359338">
                <a:tc>
                  <a:txBody>
                    <a:bodyPr/>
                    <a:lstStyle/>
                    <a:p>
                      <a:pPr algn="l" fontAlgn="b"/>
                      <a:r>
                        <a:rPr lang="en-US" sz="1100" u="none" strike="noStrike">
                          <a:effectLst/>
                        </a:rPr>
                        <a:t>Vehicle Collisions or Rollover</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Operator Competency</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Is the operator of the equipment/vehicles driving to the current and expected environmental conditions?</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1743187288"/>
                  </a:ext>
                </a:extLst>
              </a:tr>
              <a:tr h="359338">
                <a:tc>
                  <a:txBody>
                    <a:bodyPr/>
                    <a:lstStyle/>
                    <a:p>
                      <a:pPr algn="l" fontAlgn="b"/>
                      <a:r>
                        <a:rPr lang="en-US" sz="1100" u="none" strike="noStrike">
                          <a:effectLst/>
                        </a:rPr>
                        <a:t>Vehicle Collisions or Rollover</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Road Design and Condition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dirty="0">
                          <a:effectLst/>
                        </a:rPr>
                        <a:t>Are </a:t>
                      </a:r>
                      <a:r>
                        <a:rPr lang="en-US" sz="1100" u="none" strike="noStrike" dirty="0" err="1">
                          <a:effectLst/>
                        </a:rPr>
                        <a:t>travelways</a:t>
                      </a:r>
                      <a:r>
                        <a:rPr lang="en-US" sz="1100" u="none" strike="noStrike" dirty="0">
                          <a:effectLst/>
                        </a:rPr>
                        <a:t> in good condition and wide enough to safely operate equipment/vehicles?</a:t>
                      </a:r>
                      <a:endParaRPr lang="en-US" sz="1100" b="0" i="0" u="none" strike="noStrike" dirty="0">
                        <a:effectLst/>
                        <a:latin typeface="Aptos Narrow" panose="020B0004020202020204" pitchFamily="34" charset="0"/>
                      </a:endParaRPr>
                    </a:p>
                  </a:txBody>
                  <a:tcPr marL="5536" marR="5536" marT="5536" marB="0" anchor="b"/>
                </a:tc>
                <a:tc>
                  <a:txBody>
                    <a:bodyPr/>
                    <a:lstStyle/>
                    <a:p>
                      <a:pPr algn="ctr" fontAlgn="b"/>
                      <a:r>
                        <a:rPr lang="en-US" sz="1100" u="none" strike="noStrike">
                          <a:effectLst/>
                        </a:rPr>
                        <a:t>1</a:t>
                      </a:r>
                      <a:endParaRPr lang="en-US" sz="1100" b="0" i="0" u="none" strike="noStrike">
                        <a:effectLst/>
                        <a:latin typeface="Aptos Narrow" panose="020B0004020202020204" pitchFamily="34" charset="0"/>
                      </a:endParaRPr>
                    </a:p>
                  </a:txBody>
                  <a:tcPr marL="5536" marR="5536" marT="5536" marB="0" anchor="b"/>
                </a:tc>
                <a:extLst>
                  <a:ext uri="{0D108BD9-81ED-4DB2-BD59-A6C34878D82A}">
                    <a16:rowId xmlns:a16="http://schemas.microsoft.com/office/drawing/2014/main" val="130662835"/>
                  </a:ext>
                </a:extLst>
              </a:tr>
              <a:tr h="359338">
                <a:tc>
                  <a:txBody>
                    <a:bodyPr/>
                    <a:lstStyle/>
                    <a:p>
                      <a:pPr algn="l" fontAlgn="b"/>
                      <a:r>
                        <a:rPr lang="en-US" sz="1100" u="none" strike="noStrike">
                          <a:effectLst/>
                        </a:rPr>
                        <a:t>Vehicle Impact on Person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Road Design and Condition</a:t>
                      </a:r>
                      <a:endParaRPr lang="en-US" sz="1100" b="0" i="0" u="none" strike="noStrike">
                        <a:effectLst/>
                        <a:latin typeface="Aptos Narrow" panose="020B0004020202020204" pitchFamily="34" charset="0"/>
                      </a:endParaRPr>
                    </a:p>
                  </a:txBody>
                  <a:tcPr marL="5536" marR="5536" marT="5536" marB="0" anchor="b"/>
                </a:tc>
                <a:tc>
                  <a:txBody>
                    <a:bodyPr/>
                    <a:lstStyle/>
                    <a:p>
                      <a:pPr algn="l" fontAlgn="b"/>
                      <a:r>
                        <a:rPr lang="en-US" sz="1100" u="none" strike="noStrike">
                          <a:effectLst/>
                        </a:rPr>
                        <a:t>Is sufficient lighting available in congested areas?</a:t>
                      </a:r>
                      <a:endParaRPr lang="en-US" sz="1100" b="0" i="0" u="none" strike="noStrike">
                        <a:effectLst/>
                        <a:latin typeface="Aptos Narrow" panose="020B0004020202020204" pitchFamily="34" charset="0"/>
                      </a:endParaRPr>
                    </a:p>
                  </a:txBody>
                  <a:tcPr marL="5536" marR="5536" marT="5536" marB="0" anchor="b"/>
                </a:tc>
                <a:tc>
                  <a:txBody>
                    <a:bodyPr/>
                    <a:lstStyle/>
                    <a:p>
                      <a:pPr algn="ctr" fontAlgn="b"/>
                      <a:r>
                        <a:rPr lang="en-US" sz="1100" u="none" strike="noStrike" dirty="0">
                          <a:effectLst/>
                        </a:rPr>
                        <a:t>1</a:t>
                      </a:r>
                      <a:endParaRPr lang="en-US" sz="1100" b="0" i="0" u="none" strike="noStrike" dirty="0">
                        <a:effectLst/>
                        <a:latin typeface="Aptos Narrow" panose="020B0004020202020204" pitchFamily="34" charset="0"/>
                      </a:endParaRPr>
                    </a:p>
                  </a:txBody>
                  <a:tcPr marL="5536" marR="5536" marT="5536" marB="0" anchor="b"/>
                </a:tc>
                <a:extLst>
                  <a:ext uri="{0D108BD9-81ED-4DB2-BD59-A6C34878D82A}">
                    <a16:rowId xmlns:a16="http://schemas.microsoft.com/office/drawing/2014/main" val="2687506825"/>
                  </a:ext>
                </a:extLst>
              </a:tr>
            </a:tbl>
          </a:graphicData>
        </a:graphic>
      </p:graphicFrame>
    </p:spTree>
    <p:extLst>
      <p:ext uri="{BB962C8B-B14F-4D97-AF65-F5344CB8AC3E}">
        <p14:creationId xmlns:p14="http://schemas.microsoft.com/office/powerpoint/2010/main" val="245809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615F-8FED-1B83-9B51-D323E264A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4D1F0-3C8F-FA88-F7D6-8548107D14B9}"/>
              </a:ext>
            </a:extLst>
          </p:cNvPr>
          <p:cNvSpPr>
            <a:spLocks noGrp="1"/>
          </p:cNvSpPr>
          <p:nvPr>
            <p:ph type="title"/>
          </p:nvPr>
        </p:nvSpPr>
        <p:spPr/>
        <p:txBody>
          <a:bodyPr/>
          <a:lstStyle/>
          <a:p>
            <a:r>
              <a:rPr lang="en-US" dirty="0">
                <a:cs typeface="Arial"/>
              </a:rPr>
              <a:t>Contractor Management Topic – ISNetworld  </a:t>
            </a:r>
          </a:p>
        </p:txBody>
      </p:sp>
      <p:sp>
        <p:nvSpPr>
          <p:cNvPr id="3" name="Content Placeholder 2">
            <a:extLst>
              <a:ext uri="{FF2B5EF4-FFF2-40B4-BE49-F238E27FC236}">
                <a16:creationId xmlns:a16="http://schemas.microsoft.com/office/drawing/2014/main" id="{903E3304-8EA4-D5B7-67DA-B379224667AF}"/>
              </a:ext>
            </a:extLst>
          </p:cNvPr>
          <p:cNvSpPr>
            <a:spLocks noGrp="1"/>
          </p:cNvSpPr>
          <p:nvPr>
            <p:ph idx="1"/>
          </p:nvPr>
        </p:nvSpPr>
        <p:spPr/>
        <p:txBody>
          <a:bodyPr/>
          <a:lstStyle/>
          <a:p>
            <a:pPr marL="0" indent="0" algn="ctr">
              <a:buNone/>
            </a:pPr>
            <a:r>
              <a:rPr lang="en-US" sz="8800" dirty="0"/>
              <a:t>ISNetworld Employee Accuracy Request</a:t>
            </a:r>
          </a:p>
        </p:txBody>
      </p:sp>
    </p:spTree>
    <p:extLst>
      <p:ext uri="{BB962C8B-B14F-4D97-AF65-F5344CB8AC3E}">
        <p14:creationId xmlns:p14="http://schemas.microsoft.com/office/powerpoint/2010/main" val="1503184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12DAA-A577-DBB1-FFB2-E70601692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528F8-305F-72F6-D5E5-45F077D33555}"/>
              </a:ext>
            </a:extLst>
          </p:cNvPr>
          <p:cNvSpPr>
            <a:spLocks noGrp="1"/>
          </p:cNvSpPr>
          <p:nvPr>
            <p:ph type="title"/>
          </p:nvPr>
        </p:nvSpPr>
        <p:spPr/>
        <p:txBody>
          <a:bodyPr/>
          <a:lstStyle/>
          <a:p>
            <a:r>
              <a:rPr lang="en-US" dirty="0">
                <a:cs typeface="Arial"/>
              </a:rPr>
              <a:t>Contractor Management Topic –</a:t>
            </a:r>
            <a:br>
              <a:rPr lang="en-US" dirty="0">
                <a:cs typeface="Arial"/>
              </a:rPr>
            </a:br>
            <a:r>
              <a:rPr lang="en-US" dirty="0">
                <a:cs typeface="Arial"/>
              </a:rPr>
              <a:t>Contractor No Access Form</a:t>
            </a:r>
          </a:p>
        </p:txBody>
      </p:sp>
      <p:pic>
        <p:nvPicPr>
          <p:cNvPr id="5" name="Picture 4">
            <a:extLst>
              <a:ext uri="{FF2B5EF4-FFF2-40B4-BE49-F238E27FC236}">
                <a16:creationId xmlns:a16="http://schemas.microsoft.com/office/drawing/2014/main" id="{D1CC734E-3FF8-77B2-E016-C44C7D02FF09}"/>
              </a:ext>
            </a:extLst>
          </p:cNvPr>
          <p:cNvPicPr>
            <a:picLocks noChangeAspect="1"/>
          </p:cNvPicPr>
          <p:nvPr/>
        </p:nvPicPr>
        <p:blipFill>
          <a:blip r:embed="rId2"/>
          <a:stretch>
            <a:fillRect/>
          </a:stretch>
        </p:blipFill>
        <p:spPr>
          <a:xfrm>
            <a:off x="2442478" y="1367625"/>
            <a:ext cx="4259043" cy="5367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8792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a:xfrm>
            <a:off x="334319" y="436003"/>
            <a:ext cx="6861611" cy="607555"/>
          </a:xfrm>
        </p:spPr>
        <p:txBody>
          <a:bodyPr/>
          <a:lstStyle/>
          <a:p>
            <a:r>
              <a:rPr lang="en-US" dirty="0">
                <a:cs typeface="Arial"/>
              </a:rPr>
              <a:t>Contractor Management Topic – EWS Access</a:t>
            </a:r>
            <a:endParaRPr lang="en-US" dirty="0"/>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559476" y="1871211"/>
            <a:ext cx="2840217" cy="4464423"/>
          </a:xfrm>
        </p:spPr>
        <p:txBody>
          <a:bodyPr/>
          <a:lstStyle/>
          <a:p>
            <a:r>
              <a:rPr lang="en-US" dirty="0"/>
              <a:t>Access to site digital forms now available to Contractors!</a:t>
            </a:r>
          </a:p>
          <a:p>
            <a:r>
              <a:rPr lang="en-US" dirty="0"/>
              <a:t>Integration of Contractor submitted forms into internal dashboards</a:t>
            </a:r>
          </a:p>
          <a:p>
            <a:r>
              <a:rPr lang="en-US" dirty="0"/>
              <a:t>Forms can be used in online and offline modes</a:t>
            </a:r>
          </a:p>
          <a:p>
            <a:r>
              <a:rPr lang="en-US" dirty="0"/>
              <a:t>Request Access with QR Code or </a:t>
            </a:r>
            <a:r>
              <a:rPr lang="en-US" dirty="0">
                <a:hlinkClick r:id="rId2"/>
              </a:rPr>
              <a:t>HERE</a:t>
            </a:r>
            <a:endParaRPr lang="en-US" dirty="0"/>
          </a:p>
          <a:p>
            <a:endParaRPr lang="en-US" dirty="0"/>
          </a:p>
          <a:p>
            <a:r>
              <a:rPr lang="en-US" dirty="0"/>
              <a:t>Reach out to H&amp;S Department with any questions or issues</a:t>
            </a:r>
          </a:p>
        </p:txBody>
      </p:sp>
      <p:pic>
        <p:nvPicPr>
          <p:cNvPr id="18" name="Picture 17" descr="A cork board with notes and words&#10;&#10;AI-generated content may be incorrect.">
            <a:extLst>
              <a:ext uri="{FF2B5EF4-FFF2-40B4-BE49-F238E27FC236}">
                <a16:creationId xmlns:a16="http://schemas.microsoft.com/office/drawing/2014/main" id="{5289AED1-F95B-A09E-C8A3-A50D87BEEBF7}"/>
              </a:ext>
            </a:extLst>
          </p:cNvPr>
          <p:cNvPicPr>
            <a:picLocks noChangeAspect="1"/>
          </p:cNvPicPr>
          <p:nvPr/>
        </p:nvPicPr>
        <p:blipFill>
          <a:blip r:embed="rId3"/>
          <a:stretch>
            <a:fillRect/>
          </a:stretch>
        </p:blipFill>
        <p:spPr>
          <a:xfrm>
            <a:off x="3765155" y="1265273"/>
            <a:ext cx="4167460" cy="5553651"/>
          </a:xfrm>
          <a:prstGeom prst="rect">
            <a:avLst/>
          </a:prstGeom>
        </p:spPr>
      </p:pic>
    </p:spTree>
    <p:extLst>
      <p:ext uri="{BB962C8B-B14F-4D97-AF65-F5344CB8AC3E}">
        <p14:creationId xmlns:p14="http://schemas.microsoft.com/office/powerpoint/2010/main" val="320831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p:txBody>
          <a:bodyPr/>
          <a:lstStyle/>
          <a:p>
            <a:r>
              <a:rPr lang="en-US" dirty="0"/>
              <a:t>2025 Contractor Meeting Schedule</a:t>
            </a:r>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334319" y="1871211"/>
            <a:ext cx="8464447" cy="4464423"/>
          </a:xfrm>
        </p:spPr>
        <p:txBody>
          <a:bodyPr numCol="2"/>
          <a:lstStyle/>
          <a:p>
            <a:pPr marL="0" indent="0">
              <a:buNone/>
            </a:pPr>
            <a:r>
              <a:rPr lang="en-US" sz="2000" dirty="0"/>
              <a:t>May 22</a:t>
            </a:r>
            <a:r>
              <a:rPr lang="en-US" sz="2000" baseline="30000" dirty="0"/>
              <a:t>nd</a:t>
            </a:r>
            <a:endParaRPr lang="en-US" sz="2000" dirty="0"/>
          </a:p>
          <a:p>
            <a:pPr marL="0" indent="0">
              <a:buNone/>
            </a:pPr>
            <a:endParaRPr lang="en-US" sz="2000" dirty="0"/>
          </a:p>
          <a:p>
            <a:pPr marL="0" indent="0">
              <a:buNone/>
            </a:pPr>
            <a:r>
              <a:rPr lang="en-US" sz="2000" dirty="0"/>
              <a:t>July 17</a:t>
            </a:r>
            <a:r>
              <a:rPr lang="en-US" sz="2000" baseline="30000" dirty="0"/>
              <a:t>th</a:t>
            </a:r>
            <a:endParaRPr lang="en-US" sz="2000" dirty="0"/>
          </a:p>
          <a:p>
            <a:pPr marL="0" indent="0">
              <a:buNone/>
            </a:pPr>
            <a:endParaRPr lang="en-US" sz="2000" dirty="0"/>
          </a:p>
          <a:p>
            <a:pPr marL="0" indent="0">
              <a:buNone/>
            </a:pPr>
            <a:r>
              <a:rPr lang="en-US" sz="2000" dirty="0"/>
              <a:t>September 11</a:t>
            </a:r>
            <a:r>
              <a:rPr lang="en-US" sz="2000" baseline="30000" dirty="0"/>
              <a:t>th</a:t>
            </a:r>
            <a:endParaRPr lang="en-US" sz="2000" dirty="0"/>
          </a:p>
          <a:p>
            <a:pPr marL="0" indent="0">
              <a:buNone/>
            </a:pPr>
            <a:endParaRPr lang="en-US" sz="2000" dirty="0"/>
          </a:p>
          <a:p>
            <a:pPr marL="0" indent="0">
              <a:buNone/>
            </a:pPr>
            <a:r>
              <a:rPr lang="en-US" sz="2000" dirty="0"/>
              <a:t>November 20</a:t>
            </a:r>
            <a:r>
              <a:rPr lang="en-US" sz="2000" baseline="30000" dirty="0"/>
              <a:t>th</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June 19</a:t>
            </a:r>
            <a:r>
              <a:rPr lang="en-US" sz="2000" baseline="30000" dirty="0"/>
              <a:t>th</a:t>
            </a:r>
            <a:endParaRPr lang="en-US" sz="2000" dirty="0"/>
          </a:p>
          <a:p>
            <a:pPr marL="0" indent="0">
              <a:buNone/>
            </a:pPr>
            <a:endParaRPr lang="en-US" sz="2000" dirty="0"/>
          </a:p>
          <a:p>
            <a:pPr marL="0" indent="0">
              <a:buNone/>
            </a:pPr>
            <a:r>
              <a:rPr lang="en-US" sz="2000" dirty="0"/>
              <a:t>August 14</a:t>
            </a:r>
            <a:r>
              <a:rPr lang="en-US" sz="2000" baseline="30000" dirty="0"/>
              <a:t>th</a:t>
            </a:r>
            <a:endParaRPr lang="en-US" sz="2000" dirty="0"/>
          </a:p>
          <a:p>
            <a:pPr marL="0" indent="0">
              <a:buNone/>
            </a:pPr>
            <a:endParaRPr lang="en-US" sz="2000" dirty="0"/>
          </a:p>
          <a:p>
            <a:pPr marL="0" indent="0">
              <a:buNone/>
            </a:pPr>
            <a:r>
              <a:rPr lang="en-US" sz="2000" dirty="0"/>
              <a:t>October 9</a:t>
            </a:r>
            <a:r>
              <a:rPr lang="en-US" sz="2000" baseline="30000" dirty="0"/>
              <a:t>th</a:t>
            </a:r>
            <a:endParaRPr lang="en-US" sz="2000" dirty="0"/>
          </a:p>
          <a:p>
            <a:pPr marL="0" indent="0">
              <a:buNone/>
            </a:pPr>
            <a:endParaRPr lang="en-US" sz="2000" dirty="0"/>
          </a:p>
          <a:p>
            <a:pPr marL="0" indent="0">
              <a:buNone/>
            </a:pPr>
            <a:r>
              <a:rPr lang="en-US" sz="2000" dirty="0"/>
              <a:t>December 18</a:t>
            </a:r>
            <a:r>
              <a:rPr lang="en-US" sz="2000" baseline="30000" dirty="0"/>
              <a:t>th</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u="sng" dirty="0"/>
              <a:t>Meetings begin 1PM Mountain Time</a:t>
            </a:r>
          </a:p>
          <a:p>
            <a:pPr marL="0" indent="0">
              <a:buNone/>
            </a:pPr>
            <a:r>
              <a:rPr lang="en-US" sz="2000" u="sng" dirty="0"/>
              <a:t>Mine &amp; Mill Room Options Monthly</a:t>
            </a:r>
          </a:p>
          <a:p>
            <a:pPr marL="0" indent="0">
              <a:buNone/>
            </a:pPr>
            <a:endParaRPr lang="en-US" dirty="0"/>
          </a:p>
        </p:txBody>
      </p:sp>
    </p:spTree>
    <p:extLst>
      <p:ext uri="{BB962C8B-B14F-4D97-AF65-F5344CB8AC3E}">
        <p14:creationId xmlns:p14="http://schemas.microsoft.com/office/powerpoint/2010/main" val="79483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ED902C-2000-7733-5B02-46B90581BD90}"/>
              </a:ext>
            </a:extLst>
          </p:cNvPr>
          <p:cNvSpPr txBox="1"/>
          <p:nvPr/>
        </p:nvSpPr>
        <p:spPr>
          <a:xfrm>
            <a:off x="609600" y="4650154"/>
            <a:ext cx="5087816" cy="1107996"/>
          </a:xfrm>
          <a:prstGeom prst="rect">
            <a:avLst/>
          </a:prstGeom>
          <a:noFill/>
        </p:spPr>
        <p:txBody>
          <a:bodyPr wrap="square" rtlCol="0">
            <a:spAutoFit/>
          </a:bodyPr>
          <a:lstStyle/>
          <a:p>
            <a:r>
              <a:rPr lang="en-US" sz="6600" dirty="0"/>
              <a:t>Open Forum</a:t>
            </a:r>
          </a:p>
        </p:txBody>
      </p:sp>
    </p:spTree>
    <p:extLst>
      <p:ext uri="{BB962C8B-B14F-4D97-AF65-F5344CB8AC3E}">
        <p14:creationId xmlns:p14="http://schemas.microsoft.com/office/powerpoint/2010/main" val="203003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56A1-11D8-103E-69B5-EEB735A8DE52}"/>
              </a:ext>
            </a:extLst>
          </p:cNvPr>
          <p:cNvSpPr>
            <a:spLocks noGrp="1"/>
          </p:cNvSpPr>
          <p:nvPr>
            <p:ph type="title"/>
          </p:nvPr>
        </p:nvSpPr>
        <p:spPr/>
        <p:txBody>
          <a:bodyPr/>
          <a:lstStyle/>
          <a:p>
            <a:r>
              <a:rPr lang="en-US" dirty="0"/>
              <a:t>April Sign-Off Record</a:t>
            </a:r>
          </a:p>
        </p:txBody>
      </p:sp>
      <p:sp>
        <p:nvSpPr>
          <p:cNvPr id="3" name="Content Placeholder 2">
            <a:extLst>
              <a:ext uri="{FF2B5EF4-FFF2-40B4-BE49-F238E27FC236}">
                <a16:creationId xmlns:a16="http://schemas.microsoft.com/office/drawing/2014/main" id="{3481BB70-B5AF-D44C-18A6-2C7D54C5EF10}"/>
              </a:ext>
            </a:extLst>
          </p:cNvPr>
          <p:cNvSpPr>
            <a:spLocks noGrp="1"/>
          </p:cNvSpPr>
          <p:nvPr>
            <p:ph idx="1"/>
          </p:nvPr>
        </p:nvSpPr>
        <p:spPr>
          <a:xfrm>
            <a:off x="609600" y="1391139"/>
            <a:ext cx="7668097" cy="4592804"/>
          </a:xfrm>
        </p:spPr>
        <p:txBody>
          <a:bodyPr numCol="2"/>
          <a:lstStyle/>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Font typeface="Arial" panose="020B0604020202020204" pitchFamily="34" charset="0"/>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a:p>
            <a:pPr marL="342900" indent="-342900">
              <a:lnSpc>
                <a:spcPct val="150000"/>
              </a:lnSpc>
              <a:buAutoNum type="arabicPeriod"/>
            </a:pPr>
            <a:r>
              <a:rPr lang="en-US" dirty="0"/>
              <a:t>_____________________</a:t>
            </a:r>
          </a:p>
        </p:txBody>
      </p:sp>
    </p:spTree>
    <p:extLst>
      <p:ext uri="{BB962C8B-B14F-4D97-AF65-F5344CB8AC3E}">
        <p14:creationId xmlns:p14="http://schemas.microsoft.com/office/powerpoint/2010/main" val="355468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D452-73F1-7856-D684-C592986AA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75C2E-6FB7-DBC4-BECA-FF5F257B377F}"/>
              </a:ext>
            </a:extLst>
          </p:cNvPr>
          <p:cNvSpPr>
            <a:spLocks noGrp="1"/>
          </p:cNvSpPr>
          <p:nvPr>
            <p:ph type="title"/>
          </p:nvPr>
        </p:nvSpPr>
        <p:spPr>
          <a:xfrm>
            <a:off x="334319" y="436003"/>
            <a:ext cx="7059035" cy="607555"/>
          </a:xfrm>
        </p:spPr>
        <p:txBody>
          <a:bodyPr/>
          <a:lstStyle/>
          <a:p>
            <a:r>
              <a:rPr lang="en-US" dirty="0"/>
              <a:t>Safety Topic – Ergonomics </a:t>
            </a:r>
          </a:p>
        </p:txBody>
      </p:sp>
      <p:pic>
        <p:nvPicPr>
          <p:cNvPr id="5" name="Content Placeholder 4" descr="A poster of a warning sign&#10;&#10;AI-generated content may be incorrect.">
            <a:extLst>
              <a:ext uri="{FF2B5EF4-FFF2-40B4-BE49-F238E27FC236}">
                <a16:creationId xmlns:a16="http://schemas.microsoft.com/office/drawing/2014/main" id="{4C0A7F68-3A6B-9F5C-6363-64264CEBF9BF}"/>
              </a:ext>
            </a:extLst>
          </p:cNvPr>
          <p:cNvPicPr>
            <a:picLocks noGrp="1" noChangeAspect="1"/>
          </p:cNvPicPr>
          <p:nvPr>
            <p:ph idx="1"/>
          </p:nvPr>
        </p:nvPicPr>
        <p:blipFill>
          <a:blip r:embed="rId2"/>
          <a:srcRect t="57998" r="-1717"/>
          <a:stretch/>
        </p:blipFill>
        <p:spPr>
          <a:xfrm>
            <a:off x="484731" y="1883665"/>
            <a:ext cx="8174538" cy="4319724"/>
          </a:xfrm>
        </p:spPr>
      </p:pic>
    </p:spTree>
    <p:extLst>
      <p:ext uri="{BB962C8B-B14F-4D97-AF65-F5344CB8AC3E}">
        <p14:creationId xmlns:p14="http://schemas.microsoft.com/office/powerpoint/2010/main" val="428528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2F778-6421-22CD-3963-C1A23D8CE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D3A8B-3070-566E-9B76-588D47779C1F}"/>
              </a:ext>
            </a:extLst>
          </p:cNvPr>
          <p:cNvSpPr>
            <a:spLocks noGrp="1"/>
          </p:cNvSpPr>
          <p:nvPr>
            <p:ph type="title"/>
          </p:nvPr>
        </p:nvSpPr>
        <p:spPr>
          <a:xfrm>
            <a:off x="334319" y="436003"/>
            <a:ext cx="7059035" cy="607555"/>
          </a:xfrm>
        </p:spPr>
        <p:txBody>
          <a:bodyPr/>
          <a:lstStyle/>
          <a:p>
            <a:r>
              <a:rPr lang="en-US" dirty="0"/>
              <a:t>Safety Topic – Henderson Dust Projects </a:t>
            </a:r>
          </a:p>
        </p:txBody>
      </p:sp>
      <p:sp>
        <p:nvSpPr>
          <p:cNvPr id="3" name="Content Placeholder 2">
            <a:extLst>
              <a:ext uri="{FF2B5EF4-FFF2-40B4-BE49-F238E27FC236}">
                <a16:creationId xmlns:a16="http://schemas.microsoft.com/office/drawing/2014/main" id="{32A2680A-C2A9-4AFA-2765-058B77BB62B6}"/>
              </a:ext>
            </a:extLst>
          </p:cNvPr>
          <p:cNvSpPr>
            <a:spLocks noGrp="1"/>
          </p:cNvSpPr>
          <p:nvPr>
            <p:ph idx="1"/>
          </p:nvPr>
        </p:nvSpPr>
        <p:spPr>
          <a:xfrm>
            <a:off x="348460" y="1383323"/>
            <a:ext cx="7929237" cy="4600619"/>
          </a:xfrm>
        </p:spPr>
        <p:txBody>
          <a:bodyPr/>
          <a:lstStyle/>
          <a:p>
            <a:pPr marL="0" indent="0">
              <a:buNone/>
            </a:pPr>
            <a:r>
              <a:rPr lang="en-US" sz="1600" b="0" i="0" dirty="0">
                <a:solidFill>
                  <a:srgbClr val="000000"/>
                </a:solidFill>
                <a:effectLst/>
                <a:latin typeface="Arial" panose="020B0604020202020204" pitchFamily="34" charset="0"/>
                <a:cs typeface="Arial" panose="020B0604020202020204" pitchFamily="34" charset="0"/>
              </a:rPr>
              <a:t>What are the high-level project in development for Henderson?</a:t>
            </a:r>
          </a:p>
          <a:p>
            <a:pPr marL="0" indent="0">
              <a:buNone/>
            </a:pPr>
            <a:r>
              <a:rPr lang="en-US" sz="1600" b="1" i="0" dirty="0">
                <a:solidFill>
                  <a:srgbClr val="000000"/>
                </a:solidFill>
                <a:effectLst/>
                <a:latin typeface="Arial" panose="020B0604020202020204" pitchFamily="34" charset="0"/>
                <a:cs typeface="Arial" panose="020B0604020202020204" pitchFamily="34" charset="0"/>
              </a:rPr>
              <a:t>Henderson Mine</a:t>
            </a:r>
          </a:p>
          <a:p>
            <a:pPr>
              <a:buFontTx/>
              <a:buChar char="-"/>
            </a:pPr>
            <a:r>
              <a:rPr lang="en-US" sz="1600" dirty="0">
                <a:solidFill>
                  <a:srgbClr val="000000"/>
                </a:solidFill>
                <a:latin typeface="Arial" panose="020B0604020202020204" pitchFamily="34" charset="0"/>
              </a:rPr>
              <a:t>Evaluation of 5 Shaft/Production Fan Speeds</a:t>
            </a:r>
            <a:endParaRPr lang="en-US" sz="1600" b="0" i="0" dirty="0">
              <a:solidFill>
                <a:srgbClr val="000000"/>
              </a:solidFill>
              <a:effectLst/>
              <a:latin typeface="Arial" panose="020B0604020202020204" pitchFamily="34" charset="0"/>
              <a:cs typeface="Arial" panose="020B0604020202020204" pitchFamily="34" charset="0"/>
            </a:endParaRPr>
          </a:p>
          <a:p>
            <a:pPr>
              <a:buFontTx/>
              <a:buChar char="-"/>
            </a:pPr>
            <a:r>
              <a:rPr lang="en-US" sz="1600" dirty="0">
                <a:solidFill>
                  <a:srgbClr val="000000"/>
                </a:solidFill>
                <a:latin typeface="Arial" panose="020B0604020202020204" pitchFamily="34" charset="0"/>
              </a:rPr>
              <a:t>Evaluate use</a:t>
            </a:r>
            <a:r>
              <a:rPr lang="en-US" sz="1600" b="0" i="0" dirty="0">
                <a:solidFill>
                  <a:srgbClr val="000000"/>
                </a:solidFill>
                <a:effectLst/>
                <a:latin typeface="Arial" panose="020B0604020202020204" pitchFamily="34" charset="0"/>
                <a:cs typeface="Arial" panose="020B0604020202020204" pitchFamily="34" charset="0"/>
              </a:rPr>
              <a:t> of </a:t>
            </a:r>
            <a:r>
              <a:rPr lang="en-US" sz="1600" b="0" i="0" dirty="0" err="1">
                <a:solidFill>
                  <a:srgbClr val="000000"/>
                </a:solidFill>
                <a:effectLst/>
                <a:latin typeface="Arial" panose="020B0604020202020204" pitchFamily="34" charset="0"/>
                <a:cs typeface="Arial" panose="020B0604020202020204" pitchFamily="34" charset="0"/>
              </a:rPr>
              <a:t>Durasoil</a:t>
            </a:r>
            <a:r>
              <a:rPr lang="en-US" sz="1600" b="0" i="0" dirty="0">
                <a:solidFill>
                  <a:srgbClr val="000000"/>
                </a:solidFill>
                <a:effectLst/>
                <a:latin typeface="Arial" panose="020B0604020202020204" pitchFamily="34" charset="0"/>
                <a:cs typeface="Arial" panose="020B0604020202020204" pitchFamily="34" charset="0"/>
              </a:rPr>
              <a:t> and Water truck utilization</a:t>
            </a:r>
          </a:p>
          <a:p>
            <a:pPr>
              <a:buFontTx/>
              <a:buChar char="-"/>
            </a:pPr>
            <a:r>
              <a:rPr lang="en-US" sz="1600" b="0" i="0" dirty="0">
                <a:solidFill>
                  <a:srgbClr val="000000"/>
                </a:solidFill>
                <a:effectLst/>
                <a:latin typeface="Arial" panose="020B0604020202020204" pitchFamily="34" charset="0"/>
                <a:cs typeface="Arial" panose="020B0604020202020204" pitchFamily="34" charset="0"/>
              </a:rPr>
              <a:t>Spray Repairs &amp; Maintenance improvements</a:t>
            </a:r>
          </a:p>
          <a:p>
            <a:pPr>
              <a:buFontTx/>
              <a:buChar char="-"/>
            </a:pPr>
            <a:r>
              <a:rPr lang="en-US" sz="1600" dirty="0">
                <a:solidFill>
                  <a:srgbClr val="000000"/>
                </a:solidFill>
                <a:latin typeface="Arial" panose="020B0604020202020204" pitchFamily="34" charset="0"/>
              </a:rPr>
              <a:t>Equipment Washing Policy</a:t>
            </a:r>
            <a:endParaRPr lang="en-US" sz="1600" b="0" i="0" dirty="0">
              <a:solidFill>
                <a:srgbClr val="000000"/>
              </a:solidFill>
              <a:effectLst/>
              <a:latin typeface="Arial" panose="020B0604020202020204" pitchFamily="34" charset="0"/>
              <a:cs typeface="Arial" panose="020B0604020202020204" pitchFamily="34" charset="0"/>
            </a:endParaRPr>
          </a:p>
          <a:p>
            <a:pPr marL="0" indent="0">
              <a:buNone/>
            </a:pPr>
            <a:r>
              <a:rPr lang="en-US" sz="1600" b="1" dirty="0">
                <a:solidFill>
                  <a:srgbClr val="000000"/>
                </a:solidFill>
                <a:latin typeface="Arial" panose="020B0604020202020204" pitchFamily="34" charset="0"/>
              </a:rPr>
              <a:t>Crush &amp; Convey</a:t>
            </a:r>
          </a:p>
          <a:p>
            <a:pPr>
              <a:buFontTx/>
              <a:buChar char="-"/>
            </a:pPr>
            <a:r>
              <a:rPr lang="en-US" sz="1600" b="0" i="0" dirty="0">
                <a:solidFill>
                  <a:srgbClr val="000000"/>
                </a:solidFill>
                <a:effectLst/>
                <a:latin typeface="Arial" panose="020B0604020202020204" pitchFamily="34" charset="0"/>
                <a:cs typeface="Arial" panose="020B0604020202020204" pitchFamily="34" charset="0"/>
              </a:rPr>
              <a:t>Primary Crusher enclosures to direct air</a:t>
            </a:r>
          </a:p>
          <a:p>
            <a:pPr>
              <a:buFontTx/>
              <a:buChar char="-"/>
            </a:pPr>
            <a:r>
              <a:rPr lang="en-US" sz="1600" dirty="0">
                <a:solidFill>
                  <a:srgbClr val="000000"/>
                </a:solidFill>
                <a:latin typeface="Arial" panose="020B0604020202020204" pitchFamily="34" charset="0"/>
              </a:rPr>
              <a:t>PC2/PC3 enclose dribble pan side walls</a:t>
            </a:r>
          </a:p>
          <a:p>
            <a:pPr>
              <a:buFontTx/>
              <a:buChar char="-"/>
            </a:pPr>
            <a:r>
              <a:rPr lang="en-US" sz="1600" b="0" i="0" dirty="0">
                <a:solidFill>
                  <a:srgbClr val="000000"/>
                </a:solidFill>
                <a:effectLst/>
                <a:latin typeface="Arial" panose="020B0604020202020204" pitchFamily="34" charset="0"/>
                <a:cs typeface="Arial" panose="020B0604020202020204" pitchFamily="34" charset="0"/>
              </a:rPr>
              <a:t>Replace skirt enclosures at Head House</a:t>
            </a:r>
            <a:endParaRPr lang="en-US" sz="1600" dirty="0">
              <a:solidFill>
                <a:srgbClr val="000000"/>
              </a:solidFill>
              <a:latin typeface="Arial" panose="020B0604020202020204" pitchFamily="34" charset="0"/>
            </a:endParaRPr>
          </a:p>
          <a:p>
            <a:pPr marL="0" indent="0">
              <a:buNone/>
            </a:pPr>
            <a:r>
              <a:rPr lang="en-US" sz="1600" b="1" i="0" dirty="0">
                <a:solidFill>
                  <a:srgbClr val="000000"/>
                </a:solidFill>
                <a:effectLst/>
                <a:latin typeface="Arial" panose="020B0604020202020204" pitchFamily="34" charset="0"/>
                <a:cs typeface="Arial" panose="020B0604020202020204" pitchFamily="34" charset="0"/>
              </a:rPr>
              <a:t>Henderson Mill</a:t>
            </a:r>
          </a:p>
          <a:p>
            <a:pPr>
              <a:buFontTx/>
              <a:buChar char="-"/>
            </a:pPr>
            <a:r>
              <a:rPr lang="en-US" sz="1600" dirty="0">
                <a:solidFill>
                  <a:srgbClr val="000000"/>
                </a:solidFill>
                <a:latin typeface="Arial" panose="020B0604020202020204" pitchFamily="34" charset="0"/>
              </a:rPr>
              <a:t>Bulkhead seals at both ends of tunnel inclines</a:t>
            </a:r>
          </a:p>
          <a:p>
            <a:pPr>
              <a:buFontTx/>
              <a:buChar char="-"/>
            </a:pPr>
            <a:r>
              <a:rPr lang="en-US" sz="1600" b="0" i="0" dirty="0">
                <a:solidFill>
                  <a:srgbClr val="000000"/>
                </a:solidFill>
                <a:effectLst/>
                <a:latin typeface="Arial" panose="020B0604020202020204" pitchFamily="34" charset="0"/>
                <a:cs typeface="Arial" panose="020B0604020202020204" pitchFamily="34" charset="0"/>
              </a:rPr>
              <a:t>Entry/exit curtains at primary mill head chutes</a:t>
            </a:r>
          </a:p>
          <a:p>
            <a:pPr>
              <a:buFontTx/>
              <a:buChar char="-"/>
            </a:pPr>
            <a:r>
              <a:rPr lang="en-US" sz="1600" dirty="0">
                <a:solidFill>
                  <a:srgbClr val="000000"/>
                </a:solidFill>
                <a:latin typeface="Arial" panose="020B0604020202020204" pitchFamily="34" charset="0"/>
              </a:rPr>
              <a:t>Relocate pulley plows from over return trainer idlers</a:t>
            </a:r>
          </a:p>
          <a:p>
            <a:pPr>
              <a:buFontTx/>
              <a:buChar char="-"/>
            </a:pPr>
            <a:endParaRPr lang="en-US" sz="1600" b="0" i="0" dirty="0">
              <a:solidFill>
                <a:srgbClr val="000000"/>
              </a:solidFill>
              <a:effectLst/>
              <a:latin typeface="Arial" panose="020B0604020202020204" pitchFamily="34" charset="0"/>
              <a:cs typeface="Arial" panose="020B0604020202020204" pitchFamily="34" charset="0"/>
            </a:endParaRPr>
          </a:p>
          <a:p>
            <a:pPr marL="0" indent="0">
              <a:buNone/>
            </a:pPr>
            <a:r>
              <a:rPr lang="en-US" sz="1600" dirty="0">
                <a:solidFill>
                  <a:srgbClr val="000000"/>
                </a:solidFill>
                <a:latin typeface="Arial" panose="020B0604020202020204" pitchFamily="34" charset="0"/>
              </a:rPr>
              <a:t>Contact </a:t>
            </a:r>
            <a:r>
              <a:rPr lang="en-US" sz="1600" b="1" dirty="0">
                <a:solidFill>
                  <a:srgbClr val="000000"/>
                </a:solidFill>
                <a:latin typeface="Arial" panose="020B0604020202020204" pitchFamily="34" charset="0"/>
              </a:rPr>
              <a:t>Chief Kolobe</a:t>
            </a:r>
            <a:r>
              <a:rPr lang="en-US" sz="1600" dirty="0">
                <a:solidFill>
                  <a:srgbClr val="000000"/>
                </a:solidFill>
                <a:latin typeface="Arial" panose="020B0604020202020204" pitchFamily="34" charset="0"/>
              </a:rPr>
              <a:t>, Silica Project Manager,</a:t>
            </a:r>
            <a:r>
              <a:rPr lang="en-US" sz="1600" b="1" dirty="0">
                <a:solidFill>
                  <a:srgbClr val="000000"/>
                </a:solidFill>
                <a:latin typeface="Arial" panose="020B0604020202020204" pitchFamily="34" charset="0"/>
              </a:rPr>
              <a:t> </a:t>
            </a:r>
            <a:r>
              <a:rPr lang="en-US" sz="1600" dirty="0">
                <a:solidFill>
                  <a:srgbClr val="000000"/>
                </a:solidFill>
                <a:latin typeface="Arial" panose="020B0604020202020204" pitchFamily="34" charset="0"/>
              </a:rPr>
              <a:t>if you have follow-up questions</a:t>
            </a:r>
            <a:endParaRPr lang="en-US" sz="16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67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9CD13-2903-9524-5A8C-E9C24DC51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6B667-5BE8-4D72-9AB9-5EF6A1258447}"/>
              </a:ext>
            </a:extLst>
          </p:cNvPr>
          <p:cNvSpPr>
            <a:spLocks noGrp="1"/>
          </p:cNvSpPr>
          <p:nvPr>
            <p:ph type="title"/>
          </p:nvPr>
        </p:nvSpPr>
        <p:spPr>
          <a:xfrm>
            <a:off x="334319" y="436003"/>
            <a:ext cx="7147858" cy="607555"/>
          </a:xfrm>
        </p:spPr>
        <p:txBody>
          <a:bodyPr/>
          <a:lstStyle/>
          <a:p>
            <a:r>
              <a:rPr lang="en-US" dirty="0"/>
              <a:t>Environmental Topic – Product Review Process </a:t>
            </a:r>
          </a:p>
        </p:txBody>
      </p:sp>
      <p:sp>
        <p:nvSpPr>
          <p:cNvPr id="3" name="Content Placeholder 2">
            <a:extLst>
              <a:ext uri="{FF2B5EF4-FFF2-40B4-BE49-F238E27FC236}">
                <a16:creationId xmlns:a16="http://schemas.microsoft.com/office/drawing/2014/main" id="{55BE82BA-FBD6-82CD-870C-2DA0F73BB66F}"/>
              </a:ext>
            </a:extLst>
          </p:cNvPr>
          <p:cNvSpPr>
            <a:spLocks noGrp="1"/>
          </p:cNvSpPr>
          <p:nvPr>
            <p:ph idx="1"/>
          </p:nvPr>
        </p:nvSpPr>
        <p:spPr>
          <a:xfrm>
            <a:off x="246490" y="1519519"/>
            <a:ext cx="8611263" cy="4464423"/>
          </a:xfrm>
        </p:spPr>
        <p:txBody>
          <a:bodyPr/>
          <a:lstStyle/>
          <a:p>
            <a:pPr marL="0" marR="6550" indent="0" algn="just">
              <a:buNone/>
            </a:pPr>
            <a:r>
              <a:rPr lang="en-US" sz="1800" b="0" i="0" u="none" strike="noStrike" baseline="0" dirty="0">
                <a:solidFill>
                  <a:srgbClr val="000000"/>
                </a:solidFill>
                <a:latin typeface="Calibri" panose="020F0502020204030204" pitchFamily="34" charset="0"/>
              </a:rPr>
              <a:t>A Safety Data Sheet (SDS)must be on file for every chemical brought onsite. All chemicals, no matter their container size, need to be approved </a:t>
            </a:r>
            <a:r>
              <a:rPr lang="en-US" sz="1800" b="1" i="0" u="sng" strike="noStrike" baseline="0" dirty="0">
                <a:solidFill>
                  <a:srgbClr val="000000"/>
                </a:solidFill>
                <a:latin typeface="Calibri" panose="020F0502020204030204" pitchFamily="34" charset="0"/>
              </a:rPr>
              <a:t>prior</a:t>
            </a:r>
            <a:r>
              <a:rPr lang="en-US" sz="1800" b="0" i="0" u="none" strike="noStrike" baseline="0" dirty="0">
                <a:solidFill>
                  <a:srgbClr val="000000"/>
                </a:solidFill>
                <a:latin typeface="Calibri" panose="020F0502020204030204" pitchFamily="34" charset="0"/>
              </a:rPr>
              <a:t> to bringing them on the property. This Process:</a:t>
            </a:r>
          </a:p>
          <a:p>
            <a:r>
              <a:rPr lang="en-US" sz="1600" b="0" i="0" u="none" strike="noStrike" baseline="0" dirty="0">
                <a:solidFill>
                  <a:srgbClr val="000000"/>
                </a:solidFill>
                <a:latin typeface="Calibri" panose="020F0502020204030204" pitchFamily="34" charset="0"/>
              </a:rPr>
              <a:t>Ensures proper material management, use, and disposal. </a:t>
            </a:r>
          </a:p>
          <a:p>
            <a:r>
              <a:rPr lang="en-US" sz="1600" b="0" i="0" u="none" strike="noStrike" baseline="0" dirty="0">
                <a:solidFill>
                  <a:srgbClr val="000000"/>
                </a:solidFill>
                <a:latin typeface="Calibri" panose="020F0502020204030204" pitchFamily="34" charset="0"/>
              </a:rPr>
              <a:t>Maintains complete and thorough information about each product on site and allows Environmental and Safety to be prepared for a spill or emergency response, if needed. </a:t>
            </a:r>
          </a:p>
          <a:p>
            <a:r>
              <a:rPr lang="en-US" sz="1600" b="0" i="0" u="none" strike="noStrike" baseline="0" dirty="0">
                <a:solidFill>
                  <a:srgbClr val="000000"/>
                </a:solidFill>
                <a:latin typeface="Calibri" panose="020F0502020204030204" pitchFamily="34" charset="0"/>
              </a:rPr>
              <a:t>Allows the site to evaluate if there is a less hazardous, effective substitute resulting in safer chemicals to work with and less hazardous waste generated.</a:t>
            </a:r>
          </a:p>
          <a:p>
            <a:r>
              <a:rPr lang="en-US" sz="1600" b="0" i="0" u="none" strike="noStrike" baseline="0" dirty="0">
                <a:solidFill>
                  <a:srgbClr val="000000"/>
                </a:solidFill>
                <a:latin typeface="Calibri" panose="020F0502020204030204" pitchFamily="34" charset="0"/>
              </a:rPr>
              <a:t>Keeps our commitment to reducing impact on the environment.</a:t>
            </a:r>
          </a:p>
          <a:p>
            <a:pPr marL="0" indent="0">
              <a:buNone/>
            </a:pPr>
            <a:r>
              <a:rPr lang="en-US" sz="1800" b="1" i="1" u="none" strike="noStrike" baseline="0" dirty="0">
                <a:solidFill>
                  <a:srgbClr val="000000"/>
                </a:solidFill>
                <a:latin typeface="Calibri" panose="020F0502020204030204" pitchFamily="34" charset="0"/>
              </a:rPr>
              <a:t>The Process</a:t>
            </a:r>
            <a:endParaRPr lang="en-US" sz="1800" b="0" i="0" u="none" strike="noStrike" baseline="0" dirty="0">
              <a:solidFill>
                <a:srgbClr val="000000"/>
              </a:solidFill>
              <a:latin typeface="Calibri" panose="020F0502020204030204" pitchFamily="34" charset="0"/>
            </a:endParaRPr>
          </a:p>
          <a:p>
            <a:pPr marL="0" indent="0">
              <a:buNone/>
            </a:pPr>
            <a:r>
              <a:rPr lang="en-US" sz="1800" b="0" i="0" u="none" strike="noStrike" baseline="0" dirty="0">
                <a:solidFill>
                  <a:srgbClr val="000000"/>
                </a:solidFill>
                <a:latin typeface="Calibri" panose="020F0502020204030204" pitchFamily="34" charset="0"/>
              </a:rPr>
              <a:t>To start a product approval, get with a mine or mill planner or Project Manager</a:t>
            </a:r>
          </a:p>
          <a:p>
            <a:r>
              <a:rPr lang="en-US" sz="1600" b="0" i="0" u="none" strike="noStrike" baseline="0" dirty="0">
                <a:solidFill>
                  <a:srgbClr val="000000"/>
                </a:solidFill>
                <a:latin typeface="Calibri" panose="020F0502020204030204" pitchFamily="34" charset="0"/>
              </a:rPr>
              <a:t>Planning or Project Manager will submit the request in </a:t>
            </a:r>
            <a:r>
              <a:rPr lang="en-US" sz="1600" b="0" i="0" u="none" strike="noStrike" baseline="0" dirty="0" err="1">
                <a:solidFill>
                  <a:srgbClr val="000000"/>
                </a:solidFill>
                <a:latin typeface="Calibri" panose="020F0502020204030204" pitchFamily="34" charset="0"/>
              </a:rPr>
              <a:t>Sphera</a:t>
            </a:r>
            <a:r>
              <a:rPr lang="en-US" sz="1600" b="0" i="0" u="none" strike="noStrike" baseline="0" dirty="0">
                <a:solidFill>
                  <a:srgbClr val="000000"/>
                </a:solidFill>
                <a:latin typeface="Calibri" panose="020F0502020204030204" pitchFamily="34" charset="0"/>
              </a:rPr>
              <a:t>.</a:t>
            </a:r>
          </a:p>
          <a:p>
            <a:r>
              <a:rPr lang="en-US" sz="1600" b="0" i="0" u="none" strike="noStrike" baseline="0" dirty="0">
                <a:solidFill>
                  <a:srgbClr val="000000"/>
                </a:solidFill>
                <a:latin typeface="Calibri" panose="020F0502020204030204" pitchFamily="34" charset="0"/>
              </a:rPr>
              <a:t>The request will go to both Environmental and Health and Safety for approval.</a:t>
            </a:r>
          </a:p>
          <a:p>
            <a:r>
              <a:rPr lang="en-US" sz="1600" b="0" i="0" u="none" strike="noStrike" baseline="0" dirty="0">
                <a:solidFill>
                  <a:srgbClr val="000000"/>
                </a:solidFill>
                <a:latin typeface="Calibri" panose="020F0502020204030204" pitchFamily="34" charset="0"/>
              </a:rPr>
              <a:t>Regulations, chemical characteristics, and exposure / safety considerations are reviewed before approving or denying a request.</a:t>
            </a:r>
          </a:p>
          <a:p>
            <a:pPr marL="0" indent="0">
              <a:buNone/>
            </a:pPr>
            <a:endParaRPr lang="en-US" sz="500" b="0" i="0" u="none" strike="noStrike" baseline="0" dirty="0">
              <a:solidFill>
                <a:srgbClr val="000000"/>
              </a:solidFill>
              <a:latin typeface="Calibri" panose="020F0502020204030204" pitchFamily="34" charset="0"/>
            </a:endParaRPr>
          </a:p>
          <a:p>
            <a:pPr marL="0" marR="52570" indent="0" algn="ctr">
              <a:buNone/>
            </a:pPr>
            <a:r>
              <a:rPr lang="en-US" sz="1700" b="0" i="0" u="none" strike="noStrike" baseline="0" dirty="0">
                <a:solidFill>
                  <a:srgbClr val="000000"/>
                </a:solidFill>
                <a:latin typeface="Calibri" panose="020F0502020204030204" pitchFamily="34" charset="0"/>
              </a:rPr>
              <a:t>The Mill Water Treatment Plant project has had </a:t>
            </a:r>
            <a:r>
              <a:rPr lang="en-US" sz="1700" b="1" i="0" u="none" strike="noStrike" baseline="0" dirty="0">
                <a:solidFill>
                  <a:srgbClr val="000000"/>
                </a:solidFill>
                <a:latin typeface="Calibri" panose="020F0502020204030204" pitchFamily="34" charset="0"/>
              </a:rPr>
              <a:t>over 150 </a:t>
            </a:r>
            <a:r>
              <a:rPr lang="en-US" sz="1700" b="0" i="0" u="none" strike="noStrike" baseline="0" dirty="0">
                <a:solidFill>
                  <a:srgbClr val="000000"/>
                </a:solidFill>
                <a:latin typeface="Calibri" panose="020F0502020204030204" pitchFamily="34" charset="0"/>
              </a:rPr>
              <a:t>chemical approval requests so far!</a:t>
            </a:r>
          </a:p>
        </p:txBody>
      </p:sp>
    </p:spTree>
    <p:extLst>
      <p:ext uri="{BB962C8B-B14F-4D97-AF65-F5344CB8AC3E}">
        <p14:creationId xmlns:p14="http://schemas.microsoft.com/office/powerpoint/2010/main" val="394757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D1D5-106B-66B4-1E12-A0F5B82F0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8AAAB-41F6-6720-634F-27E4F91436D0}"/>
              </a:ext>
            </a:extLst>
          </p:cNvPr>
          <p:cNvSpPr>
            <a:spLocks noGrp="1"/>
          </p:cNvSpPr>
          <p:nvPr>
            <p:ph type="title"/>
          </p:nvPr>
        </p:nvSpPr>
        <p:spPr>
          <a:xfrm>
            <a:off x="334319" y="436003"/>
            <a:ext cx="7147858" cy="607555"/>
          </a:xfrm>
        </p:spPr>
        <p:txBody>
          <a:bodyPr/>
          <a:lstStyle/>
          <a:p>
            <a:r>
              <a:rPr lang="en-US" dirty="0"/>
              <a:t>Environmental Topic – Product Review Process </a:t>
            </a:r>
          </a:p>
        </p:txBody>
      </p:sp>
      <p:sp>
        <p:nvSpPr>
          <p:cNvPr id="3" name="Content Placeholder 2">
            <a:extLst>
              <a:ext uri="{FF2B5EF4-FFF2-40B4-BE49-F238E27FC236}">
                <a16:creationId xmlns:a16="http://schemas.microsoft.com/office/drawing/2014/main" id="{12689204-C6EF-7E24-DB03-941131BCE75D}"/>
              </a:ext>
            </a:extLst>
          </p:cNvPr>
          <p:cNvSpPr>
            <a:spLocks noGrp="1"/>
          </p:cNvSpPr>
          <p:nvPr>
            <p:ph idx="1"/>
          </p:nvPr>
        </p:nvSpPr>
        <p:spPr/>
        <p:txBody>
          <a:bodyPr/>
          <a:lstStyle/>
          <a:p>
            <a:pPr marL="0" indent="0" algn="just">
              <a:buNone/>
            </a:pPr>
            <a:r>
              <a:rPr lang="en-US" sz="1800" b="1" i="1" u="none" strike="noStrike" baseline="0" dirty="0">
                <a:latin typeface="Calibri" panose="020F0502020204030204" pitchFamily="34" charset="0"/>
              </a:rPr>
              <a:t>Unapproved Chemicals</a:t>
            </a:r>
            <a:endParaRPr lang="en-US" sz="1800" b="1" i="0" u="none" strike="noStrike" baseline="0" dirty="0">
              <a:latin typeface="Calibri" panose="020F0502020204030204" pitchFamily="34" charset="0"/>
            </a:endParaRPr>
          </a:p>
          <a:p>
            <a:pPr marL="0" marR="45620" indent="0" algn="just">
              <a:buNone/>
            </a:pPr>
            <a:r>
              <a:rPr lang="en-US" sz="1800" b="0" i="0" u="none" strike="noStrike" baseline="0" dirty="0">
                <a:latin typeface="Calibri" panose="020F0502020204030204" pitchFamily="34" charset="0"/>
              </a:rPr>
              <a:t>NOT all chemicals are allowed on the site. Certain chemicals, such as those that would result in P-Listed waste with acutely hazardous characteristics, are prohibited for use on our properties. If the chemical you request is not allowed, work with Environmental or Safety to find an allowable substitute.</a:t>
            </a:r>
          </a:p>
          <a:p>
            <a:pPr marL="0" marR="45620" indent="0" algn="just">
              <a:buNone/>
            </a:pPr>
            <a:r>
              <a:rPr lang="en-US" sz="1800" b="1" i="0" u="none" strike="noStrike" baseline="0" dirty="0">
                <a:latin typeface="Calibri" panose="020F0502020204030204" pitchFamily="34" charset="0"/>
              </a:rPr>
              <a:t>If you have questions on if a chemical is allowed or cannot find the SDS during a spill or emergency, please reach out to Environmental or call the Environmental on-call hotline:</a:t>
            </a:r>
            <a:r>
              <a:rPr lang="en-US" sz="1800" b="1" i="0" u="none" strike="noStrike" baseline="0" dirty="0">
                <a:solidFill>
                  <a:srgbClr val="FF0000"/>
                </a:solidFill>
                <a:latin typeface="Calibri" panose="020F0502020204030204" pitchFamily="34" charset="0"/>
              </a:rPr>
              <a:t>(720) 942-3603. </a:t>
            </a:r>
            <a:r>
              <a:rPr lang="en-US" sz="1800" b="1" i="0" u="none" strike="noStrike" baseline="0" dirty="0">
                <a:solidFill>
                  <a:srgbClr val="000000"/>
                </a:solidFill>
                <a:latin typeface="Calibri" panose="020F0502020204030204" pitchFamily="34" charset="0"/>
              </a:rPr>
              <a:t>Someone is ready to answer this number 24/7.</a:t>
            </a:r>
            <a:endParaRPr lang="en-US" sz="1800" b="0" i="0" u="none" strike="noStrike" baseline="0" dirty="0">
              <a:solidFill>
                <a:srgbClr val="000000"/>
              </a:solidFill>
              <a:latin typeface="Calibri" panose="020F0502020204030204" pitchFamily="34" charset="0"/>
            </a:endParaRPr>
          </a:p>
          <a:p>
            <a:pPr marL="0" marR="47750" indent="0" algn="just">
              <a:buNone/>
            </a:pPr>
            <a:r>
              <a:rPr lang="en-US" sz="1800" b="0" i="0" u="none" strike="noStrike" baseline="0" dirty="0">
                <a:solidFill>
                  <a:srgbClr val="000000"/>
                </a:solidFill>
                <a:latin typeface="Calibri" panose="020F0502020204030204" pitchFamily="34" charset="0"/>
              </a:rPr>
              <a:t>During the 2025 Internal ISO 14001 audit, three cans of chlorinated brake cleaner were found in a flammable cabinet underground. Chlorinated solvents are NOT an approved chemical due to hazard characteristics and contamination potential with used oil, and the items were removed. </a:t>
            </a:r>
          </a:p>
          <a:p>
            <a:pPr marL="0" marR="47750" indent="0" algn="just">
              <a:buNone/>
            </a:pPr>
            <a:endParaRPr lang="en-US" dirty="0">
              <a:solidFill>
                <a:srgbClr val="000000"/>
              </a:solidFill>
              <a:latin typeface="Calibri" panose="020F0502020204030204" pitchFamily="34" charset="0"/>
            </a:endParaRPr>
          </a:p>
          <a:p>
            <a:pPr marL="0" indent="0" algn="just">
              <a:buNone/>
            </a:pPr>
            <a:r>
              <a:rPr lang="en-US" sz="1800" b="1" i="1" u="none" strike="noStrike" baseline="0" dirty="0">
                <a:latin typeface="Calibri" panose="020F0502020204030204" pitchFamily="34" charset="0"/>
              </a:rPr>
              <a:t>Verifying Approved Chemicals</a:t>
            </a:r>
          </a:p>
          <a:p>
            <a:pPr marL="0" indent="0" algn="just">
              <a:buNone/>
            </a:pPr>
            <a:r>
              <a:rPr lang="en-US" sz="1800" i="1" u="none" strike="noStrike" baseline="0" dirty="0">
                <a:latin typeface="Calibri" panose="020F0502020204030204" pitchFamily="34" charset="0"/>
              </a:rPr>
              <a:t>FMI uses </a:t>
            </a:r>
            <a:r>
              <a:rPr lang="en-US" sz="1800" i="1" u="none" strike="noStrike" baseline="0" dirty="0" err="1">
                <a:latin typeface="Calibri" panose="020F0502020204030204" pitchFamily="34" charset="0"/>
              </a:rPr>
              <a:t>Sphera</a:t>
            </a:r>
            <a:r>
              <a:rPr lang="en-US" sz="1800" i="1" u="none" strike="noStrike" baseline="0" dirty="0">
                <a:latin typeface="Calibri" panose="020F0502020204030204" pitchFamily="34" charset="0"/>
              </a:rPr>
              <a:t> to store SDS’s for chemicals used on all Freeport properties</a:t>
            </a:r>
          </a:p>
          <a:p>
            <a:pPr marL="0" indent="0" algn="just">
              <a:buNone/>
            </a:pPr>
            <a:r>
              <a:rPr lang="en-US" sz="1800" i="1" u="none" strike="noStrike" baseline="0" dirty="0">
                <a:latin typeface="Calibri" panose="020F0502020204030204" pitchFamily="34" charset="0"/>
              </a:rPr>
              <a:t>Link to </a:t>
            </a:r>
            <a:r>
              <a:rPr lang="en-US" sz="1800" i="1" u="none" strike="noStrike" baseline="0" dirty="0" err="1">
                <a:latin typeface="Calibri" panose="020F0502020204030204" pitchFamily="34" charset="0"/>
              </a:rPr>
              <a:t>S</a:t>
            </a:r>
            <a:r>
              <a:rPr lang="en-US" i="1" dirty="0" err="1">
                <a:latin typeface="Calibri" panose="020F0502020204030204" pitchFamily="34" charset="0"/>
              </a:rPr>
              <a:t>phera</a:t>
            </a:r>
            <a:r>
              <a:rPr lang="en-US" i="1" dirty="0">
                <a:latin typeface="Calibri" panose="020F0502020204030204" pitchFamily="34" charset="0"/>
              </a:rPr>
              <a:t>: </a:t>
            </a:r>
            <a:r>
              <a:rPr lang="en-US" i="1" dirty="0">
                <a:latin typeface="Calibri" panose="020F0502020204030204" pitchFamily="34" charset="0"/>
                <a:hlinkClick r:id="rId2"/>
              </a:rPr>
              <a:t>https://fcx.complyplus.com/</a:t>
            </a:r>
            <a:endParaRPr lang="en-US" sz="1800" i="1" u="none" strike="noStrike" baseline="0" dirty="0">
              <a:latin typeface="Calibri" panose="020F0502020204030204" pitchFamily="34" charset="0"/>
            </a:endParaRPr>
          </a:p>
          <a:p>
            <a:pPr marL="0" marR="47750" indent="0" algn="just">
              <a:buNone/>
            </a:pPr>
            <a:endParaRPr lang="en-US"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62728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46DC6-57BA-27A8-83E9-F066FC760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F4A9A-8C9D-A4A3-8360-51091B681069}"/>
              </a:ext>
            </a:extLst>
          </p:cNvPr>
          <p:cNvSpPr>
            <a:spLocks noGrp="1"/>
          </p:cNvSpPr>
          <p:nvPr>
            <p:ph type="title"/>
          </p:nvPr>
        </p:nvSpPr>
        <p:spPr/>
        <p:txBody>
          <a:bodyPr/>
          <a:lstStyle/>
          <a:p>
            <a:r>
              <a:rPr lang="en-US" dirty="0"/>
              <a:t>Potential Fatal Events (PFE)</a:t>
            </a:r>
          </a:p>
        </p:txBody>
      </p:sp>
      <p:pic>
        <p:nvPicPr>
          <p:cNvPr id="5" name="Content Placeholder 4">
            <a:extLst>
              <a:ext uri="{FF2B5EF4-FFF2-40B4-BE49-F238E27FC236}">
                <a16:creationId xmlns:a16="http://schemas.microsoft.com/office/drawing/2014/main" id="{DFD261E0-C582-1517-BD7B-96A4EAA6E321}"/>
              </a:ext>
            </a:extLst>
          </p:cNvPr>
          <p:cNvPicPr>
            <a:picLocks noGrp="1" noChangeAspect="1"/>
          </p:cNvPicPr>
          <p:nvPr>
            <p:ph idx="1"/>
          </p:nvPr>
        </p:nvPicPr>
        <p:blipFill>
          <a:blip r:embed="rId2"/>
          <a:stretch>
            <a:fillRect/>
          </a:stretch>
        </p:blipFill>
        <p:spPr>
          <a:xfrm>
            <a:off x="123092" y="1528215"/>
            <a:ext cx="8952418" cy="5020613"/>
          </a:xfrm>
        </p:spPr>
      </p:pic>
    </p:spTree>
    <p:extLst>
      <p:ext uri="{BB962C8B-B14F-4D97-AF65-F5344CB8AC3E}">
        <p14:creationId xmlns:p14="http://schemas.microsoft.com/office/powerpoint/2010/main" val="73004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7259D-C130-DABA-4CD5-6A97C3359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7415F-DA07-2EA9-E77E-689FDB77A29C}"/>
              </a:ext>
            </a:extLst>
          </p:cNvPr>
          <p:cNvSpPr>
            <a:spLocks noGrp="1"/>
          </p:cNvSpPr>
          <p:nvPr>
            <p:ph type="title"/>
          </p:nvPr>
        </p:nvSpPr>
        <p:spPr/>
        <p:txBody>
          <a:bodyPr/>
          <a:lstStyle/>
          <a:p>
            <a:r>
              <a:rPr lang="en-US" dirty="0"/>
              <a:t>Potential Fatal Events (PFE)</a:t>
            </a:r>
          </a:p>
        </p:txBody>
      </p:sp>
      <p:pic>
        <p:nvPicPr>
          <p:cNvPr id="4" name="Picture 3">
            <a:extLst>
              <a:ext uri="{FF2B5EF4-FFF2-40B4-BE49-F238E27FC236}">
                <a16:creationId xmlns:a16="http://schemas.microsoft.com/office/drawing/2014/main" id="{382EA79E-E5BC-2102-0904-8CDFD41784D6}"/>
              </a:ext>
            </a:extLst>
          </p:cNvPr>
          <p:cNvPicPr>
            <a:picLocks noChangeAspect="1"/>
          </p:cNvPicPr>
          <p:nvPr/>
        </p:nvPicPr>
        <p:blipFill>
          <a:blip r:embed="rId2"/>
          <a:stretch>
            <a:fillRect/>
          </a:stretch>
        </p:blipFill>
        <p:spPr>
          <a:xfrm>
            <a:off x="0" y="1452254"/>
            <a:ext cx="9144000" cy="5146186"/>
          </a:xfrm>
          <a:prstGeom prst="rect">
            <a:avLst/>
          </a:prstGeom>
        </p:spPr>
      </p:pic>
    </p:spTree>
    <p:extLst>
      <p:ext uri="{BB962C8B-B14F-4D97-AF65-F5344CB8AC3E}">
        <p14:creationId xmlns:p14="http://schemas.microsoft.com/office/powerpoint/2010/main" val="2765762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M Document" ma:contentTypeID="0x01010046829DE55437B147B48D1766376E3D6B00B88FBAAEE5C20C4C9D69FB6CE39CD566" ma:contentTypeVersion="6" ma:contentTypeDescription="Document Content Type" ma:contentTypeScope="" ma:versionID="54fdcedd32f92a76818fefc43cd56ac1">
  <xsd:schema xmlns:xsd="http://www.w3.org/2001/XMLSchema" xmlns:xs="http://www.w3.org/2001/XMLSchema" xmlns:p="http://schemas.microsoft.com/office/2006/metadata/properties" xmlns:ns2="b5ba0a33-b247-4d4b-b9ae-c709af684fd3" xmlns:ns3="1c8c09b6-704d-411a-b466-b4564be81472" targetNamespace="http://schemas.microsoft.com/office/2006/metadata/properties" ma:root="true" ma:fieldsID="88fa9e2658bc9e7bdcc35ac4495747b1" ns2:_="" ns3:_="">
    <xsd:import namespace="b5ba0a33-b247-4d4b-b9ae-c709af684fd3"/>
    <xsd:import namespace="1c8c09b6-704d-411a-b466-b4564be81472"/>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3;#Community Relations - General|96e133fb-aecf-4fc7-91a1-5dcc9f35a869"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ec2217-e374-4c6f-b3e4-ba39a28ba7e3}" ma:internalName="TaxCatchAll" ma:showField="CatchAllData"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ec2217-e374-4c6f-b3e4-ba39a28ba7e3}" ma:internalName="TaxCatchAllLabel" ma:readOnly="true" ma:showField="CatchAllDataLabel"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1c8c09b6-704d-411a-b466-b4564be81472" elementFormDefault="qualified">
    <xsd:import namespace="http://schemas.microsoft.com/office/2006/documentManagement/types"/>
    <xsd:import namespace="http://schemas.microsoft.com/office/infopath/2007/PartnerControls"/>
    <xsd:element name="Site" ma:index="18" nillable="true" ma:displayName="Site" ma:internalName="Si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b7e16863-b940-4291-96f8-ad8461baff96" ContentTypeId="0x01010046829DE55437B147B48D1766376E3D6B" PreviousValue="false"/>
</file>

<file path=customXml/item3.xml><?xml version="1.0" encoding="utf-8"?>
<p:properties xmlns:p="http://schemas.microsoft.com/office/2006/metadata/properties" xmlns:xsi="http://www.w3.org/2001/XMLSchema-instance" xmlns:pc="http://schemas.microsoft.com/office/infopath/2007/PartnerControls">
  <documentManagemen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78012a07-bc17-42a8-9dfa-203d907fea28</TermId>
        </TermInfo>
      </Terms>
    </FM_x0020_Ent_x0020_Taxonomy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4</Value>
      <Value>1</Value>
      <Value>7</Value>
    </TaxCatchAll>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FM_x0020_LOC xmlns="b5ba0a33-b247-4d4b-b9ae-c709af684fd3" xsi:nil="true"/>
    <FM_x0020_DPT xmlns="b5ba0a33-b247-4d4b-b9ae-c709af684fd3">Administration</FM_x0020_DPT>
    <Site xmlns="1c8c09b6-704d-411a-b466-b4564be81472">Climax Molybdenum</Sit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5B653F-27A7-4C09-A3A1-CB70A27EFB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a0a33-b247-4d4b-b9ae-c709af684fd3"/>
    <ds:schemaRef ds:uri="1c8c09b6-704d-411a-b466-b4564be81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6C0FA3-8ED0-4147-86DC-5E490260DA09}">
  <ds:schemaRefs>
    <ds:schemaRef ds:uri="Microsoft.SharePoint.Taxonomy.ContentTypeSync"/>
  </ds:schemaRefs>
</ds:datastoreItem>
</file>

<file path=customXml/itemProps3.xml><?xml version="1.0" encoding="utf-8"?>
<ds:datastoreItem xmlns:ds="http://schemas.openxmlformats.org/officeDocument/2006/customXml" ds:itemID="{16EF08CE-F0D8-4F60-914A-EB8892FBFAD8}">
  <ds:schemaRefs>
    <ds:schemaRef ds:uri="b5ba0a33-b247-4d4b-b9ae-c709af684fd3"/>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1c8c09b6-704d-411a-b466-b4564be81472"/>
  </ds:schemaRefs>
</ds:datastoreItem>
</file>

<file path=customXml/itemProps4.xml><?xml version="1.0" encoding="utf-8"?>
<ds:datastoreItem xmlns:ds="http://schemas.openxmlformats.org/officeDocument/2006/customXml" ds:itemID="{59352AF1-5230-4CC1-89FF-1F16987DBC2D}">
  <ds:schemaRefs>
    <ds:schemaRef ds:uri="http://schemas.microsoft.com/sharepoint/v3/contenttype/fo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34159</TotalTime>
  <Words>1559</Words>
  <Application>Microsoft Office PowerPoint</Application>
  <PresentationFormat>On-screen Show (4:3)</PresentationFormat>
  <Paragraphs>231</Paragraphs>
  <Slides>36</Slides>
  <Notes>0</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1_Office Theme</vt:lpstr>
      <vt:lpstr>PowerPoint Presentation</vt:lpstr>
      <vt:lpstr>What is this Meeting?</vt:lpstr>
      <vt:lpstr>Safety Topic – Ergonomics </vt:lpstr>
      <vt:lpstr>Safety Topic – Ergonomics </vt:lpstr>
      <vt:lpstr>Safety Topic – Henderson Dust Projects </vt:lpstr>
      <vt:lpstr>Environmental Topic – Product Review Process </vt:lpstr>
      <vt:lpstr>Environmental Topic – Product Review Process </vt:lpstr>
      <vt:lpstr>Potential Fatal Events (PFE)</vt:lpstr>
      <vt:lpstr>Potential Fatal Events (PFE)</vt:lpstr>
      <vt:lpstr>Potential Fatal Events (PFE)</vt:lpstr>
      <vt:lpstr>Potential Fatal Events (PFE)</vt:lpstr>
      <vt:lpstr>High Risk/Actionable Events</vt:lpstr>
      <vt:lpstr>High Risk/Actionable Events</vt:lpstr>
      <vt:lpstr>High Risk/Actionable Events</vt:lpstr>
      <vt:lpstr>High Risk/Actionable Events</vt:lpstr>
      <vt:lpstr>High Risk/Actionable Events</vt:lpstr>
      <vt:lpstr>High Risk/Actionable Events</vt:lpstr>
      <vt:lpstr>High Risk/Actionable Events</vt:lpstr>
      <vt:lpstr>High Risk/Actionable Events</vt:lpstr>
      <vt:lpstr>Safety Alerts/Contacts</vt:lpstr>
      <vt:lpstr>Safety Alerts/Contacts</vt:lpstr>
      <vt:lpstr>MSHA Safety Alerts</vt:lpstr>
      <vt:lpstr>MSHA Fatality Alerts</vt:lpstr>
      <vt:lpstr>MSHA Fatality Alerts</vt:lpstr>
      <vt:lpstr>MSHA Fatality Alerts</vt:lpstr>
      <vt:lpstr>MSHA Fatality Alerts</vt:lpstr>
      <vt:lpstr>Henderson Incidents – 03/10-03/31</vt:lpstr>
      <vt:lpstr>Henderson Incidents – 03/10-03/31</vt:lpstr>
      <vt:lpstr>Henderson FRM Audit Results</vt:lpstr>
      <vt:lpstr>Henderson FRM Audit Results</vt:lpstr>
      <vt:lpstr>Contractor Management Topic – ISNetworld  </vt:lpstr>
      <vt:lpstr>Contractor Management Topic – Contractor No Access Form</vt:lpstr>
      <vt:lpstr>Contractor Management Topic – EWS Access</vt:lpstr>
      <vt:lpstr>2025 Contractor Meeting Schedule</vt:lpstr>
      <vt:lpstr>PowerPoint Presentation</vt:lpstr>
      <vt:lpstr>April Sign-Off Record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Kathy</dc:creator>
  <cp:lastModifiedBy>Goertz, Benjamin</cp:lastModifiedBy>
  <cp:revision>57</cp:revision>
  <dcterms:created xsi:type="dcterms:W3CDTF">2022-01-20T21:24:06Z</dcterms:created>
  <dcterms:modified xsi:type="dcterms:W3CDTF">2025-04-10T23:23:47Z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ContentTypeId">
    <vt:lpwstr>0x01010046829DE55437B147B48D1766376E3D6B00B88FBAAEE5C20C4C9D69FB6CE39CD566</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y fmtid="{D5CDD505-2E9C-101B-9397-08002B2CF9AE}" pid="15" name="Order">
    <vt:r8>1994800</vt:r8>
  </property>
  <property fmtid="{D5CDD505-2E9C-101B-9397-08002B2CF9AE}" pid="16" name="SharedWithUsers">
    <vt:lpwstr/>
  </property>
  <property fmtid="{D5CDD505-2E9C-101B-9397-08002B2CF9AE}" pid="17" name="ComplianceAssetId">
    <vt:lpwstr/>
  </property>
  <property fmtid="{D5CDD505-2E9C-101B-9397-08002B2CF9AE}" pid="18" name="_ExtendedDescription">
    <vt:lpwstr/>
  </property>
  <property fmtid="{D5CDD505-2E9C-101B-9397-08002B2CF9AE}" pid="19" name="TriggerFlowInfo">
    <vt:lpwstr/>
  </property>
  <property fmtid="{D5CDD505-2E9C-101B-9397-08002B2CF9AE}" pid="20" name="FM_x0020_Ent_x0020_Taxonomy">
    <vt:lpwstr>7;#Internal|78012a07-bc17-42a8-9dfa-203d907fea28</vt:lpwstr>
  </property>
  <property fmtid="{D5CDD505-2E9C-101B-9397-08002B2CF9AE}" pid="21" name="FM_x0020_Doc_x0020_Type">
    <vt:lpwstr>1;#Communication|ab0814dc-ad79-4add-a59b-e4976d8b9098</vt:lpwstr>
  </property>
  <property fmtid="{D5CDD505-2E9C-101B-9397-08002B2CF9AE}" pid="22" name="FM_x0020_Retention_x0020_Category">
    <vt:lpwstr>4;#Administration|5648ecb6-843d-42d8-8ec5-901cd2d614fb</vt:lpwstr>
  </property>
</Properties>
</file>