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0"/>
  </p:notesMasterIdLst>
  <p:sldIdLst>
    <p:sldId id="263" r:id="rId6"/>
    <p:sldId id="2147479394" r:id="rId7"/>
    <p:sldId id="292" r:id="rId8"/>
    <p:sldId id="2147479400" r:id="rId9"/>
    <p:sldId id="2147479374" r:id="rId10"/>
    <p:sldId id="345" r:id="rId11"/>
    <p:sldId id="2147479401" r:id="rId12"/>
    <p:sldId id="2147479424" r:id="rId13"/>
    <p:sldId id="2147479426" r:id="rId14"/>
    <p:sldId id="2147479429" r:id="rId15"/>
    <p:sldId id="2147479430" r:id="rId16"/>
    <p:sldId id="2147479434" r:id="rId17"/>
    <p:sldId id="2147479433" r:id="rId18"/>
    <p:sldId id="301" r:id="rId19"/>
    <p:sldId id="260" r:id="rId20"/>
    <p:sldId id="269" r:id="rId21"/>
    <p:sldId id="2147479397" r:id="rId22"/>
    <p:sldId id="2147479399" r:id="rId23"/>
    <p:sldId id="2147479402" r:id="rId24"/>
    <p:sldId id="302" r:id="rId25"/>
    <p:sldId id="262" r:id="rId26"/>
    <p:sldId id="324" r:id="rId27"/>
    <p:sldId id="2147479403" r:id="rId28"/>
    <p:sldId id="2147479391" r:id="rId29"/>
    <p:sldId id="325" r:id="rId30"/>
    <p:sldId id="2147479427" r:id="rId31"/>
    <p:sldId id="2147479412" r:id="rId32"/>
    <p:sldId id="2147479413" r:id="rId33"/>
    <p:sldId id="2147479411" r:id="rId34"/>
    <p:sldId id="2147479428" r:id="rId35"/>
    <p:sldId id="2147479409" r:id="rId36"/>
    <p:sldId id="297" r:id="rId37"/>
    <p:sldId id="298" r:id="rId38"/>
    <p:sldId id="21474794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4CE7F189-4EDA-0422-81D2-17F31868499B}" name="Talkington, Amy" initials="AT" userId="S::atalking@fmi.com::d45e07e3-b9b5-43ec-89a6-6fd33d9bea62"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49"/>
    <a:srgbClr val="4BC4AC"/>
    <a:srgbClr val="C66A39"/>
    <a:srgbClr val="F5F3F2"/>
    <a:srgbClr val="30696D"/>
    <a:srgbClr val="00AFD8"/>
    <a:srgbClr val="E7EEEF"/>
    <a:srgbClr val="F4F7F7"/>
    <a:srgbClr val="CFB89E"/>
    <a:srgbClr val="DBB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04D64733-E403-4831-BFA8-B385AAA67971}"/>
    <pc:docChg chg="undo custSel addSld delSld modSld sldOrd">
      <pc:chgData name="Goertz, Benjamin" userId="7bbcdc09-a17a-459e-9ed5-6cf1c589f103" providerId="ADAL" clId="{04D64733-E403-4831-BFA8-B385AAA67971}" dt="2026-04-09T13:20:10.658" v="2719" actId="20577"/>
      <pc:docMkLst>
        <pc:docMk/>
      </pc:docMkLst>
      <pc:sldChg chg="modSp mod">
        <pc:chgData name="Goertz, Benjamin" userId="7bbcdc09-a17a-459e-9ed5-6cf1c589f103" providerId="ADAL" clId="{04D64733-E403-4831-BFA8-B385AAA67971}" dt="2026-04-02T19:09:13.416" v="42" actId="6549"/>
        <pc:sldMkLst>
          <pc:docMk/>
          <pc:sldMk cId="3760700204" sldId="263"/>
        </pc:sldMkLst>
        <pc:spChg chg="mod">
          <ac:chgData name="Goertz, Benjamin" userId="7bbcdc09-a17a-459e-9ed5-6cf1c589f103" providerId="ADAL" clId="{04D64733-E403-4831-BFA8-B385AAA67971}" dt="2026-04-02T19:09:13.416" v="42" actId="6549"/>
          <ac:spMkLst>
            <pc:docMk/>
            <pc:sldMk cId="3760700204" sldId="263"/>
            <ac:spMk id="2" creationId="{8ED6258C-8CCE-09B3-97BC-FC79E6BA6803}"/>
          </ac:spMkLst>
        </pc:spChg>
      </pc:sldChg>
      <pc:sldChg chg="add del">
        <pc:chgData name="Goertz, Benjamin" userId="7bbcdc09-a17a-459e-9ed5-6cf1c589f103" providerId="ADAL" clId="{04D64733-E403-4831-BFA8-B385AAA67971}" dt="2026-04-02T19:11:50.471" v="60"/>
        <pc:sldMkLst>
          <pc:docMk/>
          <pc:sldMk cId="3496876957" sldId="297"/>
        </pc:sldMkLst>
      </pc:sldChg>
      <pc:sldChg chg="modSp add del mod">
        <pc:chgData name="Goertz, Benjamin" userId="7bbcdc09-a17a-459e-9ed5-6cf1c589f103" providerId="ADAL" clId="{04D64733-E403-4831-BFA8-B385AAA67971}" dt="2026-04-02T19:12:46.428" v="75" actId="6549"/>
        <pc:sldMkLst>
          <pc:docMk/>
          <pc:sldMk cId="978846211" sldId="298"/>
        </pc:sldMkLst>
        <pc:spChg chg="mod">
          <ac:chgData name="Goertz, Benjamin" userId="7bbcdc09-a17a-459e-9ed5-6cf1c589f103" providerId="ADAL" clId="{04D64733-E403-4831-BFA8-B385AAA67971}" dt="2026-04-02T19:12:46.428" v="75" actId="6549"/>
          <ac:spMkLst>
            <pc:docMk/>
            <pc:sldMk cId="978846211" sldId="298"/>
            <ac:spMk id="16" creationId="{E531367C-82BB-C7F0-86EE-B3A5E0782C25}"/>
          </ac:spMkLst>
        </pc:spChg>
      </pc:sldChg>
      <pc:sldChg chg="add">
        <pc:chgData name="Goertz, Benjamin" userId="7bbcdc09-a17a-459e-9ed5-6cf1c589f103" providerId="ADAL" clId="{04D64733-E403-4831-BFA8-B385AAA67971}" dt="2026-04-02T19:09:20.403" v="43"/>
        <pc:sldMkLst>
          <pc:docMk/>
          <pc:sldMk cId="932250255" sldId="2147479394"/>
        </pc:sldMkLst>
      </pc:sldChg>
      <pc:sldChg chg="add">
        <pc:chgData name="Goertz, Benjamin" userId="7bbcdc09-a17a-459e-9ed5-6cf1c589f103" providerId="ADAL" clId="{04D64733-E403-4831-BFA8-B385AAA67971}" dt="2026-04-02T19:11:50.471" v="60"/>
        <pc:sldMkLst>
          <pc:docMk/>
          <pc:sldMk cId="2403317114" sldId="2147479409"/>
        </pc:sldMkLst>
      </pc:sldChg>
      <pc:sldChg chg="addSp delSp modSp add mod">
        <pc:chgData name="Goertz, Benjamin" userId="7bbcdc09-a17a-459e-9ed5-6cf1c589f103" providerId="ADAL" clId="{04D64733-E403-4831-BFA8-B385AAA67971}" dt="2026-04-07T18:18:17.971" v="1686" actId="14100"/>
        <pc:sldMkLst>
          <pc:docMk/>
          <pc:sldMk cId="4182164417" sldId="2147479411"/>
        </pc:sldMkLst>
        <pc:spChg chg="mod">
          <ac:chgData name="Goertz, Benjamin" userId="7bbcdc09-a17a-459e-9ed5-6cf1c589f103" providerId="ADAL" clId="{04D64733-E403-4831-BFA8-B385AAA67971}" dt="2026-04-07T18:09:48.429" v="1567" actId="20577"/>
          <ac:spMkLst>
            <pc:docMk/>
            <pc:sldMk cId="4182164417" sldId="2147479411"/>
            <ac:spMk id="4" creationId="{B0047E70-FADA-6CD5-C6AF-50AB1A07B9BF}"/>
          </ac:spMkLst>
        </pc:spChg>
        <pc:picChg chg="add mod">
          <ac:chgData name="Goertz, Benjamin" userId="7bbcdc09-a17a-459e-9ed5-6cf1c589f103" providerId="ADAL" clId="{04D64733-E403-4831-BFA8-B385AAA67971}" dt="2026-04-07T18:18:17.971" v="1686" actId="14100"/>
          <ac:picMkLst>
            <pc:docMk/>
            <pc:sldMk cId="4182164417" sldId="2147479411"/>
            <ac:picMk id="5" creationId="{9519C949-3BE3-10A4-E5FB-E553AEB3EC4B}"/>
          </ac:picMkLst>
        </pc:picChg>
      </pc:sldChg>
      <pc:sldChg chg="modSp add mod">
        <pc:chgData name="Goertz, Benjamin" userId="7bbcdc09-a17a-459e-9ed5-6cf1c589f103" providerId="ADAL" clId="{04D64733-E403-4831-BFA8-B385AAA67971}" dt="2026-04-08T17:52:02.796" v="2685" actId="13926"/>
        <pc:sldMkLst>
          <pc:docMk/>
          <pc:sldMk cId="2453768801" sldId="2147479412"/>
        </pc:sldMkLst>
        <pc:spChg chg="mod">
          <ac:chgData name="Goertz, Benjamin" userId="7bbcdc09-a17a-459e-9ed5-6cf1c589f103" providerId="ADAL" clId="{04D64733-E403-4831-BFA8-B385AAA67971}" dt="2026-04-08T17:52:02.796" v="2685" actId="13926"/>
          <ac:spMkLst>
            <pc:docMk/>
            <pc:sldMk cId="2453768801" sldId="2147479412"/>
            <ac:spMk id="6" creationId="{3E852020-8E50-5549-C0EF-3E48B265E9C6}"/>
          </ac:spMkLst>
        </pc:spChg>
      </pc:sldChg>
      <pc:sldChg chg="addSp delSp modSp add mod">
        <pc:chgData name="Goertz, Benjamin" userId="7bbcdc09-a17a-459e-9ed5-6cf1c589f103" providerId="ADAL" clId="{04D64733-E403-4831-BFA8-B385AAA67971}" dt="2026-04-07T22:13:59.119" v="1705" actId="20577"/>
        <pc:sldMkLst>
          <pc:docMk/>
          <pc:sldMk cId="3343648412" sldId="2147479413"/>
        </pc:sldMkLst>
        <pc:spChg chg="mod">
          <ac:chgData name="Goertz, Benjamin" userId="7bbcdc09-a17a-459e-9ed5-6cf1c589f103" providerId="ADAL" clId="{04D64733-E403-4831-BFA8-B385AAA67971}" dt="2026-04-07T18:07:41.776" v="1449" actId="13926"/>
          <ac:spMkLst>
            <pc:docMk/>
            <pc:sldMk cId="3343648412" sldId="2147479413"/>
            <ac:spMk id="4" creationId="{2F7D4240-A0C4-BEB9-9AEB-E0ADF26522CA}"/>
          </ac:spMkLst>
        </pc:spChg>
        <pc:spChg chg="mod">
          <ac:chgData name="Goertz, Benjamin" userId="7bbcdc09-a17a-459e-9ed5-6cf1c589f103" providerId="ADAL" clId="{04D64733-E403-4831-BFA8-B385AAA67971}" dt="2026-04-07T22:13:59.119" v="1705" actId="20577"/>
          <ac:spMkLst>
            <pc:docMk/>
            <pc:sldMk cId="3343648412" sldId="2147479413"/>
            <ac:spMk id="5" creationId="{AE0BD495-FAD2-92E2-231F-C24CE85103D6}"/>
          </ac:spMkLst>
        </pc:spChg>
        <pc:graphicFrameChg chg="add mod">
          <ac:chgData name="Goertz, Benjamin" userId="7bbcdc09-a17a-459e-9ed5-6cf1c589f103" providerId="ADAL" clId="{04D64733-E403-4831-BFA8-B385AAA67971}" dt="2026-04-07T18:08:02.471" v="1457" actId="14100"/>
          <ac:graphicFrameMkLst>
            <pc:docMk/>
            <pc:sldMk cId="3343648412" sldId="2147479413"/>
            <ac:graphicFrameMk id="2" creationId="{D9C6110A-D576-4BBB-B6E3-168194D9FC11}"/>
          </ac:graphicFrameMkLst>
        </pc:graphicFrameChg>
      </pc:sldChg>
      <pc:sldChg chg="modSp add mod">
        <pc:chgData name="Goertz, Benjamin" userId="7bbcdc09-a17a-459e-9ed5-6cf1c589f103" providerId="ADAL" clId="{04D64733-E403-4831-BFA8-B385AAA67971}" dt="2026-04-02T19:12:53.391" v="80" actId="20577"/>
        <pc:sldMkLst>
          <pc:docMk/>
          <pc:sldMk cId="3072763097" sldId="2147479416"/>
        </pc:sldMkLst>
        <pc:spChg chg="mod">
          <ac:chgData name="Goertz, Benjamin" userId="7bbcdc09-a17a-459e-9ed5-6cf1c589f103" providerId="ADAL" clId="{04D64733-E403-4831-BFA8-B385AAA67971}" dt="2026-04-02T19:12:53.391" v="80" actId="20577"/>
          <ac:spMkLst>
            <pc:docMk/>
            <pc:sldMk cId="3072763097" sldId="2147479416"/>
            <ac:spMk id="4" creationId="{9194873A-D171-60CB-4513-62A31036CCCE}"/>
          </ac:spMkLst>
        </pc:spChg>
      </pc:sldChg>
      <pc:sldChg chg="delSp modSp add mod">
        <pc:chgData name="Goertz, Benjamin" userId="7bbcdc09-a17a-459e-9ed5-6cf1c589f103" providerId="ADAL" clId="{04D64733-E403-4831-BFA8-B385AAA67971}" dt="2026-04-06T18:28:52.949" v="131" actId="20577"/>
        <pc:sldMkLst>
          <pc:docMk/>
          <pc:sldMk cId="1525032125" sldId="2147479424"/>
        </pc:sldMkLst>
        <pc:spChg chg="mod">
          <ac:chgData name="Goertz, Benjamin" userId="7bbcdc09-a17a-459e-9ed5-6cf1c589f103" providerId="ADAL" clId="{04D64733-E403-4831-BFA8-B385AAA67971}" dt="2026-04-06T18:28:52.949" v="131" actId="20577"/>
          <ac:spMkLst>
            <pc:docMk/>
            <pc:sldMk cId="1525032125" sldId="2147479424"/>
            <ac:spMk id="5" creationId="{ED49F8A5-6614-32DD-CB45-1E7B48073AD4}"/>
          </ac:spMkLst>
        </pc:spChg>
      </pc:sldChg>
      <pc:sldChg chg="addSp delSp modSp add del mod">
        <pc:chgData name="Goertz, Benjamin" userId="7bbcdc09-a17a-459e-9ed5-6cf1c589f103" providerId="ADAL" clId="{04D64733-E403-4831-BFA8-B385AAA67971}" dt="2026-04-07T17:53:03.172" v="1440" actId="113"/>
        <pc:sldMkLst>
          <pc:docMk/>
          <pc:sldMk cId="2874603346" sldId="2147479426"/>
        </pc:sldMkLst>
        <pc:spChg chg="mod">
          <ac:chgData name="Goertz, Benjamin" userId="7bbcdc09-a17a-459e-9ed5-6cf1c589f103" providerId="ADAL" clId="{04D64733-E403-4831-BFA8-B385AAA67971}" dt="2026-04-07T17:26:30.248" v="194" actId="14100"/>
          <ac:spMkLst>
            <pc:docMk/>
            <pc:sldMk cId="2874603346" sldId="2147479426"/>
            <ac:spMk id="4" creationId="{86886DE3-81B5-0784-F317-98A9C93244DA}"/>
          </ac:spMkLst>
        </pc:spChg>
        <pc:spChg chg="mod">
          <ac:chgData name="Goertz, Benjamin" userId="7bbcdc09-a17a-459e-9ed5-6cf1c589f103" providerId="ADAL" clId="{04D64733-E403-4831-BFA8-B385AAA67971}" dt="2026-04-07T17:53:03.172" v="1440" actId="113"/>
          <ac:spMkLst>
            <pc:docMk/>
            <pc:sldMk cId="2874603346" sldId="2147479426"/>
            <ac:spMk id="6" creationId="{E2848AE4-E963-455E-1420-799815666113}"/>
          </ac:spMkLst>
        </pc:spChg>
        <pc:picChg chg="add mod">
          <ac:chgData name="Goertz, Benjamin" userId="7bbcdc09-a17a-459e-9ed5-6cf1c589f103" providerId="ADAL" clId="{04D64733-E403-4831-BFA8-B385AAA67971}" dt="2026-04-07T17:52:27.784" v="1418" actId="1037"/>
          <ac:picMkLst>
            <pc:docMk/>
            <pc:sldMk cId="2874603346" sldId="2147479426"/>
            <ac:picMk id="1028" creationId="{BBB96948-3929-06D1-E34B-9F49B5477760}"/>
          </ac:picMkLst>
        </pc:picChg>
      </pc:sldChg>
      <pc:sldChg chg="add">
        <pc:chgData name="Goertz, Benjamin" userId="7bbcdc09-a17a-459e-9ed5-6cf1c589f103" providerId="ADAL" clId="{04D64733-E403-4831-BFA8-B385AAA67971}" dt="2026-04-02T19:11:50.471" v="60"/>
        <pc:sldMkLst>
          <pc:docMk/>
          <pc:sldMk cId="708513928" sldId="2147479427"/>
        </pc:sldMkLst>
      </pc:sldChg>
      <pc:sldChg chg="modSp add mod">
        <pc:chgData name="Goertz, Benjamin" userId="7bbcdc09-a17a-459e-9ed5-6cf1c589f103" providerId="ADAL" clId="{04D64733-E403-4831-BFA8-B385AAA67971}" dt="2026-04-07T19:49:24.679" v="1689" actId="13926"/>
        <pc:sldMkLst>
          <pc:docMk/>
          <pc:sldMk cId="3075146647" sldId="2147479428"/>
        </pc:sldMkLst>
        <pc:spChg chg="mod">
          <ac:chgData name="Goertz, Benjamin" userId="7bbcdc09-a17a-459e-9ed5-6cf1c589f103" providerId="ADAL" clId="{04D64733-E403-4831-BFA8-B385AAA67971}" dt="2026-04-07T19:49:24.679" v="1689" actId="13926"/>
          <ac:spMkLst>
            <pc:docMk/>
            <pc:sldMk cId="3075146647" sldId="2147479428"/>
            <ac:spMk id="5" creationId="{54DE3936-28EA-98B6-ECAC-4011A8A0A572}"/>
          </ac:spMkLst>
        </pc:spChg>
      </pc:sldChg>
      <pc:sldChg chg="modSp mod">
        <pc:chgData name="Goertz, Benjamin" userId="7bbcdc09-a17a-459e-9ed5-6cf1c589f103" providerId="ADAL" clId="{04D64733-E403-4831-BFA8-B385AAA67971}" dt="2026-04-07T17:33:41.279" v="650" actId="20577"/>
        <pc:sldMkLst>
          <pc:docMk/>
          <pc:sldMk cId="3860703678" sldId="2147479429"/>
        </pc:sldMkLst>
        <pc:spChg chg="mod">
          <ac:chgData name="Goertz, Benjamin" userId="7bbcdc09-a17a-459e-9ed5-6cf1c589f103" providerId="ADAL" clId="{04D64733-E403-4831-BFA8-B385AAA67971}" dt="2026-04-07T17:31:09.221" v="514" actId="20577"/>
          <ac:spMkLst>
            <pc:docMk/>
            <pc:sldMk cId="3860703678" sldId="2147479429"/>
            <ac:spMk id="4" creationId="{6278BBCC-89E8-FB2C-A640-22BCA30A4595}"/>
          </ac:spMkLst>
        </pc:spChg>
        <pc:spChg chg="mod">
          <ac:chgData name="Goertz, Benjamin" userId="7bbcdc09-a17a-459e-9ed5-6cf1c589f103" providerId="ADAL" clId="{04D64733-E403-4831-BFA8-B385AAA67971}" dt="2026-04-07T17:33:41.279" v="650" actId="20577"/>
          <ac:spMkLst>
            <pc:docMk/>
            <pc:sldMk cId="3860703678" sldId="2147479429"/>
            <ac:spMk id="6" creationId="{F28263AC-670B-A13A-3BA9-F05C21C4C201}"/>
          </ac:spMkLst>
        </pc:spChg>
      </pc:sldChg>
      <pc:sldChg chg="modSp mod">
        <pc:chgData name="Goertz, Benjamin" userId="7bbcdc09-a17a-459e-9ed5-6cf1c589f103" providerId="ADAL" clId="{04D64733-E403-4831-BFA8-B385AAA67971}" dt="2026-04-07T17:31:13.643" v="522" actId="20577"/>
        <pc:sldMkLst>
          <pc:docMk/>
          <pc:sldMk cId="4112395436" sldId="2147479430"/>
        </pc:sldMkLst>
        <pc:spChg chg="mod">
          <ac:chgData name="Goertz, Benjamin" userId="7bbcdc09-a17a-459e-9ed5-6cf1c589f103" providerId="ADAL" clId="{04D64733-E403-4831-BFA8-B385AAA67971}" dt="2026-04-07T17:31:13.643" v="522" actId="20577"/>
          <ac:spMkLst>
            <pc:docMk/>
            <pc:sldMk cId="4112395436" sldId="2147479430"/>
            <ac:spMk id="4" creationId="{14C9E01C-48C1-613A-F4CB-394FB66A0CAB}"/>
          </ac:spMkLst>
        </pc:spChg>
      </pc:sldChg>
      <pc:sldChg chg="addSp delSp modSp add mod">
        <pc:chgData name="Goertz, Benjamin" userId="7bbcdc09-a17a-459e-9ed5-6cf1c589f103" providerId="ADAL" clId="{04D64733-E403-4831-BFA8-B385AAA67971}" dt="2026-04-09T13:20:10.658" v="2719" actId="20577"/>
        <pc:sldMkLst>
          <pc:docMk/>
          <pc:sldMk cId="4089114993" sldId="2147479433"/>
        </pc:sldMkLst>
        <pc:spChg chg="mod">
          <ac:chgData name="Goertz, Benjamin" userId="7bbcdc09-a17a-459e-9ed5-6cf1c589f103" providerId="ADAL" clId="{04D64733-E403-4831-BFA8-B385AAA67971}" dt="2026-04-07T17:31:30.027" v="538" actId="14100"/>
          <ac:spMkLst>
            <pc:docMk/>
            <pc:sldMk cId="4089114993" sldId="2147479433"/>
            <ac:spMk id="4" creationId="{73D633FD-D9F9-8381-8254-59DC0C308B59}"/>
          </ac:spMkLst>
        </pc:spChg>
        <pc:spChg chg="mod">
          <ac:chgData name="Goertz, Benjamin" userId="7bbcdc09-a17a-459e-9ed5-6cf1c589f103" providerId="ADAL" clId="{04D64733-E403-4831-BFA8-B385AAA67971}" dt="2026-04-09T13:20:10.658" v="2719" actId="20577"/>
          <ac:spMkLst>
            <pc:docMk/>
            <pc:sldMk cId="4089114993" sldId="2147479433"/>
            <ac:spMk id="6" creationId="{ADD9E288-5F4A-008A-F98E-DBA92A1AB5A1}"/>
          </ac:spMkLst>
        </pc:spChg>
        <pc:spChg chg="add mod">
          <ac:chgData name="Goertz, Benjamin" userId="7bbcdc09-a17a-459e-9ed5-6cf1c589f103" providerId="ADAL" clId="{04D64733-E403-4831-BFA8-B385AAA67971}" dt="2026-04-07T17:38:09.212" v="754" actId="1076"/>
          <ac:spMkLst>
            <pc:docMk/>
            <pc:sldMk cId="4089114993" sldId="2147479433"/>
            <ac:spMk id="8" creationId="{891F3272-7F54-4584-5F5B-B6CCC7D22963}"/>
          </ac:spMkLst>
        </pc:spChg>
        <pc:spChg chg="add mod">
          <ac:chgData name="Goertz, Benjamin" userId="7bbcdc09-a17a-459e-9ed5-6cf1c589f103" providerId="ADAL" clId="{04D64733-E403-4831-BFA8-B385AAA67971}" dt="2026-04-07T17:38:02.561" v="753" actId="1076"/>
          <ac:spMkLst>
            <pc:docMk/>
            <pc:sldMk cId="4089114993" sldId="2147479433"/>
            <ac:spMk id="9" creationId="{33AB1960-21FB-4D50-CA72-CAC3B05CE28F}"/>
          </ac:spMkLst>
        </pc:spChg>
        <pc:picChg chg="add mod">
          <ac:chgData name="Goertz, Benjamin" userId="7bbcdc09-a17a-459e-9ed5-6cf1c589f103" providerId="ADAL" clId="{04D64733-E403-4831-BFA8-B385AAA67971}" dt="2026-04-07T17:53:29.144" v="1443" actId="1076"/>
          <ac:picMkLst>
            <pc:docMk/>
            <pc:sldMk cId="4089114993" sldId="2147479433"/>
            <ac:picMk id="2" creationId="{76D65ECD-AEE2-644A-C8DF-14F406A0328D}"/>
          </ac:picMkLst>
        </pc:picChg>
        <pc:picChg chg="add mod">
          <ac:chgData name="Goertz, Benjamin" userId="7bbcdc09-a17a-459e-9ed5-6cf1c589f103" providerId="ADAL" clId="{04D64733-E403-4831-BFA8-B385AAA67971}" dt="2026-04-07T17:37:55.863" v="752" actId="1076"/>
          <ac:picMkLst>
            <pc:docMk/>
            <pc:sldMk cId="4089114993" sldId="2147479433"/>
            <ac:picMk id="3" creationId="{BC52C16B-DA29-2D56-A3B7-97AF9A8DD549}"/>
          </ac:picMkLst>
        </pc:picChg>
      </pc:sldChg>
      <pc:sldChg chg="addSp delSp modSp add mod ord">
        <pc:chgData name="Goertz, Benjamin" userId="7bbcdc09-a17a-459e-9ed5-6cf1c589f103" providerId="ADAL" clId="{04D64733-E403-4831-BFA8-B385AAA67971}" dt="2026-04-07T17:39:17.612" v="762" actId="1076"/>
        <pc:sldMkLst>
          <pc:docMk/>
          <pc:sldMk cId="673328994" sldId="2147479434"/>
        </pc:sldMkLst>
        <pc:spChg chg="mod">
          <ac:chgData name="Goertz, Benjamin" userId="7bbcdc09-a17a-459e-9ed5-6cf1c589f103" providerId="ADAL" clId="{04D64733-E403-4831-BFA8-B385AAA67971}" dt="2026-04-07T17:31:22.502" v="530" actId="14100"/>
          <ac:spMkLst>
            <pc:docMk/>
            <pc:sldMk cId="673328994" sldId="2147479434"/>
            <ac:spMk id="4" creationId="{7E3E8A0D-FE6E-6B5A-9D50-0024F45203C8}"/>
          </ac:spMkLst>
        </pc:spChg>
        <pc:spChg chg="mod">
          <ac:chgData name="Goertz, Benjamin" userId="7bbcdc09-a17a-459e-9ed5-6cf1c589f103" providerId="ADAL" clId="{04D64733-E403-4831-BFA8-B385AAA67971}" dt="2026-04-07T17:34:00.872" v="659" actId="20577"/>
          <ac:spMkLst>
            <pc:docMk/>
            <pc:sldMk cId="673328994" sldId="2147479434"/>
            <ac:spMk id="6" creationId="{01F86D76-0AD8-2AE9-2FF5-5917EC5B9FC1}"/>
          </ac:spMkLst>
        </pc:spChg>
        <pc:picChg chg="add mod">
          <ac:chgData name="Goertz, Benjamin" userId="7bbcdc09-a17a-459e-9ed5-6cf1c589f103" providerId="ADAL" clId="{04D64733-E403-4831-BFA8-B385AAA67971}" dt="2026-04-07T17:38:59.035" v="758" actId="1076"/>
          <ac:picMkLst>
            <pc:docMk/>
            <pc:sldMk cId="673328994" sldId="2147479434"/>
            <ac:picMk id="5" creationId="{27F64152-3A16-BFF5-C7D4-D72424C6972B}"/>
          </ac:picMkLst>
        </pc:picChg>
        <pc:picChg chg="add mod modCrop">
          <ac:chgData name="Goertz, Benjamin" userId="7bbcdc09-a17a-459e-9ed5-6cf1c589f103" providerId="ADAL" clId="{04D64733-E403-4831-BFA8-B385AAA67971}" dt="2026-04-07T17:39:17.612" v="762" actId="1076"/>
          <ac:picMkLst>
            <pc:docMk/>
            <pc:sldMk cId="673328994" sldId="2147479434"/>
            <ac:picMk id="7" creationId="{7F870E76-BA01-8458-E007-8A251B9653C7}"/>
          </ac:picMkLst>
        </pc:picChg>
      </pc:sldChg>
    </pc:docChg>
  </pc:docChgLst>
  <pc:docChgLst>
    <pc:chgData name="Hickman, Ron" userId="a745d65d-793c-41dd-a12c-725cb989ea82" providerId="ADAL" clId="{537EA96F-4C36-4EEB-BA41-431F8DE1BB47}"/>
    <pc:docChg chg="custSel addSld modSld">
      <pc:chgData name="Hickman, Ron" userId="a745d65d-793c-41dd-a12c-725cb989ea82" providerId="ADAL" clId="{537EA96F-4C36-4EEB-BA41-431F8DE1BB47}" dt="2026-04-06T18:44:44.081" v="314" actId="14100"/>
      <pc:docMkLst>
        <pc:docMk/>
      </pc:docMkLst>
      <pc:sldChg chg="modSp mod">
        <pc:chgData name="Hickman, Ron" userId="a745d65d-793c-41dd-a12c-725cb989ea82" providerId="ADAL" clId="{537EA96F-4C36-4EEB-BA41-431F8DE1BB47}" dt="2026-04-06T18:41:27.693" v="31"/>
        <pc:sldMkLst>
          <pc:docMk/>
          <pc:sldMk cId="2874603346" sldId="2147479426"/>
        </pc:sldMkLst>
        <pc:spChg chg="mod">
          <ac:chgData name="Hickman, Ron" userId="a745d65d-793c-41dd-a12c-725cb989ea82" providerId="ADAL" clId="{537EA96F-4C36-4EEB-BA41-431F8DE1BB47}" dt="2026-04-06T18:41:06.634" v="28" actId="20577"/>
          <ac:spMkLst>
            <pc:docMk/>
            <pc:sldMk cId="2874603346" sldId="2147479426"/>
            <ac:spMk id="4" creationId="{86886DE3-81B5-0784-F317-98A9C93244DA}"/>
          </ac:spMkLst>
        </pc:spChg>
        <pc:spChg chg="mod">
          <ac:chgData name="Hickman, Ron" userId="a745d65d-793c-41dd-a12c-725cb989ea82" providerId="ADAL" clId="{537EA96F-4C36-4EEB-BA41-431F8DE1BB47}" dt="2026-04-06T18:41:27.693" v="31"/>
          <ac:spMkLst>
            <pc:docMk/>
            <pc:sldMk cId="2874603346" sldId="2147479426"/>
            <ac:spMk id="6" creationId="{E2848AE4-E963-455E-1420-799815666113}"/>
          </ac:spMkLst>
        </pc:spChg>
      </pc:sldChg>
      <pc:sldChg chg="addSp modSp add mod">
        <pc:chgData name="Hickman, Ron" userId="a745d65d-793c-41dd-a12c-725cb989ea82" providerId="ADAL" clId="{537EA96F-4C36-4EEB-BA41-431F8DE1BB47}" dt="2026-04-06T18:42:21.493" v="51" actId="1076"/>
        <pc:sldMkLst>
          <pc:docMk/>
          <pc:sldMk cId="3860703678" sldId="2147479429"/>
        </pc:sldMkLst>
        <pc:spChg chg="mod">
          <ac:chgData name="Hickman, Ron" userId="a745d65d-793c-41dd-a12c-725cb989ea82" providerId="ADAL" clId="{537EA96F-4C36-4EEB-BA41-431F8DE1BB47}" dt="2026-04-06T18:41:55.946" v="44"/>
          <ac:spMkLst>
            <pc:docMk/>
            <pc:sldMk cId="3860703678" sldId="2147479429"/>
            <ac:spMk id="6" creationId="{F28263AC-670B-A13A-3BA9-F05C21C4C201}"/>
          </ac:spMkLst>
        </pc:spChg>
        <pc:picChg chg="add mod">
          <ac:chgData name="Hickman, Ron" userId="a745d65d-793c-41dd-a12c-725cb989ea82" providerId="ADAL" clId="{537EA96F-4C36-4EEB-BA41-431F8DE1BB47}" dt="2026-04-06T18:42:21.493" v="51" actId="1076"/>
          <ac:picMkLst>
            <pc:docMk/>
            <pc:sldMk cId="3860703678" sldId="2147479429"/>
            <ac:picMk id="2" creationId="{F5454C0A-C8CC-D55B-2219-F75420A7D53F}"/>
          </ac:picMkLst>
        </pc:picChg>
        <pc:picChg chg="add mod">
          <ac:chgData name="Hickman, Ron" userId="a745d65d-793c-41dd-a12c-725cb989ea82" providerId="ADAL" clId="{537EA96F-4C36-4EEB-BA41-431F8DE1BB47}" dt="2026-04-06T18:42:19.383" v="50" actId="1076"/>
          <ac:picMkLst>
            <pc:docMk/>
            <pc:sldMk cId="3860703678" sldId="2147479429"/>
            <ac:picMk id="3" creationId="{BDA66696-72AC-7D8E-4244-23948DA51DD9}"/>
          </ac:picMkLst>
        </pc:picChg>
      </pc:sldChg>
      <pc:sldChg chg="addSp delSp modSp add mod">
        <pc:chgData name="Hickman, Ron" userId="a745d65d-793c-41dd-a12c-725cb989ea82" providerId="ADAL" clId="{537EA96F-4C36-4EEB-BA41-431F8DE1BB47}" dt="2026-04-06T18:44:44.081" v="314" actId="14100"/>
        <pc:sldMkLst>
          <pc:docMk/>
          <pc:sldMk cId="4112395436" sldId="2147479430"/>
        </pc:sldMkLst>
        <pc:spChg chg="mod">
          <ac:chgData name="Hickman, Ron" userId="a745d65d-793c-41dd-a12c-725cb989ea82" providerId="ADAL" clId="{537EA96F-4C36-4EEB-BA41-431F8DE1BB47}" dt="2026-04-06T18:44:14.408" v="304" actId="20577"/>
          <ac:spMkLst>
            <pc:docMk/>
            <pc:sldMk cId="4112395436" sldId="2147479430"/>
            <ac:spMk id="6" creationId="{5B470F57-E242-C42C-B1FB-6204F7F3A7B6}"/>
          </ac:spMkLst>
        </pc:spChg>
        <pc:picChg chg="add mod">
          <ac:chgData name="Hickman, Ron" userId="a745d65d-793c-41dd-a12c-725cb989ea82" providerId="ADAL" clId="{537EA96F-4C36-4EEB-BA41-431F8DE1BB47}" dt="2026-04-06T18:44:44.081" v="314" actId="14100"/>
          <ac:picMkLst>
            <pc:docMk/>
            <pc:sldMk cId="4112395436" sldId="2147479430"/>
            <ac:picMk id="5" creationId="{735FC4C9-8862-F529-DF59-1395C8731747}"/>
          </ac:picMkLst>
        </pc:picChg>
        <pc:picChg chg="add mod">
          <ac:chgData name="Hickman, Ron" userId="a745d65d-793c-41dd-a12c-725cb989ea82" providerId="ADAL" clId="{537EA96F-4C36-4EEB-BA41-431F8DE1BB47}" dt="2026-04-06T18:44:37.760" v="310" actId="1076"/>
          <ac:picMkLst>
            <pc:docMk/>
            <pc:sldMk cId="4112395436" sldId="2147479430"/>
            <ac:picMk id="7" creationId="{F2CF6985-4FD1-1253-8710-1F040066787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March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'2026-03'!$B$3</c:f>
              <c:strCache>
                <c:ptCount val="1"/>
                <c:pt idx="0">
                  <c:v>No Missing Controls</c:v>
                </c:pt>
              </c:strCache>
            </c:strRef>
          </c:tx>
          <c:spPr>
            <a:solidFill>
              <a:schemeClr val="accent1"/>
            </a:solidFill>
            <a:ln>
              <a:noFill/>
            </a:ln>
            <a:effectLst/>
          </c:spPr>
          <c:invertIfNegative val="0"/>
          <c:cat>
            <c:strRef>
              <c:f>'2026-03'!$A$4:$A$24</c:f>
              <c:strCache>
                <c:ptCount val="21"/>
                <c:pt idx="0">
                  <c:v>Hazardous Substances Chronic General</c:v>
                </c:pt>
                <c:pt idx="1">
                  <c:v>Falling Objects</c:v>
                </c:pt>
                <c:pt idx="2">
                  <c:v>Hazardous Substances Acute</c:v>
                </c:pt>
                <c:pt idx="3">
                  <c:v>Underground Rock Fall</c:v>
                </c:pt>
                <c:pt idx="4">
                  <c:v>Interaction with Aircraft Unmanned</c:v>
                </c:pt>
                <c:pt idx="5">
                  <c:v>Fall from Heights</c:v>
                </c:pt>
                <c:pt idx="6">
                  <c:v>Exposure to Electrical Hazards</c:v>
                </c:pt>
                <c:pt idx="7">
                  <c:v>Lifting Operations</c:v>
                </c:pt>
                <c:pt idx="8">
                  <c:v>Entanglement and Crushing</c:v>
                </c:pt>
                <c:pt idx="9">
                  <c:v>Uncontrolled Release of Energy Mapped</c:v>
                </c:pt>
                <c:pt idx="10">
                  <c:v>Vehicle Impact on Person</c:v>
                </c:pt>
                <c:pt idx="11">
                  <c:v>Confined Space</c:v>
                </c:pt>
                <c:pt idx="12">
                  <c:v>Vehicle Collisions or Rollover</c:v>
                </c:pt>
                <c:pt idx="13">
                  <c:v>Ground Failure</c:v>
                </c:pt>
                <c:pt idx="14">
                  <c:v>Fire</c:v>
                </c:pt>
                <c:pt idx="15">
                  <c:v>Rail Impact on Person</c:v>
                </c:pt>
                <c:pt idx="16">
                  <c:v>Underground Inrush</c:v>
                </c:pt>
                <c:pt idx="17">
                  <c:v>Blasting (Underground)</c:v>
                </c:pt>
                <c:pt idx="18">
                  <c:v>Drowning</c:v>
                </c:pt>
                <c:pt idx="19">
                  <c:v>Personnel Hoisting</c:v>
                </c:pt>
                <c:pt idx="20">
                  <c:v>Underground Hazardous Atmosphere</c:v>
                </c:pt>
              </c:strCache>
            </c:strRef>
          </c:cat>
          <c:val>
            <c:numRef>
              <c:f>'2026-03'!$B$4:$B$24</c:f>
              <c:numCache>
                <c:formatCode>General</c:formatCode>
                <c:ptCount val="21"/>
                <c:pt idx="0">
                  <c:v>2</c:v>
                </c:pt>
                <c:pt idx="1">
                  <c:v>7</c:v>
                </c:pt>
                <c:pt idx="2">
                  <c:v>7</c:v>
                </c:pt>
                <c:pt idx="3">
                  <c:v>5</c:v>
                </c:pt>
                <c:pt idx="4">
                  <c:v>5</c:v>
                </c:pt>
                <c:pt idx="5">
                  <c:v>6</c:v>
                </c:pt>
                <c:pt idx="6">
                  <c:v>13</c:v>
                </c:pt>
                <c:pt idx="7">
                  <c:v>11</c:v>
                </c:pt>
                <c:pt idx="8">
                  <c:v>13</c:v>
                </c:pt>
                <c:pt idx="9">
                  <c:v>15</c:v>
                </c:pt>
                <c:pt idx="10">
                  <c:v>28</c:v>
                </c:pt>
                <c:pt idx="11">
                  <c:v>15</c:v>
                </c:pt>
                <c:pt idx="12">
                  <c:v>7</c:v>
                </c:pt>
                <c:pt idx="13">
                  <c:v>5</c:v>
                </c:pt>
                <c:pt idx="14">
                  <c:v>4</c:v>
                </c:pt>
                <c:pt idx="15">
                  <c:v>4</c:v>
                </c:pt>
                <c:pt idx="16">
                  <c:v>2</c:v>
                </c:pt>
                <c:pt idx="17">
                  <c:v>1</c:v>
                </c:pt>
                <c:pt idx="18">
                  <c:v>1</c:v>
                </c:pt>
                <c:pt idx="19">
                  <c:v>1</c:v>
                </c:pt>
                <c:pt idx="20">
                  <c:v>1</c:v>
                </c:pt>
              </c:numCache>
            </c:numRef>
          </c:val>
          <c:extLst>
            <c:ext xmlns:c16="http://schemas.microsoft.com/office/drawing/2014/chart" uri="{C3380CC4-5D6E-409C-BE32-E72D297353CC}">
              <c16:uniqueId val="{00000000-770C-4D4E-9B87-5EE58E083EFF}"/>
            </c:ext>
          </c:extLst>
        </c:ser>
        <c:ser>
          <c:idx val="1"/>
          <c:order val="1"/>
          <c:tx>
            <c:strRef>
              <c:f>'2026-03'!$C$3</c:f>
              <c:strCache>
                <c:ptCount val="1"/>
                <c:pt idx="0">
                  <c:v>Missing Controls</c:v>
                </c:pt>
              </c:strCache>
            </c:strRef>
          </c:tx>
          <c:spPr>
            <a:solidFill>
              <a:schemeClr val="accent2"/>
            </a:solidFill>
            <a:ln>
              <a:noFill/>
            </a:ln>
            <a:effectLst/>
          </c:spPr>
          <c:invertIfNegative val="0"/>
          <c:cat>
            <c:strRef>
              <c:f>'2026-03'!$A$4:$A$24</c:f>
              <c:strCache>
                <c:ptCount val="21"/>
                <c:pt idx="0">
                  <c:v>Hazardous Substances Chronic General</c:v>
                </c:pt>
                <c:pt idx="1">
                  <c:v>Falling Objects</c:v>
                </c:pt>
                <c:pt idx="2">
                  <c:v>Hazardous Substances Acute</c:v>
                </c:pt>
                <c:pt idx="3">
                  <c:v>Underground Rock Fall</c:v>
                </c:pt>
                <c:pt idx="4">
                  <c:v>Interaction with Aircraft Unmanned</c:v>
                </c:pt>
                <c:pt idx="5">
                  <c:v>Fall from Heights</c:v>
                </c:pt>
                <c:pt idx="6">
                  <c:v>Exposure to Electrical Hazards</c:v>
                </c:pt>
                <c:pt idx="7">
                  <c:v>Lifting Operations</c:v>
                </c:pt>
                <c:pt idx="8">
                  <c:v>Entanglement and Crushing</c:v>
                </c:pt>
                <c:pt idx="9">
                  <c:v>Uncontrolled Release of Energy Mapped</c:v>
                </c:pt>
                <c:pt idx="10">
                  <c:v>Vehicle Impact on Person</c:v>
                </c:pt>
                <c:pt idx="11">
                  <c:v>Confined Space</c:v>
                </c:pt>
                <c:pt idx="12">
                  <c:v>Vehicle Collisions or Rollover</c:v>
                </c:pt>
                <c:pt idx="13">
                  <c:v>Ground Failure</c:v>
                </c:pt>
                <c:pt idx="14">
                  <c:v>Fire</c:v>
                </c:pt>
                <c:pt idx="15">
                  <c:v>Rail Impact on Person</c:v>
                </c:pt>
                <c:pt idx="16">
                  <c:v>Underground Inrush</c:v>
                </c:pt>
                <c:pt idx="17">
                  <c:v>Blasting (Underground)</c:v>
                </c:pt>
                <c:pt idx="18">
                  <c:v>Drowning</c:v>
                </c:pt>
                <c:pt idx="19">
                  <c:v>Personnel Hoisting</c:v>
                </c:pt>
                <c:pt idx="20">
                  <c:v>Underground Hazardous Atmosphere</c:v>
                </c:pt>
              </c:strCache>
            </c:strRef>
          </c:cat>
          <c:val>
            <c:numRef>
              <c:f>'2026-03'!$C$4:$C$24</c:f>
              <c:numCache>
                <c:formatCode>General</c:formatCode>
                <c:ptCount val="21"/>
                <c:pt idx="0">
                  <c:v>2</c:v>
                </c:pt>
                <c:pt idx="1">
                  <c:v>3</c:v>
                </c:pt>
                <c:pt idx="2">
                  <c:v>3</c:v>
                </c:pt>
                <c:pt idx="3">
                  <c:v>2</c:v>
                </c:pt>
                <c:pt idx="4">
                  <c:v>1</c:v>
                </c:pt>
                <c:pt idx="5">
                  <c:v>1</c:v>
                </c:pt>
                <c:pt idx="6">
                  <c:v>2</c:v>
                </c:pt>
                <c:pt idx="7">
                  <c:v>1</c:v>
                </c:pt>
                <c:pt idx="8">
                  <c:v>1</c:v>
                </c:pt>
                <c:pt idx="9">
                  <c:v>1</c:v>
                </c:pt>
                <c:pt idx="10">
                  <c:v>1</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1-770C-4D4E-9B87-5EE58E083EFF}"/>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313C-2B45-3879-6B5A-30E9EDCC2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C7B45-FAA4-9F5C-D4A8-9A44FB7E5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AABE2-4756-B871-572E-EA8A5C15B4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D356EB9-AEFD-347A-87AE-42D202060018}"/>
              </a:ext>
            </a:extLst>
          </p:cNvPr>
          <p:cNvSpPr>
            <a:spLocks noGrp="1"/>
          </p:cNvSpPr>
          <p:nvPr>
            <p:ph type="sldNum" sz="quarter" idx="5"/>
          </p:nvPr>
        </p:nvSpPr>
        <p:spPr/>
        <p:txBody>
          <a:bodyPr/>
          <a:lstStyle/>
          <a:p>
            <a:fld id="{DED49A10-3EE5-4EF0-921A-6B429D3BC8A3}" type="slidenum">
              <a:rPr lang="en-US" smtClean="0"/>
              <a:t>10</a:t>
            </a:fld>
            <a:endParaRPr lang="en-US"/>
          </a:p>
        </p:txBody>
      </p:sp>
    </p:spTree>
    <p:extLst>
      <p:ext uri="{BB962C8B-B14F-4D97-AF65-F5344CB8AC3E}">
        <p14:creationId xmlns:p14="http://schemas.microsoft.com/office/powerpoint/2010/main" val="315627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B3B1-0CAA-3DA1-C8DE-741B956B5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1C759-C75E-D3CE-C7DF-259B26564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34D60-6345-4538-504B-129FDA6D5B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555F8D8-59DB-EC5C-EB97-476E9D9DA65D}"/>
              </a:ext>
            </a:extLst>
          </p:cNvPr>
          <p:cNvSpPr>
            <a:spLocks noGrp="1"/>
          </p:cNvSpPr>
          <p:nvPr>
            <p:ph type="sldNum" sz="quarter" idx="5"/>
          </p:nvPr>
        </p:nvSpPr>
        <p:spPr/>
        <p:txBody>
          <a:bodyPr/>
          <a:lstStyle/>
          <a:p>
            <a:fld id="{DED49A10-3EE5-4EF0-921A-6B429D3BC8A3}" type="slidenum">
              <a:rPr lang="en-US" smtClean="0"/>
              <a:t>11</a:t>
            </a:fld>
            <a:endParaRPr lang="en-US"/>
          </a:p>
        </p:txBody>
      </p:sp>
    </p:spTree>
    <p:extLst>
      <p:ext uri="{BB962C8B-B14F-4D97-AF65-F5344CB8AC3E}">
        <p14:creationId xmlns:p14="http://schemas.microsoft.com/office/powerpoint/2010/main" val="24348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3FD3-7941-A0CB-689D-82495822E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2AE6E-CF4E-3A37-0DEF-5670C2F92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392AF-26E8-31F1-F04F-B578377EA6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768BE49-74E2-B139-A8C4-8F69F680C544}"/>
              </a:ext>
            </a:extLst>
          </p:cNvPr>
          <p:cNvSpPr>
            <a:spLocks noGrp="1"/>
          </p:cNvSpPr>
          <p:nvPr>
            <p:ph type="sldNum" sz="quarter" idx="5"/>
          </p:nvPr>
        </p:nvSpPr>
        <p:spPr/>
        <p:txBody>
          <a:bodyPr/>
          <a:lstStyle/>
          <a:p>
            <a:fld id="{DED49A10-3EE5-4EF0-921A-6B429D3BC8A3}" type="slidenum">
              <a:rPr lang="en-US" smtClean="0"/>
              <a:t>12</a:t>
            </a:fld>
            <a:endParaRPr lang="en-US"/>
          </a:p>
        </p:txBody>
      </p:sp>
    </p:spTree>
    <p:extLst>
      <p:ext uri="{BB962C8B-B14F-4D97-AF65-F5344CB8AC3E}">
        <p14:creationId xmlns:p14="http://schemas.microsoft.com/office/powerpoint/2010/main" val="1925395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48E1-A9BE-6DDA-5DF6-FF405BD09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ECD1E-02F5-EF36-C02D-F7B97B407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EC14E-ED68-D62A-A851-15008661A4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B4C117F-7BAE-4AB7-7A68-077BA083CD28}"/>
              </a:ext>
            </a:extLst>
          </p:cNvPr>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147076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53078-5C0E-4A53-A735-B7C71FE61C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071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68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9E29FE-51C4-45FA-A06F-28D152A47F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1974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C4F2-4383-B584-8E39-2F6D2D90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072A1-3FC3-7017-2926-84D788F3A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7D4CB-52BE-3B13-6A01-ADBBC030FF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821753-85DD-EF79-A6FD-96FC095F3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5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5335-2CCB-3443-DB4F-C62A81926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96B11-EF99-E9A3-E7CD-FCCF1DAB4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D8CAF-91A3-0BA1-D771-341C256D64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EA2FCE-90C4-4CB7-F09C-A499D5949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980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29</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30</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B1A1-4E54-0B5B-2DCF-003DCCA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4913-DDE9-E1C8-285D-CE4CD7165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0C52-F0E7-22B1-D8FF-C84433EF0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A2062-5812-53DC-BF3D-C7708BE48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7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32</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33</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34</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8651-A909-B815-1B72-848C9F47B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40831-E711-CF3E-FAC4-03634FF04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B82EC-29EE-4F6B-C5B4-767F464B3270}"/>
              </a:ext>
            </a:extLst>
          </p:cNvPr>
          <p:cNvSpPr>
            <a:spLocks noGrp="1"/>
          </p:cNvSpPr>
          <p:nvPr>
            <p:ph type="body" idx="1"/>
          </p:nvPr>
        </p:nvSpPr>
        <p:spPr/>
        <p:txBody>
          <a:bodyPr/>
          <a:lstStyle/>
          <a:p>
            <a:pPr>
              <a:lnSpc>
                <a:spcPct val="108000"/>
              </a:lnSpc>
            </a:pPr>
            <a:endParaRPr lang="en-US" sz="12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A620060A-F2C1-CFB7-2801-6E863B8553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38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80A8-7318-51DA-81D6-89C80271A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DDD0A-FB91-BCBF-8E5F-38D4ED93E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0BB02-F71C-B783-034E-94CB31E2ED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9C0172-5830-3C74-F256-A52E07B65C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9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E16E-6580-44C6-D1A4-A158A1663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4EBA-2F9A-7C75-73A7-BD4F1E6C7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6B34F-1327-0DF5-C74D-6F5B0F288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FCBDFA-87AF-250C-BD38-3FC370679AC0}"/>
              </a:ext>
            </a:extLst>
          </p:cNvPr>
          <p:cNvSpPr>
            <a:spLocks noGrp="1"/>
          </p:cNvSpPr>
          <p:nvPr>
            <p:ph type="sldNum" sz="quarter" idx="5"/>
          </p:nvPr>
        </p:nvSpPr>
        <p:spPr/>
        <p:txBody>
          <a:bodyPr/>
          <a:lstStyle/>
          <a:p>
            <a:fld id="{DED49A10-3EE5-4EF0-921A-6B429D3BC8A3}" type="slidenum">
              <a:rPr lang="en-US" smtClean="0"/>
              <a:t>6</a:t>
            </a:fld>
            <a:endParaRPr lang="en-US"/>
          </a:p>
        </p:txBody>
      </p:sp>
    </p:spTree>
    <p:extLst>
      <p:ext uri="{BB962C8B-B14F-4D97-AF65-F5344CB8AC3E}">
        <p14:creationId xmlns:p14="http://schemas.microsoft.com/office/powerpoint/2010/main" val="312652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AC3C0-3BD5-3433-48E4-1C87558AE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9AE02-5256-AC09-4AD6-508F071A5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8FAE0-378F-64F2-16F2-699CD6C78F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B9A75B-AE02-E33A-324E-2CCBCFFBC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143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94DD7-8458-8B09-A290-544DD073E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9C85C-E9C5-4F08-96D3-E14195630B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935674-AEA4-72BA-51AA-DD4B1E49D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AC9EFB-AF98-EBE1-C1FA-621F556E9EA5}"/>
              </a:ext>
            </a:extLst>
          </p:cNvPr>
          <p:cNvSpPr>
            <a:spLocks noGrp="1"/>
          </p:cNvSpPr>
          <p:nvPr>
            <p:ph type="sldNum" sz="quarter" idx="5"/>
          </p:nvPr>
        </p:nvSpPr>
        <p:spPr/>
        <p:txBody>
          <a:bodyPr/>
          <a:lstStyle/>
          <a:p>
            <a:fld id="{DED49A10-3EE5-4EF0-921A-6B429D3BC8A3}" type="slidenum">
              <a:rPr lang="en-US" smtClean="0"/>
              <a:t>8</a:t>
            </a:fld>
            <a:endParaRPr lang="en-US"/>
          </a:p>
        </p:txBody>
      </p:sp>
    </p:spTree>
    <p:extLst>
      <p:ext uri="{BB962C8B-B14F-4D97-AF65-F5344CB8AC3E}">
        <p14:creationId xmlns:p14="http://schemas.microsoft.com/office/powerpoint/2010/main" val="24177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FFBBD-4844-50B5-3600-4C5F45E5E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61DD1-A399-A5B3-CFD7-CFA53155B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9808E-C5C5-CF99-7F8B-02717BD0C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797FFA30-A3A5-7CBB-BA98-B8C719178F48}"/>
              </a:ext>
            </a:extLst>
          </p:cNvPr>
          <p:cNvSpPr>
            <a:spLocks noGrp="1"/>
          </p:cNvSpPr>
          <p:nvPr>
            <p:ph type="sldNum" sz="quarter" idx="5"/>
          </p:nvPr>
        </p:nvSpPr>
        <p:spPr/>
        <p:txBody>
          <a:bodyPr/>
          <a:lstStyle/>
          <a:p>
            <a:fld id="{DED49A10-3EE5-4EF0-921A-6B429D3BC8A3}" type="slidenum">
              <a:rPr lang="en-US" smtClean="0"/>
              <a:t>9</a:t>
            </a:fld>
            <a:endParaRPr lang="en-US"/>
          </a:p>
        </p:txBody>
      </p:sp>
    </p:spTree>
    <p:extLst>
      <p:ext uri="{BB962C8B-B14F-4D97-AF65-F5344CB8AC3E}">
        <p14:creationId xmlns:p14="http://schemas.microsoft.com/office/powerpoint/2010/main" val="380953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60473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43639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5508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8153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750837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72769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4990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3471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87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295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52415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4/8/2026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311230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4/8/2026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31830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4/8/2026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4/8/2026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85182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hyperlink" Target="https://fcx365.sharepoint.com/:b:/r/Sites/GBL-DOHS/DOHSPolicy/FCX-HS32%20Crane%20and%20Rigging%20Policy.pdf?csf=1&amp;web=1&amp;e=E0PUuP" TargetMode="External"/><Relationship Id="rId4" Type="http://schemas.openxmlformats.org/officeDocument/2006/relationships/hyperlink" Target="https://fmi.hosted.panopto.com/Panopto/Pages/Viewer.aspx?id=95f03aad-ed26-4f13-a153-b40b011316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fcx365.sharepoint.com/:b:/r/Sites/GBL-DOHS/DOHSPolicy/FCX-HS04%20Control%20of%20Hazardous%20Energy%20Policy-v2.pdf?csf=1&amp;web=1&amp;e=FJ2h5b" TargetMode="Externa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hyperlink" Target="https://fcx365.sharepoint.com/:b:/r/Sites/GBL-DOHS/DOHSPolicy/FCX-HS32%20Crane%20and%20Rigging%20Policy.pdf?csf=1&amp;web=1&amp;e=APNDpa" TargetMode="External"/><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fcx365.sharepoint.com/:b:/r/Sites/GBL-DOHS/DOHSPolicy/FCX-HS12%20HDPE%20Pipe%20Handling%20Policy.pdf?csf=1&amp;web=1&amp;e=abSpK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58.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mailto:contractorgovernance@fmi.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fcx365.sharepoint.com/:b:/r/Sites/GBL-DOHS/Potential%20Fatal%20Event%20Advisory/PFE-2025-4%20Advisory%20Steubenville%20Truck%20Rolled%20with%20Employee%20on%20Platform.pdf?csf=1&amp;web=1&amp;e=ucitX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fcx365.sharepoint.com/:f:/r/Sites/GBL-DOHS/Industrial%20Hygiene/Wildfire%20Smoke%20Guidance?csf=1&amp;web=1&amp;e=X2nYT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01B378-2839-F4D2-D66B-EBEAC450A6A6}"/>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25" name="Picture 24">
            <a:extLst>
              <a:ext uri="{FF2B5EF4-FFF2-40B4-BE49-F238E27FC236}">
                <a16:creationId xmlns:a16="http://schemas.microsoft.com/office/drawing/2014/main" id="{88AAF26E-30E4-EECB-AAE5-1A01975B123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18" name="Picture 17">
            <a:extLst>
              <a:ext uri="{FF2B5EF4-FFF2-40B4-BE49-F238E27FC236}">
                <a16:creationId xmlns:a16="http://schemas.microsoft.com/office/drawing/2014/main" id="{6FACD0DA-932F-D846-AAFC-D22DF173EB06}"/>
              </a:ext>
            </a:extLst>
          </p:cNvPr>
          <p:cNvPicPr>
            <a:picLocks noChangeAspect="1"/>
          </p:cNvPicPr>
          <p:nvPr/>
        </p:nvPicPr>
        <p:blipFill>
          <a:blip r:embed="rId5"/>
          <a:srcRect r="15449"/>
          <a:stretch>
            <a:fillRect/>
          </a:stretch>
        </p:blipFill>
        <p:spPr>
          <a:xfrm>
            <a:off x="4257461" y="393523"/>
            <a:ext cx="7934540" cy="615138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44627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Henderson HSE Contractor Meeting</a:t>
            </a: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April 2026</a:t>
            </a:r>
            <a:endParaRPr lang="en-US" sz="3200" b="1" dirty="0">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00A1-65F4-0947-2AB4-F05EB028B99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8BFB3B5-3F09-3F5C-D563-A159786B231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6ACEB3E-DC8E-1282-78BE-48486F0CC7E2}"/>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48EAF67-70FF-3500-AFF6-911B2DD49491}"/>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78BBCC-89E8-FB2C-A640-22BCA30A4595}"/>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2026 EMS (ISO 14001) Results</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8263AC-670B-A13A-3BA9-F05C21C4C201}"/>
              </a:ext>
            </a:extLst>
          </p:cNvPr>
          <p:cNvSpPr txBox="1"/>
          <p:nvPr/>
        </p:nvSpPr>
        <p:spPr>
          <a:xfrm>
            <a:off x="2024221" y="1372291"/>
            <a:ext cx="10009465" cy="2585323"/>
          </a:xfrm>
          <a:prstGeom prst="rect">
            <a:avLst/>
          </a:prstGeom>
          <a:noFill/>
        </p:spPr>
        <p:txBody>
          <a:bodyPr wrap="square" rtlCol="0">
            <a:spAutoFit/>
          </a:bodyPr>
          <a:lstStyle/>
          <a:p>
            <a:pPr fontAlgn="base"/>
            <a:r>
              <a:rPr lang="en-GB" b="1" dirty="0"/>
              <a:t>Strengths:</a:t>
            </a:r>
            <a:r>
              <a:rPr lang="en-US" dirty="0"/>
              <a:t>​</a:t>
            </a:r>
          </a:p>
          <a:p>
            <a:pPr>
              <a:buFont typeface="Calibri" panose="020B0604020202020204" pitchFamily="34" charset="0"/>
              <a:buChar char="-"/>
            </a:pPr>
            <a:r>
              <a:rPr lang="en-US" dirty="0">
                <a:cs typeface="Arial"/>
              </a:rPr>
              <a:t>Thorough RCA, RCA Process, and Communication of Results</a:t>
            </a:r>
            <a:endParaRPr lang="en-US" dirty="0"/>
          </a:p>
          <a:p>
            <a:pPr>
              <a:buFont typeface="Calibri" panose="020B0604020202020204" pitchFamily="34" charset="0"/>
              <a:buChar char="-"/>
            </a:pPr>
            <a:r>
              <a:rPr lang="en-US" dirty="0">
                <a:cs typeface="Arial"/>
              </a:rPr>
              <a:t>Improved VNET utilization, contractor and employees HSE meeting, and bulletins for Environmental Communication</a:t>
            </a:r>
          </a:p>
          <a:p>
            <a:pPr>
              <a:buFont typeface="Calibri" panose="020B0604020202020204" pitchFamily="34" charset="0"/>
              <a:buChar char="-"/>
            </a:pPr>
            <a:r>
              <a:rPr lang="en-US" dirty="0">
                <a:cs typeface="Arial"/>
              </a:rPr>
              <a:t>Great site wide collaboration, especially surrounding OKRs</a:t>
            </a:r>
            <a:endParaRPr lang="en-US" dirty="0"/>
          </a:p>
          <a:p>
            <a:pPr>
              <a:buFont typeface="Calibri" panose="020B0604020202020204" pitchFamily="34" charset="0"/>
              <a:buChar char="-"/>
            </a:pPr>
            <a:r>
              <a:rPr lang="en-US" dirty="0">
                <a:cs typeface="Arial"/>
              </a:rPr>
              <a:t>Environmental Management reviews are effectively implemented and the EMS clearly supported by leadership</a:t>
            </a:r>
            <a:endParaRPr lang="en-US" dirty="0"/>
          </a:p>
          <a:p>
            <a:pPr>
              <a:buFont typeface="Calibri" panose="020B0604020202020204" pitchFamily="34" charset="0"/>
              <a:buChar char="-"/>
            </a:pPr>
            <a:r>
              <a:rPr lang="en-US" dirty="0">
                <a:cs typeface="Arial"/>
              </a:rPr>
              <a:t>Environmental communication is evident throughout the site, including front line employees.</a:t>
            </a:r>
          </a:p>
          <a:p>
            <a:pPr>
              <a:buFont typeface="Calibri" panose="020B0604020202020204" pitchFamily="34" charset="0"/>
              <a:buChar char="-"/>
            </a:pPr>
            <a:r>
              <a:rPr lang="en-US" dirty="0">
                <a:cs typeface="Arial"/>
              </a:rPr>
              <a:t>Site cleanliness is exceptional</a:t>
            </a:r>
            <a:endParaRPr lang="en-US" dirty="0"/>
          </a:p>
        </p:txBody>
      </p:sp>
      <p:pic>
        <p:nvPicPr>
          <p:cNvPr id="2" name="Picture 1" descr="A screen with information on it&#10;&#10;AI-generated content may be incorrect.">
            <a:extLst>
              <a:ext uri="{FF2B5EF4-FFF2-40B4-BE49-F238E27FC236}">
                <a16:creationId xmlns:a16="http://schemas.microsoft.com/office/drawing/2014/main" id="{F5454C0A-C8CC-D55B-2219-F75420A7D53F}"/>
              </a:ext>
            </a:extLst>
          </p:cNvPr>
          <p:cNvPicPr>
            <a:picLocks noChangeAspect="1"/>
          </p:cNvPicPr>
          <p:nvPr/>
        </p:nvPicPr>
        <p:blipFill>
          <a:blip r:embed="rId3"/>
          <a:srcRect t="3846" r="-365" b="12339"/>
          <a:stretch>
            <a:fillRect/>
          </a:stretch>
        </p:blipFill>
        <p:spPr>
          <a:xfrm>
            <a:off x="2833494" y="4043929"/>
            <a:ext cx="3076110" cy="2186461"/>
          </a:xfrm>
          <a:prstGeom prst="rect">
            <a:avLst/>
          </a:prstGeom>
        </p:spPr>
      </p:pic>
      <p:pic>
        <p:nvPicPr>
          <p:cNvPr id="3" name="Picture 2">
            <a:extLst>
              <a:ext uri="{FF2B5EF4-FFF2-40B4-BE49-F238E27FC236}">
                <a16:creationId xmlns:a16="http://schemas.microsoft.com/office/drawing/2014/main" id="{BDA66696-72AC-7D8E-4244-23948DA51DD9}"/>
              </a:ext>
            </a:extLst>
          </p:cNvPr>
          <p:cNvPicPr>
            <a:picLocks noChangeAspect="1"/>
          </p:cNvPicPr>
          <p:nvPr/>
        </p:nvPicPr>
        <p:blipFill>
          <a:blip r:embed="rId4"/>
          <a:stretch>
            <a:fillRect/>
          </a:stretch>
        </p:blipFill>
        <p:spPr>
          <a:xfrm>
            <a:off x="7820452" y="3805622"/>
            <a:ext cx="3298603" cy="2511084"/>
          </a:xfrm>
          <a:prstGeom prst="rect">
            <a:avLst/>
          </a:prstGeom>
        </p:spPr>
      </p:pic>
    </p:spTree>
    <p:extLst>
      <p:ext uri="{BB962C8B-B14F-4D97-AF65-F5344CB8AC3E}">
        <p14:creationId xmlns:p14="http://schemas.microsoft.com/office/powerpoint/2010/main" val="3860703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A867-2D85-5386-10F7-85E694AE59D3}"/>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C53FFC5-B8C7-5032-ED20-838C33F1E12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6E31E0-9674-1006-7F2D-970072A8F147}"/>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39E4288-9351-8C42-44BE-24A44B18DB05}"/>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C9E01C-48C1-613A-F4CB-394FB66A0CAB}"/>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2026 EMS (ISO 14001) Results </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470F57-E242-C42C-B1FB-6204F7F3A7B6}"/>
              </a:ext>
            </a:extLst>
          </p:cNvPr>
          <p:cNvSpPr txBox="1"/>
          <p:nvPr/>
        </p:nvSpPr>
        <p:spPr>
          <a:xfrm>
            <a:off x="2024221" y="1372291"/>
            <a:ext cx="10009465" cy="2523768"/>
          </a:xfrm>
          <a:prstGeom prst="rect">
            <a:avLst/>
          </a:prstGeom>
          <a:noFill/>
        </p:spPr>
        <p:txBody>
          <a:bodyPr wrap="square" rtlCol="0">
            <a:spAutoFit/>
          </a:bodyPr>
          <a:lstStyle/>
          <a:p>
            <a:pPr fontAlgn="base"/>
            <a:r>
              <a:rPr lang="en-GB" b="1"/>
              <a:t>Improvements:</a:t>
            </a:r>
            <a:r>
              <a:rPr lang="en-US"/>
              <a:t>​</a:t>
            </a:r>
          </a:p>
          <a:p>
            <a:pPr lvl="1" fontAlgn="base">
              <a:buFont typeface="Arial" panose="020B0604020202020204" pitchFamily="34" charset="0"/>
              <a:buChar char="•"/>
            </a:pPr>
            <a:r>
              <a:rPr lang="en-US" sz="2000"/>
              <a:t>0 Minor Nonconformance</a:t>
            </a:r>
          </a:p>
          <a:p>
            <a:pPr lvl="1" fontAlgn="base">
              <a:buFont typeface="Arial" panose="020B0604020202020204" pitchFamily="34" charset="0"/>
              <a:buChar char="•"/>
            </a:pPr>
            <a:r>
              <a:rPr lang="en-US" sz="2000"/>
              <a:t>4 Observations</a:t>
            </a:r>
          </a:p>
          <a:p>
            <a:pPr lvl="2" fontAlgn="base">
              <a:buFont typeface="Arial" panose="020B0604020202020204" pitchFamily="34" charset="0"/>
              <a:buChar char="•"/>
            </a:pPr>
            <a:r>
              <a:rPr lang="en-US" sz="2000"/>
              <a:t> Compliance documentation records, waste building scale calibrations</a:t>
            </a:r>
          </a:p>
          <a:p>
            <a:pPr lvl="1" fontAlgn="base">
              <a:buFont typeface="Arial" panose="020B0604020202020204" pitchFamily="34" charset="0"/>
              <a:buChar char="•"/>
            </a:pPr>
            <a:r>
              <a:rPr lang="en-US" sz="2000"/>
              <a:t>5 Recommendations</a:t>
            </a:r>
          </a:p>
          <a:p>
            <a:pPr lvl="2" fontAlgn="base">
              <a:buFont typeface="Arial" panose="020B0604020202020204" pitchFamily="34" charset="0"/>
              <a:buChar char="•"/>
            </a:pPr>
            <a:r>
              <a:rPr lang="en-US" sz="2000"/>
              <a:t> Organizational roles documentation, risk register clarifications, flammable cabinet audits, water meeting action item tracking</a:t>
            </a:r>
          </a:p>
          <a:p>
            <a:pPr lvl="1" fontAlgn="base">
              <a:buFont typeface="Arial" panose="020B0604020202020204" pitchFamily="34" charset="0"/>
              <a:buChar char="•"/>
            </a:pPr>
            <a:endParaRPr lang="en-US" sz="2000"/>
          </a:p>
        </p:txBody>
      </p:sp>
      <p:pic>
        <p:nvPicPr>
          <p:cNvPr id="5" name="Picture 4" descr="A wheelbarrow full of used oil">
            <a:extLst>
              <a:ext uri="{FF2B5EF4-FFF2-40B4-BE49-F238E27FC236}">
                <a16:creationId xmlns:a16="http://schemas.microsoft.com/office/drawing/2014/main" id="{735FC4C9-8862-F529-DF59-1395C8731747}"/>
              </a:ext>
            </a:extLst>
          </p:cNvPr>
          <p:cNvPicPr>
            <a:picLocks noChangeAspect="1"/>
          </p:cNvPicPr>
          <p:nvPr/>
        </p:nvPicPr>
        <p:blipFill>
          <a:blip r:embed="rId3"/>
          <a:stretch>
            <a:fillRect/>
          </a:stretch>
        </p:blipFill>
        <p:spPr>
          <a:xfrm>
            <a:off x="7142496" y="3789566"/>
            <a:ext cx="3359170" cy="2529012"/>
          </a:xfrm>
          <a:prstGeom prst="rect">
            <a:avLst/>
          </a:prstGeom>
        </p:spPr>
      </p:pic>
      <p:pic>
        <p:nvPicPr>
          <p:cNvPr id="7" name="Picture 6" descr="A rock wall with a fence and trees in the background&#10;&#10;AI-generated content may be incorrect.">
            <a:extLst>
              <a:ext uri="{FF2B5EF4-FFF2-40B4-BE49-F238E27FC236}">
                <a16:creationId xmlns:a16="http://schemas.microsoft.com/office/drawing/2014/main" id="{F2CF6985-4FD1-1253-8710-1F0400667877}"/>
              </a:ext>
            </a:extLst>
          </p:cNvPr>
          <p:cNvPicPr>
            <a:picLocks noChangeAspect="1"/>
          </p:cNvPicPr>
          <p:nvPr/>
        </p:nvPicPr>
        <p:blipFill>
          <a:blip r:embed="rId4"/>
          <a:stretch>
            <a:fillRect/>
          </a:stretch>
        </p:blipFill>
        <p:spPr>
          <a:xfrm>
            <a:off x="2911456" y="3789566"/>
            <a:ext cx="3359170" cy="2527140"/>
          </a:xfrm>
          <a:prstGeom prst="rect">
            <a:avLst/>
          </a:prstGeom>
        </p:spPr>
      </p:pic>
    </p:spTree>
    <p:extLst>
      <p:ext uri="{BB962C8B-B14F-4D97-AF65-F5344CB8AC3E}">
        <p14:creationId xmlns:p14="http://schemas.microsoft.com/office/powerpoint/2010/main" val="4112395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A1EC-19F0-DD93-E4B1-DA2BB8386B8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BA409B8-854F-D057-8525-F7FB424C04C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1E4E1C6-7F7C-1450-2C12-2A6917715E6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A67CB82-5898-9D1D-AF61-27612C6171D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3E8A0D-FE6E-6B5A-9D50-0024F45203C8}"/>
              </a:ext>
            </a:extLst>
          </p:cNvPr>
          <p:cNvSpPr txBox="1"/>
          <p:nvPr/>
        </p:nvSpPr>
        <p:spPr>
          <a:xfrm>
            <a:off x="1953936" y="541294"/>
            <a:ext cx="9912716"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2026 OHSMS (ISO 45001) Results </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1F86D76-0AD8-2AE9-2FF5-5917EC5B9FC1}"/>
              </a:ext>
            </a:extLst>
          </p:cNvPr>
          <p:cNvSpPr txBox="1"/>
          <p:nvPr/>
        </p:nvSpPr>
        <p:spPr>
          <a:xfrm>
            <a:off x="2024221" y="1372291"/>
            <a:ext cx="10009465" cy="2308324"/>
          </a:xfrm>
          <a:prstGeom prst="rect">
            <a:avLst/>
          </a:prstGeom>
          <a:noFill/>
        </p:spPr>
        <p:txBody>
          <a:bodyPr wrap="square" rtlCol="0">
            <a:spAutoFit/>
          </a:bodyPr>
          <a:lstStyle/>
          <a:p>
            <a:pPr fontAlgn="base"/>
            <a:r>
              <a:rPr lang="en-GB" b="1" dirty="0"/>
              <a:t>Strengths:</a:t>
            </a:r>
            <a:r>
              <a:rPr lang="en-US" dirty="0"/>
              <a:t>​</a:t>
            </a:r>
          </a:p>
          <a:p>
            <a:pPr>
              <a:buFont typeface="Calibri" panose="020B0604020202020204" pitchFamily="34" charset="0"/>
              <a:buChar char="-"/>
            </a:pPr>
            <a:r>
              <a:rPr lang="en-US" dirty="0">
                <a:cs typeface="Arial"/>
              </a:rPr>
              <a:t>Leadership engagement and ownership in the H&amp;S program</a:t>
            </a:r>
          </a:p>
          <a:p>
            <a:pPr>
              <a:buFont typeface="Calibri" panose="020B0604020202020204" pitchFamily="34" charset="0"/>
              <a:buChar char="-"/>
            </a:pPr>
            <a:r>
              <a:rPr lang="en-US" dirty="0">
                <a:cs typeface="Arial"/>
              </a:rPr>
              <a:t>Open, candid and passionate H&amp;S &amp; Field personnel  </a:t>
            </a:r>
          </a:p>
          <a:p>
            <a:pPr>
              <a:buFont typeface="Calibri" panose="020B0604020202020204" pitchFamily="34" charset="0"/>
              <a:buChar char="-"/>
            </a:pPr>
            <a:r>
              <a:rPr lang="en-US" dirty="0">
                <a:cs typeface="Arial"/>
              </a:rPr>
              <a:t>Corporate engagement to support site with tools &amp; resources is also very good</a:t>
            </a:r>
          </a:p>
          <a:p>
            <a:pPr>
              <a:buFont typeface="Calibri" panose="020B0604020202020204" pitchFamily="34" charset="0"/>
              <a:buChar char="-"/>
            </a:pPr>
            <a:r>
              <a:rPr lang="en-US" dirty="0">
                <a:cs typeface="Arial"/>
              </a:rPr>
              <a:t>Corrective action tracking and root cause analysis (RCA) is well done using Enablon,</a:t>
            </a:r>
            <a:br>
              <a:rPr lang="en-US" dirty="0">
                <a:cs typeface="Arial"/>
              </a:rPr>
            </a:br>
            <a:r>
              <a:rPr lang="en-US" dirty="0">
                <a:cs typeface="Arial"/>
              </a:rPr>
              <a:t>Power Bi and Share Point</a:t>
            </a:r>
          </a:p>
          <a:p>
            <a:pPr>
              <a:buFont typeface="Calibri" panose="020B0604020202020204" pitchFamily="34" charset="0"/>
              <a:buChar char="-"/>
            </a:pPr>
            <a:r>
              <a:rPr lang="en-US" dirty="0">
                <a:cs typeface="Arial"/>
              </a:rPr>
              <a:t>Henderson key results and objectives trickled down throughout the organization to</a:t>
            </a:r>
            <a:br>
              <a:rPr lang="en-US" dirty="0">
                <a:cs typeface="Arial"/>
              </a:rPr>
            </a:br>
            <a:r>
              <a:rPr lang="en-US" dirty="0">
                <a:cs typeface="Arial"/>
              </a:rPr>
              <a:t>unlock future opportunities.</a:t>
            </a:r>
            <a:endParaRPr lang="en-US" dirty="0"/>
          </a:p>
        </p:txBody>
      </p:sp>
      <p:pic>
        <p:nvPicPr>
          <p:cNvPr id="5" name="Picture 4">
            <a:extLst>
              <a:ext uri="{FF2B5EF4-FFF2-40B4-BE49-F238E27FC236}">
                <a16:creationId xmlns:a16="http://schemas.microsoft.com/office/drawing/2014/main" id="{27F64152-3A16-BFF5-C7D4-D72424C6972B}"/>
              </a:ext>
            </a:extLst>
          </p:cNvPr>
          <p:cNvPicPr>
            <a:picLocks noChangeAspect="1"/>
          </p:cNvPicPr>
          <p:nvPr/>
        </p:nvPicPr>
        <p:blipFill>
          <a:blip r:embed="rId3" cstate="email">
            <a:extLst>
              <a:ext uri="{28A0092B-C50C-407E-A947-70E740481C1C}">
                <a14:useLocalDpi xmlns:a14="http://schemas.microsoft.com/office/drawing/2010/main"/>
              </a:ext>
            </a:extLst>
          </a:blip>
          <a:srcRect r="4445" b="1"/>
          <a:stretch>
            <a:fillRect/>
          </a:stretch>
        </p:blipFill>
        <p:spPr>
          <a:xfrm>
            <a:off x="1748459" y="3871214"/>
            <a:ext cx="4347541" cy="2445492"/>
          </a:xfrm>
          <a:prstGeom prst="rect">
            <a:avLst/>
          </a:prstGeom>
          <a:ln w="38100">
            <a:solidFill>
              <a:srgbClr val="00B050"/>
            </a:solidFill>
          </a:ln>
        </p:spPr>
      </p:pic>
      <p:pic>
        <p:nvPicPr>
          <p:cNvPr id="7" name="Picture 6">
            <a:extLst>
              <a:ext uri="{FF2B5EF4-FFF2-40B4-BE49-F238E27FC236}">
                <a16:creationId xmlns:a16="http://schemas.microsoft.com/office/drawing/2014/main" id="{7F870E76-BA01-8458-E007-8A251B965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8481" y="3680615"/>
            <a:ext cx="5472939" cy="2491305"/>
          </a:xfrm>
          <a:prstGeom prst="rect">
            <a:avLst/>
          </a:prstGeom>
          <a:ln w="38100">
            <a:solidFill>
              <a:srgbClr val="00B050"/>
            </a:solidFill>
          </a:ln>
        </p:spPr>
      </p:pic>
    </p:spTree>
    <p:extLst>
      <p:ext uri="{BB962C8B-B14F-4D97-AF65-F5344CB8AC3E}">
        <p14:creationId xmlns:p14="http://schemas.microsoft.com/office/powerpoint/2010/main" val="673328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8452-B87C-C2A3-3171-F1FA77D7528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DFB0515-6059-6E57-143F-860085CB8540}"/>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2F11EE6-4183-31EF-EF75-A8D76B4E6C6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89A642C-ABAC-9616-DB33-C6412D9F806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D633FD-D9F9-8381-8254-59DC0C308B59}"/>
              </a:ext>
            </a:extLst>
          </p:cNvPr>
          <p:cNvSpPr txBox="1"/>
          <p:nvPr/>
        </p:nvSpPr>
        <p:spPr>
          <a:xfrm>
            <a:off x="1953936" y="541294"/>
            <a:ext cx="9933264"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2026 OHSMS (ISO 45001) Results </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D9E288-5F4A-008A-F98E-DBA92A1AB5A1}"/>
              </a:ext>
            </a:extLst>
          </p:cNvPr>
          <p:cNvSpPr txBox="1"/>
          <p:nvPr/>
        </p:nvSpPr>
        <p:spPr>
          <a:xfrm>
            <a:off x="2024221" y="1372291"/>
            <a:ext cx="10009465" cy="1600438"/>
          </a:xfrm>
          <a:prstGeom prst="rect">
            <a:avLst/>
          </a:prstGeom>
          <a:noFill/>
        </p:spPr>
        <p:txBody>
          <a:bodyPr wrap="square" rtlCol="0">
            <a:spAutoFit/>
          </a:bodyPr>
          <a:lstStyle/>
          <a:p>
            <a:pPr fontAlgn="base"/>
            <a:r>
              <a:rPr lang="en-GB" b="1" dirty="0"/>
              <a:t>Improvements:</a:t>
            </a:r>
            <a:r>
              <a:rPr lang="en-US" dirty="0"/>
              <a:t>​</a:t>
            </a:r>
          </a:p>
          <a:p>
            <a:pPr lvl="1" fontAlgn="base">
              <a:buFont typeface="Arial" panose="020B0604020202020204" pitchFamily="34" charset="0"/>
              <a:buChar char="•"/>
            </a:pPr>
            <a:r>
              <a:rPr lang="en-US" sz="2000" dirty="0"/>
              <a:t>2 Minor Weaknesses</a:t>
            </a:r>
          </a:p>
          <a:p>
            <a:pPr lvl="2" fontAlgn="base">
              <a:buFont typeface="Arial" panose="020B0604020202020204" pitchFamily="34" charset="0"/>
              <a:buChar char="•"/>
            </a:pPr>
            <a:r>
              <a:rPr lang="en-US" sz="2000" dirty="0"/>
              <a:t>Management of Change Process, Effective use of JRA, SOP, WPE </a:t>
            </a:r>
          </a:p>
          <a:p>
            <a:pPr lvl="1" fontAlgn="base">
              <a:buFont typeface="Arial" panose="020B0604020202020204" pitchFamily="34" charset="0"/>
              <a:buChar char="•"/>
            </a:pPr>
            <a:r>
              <a:rPr lang="en-US" sz="2000" dirty="0"/>
              <a:t>2 Observations</a:t>
            </a:r>
          </a:p>
          <a:p>
            <a:pPr lvl="2" fontAlgn="base">
              <a:buFont typeface="Arial" panose="020B0604020202020204" pitchFamily="34" charset="0"/>
              <a:buChar char="•"/>
            </a:pPr>
            <a:r>
              <a:rPr lang="en-US" sz="2000" dirty="0"/>
              <a:t>Document control of MSHA-approved Training Plan, overdue compliance training</a:t>
            </a:r>
          </a:p>
        </p:txBody>
      </p:sp>
      <p:pic>
        <p:nvPicPr>
          <p:cNvPr id="2" name="Picture 1">
            <a:extLst>
              <a:ext uri="{FF2B5EF4-FFF2-40B4-BE49-F238E27FC236}">
                <a16:creationId xmlns:a16="http://schemas.microsoft.com/office/drawing/2014/main" id="{76D65ECD-AEE2-644A-C8DF-14F406A0328D}"/>
              </a:ext>
            </a:extLst>
          </p:cNvPr>
          <p:cNvPicPr>
            <a:picLocks noChangeAspect="1"/>
          </p:cNvPicPr>
          <p:nvPr/>
        </p:nvPicPr>
        <p:blipFill>
          <a:blip r:embed="rId3"/>
          <a:stretch>
            <a:fillRect/>
          </a:stretch>
        </p:blipFill>
        <p:spPr>
          <a:xfrm>
            <a:off x="1651592" y="3302673"/>
            <a:ext cx="5628104" cy="2463040"/>
          </a:xfrm>
          <a:prstGeom prst="rect">
            <a:avLst/>
          </a:prstGeom>
          <a:ln w="28575">
            <a:solidFill>
              <a:srgbClr val="FFFF00"/>
            </a:solidFill>
          </a:ln>
        </p:spPr>
      </p:pic>
      <p:pic>
        <p:nvPicPr>
          <p:cNvPr id="3" name="Picture 2">
            <a:extLst>
              <a:ext uri="{FF2B5EF4-FFF2-40B4-BE49-F238E27FC236}">
                <a16:creationId xmlns:a16="http://schemas.microsoft.com/office/drawing/2014/main" id="{BC52C16B-DA29-2D56-A3B7-97AF9A8DD54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rot="16200000">
            <a:off x="7917225" y="2610502"/>
            <a:ext cx="3242554" cy="4169853"/>
          </a:xfrm>
          <a:prstGeom prst="rect">
            <a:avLst/>
          </a:prstGeom>
          <a:ln w="38100">
            <a:solidFill>
              <a:srgbClr val="FFFF00"/>
            </a:solidFill>
          </a:ln>
        </p:spPr>
      </p:pic>
      <p:sp>
        <p:nvSpPr>
          <p:cNvPr id="8" name="Oval 7">
            <a:extLst>
              <a:ext uri="{FF2B5EF4-FFF2-40B4-BE49-F238E27FC236}">
                <a16:creationId xmlns:a16="http://schemas.microsoft.com/office/drawing/2014/main" id="{891F3272-7F54-4584-5F5B-B6CCC7D22963}"/>
              </a:ext>
            </a:extLst>
          </p:cNvPr>
          <p:cNvSpPr/>
          <p:nvPr/>
        </p:nvSpPr>
        <p:spPr>
          <a:xfrm>
            <a:off x="10224002" y="5054584"/>
            <a:ext cx="1101646" cy="710323"/>
          </a:xfrm>
          <a:prstGeom prst="ellipse">
            <a:avLst/>
          </a:prstGeom>
          <a:noFill/>
          <a:ln w="38100">
            <a:solidFill>
              <a:srgbClr val="FF36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3AB1960-21FB-4D50-CA72-CAC3B05CE28F}"/>
              </a:ext>
            </a:extLst>
          </p:cNvPr>
          <p:cNvSpPr/>
          <p:nvPr/>
        </p:nvSpPr>
        <p:spPr>
          <a:xfrm>
            <a:off x="8987679" y="3302673"/>
            <a:ext cx="1101646" cy="352903"/>
          </a:xfrm>
          <a:prstGeom prst="ellipse">
            <a:avLst/>
          </a:prstGeom>
          <a:noFill/>
          <a:ln w="28575">
            <a:solidFill>
              <a:srgbClr val="FF36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114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551642" y="5842329"/>
            <a:ext cx="1993910" cy="267130"/>
          </a:xfrm>
        </p:spPr>
        <p:txBody>
          <a:bodyPr/>
          <a:lstStyle/>
          <a:p>
            <a:r>
              <a:rPr lang="en-US" sz="1050" i="1">
                <a:latin typeface="Arial" panose="020B0604020202020204" pitchFamily="34" charset="0"/>
                <a:cs typeface="Arial" panose="020B0604020202020204" pitchFamily="34" charset="0"/>
              </a:rPr>
              <a:t>Distance excavator slid down road.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737612" cy="533203"/>
          </a:xfrm>
          <a:prstGeom prst="rect">
            <a:avLst/>
          </a:prstGeom>
        </p:spPr>
        <p:txBody>
          <a:bodyPr/>
          <a:lstStyle/>
          <a:p>
            <a:r>
              <a:rPr lang="en-US" sz="2000">
                <a:solidFill>
                  <a:srgbClr val="000000"/>
                </a:solidFill>
                <a:effectLst/>
                <a:latin typeface="Arial" panose="020B0604020202020204" pitchFamily="34" charset="0"/>
              </a:rPr>
              <a:t>Excavator Uncontrolled Slide</a:t>
            </a:r>
            <a:endParaRPr lang="en-US"/>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05326"/>
          <a:ext cx="5844038" cy="5606183"/>
        </p:xfrm>
        <a:graphic>
          <a:graphicData uri="http://schemas.openxmlformats.org/drawingml/2006/table">
            <a:tbl>
              <a:tblPr firstRow="1" bandRow="1">
                <a:tableStyleId>{1FECB4D8-DB02-4DC6-A0A2-4F2EBAE1DC90}</a:tableStyleId>
              </a:tblPr>
              <a:tblGrid>
                <a:gridCol w="1583765">
                  <a:extLst>
                    <a:ext uri="{9D8B030D-6E8A-4147-A177-3AD203B41FA5}">
                      <a16:colId xmlns:a16="http://schemas.microsoft.com/office/drawing/2014/main" val="2478897174"/>
                    </a:ext>
                  </a:extLst>
                </a:gridCol>
                <a:gridCol w="4260273">
                  <a:extLst>
                    <a:ext uri="{9D8B030D-6E8A-4147-A177-3AD203B41FA5}">
                      <a16:colId xmlns:a16="http://schemas.microsoft.com/office/drawing/2014/main" val="1434738273"/>
                    </a:ext>
                  </a:extLst>
                </a:gridCol>
              </a:tblGrid>
              <a:tr h="365340">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7975">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PTFI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5918">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March 4, 2026 / 08:45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28122">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975364">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lgn="just">
                        <a:buNone/>
                      </a:pPr>
                      <a:r>
                        <a:rPr lang="en-US" sz="1000">
                          <a:latin typeface="Arial"/>
                          <a:cs typeface="Arial"/>
                        </a:rPr>
                        <a:t>An excavator was traveling down a concrete access road when it lost traction and began to slide uncontrolled. The operator tried to stop the equipment using the bucket, which caused the rear end to swing left and side-swipe the right side of a nearby forklift, damaging its front tire and wheel. The excavator continued sliding and then hit an occupied light vehicle that was reversing behind the forklift, followed by an articulated truck behind the light vehicle. The articulated truck operator turned the front of the equipment toward the excavator to bring it to a stop. In total, the excavator slid about 58 meters (190 feet) and struck three vehicles.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70033">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17710">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a:cs typeface="Arial"/>
                        </a:rPr>
                        <a:t>Current procedures and work instructions do not regulate safe practices for excavators tramming on concrete roads with a grade, such as requiring the use of mobile equipment assistance for towing. </a:t>
                      </a:r>
                      <a:endParaRPr lang="en-US" sz="100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4476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WI-6.01-UG-E71 Operation of Excavator in Underground and Surface Mining Areas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6298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b="0">
                          <a:latin typeface="Arial" panose="020B0604020202020204" pitchFamily="34" charset="0"/>
                          <a:cs typeface="Arial" panose="020B0604020202020204" pitchFamily="34" charset="0"/>
                        </a:rPr>
                        <a:t>The two light vehicle passengers received minor cuts and abrasions and were released without restriction. All other operators were uninjured.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7975">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Andri Abdullah, Manager-UG Operational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2026-02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20034164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16546" y="570867"/>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 </a:t>
            </a:r>
          </a:p>
        </p:txBody>
      </p:sp>
      <p:pic>
        <p:nvPicPr>
          <p:cNvPr id="4" name="Picture 3">
            <a:extLst>
              <a:ext uri="{FF2B5EF4-FFF2-40B4-BE49-F238E27FC236}">
                <a16:creationId xmlns:a16="http://schemas.microsoft.com/office/drawing/2014/main" id="{080B815F-82C2-822D-66D7-DD7DBAC0B20A}"/>
              </a:ext>
            </a:extLst>
          </p:cNvPr>
          <p:cNvPicPr>
            <a:picLocks noChangeAspect="1"/>
          </p:cNvPicPr>
          <p:nvPr/>
        </p:nvPicPr>
        <p:blipFill rotWithShape="1">
          <a:blip r:embed="rId2"/>
          <a:srcRect r="5950"/>
          <a:stretch/>
        </p:blipFill>
        <p:spPr>
          <a:xfrm>
            <a:off x="8807306" y="4545910"/>
            <a:ext cx="3106858" cy="1471494"/>
          </a:xfrm>
          <a:prstGeom prst="rect">
            <a:avLst/>
          </a:prstGeom>
        </p:spPr>
      </p:pic>
      <p:pic>
        <p:nvPicPr>
          <p:cNvPr id="5" name="Picture 4">
            <a:extLst>
              <a:ext uri="{FF2B5EF4-FFF2-40B4-BE49-F238E27FC236}">
                <a16:creationId xmlns:a16="http://schemas.microsoft.com/office/drawing/2014/main" id="{09604D79-A653-EBE1-5D2D-B729E0F27C0F}"/>
              </a:ext>
            </a:extLst>
          </p:cNvPr>
          <p:cNvPicPr>
            <a:picLocks noChangeAspect="1"/>
          </p:cNvPicPr>
          <p:nvPr/>
        </p:nvPicPr>
        <p:blipFill rotWithShape="1">
          <a:blip r:embed="rId3"/>
          <a:srcRect r="2542"/>
          <a:stretch/>
        </p:blipFill>
        <p:spPr>
          <a:xfrm>
            <a:off x="8807653" y="1615861"/>
            <a:ext cx="3102969" cy="1418272"/>
          </a:xfrm>
          <a:prstGeom prst="rect">
            <a:avLst/>
          </a:prstGeom>
        </p:spPr>
      </p:pic>
      <p:pic>
        <p:nvPicPr>
          <p:cNvPr id="6" name="Picture 5">
            <a:extLst>
              <a:ext uri="{FF2B5EF4-FFF2-40B4-BE49-F238E27FC236}">
                <a16:creationId xmlns:a16="http://schemas.microsoft.com/office/drawing/2014/main" id="{C750097F-5100-A0E8-09DC-FACC4CAE473F}"/>
              </a:ext>
            </a:extLst>
          </p:cNvPr>
          <p:cNvPicPr>
            <a:picLocks noChangeAspect="1"/>
          </p:cNvPicPr>
          <p:nvPr/>
        </p:nvPicPr>
        <p:blipFill rotWithShape="1">
          <a:blip r:embed="rId4"/>
          <a:srcRect r="6067"/>
          <a:stretch/>
        </p:blipFill>
        <p:spPr>
          <a:xfrm>
            <a:off x="8807653" y="3043135"/>
            <a:ext cx="3102969" cy="1471494"/>
          </a:xfrm>
          <a:prstGeom prst="rect">
            <a:avLst/>
          </a:prstGeom>
        </p:spPr>
      </p:pic>
      <p:sp>
        <p:nvSpPr>
          <p:cNvPr id="7" name="TextBox 6">
            <a:extLst>
              <a:ext uri="{FF2B5EF4-FFF2-40B4-BE49-F238E27FC236}">
                <a16:creationId xmlns:a16="http://schemas.microsoft.com/office/drawing/2014/main" id="{4CBE48C0-9EA4-6757-BE48-A0F73003D7BB}"/>
              </a:ext>
            </a:extLst>
          </p:cNvPr>
          <p:cNvSpPr txBox="1"/>
          <p:nvPr/>
        </p:nvSpPr>
        <p:spPr>
          <a:xfrm>
            <a:off x="10552937" y="2626984"/>
            <a:ext cx="1357686"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1st contact - forklift  </a:t>
            </a:r>
          </a:p>
        </p:txBody>
      </p:sp>
      <p:sp>
        <p:nvSpPr>
          <p:cNvPr id="8" name="TextBox 7">
            <a:extLst>
              <a:ext uri="{FF2B5EF4-FFF2-40B4-BE49-F238E27FC236}">
                <a16:creationId xmlns:a16="http://schemas.microsoft.com/office/drawing/2014/main" id="{C2CAAA0D-9762-FBB9-F55E-9016FDFB170E}"/>
              </a:ext>
            </a:extLst>
          </p:cNvPr>
          <p:cNvSpPr txBox="1"/>
          <p:nvPr/>
        </p:nvSpPr>
        <p:spPr>
          <a:xfrm>
            <a:off x="10169495" y="4234876"/>
            <a:ext cx="1741127"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2nd contact – light vehicle </a:t>
            </a:r>
          </a:p>
        </p:txBody>
      </p:sp>
      <p:sp>
        <p:nvSpPr>
          <p:cNvPr id="9" name="TextBox 8">
            <a:extLst>
              <a:ext uri="{FF2B5EF4-FFF2-40B4-BE49-F238E27FC236}">
                <a16:creationId xmlns:a16="http://schemas.microsoft.com/office/drawing/2014/main" id="{0F33E2F9-959B-0C36-A52F-BD322D8D227C}"/>
              </a:ext>
            </a:extLst>
          </p:cNvPr>
          <p:cNvSpPr txBox="1"/>
          <p:nvPr/>
        </p:nvSpPr>
        <p:spPr>
          <a:xfrm>
            <a:off x="9925050" y="5746653"/>
            <a:ext cx="1985571" cy="253916"/>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3rd contact – articulated truck  </a:t>
            </a:r>
          </a:p>
        </p:txBody>
      </p:sp>
      <p:pic>
        <p:nvPicPr>
          <p:cNvPr id="10" name="Picture 9">
            <a:extLst>
              <a:ext uri="{FF2B5EF4-FFF2-40B4-BE49-F238E27FC236}">
                <a16:creationId xmlns:a16="http://schemas.microsoft.com/office/drawing/2014/main" id="{45205CAA-24DF-A67B-28F3-2D2FFF348B0C}"/>
              </a:ext>
            </a:extLst>
          </p:cNvPr>
          <p:cNvPicPr>
            <a:picLocks noChangeAspect="1"/>
          </p:cNvPicPr>
          <p:nvPr/>
        </p:nvPicPr>
        <p:blipFill>
          <a:blip r:embed="rId5"/>
          <a:srcRect b="9349"/>
          <a:stretch>
            <a:fillRect/>
          </a:stretch>
        </p:blipFill>
        <p:spPr>
          <a:xfrm>
            <a:off x="6538093" y="1671042"/>
            <a:ext cx="2091817" cy="4171287"/>
          </a:xfrm>
          <a:prstGeom prst="rect">
            <a:avLst/>
          </a:prstGeom>
        </p:spPr>
      </p:pic>
      <p:cxnSp>
        <p:nvCxnSpPr>
          <p:cNvPr id="11" name="Straight Arrow Connector 10">
            <a:extLst>
              <a:ext uri="{FF2B5EF4-FFF2-40B4-BE49-F238E27FC236}">
                <a16:creationId xmlns:a16="http://schemas.microsoft.com/office/drawing/2014/main" id="{33189E17-DBB5-E67F-2FF2-E245FCE9DCF2}"/>
              </a:ext>
            </a:extLst>
          </p:cNvPr>
          <p:cNvCxnSpPr>
            <a:cxnSpLocks/>
          </p:cNvCxnSpPr>
          <p:nvPr/>
        </p:nvCxnSpPr>
        <p:spPr>
          <a:xfrm flipH="1" flipV="1">
            <a:off x="7581197" y="2757649"/>
            <a:ext cx="280934" cy="1604185"/>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B3F11D-7E50-4116-C275-2F77BDAE54A4}"/>
              </a:ext>
            </a:extLst>
          </p:cNvPr>
          <p:cNvSpPr txBox="1"/>
          <p:nvPr/>
        </p:nvSpPr>
        <p:spPr>
          <a:xfrm>
            <a:off x="6884627" y="5414730"/>
            <a:ext cx="1419560"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Approx. 58m (190 ft)  </a:t>
            </a:r>
          </a:p>
        </p:txBody>
      </p:sp>
      <p:pic>
        <p:nvPicPr>
          <p:cNvPr id="16" name="Picture 15" descr="Logo, icon&#10;&#10;Description automatically generated">
            <a:extLst>
              <a:ext uri="{FF2B5EF4-FFF2-40B4-BE49-F238E27FC236}">
                <a16:creationId xmlns:a16="http://schemas.microsoft.com/office/drawing/2014/main" id="{73CC1787-A628-9752-EFEF-2FAC010B4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685" y="35365"/>
            <a:ext cx="651115" cy="564052"/>
          </a:xfrm>
          <a:prstGeom prst="rect">
            <a:avLst/>
          </a:prstGeom>
        </p:spPr>
      </p:pic>
      <p:sp>
        <p:nvSpPr>
          <p:cNvPr id="14" name="Text Placeholder 19">
            <a:extLst>
              <a:ext uri="{FF2B5EF4-FFF2-40B4-BE49-F238E27FC236}">
                <a16:creationId xmlns:a16="http://schemas.microsoft.com/office/drawing/2014/main" id="{AD8973A0-FD9E-3FBC-C44A-6F9D1F05C628}"/>
              </a:ext>
            </a:extLst>
          </p:cNvPr>
          <p:cNvSpPr txBox="1">
            <a:spLocks/>
          </p:cNvSpPr>
          <p:nvPr/>
        </p:nvSpPr>
        <p:spPr>
          <a:xfrm>
            <a:off x="8674705" y="6046074"/>
            <a:ext cx="3235916"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Photos of each vehicle contacted during uncontrolled slide. </a:t>
            </a:r>
          </a:p>
        </p:txBody>
      </p:sp>
    </p:spTree>
    <p:extLst>
      <p:ext uri="{BB962C8B-B14F-4D97-AF65-F5344CB8AC3E}">
        <p14:creationId xmlns:p14="http://schemas.microsoft.com/office/powerpoint/2010/main" val="1813695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4E4F0B3D-9024-7182-70FC-327FA8B9B06A}"/>
              </a:ext>
            </a:extLst>
          </p:cNvPr>
          <p:cNvPicPr>
            <a:picLocks noGrp="1" noChangeAspect="1"/>
          </p:cNvPicPr>
          <p:nvPr>
            <p:ph type="pic" sz="quarter" idx="16"/>
          </p:nvPr>
        </p:nvPicPr>
        <p:blipFill>
          <a:blip r:embed="rId2"/>
          <a:srcRect l="12078" r="12078"/>
          <a:stretch/>
        </p:blipFill>
        <p:spPr>
          <a:prstGeom prst="rect">
            <a:avLst/>
          </a:prstGeom>
        </p:spPr>
      </p:pic>
      <p:pic>
        <p:nvPicPr>
          <p:cNvPr id="14" name="Picture Placeholder 13">
            <a:extLst>
              <a:ext uri="{FF2B5EF4-FFF2-40B4-BE49-F238E27FC236}">
                <a16:creationId xmlns:a16="http://schemas.microsoft.com/office/drawing/2014/main" id="{4F9D25F8-0E66-B21F-9E16-1DBF3B76998B}"/>
              </a:ext>
            </a:extLst>
          </p:cNvPr>
          <p:cNvPicPr>
            <a:picLocks noGrp="1" noChangeAspect="1"/>
          </p:cNvPicPr>
          <p:nvPr>
            <p:ph type="pic" sz="quarter" idx="17"/>
          </p:nvPr>
        </p:nvPicPr>
        <p:blipFill>
          <a:blip r:embed="rId3"/>
          <a:srcRect t="13278" b="13278"/>
          <a:stretch/>
        </p:blipFill>
        <p:spPr>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461367" y="3791777"/>
            <a:ext cx="2409824" cy="236484"/>
          </a:xfrm>
        </p:spPr>
        <p:txBody>
          <a:bodyPr/>
          <a:lstStyle/>
          <a:p>
            <a:r>
              <a:rPr lang="en-US" sz="1050" i="1">
                <a:latin typeface="Arial" panose="020B0604020202020204" pitchFamily="34" charset="0"/>
                <a:cs typeface="Arial" panose="020B0604020202020204" pitchFamily="34" charset="0"/>
              </a:rPr>
              <a:t>Overhead crane and trolley stops.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p:txBody>
          <a:bodyPr/>
          <a:lstStyle/>
          <a:p>
            <a:r>
              <a:rPr lang="en-US" sz="1050" i="1">
                <a:latin typeface="Arial" panose="020B0604020202020204" pitchFamily="34" charset="0"/>
                <a:cs typeface="Arial" panose="020B0604020202020204" pitchFamily="34" charset="0"/>
              </a:rPr>
              <a:t>Reenactment of operator position and position of fallen trolley stop.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lIns="91440" tIns="45720" rIns="91440" bIns="45720" anchor="ctr"/>
          <a:lstStyle/>
          <a:p>
            <a:r>
              <a:rPr lang="en-US">
                <a:latin typeface="Arial"/>
                <a:cs typeface="Arial"/>
              </a:rPr>
              <a:t>Crane Trolley Stop Failure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6186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43651">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3544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46264">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6, 2026 / 6:15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89547">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222747">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During overhead crane operations, an 80-pound trolley stop broke loose, fell 15 feet and landed approximately 6 feet from the operator. </a:t>
                      </a:r>
                    </a:p>
                    <a:p>
                      <a:pPr lvl="0">
                        <a:buNone/>
                      </a:pPr>
                      <a:endParaRPr lang="en-US" sz="1050" b="0" i="0" kern="1200">
                        <a:solidFill>
                          <a:schemeClr val="dk1"/>
                        </a:solidFill>
                        <a:effectLst/>
                        <a:latin typeface="Arial"/>
                        <a:ea typeface="+mn-ea"/>
                        <a:cs typeface="Arial"/>
                      </a:endParaRPr>
                    </a:p>
                    <a:p>
                      <a:pPr lvl="0">
                        <a:buNone/>
                      </a:pPr>
                      <a:r>
                        <a:rPr lang="en-US" sz="1050" b="0" i="0" kern="1200">
                          <a:solidFill>
                            <a:schemeClr val="dk1"/>
                          </a:solidFill>
                          <a:effectLst/>
                          <a:latin typeface="Arial"/>
                          <a:ea typeface="+mn-ea"/>
                          <a:cs typeface="Arial"/>
                          <a:hlinkClick r:id="rId4"/>
                        </a:rPr>
                        <a:t>Watch the incident video here.</a:t>
                      </a:r>
                      <a:r>
                        <a:rPr lang="en-US" sz="1050" b="0" i="0" kern="1200">
                          <a:solidFill>
                            <a:schemeClr val="dk1"/>
                          </a:solidFill>
                          <a:effectLst/>
                          <a:latin typeface="Arial"/>
                          <a:ea typeface="+mn-ea"/>
                          <a:cs typeface="Arial"/>
                        </a:rPr>
                        <a:t> </a:t>
                      </a:r>
                    </a:p>
                    <a:p>
                      <a:endParaRPr lang="en-US" sz="1050" b="0" i="0" kern="1200">
                        <a:solidFill>
                          <a:schemeClr val="dk1"/>
                        </a:solidFill>
                        <a:effectLst/>
                        <a:latin typeface="Arial" panose="020B0604020202020204" pitchFamily="34" charset="0"/>
                        <a:ea typeface="+mn-ea"/>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24622">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81708">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crane recently had been rebuilt by a contractor. It was released back to site on March 1, 2026. </a:t>
                      </a:r>
                    </a:p>
                    <a:p>
                      <a:pPr marL="171450" indent="-171450">
                        <a:buFont typeface="Arial" panose="020B0604020202020204" pitchFamily="34" charset="0"/>
                        <a:buChar char="•"/>
                      </a:pPr>
                      <a:r>
                        <a:rPr lang="en-US" sz="1050">
                          <a:solidFill>
                            <a:schemeClr val="tx1"/>
                          </a:solidFill>
                          <a:latin typeface="Arial"/>
                          <a:cs typeface="Arial"/>
                        </a:rPr>
                        <a:t>The trolley stop had only been tack-welded at the factory.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41038">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5"/>
                        </a:rPr>
                        <a:t>FCX-HS32 Crane and Rigging Policy</a:t>
                      </a:r>
                      <a:r>
                        <a:rPr lang="en-US" sz="1050">
                          <a:latin typeface="Arial"/>
                          <a:cs typeface="Arial"/>
                        </a:rPr>
                        <a:t>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41038">
                <a:tc>
                  <a:txBody>
                    <a:bodyPr/>
                    <a:lstStyle/>
                    <a:p>
                      <a:r>
                        <a:rPr lang="en-US" sz="1000" b="1">
                          <a:latin typeface="Arial"/>
                          <a:cs typeface="Arial"/>
                        </a:rPr>
                        <a:t>Immediate Required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a:buChar char="•"/>
                      </a:pPr>
                      <a:r>
                        <a:rPr lang="en-US" sz="1050" kern="1200">
                          <a:solidFill>
                            <a:schemeClr val="dk1"/>
                          </a:solidFill>
                          <a:effectLst/>
                          <a:latin typeface="Arial"/>
                          <a:ea typeface="+mn-ea"/>
                          <a:cs typeface="Arial"/>
                        </a:rPr>
                        <a:t>Site teams are coordinating prompt action to verify the structural integrity of all stops. </a:t>
                      </a:r>
                    </a:p>
                  </a:txBody>
                  <a:tcPr anchor="ctr">
                    <a:lnL w="0">
                      <a:noFill/>
                    </a:lnL>
                    <a:lnR w="12700">
                      <a:solidFill>
                        <a:schemeClr val="bg1">
                          <a:lumMod val="65000"/>
                        </a:schemeClr>
                      </a:solidFill>
                    </a:lnR>
                    <a:noFill/>
                  </a:tcPr>
                </a:tc>
                <a:extLst>
                  <a:ext uri="{0D108BD9-81ED-4DB2-BD59-A6C34878D82A}">
                    <a16:rowId xmlns:a16="http://schemas.microsoft.com/office/drawing/2014/main" val="3263051633"/>
                  </a:ext>
                </a:extLst>
              </a:tr>
              <a:tr h="400368">
                <a:tc>
                  <a:txBody>
                    <a:bodyPr/>
                    <a:lstStyle/>
                    <a:p>
                      <a:r>
                        <a:rPr lang="en-US" sz="1000" b="1">
                          <a:latin typeface="Arial"/>
                          <a:cs typeface="Arial"/>
                        </a:rPr>
                        <a:t>Employee Condition</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3544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Shannon Jeans,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55146" y="686838"/>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2026-04</a:t>
                      </a:r>
                      <a:endParaRPr lang="en-US" sz="105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20034247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8BA555C1-E816-82AE-F4C5-0EA291DDEB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269" y="131037"/>
            <a:ext cx="641590" cy="555801"/>
          </a:xfrm>
          <a:prstGeom prst="rect">
            <a:avLst/>
          </a:prstGeom>
        </p:spPr>
      </p:pic>
      <p:pic>
        <p:nvPicPr>
          <p:cNvPr id="18" name="Picture 17">
            <a:extLst>
              <a:ext uri="{FF2B5EF4-FFF2-40B4-BE49-F238E27FC236}">
                <a16:creationId xmlns:a16="http://schemas.microsoft.com/office/drawing/2014/main" id="{401D4B75-642F-8B36-DE97-8C6733FCC354}"/>
              </a:ext>
            </a:extLst>
          </p:cNvPr>
          <p:cNvPicPr>
            <a:picLocks noChangeAspect="1"/>
          </p:cNvPicPr>
          <p:nvPr/>
        </p:nvPicPr>
        <p:blipFill>
          <a:blip r:embed="rId7"/>
          <a:stretch>
            <a:fillRect/>
          </a:stretch>
        </p:blipFill>
        <p:spPr>
          <a:xfrm>
            <a:off x="6528988" y="4350000"/>
            <a:ext cx="2726172" cy="2045968"/>
          </a:xfrm>
          <a:prstGeom prst="rect">
            <a:avLst/>
          </a:prstGeom>
        </p:spPr>
      </p:pic>
      <p:sp>
        <p:nvSpPr>
          <p:cNvPr id="19" name="Text Placeholder 5">
            <a:extLst>
              <a:ext uri="{FF2B5EF4-FFF2-40B4-BE49-F238E27FC236}">
                <a16:creationId xmlns:a16="http://schemas.microsoft.com/office/drawing/2014/main" id="{499169E3-292E-D6A3-D60A-85286F70318A}"/>
              </a:ext>
            </a:extLst>
          </p:cNvPr>
          <p:cNvSpPr txBox="1">
            <a:spLocks/>
          </p:cNvSpPr>
          <p:nvPr/>
        </p:nvSpPr>
        <p:spPr>
          <a:xfrm>
            <a:off x="9201110" y="6169543"/>
            <a:ext cx="2414791" cy="22642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Location of fallen trolley stop. </a:t>
            </a:r>
          </a:p>
        </p:txBody>
      </p:sp>
    </p:spTree>
    <p:extLst>
      <p:ext uri="{BB962C8B-B14F-4D97-AF65-F5344CB8AC3E}">
        <p14:creationId xmlns:p14="http://schemas.microsoft.com/office/powerpoint/2010/main" val="319976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179A7D0-A4D5-ABCF-B7C5-FE9C2691896E}"/>
              </a:ext>
            </a:extLst>
          </p:cNvPr>
          <p:cNvSpPr>
            <a:spLocks noGrp="1"/>
          </p:cNvSpPr>
          <p:nvPr>
            <p:ph type="body" sz="quarter" idx="32"/>
          </p:nvPr>
        </p:nvSpPr>
        <p:spPr>
          <a:xfrm>
            <a:off x="8923827" y="4871671"/>
            <a:ext cx="3131080" cy="236484"/>
          </a:xfrm>
        </p:spPr>
        <p:txBody>
          <a:bodyPr lIns="91440" tIns="45720" rIns="91440" bIns="45720" anchor="t"/>
          <a:lstStyle/>
          <a:p>
            <a:pPr marL="91440" indent="-91440" algn="ctr"/>
            <a:r>
              <a:rPr lang="en-US" sz="1050" i="1">
                <a:latin typeface="Arial" panose="020B0604020202020204" pitchFamily="34" charset="0"/>
                <a:cs typeface="Arial" panose="020B0604020202020204" pitchFamily="34" charset="0"/>
              </a:rPr>
              <a:t>Fire damage to haul truck. </a:t>
            </a:r>
            <a:endParaRPr lang="en-US">
              <a:ea typeface="Calibri" panose="020F0502020204030204"/>
              <a:cs typeface="Calibri" panose="020F0502020204030204"/>
            </a:endParaRP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prstGeom prst="rect">
            <a:avLst/>
          </a:prstGeom>
        </p:spPr>
        <p:txBody>
          <a:bodyPr/>
          <a:lstStyle/>
          <a:p>
            <a:r>
              <a:rPr lang="en-US"/>
              <a:t>Haul Truck Fire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381387"/>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9, 2026 / 3:45 a.m.</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46752">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Lost Time</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96785">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 loaded haul truck was travelling up a ramp when smoke and flames came from the engine bay. The operator tried to stop the truck after the fire suppression was initiated. The truck rolled backward 143 feet, struck a highwall side berm and kept rolling. Once it stopped, the operator was able to exit the cab and dismount the truck. While exiting, the operator came into contact with the fire and sustained burn injuries.</a:t>
                      </a:r>
                      <a:endParaRPr lang="en-US"/>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Pending</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a:latin typeface="Arial"/>
                          <a:cs typeface="Arial"/>
                        </a:rPr>
                        <a:t>This incident is still under investigation. The cause of the fire is currently unknown.</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a:latin typeface="Arial"/>
                          <a:cs typeface="Arial"/>
                        </a:rPr>
                        <a:t>The operator attempted to use the retarder and secondary brake to stop the truck.</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583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applicable policies.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56812">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The operator sustained first- and second-degree burns to the face and hand and was treated for smoke inhalation.</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noProof="0">
                          <a:solidFill>
                            <a:srgbClr val="000000"/>
                          </a:solidFill>
                          <a:latin typeface="Arial"/>
                          <a:cs typeface="Arial"/>
                        </a:rPr>
                        <a:t>Jeff </a:t>
                      </a:r>
                      <a:r>
                        <a:rPr lang="en-US" sz="1050" b="0" i="0" u="none" strike="noStrike" noProof="0" err="1">
                          <a:solidFill>
                            <a:srgbClr val="000000"/>
                          </a:solidFill>
                          <a:latin typeface="Arial"/>
                          <a:cs typeface="Arial"/>
                        </a:rPr>
                        <a:t>Tysoe</a:t>
                      </a:r>
                      <a:r>
                        <a:rPr lang="en-US" sz="1050" b="0" i="0" u="none" strike="noStrike" noProof="0">
                          <a:solidFill>
                            <a:srgbClr val="000000"/>
                          </a:solidFill>
                          <a:latin typeface="Arial"/>
                          <a:cs typeface="Arial"/>
                        </a:rPr>
                        <a:t>, Manager-Haulage</a:t>
                      </a:r>
                    </a:p>
                    <a:p>
                      <a:pPr marL="171450" lvl="0" indent="-171450">
                        <a:buFont typeface="Arial" panose="020B0604020202020204" pitchFamily="34" charset="0"/>
                        <a:buChar char="•"/>
                      </a:pPr>
                      <a:r>
                        <a:rPr lang="en-US" sz="1050" b="0" i="0" u="none" strike="noStrike" noProof="0">
                          <a:solidFill>
                            <a:srgbClr val="000000"/>
                          </a:solidFill>
                          <a:latin typeface="Arial"/>
                          <a:cs typeface="Arial"/>
                        </a:rPr>
                        <a:t>Belen Lawrence, Manager-Health and Safety</a:t>
                      </a:r>
                      <a:endParaRPr lang="en-US" sz="1050">
                        <a:latin typeface="Arial"/>
                        <a:cs typeface="Arial"/>
                      </a:endParaRPr>
                    </a:p>
                    <a:p>
                      <a:pPr marL="171450" lvl="0" indent="-171450">
                        <a:buFont typeface="Arial" panose="020B0604020202020204" pitchFamily="34" charset="0"/>
                        <a:buChar char="•"/>
                      </a:pPr>
                      <a:r>
                        <a:rPr lang="en-US" sz="1050" b="0" i="0" u="none" strike="noStrike" noProof="0">
                          <a:solidFill>
                            <a:srgbClr val="000000"/>
                          </a:solidFill>
                          <a:latin typeface="Arial"/>
                          <a:cs typeface="Arial"/>
                        </a:rPr>
                        <a:t>Anthony Lujan, Senior Supervisor-Health and Safety</a:t>
                      </a:r>
                      <a:endParaRPr lang="en-US" sz="1000" b="0" i="0" u="none" strike="noStrike" noProof="0">
                        <a:solidFill>
                          <a:srgbClr val="000000"/>
                        </a:solidFill>
                        <a:latin typeface="Arial"/>
                        <a:cs typeface="Arial"/>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PFE # 2026-03</a:t>
                      </a:r>
                      <a:endParaRPr lang="en-US" sz="105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20034284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272810" y="676071"/>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Fire</a:t>
            </a:r>
          </a:p>
        </p:txBody>
      </p:sp>
      <p:pic>
        <p:nvPicPr>
          <p:cNvPr id="25" name="Picture 24" descr="Logo, icon&#10;&#10;Description automatically generated">
            <a:extLst>
              <a:ext uri="{FF2B5EF4-FFF2-40B4-BE49-F238E27FC236}">
                <a16:creationId xmlns:a16="http://schemas.microsoft.com/office/drawing/2014/main" id="{79E057C0-3F21-C58A-838A-3F0F2AA47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22" y="78863"/>
            <a:ext cx="659103" cy="570972"/>
          </a:xfrm>
          <a:prstGeom prst="rect">
            <a:avLst/>
          </a:prstGeom>
        </p:spPr>
      </p:pic>
      <p:pic>
        <p:nvPicPr>
          <p:cNvPr id="3" name="Picture 2" descr="A large truck with a light on the side&#10;&#10;AI-generated content may be incorrect.">
            <a:extLst>
              <a:ext uri="{FF2B5EF4-FFF2-40B4-BE49-F238E27FC236}">
                <a16:creationId xmlns:a16="http://schemas.microsoft.com/office/drawing/2014/main" id="{3421F259-D8A5-F187-5E0C-6AB658DCF085}"/>
              </a:ext>
            </a:extLst>
          </p:cNvPr>
          <p:cNvPicPr>
            <a:picLocks noChangeAspect="1"/>
          </p:cNvPicPr>
          <p:nvPr/>
        </p:nvPicPr>
        <p:blipFill>
          <a:blip r:embed="rId3"/>
          <a:stretch>
            <a:fillRect/>
          </a:stretch>
        </p:blipFill>
        <p:spPr>
          <a:xfrm>
            <a:off x="6713335" y="1519483"/>
            <a:ext cx="2363253" cy="2407655"/>
          </a:xfrm>
          <a:prstGeom prst="rect">
            <a:avLst/>
          </a:prstGeom>
        </p:spPr>
      </p:pic>
      <p:pic>
        <p:nvPicPr>
          <p:cNvPr id="4" name="Picture 3" descr="A large truck with a large wheel&#10;&#10;AI-generated content may be incorrect.">
            <a:extLst>
              <a:ext uri="{FF2B5EF4-FFF2-40B4-BE49-F238E27FC236}">
                <a16:creationId xmlns:a16="http://schemas.microsoft.com/office/drawing/2014/main" id="{B040C31C-4DF1-E3D8-40C6-2EFCD4EFEB86}"/>
              </a:ext>
            </a:extLst>
          </p:cNvPr>
          <p:cNvPicPr>
            <a:picLocks noChangeAspect="1"/>
          </p:cNvPicPr>
          <p:nvPr/>
        </p:nvPicPr>
        <p:blipFill>
          <a:blip r:embed="rId4"/>
          <a:srcRect t="8022" b="11565"/>
          <a:stretch>
            <a:fillRect/>
          </a:stretch>
        </p:blipFill>
        <p:spPr>
          <a:xfrm>
            <a:off x="6722939" y="4037777"/>
            <a:ext cx="2352700" cy="2501710"/>
          </a:xfrm>
          <a:prstGeom prst="rect">
            <a:avLst/>
          </a:prstGeom>
        </p:spPr>
      </p:pic>
      <p:pic>
        <p:nvPicPr>
          <p:cNvPr id="5" name="Picture 4">
            <a:extLst>
              <a:ext uri="{FF2B5EF4-FFF2-40B4-BE49-F238E27FC236}">
                <a16:creationId xmlns:a16="http://schemas.microsoft.com/office/drawing/2014/main" id="{DBC1C302-3BAC-F5CC-72A0-A2A9A6BA1984}"/>
              </a:ext>
            </a:extLst>
          </p:cNvPr>
          <p:cNvPicPr>
            <a:picLocks noChangeAspect="1"/>
          </p:cNvPicPr>
          <p:nvPr/>
        </p:nvPicPr>
        <p:blipFill>
          <a:blip r:embed="rId5"/>
          <a:stretch>
            <a:fillRect/>
          </a:stretch>
        </p:blipFill>
        <p:spPr>
          <a:xfrm>
            <a:off x="9287046" y="2234630"/>
            <a:ext cx="2405191" cy="2566003"/>
          </a:xfrm>
          <a:prstGeom prst="rect">
            <a:avLst/>
          </a:prstGeom>
        </p:spPr>
      </p:pic>
    </p:spTree>
    <p:extLst>
      <p:ext uri="{BB962C8B-B14F-4D97-AF65-F5344CB8AC3E}">
        <p14:creationId xmlns:p14="http://schemas.microsoft.com/office/powerpoint/2010/main" val="50840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7242061" y="6317821"/>
            <a:ext cx="2914890" cy="182461"/>
          </a:xfrm>
        </p:spPr>
        <p:txBody>
          <a:bodyPr/>
          <a:lstStyle/>
          <a:p>
            <a:r>
              <a:rPr lang="en-US" sz="1050" i="1">
                <a:latin typeface="Arial" panose="020B0604020202020204" pitchFamily="34" charset="0"/>
                <a:cs typeface="Arial" panose="020B0604020202020204" pitchFamily="34" charset="0"/>
              </a:rPr>
              <a:t>Propane vaporizers near propane tank.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7242061" y="4023573"/>
            <a:ext cx="2414791" cy="226425"/>
          </a:xfrm>
        </p:spPr>
        <p:txBody>
          <a:bodyPr/>
          <a:lstStyle/>
          <a:p>
            <a:r>
              <a:rPr lang="en-US" sz="1050" i="1">
                <a:latin typeface="Arial" panose="020B0604020202020204" pitchFamily="34" charset="0"/>
                <a:cs typeface="Arial" panose="020B0604020202020204" pitchFamily="34" charset="0"/>
              </a:rPr>
              <a:t>Propane tank fire.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Propane Tank Fire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29315"/>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17390">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030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3391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16, 2026 / 9:02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04915">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2267820">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 30,000-gallon propane tank was being prepared for cleaning and emptied by a contractor. After removing the propane from the tank, the contractor left the </a:t>
                      </a:r>
                      <a:r>
                        <a:rPr lang="en-US" sz="1050" b="0">
                          <a:latin typeface="Arial"/>
                          <a:cs typeface="Arial"/>
                        </a:rPr>
                        <a:t>top</a:t>
                      </a:r>
                      <a:r>
                        <a:rPr lang="en-US" sz="1050">
                          <a:latin typeface="Arial"/>
                          <a:cs typeface="Arial"/>
                        </a:rPr>
                        <a:t> access cover (manhole) and a pipe connection point </a:t>
                      </a:r>
                      <a:r>
                        <a:rPr lang="en-US" sz="1050" b="0">
                          <a:latin typeface="Arial"/>
                          <a:cs typeface="Arial"/>
                        </a:rPr>
                        <a:t>on the bottom of the propane tank </a:t>
                      </a:r>
                      <a:r>
                        <a:rPr lang="en-US" sz="1050">
                          <a:latin typeface="Arial"/>
                          <a:cs typeface="Arial"/>
                        </a:rPr>
                        <a:t>open. This allowed residual propane vapors to escape. </a:t>
                      </a:r>
                    </a:p>
                    <a:p>
                      <a:endParaRPr lang="en-US" sz="1050">
                        <a:latin typeface="Arial" panose="020B0604020202020204" pitchFamily="34" charset="0"/>
                        <a:cs typeface="Arial" panose="020B0604020202020204" pitchFamily="34" charset="0"/>
                      </a:endParaRPr>
                    </a:p>
                    <a:p>
                      <a:r>
                        <a:rPr lang="en-US" sz="1050">
                          <a:latin typeface="Arial"/>
                          <a:cs typeface="Arial"/>
                        </a:rPr>
                        <a:t>Nearby propane vaporizers, which are used to heat liquid propane, had not been identified as ignition sources. The escaping vapors migrated toward the vaporizers and ignited, resulting in a fire.  A truck driver nearby noticed the fire and called the control room operator. Employees extinguished the fire shortly after.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6087">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403477">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After removing the propane and opening the manhole and bottom pipe connection, the contractor left the site. The area was not being monitored when the fire ignited. </a:t>
                      </a:r>
                      <a:endParaRPr lang="en-US" sz="1050">
                        <a:solidFill>
                          <a:schemeClr val="tx1"/>
                        </a:solidFill>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0347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2"/>
                        </a:rPr>
                        <a:t>FCX-HS04 Control of Hazardous Energy Policy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33912">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20000">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Shannon Jeans,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659904"/>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Fire</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2026-05</a:t>
                      </a:r>
                    </a:p>
                    <a:p>
                      <a:pPr marL="0" marR="0" lvl="0" indent="0" algn="l" rtl="0" eaLnBrk="1" fontAlgn="auto" latinLnBrk="0" hangingPunct="1">
                        <a:lnSpc>
                          <a:spcPct val="100000"/>
                        </a:lnSpc>
                        <a:spcBef>
                          <a:spcPts val="0"/>
                        </a:spcBef>
                        <a:spcAft>
                          <a:spcPts val="0"/>
                        </a:spcAft>
                        <a:buClrTx/>
                        <a:buSzTx/>
                        <a:buFontTx/>
                        <a:buNone/>
                      </a:pPr>
                      <a:r>
                        <a:rPr lang="en-US" sz="1050" b="0">
                          <a:solidFill>
                            <a:schemeClr val="tx1"/>
                          </a:solidFill>
                          <a:latin typeface="Arial"/>
                          <a:cs typeface="Arial"/>
                        </a:rPr>
                        <a:t>Event ID # 20034529</a:t>
                      </a:r>
                      <a:endParaRPr lang="en-US" sz="1050" b="0" i="0" u="none" strike="noStrike" noProof="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a:extLst>
              <a:ext uri="{FF2B5EF4-FFF2-40B4-BE49-F238E27FC236}">
                <a16:creationId xmlns:a16="http://schemas.microsoft.com/office/drawing/2014/main" id="{B4DE2FD0-AF74-23BC-A4E8-067B2EACEA99}"/>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t="32510" b="13389"/>
          <a:stretch>
            <a:fillRect/>
          </a:stretch>
        </p:blipFill>
        <p:spPr bwMode="auto">
          <a:xfrm>
            <a:off x="7242062" y="1469602"/>
            <a:ext cx="3540574" cy="25539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FCEEA0E-5860-4227-D390-4A8E00D4ECB7}"/>
              </a:ext>
            </a:extLst>
          </p:cNvPr>
          <p:cNvPicPr>
            <a:picLocks noGrp="1" noChangeAspect="1" noChangeArrowheads="1"/>
          </p:cNvPicPr>
          <p:nvPr>
            <p:ph type="pic" sz="quarter" idx="16"/>
          </p:nvPr>
        </p:nvPicPr>
        <p:blipFill rotWithShape="1">
          <a:blip r:embed="rId4">
            <a:extLst>
              <a:ext uri="{28A0092B-C50C-407E-A947-70E740481C1C}">
                <a14:useLocalDpi xmlns:a14="http://schemas.microsoft.com/office/drawing/2010/main" val="0"/>
              </a:ext>
            </a:extLst>
          </a:blip>
          <a:srcRect l="3538" r="1920" b="26113"/>
          <a:stretch>
            <a:fillRect/>
          </a:stretch>
        </p:blipFill>
        <p:spPr bwMode="auto">
          <a:xfrm>
            <a:off x="7242061" y="4249998"/>
            <a:ext cx="3527862" cy="20678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icon&#10;&#10;Description automatically generated">
            <a:extLst>
              <a:ext uri="{FF2B5EF4-FFF2-40B4-BE49-F238E27FC236}">
                <a16:creationId xmlns:a16="http://schemas.microsoft.com/office/drawing/2014/main" id="{CF0F5A4F-047E-EFE5-3D9B-4F10C9427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96" y="103451"/>
            <a:ext cx="642343" cy="556453"/>
          </a:xfrm>
          <a:prstGeom prst="rect">
            <a:avLst/>
          </a:prstGeom>
        </p:spPr>
      </p:pic>
    </p:spTree>
    <p:extLst>
      <p:ext uri="{BB962C8B-B14F-4D97-AF65-F5344CB8AC3E}">
        <p14:creationId xmlns:p14="http://schemas.microsoft.com/office/powerpoint/2010/main" val="249536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7345883" y="6277726"/>
            <a:ext cx="4034049" cy="236484"/>
          </a:xfrm>
        </p:spPr>
        <p:txBody>
          <a:bodyPr/>
          <a:lstStyle/>
          <a:p>
            <a:r>
              <a:rPr lang="en-US" sz="1050" i="1">
                <a:latin typeface="Arial" panose="020B0604020202020204" pitchFamily="34" charset="0"/>
                <a:cs typeface="Arial" panose="020B0604020202020204" pitchFamily="34" charset="0"/>
              </a:rPr>
              <a:t>Reenactment of pipe and employee position during incident.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HDPE Pipe Fuse Failure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57175" y="1036637"/>
          <a:ext cx="5943600" cy="5667710"/>
        </p:xfrm>
        <a:graphic>
          <a:graphicData uri="http://schemas.openxmlformats.org/drawingml/2006/table">
            <a:tbl>
              <a:tblPr firstRow="1" bandRow="1">
                <a:tableStyleId>{1FECB4D8-DB02-4DC6-A0A2-4F2EBAE1DC90}</a:tableStyleId>
              </a:tblPr>
              <a:tblGrid>
                <a:gridCol w="1616384">
                  <a:extLst>
                    <a:ext uri="{9D8B030D-6E8A-4147-A177-3AD203B41FA5}">
                      <a16:colId xmlns:a16="http://schemas.microsoft.com/office/drawing/2014/main" val="2478897174"/>
                    </a:ext>
                  </a:extLst>
                </a:gridCol>
                <a:gridCol w="4327216">
                  <a:extLst>
                    <a:ext uri="{9D8B030D-6E8A-4147-A177-3AD203B41FA5}">
                      <a16:colId xmlns:a16="http://schemas.microsoft.com/office/drawing/2014/main" val="1434738273"/>
                    </a:ext>
                  </a:extLst>
                </a:gridCol>
              </a:tblGrid>
              <a:tr h="363538">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4334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err="1">
                          <a:latin typeface="Arial" panose="020B0604020202020204" pitchFamily="34" charset="0"/>
                          <a:cs typeface="Arial" panose="020B0604020202020204" pitchFamily="34" charset="0"/>
                        </a:rPr>
                        <a:t>Sierrita</a:t>
                      </a:r>
                      <a:r>
                        <a:rPr lang="en-US" sz="1000">
                          <a:latin typeface="Arial" panose="020B0604020202020204" pitchFamily="34" charset="0"/>
                          <a:cs typeface="Arial" panose="020B0604020202020204" pitchFamily="34" charset="0"/>
                        </a:rPr>
                        <a:t>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4334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March 24, 2026 / 10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43342">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60053">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kern="1200">
                          <a:solidFill>
                            <a:schemeClr val="dk1"/>
                          </a:solidFill>
                          <a:effectLst/>
                          <a:latin typeface="Arial"/>
                          <a:ea typeface="+mn-ea"/>
                          <a:cs typeface="Arial"/>
                        </a:rPr>
                        <a:t>A crew was installing an 8‑inch‑diameter, 110‑foot HDPE bleeder pipe with a load weight of 495 pounds. The pipe was positioned on a slope, which left portions of the pipe elevated.  While the pipe was being flanged to the downslope main feed line, a telehandler was used to support it.</a:t>
                      </a:r>
                      <a:br>
                        <a:rPr lang="en-US" sz="1000" kern="1200">
                          <a:solidFill>
                            <a:srgbClr val="000000"/>
                          </a:solidFill>
                          <a:effectLst/>
                          <a:latin typeface="Arial"/>
                          <a:ea typeface="+mn-ea"/>
                          <a:cs typeface="Arial"/>
                        </a:rPr>
                      </a:br>
                      <a:br>
                        <a:rPr lang="en-US" sz="1000" kern="1200">
                          <a:solidFill>
                            <a:srgbClr val="000000"/>
                          </a:solidFill>
                          <a:effectLst/>
                          <a:latin typeface="Arial"/>
                          <a:ea typeface="+mn-ea"/>
                          <a:cs typeface="Arial"/>
                        </a:rPr>
                      </a:br>
                      <a:r>
                        <a:rPr lang="en-US" sz="1000" kern="1200">
                          <a:solidFill>
                            <a:schemeClr val="dk1"/>
                          </a:solidFill>
                          <a:effectLst/>
                          <a:latin typeface="Arial"/>
                          <a:ea typeface="+mn-ea"/>
                          <a:cs typeface="Arial"/>
                        </a:rPr>
                        <a:t>During this process, an employee was beneath the pipe removing rigging when a fused joint failed at the base of the pipe. When the rigging was removed, the pipe shifted, dropped approximately 2 feet and struck the employee in the head. </a:t>
                      </a:r>
                      <a:endParaRPr lang="en-US" sz="100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43342">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29807">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defTabSz="914408" rtl="0" eaLnBrk="1" latinLnBrk="0" hangingPunct="1">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A gap was identified between the written procedure and the work being performed. Per the standard operating procedure, the impacted employee should not have been in that position during the task.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1003786">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Reinforce correct rigging methodology with crews.</a:t>
                      </a:r>
                    </a:p>
                    <a:p>
                      <a:pPr marL="171450" indent="-171450">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Verify established procedures are being followed through active field checks, discussions and review of standard operating procedures.  </a:t>
                      </a:r>
                    </a:p>
                    <a:p>
                      <a:pPr marL="171450" indent="-171450">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Review tasks involving line‑of‑fire exposure and suspended loads with employees to verify risks are recognized and appropriate controls are in place.</a:t>
                      </a:r>
                      <a:endParaRPr lang="en-US" sz="1000">
                        <a:solidFill>
                          <a:schemeClr val="tx1"/>
                        </a:solidFill>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404069">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hlinkClick r:id="rId3"/>
                        </a:rPr>
                        <a:t>FCX-HS32 Crane and Rigging Policy</a:t>
                      </a:r>
                      <a:endParaRPr lang="en-US"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hlinkClick r:id="rId4"/>
                        </a:rPr>
                        <a:t>FCX-HS12 HDPE Pipe Handling Policy</a:t>
                      </a:r>
                      <a:endParaRPr lang="en-US" sz="100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981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The impacted employee was assessed on-site and at a local medical facility. No injuries were identified.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95431">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Cara Forbregd, Manager-Health and Safety</a:t>
                      </a: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Graham Cooper, Manager-Concentrator</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525256"/>
            <a:ext cx="1400189"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20034774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ECB84BD9-CD66-7DF9-8499-B807C74C7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36" y="47043"/>
            <a:ext cx="590315" cy="511382"/>
          </a:xfrm>
          <a:prstGeom prst="rect">
            <a:avLst/>
          </a:prstGeom>
        </p:spPr>
      </p:pic>
      <p:pic>
        <p:nvPicPr>
          <p:cNvPr id="18" name="Picture Placeholder 17">
            <a:extLst>
              <a:ext uri="{FF2B5EF4-FFF2-40B4-BE49-F238E27FC236}">
                <a16:creationId xmlns:a16="http://schemas.microsoft.com/office/drawing/2014/main" id="{87B281B2-FF78-9FE1-C8E0-A13539BCB4EC}"/>
              </a:ext>
            </a:extLst>
          </p:cNvPr>
          <p:cNvPicPr>
            <a:picLocks noGrp="1" noChangeAspect="1"/>
          </p:cNvPicPr>
          <p:nvPr>
            <p:ph type="pic" sz="quarter" idx="17"/>
          </p:nvPr>
        </p:nvPicPr>
        <p:blipFill>
          <a:blip r:embed="rId6"/>
          <a:srcRect l="-709" t="1" r="709" b="-120"/>
          <a:stretch>
            <a:fillRect/>
          </a:stretch>
        </p:blipFill>
        <p:spPr>
          <a:xfrm>
            <a:off x="7666799" y="1609901"/>
            <a:ext cx="3392218" cy="4546177"/>
          </a:xfrm>
          <a:prstGeom prst="rect">
            <a:avLst/>
          </a:prstGeom>
        </p:spPr>
      </p:pic>
      <p:pic>
        <p:nvPicPr>
          <p:cNvPr id="22" name="Graphic 21" descr="Man with solid fill">
            <a:extLst>
              <a:ext uri="{FF2B5EF4-FFF2-40B4-BE49-F238E27FC236}">
                <a16:creationId xmlns:a16="http://schemas.microsoft.com/office/drawing/2014/main" id="{01CFDC9C-FB77-AE65-5A2B-E5C8F45A83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7952" y="3429000"/>
            <a:ext cx="678142" cy="678142"/>
          </a:xfrm>
          <a:prstGeom prst="rect">
            <a:avLst/>
          </a:prstGeom>
        </p:spPr>
      </p:pic>
    </p:spTree>
    <p:extLst>
      <p:ext uri="{BB962C8B-B14F-4D97-AF65-F5344CB8AC3E}">
        <p14:creationId xmlns:p14="http://schemas.microsoft.com/office/powerpoint/2010/main" val="2272421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DE440-6760-E4DA-3D5B-6909CD03AB83}"/>
              </a:ext>
            </a:extLst>
          </p:cNvPr>
          <p:cNvPicPr>
            <a:picLocks noChangeAspect="1"/>
          </p:cNvPicPr>
          <p:nvPr/>
        </p:nvPicPr>
        <p:blipFill>
          <a:blip r:embed="rId3"/>
          <a:stretch>
            <a:fillRect/>
          </a:stretch>
        </p:blipFill>
        <p:spPr>
          <a:xfrm>
            <a:off x="1943207" y="12653"/>
            <a:ext cx="10248793" cy="6845347"/>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460511"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2105B9-9070-DCBD-7315-6ADFD684C12C}"/>
              </a:ext>
            </a:extLst>
          </p:cNvPr>
          <p:cNvSpPr txBox="1"/>
          <p:nvPr/>
        </p:nvSpPr>
        <p:spPr>
          <a:xfrm>
            <a:off x="493617" y="69385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4" name="TextBox 3">
            <a:extLst>
              <a:ext uri="{FF2B5EF4-FFF2-40B4-BE49-F238E27FC236}">
                <a16:creationId xmlns:a16="http://schemas.microsoft.com/office/drawing/2014/main" id="{23764514-8671-3B9D-7168-19BE82AE5264}"/>
              </a:ext>
            </a:extLst>
          </p:cNvPr>
          <p:cNvSpPr txBox="1"/>
          <p:nvPr/>
        </p:nvSpPr>
        <p:spPr>
          <a:xfrm>
            <a:off x="493617" y="241657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93225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5D6A4-16F2-3FD9-7CE5-8A1E5B3D09E8}"/>
              </a:ext>
            </a:extLst>
          </p:cNvPr>
          <p:cNvPicPr>
            <a:picLocks noChangeAspect="1"/>
          </p:cNvPicPr>
          <p:nvPr/>
        </p:nvPicPr>
        <p:blipFill>
          <a:blip r:embed="rId3">
            <a:extLst>
              <a:ext uri="{28A0092B-C50C-407E-A947-70E740481C1C}">
                <a14:useLocalDpi xmlns:a14="http://schemas.microsoft.com/office/drawing/2010/main" val="0"/>
              </a:ext>
            </a:extLst>
          </a:blip>
          <a:srcRect l="5" r="5"/>
          <a:stretch/>
        </p:blipFill>
        <p:spPr>
          <a:xfrm>
            <a:off x="-1" y="5849"/>
            <a:ext cx="12192001" cy="6853094"/>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Alerts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1225303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EB67-449C-4F51-B176-77923517CC1A}"/>
              </a:ext>
            </a:extLst>
          </p:cNvPr>
          <p:cNvSpPr>
            <a:spLocks noGrp="1"/>
          </p:cNvSpPr>
          <p:nvPr>
            <p:ph type="title"/>
          </p:nvPr>
        </p:nvSpPr>
        <p:spPr>
          <a:xfrm>
            <a:off x="2895601" y="271619"/>
            <a:ext cx="5178878" cy="533203"/>
          </a:xfrm>
          <a:prstGeom prst="rect">
            <a:avLst/>
          </a:prstGeom>
        </p:spPr>
        <p:txBody>
          <a:bodyPr lIns="91440" tIns="45720" rIns="91440" bIns="45720" anchor="ctr"/>
          <a:lstStyle/>
          <a:p>
            <a:r>
              <a:rPr lang="en-US">
                <a:latin typeface="Arial"/>
                <a:cs typeface="Arial"/>
              </a:rPr>
              <a:t>Exposure to Electrical Hazard</a:t>
            </a:r>
            <a:endParaRPr lang="en-US"/>
          </a:p>
        </p:txBody>
      </p:sp>
      <p:graphicFrame>
        <p:nvGraphicFramePr>
          <p:cNvPr id="19" name="Table 2">
            <a:extLst>
              <a:ext uri="{FF2B5EF4-FFF2-40B4-BE49-F238E27FC236}">
                <a16:creationId xmlns:a16="http://schemas.microsoft.com/office/drawing/2014/main" id="{2C710F62-8285-48F5-B5C7-F51A0141609B}"/>
              </a:ext>
            </a:extLst>
          </p:cNvPr>
          <p:cNvGraphicFramePr>
            <a:graphicFrameLocks noGrp="1"/>
          </p:cNvGraphicFramePr>
          <p:nvPr/>
        </p:nvGraphicFramePr>
        <p:xfrm>
          <a:off x="264264" y="1028700"/>
          <a:ext cx="5946036" cy="5670966"/>
        </p:xfrm>
        <a:graphic>
          <a:graphicData uri="http://schemas.openxmlformats.org/drawingml/2006/table">
            <a:tbl>
              <a:tblPr firstRow="1" bandRow="1">
                <a:tableStyleId>{1FECB4D8-DB02-4DC6-A0A2-4F2EBAE1DC90}</a:tableStyleId>
              </a:tblPr>
              <a:tblGrid>
                <a:gridCol w="1611408">
                  <a:extLst>
                    <a:ext uri="{9D8B030D-6E8A-4147-A177-3AD203B41FA5}">
                      <a16:colId xmlns:a16="http://schemas.microsoft.com/office/drawing/2014/main" val="2478897174"/>
                    </a:ext>
                  </a:extLst>
                </a:gridCol>
                <a:gridCol w="4334628">
                  <a:extLst>
                    <a:ext uri="{9D8B030D-6E8A-4147-A177-3AD203B41FA5}">
                      <a16:colId xmlns:a16="http://schemas.microsoft.com/office/drawing/2014/main" val="1434738273"/>
                    </a:ext>
                  </a:extLst>
                </a:gridCol>
              </a:tblGrid>
              <a:tr h="407800">
                <a:tc gridSpan="2">
                  <a:txBody>
                    <a:bodyPr/>
                    <a:lstStyle/>
                    <a:p>
                      <a:pPr algn="ctr"/>
                      <a:r>
                        <a:rPr lang="en-US" sz="1400">
                          <a:solidFill>
                            <a:schemeClr val="tx1"/>
                          </a:solidFill>
                          <a:latin typeface="Arial" panose="020B0604020202020204" pitchFamily="34" charset="0"/>
                          <a:cs typeface="Arial" panose="020B0604020202020204" pitchFamily="34" charset="0"/>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5800B"/>
                    </a:solidFill>
                  </a:tcPr>
                </a:tc>
                <a:tc hMerge="1">
                  <a:txBody>
                    <a:bodyPr/>
                    <a:lstStyle/>
                    <a:p>
                      <a:endParaRPr lang="en-US"/>
                    </a:p>
                  </a:txBody>
                  <a:tcPr/>
                </a:tc>
                <a:extLst>
                  <a:ext uri="{0D108BD9-81ED-4DB2-BD59-A6C34878D82A}">
                    <a16:rowId xmlns:a16="http://schemas.microsoft.com/office/drawing/2014/main" val="2528705209"/>
                  </a:ext>
                </a:extLst>
              </a:tr>
              <a:tr h="253323">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00">
                          <a:latin typeface="Arial" panose="020B0604020202020204" pitchFamily="34" charset="0"/>
                          <a:cs typeface="Arial" panose="020B0604020202020204" pitchFamily="34" charset="0"/>
                        </a:rPr>
                        <a:t>Morenci</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55455">
                <a:tc>
                  <a:txBody>
                    <a:bodyPr/>
                    <a:lstStyle/>
                    <a:p>
                      <a:r>
                        <a:rPr lang="en-US" sz="1000" b="1">
                          <a:latin typeface="Arial" panose="020B0604020202020204" pitchFamily="34" charset="0"/>
                          <a:cs typeface="Arial" panose="020B0604020202020204" pitchFamily="34" charset="0"/>
                        </a:rPr>
                        <a:t>Date / Time</a:t>
                      </a:r>
                    </a:p>
                  </a:txBody>
                  <a:tcPr anchor="ctr">
                    <a:lnL w="9525">
                      <a:solidFill>
                        <a:schemeClr val="bg1">
                          <a:lumMod val="65000"/>
                        </a:schemeClr>
                      </a:solidFill>
                    </a:lnL>
                    <a:solidFill>
                      <a:schemeClr val="bg2"/>
                    </a:solidFill>
                  </a:tcPr>
                </a:tc>
                <a:tc>
                  <a:txBody>
                    <a:bodyPr/>
                    <a:lstStyle/>
                    <a:p>
                      <a:r>
                        <a:rPr lang="en-US" sz="1000">
                          <a:latin typeface="Arial" panose="020B0604020202020204" pitchFamily="34" charset="0"/>
                          <a:cs typeface="Arial" panose="020B0604020202020204" pitchFamily="34" charset="0"/>
                        </a:rPr>
                        <a:t>March 18, 2026 / 6:46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53323">
                <a:tc>
                  <a:txBody>
                    <a:bodyPr/>
                    <a:lstStyle/>
                    <a:p>
                      <a:r>
                        <a:rPr lang="en-US" sz="1000" b="1">
                          <a:latin typeface="Arial"/>
                          <a:cs typeface="Arial"/>
                        </a:rPr>
                        <a:t>Event Type</a:t>
                      </a:r>
                    </a:p>
                  </a:txBody>
                  <a:tcPr anchor="ctr">
                    <a:lnL w="9525">
                      <a:solidFill>
                        <a:schemeClr val="bg1">
                          <a:lumMod val="65000"/>
                        </a:schemeClr>
                      </a:solidFill>
                    </a:lnL>
                    <a:solidFill>
                      <a:schemeClr val="bg2"/>
                    </a:solidFill>
                  </a:tcPr>
                </a:tc>
                <a:tc>
                  <a:txBody>
                    <a:bodyPr/>
                    <a:lstStyle/>
                    <a:p>
                      <a:r>
                        <a:rPr lang="en-US" sz="1000">
                          <a:latin typeface="Arial" panose="020B0604020202020204" pitchFamily="34" charset="0"/>
                          <a:cs typeface="Arial" panose="020B0604020202020204" pitchFamily="34" charset="0"/>
                        </a:rPr>
                        <a:t>Near Miss</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791224">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00" b="0" i="0" kern="1200">
                          <a:solidFill>
                            <a:schemeClr val="dk1"/>
                          </a:solidFill>
                          <a:effectLst/>
                          <a:latin typeface="Arial" panose="020B0604020202020204" pitchFamily="34" charset="0"/>
                          <a:ea typeface="+mn-ea"/>
                          <a:cs typeface="Arial" panose="020B0604020202020204" pitchFamily="34" charset="0"/>
                        </a:rPr>
                        <a:t>On the southwest Mine for Leach (MFL), electricians were preparing to send power from the 29 sub up through a portable conveyor on the ramp. Electricians verified over the radio personnel were clear. Supervisors and other electricians in the area confirmed they were clear. </a:t>
                      </a:r>
                      <a:endParaRPr lang="en-US" sz="1000">
                        <a:latin typeface="Arial" panose="020B0604020202020204" pitchFamily="34" charset="0"/>
                        <a:cs typeface="Arial" panose="020B0604020202020204" pitchFamily="34" charset="0"/>
                      </a:endParaRPr>
                    </a:p>
                    <a:p>
                      <a:pPr lvl="0">
                        <a:buNone/>
                      </a:pPr>
                      <a:endParaRPr lang="en-US" sz="1000" b="0" i="0" kern="1200">
                        <a:solidFill>
                          <a:schemeClr val="dk1"/>
                        </a:solidFill>
                        <a:effectLst/>
                        <a:latin typeface="Arial" panose="020B0604020202020204" pitchFamily="34" charset="0"/>
                        <a:ea typeface="+mn-ea"/>
                        <a:cs typeface="Arial" panose="020B0604020202020204" pitchFamily="34" charset="0"/>
                      </a:endParaRPr>
                    </a:p>
                    <a:p>
                      <a:pPr lvl="0">
                        <a:buNone/>
                      </a:pPr>
                      <a:r>
                        <a:rPr lang="en-US" sz="1000" b="0" i="0" kern="1200">
                          <a:solidFill>
                            <a:schemeClr val="dk1"/>
                          </a:solidFill>
                          <a:effectLst/>
                          <a:latin typeface="Arial" panose="020B0604020202020204" pitchFamily="34" charset="0"/>
                          <a:ea typeface="+mn-ea"/>
                          <a:cs typeface="Arial" panose="020B0604020202020204" pitchFamily="34" charset="0"/>
                        </a:rPr>
                        <a:t>When power was switched on, the head pot-head from the </a:t>
                      </a:r>
                      <a:endParaRPr lang="en-US" sz="1000">
                        <a:latin typeface="Arial" panose="020B0604020202020204" pitchFamily="34" charset="0"/>
                        <a:cs typeface="Arial" panose="020B0604020202020204" pitchFamily="34" charset="0"/>
                      </a:endParaRPr>
                    </a:p>
                    <a:p>
                      <a:pPr lvl="0">
                        <a:buNone/>
                      </a:pPr>
                      <a:r>
                        <a:rPr lang="en-US" sz="1000" b="0" i="0" kern="1200">
                          <a:solidFill>
                            <a:schemeClr val="dk1"/>
                          </a:solidFill>
                          <a:effectLst/>
                          <a:latin typeface="Arial" panose="020B0604020202020204" pitchFamily="34" charset="0"/>
                          <a:ea typeface="+mn-ea"/>
                          <a:cs typeface="Arial" panose="020B0604020202020204" pitchFamily="34" charset="0"/>
                        </a:rPr>
                        <a:t>trailer blew. </a:t>
                      </a:r>
                      <a:r>
                        <a:rPr lang="en-US" sz="1000" b="0" i="0" u="none" strike="noStrike" kern="1200" noProof="0">
                          <a:solidFill>
                            <a:schemeClr val="dk1"/>
                          </a:solidFill>
                          <a:effectLst/>
                          <a:latin typeface="Arial" panose="020B0604020202020204" pitchFamily="34" charset="0"/>
                          <a:ea typeface="+mn-ea"/>
                          <a:cs typeface="Arial" panose="020B0604020202020204" pitchFamily="34" charset="0"/>
                        </a:rPr>
                        <a:t>Electricians immediately locked out the system to inspect what happened. </a:t>
                      </a:r>
                      <a:r>
                        <a:rPr lang="en-US" sz="1000" b="0" i="0" kern="1200">
                          <a:solidFill>
                            <a:schemeClr val="dk1"/>
                          </a:solidFill>
                          <a:effectLst/>
                          <a:latin typeface="Arial" panose="020B0604020202020204" pitchFamily="34" charset="0"/>
                          <a:ea typeface="+mn-ea"/>
                          <a:cs typeface="Arial" panose="020B0604020202020204" pitchFamily="34" charset="0"/>
                        </a:rPr>
                        <a:t>Employees located at the top of the pad, approximately 250 feet away, heard the loud noise. The pot-head side of the trailer was facing opposite of where the employees were located.</a:t>
                      </a:r>
                      <a:endParaRPr lang="en-US" sz="100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2037906651"/>
                  </a:ext>
                </a:extLst>
              </a:tr>
              <a:tr h="1044956">
                <a:tc>
                  <a:txBody>
                    <a:bodyPr/>
                    <a:lstStyle/>
                    <a:p>
                      <a:r>
                        <a:rPr lang="en-US" sz="1000" b="1">
                          <a:latin typeface="Arial" panose="020B0604020202020204" pitchFamily="34" charset="0"/>
                          <a:cs typeface="Arial" panose="020B0604020202020204" pitchFamily="34" charset="0"/>
                        </a:rPr>
                        <a:t>Findings / Missing Controls </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00" b="0" i="0" u="none" strike="noStrike" noProof="0">
                          <a:solidFill>
                            <a:schemeClr val="dk1"/>
                          </a:solidFill>
                          <a:latin typeface="Arial" panose="020B0604020202020204" pitchFamily="34" charset="0"/>
                          <a:cs typeface="Arial" panose="020B0604020202020204" pitchFamily="34" charset="0"/>
                        </a:rPr>
                        <a:t>While this incident is still under investigation, preliminary findings indicate the malfunction  may have been caused by moisture in the pot-head.</a:t>
                      </a:r>
                      <a:endParaRPr lang="en-US" sz="10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a:latin typeface="Arial" panose="020B0604020202020204" pitchFamily="34" charset="0"/>
                          <a:cs typeface="Arial" panose="020B0604020202020204" pitchFamily="34" charset="0"/>
                        </a:rPr>
                        <a:t>Segregation as a critical control was effective in protecting employees from exposure.</a:t>
                      </a: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Thorough pre-use inspections should be conducted to verify equipment is in good working order.</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569976">
                <a:tc>
                  <a:txBody>
                    <a:bodyPr/>
                    <a:lstStyle/>
                    <a:p>
                      <a:r>
                        <a:rPr lang="en-US" sz="1000" b="1">
                          <a:latin typeface="Arial" panose="020B0604020202020204" pitchFamily="34" charset="0"/>
                          <a:cs typeface="Arial" panose="020B0604020202020204" pitchFamily="34" charset="0"/>
                        </a:rPr>
                        <a:t>Immediate Corrective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Decommission the RP12 and 1-Trailer</a:t>
                      </a: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Verify neutral ground resistor (NGR) parameters </a:t>
                      </a: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Test in-service and spare cables</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569976">
                <a:tc>
                  <a:txBody>
                    <a:bodyPr/>
                    <a:lstStyle/>
                    <a:p>
                      <a:r>
                        <a:rPr lang="en-US" sz="1000" b="1">
                          <a:latin typeface="Arial" panose="020B0604020202020204" pitchFamily="34" charset="0"/>
                          <a:cs typeface="Arial" panose="020B0604020202020204" pitchFamily="34" charset="0"/>
                        </a:rPr>
                        <a:t>Required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Conduct a root cause analysis and evaluate current controls for enhancement.</a:t>
                      </a:r>
                    </a:p>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Expedite installation of pre-fabricated 13.8kV pot-heads and cables.</a:t>
                      </a:r>
                    </a:p>
                  </a:txBody>
                  <a:tcPr anchor="ctr">
                    <a:lnR w="9525">
                      <a:solidFill>
                        <a:schemeClr val="bg1">
                          <a:lumMod val="65000"/>
                        </a:schemeClr>
                      </a:solidFill>
                    </a:lnR>
                    <a:noFill/>
                  </a:tcPr>
                </a:tc>
                <a:extLst>
                  <a:ext uri="{0D108BD9-81ED-4DB2-BD59-A6C34878D82A}">
                    <a16:rowId xmlns:a16="http://schemas.microsoft.com/office/drawing/2014/main" val="3284693806"/>
                  </a:ext>
                </a:extLst>
              </a:tr>
              <a:tr h="411649">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pPr marL="171450" indent="-171450">
                        <a:buFont typeface="Arial"/>
                        <a:buChar char="•"/>
                      </a:pPr>
                      <a:r>
                        <a:rPr lang="en-US" sz="1000">
                          <a:latin typeface="Arial" panose="020B0604020202020204" pitchFamily="34" charset="0"/>
                          <a:cs typeface="Arial" panose="020B0604020202020204" pitchFamily="34" charset="0"/>
                        </a:rPr>
                        <a:t>Tim Messick, Manager-Crush and Convey</a:t>
                      </a:r>
                    </a:p>
                    <a:p>
                      <a:pPr marL="171450" lvl="0" indent="-171450">
                        <a:buFont typeface="Arial"/>
                        <a:buChar char="•"/>
                      </a:pPr>
                      <a:r>
                        <a:rPr lang="en-US" sz="1000">
                          <a:latin typeface="Arial" panose="020B0604020202020204" pitchFamily="34" charset="0"/>
                          <a:cs typeface="Arial" panose="020B0604020202020204" pitchFamily="34" charset="0"/>
                        </a:rPr>
                        <a:t>Coly Hansen, Manager-Electrical Maintenance</a:t>
                      </a: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DF8EB8BF-A1A0-4663-9DE4-D197E653EF4B}"/>
              </a:ext>
            </a:extLst>
          </p:cNvPr>
          <p:cNvGraphicFramePr>
            <a:graphicFrameLocks noGrp="1"/>
          </p:cNvGraphicFramePr>
          <p:nvPr/>
        </p:nvGraphicFramePr>
        <p:xfrm>
          <a:off x="9362908" y="484016"/>
          <a:ext cx="2440024" cy="397069"/>
        </p:xfrm>
        <a:graphic>
          <a:graphicData uri="http://schemas.openxmlformats.org/drawingml/2006/table">
            <a:tbl>
              <a:tblPr firstRow="1" bandRow="1">
                <a:tableStyleId>{5C22544A-7EE6-4342-B048-85BDC9FD1C3A}</a:tableStyleId>
              </a:tblPr>
              <a:tblGrid>
                <a:gridCol w="24400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20034568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a:extLst>
              <a:ext uri="{FF2B5EF4-FFF2-40B4-BE49-F238E27FC236}">
                <a16:creationId xmlns:a16="http://schemas.microsoft.com/office/drawing/2014/main" id="{50A77ED9-E5AE-9692-1449-293C259FFD9A}"/>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13518" b="13518"/>
          <a:stretch>
            <a:fillRect/>
          </a:stretch>
        </p:blipFill>
        <p:spPr bwMode="auto">
          <a:xfrm>
            <a:off x="6572083" y="1612899"/>
            <a:ext cx="240982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D6CB06-195F-9B75-B842-23018C3D7F03}"/>
              </a:ext>
            </a:extLst>
          </p:cNvPr>
          <p:cNvPicPr>
            <a:picLocks noGrp="1" noChangeAspect="1" noChangeArrowheads="1"/>
          </p:cNvPicPr>
          <p:nvPr>
            <p:ph type="pic" sz="quarter" idx="4294967295"/>
          </p:nvPr>
        </p:nvPicPr>
        <p:blipFill>
          <a:blip r:embed="rId4">
            <a:extLst>
              <a:ext uri="{28A0092B-C50C-407E-A947-70E740481C1C}">
                <a14:useLocalDpi xmlns:a14="http://schemas.microsoft.com/office/drawing/2010/main" val="0"/>
              </a:ext>
            </a:extLst>
          </a:blip>
          <a:srcRect t="13432" b="13432"/>
          <a:stretch>
            <a:fillRect/>
          </a:stretch>
        </p:blipFill>
        <p:spPr bwMode="auto">
          <a:xfrm>
            <a:off x="9205913" y="1612900"/>
            <a:ext cx="240982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EFDD5F5F-6AC8-1DBA-F38D-97C643567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40" y="79393"/>
            <a:ext cx="496757" cy="469539"/>
          </a:xfrm>
          <a:prstGeom prst="rect">
            <a:avLst/>
          </a:prstGeom>
        </p:spPr>
      </p:pic>
      <p:sp>
        <p:nvSpPr>
          <p:cNvPr id="3" name="Title 1">
            <a:extLst>
              <a:ext uri="{FF2B5EF4-FFF2-40B4-BE49-F238E27FC236}">
                <a16:creationId xmlns:a16="http://schemas.microsoft.com/office/drawing/2014/main" id="{F1D3498C-BAF4-9DE4-D8E6-4B270BC5CF2A}"/>
              </a:ext>
            </a:extLst>
          </p:cNvPr>
          <p:cNvSpPr txBox="1">
            <a:spLocks/>
          </p:cNvSpPr>
          <p:nvPr/>
        </p:nvSpPr>
        <p:spPr>
          <a:xfrm>
            <a:off x="13439" y="495497"/>
            <a:ext cx="1358161" cy="533203"/>
          </a:xfrm>
          <a:prstGeom prst="rect">
            <a:avLst/>
          </a:prstGeom>
        </p:spPr>
        <p:txBody>
          <a:bodyPr lIns="91440" tIns="45720" rIns="91440" bIns="45720" anchor="ctr"/>
          <a:lstStyle>
            <a:lvl1pPr algn="l" defTabSz="914408" rtl="0" eaLnBrk="1" latinLnBrk="0" hangingPunct="1">
              <a:lnSpc>
                <a:spcPct val="85000"/>
              </a:lnSpc>
              <a:spcBef>
                <a:spcPct val="0"/>
              </a:spcBef>
              <a:buNone/>
              <a:defRPr sz="2000" b="0" kern="1200" spc="-50" baseline="0">
                <a:solidFill>
                  <a:schemeClr val="tx1"/>
                </a:solidFill>
                <a:latin typeface="Arial" panose="020B0604020202020204" pitchFamily="34" charset="0"/>
                <a:ea typeface="+mj-ea"/>
                <a:cs typeface="Arial" panose="020B0604020202020204" pitchFamily="34" charset="0"/>
              </a:defRPr>
            </a:lvl1pPr>
          </a:lstStyle>
          <a:p>
            <a:pPr marL="0" marR="0" lvl="0" indent="0" algn="ctr" defTabSz="914408" rtl="0" eaLnBrk="1" fontAlgn="auto" latinLnBrk="0" hangingPunct="1">
              <a:lnSpc>
                <a:spcPct val="85000"/>
              </a:lnSpc>
              <a:spcBef>
                <a:spcPct val="0"/>
              </a:spcBef>
              <a:spcAft>
                <a:spcPts val="0"/>
              </a:spcAft>
              <a:buClrTx/>
              <a:buSzTx/>
              <a:buFontTx/>
              <a:buNone/>
              <a:tabLst/>
              <a:defRPr/>
            </a:pPr>
            <a:r>
              <a:rPr kumimoji="0" lang="en-US" sz="1050" b="1" i="0" u="none" strike="noStrike" kern="1200" cap="none" spc="-50" normalizeH="0" baseline="0" noProof="0">
                <a:ln>
                  <a:noFill/>
                </a:ln>
                <a:solidFill>
                  <a:prstClr val="black"/>
                </a:solidFill>
                <a:effectLst/>
                <a:uLnTx/>
                <a:uFillTx/>
                <a:latin typeface="Arial"/>
                <a:ea typeface="+mj-ea"/>
                <a:cs typeface="Arial"/>
              </a:rPr>
              <a:t>Exposure to Electrical Hazards</a:t>
            </a:r>
            <a:endParaRPr kumimoji="0" lang="en-US" sz="1050" b="1" i="0" u="none" strike="noStrike" kern="1200" cap="none" spc="-5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F499F737-528C-D8BC-1892-F0A7BB74BD39}"/>
              </a:ext>
            </a:extLst>
          </p:cNvPr>
          <p:cNvSpPr txBox="1"/>
          <p:nvPr/>
        </p:nvSpPr>
        <p:spPr>
          <a:xfrm>
            <a:off x="6572083" y="3965574"/>
            <a:ext cx="21706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Failed electrical cable termination pot-head</a:t>
            </a:r>
          </a:p>
        </p:txBody>
      </p:sp>
      <p:sp>
        <p:nvSpPr>
          <p:cNvPr id="5" name="TextBox 4">
            <a:extLst>
              <a:ext uri="{FF2B5EF4-FFF2-40B4-BE49-F238E27FC236}">
                <a16:creationId xmlns:a16="http://schemas.microsoft.com/office/drawing/2014/main" id="{B9FFDDD1-B220-8A5F-0B89-0D2A67110FF6}"/>
              </a:ext>
            </a:extLst>
          </p:cNvPr>
          <p:cNvSpPr txBox="1"/>
          <p:nvPr/>
        </p:nvSpPr>
        <p:spPr>
          <a:xfrm>
            <a:off x="9205913" y="3984797"/>
            <a:ext cx="22902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Failed electrical cable termination at equipment entry</a:t>
            </a:r>
          </a:p>
        </p:txBody>
      </p:sp>
    </p:spTree>
    <p:extLst>
      <p:ext uri="{BB962C8B-B14F-4D97-AF65-F5344CB8AC3E}">
        <p14:creationId xmlns:p14="http://schemas.microsoft.com/office/powerpoint/2010/main" val="421505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3691-0C88-9CE0-9154-68734F60D78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780096A-AE76-3BDA-74CA-CFB5E8A48F5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7D7CEB8-C374-F98D-2979-2752DCA2DD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EFA5FFA-C4D3-7AC6-1A06-E5BE3FF247F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985223-8FDB-7158-9816-24A0B9E7399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1C2C97-9A49-22E6-32E1-1E1AEF536737}"/>
              </a:ext>
            </a:extLst>
          </p:cNvPr>
          <p:cNvSpPr txBox="1"/>
          <p:nvPr/>
        </p:nvSpPr>
        <p:spPr>
          <a:xfrm>
            <a:off x="6096000" y="2350357"/>
            <a:ext cx="5666254" cy="33701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Conduct inspections before working near retaining walls or earth-retaining structures. Look for signs of movement, cracking, bulging, loose blocks, seepage, or soil erosion.</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Stay clear of potentially unstable areas.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Maintain a safe distance. Keep personnel, equipment, and materials back from the top and base of retaining walls to prevent surcharge loading or vibration that could cause sudden wall failure.</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Never work directly below or adjacent to unsupported or unprotected excavations or unstable retaining walls. Use barricades, controlled access, or engineered protection to prevent exposure to falling blocks or wall collapse. </a:t>
            </a:r>
          </a:p>
        </p:txBody>
      </p:sp>
      <p:sp>
        <p:nvSpPr>
          <p:cNvPr id="2" name="TextBox 1">
            <a:extLst>
              <a:ext uri="{FF2B5EF4-FFF2-40B4-BE49-F238E27FC236}">
                <a16:creationId xmlns:a16="http://schemas.microsoft.com/office/drawing/2014/main" id="{73107792-CFAD-88F4-631D-FADA03ECBBAB}"/>
              </a:ext>
            </a:extLst>
          </p:cNvPr>
          <p:cNvSpPr txBox="1"/>
          <p:nvPr/>
        </p:nvSpPr>
        <p:spPr>
          <a:xfrm>
            <a:off x="2092865" y="1469125"/>
            <a:ext cx="9715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March 3, 2026 – </a:t>
            </a:r>
            <a:r>
              <a:rPr lang="en-US" sz="1600">
                <a:solidFill>
                  <a:prstClr val="black"/>
                </a:solidFill>
                <a:latin typeface="Arial" panose="020B0604020202020204" pitchFamily="34" charset="0"/>
                <a:cs typeface="Arial" panose="020B0604020202020204" pitchFamily="34" charset="0"/>
              </a:rPr>
              <a:t>A</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contractor died while working in an excavated area when the adjacent concrete block retaining wall collapsed.</a:t>
            </a:r>
          </a:p>
        </p:txBody>
      </p:sp>
      <p:pic>
        <p:nvPicPr>
          <p:cNvPr id="1026" name="Picture 2">
            <a:extLst>
              <a:ext uri="{FF2B5EF4-FFF2-40B4-BE49-F238E27FC236}">
                <a16:creationId xmlns:a16="http://schemas.microsoft.com/office/drawing/2014/main" id="{49AE9075-3C20-DCDD-831C-0C44D33E7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69" y="2443883"/>
            <a:ext cx="3717491" cy="318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4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AA2A8-640A-C994-F76A-BD771004CB7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BE835A5-54A9-ECFA-BAD6-9437E3A88F3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3C053D9-F2B3-5588-DB2C-307B2A03724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78EDD40-E103-2536-208D-40E06C9739A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B37FA4D-839C-4B35-258E-F3BDBCBD420E}"/>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96E4B08-97B4-9995-F510-CB63741D806B}"/>
              </a:ext>
            </a:extLst>
          </p:cNvPr>
          <p:cNvSpPr txBox="1"/>
          <p:nvPr/>
        </p:nvSpPr>
        <p:spPr>
          <a:xfrm>
            <a:off x="6096000" y="2203286"/>
            <a:ext cx="5666254"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Operate equipment from a safe location. Stay out of “Red Zone” areas including pinch points, the continuous mining machine (CMM) turning radius and areas between the CMM and the ribs.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 and implement procedures for tramming, repositioning, cable handling and moving remote controlled CMMs safely.</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Maintain the proximity detection systems (PDS) in the approved operating condition. Perform manufacturer-recommended tests to ensure the PDS is functioning properly.</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Position miner wearable components (MWCs) in accordance with the PDS manufacturer’s recommendations so users can see and hear warning lights and sounds.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operators must ensure MWCs are properly worn.</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Train miners on the functionality and importance of the PDS.</a:t>
            </a:r>
          </a:p>
        </p:txBody>
      </p:sp>
      <p:sp>
        <p:nvSpPr>
          <p:cNvPr id="2" name="TextBox 1">
            <a:extLst>
              <a:ext uri="{FF2B5EF4-FFF2-40B4-BE49-F238E27FC236}">
                <a16:creationId xmlns:a16="http://schemas.microsoft.com/office/drawing/2014/main" id="{307666E7-9E05-004F-6E1F-604E30BD1847}"/>
              </a:ext>
            </a:extLst>
          </p:cNvPr>
          <p:cNvSpPr txBox="1"/>
          <p:nvPr/>
        </p:nvSpPr>
        <p:spPr>
          <a:xfrm>
            <a:off x="2092865" y="1469125"/>
            <a:ext cx="9715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March 5, 2026 – A continuous mining machine operator died after being pinned against the coal rib by a continuous mining machine.</a:t>
            </a:r>
          </a:p>
        </p:txBody>
      </p:sp>
      <p:pic>
        <p:nvPicPr>
          <p:cNvPr id="6" name="Picture 5">
            <a:extLst>
              <a:ext uri="{FF2B5EF4-FFF2-40B4-BE49-F238E27FC236}">
                <a16:creationId xmlns:a16="http://schemas.microsoft.com/office/drawing/2014/main" id="{F1C521C1-4CCF-A7B9-3719-E57DAEA4D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865" y="2858390"/>
            <a:ext cx="3762900" cy="2229161"/>
          </a:xfrm>
          <a:prstGeom prst="rect">
            <a:avLst/>
          </a:prstGeom>
        </p:spPr>
      </p:pic>
    </p:spTree>
    <p:extLst>
      <p:ext uri="{BB962C8B-B14F-4D97-AF65-F5344CB8AC3E}">
        <p14:creationId xmlns:p14="http://schemas.microsoft.com/office/powerpoint/2010/main" val="966906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Site Incidents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70851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72291"/>
            <a:ext cx="10009465" cy="4955203"/>
          </a:xfrm>
          <a:prstGeom prst="rect">
            <a:avLst/>
          </a:prstGeom>
          <a:noFill/>
        </p:spPr>
        <p:txBody>
          <a:bodyPr wrap="square" rtlCol="0">
            <a:sp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03/04 – U63 Cave Blast Damaged Electrical Boxes (Property Damage)) </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Shooting cave blast at U63 when toe of blastholes blet out in unexpected direction</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Threw roughly 5 buckets of rock onto hanging wall</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Knocked down/damaged multiple electrical boxes/cables</a:t>
            </a:r>
          </a:p>
          <a:p>
            <a:pPr>
              <a:spcAft>
                <a:spcPts val="1200"/>
              </a:spcAft>
              <a:buClr>
                <a:srgbClr val="C66A39"/>
              </a:buClr>
            </a:pPr>
            <a:r>
              <a:rPr lang="en-US" dirty="0">
                <a:latin typeface="Arial" panose="020B0604020202020204" pitchFamily="34" charset="0"/>
                <a:cs typeface="Arial" panose="020B0604020202020204" pitchFamily="34" charset="0"/>
              </a:rPr>
              <a:t>03/16 –  Loader Contacted Rib Injuring Employee (Reportable – Restricted Duty)</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While cleaning ore pass grizzly, reversed LHD at low speed and hit rock rib</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Employee felt sharp pain in right shoulder</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Restricted Duty as employee could not return to assigned work duties without accommodation</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03/17 – Damage to Light Plant (Property Damage)</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Prepping for cell deposition and light plant setup</a:t>
            </a:r>
          </a:p>
          <a:p>
            <a:pPr marL="800100" lvl="1" indent="-342900">
              <a:spcAft>
                <a:spcPts val="1200"/>
              </a:spcAft>
              <a:buClr>
                <a:srgbClr val="C66A39"/>
              </a:buClr>
              <a:buFont typeface="Arial" panose="020B0604020202020204" pitchFamily="34" charset="0"/>
              <a:buChar char="•"/>
            </a:pPr>
            <a:r>
              <a:rPr lang="en-US" dirty="0">
                <a:latin typeface="Arial" panose="020B0604020202020204" pitchFamily="34" charset="0"/>
                <a:cs typeface="Arial" panose="020B0604020202020204" pitchFamily="34" charset="0"/>
              </a:rPr>
              <a:t>Employee pulled wrong pin allowing light bar to lean outward and hit ground</a:t>
            </a:r>
          </a:p>
        </p:txBody>
      </p:sp>
    </p:spTree>
    <p:extLst>
      <p:ext uri="{BB962C8B-B14F-4D97-AF65-F5344CB8AC3E}">
        <p14:creationId xmlns:p14="http://schemas.microsoft.com/office/powerpoint/2010/main" val="2453768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dirty="0">
                <a:solidFill>
                  <a:srgbClr val="004449"/>
                </a:solidFill>
                <a:latin typeface="Arial" panose="020B0604020202020204" pitchFamily="34" charset="0"/>
                <a:cs typeface="Arial" panose="020B0604020202020204" pitchFamily="34" charset="0"/>
              </a:rPr>
              <a:t>FRM Verification Results – March</a:t>
            </a:r>
            <a:endParaRPr lang="en-US" sz="3600" b="1" dirty="0">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4708981"/>
          </a:xfrm>
          <a:prstGeom prst="rect">
            <a:avLst/>
          </a:prstGeom>
          <a:noFill/>
        </p:spPr>
        <p:txBody>
          <a:bodyPr wrap="square">
            <a:spAutoFit/>
          </a:bodyPr>
          <a:lstStyle/>
          <a:p>
            <a:pPr marL="0" indent="0">
              <a:buNone/>
            </a:pPr>
            <a:r>
              <a:rPr lang="en-US" sz="2200" dirty="0"/>
              <a:t>172 verifications completed in March</a:t>
            </a:r>
          </a:p>
          <a:p>
            <a:pPr marL="0" indent="0">
              <a:buNone/>
            </a:pPr>
            <a:endParaRPr lang="en-US" sz="2200" dirty="0"/>
          </a:p>
          <a:p>
            <a:pPr marL="0" indent="0">
              <a:buNone/>
            </a:pPr>
            <a:r>
              <a:rPr lang="en-US" sz="2200" b="0" i="0" u="none" strike="noStrike" dirty="0">
                <a:solidFill>
                  <a:srgbClr val="000000"/>
                </a:solidFill>
                <a:effectLst/>
                <a:latin typeface="Calibri" panose="020F0502020204030204" pitchFamily="34" charset="0"/>
              </a:rPr>
              <a:t>Focus </a:t>
            </a:r>
            <a:r>
              <a:rPr lang="en-US" sz="2200" dirty="0">
                <a:solidFill>
                  <a:srgbClr val="000000"/>
                </a:solidFill>
                <a:latin typeface="Calibri" panose="020F0502020204030204" pitchFamily="34" charset="0"/>
              </a:rPr>
              <a:t>for</a:t>
            </a:r>
            <a:r>
              <a:rPr lang="en-US" sz="2200" b="0" i="0" u="none" strike="noStrike" dirty="0">
                <a:solidFill>
                  <a:srgbClr val="000000"/>
                </a:solidFill>
                <a:effectLst/>
                <a:latin typeface="Calibri" panose="020F0502020204030204" pitchFamily="34" charset="0"/>
              </a:rPr>
              <a:t> March</a:t>
            </a:r>
            <a:r>
              <a:rPr lang="en-US" sz="2200" dirty="0">
                <a:solidFill>
                  <a:srgbClr val="000000"/>
                </a:solidFill>
                <a:latin typeface="Calibri" panose="020F0502020204030204" pitchFamily="34" charset="0"/>
              </a:rPr>
              <a:t> was </a:t>
            </a:r>
            <a:r>
              <a:rPr lang="en-US" sz="2200" b="0" i="0" u="none" strike="noStrike" dirty="0">
                <a:solidFill>
                  <a:srgbClr val="000000"/>
                </a:solidFill>
                <a:effectLst/>
                <a:latin typeface="Calibri" panose="020F0502020204030204" pitchFamily="34" charset="0"/>
              </a:rPr>
              <a:t>around Hazardous Substance – Acute and Chronic</a:t>
            </a:r>
            <a:br>
              <a:rPr lang="en-US" sz="2200" b="0" i="0" u="none" strike="noStrike" dirty="0">
                <a:solidFill>
                  <a:srgbClr val="000000"/>
                </a:solidFill>
                <a:effectLst/>
                <a:latin typeface="Calibri" panose="020F0502020204030204" pitchFamily="34" charset="0"/>
              </a:rPr>
            </a:br>
            <a:endParaRPr lang="en-US" sz="2200" dirty="0"/>
          </a:p>
          <a:p>
            <a:pPr marL="342900" indent="-342900">
              <a:buFontTx/>
              <a:buChar char="-"/>
            </a:pPr>
            <a:r>
              <a:rPr lang="en-US" sz="2000" dirty="0"/>
              <a:t>Both Haz Sub - Acute and Haz Sub - Chronic increased missing control ratios</a:t>
            </a:r>
          </a:p>
          <a:p>
            <a:pPr marL="342900" indent="-342900">
              <a:buFontTx/>
              <a:buChar char="-"/>
            </a:pPr>
            <a:r>
              <a:rPr lang="en-US" sz="2000" dirty="0"/>
              <a:t>Falling Objects missing controls ratio almost doubled</a:t>
            </a:r>
          </a:p>
          <a:p>
            <a:pPr marL="0" indent="0">
              <a:buNone/>
            </a:pPr>
            <a:endParaRPr lang="en-US" sz="2200" dirty="0"/>
          </a:p>
          <a:p>
            <a:pPr marL="0" indent="0">
              <a:buNone/>
            </a:pPr>
            <a:r>
              <a:rPr lang="en-US" sz="2200" u="sng" dirty="0"/>
              <a:t>FOCUS FOR APRIL/MAY:</a:t>
            </a:r>
          </a:p>
          <a:p>
            <a:pPr marL="342900" indent="-342900">
              <a:buFontTx/>
              <a:buChar char="-"/>
            </a:pPr>
            <a:r>
              <a:rPr lang="en-US" sz="2200" dirty="0"/>
              <a:t>Hazardous Substance – Acute</a:t>
            </a:r>
          </a:p>
          <a:p>
            <a:pPr marL="342900" indent="-342900">
              <a:buFontTx/>
              <a:buChar char="-"/>
            </a:pPr>
            <a:r>
              <a:rPr lang="en-US" sz="2200" dirty="0"/>
              <a:t>Hazardous Substance – Chronic</a:t>
            </a:r>
          </a:p>
          <a:p>
            <a:pPr marL="342900" indent="-342900">
              <a:buFontTx/>
              <a:buChar char="-"/>
            </a:pPr>
            <a:r>
              <a:rPr lang="en-US" sz="2200" dirty="0"/>
              <a:t>Falling Objects</a:t>
            </a:r>
          </a:p>
        </p:txBody>
      </p:sp>
      <p:graphicFrame>
        <p:nvGraphicFramePr>
          <p:cNvPr id="2" name="Chart 1">
            <a:extLst>
              <a:ext uri="{FF2B5EF4-FFF2-40B4-BE49-F238E27FC236}">
                <a16:creationId xmlns:a16="http://schemas.microsoft.com/office/drawing/2014/main" id="{D9C6110A-D576-4BBB-B6E3-168194D9FC11}"/>
              </a:ext>
            </a:extLst>
          </p:cNvPr>
          <p:cNvGraphicFramePr>
            <a:graphicFrameLocks/>
          </p:cNvGraphicFramePr>
          <p:nvPr>
            <p:extLst>
              <p:ext uri="{D42A27DB-BD31-4B8C-83A1-F6EECF244321}">
                <p14:modId xmlns:p14="http://schemas.microsoft.com/office/powerpoint/2010/main" val="3011163516"/>
              </p:ext>
            </p:extLst>
          </p:nvPr>
        </p:nvGraphicFramePr>
        <p:xfrm>
          <a:off x="6554911" y="1331569"/>
          <a:ext cx="5558319" cy="5061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FRM Verification Results – March</a:t>
            </a:r>
          </a:p>
          <a:p>
            <a:pPr algn="ctr"/>
            <a:r>
              <a:rPr lang="en-US" sz="2400" b="1" dirty="0">
                <a:solidFill>
                  <a:srgbClr val="004449"/>
                </a:solidFill>
                <a:latin typeface="Arial" panose="020B0604020202020204" pitchFamily="34" charset="0"/>
                <a:cs typeface="Arial" panose="020B0604020202020204" pitchFamily="34" charset="0"/>
              </a:rPr>
              <a:t>Henderson Missing Controls with Multiple No Responses</a:t>
            </a:r>
          </a:p>
        </p:txBody>
      </p:sp>
      <p:pic>
        <p:nvPicPr>
          <p:cNvPr id="5" name="Picture 4">
            <a:extLst>
              <a:ext uri="{FF2B5EF4-FFF2-40B4-BE49-F238E27FC236}">
                <a16:creationId xmlns:a16="http://schemas.microsoft.com/office/drawing/2014/main" id="{9519C949-3BE3-10A4-E5FB-E553AEB3EC4B}"/>
              </a:ext>
            </a:extLst>
          </p:cNvPr>
          <p:cNvPicPr>
            <a:picLocks noChangeAspect="1"/>
          </p:cNvPicPr>
          <p:nvPr/>
        </p:nvPicPr>
        <p:blipFill>
          <a:blip r:embed="rId3"/>
          <a:stretch>
            <a:fillRect/>
          </a:stretch>
        </p:blipFill>
        <p:spPr>
          <a:xfrm>
            <a:off x="1953935" y="2073349"/>
            <a:ext cx="9681917" cy="3577437"/>
          </a:xfrm>
          <a:prstGeom prst="rect">
            <a:avLst/>
          </a:prstGeom>
        </p:spPr>
      </p:pic>
    </p:spTree>
    <p:extLst>
      <p:ext uri="{BB962C8B-B14F-4D97-AF65-F5344CB8AC3E}">
        <p14:creationId xmlns:p14="http://schemas.microsoft.com/office/powerpoint/2010/main" val="418216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3006"/>
            <a:ext cx="6096000" cy="31499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Success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3539430"/>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Management Topics</a:t>
            </a:r>
          </a:p>
          <a:p>
            <a:endParaRPr lang="en-US" sz="4800" b="1" dirty="0">
              <a:solidFill>
                <a:srgbClr val="004449"/>
              </a:solidFill>
              <a:latin typeface="Arial" panose="020B0604020202020204" pitchFamily="34" charset="0"/>
              <a:cs typeface="Arial" panose="020B0604020202020204" pitchFamily="34" charset="0"/>
            </a:endParaRPr>
          </a:p>
          <a:p>
            <a:pPr marL="457200" indent="-457200">
              <a:buFontTx/>
              <a:buChar char="-"/>
            </a:pPr>
            <a:r>
              <a:rPr lang="en-US" sz="3200" b="1" dirty="0">
                <a:solidFill>
                  <a:srgbClr val="004449"/>
                </a:solidFill>
                <a:latin typeface="Arial" panose="020B0604020202020204" pitchFamily="34" charset="0"/>
                <a:cs typeface="Arial" panose="020B0604020202020204" pitchFamily="34" charset="0"/>
              </a:rPr>
              <a:t>ISN Updates</a:t>
            </a: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31248-B5B0-634D-85E1-DB8B52D98CF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C0FBB2D-1E0F-F207-5B85-AB75822A205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47F7C67-5463-FE03-E195-D5512E9ABB8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98B7D76-6032-A7B3-9B99-597ADAF55947}"/>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34DFA9-B2C5-0E5D-4A33-6F5944D783E9}"/>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ISNetworld/HSEP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F6FC9A44-98D1-2905-FEAD-9D47A9160D8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825E29AD-68A6-7334-8341-3A25E32D053B}"/>
              </a:ext>
            </a:extLst>
          </p:cNvPr>
          <p:cNvSpPr txBox="1"/>
          <p:nvPr/>
        </p:nvSpPr>
        <p:spPr>
          <a:xfrm>
            <a:off x="2076488" y="1399542"/>
            <a:ext cx="9630379" cy="4228273"/>
          </a:xfrm>
          <a:prstGeom prst="rect">
            <a:avLst/>
          </a:prstGeom>
          <a:noFill/>
        </p:spPr>
        <p:txBody>
          <a:bodyPr wrap="square" lIns="91440" tIns="45720" rIns="91440" bIns="45720" anchor="t">
            <a:spAutoFit/>
          </a:bodyPr>
          <a:lstStyle/>
          <a:p>
            <a:pPr>
              <a:lnSpc>
                <a:spcPct val="107000"/>
              </a:lnSpc>
            </a:pPr>
            <a:r>
              <a:rPr lang="en-US" dirty="0">
                <a:solidFill>
                  <a:srgbClr val="404040"/>
                </a:solidFill>
                <a:ea typeface="+mn-lt"/>
                <a:cs typeface="+mn-lt"/>
              </a:rPr>
              <a:t>Deadline for all training (Core, Compliance and Technical) to be uploaded to ISN is </a:t>
            </a:r>
            <a:r>
              <a:rPr lang="en-US" b="1" dirty="0">
                <a:solidFill>
                  <a:srgbClr val="404040"/>
                </a:solidFill>
                <a:ea typeface="+mn-lt"/>
                <a:cs typeface="+mn-lt"/>
              </a:rPr>
              <a:t>April 6</a:t>
            </a:r>
            <a:r>
              <a:rPr lang="en-US" b="1" baseline="30000" dirty="0">
                <a:solidFill>
                  <a:srgbClr val="404040"/>
                </a:solidFill>
                <a:ea typeface="+mn-lt"/>
                <a:cs typeface="+mn-lt"/>
              </a:rPr>
              <a:t>th</a:t>
            </a:r>
            <a:r>
              <a:rPr lang="en-US" b="1" dirty="0">
                <a:solidFill>
                  <a:srgbClr val="404040"/>
                </a:solidFill>
                <a:ea typeface="+mn-lt"/>
                <a:cs typeface="+mn-lt"/>
              </a:rPr>
              <a:t>, 2026</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Contractors who have not completed uploads by then will have their</a:t>
            </a:r>
            <a:b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employees paused from coming on site</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Must include Attestation form upload (when needed)</a:t>
            </a:r>
          </a:p>
          <a:p>
            <a:pPr>
              <a:lnSpc>
                <a:spcPct val="107000"/>
              </a:lnSpc>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Deadline for Worker Acknowledgements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April 6</a:t>
            </a:r>
            <a:r>
              <a:rPr lang="en-US"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th</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 2026</a:t>
            </a: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Contact GSC if you need onsite </a:t>
            </a:r>
            <a:r>
              <a:rPr lang="en-US" dirty="0" err="1">
                <a:solidFill>
                  <a:srgbClr val="404040"/>
                </a:solidFill>
                <a:latin typeface="Calibri" panose="020F0502020204030204" pitchFamily="34" charset="0"/>
                <a:ea typeface="Calibri" panose="020F0502020204030204" pitchFamily="34" charset="0"/>
                <a:cs typeface="Calibri" panose="020F0502020204030204" pitchFamily="34" charset="0"/>
              </a:rPr>
              <a:t>assistence</a:t>
            </a: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ISN Scorecard and HSEP Changes (Effective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April 6</a:t>
            </a:r>
            <a:r>
              <a:rPr lang="en-US"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th</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 2026</a:t>
            </a: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 score impact to change from -10 to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-100 </a:t>
            </a: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for unsubmitted or rejected HSEPs</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HSEPs associated with specific site for approval/validation</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HSEPs will migrate to site scorecard they are valid for</a:t>
            </a:r>
          </a:p>
          <a:p>
            <a:pPr marL="742950" lvl="1"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Temporary Upload Freeze</a:t>
            </a:r>
          </a:p>
          <a:p>
            <a:pPr marL="1200150" lvl="2"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During 2-week migration, Contractors unable to upload new HSEPs</a:t>
            </a:r>
          </a:p>
          <a:p>
            <a:pPr marL="1200150" lvl="2" indent="-285750">
              <a:lnSpc>
                <a:spcPct val="107000"/>
              </a:lnSpc>
              <a:buFont typeface="Wingdings" panose="05000000000000000000" pitchFamily="2" charset="2"/>
              <a:buChar char="§"/>
            </a:pP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HSEPs for projects occurring during this time must be sent directly to </a:t>
            </a: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Contractor Governance Team</a:t>
            </a:r>
            <a:r>
              <a:rPr lang="en-US"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US" dirty="0">
                <a:hlinkClick r:id="rId4"/>
              </a:rPr>
              <a:t>contractorgovernance@fmi.com</a:t>
            </a:r>
            <a:r>
              <a:rPr lang="en-US" dirty="0"/>
              <a:t>) </a:t>
            </a: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317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May 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June 18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July 16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August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September 10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October 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November 19</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December 17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April Sign-Off Record</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Font typeface="Arial" panose="020B0604020202020204" pitchFamily="34" charset="0"/>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p:txBody>
      </p:sp>
    </p:spTree>
    <p:extLst>
      <p:ext uri="{BB962C8B-B14F-4D97-AF65-F5344CB8AC3E}">
        <p14:creationId xmlns:p14="http://schemas.microsoft.com/office/powerpoint/2010/main" val="30727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563C-A5D6-A039-A95D-1A202017143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F951E95-4DBD-B331-1D0B-C9C0408B01F6}"/>
              </a:ext>
            </a:extLst>
          </p:cNvPr>
          <p:cNvSpPr/>
          <p:nvPr/>
        </p:nvSpPr>
        <p:spPr>
          <a:xfrm>
            <a:off x="8673981" y="0"/>
            <a:ext cx="3518019"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EFDC082-3EE7-83A0-25DA-5A960EA75A65}"/>
              </a:ext>
            </a:extLst>
          </p:cNvPr>
          <p:cNvSpPr txBox="1">
            <a:spLocks/>
          </p:cNvSpPr>
          <p:nvPr/>
        </p:nvSpPr>
        <p:spPr>
          <a:xfrm>
            <a:off x="554414" y="823013"/>
            <a:ext cx="7692277"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4449"/>
                </a:solidFill>
                <a:effectLst/>
                <a:uLnTx/>
                <a:uFillTx/>
                <a:latin typeface="Arial" panose="020B0604020202020204" pitchFamily="34" charset="0"/>
                <a:ea typeface="+mj-ea"/>
                <a:cs typeface="Arial" panose="020B0604020202020204" pitchFamily="34" charset="0"/>
              </a:rPr>
              <a:t>How High-Risk Incident Reviews Are Strengthening Safety at Steubenville</a:t>
            </a:r>
            <a:endParaRPr kumimoji="0" lang="en-US" sz="2400" b="1" i="0" u="none" strike="noStrike" kern="1200" cap="none" spc="0" normalizeH="0" baseline="0" noProof="0">
              <a:ln>
                <a:noFill/>
              </a:ln>
              <a:solidFill>
                <a:srgbClr val="004449"/>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9590EACF-1D7D-0E1E-2A97-8A432935513B}"/>
              </a:ext>
            </a:extLst>
          </p:cNvPr>
          <p:cNvSpPr txBox="1"/>
          <p:nvPr/>
        </p:nvSpPr>
        <p:spPr>
          <a:xfrm>
            <a:off x="554415" y="393385"/>
            <a:ext cx="61042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Spotlight On</a:t>
            </a:r>
            <a:endParaRPr kumimoji="0" lang="en-US" sz="1600" b="0"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AF81E26-1B65-78C2-8728-9FA5B7BFE5AB}"/>
              </a:ext>
            </a:extLst>
          </p:cNvPr>
          <p:cNvSpPr txBox="1"/>
          <p:nvPr/>
        </p:nvSpPr>
        <p:spPr>
          <a:xfrm>
            <a:off x="9053923" y="1851645"/>
            <a:ext cx="2758129" cy="3154710"/>
          </a:xfrm>
          <a:prstGeom prst="rect">
            <a:avLst/>
          </a:prstGeom>
          <a:noFill/>
        </p:spPr>
        <p:txBody>
          <a:bodyPr wrap="square" rtlCol="0">
            <a:spAutoFit/>
          </a:bodyPr>
          <a:lstStyle/>
          <a:p>
            <a:pPr indent="0" algn="ctr">
              <a:spcAft>
                <a:spcPts val="1200"/>
              </a:spcAft>
              <a:buFontTx/>
              <a:buNone/>
            </a:pPr>
            <a:r>
              <a:rPr lang="en-US" sz="2000" b="1">
                <a:solidFill>
                  <a:srgbClr val="C66A39"/>
                </a:solidFill>
                <a:latin typeface="Arial" panose="020B0604020202020204" pitchFamily="34" charset="0"/>
                <a:cs typeface="Arial" panose="020B0604020202020204" pitchFamily="34" charset="0"/>
              </a:rPr>
              <a:t>Discussion</a:t>
            </a: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steps can we take after an incident to help implement lasting solutions?</a:t>
            </a: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How can we continue to utilize lessons learned and incident investigations to reduce risks in our own work?</a:t>
            </a:r>
          </a:p>
          <a:p>
            <a:pPr marL="285750" marR="0" lvl="0" indent="-285750" algn="l" defTabSz="914400" rtl="0" eaLnBrk="1" fontAlgn="auto" latinLnBrk="0" hangingPunct="1">
              <a:lnSpc>
                <a:spcPct val="90000"/>
              </a:lnSpc>
              <a:spcBef>
                <a:spcPts val="600"/>
              </a:spcBef>
              <a:spcAft>
                <a:spcPts val="0"/>
              </a:spcAft>
              <a:buClr>
                <a:srgbClr val="C66A39"/>
              </a:buClr>
              <a:buSzTx/>
              <a:buFont typeface="Arial" panose="020B0604020202020204" pitchFamily="34" charset="0"/>
              <a:buChar char="•"/>
              <a:tabLst/>
              <a:defRPr/>
            </a:pPr>
            <a:endPar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descr="A blue and grey text on a black background&#10;&#10;Description automatically generated">
            <a:extLst>
              <a:ext uri="{FF2B5EF4-FFF2-40B4-BE49-F238E27FC236}">
                <a16:creationId xmlns:a16="http://schemas.microsoft.com/office/drawing/2014/main" id="{CB9D754A-27EF-6678-E85B-C5CAE1DDEC1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933706" y="5828323"/>
            <a:ext cx="922341" cy="508727"/>
          </a:xfrm>
          <a:prstGeom prst="rect">
            <a:avLst/>
          </a:prstGeom>
        </p:spPr>
      </p:pic>
      <p:sp>
        <p:nvSpPr>
          <p:cNvPr id="7" name="TextBox 6">
            <a:extLst>
              <a:ext uri="{FF2B5EF4-FFF2-40B4-BE49-F238E27FC236}">
                <a16:creationId xmlns:a16="http://schemas.microsoft.com/office/drawing/2014/main" id="{59B24DF0-5C03-E523-599E-8AB52906EF2A}"/>
              </a:ext>
            </a:extLst>
          </p:cNvPr>
          <p:cNvSpPr txBox="1"/>
          <p:nvPr/>
        </p:nvSpPr>
        <p:spPr>
          <a:xfrm>
            <a:off x="554414" y="1788655"/>
            <a:ext cx="7425900" cy="4955203"/>
          </a:xfrm>
          <a:prstGeom prst="rect">
            <a:avLst/>
          </a:prstGeom>
          <a:noFill/>
        </p:spPr>
        <p:txBody>
          <a:bodyPr wrap="square">
            <a:spAutoFit/>
          </a:bodyPr>
          <a:lstStyle/>
          <a:p>
            <a:pPr>
              <a:spcAft>
                <a:spcPts val="1800"/>
              </a:spcAft>
            </a:pPr>
            <a:r>
              <a:rPr lang="en-US" sz="1400" b="1">
                <a:solidFill>
                  <a:schemeClr val="tx1">
                    <a:lumMod val="75000"/>
                    <a:lumOff val="25000"/>
                  </a:schemeClr>
                </a:solidFill>
                <a:latin typeface="Arial" panose="020B0604020202020204" pitchFamily="34" charset="0"/>
                <a:cs typeface="Arial" panose="020B0604020202020204" pitchFamily="34" charset="0"/>
              </a:rPr>
              <a:t>At Steubenville, revised high‑risk controls - and crews sticking to the action plan - have made a difference not once, but twice when a truck stalled on an incline. Here’s a look at the most recent event and why these steps matter.</a:t>
            </a:r>
            <a:endParaRPr lang="en-US" sz="140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pPr>
            <a:r>
              <a:rPr lang="en-US" sz="1600" b="1">
                <a:solidFill>
                  <a:srgbClr val="C66A39"/>
                </a:solidFill>
                <a:latin typeface="Arial" panose="020B0604020202020204" pitchFamily="34" charset="0"/>
                <a:cs typeface="Arial" panose="020B0604020202020204" pitchFamily="34" charset="0"/>
              </a:rPr>
              <a:t>Incident Summary</a:t>
            </a:r>
          </a:p>
          <a:p>
            <a:r>
              <a:rPr lang="en-US" sz="1400">
                <a:solidFill>
                  <a:schemeClr val="tx1">
                    <a:lumMod val="75000"/>
                    <a:lumOff val="25000"/>
                  </a:schemeClr>
                </a:solidFill>
                <a:latin typeface="Arial" panose="020B0604020202020204" pitchFamily="34" charset="0"/>
                <a:cs typeface="Arial" panose="020B0604020202020204" pitchFamily="34" charset="0"/>
              </a:rPr>
              <a:t>On March 7, 2026, at the </a:t>
            </a:r>
            <a:r>
              <a:rPr lang="en-US" sz="1400" err="1">
                <a:solidFill>
                  <a:schemeClr val="tx1">
                    <a:lumMod val="75000"/>
                    <a:lumOff val="25000"/>
                  </a:schemeClr>
                </a:solidFill>
                <a:latin typeface="Arial" panose="020B0604020202020204" pitchFamily="34" charset="0"/>
                <a:cs typeface="Arial" panose="020B0604020202020204" pitchFamily="34" charset="0"/>
              </a:rPr>
              <a:t>Satralloy</a:t>
            </a:r>
            <a:r>
              <a:rPr lang="en-US" sz="1400">
                <a:solidFill>
                  <a:schemeClr val="tx1">
                    <a:lumMod val="75000"/>
                    <a:lumOff val="25000"/>
                  </a:schemeClr>
                </a:solidFill>
                <a:latin typeface="Arial" panose="020B0604020202020204" pitchFamily="34" charset="0"/>
                <a:cs typeface="Arial" panose="020B0604020202020204" pitchFamily="34" charset="0"/>
              </a:rPr>
              <a:t> Remediation Project in Steubenville, Ohio, a 745C haul truck stalled on a switchback due to reduced power. The operator followed training, stopped work and alerted supervision. The team halted traffic, secured the truck with chocks and staged a D6 dozer down grade of the stalled truck to protect personnel and other vehicles.</a:t>
            </a:r>
          </a:p>
          <a:p>
            <a:endParaRPr lang="en-US" sz="140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pPr>
            <a:r>
              <a:rPr lang="en-US" sz="1600" b="1">
                <a:solidFill>
                  <a:srgbClr val="C66A39"/>
                </a:solidFill>
                <a:latin typeface="Arial" panose="020B0604020202020204" pitchFamily="34" charset="0"/>
                <a:cs typeface="Arial" panose="020B0604020202020204" pitchFamily="34" charset="0"/>
              </a:rPr>
              <a:t>Action Plan Execution</a:t>
            </a:r>
          </a:p>
          <a:p>
            <a:r>
              <a:rPr lang="en-US" sz="1400">
                <a:solidFill>
                  <a:schemeClr val="tx1">
                    <a:lumMod val="75000"/>
                    <a:lumOff val="25000"/>
                  </a:schemeClr>
                </a:solidFill>
                <a:latin typeface="Arial" panose="020B0604020202020204" pitchFamily="34" charset="0"/>
                <a:cs typeface="Arial" panose="020B0604020202020204" pitchFamily="34" charset="0"/>
              </a:rPr>
              <a:t>The response was guided by a recovery plan created after a </a:t>
            </a:r>
            <a:r>
              <a:rPr lang="en-US" sz="1400">
                <a:solidFill>
                  <a:schemeClr val="tx1">
                    <a:lumMod val="75000"/>
                    <a:lumOff val="25000"/>
                  </a:schemeClr>
                </a:solidFill>
                <a:latin typeface="Arial" panose="020B0604020202020204" pitchFamily="34" charset="0"/>
                <a:cs typeface="Arial" panose="020B0604020202020204" pitchFamily="34" charset="0"/>
                <a:hlinkClick r:id="rId4"/>
              </a:rPr>
              <a:t>March 2025 Potentially Fatal Event</a:t>
            </a:r>
            <a:r>
              <a:rPr lang="en-US" sz="1400">
                <a:solidFill>
                  <a:schemeClr val="tx1">
                    <a:lumMod val="75000"/>
                    <a:lumOff val="25000"/>
                  </a:schemeClr>
                </a:solidFill>
                <a:latin typeface="Arial" panose="020B0604020202020204" pitchFamily="34" charset="0"/>
                <a:cs typeface="Arial" panose="020B0604020202020204" pitchFamily="34" charset="0"/>
              </a:rPr>
              <a:t> at the same site. Supervisors and subject matter experts reviewed the Job Safety Analysis Plan, confirmed necessary controls and carried out a safe, efficient recovery. The truck was secured with no injuries or equipment damage, and work resumed only after successful safety checks.</a:t>
            </a:r>
          </a:p>
          <a:p>
            <a:endParaRPr lang="en-US" sz="140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pPr>
            <a:r>
              <a:rPr lang="en-US" sz="1600" b="1">
                <a:solidFill>
                  <a:srgbClr val="C66A39"/>
                </a:solidFill>
                <a:latin typeface="Arial" panose="020B0604020202020204" pitchFamily="34" charset="0"/>
                <a:cs typeface="Arial" panose="020B0604020202020204" pitchFamily="34" charset="0"/>
              </a:rPr>
              <a:t>Impact</a:t>
            </a:r>
          </a:p>
          <a:p>
            <a:r>
              <a:rPr lang="en-US" sz="1400">
                <a:solidFill>
                  <a:schemeClr val="tx1">
                    <a:lumMod val="75000"/>
                    <a:lumOff val="25000"/>
                  </a:schemeClr>
                </a:solidFill>
                <a:latin typeface="Arial" panose="020B0604020202020204" pitchFamily="34" charset="0"/>
                <a:cs typeface="Arial" panose="020B0604020202020204" pitchFamily="34" charset="0"/>
              </a:rPr>
              <a:t>These incidents exemplify the value of stopping work early, following established action plans and applying corrective actions consistently. The controls put in place through high‑risk incident reviews are helping prevent serious incidents.</a:t>
            </a:r>
          </a:p>
        </p:txBody>
      </p:sp>
      <p:pic>
        <p:nvPicPr>
          <p:cNvPr id="12" name="Graphic 11" descr="Chat outline">
            <a:extLst>
              <a:ext uri="{FF2B5EF4-FFF2-40B4-BE49-F238E27FC236}">
                <a16:creationId xmlns:a16="http://schemas.microsoft.com/office/drawing/2014/main" id="{8C627411-3A12-C6FA-FB29-3DB5D3FAEF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7586" y="520950"/>
            <a:ext cx="1370805" cy="1370805"/>
          </a:xfrm>
          <a:prstGeom prst="rect">
            <a:avLst/>
          </a:prstGeom>
        </p:spPr>
      </p:pic>
    </p:spTree>
    <p:extLst>
      <p:ext uri="{BB962C8B-B14F-4D97-AF65-F5344CB8AC3E}">
        <p14:creationId xmlns:p14="http://schemas.microsoft.com/office/powerpoint/2010/main" val="55012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38B5-49E5-4358-783E-0E35F643FC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A408FAD-1D00-16B2-B49B-ADAF848FD2BD}"/>
              </a:ext>
            </a:extLst>
          </p:cNvPr>
          <p:cNvSpPr txBox="1">
            <a:spLocks/>
          </p:cNvSpPr>
          <p:nvPr/>
        </p:nvSpPr>
        <p:spPr>
          <a:xfrm>
            <a:off x="1879721" y="1217059"/>
            <a:ext cx="8084667"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a:solidFill>
                  <a:srgbClr val="004449"/>
                </a:solidFill>
                <a:latin typeface="Arial" panose="020B0604020202020204" pitchFamily="34" charset="0"/>
                <a:cs typeface="Arial" panose="020B0604020202020204" pitchFamily="34" charset="0"/>
              </a:rPr>
              <a:t>Chino: Effective Controls and Emergency Preparedness</a:t>
            </a:r>
          </a:p>
        </p:txBody>
      </p:sp>
      <p:sp>
        <p:nvSpPr>
          <p:cNvPr id="11" name="TextBox 10">
            <a:extLst>
              <a:ext uri="{FF2B5EF4-FFF2-40B4-BE49-F238E27FC236}">
                <a16:creationId xmlns:a16="http://schemas.microsoft.com/office/drawing/2014/main" id="{DAA06021-A0ED-73A7-5391-8D9F5544AF69}"/>
              </a:ext>
            </a:extLst>
          </p:cNvPr>
          <p:cNvSpPr txBox="1"/>
          <p:nvPr/>
        </p:nvSpPr>
        <p:spPr>
          <a:xfrm>
            <a:off x="1879721" y="673934"/>
            <a:ext cx="61042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Spotlight On</a:t>
            </a:r>
            <a:endParaRPr kumimoji="0" lang="en-US" sz="2000" b="0"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06EFEB00-C35D-5EE0-4ECB-6B1DB0205876}"/>
              </a:ext>
            </a:extLst>
          </p:cNvPr>
          <p:cNvSpPr txBox="1"/>
          <p:nvPr/>
        </p:nvSpPr>
        <p:spPr>
          <a:xfrm>
            <a:off x="1879721" y="2215185"/>
            <a:ext cx="9172876" cy="272683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Incident: </a:t>
            </a:r>
            <a:r>
              <a:rPr lang="en-US" sz="2000">
                <a:solidFill>
                  <a:prstClr val="black">
                    <a:lumMod val="75000"/>
                    <a:lumOff val="25000"/>
                  </a:prstClr>
                </a:solidFill>
                <a:latin typeface="Arial" panose="020B0604020202020204" pitchFamily="34" charset="0"/>
                <a:cs typeface="Arial" panose="020B0604020202020204" pitchFamily="34" charset="0"/>
              </a:rPr>
              <a:t>A water truck caught fire when the charge valve from the turbo line to the brake accumulator came loose. The operator was driving when the fire suppression initiated. They followed the proper procedures in shutting down the engine, aimed the wheels towards the berm and safely evacuated the equipment. </a:t>
            </a:r>
          </a:p>
          <a:p>
            <a:pPr marL="0" marR="0" lvl="0" indent="0" algn="l" defTabSz="914400" rtl="0" eaLnBrk="1" fontAlgn="auto" latinLnBrk="0" hangingPunct="1">
              <a:lnSpc>
                <a:spcPct val="108000"/>
              </a:lnSpc>
              <a:spcBef>
                <a:spcPts val="0"/>
              </a:spcBef>
              <a:spcAft>
                <a:spcPts val="0"/>
              </a:spcAft>
              <a:buClrTx/>
              <a:buSzTx/>
              <a:buFontTx/>
              <a:buNone/>
              <a:tabLst/>
              <a:defRPr/>
            </a:pPr>
            <a:endParaRPr lang="en-US" sz="2000">
              <a:solidFill>
                <a:prstClr val="white">
                  <a:lumMod val="9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a:ea typeface="+mn-ea"/>
                <a:cs typeface="Arial"/>
              </a:rPr>
              <a:t>Key Takeaway:</a:t>
            </a:r>
            <a:r>
              <a:rPr kumimoji="0" lang="en-US" sz="2000" b="0" i="0" u="none" strike="noStrike" kern="1200" cap="none" spc="0" normalizeH="0" baseline="0" noProof="0">
                <a:ln>
                  <a:noFill/>
                </a:ln>
                <a:solidFill>
                  <a:prstClr val="white"/>
                </a:solidFill>
                <a:effectLst/>
                <a:uLnTx/>
                <a:uFillTx/>
                <a:latin typeface="Arial"/>
                <a:ea typeface="+mn-ea"/>
                <a:cs typeface="Arial"/>
              </a:rPr>
              <a:t> </a:t>
            </a:r>
            <a:r>
              <a:rPr lang="en-US" sz="2000">
                <a:solidFill>
                  <a:prstClr val="black">
                    <a:lumMod val="75000"/>
                    <a:lumOff val="25000"/>
                  </a:prstClr>
                </a:solidFill>
                <a:latin typeface="Arial" panose="020B0604020202020204" pitchFamily="34" charset="0"/>
                <a:cs typeface="Arial" panose="020B0604020202020204" pitchFamily="34" charset="0"/>
              </a:rPr>
              <a:t>Injuries and extensive damage were avoided because of effective controls and operator preparedness. </a:t>
            </a:r>
          </a:p>
        </p:txBody>
      </p:sp>
      <p:sp>
        <p:nvSpPr>
          <p:cNvPr id="2" name="Rectangle: Rounded Corners 1">
            <a:extLst>
              <a:ext uri="{FF2B5EF4-FFF2-40B4-BE49-F238E27FC236}">
                <a16:creationId xmlns:a16="http://schemas.microsoft.com/office/drawing/2014/main" id="{D761C3CA-E08E-45FC-EBF7-F3900513D493}"/>
              </a:ext>
            </a:extLst>
          </p:cNvPr>
          <p:cNvSpPr/>
          <p:nvPr/>
        </p:nvSpPr>
        <p:spPr>
          <a:xfrm>
            <a:off x="2671313" y="5178156"/>
            <a:ext cx="8381283" cy="925569"/>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kern="0">
                <a:solidFill>
                  <a:srgbClr val="C66A39"/>
                </a:solidFill>
                <a:latin typeface="Arial" panose="020B0604020202020204" pitchFamily="34" charset="0"/>
                <a:cs typeface="Arial" panose="020B0604020202020204" pitchFamily="34" charset="0"/>
                <a:hlinkClick r:id="rId3"/>
              </a:rPr>
              <a:t>Click here </a:t>
            </a:r>
            <a:r>
              <a:rPr lang="en-US" kern="0">
                <a:solidFill>
                  <a:schemeClr val="tx1">
                    <a:lumMod val="75000"/>
                    <a:lumOff val="25000"/>
                  </a:schemeClr>
                </a:solidFill>
                <a:latin typeface="Arial" panose="020B0604020202020204" pitchFamily="34" charset="0"/>
                <a:cs typeface="Arial" panose="020B0604020202020204" pitchFamily="34" charset="0"/>
              </a:rPr>
              <a:t>to access Equipment Fire Safety Lineouts – including procedures for drills, haul trucks, loaders, shovels and support equipment. </a:t>
            </a:r>
            <a:endParaRPr lang="en-US" u="sng" kern="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Graphic 4" descr="Cursor with solid fill">
            <a:extLst>
              <a:ext uri="{FF2B5EF4-FFF2-40B4-BE49-F238E27FC236}">
                <a16:creationId xmlns:a16="http://schemas.microsoft.com/office/drawing/2014/main" id="{FC1A008B-680C-E566-18B0-C8BB88850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43273" y="5299378"/>
            <a:ext cx="671394" cy="683123"/>
          </a:xfrm>
          <a:prstGeom prst="rect">
            <a:avLst/>
          </a:prstGeom>
        </p:spPr>
      </p:pic>
      <p:sp>
        <p:nvSpPr>
          <p:cNvPr id="13" name="Rectangle 12">
            <a:extLst>
              <a:ext uri="{FF2B5EF4-FFF2-40B4-BE49-F238E27FC236}">
                <a16:creationId xmlns:a16="http://schemas.microsoft.com/office/drawing/2014/main" id="{BAD201EE-C1AF-DC18-283F-7CAAC66E118D}"/>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1BD7E82-5007-60CC-E8DF-FE63EFC1AB21}"/>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0C0BE34-372F-2EA1-8E04-22BEEA1D67EF}"/>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blue and grey text on a black background&#10;&#10;Description automatically generated">
            <a:extLst>
              <a:ext uri="{FF2B5EF4-FFF2-40B4-BE49-F238E27FC236}">
                <a16:creationId xmlns:a16="http://schemas.microsoft.com/office/drawing/2014/main" id="{87A70C66-D79D-B3A2-9844-22DF78234527}"/>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Tree>
    <p:extLst>
      <p:ext uri="{BB962C8B-B14F-4D97-AF65-F5344CB8AC3E}">
        <p14:creationId xmlns:p14="http://schemas.microsoft.com/office/powerpoint/2010/main" val="3874377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65B9-FF42-34F0-B525-B09F0D3DF9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203212-9168-1F3B-8466-2D510AEDEB3D}"/>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1596AC54-9A0C-6002-AA9E-0DA0088565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1426719C-5601-9132-AD23-84087F7A3293}"/>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3837009A-6EF1-237C-0452-49C1F5E2C96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FCD264-420D-AEAF-73FE-886623A6643D}"/>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A1586D-BAF3-3974-86B6-A0DA2C6131C7}"/>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F5F79-1DDA-9251-11C5-DBA3EBF903C8}"/>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6701022C-DFB5-B916-6C91-C3BE2795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56A4CFB-CCFE-DAD8-12A8-4B22E9B11A0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90012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F1CE1-270B-B9F1-CBA0-E999E58DE8DA}"/>
            </a:ext>
          </a:extLst>
        </p:cNvPr>
        <p:cNvGrpSpPr/>
        <p:nvPr/>
      </p:nvGrpSpPr>
      <p:grpSpPr>
        <a:xfrm>
          <a:off x="0" y="0"/>
          <a:ext cx="0" cy="0"/>
          <a:chOff x="0" y="0"/>
          <a:chExt cx="0" cy="0"/>
        </a:xfrm>
      </p:grpSpPr>
      <p:sp>
        <p:nvSpPr>
          <p:cNvPr id="38" name="Rounded Rectangle 107">
            <a:extLst>
              <a:ext uri="{FF2B5EF4-FFF2-40B4-BE49-F238E27FC236}">
                <a16:creationId xmlns:a16="http://schemas.microsoft.com/office/drawing/2014/main" id="{FC5D056A-B9FB-C835-BCD0-466EE5EC6733}"/>
              </a:ext>
            </a:extLst>
          </p:cNvPr>
          <p:cNvSpPr/>
          <p:nvPr/>
        </p:nvSpPr>
        <p:spPr>
          <a:xfrm>
            <a:off x="1859289" y="2640997"/>
            <a:ext cx="9886962" cy="3147692"/>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5DF85552-DDA2-1D9A-4871-6DDD6116410E}"/>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DB2495-A114-061D-3AF4-DF375DE1861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7145E9E-1102-DAF8-2AD2-899820669D62}"/>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58BE15E-14AA-4CA0-E6DE-56C9EC4CB915}"/>
              </a:ext>
            </a:extLst>
          </p:cNvPr>
          <p:cNvSpPr txBox="1"/>
          <p:nvPr/>
        </p:nvSpPr>
        <p:spPr>
          <a:xfrm>
            <a:off x="1760434" y="573858"/>
            <a:ext cx="97413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Wildfire Smoke Hazards </a:t>
            </a:r>
            <a:endParaRPr kumimoji="0" lang="en-US" sz="2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4C78AA11-35A0-A16E-96E6-0F3C5B7FAEB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21" name="TextBox 20">
            <a:extLst>
              <a:ext uri="{FF2B5EF4-FFF2-40B4-BE49-F238E27FC236}">
                <a16:creationId xmlns:a16="http://schemas.microsoft.com/office/drawing/2014/main" id="{17C9E696-C8F7-01E4-4B01-E945D98B4082}"/>
              </a:ext>
            </a:extLst>
          </p:cNvPr>
          <p:cNvSpPr txBox="1"/>
          <p:nvPr/>
        </p:nvSpPr>
        <p:spPr>
          <a:xfrm>
            <a:off x="2133091" y="2796846"/>
            <a:ext cx="4459972" cy="2375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Symptoms to Immediately Report</a:t>
            </a:r>
            <a:endParaRPr kumimoji="0" lang="en-US" sz="1400" b="0"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Wheezing, breathing difficulty or shortness of breath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Asthma attacks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Chest pain or signs of cardiac distress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Nausea or vomiting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Sudden numbness or weakness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Sudden confusion or trouble speaking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Sudden vision changes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Dizziness, loss of balance or coordination issues </a:t>
            </a:r>
          </a:p>
          <a:p>
            <a:pPr marL="285750" marR="0" lvl="0" indent="-285750" defTabSz="914400" rtl="0" eaLnBrk="1" fontAlgn="auto" latinLnBrk="0" hangingPunct="1">
              <a:lnSpc>
                <a:spcPct val="100000"/>
              </a:lnSpc>
              <a:spcBef>
                <a:spcPts val="0"/>
              </a:spcBef>
              <a:spcAft>
                <a:spcPts val="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Severe headache with no known cause </a:t>
            </a:r>
          </a:p>
        </p:txBody>
      </p:sp>
      <p:sp>
        <p:nvSpPr>
          <p:cNvPr id="24" name="TextBox 23">
            <a:extLst>
              <a:ext uri="{FF2B5EF4-FFF2-40B4-BE49-F238E27FC236}">
                <a16:creationId xmlns:a16="http://schemas.microsoft.com/office/drawing/2014/main" id="{0BE6DF07-A0CF-DB5C-24CC-458A32B57A10}"/>
              </a:ext>
            </a:extLst>
          </p:cNvPr>
          <p:cNvSpPr txBox="1"/>
          <p:nvPr/>
        </p:nvSpPr>
        <p:spPr>
          <a:xfrm>
            <a:off x="7191268" y="2796846"/>
            <a:ext cx="4126774" cy="21314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spcAft>
                <a:spcPts val="600"/>
              </a:spcAft>
            </a:pPr>
            <a:r>
              <a:rPr lang="en-US" sz="1400" b="1">
                <a:solidFill>
                  <a:srgbClr val="C66A39"/>
                </a:solidFill>
                <a:latin typeface="Arial" panose="020B0604020202020204" pitchFamily="34" charset="0"/>
                <a:cs typeface="Arial" panose="020B0604020202020204" pitchFamily="34" charset="0"/>
              </a:rPr>
              <a:t>When Smoke Levels Are Elevated</a:t>
            </a:r>
          </a:p>
          <a:p>
            <a:pPr marL="285750" marR="0" lvl="0" indent="-285750" defTabSz="914400" rtl="0" eaLnBrk="1" fontAlgn="auto"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Use N95s or fitted respirators.</a:t>
            </a:r>
          </a:p>
          <a:p>
            <a:pPr marL="285750" marR="0" lvl="0" indent="-285750" defTabSz="914400" rtl="0" eaLnBrk="1" fontAlgn="auto"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Limit outdoor and high-exposure work.</a:t>
            </a:r>
          </a:p>
          <a:p>
            <a:pPr marL="285750" marR="0" lvl="0" indent="-285750" defTabSz="914400" rtl="0" eaLnBrk="1" fontAlgn="auto"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Utilize cleaner air spaces, such as vehicles, buildings or trailers with functioning air filtration.</a:t>
            </a:r>
          </a:p>
          <a:p>
            <a:pPr marL="285750" marR="0" lvl="0" indent="-285750" defTabSz="914400" rtl="0" eaLnBrk="1" fontAlgn="auto"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Monitor air quality and adjust work plans as conditions change. </a:t>
            </a:r>
          </a:p>
          <a:p>
            <a:pPr marL="285750" marR="0" lvl="0" indent="-285750" defTabSz="914400" rtl="0" eaLnBrk="1" fontAlgn="auto"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Limit outdoor and high-exposure work. </a:t>
            </a:r>
          </a:p>
        </p:txBody>
      </p:sp>
      <p:sp>
        <p:nvSpPr>
          <p:cNvPr id="2" name="Rectangle: Rounded Corners 1">
            <a:extLst>
              <a:ext uri="{FF2B5EF4-FFF2-40B4-BE49-F238E27FC236}">
                <a16:creationId xmlns:a16="http://schemas.microsoft.com/office/drawing/2014/main" id="{28B42634-67C5-0078-6498-136C462B8C9F}"/>
              </a:ext>
            </a:extLst>
          </p:cNvPr>
          <p:cNvSpPr/>
          <p:nvPr/>
        </p:nvSpPr>
        <p:spPr>
          <a:xfrm>
            <a:off x="2296842" y="5898491"/>
            <a:ext cx="9249712" cy="396509"/>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400" kern="0" dirty="0">
                <a:solidFill>
                  <a:srgbClr val="C66A39"/>
                </a:solidFill>
                <a:latin typeface="Arial" panose="020B0604020202020204" pitchFamily="34" charset="0"/>
                <a:cs typeface="Arial" panose="020B0604020202020204" pitchFamily="34" charset="0"/>
                <a:hlinkClick r:id="rId4"/>
              </a:rPr>
              <a:t>Click here </a:t>
            </a:r>
            <a:r>
              <a:rPr lang="en-US" sz="1400" kern="0" dirty="0">
                <a:solidFill>
                  <a:schemeClr val="tx1">
                    <a:lumMod val="75000"/>
                    <a:lumOff val="25000"/>
                  </a:schemeClr>
                </a:solidFill>
                <a:latin typeface="Arial" panose="020B0604020202020204" pitchFamily="34" charset="0"/>
                <a:cs typeface="Arial" panose="020B0604020202020204" pitchFamily="34" charset="0"/>
              </a:rPr>
              <a:t>to access Wildfire Smoke Guidance including monitoring protocols and smoke alert levels. </a:t>
            </a:r>
            <a:endParaRPr lang="en-US" sz="1400" u="sng" kern="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Graphic 2" descr="Cursor with solid fill">
            <a:extLst>
              <a:ext uri="{FF2B5EF4-FFF2-40B4-BE49-F238E27FC236}">
                <a16:creationId xmlns:a16="http://schemas.microsoft.com/office/drawing/2014/main" id="{A78160FD-B5FF-342A-0548-43BC0DCE0C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916251" y="5828015"/>
            <a:ext cx="524630" cy="533795"/>
          </a:xfrm>
          <a:prstGeom prst="rect">
            <a:avLst/>
          </a:prstGeom>
        </p:spPr>
      </p:pic>
      <p:sp>
        <p:nvSpPr>
          <p:cNvPr id="7" name="TextBox 6">
            <a:extLst>
              <a:ext uri="{FF2B5EF4-FFF2-40B4-BE49-F238E27FC236}">
                <a16:creationId xmlns:a16="http://schemas.microsoft.com/office/drawing/2014/main" id="{CC29D150-2FFE-3501-84A9-D65A4C107729}"/>
              </a:ext>
            </a:extLst>
          </p:cNvPr>
          <p:cNvSpPr txBox="1"/>
          <p:nvPr/>
        </p:nvSpPr>
        <p:spPr>
          <a:xfrm>
            <a:off x="2296842" y="5147300"/>
            <a:ext cx="9021200" cy="523220"/>
          </a:xfrm>
          <a:prstGeom prst="rect">
            <a:avLst/>
          </a:prstGeom>
          <a:noFill/>
        </p:spPr>
        <p:txBody>
          <a:bodyPr wrap="square">
            <a:spAutoFit/>
          </a:bodyPr>
          <a:lstStyle/>
          <a:p>
            <a:r>
              <a:rPr lang="en-US" sz="1400" b="1">
                <a:solidFill>
                  <a:schemeClr val="tx1">
                    <a:lumMod val="75000"/>
                    <a:lumOff val="25000"/>
                  </a:schemeClr>
                </a:solidFill>
                <a:latin typeface="Arial" panose="020B0604020202020204" pitchFamily="34" charset="0"/>
              </a:rPr>
              <a:t>Remember: </a:t>
            </a:r>
            <a:r>
              <a:rPr lang="en-US" sz="1400">
                <a:solidFill>
                  <a:schemeClr val="tx1">
                    <a:lumMod val="75000"/>
                    <a:lumOff val="25000"/>
                  </a:schemeClr>
                </a:solidFill>
                <a:latin typeface="Arial" panose="020B0604020202020204" pitchFamily="34" charset="0"/>
              </a:rPr>
              <a:t>If you see fire, immediately contact your site emergency services. If you notice smoke that hasn’t been reported or accounted for, report it and notify your supervisor.</a:t>
            </a:r>
          </a:p>
        </p:txBody>
      </p:sp>
      <p:sp>
        <p:nvSpPr>
          <p:cNvPr id="10" name="TextBox 9">
            <a:extLst>
              <a:ext uri="{FF2B5EF4-FFF2-40B4-BE49-F238E27FC236}">
                <a16:creationId xmlns:a16="http://schemas.microsoft.com/office/drawing/2014/main" id="{990D5137-6214-CD95-EB5A-E5FC8DD73BFF}"/>
              </a:ext>
            </a:extLst>
          </p:cNvPr>
          <p:cNvSpPr txBox="1"/>
          <p:nvPr/>
        </p:nvSpPr>
        <p:spPr>
          <a:xfrm>
            <a:off x="1785088" y="1174568"/>
            <a:ext cx="9961163" cy="140102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solidFill>
                  <a:srgbClr val="404040"/>
                </a:solidFill>
                <a:latin typeface="Arial" panose="020B0604020202020204" pitchFamily="34" charset="0"/>
              </a:rPr>
              <a:t>Many of our operations are in areas prone to wildfires. After a dry winter, vegetation dries out sooner, increasing fire risk and making wildfire smoke more common during spring and summer. This smoke contains fine particles (PM2.5) that can impact breathing, visibility and overall health.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800">
              <a:solidFill>
                <a:srgbClr val="004449"/>
              </a:solidFill>
              <a:latin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a:solidFill>
                  <a:schemeClr val="tx1">
                    <a:lumMod val="75000"/>
                    <a:lumOff val="25000"/>
                  </a:schemeClr>
                </a:solidFill>
                <a:latin typeface="Arial" panose="020B0604020202020204" pitchFamily="34" charset="0"/>
              </a:rPr>
              <a:t>Air quality can change quickly, even without a nearby fire, as smoke travels long distances. This reinforces the need to stay aware, monitor conditions and adjust work as needed.</a:t>
            </a:r>
          </a:p>
        </p:txBody>
      </p:sp>
    </p:spTree>
    <p:extLst>
      <p:ext uri="{BB962C8B-B14F-4D97-AF65-F5344CB8AC3E}">
        <p14:creationId xmlns:p14="http://schemas.microsoft.com/office/powerpoint/2010/main" val="2703250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3C26-A479-B1D8-3379-F341044B61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798C4-4A0C-975B-356F-0A094706F454}"/>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49F8A5-6614-32DD-CB45-1E7B48073AD4}"/>
              </a:ext>
            </a:extLst>
          </p:cNvPr>
          <p:cNvSpPr txBox="1"/>
          <p:nvPr/>
        </p:nvSpPr>
        <p:spPr>
          <a:xfrm>
            <a:off x="188510" y="310542"/>
            <a:ext cx="5907490" cy="4524315"/>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Environmental and Safet Shares:</a:t>
            </a:r>
          </a:p>
          <a:p>
            <a:endParaRPr lang="en-US" sz="4800" b="1" dirty="0">
              <a:solidFill>
                <a:srgbClr val="004449"/>
              </a:solidFill>
              <a:latin typeface="Arial" panose="020B0604020202020204" pitchFamily="34" charset="0"/>
              <a:cs typeface="Arial" panose="020B0604020202020204" pitchFamily="34" charset="0"/>
            </a:endParaRPr>
          </a:p>
          <a:p>
            <a:r>
              <a:rPr lang="en-US" sz="4800" b="1" dirty="0">
                <a:solidFill>
                  <a:srgbClr val="004449"/>
                </a:solidFill>
                <a:latin typeface="Arial" panose="020B0604020202020204" pitchFamily="34" charset="0"/>
                <a:cs typeface="Arial" panose="020B0604020202020204" pitchFamily="34" charset="0"/>
              </a:rPr>
              <a:t>OHSMS and EMS Assessment Results</a:t>
            </a:r>
            <a:endParaRPr lang="en-US" sz="3600" b="1" dirty="0">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C0E98B8-232F-5A5F-81FB-EE02B23353E4}"/>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0DB06677-07F3-D208-7EEC-C890C7319BEA}"/>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99B67438-A8F0-C41E-7DB0-2935B19ADA69}"/>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49DCC2B9-E400-8541-610A-264490DD129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FA111CE6-D486-7522-3998-2CE5A69ACF28}"/>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249566CB-2E57-92FF-C2A2-3E3AC09B08A0}"/>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1525032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AEF63-762B-1E1A-615E-9A22754163D6}"/>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BBB96948-3929-06D1-E34B-9F49B5477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652" y="1264573"/>
            <a:ext cx="3833584" cy="383358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CA19BA3-787F-418D-AB71-981BB8E6A0B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E36939-BA11-4047-2831-32E708F9670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A08B268-1536-B51F-1677-E98FB1DE650C}"/>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886DE3-81B5-0784-F317-98A9C93244DA}"/>
              </a:ext>
            </a:extLst>
          </p:cNvPr>
          <p:cNvSpPr txBox="1"/>
          <p:nvPr/>
        </p:nvSpPr>
        <p:spPr>
          <a:xfrm>
            <a:off x="1705511" y="541294"/>
            <a:ext cx="10407720"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Management System Assessments</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848AE4-E963-455E-1420-799815666113}"/>
              </a:ext>
            </a:extLst>
          </p:cNvPr>
          <p:cNvSpPr txBox="1"/>
          <p:nvPr/>
        </p:nvSpPr>
        <p:spPr>
          <a:xfrm>
            <a:off x="2024221" y="1372291"/>
            <a:ext cx="9472561" cy="5078313"/>
          </a:xfrm>
          <a:prstGeom prst="rect">
            <a:avLst/>
          </a:prstGeom>
          <a:noFill/>
        </p:spPr>
        <p:txBody>
          <a:bodyPr wrap="square" rtlCol="0">
            <a:spAutoFit/>
          </a:bodyPr>
          <a:lstStyle/>
          <a:p>
            <a:pPr fontAlgn="base"/>
            <a:r>
              <a:rPr lang="en-US" b="1" dirty="0"/>
              <a:t>What is a Management System?</a:t>
            </a:r>
          </a:p>
          <a:p>
            <a:pPr marL="285750" indent="-285750" fontAlgn="base">
              <a:buFontTx/>
              <a:buChar char="-"/>
            </a:pPr>
            <a:r>
              <a:rPr lang="en-US" dirty="0"/>
              <a:t>A structured framework that supports us achieving</a:t>
            </a:r>
            <a:br>
              <a:rPr lang="en-US" dirty="0"/>
            </a:br>
            <a:r>
              <a:rPr lang="en-US" dirty="0"/>
              <a:t>our objectives and improve performance</a:t>
            </a:r>
          </a:p>
          <a:p>
            <a:pPr marL="285750" indent="-285750" fontAlgn="base">
              <a:buFontTx/>
              <a:buChar char="-"/>
            </a:pPr>
            <a:r>
              <a:rPr lang="en-US" dirty="0"/>
              <a:t>Connects the strategic goals of the</a:t>
            </a:r>
            <a:br>
              <a:rPr lang="en-US" dirty="0"/>
            </a:br>
            <a:r>
              <a:rPr lang="en-US" dirty="0"/>
              <a:t>organization to day-to-day operations</a:t>
            </a:r>
          </a:p>
          <a:p>
            <a:pPr marL="285750" indent="-285750" fontAlgn="base">
              <a:buFontTx/>
              <a:buChar char="-"/>
            </a:pPr>
            <a:r>
              <a:rPr lang="en-US" dirty="0"/>
              <a:t>Core of our systems are </a:t>
            </a:r>
            <a:r>
              <a:rPr lang="en-US" b="1" dirty="0"/>
              <a:t>PLAN-DO-CHECK-ACT</a:t>
            </a:r>
          </a:p>
          <a:p>
            <a:pPr marL="285750" indent="-285750" fontAlgn="base">
              <a:buFontTx/>
              <a:buChar char="-"/>
            </a:pPr>
            <a:endParaRPr lang="en-US" b="1" dirty="0"/>
          </a:p>
          <a:p>
            <a:pPr marL="285750" indent="-285750" fontAlgn="base">
              <a:buFontTx/>
              <a:buChar char="-"/>
            </a:pPr>
            <a:endParaRPr lang="en-US" b="1" dirty="0"/>
          </a:p>
          <a:p>
            <a:pPr fontAlgn="base"/>
            <a:r>
              <a:rPr lang="en-US" b="1" dirty="0"/>
              <a:t>What does a Management System assessment look like?</a:t>
            </a:r>
          </a:p>
          <a:p>
            <a:pPr marL="285750" indent="-285750" fontAlgn="base">
              <a:buFontTx/>
              <a:buChar char="-"/>
            </a:pPr>
            <a:r>
              <a:rPr lang="en-US" dirty="0"/>
              <a:t>Corporate or 3</a:t>
            </a:r>
            <a:r>
              <a:rPr lang="en-US" baseline="30000" dirty="0"/>
              <a:t>rd</a:t>
            </a:r>
            <a:r>
              <a:rPr lang="en-US" dirty="0"/>
              <a:t>-party team onsite</a:t>
            </a:r>
          </a:p>
          <a:p>
            <a:pPr marL="285750" indent="-285750" fontAlgn="base">
              <a:buFontTx/>
              <a:buChar char="-"/>
            </a:pPr>
            <a:r>
              <a:rPr lang="en-US" dirty="0"/>
              <a:t>Review policies, programs, processes that support the system</a:t>
            </a:r>
          </a:p>
          <a:p>
            <a:pPr marL="285750" indent="-285750" fontAlgn="base">
              <a:buFontTx/>
              <a:buChar char="-"/>
            </a:pPr>
            <a:r>
              <a:rPr lang="en-US" dirty="0"/>
              <a:t>Go out in the field and verify we do what we say</a:t>
            </a:r>
          </a:p>
          <a:p>
            <a:pPr marL="285750" indent="-285750" fontAlgn="base">
              <a:buFontTx/>
              <a:buChar char="-"/>
            </a:pPr>
            <a:r>
              <a:rPr lang="en-US" dirty="0"/>
              <a:t>Follow up on strength and improvements</a:t>
            </a:r>
          </a:p>
          <a:p>
            <a:pPr marL="285750" indent="-285750" fontAlgn="base">
              <a:buFontTx/>
              <a:buChar char="-"/>
            </a:pPr>
            <a:r>
              <a:rPr lang="en-US" dirty="0"/>
              <a:t>Share with the site and develop Corrective Actions/Plans make us better</a:t>
            </a:r>
          </a:p>
          <a:p>
            <a:pPr fontAlgn="base"/>
            <a:endParaRPr lang="en-US" dirty="0"/>
          </a:p>
          <a:p>
            <a:pPr fontAlgn="base"/>
            <a:r>
              <a:rPr lang="en-US" b="1" dirty="0"/>
              <a:t>At Henderson:</a:t>
            </a:r>
          </a:p>
          <a:p>
            <a:pPr fontAlgn="base"/>
            <a:r>
              <a:rPr lang="en-US" dirty="0"/>
              <a:t>Occupational Health and Safety Management System (OHSMS) assessment completed on 03/12</a:t>
            </a:r>
          </a:p>
          <a:p>
            <a:pPr fontAlgn="base"/>
            <a:r>
              <a:rPr lang="en-US" dirty="0"/>
              <a:t>Environmental Management System (EMS) assessment completed on 04/02</a:t>
            </a:r>
          </a:p>
        </p:txBody>
      </p:sp>
    </p:spTree>
    <p:extLst>
      <p:ext uri="{BB962C8B-B14F-4D97-AF65-F5344CB8AC3E}">
        <p14:creationId xmlns:p14="http://schemas.microsoft.com/office/powerpoint/2010/main" val="2874603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Props1.xml><?xml version="1.0" encoding="utf-8"?>
<ds:datastoreItem xmlns:ds="http://schemas.openxmlformats.org/officeDocument/2006/customXml" ds:itemID="{F1AD0C28-A43A-4516-99E6-DCEEDDC7F8F4}">
  <ds:schemaRefs>
    <ds:schemaRef ds:uri="http://schemas.microsoft.com/sharepoint/v3/contenttype/forms"/>
  </ds:schemaRefs>
</ds:datastoreItem>
</file>

<file path=customXml/itemProps2.xml><?xml version="1.0" encoding="utf-8"?>
<ds:datastoreItem xmlns:ds="http://schemas.openxmlformats.org/officeDocument/2006/customXml" ds:itemID="{4B5F8BE3-237E-47A2-A3BB-5EF6437755E1}">
  <ds:schemaRefs>
    <ds:schemaRef ds:uri="74438e89-b581-48bd-bea6-4f7c4dee63b9"/>
    <ds:schemaRef ds:uri="a9f16bdc-bee6-440c-89a7-d8ba7518691f"/>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575839-B919-456E-9BF8-865E6C8DDE68}">
  <ds:schemaRefs>
    <ds:schemaRef ds:uri="http://schemas.microsoft.com/office/2006/documentManagement/types"/>
    <ds:schemaRef ds:uri="http://schemas.microsoft.com/sharepoint/v3"/>
    <ds:schemaRef ds:uri="b5ba0a33-b247-4d4b-b9ae-c709af684fd3"/>
    <ds:schemaRef ds:uri="http://www.w3.org/XML/1998/namespace"/>
    <ds:schemaRef ds:uri="a9f16bdc-bee6-440c-89a7-d8ba7518691f"/>
    <ds:schemaRef ds:uri="http://schemas.microsoft.com/office/2006/metadata/properties"/>
    <ds:schemaRef ds:uri="http://purl.org/dc/elements/1.1/"/>
    <ds:schemaRef ds:uri="74438e89-b581-48bd-bea6-4f7c4dee63b9"/>
    <ds:schemaRef ds:uri="http://purl.org/dc/dcmitype/"/>
    <ds:schemaRef ds:uri="http://schemas.openxmlformats.org/package/2006/metadata/core-properties"/>
    <ds:schemaRef ds:uri="http://schemas.microsoft.com/office/infopath/2007/PartnerControls"/>
    <ds:schemaRef ds:uri="http://purl.org/dc/te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8876</TotalTime>
  <Words>3303</Words>
  <Application>Microsoft Office PowerPoint</Application>
  <PresentationFormat>Widescreen</PresentationFormat>
  <Paragraphs>421</Paragraphs>
  <Slides>34</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Aptos</vt:lpstr>
      <vt:lpstr>Arial</vt:lpstr>
      <vt:lpstr>Calibri</vt:lpstr>
      <vt:lpstr>Calibri Light</vt:lpstr>
      <vt:lpstr>Wingdings</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Excavator Uncontrolled Slide</vt:lpstr>
      <vt:lpstr>Crane Trolley Stop Failure</vt:lpstr>
      <vt:lpstr>Haul Truck Fire </vt:lpstr>
      <vt:lpstr>Propane Tank Fire </vt:lpstr>
      <vt:lpstr>HDPE Pipe Fuse Failure </vt:lpstr>
      <vt:lpstr>PowerPoint Presentation</vt:lpstr>
      <vt:lpstr>Exposure to Electrical Hazard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2</cp:revision>
  <dcterms:created xsi:type="dcterms:W3CDTF">2024-09-23T23:11:14Z</dcterms:created>
  <dcterms:modified xsi:type="dcterms:W3CDTF">2026-04-09T13:20:21Z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y fmtid="{D5CDD505-2E9C-101B-9397-08002B2CF9AE}" pid="3" name="MediaServiceImageTags">
    <vt:lpwstr/>
  </property>
</Properties>
</file>