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5" r:id="rId6"/>
    <p:sldMasterId id="2147483688" r:id="rId7"/>
    <p:sldMasterId id="2147483701" r:id="rId8"/>
  </p:sldMasterIdLst>
  <p:notesMasterIdLst>
    <p:notesMasterId r:id="rId35"/>
  </p:notesMasterIdLst>
  <p:sldIdLst>
    <p:sldId id="263" r:id="rId9"/>
    <p:sldId id="275" r:id="rId10"/>
    <p:sldId id="337" r:id="rId11"/>
    <p:sldId id="344" r:id="rId12"/>
    <p:sldId id="339" r:id="rId13"/>
    <p:sldId id="327" r:id="rId14"/>
    <p:sldId id="301" r:id="rId15"/>
    <p:sldId id="269" r:id="rId16"/>
    <p:sldId id="261" r:id="rId17"/>
    <p:sldId id="333" r:id="rId18"/>
    <p:sldId id="326" r:id="rId19"/>
    <p:sldId id="334" r:id="rId20"/>
    <p:sldId id="324" r:id="rId21"/>
    <p:sldId id="320" r:id="rId22"/>
    <p:sldId id="335" r:id="rId23"/>
    <p:sldId id="336" r:id="rId24"/>
    <p:sldId id="325" r:id="rId25"/>
    <p:sldId id="310" r:id="rId26"/>
    <p:sldId id="343" r:id="rId27"/>
    <p:sldId id="294" r:id="rId28"/>
    <p:sldId id="274" r:id="rId29"/>
    <p:sldId id="285" r:id="rId30"/>
    <p:sldId id="295" r:id="rId31"/>
    <p:sldId id="297" r:id="rId32"/>
    <p:sldId id="298" r:id="rId33"/>
    <p:sldId id="34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FCA04-2F74-4579-DD95-C7F4BA1AFEDB}" name="Rose, Chris" initials="CR" userId="S::crose@fmi.com::a9a9c94d-cc2e-41ff-88b2-69119e76a1c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6A39"/>
    <a:srgbClr val="4BC4AC"/>
    <a:srgbClr val="004449"/>
    <a:srgbClr val="236065"/>
    <a:srgbClr val="E7EEEF"/>
    <a:srgbClr val="30696D"/>
    <a:srgbClr val="F4F7F7"/>
    <a:srgbClr val="FFEFD7"/>
    <a:srgbClr val="C5E4F8"/>
    <a:srgbClr val="C78C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86382-B20E-42C5-B6AF-7632B4088915}" v="7" dt="2025-08-13T23:12:26.096"/>
    <p1510:client id="{AC66D58D-398B-49BC-B9D8-5645AAB548DE}" v="164" dt="2025-08-14T17:18:18.778"/>
    <p1510:client id="{B3E9C9E0-670E-6C7D-E73B-C372EC3A4550}" v="1" dt="2025-08-14T18:33:15.107"/>
    <p1510:client id="{C7BC5C56-0AF0-441B-97F8-9F81E24B7F9D}" v="24" dt="2025-08-12T20:16:29.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empp, Robert" userId="S::rschempp@fmi.com::53c3f328-44ea-4a46-b1e6-cd0c5b6577b4" providerId="AD" clId="Web-{B3E9C9E0-670E-6C7D-E73B-C372EC3A4550}"/>
    <pc:docChg chg="modSld">
      <pc:chgData name="Schempp, Robert" userId="S::rschempp@fmi.com::53c3f328-44ea-4a46-b1e6-cd0c5b6577b4" providerId="AD" clId="Web-{B3E9C9E0-670E-6C7D-E73B-C372EC3A4550}" dt="2025-08-14T18:33:15.107" v="0" actId="14100"/>
      <pc:docMkLst>
        <pc:docMk/>
      </pc:docMkLst>
      <pc:sldChg chg="modSp">
        <pc:chgData name="Schempp, Robert" userId="S::rschempp@fmi.com::53c3f328-44ea-4a46-b1e6-cd0c5b6577b4" providerId="AD" clId="Web-{B3E9C9E0-670E-6C7D-E73B-C372EC3A4550}" dt="2025-08-14T18:33:15.107" v="0" actId="14100"/>
        <pc:sldMkLst>
          <pc:docMk/>
          <pc:sldMk cId="679841555" sldId="337"/>
        </pc:sldMkLst>
        <pc:picChg chg="mod">
          <ac:chgData name="Schempp, Robert" userId="S::rschempp@fmi.com::53c3f328-44ea-4a46-b1e6-cd0c5b6577b4" providerId="AD" clId="Web-{B3E9C9E0-670E-6C7D-E73B-C372EC3A4550}" dt="2025-08-14T18:33:15.107" v="0" actId="14100"/>
          <ac:picMkLst>
            <pc:docMk/>
            <pc:sldMk cId="679841555" sldId="337"/>
            <ac:picMk id="2" creationId="{B014BA59-F5D2-4A24-FAD5-A5A2CD831AB6}"/>
          </ac:picMkLst>
        </pc:picChg>
      </pc:sldChg>
    </pc:docChg>
  </pc:docChgLst>
  <pc:docChgLst>
    <pc:chgData name="Goertz, Benjamin" userId="7bbcdc09-a17a-459e-9ed5-6cf1c589f103" providerId="ADAL" clId="{C7BC5C56-0AF0-441B-97F8-9F81E24B7F9D}"/>
    <pc:docChg chg="undo custSel addSld delSld modSld sldOrd">
      <pc:chgData name="Goertz, Benjamin" userId="7bbcdc09-a17a-459e-9ed5-6cf1c589f103" providerId="ADAL" clId="{C7BC5C56-0AF0-441B-97F8-9F81E24B7F9D}" dt="2025-08-12T20:17:15.621" v="1914" actId="20577"/>
      <pc:docMkLst>
        <pc:docMk/>
      </pc:docMkLst>
      <pc:sldChg chg="modSp mod">
        <pc:chgData name="Goertz, Benjamin" userId="7bbcdc09-a17a-459e-9ed5-6cf1c589f103" providerId="ADAL" clId="{C7BC5C56-0AF0-441B-97F8-9F81E24B7F9D}" dt="2025-08-05T16:44:06.601" v="40" actId="20577"/>
        <pc:sldMkLst>
          <pc:docMk/>
          <pc:sldMk cId="3760700204" sldId="263"/>
        </pc:sldMkLst>
        <pc:spChg chg="mod">
          <ac:chgData name="Goertz, Benjamin" userId="7bbcdc09-a17a-459e-9ed5-6cf1c589f103" providerId="ADAL" clId="{C7BC5C56-0AF0-441B-97F8-9F81E24B7F9D}" dt="2025-08-05T16:44:06.601" v="40" actId="20577"/>
          <ac:spMkLst>
            <pc:docMk/>
            <pc:sldMk cId="3760700204" sldId="263"/>
            <ac:spMk id="2" creationId="{8ED6258C-8CCE-09B3-97BC-FC79E6BA6803}"/>
          </ac:spMkLst>
        </pc:spChg>
      </pc:sldChg>
      <pc:sldChg chg="addSp delSp modSp mod">
        <pc:chgData name="Goertz, Benjamin" userId="7bbcdc09-a17a-459e-9ed5-6cf1c589f103" providerId="ADAL" clId="{C7BC5C56-0AF0-441B-97F8-9F81E24B7F9D}" dt="2025-08-05T20:39:30.819" v="884" actId="1076"/>
        <pc:sldMkLst>
          <pc:docMk/>
          <pc:sldMk cId="1051254421" sldId="274"/>
        </pc:sldMkLst>
        <pc:spChg chg="mod">
          <ac:chgData name="Goertz, Benjamin" userId="7bbcdc09-a17a-459e-9ed5-6cf1c589f103" providerId="ADAL" clId="{C7BC5C56-0AF0-441B-97F8-9F81E24B7F9D}" dt="2025-08-05T16:58:37.272" v="841" actId="14100"/>
          <ac:spMkLst>
            <pc:docMk/>
            <pc:sldMk cId="1051254421" sldId="274"/>
            <ac:spMk id="2" creationId="{8ED6258C-8CCE-09B3-97BC-FC79E6BA6803}"/>
          </ac:spMkLst>
        </pc:spChg>
        <pc:picChg chg="add mod">
          <ac:chgData name="Goertz, Benjamin" userId="7bbcdc09-a17a-459e-9ed5-6cf1c589f103" providerId="ADAL" clId="{C7BC5C56-0AF0-441B-97F8-9F81E24B7F9D}" dt="2025-08-05T20:39:30.819" v="884" actId="1076"/>
          <ac:picMkLst>
            <pc:docMk/>
            <pc:sldMk cId="1051254421" sldId="274"/>
            <ac:picMk id="10" creationId="{893E7C8E-0B72-3BA6-E37F-49C6B48C5B45}"/>
          </ac:picMkLst>
        </pc:picChg>
      </pc:sldChg>
      <pc:sldChg chg="addSp delSp modSp mod">
        <pc:chgData name="Goertz, Benjamin" userId="7bbcdc09-a17a-459e-9ed5-6cf1c589f103" providerId="ADAL" clId="{C7BC5C56-0AF0-441B-97F8-9F81E24B7F9D}" dt="2025-08-05T16:46:14.307" v="145" actId="1036"/>
        <pc:sldMkLst>
          <pc:docMk/>
          <pc:sldMk cId="1133018671" sldId="275"/>
        </pc:sldMkLst>
        <pc:spChg chg="add del mod">
          <ac:chgData name="Goertz, Benjamin" userId="7bbcdc09-a17a-459e-9ed5-6cf1c589f103" providerId="ADAL" clId="{C7BC5C56-0AF0-441B-97F8-9F81E24B7F9D}" dt="2025-08-05T16:46:09.623" v="138" actId="255"/>
          <ac:spMkLst>
            <pc:docMk/>
            <pc:sldMk cId="1133018671" sldId="275"/>
            <ac:spMk id="2" creationId="{8ED6258C-8CCE-09B3-97BC-FC79E6BA6803}"/>
          </ac:spMkLst>
        </pc:spChg>
        <pc:spChg chg="mod">
          <ac:chgData name="Goertz, Benjamin" userId="7bbcdc09-a17a-459e-9ed5-6cf1c589f103" providerId="ADAL" clId="{C7BC5C56-0AF0-441B-97F8-9F81E24B7F9D}" dt="2025-08-05T16:46:14.307" v="145" actId="1036"/>
          <ac:spMkLst>
            <pc:docMk/>
            <pc:sldMk cId="1133018671" sldId="275"/>
            <ac:spMk id="6" creationId="{2AF1A640-EFB1-1BB1-5D4C-F5B6BAD2D577}"/>
          </ac:spMkLst>
        </pc:spChg>
      </pc:sldChg>
      <pc:sldChg chg="del">
        <pc:chgData name="Goertz, Benjamin" userId="7bbcdc09-a17a-459e-9ed5-6cf1c589f103" providerId="ADAL" clId="{C7BC5C56-0AF0-441B-97F8-9F81E24B7F9D}" dt="2025-08-05T20:25:19.760" v="842" actId="47"/>
        <pc:sldMkLst>
          <pc:docMk/>
          <pc:sldMk cId="1274616046" sldId="284"/>
        </pc:sldMkLst>
      </pc:sldChg>
      <pc:sldChg chg="addSp delSp modSp mod">
        <pc:chgData name="Goertz, Benjamin" userId="7bbcdc09-a17a-459e-9ed5-6cf1c589f103" providerId="ADAL" clId="{C7BC5C56-0AF0-441B-97F8-9F81E24B7F9D}" dt="2025-08-05T20:44:29.431" v="895"/>
        <pc:sldMkLst>
          <pc:docMk/>
          <pc:sldMk cId="51256805" sldId="285"/>
        </pc:sldMkLst>
        <pc:spChg chg="add mod">
          <ac:chgData name="Goertz, Benjamin" userId="7bbcdc09-a17a-459e-9ed5-6cf1c589f103" providerId="ADAL" clId="{C7BC5C56-0AF0-441B-97F8-9F81E24B7F9D}" dt="2025-08-05T20:44:29.431" v="895"/>
          <ac:spMkLst>
            <pc:docMk/>
            <pc:sldMk cId="51256805" sldId="285"/>
            <ac:spMk id="2" creationId="{E95C7740-E11E-D803-18ED-8C56303CB60E}"/>
          </ac:spMkLst>
        </pc:spChg>
        <pc:picChg chg="add mod">
          <ac:chgData name="Goertz, Benjamin" userId="7bbcdc09-a17a-459e-9ed5-6cf1c589f103" providerId="ADAL" clId="{C7BC5C56-0AF0-441B-97F8-9F81E24B7F9D}" dt="2025-08-05T20:44:29.431" v="895"/>
          <ac:picMkLst>
            <pc:docMk/>
            <pc:sldMk cId="51256805" sldId="285"/>
            <ac:picMk id="6" creationId="{2C0954AF-AF59-6306-6C8F-EF970FF93A7B}"/>
          </ac:picMkLst>
        </pc:picChg>
      </pc:sldChg>
      <pc:sldChg chg="del">
        <pc:chgData name="Goertz, Benjamin" userId="7bbcdc09-a17a-459e-9ed5-6cf1c589f103" providerId="ADAL" clId="{C7BC5C56-0AF0-441B-97F8-9F81E24B7F9D}" dt="2025-08-05T16:51:09.797" v="417" actId="47"/>
        <pc:sldMkLst>
          <pc:docMk/>
          <pc:sldMk cId="4173379568" sldId="291"/>
        </pc:sldMkLst>
      </pc:sldChg>
      <pc:sldChg chg="modSp del mod">
        <pc:chgData name="Goertz, Benjamin" userId="7bbcdc09-a17a-459e-9ed5-6cf1c589f103" providerId="ADAL" clId="{C7BC5C56-0AF0-441B-97F8-9F81E24B7F9D}" dt="2025-08-05T16:48:45.778" v="279" actId="47"/>
        <pc:sldMkLst>
          <pc:docMk/>
          <pc:sldMk cId="2189452037" sldId="292"/>
        </pc:sldMkLst>
      </pc:sldChg>
      <pc:sldChg chg="modSp mod">
        <pc:chgData name="Goertz, Benjamin" userId="7bbcdc09-a17a-459e-9ed5-6cf1c589f103" providerId="ADAL" clId="{C7BC5C56-0AF0-441B-97F8-9F81E24B7F9D}" dt="2025-08-12T13:50:35.232" v="1122" actId="13926"/>
        <pc:sldMkLst>
          <pc:docMk/>
          <pc:sldMk cId="732991434" sldId="294"/>
        </pc:sldMkLst>
        <pc:spChg chg="mod">
          <ac:chgData name="Goertz, Benjamin" userId="7bbcdc09-a17a-459e-9ed5-6cf1c589f103" providerId="ADAL" clId="{C7BC5C56-0AF0-441B-97F8-9F81E24B7F9D}" dt="2025-08-12T13:50:35.232" v="1122" actId="13926"/>
          <ac:spMkLst>
            <pc:docMk/>
            <pc:sldMk cId="732991434" sldId="294"/>
            <ac:spMk id="3" creationId="{FD01253F-1D20-8B33-8E1B-60BCD29633F0}"/>
          </ac:spMkLst>
        </pc:spChg>
        <pc:spChg chg="mod">
          <ac:chgData name="Goertz, Benjamin" userId="7bbcdc09-a17a-459e-9ed5-6cf1c589f103" providerId="ADAL" clId="{C7BC5C56-0AF0-441B-97F8-9F81E24B7F9D}" dt="2025-08-05T16:50:38.980" v="367" actId="6549"/>
          <ac:spMkLst>
            <pc:docMk/>
            <pc:sldMk cId="732991434" sldId="294"/>
            <ac:spMk id="5" creationId="{54DE3936-28EA-98B6-ECAC-4011A8A0A572}"/>
          </ac:spMkLst>
        </pc:spChg>
      </pc:sldChg>
      <pc:sldChg chg="addSp delSp modSp mod">
        <pc:chgData name="Goertz, Benjamin" userId="7bbcdc09-a17a-459e-9ed5-6cf1c589f103" providerId="ADAL" clId="{C7BC5C56-0AF0-441B-97F8-9F81E24B7F9D}" dt="2025-08-05T16:55:36.454" v="713" actId="14100"/>
        <pc:sldMkLst>
          <pc:docMk/>
          <pc:sldMk cId="2374943834" sldId="295"/>
        </pc:sldMkLst>
        <pc:spChg chg="mod">
          <ac:chgData name="Goertz, Benjamin" userId="7bbcdc09-a17a-459e-9ed5-6cf1c589f103" providerId="ADAL" clId="{C7BC5C56-0AF0-441B-97F8-9F81E24B7F9D}" dt="2025-08-05T16:54:24.538" v="694" actId="20577"/>
          <ac:spMkLst>
            <pc:docMk/>
            <pc:sldMk cId="2374943834" sldId="295"/>
            <ac:spMk id="4" creationId="{559BAA5D-3C0C-DA29-905E-EA9A50AE6AD9}"/>
          </ac:spMkLst>
        </pc:spChg>
        <pc:spChg chg="mod">
          <ac:chgData name="Goertz, Benjamin" userId="7bbcdc09-a17a-459e-9ed5-6cf1c589f103" providerId="ADAL" clId="{C7BC5C56-0AF0-441B-97F8-9F81E24B7F9D}" dt="2025-08-05T16:54:56.725" v="703" actId="255"/>
          <ac:spMkLst>
            <pc:docMk/>
            <pc:sldMk cId="2374943834" sldId="295"/>
            <ac:spMk id="6" creationId="{3E852020-8E50-5549-C0EF-3E48B265E9C6}"/>
          </ac:spMkLst>
        </pc:spChg>
        <pc:picChg chg="add mod">
          <ac:chgData name="Goertz, Benjamin" userId="7bbcdc09-a17a-459e-9ed5-6cf1c589f103" providerId="ADAL" clId="{C7BC5C56-0AF0-441B-97F8-9F81E24B7F9D}" dt="2025-08-05T16:55:36.454" v="713" actId="14100"/>
          <ac:picMkLst>
            <pc:docMk/>
            <pc:sldMk cId="2374943834" sldId="295"/>
            <ac:picMk id="2" creationId="{FC968212-7AA4-11F7-79FB-B7C3A8499DD7}"/>
          </ac:picMkLst>
        </pc:picChg>
      </pc:sldChg>
      <pc:sldChg chg="del">
        <pc:chgData name="Goertz, Benjamin" userId="7bbcdc09-a17a-459e-9ed5-6cf1c589f103" providerId="ADAL" clId="{C7BC5C56-0AF0-441B-97F8-9F81E24B7F9D}" dt="2025-08-05T16:50:06.209" v="328" actId="47"/>
        <pc:sldMkLst>
          <pc:docMk/>
          <pc:sldMk cId="1891607226" sldId="296"/>
        </pc:sldMkLst>
      </pc:sldChg>
      <pc:sldChg chg="modSp mod ord">
        <pc:chgData name="Goertz, Benjamin" userId="7bbcdc09-a17a-459e-9ed5-6cf1c589f103" providerId="ADAL" clId="{C7BC5C56-0AF0-441B-97F8-9F81E24B7F9D}" dt="2025-08-05T16:54:01.076" v="673" actId="20577"/>
        <pc:sldMkLst>
          <pc:docMk/>
          <pc:sldMk cId="3496876957" sldId="297"/>
        </pc:sldMkLst>
        <pc:spChg chg="mod">
          <ac:chgData name="Goertz, Benjamin" userId="7bbcdc09-a17a-459e-9ed5-6cf1c589f103" providerId="ADAL" clId="{C7BC5C56-0AF0-441B-97F8-9F81E24B7F9D}" dt="2025-08-05T16:54:01.076" v="673" actId="20577"/>
          <ac:spMkLst>
            <pc:docMk/>
            <pc:sldMk cId="3496876957" sldId="297"/>
            <ac:spMk id="2" creationId="{8ED6258C-8CCE-09B3-97BC-FC79E6BA6803}"/>
          </ac:spMkLst>
        </pc:spChg>
      </pc:sldChg>
      <pc:sldChg chg="modSp mod">
        <pc:chgData name="Goertz, Benjamin" userId="7bbcdc09-a17a-459e-9ed5-6cf1c589f103" providerId="ADAL" clId="{C7BC5C56-0AF0-441B-97F8-9F81E24B7F9D}" dt="2025-08-05T16:53:29.120" v="659" actId="5793"/>
        <pc:sldMkLst>
          <pc:docMk/>
          <pc:sldMk cId="978846211" sldId="298"/>
        </pc:sldMkLst>
        <pc:spChg chg="mod">
          <ac:chgData name="Goertz, Benjamin" userId="7bbcdc09-a17a-459e-9ed5-6cf1c589f103" providerId="ADAL" clId="{C7BC5C56-0AF0-441B-97F8-9F81E24B7F9D}" dt="2025-08-05T16:53:29.120" v="659" actId="5793"/>
          <ac:spMkLst>
            <pc:docMk/>
            <pc:sldMk cId="978846211" sldId="298"/>
            <ac:spMk id="16" creationId="{E531367C-82BB-C7F0-86EE-B3A5E0782C25}"/>
          </ac:spMkLst>
        </pc:spChg>
        <pc:spChg chg="mod">
          <ac:chgData name="Goertz, Benjamin" userId="7bbcdc09-a17a-459e-9ed5-6cf1c589f103" providerId="ADAL" clId="{C7BC5C56-0AF0-441B-97F8-9F81E24B7F9D}" dt="2025-08-05T16:51:56.735" v="462" actId="20577"/>
          <ac:spMkLst>
            <pc:docMk/>
            <pc:sldMk cId="978846211" sldId="298"/>
            <ac:spMk id="17" creationId="{656611FE-9FE3-BE7E-BACA-FBFD37B5DF3A}"/>
          </ac:spMkLst>
        </pc:spChg>
      </pc:sldChg>
      <pc:sldChg chg="add del ord">
        <pc:chgData name="Goertz, Benjamin" userId="7bbcdc09-a17a-459e-9ed5-6cf1c589f103" providerId="ADAL" clId="{C7BC5C56-0AF0-441B-97F8-9F81E24B7F9D}" dt="2025-08-05T20:27:24.184" v="874" actId="47"/>
        <pc:sldMkLst>
          <pc:docMk/>
          <pc:sldMk cId="4075600258" sldId="303"/>
        </pc:sldMkLst>
      </pc:sldChg>
      <pc:sldChg chg="modSp mod ord">
        <pc:chgData name="Goertz, Benjamin" userId="7bbcdc09-a17a-459e-9ed5-6cf1c589f103" providerId="ADAL" clId="{C7BC5C56-0AF0-441B-97F8-9F81E24B7F9D}" dt="2025-08-12T20:09:23.568" v="1887" actId="1035"/>
        <pc:sldMkLst>
          <pc:docMk/>
          <pc:sldMk cId="442962389" sldId="310"/>
        </pc:sldMkLst>
        <pc:spChg chg="mod">
          <ac:chgData name="Goertz, Benjamin" userId="7bbcdc09-a17a-459e-9ed5-6cf1c589f103" providerId="ADAL" clId="{C7BC5C56-0AF0-441B-97F8-9F81E24B7F9D}" dt="2025-08-05T16:50:55.030" v="416" actId="20577"/>
          <ac:spMkLst>
            <pc:docMk/>
            <pc:sldMk cId="442962389" sldId="310"/>
            <ac:spMk id="4" creationId="{559BAA5D-3C0C-DA29-905E-EA9A50AE6AD9}"/>
          </ac:spMkLst>
        </pc:spChg>
        <pc:spChg chg="mod">
          <ac:chgData name="Goertz, Benjamin" userId="7bbcdc09-a17a-459e-9ed5-6cf1c589f103" providerId="ADAL" clId="{C7BC5C56-0AF0-441B-97F8-9F81E24B7F9D}" dt="2025-08-12T20:09:23.568" v="1887" actId="1035"/>
          <ac:spMkLst>
            <pc:docMk/>
            <pc:sldMk cId="442962389" sldId="310"/>
            <ac:spMk id="6" creationId="{3E852020-8E50-5549-C0EF-3E48B265E9C6}"/>
          </ac:spMkLst>
        </pc:spChg>
      </pc:sldChg>
      <pc:sldChg chg="modSp mod ord">
        <pc:chgData name="Goertz, Benjamin" userId="7bbcdc09-a17a-459e-9ed5-6cf1c589f103" providerId="ADAL" clId="{C7BC5C56-0AF0-441B-97F8-9F81E24B7F9D}" dt="2025-08-12T12:37:24.472" v="1080" actId="5793"/>
        <pc:sldMkLst>
          <pc:docMk/>
          <pc:sldMk cId="1740531689" sldId="327"/>
        </pc:sldMkLst>
        <pc:spChg chg="mod">
          <ac:chgData name="Goertz, Benjamin" userId="7bbcdc09-a17a-459e-9ed5-6cf1c589f103" providerId="ADAL" clId="{C7BC5C56-0AF0-441B-97F8-9F81E24B7F9D}" dt="2025-08-12T12:37:24.472" v="1080" actId="5793"/>
          <ac:spMkLst>
            <pc:docMk/>
            <pc:sldMk cId="1740531689" sldId="327"/>
            <ac:spMk id="17" creationId="{40C77E64-31BB-8F5E-F7B7-A6E48D58C1BA}"/>
          </ac:spMkLst>
        </pc:spChg>
      </pc:sldChg>
      <pc:sldChg chg="del">
        <pc:chgData name="Goertz, Benjamin" userId="7bbcdc09-a17a-459e-9ed5-6cf1c589f103" providerId="ADAL" clId="{C7BC5C56-0AF0-441B-97F8-9F81E24B7F9D}" dt="2025-08-05T16:48:35.578" v="278" actId="47"/>
        <pc:sldMkLst>
          <pc:docMk/>
          <pc:sldMk cId="3184357598" sldId="332"/>
        </pc:sldMkLst>
      </pc:sldChg>
      <pc:sldChg chg="new del">
        <pc:chgData name="Goertz, Benjamin" userId="7bbcdc09-a17a-459e-9ed5-6cf1c589f103" providerId="ADAL" clId="{C7BC5C56-0AF0-441B-97F8-9F81E24B7F9D}" dt="2025-08-05T16:43:42.862" v="3" actId="47"/>
        <pc:sldMkLst>
          <pc:docMk/>
          <pc:sldMk cId="64260136" sldId="337"/>
        </pc:sldMkLst>
      </pc:sldChg>
      <pc:sldChg chg="addSp delSp modSp add mod modClrScheme chgLayout">
        <pc:chgData name="Goertz, Benjamin" userId="7bbcdc09-a17a-459e-9ed5-6cf1c589f103" providerId="ADAL" clId="{C7BC5C56-0AF0-441B-97F8-9F81E24B7F9D}" dt="2025-08-05T16:48:26.825" v="277" actId="700"/>
        <pc:sldMkLst>
          <pc:docMk/>
          <pc:sldMk cId="679841555" sldId="337"/>
        </pc:sldMkLst>
        <pc:spChg chg="mod">
          <ac:chgData name="Goertz, Benjamin" userId="7bbcdc09-a17a-459e-9ed5-6cf1c589f103" providerId="ADAL" clId="{C7BC5C56-0AF0-441B-97F8-9F81E24B7F9D}" dt="2025-08-05T16:47:42.326" v="208" actId="20577"/>
          <ac:spMkLst>
            <pc:docMk/>
            <pc:sldMk cId="679841555" sldId="337"/>
            <ac:spMk id="4" creationId="{6CFDF52F-A1B9-3DB5-5C01-B4357D42F496}"/>
          </ac:spMkLst>
        </pc:spChg>
        <pc:spChg chg="mod">
          <ac:chgData name="Goertz, Benjamin" userId="7bbcdc09-a17a-459e-9ed5-6cf1c589f103" providerId="ADAL" clId="{C7BC5C56-0AF0-441B-97F8-9F81E24B7F9D}" dt="2025-08-05T16:48:14.045" v="272" actId="20577"/>
          <ac:spMkLst>
            <pc:docMk/>
            <pc:sldMk cId="679841555" sldId="337"/>
            <ac:spMk id="7" creationId="{F5216493-3032-E2D9-B7C0-A439187B6D89}"/>
          </ac:spMkLst>
        </pc:spChg>
      </pc:sldChg>
      <pc:sldChg chg="new del">
        <pc:chgData name="Goertz, Benjamin" userId="7bbcdc09-a17a-459e-9ed5-6cf1c589f103" providerId="ADAL" clId="{C7BC5C56-0AF0-441B-97F8-9F81E24B7F9D}" dt="2025-08-05T16:43:22.137" v="1" actId="47"/>
        <pc:sldMkLst>
          <pc:docMk/>
          <pc:sldMk cId="2650307384" sldId="337"/>
        </pc:sldMkLst>
      </pc:sldChg>
      <pc:sldChg chg="add del">
        <pc:chgData name="Goertz, Benjamin" userId="7bbcdc09-a17a-459e-9ed5-6cf1c589f103" providerId="ADAL" clId="{C7BC5C56-0AF0-441B-97F8-9F81E24B7F9D}" dt="2025-08-05T16:49:19.539" v="300" actId="47"/>
        <pc:sldMkLst>
          <pc:docMk/>
          <pc:sldMk cId="996743076" sldId="338"/>
        </pc:sldMkLst>
      </pc:sldChg>
      <pc:sldChg chg="addSp modSp add mod ord">
        <pc:chgData name="Goertz, Benjamin" userId="7bbcdc09-a17a-459e-9ed5-6cf1c589f103" providerId="ADAL" clId="{C7BC5C56-0AF0-441B-97F8-9F81E24B7F9D}" dt="2025-08-12T12:36:48.889" v="1052" actId="1036"/>
        <pc:sldMkLst>
          <pc:docMk/>
          <pc:sldMk cId="4086620459" sldId="339"/>
        </pc:sldMkLst>
        <pc:spChg chg="add mod">
          <ac:chgData name="Goertz, Benjamin" userId="7bbcdc09-a17a-459e-9ed5-6cf1c589f103" providerId="ADAL" clId="{C7BC5C56-0AF0-441B-97F8-9F81E24B7F9D}" dt="2025-08-12T12:36:48.889" v="1052" actId="1036"/>
          <ac:spMkLst>
            <pc:docMk/>
            <pc:sldMk cId="4086620459" sldId="339"/>
            <ac:spMk id="2" creationId="{1D54FAC1-C6C7-74FD-4205-520CC1B31B3E}"/>
          </ac:spMkLst>
        </pc:spChg>
        <pc:spChg chg="add mod">
          <ac:chgData name="Goertz, Benjamin" userId="7bbcdc09-a17a-459e-9ed5-6cf1c589f103" providerId="ADAL" clId="{C7BC5C56-0AF0-441B-97F8-9F81E24B7F9D}" dt="2025-08-12T12:36:42.241" v="1036" actId="113"/>
          <ac:spMkLst>
            <pc:docMk/>
            <pc:sldMk cId="4086620459" sldId="339"/>
            <ac:spMk id="3" creationId="{F18B5991-EF92-5FCE-D681-77228014EA0C}"/>
          </ac:spMkLst>
        </pc:spChg>
        <pc:spChg chg="mod">
          <ac:chgData name="Goertz, Benjamin" userId="7bbcdc09-a17a-459e-9ed5-6cf1c589f103" providerId="ADAL" clId="{C7BC5C56-0AF0-441B-97F8-9F81E24B7F9D}" dt="2025-08-05T16:49:07.103" v="297" actId="20577"/>
          <ac:spMkLst>
            <pc:docMk/>
            <pc:sldMk cId="4086620459" sldId="339"/>
            <ac:spMk id="4" creationId="{D4889518-7EFC-2234-550B-136E1C367669}"/>
          </ac:spMkLst>
        </pc:spChg>
        <pc:spChg chg="mod">
          <ac:chgData name="Goertz, Benjamin" userId="7bbcdc09-a17a-459e-9ed5-6cf1c589f103" providerId="ADAL" clId="{C7BC5C56-0AF0-441B-97F8-9F81E24B7F9D}" dt="2025-08-12T12:36:48.889" v="1052" actId="1036"/>
          <ac:spMkLst>
            <pc:docMk/>
            <pc:sldMk cId="4086620459" sldId="339"/>
            <ac:spMk id="7" creationId="{10077FD2-A8B4-6D7D-78D3-B93D8EBC4260}"/>
          </ac:spMkLst>
        </pc:spChg>
      </pc:sldChg>
      <pc:sldChg chg="modSp add del mod">
        <pc:chgData name="Goertz, Benjamin" userId="7bbcdc09-a17a-459e-9ed5-6cf1c589f103" providerId="ADAL" clId="{C7BC5C56-0AF0-441B-97F8-9F81E24B7F9D}" dt="2025-08-12T15:05:20.660" v="1123" actId="47"/>
        <pc:sldMkLst>
          <pc:docMk/>
          <pc:sldMk cId="2203289481" sldId="340"/>
        </pc:sldMkLst>
      </pc:sldChg>
      <pc:sldChg chg="delSp modSp add mod">
        <pc:chgData name="Goertz, Benjamin" userId="7bbcdc09-a17a-459e-9ed5-6cf1c589f103" providerId="ADAL" clId="{C7BC5C56-0AF0-441B-97F8-9F81E24B7F9D}" dt="2025-08-05T16:57:22.117" v="759" actId="20577"/>
        <pc:sldMkLst>
          <pc:docMk/>
          <pc:sldMk cId="3072763097" sldId="341"/>
        </pc:sldMkLst>
        <pc:spChg chg="mod">
          <ac:chgData name="Goertz, Benjamin" userId="7bbcdc09-a17a-459e-9ed5-6cf1c589f103" providerId="ADAL" clId="{C7BC5C56-0AF0-441B-97F8-9F81E24B7F9D}" dt="2025-08-05T16:55:51.343" v="736" actId="20577"/>
          <ac:spMkLst>
            <pc:docMk/>
            <pc:sldMk cId="3072763097" sldId="341"/>
            <ac:spMk id="4" creationId="{9194873A-D171-60CB-4513-62A31036CCCE}"/>
          </ac:spMkLst>
        </pc:spChg>
        <pc:spChg chg="mod">
          <ac:chgData name="Goertz, Benjamin" userId="7bbcdc09-a17a-459e-9ed5-6cf1c589f103" providerId="ADAL" clId="{C7BC5C56-0AF0-441B-97F8-9F81E24B7F9D}" dt="2025-08-05T16:57:22.117" v="759" actId="20577"/>
          <ac:spMkLst>
            <pc:docMk/>
            <pc:sldMk cId="3072763097" sldId="341"/>
            <ac:spMk id="6" creationId="{6EB892ED-A103-F85D-652A-2F482848A6D0}"/>
          </ac:spMkLst>
        </pc:spChg>
      </pc:sldChg>
      <pc:sldChg chg="addSp delSp modSp add del mod">
        <pc:chgData name="Goertz, Benjamin" userId="7bbcdc09-a17a-459e-9ed5-6cf1c589f103" providerId="ADAL" clId="{C7BC5C56-0AF0-441B-97F8-9F81E24B7F9D}" dt="2025-08-05T20:44:32.106" v="896" actId="47"/>
        <pc:sldMkLst>
          <pc:docMk/>
          <pc:sldMk cId="2781269783" sldId="342"/>
        </pc:sldMkLst>
      </pc:sldChg>
      <pc:sldChg chg="addSp delSp modSp add mod">
        <pc:chgData name="Goertz, Benjamin" userId="7bbcdc09-a17a-459e-9ed5-6cf1c589f103" providerId="ADAL" clId="{C7BC5C56-0AF0-441B-97F8-9F81E24B7F9D}" dt="2025-08-12T20:17:15.621" v="1914" actId="20577"/>
        <pc:sldMkLst>
          <pc:docMk/>
          <pc:sldMk cId="3343648412" sldId="343"/>
        </pc:sldMkLst>
        <pc:spChg chg="mod">
          <ac:chgData name="Goertz, Benjamin" userId="7bbcdc09-a17a-459e-9ed5-6cf1c589f103" providerId="ADAL" clId="{C7BC5C56-0AF0-441B-97F8-9F81E24B7F9D}" dt="2025-08-12T18:01:15.535" v="1323" actId="20577"/>
          <ac:spMkLst>
            <pc:docMk/>
            <pc:sldMk cId="3343648412" sldId="343"/>
            <ac:spMk id="4" creationId="{2F7D4240-A0C4-BEB9-9AEB-E0ADF26522CA}"/>
          </ac:spMkLst>
        </pc:spChg>
        <pc:spChg chg="add mod">
          <ac:chgData name="Goertz, Benjamin" userId="7bbcdc09-a17a-459e-9ed5-6cf1c589f103" providerId="ADAL" clId="{C7BC5C56-0AF0-441B-97F8-9F81E24B7F9D}" dt="2025-08-12T20:17:15.621" v="1914" actId="20577"/>
          <ac:spMkLst>
            <pc:docMk/>
            <pc:sldMk cId="3343648412" sldId="343"/>
            <ac:spMk id="5" creationId="{AE0BD495-FAD2-92E2-231F-C24CE85103D6}"/>
          </ac:spMkLst>
        </pc:spChg>
        <pc:graphicFrameChg chg="add mod">
          <ac:chgData name="Goertz, Benjamin" userId="7bbcdc09-a17a-459e-9ed5-6cf1c589f103" providerId="ADAL" clId="{C7BC5C56-0AF0-441B-97F8-9F81E24B7F9D}" dt="2025-08-12T17:58:56.055" v="1276" actId="255"/>
          <ac:graphicFrameMkLst>
            <pc:docMk/>
            <pc:sldMk cId="3343648412" sldId="343"/>
            <ac:graphicFrameMk id="7" creationId="{638AADD3-FCA7-4957-90D6-09116C6CA704}"/>
          </ac:graphicFrameMkLst>
        </pc:graphicFrameChg>
      </pc:sldChg>
      <pc:sldChg chg="add del">
        <pc:chgData name="Goertz, Benjamin" userId="7bbcdc09-a17a-459e-9ed5-6cf1c589f103" providerId="ADAL" clId="{C7BC5C56-0AF0-441B-97F8-9F81E24B7F9D}" dt="2025-08-05T16:51:32.904" v="419"/>
        <pc:sldMkLst>
          <pc:docMk/>
          <pc:sldMk cId="2030038218" sldId="388"/>
        </pc:sldMkLst>
      </pc:sldChg>
      <pc:sldChg chg="add del">
        <pc:chgData name="Goertz, Benjamin" userId="7bbcdc09-a17a-459e-9ed5-6cf1c589f103" providerId="ADAL" clId="{C7BC5C56-0AF0-441B-97F8-9F81E24B7F9D}" dt="2025-08-05T16:51:32.904" v="419"/>
        <pc:sldMkLst>
          <pc:docMk/>
          <pc:sldMk cId="355468932" sldId="389"/>
        </pc:sldMkLst>
      </pc:sldChg>
      <pc:sldChg chg="add del">
        <pc:chgData name="Goertz, Benjamin" userId="7bbcdc09-a17a-459e-9ed5-6cf1c589f103" providerId="ADAL" clId="{C7BC5C56-0AF0-441B-97F8-9F81E24B7F9D}" dt="2025-08-05T16:51:32.904" v="419"/>
        <pc:sldMkLst>
          <pc:docMk/>
          <pc:sldMk cId="320831397" sldId="402"/>
        </pc:sldMkLst>
      </pc:sldChg>
      <pc:sldChg chg="add del">
        <pc:chgData name="Goertz, Benjamin" userId="7bbcdc09-a17a-459e-9ed5-6cf1c589f103" providerId="ADAL" clId="{C7BC5C56-0AF0-441B-97F8-9F81E24B7F9D}" dt="2025-08-05T16:51:32.904" v="419"/>
        <pc:sldMkLst>
          <pc:docMk/>
          <pc:sldMk cId="79483094" sldId="410"/>
        </pc:sldMkLst>
      </pc:sldChg>
    </pc:docChg>
  </pc:docChgLst>
  <pc:docChgLst>
    <pc:chgData name="Schenck, Lonny" userId="S::lschenck@fmi.com::e638905a-df17-4750-981e-226dc655c1fa" providerId="AD" clId="Web-{AC66D58D-398B-49BC-B9D8-5645AAB548DE}"/>
    <pc:docChg chg="addSld modSld">
      <pc:chgData name="Schenck, Lonny" userId="S::lschenck@fmi.com::e638905a-df17-4750-981e-226dc655c1fa" providerId="AD" clId="Web-{AC66D58D-398B-49BC-B9D8-5645AAB548DE}" dt="2025-08-14T17:18:18.778" v="93" actId="1076"/>
      <pc:docMkLst>
        <pc:docMk/>
      </pc:docMkLst>
      <pc:sldChg chg="addSp modSp">
        <pc:chgData name="Schenck, Lonny" userId="S::lschenck@fmi.com::e638905a-df17-4750-981e-226dc655c1fa" providerId="AD" clId="Web-{AC66D58D-398B-49BC-B9D8-5645AAB548DE}" dt="2025-08-14T17:18:18.778" v="93" actId="1076"/>
        <pc:sldMkLst>
          <pc:docMk/>
          <pc:sldMk cId="679841555" sldId="337"/>
        </pc:sldMkLst>
        <pc:spChg chg="mod">
          <ac:chgData name="Schenck, Lonny" userId="S::lschenck@fmi.com::e638905a-df17-4750-981e-226dc655c1fa" providerId="AD" clId="Web-{AC66D58D-398B-49BC-B9D8-5645AAB548DE}" dt="2025-08-14T17:18:06.934" v="92" actId="20577"/>
          <ac:spMkLst>
            <pc:docMk/>
            <pc:sldMk cId="679841555" sldId="337"/>
            <ac:spMk id="7" creationId="{F5216493-3032-E2D9-B7C0-A439187B6D89}"/>
          </ac:spMkLst>
        </pc:spChg>
        <pc:picChg chg="add mod modCrop">
          <ac:chgData name="Schenck, Lonny" userId="S::lschenck@fmi.com::e638905a-df17-4750-981e-226dc655c1fa" providerId="AD" clId="Web-{AC66D58D-398B-49BC-B9D8-5645AAB548DE}" dt="2025-08-14T17:18:18.778" v="93" actId="1076"/>
          <ac:picMkLst>
            <pc:docMk/>
            <pc:sldMk cId="679841555" sldId="337"/>
            <ac:picMk id="2" creationId="{B014BA59-F5D2-4A24-FAD5-A5A2CD831AB6}"/>
          </ac:picMkLst>
        </pc:picChg>
      </pc:sldChg>
      <pc:sldChg chg="addSp modSp add replId">
        <pc:chgData name="Schenck, Lonny" userId="S::lschenck@fmi.com::e638905a-df17-4750-981e-226dc655c1fa" providerId="AD" clId="Web-{AC66D58D-398B-49BC-B9D8-5645AAB548DE}" dt="2025-08-14T17:14:23.725" v="54" actId="20577"/>
        <pc:sldMkLst>
          <pc:docMk/>
          <pc:sldMk cId="4080749386" sldId="344"/>
        </pc:sldMkLst>
        <pc:spChg chg="mod">
          <ac:chgData name="Schenck, Lonny" userId="S::lschenck@fmi.com::e638905a-df17-4750-981e-226dc655c1fa" providerId="AD" clId="Web-{AC66D58D-398B-49BC-B9D8-5645AAB548DE}" dt="2025-08-14T17:14:23.725" v="54" actId="20577"/>
          <ac:spMkLst>
            <pc:docMk/>
            <pc:sldMk cId="4080749386" sldId="344"/>
            <ac:spMk id="7" creationId="{0C17EC57-CA1B-9869-A483-FBA9F4B01148}"/>
          </ac:spMkLst>
        </pc:spChg>
        <pc:picChg chg="add mod">
          <ac:chgData name="Schenck, Lonny" userId="S::lschenck@fmi.com::e638905a-df17-4750-981e-226dc655c1fa" providerId="AD" clId="Web-{AC66D58D-398B-49BC-B9D8-5645AAB548DE}" dt="2025-08-14T17:13:44.787" v="16" actId="1076"/>
          <ac:picMkLst>
            <pc:docMk/>
            <pc:sldMk cId="4080749386" sldId="344"/>
            <ac:picMk id="2" creationId="{32AA7408-06FC-F63C-0302-C57004D6F938}"/>
          </ac:picMkLst>
        </pc:picChg>
      </pc:sldChg>
    </pc:docChg>
  </pc:docChgLst>
  <pc:docChgLst>
    <pc:chgData name="Schenck, Lonny" userId="S::lschenck@fmi.com::e638905a-df17-4750-981e-226dc655c1fa" providerId="AD" clId="Web-{43A86382-B20E-42C5-B6AF-7632B4088915}"/>
    <pc:docChg chg="modSld">
      <pc:chgData name="Schenck, Lonny" userId="S::lschenck@fmi.com::e638905a-df17-4750-981e-226dc655c1fa" providerId="AD" clId="Web-{43A86382-B20E-42C5-B6AF-7632B4088915}" dt="2025-08-13T23:12:26.096" v="5"/>
      <pc:docMkLst>
        <pc:docMk/>
      </pc:docMkLst>
      <pc:sldChg chg="addSp delSp modSp">
        <pc:chgData name="Schenck, Lonny" userId="S::lschenck@fmi.com::e638905a-df17-4750-981e-226dc655c1fa" providerId="AD" clId="Web-{43A86382-B20E-42C5-B6AF-7632B4088915}" dt="2025-08-13T23:12:26.096" v="5"/>
        <pc:sldMkLst>
          <pc:docMk/>
          <pc:sldMk cId="679841555" sldId="337"/>
        </pc:sldMkLst>
        <pc:picChg chg="add del mod">
          <ac:chgData name="Schenck, Lonny" userId="S::lschenck@fmi.com::e638905a-df17-4750-981e-226dc655c1fa" providerId="AD" clId="Web-{43A86382-B20E-42C5-B6AF-7632B4088915}" dt="2025-08-13T23:12:26.096" v="5"/>
          <ac:picMkLst>
            <pc:docMk/>
            <pc:sldMk cId="679841555" sldId="337"/>
            <ac:picMk id="2" creationId="{EF45A709-1AA7-759F-2A0A-87CBDA3B356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July FRM </a:t>
            </a:r>
            <a:r>
              <a:rPr lang="en-US" sz="1600" baseline="0" dirty="0"/>
              <a:t>Audits</a:t>
            </a:r>
            <a:endParaRPr lang="en-US" sz="16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July!$B$3</c:f>
              <c:strCache>
                <c:ptCount val="1"/>
                <c:pt idx="0">
                  <c:v>No Missing Controls</c:v>
                </c:pt>
              </c:strCache>
            </c:strRef>
          </c:tx>
          <c:spPr>
            <a:solidFill>
              <a:schemeClr val="accent1"/>
            </a:solidFill>
            <a:ln>
              <a:noFill/>
            </a:ln>
            <a:effectLst/>
          </c:spPr>
          <c:invertIfNegative val="0"/>
          <c:cat>
            <c:strRef>
              <c:f>July!$A$4:$A$26</c:f>
              <c:strCache>
                <c:ptCount val="23"/>
                <c:pt idx="0">
                  <c:v>Drowning</c:v>
                </c:pt>
                <c:pt idx="1">
                  <c:v>Interaction with Aircraft Unmanned</c:v>
                </c:pt>
                <c:pt idx="2">
                  <c:v>Underground Rock Fall</c:v>
                </c:pt>
                <c:pt idx="3">
                  <c:v>Falling Objects</c:v>
                </c:pt>
                <c:pt idx="4">
                  <c:v>Ground Failure</c:v>
                </c:pt>
                <c:pt idx="5">
                  <c:v>Exposure to Electrical Hazards</c:v>
                </c:pt>
                <c:pt idx="6">
                  <c:v>Entanglement and Crushing</c:v>
                </c:pt>
                <c:pt idx="7">
                  <c:v>Hazardous Substances Acute</c:v>
                </c:pt>
                <c:pt idx="8">
                  <c:v>Uncontrolled Release of Energy Mapped</c:v>
                </c:pt>
                <c:pt idx="9">
                  <c:v>Vehicle Collisions or Rollover</c:v>
                </c:pt>
                <c:pt idx="10">
                  <c:v>Fall from Heights</c:v>
                </c:pt>
                <c:pt idx="11">
                  <c:v>Lifting Operations</c:v>
                </c:pt>
                <c:pt idx="12">
                  <c:v>Vehicle Impact on Person</c:v>
                </c:pt>
                <c:pt idx="13">
                  <c:v>Confined Space</c:v>
                </c:pt>
                <c:pt idx="14">
                  <c:v>Fire</c:v>
                </c:pt>
                <c:pt idx="15">
                  <c:v>Blasting (Surface)</c:v>
                </c:pt>
                <c:pt idx="16">
                  <c:v>Blasting (Underground)</c:v>
                </c:pt>
                <c:pt idx="17">
                  <c:v>Haz Sub Chronic Metal Fumes</c:v>
                </c:pt>
                <c:pt idx="18">
                  <c:v>Haz Sub Chronic Silica &amp; Heavy Metals</c:v>
                </c:pt>
                <c:pt idx="19">
                  <c:v>Haz Substances Chronic Acid Mist</c:v>
                </c:pt>
                <c:pt idx="20">
                  <c:v>Hazardous Substances Chronic General</c:v>
                </c:pt>
                <c:pt idx="21">
                  <c:v>Personnel Hoisting</c:v>
                </c:pt>
                <c:pt idx="22">
                  <c:v>Underground Inrush</c:v>
                </c:pt>
              </c:strCache>
            </c:strRef>
          </c:cat>
          <c:val>
            <c:numRef>
              <c:f>July!$B$4:$B$26</c:f>
              <c:numCache>
                <c:formatCode>General</c:formatCode>
                <c:ptCount val="23"/>
                <c:pt idx="1">
                  <c:v>2</c:v>
                </c:pt>
                <c:pt idx="2">
                  <c:v>2</c:v>
                </c:pt>
                <c:pt idx="3">
                  <c:v>9</c:v>
                </c:pt>
                <c:pt idx="4">
                  <c:v>3</c:v>
                </c:pt>
                <c:pt idx="5">
                  <c:v>13</c:v>
                </c:pt>
                <c:pt idx="6">
                  <c:v>10</c:v>
                </c:pt>
                <c:pt idx="7">
                  <c:v>5</c:v>
                </c:pt>
                <c:pt idx="8">
                  <c:v>17</c:v>
                </c:pt>
                <c:pt idx="9">
                  <c:v>11</c:v>
                </c:pt>
                <c:pt idx="10">
                  <c:v>12</c:v>
                </c:pt>
                <c:pt idx="11">
                  <c:v>14</c:v>
                </c:pt>
                <c:pt idx="12">
                  <c:v>18</c:v>
                </c:pt>
                <c:pt idx="13">
                  <c:v>15</c:v>
                </c:pt>
                <c:pt idx="14">
                  <c:v>6</c:v>
                </c:pt>
                <c:pt idx="15">
                  <c:v>2</c:v>
                </c:pt>
                <c:pt idx="16">
                  <c:v>2</c:v>
                </c:pt>
                <c:pt idx="17">
                  <c:v>2</c:v>
                </c:pt>
                <c:pt idx="18">
                  <c:v>2</c:v>
                </c:pt>
                <c:pt idx="19">
                  <c:v>2</c:v>
                </c:pt>
                <c:pt idx="20">
                  <c:v>2</c:v>
                </c:pt>
                <c:pt idx="21">
                  <c:v>1</c:v>
                </c:pt>
                <c:pt idx="22">
                  <c:v>1</c:v>
                </c:pt>
              </c:numCache>
            </c:numRef>
          </c:val>
          <c:extLst>
            <c:ext xmlns:c16="http://schemas.microsoft.com/office/drawing/2014/chart" uri="{C3380CC4-5D6E-409C-BE32-E72D297353CC}">
              <c16:uniqueId val="{00000000-A11F-481F-81EE-3B6F23B95A50}"/>
            </c:ext>
          </c:extLst>
        </c:ser>
        <c:ser>
          <c:idx val="1"/>
          <c:order val="1"/>
          <c:tx>
            <c:strRef>
              <c:f>July!$C$3</c:f>
              <c:strCache>
                <c:ptCount val="1"/>
                <c:pt idx="0">
                  <c:v>Missing Controls</c:v>
                </c:pt>
              </c:strCache>
            </c:strRef>
          </c:tx>
          <c:spPr>
            <a:solidFill>
              <a:schemeClr val="accent2"/>
            </a:solidFill>
            <a:ln>
              <a:noFill/>
            </a:ln>
            <a:effectLst/>
          </c:spPr>
          <c:invertIfNegative val="0"/>
          <c:cat>
            <c:strRef>
              <c:f>July!$A$4:$A$26</c:f>
              <c:strCache>
                <c:ptCount val="23"/>
                <c:pt idx="0">
                  <c:v>Drowning</c:v>
                </c:pt>
                <c:pt idx="1">
                  <c:v>Interaction with Aircraft Unmanned</c:v>
                </c:pt>
                <c:pt idx="2">
                  <c:v>Underground Rock Fall</c:v>
                </c:pt>
                <c:pt idx="3">
                  <c:v>Falling Objects</c:v>
                </c:pt>
                <c:pt idx="4">
                  <c:v>Ground Failure</c:v>
                </c:pt>
                <c:pt idx="5">
                  <c:v>Exposure to Electrical Hazards</c:v>
                </c:pt>
                <c:pt idx="6">
                  <c:v>Entanglement and Crushing</c:v>
                </c:pt>
                <c:pt idx="7">
                  <c:v>Hazardous Substances Acute</c:v>
                </c:pt>
                <c:pt idx="8">
                  <c:v>Uncontrolled Release of Energy Mapped</c:v>
                </c:pt>
                <c:pt idx="9">
                  <c:v>Vehicle Collisions or Rollover</c:v>
                </c:pt>
                <c:pt idx="10">
                  <c:v>Fall from Heights</c:v>
                </c:pt>
                <c:pt idx="11">
                  <c:v>Lifting Operations</c:v>
                </c:pt>
                <c:pt idx="12">
                  <c:v>Vehicle Impact on Person</c:v>
                </c:pt>
                <c:pt idx="13">
                  <c:v>Confined Space</c:v>
                </c:pt>
                <c:pt idx="14">
                  <c:v>Fire</c:v>
                </c:pt>
                <c:pt idx="15">
                  <c:v>Blasting (Surface)</c:v>
                </c:pt>
                <c:pt idx="16">
                  <c:v>Blasting (Underground)</c:v>
                </c:pt>
                <c:pt idx="17">
                  <c:v>Haz Sub Chronic Metal Fumes</c:v>
                </c:pt>
                <c:pt idx="18">
                  <c:v>Haz Sub Chronic Silica &amp; Heavy Metals</c:v>
                </c:pt>
                <c:pt idx="19">
                  <c:v>Haz Substances Chronic Acid Mist</c:v>
                </c:pt>
                <c:pt idx="20">
                  <c:v>Hazardous Substances Chronic General</c:v>
                </c:pt>
                <c:pt idx="21">
                  <c:v>Personnel Hoisting</c:v>
                </c:pt>
                <c:pt idx="22">
                  <c:v>Underground Inrush</c:v>
                </c:pt>
              </c:strCache>
            </c:strRef>
          </c:cat>
          <c:val>
            <c:numRef>
              <c:f>July!$C$4:$C$26</c:f>
              <c:numCache>
                <c:formatCode>General</c:formatCode>
                <c:ptCount val="23"/>
                <c:pt idx="0">
                  <c:v>1</c:v>
                </c:pt>
                <c:pt idx="1">
                  <c:v>1</c:v>
                </c:pt>
                <c:pt idx="2">
                  <c:v>1</c:v>
                </c:pt>
                <c:pt idx="3">
                  <c:v>3</c:v>
                </c:pt>
                <c:pt idx="4">
                  <c:v>1</c:v>
                </c:pt>
                <c:pt idx="5">
                  <c:v>3</c:v>
                </c:pt>
                <c:pt idx="6">
                  <c:v>2</c:v>
                </c:pt>
                <c:pt idx="7">
                  <c:v>1</c:v>
                </c:pt>
                <c:pt idx="8">
                  <c:v>2</c:v>
                </c:pt>
                <c:pt idx="9">
                  <c:v>1</c:v>
                </c:pt>
                <c:pt idx="10">
                  <c:v>1</c:v>
                </c:pt>
                <c:pt idx="11">
                  <c:v>1</c:v>
                </c:pt>
              </c:numCache>
            </c:numRef>
          </c:val>
          <c:extLst>
            <c:ext xmlns:c16="http://schemas.microsoft.com/office/drawing/2014/chart" uri="{C3380CC4-5D6E-409C-BE32-E72D297353CC}">
              <c16:uniqueId val="{00000001-A11F-481F-81EE-3B6F23B95A50}"/>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E394-D72C-4A0E-BA4D-B53E3EE44AB9}"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A10-3EE5-4EF0-921A-6B429D3BC8A3}" type="slidenum">
              <a:rPr lang="en-US" smtClean="0"/>
              <a:t>‹#›</a:t>
            </a:fld>
            <a:endParaRPr lang="en-US"/>
          </a:p>
        </p:txBody>
      </p:sp>
    </p:spTree>
    <p:extLst>
      <p:ext uri="{BB962C8B-B14F-4D97-AF65-F5344CB8AC3E}">
        <p14:creationId xmlns:p14="http://schemas.microsoft.com/office/powerpoint/2010/main" val="30900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14</a:t>
            </a:fld>
            <a:endParaRPr lang="en-US"/>
          </a:p>
        </p:txBody>
      </p:sp>
    </p:spTree>
    <p:extLst>
      <p:ext uri="{BB962C8B-B14F-4D97-AF65-F5344CB8AC3E}">
        <p14:creationId xmlns:p14="http://schemas.microsoft.com/office/powerpoint/2010/main" val="1343996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F45C5-C93E-540C-3023-9EF626605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12D39-0730-7BA1-9268-ABB4DB2E4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F03CD-99B1-F1E8-5CBB-60703DD551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8CAA2E-2328-00BB-4559-DDCBC81DC4C2}"/>
              </a:ext>
            </a:extLst>
          </p:cNvPr>
          <p:cNvSpPr>
            <a:spLocks noGrp="1"/>
          </p:cNvSpPr>
          <p:nvPr>
            <p:ph type="sldNum" sz="quarter" idx="5"/>
          </p:nvPr>
        </p:nvSpPr>
        <p:spPr/>
        <p:txBody>
          <a:bodyPr/>
          <a:lstStyle/>
          <a:p>
            <a:fld id="{DED49A10-3EE5-4EF0-921A-6B429D3BC8A3}" type="slidenum">
              <a:rPr lang="en-US" smtClean="0"/>
              <a:t>15</a:t>
            </a:fld>
            <a:endParaRPr lang="en-US"/>
          </a:p>
        </p:txBody>
      </p:sp>
    </p:spTree>
    <p:extLst>
      <p:ext uri="{BB962C8B-B14F-4D97-AF65-F5344CB8AC3E}">
        <p14:creationId xmlns:p14="http://schemas.microsoft.com/office/powerpoint/2010/main" val="2132165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7A45E-92AB-C896-28A2-8D317CF90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22BEA-A43D-5C98-991D-5AE11E88C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FDF29-8524-EC9D-EFCE-3D3C2A8CC5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D438F8-2AE6-4927-F053-9B8AB1E8A675}"/>
              </a:ext>
            </a:extLst>
          </p:cNvPr>
          <p:cNvSpPr>
            <a:spLocks noGrp="1"/>
          </p:cNvSpPr>
          <p:nvPr>
            <p:ph type="sldNum" sz="quarter" idx="5"/>
          </p:nvPr>
        </p:nvSpPr>
        <p:spPr/>
        <p:txBody>
          <a:bodyPr/>
          <a:lstStyle/>
          <a:p>
            <a:fld id="{DED49A10-3EE5-4EF0-921A-6B429D3BC8A3}" type="slidenum">
              <a:rPr lang="en-US" smtClean="0"/>
              <a:t>16</a:t>
            </a:fld>
            <a:endParaRPr lang="en-US"/>
          </a:p>
        </p:txBody>
      </p:sp>
    </p:spTree>
    <p:extLst>
      <p:ext uri="{BB962C8B-B14F-4D97-AF65-F5344CB8AC3E}">
        <p14:creationId xmlns:p14="http://schemas.microsoft.com/office/powerpoint/2010/main" val="1973503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17</a:t>
            </a:fld>
            <a:endParaRPr lang="en-US"/>
          </a:p>
        </p:txBody>
      </p:sp>
    </p:spTree>
    <p:extLst>
      <p:ext uri="{BB962C8B-B14F-4D97-AF65-F5344CB8AC3E}">
        <p14:creationId xmlns:p14="http://schemas.microsoft.com/office/powerpoint/2010/main" val="1367088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18</a:t>
            </a:fld>
            <a:endParaRPr lang="en-US"/>
          </a:p>
        </p:txBody>
      </p:sp>
    </p:spTree>
    <p:extLst>
      <p:ext uri="{BB962C8B-B14F-4D97-AF65-F5344CB8AC3E}">
        <p14:creationId xmlns:p14="http://schemas.microsoft.com/office/powerpoint/2010/main" val="2329560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548B-B2CB-B85C-684C-AEFDD8894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EF6B7-C8B2-E6FD-7137-8C228B70C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7909A-F4EA-1169-491E-4826AC231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457AB-5BC3-5C24-1C8B-FFBD9C4B6AA7}"/>
              </a:ext>
            </a:extLst>
          </p:cNvPr>
          <p:cNvSpPr>
            <a:spLocks noGrp="1"/>
          </p:cNvSpPr>
          <p:nvPr>
            <p:ph type="sldNum" sz="quarter" idx="5"/>
          </p:nvPr>
        </p:nvSpPr>
        <p:spPr/>
        <p:txBody>
          <a:bodyPr/>
          <a:lstStyle/>
          <a:p>
            <a:fld id="{DED49A10-3EE5-4EF0-921A-6B429D3BC8A3}" type="slidenum">
              <a:rPr lang="en-US" smtClean="0"/>
              <a:t>19</a:t>
            </a:fld>
            <a:endParaRPr lang="en-US"/>
          </a:p>
        </p:txBody>
      </p:sp>
    </p:spTree>
    <p:extLst>
      <p:ext uri="{BB962C8B-B14F-4D97-AF65-F5344CB8AC3E}">
        <p14:creationId xmlns:p14="http://schemas.microsoft.com/office/powerpoint/2010/main" val="1934076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20</a:t>
            </a:fld>
            <a:endParaRPr lang="en-US"/>
          </a:p>
        </p:txBody>
      </p:sp>
    </p:spTree>
    <p:extLst>
      <p:ext uri="{BB962C8B-B14F-4D97-AF65-F5344CB8AC3E}">
        <p14:creationId xmlns:p14="http://schemas.microsoft.com/office/powerpoint/2010/main" val="234672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49A10-3EE5-4EF0-921A-6B429D3BC8A3}" type="slidenum">
              <a:rPr lang="en-US" smtClean="0"/>
              <a:t>21</a:t>
            </a:fld>
            <a:endParaRPr lang="en-US"/>
          </a:p>
        </p:txBody>
      </p:sp>
    </p:spTree>
    <p:extLst>
      <p:ext uri="{BB962C8B-B14F-4D97-AF65-F5344CB8AC3E}">
        <p14:creationId xmlns:p14="http://schemas.microsoft.com/office/powerpoint/2010/main" val="3205895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22</a:t>
            </a:fld>
            <a:endParaRPr lang="en-US"/>
          </a:p>
        </p:txBody>
      </p:sp>
    </p:spTree>
    <p:extLst>
      <p:ext uri="{BB962C8B-B14F-4D97-AF65-F5344CB8AC3E}">
        <p14:creationId xmlns:p14="http://schemas.microsoft.com/office/powerpoint/2010/main" val="2950323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23</a:t>
            </a:fld>
            <a:endParaRPr lang="en-US"/>
          </a:p>
        </p:txBody>
      </p:sp>
    </p:spTree>
    <p:extLst>
      <p:ext uri="{BB962C8B-B14F-4D97-AF65-F5344CB8AC3E}">
        <p14:creationId xmlns:p14="http://schemas.microsoft.com/office/powerpoint/2010/main" val="3349137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a:t>
            </a:fld>
            <a:endParaRPr lang="en-US"/>
          </a:p>
        </p:txBody>
      </p:sp>
    </p:spTree>
    <p:extLst>
      <p:ext uri="{BB962C8B-B14F-4D97-AF65-F5344CB8AC3E}">
        <p14:creationId xmlns:p14="http://schemas.microsoft.com/office/powerpoint/2010/main" val="385054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24</a:t>
            </a:fld>
            <a:endParaRPr lang="en-US"/>
          </a:p>
        </p:txBody>
      </p:sp>
    </p:spTree>
    <p:extLst>
      <p:ext uri="{BB962C8B-B14F-4D97-AF65-F5344CB8AC3E}">
        <p14:creationId xmlns:p14="http://schemas.microsoft.com/office/powerpoint/2010/main" val="3312966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25</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EB1-0AED-A793-FBB8-9002D37F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5BD7D-F5DC-F997-B8AC-7AED3B32F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C14E8-3A61-BB90-E8D3-6077D9EB1C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756C1-D98E-D491-ECD0-53E659291EE6}"/>
              </a:ext>
            </a:extLst>
          </p:cNvPr>
          <p:cNvSpPr>
            <a:spLocks noGrp="1"/>
          </p:cNvSpPr>
          <p:nvPr>
            <p:ph type="sldNum" sz="quarter" idx="5"/>
          </p:nvPr>
        </p:nvSpPr>
        <p:spPr/>
        <p:txBody>
          <a:bodyPr/>
          <a:lstStyle/>
          <a:p>
            <a:fld id="{DED49A10-3EE5-4EF0-921A-6B429D3BC8A3}" type="slidenum">
              <a:rPr lang="en-US" smtClean="0"/>
              <a:t>26</a:t>
            </a:fld>
            <a:endParaRPr lang="en-US"/>
          </a:p>
        </p:txBody>
      </p:sp>
    </p:spTree>
    <p:extLst>
      <p:ext uri="{BB962C8B-B14F-4D97-AF65-F5344CB8AC3E}">
        <p14:creationId xmlns:p14="http://schemas.microsoft.com/office/powerpoint/2010/main" val="1851888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EE9FD-1546-70FD-D094-B571DD570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CE9FD-4E71-66F2-5EDC-2D788CB79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3CDB7-84A7-E71F-0E5B-807B5ADB80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7277AB-E631-8F7F-2922-965B21A9B099}"/>
              </a:ext>
            </a:extLst>
          </p:cNvPr>
          <p:cNvSpPr>
            <a:spLocks noGrp="1"/>
          </p:cNvSpPr>
          <p:nvPr>
            <p:ph type="sldNum" sz="quarter" idx="5"/>
          </p:nvPr>
        </p:nvSpPr>
        <p:spPr/>
        <p:txBody>
          <a:bodyPr/>
          <a:lstStyle/>
          <a:p>
            <a:fld id="{DED49A10-3EE5-4EF0-921A-6B429D3BC8A3}" type="slidenum">
              <a:rPr lang="en-US" smtClean="0"/>
              <a:t>3</a:t>
            </a:fld>
            <a:endParaRPr lang="en-US"/>
          </a:p>
        </p:txBody>
      </p:sp>
    </p:spTree>
    <p:extLst>
      <p:ext uri="{BB962C8B-B14F-4D97-AF65-F5344CB8AC3E}">
        <p14:creationId xmlns:p14="http://schemas.microsoft.com/office/powerpoint/2010/main" val="3984112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740A2-ADB7-2859-AA4F-199A3BAD4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05C22-EE73-CDA9-FD1D-CE60984AD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136A2-5204-62E3-903F-464291EF5E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32D901-36FB-6288-22EA-B4FA25CBB894}"/>
              </a:ext>
            </a:extLst>
          </p:cNvPr>
          <p:cNvSpPr>
            <a:spLocks noGrp="1"/>
          </p:cNvSpPr>
          <p:nvPr>
            <p:ph type="sldNum" sz="quarter" idx="5"/>
          </p:nvPr>
        </p:nvSpPr>
        <p:spPr/>
        <p:txBody>
          <a:bodyPr/>
          <a:lstStyle/>
          <a:p>
            <a:fld id="{DED49A10-3EE5-4EF0-921A-6B429D3BC8A3}" type="slidenum">
              <a:rPr lang="en-US" smtClean="0"/>
              <a:t>4</a:t>
            </a:fld>
            <a:endParaRPr lang="en-US"/>
          </a:p>
        </p:txBody>
      </p:sp>
    </p:spTree>
    <p:extLst>
      <p:ext uri="{BB962C8B-B14F-4D97-AF65-F5344CB8AC3E}">
        <p14:creationId xmlns:p14="http://schemas.microsoft.com/office/powerpoint/2010/main" val="4014861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E51A5-C30E-5B6E-D4EA-BF238D8C9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2EDE2-0742-3BCF-AF8D-E507A2F68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EB8DB-5E02-5E4A-8998-A700F01DDD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38B002-5699-B141-12E0-2E3608A52163}"/>
              </a:ext>
            </a:extLst>
          </p:cNvPr>
          <p:cNvSpPr>
            <a:spLocks noGrp="1"/>
          </p:cNvSpPr>
          <p:nvPr>
            <p:ph type="sldNum" sz="quarter" idx="5"/>
          </p:nvPr>
        </p:nvSpPr>
        <p:spPr/>
        <p:txBody>
          <a:bodyPr/>
          <a:lstStyle/>
          <a:p>
            <a:fld id="{DED49A10-3EE5-4EF0-921A-6B429D3BC8A3}" type="slidenum">
              <a:rPr lang="en-US" smtClean="0"/>
              <a:t>5</a:t>
            </a:fld>
            <a:endParaRPr lang="en-US"/>
          </a:p>
        </p:txBody>
      </p:sp>
    </p:spTree>
    <p:extLst>
      <p:ext uri="{BB962C8B-B14F-4D97-AF65-F5344CB8AC3E}">
        <p14:creationId xmlns:p14="http://schemas.microsoft.com/office/powerpoint/2010/main" val="2829578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6DCEE-052D-C223-3E67-123395DA7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7F669-8E0D-B0AA-58BE-8AAA646B5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8C028-71F7-531B-6005-7A9A27569F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52134A-1F1C-7A6A-C9B3-8C6CECC54F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556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7</a:t>
            </a:fld>
            <a:endParaRPr lang="en-US"/>
          </a:p>
        </p:txBody>
      </p:sp>
    </p:spTree>
    <p:extLst>
      <p:ext uri="{BB962C8B-B14F-4D97-AF65-F5344CB8AC3E}">
        <p14:creationId xmlns:p14="http://schemas.microsoft.com/office/powerpoint/2010/main" val="581495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5363E4-CFFA-4F33-9E19-3B73D5A521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5680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0AAE-603B-22A0-18E3-DBE12E63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07B2-9184-C0A4-12D0-84286C699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B65C-644C-BB8F-1C1B-EB965BBC3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4CE61-E0B8-7E5A-5286-D6B0003414EA}"/>
              </a:ext>
            </a:extLst>
          </p:cNvPr>
          <p:cNvSpPr>
            <a:spLocks noGrp="1"/>
          </p:cNvSpPr>
          <p:nvPr>
            <p:ph type="sldNum" sz="quarter" idx="5"/>
          </p:nvPr>
        </p:nvSpPr>
        <p:spPr/>
        <p:txBody>
          <a:bodyPr/>
          <a:lstStyle/>
          <a:p>
            <a:fld id="{DED49A10-3EE5-4EF0-921A-6B429D3BC8A3}" type="slidenum">
              <a:rPr lang="en-US" smtClean="0"/>
              <a:t>13</a:t>
            </a:fld>
            <a:endParaRPr lang="en-US"/>
          </a:p>
        </p:txBody>
      </p:sp>
    </p:spTree>
    <p:extLst>
      <p:ext uri="{BB962C8B-B14F-4D97-AF65-F5344CB8AC3E}">
        <p14:creationId xmlns:p14="http://schemas.microsoft.com/office/powerpoint/2010/main" val="1014066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8/14/2025</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65351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9707-5974-B998-243E-242289D71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B99D4-F46C-7C3E-1FEE-E0E6200E4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3D594-935E-609B-D69C-E5B4C9401335}"/>
              </a:ext>
            </a:extLst>
          </p:cNvPr>
          <p:cNvSpPr>
            <a:spLocks noGrp="1"/>
          </p:cNvSpPr>
          <p:nvPr>
            <p:ph type="dt" sz="half" idx="10"/>
          </p:nvPr>
        </p:nvSpPr>
        <p:spPr/>
        <p:txBody>
          <a:bodyPr/>
          <a:lstStyle/>
          <a:p>
            <a:fld id="{8366671A-AB33-4865-BCED-59125E8F2836}" type="datetimeFigureOut">
              <a:rPr lang="en-US" smtClean="0"/>
              <a:t>8/14/2025</a:t>
            </a:fld>
            <a:endParaRPr lang="en-US"/>
          </a:p>
        </p:txBody>
      </p:sp>
      <p:sp>
        <p:nvSpPr>
          <p:cNvPr id="5" name="Footer Placeholder 4">
            <a:extLst>
              <a:ext uri="{FF2B5EF4-FFF2-40B4-BE49-F238E27FC236}">
                <a16:creationId xmlns:a16="http://schemas.microsoft.com/office/drawing/2014/main" id="{D1E6B225-2D51-F89C-CAD5-9280184C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C378-0D26-B9AA-9711-179A7322CE91}"/>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3925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DA4B2-4442-A3FF-AC70-1424CF319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79CD-C66F-CD9D-A418-EA433058D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FBF5-A866-45E7-13BD-81A3DD70DD63}"/>
              </a:ext>
            </a:extLst>
          </p:cNvPr>
          <p:cNvSpPr>
            <a:spLocks noGrp="1"/>
          </p:cNvSpPr>
          <p:nvPr>
            <p:ph type="dt" sz="half" idx="10"/>
          </p:nvPr>
        </p:nvSpPr>
        <p:spPr/>
        <p:txBody>
          <a:bodyPr/>
          <a:lstStyle/>
          <a:p>
            <a:fld id="{8366671A-AB33-4865-BCED-59125E8F2836}" type="datetimeFigureOut">
              <a:rPr lang="en-US" smtClean="0"/>
              <a:t>8/14/2025</a:t>
            </a:fld>
            <a:endParaRPr lang="en-US"/>
          </a:p>
        </p:txBody>
      </p:sp>
      <p:sp>
        <p:nvSpPr>
          <p:cNvPr id="5" name="Footer Placeholder 4">
            <a:extLst>
              <a:ext uri="{FF2B5EF4-FFF2-40B4-BE49-F238E27FC236}">
                <a16:creationId xmlns:a16="http://schemas.microsoft.com/office/drawing/2014/main" id="{AA2E1332-4851-113E-22B5-B3F2B2C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4200C-4509-C1AB-5E91-43F095087DAF}"/>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4825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83693-2238-9FDB-7F1C-409565AD02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3B1971-D513-77E8-BC3D-6FF09F822E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3F779C-5A43-927B-C80D-290F732AAC25}"/>
              </a:ext>
            </a:extLst>
          </p:cNvPr>
          <p:cNvSpPr>
            <a:spLocks noGrp="1"/>
          </p:cNvSpPr>
          <p:nvPr>
            <p:ph type="dt" sz="half" idx="10"/>
          </p:nvPr>
        </p:nvSpPr>
        <p:spPr/>
        <p:txBody>
          <a:bodyPr/>
          <a:lstStyle/>
          <a:p>
            <a:fld id="{8600AF8E-A727-4E61-83AD-5F63ADE04AEC}" type="datetimeFigureOut">
              <a:rPr lang="en-US" smtClean="0"/>
              <a:t>8/14/2025</a:t>
            </a:fld>
            <a:endParaRPr lang="en-US"/>
          </a:p>
        </p:txBody>
      </p:sp>
      <p:sp>
        <p:nvSpPr>
          <p:cNvPr id="5" name="Footer Placeholder 4">
            <a:extLst>
              <a:ext uri="{FF2B5EF4-FFF2-40B4-BE49-F238E27FC236}">
                <a16:creationId xmlns:a16="http://schemas.microsoft.com/office/drawing/2014/main" id="{E7112CDF-4C21-EB47-9575-4D4578121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6EA94-2A8D-8A3C-97AB-EE4179ED7642}"/>
              </a:ext>
            </a:extLst>
          </p:cNvPr>
          <p:cNvSpPr>
            <a:spLocks noGrp="1"/>
          </p:cNvSpPr>
          <p:nvPr>
            <p:ph type="sldNum" sz="quarter" idx="12"/>
          </p:nvPr>
        </p:nvSpPr>
        <p:spPr/>
        <p:txBody>
          <a:bodyPr/>
          <a:lstStyle/>
          <a:p>
            <a:fld id="{684E7B26-AFA9-42CB-8BDE-AC2977EE41AC}" type="slidenum">
              <a:rPr lang="en-US" smtClean="0"/>
              <a:t>‹#›</a:t>
            </a:fld>
            <a:endParaRPr lang="en-US"/>
          </a:p>
        </p:txBody>
      </p:sp>
    </p:spTree>
    <p:extLst>
      <p:ext uri="{BB962C8B-B14F-4D97-AF65-F5344CB8AC3E}">
        <p14:creationId xmlns:p14="http://schemas.microsoft.com/office/powerpoint/2010/main" val="180447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B870-C9A7-7C99-4FB5-279A0156D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5E91F-A078-D71C-F987-71D8E2670A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93C7B-51DF-D04A-4D89-AC47B41FBAD7}"/>
              </a:ext>
            </a:extLst>
          </p:cNvPr>
          <p:cNvSpPr>
            <a:spLocks noGrp="1"/>
          </p:cNvSpPr>
          <p:nvPr>
            <p:ph type="dt" sz="half" idx="10"/>
          </p:nvPr>
        </p:nvSpPr>
        <p:spPr/>
        <p:txBody>
          <a:bodyPr/>
          <a:lstStyle/>
          <a:p>
            <a:fld id="{8600AF8E-A727-4E61-83AD-5F63ADE04AEC}" type="datetimeFigureOut">
              <a:rPr lang="en-US" smtClean="0"/>
              <a:t>8/14/2025</a:t>
            </a:fld>
            <a:endParaRPr lang="en-US"/>
          </a:p>
        </p:txBody>
      </p:sp>
      <p:sp>
        <p:nvSpPr>
          <p:cNvPr id="5" name="Footer Placeholder 4">
            <a:extLst>
              <a:ext uri="{FF2B5EF4-FFF2-40B4-BE49-F238E27FC236}">
                <a16:creationId xmlns:a16="http://schemas.microsoft.com/office/drawing/2014/main" id="{E1CB4845-5082-5D72-A678-F7E25B965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128DB-78F8-3053-9C65-17AF29B0A558}"/>
              </a:ext>
            </a:extLst>
          </p:cNvPr>
          <p:cNvSpPr>
            <a:spLocks noGrp="1"/>
          </p:cNvSpPr>
          <p:nvPr>
            <p:ph type="sldNum" sz="quarter" idx="12"/>
          </p:nvPr>
        </p:nvSpPr>
        <p:spPr/>
        <p:txBody>
          <a:bodyPr/>
          <a:lstStyle/>
          <a:p>
            <a:fld id="{684E7B26-AFA9-42CB-8BDE-AC2977EE41AC}" type="slidenum">
              <a:rPr lang="en-US" smtClean="0"/>
              <a:t>‹#›</a:t>
            </a:fld>
            <a:endParaRPr lang="en-US"/>
          </a:p>
        </p:txBody>
      </p:sp>
    </p:spTree>
    <p:extLst>
      <p:ext uri="{BB962C8B-B14F-4D97-AF65-F5344CB8AC3E}">
        <p14:creationId xmlns:p14="http://schemas.microsoft.com/office/powerpoint/2010/main" val="4079911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D957-6340-C1C7-EFC9-39BFFAB2EC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8D6E43-EEBA-FFDF-4C07-3BD0EC4FF6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933BE-5487-5721-FB94-8F7C84BA69C0}"/>
              </a:ext>
            </a:extLst>
          </p:cNvPr>
          <p:cNvSpPr>
            <a:spLocks noGrp="1"/>
          </p:cNvSpPr>
          <p:nvPr>
            <p:ph type="dt" sz="half" idx="10"/>
          </p:nvPr>
        </p:nvSpPr>
        <p:spPr/>
        <p:txBody>
          <a:bodyPr/>
          <a:lstStyle/>
          <a:p>
            <a:fld id="{8600AF8E-A727-4E61-83AD-5F63ADE04AEC}" type="datetimeFigureOut">
              <a:rPr lang="en-US" smtClean="0"/>
              <a:t>8/14/2025</a:t>
            </a:fld>
            <a:endParaRPr lang="en-US"/>
          </a:p>
        </p:txBody>
      </p:sp>
      <p:sp>
        <p:nvSpPr>
          <p:cNvPr id="5" name="Footer Placeholder 4">
            <a:extLst>
              <a:ext uri="{FF2B5EF4-FFF2-40B4-BE49-F238E27FC236}">
                <a16:creationId xmlns:a16="http://schemas.microsoft.com/office/drawing/2014/main" id="{4D5A4723-9B97-4F7D-3CA5-F08A96B3C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4631C-DBCA-E6EB-4354-61099CCF0132}"/>
              </a:ext>
            </a:extLst>
          </p:cNvPr>
          <p:cNvSpPr>
            <a:spLocks noGrp="1"/>
          </p:cNvSpPr>
          <p:nvPr>
            <p:ph type="sldNum" sz="quarter" idx="12"/>
          </p:nvPr>
        </p:nvSpPr>
        <p:spPr/>
        <p:txBody>
          <a:bodyPr/>
          <a:lstStyle/>
          <a:p>
            <a:fld id="{684E7B26-AFA9-42CB-8BDE-AC2977EE41AC}" type="slidenum">
              <a:rPr lang="en-US" smtClean="0"/>
              <a:t>‹#›</a:t>
            </a:fld>
            <a:endParaRPr lang="en-US"/>
          </a:p>
        </p:txBody>
      </p:sp>
    </p:spTree>
    <p:extLst>
      <p:ext uri="{BB962C8B-B14F-4D97-AF65-F5344CB8AC3E}">
        <p14:creationId xmlns:p14="http://schemas.microsoft.com/office/powerpoint/2010/main" val="1142301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68775-4B9C-8F7F-EF20-7E4D9D2897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CA207E-3AC4-C3EB-60D2-8D2483EC8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C48A4-ED6C-81AD-4BC9-AEFDFD95D3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56DF9A-CEB8-F2FA-0BF2-CC6DF07D4AE0}"/>
              </a:ext>
            </a:extLst>
          </p:cNvPr>
          <p:cNvSpPr>
            <a:spLocks noGrp="1"/>
          </p:cNvSpPr>
          <p:nvPr>
            <p:ph type="dt" sz="half" idx="10"/>
          </p:nvPr>
        </p:nvSpPr>
        <p:spPr/>
        <p:txBody>
          <a:bodyPr/>
          <a:lstStyle/>
          <a:p>
            <a:fld id="{8600AF8E-A727-4E61-83AD-5F63ADE04AEC}" type="datetimeFigureOut">
              <a:rPr lang="en-US" smtClean="0"/>
              <a:t>8/14/2025</a:t>
            </a:fld>
            <a:endParaRPr lang="en-US"/>
          </a:p>
        </p:txBody>
      </p:sp>
      <p:sp>
        <p:nvSpPr>
          <p:cNvPr id="6" name="Footer Placeholder 5">
            <a:extLst>
              <a:ext uri="{FF2B5EF4-FFF2-40B4-BE49-F238E27FC236}">
                <a16:creationId xmlns:a16="http://schemas.microsoft.com/office/drawing/2014/main" id="{3B8354D4-3025-3EEC-CBE5-91FECD9B2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4BC0D-B105-D7D0-6DD3-B95DCCD16A44}"/>
              </a:ext>
            </a:extLst>
          </p:cNvPr>
          <p:cNvSpPr>
            <a:spLocks noGrp="1"/>
          </p:cNvSpPr>
          <p:nvPr>
            <p:ph type="sldNum" sz="quarter" idx="12"/>
          </p:nvPr>
        </p:nvSpPr>
        <p:spPr/>
        <p:txBody>
          <a:bodyPr/>
          <a:lstStyle/>
          <a:p>
            <a:fld id="{684E7B26-AFA9-42CB-8BDE-AC2977EE41AC}" type="slidenum">
              <a:rPr lang="en-US" smtClean="0"/>
              <a:t>‹#›</a:t>
            </a:fld>
            <a:endParaRPr lang="en-US"/>
          </a:p>
        </p:txBody>
      </p:sp>
    </p:spTree>
    <p:extLst>
      <p:ext uri="{BB962C8B-B14F-4D97-AF65-F5344CB8AC3E}">
        <p14:creationId xmlns:p14="http://schemas.microsoft.com/office/powerpoint/2010/main" val="789155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E1DF3-5AD1-3C6E-FD94-7848A081F3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FA5A1D-0D30-2580-9772-A306D0B3E7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67DE4F-9795-6479-7B66-3AE1A1589B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469BCC-F8DA-BAC4-3988-C5C0D6063B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826F6-495B-EADE-A5BE-C286B8D36C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33AF76-0D0B-6E2C-39DD-52C7AEECA710}"/>
              </a:ext>
            </a:extLst>
          </p:cNvPr>
          <p:cNvSpPr>
            <a:spLocks noGrp="1"/>
          </p:cNvSpPr>
          <p:nvPr>
            <p:ph type="dt" sz="half" idx="10"/>
          </p:nvPr>
        </p:nvSpPr>
        <p:spPr/>
        <p:txBody>
          <a:bodyPr/>
          <a:lstStyle/>
          <a:p>
            <a:fld id="{8600AF8E-A727-4E61-83AD-5F63ADE04AEC}" type="datetimeFigureOut">
              <a:rPr lang="en-US" smtClean="0"/>
              <a:t>8/14/2025</a:t>
            </a:fld>
            <a:endParaRPr lang="en-US"/>
          </a:p>
        </p:txBody>
      </p:sp>
      <p:sp>
        <p:nvSpPr>
          <p:cNvPr id="8" name="Footer Placeholder 7">
            <a:extLst>
              <a:ext uri="{FF2B5EF4-FFF2-40B4-BE49-F238E27FC236}">
                <a16:creationId xmlns:a16="http://schemas.microsoft.com/office/drawing/2014/main" id="{05C49913-E311-8BF1-A720-3D023F25A9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59BFB-59E6-6409-E04F-BDC141D6553F}"/>
              </a:ext>
            </a:extLst>
          </p:cNvPr>
          <p:cNvSpPr>
            <a:spLocks noGrp="1"/>
          </p:cNvSpPr>
          <p:nvPr>
            <p:ph type="sldNum" sz="quarter" idx="12"/>
          </p:nvPr>
        </p:nvSpPr>
        <p:spPr/>
        <p:txBody>
          <a:bodyPr/>
          <a:lstStyle/>
          <a:p>
            <a:fld id="{684E7B26-AFA9-42CB-8BDE-AC2977EE41AC}" type="slidenum">
              <a:rPr lang="en-US" smtClean="0"/>
              <a:t>‹#›</a:t>
            </a:fld>
            <a:endParaRPr lang="en-US"/>
          </a:p>
        </p:txBody>
      </p:sp>
    </p:spTree>
    <p:extLst>
      <p:ext uri="{BB962C8B-B14F-4D97-AF65-F5344CB8AC3E}">
        <p14:creationId xmlns:p14="http://schemas.microsoft.com/office/powerpoint/2010/main" val="3159615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B4E5-E44D-AAE1-696D-7F1603F686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AB561E-F2D7-9EFD-C1A9-2B8C5D643841}"/>
              </a:ext>
            </a:extLst>
          </p:cNvPr>
          <p:cNvSpPr>
            <a:spLocks noGrp="1"/>
          </p:cNvSpPr>
          <p:nvPr>
            <p:ph type="dt" sz="half" idx="10"/>
          </p:nvPr>
        </p:nvSpPr>
        <p:spPr/>
        <p:txBody>
          <a:bodyPr/>
          <a:lstStyle/>
          <a:p>
            <a:fld id="{8600AF8E-A727-4E61-83AD-5F63ADE04AEC}" type="datetimeFigureOut">
              <a:rPr lang="en-US" smtClean="0"/>
              <a:t>8/14/2025</a:t>
            </a:fld>
            <a:endParaRPr lang="en-US"/>
          </a:p>
        </p:txBody>
      </p:sp>
      <p:sp>
        <p:nvSpPr>
          <p:cNvPr id="4" name="Footer Placeholder 3">
            <a:extLst>
              <a:ext uri="{FF2B5EF4-FFF2-40B4-BE49-F238E27FC236}">
                <a16:creationId xmlns:a16="http://schemas.microsoft.com/office/drawing/2014/main" id="{B38EB26A-D304-AA4D-1251-1D21D350AF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CC64A7-F54F-A313-DF37-73326F9DBBC1}"/>
              </a:ext>
            </a:extLst>
          </p:cNvPr>
          <p:cNvSpPr>
            <a:spLocks noGrp="1"/>
          </p:cNvSpPr>
          <p:nvPr>
            <p:ph type="sldNum" sz="quarter" idx="12"/>
          </p:nvPr>
        </p:nvSpPr>
        <p:spPr/>
        <p:txBody>
          <a:bodyPr/>
          <a:lstStyle/>
          <a:p>
            <a:fld id="{684E7B26-AFA9-42CB-8BDE-AC2977EE41AC}" type="slidenum">
              <a:rPr lang="en-US" smtClean="0"/>
              <a:t>‹#›</a:t>
            </a:fld>
            <a:endParaRPr lang="en-US"/>
          </a:p>
        </p:txBody>
      </p:sp>
    </p:spTree>
    <p:extLst>
      <p:ext uri="{BB962C8B-B14F-4D97-AF65-F5344CB8AC3E}">
        <p14:creationId xmlns:p14="http://schemas.microsoft.com/office/powerpoint/2010/main" val="2722970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ACDBEC-8555-D87D-A40C-D537282440F8}"/>
              </a:ext>
            </a:extLst>
          </p:cNvPr>
          <p:cNvSpPr>
            <a:spLocks noGrp="1"/>
          </p:cNvSpPr>
          <p:nvPr>
            <p:ph type="dt" sz="half" idx="10"/>
          </p:nvPr>
        </p:nvSpPr>
        <p:spPr/>
        <p:txBody>
          <a:bodyPr/>
          <a:lstStyle/>
          <a:p>
            <a:fld id="{8600AF8E-A727-4E61-83AD-5F63ADE04AEC}" type="datetimeFigureOut">
              <a:rPr lang="en-US" smtClean="0"/>
              <a:t>8/14/2025</a:t>
            </a:fld>
            <a:endParaRPr lang="en-US"/>
          </a:p>
        </p:txBody>
      </p:sp>
      <p:sp>
        <p:nvSpPr>
          <p:cNvPr id="3" name="Footer Placeholder 2">
            <a:extLst>
              <a:ext uri="{FF2B5EF4-FFF2-40B4-BE49-F238E27FC236}">
                <a16:creationId xmlns:a16="http://schemas.microsoft.com/office/drawing/2014/main" id="{28254854-2EE0-97EA-CD71-43DEF66280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D6F2D2-B6EC-3C72-6FD4-AFEA66B2C05A}"/>
              </a:ext>
            </a:extLst>
          </p:cNvPr>
          <p:cNvSpPr>
            <a:spLocks noGrp="1"/>
          </p:cNvSpPr>
          <p:nvPr>
            <p:ph type="sldNum" sz="quarter" idx="12"/>
          </p:nvPr>
        </p:nvSpPr>
        <p:spPr/>
        <p:txBody>
          <a:bodyPr/>
          <a:lstStyle/>
          <a:p>
            <a:fld id="{684E7B26-AFA9-42CB-8BDE-AC2977EE41AC}" type="slidenum">
              <a:rPr lang="en-US" smtClean="0"/>
              <a:t>‹#›</a:t>
            </a:fld>
            <a:endParaRPr lang="en-US"/>
          </a:p>
        </p:txBody>
      </p:sp>
    </p:spTree>
    <p:extLst>
      <p:ext uri="{BB962C8B-B14F-4D97-AF65-F5344CB8AC3E}">
        <p14:creationId xmlns:p14="http://schemas.microsoft.com/office/powerpoint/2010/main" val="1053050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8CCC4-3F6A-764D-F57A-D59E9219DE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F3E835-3540-DCC3-525A-22E3EF699A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760149-5B8C-22DD-CD1C-3ED286F20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DFFB18-63A1-FA8D-307C-6FF2900FEE62}"/>
              </a:ext>
            </a:extLst>
          </p:cNvPr>
          <p:cNvSpPr>
            <a:spLocks noGrp="1"/>
          </p:cNvSpPr>
          <p:nvPr>
            <p:ph type="dt" sz="half" idx="10"/>
          </p:nvPr>
        </p:nvSpPr>
        <p:spPr/>
        <p:txBody>
          <a:bodyPr/>
          <a:lstStyle/>
          <a:p>
            <a:fld id="{8600AF8E-A727-4E61-83AD-5F63ADE04AEC}" type="datetimeFigureOut">
              <a:rPr lang="en-US" smtClean="0"/>
              <a:t>8/14/2025</a:t>
            </a:fld>
            <a:endParaRPr lang="en-US"/>
          </a:p>
        </p:txBody>
      </p:sp>
      <p:sp>
        <p:nvSpPr>
          <p:cNvPr id="6" name="Footer Placeholder 5">
            <a:extLst>
              <a:ext uri="{FF2B5EF4-FFF2-40B4-BE49-F238E27FC236}">
                <a16:creationId xmlns:a16="http://schemas.microsoft.com/office/drawing/2014/main" id="{F5646B29-4115-0561-0950-A26F1E856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BF3F5-B26B-06BF-B786-E8DF954823EF}"/>
              </a:ext>
            </a:extLst>
          </p:cNvPr>
          <p:cNvSpPr>
            <a:spLocks noGrp="1"/>
          </p:cNvSpPr>
          <p:nvPr>
            <p:ph type="sldNum" sz="quarter" idx="12"/>
          </p:nvPr>
        </p:nvSpPr>
        <p:spPr/>
        <p:txBody>
          <a:bodyPr/>
          <a:lstStyle/>
          <a:p>
            <a:fld id="{684E7B26-AFA9-42CB-8BDE-AC2977EE41AC}" type="slidenum">
              <a:rPr lang="en-US" smtClean="0"/>
              <a:t>‹#›</a:t>
            </a:fld>
            <a:endParaRPr lang="en-US"/>
          </a:p>
        </p:txBody>
      </p:sp>
    </p:spTree>
    <p:extLst>
      <p:ext uri="{BB962C8B-B14F-4D97-AF65-F5344CB8AC3E}">
        <p14:creationId xmlns:p14="http://schemas.microsoft.com/office/powerpoint/2010/main" val="2376576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8/14/2025</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82941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8795-2E0C-F5F6-65BC-64742CDF3E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E5A605-BC64-4648-2835-97D9865AB5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035958-DFB3-B4FA-852E-BE05069F3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9ABE7-C4F0-9E51-CAFB-B4934D598151}"/>
              </a:ext>
            </a:extLst>
          </p:cNvPr>
          <p:cNvSpPr>
            <a:spLocks noGrp="1"/>
          </p:cNvSpPr>
          <p:nvPr>
            <p:ph type="dt" sz="half" idx="10"/>
          </p:nvPr>
        </p:nvSpPr>
        <p:spPr/>
        <p:txBody>
          <a:bodyPr/>
          <a:lstStyle/>
          <a:p>
            <a:fld id="{8600AF8E-A727-4E61-83AD-5F63ADE04AEC}" type="datetimeFigureOut">
              <a:rPr lang="en-US" smtClean="0"/>
              <a:t>8/14/2025</a:t>
            </a:fld>
            <a:endParaRPr lang="en-US"/>
          </a:p>
        </p:txBody>
      </p:sp>
      <p:sp>
        <p:nvSpPr>
          <p:cNvPr id="6" name="Footer Placeholder 5">
            <a:extLst>
              <a:ext uri="{FF2B5EF4-FFF2-40B4-BE49-F238E27FC236}">
                <a16:creationId xmlns:a16="http://schemas.microsoft.com/office/drawing/2014/main" id="{C456646A-56A5-4019-0084-B9A77060E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DB8223-8F5F-FAD2-5407-5CEB6C67146A}"/>
              </a:ext>
            </a:extLst>
          </p:cNvPr>
          <p:cNvSpPr>
            <a:spLocks noGrp="1"/>
          </p:cNvSpPr>
          <p:nvPr>
            <p:ph type="sldNum" sz="quarter" idx="12"/>
          </p:nvPr>
        </p:nvSpPr>
        <p:spPr/>
        <p:txBody>
          <a:bodyPr/>
          <a:lstStyle/>
          <a:p>
            <a:fld id="{684E7B26-AFA9-42CB-8BDE-AC2977EE41AC}" type="slidenum">
              <a:rPr lang="en-US" smtClean="0"/>
              <a:t>‹#›</a:t>
            </a:fld>
            <a:endParaRPr lang="en-US"/>
          </a:p>
        </p:txBody>
      </p:sp>
    </p:spTree>
    <p:extLst>
      <p:ext uri="{BB962C8B-B14F-4D97-AF65-F5344CB8AC3E}">
        <p14:creationId xmlns:p14="http://schemas.microsoft.com/office/powerpoint/2010/main" val="593002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A72E-D912-1E3E-6165-53CEE6C3BE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8EB25A-3AD8-9CDE-7732-438DE4D062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8521E-CFAE-DAAE-E900-6A346A31765C}"/>
              </a:ext>
            </a:extLst>
          </p:cNvPr>
          <p:cNvSpPr>
            <a:spLocks noGrp="1"/>
          </p:cNvSpPr>
          <p:nvPr>
            <p:ph type="dt" sz="half" idx="10"/>
          </p:nvPr>
        </p:nvSpPr>
        <p:spPr/>
        <p:txBody>
          <a:bodyPr/>
          <a:lstStyle/>
          <a:p>
            <a:fld id="{8600AF8E-A727-4E61-83AD-5F63ADE04AEC}" type="datetimeFigureOut">
              <a:rPr lang="en-US" smtClean="0"/>
              <a:t>8/14/2025</a:t>
            </a:fld>
            <a:endParaRPr lang="en-US"/>
          </a:p>
        </p:txBody>
      </p:sp>
      <p:sp>
        <p:nvSpPr>
          <p:cNvPr id="5" name="Footer Placeholder 4">
            <a:extLst>
              <a:ext uri="{FF2B5EF4-FFF2-40B4-BE49-F238E27FC236}">
                <a16:creationId xmlns:a16="http://schemas.microsoft.com/office/drawing/2014/main" id="{377A5BA0-6B21-B097-BEF7-C25888BA8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050AA-D3CA-D950-4F18-C0CEC927BB37}"/>
              </a:ext>
            </a:extLst>
          </p:cNvPr>
          <p:cNvSpPr>
            <a:spLocks noGrp="1"/>
          </p:cNvSpPr>
          <p:nvPr>
            <p:ph type="sldNum" sz="quarter" idx="12"/>
          </p:nvPr>
        </p:nvSpPr>
        <p:spPr/>
        <p:txBody>
          <a:bodyPr/>
          <a:lstStyle/>
          <a:p>
            <a:fld id="{684E7B26-AFA9-42CB-8BDE-AC2977EE41AC}" type="slidenum">
              <a:rPr lang="en-US" smtClean="0"/>
              <a:t>‹#›</a:t>
            </a:fld>
            <a:endParaRPr lang="en-US"/>
          </a:p>
        </p:txBody>
      </p:sp>
    </p:spTree>
    <p:extLst>
      <p:ext uri="{BB962C8B-B14F-4D97-AF65-F5344CB8AC3E}">
        <p14:creationId xmlns:p14="http://schemas.microsoft.com/office/powerpoint/2010/main" val="3598139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FA23F-B26F-41BA-6E92-CF9EF2E52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35435-76DA-169F-45A4-1F00063739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9FD67-51A8-AEB1-B7AA-1EAD7BEE1C97}"/>
              </a:ext>
            </a:extLst>
          </p:cNvPr>
          <p:cNvSpPr>
            <a:spLocks noGrp="1"/>
          </p:cNvSpPr>
          <p:nvPr>
            <p:ph type="dt" sz="half" idx="10"/>
          </p:nvPr>
        </p:nvSpPr>
        <p:spPr/>
        <p:txBody>
          <a:bodyPr/>
          <a:lstStyle/>
          <a:p>
            <a:fld id="{8600AF8E-A727-4E61-83AD-5F63ADE04AEC}" type="datetimeFigureOut">
              <a:rPr lang="en-US" smtClean="0"/>
              <a:t>8/14/2025</a:t>
            </a:fld>
            <a:endParaRPr lang="en-US"/>
          </a:p>
        </p:txBody>
      </p:sp>
      <p:sp>
        <p:nvSpPr>
          <p:cNvPr id="5" name="Footer Placeholder 4">
            <a:extLst>
              <a:ext uri="{FF2B5EF4-FFF2-40B4-BE49-F238E27FC236}">
                <a16:creationId xmlns:a16="http://schemas.microsoft.com/office/drawing/2014/main" id="{7D3C50C9-34E9-F1E2-5F3B-D06F8003A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465BE-41C3-726A-7C71-F62CAB2106FB}"/>
              </a:ext>
            </a:extLst>
          </p:cNvPr>
          <p:cNvSpPr>
            <a:spLocks noGrp="1"/>
          </p:cNvSpPr>
          <p:nvPr>
            <p:ph type="sldNum" sz="quarter" idx="12"/>
          </p:nvPr>
        </p:nvSpPr>
        <p:spPr/>
        <p:txBody>
          <a:bodyPr/>
          <a:lstStyle/>
          <a:p>
            <a:fld id="{684E7B26-AFA9-42CB-8BDE-AC2977EE41AC}" type="slidenum">
              <a:rPr lang="en-US" smtClean="0"/>
              <a:t>‹#›</a:t>
            </a:fld>
            <a:endParaRPr lang="en-US"/>
          </a:p>
        </p:txBody>
      </p:sp>
    </p:spTree>
    <p:extLst>
      <p:ext uri="{BB962C8B-B14F-4D97-AF65-F5344CB8AC3E}">
        <p14:creationId xmlns:p14="http://schemas.microsoft.com/office/powerpoint/2010/main" val="2748335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1965308260"/>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070217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01094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164243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Industry Incident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165599" y="269826"/>
            <a:ext cx="5095631"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512796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154620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731998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807534" y="319834"/>
            <a:ext cx="3661113" cy="403153"/>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4179402" y="22860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67086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80-127E-7396-6BBF-B551C38B1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2B4B-9F46-CB95-A0A0-63DA4667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43D-310E-09F3-D7C7-25DEEFF6DDFA}"/>
              </a:ext>
            </a:extLst>
          </p:cNvPr>
          <p:cNvSpPr>
            <a:spLocks noGrp="1"/>
          </p:cNvSpPr>
          <p:nvPr>
            <p:ph type="dt" sz="half" idx="10"/>
          </p:nvPr>
        </p:nvSpPr>
        <p:spPr/>
        <p:txBody>
          <a:bodyPr/>
          <a:lstStyle/>
          <a:p>
            <a:fld id="{8366671A-AB33-4865-BCED-59125E8F2836}" type="datetimeFigureOut">
              <a:rPr lang="en-US" smtClean="0"/>
              <a:t>8/14/2025</a:t>
            </a:fld>
            <a:endParaRPr lang="en-US"/>
          </a:p>
        </p:txBody>
      </p:sp>
      <p:sp>
        <p:nvSpPr>
          <p:cNvPr id="5" name="Footer Placeholder 4">
            <a:extLst>
              <a:ext uri="{FF2B5EF4-FFF2-40B4-BE49-F238E27FC236}">
                <a16:creationId xmlns:a16="http://schemas.microsoft.com/office/drawing/2014/main" id="{0E32F717-6D74-7878-2960-E2C39BE5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77F09-4401-C406-9D31-C26E96F7C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992840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2227384" y="319835"/>
            <a:ext cx="32412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733163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137192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815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26522747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CC0D9"/>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Critical Control Improvement: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842344" y="273247"/>
            <a:ext cx="364112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4376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0DFC-3498-E4C1-B624-F8DC5224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D5990-B210-E12C-3572-1D4445761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98CE6-C873-D9EA-A0D7-BE0582462A7B}"/>
              </a:ext>
            </a:extLst>
          </p:cNvPr>
          <p:cNvSpPr>
            <a:spLocks noGrp="1"/>
          </p:cNvSpPr>
          <p:nvPr>
            <p:ph type="dt" sz="half" idx="10"/>
          </p:nvPr>
        </p:nvSpPr>
        <p:spPr/>
        <p:txBody>
          <a:bodyPr/>
          <a:lstStyle/>
          <a:p>
            <a:fld id="{0BE26AD6-225A-49B0-9801-5D34A10DCE78}" type="datetimeFigureOut">
              <a:rPr lang="en-US" smtClean="0"/>
              <a:t>8/14/2025</a:t>
            </a:fld>
            <a:endParaRPr lang="en-US"/>
          </a:p>
        </p:txBody>
      </p:sp>
      <p:sp>
        <p:nvSpPr>
          <p:cNvPr id="5" name="Footer Placeholder 4">
            <a:extLst>
              <a:ext uri="{FF2B5EF4-FFF2-40B4-BE49-F238E27FC236}">
                <a16:creationId xmlns:a16="http://schemas.microsoft.com/office/drawing/2014/main" id="{D69F2BC1-FE33-788F-5ABB-D44CAE41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A3D1-F052-B3D2-7943-E17E8F596BD7}"/>
              </a:ext>
            </a:extLst>
          </p:cNvPr>
          <p:cNvSpPr>
            <a:spLocks noGrp="1"/>
          </p:cNvSpPr>
          <p:nvPr>
            <p:ph type="sldNum" sz="quarter" idx="12"/>
          </p:nvPr>
        </p:nvSpPr>
        <p:spPr/>
        <p:txBody>
          <a:bodyPr/>
          <a:lstStyle/>
          <a:p>
            <a:fld id="{8B79CB90-C446-4180-9E4A-718431621488}" type="slidenum">
              <a:rPr lang="en-US" smtClean="0"/>
              <a:t>‹#›</a:t>
            </a:fld>
            <a:endParaRPr lang="en-US"/>
          </a:p>
        </p:txBody>
      </p:sp>
    </p:spTree>
    <p:extLst>
      <p:ext uri="{BB962C8B-B14F-4D97-AF65-F5344CB8AC3E}">
        <p14:creationId xmlns:p14="http://schemas.microsoft.com/office/powerpoint/2010/main" val="3211160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0189F-5DF7-5039-4038-9A54B1B6583C}"/>
              </a:ext>
            </a:extLst>
          </p:cNvPr>
          <p:cNvSpPr>
            <a:spLocks noGrp="1"/>
          </p:cNvSpPr>
          <p:nvPr>
            <p:ph type="dt" sz="half" idx="10"/>
          </p:nvPr>
        </p:nvSpPr>
        <p:spPr/>
        <p:txBody>
          <a:bodyPr/>
          <a:lstStyle/>
          <a:p>
            <a:fld id="{24D14A8E-CB45-4B01-AAEB-79655B8C1969}" type="datetimeFigureOut">
              <a:rPr lang="en-US" smtClean="0"/>
              <a:t>8/14/2025</a:t>
            </a:fld>
            <a:endParaRPr lang="en-US"/>
          </a:p>
        </p:txBody>
      </p:sp>
      <p:sp>
        <p:nvSpPr>
          <p:cNvPr id="3" name="Footer Placeholder 2">
            <a:extLst>
              <a:ext uri="{FF2B5EF4-FFF2-40B4-BE49-F238E27FC236}">
                <a16:creationId xmlns:a16="http://schemas.microsoft.com/office/drawing/2014/main" id="{2842B81D-BA05-7D97-CF90-2B6AD3E50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1BF4A-88BE-58BF-8333-74F4112C105D}"/>
              </a:ext>
            </a:extLst>
          </p:cNvPr>
          <p:cNvSpPr>
            <a:spLocks noGrp="1"/>
          </p:cNvSpPr>
          <p:nvPr>
            <p:ph type="sldNum" sz="quarter" idx="12"/>
          </p:nvPr>
        </p:nvSpPr>
        <p:spPr/>
        <p:txBody>
          <a:bodyPr/>
          <a:lstStyle/>
          <a:p>
            <a:fld id="{735B15CD-706D-40E8-8A97-C69C113499FB}" type="slidenum">
              <a:rPr lang="en-US" smtClean="0"/>
              <a:t>‹#›</a:t>
            </a:fld>
            <a:endParaRPr lang="en-US"/>
          </a:p>
        </p:txBody>
      </p:sp>
    </p:spTree>
    <p:extLst>
      <p:ext uri="{BB962C8B-B14F-4D97-AF65-F5344CB8AC3E}">
        <p14:creationId xmlns:p14="http://schemas.microsoft.com/office/powerpoint/2010/main" val="608848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293307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164693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Industry Incident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165599" y="269826"/>
            <a:ext cx="5095631"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112318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506542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BB4-E34E-AA34-1E59-E500938B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5F674-5FDF-FAE6-11CC-1251BCD9E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F9CC4-0CA2-391F-8F98-DA7A37805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7BC42-BE97-8980-07FD-C6BACB8106C4}"/>
              </a:ext>
            </a:extLst>
          </p:cNvPr>
          <p:cNvSpPr>
            <a:spLocks noGrp="1"/>
          </p:cNvSpPr>
          <p:nvPr>
            <p:ph type="dt" sz="half" idx="10"/>
          </p:nvPr>
        </p:nvSpPr>
        <p:spPr/>
        <p:txBody>
          <a:bodyPr/>
          <a:lstStyle/>
          <a:p>
            <a:fld id="{8366671A-AB33-4865-BCED-59125E8F2836}" type="datetimeFigureOut">
              <a:rPr lang="en-US" smtClean="0"/>
              <a:t>8/14/2025</a:t>
            </a:fld>
            <a:endParaRPr lang="en-US"/>
          </a:p>
        </p:txBody>
      </p:sp>
      <p:sp>
        <p:nvSpPr>
          <p:cNvPr id="6" name="Footer Placeholder 5">
            <a:extLst>
              <a:ext uri="{FF2B5EF4-FFF2-40B4-BE49-F238E27FC236}">
                <a16:creationId xmlns:a16="http://schemas.microsoft.com/office/drawing/2014/main" id="{5500E0AA-CC3A-1E69-E16A-CACBC3872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B82A4-9702-3CBB-EA01-03982AFC24C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304364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264616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739188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2227384" y="319835"/>
            <a:ext cx="32412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4392017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43094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804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26522747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CC0D9"/>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Critical Control Improvement: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842344" y="273247"/>
            <a:ext cx="364112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742108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0DFC-3498-E4C1-B624-F8DC5224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D5990-B210-E12C-3572-1D4445761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98CE6-C873-D9EA-A0D7-BE0582462A7B}"/>
              </a:ext>
            </a:extLst>
          </p:cNvPr>
          <p:cNvSpPr>
            <a:spLocks noGrp="1"/>
          </p:cNvSpPr>
          <p:nvPr>
            <p:ph type="dt" sz="half" idx="10"/>
          </p:nvPr>
        </p:nvSpPr>
        <p:spPr/>
        <p:txBody>
          <a:bodyPr/>
          <a:lstStyle/>
          <a:p>
            <a:fld id="{0BE26AD6-225A-49B0-9801-5D34A10DCE78}" type="datetimeFigureOut">
              <a:rPr lang="en-US" smtClean="0"/>
              <a:t>8/14/2025</a:t>
            </a:fld>
            <a:endParaRPr lang="en-US"/>
          </a:p>
        </p:txBody>
      </p:sp>
      <p:sp>
        <p:nvSpPr>
          <p:cNvPr id="5" name="Footer Placeholder 4">
            <a:extLst>
              <a:ext uri="{FF2B5EF4-FFF2-40B4-BE49-F238E27FC236}">
                <a16:creationId xmlns:a16="http://schemas.microsoft.com/office/drawing/2014/main" id="{D69F2BC1-FE33-788F-5ABB-D44CAE41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A3D1-F052-B3D2-7943-E17E8F596BD7}"/>
              </a:ext>
            </a:extLst>
          </p:cNvPr>
          <p:cNvSpPr>
            <a:spLocks noGrp="1"/>
          </p:cNvSpPr>
          <p:nvPr>
            <p:ph type="sldNum" sz="quarter" idx="12"/>
          </p:nvPr>
        </p:nvSpPr>
        <p:spPr/>
        <p:txBody>
          <a:bodyPr/>
          <a:lstStyle/>
          <a:p>
            <a:fld id="{8B79CB90-C446-4180-9E4A-718431621488}" type="slidenum">
              <a:rPr lang="en-US" smtClean="0"/>
              <a:t>‹#›</a:t>
            </a:fld>
            <a:endParaRPr lang="en-US"/>
          </a:p>
        </p:txBody>
      </p:sp>
    </p:spTree>
    <p:extLst>
      <p:ext uri="{BB962C8B-B14F-4D97-AF65-F5344CB8AC3E}">
        <p14:creationId xmlns:p14="http://schemas.microsoft.com/office/powerpoint/2010/main" val="6727966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0189F-5DF7-5039-4038-9A54B1B6583C}"/>
              </a:ext>
            </a:extLst>
          </p:cNvPr>
          <p:cNvSpPr>
            <a:spLocks noGrp="1"/>
          </p:cNvSpPr>
          <p:nvPr>
            <p:ph type="dt" sz="half" idx="10"/>
          </p:nvPr>
        </p:nvSpPr>
        <p:spPr/>
        <p:txBody>
          <a:bodyPr/>
          <a:lstStyle/>
          <a:p>
            <a:fld id="{24D14A8E-CB45-4B01-AAEB-79655B8C1969}" type="datetimeFigureOut">
              <a:rPr lang="en-US" smtClean="0"/>
              <a:t>8/14/2025</a:t>
            </a:fld>
            <a:endParaRPr lang="en-US"/>
          </a:p>
        </p:txBody>
      </p:sp>
      <p:sp>
        <p:nvSpPr>
          <p:cNvPr id="3" name="Footer Placeholder 2">
            <a:extLst>
              <a:ext uri="{FF2B5EF4-FFF2-40B4-BE49-F238E27FC236}">
                <a16:creationId xmlns:a16="http://schemas.microsoft.com/office/drawing/2014/main" id="{2842B81D-BA05-7D97-CF90-2B6AD3E50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1BF4A-88BE-58BF-8333-74F4112C105D}"/>
              </a:ext>
            </a:extLst>
          </p:cNvPr>
          <p:cNvSpPr>
            <a:spLocks noGrp="1"/>
          </p:cNvSpPr>
          <p:nvPr>
            <p:ph type="sldNum" sz="quarter" idx="12"/>
          </p:nvPr>
        </p:nvSpPr>
        <p:spPr/>
        <p:txBody>
          <a:bodyPr/>
          <a:lstStyle/>
          <a:p>
            <a:fld id="{735B15CD-706D-40E8-8A97-C69C113499FB}" type="slidenum">
              <a:rPr lang="en-US" smtClean="0"/>
              <a:t>‹#›</a:t>
            </a:fld>
            <a:endParaRPr lang="en-US"/>
          </a:p>
        </p:txBody>
      </p:sp>
    </p:spTree>
    <p:extLst>
      <p:ext uri="{BB962C8B-B14F-4D97-AF65-F5344CB8AC3E}">
        <p14:creationId xmlns:p14="http://schemas.microsoft.com/office/powerpoint/2010/main" val="1492460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873966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774364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B99-D940-6415-8D73-661E0A359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E7726-F4FB-5B91-22A5-9A5A10150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EB324-31FC-AD8C-04C0-7E8AF3BB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59299-E959-45AE-09BC-6F316B2F6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95BAC-F90F-BEC8-21CD-72EFA5A41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FF7E9-5BBA-0B18-A4E7-681007367456}"/>
              </a:ext>
            </a:extLst>
          </p:cNvPr>
          <p:cNvSpPr>
            <a:spLocks noGrp="1"/>
          </p:cNvSpPr>
          <p:nvPr>
            <p:ph type="dt" sz="half" idx="10"/>
          </p:nvPr>
        </p:nvSpPr>
        <p:spPr/>
        <p:txBody>
          <a:bodyPr/>
          <a:lstStyle/>
          <a:p>
            <a:fld id="{8366671A-AB33-4865-BCED-59125E8F2836}" type="datetimeFigureOut">
              <a:rPr lang="en-US" smtClean="0"/>
              <a:t>8/14/2025</a:t>
            </a:fld>
            <a:endParaRPr lang="en-US"/>
          </a:p>
        </p:txBody>
      </p:sp>
      <p:sp>
        <p:nvSpPr>
          <p:cNvPr id="8" name="Footer Placeholder 7">
            <a:extLst>
              <a:ext uri="{FF2B5EF4-FFF2-40B4-BE49-F238E27FC236}">
                <a16:creationId xmlns:a16="http://schemas.microsoft.com/office/drawing/2014/main" id="{0CEE829C-29C8-0A57-6422-B1A87D8F2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6E099-D08C-255B-9D34-5DB9703BF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205444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5767750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1144150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2033932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142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CC3-8EFF-C696-7211-A00E4F87A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534FC-6761-F85C-ED0C-B701A92659C4}"/>
              </a:ext>
            </a:extLst>
          </p:cNvPr>
          <p:cNvSpPr>
            <a:spLocks noGrp="1"/>
          </p:cNvSpPr>
          <p:nvPr>
            <p:ph type="dt" sz="half" idx="10"/>
          </p:nvPr>
        </p:nvSpPr>
        <p:spPr/>
        <p:txBody>
          <a:bodyPr/>
          <a:lstStyle/>
          <a:p>
            <a:fld id="{8366671A-AB33-4865-BCED-59125E8F2836}" type="datetimeFigureOut">
              <a:rPr lang="en-US" smtClean="0"/>
              <a:t>8/14/2025</a:t>
            </a:fld>
            <a:endParaRPr lang="en-US"/>
          </a:p>
        </p:txBody>
      </p:sp>
      <p:sp>
        <p:nvSpPr>
          <p:cNvPr id="4" name="Footer Placeholder 3">
            <a:extLst>
              <a:ext uri="{FF2B5EF4-FFF2-40B4-BE49-F238E27FC236}">
                <a16:creationId xmlns:a16="http://schemas.microsoft.com/office/drawing/2014/main" id="{F363689B-A508-7FE9-532F-379DEF3BA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47AD2-80C8-6304-0E70-B232C27481B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1198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9BC4A-1670-DC73-BBD2-1F19E2413C0B}"/>
              </a:ext>
            </a:extLst>
          </p:cNvPr>
          <p:cNvSpPr>
            <a:spLocks noGrp="1"/>
          </p:cNvSpPr>
          <p:nvPr>
            <p:ph type="dt" sz="half" idx="10"/>
          </p:nvPr>
        </p:nvSpPr>
        <p:spPr/>
        <p:txBody>
          <a:bodyPr/>
          <a:lstStyle/>
          <a:p>
            <a:fld id="{8366671A-AB33-4865-BCED-59125E8F2836}" type="datetimeFigureOut">
              <a:rPr lang="en-US" smtClean="0"/>
              <a:t>8/14/2025</a:t>
            </a:fld>
            <a:endParaRPr lang="en-US"/>
          </a:p>
        </p:txBody>
      </p:sp>
      <p:sp>
        <p:nvSpPr>
          <p:cNvPr id="3" name="Footer Placeholder 2">
            <a:extLst>
              <a:ext uri="{FF2B5EF4-FFF2-40B4-BE49-F238E27FC236}">
                <a16:creationId xmlns:a16="http://schemas.microsoft.com/office/drawing/2014/main" id="{2C982828-C879-CA34-9BBA-8BBF2AF2B1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C7162-77BE-960C-B342-46FA33FC7600}"/>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2024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8DBD-D3AF-444C-68FB-EABDB964D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733B7-CA07-DF8D-FD00-48FDCAC9F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FA584-6CCF-AFD3-E44E-1A63BF34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6D1A-71DD-690E-E1C6-AF0165EF3059}"/>
              </a:ext>
            </a:extLst>
          </p:cNvPr>
          <p:cNvSpPr>
            <a:spLocks noGrp="1"/>
          </p:cNvSpPr>
          <p:nvPr>
            <p:ph type="dt" sz="half" idx="10"/>
          </p:nvPr>
        </p:nvSpPr>
        <p:spPr/>
        <p:txBody>
          <a:bodyPr/>
          <a:lstStyle/>
          <a:p>
            <a:fld id="{8366671A-AB33-4865-BCED-59125E8F2836}" type="datetimeFigureOut">
              <a:rPr lang="en-US" smtClean="0"/>
              <a:t>8/14/2025</a:t>
            </a:fld>
            <a:endParaRPr lang="en-US"/>
          </a:p>
        </p:txBody>
      </p:sp>
      <p:sp>
        <p:nvSpPr>
          <p:cNvPr id="6" name="Footer Placeholder 5">
            <a:extLst>
              <a:ext uri="{FF2B5EF4-FFF2-40B4-BE49-F238E27FC236}">
                <a16:creationId xmlns:a16="http://schemas.microsoft.com/office/drawing/2014/main" id="{AA588643-21D6-219B-7561-32EB007C2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1B40-1ED4-1DB5-8582-20E6BCB2767B}"/>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79267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F6D-6F6B-E705-4ADD-1DEC797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3892-3F3A-2865-B447-8EE05E077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4D7CDE-3484-1DF1-B175-D14612E2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23353-A220-2B75-F099-C8D51947968B}"/>
              </a:ext>
            </a:extLst>
          </p:cNvPr>
          <p:cNvSpPr>
            <a:spLocks noGrp="1"/>
          </p:cNvSpPr>
          <p:nvPr>
            <p:ph type="dt" sz="half" idx="10"/>
          </p:nvPr>
        </p:nvSpPr>
        <p:spPr/>
        <p:txBody>
          <a:bodyPr/>
          <a:lstStyle/>
          <a:p>
            <a:fld id="{8366671A-AB33-4865-BCED-59125E8F2836}" type="datetimeFigureOut">
              <a:rPr lang="en-US" smtClean="0"/>
              <a:t>8/14/2025</a:t>
            </a:fld>
            <a:endParaRPr lang="en-US"/>
          </a:p>
        </p:txBody>
      </p:sp>
      <p:sp>
        <p:nvSpPr>
          <p:cNvPr id="6" name="Footer Placeholder 5">
            <a:extLst>
              <a:ext uri="{FF2B5EF4-FFF2-40B4-BE49-F238E27FC236}">
                <a16:creationId xmlns:a16="http://schemas.microsoft.com/office/drawing/2014/main" id="{91698F3F-6C5A-31E8-1489-C1B13D3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61A23-DF8F-A48E-2117-A932F0D2E066}"/>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30047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D61B1-6302-ABA8-ED10-4503DABA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D3025-4338-FEC5-8D95-A4CC3D35D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029-E038-6A08-DCD7-2403EACD1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671A-AB33-4865-BCED-59125E8F2836}" type="datetimeFigureOut">
              <a:rPr lang="en-US" smtClean="0"/>
              <a:t>8/14/2025</a:t>
            </a:fld>
            <a:endParaRPr lang="en-US"/>
          </a:p>
        </p:txBody>
      </p:sp>
      <p:sp>
        <p:nvSpPr>
          <p:cNvPr id="5" name="Footer Placeholder 4">
            <a:extLst>
              <a:ext uri="{FF2B5EF4-FFF2-40B4-BE49-F238E27FC236}">
                <a16:creationId xmlns:a16="http://schemas.microsoft.com/office/drawing/2014/main" id="{9E18E9B8-97CF-4E42-55C5-05F14327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9BB0E-3C24-B48F-78EF-6C40E636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296E-F7C4-4AA4-86D1-B9026AE5D817}" type="slidenum">
              <a:rPr lang="en-US" smtClean="0"/>
              <a:t>‹#›</a:t>
            </a:fld>
            <a:endParaRPr lang="en-US"/>
          </a:p>
        </p:txBody>
      </p:sp>
    </p:spTree>
    <p:extLst>
      <p:ext uri="{BB962C8B-B14F-4D97-AF65-F5344CB8AC3E}">
        <p14:creationId xmlns:p14="http://schemas.microsoft.com/office/powerpoint/2010/main" val="4155883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CCB1E9-7965-55C2-34F2-E12C1A25DF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5F6250-0910-98C5-6D18-DB7DD858D7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9D421-824B-BCB5-BD77-E821AFBD1E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00AF8E-A727-4E61-83AD-5F63ADE04AEC}" type="datetimeFigureOut">
              <a:rPr lang="en-US" smtClean="0"/>
              <a:t>8/14/2025</a:t>
            </a:fld>
            <a:endParaRPr lang="en-US"/>
          </a:p>
        </p:txBody>
      </p:sp>
      <p:sp>
        <p:nvSpPr>
          <p:cNvPr id="5" name="Footer Placeholder 4">
            <a:extLst>
              <a:ext uri="{FF2B5EF4-FFF2-40B4-BE49-F238E27FC236}">
                <a16:creationId xmlns:a16="http://schemas.microsoft.com/office/drawing/2014/main" id="{13D012E7-F887-404C-83A9-961B7F85E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570A9-A1C0-AAC9-854D-44CDD5C8CF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4E7B26-AFA9-42CB-8BDE-AC2977EE41AC}" type="slidenum">
              <a:rPr lang="en-US" smtClean="0"/>
              <a:t>‹#›</a:t>
            </a:fld>
            <a:endParaRPr lang="en-US"/>
          </a:p>
        </p:txBody>
      </p:sp>
    </p:spTree>
    <p:extLst>
      <p:ext uri="{BB962C8B-B14F-4D97-AF65-F5344CB8AC3E}">
        <p14:creationId xmlns:p14="http://schemas.microsoft.com/office/powerpoint/2010/main" val="41973391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394198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4845160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0589787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8.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s://app.powerbi.com/groups/me/apps/d5191292-f6f8-4519-af19-c3b276f4d4dc/reports/05c83cca-2af1-4233-a190-c4abfd51fa53/5d3b772fb5686999cc5d?experience=power-bi" TargetMode="External"/><Relationship Id="rId7" Type="http://schemas.openxmlformats.org/officeDocument/2006/relationships/hyperlink" Target="https://www.osha.gov/topic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msha.gov/news-and-updates/whats-new" TargetMode="External"/><Relationship Id="rId5" Type="http://schemas.openxmlformats.org/officeDocument/2006/relationships/hyperlink" Target="https://fcx365.sharepoint.com/Sites/GBL-DOHS/DOHSPolicy/Forms/By%20Policy%20and%20Purpose.aspx?id=%2FSites%2FGBL%2DDOHS%2FDOHSPolicy%2FFCX%20Material%20Handling%20Conveyance%20Policy%20Oct%2016%2Epdf&amp;parent=%2FSites%2FGBL%2DDOHS%2FDOHSPolicy" TargetMode="External"/><Relationship Id="rId10" Type="http://schemas.openxmlformats.org/officeDocument/2006/relationships/image" Target="../media/image35.jpe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7.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hyperlink" Target="https://forms.office.com/Pages/ResponsePage.aspx?id=4ZwiXzx37Uam-pdABvrgl4fT3sMvUnJJhGa1-nmji-NUQlY2ME1IRjQ3UlFIVEYwQUdVUUlYUzRSQy4u&amp;origin=QRCod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s://fcx365.sharepoint.com/Sites/GBL-DOHS/DOHSPolicy/Forms/By%20Policy%20and%20Purpose.aspx?id=%2FSites%2FGBL%2DDOHS%2FDOHSPolicy%2FFCX%20policy%20%2D%20Interaction%20with%20Heavy%20Mobile%20Equipment%20%2D%20Surface%2Epdf&amp;parent=%2FSites%2FGBL%2DDOHS%2FDOHSPolicy" TargetMode="Externa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hyperlink" Target="https://fmi.hosted.panopto.com/Panopto/Pages/Viewer.aspx?id=0443b3dd-533f-486c-b6b5-b315014dc366"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C1AC3F-2519-E291-2786-27B20994FBE6}"/>
              </a:ext>
            </a:extLst>
          </p:cNvPr>
          <p:cNvSpPr/>
          <p:nvPr/>
        </p:nvSpPr>
        <p:spPr>
          <a:xfrm>
            <a:off x="0" y="0"/>
            <a:ext cx="2459165" cy="533400"/>
          </a:xfrm>
          <a:prstGeom prst="rect">
            <a:avLst/>
          </a:prstGeom>
          <a:solidFill>
            <a:srgbClr val="C5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CA3B7A-2C7F-35B4-545C-D785353CAAC8}"/>
              </a:ext>
            </a:extLst>
          </p:cNvPr>
          <p:cNvSpPr/>
          <p:nvPr/>
        </p:nvSpPr>
        <p:spPr>
          <a:xfrm>
            <a:off x="0" y="6473406"/>
            <a:ext cx="5149516" cy="396732"/>
          </a:xfrm>
          <a:prstGeom prst="rect">
            <a:avLst/>
          </a:prstGeom>
          <a:solidFill>
            <a:srgbClr val="FFE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61109D-2DBA-8127-9151-0759B1088EFC}"/>
              </a:ext>
            </a:extLst>
          </p:cNvPr>
          <p:cNvPicPr>
            <a:picLocks noChangeAspect="1"/>
          </p:cNvPicPr>
          <p:nvPr/>
        </p:nvPicPr>
        <p:blipFill>
          <a:blip r:embed="rId3">
            <a:extLst>
              <a:ext uri="{28A0092B-C50C-407E-A947-70E740481C1C}">
                <a14:useLocalDpi xmlns:a14="http://schemas.microsoft.com/office/drawing/2010/main" val="0"/>
              </a:ext>
            </a:extLst>
          </a:blip>
          <a:srcRect l="28" r="28"/>
          <a:stretch/>
        </p:blipFill>
        <p:spPr>
          <a:xfrm>
            <a:off x="2459165" y="-1"/>
            <a:ext cx="9732835" cy="6870139"/>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3724096"/>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HSE Contractor Meeting</a:t>
            </a:r>
          </a:p>
          <a:p>
            <a:endParaRPr lang="en-US" sz="3600" b="1" dirty="0">
              <a:solidFill>
                <a:schemeClr val="bg1"/>
              </a:solidFill>
              <a:latin typeface="Arial" panose="020B0604020202020204" pitchFamily="34" charset="0"/>
              <a:cs typeface="Arial" panose="020B0604020202020204" pitchFamily="34" charset="0"/>
            </a:endParaRPr>
          </a:p>
          <a:p>
            <a:endParaRPr lang="en-US" sz="3600" b="1" dirty="0">
              <a:solidFill>
                <a:schemeClr val="bg1"/>
              </a:solidFill>
              <a:latin typeface="Arial" panose="020B0604020202020204" pitchFamily="34" charset="0"/>
              <a:cs typeface="Arial" panose="020B0604020202020204" pitchFamily="34" charset="0"/>
            </a:endParaRPr>
          </a:p>
          <a:p>
            <a:endParaRPr lang="en-US" sz="36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August 2025</a:t>
            </a:r>
            <a:endParaRPr lang="en-US" sz="3200" b="1" dirty="0">
              <a:solidFill>
                <a:schemeClr val="bg1"/>
              </a:solidFill>
              <a:highlight>
                <a:srgbClr val="FFFF00"/>
              </a:highlight>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76070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large truck on fire&#10;&#10;AI-generated content may be incorrect.">
            <a:extLst>
              <a:ext uri="{FF2B5EF4-FFF2-40B4-BE49-F238E27FC236}">
                <a16:creationId xmlns:a16="http://schemas.microsoft.com/office/drawing/2014/main" id="{FC7EA898-3E9A-5302-1CD4-B453BC5BBC0F}"/>
              </a:ext>
            </a:extLst>
          </p:cNvPr>
          <p:cNvPicPr>
            <a:picLocks noGrp="1" noChangeAspect="1"/>
          </p:cNvPicPr>
          <p:nvPr>
            <p:ph type="pic" sz="quarter" idx="17"/>
          </p:nvPr>
        </p:nvPicPr>
        <p:blipFill>
          <a:blip r:embed="rId2"/>
          <a:srcRect l="11855" r="11855"/>
          <a:stretch/>
        </p:blipFill>
        <p:spPr>
          <a:xfrm>
            <a:off x="6461367" y="1713516"/>
            <a:ext cx="5328869" cy="3965102"/>
          </a:xfrm>
          <a:prstGeom prst="rect">
            <a:avLst/>
          </a:prstGeom>
        </p:spPr>
      </p:pic>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461365" y="5827835"/>
            <a:ext cx="2409824" cy="236484"/>
          </a:xfrm>
        </p:spPr>
        <p:txBody>
          <a:bodyPr lIns="91440" tIns="45720" rIns="91440" bIns="45720" anchor="t"/>
          <a:lstStyle/>
          <a:p>
            <a:pPr marL="91440" indent="-91440"/>
            <a:r>
              <a:rPr lang="en-US" sz="1050" i="1">
                <a:latin typeface="Arial"/>
                <a:ea typeface="Calibri"/>
                <a:cs typeface="Calibri"/>
              </a:rPr>
              <a:t>Haul truck during fire</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Haul Truck Fire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02279"/>
          <a:ext cx="5609203" cy="558561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81037">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89919">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Sierrita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9820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July 15, 2025 / 12:49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17182">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Property Damage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2023819">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A haul truck was approaching the primary crusher when smoke was observed coming from the front of the vehicle. Approximately 10 seconds later, visible flames appeared in the truck’s grille area. A nearby supervisor promptly initiated a Mayday call. The operator activated the onboard fire suppression system and evacuated the vehicle using the emergency ladder. </a:t>
                      </a:r>
                    </a:p>
                    <a:p>
                      <a:endParaRPr lang="en-US" sz="1050" b="0" i="0" kern="1200">
                        <a:solidFill>
                          <a:schemeClr val="dk1"/>
                        </a:solidFill>
                        <a:effectLst/>
                        <a:latin typeface="Arial"/>
                        <a:ea typeface="+mn-ea"/>
                        <a:cs typeface="Arial"/>
                      </a:endParaRPr>
                    </a:p>
                    <a:p>
                      <a:r>
                        <a:rPr lang="en-US" sz="1050" b="0" i="0" kern="1200">
                          <a:solidFill>
                            <a:schemeClr val="dk1"/>
                          </a:solidFill>
                          <a:effectLst/>
                          <a:latin typeface="Arial"/>
                          <a:ea typeface="+mn-ea"/>
                          <a:cs typeface="Arial"/>
                        </a:rPr>
                        <a:t>Upon reaching the ground, the operator was retrieved by a supervisor in a light vehicle. A water truck began fire suppression efforts and within approximately 40 seconds, white smoke was observed with no visible flames. A rotation of water trucks continued to apply water to the haul truck for approximately one hour. </a:t>
                      </a:r>
                      <a:endParaRPr lang="en-US" sz="1050">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1635">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588122">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A hydraulic leak started the fire. </a:t>
                      </a:r>
                    </a:p>
                    <a:p>
                      <a:pPr marL="171450" lvl="0" indent="-171450">
                        <a:buFont typeface="Arial" panose="020B0604020202020204" pitchFamily="34" charset="0"/>
                        <a:buChar char="•"/>
                      </a:pPr>
                      <a:r>
                        <a:rPr lang="en-US" sz="1050" kern="1200" noProof="0">
                          <a:solidFill>
                            <a:schemeClr val="tx1"/>
                          </a:solidFill>
                          <a:latin typeface="Arial"/>
                          <a:ea typeface="+mn-ea"/>
                          <a:cs typeface="Arial"/>
                        </a:rPr>
                        <a:t>The fire suppression system activated but failed to extinguish the fire. The truck was not shut off with the key, leaving the accumulators charged.</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02907">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lvl="0" indent="-171450">
                        <a:buFont typeface="Arial" panose="020B0604020202020204" pitchFamily="34" charset="0"/>
                        <a:buChar char="•"/>
                      </a:pPr>
                      <a:r>
                        <a:rPr lang="en-US" sz="1050">
                          <a:latin typeface="Arial"/>
                          <a:cs typeface="Arial"/>
                        </a:rPr>
                        <a:t>Sierrita haul truck operator training.</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0003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89919">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a:latin typeface="Arial"/>
                          <a:cs typeface="Arial"/>
                        </a:rPr>
                        <a:t>Allen Kinney, Superintendent-Mine Operations</a:t>
                      </a:r>
                    </a:p>
                    <a:p>
                      <a:pPr marL="171450" marR="0" lvl="0" indent="-171450" algn="l" defTabSz="914408">
                        <a:lnSpc>
                          <a:spcPct val="100000"/>
                        </a:lnSpc>
                        <a:spcBef>
                          <a:spcPts val="0"/>
                        </a:spcBef>
                        <a:spcAft>
                          <a:spcPts val="0"/>
                        </a:spcAft>
                        <a:buClrTx/>
                        <a:buSzTx/>
                        <a:buFont typeface="Arial" panose="020B0604020202020204" pitchFamily="34" charset="0"/>
                        <a:buChar char="•"/>
                        <a:tabLst/>
                        <a:defRPr/>
                      </a:pPr>
                      <a:r>
                        <a:rPr lang="en-US" sz="1050">
                          <a:latin typeface="Arial"/>
                          <a:cs typeface="Arial"/>
                        </a:rPr>
                        <a:t>Cara Forbregd,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0" y="667772"/>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Fire</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2025-21</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20027569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Logo, icon&#10;&#10;Description automatically generated">
            <a:extLst>
              <a:ext uri="{FF2B5EF4-FFF2-40B4-BE49-F238E27FC236}">
                <a16:creationId xmlns:a16="http://schemas.microsoft.com/office/drawing/2014/main" id="{7203E2C8-E5E8-86C6-019F-09C12B2DE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95" y="88403"/>
            <a:ext cx="701600" cy="607787"/>
          </a:xfrm>
          <a:prstGeom prst="rect">
            <a:avLst/>
          </a:prstGeom>
        </p:spPr>
      </p:pic>
      <p:sp>
        <p:nvSpPr>
          <p:cNvPr id="3" name="TextBox 2">
            <a:extLst>
              <a:ext uri="{FF2B5EF4-FFF2-40B4-BE49-F238E27FC236}">
                <a16:creationId xmlns:a16="http://schemas.microsoft.com/office/drawing/2014/main" id="{E91DDA3C-AD64-D233-8469-27DCC386C3F2}"/>
              </a:ext>
            </a:extLst>
          </p:cNvPr>
          <p:cNvSpPr txBox="1"/>
          <p:nvPr/>
        </p:nvSpPr>
        <p:spPr>
          <a:xfrm>
            <a:off x="6731952" y="5088348"/>
            <a:ext cx="21473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Calibri"/>
                <a:cs typeface="Calibri"/>
              </a:rPr>
              <a:t>Hydraulic fluid</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004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7603898" y="3806416"/>
            <a:ext cx="3045348" cy="219761"/>
          </a:xfrm>
        </p:spPr>
        <p:txBody>
          <a:bodyPr/>
          <a:lstStyle/>
          <a:p>
            <a:r>
              <a:rPr lang="en-US" sz="1050" i="1">
                <a:latin typeface="Arial" panose="020B0604020202020204" pitchFamily="34" charset="0"/>
                <a:cs typeface="Arial" panose="020B0604020202020204" pitchFamily="34" charset="0"/>
              </a:rPr>
              <a:t>Operator cab position after structure failure</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7603898" y="6395969"/>
            <a:ext cx="3451950" cy="192206"/>
          </a:xfrm>
        </p:spPr>
        <p:txBody>
          <a:bodyPr/>
          <a:lstStyle/>
          <a:p>
            <a:r>
              <a:rPr lang="en-US" sz="1050" i="1">
                <a:latin typeface="Arial" panose="020B0604020202020204" pitchFamily="34" charset="0"/>
                <a:cs typeface="Arial" panose="020B0604020202020204" pitchFamily="34" charset="0"/>
              </a:rPr>
              <a:t>Collapsed stacker</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4044997" y="269826"/>
            <a:ext cx="4073285" cy="533203"/>
          </a:xfrm>
        </p:spPr>
        <p:txBody>
          <a:bodyPr lIns="91440" tIns="45720" rIns="91440" bIns="45720" anchor="ctr"/>
          <a:lstStyle/>
          <a:p>
            <a:r>
              <a:rPr lang="en-US">
                <a:latin typeface="Arial"/>
                <a:cs typeface="Arial"/>
              </a:rPr>
              <a:t>Radial Stacking Conveyor Collapse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559568"/>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2041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988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Safford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29023">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a:cs typeface="Arial"/>
                        </a:rPr>
                        <a:t>July 15, 2025 / 4:36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82816">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Property Damage with Injury</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465093">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A radial stacking conveyor collapsed at the leach pad after a supporting arm (luffing frame) failed. As a result. the main truss assemblies, belly girders, stinger and main car body frame sustained significant structural damage. At the time of the incident, the stacker operator was in the cab, which fell approximately 20 feet.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1074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48908">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Incorrect bolts were used – a mix of bolts (grade 8 and A325) were found sheered at the incident scene. Only structural A325 bolts should be used.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07423">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Not applicable policies. </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752166">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indent="0">
                        <a:buFont typeface="Arial" panose="020B0604020202020204" pitchFamily="34" charset="0"/>
                        <a:buNone/>
                      </a:pPr>
                      <a:r>
                        <a:rPr lang="en-US" sz="1050">
                          <a:latin typeface="Arial"/>
                          <a:cs typeface="Arial"/>
                        </a:rPr>
                        <a:t>The operator remained alert and able to walk. They called for assistance and dismounted the equipment once it was safe to do so. They sustained bruising to the left thigh and abdomen.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42309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Rick Sanchez, Manager-Crush and Convey</a:t>
                      </a:r>
                    </a:p>
                    <a:p>
                      <a:pPr marL="171450" lvl="0" indent="-171450">
                        <a:buFont typeface="Arial" panose="020B0604020202020204" pitchFamily="34" charset="0"/>
                        <a:buChar char="•"/>
                      </a:pPr>
                      <a:r>
                        <a:rPr lang="en-US" sz="1050">
                          <a:latin typeface="Arial"/>
                          <a:cs typeface="Arial"/>
                        </a:rPr>
                        <a:t>Shannon Del Curto, Sr. Supervisor-Health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61280" y="525256"/>
            <a:ext cx="141263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 from Heights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2025-20</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20027600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355F01F3-FB74-1049-397D-C94E7FAB9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84" y="74114"/>
            <a:ext cx="533672" cy="462313"/>
          </a:xfrm>
          <a:prstGeom prst="rect">
            <a:avLst/>
          </a:prstGeom>
        </p:spPr>
      </p:pic>
      <p:pic>
        <p:nvPicPr>
          <p:cNvPr id="13" name="Picture 12" descr="Icon&#10;&#10;Description automatically generated">
            <a:extLst>
              <a:ext uri="{FF2B5EF4-FFF2-40B4-BE49-F238E27FC236}">
                <a16:creationId xmlns:a16="http://schemas.microsoft.com/office/drawing/2014/main" id="{D1FBB216-38D2-8F33-8431-BFD1DCD9C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597" y="74114"/>
            <a:ext cx="533672" cy="462313"/>
          </a:xfrm>
          <a:prstGeom prst="rect">
            <a:avLst/>
          </a:prstGeom>
        </p:spPr>
      </p:pic>
      <p:pic>
        <p:nvPicPr>
          <p:cNvPr id="15" name="Picture 14">
            <a:extLst>
              <a:ext uri="{FF2B5EF4-FFF2-40B4-BE49-F238E27FC236}">
                <a16:creationId xmlns:a16="http://schemas.microsoft.com/office/drawing/2014/main" id="{1E2743B0-907B-B89C-15BA-2E7B47828F7F}"/>
              </a:ext>
            </a:extLst>
          </p:cNvPr>
          <p:cNvPicPr>
            <a:picLocks noChangeAspect="1"/>
          </p:cNvPicPr>
          <p:nvPr/>
        </p:nvPicPr>
        <p:blipFill>
          <a:blip r:embed="rId4"/>
          <a:srcRect r="14533" b="22499"/>
          <a:stretch>
            <a:fillRect/>
          </a:stretch>
        </p:blipFill>
        <p:spPr>
          <a:xfrm>
            <a:off x="7163081" y="4041086"/>
            <a:ext cx="3712247" cy="2354882"/>
          </a:xfrm>
          <a:prstGeom prst="rect">
            <a:avLst/>
          </a:prstGeom>
        </p:spPr>
      </p:pic>
      <p:pic>
        <p:nvPicPr>
          <p:cNvPr id="16" name="Picture 15">
            <a:extLst>
              <a:ext uri="{FF2B5EF4-FFF2-40B4-BE49-F238E27FC236}">
                <a16:creationId xmlns:a16="http://schemas.microsoft.com/office/drawing/2014/main" id="{70FE4A09-3583-48F1-B06C-A132E73BB83F}"/>
              </a:ext>
            </a:extLst>
          </p:cNvPr>
          <p:cNvPicPr>
            <a:picLocks noChangeAspect="1"/>
          </p:cNvPicPr>
          <p:nvPr/>
        </p:nvPicPr>
        <p:blipFill>
          <a:blip r:embed="rId5"/>
          <a:srcRect l="43729" t="51038" r="14327" b="2710"/>
          <a:stretch>
            <a:fillRect/>
          </a:stretch>
        </p:blipFill>
        <p:spPr>
          <a:xfrm>
            <a:off x="7603898" y="1502949"/>
            <a:ext cx="3045349" cy="2303467"/>
          </a:xfrm>
          <a:prstGeom prst="rect">
            <a:avLst/>
          </a:prstGeom>
        </p:spPr>
      </p:pic>
    </p:spTree>
    <p:extLst>
      <p:ext uri="{BB962C8B-B14F-4D97-AF65-F5344CB8AC3E}">
        <p14:creationId xmlns:p14="http://schemas.microsoft.com/office/powerpoint/2010/main" val="3016416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arcador de texto 21">
            <a:extLst>
              <a:ext uri="{FF2B5EF4-FFF2-40B4-BE49-F238E27FC236}">
                <a16:creationId xmlns:a16="http://schemas.microsoft.com/office/drawing/2014/main" id="{1F35DBD1-8112-7E23-B3AC-995B99687FE9}"/>
              </a:ext>
            </a:extLst>
          </p:cNvPr>
          <p:cNvSpPr>
            <a:spLocks noGrp="1"/>
          </p:cNvSpPr>
          <p:nvPr>
            <p:ph type="body" sz="quarter" idx="32"/>
          </p:nvPr>
        </p:nvSpPr>
        <p:spPr>
          <a:xfrm>
            <a:off x="6467023" y="1935254"/>
            <a:ext cx="2409824" cy="236484"/>
          </a:xfrm>
        </p:spPr>
        <p:txBody>
          <a:bodyPr/>
          <a:lstStyle/>
          <a:p>
            <a:r>
              <a:rPr lang="es-PE" sz="1050" i="1">
                <a:latin typeface="Arial" panose="020B0604020202020204" pitchFamily="34" charset="0"/>
                <a:cs typeface="Arial" panose="020B0604020202020204" pitchFamily="34" charset="0"/>
              </a:rPr>
              <a:t>994 </a:t>
            </a:r>
            <a:r>
              <a:rPr lang="es-PE" sz="1050" i="1" err="1">
                <a:latin typeface="Arial" panose="020B0604020202020204" pitchFamily="34" charset="0"/>
                <a:cs typeface="Arial" panose="020B0604020202020204" pitchFamily="34" charset="0"/>
              </a:rPr>
              <a:t>front</a:t>
            </a:r>
            <a:r>
              <a:rPr lang="es-PE" sz="1050" i="1">
                <a:latin typeface="Arial" panose="020B0604020202020204" pitchFamily="34" charset="0"/>
                <a:cs typeface="Arial" panose="020B0604020202020204" pitchFamily="34" charset="0"/>
              </a:rPr>
              <a:t> </a:t>
            </a:r>
            <a:r>
              <a:rPr lang="es-PE" sz="1050" i="1" err="1">
                <a:latin typeface="Arial" panose="020B0604020202020204" pitchFamily="34" charset="0"/>
                <a:cs typeface="Arial" panose="020B0604020202020204" pitchFamily="34" charset="0"/>
              </a:rPr>
              <a:t>loader</a:t>
            </a:r>
            <a:r>
              <a:rPr lang="es-PE" sz="1050" i="1">
                <a:latin typeface="Arial" panose="020B0604020202020204" pitchFamily="34" charset="0"/>
                <a:cs typeface="Arial" panose="020B0604020202020204" pitchFamily="34" charset="0"/>
              </a:rPr>
              <a:t>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921441" y="303628"/>
            <a:ext cx="4260579" cy="533203"/>
          </a:xfrm>
        </p:spPr>
        <p:txBody>
          <a:bodyPr/>
          <a:lstStyle/>
          <a:p>
            <a:r>
              <a:rPr lang="en-US" b="1"/>
              <a:t>Front Loader Fire</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830810" cy="5426711"/>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310687">
                  <a:extLst>
                    <a:ext uri="{9D8B030D-6E8A-4147-A177-3AD203B41FA5}">
                      <a16:colId xmlns:a16="http://schemas.microsoft.com/office/drawing/2014/main" val="1434738273"/>
                    </a:ext>
                  </a:extLst>
                </a:gridCol>
              </a:tblGrid>
              <a:tr h="421828">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20956">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panose="020B0604020202020204" pitchFamily="34" charset="0"/>
                          <a:cs typeface="Arial" panose="020B0604020202020204" pitchFamily="34" charset="0"/>
                        </a:rPr>
                        <a:t>Cerro Verde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3078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panose="020B0604020202020204" pitchFamily="34" charset="0"/>
                          <a:cs typeface="Arial" panose="020B0604020202020204" pitchFamily="34" charset="0"/>
                        </a:rPr>
                        <a:t>July 15, 2025 / 04:10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45054">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panose="020B0604020202020204" pitchFamily="34" charset="0"/>
                          <a:cs typeface="Arial" panose="020B0604020202020204" pitchFamily="34" charset="0"/>
                        </a:rPr>
                        <a:t>Injury – Lost time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871704">
                <a:tc>
                  <a:txBody>
                    <a:bodyPr/>
                    <a:lstStyle/>
                    <a:p>
                      <a:r>
                        <a:rPr lang="en-US" sz="1050" b="1" i="0" kern="1200">
                          <a:solidFill>
                            <a:schemeClr val="dk1"/>
                          </a:solidFill>
                          <a:effectLst/>
                          <a:latin typeface="Arial"/>
                          <a:ea typeface="+mn-ea"/>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b="0" i="0" kern="1200">
                          <a:solidFill>
                            <a:schemeClr val="dk1"/>
                          </a:solidFill>
                          <a:effectLst/>
                          <a:latin typeface="Arial" panose="020B0604020202020204" pitchFamily="34" charset="0"/>
                          <a:ea typeface="+mn-ea"/>
                          <a:cs typeface="Arial" panose="020B0604020202020204" pitchFamily="34" charset="0"/>
                        </a:rPr>
                        <a:t>While waiting to load a truck at the dynamic stockpile adjacent to the C1 Primary Crusher, a fire ignited between the transmission and under the operator’s cabin on a CAT 994H front loader. A nearby haul truck operator promptly initiated the emergency protocol via radio. A water truck 20 meters away quickly responded and sprayed pressurized water on the flames. A second water truck arrived shortly after, and together they were able to control the fire. The Emergency Response team arrived and safely evacuated the operator from the cabin.</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10617">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algn="l"/>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71516">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lvl="0" indent="-171450" algn="l" fontAlgn="base">
                        <a:lnSpc>
                          <a:spcPct val="107000"/>
                        </a:lnSpc>
                        <a:spcAft>
                          <a:spcPts val="800"/>
                        </a:spcAft>
                        <a:buClr>
                          <a:srgbClr val="000000"/>
                        </a:buClr>
                        <a:buSzPts val="1050"/>
                        <a:buFont typeface="Arial" panose="020B0604020202020204" pitchFamily="34" charset="0"/>
                        <a:buChar char="•"/>
                      </a:pPr>
                      <a:r>
                        <a:rPr lang="en-US" sz="1050" b="0" i="0" kern="1200" noProof="0">
                          <a:solidFill>
                            <a:schemeClr val="dk1"/>
                          </a:solidFill>
                          <a:effectLst/>
                          <a:latin typeface="Arial" panose="020B0604020202020204" pitchFamily="34" charset="0"/>
                          <a:ea typeface="+mn-ea"/>
                          <a:cs typeface="Arial" panose="020B0604020202020204" pitchFamily="34" charset="0"/>
                        </a:rPr>
                        <a:t>This incident is under investigation and controls are being evaluated. Results of the investigation will be shared in the lessons learned. </a:t>
                      </a:r>
                      <a:endParaRPr lang="en-US" sz="1050" b="0" i="0" kern="1200">
                        <a:solidFill>
                          <a:schemeClr val="dk1"/>
                        </a:solidFill>
                        <a:effectLst/>
                        <a:latin typeface="Arial" panose="020B0604020202020204" pitchFamily="34" charset="0"/>
                        <a:ea typeface="+mn-ea"/>
                        <a:cs typeface="Arial" panose="020B0604020202020204" pitchFamily="34" charset="0"/>
                      </a:endParaRPr>
                    </a:p>
                  </a:txBody>
                  <a:tcPr marL="89535" marR="89535" marT="0" marB="0"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08789">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rPr>
                        <a:t>No applicable policies. </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24511">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a:latin typeface="Arial" panose="020B0604020202020204" pitchFamily="34" charset="0"/>
                          <a:cs typeface="Arial" panose="020B0604020202020204" pitchFamily="34" charset="0"/>
                        </a:rPr>
                        <a:t>The employee sustained second- and third-degree burns on the front of the face, ears and wrist.</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20956">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a:latin typeface="Arial" panose="020B0604020202020204" pitchFamily="34" charset="0"/>
                          <a:cs typeface="Arial" panose="020B0604020202020204" pitchFamily="34" charset="0"/>
                        </a:rPr>
                        <a:t>Ronald Ponce, Manager-Fragmentation and Loading</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383547" y="675202"/>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Fire</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2025-13</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20027577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28" name="Picture 27" descr="Logo, icon&#10;&#10;Description automatically generated">
            <a:extLst>
              <a:ext uri="{FF2B5EF4-FFF2-40B4-BE49-F238E27FC236}">
                <a16:creationId xmlns:a16="http://schemas.microsoft.com/office/drawing/2014/main" id="{3D330910-0D57-ED47-5427-0F7C84A77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10" y="66004"/>
            <a:ext cx="721697" cy="625196"/>
          </a:xfrm>
          <a:prstGeom prst="rect">
            <a:avLst/>
          </a:prstGeom>
        </p:spPr>
      </p:pic>
      <p:pic>
        <p:nvPicPr>
          <p:cNvPr id="26" name="Picture 1" descr="Un camión de bomberos en la noche&#10;&#10;El contenido generado por IA puede ser incorrecto.">
            <a:extLst>
              <a:ext uri="{FF2B5EF4-FFF2-40B4-BE49-F238E27FC236}">
                <a16:creationId xmlns:a16="http://schemas.microsoft.com/office/drawing/2014/main" id="{4F5EF43F-C8BB-853D-0483-ECF3E1376AC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00597" y="1517757"/>
            <a:ext cx="3747714" cy="2810422"/>
          </a:xfrm>
          <a:prstGeom prst="rect">
            <a:avLst/>
          </a:prstGeom>
        </p:spPr>
      </p:pic>
      <p:pic>
        <p:nvPicPr>
          <p:cNvPr id="29" name="Imagen 28" descr="Imagen que contiene interior, viejo, fuego, sucio&#10;&#10;El contenido generado por IA puede ser incorrecto.">
            <a:extLst>
              <a:ext uri="{FF2B5EF4-FFF2-40B4-BE49-F238E27FC236}">
                <a16:creationId xmlns:a16="http://schemas.microsoft.com/office/drawing/2014/main" id="{02DE6AAD-1F64-C2FA-5D1A-F606B6A78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7023" y="4522448"/>
            <a:ext cx="2006291" cy="1791862"/>
          </a:xfrm>
          <a:prstGeom prst="rect">
            <a:avLst/>
          </a:prstGeom>
        </p:spPr>
      </p:pic>
      <p:pic>
        <p:nvPicPr>
          <p:cNvPr id="31" name="Imagen 30" descr="Motor de un carro&#10;&#10;El contenido generado por IA puede ser incorrecto.">
            <a:extLst>
              <a:ext uri="{FF2B5EF4-FFF2-40B4-BE49-F238E27FC236}">
                <a16:creationId xmlns:a16="http://schemas.microsoft.com/office/drawing/2014/main" id="{BF37E22D-0183-41B9-0F19-05C6963331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634105" y="4465833"/>
            <a:ext cx="1788323" cy="1901553"/>
          </a:xfrm>
          <a:prstGeom prst="rect">
            <a:avLst/>
          </a:prstGeom>
        </p:spPr>
      </p:pic>
      <p:sp>
        <p:nvSpPr>
          <p:cNvPr id="33" name="Marcador de texto 21">
            <a:extLst>
              <a:ext uri="{FF2B5EF4-FFF2-40B4-BE49-F238E27FC236}">
                <a16:creationId xmlns:a16="http://schemas.microsoft.com/office/drawing/2014/main" id="{6477670F-DAC7-8731-F72E-D687B15CF055}"/>
              </a:ext>
            </a:extLst>
          </p:cNvPr>
          <p:cNvSpPr txBox="1">
            <a:spLocks/>
          </p:cNvSpPr>
          <p:nvPr/>
        </p:nvSpPr>
        <p:spPr>
          <a:xfrm>
            <a:off x="10483811" y="4747435"/>
            <a:ext cx="1164500" cy="1338347"/>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s-PE"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External</a:t>
            </a:r>
            <a:r>
              <a:rPr kumimoji="0" lang="es-PE"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s-PE"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left</a:t>
            </a:r>
            <a:r>
              <a:rPr kumimoji="0" lang="es-PE"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and </a:t>
            </a:r>
            <a:r>
              <a:rPr kumimoji="0" lang="es-PE"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internal</a:t>
            </a:r>
            <a:r>
              <a:rPr kumimoji="0" lang="es-PE"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s-PE"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view</a:t>
            </a:r>
            <a:r>
              <a:rPr kumimoji="0" lang="es-PE"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s-PE"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of</a:t>
            </a:r>
            <a:r>
              <a:rPr kumimoji="0" lang="es-PE"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s-PE"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a:t>
            </a:r>
            <a:r>
              <a:rPr kumimoji="0" lang="es-PE"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s-PE" sz="1050" b="0" i="1" u="none" strike="noStrike" kern="1200" cap="none" spc="0" normalizeH="0" baseline="0" noProof="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cabin</a:t>
            </a:r>
            <a:endParaRPr kumimoji="0" lang="es-PE"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2697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DE5F-3953-7324-25AD-1B74E1D1A5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45F4A0-F324-AF60-74BA-6749BB9E50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8BB32CF-9E8C-01E5-3CD8-BE55D744E164}"/>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027319A-2AC9-F914-1BBC-2E094BA02424}"/>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E996AC-0680-D791-6F44-6AD3B077530D}"/>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0A63169-5C5A-BED5-58C1-67B96F9EEC19}"/>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Industry Incidents</a:t>
            </a:r>
          </a:p>
        </p:txBody>
      </p:sp>
      <p:pic>
        <p:nvPicPr>
          <p:cNvPr id="15" name="Picture 14" descr="A black square with white text&#10;&#10;Description automatically generated">
            <a:extLst>
              <a:ext uri="{FF2B5EF4-FFF2-40B4-BE49-F238E27FC236}">
                <a16:creationId xmlns:a16="http://schemas.microsoft.com/office/drawing/2014/main" id="{16DAFA7A-AE2D-7B22-D27A-C0147FFFE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5E9BD25A-8CD3-8F83-5E91-40BEB4C0A33A}"/>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355901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MSHA Fatality Alert </a:t>
            </a:r>
            <a:endParaRPr lang="en-US" sz="3600" b="1">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050A48-5F09-D1F0-8863-576042017110}"/>
              </a:ext>
            </a:extLst>
          </p:cNvPr>
          <p:cNvSpPr txBox="1"/>
          <p:nvPr/>
        </p:nvSpPr>
        <p:spPr>
          <a:xfrm>
            <a:off x="6853989" y="2244610"/>
            <a:ext cx="5189700" cy="4247317"/>
          </a:xfrm>
          <a:prstGeom prst="rect">
            <a:avLst/>
          </a:prstGeom>
          <a:noFill/>
        </p:spPr>
        <p:txBody>
          <a:bodyPr wrap="square" rtlCol="0">
            <a:spAutoFit/>
          </a:bodyPr>
          <a:lstStyle/>
          <a:p>
            <a:pPr>
              <a:spcAft>
                <a:spcPts val="1200"/>
              </a:spcAft>
              <a:buClr>
                <a:srgbClr val="C66A39"/>
              </a:buClr>
            </a:pPr>
            <a:r>
              <a:rPr lang="en-US" sz="2000" b="1">
                <a:solidFill>
                  <a:srgbClr val="C66A39"/>
                </a:solidFill>
                <a:latin typeface="Arial" panose="020B0604020202020204" pitchFamily="34" charset="0"/>
                <a:cs typeface="Arial" panose="020B0604020202020204" pitchFamily="34" charset="0"/>
              </a:rPr>
              <a:t>Eliminate Hazards and Prevent Injuries </a:t>
            </a:r>
          </a:p>
          <a:p>
            <a:pPr marL="285750" indent="-285750" fontAlgn="t">
              <a:spcAft>
                <a:spcPts val="400"/>
              </a:spcAft>
              <a:buFont typeface="Arial" panose="020B0604020202020204" pitchFamily="34" charset="0"/>
              <a:buChar char="•"/>
            </a:pPr>
            <a:r>
              <a:rPr lang="en-US" sz="1400">
                <a:latin typeface="Arial" panose="020B0604020202020204" pitchFamily="34" charset="0"/>
                <a:cs typeface="Arial" panose="020B0604020202020204" pitchFamily="34" charset="0"/>
              </a:rPr>
              <a:t>Ensure miners operate telehandlers perpendicular to the slope and use load stabilizing devices to prevent roll over.</a:t>
            </a:r>
          </a:p>
          <a:p>
            <a:pPr marL="285750" indent="-285750" fontAlgn="t">
              <a:spcAft>
                <a:spcPts val="400"/>
              </a:spcAft>
              <a:buFont typeface="Arial" panose="020B0604020202020204" pitchFamily="34" charset="0"/>
              <a:buChar char="•"/>
            </a:pPr>
            <a:r>
              <a:rPr lang="en-US" sz="1400">
                <a:latin typeface="Arial" panose="020B0604020202020204" pitchFamily="34" charset="0"/>
                <a:cs typeface="Arial" panose="020B0604020202020204" pitchFamily="34" charset="0"/>
              </a:rPr>
              <a:t>Keep telehandler forks low to the ground unless the surface is level and ground conditions can support the telehandler.  Never suspend a load from the forks.</a:t>
            </a:r>
          </a:p>
          <a:p>
            <a:pPr marL="285750" indent="-285750" fontAlgn="t">
              <a:spcAft>
                <a:spcPts val="400"/>
              </a:spcAft>
              <a:buFont typeface="Arial" panose="020B0604020202020204" pitchFamily="34" charset="0"/>
              <a:buChar char="•"/>
            </a:pPr>
            <a:r>
              <a:rPr lang="en-US" sz="1400">
                <a:latin typeface="Arial" panose="020B0604020202020204" pitchFamily="34" charset="0"/>
                <a:cs typeface="Arial" panose="020B0604020202020204" pitchFamily="34" charset="0"/>
              </a:rPr>
              <a:t>Always lower booms on equipment when unattended and secure the equipment against movement.</a:t>
            </a:r>
          </a:p>
          <a:p>
            <a:pPr marL="285750" indent="-285750" fontAlgn="t">
              <a:spcAft>
                <a:spcPts val="400"/>
              </a:spcAft>
              <a:buFont typeface="Arial" panose="020B0604020202020204" pitchFamily="34" charset="0"/>
              <a:buChar char="•"/>
            </a:pPr>
            <a:r>
              <a:rPr lang="en-US" sz="1400">
                <a:latin typeface="Arial" panose="020B0604020202020204" pitchFamily="34" charset="0"/>
                <a:cs typeface="Arial" panose="020B0604020202020204" pitchFamily="34" charset="0"/>
              </a:rPr>
              <a:t>Do not exceed the load radius and load limits of lifting equipment.</a:t>
            </a:r>
          </a:p>
          <a:p>
            <a:pPr marL="285750" indent="-285750" fontAlgn="t">
              <a:spcAft>
                <a:spcPts val="400"/>
              </a:spcAft>
              <a:buFont typeface="Arial" panose="020B0604020202020204" pitchFamily="34" charset="0"/>
              <a:buChar char="•"/>
            </a:pPr>
            <a:r>
              <a:rPr lang="en-US" sz="1400">
                <a:latin typeface="Arial" panose="020B0604020202020204" pitchFamily="34" charset="0"/>
                <a:cs typeface="Arial" panose="020B0604020202020204" pitchFamily="34" charset="0"/>
              </a:rPr>
              <a:t>Do not work alone unless you can communicate with others or they can see you.</a:t>
            </a:r>
          </a:p>
          <a:p>
            <a:pPr marL="285750" indent="-285750" fontAlgn="t">
              <a:spcAft>
                <a:spcPts val="400"/>
              </a:spcAft>
              <a:buFont typeface="Arial" panose="020B0604020202020204" pitchFamily="34" charset="0"/>
              <a:buChar char="•"/>
            </a:pPr>
            <a:r>
              <a:rPr lang="en-US" sz="1400">
                <a:latin typeface="Arial" panose="020B0604020202020204" pitchFamily="34" charset="0"/>
                <a:cs typeface="Arial" panose="020B0604020202020204" pitchFamily="34" charset="0"/>
              </a:rPr>
              <a:t>Ensure miners position themselves in a safe manner while working around equipment.</a:t>
            </a:r>
          </a:p>
          <a:p>
            <a:pPr marL="285750" indent="-285750" fontAlgn="t">
              <a:spcAft>
                <a:spcPts val="400"/>
              </a:spcAft>
              <a:buFont typeface="Arial" panose="020B0604020202020204" pitchFamily="34" charset="0"/>
              <a:buChar char="•"/>
            </a:pPr>
            <a:r>
              <a:rPr lang="en-US" sz="1400">
                <a:latin typeface="Arial" panose="020B0604020202020204" pitchFamily="34" charset="0"/>
                <a:cs typeface="Arial" panose="020B0604020202020204" pitchFamily="34" charset="0"/>
              </a:rPr>
              <a:t>Conduct inspections of mobile equipment prior to use.  If deficiencies exist, remove the equipment from service.</a:t>
            </a:r>
          </a:p>
        </p:txBody>
      </p:sp>
      <p:sp>
        <p:nvSpPr>
          <p:cNvPr id="2" name="TextBox 1">
            <a:extLst>
              <a:ext uri="{FF2B5EF4-FFF2-40B4-BE49-F238E27FC236}">
                <a16:creationId xmlns:a16="http://schemas.microsoft.com/office/drawing/2014/main" id="{FAAB0A34-5EBA-C997-26F2-592255F07DB5}"/>
              </a:ext>
            </a:extLst>
          </p:cNvPr>
          <p:cNvSpPr txBox="1"/>
          <p:nvPr/>
        </p:nvSpPr>
        <p:spPr>
          <a:xfrm>
            <a:off x="1996239" y="1432020"/>
            <a:ext cx="9715500" cy="584775"/>
          </a:xfrm>
          <a:prstGeom prst="rect">
            <a:avLst/>
          </a:prstGeom>
          <a:noFill/>
        </p:spPr>
        <p:txBody>
          <a:bodyPr wrap="square" rtlCol="0">
            <a:spAutoFit/>
          </a:bodyPr>
          <a:lstStyle/>
          <a:p>
            <a:pPr>
              <a:spcAft>
                <a:spcPts val="1200"/>
              </a:spcAft>
              <a:buClr>
                <a:srgbClr val="C66A39"/>
              </a:buClr>
            </a:pPr>
            <a:r>
              <a:rPr lang="en-US" sz="1600">
                <a:latin typeface="Arial" panose="020B0604020202020204" pitchFamily="34" charset="0"/>
                <a:cs typeface="Arial" panose="020B0604020202020204" pitchFamily="34" charset="0"/>
              </a:rPr>
              <a:t>MINE FATALITY – On June 15, 2025, a miner died after the telehandler that he had been operating overturned onto him while he was outside the equipment moving a water pump suction line. </a:t>
            </a:r>
          </a:p>
        </p:txBody>
      </p:sp>
      <p:pic>
        <p:nvPicPr>
          <p:cNvPr id="1026" name="Picture 2">
            <a:extLst>
              <a:ext uri="{FF2B5EF4-FFF2-40B4-BE49-F238E27FC236}">
                <a16:creationId xmlns:a16="http://schemas.microsoft.com/office/drawing/2014/main" id="{C246F349-D74A-8CA8-1D50-4DAD32231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239" y="2313527"/>
            <a:ext cx="4572000" cy="256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61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6D39D-B720-7F5F-D757-B2DDCB497495}"/>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BF5E2A-9E02-8990-9A68-375D6F6378C4}"/>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1C7B37D-45EC-DC1F-41B5-F9C6C8C67E87}"/>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6792D3A-3B81-1D5B-3E34-92C56EFBBFC4}"/>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5BABC9-45E9-10C1-ED97-5CCB03EF905E}"/>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MSHA Fatality Alert </a:t>
            </a:r>
            <a:endParaRPr lang="en-US" sz="3600" b="1">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71B32D-CBB1-C27C-329F-9C0573761D0E}"/>
              </a:ext>
            </a:extLst>
          </p:cNvPr>
          <p:cNvSpPr txBox="1"/>
          <p:nvPr/>
        </p:nvSpPr>
        <p:spPr>
          <a:xfrm>
            <a:off x="6853988" y="2244610"/>
            <a:ext cx="5189700" cy="3016210"/>
          </a:xfrm>
          <a:prstGeom prst="rect">
            <a:avLst/>
          </a:prstGeom>
          <a:noFill/>
        </p:spPr>
        <p:txBody>
          <a:bodyPr wrap="square" rtlCol="0">
            <a:spAutoFit/>
          </a:bodyPr>
          <a:lstStyle/>
          <a:p>
            <a:pPr>
              <a:spcAft>
                <a:spcPts val="1200"/>
              </a:spcAft>
              <a:buClr>
                <a:srgbClr val="C66A39"/>
              </a:buClr>
            </a:pPr>
            <a:r>
              <a:rPr lang="en-US" sz="2000" b="1" dirty="0">
                <a:solidFill>
                  <a:srgbClr val="C66A39"/>
                </a:solidFill>
                <a:latin typeface="Arial" panose="020B0604020202020204" pitchFamily="34" charset="0"/>
                <a:cs typeface="Arial" panose="020B0604020202020204" pitchFamily="34" charset="0"/>
              </a:rPr>
              <a:t>Eliminate Hazards and Prevent Injuries </a:t>
            </a:r>
          </a:p>
          <a:p>
            <a:pPr marL="285750" indent="-285750" fontAlgn="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Maintain control of mobile equipment and follow all posted speed limit and warning signs.</a:t>
            </a:r>
          </a:p>
          <a:p>
            <a:pPr marL="285750" indent="-285750" fontAlgn="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Ensure berms and guardrails are at least as high as the mid-axle height of the largest mobile equipment using the roadway.  </a:t>
            </a:r>
          </a:p>
          <a:p>
            <a:pPr marL="285750" indent="-285750" fontAlgn="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Ensure braking systems can stop and hold the equipment with its typical load on the maximum grade it travels.</a:t>
            </a:r>
          </a:p>
          <a:p>
            <a:pPr marL="285750" indent="-285750" fontAlgn="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Always wear a seatbelt while operating mobile equipment.</a:t>
            </a:r>
          </a:p>
          <a:p>
            <a:pPr marL="285750" indent="-285750" fontAlgn="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Perform thorough pre-operational inspections of mobile equipment.  Correct any defects that create a hazard.</a:t>
            </a:r>
          </a:p>
        </p:txBody>
      </p:sp>
      <p:sp>
        <p:nvSpPr>
          <p:cNvPr id="2" name="TextBox 1">
            <a:extLst>
              <a:ext uri="{FF2B5EF4-FFF2-40B4-BE49-F238E27FC236}">
                <a16:creationId xmlns:a16="http://schemas.microsoft.com/office/drawing/2014/main" id="{9F5D9B1D-1117-F207-D04A-EB76B2ACD031}"/>
              </a:ext>
            </a:extLst>
          </p:cNvPr>
          <p:cNvSpPr txBox="1"/>
          <p:nvPr/>
        </p:nvSpPr>
        <p:spPr>
          <a:xfrm>
            <a:off x="1996239" y="1432020"/>
            <a:ext cx="9715500" cy="584775"/>
          </a:xfrm>
          <a:prstGeom prst="rect">
            <a:avLst/>
          </a:prstGeom>
          <a:noFill/>
        </p:spPr>
        <p:txBody>
          <a:bodyPr wrap="square" rtlCol="0">
            <a:spAutoFit/>
          </a:bodyPr>
          <a:lstStyle/>
          <a:p>
            <a:pPr>
              <a:spcAft>
                <a:spcPts val="1200"/>
              </a:spcAft>
              <a:buClr>
                <a:srgbClr val="C66A39"/>
              </a:buClr>
            </a:pPr>
            <a:r>
              <a:rPr lang="en-US" sz="1600" dirty="0">
                <a:latin typeface="Arial" panose="020B0604020202020204" pitchFamily="34" charset="0"/>
                <a:cs typeface="Arial" panose="020B0604020202020204" pitchFamily="34" charset="0"/>
              </a:rPr>
              <a:t>MINE FATALITY – On July 12, 2025, a delivery truck driver died when the truck he was driving traveled off the road and crashed into a ravine.</a:t>
            </a:r>
          </a:p>
        </p:txBody>
      </p:sp>
      <p:pic>
        <p:nvPicPr>
          <p:cNvPr id="3" name="Picture 2">
            <a:extLst>
              <a:ext uri="{FF2B5EF4-FFF2-40B4-BE49-F238E27FC236}">
                <a16:creationId xmlns:a16="http://schemas.microsoft.com/office/drawing/2014/main" id="{589D1963-33FD-816D-DF85-6E44CA4EC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439" y="2320810"/>
            <a:ext cx="4404561" cy="329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853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95BC0-CEDB-35F0-56BE-B58F3955253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ECFB4B6B-40E2-4594-904E-2CB4A05BE558}"/>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5FA6A81-13B7-08A7-BBF0-9174BEFB2818}"/>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BD52443-F461-9B3D-6045-D7F59356E188}"/>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B7A7FD-A0F5-5717-FB51-E20A666E6C17}"/>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MSHA Fatality Alert </a:t>
            </a:r>
            <a:endParaRPr lang="en-US" sz="3600" b="1">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DF3D570-8FD6-EDED-AB3C-0C7410AC20A2}"/>
              </a:ext>
            </a:extLst>
          </p:cNvPr>
          <p:cNvSpPr txBox="1"/>
          <p:nvPr/>
        </p:nvSpPr>
        <p:spPr>
          <a:xfrm>
            <a:off x="6853988" y="2244610"/>
            <a:ext cx="5189700" cy="3231654"/>
          </a:xfrm>
          <a:prstGeom prst="rect">
            <a:avLst/>
          </a:prstGeom>
          <a:noFill/>
        </p:spPr>
        <p:txBody>
          <a:bodyPr wrap="square" rtlCol="0">
            <a:spAutoFit/>
          </a:bodyPr>
          <a:lstStyle/>
          <a:p>
            <a:pPr>
              <a:spcAft>
                <a:spcPts val="1200"/>
              </a:spcAft>
              <a:buClr>
                <a:srgbClr val="C66A39"/>
              </a:buClr>
            </a:pPr>
            <a:r>
              <a:rPr lang="en-US" sz="2000" b="1" dirty="0">
                <a:solidFill>
                  <a:srgbClr val="C66A39"/>
                </a:solidFill>
                <a:latin typeface="Arial" panose="020B0604020202020204" pitchFamily="34" charset="0"/>
                <a:cs typeface="Arial" panose="020B0604020202020204" pitchFamily="34" charset="0"/>
              </a:rPr>
              <a:t>Eliminate Hazards and Prevent Injuries </a:t>
            </a:r>
          </a:p>
          <a:p>
            <a:pPr marL="285750" indent="-285750" fontAlgn="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Only travel in areas with a ground support system designed, installed, and maintained to control the ground.</a:t>
            </a:r>
          </a:p>
          <a:p>
            <a:pPr marL="285750" indent="-285750" fontAlgn="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Understand and follow the mine operator’s ground control procedures and mining methods.</a:t>
            </a:r>
          </a:p>
          <a:p>
            <a:pPr marL="285750" indent="-285750" fontAlgn="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Perform work from a safe location.</a:t>
            </a:r>
          </a:p>
          <a:p>
            <a:pPr marL="285750" indent="-285750" fontAlgn="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Only travel within designated safe zones and use signage to indicate hazardous areas.  Ensure this signage is highly visible and understood by everyone in the working area.</a:t>
            </a:r>
          </a:p>
          <a:p>
            <a:pPr marL="285750" indent="-285750" fontAlgn="t">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Conduct thorough examinations of working places/ground conditions before starting any work, after blasting, and as conditions warrant during the shift.</a:t>
            </a:r>
          </a:p>
        </p:txBody>
      </p:sp>
      <p:sp>
        <p:nvSpPr>
          <p:cNvPr id="2" name="TextBox 1">
            <a:extLst>
              <a:ext uri="{FF2B5EF4-FFF2-40B4-BE49-F238E27FC236}">
                <a16:creationId xmlns:a16="http://schemas.microsoft.com/office/drawing/2014/main" id="{D3334B06-AA68-E210-CF75-4F16557AE44E}"/>
              </a:ext>
            </a:extLst>
          </p:cNvPr>
          <p:cNvSpPr txBox="1"/>
          <p:nvPr/>
        </p:nvSpPr>
        <p:spPr>
          <a:xfrm>
            <a:off x="1996239" y="1432020"/>
            <a:ext cx="9715500" cy="584775"/>
          </a:xfrm>
          <a:prstGeom prst="rect">
            <a:avLst/>
          </a:prstGeom>
          <a:noFill/>
        </p:spPr>
        <p:txBody>
          <a:bodyPr wrap="square" rtlCol="0">
            <a:spAutoFit/>
          </a:bodyPr>
          <a:lstStyle/>
          <a:p>
            <a:pPr>
              <a:spcAft>
                <a:spcPts val="1200"/>
              </a:spcAft>
              <a:buClr>
                <a:srgbClr val="C66A39"/>
              </a:buClr>
            </a:pPr>
            <a:r>
              <a:rPr lang="en-US" sz="1600" dirty="0">
                <a:latin typeface="Arial" panose="020B0604020202020204" pitchFamily="34" charset="0"/>
                <a:cs typeface="Arial" panose="020B0604020202020204" pitchFamily="34" charset="0"/>
              </a:rPr>
              <a:t>MINE FATALITY – On July 12, 2025, a miner died when material within an active stope caved onto the Load Haul Dump loader he was operating.</a:t>
            </a:r>
          </a:p>
        </p:txBody>
      </p:sp>
      <p:pic>
        <p:nvPicPr>
          <p:cNvPr id="2050" name="Picture 2" descr="Scene of haul dump loader and cave-in">
            <a:extLst>
              <a:ext uri="{FF2B5EF4-FFF2-40B4-BE49-F238E27FC236}">
                <a16:creationId xmlns:a16="http://schemas.microsoft.com/office/drawing/2014/main" id="{46C148F1-0F36-A958-BAD0-B37B0E390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061" y="2299040"/>
            <a:ext cx="4980763" cy="301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225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838200" y="2062715"/>
            <a:ext cx="5366582" cy="4114247"/>
          </a:xfrm>
        </p:spPr>
        <p:txBody>
          <a:bodyPr>
            <a:normAutofit/>
          </a:bodyPr>
          <a:lstStyle/>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3" tooltip="https://app.powerbi.com/groups/me/apps/d5191292-f6f8-4519-af19-c3b276f4d4dc/reports/05c83cca-2af1-4233-a190-c4abfd51fa53/5d3b772fb5686999cc5d?experience=power-bi"/>
              </a:rPr>
              <a:t>Health and Safety Dashboard</a:t>
            </a:r>
            <a:endParaRPr lang="en-US" sz="280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4"/>
              </a:rPr>
              <a:t>Safety Toolkits</a:t>
            </a:r>
            <a:endParaRPr lang="en-US" sz="280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5"/>
              </a:rPr>
              <a:t>FCX Policies  </a:t>
            </a:r>
            <a:endParaRPr lang="en-US" sz="280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6"/>
              </a:rPr>
              <a:t>MSHA Safety Alerts </a:t>
            </a:r>
            <a:endParaRPr lang="en-US" sz="280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7"/>
              </a:rPr>
              <a:t>OSHA</a:t>
            </a:r>
            <a:r>
              <a:rPr lang="en-US" sz="280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4DE3936-28EA-98B6-ECAC-4011A8A0A572}"/>
              </a:ext>
            </a:extLst>
          </p:cNvPr>
          <p:cNvSpPr txBox="1"/>
          <p:nvPr/>
        </p:nvSpPr>
        <p:spPr>
          <a:xfrm>
            <a:off x="838200" y="365125"/>
            <a:ext cx="5602383" cy="1569660"/>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Additional Resources</a:t>
            </a:r>
            <a:endParaRPr lang="en-US" sz="3600" b="1">
              <a:solidFill>
                <a:srgbClr val="004449"/>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875F01D-DA8F-BDD2-102D-92D9F2669D8A}"/>
              </a:ext>
            </a:extLst>
          </p:cNvPr>
          <p:cNvGrpSpPr/>
          <p:nvPr/>
        </p:nvGrpSpPr>
        <p:grpSpPr>
          <a:xfrm>
            <a:off x="6204782" y="0"/>
            <a:ext cx="5987218" cy="6860701"/>
            <a:chOff x="6211606" y="0"/>
            <a:chExt cx="5987218" cy="6860701"/>
          </a:xfrm>
        </p:grpSpPr>
        <p:sp>
          <p:nvSpPr>
            <p:cNvPr id="4" name="Rectangle 3">
              <a:extLst>
                <a:ext uri="{FF2B5EF4-FFF2-40B4-BE49-F238E27FC236}">
                  <a16:creationId xmlns:a16="http://schemas.microsoft.com/office/drawing/2014/main" id="{E84FE4F5-DC88-553F-33A3-3D1C6F6F289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AD9388E-49F1-51A9-AB51-FE8806FBEE58}"/>
                </a:ext>
              </a:extLst>
            </p:cNvPr>
            <p:cNvPicPr>
              <a:picLocks noChangeAspect="1"/>
            </p:cNvPicPr>
            <p:nvPr/>
          </p:nvPicPr>
          <p:blipFill>
            <a:blip r:embed="rId8">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17" name="Picture 16">
              <a:extLst>
                <a:ext uri="{FF2B5EF4-FFF2-40B4-BE49-F238E27FC236}">
                  <a16:creationId xmlns:a16="http://schemas.microsoft.com/office/drawing/2014/main" id="{991EE202-2F4E-BB02-4F1A-6F5505AD95C9}"/>
                </a:ext>
              </a:extLst>
            </p:cNvPr>
            <p:cNvPicPr>
              <a:picLocks noChangeAspect="1"/>
            </p:cNvPicPr>
            <p:nvPr/>
          </p:nvPicPr>
          <p:blipFill>
            <a:blip r:embed="rId9">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18" name="Picture 17">
              <a:extLst>
                <a:ext uri="{FF2B5EF4-FFF2-40B4-BE49-F238E27FC236}">
                  <a16:creationId xmlns:a16="http://schemas.microsoft.com/office/drawing/2014/main" id="{E64D5D02-AF0D-ED29-DFE7-6537C624C788}"/>
                </a:ext>
              </a:extLst>
            </p:cNvPr>
            <p:cNvPicPr>
              <a:picLocks noChangeAspect="1"/>
            </p:cNvPicPr>
            <p:nvPr/>
          </p:nvPicPr>
          <p:blipFill>
            <a:blip r:embed="rId10">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607581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Henderson Incidents </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356389"/>
            <a:ext cx="10009465" cy="5170646"/>
          </a:xfrm>
          <a:prstGeom prst="rect">
            <a:avLst/>
          </a:prstGeom>
          <a:noFill/>
        </p:spPr>
        <p:txBody>
          <a:bodyPr wrap="square" rtlCol="0">
            <a:spAutoFit/>
          </a:bodyPr>
          <a:lstStyle/>
          <a:p>
            <a:pPr>
              <a:spcBef>
                <a:spcPts val="0"/>
              </a:spcBef>
              <a:spcAft>
                <a:spcPts val="1200"/>
              </a:spcAft>
              <a:buClr>
                <a:srgbClr val="C66A39"/>
              </a:buClr>
            </a:pPr>
            <a:r>
              <a:rPr lang="en-US" sz="2000" dirty="0">
                <a:latin typeface="Arial" panose="020B0604020202020204" pitchFamily="34" charset="0"/>
                <a:cs typeface="Arial" panose="020B0604020202020204" pitchFamily="34" charset="0"/>
              </a:rPr>
              <a:t>07/01 – Property Damage</a:t>
            </a:r>
          </a:p>
          <a:p>
            <a:pPr marL="800100" lvl="1" indent="-342900">
              <a:spcAft>
                <a:spcPts val="1200"/>
              </a:spcAft>
              <a:buClr>
                <a:srgbClr val="C66A39"/>
              </a:buClr>
              <a:buFont typeface="Arial" panose="020B0604020202020204" pitchFamily="34" charset="0"/>
              <a:buChar char="•"/>
            </a:pPr>
            <a:r>
              <a:rPr lang="en-US" sz="2000" dirty="0" err="1">
                <a:latin typeface="Arial" panose="020B0604020202020204" pitchFamily="34" charset="0"/>
                <a:cs typeface="Arial" panose="020B0604020202020204" pitchFamily="34" charset="0"/>
              </a:rPr>
              <a:t>Normet</a:t>
            </a:r>
            <a:r>
              <a:rPr lang="en-US" sz="2000" dirty="0">
                <a:latin typeface="Arial" panose="020B0604020202020204" pitchFamily="34" charset="0"/>
                <a:cs typeface="Arial" panose="020B0604020202020204" pitchFamily="34" charset="0"/>
              </a:rPr>
              <a:t> lift truck contacted rib while tramming on 7700 level near Lube Bay</a:t>
            </a:r>
          </a:p>
          <a:p>
            <a:pPr>
              <a:spcBef>
                <a:spcPts val="0"/>
              </a:spcBef>
              <a:spcAft>
                <a:spcPts val="1200"/>
              </a:spcAft>
              <a:buClr>
                <a:srgbClr val="C66A39"/>
              </a:buClr>
            </a:pPr>
            <a:r>
              <a:rPr lang="en-US" sz="2000" dirty="0">
                <a:latin typeface="Arial" panose="020B0604020202020204" pitchFamily="34" charset="0"/>
                <a:cs typeface="Arial" panose="020B0604020202020204" pitchFamily="34" charset="0"/>
              </a:rPr>
              <a:t>07/08 – First Aid</a:t>
            </a:r>
          </a:p>
          <a:p>
            <a:pPr marL="800100" lvl="1" indent="-342900">
              <a:spcAft>
                <a:spcPts val="1200"/>
              </a:spcAft>
              <a:buClr>
                <a:srgbClr val="C66A39"/>
              </a:buClr>
              <a:buFont typeface="Arial" panose="020B0604020202020204" pitchFamily="34" charset="0"/>
              <a:buChar char="•"/>
            </a:pPr>
            <a:r>
              <a:rPr lang="en-US" sz="2000" dirty="0">
                <a:latin typeface="Arial" panose="020B0604020202020204" pitchFamily="34" charset="0"/>
                <a:cs typeface="Arial" panose="020B0604020202020204" pitchFamily="34" charset="0"/>
              </a:rPr>
              <a:t>Employee had hot acid “pop” and contact hand while moving sample beaker in lab</a:t>
            </a:r>
          </a:p>
          <a:p>
            <a:pPr>
              <a:spcAft>
                <a:spcPts val="1200"/>
              </a:spcAft>
              <a:buClr>
                <a:srgbClr val="C66A39"/>
              </a:buClr>
            </a:pPr>
            <a:r>
              <a:rPr lang="en-US" sz="2000" dirty="0">
                <a:latin typeface="Arial" panose="020B0604020202020204" pitchFamily="34" charset="0"/>
                <a:cs typeface="Arial" panose="020B0604020202020204" pitchFamily="34" charset="0"/>
              </a:rPr>
              <a:t>07/09 – Property Damage</a:t>
            </a:r>
          </a:p>
          <a:p>
            <a:pPr marL="800100" lvl="1" indent="-342900">
              <a:spcAft>
                <a:spcPts val="1200"/>
              </a:spcAft>
              <a:buClr>
                <a:srgbClr val="C66A39"/>
              </a:buClr>
              <a:buFont typeface="Arial" panose="020B0604020202020204" pitchFamily="34" charset="0"/>
              <a:buChar char="•"/>
            </a:pPr>
            <a:r>
              <a:rPr lang="en-US" sz="2000" dirty="0">
                <a:latin typeface="Arial" panose="020B0604020202020204" pitchFamily="34" charset="0"/>
                <a:cs typeface="Arial" panose="020B0604020202020204" pitchFamily="34" charset="0"/>
              </a:rPr>
              <a:t>Lower glass of 576 mini-ex broken by day shift blasting of headings</a:t>
            </a:r>
          </a:p>
          <a:p>
            <a:pPr>
              <a:spcAft>
                <a:spcPts val="1200"/>
              </a:spcAft>
              <a:buClr>
                <a:srgbClr val="C66A39"/>
              </a:buClr>
            </a:pPr>
            <a:r>
              <a:rPr lang="en-US" sz="2000" dirty="0">
                <a:latin typeface="Arial" panose="020B0604020202020204" pitchFamily="34" charset="0"/>
                <a:cs typeface="Arial" panose="020B0604020202020204" pitchFamily="34" charset="0"/>
              </a:rPr>
              <a:t>07/21 – Lost Time Injury (MSHA Reportable)</a:t>
            </a:r>
          </a:p>
          <a:p>
            <a:pPr marL="800100" lvl="1" indent="-342900">
              <a:spcAft>
                <a:spcPts val="1200"/>
              </a:spcAft>
              <a:buClr>
                <a:srgbClr val="C66A39"/>
              </a:buClr>
              <a:buFont typeface="Arial" panose="020B0604020202020204" pitchFamily="34" charset="0"/>
              <a:buChar char="•"/>
            </a:pPr>
            <a:r>
              <a:rPr lang="en-US" sz="2000" dirty="0">
                <a:latin typeface="Arial" panose="020B0604020202020204" pitchFamily="34" charset="0"/>
                <a:cs typeface="Arial" panose="020B0604020202020204" pitchFamily="34" charset="0"/>
              </a:rPr>
              <a:t>Finger crushed when striker bar assembly of </a:t>
            </a:r>
            <a:r>
              <a:rPr lang="en-US" sz="2000" dirty="0" err="1">
                <a:latin typeface="Arial" panose="020B0604020202020204" pitchFamily="34" charset="0"/>
                <a:cs typeface="Arial" panose="020B0604020202020204" pitchFamily="34" charset="0"/>
              </a:rPr>
              <a:t>simba</a:t>
            </a:r>
            <a:r>
              <a:rPr lang="en-US" sz="2000" dirty="0">
                <a:latin typeface="Arial" panose="020B0604020202020204" pitchFamily="34" charset="0"/>
                <a:cs typeface="Arial" panose="020B0604020202020204" pitchFamily="34" charset="0"/>
              </a:rPr>
              <a:t> drill rolled during troubleshooting</a:t>
            </a:r>
          </a:p>
          <a:p>
            <a:pPr>
              <a:spcAft>
                <a:spcPts val="1200"/>
              </a:spcAft>
              <a:buClr>
                <a:srgbClr val="C66A39"/>
              </a:buClr>
            </a:pPr>
            <a:r>
              <a:rPr lang="en-US" sz="2000" dirty="0">
                <a:latin typeface="Arial" panose="020B0604020202020204" pitchFamily="34" charset="0"/>
                <a:cs typeface="Arial" panose="020B0604020202020204" pitchFamily="34" charset="0"/>
              </a:rPr>
              <a:t>07/29 – Property Damage</a:t>
            </a:r>
          </a:p>
          <a:p>
            <a:pPr marL="800100" lvl="1" indent="-342900">
              <a:spcAft>
                <a:spcPts val="1200"/>
              </a:spcAft>
              <a:buClr>
                <a:srgbClr val="C66A39"/>
              </a:buClr>
              <a:buFont typeface="Arial" panose="020B0604020202020204" pitchFamily="34" charset="0"/>
              <a:buChar char="•"/>
            </a:pPr>
            <a:r>
              <a:rPr lang="en-US" sz="2000" dirty="0">
                <a:latin typeface="Arial" panose="020B0604020202020204" pitchFamily="34" charset="0"/>
                <a:cs typeface="Arial" panose="020B0604020202020204" pitchFamily="34" charset="0"/>
              </a:rPr>
              <a:t>Light plant rolled during transport around 3 dam</a:t>
            </a:r>
          </a:p>
        </p:txBody>
      </p:sp>
    </p:spTree>
    <p:extLst>
      <p:ext uri="{BB962C8B-B14F-4D97-AF65-F5344CB8AC3E}">
        <p14:creationId xmlns:p14="http://schemas.microsoft.com/office/powerpoint/2010/main" val="442962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123-A9D6-691D-326E-271EB36E8B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7FDB8E-2F3D-9C20-185A-CBA79277BB0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0DE65D-6F1F-D8DE-CD5F-D84B2F5915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FBFF97-5187-D821-6B60-C809F8636D9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D4240-A0C4-BEB9-9AEB-E0ADF26522CA}"/>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FRM Verification Results - July</a:t>
            </a:r>
            <a:endParaRPr lang="en-US" sz="3600" b="1" dirty="0">
              <a:solidFill>
                <a:srgbClr val="00444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0BD495-FAD2-92E2-231F-C24CE85103D6}"/>
              </a:ext>
            </a:extLst>
          </p:cNvPr>
          <p:cNvSpPr txBox="1"/>
          <p:nvPr/>
        </p:nvSpPr>
        <p:spPr>
          <a:xfrm>
            <a:off x="1846690" y="1331569"/>
            <a:ext cx="4395084" cy="5170646"/>
          </a:xfrm>
          <a:prstGeom prst="rect">
            <a:avLst/>
          </a:prstGeom>
          <a:noFill/>
        </p:spPr>
        <p:txBody>
          <a:bodyPr wrap="square">
            <a:spAutoFit/>
          </a:bodyPr>
          <a:lstStyle/>
          <a:p>
            <a:pPr marL="0" indent="0">
              <a:buNone/>
            </a:pPr>
            <a:r>
              <a:rPr lang="en-US" sz="2200" dirty="0"/>
              <a:t>165 Forms Submitted in July!</a:t>
            </a:r>
          </a:p>
          <a:p>
            <a:pPr marL="0" indent="0">
              <a:buNone/>
            </a:pPr>
            <a:endParaRPr lang="en-US" sz="2200" dirty="0"/>
          </a:p>
          <a:p>
            <a:pPr marL="0" indent="0">
              <a:buNone/>
            </a:pPr>
            <a:r>
              <a:rPr lang="en-US" sz="2200" b="0" i="0" u="none" strike="noStrike" dirty="0">
                <a:solidFill>
                  <a:srgbClr val="000000"/>
                </a:solidFill>
                <a:effectLst/>
                <a:latin typeface="Calibri" panose="020F0502020204030204" pitchFamily="34" charset="0"/>
              </a:rPr>
              <a:t>Focus in July around Underground Rockfall, Hazardous Substance –Acute and Drowning</a:t>
            </a:r>
            <a:br>
              <a:rPr lang="en-US" sz="2200" b="0" i="0" u="none" strike="noStrike" dirty="0">
                <a:solidFill>
                  <a:srgbClr val="000000"/>
                </a:solidFill>
                <a:effectLst/>
                <a:latin typeface="Calibri" panose="020F0502020204030204" pitchFamily="34" charset="0"/>
              </a:rPr>
            </a:br>
            <a:endParaRPr lang="en-US" sz="2200" dirty="0"/>
          </a:p>
          <a:p>
            <a:pPr marL="0" indent="0">
              <a:buNone/>
            </a:pPr>
            <a:r>
              <a:rPr lang="en-US" sz="2200" dirty="0"/>
              <a:t>Interaction with Aircraft, Underground Rockfall and Falling Objects missing control questions increased in month</a:t>
            </a:r>
          </a:p>
          <a:p>
            <a:pPr marL="0" indent="0">
              <a:buNone/>
            </a:pPr>
            <a:endParaRPr lang="en-US" sz="2200" dirty="0"/>
          </a:p>
          <a:p>
            <a:pPr marL="0" indent="0">
              <a:buNone/>
            </a:pPr>
            <a:r>
              <a:rPr lang="en-US" sz="2200" u="sng" dirty="0"/>
              <a:t>AUDIT FOCUS </a:t>
            </a:r>
            <a:r>
              <a:rPr lang="en-US" sz="2200" u="sng"/>
              <a:t>FOR AUG/SEPT:</a:t>
            </a:r>
            <a:endParaRPr lang="en-US" sz="2200" dirty="0"/>
          </a:p>
          <a:p>
            <a:pPr>
              <a:buFontTx/>
              <a:buChar char="-"/>
            </a:pPr>
            <a:r>
              <a:rPr lang="en-US" sz="2200" dirty="0"/>
              <a:t>Drowning</a:t>
            </a:r>
          </a:p>
          <a:p>
            <a:pPr>
              <a:buFontTx/>
              <a:buChar char="-"/>
            </a:pPr>
            <a:r>
              <a:rPr lang="en-US" sz="2200" dirty="0"/>
              <a:t>Underground Rockfall</a:t>
            </a:r>
          </a:p>
          <a:p>
            <a:pPr>
              <a:buFontTx/>
              <a:buChar char="-"/>
            </a:pPr>
            <a:r>
              <a:rPr lang="en-US" sz="2200" dirty="0"/>
              <a:t>Falling Objects</a:t>
            </a:r>
          </a:p>
        </p:txBody>
      </p:sp>
      <p:graphicFrame>
        <p:nvGraphicFramePr>
          <p:cNvPr id="7" name="Chart 6">
            <a:extLst>
              <a:ext uri="{FF2B5EF4-FFF2-40B4-BE49-F238E27FC236}">
                <a16:creationId xmlns:a16="http://schemas.microsoft.com/office/drawing/2014/main" id="{638AADD3-FCA7-4957-90D6-09116C6CA704}"/>
              </a:ext>
            </a:extLst>
          </p:cNvPr>
          <p:cNvGraphicFramePr>
            <a:graphicFrameLocks/>
          </p:cNvGraphicFramePr>
          <p:nvPr>
            <p:extLst>
              <p:ext uri="{D42A27DB-BD31-4B8C-83A1-F6EECF244321}">
                <p14:modId xmlns:p14="http://schemas.microsoft.com/office/powerpoint/2010/main" val="4170411459"/>
              </p:ext>
            </p:extLst>
          </p:nvPr>
        </p:nvGraphicFramePr>
        <p:xfrm>
          <a:off x="5971430" y="1353104"/>
          <a:ext cx="5875556" cy="50207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48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0444F9-EE1E-133A-A594-91A8F6E1F94E}"/>
              </a:ext>
            </a:extLst>
          </p:cNvPr>
          <p:cNvPicPr>
            <a:picLocks noChangeAspect="1"/>
          </p:cNvPicPr>
          <p:nvPr/>
        </p:nvPicPr>
        <p:blipFill>
          <a:blip r:embed="rId3">
            <a:extLst>
              <a:ext uri="{28A0092B-C50C-407E-A947-70E740481C1C}">
                <a14:useLocalDpi xmlns:a14="http://schemas.microsoft.com/office/drawing/2010/main" val="0"/>
              </a:ext>
            </a:extLst>
          </a:blip>
          <a:srcRect l="1" r="1"/>
          <a:stretch/>
        </p:blipFill>
        <p:spPr>
          <a:xfrm>
            <a:off x="3899307" y="0"/>
            <a:ext cx="8292693" cy="6852119"/>
          </a:xfrm>
          <a:prstGeom prst="rect">
            <a:avLst/>
          </a:prstGeom>
        </p:spPr>
      </p:pic>
      <p:pic>
        <p:nvPicPr>
          <p:cNvPr id="12" name="Picture 11">
            <a:extLst>
              <a:ext uri="{FF2B5EF4-FFF2-40B4-BE49-F238E27FC236}">
                <a16:creationId xmlns:a16="http://schemas.microsoft.com/office/drawing/2014/main" id="{3797D530-146C-F27D-EEC9-5D252E1AED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386130"/>
            <a:ext cx="4731489" cy="476004"/>
          </a:xfrm>
          <a:prstGeom prst="rect">
            <a:avLst/>
          </a:prstGeom>
        </p:spPr>
      </p:pic>
      <p:pic>
        <p:nvPicPr>
          <p:cNvPr id="11" name="Picture 10">
            <a:extLst>
              <a:ext uri="{FF2B5EF4-FFF2-40B4-BE49-F238E27FC236}">
                <a16:creationId xmlns:a16="http://schemas.microsoft.com/office/drawing/2014/main" id="{19285305-2C47-AAB9-EEE6-F76EE3669B5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564243" cy="40956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4748463"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4748463" y="0"/>
            <a:ext cx="7443537"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4731489" y="6544908"/>
            <a:ext cx="7510414" cy="31406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793606"/>
            <a:ext cx="3853794" cy="1754326"/>
          </a:xfrm>
          <a:prstGeom prst="rect">
            <a:avLst/>
          </a:prstGeom>
          <a:noFill/>
        </p:spPr>
        <p:txBody>
          <a:bodyPr wrap="square" rtlCol="0">
            <a:spAutoFit/>
          </a:bodyPr>
          <a:lstStyle/>
          <a:p>
            <a:r>
              <a:rPr lang="en-US" sz="3600" b="1" spc="-80" dirty="0">
                <a:solidFill>
                  <a:schemeClr val="bg1"/>
                </a:solidFill>
                <a:latin typeface="Arial" panose="020B0604020202020204" pitchFamily="34" charset="0"/>
                <a:cs typeface="Arial" panose="020B0604020202020204" pitchFamily="34" charset="0"/>
              </a:rPr>
              <a:t>What is the purpose of this Meeting?</a:t>
            </a:r>
          </a:p>
        </p:txBody>
      </p:sp>
      <p:sp>
        <p:nvSpPr>
          <p:cNvPr id="6" name="TextBox 5">
            <a:extLst>
              <a:ext uri="{FF2B5EF4-FFF2-40B4-BE49-F238E27FC236}">
                <a16:creationId xmlns:a16="http://schemas.microsoft.com/office/drawing/2014/main" id="{2AF1A640-EFB1-1BB1-5D4C-F5B6BAD2D577}"/>
              </a:ext>
            </a:extLst>
          </p:cNvPr>
          <p:cNvSpPr txBox="1"/>
          <p:nvPr/>
        </p:nvSpPr>
        <p:spPr>
          <a:xfrm>
            <a:off x="493617" y="2516325"/>
            <a:ext cx="3725049" cy="3970318"/>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For Henderson to have the opportunity to reach multiple contractors to discuss best practices when it comes to Health and Safety, Environmental and Contracts Management</a:t>
            </a:r>
          </a:p>
          <a:p>
            <a:r>
              <a:rPr lang="en-US" dirty="0">
                <a:solidFill>
                  <a:schemeClr val="bg1"/>
                </a:solidFill>
                <a:latin typeface="Arial" panose="020B0604020202020204" pitchFamily="34" charset="0"/>
                <a:cs typeface="Arial" panose="020B0604020202020204" pitchFamily="34" charset="0"/>
              </a:rPr>
              <a:t>- Give contractors an open forum to bring up concerns, successes or incidents, learnings, etc. that is shared between all contractors and Henderson personnel</a:t>
            </a:r>
          </a:p>
          <a:p>
            <a:r>
              <a:rPr lang="en-US" dirty="0">
                <a:solidFill>
                  <a:schemeClr val="bg1"/>
                </a:solidFill>
                <a:latin typeface="Arial" panose="020B0604020202020204" pitchFamily="34" charset="0"/>
                <a:cs typeface="Arial" panose="020B0604020202020204" pitchFamily="34" charset="0"/>
              </a:rPr>
              <a:t>- Help improve the safety culture and reduce safety incidents as a group</a:t>
            </a:r>
          </a:p>
        </p:txBody>
      </p:sp>
    </p:spTree>
    <p:extLst>
      <p:ext uri="{BB962C8B-B14F-4D97-AF65-F5344CB8AC3E}">
        <p14:creationId xmlns:p14="http://schemas.microsoft.com/office/powerpoint/2010/main" val="1133018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838200" y="2929407"/>
            <a:ext cx="5366582" cy="4114247"/>
          </a:xfrm>
        </p:spPr>
        <p:txBody>
          <a:bodyPr>
            <a:normAutofit/>
          </a:bodyPr>
          <a:lstStyle/>
          <a:p>
            <a:pPr>
              <a:spcBef>
                <a:spcPts val="0"/>
              </a:spcBef>
              <a:spcAft>
                <a:spcPts val="1200"/>
              </a:spcAft>
              <a:buClr>
                <a:srgbClr val="C66A39"/>
              </a:buClr>
            </a:pPr>
            <a:r>
              <a:rPr lang="en-US" dirty="0">
                <a:latin typeface="Arial" panose="020B0604020202020204" pitchFamily="34" charset="0"/>
                <a:cs typeface="Arial" panose="020B0604020202020204" pitchFamily="34" charset="0"/>
              </a:rPr>
              <a:t>Badging at Gates</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Employee hours reporting</a:t>
            </a:r>
          </a:p>
        </p:txBody>
      </p:sp>
      <p:sp>
        <p:nvSpPr>
          <p:cNvPr id="5" name="TextBox 4">
            <a:extLst>
              <a:ext uri="{FF2B5EF4-FFF2-40B4-BE49-F238E27FC236}">
                <a16:creationId xmlns:a16="http://schemas.microsoft.com/office/drawing/2014/main" id="{54DE3936-28EA-98B6-ECAC-4011A8A0A572}"/>
              </a:ext>
            </a:extLst>
          </p:cNvPr>
          <p:cNvSpPr txBox="1"/>
          <p:nvPr/>
        </p:nvSpPr>
        <p:spPr>
          <a:xfrm>
            <a:off x="838200" y="365125"/>
            <a:ext cx="5602383" cy="2308324"/>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Contractor Management Topics</a:t>
            </a:r>
            <a:endParaRPr lang="en-US" sz="3600" b="1" dirty="0">
              <a:solidFill>
                <a:srgbClr val="004449"/>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0A426B68-7E03-AA69-5FAA-E8F508902FA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2E5EC2B6-4E9E-532E-EBAE-B0459004837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123C5094-4AF5-1617-9C26-170AF480A618}"/>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51C2638B-D0B8-97BE-DA12-54F6BD4DB28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01373659-5A64-45D0-EB95-1192FC1DDA40}"/>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2F27D7A-62CE-A982-A9FB-2925B5A4523E}"/>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732991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FF822AE-6053-6347-7D9F-592AFC1AA33E}"/>
              </a:ext>
            </a:extLst>
          </p:cNvPr>
          <p:cNvPicPr>
            <a:picLocks noChangeAspect="1"/>
          </p:cNvPicPr>
          <p:nvPr/>
        </p:nvPicPr>
        <p:blipFill rotWithShape="1">
          <a:blip r:embed="rId3"/>
          <a:srcRect t="50000"/>
          <a:stretch/>
        </p:blipFill>
        <p:spPr>
          <a:xfrm>
            <a:off x="-2" y="0"/>
            <a:ext cx="10806892" cy="418972"/>
          </a:xfrm>
          <a:prstGeom prst="rect">
            <a:avLst/>
          </a:prstGeom>
        </p:spPr>
      </p:pic>
      <p:pic>
        <p:nvPicPr>
          <p:cNvPr id="32" name="Picture 31">
            <a:extLst>
              <a:ext uri="{FF2B5EF4-FFF2-40B4-BE49-F238E27FC236}">
                <a16:creationId xmlns:a16="http://schemas.microsoft.com/office/drawing/2014/main" id="{6B5E766A-3FDD-4692-C89D-528E2711D983}"/>
              </a:ext>
            </a:extLst>
          </p:cNvPr>
          <p:cNvPicPr>
            <a:picLocks noChangeAspect="1"/>
          </p:cNvPicPr>
          <p:nvPr/>
        </p:nvPicPr>
        <p:blipFill>
          <a:blip r:embed="rId4"/>
          <a:stretch>
            <a:fillRect/>
          </a:stretch>
        </p:blipFill>
        <p:spPr>
          <a:xfrm>
            <a:off x="0" y="5807429"/>
            <a:ext cx="10688542" cy="1076475"/>
          </a:xfrm>
          <a:prstGeom prst="rect">
            <a:avLst/>
          </a:prstGeom>
        </p:spPr>
      </p:pic>
      <p:pic>
        <p:nvPicPr>
          <p:cNvPr id="25" name="Picture 24">
            <a:extLst>
              <a:ext uri="{FF2B5EF4-FFF2-40B4-BE49-F238E27FC236}">
                <a16:creationId xmlns:a16="http://schemas.microsoft.com/office/drawing/2014/main" id="{BEDF9DE3-621A-B2D8-8488-D2083BB7A91B}"/>
              </a:ext>
            </a:extLst>
          </p:cNvPr>
          <p:cNvPicPr>
            <a:picLocks noChangeAspect="1"/>
          </p:cNvPicPr>
          <p:nvPr/>
        </p:nvPicPr>
        <p:blipFill>
          <a:blip r:embed="rId5">
            <a:extLst>
              <a:ext uri="{28A0092B-C50C-407E-A947-70E740481C1C}">
                <a14:useLocalDpi xmlns:a14="http://schemas.microsoft.com/office/drawing/2010/main" val="0"/>
              </a:ext>
            </a:extLst>
          </a:blip>
          <a:srcRect l="1" r="1"/>
          <a:stretch/>
        </p:blipFill>
        <p:spPr>
          <a:xfrm>
            <a:off x="8540132" y="409565"/>
            <a:ext cx="3651868" cy="61484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1" y="396507"/>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9037674" y="6544909"/>
            <a:ext cx="3154326" cy="33899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302150" y="427844"/>
            <a:ext cx="8237981"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Henderson Training Schedule - AUGUST</a:t>
            </a:r>
          </a:p>
        </p:txBody>
      </p:sp>
      <p:pic>
        <p:nvPicPr>
          <p:cNvPr id="10" name="Picture 9">
            <a:extLst>
              <a:ext uri="{FF2B5EF4-FFF2-40B4-BE49-F238E27FC236}">
                <a16:creationId xmlns:a16="http://schemas.microsoft.com/office/drawing/2014/main" id="{893E7C8E-0B72-3BA6-E37F-49C6B48C5B45}"/>
              </a:ext>
            </a:extLst>
          </p:cNvPr>
          <p:cNvPicPr>
            <a:picLocks noChangeAspect="1"/>
          </p:cNvPicPr>
          <p:nvPr/>
        </p:nvPicPr>
        <p:blipFill>
          <a:blip r:embed="rId6"/>
          <a:stretch>
            <a:fillRect/>
          </a:stretch>
        </p:blipFill>
        <p:spPr>
          <a:xfrm>
            <a:off x="659585" y="1021491"/>
            <a:ext cx="7536321" cy="5379585"/>
          </a:xfrm>
          <a:prstGeom prst="rect">
            <a:avLst/>
          </a:prstGeom>
        </p:spPr>
      </p:pic>
    </p:spTree>
    <p:extLst>
      <p:ext uri="{BB962C8B-B14F-4D97-AF65-F5344CB8AC3E}">
        <p14:creationId xmlns:p14="http://schemas.microsoft.com/office/powerpoint/2010/main" val="1051254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B5E766A-3FDD-4692-C89D-528E2711D9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966145"/>
            <a:ext cx="9037673" cy="909222"/>
          </a:xfrm>
          <a:prstGeom prst="rect">
            <a:avLst/>
          </a:prstGeom>
        </p:spPr>
      </p:pic>
      <p:pic>
        <p:nvPicPr>
          <p:cNvPr id="4" name="Picture 3">
            <a:extLst>
              <a:ext uri="{FF2B5EF4-FFF2-40B4-BE49-F238E27FC236}">
                <a16:creationId xmlns:a16="http://schemas.microsoft.com/office/drawing/2014/main" id="{F27FCC27-B070-05AE-A41B-A351BFDB4849}"/>
              </a:ext>
            </a:extLst>
          </p:cNvPr>
          <p:cNvPicPr>
            <a:picLocks noChangeAspect="1"/>
          </p:cNvPicPr>
          <p:nvPr/>
        </p:nvPicPr>
        <p:blipFill>
          <a:blip r:embed="rId4">
            <a:extLst>
              <a:ext uri="{28A0092B-C50C-407E-A947-70E740481C1C}">
                <a14:useLocalDpi xmlns:a14="http://schemas.microsoft.com/office/drawing/2010/main" val="0"/>
              </a:ext>
            </a:extLst>
          </a:blip>
          <a:srcRect l="89" r="89"/>
          <a:stretch/>
        </p:blipFill>
        <p:spPr>
          <a:xfrm>
            <a:off x="8795208" y="0"/>
            <a:ext cx="3396792" cy="6567373"/>
          </a:xfrm>
          <a:prstGeom prst="rect">
            <a:avLst/>
          </a:prstGeom>
        </p:spPr>
      </p:pic>
      <p:pic>
        <p:nvPicPr>
          <p:cNvPr id="34" name="Picture 33">
            <a:extLst>
              <a:ext uri="{FF2B5EF4-FFF2-40B4-BE49-F238E27FC236}">
                <a16:creationId xmlns:a16="http://schemas.microsoft.com/office/drawing/2014/main" id="{2FF822AE-6053-6347-7D9F-592AFC1AA33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9037674" y="6552860"/>
            <a:ext cx="3154326"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5C7740-E11E-D803-18ED-8C56303CB60E}"/>
              </a:ext>
            </a:extLst>
          </p:cNvPr>
          <p:cNvSpPr txBox="1"/>
          <p:nvPr/>
        </p:nvSpPr>
        <p:spPr>
          <a:xfrm>
            <a:off x="206734" y="427844"/>
            <a:ext cx="8830939"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Henderson Training Schedule - SEPTEMBER</a:t>
            </a:r>
          </a:p>
        </p:txBody>
      </p:sp>
      <p:pic>
        <p:nvPicPr>
          <p:cNvPr id="6" name="Picture 5">
            <a:extLst>
              <a:ext uri="{FF2B5EF4-FFF2-40B4-BE49-F238E27FC236}">
                <a16:creationId xmlns:a16="http://schemas.microsoft.com/office/drawing/2014/main" id="{2C0954AF-AF59-6306-6C8F-EF970FF93A7B}"/>
              </a:ext>
            </a:extLst>
          </p:cNvPr>
          <p:cNvPicPr>
            <a:picLocks noChangeAspect="1"/>
          </p:cNvPicPr>
          <p:nvPr/>
        </p:nvPicPr>
        <p:blipFill>
          <a:blip r:embed="rId6"/>
          <a:stretch>
            <a:fillRect/>
          </a:stretch>
        </p:blipFill>
        <p:spPr>
          <a:xfrm>
            <a:off x="206734" y="1422184"/>
            <a:ext cx="8708013" cy="4484874"/>
          </a:xfrm>
          <a:prstGeom prst="rect">
            <a:avLst/>
          </a:prstGeom>
        </p:spPr>
      </p:pic>
    </p:spTree>
    <p:extLst>
      <p:ext uri="{BB962C8B-B14F-4D97-AF65-F5344CB8AC3E}">
        <p14:creationId xmlns:p14="http://schemas.microsoft.com/office/powerpoint/2010/main" val="51256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Contractor EWS Access</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444353"/>
            <a:ext cx="4733943" cy="3956981"/>
          </a:xfrm>
          <a:prstGeom prst="rect">
            <a:avLst/>
          </a:prstGeom>
          <a:noFill/>
        </p:spPr>
        <p:txBody>
          <a:bodyPr wrap="square" rtlCol="0">
            <a:spAutoFit/>
          </a:bodyPr>
          <a:lstStyle/>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Access to site digital forms now available to Contractors!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Integration of Contractor submitted forms into internal dashboards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Forms can be used in online and offline modes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Request Access with QR Code or </a:t>
            </a: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hlinkClick r:id="rId3"/>
              </a:rPr>
              <a:t>HERE</a:t>
            </a:r>
            <a:endPar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R="0" lvl="0" algn="l" defTabSz="685800" rtl="0" eaLnBrk="1" fontAlgn="auto" latinLnBrk="0" hangingPunct="1">
              <a:lnSpc>
                <a:spcPct val="90000"/>
              </a:lnSpc>
              <a:spcBef>
                <a:spcPts val="750"/>
              </a:spcBef>
              <a:spcAft>
                <a:spcPts val="0"/>
              </a:spcAft>
              <a:buClr>
                <a:srgbClr val="005DAB"/>
              </a:buClr>
              <a:buSzPct val="110000"/>
              <a:tabLst/>
              <a:defRPr/>
            </a:pPr>
            <a:endPar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Reach out to H&amp;S Department with any questions or issues</a:t>
            </a:r>
          </a:p>
        </p:txBody>
      </p:sp>
      <p:pic>
        <p:nvPicPr>
          <p:cNvPr id="2" name="Picture 1" descr="A cork board with notes and words&#10;&#10;AI-generated content may be incorrect.">
            <a:extLst>
              <a:ext uri="{FF2B5EF4-FFF2-40B4-BE49-F238E27FC236}">
                <a16:creationId xmlns:a16="http://schemas.microsoft.com/office/drawing/2014/main" id="{FC968212-7AA4-11F7-79FB-B7C3A8499DD7}"/>
              </a:ext>
            </a:extLst>
          </p:cNvPr>
          <p:cNvPicPr>
            <a:picLocks noChangeAspect="1"/>
          </p:cNvPicPr>
          <p:nvPr/>
        </p:nvPicPr>
        <p:blipFill>
          <a:blip r:embed="rId4"/>
          <a:stretch>
            <a:fillRect/>
          </a:stretch>
        </p:blipFill>
        <p:spPr>
          <a:xfrm>
            <a:off x="7430705" y="1372290"/>
            <a:ext cx="3783137" cy="5041493"/>
          </a:xfrm>
          <a:prstGeom prst="rect">
            <a:avLst/>
          </a:prstGeom>
        </p:spPr>
      </p:pic>
    </p:spTree>
    <p:extLst>
      <p:ext uri="{BB962C8B-B14F-4D97-AF65-F5344CB8AC3E}">
        <p14:creationId xmlns:p14="http://schemas.microsoft.com/office/powerpoint/2010/main" val="2374943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4B07D-C33F-4890-3025-5499869E12DC}"/>
              </a:ext>
            </a:extLst>
          </p:cNvPr>
          <p:cNvPicPr>
            <a:picLocks noChangeAspect="1"/>
          </p:cNvPicPr>
          <p:nvPr/>
        </p:nvPicPr>
        <p:blipFill rotWithShape="1">
          <a:blip r:embed="rId3"/>
          <a:srcRect b="28455"/>
          <a:stretch/>
        </p:blipFill>
        <p:spPr>
          <a:xfrm>
            <a:off x="-2762" y="-12138"/>
            <a:ext cx="644039" cy="6870138"/>
          </a:xfrm>
          <a:prstGeom prst="rect">
            <a:avLst/>
          </a:prstGeom>
        </p:spPr>
      </p:pic>
      <p:pic>
        <p:nvPicPr>
          <p:cNvPr id="13" name="Picture 12">
            <a:extLst>
              <a:ext uri="{FF2B5EF4-FFF2-40B4-BE49-F238E27FC236}">
                <a16:creationId xmlns:a16="http://schemas.microsoft.com/office/drawing/2014/main" id="{5C328345-B921-5490-4888-2A6D8A4C68E5}"/>
              </a:ext>
            </a:extLst>
          </p:cNvPr>
          <p:cNvPicPr>
            <a:picLocks noChangeAspect="1"/>
          </p:cNvPicPr>
          <p:nvPr/>
        </p:nvPicPr>
        <p:blipFill>
          <a:blip r:embed="rId4">
            <a:extLst>
              <a:ext uri="{28A0092B-C50C-407E-A947-70E740481C1C}">
                <a14:useLocalDpi xmlns:a14="http://schemas.microsoft.com/office/drawing/2010/main" val="0"/>
              </a:ext>
            </a:extLst>
          </a:blip>
          <a:srcRect l="16" r="16"/>
          <a:stretch/>
        </p:blipFill>
        <p:spPr>
          <a:xfrm>
            <a:off x="618351" y="-12138"/>
            <a:ext cx="11573649" cy="6870138"/>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0"/>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Open Forum</a:t>
            </a:r>
            <a:endParaRPr lang="en-US" sz="3600" b="1" dirty="0">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96876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838199" y="2120256"/>
            <a:ext cx="6055581" cy="2064117"/>
          </a:xfrm>
        </p:spPr>
        <p:txBody>
          <a:bodyPr>
            <a:noAutofit/>
          </a:bodyPr>
          <a:lstStyle/>
          <a:p>
            <a:pPr>
              <a:spcBef>
                <a:spcPts val="0"/>
              </a:spcBef>
              <a:spcAft>
                <a:spcPts val="1200"/>
              </a:spcAft>
              <a:buClr>
                <a:srgbClr val="C66A39"/>
              </a:buClr>
            </a:pPr>
            <a:r>
              <a:rPr lang="en-US" dirty="0">
                <a:latin typeface="Arial" panose="020B0604020202020204" pitchFamily="34" charset="0"/>
                <a:cs typeface="Arial" panose="020B0604020202020204" pitchFamily="34" charset="0"/>
              </a:rPr>
              <a:t>September 11</a:t>
            </a:r>
            <a:r>
              <a:rPr lang="en-US" baseline="30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October 9</a:t>
            </a:r>
            <a:r>
              <a:rPr lang="en-US" baseline="30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November 20</a:t>
            </a:r>
            <a:r>
              <a:rPr lang="en-US" baseline="30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December 18</a:t>
            </a:r>
            <a:r>
              <a:rPr lang="en-US" baseline="30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dirty="0">
              <a:latin typeface="Arial" panose="020B0604020202020204" pitchFamily="34" charset="0"/>
              <a:cs typeface="Arial" panose="020B0604020202020204" pitchFamily="34" charset="0"/>
            </a:endParaRPr>
          </a:p>
          <a:p>
            <a:pPr marL="0" indent="0">
              <a:spcBef>
                <a:spcPts val="0"/>
              </a:spcBef>
              <a:spcAft>
                <a:spcPts val="1200"/>
              </a:spcAft>
              <a:buClr>
                <a:srgbClr val="C66A39"/>
              </a:buClr>
              <a:buNone/>
            </a:pPr>
            <a:r>
              <a:rPr lang="en-US" sz="3200" dirty="0">
                <a:latin typeface="Arial" panose="020B0604020202020204" pitchFamily="34" charset="0"/>
                <a:cs typeface="Arial" panose="020B0604020202020204" pitchFamily="34" charset="0"/>
              </a:rPr>
              <a:t>Meetings begin 1 PM MST</a:t>
            </a:r>
          </a:p>
          <a:p>
            <a:pPr marL="0" indent="0">
              <a:spcBef>
                <a:spcPts val="0"/>
              </a:spcBef>
              <a:spcAft>
                <a:spcPts val="1200"/>
              </a:spcAft>
              <a:buClr>
                <a:srgbClr val="C66A39"/>
              </a:buClr>
              <a:buNone/>
            </a:pPr>
            <a:r>
              <a:rPr lang="en-US" sz="3200" dirty="0">
                <a:latin typeface="Arial" panose="020B0604020202020204" pitchFamily="34" charset="0"/>
                <a:cs typeface="Arial" panose="020B0604020202020204" pitchFamily="34" charset="0"/>
              </a:rPr>
              <a:t>Mine and Mill Options Monthly</a:t>
            </a:r>
          </a:p>
        </p:txBody>
      </p:sp>
      <p:sp>
        <p:nvSpPr>
          <p:cNvPr id="17" name="TextBox 16">
            <a:extLst>
              <a:ext uri="{FF2B5EF4-FFF2-40B4-BE49-F238E27FC236}">
                <a16:creationId xmlns:a16="http://schemas.microsoft.com/office/drawing/2014/main" id="{656611FE-9FE3-BE7E-BACA-FBFD37B5DF3A}"/>
              </a:ext>
            </a:extLst>
          </p:cNvPr>
          <p:cNvSpPr txBox="1"/>
          <p:nvPr/>
        </p:nvSpPr>
        <p:spPr>
          <a:xfrm>
            <a:off x="838200" y="365125"/>
            <a:ext cx="5602383" cy="1569660"/>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2025 Meeting Schedule</a:t>
            </a:r>
            <a:endParaRPr lang="en-US" sz="3600" b="1" dirty="0">
              <a:solidFill>
                <a:srgbClr val="004449"/>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Tree>
    <p:extLst>
      <p:ext uri="{BB962C8B-B14F-4D97-AF65-F5344CB8AC3E}">
        <p14:creationId xmlns:p14="http://schemas.microsoft.com/office/powerpoint/2010/main" val="978846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78B1-865A-2E81-F171-D63A46B6B9E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C22ED7-6868-DC1D-7CCE-C38A26A8B3A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7508508-C1F5-F85E-4A5F-CD293307B12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64B7D0-A78C-002F-D67D-E3C7F8FC8DC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94873A-D171-60CB-4513-62A31036CCCE}"/>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August Sign-Off Record</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892ED-A103-F85D-652A-2F482848A6D0}"/>
              </a:ext>
            </a:extLst>
          </p:cNvPr>
          <p:cNvSpPr txBox="1"/>
          <p:nvPr/>
        </p:nvSpPr>
        <p:spPr>
          <a:xfrm>
            <a:off x="1953935" y="1444353"/>
            <a:ext cx="9813995" cy="11223585"/>
          </a:xfrm>
          <a:prstGeom prst="rect">
            <a:avLst/>
          </a:prstGeom>
          <a:noFill/>
        </p:spPr>
        <p:txBody>
          <a:bodyPr wrap="square" numCol="2" rtlCol="0">
            <a:spAutoFit/>
          </a:bodyPr>
          <a:lstStyle/>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Font typeface="Arial" panose="020B0604020202020204" pitchFamily="34" charset="0"/>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p:txBody>
      </p:sp>
    </p:spTree>
    <p:extLst>
      <p:ext uri="{BB962C8B-B14F-4D97-AF65-F5344CB8AC3E}">
        <p14:creationId xmlns:p14="http://schemas.microsoft.com/office/powerpoint/2010/main" val="307276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5E8F1-089B-F4E9-1F83-07871F930FE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AE00F45-6EF6-963D-5CF9-3D522664A103}"/>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6E13294-6BDF-2636-5188-3AAE60DC04D6}"/>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B6575D8-461B-A4C5-0267-5D35A981D55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FDF52F-A1B9-3DB5-5C01-B4357D42F496}"/>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Safety Share – Hiller Fire</a:t>
            </a:r>
            <a:endParaRPr lang="en-US" sz="3600" b="1" dirty="0">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5216493-3032-E2D9-B7C0-A439187B6D89}"/>
              </a:ext>
            </a:extLst>
          </p:cNvPr>
          <p:cNvSpPr txBox="1"/>
          <p:nvPr/>
        </p:nvSpPr>
        <p:spPr>
          <a:xfrm>
            <a:off x="2612514" y="2361027"/>
            <a:ext cx="8140007" cy="400110"/>
          </a:xfrm>
          <a:prstGeom prst="rect">
            <a:avLst/>
          </a:prstGeom>
          <a:noFill/>
        </p:spPr>
        <p:txBody>
          <a:bodyPr wrap="square" lIns="91440" tIns="45720" rIns="91440" bIns="45720" rtlCol="0" anchor="t">
            <a:spAutoFit/>
          </a:bodyPr>
          <a:lstStyle/>
          <a:p>
            <a:pPr>
              <a:spcAft>
                <a:spcPts val="1200"/>
              </a:spcAft>
              <a:buClr>
                <a:srgbClr val="C66A39"/>
              </a:buClr>
            </a:pPr>
            <a:r>
              <a:rPr lang="en-US" sz="2000" b="1" dirty="0">
                <a:solidFill>
                  <a:srgbClr val="C66A39"/>
                </a:solidFill>
                <a:latin typeface="Arial"/>
                <a:cs typeface="Arial"/>
              </a:rPr>
              <a:t>NFPA 72 Definitions:</a:t>
            </a:r>
          </a:p>
        </p:txBody>
      </p:sp>
      <p:pic>
        <p:nvPicPr>
          <p:cNvPr id="2" name="Picture 1" descr="A screenshot of a document&#10;&#10;AI-generated content may be incorrect.">
            <a:extLst>
              <a:ext uri="{FF2B5EF4-FFF2-40B4-BE49-F238E27FC236}">
                <a16:creationId xmlns:a16="http://schemas.microsoft.com/office/drawing/2014/main" id="{B014BA59-F5D2-4A24-FAD5-A5A2CD831AB6}"/>
              </a:ext>
            </a:extLst>
          </p:cNvPr>
          <p:cNvPicPr>
            <a:picLocks noChangeAspect="1"/>
          </p:cNvPicPr>
          <p:nvPr/>
        </p:nvPicPr>
        <p:blipFill>
          <a:blip r:embed="rId3">
            <a:extLst>
              <a:ext uri="{BEBA8EAE-BF5A-486C-A8C5-ECC9F3942E4B}">
                <a14:imgProps xmlns:a14="http://schemas.microsoft.com/office/drawing/2010/main">
                  <a14:imgLayer r:embed="rId4">
                    <a14:imgEffect>
                      <a14:saturation sat="314000"/>
                    </a14:imgEffect>
                    <a14:imgEffect>
                      <a14:brightnessContrast bright="3000" contrast="5000"/>
                    </a14:imgEffect>
                  </a14:imgLayer>
                </a14:imgProps>
              </a:ext>
            </a:extLst>
          </a:blip>
          <a:srcRect t="25377" r="-203"/>
          <a:stretch>
            <a:fillRect/>
          </a:stretch>
        </p:blipFill>
        <p:spPr>
          <a:xfrm>
            <a:off x="2608094" y="2780094"/>
            <a:ext cx="7318781" cy="2792716"/>
          </a:xfrm>
          <a:prstGeom prst="rect">
            <a:avLst/>
          </a:prstGeom>
        </p:spPr>
      </p:pic>
    </p:spTree>
    <p:extLst>
      <p:ext uri="{BB962C8B-B14F-4D97-AF65-F5344CB8AC3E}">
        <p14:creationId xmlns:p14="http://schemas.microsoft.com/office/powerpoint/2010/main" val="679841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05209-6302-D439-A3D1-AF95CB6DC80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759898D0-DEBC-71EF-12FF-3941B299D8D8}"/>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3C319B5-A8A5-2FAC-E652-8F1CE7F3BDA0}"/>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FEC0807-50EC-D6CD-74FA-7D1F9FD32104}"/>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C8EF79-DB34-9704-49A6-013CA3418390}"/>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Safety Share – Hiller Fire</a:t>
            </a:r>
            <a:endParaRPr lang="en-US" sz="3600" b="1" dirty="0">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C17EC57-CA1B-9869-A483-FBA9F4B01148}"/>
              </a:ext>
            </a:extLst>
          </p:cNvPr>
          <p:cNvSpPr txBox="1"/>
          <p:nvPr/>
        </p:nvSpPr>
        <p:spPr>
          <a:xfrm>
            <a:off x="1954039" y="2061344"/>
            <a:ext cx="2373194" cy="769441"/>
          </a:xfrm>
          <a:prstGeom prst="rect">
            <a:avLst/>
          </a:prstGeom>
          <a:noFill/>
        </p:spPr>
        <p:txBody>
          <a:bodyPr wrap="square" lIns="91440" tIns="45720" rIns="91440" bIns="45720" rtlCol="0" anchor="t">
            <a:spAutoFit/>
          </a:bodyPr>
          <a:lstStyle/>
          <a:p>
            <a:pPr>
              <a:spcAft>
                <a:spcPts val="1200"/>
              </a:spcAft>
              <a:buClr>
                <a:srgbClr val="C66A39"/>
              </a:buClr>
            </a:pPr>
            <a:r>
              <a:rPr lang="en-US" sz="2000" b="1" dirty="0">
                <a:solidFill>
                  <a:srgbClr val="C66A39"/>
                </a:solidFill>
                <a:latin typeface="Arial"/>
                <a:cs typeface="Arial"/>
              </a:rPr>
              <a:t>Inspection Tags</a:t>
            </a:r>
            <a:endParaRPr lang="en-US" sz="2000" b="1" dirty="0">
              <a:solidFill>
                <a:srgbClr val="C66A39"/>
              </a:solidFill>
              <a:latin typeface="Arial" panose="020B0604020202020204" pitchFamily="34" charset="0"/>
              <a:cs typeface="Arial" panose="020B0604020202020204" pitchFamily="34" charset="0"/>
            </a:endParaRPr>
          </a:p>
          <a:p>
            <a:pPr marL="285750" indent="-285750" fontAlgn="t">
              <a:spcAft>
                <a:spcPts val="600"/>
              </a:spcAft>
              <a:buFont typeface="Arial" panose="020B0604020202020204" pitchFamily="34" charset="0"/>
              <a:buChar char="•"/>
            </a:pPr>
            <a:r>
              <a:rPr lang="en-US" sz="1400" dirty="0">
                <a:latin typeface="Arial"/>
                <a:cs typeface="Arial"/>
              </a:rPr>
              <a:t>Double Punch/ Annual</a:t>
            </a:r>
          </a:p>
        </p:txBody>
      </p:sp>
      <p:pic>
        <p:nvPicPr>
          <p:cNvPr id="2" name="Picture 1" descr="A red and yellow fire extinguisher&#10;&#10;AI-generated content may be incorrect.">
            <a:extLst>
              <a:ext uri="{FF2B5EF4-FFF2-40B4-BE49-F238E27FC236}">
                <a16:creationId xmlns:a16="http://schemas.microsoft.com/office/drawing/2014/main" id="{32AA7408-06FC-F63C-0302-C57004D6F938}"/>
              </a:ext>
            </a:extLst>
          </p:cNvPr>
          <p:cNvPicPr>
            <a:picLocks noChangeAspect="1"/>
          </p:cNvPicPr>
          <p:nvPr/>
        </p:nvPicPr>
        <p:blipFill>
          <a:blip r:embed="rId3"/>
          <a:stretch>
            <a:fillRect/>
          </a:stretch>
        </p:blipFill>
        <p:spPr>
          <a:xfrm rot="5400000">
            <a:off x="6746348" y="1861118"/>
            <a:ext cx="4176532" cy="3695207"/>
          </a:xfrm>
          <a:prstGeom prst="rect">
            <a:avLst/>
          </a:prstGeom>
        </p:spPr>
      </p:pic>
    </p:spTree>
    <p:extLst>
      <p:ext uri="{BB962C8B-B14F-4D97-AF65-F5344CB8AC3E}">
        <p14:creationId xmlns:p14="http://schemas.microsoft.com/office/powerpoint/2010/main" val="4080749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44F57-613C-3110-AB05-EE06F174084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3E69DB6-8CF2-96E2-F078-EF4567B32E13}"/>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5B6ABE6-FB58-B8CD-12E3-660B39FC813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64D8D42-60DE-D667-FF5F-88AF70324688}"/>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889518-7EFC-2234-550B-136E1C367669}"/>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Safety Topic – Right Tools</a:t>
            </a:r>
            <a:endParaRPr lang="en-US" sz="3600" b="1" dirty="0">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077FD2-A8B4-6D7D-78D3-B93D8EBC4260}"/>
              </a:ext>
            </a:extLst>
          </p:cNvPr>
          <p:cNvSpPr txBox="1"/>
          <p:nvPr/>
        </p:nvSpPr>
        <p:spPr>
          <a:xfrm>
            <a:off x="6853989" y="2679274"/>
            <a:ext cx="5189700" cy="3600986"/>
          </a:xfrm>
          <a:prstGeom prst="rect">
            <a:avLst/>
          </a:prstGeom>
          <a:noFill/>
        </p:spPr>
        <p:txBody>
          <a:bodyPr wrap="square" rtlCol="0">
            <a:spAutoFit/>
          </a:bodyPr>
          <a:lstStyle/>
          <a:p>
            <a:pPr fontAlgn="t">
              <a:spcAft>
                <a:spcPts val="600"/>
              </a:spcAft>
            </a:pPr>
            <a:r>
              <a:rPr lang="en-US" sz="2000" b="1" dirty="0">
                <a:solidFill>
                  <a:srgbClr val="C66A39"/>
                </a:solidFill>
                <a:latin typeface="Arial" panose="020B0604020202020204" pitchFamily="34" charset="0"/>
                <a:cs typeface="Arial" panose="020B0604020202020204" pitchFamily="34" charset="0"/>
              </a:rPr>
              <a:t>Wrong Tools</a:t>
            </a:r>
          </a:p>
          <a:p>
            <a:pPr fontAlgn="t">
              <a:spcAft>
                <a:spcPts val="600"/>
              </a:spcAft>
            </a:pPr>
            <a:r>
              <a:rPr lang="en-US" sz="1400" dirty="0"/>
              <a:t>When selecting tools for a task, it’s important to make sure the proper tools, equipment and materials are used as intended. Using the wrong tool or process can lead to accidents and injuries. Examples of improper tool use include:</a:t>
            </a:r>
          </a:p>
          <a:p>
            <a:pPr marL="182880" indent="-182880" fontAlgn="t">
              <a:spcAft>
                <a:spcPts val="600"/>
              </a:spcAft>
              <a:buClr>
                <a:srgbClr val="C66A39"/>
              </a:buClr>
              <a:buFont typeface="Arial" panose="020B0604020202020204" pitchFamily="34" charset="0"/>
              <a:buChar char="•"/>
            </a:pPr>
            <a:r>
              <a:rPr lang="en-US" sz="1400" dirty="0"/>
              <a:t>Using a tool for a task it wasn’t designed for</a:t>
            </a:r>
          </a:p>
          <a:p>
            <a:pPr marL="182880" indent="-182880" fontAlgn="t">
              <a:spcAft>
                <a:spcPts val="600"/>
              </a:spcAft>
              <a:buClr>
                <a:srgbClr val="C66A39"/>
              </a:buClr>
              <a:buFont typeface="Arial" panose="020B0604020202020204" pitchFamily="34" charset="0"/>
              <a:buChar char="•"/>
            </a:pPr>
            <a:r>
              <a:rPr lang="en-US" sz="1400" dirty="0"/>
              <a:t>Using damaged or defective tools</a:t>
            </a:r>
          </a:p>
          <a:p>
            <a:pPr marL="182880" indent="-182880" fontAlgn="t">
              <a:spcAft>
                <a:spcPts val="600"/>
              </a:spcAft>
              <a:buClr>
                <a:srgbClr val="C66A39"/>
              </a:buClr>
              <a:buFont typeface="Arial" panose="020B0604020202020204" pitchFamily="34" charset="0"/>
              <a:buChar char="•"/>
            </a:pPr>
            <a:r>
              <a:rPr lang="en-US" sz="1400" dirty="0"/>
              <a:t>Using the right tool in the wrong way</a:t>
            </a:r>
          </a:p>
          <a:p>
            <a:pPr marL="182880" indent="-182880" fontAlgn="t">
              <a:spcAft>
                <a:spcPts val="600"/>
              </a:spcAft>
              <a:buClr>
                <a:srgbClr val="C66A39"/>
              </a:buClr>
              <a:buFont typeface="Arial" panose="020B0604020202020204" pitchFamily="34" charset="0"/>
              <a:buChar char="•"/>
            </a:pPr>
            <a:r>
              <a:rPr lang="en-US" sz="1400" dirty="0"/>
              <a:t>Modifying tools improperly</a:t>
            </a:r>
          </a:p>
          <a:p>
            <a:pPr marL="182880" indent="-182880" fontAlgn="t">
              <a:spcAft>
                <a:spcPts val="600"/>
              </a:spcAft>
              <a:buClr>
                <a:srgbClr val="C66A39"/>
              </a:buClr>
              <a:buFont typeface="Arial" panose="020B0604020202020204" pitchFamily="34" charset="0"/>
              <a:buChar char="•"/>
            </a:pPr>
            <a:r>
              <a:rPr lang="en-US" sz="1400" dirty="0"/>
              <a:t>Not using the proper safety controls and personal protective equipment</a:t>
            </a:r>
          </a:p>
          <a:p>
            <a:pPr marL="182880" indent="-182880" fontAlgn="t">
              <a:spcAft>
                <a:spcPts val="600"/>
              </a:spcAft>
              <a:buClr>
                <a:srgbClr val="C66A39"/>
              </a:buClr>
              <a:buFont typeface="Arial" panose="020B0604020202020204" pitchFamily="34" charset="0"/>
              <a:buChar char="•"/>
            </a:pPr>
            <a:r>
              <a:rPr lang="en-US" sz="1400" dirty="0"/>
              <a:t>Operating equipment without proper authorization or training</a:t>
            </a:r>
          </a:p>
          <a:p>
            <a:pPr marL="182880" indent="-182880" fontAlgn="t">
              <a:spcAft>
                <a:spcPts val="600"/>
              </a:spcAft>
              <a:buClr>
                <a:srgbClr val="C66A39"/>
              </a:buClr>
              <a:buFont typeface="Arial" panose="020B0604020202020204" pitchFamily="34" charset="0"/>
              <a:buChar char="•"/>
            </a:pPr>
            <a:r>
              <a:rPr lang="en-US" sz="1400" dirty="0"/>
              <a:t>Using tools without safety guards</a:t>
            </a:r>
          </a:p>
        </p:txBody>
      </p:sp>
      <p:sp>
        <p:nvSpPr>
          <p:cNvPr id="2" name="TextBox 1">
            <a:extLst>
              <a:ext uri="{FF2B5EF4-FFF2-40B4-BE49-F238E27FC236}">
                <a16:creationId xmlns:a16="http://schemas.microsoft.com/office/drawing/2014/main" id="{1D54FAC1-C6C7-74FD-4205-520CC1B31B3E}"/>
              </a:ext>
            </a:extLst>
          </p:cNvPr>
          <p:cNvSpPr txBox="1"/>
          <p:nvPr/>
        </p:nvSpPr>
        <p:spPr>
          <a:xfrm>
            <a:off x="1590133" y="2679274"/>
            <a:ext cx="5189700" cy="3385542"/>
          </a:xfrm>
          <a:prstGeom prst="rect">
            <a:avLst/>
          </a:prstGeom>
          <a:noFill/>
        </p:spPr>
        <p:txBody>
          <a:bodyPr wrap="square" rtlCol="0">
            <a:spAutoFit/>
          </a:bodyPr>
          <a:lstStyle/>
          <a:p>
            <a:pPr fontAlgn="t">
              <a:spcAft>
                <a:spcPts val="600"/>
              </a:spcAft>
              <a:buClr>
                <a:srgbClr val="C66A39"/>
              </a:buClr>
            </a:pPr>
            <a:r>
              <a:rPr lang="en-US" sz="2000" b="1" dirty="0">
                <a:solidFill>
                  <a:srgbClr val="C66A39"/>
                </a:solidFill>
                <a:latin typeface="Arial" panose="020B0604020202020204" pitchFamily="34" charset="0"/>
                <a:cs typeface="Arial" panose="020B0604020202020204" pitchFamily="34" charset="0"/>
              </a:rPr>
              <a:t>Tool Selection</a:t>
            </a:r>
          </a:p>
          <a:p>
            <a:pPr>
              <a:spcAft>
                <a:spcPts val="1200"/>
              </a:spcAft>
              <a:buClr>
                <a:srgbClr val="C66A39"/>
              </a:buClr>
            </a:pPr>
            <a:r>
              <a:rPr lang="en-US" sz="1400" dirty="0"/>
              <a:t>Choosing the right tool isn’t just about personal preference or convenience – it’s about doing the job safely and effectively. Tools are designed for specific tasks, and when you select the right one, they help to:</a:t>
            </a:r>
          </a:p>
          <a:p>
            <a:pPr marL="182880" indent="-182880" fontAlgn="t">
              <a:spcAft>
                <a:spcPts val="600"/>
              </a:spcAft>
              <a:buClr>
                <a:srgbClr val="C66A39"/>
              </a:buClr>
              <a:buFont typeface="Arial" panose="020B0604020202020204" pitchFamily="34" charset="0"/>
              <a:buChar char="•"/>
            </a:pPr>
            <a:r>
              <a:rPr lang="en-US" sz="1400" dirty="0"/>
              <a:t>Enhance production quality, task delivery and efficiency</a:t>
            </a:r>
          </a:p>
          <a:p>
            <a:pPr marL="182880" indent="-182880" fontAlgn="t">
              <a:spcAft>
                <a:spcPts val="600"/>
              </a:spcAft>
              <a:buClr>
                <a:srgbClr val="C66A39"/>
              </a:buClr>
              <a:buFont typeface="Arial" panose="020B0604020202020204" pitchFamily="34" charset="0"/>
              <a:buChar char="•"/>
            </a:pPr>
            <a:r>
              <a:rPr lang="en-US" sz="1400" dirty="0"/>
              <a:t>Save time and effort through better planning and production processes</a:t>
            </a:r>
          </a:p>
          <a:p>
            <a:pPr marL="182880" indent="-182880" fontAlgn="t">
              <a:spcAft>
                <a:spcPts val="600"/>
              </a:spcAft>
              <a:buClr>
                <a:srgbClr val="C66A39"/>
              </a:buClr>
              <a:buFont typeface="Arial" panose="020B0604020202020204" pitchFamily="34" charset="0"/>
              <a:buChar char="•"/>
            </a:pPr>
            <a:r>
              <a:rPr lang="en-US" sz="1400" dirty="0"/>
              <a:t>Prevent damage to equipment and other materials</a:t>
            </a:r>
          </a:p>
          <a:p>
            <a:pPr marL="182880" indent="-182880" fontAlgn="t">
              <a:spcAft>
                <a:spcPts val="600"/>
              </a:spcAft>
              <a:buClr>
                <a:srgbClr val="C66A39"/>
              </a:buClr>
              <a:buFont typeface="Arial" panose="020B0604020202020204" pitchFamily="34" charset="0"/>
              <a:buChar char="•"/>
            </a:pPr>
            <a:r>
              <a:rPr lang="en-US" sz="1400" dirty="0"/>
              <a:t>Reduce mistakes, frustration and stress during re-work</a:t>
            </a:r>
          </a:p>
          <a:p>
            <a:pPr marL="182880" indent="-182880" fontAlgn="t">
              <a:spcAft>
                <a:spcPts val="600"/>
              </a:spcAft>
              <a:buClr>
                <a:srgbClr val="C66A39"/>
              </a:buClr>
              <a:buFont typeface="Arial" panose="020B0604020202020204" pitchFamily="34" charset="0"/>
              <a:buChar char="•"/>
            </a:pPr>
            <a:r>
              <a:rPr lang="en-US" sz="1400" dirty="0"/>
              <a:t>Reinforce proper equipment training</a:t>
            </a:r>
          </a:p>
          <a:p>
            <a:pPr marL="182880" indent="-182880" fontAlgn="t">
              <a:spcAft>
                <a:spcPts val="600"/>
              </a:spcAft>
              <a:buClr>
                <a:srgbClr val="C66A39"/>
              </a:buClr>
              <a:buFont typeface="Arial" panose="020B0604020202020204" pitchFamily="34" charset="0"/>
              <a:buChar char="•"/>
            </a:pPr>
            <a:r>
              <a:rPr lang="en-US" sz="1400" dirty="0"/>
              <a:t>Support personal safety on the job </a:t>
            </a:r>
          </a:p>
        </p:txBody>
      </p:sp>
      <p:sp>
        <p:nvSpPr>
          <p:cNvPr id="3" name="TextBox 2">
            <a:extLst>
              <a:ext uri="{FF2B5EF4-FFF2-40B4-BE49-F238E27FC236}">
                <a16:creationId xmlns:a16="http://schemas.microsoft.com/office/drawing/2014/main" id="{F18B5991-EF92-5FCE-D681-77228014EA0C}"/>
              </a:ext>
            </a:extLst>
          </p:cNvPr>
          <p:cNvSpPr txBox="1"/>
          <p:nvPr/>
        </p:nvSpPr>
        <p:spPr>
          <a:xfrm>
            <a:off x="1590133" y="1434251"/>
            <a:ext cx="10217553" cy="1154162"/>
          </a:xfrm>
          <a:prstGeom prst="rect">
            <a:avLst/>
          </a:prstGeom>
          <a:noFill/>
        </p:spPr>
        <p:txBody>
          <a:bodyPr wrap="square" rtlCol="0">
            <a:spAutoFit/>
          </a:bodyPr>
          <a:lstStyle/>
          <a:p>
            <a:pPr fontAlgn="t">
              <a:spcAft>
                <a:spcPts val="600"/>
              </a:spcAft>
              <a:buClr>
                <a:srgbClr val="C66A39"/>
              </a:buClr>
            </a:pPr>
            <a:r>
              <a:rPr lang="en-US" sz="1600" dirty="0"/>
              <a:t>Tools are a common part of our everyday lives, helping us work efficiently and safely - when used properly. Choosing the right tool, keeping it in good shape and using it the right way helps prevent injuries, protects equipment and ensures quality work.</a:t>
            </a:r>
          </a:p>
          <a:p>
            <a:pPr fontAlgn="t">
              <a:spcAft>
                <a:spcPts val="600"/>
              </a:spcAft>
              <a:buClr>
                <a:srgbClr val="C66A39"/>
              </a:buClr>
            </a:pPr>
            <a:r>
              <a:rPr lang="en-US" sz="1600" b="1" dirty="0"/>
              <a:t>Here’s a look at how to protect yourself and others by using tools the right way.</a:t>
            </a:r>
          </a:p>
        </p:txBody>
      </p:sp>
    </p:spTree>
    <p:extLst>
      <p:ext uri="{BB962C8B-B14F-4D97-AF65-F5344CB8AC3E}">
        <p14:creationId xmlns:p14="http://schemas.microsoft.com/office/powerpoint/2010/main" val="4086620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8D9E4-D78E-AE09-E399-8CF1A993073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407A2D3-E922-A9B6-592E-48BDDD541641}"/>
              </a:ext>
            </a:extLst>
          </p:cNvPr>
          <p:cNvSpPr/>
          <p:nvPr/>
        </p:nvSpPr>
        <p:spPr>
          <a:xfrm>
            <a:off x="8190411" y="-1"/>
            <a:ext cx="4001589"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ACD8BC89-B16D-0C6C-CBA0-F0223AE5AE2A}"/>
              </a:ext>
            </a:extLst>
          </p:cNvPr>
          <p:cNvSpPr>
            <a:spLocks noGrp="1"/>
          </p:cNvSpPr>
          <p:nvPr>
            <p:ph idx="1"/>
          </p:nvPr>
        </p:nvSpPr>
        <p:spPr>
          <a:xfrm>
            <a:off x="432363" y="2310156"/>
            <a:ext cx="7486619" cy="3301515"/>
          </a:xfrm>
        </p:spPr>
        <p:txBody>
          <a:bodyPr vert="horz" lIns="91440" tIns="45720" rIns="91440" bIns="45720" rtlCol="0" anchor="t">
            <a:noAutofit/>
          </a:bodyPr>
          <a:lstStyle/>
          <a:p>
            <a:pPr marL="0" indent="0">
              <a:spcBef>
                <a:spcPts val="600"/>
              </a:spcBef>
              <a:spcAft>
                <a:spcPts val="1800"/>
              </a:spcAft>
              <a:buClr>
                <a:srgbClr val="C66A39"/>
              </a:buClr>
              <a:buNone/>
            </a:pPr>
            <a:r>
              <a:rPr lang="en-US" sz="2400" b="1" dirty="0">
                <a:solidFill>
                  <a:srgbClr val="C66A39"/>
                </a:solidFill>
                <a:latin typeface="Arial"/>
                <a:cs typeface="Arial"/>
              </a:rPr>
              <a:t>To achieve safe production, we must be able to recognize and understand our risks and hazards. </a:t>
            </a:r>
          </a:p>
          <a:p>
            <a:pPr>
              <a:spcBef>
                <a:spcPts val="600"/>
              </a:spcBef>
              <a:spcAft>
                <a:spcPts val="600"/>
              </a:spcAft>
              <a:buClr>
                <a:srgbClr val="C66A39"/>
              </a:buClr>
            </a:pPr>
            <a:r>
              <a:rPr lang="en-US" sz="1600" dirty="0">
                <a:solidFill>
                  <a:schemeClr val="tx1">
                    <a:lumMod val="75000"/>
                    <a:lumOff val="25000"/>
                  </a:schemeClr>
                </a:solidFill>
                <a:latin typeface="Arial"/>
                <a:cs typeface="Arial"/>
              </a:rPr>
              <a:t>While our TRIR is below target, we’ve experienced two tragic fatalities this year and an uptick in high-risk safety incidents. These events are stark reminders we need to remain diligent in recognizing and controlling hazards. </a:t>
            </a:r>
          </a:p>
          <a:p>
            <a:pPr>
              <a:spcBef>
                <a:spcPts val="600"/>
              </a:spcBef>
              <a:spcAft>
                <a:spcPts val="600"/>
              </a:spcAft>
              <a:buClr>
                <a:srgbClr val="C66A39"/>
              </a:buClr>
            </a:pPr>
            <a:r>
              <a:rPr lang="en-US" sz="1600" dirty="0">
                <a:solidFill>
                  <a:schemeClr val="tx1">
                    <a:lumMod val="75000"/>
                    <a:lumOff val="25000"/>
                  </a:schemeClr>
                </a:solidFill>
                <a:latin typeface="Arial"/>
                <a:cs typeface="Arial"/>
              </a:rPr>
              <a:t>We need to control and monitor risks and stop work if controls are missing or ineffective.</a:t>
            </a:r>
          </a:p>
          <a:p>
            <a:pPr>
              <a:spcBef>
                <a:spcPts val="600"/>
              </a:spcBef>
              <a:spcAft>
                <a:spcPts val="600"/>
              </a:spcAft>
              <a:buClr>
                <a:srgbClr val="C66A39"/>
              </a:buClr>
            </a:pPr>
            <a:r>
              <a:rPr lang="en-US" sz="1600" dirty="0">
                <a:solidFill>
                  <a:schemeClr val="tx1">
                    <a:lumMod val="75000"/>
                    <a:lumOff val="25000"/>
                  </a:schemeClr>
                </a:solidFill>
                <a:latin typeface="Arial"/>
                <a:cs typeface="Arial"/>
              </a:rPr>
              <a:t>Each of us should use Fatal Risk Management and critical controls </a:t>
            </a:r>
            <a:r>
              <a:rPr lang="en-US" sz="1600">
                <a:solidFill>
                  <a:schemeClr val="tx1">
                    <a:lumMod val="75000"/>
                    <a:lumOff val="25000"/>
                  </a:schemeClr>
                </a:solidFill>
                <a:latin typeface="Arial"/>
                <a:cs typeface="Arial"/>
              </a:rPr>
              <a:t>to help ensure </a:t>
            </a:r>
            <a:r>
              <a:rPr lang="en-US" sz="1600" dirty="0">
                <a:solidFill>
                  <a:schemeClr val="tx1">
                    <a:lumMod val="75000"/>
                    <a:lumOff val="25000"/>
                  </a:schemeClr>
                </a:solidFill>
                <a:latin typeface="Arial"/>
                <a:cs typeface="Arial"/>
              </a:rPr>
              <a:t>hazards are being identified and then eliminated, mitigated or corrected before work begins. </a:t>
            </a:r>
          </a:p>
          <a:p>
            <a:pPr marL="0" indent="0">
              <a:spcBef>
                <a:spcPts val="600"/>
              </a:spcBef>
              <a:spcAft>
                <a:spcPts val="1200"/>
              </a:spcAft>
              <a:buClr>
                <a:srgbClr val="C66A39"/>
              </a:buClr>
              <a:buNone/>
            </a:pPr>
            <a:endParaRPr lang="en-US" sz="2400" b="1" dirty="0">
              <a:solidFill>
                <a:srgbClr val="C66A39"/>
              </a:solidFill>
              <a:latin typeface="Arial" panose="020B0604020202020204" pitchFamily="34" charset="0"/>
              <a:cs typeface="Arial" panose="020B0604020202020204" pitchFamily="34" charset="0"/>
            </a:endParaRPr>
          </a:p>
          <a:p>
            <a:pPr marL="0" indent="0">
              <a:spcBef>
                <a:spcPts val="600"/>
              </a:spcBef>
              <a:spcAft>
                <a:spcPts val="1200"/>
              </a:spcAft>
              <a:buClr>
                <a:srgbClr val="C66A39"/>
              </a:buClr>
              <a:buNone/>
            </a:pPr>
            <a:endParaRPr lang="en-US" sz="2400" b="1" dirty="0">
              <a:solidFill>
                <a:srgbClr val="C66A39"/>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0C77E64-31BB-8F5E-F7B7-A6E48D58C1BA}"/>
              </a:ext>
            </a:extLst>
          </p:cNvPr>
          <p:cNvSpPr txBox="1"/>
          <p:nvPr/>
        </p:nvSpPr>
        <p:spPr>
          <a:xfrm>
            <a:off x="432363" y="404113"/>
            <a:ext cx="652205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4449"/>
                </a:solidFill>
                <a:effectLst/>
                <a:uLnTx/>
                <a:uFillTx/>
                <a:latin typeface="Arial" panose="020B0604020202020204" pitchFamily="34" charset="0"/>
                <a:ea typeface="+mn-ea"/>
                <a:cs typeface="Arial" panose="020B0604020202020204" pitchFamily="34" charset="0"/>
              </a:rPr>
              <a:t>Safety Topic –</a:t>
            </a:r>
            <a:br>
              <a:rPr kumimoji="0" lang="en-US" sz="4800" b="1" i="0" u="none" strike="noStrike" kern="1200" cap="none" spc="0" normalizeH="0" baseline="0" noProof="0" dirty="0">
                <a:ln>
                  <a:noFill/>
                </a:ln>
                <a:solidFill>
                  <a:srgbClr val="004449"/>
                </a:solidFill>
                <a:effectLst/>
                <a:uLnTx/>
                <a:uFillTx/>
                <a:latin typeface="Arial" panose="020B0604020202020204" pitchFamily="34" charset="0"/>
                <a:ea typeface="+mn-ea"/>
                <a:cs typeface="Arial" panose="020B0604020202020204" pitchFamily="34" charset="0"/>
              </a:rPr>
            </a:br>
            <a:r>
              <a:rPr kumimoji="0" lang="en-US" sz="4800" b="1" i="0" u="none" strike="noStrike" kern="1200" cap="none" spc="0" normalizeH="0" baseline="0" noProof="0" dirty="0">
                <a:ln>
                  <a:noFill/>
                </a:ln>
                <a:solidFill>
                  <a:srgbClr val="004449"/>
                </a:solidFill>
                <a:effectLst/>
                <a:uLnTx/>
                <a:uFillTx/>
                <a:latin typeface="Arial" panose="020B0604020202020204" pitchFamily="34" charset="0"/>
                <a:ea typeface="+mn-ea"/>
                <a:cs typeface="Arial" panose="020B0604020202020204" pitchFamily="34" charset="0"/>
              </a:rPr>
              <a:t>Hazard Recognition</a:t>
            </a:r>
            <a:endParaRPr kumimoji="0" lang="en-US" sz="3600" b="1" i="0" u="none" strike="noStrike" kern="1200" cap="none" spc="0" normalizeH="0" baseline="0" noProof="0" dirty="0">
              <a:ln>
                <a:noFill/>
              </a:ln>
              <a:solidFill>
                <a:srgbClr val="004449"/>
              </a:solidFill>
              <a:effectLst/>
              <a:uLnTx/>
              <a:uFillTx/>
              <a:latin typeface="Arial" panose="020B0604020202020204" pitchFamily="34" charset="0"/>
              <a:ea typeface="+mn-ea"/>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2B20D641-C93D-733B-5874-F78836362BA0}"/>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0701445" y="5852314"/>
            <a:ext cx="922341" cy="508727"/>
          </a:xfrm>
          <a:prstGeom prst="rect">
            <a:avLst/>
          </a:prstGeom>
        </p:spPr>
      </p:pic>
      <p:sp>
        <p:nvSpPr>
          <p:cNvPr id="4" name="Content Placeholder 2">
            <a:extLst>
              <a:ext uri="{FF2B5EF4-FFF2-40B4-BE49-F238E27FC236}">
                <a16:creationId xmlns:a16="http://schemas.microsoft.com/office/drawing/2014/main" id="{CAD9E5C3-9590-B2DD-64C2-EFFFE2A745B0}"/>
              </a:ext>
            </a:extLst>
          </p:cNvPr>
          <p:cNvSpPr>
            <a:spLocks noGrp="1"/>
          </p:cNvSpPr>
          <p:nvPr/>
        </p:nvSpPr>
        <p:spPr>
          <a:xfrm>
            <a:off x="8477794" y="614377"/>
            <a:ext cx="3461657" cy="5170590"/>
          </a:xfrm>
          <a:prstGeom prst="rect">
            <a:avLst/>
          </a:prstGeom>
        </p:spPr>
        <p:txBody>
          <a:bodyPr vert="horz" lIns="91440" tIns="45720" rIns="91440" bIns="45720" rtlCol="0">
            <a:noAutofit/>
          </a:bodyPr>
          <a:lstStyle>
            <a:lvl1pPr marL="225425" indent="-225425" algn="l" defTabSz="914400" rtl="0" eaLnBrk="1" latinLnBrk="0" hangingPunct="1">
              <a:lnSpc>
                <a:spcPct val="90000"/>
              </a:lnSpc>
              <a:spcBef>
                <a:spcPts val="1000"/>
              </a:spcBef>
              <a:buClr>
                <a:srgbClr val="D37321"/>
              </a:buClr>
              <a:buSzPct val="11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2763" indent="-279400" algn="l" defTabSz="914400" rtl="0" eaLnBrk="1" latinLnBrk="0" hangingPunct="1">
              <a:lnSpc>
                <a:spcPct val="90000"/>
              </a:lnSpc>
              <a:spcBef>
                <a:spcPts val="500"/>
              </a:spcBef>
              <a:buClr>
                <a:srgbClr val="D37321"/>
              </a:buClr>
              <a:buSzPct val="92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8838" indent="-288925" algn="l" defTabSz="914400" rtl="0" eaLnBrk="1" latinLnBrk="0" hangingPunct="1">
              <a:lnSpc>
                <a:spcPct val="90000"/>
              </a:lnSpc>
              <a:spcBef>
                <a:spcPts val="500"/>
              </a:spcBef>
              <a:buClr>
                <a:srgbClr val="D37321"/>
              </a:buClr>
              <a:buSzPct val="98000"/>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082675" indent="-280988" algn="l" defTabSz="914400" rtl="0" eaLnBrk="1" latinLnBrk="0" hangingPunct="1">
              <a:lnSpc>
                <a:spcPct val="90000"/>
              </a:lnSpc>
              <a:spcBef>
                <a:spcPts val="500"/>
              </a:spcBef>
              <a:buClr>
                <a:srgbClr val="D3732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258888" indent="-176213" algn="l" defTabSz="914400" rtl="0" eaLnBrk="1" latinLnBrk="0" hangingPunct="1">
              <a:lnSpc>
                <a:spcPct val="90000"/>
              </a:lnSpc>
              <a:spcBef>
                <a:spcPts val="500"/>
              </a:spcBef>
              <a:buClr>
                <a:srgbClr val="D3732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Example questions to ask when identifying hazards</a:t>
            </a:r>
          </a:p>
          <a:p>
            <a:pPr marL="0" marR="0" lvl="0" indent="0"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a:lnSpc>
                <a:spcPct val="100000"/>
              </a:lnSpc>
            </a:pPr>
            <a:r>
              <a:rPr lang="en-US" sz="1600" i="1">
                <a:solidFill>
                  <a:schemeClr val="bg1"/>
                </a:solidFill>
              </a:rPr>
              <a:t>What are the potential hazards associated with my work? </a:t>
            </a:r>
          </a:p>
          <a:p>
            <a:pPr>
              <a:lnSpc>
                <a:spcPct val="100000"/>
              </a:lnSpc>
            </a:pPr>
            <a:r>
              <a:rPr lang="en-US" sz="1600" i="1">
                <a:solidFill>
                  <a:schemeClr val="bg1"/>
                </a:solidFill>
              </a:rPr>
              <a:t>How often do I check for hazards?</a:t>
            </a:r>
          </a:p>
          <a:p>
            <a:pPr>
              <a:lnSpc>
                <a:spcPct val="100000"/>
              </a:lnSpc>
            </a:pPr>
            <a:r>
              <a:rPr lang="en-US" sz="1600" i="1">
                <a:solidFill>
                  <a:schemeClr val="bg1"/>
                </a:solidFill>
              </a:rPr>
              <a:t>Are there hazards present in the work being performed around me? </a:t>
            </a:r>
          </a:p>
          <a:p>
            <a:pPr>
              <a:lnSpc>
                <a:spcPct val="100000"/>
              </a:lnSpc>
            </a:pPr>
            <a:r>
              <a:rPr lang="en-US" sz="1600" i="1">
                <a:solidFill>
                  <a:schemeClr val="bg1"/>
                </a:solidFill>
              </a:rPr>
              <a:t>Are there any changes in equipment, procedures or conditions that could introduce new hazards?</a:t>
            </a:r>
          </a:p>
          <a:p>
            <a:pPr>
              <a:lnSpc>
                <a:spcPct val="100000"/>
              </a:lnSpc>
            </a:pPr>
            <a:endParaRPr lang="en-US"/>
          </a:p>
          <a:p>
            <a:pPr>
              <a:lnSpc>
                <a:spcPct val="100000"/>
              </a:lnSpc>
            </a:pPr>
            <a:endParaRPr lang="en-US"/>
          </a:p>
          <a:p>
            <a:pPr>
              <a:lnSpc>
                <a:spcPct val="100000"/>
              </a:lnSpc>
            </a:pPr>
            <a:endParaRPr lang="en-US" sz="1600">
              <a:solidFill>
                <a:schemeClr val="bg1"/>
              </a:solidFill>
            </a:endParaRPr>
          </a:p>
          <a:p>
            <a:pPr marL="0" marR="0" lvl="0" indent="0"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70ECF8FA-2426-E66E-C9D5-4EA40C4E79B8}"/>
              </a:ext>
            </a:extLst>
          </p:cNvPr>
          <p:cNvSpPr/>
          <p:nvPr/>
        </p:nvSpPr>
        <p:spPr>
          <a:xfrm>
            <a:off x="1119159" y="6090906"/>
            <a:ext cx="5914918" cy="540270"/>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hlinkClick r:id="rId4"/>
              </a:rPr>
              <a:t>Click here</a:t>
            </a:r>
            <a:r>
              <a:rPr kumimoji="0" lang="en-US" sz="1600" b="0" i="0" u="none" strike="noStrike" kern="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 </a:t>
            </a:r>
            <a:r>
              <a:rPr kumimoji="0" lang="en-US" sz="1600" b="0"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to access a Hazard Recognition toolkit, including talking points and an employee handout. </a:t>
            </a:r>
            <a:endParaRPr kumimoji="0" lang="en-US" sz="1600" b="0" i="0" u="sng"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13" name="Graphic 12" descr="Cursor with solid fill">
            <a:extLst>
              <a:ext uri="{FF2B5EF4-FFF2-40B4-BE49-F238E27FC236}">
                <a16:creationId xmlns:a16="http://schemas.microsoft.com/office/drawing/2014/main" id="{8EC1B823-D65C-9186-8879-EE7A21B849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68214" y="6019480"/>
            <a:ext cx="671394" cy="683123"/>
          </a:xfrm>
          <a:prstGeom prst="rect">
            <a:avLst/>
          </a:prstGeom>
        </p:spPr>
      </p:pic>
    </p:spTree>
    <p:extLst>
      <p:ext uri="{BB962C8B-B14F-4D97-AF65-F5344CB8AC3E}">
        <p14:creationId xmlns:p14="http://schemas.microsoft.com/office/powerpoint/2010/main" val="1740531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442FA-CDE6-065F-EC32-D36E7A051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431435"/>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High-risk Incidents</a:t>
            </a:r>
          </a:p>
          <a:p>
            <a:endParaRPr lang="en-US" sz="2800">
              <a:solidFill>
                <a:schemeClr val="bg1"/>
              </a:solidFill>
              <a:latin typeface="Arial" panose="020B0604020202020204" pitchFamily="34" charset="0"/>
              <a:cs typeface="Arial" panose="020B0604020202020204" pitchFamily="34" charset="0"/>
            </a:endParaRPr>
          </a:p>
          <a:p>
            <a:r>
              <a:rPr lang="en-US" sz="2800" i="1">
                <a:solidFill>
                  <a:schemeClr val="bg1"/>
                </a:solidFill>
                <a:latin typeface="Arial" panose="020B0604020202020204" pitchFamily="34" charset="0"/>
                <a:cs typeface="Arial" panose="020B0604020202020204" pitchFamily="34" charset="0"/>
              </a:rPr>
              <a:t>Actionable and PFEs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25928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Haul Truck and Semi-Truck Near Miss</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9"/>
          <a:ext cx="5730057" cy="5473614"/>
        </p:xfrm>
        <a:graphic>
          <a:graphicData uri="http://schemas.openxmlformats.org/drawingml/2006/table">
            <a:tbl>
              <a:tblPr firstRow="1" bandRow="1">
                <a:tableStyleId>{1FECB4D8-DB02-4DC6-A0A2-4F2EBAE1DC90}</a:tableStyleId>
              </a:tblPr>
              <a:tblGrid>
                <a:gridCol w="1552875">
                  <a:extLst>
                    <a:ext uri="{9D8B030D-6E8A-4147-A177-3AD203B41FA5}">
                      <a16:colId xmlns:a16="http://schemas.microsoft.com/office/drawing/2014/main" val="2478897174"/>
                    </a:ext>
                  </a:extLst>
                </a:gridCol>
                <a:gridCol w="4177182">
                  <a:extLst>
                    <a:ext uri="{9D8B030D-6E8A-4147-A177-3AD203B41FA5}">
                      <a16:colId xmlns:a16="http://schemas.microsoft.com/office/drawing/2014/main" val="1434738273"/>
                    </a:ext>
                  </a:extLst>
                </a:gridCol>
              </a:tblGrid>
              <a:tr h="36507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7775">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Morenci</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5713">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June 27, 2025 / 8:30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35001">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Near Miss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485902">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cap="flat" cmpd="sng" algn="ctr">
                      <a:solidFill>
                        <a:schemeClr val="bg1">
                          <a:lumMod val="65000"/>
                        </a:schemeClr>
                      </a:solidFill>
                      <a:prstDash val="solid"/>
                      <a:round/>
                      <a:headEnd type="none" w="med" len="med"/>
                      <a:tailEnd type="none" w="med" len="med"/>
                    </a:lnB>
                    <a:solidFill>
                      <a:schemeClr val="bg2"/>
                    </a:solidFill>
                  </a:tcPr>
                </a:tc>
                <a:tc>
                  <a:txBody>
                    <a:bodyPr/>
                    <a:lstStyle/>
                    <a:p>
                      <a:pPr marL="0" marR="0" lvl="0" indent="0" algn="l" rtl="0" eaLnBrk="1" latinLnBrk="0" hangingPunct="1">
                        <a:lnSpc>
                          <a:spcPct val="100000"/>
                        </a:lnSpc>
                        <a:spcBef>
                          <a:spcPts val="0"/>
                        </a:spcBef>
                        <a:spcAft>
                          <a:spcPts val="0"/>
                        </a:spcAft>
                        <a:buNone/>
                      </a:pPr>
                      <a:r>
                        <a:rPr lang="en-US" sz="1000" kern="1200">
                          <a:solidFill>
                            <a:schemeClr val="dk1"/>
                          </a:solidFill>
                          <a:latin typeface="Arial"/>
                          <a:ea typeface="+mn-ea"/>
                          <a:cs typeface="Arial"/>
                        </a:rPr>
                        <a:t>A parts transport semi-truck was exiting behind the Heavy Duty Truck Shop. As the same time, a mechanic in a haul truck parked in a designated spot along the side of the truck was preparing to move to the wash rack. After checking the mirrors, the mechanic began to turn the haul truck to the right. The semi-truck was positioned in the haul truck’s blind spot, and the two vehicles came within feet of collision. </a:t>
                      </a:r>
                    </a:p>
                    <a:p>
                      <a:pPr marL="0" marR="0" lvl="0" indent="0" algn="l" rtl="0" eaLnBrk="1" latinLnBrk="0" hangingPunct="1">
                        <a:lnSpc>
                          <a:spcPct val="100000"/>
                        </a:lnSpc>
                        <a:spcBef>
                          <a:spcPts val="0"/>
                        </a:spcBef>
                        <a:spcAft>
                          <a:spcPts val="0"/>
                        </a:spcAft>
                        <a:buNone/>
                      </a:pPr>
                      <a:endParaRPr lang="en-US" sz="1000" kern="1200">
                        <a:solidFill>
                          <a:schemeClr val="dk1"/>
                        </a:solidFill>
                        <a:latin typeface="Arial"/>
                        <a:ea typeface="+mn-ea"/>
                        <a:cs typeface="Arial"/>
                      </a:endParaRPr>
                    </a:p>
                    <a:p>
                      <a:pPr marL="0" marR="0" lvl="0" indent="0" algn="l" rtl="0" eaLnBrk="1" latinLnBrk="0" hangingPunct="1">
                        <a:lnSpc>
                          <a:spcPct val="100000"/>
                        </a:lnSpc>
                        <a:spcBef>
                          <a:spcPts val="0"/>
                        </a:spcBef>
                        <a:spcAft>
                          <a:spcPts val="0"/>
                        </a:spcAft>
                        <a:buNone/>
                      </a:pPr>
                      <a:r>
                        <a:rPr lang="en-US" sz="1000" strike="noStrike" kern="1200">
                          <a:solidFill>
                            <a:schemeClr val="dk1"/>
                          </a:solidFill>
                          <a:latin typeface="Arial"/>
                          <a:ea typeface="+mn-ea"/>
                          <a:cs typeface="Arial"/>
                        </a:rPr>
                        <a:t>A nearby employee </a:t>
                      </a:r>
                      <a:r>
                        <a:rPr lang="en-US" sz="1000" kern="1200">
                          <a:solidFill>
                            <a:schemeClr val="dk1"/>
                          </a:solidFill>
                          <a:latin typeface="Arial"/>
                          <a:ea typeface="+mn-ea"/>
                          <a:cs typeface="Arial"/>
                        </a:rPr>
                        <a:t>noticed the trucks moving and signaled the haul truck mechanic to stop, preventing an accident.</a:t>
                      </a:r>
                    </a:p>
                  </a:txBody>
                  <a:tcPr anchor="ctr">
                    <a:lnL w="0">
                      <a:noFill/>
                    </a:lnL>
                    <a:lnR w="9525">
                      <a:solidFill>
                        <a:schemeClr val="bg1">
                          <a:lumMod val="65000"/>
                        </a:schemeClr>
                      </a:solidFill>
                    </a:lnR>
                    <a:lnT w="9525">
                      <a:solidFill>
                        <a:schemeClr val="bg1">
                          <a:lumMod val="65000"/>
                        </a:schemeClr>
                      </a:solidFill>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037906651"/>
                  </a:ext>
                </a:extLst>
              </a:tr>
              <a:tr h="411321">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2"/>
                    </a:solidFill>
                  </a:tcPr>
                </a:tc>
                <a:tc>
                  <a:txBody>
                    <a:bodyPr/>
                    <a:lstStyle/>
                    <a:p>
                      <a:pPr marL="0" algn="l" defTabSz="914400" rtl="0" eaLnBrk="1" latinLnBrk="0" hangingPunct="1"/>
                      <a:r>
                        <a:rPr lang="en-US" sz="1000" kern="1200">
                          <a:solidFill>
                            <a:schemeClr val="dk1"/>
                          </a:solidFill>
                          <a:latin typeface="Arial" panose="020B0604020202020204" pitchFamily="34" charset="0"/>
                          <a:ea typeface="+mn-ea"/>
                          <a:cs typeface="Arial" panose="020B0604020202020204" pitchFamily="34" charset="0"/>
                        </a:rPr>
                        <a:t>Actionable – Significant (3) Likely (3)</a:t>
                      </a:r>
                    </a:p>
                  </a:txBody>
                  <a:tcPr anchor="ctr">
                    <a:lnL w="0">
                      <a:noFill/>
                    </a:lnL>
                    <a:lnR w="9525">
                      <a:solidFill>
                        <a:schemeClr val="bg1">
                          <a:lumMod val="65000"/>
                        </a:schemeClr>
                      </a:solid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369604508"/>
                  </a:ext>
                </a:extLst>
              </a:tr>
              <a:tr h="829403">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2"/>
                    </a:solidFill>
                  </a:tcPr>
                </a:tc>
                <a:tc>
                  <a:txBody>
                    <a:bodyPr/>
                    <a:lstStyle/>
                    <a:p>
                      <a:pPr marL="171450" lvl="0" indent="-171450">
                        <a:buFont typeface="Arial" panose="020B0604020202020204" pitchFamily="34" charset="0"/>
                        <a:buChar char="•"/>
                      </a:pPr>
                      <a:r>
                        <a:rPr lang="en-US" sz="1000" kern="1200">
                          <a:solidFill>
                            <a:schemeClr val="dk1"/>
                          </a:solidFill>
                          <a:latin typeface="Arial" panose="020B0604020202020204" pitchFamily="34" charset="0"/>
                          <a:ea typeface="+mn-ea"/>
                          <a:cs typeface="Arial" panose="020B0604020202020204" pitchFamily="34" charset="0"/>
                        </a:rPr>
                        <a:t>Lack of segregation between semi-trucks and other heavy equipment in the area. </a:t>
                      </a:r>
                    </a:p>
                    <a:p>
                      <a:pPr marL="171450" lvl="0" indent="-171450">
                        <a:buFont typeface="Arial" panose="020B0604020202020204" pitchFamily="34" charset="0"/>
                        <a:buChar char="•"/>
                      </a:pPr>
                      <a:r>
                        <a:rPr lang="en-US" sz="1000">
                          <a:solidFill>
                            <a:schemeClr val="tx1"/>
                          </a:solidFill>
                          <a:latin typeface="Arial" panose="020B0604020202020204" pitchFamily="34" charset="0"/>
                          <a:cs typeface="Arial" panose="020B0604020202020204" pitchFamily="34" charset="0"/>
                        </a:rPr>
                        <a:t>No requirements for designated spotters in this location of the Truck Shop.</a:t>
                      </a:r>
                    </a:p>
                  </a:txBody>
                  <a:tcPr anchor="ctr">
                    <a:lnL w="0">
                      <a:noFill/>
                    </a:lnL>
                    <a:lnR w="9525">
                      <a:solidFill>
                        <a:schemeClr val="bg1">
                          <a:lumMod val="65000"/>
                        </a:schemeClr>
                      </a:solid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381215501"/>
                  </a:ext>
                </a:extLst>
              </a:tr>
              <a:tr h="46114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2"/>
                    </a:solidFill>
                  </a:tcPr>
                </a:tc>
                <a:tc>
                  <a:txBody>
                    <a:bodyPr/>
                    <a:lstStyle/>
                    <a:p>
                      <a:pPr marL="171450" indent="-171450">
                        <a:buFont typeface="Arial" panose="020B0604020202020204" pitchFamily="34" charset="0"/>
                        <a:buChar char="•"/>
                      </a:pPr>
                      <a:r>
                        <a:rPr lang="en-US" sz="1000" b="0" i="0" u="none" strike="noStrike" noProof="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FCX-23  Interaction with Heavy Mobile Equipment - Surface</a:t>
                      </a:r>
                      <a:endParaRPr lang="en-US" sz="1000">
                        <a:solidFill>
                          <a:srgbClr val="0070C0"/>
                        </a:solidFill>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582180056"/>
                  </a:ext>
                </a:extLst>
              </a:tr>
              <a:tr h="461140">
                <a:tc>
                  <a:txBody>
                    <a:bodyPr/>
                    <a:lstStyle/>
                    <a:p>
                      <a:r>
                        <a:rPr lang="en-US" sz="1000" b="1">
                          <a:latin typeface="Arial"/>
                          <a:cs typeface="Arial"/>
                        </a:rPr>
                        <a:t>Employee Condition</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No injuries. </a:t>
                      </a:r>
                    </a:p>
                  </a:txBody>
                  <a:tcPr anchor="ctr">
                    <a:lnL w="0">
                      <a:noFill/>
                    </a:lnL>
                    <a:lnR w="9525">
                      <a:solidFill>
                        <a:schemeClr val="bg1">
                          <a:lumMod val="65000"/>
                        </a:schemeClr>
                      </a:solid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noFill/>
                  </a:tcPr>
                </a:tc>
                <a:extLst>
                  <a:ext uri="{0D108BD9-81ED-4DB2-BD59-A6C34878D82A}">
                    <a16:rowId xmlns:a16="http://schemas.microsoft.com/office/drawing/2014/main" val="1914337506"/>
                  </a:ext>
                </a:extLst>
              </a:tr>
              <a:tr h="461140">
                <a:tc>
                  <a:txBody>
                    <a:bodyPr/>
                    <a:lstStyle/>
                    <a:p>
                      <a:r>
                        <a:rPr lang="en-US" sz="1000" b="1">
                          <a:latin typeface="Arial"/>
                          <a:cs typeface="Arial"/>
                        </a:rPr>
                        <a:t>Contact</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Belen Lawrence, Manager-Health and Safety</a:t>
                      </a:r>
                    </a:p>
                    <a:p>
                      <a:pPr marL="171450" lvl="0" indent="-171450">
                        <a:buFont typeface="Arial" panose="020B0604020202020204" pitchFamily="34" charset="0"/>
                        <a:buChar char="•"/>
                      </a:pPr>
                      <a:r>
                        <a:rPr lang="en-US" sz="1000">
                          <a:latin typeface="Arial" panose="020B0604020202020204" pitchFamily="34" charset="0"/>
                          <a:cs typeface="Arial" panose="020B0604020202020204" pitchFamily="34" charset="0"/>
                        </a:rPr>
                        <a:t>Gary Anderson, Manager-Support Services</a:t>
                      </a:r>
                    </a:p>
                  </a:txBody>
                  <a:tcPr anchor="ctr">
                    <a:lnL w="0">
                      <a:noFill/>
                    </a:lnL>
                    <a:lnR w="9525">
                      <a:solidFill>
                        <a:schemeClr val="bg1">
                          <a:lumMod val="65000"/>
                        </a:schemeClr>
                      </a:solid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noFill/>
                  </a:tcPr>
                </a:tc>
                <a:extLst>
                  <a:ext uri="{0D108BD9-81ED-4DB2-BD59-A6C34878D82A}">
                    <a16:rowId xmlns:a16="http://schemas.microsoft.com/office/drawing/2014/main" val="94072882"/>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98338" y="540644"/>
            <a:ext cx="12784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Vehicle Collision or Rollover</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2025-19</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a:t>
                      </a:r>
                      <a:r>
                        <a:rPr lang="en-US" sz="1050" b="0" kern="1200">
                          <a:solidFill>
                            <a:schemeClr val="tx1"/>
                          </a:solidFill>
                          <a:effectLst/>
                          <a:latin typeface="Arial" panose="020B0604020202020204" pitchFamily="34" charset="0"/>
                          <a:ea typeface="+mn-ea"/>
                          <a:cs typeface="Arial" panose="020B0604020202020204" pitchFamily="34" charset="0"/>
                        </a:rPr>
                        <a:t>20027097</a:t>
                      </a:r>
                      <a:endParaRPr lang="en-US" sz="1050" b="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026" name="Picture 2" descr="Logo, icon&#10;&#10;Description automatically generated">
            <a:extLst>
              <a:ext uri="{FF2B5EF4-FFF2-40B4-BE49-F238E27FC236}">
                <a16:creationId xmlns:a16="http://schemas.microsoft.com/office/drawing/2014/main" id="{9E08E946-5065-7EB8-0294-31DEC2258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42" y="52483"/>
            <a:ext cx="613661" cy="53320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D9ADD90-6198-3741-DA65-84CE63CBD22D}"/>
              </a:ext>
            </a:extLst>
          </p:cNvPr>
          <p:cNvSpPr>
            <a:spLocks noGrp="1"/>
          </p:cNvSpPr>
          <p:nvPr>
            <p:ph type="body" sz="quarter" idx="32"/>
          </p:nvPr>
        </p:nvSpPr>
        <p:spPr>
          <a:xfrm>
            <a:off x="6417821" y="5159827"/>
            <a:ext cx="5501369" cy="359230"/>
          </a:xfrm>
        </p:spPr>
        <p:txBody>
          <a:bodyPr>
            <a:noAutofit/>
          </a:bodyPr>
          <a:lstStyle/>
          <a:p>
            <a:pPr marL="0" indent="0">
              <a:buNone/>
            </a:pPr>
            <a:r>
              <a:rPr lang="en-US" sz="1000" i="1">
                <a:latin typeface="Arial" panose="020B0604020202020204" pitchFamily="34" charset="0"/>
                <a:cs typeface="Arial" panose="020B0604020202020204" pitchFamily="34" charset="0"/>
              </a:rPr>
              <a:t>Proximity of haul truck and semi during incident. </a:t>
            </a:r>
            <a:r>
              <a:rPr lang="en-US" sz="1000" i="1">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Click here to view video of the event</a:t>
            </a:r>
            <a:r>
              <a:rPr lang="en-US" sz="1000" i="1">
                <a:solidFill>
                  <a:srgbClr val="0070C0"/>
                </a:solidFill>
                <a:latin typeface="Arial" panose="020B0604020202020204" pitchFamily="34" charset="0"/>
                <a:cs typeface="Arial" panose="020B0604020202020204" pitchFamily="34" charset="0"/>
              </a:rPr>
              <a:t>.  </a:t>
            </a:r>
          </a:p>
        </p:txBody>
      </p:sp>
      <p:pic>
        <p:nvPicPr>
          <p:cNvPr id="2" name="Picture 1" descr="A truck in a dirt area&#10;&#10;AI-generated content may be incorrect.">
            <a:extLst>
              <a:ext uri="{FF2B5EF4-FFF2-40B4-BE49-F238E27FC236}">
                <a16:creationId xmlns:a16="http://schemas.microsoft.com/office/drawing/2014/main" id="{A67DEB9D-72FE-0461-4B6C-CA69C17190B3}"/>
              </a:ext>
            </a:extLst>
          </p:cNvPr>
          <p:cNvPicPr>
            <a:picLocks noChangeAspect="1"/>
          </p:cNvPicPr>
          <p:nvPr/>
        </p:nvPicPr>
        <p:blipFill>
          <a:blip r:embed="rId6"/>
          <a:srcRect l="16491" r="15058" b="-5031"/>
          <a:stretch/>
        </p:blipFill>
        <p:spPr>
          <a:xfrm>
            <a:off x="6308296" y="1775105"/>
            <a:ext cx="5626283" cy="3384723"/>
          </a:xfrm>
          <a:prstGeom prst="rect">
            <a:avLst/>
          </a:prstGeom>
        </p:spPr>
      </p:pic>
    </p:spTree>
    <p:extLst>
      <p:ext uri="{BB962C8B-B14F-4D97-AF65-F5344CB8AC3E}">
        <p14:creationId xmlns:p14="http://schemas.microsoft.com/office/powerpoint/2010/main" val="3199767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2" y="270082"/>
            <a:ext cx="5425815" cy="533203"/>
          </a:xfrm>
          <a:prstGeom prst="rect">
            <a:avLst/>
          </a:prstGeom>
        </p:spPr>
        <p:txBody>
          <a:bodyPr/>
          <a:lstStyle/>
          <a:p>
            <a:r>
              <a:rPr lang="en-US"/>
              <a:t>Loader Hit a Light Vehicle in </a:t>
            </a:r>
            <a:r>
              <a:rPr lang="en-US" err="1"/>
              <a:t>Kucing</a:t>
            </a:r>
            <a:r>
              <a:rPr lang="en-US"/>
              <a:t> Liar Mine</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934344" cy="5612856"/>
        </p:xfrm>
        <a:graphic>
          <a:graphicData uri="http://schemas.openxmlformats.org/drawingml/2006/table">
            <a:tbl>
              <a:tblPr firstRow="1" bandRow="1">
                <a:tableStyleId>{1FECB4D8-DB02-4DC6-A0A2-4F2EBAE1DC90}</a:tableStyleId>
              </a:tblPr>
              <a:tblGrid>
                <a:gridCol w="1608238">
                  <a:extLst>
                    <a:ext uri="{9D8B030D-6E8A-4147-A177-3AD203B41FA5}">
                      <a16:colId xmlns:a16="http://schemas.microsoft.com/office/drawing/2014/main" val="2478897174"/>
                    </a:ext>
                  </a:extLst>
                </a:gridCol>
                <a:gridCol w="4326106">
                  <a:extLst>
                    <a:ext uri="{9D8B030D-6E8A-4147-A177-3AD203B41FA5}">
                      <a16:colId xmlns:a16="http://schemas.microsoft.com/office/drawing/2014/main" val="1434738273"/>
                    </a:ext>
                  </a:extLst>
                </a:gridCol>
              </a:tblGrid>
              <a:tr h="314893">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43472">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PT Freeport Indonesia</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64154">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July 12, 2025 / 2:36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76405">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485672">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buNone/>
                      </a:pPr>
                      <a:r>
                        <a:rPr lang="en-US" sz="1050" b="0" i="0" u="none" strike="noStrike" noProof="0">
                          <a:solidFill>
                            <a:schemeClr val="tx1"/>
                          </a:solidFill>
                          <a:latin typeface="Arial"/>
                          <a:cs typeface="Arial"/>
                        </a:rPr>
                        <a:t>A light vehicle (LV) entered CR-701/CR-702 travelling east, while a full loader (LHD) was travelling west. The LV reversed to avoid the LHD, continuously honking. </a:t>
                      </a:r>
                      <a:r>
                        <a:rPr lang="en-US" sz="1050" b="0" i="0" u="none" strike="noStrike" noProof="0">
                          <a:solidFill>
                            <a:srgbClr val="000000"/>
                          </a:solidFill>
                          <a:latin typeface="Arial"/>
                        </a:rPr>
                        <a:t>The LHD operator didn't see the LV due to the loaded bucket limiting visibility</a:t>
                      </a:r>
                      <a:r>
                        <a:rPr lang="en-US" sz="1050" b="0" i="0" u="none" strike="noStrike" noProof="0">
                          <a:solidFill>
                            <a:schemeClr val="tx1"/>
                          </a:solidFill>
                          <a:latin typeface="Arial"/>
                          <a:cs typeface="Arial"/>
                        </a:rPr>
                        <a:t> and kept moving. The LHD’s bucket struck the LV’s hood as it reversed around the corner. The LV passenger tried to signal with a cap lamp, but the LHD continued dumping. The LHD operator stopped after reversing and finally noticed the signal.</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52132">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algn="l"/>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a:latin typeface="Arial"/>
                          <a:cs typeface="Arial"/>
                        </a:rPr>
                        <a:t>Inadequate Mucking Plans </a:t>
                      </a:r>
                      <a:r>
                        <a:rPr lang="en-US" sz="1050" b="0">
                          <a:latin typeface="Arial"/>
                          <a:cs typeface="Arial"/>
                        </a:rPr>
                        <a:t>–</a:t>
                      </a:r>
                      <a:r>
                        <a:rPr lang="en-US" sz="1050">
                          <a:latin typeface="Arial"/>
                          <a:cs typeface="Arial"/>
                        </a:rPr>
                        <a:t> No clear identification of access points requiring barricading; LHD operators were not properly briefed on the necessary signage, lighting and barricading materials during line-out.</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a:latin typeface="Arial"/>
                          <a:cs typeface="Arial"/>
                        </a:rPr>
                        <a:t>Improper Barricading Implementation</a:t>
                      </a:r>
                      <a:r>
                        <a:rPr lang="en-US" sz="1050">
                          <a:latin typeface="Arial"/>
                          <a:cs typeface="Arial"/>
                        </a:rPr>
                        <a:t> – Available barricading equipment (chains, rotary lights, tags) were not deployed to the site. Only one rotary light was installed, and it was incorrectly positioned.</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a:latin typeface="Arial"/>
                          <a:cs typeface="Arial"/>
                        </a:rPr>
                        <a:t>Lack of Consistent Enforcement </a:t>
                      </a:r>
                      <a:r>
                        <a:rPr lang="en-US" sz="1050" b="0">
                          <a:latin typeface="Arial"/>
                          <a:cs typeface="Arial"/>
                        </a:rPr>
                        <a:t>–</a:t>
                      </a:r>
                      <a:r>
                        <a:rPr lang="en-US" sz="1050">
                          <a:latin typeface="Arial"/>
                          <a:cs typeface="Arial"/>
                        </a:rPr>
                        <a:t> Access control procedures were not consistently audited, applied, verified or enforced in active mucking areas.</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12578">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a:ln>
                            <a:noFill/>
                          </a:ln>
                          <a:solidFill>
                            <a:prstClr val="black"/>
                          </a:solidFill>
                          <a:effectLst/>
                          <a:uLnTx/>
                          <a:uFillTx/>
                          <a:latin typeface="Arial"/>
                          <a:ea typeface="+mn-ea"/>
                          <a:cs typeface="Arial"/>
                        </a:rPr>
                        <a:t>SOP-6.01-UG-J01 LHD Operation Procedure</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a:ea typeface="+mn-ea"/>
                          <a:cs typeface="Arial"/>
                        </a:rPr>
                        <a:t>SOP-4.04-PTFI-002 Light Vehicle Operation</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252442">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a:latin typeface="Arial"/>
                          <a:cs typeface="Arial"/>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182987">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a:latin typeface="Arial"/>
                          <a:cs typeface="Arial"/>
                        </a:rPr>
                        <a:t>Andri Abdullah, Manager-UG Operational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2025-12</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a:t>
                      </a:r>
                      <a:r>
                        <a:rPr lang="en-US" sz="1050" b="0">
                          <a:solidFill>
                            <a:schemeClr val="tx1"/>
                          </a:solidFill>
                          <a:latin typeface="Arial"/>
                          <a:cs typeface="Arial"/>
                        </a:rPr>
                        <a:t>20027525</a:t>
                      </a:r>
                      <a:endParaRPr lang="en-US" sz="1050" b="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75126" y="545009"/>
            <a:ext cx="124939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Vehicle Collision or Rollover </a:t>
            </a:r>
          </a:p>
        </p:txBody>
      </p:sp>
      <p:sp>
        <p:nvSpPr>
          <p:cNvPr id="3" name="Text Placeholder 18">
            <a:extLst>
              <a:ext uri="{FF2B5EF4-FFF2-40B4-BE49-F238E27FC236}">
                <a16:creationId xmlns:a16="http://schemas.microsoft.com/office/drawing/2014/main" id="{E3F007BC-2016-58B2-4F3E-287AE23E9888}"/>
              </a:ext>
            </a:extLst>
          </p:cNvPr>
          <p:cNvSpPr txBox="1">
            <a:spLocks/>
          </p:cNvSpPr>
          <p:nvPr/>
        </p:nvSpPr>
        <p:spPr>
          <a:xfrm>
            <a:off x="6355046" y="6046850"/>
            <a:ext cx="2594232" cy="425444"/>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marR="0" lvl="0" indent="0" algn="ctr" defTabSz="914408" rtl="0" eaLnBrk="1" fontAlgn="auto" latinLnBrk="0" hangingPunct="1">
              <a:lnSpc>
                <a:spcPct val="100000"/>
              </a:lnSpc>
              <a:spcBef>
                <a:spcPts val="0"/>
              </a:spcBef>
              <a:spcAft>
                <a:spcPts val="0"/>
              </a:spcAft>
              <a:buClr>
                <a:srgbClr val="4472C4"/>
              </a:buClr>
              <a:buSzPct val="100000"/>
              <a:buFont typeface="Calibri" panose="020F0502020204030204" pitchFamily="34" charset="0"/>
              <a:buNone/>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LHD exiting LFF Main Access 2, traveling towards the LV</a:t>
            </a:r>
          </a:p>
        </p:txBody>
      </p:sp>
      <p:pic>
        <p:nvPicPr>
          <p:cNvPr id="4" name="Picture 3">
            <a:extLst>
              <a:ext uri="{FF2B5EF4-FFF2-40B4-BE49-F238E27FC236}">
                <a16:creationId xmlns:a16="http://schemas.microsoft.com/office/drawing/2014/main" id="{303DA4DF-4489-5A2D-882A-40BDF210EB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5046" y="1528386"/>
            <a:ext cx="2722719" cy="2043098"/>
          </a:xfrm>
          <a:prstGeom prst="rect">
            <a:avLst/>
          </a:prstGeom>
          <a:noFill/>
          <a:ln>
            <a:noFill/>
          </a:ln>
        </p:spPr>
      </p:pic>
      <p:pic>
        <p:nvPicPr>
          <p:cNvPr id="5" name="Picture 4">
            <a:extLst>
              <a:ext uri="{FF2B5EF4-FFF2-40B4-BE49-F238E27FC236}">
                <a16:creationId xmlns:a16="http://schemas.microsoft.com/office/drawing/2014/main" id="{82A0E0DC-D480-A73C-41FF-EB716909EE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59242" y="1528386"/>
            <a:ext cx="2724130" cy="2043098"/>
          </a:xfrm>
          <a:prstGeom prst="rect">
            <a:avLst/>
          </a:prstGeom>
          <a:noFill/>
          <a:ln>
            <a:noFill/>
          </a:ln>
        </p:spPr>
      </p:pic>
      <p:sp>
        <p:nvSpPr>
          <p:cNvPr id="6" name="TextBox 5">
            <a:extLst>
              <a:ext uri="{FF2B5EF4-FFF2-40B4-BE49-F238E27FC236}">
                <a16:creationId xmlns:a16="http://schemas.microsoft.com/office/drawing/2014/main" id="{AF432FC5-0B07-E41F-9015-1C4862230533}"/>
              </a:ext>
            </a:extLst>
          </p:cNvPr>
          <p:cNvSpPr txBox="1"/>
          <p:nvPr/>
        </p:nvSpPr>
        <p:spPr>
          <a:xfrm>
            <a:off x="9097170" y="6046850"/>
            <a:ext cx="2747557" cy="541068"/>
          </a:xfrm>
          <a:prstGeom prst="rect">
            <a:avLst/>
          </a:prstGeom>
        </p:spPr>
        <p:txBody>
          <a:bodyPr/>
          <a:lstStyle>
            <a:defPPr>
              <a:defRPr lang="en-US"/>
            </a:defPPr>
            <a:lvl1pPr indent="0" algn="ctr" defTabSz="914408">
              <a:lnSpc>
                <a:spcPct val="100000"/>
              </a:lnSpc>
              <a:spcBef>
                <a:spcPts val="0"/>
              </a:spcBef>
              <a:spcAft>
                <a:spcPts val="0"/>
              </a:spcAft>
              <a:buClr>
                <a:schemeClr val="accent1"/>
              </a:buClr>
              <a:buSzPct val="100000"/>
              <a:buFont typeface="Calibri" panose="020F0502020204030204" pitchFamily="34" charset="0"/>
              <a:buNone/>
              <a:defRPr sz="1100">
                <a:solidFill>
                  <a:schemeClr val="tx1">
                    <a:lumMod val="75000"/>
                    <a:lumOff val="25000"/>
                  </a:schemeClr>
                </a:solidFill>
              </a:defRPr>
            </a:lvl1pPr>
            <a:lvl2pPr marL="384051" indent="-182881" defTabSz="914408">
              <a:lnSpc>
                <a:spcPct val="90000"/>
              </a:lnSpc>
              <a:spcBef>
                <a:spcPts val="201"/>
              </a:spcBef>
              <a:spcAft>
                <a:spcPts val="400"/>
              </a:spcAft>
              <a:buClr>
                <a:schemeClr val="accent1"/>
              </a:buClr>
              <a:buFont typeface="Calibri" pitchFamily="34" charset="0"/>
              <a:buChar char="◦"/>
              <a:defRPr sz="1801">
                <a:solidFill>
                  <a:schemeClr val="tx1">
                    <a:lumMod val="75000"/>
                    <a:lumOff val="25000"/>
                  </a:schemeClr>
                </a:solidFill>
              </a:defRPr>
            </a:lvl2pPr>
            <a:lvl3pPr marL="384051" indent="0" defTabSz="914408">
              <a:lnSpc>
                <a:spcPct val="90000"/>
              </a:lnSpc>
              <a:spcBef>
                <a:spcPts val="201"/>
              </a:spcBef>
              <a:spcAft>
                <a:spcPts val="400"/>
              </a:spcAft>
              <a:buClr>
                <a:schemeClr val="accent1"/>
              </a:buClr>
              <a:buFont typeface="Calibri" pitchFamily="34" charset="0"/>
              <a:buNone/>
              <a:defRPr sz="1401">
                <a:solidFill>
                  <a:schemeClr val="tx1">
                    <a:lumMod val="75000"/>
                    <a:lumOff val="25000"/>
                  </a:schemeClr>
                </a:solidFill>
              </a:defRPr>
            </a:lvl3pPr>
            <a:lvl4pPr marL="749814" indent="-182881"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4pPr>
            <a:lvl5pPr marL="932696" indent="-182881"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5pPr>
            <a:lvl6pPr marL="1100010" indent="-228602"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6pPr>
            <a:lvl7pPr marL="1300011" indent="-228602"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7pPr>
            <a:lvl8pPr marL="1500013" indent="-228602"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8pPr>
            <a:lvl9pPr marL="1700014" indent="-228602"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9pPr>
          </a:lstStyle>
          <a:p>
            <a:pPr marL="0" marR="0" lvl="0" indent="0" algn="ctr" defTabSz="914408" rtl="0" eaLnBrk="1" fontAlgn="auto" latinLnBrk="0" hangingPunct="1">
              <a:lnSpc>
                <a:spcPct val="100000"/>
              </a:lnSpc>
              <a:spcBef>
                <a:spcPts val="0"/>
              </a:spcBef>
              <a:spcAft>
                <a:spcPts val="0"/>
              </a:spcAft>
              <a:buClr>
                <a:srgbClr val="4472C4"/>
              </a:buClr>
              <a:buSzPct val="100000"/>
              <a:buFont typeface="Calibri" panose="020F0502020204030204" pitchFamily="34" charset="0"/>
              <a:buNone/>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LHD contacting the LV (right side of bucket against left front quarter, hood, up to LV passenger pillar)</a:t>
            </a:r>
            <a:endParaRPr kumimoji="0" lang="id-ID" sz="1050" b="0" i="1" u="none" strike="noStrike" kern="1200" cap="none" spc="0" normalizeH="0" baseline="0" noProof="0">
              <a:ln>
                <a:noFill/>
              </a:ln>
              <a:solidFill>
                <a:prstClr val="black">
                  <a:lumMod val="75000"/>
                  <a:lumOff val="25000"/>
                </a:prstClr>
              </a:solidFill>
              <a:effectLst/>
              <a:highlight>
                <a:srgbClr val="FFFF00"/>
              </a:highligh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4FBFB327-0358-D770-D46E-52E0928C0783}"/>
              </a:ext>
            </a:extLst>
          </p:cNvPr>
          <p:cNvPicPr>
            <a:picLocks noChangeAspect="1"/>
          </p:cNvPicPr>
          <p:nvPr/>
        </p:nvPicPr>
        <p:blipFill>
          <a:blip r:embed="rId4"/>
          <a:stretch>
            <a:fillRect/>
          </a:stretch>
        </p:blipFill>
        <p:spPr>
          <a:xfrm>
            <a:off x="6355046" y="4126610"/>
            <a:ext cx="2725638" cy="1920240"/>
          </a:xfrm>
          <a:prstGeom prst="rect">
            <a:avLst/>
          </a:prstGeom>
        </p:spPr>
      </p:pic>
      <p:pic>
        <p:nvPicPr>
          <p:cNvPr id="8" name="Picture 7">
            <a:extLst>
              <a:ext uri="{FF2B5EF4-FFF2-40B4-BE49-F238E27FC236}">
                <a16:creationId xmlns:a16="http://schemas.microsoft.com/office/drawing/2014/main" id="{A45DFADD-F721-0135-05CC-8291E88F9706}"/>
              </a:ext>
            </a:extLst>
          </p:cNvPr>
          <p:cNvPicPr>
            <a:picLocks noChangeAspect="1"/>
          </p:cNvPicPr>
          <p:nvPr/>
        </p:nvPicPr>
        <p:blipFill>
          <a:blip r:embed="rId5"/>
          <a:stretch>
            <a:fillRect/>
          </a:stretch>
        </p:blipFill>
        <p:spPr>
          <a:xfrm>
            <a:off x="9159242" y="4126610"/>
            <a:ext cx="2635043" cy="1920240"/>
          </a:xfrm>
          <a:prstGeom prst="rect">
            <a:avLst/>
          </a:prstGeom>
        </p:spPr>
      </p:pic>
      <p:sp>
        <p:nvSpPr>
          <p:cNvPr id="11" name="Text Placeholder 18">
            <a:extLst>
              <a:ext uri="{FF2B5EF4-FFF2-40B4-BE49-F238E27FC236}">
                <a16:creationId xmlns:a16="http://schemas.microsoft.com/office/drawing/2014/main" id="{9F82F3CF-8CA6-1C80-40FA-2A2D857B7497}"/>
              </a:ext>
            </a:extLst>
          </p:cNvPr>
          <p:cNvSpPr txBox="1">
            <a:spLocks/>
          </p:cNvSpPr>
          <p:nvPr/>
        </p:nvSpPr>
        <p:spPr>
          <a:xfrm>
            <a:off x="6565009" y="3585542"/>
            <a:ext cx="5229275" cy="268001"/>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marR="0" lvl="0" indent="0" algn="ctr" defTabSz="914408" rtl="0" eaLnBrk="1" fontAlgn="auto" latinLnBrk="0" hangingPunct="1">
              <a:lnSpc>
                <a:spcPct val="100000"/>
              </a:lnSpc>
              <a:spcBef>
                <a:spcPts val="0"/>
              </a:spcBef>
              <a:spcAft>
                <a:spcPts val="0"/>
              </a:spcAft>
              <a:buClr>
                <a:srgbClr val="4472C4"/>
              </a:buClr>
              <a:buSzPct val="100000"/>
              <a:buFont typeface="Calibri" panose="020F0502020204030204" pitchFamily="34" charset="0"/>
              <a:buNone/>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Damage to the LV</a:t>
            </a:r>
          </a:p>
        </p:txBody>
      </p:sp>
      <p:pic>
        <p:nvPicPr>
          <p:cNvPr id="12" name="Picture 11" descr="Logo, icon&#10;&#10;Description automatically generated">
            <a:extLst>
              <a:ext uri="{FF2B5EF4-FFF2-40B4-BE49-F238E27FC236}">
                <a16:creationId xmlns:a16="http://schemas.microsoft.com/office/drawing/2014/main" id="{47C4D357-2C80-040A-E75F-943B79EDA0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729" y="35944"/>
            <a:ext cx="592442" cy="513224"/>
          </a:xfrm>
          <a:prstGeom prst="rect">
            <a:avLst/>
          </a:prstGeom>
        </p:spPr>
      </p:pic>
    </p:spTree>
    <p:extLst>
      <p:ext uri="{BB962C8B-B14F-4D97-AF65-F5344CB8AC3E}">
        <p14:creationId xmlns:p14="http://schemas.microsoft.com/office/powerpoint/2010/main" val="3077212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4.xml><?xml version="1.0" encoding="utf-8"?>
<a:theme xmlns:a="http://schemas.openxmlformats.org/drawingml/2006/main" name="1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5.xml><?xml version="1.0" encoding="utf-8"?>
<a:theme xmlns:a="http://schemas.openxmlformats.org/drawingml/2006/main" name="2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2AF5ACC4912543B21ADBE5E3511D4B" ma:contentTypeVersion="23" ma:contentTypeDescription="Create a new document." ma:contentTypeScope="" ma:versionID="da24699d60c9c61dec0fd416cd562f9a">
  <xsd:schema xmlns:xsd="http://www.w3.org/2001/XMLSchema" xmlns:xs="http://www.w3.org/2001/XMLSchema" xmlns:p="http://schemas.microsoft.com/office/2006/metadata/properties" xmlns:ns1="http://schemas.microsoft.com/sharepoint/v3" xmlns:ns2="a9f16bdc-bee6-440c-89a7-d8ba7518691f" xmlns:ns3="74438e89-b581-48bd-bea6-4f7c4dee63b9" xmlns:ns4="b5ba0a33-b247-4d4b-b9ae-c709af684fd3" targetNamespace="http://schemas.microsoft.com/office/2006/metadata/properties" ma:root="true" ma:fieldsID="74941d86fbcab0c839fc65fb8e36a12a" ns1:_="" ns2:_="" ns3:_="" ns4:_="">
    <xsd:import namespace="http://schemas.microsoft.com/sharepoint/v3"/>
    <xsd:import namespace="a9f16bdc-bee6-440c-89a7-d8ba7518691f"/>
    <xsd:import namespace="74438e89-b581-48bd-bea6-4f7c4dee63b9"/>
    <xsd:import namespace="b5ba0a33-b247-4d4b-b9ae-c709af684f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LengthInSeconds" minOccurs="0"/>
                <xsd:element ref="ns2:Comment" minOccurs="0"/>
                <xsd:element ref="ns2:SiteName" minOccurs="0"/>
                <xsd:element ref="ns2:MediaServiceObjectDetectorVersions" minOccurs="0"/>
                <xsd:element ref="ns2:lcf76f155ced4ddcb4097134ff3c332f" minOccurs="0"/>
                <xsd:element ref="ns4:TaxCatchAll"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f16bdc-bee6-440c-89a7-d8ba751869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Comment" ma:index="21" nillable="true" ma:displayName="Comment" ma:format="Dropdown" ma:internalName="Comment">
      <xsd:simpleType>
        <xsd:restriction base="dms:Note">
          <xsd:maxLength value="255"/>
        </xsd:restriction>
      </xsd:simpleType>
    </xsd:element>
    <xsd:element name="SiteName" ma:index="22" nillable="true" ma:displayName="Site Name" ma:description="Select the name of the site where the event occurred" ma:format="Dropdown" ma:internalName="SiteName">
      <xsd:simpleType>
        <xsd:restriction base="dms:Choice">
          <xsd:enumeration value="ATC-Atlantic Cooper"/>
          <xsd:enumeration value="BAG-Bagdad"/>
          <xsd:enumeration value="CER-Cerro Verde"/>
          <xsd:enumeration value="CHI-Chino"/>
          <xsd:enumeration value="CLI-Climax"/>
          <xsd:enumeration value="ELA-El Abra"/>
          <xsd:enumeration value="ELP-El Paso"/>
          <xsd:enumeration value="FTM-Ft Madison"/>
          <xsd:enumeration value="HEN-Henderson"/>
          <xsd:enumeration value="MIA-Miami"/>
          <xsd:enumeration value="MOR-Morenci"/>
          <xsd:enumeration value="PRO-Projects/Exploration"/>
          <xsd:enumeration value="REC-Reclamation/Disc Ops"/>
          <xsd:enumeration value="ROT-Rotterdam"/>
          <xsd:enumeration value="SIE-Sierrita"/>
          <xsd:enumeration value="STO-Stowmarket"/>
          <xsd:enumeration value="TCE-Tech Center"/>
          <xsd:enumeration value="TYR-Tyrone"/>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438e89-b581-48bd-bea6-4f7c4dee63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7b1cf585-ebdc-447a-8041-69638f911132}" ma:internalName="TaxCatchAll" ma:showField="CatchAllData" ma:web="74438e89-b581-48bd-bea6-4f7c4dee6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mment xmlns="a9f16bdc-bee6-440c-89a7-d8ba7518691f" xsi:nil="true"/>
    <_ip_UnifiedCompliancePolicyUIAction xmlns="http://schemas.microsoft.com/sharepoint/v3" xsi:nil="true"/>
    <lcf76f155ced4ddcb4097134ff3c332f xmlns="a9f16bdc-bee6-440c-89a7-d8ba7518691f">
      <Terms xmlns="http://schemas.microsoft.com/office/infopath/2007/PartnerControls"/>
    </lcf76f155ced4ddcb4097134ff3c332f>
    <SiteName xmlns="a9f16bdc-bee6-440c-89a7-d8ba7518691f" xsi:nil="true"/>
    <_ip_UnifiedCompliancePolicyProperties xmlns="http://schemas.microsoft.com/sharepoint/v3" xsi:nil="true"/>
    <TaxCatchAll xmlns="b5ba0a33-b247-4d4b-b9ae-c709af684fd3" xsi:nil="true"/>
  </documentManagement>
</p:properties>
</file>

<file path=customXml/itemProps1.xml><?xml version="1.0" encoding="utf-8"?>
<ds:datastoreItem xmlns:ds="http://schemas.openxmlformats.org/officeDocument/2006/customXml" ds:itemID="{8A02A5AC-E08E-4383-A487-64E2DDF6A787}">
  <ds:schemaRefs>
    <ds:schemaRef ds:uri="http://schemas.microsoft.com/sharepoint/v3/contenttype/forms"/>
  </ds:schemaRefs>
</ds:datastoreItem>
</file>

<file path=customXml/itemProps2.xml><?xml version="1.0" encoding="utf-8"?>
<ds:datastoreItem xmlns:ds="http://schemas.openxmlformats.org/officeDocument/2006/customXml" ds:itemID="{C32AAD22-7C20-4989-8BA4-33DA9DB207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9f16bdc-bee6-440c-89a7-d8ba7518691f"/>
    <ds:schemaRef ds:uri="74438e89-b581-48bd-bea6-4f7c4dee63b9"/>
    <ds:schemaRef ds:uri="b5ba0a33-b247-4d4b-b9ae-c709af684f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A6F232-39FF-4E57-B023-1F476AF4F9EF}">
  <ds:schemaRefs>
    <ds:schemaRef ds:uri="b5ba0a33-b247-4d4b-b9ae-c709af684fd3"/>
    <ds:schemaRef ds:uri="http://purl.org/dc/terms/"/>
    <ds:schemaRef ds:uri="http://schemas.microsoft.com/office/infopath/2007/PartnerControls"/>
    <ds:schemaRef ds:uri="http://schemas.microsoft.com/office/2006/documentManagement/types"/>
    <ds:schemaRef ds:uri="http://purl.org/dc/dcmitype/"/>
    <ds:schemaRef ds:uri="http://schemas.microsoft.com/sharepoint/v3"/>
    <ds:schemaRef ds:uri="http://schemas.openxmlformats.org/package/2006/metadata/core-properties"/>
    <ds:schemaRef ds:uri="http://schemas.microsoft.com/office/2006/metadata/properties"/>
    <ds:schemaRef ds:uri="http://purl.org/dc/elements/1.1/"/>
    <ds:schemaRef ds:uri="74438e89-b581-48bd-bea6-4f7c4dee63b9"/>
    <ds:schemaRef ds:uri="a9f16bdc-bee6-440c-89a7-d8ba7518691f"/>
    <ds:schemaRef ds:uri="http://www.w3.org/XML/1998/namespace"/>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otalTime>10314</TotalTime>
  <Words>2446</Words>
  <Application>Microsoft Office PowerPoint</Application>
  <PresentationFormat>Widescreen</PresentationFormat>
  <Paragraphs>321</Paragraphs>
  <Slides>26</Slides>
  <Notes>22</Notes>
  <HiddenSlides>0</HiddenSlides>
  <MMClips>0</MMClips>
  <ScaleCrop>false</ScaleCrop>
  <HeadingPairs>
    <vt:vector size="4" baseType="variant">
      <vt:variant>
        <vt:lpstr>Theme</vt:lpstr>
      </vt:variant>
      <vt:variant>
        <vt:i4>5</vt:i4>
      </vt:variant>
      <vt:variant>
        <vt:lpstr>Slide Titles</vt:lpstr>
      </vt:variant>
      <vt:variant>
        <vt:i4>26</vt:i4>
      </vt:variant>
    </vt:vector>
  </HeadingPairs>
  <TitlesOfParts>
    <vt:vector size="31" baseType="lpstr">
      <vt:lpstr>Office Theme</vt:lpstr>
      <vt:lpstr>1_Office Theme</vt:lpstr>
      <vt:lpstr>Retrospect</vt:lpstr>
      <vt:lpstr>1_Retrospect</vt:lpstr>
      <vt:lpstr>2_Retrospect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Haul Truck and Semi-Truck Near Miss</vt:lpstr>
      <vt:lpstr>Loader Hit a Light Vehicle in Kucing Liar Mine</vt:lpstr>
      <vt:lpstr>Haul Truck Fire </vt:lpstr>
      <vt:lpstr>Radial Stacking Conveyor Collapse </vt:lpstr>
      <vt:lpstr>Front Loader Fire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Talkington, Amy</dc:creator>
  <cp:lastModifiedBy>Goertz, Benjamin</cp:lastModifiedBy>
  <cp:revision>40</cp:revision>
  <dcterms:created xsi:type="dcterms:W3CDTF">2024-09-23T23:11:14Z</dcterms:created>
  <dcterms:modified xsi:type="dcterms:W3CDTF">2025-08-14T18:33:15Z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0x0101008B2AF5ACC4912543B21ADBE5E3511D4B</vt:lpwstr>
  </property>
</Properties>
</file>