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5.xml" ContentType="application/vnd.openxmlformats-officedocument.presentationml.notesSlide+xml"/>
  <Override PartName="/ppt/charts/chart3.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82" r:id="rId6"/>
    <p:sldMasterId id="2147483694" r:id="rId7"/>
  </p:sldMasterIdLst>
  <p:notesMasterIdLst>
    <p:notesMasterId r:id="rId47"/>
  </p:notesMasterIdLst>
  <p:sldIdLst>
    <p:sldId id="2147479434" r:id="rId8"/>
    <p:sldId id="2147479367" r:id="rId9"/>
    <p:sldId id="275" r:id="rId10"/>
    <p:sldId id="2147479388" r:id="rId11"/>
    <p:sldId id="2147479398" r:id="rId12"/>
    <p:sldId id="2147479392" r:id="rId13"/>
    <p:sldId id="292" r:id="rId14"/>
    <p:sldId id="357" r:id="rId15"/>
    <p:sldId id="2147479393" r:id="rId16"/>
    <p:sldId id="2147479436" r:id="rId17"/>
    <p:sldId id="2147479448" r:id="rId18"/>
    <p:sldId id="301" r:id="rId19"/>
    <p:sldId id="2147479401" r:id="rId20"/>
    <p:sldId id="261" r:id="rId21"/>
    <p:sldId id="269" r:id="rId22"/>
    <p:sldId id="2147479400" r:id="rId23"/>
    <p:sldId id="324" r:id="rId24"/>
    <p:sldId id="320" r:id="rId25"/>
    <p:sldId id="2147479396" r:id="rId26"/>
    <p:sldId id="325" r:id="rId27"/>
    <p:sldId id="2147479437" r:id="rId28"/>
    <p:sldId id="2147479439" r:id="rId29"/>
    <p:sldId id="2147479444" r:id="rId30"/>
    <p:sldId id="2147479413" r:id="rId31"/>
    <p:sldId id="2147479440" r:id="rId32"/>
    <p:sldId id="2147479447" r:id="rId33"/>
    <p:sldId id="2147479445" r:id="rId34"/>
    <p:sldId id="2147479363" r:id="rId35"/>
    <p:sldId id="2147479446" r:id="rId36"/>
    <p:sldId id="2147479403" r:id="rId37"/>
    <p:sldId id="2147479402" r:id="rId38"/>
    <p:sldId id="2147479404" r:id="rId39"/>
    <p:sldId id="2147479405" r:id="rId40"/>
    <p:sldId id="2147479429" r:id="rId41"/>
    <p:sldId id="2147479430" r:id="rId42"/>
    <p:sldId id="2147479443" r:id="rId43"/>
    <p:sldId id="297" r:id="rId44"/>
    <p:sldId id="298" r:id="rId45"/>
    <p:sldId id="2147479438"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47FCA04-2F74-4579-DD95-C7F4BA1AFEDB}" name="Rose, Chris" initials="CR" userId="S::crose@fmi.com::a9a9c94d-cc2e-41ff-88b2-69119e76a1c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5F3F2"/>
    <a:srgbClr val="C66A39"/>
    <a:srgbClr val="004449"/>
    <a:srgbClr val="FFCC99"/>
    <a:srgbClr val="4BC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microsoft.com/office/2018/10/relationships/authors" Target="authors.xml"/><Relationship Id="rId5" Type="http://schemas.openxmlformats.org/officeDocument/2006/relationships/slideMaster" Target="slideMasters/slide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ertz, Benjamin" userId="7bbcdc09-a17a-459e-9ed5-6cf1c589f103" providerId="ADAL" clId="{04D64733-E403-4831-BFA8-B385AAA67971}"/>
    <pc:docChg chg="undo custSel addSld delSld modSld">
      <pc:chgData name="Goertz, Benjamin" userId="7bbcdc09-a17a-459e-9ed5-6cf1c589f103" providerId="ADAL" clId="{04D64733-E403-4831-BFA8-B385AAA67971}" dt="2026-08-27T21:51:29.281" v="2406" actId="313"/>
      <pc:docMkLst>
        <pc:docMk/>
      </pc:docMkLst>
      <pc:sldChg chg="add">
        <pc:chgData name="Goertz, Benjamin" userId="7bbcdc09-a17a-459e-9ed5-6cf1c589f103" providerId="ADAL" clId="{04D64733-E403-4831-BFA8-B385AAA67971}" dt="2026-08-17T13:33:31.825" v="0"/>
        <pc:sldMkLst>
          <pc:docMk/>
          <pc:sldMk cId="1133018671" sldId="275"/>
        </pc:sldMkLst>
      </pc:sldChg>
      <pc:sldChg chg="add del">
        <pc:chgData name="Goertz, Benjamin" userId="7bbcdc09-a17a-459e-9ed5-6cf1c589f103" providerId="ADAL" clId="{04D64733-E403-4831-BFA8-B385AAA67971}" dt="2026-08-17T13:35:28.176" v="25"/>
        <pc:sldMkLst>
          <pc:docMk/>
          <pc:sldMk cId="3496876957" sldId="297"/>
        </pc:sldMkLst>
      </pc:sldChg>
      <pc:sldChg chg="modSp add del mod">
        <pc:chgData name="Goertz, Benjamin" userId="7bbcdc09-a17a-459e-9ed5-6cf1c589f103" providerId="ADAL" clId="{04D64733-E403-4831-BFA8-B385AAA67971}" dt="2026-08-17T13:42:07.360" v="47" actId="13926"/>
        <pc:sldMkLst>
          <pc:docMk/>
          <pc:sldMk cId="978846211" sldId="298"/>
        </pc:sldMkLst>
        <pc:spChg chg="mod">
          <ac:chgData name="Goertz, Benjamin" userId="7bbcdc09-a17a-459e-9ed5-6cf1c589f103" providerId="ADAL" clId="{04D64733-E403-4831-BFA8-B385AAA67971}" dt="2026-08-17T13:42:07.360" v="47" actId="13926"/>
          <ac:spMkLst>
            <pc:docMk/>
            <pc:sldMk cId="978846211" sldId="298"/>
            <ac:spMk id="16" creationId="{E531367C-82BB-C7F0-86EE-B3A5E0782C25}"/>
          </ac:spMkLst>
        </pc:spChg>
      </pc:sldChg>
      <pc:sldChg chg="add">
        <pc:chgData name="Goertz, Benjamin" userId="7bbcdc09-a17a-459e-9ed5-6cf1c589f103" providerId="ADAL" clId="{04D64733-E403-4831-BFA8-B385AAA67971}" dt="2026-08-24T11:59:11.211" v="2355"/>
        <pc:sldMkLst>
          <pc:docMk/>
          <pc:sldMk cId="3243165860" sldId="2147479363"/>
        </pc:sldMkLst>
      </pc:sldChg>
      <pc:sldChg chg="add">
        <pc:chgData name="Goertz, Benjamin" userId="7bbcdc09-a17a-459e-9ed5-6cf1c589f103" providerId="ADAL" clId="{04D64733-E403-4831-BFA8-B385AAA67971}" dt="2026-08-17T13:33:31.825" v="0"/>
        <pc:sldMkLst>
          <pc:docMk/>
          <pc:sldMk cId="3127533309" sldId="2147479367"/>
        </pc:sldMkLst>
      </pc:sldChg>
      <pc:sldChg chg="add">
        <pc:chgData name="Goertz, Benjamin" userId="7bbcdc09-a17a-459e-9ed5-6cf1c589f103" providerId="ADAL" clId="{04D64733-E403-4831-BFA8-B385AAA67971}" dt="2026-08-24T11:59:11.211" v="2355"/>
        <pc:sldMkLst>
          <pc:docMk/>
          <pc:sldMk cId="2027620168" sldId="2147479402"/>
        </pc:sldMkLst>
      </pc:sldChg>
      <pc:sldChg chg="add">
        <pc:chgData name="Goertz, Benjamin" userId="7bbcdc09-a17a-459e-9ed5-6cf1c589f103" providerId="ADAL" clId="{04D64733-E403-4831-BFA8-B385AAA67971}" dt="2026-08-24T11:59:11.211" v="2355"/>
        <pc:sldMkLst>
          <pc:docMk/>
          <pc:sldMk cId="2797937060" sldId="2147479403"/>
        </pc:sldMkLst>
      </pc:sldChg>
      <pc:sldChg chg="add">
        <pc:chgData name="Goertz, Benjamin" userId="7bbcdc09-a17a-459e-9ed5-6cf1c589f103" providerId="ADAL" clId="{04D64733-E403-4831-BFA8-B385AAA67971}" dt="2026-08-24T11:59:11.211" v="2355"/>
        <pc:sldMkLst>
          <pc:docMk/>
          <pc:sldMk cId="3542596769" sldId="2147479404"/>
        </pc:sldMkLst>
      </pc:sldChg>
      <pc:sldChg chg="add">
        <pc:chgData name="Goertz, Benjamin" userId="7bbcdc09-a17a-459e-9ed5-6cf1c589f103" providerId="ADAL" clId="{04D64733-E403-4831-BFA8-B385AAA67971}" dt="2026-08-24T11:59:11.211" v="2355"/>
        <pc:sldMkLst>
          <pc:docMk/>
          <pc:sldMk cId="2644003879" sldId="2147479405"/>
        </pc:sldMkLst>
      </pc:sldChg>
      <pc:sldChg chg="addSp delSp modSp add del mod">
        <pc:chgData name="Goertz, Benjamin" userId="7bbcdc09-a17a-459e-9ed5-6cf1c589f103" providerId="ADAL" clId="{04D64733-E403-4831-BFA8-B385AAA67971}" dt="2026-08-24T11:57:29.441" v="2354" actId="13926"/>
        <pc:sldMkLst>
          <pc:docMk/>
          <pc:sldMk cId="3343648412" sldId="2147479413"/>
        </pc:sldMkLst>
        <pc:spChg chg="mod">
          <ac:chgData name="Goertz, Benjamin" userId="7bbcdc09-a17a-459e-9ed5-6cf1c589f103" providerId="ADAL" clId="{04D64733-E403-4831-BFA8-B385AAA67971}" dt="2026-08-17T13:35:42.244" v="30" actId="20577"/>
          <ac:spMkLst>
            <pc:docMk/>
            <pc:sldMk cId="3343648412" sldId="2147479413"/>
            <ac:spMk id="4" creationId="{2F7D4240-A0C4-BEB9-9AEB-E0ADF26522CA}"/>
          </ac:spMkLst>
        </pc:spChg>
        <pc:spChg chg="mod">
          <ac:chgData name="Goertz, Benjamin" userId="7bbcdc09-a17a-459e-9ed5-6cf1c589f103" providerId="ADAL" clId="{04D64733-E403-4831-BFA8-B385AAA67971}" dt="2026-08-24T11:57:29.441" v="2354" actId="13926"/>
          <ac:spMkLst>
            <pc:docMk/>
            <pc:sldMk cId="3343648412" sldId="2147479413"/>
            <ac:spMk id="5" creationId="{AE0BD495-FAD2-92E2-231F-C24CE85103D6}"/>
          </ac:spMkLst>
        </pc:spChg>
        <pc:graphicFrameChg chg="add mod">
          <ac:chgData name="Goertz, Benjamin" userId="7bbcdc09-a17a-459e-9ed5-6cf1c589f103" providerId="ADAL" clId="{04D64733-E403-4831-BFA8-B385AAA67971}" dt="2026-08-24T11:47:05.711" v="2035" actId="14100"/>
          <ac:graphicFrameMkLst>
            <pc:docMk/>
            <pc:sldMk cId="3343648412" sldId="2147479413"/>
            <ac:graphicFrameMk id="2" creationId="{7EBD1228-3E2F-4600-A342-2029CAF0BB81}"/>
          </ac:graphicFrameMkLst>
        </pc:graphicFrameChg>
      </pc:sldChg>
      <pc:sldChg chg="modSp add del mod">
        <pc:chgData name="Goertz, Benjamin" userId="7bbcdc09-a17a-459e-9ed5-6cf1c589f103" providerId="ADAL" clId="{04D64733-E403-4831-BFA8-B385AAA67971}" dt="2026-08-17T13:36:37.888" v="42" actId="6549"/>
        <pc:sldMkLst>
          <pc:docMk/>
          <pc:sldMk cId="3075146647" sldId="2147479429"/>
        </pc:sldMkLst>
        <pc:spChg chg="mod">
          <ac:chgData name="Goertz, Benjamin" userId="7bbcdc09-a17a-459e-9ed5-6cf1c589f103" providerId="ADAL" clId="{04D64733-E403-4831-BFA8-B385AAA67971}" dt="2026-08-17T13:36:37.888" v="42" actId="6549"/>
          <ac:spMkLst>
            <pc:docMk/>
            <pc:sldMk cId="3075146647" sldId="2147479429"/>
            <ac:spMk id="5" creationId="{54DE3936-28EA-98B6-ECAC-4011A8A0A572}"/>
          </ac:spMkLst>
        </pc:spChg>
      </pc:sldChg>
      <pc:sldChg chg="modSp add del mod">
        <pc:chgData name="Goertz, Benjamin" userId="7bbcdc09-a17a-459e-9ed5-6cf1c589f103" providerId="ADAL" clId="{04D64733-E403-4831-BFA8-B385AAA67971}" dt="2026-08-17T13:36:10.900" v="39" actId="113"/>
        <pc:sldMkLst>
          <pc:docMk/>
          <pc:sldMk cId="2403317114" sldId="2147479430"/>
        </pc:sldMkLst>
        <pc:spChg chg="mod">
          <ac:chgData name="Goertz, Benjamin" userId="7bbcdc09-a17a-459e-9ed5-6cf1c589f103" providerId="ADAL" clId="{04D64733-E403-4831-BFA8-B385AAA67971}" dt="2026-08-17T13:36:10.900" v="39" actId="113"/>
          <ac:spMkLst>
            <pc:docMk/>
            <pc:sldMk cId="2403317114" sldId="2147479430"/>
            <ac:spMk id="10" creationId="{825E29AD-68A6-7334-8341-3A25E32D053B}"/>
          </ac:spMkLst>
        </pc:spChg>
      </pc:sldChg>
      <pc:sldChg chg="modSp add mod">
        <pc:chgData name="Goertz, Benjamin" userId="7bbcdc09-a17a-459e-9ed5-6cf1c589f103" providerId="ADAL" clId="{04D64733-E403-4831-BFA8-B385AAA67971}" dt="2026-08-17T13:33:50.517" v="8" actId="20577"/>
        <pc:sldMkLst>
          <pc:docMk/>
          <pc:sldMk cId="1415393332" sldId="2147479434"/>
        </pc:sldMkLst>
        <pc:spChg chg="mod">
          <ac:chgData name="Goertz, Benjamin" userId="7bbcdc09-a17a-459e-9ed5-6cf1c589f103" providerId="ADAL" clId="{04D64733-E403-4831-BFA8-B385AAA67971}" dt="2026-08-17T13:33:50.517" v="8" actId="20577"/>
          <ac:spMkLst>
            <pc:docMk/>
            <pc:sldMk cId="1415393332" sldId="2147479434"/>
            <ac:spMk id="2" creationId="{8ED6258C-8CCE-09B3-97BC-FC79E6BA6803}"/>
          </ac:spMkLst>
        </pc:spChg>
      </pc:sldChg>
      <pc:sldChg chg="delSp modSp add mod">
        <pc:chgData name="Goertz, Benjamin" userId="7bbcdc09-a17a-459e-9ed5-6cf1c589f103" providerId="ADAL" clId="{04D64733-E403-4831-BFA8-B385AAA67971}" dt="2026-08-17T13:34:39.120" v="12" actId="478"/>
        <pc:sldMkLst>
          <pc:docMk/>
          <pc:sldMk cId="951050217" sldId="2147479436"/>
        </pc:sldMkLst>
        <pc:spChg chg="mod">
          <ac:chgData name="Goertz, Benjamin" userId="7bbcdc09-a17a-459e-9ed5-6cf1c589f103" providerId="ADAL" clId="{04D64733-E403-4831-BFA8-B385AAA67971}" dt="2026-08-17T13:34:34.794" v="10" actId="6549"/>
          <ac:spMkLst>
            <pc:docMk/>
            <pc:sldMk cId="951050217" sldId="2147479436"/>
            <ac:spMk id="5" creationId="{82CB7654-CE88-6A98-FA4D-BE403F615039}"/>
          </ac:spMkLst>
        </pc:spChg>
      </pc:sldChg>
      <pc:sldChg chg="add">
        <pc:chgData name="Goertz, Benjamin" userId="7bbcdc09-a17a-459e-9ed5-6cf1c589f103" providerId="ADAL" clId="{04D64733-E403-4831-BFA8-B385AAA67971}" dt="2026-08-17T13:35:28.176" v="25"/>
        <pc:sldMkLst>
          <pc:docMk/>
          <pc:sldMk cId="708513928" sldId="2147479437"/>
        </pc:sldMkLst>
      </pc:sldChg>
      <pc:sldChg chg="modSp add mod">
        <pc:chgData name="Goertz, Benjamin" userId="7bbcdc09-a17a-459e-9ed5-6cf1c589f103" providerId="ADAL" clId="{04D64733-E403-4831-BFA8-B385AAA67971}" dt="2026-08-17T13:42:29.225" v="55" actId="20577"/>
        <pc:sldMkLst>
          <pc:docMk/>
          <pc:sldMk cId="3072763097" sldId="2147479438"/>
        </pc:sldMkLst>
        <pc:spChg chg="mod">
          <ac:chgData name="Goertz, Benjamin" userId="7bbcdc09-a17a-459e-9ed5-6cf1c589f103" providerId="ADAL" clId="{04D64733-E403-4831-BFA8-B385AAA67971}" dt="2026-08-17T13:42:29.225" v="55" actId="20577"/>
          <ac:spMkLst>
            <pc:docMk/>
            <pc:sldMk cId="3072763097" sldId="2147479438"/>
            <ac:spMk id="4" creationId="{9194873A-D171-60CB-4513-62A31036CCCE}"/>
          </ac:spMkLst>
        </pc:spChg>
      </pc:sldChg>
      <pc:sldChg chg="modSp add mod">
        <pc:chgData name="Goertz, Benjamin" userId="7bbcdc09-a17a-459e-9ed5-6cf1c589f103" providerId="ADAL" clId="{04D64733-E403-4831-BFA8-B385AAA67971}" dt="2026-08-24T10:42:45.352" v="1014" actId="13926"/>
        <pc:sldMkLst>
          <pc:docMk/>
          <pc:sldMk cId="3561930590" sldId="2147479439"/>
        </pc:sldMkLst>
        <pc:spChg chg="mod">
          <ac:chgData name="Goertz, Benjamin" userId="7bbcdc09-a17a-459e-9ed5-6cf1c589f103" providerId="ADAL" clId="{04D64733-E403-4831-BFA8-B385AAA67971}" dt="2026-08-24T10:42:45.352" v="1014" actId="13926"/>
          <ac:spMkLst>
            <pc:docMk/>
            <pc:sldMk cId="3561930590" sldId="2147479439"/>
            <ac:spMk id="6" creationId="{192EDF01-091F-0789-290B-E454C0BF9D70}"/>
          </ac:spMkLst>
        </pc:spChg>
      </pc:sldChg>
      <pc:sldChg chg="addSp delSp modSp add mod">
        <pc:chgData name="Goertz, Benjamin" userId="7bbcdc09-a17a-459e-9ed5-6cf1c589f103" providerId="ADAL" clId="{04D64733-E403-4831-BFA8-B385AAA67971}" dt="2026-08-24T11:48:42.958" v="2045" actId="1076"/>
        <pc:sldMkLst>
          <pc:docMk/>
          <pc:sldMk cId="4182164417" sldId="2147479440"/>
        </pc:sldMkLst>
        <pc:spChg chg="mod">
          <ac:chgData name="Goertz, Benjamin" userId="7bbcdc09-a17a-459e-9ed5-6cf1c589f103" providerId="ADAL" clId="{04D64733-E403-4831-BFA8-B385AAA67971}" dt="2026-08-17T13:35:57.276" v="37" actId="20577"/>
          <ac:spMkLst>
            <pc:docMk/>
            <pc:sldMk cId="4182164417" sldId="2147479440"/>
            <ac:spMk id="4" creationId="{B0047E70-FADA-6CD5-C6AF-50AB1A07B9BF}"/>
          </ac:spMkLst>
        </pc:spChg>
        <pc:picChg chg="add mod">
          <ac:chgData name="Goertz, Benjamin" userId="7bbcdc09-a17a-459e-9ed5-6cf1c589f103" providerId="ADAL" clId="{04D64733-E403-4831-BFA8-B385AAA67971}" dt="2026-08-24T11:48:42.958" v="2045" actId="1076"/>
          <ac:picMkLst>
            <pc:docMk/>
            <pc:sldMk cId="4182164417" sldId="2147479440"/>
            <ac:picMk id="5" creationId="{704ED826-E257-6AAC-EB94-CEE37773A11B}"/>
          </ac:picMkLst>
        </pc:picChg>
      </pc:sldChg>
      <pc:sldChg chg="modSp add mod">
        <pc:chgData name="Goertz, Benjamin" userId="7bbcdc09-a17a-459e-9ed5-6cf1c589f103" providerId="ADAL" clId="{04D64733-E403-4831-BFA8-B385AAA67971}" dt="2026-08-17T13:36:28.086" v="40" actId="13926"/>
        <pc:sldMkLst>
          <pc:docMk/>
          <pc:sldMk cId="723833" sldId="2147479443"/>
        </pc:sldMkLst>
        <pc:spChg chg="mod">
          <ac:chgData name="Goertz, Benjamin" userId="7bbcdc09-a17a-459e-9ed5-6cf1c589f103" providerId="ADAL" clId="{04D64733-E403-4831-BFA8-B385AAA67971}" dt="2026-08-17T13:36:28.086" v="40" actId="13926"/>
          <ac:spMkLst>
            <pc:docMk/>
            <pc:sldMk cId="723833" sldId="2147479443"/>
            <ac:spMk id="10" creationId="{47250FD4-B381-6209-9F85-6EE58359B0AB}"/>
          </ac:spMkLst>
        </pc:spChg>
      </pc:sldChg>
      <pc:sldChg chg="modSp add mod">
        <pc:chgData name="Goertz, Benjamin" userId="7bbcdc09-a17a-459e-9ed5-6cf1c589f103" providerId="ADAL" clId="{04D64733-E403-4831-BFA8-B385AAA67971}" dt="2026-08-27T21:51:29.281" v="2406" actId="313"/>
        <pc:sldMkLst>
          <pc:docMk/>
          <pc:sldMk cId="720849422" sldId="2147479444"/>
        </pc:sldMkLst>
        <pc:spChg chg="mod">
          <ac:chgData name="Goertz, Benjamin" userId="7bbcdc09-a17a-459e-9ed5-6cf1c589f103" providerId="ADAL" clId="{04D64733-E403-4831-BFA8-B385AAA67971}" dt="2026-08-27T21:51:29.281" v="2406" actId="313"/>
          <ac:spMkLst>
            <pc:docMk/>
            <pc:sldMk cId="720849422" sldId="2147479444"/>
            <ac:spMk id="6" creationId="{C61FBB11-5BCE-0AA0-A884-B58EA79425D4}"/>
          </ac:spMkLst>
        </pc:spChg>
      </pc:sldChg>
      <pc:sldChg chg="modSp add mod">
        <pc:chgData name="Goertz, Benjamin" userId="7bbcdc09-a17a-459e-9ed5-6cf1c589f103" providerId="ADAL" clId="{04D64733-E403-4831-BFA8-B385AAA67971}" dt="2026-08-26T05:59:00.689" v="2400" actId="20577"/>
        <pc:sldMkLst>
          <pc:docMk/>
          <pc:sldMk cId="4128079260" sldId="2147479445"/>
        </pc:sldMkLst>
        <pc:graphicFrameChg chg="modGraphic">
          <ac:chgData name="Goertz, Benjamin" userId="7bbcdc09-a17a-459e-9ed5-6cf1c589f103" providerId="ADAL" clId="{04D64733-E403-4831-BFA8-B385AAA67971}" dt="2026-08-26T05:59:00.689" v="2400" actId="20577"/>
          <ac:graphicFrameMkLst>
            <pc:docMk/>
            <pc:sldMk cId="4128079260" sldId="2147479445"/>
            <ac:graphicFrameMk id="12" creationId="{8F5B3DE9-6FC5-1AED-F64E-9BBD918DA20E}"/>
          </ac:graphicFrameMkLst>
        </pc:graphicFrameChg>
      </pc:sldChg>
      <pc:sldChg chg="add">
        <pc:chgData name="Goertz, Benjamin" userId="7bbcdc09-a17a-459e-9ed5-6cf1c589f103" providerId="ADAL" clId="{04D64733-E403-4831-BFA8-B385AAA67971}" dt="2026-08-24T11:59:11.211" v="2355"/>
        <pc:sldMkLst>
          <pc:docMk/>
          <pc:sldMk cId="518571744" sldId="2147479446"/>
        </pc:sldMkLst>
      </pc:sldChg>
      <pc:sldChg chg="addSp delSp modSp new mod modClrScheme chgLayout">
        <pc:chgData name="Goertz, Benjamin" userId="7bbcdc09-a17a-459e-9ed5-6cf1c589f103" providerId="ADAL" clId="{04D64733-E403-4831-BFA8-B385AAA67971}" dt="2026-08-24T12:00:14.446" v="2396" actId="255"/>
        <pc:sldMkLst>
          <pc:docMk/>
          <pc:sldMk cId="511318385" sldId="2147479447"/>
        </pc:sldMkLst>
        <pc:spChg chg="add mod ord">
          <ac:chgData name="Goertz, Benjamin" userId="7bbcdc09-a17a-459e-9ed5-6cf1c589f103" providerId="ADAL" clId="{04D64733-E403-4831-BFA8-B385AAA67971}" dt="2026-08-24T12:00:14.446" v="2396" actId="255"/>
          <ac:spMkLst>
            <pc:docMk/>
            <pc:sldMk cId="511318385" sldId="2147479447"/>
            <ac:spMk id="5" creationId="{09D57BA4-88A0-6C9E-AE6D-DF71A0AFA7AF}"/>
          </ac:spMkLst>
        </pc:spChg>
      </pc:sldChg>
    </pc:docChg>
  </pc:docChgLst>
  <pc:docChgLst>
    <pc:chgData name="Hickman, Ron" userId="a745d65d-793c-41dd-a12c-725cb989ea82" providerId="ADAL" clId="{537EA96F-4C36-4EEB-BA41-431F8DE1BB47}"/>
    <pc:docChg chg="addSld modSld">
      <pc:chgData name="Hickman, Ron" userId="a745d65d-793c-41dd-a12c-725cb989ea82" providerId="ADAL" clId="{537EA96F-4C36-4EEB-BA41-431F8DE1BB47}" dt="2026-08-25T20:23:01.711" v="361" actId="20577"/>
      <pc:docMkLst>
        <pc:docMk/>
      </pc:docMkLst>
      <pc:sldChg chg="addSp modSp mod">
        <pc:chgData name="Hickman, Ron" userId="a745d65d-793c-41dd-a12c-725cb989ea82" providerId="ADAL" clId="{537EA96F-4C36-4EEB-BA41-431F8DE1BB47}" dt="2026-08-25T20:18:47.883" v="183" actId="20577"/>
        <pc:sldMkLst>
          <pc:docMk/>
          <pc:sldMk cId="951050217" sldId="2147479436"/>
        </pc:sldMkLst>
        <pc:spChg chg="mod">
          <ac:chgData name="Hickman, Ron" userId="a745d65d-793c-41dd-a12c-725cb989ea82" providerId="ADAL" clId="{537EA96F-4C36-4EEB-BA41-431F8DE1BB47}" dt="2026-08-25T20:18:47.883" v="183" actId="20577"/>
          <ac:spMkLst>
            <pc:docMk/>
            <pc:sldMk cId="951050217" sldId="2147479436"/>
            <ac:spMk id="5" creationId="{82CB7654-CE88-6A98-FA4D-BE403F615039}"/>
          </ac:spMkLst>
        </pc:spChg>
        <pc:picChg chg="add mod">
          <ac:chgData name="Hickman, Ron" userId="a745d65d-793c-41dd-a12c-725cb989ea82" providerId="ADAL" clId="{537EA96F-4C36-4EEB-BA41-431F8DE1BB47}" dt="2026-08-25T20:10:31.330" v="81" actId="14100"/>
          <ac:picMkLst>
            <pc:docMk/>
            <pc:sldMk cId="951050217" sldId="2147479436"/>
            <ac:picMk id="4" creationId="{C142123D-F202-AAFB-3CDD-8A883E97015E}"/>
          </ac:picMkLst>
        </pc:picChg>
        <pc:picChg chg="add mod">
          <ac:chgData name="Hickman, Ron" userId="a745d65d-793c-41dd-a12c-725cb989ea82" providerId="ADAL" clId="{537EA96F-4C36-4EEB-BA41-431F8DE1BB47}" dt="2026-08-25T20:17:11.923" v="89" actId="1076"/>
          <ac:picMkLst>
            <pc:docMk/>
            <pc:sldMk cId="951050217" sldId="2147479436"/>
            <ac:picMk id="9" creationId="{DA251B9B-1B05-9FAC-2349-A0A53B9D6CD3}"/>
          </ac:picMkLst>
        </pc:picChg>
      </pc:sldChg>
      <pc:sldChg chg="addSp modSp add mod">
        <pc:chgData name="Hickman, Ron" userId="a745d65d-793c-41dd-a12c-725cb989ea82" providerId="ADAL" clId="{537EA96F-4C36-4EEB-BA41-431F8DE1BB47}" dt="2026-08-25T20:23:01.711" v="361" actId="20577"/>
        <pc:sldMkLst>
          <pc:docMk/>
          <pc:sldMk cId="2557179758" sldId="2147479448"/>
        </pc:sldMkLst>
        <pc:spChg chg="mod">
          <ac:chgData name="Hickman, Ron" userId="a745d65d-793c-41dd-a12c-725cb989ea82" providerId="ADAL" clId="{537EA96F-4C36-4EEB-BA41-431F8DE1BB47}" dt="2026-08-25T20:23:01.711" v="361" actId="20577"/>
          <ac:spMkLst>
            <pc:docMk/>
            <pc:sldMk cId="2557179758" sldId="2147479448"/>
            <ac:spMk id="5" creationId="{A26C89B8-B270-A7D6-7179-3CC92BAC4667}"/>
          </ac:spMkLst>
        </pc:spChg>
        <pc:picChg chg="add mod">
          <ac:chgData name="Hickman, Ron" userId="a745d65d-793c-41dd-a12c-725cb989ea82" providerId="ADAL" clId="{537EA96F-4C36-4EEB-BA41-431F8DE1BB47}" dt="2026-08-25T20:22:30.204" v="327" actId="1076"/>
          <ac:picMkLst>
            <pc:docMk/>
            <pc:sldMk cId="2557179758" sldId="2147479448"/>
            <ac:picMk id="4" creationId="{365E5A0C-AD86-ACFF-8F6E-B341CB5D03AF}"/>
          </ac:picMkLst>
        </pc:picChg>
        <pc:picChg chg="add mod">
          <ac:chgData name="Hickman, Ron" userId="a745d65d-793c-41dd-a12c-725cb989ea82" providerId="ADAL" clId="{537EA96F-4C36-4EEB-BA41-431F8DE1BB47}" dt="2026-08-25T20:22:55.540" v="333" actId="1076"/>
          <ac:picMkLst>
            <pc:docMk/>
            <pc:sldMk cId="2557179758" sldId="2147479448"/>
            <ac:picMk id="9" creationId="{5B4A5BE7-5F4B-87CF-103F-946A53434CA9}"/>
          </ac:picMkLst>
        </pc:picChg>
      </pc:sldChg>
    </pc:docChg>
  </pc:docChgLst>
  <pc:docChgLst>
    <pc:chgData name="Michaelis, Tina" userId="0a0caacf-3a4f-4860-85e2-ffa12961910d" providerId="ADAL" clId="{64765416-7F2C-446E-B7A1-B07EC0BC31DB}"/>
    <pc:docChg chg="custSel modSld">
      <pc:chgData name="Michaelis, Tina" userId="0a0caacf-3a4f-4860-85e2-ffa12961910d" providerId="ADAL" clId="{64765416-7F2C-446E-B7A1-B07EC0BC31DB}" dt="2026-08-25T12:39:04.607" v="401" actId="13926"/>
      <pc:docMkLst>
        <pc:docMk/>
      </pc:docMkLst>
      <pc:sldChg chg="modSp mod">
        <pc:chgData name="Michaelis, Tina" userId="0a0caacf-3a4f-4860-85e2-ffa12961910d" providerId="ADAL" clId="{64765416-7F2C-446E-B7A1-B07EC0BC31DB}" dt="2026-08-25T12:39:04.607" v="401" actId="13926"/>
        <pc:sldMkLst>
          <pc:docMk/>
          <pc:sldMk cId="3075146647" sldId="2147479429"/>
        </pc:sldMkLst>
        <pc:spChg chg="mod">
          <ac:chgData name="Michaelis, Tina" userId="0a0caacf-3a4f-4860-85e2-ffa12961910d" providerId="ADAL" clId="{64765416-7F2C-446E-B7A1-B07EC0BC31DB}" dt="2026-08-25T12:39:04.607" v="401" actId="13926"/>
          <ac:spMkLst>
            <pc:docMk/>
            <pc:sldMk cId="3075146647" sldId="2147479429"/>
            <ac:spMk id="5" creationId="{54DE3936-28EA-98B6-ECAC-4011A8A0A572}"/>
          </ac:spMkLst>
        </pc:spChg>
      </pc:sldChg>
      <pc:sldChg chg="addSp delSp modSp mod">
        <pc:chgData name="Michaelis, Tina" userId="0a0caacf-3a4f-4860-85e2-ffa12961910d" providerId="ADAL" clId="{64765416-7F2C-446E-B7A1-B07EC0BC31DB}" dt="2026-08-25T12:38:49.585" v="400" actId="20577"/>
        <pc:sldMkLst>
          <pc:docMk/>
          <pc:sldMk cId="2403317114" sldId="2147479430"/>
        </pc:sldMkLst>
        <pc:spChg chg="mod">
          <ac:chgData name="Michaelis, Tina" userId="0a0caacf-3a4f-4860-85e2-ffa12961910d" providerId="ADAL" clId="{64765416-7F2C-446E-B7A1-B07EC0BC31DB}" dt="2026-08-25T12:38:49.585" v="400" actId="20577"/>
          <ac:spMkLst>
            <pc:docMk/>
            <pc:sldMk cId="2403317114" sldId="2147479430"/>
            <ac:spMk id="10" creationId="{825E29AD-68A6-7334-8341-3A25E32D053B}"/>
          </ac:spMkLst>
        </pc:spChg>
      </pc:sldChg>
      <pc:sldChg chg="modSp mod">
        <pc:chgData name="Michaelis, Tina" userId="0a0caacf-3a4f-4860-85e2-ffa12961910d" providerId="ADAL" clId="{64765416-7F2C-446E-B7A1-B07EC0BC31DB}" dt="2026-08-19T16:24:15.052" v="145" actId="20577"/>
        <pc:sldMkLst>
          <pc:docMk/>
          <pc:sldMk cId="723833" sldId="2147479443"/>
        </pc:sldMkLst>
        <pc:spChg chg="mod">
          <ac:chgData name="Michaelis, Tina" userId="0a0caacf-3a4f-4860-85e2-ffa12961910d" providerId="ADAL" clId="{64765416-7F2C-446E-B7A1-B07EC0BC31DB}" dt="2026-08-19T16:24:15.052" v="145" actId="20577"/>
          <ac:spMkLst>
            <pc:docMk/>
            <pc:sldMk cId="723833" sldId="2147479443"/>
            <ac:spMk id="10" creationId="{47250FD4-B381-6209-9F85-6EE58359B0A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fcx365-my.sharepoint.com/personal/bgoertz_fmi_com/Documents/Downloads/Count%20by%20Form%20and%20Missing%20Control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fcx365.sharepoint.com/Sites/HEN-HS/MSHA/MSHA%20Inspections/2026/Henderson%20Citations%202026.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https://fcx365.sharepoint.com/Sites/HEN-HS/MSHA/MSHA%20Inspections/2026/Henderson%20Citations%20202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July FRM Verifications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'2026-07'!$B$3</c:f>
              <c:strCache>
                <c:ptCount val="1"/>
                <c:pt idx="0">
                  <c:v>No Missing Controls</c:v>
                </c:pt>
              </c:strCache>
            </c:strRef>
          </c:tx>
          <c:spPr>
            <a:solidFill>
              <a:schemeClr val="accent1"/>
            </a:solidFill>
            <a:ln>
              <a:noFill/>
            </a:ln>
            <a:effectLst/>
          </c:spPr>
          <c:invertIfNegative val="0"/>
          <c:cat>
            <c:strRef>
              <c:f>'2026-07'!$A$4:$A$22</c:f>
              <c:strCache>
                <c:ptCount val="19"/>
                <c:pt idx="0">
                  <c:v>Personnel Hoisting</c:v>
                </c:pt>
                <c:pt idx="1">
                  <c:v>Underground Hazardous Atmosphere</c:v>
                </c:pt>
                <c:pt idx="2">
                  <c:v>Hazardous Substances Acute</c:v>
                </c:pt>
                <c:pt idx="3">
                  <c:v>Vehicle Collisions or Rollover</c:v>
                </c:pt>
                <c:pt idx="4">
                  <c:v>Exposure to Electrical Hazards</c:v>
                </c:pt>
                <c:pt idx="5">
                  <c:v>Underground Rock Fall</c:v>
                </c:pt>
                <c:pt idx="6">
                  <c:v>Vehicle Impact on Person</c:v>
                </c:pt>
                <c:pt idx="7">
                  <c:v>Fire</c:v>
                </c:pt>
                <c:pt idx="8">
                  <c:v>Falling Objects</c:v>
                </c:pt>
                <c:pt idx="9">
                  <c:v>Uncontrolled Release of Energy Mapped</c:v>
                </c:pt>
                <c:pt idx="10">
                  <c:v>Lifting Operations</c:v>
                </c:pt>
                <c:pt idx="11">
                  <c:v>Fall from Heights</c:v>
                </c:pt>
                <c:pt idx="12">
                  <c:v>Confined Space</c:v>
                </c:pt>
                <c:pt idx="13">
                  <c:v>Entanglement and Crushing</c:v>
                </c:pt>
                <c:pt idx="14">
                  <c:v>Ground Failure</c:v>
                </c:pt>
                <c:pt idx="15">
                  <c:v>Hazardous Substances Chronic General</c:v>
                </c:pt>
                <c:pt idx="16">
                  <c:v>Blasting (Underground)</c:v>
                </c:pt>
                <c:pt idx="17">
                  <c:v>Drowning</c:v>
                </c:pt>
                <c:pt idx="18">
                  <c:v>Underground Inrush</c:v>
                </c:pt>
              </c:strCache>
            </c:strRef>
          </c:cat>
          <c:val>
            <c:numRef>
              <c:f>'2026-07'!$B$4:$B$22</c:f>
              <c:numCache>
                <c:formatCode>General</c:formatCode>
                <c:ptCount val="19"/>
                <c:pt idx="0">
                  <c:v>0</c:v>
                </c:pt>
                <c:pt idx="1">
                  <c:v>0</c:v>
                </c:pt>
                <c:pt idx="2">
                  <c:v>3</c:v>
                </c:pt>
                <c:pt idx="3">
                  <c:v>4</c:v>
                </c:pt>
                <c:pt idx="4">
                  <c:v>17</c:v>
                </c:pt>
                <c:pt idx="5">
                  <c:v>4</c:v>
                </c:pt>
                <c:pt idx="6">
                  <c:v>17</c:v>
                </c:pt>
                <c:pt idx="7">
                  <c:v>7</c:v>
                </c:pt>
                <c:pt idx="8">
                  <c:v>14</c:v>
                </c:pt>
                <c:pt idx="9">
                  <c:v>20</c:v>
                </c:pt>
                <c:pt idx="10">
                  <c:v>25</c:v>
                </c:pt>
                <c:pt idx="11">
                  <c:v>24</c:v>
                </c:pt>
                <c:pt idx="12">
                  <c:v>18</c:v>
                </c:pt>
                <c:pt idx="13">
                  <c:v>10</c:v>
                </c:pt>
                <c:pt idx="14">
                  <c:v>10</c:v>
                </c:pt>
                <c:pt idx="15">
                  <c:v>7</c:v>
                </c:pt>
                <c:pt idx="16">
                  <c:v>6</c:v>
                </c:pt>
                <c:pt idx="17">
                  <c:v>2</c:v>
                </c:pt>
                <c:pt idx="18">
                  <c:v>1</c:v>
                </c:pt>
              </c:numCache>
            </c:numRef>
          </c:val>
          <c:extLst>
            <c:ext xmlns:c16="http://schemas.microsoft.com/office/drawing/2014/chart" uri="{C3380CC4-5D6E-409C-BE32-E72D297353CC}">
              <c16:uniqueId val="{00000000-A8BD-438E-BE53-CD84F41BD63A}"/>
            </c:ext>
          </c:extLst>
        </c:ser>
        <c:ser>
          <c:idx val="1"/>
          <c:order val="1"/>
          <c:tx>
            <c:strRef>
              <c:f>'2026-07'!$C$3</c:f>
              <c:strCache>
                <c:ptCount val="1"/>
                <c:pt idx="0">
                  <c:v>Missing Controls</c:v>
                </c:pt>
              </c:strCache>
            </c:strRef>
          </c:tx>
          <c:spPr>
            <a:solidFill>
              <a:schemeClr val="accent2"/>
            </a:solidFill>
            <a:ln>
              <a:noFill/>
            </a:ln>
            <a:effectLst/>
          </c:spPr>
          <c:invertIfNegative val="0"/>
          <c:cat>
            <c:strRef>
              <c:f>'2026-07'!$A$4:$A$22</c:f>
              <c:strCache>
                <c:ptCount val="19"/>
                <c:pt idx="0">
                  <c:v>Personnel Hoisting</c:v>
                </c:pt>
                <c:pt idx="1">
                  <c:v>Underground Hazardous Atmosphere</c:v>
                </c:pt>
                <c:pt idx="2">
                  <c:v>Hazardous Substances Acute</c:v>
                </c:pt>
                <c:pt idx="3">
                  <c:v>Vehicle Collisions or Rollover</c:v>
                </c:pt>
                <c:pt idx="4">
                  <c:v>Exposure to Electrical Hazards</c:v>
                </c:pt>
                <c:pt idx="5">
                  <c:v>Underground Rock Fall</c:v>
                </c:pt>
                <c:pt idx="6">
                  <c:v>Vehicle Impact on Person</c:v>
                </c:pt>
                <c:pt idx="7">
                  <c:v>Fire</c:v>
                </c:pt>
                <c:pt idx="8">
                  <c:v>Falling Objects</c:v>
                </c:pt>
                <c:pt idx="9">
                  <c:v>Uncontrolled Release of Energy Mapped</c:v>
                </c:pt>
                <c:pt idx="10">
                  <c:v>Lifting Operations</c:v>
                </c:pt>
                <c:pt idx="11">
                  <c:v>Fall from Heights</c:v>
                </c:pt>
                <c:pt idx="12">
                  <c:v>Confined Space</c:v>
                </c:pt>
                <c:pt idx="13">
                  <c:v>Entanglement and Crushing</c:v>
                </c:pt>
                <c:pt idx="14">
                  <c:v>Ground Failure</c:v>
                </c:pt>
                <c:pt idx="15">
                  <c:v>Hazardous Substances Chronic General</c:v>
                </c:pt>
                <c:pt idx="16">
                  <c:v>Blasting (Underground)</c:v>
                </c:pt>
                <c:pt idx="17">
                  <c:v>Drowning</c:v>
                </c:pt>
                <c:pt idx="18">
                  <c:v>Underground Inrush</c:v>
                </c:pt>
              </c:strCache>
            </c:strRef>
          </c:cat>
          <c:val>
            <c:numRef>
              <c:f>'2026-07'!$C$4:$C$22</c:f>
              <c:numCache>
                <c:formatCode>General</c:formatCode>
                <c:ptCount val="19"/>
                <c:pt idx="0">
                  <c:v>2</c:v>
                </c:pt>
                <c:pt idx="1">
                  <c:v>2</c:v>
                </c:pt>
                <c:pt idx="2">
                  <c:v>3</c:v>
                </c:pt>
                <c:pt idx="3">
                  <c:v>2</c:v>
                </c:pt>
                <c:pt idx="4">
                  <c:v>6</c:v>
                </c:pt>
                <c:pt idx="5">
                  <c:v>1</c:v>
                </c:pt>
                <c:pt idx="6">
                  <c:v>3</c:v>
                </c:pt>
                <c:pt idx="7">
                  <c:v>1</c:v>
                </c:pt>
                <c:pt idx="8">
                  <c:v>1</c:v>
                </c:pt>
                <c:pt idx="9">
                  <c:v>1</c:v>
                </c:pt>
                <c:pt idx="10">
                  <c:v>0</c:v>
                </c:pt>
                <c:pt idx="11">
                  <c:v>0</c:v>
                </c:pt>
                <c:pt idx="12">
                  <c:v>0</c:v>
                </c:pt>
                <c:pt idx="13">
                  <c:v>0</c:v>
                </c:pt>
                <c:pt idx="14">
                  <c:v>0</c:v>
                </c:pt>
                <c:pt idx="15">
                  <c:v>0</c:v>
                </c:pt>
                <c:pt idx="16">
                  <c:v>0</c:v>
                </c:pt>
                <c:pt idx="17">
                  <c:v>0</c:v>
                </c:pt>
                <c:pt idx="18">
                  <c:v>0</c:v>
                </c:pt>
              </c:numCache>
            </c:numRef>
          </c:val>
          <c:extLst>
            <c:ext xmlns:c16="http://schemas.microsoft.com/office/drawing/2014/chart" uri="{C3380CC4-5D6E-409C-BE32-E72D297353CC}">
              <c16:uniqueId val="{00000001-A8BD-438E-BE53-CD84F41BD63A}"/>
            </c:ext>
          </c:extLst>
        </c:ser>
        <c:dLbls>
          <c:showLegendKey val="0"/>
          <c:showVal val="0"/>
          <c:showCatName val="0"/>
          <c:showSerName val="0"/>
          <c:showPercent val="0"/>
          <c:showBubbleSize val="0"/>
        </c:dLbls>
        <c:gapWidth val="150"/>
        <c:overlap val="100"/>
        <c:axId val="788975807"/>
        <c:axId val="794231311"/>
      </c:barChart>
      <c:catAx>
        <c:axId val="78897580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4231311"/>
        <c:crosses val="autoZero"/>
        <c:auto val="1"/>
        <c:lblAlgn val="ctr"/>
        <c:lblOffset val="100"/>
        <c:noMultiLvlLbl val="0"/>
      </c:catAx>
      <c:valAx>
        <c:axId val="79423131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9758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Henderson Citations - Rolling 12-month Total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Totals!$O$4</c:f>
              <c:strCache>
                <c:ptCount val="1"/>
                <c:pt idx="0">
                  <c:v>S&amp;S</c:v>
                </c:pt>
              </c:strCache>
            </c:strRef>
          </c:tx>
          <c:spPr>
            <a:ln w="44450" cap="rnd">
              <a:solidFill>
                <a:srgbClr val="FF0000"/>
              </a:solidFill>
              <a:round/>
            </a:ln>
            <a:effectLst/>
          </c:spPr>
          <c:marker>
            <c:symbol val="none"/>
          </c:marker>
          <c:cat>
            <c:strRef>
              <c:f>Totals!$U$3:$AB$3</c:f>
              <c:strCache>
                <c:ptCount val="8"/>
                <c:pt idx="0">
                  <c:v>4Q24</c:v>
                </c:pt>
                <c:pt idx="1">
                  <c:v>1Q25</c:v>
                </c:pt>
                <c:pt idx="2">
                  <c:v>2Q25</c:v>
                </c:pt>
                <c:pt idx="3">
                  <c:v>3Q25</c:v>
                </c:pt>
                <c:pt idx="4">
                  <c:v>4Q25</c:v>
                </c:pt>
                <c:pt idx="5">
                  <c:v>1Q26</c:v>
                </c:pt>
                <c:pt idx="6">
                  <c:v>2Q26</c:v>
                </c:pt>
                <c:pt idx="7">
                  <c:v>3Q26</c:v>
                </c:pt>
              </c:strCache>
            </c:strRef>
          </c:cat>
          <c:val>
            <c:numRef>
              <c:f>Totals!$U$8:$AB$8</c:f>
              <c:numCache>
                <c:formatCode>General</c:formatCode>
                <c:ptCount val="8"/>
                <c:pt idx="0">
                  <c:v>14</c:v>
                </c:pt>
                <c:pt idx="1">
                  <c:v>18</c:v>
                </c:pt>
                <c:pt idx="2">
                  <c:v>29</c:v>
                </c:pt>
                <c:pt idx="3">
                  <c:v>30</c:v>
                </c:pt>
                <c:pt idx="4">
                  <c:v>33</c:v>
                </c:pt>
                <c:pt idx="5">
                  <c:v>35</c:v>
                </c:pt>
                <c:pt idx="6">
                  <c:v>26</c:v>
                </c:pt>
                <c:pt idx="7">
                  <c:v>25</c:v>
                </c:pt>
              </c:numCache>
            </c:numRef>
          </c:val>
          <c:smooth val="0"/>
          <c:extLst>
            <c:ext xmlns:c16="http://schemas.microsoft.com/office/drawing/2014/chart" uri="{C3380CC4-5D6E-409C-BE32-E72D297353CC}">
              <c16:uniqueId val="{00000000-7FCE-449C-B0A2-DF62EFE7C850}"/>
            </c:ext>
          </c:extLst>
        </c:ser>
        <c:ser>
          <c:idx val="1"/>
          <c:order val="1"/>
          <c:tx>
            <c:strRef>
              <c:f>Totals!$O$5</c:f>
              <c:strCache>
                <c:ptCount val="1"/>
                <c:pt idx="0">
                  <c:v>Non-S&amp;S</c:v>
                </c:pt>
              </c:strCache>
            </c:strRef>
          </c:tx>
          <c:spPr>
            <a:ln w="44450" cap="rnd">
              <a:solidFill>
                <a:schemeClr val="accent2"/>
              </a:solidFill>
              <a:round/>
            </a:ln>
            <a:effectLst/>
          </c:spPr>
          <c:marker>
            <c:symbol val="none"/>
          </c:marker>
          <c:cat>
            <c:strRef>
              <c:f>Totals!$U$3:$AB$3</c:f>
              <c:strCache>
                <c:ptCount val="8"/>
                <c:pt idx="0">
                  <c:v>4Q24</c:v>
                </c:pt>
                <c:pt idx="1">
                  <c:v>1Q25</c:v>
                </c:pt>
                <c:pt idx="2">
                  <c:v>2Q25</c:v>
                </c:pt>
                <c:pt idx="3">
                  <c:v>3Q25</c:v>
                </c:pt>
                <c:pt idx="4">
                  <c:v>4Q25</c:v>
                </c:pt>
                <c:pt idx="5">
                  <c:v>1Q26</c:v>
                </c:pt>
                <c:pt idx="6">
                  <c:v>2Q26</c:v>
                </c:pt>
                <c:pt idx="7">
                  <c:v>3Q26</c:v>
                </c:pt>
              </c:strCache>
            </c:strRef>
          </c:cat>
          <c:val>
            <c:numRef>
              <c:f>Totals!$T$9:$AA$9</c:f>
              <c:numCache>
                <c:formatCode>General</c:formatCode>
                <c:ptCount val="8"/>
                <c:pt idx="0">
                  <c:v>66</c:v>
                </c:pt>
                <c:pt idx="1">
                  <c:v>84</c:v>
                </c:pt>
                <c:pt idx="2">
                  <c:v>97</c:v>
                </c:pt>
                <c:pt idx="3">
                  <c:v>98</c:v>
                </c:pt>
                <c:pt idx="4">
                  <c:v>96</c:v>
                </c:pt>
                <c:pt idx="5">
                  <c:v>101</c:v>
                </c:pt>
                <c:pt idx="6">
                  <c:v>106</c:v>
                </c:pt>
                <c:pt idx="7">
                  <c:v>120</c:v>
                </c:pt>
              </c:numCache>
            </c:numRef>
          </c:val>
          <c:smooth val="0"/>
          <c:extLst>
            <c:ext xmlns:c16="http://schemas.microsoft.com/office/drawing/2014/chart" uri="{C3380CC4-5D6E-409C-BE32-E72D297353CC}">
              <c16:uniqueId val="{00000001-7FCE-449C-B0A2-DF62EFE7C850}"/>
            </c:ext>
          </c:extLst>
        </c:ser>
        <c:ser>
          <c:idx val="2"/>
          <c:order val="2"/>
          <c:tx>
            <c:strRef>
              <c:f>Totals!$O$6</c:f>
              <c:strCache>
                <c:ptCount val="1"/>
                <c:pt idx="0">
                  <c:v>All Citations</c:v>
                </c:pt>
              </c:strCache>
            </c:strRef>
          </c:tx>
          <c:spPr>
            <a:ln w="44450" cap="rnd">
              <a:solidFill>
                <a:schemeClr val="accent1"/>
              </a:solidFill>
              <a:round/>
            </a:ln>
            <a:effectLst/>
          </c:spPr>
          <c:marker>
            <c:symbol val="none"/>
          </c:marker>
          <c:cat>
            <c:strRef>
              <c:f>Totals!$U$3:$AB$3</c:f>
              <c:strCache>
                <c:ptCount val="8"/>
                <c:pt idx="0">
                  <c:v>4Q24</c:v>
                </c:pt>
                <c:pt idx="1">
                  <c:v>1Q25</c:v>
                </c:pt>
                <c:pt idx="2">
                  <c:v>2Q25</c:v>
                </c:pt>
                <c:pt idx="3">
                  <c:v>3Q25</c:v>
                </c:pt>
                <c:pt idx="4">
                  <c:v>4Q25</c:v>
                </c:pt>
                <c:pt idx="5">
                  <c:v>1Q26</c:v>
                </c:pt>
                <c:pt idx="6">
                  <c:v>2Q26</c:v>
                </c:pt>
                <c:pt idx="7">
                  <c:v>3Q26</c:v>
                </c:pt>
              </c:strCache>
            </c:strRef>
          </c:cat>
          <c:val>
            <c:numRef>
              <c:f>Totals!$T$10:$AA$10</c:f>
              <c:numCache>
                <c:formatCode>General</c:formatCode>
                <c:ptCount val="8"/>
                <c:pt idx="0">
                  <c:v>77</c:v>
                </c:pt>
                <c:pt idx="1">
                  <c:v>98</c:v>
                </c:pt>
                <c:pt idx="2">
                  <c:v>115</c:v>
                </c:pt>
                <c:pt idx="3">
                  <c:v>127</c:v>
                </c:pt>
                <c:pt idx="4">
                  <c:v>126</c:v>
                </c:pt>
                <c:pt idx="5">
                  <c:v>134</c:v>
                </c:pt>
                <c:pt idx="6">
                  <c:v>141</c:v>
                </c:pt>
                <c:pt idx="7">
                  <c:v>146</c:v>
                </c:pt>
              </c:numCache>
            </c:numRef>
          </c:val>
          <c:smooth val="0"/>
          <c:extLst>
            <c:ext xmlns:c16="http://schemas.microsoft.com/office/drawing/2014/chart" uri="{C3380CC4-5D6E-409C-BE32-E72D297353CC}">
              <c16:uniqueId val="{00000002-7FCE-449C-B0A2-DF62EFE7C850}"/>
            </c:ext>
          </c:extLst>
        </c:ser>
        <c:dLbls>
          <c:showLegendKey val="0"/>
          <c:showVal val="0"/>
          <c:showCatName val="0"/>
          <c:showSerName val="0"/>
          <c:showPercent val="0"/>
          <c:showBubbleSize val="0"/>
        </c:dLbls>
        <c:smooth val="0"/>
        <c:axId val="1078785023"/>
        <c:axId val="1078769183"/>
      </c:lineChart>
      <c:catAx>
        <c:axId val="1078785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78769183"/>
        <c:crosses val="autoZero"/>
        <c:auto val="1"/>
        <c:lblAlgn val="ctr"/>
        <c:lblOffset val="100"/>
        <c:noMultiLvlLbl val="0"/>
      </c:catAx>
      <c:valAx>
        <c:axId val="10787691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787850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a:t>Citations by Hazard, 3Q 2026</a:t>
            </a:r>
          </a:p>
        </c:rich>
      </c:tx>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Totals!$H$130</c:f>
              <c:strCache>
                <c:ptCount val="1"/>
                <c:pt idx="0">
                  <c:v># Citations by Hazard, Q3 2026</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42B4-4159-9C52-CA637DCA7DCD}"/>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42B4-4159-9C52-CA637DCA7DCD}"/>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42B4-4159-9C52-CA637DCA7DCD}"/>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42B4-4159-9C52-CA637DCA7DCD}"/>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42B4-4159-9C52-CA637DCA7DCD}"/>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42B4-4159-9C52-CA637DCA7DCD}"/>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42B4-4159-9C52-CA637DCA7DCD}"/>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F-42B4-4159-9C52-CA637DCA7DCD}"/>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1-42B4-4159-9C52-CA637DCA7DCD}"/>
              </c:ext>
            </c:extLst>
          </c:dPt>
          <c:dLbls>
            <c:dLbl>
              <c:idx val="4"/>
              <c:tx>
                <c:rich>
                  <a:bodyPr/>
                  <a:lstStyle/>
                  <a:p>
                    <a:fld id="{E2BB800B-722D-4EA8-8ADE-D13F0B81599C}" type="CATEGORYNAME">
                      <a:rPr lang="en-US"/>
                      <a:pPr/>
                      <a:t>[CATEGORY NAME]</a:t>
                    </a:fld>
                    <a:r>
                      <a:rPr lang="en-US" baseline="0"/>
                      <a:t>, 2</a:t>
                    </a:r>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42B4-4159-9C52-CA637DCA7DCD}"/>
                </c:ext>
              </c:extLst>
            </c:dLbl>
            <c:dLbl>
              <c:idx val="5"/>
              <c:layout>
                <c:manualLayout>
                  <c:x val="-1.8271549758321595E-2"/>
                  <c:y val="-0.10679335675081755"/>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2B4-4159-9C52-CA637DCA7DCD}"/>
                </c:ext>
              </c:extLst>
            </c:dLbl>
            <c:dLbl>
              <c:idx val="8"/>
              <c:tx>
                <c:rich>
                  <a:bodyPr/>
                  <a:lstStyle/>
                  <a:p>
                    <a:fld id="{5487B95D-CE32-420A-8925-B133ADA06530}" type="CATEGORYNAME">
                      <a:rPr lang="en-US"/>
                      <a:pPr/>
                      <a:t>[CATEGORY NAME]</a:t>
                    </a:fld>
                    <a:r>
                      <a:rPr lang="en-US" baseline="0"/>
                      <a:t>, 3</a:t>
                    </a:r>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42B4-4159-9C52-CA637DCA7DCD}"/>
                </c:ext>
              </c:extLst>
            </c:dLbl>
            <c:spPr>
              <a:noFill/>
              <a:ln>
                <a:noFill/>
              </a:ln>
              <a:effectLst/>
            </c:sp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Totals!$G$131:$G$139</c:f>
              <c:strCache>
                <c:ptCount val="9"/>
                <c:pt idx="0">
                  <c:v>Electrical</c:v>
                </c:pt>
                <c:pt idx="1">
                  <c:v>Flammable Storage</c:v>
                </c:pt>
                <c:pt idx="2">
                  <c:v>Guarding</c:v>
                </c:pt>
                <c:pt idx="3">
                  <c:v>Safe Access</c:v>
                </c:pt>
                <c:pt idx="4">
                  <c:v>Housekeeping</c:v>
                </c:pt>
                <c:pt idx="5">
                  <c:v>HazCom</c:v>
                </c:pt>
                <c:pt idx="6">
                  <c:v>Unbermed Roads</c:v>
                </c:pt>
                <c:pt idx="7">
                  <c:v>Document Management</c:v>
                </c:pt>
                <c:pt idx="8">
                  <c:v>Other</c:v>
                </c:pt>
              </c:strCache>
            </c:strRef>
          </c:cat>
          <c:val>
            <c:numRef>
              <c:f>Totals!$H$131:$H$139</c:f>
              <c:numCache>
                <c:formatCode>General</c:formatCode>
                <c:ptCount val="9"/>
                <c:pt idx="0">
                  <c:v>8</c:v>
                </c:pt>
                <c:pt idx="1">
                  <c:v>5</c:v>
                </c:pt>
                <c:pt idx="2">
                  <c:v>4</c:v>
                </c:pt>
                <c:pt idx="3">
                  <c:v>3</c:v>
                </c:pt>
                <c:pt idx="4">
                  <c:v>3</c:v>
                </c:pt>
                <c:pt idx="5">
                  <c:v>2</c:v>
                </c:pt>
                <c:pt idx="6">
                  <c:v>2</c:v>
                </c:pt>
                <c:pt idx="7">
                  <c:v>2</c:v>
                </c:pt>
                <c:pt idx="8">
                  <c:v>3</c:v>
                </c:pt>
              </c:numCache>
            </c:numRef>
          </c:val>
          <c:extLst>
            <c:ext xmlns:c16="http://schemas.microsoft.com/office/drawing/2014/chart" uri="{C3380CC4-5D6E-409C-BE32-E72D297353CC}">
              <c16:uniqueId val="{00000012-42B4-4159-9C52-CA637DCA7DCD}"/>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C785D8-EF5B-444D-AB87-2D2FE2C8EE2D}"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4C0452-4AEB-4049-869D-EA4F2A6C1C44}" type="slidenum">
              <a:rPr lang="en-US" smtClean="0"/>
              <a:t>‹#›</a:t>
            </a:fld>
            <a:endParaRPr lang="en-US"/>
          </a:p>
        </p:txBody>
      </p:sp>
    </p:spTree>
    <p:extLst>
      <p:ext uri="{BB962C8B-B14F-4D97-AF65-F5344CB8AC3E}">
        <p14:creationId xmlns:p14="http://schemas.microsoft.com/office/powerpoint/2010/main" val="2408567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9A10-3EE5-4EF0-921A-6B429D3BC8A3}" type="slidenum">
              <a:rPr lang="en-US" smtClean="0"/>
              <a:t>1</a:t>
            </a:fld>
            <a:endParaRPr lang="en-US"/>
          </a:p>
        </p:txBody>
      </p:sp>
    </p:spTree>
    <p:extLst>
      <p:ext uri="{BB962C8B-B14F-4D97-AF65-F5344CB8AC3E}">
        <p14:creationId xmlns:p14="http://schemas.microsoft.com/office/powerpoint/2010/main" val="1463093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D2D95-D977-AE12-2CDD-36C5763296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F0F3F-0715-E144-9371-1AB2FD12352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0B9D2F-E5DB-6DFA-C01F-FBA42EBD6B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5E94B8-B09D-4C36-21C8-F263B8E43ED2}"/>
              </a:ext>
            </a:extLst>
          </p:cNvPr>
          <p:cNvSpPr>
            <a:spLocks noGrp="1"/>
          </p:cNvSpPr>
          <p:nvPr>
            <p:ph type="sldNum" sz="quarter" idx="5"/>
          </p:nvPr>
        </p:nvSpPr>
        <p:spPr/>
        <p:txBody>
          <a:bodyPr/>
          <a:lstStyle/>
          <a:p>
            <a:fld id="{DED49A10-3EE5-4EF0-921A-6B429D3BC8A3}" type="slidenum">
              <a:rPr lang="en-US" smtClean="0"/>
              <a:t>10</a:t>
            </a:fld>
            <a:endParaRPr lang="en-US"/>
          </a:p>
        </p:txBody>
      </p:sp>
    </p:spTree>
    <p:extLst>
      <p:ext uri="{BB962C8B-B14F-4D97-AF65-F5344CB8AC3E}">
        <p14:creationId xmlns:p14="http://schemas.microsoft.com/office/powerpoint/2010/main" val="455565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6B968-848C-9A1A-26AC-C9A908A648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EA4BB3-FC64-017F-84DF-6A3B016CB5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6B6664-4898-A9AE-AA2F-74D7E2C716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B1ACAB-32F7-BC4C-AA17-87D187D992E2}"/>
              </a:ext>
            </a:extLst>
          </p:cNvPr>
          <p:cNvSpPr>
            <a:spLocks noGrp="1"/>
          </p:cNvSpPr>
          <p:nvPr>
            <p:ph type="sldNum" sz="quarter" idx="5"/>
          </p:nvPr>
        </p:nvSpPr>
        <p:spPr/>
        <p:txBody>
          <a:bodyPr/>
          <a:lstStyle/>
          <a:p>
            <a:fld id="{DED49A10-3EE5-4EF0-921A-6B429D3BC8A3}" type="slidenum">
              <a:rPr lang="en-US" smtClean="0"/>
              <a:t>11</a:t>
            </a:fld>
            <a:endParaRPr lang="en-US"/>
          </a:p>
        </p:txBody>
      </p:sp>
    </p:spTree>
    <p:extLst>
      <p:ext uri="{BB962C8B-B14F-4D97-AF65-F5344CB8AC3E}">
        <p14:creationId xmlns:p14="http://schemas.microsoft.com/office/powerpoint/2010/main" val="3672681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1495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D374E-4AEE-40B7-7712-B9D437E705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B518FA-A7D7-B1A0-9558-BF4B0806E7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4169B0-2A4E-2C44-0669-35DD605995E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3DCBA48A-4AA3-5D20-0817-710B8AA7C1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9213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C0AAE-603B-22A0-18E3-DBE12E6359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BB07B2-9184-C0A4-12D0-84286C6997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F7B65C-644C-BB8F-1C1B-EB965BBC32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E4CE61-E0B8-7E5A-5286-D6B0003414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4066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3996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0E535-10C4-9D12-A044-480E7D4102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3E3DD5-4A84-9993-4394-95E12C5DEA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77C25F-159C-9F6A-A199-E18437D5034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54E4E4-428A-CD72-8CFD-9AF05C0BD9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76240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70884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9A10-3EE5-4EF0-921A-6B429D3BC8A3}" type="slidenum">
              <a:rPr lang="en-US" smtClean="0"/>
              <a:t>21</a:t>
            </a:fld>
            <a:endParaRPr lang="en-US"/>
          </a:p>
        </p:txBody>
      </p:sp>
    </p:spTree>
    <p:extLst>
      <p:ext uri="{BB962C8B-B14F-4D97-AF65-F5344CB8AC3E}">
        <p14:creationId xmlns:p14="http://schemas.microsoft.com/office/powerpoint/2010/main" val="3427453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07B24-0178-A932-B070-2863D0546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7DF365-CD6F-B723-2309-9E76462FF72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D6D97A9-2612-D580-16B0-D26FB7DA31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E8EDEA23-3973-1642-B76C-D5C674C208EB}"/>
              </a:ext>
            </a:extLst>
          </p:cNvPr>
          <p:cNvSpPr>
            <a:spLocks noGrp="1"/>
          </p:cNvSpPr>
          <p:nvPr>
            <p:ph type="sldNum" sz="quarter" idx="5"/>
          </p:nvPr>
        </p:nvSpPr>
        <p:spPr/>
        <p:txBody>
          <a:bodyPr/>
          <a:lstStyle/>
          <a:p>
            <a:fld id="{DED49A10-3EE5-4EF0-921A-6B429D3BC8A3}" type="slidenum">
              <a:rPr lang="en-US" smtClean="0"/>
              <a:t>22</a:t>
            </a:fld>
            <a:endParaRPr lang="en-US"/>
          </a:p>
        </p:txBody>
      </p:sp>
    </p:spTree>
    <p:extLst>
      <p:ext uri="{BB962C8B-B14F-4D97-AF65-F5344CB8AC3E}">
        <p14:creationId xmlns:p14="http://schemas.microsoft.com/office/powerpoint/2010/main" val="1685657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694DC-6ECA-4724-C68A-C9C4CF4702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2E81C-B7C3-E4D1-E827-DA1DAE8B1EA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B68A76-7D10-3D5D-6B69-AC866CDDEB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D0AB51-6B85-7E28-199C-1174F0E00F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5343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2C4C1-C27E-52D0-5664-C4D4311C51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C816A-C2D1-FDF3-589E-077A0007550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BCA9C0C-1710-B94F-5786-8B63F0463BB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AB616E68-D20A-509D-B699-D814285CE71E}"/>
              </a:ext>
            </a:extLst>
          </p:cNvPr>
          <p:cNvSpPr>
            <a:spLocks noGrp="1"/>
          </p:cNvSpPr>
          <p:nvPr>
            <p:ph type="sldNum" sz="quarter" idx="5"/>
          </p:nvPr>
        </p:nvSpPr>
        <p:spPr/>
        <p:txBody>
          <a:bodyPr/>
          <a:lstStyle/>
          <a:p>
            <a:fld id="{DED49A10-3EE5-4EF0-921A-6B429D3BC8A3}" type="slidenum">
              <a:rPr lang="en-US" smtClean="0"/>
              <a:t>23</a:t>
            </a:fld>
            <a:endParaRPr lang="en-US"/>
          </a:p>
        </p:txBody>
      </p:sp>
    </p:spTree>
    <p:extLst>
      <p:ext uri="{BB962C8B-B14F-4D97-AF65-F5344CB8AC3E}">
        <p14:creationId xmlns:p14="http://schemas.microsoft.com/office/powerpoint/2010/main" val="2715789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4548B-B2CB-B85C-684C-AEFDD8894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DEF6B7-C8B2-E6FD-7137-8C228B70CD4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17909A-F4EA-1169-491E-4826AC2313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43457AB-5BC3-5C24-1C8B-FFBD9C4B6AA7}"/>
              </a:ext>
            </a:extLst>
          </p:cNvPr>
          <p:cNvSpPr>
            <a:spLocks noGrp="1"/>
          </p:cNvSpPr>
          <p:nvPr>
            <p:ph type="sldNum" sz="quarter" idx="5"/>
          </p:nvPr>
        </p:nvSpPr>
        <p:spPr/>
        <p:txBody>
          <a:bodyPr/>
          <a:lstStyle/>
          <a:p>
            <a:fld id="{DED49A10-3EE5-4EF0-921A-6B429D3BC8A3}" type="slidenum">
              <a:rPr lang="en-US" smtClean="0"/>
              <a:t>24</a:t>
            </a:fld>
            <a:endParaRPr lang="en-US"/>
          </a:p>
        </p:txBody>
      </p:sp>
    </p:spTree>
    <p:extLst>
      <p:ext uri="{BB962C8B-B14F-4D97-AF65-F5344CB8AC3E}">
        <p14:creationId xmlns:p14="http://schemas.microsoft.com/office/powerpoint/2010/main" val="19340766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6A766-2D14-0647-CB64-DE54D87626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BE801C-3270-DBCE-AA43-BC9404B0FCC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96BF83-D799-942F-F989-4D1236B11B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6C2ADF5-251B-0DB3-3357-257E99B5E40B}"/>
              </a:ext>
            </a:extLst>
          </p:cNvPr>
          <p:cNvSpPr>
            <a:spLocks noGrp="1"/>
          </p:cNvSpPr>
          <p:nvPr>
            <p:ph type="sldNum" sz="quarter" idx="5"/>
          </p:nvPr>
        </p:nvSpPr>
        <p:spPr/>
        <p:txBody>
          <a:bodyPr/>
          <a:lstStyle/>
          <a:p>
            <a:fld id="{DED49A10-3EE5-4EF0-921A-6B429D3BC8A3}" type="slidenum">
              <a:rPr lang="en-US" smtClean="0"/>
              <a:t>25</a:t>
            </a:fld>
            <a:endParaRPr lang="en-US"/>
          </a:p>
        </p:txBody>
      </p:sp>
    </p:spTree>
    <p:extLst>
      <p:ext uri="{BB962C8B-B14F-4D97-AF65-F5344CB8AC3E}">
        <p14:creationId xmlns:p14="http://schemas.microsoft.com/office/powerpoint/2010/main" val="32943974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9A10-3EE5-4EF0-921A-6B429D3BC8A3}" type="slidenum">
              <a:rPr lang="en-US" smtClean="0"/>
              <a:t>27</a:t>
            </a:fld>
            <a:endParaRPr lang="en-US"/>
          </a:p>
        </p:txBody>
      </p:sp>
    </p:spTree>
    <p:extLst>
      <p:ext uri="{BB962C8B-B14F-4D97-AF65-F5344CB8AC3E}">
        <p14:creationId xmlns:p14="http://schemas.microsoft.com/office/powerpoint/2010/main" val="32082392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CA9AF-D9FF-6670-7E82-2FC3F6BF5C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7B90C6-0AA5-9D68-4FBB-1071E058AB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C51582D-CA91-06BF-F3BA-7CFD67E5B10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D4551D5-4AC2-E1FD-628E-405694E347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361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99B49-4E43-A23B-D39B-DD0134D1CB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626629-BD15-5FC7-5C92-3148CB5E9F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814067B-439E-AF2C-0F63-5D436C2906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16036A-B042-AD89-EB73-22F150FC35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38723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9FAA0-5E4A-B40B-F7B3-DD369AB42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9AE63D-B1E8-5995-BF3F-F7657012D32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B0DA741-7A8B-2E27-FEC6-812D3A9129F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F2D8B1-0F24-D378-18B3-E1658D219AA1}"/>
              </a:ext>
            </a:extLst>
          </p:cNvPr>
          <p:cNvSpPr>
            <a:spLocks noGrp="1"/>
          </p:cNvSpPr>
          <p:nvPr>
            <p:ph type="sldNum" sz="quarter" idx="5"/>
          </p:nvPr>
        </p:nvSpPr>
        <p:spPr/>
        <p:txBody>
          <a:bodyPr/>
          <a:lstStyle/>
          <a:p>
            <a:fld id="{DED49A10-3EE5-4EF0-921A-6B429D3BC8A3}" type="slidenum">
              <a:rPr lang="en-US" smtClean="0"/>
              <a:t>30</a:t>
            </a:fld>
            <a:endParaRPr lang="en-US"/>
          </a:p>
        </p:txBody>
      </p:sp>
    </p:spTree>
    <p:extLst>
      <p:ext uri="{BB962C8B-B14F-4D97-AF65-F5344CB8AC3E}">
        <p14:creationId xmlns:p14="http://schemas.microsoft.com/office/powerpoint/2010/main" val="40848917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7D464-82A6-83E3-285F-32F37394C0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97C709-5F21-43C4-1194-D29A2647DFA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66CE06F-E145-C486-626B-C45B2B9EA53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CB9DE6-89BD-8C4B-47ED-25E6EBC591E0}"/>
              </a:ext>
            </a:extLst>
          </p:cNvPr>
          <p:cNvSpPr>
            <a:spLocks noGrp="1"/>
          </p:cNvSpPr>
          <p:nvPr>
            <p:ph type="sldNum" sz="quarter" idx="5"/>
          </p:nvPr>
        </p:nvSpPr>
        <p:spPr/>
        <p:txBody>
          <a:bodyPr/>
          <a:lstStyle/>
          <a:p>
            <a:fld id="{DED49A10-3EE5-4EF0-921A-6B429D3BC8A3}" type="slidenum">
              <a:rPr lang="en-US" smtClean="0"/>
              <a:t>31</a:t>
            </a:fld>
            <a:endParaRPr lang="en-US"/>
          </a:p>
        </p:txBody>
      </p:sp>
    </p:spTree>
    <p:extLst>
      <p:ext uri="{BB962C8B-B14F-4D97-AF65-F5344CB8AC3E}">
        <p14:creationId xmlns:p14="http://schemas.microsoft.com/office/powerpoint/2010/main" val="22378226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114AC-1F25-C0B5-053B-638CDFE327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E78F1-F393-F9B2-A1FA-989F20DFB34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7F08C3E-7A22-3593-8A0D-753935E8E16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FDC721-0833-0F3E-906D-49F5390CD15D}"/>
              </a:ext>
            </a:extLst>
          </p:cNvPr>
          <p:cNvSpPr>
            <a:spLocks noGrp="1"/>
          </p:cNvSpPr>
          <p:nvPr>
            <p:ph type="sldNum" sz="quarter" idx="5"/>
          </p:nvPr>
        </p:nvSpPr>
        <p:spPr/>
        <p:txBody>
          <a:bodyPr/>
          <a:lstStyle/>
          <a:p>
            <a:fld id="{DED49A10-3EE5-4EF0-921A-6B429D3BC8A3}" type="slidenum">
              <a:rPr lang="en-US" smtClean="0"/>
              <a:t>32</a:t>
            </a:fld>
            <a:endParaRPr lang="en-US"/>
          </a:p>
        </p:txBody>
      </p:sp>
    </p:spTree>
    <p:extLst>
      <p:ext uri="{BB962C8B-B14F-4D97-AF65-F5344CB8AC3E}">
        <p14:creationId xmlns:p14="http://schemas.microsoft.com/office/powerpoint/2010/main" val="18603602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A14C1-66C3-94CC-5E3D-645C59D423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25AE5C-0558-EFF2-1365-EEFEFEE0AE7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E6B450-750D-7498-FDC9-688E632345C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AEA3C2-CAE3-7E2C-F128-0C550B3684C5}"/>
              </a:ext>
            </a:extLst>
          </p:cNvPr>
          <p:cNvSpPr>
            <a:spLocks noGrp="1"/>
          </p:cNvSpPr>
          <p:nvPr>
            <p:ph type="sldNum" sz="quarter" idx="5"/>
          </p:nvPr>
        </p:nvSpPr>
        <p:spPr/>
        <p:txBody>
          <a:bodyPr/>
          <a:lstStyle/>
          <a:p>
            <a:fld id="{DED49A10-3EE5-4EF0-921A-6B429D3BC8A3}" type="slidenum">
              <a:rPr lang="en-US" smtClean="0"/>
              <a:t>33</a:t>
            </a:fld>
            <a:endParaRPr lang="en-US"/>
          </a:p>
        </p:txBody>
      </p:sp>
    </p:spTree>
    <p:extLst>
      <p:ext uri="{BB962C8B-B14F-4D97-AF65-F5344CB8AC3E}">
        <p14:creationId xmlns:p14="http://schemas.microsoft.com/office/powerpoint/2010/main" val="1468784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05427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9A10-3EE5-4EF0-921A-6B429D3BC8A3}" type="slidenum">
              <a:rPr lang="en-US" smtClean="0"/>
              <a:t>34</a:t>
            </a:fld>
            <a:endParaRPr lang="en-US"/>
          </a:p>
        </p:txBody>
      </p:sp>
    </p:spTree>
    <p:extLst>
      <p:ext uri="{BB962C8B-B14F-4D97-AF65-F5344CB8AC3E}">
        <p14:creationId xmlns:p14="http://schemas.microsoft.com/office/powerpoint/2010/main" val="2346729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3B1A1-4E54-0B5B-2DCF-003DCCA9E1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54913-DDE9-E1C8-285D-CE4CD7165B1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4D90C52-F0E7-22B1-D8FF-C84433EF0A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0A2062-5812-53DC-BF3D-C7708BE489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72704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01D1F-996B-89E6-A3FF-DDC6996477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40103-C70E-3690-06D2-2DF0A897AB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EC71020-5F4D-5038-9E90-09A60ED209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87C7FB-565C-087F-608B-ABBE8C629F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96745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9A10-3EE5-4EF0-921A-6B429D3BC8A3}" type="slidenum">
              <a:rPr lang="en-US" smtClean="0"/>
              <a:t>37</a:t>
            </a:fld>
            <a:endParaRPr lang="en-US"/>
          </a:p>
        </p:txBody>
      </p:sp>
    </p:spTree>
    <p:extLst>
      <p:ext uri="{BB962C8B-B14F-4D97-AF65-F5344CB8AC3E}">
        <p14:creationId xmlns:p14="http://schemas.microsoft.com/office/powerpoint/2010/main" val="33129660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9A10-3EE5-4EF0-921A-6B429D3BC8A3}" type="slidenum">
              <a:rPr lang="en-US" smtClean="0"/>
              <a:t>38</a:t>
            </a:fld>
            <a:endParaRPr lang="en-US"/>
          </a:p>
        </p:txBody>
      </p:sp>
    </p:spTree>
    <p:extLst>
      <p:ext uri="{BB962C8B-B14F-4D97-AF65-F5344CB8AC3E}">
        <p14:creationId xmlns:p14="http://schemas.microsoft.com/office/powerpoint/2010/main" val="29244566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ADEB1-0AED-A793-FBB8-9002D37F7A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65BD7D-F5DC-F997-B8AC-7AED3B32F8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3DC14E8-3A61-BB90-E8D3-6077D9EB1C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E756C1-D98E-D491-ECD0-53E659291EE6}"/>
              </a:ext>
            </a:extLst>
          </p:cNvPr>
          <p:cNvSpPr>
            <a:spLocks noGrp="1"/>
          </p:cNvSpPr>
          <p:nvPr>
            <p:ph type="sldNum" sz="quarter" idx="5"/>
          </p:nvPr>
        </p:nvSpPr>
        <p:spPr/>
        <p:txBody>
          <a:bodyPr/>
          <a:lstStyle/>
          <a:p>
            <a:fld id="{DED49A10-3EE5-4EF0-921A-6B429D3BC8A3}" type="slidenum">
              <a:rPr lang="en-US" smtClean="0"/>
              <a:t>39</a:t>
            </a:fld>
            <a:endParaRPr lang="en-US"/>
          </a:p>
        </p:txBody>
      </p:sp>
    </p:spTree>
    <p:extLst>
      <p:ext uri="{BB962C8B-B14F-4D97-AF65-F5344CB8AC3E}">
        <p14:creationId xmlns:p14="http://schemas.microsoft.com/office/powerpoint/2010/main" val="1851888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8239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C3E81-4D90-5A6A-21AC-DE3652EA0B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E71AF0-12EE-D283-55C9-91C2630E7E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4FD327-691B-0F0D-9D3F-9F9998C795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369C29-0DFB-0F48-361D-AB1643544DC3}"/>
              </a:ext>
            </a:extLst>
          </p:cNvPr>
          <p:cNvSpPr>
            <a:spLocks noGrp="1"/>
          </p:cNvSpPr>
          <p:nvPr>
            <p:ph type="sldNum" sz="quarter" idx="5"/>
          </p:nvPr>
        </p:nvSpPr>
        <p:spPr/>
        <p:txBody>
          <a:bodyPr/>
          <a:lstStyle/>
          <a:p>
            <a:fld id="{5D4C0452-4AEB-4049-869D-EA4F2A6C1C44}" type="slidenum">
              <a:rPr lang="en-US" smtClean="0"/>
              <a:t>5</a:t>
            </a:fld>
            <a:endParaRPr lang="en-US"/>
          </a:p>
        </p:txBody>
      </p:sp>
    </p:spTree>
    <p:extLst>
      <p:ext uri="{BB962C8B-B14F-4D97-AF65-F5344CB8AC3E}">
        <p14:creationId xmlns:p14="http://schemas.microsoft.com/office/powerpoint/2010/main" val="2166232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4C0452-4AEB-4049-869D-EA4F2A6C1C44}" type="slidenum">
              <a:rPr lang="en-US" smtClean="0"/>
              <a:t>6</a:t>
            </a:fld>
            <a:endParaRPr lang="en-US"/>
          </a:p>
        </p:txBody>
      </p:sp>
    </p:spTree>
    <p:extLst>
      <p:ext uri="{BB962C8B-B14F-4D97-AF65-F5344CB8AC3E}">
        <p14:creationId xmlns:p14="http://schemas.microsoft.com/office/powerpoint/2010/main" val="542604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8239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8000"/>
              </a:lnSpc>
            </a:pPr>
            <a:endParaRPr lang="en-US" sz="1200">
              <a:solidFill>
                <a:srgbClr val="000000"/>
              </a:solidFill>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1869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4C0452-4AEB-4049-869D-EA4F2A6C1C44}" type="slidenum">
              <a:rPr lang="en-US" smtClean="0"/>
              <a:t>9</a:t>
            </a:fld>
            <a:endParaRPr lang="en-US"/>
          </a:p>
        </p:txBody>
      </p:sp>
    </p:spTree>
    <p:extLst>
      <p:ext uri="{BB962C8B-B14F-4D97-AF65-F5344CB8AC3E}">
        <p14:creationId xmlns:p14="http://schemas.microsoft.com/office/powerpoint/2010/main" val="4150041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D10812-91EF-54E6-7FA3-A68B5B2CB492}"/>
              </a:ext>
            </a:extLst>
          </p:cNvPr>
          <p:cNvSpPr>
            <a:spLocks noGrp="1"/>
          </p:cNvSpPr>
          <p:nvPr>
            <p:ph type="dt" sz="half" idx="10"/>
          </p:nvPr>
        </p:nvSpPr>
        <p:spPr>
          <a:xfrm>
            <a:off x="838200" y="6356350"/>
            <a:ext cx="2743200" cy="365125"/>
          </a:xfrm>
          <a:prstGeom prst="rect">
            <a:avLst/>
          </a:prstGeom>
        </p:spPr>
        <p:txBody>
          <a:bodyPr/>
          <a:lstStyle/>
          <a:p>
            <a:fld id="{ABF17D47-8EAF-4F60-B295-90A9394D2146}" type="datetimeFigureOut">
              <a:rPr lang="en-US" smtClean="0"/>
              <a:t>8/27/2026</a:t>
            </a:fld>
            <a:endParaRPr lang="en-US"/>
          </a:p>
        </p:txBody>
      </p:sp>
      <p:sp>
        <p:nvSpPr>
          <p:cNvPr id="3" name="Footer Placeholder 2">
            <a:extLst>
              <a:ext uri="{FF2B5EF4-FFF2-40B4-BE49-F238E27FC236}">
                <a16:creationId xmlns:a16="http://schemas.microsoft.com/office/drawing/2014/main" id="{BBB0AE96-28B7-E82D-034E-EBD0EEDDA6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DFCC86A-A8BF-82CE-F634-93B9655E4697}"/>
              </a:ext>
            </a:extLst>
          </p:cNvPr>
          <p:cNvSpPr>
            <a:spLocks noGrp="1"/>
          </p:cNvSpPr>
          <p:nvPr>
            <p:ph type="sldNum" sz="quarter" idx="12"/>
          </p:nvPr>
        </p:nvSpPr>
        <p:spPr/>
        <p:txBody>
          <a:bodyPr/>
          <a:lstStyle/>
          <a:p>
            <a:fld id="{AB625E95-2BBC-452C-90C8-81BD8E2C2A72}" type="slidenum">
              <a:rPr lang="en-US" smtClean="0"/>
              <a:t>‹#›</a:t>
            </a:fld>
            <a:endParaRPr lang="en-US"/>
          </a:p>
        </p:txBody>
      </p:sp>
    </p:spTree>
    <p:extLst>
      <p:ext uri="{BB962C8B-B14F-4D97-AF65-F5344CB8AC3E}">
        <p14:creationId xmlns:p14="http://schemas.microsoft.com/office/powerpoint/2010/main" val="3772990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938DEE-9D8A-77A8-2936-04C545A94571}"/>
              </a:ext>
            </a:extLst>
          </p:cNvPr>
          <p:cNvPicPr>
            <a:picLocks noChangeAspect="1"/>
          </p:cNvPicPr>
          <p:nvPr userDrawn="1"/>
        </p:nvPicPr>
        <p:blipFill>
          <a:blip r:embed="rId2">
            <a:extLst>
              <a:ext uri="{28A0092B-C50C-407E-A947-70E740481C1C}">
                <a14:useLocalDpi xmlns:a14="http://schemas.microsoft.com/office/drawing/2010/main" val="0"/>
              </a:ext>
            </a:extLst>
          </a:blip>
          <a:srcRect l="1" r="1"/>
          <a:stretch/>
        </p:blipFill>
        <p:spPr>
          <a:xfrm>
            <a:off x="8540132" y="409565"/>
            <a:ext cx="3651868" cy="6148400"/>
          </a:xfrm>
          <a:prstGeom prst="rect">
            <a:avLst/>
          </a:prstGeom>
        </p:spPr>
      </p:pic>
      <p:pic>
        <p:nvPicPr>
          <p:cNvPr id="9" name="Picture 8">
            <a:extLst>
              <a:ext uri="{FF2B5EF4-FFF2-40B4-BE49-F238E27FC236}">
                <a16:creationId xmlns:a16="http://schemas.microsoft.com/office/drawing/2014/main" id="{5702932E-BF6A-BD65-E3CB-6A67770DCB5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5957848"/>
            <a:ext cx="9120146" cy="917520"/>
          </a:xfrm>
          <a:prstGeom prst="rect">
            <a:avLst/>
          </a:prstGeom>
        </p:spPr>
      </p:pic>
      <p:pic>
        <p:nvPicPr>
          <p:cNvPr id="11" name="Picture 10">
            <a:extLst>
              <a:ext uri="{FF2B5EF4-FFF2-40B4-BE49-F238E27FC236}">
                <a16:creationId xmlns:a16="http://schemas.microsoft.com/office/drawing/2014/main" id="{FD9C70E6-961A-8CA1-BB9A-E0C2D46126D5}"/>
              </a:ext>
            </a:extLst>
          </p:cNvPr>
          <p:cNvPicPr>
            <a:picLocks noChangeAspect="1"/>
          </p:cNvPicPr>
          <p:nvPr userDrawn="1"/>
        </p:nvPicPr>
        <p:blipFill>
          <a:blip r:embed="rId4">
            <a:extLst>
              <a:ext uri="{28A0092B-C50C-407E-A947-70E740481C1C}">
                <a14:useLocalDpi xmlns:a14="http://schemas.microsoft.com/office/drawing/2010/main" val="0"/>
              </a:ext>
            </a:extLst>
          </a:blip>
          <a:srcRect t="6" b="6"/>
          <a:stretch/>
        </p:blipFill>
        <p:spPr>
          <a:xfrm>
            <a:off x="-2" y="0"/>
            <a:ext cx="10806892" cy="418972"/>
          </a:xfrm>
          <a:prstGeom prst="rect">
            <a:avLst/>
          </a:prstGeom>
        </p:spPr>
      </p:pic>
      <p:sp>
        <p:nvSpPr>
          <p:cNvPr id="6" name="Rectangle 5">
            <a:extLst>
              <a:ext uri="{FF2B5EF4-FFF2-40B4-BE49-F238E27FC236}">
                <a16:creationId xmlns:a16="http://schemas.microsoft.com/office/drawing/2014/main" id="{EA1CC19A-8568-090C-F23F-09EF6C82DA36}"/>
              </a:ext>
            </a:extLst>
          </p:cNvPr>
          <p:cNvSpPr/>
          <p:nvPr userDrawn="1"/>
        </p:nvSpPr>
        <p:spPr>
          <a:xfrm>
            <a:off x="0" y="405916"/>
            <a:ext cx="9037675" cy="6161457"/>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35529AF-C59E-778C-AC13-24FCDD6E5283}"/>
              </a:ext>
            </a:extLst>
          </p:cNvPr>
          <p:cNvSpPr/>
          <p:nvPr userDrawn="1"/>
        </p:nvSpPr>
        <p:spPr>
          <a:xfrm>
            <a:off x="9037674" y="0"/>
            <a:ext cx="3154326"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257DFE-DECE-C2DD-ABDB-397990D69A96}"/>
              </a:ext>
            </a:extLst>
          </p:cNvPr>
          <p:cNvSpPr/>
          <p:nvPr userDrawn="1"/>
        </p:nvSpPr>
        <p:spPr>
          <a:xfrm>
            <a:off x="9037674" y="6544909"/>
            <a:ext cx="3154326" cy="33045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3DA0D116-2973-29D4-791A-AA8E8AFD1B9F}"/>
              </a:ext>
            </a:extLst>
          </p:cNvPr>
          <p:cNvSpPr>
            <a:spLocks noGrp="1"/>
          </p:cNvSpPr>
          <p:nvPr>
            <p:ph type="body" sz="quarter" idx="10" hasCustomPrompt="1"/>
          </p:nvPr>
        </p:nvSpPr>
        <p:spPr>
          <a:xfrm>
            <a:off x="404165" y="1054053"/>
            <a:ext cx="8382026" cy="1031875"/>
          </a:xfrm>
        </p:spPr>
        <p:txBody>
          <a:bodyPr/>
          <a:lstStyle>
            <a:lvl1pPr>
              <a:buNone/>
              <a:defRPr sz="4800" b="1">
                <a:solidFill>
                  <a:schemeClr val="bg1"/>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Title</a:t>
            </a:r>
          </a:p>
        </p:txBody>
      </p:sp>
      <p:sp>
        <p:nvSpPr>
          <p:cNvPr id="13" name="Text Placeholder 3">
            <a:extLst>
              <a:ext uri="{FF2B5EF4-FFF2-40B4-BE49-F238E27FC236}">
                <a16:creationId xmlns:a16="http://schemas.microsoft.com/office/drawing/2014/main" id="{7E56C2EF-C2AC-E783-C282-C07A0AC941BF}"/>
              </a:ext>
            </a:extLst>
          </p:cNvPr>
          <p:cNvSpPr>
            <a:spLocks noGrp="1"/>
          </p:cNvSpPr>
          <p:nvPr>
            <p:ph type="body" sz="quarter" idx="11"/>
          </p:nvPr>
        </p:nvSpPr>
        <p:spPr>
          <a:xfrm>
            <a:off x="404165" y="2252542"/>
            <a:ext cx="8382026" cy="4076700"/>
          </a:xfrm>
        </p:spPr>
        <p:txBody>
          <a:bodyPr/>
          <a:lstStyle>
            <a:lvl1pPr>
              <a:buClr>
                <a:schemeClr val="accent2">
                  <a:lumMod val="75000"/>
                </a:schemeClr>
              </a:buClr>
              <a:defRPr>
                <a:solidFill>
                  <a:schemeClr val="bg1"/>
                </a:solidFill>
                <a:latin typeface="Arial" panose="020B0604020202020204" pitchFamily="34" charset="0"/>
                <a:cs typeface="Arial" panose="020B0604020202020204" pitchFamily="34" charset="0"/>
              </a:defRPr>
            </a:lvl1pPr>
            <a:lvl2pPr>
              <a:buClr>
                <a:schemeClr val="accent2">
                  <a:lumMod val="75000"/>
                </a:schemeClr>
              </a:buClr>
              <a:defRPr>
                <a:solidFill>
                  <a:schemeClr val="bg1"/>
                </a:solidFill>
                <a:latin typeface="Arial" panose="020B0604020202020204" pitchFamily="34" charset="0"/>
                <a:cs typeface="Arial" panose="020B0604020202020204" pitchFamily="34" charset="0"/>
              </a:defRPr>
            </a:lvl2pPr>
            <a:lvl3pPr>
              <a:buClr>
                <a:schemeClr val="accent2">
                  <a:lumMod val="75000"/>
                </a:schemeClr>
              </a:buClr>
              <a:defRPr>
                <a:solidFill>
                  <a:schemeClr val="bg1"/>
                </a:solidFill>
                <a:latin typeface="Arial" panose="020B0604020202020204" pitchFamily="34" charset="0"/>
                <a:cs typeface="Arial" panose="020B0604020202020204" pitchFamily="34" charset="0"/>
              </a:defRPr>
            </a:lvl3pPr>
            <a:lvl4pPr>
              <a:buClr>
                <a:schemeClr val="accent2">
                  <a:lumMod val="75000"/>
                </a:schemeClr>
              </a:buClr>
              <a:defRPr>
                <a:solidFill>
                  <a:schemeClr val="bg1"/>
                </a:solidFill>
                <a:latin typeface="Arial" panose="020B0604020202020204" pitchFamily="34" charset="0"/>
                <a:cs typeface="Arial" panose="020B0604020202020204" pitchFamily="34" charset="0"/>
              </a:defRPr>
            </a:lvl4pPr>
            <a:lvl5pPr>
              <a:buClr>
                <a:schemeClr val="accent2">
                  <a:lumMod val="75000"/>
                </a:schemeClr>
              </a:buClr>
              <a:defRPr>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867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6D21CC-32A5-19D6-EA84-3B1149A1DBAE}"/>
              </a:ext>
            </a:extLst>
          </p:cNvPr>
          <p:cNvPicPr>
            <a:picLocks noChangeAspect="1"/>
          </p:cNvPicPr>
          <p:nvPr userDrawn="1"/>
        </p:nvPicPr>
        <p:blipFill>
          <a:blip r:embed="rId2">
            <a:extLst>
              <a:ext uri="{28A0092B-C50C-407E-A947-70E740481C1C}">
                <a14:useLocalDpi xmlns:a14="http://schemas.microsoft.com/office/drawing/2010/main" val="0"/>
              </a:ext>
            </a:extLst>
          </a:blip>
          <a:srcRect l="89" r="89"/>
          <a:stretch/>
        </p:blipFill>
        <p:spPr>
          <a:xfrm>
            <a:off x="8795208" y="0"/>
            <a:ext cx="3396792" cy="6567373"/>
          </a:xfrm>
          <a:prstGeom prst="rect">
            <a:avLst/>
          </a:prstGeom>
        </p:spPr>
      </p:pic>
      <p:pic>
        <p:nvPicPr>
          <p:cNvPr id="9" name="Picture 8">
            <a:extLst>
              <a:ext uri="{FF2B5EF4-FFF2-40B4-BE49-F238E27FC236}">
                <a16:creationId xmlns:a16="http://schemas.microsoft.com/office/drawing/2014/main" id="{5702932E-BF6A-BD65-E3CB-6A67770DCB5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5957848"/>
            <a:ext cx="9120146" cy="917520"/>
          </a:xfrm>
          <a:prstGeom prst="rect">
            <a:avLst/>
          </a:prstGeom>
        </p:spPr>
      </p:pic>
      <p:pic>
        <p:nvPicPr>
          <p:cNvPr id="11" name="Picture 10">
            <a:extLst>
              <a:ext uri="{FF2B5EF4-FFF2-40B4-BE49-F238E27FC236}">
                <a16:creationId xmlns:a16="http://schemas.microsoft.com/office/drawing/2014/main" id="{FD9C70E6-961A-8CA1-BB9A-E0C2D46126D5}"/>
              </a:ext>
            </a:extLst>
          </p:cNvPr>
          <p:cNvPicPr>
            <a:picLocks noChangeAspect="1"/>
          </p:cNvPicPr>
          <p:nvPr userDrawn="1"/>
        </p:nvPicPr>
        <p:blipFill>
          <a:blip r:embed="rId4">
            <a:extLst>
              <a:ext uri="{28A0092B-C50C-407E-A947-70E740481C1C}">
                <a14:useLocalDpi xmlns:a14="http://schemas.microsoft.com/office/drawing/2010/main" val="0"/>
              </a:ext>
            </a:extLst>
          </a:blip>
          <a:srcRect t="6" b="6"/>
          <a:stretch/>
        </p:blipFill>
        <p:spPr>
          <a:xfrm>
            <a:off x="-2" y="0"/>
            <a:ext cx="10806892" cy="418972"/>
          </a:xfrm>
          <a:prstGeom prst="rect">
            <a:avLst/>
          </a:prstGeom>
        </p:spPr>
      </p:pic>
      <p:sp>
        <p:nvSpPr>
          <p:cNvPr id="6" name="Rectangle 5">
            <a:extLst>
              <a:ext uri="{FF2B5EF4-FFF2-40B4-BE49-F238E27FC236}">
                <a16:creationId xmlns:a16="http://schemas.microsoft.com/office/drawing/2014/main" id="{EA1CC19A-8568-090C-F23F-09EF6C82DA36}"/>
              </a:ext>
            </a:extLst>
          </p:cNvPr>
          <p:cNvSpPr/>
          <p:nvPr userDrawn="1"/>
        </p:nvSpPr>
        <p:spPr>
          <a:xfrm>
            <a:off x="0" y="405916"/>
            <a:ext cx="9037675" cy="6161457"/>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35529AF-C59E-778C-AC13-24FCDD6E5283}"/>
              </a:ext>
            </a:extLst>
          </p:cNvPr>
          <p:cNvSpPr/>
          <p:nvPr userDrawn="1"/>
        </p:nvSpPr>
        <p:spPr>
          <a:xfrm>
            <a:off x="9037674" y="0"/>
            <a:ext cx="3154326"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257DFE-DECE-C2DD-ABDB-397990D69A96}"/>
              </a:ext>
            </a:extLst>
          </p:cNvPr>
          <p:cNvSpPr/>
          <p:nvPr userDrawn="1"/>
        </p:nvSpPr>
        <p:spPr>
          <a:xfrm>
            <a:off x="9037674" y="6544909"/>
            <a:ext cx="3154326" cy="33045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3DA0D116-2973-29D4-791A-AA8E8AFD1B9F}"/>
              </a:ext>
            </a:extLst>
          </p:cNvPr>
          <p:cNvSpPr>
            <a:spLocks noGrp="1"/>
          </p:cNvSpPr>
          <p:nvPr>
            <p:ph type="body" sz="quarter" idx="10" hasCustomPrompt="1"/>
          </p:nvPr>
        </p:nvSpPr>
        <p:spPr>
          <a:xfrm>
            <a:off x="404165" y="1054053"/>
            <a:ext cx="8382026" cy="1031875"/>
          </a:xfrm>
        </p:spPr>
        <p:txBody>
          <a:bodyPr/>
          <a:lstStyle>
            <a:lvl1pPr>
              <a:buNone/>
              <a:defRPr sz="4800" b="1">
                <a:solidFill>
                  <a:schemeClr val="bg1"/>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Title</a:t>
            </a:r>
          </a:p>
        </p:txBody>
      </p:sp>
      <p:sp>
        <p:nvSpPr>
          <p:cNvPr id="13" name="Text Placeholder 3">
            <a:extLst>
              <a:ext uri="{FF2B5EF4-FFF2-40B4-BE49-F238E27FC236}">
                <a16:creationId xmlns:a16="http://schemas.microsoft.com/office/drawing/2014/main" id="{7E56C2EF-C2AC-E783-C282-C07A0AC941BF}"/>
              </a:ext>
            </a:extLst>
          </p:cNvPr>
          <p:cNvSpPr>
            <a:spLocks noGrp="1"/>
          </p:cNvSpPr>
          <p:nvPr>
            <p:ph type="body" sz="quarter" idx="11"/>
          </p:nvPr>
        </p:nvSpPr>
        <p:spPr>
          <a:xfrm>
            <a:off x="404165" y="2252542"/>
            <a:ext cx="8382026" cy="4076700"/>
          </a:xfrm>
        </p:spPr>
        <p:txBody>
          <a:bodyPr/>
          <a:lstStyle>
            <a:lvl1pPr>
              <a:buClr>
                <a:schemeClr val="accent2">
                  <a:lumMod val="75000"/>
                </a:schemeClr>
              </a:buClr>
              <a:defRPr>
                <a:solidFill>
                  <a:schemeClr val="bg1"/>
                </a:solidFill>
                <a:latin typeface="Arial" panose="020B0604020202020204" pitchFamily="34" charset="0"/>
                <a:cs typeface="Arial" panose="020B0604020202020204" pitchFamily="34" charset="0"/>
              </a:defRPr>
            </a:lvl1pPr>
            <a:lvl2pPr>
              <a:buClr>
                <a:schemeClr val="accent2">
                  <a:lumMod val="75000"/>
                </a:schemeClr>
              </a:buClr>
              <a:defRPr>
                <a:solidFill>
                  <a:schemeClr val="bg1"/>
                </a:solidFill>
                <a:latin typeface="Arial" panose="020B0604020202020204" pitchFamily="34" charset="0"/>
                <a:cs typeface="Arial" panose="020B0604020202020204" pitchFamily="34" charset="0"/>
              </a:defRPr>
            </a:lvl2pPr>
            <a:lvl3pPr>
              <a:buClr>
                <a:schemeClr val="accent2">
                  <a:lumMod val="75000"/>
                </a:schemeClr>
              </a:buClr>
              <a:defRPr>
                <a:solidFill>
                  <a:schemeClr val="bg1"/>
                </a:solidFill>
                <a:latin typeface="Arial" panose="020B0604020202020204" pitchFamily="34" charset="0"/>
                <a:cs typeface="Arial" panose="020B0604020202020204" pitchFamily="34" charset="0"/>
              </a:defRPr>
            </a:lvl3pPr>
            <a:lvl4pPr>
              <a:buClr>
                <a:schemeClr val="accent2">
                  <a:lumMod val="75000"/>
                </a:schemeClr>
              </a:buClr>
              <a:defRPr>
                <a:solidFill>
                  <a:schemeClr val="bg1"/>
                </a:solidFill>
                <a:latin typeface="Arial" panose="020B0604020202020204" pitchFamily="34" charset="0"/>
                <a:cs typeface="Arial" panose="020B0604020202020204" pitchFamily="34" charset="0"/>
              </a:defRPr>
            </a:lvl4pPr>
            <a:lvl5pPr>
              <a:buClr>
                <a:schemeClr val="accent2">
                  <a:lumMod val="75000"/>
                </a:schemeClr>
              </a:buClr>
              <a:defRPr>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3271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6" name="Content Placeholder 11" descr="A blue and green gradient&#10;&#10;Description automatically generated">
            <a:extLst>
              <a:ext uri="{FF2B5EF4-FFF2-40B4-BE49-F238E27FC236}">
                <a16:creationId xmlns:a16="http://schemas.microsoft.com/office/drawing/2014/main" id="{124F17B8-3D1D-F4E5-C28D-33BC561C71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Media Placeholder 9">
            <a:extLst>
              <a:ext uri="{FF2B5EF4-FFF2-40B4-BE49-F238E27FC236}">
                <a16:creationId xmlns:a16="http://schemas.microsoft.com/office/drawing/2014/main" id="{972676D0-D743-5A0D-DB4A-FE29C218BBEC}"/>
              </a:ext>
            </a:extLst>
          </p:cNvPr>
          <p:cNvSpPr>
            <a:spLocks noGrp="1"/>
          </p:cNvSpPr>
          <p:nvPr>
            <p:ph type="media" sz="quarter" idx="10"/>
          </p:nvPr>
        </p:nvSpPr>
        <p:spPr>
          <a:xfrm>
            <a:off x="755650" y="100013"/>
            <a:ext cx="11250613" cy="6022975"/>
          </a:xfrm>
        </p:spPr>
        <p:txBody>
          <a:bodyPr/>
          <a:lstStyle/>
          <a:p>
            <a:endParaRPr lang="en-US"/>
          </a:p>
        </p:txBody>
      </p:sp>
      <p:sp>
        <p:nvSpPr>
          <p:cNvPr id="11" name="Text Placeholder 2">
            <a:extLst>
              <a:ext uri="{FF2B5EF4-FFF2-40B4-BE49-F238E27FC236}">
                <a16:creationId xmlns:a16="http://schemas.microsoft.com/office/drawing/2014/main" id="{81F1E5D8-24B9-1D00-3089-602DAA533613}"/>
              </a:ext>
            </a:extLst>
          </p:cNvPr>
          <p:cNvSpPr>
            <a:spLocks noGrp="1"/>
          </p:cNvSpPr>
          <p:nvPr>
            <p:ph type="body" sz="quarter" idx="11" hasCustomPrompt="1"/>
          </p:nvPr>
        </p:nvSpPr>
        <p:spPr>
          <a:xfrm>
            <a:off x="662583" y="6223001"/>
            <a:ext cx="11343680" cy="634999"/>
          </a:xfrm>
        </p:spPr>
        <p:txBody>
          <a:bodyPr>
            <a:normAutofit/>
          </a:bodyPr>
          <a:lstStyle>
            <a:lvl1pPr>
              <a:buNone/>
              <a:defRPr sz="3600" b="1">
                <a:solidFill>
                  <a:schemeClr val="bg1"/>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Video Title</a:t>
            </a:r>
          </a:p>
        </p:txBody>
      </p:sp>
    </p:spTree>
    <p:extLst>
      <p:ext uri="{BB962C8B-B14F-4D97-AF65-F5344CB8AC3E}">
        <p14:creationId xmlns:p14="http://schemas.microsoft.com/office/powerpoint/2010/main" val="865854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283A4-05C2-632E-0E59-C4EEF6C5970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22FC5DF-5421-962E-6CA8-0B9D02FCDD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6A0442-B9BD-8B70-5C91-C09B0660B7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CAA1EF-B3F3-DDFB-61BD-A67B9E8DA8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592DD3-B78B-3AAC-0C4A-9353BF44A9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F8AB15-AE8D-D280-672D-76B6DEA12F25}"/>
              </a:ext>
            </a:extLst>
          </p:cNvPr>
          <p:cNvSpPr>
            <a:spLocks noGrp="1"/>
          </p:cNvSpPr>
          <p:nvPr>
            <p:ph type="dt" sz="half" idx="10"/>
          </p:nvPr>
        </p:nvSpPr>
        <p:spPr>
          <a:xfrm>
            <a:off x="838200" y="6356350"/>
            <a:ext cx="2743200" cy="365125"/>
          </a:xfrm>
          <a:prstGeom prst="rect">
            <a:avLst/>
          </a:prstGeom>
        </p:spPr>
        <p:txBody>
          <a:bodyPr/>
          <a:lstStyle/>
          <a:p>
            <a:fld id="{ABF17D47-8EAF-4F60-B295-90A9394D2146}" type="datetimeFigureOut">
              <a:rPr lang="en-US" smtClean="0"/>
              <a:t>8/27/2026</a:t>
            </a:fld>
            <a:endParaRPr lang="en-US"/>
          </a:p>
        </p:txBody>
      </p:sp>
      <p:sp>
        <p:nvSpPr>
          <p:cNvPr id="8" name="Footer Placeholder 7">
            <a:extLst>
              <a:ext uri="{FF2B5EF4-FFF2-40B4-BE49-F238E27FC236}">
                <a16:creationId xmlns:a16="http://schemas.microsoft.com/office/drawing/2014/main" id="{E9DDFF86-FF28-0F91-2ECB-817BDD3549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4FFA48B6-3924-1E5C-7296-0F0892EE10FA}"/>
              </a:ext>
            </a:extLst>
          </p:cNvPr>
          <p:cNvSpPr>
            <a:spLocks noGrp="1"/>
          </p:cNvSpPr>
          <p:nvPr>
            <p:ph type="sldNum" sz="quarter" idx="12"/>
          </p:nvPr>
        </p:nvSpPr>
        <p:spPr/>
        <p:txBody>
          <a:bodyPr/>
          <a:lstStyle/>
          <a:p>
            <a:fld id="{AB625E95-2BBC-452C-90C8-81BD8E2C2A72}" type="slidenum">
              <a:rPr lang="en-US" smtClean="0"/>
              <a:t>‹#›</a:t>
            </a:fld>
            <a:endParaRPr lang="en-US"/>
          </a:p>
        </p:txBody>
      </p:sp>
    </p:spTree>
    <p:extLst>
      <p:ext uri="{BB962C8B-B14F-4D97-AF65-F5344CB8AC3E}">
        <p14:creationId xmlns:p14="http://schemas.microsoft.com/office/powerpoint/2010/main" val="3548303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9FBF5-8D6A-ABB5-7F1E-EE178C1B5E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8E9D93-0472-F27B-54FD-3104A41CF7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2D09F3-CED6-D25C-4F8A-F291179563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81C539-4A9C-62F6-4A56-8B89723B2808}"/>
              </a:ext>
            </a:extLst>
          </p:cNvPr>
          <p:cNvSpPr>
            <a:spLocks noGrp="1"/>
          </p:cNvSpPr>
          <p:nvPr>
            <p:ph type="dt" sz="half" idx="10"/>
          </p:nvPr>
        </p:nvSpPr>
        <p:spPr>
          <a:xfrm>
            <a:off x="838200" y="6356350"/>
            <a:ext cx="2743200" cy="365125"/>
          </a:xfrm>
          <a:prstGeom prst="rect">
            <a:avLst/>
          </a:prstGeom>
        </p:spPr>
        <p:txBody>
          <a:bodyPr/>
          <a:lstStyle/>
          <a:p>
            <a:fld id="{ABF17D47-8EAF-4F60-B295-90A9394D2146}" type="datetimeFigureOut">
              <a:rPr lang="en-US" smtClean="0"/>
              <a:t>8/27/2026</a:t>
            </a:fld>
            <a:endParaRPr lang="en-US"/>
          </a:p>
        </p:txBody>
      </p:sp>
      <p:sp>
        <p:nvSpPr>
          <p:cNvPr id="6" name="Footer Placeholder 5">
            <a:extLst>
              <a:ext uri="{FF2B5EF4-FFF2-40B4-BE49-F238E27FC236}">
                <a16:creationId xmlns:a16="http://schemas.microsoft.com/office/drawing/2014/main" id="{448C63EF-BE74-728F-54B7-B3BDA483EEB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3DC2165-1742-418E-5042-A9FDAAC7A7BC}"/>
              </a:ext>
            </a:extLst>
          </p:cNvPr>
          <p:cNvSpPr>
            <a:spLocks noGrp="1"/>
          </p:cNvSpPr>
          <p:nvPr>
            <p:ph type="sldNum" sz="quarter" idx="12"/>
          </p:nvPr>
        </p:nvSpPr>
        <p:spPr/>
        <p:txBody>
          <a:bodyPr/>
          <a:lstStyle/>
          <a:p>
            <a:fld id="{AB625E95-2BBC-452C-90C8-81BD8E2C2A72}" type="slidenum">
              <a:rPr lang="en-US" smtClean="0"/>
              <a:t>‹#›</a:t>
            </a:fld>
            <a:endParaRPr lang="en-US"/>
          </a:p>
        </p:txBody>
      </p:sp>
    </p:spTree>
    <p:extLst>
      <p:ext uri="{BB962C8B-B14F-4D97-AF65-F5344CB8AC3E}">
        <p14:creationId xmlns:p14="http://schemas.microsoft.com/office/powerpoint/2010/main" val="9201000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2AD62-5F8D-2D9C-CCD2-AC94A22AE0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2D6B14-68D1-B305-09A0-75491E8828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441374-9D85-AA21-6E7F-D8FC1A8A9F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2E7FF-5A58-ECC2-183A-F78A3D2FC334}"/>
              </a:ext>
            </a:extLst>
          </p:cNvPr>
          <p:cNvSpPr>
            <a:spLocks noGrp="1"/>
          </p:cNvSpPr>
          <p:nvPr>
            <p:ph type="dt" sz="half" idx="10"/>
          </p:nvPr>
        </p:nvSpPr>
        <p:spPr>
          <a:xfrm>
            <a:off x="838200" y="6356350"/>
            <a:ext cx="2743200" cy="365125"/>
          </a:xfrm>
          <a:prstGeom prst="rect">
            <a:avLst/>
          </a:prstGeom>
        </p:spPr>
        <p:txBody>
          <a:bodyPr/>
          <a:lstStyle/>
          <a:p>
            <a:fld id="{ABF17D47-8EAF-4F60-B295-90A9394D2146}" type="datetimeFigureOut">
              <a:rPr lang="en-US" smtClean="0"/>
              <a:t>8/27/2026</a:t>
            </a:fld>
            <a:endParaRPr lang="en-US"/>
          </a:p>
        </p:txBody>
      </p:sp>
      <p:sp>
        <p:nvSpPr>
          <p:cNvPr id="6" name="Footer Placeholder 5">
            <a:extLst>
              <a:ext uri="{FF2B5EF4-FFF2-40B4-BE49-F238E27FC236}">
                <a16:creationId xmlns:a16="http://schemas.microsoft.com/office/drawing/2014/main" id="{755923B5-E805-D9CC-1063-FBF67DBBA6A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05A2E0E-AE67-8829-D3AF-23C1F61AE3D1}"/>
              </a:ext>
            </a:extLst>
          </p:cNvPr>
          <p:cNvSpPr>
            <a:spLocks noGrp="1"/>
          </p:cNvSpPr>
          <p:nvPr>
            <p:ph type="sldNum" sz="quarter" idx="12"/>
          </p:nvPr>
        </p:nvSpPr>
        <p:spPr/>
        <p:txBody>
          <a:bodyPr/>
          <a:lstStyle/>
          <a:p>
            <a:fld id="{AB625E95-2BBC-452C-90C8-81BD8E2C2A72}" type="slidenum">
              <a:rPr lang="en-US" smtClean="0"/>
              <a:t>‹#›</a:t>
            </a:fld>
            <a:endParaRPr lang="en-US"/>
          </a:p>
        </p:txBody>
      </p:sp>
    </p:spTree>
    <p:extLst>
      <p:ext uri="{BB962C8B-B14F-4D97-AF65-F5344CB8AC3E}">
        <p14:creationId xmlns:p14="http://schemas.microsoft.com/office/powerpoint/2010/main" val="3067134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192E1-7819-6302-58EB-79130A13A4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D92173-9DC0-FEBD-B2F6-3DC6946E2B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C9B113-D838-EC50-7336-1C188E6E9DF6}"/>
              </a:ext>
            </a:extLst>
          </p:cNvPr>
          <p:cNvSpPr>
            <a:spLocks noGrp="1"/>
          </p:cNvSpPr>
          <p:nvPr>
            <p:ph type="dt" sz="half" idx="10"/>
          </p:nvPr>
        </p:nvSpPr>
        <p:spPr>
          <a:xfrm>
            <a:off x="838200" y="6356350"/>
            <a:ext cx="2743200" cy="365125"/>
          </a:xfrm>
          <a:prstGeom prst="rect">
            <a:avLst/>
          </a:prstGeom>
        </p:spPr>
        <p:txBody>
          <a:bodyPr/>
          <a:lstStyle/>
          <a:p>
            <a:fld id="{ABF17D47-8EAF-4F60-B295-90A9394D2146}" type="datetimeFigureOut">
              <a:rPr lang="en-US" smtClean="0"/>
              <a:t>8/27/2026</a:t>
            </a:fld>
            <a:endParaRPr lang="en-US"/>
          </a:p>
        </p:txBody>
      </p:sp>
      <p:sp>
        <p:nvSpPr>
          <p:cNvPr id="5" name="Footer Placeholder 4">
            <a:extLst>
              <a:ext uri="{FF2B5EF4-FFF2-40B4-BE49-F238E27FC236}">
                <a16:creationId xmlns:a16="http://schemas.microsoft.com/office/drawing/2014/main" id="{FD80E8F4-18B6-A211-7D8E-13DD804028A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5886CB4-A66C-39B2-B282-C0188C1CF56A}"/>
              </a:ext>
            </a:extLst>
          </p:cNvPr>
          <p:cNvSpPr>
            <a:spLocks noGrp="1"/>
          </p:cNvSpPr>
          <p:nvPr>
            <p:ph type="sldNum" sz="quarter" idx="12"/>
          </p:nvPr>
        </p:nvSpPr>
        <p:spPr/>
        <p:txBody>
          <a:bodyPr/>
          <a:lstStyle/>
          <a:p>
            <a:fld id="{AB625E95-2BBC-452C-90C8-81BD8E2C2A72}" type="slidenum">
              <a:rPr lang="en-US" smtClean="0"/>
              <a:t>‹#›</a:t>
            </a:fld>
            <a:endParaRPr lang="en-US"/>
          </a:p>
        </p:txBody>
      </p:sp>
    </p:spTree>
    <p:extLst>
      <p:ext uri="{BB962C8B-B14F-4D97-AF65-F5344CB8AC3E}">
        <p14:creationId xmlns:p14="http://schemas.microsoft.com/office/powerpoint/2010/main" val="1893833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D03D74-52AE-341D-412D-A0EE396E3C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5328FBE-7090-8414-EF51-512E1EEC56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4B8101-70C5-419E-8DC7-CD306AEA506C}"/>
              </a:ext>
            </a:extLst>
          </p:cNvPr>
          <p:cNvSpPr>
            <a:spLocks noGrp="1"/>
          </p:cNvSpPr>
          <p:nvPr>
            <p:ph type="dt" sz="half" idx="10"/>
          </p:nvPr>
        </p:nvSpPr>
        <p:spPr>
          <a:xfrm>
            <a:off x="838200" y="6356350"/>
            <a:ext cx="2743200" cy="365125"/>
          </a:xfrm>
          <a:prstGeom prst="rect">
            <a:avLst/>
          </a:prstGeom>
        </p:spPr>
        <p:txBody>
          <a:bodyPr/>
          <a:lstStyle/>
          <a:p>
            <a:fld id="{ABF17D47-8EAF-4F60-B295-90A9394D2146}" type="datetimeFigureOut">
              <a:rPr lang="en-US" smtClean="0"/>
              <a:t>8/27/2026</a:t>
            </a:fld>
            <a:endParaRPr lang="en-US"/>
          </a:p>
        </p:txBody>
      </p:sp>
      <p:sp>
        <p:nvSpPr>
          <p:cNvPr id="5" name="Footer Placeholder 4">
            <a:extLst>
              <a:ext uri="{FF2B5EF4-FFF2-40B4-BE49-F238E27FC236}">
                <a16:creationId xmlns:a16="http://schemas.microsoft.com/office/drawing/2014/main" id="{631355F3-09B6-81BC-CF50-C93D2A3B023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F27970A-0A06-03B1-7036-88A151D03A2E}"/>
              </a:ext>
            </a:extLst>
          </p:cNvPr>
          <p:cNvSpPr>
            <a:spLocks noGrp="1"/>
          </p:cNvSpPr>
          <p:nvPr>
            <p:ph type="sldNum" sz="quarter" idx="12"/>
          </p:nvPr>
        </p:nvSpPr>
        <p:spPr/>
        <p:txBody>
          <a:bodyPr/>
          <a:lstStyle/>
          <a:p>
            <a:fld id="{AB625E95-2BBC-452C-90C8-81BD8E2C2A72}" type="slidenum">
              <a:rPr lang="en-US" smtClean="0"/>
              <a:t>‹#›</a:t>
            </a:fld>
            <a:endParaRPr lang="en-US"/>
          </a:p>
        </p:txBody>
      </p:sp>
    </p:spTree>
    <p:extLst>
      <p:ext uri="{BB962C8B-B14F-4D97-AF65-F5344CB8AC3E}">
        <p14:creationId xmlns:p14="http://schemas.microsoft.com/office/powerpoint/2010/main" val="31304145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7DC3C-8AF7-DF64-0D1F-6DAFD2A676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8180BF-6ADC-C05C-A64D-87C4B80EC6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565F7D-2BB0-66B7-197B-3C1FB23A26CD}"/>
              </a:ext>
            </a:extLst>
          </p:cNvPr>
          <p:cNvSpPr>
            <a:spLocks noGrp="1"/>
          </p:cNvSpPr>
          <p:nvPr>
            <p:ph type="dt" sz="half" idx="10"/>
          </p:nvPr>
        </p:nvSpPr>
        <p:spPr/>
        <p:txBody>
          <a:bodyPr/>
          <a:lstStyle/>
          <a:p>
            <a:fld id="{8366671A-AB33-4865-BCED-59125E8F2836}" type="datetimeFigureOut">
              <a:rPr lang="en-US" smtClean="0"/>
              <a:t>8/27/2026</a:t>
            </a:fld>
            <a:endParaRPr lang="en-US"/>
          </a:p>
        </p:txBody>
      </p:sp>
      <p:sp>
        <p:nvSpPr>
          <p:cNvPr id="5" name="Footer Placeholder 4">
            <a:extLst>
              <a:ext uri="{FF2B5EF4-FFF2-40B4-BE49-F238E27FC236}">
                <a16:creationId xmlns:a16="http://schemas.microsoft.com/office/drawing/2014/main" id="{437E7B79-73AF-FF9B-936E-C8109F901E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C0A39D-DC3D-E2E1-CB8B-733B37D6FB35}"/>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847822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2B3EB-DB49-C9EF-67C6-527A9C0700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449025-0B40-D889-3B77-F7A7479592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00013C-3321-DD44-6179-5518B4B57F75}"/>
              </a:ext>
            </a:extLst>
          </p:cNvPr>
          <p:cNvSpPr>
            <a:spLocks noGrp="1"/>
          </p:cNvSpPr>
          <p:nvPr>
            <p:ph type="dt" sz="half" idx="10"/>
          </p:nvPr>
        </p:nvSpPr>
        <p:spPr/>
        <p:txBody>
          <a:bodyPr/>
          <a:lstStyle/>
          <a:p>
            <a:fld id="{8366671A-AB33-4865-BCED-59125E8F2836}" type="datetimeFigureOut">
              <a:rPr lang="en-US" smtClean="0"/>
              <a:t>8/27/2026</a:t>
            </a:fld>
            <a:endParaRPr lang="en-US"/>
          </a:p>
        </p:txBody>
      </p:sp>
      <p:sp>
        <p:nvSpPr>
          <p:cNvPr id="5" name="Footer Placeholder 4">
            <a:extLst>
              <a:ext uri="{FF2B5EF4-FFF2-40B4-BE49-F238E27FC236}">
                <a16:creationId xmlns:a16="http://schemas.microsoft.com/office/drawing/2014/main" id="{A879B562-676C-9D9A-DD5D-32080F8ADF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2D407-1DDD-3F3C-72B6-ACE26C9B9C0D}"/>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2613078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96A114F-BC50-A70C-CBD6-DB29C733D11B}"/>
              </a:ext>
            </a:extLst>
          </p:cNvPr>
          <p:cNvSpPr/>
          <p:nvPr userDrawn="1"/>
        </p:nvSpPr>
        <p:spPr>
          <a:xfrm>
            <a:off x="0" y="396508"/>
            <a:ext cx="6096000" cy="6148400"/>
          </a:xfrm>
          <a:prstGeom prst="rect">
            <a:avLst/>
          </a:prstGeom>
          <a:solidFill>
            <a:srgbClr val="0044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40DBE3BD-57ED-78A4-7CF6-14760140F7C9}"/>
              </a:ext>
            </a:extLst>
          </p:cNvPr>
          <p:cNvSpPr/>
          <p:nvPr userDrawn="1"/>
        </p:nvSpPr>
        <p:spPr>
          <a:xfrm>
            <a:off x="6096000" y="-2986"/>
            <a:ext cx="6096000" cy="396509"/>
          </a:xfrm>
          <a:prstGeom prst="rect">
            <a:avLst/>
          </a:prstGeom>
          <a:solidFill>
            <a:srgbClr val="0044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84CEFCF-1CFC-EA3F-E804-E1D4FA35C985}"/>
              </a:ext>
            </a:extLst>
          </p:cNvPr>
          <p:cNvSpPr/>
          <p:nvPr userDrawn="1"/>
        </p:nvSpPr>
        <p:spPr>
          <a:xfrm>
            <a:off x="6096000" y="6544909"/>
            <a:ext cx="6096000" cy="325229"/>
          </a:xfrm>
          <a:prstGeom prst="rect">
            <a:avLst/>
          </a:prstGeom>
          <a:solidFill>
            <a:srgbClr val="0044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black square with white text&#10;&#10;Description automatically generated">
            <a:extLst>
              <a:ext uri="{FF2B5EF4-FFF2-40B4-BE49-F238E27FC236}">
                <a16:creationId xmlns:a16="http://schemas.microsoft.com/office/drawing/2014/main" id="{55A76986-9173-6311-476C-EF45E21760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2" name="Picture 11" descr="A blue and grey text on a black background&#10;&#10;Description automatically generated">
            <a:extLst>
              <a:ext uri="{FF2B5EF4-FFF2-40B4-BE49-F238E27FC236}">
                <a16:creationId xmlns:a16="http://schemas.microsoft.com/office/drawing/2014/main" id="{76860FB1-447C-88FA-281C-12447F2D4C96}"/>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
        <p:nvSpPr>
          <p:cNvPr id="3" name="Text Placeholder 2">
            <a:extLst>
              <a:ext uri="{FF2B5EF4-FFF2-40B4-BE49-F238E27FC236}">
                <a16:creationId xmlns:a16="http://schemas.microsoft.com/office/drawing/2014/main" id="{ABD069E1-3FA3-ED7E-B9AE-A788CF846686}"/>
              </a:ext>
            </a:extLst>
          </p:cNvPr>
          <p:cNvSpPr>
            <a:spLocks noGrp="1"/>
          </p:cNvSpPr>
          <p:nvPr>
            <p:ph type="body" sz="quarter" idx="10" hasCustomPrompt="1"/>
          </p:nvPr>
        </p:nvSpPr>
        <p:spPr>
          <a:xfrm>
            <a:off x="493713" y="976313"/>
            <a:ext cx="5270500" cy="1031875"/>
          </a:xfrm>
        </p:spPr>
        <p:txBody>
          <a:bodyPr/>
          <a:lstStyle>
            <a:lvl1pPr>
              <a:buNone/>
              <a:defRPr sz="4800" b="1">
                <a:solidFill>
                  <a:schemeClr val="bg1"/>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Title Page</a:t>
            </a:r>
          </a:p>
        </p:txBody>
      </p:sp>
      <p:sp>
        <p:nvSpPr>
          <p:cNvPr id="5" name="Text Placeholder 4">
            <a:extLst>
              <a:ext uri="{FF2B5EF4-FFF2-40B4-BE49-F238E27FC236}">
                <a16:creationId xmlns:a16="http://schemas.microsoft.com/office/drawing/2014/main" id="{240FE3FE-FA85-494A-5E55-FEA7B52AE275}"/>
              </a:ext>
            </a:extLst>
          </p:cNvPr>
          <p:cNvSpPr>
            <a:spLocks noGrp="1"/>
          </p:cNvSpPr>
          <p:nvPr>
            <p:ph type="body" sz="quarter" idx="11" hasCustomPrompt="1"/>
          </p:nvPr>
        </p:nvSpPr>
        <p:spPr>
          <a:xfrm>
            <a:off x="493713" y="4323039"/>
            <a:ext cx="5178044" cy="855662"/>
          </a:xfrm>
        </p:spPr>
        <p:txBody>
          <a:bodyPr/>
          <a:lstStyle>
            <a:lvl1pPr>
              <a:buNone/>
              <a:defRPr sz="3200" b="1">
                <a:solidFill>
                  <a:schemeClr val="bg1"/>
                </a:solidFill>
                <a:latin typeface="Arial" panose="020B0604020202020204" pitchFamily="34" charset="0"/>
                <a:cs typeface="Arial" panose="020B0604020202020204" pitchFamily="34" charset="0"/>
              </a:defRPr>
            </a:lvl1pPr>
            <a:lvl2pPr>
              <a:buNone/>
              <a:defRPr sz="3200">
                <a:solidFill>
                  <a:schemeClr val="bg1"/>
                </a:solidFill>
                <a:latin typeface="Arial" panose="020B0604020202020204" pitchFamily="34" charset="0"/>
                <a:cs typeface="Arial" panose="020B0604020202020204" pitchFamily="34" charset="0"/>
              </a:defRPr>
            </a:lvl2pPr>
          </a:lstStyle>
          <a:p>
            <a:pPr lvl="0"/>
            <a:r>
              <a:rPr lang="en-US"/>
              <a:t>Sub Heading </a:t>
            </a:r>
          </a:p>
        </p:txBody>
      </p:sp>
    </p:spTree>
    <p:extLst>
      <p:ext uri="{BB962C8B-B14F-4D97-AF65-F5344CB8AC3E}">
        <p14:creationId xmlns:p14="http://schemas.microsoft.com/office/powerpoint/2010/main" val="41896948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7DC3C-8AF7-DF64-0D1F-6DAFD2A676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8180BF-6ADC-C05C-A64D-87C4B80EC6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565F7D-2BB0-66B7-197B-3C1FB23A26CD}"/>
              </a:ext>
            </a:extLst>
          </p:cNvPr>
          <p:cNvSpPr>
            <a:spLocks noGrp="1"/>
          </p:cNvSpPr>
          <p:nvPr>
            <p:ph type="dt" sz="half" idx="10"/>
          </p:nvPr>
        </p:nvSpPr>
        <p:spPr/>
        <p:txBody>
          <a:bodyPr/>
          <a:lstStyle/>
          <a:p>
            <a:fld id="{8366671A-AB33-4865-BCED-59125E8F2836}" type="datetimeFigureOut">
              <a:rPr lang="en-US" smtClean="0"/>
              <a:t>8/27/2026</a:t>
            </a:fld>
            <a:endParaRPr lang="en-US"/>
          </a:p>
        </p:txBody>
      </p:sp>
      <p:sp>
        <p:nvSpPr>
          <p:cNvPr id="5" name="Footer Placeholder 4">
            <a:extLst>
              <a:ext uri="{FF2B5EF4-FFF2-40B4-BE49-F238E27FC236}">
                <a16:creationId xmlns:a16="http://schemas.microsoft.com/office/drawing/2014/main" id="{437E7B79-73AF-FF9B-936E-C8109F901E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C0A39D-DC3D-E2E1-CB8B-733B37D6FB35}"/>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41794610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2B3EB-DB49-C9EF-67C6-527A9C0700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449025-0B40-D889-3B77-F7A7479592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00013C-3321-DD44-6179-5518B4B57F75}"/>
              </a:ext>
            </a:extLst>
          </p:cNvPr>
          <p:cNvSpPr>
            <a:spLocks noGrp="1"/>
          </p:cNvSpPr>
          <p:nvPr>
            <p:ph type="dt" sz="half" idx="10"/>
          </p:nvPr>
        </p:nvSpPr>
        <p:spPr/>
        <p:txBody>
          <a:bodyPr/>
          <a:lstStyle/>
          <a:p>
            <a:fld id="{8366671A-AB33-4865-BCED-59125E8F2836}" type="datetimeFigureOut">
              <a:rPr lang="en-US" smtClean="0"/>
              <a:t>8/27/2026</a:t>
            </a:fld>
            <a:endParaRPr lang="en-US"/>
          </a:p>
        </p:txBody>
      </p:sp>
      <p:sp>
        <p:nvSpPr>
          <p:cNvPr id="5" name="Footer Placeholder 4">
            <a:extLst>
              <a:ext uri="{FF2B5EF4-FFF2-40B4-BE49-F238E27FC236}">
                <a16:creationId xmlns:a16="http://schemas.microsoft.com/office/drawing/2014/main" id="{A879B562-676C-9D9A-DD5D-32080F8ADF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2D407-1DDD-3F3C-72B6-ACE26C9B9C0D}"/>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1878096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1AB80-127E-7396-6BBF-B551C38B1F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532B4B-9F46-CB95-A0A0-63DA466725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28243D-310E-09F3-D7C7-25DEEFF6DDFA}"/>
              </a:ext>
            </a:extLst>
          </p:cNvPr>
          <p:cNvSpPr>
            <a:spLocks noGrp="1"/>
          </p:cNvSpPr>
          <p:nvPr>
            <p:ph type="dt" sz="half" idx="10"/>
          </p:nvPr>
        </p:nvSpPr>
        <p:spPr/>
        <p:txBody>
          <a:bodyPr/>
          <a:lstStyle/>
          <a:p>
            <a:fld id="{8366671A-AB33-4865-BCED-59125E8F2836}" type="datetimeFigureOut">
              <a:rPr lang="en-US" smtClean="0"/>
              <a:t>8/27/2026</a:t>
            </a:fld>
            <a:endParaRPr lang="en-US"/>
          </a:p>
        </p:txBody>
      </p:sp>
      <p:sp>
        <p:nvSpPr>
          <p:cNvPr id="5" name="Footer Placeholder 4">
            <a:extLst>
              <a:ext uri="{FF2B5EF4-FFF2-40B4-BE49-F238E27FC236}">
                <a16:creationId xmlns:a16="http://schemas.microsoft.com/office/drawing/2014/main" id="{0E32F717-6D74-7878-2960-E2C39BE589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877F09-4401-C406-9D31-C26E96F7CB9D}"/>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40591263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ABBB4-E34E-AA34-1E59-E500938BBE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B5F674-5FDF-FAE6-11CC-1251BCD9E34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FF9CC4-0CA2-391F-8F98-DA7A378055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67BC42-BE97-8980-07FD-C6BACB8106C4}"/>
              </a:ext>
            </a:extLst>
          </p:cNvPr>
          <p:cNvSpPr>
            <a:spLocks noGrp="1"/>
          </p:cNvSpPr>
          <p:nvPr>
            <p:ph type="dt" sz="half" idx="10"/>
          </p:nvPr>
        </p:nvSpPr>
        <p:spPr/>
        <p:txBody>
          <a:bodyPr/>
          <a:lstStyle/>
          <a:p>
            <a:fld id="{8366671A-AB33-4865-BCED-59125E8F2836}" type="datetimeFigureOut">
              <a:rPr lang="en-US" smtClean="0"/>
              <a:t>8/27/2026</a:t>
            </a:fld>
            <a:endParaRPr lang="en-US"/>
          </a:p>
        </p:txBody>
      </p:sp>
      <p:sp>
        <p:nvSpPr>
          <p:cNvPr id="6" name="Footer Placeholder 5">
            <a:extLst>
              <a:ext uri="{FF2B5EF4-FFF2-40B4-BE49-F238E27FC236}">
                <a16:creationId xmlns:a16="http://schemas.microsoft.com/office/drawing/2014/main" id="{5500E0AA-CC3A-1E69-E16A-CACBC3872A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DB82A4-9702-3CBB-EA01-03982AFC24C8}"/>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19629448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98B99-D940-6415-8D73-661E0A359F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6E7726-F4FB-5B91-22A5-9A5A101504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5EB324-31FC-AD8C-04C0-7E8AF3BB36A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359299-E959-45AE-09BC-6F316B2F6E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A95BAC-F90F-BEC8-21CD-72EFA5A418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1FF7E9-5BBA-0B18-A4E7-681007367456}"/>
              </a:ext>
            </a:extLst>
          </p:cNvPr>
          <p:cNvSpPr>
            <a:spLocks noGrp="1"/>
          </p:cNvSpPr>
          <p:nvPr>
            <p:ph type="dt" sz="half" idx="10"/>
          </p:nvPr>
        </p:nvSpPr>
        <p:spPr/>
        <p:txBody>
          <a:bodyPr/>
          <a:lstStyle/>
          <a:p>
            <a:fld id="{8366671A-AB33-4865-BCED-59125E8F2836}" type="datetimeFigureOut">
              <a:rPr lang="en-US" smtClean="0"/>
              <a:t>8/27/2026</a:t>
            </a:fld>
            <a:endParaRPr lang="en-US"/>
          </a:p>
        </p:txBody>
      </p:sp>
      <p:sp>
        <p:nvSpPr>
          <p:cNvPr id="8" name="Footer Placeholder 7">
            <a:extLst>
              <a:ext uri="{FF2B5EF4-FFF2-40B4-BE49-F238E27FC236}">
                <a16:creationId xmlns:a16="http://schemas.microsoft.com/office/drawing/2014/main" id="{0CEE829C-29C8-0A57-6422-B1A87D8F2A5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16E099-D08C-255B-9D34-5DB9703BFB9D}"/>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21920779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B5CC3-8EFF-C696-7211-A00E4F87A7A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9534FC-6761-F85C-ED0C-B701A92659C4}"/>
              </a:ext>
            </a:extLst>
          </p:cNvPr>
          <p:cNvSpPr>
            <a:spLocks noGrp="1"/>
          </p:cNvSpPr>
          <p:nvPr>
            <p:ph type="dt" sz="half" idx="10"/>
          </p:nvPr>
        </p:nvSpPr>
        <p:spPr/>
        <p:txBody>
          <a:bodyPr/>
          <a:lstStyle/>
          <a:p>
            <a:fld id="{8366671A-AB33-4865-BCED-59125E8F2836}" type="datetimeFigureOut">
              <a:rPr lang="en-US" smtClean="0"/>
              <a:t>8/27/2026</a:t>
            </a:fld>
            <a:endParaRPr lang="en-US"/>
          </a:p>
        </p:txBody>
      </p:sp>
      <p:sp>
        <p:nvSpPr>
          <p:cNvPr id="4" name="Footer Placeholder 3">
            <a:extLst>
              <a:ext uri="{FF2B5EF4-FFF2-40B4-BE49-F238E27FC236}">
                <a16:creationId xmlns:a16="http://schemas.microsoft.com/office/drawing/2014/main" id="{F363689B-A508-7FE9-532F-379DEF3BA4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47AD2-80C8-6304-0E70-B232C27481B8}"/>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4432384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29BC4A-1670-DC73-BBD2-1F19E2413C0B}"/>
              </a:ext>
            </a:extLst>
          </p:cNvPr>
          <p:cNvSpPr>
            <a:spLocks noGrp="1"/>
          </p:cNvSpPr>
          <p:nvPr>
            <p:ph type="dt" sz="half" idx="10"/>
          </p:nvPr>
        </p:nvSpPr>
        <p:spPr/>
        <p:txBody>
          <a:bodyPr/>
          <a:lstStyle/>
          <a:p>
            <a:fld id="{8366671A-AB33-4865-BCED-59125E8F2836}" type="datetimeFigureOut">
              <a:rPr lang="en-US" smtClean="0"/>
              <a:t>8/27/2026</a:t>
            </a:fld>
            <a:endParaRPr lang="en-US"/>
          </a:p>
        </p:txBody>
      </p:sp>
      <p:sp>
        <p:nvSpPr>
          <p:cNvPr id="3" name="Footer Placeholder 2">
            <a:extLst>
              <a:ext uri="{FF2B5EF4-FFF2-40B4-BE49-F238E27FC236}">
                <a16:creationId xmlns:a16="http://schemas.microsoft.com/office/drawing/2014/main" id="{2C982828-C879-CA34-9BBA-8BBF2AF2B1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5EC7162-77BE-960C-B342-46FA33FC7600}"/>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570853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98DBD-D3AF-444C-68FB-EABDB964DD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7733B7-CA07-DF8D-FD00-48FDCAC9FB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FFA584-6CCF-AFD3-E44E-1A63BF34BA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116D1A-71DD-690E-E1C6-AF0165EF3059}"/>
              </a:ext>
            </a:extLst>
          </p:cNvPr>
          <p:cNvSpPr>
            <a:spLocks noGrp="1"/>
          </p:cNvSpPr>
          <p:nvPr>
            <p:ph type="dt" sz="half" idx="10"/>
          </p:nvPr>
        </p:nvSpPr>
        <p:spPr/>
        <p:txBody>
          <a:bodyPr/>
          <a:lstStyle/>
          <a:p>
            <a:fld id="{8366671A-AB33-4865-BCED-59125E8F2836}" type="datetimeFigureOut">
              <a:rPr lang="en-US" smtClean="0"/>
              <a:t>8/27/2026</a:t>
            </a:fld>
            <a:endParaRPr lang="en-US"/>
          </a:p>
        </p:txBody>
      </p:sp>
      <p:sp>
        <p:nvSpPr>
          <p:cNvPr id="6" name="Footer Placeholder 5">
            <a:extLst>
              <a:ext uri="{FF2B5EF4-FFF2-40B4-BE49-F238E27FC236}">
                <a16:creationId xmlns:a16="http://schemas.microsoft.com/office/drawing/2014/main" id="{AA588643-21D6-219B-7561-32EB007C2F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E51B40-1ED4-1DB5-8582-20E6BCB2767B}"/>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22416861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C7F6D-6F6B-E705-4ADD-1DEC797EFC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693892-3F3A-2865-B447-8EE05E0774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A4D7CDE-3484-1DF1-B175-D14612E24B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123353-A220-2B75-F099-C8D51947968B}"/>
              </a:ext>
            </a:extLst>
          </p:cNvPr>
          <p:cNvSpPr>
            <a:spLocks noGrp="1"/>
          </p:cNvSpPr>
          <p:nvPr>
            <p:ph type="dt" sz="half" idx="10"/>
          </p:nvPr>
        </p:nvSpPr>
        <p:spPr/>
        <p:txBody>
          <a:bodyPr/>
          <a:lstStyle/>
          <a:p>
            <a:fld id="{8366671A-AB33-4865-BCED-59125E8F2836}" type="datetimeFigureOut">
              <a:rPr lang="en-US" smtClean="0"/>
              <a:t>8/27/2026</a:t>
            </a:fld>
            <a:endParaRPr lang="en-US"/>
          </a:p>
        </p:txBody>
      </p:sp>
      <p:sp>
        <p:nvSpPr>
          <p:cNvPr id="6" name="Footer Placeholder 5">
            <a:extLst>
              <a:ext uri="{FF2B5EF4-FFF2-40B4-BE49-F238E27FC236}">
                <a16:creationId xmlns:a16="http://schemas.microsoft.com/office/drawing/2014/main" id="{91698F3F-6C5A-31E8-1489-C1B13D3180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661A23-DF8F-A48E-2117-A932F0D2E066}"/>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10146131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59707-5974-B998-243E-242289D714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05B99D4-F46C-7C3E-1FEE-E0E6200E44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C3D594-935E-609B-D69C-E5B4C9401335}"/>
              </a:ext>
            </a:extLst>
          </p:cNvPr>
          <p:cNvSpPr>
            <a:spLocks noGrp="1"/>
          </p:cNvSpPr>
          <p:nvPr>
            <p:ph type="dt" sz="half" idx="10"/>
          </p:nvPr>
        </p:nvSpPr>
        <p:spPr/>
        <p:txBody>
          <a:bodyPr/>
          <a:lstStyle/>
          <a:p>
            <a:fld id="{8366671A-AB33-4865-BCED-59125E8F2836}" type="datetimeFigureOut">
              <a:rPr lang="en-US" smtClean="0"/>
              <a:t>8/27/2026</a:t>
            </a:fld>
            <a:endParaRPr lang="en-US"/>
          </a:p>
        </p:txBody>
      </p:sp>
      <p:sp>
        <p:nvSpPr>
          <p:cNvPr id="5" name="Footer Placeholder 4">
            <a:extLst>
              <a:ext uri="{FF2B5EF4-FFF2-40B4-BE49-F238E27FC236}">
                <a16:creationId xmlns:a16="http://schemas.microsoft.com/office/drawing/2014/main" id="{D1E6B225-2D51-F89C-CAD5-9280184CB3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21C378-0D26-B9AA-9711-179A7322CE91}"/>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1536770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A4FACB-575E-CF3B-0665-3282B878973B}"/>
              </a:ext>
            </a:extLst>
          </p:cNvPr>
          <p:cNvSpPr/>
          <p:nvPr userDrawn="1"/>
        </p:nvSpPr>
        <p:spPr>
          <a:xfrm>
            <a:off x="0" y="396508"/>
            <a:ext cx="4748463" cy="6148400"/>
          </a:xfrm>
          <a:prstGeom prst="rect">
            <a:avLst/>
          </a:prstGeom>
          <a:solidFill>
            <a:srgbClr val="0044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6673F17E-78E1-342D-DD5E-59547A62B623}"/>
              </a:ext>
            </a:extLst>
          </p:cNvPr>
          <p:cNvSpPr/>
          <p:nvPr userDrawn="1"/>
        </p:nvSpPr>
        <p:spPr>
          <a:xfrm>
            <a:off x="4748463" y="0"/>
            <a:ext cx="7443537" cy="409565"/>
          </a:xfrm>
          <a:prstGeom prst="rect">
            <a:avLst/>
          </a:prstGeom>
          <a:solidFill>
            <a:srgbClr val="0044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FA4B57C-0693-95E9-2875-F5925F1D3228}"/>
              </a:ext>
            </a:extLst>
          </p:cNvPr>
          <p:cNvSpPr/>
          <p:nvPr userDrawn="1"/>
        </p:nvSpPr>
        <p:spPr>
          <a:xfrm>
            <a:off x="4731489" y="6544908"/>
            <a:ext cx="7510414" cy="314067"/>
          </a:xfrm>
          <a:prstGeom prst="rect">
            <a:avLst/>
          </a:prstGeom>
          <a:solidFill>
            <a:srgbClr val="0044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Text Placeholder 2">
            <a:extLst>
              <a:ext uri="{FF2B5EF4-FFF2-40B4-BE49-F238E27FC236}">
                <a16:creationId xmlns:a16="http://schemas.microsoft.com/office/drawing/2014/main" id="{4CDA14D6-305D-6C4C-7433-67D306EA5D13}"/>
              </a:ext>
            </a:extLst>
          </p:cNvPr>
          <p:cNvSpPr>
            <a:spLocks noGrp="1"/>
          </p:cNvSpPr>
          <p:nvPr>
            <p:ph type="body" sz="quarter" idx="10" hasCustomPrompt="1"/>
          </p:nvPr>
        </p:nvSpPr>
        <p:spPr>
          <a:xfrm>
            <a:off x="404165" y="1054053"/>
            <a:ext cx="4118139" cy="1031875"/>
          </a:xfrm>
        </p:spPr>
        <p:txBody>
          <a:bodyPr/>
          <a:lstStyle>
            <a:lvl1pPr>
              <a:buNone/>
              <a:defRPr sz="4800" b="1">
                <a:solidFill>
                  <a:schemeClr val="bg1"/>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Title</a:t>
            </a:r>
          </a:p>
        </p:txBody>
      </p:sp>
      <p:sp>
        <p:nvSpPr>
          <p:cNvPr id="4" name="Text Placeholder 3">
            <a:extLst>
              <a:ext uri="{FF2B5EF4-FFF2-40B4-BE49-F238E27FC236}">
                <a16:creationId xmlns:a16="http://schemas.microsoft.com/office/drawing/2014/main" id="{9528034E-8293-9D5A-C20B-8A52DBA8C869}"/>
              </a:ext>
            </a:extLst>
          </p:cNvPr>
          <p:cNvSpPr>
            <a:spLocks noGrp="1"/>
          </p:cNvSpPr>
          <p:nvPr>
            <p:ph type="body" sz="quarter" idx="11" hasCustomPrompt="1"/>
          </p:nvPr>
        </p:nvSpPr>
        <p:spPr>
          <a:xfrm>
            <a:off x="315243" y="3740690"/>
            <a:ext cx="4117975" cy="2435225"/>
          </a:xfrm>
        </p:spPr>
        <p:txBody>
          <a:bodyPr/>
          <a:lstStyle>
            <a:lvl1pPr>
              <a:buNone/>
              <a:defRPr sz="1800">
                <a:solidFill>
                  <a:schemeClr val="bg1"/>
                </a:solidFill>
                <a:latin typeface="Arial" panose="020B0604020202020204" pitchFamily="34" charset="0"/>
                <a:cs typeface="Arial" panose="020B0604020202020204" pitchFamily="34" charset="0"/>
              </a:defRPr>
            </a:lvl1pPr>
            <a:lvl2pPr>
              <a:buNone/>
              <a:defRPr sz="1800">
                <a:solidFill>
                  <a:schemeClr val="bg1"/>
                </a:solidFill>
                <a:latin typeface="Arial" panose="020B0604020202020204" pitchFamily="34" charset="0"/>
                <a:cs typeface="Arial" panose="020B0604020202020204" pitchFamily="34" charset="0"/>
              </a:defRPr>
            </a:lvl2pPr>
            <a:lvl3pPr>
              <a:buNone/>
              <a:defRPr sz="1800">
                <a:solidFill>
                  <a:schemeClr val="bg1"/>
                </a:solidFill>
                <a:latin typeface="Arial" panose="020B0604020202020204" pitchFamily="34" charset="0"/>
                <a:cs typeface="Arial" panose="020B0604020202020204" pitchFamily="34" charset="0"/>
              </a:defRPr>
            </a:lvl3pPr>
            <a:lvl4pPr>
              <a:buNone/>
              <a:defRPr sz="1800">
                <a:solidFill>
                  <a:schemeClr val="bg1"/>
                </a:solidFill>
                <a:latin typeface="Arial" panose="020B0604020202020204" pitchFamily="34" charset="0"/>
                <a:cs typeface="Arial" panose="020B0604020202020204" pitchFamily="34" charset="0"/>
              </a:defRPr>
            </a:lvl4pPr>
            <a:lvl5pPr>
              <a:buNone/>
              <a:defRPr sz="1800">
                <a:solidFill>
                  <a:schemeClr val="bg1"/>
                </a:solidFill>
                <a:latin typeface="Arial" panose="020B0604020202020204" pitchFamily="34" charset="0"/>
                <a:cs typeface="Arial" panose="020B0604020202020204" pitchFamily="34" charset="0"/>
              </a:defRPr>
            </a:lvl5pPr>
          </a:lstStyle>
          <a:p>
            <a:pPr lvl="0"/>
            <a:r>
              <a:rPr lang="en-US"/>
              <a:t>Text</a:t>
            </a:r>
          </a:p>
        </p:txBody>
      </p:sp>
    </p:spTree>
    <p:extLst>
      <p:ext uri="{BB962C8B-B14F-4D97-AF65-F5344CB8AC3E}">
        <p14:creationId xmlns:p14="http://schemas.microsoft.com/office/powerpoint/2010/main" val="9266923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1DA4B2-4442-A3FF-AC70-1424CF3199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E179CD-C66F-CD9D-A418-EA433058DD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46FBF5-A866-45E7-13BD-81A3DD70DD63}"/>
              </a:ext>
            </a:extLst>
          </p:cNvPr>
          <p:cNvSpPr>
            <a:spLocks noGrp="1"/>
          </p:cNvSpPr>
          <p:nvPr>
            <p:ph type="dt" sz="half" idx="10"/>
          </p:nvPr>
        </p:nvSpPr>
        <p:spPr/>
        <p:txBody>
          <a:bodyPr/>
          <a:lstStyle/>
          <a:p>
            <a:fld id="{8366671A-AB33-4865-BCED-59125E8F2836}" type="datetimeFigureOut">
              <a:rPr lang="en-US" smtClean="0"/>
              <a:t>8/27/2026</a:t>
            </a:fld>
            <a:endParaRPr lang="en-US"/>
          </a:p>
        </p:txBody>
      </p:sp>
      <p:sp>
        <p:nvSpPr>
          <p:cNvPr id="5" name="Footer Placeholder 4">
            <a:extLst>
              <a:ext uri="{FF2B5EF4-FFF2-40B4-BE49-F238E27FC236}">
                <a16:creationId xmlns:a16="http://schemas.microsoft.com/office/drawing/2014/main" id="{AA2E1332-4851-113E-22B5-B3F2B2C2E7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04200C-4509-C1AB-5E91-43F095087DAF}"/>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11820030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High Risk Event">
    <p:spTree>
      <p:nvGrpSpPr>
        <p:cNvPr id="1" name=""/>
        <p:cNvGrpSpPr/>
        <p:nvPr/>
      </p:nvGrpSpPr>
      <p:grpSpPr>
        <a:xfrm>
          <a:off x="0" y="0"/>
          <a:ext cx="0" cy="0"/>
          <a:chOff x="0" y="0"/>
          <a:chExt cx="0" cy="0"/>
        </a:xfrm>
      </p:grpSpPr>
      <p:sp>
        <p:nvSpPr>
          <p:cNvPr id="12" name="Title 9">
            <a:extLst>
              <a:ext uri="{FF2B5EF4-FFF2-40B4-BE49-F238E27FC236}">
                <a16:creationId xmlns:a16="http://schemas.microsoft.com/office/drawing/2014/main" id="{3CB44BE4-315C-403E-89DC-59ED94E35F41}"/>
              </a:ext>
            </a:extLst>
          </p:cNvPr>
          <p:cNvSpPr>
            <a:spLocks noGrp="1"/>
          </p:cNvSpPr>
          <p:nvPr>
            <p:ph type="title" hasCustomPrompt="1"/>
          </p:nvPr>
        </p:nvSpPr>
        <p:spPr>
          <a:xfrm>
            <a:off x="3493723" y="273979"/>
            <a:ext cx="462455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0170F48A-97D8-402D-80D6-FD813F09F72F}"/>
              </a:ext>
            </a:extLst>
          </p:cNvPr>
          <p:cNvSpPr txBox="1"/>
          <p:nvPr userDrawn="1"/>
        </p:nvSpPr>
        <p:spPr>
          <a:xfrm>
            <a:off x="1265364" y="312315"/>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High Risk Event:</a:t>
            </a:r>
          </a:p>
        </p:txBody>
      </p:sp>
      <p:graphicFrame>
        <p:nvGraphicFramePr>
          <p:cNvPr id="27" name="Table 2">
            <a:extLst>
              <a:ext uri="{FF2B5EF4-FFF2-40B4-BE49-F238E27FC236}">
                <a16:creationId xmlns:a16="http://schemas.microsoft.com/office/drawing/2014/main" id="{2E2CDC08-4430-4340-B351-E835113BC202}"/>
              </a:ext>
            </a:extLst>
          </p:cNvPr>
          <p:cNvGraphicFramePr>
            <a:graphicFrameLocks noGrp="1"/>
          </p:cNvGraphicFramePr>
          <p:nvPr userDrawn="1">
            <p:extLst>
              <p:ext uri="{D42A27DB-BD31-4B8C-83A1-F6EECF244321}">
                <p14:modId xmlns:p14="http://schemas.microsoft.com/office/powerpoint/2010/main" val="3694838659"/>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C14628"/>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pic>
        <p:nvPicPr>
          <p:cNvPr id="29" name="Picture 28">
            <a:extLst>
              <a:ext uri="{FF2B5EF4-FFF2-40B4-BE49-F238E27FC236}">
                <a16:creationId xmlns:a16="http://schemas.microsoft.com/office/drawing/2014/main" id="{7BB7579B-44CB-4F79-A03B-A82982384F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3" name="Picture Placeholder 2">
            <a:extLst>
              <a:ext uri="{FF2B5EF4-FFF2-40B4-BE49-F238E27FC236}">
                <a16:creationId xmlns:a16="http://schemas.microsoft.com/office/drawing/2014/main" id="{24D3A16F-CF2D-41B9-B8B2-19302DB85CE5}"/>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9" name="Picture Placeholder 10" descr="Logo&#10;&#10;Description automatically generated with medium confidence">
            <a:extLst>
              <a:ext uri="{FF2B5EF4-FFF2-40B4-BE49-F238E27FC236}">
                <a16:creationId xmlns:a16="http://schemas.microsoft.com/office/drawing/2014/main" id="{A4D667B8-73E8-4470-B9A7-980474805E1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24644252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1447655649"/>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F5800B"/>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65364" y="312315"/>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Safety Alert:</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2895601" y="269826"/>
            <a:ext cx="520218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6830043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3_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1447655649"/>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F5800B"/>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65364" y="312315"/>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Industry Incident Alert:</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4165599" y="269826"/>
            <a:ext cx="5095631"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15979695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3231362595"/>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00B050"/>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00150" y="330767"/>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Safety Success:</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3281284" y="273247"/>
            <a:ext cx="520218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39905924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PFE First Page">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0170F48A-97D8-402D-80D6-FD813F09F72F}"/>
              </a:ext>
            </a:extLst>
          </p:cNvPr>
          <p:cNvSpPr txBox="1"/>
          <p:nvPr userDrawn="1"/>
        </p:nvSpPr>
        <p:spPr>
          <a:xfrm>
            <a:off x="1236132" y="319835"/>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Potential Fatal Event:</a:t>
            </a:r>
          </a:p>
        </p:txBody>
      </p:sp>
      <p:sp>
        <p:nvSpPr>
          <p:cNvPr id="46" name="Picture Placeholder 45">
            <a:extLst>
              <a:ext uri="{FF2B5EF4-FFF2-40B4-BE49-F238E27FC236}">
                <a16:creationId xmlns:a16="http://schemas.microsoft.com/office/drawing/2014/main" id="{9970122C-C8E4-4720-A69A-0E2F32A475B3}"/>
              </a:ext>
            </a:extLst>
          </p:cNvPr>
          <p:cNvSpPr>
            <a:spLocks noGrp="1"/>
          </p:cNvSpPr>
          <p:nvPr>
            <p:ph type="pic" sz="quarter" idx="16"/>
          </p:nvPr>
        </p:nvSpPr>
        <p:spPr>
          <a:xfrm>
            <a:off x="9206078" y="1404939"/>
            <a:ext cx="2409824" cy="2352675"/>
          </a:xfrm>
          <a:prstGeom prst="rect">
            <a:avLst/>
          </a:prstGeom>
        </p:spPr>
        <p:txBody>
          <a:bodyPr/>
          <a:lstStyle/>
          <a:p>
            <a:endParaRPr lang="en-US"/>
          </a:p>
        </p:txBody>
      </p:sp>
      <p:sp>
        <p:nvSpPr>
          <p:cNvPr id="48" name="Picture Placeholder 47">
            <a:extLst>
              <a:ext uri="{FF2B5EF4-FFF2-40B4-BE49-F238E27FC236}">
                <a16:creationId xmlns:a16="http://schemas.microsoft.com/office/drawing/2014/main" id="{D978F47B-038C-4D2F-909F-84865B87DBF6}"/>
              </a:ext>
            </a:extLst>
          </p:cNvPr>
          <p:cNvSpPr>
            <a:spLocks noGrp="1"/>
          </p:cNvSpPr>
          <p:nvPr>
            <p:ph type="pic" sz="quarter" idx="17"/>
          </p:nvPr>
        </p:nvSpPr>
        <p:spPr>
          <a:xfrm>
            <a:off x="6461367" y="1400177"/>
            <a:ext cx="2409824" cy="2352675"/>
          </a:xfrm>
          <a:prstGeom prst="rect">
            <a:avLst/>
          </a:prstGeom>
        </p:spPr>
        <p:txBody>
          <a:bodyPr/>
          <a:lstStyle/>
          <a:p>
            <a:endParaRPr lang="en-US"/>
          </a:p>
        </p:txBody>
      </p:sp>
      <p:sp>
        <p:nvSpPr>
          <p:cNvPr id="49" name="Picture Placeholder 47">
            <a:extLst>
              <a:ext uri="{FF2B5EF4-FFF2-40B4-BE49-F238E27FC236}">
                <a16:creationId xmlns:a16="http://schemas.microsoft.com/office/drawing/2014/main" id="{783014AD-39D1-40FB-92B9-9AD8139F5158}"/>
              </a:ext>
            </a:extLst>
          </p:cNvPr>
          <p:cNvSpPr>
            <a:spLocks noGrp="1"/>
          </p:cNvSpPr>
          <p:nvPr>
            <p:ph type="pic" sz="quarter" idx="18"/>
          </p:nvPr>
        </p:nvSpPr>
        <p:spPr>
          <a:xfrm>
            <a:off x="7009896" y="4057843"/>
            <a:ext cx="4073285" cy="1790509"/>
          </a:xfrm>
          <a:prstGeom prst="rect">
            <a:avLst/>
          </a:prstGeom>
        </p:spPr>
        <p:txBody>
          <a:bodyPr/>
          <a:lstStyle/>
          <a:p>
            <a:endParaRPr lang="en-US"/>
          </a:p>
        </p:txBody>
      </p:sp>
      <p:sp>
        <p:nvSpPr>
          <p:cNvPr id="66" name="Text Placeholder 65">
            <a:extLst>
              <a:ext uri="{FF2B5EF4-FFF2-40B4-BE49-F238E27FC236}">
                <a16:creationId xmlns:a16="http://schemas.microsoft.com/office/drawing/2014/main" id="{DE4C36A2-1234-4698-B62A-3D670FAC5B8F}"/>
              </a:ext>
            </a:extLst>
          </p:cNvPr>
          <p:cNvSpPr>
            <a:spLocks noGrp="1"/>
          </p:cNvSpPr>
          <p:nvPr>
            <p:ph type="body" sz="quarter" idx="32"/>
          </p:nvPr>
        </p:nvSpPr>
        <p:spPr>
          <a:xfrm>
            <a:off x="6461365" y="3752850"/>
            <a:ext cx="2409824" cy="236484"/>
          </a:xfrm>
          <a:prstGeom prst="rect">
            <a:avLst/>
          </a:prstGeom>
        </p:spPr>
        <p:txBody>
          <a:bodyPr/>
          <a:lstStyle>
            <a:lvl1pPr>
              <a:defRPr sz="1401"/>
            </a:lvl1pPr>
            <a:lvl3pPr marL="384051" indent="0">
              <a:buNone/>
              <a:defRPr/>
            </a:lvl3pPr>
          </a:lstStyle>
          <a:p>
            <a:pPr lvl="0"/>
            <a:endParaRPr lang="en-US"/>
          </a:p>
        </p:txBody>
      </p:sp>
      <p:sp>
        <p:nvSpPr>
          <p:cNvPr id="67" name="Text Placeholder 65">
            <a:extLst>
              <a:ext uri="{FF2B5EF4-FFF2-40B4-BE49-F238E27FC236}">
                <a16:creationId xmlns:a16="http://schemas.microsoft.com/office/drawing/2014/main" id="{DA7919E0-CDAF-4C96-A481-21EDB869AC01}"/>
              </a:ext>
            </a:extLst>
          </p:cNvPr>
          <p:cNvSpPr>
            <a:spLocks noGrp="1"/>
          </p:cNvSpPr>
          <p:nvPr>
            <p:ph type="body" sz="quarter" idx="33"/>
          </p:nvPr>
        </p:nvSpPr>
        <p:spPr>
          <a:xfrm>
            <a:off x="9201111" y="3769573"/>
            <a:ext cx="2414791" cy="226425"/>
          </a:xfrm>
          <a:prstGeom prst="rect">
            <a:avLst/>
          </a:prstGeom>
        </p:spPr>
        <p:txBody>
          <a:bodyPr/>
          <a:lstStyle>
            <a:lvl1pPr>
              <a:defRPr sz="1401"/>
            </a:lvl1pPr>
            <a:lvl3pPr marL="384051" indent="0">
              <a:buNone/>
              <a:defRPr/>
            </a:lvl3pPr>
          </a:lstStyle>
          <a:p>
            <a:pPr lvl="0"/>
            <a:endParaRPr lang="en-US"/>
          </a:p>
        </p:txBody>
      </p:sp>
      <p:sp>
        <p:nvSpPr>
          <p:cNvPr id="68" name="Text Placeholder 65">
            <a:extLst>
              <a:ext uri="{FF2B5EF4-FFF2-40B4-BE49-F238E27FC236}">
                <a16:creationId xmlns:a16="http://schemas.microsoft.com/office/drawing/2014/main" id="{B1C85E3C-04FA-424C-98CB-D6401A4A9979}"/>
              </a:ext>
            </a:extLst>
          </p:cNvPr>
          <p:cNvSpPr>
            <a:spLocks noGrp="1"/>
          </p:cNvSpPr>
          <p:nvPr>
            <p:ph type="body" sz="quarter" idx="34"/>
          </p:nvPr>
        </p:nvSpPr>
        <p:spPr>
          <a:xfrm>
            <a:off x="7009896" y="5855288"/>
            <a:ext cx="4073285" cy="226425"/>
          </a:xfrm>
          <a:prstGeom prst="rect">
            <a:avLst/>
          </a:prstGeom>
        </p:spPr>
        <p:txBody>
          <a:bodyPr/>
          <a:lstStyle>
            <a:lvl1pPr>
              <a:defRPr sz="1401"/>
            </a:lvl1pPr>
            <a:lvl3pPr marL="384051" indent="0">
              <a:buNone/>
              <a:defRPr/>
            </a:lvl3pPr>
          </a:lstStyle>
          <a:p>
            <a:pPr lvl="0"/>
            <a:endParaRPr lang="en-US"/>
          </a:p>
        </p:txBody>
      </p:sp>
      <p:sp>
        <p:nvSpPr>
          <p:cNvPr id="32" name="TextBox 31">
            <a:extLst>
              <a:ext uri="{FF2B5EF4-FFF2-40B4-BE49-F238E27FC236}">
                <a16:creationId xmlns:a16="http://schemas.microsoft.com/office/drawing/2014/main" id="{96A18137-DC09-48E5-83F3-BDB8A8DC651C}"/>
              </a:ext>
            </a:extLst>
          </p:cNvPr>
          <p:cNvSpPr txBox="1"/>
          <p:nvPr userDrawn="1"/>
        </p:nvSpPr>
        <p:spPr>
          <a:xfrm>
            <a:off x="3049954" y="3218934"/>
            <a:ext cx="6099906" cy="369332"/>
          </a:xfrm>
          <a:prstGeom prst="rect">
            <a:avLst/>
          </a:prstGeom>
          <a:noFill/>
        </p:spPr>
        <p:txBody>
          <a:bodyPr wrap="square">
            <a:spAutoFit/>
          </a:bodyPr>
          <a:lstStyle/>
          <a:p>
            <a:endParaRPr lang="en-US" sz="1800" b="1">
              <a:latin typeface="Arial" panose="020B0604020202020204" pitchFamily="34" charset="0"/>
              <a:cs typeface="Arial" panose="020B0604020202020204" pitchFamily="34" charset="0"/>
            </a:endParaRPr>
          </a:p>
        </p:txBody>
      </p:sp>
      <p:graphicFrame>
        <p:nvGraphicFramePr>
          <p:cNvPr id="33" name="Table 2">
            <a:extLst>
              <a:ext uri="{FF2B5EF4-FFF2-40B4-BE49-F238E27FC236}">
                <a16:creationId xmlns:a16="http://schemas.microsoft.com/office/drawing/2014/main" id="{4013CCEF-D53D-4F7F-906A-48E4D26AD87E}"/>
              </a:ext>
            </a:extLst>
          </p:cNvPr>
          <p:cNvGraphicFramePr>
            <a:graphicFrameLocks noGrp="1"/>
          </p:cNvGraphicFramePr>
          <p:nvPr userDrawn="1">
            <p:extLst>
              <p:ext uri="{D42A27DB-BD31-4B8C-83A1-F6EECF244321}">
                <p14:modId xmlns:p14="http://schemas.microsoft.com/office/powerpoint/2010/main" val="2222119393"/>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FFFF00"/>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34" name="Title 9">
            <a:extLst>
              <a:ext uri="{FF2B5EF4-FFF2-40B4-BE49-F238E27FC236}">
                <a16:creationId xmlns:a16="http://schemas.microsoft.com/office/drawing/2014/main" id="{7CCF051D-2A8C-4AE0-8753-2ABC96B21F37}"/>
              </a:ext>
            </a:extLst>
          </p:cNvPr>
          <p:cNvSpPr>
            <a:spLocks noGrp="1"/>
          </p:cNvSpPr>
          <p:nvPr>
            <p:ph type="title" hasCustomPrompt="1"/>
          </p:nvPr>
        </p:nvSpPr>
        <p:spPr>
          <a:xfrm>
            <a:off x="3857703" y="269826"/>
            <a:ext cx="426057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15" name="Picture 14">
            <a:extLst>
              <a:ext uri="{FF2B5EF4-FFF2-40B4-BE49-F238E27FC236}">
                <a16:creationId xmlns:a16="http://schemas.microsoft.com/office/drawing/2014/main" id="{55109801-6542-48D8-AAC2-C3178335A8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17" name="Picture Placeholder 2">
            <a:extLst>
              <a:ext uri="{FF2B5EF4-FFF2-40B4-BE49-F238E27FC236}">
                <a16:creationId xmlns:a16="http://schemas.microsoft.com/office/drawing/2014/main" id="{B23D135D-4B5B-4F66-A089-FBB24E6E6928}"/>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9" name="Picture Placeholder 10" descr="Logo&#10;&#10;Description automatically generated with medium confidence">
            <a:extLst>
              <a:ext uri="{FF2B5EF4-FFF2-40B4-BE49-F238E27FC236}">
                <a16:creationId xmlns:a16="http://schemas.microsoft.com/office/drawing/2014/main" id="{37B7C0B6-7241-4A0D-8684-E0D37A9EA05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12564826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PFE First Page">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0170F48A-97D8-402D-80D6-FD813F09F72F}"/>
              </a:ext>
            </a:extLst>
          </p:cNvPr>
          <p:cNvSpPr txBox="1"/>
          <p:nvPr userDrawn="1"/>
        </p:nvSpPr>
        <p:spPr>
          <a:xfrm>
            <a:off x="1236132" y="319835"/>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Actionable Event:</a:t>
            </a:r>
          </a:p>
        </p:txBody>
      </p:sp>
      <p:sp>
        <p:nvSpPr>
          <p:cNvPr id="46" name="Picture Placeholder 45">
            <a:extLst>
              <a:ext uri="{FF2B5EF4-FFF2-40B4-BE49-F238E27FC236}">
                <a16:creationId xmlns:a16="http://schemas.microsoft.com/office/drawing/2014/main" id="{9970122C-C8E4-4720-A69A-0E2F32A475B3}"/>
              </a:ext>
            </a:extLst>
          </p:cNvPr>
          <p:cNvSpPr>
            <a:spLocks noGrp="1"/>
          </p:cNvSpPr>
          <p:nvPr>
            <p:ph type="pic" sz="quarter" idx="16"/>
          </p:nvPr>
        </p:nvSpPr>
        <p:spPr>
          <a:xfrm>
            <a:off x="9206078" y="1404939"/>
            <a:ext cx="2409824" cy="2352675"/>
          </a:xfrm>
          <a:prstGeom prst="rect">
            <a:avLst/>
          </a:prstGeom>
        </p:spPr>
        <p:txBody>
          <a:bodyPr/>
          <a:lstStyle/>
          <a:p>
            <a:endParaRPr lang="en-US"/>
          </a:p>
        </p:txBody>
      </p:sp>
      <p:sp>
        <p:nvSpPr>
          <p:cNvPr id="48" name="Picture Placeholder 47">
            <a:extLst>
              <a:ext uri="{FF2B5EF4-FFF2-40B4-BE49-F238E27FC236}">
                <a16:creationId xmlns:a16="http://schemas.microsoft.com/office/drawing/2014/main" id="{D978F47B-038C-4D2F-909F-84865B87DBF6}"/>
              </a:ext>
            </a:extLst>
          </p:cNvPr>
          <p:cNvSpPr>
            <a:spLocks noGrp="1"/>
          </p:cNvSpPr>
          <p:nvPr>
            <p:ph type="pic" sz="quarter" idx="17"/>
          </p:nvPr>
        </p:nvSpPr>
        <p:spPr>
          <a:xfrm>
            <a:off x="6461367" y="1400177"/>
            <a:ext cx="2409824" cy="2352675"/>
          </a:xfrm>
          <a:prstGeom prst="rect">
            <a:avLst/>
          </a:prstGeom>
        </p:spPr>
        <p:txBody>
          <a:bodyPr/>
          <a:lstStyle/>
          <a:p>
            <a:endParaRPr lang="en-US"/>
          </a:p>
        </p:txBody>
      </p:sp>
      <p:sp>
        <p:nvSpPr>
          <p:cNvPr id="49" name="Picture Placeholder 47">
            <a:extLst>
              <a:ext uri="{FF2B5EF4-FFF2-40B4-BE49-F238E27FC236}">
                <a16:creationId xmlns:a16="http://schemas.microsoft.com/office/drawing/2014/main" id="{783014AD-39D1-40FB-92B9-9AD8139F5158}"/>
              </a:ext>
            </a:extLst>
          </p:cNvPr>
          <p:cNvSpPr>
            <a:spLocks noGrp="1"/>
          </p:cNvSpPr>
          <p:nvPr>
            <p:ph type="pic" sz="quarter" idx="18"/>
          </p:nvPr>
        </p:nvSpPr>
        <p:spPr>
          <a:xfrm>
            <a:off x="7009896" y="4057843"/>
            <a:ext cx="4073285" cy="1790509"/>
          </a:xfrm>
          <a:prstGeom prst="rect">
            <a:avLst/>
          </a:prstGeom>
        </p:spPr>
        <p:txBody>
          <a:bodyPr/>
          <a:lstStyle/>
          <a:p>
            <a:endParaRPr lang="en-US"/>
          </a:p>
        </p:txBody>
      </p:sp>
      <p:sp>
        <p:nvSpPr>
          <p:cNvPr id="66" name="Text Placeholder 65">
            <a:extLst>
              <a:ext uri="{FF2B5EF4-FFF2-40B4-BE49-F238E27FC236}">
                <a16:creationId xmlns:a16="http://schemas.microsoft.com/office/drawing/2014/main" id="{DE4C36A2-1234-4698-B62A-3D670FAC5B8F}"/>
              </a:ext>
            </a:extLst>
          </p:cNvPr>
          <p:cNvSpPr>
            <a:spLocks noGrp="1"/>
          </p:cNvSpPr>
          <p:nvPr>
            <p:ph type="body" sz="quarter" idx="32"/>
          </p:nvPr>
        </p:nvSpPr>
        <p:spPr>
          <a:xfrm>
            <a:off x="6461365" y="3752850"/>
            <a:ext cx="2409824" cy="236484"/>
          </a:xfrm>
          <a:prstGeom prst="rect">
            <a:avLst/>
          </a:prstGeom>
        </p:spPr>
        <p:txBody>
          <a:bodyPr/>
          <a:lstStyle>
            <a:lvl1pPr>
              <a:defRPr sz="1401"/>
            </a:lvl1pPr>
            <a:lvl3pPr marL="384051" indent="0">
              <a:buNone/>
              <a:defRPr/>
            </a:lvl3pPr>
          </a:lstStyle>
          <a:p>
            <a:pPr lvl="0"/>
            <a:endParaRPr lang="en-US"/>
          </a:p>
        </p:txBody>
      </p:sp>
      <p:sp>
        <p:nvSpPr>
          <p:cNvPr id="67" name="Text Placeholder 65">
            <a:extLst>
              <a:ext uri="{FF2B5EF4-FFF2-40B4-BE49-F238E27FC236}">
                <a16:creationId xmlns:a16="http://schemas.microsoft.com/office/drawing/2014/main" id="{DA7919E0-CDAF-4C96-A481-21EDB869AC01}"/>
              </a:ext>
            </a:extLst>
          </p:cNvPr>
          <p:cNvSpPr>
            <a:spLocks noGrp="1"/>
          </p:cNvSpPr>
          <p:nvPr>
            <p:ph type="body" sz="quarter" idx="33"/>
          </p:nvPr>
        </p:nvSpPr>
        <p:spPr>
          <a:xfrm>
            <a:off x="9201111" y="3769573"/>
            <a:ext cx="2414791" cy="226425"/>
          </a:xfrm>
          <a:prstGeom prst="rect">
            <a:avLst/>
          </a:prstGeom>
        </p:spPr>
        <p:txBody>
          <a:bodyPr/>
          <a:lstStyle>
            <a:lvl1pPr>
              <a:defRPr sz="1401"/>
            </a:lvl1pPr>
            <a:lvl3pPr marL="384051" indent="0">
              <a:buNone/>
              <a:defRPr/>
            </a:lvl3pPr>
          </a:lstStyle>
          <a:p>
            <a:pPr lvl="0"/>
            <a:endParaRPr lang="en-US"/>
          </a:p>
        </p:txBody>
      </p:sp>
      <p:sp>
        <p:nvSpPr>
          <p:cNvPr id="68" name="Text Placeholder 65">
            <a:extLst>
              <a:ext uri="{FF2B5EF4-FFF2-40B4-BE49-F238E27FC236}">
                <a16:creationId xmlns:a16="http://schemas.microsoft.com/office/drawing/2014/main" id="{B1C85E3C-04FA-424C-98CB-D6401A4A9979}"/>
              </a:ext>
            </a:extLst>
          </p:cNvPr>
          <p:cNvSpPr>
            <a:spLocks noGrp="1"/>
          </p:cNvSpPr>
          <p:nvPr>
            <p:ph type="body" sz="quarter" idx="34"/>
          </p:nvPr>
        </p:nvSpPr>
        <p:spPr>
          <a:xfrm>
            <a:off x="7009896" y="5855288"/>
            <a:ext cx="4073285" cy="226425"/>
          </a:xfrm>
          <a:prstGeom prst="rect">
            <a:avLst/>
          </a:prstGeom>
        </p:spPr>
        <p:txBody>
          <a:bodyPr/>
          <a:lstStyle>
            <a:lvl1pPr>
              <a:defRPr sz="1401"/>
            </a:lvl1pPr>
            <a:lvl3pPr marL="384051" indent="0">
              <a:buNone/>
              <a:defRPr/>
            </a:lvl3pPr>
          </a:lstStyle>
          <a:p>
            <a:pPr lvl="0"/>
            <a:endParaRPr lang="en-US"/>
          </a:p>
        </p:txBody>
      </p:sp>
      <p:sp>
        <p:nvSpPr>
          <p:cNvPr id="32" name="TextBox 31">
            <a:extLst>
              <a:ext uri="{FF2B5EF4-FFF2-40B4-BE49-F238E27FC236}">
                <a16:creationId xmlns:a16="http://schemas.microsoft.com/office/drawing/2014/main" id="{96A18137-DC09-48E5-83F3-BDB8A8DC651C}"/>
              </a:ext>
            </a:extLst>
          </p:cNvPr>
          <p:cNvSpPr txBox="1"/>
          <p:nvPr userDrawn="1"/>
        </p:nvSpPr>
        <p:spPr>
          <a:xfrm>
            <a:off x="3049954" y="3218934"/>
            <a:ext cx="6099906" cy="369332"/>
          </a:xfrm>
          <a:prstGeom prst="rect">
            <a:avLst/>
          </a:prstGeom>
          <a:noFill/>
        </p:spPr>
        <p:txBody>
          <a:bodyPr wrap="square">
            <a:spAutoFit/>
          </a:bodyPr>
          <a:lstStyle/>
          <a:p>
            <a:endParaRPr lang="en-US" sz="1800" b="1">
              <a:latin typeface="Arial" panose="020B0604020202020204" pitchFamily="34" charset="0"/>
              <a:cs typeface="Arial" panose="020B0604020202020204" pitchFamily="34" charset="0"/>
            </a:endParaRPr>
          </a:p>
        </p:txBody>
      </p:sp>
      <p:graphicFrame>
        <p:nvGraphicFramePr>
          <p:cNvPr id="33" name="Table 2">
            <a:extLst>
              <a:ext uri="{FF2B5EF4-FFF2-40B4-BE49-F238E27FC236}">
                <a16:creationId xmlns:a16="http://schemas.microsoft.com/office/drawing/2014/main" id="{4013CCEF-D53D-4F7F-906A-48E4D26AD87E}"/>
              </a:ext>
            </a:extLst>
          </p:cNvPr>
          <p:cNvGraphicFramePr>
            <a:graphicFrameLocks noGrp="1"/>
          </p:cNvGraphicFramePr>
          <p:nvPr userDrawn="1">
            <p:extLst>
              <p:ext uri="{D42A27DB-BD31-4B8C-83A1-F6EECF244321}">
                <p14:modId xmlns:p14="http://schemas.microsoft.com/office/powerpoint/2010/main" val="2222119393"/>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FFFF00"/>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34" name="Title 9">
            <a:extLst>
              <a:ext uri="{FF2B5EF4-FFF2-40B4-BE49-F238E27FC236}">
                <a16:creationId xmlns:a16="http://schemas.microsoft.com/office/drawing/2014/main" id="{7CCF051D-2A8C-4AE0-8753-2ABC96B21F37}"/>
              </a:ext>
            </a:extLst>
          </p:cNvPr>
          <p:cNvSpPr>
            <a:spLocks noGrp="1"/>
          </p:cNvSpPr>
          <p:nvPr>
            <p:ph type="title" hasCustomPrompt="1"/>
          </p:nvPr>
        </p:nvSpPr>
        <p:spPr>
          <a:xfrm>
            <a:off x="3857703" y="269826"/>
            <a:ext cx="426057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15" name="Picture 14">
            <a:extLst>
              <a:ext uri="{FF2B5EF4-FFF2-40B4-BE49-F238E27FC236}">
                <a16:creationId xmlns:a16="http://schemas.microsoft.com/office/drawing/2014/main" id="{55109801-6542-48D8-AAC2-C3178335A8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17" name="Picture Placeholder 2">
            <a:extLst>
              <a:ext uri="{FF2B5EF4-FFF2-40B4-BE49-F238E27FC236}">
                <a16:creationId xmlns:a16="http://schemas.microsoft.com/office/drawing/2014/main" id="{B23D135D-4B5B-4F66-A089-FBB24E6E6928}"/>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9" name="Picture Placeholder 10" descr="Logo&#10;&#10;Description automatically generated with medium confidence">
            <a:extLst>
              <a:ext uri="{FF2B5EF4-FFF2-40B4-BE49-F238E27FC236}">
                <a16:creationId xmlns:a16="http://schemas.microsoft.com/office/drawing/2014/main" id="{37B7C0B6-7241-4A0D-8684-E0D37A9EA05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316701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_PFE First Page">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0170F48A-97D8-402D-80D6-FD813F09F72F}"/>
              </a:ext>
            </a:extLst>
          </p:cNvPr>
          <p:cNvSpPr txBox="1"/>
          <p:nvPr userDrawn="1"/>
        </p:nvSpPr>
        <p:spPr>
          <a:xfrm>
            <a:off x="2227384" y="319835"/>
            <a:ext cx="3241263"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Fatal Event:</a:t>
            </a:r>
          </a:p>
        </p:txBody>
      </p:sp>
      <p:sp>
        <p:nvSpPr>
          <p:cNvPr id="46" name="Picture Placeholder 45">
            <a:extLst>
              <a:ext uri="{FF2B5EF4-FFF2-40B4-BE49-F238E27FC236}">
                <a16:creationId xmlns:a16="http://schemas.microsoft.com/office/drawing/2014/main" id="{9970122C-C8E4-4720-A69A-0E2F32A475B3}"/>
              </a:ext>
            </a:extLst>
          </p:cNvPr>
          <p:cNvSpPr>
            <a:spLocks noGrp="1"/>
          </p:cNvSpPr>
          <p:nvPr>
            <p:ph type="pic" sz="quarter" idx="16"/>
          </p:nvPr>
        </p:nvSpPr>
        <p:spPr>
          <a:xfrm>
            <a:off x="9206078" y="1404939"/>
            <a:ext cx="2409824" cy="2352675"/>
          </a:xfrm>
          <a:prstGeom prst="rect">
            <a:avLst/>
          </a:prstGeom>
        </p:spPr>
        <p:txBody>
          <a:bodyPr/>
          <a:lstStyle/>
          <a:p>
            <a:endParaRPr lang="en-US"/>
          </a:p>
        </p:txBody>
      </p:sp>
      <p:sp>
        <p:nvSpPr>
          <p:cNvPr id="48" name="Picture Placeholder 47">
            <a:extLst>
              <a:ext uri="{FF2B5EF4-FFF2-40B4-BE49-F238E27FC236}">
                <a16:creationId xmlns:a16="http://schemas.microsoft.com/office/drawing/2014/main" id="{D978F47B-038C-4D2F-909F-84865B87DBF6}"/>
              </a:ext>
            </a:extLst>
          </p:cNvPr>
          <p:cNvSpPr>
            <a:spLocks noGrp="1"/>
          </p:cNvSpPr>
          <p:nvPr>
            <p:ph type="pic" sz="quarter" idx="17"/>
          </p:nvPr>
        </p:nvSpPr>
        <p:spPr>
          <a:xfrm>
            <a:off x="6461367" y="1400177"/>
            <a:ext cx="2409824" cy="2352675"/>
          </a:xfrm>
          <a:prstGeom prst="rect">
            <a:avLst/>
          </a:prstGeom>
        </p:spPr>
        <p:txBody>
          <a:bodyPr/>
          <a:lstStyle/>
          <a:p>
            <a:endParaRPr lang="en-US"/>
          </a:p>
        </p:txBody>
      </p:sp>
      <p:sp>
        <p:nvSpPr>
          <p:cNvPr id="49" name="Picture Placeholder 47">
            <a:extLst>
              <a:ext uri="{FF2B5EF4-FFF2-40B4-BE49-F238E27FC236}">
                <a16:creationId xmlns:a16="http://schemas.microsoft.com/office/drawing/2014/main" id="{783014AD-39D1-40FB-92B9-9AD8139F5158}"/>
              </a:ext>
            </a:extLst>
          </p:cNvPr>
          <p:cNvSpPr>
            <a:spLocks noGrp="1"/>
          </p:cNvSpPr>
          <p:nvPr>
            <p:ph type="pic" sz="quarter" idx="18"/>
          </p:nvPr>
        </p:nvSpPr>
        <p:spPr>
          <a:xfrm>
            <a:off x="7009896" y="4057843"/>
            <a:ext cx="4073285" cy="1790509"/>
          </a:xfrm>
          <a:prstGeom prst="rect">
            <a:avLst/>
          </a:prstGeom>
        </p:spPr>
        <p:txBody>
          <a:bodyPr/>
          <a:lstStyle/>
          <a:p>
            <a:endParaRPr lang="en-US"/>
          </a:p>
        </p:txBody>
      </p:sp>
      <p:sp>
        <p:nvSpPr>
          <p:cNvPr id="66" name="Text Placeholder 65">
            <a:extLst>
              <a:ext uri="{FF2B5EF4-FFF2-40B4-BE49-F238E27FC236}">
                <a16:creationId xmlns:a16="http://schemas.microsoft.com/office/drawing/2014/main" id="{DE4C36A2-1234-4698-B62A-3D670FAC5B8F}"/>
              </a:ext>
            </a:extLst>
          </p:cNvPr>
          <p:cNvSpPr>
            <a:spLocks noGrp="1"/>
          </p:cNvSpPr>
          <p:nvPr>
            <p:ph type="body" sz="quarter" idx="32"/>
          </p:nvPr>
        </p:nvSpPr>
        <p:spPr>
          <a:xfrm>
            <a:off x="6461365" y="3752850"/>
            <a:ext cx="2409824" cy="236484"/>
          </a:xfrm>
          <a:prstGeom prst="rect">
            <a:avLst/>
          </a:prstGeom>
        </p:spPr>
        <p:txBody>
          <a:bodyPr/>
          <a:lstStyle>
            <a:lvl1pPr>
              <a:defRPr sz="1401"/>
            </a:lvl1pPr>
            <a:lvl3pPr marL="384051" indent="0">
              <a:buNone/>
              <a:defRPr/>
            </a:lvl3pPr>
          </a:lstStyle>
          <a:p>
            <a:pPr lvl="0"/>
            <a:endParaRPr lang="en-US"/>
          </a:p>
        </p:txBody>
      </p:sp>
      <p:sp>
        <p:nvSpPr>
          <p:cNvPr id="67" name="Text Placeholder 65">
            <a:extLst>
              <a:ext uri="{FF2B5EF4-FFF2-40B4-BE49-F238E27FC236}">
                <a16:creationId xmlns:a16="http://schemas.microsoft.com/office/drawing/2014/main" id="{DA7919E0-CDAF-4C96-A481-21EDB869AC01}"/>
              </a:ext>
            </a:extLst>
          </p:cNvPr>
          <p:cNvSpPr>
            <a:spLocks noGrp="1"/>
          </p:cNvSpPr>
          <p:nvPr>
            <p:ph type="body" sz="quarter" idx="33"/>
          </p:nvPr>
        </p:nvSpPr>
        <p:spPr>
          <a:xfrm>
            <a:off x="9201111" y="3769573"/>
            <a:ext cx="2414791" cy="226425"/>
          </a:xfrm>
          <a:prstGeom prst="rect">
            <a:avLst/>
          </a:prstGeom>
        </p:spPr>
        <p:txBody>
          <a:bodyPr/>
          <a:lstStyle>
            <a:lvl1pPr>
              <a:defRPr sz="1401"/>
            </a:lvl1pPr>
            <a:lvl3pPr marL="384051" indent="0">
              <a:buNone/>
              <a:defRPr/>
            </a:lvl3pPr>
          </a:lstStyle>
          <a:p>
            <a:pPr lvl="0"/>
            <a:endParaRPr lang="en-US"/>
          </a:p>
        </p:txBody>
      </p:sp>
      <p:sp>
        <p:nvSpPr>
          <p:cNvPr id="68" name="Text Placeholder 65">
            <a:extLst>
              <a:ext uri="{FF2B5EF4-FFF2-40B4-BE49-F238E27FC236}">
                <a16:creationId xmlns:a16="http://schemas.microsoft.com/office/drawing/2014/main" id="{B1C85E3C-04FA-424C-98CB-D6401A4A9979}"/>
              </a:ext>
            </a:extLst>
          </p:cNvPr>
          <p:cNvSpPr>
            <a:spLocks noGrp="1"/>
          </p:cNvSpPr>
          <p:nvPr>
            <p:ph type="body" sz="quarter" idx="34"/>
          </p:nvPr>
        </p:nvSpPr>
        <p:spPr>
          <a:xfrm>
            <a:off x="7009896" y="5855288"/>
            <a:ext cx="4073285" cy="226425"/>
          </a:xfrm>
          <a:prstGeom prst="rect">
            <a:avLst/>
          </a:prstGeom>
        </p:spPr>
        <p:txBody>
          <a:bodyPr/>
          <a:lstStyle>
            <a:lvl1pPr>
              <a:defRPr sz="1401"/>
            </a:lvl1pPr>
            <a:lvl3pPr marL="384051" indent="0">
              <a:buNone/>
              <a:defRPr/>
            </a:lvl3pPr>
          </a:lstStyle>
          <a:p>
            <a:pPr lvl="0"/>
            <a:endParaRPr lang="en-US"/>
          </a:p>
        </p:txBody>
      </p:sp>
      <p:sp>
        <p:nvSpPr>
          <p:cNvPr id="32" name="TextBox 31">
            <a:extLst>
              <a:ext uri="{FF2B5EF4-FFF2-40B4-BE49-F238E27FC236}">
                <a16:creationId xmlns:a16="http://schemas.microsoft.com/office/drawing/2014/main" id="{96A18137-DC09-48E5-83F3-BDB8A8DC651C}"/>
              </a:ext>
            </a:extLst>
          </p:cNvPr>
          <p:cNvSpPr txBox="1"/>
          <p:nvPr userDrawn="1"/>
        </p:nvSpPr>
        <p:spPr>
          <a:xfrm>
            <a:off x="3049954" y="3218934"/>
            <a:ext cx="6099906" cy="369332"/>
          </a:xfrm>
          <a:prstGeom prst="rect">
            <a:avLst/>
          </a:prstGeom>
          <a:noFill/>
        </p:spPr>
        <p:txBody>
          <a:bodyPr wrap="square">
            <a:spAutoFit/>
          </a:bodyPr>
          <a:lstStyle/>
          <a:p>
            <a:endParaRPr lang="en-US" sz="1800" b="1">
              <a:latin typeface="Arial" panose="020B0604020202020204" pitchFamily="34" charset="0"/>
              <a:cs typeface="Arial" panose="020B0604020202020204" pitchFamily="34" charset="0"/>
            </a:endParaRPr>
          </a:p>
        </p:txBody>
      </p:sp>
      <p:graphicFrame>
        <p:nvGraphicFramePr>
          <p:cNvPr id="33" name="Table 2">
            <a:extLst>
              <a:ext uri="{FF2B5EF4-FFF2-40B4-BE49-F238E27FC236}">
                <a16:creationId xmlns:a16="http://schemas.microsoft.com/office/drawing/2014/main" id="{4013CCEF-D53D-4F7F-906A-48E4D26AD87E}"/>
              </a:ext>
            </a:extLst>
          </p:cNvPr>
          <p:cNvGraphicFramePr>
            <a:graphicFrameLocks noGrp="1"/>
          </p:cNvGraphicFramePr>
          <p:nvPr userDrawn="1">
            <p:extLst>
              <p:ext uri="{D42A27DB-BD31-4B8C-83A1-F6EECF244321}">
                <p14:modId xmlns:p14="http://schemas.microsoft.com/office/powerpoint/2010/main" val="79209358"/>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bg1"/>
                          </a:solidFill>
                          <a:latin typeface="Arial" panose="020B0604020202020204" pitchFamily="34" charset="0"/>
                          <a:cs typeface="Arial" panose="020B0604020202020204" pitchFamily="34" charset="0"/>
                        </a:rPr>
                        <a:t>Photos / Links</a:t>
                      </a:r>
                    </a:p>
                  </a:txBody>
                  <a:tcPr anchor="ctr">
                    <a:solidFill>
                      <a:srgbClr val="C00000"/>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34" name="Title 9">
            <a:extLst>
              <a:ext uri="{FF2B5EF4-FFF2-40B4-BE49-F238E27FC236}">
                <a16:creationId xmlns:a16="http://schemas.microsoft.com/office/drawing/2014/main" id="{7CCF051D-2A8C-4AE0-8753-2ABC96B21F37}"/>
              </a:ext>
            </a:extLst>
          </p:cNvPr>
          <p:cNvSpPr>
            <a:spLocks noGrp="1"/>
          </p:cNvSpPr>
          <p:nvPr>
            <p:ph type="title" hasCustomPrompt="1"/>
          </p:nvPr>
        </p:nvSpPr>
        <p:spPr>
          <a:xfrm>
            <a:off x="3857703" y="269826"/>
            <a:ext cx="426057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15" name="Picture 14">
            <a:extLst>
              <a:ext uri="{FF2B5EF4-FFF2-40B4-BE49-F238E27FC236}">
                <a16:creationId xmlns:a16="http://schemas.microsoft.com/office/drawing/2014/main" id="{55109801-6542-48D8-AAC2-C3178335A8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17" name="Picture Placeholder 2">
            <a:extLst>
              <a:ext uri="{FF2B5EF4-FFF2-40B4-BE49-F238E27FC236}">
                <a16:creationId xmlns:a16="http://schemas.microsoft.com/office/drawing/2014/main" id="{B23D135D-4B5B-4F66-A089-FBB24E6E6928}"/>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9" name="Picture Placeholder 10" descr="Logo&#10;&#10;Description automatically generated with medium confidence">
            <a:extLst>
              <a:ext uri="{FF2B5EF4-FFF2-40B4-BE49-F238E27FC236}">
                <a16:creationId xmlns:a16="http://schemas.microsoft.com/office/drawing/2014/main" id="{37B7C0B6-7241-4A0D-8684-E0D37A9EA05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34380342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PFE FU Page">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8CB6E976-3DD2-4C8B-96A5-F278486EF836}"/>
              </a:ext>
            </a:extLst>
          </p:cNvPr>
          <p:cNvSpPr txBox="1">
            <a:spLocks/>
          </p:cNvSpPr>
          <p:nvPr userDrawn="1"/>
        </p:nvSpPr>
        <p:spPr>
          <a:xfrm>
            <a:off x="5470467" y="6421684"/>
            <a:ext cx="1312025" cy="365125"/>
          </a:xfrm>
          <a:prstGeom prst="rect">
            <a:avLst/>
          </a:prstGeom>
        </p:spPr>
        <p:txBody>
          <a:bodyPr/>
          <a:lstStyle>
            <a:defPPr>
              <a:defRPr lang="en-US"/>
            </a:defPPr>
            <a:lvl1pPr marL="0" algn="ctr"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801"/>
          </a:p>
        </p:txBody>
      </p:sp>
      <p:cxnSp>
        <p:nvCxnSpPr>
          <p:cNvPr id="13" name="Straight Connector 12">
            <a:extLst>
              <a:ext uri="{FF2B5EF4-FFF2-40B4-BE49-F238E27FC236}">
                <a16:creationId xmlns:a16="http://schemas.microsoft.com/office/drawing/2014/main" id="{646BC511-10EB-484C-B18D-C6EFEBCBF01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itle 9">
            <a:extLst>
              <a:ext uri="{FF2B5EF4-FFF2-40B4-BE49-F238E27FC236}">
                <a16:creationId xmlns:a16="http://schemas.microsoft.com/office/drawing/2014/main" id="{3BFCDD63-0882-4AF8-820A-360A06F8CDEA}"/>
              </a:ext>
            </a:extLst>
          </p:cNvPr>
          <p:cNvSpPr>
            <a:spLocks noGrp="1"/>
          </p:cNvSpPr>
          <p:nvPr>
            <p:ph type="title" hasCustomPrompt="1"/>
          </p:nvPr>
        </p:nvSpPr>
        <p:spPr>
          <a:xfrm>
            <a:off x="1222909" y="381197"/>
            <a:ext cx="3640834"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sp>
        <p:nvSpPr>
          <p:cNvPr id="9" name="Picture Placeholder 2">
            <a:extLst>
              <a:ext uri="{FF2B5EF4-FFF2-40B4-BE49-F238E27FC236}">
                <a16:creationId xmlns:a16="http://schemas.microsoft.com/office/drawing/2014/main" id="{0273A34C-07F0-4691-8E99-F0756E0711CE}"/>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9">
            <a:extLst>
              <a:ext uri="{FF2B5EF4-FFF2-40B4-BE49-F238E27FC236}">
                <a16:creationId xmlns:a16="http://schemas.microsoft.com/office/drawing/2014/main" id="{FF6EB889-76E0-4655-9CB3-43B72F254E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pic>
        <p:nvPicPr>
          <p:cNvPr id="14" name="Picture Placeholder 10" descr="Logo&#10;&#10;Description automatically generated with medium confidence">
            <a:extLst>
              <a:ext uri="{FF2B5EF4-FFF2-40B4-BE49-F238E27FC236}">
                <a16:creationId xmlns:a16="http://schemas.microsoft.com/office/drawing/2014/main" id="{A3E08659-9A13-4582-8CBD-C371CE8AF88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36179629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3534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6382B39-1061-E308-06AD-24FEC6918614}"/>
              </a:ext>
            </a:extLst>
          </p:cNvPr>
          <p:cNvSpPr/>
          <p:nvPr userDrawn="1"/>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A91BA57-090E-07C4-E460-220A838936C5}"/>
              </a:ext>
            </a:extLst>
          </p:cNvPr>
          <p:cNvSpPr/>
          <p:nvPr userDrawn="1"/>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056D77-451F-29B0-C60A-D536B58B2C75}"/>
              </a:ext>
            </a:extLst>
          </p:cNvPr>
          <p:cNvSpPr/>
          <p:nvPr userDrawn="1"/>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
            <a:extLst>
              <a:ext uri="{FF2B5EF4-FFF2-40B4-BE49-F238E27FC236}">
                <a16:creationId xmlns:a16="http://schemas.microsoft.com/office/drawing/2014/main" id="{D025090D-0787-8F27-A3C3-A0C453850DE6}"/>
              </a:ext>
            </a:extLst>
          </p:cNvPr>
          <p:cNvSpPr>
            <a:spLocks noGrp="1"/>
          </p:cNvSpPr>
          <p:nvPr>
            <p:ph type="body" sz="quarter" idx="10" hasCustomPrompt="1"/>
          </p:nvPr>
        </p:nvSpPr>
        <p:spPr>
          <a:xfrm>
            <a:off x="1953936" y="772413"/>
            <a:ext cx="9703931" cy="743640"/>
          </a:xfrm>
        </p:spPr>
        <p:txBody>
          <a:bodyPr/>
          <a:lstStyle>
            <a:lvl1pPr>
              <a:buNone/>
              <a:defRPr sz="4800" b="1">
                <a:solidFill>
                  <a:srgbClr val="004449"/>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Subject Heading</a:t>
            </a:r>
          </a:p>
        </p:txBody>
      </p:sp>
      <p:sp>
        <p:nvSpPr>
          <p:cNvPr id="4" name="Text Placeholder 3">
            <a:extLst>
              <a:ext uri="{FF2B5EF4-FFF2-40B4-BE49-F238E27FC236}">
                <a16:creationId xmlns:a16="http://schemas.microsoft.com/office/drawing/2014/main" id="{06CF7F6D-15AF-391C-BD9A-C5BEF1018F60}"/>
              </a:ext>
            </a:extLst>
          </p:cNvPr>
          <p:cNvSpPr>
            <a:spLocks noGrp="1"/>
          </p:cNvSpPr>
          <p:nvPr>
            <p:ph type="body" sz="quarter" idx="11"/>
          </p:nvPr>
        </p:nvSpPr>
        <p:spPr>
          <a:xfrm>
            <a:off x="2095610" y="2008188"/>
            <a:ext cx="4456044" cy="4076700"/>
          </a:xfrm>
        </p:spPr>
        <p:txBody>
          <a:bodyPr/>
          <a:lstStyle>
            <a:lvl1pPr>
              <a:buClr>
                <a:schemeClr val="accent2">
                  <a:lumMod val="75000"/>
                </a:schemeClr>
              </a:buClr>
              <a:defRPr>
                <a:latin typeface="Arial" panose="020B0604020202020204" pitchFamily="34" charset="0"/>
                <a:cs typeface="Arial" panose="020B0604020202020204" pitchFamily="34" charset="0"/>
              </a:defRPr>
            </a:lvl1pPr>
            <a:lvl2pPr>
              <a:buClr>
                <a:schemeClr val="accent2">
                  <a:lumMod val="75000"/>
                </a:schemeClr>
              </a:buClr>
              <a:defRPr>
                <a:latin typeface="Arial" panose="020B0604020202020204" pitchFamily="34" charset="0"/>
                <a:cs typeface="Arial" panose="020B0604020202020204" pitchFamily="34" charset="0"/>
              </a:defRPr>
            </a:lvl2pPr>
            <a:lvl3pPr>
              <a:buClr>
                <a:schemeClr val="accent2">
                  <a:lumMod val="75000"/>
                </a:schemeClr>
              </a:buClr>
              <a:defRPr>
                <a:latin typeface="Arial" panose="020B0604020202020204" pitchFamily="34" charset="0"/>
                <a:cs typeface="Arial" panose="020B0604020202020204" pitchFamily="34" charset="0"/>
              </a:defRPr>
            </a:lvl3pPr>
            <a:lvl4pPr>
              <a:buClr>
                <a:schemeClr val="accent2">
                  <a:lumMod val="75000"/>
                </a:schemeClr>
              </a:buClr>
              <a:defRPr>
                <a:latin typeface="Arial" panose="020B0604020202020204" pitchFamily="34" charset="0"/>
                <a:cs typeface="Arial" panose="020B0604020202020204" pitchFamily="34" charset="0"/>
              </a:defRPr>
            </a:lvl4pPr>
            <a:lvl5pPr>
              <a:buClr>
                <a:schemeClr val="accent2">
                  <a:lumMod val="75000"/>
                </a:schemeClr>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1595B607-4B61-918D-4FDC-EBC8AA270FE1}"/>
              </a:ext>
            </a:extLst>
          </p:cNvPr>
          <p:cNvSpPr>
            <a:spLocks noGrp="1"/>
          </p:cNvSpPr>
          <p:nvPr>
            <p:ph type="body" sz="quarter" idx="12"/>
          </p:nvPr>
        </p:nvSpPr>
        <p:spPr>
          <a:xfrm>
            <a:off x="7172006" y="2008188"/>
            <a:ext cx="4456044" cy="4076700"/>
          </a:xfrm>
        </p:spPr>
        <p:txBody>
          <a:bodyPr/>
          <a:lstStyle>
            <a:lvl1pPr>
              <a:buClr>
                <a:schemeClr val="accent2">
                  <a:lumMod val="75000"/>
                </a:schemeClr>
              </a:buClr>
              <a:defRPr>
                <a:latin typeface="Arial" panose="020B0604020202020204" pitchFamily="34" charset="0"/>
                <a:cs typeface="Arial" panose="020B0604020202020204" pitchFamily="34" charset="0"/>
              </a:defRPr>
            </a:lvl1pPr>
            <a:lvl2pPr>
              <a:buClr>
                <a:schemeClr val="accent2">
                  <a:lumMod val="75000"/>
                </a:schemeClr>
              </a:buClr>
              <a:defRPr>
                <a:latin typeface="Arial" panose="020B0604020202020204" pitchFamily="34" charset="0"/>
                <a:cs typeface="Arial" panose="020B0604020202020204" pitchFamily="34" charset="0"/>
              </a:defRPr>
            </a:lvl2pPr>
            <a:lvl3pPr>
              <a:buClr>
                <a:schemeClr val="accent2">
                  <a:lumMod val="75000"/>
                </a:schemeClr>
              </a:buClr>
              <a:defRPr>
                <a:latin typeface="Arial" panose="020B0604020202020204" pitchFamily="34" charset="0"/>
                <a:cs typeface="Arial" panose="020B0604020202020204" pitchFamily="34" charset="0"/>
              </a:defRPr>
            </a:lvl3pPr>
            <a:lvl4pPr>
              <a:buClr>
                <a:schemeClr val="accent2">
                  <a:lumMod val="75000"/>
                </a:schemeClr>
              </a:buClr>
              <a:defRPr>
                <a:latin typeface="Arial" panose="020B0604020202020204" pitchFamily="34" charset="0"/>
                <a:cs typeface="Arial" panose="020B0604020202020204" pitchFamily="34" charset="0"/>
              </a:defRPr>
            </a:lvl4pPr>
            <a:lvl5pPr>
              <a:buClr>
                <a:schemeClr val="accent2">
                  <a:lumMod val="75000"/>
                </a:schemeClr>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79982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1265227473"/>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CCC0D9"/>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00150" y="330767"/>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Critical Control Improvement:</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4842344" y="273247"/>
            <a:ext cx="364112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14257828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4_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1369261944"/>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00ACD4"/>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00150" y="330767"/>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Global Action Item:</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3697358" y="273247"/>
            <a:ext cx="4786116"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23444819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5_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3537967278"/>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bg1"/>
                          </a:solidFill>
                          <a:latin typeface="Arial" panose="020B0604020202020204" pitchFamily="34" charset="0"/>
                          <a:cs typeface="Arial" panose="020B0604020202020204" pitchFamily="34" charset="0"/>
                        </a:rPr>
                        <a:t>Photos / Links</a:t>
                      </a:r>
                    </a:p>
                  </a:txBody>
                  <a:tcPr anchor="ctr">
                    <a:solidFill>
                      <a:schemeClr val="accent1">
                        <a:lumMod val="75000"/>
                      </a:schemeClr>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00150" y="330767"/>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Management Review Event:</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4750906" y="273247"/>
            <a:ext cx="4786116"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17750737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6_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3537967278"/>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bg1"/>
                          </a:solidFill>
                          <a:latin typeface="Arial" panose="020B0604020202020204" pitchFamily="34" charset="0"/>
                          <a:cs typeface="Arial" panose="020B0604020202020204" pitchFamily="34" charset="0"/>
                        </a:rPr>
                        <a:t>Photos / Links</a:t>
                      </a:r>
                    </a:p>
                  </a:txBody>
                  <a:tcPr anchor="ctr">
                    <a:solidFill>
                      <a:schemeClr val="accent1">
                        <a:lumMod val="75000"/>
                      </a:schemeClr>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00150" y="330767"/>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Reportable Incident Review:</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4750906" y="273247"/>
            <a:ext cx="4786116"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38905481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50DFC-3498-E4C1-B624-F8DC522448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8D5990-B210-E12C-3572-1D4445761C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A998CE6-C873-D9EA-A0D7-BE0582462A7B}"/>
              </a:ext>
            </a:extLst>
          </p:cNvPr>
          <p:cNvSpPr>
            <a:spLocks noGrp="1"/>
          </p:cNvSpPr>
          <p:nvPr>
            <p:ph type="dt" sz="half" idx="10"/>
          </p:nvPr>
        </p:nvSpPr>
        <p:spPr/>
        <p:txBody>
          <a:bodyPr/>
          <a:lstStyle/>
          <a:p>
            <a:fld id="{0BE26AD6-225A-49B0-9801-5D34A10DCE78}" type="datetimeFigureOut">
              <a:rPr lang="en-US" smtClean="0"/>
              <a:t>8/27/2026</a:t>
            </a:fld>
            <a:endParaRPr lang="en-US"/>
          </a:p>
        </p:txBody>
      </p:sp>
      <p:sp>
        <p:nvSpPr>
          <p:cNvPr id="5" name="Footer Placeholder 4">
            <a:extLst>
              <a:ext uri="{FF2B5EF4-FFF2-40B4-BE49-F238E27FC236}">
                <a16:creationId xmlns:a16="http://schemas.microsoft.com/office/drawing/2014/main" id="{D69F2BC1-FE33-788F-5ABB-D44CAE4133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ABA3D1-F052-B3D2-7943-E17E8F596BD7}"/>
              </a:ext>
            </a:extLst>
          </p:cNvPr>
          <p:cNvSpPr>
            <a:spLocks noGrp="1"/>
          </p:cNvSpPr>
          <p:nvPr>
            <p:ph type="sldNum" sz="quarter" idx="12"/>
          </p:nvPr>
        </p:nvSpPr>
        <p:spPr/>
        <p:txBody>
          <a:bodyPr/>
          <a:lstStyle/>
          <a:p>
            <a:fld id="{8B79CB90-C446-4180-9E4A-718431621488}" type="slidenum">
              <a:rPr lang="en-US" smtClean="0"/>
              <a:t>‹#›</a:t>
            </a:fld>
            <a:endParaRPr lang="en-US"/>
          </a:p>
        </p:txBody>
      </p:sp>
    </p:spTree>
    <p:extLst>
      <p:ext uri="{BB962C8B-B14F-4D97-AF65-F5344CB8AC3E}">
        <p14:creationId xmlns:p14="http://schemas.microsoft.com/office/powerpoint/2010/main" val="33252315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40189F-5DF7-5039-4038-9A54B1B6583C}"/>
              </a:ext>
            </a:extLst>
          </p:cNvPr>
          <p:cNvSpPr>
            <a:spLocks noGrp="1"/>
          </p:cNvSpPr>
          <p:nvPr>
            <p:ph type="dt" sz="half" idx="10"/>
          </p:nvPr>
        </p:nvSpPr>
        <p:spPr/>
        <p:txBody>
          <a:bodyPr/>
          <a:lstStyle/>
          <a:p>
            <a:fld id="{24D14A8E-CB45-4B01-AAEB-79655B8C1969}" type="datetimeFigureOut">
              <a:rPr lang="en-US" smtClean="0"/>
              <a:t>8/27/2026</a:t>
            </a:fld>
            <a:endParaRPr lang="en-US"/>
          </a:p>
        </p:txBody>
      </p:sp>
      <p:sp>
        <p:nvSpPr>
          <p:cNvPr id="3" name="Footer Placeholder 2">
            <a:extLst>
              <a:ext uri="{FF2B5EF4-FFF2-40B4-BE49-F238E27FC236}">
                <a16:creationId xmlns:a16="http://schemas.microsoft.com/office/drawing/2014/main" id="{2842B81D-BA05-7D97-CF90-2B6AD3E507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8D1BF4A-88BE-58BF-8333-74F4112C105D}"/>
              </a:ext>
            </a:extLst>
          </p:cNvPr>
          <p:cNvSpPr>
            <a:spLocks noGrp="1"/>
          </p:cNvSpPr>
          <p:nvPr>
            <p:ph type="sldNum" sz="quarter" idx="12"/>
          </p:nvPr>
        </p:nvSpPr>
        <p:spPr/>
        <p:txBody>
          <a:bodyPr/>
          <a:lstStyle/>
          <a:p>
            <a:fld id="{735B15CD-706D-40E8-8A97-C69C113499FB}" type="slidenum">
              <a:rPr lang="en-US" smtClean="0"/>
              <a:t>‹#›</a:t>
            </a:fld>
            <a:endParaRPr lang="en-US"/>
          </a:p>
        </p:txBody>
      </p:sp>
    </p:spTree>
    <p:extLst>
      <p:ext uri="{BB962C8B-B14F-4D97-AF65-F5344CB8AC3E}">
        <p14:creationId xmlns:p14="http://schemas.microsoft.com/office/powerpoint/2010/main" val="1614734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6382B39-1061-E308-06AD-24FEC6918614}"/>
              </a:ext>
            </a:extLst>
          </p:cNvPr>
          <p:cNvSpPr/>
          <p:nvPr userDrawn="1"/>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A91BA57-090E-07C4-E460-220A838936C5}"/>
              </a:ext>
            </a:extLst>
          </p:cNvPr>
          <p:cNvSpPr/>
          <p:nvPr userDrawn="1"/>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056D77-451F-29B0-C60A-D536B58B2C75}"/>
              </a:ext>
            </a:extLst>
          </p:cNvPr>
          <p:cNvSpPr/>
          <p:nvPr userDrawn="1"/>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
            <a:extLst>
              <a:ext uri="{FF2B5EF4-FFF2-40B4-BE49-F238E27FC236}">
                <a16:creationId xmlns:a16="http://schemas.microsoft.com/office/drawing/2014/main" id="{D025090D-0787-8F27-A3C3-A0C453850DE6}"/>
              </a:ext>
            </a:extLst>
          </p:cNvPr>
          <p:cNvSpPr>
            <a:spLocks noGrp="1"/>
          </p:cNvSpPr>
          <p:nvPr>
            <p:ph type="body" sz="quarter" idx="10" hasCustomPrompt="1"/>
          </p:nvPr>
        </p:nvSpPr>
        <p:spPr>
          <a:xfrm>
            <a:off x="1953936" y="772413"/>
            <a:ext cx="9703931" cy="743640"/>
          </a:xfrm>
        </p:spPr>
        <p:txBody>
          <a:bodyPr/>
          <a:lstStyle>
            <a:lvl1pPr>
              <a:buNone/>
              <a:defRPr sz="4800" b="1">
                <a:solidFill>
                  <a:srgbClr val="004449"/>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Subject Heading</a:t>
            </a:r>
          </a:p>
        </p:txBody>
      </p:sp>
      <p:sp>
        <p:nvSpPr>
          <p:cNvPr id="4" name="Text Placeholder 3">
            <a:extLst>
              <a:ext uri="{FF2B5EF4-FFF2-40B4-BE49-F238E27FC236}">
                <a16:creationId xmlns:a16="http://schemas.microsoft.com/office/drawing/2014/main" id="{06CF7F6D-15AF-391C-BD9A-C5BEF1018F60}"/>
              </a:ext>
            </a:extLst>
          </p:cNvPr>
          <p:cNvSpPr>
            <a:spLocks noGrp="1"/>
          </p:cNvSpPr>
          <p:nvPr>
            <p:ph type="body" sz="quarter" idx="11"/>
          </p:nvPr>
        </p:nvSpPr>
        <p:spPr>
          <a:xfrm>
            <a:off x="2095609" y="2008188"/>
            <a:ext cx="9562257" cy="4076700"/>
          </a:xfrm>
        </p:spPr>
        <p:txBody>
          <a:bodyPr/>
          <a:lstStyle>
            <a:lvl1pPr>
              <a:buClr>
                <a:schemeClr val="accent2">
                  <a:lumMod val="75000"/>
                </a:schemeClr>
              </a:buClr>
              <a:defRPr>
                <a:latin typeface="Arial" panose="020B0604020202020204" pitchFamily="34" charset="0"/>
                <a:cs typeface="Arial" panose="020B0604020202020204" pitchFamily="34" charset="0"/>
              </a:defRPr>
            </a:lvl1pPr>
            <a:lvl2pPr>
              <a:buClr>
                <a:schemeClr val="accent2">
                  <a:lumMod val="75000"/>
                </a:schemeClr>
              </a:buClr>
              <a:defRPr>
                <a:latin typeface="Arial" panose="020B0604020202020204" pitchFamily="34" charset="0"/>
                <a:cs typeface="Arial" panose="020B0604020202020204" pitchFamily="34" charset="0"/>
              </a:defRPr>
            </a:lvl2pPr>
            <a:lvl3pPr>
              <a:buClr>
                <a:schemeClr val="accent2">
                  <a:lumMod val="75000"/>
                </a:schemeClr>
              </a:buClr>
              <a:defRPr>
                <a:latin typeface="Arial" panose="020B0604020202020204" pitchFamily="34" charset="0"/>
                <a:cs typeface="Arial" panose="020B0604020202020204" pitchFamily="34" charset="0"/>
              </a:defRPr>
            </a:lvl3pPr>
            <a:lvl4pPr>
              <a:buClr>
                <a:schemeClr val="accent2">
                  <a:lumMod val="75000"/>
                </a:schemeClr>
              </a:buClr>
              <a:defRPr>
                <a:latin typeface="Arial" panose="020B0604020202020204" pitchFamily="34" charset="0"/>
                <a:cs typeface="Arial" panose="020B0604020202020204" pitchFamily="34" charset="0"/>
              </a:defRPr>
            </a:lvl4pPr>
            <a:lvl5pPr>
              <a:buClr>
                <a:schemeClr val="accent2">
                  <a:lumMod val="75000"/>
                </a:schemeClr>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9604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025090D-0787-8F27-A3C3-A0C453850DE6}"/>
              </a:ext>
            </a:extLst>
          </p:cNvPr>
          <p:cNvSpPr>
            <a:spLocks noGrp="1"/>
          </p:cNvSpPr>
          <p:nvPr>
            <p:ph type="body" sz="quarter" idx="10" hasCustomPrompt="1"/>
          </p:nvPr>
        </p:nvSpPr>
        <p:spPr>
          <a:xfrm>
            <a:off x="651911" y="773112"/>
            <a:ext cx="6295542" cy="743640"/>
          </a:xfrm>
        </p:spPr>
        <p:txBody>
          <a:bodyPr/>
          <a:lstStyle>
            <a:lvl1pPr>
              <a:buNone/>
              <a:defRPr sz="4800" b="1">
                <a:solidFill>
                  <a:srgbClr val="004449"/>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Subject Heading</a:t>
            </a:r>
          </a:p>
        </p:txBody>
      </p:sp>
      <p:sp>
        <p:nvSpPr>
          <p:cNvPr id="4" name="Text Placeholder 3">
            <a:extLst>
              <a:ext uri="{FF2B5EF4-FFF2-40B4-BE49-F238E27FC236}">
                <a16:creationId xmlns:a16="http://schemas.microsoft.com/office/drawing/2014/main" id="{06CF7F6D-15AF-391C-BD9A-C5BEF1018F60}"/>
              </a:ext>
            </a:extLst>
          </p:cNvPr>
          <p:cNvSpPr>
            <a:spLocks noGrp="1"/>
          </p:cNvSpPr>
          <p:nvPr>
            <p:ph type="body" sz="quarter" idx="11"/>
          </p:nvPr>
        </p:nvSpPr>
        <p:spPr>
          <a:xfrm>
            <a:off x="670241" y="2008188"/>
            <a:ext cx="6277211" cy="4076700"/>
          </a:xfrm>
        </p:spPr>
        <p:txBody>
          <a:bodyPr/>
          <a:lstStyle>
            <a:lvl1pPr>
              <a:buClr>
                <a:schemeClr val="accent2">
                  <a:lumMod val="75000"/>
                </a:schemeClr>
              </a:buClr>
              <a:defRPr>
                <a:latin typeface="Arial" panose="020B0604020202020204" pitchFamily="34" charset="0"/>
                <a:cs typeface="Arial" panose="020B0604020202020204" pitchFamily="34" charset="0"/>
              </a:defRPr>
            </a:lvl1pPr>
            <a:lvl2pPr>
              <a:buClr>
                <a:schemeClr val="accent2">
                  <a:lumMod val="75000"/>
                </a:schemeClr>
              </a:buClr>
              <a:defRPr>
                <a:latin typeface="Arial" panose="020B0604020202020204" pitchFamily="34" charset="0"/>
                <a:cs typeface="Arial" panose="020B0604020202020204" pitchFamily="34" charset="0"/>
              </a:defRPr>
            </a:lvl2pPr>
            <a:lvl3pPr>
              <a:buClr>
                <a:schemeClr val="accent2">
                  <a:lumMod val="75000"/>
                </a:schemeClr>
              </a:buClr>
              <a:defRPr>
                <a:latin typeface="Arial" panose="020B0604020202020204" pitchFamily="34" charset="0"/>
                <a:cs typeface="Arial" panose="020B0604020202020204" pitchFamily="34" charset="0"/>
              </a:defRPr>
            </a:lvl3pPr>
            <a:lvl4pPr>
              <a:buClr>
                <a:schemeClr val="accent2">
                  <a:lumMod val="75000"/>
                </a:schemeClr>
              </a:buClr>
              <a:defRPr>
                <a:latin typeface="Arial" panose="020B0604020202020204" pitchFamily="34" charset="0"/>
                <a:cs typeface="Arial" panose="020B0604020202020204" pitchFamily="34" charset="0"/>
              </a:defRPr>
            </a:lvl4pPr>
            <a:lvl5pPr>
              <a:buClr>
                <a:schemeClr val="accent2">
                  <a:lumMod val="75000"/>
                </a:schemeClr>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86C6C081-F6B4-D953-1F5B-BD8D6FABDE07}"/>
              </a:ext>
            </a:extLst>
          </p:cNvPr>
          <p:cNvSpPr/>
          <p:nvPr userDrawn="1"/>
        </p:nvSpPr>
        <p:spPr>
          <a:xfrm>
            <a:off x="7291137" y="-1"/>
            <a:ext cx="4900863" cy="6858001"/>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and grey text on a black background&#10;&#10;Description automatically generated">
            <a:extLst>
              <a:ext uri="{FF2B5EF4-FFF2-40B4-BE49-F238E27FC236}">
                <a16:creationId xmlns:a16="http://schemas.microsoft.com/office/drawing/2014/main" id="{973C02A1-97DE-5052-A280-182B60AFDB0F}"/>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9280397" y="6009795"/>
            <a:ext cx="922341" cy="508727"/>
          </a:xfrm>
          <a:prstGeom prst="rect">
            <a:avLst/>
          </a:prstGeom>
        </p:spPr>
      </p:pic>
    </p:spTree>
    <p:extLst>
      <p:ext uri="{BB962C8B-B14F-4D97-AF65-F5344CB8AC3E}">
        <p14:creationId xmlns:p14="http://schemas.microsoft.com/office/powerpoint/2010/main" val="1316398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FCB1447-049B-2D6F-5115-18EA80EBBEAD}"/>
              </a:ext>
            </a:extLst>
          </p:cNvPr>
          <p:cNvGrpSpPr/>
          <p:nvPr userDrawn="1"/>
        </p:nvGrpSpPr>
        <p:grpSpPr>
          <a:xfrm>
            <a:off x="6204782" y="0"/>
            <a:ext cx="5987218" cy="6858000"/>
            <a:chOff x="6204782" y="0"/>
            <a:chExt cx="5987218" cy="6858000"/>
          </a:xfrm>
        </p:grpSpPr>
        <p:sp>
          <p:nvSpPr>
            <p:cNvPr id="11" name="Rectangle 10">
              <a:extLst>
                <a:ext uri="{FF2B5EF4-FFF2-40B4-BE49-F238E27FC236}">
                  <a16:creationId xmlns:a16="http://schemas.microsoft.com/office/drawing/2014/main" id="{4B3F36D2-ABA8-628E-B6D8-B40EAB1D4438}"/>
                </a:ext>
              </a:extLst>
            </p:cNvPr>
            <p:cNvSpPr/>
            <p:nvPr/>
          </p:nvSpPr>
          <p:spPr>
            <a:xfrm>
              <a:off x="6204782" y="0"/>
              <a:ext cx="5987218" cy="68580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erson wearing a welding mask and sunglasses&#10;&#10;Description automatically generated">
              <a:extLst>
                <a:ext uri="{FF2B5EF4-FFF2-40B4-BE49-F238E27FC236}">
                  <a16:creationId xmlns:a16="http://schemas.microsoft.com/office/drawing/2014/main" id="{9B17A87A-87D5-2145-8BC6-EDF0ABBB0F1F}"/>
                </a:ext>
              </a:extLst>
            </p:cNvPr>
            <p:cNvPicPr>
              <a:picLocks noChangeAspect="1"/>
            </p:cNvPicPr>
            <p:nvPr/>
          </p:nvPicPr>
          <p:blipFill rotWithShape="1">
            <a:blip r:embed="rId2">
              <a:extLst>
                <a:ext uri="{28A0092B-C50C-407E-A947-70E740481C1C}">
                  <a14:useLocalDpi xmlns:a14="http://schemas.microsoft.com/office/drawing/2010/main" val="0"/>
                </a:ext>
              </a:extLst>
            </a:blip>
            <a:srcRect l="11878" t="1160" r="2643"/>
            <a:stretch/>
          </p:blipFill>
          <p:spPr>
            <a:xfrm>
              <a:off x="9208132" y="3366"/>
              <a:ext cx="2978660" cy="2296194"/>
            </a:xfrm>
            <a:prstGeom prst="rect">
              <a:avLst/>
            </a:prstGeom>
          </p:spPr>
        </p:pic>
        <p:pic>
          <p:nvPicPr>
            <p:cNvPr id="13" name="Picture 12">
              <a:extLst>
                <a:ext uri="{FF2B5EF4-FFF2-40B4-BE49-F238E27FC236}">
                  <a16:creationId xmlns:a16="http://schemas.microsoft.com/office/drawing/2014/main" id="{524749AA-63E8-24C8-04B4-90D6B87F5B41}"/>
                </a:ext>
              </a:extLst>
            </p:cNvPr>
            <p:cNvPicPr>
              <a:picLocks noChangeAspect="1"/>
            </p:cNvPicPr>
            <p:nvPr/>
          </p:nvPicPr>
          <p:blipFill>
            <a:blip r:embed="rId3">
              <a:extLst>
                <a:ext uri="{28A0092B-C50C-407E-A947-70E740481C1C}">
                  <a14:useLocalDpi xmlns:a14="http://schemas.microsoft.com/office/drawing/2010/main" val="0"/>
                </a:ext>
              </a:extLst>
            </a:blip>
            <a:srcRect t="137" b="137"/>
            <a:stretch/>
          </p:blipFill>
          <p:spPr>
            <a:xfrm>
              <a:off x="9190266" y="0"/>
              <a:ext cx="2994910" cy="2349393"/>
            </a:xfrm>
            <a:prstGeom prst="rect">
              <a:avLst/>
            </a:prstGeom>
          </p:spPr>
        </p:pic>
        <p:pic>
          <p:nvPicPr>
            <p:cNvPr id="14" name="Picture 13">
              <a:extLst>
                <a:ext uri="{FF2B5EF4-FFF2-40B4-BE49-F238E27FC236}">
                  <a16:creationId xmlns:a16="http://schemas.microsoft.com/office/drawing/2014/main" id="{C34C8F35-5C35-6630-8224-73B1C35008F6}"/>
                </a:ext>
              </a:extLst>
            </p:cNvPr>
            <p:cNvPicPr>
              <a:picLocks noChangeAspect="1"/>
            </p:cNvPicPr>
            <p:nvPr/>
          </p:nvPicPr>
          <p:blipFill>
            <a:blip r:embed="rId4">
              <a:extLst>
                <a:ext uri="{28A0092B-C50C-407E-A947-70E740481C1C}">
                  <a14:useLocalDpi xmlns:a14="http://schemas.microsoft.com/office/drawing/2010/main" val="0"/>
                </a:ext>
              </a:extLst>
            </a:blip>
            <a:srcRect t="3" b="3"/>
            <a:stretch/>
          </p:blipFill>
          <p:spPr>
            <a:xfrm>
              <a:off x="9211544" y="4655117"/>
              <a:ext cx="2980456" cy="2199517"/>
            </a:xfrm>
            <a:prstGeom prst="rect">
              <a:avLst/>
            </a:prstGeom>
          </p:spPr>
        </p:pic>
        <p:pic>
          <p:nvPicPr>
            <p:cNvPr id="15" name="Picture 14">
              <a:extLst>
                <a:ext uri="{FF2B5EF4-FFF2-40B4-BE49-F238E27FC236}">
                  <a16:creationId xmlns:a16="http://schemas.microsoft.com/office/drawing/2014/main" id="{8B1C936B-9CDE-5FE8-09F0-1DC8EB5D2108}"/>
                </a:ext>
              </a:extLst>
            </p:cNvPr>
            <p:cNvPicPr>
              <a:picLocks noChangeAspect="1"/>
            </p:cNvPicPr>
            <p:nvPr/>
          </p:nvPicPr>
          <p:blipFill>
            <a:blip r:embed="rId5">
              <a:extLst>
                <a:ext uri="{28A0092B-C50C-407E-A947-70E740481C1C}">
                  <a14:useLocalDpi xmlns:a14="http://schemas.microsoft.com/office/drawing/2010/main" val="0"/>
                </a:ext>
              </a:extLst>
            </a:blip>
            <a:srcRect t="50" b="50"/>
            <a:stretch/>
          </p:blipFill>
          <p:spPr>
            <a:xfrm>
              <a:off x="6207388" y="2367817"/>
              <a:ext cx="2994910" cy="2286811"/>
            </a:xfrm>
            <a:prstGeom prst="rect">
              <a:avLst/>
            </a:prstGeom>
          </p:spPr>
        </p:pic>
      </p:grpSp>
      <p:sp>
        <p:nvSpPr>
          <p:cNvPr id="2" name="Text Placeholder 2">
            <a:extLst>
              <a:ext uri="{FF2B5EF4-FFF2-40B4-BE49-F238E27FC236}">
                <a16:creationId xmlns:a16="http://schemas.microsoft.com/office/drawing/2014/main" id="{E94FBB28-AB89-8695-2481-979213CBCCC3}"/>
              </a:ext>
            </a:extLst>
          </p:cNvPr>
          <p:cNvSpPr>
            <a:spLocks noGrp="1"/>
          </p:cNvSpPr>
          <p:nvPr>
            <p:ph type="body" sz="quarter" idx="10" hasCustomPrompt="1"/>
          </p:nvPr>
        </p:nvSpPr>
        <p:spPr>
          <a:xfrm>
            <a:off x="838201" y="309218"/>
            <a:ext cx="5035824" cy="743640"/>
          </a:xfrm>
        </p:spPr>
        <p:txBody>
          <a:bodyPr/>
          <a:lstStyle>
            <a:lvl1pPr>
              <a:buNone/>
              <a:defRPr sz="4800" b="1">
                <a:solidFill>
                  <a:srgbClr val="004449"/>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Subject Heading</a:t>
            </a:r>
          </a:p>
        </p:txBody>
      </p:sp>
      <p:sp>
        <p:nvSpPr>
          <p:cNvPr id="3" name="Text Placeholder 3">
            <a:extLst>
              <a:ext uri="{FF2B5EF4-FFF2-40B4-BE49-F238E27FC236}">
                <a16:creationId xmlns:a16="http://schemas.microsoft.com/office/drawing/2014/main" id="{18791886-2778-983C-2328-0DA59D3B5766}"/>
              </a:ext>
            </a:extLst>
          </p:cNvPr>
          <p:cNvSpPr>
            <a:spLocks noGrp="1"/>
          </p:cNvSpPr>
          <p:nvPr>
            <p:ph type="body" sz="quarter" idx="11"/>
          </p:nvPr>
        </p:nvSpPr>
        <p:spPr>
          <a:xfrm>
            <a:off x="838200" y="1988310"/>
            <a:ext cx="5035825" cy="4076700"/>
          </a:xfrm>
        </p:spPr>
        <p:txBody>
          <a:bodyPr/>
          <a:lstStyle>
            <a:lvl1pPr>
              <a:buClr>
                <a:schemeClr val="accent2">
                  <a:lumMod val="75000"/>
                </a:schemeClr>
              </a:buClr>
              <a:defRPr>
                <a:latin typeface="Arial" panose="020B0604020202020204" pitchFamily="34" charset="0"/>
                <a:cs typeface="Arial" panose="020B0604020202020204" pitchFamily="34" charset="0"/>
              </a:defRPr>
            </a:lvl1pPr>
            <a:lvl2pPr>
              <a:buClr>
                <a:schemeClr val="accent2">
                  <a:lumMod val="75000"/>
                </a:schemeClr>
              </a:buClr>
              <a:defRPr>
                <a:latin typeface="Arial" panose="020B0604020202020204" pitchFamily="34" charset="0"/>
                <a:cs typeface="Arial" panose="020B0604020202020204" pitchFamily="34" charset="0"/>
              </a:defRPr>
            </a:lvl2pPr>
            <a:lvl3pPr>
              <a:buClr>
                <a:schemeClr val="accent2">
                  <a:lumMod val="75000"/>
                </a:schemeClr>
              </a:buClr>
              <a:defRPr>
                <a:latin typeface="Arial" panose="020B0604020202020204" pitchFamily="34" charset="0"/>
                <a:cs typeface="Arial" panose="020B0604020202020204" pitchFamily="34" charset="0"/>
              </a:defRPr>
            </a:lvl3pPr>
            <a:lvl4pPr>
              <a:buClr>
                <a:schemeClr val="accent2">
                  <a:lumMod val="75000"/>
                </a:schemeClr>
              </a:buClr>
              <a:defRPr>
                <a:latin typeface="Arial" panose="020B0604020202020204" pitchFamily="34" charset="0"/>
                <a:cs typeface="Arial" panose="020B0604020202020204" pitchFamily="34" charset="0"/>
              </a:defRPr>
            </a:lvl4pPr>
            <a:lvl5pPr>
              <a:buClr>
                <a:schemeClr val="accent2">
                  <a:lumMod val="75000"/>
                </a:schemeClr>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2914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E94FBB28-AB89-8695-2481-979213CBCCC3}"/>
              </a:ext>
            </a:extLst>
          </p:cNvPr>
          <p:cNvSpPr>
            <a:spLocks noGrp="1"/>
          </p:cNvSpPr>
          <p:nvPr>
            <p:ph type="body" sz="quarter" idx="10" hasCustomPrompt="1"/>
          </p:nvPr>
        </p:nvSpPr>
        <p:spPr>
          <a:xfrm>
            <a:off x="838201" y="309218"/>
            <a:ext cx="5035824" cy="743640"/>
          </a:xfrm>
        </p:spPr>
        <p:txBody>
          <a:bodyPr/>
          <a:lstStyle>
            <a:lvl1pPr>
              <a:buNone/>
              <a:defRPr sz="4800" b="1">
                <a:solidFill>
                  <a:srgbClr val="004449"/>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Subject Heading</a:t>
            </a:r>
          </a:p>
        </p:txBody>
      </p:sp>
      <p:sp>
        <p:nvSpPr>
          <p:cNvPr id="3" name="Text Placeholder 3">
            <a:extLst>
              <a:ext uri="{FF2B5EF4-FFF2-40B4-BE49-F238E27FC236}">
                <a16:creationId xmlns:a16="http://schemas.microsoft.com/office/drawing/2014/main" id="{18791886-2778-983C-2328-0DA59D3B5766}"/>
              </a:ext>
            </a:extLst>
          </p:cNvPr>
          <p:cNvSpPr>
            <a:spLocks noGrp="1"/>
          </p:cNvSpPr>
          <p:nvPr>
            <p:ph type="body" sz="quarter" idx="11"/>
          </p:nvPr>
        </p:nvSpPr>
        <p:spPr>
          <a:xfrm>
            <a:off x="838200" y="1988310"/>
            <a:ext cx="5035825" cy="4076700"/>
          </a:xfrm>
        </p:spPr>
        <p:txBody>
          <a:bodyPr/>
          <a:lstStyle>
            <a:lvl1pPr>
              <a:buClr>
                <a:schemeClr val="accent2">
                  <a:lumMod val="75000"/>
                </a:schemeClr>
              </a:buClr>
              <a:defRPr>
                <a:latin typeface="Arial" panose="020B0604020202020204" pitchFamily="34" charset="0"/>
                <a:cs typeface="Arial" panose="020B0604020202020204" pitchFamily="34" charset="0"/>
              </a:defRPr>
            </a:lvl1pPr>
            <a:lvl2pPr>
              <a:buClr>
                <a:schemeClr val="accent2">
                  <a:lumMod val="75000"/>
                </a:schemeClr>
              </a:buClr>
              <a:defRPr>
                <a:latin typeface="Arial" panose="020B0604020202020204" pitchFamily="34" charset="0"/>
                <a:cs typeface="Arial" panose="020B0604020202020204" pitchFamily="34" charset="0"/>
              </a:defRPr>
            </a:lvl2pPr>
            <a:lvl3pPr>
              <a:buClr>
                <a:schemeClr val="accent2">
                  <a:lumMod val="75000"/>
                </a:schemeClr>
              </a:buClr>
              <a:defRPr>
                <a:latin typeface="Arial" panose="020B0604020202020204" pitchFamily="34" charset="0"/>
                <a:cs typeface="Arial" panose="020B0604020202020204" pitchFamily="34" charset="0"/>
              </a:defRPr>
            </a:lvl3pPr>
            <a:lvl4pPr>
              <a:buClr>
                <a:schemeClr val="accent2">
                  <a:lumMod val="75000"/>
                </a:schemeClr>
              </a:buClr>
              <a:defRPr>
                <a:latin typeface="Arial" panose="020B0604020202020204" pitchFamily="34" charset="0"/>
                <a:cs typeface="Arial" panose="020B0604020202020204" pitchFamily="34" charset="0"/>
              </a:defRPr>
            </a:lvl4pPr>
            <a:lvl5pPr>
              <a:buClr>
                <a:schemeClr val="accent2">
                  <a:lumMod val="75000"/>
                </a:schemeClr>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 name="Group 3">
            <a:extLst>
              <a:ext uri="{FF2B5EF4-FFF2-40B4-BE49-F238E27FC236}">
                <a16:creationId xmlns:a16="http://schemas.microsoft.com/office/drawing/2014/main" id="{D7CCB76E-1D77-D852-664A-6C5FB0FB669B}"/>
              </a:ext>
            </a:extLst>
          </p:cNvPr>
          <p:cNvGrpSpPr/>
          <p:nvPr userDrawn="1"/>
        </p:nvGrpSpPr>
        <p:grpSpPr>
          <a:xfrm>
            <a:off x="6204782" y="0"/>
            <a:ext cx="5987218" cy="6860701"/>
            <a:chOff x="6211606" y="0"/>
            <a:chExt cx="5987218" cy="6860701"/>
          </a:xfrm>
        </p:grpSpPr>
        <p:sp>
          <p:nvSpPr>
            <p:cNvPr id="5" name="Rectangle 4">
              <a:extLst>
                <a:ext uri="{FF2B5EF4-FFF2-40B4-BE49-F238E27FC236}">
                  <a16:creationId xmlns:a16="http://schemas.microsoft.com/office/drawing/2014/main" id="{69CB9A08-F69C-042D-AC2C-3685FF0ABB44}"/>
                </a:ext>
              </a:extLst>
            </p:cNvPr>
            <p:cNvSpPr/>
            <p:nvPr/>
          </p:nvSpPr>
          <p:spPr>
            <a:xfrm>
              <a:off x="6211606" y="2701"/>
              <a:ext cx="5987218" cy="68580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605E242-AF65-F1FE-D79C-56E13BA3A569}"/>
                </a:ext>
              </a:extLst>
            </p:cNvPr>
            <p:cNvPicPr>
              <a:picLocks noChangeAspect="1"/>
            </p:cNvPicPr>
            <p:nvPr/>
          </p:nvPicPr>
          <p:blipFill>
            <a:blip r:embed="rId2">
              <a:extLst>
                <a:ext uri="{28A0092B-C50C-407E-A947-70E740481C1C}">
                  <a14:useLocalDpi xmlns:a14="http://schemas.microsoft.com/office/drawing/2010/main" val="0"/>
                </a:ext>
              </a:extLst>
            </a:blip>
            <a:srcRect t="18" b="18"/>
            <a:stretch/>
          </p:blipFill>
          <p:spPr>
            <a:xfrm>
              <a:off x="9213340" y="0"/>
              <a:ext cx="2978660" cy="2296194"/>
            </a:xfrm>
            <a:prstGeom prst="rect">
              <a:avLst/>
            </a:prstGeom>
          </p:spPr>
        </p:pic>
        <p:pic>
          <p:nvPicPr>
            <p:cNvPr id="7" name="Picture 6">
              <a:extLst>
                <a:ext uri="{FF2B5EF4-FFF2-40B4-BE49-F238E27FC236}">
                  <a16:creationId xmlns:a16="http://schemas.microsoft.com/office/drawing/2014/main" id="{CA48464F-EE15-DF9A-BF29-4596397A171F}"/>
                </a:ext>
              </a:extLst>
            </p:cNvPr>
            <p:cNvPicPr>
              <a:picLocks noChangeAspect="1"/>
            </p:cNvPicPr>
            <p:nvPr/>
          </p:nvPicPr>
          <p:blipFill>
            <a:blip r:embed="rId3">
              <a:extLst>
                <a:ext uri="{28A0092B-C50C-407E-A947-70E740481C1C}">
                  <a14:useLocalDpi xmlns:a14="http://schemas.microsoft.com/office/drawing/2010/main" val="0"/>
                </a:ext>
              </a:extLst>
            </a:blip>
            <a:srcRect l="21" r="21"/>
            <a:stretch/>
          </p:blipFill>
          <p:spPr>
            <a:xfrm>
              <a:off x="6211606" y="2301707"/>
              <a:ext cx="2994910" cy="2328189"/>
            </a:xfrm>
            <a:prstGeom prst="rect">
              <a:avLst/>
            </a:prstGeom>
          </p:spPr>
        </p:pic>
        <p:pic>
          <p:nvPicPr>
            <p:cNvPr id="8" name="Picture 7">
              <a:extLst>
                <a:ext uri="{FF2B5EF4-FFF2-40B4-BE49-F238E27FC236}">
                  <a16:creationId xmlns:a16="http://schemas.microsoft.com/office/drawing/2014/main" id="{9583EDE6-39B3-8986-7C64-8C3FA01EACCA}"/>
                </a:ext>
              </a:extLst>
            </p:cNvPr>
            <p:cNvPicPr>
              <a:picLocks noChangeAspect="1"/>
            </p:cNvPicPr>
            <p:nvPr/>
          </p:nvPicPr>
          <p:blipFill>
            <a:blip r:embed="rId4">
              <a:extLst>
                <a:ext uri="{28A0092B-C50C-407E-A947-70E740481C1C}">
                  <a14:useLocalDpi xmlns:a14="http://schemas.microsoft.com/office/drawing/2010/main" val="0"/>
                </a:ext>
              </a:extLst>
            </a:blip>
            <a:srcRect t="32" b="32"/>
            <a:stretch/>
          </p:blipFill>
          <p:spPr>
            <a:xfrm>
              <a:off x="9203815" y="4623072"/>
              <a:ext cx="2988185" cy="2234928"/>
            </a:xfrm>
            <a:prstGeom prst="rect">
              <a:avLst/>
            </a:prstGeom>
          </p:spPr>
        </p:pic>
      </p:grpSp>
    </p:spTree>
    <p:extLst>
      <p:ext uri="{BB962C8B-B14F-4D97-AF65-F5344CB8AC3E}">
        <p14:creationId xmlns:p14="http://schemas.microsoft.com/office/powerpoint/2010/main" val="238615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702932E-BF6A-BD65-E3CB-6A67770DCB5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5957848"/>
            <a:ext cx="9120146" cy="917520"/>
          </a:xfrm>
          <a:prstGeom prst="rect">
            <a:avLst/>
          </a:prstGeom>
        </p:spPr>
      </p:pic>
      <p:pic>
        <p:nvPicPr>
          <p:cNvPr id="10" name="Picture 9">
            <a:extLst>
              <a:ext uri="{FF2B5EF4-FFF2-40B4-BE49-F238E27FC236}">
                <a16:creationId xmlns:a16="http://schemas.microsoft.com/office/drawing/2014/main" id="{AB89B42C-DE50-1566-E9A6-9894D416D46D}"/>
              </a:ext>
            </a:extLst>
          </p:cNvPr>
          <p:cNvPicPr>
            <a:picLocks noChangeAspect="1"/>
          </p:cNvPicPr>
          <p:nvPr userDrawn="1"/>
        </p:nvPicPr>
        <p:blipFill>
          <a:blip r:embed="rId3">
            <a:extLst>
              <a:ext uri="{28A0092B-C50C-407E-A947-70E740481C1C}">
                <a14:useLocalDpi xmlns:a14="http://schemas.microsoft.com/office/drawing/2010/main" val="0"/>
              </a:ext>
            </a:extLst>
          </a:blip>
          <a:srcRect t="14" b="14"/>
          <a:stretch/>
        </p:blipFill>
        <p:spPr>
          <a:xfrm>
            <a:off x="7581015" y="392151"/>
            <a:ext cx="4610986" cy="6162166"/>
          </a:xfrm>
          <a:prstGeom prst="rect">
            <a:avLst/>
          </a:prstGeom>
        </p:spPr>
      </p:pic>
      <p:pic>
        <p:nvPicPr>
          <p:cNvPr id="11" name="Picture 10">
            <a:extLst>
              <a:ext uri="{FF2B5EF4-FFF2-40B4-BE49-F238E27FC236}">
                <a16:creationId xmlns:a16="http://schemas.microsoft.com/office/drawing/2014/main" id="{FD9C70E6-961A-8CA1-BB9A-E0C2D46126D5}"/>
              </a:ext>
            </a:extLst>
          </p:cNvPr>
          <p:cNvPicPr>
            <a:picLocks noChangeAspect="1"/>
          </p:cNvPicPr>
          <p:nvPr userDrawn="1"/>
        </p:nvPicPr>
        <p:blipFill>
          <a:blip r:embed="rId4">
            <a:extLst>
              <a:ext uri="{28A0092B-C50C-407E-A947-70E740481C1C}">
                <a14:useLocalDpi xmlns:a14="http://schemas.microsoft.com/office/drawing/2010/main" val="0"/>
              </a:ext>
            </a:extLst>
          </a:blip>
          <a:srcRect t="6" b="6"/>
          <a:stretch/>
        </p:blipFill>
        <p:spPr>
          <a:xfrm>
            <a:off x="-2" y="0"/>
            <a:ext cx="10806892" cy="418972"/>
          </a:xfrm>
          <a:prstGeom prst="rect">
            <a:avLst/>
          </a:prstGeom>
        </p:spPr>
      </p:pic>
      <p:sp>
        <p:nvSpPr>
          <p:cNvPr id="6" name="Rectangle 5">
            <a:extLst>
              <a:ext uri="{FF2B5EF4-FFF2-40B4-BE49-F238E27FC236}">
                <a16:creationId xmlns:a16="http://schemas.microsoft.com/office/drawing/2014/main" id="{EA1CC19A-8568-090C-F23F-09EF6C82DA36}"/>
              </a:ext>
            </a:extLst>
          </p:cNvPr>
          <p:cNvSpPr/>
          <p:nvPr userDrawn="1"/>
        </p:nvSpPr>
        <p:spPr>
          <a:xfrm>
            <a:off x="0" y="405916"/>
            <a:ext cx="9037675" cy="6161457"/>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35529AF-C59E-778C-AC13-24FCDD6E5283}"/>
              </a:ext>
            </a:extLst>
          </p:cNvPr>
          <p:cNvSpPr/>
          <p:nvPr userDrawn="1"/>
        </p:nvSpPr>
        <p:spPr>
          <a:xfrm>
            <a:off x="9037674" y="0"/>
            <a:ext cx="3154326"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257DFE-DECE-C2DD-ABDB-397990D69A96}"/>
              </a:ext>
            </a:extLst>
          </p:cNvPr>
          <p:cNvSpPr/>
          <p:nvPr userDrawn="1"/>
        </p:nvSpPr>
        <p:spPr>
          <a:xfrm>
            <a:off x="9037674" y="6544909"/>
            <a:ext cx="3154326" cy="33045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3DA0D116-2973-29D4-791A-AA8E8AFD1B9F}"/>
              </a:ext>
            </a:extLst>
          </p:cNvPr>
          <p:cNvSpPr>
            <a:spLocks noGrp="1"/>
          </p:cNvSpPr>
          <p:nvPr>
            <p:ph type="body" sz="quarter" idx="10" hasCustomPrompt="1"/>
          </p:nvPr>
        </p:nvSpPr>
        <p:spPr>
          <a:xfrm>
            <a:off x="404165" y="1054053"/>
            <a:ext cx="8382026" cy="1031875"/>
          </a:xfrm>
        </p:spPr>
        <p:txBody>
          <a:bodyPr/>
          <a:lstStyle>
            <a:lvl1pPr>
              <a:buNone/>
              <a:defRPr sz="4800" b="1">
                <a:solidFill>
                  <a:schemeClr val="bg1"/>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Title</a:t>
            </a:r>
          </a:p>
        </p:txBody>
      </p:sp>
      <p:sp>
        <p:nvSpPr>
          <p:cNvPr id="13" name="Text Placeholder 3">
            <a:extLst>
              <a:ext uri="{FF2B5EF4-FFF2-40B4-BE49-F238E27FC236}">
                <a16:creationId xmlns:a16="http://schemas.microsoft.com/office/drawing/2014/main" id="{7E56C2EF-C2AC-E783-C282-C07A0AC941BF}"/>
              </a:ext>
            </a:extLst>
          </p:cNvPr>
          <p:cNvSpPr>
            <a:spLocks noGrp="1"/>
          </p:cNvSpPr>
          <p:nvPr>
            <p:ph type="body" sz="quarter" idx="11"/>
          </p:nvPr>
        </p:nvSpPr>
        <p:spPr>
          <a:xfrm>
            <a:off x="404166" y="2252542"/>
            <a:ext cx="4022524" cy="4076700"/>
          </a:xfrm>
        </p:spPr>
        <p:txBody>
          <a:bodyPr/>
          <a:lstStyle>
            <a:lvl1pPr>
              <a:buClr>
                <a:schemeClr val="accent2">
                  <a:lumMod val="75000"/>
                </a:schemeClr>
              </a:buClr>
              <a:defRPr>
                <a:solidFill>
                  <a:schemeClr val="bg1"/>
                </a:solidFill>
                <a:latin typeface="Arial" panose="020B0604020202020204" pitchFamily="34" charset="0"/>
                <a:cs typeface="Arial" panose="020B0604020202020204" pitchFamily="34" charset="0"/>
              </a:defRPr>
            </a:lvl1pPr>
            <a:lvl2pPr>
              <a:buClr>
                <a:schemeClr val="accent2">
                  <a:lumMod val="75000"/>
                </a:schemeClr>
              </a:buClr>
              <a:defRPr>
                <a:solidFill>
                  <a:schemeClr val="bg1"/>
                </a:solidFill>
                <a:latin typeface="Arial" panose="020B0604020202020204" pitchFamily="34" charset="0"/>
                <a:cs typeface="Arial" panose="020B0604020202020204" pitchFamily="34" charset="0"/>
              </a:defRPr>
            </a:lvl2pPr>
            <a:lvl3pPr>
              <a:buClr>
                <a:schemeClr val="accent2">
                  <a:lumMod val="75000"/>
                </a:schemeClr>
              </a:buClr>
              <a:defRPr>
                <a:solidFill>
                  <a:schemeClr val="bg1"/>
                </a:solidFill>
                <a:latin typeface="Arial" panose="020B0604020202020204" pitchFamily="34" charset="0"/>
                <a:cs typeface="Arial" panose="020B0604020202020204" pitchFamily="34" charset="0"/>
              </a:defRPr>
            </a:lvl3pPr>
            <a:lvl4pPr>
              <a:buClr>
                <a:schemeClr val="accent2">
                  <a:lumMod val="75000"/>
                </a:schemeClr>
              </a:buClr>
              <a:defRPr>
                <a:solidFill>
                  <a:schemeClr val="bg1"/>
                </a:solidFill>
                <a:latin typeface="Arial" panose="020B0604020202020204" pitchFamily="34" charset="0"/>
                <a:cs typeface="Arial" panose="020B0604020202020204" pitchFamily="34" charset="0"/>
              </a:defRPr>
            </a:lvl4pPr>
            <a:lvl5pPr>
              <a:buClr>
                <a:schemeClr val="accent2">
                  <a:lumMod val="75000"/>
                </a:schemeClr>
              </a:buClr>
              <a:defRPr>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3">
            <a:extLst>
              <a:ext uri="{FF2B5EF4-FFF2-40B4-BE49-F238E27FC236}">
                <a16:creationId xmlns:a16="http://schemas.microsoft.com/office/drawing/2014/main" id="{FF81EE1C-0F9E-62A9-8C53-B3B291DE0CF3}"/>
              </a:ext>
            </a:extLst>
          </p:cNvPr>
          <p:cNvSpPr>
            <a:spLocks noGrp="1"/>
          </p:cNvSpPr>
          <p:nvPr>
            <p:ph type="body" sz="quarter" idx="12"/>
          </p:nvPr>
        </p:nvSpPr>
        <p:spPr>
          <a:xfrm>
            <a:off x="4763668" y="2239486"/>
            <a:ext cx="4022524" cy="4076700"/>
          </a:xfrm>
        </p:spPr>
        <p:txBody>
          <a:bodyPr/>
          <a:lstStyle>
            <a:lvl1pPr>
              <a:buClr>
                <a:schemeClr val="accent2">
                  <a:lumMod val="75000"/>
                </a:schemeClr>
              </a:buClr>
              <a:defRPr>
                <a:solidFill>
                  <a:schemeClr val="bg1"/>
                </a:solidFill>
                <a:latin typeface="Arial" panose="020B0604020202020204" pitchFamily="34" charset="0"/>
                <a:cs typeface="Arial" panose="020B0604020202020204" pitchFamily="34" charset="0"/>
              </a:defRPr>
            </a:lvl1pPr>
            <a:lvl2pPr>
              <a:buClr>
                <a:schemeClr val="accent2">
                  <a:lumMod val="75000"/>
                </a:schemeClr>
              </a:buClr>
              <a:defRPr>
                <a:solidFill>
                  <a:schemeClr val="bg1"/>
                </a:solidFill>
                <a:latin typeface="Arial" panose="020B0604020202020204" pitchFamily="34" charset="0"/>
                <a:cs typeface="Arial" panose="020B0604020202020204" pitchFamily="34" charset="0"/>
              </a:defRPr>
            </a:lvl2pPr>
            <a:lvl3pPr>
              <a:buClr>
                <a:schemeClr val="accent2">
                  <a:lumMod val="75000"/>
                </a:schemeClr>
              </a:buClr>
              <a:defRPr>
                <a:solidFill>
                  <a:schemeClr val="bg1"/>
                </a:solidFill>
                <a:latin typeface="Arial" panose="020B0604020202020204" pitchFamily="34" charset="0"/>
                <a:cs typeface="Arial" panose="020B0604020202020204" pitchFamily="34" charset="0"/>
              </a:defRPr>
            </a:lvl3pPr>
            <a:lvl4pPr>
              <a:buClr>
                <a:schemeClr val="accent2">
                  <a:lumMod val="75000"/>
                </a:schemeClr>
              </a:buClr>
              <a:defRPr>
                <a:solidFill>
                  <a:schemeClr val="bg1"/>
                </a:solidFill>
                <a:latin typeface="Arial" panose="020B0604020202020204" pitchFamily="34" charset="0"/>
                <a:cs typeface="Arial" panose="020B0604020202020204" pitchFamily="34" charset="0"/>
              </a:defRPr>
            </a:lvl4pPr>
            <a:lvl5pPr>
              <a:buClr>
                <a:schemeClr val="accent2">
                  <a:lumMod val="75000"/>
                </a:schemeClr>
              </a:buClr>
              <a:defRPr>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2118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6" Type="http://schemas.openxmlformats.org/officeDocument/2006/relationships/theme" Target="../theme/theme3.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4D42A2-8BB9-77B9-AD19-5A9363F5E0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49FECB-7E89-CE2E-9865-C9EB9AF71C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D5C3737E-9F50-F202-86CC-52EB33E772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625E95-2BBC-452C-90C8-81BD8E2C2A72}" type="slidenum">
              <a:rPr lang="en-US" smtClean="0"/>
              <a:t>‹#›</a:t>
            </a:fld>
            <a:endParaRPr lang="en-US"/>
          </a:p>
        </p:txBody>
      </p:sp>
    </p:spTree>
    <p:extLst>
      <p:ext uri="{BB962C8B-B14F-4D97-AF65-F5344CB8AC3E}">
        <p14:creationId xmlns:p14="http://schemas.microsoft.com/office/powerpoint/2010/main" val="1100318647"/>
      </p:ext>
    </p:extLst>
  </p:cSld>
  <p:clrMap bg1="lt1" tx1="dk1" bg2="lt2" tx2="dk2" accent1="accent1" accent2="accent2" accent3="accent3" accent4="accent4" accent5="accent5" accent6="accent6" hlink="hlink" folHlink="folHlink"/>
  <p:sldLayoutIdLst>
    <p:sldLayoutId id="2147483655" r:id="rId1"/>
    <p:sldLayoutId id="2147483649" r:id="rId2"/>
    <p:sldLayoutId id="2147483650" r:id="rId3"/>
    <p:sldLayoutId id="2147483651" r:id="rId4"/>
    <p:sldLayoutId id="2147483660" r:id="rId5"/>
    <p:sldLayoutId id="2147483663" r:id="rId6"/>
    <p:sldLayoutId id="2147483652" r:id="rId7"/>
    <p:sldLayoutId id="2147483665" r:id="rId8"/>
    <p:sldLayoutId id="2147483654" r:id="rId9"/>
    <p:sldLayoutId id="2147483661" r:id="rId10"/>
    <p:sldLayoutId id="2147483662" r:id="rId11"/>
    <p:sldLayoutId id="2147483664" r:id="rId12"/>
    <p:sldLayoutId id="2147483653" r:id="rId13"/>
    <p:sldLayoutId id="2147483656" r:id="rId14"/>
    <p:sldLayoutId id="2147483657" r:id="rId15"/>
    <p:sldLayoutId id="2147483658" r:id="rId16"/>
    <p:sldLayoutId id="2147483659" r:id="rId17"/>
    <p:sldLayoutId id="2147483680" r:id="rId18"/>
    <p:sldLayoutId id="2147483681"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AD61B1-6302-ABA8-ED10-4503DABAB1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6D3025-4338-FEC5-8D95-A4CC3D35D6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A52029-E038-6A08-DCD7-2403EACD10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66671A-AB33-4865-BCED-59125E8F2836}" type="datetimeFigureOut">
              <a:rPr lang="en-US" smtClean="0"/>
              <a:t>8/27/2026</a:t>
            </a:fld>
            <a:endParaRPr lang="en-US"/>
          </a:p>
        </p:txBody>
      </p:sp>
      <p:sp>
        <p:nvSpPr>
          <p:cNvPr id="5" name="Footer Placeholder 4">
            <a:extLst>
              <a:ext uri="{FF2B5EF4-FFF2-40B4-BE49-F238E27FC236}">
                <a16:creationId xmlns:a16="http://schemas.microsoft.com/office/drawing/2014/main" id="{9E18E9B8-97CF-4E42-55C5-05F14327D5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159BB0E-3C24-B48F-78EF-6C40E6362A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63296E-F7C4-4AA4-86D1-B9026AE5D817}" type="slidenum">
              <a:rPr lang="en-US" smtClean="0"/>
              <a:t>‹#›</a:t>
            </a:fld>
            <a:endParaRPr lang="en-US"/>
          </a:p>
        </p:txBody>
      </p:sp>
    </p:spTree>
    <p:extLst>
      <p:ext uri="{BB962C8B-B14F-4D97-AF65-F5344CB8AC3E}">
        <p14:creationId xmlns:p14="http://schemas.microsoft.com/office/powerpoint/2010/main" val="424022368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FF3E7E2-84F1-4C93-9C33-3D079071C2B7}"/>
              </a:ext>
            </a:extLst>
          </p:cNvPr>
          <p:cNvSpPr/>
          <p:nvPr userDrawn="1"/>
        </p:nvSpPr>
        <p:spPr>
          <a:xfrm>
            <a:off x="3175" y="-26162"/>
            <a:ext cx="12188825" cy="6514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67789603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Lst>
  <p:txStyles>
    <p:titleStyle>
      <a:lvl1pPr algn="l" defTabSz="914408"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1" indent="-91441" algn="l" defTabSz="914408" rtl="0" eaLnBrk="1" latinLnBrk="0" hangingPunct="1">
        <a:lnSpc>
          <a:spcPct val="90000"/>
        </a:lnSpc>
        <a:spcBef>
          <a:spcPts val="1200"/>
        </a:spcBef>
        <a:spcAft>
          <a:spcPts val="201"/>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51" indent="-182881" algn="l" defTabSz="914408" rtl="0" eaLnBrk="1" latinLnBrk="0" hangingPunct="1">
        <a:lnSpc>
          <a:spcPct val="90000"/>
        </a:lnSpc>
        <a:spcBef>
          <a:spcPts val="201"/>
        </a:spcBef>
        <a:spcAft>
          <a:spcPts val="400"/>
        </a:spcAft>
        <a:buClr>
          <a:schemeClr val="accent1"/>
        </a:buClr>
        <a:buFont typeface="Calibri" pitchFamily="34" charset="0"/>
        <a:buChar char="◦"/>
        <a:defRPr sz="1801" kern="1200">
          <a:solidFill>
            <a:schemeClr val="tx1">
              <a:lumMod val="75000"/>
              <a:lumOff val="25000"/>
            </a:schemeClr>
          </a:solidFill>
          <a:latin typeface="+mn-lt"/>
          <a:ea typeface="+mn-ea"/>
          <a:cs typeface="+mn-cs"/>
        </a:defRPr>
      </a:lvl2pPr>
      <a:lvl3pPr marL="566933" indent="-182881"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3pPr>
      <a:lvl4pPr marL="749814" indent="-182881"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4pPr>
      <a:lvl5pPr marL="932696" indent="-182881"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5pPr>
      <a:lvl6pPr marL="1100010" indent="-228602"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6pPr>
      <a:lvl7pPr marL="1300011" indent="-228602"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7pPr>
      <a:lvl8pPr marL="1500013" indent="-228602"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8pPr>
      <a:lvl9pPr marL="1700014" indent="-228602"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9pPr>
    </p:bodyStyle>
    <p:otherStyle>
      <a:defPPr>
        <a:defRPr lang="en-US"/>
      </a:defPPr>
      <a:lvl1pPr marL="0" algn="l" defTabSz="914408" rtl="0" eaLnBrk="1" latinLnBrk="0" hangingPunct="1">
        <a:defRPr sz="1801" kern="1200">
          <a:solidFill>
            <a:schemeClr val="tx1"/>
          </a:solidFill>
          <a:latin typeface="+mn-lt"/>
          <a:ea typeface="+mn-ea"/>
          <a:cs typeface="+mn-cs"/>
        </a:defRPr>
      </a:lvl1pPr>
      <a:lvl2pPr marL="457204" algn="l" defTabSz="914408" rtl="0" eaLnBrk="1" latinLnBrk="0" hangingPunct="1">
        <a:defRPr sz="1801" kern="1200">
          <a:solidFill>
            <a:schemeClr val="tx1"/>
          </a:solidFill>
          <a:latin typeface="+mn-lt"/>
          <a:ea typeface="+mn-ea"/>
          <a:cs typeface="+mn-cs"/>
        </a:defRPr>
      </a:lvl2pPr>
      <a:lvl3pPr marL="914408" algn="l" defTabSz="914408" rtl="0" eaLnBrk="1" latinLnBrk="0" hangingPunct="1">
        <a:defRPr sz="1801" kern="1200">
          <a:solidFill>
            <a:schemeClr val="tx1"/>
          </a:solidFill>
          <a:latin typeface="+mn-lt"/>
          <a:ea typeface="+mn-ea"/>
          <a:cs typeface="+mn-cs"/>
        </a:defRPr>
      </a:lvl3pPr>
      <a:lvl4pPr marL="1371612" algn="l" defTabSz="914408" rtl="0" eaLnBrk="1" latinLnBrk="0" hangingPunct="1">
        <a:defRPr sz="1801" kern="1200">
          <a:solidFill>
            <a:schemeClr val="tx1"/>
          </a:solidFill>
          <a:latin typeface="+mn-lt"/>
          <a:ea typeface="+mn-ea"/>
          <a:cs typeface="+mn-cs"/>
        </a:defRPr>
      </a:lvl4pPr>
      <a:lvl5pPr marL="1828816" algn="l" defTabSz="914408" rtl="0" eaLnBrk="1" latinLnBrk="0" hangingPunct="1">
        <a:defRPr sz="1801" kern="1200">
          <a:solidFill>
            <a:schemeClr val="tx1"/>
          </a:solidFill>
          <a:latin typeface="+mn-lt"/>
          <a:ea typeface="+mn-ea"/>
          <a:cs typeface="+mn-cs"/>
        </a:defRPr>
      </a:lvl5pPr>
      <a:lvl6pPr marL="2286020" algn="l" defTabSz="914408" rtl="0" eaLnBrk="1" latinLnBrk="0" hangingPunct="1">
        <a:defRPr sz="1801" kern="1200">
          <a:solidFill>
            <a:schemeClr val="tx1"/>
          </a:solidFill>
          <a:latin typeface="+mn-lt"/>
          <a:ea typeface="+mn-ea"/>
          <a:cs typeface="+mn-cs"/>
        </a:defRPr>
      </a:lvl6pPr>
      <a:lvl7pPr marL="2743224" algn="l" defTabSz="914408" rtl="0" eaLnBrk="1" latinLnBrk="0" hangingPunct="1">
        <a:defRPr sz="1801" kern="1200">
          <a:solidFill>
            <a:schemeClr val="tx1"/>
          </a:solidFill>
          <a:latin typeface="+mn-lt"/>
          <a:ea typeface="+mn-ea"/>
          <a:cs typeface="+mn-cs"/>
        </a:defRPr>
      </a:lvl7pPr>
      <a:lvl8pPr marL="3200428" algn="l" defTabSz="914408" rtl="0" eaLnBrk="1" latinLnBrk="0" hangingPunct="1">
        <a:defRPr sz="1801" kern="1200">
          <a:solidFill>
            <a:schemeClr val="tx1"/>
          </a:solidFill>
          <a:latin typeface="+mn-lt"/>
          <a:ea typeface="+mn-ea"/>
          <a:cs typeface="+mn-cs"/>
        </a:defRPr>
      </a:lvl8pPr>
      <a:lvl9pPr marL="3657631" algn="l" defTabSz="914408"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1.png"/><Relationship Id="rId5" Type="http://schemas.openxmlformats.org/officeDocument/2006/relationships/image" Target="../media/image19.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jpe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jpe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5.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fcx365.sharepoint.com/:b:/r/Sites/GBL-DOHS/DOHSPolicy/FCX-23%20Interaction%20with%20Heavy%20Mobile%20Equipment%20-%20Final.pdf?csf=1&amp;web=1&amp;e=afPmf6" TargetMode="External"/><Relationship Id="rId1" Type="http://schemas.openxmlformats.org/officeDocument/2006/relationships/slideLayout" Target="../slideLayouts/slideLayout36.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hyperlink" Target="https://fcx365.sharepoint.com/:b:/r/sites/GBL-MISSC/Shared%20Documents/MIS%20End-User%20Policies%20-%20ENGLISH.pdf?csf=1&amp;web=1&amp;e=NdVR2h"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s://app.powerbi.com/groups/me/apps/d5191292-f6f8-4519-af19-c3b276f4d4dc/reports/05c83cca-2af1-4233-a190-c4abfd51fa53/5d3b772fb5686999cc5d?experience=power-bi" TargetMode="External"/><Relationship Id="rId7" Type="http://schemas.openxmlformats.org/officeDocument/2006/relationships/hyperlink" Target="https://www.osha.gov/topics" TargetMode="External"/><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hyperlink" Target="https://www.msha.gov/news-and-updates/whats-new" TargetMode="External"/><Relationship Id="rId5" Type="http://schemas.openxmlformats.org/officeDocument/2006/relationships/hyperlink" Target="https://fcx365.sharepoint.com/Sites/GBL-DOHS/DOHSPolicy/Forms/By%20Policy%20and%20Purpose.aspx?id=%2FSites%2FGBL%2DDOHS%2FDOHSPolicy%2FFCX%20Material%20Handling%20Conveyance%20Policy%20Oct%2016%2Epdf&amp;parent=%2FSites%2FGBL%2DDOHS%2FDOHSPolicy" TargetMode="External"/><Relationship Id="rId10" Type="http://schemas.openxmlformats.org/officeDocument/2006/relationships/image" Target="../media/image9.jpeg"/><Relationship Id="rId4" Type="http://schemas.openxmlformats.org/officeDocument/2006/relationships/hyperlink" Target="https://fcx365.sharepoint.com/Sites/GBL-DOHS/Shared%20Documents/Forms/Safety%20Shares.aspx?FilterField1=Language&amp;FilterValue1=English&amp;FilterType1=Choice&amp;FilterDisplay1=English&amp;FilterField2=GSR&amp;FilterValue2=Toolkits&amp;FilterType2=Text&amp;FilterDisplay2=Toolkits&amp;viewid=d7330d41%2D99f8%2D4112%2Dbc94%2Dcd10f996bb9c" TargetMode="External"/><Relationship Id="rId9" Type="http://schemas.openxmlformats.org/officeDocument/2006/relationships/image" Target="../media/image8.jpeg"/></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1.png"/><Relationship Id="rId5" Type="http://schemas.openxmlformats.org/officeDocument/2006/relationships/image" Target="../media/image22.jpeg"/><Relationship Id="rId4" Type="http://schemas.openxmlformats.org/officeDocument/2006/relationships/image" Target="../media/image10.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9.xml"/><Relationship Id="rId4" Type="http://schemas.openxmlformats.org/officeDocument/2006/relationships/chart" Target="../charts/char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19.xml"/><Relationship Id="rId5" Type="http://schemas.openxmlformats.org/officeDocument/2006/relationships/image" Target="../media/image48.jpeg"/><Relationship Id="rId4" Type="http://schemas.openxmlformats.org/officeDocument/2006/relationships/image" Target="../media/image47.jpeg"/></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19.xml"/><Relationship Id="rId5" Type="http://schemas.openxmlformats.org/officeDocument/2006/relationships/image" Target="../media/image51.jpeg"/><Relationship Id="rId4" Type="http://schemas.openxmlformats.org/officeDocument/2006/relationships/image" Target="../media/image50.jpeg"/></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8.xml"/><Relationship Id="rId1" Type="http://schemas.openxmlformats.org/officeDocument/2006/relationships/slideLayout" Target="../slideLayouts/slideLayout19.xml"/><Relationship Id="rId4" Type="http://schemas.openxmlformats.org/officeDocument/2006/relationships/image" Target="../media/image53.jpeg"/></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9.xml"/><Relationship Id="rId1" Type="http://schemas.openxmlformats.org/officeDocument/2006/relationships/slideLayout" Target="../slideLayouts/slideLayout19.xml"/><Relationship Id="rId5" Type="http://schemas.openxmlformats.org/officeDocument/2006/relationships/image" Target="../media/image56.jpeg"/><Relationship Id="rId4" Type="http://schemas.openxmlformats.org/officeDocument/2006/relationships/image" Target="../media/image55.jpe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19.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8.jpe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png"/><Relationship Id="rId5" Type="http://schemas.openxmlformats.org/officeDocument/2006/relationships/image" Target="../media/image22.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2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1.png"/><Relationship Id="rId5" Type="http://schemas.openxmlformats.org/officeDocument/2006/relationships/image" Target="../media/image10.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5001B378-2839-F4D2-D66B-EBEAC450A6A6}"/>
              </a:ext>
            </a:extLst>
          </p:cNvPr>
          <p:cNvPicPr>
            <a:picLocks noChangeAspect="1"/>
          </p:cNvPicPr>
          <p:nvPr/>
        </p:nvPicPr>
        <p:blipFill>
          <a:blip r:embed="rId3"/>
          <a:srcRect t="39244"/>
          <a:stretch>
            <a:fillRect/>
          </a:stretch>
        </p:blipFill>
        <p:spPr>
          <a:xfrm>
            <a:off x="0" y="0"/>
            <a:ext cx="6095999" cy="568561"/>
          </a:xfrm>
          <a:prstGeom prst="rect">
            <a:avLst/>
          </a:prstGeom>
        </p:spPr>
      </p:pic>
      <p:pic>
        <p:nvPicPr>
          <p:cNvPr id="25" name="Picture 24">
            <a:extLst>
              <a:ext uri="{FF2B5EF4-FFF2-40B4-BE49-F238E27FC236}">
                <a16:creationId xmlns:a16="http://schemas.microsoft.com/office/drawing/2014/main" id="{88AAF26E-30E4-EECB-AAE5-1A01975B123F}"/>
              </a:ext>
            </a:extLst>
          </p:cNvPr>
          <p:cNvPicPr>
            <a:picLocks noChangeAspect="1"/>
          </p:cNvPicPr>
          <p:nvPr/>
        </p:nvPicPr>
        <p:blipFill>
          <a:blip r:embed="rId4"/>
          <a:srcRect b="42066"/>
          <a:stretch>
            <a:fillRect/>
          </a:stretch>
        </p:blipFill>
        <p:spPr>
          <a:xfrm>
            <a:off x="0" y="6502578"/>
            <a:ext cx="6096000" cy="367560"/>
          </a:xfrm>
          <a:prstGeom prst="rect">
            <a:avLst/>
          </a:prstGeom>
        </p:spPr>
      </p:pic>
      <p:pic>
        <p:nvPicPr>
          <p:cNvPr id="18" name="Picture 17">
            <a:extLst>
              <a:ext uri="{FF2B5EF4-FFF2-40B4-BE49-F238E27FC236}">
                <a16:creationId xmlns:a16="http://schemas.microsoft.com/office/drawing/2014/main" id="{6FACD0DA-932F-D846-AAFC-D22DF173EB06}"/>
              </a:ext>
            </a:extLst>
          </p:cNvPr>
          <p:cNvPicPr>
            <a:picLocks noChangeAspect="1"/>
          </p:cNvPicPr>
          <p:nvPr/>
        </p:nvPicPr>
        <p:blipFill>
          <a:blip r:embed="rId5"/>
          <a:srcRect r="15449"/>
          <a:stretch>
            <a:fillRect/>
          </a:stretch>
        </p:blipFill>
        <p:spPr>
          <a:xfrm>
            <a:off x="4257461" y="393523"/>
            <a:ext cx="7934540" cy="6151385"/>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D9E2FA9-0621-15F6-700D-38CAA3CBC59B}"/>
              </a:ext>
            </a:extLst>
          </p:cNvPr>
          <p:cNvSpPr/>
          <p:nvPr/>
        </p:nvSpPr>
        <p:spPr>
          <a:xfrm>
            <a:off x="6096000" y="6544909"/>
            <a:ext cx="6096000" cy="32522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ED6258C-8CCE-09B3-97BC-FC79E6BA6803}"/>
              </a:ext>
            </a:extLst>
          </p:cNvPr>
          <p:cNvSpPr txBox="1"/>
          <p:nvPr/>
        </p:nvSpPr>
        <p:spPr>
          <a:xfrm>
            <a:off x="493617" y="976486"/>
            <a:ext cx="5602383" cy="4462760"/>
          </a:xfrm>
          <a:prstGeom prst="rect">
            <a:avLst/>
          </a:prstGeom>
          <a:noFill/>
        </p:spPr>
        <p:txBody>
          <a:bodyPr wrap="square" rtlCol="0">
            <a:spAutoFit/>
          </a:bodyPr>
          <a:lstStyle/>
          <a:p>
            <a:r>
              <a:rPr lang="en-US" sz="4800" b="1">
                <a:solidFill>
                  <a:schemeClr val="bg1"/>
                </a:solidFill>
                <a:latin typeface="Arial" panose="020B0604020202020204" pitchFamily="34" charset="0"/>
                <a:cs typeface="Arial" panose="020B0604020202020204" pitchFamily="34" charset="0"/>
              </a:rPr>
              <a:t>Henderson HSE Contractor Meeting</a:t>
            </a:r>
          </a:p>
          <a:p>
            <a:endParaRPr lang="en-US" sz="3600" b="1">
              <a:solidFill>
                <a:schemeClr val="bg1"/>
              </a:solidFill>
              <a:latin typeface="Arial" panose="020B0604020202020204" pitchFamily="34" charset="0"/>
              <a:cs typeface="Arial" panose="020B0604020202020204" pitchFamily="34" charset="0"/>
            </a:endParaRPr>
          </a:p>
          <a:p>
            <a:endParaRPr lang="en-US" sz="3600" b="1">
              <a:solidFill>
                <a:schemeClr val="bg1"/>
              </a:solidFill>
              <a:latin typeface="Arial" panose="020B0604020202020204" pitchFamily="34" charset="0"/>
              <a:cs typeface="Arial" panose="020B0604020202020204" pitchFamily="34" charset="0"/>
            </a:endParaRPr>
          </a:p>
          <a:p>
            <a:endParaRPr lang="en-US" sz="3600" b="1">
              <a:solidFill>
                <a:schemeClr val="bg1"/>
              </a:solidFill>
              <a:latin typeface="Arial" panose="020B0604020202020204" pitchFamily="34" charset="0"/>
              <a:cs typeface="Arial" panose="020B0604020202020204" pitchFamily="34" charset="0"/>
            </a:endParaRPr>
          </a:p>
          <a:p>
            <a:r>
              <a:rPr lang="en-US" sz="3200" b="1">
                <a:solidFill>
                  <a:schemeClr val="bg1"/>
                </a:solidFill>
                <a:latin typeface="Arial" panose="020B0604020202020204" pitchFamily="34" charset="0"/>
                <a:cs typeface="Arial" panose="020B0604020202020204" pitchFamily="34" charset="0"/>
              </a:rPr>
              <a:t>August 2026</a:t>
            </a:r>
            <a:endParaRPr lang="en-US" sz="3200" b="1">
              <a:solidFill>
                <a:schemeClr val="bg1"/>
              </a:solidFill>
              <a:highlight>
                <a:srgbClr val="FFFF00"/>
              </a:highlight>
              <a:latin typeface="Arial" panose="020B0604020202020204" pitchFamily="34" charset="0"/>
              <a:cs typeface="Arial" panose="020B0604020202020204" pitchFamily="34" charset="0"/>
            </a:endParaRPr>
          </a:p>
        </p:txBody>
      </p:sp>
      <p:pic>
        <p:nvPicPr>
          <p:cNvPr id="15" name="Picture 14" descr="A black square with white text&#10;&#10;Description automatically generated">
            <a:extLst>
              <a:ext uri="{FF2B5EF4-FFF2-40B4-BE49-F238E27FC236}">
                <a16:creationId xmlns:a16="http://schemas.microsoft.com/office/drawing/2014/main" id="{0B565513-8C48-514C-2F8A-011EC1DE8B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22" name="Picture 21" descr="A blue and grey text on a black background&#10;&#10;Description automatically generated">
            <a:extLst>
              <a:ext uri="{FF2B5EF4-FFF2-40B4-BE49-F238E27FC236}">
                <a16:creationId xmlns:a16="http://schemas.microsoft.com/office/drawing/2014/main" id="{BB1BA9B6-9F37-407B-18B9-B1D73F8A7141}"/>
              </a:ext>
            </a:extLst>
          </p:cNvPr>
          <p:cNvPicPr>
            <a:picLocks noChangeAspect="1"/>
          </p:cNvPicPr>
          <p:nvPr/>
        </p:nvPicPr>
        <p:blipFill>
          <a:blip r:embed="rId7">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
        <p:nvSpPr>
          <p:cNvPr id="8" name="Rectangle 7">
            <a:extLst>
              <a:ext uri="{FF2B5EF4-FFF2-40B4-BE49-F238E27FC236}">
                <a16:creationId xmlns:a16="http://schemas.microsoft.com/office/drawing/2014/main" id="{1BE3FB28-7721-9D18-CC9C-9A8CA3A71FB9}"/>
              </a:ext>
            </a:extLst>
          </p:cNvPr>
          <p:cNvSpPr/>
          <p:nvPr/>
        </p:nvSpPr>
        <p:spPr>
          <a:xfrm>
            <a:off x="6096000" y="-2986"/>
            <a:ext cx="6096000"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5393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F6B3D-1B36-9C6F-FE5D-8F91EC94FED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0DE137-045A-F61F-DE83-935F4138B9D3}"/>
              </a:ext>
            </a:extLst>
          </p:cNvPr>
          <p:cNvSpPr>
            <a:spLocks noGrp="1"/>
          </p:cNvSpPr>
          <p:nvPr>
            <p:ph idx="1"/>
          </p:nvPr>
        </p:nvSpPr>
        <p:spPr>
          <a:xfrm>
            <a:off x="90348" y="2956560"/>
            <a:ext cx="5907490" cy="3803470"/>
          </a:xfrm>
        </p:spPr>
        <p:txBody>
          <a:bodyPr>
            <a:normAutofit/>
          </a:bodyPr>
          <a:lstStyle/>
          <a:p>
            <a:pPr>
              <a:spcBef>
                <a:spcPts val="0"/>
              </a:spcBef>
              <a:spcAft>
                <a:spcPts val="1200"/>
              </a:spcAft>
              <a:buClr>
                <a:srgbClr val="C66A39"/>
              </a:buClr>
            </a:pPr>
            <a:endParaRPr lang="en-US" b="1">
              <a:latin typeface="Arial" panose="020B0604020202020204" pitchFamily="34" charset="0"/>
              <a:cs typeface="Arial" panose="020B0604020202020204" pitchFamily="34" charset="0"/>
            </a:endParaRPr>
          </a:p>
          <a:p>
            <a:pPr>
              <a:spcBef>
                <a:spcPts val="0"/>
              </a:spcBef>
              <a:spcAft>
                <a:spcPts val="1200"/>
              </a:spcAft>
              <a:buClr>
                <a:srgbClr val="C66A39"/>
              </a:buClr>
            </a:pPr>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2CB7654-CE88-6A98-FA4D-BE403F615039}"/>
              </a:ext>
            </a:extLst>
          </p:cNvPr>
          <p:cNvSpPr txBox="1"/>
          <p:nvPr/>
        </p:nvSpPr>
        <p:spPr>
          <a:xfrm>
            <a:off x="188510" y="310542"/>
            <a:ext cx="5907490" cy="5970865"/>
          </a:xfrm>
          <a:prstGeom prst="rect">
            <a:avLst/>
          </a:prstGeom>
          <a:noFill/>
        </p:spPr>
        <p:txBody>
          <a:bodyPr wrap="square" rtlCol="0">
            <a:spAutoFit/>
          </a:bodyPr>
          <a:lstStyle/>
          <a:p>
            <a:r>
              <a:rPr lang="en-US" sz="4400" b="1">
                <a:solidFill>
                  <a:srgbClr val="004449"/>
                </a:solidFill>
                <a:latin typeface="Arial" panose="020B0604020202020204" pitchFamily="34" charset="0"/>
                <a:cs typeface="Arial" panose="020B0604020202020204" pitchFamily="34" charset="0"/>
              </a:rPr>
              <a:t>Highway Cleanup: Mark Your Calendars September 29!</a:t>
            </a:r>
          </a:p>
          <a:p>
            <a:pPr marL="342900" indent="-342900">
              <a:buFont typeface="Arial" panose="020B0604020202020204" pitchFamily="34" charset="0"/>
              <a:buChar char="•"/>
            </a:pPr>
            <a:r>
              <a:rPr lang="en-US" sz="2400" b="1">
                <a:solidFill>
                  <a:srgbClr val="004449"/>
                </a:solidFill>
                <a:latin typeface="Arial" panose="020B0604020202020204" pitchFamily="34" charset="0"/>
                <a:cs typeface="Arial" panose="020B0604020202020204" pitchFamily="34" charset="0"/>
              </a:rPr>
              <a:t>Lunch will be provided to those that participate! You</a:t>
            </a:r>
          </a:p>
          <a:p>
            <a:pPr marL="342900" indent="-342900">
              <a:buFont typeface="Arial" panose="020B0604020202020204" pitchFamily="34" charset="0"/>
              <a:buChar char="•"/>
            </a:pPr>
            <a:r>
              <a:rPr lang="en-US" sz="2400" b="1">
                <a:solidFill>
                  <a:srgbClr val="004449"/>
                </a:solidFill>
                <a:latin typeface="Arial" panose="020B0604020202020204" pitchFamily="34" charset="0"/>
                <a:cs typeface="Arial" panose="020B0604020202020204" pitchFamily="34" charset="0"/>
              </a:rPr>
              <a:t>Bring PPE</a:t>
            </a:r>
          </a:p>
          <a:p>
            <a:pPr marL="285750" indent="-285750">
              <a:buFont typeface="Arial" panose="020B0604020202020204" pitchFamily="34" charset="0"/>
              <a:buChar char="•"/>
            </a:pPr>
            <a:r>
              <a:rPr lang="en-US" sz="2400" b="1">
                <a:solidFill>
                  <a:srgbClr val="004449"/>
                </a:solidFill>
                <a:latin typeface="Arial" panose="020B0604020202020204" pitchFamily="34" charset="0"/>
                <a:cs typeface="Arial" panose="020B0604020202020204" pitchFamily="34" charset="0"/>
              </a:rPr>
              <a:t>coordinate with your supervisor or Project Manager and </a:t>
            </a:r>
            <a:r>
              <a:rPr lang="nb-NO" sz="2400" b="1">
                <a:solidFill>
                  <a:srgbClr val="004449"/>
                </a:solidFill>
                <a:latin typeface="Arial" panose="020B0604020202020204" pitchFamily="34" charset="0"/>
                <a:cs typeface="Arial" panose="020B0604020202020204" pitchFamily="34" charset="0"/>
              </a:rPr>
              <a:t>email Shelby Epperson at sepperso@fmi.com before 9/22.</a:t>
            </a:r>
          </a:p>
          <a:p>
            <a:pPr marL="285750" indent="-285750">
              <a:buFont typeface="Arial" panose="020B0604020202020204" pitchFamily="34" charset="0"/>
              <a:buChar char="•"/>
            </a:pPr>
            <a:r>
              <a:rPr lang="nb-NO" sz="2400" b="1">
                <a:solidFill>
                  <a:srgbClr val="004449"/>
                </a:solidFill>
                <a:latin typeface="Arial" panose="020B0604020202020204" pitchFamily="34" charset="0"/>
                <a:cs typeface="Arial" panose="020B0604020202020204" pitchFamily="34" charset="0"/>
              </a:rPr>
              <a:t>Mine folks welcome too!</a:t>
            </a:r>
            <a:endParaRPr lang="en-US" sz="2400" b="1">
              <a:solidFill>
                <a:srgbClr val="004449"/>
              </a:solidFill>
              <a:latin typeface="Arial" panose="020B0604020202020204" pitchFamily="34" charset="0"/>
              <a:cs typeface="Arial" panose="020B0604020202020204" pitchFamily="34" charset="0"/>
            </a:endParaRPr>
          </a:p>
          <a:p>
            <a:endParaRPr lang="en-US" sz="4000" b="1">
              <a:solidFill>
                <a:srgbClr val="004449"/>
              </a:solidFill>
              <a:latin typeface="Arial" panose="020B0604020202020204" pitchFamily="34" charset="0"/>
              <a:cs typeface="Arial" panose="020B0604020202020204" pitchFamily="34" charset="0"/>
            </a:endParaRPr>
          </a:p>
          <a:p>
            <a:endParaRPr lang="en-US"/>
          </a:p>
        </p:txBody>
      </p:sp>
      <p:grpSp>
        <p:nvGrpSpPr>
          <p:cNvPr id="26" name="Group 25">
            <a:extLst>
              <a:ext uri="{FF2B5EF4-FFF2-40B4-BE49-F238E27FC236}">
                <a16:creationId xmlns:a16="http://schemas.microsoft.com/office/drawing/2014/main" id="{BD7346F6-B16E-35C1-0DCE-86104E294B1E}"/>
              </a:ext>
            </a:extLst>
          </p:cNvPr>
          <p:cNvGrpSpPr/>
          <p:nvPr/>
        </p:nvGrpSpPr>
        <p:grpSpPr>
          <a:xfrm>
            <a:off x="6204782" y="0"/>
            <a:ext cx="5987218" cy="6858000"/>
            <a:chOff x="6204782" y="0"/>
            <a:chExt cx="5987218" cy="6858000"/>
          </a:xfrm>
        </p:grpSpPr>
        <p:sp>
          <p:nvSpPr>
            <p:cNvPr id="21" name="Rectangle 20">
              <a:extLst>
                <a:ext uri="{FF2B5EF4-FFF2-40B4-BE49-F238E27FC236}">
                  <a16:creationId xmlns:a16="http://schemas.microsoft.com/office/drawing/2014/main" id="{F5674AD3-CCCD-657B-55EB-B33B751ACA74}"/>
                </a:ext>
              </a:extLst>
            </p:cNvPr>
            <p:cNvSpPr/>
            <p:nvPr/>
          </p:nvSpPr>
          <p:spPr>
            <a:xfrm>
              <a:off x="6204782" y="0"/>
              <a:ext cx="5987218" cy="68580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person wearing a welding mask and sunglasses&#10;&#10;Description automatically generated">
              <a:extLst>
                <a:ext uri="{FF2B5EF4-FFF2-40B4-BE49-F238E27FC236}">
                  <a16:creationId xmlns:a16="http://schemas.microsoft.com/office/drawing/2014/main" id="{604C9ED6-CC8D-5240-2253-8D8767D54E9F}"/>
                </a:ext>
              </a:extLst>
            </p:cNvPr>
            <p:cNvPicPr>
              <a:picLocks noChangeAspect="1"/>
            </p:cNvPicPr>
            <p:nvPr/>
          </p:nvPicPr>
          <p:blipFill rotWithShape="1">
            <a:blip r:embed="rId3">
              <a:extLst>
                <a:ext uri="{28A0092B-C50C-407E-A947-70E740481C1C}">
                  <a14:useLocalDpi xmlns:a14="http://schemas.microsoft.com/office/drawing/2010/main" val="0"/>
                </a:ext>
              </a:extLst>
            </a:blip>
            <a:srcRect l="11878" t="1160" r="2643"/>
            <a:stretch/>
          </p:blipFill>
          <p:spPr>
            <a:xfrm>
              <a:off x="9208132" y="3366"/>
              <a:ext cx="2978660" cy="2296194"/>
            </a:xfrm>
            <a:prstGeom prst="rect">
              <a:avLst/>
            </a:prstGeom>
          </p:spPr>
        </p:pic>
        <p:pic>
          <p:nvPicPr>
            <p:cNvPr id="6" name="Picture 5">
              <a:extLst>
                <a:ext uri="{FF2B5EF4-FFF2-40B4-BE49-F238E27FC236}">
                  <a16:creationId xmlns:a16="http://schemas.microsoft.com/office/drawing/2014/main" id="{6BDA7676-EDCA-97B1-BE0C-EBF30C12DED9}"/>
                </a:ext>
              </a:extLst>
            </p:cNvPr>
            <p:cNvPicPr>
              <a:picLocks noChangeAspect="1"/>
            </p:cNvPicPr>
            <p:nvPr/>
          </p:nvPicPr>
          <p:blipFill>
            <a:blip r:embed="rId4">
              <a:extLst>
                <a:ext uri="{28A0092B-C50C-407E-A947-70E740481C1C}">
                  <a14:useLocalDpi xmlns:a14="http://schemas.microsoft.com/office/drawing/2010/main" val="0"/>
                </a:ext>
              </a:extLst>
            </a:blip>
            <a:srcRect t="137" b="137"/>
            <a:stretch/>
          </p:blipFill>
          <p:spPr>
            <a:xfrm>
              <a:off x="9190266" y="0"/>
              <a:ext cx="2994910" cy="2349393"/>
            </a:xfrm>
            <a:prstGeom prst="rect">
              <a:avLst/>
            </a:prstGeom>
          </p:spPr>
        </p:pic>
        <p:pic>
          <p:nvPicPr>
            <p:cNvPr id="12" name="Picture 11">
              <a:extLst>
                <a:ext uri="{FF2B5EF4-FFF2-40B4-BE49-F238E27FC236}">
                  <a16:creationId xmlns:a16="http://schemas.microsoft.com/office/drawing/2014/main" id="{4A6383FD-988B-964A-ADE5-9FC8BFEA3D6C}"/>
                </a:ext>
              </a:extLst>
            </p:cNvPr>
            <p:cNvPicPr>
              <a:picLocks noChangeAspect="1"/>
            </p:cNvPicPr>
            <p:nvPr/>
          </p:nvPicPr>
          <p:blipFill>
            <a:blip r:embed="rId5">
              <a:extLst>
                <a:ext uri="{28A0092B-C50C-407E-A947-70E740481C1C}">
                  <a14:useLocalDpi xmlns:a14="http://schemas.microsoft.com/office/drawing/2010/main" val="0"/>
                </a:ext>
              </a:extLst>
            </a:blip>
            <a:srcRect t="3" b="3"/>
            <a:stretch/>
          </p:blipFill>
          <p:spPr>
            <a:xfrm>
              <a:off x="9211544" y="4655117"/>
              <a:ext cx="2980456" cy="2199517"/>
            </a:xfrm>
            <a:prstGeom prst="rect">
              <a:avLst/>
            </a:prstGeom>
          </p:spPr>
        </p:pic>
        <p:pic>
          <p:nvPicPr>
            <p:cNvPr id="8" name="Picture 7">
              <a:extLst>
                <a:ext uri="{FF2B5EF4-FFF2-40B4-BE49-F238E27FC236}">
                  <a16:creationId xmlns:a16="http://schemas.microsoft.com/office/drawing/2014/main" id="{BA1C6003-6750-5BC3-B237-F994294C8E94}"/>
                </a:ext>
              </a:extLst>
            </p:cNvPr>
            <p:cNvPicPr>
              <a:picLocks noChangeAspect="1"/>
            </p:cNvPicPr>
            <p:nvPr/>
          </p:nvPicPr>
          <p:blipFill>
            <a:blip r:embed="rId6">
              <a:extLst>
                <a:ext uri="{28A0092B-C50C-407E-A947-70E740481C1C}">
                  <a14:useLocalDpi xmlns:a14="http://schemas.microsoft.com/office/drawing/2010/main" val="0"/>
                </a:ext>
              </a:extLst>
            </a:blip>
            <a:srcRect t="50" b="50"/>
            <a:stretch/>
          </p:blipFill>
          <p:spPr>
            <a:xfrm>
              <a:off x="6207388" y="2367817"/>
              <a:ext cx="2994910" cy="2286811"/>
            </a:xfrm>
            <a:prstGeom prst="rect">
              <a:avLst/>
            </a:prstGeom>
          </p:spPr>
        </p:pic>
      </p:grpSp>
      <p:pic>
        <p:nvPicPr>
          <p:cNvPr id="4" name="Picture 3">
            <a:extLst>
              <a:ext uri="{FF2B5EF4-FFF2-40B4-BE49-F238E27FC236}">
                <a16:creationId xmlns:a16="http://schemas.microsoft.com/office/drawing/2014/main" id="{C142123D-F202-AAFB-3CDD-8A883E97015E}"/>
              </a:ext>
            </a:extLst>
          </p:cNvPr>
          <p:cNvPicPr>
            <a:picLocks noChangeAspect="1"/>
          </p:cNvPicPr>
          <p:nvPr/>
        </p:nvPicPr>
        <p:blipFill>
          <a:blip r:embed="rId7"/>
          <a:stretch>
            <a:fillRect/>
          </a:stretch>
        </p:blipFill>
        <p:spPr>
          <a:xfrm>
            <a:off x="6230090" y="3366"/>
            <a:ext cx="5955086" cy="1738807"/>
          </a:xfrm>
          <a:prstGeom prst="rect">
            <a:avLst/>
          </a:prstGeom>
        </p:spPr>
      </p:pic>
      <p:pic>
        <p:nvPicPr>
          <p:cNvPr id="9" name="Picture 8">
            <a:extLst>
              <a:ext uri="{FF2B5EF4-FFF2-40B4-BE49-F238E27FC236}">
                <a16:creationId xmlns:a16="http://schemas.microsoft.com/office/drawing/2014/main" id="{DA251B9B-1B05-9FAC-2349-A0A53B9D6CD3}"/>
              </a:ext>
            </a:extLst>
          </p:cNvPr>
          <p:cNvPicPr>
            <a:picLocks noChangeAspect="1"/>
          </p:cNvPicPr>
          <p:nvPr/>
        </p:nvPicPr>
        <p:blipFill>
          <a:blip r:embed="rId8"/>
          <a:stretch>
            <a:fillRect/>
          </a:stretch>
        </p:blipFill>
        <p:spPr>
          <a:xfrm>
            <a:off x="6455148" y="2444815"/>
            <a:ext cx="5711863" cy="3778225"/>
          </a:xfrm>
          <a:prstGeom prst="rect">
            <a:avLst/>
          </a:prstGeom>
        </p:spPr>
      </p:pic>
    </p:spTree>
    <p:extLst>
      <p:ext uri="{BB962C8B-B14F-4D97-AF65-F5344CB8AC3E}">
        <p14:creationId xmlns:p14="http://schemas.microsoft.com/office/powerpoint/2010/main" val="951050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1718F-145C-D674-CB5B-E0402A9A0B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01AC5C-19F2-9B57-36F7-B09A0B6E6E81}"/>
              </a:ext>
            </a:extLst>
          </p:cNvPr>
          <p:cNvSpPr>
            <a:spLocks noGrp="1"/>
          </p:cNvSpPr>
          <p:nvPr>
            <p:ph idx="1"/>
          </p:nvPr>
        </p:nvSpPr>
        <p:spPr>
          <a:xfrm>
            <a:off x="90348" y="2956560"/>
            <a:ext cx="5907490" cy="3803470"/>
          </a:xfrm>
        </p:spPr>
        <p:txBody>
          <a:bodyPr>
            <a:normAutofit/>
          </a:bodyPr>
          <a:lstStyle/>
          <a:p>
            <a:pPr>
              <a:spcBef>
                <a:spcPts val="0"/>
              </a:spcBef>
              <a:spcAft>
                <a:spcPts val="1200"/>
              </a:spcAft>
              <a:buClr>
                <a:srgbClr val="C66A39"/>
              </a:buClr>
            </a:pPr>
            <a:endParaRPr lang="en-US" b="1">
              <a:latin typeface="Arial" panose="020B0604020202020204" pitchFamily="34" charset="0"/>
              <a:cs typeface="Arial" panose="020B0604020202020204" pitchFamily="34" charset="0"/>
            </a:endParaRPr>
          </a:p>
          <a:p>
            <a:pPr>
              <a:spcBef>
                <a:spcPts val="0"/>
              </a:spcBef>
              <a:spcAft>
                <a:spcPts val="1200"/>
              </a:spcAft>
              <a:buClr>
                <a:srgbClr val="C66A39"/>
              </a:buClr>
            </a:pPr>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26C89B8-B270-A7D6-7179-3CC92BAC4667}"/>
              </a:ext>
            </a:extLst>
          </p:cNvPr>
          <p:cNvSpPr txBox="1"/>
          <p:nvPr/>
        </p:nvSpPr>
        <p:spPr>
          <a:xfrm>
            <a:off x="188510" y="310542"/>
            <a:ext cx="5907490" cy="4001095"/>
          </a:xfrm>
          <a:prstGeom prst="rect">
            <a:avLst/>
          </a:prstGeom>
          <a:noFill/>
        </p:spPr>
        <p:txBody>
          <a:bodyPr wrap="square" rtlCol="0">
            <a:spAutoFit/>
          </a:bodyPr>
          <a:lstStyle/>
          <a:p>
            <a:r>
              <a:rPr lang="en-US" sz="2800" b="1">
                <a:solidFill>
                  <a:srgbClr val="004449"/>
                </a:solidFill>
                <a:latin typeface="Arial" panose="020B0604020202020204" pitchFamily="34" charset="0"/>
                <a:cs typeface="Arial" panose="020B0604020202020204" pitchFamily="34" charset="0"/>
              </a:rPr>
              <a:t>HSEP Open Form:</a:t>
            </a:r>
          </a:p>
          <a:p>
            <a:pPr marL="571500" indent="-571500">
              <a:buFont typeface="Arial" panose="020B0604020202020204" pitchFamily="34" charset="0"/>
              <a:buChar char="•"/>
            </a:pPr>
            <a:r>
              <a:rPr lang="en-US" sz="2800" b="1">
                <a:solidFill>
                  <a:srgbClr val="004449"/>
                </a:solidFill>
                <a:latin typeface="Arial" panose="020B0604020202020204" pitchFamily="34" charset="0"/>
                <a:cs typeface="Arial" panose="020B0604020202020204" pitchFamily="34" charset="0"/>
              </a:rPr>
              <a:t>Please fill out environmental section for project specific information!</a:t>
            </a:r>
          </a:p>
          <a:p>
            <a:pPr marL="571500" indent="-571500">
              <a:buFont typeface="Arial" panose="020B0604020202020204" pitchFamily="34" charset="0"/>
              <a:buChar char="•"/>
            </a:pPr>
            <a:r>
              <a:rPr lang="en-US" sz="2800" b="1">
                <a:solidFill>
                  <a:srgbClr val="004449"/>
                </a:solidFill>
                <a:latin typeface="Arial" panose="020B0604020202020204" pitchFamily="34" charset="0"/>
                <a:cs typeface="Arial" panose="020B0604020202020204" pitchFamily="34" charset="0"/>
              </a:rPr>
              <a:t>Contractor needs to initial several spots in this section</a:t>
            </a:r>
          </a:p>
          <a:p>
            <a:pPr marL="571500" indent="-571500">
              <a:buFont typeface="Arial" panose="020B0604020202020204" pitchFamily="34" charset="0"/>
              <a:buChar char="•"/>
            </a:pPr>
            <a:r>
              <a:rPr lang="en-US" sz="2800" b="1">
                <a:solidFill>
                  <a:srgbClr val="004449"/>
                </a:solidFill>
                <a:latin typeface="Arial" panose="020B0604020202020204" pitchFamily="34" charset="0"/>
                <a:cs typeface="Arial" panose="020B0604020202020204" pitchFamily="34" charset="0"/>
              </a:rPr>
              <a:t>What questions do you have?</a:t>
            </a:r>
          </a:p>
          <a:p>
            <a:endParaRPr lang="en-US" sz="4000" b="1">
              <a:solidFill>
                <a:srgbClr val="004449"/>
              </a:solidFill>
              <a:latin typeface="Arial" panose="020B0604020202020204" pitchFamily="34" charset="0"/>
              <a:cs typeface="Arial" panose="020B0604020202020204" pitchFamily="34" charset="0"/>
            </a:endParaRPr>
          </a:p>
          <a:p>
            <a:endParaRPr lang="en-US"/>
          </a:p>
        </p:txBody>
      </p:sp>
      <p:grpSp>
        <p:nvGrpSpPr>
          <p:cNvPr id="26" name="Group 25">
            <a:extLst>
              <a:ext uri="{FF2B5EF4-FFF2-40B4-BE49-F238E27FC236}">
                <a16:creationId xmlns:a16="http://schemas.microsoft.com/office/drawing/2014/main" id="{4F852CE5-A93C-C279-2B6E-465F55035F00}"/>
              </a:ext>
            </a:extLst>
          </p:cNvPr>
          <p:cNvGrpSpPr/>
          <p:nvPr/>
        </p:nvGrpSpPr>
        <p:grpSpPr>
          <a:xfrm>
            <a:off x="6204782" y="0"/>
            <a:ext cx="5987218" cy="6858000"/>
            <a:chOff x="6204782" y="0"/>
            <a:chExt cx="5987218" cy="6858000"/>
          </a:xfrm>
        </p:grpSpPr>
        <p:sp>
          <p:nvSpPr>
            <p:cNvPr id="21" name="Rectangle 20">
              <a:extLst>
                <a:ext uri="{FF2B5EF4-FFF2-40B4-BE49-F238E27FC236}">
                  <a16:creationId xmlns:a16="http://schemas.microsoft.com/office/drawing/2014/main" id="{C7783E88-0620-AD86-E971-E5BADF48C9D6}"/>
                </a:ext>
              </a:extLst>
            </p:cNvPr>
            <p:cNvSpPr/>
            <p:nvPr/>
          </p:nvSpPr>
          <p:spPr>
            <a:xfrm>
              <a:off x="6204782" y="0"/>
              <a:ext cx="5987218" cy="68580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person wearing a welding mask and sunglasses&#10;&#10;Description automatically generated">
              <a:extLst>
                <a:ext uri="{FF2B5EF4-FFF2-40B4-BE49-F238E27FC236}">
                  <a16:creationId xmlns:a16="http://schemas.microsoft.com/office/drawing/2014/main" id="{CFB2F854-130D-2AD4-EA53-A38F80E35853}"/>
                </a:ext>
              </a:extLst>
            </p:cNvPr>
            <p:cNvPicPr>
              <a:picLocks noChangeAspect="1"/>
            </p:cNvPicPr>
            <p:nvPr/>
          </p:nvPicPr>
          <p:blipFill rotWithShape="1">
            <a:blip r:embed="rId3">
              <a:extLst>
                <a:ext uri="{28A0092B-C50C-407E-A947-70E740481C1C}">
                  <a14:useLocalDpi xmlns:a14="http://schemas.microsoft.com/office/drawing/2010/main" val="0"/>
                </a:ext>
              </a:extLst>
            </a:blip>
            <a:srcRect l="11878" t="1160" r="2643"/>
            <a:stretch/>
          </p:blipFill>
          <p:spPr>
            <a:xfrm>
              <a:off x="9208132" y="3366"/>
              <a:ext cx="2978660" cy="2296194"/>
            </a:xfrm>
            <a:prstGeom prst="rect">
              <a:avLst/>
            </a:prstGeom>
          </p:spPr>
        </p:pic>
        <p:pic>
          <p:nvPicPr>
            <p:cNvPr id="6" name="Picture 5">
              <a:extLst>
                <a:ext uri="{FF2B5EF4-FFF2-40B4-BE49-F238E27FC236}">
                  <a16:creationId xmlns:a16="http://schemas.microsoft.com/office/drawing/2014/main" id="{94C1A62A-15A6-2164-BE19-3CBC15B38826}"/>
                </a:ext>
              </a:extLst>
            </p:cNvPr>
            <p:cNvPicPr>
              <a:picLocks noChangeAspect="1"/>
            </p:cNvPicPr>
            <p:nvPr/>
          </p:nvPicPr>
          <p:blipFill>
            <a:blip r:embed="rId4">
              <a:extLst>
                <a:ext uri="{28A0092B-C50C-407E-A947-70E740481C1C}">
                  <a14:useLocalDpi xmlns:a14="http://schemas.microsoft.com/office/drawing/2010/main" val="0"/>
                </a:ext>
              </a:extLst>
            </a:blip>
            <a:srcRect t="137" b="137"/>
            <a:stretch/>
          </p:blipFill>
          <p:spPr>
            <a:xfrm>
              <a:off x="9190266" y="0"/>
              <a:ext cx="2994910" cy="2349393"/>
            </a:xfrm>
            <a:prstGeom prst="rect">
              <a:avLst/>
            </a:prstGeom>
          </p:spPr>
        </p:pic>
        <p:pic>
          <p:nvPicPr>
            <p:cNvPr id="12" name="Picture 11">
              <a:extLst>
                <a:ext uri="{FF2B5EF4-FFF2-40B4-BE49-F238E27FC236}">
                  <a16:creationId xmlns:a16="http://schemas.microsoft.com/office/drawing/2014/main" id="{C29E4DD0-02B7-AEC1-B37B-813420C482F8}"/>
                </a:ext>
              </a:extLst>
            </p:cNvPr>
            <p:cNvPicPr>
              <a:picLocks noChangeAspect="1"/>
            </p:cNvPicPr>
            <p:nvPr/>
          </p:nvPicPr>
          <p:blipFill>
            <a:blip r:embed="rId5">
              <a:extLst>
                <a:ext uri="{28A0092B-C50C-407E-A947-70E740481C1C}">
                  <a14:useLocalDpi xmlns:a14="http://schemas.microsoft.com/office/drawing/2010/main" val="0"/>
                </a:ext>
              </a:extLst>
            </a:blip>
            <a:srcRect t="3" b="3"/>
            <a:stretch/>
          </p:blipFill>
          <p:spPr>
            <a:xfrm>
              <a:off x="9211544" y="4655117"/>
              <a:ext cx="2980456" cy="2199517"/>
            </a:xfrm>
            <a:prstGeom prst="rect">
              <a:avLst/>
            </a:prstGeom>
          </p:spPr>
        </p:pic>
        <p:pic>
          <p:nvPicPr>
            <p:cNvPr id="8" name="Picture 7">
              <a:extLst>
                <a:ext uri="{FF2B5EF4-FFF2-40B4-BE49-F238E27FC236}">
                  <a16:creationId xmlns:a16="http://schemas.microsoft.com/office/drawing/2014/main" id="{9A77F9C4-3929-F637-1CD9-4502D7683D49}"/>
                </a:ext>
              </a:extLst>
            </p:cNvPr>
            <p:cNvPicPr>
              <a:picLocks noChangeAspect="1"/>
            </p:cNvPicPr>
            <p:nvPr/>
          </p:nvPicPr>
          <p:blipFill>
            <a:blip r:embed="rId6">
              <a:extLst>
                <a:ext uri="{28A0092B-C50C-407E-A947-70E740481C1C}">
                  <a14:useLocalDpi xmlns:a14="http://schemas.microsoft.com/office/drawing/2010/main" val="0"/>
                </a:ext>
              </a:extLst>
            </a:blip>
            <a:srcRect t="50" b="50"/>
            <a:stretch/>
          </p:blipFill>
          <p:spPr>
            <a:xfrm>
              <a:off x="6207388" y="2367817"/>
              <a:ext cx="2994910" cy="2286811"/>
            </a:xfrm>
            <a:prstGeom prst="rect">
              <a:avLst/>
            </a:prstGeom>
          </p:spPr>
        </p:pic>
      </p:grpSp>
      <p:pic>
        <p:nvPicPr>
          <p:cNvPr id="4" name="Picture 3">
            <a:extLst>
              <a:ext uri="{FF2B5EF4-FFF2-40B4-BE49-F238E27FC236}">
                <a16:creationId xmlns:a16="http://schemas.microsoft.com/office/drawing/2014/main" id="{365E5A0C-AD86-ACFF-8F6E-B341CB5D03AF}"/>
              </a:ext>
            </a:extLst>
          </p:cNvPr>
          <p:cNvPicPr>
            <a:picLocks noChangeAspect="1"/>
          </p:cNvPicPr>
          <p:nvPr/>
        </p:nvPicPr>
        <p:blipFill>
          <a:blip r:embed="rId7"/>
          <a:stretch>
            <a:fillRect/>
          </a:stretch>
        </p:blipFill>
        <p:spPr>
          <a:xfrm>
            <a:off x="6477201" y="310542"/>
            <a:ext cx="5667757" cy="2863501"/>
          </a:xfrm>
          <a:prstGeom prst="rect">
            <a:avLst/>
          </a:prstGeom>
        </p:spPr>
      </p:pic>
      <p:pic>
        <p:nvPicPr>
          <p:cNvPr id="9" name="Picture 8">
            <a:extLst>
              <a:ext uri="{FF2B5EF4-FFF2-40B4-BE49-F238E27FC236}">
                <a16:creationId xmlns:a16="http://schemas.microsoft.com/office/drawing/2014/main" id="{5B4A5BE7-5F4B-87CF-103F-946A53434CA9}"/>
              </a:ext>
            </a:extLst>
          </p:cNvPr>
          <p:cNvPicPr>
            <a:picLocks noChangeAspect="1"/>
          </p:cNvPicPr>
          <p:nvPr/>
        </p:nvPicPr>
        <p:blipFill>
          <a:blip r:embed="rId8"/>
          <a:stretch>
            <a:fillRect/>
          </a:stretch>
        </p:blipFill>
        <p:spPr>
          <a:xfrm>
            <a:off x="6527476" y="3230917"/>
            <a:ext cx="5476014" cy="3570208"/>
          </a:xfrm>
          <a:prstGeom prst="rect">
            <a:avLst/>
          </a:prstGeom>
        </p:spPr>
      </p:pic>
    </p:spTree>
    <p:extLst>
      <p:ext uri="{BB962C8B-B14F-4D97-AF65-F5344CB8AC3E}">
        <p14:creationId xmlns:p14="http://schemas.microsoft.com/office/powerpoint/2010/main" val="2557179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B442FA-CDE6-065F-EC32-D36E7A05197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BE3FB28-7721-9D18-CC9C-9A8CA3A71FB9}"/>
              </a:ext>
            </a:extLst>
          </p:cNvPr>
          <p:cNvSpPr/>
          <p:nvPr/>
        </p:nvSpPr>
        <p:spPr>
          <a:xfrm>
            <a:off x="6096000" y="-7951"/>
            <a:ext cx="6096000"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D9E2FA9-0621-15F6-700D-38CAA3CBC59B}"/>
              </a:ext>
            </a:extLst>
          </p:cNvPr>
          <p:cNvSpPr/>
          <p:nvPr/>
        </p:nvSpPr>
        <p:spPr>
          <a:xfrm>
            <a:off x="6096000" y="6544908"/>
            <a:ext cx="6096000" cy="313198"/>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ED6258C-8CCE-09B3-97BC-FC79E6BA6803}"/>
              </a:ext>
            </a:extLst>
          </p:cNvPr>
          <p:cNvSpPr txBox="1"/>
          <p:nvPr/>
        </p:nvSpPr>
        <p:spPr>
          <a:xfrm>
            <a:off x="493617" y="976486"/>
            <a:ext cx="5602383" cy="24314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High-risk Incidents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Actionable and PFEs</a:t>
            </a:r>
          </a:p>
        </p:txBody>
      </p:sp>
      <p:pic>
        <p:nvPicPr>
          <p:cNvPr id="15" name="Picture 14" descr="A black square with white text&#10;&#10;Description automatically generated">
            <a:extLst>
              <a:ext uri="{FF2B5EF4-FFF2-40B4-BE49-F238E27FC236}">
                <a16:creationId xmlns:a16="http://schemas.microsoft.com/office/drawing/2014/main" id="{0B565513-8C48-514C-2F8A-011EC1DE8B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9" name="Picture 18" descr="A blue and grey text on a black background&#10;&#10;Description automatically generated">
            <a:extLst>
              <a:ext uri="{FF2B5EF4-FFF2-40B4-BE49-F238E27FC236}">
                <a16:creationId xmlns:a16="http://schemas.microsoft.com/office/drawing/2014/main" id="{C1D02B69-917E-FAB1-870C-BB6D7860C038}"/>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Tree>
    <p:extLst>
      <p:ext uri="{BB962C8B-B14F-4D97-AF65-F5344CB8AC3E}">
        <p14:creationId xmlns:p14="http://schemas.microsoft.com/office/powerpoint/2010/main" val="2125928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6BA30-EA1D-8A3A-2DF6-1B240CA7FB52}"/>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A204D688-1FD3-639A-C8C1-6A4EEE50ECE9}"/>
              </a:ext>
            </a:extLst>
          </p:cNvPr>
          <p:cNvSpPr/>
          <p:nvPr/>
        </p:nvSpPr>
        <p:spPr>
          <a:xfrm>
            <a:off x="-2" y="0"/>
            <a:ext cx="12192001" cy="73152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D12DAC5-1CC2-2CB3-DB95-2D8F31E3DF59}"/>
              </a:ext>
            </a:extLst>
          </p:cNvPr>
          <p:cNvSpPr txBox="1"/>
          <p:nvPr/>
        </p:nvSpPr>
        <p:spPr>
          <a:xfrm>
            <a:off x="410386" y="156085"/>
            <a:ext cx="1019254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Morenci Haul Truck Fatality</a:t>
            </a:r>
            <a:endParaRPr kumimoji="0" lang="en-US" sz="28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DF4B2E61-803C-0F6E-1DBB-859965297592}"/>
              </a:ext>
            </a:extLst>
          </p:cNvPr>
          <p:cNvSpPr txBox="1"/>
          <p:nvPr/>
        </p:nvSpPr>
        <p:spPr>
          <a:xfrm>
            <a:off x="411672" y="1481907"/>
            <a:ext cx="7345981" cy="261610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600" b="0" u="none" strike="noStrike" kern="1200" cap="none" spc="0" normalizeH="0" baseline="0" noProof="0">
                <a:ln>
                  <a:noFill/>
                </a:ln>
                <a:solidFill>
                  <a:srgbClr val="000000"/>
                </a:solidFill>
                <a:effectLst/>
                <a:uLnTx/>
                <a:uFillTx/>
                <a:latin typeface="Arial"/>
                <a:ea typeface="+mn-ea"/>
                <a:cs typeface="Arial"/>
              </a:rPr>
              <a:t>I am deeply saddened to share that Charles </a:t>
            </a:r>
            <a:r>
              <a:rPr kumimoji="0" lang="en-US" sz="1600" b="0" u="none" strike="noStrike" kern="1200" cap="none" spc="0" normalizeH="0" baseline="0" noProof="0" err="1">
                <a:ln>
                  <a:noFill/>
                </a:ln>
                <a:solidFill>
                  <a:srgbClr val="000000"/>
                </a:solidFill>
                <a:effectLst/>
                <a:uLnTx/>
                <a:uFillTx/>
                <a:latin typeface="Arial"/>
                <a:ea typeface="+mn-ea"/>
                <a:cs typeface="Arial"/>
              </a:rPr>
              <a:t>McCargish</a:t>
            </a:r>
            <a:r>
              <a:rPr kumimoji="0" lang="en-US" sz="1600" b="0" u="none" strike="noStrike" kern="1200" cap="none" spc="0" normalizeH="0" baseline="0" noProof="0">
                <a:ln>
                  <a:noFill/>
                </a:ln>
                <a:solidFill>
                  <a:srgbClr val="000000"/>
                </a:solidFill>
                <a:effectLst/>
                <a:uLnTx/>
                <a:uFillTx/>
                <a:latin typeface="Arial"/>
                <a:ea typeface="+mn-ea"/>
                <a:cs typeface="Arial"/>
              </a:rPr>
              <a:t>, 69, a Truck Driver I and a valued member of the Morenci team for 19 years, was fatally injured Monday morning in a rear-end collision involving two haul trucks in the mine.</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600" b="0" u="none" strike="noStrike" kern="1200" cap="none" spc="0" normalizeH="0" baseline="0" noProof="0">
                <a:ln>
                  <a:noFill/>
                </a:ln>
                <a:solidFill>
                  <a:srgbClr val="000000"/>
                </a:solidFill>
                <a:effectLst/>
                <a:uLnTx/>
                <a:uFillTx/>
                <a:latin typeface="Arial"/>
                <a:ea typeface="+mn-ea"/>
                <a:cs typeface="Arial"/>
              </a:rPr>
              <a:t>The incident occurred at about 9:40 a.m. Emergency response personnel were immediately dispatched, and Charles was pronounced dead at the scene. The Mine Safety and Health Administration and the Arizona Mine Safety Inspector were notified immediately and have been on site. </a:t>
            </a:r>
          </a:p>
          <a:p>
            <a:pPr>
              <a:spcAft>
                <a:spcPts val="1200"/>
              </a:spcAft>
              <a:defRPr/>
            </a:pPr>
            <a:r>
              <a:rPr lang="en-US" sz="1600">
                <a:solidFill>
                  <a:srgbClr val="000000"/>
                </a:solidFill>
                <a:latin typeface="Arial"/>
                <a:cs typeface="Arial"/>
              </a:rPr>
              <a:t>This is a heartbreaking loss for our entire organization, and we extend our deepest condolences to Charles’ family, friends and coworkers. </a:t>
            </a:r>
            <a:endParaRPr kumimoji="0" lang="en-US" sz="1600" b="0" u="none" strike="noStrike" kern="1200" cap="none" spc="0" normalizeH="0" baseline="0" noProof="0">
              <a:ln>
                <a:noFill/>
              </a:ln>
              <a:solidFill>
                <a:srgbClr val="000000"/>
              </a:solidFill>
              <a:effectLst/>
              <a:uLnTx/>
              <a:uFillTx/>
              <a:latin typeface="Arial"/>
              <a:ea typeface="+mn-ea"/>
              <a:cs typeface="Arial"/>
            </a:endParaRPr>
          </a:p>
        </p:txBody>
      </p:sp>
      <p:pic>
        <p:nvPicPr>
          <p:cNvPr id="6" name="Picture 5">
            <a:extLst>
              <a:ext uri="{FF2B5EF4-FFF2-40B4-BE49-F238E27FC236}">
                <a16:creationId xmlns:a16="http://schemas.microsoft.com/office/drawing/2014/main" id="{B6476547-B4B9-A004-8C87-82F7BADB87FE}"/>
              </a:ext>
            </a:extLst>
          </p:cNvPr>
          <p:cNvPicPr>
            <a:picLocks noChangeAspect="1"/>
          </p:cNvPicPr>
          <p:nvPr/>
        </p:nvPicPr>
        <p:blipFill>
          <a:blip r:embed="rId3"/>
          <a:stretch>
            <a:fillRect/>
          </a:stretch>
        </p:blipFill>
        <p:spPr>
          <a:xfrm>
            <a:off x="7805507" y="1391967"/>
            <a:ext cx="4121023" cy="2286391"/>
          </a:xfrm>
          <a:prstGeom prst="rect">
            <a:avLst/>
          </a:prstGeom>
        </p:spPr>
      </p:pic>
      <p:sp>
        <p:nvSpPr>
          <p:cNvPr id="8" name="TextBox 7">
            <a:extLst>
              <a:ext uri="{FF2B5EF4-FFF2-40B4-BE49-F238E27FC236}">
                <a16:creationId xmlns:a16="http://schemas.microsoft.com/office/drawing/2014/main" id="{4CFD164C-ED8C-699A-812C-8FE08E90736E}"/>
              </a:ext>
            </a:extLst>
          </p:cNvPr>
          <p:cNvSpPr txBox="1"/>
          <p:nvPr/>
        </p:nvSpPr>
        <p:spPr>
          <a:xfrm>
            <a:off x="410386" y="4098008"/>
            <a:ext cx="11516144" cy="252376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600" b="0" u="none" strike="noStrike" kern="1200" cap="none" spc="0" normalizeH="0" baseline="0" noProof="0">
                <a:ln>
                  <a:noFill/>
                </a:ln>
                <a:solidFill>
                  <a:srgbClr val="000000"/>
                </a:solidFill>
                <a:effectLst/>
                <a:uLnTx/>
                <a:uFillTx/>
                <a:latin typeface="Arial"/>
                <a:ea typeface="+mn-ea"/>
                <a:cs typeface="Arial"/>
              </a:rPr>
              <a:t>I recognize this news may be difficult to process and encourage anyone who needs help or support to contact Spring Health, our employee assistance program. Representatives are available to speak with you. Alternatively, you can reach out to your local HR office.</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600" b="0" u="none" strike="noStrike" kern="1200" cap="none" spc="0" normalizeH="0" baseline="0" noProof="0">
                <a:ln>
                  <a:noFill/>
                </a:ln>
                <a:solidFill>
                  <a:srgbClr val="000000"/>
                </a:solidFill>
                <a:effectLst/>
                <a:uLnTx/>
                <a:uFillTx/>
                <a:latin typeface="Arial"/>
                <a:ea typeface="+mn-ea"/>
                <a:cs typeface="Arial"/>
              </a:rPr>
              <a:t>As with any incident, an investigation is underway to determine the cause and contributing factors. During this time, I ask that you refrain from any speculation – both within and outside Freeport – as we work to better understand what led to this tragedy. </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600" b="0" u="none" strike="noStrike" kern="1200" cap="none" spc="0" normalizeH="0" baseline="0" noProof="0">
                <a:ln>
                  <a:noFill/>
                </a:ln>
                <a:solidFill>
                  <a:srgbClr val="000000"/>
                </a:solidFill>
                <a:effectLst/>
                <a:uLnTx/>
                <a:uFillTx/>
                <a:latin typeface="Arial"/>
                <a:ea typeface="+mn-ea"/>
                <a:cs typeface="Arial"/>
              </a:rPr>
              <a:t>Please keep Charles' family, friends and fellow coworkers in your thoughts during this difficult time. Most importantly, stay focused, work safely and continue to look out for one another.</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600" b="0" u="none" strike="noStrike" kern="1200" cap="none" spc="0" normalizeH="0" baseline="0" noProof="0">
                <a:ln>
                  <a:noFill/>
                </a:ln>
                <a:solidFill>
                  <a:prstClr val="black"/>
                </a:solidFill>
                <a:effectLst/>
                <a:uLnTx/>
                <a:uFillTx/>
                <a:latin typeface="Arial"/>
                <a:ea typeface="+mn-ea"/>
                <a:cs typeface="Arial"/>
              </a:rPr>
              <a:t>- </a:t>
            </a:r>
            <a:r>
              <a:rPr kumimoji="0" lang="en-US" sz="1600" b="1" u="none" strike="noStrike" kern="1200" cap="none" spc="0" normalizeH="0" baseline="0" noProof="0">
                <a:ln>
                  <a:noFill/>
                </a:ln>
                <a:effectLst/>
                <a:uLnTx/>
                <a:uFillTx/>
                <a:latin typeface="Arial"/>
                <a:ea typeface="+mn-ea"/>
                <a:cs typeface="Arial"/>
              </a:rPr>
              <a:t>Cory Stevens</a:t>
            </a:r>
            <a:r>
              <a:rPr kumimoji="0" lang="en-US" sz="1600" b="0" u="none" strike="noStrike" kern="1200" cap="none" spc="0" normalizeH="0" baseline="0" noProof="0">
                <a:ln>
                  <a:noFill/>
                </a:ln>
                <a:solidFill>
                  <a:prstClr val="black"/>
                </a:solidFill>
                <a:effectLst/>
                <a:uLnTx/>
                <a:uFillTx/>
                <a:latin typeface="Arial"/>
                <a:ea typeface="+mn-ea"/>
                <a:cs typeface="Arial"/>
              </a:rPr>
              <a:t>, Senior Vice President</a:t>
            </a:r>
            <a:r>
              <a:rPr lang="en-US" sz="1600">
                <a:solidFill>
                  <a:prstClr val="black"/>
                </a:solidFill>
                <a:latin typeface="Arial"/>
                <a:cs typeface="Arial"/>
              </a:rPr>
              <a:t>,</a:t>
            </a:r>
            <a:r>
              <a:rPr kumimoji="0" lang="en-US" sz="1600" b="0" u="none" strike="noStrike" kern="1200" cap="none" spc="0" normalizeH="0" baseline="0" noProof="0">
                <a:ln>
                  <a:noFill/>
                </a:ln>
                <a:solidFill>
                  <a:prstClr val="black"/>
                </a:solidFill>
                <a:effectLst/>
                <a:uLnTx/>
                <a:uFillTx/>
                <a:latin typeface="Arial"/>
                <a:ea typeface="+mn-ea"/>
                <a:cs typeface="Arial"/>
              </a:rPr>
              <a:t> President and Chief Operating Officer-Americas</a:t>
            </a:r>
            <a:endParaRPr kumimoji="0" lang="en-US" sz="1800" b="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F368E3FE-9EE7-BBB7-7765-7672D86C94BB}"/>
              </a:ext>
            </a:extLst>
          </p:cNvPr>
          <p:cNvSpPr txBox="1"/>
          <p:nvPr/>
        </p:nvSpPr>
        <p:spPr>
          <a:xfrm>
            <a:off x="410386" y="1022635"/>
            <a:ext cx="6096000" cy="369332"/>
          </a:xfrm>
          <a:prstGeom prst="rect">
            <a:avLst/>
          </a:prstGeom>
          <a:noFill/>
        </p:spPr>
        <p:txBody>
          <a:bodyPr wrap="square">
            <a:spAutoFit/>
          </a:bodyPr>
          <a:lstStyle/>
          <a:p>
            <a:pPr lvl="0">
              <a:spcAft>
                <a:spcPts val="1200"/>
              </a:spcAft>
              <a:defRPr/>
            </a:pPr>
            <a:r>
              <a:rPr lang="en-US" sz="1800" b="1">
                <a:solidFill>
                  <a:srgbClr val="C66A39"/>
                </a:solidFill>
                <a:latin typeface="Arial"/>
                <a:cs typeface="Arial"/>
              </a:rPr>
              <a:t>Memo to Employees – July 7, 2026</a:t>
            </a:r>
            <a:endParaRPr lang="en-US" sz="1800">
              <a:solidFill>
                <a:srgbClr val="C66A39"/>
              </a:solidFill>
              <a:latin typeface="Arial"/>
              <a:cs typeface="Arial"/>
            </a:endParaRPr>
          </a:p>
        </p:txBody>
      </p:sp>
    </p:spTree>
    <p:extLst>
      <p:ext uri="{BB962C8B-B14F-4D97-AF65-F5344CB8AC3E}">
        <p14:creationId xmlns:p14="http://schemas.microsoft.com/office/powerpoint/2010/main" val="2173269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DC4EC4A1-F2A8-46C0-9DB8-9044030FEF77}"/>
              </a:ext>
            </a:extLst>
          </p:cNvPr>
          <p:cNvSpPr>
            <a:spLocks noGrp="1"/>
          </p:cNvSpPr>
          <p:nvPr>
            <p:ph type="title"/>
          </p:nvPr>
        </p:nvSpPr>
        <p:spPr>
          <a:xfrm>
            <a:off x="3937093" y="270082"/>
            <a:ext cx="4153714" cy="533203"/>
          </a:xfrm>
          <a:prstGeom prst="rect">
            <a:avLst/>
          </a:prstGeom>
        </p:spPr>
        <p:txBody>
          <a:bodyPr/>
          <a:lstStyle/>
          <a:p>
            <a:r>
              <a:rPr lang="en-US"/>
              <a:t>Employee Fell From T-Dolos</a:t>
            </a:r>
          </a:p>
        </p:txBody>
      </p:sp>
      <p:graphicFrame>
        <p:nvGraphicFramePr>
          <p:cNvPr id="22" name="Table 2">
            <a:extLst>
              <a:ext uri="{FF2B5EF4-FFF2-40B4-BE49-F238E27FC236}">
                <a16:creationId xmlns:a16="http://schemas.microsoft.com/office/drawing/2014/main" id="{96CCAA6D-C3BA-4365-9F2A-7AEF9AE71605}"/>
              </a:ext>
            </a:extLst>
          </p:cNvPr>
          <p:cNvGraphicFramePr>
            <a:graphicFrameLocks noGrp="1"/>
          </p:cNvGraphicFramePr>
          <p:nvPr/>
        </p:nvGraphicFramePr>
        <p:xfrm>
          <a:off x="272810" y="1078480"/>
          <a:ext cx="5823190" cy="5509435"/>
        </p:xfrm>
        <a:graphic>
          <a:graphicData uri="http://schemas.openxmlformats.org/drawingml/2006/table">
            <a:tbl>
              <a:tblPr firstRow="1" bandRow="1">
                <a:tableStyleId>{1FECB4D8-DB02-4DC6-A0A2-4F2EBAE1DC90}</a:tableStyleId>
              </a:tblPr>
              <a:tblGrid>
                <a:gridCol w="1578115">
                  <a:extLst>
                    <a:ext uri="{9D8B030D-6E8A-4147-A177-3AD203B41FA5}">
                      <a16:colId xmlns:a16="http://schemas.microsoft.com/office/drawing/2014/main" val="2478897174"/>
                    </a:ext>
                  </a:extLst>
                </a:gridCol>
                <a:gridCol w="4245075">
                  <a:extLst>
                    <a:ext uri="{9D8B030D-6E8A-4147-A177-3AD203B41FA5}">
                      <a16:colId xmlns:a16="http://schemas.microsoft.com/office/drawing/2014/main" val="1434738273"/>
                    </a:ext>
                  </a:extLst>
                </a:gridCol>
              </a:tblGrid>
              <a:tr h="317988">
                <a:tc gridSpan="2">
                  <a:txBody>
                    <a:bodyPr/>
                    <a:lstStyle/>
                    <a:p>
                      <a:pPr algn="ctr"/>
                      <a:r>
                        <a:rPr lang="en-US" sz="1400">
                          <a:solidFill>
                            <a:schemeClr val="tx1"/>
                          </a:solidFill>
                          <a:latin typeface="Arial" panose="020B0604020202020204" pitchFamily="34" charset="0"/>
                          <a:cs typeface="Arial" panose="020B0604020202020204" pitchFamily="34" charset="0"/>
                        </a:rPr>
                        <a:t>Preliminary Incident Details</a:t>
                      </a:r>
                    </a:p>
                  </a:txBody>
                  <a:tcPr anchor="ctr">
                    <a:lnL w="9525">
                      <a:solidFill>
                        <a:schemeClr val="bg1">
                          <a:lumMod val="65000"/>
                        </a:schemeClr>
                      </a:solidFill>
                    </a:lnL>
                    <a:lnR w="9525">
                      <a:solidFill>
                        <a:schemeClr val="bg1">
                          <a:lumMod val="65000"/>
                        </a:schemeClr>
                      </a:solidFill>
                    </a:lnR>
                    <a:lnT w="9525">
                      <a:solidFill>
                        <a:schemeClr val="bg1">
                          <a:lumMod val="65000"/>
                        </a:schemeClr>
                      </a:solidFill>
                    </a:lnT>
                    <a:lnB w="9525">
                      <a:solidFill>
                        <a:schemeClr val="bg1">
                          <a:lumMod val="65000"/>
                        </a:schemeClr>
                      </a:solidFill>
                    </a:lnB>
                    <a:solidFill>
                      <a:srgbClr val="FFFF00"/>
                    </a:solidFill>
                  </a:tcPr>
                </a:tc>
                <a:tc hMerge="1">
                  <a:txBody>
                    <a:bodyPr/>
                    <a:lstStyle/>
                    <a:p>
                      <a:endParaRPr lang="en-US"/>
                    </a:p>
                  </a:txBody>
                  <a:tcPr/>
                </a:tc>
                <a:extLst>
                  <a:ext uri="{0D108BD9-81ED-4DB2-BD59-A6C34878D82A}">
                    <a16:rowId xmlns:a16="http://schemas.microsoft.com/office/drawing/2014/main" val="2528705209"/>
                  </a:ext>
                </a:extLst>
              </a:tr>
              <a:tr h="262340">
                <a:tc>
                  <a:txBody>
                    <a:bodyPr/>
                    <a:lstStyle/>
                    <a:p>
                      <a:r>
                        <a:rPr lang="en-US" sz="1000" b="1">
                          <a:latin typeface="Arial"/>
                          <a:cs typeface="Arial"/>
                        </a:rPr>
                        <a:t>Operation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a:cs typeface="Arial"/>
                        </a:rPr>
                        <a:t>PT Freeport Indonesia</a:t>
                      </a:r>
                    </a:p>
                  </a:txBody>
                  <a:tcPr anchor="ctr">
                    <a:lnL w="0">
                      <a:noFill/>
                    </a:lnL>
                    <a:lnR w="12700">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1944817402"/>
                  </a:ext>
                </a:extLst>
              </a:tr>
              <a:tr h="262340">
                <a:tc>
                  <a:txBody>
                    <a:bodyPr/>
                    <a:lstStyle/>
                    <a:p>
                      <a:r>
                        <a:rPr lang="en-US" sz="1000" b="1">
                          <a:latin typeface="Arial"/>
                          <a:cs typeface="Arial"/>
                        </a:rPr>
                        <a:t>Date / Time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a:cs typeface="Arial"/>
                        </a:rPr>
                        <a:t>July 11, 2026 / 9 a.m.</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61700355"/>
                  </a:ext>
                </a:extLst>
              </a:tr>
              <a:tr h="262340">
                <a:tc>
                  <a:txBody>
                    <a:bodyPr/>
                    <a:lstStyle/>
                    <a:p>
                      <a:r>
                        <a:rPr lang="en-US" sz="1000" b="1">
                          <a:latin typeface="Arial"/>
                          <a:cs typeface="Arial"/>
                        </a:rPr>
                        <a:t>Type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a:cs typeface="Arial"/>
                        </a:rPr>
                        <a:t>Injury – Lost Time</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285024183"/>
                  </a:ext>
                </a:extLst>
              </a:tr>
              <a:tr h="994001">
                <a:tc>
                  <a:txBody>
                    <a:bodyPr/>
                    <a:lstStyle/>
                    <a:p>
                      <a:r>
                        <a:rPr lang="en-US" sz="1000" b="1">
                          <a:latin typeface="Arial" panose="020B0604020202020204" pitchFamily="34" charset="0"/>
                          <a:cs typeface="Arial" panose="020B0604020202020204" pitchFamily="34" charset="0"/>
                        </a:rPr>
                        <a:t>Summary</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a:cs typeface="Arial"/>
                        </a:rPr>
                        <a:t>A field supervisor responded to a report of a boulder obstructing T-Dolos (concrete block) installation. While stepping forward on the edge of the fourth layer of a T-Dolos stack, the employee lost balance and fell approximately 2.16 meters (7 feet) to a lower level, landing on their left arm and striking their left temple against a rock.</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037906651"/>
                  </a:ext>
                </a:extLst>
              </a:tr>
              <a:tr h="262340">
                <a:tc>
                  <a:txBody>
                    <a:bodyPr/>
                    <a:lstStyle/>
                    <a:p>
                      <a:r>
                        <a:rPr lang="en-US" sz="1000" b="1">
                          <a:latin typeface="Arial"/>
                          <a:cs typeface="Arial"/>
                        </a:rPr>
                        <a:t>Risk Category</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0" marR="0" lvl="0" indent="0" algn="l" defTabSz="914408" rtl="0" eaLnBrk="1" fontAlgn="auto" latinLnBrk="0" hangingPunct="1">
                        <a:lnSpc>
                          <a:spcPct val="100000"/>
                        </a:lnSpc>
                        <a:spcBef>
                          <a:spcPts val="0"/>
                        </a:spcBef>
                        <a:spcAft>
                          <a:spcPts val="0"/>
                        </a:spcAft>
                        <a:buClrTx/>
                        <a:buSzTx/>
                        <a:buFontTx/>
                        <a:buNone/>
                        <a:tabLst/>
                        <a:defRPr/>
                      </a:pPr>
                      <a:r>
                        <a:rPr lang="en-US" sz="1050">
                          <a:latin typeface="Arial"/>
                          <a:cs typeface="Arial"/>
                        </a:rPr>
                        <a:t>Actionable–Significant (3) Likely (3)</a:t>
                      </a:r>
                    </a:p>
                  </a:txBody>
                  <a:tcPr anchor="ctr">
                    <a:lnL w="0">
                      <a:noFill/>
                    </a:lnL>
                    <a:lnR w="12700">
                      <a:solidFill>
                        <a:schemeClr val="bg1">
                          <a:lumMod val="65000"/>
                        </a:schemeClr>
                      </a:solidFill>
                    </a:lnR>
                    <a:lnT w="9525" cap="flat" cmpd="sng" algn="ctr">
                      <a:solidFill>
                        <a:schemeClr val="bg1">
                          <a:lumMod val="65000"/>
                        </a:schemeClr>
                      </a:solidFill>
                      <a:prstDash val="solid"/>
                      <a:round/>
                      <a:headEnd type="none" w="med" len="med"/>
                      <a:tailEnd type="none" w="med" len="med"/>
                    </a:lnT>
                    <a:noFill/>
                  </a:tcPr>
                </a:tc>
                <a:extLst>
                  <a:ext uri="{0D108BD9-81ED-4DB2-BD59-A6C34878D82A}">
                    <a16:rowId xmlns:a16="http://schemas.microsoft.com/office/drawing/2014/main" val="150855670"/>
                  </a:ext>
                </a:extLst>
              </a:tr>
              <a:tr h="1097061">
                <a:tc>
                  <a:txBody>
                    <a:bodyPr/>
                    <a:lstStyle/>
                    <a:p>
                      <a:r>
                        <a:rPr lang="en-US" sz="1000" b="1">
                          <a:latin typeface="Arial" panose="020B0604020202020204" pitchFamily="34" charset="0"/>
                          <a:cs typeface="Arial" panose="020B0604020202020204" pitchFamily="34" charset="0"/>
                        </a:rPr>
                        <a:t>Findings / Missing Controls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a:cs typeface="Arial"/>
                        </a:rPr>
                        <a:t>The employee was exposed to a fall hazard above 1.2 meters (4 feet) without fall protection system in place. </a:t>
                      </a:r>
                    </a:p>
                    <a:p>
                      <a:pPr marL="171450" indent="-171450">
                        <a:buFont typeface="Arial" panose="020B0604020202020204" pitchFamily="34" charset="0"/>
                        <a:buChar char="•"/>
                      </a:pPr>
                      <a:r>
                        <a:rPr lang="en-US" sz="1050">
                          <a:latin typeface="Arial"/>
                          <a:cs typeface="Arial"/>
                        </a:rPr>
                        <a:t>No static line or fall-arrest system had been installed to provide protection on the T-Dolos stack. </a:t>
                      </a:r>
                    </a:p>
                    <a:p>
                      <a:pPr marL="171450" indent="-171450">
                        <a:buFont typeface="Arial" panose="020B0604020202020204" pitchFamily="34" charset="0"/>
                        <a:buChar char="•"/>
                      </a:pPr>
                      <a:r>
                        <a:rPr lang="en-US" sz="1050">
                          <a:latin typeface="Arial"/>
                          <a:cs typeface="Arial"/>
                        </a:rPr>
                        <a:t>The employee used the stack and a shortcut access route, creating exposure to a fall hazard without protection. </a:t>
                      </a:r>
                    </a:p>
                  </a:txBody>
                  <a:tcPr anchor="ctr">
                    <a:lnL w="0">
                      <a:noFill/>
                    </a:lnL>
                    <a:lnR w="12700">
                      <a:solidFill>
                        <a:schemeClr val="bg1">
                          <a:lumMod val="65000"/>
                        </a:schemeClr>
                      </a:solidFill>
                    </a:lnR>
                    <a:noFill/>
                  </a:tcPr>
                </a:tc>
                <a:extLst>
                  <a:ext uri="{0D108BD9-81ED-4DB2-BD59-A6C34878D82A}">
                    <a16:rowId xmlns:a16="http://schemas.microsoft.com/office/drawing/2014/main" val="3530895994"/>
                  </a:ext>
                </a:extLst>
              </a:tr>
              <a:tr h="763172">
                <a:tc>
                  <a:txBody>
                    <a:bodyPr/>
                    <a:lstStyle/>
                    <a:p>
                      <a:r>
                        <a:rPr lang="en-US" sz="1000" b="1">
                          <a:latin typeface="Arial" panose="020B0604020202020204" pitchFamily="34" charset="0"/>
                          <a:cs typeface="Arial" panose="020B0604020202020204" pitchFamily="34" charset="0"/>
                        </a:rPr>
                        <a:t>Immediate Action(s)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a:cs typeface="Arial"/>
                        </a:rPr>
                        <a:t>Stop work and secure the area to reinforce working-at-height controls.</a:t>
                      </a:r>
                    </a:p>
                    <a:p>
                      <a:pPr marL="171450" indent="-171450">
                        <a:buFont typeface="Arial" panose="020B0604020202020204" pitchFamily="34" charset="0"/>
                        <a:buChar char="•"/>
                      </a:pPr>
                      <a:r>
                        <a:rPr lang="en-US" sz="1050">
                          <a:latin typeface="Arial"/>
                          <a:cs typeface="Arial"/>
                        </a:rPr>
                        <a:t>Review work-at-height controls and install approved fall protection before resuming work.</a:t>
                      </a:r>
                    </a:p>
                  </a:txBody>
                  <a:tcPr anchor="ctr">
                    <a:lnL w="0">
                      <a:noFill/>
                    </a:lnL>
                    <a:lnR w="12700">
                      <a:solidFill>
                        <a:schemeClr val="bg1">
                          <a:lumMod val="65000"/>
                        </a:schemeClr>
                      </a:solidFill>
                    </a:lnR>
                    <a:noFill/>
                  </a:tcPr>
                </a:tc>
                <a:extLst>
                  <a:ext uri="{0D108BD9-81ED-4DB2-BD59-A6C34878D82A}">
                    <a16:rowId xmlns:a16="http://schemas.microsoft.com/office/drawing/2014/main" val="1584108510"/>
                  </a:ext>
                </a:extLst>
              </a:tr>
              <a:tr h="596228">
                <a:tc>
                  <a:txBody>
                    <a:bodyPr/>
                    <a:lstStyle/>
                    <a:p>
                      <a:r>
                        <a:rPr lang="en-US" sz="1000" b="1">
                          <a:latin typeface="Arial"/>
                          <a:cs typeface="Arial"/>
                        </a:rPr>
                        <a:t>Applicable Policies / Procedures</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a:cs typeface="Arial"/>
                        </a:rPr>
                        <a:t>GDL-4.01.10-PTFI-001 Working at Height</a:t>
                      </a:r>
                    </a:p>
                    <a:p>
                      <a:pPr marL="171450" indent="-171450">
                        <a:buFont typeface="Arial" panose="020B0604020202020204" pitchFamily="34" charset="0"/>
                        <a:buChar char="•"/>
                      </a:pPr>
                      <a:r>
                        <a:rPr lang="en-US" sz="1050">
                          <a:latin typeface="Arial"/>
                          <a:cs typeface="Arial"/>
                        </a:rPr>
                        <a:t>JSA-CID-031-2025 Bridge Foundation Stabilization Works Using an Excavator </a:t>
                      </a:r>
                    </a:p>
                  </a:txBody>
                  <a:tcPr anchor="ctr">
                    <a:lnL w="0">
                      <a:noFill/>
                    </a:lnL>
                    <a:lnR w="12700">
                      <a:solidFill>
                        <a:schemeClr val="bg1">
                          <a:lumMod val="65000"/>
                        </a:schemeClr>
                      </a:solidFill>
                    </a:lnR>
                    <a:noFill/>
                  </a:tcPr>
                </a:tc>
                <a:extLst>
                  <a:ext uri="{0D108BD9-81ED-4DB2-BD59-A6C34878D82A}">
                    <a16:rowId xmlns:a16="http://schemas.microsoft.com/office/drawing/2014/main" val="1745805115"/>
                  </a:ext>
                </a:extLst>
              </a:tr>
              <a:tr h="429285">
                <a:tc>
                  <a:txBody>
                    <a:bodyPr/>
                    <a:lstStyle/>
                    <a:p>
                      <a:r>
                        <a:rPr lang="en-US" sz="1000" b="1">
                          <a:latin typeface="Arial"/>
                          <a:cs typeface="Arial"/>
                        </a:rPr>
                        <a:t>Employee Condition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a:cs typeface="Arial"/>
                        </a:rPr>
                        <a:t>The employee sustained a fracture to the upper left arm (humerus) and a temple laceration requiring stitches.</a:t>
                      </a:r>
                    </a:p>
                  </a:txBody>
                  <a:tcPr anchor="ctr">
                    <a:lnL w="0">
                      <a:noFill/>
                    </a:lnL>
                    <a:lnR w="12700">
                      <a:solidFill>
                        <a:schemeClr val="bg1">
                          <a:lumMod val="65000"/>
                        </a:schemeClr>
                      </a:solidFill>
                    </a:lnR>
                    <a:noFill/>
                  </a:tcPr>
                </a:tc>
                <a:extLst>
                  <a:ext uri="{0D108BD9-81ED-4DB2-BD59-A6C34878D82A}">
                    <a16:rowId xmlns:a16="http://schemas.microsoft.com/office/drawing/2014/main" val="1935167756"/>
                  </a:ext>
                </a:extLst>
              </a:tr>
              <a:tr h="262340">
                <a:tc>
                  <a:txBody>
                    <a:bodyPr/>
                    <a:lstStyle/>
                    <a:p>
                      <a:r>
                        <a:rPr lang="en-US" sz="1000" b="1">
                          <a:latin typeface="Arial" panose="020B0604020202020204" pitchFamily="34" charset="0"/>
                          <a:cs typeface="Arial" panose="020B0604020202020204" pitchFamily="34" charset="0"/>
                        </a:rPr>
                        <a:t>Contact</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a:cs typeface="Arial"/>
                        </a:rPr>
                        <a:t>I Nengah Giri, Senior Manager-Grasberg Earthwork</a:t>
                      </a:r>
                    </a:p>
                  </a:txBody>
                  <a:tcPr anchor="ctr">
                    <a:lnL w="0">
                      <a:noFill/>
                    </a:lnL>
                    <a:lnR w="12700">
                      <a:solidFill>
                        <a:schemeClr val="bg1">
                          <a:lumMod val="65000"/>
                        </a:schemeClr>
                      </a:solidFill>
                    </a:lnR>
                    <a:lnB w="12700">
                      <a:solidFill>
                        <a:schemeClr val="bg1">
                          <a:lumMod val="65000"/>
                        </a:schemeClr>
                      </a:solidFill>
                    </a:lnB>
                    <a:noFill/>
                  </a:tcPr>
                </a:tc>
                <a:extLst>
                  <a:ext uri="{0D108BD9-81ED-4DB2-BD59-A6C34878D82A}">
                    <a16:rowId xmlns:a16="http://schemas.microsoft.com/office/drawing/2014/main" val="2438907356"/>
                  </a:ext>
                </a:extLst>
              </a:tr>
            </a:tbl>
          </a:graphicData>
        </a:graphic>
      </p:graphicFrame>
      <p:graphicFrame>
        <p:nvGraphicFramePr>
          <p:cNvPr id="27" name="Table 25">
            <a:extLst>
              <a:ext uri="{FF2B5EF4-FFF2-40B4-BE49-F238E27FC236}">
                <a16:creationId xmlns:a16="http://schemas.microsoft.com/office/drawing/2014/main" id="{518B5387-EEA9-49CC-8804-1ECD6BE7A834}"/>
              </a:ext>
            </a:extLst>
          </p:cNvPr>
          <p:cNvGraphicFramePr>
            <a:graphicFrameLocks noGrp="1"/>
          </p:cNvGraphicFramePr>
          <p:nvPr/>
        </p:nvGraphicFramePr>
        <p:xfrm>
          <a:off x="9248608" y="462032"/>
          <a:ext cx="2829092" cy="411480"/>
        </p:xfrm>
        <a:graphic>
          <a:graphicData uri="http://schemas.openxmlformats.org/drawingml/2006/table">
            <a:tbl>
              <a:tblPr firstRow="1" bandRow="1">
                <a:tableStyleId>{5C22544A-7EE6-4342-B048-85BDC9FD1C3A}</a:tableStyleId>
              </a:tblPr>
              <a:tblGrid>
                <a:gridCol w="2829092">
                  <a:extLst>
                    <a:ext uri="{9D8B030D-6E8A-4147-A177-3AD203B41FA5}">
                      <a16:colId xmlns:a16="http://schemas.microsoft.com/office/drawing/2014/main" val="4226224490"/>
                    </a:ext>
                  </a:extLst>
                </a:gridCol>
              </a:tblGrid>
              <a:tr h="397069">
                <a:tc>
                  <a:txBody>
                    <a:bodyPr/>
                    <a:lstStyle/>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panose="020B0604020202020204" pitchFamily="34" charset="0"/>
                          <a:cs typeface="Arial" panose="020B0604020202020204" pitchFamily="34" charset="0"/>
                        </a:rPr>
                        <a:t>PFE # 2026-09</a:t>
                      </a:r>
                    </a:p>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a:cs typeface="Arial"/>
                        </a:rPr>
                        <a:t>Event ID # 20037926</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4921928"/>
                  </a:ext>
                </a:extLst>
              </a:tr>
            </a:tbl>
          </a:graphicData>
        </a:graphic>
      </p:graphicFrame>
      <p:pic>
        <p:nvPicPr>
          <p:cNvPr id="7" name="Picture 6">
            <a:extLst>
              <a:ext uri="{FF2B5EF4-FFF2-40B4-BE49-F238E27FC236}">
                <a16:creationId xmlns:a16="http://schemas.microsoft.com/office/drawing/2014/main" id="{B4E0BB7C-C6E2-BEA9-C2BB-1678C1B77495}"/>
              </a:ext>
            </a:extLst>
          </p:cNvPr>
          <p:cNvPicPr>
            <a:picLocks noChangeAspect="1"/>
          </p:cNvPicPr>
          <p:nvPr/>
        </p:nvPicPr>
        <p:blipFill>
          <a:blip r:embed="rId2"/>
          <a:stretch>
            <a:fillRect/>
          </a:stretch>
        </p:blipFill>
        <p:spPr>
          <a:xfrm>
            <a:off x="272810" y="77951"/>
            <a:ext cx="761333" cy="661572"/>
          </a:xfrm>
          <a:prstGeom prst="rect">
            <a:avLst/>
          </a:prstGeom>
        </p:spPr>
      </p:pic>
      <p:sp>
        <p:nvSpPr>
          <p:cNvPr id="2" name="Text Placeholder 19">
            <a:extLst>
              <a:ext uri="{FF2B5EF4-FFF2-40B4-BE49-F238E27FC236}">
                <a16:creationId xmlns:a16="http://schemas.microsoft.com/office/drawing/2014/main" id="{60D0C839-1BFE-ACA2-7FE0-5A5E29889F42}"/>
              </a:ext>
            </a:extLst>
          </p:cNvPr>
          <p:cNvSpPr txBox="1">
            <a:spLocks/>
          </p:cNvSpPr>
          <p:nvPr/>
        </p:nvSpPr>
        <p:spPr>
          <a:xfrm>
            <a:off x="6855332" y="6331815"/>
            <a:ext cx="1891103" cy="256100"/>
          </a:xfrm>
          <a:prstGeom prst="rect">
            <a:avLst/>
          </a:prstGeom>
        </p:spPr>
        <p:txBody>
          <a:bodyPr/>
          <a:lstStyle>
            <a:lvl1pPr marL="91441" indent="-91441" algn="l" defTabSz="914408" rtl="0" eaLnBrk="1" latinLnBrk="0" hangingPunct="1">
              <a:lnSpc>
                <a:spcPct val="90000"/>
              </a:lnSpc>
              <a:spcBef>
                <a:spcPts val="1200"/>
              </a:spcBef>
              <a:spcAft>
                <a:spcPts val="201"/>
              </a:spcAft>
              <a:buClr>
                <a:schemeClr val="accent1"/>
              </a:buClr>
              <a:buSzPct val="100000"/>
              <a:buFont typeface="Calibri" panose="020F0502020204030204" pitchFamily="34" charset="0"/>
              <a:buChar char=" "/>
              <a:defRPr sz="1401" kern="1200">
                <a:solidFill>
                  <a:schemeClr val="tx1">
                    <a:lumMod val="75000"/>
                    <a:lumOff val="25000"/>
                  </a:schemeClr>
                </a:solidFill>
                <a:latin typeface="+mn-lt"/>
                <a:ea typeface="+mn-ea"/>
                <a:cs typeface="+mn-cs"/>
              </a:defRPr>
            </a:lvl1pPr>
            <a:lvl2pPr marL="384051" indent="-182881" algn="l" defTabSz="914408" rtl="0" eaLnBrk="1" latinLnBrk="0" hangingPunct="1">
              <a:lnSpc>
                <a:spcPct val="90000"/>
              </a:lnSpc>
              <a:spcBef>
                <a:spcPts val="201"/>
              </a:spcBef>
              <a:spcAft>
                <a:spcPts val="400"/>
              </a:spcAft>
              <a:buClr>
                <a:schemeClr val="accent1"/>
              </a:buClr>
              <a:buFont typeface="Calibri" pitchFamily="34" charset="0"/>
              <a:buChar char="◦"/>
              <a:defRPr sz="1801" kern="1200">
                <a:solidFill>
                  <a:schemeClr val="tx1">
                    <a:lumMod val="75000"/>
                    <a:lumOff val="25000"/>
                  </a:schemeClr>
                </a:solidFill>
                <a:latin typeface="+mn-lt"/>
                <a:ea typeface="+mn-ea"/>
                <a:cs typeface="+mn-cs"/>
              </a:defRPr>
            </a:lvl2pPr>
            <a:lvl3pPr marL="384051" indent="0" algn="l" defTabSz="914408" rtl="0" eaLnBrk="1" latinLnBrk="0" hangingPunct="1">
              <a:lnSpc>
                <a:spcPct val="90000"/>
              </a:lnSpc>
              <a:spcBef>
                <a:spcPts val="201"/>
              </a:spcBef>
              <a:spcAft>
                <a:spcPts val="400"/>
              </a:spcAft>
              <a:buClr>
                <a:schemeClr val="accent1"/>
              </a:buClr>
              <a:buFont typeface="Calibri" pitchFamily="34" charset="0"/>
              <a:buNone/>
              <a:defRPr sz="1401" kern="1200">
                <a:solidFill>
                  <a:schemeClr val="tx1">
                    <a:lumMod val="75000"/>
                    <a:lumOff val="25000"/>
                  </a:schemeClr>
                </a:solidFill>
                <a:latin typeface="+mn-lt"/>
                <a:ea typeface="+mn-ea"/>
                <a:cs typeface="+mn-cs"/>
              </a:defRPr>
            </a:lvl3pPr>
            <a:lvl4pPr marL="749814" indent="-182881"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4pPr>
            <a:lvl5pPr marL="932696" indent="-182881"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5pPr>
            <a:lvl6pPr marL="1100010" indent="-228602"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6pPr>
            <a:lvl7pPr marL="1300011" indent="-228602"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7pPr>
            <a:lvl8pPr marL="1500013" indent="-228602"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8pPr>
            <a:lvl9pPr marL="1700014" indent="-228602"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9pPr>
          </a:lstStyle>
          <a:p>
            <a:pPr marL="91441" marR="0" lvl="0" indent="-91441" algn="ctr" defTabSz="914408" rtl="0" eaLnBrk="1" fontAlgn="auto" latinLnBrk="0" hangingPunct="1">
              <a:lnSpc>
                <a:spcPct val="90000"/>
              </a:lnSpc>
              <a:spcBef>
                <a:spcPts val="1200"/>
              </a:spcBef>
              <a:spcAft>
                <a:spcPts val="201"/>
              </a:spcAft>
              <a:buClr>
                <a:srgbClr val="4472C4"/>
              </a:buClr>
              <a:buSzPct val="100000"/>
              <a:buFont typeface="Calibri" panose="020F0502020204030204" pitchFamily="34" charset="0"/>
              <a:buChar char=" "/>
              <a:tabLst/>
              <a:defRPr/>
            </a:pPr>
            <a:r>
              <a:rPr kumimoji="0" lang="en-US" sz="1050" b="0" i="1"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Fall position re-enactment</a:t>
            </a:r>
          </a:p>
        </p:txBody>
      </p:sp>
      <p:pic>
        <p:nvPicPr>
          <p:cNvPr id="4" name="Picture 3">
            <a:extLst>
              <a:ext uri="{FF2B5EF4-FFF2-40B4-BE49-F238E27FC236}">
                <a16:creationId xmlns:a16="http://schemas.microsoft.com/office/drawing/2014/main" id="{2D2EBA33-D665-0EE4-041D-91AA3CA0C6CE}"/>
              </a:ext>
            </a:extLst>
          </p:cNvPr>
          <p:cNvPicPr>
            <a:picLocks noChangeAspect="1"/>
          </p:cNvPicPr>
          <p:nvPr/>
        </p:nvPicPr>
        <p:blipFill>
          <a:blip r:embed="rId3"/>
          <a:stretch>
            <a:fillRect/>
          </a:stretch>
        </p:blipFill>
        <p:spPr>
          <a:xfrm>
            <a:off x="6311239" y="1479618"/>
            <a:ext cx="3818723" cy="3516135"/>
          </a:xfrm>
          <a:prstGeom prst="rect">
            <a:avLst/>
          </a:prstGeom>
        </p:spPr>
      </p:pic>
      <p:pic>
        <p:nvPicPr>
          <p:cNvPr id="6" name="Picture 5">
            <a:extLst>
              <a:ext uri="{FF2B5EF4-FFF2-40B4-BE49-F238E27FC236}">
                <a16:creationId xmlns:a16="http://schemas.microsoft.com/office/drawing/2014/main" id="{E8963484-D47B-A2BE-09C8-52C287C6977D}"/>
              </a:ext>
            </a:extLst>
          </p:cNvPr>
          <p:cNvPicPr>
            <a:picLocks noChangeAspect="1"/>
          </p:cNvPicPr>
          <p:nvPr/>
        </p:nvPicPr>
        <p:blipFill>
          <a:blip r:embed="rId4"/>
          <a:srcRect l="1517" t="10711" r="733" b="3945"/>
          <a:stretch>
            <a:fillRect/>
          </a:stretch>
        </p:blipFill>
        <p:spPr>
          <a:xfrm>
            <a:off x="8746435" y="4474917"/>
            <a:ext cx="3102967" cy="2072301"/>
          </a:xfrm>
          <a:prstGeom prst="rect">
            <a:avLst/>
          </a:prstGeom>
          <a:ln w="28575">
            <a:solidFill>
              <a:schemeClr val="bg1"/>
            </a:solidFill>
          </a:ln>
        </p:spPr>
      </p:pic>
      <p:sp>
        <p:nvSpPr>
          <p:cNvPr id="3" name="TextBox 2">
            <a:extLst>
              <a:ext uri="{FF2B5EF4-FFF2-40B4-BE49-F238E27FC236}">
                <a16:creationId xmlns:a16="http://schemas.microsoft.com/office/drawing/2014/main" id="{1FB3DAD4-249F-94F6-91EC-929035852C6F}"/>
              </a:ext>
            </a:extLst>
          </p:cNvPr>
          <p:cNvSpPr txBox="1"/>
          <p:nvPr/>
        </p:nvSpPr>
        <p:spPr>
          <a:xfrm>
            <a:off x="-9837" y="700430"/>
            <a:ext cx="1391274"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Fall from Heights </a:t>
            </a:r>
          </a:p>
        </p:txBody>
      </p:sp>
      <p:sp>
        <p:nvSpPr>
          <p:cNvPr id="20" name="Text Placeholder 19">
            <a:extLst>
              <a:ext uri="{FF2B5EF4-FFF2-40B4-BE49-F238E27FC236}">
                <a16:creationId xmlns:a16="http://schemas.microsoft.com/office/drawing/2014/main" id="{B3A8CC26-360D-471C-9F48-476300F2056C}"/>
              </a:ext>
            </a:extLst>
          </p:cNvPr>
          <p:cNvSpPr>
            <a:spLocks noGrp="1"/>
          </p:cNvSpPr>
          <p:nvPr>
            <p:ph type="body" sz="quarter" idx="34"/>
          </p:nvPr>
        </p:nvSpPr>
        <p:spPr>
          <a:xfrm>
            <a:off x="6381739" y="4867703"/>
            <a:ext cx="1366193" cy="256100"/>
          </a:xfrm>
        </p:spPr>
        <p:txBody>
          <a:bodyPr/>
          <a:lstStyle/>
          <a:p>
            <a:pPr marL="0" indent="0">
              <a:buNone/>
            </a:pPr>
            <a:r>
              <a:rPr lang="en-US" sz="1050" i="1">
                <a:latin typeface="Arial" panose="020B0604020202020204" pitchFamily="34" charset="0"/>
                <a:cs typeface="Arial" panose="020B0604020202020204" pitchFamily="34" charset="0"/>
              </a:rPr>
              <a:t>Incident diagram</a:t>
            </a:r>
          </a:p>
          <a:p>
            <a:pPr algn="ctr"/>
            <a:endParaRPr lang="en-US" sz="105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1388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60FA2F5-F09A-0FA1-F214-AFBB3BDCCB58}"/>
              </a:ext>
            </a:extLst>
          </p:cNvPr>
          <p:cNvSpPr>
            <a:spLocks noGrp="1"/>
          </p:cNvSpPr>
          <p:nvPr>
            <p:ph type="title"/>
          </p:nvPr>
        </p:nvSpPr>
        <p:spPr>
          <a:xfrm>
            <a:off x="3443416" y="408306"/>
            <a:ext cx="5799269" cy="533203"/>
          </a:xfrm>
        </p:spPr>
        <p:txBody>
          <a:bodyPr/>
          <a:lstStyle/>
          <a:p>
            <a:pPr fontAlgn="t">
              <a:lnSpc>
                <a:spcPts val="1500"/>
              </a:lnSpc>
            </a:pPr>
            <a:r>
              <a:rPr lang="en-US" sz="2400" noProof="0"/>
              <a:t>Worker Struck by a Drilling Rod</a:t>
            </a:r>
            <a:br>
              <a:rPr lang="en-US" sz="1050" noProof="0">
                <a:latin typeface="Segoe UI" panose="020B0502040204020203" pitchFamily="34" charset="0"/>
              </a:rPr>
            </a:br>
            <a:endParaRPr lang="en-US" b="1" noProof="0"/>
          </a:p>
        </p:txBody>
      </p:sp>
      <p:graphicFrame>
        <p:nvGraphicFramePr>
          <p:cNvPr id="10" name="Table 2">
            <a:extLst>
              <a:ext uri="{FF2B5EF4-FFF2-40B4-BE49-F238E27FC236}">
                <a16:creationId xmlns:a16="http://schemas.microsoft.com/office/drawing/2014/main" id="{9F9460B4-C52A-98CF-6024-468173FB756E}"/>
              </a:ext>
            </a:extLst>
          </p:cNvPr>
          <p:cNvGraphicFramePr>
            <a:graphicFrameLocks noGrp="1"/>
          </p:cNvGraphicFramePr>
          <p:nvPr/>
        </p:nvGraphicFramePr>
        <p:xfrm>
          <a:off x="296731" y="1057523"/>
          <a:ext cx="5799270" cy="5545576"/>
        </p:xfrm>
        <a:graphic>
          <a:graphicData uri="http://schemas.openxmlformats.org/drawingml/2006/table">
            <a:tbl>
              <a:tblPr firstRow="1" bandRow="1">
                <a:tableStyleId>{1FECB4D8-DB02-4DC6-A0A2-4F2EBAE1DC90}</a:tableStyleId>
              </a:tblPr>
              <a:tblGrid>
                <a:gridCol w="1505157">
                  <a:extLst>
                    <a:ext uri="{9D8B030D-6E8A-4147-A177-3AD203B41FA5}">
                      <a16:colId xmlns:a16="http://schemas.microsoft.com/office/drawing/2014/main" val="2478897174"/>
                    </a:ext>
                  </a:extLst>
                </a:gridCol>
                <a:gridCol w="4294113">
                  <a:extLst>
                    <a:ext uri="{9D8B030D-6E8A-4147-A177-3AD203B41FA5}">
                      <a16:colId xmlns:a16="http://schemas.microsoft.com/office/drawing/2014/main" val="1434738273"/>
                    </a:ext>
                  </a:extLst>
                </a:gridCol>
              </a:tblGrid>
              <a:tr h="368838">
                <a:tc gridSpan="2">
                  <a:txBody>
                    <a:bodyPr/>
                    <a:lstStyle/>
                    <a:p>
                      <a:pPr algn="ctr"/>
                      <a:r>
                        <a:rPr lang="en-US" sz="1400" noProof="0">
                          <a:solidFill>
                            <a:schemeClr val="tx1"/>
                          </a:solidFill>
                          <a:latin typeface="Arial"/>
                          <a:cs typeface="Arial"/>
                        </a:rPr>
                        <a:t>Preliminary Incident Details</a:t>
                      </a:r>
                    </a:p>
                  </a:txBody>
                  <a:tcPr anchor="ctr">
                    <a:lnL w="9525">
                      <a:solidFill>
                        <a:schemeClr val="bg1">
                          <a:lumMod val="65000"/>
                        </a:schemeClr>
                      </a:solidFill>
                    </a:lnL>
                    <a:lnR w="9525">
                      <a:solidFill>
                        <a:schemeClr val="bg1">
                          <a:lumMod val="65000"/>
                        </a:schemeClr>
                      </a:solidFill>
                    </a:lnR>
                    <a:lnT w="9525">
                      <a:solidFill>
                        <a:schemeClr val="bg1">
                          <a:lumMod val="65000"/>
                        </a:schemeClr>
                      </a:solidFill>
                    </a:lnT>
                    <a:lnB w="9525">
                      <a:solidFill>
                        <a:schemeClr val="bg1">
                          <a:lumMod val="65000"/>
                        </a:schemeClr>
                      </a:solidFill>
                    </a:lnB>
                    <a:solidFill>
                      <a:srgbClr val="FFFF00"/>
                    </a:solidFill>
                  </a:tcPr>
                </a:tc>
                <a:tc hMerge="1">
                  <a:txBody>
                    <a:bodyPr/>
                    <a:lstStyle/>
                    <a:p>
                      <a:endParaRPr lang="en-US"/>
                    </a:p>
                  </a:txBody>
                  <a:tcPr/>
                </a:tc>
                <a:extLst>
                  <a:ext uri="{0D108BD9-81ED-4DB2-BD59-A6C34878D82A}">
                    <a16:rowId xmlns:a16="http://schemas.microsoft.com/office/drawing/2014/main" val="2528705209"/>
                  </a:ext>
                </a:extLst>
              </a:tr>
              <a:tr h="254064">
                <a:tc>
                  <a:txBody>
                    <a:bodyPr/>
                    <a:lstStyle/>
                    <a:p>
                      <a:r>
                        <a:rPr lang="en-US" sz="1000" b="1" noProof="0">
                          <a:latin typeface="Arial"/>
                          <a:cs typeface="Arial"/>
                        </a:rPr>
                        <a:t>Operation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algn="l">
                        <a:lnSpc>
                          <a:spcPct val="100000"/>
                        </a:lnSpc>
                      </a:pPr>
                      <a:r>
                        <a:rPr lang="en-US" sz="1050" noProof="0">
                          <a:latin typeface="Arial" panose="020B0604020202020204" pitchFamily="34" charset="0"/>
                          <a:cs typeface="Arial" panose="020B0604020202020204" pitchFamily="34" charset="0"/>
                        </a:rPr>
                        <a:t>Cerro Verde </a:t>
                      </a:r>
                    </a:p>
                  </a:txBody>
                  <a:tcPr anchor="ctr">
                    <a:lnL w="0">
                      <a:noFill/>
                    </a:lnL>
                    <a:lnR w="12700">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1944817402"/>
                  </a:ext>
                </a:extLst>
              </a:tr>
              <a:tr h="283633">
                <a:tc>
                  <a:txBody>
                    <a:bodyPr/>
                    <a:lstStyle/>
                    <a:p>
                      <a:r>
                        <a:rPr lang="en-US" sz="1000" b="1" noProof="0">
                          <a:latin typeface="Arial"/>
                          <a:cs typeface="Arial"/>
                        </a:rPr>
                        <a:t>Date / Time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algn="l">
                        <a:lnSpc>
                          <a:spcPct val="100000"/>
                        </a:lnSpc>
                      </a:pPr>
                      <a:r>
                        <a:rPr lang="en-US" sz="1050" noProof="0">
                          <a:latin typeface="Arial" panose="020B0604020202020204" pitchFamily="34" charset="0"/>
                          <a:cs typeface="Arial" panose="020B0604020202020204" pitchFamily="34" charset="0"/>
                        </a:rPr>
                        <a:t>July 11, 2026 / 2:25 p.m.</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61700355"/>
                  </a:ext>
                </a:extLst>
              </a:tr>
              <a:tr h="328324">
                <a:tc>
                  <a:txBody>
                    <a:bodyPr/>
                    <a:lstStyle/>
                    <a:p>
                      <a:r>
                        <a:rPr lang="en-US" sz="1000" b="1" noProof="0">
                          <a:latin typeface="Arial"/>
                          <a:cs typeface="Arial"/>
                        </a:rPr>
                        <a:t>Event Type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algn="l">
                        <a:lnSpc>
                          <a:spcPct val="100000"/>
                        </a:lnSpc>
                      </a:pPr>
                      <a:r>
                        <a:rPr lang="en-US" sz="1050" noProof="0">
                          <a:latin typeface="Arial" panose="020B0604020202020204" pitchFamily="34" charset="0"/>
                          <a:cs typeface="Arial" panose="020B0604020202020204" pitchFamily="34" charset="0"/>
                        </a:rPr>
                        <a:t>Injury – Medical Treatment</a:t>
                      </a:r>
                    </a:p>
                  </a:txBody>
                  <a:tcPr anchor="ctr">
                    <a:lnL w="0">
                      <a:noFill/>
                    </a:lnL>
                    <a:lnR w="9525">
                      <a:solidFill>
                        <a:schemeClr val="bg1">
                          <a:lumMod val="65000"/>
                        </a:schemeClr>
                      </a:solidFill>
                    </a:lnR>
                    <a:lnT w="9525">
                      <a:solidFill>
                        <a:schemeClr val="bg1">
                          <a:lumMod val="65000"/>
                        </a:schemeClr>
                      </a:solidFill>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285024183"/>
                  </a:ext>
                </a:extLst>
              </a:tr>
              <a:tr h="1065605">
                <a:tc>
                  <a:txBody>
                    <a:bodyPr/>
                    <a:lstStyle/>
                    <a:p>
                      <a:r>
                        <a:rPr lang="en-US" sz="1050" b="1" i="0" kern="1200" noProof="0">
                          <a:solidFill>
                            <a:schemeClr val="dk1"/>
                          </a:solidFill>
                          <a:effectLst/>
                          <a:latin typeface="Arial"/>
                          <a:ea typeface="+mn-ea"/>
                          <a:cs typeface="Arial"/>
                        </a:rPr>
                        <a:t>Summary</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algn="l" fontAlgn="t">
                        <a:lnSpc>
                          <a:spcPct val="100000"/>
                        </a:lnSpc>
                        <a:buNone/>
                      </a:pPr>
                      <a:r>
                        <a:rPr lang="en-US" sz="1050" b="0" i="0" kern="1200" noProof="0">
                          <a:solidFill>
                            <a:schemeClr val="dk1"/>
                          </a:solidFill>
                          <a:effectLst/>
                          <a:latin typeface="Arial" panose="020B0604020202020204" pitchFamily="34" charset="0"/>
                          <a:ea typeface="+mn-ea"/>
                          <a:cs typeface="Arial" panose="020B0604020202020204" pitchFamily="34" charset="0"/>
                        </a:rPr>
                        <a:t>During a rotational diagnostic test of the drill head on a crawler-mounted drill rig, a suspended section of the drill string detached. The drill string, consisting of the barrel and an HQ rod, fell approximately 50 centimeters (1.5 feet) within the protective guard. The 17.25-kilogram (38-pound) HQ rod then separated from the barrel, struck the upper part of the protective guard and deflected toward the operators, striking an operator’s hard hat.</a:t>
                      </a:r>
                    </a:p>
                  </a:txBody>
                  <a:tcP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037906651"/>
                  </a:ext>
                </a:extLst>
              </a:tr>
              <a:tr h="342605">
                <a:tc>
                  <a:txBody>
                    <a:bodyPr/>
                    <a:lstStyle/>
                    <a:p>
                      <a:r>
                        <a:rPr lang="en-US" sz="1000" b="1" noProof="0">
                          <a:latin typeface="Arial"/>
                          <a:cs typeface="Arial"/>
                        </a:rPr>
                        <a:t>Risk Category</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i="0" kern="1200" noProof="0">
                          <a:solidFill>
                            <a:schemeClr val="dk1"/>
                          </a:solidFill>
                          <a:effectLst/>
                          <a:latin typeface="Arial" panose="020B0604020202020204" pitchFamily="34" charset="0"/>
                          <a:ea typeface="+mn-ea"/>
                          <a:cs typeface="Arial" panose="020B0604020202020204" pitchFamily="34" charset="0"/>
                        </a:rPr>
                        <a:t>Actionable – Significant (3) Likely (3)</a:t>
                      </a:r>
                    </a:p>
                  </a:txBody>
                  <a:tcPr anchor="ctr">
                    <a:lnL w="0">
                      <a:noFill/>
                    </a:lnL>
                    <a:lnR w="12700">
                      <a:solidFill>
                        <a:schemeClr val="bg1">
                          <a:lumMod val="65000"/>
                        </a:schemeClr>
                      </a:solidFill>
                    </a:lnR>
                    <a:lnT w="9525" cap="flat" cmpd="sng" algn="ctr">
                      <a:solidFill>
                        <a:schemeClr val="bg1">
                          <a:lumMod val="65000"/>
                        </a:schemeClr>
                      </a:solidFill>
                      <a:prstDash val="solid"/>
                      <a:round/>
                      <a:headEnd type="none" w="med" len="med"/>
                      <a:tailEnd type="none" w="med" len="med"/>
                    </a:lnT>
                    <a:noFill/>
                  </a:tcPr>
                </a:tc>
                <a:extLst>
                  <a:ext uri="{0D108BD9-81ED-4DB2-BD59-A6C34878D82A}">
                    <a16:rowId xmlns:a16="http://schemas.microsoft.com/office/drawing/2014/main" val="150855670"/>
                  </a:ext>
                </a:extLst>
              </a:tr>
              <a:tr h="747840">
                <a:tc>
                  <a:txBody>
                    <a:bodyPr/>
                    <a:lstStyle/>
                    <a:p>
                      <a:r>
                        <a:rPr lang="en-US" sz="1000" b="1" noProof="0">
                          <a:latin typeface="Arial"/>
                          <a:cs typeface="Arial"/>
                        </a:rPr>
                        <a:t>Findings / Missing Controls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171450" indent="-171450" algn="l" fontAlgn="t">
                        <a:lnSpc>
                          <a:spcPct val="100000"/>
                        </a:lnSpc>
                        <a:buFont typeface="Arial" panose="020B0604020202020204" pitchFamily="34" charset="0"/>
                        <a:buChar char="•"/>
                      </a:pPr>
                      <a:r>
                        <a:rPr lang="en-US" sz="1050" b="0" i="0" noProof="0">
                          <a:effectLst/>
                          <a:latin typeface="Arial" panose="020B0604020202020204" pitchFamily="34" charset="0"/>
                          <a:cs typeface="Arial" panose="020B0604020202020204" pitchFamily="34" charset="0"/>
                        </a:rPr>
                        <a:t>The JSA did not identify or consider all hazards associated with the task. </a:t>
                      </a:r>
                    </a:p>
                    <a:p>
                      <a:pPr marL="171450" indent="-171450" algn="l" fontAlgn="t">
                        <a:lnSpc>
                          <a:spcPct val="100000"/>
                        </a:lnSpc>
                        <a:buFont typeface="Arial" panose="020B0604020202020204" pitchFamily="34" charset="0"/>
                        <a:buChar char="•"/>
                      </a:pPr>
                      <a:r>
                        <a:rPr lang="en-US" sz="1050" b="0" i="0" noProof="0">
                          <a:effectLst/>
                          <a:latin typeface="Arial" panose="020B0604020202020204" pitchFamily="34" charset="0"/>
                          <a:cs typeface="Arial" panose="020B0604020202020204" pitchFamily="34" charset="0"/>
                        </a:rPr>
                        <a:t>The safe work procedure did not include the rotational diagnostic testing activity or the controls required for performing the task.</a:t>
                      </a:r>
                    </a:p>
                  </a:txBody>
                  <a:tcPr anchor="ctr">
                    <a:lnL w="0">
                      <a:noFill/>
                    </a:lnL>
                    <a:lnR w="12700">
                      <a:solidFill>
                        <a:schemeClr val="bg1">
                          <a:lumMod val="65000"/>
                        </a:schemeClr>
                      </a:solidFill>
                    </a:lnR>
                    <a:noFill/>
                  </a:tcPr>
                </a:tc>
                <a:extLst>
                  <a:ext uri="{0D108BD9-81ED-4DB2-BD59-A6C34878D82A}">
                    <a16:rowId xmlns:a16="http://schemas.microsoft.com/office/drawing/2014/main" val="3530895994"/>
                  </a:ext>
                </a:extLst>
              </a:tr>
              <a:tr h="889223">
                <a:tc>
                  <a:txBody>
                    <a:bodyPr/>
                    <a:lstStyle/>
                    <a:p>
                      <a:r>
                        <a:rPr lang="en-US" sz="1000" b="1" noProof="0">
                          <a:latin typeface="Arial"/>
                          <a:cs typeface="Arial"/>
                        </a:rPr>
                        <a:t>Immediate Action(s)</a:t>
                      </a:r>
                    </a:p>
                  </a:txBody>
                  <a:tcPr anchor="ctr">
                    <a:lnL w="9525">
                      <a:solidFill>
                        <a:schemeClr val="bg1">
                          <a:lumMod val="65000"/>
                        </a:schemeClr>
                      </a:solidFill>
                    </a:lnL>
                    <a:lnR w="0">
                      <a:noFill/>
                    </a:lnR>
                    <a:lnT w="9525">
                      <a:solidFill>
                        <a:schemeClr val="bg1">
                          <a:lumMod val="65000"/>
                        </a:schemeClr>
                      </a:solidFill>
                    </a:lnT>
                    <a:lnB w="9525" cap="flat" cmpd="sng" algn="ctr">
                      <a:solidFill>
                        <a:schemeClr val="bg1">
                          <a:lumMod val="65000"/>
                        </a:schemeClr>
                      </a:solidFill>
                      <a:prstDash val="solid"/>
                      <a:round/>
                      <a:headEnd type="none" w="med" len="med"/>
                      <a:tailEnd type="none" w="med" len="med"/>
                    </a:lnB>
                    <a:solidFill>
                      <a:schemeClr val="bg2"/>
                    </a:solidFill>
                  </a:tcPr>
                </a:tc>
                <a:tc>
                  <a:txBody>
                    <a:bodyPr/>
                    <a:lstStyle/>
                    <a:p>
                      <a:pPr marL="171450" indent="-171450" algn="l" fontAlgn="t">
                        <a:lnSpc>
                          <a:spcPct val="100000"/>
                        </a:lnSpc>
                        <a:buFont typeface="Arial" panose="020B0604020202020204" pitchFamily="34" charset="0"/>
                        <a:buChar char="•"/>
                      </a:pPr>
                      <a:r>
                        <a:rPr lang="en-US" sz="1050" b="0" i="0" noProof="0">
                          <a:effectLst/>
                          <a:latin typeface="Arial" panose="020B0604020202020204" pitchFamily="34" charset="0"/>
                          <a:cs typeface="Arial" panose="020B0604020202020204" pitchFamily="34" charset="0"/>
                        </a:rPr>
                        <a:t>Reinforce the importance of thorough JSAs to identify all hazards. </a:t>
                      </a:r>
                    </a:p>
                    <a:p>
                      <a:pPr marL="171450" indent="-171450" algn="l" fontAlgn="t">
                        <a:lnSpc>
                          <a:spcPct val="100000"/>
                        </a:lnSpc>
                        <a:buFont typeface="Arial" panose="020B0604020202020204" pitchFamily="34" charset="0"/>
                        <a:buChar char="•"/>
                      </a:pPr>
                      <a:r>
                        <a:rPr lang="en-US" sz="1050" b="0" i="0" noProof="0">
                          <a:effectLst/>
                          <a:latin typeface="Arial" panose="020B0604020202020204" pitchFamily="34" charset="0"/>
                          <a:cs typeface="Arial" panose="020B0604020202020204" pitchFamily="34" charset="0"/>
                        </a:rPr>
                        <a:t>Stop work when a task is not covered by a standard procedure. Thoroughly evaluate risks and verify appropriate controls are implemented before proceeding. </a:t>
                      </a:r>
                    </a:p>
                  </a:txBody>
                  <a:tcPr anchor="ctr">
                    <a:lnL w="0">
                      <a:noFill/>
                    </a:lnL>
                    <a:lnR w="12700">
                      <a:solidFill>
                        <a:schemeClr val="bg1">
                          <a:lumMod val="65000"/>
                        </a:schemeClr>
                      </a:solidFill>
                    </a:lnR>
                    <a:noFill/>
                  </a:tcPr>
                </a:tc>
                <a:extLst>
                  <a:ext uri="{0D108BD9-81ED-4DB2-BD59-A6C34878D82A}">
                    <a16:rowId xmlns:a16="http://schemas.microsoft.com/office/drawing/2014/main" val="1037774283"/>
                  </a:ext>
                </a:extLst>
              </a:tr>
              <a:tr h="412854">
                <a:tc>
                  <a:txBody>
                    <a:bodyPr/>
                    <a:lstStyle/>
                    <a:p>
                      <a:r>
                        <a:rPr lang="en-US" sz="1000" b="1" noProof="0">
                          <a:latin typeface="Arial"/>
                          <a:cs typeface="Arial"/>
                        </a:rPr>
                        <a:t>Applicable Policies / Procedures</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lgn="l" fontAlgn="t">
                        <a:lnSpc>
                          <a:spcPct val="100000"/>
                        </a:lnSpc>
                        <a:buFont typeface="Arial" panose="020B0604020202020204" pitchFamily="34" charset="0"/>
                        <a:buChar char="•"/>
                      </a:pPr>
                      <a:r>
                        <a:rPr lang="en-US" sz="1050" b="0" i="0" noProof="0">
                          <a:effectLst/>
                          <a:latin typeface="Arial" panose="020B0604020202020204" pitchFamily="34" charset="0"/>
                          <a:cs typeface="Arial" panose="020B0604020202020204" pitchFamily="34" charset="0"/>
                        </a:rPr>
                        <a:t>No applicable policies. </a:t>
                      </a:r>
                    </a:p>
                  </a:txBody>
                  <a:tcPr anchor="ctr">
                    <a:lnL w="0">
                      <a:noFill/>
                    </a:lnL>
                    <a:lnR w="12700">
                      <a:solidFill>
                        <a:schemeClr val="bg1">
                          <a:lumMod val="65000"/>
                        </a:schemeClr>
                      </a:solidFill>
                    </a:lnR>
                    <a:noFill/>
                  </a:tcPr>
                </a:tc>
                <a:extLst>
                  <a:ext uri="{0D108BD9-81ED-4DB2-BD59-A6C34878D82A}">
                    <a16:rowId xmlns:a16="http://schemas.microsoft.com/office/drawing/2014/main" val="1745805115"/>
                  </a:ext>
                </a:extLst>
              </a:tr>
              <a:tr h="293761">
                <a:tc>
                  <a:txBody>
                    <a:bodyPr/>
                    <a:lstStyle/>
                    <a:p>
                      <a:r>
                        <a:rPr lang="en-US" sz="1000" b="1" noProof="0">
                          <a:latin typeface="Arial"/>
                          <a:cs typeface="Arial"/>
                        </a:rPr>
                        <a:t>Employee Condition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lgn="l" fontAlgn="t">
                        <a:lnSpc>
                          <a:spcPct val="100000"/>
                        </a:lnSpc>
                        <a:buFont typeface="Arial" panose="020B0604020202020204" pitchFamily="34" charset="0"/>
                        <a:buChar char="•"/>
                      </a:pPr>
                      <a:r>
                        <a:rPr lang="en-US" sz="1050" b="0" i="0" kern="1200" noProof="0">
                          <a:solidFill>
                            <a:schemeClr val="dk1"/>
                          </a:solidFill>
                          <a:effectLst/>
                          <a:latin typeface="Arial" panose="020B0604020202020204" pitchFamily="34" charset="0"/>
                          <a:ea typeface="+mn-ea"/>
                          <a:cs typeface="Arial" panose="020B0604020202020204" pitchFamily="34" charset="0"/>
                        </a:rPr>
                        <a:t>The operator sustained a laceration-contusion injury to the head. </a:t>
                      </a:r>
                    </a:p>
                  </a:txBody>
                  <a:tcPr anchor="ctr">
                    <a:lnL w="0">
                      <a:noFill/>
                    </a:lnL>
                    <a:lnR w="12700">
                      <a:solidFill>
                        <a:schemeClr val="bg1">
                          <a:lumMod val="65000"/>
                        </a:schemeClr>
                      </a:solidFill>
                    </a:lnR>
                    <a:noFill/>
                  </a:tcPr>
                </a:tc>
                <a:extLst>
                  <a:ext uri="{0D108BD9-81ED-4DB2-BD59-A6C34878D82A}">
                    <a16:rowId xmlns:a16="http://schemas.microsoft.com/office/drawing/2014/main" val="1935167756"/>
                  </a:ext>
                </a:extLst>
              </a:tr>
              <a:tr h="412854">
                <a:tc>
                  <a:txBody>
                    <a:bodyPr/>
                    <a:lstStyle/>
                    <a:p>
                      <a:r>
                        <a:rPr lang="en-US" sz="1000" b="1" noProof="0">
                          <a:latin typeface="Arial"/>
                          <a:cs typeface="Arial"/>
                        </a:rPr>
                        <a:t>Contact</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lgn="l">
                        <a:lnSpc>
                          <a:spcPct val="100000"/>
                        </a:lnSpc>
                        <a:buFont typeface="Arial" panose="020B0604020202020204" pitchFamily="34" charset="0"/>
                        <a:buChar char="•"/>
                      </a:pPr>
                      <a:r>
                        <a:rPr lang="en-US" sz="1050" b="0" i="0" kern="1200" noProof="0">
                          <a:solidFill>
                            <a:schemeClr val="dk1"/>
                          </a:solidFill>
                          <a:effectLst/>
                          <a:latin typeface="Arial" panose="020B0604020202020204" pitchFamily="34" charset="0"/>
                          <a:ea typeface="+mn-ea"/>
                          <a:cs typeface="Arial" panose="020B0604020202020204" pitchFamily="34" charset="0"/>
                        </a:rPr>
                        <a:t>Gustavo Reynoso, Manager-Engineering and Construction Projects</a:t>
                      </a:r>
                    </a:p>
                  </a:txBody>
                  <a:tcPr anchor="ctr">
                    <a:lnL w="0">
                      <a:noFill/>
                    </a:lnL>
                    <a:lnR w="12700">
                      <a:solidFill>
                        <a:schemeClr val="bg1">
                          <a:lumMod val="65000"/>
                        </a:schemeClr>
                      </a:solidFill>
                    </a:lnR>
                    <a:lnB w="12700">
                      <a:solidFill>
                        <a:schemeClr val="bg1">
                          <a:lumMod val="65000"/>
                        </a:schemeClr>
                      </a:solidFill>
                    </a:lnB>
                    <a:noFill/>
                  </a:tcPr>
                </a:tc>
                <a:extLst>
                  <a:ext uri="{0D108BD9-81ED-4DB2-BD59-A6C34878D82A}">
                    <a16:rowId xmlns:a16="http://schemas.microsoft.com/office/drawing/2014/main" val="2438907356"/>
                  </a:ext>
                </a:extLst>
              </a:tr>
            </a:tbl>
          </a:graphicData>
        </a:graphic>
      </p:graphicFrame>
      <p:graphicFrame>
        <p:nvGraphicFramePr>
          <p:cNvPr id="12" name="Table 25">
            <a:extLst>
              <a:ext uri="{FF2B5EF4-FFF2-40B4-BE49-F238E27FC236}">
                <a16:creationId xmlns:a16="http://schemas.microsoft.com/office/drawing/2014/main" id="{23BCD6E4-1D9F-E609-D2A2-C8A78478BE8F}"/>
              </a:ext>
            </a:extLst>
          </p:cNvPr>
          <p:cNvGraphicFramePr>
            <a:graphicFrameLocks noGrp="1"/>
          </p:cNvGraphicFramePr>
          <p:nvPr/>
        </p:nvGraphicFramePr>
        <p:xfrm>
          <a:off x="9362908" y="462032"/>
          <a:ext cx="2829092" cy="411480"/>
        </p:xfrm>
        <a:graphic>
          <a:graphicData uri="http://schemas.openxmlformats.org/drawingml/2006/table">
            <a:tbl>
              <a:tblPr firstRow="1" bandRow="1">
                <a:tableStyleId>{5C22544A-7EE6-4342-B048-85BDC9FD1C3A}</a:tableStyleId>
              </a:tblPr>
              <a:tblGrid>
                <a:gridCol w="2829092">
                  <a:extLst>
                    <a:ext uri="{9D8B030D-6E8A-4147-A177-3AD203B41FA5}">
                      <a16:colId xmlns:a16="http://schemas.microsoft.com/office/drawing/2014/main" val="4226224490"/>
                    </a:ext>
                  </a:extLst>
                </a:gridCol>
              </a:tblGrid>
              <a:tr h="397069">
                <a:tc>
                  <a:txBody>
                    <a:bodyPr/>
                    <a:lstStyle/>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noProof="0">
                          <a:solidFill>
                            <a:schemeClr val="tx1"/>
                          </a:solidFill>
                          <a:latin typeface="Arial" panose="020B0604020202020204" pitchFamily="34" charset="0"/>
                          <a:cs typeface="Arial" panose="020B0604020202020204" pitchFamily="34" charset="0"/>
                        </a:rPr>
                        <a:t>ID # 2026-15</a:t>
                      </a:r>
                    </a:p>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noProof="0">
                          <a:solidFill>
                            <a:schemeClr val="tx1"/>
                          </a:solidFill>
                          <a:latin typeface="Arial" panose="020B0604020202020204" pitchFamily="34" charset="0"/>
                          <a:cs typeface="Arial" panose="020B0604020202020204" pitchFamily="34" charset="0"/>
                        </a:rPr>
                        <a:t>Event ID # </a:t>
                      </a:r>
                      <a:r>
                        <a:rPr lang="en-US" sz="1050" b="0" i="0" kern="1200" noProof="0">
                          <a:solidFill>
                            <a:schemeClr val="tx1"/>
                          </a:solidFill>
                          <a:effectLst/>
                          <a:latin typeface="Arial" panose="020B0604020202020204" pitchFamily="34" charset="0"/>
                          <a:ea typeface="+mn-ea"/>
                          <a:cs typeface="Arial" panose="020B0604020202020204" pitchFamily="34" charset="0"/>
                        </a:rPr>
                        <a:t>20037862</a:t>
                      </a:r>
                      <a:endParaRPr lang="en-US" sz="1050" b="0" noProof="0">
                        <a:solidFill>
                          <a:schemeClr val="tx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4921928"/>
                  </a:ext>
                </a:extLst>
              </a:tr>
            </a:tbl>
          </a:graphicData>
        </a:graphic>
      </p:graphicFrame>
      <p:sp>
        <p:nvSpPr>
          <p:cNvPr id="4" name="TextBox 1">
            <a:extLst>
              <a:ext uri="{FF2B5EF4-FFF2-40B4-BE49-F238E27FC236}">
                <a16:creationId xmlns:a16="http://schemas.microsoft.com/office/drawing/2014/main" id="{59628E3D-09BC-E3F1-4727-9467325A32E4}"/>
              </a:ext>
            </a:extLst>
          </p:cNvPr>
          <p:cNvSpPr txBox="1"/>
          <p:nvPr/>
        </p:nvSpPr>
        <p:spPr>
          <a:xfrm>
            <a:off x="851" y="687593"/>
            <a:ext cx="1207263"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Falling Objects</a:t>
            </a:r>
          </a:p>
        </p:txBody>
      </p:sp>
      <p:pic>
        <p:nvPicPr>
          <p:cNvPr id="34" name="Picture 22" descr="Icon&#10;&#10;Description automatically generated">
            <a:extLst>
              <a:ext uri="{FF2B5EF4-FFF2-40B4-BE49-F238E27FC236}">
                <a16:creationId xmlns:a16="http://schemas.microsoft.com/office/drawing/2014/main" id="{DFC7FA5D-E61C-4826-2BC2-67D4CE9B8E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731" y="142559"/>
            <a:ext cx="615505" cy="533204"/>
          </a:xfrm>
          <a:prstGeom prst="rect">
            <a:avLst/>
          </a:prstGeom>
        </p:spPr>
      </p:pic>
      <p:grpSp>
        <p:nvGrpSpPr>
          <p:cNvPr id="2" name="Grupo 1">
            <a:extLst>
              <a:ext uri="{FF2B5EF4-FFF2-40B4-BE49-F238E27FC236}">
                <a16:creationId xmlns:a16="http://schemas.microsoft.com/office/drawing/2014/main" id="{F9167B4C-E87B-AF48-2A0C-DF8877B7D19E}"/>
              </a:ext>
            </a:extLst>
          </p:cNvPr>
          <p:cNvGrpSpPr/>
          <p:nvPr/>
        </p:nvGrpSpPr>
        <p:grpSpPr>
          <a:xfrm>
            <a:off x="7418865" y="1486397"/>
            <a:ext cx="3426714" cy="4644059"/>
            <a:chOff x="6869480" y="1284889"/>
            <a:chExt cx="3502005" cy="4914000"/>
          </a:xfrm>
        </p:grpSpPr>
        <p:pic>
          <p:nvPicPr>
            <p:cNvPr id="3" name="Imagen 2">
              <a:extLst>
                <a:ext uri="{FF2B5EF4-FFF2-40B4-BE49-F238E27FC236}">
                  <a16:creationId xmlns:a16="http://schemas.microsoft.com/office/drawing/2014/main" id="{BBB31B39-64E8-35CB-494E-721448490397}"/>
                </a:ext>
              </a:extLst>
            </p:cNvPr>
            <p:cNvPicPr>
              <a:picLocks noChangeAspect="1"/>
            </p:cNvPicPr>
            <p:nvPr/>
          </p:nvPicPr>
          <p:blipFill>
            <a:blip r:embed="rId3"/>
            <a:stretch>
              <a:fillRect/>
            </a:stretch>
          </p:blipFill>
          <p:spPr>
            <a:xfrm>
              <a:off x="6869480" y="1284889"/>
              <a:ext cx="3502005" cy="4914000"/>
            </a:xfrm>
            <a:prstGeom prst="rect">
              <a:avLst/>
            </a:prstGeom>
          </p:spPr>
        </p:pic>
        <p:sp>
          <p:nvSpPr>
            <p:cNvPr id="5" name="Explosión: 8 puntos 4">
              <a:extLst>
                <a:ext uri="{FF2B5EF4-FFF2-40B4-BE49-F238E27FC236}">
                  <a16:creationId xmlns:a16="http://schemas.microsoft.com/office/drawing/2014/main" id="{9481E730-88A9-2A23-88C5-1285193498FC}"/>
                </a:ext>
              </a:extLst>
            </p:cNvPr>
            <p:cNvSpPr/>
            <p:nvPr/>
          </p:nvSpPr>
          <p:spPr>
            <a:xfrm>
              <a:off x="9647891" y="3350417"/>
              <a:ext cx="333025" cy="368046"/>
            </a:xfrm>
            <a:prstGeom prst="irregularSeal1">
              <a:avLst/>
            </a:prstGeom>
            <a:solidFill>
              <a:srgbClr val="FF0000">
                <a:alpha val="50000"/>
              </a:srgbClr>
            </a:solidFill>
            <a:ln w="3175" cap="flat" cmpd="sng" algn="ctr">
              <a:solidFill>
                <a:srgbClr val="00A1E5">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6" name="Rectángulo 5">
              <a:extLst>
                <a:ext uri="{FF2B5EF4-FFF2-40B4-BE49-F238E27FC236}">
                  <a16:creationId xmlns:a16="http://schemas.microsoft.com/office/drawing/2014/main" id="{AA87690F-CB65-70BE-97BC-8EAFA7EA4B2E}"/>
                </a:ext>
              </a:extLst>
            </p:cNvPr>
            <p:cNvSpPr/>
            <p:nvPr/>
          </p:nvSpPr>
          <p:spPr>
            <a:xfrm rot="21043613" flipH="1">
              <a:off x="8596640" y="2071913"/>
              <a:ext cx="47685" cy="771010"/>
            </a:xfrm>
            <a:prstGeom prst="rect">
              <a:avLst/>
            </a:prstGeom>
            <a:solidFill>
              <a:srgbClr val="FFC00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 name="Rectángulo 6">
              <a:extLst>
                <a:ext uri="{FF2B5EF4-FFF2-40B4-BE49-F238E27FC236}">
                  <a16:creationId xmlns:a16="http://schemas.microsoft.com/office/drawing/2014/main" id="{D0D6CB93-C11C-BE08-72A5-0F94B6AACF66}"/>
                </a:ext>
              </a:extLst>
            </p:cNvPr>
            <p:cNvSpPr/>
            <p:nvPr/>
          </p:nvSpPr>
          <p:spPr>
            <a:xfrm rot="994941">
              <a:off x="9072801" y="3529338"/>
              <a:ext cx="47685" cy="1140663"/>
            </a:xfrm>
            <a:prstGeom prst="rect">
              <a:avLst/>
            </a:prstGeom>
            <a:solidFill>
              <a:srgbClr val="00A1E5"/>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9" name="Rectángulo 8">
              <a:extLst>
                <a:ext uri="{FF2B5EF4-FFF2-40B4-BE49-F238E27FC236}">
                  <a16:creationId xmlns:a16="http://schemas.microsoft.com/office/drawing/2014/main" id="{7D52FB48-A5F1-B66F-018A-2E5912F87CC5}"/>
                </a:ext>
              </a:extLst>
            </p:cNvPr>
            <p:cNvSpPr/>
            <p:nvPr/>
          </p:nvSpPr>
          <p:spPr>
            <a:xfrm rot="6503443">
              <a:off x="9650966" y="3258928"/>
              <a:ext cx="45719" cy="451461"/>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6" name="CuadroTexto 15">
              <a:extLst>
                <a:ext uri="{FF2B5EF4-FFF2-40B4-BE49-F238E27FC236}">
                  <a16:creationId xmlns:a16="http://schemas.microsoft.com/office/drawing/2014/main" id="{26CA71B8-D60B-2B31-E8AC-2EEA3FD73A37}"/>
                </a:ext>
              </a:extLst>
            </p:cNvPr>
            <p:cNvSpPr txBox="1"/>
            <p:nvPr/>
          </p:nvSpPr>
          <p:spPr>
            <a:xfrm>
              <a:off x="8943210" y="3194977"/>
              <a:ext cx="628220" cy="2442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white"/>
                  </a:solidFill>
                  <a:effectLst/>
                  <a:uLnTx/>
                  <a:uFillTx/>
                  <a:latin typeface="Calibri" panose="020F0502020204030204"/>
                  <a:ea typeface="+mn-ea"/>
                  <a:cs typeface="+mn-cs"/>
                </a:rPr>
                <a:t>HQ Rod</a:t>
              </a:r>
            </a:p>
          </p:txBody>
        </p:sp>
        <p:sp>
          <p:nvSpPr>
            <p:cNvPr id="18" name="CuadroTexto 17">
              <a:extLst>
                <a:ext uri="{FF2B5EF4-FFF2-40B4-BE49-F238E27FC236}">
                  <a16:creationId xmlns:a16="http://schemas.microsoft.com/office/drawing/2014/main" id="{61481CDC-2357-7F4D-E646-8845684E136E}"/>
                </a:ext>
              </a:extLst>
            </p:cNvPr>
            <p:cNvSpPr txBox="1"/>
            <p:nvPr/>
          </p:nvSpPr>
          <p:spPr>
            <a:xfrm>
              <a:off x="7847876" y="2299319"/>
              <a:ext cx="772606" cy="2442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white"/>
                  </a:solidFill>
                  <a:effectLst/>
                  <a:uLnTx/>
                  <a:uFillTx/>
                  <a:latin typeface="Calibri" panose="020F0502020204030204"/>
                  <a:ea typeface="+mn-ea"/>
                  <a:cs typeface="+mn-cs"/>
                </a:rPr>
                <a:t>“Kely” Rod</a:t>
              </a:r>
            </a:p>
          </p:txBody>
        </p:sp>
        <p:sp>
          <p:nvSpPr>
            <p:cNvPr id="20" name="CuadroTexto 19">
              <a:extLst>
                <a:ext uri="{FF2B5EF4-FFF2-40B4-BE49-F238E27FC236}">
                  <a16:creationId xmlns:a16="http://schemas.microsoft.com/office/drawing/2014/main" id="{61BE3337-6A5E-36C8-D0C0-C640C497729A}"/>
                </a:ext>
              </a:extLst>
            </p:cNvPr>
            <p:cNvSpPr txBox="1"/>
            <p:nvPr/>
          </p:nvSpPr>
          <p:spPr>
            <a:xfrm>
              <a:off x="8291015" y="3796898"/>
              <a:ext cx="825731" cy="2442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white"/>
                  </a:solidFill>
                  <a:effectLst/>
                  <a:uLnTx/>
                  <a:uFillTx/>
                  <a:latin typeface="Calibri" panose="020F0502020204030204"/>
                  <a:ea typeface="+mn-ea"/>
                  <a:cs typeface="+mn-cs"/>
                </a:rPr>
                <a:t>“Barel” Rod</a:t>
              </a:r>
            </a:p>
          </p:txBody>
        </p:sp>
        <p:cxnSp>
          <p:nvCxnSpPr>
            <p:cNvPr id="22" name="Conector recto de flecha 21">
              <a:extLst>
                <a:ext uri="{FF2B5EF4-FFF2-40B4-BE49-F238E27FC236}">
                  <a16:creationId xmlns:a16="http://schemas.microsoft.com/office/drawing/2014/main" id="{3109B21D-1D20-F56C-FE2F-468CBCE32015}"/>
                </a:ext>
              </a:extLst>
            </p:cNvPr>
            <p:cNvCxnSpPr>
              <a:cxnSpLocks/>
            </p:cNvCxnSpPr>
            <p:nvPr/>
          </p:nvCxnSpPr>
          <p:spPr>
            <a:xfrm>
              <a:off x="9481490" y="3317601"/>
              <a:ext cx="447012" cy="145298"/>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D4B18877-92D2-879F-A4A4-C660EA695B8C}"/>
                </a:ext>
              </a:extLst>
            </p:cNvPr>
            <p:cNvSpPr txBox="1"/>
            <p:nvPr/>
          </p:nvSpPr>
          <p:spPr>
            <a:xfrm>
              <a:off x="9508870" y="3106289"/>
              <a:ext cx="61106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t>1.50m</a:t>
              </a:r>
            </a:p>
          </p:txBody>
        </p:sp>
        <p:cxnSp>
          <p:nvCxnSpPr>
            <p:cNvPr id="31" name="Conector recto de flecha 30">
              <a:extLst>
                <a:ext uri="{FF2B5EF4-FFF2-40B4-BE49-F238E27FC236}">
                  <a16:creationId xmlns:a16="http://schemas.microsoft.com/office/drawing/2014/main" id="{1E7BD76E-B062-73BC-3C33-59350AC2AEA3}"/>
                </a:ext>
              </a:extLst>
            </p:cNvPr>
            <p:cNvCxnSpPr>
              <a:cxnSpLocks/>
            </p:cNvCxnSpPr>
            <p:nvPr/>
          </p:nvCxnSpPr>
          <p:spPr>
            <a:xfrm>
              <a:off x="8745567" y="2055850"/>
              <a:ext cx="102695" cy="768620"/>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CuadroTexto 32">
              <a:extLst>
                <a:ext uri="{FF2B5EF4-FFF2-40B4-BE49-F238E27FC236}">
                  <a16:creationId xmlns:a16="http://schemas.microsoft.com/office/drawing/2014/main" id="{380751D0-20A8-F0E5-36E6-5F1B0702F392}"/>
                </a:ext>
              </a:extLst>
            </p:cNvPr>
            <p:cNvSpPr txBox="1"/>
            <p:nvPr/>
          </p:nvSpPr>
          <p:spPr>
            <a:xfrm>
              <a:off x="8791110" y="2223366"/>
              <a:ext cx="61106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t>3.00m</a:t>
              </a:r>
            </a:p>
          </p:txBody>
        </p:sp>
        <p:cxnSp>
          <p:nvCxnSpPr>
            <p:cNvPr id="35" name="Conector recto de flecha 34">
              <a:extLst>
                <a:ext uri="{FF2B5EF4-FFF2-40B4-BE49-F238E27FC236}">
                  <a16:creationId xmlns:a16="http://schemas.microsoft.com/office/drawing/2014/main" id="{5A0A2998-D3B9-E2B5-3CF0-1C8A0C5AB439}"/>
                </a:ext>
              </a:extLst>
            </p:cNvPr>
            <p:cNvCxnSpPr>
              <a:cxnSpLocks/>
            </p:cNvCxnSpPr>
            <p:nvPr/>
          </p:nvCxnSpPr>
          <p:spPr>
            <a:xfrm flipH="1">
              <a:off x="9096642" y="3564612"/>
              <a:ext cx="305533" cy="1143524"/>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CuadroTexto 35">
              <a:extLst>
                <a:ext uri="{FF2B5EF4-FFF2-40B4-BE49-F238E27FC236}">
                  <a16:creationId xmlns:a16="http://schemas.microsoft.com/office/drawing/2014/main" id="{73ADCC2E-02C4-141F-F43A-C8B827CFA541}"/>
                </a:ext>
              </a:extLst>
            </p:cNvPr>
            <p:cNvSpPr txBox="1"/>
            <p:nvPr/>
          </p:nvSpPr>
          <p:spPr>
            <a:xfrm>
              <a:off x="9317437" y="3986566"/>
              <a:ext cx="61106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t>2.60m</a:t>
              </a:r>
            </a:p>
          </p:txBody>
        </p:sp>
      </p:grpSp>
      <p:sp>
        <p:nvSpPr>
          <p:cNvPr id="11" name="TextBox 10">
            <a:extLst>
              <a:ext uri="{FF2B5EF4-FFF2-40B4-BE49-F238E27FC236}">
                <a16:creationId xmlns:a16="http://schemas.microsoft.com/office/drawing/2014/main" id="{B6D9D3B2-E01F-8C33-B3EA-E2CBA3857374}"/>
              </a:ext>
            </a:extLst>
          </p:cNvPr>
          <p:cNvSpPr txBox="1"/>
          <p:nvPr/>
        </p:nvSpPr>
        <p:spPr>
          <a:xfrm>
            <a:off x="7418865" y="6186115"/>
            <a:ext cx="3180572"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Illustration of incident. </a:t>
            </a:r>
          </a:p>
        </p:txBody>
      </p:sp>
    </p:spTree>
    <p:extLst>
      <p:ext uri="{BB962C8B-B14F-4D97-AF65-F5344CB8AC3E}">
        <p14:creationId xmlns:p14="http://schemas.microsoft.com/office/powerpoint/2010/main" val="3199767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C57936B-51BF-79BD-576A-C8E50F7775C6}"/>
              </a:ext>
            </a:extLst>
          </p:cNvPr>
          <p:cNvSpPr>
            <a:spLocks noGrp="1"/>
          </p:cNvSpPr>
          <p:nvPr>
            <p:ph type="body" sz="quarter" idx="32"/>
          </p:nvPr>
        </p:nvSpPr>
        <p:spPr>
          <a:xfrm>
            <a:off x="6421466" y="5557796"/>
            <a:ext cx="2409824" cy="236484"/>
          </a:xfrm>
        </p:spPr>
        <p:txBody>
          <a:bodyPr/>
          <a:lstStyle/>
          <a:p>
            <a:r>
              <a:rPr lang="en-US" sz="1050" i="1">
                <a:latin typeface="Arial" panose="020B0604020202020204" pitchFamily="34" charset="0"/>
                <a:cs typeface="Arial" panose="020B0604020202020204" pitchFamily="34" charset="0"/>
              </a:rPr>
              <a:t>Rolled F750 water truck. </a:t>
            </a:r>
          </a:p>
        </p:txBody>
      </p:sp>
      <p:sp>
        <p:nvSpPr>
          <p:cNvPr id="8" name="Title 7">
            <a:extLst>
              <a:ext uri="{FF2B5EF4-FFF2-40B4-BE49-F238E27FC236}">
                <a16:creationId xmlns:a16="http://schemas.microsoft.com/office/drawing/2014/main" id="{F60FA2F5-F09A-0FA1-F214-AFBB3BDCCB58}"/>
              </a:ext>
            </a:extLst>
          </p:cNvPr>
          <p:cNvSpPr>
            <a:spLocks noGrp="1"/>
          </p:cNvSpPr>
          <p:nvPr>
            <p:ph type="title"/>
          </p:nvPr>
        </p:nvSpPr>
        <p:spPr>
          <a:xfrm>
            <a:off x="3573379" y="269826"/>
            <a:ext cx="4544903" cy="533203"/>
          </a:xfrm>
        </p:spPr>
        <p:txBody>
          <a:bodyPr/>
          <a:lstStyle/>
          <a:p>
            <a:r>
              <a:rPr lang="en-US"/>
              <a:t>Water Truck Rolled Over </a:t>
            </a:r>
          </a:p>
        </p:txBody>
      </p:sp>
      <p:graphicFrame>
        <p:nvGraphicFramePr>
          <p:cNvPr id="10" name="Table 2">
            <a:extLst>
              <a:ext uri="{FF2B5EF4-FFF2-40B4-BE49-F238E27FC236}">
                <a16:creationId xmlns:a16="http://schemas.microsoft.com/office/drawing/2014/main" id="{9F9460B4-C52A-98CF-6024-468173FB756E}"/>
              </a:ext>
            </a:extLst>
          </p:cNvPr>
          <p:cNvGraphicFramePr>
            <a:graphicFrameLocks noGrp="1"/>
          </p:cNvGraphicFramePr>
          <p:nvPr/>
        </p:nvGraphicFramePr>
        <p:xfrm>
          <a:off x="272810" y="1078479"/>
          <a:ext cx="5823190" cy="5561241"/>
        </p:xfrm>
        <a:graphic>
          <a:graphicData uri="http://schemas.openxmlformats.org/drawingml/2006/table">
            <a:tbl>
              <a:tblPr firstRow="1" bandRow="1">
                <a:tableStyleId>{1FECB4D8-DB02-4DC6-A0A2-4F2EBAE1DC90}</a:tableStyleId>
              </a:tblPr>
              <a:tblGrid>
                <a:gridCol w="1578115">
                  <a:extLst>
                    <a:ext uri="{9D8B030D-6E8A-4147-A177-3AD203B41FA5}">
                      <a16:colId xmlns:a16="http://schemas.microsoft.com/office/drawing/2014/main" val="2478897174"/>
                    </a:ext>
                  </a:extLst>
                </a:gridCol>
                <a:gridCol w="4245075">
                  <a:extLst>
                    <a:ext uri="{9D8B030D-6E8A-4147-A177-3AD203B41FA5}">
                      <a16:colId xmlns:a16="http://schemas.microsoft.com/office/drawing/2014/main" val="1434738273"/>
                    </a:ext>
                  </a:extLst>
                </a:gridCol>
              </a:tblGrid>
              <a:tr h="389480">
                <a:tc gridSpan="2">
                  <a:txBody>
                    <a:bodyPr/>
                    <a:lstStyle/>
                    <a:p>
                      <a:pPr algn="ctr"/>
                      <a:r>
                        <a:rPr lang="en-US" sz="1400">
                          <a:solidFill>
                            <a:schemeClr val="tx1"/>
                          </a:solidFill>
                          <a:latin typeface="Arial" panose="020B0604020202020204" pitchFamily="34" charset="0"/>
                          <a:cs typeface="Arial" panose="020B0604020202020204" pitchFamily="34" charset="0"/>
                        </a:rPr>
                        <a:t>Preliminary Incident Details</a:t>
                      </a:r>
                    </a:p>
                  </a:txBody>
                  <a:tcPr anchor="ctr">
                    <a:lnL w="9525">
                      <a:solidFill>
                        <a:schemeClr val="bg1">
                          <a:lumMod val="65000"/>
                        </a:schemeClr>
                      </a:solidFill>
                    </a:lnL>
                    <a:lnR w="9525">
                      <a:solidFill>
                        <a:schemeClr val="bg1">
                          <a:lumMod val="65000"/>
                        </a:schemeClr>
                      </a:solidFill>
                    </a:lnR>
                    <a:lnT w="9525">
                      <a:solidFill>
                        <a:schemeClr val="bg1">
                          <a:lumMod val="65000"/>
                        </a:schemeClr>
                      </a:solidFill>
                    </a:lnT>
                    <a:lnB w="9525">
                      <a:solidFill>
                        <a:schemeClr val="bg1">
                          <a:lumMod val="65000"/>
                        </a:schemeClr>
                      </a:solidFill>
                    </a:lnB>
                    <a:solidFill>
                      <a:srgbClr val="FFFF00"/>
                    </a:solidFill>
                  </a:tcPr>
                </a:tc>
                <a:tc hMerge="1">
                  <a:txBody>
                    <a:bodyPr/>
                    <a:lstStyle/>
                    <a:p>
                      <a:endParaRPr lang="en-US"/>
                    </a:p>
                  </a:txBody>
                  <a:tcPr/>
                </a:tc>
                <a:extLst>
                  <a:ext uri="{0D108BD9-81ED-4DB2-BD59-A6C34878D82A}">
                    <a16:rowId xmlns:a16="http://schemas.microsoft.com/office/drawing/2014/main" val="2528705209"/>
                  </a:ext>
                </a:extLst>
              </a:tr>
              <a:tr h="296343">
                <a:tc>
                  <a:txBody>
                    <a:bodyPr/>
                    <a:lstStyle/>
                    <a:p>
                      <a:r>
                        <a:rPr lang="en-US" sz="1000" b="1">
                          <a:latin typeface="Arial"/>
                          <a:cs typeface="Arial"/>
                        </a:rPr>
                        <a:t>Operation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Safford </a:t>
                      </a:r>
                    </a:p>
                  </a:txBody>
                  <a:tcPr anchor="ctr">
                    <a:lnL w="0">
                      <a:noFill/>
                    </a:lnL>
                    <a:lnR w="12700">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1944817402"/>
                  </a:ext>
                </a:extLst>
              </a:tr>
              <a:tr h="304810">
                <a:tc>
                  <a:txBody>
                    <a:bodyPr/>
                    <a:lstStyle/>
                    <a:p>
                      <a:r>
                        <a:rPr lang="en-US" sz="1000" b="1">
                          <a:latin typeface="Arial"/>
                          <a:cs typeface="Arial"/>
                        </a:rPr>
                        <a:t>Date / Time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July 18, 2026 / 8:13 a.m.</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61700355"/>
                  </a:ext>
                </a:extLst>
              </a:tr>
              <a:tr h="371938">
                <a:tc>
                  <a:txBody>
                    <a:bodyPr/>
                    <a:lstStyle/>
                    <a:p>
                      <a:r>
                        <a:rPr lang="en-US" sz="1000" b="1">
                          <a:latin typeface="Arial"/>
                          <a:cs typeface="Arial"/>
                        </a:rPr>
                        <a:t>Event Type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Property Damage</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285024183"/>
                  </a:ext>
                </a:extLst>
              </a:tr>
              <a:tr h="1154098">
                <a:tc>
                  <a:txBody>
                    <a:bodyPr/>
                    <a:lstStyle/>
                    <a:p>
                      <a:r>
                        <a:rPr lang="en-US" sz="1000" b="1">
                          <a:latin typeface="Arial" panose="020B0604020202020204" pitchFamily="34" charset="0"/>
                          <a:cs typeface="Arial" panose="020B0604020202020204" pitchFamily="34" charset="0"/>
                        </a:rPr>
                        <a:t>Summary</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An operator hauling a full load of water uphill began losing power. They attempted to back down to a flat area to lighten the water load. While reversing, the truck's tires locked and the vehicle slid sideways. The rear driver-side tire climbed the downslope hillside, causing the truck to roll over. The berm prevented the truck from rolling further down the road or hill. The operator exited the vehicle without injury.</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037906651"/>
                  </a:ext>
                </a:extLst>
              </a:tr>
              <a:tr h="287876">
                <a:tc>
                  <a:txBody>
                    <a:bodyPr/>
                    <a:lstStyle/>
                    <a:p>
                      <a:r>
                        <a:rPr lang="en-US" sz="1000" b="1">
                          <a:latin typeface="Arial"/>
                          <a:cs typeface="Arial"/>
                        </a:rPr>
                        <a:t>Risk Category</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Actionable – Significant (3) Likely (3)</a:t>
                      </a:r>
                    </a:p>
                  </a:txBody>
                  <a:tcPr anchor="ctr">
                    <a:lnL w="0">
                      <a:noFill/>
                    </a:lnL>
                    <a:lnR w="12700">
                      <a:solidFill>
                        <a:schemeClr val="bg1">
                          <a:lumMod val="65000"/>
                        </a:schemeClr>
                      </a:solidFill>
                    </a:lnR>
                    <a:lnT w="9525" cap="flat" cmpd="sng" algn="ctr">
                      <a:solidFill>
                        <a:schemeClr val="bg1">
                          <a:lumMod val="65000"/>
                        </a:schemeClr>
                      </a:solidFill>
                      <a:prstDash val="solid"/>
                      <a:round/>
                      <a:headEnd type="none" w="med" len="med"/>
                      <a:tailEnd type="none" w="med" len="med"/>
                    </a:lnT>
                    <a:noFill/>
                  </a:tcPr>
                </a:tc>
                <a:extLst>
                  <a:ext uri="{0D108BD9-81ED-4DB2-BD59-A6C34878D82A}">
                    <a16:rowId xmlns:a16="http://schemas.microsoft.com/office/drawing/2014/main" val="150855670"/>
                  </a:ext>
                </a:extLst>
              </a:tr>
              <a:tr h="696814">
                <a:tc>
                  <a:txBody>
                    <a:bodyPr/>
                    <a:lstStyle/>
                    <a:p>
                      <a:r>
                        <a:rPr lang="en-US" sz="1000" b="1">
                          <a:latin typeface="Arial" panose="020B0604020202020204" pitchFamily="34" charset="0"/>
                          <a:cs typeface="Arial" panose="020B0604020202020204" pitchFamily="34" charset="0"/>
                        </a:rPr>
                        <a:t>Findings / Missing Controls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The berm was successful in stopping the vehicle.</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The operator was wearing a seatbelt. </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Stop work should be used when equipment capabilities are compromised.</a:t>
                      </a:r>
                    </a:p>
                  </a:txBody>
                  <a:tcPr anchor="ctr">
                    <a:lnL w="0">
                      <a:noFill/>
                    </a:lnL>
                    <a:lnR w="12700">
                      <a:solidFill>
                        <a:schemeClr val="bg1">
                          <a:lumMod val="65000"/>
                        </a:schemeClr>
                      </a:solidFill>
                    </a:lnR>
                    <a:noFill/>
                  </a:tcPr>
                </a:tc>
                <a:extLst>
                  <a:ext uri="{0D108BD9-81ED-4DB2-BD59-A6C34878D82A}">
                    <a16:rowId xmlns:a16="http://schemas.microsoft.com/office/drawing/2014/main" val="3530895994"/>
                  </a:ext>
                </a:extLst>
              </a:tr>
              <a:tr h="696814">
                <a:tc>
                  <a:txBody>
                    <a:bodyPr/>
                    <a:lstStyle/>
                    <a:p>
                      <a:r>
                        <a:rPr lang="en-US" sz="1000" b="1">
                          <a:latin typeface="Arial" panose="020B0604020202020204" pitchFamily="34" charset="0"/>
                          <a:cs typeface="Arial" panose="020B0604020202020204" pitchFamily="34" charset="0"/>
                        </a:rPr>
                        <a:t>Immediate Action(s)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Verify a risk-based approach when constructing roads to help ensure proper grade, berms and vehicle capabilities.</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Remote work should have plans in place for emergency response times.</a:t>
                      </a:r>
                    </a:p>
                  </a:txBody>
                  <a:tcPr anchor="ctr">
                    <a:lnL w="0">
                      <a:noFill/>
                    </a:lnL>
                    <a:lnR w="12700">
                      <a:solidFill>
                        <a:schemeClr val="bg1">
                          <a:lumMod val="65000"/>
                        </a:schemeClr>
                      </a:solidFill>
                    </a:lnR>
                    <a:noFill/>
                  </a:tcPr>
                </a:tc>
                <a:extLst>
                  <a:ext uri="{0D108BD9-81ED-4DB2-BD59-A6C34878D82A}">
                    <a16:rowId xmlns:a16="http://schemas.microsoft.com/office/drawing/2014/main" val="2182568747"/>
                  </a:ext>
                </a:extLst>
              </a:tr>
              <a:tr h="474148">
                <a:tc>
                  <a:txBody>
                    <a:bodyPr/>
                    <a:lstStyle/>
                    <a:p>
                      <a:r>
                        <a:rPr lang="en-US" sz="1000" b="1">
                          <a:latin typeface="Arial"/>
                          <a:cs typeface="Arial"/>
                        </a:rPr>
                        <a:t>Applicable Policies / Procedures</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hlinkClick r:id="rId2"/>
                        </a:rPr>
                        <a:t>FCX-23 Interaction with Heavy Mobile Equipment</a:t>
                      </a:r>
                      <a:endParaRPr lang="en-US" sz="1050">
                        <a:latin typeface="Arial" panose="020B0604020202020204" pitchFamily="34" charset="0"/>
                        <a:cs typeface="Arial" panose="020B0604020202020204" pitchFamily="34" charset="0"/>
                      </a:endParaRPr>
                    </a:p>
                  </a:txBody>
                  <a:tcPr anchor="ctr">
                    <a:lnL w="0">
                      <a:noFill/>
                    </a:lnL>
                    <a:lnR w="12700">
                      <a:solidFill>
                        <a:schemeClr val="bg1">
                          <a:lumMod val="65000"/>
                        </a:schemeClr>
                      </a:solidFill>
                    </a:lnR>
                    <a:noFill/>
                  </a:tcPr>
                </a:tc>
                <a:extLst>
                  <a:ext uri="{0D108BD9-81ED-4DB2-BD59-A6C34878D82A}">
                    <a16:rowId xmlns:a16="http://schemas.microsoft.com/office/drawing/2014/main" val="1745805115"/>
                  </a:ext>
                </a:extLst>
              </a:tr>
              <a:tr h="465683">
                <a:tc>
                  <a:txBody>
                    <a:bodyPr/>
                    <a:lstStyle/>
                    <a:p>
                      <a:r>
                        <a:rPr lang="en-US" sz="1000" b="1">
                          <a:latin typeface="Arial"/>
                          <a:cs typeface="Arial"/>
                        </a:rPr>
                        <a:t>Employee Condition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rPr>
                        <a:t>No reported injuries. </a:t>
                      </a:r>
                    </a:p>
                  </a:txBody>
                  <a:tcPr anchor="ctr">
                    <a:lnL w="0">
                      <a:noFill/>
                    </a:lnL>
                    <a:lnR w="12700">
                      <a:solidFill>
                        <a:schemeClr val="bg1">
                          <a:lumMod val="65000"/>
                        </a:schemeClr>
                      </a:solidFill>
                    </a:lnR>
                    <a:noFill/>
                  </a:tcPr>
                </a:tc>
                <a:extLst>
                  <a:ext uri="{0D108BD9-81ED-4DB2-BD59-A6C34878D82A}">
                    <a16:rowId xmlns:a16="http://schemas.microsoft.com/office/drawing/2014/main" val="1935167756"/>
                  </a:ext>
                </a:extLst>
              </a:tr>
              <a:tr h="296343">
                <a:tc>
                  <a:txBody>
                    <a:bodyPr/>
                    <a:lstStyle/>
                    <a:p>
                      <a:r>
                        <a:rPr lang="en-US" sz="1000" b="1">
                          <a:latin typeface="Arial" panose="020B0604020202020204" pitchFamily="34" charset="0"/>
                          <a:cs typeface="Arial" panose="020B0604020202020204" pitchFamily="34" charset="0"/>
                        </a:rPr>
                        <a:t>Contact</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rPr>
                        <a:t>Shannon Jeans, Manager-Health and Safety</a:t>
                      </a:r>
                    </a:p>
                  </a:txBody>
                  <a:tcPr anchor="ctr">
                    <a:lnL w="0">
                      <a:noFill/>
                    </a:lnL>
                    <a:lnR w="12700">
                      <a:solidFill>
                        <a:schemeClr val="bg1">
                          <a:lumMod val="65000"/>
                        </a:schemeClr>
                      </a:solidFill>
                    </a:lnR>
                    <a:lnB w="12700">
                      <a:solidFill>
                        <a:schemeClr val="bg1">
                          <a:lumMod val="65000"/>
                        </a:schemeClr>
                      </a:solidFill>
                    </a:lnB>
                    <a:noFill/>
                  </a:tcPr>
                </a:tc>
                <a:extLst>
                  <a:ext uri="{0D108BD9-81ED-4DB2-BD59-A6C34878D82A}">
                    <a16:rowId xmlns:a16="http://schemas.microsoft.com/office/drawing/2014/main" val="2438907356"/>
                  </a:ext>
                </a:extLst>
              </a:tr>
            </a:tbl>
          </a:graphicData>
        </a:graphic>
      </p:graphicFrame>
      <p:sp>
        <p:nvSpPr>
          <p:cNvPr id="11" name="TextBox 10">
            <a:extLst>
              <a:ext uri="{FF2B5EF4-FFF2-40B4-BE49-F238E27FC236}">
                <a16:creationId xmlns:a16="http://schemas.microsoft.com/office/drawing/2014/main" id="{40C31247-777A-D7B0-FE39-3ECBAE4D738B}"/>
              </a:ext>
            </a:extLst>
          </p:cNvPr>
          <p:cNvSpPr txBox="1"/>
          <p:nvPr/>
        </p:nvSpPr>
        <p:spPr>
          <a:xfrm>
            <a:off x="92155" y="536427"/>
            <a:ext cx="1249391"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Vehicle Collision or Rollover </a:t>
            </a:r>
          </a:p>
        </p:txBody>
      </p:sp>
      <p:graphicFrame>
        <p:nvGraphicFramePr>
          <p:cNvPr id="12" name="Table 25">
            <a:extLst>
              <a:ext uri="{FF2B5EF4-FFF2-40B4-BE49-F238E27FC236}">
                <a16:creationId xmlns:a16="http://schemas.microsoft.com/office/drawing/2014/main" id="{23BCD6E4-1D9F-E609-D2A2-C8A78478BE8F}"/>
              </a:ext>
            </a:extLst>
          </p:cNvPr>
          <p:cNvGraphicFramePr>
            <a:graphicFrameLocks noGrp="1"/>
          </p:cNvGraphicFramePr>
          <p:nvPr/>
        </p:nvGraphicFramePr>
        <p:xfrm>
          <a:off x="9362908" y="462032"/>
          <a:ext cx="2829092" cy="411480"/>
        </p:xfrm>
        <a:graphic>
          <a:graphicData uri="http://schemas.openxmlformats.org/drawingml/2006/table">
            <a:tbl>
              <a:tblPr firstRow="1" bandRow="1">
                <a:tableStyleId>{5C22544A-7EE6-4342-B048-85BDC9FD1C3A}</a:tableStyleId>
              </a:tblPr>
              <a:tblGrid>
                <a:gridCol w="2829092">
                  <a:extLst>
                    <a:ext uri="{9D8B030D-6E8A-4147-A177-3AD203B41FA5}">
                      <a16:colId xmlns:a16="http://schemas.microsoft.com/office/drawing/2014/main" val="4226224490"/>
                    </a:ext>
                  </a:extLst>
                </a:gridCol>
              </a:tblGrid>
              <a:tr h="397069">
                <a:tc>
                  <a:txBody>
                    <a:bodyPr/>
                    <a:lstStyle/>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panose="020B0604020202020204" pitchFamily="34" charset="0"/>
                          <a:cs typeface="Arial" panose="020B0604020202020204" pitchFamily="34" charset="0"/>
                        </a:rPr>
                        <a:t>ID # 2026-16</a:t>
                      </a:r>
                    </a:p>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panose="020B0604020202020204" pitchFamily="34" charset="0"/>
                          <a:cs typeface="Arial" panose="020B0604020202020204" pitchFamily="34" charset="0"/>
                        </a:rPr>
                        <a:t>Event ID # 20038082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4921928"/>
                  </a:ext>
                </a:extLst>
              </a:tr>
            </a:tbl>
          </a:graphicData>
        </a:graphic>
      </p:graphicFrame>
      <p:pic>
        <p:nvPicPr>
          <p:cNvPr id="1027" name="Picture 1">
            <a:extLst>
              <a:ext uri="{FF2B5EF4-FFF2-40B4-BE49-F238E27FC236}">
                <a16:creationId xmlns:a16="http://schemas.microsoft.com/office/drawing/2014/main" id="{A56BF774-8051-49F5-0706-838761FAE2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1466" y="2267615"/>
            <a:ext cx="5402124" cy="3204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Logo, icon&#10;&#10;Description automatically generated">
            <a:extLst>
              <a:ext uri="{FF2B5EF4-FFF2-40B4-BE49-F238E27FC236}">
                <a16:creationId xmlns:a16="http://schemas.microsoft.com/office/drawing/2014/main" id="{50E4A153-DA22-4FEF-BD3C-4A2456DA3D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787" y="56395"/>
            <a:ext cx="554126" cy="480032"/>
          </a:xfrm>
          <a:prstGeom prst="rect">
            <a:avLst/>
          </a:prstGeom>
        </p:spPr>
      </p:pic>
    </p:spTree>
    <p:extLst>
      <p:ext uri="{BB962C8B-B14F-4D97-AF65-F5344CB8AC3E}">
        <p14:creationId xmlns:p14="http://schemas.microsoft.com/office/powerpoint/2010/main" val="3168262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8DE5F-3953-7324-25AD-1B74E1D1A5C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B45F4A0-F324-AF60-74BA-6749BB9E50E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A8BB32CF-9E8C-01E5-3CD8-BE55D744E164}"/>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027319A-2AC9-F914-1BBC-2E094BA02424}"/>
              </a:ext>
            </a:extLst>
          </p:cNvPr>
          <p:cNvSpPr/>
          <p:nvPr/>
        </p:nvSpPr>
        <p:spPr>
          <a:xfrm>
            <a:off x="6096000" y="-7951"/>
            <a:ext cx="6096000"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23E996AC-0680-D791-6F44-6AD3B077530D}"/>
              </a:ext>
            </a:extLst>
          </p:cNvPr>
          <p:cNvSpPr/>
          <p:nvPr/>
        </p:nvSpPr>
        <p:spPr>
          <a:xfrm>
            <a:off x="6096000" y="6544908"/>
            <a:ext cx="6096000" cy="313198"/>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0A63169-5C5A-BED5-58C1-67B96F9EEC19}"/>
              </a:ext>
            </a:extLst>
          </p:cNvPr>
          <p:cNvSpPr txBox="1"/>
          <p:nvPr/>
        </p:nvSpPr>
        <p:spPr>
          <a:xfrm>
            <a:off x="493617" y="976486"/>
            <a:ext cx="560238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Industry Incidents</a:t>
            </a:r>
          </a:p>
        </p:txBody>
      </p:sp>
      <p:pic>
        <p:nvPicPr>
          <p:cNvPr id="15" name="Picture 14" descr="A black square with white text&#10;&#10;Description automatically generated">
            <a:extLst>
              <a:ext uri="{FF2B5EF4-FFF2-40B4-BE49-F238E27FC236}">
                <a16:creationId xmlns:a16="http://schemas.microsoft.com/office/drawing/2014/main" id="{16DAFA7A-AE2D-7B22-D27A-C0147FFFED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9" name="Picture 18" descr="A blue and grey text on a black background&#10;&#10;Description automatically generated">
            <a:extLst>
              <a:ext uri="{FF2B5EF4-FFF2-40B4-BE49-F238E27FC236}">
                <a16:creationId xmlns:a16="http://schemas.microsoft.com/office/drawing/2014/main" id="{5E9BD25A-8CD3-8F83-5E91-40BEB4C0A33A}"/>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Tree>
    <p:extLst>
      <p:ext uri="{BB962C8B-B14F-4D97-AF65-F5344CB8AC3E}">
        <p14:creationId xmlns:p14="http://schemas.microsoft.com/office/powerpoint/2010/main" val="3355901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236E832-E981-6826-A479-F179EE232C7A}"/>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796C3384-7C71-8CF4-C4B5-6D37B96C2B75}"/>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7D0B4CFA-1C92-6558-EEA4-FFBF2B9AFB43}"/>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59BAA5D-3C0C-DA29-905E-EA9A50AE6AD9}"/>
              </a:ext>
            </a:extLst>
          </p:cNvPr>
          <p:cNvSpPr txBox="1"/>
          <p:nvPr/>
        </p:nvSpPr>
        <p:spPr>
          <a:xfrm>
            <a:off x="1953936" y="541294"/>
            <a:ext cx="945509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MSHA Fatality Alert </a:t>
            </a:r>
            <a:endParaRPr kumimoji="0" lang="en-US" sz="3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23050A48-5F09-D1F0-8863-576042017110}"/>
              </a:ext>
            </a:extLst>
          </p:cNvPr>
          <p:cNvSpPr txBox="1"/>
          <p:nvPr/>
        </p:nvSpPr>
        <p:spPr>
          <a:xfrm>
            <a:off x="6681482" y="2076524"/>
            <a:ext cx="5118632" cy="34470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1200"/>
              </a:spcAft>
              <a:buClr>
                <a:srgbClr val="C66A39"/>
              </a:buClr>
              <a:buSzTx/>
              <a:buFontTx/>
              <a:buNone/>
              <a:tabLst/>
              <a:defRPr/>
            </a:pPr>
            <a:r>
              <a:rPr kumimoji="0" lang="en-US" sz="2000" b="1" i="0" u="none" strike="noStrike" kern="1200" cap="none" spc="0" normalizeH="0" baseline="0" noProof="0">
                <a:ln>
                  <a:noFill/>
                </a:ln>
                <a:solidFill>
                  <a:srgbClr val="C66A39"/>
                </a:solidFill>
                <a:effectLst/>
                <a:uLnTx/>
                <a:uFillTx/>
                <a:latin typeface="Arial" panose="020B0604020202020204" pitchFamily="34" charset="0"/>
                <a:ea typeface="+mn-ea"/>
                <a:cs typeface="Arial" panose="020B0604020202020204" pitchFamily="34" charset="0"/>
              </a:rPr>
              <a:t>Eliminate Hazards and Prevent Injuries </a:t>
            </a:r>
          </a:p>
          <a:p>
            <a:pPr marL="285750" marR="0" lvl="0" indent="-285750" algn="l" defTabSz="914400" rtl="0" eaLnBrk="1" fontAlgn="t" latinLnBrk="0" hangingPunct="1">
              <a:lnSpc>
                <a:spcPct val="100000"/>
              </a:lnSpc>
              <a:spcBef>
                <a:spcPts val="0"/>
              </a:spcBef>
              <a:spcAft>
                <a:spcPts val="8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Block shields against hazardous motion before working on components that support the raised portions of the shields. Review and understand the manufacturer’s maintenance and repair procedures.</a:t>
            </a:r>
          </a:p>
          <a:p>
            <a:pPr marL="285750" marR="0" lvl="0" indent="-285750" algn="l" defTabSz="914400" rtl="0" eaLnBrk="1" fontAlgn="t" latinLnBrk="0" hangingPunct="1">
              <a:lnSpc>
                <a:spcPct val="100000"/>
              </a:lnSpc>
              <a:spcBef>
                <a:spcPts val="0"/>
              </a:spcBef>
              <a:spcAft>
                <a:spcPts val="8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Be aware of potential pinch points when working on or near hydraulic components. Identify hazards that may be created because of work being performed. </a:t>
            </a:r>
          </a:p>
          <a:p>
            <a:pPr marL="285750" marR="0" lvl="0" indent="-285750" algn="l" defTabSz="914400" rtl="0" eaLnBrk="1" fontAlgn="t" latinLnBrk="0" hangingPunct="1">
              <a:lnSpc>
                <a:spcPct val="100000"/>
              </a:lnSpc>
              <a:spcBef>
                <a:spcPts val="0"/>
              </a:spcBef>
              <a:spcAft>
                <a:spcPts val="8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Train miners who install, move or maintain shields on proper procedures and hazard recognition, including manual operation of hydraulic control valves. </a:t>
            </a:r>
          </a:p>
          <a:p>
            <a:pPr marL="285750" marR="0" lvl="0" indent="-285750" algn="l" defTabSz="914400" rtl="0" eaLnBrk="1" fontAlgn="t" latinLnBrk="0" hangingPunct="1">
              <a:lnSpc>
                <a:spcPct val="100000"/>
              </a:lnSpc>
              <a:spcBef>
                <a:spcPts val="0"/>
              </a:spcBef>
              <a:spcAft>
                <a:spcPts val="8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Maintain good communication with coworkers. Make sure those around you know your intentions.</a:t>
            </a:r>
            <a:endPar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FAAB0A34-5EBA-C997-26F2-592255F07DB5}"/>
              </a:ext>
            </a:extLst>
          </p:cNvPr>
          <p:cNvSpPr txBox="1"/>
          <p:nvPr/>
        </p:nvSpPr>
        <p:spPr>
          <a:xfrm>
            <a:off x="1996239" y="1432020"/>
            <a:ext cx="9715500" cy="584775"/>
          </a:xfrm>
          <a:prstGeom prst="rect">
            <a:avLst/>
          </a:prstGeom>
          <a:noFill/>
        </p:spPr>
        <p:txBody>
          <a:bodyPr wrap="square" rtlCol="0">
            <a:spAutoFit/>
          </a:bodyPr>
          <a:lstStyle/>
          <a:p>
            <a:pPr lvl="0">
              <a:spcAft>
                <a:spcPts val="1200"/>
              </a:spcAft>
              <a:buClr>
                <a:srgbClr val="C66A39"/>
              </a:buClr>
              <a:defRPr/>
            </a:pPr>
            <a:r>
              <a:rPr kumimoji="0" lang="en-US" sz="1600" b="0" i="0" u="none" strike="noStrike" kern="1200" cap="none" spc="0" normalizeH="0" baseline="0" noProof="0">
                <a:ln>
                  <a:noFill/>
                </a:ln>
                <a:solidFill>
                  <a:srgbClr val="212121"/>
                </a:solidFill>
                <a:effectLst/>
                <a:uLnTx/>
                <a:uFillTx/>
                <a:latin typeface="Arial" panose="020B0604020202020204" pitchFamily="34" charset="0"/>
                <a:ea typeface="+mn-ea"/>
                <a:cs typeface="Arial" panose="020B0604020202020204" pitchFamily="34" charset="0"/>
              </a:rPr>
              <a:t>July 1</a:t>
            </a:r>
            <a:r>
              <a:rPr lang="en-US" sz="1600">
                <a:solidFill>
                  <a:srgbClr val="212121"/>
                </a:solidFill>
                <a:latin typeface="Arial" panose="020B0604020202020204" pitchFamily="34" charset="0"/>
                <a:cs typeface="Arial" panose="020B0604020202020204" pitchFamily="34" charset="0"/>
              </a:rPr>
              <a:t>, 2026 – A</a:t>
            </a:r>
            <a:r>
              <a:rPr kumimoji="0" lang="en-US" sz="1600" b="0" i="0" u="none" strike="noStrike" kern="1200" cap="none" spc="0" normalizeH="0" baseline="0" noProof="0">
                <a:ln>
                  <a:noFill/>
                </a:ln>
                <a:solidFill>
                  <a:srgbClr val="212121"/>
                </a:solidFill>
                <a:effectLst/>
                <a:uLnTx/>
                <a:uFillTx/>
                <a:latin typeface="Arial" panose="020B0604020202020204" pitchFamily="34" charset="0"/>
                <a:ea typeface="+mn-ea"/>
                <a:cs typeface="Arial" panose="020B0604020202020204" pitchFamily="34" charset="0"/>
              </a:rPr>
              <a:t> miner died after a longwall shield hydraulically collapsed on him while performing maintenance on the shield.</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26" name="Picture 2">
            <a:extLst>
              <a:ext uri="{FF2B5EF4-FFF2-40B4-BE49-F238E27FC236}">
                <a16:creationId xmlns:a16="http://schemas.microsoft.com/office/drawing/2014/main" id="{D68FCCDB-78D5-4C09-2B25-1311EFA941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6239" y="2219325"/>
            <a:ext cx="4572000" cy="2419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661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ECECD-3B77-6ACA-1130-ED7389921A76}"/>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B3095800-A15F-F63C-487C-7C9EF06D3E2E}"/>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4FC1A1A9-17EB-CD36-1F4D-91CB258D6524}"/>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8AB1671F-14BA-DADB-D683-C9F476789471}"/>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F437A85-B778-1058-0EA4-246F862869CA}"/>
              </a:ext>
            </a:extLst>
          </p:cNvPr>
          <p:cNvSpPr txBox="1"/>
          <p:nvPr/>
        </p:nvSpPr>
        <p:spPr>
          <a:xfrm>
            <a:off x="1953936" y="541294"/>
            <a:ext cx="945509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MSHA Fatality Alert </a:t>
            </a:r>
            <a:endParaRPr kumimoji="0" lang="en-US" sz="3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9850A73B-81FD-145D-2436-B750DC0FF741}"/>
              </a:ext>
            </a:extLst>
          </p:cNvPr>
          <p:cNvSpPr txBox="1"/>
          <p:nvPr/>
        </p:nvSpPr>
        <p:spPr>
          <a:xfrm>
            <a:off x="6853989" y="2016795"/>
            <a:ext cx="4895475" cy="30162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1200"/>
              </a:spcAft>
              <a:buClr>
                <a:srgbClr val="C66A39"/>
              </a:buClr>
              <a:buSzTx/>
              <a:buFontTx/>
              <a:buNone/>
              <a:tabLst/>
              <a:defRPr/>
            </a:pPr>
            <a:r>
              <a:rPr kumimoji="0" lang="en-US" sz="2000" b="1" i="0" u="none" strike="noStrike" kern="1200" cap="none" spc="0" normalizeH="0" baseline="0" noProof="0">
                <a:ln>
                  <a:noFill/>
                </a:ln>
                <a:solidFill>
                  <a:srgbClr val="C66A39"/>
                </a:solidFill>
                <a:effectLst/>
                <a:uLnTx/>
                <a:uFillTx/>
                <a:latin typeface="Arial" panose="020B0604020202020204" pitchFamily="34" charset="0"/>
                <a:ea typeface="+mn-ea"/>
                <a:cs typeface="Arial" panose="020B0604020202020204" pitchFamily="34" charset="0"/>
              </a:rPr>
              <a:t>Eliminate Hazards and Prevent Injuries </a:t>
            </a:r>
          </a:p>
          <a:p>
            <a:pPr marL="285750" marR="0" lvl="0" indent="-285750" algn="l" defTabSz="914400" rtl="0" eaLnBrk="1" fontAlgn="t" latinLnBrk="0" hangingPunct="1">
              <a:lnSpc>
                <a:spcPct val="100000"/>
              </a:lnSpc>
              <a:spcBef>
                <a:spcPts val="0"/>
              </a:spcBef>
              <a:spcAft>
                <a:spcPts val="8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Load equipment in a manner that does not create a hazard to miners from falling or shifting equipment.</a:t>
            </a:r>
          </a:p>
          <a:p>
            <a:pPr marL="285750" marR="0" lvl="0" indent="-285750" algn="l" defTabSz="914400" rtl="0" eaLnBrk="1" fontAlgn="t" latinLnBrk="0" hangingPunct="1">
              <a:lnSpc>
                <a:spcPct val="100000"/>
              </a:lnSpc>
              <a:spcBef>
                <a:spcPts val="0"/>
              </a:spcBef>
              <a:spcAft>
                <a:spcPts val="8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Confirm work areas are clear and position yourself away from potential hazards, including potential pinch points, when moving or positioning equipment.</a:t>
            </a:r>
          </a:p>
          <a:p>
            <a:pPr marL="285750" marR="0" lvl="0" indent="-285750" algn="l" defTabSz="914400" rtl="0" eaLnBrk="1" fontAlgn="t" latinLnBrk="0" hangingPunct="1">
              <a:lnSpc>
                <a:spcPct val="100000"/>
              </a:lnSpc>
              <a:spcBef>
                <a:spcPts val="0"/>
              </a:spcBef>
              <a:spcAft>
                <a:spcPts val="800"/>
              </a:spcAft>
              <a:buClr>
                <a:srgbClr val="C66A39"/>
              </a:buClr>
              <a:buSzTx/>
              <a:buFont typeface="Arial" panose="020B0604020202020204" pitchFamily="34" charset="0"/>
              <a:buChar char="•"/>
              <a:tabLst/>
              <a:defRPr/>
            </a:pPr>
            <a:r>
              <a:rPr lang="en-US" sz="1400">
                <a:solidFill>
                  <a:prstClr val="black"/>
                </a:solidFill>
                <a:latin typeface="Arial" panose="020B0604020202020204" pitchFamily="34" charset="0"/>
                <a:cs typeface="Arial" panose="020B0604020202020204" pitchFamily="34" charset="0"/>
              </a:rPr>
              <a:t>C</a:t>
            </a:r>
            <a:r>
              <a:rPr kumimoji="0" lang="en-US" sz="14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ommunicate</a:t>
            </a: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your presence and intended movements when working near mobile equipment and wait for acknowledgment before moving.</a:t>
            </a:r>
          </a:p>
          <a:p>
            <a:pPr marL="285750" marR="0" lvl="0" indent="-285750" algn="l" defTabSz="914400" rtl="0" eaLnBrk="1" fontAlgn="t" latinLnBrk="0" hangingPunct="1">
              <a:lnSpc>
                <a:spcPct val="100000"/>
              </a:lnSpc>
              <a:spcBef>
                <a:spcPts val="0"/>
              </a:spcBef>
              <a:spcAft>
                <a:spcPts val="8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Operators should always give a warning prior to moving equipment.</a:t>
            </a:r>
          </a:p>
        </p:txBody>
      </p:sp>
      <p:sp>
        <p:nvSpPr>
          <p:cNvPr id="2" name="TextBox 1">
            <a:extLst>
              <a:ext uri="{FF2B5EF4-FFF2-40B4-BE49-F238E27FC236}">
                <a16:creationId xmlns:a16="http://schemas.microsoft.com/office/drawing/2014/main" id="{87CA3BB9-429C-50AA-25A2-6F75C2728E74}"/>
              </a:ext>
            </a:extLst>
          </p:cNvPr>
          <p:cNvSpPr txBox="1"/>
          <p:nvPr/>
        </p:nvSpPr>
        <p:spPr>
          <a:xfrm>
            <a:off x="1996239" y="1432020"/>
            <a:ext cx="10309250" cy="338554"/>
          </a:xfrm>
          <a:prstGeom prst="rect">
            <a:avLst/>
          </a:prstGeom>
          <a:noFill/>
        </p:spPr>
        <p:txBody>
          <a:bodyPr wrap="square" rtlCol="0">
            <a:spAutoFit/>
          </a:bodyPr>
          <a:lstStyle/>
          <a:p>
            <a:pPr lvl="0">
              <a:spcAft>
                <a:spcPts val="1200"/>
              </a:spcAft>
              <a:buClr>
                <a:srgbClr val="C66A39"/>
              </a:buClr>
              <a:defRPr/>
            </a:pPr>
            <a:r>
              <a:rPr kumimoji="0" lang="en-US" sz="1600" b="0" i="0" u="none" strike="noStrike" kern="1200" cap="none" spc="0" normalizeH="0" baseline="0" noProof="0">
                <a:ln>
                  <a:noFill/>
                </a:ln>
                <a:solidFill>
                  <a:srgbClr val="212121"/>
                </a:solidFill>
                <a:effectLst/>
                <a:uLnTx/>
                <a:uFillTx/>
                <a:latin typeface="Arial" panose="020B0604020202020204" pitchFamily="34" charset="0"/>
                <a:ea typeface="+mn-ea"/>
                <a:cs typeface="Arial" panose="020B0604020202020204" pitchFamily="34" charset="0"/>
              </a:rPr>
              <a:t>June 26</a:t>
            </a:r>
            <a:r>
              <a:rPr lang="en-US" sz="1600">
                <a:solidFill>
                  <a:srgbClr val="212121"/>
                </a:solidFill>
                <a:latin typeface="Arial" panose="020B0604020202020204" pitchFamily="34" charset="0"/>
                <a:cs typeface="Arial" panose="020B0604020202020204" pitchFamily="34" charset="0"/>
              </a:rPr>
              <a:t>, 2026 – A contract truck driver died while loading a front-end loader onto a trailer for transportation.</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descr="Accident scene where a contract truck driver died while loading a front-end loader onto a trailer for transportation.">
            <a:extLst>
              <a:ext uri="{FF2B5EF4-FFF2-40B4-BE49-F238E27FC236}">
                <a16:creationId xmlns:a16="http://schemas.microsoft.com/office/drawing/2014/main" id="{B6601B5B-B507-BB97-D2A8-07BCF5AF7D29}"/>
              </a:ext>
            </a:extLst>
          </p:cNvPr>
          <p:cNvPicPr>
            <a:picLocks noChangeAspect="1"/>
          </p:cNvPicPr>
          <p:nvPr/>
        </p:nvPicPr>
        <p:blipFill>
          <a:blip r:embed="rId3"/>
          <a:stretch>
            <a:fillRect/>
          </a:stretch>
        </p:blipFill>
        <p:spPr>
          <a:xfrm>
            <a:off x="2109482" y="2141877"/>
            <a:ext cx="4572000" cy="2371725"/>
          </a:xfrm>
          <a:prstGeom prst="rect">
            <a:avLst/>
          </a:prstGeom>
        </p:spPr>
      </p:pic>
    </p:spTree>
    <p:extLst>
      <p:ext uri="{BB962C8B-B14F-4D97-AF65-F5344CB8AC3E}">
        <p14:creationId xmlns:p14="http://schemas.microsoft.com/office/powerpoint/2010/main" val="744367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EC6CD-14E9-677A-8FBD-EC568F2DCD74}"/>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2A21B949-BF6B-25AF-F1A2-D736112A78E4}"/>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FC3DBA36-CC1A-4579-D90C-757936D9FDC8}"/>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7DA1AD5C-F47E-8BBB-8685-40F55A8914EB}"/>
              </a:ext>
            </a:extLst>
          </p:cNvPr>
          <p:cNvSpPr/>
          <p:nvPr/>
        </p:nvSpPr>
        <p:spPr>
          <a:xfrm>
            <a:off x="1515978" y="6429368"/>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27C3505-498E-E010-D02F-E86867D4FC83}"/>
              </a:ext>
            </a:extLst>
          </p:cNvPr>
          <p:cNvSpPr txBox="1"/>
          <p:nvPr/>
        </p:nvSpPr>
        <p:spPr>
          <a:xfrm>
            <a:off x="1787610" y="596203"/>
            <a:ext cx="987116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Avoiding Unauthorized AI Tools</a:t>
            </a:r>
            <a:endParaRPr kumimoji="0" lang="en-US" sz="3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endParaRPr>
          </a:p>
        </p:txBody>
      </p:sp>
      <p:pic>
        <p:nvPicPr>
          <p:cNvPr id="8" name="Picture 7" descr="A blue and grey text on a black background&#10;&#10;Description automatically generated">
            <a:extLst>
              <a:ext uri="{FF2B5EF4-FFF2-40B4-BE49-F238E27FC236}">
                <a16:creationId xmlns:a16="http://schemas.microsoft.com/office/drawing/2014/main" id="{BDE804C2-708A-EFF9-455C-1944720B683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283286" y="5719217"/>
            <a:ext cx="922341" cy="508727"/>
          </a:xfrm>
          <a:prstGeom prst="rect">
            <a:avLst/>
          </a:prstGeom>
        </p:spPr>
      </p:pic>
      <p:sp>
        <p:nvSpPr>
          <p:cNvPr id="10" name="TextBox 9">
            <a:extLst>
              <a:ext uri="{FF2B5EF4-FFF2-40B4-BE49-F238E27FC236}">
                <a16:creationId xmlns:a16="http://schemas.microsoft.com/office/drawing/2014/main" id="{25E384FD-F221-D47C-FE3D-27FA1DB087E8}"/>
              </a:ext>
            </a:extLst>
          </p:cNvPr>
          <p:cNvSpPr txBox="1"/>
          <p:nvPr/>
        </p:nvSpPr>
        <p:spPr>
          <a:xfrm>
            <a:off x="2010032" y="1625870"/>
            <a:ext cx="9756095" cy="4344716"/>
          </a:xfrm>
          <a:prstGeom prst="rect">
            <a:avLst/>
          </a:prstGeom>
          <a:noFill/>
        </p:spPr>
        <p:txBody>
          <a:bodyPr wrap="square">
            <a:spAutoFit/>
          </a:bodyPr>
          <a:lstStyle/>
          <a:p>
            <a:pPr marL="342900" indent="-342900">
              <a:lnSpc>
                <a:spcPct val="107000"/>
              </a:lnSpc>
              <a:buFontTx/>
              <a:buChar char="-"/>
            </a:pPr>
            <a:r>
              <a:rPr lang="en-US" sz="24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FMI has observed an increase in AI “notetaking” bots being added to Teams meetings</a:t>
            </a:r>
          </a:p>
          <a:p>
            <a:pPr marL="342900" indent="-342900">
              <a:lnSpc>
                <a:spcPct val="107000"/>
              </a:lnSpc>
              <a:buFontTx/>
              <a:buChar char="-"/>
            </a:pPr>
            <a:r>
              <a:rPr lang="en-US" sz="24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The use of these tools and software falls under </a:t>
            </a:r>
            <a:r>
              <a:rPr lang="en-US" sz="24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hlinkClick r:id="rId4"/>
              </a:rPr>
              <a:t>MIS End User Policies</a:t>
            </a:r>
            <a:r>
              <a:rPr lang="en-US" sz="24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 that prohibit Freeport employees, contractors and partners from sharing company data without the company’s consent</a:t>
            </a:r>
          </a:p>
          <a:p>
            <a:pPr>
              <a:lnSpc>
                <a:spcPct val="107000"/>
              </a:lnSpc>
            </a:pPr>
            <a:endParaRPr lang="en-US" sz="240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Tx/>
              <a:buChar char="-"/>
            </a:pPr>
            <a:r>
              <a:rPr lang="en-US" sz="2400" b="1">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To protect company data:</a:t>
            </a:r>
          </a:p>
          <a:p>
            <a:pPr marL="800100" lvl="1" indent="-342900">
              <a:lnSpc>
                <a:spcPct val="107000"/>
              </a:lnSpc>
              <a:buFontTx/>
              <a:buChar char="-"/>
            </a:pPr>
            <a:r>
              <a:rPr lang="en-US" sz="220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Contractors and </a:t>
            </a:r>
            <a:r>
              <a:rPr lang="en-US" sz="22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Vendors not to use notetaking bots/recording tools</a:t>
            </a:r>
          </a:p>
          <a:p>
            <a:pPr marL="800100" lvl="1" indent="-342900">
              <a:lnSpc>
                <a:spcPct val="107000"/>
              </a:lnSpc>
              <a:buFontTx/>
              <a:buChar char="-"/>
            </a:pPr>
            <a:r>
              <a:rPr lang="en-US" sz="220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If </a:t>
            </a:r>
            <a:r>
              <a:rPr lang="en-US" sz="22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external bot/recorder</a:t>
            </a:r>
            <a:r>
              <a:rPr lang="en-US" sz="220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 added to meeting, meeting will be stopped</a:t>
            </a:r>
          </a:p>
          <a:p>
            <a:pPr marL="800100" lvl="1" indent="-342900">
              <a:lnSpc>
                <a:spcPct val="107000"/>
              </a:lnSpc>
              <a:buFontTx/>
              <a:buChar char="-"/>
            </a:pPr>
            <a:r>
              <a:rPr lang="en-US" sz="22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Ask the FMI organizer to use approved notetaking tools</a:t>
            </a:r>
          </a:p>
          <a:p>
            <a:pPr marL="342900" indent="-342900">
              <a:lnSpc>
                <a:spcPct val="107000"/>
              </a:lnSpc>
              <a:buFontTx/>
              <a:buChar char="-"/>
            </a:pPr>
            <a:endParaRPr lang="en-US" sz="240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27533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01253F-1D20-8B33-8E1B-60BCD29633F0}"/>
              </a:ext>
            </a:extLst>
          </p:cNvPr>
          <p:cNvSpPr>
            <a:spLocks noGrp="1"/>
          </p:cNvSpPr>
          <p:nvPr>
            <p:ph idx="1"/>
          </p:nvPr>
        </p:nvSpPr>
        <p:spPr>
          <a:xfrm>
            <a:off x="838200" y="2062715"/>
            <a:ext cx="5366582" cy="4114247"/>
          </a:xfrm>
        </p:spPr>
        <p:txBody>
          <a:bodyPr>
            <a:normAutofit/>
          </a:bodyPr>
          <a:lstStyle/>
          <a:p>
            <a:pPr>
              <a:spcBef>
                <a:spcPts val="0"/>
              </a:spcBef>
              <a:spcAft>
                <a:spcPts val="1200"/>
              </a:spcAft>
              <a:buClr>
                <a:srgbClr val="C66A39"/>
              </a:buClr>
            </a:pPr>
            <a:r>
              <a:rPr lang="en-US" sz="2800">
                <a:latin typeface="Arial" panose="020B0604020202020204" pitchFamily="34" charset="0"/>
                <a:cs typeface="Arial" panose="020B0604020202020204" pitchFamily="34" charset="0"/>
                <a:hlinkClick r:id="rId3" tooltip="https://app.powerbi.com/groups/me/apps/d5191292-f6f8-4519-af19-c3b276f4d4dc/reports/05c83cca-2af1-4233-a190-c4abfd51fa53/5d3b772fb5686999cc5d?experience=power-bi"/>
              </a:rPr>
              <a:t>Health and Safety Dashboard</a:t>
            </a:r>
            <a:endParaRPr lang="en-US" sz="2800">
              <a:latin typeface="Arial" panose="020B0604020202020204" pitchFamily="34" charset="0"/>
              <a:cs typeface="Arial" panose="020B0604020202020204" pitchFamily="34" charset="0"/>
            </a:endParaRPr>
          </a:p>
          <a:p>
            <a:pPr>
              <a:spcBef>
                <a:spcPts val="0"/>
              </a:spcBef>
              <a:spcAft>
                <a:spcPts val="1200"/>
              </a:spcAft>
              <a:buClr>
                <a:srgbClr val="C66A39"/>
              </a:buClr>
            </a:pPr>
            <a:r>
              <a:rPr lang="en-US" sz="2800">
                <a:latin typeface="Arial" panose="020B0604020202020204" pitchFamily="34" charset="0"/>
                <a:cs typeface="Arial" panose="020B0604020202020204" pitchFamily="34" charset="0"/>
                <a:hlinkClick r:id="rId4"/>
              </a:rPr>
              <a:t>Safety Toolkits</a:t>
            </a:r>
            <a:endParaRPr lang="en-US" sz="2800">
              <a:latin typeface="Arial" panose="020B0604020202020204" pitchFamily="34" charset="0"/>
              <a:cs typeface="Arial" panose="020B0604020202020204" pitchFamily="34" charset="0"/>
            </a:endParaRPr>
          </a:p>
          <a:p>
            <a:pPr>
              <a:spcBef>
                <a:spcPts val="0"/>
              </a:spcBef>
              <a:spcAft>
                <a:spcPts val="1200"/>
              </a:spcAft>
              <a:buClr>
                <a:srgbClr val="C66A39"/>
              </a:buClr>
            </a:pPr>
            <a:r>
              <a:rPr lang="en-US" sz="2800">
                <a:latin typeface="Arial" panose="020B0604020202020204" pitchFamily="34" charset="0"/>
                <a:cs typeface="Arial" panose="020B0604020202020204" pitchFamily="34" charset="0"/>
                <a:hlinkClick r:id="rId5"/>
              </a:rPr>
              <a:t>FCX Policies  </a:t>
            </a:r>
            <a:endParaRPr lang="en-US" sz="2800">
              <a:latin typeface="Arial" panose="020B0604020202020204" pitchFamily="34" charset="0"/>
              <a:cs typeface="Arial" panose="020B0604020202020204" pitchFamily="34" charset="0"/>
            </a:endParaRPr>
          </a:p>
          <a:p>
            <a:pPr>
              <a:spcBef>
                <a:spcPts val="0"/>
              </a:spcBef>
              <a:spcAft>
                <a:spcPts val="1200"/>
              </a:spcAft>
              <a:buClr>
                <a:srgbClr val="C66A39"/>
              </a:buClr>
            </a:pPr>
            <a:r>
              <a:rPr lang="en-US" sz="2800">
                <a:latin typeface="Arial" panose="020B0604020202020204" pitchFamily="34" charset="0"/>
                <a:cs typeface="Arial" panose="020B0604020202020204" pitchFamily="34" charset="0"/>
                <a:hlinkClick r:id="rId6"/>
              </a:rPr>
              <a:t>MSHA Safety Alerts </a:t>
            </a:r>
            <a:endParaRPr lang="en-US" sz="2800">
              <a:latin typeface="Arial" panose="020B0604020202020204" pitchFamily="34" charset="0"/>
              <a:cs typeface="Arial" panose="020B0604020202020204" pitchFamily="34" charset="0"/>
            </a:endParaRPr>
          </a:p>
          <a:p>
            <a:pPr>
              <a:spcBef>
                <a:spcPts val="0"/>
              </a:spcBef>
              <a:spcAft>
                <a:spcPts val="1200"/>
              </a:spcAft>
              <a:buClr>
                <a:srgbClr val="C66A39"/>
              </a:buClr>
            </a:pPr>
            <a:r>
              <a:rPr lang="en-US" sz="2800">
                <a:latin typeface="Arial" panose="020B0604020202020204" pitchFamily="34" charset="0"/>
                <a:cs typeface="Arial" panose="020B0604020202020204" pitchFamily="34" charset="0"/>
                <a:hlinkClick r:id="rId7"/>
              </a:rPr>
              <a:t>OSHA</a:t>
            </a:r>
            <a:r>
              <a:rPr lang="en-US" sz="2800">
                <a:latin typeface="Arial" panose="020B0604020202020204" pitchFamily="34" charset="0"/>
                <a:cs typeface="Arial" panose="020B0604020202020204" pitchFamily="34" charset="0"/>
              </a:rPr>
              <a:t> </a:t>
            </a:r>
          </a:p>
        </p:txBody>
      </p:sp>
      <p:sp>
        <p:nvSpPr>
          <p:cNvPr id="5" name="TextBox 4">
            <a:extLst>
              <a:ext uri="{FF2B5EF4-FFF2-40B4-BE49-F238E27FC236}">
                <a16:creationId xmlns:a16="http://schemas.microsoft.com/office/drawing/2014/main" id="{54DE3936-28EA-98B6-ECAC-4011A8A0A572}"/>
              </a:ext>
            </a:extLst>
          </p:cNvPr>
          <p:cNvSpPr txBox="1"/>
          <p:nvPr/>
        </p:nvSpPr>
        <p:spPr>
          <a:xfrm>
            <a:off x="838200" y="365125"/>
            <a:ext cx="560238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Additional Resources</a:t>
            </a:r>
            <a:endParaRPr kumimoji="0" lang="en-US" sz="3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endParaRPr>
          </a:p>
        </p:txBody>
      </p:sp>
      <p:grpSp>
        <p:nvGrpSpPr>
          <p:cNvPr id="9" name="Group 8">
            <a:extLst>
              <a:ext uri="{FF2B5EF4-FFF2-40B4-BE49-F238E27FC236}">
                <a16:creationId xmlns:a16="http://schemas.microsoft.com/office/drawing/2014/main" id="{A875F01D-DA8F-BDD2-102D-92D9F2669D8A}"/>
              </a:ext>
            </a:extLst>
          </p:cNvPr>
          <p:cNvGrpSpPr/>
          <p:nvPr/>
        </p:nvGrpSpPr>
        <p:grpSpPr>
          <a:xfrm>
            <a:off x="6204782" y="0"/>
            <a:ext cx="5987218" cy="6860701"/>
            <a:chOff x="6211606" y="0"/>
            <a:chExt cx="5987218" cy="6860701"/>
          </a:xfrm>
        </p:grpSpPr>
        <p:sp>
          <p:nvSpPr>
            <p:cNvPr id="4" name="Rectangle 3">
              <a:extLst>
                <a:ext uri="{FF2B5EF4-FFF2-40B4-BE49-F238E27FC236}">
                  <a16:creationId xmlns:a16="http://schemas.microsoft.com/office/drawing/2014/main" id="{E84FE4F5-DC88-553F-33A3-3D1C6F6F2894}"/>
                </a:ext>
              </a:extLst>
            </p:cNvPr>
            <p:cNvSpPr/>
            <p:nvPr/>
          </p:nvSpPr>
          <p:spPr>
            <a:xfrm>
              <a:off x="6211606" y="2701"/>
              <a:ext cx="5987218" cy="68580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7AD9388E-49F1-51A9-AB51-FE8806FBEE58}"/>
                </a:ext>
              </a:extLst>
            </p:cNvPr>
            <p:cNvPicPr>
              <a:picLocks noChangeAspect="1"/>
            </p:cNvPicPr>
            <p:nvPr/>
          </p:nvPicPr>
          <p:blipFill>
            <a:blip r:embed="rId8">
              <a:extLst>
                <a:ext uri="{28A0092B-C50C-407E-A947-70E740481C1C}">
                  <a14:useLocalDpi xmlns:a14="http://schemas.microsoft.com/office/drawing/2010/main" val="0"/>
                </a:ext>
              </a:extLst>
            </a:blip>
            <a:srcRect t="18" b="18"/>
            <a:stretch/>
          </p:blipFill>
          <p:spPr>
            <a:xfrm>
              <a:off x="9213340" y="0"/>
              <a:ext cx="2978660" cy="2296194"/>
            </a:xfrm>
            <a:prstGeom prst="rect">
              <a:avLst/>
            </a:prstGeom>
          </p:spPr>
        </p:pic>
        <p:pic>
          <p:nvPicPr>
            <p:cNvPr id="17" name="Picture 16">
              <a:extLst>
                <a:ext uri="{FF2B5EF4-FFF2-40B4-BE49-F238E27FC236}">
                  <a16:creationId xmlns:a16="http://schemas.microsoft.com/office/drawing/2014/main" id="{991EE202-2F4E-BB02-4F1A-6F5505AD95C9}"/>
                </a:ext>
              </a:extLst>
            </p:cNvPr>
            <p:cNvPicPr>
              <a:picLocks noChangeAspect="1"/>
            </p:cNvPicPr>
            <p:nvPr/>
          </p:nvPicPr>
          <p:blipFill>
            <a:blip r:embed="rId9">
              <a:extLst>
                <a:ext uri="{28A0092B-C50C-407E-A947-70E740481C1C}">
                  <a14:useLocalDpi xmlns:a14="http://schemas.microsoft.com/office/drawing/2010/main" val="0"/>
                </a:ext>
              </a:extLst>
            </a:blip>
            <a:srcRect l="21" r="21"/>
            <a:stretch/>
          </p:blipFill>
          <p:spPr>
            <a:xfrm>
              <a:off x="6211606" y="2301707"/>
              <a:ext cx="2994910" cy="2328189"/>
            </a:xfrm>
            <a:prstGeom prst="rect">
              <a:avLst/>
            </a:prstGeom>
          </p:spPr>
        </p:pic>
        <p:pic>
          <p:nvPicPr>
            <p:cNvPr id="18" name="Picture 17">
              <a:extLst>
                <a:ext uri="{FF2B5EF4-FFF2-40B4-BE49-F238E27FC236}">
                  <a16:creationId xmlns:a16="http://schemas.microsoft.com/office/drawing/2014/main" id="{E64D5D02-AF0D-ED29-DFE7-6537C624C788}"/>
                </a:ext>
              </a:extLst>
            </p:cNvPr>
            <p:cNvPicPr>
              <a:picLocks noChangeAspect="1"/>
            </p:cNvPicPr>
            <p:nvPr/>
          </p:nvPicPr>
          <p:blipFill>
            <a:blip r:embed="rId10">
              <a:extLst>
                <a:ext uri="{28A0092B-C50C-407E-A947-70E740481C1C}">
                  <a14:useLocalDpi xmlns:a14="http://schemas.microsoft.com/office/drawing/2010/main" val="0"/>
                </a:ext>
              </a:extLst>
            </a:blip>
            <a:srcRect t="32" b="32"/>
            <a:stretch/>
          </p:blipFill>
          <p:spPr>
            <a:xfrm>
              <a:off x="9203815" y="4623072"/>
              <a:ext cx="2988185" cy="2234928"/>
            </a:xfrm>
            <a:prstGeom prst="rect">
              <a:avLst/>
            </a:prstGeom>
          </p:spPr>
        </p:pic>
      </p:grpSp>
    </p:spTree>
    <p:extLst>
      <p:ext uri="{BB962C8B-B14F-4D97-AF65-F5344CB8AC3E}">
        <p14:creationId xmlns:p14="http://schemas.microsoft.com/office/powerpoint/2010/main" val="2607581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rocky cliff&#10;&#10;Description automatically generated">
            <a:extLst>
              <a:ext uri="{FF2B5EF4-FFF2-40B4-BE49-F238E27FC236}">
                <a16:creationId xmlns:a16="http://schemas.microsoft.com/office/drawing/2014/main" id="{D0EEE933-1FB8-1D5B-84DA-816ADFBD9B69}"/>
              </a:ext>
            </a:extLst>
          </p:cNvPr>
          <p:cNvPicPr>
            <a:picLocks noChangeAspect="1"/>
          </p:cNvPicPr>
          <p:nvPr/>
        </p:nvPicPr>
        <p:blipFill rotWithShape="1">
          <a:blip r:embed="rId3">
            <a:extLst>
              <a:ext uri="{28A0092B-C50C-407E-A947-70E740481C1C}">
                <a14:useLocalDpi xmlns:a14="http://schemas.microsoft.com/office/drawing/2010/main" val="0"/>
              </a:ext>
            </a:extLst>
          </a:blip>
          <a:srcRect b="92794"/>
          <a:stretch/>
        </p:blipFill>
        <p:spPr>
          <a:xfrm>
            <a:off x="0" y="6544908"/>
            <a:ext cx="6517761" cy="313092"/>
          </a:xfrm>
          <a:prstGeom prst="rect">
            <a:avLst/>
          </a:prstGeom>
        </p:spPr>
      </p:pic>
      <p:pic>
        <p:nvPicPr>
          <p:cNvPr id="10" name="Picture 9" descr="A close-up of a rocky cliff&#10;&#10;Description automatically generated">
            <a:extLst>
              <a:ext uri="{FF2B5EF4-FFF2-40B4-BE49-F238E27FC236}">
                <a16:creationId xmlns:a16="http://schemas.microsoft.com/office/drawing/2014/main" id="{B4C9FBBB-0FBA-CE5F-9CF8-1FAB852D3A58}"/>
              </a:ext>
            </a:extLst>
          </p:cNvPr>
          <p:cNvPicPr>
            <a:picLocks noChangeAspect="1"/>
          </p:cNvPicPr>
          <p:nvPr/>
        </p:nvPicPr>
        <p:blipFill rotWithShape="1">
          <a:blip r:embed="rId3">
            <a:extLst>
              <a:ext uri="{28A0092B-C50C-407E-A947-70E740481C1C}">
                <a14:useLocalDpi xmlns:a14="http://schemas.microsoft.com/office/drawing/2010/main" val="0"/>
              </a:ext>
            </a:extLst>
          </a:blip>
          <a:srcRect t="90875"/>
          <a:stretch/>
        </p:blipFill>
        <p:spPr>
          <a:xfrm>
            <a:off x="0" y="0"/>
            <a:ext cx="6517759" cy="396508"/>
          </a:xfrm>
          <a:prstGeom prst="rect">
            <a:avLst/>
          </a:prstGeom>
        </p:spPr>
      </p:pic>
      <p:pic>
        <p:nvPicPr>
          <p:cNvPr id="5" name="Picture 4">
            <a:extLst>
              <a:ext uri="{FF2B5EF4-FFF2-40B4-BE49-F238E27FC236}">
                <a16:creationId xmlns:a16="http://schemas.microsoft.com/office/drawing/2014/main" id="{E97DC3B6-71F9-B10D-D96C-D4EF1AB14682}"/>
              </a:ext>
            </a:extLst>
          </p:cNvPr>
          <p:cNvPicPr>
            <a:picLocks noChangeAspect="1"/>
          </p:cNvPicPr>
          <p:nvPr/>
        </p:nvPicPr>
        <p:blipFill>
          <a:blip r:embed="rId4">
            <a:extLst>
              <a:ext uri="{28A0092B-C50C-407E-A947-70E740481C1C}">
                <a14:useLocalDpi xmlns:a14="http://schemas.microsoft.com/office/drawing/2010/main" val="0"/>
              </a:ext>
            </a:extLst>
          </a:blip>
          <a:srcRect t="2" b="2"/>
          <a:stretch/>
        </p:blipFill>
        <p:spPr>
          <a:xfrm>
            <a:off x="6096000" y="396508"/>
            <a:ext cx="6096000" cy="6148400"/>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BE3FB28-7721-9D18-CC9C-9A8CA3A71FB9}"/>
              </a:ext>
            </a:extLst>
          </p:cNvPr>
          <p:cNvSpPr/>
          <p:nvPr/>
        </p:nvSpPr>
        <p:spPr>
          <a:xfrm>
            <a:off x="6096000" y="-7951"/>
            <a:ext cx="6096000"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D9E2FA9-0621-15F6-700D-38CAA3CBC59B}"/>
              </a:ext>
            </a:extLst>
          </p:cNvPr>
          <p:cNvSpPr/>
          <p:nvPr/>
        </p:nvSpPr>
        <p:spPr>
          <a:xfrm>
            <a:off x="6096000" y="6544908"/>
            <a:ext cx="6096000" cy="313198"/>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ED6258C-8CCE-09B3-97BC-FC79E6BA6803}"/>
              </a:ext>
            </a:extLst>
          </p:cNvPr>
          <p:cNvSpPr txBox="1"/>
          <p:nvPr/>
        </p:nvSpPr>
        <p:spPr>
          <a:xfrm>
            <a:off x="493617" y="976486"/>
            <a:ext cx="5602383" cy="830997"/>
          </a:xfrm>
          <a:prstGeom prst="rect">
            <a:avLst/>
          </a:prstGeom>
          <a:noFill/>
        </p:spPr>
        <p:txBody>
          <a:bodyPr wrap="square" rtlCol="0">
            <a:spAutoFit/>
          </a:bodyPr>
          <a:lstStyle/>
          <a:p>
            <a:r>
              <a:rPr lang="en-US" sz="4800" b="1">
                <a:solidFill>
                  <a:schemeClr val="bg1"/>
                </a:solidFill>
                <a:latin typeface="Arial" panose="020B0604020202020204" pitchFamily="34" charset="0"/>
                <a:cs typeface="Arial" panose="020B0604020202020204" pitchFamily="34" charset="0"/>
              </a:rPr>
              <a:t>Site Incidents</a:t>
            </a:r>
          </a:p>
        </p:txBody>
      </p:sp>
      <p:pic>
        <p:nvPicPr>
          <p:cNvPr id="15" name="Picture 14" descr="A black square with white text&#10;&#10;Description automatically generated">
            <a:extLst>
              <a:ext uri="{FF2B5EF4-FFF2-40B4-BE49-F238E27FC236}">
                <a16:creationId xmlns:a16="http://schemas.microsoft.com/office/drawing/2014/main" id="{0B565513-8C48-514C-2F8A-011EC1DE8B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9" name="Picture 18" descr="A blue and grey text on a black background&#10;&#10;Description automatically generated">
            <a:extLst>
              <a:ext uri="{FF2B5EF4-FFF2-40B4-BE49-F238E27FC236}">
                <a16:creationId xmlns:a16="http://schemas.microsoft.com/office/drawing/2014/main" id="{C1D02B69-917E-FAB1-870C-BB6D7860C038}"/>
              </a:ext>
            </a:extLst>
          </p:cNvPr>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Tree>
    <p:extLst>
      <p:ext uri="{BB962C8B-B14F-4D97-AF65-F5344CB8AC3E}">
        <p14:creationId xmlns:p14="http://schemas.microsoft.com/office/powerpoint/2010/main" val="708513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0D088-65CA-6CA8-5EB8-B29BD7D1BBD1}"/>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3AF148B3-AE6D-A644-E34D-61250C4B96E8}"/>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FE93B71-265E-BA5C-43A7-E26A9C47C3A1}"/>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CFAC136-DCE2-9893-A25C-81C19AE4E2B0}"/>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CD3AEB7-E685-E359-2947-E9BC93FBE2C6}"/>
              </a:ext>
            </a:extLst>
          </p:cNvPr>
          <p:cNvSpPr txBox="1"/>
          <p:nvPr/>
        </p:nvSpPr>
        <p:spPr>
          <a:xfrm>
            <a:off x="1953936" y="541294"/>
            <a:ext cx="9455092" cy="830997"/>
          </a:xfrm>
          <a:prstGeom prst="rect">
            <a:avLst/>
          </a:prstGeom>
          <a:noFill/>
        </p:spPr>
        <p:txBody>
          <a:bodyPr wrap="square" rtlCol="0">
            <a:spAutoFit/>
          </a:bodyPr>
          <a:lstStyle/>
          <a:p>
            <a:r>
              <a:rPr lang="en-US" sz="4800" b="1">
                <a:solidFill>
                  <a:srgbClr val="004449"/>
                </a:solidFill>
                <a:latin typeface="Arial" panose="020B0604020202020204" pitchFamily="34" charset="0"/>
                <a:cs typeface="Arial" panose="020B0604020202020204" pitchFamily="34" charset="0"/>
              </a:rPr>
              <a:t>Henderson Incidents </a:t>
            </a:r>
            <a:endParaRPr lang="en-US" sz="3600" b="1">
              <a:solidFill>
                <a:srgbClr val="004449"/>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92EDF01-091F-0789-290B-E454C0BF9D70}"/>
              </a:ext>
            </a:extLst>
          </p:cNvPr>
          <p:cNvSpPr txBox="1"/>
          <p:nvPr/>
        </p:nvSpPr>
        <p:spPr>
          <a:xfrm>
            <a:off x="1953935" y="1372291"/>
            <a:ext cx="10009465" cy="4678204"/>
          </a:xfrm>
          <a:prstGeom prst="rect">
            <a:avLst/>
          </a:prstGeom>
          <a:noFill/>
        </p:spPr>
        <p:txBody>
          <a:bodyPr wrap="square" rtlCol="0">
            <a:spAutoFit/>
          </a:bodyPr>
          <a:lstStyle/>
          <a:p>
            <a:pPr>
              <a:spcBef>
                <a:spcPts val="0"/>
              </a:spcBef>
              <a:spcAft>
                <a:spcPts val="1200"/>
              </a:spcAft>
              <a:buClr>
                <a:srgbClr val="C66A39"/>
              </a:buClr>
            </a:pPr>
            <a:r>
              <a:rPr lang="en-US">
                <a:latin typeface="Arial" panose="020B0604020202020204" pitchFamily="34" charset="0"/>
                <a:cs typeface="Arial" panose="020B0604020202020204" pitchFamily="34" charset="0"/>
              </a:rPr>
              <a:t>07/01 – Radiator Punctured by Gate (Property Damage)</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Contractor in LV attempting to access tailings area via East Branch Gate</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Gate began to close when passing through and gate arm punctured radiator</a:t>
            </a:r>
          </a:p>
          <a:p>
            <a:pPr>
              <a:spcBef>
                <a:spcPts val="0"/>
              </a:spcBef>
              <a:spcAft>
                <a:spcPts val="1200"/>
              </a:spcAft>
              <a:buClr>
                <a:srgbClr val="C66A39"/>
              </a:buClr>
            </a:pPr>
            <a:r>
              <a:rPr lang="en-US">
                <a:latin typeface="Arial" panose="020B0604020202020204" pitchFamily="34" charset="0"/>
                <a:cs typeface="Arial" panose="020B0604020202020204" pitchFamily="34" charset="0"/>
              </a:rPr>
              <a:t>07/17 – Service Truck Struck by Excavator (Property Damage)</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Employee at 3 Dam </a:t>
            </a:r>
            <a:r>
              <a:rPr lang="en-US" err="1">
                <a:latin typeface="Arial" panose="020B0604020202020204" pitchFamily="34" charset="0"/>
                <a:cs typeface="Arial" panose="020B0604020202020204" pitchFamily="34" charset="0"/>
              </a:rPr>
              <a:t>Stepback</a:t>
            </a:r>
            <a:r>
              <a:rPr lang="en-US">
                <a:latin typeface="Arial" panose="020B0604020202020204" pitchFamily="34" charset="0"/>
                <a:cs typeface="Arial" panose="020B0604020202020204" pitchFamily="34" charset="0"/>
              </a:rPr>
              <a:t> replacing hoses on 345 excavator</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Rotated excavator to access difficult to reach hoses</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Counterweight of excavator struck unoccupied service truck when rotated</a:t>
            </a:r>
          </a:p>
          <a:p>
            <a:pPr>
              <a:spcBef>
                <a:spcPts val="0"/>
              </a:spcBef>
              <a:spcAft>
                <a:spcPts val="1200"/>
              </a:spcAft>
              <a:buClr>
                <a:srgbClr val="C66A39"/>
              </a:buClr>
            </a:pPr>
            <a:r>
              <a:rPr lang="en-US">
                <a:latin typeface="Arial" panose="020B0604020202020204" pitchFamily="34" charset="0"/>
                <a:cs typeface="Arial" panose="020B0604020202020204" pitchFamily="34" charset="0"/>
              </a:rPr>
              <a:t>07/20 – Pine Oil Splashed onto Driver (First Aid)</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Contract driver starting Pine Oil bulk offload</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Removed transport cap on truck valving and splashed in face by Pine Oil</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PPE protected eyes, no serious injury</a:t>
            </a:r>
          </a:p>
        </p:txBody>
      </p:sp>
    </p:spTree>
    <p:extLst>
      <p:ext uri="{BB962C8B-B14F-4D97-AF65-F5344CB8AC3E}">
        <p14:creationId xmlns:p14="http://schemas.microsoft.com/office/powerpoint/2010/main" val="3561930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02278-A396-DD42-56A7-92CC712487E0}"/>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806482F2-511C-7DD1-6432-56600ED4900B}"/>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F4508B3-AB3C-5E6A-81C4-B78FEB3B1847}"/>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548ED70-FE87-82D6-A4A7-C8BAF9840CC9}"/>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34073BC-FF76-9ED1-F3F7-0B1A7EC44ED7}"/>
              </a:ext>
            </a:extLst>
          </p:cNvPr>
          <p:cNvSpPr txBox="1"/>
          <p:nvPr/>
        </p:nvSpPr>
        <p:spPr>
          <a:xfrm>
            <a:off x="1953936" y="541294"/>
            <a:ext cx="9455092" cy="830997"/>
          </a:xfrm>
          <a:prstGeom prst="rect">
            <a:avLst/>
          </a:prstGeom>
          <a:noFill/>
        </p:spPr>
        <p:txBody>
          <a:bodyPr wrap="square" rtlCol="0">
            <a:spAutoFit/>
          </a:bodyPr>
          <a:lstStyle/>
          <a:p>
            <a:r>
              <a:rPr lang="en-US" sz="4800" b="1">
                <a:solidFill>
                  <a:srgbClr val="004449"/>
                </a:solidFill>
                <a:latin typeface="Arial" panose="020B0604020202020204" pitchFamily="34" charset="0"/>
                <a:cs typeface="Arial" panose="020B0604020202020204" pitchFamily="34" charset="0"/>
              </a:rPr>
              <a:t>Henderson Incidents </a:t>
            </a:r>
            <a:endParaRPr lang="en-US" sz="3600" b="1">
              <a:solidFill>
                <a:srgbClr val="004449"/>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61FBB11-5BCE-0AA0-A884-B58EA79425D4}"/>
              </a:ext>
            </a:extLst>
          </p:cNvPr>
          <p:cNvSpPr txBox="1"/>
          <p:nvPr/>
        </p:nvSpPr>
        <p:spPr>
          <a:xfrm>
            <a:off x="1953935" y="1372291"/>
            <a:ext cx="10009465" cy="5109091"/>
          </a:xfrm>
          <a:prstGeom prst="rect">
            <a:avLst/>
          </a:prstGeom>
          <a:noFill/>
        </p:spPr>
        <p:txBody>
          <a:bodyPr wrap="square" rtlCol="0">
            <a:spAutoFit/>
          </a:bodyPr>
          <a:lstStyle/>
          <a:p>
            <a:pPr>
              <a:spcBef>
                <a:spcPts val="0"/>
              </a:spcBef>
              <a:spcAft>
                <a:spcPts val="1200"/>
              </a:spcAft>
              <a:buClr>
                <a:srgbClr val="C66A39"/>
              </a:buClr>
            </a:pPr>
            <a:r>
              <a:rPr lang="en-US" dirty="0">
                <a:latin typeface="Arial" panose="020B0604020202020204" pitchFamily="34" charset="0"/>
                <a:cs typeface="Arial" panose="020B0604020202020204" pitchFamily="34" charset="0"/>
              </a:rPr>
              <a:t>07/21 – Employee Fall from Equipment (First Aid)</a:t>
            </a:r>
          </a:p>
          <a:p>
            <a:pPr marL="800100" lvl="1" indent="-342900">
              <a:spcAft>
                <a:spcPts val="1200"/>
              </a:spcAft>
              <a:buClr>
                <a:srgbClr val="C66A39"/>
              </a:buClr>
              <a:buFont typeface="Arial" panose="020B0604020202020204" pitchFamily="34" charset="0"/>
              <a:buChar char="•"/>
            </a:pPr>
            <a:r>
              <a:rPr lang="en-US" dirty="0">
                <a:latin typeface="Arial" panose="020B0604020202020204" pitchFamily="34" charset="0"/>
                <a:cs typeface="Arial" panose="020B0604020202020204" pitchFamily="34" charset="0"/>
              </a:rPr>
              <a:t>Operator stepping out and down from excavator when they missed step</a:t>
            </a:r>
          </a:p>
          <a:p>
            <a:pPr marL="800100" lvl="1" indent="-342900">
              <a:spcAft>
                <a:spcPts val="1200"/>
              </a:spcAft>
              <a:buClr>
                <a:srgbClr val="C66A39"/>
              </a:buClr>
              <a:buFont typeface="Arial" panose="020B0604020202020204" pitchFamily="34" charset="0"/>
              <a:buChar char="•"/>
            </a:pPr>
            <a:r>
              <a:rPr lang="en-US" dirty="0">
                <a:latin typeface="Arial" panose="020B0604020202020204" pitchFamily="34" charset="0"/>
                <a:cs typeface="Arial" panose="020B0604020202020204" pitchFamily="34" charset="0"/>
              </a:rPr>
              <a:t>Employee fell backwards and struck hard hat on machine tracks and ground</a:t>
            </a:r>
          </a:p>
          <a:p>
            <a:pPr marL="800100" lvl="1" indent="-342900">
              <a:spcAft>
                <a:spcPts val="1200"/>
              </a:spcAft>
              <a:buClr>
                <a:srgbClr val="C66A39"/>
              </a:buClr>
              <a:buFont typeface="Arial" panose="020B0604020202020204" pitchFamily="34" charset="0"/>
              <a:buChar char="•"/>
            </a:pPr>
            <a:r>
              <a:rPr lang="en-US" dirty="0">
                <a:latin typeface="Arial" panose="020B0604020202020204" pitchFamily="34" charset="0"/>
                <a:cs typeface="Arial" panose="020B0604020202020204" pitchFamily="34" charset="0"/>
              </a:rPr>
              <a:t>Employee returned to equipment but stopped work after experiencing grogginess</a:t>
            </a:r>
          </a:p>
          <a:p>
            <a:pPr>
              <a:spcBef>
                <a:spcPts val="0"/>
              </a:spcBef>
              <a:spcAft>
                <a:spcPts val="1200"/>
              </a:spcAft>
              <a:buClr>
                <a:srgbClr val="C66A39"/>
              </a:buClr>
            </a:pPr>
            <a:r>
              <a:rPr lang="en-US" dirty="0">
                <a:latin typeface="Arial" panose="020B0604020202020204" pitchFamily="34" charset="0"/>
                <a:cs typeface="Arial" panose="020B0604020202020204" pitchFamily="34" charset="0"/>
              </a:rPr>
              <a:t>07/29 – Employee Injured Shoulder While Shoveling (First Aid)</a:t>
            </a:r>
          </a:p>
          <a:p>
            <a:pPr marL="800100" lvl="1" indent="-342900">
              <a:spcAft>
                <a:spcPts val="1200"/>
              </a:spcAft>
              <a:buClr>
                <a:srgbClr val="C66A39"/>
              </a:buClr>
              <a:buFont typeface="Arial" panose="020B0604020202020204" pitchFamily="34" charset="0"/>
              <a:buChar char="•"/>
            </a:pPr>
            <a:r>
              <a:rPr lang="en-US" dirty="0">
                <a:latin typeface="Arial" panose="020B0604020202020204" pitchFamily="34" charset="0"/>
                <a:cs typeface="Arial" panose="020B0604020202020204" pitchFamily="34" charset="0"/>
              </a:rPr>
              <a:t>Employee shoveling when shovel became jammed under rock</a:t>
            </a:r>
          </a:p>
          <a:p>
            <a:pPr marL="800100" lvl="1" indent="-342900">
              <a:spcAft>
                <a:spcPts val="1200"/>
              </a:spcAft>
              <a:buClr>
                <a:srgbClr val="C66A39"/>
              </a:buClr>
              <a:buFont typeface="Arial" panose="020B0604020202020204" pitchFamily="34" charset="0"/>
              <a:buChar char="•"/>
            </a:pPr>
            <a:r>
              <a:rPr lang="en-US" dirty="0">
                <a:latin typeface="Arial" panose="020B0604020202020204" pitchFamily="34" charset="0"/>
                <a:cs typeface="Arial" panose="020B0604020202020204" pitchFamily="34" charset="0"/>
              </a:rPr>
              <a:t>Attempted to push down on shovel when shovel broke, causing discomfort</a:t>
            </a:r>
          </a:p>
          <a:p>
            <a:pPr marL="800100" lvl="1" indent="-342900">
              <a:spcAft>
                <a:spcPts val="1200"/>
              </a:spcAft>
              <a:buClr>
                <a:srgbClr val="C66A39"/>
              </a:buClr>
              <a:buFont typeface="Arial" panose="020B0604020202020204" pitchFamily="34" charset="0"/>
              <a:buChar char="•"/>
            </a:pPr>
            <a:r>
              <a:rPr lang="en-US" dirty="0">
                <a:latin typeface="Arial" panose="020B0604020202020204" pitchFamily="34" charset="0"/>
                <a:cs typeface="Arial" panose="020B0604020202020204" pitchFamily="34" charset="0"/>
              </a:rPr>
              <a:t>Employee woke up next day with tenderness/discomfort in shoulder</a:t>
            </a:r>
          </a:p>
          <a:p>
            <a:pPr>
              <a:spcBef>
                <a:spcPts val="0"/>
              </a:spcBef>
              <a:spcAft>
                <a:spcPts val="1200"/>
              </a:spcAft>
              <a:buClr>
                <a:srgbClr val="C66A39"/>
              </a:buClr>
            </a:pPr>
            <a:r>
              <a:rPr lang="en-US" dirty="0">
                <a:latin typeface="Arial" panose="020B0604020202020204" pitchFamily="34" charset="0"/>
                <a:cs typeface="Arial" panose="020B0604020202020204" pitchFamily="34" charset="0"/>
              </a:rPr>
              <a:t>07/30 – Debris in Eye When Griding (First Aid)</a:t>
            </a:r>
          </a:p>
          <a:p>
            <a:pPr marL="800100" lvl="1" indent="-342900">
              <a:spcAft>
                <a:spcPts val="1200"/>
              </a:spcAft>
              <a:buClr>
                <a:srgbClr val="C66A39"/>
              </a:buClr>
              <a:buFont typeface="Arial" panose="020B0604020202020204" pitchFamily="34" charset="0"/>
              <a:buChar char="•"/>
            </a:pPr>
            <a:r>
              <a:rPr lang="en-US" dirty="0">
                <a:latin typeface="Arial" panose="020B0604020202020204" pitchFamily="34" charset="0"/>
                <a:cs typeface="Arial" panose="020B0604020202020204" pitchFamily="34" charset="0"/>
              </a:rPr>
              <a:t>Employee cutting bolt off at boiler when piece of material got in eye</a:t>
            </a:r>
          </a:p>
          <a:p>
            <a:pPr marL="800100" lvl="1" indent="-342900">
              <a:spcAft>
                <a:spcPts val="1200"/>
              </a:spcAft>
              <a:buClr>
                <a:srgbClr val="C66A39"/>
              </a:buClr>
              <a:buFont typeface="Arial" panose="020B0604020202020204" pitchFamily="34" charset="0"/>
              <a:buChar char="•"/>
            </a:pPr>
            <a:r>
              <a:rPr lang="en-US" dirty="0">
                <a:latin typeface="Arial" panose="020B0604020202020204" pitchFamily="34" charset="0"/>
                <a:cs typeface="Arial" panose="020B0604020202020204" pitchFamily="34" charset="0"/>
              </a:rPr>
              <a:t>Individual wearing face shield at time of event</a:t>
            </a:r>
          </a:p>
          <a:p>
            <a:pPr marL="800100" lvl="1" indent="-342900">
              <a:spcAft>
                <a:spcPts val="1200"/>
              </a:spcAft>
              <a:buClr>
                <a:srgbClr val="C66A39"/>
              </a:buClr>
              <a:buFont typeface="Arial" panose="020B0604020202020204" pitchFamily="34" charset="0"/>
              <a:buChar char="•"/>
            </a:pPr>
            <a:r>
              <a:rPr lang="en-US" dirty="0">
                <a:latin typeface="Arial" panose="020B0604020202020204" pitchFamily="34" charset="0"/>
                <a:cs typeface="Arial" panose="020B0604020202020204" pitchFamily="34" charset="0"/>
              </a:rPr>
              <a:t>Debris removed off site</a:t>
            </a:r>
          </a:p>
        </p:txBody>
      </p:sp>
    </p:spTree>
    <p:extLst>
      <p:ext uri="{BB962C8B-B14F-4D97-AF65-F5344CB8AC3E}">
        <p14:creationId xmlns:p14="http://schemas.microsoft.com/office/powerpoint/2010/main" val="720849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03123-A9D6-691D-326E-271EB36E8B50}"/>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167FDB8E-2F3D-9C20-185A-CBA79277BB0C}"/>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20DE65D-6F1F-D8DE-CD5F-D84B2F591549}"/>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AFBFF97-5187-D821-6B60-C809F8636D99}"/>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F7D4240-A0C4-BEB9-9AEB-E0ADF26522CA}"/>
              </a:ext>
            </a:extLst>
          </p:cNvPr>
          <p:cNvSpPr txBox="1"/>
          <p:nvPr/>
        </p:nvSpPr>
        <p:spPr>
          <a:xfrm>
            <a:off x="1953936" y="541294"/>
            <a:ext cx="9826172" cy="830997"/>
          </a:xfrm>
          <a:prstGeom prst="rect">
            <a:avLst/>
          </a:prstGeom>
          <a:noFill/>
        </p:spPr>
        <p:txBody>
          <a:bodyPr wrap="square" rtlCol="0">
            <a:spAutoFit/>
          </a:bodyPr>
          <a:lstStyle/>
          <a:p>
            <a:pPr algn="ctr"/>
            <a:r>
              <a:rPr lang="en-US" sz="4800" b="1">
                <a:solidFill>
                  <a:srgbClr val="004449"/>
                </a:solidFill>
                <a:latin typeface="Arial" panose="020B0604020202020204" pitchFamily="34" charset="0"/>
                <a:cs typeface="Arial" panose="020B0604020202020204" pitchFamily="34" charset="0"/>
              </a:rPr>
              <a:t>FRM Verification Results – July</a:t>
            </a:r>
            <a:endParaRPr lang="en-US" sz="3600" b="1">
              <a:solidFill>
                <a:srgbClr val="004449"/>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E0BD495-FAD2-92E2-231F-C24CE85103D6}"/>
              </a:ext>
            </a:extLst>
          </p:cNvPr>
          <p:cNvSpPr txBox="1"/>
          <p:nvPr/>
        </p:nvSpPr>
        <p:spPr>
          <a:xfrm>
            <a:off x="1746422" y="1331569"/>
            <a:ext cx="5036933" cy="4862870"/>
          </a:xfrm>
          <a:prstGeom prst="rect">
            <a:avLst/>
          </a:prstGeom>
          <a:noFill/>
        </p:spPr>
        <p:txBody>
          <a:bodyPr wrap="square">
            <a:spAutoFit/>
          </a:bodyPr>
          <a:lstStyle/>
          <a:p>
            <a:pPr marL="0" indent="0">
              <a:buNone/>
            </a:pPr>
            <a:r>
              <a:rPr lang="en-US" sz="2200"/>
              <a:t>211 verifications completed in July</a:t>
            </a:r>
          </a:p>
          <a:p>
            <a:pPr marL="0" indent="0">
              <a:buNone/>
            </a:pPr>
            <a:endParaRPr lang="en-US" sz="2200">
              <a:highlight>
                <a:srgbClr val="FFFF00"/>
              </a:highlight>
            </a:endParaRPr>
          </a:p>
          <a:p>
            <a:pPr marL="0" indent="0">
              <a:buNone/>
            </a:pPr>
            <a:r>
              <a:rPr lang="en-US" sz="2200" b="0" i="0" u="none" strike="noStrike">
                <a:solidFill>
                  <a:srgbClr val="000000"/>
                </a:solidFill>
                <a:effectLst/>
                <a:latin typeface="Calibri" panose="020F0502020204030204" pitchFamily="34" charset="0"/>
              </a:rPr>
              <a:t>Focus </a:t>
            </a:r>
            <a:r>
              <a:rPr lang="en-US" sz="2200">
                <a:solidFill>
                  <a:srgbClr val="000000"/>
                </a:solidFill>
                <a:latin typeface="Calibri" panose="020F0502020204030204" pitchFamily="34" charset="0"/>
              </a:rPr>
              <a:t>for</a:t>
            </a:r>
            <a:r>
              <a:rPr lang="en-US" sz="2200" b="0" i="0" u="none" strike="noStrike">
                <a:solidFill>
                  <a:srgbClr val="000000"/>
                </a:solidFill>
                <a:effectLst/>
                <a:latin typeface="Calibri" panose="020F0502020204030204" pitchFamily="34" charset="0"/>
              </a:rPr>
              <a:t> </a:t>
            </a:r>
            <a:r>
              <a:rPr lang="en-US" sz="2200">
                <a:solidFill>
                  <a:srgbClr val="000000"/>
                </a:solidFill>
                <a:latin typeface="Calibri" panose="020F0502020204030204" pitchFamily="34" charset="0"/>
              </a:rPr>
              <a:t>July was</a:t>
            </a:r>
            <a:r>
              <a:rPr lang="en-US" sz="2200" b="0" i="0" u="none" strike="noStrike">
                <a:solidFill>
                  <a:srgbClr val="000000"/>
                </a:solidFill>
                <a:effectLst/>
                <a:latin typeface="Calibri" panose="020F0502020204030204" pitchFamily="34" charset="0"/>
              </a:rPr>
              <a:t> Hazardous</a:t>
            </a:r>
            <a:br>
              <a:rPr lang="en-US" sz="2200" b="0" i="0" u="none" strike="noStrike">
                <a:solidFill>
                  <a:srgbClr val="000000"/>
                </a:solidFill>
                <a:effectLst/>
                <a:latin typeface="Calibri" panose="020F0502020204030204" pitchFamily="34" charset="0"/>
              </a:rPr>
            </a:br>
            <a:r>
              <a:rPr lang="en-US" sz="2200" b="0" i="0" u="none" strike="noStrike">
                <a:solidFill>
                  <a:srgbClr val="000000"/>
                </a:solidFill>
                <a:effectLst/>
                <a:latin typeface="Calibri" panose="020F0502020204030204" pitchFamily="34" charset="0"/>
              </a:rPr>
              <a:t>Substance – </a:t>
            </a:r>
            <a:r>
              <a:rPr lang="en-US" sz="2200">
                <a:solidFill>
                  <a:srgbClr val="000000"/>
                </a:solidFill>
                <a:latin typeface="Calibri" panose="020F0502020204030204" pitchFamily="34" charset="0"/>
              </a:rPr>
              <a:t>Acute</a:t>
            </a:r>
            <a:r>
              <a:rPr lang="en-US" sz="2200" b="0" i="0" u="none" strike="noStrike">
                <a:solidFill>
                  <a:srgbClr val="000000"/>
                </a:solidFill>
                <a:effectLst/>
                <a:latin typeface="Calibri" panose="020F0502020204030204" pitchFamily="34" charset="0"/>
              </a:rPr>
              <a:t> and Underground</a:t>
            </a:r>
            <a:br>
              <a:rPr lang="en-US" sz="2200" b="0" i="0" u="none" strike="noStrike">
                <a:solidFill>
                  <a:srgbClr val="000000"/>
                </a:solidFill>
                <a:effectLst/>
                <a:latin typeface="Calibri" panose="020F0502020204030204" pitchFamily="34" charset="0"/>
              </a:rPr>
            </a:br>
            <a:r>
              <a:rPr lang="en-US" sz="2200" b="0" i="0" u="none" strike="noStrike">
                <a:solidFill>
                  <a:srgbClr val="000000"/>
                </a:solidFill>
                <a:effectLst/>
                <a:latin typeface="Calibri" panose="020F0502020204030204" pitchFamily="34" charset="0"/>
              </a:rPr>
              <a:t>Rock Fall</a:t>
            </a:r>
            <a:br>
              <a:rPr lang="en-US" sz="2200" b="0" i="0" u="none" strike="noStrike">
                <a:solidFill>
                  <a:srgbClr val="000000"/>
                </a:solidFill>
                <a:effectLst/>
                <a:latin typeface="Calibri" panose="020F0502020204030204" pitchFamily="34" charset="0"/>
              </a:rPr>
            </a:br>
            <a:endParaRPr lang="en-US" sz="2200"/>
          </a:p>
          <a:p>
            <a:pPr marL="342900" indent="-342900">
              <a:buFontTx/>
              <a:buChar char="-"/>
            </a:pPr>
            <a:r>
              <a:rPr lang="en-US"/>
              <a:t>Haz. Sub. – Acute stayed in Top 3</a:t>
            </a:r>
          </a:p>
          <a:p>
            <a:pPr marL="342900" indent="-342900">
              <a:buFontTx/>
              <a:buChar char="-"/>
            </a:pPr>
            <a:r>
              <a:rPr lang="en-US"/>
              <a:t>Underground Rock Fall decreased</a:t>
            </a:r>
          </a:p>
          <a:p>
            <a:pPr marL="342900" indent="-342900">
              <a:buFontTx/>
              <a:buChar char="-"/>
            </a:pPr>
            <a:r>
              <a:rPr lang="en-US"/>
              <a:t>Underground Hazardous Atmosphere increased due to Shutdown projects changing vent plans</a:t>
            </a:r>
          </a:p>
          <a:p>
            <a:pPr marL="342900" indent="-342900">
              <a:buFontTx/>
              <a:buChar char="-"/>
            </a:pPr>
            <a:endParaRPr lang="en-US" sz="2200"/>
          </a:p>
          <a:p>
            <a:pPr marL="0" indent="0">
              <a:buNone/>
            </a:pPr>
            <a:r>
              <a:rPr lang="en-US" sz="2200" u="sng"/>
              <a:t>FOCUS FOR AUG/SEPT:</a:t>
            </a:r>
          </a:p>
          <a:p>
            <a:pPr marL="342900" indent="-342900">
              <a:buFontTx/>
              <a:buChar char="-"/>
            </a:pPr>
            <a:r>
              <a:rPr lang="en-US" sz="2200"/>
              <a:t>Underground Hazardous Atmosphere</a:t>
            </a:r>
          </a:p>
          <a:p>
            <a:pPr marL="342900" indent="-342900">
              <a:buFontTx/>
              <a:buChar char="-"/>
            </a:pPr>
            <a:r>
              <a:rPr lang="en-US" sz="2200"/>
              <a:t>Hazardous Substances - Acute</a:t>
            </a:r>
          </a:p>
        </p:txBody>
      </p:sp>
      <p:graphicFrame>
        <p:nvGraphicFramePr>
          <p:cNvPr id="2" name="Chart 1">
            <a:extLst>
              <a:ext uri="{FF2B5EF4-FFF2-40B4-BE49-F238E27FC236}">
                <a16:creationId xmlns:a16="http://schemas.microsoft.com/office/drawing/2014/main" id="{7EBD1228-3E2F-4600-A342-2029CAF0BB81}"/>
              </a:ext>
            </a:extLst>
          </p:cNvPr>
          <p:cNvGraphicFramePr>
            <a:graphicFrameLocks/>
          </p:cNvGraphicFramePr>
          <p:nvPr>
            <p:extLst>
              <p:ext uri="{D42A27DB-BD31-4B8C-83A1-F6EECF244321}">
                <p14:modId xmlns:p14="http://schemas.microsoft.com/office/powerpoint/2010/main" val="263712855"/>
              </p:ext>
            </p:extLst>
          </p:nvPr>
        </p:nvGraphicFramePr>
        <p:xfrm>
          <a:off x="6096000" y="1259633"/>
          <a:ext cx="6096000" cy="52286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43648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C7380-545D-8F97-1ACF-DF9287156968}"/>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BC01626E-E7E0-BFFE-B6FD-84AD39FB1AF1}"/>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FF65D8E-1D6C-CA30-4E51-7F0F6B321CCB}"/>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7C9EF26-6194-B83C-A9EB-44EBAC5DD17F}"/>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0047E70-FADA-6CD5-C6AF-50AB1A07B9BF}"/>
              </a:ext>
            </a:extLst>
          </p:cNvPr>
          <p:cNvSpPr txBox="1"/>
          <p:nvPr/>
        </p:nvSpPr>
        <p:spPr>
          <a:xfrm>
            <a:off x="1953936" y="541294"/>
            <a:ext cx="9826172" cy="1200329"/>
          </a:xfrm>
          <a:prstGeom prst="rect">
            <a:avLst/>
          </a:prstGeom>
          <a:noFill/>
        </p:spPr>
        <p:txBody>
          <a:bodyPr wrap="square" rtlCol="0">
            <a:spAutoFit/>
          </a:bodyPr>
          <a:lstStyle/>
          <a:p>
            <a:r>
              <a:rPr lang="en-US" sz="4800" b="1">
                <a:solidFill>
                  <a:srgbClr val="004449"/>
                </a:solidFill>
                <a:latin typeface="Arial" panose="020B0604020202020204" pitchFamily="34" charset="0"/>
                <a:cs typeface="Arial" panose="020B0604020202020204" pitchFamily="34" charset="0"/>
              </a:rPr>
              <a:t>FRM Verification Results – July</a:t>
            </a:r>
          </a:p>
          <a:p>
            <a:pPr algn="ctr"/>
            <a:r>
              <a:rPr lang="en-US" sz="2400" b="1">
                <a:solidFill>
                  <a:srgbClr val="004449"/>
                </a:solidFill>
                <a:latin typeface="Arial" panose="020B0604020202020204" pitchFamily="34" charset="0"/>
                <a:cs typeface="Arial" panose="020B0604020202020204" pitchFamily="34" charset="0"/>
              </a:rPr>
              <a:t>Henderson Missing Controls with Multiple No Responses</a:t>
            </a:r>
          </a:p>
        </p:txBody>
      </p:sp>
      <p:pic>
        <p:nvPicPr>
          <p:cNvPr id="5" name="Picture 4">
            <a:extLst>
              <a:ext uri="{FF2B5EF4-FFF2-40B4-BE49-F238E27FC236}">
                <a16:creationId xmlns:a16="http://schemas.microsoft.com/office/drawing/2014/main" id="{704ED826-E257-6AAC-EB94-CEE37773A11B}"/>
              </a:ext>
            </a:extLst>
          </p:cNvPr>
          <p:cNvPicPr>
            <a:picLocks noChangeAspect="1"/>
          </p:cNvPicPr>
          <p:nvPr/>
        </p:nvPicPr>
        <p:blipFill>
          <a:blip r:embed="rId3"/>
          <a:stretch>
            <a:fillRect/>
          </a:stretch>
        </p:blipFill>
        <p:spPr>
          <a:xfrm>
            <a:off x="2379878" y="2445708"/>
            <a:ext cx="8777951" cy="1678422"/>
          </a:xfrm>
          <a:prstGeom prst="rect">
            <a:avLst/>
          </a:prstGeom>
        </p:spPr>
      </p:pic>
    </p:spTree>
    <p:extLst>
      <p:ext uri="{BB962C8B-B14F-4D97-AF65-F5344CB8AC3E}">
        <p14:creationId xmlns:p14="http://schemas.microsoft.com/office/powerpoint/2010/main" val="4182164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9D57BA4-88A0-6C9E-AE6D-DF71A0AFA7AF}"/>
              </a:ext>
            </a:extLst>
          </p:cNvPr>
          <p:cNvSpPr>
            <a:spLocks noGrp="1"/>
          </p:cNvSpPr>
          <p:nvPr>
            <p:ph type="body" sz="quarter" idx="11"/>
          </p:nvPr>
        </p:nvSpPr>
        <p:spPr/>
        <p:txBody>
          <a:bodyPr>
            <a:normAutofit/>
          </a:bodyPr>
          <a:lstStyle/>
          <a:p>
            <a:pPr marL="0" indent="0">
              <a:buNone/>
            </a:pPr>
            <a:r>
              <a:rPr lang="en-US" sz="7000" b="1"/>
              <a:t>Q3 MSHA Inspection Highlights</a:t>
            </a:r>
          </a:p>
        </p:txBody>
      </p:sp>
    </p:spTree>
    <p:extLst>
      <p:ext uri="{BB962C8B-B14F-4D97-AF65-F5344CB8AC3E}">
        <p14:creationId xmlns:p14="http://schemas.microsoft.com/office/powerpoint/2010/main" val="511318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A1D711-5367-1114-BBD6-714F61C02A1C}"/>
              </a:ext>
            </a:extLst>
          </p:cNvPr>
          <p:cNvPicPr>
            <a:picLocks noChangeAspect="1"/>
          </p:cNvPicPr>
          <p:nvPr/>
        </p:nvPicPr>
        <p:blipFill>
          <a:blip r:embed="rId3">
            <a:extLst>
              <a:ext uri="{28A0092B-C50C-407E-A947-70E740481C1C}">
                <a14:useLocalDpi xmlns:a14="http://schemas.microsoft.com/office/drawing/2010/main" val="0"/>
              </a:ext>
            </a:extLst>
          </a:blip>
          <a:srcRect t="6" b="6"/>
          <a:stretch/>
        </p:blipFill>
        <p:spPr>
          <a:xfrm>
            <a:off x="-2" y="0"/>
            <a:ext cx="10806892" cy="418972"/>
          </a:xfrm>
          <a:prstGeom prst="rect">
            <a:avLst/>
          </a:prstGeom>
        </p:spPr>
      </p:pic>
      <p:pic>
        <p:nvPicPr>
          <p:cNvPr id="6" name="Picture 5">
            <a:extLst>
              <a:ext uri="{FF2B5EF4-FFF2-40B4-BE49-F238E27FC236}">
                <a16:creationId xmlns:a16="http://schemas.microsoft.com/office/drawing/2014/main" id="{AE29F842-24AF-195E-BBA1-F56FACFEF9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6232064"/>
            <a:ext cx="6241774" cy="627945"/>
          </a:xfrm>
          <a:prstGeom prst="rect">
            <a:avLst/>
          </a:prstGeom>
        </p:spPr>
      </p:pic>
      <p:pic>
        <p:nvPicPr>
          <p:cNvPr id="3" name="Picture 2">
            <a:extLst>
              <a:ext uri="{FF2B5EF4-FFF2-40B4-BE49-F238E27FC236}">
                <a16:creationId xmlns:a16="http://schemas.microsoft.com/office/drawing/2014/main" id="{867BA071-79C0-A244-E307-BC1537790A0F}"/>
              </a:ext>
            </a:extLst>
          </p:cNvPr>
          <p:cNvPicPr>
            <a:picLocks noChangeAspect="1"/>
          </p:cNvPicPr>
          <p:nvPr/>
        </p:nvPicPr>
        <p:blipFill>
          <a:blip r:embed="rId5">
            <a:extLst>
              <a:ext uri="{28A0092B-C50C-407E-A947-70E740481C1C}">
                <a14:useLocalDpi xmlns:a14="http://schemas.microsoft.com/office/drawing/2010/main" val="0"/>
              </a:ext>
            </a:extLst>
          </a:blip>
          <a:srcRect t="7841" r="10714" b="7841"/>
          <a:stretch>
            <a:fillRect/>
          </a:stretch>
        </p:blipFill>
        <p:spPr>
          <a:xfrm>
            <a:off x="2429700" y="416196"/>
            <a:ext cx="9762300" cy="6126810"/>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BE3FB28-7721-9D18-CC9C-9A8CA3A71FB9}"/>
              </a:ext>
            </a:extLst>
          </p:cNvPr>
          <p:cNvSpPr/>
          <p:nvPr/>
        </p:nvSpPr>
        <p:spPr>
          <a:xfrm>
            <a:off x="6096000" y="-7951"/>
            <a:ext cx="6096000"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D9E2FA9-0621-15F6-700D-38CAA3CBC59B}"/>
              </a:ext>
            </a:extLst>
          </p:cNvPr>
          <p:cNvSpPr/>
          <p:nvPr/>
        </p:nvSpPr>
        <p:spPr>
          <a:xfrm>
            <a:off x="6096000" y="6544908"/>
            <a:ext cx="6096000" cy="313198"/>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ED6258C-8CCE-09B3-97BC-FC79E6BA6803}"/>
              </a:ext>
            </a:extLst>
          </p:cNvPr>
          <p:cNvSpPr txBox="1"/>
          <p:nvPr/>
        </p:nvSpPr>
        <p:spPr>
          <a:xfrm>
            <a:off x="522514" y="976486"/>
            <a:ext cx="5573486" cy="830997"/>
          </a:xfrm>
          <a:prstGeom prst="rect">
            <a:avLst/>
          </a:prstGeom>
          <a:noFill/>
        </p:spPr>
        <p:txBody>
          <a:bodyPr wrap="square" rtlCol="0">
            <a:spAutoFit/>
          </a:bodyPr>
          <a:lstStyle/>
          <a:p>
            <a:r>
              <a:rPr lang="en-US" sz="4800" b="1">
                <a:solidFill>
                  <a:schemeClr val="bg1"/>
                </a:solidFill>
                <a:latin typeface="Arial" panose="020B0604020202020204" pitchFamily="34" charset="0"/>
                <a:cs typeface="Arial" panose="020B0604020202020204" pitchFamily="34" charset="0"/>
              </a:rPr>
              <a:t>Citation Count</a:t>
            </a:r>
          </a:p>
        </p:txBody>
      </p:sp>
      <p:pic>
        <p:nvPicPr>
          <p:cNvPr id="15" name="Picture 14" descr="A black square with white text&#10;&#10;Description automatically generated">
            <a:extLst>
              <a:ext uri="{FF2B5EF4-FFF2-40B4-BE49-F238E27FC236}">
                <a16:creationId xmlns:a16="http://schemas.microsoft.com/office/drawing/2014/main" id="{0B565513-8C48-514C-2F8A-011EC1DE8B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9" name="Picture 18" descr="A blue and grey text on a black background&#10;&#10;Description automatically generated">
            <a:extLst>
              <a:ext uri="{FF2B5EF4-FFF2-40B4-BE49-F238E27FC236}">
                <a16:creationId xmlns:a16="http://schemas.microsoft.com/office/drawing/2014/main" id="{C1D02B69-917E-FAB1-870C-BB6D7860C038}"/>
              </a:ext>
            </a:extLst>
          </p:cNvPr>
          <p:cNvPicPr>
            <a:picLocks noChangeAspect="1"/>
          </p:cNvPicPr>
          <p:nvPr/>
        </p:nvPicPr>
        <p:blipFill>
          <a:blip r:embed="rId7">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graphicFrame>
        <p:nvGraphicFramePr>
          <p:cNvPr id="12" name="Table 11">
            <a:extLst>
              <a:ext uri="{FF2B5EF4-FFF2-40B4-BE49-F238E27FC236}">
                <a16:creationId xmlns:a16="http://schemas.microsoft.com/office/drawing/2014/main" id="{8F5B3DE9-6FC5-1AED-F64E-9BBD918DA20E}"/>
              </a:ext>
            </a:extLst>
          </p:cNvPr>
          <p:cNvGraphicFramePr>
            <a:graphicFrameLocks noGrp="1"/>
          </p:cNvGraphicFramePr>
          <p:nvPr>
            <p:extLst>
              <p:ext uri="{D42A27DB-BD31-4B8C-83A1-F6EECF244321}">
                <p14:modId xmlns:p14="http://schemas.microsoft.com/office/powerpoint/2010/main" val="3425022411"/>
              </p:ext>
            </p:extLst>
          </p:nvPr>
        </p:nvGraphicFramePr>
        <p:xfrm>
          <a:off x="479296" y="2201081"/>
          <a:ext cx="4868049" cy="2133600"/>
        </p:xfrm>
        <a:graphic>
          <a:graphicData uri="http://schemas.openxmlformats.org/drawingml/2006/table">
            <a:tbl>
              <a:tblPr>
                <a:tableStyleId>{5C22544A-7EE6-4342-B048-85BDC9FD1C3A}</a:tableStyleId>
              </a:tblPr>
              <a:tblGrid>
                <a:gridCol w="1819954">
                  <a:extLst>
                    <a:ext uri="{9D8B030D-6E8A-4147-A177-3AD203B41FA5}">
                      <a16:colId xmlns:a16="http://schemas.microsoft.com/office/drawing/2014/main" val="4258133978"/>
                    </a:ext>
                  </a:extLst>
                </a:gridCol>
                <a:gridCol w="749837">
                  <a:extLst>
                    <a:ext uri="{9D8B030D-6E8A-4147-A177-3AD203B41FA5}">
                      <a16:colId xmlns:a16="http://schemas.microsoft.com/office/drawing/2014/main" val="1422550530"/>
                    </a:ext>
                  </a:extLst>
                </a:gridCol>
                <a:gridCol w="1048329">
                  <a:extLst>
                    <a:ext uri="{9D8B030D-6E8A-4147-A177-3AD203B41FA5}">
                      <a16:colId xmlns:a16="http://schemas.microsoft.com/office/drawing/2014/main" val="3765897001"/>
                    </a:ext>
                  </a:extLst>
                </a:gridCol>
                <a:gridCol w="1249929">
                  <a:extLst>
                    <a:ext uri="{9D8B030D-6E8A-4147-A177-3AD203B41FA5}">
                      <a16:colId xmlns:a16="http://schemas.microsoft.com/office/drawing/2014/main" val="3654854854"/>
                    </a:ext>
                  </a:extLst>
                </a:gridCol>
              </a:tblGrid>
              <a:tr h="323850">
                <a:tc>
                  <a:txBody>
                    <a:bodyPr/>
                    <a:lstStyle/>
                    <a:p>
                      <a:pPr algn="l" fontAlgn="b">
                        <a:buNone/>
                      </a:pPr>
                      <a:r>
                        <a:rPr lang="en-US" sz="2000" b="1" u="none" strike="noStrike">
                          <a:effectLst/>
                        </a:rPr>
                        <a:t>Henderson Q3 2026 MSHA Citations</a:t>
                      </a:r>
                      <a:endParaRPr lang="en-US" sz="2000" b="1" i="0" u="none" strike="noStrike">
                        <a:solidFill>
                          <a:srgbClr val="000000"/>
                        </a:solidFill>
                        <a:effectLst/>
                        <a:latin typeface="Tahoma" panose="020B0604030504040204" pitchFamily="34" charset="0"/>
                      </a:endParaRPr>
                    </a:p>
                  </a:txBody>
                  <a:tcPr marL="0" marR="0" marT="0" marB="0" anchor="b"/>
                </a:tc>
                <a:tc>
                  <a:txBody>
                    <a:bodyPr/>
                    <a:lstStyle/>
                    <a:p>
                      <a:pPr algn="ctr" fontAlgn="b">
                        <a:buNone/>
                      </a:pPr>
                      <a:r>
                        <a:rPr lang="en-US" sz="2000" u="none" strike="noStrike">
                          <a:effectLst/>
                        </a:rPr>
                        <a:t>S&amp;S</a:t>
                      </a:r>
                      <a:endParaRPr lang="en-US" sz="2000" b="1" i="0" u="none" strike="noStrike">
                        <a:solidFill>
                          <a:srgbClr val="000000"/>
                        </a:solidFill>
                        <a:effectLst/>
                        <a:latin typeface="Tahoma" panose="020B0604030504040204" pitchFamily="34" charset="0"/>
                      </a:endParaRPr>
                    </a:p>
                  </a:txBody>
                  <a:tcPr marL="0" marR="0" marT="0" marB="0" anchor="b">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buNone/>
                      </a:pPr>
                      <a:r>
                        <a:rPr lang="en-US" sz="2000" u="none" strike="noStrike">
                          <a:effectLst/>
                        </a:rPr>
                        <a:t>Non-S&amp;S</a:t>
                      </a:r>
                      <a:endParaRPr lang="en-US" sz="2000" b="1" i="0" u="none" strike="noStrike">
                        <a:solidFill>
                          <a:srgbClr val="000000"/>
                        </a:solidFill>
                        <a:effectLst/>
                        <a:latin typeface="Tahoma" panose="020B0604030504040204" pitchFamily="34" charset="0"/>
                      </a:endParaRPr>
                    </a:p>
                  </a:txBody>
                  <a:tcPr marL="0" marR="0" marT="0" marB="0" anchor="b">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r" fontAlgn="b">
                        <a:buNone/>
                      </a:pPr>
                      <a:r>
                        <a:rPr lang="en-US" sz="2000" u="none" strike="noStrike">
                          <a:effectLst/>
                        </a:rPr>
                        <a:t>All Citations</a:t>
                      </a:r>
                      <a:endParaRPr lang="en-US" sz="2000" b="1" i="0" u="none" strike="noStrike">
                        <a:solidFill>
                          <a:srgbClr val="000000"/>
                        </a:solidFill>
                        <a:effectLst/>
                        <a:latin typeface="Tahoma" panose="020B0604030504040204" pitchFamily="34" charset="0"/>
                      </a:endParaRPr>
                    </a:p>
                  </a:txBody>
                  <a:tcPr marL="0" marR="0" marT="0" marB="0" anchor="b">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65755151"/>
                  </a:ext>
                </a:extLst>
              </a:tr>
              <a:tr h="161925">
                <a:tc>
                  <a:txBody>
                    <a:bodyPr/>
                    <a:lstStyle/>
                    <a:p>
                      <a:pPr algn="r" fontAlgn="b">
                        <a:buNone/>
                      </a:pPr>
                      <a:r>
                        <a:rPr lang="en-US" sz="2000" u="none" strike="noStrike">
                          <a:effectLst/>
                        </a:rPr>
                        <a:t>Mine </a:t>
                      </a:r>
                      <a:endParaRPr lang="en-US" sz="2000" b="0" i="0" u="none" strike="noStrike">
                        <a:solidFill>
                          <a:srgbClr val="000000"/>
                        </a:solidFill>
                        <a:effectLst/>
                        <a:latin typeface="Tahoma" panose="020B0604030504040204" pitchFamily="34" charset="0"/>
                      </a:endParaRPr>
                    </a:p>
                  </a:txBody>
                  <a:tcPr marL="0" marR="0" marT="0" marB="0" anchor="b">
                    <a:lnR w="12700" cap="flat" cmpd="sng" algn="ctr">
                      <a:solidFill>
                        <a:schemeClr val="tx1"/>
                      </a:solidFill>
                      <a:prstDash val="solid"/>
                      <a:round/>
                      <a:headEnd type="none" w="med" len="med"/>
                      <a:tailEnd type="none" w="med" len="med"/>
                    </a:lnR>
                    <a:solidFill>
                      <a:schemeClr val="accent6">
                        <a:lumMod val="40000"/>
                        <a:lumOff val="60000"/>
                      </a:schemeClr>
                    </a:solidFill>
                  </a:tcPr>
                </a:tc>
                <a:tc>
                  <a:txBody>
                    <a:bodyPr/>
                    <a:lstStyle/>
                    <a:p>
                      <a:pPr algn="ctr" fontAlgn="b">
                        <a:buNone/>
                      </a:pPr>
                      <a:r>
                        <a:rPr lang="en-US" sz="2000" b="0" i="0" u="none" strike="noStrike">
                          <a:solidFill>
                            <a:srgbClr val="000000"/>
                          </a:solidFill>
                          <a:effectLst/>
                          <a:latin typeface="Tahoma" panose="020B0604030504040204" pitchFamily="34" charset="0"/>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000" b="0" i="0" u="none" strike="noStrike">
                          <a:solidFill>
                            <a:srgbClr val="000000"/>
                          </a:solidFill>
                          <a:effectLst/>
                          <a:latin typeface="Tahoma"/>
                        </a:rPr>
                        <a:t>17</a:t>
                      </a:r>
                      <a:endParaRPr lang="en-US" sz="2000" b="0" i="0" u="none" strike="noStrike">
                        <a:solidFill>
                          <a:srgbClr val="000000"/>
                        </a:solidFill>
                        <a:effectLst/>
                        <a:latin typeface="Tahoma" panose="020B060403050404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000" b="0" i="0" u="none" strike="noStrike" dirty="0">
                          <a:solidFill>
                            <a:srgbClr val="000000"/>
                          </a:solidFill>
                          <a:effectLst/>
                          <a:latin typeface="Tahoma" panose="020B0604030504040204" pitchFamily="34" charset="0"/>
                        </a:rPr>
                        <a:t>19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814602475"/>
                  </a:ext>
                </a:extLst>
              </a:tr>
              <a:tr h="161925">
                <a:tc>
                  <a:txBody>
                    <a:bodyPr/>
                    <a:lstStyle/>
                    <a:p>
                      <a:pPr algn="r" fontAlgn="b">
                        <a:buNone/>
                      </a:pPr>
                      <a:r>
                        <a:rPr lang="en-US" sz="2000" u="none" strike="noStrike">
                          <a:effectLst/>
                        </a:rPr>
                        <a:t>Mill</a:t>
                      </a:r>
                      <a:endParaRPr lang="en-US" sz="2000" b="0" i="0" u="none" strike="noStrike">
                        <a:solidFill>
                          <a:srgbClr val="000000"/>
                        </a:solidFill>
                        <a:effectLst/>
                        <a:latin typeface="Tahoma" panose="020B0604030504040204" pitchFamily="34" charset="0"/>
                      </a:endParaRPr>
                    </a:p>
                  </a:txBody>
                  <a:tcPr marL="0" marR="0" marT="0" marB="0" anchor="b">
                    <a:lnR w="12700" cap="flat" cmpd="sng" algn="ctr">
                      <a:solidFill>
                        <a:schemeClr val="tx1"/>
                      </a:solidFill>
                      <a:prstDash val="solid"/>
                      <a:round/>
                      <a:headEnd type="none" w="med" len="med"/>
                      <a:tailEnd type="none" w="med" len="med"/>
                    </a:lnR>
                    <a:solidFill>
                      <a:schemeClr val="accent6">
                        <a:lumMod val="40000"/>
                        <a:lumOff val="60000"/>
                      </a:schemeClr>
                    </a:solidFill>
                  </a:tcPr>
                </a:tc>
                <a:tc>
                  <a:txBody>
                    <a:bodyPr/>
                    <a:lstStyle/>
                    <a:p>
                      <a:pPr algn="ctr" fontAlgn="b">
                        <a:buNone/>
                      </a:pPr>
                      <a:r>
                        <a:rPr lang="en-US" sz="2000" b="0" i="0" u="none" strike="noStrike">
                          <a:solidFill>
                            <a:srgbClr val="000000"/>
                          </a:solidFill>
                          <a:effectLst/>
                          <a:latin typeface="Tahoma" panose="020B0604030504040204" pitchFamily="34" charset="0"/>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000" b="0" i="0" u="none" strike="noStrike">
                          <a:solidFill>
                            <a:srgbClr val="000000"/>
                          </a:solidFill>
                          <a:effectLst/>
                          <a:latin typeface="Tahoma" panose="020B0604030504040204" pitchFamily="34" charset="0"/>
                        </a:rPr>
                        <a:t>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000" b="0" i="0" u="none" strike="noStrike">
                          <a:solidFill>
                            <a:srgbClr val="000000"/>
                          </a:solidFill>
                          <a:effectLst/>
                          <a:latin typeface="Tahoma" panose="020B0604030504040204" pitchFamily="34" charset="0"/>
                        </a:rPr>
                        <a:t>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771080542"/>
                  </a:ext>
                </a:extLst>
              </a:tr>
              <a:tr h="161925">
                <a:tc>
                  <a:txBody>
                    <a:bodyPr/>
                    <a:lstStyle/>
                    <a:p>
                      <a:pPr algn="r" fontAlgn="b">
                        <a:buNone/>
                      </a:pPr>
                      <a:r>
                        <a:rPr lang="en-US" sz="2000" u="none" strike="noStrike">
                          <a:effectLst/>
                        </a:rPr>
                        <a:t>Contractors</a:t>
                      </a:r>
                      <a:endParaRPr lang="en-US" sz="2000" b="0" i="0" u="none" strike="noStrike">
                        <a:solidFill>
                          <a:srgbClr val="000000"/>
                        </a:solidFill>
                        <a:effectLst/>
                        <a:latin typeface="Tahoma" panose="020B0604030504040204" pitchFamily="34" charset="0"/>
                      </a:endParaRPr>
                    </a:p>
                  </a:txBody>
                  <a:tcPr marL="0" marR="0" marT="0" marB="0" anchor="b">
                    <a:lnR w="12700" cap="flat" cmpd="sng" algn="ctr">
                      <a:solidFill>
                        <a:schemeClr val="tx1"/>
                      </a:solidFill>
                      <a:prstDash val="solid"/>
                      <a:round/>
                      <a:headEnd type="none" w="med" len="med"/>
                      <a:tailEnd type="none" w="med" len="med"/>
                    </a:lnR>
                    <a:solidFill>
                      <a:schemeClr val="accent6">
                        <a:lumMod val="40000"/>
                        <a:lumOff val="60000"/>
                      </a:schemeClr>
                    </a:solidFill>
                  </a:tcPr>
                </a:tc>
                <a:tc>
                  <a:txBody>
                    <a:bodyPr/>
                    <a:lstStyle/>
                    <a:p>
                      <a:pPr algn="ctr" fontAlgn="b">
                        <a:buNone/>
                      </a:pPr>
                      <a:r>
                        <a:rPr lang="en-US" sz="2000" b="0" i="0" u="none" strike="noStrike">
                          <a:solidFill>
                            <a:srgbClr val="000000"/>
                          </a:solidFill>
                          <a:effectLst/>
                          <a:latin typeface="Tahoma" panose="020B0604030504040204" pitchFamily="34" charset="0"/>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000" b="0" i="0" u="none" strike="noStrike">
                          <a:solidFill>
                            <a:srgbClr val="000000"/>
                          </a:solidFill>
                          <a:effectLst/>
                          <a:latin typeface="Tahoma" panose="020B0604030504040204" pitchFamily="34" charset="0"/>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000" b="0" i="0" u="none" strike="noStrike">
                          <a:solidFill>
                            <a:srgbClr val="000000"/>
                          </a:solidFill>
                          <a:effectLst/>
                          <a:latin typeface="Tahoma" panose="020B0604030504040204" pitchFamily="34" charset="0"/>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60898282"/>
                  </a:ext>
                </a:extLst>
              </a:tr>
              <a:tr h="171450">
                <a:tc>
                  <a:txBody>
                    <a:bodyPr/>
                    <a:lstStyle/>
                    <a:p>
                      <a:pPr algn="l" fontAlgn="b">
                        <a:buNone/>
                      </a:pPr>
                      <a:r>
                        <a:rPr lang="en-US" sz="2000" u="none" strike="noStrike">
                          <a:effectLst/>
                        </a:rPr>
                        <a:t>Total Henderson</a:t>
                      </a:r>
                      <a:endParaRPr lang="en-US" sz="2000" b="0" i="0" u="none" strike="noStrike">
                        <a:solidFill>
                          <a:srgbClr val="000000"/>
                        </a:solidFill>
                        <a:effectLst/>
                        <a:latin typeface="Tahoma" panose="020B0604030504040204" pitchFamily="34" charset="0"/>
                      </a:endParaRPr>
                    </a:p>
                  </a:txBody>
                  <a:tcPr marL="0" marR="0" marT="0" marB="0" anchor="b">
                    <a:lnR w="12700" cap="flat" cmpd="sng" algn="ctr">
                      <a:solidFill>
                        <a:schemeClr val="tx1"/>
                      </a:solidFill>
                      <a:prstDash val="solid"/>
                      <a:round/>
                      <a:headEnd type="none" w="med" len="med"/>
                      <a:tailEnd type="none" w="med" len="med"/>
                    </a:lnR>
                    <a:solidFill>
                      <a:schemeClr val="accent5"/>
                    </a:solidFill>
                  </a:tcPr>
                </a:tc>
                <a:tc>
                  <a:txBody>
                    <a:bodyPr/>
                    <a:lstStyle/>
                    <a:p>
                      <a:pPr algn="ctr" fontAlgn="b">
                        <a:buNone/>
                      </a:pPr>
                      <a:r>
                        <a:rPr lang="en-US" sz="2000" b="0" i="0" u="none" strike="noStrike">
                          <a:solidFill>
                            <a:srgbClr val="000000"/>
                          </a:solidFill>
                          <a:effectLst/>
                          <a:latin typeface="Tahoma" panose="020B0604030504040204" pitchFamily="34" charset="0"/>
                        </a:rPr>
                        <a:t>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fontAlgn="b">
                        <a:buNone/>
                      </a:pPr>
                      <a:r>
                        <a:rPr lang="en-US" sz="2000" b="0" i="0" u="none" strike="noStrike">
                          <a:solidFill>
                            <a:srgbClr val="000000"/>
                          </a:solidFill>
                          <a:effectLst/>
                          <a:latin typeface="Tahoma"/>
                        </a:rPr>
                        <a:t>27</a:t>
                      </a:r>
                      <a:endParaRPr lang="en-US"/>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fontAlgn="b">
                        <a:buNone/>
                      </a:pPr>
                      <a:r>
                        <a:rPr lang="en-US" sz="2000" b="1" i="0" u="none" strike="noStrike" dirty="0">
                          <a:solidFill>
                            <a:srgbClr val="000000"/>
                          </a:solidFill>
                          <a:effectLst/>
                          <a:latin typeface="Tahoma"/>
                        </a:rPr>
                        <a:t>31</a:t>
                      </a:r>
                      <a:endParaRPr lang="en-US" sz="2000" b="1" i="0" u="none" strike="noStrike" dirty="0">
                        <a:solidFill>
                          <a:srgbClr val="000000"/>
                        </a:solidFill>
                        <a:effectLst/>
                        <a:latin typeface="Tahoma" panose="020B060403050404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2366104371"/>
                  </a:ext>
                </a:extLst>
              </a:tr>
            </a:tbl>
          </a:graphicData>
        </a:graphic>
      </p:graphicFrame>
    </p:spTree>
    <p:extLst>
      <p:ext uri="{BB962C8B-B14F-4D97-AF65-F5344CB8AC3E}">
        <p14:creationId xmlns:p14="http://schemas.microsoft.com/office/powerpoint/2010/main" val="41280792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9D414-EB9A-3DB8-785B-C80D5106D36E}"/>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920FB57B-22A7-9FD0-4C2B-DCC2AFA13C52}"/>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07AA2138-0EED-C6E1-81F7-3F6DBBD98E04}"/>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441D20D6-F3F2-52BA-C70E-B3325E67C355}"/>
              </a:ext>
            </a:extLst>
          </p:cNvPr>
          <p:cNvSpPr/>
          <p:nvPr/>
        </p:nvSpPr>
        <p:spPr>
          <a:xfrm>
            <a:off x="1515978" y="6454768"/>
            <a:ext cx="10676022" cy="403232"/>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blue and grey text on a black background&#10;&#10;Description automatically generated">
            <a:extLst>
              <a:ext uri="{FF2B5EF4-FFF2-40B4-BE49-F238E27FC236}">
                <a16:creationId xmlns:a16="http://schemas.microsoft.com/office/drawing/2014/main" id="{E908F640-880C-837F-20A5-6FDBDECE9A32}"/>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283286" y="5719217"/>
            <a:ext cx="922341" cy="508727"/>
          </a:xfrm>
          <a:prstGeom prst="rect">
            <a:avLst/>
          </a:prstGeom>
        </p:spPr>
      </p:pic>
      <p:graphicFrame>
        <p:nvGraphicFramePr>
          <p:cNvPr id="3" name="Chart 2">
            <a:extLst>
              <a:ext uri="{FF2B5EF4-FFF2-40B4-BE49-F238E27FC236}">
                <a16:creationId xmlns:a16="http://schemas.microsoft.com/office/drawing/2014/main" id="{7124EC5A-3CF1-6834-F0D7-3C98FC5A8807}"/>
              </a:ext>
            </a:extLst>
          </p:cNvPr>
          <p:cNvGraphicFramePr>
            <a:graphicFrameLocks/>
          </p:cNvGraphicFramePr>
          <p:nvPr/>
        </p:nvGraphicFramePr>
        <p:xfrm>
          <a:off x="2255172" y="691746"/>
          <a:ext cx="9653541" cy="561478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431658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18C1D-04AE-2AD5-DADC-490C9EEDE273}"/>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04D4883B-CBA3-25C3-B7E8-CBD137294C8E}"/>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39D16AA4-46EB-DB32-7CD3-E6C92F15BC7A}"/>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DC023600-CF02-AF9A-B6D9-AF09A5FA9B5A}"/>
              </a:ext>
            </a:extLst>
          </p:cNvPr>
          <p:cNvSpPr/>
          <p:nvPr/>
        </p:nvSpPr>
        <p:spPr>
          <a:xfrm>
            <a:off x="1515978" y="6454768"/>
            <a:ext cx="10676022" cy="403232"/>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blue and grey text on a black background&#10;&#10;Description automatically generated">
            <a:extLst>
              <a:ext uri="{FF2B5EF4-FFF2-40B4-BE49-F238E27FC236}">
                <a16:creationId xmlns:a16="http://schemas.microsoft.com/office/drawing/2014/main" id="{2F2A42C4-D987-A74F-2239-27670A5E4650}"/>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283286" y="5719217"/>
            <a:ext cx="922341" cy="508727"/>
          </a:xfrm>
          <a:prstGeom prst="rect">
            <a:avLst/>
          </a:prstGeom>
        </p:spPr>
      </p:pic>
      <p:graphicFrame>
        <p:nvGraphicFramePr>
          <p:cNvPr id="3" name="Chart 2">
            <a:extLst>
              <a:ext uri="{FF2B5EF4-FFF2-40B4-BE49-F238E27FC236}">
                <a16:creationId xmlns:a16="http://schemas.microsoft.com/office/drawing/2014/main" id="{974EF01C-3049-4FF3-B205-4B8336113D8D}"/>
              </a:ext>
            </a:extLst>
          </p:cNvPr>
          <p:cNvGraphicFramePr>
            <a:graphicFrameLocks/>
          </p:cNvGraphicFramePr>
          <p:nvPr/>
        </p:nvGraphicFramePr>
        <p:xfrm>
          <a:off x="1640264" y="397534"/>
          <a:ext cx="10426045" cy="606498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18571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55B3741-7E8F-2E38-A0F3-F28D9D1BDCA9}"/>
              </a:ext>
            </a:extLst>
          </p:cNvPr>
          <p:cNvPicPr>
            <a:picLocks noChangeAspect="1"/>
          </p:cNvPicPr>
          <p:nvPr/>
        </p:nvPicPr>
        <p:blipFill>
          <a:blip r:embed="rId3"/>
          <a:srcRect r="10976"/>
          <a:stretch>
            <a:fillRect/>
          </a:stretch>
        </p:blipFill>
        <p:spPr>
          <a:xfrm>
            <a:off x="4025738" y="313092"/>
            <a:ext cx="8208992" cy="6242209"/>
          </a:xfrm>
          <a:prstGeom prst="rect">
            <a:avLst/>
          </a:prstGeom>
        </p:spPr>
      </p:pic>
      <p:pic>
        <p:nvPicPr>
          <p:cNvPr id="18" name="Picture 17">
            <a:extLst>
              <a:ext uri="{FF2B5EF4-FFF2-40B4-BE49-F238E27FC236}">
                <a16:creationId xmlns:a16="http://schemas.microsoft.com/office/drawing/2014/main" id="{5533E5BB-99D8-9E3B-7B32-0F3522628C1A}"/>
              </a:ext>
            </a:extLst>
          </p:cNvPr>
          <p:cNvPicPr>
            <a:picLocks noChangeAspect="1"/>
          </p:cNvPicPr>
          <p:nvPr/>
        </p:nvPicPr>
        <p:blipFill>
          <a:blip r:embed="rId4"/>
          <a:srcRect b="16557"/>
          <a:stretch>
            <a:fillRect/>
          </a:stretch>
        </p:blipFill>
        <p:spPr>
          <a:xfrm>
            <a:off x="-7172" y="5523756"/>
            <a:ext cx="5177050" cy="1334244"/>
          </a:xfrm>
          <a:prstGeom prst="rect">
            <a:avLst/>
          </a:prstGeom>
        </p:spPr>
      </p:pic>
      <p:pic>
        <p:nvPicPr>
          <p:cNvPr id="13" name="Picture 12">
            <a:extLst>
              <a:ext uri="{FF2B5EF4-FFF2-40B4-BE49-F238E27FC236}">
                <a16:creationId xmlns:a16="http://schemas.microsoft.com/office/drawing/2014/main" id="{50B95331-1F81-194E-555C-CF215FE9AEBB}"/>
              </a:ext>
            </a:extLst>
          </p:cNvPr>
          <p:cNvPicPr>
            <a:picLocks noChangeAspect="1"/>
          </p:cNvPicPr>
          <p:nvPr/>
        </p:nvPicPr>
        <p:blipFill>
          <a:blip r:embed="rId3"/>
          <a:srcRect l="-1" t="1456" r="47360" b="91894"/>
          <a:stretch>
            <a:fillRect/>
          </a:stretch>
        </p:blipFill>
        <p:spPr>
          <a:xfrm>
            <a:off x="0" y="0"/>
            <a:ext cx="5169877" cy="483696"/>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5169877"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BE3FB28-7721-9D18-CC9C-9A8CA3A71FB9}"/>
              </a:ext>
            </a:extLst>
          </p:cNvPr>
          <p:cNvSpPr/>
          <p:nvPr/>
        </p:nvSpPr>
        <p:spPr>
          <a:xfrm>
            <a:off x="5177049" y="1"/>
            <a:ext cx="7014951" cy="396508"/>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D9E2FA9-0621-15F6-700D-38CAA3CBC59B}"/>
              </a:ext>
            </a:extLst>
          </p:cNvPr>
          <p:cNvSpPr/>
          <p:nvPr/>
        </p:nvSpPr>
        <p:spPr>
          <a:xfrm>
            <a:off x="5169877" y="6544909"/>
            <a:ext cx="7072026" cy="313091"/>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C8DC1A8-84F1-F1E9-35B8-8DF562AB2C8F}"/>
              </a:ext>
            </a:extLst>
          </p:cNvPr>
          <p:cNvSpPr txBox="1"/>
          <p:nvPr/>
        </p:nvSpPr>
        <p:spPr>
          <a:xfrm>
            <a:off x="493617" y="693856"/>
            <a:ext cx="3853794" cy="1754326"/>
          </a:xfrm>
          <a:prstGeom prst="rect">
            <a:avLst/>
          </a:prstGeom>
          <a:noFill/>
        </p:spPr>
        <p:txBody>
          <a:bodyPr wrap="square" rtlCol="0">
            <a:spAutoFit/>
          </a:bodyPr>
          <a:lstStyle/>
          <a:p>
            <a:r>
              <a:rPr lang="en-US" sz="3600" b="1" spc="-80">
                <a:solidFill>
                  <a:schemeClr val="bg1"/>
                </a:solidFill>
                <a:latin typeface="Arial" panose="020B0604020202020204" pitchFamily="34" charset="0"/>
                <a:cs typeface="Arial" panose="020B0604020202020204" pitchFamily="34" charset="0"/>
              </a:rPr>
              <a:t>What is the purpose of this Meeting?</a:t>
            </a:r>
          </a:p>
        </p:txBody>
      </p:sp>
      <p:sp>
        <p:nvSpPr>
          <p:cNvPr id="4" name="TextBox 3">
            <a:extLst>
              <a:ext uri="{FF2B5EF4-FFF2-40B4-BE49-F238E27FC236}">
                <a16:creationId xmlns:a16="http://schemas.microsoft.com/office/drawing/2014/main" id="{B7C96A45-4AEE-98BE-5A9E-71A2DF4BCB19}"/>
              </a:ext>
            </a:extLst>
          </p:cNvPr>
          <p:cNvSpPr txBox="1"/>
          <p:nvPr/>
        </p:nvSpPr>
        <p:spPr>
          <a:xfrm>
            <a:off x="493617" y="2416575"/>
            <a:ext cx="4183891" cy="3416320"/>
          </a:xfrm>
          <a:prstGeom prst="rect">
            <a:avLst/>
          </a:prstGeom>
          <a:noFill/>
        </p:spPr>
        <p:txBody>
          <a:bodyPr wrap="square">
            <a:spAutoFit/>
          </a:bodyPr>
          <a:lstStyle/>
          <a:p>
            <a:r>
              <a:rPr lang="en-US">
                <a:solidFill>
                  <a:schemeClr val="bg1"/>
                </a:solidFill>
                <a:latin typeface="Arial" panose="020B0604020202020204" pitchFamily="34" charset="0"/>
                <a:cs typeface="Arial" panose="020B0604020202020204" pitchFamily="34" charset="0"/>
              </a:rPr>
              <a:t>- For Henderson to reach multiple contractors and discuss best practices when it comes to Health and Safety, Environmental and Contracts Management</a:t>
            </a:r>
          </a:p>
          <a:p>
            <a:r>
              <a:rPr lang="en-US">
                <a:solidFill>
                  <a:schemeClr val="bg1"/>
                </a:solidFill>
                <a:latin typeface="Arial" panose="020B0604020202020204" pitchFamily="34" charset="0"/>
                <a:cs typeface="Arial" panose="020B0604020202020204" pitchFamily="34" charset="0"/>
              </a:rPr>
              <a:t>- Give contractors an open forum to bring up concerns, successes or incidents, learnings, etc. that is shared between all contractors and Henderson personnel</a:t>
            </a:r>
          </a:p>
          <a:p>
            <a:r>
              <a:rPr lang="en-US">
                <a:solidFill>
                  <a:schemeClr val="bg1"/>
                </a:solidFill>
                <a:latin typeface="Arial" panose="020B0604020202020204" pitchFamily="34" charset="0"/>
                <a:cs typeface="Arial" panose="020B0604020202020204" pitchFamily="34" charset="0"/>
              </a:rPr>
              <a:t>- Help improve the safety culture and reduce safety incidents as a group</a:t>
            </a:r>
          </a:p>
        </p:txBody>
      </p:sp>
    </p:spTree>
    <p:extLst>
      <p:ext uri="{BB962C8B-B14F-4D97-AF65-F5344CB8AC3E}">
        <p14:creationId xmlns:p14="http://schemas.microsoft.com/office/powerpoint/2010/main" val="11330186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9E898-0394-5018-EE62-432CAC476CCD}"/>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7E9B8BAF-A7BB-D755-7E2F-1CEA8F24B050}"/>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9197370-6FE5-8784-9482-5D2281725FFC}"/>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533911E-DF14-4254-0014-E24DDC38FDF4}"/>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0990991-3777-4A4E-E7A5-0BA46BFBA953}"/>
              </a:ext>
            </a:extLst>
          </p:cNvPr>
          <p:cNvSpPr txBox="1"/>
          <p:nvPr/>
        </p:nvSpPr>
        <p:spPr>
          <a:xfrm>
            <a:off x="1953936" y="541294"/>
            <a:ext cx="9826172" cy="830997"/>
          </a:xfrm>
          <a:prstGeom prst="rect">
            <a:avLst/>
          </a:prstGeom>
          <a:noFill/>
        </p:spPr>
        <p:txBody>
          <a:bodyPr wrap="square" rtlCol="0">
            <a:spAutoFit/>
          </a:bodyPr>
          <a:lstStyle/>
          <a:p>
            <a:pPr algn="ctr"/>
            <a:r>
              <a:rPr lang="en-US" sz="4800" b="1">
                <a:solidFill>
                  <a:srgbClr val="004449"/>
                </a:solidFill>
                <a:latin typeface="Arial" panose="020B0604020202020204" pitchFamily="34" charset="0"/>
                <a:cs typeface="Arial" panose="020B0604020202020204" pitchFamily="34" charset="0"/>
              </a:rPr>
              <a:t>Big Hitters - Electrical</a:t>
            </a:r>
            <a:endParaRPr lang="en-US" sz="3600" b="1">
              <a:solidFill>
                <a:srgbClr val="004449"/>
              </a:solidFill>
              <a:highlight>
                <a:srgbClr val="FFFF00"/>
              </a:highlight>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0604DF5-4F2B-0349-1E63-0535AA718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058410" y="1773835"/>
            <a:ext cx="2953961" cy="3939405"/>
          </a:xfrm>
          <a:prstGeom prst="rect">
            <a:avLst/>
          </a:prstGeom>
        </p:spPr>
      </p:pic>
      <p:pic>
        <p:nvPicPr>
          <p:cNvPr id="7" name="Picture 6">
            <a:extLst>
              <a:ext uri="{FF2B5EF4-FFF2-40B4-BE49-F238E27FC236}">
                <a16:creationId xmlns:a16="http://schemas.microsoft.com/office/drawing/2014/main" id="{3EFC697F-3779-CAD6-83F2-C120D08F6B3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606245" y="1822072"/>
            <a:ext cx="2953960" cy="3939404"/>
          </a:xfrm>
          <a:prstGeom prst="rect">
            <a:avLst/>
          </a:prstGeom>
        </p:spPr>
      </p:pic>
      <p:pic>
        <p:nvPicPr>
          <p:cNvPr id="9" name="Picture 8">
            <a:extLst>
              <a:ext uri="{FF2B5EF4-FFF2-40B4-BE49-F238E27FC236}">
                <a16:creationId xmlns:a16="http://schemas.microsoft.com/office/drawing/2014/main" id="{1A265FAF-E901-892A-BFC5-2A34BE773F1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084131" y="1947189"/>
            <a:ext cx="2953960" cy="3939404"/>
          </a:xfrm>
          <a:prstGeom prst="rect">
            <a:avLst/>
          </a:prstGeom>
        </p:spPr>
      </p:pic>
      <p:sp>
        <p:nvSpPr>
          <p:cNvPr id="11" name="Rectangle 10">
            <a:extLst>
              <a:ext uri="{FF2B5EF4-FFF2-40B4-BE49-F238E27FC236}">
                <a16:creationId xmlns:a16="http://schemas.microsoft.com/office/drawing/2014/main" id="{21796C3C-E6BC-6BFB-B783-8418B4B3C05C}"/>
              </a:ext>
            </a:extLst>
          </p:cNvPr>
          <p:cNvSpPr/>
          <p:nvPr/>
        </p:nvSpPr>
        <p:spPr>
          <a:xfrm>
            <a:off x="3420822" y="3920363"/>
            <a:ext cx="462257" cy="537158"/>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DE70AEC-65B6-F408-0D92-64C2EE4E7F0B}"/>
              </a:ext>
            </a:extLst>
          </p:cNvPr>
          <p:cNvSpPr/>
          <p:nvPr/>
        </p:nvSpPr>
        <p:spPr>
          <a:xfrm>
            <a:off x="10339390" y="3980388"/>
            <a:ext cx="417969" cy="506549"/>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7937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6FB9F-4323-C16C-8324-919DA0F65296}"/>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BCFC224E-C01C-BD27-2F94-230B3F06D690}"/>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FC550AA-BC36-137E-710A-D8310E08515E}"/>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C0F83B3-EC4B-F15C-62E9-7A7DA872766D}"/>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EAFEF80-3B9B-94A1-0F4B-A34907C07665}"/>
              </a:ext>
            </a:extLst>
          </p:cNvPr>
          <p:cNvSpPr txBox="1"/>
          <p:nvPr/>
        </p:nvSpPr>
        <p:spPr>
          <a:xfrm>
            <a:off x="1953936" y="541294"/>
            <a:ext cx="9826172" cy="830997"/>
          </a:xfrm>
          <a:prstGeom prst="rect">
            <a:avLst/>
          </a:prstGeom>
          <a:noFill/>
        </p:spPr>
        <p:txBody>
          <a:bodyPr wrap="square" rtlCol="0">
            <a:spAutoFit/>
          </a:bodyPr>
          <a:lstStyle/>
          <a:p>
            <a:pPr algn="ctr"/>
            <a:r>
              <a:rPr lang="en-US" sz="4800" b="1">
                <a:solidFill>
                  <a:srgbClr val="004449"/>
                </a:solidFill>
                <a:latin typeface="Arial" panose="020B0604020202020204" pitchFamily="34" charset="0"/>
                <a:cs typeface="Arial" panose="020B0604020202020204" pitchFamily="34" charset="0"/>
              </a:rPr>
              <a:t>Big Hitters - Electrical</a:t>
            </a:r>
            <a:endParaRPr lang="en-US" sz="3600" b="1">
              <a:solidFill>
                <a:srgbClr val="004449"/>
              </a:solidFill>
              <a:highlight>
                <a:srgbClr val="FFFF00"/>
              </a:highligh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CD13E43-E17D-DE16-A11C-A4E248816DD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459424" y="1530856"/>
            <a:ext cx="3491121" cy="4655760"/>
          </a:xfrm>
          <a:prstGeom prst="rect">
            <a:avLst/>
          </a:prstGeom>
        </p:spPr>
      </p:pic>
      <p:pic>
        <p:nvPicPr>
          <p:cNvPr id="7" name="Picture 6">
            <a:extLst>
              <a:ext uri="{FF2B5EF4-FFF2-40B4-BE49-F238E27FC236}">
                <a16:creationId xmlns:a16="http://schemas.microsoft.com/office/drawing/2014/main" id="{D0553C9C-2963-700F-05CF-21CA979BF0B2}"/>
              </a:ext>
              <a:ext uri="{C183D7F6-B498-43B3-948B-1728B52AA6E4}">
                <adec:decorative xmlns:adec="http://schemas.microsoft.com/office/drawing/2017/decorative" val="1"/>
              </a:ext>
            </a:extLst>
          </p:cNvPr>
          <p:cNvPicPr>
            <a:picLocks noChangeAspect="1"/>
          </p:cNvPicPr>
          <p:nvPr/>
        </p:nvPicPr>
        <p:blipFill>
          <a:blip r:embed="rId4"/>
          <a:srcRect r="11179"/>
          <a:stretch>
            <a:fillRect/>
          </a:stretch>
        </p:blipFill>
        <p:spPr>
          <a:xfrm>
            <a:off x="1619455" y="1530856"/>
            <a:ext cx="3100831" cy="4655760"/>
          </a:xfrm>
          <a:prstGeom prst="rect">
            <a:avLst/>
          </a:prstGeom>
        </p:spPr>
      </p:pic>
      <p:pic>
        <p:nvPicPr>
          <p:cNvPr id="9" name="Picture 8">
            <a:extLst>
              <a:ext uri="{FF2B5EF4-FFF2-40B4-BE49-F238E27FC236}">
                <a16:creationId xmlns:a16="http://schemas.microsoft.com/office/drawing/2014/main" id="{14D912FC-483F-2081-A6C3-D56C739D23C6}"/>
              </a:ext>
              <a:ext uri="{C183D7F6-B498-43B3-948B-1728B52AA6E4}">
                <adec:decorative xmlns:adec="http://schemas.microsoft.com/office/drawing/2017/decorative" val="1"/>
              </a:ext>
            </a:extLst>
          </p:cNvPr>
          <p:cNvPicPr>
            <a:picLocks noChangeAspect="1"/>
          </p:cNvPicPr>
          <p:nvPr/>
        </p:nvPicPr>
        <p:blipFill>
          <a:blip r:embed="rId5"/>
          <a:srcRect l="22422" r="14672"/>
          <a:stretch>
            <a:fillRect/>
          </a:stretch>
        </p:blipFill>
        <p:spPr>
          <a:xfrm>
            <a:off x="4850094" y="1699019"/>
            <a:ext cx="3508841" cy="4182510"/>
          </a:xfrm>
          <a:prstGeom prst="rect">
            <a:avLst/>
          </a:prstGeom>
        </p:spPr>
      </p:pic>
      <p:sp>
        <p:nvSpPr>
          <p:cNvPr id="11" name="Rectangle 10">
            <a:extLst>
              <a:ext uri="{FF2B5EF4-FFF2-40B4-BE49-F238E27FC236}">
                <a16:creationId xmlns:a16="http://schemas.microsoft.com/office/drawing/2014/main" id="{005FFE29-C49F-7F51-C896-1B842F09515B}"/>
              </a:ext>
            </a:extLst>
          </p:cNvPr>
          <p:cNvSpPr/>
          <p:nvPr/>
        </p:nvSpPr>
        <p:spPr>
          <a:xfrm>
            <a:off x="3318663" y="4546948"/>
            <a:ext cx="899117" cy="828721"/>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E4A5557-0690-B722-3AFA-FFD75477364E}"/>
              </a:ext>
            </a:extLst>
          </p:cNvPr>
          <p:cNvSpPr/>
          <p:nvPr/>
        </p:nvSpPr>
        <p:spPr>
          <a:xfrm>
            <a:off x="5374517" y="2153856"/>
            <a:ext cx="2813903" cy="3036547"/>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76201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09595-7FBE-AD3A-722C-AF40086DDBAA}"/>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124F5513-C5EE-BD5C-0563-6482C45005E9}"/>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53232E3-9FDC-5AA9-4F2B-0D195190869E}"/>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FD270E9-3CBF-2F5A-5611-A3854407B977}"/>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CA9B8B0-25DC-0BB5-795F-B10A928D03DD}"/>
              </a:ext>
            </a:extLst>
          </p:cNvPr>
          <p:cNvSpPr txBox="1"/>
          <p:nvPr/>
        </p:nvSpPr>
        <p:spPr>
          <a:xfrm>
            <a:off x="1953936" y="541294"/>
            <a:ext cx="9826172" cy="830997"/>
          </a:xfrm>
          <a:prstGeom prst="rect">
            <a:avLst/>
          </a:prstGeom>
          <a:noFill/>
        </p:spPr>
        <p:txBody>
          <a:bodyPr wrap="square" rtlCol="0">
            <a:spAutoFit/>
          </a:bodyPr>
          <a:lstStyle/>
          <a:p>
            <a:pPr algn="ctr"/>
            <a:r>
              <a:rPr lang="en-US" sz="4800" b="1">
                <a:solidFill>
                  <a:srgbClr val="004449"/>
                </a:solidFill>
                <a:latin typeface="Arial" panose="020B0604020202020204" pitchFamily="34" charset="0"/>
                <a:cs typeface="Arial" panose="020B0604020202020204" pitchFamily="34" charset="0"/>
              </a:rPr>
              <a:t>Big Hitters - Guarding</a:t>
            </a:r>
            <a:endParaRPr lang="en-US" sz="3600" b="1">
              <a:solidFill>
                <a:srgbClr val="004449"/>
              </a:solidFill>
              <a:highlight>
                <a:srgbClr val="FFFF00"/>
              </a:highlight>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B9162D3-AC65-6A6D-8284-C9A665C12D9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574282" y="1522617"/>
            <a:ext cx="3628901" cy="4839505"/>
          </a:xfrm>
          <a:prstGeom prst="rect">
            <a:avLst/>
          </a:prstGeom>
        </p:spPr>
      </p:pic>
      <p:pic>
        <p:nvPicPr>
          <p:cNvPr id="7" name="Picture 6">
            <a:extLst>
              <a:ext uri="{FF2B5EF4-FFF2-40B4-BE49-F238E27FC236}">
                <a16:creationId xmlns:a16="http://schemas.microsoft.com/office/drawing/2014/main" id="{BE6817FB-929A-58AD-00AC-D21797C9C7D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689527" y="1522617"/>
            <a:ext cx="3628901" cy="4839505"/>
          </a:xfrm>
          <a:prstGeom prst="rect">
            <a:avLst/>
          </a:prstGeom>
        </p:spPr>
      </p:pic>
      <p:sp>
        <p:nvSpPr>
          <p:cNvPr id="9" name="Rectangle 8">
            <a:extLst>
              <a:ext uri="{FF2B5EF4-FFF2-40B4-BE49-F238E27FC236}">
                <a16:creationId xmlns:a16="http://schemas.microsoft.com/office/drawing/2014/main" id="{7F7FF97F-E0FB-B67C-4918-4324852E6678}"/>
              </a:ext>
            </a:extLst>
          </p:cNvPr>
          <p:cNvSpPr/>
          <p:nvPr/>
        </p:nvSpPr>
        <p:spPr>
          <a:xfrm rot="20562889">
            <a:off x="1728581" y="2642624"/>
            <a:ext cx="4967416" cy="1359882"/>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5A59A3-83EF-2385-8447-D7C2DFE49C29}"/>
              </a:ext>
            </a:extLst>
          </p:cNvPr>
          <p:cNvSpPr/>
          <p:nvPr/>
        </p:nvSpPr>
        <p:spPr>
          <a:xfrm>
            <a:off x="8649731" y="2795024"/>
            <a:ext cx="529973" cy="747244"/>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25967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50294-2606-194A-C480-EE27CF9A0907}"/>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4F72F409-F5A5-D484-63DE-22A25FE04025}"/>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DCF0BD0-5D2E-6D47-C0C9-A6894AF24E24}"/>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099A65E-E62B-F549-C0EE-2314E7AC12D7}"/>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25FF8A5-5B4C-1219-209E-01A8CB5FFB6C}"/>
              </a:ext>
            </a:extLst>
          </p:cNvPr>
          <p:cNvSpPr txBox="1"/>
          <p:nvPr/>
        </p:nvSpPr>
        <p:spPr>
          <a:xfrm>
            <a:off x="1953936" y="541294"/>
            <a:ext cx="9826172" cy="830997"/>
          </a:xfrm>
          <a:prstGeom prst="rect">
            <a:avLst/>
          </a:prstGeom>
          <a:noFill/>
        </p:spPr>
        <p:txBody>
          <a:bodyPr wrap="square" rtlCol="0">
            <a:spAutoFit/>
          </a:bodyPr>
          <a:lstStyle/>
          <a:p>
            <a:pPr algn="ctr"/>
            <a:r>
              <a:rPr lang="en-US" sz="4800" b="1">
                <a:solidFill>
                  <a:srgbClr val="004449"/>
                </a:solidFill>
                <a:latin typeface="Arial" panose="020B0604020202020204" pitchFamily="34" charset="0"/>
                <a:cs typeface="Arial" panose="020B0604020202020204" pitchFamily="34" charset="0"/>
              </a:rPr>
              <a:t>Big Hitters - Flammables</a:t>
            </a:r>
            <a:endParaRPr lang="en-US" sz="3600" b="1">
              <a:solidFill>
                <a:srgbClr val="004449"/>
              </a:solidFill>
              <a:highlight>
                <a:srgbClr val="FFFF00"/>
              </a:highlight>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4DF94B3-2107-4B4E-6ECC-189483BC8FB4}"/>
              </a:ext>
              <a:ext uri="{C183D7F6-B498-43B3-948B-1728B52AA6E4}">
                <adec:decorative xmlns:adec="http://schemas.microsoft.com/office/drawing/2017/decorative" val="1"/>
              </a:ext>
            </a:extLst>
          </p:cNvPr>
          <p:cNvPicPr>
            <a:picLocks noChangeAspect="1"/>
          </p:cNvPicPr>
          <p:nvPr/>
        </p:nvPicPr>
        <p:blipFill>
          <a:blip r:embed="rId3"/>
          <a:srcRect l="9322" r="15314"/>
          <a:stretch>
            <a:fillRect/>
          </a:stretch>
        </p:blipFill>
        <p:spPr>
          <a:xfrm>
            <a:off x="9900430" y="2124200"/>
            <a:ext cx="2147213" cy="3799578"/>
          </a:xfrm>
          <a:prstGeom prst="rect">
            <a:avLst/>
          </a:prstGeom>
        </p:spPr>
      </p:pic>
      <p:pic>
        <p:nvPicPr>
          <p:cNvPr id="7" name="Picture 6">
            <a:extLst>
              <a:ext uri="{FF2B5EF4-FFF2-40B4-BE49-F238E27FC236}">
                <a16:creationId xmlns:a16="http://schemas.microsoft.com/office/drawing/2014/main" id="{6E7F410B-451F-F33B-3851-945531B51BCA}"/>
              </a:ext>
              <a:ext uri="{C183D7F6-B498-43B3-948B-1728B52AA6E4}">
                <adec:decorative xmlns:adec="http://schemas.microsoft.com/office/drawing/2017/decorative" val="1"/>
              </a:ext>
            </a:extLst>
          </p:cNvPr>
          <p:cNvPicPr>
            <a:picLocks noChangeAspect="1"/>
          </p:cNvPicPr>
          <p:nvPr/>
        </p:nvPicPr>
        <p:blipFill>
          <a:blip r:embed="rId4"/>
          <a:srcRect l="18777" r="16888"/>
          <a:stretch>
            <a:fillRect/>
          </a:stretch>
        </p:blipFill>
        <p:spPr>
          <a:xfrm>
            <a:off x="6251341" y="2197949"/>
            <a:ext cx="3176883" cy="3702843"/>
          </a:xfrm>
          <a:prstGeom prst="rect">
            <a:avLst/>
          </a:prstGeom>
        </p:spPr>
      </p:pic>
      <p:pic>
        <p:nvPicPr>
          <p:cNvPr id="9" name="Picture 8">
            <a:extLst>
              <a:ext uri="{FF2B5EF4-FFF2-40B4-BE49-F238E27FC236}">
                <a16:creationId xmlns:a16="http://schemas.microsoft.com/office/drawing/2014/main" id="{8184F497-5D97-7E3F-0670-12134B1E1596}"/>
              </a:ext>
              <a:ext uri="{C183D7F6-B498-43B3-948B-1728B52AA6E4}">
                <adec:decorative xmlns:adec="http://schemas.microsoft.com/office/drawing/2017/decorative" val="1"/>
              </a:ext>
            </a:extLst>
          </p:cNvPr>
          <p:cNvPicPr>
            <a:picLocks noChangeAspect="1"/>
          </p:cNvPicPr>
          <p:nvPr/>
        </p:nvPicPr>
        <p:blipFill>
          <a:blip r:embed="rId5"/>
          <a:srcRect r="9609"/>
          <a:stretch>
            <a:fillRect/>
          </a:stretch>
        </p:blipFill>
        <p:spPr>
          <a:xfrm>
            <a:off x="1901401" y="2404977"/>
            <a:ext cx="3964517" cy="3288785"/>
          </a:xfrm>
          <a:prstGeom prst="rect">
            <a:avLst/>
          </a:prstGeom>
        </p:spPr>
      </p:pic>
      <p:sp>
        <p:nvSpPr>
          <p:cNvPr id="11" name="Rectangle 10">
            <a:extLst>
              <a:ext uri="{FF2B5EF4-FFF2-40B4-BE49-F238E27FC236}">
                <a16:creationId xmlns:a16="http://schemas.microsoft.com/office/drawing/2014/main" id="{C433C5FA-BBD1-F3D0-1A80-664679732180}"/>
              </a:ext>
            </a:extLst>
          </p:cNvPr>
          <p:cNvSpPr/>
          <p:nvPr/>
        </p:nvSpPr>
        <p:spPr>
          <a:xfrm>
            <a:off x="10508679" y="3432051"/>
            <a:ext cx="746809" cy="1479780"/>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4003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01253F-1D20-8B33-8E1B-60BCD29633F0}"/>
              </a:ext>
            </a:extLst>
          </p:cNvPr>
          <p:cNvSpPr>
            <a:spLocks noGrp="1"/>
          </p:cNvSpPr>
          <p:nvPr>
            <p:ph idx="1"/>
          </p:nvPr>
        </p:nvSpPr>
        <p:spPr>
          <a:xfrm>
            <a:off x="90348" y="2956560"/>
            <a:ext cx="5907490" cy="3803470"/>
          </a:xfrm>
        </p:spPr>
        <p:txBody>
          <a:bodyPr>
            <a:normAutofit/>
          </a:bodyPr>
          <a:lstStyle/>
          <a:p>
            <a:pPr>
              <a:spcBef>
                <a:spcPts val="0"/>
              </a:spcBef>
              <a:spcAft>
                <a:spcPts val="1200"/>
              </a:spcAft>
              <a:buClr>
                <a:srgbClr val="C66A39"/>
              </a:buClr>
            </a:pPr>
            <a:endParaRPr lang="en-US" b="1">
              <a:latin typeface="Arial" panose="020B0604020202020204" pitchFamily="34" charset="0"/>
              <a:cs typeface="Arial" panose="020B0604020202020204" pitchFamily="34" charset="0"/>
            </a:endParaRPr>
          </a:p>
          <a:p>
            <a:pPr>
              <a:spcBef>
                <a:spcPts val="0"/>
              </a:spcBef>
              <a:spcAft>
                <a:spcPts val="1200"/>
              </a:spcAft>
              <a:buClr>
                <a:srgbClr val="C66A39"/>
              </a:buClr>
            </a:pPr>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4DE3936-28EA-98B6-ECAC-4011A8A0A572}"/>
              </a:ext>
            </a:extLst>
          </p:cNvPr>
          <p:cNvSpPr txBox="1"/>
          <p:nvPr/>
        </p:nvSpPr>
        <p:spPr>
          <a:xfrm>
            <a:off x="188510" y="310542"/>
            <a:ext cx="5907490" cy="5509200"/>
          </a:xfrm>
          <a:prstGeom prst="rect">
            <a:avLst/>
          </a:prstGeom>
          <a:noFill/>
        </p:spPr>
        <p:txBody>
          <a:bodyPr wrap="square" rtlCol="0">
            <a:spAutoFit/>
          </a:bodyPr>
          <a:lstStyle/>
          <a:p>
            <a:r>
              <a:rPr lang="en-US" sz="4800" b="1">
                <a:solidFill>
                  <a:srgbClr val="004449"/>
                </a:solidFill>
                <a:latin typeface="Arial" panose="020B0604020202020204" pitchFamily="34" charset="0"/>
                <a:cs typeface="Arial" panose="020B0604020202020204" pitchFamily="34" charset="0"/>
              </a:rPr>
              <a:t>Contractor Management Topics</a:t>
            </a:r>
          </a:p>
          <a:p>
            <a:endParaRPr lang="en-US" sz="4800" b="1">
              <a:solidFill>
                <a:srgbClr val="004449"/>
              </a:solidFill>
              <a:latin typeface="Arial" panose="020B0604020202020204" pitchFamily="34" charset="0"/>
              <a:cs typeface="Arial" panose="020B0604020202020204" pitchFamily="34" charset="0"/>
            </a:endParaRPr>
          </a:p>
          <a:p>
            <a:pPr marL="571500" indent="-571500">
              <a:buFontTx/>
              <a:buChar char="-"/>
            </a:pPr>
            <a:r>
              <a:rPr lang="en-US" sz="4000" b="1">
                <a:solidFill>
                  <a:srgbClr val="004449"/>
                </a:solidFill>
                <a:latin typeface="Arial" panose="020B0604020202020204" pitchFamily="34" charset="0"/>
                <a:cs typeface="Arial" panose="020B0604020202020204" pitchFamily="34" charset="0"/>
              </a:rPr>
              <a:t>ISNetworld Update</a:t>
            </a:r>
          </a:p>
          <a:p>
            <a:pPr marL="571500" indent="-571500">
              <a:buFontTx/>
              <a:buChar char="-"/>
            </a:pPr>
            <a:r>
              <a:rPr lang="en-US" sz="4000" b="1">
                <a:solidFill>
                  <a:srgbClr val="004449"/>
                </a:solidFill>
                <a:latin typeface="Arial" panose="020B0604020202020204" pitchFamily="34" charset="0"/>
                <a:cs typeface="Arial" panose="020B0604020202020204" pitchFamily="34" charset="0"/>
              </a:rPr>
              <a:t>HSEP Update</a:t>
            </a:r>
          </a:p>
          <a:p>
            <a:endParaRPr lang="en-US" sz="4800" b="1">
              <a:solidFill>
                <a:srgbClr val="004449"/>
              </a:solidFill>
              <a:latin typeface="Arial" panose="020B0604020202020204" pitchFamily="34" charset="0"/>
              <a:cs typeface="Arial" panose="020B0604020202020204" pitchFamily="34" charset="0"/>
            </a:endParaRPr>
          </a:p>
          <a:p>
            <a:pPr marL="457200" indent="-457200">
              <a:buFontTx/>
              <a:buChar char="-"/>
            </a:pPr>
            <a:endParaRPr lang="en-US" sz="3200" b="1">
              <a:solidFill>
                <a:srgbClr val="004449"/>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0A426B68-7E03-AA69-5FAA-E8F508902FA9}"/>
              </a:ext>
            </a:extLst>
          </p:cNvPr>
          <p:cNvGrpSpPr/>
          <p:nvPr/>
        </p:nvGrpSpPr>
        <p:grpSpPr>
          <a:xfrm>
            <a:off x="6204782" y="0"/>
            <a:ext cx="5987218" cy="6858000"/>
            <a:chOff x="6204782" y="0"/>
            <a:chExt cx="5987218" cy="6858000"/>
          </a:xfrm>
        </p:grpSpPr>
        <p:sp>
          <p:nvSpPr>
            <p:cNvPr id="21" name="Rectangle 20">
              <a:extLst>
                <a:ext uri="{FF2B5EF4-FFF2-40B4-BE49-F238E27FC236}">
                  <a16:creationId xmlns:a16="http://schemas.microsoft.com/office/drawing/2014/main" id="{2E5EC2B6-4E9E-532E-EBAE-B04590048378}"/>
                </a:ext>
              </a:extLst>
            </p:cNvPr>
            <p:cNvSpPr/>
            <p:nvPr/>
          </p:nvSpPr>
          <p:spPr>
            <a:xfrm>
              <a:off x="6204782" y="0"/>
              <a:ext cx="5987218" cy="68580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person wearing a welding mask and sunglasses&#10;&#10;Description automatically generated">
              <a:extLst>
                <a:ext uri="{FF2B5EF4-FFF2-40B4-BE49-F238E27FC236}">
                  <a16:creationId xmlns:a16="http://schemas.microsoft.com/office/drawing/2014/main" id="{123C5094-4AF5-1617-9C26-170AF480A618}"/>
                </a:ext>
              </a:extLst>
            </p:cNvPr>
            <p:cNvPicPr>
              <a:picLocks noChangeAspect="1"/>
            </p:cNvPicPr>
            <p:nvPr/>
          </p:nvPicPr>
          <p:blipFill rotWithShape="1">
            <a:blip r:embed="rId3">
              <a:extLst>
                <a:ext uri="{28A0092B-C50C-407E-A947-70E740481C1C}">
                  <a14:useLocalDpi xmlns:a14="http://schemas.microsoft.com/office/drawing/2010/main" val="0"/>
                </a:ext>
              </a:extLst>
            </a:blip>
            <a:srcRect l="11878" t="1160" r="2643"/>
            <a:stretch/>
          </p:blipFill>
          <p:spPr>
            <a:xfrm>
              <a:off x="9208132" y="3366"/>
              <a:ext cx="2978660" cy="2296194"/>
            </a:xfrm>
            <a:prstGeom prst="rect">
              <a:avLst/>
            </a:prstGeom>
          </p:spPr>
        </p:pic>
        <p:pic>
          <p:nvPicPr>
            <p:cNvPr id="6" name="Picture 5">
              <a:extLst>
                <a:ext uri="{FF2B5EF4-FFF2-40B4-BE49-F238E27FC236}">
                  <a16:creationId xmlns:a16="http://schemas.microsoft.com/office/drawing/2014/main" id="{51C2638B-D0B8-97BE-DA12-54F6BD4DB285}"/>
                </a:ext>
              </a:extLst>
            </p:cNvPr>
            <p:cNvPicPr>
              <a:picLocks noChangeAspect="1"/>
            </p:cNvPicPr>
            <p:nvPr/>
          </p:nvPicPr>
          <p:blipFill>
            <a:blip r:embed="rId4">
              <a:extLst>
                <a:ext uri="{28A0092B-C50C-407E-A947-70E740481C1C}">
                  <a14:useLocalDpi xmlns:a14="http://schemas.microsoft.com/office/drawing/2010/main" val="0"/>
                </a:ext>
              </a:extLst>
            </a:blip>
            <a:srcRect t="137" b="137"/>
            <a:stretch/>
          </p:blipFill>
          <p:spPr>
            <a:xfrm>
              <a:off x="9190266" y="0"/>
              <a:ext cx="2994910" cy="2349393"/>
            </a:xfrm>
            <a:prstGeom prst="rect">
              <a:avLst/>
            </a:prstGeom>
          </p:spPr>
        </p:pic>
        <p:pic>
          <p:nvPicPr>
            <p:cNvPr id="12" name="Picture 11">
              <a:extLst>
                <a:ext uri="{FF2B5EF4-FFF2-40B4-BE49-F238E27FC236}">
                  <a16:creationId xmlns:a16="http://schemas.microsoft.com/office/drawing/2014/main" id="{01373659-5A64-45D0-EB95-1192FC1DDA40}"/>
                </a:ext>
              </a:extLst>
            </p:cNvPr>
            <p:cNvPicPr>
              <a:picLocks noChangeAspect="1"/>
            </p:cNvPicPr>
            <p:nvPr/>
          </p:nvPicPr>
          <p:blipFill>
            <a:blip r:embed="rId5">
              <a:extLst>
                <a:ext uri="{28A0092B-C50C-407E-A947-70E740481C1C}">
                  <a14:useLocalDpi xmlns:a14="http://schemas.microsoft.com/office/drawing/2010/main" val="0"/>
                </a:ext>
              </a:extLst>
            </a:blip>
            <a:srcRect t="3" b="3"/>
            <a:stretch/>
          </p:blipFill>
          <p:spPr>
            <a:xfrm>
              <a:off x="9211544" y="4655117"/>
              <a:ext cx="2980456" cy="2199517"/>
            </a:xfrm>
            <a:prstGeom prst="rect">
              <a:avLst/>
            </a:prstGeom>
          </p:spPr>
        </p:pic>
        <p:pic>
          <p:nvPicPr>
            <p:cNvPr id="8" name="Picture 7">
              <a:extLst>
                <a:ext uri="{FF2B5EF4-FFF2-40B4-BE49-F238E27FC236}">
                  <a16:creationId xmlns:a16="http://schemas.microsoft.com/office/drawing/2014/main" id="{B2F27D7A-62CE-A982-A9FB-2925B5A4523E}"/>
                </a:ext>
              </a:extLst>
            </p:cNvPr>
            <p:cNvPicPr>
              <a:picLocks noChangeAspect="1"/>
            </p:cNvPicPr>
            <p:nvPr/>
          </p:nvPicPr>
          <p:blipFill>
            <a:blip r:embed="rId6">
              <a:extLst>
                <a:ext uri="{28A0092B-C50C-407E-A947-70E740481C1C}">
                  <a14:useLocalDpi xmlns:a14="http://schemas.microsoft.com/office/drawing/2010/main" val="0"/>
                </a:ext>
              </a:extLst>
            </a:blip>
            <a:srcRect t="50" b="50"/>
            <a:stretch/>
          </p:blipFill>
          <p:spPr>
            <a:xfrm>
              <a:off x="6207388" y="2367817"/>
              <a:ext cx="2994910" cy="2286811"/>
            </a:xfrm>
            <a:prstGeom prst="rect">
              <a:avLst/>
            </a:prstGeom>
          </p:spPr>
        </p:pic>
      </p:grpSp>
    </p:spTree>
    <p:extLst>
      <p:ext uri="{BB962C8B-B14F-4D97-AF65-F5344CB8AC3E}">
        <p14:creationId xmlns:p14="http://schemas.microsoft.com/office/powerpoint/2010/main" val="30751466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31248-B5B0-634D-85E1-DB8B52D98CF4}"/>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2C0FBB2D-1E0F-F207-5B85-AB75822A205F}"/>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D47F7C67-5463-FE03-E195-D5512E9ABB8D}"/>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498B7D76-6032-A7B3-9B99-597ADAF55947}"/>
              </a:ext>
            </a:extLst>
          </p:cNvPr>
          <p:cNvSpPr/>
          <p:nvPr/>
        </p:nvSpPr>
        <p:spPr>
          <a:xfrm>
            <a:off x="1515978" y="6454768"/>
            <a:ext cx="10676022" cy="403232"/>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C34DFA9-B2C5-0E5D-4A33-6F5944D783E9}"/>
              </a:ext>
            </a:extLst>
          </p:cNvPr>
          <p:cNvSpPr txBox="1"/>
          <p:nvPr/>
        </p:nvSpPr>
        <p:spPr>
          <a:xfrm>
            <a:off x="2006818" y="501580"/>
            <a:ext cx="9549455" cy="584775"/>
          </a:xfrm>
          <a:prstGeom prst="rect">
            <a:avLst/>
          </a:prstGeom>
          <a:noFill/>
        </p:spPr>
        <p:txBody>
          <a:bodyPr wrap="square" rtlCol="0">
            <a:spAutoFit/>
          </a:bodyPr>
          <a:lstStyle/>
          <a:p>
            <a:pPr lvl="0">
              <a:defRPr/>
            </a:pPr>
            <a:r>
              <a:rPr lang="en-US" sz="3200" b="1">
                <a:solidFill>
                  <a:srgbClr val="004449"/>
                </a:solidFill>
                <a:latin typeface="Arial" panose="020B0604020202020204" pitchFamily="34" charset="0"/>
                <a:cs typeface="Arial" panose="020B0604020202020204" pitchFamily="34" charset="0"/>
              </a:rPr>
              <a:t>ISNetworld Update</a:t>
            </a:r>
          </a:p>
        </p:txBody>
      </p:sp>
      <p:pic>
        <p:nvPicPr>
          <p:cNvPr id="8" name="Picture 7" descr="A blue and grey text on a black background&#10;&#10;Description automatically generated">
            <a:extLst>
              <a:ext uri="{FF2B5EF4-FFF2-40B4-BE49-F238E27FC236}">
                <a16:creationId xmlns:a16="http://schemas.microsoft.com/office/drawing/2014/main" id="{F6FC9A44-98D1-2905-FEAD-9D47A9160D89}"/>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283286" y="5719217"/>
            <a:ext cx="922341" cy="508727"/>
          </a:xfrm>
          <a:prstGeom prst="rect">
            <a:avLst/>
          </a:prstGeom>
        </p:spPr>
      </p:pic>
      <p:sp>
        <p:nvSpPr>
          <p:cNvPr id="10" name="TextBox 9">
            <a:extLst>
              <a:ext uri="{FF2B5EF4-FFF2-40B4-BE49-F238E27FC236}">
                <a16:creationId xmlns:a16="http://schemas.microsoft.com/office/drawing/2014/main" id="{825E29AD-68A6-7334-8341-3A25E32D053B}"/>
              </a:ext>
            </a:extLst>
          </p:cNvPr>
          <p:cNvSpPr txBox="1"/>
          <p:nvPr/>
        </p:nvSpPr>
        <p:spPr>
          <a:xfrm>
            <a:off x="1646137" y="1268365"/>
            <a:ext cx="10270815" cy="2860463"/>
          </a:xfrm>
          <a:prstGeom prst="rect">
            <a:avLst/>
          </a:prstGeom>
          <a:noFill/>
        </p:spPr>
        <p:txBody>
          <a:bodyPr wrap="square" lIns="91440" tIns="45720" rIns="91440" bIns="45720" anchor="t">
            <a:spAutoFit/>
          </a:bodyPr>
          <a:lstStyle/>
          <a:p>
            <a:pPr>
              <a:lnSpc>
                <a:spcPct val="107000"/>
              </a:lnSpc>
              <a:spcAft>
                <a:spcPts val="800"/>
              </a:spcAft>
            </a:pPr>
            <a:r>
              <a:rPr lang="en-US" b="1">
                <a:solidFill>
                  <a:srgbClr val="404040"/>
                </a:solidFill>
                <a:ea typeface="+mn-lt"/>
                <a:cs typeface="+mn-lt"/>
              </a:rPr>
              <a:t>ISN Compliance</a:t>
            </a:r>
          </a:p>
          <a:p>
            <a:pPr marL="285750" indent="-285750">
              <a:lnSpc>
                <a:spcPct val="107000"/>
              </a:lnSpc>
              <a:spcAft>
                <a:spcPts val="800"/>
              </a:spcAft>
              <a:buFont typeface="Arial" panose="020B0604020202020204" pitchFamily="34" charset="0"/>
              <a:buChar char="•"/>
            </a:pPr>
            <a:r>
              <a:rPr lang="en-US">
                <a:solidFill>
                  <a:srgbClr val="404040"/>
                </a:solidFill>
                <a:ea typeface="+mn-lt"/>
                <a:cs typeface="+mn-lt"/>
              </a:rPr>
              <a:t>All contractors must upload and complete every training course (Core, Compliance, and Technical) along with Worker Acknowledgements in ISN by August 31, 2026.</a:t>
            </a:r>
          </a:p>
          <a:p>
            <a:pPr marL="742950" lvl="1" indent="-285750">
              <a:lnSpc>
                <a:spcPct val="107000"/>
              </a:lnSpc>
              <a:spcAft>
                <a:spcPts val="800"/>
              </a:spcAft>
              <a:buFont typeface="Wingdings" panose="05000000000000000000" pitchFamily="2" charset="2"/>
              <a:buChar char="§"/>
            </a:pPr>
            <a:r>
              <a:rPr lang="en-US">
                <a:solidFill>
                  <a:srgbClr val="404040"/>
                </a:solidFill>
                <a:latin typeface="Calibri" panose="020F0502020204030204" pitchFamily="34" charset="0"/>
                <a:ea typeface="Calibri" panose="020F0502020204030204" pitchFamily="34" charset="0"/>
                <a:cs typeface="Calibri" panose="020F0502020204030204" pitchFamily="34" charset="0"/>
              </a:rPr>
              <a:t>Contractors will be denied site access effective </a:t>
            </a:r>
            <a:r>
              <a:rPr lang="en-US" b="1">
                <a:solidFill>
                  <a:srgbClr val="404040"/>
                </a:solidFill>
                <a:latin typeface="Calibri" panose="020F0502020204030204" pitchFamily="34" charset="0"/>
                <a:ea typeface="Calibri" panose="020F0502020204030204" pitchFamily="34" charset="0"/>
                <a:cs typeface="Calibri" panose="020F0502020204030204" pitchFamily="34" charset="0"/>
              </a:rPr>
              <a:t>September 1, 2026 </a:t>
            </a:r>
            <a:r>
              <a:rPr lang="en-US">
                <a:solidFill>
                  <a:srgbClr val="404040"/>
                </a:solidFill>
                <a:latin typeface="Calibri" panose="020F0502020204030204" pitchFamily="34" charset="0"/>
                <a:ea typeface="Calibri" panose="020F0502020204030204" pitchFamily="34" charset="0"/>
                <a:cs typeface="Calibri" panose="020F0502020204030204" pitchFamily="34" charset="0"/>
              </a:rPr>
              <a:t>by order of Henderson GM.</a:t>
            </a:r>
          </a:p>
          <a:p>
            <a:pPr marL="742950" lvl="1" indent="-285750">
              <a:lnSpc>
                <a:spcPct val="107000"/>
              </a:lnSpc>
              <a:spcAft>
                <a:spcPts val="800"/>
              </a:spcAft>
              <a:buFont typeface="Wingdings" panose="05000000000000000000" pitchFamily="2" charset="2"/>
              <a:buChar char="§"/>
            </a:pPr>
            <a:r>
              <a:rPr lang="en-US">
                <a:latin typeface="Calibri" panose="020F0502020204030204" pitchFamily="34" charset="0"/>
                <a:ea typeface="Calibri" panose="020F0502020204030204" pitchFamily="34" charset="0"/>
                <a:cs typeface="Calibri" panose="020F0502020204030204" pitchFamily="34" charset="0"/>
              </a:rPr>
              <a:t>All contractors must maintain current employee training records onsite or readily available through the contractor’s on-site Project Manager.  For example, a project binder containing all required training documentation must be available for review at any time.</a:t>
            </a:r>
          </a:p>
          <a:p>
            <a:pPr marL="285750" indent="-285750">
              <a:lnSpc>
                <a:spcPct val="107000"/>
              </a:lnSpc>
              <a:buFont typeface="Wingdings" panose="05000000000000000000" pitchFamily="2" charset="2"/>
              <a:buChar char="§"/>
            </a:pPr>
            <a:endParaRPr lang="en-US" b="1">
              <a:solidFill>
                <a:srgbClr val="FF0000"/>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33171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D1D08-FBB1-7E76-6CC5-9A8B8AEBD8CA}"/>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A24D15E6-7CE0-729E-6710-771B23BEE944}"/>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209E2E78-3319-D11A-1629-A977FBA31323}"/>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0F056846-2CF2-7C51-1EA4-1A266DBC3D88}"/>
              </a:ext>
            </a:extLst>
          </p:cNvPr>
          <p:cNvSpPr/>
          <p:nvPr/>
        </p:nvSpPr>
        <p:spPr>
          <a:xfrm>
            <a:off x="1515978" y="6454768"/>
            <a:ext cx="10676022" cy="403232"/>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A553EF9-E8FA-33D6-9F87-F690D9AB9901}"/>
              </a:ext>
            </a:extLst>
          </p:cNvPr>
          <p:cNvSpPr txBox="1"/>
          <p:nvPr/>
        </p:nvSpPr>
        <p:spPr>
          <a:xfrm>
            <a:off x="2006818" y="501580"/>
            <a:ext cx="9549455" cy="646331"/>
          </a:xfrm>
          <a:prstGeom prst="rect">
            <a:avLst/>
          </a:prstGeom>
          <a:noFill/>
        </p:spPr>
        <p:txBody>
          <a:bodyPr wrap="square" rtlCol="0">
            <a:spAutoFit/>
          </a:bodyPr>
          <a:lstStyle/>
          <a:p>
            <a:pPr lvl="0">
              <a:defRPr/>
            </a:pPr>
            <a:r>
              <a:rPr lang="en-US" sz="3600" b="1">
                <a:solidFill>
                  <a:srgbClr val="004449"/>
                </a:solidFill>
                <a:latin typeface="Arial" panose="020B0604020202020204" pitchFamily="34" charset="0"/>
                <a:cs typeface="Arial" panose="020B0604020202020204" pitchFamily="34" charset="0"/>
              </a:rPr>
              <a:t>HESP Update</a:t>
            </a:r>
            <a:endParaRPr lang="en-US" sz="2400" b="1">
              <a:solidFill>
                <a:srgbClr val="004449"/>
              </a:solidFill>
              <a:latin typeface="Arial" panose="020B0604020202020204" pitchFamily="34" charset="0"/>
              <a:cs typeface="Arial" panose="020B0604020202020204" pitchFamily="34" charset="0"/>
            </a:endParaRPr>
          </a:p>
        </p:txBody>
      </p:sp>
      <p:pic>
        <p:nvPicPr>
          <p:cNvPr id="8" name="Picture 7" descr="A blue and grey text on a black background&#10;&#10;Description automatically generated">
            <a:extLst>
              <a:ext uri="{FF2B5EF4-FFF2-40B4-BE49-F238E27FC236}">
                <a16:creationId xmlns:a16="http://schemas.microsoft.com/office/drawing/2014/main" id="{4C8F268D-C5F1-055D-CE86-4FF1D2CECDF6}"/>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283286" y="5719217"/>
            <a:ext cx="922341" cy="508727"/>
          </a:xfrm>
          <a:prstGeom prst="rect">
            <a:avLst/>
          </a:prstGeom>
        </p:spPr>
      </p:pic>
      <p:sp>
        <p:nvSpPr>
          <p:cNvPr id="10" name="TextBox 9">
            <a:extLst>
              <a:ext uri="{FF2B5EF4-FFF2-40B4-BE49-F238E27FC236}">
                <a16:creationId xmlns:a16="http://schemas.microsoft.com/office/drawing/2014/main" id="{47250FD4-B381-6209-9F85-6EE58359B0AB}"/>
              </a:ext>
            </a:extLst>
          </p:cNvPr>
          <p:cNvSpPr txBox="1"/>
          <p:nvPr/>
        </p:nvSpPr>
        <p:spPr>
          <a:xfrm>
            <a:off x="1786013" y="1455012"/>
            <a:ext cx="10270815" cy="2746457"/>
          </a:xfrm>
          <a:prstGeom prst="rect">
            <a:avLst/>
          </a:prstGeom>
          <a:noFill/>
        </p:spPr>
        <p:txBody>
          <a:bodyPr wrap="square" lIns="91440" tIns="45720" rIns="91440" bIns="45720" anchor="t">
            <a:spAutoFit/>
          </a:bodyPr>
          <a:lstStyle/>
          <a:p>
            <a:pPr>
              <a:lnSpc>
                <a:spcPct val="107000"/>
              </a:lnSpc>
            </a:pPr>
            <a:r>
              <a:rPr lang="en-US" b="1">
                <a:latin typeface="Calibri" panose="020F0502020204030204" pitchFamily="34" charset="0"/>
                <a:ea typeface="Calibri" panose="020F0502020204030204" pitchFamily="34" charset="0"/>
                <a:cs typeface="Calibri" panose="020F0502020204030204" pitchFamily="34" charset="0"/>
              </a:rPr>
              <a:t>HESP</a:t>
            </a:r>
          </a:p>
          <a:p>
            <a:pPr marL="285750" indent="-285750">
              <a:lnSpc>
                <a:spcPct val="107000"/>
              </a:lnSpc>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rPr>
              <a:t>Contractors must upload their signed HESP to ISN while keeping the original file name they were provided. </a:t>
            </a:r>
          </a:p>
          <a:p>
            <a:pPr marL="285750" indent="-285750">
              <a:lnSpc>
                <a:spcPct val="107000"/>
              </a:lnSpc>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rPr>
              <a:t>The signed HESP file name is set up so Henderson can readily locate the document within ISN. Updated nomenclature: </a:t>
            </a:r>
            <a:r>
              <a:rPr lang="en-US" i="1">
                <a:latin typeface="Calibri" panose="020F0502020204030204" pitchFamily="34" charset="0"/>
                <a:ea typeface="Calibri" panose="020F0502020204030204" pitchFamily="34" charset="0"/>
                <a:cs typeface="Calibri" panose="020F0502020204030204" pitchFamily="34" charset="0"/>
              </a:rPr>
              <a:t>YYYY-</a:t>
            </a:r>
            <a:r>
              <a:rPr lang="en-US" i="1" err="1">
                <a:latin typeface="Calibri" panose="020F0502020204030204" pitchFamily="34" charset="0"/>
                <a:ea typeface="Calibri" panose="020F0502020204030204" pitchFamily="34" charset="0"/>
                <a:cs typeface="Calibri" panose="020F0502020204030204" pitchFamily="34" charset="0"/>
              </a:rPr>
              <a:t>MM_HML_Contractor_Project_PM</a:t>
            </a:r>
            <a:r>
              <a:rPr lang="en-US" i="1">
                <a:latin typeface="Calibri" panose="020F0502020204030204" pitchFamily="34" charset="0"/>
                <a:ea typeface="Calibri" panose="020F0502020204030204" pitchFamily="34" charset="0"/>
                <a:cs typeface="Calibri" panose="020F0502020204030204" pitchFamily="34" charset="0"/>
              </a:rPr>
              <a:t> </a:t>
            </a:r>
          </a:p>
          <a:p>
            <a:pPr marL="742950" lvl="1" indent="-285750">
              <a:lnSpc>
                <a:spcPct val="107000"/>
              </a:lnSpc>
              <a:buFont typeface="Arial" panose="020B0604020202020204" pitchFamily="34" charset="0"/>
              <a:buChar char="•"/>
            </a:pPr>
            <a:r>
              <a:rPr lang="en-US" i="1">
                <a:latin typeface="Calibri" panose="020F0502020204030204" pitchFamily="34" charset="0"/>
                <a:ea typeface="Calibri" panose="020F0502020204030204" pitchFamily="34" charset="0"/>
                <a:cs typeface="Calibri" panose="020F0502020204030204" pitchFamily="34" charset="0"/>
              </a:rPr>
              <a:t>i.e. 2026-08_HML_BTI_Mill </a:t>
            </a:r>
            <a:r>
              <a:rPr lang="en-US" i="1" err="1">
                <a:latin typeface="Calibri" panose="020F0502020204030204" pitchFamily="34" charset="0"/>
                <a:ea typeface="Calibri" panose="020F0502020204030204" pitchFamily="34" charset="0"/>
                <a:cs typeface="Calibri" panose="020F0502020204030204" pitchFamily="34" charset="0"/>
              </a:rPr>
              <a:t>Liners_Kippers</a:t>
            </a:r>
            <a:endParaRPr lang="en-US" i="1">
              <a:latin typeface="Calibri" panose="020F0502020204030204" pitchFamily="34" charset="0"/>
              <a:ea typeface="Calibri" panose="020F0502020204030204" pitchFamily="34" charset="0"/>
              <a:cs typeface="Calibri" panose="020F0502020204030204" pitchFamily="34" charset="0"/>
            </a:endParaRPr>
          </a:p>
          <a:p>
            <a:pPr>
              <a:lnSpc>
                <a:spcPct val="107000"/>
              </a:lnSpc>
            </a:pPr>
            <a:endParaRPr lang="en-US" b="1">
              <a:latin typeface="Calibri" panose="020F0502020204030204" pitchFamily="34" charset="0"/>
              <a:ea typeface="Calibri" panose="020F0502020204030204" pitchFamily="34" charset="0"/>
              <a:cs typeface="Calibri" panose="020F0502020204030204" pitchFamily="34" charset="0"/>
            </a:endParaRPr>
          </a:p>
          <a:p>
            <a:pPr lvl="1">
              <a:lnSpc>
                <a:spcPct val="107000"/>
              </a:lnSpc>
            </a:pPr>
            <a:br>
              <a:rPr lang="en-US" b="1">
                <a:solidFill>
                  <a:srgbClr val="FF0000"/>
                </a:solidFill>
                <a:highlight>
                  <a:srgbClr val="FFFF00"/>
                </a:highlight>
                <a:latin typeface="Calibri" panose="020F0502020204030204" pitchFamily="34" charset="0"/>
                <a:ea typeface="Calibri" panose="020F0502020204030204" pitchFamily="34" charset="0"/>
                <a:cs typeface="Calibri" panose="020F0502020204030204" pitchFamily="34" charset="0"/>
              </a:rPr>
            </a:br>
            <a:endParaRPr lang="en-US" b="1">
              <a:solidFill>
                <a:srgbClr val="FF0000"/>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3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9E4B07D-C33F-4890-3025-5499869E12DC}"/>
              </a:ext>
            </a:extLst>
          </p:cNvPr>
          <p:cNvPicPr>
            <a:picLocks noChangeAspect="1"/>
          </p:cNvPicPr>
          <p:nvPr/>
        </p:nvPicPr>
        <p:blipFill rotWithShape="1">
          <a:blip r:embed="rId3"/>
          <a:srcRect b="28455"/>
          <a:stretch/>
        </p:blipFill>
        <p:spPr>
          <a:xfrm>
            <a:off x="-2762" y="-12138"/>
            <a:ext cx="644039" cy="6870138"/>
          </a:xfrm>
          <a:prstGeom prst="rect">
            <a:avLst/>
          </a:prstGeom>
        </p:spPr>
      </p:pic>
      <p:pic>
        <p:nvPicPr>
          <p:cNvPr id="13" name="Picture 12">
            <a:extLst>
              <a:ext uri="{FF2B5EF4-FFF2-40B4-BE49-F238E27FC236}">
                <a16:creationId xmlns:a16="http://schemas.microsoft.com/office/drawing/2014/main" id="{5C328345-B921-5490-4888-2A6D8A4C68E5}"/>
              </a:ext>
            </a:extLst>
          </p:cNvPr>
          <p:cNvPicPr>
            <a:picLocks noChangeAspect="1"/>
          </p:cNvPicPr>
          <p:nvPr/>
        </p:nvPicPr>
        <p:blipFill>
          <a:blip r:embed="rId4">
            <a:extLst>
              <a:ext uri="{28A0092B-C50C-407E-A947-70E740481C1C}">
                <a14:useLocalDpi xmlns:a14="http://schemas.microsoft.com/office/drawing/2010/main" val="0"/>
              </a:ext>
            </a:extLst>
          </a:blip>
          <a:srcRect l="16" r="16"/>
          <a:stretch/>
        </p:blipFill>
        <p:spPr>
          <a:xfrm>
            <a:off x="618351" y="-12138"/>
            <a:ext cx="11573649" cy="6870138"/>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BE3FB28-7721-9D18-CC9C-9A8CA3A71FB9}"/>
              </a:ext>
            </a:extLst>
          </p:cNvPr>
          <p:cNvSpPr/>
          <p:nvPr/>
        </p:nvSpPr>
        <p:spPr>
          <a:xfrm>
            <a:off x="6096000" y="0"/>
            <a:ext cx="6096000"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D9E2FA9-0621-15F6-700D-38CAA3CBC59B}"/>
              </a:ext>
            </a:extLst>
          </p:cNvPr>
          <p:cNvSpPr/>
          <p:nvPr/>
        </p:nvSpPr>
        <p:spPr>
          <a:xfrm>
            <a:off x="6096000" y="6544909"/>
            <a:ext cx="6096000" cy="32522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ED6258C-8CCE-09B3-97BC-FC79E6BA6803}"/>
              </a:ext>
            </a:extLst>
          </p:cNvPr>
          <p:cNvSpPr txBox="1"/>
          <p:nvPr/>
        </p:nvSpPr>
        <p:spPr>
          <a:xfrm>
            <a:off x="493617" y="976486"/>
            <a:ext cx="5602383" cy="830997"/>
          </a:xfrm>
          <a:prstGeom prst="rect">
            <a:avLst/>
          </a:prstGeom>
          <a:noFill/>
        </p:spPr>
        <p:txBody>
          <a:bodyPr wrap="square" rtlCol="0">
            <a:spAutoFit/>
          </a:bodyPr>
          <a:lstStyle/>
          <a:p>
            <a:r>
              <a:rPr lang="en-US" sz="4800" b="1">
                <a:solidFill>
                  <a:schemeClr val="bg1"/>
                </a:solidFill>
                <a:latin typeface="Arial" panose="020B0604020202020204" pitchFamily="34" charset="0"/>
                <a:cs typeface="Arial" panose="020B0604020202020204" pitchFamily="34" charset="0"/>
              </a:rPr>
              <a:t>Open Forum</a:t>
            </a:r>
            <a:endParaRPr lang="en-US" sz="3600" b="1">
              <a:solidFill>
                <a:schemeClr val="bg1"/>
              </a:solidFill>
              <a:latin typeface="Arial" panose="020B0604020202020204" pitchFamily="34" charset="0"/>
              <a:cs typeface="Arial" panose="020B0604020202020204" pitchFamily="34" charset="0"/>
            </a:endParaRPr>
          </a:p>
        </p:txBody>
      </p:sp>
      <p:pic>
        <p:nvPicPr>
          <p:cNvPr id="15" name="Picture 14" descr="A black square with white text&#10;&#10;Description automatically generated">
            <a:extLst>
              <a:ext uri="{FF2B5EF4-FFF2-40B4-BE49-F238E27FC236}">
                <a16:creationId xmlns:a16="http://schemas.microsoft.com/office/drawing/2014/main" id="{0B565513-8C48-514C-2F8A-011EC1DE8B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9" name="Picture 18" descr="A blue and grey text on a black background&#10;&#10;Description automatically generated">
            <a:extLst>
              <a:ext uri="{FF2B5EF4-FFF2-40B4-BE49-F238E27FC236}">
                <a16:creationId xmlns:a16="http://schemas.microsoft.com/office/drawing/2014/main" id="{C1D02B69-917E-FAB1-870C-BB6D7860C038}"/>
              </a:ext>
            </a:extLst>
          </p:cNvPr>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Tree>
    <p:extLst>
      <p:ext uri="{BB962C8B-B14F-4D97-AF65-F5344CB8AC3E}">
        <p14:creationId xmlns:p14="http://schemas.microsoft.com/office/powerpoint/2010/main" val="34968769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AEFC15D-96BB-D774-D9B9-638E97766AD2}"/>
              </a:ext>
            </a:extLst>
          </p:cNvPr>
          <p:cNvSpPr/>
          <p:nvPr/>
        </p:nvSpPr>
        <p:spPr>
          <a:xfrm>
            <a:off x="7291137" y="-1"/>
            <a:ext cx="4900863" cy="6858001"/>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E531367C-82BB-C7F0-86EE-B3A5E0782C25}"/>
              </a:ext>
            </a:extLst>
          </p:cNvPr>
          <p:cNvSpPr>
            <a:spLocks noGrp="1"/>
          </p:cNvSpPr>
          <p:nvPr>
            <p:ph idx="1"/>
          </p:nvPr>
        </p:nvSpPr>
        <p:spPr>
          <a:xfrm>
            <a:off x="648729" y="851630"/>
            <a:ext cx="6055581" cy="1401120"/>
          </a:xfrm>
        </p:spPr>
        <p:txBody>
          <a:bodyPr numCol="2">
            <a:noAutofit/>
          </a:bodyPr>
          <a:lstStyle/>
          <a:p>
            <a:pPr>
              <a:spcBef>
                <a:spcPts val="0"/>
              </a:spcBef>
              <a:spcAft>
                <a:spcPts val="1200"/>
              </a:spcAft>
              <a:buClr>
                <a:srgbClr val="C66A39"/>
              </a:buClr>
            </a:pPr>
            <a:r>
              <a:rPr lang="en-US">
                <a:highlight>
                  <a:srgbClr val="00FFFF"/>
                </a:highlight>
                <a:latin typeface="Arial" panose="020B0604020202020204" pitchFamily="34" charset="0"/>
                <a:cs typeface="Arial" panose="020B0604020202020204" pitchFamily="34" charset="0"/>
              </a:rPr>
              <a:t>September 17</a:t>
            </a:r>
            <a:r>
              <a:rPr lang="en-US" baseline="30000">
                <a:highlight>
                  <a:srgbClr val="00FFFF"/>
                </a:highlight>
                <a:latin typeface="Arial" panose="020B0604020202020204" pitchFamily="34" charset="0"/>
                <a:cs typeface="Arial" panose="020B0604020202020204" pitchFamily="34" charset="0"/>
              </a:rPr>
              <a:t>th</a:t>
            </a:r>
            <a:r>
              <a:rPr lang="en-US">
                <a:highlight>
                  <a:srgbClr val="00FFFF"/>
                </a:highlight>
                <a:latin typeface="Arial" panose="020B0604020202020204" pitchFamily="34" charset="0"/>
                <a:cs typeface="Arial" panose="020B0604020202020204" pitchFamily="34" charset="0"/>
              </a:rPr>
              <a:t> </a:t>
            </a:r>
          </a:p>
          <a:p>
            <a:pPr>
              <a:spcBef>
                <a:spcPts val="0"/>
              </a:spcBef>
              <a:spcAft>
                <a:spcPts val="1200"/>
              </a:spcAft>
              <a:buClr>
                <a:srgbClr val="C66A39"/>
              </a:buClr>
            </a:pPr>
            <a:r>
              <a:rPr lang="en-US">
                <a:latin typeface="Arial" panose="020B0604020202020204" pitchFamily="34" charset="0"/>
                <a:cs typeface="Arial" panose="020B0604020202020204" pitchFamily="34" charset="0"/>
              </a:rPr>
              <a:t>October 8</a:t>
            </a:r>
            <a:r>
              <a:rPr lang="en-US" baseline="30000">
                <a:latin typeface="Arial" panose="020B0604020202020204" pitchFamily="34" charset="0"/>
                <a:cs typeface="Arial" panose="020B0604020202020204" pitchFamily="34" charset="0"/>
              </a:rPr>
              <a:t>th</a:t>
            </a:r>
            <a:r>
              <a:rPr lang="en-US">
                <a:latin typeface="Arial" panose="020B0604020202020204" pitchFamily="34" charset="0"/>
                <a:cs typeface="Arial" panose="020B0604020202020204" pitchFamily="34" charset="0"/>
              </a:rPr>
              <a:t> </a:t>
            </a:r>
          </a:p>
          <a:p>
            <a:pPr>
              <a:spcBef>
                <a:spcPts val="0"/>
              </a:spcBef>
              <a:spcAft>
                <a:spcPts val="1200"/>
              </a:spcAft>
              <a:buClr>
                <a:srgbClr val="C66A39"/>
              </a:buClr>
            </a:pPr>
            <a:r>
              <a:rPr lang="en-US">
                <a:latin typeface="Arial" panose="020B0604020202020204" pitchFamily="34" charset="0"/>
                <a:cs typeface="Arial" panose="020B0604020202020204" pitchFamily="34" charset="0"/>
              </a:rPr>
              <a:t>November 19</a:t>
            </a:r>
            <a:r>
              <a:rPr lang="en-US" baseline="30000">
                <a:latin typeface="Arial" panose="020B0604020202020204" pitchFamily="34" charset="0"/>
                <a:cs typeface="Arial" panose="020B0604020202020204" pitchFamily="34" charset="0"/>
              </a:rPr>
              <a:t>th</a:t>
            </a:r>
            <a:r>
              <a:rPr lang="en-US">
                <a:latin typeface="Arial" panose="020B0604020202020204" pitchFamily="34" charset="0"/>
                <a:cs typeface="Arial" panose="020B0604020202020204" pitchFamily="34" charset="0"/>
              </a:rPr>
              <a:t> </a:t>
            </a:r>
          </a:p>
          <a:p>
            <a:pPr>
              <a:spcBef>
                <a:spcPts val="0"/>
              </a:spcBef>
              <a:spcAft>
                <a:spcPts val="1200"/>
              </a:spcAft>
              <a:buClr>
                <a:srgbClr val="C66A39"/>
              </a:buClr>
            </a:pPr>
            <a:r>
              <a:rPr lang="en-US">
                <a:latin typeface="Arial" panose="020B0604020202020204" pitchFamily="34" charset="0"/>
                <a:cs typeface="Arial" panose="020B0604020202020204" pitchFamily="34" charset="0"/>
              </a:rPr>
              <a:t>December 17</a:t>
            </a:r>
            <a:r>
              <a:rPr lang="en-US" baseline="30000">
                <a:latin typeface="Arial" panose="020B0604020202020204" pitchFamily="34" charset="0"/>
                <a:cs typeface="Arial" panose="020B0604020202020204" pitchFamily="34" charset="0"/>
              </a:rPr>
              <a:t>th</a:t>
            </a:r>
            <a:r>
              <a:rPr lang="en-US">
                <a:latin typeface="Arial" panose="020B060402020202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656611FE-9FE3-BE7E-BACA-FBFD37B5DF3A}"/>
              </a:ext>
            </a:extLst>
          </p:cNvPr>
          <p:cNvSpPr txBox="1"/>
          <p:nvPr/>
        </p:nvSpPr>
        <p:spPr>
          <a:xfrm>
            <a:off x="7919718" y="993619"/>
            <a:ext cx="3766146" cy="2308324"/>
          </a:xfrm>
          <a:prstGeom prst="rect">
            <a:avLst/>
          </a:prstGeom>
          <a:noFill/>
        </p:spPr>
        <p:txBody>
          <a:bodyPr wrap="square" rtlCol="0">
            <a:spAutoFit/>
          </a:bodyPr>
          <a:lstStyle/>
          <a:p>
            <a:r>
              <a:rPr lang="en-US" sz="4800" b="1">
                <a:solidFill>
                  <a:schemeClr val="bg1"/>
                </a:solidFill>
                <a:latin typeface="Arial" panose="020B0604020202020204" pitchFamily="34" charset="0"/>
                <a:cs typeface="Arial" panose="020B0604020202020204" pitchFamily="34" charset="0"/>
              </a:rPr>
              <a:t>2026 Meeting Schedule</a:t>
            </a:r>
            <a:endParaRPr lang="en-US" sz="3600" b="1">
              <a:solidFill>
                <a:schemeClr val="bg1"/>
              </a:solidFill>
              <a:latin typeface="Arial" panose="020B0604020202020204" pitchFamily="34" charset="0"/>
              <a:cs typeface="Arial" panose="020B0604020202020204" pitchFamily="34" charset="0"/>
            </a:endParaRPr>
          </a:p>
        </p:txBody>
      </p:sp>
      <p:pic>
        <p:nvPicPr>
          <p:cNvPr id="3" name="Picture 2" descr="A blue and grey text on a black background&#10;&#10;Description automatically generated">
            <a:extLst>
              <a:ext uri="{FF2B5EF4-FFF2-40B4-BE49-F238E27FC236}">
                <a16:creationId xmlns:a16="http://schemas.microsoft.com/office/drawing/2014/main" id="{11178DC9-4175-4867-C911-EAF0272C9F62}"/>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9280397" y="6009795"/>
            <a:ext cx="922341" cy="508727"/>
          </a:xfrm>
          <a:prstGeom prst="rect">
            <a:avLst/>
          </a:prstGeom>
        </p:spPr>
      </p:pic>
      <p:sp>
        <p:nvSpPr>
          <p:cNvPr id="2" name="TextBox 1">
            <a:extLst>
              <a:ext uri="{FF2B5EF4-FFF2-40B4-BE49-F238E27FC236}">
                <a16:creationId xmlns:a16="http://schemas.microsoft.com/office/drawing/2014/main" id="{F852CE6A-9F47-DE7A-57F2-4C48A28D8ECC}"/>
              </a:ext>
            </a:extLst>
          </p:cNvPr>
          <p:cNvSpPr txBox="1"/>
          <p:nvPr/>
        </p:nvSpPr>
        <p:spPr>
          <a:xfrm>
            <a:off x="867416" y="4436274"/>
            <a:ext cx="5486400" cy="2006703"/>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1200"/>
              </a:spcAft>
              <a:buClr>
                <a:srgbClr val="C66A39"/>
              </a:buClr>
              <a:buSzTx/>
              <a:buFont typeface="Arial" panose="020B0604020202020204" pitchFamily="34" charset="0"/>
              <a:buNone/>
              <a:tabLst/>
              <a:defRPr/>
            </a:pPr>
            <a:r>
              <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Meetings begin 1 PM MST</a:t>
            </a:r>
          </a:p>
          <a:p>
            <a:pPr marL="0" marR="0" lvl="0" indent="0" algn="l" defTabSz="914400" rtl="0" eaLnBrk="1" fontAlgn="auto" latinLnBrk="0" hangingPunct="1">
              <a:lnSpc>
                <a:spcPct val="90000"/>
              </a:lnSpc>
              <a:spcBef>
                <a:spcPts val="0"/>
              </a:spcBef>
              <a:spcAft>
                <a:spcPts val="1200"/>
              </a:spcAft>
              <a:buClr>
                <a:srgbClr val="C66A39"/>
              </a:buClr>
              <a:buSzTx/>
              <a:buFont typeface="Arial" panose="020B0604020202020204" pitchFamily="34" charset="0"/>
              <a:buNone/>
              <a:tabLst/>
              <a:defRPr/>
            </a:pPr>
            <a:r>
              <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Mine and Mill In-Person Options Monthly</a:t>
            </a:r>
          </a:p>
          <a:p>
            <a:endParaRPr lang="en-US"/>
          </a:p>
        </p:txBody>
      </p:sp>
    </p:spTree>
    <p:extLst>
      <p:ext uri="{BB962C8B-B14F-4D97-AF65-F5344CB8AC3E}">
        <p14:creationId xmlns:p14="http://schemas.microsoft.com/office/powerpoint/2010/main" val="9788462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F78B1-865A-2E81-F171-D63A46B6B9E8}"/>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BAC22ED7-6868-DC1D-7CCE-C38A26A8B3A5}"/>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7508508-C1F5-F85E-4A5F-CD293307B129}"/>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964B7D0-A78C-002F-D67D-E3C7F8FC8DC0}"/>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194873A-D171-60CB-4513-62A31036CCCE}"/>
              </a:ext>
            </a:extLst>
          </p:cNvPr>
          <p:cNvSpPr txBox="1"/>
          <p:nvPr/>
        </p:nvSpPr>
        <p:spPr>
          <a:xfrm>
            <a:off x="1953936" y="541294"/>
            <a:ext cx="9455092" cy="830997"/>
          </a:xfrm>
          <a:prstGeom prst="rect">
            <a:avLst/>
          </a:prstGeom>
          <a:noFill/>
        </p:spPr>
        <p:txBody>
          <a:bodyPr wrap="square" rtlCol="0">
            <a:spAutoFit/>
          </a:bodyPr>
          <a:lstStyle/>
          <a:p>
            <a:r>
              <a:rPr lang="en-US" sz="4800" b="1">
                <a:solidFill>
                  <a:srgbClr val="004449"/>
                </a:solidFill>
                <a:latin typeface="Arial" panose="020B0604020202020204" pitchFamily="34" charset="0"/>
                <a:cs typeface="Arial" panose="020B0604020202020204" pitchFamily="34" charset="0"/>
              </a:rPr>
              <a:t>August Sign-Off Record</a:t>
            </a:r>
            <a:endParaRPr lang="en-US" sz="3600" b="1">
              <a:solidFill>
                <a:srgbClr val="004449"/>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EB892ED-A103-F85D-652A-2F482848A6D0}"/>
              </a:ext>
            </a:extLst>
          </p:cNvPr>
          <p:cNvSpPr txBox="1"/>
          <p:nvPr/>
        </p:nvSpPr>
        <p:spPr>
          <a:xfrm>
            <a:off x="1953936" y="1372291"/>
            <a:ext cx="9813995" cy="11223585"/>
          </a:xfrm>
          <a:prstGeom prst="rect">
            <a:avLst/>
          </a:prstGeom>
          <a:noFill/>
        </p:spPr>
        <p:txBody>
          <a:bodyPr wrap="square" numCol="2" rtlCol="0">
            <a:spAutoFit/>
          </a:bodyPr>
          <a:lstStyle/>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Font typeface="Arial" panose="020B0604020202020204" pitchFamily="34" charset="0"/>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p:txBody>
      </p:sp>
    </p:spTree>
    <p:extLst>
      <p:ext uri="{BB962C8B-B14F-4D97-AF65-F5344CB8AC3E}">
        <p14:creationId xmlns:p14="http://schemas.microsoft.com/office/powerpoint/2010/main" val="3072763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A1D711-5367-1114-BBD6-714F61C02A1C}"/>
              </a:ext>
            </a:extLst>
          </p:cNvPr>
          <p:cNvPicPr>
            <a:picLocks noChangeAspect="1"/>
          </p:cNvPicPr>
          <p:nvPr/>
        </p:nvPicPr>
        <p:blipFill>
          <a:blip r:embed="rId3">
            <a:extLst>
              <a:ext uri="{28A0092B-C50C-407E-A947-70E740481C1C}">
                <a14:useLocalDpi xmlns:a14="http://schemas.microsoft.com/office/drawing/2010/main" val="0"/>
              </a:ext>
            </a:extLst>
          </a:blip>
          <a:srcRect t="6" b="6"/>
          <a:stretch/>
        </p:blipFill>
        <p:spPr>
          <a:xfrm>
            <a:off x="-2" y="0"/>
            <a:ext cx="10806892" cy="418972"/>
          </a:xfrm>
          <a:prstGeom prst="rect">
            <a:avLst/>
          </a:prstGeom>
        </p:spPr>
      </p:pic>
      <p:pic>
        <p:nvPicPr>
          <p:cNvPr id="6" name="Picture 5">
            <a:extLst>
              <a:ext uri="{FF2B5EF4-FFF2-40B4-BE49-F238E27FC236}">
                <a16:creationId xmlns:a16="http://schemas.microsoft.com/office/drawing/2014/main" id="{AE29F842-24AF-195E-BBA1-F56FACFEF9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6232064"/>
            <a:ext cx="6241774" cy="627945"/>
          </a:xfrm>
          <a:prstGeom prst="rect">
            <a:avLst/>
          </a:prstGeom>
        </p:spPr>
      </p:pic>
      <p:pic>
        <p:nvPicPr>
          <p:cNvPr id="3" name="Picture 2">
            <a:extLst>
              <a:ext uri="{FF2B5EF4-FFF2-40B4-BE49-F238E27FC236}">
                <a16:creationId xmlns:a16="http://schemas.microsoft.com/office/drawing/2014/main" id="{867BA071-79C0-A244-E307-BC1537790A0F}"/>
              </a:ext>
            </a:extLst>
          </p:cNvPr>
          <p:cNvPicPr>
            <a:picLocks noChangeAspect="1"/>
          </p:cNvPicPr>
          <p:nvPr/>
        </p:nvPicPr>
        <p:blipFill>
          <a:blip r:embed="rId5">
            <a:extLst>
              <a:ext uri="{28A0092B-C50C-407E-A947-70E740481C1C}">
                <a14:useLocalDpi xmlns:a14="http://schemas.microsoft.com/office/drawing/2010/main" val="0"/>
              </a:ext>
            </a:extLst>
          </a:blip>
          <a:srcRect t="7841" r="10714" b="7841"/>
          <a:stretch>
            <a:fillRect/>
          </a:stretch>
        </p:blipFill>
        <p:spPr>
          <a:xfrm>
            <a:off x="2429700" y="416196"/>
            <a:ext cx="9762300" cy="6126810"/>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BE3FB28-7721-9D18-CC9C-9A8CA3A71FB9}"/>
              </a:ext>
            </a:extLst>
          </p:cNvPr>
          <p:cNvSpPr/>
          <p:nvPr/>
        </p:nvSpPr>
        <p:spPr>
          <a:xfrm>
            <a:off x="6096000" y="-7951"/>
            <a:ext cx="6096000"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D9E2FA9-0621-15F6-700D-38CAA3CBC59B}"/>
              </a:ext>
            </a:extLst>
          </p:cNvPr>
          <p:cNvSpPr/>
          <p:nvPr/>
        </p:nvSpPr>
        <p:spPr>
          <a:xfrm>
            <a:off x="6096000" y="6543006"/>
            <a:ext cx="6096000" cy="31499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ED6258C-8CCE-09B3-97BC-FC79E6BA6803}"/>
              </a:ext>
            </a:extLst>
          </p:cNvPr>
          <p:cNvSpPr txBox="1"/>
          <p:nvPr/>
        </p:nvSpPr>
        <p:spPr>
          <a:xfrm>
            <a:off x="522514" y="976486"/>
            <a:ext cx="557348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Safety Success</a:t>
            </a:r>
          </a:p>
        </p:txBody>
      </p:sp>
      <p:pic>
        <p:nvPicPr>
          <p:cNvPr id="15" name="Picture 14" descr="A black square with white text&#10;&#10;Description automatically generated">
            <a:extLst>
              <a:ext uri="{FF2B5EF4-FFF2-40B4-BE49-F238E27FC236}">
                <a16:creationId xmlns:a16="http://schemas.microsoft.com/office/drawing/2014/main" id="{0B565513-8C48-514C-2F8A-011EC1DE8B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9" name="Picture 18" descr="A blue and grey text on a black background&#10;&#10;Description automatically generated">
            <a:extLst>
              <a:ext uri="{FF2B5EF4-FFF2-40B4-BE49-F238E27FC236}">
                <a16:creationId xmlns:a16="http://schemas.microsoft.com/office/drawing/2014/main" id="{C1D02B69-917E-FAB1-870C-BB6D7860C038}"/>
              </a:ext>
            </a:extLst>
          </p:cNvPr>
          <p:cNvPicPr>
            <a:picLocks noChangeAspect="1"/>
          </p:cNvPicPr>
          <p:nvPr/>
        </p:nvPicPr>
        <p:blipFill>
          <a:blip r:embed="rId7">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Tree>
    <p:extLst>
      <p:ext uri="{BB962C8B-B14F-4D97-AF65-F5344CB8AC3E}">
        <p14:creationId xmlns:p14="http://schemas.microsoft.com/office/powerpoint/2010/main" val="2834385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5C52D-29B2-032A-743E-CB456501A00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E8DCA47-A58C-FC8A-8EA4-3250B1F8D6B1}"/>
              </a:ext>
            </a:extLst>
          </p:cNvPr>
          <p:cNvSpPr/>
          <p:nvPr/>
        </p:nvSpPr>
        <p:spPr>
          <a:xfrm>
            <a:off x="4365051" y="1805933"/>
            <a:ext cx="3396427" cy="447472"/>
          </a:xfrm>
          <a:prstGeom prst="rect">
            <a:avLst/>
          </a:prstGeom>
          <a:solidFill>
            <a:srgbClr val="C66A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B33858E-ADDD-D509-9E3D-1B14C9FF036C}"/>
              </a:ext>
            </a:extLst>
          </p:cNvPr>
          <p:cNvSpPr/>
          <p:nvPr/>
        </p:nvSpPr>
        <p:spPr>
          <a:xfrm>
            <a:off x="0" y="1805933"/>
            <a:ext cx="3953178" cy="447472"/>
          </a:xfrm>
          <a:prstGeom prst="rect">
            <a:avLst/>
          </a:prstGeom>
          <a:solidFill>
            <a:srgbClr val="C66A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91E8DF1-5C02-70F8-CCDD-93047C8EB8D9}"/>
              </a:ext>
            </a:extLst>
          </p:cNvPr>
          <p:cNvSpPr/>
          <p:nvPr/>
        </p:nvSpPr>
        <p:spPr>
          <a:xfrm>
            <a:off x="8014409" y="0"/>
            <a:ext cx="4170155" cy="6858000"/>
          </a:xfrm>
          <a:prstGeom prst="rect">
            <a:avLst/>
          </a:prstGeom>
          <a:solidFill>
            <a:schemeClr val="bg1">
              <a:lumMod val="85000"/>
              <a:alpha val="3882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D15453E-F3D1-61B7-7420-2D51A4605384}"/>
              </a:ext>
            </a:extLst>
          </p:cNvPr>
          <p:cNvSpPr>
            <a:spLocks noGrp="1"/>
          </p:cNvSpPr>
          <p:nvPr>
            <p:ph type="title"/>
          </p:nvPr>
        </p:nvSpPr>
        <p:spPr>
          <a:xfrm>
            <a:off x="344360" y="423710"/>
            <a:ext cx="7526011" cy="1325563"/>
          </a:xfrm>
        </p:spPr>
        <p:txBody>
          <a:bodyPr>
            <a:normAutofit/>
          </a:bodyPr>
          <a:lstStyle/>
          <a:p>
            <a:r>
              <a:rPr lang="en-US" sz="2800" b="1">
                <a:solidFill>
                  <a:srgbClr val="004449"/>
                </a:solidFill>
                <a:latin typeface="Arial" panose="020B0604020202020204" pitchFamily="34" charset="0"/>
                <a:cs typeface="Arial" panose="020B0604020202020204" pitchFamily="34" charset="0"/>
              </a:rPr>
              <a:t>Morenci: Hazard Identification Through Near-Miss Reporting and Follow-Up </a:t>
            </a:r>
          </a:p>
        </p:txBody>
      </p:sp>
      <p:sp>
        <p:nvSpPr>
          <p:cNvPr id="3" name="TextBox 2">
            <a:extLst>
              <a:ext uri="{FF2B5EF4-FFF2-40B4-BE49-F238E27FC236}">
                <a16:creationId xmlns:a16="http://schemas.microsoft.com/office/drawing/2014/main" id="{A3B13F18-E354-C97D-2325-5198148F4AFE}"/>
              </a:ext>
            </a:extLst>
          </p:cNvPr>
          <p:cNvSpPr txBox="1"/>
          <p:nvPr/>
        </p:nvSpPr>
        <p:spPr>
          <a:xfrm>
            <a:off x="344360" y="1872290"/>
            <a:ext cx="3467571" cy="4724370"/>
          </a:xfrm>
          <a:prstGeom prst="rect">
            <a:avLst/>
          </a:prstGeom>
          <a:noFill/>
        </p:spPr>
        <p:txBody>
          <a:bodyPr wrap="square" rtlCol="0">
            <a:spAutoFit/>
          </a:bodyPr>
          <a:lstStyle/>
          <a:p>
            <a:pPr>
              <a:spcBef>
                <a:spcPts val="600"/>
              </a:spcBef>
              <a:spcAft>
                <a:spcPts val="600"/>
              </a:spcAft>
            </a:pPr>
            <a:r>
              <a:rPr lang="en-US" sz="1600" b="1">
                <a:solidFill>
                  <a:schemeClr val="bg1"/>
                </a:solidFill>
                <a:latin typeface="Arial" panose="020B0604020202020204" pitchFamily="34" charset="0"/>
                <a:cs typeface="Arial" panose="020B0604020202020204" pitchFamily="34" charset="0"/>
              </a:rPr>
              <a:t>Incident Summary </a:t>
            </a:r>
          </a:p>
          <a:p>
            <a:pPr marL="285750" indent="-285750">
              <a:buClr>
                <a:srgbClr val="C66A39"/>
              </a:buClr>
              <a:buFont typeface="Arial" panose="020B0604020202020204" pitchFamily="34" charset="0"/>
              <a:buChar char="•"/>
            </a:pPr>
            <a:endParaRPr lang="en-US" sz="1400" b="1">
              <a:latin typeface="Arial" panose="020B0604020202020204" pitchFamily="34" charset="0"/>
              <a:cs typeface="Arial" panose="020B0604020202020204" pitchFamily="34" charset="0"/>
            </a:endParaRPr>
          </a:p>
          <a:p>
            <a:pPr marL="285750" indent="-285750">
              <a:buClr>
                <a:srgbClr val="C66A39"/>
              </a:buClr>
              <a:buFont typeface="Arial" panose="020B0604020202020204" pitchFamily="34" charset="0"/>
              <a:buChar char="•"/>
            </a:pPr>
            <a:r>
              <a:rPr lang="en-US" sz="1400" b="1">
                <a:solidFill>
                  <a:schemeClr val="tx1">
                    <a:lumMod val="75000"/>
                    <a:lumOff val="25000"/>
                  </a:schemeClr>
                </a:solidFill>
                <a:latin typeface="Arial" panose="020B0604020202020204" pitchFamily="34" charset="0"/>
                <a:cs typeface="Arial" panose="020B0604020202020204" pitchFamily="34" charset="0"/>
              </a:rPr>
              <a:t>Near-miss fall</a:t>
            </a:r>
            <a:r>
              <a:rPr lang="en-US" sz="1400">
                <a:solidFill>
                  <a:schemeClr val="tx1">
                    <a:lumMod val="75000"/>
                    <a:lumOff val="25000"/>
                  </a:schemeClr>
                </a:solidFill>
                <a:latin typeface="Arial" panose="020B0604020202020204" pitchFamily="34" charset="0"/>
                <a:cs typeface="Arial" panose="020B0604020202020204" pitchFamily="34" charset="0"/>
              </a:rPr>
              <a:t>: A contractor missed a small step where a grated platform transitioned to a conveyor catwalk and began falling toward a moving conveyor belt and roller.</a:t>
            </a:r>
          </a:p>
          <a:p>
            <a:r>
              <a:rPr lang="en-US" sz="1400">
                <a:solidFill>
                  <a:schemeClr val="tx1">
                    <a:lumMod val="75000"/>
                    <a:lumOff val="25000"/>
                  </a:schemeClr>
                </a:solidFill>
                <a:latin typeface="Arial" panose="020B0604020202020204" pitchFamily="34" charset="0"/>
                <a:cs typeface="Arial" panose="020B0604020202020204" pitchFamily="34" charset="0"/>
              </a:rPr>
              <a:t> </a:t>
            </a:r>
          </a:p>
          <a:p>
            <a:pPr marL="285750" indent="-285750">
              <a:buClr>
                <a:srgbClr val="C66A39"/>
              </a:buClr>
              <a:buFont typeface="Arial" panose="020B0604020202020204" pitchFamily="34" charset="0"/>
              <a:buChar char="•"/>
            </a:pPr>
            <a:r>
              <a:rPr lang="en-US" sz="1400" b="1">
                <a:solidFill>
                  <a:schemeClr val="tx1">
                    <a:lumMod val="75000"/>
                    <a:lumOff val="25000"/>
                  </a:schemeClr>
                </a:solidFill>
                <a:latin typeface="Arial" panose="020B0604020202020204" pitchFamily="34" charset="0"/>
                <a:cs typeface="Arial" panose="020B0604020202020204" pitchFamily="34" charset="0"/>
              </a:rPr>
              <a:t>Injury avoided</a:t>
            </a:r>
            <a:r>
              <a:rPr lang="en-US" sz="1400">
                <a:solidFill>
                  <a:schemeClr val="tx1">
                    <a:lumMod val="75000"/>
                    <a:lumOff val="25000"/>
                  </a:schemeClr>
                </a:solidFill>
                <a:latin typeface="Arial" panose="020B0604020202020204" pitchFamily="34" charset="0"/>
                <a:cs typeface="Arial" panose="020B0604020202020204" pitchFamily="34" charset="0"/>
              </a:rPr>
              <a:t>: The employee stopped the fall by grabbing a nearby structural support, avoiding contact with the moving equipment and preventing a potentially serious injury.</a:t>
            </a:r>
          </a:p>
          <a:p>
            <a:r>
              <a:rPr lang="en-US" sz="1400">
                <a:solidFill>
                  <a:schemeClr val="tx1">
                    <a:lumMod val="75000"/>
                    <a:lumOff val="25000"/>
                  </a:schemeClr>
                </a:solidFill>
                <a:latin typeface="Arial" panose="020B0604020202020204" pitchFamily="34" charset="0"/>
                <a:cs typeface="Arial" panose="020B0604020202020204" pitchFamily="34" charset="0"/>
              </a:rPr>
              <a:t> </a:t>
            </a:r>
          </a:p>
          <a:p>
            <a:pPr marL="285750" indent="-285750">
              <a:buClr>
                <a:srgbClr val="C66A39"/>
              </a:buClr>
              <a:buFont typeface="Arial" panose="020B0604020202020204" pitchFamily="34" charset="0"/>
              <a:buChar char="•"/>
            </a:pPr>
            <a:r>
              <a:rPr lang="en-US" sz="1400" b="1">
                <a:solidFill>
                  <a:schemeClr val="tx1">
                    <a:lumMod val="75000"/>
                    <a:lumOff val="25000"/>
                  </a:schemeClr>
                </a:solidFill>
                <a:latin typeface="Arial" panose="020B0604020202020204" pitchFamily="34" charset="0"/>
                <a:cs typeface="Arial" panose="020B0604020202020204" pitchFamily="34" charset="0"/>
              </a:rPr>
              <a:t>Hazard identified</a:t>
            </a:r>
            <a:r>
              <a:rPr lang="en-US" sz="1400">
                <a:solidFill>
                  <a:schemeClr val="tx1">
                    <a:lumMod val="75000"/>
                    <a:lumOff val="25000"/>
                  </a:schemeClr>
                </a:solidFill>
                <a:latin typeface="Arial" panose="020B0604020202020204" pitchFamily="34" charset="0"/>
                <a:cs typeface="Arial" panose="020B0604020202020204" pitchFamily="34" charset="0"/>
              </a:rPr>
              <a:t>: The incident revealed an unrecognized hazard: while an emergency pull cord was present, no physical barriers or other controls were in place to prevent entry into the conveyor hazard zone if someone stumbled or lost balance.</a:t>
            </a:r>
          </a:p>
        </p:txBody>
      </p:sp>
      <p:sp>
        <p:nvSpPr>
          <p:cNvPr id="5" name="TextBox 4">
            <a:extLst>
              <a:ext uri="{FF2B5EF4-FFF2-40B4-BE49-F238E27FC236}">
                <a16:creationId xmlns:a16="http://schemas.microsoft.com/office/drawing/2014/main" id="{52BBF2BF-06BF-3A9A-FC13-FC5071EFA537}"/>
              </a:ext>
            </a:extLst>
          </p:cNvPr>
          <p:cNvSpPr txBox="1"/>
          <p:nvPr/>
        </p:nvSpPr>
        <p:spPr>
          <a:xfrm>
            <a:off x="344360" y="239044"/>
            <a:ext cx="610144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rgbClr val="4BC4AC"/>
                </a:solidFill>
                <a:effectLst/>
                <a:uLnTx/>
                <a:uFillTx/>
                <a:latin typeface="Arial" panose="020B0604020202020204" pitchFamily="34" charset="0"/>
                <a:ea typeface="+mn-ea"/>
                <a:cs typeface="Arial" panose="020B0604020202020204" pitchFamily="34" charset="0"/>
              </a:rPr>
              <a:t>Spotlight On</a:t>
            </a:r>
            <a:endParaRPr kumimoji="0" lang="en-US" b="0" i="0" u="none" strike="noStrike" kern="1200" cap="none" spc="0" normalizeH="0" baseline="0" noProof="0">
              <a:ln>
                <a:noFill/>
              </a:ln>
              <a:solidFill>
                <a:srgbClr val="4BC4AC"/>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5BF46095-BC9F-84EF-DFBC-E822C8212295}"/>
              </a:ext>
            </a:extLst>
          </p:cNvPr>
          <p:cNvPicPr>
            <a:picLocks noChangeAspect="1"/>
          </p:cNvPicPr>
          <p:nvPr/>
        </p:nvPicPr>
        <p:blipFill>
          <a:blip r:embed="rId3">
            <a:extLst>
              <a:ext uri="{28A0092B-C50C-407E-A947-70E740481C1C}">
                <a14:useLocalDpi xmlns:a14="http://schemas.microsoft.com/office/drawing/2010/main" val="0"/>
              </a:ext>
            </a:extLst>
          </a:blip>
          <a:srcRect r="27136"/>
          <a:stretch>
            <a:fillRect/>
          </a:stretch>
        </p:blipFill>
        <p:spPr>
          <a:xfrm rot="5400000">
            <a:off x="8565597" y="253605"/>
            <a:ext cx="3092678" cy="3183330"/>
          </a:xfrm>
          <a:prstGeom prst="rect">
            <a:avLst/>
          </a:prstGeom>
        </p:spPr>
      </p:pic>
      <p:pic>
        <p:nvPicPr>
          <p:cNvPr id="9" name="Picture 8">
            <a:extLst>
              <a:ext uri="{FF2B5EF4-FFF2-40B4-BE49-F238E27FC236}">
                <a16:creationId xmlns:a16="http://schemas.microsoft.com/office/drawing/2014/main" id="{A0C6D0A8-18AC-B1BF-B268-8EFBE80F1FE1}"/>
              </a:ext>
            </a:extLst>
          </p:cNvPr>
          <p:cNvPicPr>
            <a:picLocks noChangeAspect="1"/>
          </p:cNvPicPr>
          <p:nvPr/>
        </p:nvPicPr>
        <p:blipFill>
          <a:blip r:embed="rId4">
            <a:extLst>
              <a:ext uri="{28A0092B-C50C-407E-A947-70E740481C1C}">
                <a14:useLocalDpi xmlns:a14="http://schemas.microsoft.com/office/drawing/2010/main" val="0"/>
              </a:ext>
            </a:extLst>
          </a:blip>
          <a:srcRect l="29524" r="12381"/>
          <a:stretch>
            <a:fillRect/>
          </a:stretch>
        </p:blipFill>
        <p:spPr>
          <a:xfrm rot="5400000">
            <a:off x="8878779" y="3435316"/>
            <a:ext cx="2466313" cy="3183330"/>
          </a:xfrm>
          <a:prstGeom prst="rect">
            <a:avLst/>
          </a:prstGeom>
        </p:spPr>
      </p:pic>
      <p:sp>
        <p:nvSpPr>
          <p:cNvPr id="10" name="TextBox 9">
            <a:extLst>
              <a:ext uri="{FF2B5EF4-FFF2-40B4-BE49-F238E27FC236}">
                <a16:creationId xmlns:a16="http://schemas.microsoft.com/office/drawing/2014/main" id="{BDE58776-B003-91D3-54A8-0407764FA03B}"/>
              </a:ext>
            </a:extLst>
          </p:cNvPr>
          <p:cNvSpPr txBox="1"/>
          <p:nvPr/>
        </p:nvSpPr>
        <p:spPr>
          <a:xfrm>
            <a:off x="8520267" y="3429000"/>
            <a:ext cx="3399587" cy="276999"/>
          </a:xfrm>
          <a:prstGeom prst="rect">
            <a:avLst/>
          </a:prstGeom>
          <a:noFill/>
        </p:spPr>
        <p:txBody>
          <a:bodyPr wrap="square" rtlCol="0">
            <a:spAutoFit/>
          </a:bodyPr>
          <a:lstStyle/>
          <a:p>
            <a:r>
              <a:rPr lang="en-US" sz="1200" i="1">
                <a:solidFill>
                  <a:schemeClr val="tx1">
                    <a:lumMod val="75000"/>
                    <a:lumOff val="25000"/>
                  </a:schemeClr>
                </a:solidFill>
                <a:latin typeface="Arial" panose="020B0604020202020204" pitchFamily="34" charset="0"/>
                <a:cs typeface="Arial" panose="020B0604020202020204" pitchFamily="34" charset="0"/>
              </a:rPr>
              <a:t>Incident location and step transition to catwalk. </a:t>
            </a:r>
          </a:p>
        </p:txBody>
      </p:sp>
      <p:sp>
        <p:nvSpPr>
          <p:cNvPr id="12" name="TextBox 11">
            <a:extLst>
              <a:ext uri="{FF2B5EF4-FFF2-40B4-BE49-F238E27FC236}">
                <a16:creationId xmlns:a16="http://schemas.microsoft.com/office/drawing/2014/main" id="{3BB0760F-05ED-CF6D-3BC6-F550CDDE28C0}"/>
              </a:ext>
            </a:extLst>
          </p:cNvPr>
          <p:cNvSpPr txBox="1"/>
          <p:nvPr/>
        </p:nvSpPr>
        <p:spPr>
          <a:xfrm>
            <a:off x="8520266" y="6328236"/>
            <a:ext cx="3399587" cy="461665"/>
          </a:xfrm>
          <a:prstGeom prst="rect">
            <a:avLst/>
          </a:prstGeom>
          <a:noFill/>
        </p:spPr>
        <p:txBody>
          <a:bodyPr wrap="square" rtlCol="0">
            <a:spAutoFit/>
          </a:bodyPr>
          <a:lstStyle/>
          <a:p>
            <a:r>
              <a:rPr lang="en-US" sz="1200" i="1">
                <a:solidFill>
                  <a:schemeClr val="tx1">
                    <a:lumMod val="75000"/>
                    <a:lumOff val="25000"/>
                  </a:schemeClr>
                </a:solidFill>
                <a:latin typeface="Arial" panose="020B0604020202020204" pitchFamily="34" charset="0"/>
                <a:cs typeface="Arial" panose="020B0604020202020204" pitchFamily="34" charset="0"/>
              </a:rPr>
              <a:t>Installed guarding to protect employees from conveyor.</a:t>
            </a:r>
          </a:p>
        </p:txBody>
      </p:sp>
      <p:sp>
        <p:nvSpPr>
          <p:cNvPr id="15" name="Oval 14">
            <a:extLst>
              <a:ext uri="{FF2B5EF4-FFF2-40B4-BE49-F238E27FC236}">
                <a16:creationId xmlns:a16="http://schemas.microsoft.com/office/drawing/2014/main" id="{055E7200-2902-B8B0-78D7-F5D2D5418A16}"/>
              </a:ext>
            </a:extLst>
          </p:cNvPr>
          <p:cNvSpPr/>
          <p:nvPr/>
        </p:nvSpPr>
        <p:spPr>
          <a:xfrm rot="1409327">
            <a:off x="9470965" y="1953288"/>
            <a:ext cx="587829" cy="896504"/>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442113A-DDD4-3647-0F86-292148D0E65A}"/>
              </a:ext>
            </a:extLst>
          </p:cNvPr>
          <p:cNvSpPr txBox="1"/>
          <p:nvPr/>
        </p:nvSpPr>
        <p:spPr>
          <a:xfrm>
            <a:off x="4469106" y="1872290"/>
            <a:ext cx="3133430" cy="4078039"/>
          </a:xfrm>
          <a:prstGeom prst="rect">
            <a:avLst/>
          </a:prstGeom>
          <a:noFill/>
        </p:spPr>
        <p:txBody>
          <a:bodyPr wrap="square" rtlCol="0">
            <a:spAutoFit/>
          </a:bodyPr>
          <a:lstStyle/>
          <a:p>
            <a:pPr>
              <a:spcAft>
                <a:spcPts val="600"/>
              </a:spcAft>
            </a:pPr>
            <a:r>
              <a:rPr lang="en-US" sz="1600" b="1">
                <a:solidFill>
                  <a:schemeClr val="bg1"/>
                </a:solidFill>
                <a:latin typeface="Arial" panose="020B0604020202020204" pitchFamily="34" charset="0"/>
                <a:cs typeface="Arial" panose="020B0604020202020204" pitchFamily="34" charset="0"/>
              </a:rPr>
              <a:t>Reporting and Follow-up</a:t>
            </a:r>
          </a:p>
          <a:p>
            <a:pPr marL="285750" indent="-285750">
              <a:buClr>
                <a:srgbClr val="C66A39"/>
              </a:buClr>
              <a:buFont typeface="Arial" panose="020B0604020202020204" pitchFamily="34" charset="0"/>
              <a:buChar char="•"/>
            </a:pPr>
            <a:endParaRPr lang="en-US" sz="1400" b="1">
              <a:latin typeface="Arial" panose="020B0604020202020204" pitchFamily="34" charset="0"/>
              <a:cs typeface="Arial" panose="020B0604020202020204" pitchFamily="34" charset="0"/>
            </a:endParaRPr>
          </a:p>
          <a:p>
            <a:pPr marL="285750" indent="-285750">
              <a:buClr>
                <a:srgbClr val="C66A39"/>
              </a:buClr>
              <a:buFont typeface="Arial" panose="020B0604020202020204" pitchFamily="34" charset="0"/>
              <a:buChar char="•"/>
            </a:pPr>
            <a:r>
              <a:rPr lang="en-US" sz="1400" b="1">
                <a:solidFill>
                  <a:schemeClr val="tx1">
                    <a:lumMod val="75000"/>
                    <a:lumOff val="25000"/>
                  </a:schemeClr>
                </a:solidFill>
                <a:latin typeface="Arial" panose="020B0604020202020204" pitchFamily="34" charset="0"/>
                <a:cs typeface="Arial" panose="020B0604020202020204" pitchFamily="34" charset="0"/>
              </a:rPr>
              <a:t>Controls added</a:t>
            </a:r>
            <a:r>
              <a:rPr lang="en-US" sz="1400">
                <a:solidFill>
                  <a:schemeClr val="tx1">
                    <a:lumMod val="75000"/>
                    <a:lumOff val="25000"/>
                  </a:schemeClr>
                </a:solidFill>
                <a:latin typeface="Arial" panose="020B0604020202020204" pitchFamily="34" charset="0"/>
                <a:cs typeface="Arial" panose="020B0604020202020204" pitchFamily="34" charset="0"/>
              </a:rPr>
              <a:t>: The area was evaluated and guarding/barrier controls were installed to reduce exposure to the conveyor and lessen consequences of slips, trips and missteps. </a:t>
            </a:r>
          </a:p>
          <a:p>
            <a:pPr marL="285750" indent="-285750">
              <a:buClr>
                <a:srgbClr val="C66A39"/>
              </a:buClr>
              <a:buFont typeface="Arial" panose="020B0604020202020204" pitchFamily="34" charset="0"/>
              <a:buChar char="•"/>
            </a:pPr>
            <a:endParaRPr lang="en-US" sz="1400">
              <a:solidFill>
                <a:schemeClr val="tx1">
                  <a:lumMod val="75000"/>
                  <a:lumOff val="25000"/>
                </a:schemeClr>
              </a:solidFill>
              <a:latin typeface="Arial" panose="020B0604020202020204" pitchFamily="34" charset="0"/>
              <a:cs typeface="Arial" panose="020B0604020202020204" pitchFamily="34" charset="0"/>
            </a:endParaRPr>
          </a:p>
          <a:p>
            <a:pPr marL="285750" indent="-285750">
              <a:buClr>
                <a:srgbClr val="C66A39"/>
              </a:buClr>
              <a:buFont typeface="Arial" panose="020B0604020202020204" pitchFamily="34" charset="0"/>
              <a:buChar char="•"/>
            </a:pPr>
            <a:r>
              <a:rPr lang="en-US" sz="1400" b="1">
                <a:solidFill>
                  <a:schemeClr val="tx1">
                    <a:lumMod val="75000"/>
                    <a:lumOff val="25000"/>
                  </a:schemeClr>
                </a:solidFill>
                <a:latin typeface="Arial" panose="020B0604020202020204" pitchFamily="34" charset="0"/>
                <a:cs typeface="Arial" panose="020B0604020202020204" pitchFamily="34" charset="0"/>
              </a:rPr>
              <a:t>Hazards reviewed</a:t>
            </a:r>
            <a:r>
              <a:rPr lang="en-US" sz="1400">
                <a:solidFill>
                  <a:schemeClr val="tx1">
                    <a:lumMod val="75000"/>
                    <a:lumOff val="25000"/>
                  </a:schemeClr>
                </a:solidFill>
                <a:latin typeface="Arial" panose="020B0604020202020204" pitchFamily="34" charset="0"/>
                <a:cs typeface="Arial" panose="020B0604020202020204" pitchFamily="34" charset="0"/>
              </a:rPr>
              <a:t>: The near miss highlights the value of reporting hazards before injuries occur. Site teams also reviewed other areas for similar step-transition and conveyor exposure hazards, proactively identifying and addressing comparable risks.</a:t>
            </a:r>
          </a:p>
          <a:p>
            <a:pPr marL="285750" indent="-285750">
              <a:buFont typeface="Arial" panose="020B0604020202020204" pitchFamily="34" charset="0"/>
              <a:buChar char="•"/>
            </a:pPr>
            <a:endParaRPr lang="en-US"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2826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4BB7FE-D507-12DA-D58C-CE889D06986D}"/>
              </a:ext>
            </a:extLst>
          </p:cNvPr>
          <p:cNvSpPr/>
          <p:nvPr/>
        </p:nvSpPr>
        <p:spPr>
          <a:xfrm>
            <a:off x="6638027" y="0"/>
            <a:ext cx="5546537" cy="68580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05C68A7-AE24-3B0A-FAAA-EE9770AB7DE5}"/>
              </a:ext>
            </a:extLst>
          </p:cNvPr>
          <p:cNvSpPr>
            <a:spLocks noGrp="1"/>
          </p:cNvSpPr>
          <p:nvPr>
            <p:ph type="title"/>
          </p:nvPr>
        </p:nvSpPr>
        <p:spPr>
          <a:xfrm>
            <a:off x="416042" y="1043549"/>
            <a:ext cx="6101442" cy="514936"/>
          </a:xfrm>
        </p:spPr>
        <p:txBody>
          <a:bodyPr>
            <a:normAutofit fontScale="90000"/>
          </a:bodyPr>
          <a:lstStyle/>
          <a:p>
            <a:pPr>
              <a:lnSpc>
                <a:spcPct val="100000"/>
              </a:lnSpc>
            </a:pPr>
            <a:r>
              <a:rPr lang="en-US" sz="3600" b="1">
                <a:solidFill>
                  <a:srgbClr val="004449"/>
                </a:solidFill>
                <a:latin typeface="Arial" panose="020B0604020202020204" pitchFamily="34" charset="0"/>
                <a:cs typeface="Arial" panose="020B0604020202020204" pitchFamily="34" charset="0"/>
              </a:rPr>
              <a:t>Sierrita: Daily FRM Reviews</a:t>
            </a:r>
            <a:br>
              <a:rPr lang="en-US" sz="3600" b="1">
                <a:solidFill>
                  <a:srgbClr val="004449"/>
                </a:solidFill>
                <a:latin typeface="Arial" panose="020B0604020202020204" pitchFamily="34" charset="0"/>
                <a:cs typeface="Arial" panose="020B0604020202020204" pitchFamily="34" charset="0"/>
              </a:rPr>
            </a:br>
            <a:r>
              <a:rPr lang="en-US" sz="3600" b="1">
                <a:solidFill>
                  <a:schemeClr val="accent2">
                    <a:lumMod val="75000"/>
                  </a:schemeClr>
                </a:solidFill>
                <a:latin typeface="Arial" panose="020B0604020202020204" pitchFamily="34" charset="0"/>
                <a:cs typeface="Arial" panose="020B0604020202020204" pitchFamily="34" charset="0"/>
              </a:rPr>
              <a:t> </a:t>
            </a:r>
          </a:p>
        </p:txBody>
      </p:sp>
      <p:sp>
        <p:nvSpPr>
          <p:cNvPr id="4" name="TextBox 3">
            <a:extLst>
              <a:ext uri="{FF2B5EF4-FFF2-40B4-BE49-F238E27FC236}">
                <a16:creationId xmlns:a16="http://schemas.microsoft.com/office/drawing/2014/main" id="{2907EB3B-830C-1FB1-8801-09FF0AEFDF46}"/>
              </a:ext>
            </a:extLst>
          </p:cNvPr>
          <p:cNvSpPr txBox="1"/>
          <p:nvPr/>
        </p:nvSpPr>
        <p:spPr>
          <a:xfrm>
            <a:off x="416042" y="1558485"/>
            <a:ext cx="5386970" cy="4524315"/>
          </a:xfrm>
          <a:prstGeom prst="rect">
            <a:avLst/>
          </a:prstGeom>
          <a:noFill/>
        </p:spPr>
        <p:txBody>
          <a:bodyPr wrap="square">
            <a:spAutoFit/>
          </a:bodyPr>
          <a:lstStyle/>
          <a:p>
            <a:pPr marL="285750" indent="-285750">
              <a:buClr>
                <a:srgbClr val="C66A39"/>
              </a:buClr>
              <a:buFont typeface="Arial" panose="020B0604020202020204" pitchFamily="34" charset="0"/>
              <a:buChar char="•"/>
            </a:pPr>
            <a:r>
              <a:rPr lang="en-US" sz="1600">
                <a:latin typeface="Arial" panose="020B0604020202020204" pitchFamily="34" charset="0"/>
                <a:cs typeface="Arial" panose="020B0604020202020204" pitchFamily="34" charset="0"/>
              </a:rPr>
              <a:t>At </a:t>
            </a:r>
            <a:r>
              <a:rPr lang="en-US" sz="1600">
                <a:solidFill>
                  <a:schemeClr val="tx1">
                    <a:lumMod val="75000"/>
                    <a:lumOff val="25000"/>
                  </a:schemeClr>
                </a:solidFill>
                <a:latin typeface="Arial" panose="020B0604020202020204" pitchFamily="34" charset="0"/>
                <a:cs typeface="Arial" panose="020B0604020202020204" pitchFamily="34" charset="0"/>
              </a:rPr>
              <a:t>Sierrita, Fatal Risk Management (FRM) reviews are now part of </a:t>
            </a:r>
            <a:r>
              <a:rPr lang="en-US" sz="1600" b="1">
                <a:solidFill>
                  <a:srgbClr val="004449"/>
                </a:solidFill>
                <a:latin typeface="Arial" panose="020B0604020202020204" pitchFamily="34" charset="0"/>
                <a:cs typeface="Arial" panose="020B0604020202020204" pitchFamily="34" charset="0"/>
              </a:rPr>
              <a:t>daily production planning calls </a:t>
            </a:r>
            <a:r>
              <a:rPr lang="en-US" sz="1600">
                <a:solidFill>
                  <a:schemeClr val="tx1">
                    <a:lumMod val="75000"/>
                    <a:lumOff val="25000"/>
                  </a:schemeClr>
                </a:solidFill>
                <a:latin typeface="Arial" panose="020B0604020202020204" pitchFamily="34" charset="0"/>
                <a:cs typeface="Arial" panose="020B0604020202020204" pitchFamily="34" charset="0"/>
              </a:rPr>
              <a:t>involving supervisors, superintendents and managers. </a:t>
            </a:r>
          </a:p>
          <a:p>
            <a:endParaRPr lang="en-US" sz="1600">
              <a:solidFill>
                <a:schemeClr val="tx1">
                  <a:lumMod val="75000"/>
                  <a:lumOff val="25000"/>
                </a:schemeClr>
              </a:solidFill>
              <a:latin typeface="Arial" panose="020B0604020202020204" pitchFamily="34" charset="0"/>
              <a:cs typeface="Arial" panose="020B0604020202020204" pitchFamily="34" charset="0"/>
            </a:endParaRPr>
          </a:p>
          <a:p>
            <a:pPr marL="285750" indent="-285750">
              <a:buClr>
                <a:srgbClr val="C66A39"/>
              </a:buClr>
              <a:buFont typeface="Arial" panose="020B0604020202020204" pitchFamily="34" charset="0"/>
              <a:buChar char="•"/>
            </a:pPr>
            <a:r>
              <a:rPr lang="en-US" sz="1600">
                <a:solidFill>
                  <a:schemeClr val="tx1">
                    <a:lumMod val="75000"/>
                    <a:lumOff val="25000"/>
                  </a:schemeClr>
                </a:solidFill>
                <a:latin typeface="Arial" panose="020B0604020202020204" pitchFamily="34" charset="0"/>
                <a:cs typeface="Arial" panose="020B0604020202020204" pitchFamily="34" charset="0"/>
              </a:rPr>
              <a:t>The reviews have become an opportunity to </a:t>
            </a:r>
            <a:r>
              <a:rPr lang="en-US" sz="1600" b="1">
                <a:solidFill>
                  <a:srgbClr val="004449"/>
                </a:solidFill>
                <a:latin typeface="Arial" panose="020B0604020202020204" pitchFamily="34" charset="0"/>
                <a:cs typeface="Arial" panose="020B0604020202020204" pitchFamily="34" charset="0"/>
              </a:rPr>
              <a:t>highlight quality field safety conversations </a:t>
            </a:r>
            <a:r>
              <a:rPr lang="en-US" sz="1600">
                <a:solidFill>
                  <a:schemeClr val="tx1">
                    <a:lumMod val="75000"/>
                    <a:lumOff val="25000"/>
                  </a:schemeClr>
                </a:solidFill>
                <a:latin typeface="Arial" panose="020B0604020202020204" pitchFamily="34" charset="0"/>
                <a:cs typeface="Arial" panose="020B0604020202020204" pitchFamily="34" charset="0"/>
              </a:rPr>
              <a:t>from the previous day, often tied to stop work expectation. </a:t>
            </a:r>
          </a:p>
          <a:p>
            <a:endParaRPr lang="en-US" sz="1600">
              <a:solidFill>
                <a:schemeClr val="tx1">
                  <a:lumMod val="75000"/>
                  <a:lumOff val="25000"/>
                </a:schemeClr>
              </a:solidFill>
              <a:latin typeface="Arial" panose="020B0604020202020204" pitchFamily="34" charset="0"/>
              <a:cs typeface="Arial" panose="020B0604020202020204" pitchFamily="34" charset="0"/>
            </a:endParaRPr>
          </a:p>
          <a:p>
            <a:pPr marL="285750" indent="-285750">
              <a:buClr>
                <a:srgbClr val="C66A39"/>
              </a:buClr>
              <a:buFont typeface="Arial" panose="020B0604020202020204" pitchFamily="34" charset="0"/>
              <a:buChar char="•"/>
            </a:pPr>
            <a:r>
              <a:rPr lang="en-US" sz="1600">
                <a:solidFill>
                  <a:schemeClr val="tx1">
                    <a:lumMod val="75000"/>
                    <a:lumOff val="25000"/>
                  </a:schemeClr>
                </a:solidFill>
                <a:latin typeface="Arial" panose="020B0604020202020204" pitchFamily="34" charset="0"/>
                <a:cs typeface="Arial" panose="020B0604020202020204" pitchFamily="34" charset="0"/>
              </a:rPr>
              <a:t>Each day, the team </a:t>
            </a:r>
            <a:r>
              <a:rPr lang="en-US" sz="1600" b="1">
                <a:solidFill>
                  <a:srgbClr val="004449"/>
                </a:solidFill>
                <a:latin typeface="Arial" panose="020B0604020202020204" pitchFamily="34" charset="0"/>
                <a:cs typeface="Arial" panose="020B0604020202020204" pitchFamily="34" charset="0"/>
              </a:rPr>
              <a:t>discusses the opportunities </a:t>
            </a:r>
            <a:r>
              <a:rPr lang="en-US" sz="1600">
                <a:solidFill>
                  <a:schemeClr val="tx1">
                    <a:lumMod val="75000"/>
                    <a:lumOff val="25000"/>
                  </a:schemeClr>
                </a:solidFill>
                <a:latin typeface="Arial" panose="020B0604020202020204" pitchFamily="34" charset="0"/>
                <a:cs typeface="Arial" panose="020B0604020202020204" pitchFamily="34" charset="0"/>
              </a:rPr>
              <a:t>identified for hazard conversations, control verifications and corrective actions taken. They also </a:t>
            </a:r>
            <a:r>
              <a:rPr lang="en-US" sz="1600" b="1">
                <a:solidFill>
                  <a:srgbClr val="004449"/>
                </a:solidFill>
                <a:latin typeface="Arial" panose="020B0604020202020204" pitchFamily="34" charset="0"/>
                <a:cs typeface="Arial" panose="020B0604020202020204" pitchFamily="34" charset="0"/>
              </a:rPr>
              <a:t>review planned FRM-related work </a:t>
            </a:r>
            <a:r>
              <a:rPr lang="en-US" sz="1600">
                <a:solidFill>
                  <a:schemeClr val="tx1">
                    <a:lumMod val="75000"/>
                    <a:lumOff val="25000"/>
                  </a:schemeClr>
                </a:solidFill>
                <a:latin typeface="Arial" panose="020B0604020202020204" pitchFamily="34" charset="0"/>
                <a:cs typeface="Arial" panose="020B0604020202020204" pitchFamily="34" charset="0"/>
              </a:rPr>
              <a:t>for upcoming shifts to improve collaborative verification and support safe work execution.</a:t>
            </a:r>
          </a:p>
          <a:p>
            <a:pPr marL="285750" indent="-285750">
              <a:buClr>
                <a:srgbClr val="C66A39"/>
              </a:buClr>
              <a:buFont typeface="Arial" panose="020B0604020202020204" pitchFamily="34" charset="0"/>
              <a:buChar char="•"/>
            </a:pPr>
            <a:endParaRPr lang="en-US" sz="1600">
              <a:solidFill>
                <a:schemeClr val="tx1">
                  <a:lumMod val="75000"/>
                  <a:lumOff val="25000"/>
                </a:schemeClr>
              </a:solidFill>
              <a:latin typeface="Arial" panose="020B0604020202020204" pitchFamily="34" charset="0"/>
              <a:cs typeface="Arial" panose="020B0604020202020204" pitchFamily="34" charset="0"/>
            </a:endParaRPr>
          </a:p>
          <a:p>
            <a:pPr marL="285750" indent="-285750">
              <a:buClr>
                <a:srgbClr val="C66A39"/>
              </a:buClr>
              <a:buFont typeface="Arial" panose="020B0604020202020204" pitchFamily="34" charset="0"/>
              <a:buChar char="•"/>
            </a:pPr>
            <a:r>
              <a:rPr lang="en-US" sz="1600">
                <a:solidFill>
                  <a:schemeClr val="tx1">
                    <a:lumMod val="75000"/>
                    <a:lumOff val="25000"/>
                  </a:schemeClr>
                </a:solidFill>
                <a:latin typeface="Arial" panose="020B0604020202020204" pitchFamily="34" charset="0"/>
                <a:cs typeface="Arial" panose="020B0604020202020204" pitchFamily="34" charset="0"/>
              </a:rPr>
              <a:t>The increased communication has </a:t>
            </a:r>
            <a:r>
              <a:rPr lang="en-US" sz="1600" b="1">
                <a:solidFill>
                  <a:srgbClr val="004449"/>
                </a:solidFill>
                <a:latin typeface="Arial" panose="020B0604020202020204" pitchFamily="34" charset="0"/>
                <a:cs typeface="Arial" panose="020B0604020202020204" pitchFamily="34" charset="0"/>
              </a:rPr>
              <a:t>strengthened coordination</a:t>
            </a:r>
            <a:r>
              <a:rPr lang="en-US" sz="1600">
                <a:solidFill>
                  <a:srgbClr val="004449"/>
                </a:solidFill>
                <a:latin typeface="Arial" panose="020B0604020202020204" pitchFamily="34" charset="0"/>
                <a:cs typeface="Arial" panose="020B0604020202020204" pitchFamily="34" charset="0"/>
              </a:rPr>
              <a:t> </a:t>
            </a:r>
            <a:r>
              <a:rPr lang="en-US" sz="1600">
                <a:solidFill>
                  <a:schemeClr val="tx1">
                    <a:lumMod val="75000"/>
                    <a:lumOff val="25000"/>
                  </a:schemeClr>
                </a:solidFill>
                <a:latin typeface="Arial" panose="020B0604020202020204" pitchFamily="34" charset="0"/>
                <a:cs typeface="Arial" panose="020B0604020202020204" pitchFamily="34" charset="0"/>
              </a:rPr>
              <a:t>across work activities and </a:t>
            </a:r>
            <a:r>
              <a:rPr lang="en-US" sz="1600" b="1">
                <a:solidFill>
                  <a:srgbClr val="004449"/>
                </a:solidFill>
                <a:latin typeface="Arial" panose="020B0604020202020204" pitchFamily="34" charset="0"/>
                <a:cs typeface="Arial" panose="020B0604020202020204" pitchFamily="34" charset="0"/>
              </a:rPr>
              <a:t>improved the timely implementation </a:t>
            </a:r>
            <a:r>
              <a:rPr lang="en-US" sz="1600">
                <a:solidFill>
                  <a:schemeClr val="tx1">
                    <a:lumMod val="75000"/>
                    <a:lumOff val="25000"/>
                  </a:schemeClr>
                </a:solidFill>
                <a:latin typeface="Arial" panose="020B0604020202020204" pitchFamily="34" charset="0"/>
                <a:cs typeface="Arial" panose="020B0604020202020204" pitchFamily="34" charset="0"/>
              </a:rPr>
              <a:t>of controls. </a:t>
            </a:r>
          </a:p>
        </p:txBody>
      </p:sp>
      <p:sp>
        <p:nvSpPr>
          <p:cNvPr id="6" name="TextBox 5">
            <a:extLst>
              <a:ext uri="{FF2B5EF4-FFF2-40B4-BE49-F238E27FC236}">
                <a16:creationId xmlns:a16="http://schemas.microsoft.com/office/drawing/2014/main" id="{C36B142B-3B6C-202C-41FF-9035F29073F2}"/>
              </a:ext>
            </a:extLst>
          </p:cNvPr>
          <p:cNvSpPr txBox="1"/>
          <p:nvPr/>
        </p:nvSpPr>
        <p:spPr>
          <a:xfrm>
            <a:off x="6914413" y="1558485"/>
            <a:ext cx="4993764" cy="4832092"/>
          </a:xfrm>
          <a:prstGeom prst="rect">
            <a:avLst/>
          </a:prstGeom>
          <a:noFill/>
        </p:spPr>
        <p:txBody>
          <a:bodyPr wrap="square">
            <a:spAutoFit/>
          </a:bodyPr>
          <a:lstStyle/>
          <a:p>
            <a:pPr marL="285750" indent="-285750">
              <a:buClr>
                <a:srgbClr val="C66A39"/>
              </a:buClr>
              <a:buFont typeface="Arial" panose="020B0604020202020204" pitchFamily="34" charset="0"/>
              <a:buChar char="•"/>
            </a:pPr>
            <a:r>
              <a:rPr lang="en-US" sz="1400">
                <a:solidFill>
                  <a:schemeClr val="bg1"/>
                </a:solidFill>
                <a:latin typeface="Arial" panose="020B0604020202020204" pitchFamily="34" charset="0"/>
                <a:cs typeface="Arial" panose="020B0604020202020204" pitchFamily="34" charset="0"/>
              </a:rPr>
              <a:t>Mill | Vehicle Impact</a:t>
            </a:r>
            <a:br>
              <a:rPr lang="en-US" sz="1400">
                <a:solidFill>
                  <a:schemeClr val="bg1"/>
                </a:solidFill>
                <a:latin typeface="Arial" panose="020B0604020202020204" pitchFamily="34" charset="0"/>
                <a:cs typeface="Arial" panose="020B0604020202020204" pitchFamily="34" charset="0"/>
              </a:rPr>
            </a:br>
            <a:r>
              <a:rPr lang="en-US" sz="1400">
                <a:solidFill>
                  <a:schemeClr val="bg1"/>
                </a:solidFill>
                <a:latin typeface="Arial" panose="020B0604020202020204" pitchFamily="34" charset="0"/>
                <a:cs typeface="Arial" panose="020B0604020202020204" pitchFamily="34" charset="0"/>
              </a:rPr>
              <a:t>Identified the need for additional spotters and assigned them before work began.</a:t>
            </a:r>
          </a:p>
          <a:p>
            <a:pPr marL="285750" indent="-285750">
              <a:buClr>
                <a:srgbClr val="C66A39"/>
              </a:buClr>
              <a:buFont typeface="Arial" panose="020B0604020202020204" pitchFamily="34" charset="0"/>
              <a:buChar char="•"/>
            </a:pPr>
            <a:endParaRPr lang="en-US" sz="1400">
              <a:solidFill>
                <a:schemeClr val="bg1"/>
              </a:solidFill>
              <a:latin typeface="Arial" panose="020B0604020202020204" pitchFamily="34" charset="0"/>
              <a:cs typeface="Arial" panose="020B0604020202020204" pitchFamily="34" charset="0"/>
            </a:endParaRPr>
          </a:p>
          <a:p>
            <a:pPr marL="285750" indent="-285750">
              <a:buClr>
                <a:srgbClr val="C66A39"/>
              </a:buClr>
              <a:buFont typeface="Arial" panose="020B0604020202020204" pitchFamily="34" charset="0"/>
              <a:buChar char="•"/>
            </a:pPr>
            <a:r>
              <a:rPr lang="en-US" sz="1400">
                <a:solidFill>
                  <a:schemeClr val="bg1"/>
                </a:solidFill>
                <a:latin typeface="Arial" panose="020B0604020202020204" pitchFamily="34" charset="0"/>
                <a:cs typeface="Arial" panose="020B0604020202020204" pitchFamily="34" charset="0"/>
              </a:rPr>
              <a:t>Concentrator | Working at Heights</a:t>
            </a:r>
            <a:br>
              <a:rPr lang="en-US" sz="1400">
                <a:solidFill>
                  <a:schemeClr val="bg1"/>
                </a:solidFill>
                <a:latin typeface="Arial" panose="020B0604020202020204" pitchFamily="34" charset="0"/>
                <a:cs typeface="Arial" panose="020B0604020202020204" pitchFamily="34" charset="0"/>
              </a:rPr>
            </a:br>
            <a:r>
              <a:rPr lang="en-US" sz="1400">
                <a:solidFill>
                  <a:schemeClr val="bg1"/>
                </a:solidFill>
                <a:latin typeface="Arial" panose="020B0604020202020204" pitchFamily="34" charset="0"/>
                <a:cs typeface="Arial" panose="020B0604020202020204" pitchFamily="34" charset="0"/>
              </a:rPr>
              <a:t>Work at scaffolding was paused when employees were missing a fall protection cage. The task resumed after the correct equipment was obtained.</a:t>
            </a:r>
          </a:p>
          <a:p>
            <a:pPr marL="285750" indent="-285750">
              <a:buClr>
                <a:srgbClr val="C66A39"/>
              </a:buClr>
              <a:buFont typeface="Arial" panose="020B0604020202020204" pitchFamily="34" charset="0"/>
              <a:buChar char="•"/>
            </a:pPr>
            <a:endParaRPr lang="en-US" sz="1400">
              <a:solidFill>
                <a:schemeClr val="bg1"/>
              </a:solidFill>
              <a:latin typeface="Arial" panose="020B0604020202020204" pitchFamily="34" charset="0"/>
              <a:cs typeface="Arial" panose="020B0604020202020204" pitchFamily="34" charset="0"/>
            </a:endParaRPr>
          </a:p>
          <a:p>
            <a:pPr marL="285750" indent="-285750">
              <a:buClr>
                <a:srgbClr val="C66A39"/>
              </a:buClr>
              <a:buFont typeface="Arial" panose="020B0604020202020204" pitchFamily="34" charset="0"/>
              <a:buChar char="•"/>
            </a:pPr>
            <a:r>
              <a:rPr lang="en-US" sz="1400">
                <a:solidFill>
                  <a:schemeClr val="bg1"/>
                </a:solidFill>
                <a:latin typeface="Arial" panose="020B0604020202020204" pitchFamily="34" charset="0"/>
                <a:cs typeface="Arial" panose="020B0604020202020204" pitchFamily="34" charset="0"/>
              </a:rPr>
              <a:t>Mill | Uncontrolled Release of Energy / Impact on Person</a:t>
            </a:r>
            <a:br>
              <a:rPr lang="en-US" sz="1400">
                <a:solidFill>
                  <a:schemeClr val="bg1"/>
                </a:solidFill>
                <a:latin typeface="Arial" panose="020B0604020202020204" pitchFamily="34" charset="0"/>
                <a:cs typeface="Arial" panose="020B0604020202020204" pitchFamily="34" charset="0"/>
              </a:rPr>
            </a:br>
            <a:r>
              <a:rPr lang="en-US" sz="1400">
                <a:solidFill>
                  <a:schemeClr val="bg1"/>
                </a:solidFill>
                <a:latin typeface="Arial" panose="020B0604020202020204" pitchFamily="34" charset="0"/>
                <a:cs typeface="Arial" panose="020B0604020202020204" pitchFamily="34" charset="0"/>
              </a:rPr>
              <a:t>Railroad crews reviewed lockout requirements and verified proper flagging was in place before work started.</a:t>
            </a:r>
          </a:p>
          <a:p>
            <a:pPr marL="285750" indent="-285750">
              <a:buClr>
                <a:srgbClr val="C66A39"/>
              </a:buClr>
              <a:buFont typeface="Arial" panose="020B0604020202020204" pitchFamily="34" charset="0"/>
              <a:buChar char="•"/>
            </a:pPr>
            <a:endParaRPr lang="en-US" sz="1400">
              <a:solidFill>
                <a:schemeClr val="bg1"/>
              </a:solidFill>
              <a:latin typeface="Arial" panose="020B0604020202020204" pitchFamily="34" charset="0"/>
              <a:cs typeface="Arial" panose="020B0604020202020204" pitchFamily="34" charset="0"/>
            </a:endParaRPr>
          </a:p>
          <a:p>
            <a:pPr marL="285750" indent="-285750">
              <a:buClr>
                <a:srgbClr val="C66A39"/>
              </a:buClr>
              <a:buFont typeface="Arial" panose="020B0604020202020204" pitchFamily="34" charset="0"/>
              <a:buChar char="•"/>
            </a:pPr>
            <a:r>
              <a:rPr lang="en-US" sz="1400">
                <a:solidFill>
                  <a:schemeClr val="bg1"/>
                </a:solidFill>
                <a:latin typeface="Arial" panose="020B0604020202020204" pitchFamily="34" charset="0"/>
                <a:cs typeface="Arial" panose="020B0604020202020204" pitchFamily="34" charset="0"/>
              </a:rPr>
              <a:t>Mine | Vehicle Impact</a:t>
            </a:r>
            <a:br>
              <a:rPr lang="en-US" sz="1400">
                <a:solidFill>
                  <a:schemeClr val="bg1"/>
                </a:solidFill>
                <a:latin typeface="Arial" panose="020B0604020202020204" pitchFamily="34" charset="0"/>
                <a:cs typeface="Arial" panose="020B0604020202020204" pitchFamily="34" charset="0"/>
              </a:rPr>
            </a:br>
            <a:r>
              <a:rPr lang="en-US" sz="1400">
                <a:solidFill>
                  <a:schemeClr val="bg1"/>
                </a:solidFill>
                <a:latin typeface="Arial" panose="020B0604020202020204" pitchFamily="34" charset="0"/>
                <a:cs typeface="Arial" panose="020B0604020202020204" pitchFamily="34" charset="0"/>
              </a:rPr>
              <a:t>Freeport supervisors worked with a contractor to </a:t>
            </a:r>
            <a:br>
              <a:rPr lang="en-US" sz="1400">
                <a:solidFill>
                  <a:schemeClr val="bg1"/>
                </a:solidFill>
                <a:latin typeface="Arial" panose="020B0604020202020204" pitchFamily="34" charset="0"/>
                <a:cs typeface="Arial" panose="020B0604020202020204" pitchFamily="34" charset="0"/>
              </a:rPr>
            </a:br>
            <a:r>
              <a:rPr lang="en-US" sz="1400">
                <a:solidFill>
                  <a:schemeClr val="bg1"/>
                </a:solidFill>
                <a:latin typeface="Arial" panose="020B0604020202020204" pitchFamily="34" charset="0"/>
                <a:cs typeface="Arial" panose="020B0604020202020204" pitchFamily="34" charset="0"/>
              </a:rPr>
              <a:t>confirm proper signage, training and replacement of a buggy whip.</a:t>
            </a:r>
          </a:p>
          <a:p>
            <a:pPr marL="285750" indent="-285750">
              <a:buClr>
                <a:srgbClr val="C66A39"/>
              </a:buClr>
              <a:buFont typeface="Arial" panose="020B0604020202020204" pitchFamily="34" charset="0"/>
              <a:buChar char="•"/>
            </a:pPr>
            <a:endParaRPr lang="en-US" sz="1400">
              <a:solidFill>
                <a:schemeClr val="bg1"/>
              </a:solidFill>
              <a:latin typeface="Arial" panose="020B0604020202020204" pitchFamily="34" charset="0"/>
              <a:cs typeface="Arial" panose="020B0604020202020204" pitchFamily="34" charset="0"/>
            </a:endParaRPr>
          </a:p>
          <a:p>
            <a:pPr marL="285750" indent="-285750">
              <a:buClr>
                <a:srgbClr val="C66A39"/>
              </a:buClr>
              <a:buFont typeface="Arial" panose="020B0604020202020204" pitchFamily="34" charset="0"/>
              <a:buChar char="•"/>
            </a:pPr>
            <a:r>
              <a:rPr lang="en-US" sz="1400">
                <a:solidFill>
                  <a:schemeClr val="bg1"/>
                </a:solidFill>
                <a:latin typeface="Arial" panose="020B0604020202020204" pitchFamily="34" charset="0"/>
                <a:cs typeface="Arial" panose="020B0604020202020204" pitchFamily="34" charset="0"/>
              </a:rPr>
              <a:t>Moly | Acute Exposure</a:t>
            </a:r>
            <a:br>
              <a:rPr lang="en-US" sz="1400">
                <a:solidFill>
                  <a:schemeClr val="bg1"/>
                </a:solidFill>
                <a:latin typeface="Arial" panose="020B0604020202020204" pitchFamily="34" charset="0"/>
                <a:cs typeface="Arial" panose="020B0604020202020204" pitchFamily="34" charset="0"/>
              </a:rPr>
            </a:br>
            <a:r>
              <a:rPr lang="en-US" sz="1400">
                <a:solidFill>
                  <a:schemeClr val="bg1"/>
                </a:solidFill>
                <a:latin typeface="Arial" panose="020B0604020202020204" pitchFamily="34" charset="0"/>
                <a:cs typeface="Arial" panose="020B0604020202020204" pitchFamily="34" charset="0"/>
              </a:rPr>
              <a:t>Identified the absence of a formal evacuation plan for the rhenium reduction furnace area, creating an opportunity to strengthen emergency preparedness controls.</a:t>
            </a:r>
          </a:p>
        </p:txBody>
      </p:sp>
      <p:sp>
        <p:nvSpPr>
          <p:cNvPr id="16" name="TextBox 15">
            <a:extLst>
              <a:ext uri="{FF2B5EF4-FFF2-40B4-BE49-F238E27FC236}">
                <a16:creationId xmlns:a16="http://schemas.microsoft.com/office/drawing/2014/main" id="{7C626C4A-3C07-6F6D-CBD8-0FB27CADD95E}"/>
              </a:ext>
            </a:extLst>
          </p:cNvPr>
          <p:cNvSpPr txBox="1"/>
          <p:nvPr/>
        </p:nvSpPr>
        <p:spPr>
          <a:xfrm>
            <a:off x="416042" y="385971"/>
            <a:ext cx="5546537"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BC4AC"/>
                </a:solidFill>
                <a:effectLst/>
                <a:uLnTx/>
                <a:uFillTx/>
                <a:latin typeface="Arial" panose="020B0604020202020204" pitchFamily="34" charset="0"/>
                <a:ea typeface="+mn-ea"/>
                <a:cs typeface="Arial" panose="020B0604020202020204" pitchFamily="34" charset="0"/>
              </a:rPr>
              <a:t>Spotlight On</a:t>
            </a:r>
            <a:endParaRPr kumimoji="0" lang="en-US" sz="2000" b="0" i="0" u="none" strike="noStrike" kern="1200" cap="none" spc="0" normalizeH="0" baseline="0" noProof="0">
              <a:ln>
                <a:noFill/>
              </a:ln>
              <a:solidFill>
                <a:srgbClr val="4BC4AC"/>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1791ABA6-F51E-41F7-BCB2-3F6DC9FFBC7F}"/>
              </a:ext>
            </a:extLst>
          </p:cNvPr>
          <p:cNvSpPr txBox="1"/>
          <p:nvPr/>
        </p:nvSpPr>
        <p:spPr>
          <a:xfrm>
            <a:off x="7588082" y="654686"/>
            <a:ext cx="3646426" cy="646331"/>
          </a:xfrm>
          <a:prstGeom prst="rect">
            <a:avLst/>
          </a:prstGeom>
          <a:noFill/>
        </p:spPr>
        <p:txBody>
          <a:bodyPr wrap="square">
            <a:spAutoFit/>
          </a:bodyPr>
          <a:lstStyle/>
          <a:p>
            <a:pPr algn="ctr">
              <a:defRPr/>
            </a:pPr>
            <a:r>
              <a:rPr lang="en-US" sz="1800" b="1">
                <a:solidFill>
                  <a:srgbClr val="C66A39"/>
                </a:solidFill>
                <a:latin typeface="Arial" panose="020B0604020202020204" pitchFamily="34" charset="0"/>
                <a:cs typeface="Arial" panose="020B0604020202020204" pitchFamily="34" charset="0"/>
              </a:rPr>
              <a:t>Examples of Controls Shared</a:t>
            </a:r>
            <a:br>
              <a:rPr lang="en-US" sz="1800" b="1">
                <a:solidFill>
                  <a:srgbClr val="C66A39"/>
                </a:solidFill>
                <a:latin typeface="Arial" panose="020B0604020202020204" pitchFamily="34" charset="0"/>
                <a:cs typeface="Arial" panose="020B0604020202020204" pitchFamily="34" charset="0"/>
              </a:rPr>
            </a:br>
            <a:r>
              <a:rPr lang="en-US" sz="1800" b="1">
                <a:solidFill>
                  <a:srgbClr val="C66A39"/>
                </a:solidFill>
                <a:latin typeface="Arial" panose="020B0604020202020204" pitchFamily="34" charset="0"/>
                <a:cs typeface="Arial" panose="020B0604020202020204" pitchFamily="34" charset="0"/>
              </a:rPr>
              <a:t> through FRM Discussions</a:t>
            </a:r>
          </a:p>
        </p:txBody>
      </p:sp>
    </p:spTree>
    <p:extLst>
      <p:ext uri="{BB962C8B-B14F-4D97-AF65-F5344CB8AC3E}">
        <p14:creationId xmlns:p14="http://schemas.microsoft.com/office/powerpoint/2010/main" val="920590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FB34C95-041E-CB89-AED4-0BAA3D2D5A24}"/>
              </a:ext>
            </a:extLst>
          </p:cNvPr>
          <p:cNvPicPr>
            <a:picLocks noChangeAspect="1"/>
          </p:cNvPicPr>
          <p:nvPr/>
        </p:nvPicPr>
        <p:blipFill>
          <a:blip r:embed="rId3"/>
          <a:srcRect l="9729"/>
          <a:stretch>
            <a:fillRect/>
          </a:stretch>
        </p:blipFill>
        <p:spPr>
          <a:xfrm flipH="1">
            <a:off x="4421938" y="401614"/>
            <a:ext cx="7770061" cy="6147813"/>
          </a:xfrm>
          <a:prstGeom prst="rect">
            <a:avLst/>
          </a:prstGeom>
        </p:spPr>
      </p:pic>
      <p:pic>
        <p:nvPicPr>
          <p:cNvPr id="5" name="Picture 4">
            <a:extLst>
              <a:ext uri="{FF2B5EF4-FFF2-40B4-BE49-F238E27FC236}">
                <a16:creationId xmlns:a16="http://schemas.microsoft.com/office/drawing/2014/main" id="{95A1D711-5367-1114-BBD6-714F61C02A1C}"/>
              </a:ext>
            </a:extLst>
          </p:cNvPr>
          <p:cNvPicPr>
            <a:picLocks noChangeAspect="1"/>
          </p:cNvPicPr>
          <p:nvPr/>
        </p:nvPicPr>
        <p:blipFill>
          <a:blip r:embed="rId4">
            <a:extLst>
              <a:ext uri="{28A0092B-C50C-407E-A947-70E740481C1C}">
                <a14:useLocalDpi xmlns:a14="http://schemas.microsoft.com/office/drawing/2010/main" val="0"/>
              </a:ext>
            </a:extLst>
          </a:blip>
          <a:srcRect t="6" b="6"/>
          <a:stretch/>
        </p:blipFill>
        <p:spPr>
          <a:xfrm>
            <a:off x="-2" y="0"/>
            <a:ext cx="10806892" cy="396508"/>
          </a:xfrm>
          <a:prstGeom prst="rect">
            <a:avLst/>
          </a:prstGeom>
        </p:spPr>
      </p:pic>
      <p:pic>
        <p:nvPicPr>
          <p:cNvPr id="6" name="Picture 5">
            <a:extLst>
              <a:ext uri="{FF2B5EF4-FFF2-40B4-BE49-F238E27FC236}">
                <a16:creationId xmlns:a16="http://schemas.microsoft.com/office/drawing/2014/main" id="{AE29F842-24AF-195E-BBA1-F56FACFEF95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 y="6232064"/>
            <a:ext cx="6095999" cy="627945"/>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BE3FB28-7721-9D18-CC9C-9A8CA3A71FB9}"/>
              </a:ext>
            </a:extLst>
          </p:cNvPr>
          <p:cNvSpPr/>
          <p:nvPr/>
        </p:nvSpPr>
        <p:spPr>
          <a:xfrm>
            <a:off x="6096000" y="-7951"/>
            <a:ext cx="6096000"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D9E2FA9-0621-15F6-700D-38CAA3CBC59B}"/>
              </a:ext>
            </a:extLst>
          </p:cNvPr>
          <p:cNvSpPr/>
          <p:nvPr/>
        </p:nvSpPr>
        <p:spPr>
          <a:xfrm>
            <a:off x="6096000" y="6544908"/>
            <a:ext cx="6096000" cy="313198"/>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ED6258C-8CCE-09B3-97BC-FC79E6BA6803}"/>
              </a:ext>
            </a:extLst>
          </p:cNvPr>
          <p:cNvSpPr txBox="1"/>
          <p:nvPr/>
        </p:nvSpPr>
        <p:spPr>
          <a:xfrm>
            <a:off x="493617" y="982419"/>
            <a:ext cx="560238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Safety Shares </a:t>
            </a:r>
          </a:p>
        </p:txBody>
      </p:sp>
      <p:pic>
        <p:nvPicPr>
          <p:cNvPr id="15" name="Picture 14" descr="A black square with white text&#10;&#10;Description automatically generated">
            <a:extLst>
              <a:ext uri="{FF2B5EF4-FFF2-40B4-BE49-F238E27FC236}">
                <a16:creationId xmlns:a16="http://schemas.microsoft.com/office/drawing/2014/main" id="{0B565513-8C48-514C-2F8A-011EC1DE8B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9" name="Picture 18" descr="A blue and grey text on a black background&#10;&#10;Description automatically generated">
            <a:extLst>
              <a:ext uri="{FF2B5EF4-FFF2-40B4-BE49-F238E27FC236}">
                <a16:creationId xmlns:a16="http://schemas.microsoft.com/office/drawing/2014/main" id="{C1D02B69-917E-FAB1-870C-BB6D7860C038}"/>
              </a:ext>
            </a:extLst>
          </p:cNvPr>
          <p:cNvPicPr>
            <a:picLocks noChangeAspect="1"/>
          </p:cNvPicPr>
          <p:nvPr/>
        </p:nvPicPr>
        <p:blipFill>
          <a:blip r:embed="rId7">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Tree>
    <p:extLst>
      <p:ext uri="{BB962C8B-B14F-4D97-AF65-F5344CB8AC3E}">
        <p14:creationId xmlns:p14="http://schemas.microsoft.com/office/powerpoint/2010/main" val="2189452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A251E-5477-6236-125A-6E5DA60A61EF}"/>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6D2777C4-A5CB-DDB3-F602-C9616291E4D7}"/>
              </a:ext>
            </a:extLst>
          </p:cNvPr>
          <p:cNvSpPr/>
          <p:nvPr/>
        </p:nvSpPr>
        <p:spPr>
          <a:xfrm>
            <a:off x="7075715" y="-1"/>
            <a:ext cx="5116285" cy="6858001"/>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9BDB8FF0-E6E6-D1BC-86D4-BB343097CB5D}"/>
              </a:ext>
            </a:extLst>
          </p:cNvPr>
          <p:cNvSpPr txBox="1">
            <a:spLocks/>
          </p:cNvSpPr>
          <p:nvPr/>
        </p:nvSpPr>
        <p:spPr>
          <a:xfrm>
            <a:off x="534636" y="398349"/>
            <a:ext cx="6234438" cy="7173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4449"/>
                </a:solidFill>
                <a:effectLst/>
                <a:uLnTx/>
                <a:uFillTx/>
                <a:latin typeface="Arial" panose="020B0604020202020204" pitchFamily="34" charset="0"/>
                <a:ea typeface="+mj-ea"/>
                <a:cs typeface="Arial" panose="020B0604020202020204" pitchFamily="34" charset="0"/>
              </a:rPr>
              <a:t>Critical Control Verification </a:t>
            </a:r>
          </a:p>
        </p:txBody>
      </p:sp>
      <p:sp>
        <p:nvSpPr>
          <p:cNvPr id="2" name="Rectangle 1">
            <a:extLst>
              <a:ext uri="{FF2B5EF4-FFF2-40B4-BE49-F238E27FC236}">
                <a16:creationId xmlns:a16="http://schemas.microsoft.com/office/drawing/2014/main" id="{0EA7DE8B-7E2C-A3D7-CE05-D8DE04D9B0DE}"/>
              </a:ext>
            </a:extLst>
          </p:cNvPr>
          <p:cNvSpPr>
            <a:spLocks noChangeArrowheads="1"/>
          </p:cNvSpPr>
          <p:nvPr/>
        </p:nvSpPr>
        <p:spPr bwMode="auto">
          <a:xfrm>
            <a:off x="524962" y="1115678"/>
            <a:ext cx="6070391" cy="217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Critical controls are the safeguards that prevent serious injuries and fatalities. Many incidents occur when a critical control is missing, ineffective, bypassed or no longer matches the work conditions.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lumMod val="75000"/>
                  <a:lumOff val="25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C66A39"/>
                </a:solidFill>
                <a:effectLst/>
                <a:uLnTx/>
                <a:uFillTx/>
                <a:latin typeface="Arial" panose="020B0604020202020204" pitchFamily="34" charset="0"/>
                <a:ea typeface="+mn-ea"/>
                <a:cs typeface="Arial" panose="020B0604020202020204" pitchFamily="34" charset="0"/>
              </a:rPr>
              <a:t>Taking the time to verify controls are in place and working as intended helps keep us safe. Ask yourself: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690507B5-1CA7-028D-5DAF-03A493424B51}"/>
              </a:ext>
            </a:extLst>
          </p:cNvPr>
          <p:cNvSpPr txBox="1"/>
          <p:nvPr/>
        </p:nvSpPr>
        <p:spPr>
          <a:xfrm>
            <a:off x="605960" y="3418814"/>
            <a:ext cx="5116285" cy="293926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Have all hazards and the appropriate critical controls been identified? </a:t>
            </a:r>
          </a:p>
          <a:p>
            <a:pPr marL="285750" marR="0" lvl="0" indent="-285750" algn="l" defTabSz="914400" rtl="0" eaLnBrk="1" fontAlgn="auto"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Are the identified critical controls in place?</a:t>
            </a:r>
          </a:p>
          <a:p>
            <a:pPr marL="285750" marR="0" lvl="0" indent="-285750" algn="l" defTabSz="914400" rtl="0" eaLnBrk="1" fontAlgn="auto"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Are the controls functioning as intended?</a:t>
            </a:r>
          </a:p>
          <a:p>
            <a:pPr marL="285750" marR="0" lvl="0" indent="-285750" algn="l" defTabSz="914400" rtl="0" eaLnBrk="1" fontAlgn="auto"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Do work conditions match the assumptions made during planning?</a:t>
            </a:r>
          </a:p>
          <a:p>
            <a:pPr marL="285750" marR="0" lvl="0" indent="-285750" algn="l" defTabSz="914400" rtl="0" eaLnBrk="1" fontAlgn="auto"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Has anything changed that could impact the effectiveness of the controls?</a:t>
            </a:r>
          </a:p>
          <a:p>
            <a:pPr marL="285750" marR="0" lvl="0" indent="-285750" algn="l" defTabSz="914400" rtl="0" eaLnBrk="1" fontAlgn="auto"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Does everyone involved understand the critical controls and their purpose?</a:t>
            </a:r>
          </a:p>
        </p:txBody>
      </p:sp>
      <p:sp>
        <p:nvSpPr>
          <p:cNvPr id="8" name="TextBox 7">
            <a:extLst>
              <a:ext uri="{FF2B5EF4-FFF2-40B4-BE49-F238E27FC236}">
                <a16:creationId xmlns:a16="http://schemas.microsoft.com/office/drawing/2014/main" id="{C01CC110-2F3C-6C4B-AF5E-602CB5A732F3}"/>
              </a:ext>
            </a:extLst>
          </p:cNvPr>
          <p:cNvSpPr txBox="1"/>
          <p:nvPr/>
        </p:nvSpPr>
        <p:spPr>
          <a:xfrm>
            <a:off x="7298750" y="1632171"/>
            <a:ext cx="4670214" cy="3410164"/>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1200"/>
              </a:spcAft>
              <a:buClr>
                <a:srgbClr val="C66A39"/>
              </a:buClr>
              <a:buSzTx/>
              <a:buFontTx/>
              <a:buNone/>
              <a:tabLst/>
              <a:defRPr/>
            </a:pPr>
            <a:r>
              <a:rPr kumimoji="0" lang="en-US" sz="2400" b="1" i="0" u="none" strike="noStrike" kern="1200" cap="none" spc="0" normalizeH="0" baseline="0" noProof="0">
                <a:ln>
                  <a:noFill/>
                </a:ln>
                <a:solidFill>
                  <a:srgbClr val="C66A39"/>
                </a:solidFill>
                <a:effectLst/>
                <a:uLnTx/>
                <a:uFillTx/>
                <a:latin typeface="Arial" panose="020B0604020202020204" pitchFamily="34" charset="0"/>
                <a:ea typeface="+mn-ea"/>
                <a:cs typeface="Arial" panose="020B0604020202020204" pitchFamily="34" charset="0"/>
              </a:rPr>
              <a:t>Discussion</a:t>
            </a:r>
            <a:endParaRPr kumimoji="0" lang="en-US" sz="2400"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90000"/>
              </a:lnSpc>
              <a:spcBef>
                <a:spcPts val="0"/>
              </a:spcBef>
              <a:spcAft>
                <a:spcPts val="1200"/>
              </a:spcAft>
              <a:buClr>
                <a:srgbClr val="C66A39"/>
              </a:buClr>
              <a:buSzTx/>
              <a:buFont typeface="Arial" panose="020B0604020202020204" pitchFamily="34" charset="0"/>
              <a:buChar char="•"/>
              <a:tabLst/>
              <a:defRPr/>
            </a:pPr>
            <a:r>
              <a:rPr kumimoji="0" lang="en-US" sz="1600"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What critical control do we rely on most often?</a:t>
            </a:r>
          </a:p>
          <a:p>
            <a:pPr marL="285750" marR="0" lvl="0" indent="-285750" algn="l" defTabSz="914400" rtl="0" eaLnBrk="1" fontAlgn="auto" latinLnBrk="0" hangingPunct="1">
              <a:lnSpc>
                <a:spcPct val="90000"/>
              </a:lnSpc>
              <a:spcBef>
                <a:spcPts val="0"/>
              </a:spcBef>
              <a:spcAft>
                <a:spcPts val="1200"/>
              </a:spcAft>
              <a:buClr>
                <a:srgbClr val="C66A39"/>
              </a:buClr>
              <a:buSzTx/>
              <a:buFont typeface="Arial" panose="020B0604020202020204" pitchFamily="34" charset="0"/>
              <a:buChar char="•"/>
              <a:tabLst/>
              <a:defRPr/>
            </a:pPr>
            <a:r>
              <a:rPr kumimoji="0" lang="en-US" sz="1600"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How do we currently verify that control before starting a task?</a:t>
            </a:r>
          </a:p>
          <a:p>
            <a:pPr marL="285750" marR="0" lvl="0" indent="-285750" algn="l" defTabSz="914400" rtl="0" eaLnBrk="1" fontAlgn="auto" latinLnBrk="0" hangingPunct="1">
              <a:lnSpc>
                <a:spcPct val="90000"/>
              </a:lnSpc>
              <a:spcBef>
                <a:spcPts val="0"/>
              </a:spcBef>
              <a:spcAft>
                <a:spcPts val="1200"/>
              </a:spcAft>
              <a:buClr>
                <a:srgbClr val="C66A39"/>
              </a:buClr>
              <a:buSzTx/>
              <a:buFont typeface="Arial" panose="020B0604020202020204" pitchFamily="34" charset="0"/>
              <a:buChar char="•"/>
              <a:tabLst/>
              <a:defRPr/>
            </a:pPr>
            <a:r>
              <a:rPr kumimoji="0" lang="en-US" sz="1600"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What </a:t>
            </a:r>
            <a:r>
              <a:rPr lang="en-US" sz="1600" i="1">
                <a:solidFill>
                  <a:prstClr val="white"/>
                </a:solidFill>
                <a:latin typeface="Arial" panose="020B0604020202020204" pitchFamily="34" charset="0"/>
                <a:cs typeface="Arial" panose="020B0604020202020204" pitchFamily="34" charset="0"/>
              </a:rPr>
              <a:t>would signal </a:t>
            </a:r>
            <a:r>
              <a:rPr kumimoji="0" lang="en-US" sz="1600"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 control may not be working as intended?</a:t>
            </a:r>
          </a:p>
          <a:p>
            <a:pPr marL="285750" marR="0" lvl="0" indent="-285750" algn="l" defTabSz="914400" rtl="0" eaLnBrk="1" fontAlgn="auto" latinLnBrk="0" hangingPunct="1">
              <a:lnSpc>
                <a:spcPct val="90000"/>
              </a:lnSpc>
              <a:spcBef>
                <a:spcPts val="0"/>
              </a:spcBef>
              <a:spcAft>
                <a:spcPts val="1200"/>
              </a:spcAft>
              <a:buClr>
                <a:srgbClr val="C66A39"/>
              </a:buClr>
              <a:buSzTx/>
              <a:buFont typeface="Arial" panose="020B0604020202020204" pitchFamily="34" charset="0"/>
              <a:buChar char="•"/>
              <a:tabLst/>
              <a:defRPr/>
            </a:pPr>
            <a:r>
              <a:rPr kumimoji="0" lang="en-US" sz="1600"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What changes in our work environment should trigger a re-verification of controls?</a:t>
            </a:r>
          </a:p>
          <a:p>
            <a:pPr marL="285750" marR="0" lvl="0" indent="-285750" algn="l" defTabSz="914400" rtl="0" eaLnBrk="1" fontAlgn="auto" latinLnBrk="0" hangingPunct="1">
              <a:lnSpc>
                <a:spcPct val="90000"/>
              </a:lnSpc>
              <a:spcBef>
                <a:spcPts val="0"/>
              </a:spcBef>
              <a:spcAft>
                <a:spcPts val="1200"/>
              </a:spcAft>
              <a:buClr>
                <a:srgbClr val="C66A39"/>
              </a:buClr>
              <a:buSzTx/>
              <a:buFont typeface="Arial" panose="020B0604020202020204" pitchFamily="34" charset="0"/>
              <a:buChar char="•"/>
              <a:tabLst/>
              <a:defRPr/>
            </a:pPr>
            <a:r>
              <a:rPr kumimoji="0" lang="en-US" sz="1600"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How can we support each other in stopping work when a critical control is missing or ineffective?</a:t>
            </a:r>
          </a:p>
        </p:txBody>
      </p:sp>
      <p:pic>
        <p:nvPicPr>
          <p:cNvPr id="11" name="Picture 10" descr="A blue and grey text on a black background&#10;&#10;Description automatically generated">
            <a:extLst>
              <a:ext uri="{FF2B5EF4-FFF2-40B4-BE49-F238E27FC236}">
                <a16:creationId xmlns:a16="http://schemas.microsoft.com/office/drawing/2014/main" id="{F521F860-2091-F06C-38D0-51920CFC4185}"/>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9207602" y="5953155"/>
            <a:ext cx="922341" cy="508727"/>
          </a:xfrm>
          <a:prstGeom prst="rect">
            <a:avLst/>
          </a:prstGeom>
        </p:spPr>
      </p:pic>
      <p:pic>
        <p:nvPicPr>
          <p:cNvPr id="7" name="Graphic 6" descr="Chat outline">
            <a:extLst>
              <a:ext uri="{FF2B5EF4-FFF2-40B4-BE49-F238E27FC236}">
                <a16:creationId xmlns:a16="http://schemas.microsoft.com/office/drawing/2014/main" id="{E7A14691-F580-12A9-AD13-350FBB857F2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29481" y="396118"/>
            <a:ext cx="1078582" cy="1078582"/>
          </a:xfrm>
          <a:prstGeom prst="rect">
            <a:avLst/>
          </a:prstGeom>
        </p:spPr>
      </p:pic>
    </p:spTree>
    <p:extLst>
      <p:ext uri="{BB962C8B-B14F-4D97-AF65-F5344CB8AC3E}">
        <p14:creationId xmlns:p14="http://schemas.microsoft.com/office/powerpoint/2010/main" val="1714077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7B8881B-986D-F6F8-57CD-43E023F7E682}"/>
              </a:ext>
            </a:extLst>
          </p:cNvPr>
          <p:cNvSpPr/>
          <p:nvPr/>
        </p:nvSpPr>
        <p:spPr>
          <a:xfrm>
            <a:off x="1312782" y="2909454"/>
            <a:ext cx="10489609" cy="3299021"/>
          </a:xfrm>
          <a:prstGeom prst="roundRect">
            <a:avLst/>
          </a:prstGeom>
          <a:solidFill>
            <a:srgbClr val="F5F3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89ABBC7-8717-BBFA-95D6-C0394EFF8FBB}"/>
              </a:ext>
            </a:extLst>
          </p:cNvPr>
          <p:cNvSpPr txBox="1"/>
          <p:nvPr/>
        </p:nvSpPr>
        <p:spPr>
          <a:xfrm>
            <a:off x="1312782" y="1150914"/>
            <a:ext cx="10489609" cy="1508105"/>
          </a:xfrm>
          <a:prstGeom prst="rect">
            <a:avLst/>
          </a:prstGeom>
          <a:noFill/>
        </p:spPr>
        <p:txBody>
          <a:bodyPr wrap="square">
            <a:spAutoFit/>
          </a:bodyPr>
          <a:lstStyle/>
          <a:p>
            <a:r>
              <a:rPr lang="en-US" sz="1600">
                <a:solidFill>
                  <a:schemeClr val="tx1">
                    <a:lumMod val="75000"/>
                    <a:lumOff val="25000"/>
                  </a:schemeClr>
                </a:solidFill>
                <a:latin typeface="Arial" panose="020B0604020202020204" pitchFamily="34" charset="0"/>
                <a:cs typeface="Arial" panose="020B0604020202020204" pitchFamily="34" charset="0"/>
              </a:rPr>
              <a:t>Imagine you are performing a task that requires precision – like operating highly sensitive equipment or operating a vehicle. For just a moment, your mind wanders, you get distracted and suddenly you have made a mistake. That moment of distraction can be the difference between working safely and a possible accident. </a:t>
            </a:r>
          </a:p>
          <a:p>
            <a:endParaRPr lang="en-US" sz="1000">
              <a:solidFill>
                <a:schemeClr val="tx1">
                  <a:lumMod val="75000"/>
                  <a:lumOff val="25000"/>
                </a:schemeClr>
              </a:solidFill>
              <a:latin typeface="Arial" panose="020B0604020202020204" pitchFamily="34" charset="0"/>
              <a:cs typeface="Arial" panose="020B0604020202020204" pitchFamily="34" charset="0"/>
            </a:endParaRPr>
          </a:p>
          <a:p>
            <a:r>
              <a:rPr lang="en-US" sz="1600">
                <a:solidFill>
                  <a:schemeClr val="tx1">
                    <a:lumMod val="75000"/>
                    <a:lumOff val="25000"/>
                  </a:schemeClr>
                </a:solidFill>
                <a:latin typeface="Arial" panose="020B0604020202020204" pitchFamily="34" charset="0"/>
                <a:cs typeface="Arial" panose="020B0604020202020204" pitchFamily="34" charset="0"/>
              </a:rPr>
              <a:t>Concentration acts like a shield that protects us in the workplace. When we are fully focused, we are aware of our surroundings, risks and the safety measures we must follow.</a:t>
            </a:r>
          </a:p>
        </p:txBody>
      </p:sp>
      <p:sp>
        <p:nvSpPr>
          <p:cNvPr id="7" name="TextBox 6">
            <a:extLst>
              <a:ext uri="{FF2B5EF4-FFF2-40B4-BE49-F238E27FC236}">
                <a16:creationId xmlns:a16="http://schemas.microsoft.com/office/drawing/2014/main" id="{4A6F5250-5998-20EA-77C3-06A64D74B5E6}"/>
              </a:ext>
            </a:extLst>
          </p:cNvPr>
          <p:cNvSpPr txBox="1"/>
          <p:nvPr/>
        </p:nvSpPr>
        <p:spPr>
          <a:xfrm>
            <a:off x="1609503" y="2992211"/>
            <a:ext cx="4665792" cy="2831544"/>
          </a:xfrm>
          <a:prstGeom prst="rect">
            <a:avLst/>
          </a:prstGeom>
          <a:noFill/>
        </p:spPr>
        <p:txBody>
          <a:bodyPr wrap="square">
            <a:spAutoFit/>
          </a:bodyPr>
          <a:lstStyle/>
          <a:p>
            <a:pPr>
              <a:spcBef>
                <a:spcPts val="600"/>
              </a:spcBef>
            </a:pPr>
            <a:r>
              <a:rPr lang="en-US" sz="1600" b="1">
                <a:solidFill>
                  <a:schemeClr val="accent2">
                    <a:lumMod val="75000"/>
                  </a:schemeClr>
                </a:solidFill>
                <a:latin typeface="Arial" panose="020B0604020202020204" pitchFamily="34" charset="0"/>
                <a:cs typeface="Arial" panose="020B0604020202020204" pitchFamily="34" charset="0"/>
              </a:rPr>
              <a:t>The Importance of Staying Focused</a:t>
            </a:r>
          </a:p>
          <a:p>
            <a:pPr marL="342900" indent="-342900">
              <a:spcBef>
                <a:spcPts val="600"/>
              </a:spcBef>
              <a:buClr>
                <a:schemeClr val="tx1">
                  <a:lumMod val="75000"/>
                  <a:lumOff val="25000"/>
                </a:schemeClr>
              </a:buClr>
              <a:buFont typeface="+mj-lt"/>
              <a:buAutoNum type="arabicPeriod"/>
            </a:pPr>
            <a:endParaRPr lang="en-US" sz="200" b="1">
              <a:solidFill>
                <a:schemeClr val="tx1">
                  <a:lumMod val="75000"/>
                  <a:lumOff val="25000"/>
                </a:schemeClr>
              </a:solidFill>
              <a:latin typeface="Arial" panose="020B0604020202020204" pitchFamily="34" charset="0"/>
              <a:cs typeface="Arial" panose="020B0604020202020204" pitchFamily="34" charset="0"/>
            </a:endParaRPr>
          </a:p>
          <a:p>
            <a:pPr marL="342900" indent="-342900">
              <a:spcBef>
                <a:spcPts val="600"/>
              </a:spcBef>
              <a:buClr>
                <a:schemeClr val="tx1">
                  <a:lumMod val="75000"/>
                  <a:lumOff val="25000"/>
                </a:schemeClr>
              </a:buClr>
              <a:buFont typeface="+mj-lt"/>
              <a:buAutoNum type="arabicPeriod"/>
            </a:pPr>
            <a:r>
              <a:rPr lang="en-US" sz="1400" b="1">
                <a:solidFill>
                  <a:schemeClr val="tx1">
                    <a:lumMod val="75000"/>
                    <a:lumOff val="25000"/>
                  </a:schemeClr>
                </a:solidFill>
                <a:latin typeface="Arial" panose="020B0604020202020204" pitchFamily="34" charset="0"/>
                <a:cs typeface="Arial" panose="020B0604020202020204" pitchFamily="34" charset="0"/>
              </a:rPr>
              <a:t>Preventing Accidents</a:t>
            </a:r>
            <a:r>
              <a:rPr lang="en-US" sz="1400">
                <a:solidFill>
                  <a:schemeClr val="tx1">
                    <a:lumMod val="75000"/>
                    <a:lumOff val="25000"/>
                  </a:schemeClr>
                </a:solidFill>
                <a:latin typeface="Arial" panose="020B0604020202020204" pitchFamily="34" charset="0"/>
                <a:cs typeface="Arial" panose="020B0604020202020204" pitchFamily="34" charset="0"/>
              </a:rPr>
              <a:t>: Most workplace accidents happen when the mind is distracted. From tripping to mistakes while operating machinery, many incidents could be prevented when fully focused on the task. </a:t>
            </a:r>
          </a:p>
          <a:p>
            <a:pPr marL="342900" indent="-342900">
              <a:spcBef>
                <a:spcPts val="600"/>
              </a:spcBef>
              <a:buClr>
                <a:schemeClr val="tx1">
                  <a:lumMod val="75000"/>
                  <a:lumOff val="25000"/>
                </a:schemeClr>
              </a:buClr>
              <a:buFont typeface="+mj-lt"/>
              <a:buAutoNum type="arabicPeriod"/>
            </a:pPr>
            <a:r>
              <a:rPr lang="en-US" sz="1400" b="1">
                <a:solidFill>
                  <a:schemeClr val="tx1">
                    <a:lumMod val="75000"/>
                    <a:lumOff val="25000"/>
                  </a:schemeClr>
                </a:solidFill>
                <a:latin typeface="Arial" panose="020B0604020202020204" pitchFamily="34" charset="0"/>
                <a:cs typeface="Arial" panose="020B0604020202020204" pitchFamily="34" charset="0"/>
              </a:rPr>
              <a:t>Quality of Work</a:t>
            </a:r>
            <a:r>
              <a:rPr lang="en-US" sz="1400">
                <a:solidFill>
                  <a:schemeClr val="tx1">
                    <a:lumMod val="75000"/>
                    <a:lumOff val="25000"/>
                  </a:schemeClr>
                </a:solidFill>
                <a:latin typeface="Arial" panose="020B0604020202020204" pitchFamily="34" charset="0"/>
                <a:cs typeface="Arial" panose="020B0604020202020204" pitchFamily="34" charset="0"/>
              </a:rPr>
              <a:t>:</a:t>
            </a:r>
            <a:r>
              <a:rPr lang="en-US" sz="1400" b="1">
                <a:solidFill>
                  <a:schemeClr val="tx1">
                    <a:lumMod val="75000"/>
                    <a:lumOff val="25000"/>
                  </a:schemeClr>
                </a:solidFill>
                <a:latin typeface="Arial" panose="020B0604020202020204" pitchFamily="34" charset="0"/>
                <a:cs typeface="Arial" panose="020B0604020202020204" pitchFamily="34" charset="0"/>
              </a:rPr>
              <a:t> </a:t>
            </a:r>
            <a:r>
              <a:rPr lang="en-US" sz="1400">
                <a:solidFill>
                  <a:schemeClr val="tx1">
                    <a:lumMod val="75000"/>
                    <a:lumOff val="25000"/>
                  </a:schemeClr>
                </a:solidFill>
                <a:latin typeface="Arial" panose="020B0604020202020204" pitchFamily="34" charset="0"/>
                <a:cs typeface="Arial" panose="020B0604020202020204" pitchFamily="34" charset="0"/>
              </a:rPr>
              <a:t>Simple errors can lead to bigger problems and, in some cases, put workers' integrity at risk or cause permanent damage. </a:t>
            </a:r>
          </a:p>
          <a:p>
            <a:pPr marL="342900" indent="-342900">
              <a:spcBef>
                <a:spcPts val="600"/>
              </a:spcBef>
              <a:buClr>
                <a:schemeClr val="tx1">
                  <a:lumMod val="75000"/>
                  <a:lumOff val="25000"/>
                </a:schemeClr>
              </a:buClr>
              <a:buFont typeface="+mj-lt"/>
              <a:buAutoNum type="arabicPeriod"/>
            </a:pPr>
            <a:r>
              <a:rPr lang="en-US" sz="1400" b="1">
                <a:solidFill>
                  <a:schemeClr val="tx1">
                    <a:lumMod val="75000"/>
                    <a:lumOff val="25000"/>
                  </a:schemeClr>
                </a:solidFill>
                <a:latin typeface="Arial" panose="020B0604020202020204" pitchFamily="34" charset="0"/>
                <a:cs typeface="Arial" panose="020B0604020202020204" pitchFamily="34" charset="0"/>
              </a:rPr>
              <a:t>Shared Responsibility</a:t>
            </a:r>
            <a:r>
              <a:rPr lang="en-US" sz="1400">
                <a:solidFill>
                  <a:schemeClr val="tx1">
                    <a:lumMod val="75000"/>
                    <a:lumOff val="25000"/>
                  </a:schemeClr>
                </a:solidFill>
                <a:latin typeface="Arial" panose="020B0604020202020204" pitchFamily="34" charset="0"/>
                <a:cs typeface="Arial" panose="020B0604020202020204" pitchFamily="34" charset="0"/>
              </a:rPr>
              <a:t>:</a:t>
            </a:r>
            <a:r>
              <a:rPr lang="en-US" sz="1400" b="1">
                <a:solidFill>
                  <a:schemeClr val="tx1">
                    <a:lumMod val="75000"/>
                    <a:lumOff val="25000"/>
                  </a:schemeClr>
                </a:solidFill>
                <a:latin typeface="Arial" panose="020B0604020202020204" pitchFamily="34" charset="0"/>
                <a:cs typeface="Arial" panose="020B0604020202020204" pitchFamily="34" charset="0"/>
              </a:rPr>
              <a:t> </a:t>
            </a:r>
            <a:r>
              <a:rPr lang="en-US" sz="1400">
                <a:solidFill>
                  <a:schemeClr val="tx1">
                    <a:lumMod val="75000"/>
                    <a:lumOff val="25000"/>
                  </a:schemeClr>
                </a:solidFill>
                <a:latin typeface="Arial" panose="020B0604020202020204" pitchFamily="34" charset="0"/>
                <a:cs typeface="Arial" panose="020B0604020202020204" pitchFamily="34" charset="0"/>
              </a:rPr>
              <a:t>In a work environment, we are all responsible for safety. A distraction can put not only ourselves in danger but also our coworkers. </a:t>
            </a:r>
          </a:p>
        </p:txBody>
      </p:sp>
      <p:sp>
        <p:nvSpPr>
          <p:cNvPr id="9" name="TextBox 8">
            <a:extLst>
              <a:ext uri="{FF2B5EF4-FFF2-40B4-BE49-F238E27FC236}">
                <a16:creationId xmlns:a16="http://schemas.microsoft.com/office/drawing/2014/main" id="{C744FC3A-C167-693E-8B19-EDC8F06C1A13}"/>
              </a:ext>
            </a:extLst>
          </p:cNvPr>
          <p:cNvSpPr txBox="1"/>
          <p:nvPr/>
        </p:nvSpPr>
        <p:spPr>
          <a:xfrm>
            <a:off x="6814346" y="2992211"/>
            <a:ext cx="4574497" cy="3123932"/>
          </a:xfrm>
          <a:prstGeom prst="rect">
            <a:avLst/>
          </a:prstGeom>
          <a:noFill/>
        </p:spPr>
        <p:txBody>
          <a:bodyPr wrap="square">
            <a:spAutoFit/>
          </a:bodyPr>
          <a:lstStyle/>
          <a:p>
            <a:pPr>
              <a:spcBef>
                <a:spcPts val="600"/>
              </a:spcBef>
            </a:pPr>
            <a:r>
              <a:rPr lang="en-US" sz="1600" b="1">
                <a:solidFill>
                  <a:schemeClr val="accent2">
                    <a:lumMod val="75000"/>
                  </a:schemeClr>
                </a:solidFill>
                <a:latin typeface="Arial" panose="020B0604020202020204" pitchFamily="34" charset="0"/>
                <a:cs typeface="Arial" panose="020B0604020202020204" pitchFamily="34" charset="0"/>
              </a:rPr>
              <a:t>Tips for Maintaining Concentration at Work</a:t>
            </a:r>
          </a:p>
          <a:p>
            <a:pPr>
              <a:spcBef>
                <a:spcPts val="600"/>
              </a:spcBef>
            </a:pPr>
            <a:endParaRPr lang="en-US" sz="200" b="1">
              <a:solidFill>
                <a:schemeClr val="accent2">
                  <a:lumMod val="75000"/>
                </a:schemeClr>
              </a:solidFill>
              <a:latin typeface="Arial" panose="020B0604020202020204" pitchFamily="34" charset="0"/>
              <a:cs typeface="Arial" panose="020B0604020202020204" pitchFamily="34" charset="0"/>
            </a:endParaRPr>
          </a:p>
          <a:p>
            <a:pPr marL="342900" indent="-342900">
              <a:spcBef>
                <a:spcPts val="600"/>
              </a:spcBef>
              <a:buClr>
                <a:schemeClr val="tx1">
                  <a:lumMod val="75000"/>
                  <a:lumOff val="25000"/>
                </a:schemeClr>
              </a:buClr>
              <a:buFont typeface="+mj-lt"/>
              <a:buAutoNum type="arabicPeriod"/>
            </a:pPr>
            <a:r>
              <a:rPr lang="en-US" sz="1400" b="1">
                <a:solidFill>
                  <a:schemeClr val="tx1">
                    <a:lumMod val="75000"/>
                    <a:lumOff val="25000"/>
                  </a:schemeClr>
                </a:solidFill>
                <a:latin typeface="Arial" panose="020B0604020202020204" pitchFamily="34" charset="0"/>
                <a:cs typeface="Arial" panose="020B0604020202020204" pitchFamily="34" charset="0"/>
              </a:rPr>
              <a:t>Strategic Breaks</a:t>
            </a:r>
            <a:r>
              <a:rPr lang="en-US" sz="1400">
                <a:solidFill>
                  <a:schemeClr val="tx1">
                    <a:lumMod val="75000"/>
                    <a:lumOff val="25000"/>
                  </a:schemeClr>
                </a:solidFill>
                <a:latin typeface="Arial" panose="020B0604020202020204" pitchFamily="34" charset="0"/>
                <a:cs typeface="Arial" panose="020B0604020202020204" pitchFamily="34" charset="0"/>
              </a:rPr>
              <a:t>:</a:t>
            </a:r>
            <a:r>
              <a:rPr lang="en-US" sz="1400" b="1">
                <a:solidFill>
                  <a:schemeClr val="tx1">
                    <a:lumMod val="75000"/>
                    <a:lumOff val="25000"/>
                  </a:schemeClr>
                </a:solidFill>
                <a:latin typeface="Arial" panose="020B0604020202020204" pitchFamily="34" charset="0"/>
                <a:cs typeface="Arial" panose="020B0604020202020204" pitchFamily="34" charset="0"/>
              </a:rPr>
              <a:t> </a:t>
            </a:r>
            <a:r>
              <a:rPr lang="en-US" sz="1400">
                <a:solidFill>
                  <a:schemeClr val="tx1">
                    <a:lumMod val="75000"/>
                    <a:lumOff val="25000"/>
                  </a:schemeClr>
                </a:solidFill>
                <a:latin typeface="Arial" panose="020B0604020202020204" pitchFamily="34" charset="0"/>
                <a:cs typeface="Arial" panose="020B0604020202020204" pitchFamily="34" charset="0"/>
              </a:rPr>
              <a:t>Schedule short active breaks during the workday to help recharge your mind and improve concentration.</a:t>
            </a:r>
          </a:p>
          <a:p>
            <a:pPr marL="342900" indent="-342900">
              <a:spcBef>
                <a:spcPts val="600"/>
              </a:spcBef>
              <a:buClr>
                <a:schemeClr val="tx1">
                  <a:lumMod val="75000"/>
                  <a:lumOff val="25000"/>
                </a:schemeClr>
              </a:buClr>
              <a:buFont typeface="+mj-lt"/>
              <a:buAutoNum type="arabicPeriod"/>
            </a:pPr>
            <a:r>
              <a:rPr lang="en-US" sz="1400" b="1">
                <a:solidFill>
                  <a:schemeClr val="tx1">
                    <a:lumMod val="75000"/>
                    <a:lumOff val="25000"/>
                  </a:schemeClr>
                </a:solidFill>
                <a:latin typeface="Arial" panose="020B0604020202020204" pitchFamily="34" charset="0"/>
                <a:cs typeface="Arial" panose="020B0604020202020204" pitchFamily="34" charset="0"/>
              </a:rPr>
              <a:t>Organized Environment</a:t>
            </a:r>
            <a:r>
              <a:rPr lang="en-US" sz="1400">
                <a:solidFill>
                  <a:schemeClr val="tx1">
                    <a:lumMod val="75000"/>
                    <a:lumOff val="25000"/>
                  </a:schemeClr>
                </a:solidFill>
                <a:latin typeface="Arial" panose="020B0604020202020204" pitchFamily="34" charset="0"/>
                <a:cs typeface="Arial" panose="020B0604020202020204" pitchFamily="34" charset="0"/>
              </a:rPr>
              <a:t>:</a:t>
            </a:r>
            <a:r>
              <a:rPr lang="en-US" sz="1400" b="1">
                <a:solidFill>
                  <a:schemeClr val="tx1">
                    <a:lumMod val="75000"/>
                    <a:lumOff val="25000"/>
                  </a:schemeClr>
                </a:solidFill>
                <a:latin typeface="Arial" panose="020B0604020202020204" pitchFamily="34" charset="0"/>
                <a:cs typeface="Arial" panose="020B0604020202020204" pitchFamily="34" charset="0"/>
              </a:rPr>
              <a:t> </a:t>
            </a:r>
            <a:r>
              <a:rPr lang="en-US" sz="1400">
                <a:solidFill>
                  <a:schemeClr val="tx1">
                    <a:lumMod val="75000"/>
                    <a:lumOff val="25000"/>
                  </a:schemeClr>
                </a:solidFill>
                <a:latin typeface="Arial" panose="020B0604020202020204" pitchFamily="34" charset="0"/>
                <a:cs typeface="Arial" panose="020B0604020202020204" pitchFamily="34" charset="0"/>
              </a:rPr>
              <a:t>Keep an organized workspace to reduce distractions and make it easier to concentrate.</a:t>
            </a:r>
          </a:p>
          <a:p>
            <a:pPr marL="342900" indent="-342900">
              <a:spcBef>
                <a:spcPts val="600"/>
              </a:spcBef>
              <a:buClr>
                <a:schemeClr val="tx1">
                  <a:lumMod val="75000"/>
                  <a:lumOff val="25000"/>
                </a:schemeClr>
              </a:buClr>
              <a:buFont typeface="+mj-lt"/>
              <a:buAutoNum type="arabicPeriod"/>
            </a:pPr>
            <a:r>
              <a:rPr lang="en-US" sz="1400" b="1">
                <a:solidFill>
                  <a:schemeClr val="tx1">
                    <a:lumMod val="75000"/>
                    <a:lumOff val="25000"/>
                  </a:schemeClr>
                </a:solidFill>
                <a:latin typeface="Arial" panose="020B0604020202020204" pitchFamily="34" charset="0"/>
                <a:cs typeface="Arial" panose="020B0604020202020204" pitchFamily="34" charset="0"/>
              </a:rPr>
              <a:t>Task Prioritization</a:t>
            </a:r>
            <a:r>
              <a:rPr lang="en-US" sz="1400">
                <a:solidFill>
                  <a:schemeClr val="tx1">
                    <a:lumMod val="75000"/>
                    <a:lumOff val="25000"/>
                  </a:schemeClr>
                </a:solidFill>
                <a:latin typeface="Arial" panose="020B0604020202020204" pitchFamily="34" charset="0"/>
                <a:cs typeface="Arial" panose="020B0604020202020204" pitchFamily="34" charset="0"/>
              </a:rPr>
              <a:t>:</a:t>
            </a:r>
            <a:r>
              <a:rPr lang="en-US" sz="1400" b="1">
                <a:solidFill>
                  <a:schemeClr val="tx1">
                    <a:lumMod val="75000"/>
                    <a:lumOff val="25000"/>
                  </a:schemeClr>
                </a:solidFill>
                <a:latin typeface="Arial" panose="020B0604020202020204" pitchFamily="34" charset="0"/>
                <a:cs typeface="Arial" panose="020B0604020202020204" pitchFamily="34" charset="0"/>
              </a:rPr>
              <a:t> </a:t>
            </a:r>
            <a:r>
              <a:rPr lang="en-US" sz="1400">
                <a:solidFill>
                  <a:schemeClr val="tx1">
                    <a:lumMod val="75000"/>
                    <a:lumOff val="25000"/>
                  </a:schemeClr>
                </a:solidFill>
                <a:latin typeface="Arial" panose="020B0604020202020204" pitchFamily="34" charset="0"/>
                <a:cs typeface="Arial" panose="020B0604020202020204" pitchFamily="34" charset="0"/>
              </a:rPr>
              <a:t>Focus on one task at a time to avoid cognitive overload.</a:t>
            </a:r>
          </a:p>
          <a:p>
            <a:pPr marL="342900" indent="-342900">
              <a:spcBef>
                <a:spcPts val="600"/>
              </a:spcBef>
              <a:buClr>
                <a:schemeClr val="tx1">
                  <a:lumMod val="75000"/>
                  <a:lumOff val="25000"/>
                </a:schemeClr>
              </a:buClr>
              <a:buFont typeface="+mj-lt"/>
              <a:buAutoNum type="arabicPeriod"/>
            </a:pPr>
            <a:r>
              <a:rPr lang="en-US" sz="1400" b="1">
                <a:solidFill>
                  <a:schemeClr val="tx1">
                    <a:lumMod val="75000"/>
                    <a:lumOff val="25000"/>
                  </a:schemeClr>
                </a:solidFill>
                <a:latin typeface="Arial" panose="020B0604020202020204" pitchFamily="34" charset="0"/>
                <a:cs typeface="Arial" panose="020B0604020202020204" pitchFamily="34" charset="0"/>
              </a:rPr>
              <a:t>Speak Up</a:t>
            </a:r>
            <a:r>
              <a:rPr lang="en-US" sz="1400">
                <a:solidFill>
                  <a:schemeClr val="tx1">
                    <a:lumMod val="75000"/>
                    <a:lumOff val="25000"/>
                  </a:schemeClr>
                </a:solidFill>
                <a:latin typeface="Arial" panose="020B0604020202020204" pitchFamily="34" charset="0"/>
                <a:cs typeface="Arial" panose="020B0604020202020204" pitchFamily="34" charset="0"/>
              </a:rPr>
              <a:t>:</a:t>
            </a:r>
            <a:r>
              <a:rPr lang="en-US" sz="1400" b="1">
                <a:solidFill>
                  <a:schemeClr val="tx1">
                    <a:lumMod val="75000"/>
                    <a:lumOff val="25000"/>
                  </a:schemeClr>
                </a:solidFill>
                <a:latin typeface="Arial" panose="020B0604020202020204" pitchFamily="34" charset="0"/>
                <a:cs typeface="Arial" panose="020B0604020202020204" pitchFamily="34" charset="0"/>
              </a:rPr>
              <a:t> </a:t>
            </a:r>
            <a:r>
              <a:rPr lang="en-US" sz="1400">
                <a:solidFill>
                  <a:schemeClr val="tx1">
                    <a:lumMod val="75000"/>
                    <a:lumOff val="25000"/>
                  </a:schemeClr>
                </a:solidFill>
                <a:latin typeface="Arial" panose="020B0604020202020204" pitchFamily="34" charset="0"/>
                <a:cs typeface="Arial" panose="020B0604020202020204" pitchFamily="34" charset="0"/>
              </a:rPr>
              <a:t>Take accountability for your own safety and speak up if you are not mentally or physically ready to perform any task.</a:t>
            </a:r>
          </a:p>
        </p:txBody>
      </p:sp>
      <p:sp>
        <p:nvSpPr>
          <p:cNvPr id="11" name="Title 1">
            <a:extLst>
              <a:ext uri="{FF2B5EF4-FFF2-40B4-BE49-F238E27FC236}">
                <a16:creationId xmlns:a16="http://schemas.microsoft.com/office/drawing/2014/main" id="{9FA9F955-8F9E-C2ED-537E-1133B3CD5D60}"/>
              </a:ext>
            </a:extLst>
          </p:cNvPr>
          <p:cNvSpPr txBox="1">
            <a:spLocks/>
          </p:cNvSpPr>
          <p:nvPr/>
        </p:nvSpPr>
        <p:spPr>
          <a:xfrm>
            <a:off x="1312782" y="464319"/>
            <a:ext cx="6234438" cy="7173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4449"/>
                </a:solidFill>
                <a:effectLst/>
                <a:uLnTx/>
                <a:uFillTx/>
                <a:latin typeface="Arial" panose="020B0604020202020204" pitchFamily="34" charset="0"/>
                <a:ea typeface="+mj-ea"/>
                <a:cs typeface="Arial" panose="020B0604020202020204" pitchFamily="34" charset="0"/>
              </a:rPr>
              <a:t>Concentration at Work</a:t>
            </a:r>
          </a:p>
        </p:txBody>
      </p:sp>
      <p:sp>
        <p:nvSpPr>
          <p:cNvPr id="13" name="Rectangle 12">
            <a:extLst>
              <a:ext uri="{FF2B5EF4-FFF2-40B4-BE49-F238E27FC236}">
                <a16:creationId xmlns:a16="http://schemas.microsoft.com/office/drawing/2014/main" id="{86660099-592E-C573-9C05-B0B494B2147D}"/>
              </a:ext>
            </a:extLst>
          </p:cNvPr>
          <p:cNvSpPr/>
          <p:nvPr/>
        </p:nvSpPr>
        <p:spPr>
          <a:xfrm>
            <a:off x="-1" y="397533"/>
            <a:ext cx="103135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9CF573A-F9FE-99B9-2EAC-75E3787899E7}"/>
              </a:ext>
            </a:extLst>
          </p:cNvPr>
          <p:cNvSpPr/>
          <p:nvPr/>
        </p:nvSpPr>
        <p:spPr>
          <a:xfrm>
            <a:off x="1031358" y="0"/>
            <a:ext cx="11160642" cy="39753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96F277E8-1721-281C-1B69-03FCF2C310CB}"/>
              </a:ext>
            </a:extLst>
          </p:cNvPr>
          <p:cNvSpPr/>
          <p:nvPr/>
        </p:nvSpPr>
        <p:spPr>
          <a:xfrm>
            <a:off x="1031358" y="6460466"/>
            <a:ext cx="11160642" cy="39753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78012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Retrospec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ppt42B6.pptm  -  AutoRecovered" id="{5CEE3F14-FEFB-4030-98EB-779EAEB09B8F}" vid="{4C6BF1EC-2D1C-4EBA-BC78-88073BF203D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FM Document" ma:contentTypeID="0x01010046829DE55437B147B48D1766376E3D6B00568CF1748B89F743820C6F2E6A8B37B4" ma:contentTypeVersion="27" ma:contentTypeDescription="Document Content Type" ma:contentTypeScope="" ma:versionID="de753c3a0af052976508703c58d613fe">
  <xsd:schema xmlns:xsd="http://www.w3.org/2001/XMLSchema" xmlns:xs="http://www.w3.org/2001/XMLSchema" xmlns:p="http://schemas.microsoft.com/office/2006/metadata/properties" xmlns:ns1="http://schemas.microsoft.com/sharepoint/v3" xmlns:ns2="b5ba0a33-b247-4d4b-b9ae-c709af684fd3" xmlns:ns3="298c03bd-a2e2-4462-a88b-e3de3d1ab4a0" xmlns:ns4="0660e3e9-bd2f-4b26-aa72-e39797ce8dfd" targetNamespace="http://schemas.microsoft.com/office/2006/metadata/properties" ma:root="true" ma:fieldsID="58655a9c7df8178d2b9e48247a9c5e84" ns1:_="" ns2:_="" ns3:_="" ns4:_="">
    <xsd:import namespace="http://schemas.microsoft.com/sharepoint/v3"/>
    <xsd:import namespace="b5ba0a33-b247-4d4b-b9ae-c709af684fd3"/>
    <xsd:import namespace="298c03bd-a2e2-4462-a88b-e3de3d1ab4a0"/>
    <xsd:import namespace="0660e3e9-bd2f-4b26-aa72-e39797ce8dfd"/>
    <xsd:element name="properties">
      <xsd:complexType>
        <xsd:sequence>
          <xsd:element name="documentManagement">
            <xsd:complexType>
              <xsd:all>
                <xsd:element ref="ns2:TaxCatchAll" minOccurs="0"/>
                <xsd:element ref="ns2:TaxCatchAllLabel" minOccurs="0"/>
                <xsd:element ref="ns2:FM_x0020_Doc_x0020_TypeTaxHTField0" minOccurs="0"/>
                <xsd:element ref="ns2:FM_x0020_Ent_x0020_TaxonomyTaxHTField0" minOccurs="0"/>
                <xsd:element ref="ns2:FM_x0020_DPT" minOccurs="0"/>
                <xsd:element ref="ns2:FM_x0020_LOC" minOccurs="0"/>
                <xsd:element ref="ns2:o79fb0eb13274969baa8945b2a62dcda" minOccurs="0"/>
                <xsd:element ref="ns3:Topics" minOccurs="0"/>
                <xsd:element ref="ns3:Data_x0020_Incident_x0020_Occurred" minOccurs="0"/>
                <xsd:element ref="ns3:Published_x0020_Date" minOccurs="0"/>
                <xsd:element ref="ns3:GSR" minOccurs="0"/>
                <xsd:element ref="ns3:FCX_x0020_Guideline_x0020_Number" minOccurs="0"/>
                <xsd:element ref="ns3:Published_x0020_Year" minOccurs="0"/>
                <xsd:element ref="ns3:Folder" minOccurs="0"/>
                <xsd:element ref="ns3:Year" minOccurs="0"/>
                <xsd:element ref="ns3:Month" minOccurs="0"/>
                <xsd:element ref="ns3:MediaServiceMetadata" minOccurs="0"/>
                <xsd:element ref="ns3:MediaServiceFastMetadata" minOccurs="0"/>
                <xsd:element ref="ns3:MediaServiceAutoTags" minOccurs="0"/>
                <xsd:element ref="ns3:MediaServiceDateTaken" minOccurs="0"/>
                <xsd:element ref="ns3:MediaServiceOCR" minOccurs="0"/>
                <xsd:element ref="ns4:SharedWithUsers" minOccurs="0"/>
                <xsd:element ref="ns4:SharedWithDetails" minOccurs="0"/>
                <xsd:element ref="ns3:CCI_x0023_" minOccurs="0"/>
                <xsd:element ref="ns3:MediaServiceAutoKeyPoints" minOccurs="0"/>
                <xsd:element ref="ns3:MediaServiceKeyPoints" minOccurs="0"/>
                <xsd:element ref="ns3:Language" minOccurs="0"/>
                <xsd:element ref="ns3:MediaServiceGenerationTime" minOccurs="0"/>
                <xsd:element ref="ns3:MediaServiceEventHashCode" minOccurs="0"/>
                <xsd:element ref="ns3:MediaLengthInSeconds" minOccurs="0"/>
                <xsd:element ref="ns1:_ip_UnifiedCompliancePolicyProperties" minOccurs="0"/>
                <xsd:element ref="ns1:_ip_UnifiedCompliancePolicyUIAction" minOccurs="0"/>
                <xsd:element ref="ns3:MediaServiceObjectDetectorVersions" minOccurs="0"/>
                <xsd:element ref="ns3:MediaServiceSearchProperties" minOccurs="0"/>
                <xsd:element ref="ns3:lcf76f155ced4ddcb4097134ff3c332f" minOccurs="0"/>
                <xsd:element ref="ns3:Toolki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41" nillable="true" ma:displayName="Unified Compliance Policy Properties" ma:hidden="true" ma:internalName="_ip_UnifiedCompliancePolicyProperties">
      <xsd:simpleType>
        <xsd:restriction base="dms:Note"/>
      </xsd:simpleType>
    </xsd:element>
    <xsd:element name="_ip_UnifiedCompliancePolicyUIAction" ma:index="4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ba0a33-b247-4d4b-b9ae-c709af684fd3" elementFormDefault="qualified">
    <xsd:import namespace="http://schemas.microsoft.com/office/2006/documentManagement/types"/>
    <xsd:import namespace="http://schemas.microsoft.com/office/infopath/2007/PartnerControls"/>
    <xsd:element name="TaxCatchAll" ma:index="3" nillable="true" ma:displayName="Taxonomy Catch All Column" ma:hidden="true" ma:list="{240e11ca-06da-424a-8d53-999654c65618}" ma:internalName="TaxCatchAll" ma:showField="CatchAllData" ma:web="0660e3e9-bd2f-4b26-aa72-e39797ce8dfd">
      <xsd:complexType>
        <xsd:complexContent>
          <xsd:extension base="dms:MultiChoiceLookup">
            <xsd:sequence>
              <xsd:element name="Value" type="dms:Lookup" maxOccurs="unbounded" minOccurs="0" nillable="true"/>
            </xsd:sequence>
          </xsd:extension>
        </xsd:complexContent>
      </xsd:complexType>
    </xsd:element>
    <xsd:element name="TaxCatchAllLabel" ma:index="4" nillable="true" ma:displayName="Taxonomy Catch All Column1" ma:hidden="true" ma:list="{240e11ca-06da-424a-8d53-999654c65618}" ma:internalName="TaxCatchAllLabel" ma:readOnly="true" ma:showField="CatchAllDataLabel" ma:web="0660e3e9-bd2f-4b26-aa72-e39797ce8dfd">
      <xsd:complexType>
        <xsd:complexContent>
          <xsd:extension base="dms:MultiChoiceLookup">
            <xsd:sequence>
              <xsd:element name="Value" type="dms:Lookup" maxOccurs="unbounded" minOccurs="0" nillable="true"/>
            </xsd:sequence>
          </xsd:extension>
        </xsd:complexContent>
      </xsd:complexType>
    </xsd:element>
    <xsd:element name="FM_x0020_Doc_x0020_TypeTaxHTField0" ma:index="8" nillable="true" ma:taxonomy="true" ma:internalName="FM_x0020_Doc_x0020_TypeTaxHTField0" ma:taxonomyFieldName="FM_x0020_Doc_x0020_Type" ma:displayName="FM Doc Type" ma:readOnly="false" ma:default="" ma:fieldId="{bfb78ee2-975a-4f84-839c-ed91d42d4105}" ma:sspId="b7e16863-b940-4291-96f8-ad8461baff96" ma:termSetId="af82bb66-37d5-47da-967c-ea1eda9481cb" ma:anchorId="00000000-0000-0000-0000-000000000000" ma:open="false" ma:isKeyword="false">
      <xsd:complexType>
        <xsd:sequence>
          <xsd:element ref="pc:Terms" minOccurs="0" maxOccurs="1"/>
        </xsd:sequence>
      </xsd:complexType>
    </xsd:element>
    <xsd:element name="FM_x0020_Ent_x0020_TaxonomyTaxHTField0" ma:index="10" nillable="true" ma:taxonomy="true" ma:internalName="FM_x0020_Ent_x0020_TaxonomyTaxHTField0" ma:taxonomyFieldName="FM_x0020_Ent_x0020_Taxonomy" ma:displayName="FM Business Process" ma:readOnly="false" ma:default="" ma:fieldId="{b40ec4b2-9645-411d-a03c-9e8ab0f1f2d4}" ma:sspId="b7e16863-b940-4291-96f8-ad8461baff96" ma:termSetId="3d1ce9c8-a01a-4b28-93f4-bc23cae590ff" ma:anchorId="00000000-0000-0000-0000-000000000000" ma:open="false" ma:isKeyword="false">
      <xsd:complexType>
        <xsd:sequence>
          <xsd:element ref="pc:Terms" minOccurs="0" maxOccurs="1"/>
        </xsd:sequence>
      </xsd:complexType>
    </xsd:element>
    <xsd:element name="FM_x0020_DPT" ma:index="12" nillable="true" ma:displayName="FM DPT" ma:description="This column is used to assign FMI Department" ma:format="Dropdown" ma:hidden="true" ma:internalName="FM_x0020_DPT" ma:readOnly="false">
      <xsd:simpleType>
        <xsd:restriction base="dms:Choice">
          <xsd:enumeration value="Accounts Payable"/>
          <xsd:enumeration value="Administration"/>
          <xsd:enumeration value="Climax Moly Company"/>
          <xsd:enumeration value="Communications"/>
          <xsd:enumeration value="Community / Administrative Services"/>
          <xsd:enumeration value="Community Relations/Social Resp"/>
          <xsd:enumeration value="Corporate Communications"/>
          <xsd:enumeration value="Custom Applications"/>
          <xsd:enumeration value="Environmental / Sustainable Development"/>
          <xsd:enumeration value="Exploration"/>
          <xsd:enumeration value="Exploration / Geology"/>
          <xsd:enumeration value="External Communications"/>
          <xsd:enumeration value="Finance"/>
          <xsd:enumeration value="Finance / Accounting / Tax"/>
          <xsd:enumeration value="Financial Shared Services"/>
          <xsd:enumeration value="FM Africa"/>
          <xsd:enumeration value="FM Americas"/>
          <xsd:enumeration value="FM Mining Company"/>
          <xsd:enumeration value="Global Supply Chain"/>
          <xsd:enumeration value="GSC/ Purchasing/ Warehousing"/>
          <xsd:enumeration value="Health &amp; Safety"/>
          <xsd:enumeration value="Human Resources"/>
          <xsd:enumeration value="Legal / Govt Relations"/>
          <xsd:enumeration value="MIS"/>
          <xsd:enumeration value="Operational Improvement"/>
          <xsd:enumeration value="Operations"/>
          <xsd:enumeration value="Operations Smelting"/>
          <xsd:enumeration value="Ops Maintenance"/>
          <xsd:enumeration value="Sales &amp; Marketing"/>
          <xsd:enumeration value="Security"/>
          <xsd:enumeration value="Senior Management (Corp)"/>
          <xsd:enumeration value="Strategic Planning"/>
        </xsd:restriction>
      </xsd:simpleType>
    </xsd:element>
    <xsd:element name="FM_x0020_LOC" ma:index="13" nillable="true" ma:displayName="FM LOC" ma:description="This column is used to assign Location" ma:format="Dropdown" ma:internalName="FM_x0020_LOC" ma:readOnly="false">
      <xsd:simpleType>
        <xsd:restriction base="dms:Choice">
          <xsd:enumeration value="Administrative &amp; Sales"/>
          <xsd:enumeration value="Africa"/>
          <xsd:enumeration value="Ajo"/>
          <xsd:enumeration value="Arequipa"/>
          <xsd:enumeration value="Asia Pacific"/>
          <xsd:enumeration value="Atlantic Copper (Huelva)"/>
          <xsd:enumeration value="Aurex"/>
          <xsd:enumeration value="Australia/Asia"/>
          <xsd:enumeration value="Bagdad"/>
          <xsd:enumeration value="Bayway"/>
          <xsd:enumeration value="Bisbee"/>
          <xsd:enumeration value="Cairns"/>
          <xsd:enumeration value="Candelaria"/>
          <xsd:enumeration value="Central Analytical Service Center"/>
          <xsd:enumeration value="Cerro Verde"/>
          <xsd:enumeration value="Chino"/>
          <xsd:enumeration value="Climax"/>
          <xsd:enumeration value="Climax Technology Center"/>
          <xsd:enumeration value="Cobre"/>
          <xsd:enumeration value="Colorado Data Center"/>
          <xsd:enumeration value="Cotton Center"/>
          <xsd:enumeration value="Data Center"/>
          <xsd:enumeration value="El Abra"/>
          <xsd:enumeration value="El Paso"/>
          <xsd:enumeration value="El Paso Refinery"/>
          <xsd:enumeration value="El Paso Rod"/>
          <xsd:enumeration value="Europe"/>
          <xsd:enumeration value="FMC"/>
          <xsd:enumeration value="Ft Madison"/>
          <xsd:enumeration value="Global"/>
          <xsd:enumeration value="Henderson"/>
          <xsd:enumeration value="Houston"/>
          <xsd:enumeration value="Huelva"/>
          <xsd:enumeration value="Jakarta"/>
          <xsd:enumeration value="Jerome"/>
          <xsd:enumeration value="Johannesburg"/>
          <xsd:enumeration value="Kinetics"/>
          <xsd:enumeration value="Kisanfu"/>
          <xsd:enumeration value="Kokkola"/>
          <xsd:enumeration value="Lafayette"/>
          <xsd:enumeration value="Lubumbashi"/>
          <xsd:enumeration value="Madrid"/>
          <xsd:enumeration value="Miami"/>
          <xsd:enumeration value="Miami Rod"/>
          <xsd:enumeration value="Miami Smelter"/>
          <xsd:enumeration value="Mine Training Institute"/>
          <xsd:enumeration value="Mining"/>
          <xsd:enumeration value="Morenci"/>
          <xsd:enumeration value="New Mexico"/>
          <xsd:enumeration value="NOLA"/>
          <xsd:enumeration value="North America"/>
          <xsd:enumeration value="Norwich"/>
          <xsd:enumeration value="Oil &amp; Gas"/>
          <xsd:enumeration value="Ojos del Salado"/>
          <xsd:enumeration value="Oro Valley"/>
          <xsd:enumeration value="Phoenix"/>
          <xsd:enumeration value="Processing"/>
          <xsd:enumeration value="PTFI"/>
          <xsd:enumeration value="Research &amp; Development"/>
          <xsd:enumeration value="Rotterdam"/>
          <xsd:enumeration value="Safford"/>
          <xsd:enumeration value="Safford Lab"/>
          <xsd:enumeration value="Safford Mine"/>
          <xsd:enumeration value="Sahuarita"/>
          <xsd:enumeration value="Sanchez"/>
          <xsd:enumeration value="Santiago Data Center"/>
          <xsd:enumeration value="Santiago"/>
          <xsd:enumeration value="Shanghai"/>
          <xsd:enumeration value="Sierrita"/>
          <xsd:enumeration value="Singapore"/>
          <xsd:enumeration value="South America"/>
          <xsd:enumeration value="Stowmarket"/>
          <xsd:enumeration value="Technology Center"/>
          <xsd:enumeration value="Tenke Fungurume"/>
          <xsd:enumeration value="Tohono"/>
          <xsd:enumeration value="Tokyo"/>
          <xsd:enumeration value="Tucson Office"/>
          <xsd:enumeration value="Twin Buttes"/>
          <xsd:enumeration value="Tyrone"/>
        </xsd:restriction>
      </xsd:simpleType>
    </xsd:element>
    <xsd:element name="o79fb0eb13274969baa8945b2a62dcda" ma:index="14" ma:taxonomy="true" ma:internalName="o79fb0eb13274969baa8945b2a62dcda" ma:taxonomyFieldName="FM_x0020_Retention_x0020_Category" ma:displayName="FM Retention Category" ma:readOnly="false" ma:default="1;#Health ＆ Safety - General|0dfe420d-17ff-45dc-a991-4ec628acd5ff" ma:fieldId="{879fb0eb-1327-4969-baa8-945b2a62dcda}" ma:sspId="b7e16863-b940-4291-96f8-ad8461baff96" ma:termSetId="3287f003-fa19-4de9-9d01-e5aef60515f6"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98c03bd-a2e2-4462-a88b-e3de3d1ab4a0" elementFormDefault="qualified">
    <xsd:import namespace="http://schemas.microsoft.com/office/2006/documentManagement/types"/>
    <xsd:import namespace="http://schemas.microsoft.com/office/infopath/2007/PartnerControls"/>
    <xsd:element name="Topics" ma:index="18" nillable="true" ma:displayName="Topic" ma:format="Dropdown" ma:internalName="Topics">
      <xsd:simpleType>
        <xsd:restriction base="dms:Text">
          <xsd:maxLength value="255"/>
        </xsd:restriction>
      </xsd:simpleType>
    </xsd:element>
    <xsd:element name="Data_x0020_Incident_x0020_Occurred" ma:index="19" nillable="true" ma:displayName="Date Incident Occurred" ma:format="DateOnly" ma:internalName="Data_x0020_Incident_x0020_Occurred" ma:readOnly="false">
      <xsd:simpleType>
        <xsd:restriction base="dms:DateTime"/>
      </xsd:simpleType>
    </xsd:element>
    <xsd:element name="Published_x0020_Date" ma:index="20" nillable="true" ma:displayName="Published Date" ma:format="DateOnly" ma:internalName="Published_x0020_Date" ma:readOnly="false">
      <xsd:simpleType>
        <xsd:restriction base="dms:DateTime"/>
      </xsd:simpleType>
    </xsd:element>
    <xsd:element name="GSR" ma:index="21" nillable="true" ma:displayName="Fatal Risk" ma:internalName="GSR">
      <xsd:simpleType>
        <xsd:restriction base="dms:Text">
          <xsd:maxLength value="255"/>
        </xsd:restriction>
      </xsd:simpleType>
    </xsd:element>
    <xsd:element name="FCX_x0020_Guideline_x0020_Number" ma:index="22" nillable="true" ma:displayName="FCX Guideline Number" ma:internalName="FCX_x0020_Guideline_x0020_Number" ma:readOnly="false">
      <xsd:simpleType>
        <xsd:restriction base="dms:Text">
          <xsd:maxLength value="255"/>
        </xsd:restriction>
      </xsd:simpleType>
    </xsd:element>
    <xsd:element name="Published_x0020_Year" ma:index="23" nillable="true" ma:displayName="Published Year" ma:decimals="0" ma:default="" ma:description="Year of publication." ma:internalName="Published_x0020_Year" ma:readOnly="false" ma:percentage="FALSE">
      <xsd:simpleType>
        <xsd:restriction base="dms:Number"/>
      </xsd:simpleType>
    </xsd:element>
    <xsd:element name="Folder" ma:index="24" nillable="true" ma:displayName="Folder" ma:internalName="Folder" ma:readOnly="false">
      <xsd:simpleType>
        <xsd:restriction base="dms:Text"/>
      </xsd:simpleType>
    </xsd:element>
    <xsd:element name="Year" ma:index="25" nillable="true" ma:displayName="Year" ma:decimals="0" ma:default="" ma:internalName="Year" ma:readOnly="false" ma:percentage="FALSE">
      <xsd:simpleType>
        <xsd:restriction base="dms:Number"/>
      </xsd:simpleType>
    </xsd:element>
    <xsd:element name="Month" ma:index="26" nillable="true" ma:displayName="Month Number" ma:default="" ma:format="Dropdown" ma:internalName="Month" ma:readOnly="false">
      <xsd:simpleType>
        <xsd:restriction base="dms:Choice">
          <xsd:enumeration value="01"/>
          <xsd:enumeration value="02"/>
          <xsd:enumeration value="03"/>
          <xsd:enumeration value="04"/>
          <xsd:enumeration value="05"/>
          <xsd:enumeration value="06"/>
          <xsd:enumeration value="07"/>
          <xsd:enumeration value="08"/>
          <xsd:enumeration value="09"/>
          <xsd:enumeration value="10"/>
          <xsd:enumeration value="11"/>
          <xsd:enumeration value="12"/>
        </xsd:restriction>
      </xsd:simpleType>
    </xsd:element>
    <xsd:element name="MediaServiceMetadata" ma:index="27" nillable="true" ma:displayName="MediaServiceMetadata" ma:hidden="true" ma:internalName="MediaServiceMetadata" ma:readOnly="true">
      <xsd:simpleType>
        <xsd:restriction base="dms:Note"/>
      </xsd:simpleType>
    </xsd:element>
    <xsd:element name="MediaServiceFastMetadata" ma:index="28" nillable="true" ma:displayName="MediaServiceFastMetadata" ma:hidden="true" ma:internalName="MediaServiceFastMetadata" ma:readOnly="true">
      <xsd:simpleType>
        <xsd:restriction base="dms:Note"/>
      </xsd:simpleType>
    </xsd:element>
    <xsd:element name="MediaServiceAutoTags" ma:index="29" nillable="true" ma:displayName="Tags" ma:internalName="MediaServiceAutoTags" ma:readOnly="true">
      <xsd:simpleType>
        <xsd:restriction base="dms:Text"/>
      </xsd:simpleType>
    </xsd:element>
    <xsd:element name="MediaServiceDateTaken" ma:index="30" nillable="true" ma:displayName="MediaServiceDateTaken" ma:hidden="true" ma:internalName="MediaServiceDateTaken" ma:readOnly="true">
      <xsd:simpleType>
        <xsd:restriction base="dms:Text"/>
      </xsd:simpleType>
    </xsd:element>
    <xsd:element name="MediaServiceOCR" ma:index="31" nillable="true" ma:displayName="Extracted Text" ma:internalName="MediaServiceOCR" ma:readOnly="true">
      <xsd:simpleType>
        <xsd:restriction base="dms:Note">
          <xsd:maxLength value="255"/>
        </xsd:restriction>
      </xsd:simpleType>
    </xsd:element>
    <xsd:element name="CCI_x0023_" ma:index="34" nillable="true" ma:displayName="CCI#" ma:internalName="CCI_x0023_">
      <xsd:simpleType>
        <xsd:restriction base="dms:Number"/>
      </xsd:simpleType>
    </xsd:element>
    <xsd:element name="MediaServiceAutoKeyPoints" ma:index="35" nillable="true" ma:displayName="MediaServiceAutoKeyPoints" ma:hidden="true" ma:internalName="MediaServiceAutoKeyPoints" ma:readOnly="true">
      <xsd:simpleType>
        <xsd:restriction base="dms:Note"/>
      </xsd:simpleType>
    </xsd:element>
    <xsd:element name="MediaServiceKeyPoints" ma:index="36" nillable="true" ma:displayName="KeyPoints" ma:internalName="MediaServiceKeyPoints" ma:readOnly="true">
      <xsd:simpleType>
        <xsd:restriction base="dms:Note">
          <xsd:maxLength value="255"/>
        </xsd:restriction>
      </xsd:simpleType>
    </xsd:element>
    <xsd:element name="Language" ma:index="37" nillable="true" ma:displayName="Language" ma:default="English" ma:format="Dropdown" ma:internalName="Language">
      <xsd:simpleType>
        <xsd:restriction base="dms:Choice">
          <xsd:enumeration value="English"/>
          <xsd:enumeration value="Spanish"/>
          <xsd:enumeration value="Dutch"/>
          <xsd:enumeration value="Bahasa"/>
          <xsd:enumeration value="Finnish"/>
        </xsd:restriction>
      </xsd:simpleType>
    </xsd:element>
    <xsd:element name="MediaServiceGenerationTime" ma:index="38" nillable="true" ma:displayName="MediaServiceGenerationTime" ma:hidden="true" ma:internalName="MediaServiceGenerationTime" ma:readOnly="true">
      <xsd:simpleType>
        <xsd:restriction base="dms:Text"/>
      </xsd:simpleType>
    </xsd:element>
    <xsd:element name="MediaServiceEventHashCode" ma:index="39" nillable="true" ma:displayName="MediaServiceEventHashCode" ma:hidden="true" ma:internalName="MediaServiceEventHashCode" ma:readOnly="true">
      <xsd:simpleType>
        <xsd:restriction base="dms:Text"/>
      </xsd:simpleType>
    </xsd:element>
    <xsd:element name="MediaLengthInSeconds" ma:index="40" nillable="true" ma:displayName="Length (seconds)" ma:internalName="MediaLengthInSeconds" ma:readOnly="true">
      <xsd:simpleType>
        <xsd:restriction base="dms:Unknown"/>
      </xsd:simpleType>
    </xsd:element>
    <xsd:element name="MediaServiceObjectDetectorVersions" ma:index="43" nillable="true" ma:displayName="MediaServiceObjectDetectorVersions" ma:hidden="true" ma:indexed="true" ma:internalName="MediaServiceObjectDetectorVersions" ma:readOnly="true">
      <xsd:simpleType>
        <xsd:restriction base="dms:Text"/>
      </xsd:simpleType>
    </xsd:element>
    <xsd:element name="MediaServiceSearchProperties" ma:index="44" nillable="true" ma:displayName="MediaServiceSearchProperties" ma:hidden="true" ma:internalName="MediaServiceSearchProperties" ma:readOnly="true">
      <xsd:simpleType>
        <xsd:restriction base="dms:Note"/>
      </xsd:simpleType>
    </xsd:element>
    <xsd:element name="lcf76f155ced4ddcb4097134ff3c332f" ma:index="46" nillable="true" ma:taxonomy="true" ma:internalName="lcf76f155ced4ddcb4097134ff3c332f" ma:taxonomyFieldName="MediaServiceImageTags" ma:displayName="Image Tags" ma:readOnly="false" ma:fieldId="{5cf76f15-5ced-4ddc-b409-7134ff3c332f}" ma:taxonomyMulti="true" ma:sspId="b7e16863-b940-4291-96f8-ad8461baff96" ma:termSetId="09814cd3-568e-fe90-9814-8d621ff8fb84" ma:anchorId="fba54fb3-c3e1-fe81-a776-ca4b69148c4d" ma:open="true" ma:isKeyword="false">
      <xsd:complexType>
        <xsd:sequence>
          <xsd:element ref="pc:Terms" minOccurs="0" maxOccurs="1"/>
        </xsd:sequence>
      </xsd:complexType>
    </xsd:element>
    <xsd:element name="Toolkit" ma:index="47" nillable="true" ma:displayName="Toolkit" ma:default="0" ma:description="Please mark to indicate if this is a toolkit." ma:format="Dropdown" ma:internalName="Toolkit">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660e3e9-bd2f-4b26-aa72-e39797ce8dfd" elementFormDefault="qualified">
    <xsd:import namespace="http://schemas.microsoft.com/office/2006/documentManagement/types"/>
    <xsd:import namespace="http://schemas.microsoft.com/office/infopath/2007/PartnerControls"/>
    <xsd:element name="SharedWithUsers" ma:index="3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1" ma:displayName="Title"/>
        <xsd:element ref="dc:subject" minOccurs="0" maxOccurs="1" ma:index="4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FM_x0020_DPT xmlns="b5ba0a33-b247-4d4b-b9ae-c709af684fd3" xsi:nil="true"/>
    <GSR xmlns="298c03bd-a2e2-4462-a88b-e3de3d1ab4a0" xsi:nil="true"/>
    <CCI_x0023_ xmlns="298c03bd-a2e2-4462-a88b-e3de3d1ab4a0" xsi:nil="true"/>
    <_ip_UnifiedCompliancePolicyUIAction xmlns="http://schemas.microsoft.com/sharepoint/v3" xsi:nil="true"/>
    <Month xmlns="298c03bd-a2e2-4462-a88b-e3de3d1ab4a0">07</Month>
    <Language xmlns="298c03bd-a2e2-4462-a88b-e3de3d1ab4a0">English</Language>
    <FM_x0020_Ent_x0020_TaxonomyTaxHTField0 xmlns="b5ba0a33-b247-4d4b-b9ae-c709af684fd3">
      <Terms xmlns="http://schemas.microsoft.com/office/infopath/2007/PartnerControls">
        <TermInfo xmlns="http://schemas.microsoft.com/office/infopath/2007/PartnerControls">
          <TermName xmlns="http://schemas.microsoft.com/office/infopath/2007/PartnerControls">Protect</TermName>
          <TermId xmlns="http://schemas.microsoft.com/office/infopath/2007/PartnerControls">fddb0a94-4ad4-4681-a955-6ed1ecdb2b6a</TermId>
        </TermInfo>
      </Terms>
    </FM_x0020_Ent_x0020_TaxonomyTaxHTField0>
    <Published_x0020_Date xmlns="298c03bd-a2e2-4462-a88b-e3de3d1ab4a0" xsi:nil="true"/>
    <FCX_x0020_Guideline_x0020_Number xmlns="298c03bd-a2e2-4462-a88b-e3de3d1ab4a0" xsi:nil="true"/>
    <Folder xmlns="298c03bd-a2e2-4462-a88b-e3de3d1ab4a0" xsi:nil="true"/>
    <_ip_UnifiedCompliancePolicyProperties xmlns="http://schemas.microsoft.com/sharepoint/v3" xsi:nil="true"/>
    <lcf76f155ced4ddcb4097134ff3c332f xmlns="298c03bd-a2e2-4462-a88b-e3de3d1ab4a0">
      <Terms xmlns="http://schemas.microsoft.com/office/infopath/2007/PartnerControls"/>
    </lcf76f155ced4ddcb4097134ff3c332f>
    <FM_x0020_Doc_x0020_TypeTaxHTField0 xmlns="b5ba0a33-b247-4d4b-b9ae-c709af684fd3">
      <Terms xmlns="http://schemas.microsoft.com/office/infopath/2007/PartnerControls">
        <TermInfo xmlns="http://schemas.microsoft.com/office/infopath/2007/PartnerControls">
          <TermName xmlns="http://schemas.microsoft.com/office/infopath/2007/PartnerControls">Reference Material</TermName>
          <TermId xmlns="http://schemas.microsoft.com/office/infopath/2007/PartnerControls">338e5b4b-1f60-4168-a238-7578efd0c245</TermId>
        </TermInfo>
      </Terms>
    </FM_x0020_Doc_x0020_TypeTaxHTField0>
    <Topics xmlns="298c03bd-a2e2-4462-a88b-e3de3d1ab4a0">Monthly Meeting Decks</Topics>
    <Published_x0020_Year xmlns="298c03bd-a2e2-4462-a88b-e3de3d1ab4a0">2026</Published_x0020_Year>
    <TaxCatchAll xmlns="b5ba0a33-b247-4d4b-b9ae-c709af684fd3">
      <Value>5</Value>
      <Value>4</Value>
      <Value>1</Value>
    </TaxCatchAll>
    <FM_x0020_LOC xmlns="b5ba0a33-b247-4d4b-b9ae-c709af684fd3" xsi:nil="true"/>
    <o79fb0eb13274969baa8945b2a62dcda xmlns="b5ba0a33-b247-4d4b-b9ae-c709af684fd3">
      <Terms xmlns="http://schemas.microsoft.com/office/infopath/2007/PartnerControls">
        <TermInfo xmlns="http://schemas.microsoft.com/office/infopath/2007/PartnerControls">
          <TermName xmlns="http://schemas.microsoft.com/office/infopath/2007/PartnerControls">Health ＆ Safety - General</TermName>
          <TermId xmlns="http://schemas.microsoft.com/office/infopath/2007/PartnerControls">0dfe420d-17ff-45dc-a991-4ec628acd5ff</TermId>
        </TermInfo>
      </Terms>
    </o79fb0eb13274969baa8945b2a62dcda>
    <Year xmlns="298c03bd-a2e2-4462-a88b-e3de3d1ab4a0">2026</Year>
    <Toolkit xmlns="298c03bd-a2e2-4462-a88b-e3de3d1ab4a0">false</Toolkit>
    <Data_x0020_Incident_x0020_Occurred xmlns="298c03bd-a2e2-4462-a88b-e3de3d1ab4a0" xsi:nil="true"/>
  </documentManagement>
</p:properties>
</file>

<file path=customXml/item3.xml><?xml version="1.0" encoding="utf-8"?>
<?mso-contentType ?>
<SharedContentType xmlns="Microsoft.SharePoint.Taxonomy.ContentTypeSync" SourceId="b7e16863-b940-4291-96f8-ad8461baff96" ContentTypeId="0x01010046829DE55437B147B48D1766376E3D6B"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0C58C9-C5F5-4A55-8A30-D4F79B85286D}">
  <ds:schemaRefs>
    <ds:schemaRef ds:uri="0660e3e9-bd2f-4b26-aa72-e39797ce8dfd"/>
    <ds:schemaRef ds:uri="298c03bd-a2e2-4462-a88b-e3de3d1ab4a0"/>
    <ds:schemaRef ds:uri="b5ba0a33-b247-4d4b-b9ae-c709af684fd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8859862-7192-4F6A-9D52-208172611941}">
  <ds:schemaRefs>
    <ds:schemaRef ds:uri="0660e3e9-bd2f-4b26-aa72-e39797ce8dfd"/>
    <ds:schemaRef ds:uri="298c03bd-a2e2-4462-a88b-e3de3d1ab4a0"/>
    <ds:schemaRef ds:uri="b5ba0a33-b247-4d4b-b9ae-c709af684fd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E6EB529-65B2-4E8C-977E-A7E50C06EBE1}">
  <ds:schemaRefs>
    <ds:schemaRef ds:uri="Microsoft.SharePoint.Taxonomy.ContentTypeSync"/>
  </ds:schemaRefs>
</ds:datastoreItem>
</file>

<file path=customXml/itemProps4.xml><?xml version="1.0" encoding="utf-8"?>
<ds:datastoreItem xmlns:ds="http://schemas.openxmlformats.org/officeDocument/2006/customXml" ds:itemID="{D73FF652-B339-4FBF-AED7-45226AD4D4F4}">
  <ds:schemaRefs>
    <ds:schemaRef ds:uri="http://schemas.microsoft.com/sharepoint/v3/contenttype/forms"/>
  </ds:schemaRefs>
</ds:datastoreItem>
</file>

<file path=docMetadata/LabelInfo.xml><?xml version="1.0" encoding="utf-8"?>
<clbl:labelList xmlns:clbl="http://schemas.microsoft.com/office/2020/mipLabelMetadata">
  <clbl:label id="{56f8a036-ae1b-4f85-92d3-f4203c03c43b}" enabled="1" method="Standard" siteId="{5f229ce1-773c-46ed-a6fa-974006fae097}" removed="0"/>
</clbl:labelList>
</file>

<file path=docProps/app.xml><?xml version="1.0" encoding="utf-8"?>
<Properties xmlns="http://schemas.openxmlformats.org/officeDocument/2006/extended-properties" xmlns:vt="http://schemas.openxmlformats.org/officeDocument/2006/docPropsVTypes">
  <Template/>
  <TotalTime>0</TotalTime>
  <Words>3039</Words>
  <Application>Microsoft Office PowerPoint</Application>
  <PresentationFormat>Widescreen</PresentationFormat>
  <Paragraphs>383</Paragraphs>
  <Slides>39</Slides>
  <Notes>35</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39</vt:i4>
      </vt:variant>
    </vt:vector>
  </HeadingPairs>
  <TitlesOfParts>
    <vt:vector size="50" baseType="lpstr">
      <vt:lpstr>Aptos</vt:lpstr>
      <vt:lpstr>Aptos Display</vt:lpstr>
      <vt:lpstr>Arial</vt:lpstr>
      <vt:lpstr>Calibri</vt:lpstr>
      <vt:lpstr>Calibri Light</vt:lpstr>
      <vt:lpstr>Segoe UI</vt:lpstr>
      <vt:lpstr>Tahoma</vt:lpstr>
      <vt:lpstr>Wingdings</vt:lpstr>
      <vt:lpstr>Office Theme</vt:lpstr>
      <vt:lpstr>1_Office Theme</vt:lpstr>
      <vt:lpstr>Retrospect</vt:lpstr>
      <vt:lpstr>PowerPoint Presentation</vt:lpstr>
      <vt:lpstr>PowerPoint Presentation</vt:lpstr>
      <vt:lpstr>PowerPoint Presentation</vt:lpstr>
      <vt:lpstr>PowerPoint Presentation</vt:lpstr>
      <vt:lpstr>Morenci: Hazard Identification Through Near-Miss Reporting and Follow-Up </vt:lpstr>
      <vt:lpstr>Sierrita: Daily FRM Reviews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Employee Fell From T-Dolos</vt:lpstr>
      <vt:lpstr>Worker Struck by a Drilling Rod </vt:lpstr>
      <vt:lpstr>Water Truck Rolled Over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FMI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Hinsberg, Katrina</dc:creator>
  <cp:lastModifiedBy>Goertz, Benjamin</cp:lastModifiedBy>
  <cp:revision>1</cp:revision>
  <dcterms:created xsi:type="dcterms:W3CDTF">2026-04-08T16:11:13Z</dcterms:created>
  <dcterms:modified xsi:type="dcterms:W3CDTF">2026-08-27T21:51:31Z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0x01010046829DE55437B147B48D1766376E3D6B00568CF1748B89F743820C6F2E6A8B37B4</vt:lpwstr>
  </property>
  <property fmtid="{D5CDD505-2E9C-101B-9397-08002B2CF9AE}" pid="3" name="FM_x0020_Ent_x0020_Taxonomy">
    <vt:lpwstr>4;#Protect|fddb0a94-4ad4-4681-a955-6ed1ecdb2b6a</vt:lpwstr>
  </property>
  <property fmtid="{D5CDD505-2E9C-101B-9397-08002B2CF9AE}" pid="4" name="MediaServiceImageTags">
    <vt:lpwstr/>
  </property>
  <property fmtid="{D5CDD505-2E9C-101B-9397-08002B2CF9AE}" pid="5" name="FM_x0020_Doc_x0020_Type">
    <vt:lpwstr>5;#Reference Material|338e5b4b-1f60-4168-a238-7578efd0c245</vt:lpwstr>
  </property>
  <property fmtid="{D5CDD505-2E9C-101B-9397-08002B2CF9AE}" pid="6" name="FM_x0020_Retention_x0020_Category">
    <vt:lpwstr>1;#Health ＆ Safety - General|0dfe420d-17ff-45dc-a991-4ec628acd5ff</vt:lpwstr>
  </property>
  <property fmtid="{D5CDD505-2E9C-101B-9397-08002B2CF9AE}" pid="7" name="FM Ent Taxonomy">
    <vt:lpwstr>4;#Protect|fddb0a94-4ad4-4681-a955-6ed1ecdb2b6a</vt:lpwstr>
  </property>
  <property fmtid="{D5CDD505-2E9C-101B-9397-08002B2CF9AE}" pid="8" name="FM Retention Category">
    <vt:lpwstr>1;#Health ＆ Safety - General|0dfe420d-17ff-45dc-a991-4ec628acd5ff</vt:lpwstr>
  </property>
  <property fmtid="{D5CDD505-2E9C-101B-9397-08002B2CF9AE}" pid="9" name="FM Doc Type">
    <vt:lpwstr>5;#Reference Material|338e5b4b-1f60-4168-a238-7578efd0c245</vt:lpwstr>
  </property>
</Properties>
</file>