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63" r:id="rId5"/>
    <p:sldId id="2147479368" r:id="rId6"/>
    <p:sldId id="292" r:id="rId7"/>
    <p:sldId id="2147479365" r:id="rId8"/>
    <p:sldId id="357" r:id="rId9"/>
    <p:sldId id="345" r:id="rId10"/>
    <p:sldId id="359" r:id="rId11"/>
    <p:sldId id="2147479363" r:id="rId12"/>
    <p:sldId id="2147479378" r:id="rId13"/>
    <p:sldId id="2147479388" r:id="rId14"/>
    <p:sldId id="265" r:id="rId15"/>
    <p:sldId id="352" r:id="rId16"/>
    <p:sldId id="325" r:id="rId17"/>
    <p:sldId id="2147479374" r:id="rId18"/>
    <p:sldId id="2147479384" r:id="rId19"/>
    <p:sldId id="303" r:id="rId20"/>
    <p:sldId id="295" r:id="rId21"/>
    <p:sldId id="2147479385" r:id="rId22"/>
    <p:sldId id="2147479386" r:id="rId23"/>
    <p:sldId id="2147479387" r:id="rId24"/>
    <p:sldId id="2147479382" r:id="rId25"/>
    <p:sldId id="2147479371" r:id="rId26"/>
    <p:sldId id="2147479383" r:id="rId27"/>
    <p:sldId id="2147479373" r:id="rId28"/>
    <p:sldId id="2147479372" r:id="rId29"/>
    <p:sldId id="297" r:id="rId30"/>
    <p:sldId id="298" r:id="rId31"/>
    <p:sldId id="21474793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FCA04-2F74-4579-DD95-C7F4BA1AFEDB}" name="Rose, Chris" initials="CR" userId="S::crose@fmi.com::a9a9c94d-cc2e-41ff-88b2-69119e76a1cd" providerId="AD"/>
  <p188:author id="{9B2FA130-93B2-3842-B138-39821AFB8F3F}" name="Hinsberg, Katrina" initials="KH" userId="S::khinsber@fmi.com::84259b84-7027-477f-b63d-0b29b86341c4" providerId="AD"/>
  <p188:author id="{4CE7F189-4EDA-0422-81D2-17F31868499B}" name="Talkington, Amy" initials="AT" userId="S::atalking@fmi.com::d45e07e3-b9b5-43ec-89a6-6fd33d9bea62" providerId="AD"/>
  <p188:author id="{3C5A05EC-C62C-7B95-4345-249D4B313D68}" name="Wise, Dana" initials="DW" userId="S::dwise@fmi.com::70e63ec6-51c5-46c7-b387-d3a85e40fe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BC4AC"/>
    <a:srgbClr val="C66A39"/>
    <a:srgbClr val="004449"/>
    <a:srgbClr val="F5F3F2"/>
    <a:srgbClr val="CFB89E"/>
    <a:srgbClr val="DBBA9B"/>
    <a:srgbClr val="30696D"/>
    <a:srgbClr val="236065"/>
    <a:srgbClr val="E7EEEF"/>
    <a:srgbClr val="F4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E96802-D054-433D-8F1F-0D738F1B5E14}" v="46" dt="2025-12-18T17:54:12.0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ckman, Ron" userId="a745d65d-793c-41dd-a12c-725cb989ea82" providerId="ADAL" clId="{537EA96F-4C36-4EEB-BA41-431F8DE1BB47}"/>
    <pc:docChg chg="custSel addSld modSld">
      <pc:chgData name="Hickman, Ron" userId="a745d65d-793c-41dd-a12c-725cb989ea82" providerId="ADAL" clId="{537EA96F-4C36-4EEB-BA41-431F8DE1BB47}" dt="2025-12-17T13:47:17.671" v="198" actId="1076"/>
      <pc:docMkLst>
        <pc:docMk/>
      </pc:docMkLst>
      <pc:sldChg chg="addSp modSp mod">
        <pc:chgData name="Hickman, Ron" userId="a745d65d-793c-41dd-a12c-725cb989ea82" providerId="ADAL" clId="{537EA96F-4C36-4EEB-BA41-431F8DE1BB47}" dt="2025-12-17T13:45:05.434" v="18" actId="1076"/>
        <pc:sldMkLst>
          <pc:docMk/>
          <pc:sldMk cId="1375270541" sldId="2147479378"/>
        </pc:sldMkLst>
        <pc:spChg chg="mod">
          <ac:chgData name="Hickman, Ron" userId="a745d65d-793c-41dd-a12c-725cb989ea82" providerId="ADAL" clId="{537EA96F-4C36-4EEB-BA41-431F8DE1BB47}" dt="2025-12-17T13:44:34.594" v="16" actId="404"/>
          <ac:spMkLst>
            <pc:docMk/>
            <pc:sldMk cId="1375270541" sldId="2147479378"/>
            <ac:spMk id="3" creationId="{F0749ED1-888B-BEA2-19FE-8DC11F71096D}"/>
          </ac:spMkLst>
        </pc:spChg>
        <pc:spChg chg="mod">
          <ac:chgData name="Hickman, Ron" userId="a745d65d-793c-41dd-a12c-725cb989ea82" providerId="ADAL" clId="{537EA96F-4C36-4EEB-BA41-431F8DE1BB47}" dt="2025-12-17T13:37:12.454" v="12" actId="20577"/>
          <ac:spMkLst>
            <pc:docMk/>
            <pc:sldMk cId="1375270541" sldId="2147479378"/>
            <ac:spMk id="5" creationId="{1EBDAD29-6FCA-D852-C736-64E655513E11}"/>
          </ac:spMkLst>
        </pc:spChg>
        <pc:picChg chg="add mod">
          <ac:chgData name="Hickman, Ron" userId="a745d65d-793c-41dd-a12c-725cb989ea82" providerId="ADAL" clId="{537EA96F-4C36-4EEB-BA41-431F8DE1BB47}" dt="2025-12-17T13:45:05.434" v="18" actId="1076"/>
          <ac:picMkLst>
            <pc:docMk/>
            <pc:sldMk cId="1375270541" sldId="2147479378"/>
            <ac:picMk id="6" creationId="{DD52B065-960A-36A9-3623-E720D815E8C7}"/>
          </ac:picMkLst>
        </pc:picChg>
      </pc:sldChg>
      <pc:sldChg chg="addSp delSp modSp add mod">
        <pc:chgData name="Hickman, Ron" userId="a745d65d-793c-41dd-a12c-725cb989ea82" providerId="ADAL" clId="{537EA96F-4C36-4EEB-BA41-431F8DE1BB47}" dt="2025-12-17T13:47:17.671" v="198" actId="1076"/>
        <pc:sldMkLst>
          <pc:docMk/>
          <pc:sldMk cId="2806009253" sldId="2147479388"/>
        </pc:sldMkLst>
        <pc:spChg chg="mod">
          <ac:chgData name="Hickman, Ron" userId="a745d65d-793c-41dd-a12c-725cb989ea82" providerId="ADAL" clId="{537EA96F-4C36-4EEB-BA41-431F8DE1BB47}" dt="2025-12-17T13:45:48.879" v="33" actId="20577"/>
          <ac:spMkLst>
            <pc:docMk/>
            <pc:sldMk cId="2806009253" sldId="2147479388"/>
            <ac:spMk id="3" creationId="{6AA94619-AA7A-0F84-CEA3-9D89F4094F9C}"/>
          </ac:spMkLst>
        </pc:spChg>
        <pc:spChg chg="add mod">
          <ac:chgData name="Hickman, Ron" userId="a745d65d-793c-41dd-a12c-725cb989ea82" providerId="ADAL" clId="{537EA96F-4C36-4EEB-BA41-431F8DE1BB47}" dt="2025-12-17T13:47:09.793" v="196" actId="1076"/>
          <ac:spMkLst>
            <pc:docMk/>
            <pc:sldMk cId="2806009253" sldId="2147479388"/>
            <ac:spMk id="4" creationId="{4265C476-FA69-EF19-8123-3B6BEC656A09}"/>
          </ac:spMkLst>
        </pc:spChg>
        <pc:picChg chg="del">
          <ac:chgData name="Hickman, Ron" userId="a745d65d-793c-41dd-a12c-725cb989ea82" providerId="ADAL" clId="{537EA96F-4C36-4EEB-BA41-431F8DE1BB47}" dt="2025-12-17T13:45:51.126" v="34" actId="478"/>
          <ac:picMkLst>
            <pc:docMk/>
            <pc:sldMk cId="2806009253" sldId="2147479388"/>
            <ac:picMk id="6" creationId="{4FF49B7C-2A2A-93D6-1359-20643EB8B5F6}"/>
          </ac:picMkLst>
        </pc:picChg>
        <pc:picChg chg="add mod">
          <ac:chgData name="Hickman, Ron" userId="a745d65d-793c-41dd-a12c-725cb989ea82" providerId="ADAL" clId="{537EA96F-4C36-4EEB-BA41-431F8DE1BB47}" dt="2025-12-17T13:47:17.671" v="198" actId="1076"/>
          <ac:picMkLst>
            <pc:docMk/>
            <pc:sldMk cId="2806009253" sldId="2147479388"/>
            <ac:picMk id="7" creationId="{450F8B97-24AD-58E3-CC08-71BC68F6D94F}"/>
          </ac:picMkLst>
        </pc:picChg>
      </pc:sldChg>
    </pc:docChg>
  </pc:docChgLst>
  <pc:docChgLst>
    <pc:chgData name="Goertz, Benjamin" userId="7bbcdc09-a17a-459e-9ed5-6cf1c589f103" providerId="ADAL" clId="{04D64733-E403-4831-BFA8-B385AAA67971}"/>
    <pc:docChg chg="undo redo custSel addSld delSld modSld sldOrd">
      <pc:chgData name="Goertz, Benjamin" userId="7bbcdc09-a17a-459e-9ed5-6cf1c589f103" providerId="ADAL" clId="{04D64733-E403-4831-BFA8-B385AAA67971}" dt="2025-12-18T17:54:12.098" v="3401" actId="20577"/>
      <pc:docMkLst>
        <pc:docMk/>
      </pc:docMkLst>
      <pc:sldChg chg="modSp add del mod">
        <pc:chgData name="Goertz, Benjamin" userId="7bbcdc09-a17a-459e-9ed5-6cf1c589f103" providerId="ADAL" clId="{04D64733-E403-4831-BFA8-B385AAA67971}" dt="2025-12-10T21:37:20.843" v="97" actId="47"/>
        <pc:sldMkLst>
          <pc:docMk/>
          <pc:sldMk cId="1813695098" sldId="260"/>
        </pc:sldMkLst>
      </pc:sldChg>
      <pc:sldChg chg="modSp mod">
        <pc:chgData name="Goertz, Benjamin" userId="7bbcdc09-a17a-459e-9ed5-6cf1c589f103" providerId="ADAL" clId="{04D64733-E403-4831-BFA8-B385AAA67971}" dt="2025-12-10T21:29:00.795" v="36" actId="20577"/>
        <pc:sldMkLst>
          <pc:docMk/>
          <pc:sldMk cId="3760700204" sldId="263"/>
        </pc:sldMkLst>
        <pc:spChg chg="mod">
          <ac:chgData name="Goertz, Benjamin" userId="7bbcdc09-a17a-459e-9ed5-6cf1c589f103" providerId="ADAL" clId="{04D64733-E403-4831-BFA8-B385AAA67971}" dt="2025-12-10T21:29:00.795" v="36" actId="20577"/>
          <ac:spMkLst>
            <pc:docMk/>
            <pc:sldMk cId="3760700204" sldId="263"/>
            <ac:spMk id="2" creationId="{8ED6258C-8CCE-09B3-97BC-FC79E6BA6803}"/>
          </ac:spMkLst>
        </pc:spChg>
      </pc:sldChg>
      <pc:sldChg chg="del">
        <pc:chgData name="Goertz, Benjamin" userId="7bbcdc09-a17a-459e-9ed5-6cf1c589f103" providerId="ADAL" clId="{04D64733-E403-4831-BFA8-B385AAA67971}" dt="2025-12-10T21:37:01.766" v="92" actId="47"/>
        <pc:sldMkLst>
          <pc:docMk/>
          <pc:sldMk cId="3752845349" sldId="264"/>
        </pc:sldMkLst>
      </pc:sldChg>
      <pc:sldChg chg="del">
        <pc:chgData name="Goertz, Benjamin" userId="7bbcdc09-a17a-459e-9ed5-6cf1c589f103" providerId="ADAL" clId="{04D64733-E403-4831-BFA8-B385AAA67971}" dt="2025-12-10T21:37:01.766" v="92" actId="47"/>
        <pc:sldMkLst>
          <pc:docMk/>
          <pc:sldMk cId="1051254421" sldId="274"/>
        </pc:sldMkLst>
      </pc:sldChg>
      <pc:sldChg chg="del">
        <pc:chgData name="Goertz, Benjamin" userId="7bbcdc09-a17a-459e-9ed5-6cf1c589f103" providerId="ADAL" clId="{04D64733-E403-4831-BFA8-B385AAA67971}" dt="2025-12-10T21:30:22" v="39" actId="47"/>
        <pc:sldMkLst>
          <pc:docMk/>
          <pc:sldMk cId="1133018671" sldId="275"/>
        </pc:sldMkLst>
      </pc:sldChg>
      <pc:sldChg chg="del">
        <pc:chgData name="Goertz, Benjamin" userId="7bbcdc09-a17a-459e-9ed5-6cf1c589f103" providerId="ADAL" clId="{04D64733-E403-4831-BFA8-B385AAA67971}" dt="2025-12-10T21:37:01.766" v="92" actId="47"/>
        <pc:sldMkLst>
          <pc:docMk/>
          <pc:sldMk cId="1274616046" sldId="284"/>
        </pc:sldMkLst>
      </pc:sldChg>
      <pc:sldChg chg="del">
        <pc:chgData name="Goertz, Benjamin" userId="7bbcdc09-a17a-459e-9ed5-6cf1c589f103" providerId="ADAL" clId="{04D64733-E403-4831-BFA8-B385AAA67971}" dt="2025-12-10T21:37:01.766" v="92" actId="47"/>
        <pc:sldMkLst>
          <pc:docMk/>
          <pc:sldMk cId="51256805" sldId="285"/>
        </pc:sldMkLst>
      </pc:sldChg>
      <pc:sldChg chg="del">
        <pc:chgData name="Goertz, Benjamin" userId="7bbcdc09-a17a-459e-9ed5-6cf1c589f103" providerId="ADAL" clId="{04D64733-E403-4831-BFA8-B385AAA67971}" dt="2025-12-10T21:37:01.766" v="92" actId="47"/>
        <pc:sldMkLst>
          <pc:docMk/>
          <pc:sldMk cId="4173379568" sldId="291"/>
        </pc:sldMkLst>
      </pc:sldChg>
      <pc:sldChg chg="del">
        <pc:chgData name="Goertz, Benjamin" userId="7bbcdc09-a17a-459e-9ed5-6cf1c589f103" providerId="ADAL" clId="{04D64733-E403-4831-BFA8-B385AAA67971}" dt="2025-12-10T21:47:13.028" v="111" actId="47"/>
        <pc:sldMkLst>
          <pc:docMk/>
          <pc:sldMk cId="732991434" sldId="294"/>
        </pc:sldMkLst>
      </pc:sldChg>
      <pc:sldChg chg="add del ord">
        <pc:chgData name="Goertz, Benjamin" userId="7bbcdc09-a17a-459e-9ed5-6cf1c589f103" providerId="ADAL" clId="{04D64733-E403-4831-BFA8-B385AAA67971}" dt="2025-12-16T15:20:32.066" v="1712"/>
        <pc:sldMkLst>
          <pc:docMk/>
          <pc:sldMk cId="2374943834" sldId="295"/>
        </pc:sldMkLst>
      </pc:sldChg>
      <pc:sldChg chg="del">
        <pc:chgData name="Goertz, Benjamin" userId="7bbcdc09-a17a-459e-9ed5-6cf1c589f103" providerId="ADAL" clId="{04D64733-E403-4831-BFA8-B385AAA67971}" dt="2025-12-10T21:47:14.664" v="112" actId="47"/>
        <pc:sldMkLst>
          <pc:docMk/>
          <pc:sldMk cId="1891607226" sldId="296"/>
        </pc:sldMkLst>
      </pc:sldChg>
      <pc:sldChg chg="add del">
        <pc:chgData name="Goertz, Benjamin" userId="7bbcdc09-a17a-459e-9ed5-6cf1c589f103" providerId="ADAL" clId="{04D64733-E403-4831-BFA8-B385AAA67971}" dt="2025-12-10T21:37:04.819" v="93"/>
        <pc:sldMkLst>
          <pc:docMk/>
          <pc:sldMk cId="3496876957" sldId="297"/>
        </pc:sldMkLst>
      </pc:sldChg>
      <pc:sldChg chg="addSp modSp add del mod">
        <pc:chgData name="Goertz, Benjamin" userId="7bbcdc09-a17a-459e-9ed5-6cf1c589f103" providerId="ADAL" clId="{04D64733-E403-4831-BFA8-B385AAA67971}" dt="2025-12-17T18:56:56.534" v="3396" actId="6549"/>
        <pc:sldMkLst>
          <pc:docMk/>
          <pc:sldMk cId="978846211" sldId="298"/>
        </pc:sldMkLst>
        <pc:spChg chg="add mod">
          <ac:chgData name="Goertz, Benjamin" userId="7bbcdc09-a17a-459e-9ed5-6cf1c589f103" providerId="ADAL" clId="{04D64733-E403-4831-BFA8-B385AAA67971}" dt="2025-12-10T21:55:36.090" v="399" actId="1076"/>
          <ac:spMkLst>
            <pc:docMk/>
            <pc:sldMk cId="978846211" sldId="298"/>
            <ac:spMk id="2" creationId="{F852CE6A-9F47-DE7A-57F2-4C48A28D8ECC}"/>
          </ac:spMkLst>
        </pc:spChg>
        <pc:spChg chg="mod">
          <ac:chgData name="Goertz, Benjamin" userId="7bbcdc09-a17a-459e-9ed5-6cf1c589f103" providerId="ADAL" clId="{04D64733-E403-4831-BFA8-B385AAA67971}" dt="2025-12-10T21:55:39.774" v="400" actId="1076"/>
          <ac:spMkLst>
            <pc:docMk/>
            <pc:sldMk cId="978846211" sldId="298"/>
            <ac:spMk id="16" creationId="{E531367C-82BB-C7F0-86EE-B3A5E0782C25}"/>
          </ac:spMkLst>
        </pc:spChg>
        <pc:spChg chg="mod">
          <ac:chgData name="Goertz, Benjamin" userId="7bbcdc09-a17a-459e-9ed5-6cf1c589f103" providerId="ADAL" clId="{04D64733-E403-4831-BFA8-B385AAA67971}" dt="2025-12-17T18:56:56.534" v="3396" actId="6549"/>
          <ac:spMkLst>
            <pc:docMk/>
            <pc:sldMk cId="978846211" sldId="298"/>
            <ac:spMk id="17" creationId="{656611FE-9FE3-BE7E-BACA-FBFD37B5DF3A}"/>
          </ac:spMkLst>
        </pc:spChg>
      </pc:sldChg>
      <pc:sldChg chg="add del">
        <pc:chgData name="Goertz, Benjamin" userId="7bbcdc09-a17a-459e-9ed5-6cf1c589f103" providerId="ADAL" clId="{04D64733-E403-4831-BFA8-B385AAA67971}" dt="2025-12-10T21:37:20.843" v="97" actId="47"/>
        <pc:sldMkLst>
          <pc:docMk/>
          <pc:sldMk cId="2125928404" sldId="301"/>
        </pc:sldMkLst>
      </pc:sldChg>
      <pc:sldChg chg="addSp modSp mod ord">
        <pc:chgData name="Goertz, Benjamin" userId="7bbcdc09-a17a-459e-9ed5-6cf1c589f103" providerId="ADAL" clId="{04D64733-E403-4831-BFA8-B385AAA67971}" dt="2025-12-16T15:20:53.406" v="1714"/>
        <pc:sldMkLst>
          <pc:docMk/>
          <pc:sldMk cId="4075600258" sldId="303"/>
        </pc:sldMkLst>
        <pc:spChg chg="mod">
          <ac:chgData name="Goertz, Benjamin" userId="7bbcdc09-a17a-459e-9ed5-6cf1c589f103" providerId="ADAL" clId="{04D64733-E403-4831-BFA8-B385AAA67971}" dt="2025-12-15T21:30:43.124" v="1644" actId="2"/>
          <ac:spMkLst>
            <pc:docMk/>
            <pc:sldMk cId="4075600258" sldId="303"/>
            <ac:spMk id="2" creationId="{8ED6258C-8CCE-09B3-97BC-FC79E6BA6803}"/>
          </ac:spMkLst>
        </pc:spChg>
        <pc:spChg chg="add mod">
          <ac:chgData name="Goertz, Benjamin" userId="7bbcdc09-a17a-459e-9ed5-6cf1c589f103" providerId="ADAL" clId="{04D64733-E403-4831-BFA8-B385AAA67971}" dt="2025-12-15T21:29:54.319" v="1633" actId="14100"/>
          <ac:spMkLst>
            <pc:docMk/>
            <pc:sldMk cId="4075600258" sldId="303"/>
            <ac:spMk id="3" creationId="{E0C04434-6F58-4FCB-6817-2C372CC4DE9C}"/>
          </ac:spMkLst>
        </pc:spChg>
        <pc:spChg chg="add mod">
          <ac:chgData name="Goertz, Benjamin" userId="7bbcdc09-a17a-459e-9ed5-6cf1c589f103" providerId="ADAL" clId="{04D64733-E403-4831-BFA8-B385AAA67971}" dt="2025-12-15T21:31:14.039" v="1663" actId="14100"/>
          <ac:spMkLst>
            <pc:docMk/>
            <pc:sldMk cId="4075600258" sldId="303"/>
            <ac:spMk id="4" creationId="{12818602-2CD3-E791-7062-E9963EE60D1F}"/>
          </ac:spMkLst>
        </pc:spChg>
        <pc:spChg chg="mod">
          <ac:chgData name="Goertz, Benjamin" userId="7bbcdc09-a17a-459e-9ed5-6cf1c589f103" providerId="ADAL" clId="{04D64733-E403-4831-BFA8-B385AAA67971}" dt="2025-12-15T21:27:31.799" v="1512" actId="14100"/>
          <ac:spMkLst>
            <pc:docMk/>
            <pc:sldMk cId="4075600258" sldId="303"/>
            <ac:spMk id="7" creationId="{23516A6D-B441-01EA-F881-752B1B349B38}"/>
          </ac:spMkLst>
        </pc:spChg>
        <pc:spChg chg="mod">
          <ac:chgData name="Goertz, Benjamin" userId="7bbcdc09-a17a-459e-9ed5-6cf1c589f103" providerId="ADAL" clId="{04D64733-E403-4831-BFA8-B385AAA67971}" dt="2025-12-15T21:27:35.633" v="1513" actId="14100"/>
          <ac:spMkLst>
            <pc:docMk/>
            <pc:sldMk cId="4075600258" sldId="303"/>
            <ac:spMk id="8" creationId="{1BE3FB28-7721-9D18-CC9C-9A8CA3A71FB9}"/>
          </ac:spMkLst>
        </pc:spChg>
        <pc:spChg chg="mod">
          <ac:chgData name="Goertz, Benjamin" userId="7bbcdc09-a17a-459e-9ed5-6cf1c589f103" providerId="ADAL" clId="{04D64733-E403-4831-BFA8-B385AAA67971}" dt="2025-12-15T21:27:41.176" v="1514" actId="14100"/>
          <ac:spMkLst>
            <pc:docMk/>
            <pc:sldMk cId="4075600258" sldId="303"/>
            <ac:spMk id="9" creationId="{0D9E2FA9-0621-15F6-700D-38CAA3CBC59B}"/>
          </ac:spMkLst>
        </pc:spChg>
        <pc:picChg chg="mod">
          <ac:chgData name="Goertz, Benjamin" userId="7bbcdc09-a17a-459e-9ed5-6cf1c589f103" providerId="ADAL" clId="{04D64733-E403-4831-BFA8-B385AAA67971}" dt="2025-12-15T21:27:59.185" v="1518" actId="14100"/>
          <ac:picMkLst>
            <pc:docMk/>
            <pc:sldMk cId="4075600258" sldId="303"/>
            <ac:picMk id="5" creationId="{E97DC3B6-71F9-B10D-D96C-D4EF1AB14682}"/>
          </ac:picMkLst>
        </pc:picChg>
        <pc:picChg chg="mod">
          <ac:chgData name="Goertz, Benjamin" userId="7bbcdc09-a17a-459e-9ed5-6cf1c589f103" providerId="ADAL" clId="{04D64733-E403-4831-BFA8-B385AAA67971}" dt="2025-12-15T21:27:46.692" v="1515" actId="14100"/>
          <ac:picMkLst>
            <pc:docMk/>
            <pc:sldMk cId="4075600258" sldId="303"/>
            <ac:picMk id="6" creationId="{D0EEE933-1FB8-1D5B-84DA-816ADFBD9B69}"/>
          </ac:picMkLst>
        </pc:picChg>
        <pc:picChg chg="mod">
          <ac:chgData name="Goertz, Benjamin" userId="7bbcdc09-a17a-459e-9ed5-6cf1c589f103" providerId="ADAL" clId="{04D64733-E403-4831-BFA8-B385AAA67971}" dt="2025-12-15T21:27:50.953" v="1516" actId="14100"/>
          <ac:picMkLst>
            <pc:docMk/>
            <pc:sldMk cId="4075600258" sldId="303"/>
            <ac:picMk id="10" creationId="{B4C9FBBB-0FBA-CE5F-9CF8-1FAB852D3A58}"/>
          </ac:picMkLst>
        </pc:picChg>
      </pc:sldChg>
      <pc:sldChg chg="del">
        <pc:chgData name="Goertz, Benjamin" userId="7bbcdc09-a17a-459e-9ed5-6cf1c589f103" providerId="ADAL" clId="{04D64733-E403-4831-BFA8-B385AAA67971}" dt="2025-12-10T21:37:01.766" v="92" actId="47"/>
        <pc:sldMkLst>
          <pc:docMk/>
          <pc:sldMk cId="442962389" sldId="310"/>
        </pc:sldMkLst>
      </pc:sldChg>
      <pc:sldChg chg="add del">
        <pc:chgData name="Goertz, Benjamin" userId="7bbcdc09-a17a-459e-9ed5-6cf1c589f103" providerId="ADAL" clId="{04D64733-E403-4831-BFA8-B385AAA67971}" dt="2025-12-10T21:37:20.843" v="97" actId="47"/>
        <pc:sldMkLst>
          <pc:docMk/>
          <pc:sldMk cId="1428661310" sldId="320"/>
        </pc:sldMkLst>
      </pc:sldChg>
      <pc:sldChg chg="add del">
        <pc:chgData name="Goertz, Benjamin" userId="7bbcdc09-a17a-459e-9ed5-6cf1c589f103" providerId="ADAL" clId="{04D64733-E403-4831-BFA8-B385AAA67971}" dt="2025-12-10T21:37:20.843" v="97" actId="47"/>
        <pc:sldMkLst>
          <pc:docMk/>
          <pc:sldMk cId="3355901626" sldId="324"/>
        </pc:sldMkLst>
      </pc:sldChg>
      <pc:sldChg chg="del">
        <pc:chgData name="Goertz, Benjamin" userId="7bbcdc09-a17a-459e-9ed5-6cf1c589f103" providerId="ADAL" clId="{04D64733-E403-4831-BFA8-B385AAA67971}" dt="2025-12-10T21:30:08.240" v="37" actId="47"/>
        <pc:sldMkLst>
          <pc:docMk/>
          <pc:sldMk cId="4213509229" sldId="346"/>
        </pc:sldMkLst>
      </pc:sldChg>
      <pc:sldChg chg="modSp add del mod">
        <pc:chgData name="Goertz, Benjamin" userId="7bbcdc09-a17a-459e-9ed5-6cf1c589f103" providerId="ADAL" clId="{04D64733-E403-4831-BFA8-B385AAA67971}" dt="2025-12-10T21:37:20.843" v="97" actId="47"/>
        <pc:sldMkLst>
          <pc:docMk/>
          <pc:sldMk cId="4267340824" sldId="349"/>
        </pc:sldMkLst>
      </pc:sldChg>
      <pc:sldChg chg="add del">
        <pc:chgData name="Goertz, Benjamin" userId="7bbcdc09-a17a-459e-9ed5-6cf1c589f103" providerId="ADAL" clId="{04D64733-E403-4831-BFA8-B385AAA67971}" dt="2025-12-10T21:37:14.865" v="96" actId="47"/>
        <pc:sldMkLst>
          <pc:docMk/>
          <pc:sldMk cId="2137080163" sldId="350"/>
        </pc:sldMkLst>
      </pc:sldChg>
      <pc:sldChg chg="modSp mod">
        <pc:chgData name="Goertz, Benjamin" userId="7bbcdc09-a17a-459e-9ed5-6cf1c589f103" providerId="ADAL" clId="{04D64733-E403-4831-BFA8-B385AAA67971}" dt="2025-12-10T21:32:24.484" v="91" actId="5793"/>
        <pc:sldMkLst>
          <pc:docMk/>
          <pc:sldMk cId="1103232976" sldId="352"/>
        </pc:sldMkLst>
        <pc:spChg chg="mod">
          <ac:chgData name="Goertz, Benjamin" userId="7bbcdc09-a17a-459e-9ed5-6cf1c589f103" providerId="ADAL" clId="{04D64733-E403-4831-BFA8-B385AAA67971}" dt="2025-12-10T21:32:24.484" v="91" actId="5793"/>
          <ac:spMkLst>
            <pc:docMk/>
            <pc:sldMk cId="1103232976" sldId="352"/>
            <ac:spMk id="3" creationId="{17962861-6A28-C9BC-CBFE-6E16D174FBDD}"/>
          </ac:spMkLst>
        </pc:spChg>
        <pc:spChg chg="mod">
          <ac:chgData name="Goertz, Benjamin" userId="7bbcdc09-a17a-459e-9ed5-6cf1c589f103" providerId="ADAL" clId="{04D64733-E403-4831-BFA8-B385AAA67971}" dt="2025-12-10T21:31:51.990" v="43" actId="20577"/>
          <ac:spMkLst>
            <pc:docMk/>
            <pc:sldMk cId="1103232976" sldId="352"/>
            <ac:spMk id="5" creationId="{32E6E2F6-E084-B7F9-CC23-69F818EC77CD}"/>
          </ac:spMkLst>
        </pc:spChg>
      </pc:sldChg>
      <pc:sldChg chg="add del">
        <pc:chgData name="Goertz, Benjamin" userId="7bbcdc09-a17a-459e-9ed5-6cf1c589f103" providerId="ADAL" clId="{04D64733-E403-4831-BFA8-B385AAA67971}" dt="2025-12-18T17:51:58.861" v="3397" actId="47"/>
        <pc:sldMkLst>
          <pc:docMk/>
          <pc:sldMk cId="3127533309" sldId="2147479367"/>
        </pc:sldMkLst>
      </pc:sldChg>
      <pc:sldChg chg="add">
        <pc:chgData name="Goertz, Benjamin" userId="7bbcdc09-a17a-459e-9ed5-6cf1c589f103" providerId="ADAL" clId="{04D64733-E403-4831-BFA8-B385AAA67971}" dt="2025-12-10T21:30:18.710" v="38"/>
        <pc:sldMkLst>
          <pc:docMk/>
          <pc:sldMk cId="3337216667" sldId="2147479368"/>
        </pc:sldMkLst>
      </pc:sldChg>
      <pc:sldChg chg="add del">
        <pc:chgData name="Goertz, Benjamin" userId="7bbcdc09-a17a-459e-9ed5-6cf1c589f103" providerId="ADAL" clId="{04D64733-E403-4831-BFA8-B385AAA67971}" dt="2025-12-10T21:47:09.553" v="110" actId="47"/>
        <pc:sldMkLst>
          <pc:docMk/>
          <pc:sldMk cId="3465404728" sldId="2147479370"/>
        </pc:sldMkLst>
      </pc:sldChg>
      <pc:sldChg chg="addSp delSp modSp add mod">
        <pc:chgData name="Goertz, Benjamin" userId="7bbcdc09-a17a-459e-9ed5-6cf1c589f103" providerId="ADAL" clId="{04D64733-E403-4831-BFA8-B385AAA67971}" dt="2025-12-18T17:54:12.098" v="3401" actId="20577"/>
        <pc:sldMkLst>
          <pc:docMk/>
          <pc:sldMk cId="3343648412" sldId="2147479371"/>
        </pc:sldMkLst>
        <pc:spChg chg="mod">
          <ac:chgData name="Goertz, Benjamin" userId="7bbcdc09-a17a-459e-9ed5-6cf1c589f103" providerId="ADAL" clId="{04D64733-E403-4831-BFA8-B385AAA67971}" dt="2025-12-10T21:46:54.967" v="106" actId="20577"/>
          <ac:spMkLst>
            <pc:docMk/>
            <pc:sldMk cId="3343648412" sldId="2147479371"/>
            <ac:spMk id="4" creationId="{2F7D4240-A0C4-BEB9-9AEB-E0ADF26522CA}"/>
          </ac:spMkLst>
        </pc:spChg>
        <pc:spChg chg="mod">
          <ac:chgData name="Goertz, Benjamin" userId="7bbcdc09-a17a-459e-9ed5-6cf1c589f103" providerId="ADAL" clId="{04D64733-E403-4831-BFA8-B385AAA67971}" dt="2025-12-18T17:54:12.098" v="3401" actId="20577"/>
          <ac:spMkLst>
            <pc:docMk/>
            <pc:sldMk cId="3343648412" sldId="2147479371"/>
            <ac:spMk id="5" creationId="{AE0BD495-FAD2-92E2-231F-C24CE85103D6}"/>
          </ac:spMkLst>
        </pc:spChg>
        <pc:graphicFrameChg chg="add mod">
          <ac:chgData name="Goertz, Benjamin" userId="7bbcdc09-a17a-459e-9ed5-6cf1c589f103" providerId="ADAL" clId="{04D64733-E403-4831-BFA8-B385AAA67971}" dt="2025-12-15T15:29:40.336" v="413" actId="1037"/>
          <ac:graphicFrameMkLst>
            <pc:docMk/>
            <pc:sldMk cId="3343648412" sldId="2147479371"/>
            <ac:graphicFrameMk id="2" creationId="{41262B4F-69B1-48E4-8C45-6716FF343F80}"/>
          </ac:graphicFrameMkLst>
        </pc:graphicFrameChg>
      </pc:sldChg>
      <pc:sldChg chg="addSp delSp modSp add mod">
        <pc:chgData name="Goertz, Benjamin" userId="7bbcdc09-a17a-459e-9ed5-6cf1c589f103" providerId="ADAL" clId="{04D64733-E403-4831-BFA8-B385AAA67971}" dt="2025-12-15T19:49:22.838" v="764" actId="1076"/>
        <pc:sldMkLst>
          <pc:docMk/>
          <pc:sldMk cId="638722400" sldId="2147479372"/>
        </pc:sldMkLst>
        <pc:spChg chg="mod">
          <ac:chgData name="Goertz, Benjamin" userId="7bbcdc09-a17a-459e-9ed5-6cf1c589f103" providerId="ADAL" clId="{04D64733-E403-4831-BFA8-B385AAA67971}" dt="2025-12-15T19:47:37.600" v="758" actId="20577"/>
          <ac:spMkLst>
            <pc:docMk/>
            <pc:sldMk cId="638722400" sldId="2147479372"/>
            <ac:spMk id="2" creationId="{E95C7740-E11E-D803-18ED-8C56303CB60E}"/>
          </ac:spMkLst>
        </pc:spChg>
        <pc:picChg chg="add mod">
          <ac:chgData name="Goertz, Benjamin" userId="7bbcdc09-a17a-459e-9ed5-6cf1c589f103" providerId="ADAL" clId="{04D64733-E403-4831-BFA8-B385AAA67971}" dt="2025-12-15T19:49:22.838" v="764" actId="1076"/>
          <ac:picMkLst>
            <pc:docMk/>
            <pc:sldMk cId="638722400" sldId="2147479372"/>
            <ac:picMk id="6" creationId="{D7B2ECC3-84FC-8149-716A-44E3522578BA}"/>
          </ac:picMkLst>
        </pc:picChg>
      </pc:sldChg>
      <pc:sldChg chg="addSp delSp modSp add mod">
        <pc:chgData name="Goertz, Benjamin" userId="7bbcdc09-a17a-459e-9ed5-6cf1c589f103" providerId="ADAL" clId="{04D64733-E403-4831-BFA8-B385AAA67971}" dt="2025-12-15T19:49:03.060" v="762" actId="1076"/>
        <pc:sldMkLst>
          <pc:docMk/>
          <pc:sldMk cId="712730747" sldId="2147479373"/>
        </pc:sldMkLst>
        <pc:spChg chg="mod">
          <ac:chgData name="Goertz, Benjamin" userId="7bbcdc09-a17a-459e-9ed5-6cf1c589f103" providerId="ADAL" clId="{04D64733-E403-4831-BFA8-B385AAA67971}" dt="2025-12-15T19:47:32.642" v="751" actId="20577"/>
          <ac:spMkLst>
            <pc:docMk/>
            <pc:sldMk cId="712730747" sldId="2147479373"/>
            <ac:spMk id="2" creationId="{8ED6258C-8CCE-09B3-97BC-FC79E6BA6803}"/>
          </ac:spMkLst>
        </pc:spChg>
        <pc:picChg chg="add mod">
          <ac:chgData name="Goertz, Benjamin" userId="7bbcdc09-a17a-459e-9ed5-6cf1c589f103" providerId="ADAL" clId="{04D64733-E403-4831-BFA8-B385AAA67971}" dt="2025-12-15T19:49:03.060" v="762" actId="1076"/>
          <ac:picMkLst>
            <pc:docMk/>
            <pc:sldMk cId="712730747" sldId="2147479373"/>
            <ac:picMk id="5" creationId="{2FCBAD27-61DF-F61D-D94B-0E52CA86501F}"/>
          </ac:picMkLst>
        </pc:picChg>
      </pc:sldChg>
      <pc:sldChg chg="modSp add del mod">
        <pc:chgData name="Goertz, Benjamin" userId="7bbcdc09-a17a-459e-9ed5-6cf1c589f103" providerId="ADAL" clId="{04D64733-E403-4831-BFA8-B385AAA67971}" dt="2025-12-18T17:52:40.681" v="3399" actId="27636"/>
        <pc:sldMkLst>
          <pc:docMk/>
          <pc:sldMk cId="3075146647" sldId="2147479374"/>
        </pc:sldMkLst>
        <pc:spChg chg="mod">
          <ac:chgData name="Goertz, Benjamin" userId="7bbcdc09-a17a-459e-9ed5-6cf1c589f103" providerId="ADAL" clId="{04D64733-E403-4831-BFA8-B385AAA67971}" dt="2025-12-18T17:52:40.681" v="3399" actId="27636"/>
          <ac:spMkLst>
            <pc:docMk/>
            <pc:sldMk cId="3075146647" sldId="2147479374"/>
            <ac:spMk id="3" creationId="{FD01253F-1D20-8B33-8E1B-60BCD29633F0}"/>
          </ac:spMkLst>
        </pc:spChg>
      </pc:sldChg>
      <pc:sldChg chg="modSp add mod">
        <pc:chgData name="Goertz, Benjamin" userId="7bbcdc09-a17a-459e-9ed5-6cf1c589f103" providerId="ADAL" clId="{04D64733-E403-4831-BFA8-B385AAA67971}" dt="2025-12-10T21:49:45.576" v="132" actId="20577"/>
        <pc:sldMkLst>
          <pc:docMk/>
          <pc:sldMk cId="3072763097" sldId="2147479376"/>
        </pc:sldMkLst>
        <pc:spChg chg="mod">
          <ac:chgData name="Goertz, Benjamin" userId="7bbcdc09-a17a-459e-9ed5-6cf1c589f103" providerId="ADAL" clId="{04D64733-E403-4831-BFA8-B385AAA67971}" dt="2025-12-10T21:49:45.576" v="132" actId="20577"/>
          <ac:spMkLst>
            <pc:docMk/>
            <pc:sldMk cId="3072763097" sldId="2147479376"/>
            <ac:spMk id="4" creationId="{9194873A-D171-60CB-4513-62A31036CCCE}"/>
          </ac:spMkLst>
        </pc:spChg>
      </pc:sldChg>
      <pc:sldChg chg="delSp modSp add del mod">
        <pc:chgData name="Goertz, Benjamin" userId="7bbcdc09-a17a-459e-9ed5-6cf1c589f103" providerId="ADAL" clId="{04D64733-E403-4831-BFA8-B385AAA67971}" dt="2025-12-10T21:49:07.793" v="121" actId="478"/>
        <pc:sldMkLst>
          <pc:docMk/>
          <pc:sldMk cId="1375270541" sldId="2147479378"/>
        </pc:sldMkLst>
        <pc:spChg chg="mod">
          <ac:chgData name="Goertz, Benjamin" userId="7bbcdc09-a17a-459e-9ed5-6cf1c589f103" providerId="ADAL" clId="{04D64733-E403-4831-BFA8-B385AAA67971}" dt="2025-12-10T21:49:06.713" v="120" actId="20577"/>
          <ac:spMkLst>
            <pc:docMk/>
            <pc:sldMk cId="1375270541" sldId="2147479378"/>
            <ac:spMk id="3" creationId="{F0749ED1-888B-BEA2-19FE-8DC11F71096D}"/>
          </ac:spMkLst>
        </pc:spChg>
        <pc:spChg chg="mod">
          <ac:chgData name="Goertz, Benjamin" userId="7bbcdc09-a17a-459e-9ed5-6cf1c589f103" providerId="ADAL" clId="{04D64733-E403-4831-BFA8-B385AAA67971}" dt="2025-12-10T21:49:03.771" v="119" actId="20577"/>
          <ac:spMkLst>
            <pc:docMk/>
            <pc:sldMk cId="1375270541" sldId="2147479378"/>
            <ac:spMk id="5" creationId="{1EBDAD29-6FCA-D852-C736-64E655513E11}"/>
          </ac:spMkLst>
        </pc:spChg>
      </pc:sldChg>
      <pc:sldChg chg="add del">
        <pc:chgData name="Goertz, Benjamin" userId="7bbcdc09-a17a-459e-9ed5-6cf1c589f103" providerId="ADAL" clId="{04D64733-E403-4831-BFA8-B385AAA67971}" dt="2025-12-10T21:37:14.865" v="96" actId="47"/>
        <pc:sldMkLst>
          <pc:docMk/>
          <pc:sldMk cId="1111433254" sldId="2147479379"/>
        </pc:sldMkLst>
      </pc:sldChg>
      <pc:sldChg chg="add del">
        <pc:chgData name="Goertz, Benjamin" userId="7bbcdc09-a17a-459e-9ed5-6cf1c589f103" providerId="ADAL" clId="{04D64733-E403-4831-BFA8-B385AAA67971}" dt="2025-12-10T21:37:14.865" v="96" actId="47"/>
        <pc:sldMkLst>
          <pc:docMk/>
          <pc:sldMk cId="4076721063" sldId="2147479380"/>
        </pc:sldMkLst>
      </pc:sldChg>
      <pc:sldChg chg="add del">
        <pc:chgData name="Goertz, Benjamin" userId="7bbcdc09-a17a-459e-9ed5-6cf1c589f103" providerId="ADAL" clId="{04D64733-E403-4831-BFA8-B385AAA67971}" dt="2025-12-10T21:37:20.843" v="97" actId="47"/>
        <pc:sldMkLst>
          <pc:docMk/>
          <pc:sldMk cId="3028719126" sldId="2147479381"/>
        </pc:sldMkLst>
      </pc:sldChg>
      <pc:sldChg chg="modSp add mod">
        <pc:chgData name="Goertz, Benjamin" userId="7bbcdc09-a17a-459e-9ed5-6cf1c589f103" providerId="ADAL" clId="{04D64733-E403-4831-BFA8-B385AAA67971}" dt="2025-12-15T20:05:20.423" v="1022" actId="13926"/>
        <pc:sldMkLst>
          <pc:docMk/>
          <pc:sldMk cId="440305925" sldId="2147479382"/>
        </pc:sldMkLst>
        <pc:spChg chg="mod">
          <ac:chgData name="Goertz, Benjamin" userId="7bbcdc09-a17a-459e-9ed5-6cf1c589f103" providerId="ADAL" clId="{04D64733-E403-4831-BFA8-B385AAA67971}" dt="2025-12-15T20:05:20.423" v="1022" actId="13926"/>
          <ac:spMkLst>
            <pc:docMk/>
            <pc:sldMk cId="440305925" sldId="2147479382"/>
            <ac:spMk id="6" creationId="{2C559099-3CC4-8218-69FE-BD0A283F3384}"/>
          </ac:spMkLst>
        </pc:spChg>
      </pc:sldChg>
      <pc:sldChg chg="addSp delSp modSp add mod">
        <pc:chgData name="Goertz, Benjamin" userId="7bbcdc09-a17a-459e-9ed5-6cf1c589f103" providerId="ADAL" clId="{04D64733-E403-4831-BFA8-B385AAA67971}" dt="2025-12-15T15:53:44.139" v="743" actId="13822"/>
        <pc:sldMkLst>
          <pc:docMk/>
          <pc:sldMk cId="4182164417" sldId="2147479383"/>
        </pc:sldMkLst>
        <pc:spChg chg="mod">
          <ac:chgData name="Goertz, Benjamin" userId="7bbcdc09-a17a-459e-9ed5-6cf1c589f103" providerId="ADAL" clId="{04D64733-E403-4831-BFA8-B385AAA67971}" dt="2025-12-10T21:46:47.401" v="101" actId="20577"/>
          <ac:spMkLst>
            <pc:docMk/>
            <pc:sldMk cId="4182164417" sldId="2147479383"/>
            <ac:spMk id="4" creationId="{B0047E70-FADA-6CD5-C6AF-50AB1A07B9BF}"/>
          </ac:spMkLst>
        </pc:spChg>
        <pc:spChg chg="add mod">
          <ac:chgData name="Goertz, Benjamin" userId="7bbcdc09-a17a-459e-9ed5-6cf1c589f103" providerId="ADAL" clId="{04D64733-E403-4831-BFA8-B385AAA67971}" dt="2025-12-15T15:53:44.139" v="743" actId="13822"/>
          <ac:spMkLst>
            <pc:docMk/>
            <pc:sldMk cId="4182164417" sldId="2147479383"/>
            <ac:spMk id="5" creationId="{A515F78E-7260-61C6-8A7B-8B7319445030}"/>
          </ac:spMkLst>
        </pc:spChg>
        <pc:picChg chg="add mod">
          <ac:chgData name="Goertz, Benjamin" userId="7bbcdc09-a17a-459e-9ed5-6cf1c589f103" providerId="ADAL" clId="{04D64733-E403-4831-BFA8-B385AAA67971}" dt="2025-12-15T15:52:56.676" v="741" actId="1076"/>
          <ac:picMkLst>
            <pc:docMk/>
            <pc:sldMk cId="4182164417" sldId="2147479383"/>
            <ac:picMk id="3" creationId="{37F8BB0C-D8CA-4655-E9A9-2D54A31B014B}"/>
          </ac:picMkLst>
        </pc:picChg>
      </pc:sldChg>
      <pc:sldChg chg="add del">
        <pc:chgData name="Goertz, Benjamin" userId="7bbcdc09-a17a-459e-9ed5-6cf1c589f103" providerId="ADAL" clId="{04D64733-E403-4831-BFA8-B385AAA67971}" dt="2025-12-10T21:48:41.404" v="118" actId="47"/>
        <pc:sldMkLst>
          <pc:docMk/>
          <pc:sldMk cId="2327369420" sldId="2147479384"/>
        </pc:sldMkLst>
      </pc:sldChg>
      <pc:sldChg chg="delSp modSp add mod">
        <pc:chgData name="Goertz, Benjamin" userId="7bbcdc09-a17a-459e-9ed5-6cf1c589f103" providerId="ADAL" clId="{04D64733-E403-4831-BFA8-B385AAA67971}" dt="2025-12-18T17:52:54.230" v="3400" actId="255"/>
        <pc:sldMkLst>
          <pc:docMk/>
          <pc:sldMk cId="2655410069" sldId="2147479384"/>
        </pc:sldMkLst>
        <pc:spChg chg="mod">
          <ac:chgData name="Goertz, Benjamin" userId="7bbcdc09-a17a-459e-9ed5-6cf1c589f103" providerId="ADAL" clId="{04D64733-E403-4831-BFA8-B385AAA67971}" dt="2025-12-16T15:21:40.205" v="1756" actId="255"/>
          <ac:spMkLst>
            <pc:docMk/>
            <pc:sldMk cId="2655410069" sldId="2147479384"/>
            <ac:spMk id="4" creationId="{890C6AE0-296E-F79F-C4E8-EB6196D2BE4F}"/>
          </ac:spMkLst>
        </pc:spChg>
        <pc:spChg chg="mod">
          <ac:chgData name="Goertz, Benjamin" userId="7bbcdc09-a17a-459e-9ed5-6cf1c589f103" providerId="ADAL" clId="{04D64733-E403-4831-BFA8-B385AAA67971}" dt="2025-12-18T17:52:54.230" v="3400" actId="255"/>
          <ac:spMkLst>
            <pc:docMk/>
            <pc:sldMk cId="2655410069" sldId="2147479384"/>
            <ac:spMk id="6" creationId="{C4495420-0782-1EA6-3657-6D9008C5CF4B}"/>
          </ac:spMkLst>
        </pc:spChg>
      </pc:sldChg>
      <pc:sldChg chg="delSp modSp add mod">
        <pc:chgData name="Goertz, Benjamin" userId="7bbcdc09-a17a-459e-9ed5-6cf1c589f103" providerId="ADAL" clId="{04D64733-E403-4831-BFA8-B385AAA67971}" dt="2025-12-16T15:57:23.924" v="3381" actId="15"/>
        <pc:sldMkLst>
          <pc:docMk/>
          <pc:sldMk cId="1633045032" sldId="2147479385"/>
        </pc:sldMkLst>
        <pc:spChg chg="mod">
          <ac:chgData name="Goertz, Benjamin" userId="7bbcdc09-a17a-459e-9ed5-6cf1c589f103" providerId="ADAL" clId="{04D64733-E403-4831-BFA8-B385AAA67971}" dt="2025-12-16T15:53:52.895" v="3379" actId="255"/>
          <ac:spMkLst>
            <pc:docMk/>
            <pc:sldMk cId="1633045032" sldId="2147479385"/>
            <ac:spMk id="4" creationId="{3169EEB2-DAE1-B71C-DEA5-F6101F7F6A53}"/>
          </ac:spMkLst>
        </pc:spChg>
        <pc:spChg chg="mod">
          <ac:chgData name="Goertz, Benjamin" userId="7bbcdc09-a17a-459e-9ed5-6cf1c589f103" providerId="ADAL" clId="{04D64733-E403-4831-BFA8-B385AAA67971}" dt="2025-12-16T15:57:23.924" v="3381" actId="15"/>
          <ac:spMkLst>
            <pc:docMk/>
            <pc:sldMk cId="1633045032" sldId="2147479385"/>
            <ac:spMk id="6" creationId="{383F2FD4-A6A6-C551-2B3D-4304B896072E}"/>
          </ac:spMkLst>
        </pc:spChg>
      </pc:sldChg>
      <pc:sldChg chg="modSp add mod">
        <pc:chgData name="Goertz, Benjamin" userId="7bbcdc09-a17a-459e-9ed5-6cf1c589f103" providerId="ADAL" clId="{04D64733-E403-4831-BFA8-B385AAA67971}" dt="2025-12-16T15:43:52.735" v="2490" actId="255"/>
        <pc:sldMkLst>
          <pc:docMk/>
          <pc:sldMk cId="1052378959" sldId="2147479386"/>
        </pc:sldMkLst>
        <pc:spChg chg="mod">
          <ac:chgData name="Goertz, Benjamin" userId="7bbcdc09-a17a-459e-9ed5-6cf1c589f103" providerId="ADAL" clId="{04D64733-E403-4831-BFA8-B385AAA67971}" dt="2025-12-16T15:42:52.855" v="2470"/>
          <ac:spMkLst>
            <pc:docMk/>
            <pc:sldMk cId="1052378959" sldId="2147479386"/>
            <ac:spMk id="4" creationId="{6844B803-ABA6-E966-2E61-61DEBBCC930E}"/>
          </ac:spMkLst>
        </pc:spChg>
        <pc:spChg chg="mod">
          <ac:chgData name="Goertz, Benjamin" userId="7bbcdc09-a17a-459e-9ed5-6cf1c589f103" providerId="ADAL" clId="{04D64733-E403-4831-BFA8-B385AAA67971}" dt="2025-12-16T15:43:52.735" v="2490" actId="255"/>
          <ac:spMkLst>
            <pc:docMk/>
            <pc:sldMk cId="1052378959" sldId="2147479386"/>
            <ac:spMk id="6" creationId="{DB44DABC-9A60-5FD3-BB3F-2AAA8819FCAD}"/>
          </ac:spMkLst>
        </pc:spChg>
      </pc:sldChg>
      <pc:sldChg chg="addSp delSp modSp add mod">
        <pc:chgData name="Goertz, Benjamin" userId="7bbcdc09-a17a-459e-9ed5-6cf1c589f103" providerId="ADAL" clId="{04D64733-E403-4831-BFA8-B385AAA67971}" dt="2025-12-16T15:53:32.225" v="3376" actId="20577"/>
        <pc:sldMkLst>
          <pc:docMk/>
          <pc:sldMk cId="1288360463" sldId="2147479387"/>
        </pc:sldMkLst>
        <pc:spChg chg="add mod">
          <ac:chgData name="Goertz, Benjamin" userId="7bbcdc09-a17a-459e-9ed5-6cf1c589f103" providerId="ADAL" clId="{04D64733-E403-4831-BFA8-B385AAA67971}" dt="2025-12-16T15:53:32.225" v="3376" actId="20577"/>
          <ac:spMkLst>
            <pc:docMk/>
            <pc:sldMk cId="1288360463" sldId="2147479387"/>
            <ac:spMk id="2" creationId="{F44F63A9-117F-04D7-9F6A-6C962124C74C}"/>
          </ac:spMkLst>
        </pc:spChg>
        <pc:spChg chg="mod">
          <ac:chgData name="Goertz, Benjamin" userId="7bbcdc09-a17a-459e-9ed5-6cf1c589f103" providerId="ADAL" clId="{04D64733-E403-4831-BFA8-B385AAA67971}" dt="2025-12-16T15:44:35.393" v="2560" actId="1076"/>
          <ac:spMkLst>
            <pc:docMk/>
            <pc:sldMk cId="1288360463" sldId="2147479387"/>
            <ac:spMk id="4" creationId="{04ADF2AA-B287-3220-CC95-69E64DDA412C}"/>
          </ac:spMkLst>
        </pc:spChg>
      </pc:sldChg>
      <pc:sldMasterChg chg="delSldLayout">
        <pc:chgData name="Goertz, Benjamin" userId="7bbcdc09-a17a-459e-9ed5-6cf1c589f103" providerId="ADAL" clId="{04D64733-E403-4831-BFA8-B385AAA67971}" dt="2025-12-10T21:37:20.843" v="97" actId="47"/>
        <pc:sldMasterMkLst>
          <pc:docMk/>
          <pc:sldMasterMk cId="4155883295" sldId="2147483648"/>
        </pc:sldMasterMkLst>
        <pc:sldLayoutChg chg="del">
          <pc:chgData name="Goertz, Benjamin" userId="7bbcdc09-a17a-459e-9ed5-6cf1c589f103" providerId="ADAL" clId="{04D64733-E403-4831-BFA8-B385AAA67971}" dt="2025-12-10T21:37:20.843" v="97" actId="47"/>
          <pc:sldLayoutMkLst>
            <pc:docMk/>
            <pc:sldMasterMk cId="4155883295" sldId="2147483648"/>
            <pc:sldLayoutMk cId="2804772198" sldId="214748366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November FRM Verifications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November!$B$3</c:f>
              <c:strCache>
                <c:ptCount val="1"/>
                <c:pt idx="0">
                  <c:v>No Missing Controls</c:v>
                </c:pt>
              </c:strCache>
            </c:strRef>
          </c:tx>
          <c:spPr>
            <a:solidFill>
              <a:schemeClr val="accent1"/>
            </a:solidFill>
            <a:ln>
              <a:noFill/>
            </a:ln>
            <a:effectLst/>
          </c:spPr>
          <c:invertIfNegative val="0"/>
          <c:cat>
            <c:strRef>
              <c:f>November!$A$4:$A$23</c:f>
              <c:strCache>
                <c:ptCount val="20"/>
                <c:pt idx="0">
                  <c:v>Hazardous Substances Chronic General</c:v>
                </c:pt>
                <c:pt idx="1">
                  <c:v>Interaction with Aircraft Unmanned</c:v>
                </c:pt>
                <c:pt idx="2">
                  <c:v>Vehicle Collisions or Rollover</c:v>
                </c:pt>
                <c:pt idx="3">
                  <c:v>Uncontrolled Release of Energy Mapped</c:v>
                </c:pt>
                <c:pt idx="4">
                  <c:v>Fall from Heights</c:v>
                </c:pt>
                <c:pt idx="5">
                  <c:v>Underground Rock Fall</c:v>
                </c:pt>
                <c:pt idx="6">
                  <c:v>Exposure to Electrical Hazards</c:v>
                </c:pt>
                <c:pt idx="7">
                  <c:v>Entanglement and Crushing</c:v>
                </c:pt>
                <c:pt idx="8">
                  <c:v>Hazardous Substances Acute</c:v>
                </c:pt>
                <c:pt idx="9">
                  <c:v>Vehicle Impact on Person</c:v>
                </c:pt>
                <c:pt idx="10">
                  <c:v>Lifting Operations</c:v>
                </c:pt>
                <c:pt idx="11">
                  <c:v>Falling Objects</c:v>
                </c:pt>
                <c:pt idx="12">
                  <c:v>Confined Space</c:v>
                </c:pt>
                <c:pt idx="13">
                  <c:v>Ground Failure</c:v>
                </c:pt>
                <c:pt idx="14">
                  <c:v>Underground Inrush</c:v>
                </c:pt>
                <c:pt idx="15">
                  <c:v>Blasting (Underground)</c:v>
                </c:pt>
                <c:pt idx="16">
                  <c:v>Underground Hazardous Atmosphere</c:v>
                </c:pt>
                <c:pt idx="17">
                  <c:v>Drowning</c:v>
                </c:pt>
                <c:pt idx="18">
                  <c:v>Fire</c:v>
                </c:pt>
                <c:pt idx="19">
                  <c:v>Rail Impact on Person</c:v>
                </c:pt>
              </c:strCache>
            </c:strRef>
          </c:cat>
          <c:val>
            <c:numRef>
              <c:f>November!$B$4:$B$23</c:f>
              <c:numCache>
                <c:formatCode>General</c:formatCode>
                <c:ptCount val="20"/>
                <c:pt idx="0">
                  <c:v>7</c:v>
                </c:pt>
                <c:pt idx="1">
                  <c:v>2</c:v>
                </c:pt>
                <c:pt idx="2">
                  <c:v>2</c:v>
                </c:pt>
                <c:pt idx="3">
                  <c:v>10</c:v>
                </c:pt>
                <c:pt idx="4">
                  <c:v>5</c:v>
                </c:pt>
                <c:pt idx="5">
                  <c:v>8</c:v>
                </c:pt>
                <c:pt idx="6">
                  <c:v>8</c:v>
                </c:pt>
                <c:pt idx="7">
                  <c:v>14</c:v>
                </c:pt>
                <c:pt idx="8">
                  <c:v>7</c:v>
                </c:pt>
                <c:pt idx="9">
                  <c:v>29</c:v>
                </c:pt>
                <c:pt idx="10">
                  <c:v>11</c:v>
                </c:pt>
                <c:pt idx="11">
                  <c:v>9</c:v>
                </c:pt>
                <c:pt idx="12">
                  <c:v>6</c:v>
                </c:pt>
                <c:pt idx="13">
                  <c:v>5</c:v>
                </c:pt>
                <c:pt idx="14">
                  <c:v>5</c:v>
                </c:pt>
                <c:pt idx="15">
                  <c:v>4</c:v>
                </c:pt>
                <c:pt idx="16">
                  <c:v>2</c:v>
                </c:pt>
                <c:pt idx="17">
                  <c:v>1</c:v>
                </c:pt>
                <c:pt idx="18">
                  <c:v>1</c:v>
                </c:pt>
                <c:pt idx="19">
                  <c:v>1</c:v>
                </c:pt>
              </c:numCache>
            </c:numRef>
          </c:val>
          <c:extLst>
            <c:ext xmlns:c16="http://schemas.microsoft.com/office/drawing/2014/chart" uri="{C3380CC4-5D6E-409C-BE32-E72D297353CC}">
              <c16:uniqueId val="{00000000-4A22-4A0C-B5E2-64F043037E96}"/>
            </c:ext>
          </c:extLst>
        </c:ser>
        <c:ser>
          <c:idx val="1"/>
          <c:order val="1"/>
          <c:tx>
            <c:strRef>
              <c:f>November!$C$3</c:f>
              <c:strCache>
                <c:ptCount val="1"/>
                <c:pt idx="0">
                  <c:v>Missing Controls</c:v>
                </c:pt>
              </c:strCache>
            </c:strRef>
          </c:tx>
          <c:spPr>
            <a:solidFill>
              <a:schemeClr val="accent2"/>
            </a:solidFill>
            <a:ln>
              <a:noFill/>
            </a:ln>
            <a:effectLst/>
          </c:spPr>
          <c:invertIfNegative val="0"/>
          <c:cat>
            <c:strRef>
              <c:f>November!$A$4:$A$23</c:f>
              <c:strCache>
                <c:ptCount val="20"/>
                <c:pt idx="0">
                  <c:v>Hazardous Substances Chronic General</c:v>
                </c:pt>
                <c:pt idx="1">
                  <c:v>Interaction with Aircraft Unmanned</c:v>
                </c:pt>
                <c:pt idx="2">
                  <c:v>Vehicle Collisions or Rollover</c:v>
                </c:pt>
                <c:pt idx="3">
                  <c:v>Uncontrolled Release of Energy Mapped</c:v>
                </c:pt>
                <c:pt idx="4">
                  <c:v>Fall from Heights</c:v>
                </c:pt>
                <c:pt idx="5">
                  <c:v>Underground Rock Fall</c:v>
                </c:pt>
                <c:pt idx="6">
                  <c:v>Exposure to Electrical Hazards</c:v>
                </c:pt>
                <c:pt idx="7">
                  <c:v>Entanglement and Crushing</c:v>
                </c:pt>
                <c:pt idx="8">
                  <c:v>Hazardous Substances Acute</c:v>
                </c:pt>
                <c:pt idx="9">
                  <c:v>Vehicle Impact on Person</c:v>
                </c:pt>
                <c:pt idx="10">
                  <c:v>Lifting Operations</c:v>
                </c:pt>
                <c:pt idx="11">
                  <c:v>Falling Objects</c:v>
                </c:pt>
                <c:pt idx="12">
                  <c:v>Confined Space</c:v>
                </c:pt>
                <c:pt idx="13">
                  <c:v>Ground Failure</c:v>
                </c:pt>
                <c:pt idx="14">
                  <c:v>Underground Inrush</c:v>
                </c:pt>
                <c:pt idx="15">
                  <c:v>Blasting (Underground)</c:v>
                </c:pt>
                <c:pt idx="16">
                  <c:v>Underground Hazardous Atmosphere</c:v>
                </c:pt>
                <c:pt idx="17">
                  <c:v>Drowning</c:v>
                </c:pt>
                <c:pt idx="18">
                  <c:v>Fire</c:v>
                </c:pt>
                <c:pt idx="19">
                  <c:v>Rail Impact on Person</c:v>
                </c:pt>
              </c:strCache>
            </c:strRef>
          </c:cat>
          <c:val>
            <c:numRef>
              <c:f>November!$C$4:$C$23</c:f>
              <c:numCache>
                <c:formatCode>General</c:formatCode>
                <c:ptCount val="20"/>
                <c:pt idx="0">
                  <c:v>4</c:v>
                </c:pt>
                <c:pt idx="1">
                  <c:v>1</c:v>
                </c:pt>
                <c:pt idx="2">
                  <c:v>1</c:v>
                </c:pt>
                <c:pt idx="3">
                  <c:v>4</c:v>
                </c:pt>
                <c:pt idx="4">
                  <c:v>2</c:v>
                </c:pt>
                <c:pt idx="5">
                  <c:v>3</c:v>
                </c:pt>
                <c:pt idx="6">
                  <c:v>2</c:v>
                </c:pt>
                <c:pt idx="7">
                  <c:v>3</c:v>
                </c:pt>
                <c:pt idx="8">
                  <c:v>1</c:v>
                </c:pt>
                <c:pt idx="9">
                  <c:v>2</c:v>
                </c:pt>
              </c:numCache>
            </c:numRef>
          </c:val>
          <c:extLst>
            <c:ext xmlns:c16="http://schemas.microsoft.com/office/drawing/2014/chart" uri="{C3380CC4-5D6E-409C-BE32-E72D297353CC}">
              <c16:uniqueId val="{00000001-4A22-4A0C-B5E2-64F043037E96}"/>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E394-D72C-4A0E-BA4D-B53E3EE44AB9}" type="datetimeFigureOut">
              <a:rPr lang="en-US" smtClean="0"/>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A10-3EE5-4EF0-921A-6B429D3BC8A3}" type="slidenum">
              <a:rPr lang="en-US" smtClean="0"/>
              <a:t>‹#›</a:t>
            </a:fld>
            <a:endParaRPr lang="en-US"/>
          </a:p>
        </p:txBody>
      </p:sp>
    </p:spTree>
    <p:extLst>
      <p:ext uri="{BB962C8B-B14F-4D97-AF65-F5344CB8AC3E}">
        <p14:creationId xmlns:p14="http://schemas.microsoft.com/office/powerpoint/2010/main" val="30900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5D26F-EECA-F9C5-03D2-078F5D1E3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AE852-C9D1-D286-53ED-64CD646391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8FDC98-6E26-3EE7-F407-9B0DD1DBAE1A}"/>
              </a:ext>
            </a:extLst>
          </p:cNvPr>
          <p:cNvSpPr>
            <a:spLocks noGrp="1"/>
          </p:cNvSpPr>
          <p:nvPr>
            <p:ph type="body" idx="1"/>
          </p:nvPr>
        </p:nvSpPr>
        <p:spPr/>
        <p:txBody>
          <a:bodyPr/>
          <a:lstStyle/>
          <a:p>
            <a:r>
              <a:rPr lang="en-US"/>
              <a:t>HSEP – Contractor Health, Safety and Environmental Plan </a:t>
            </a:r>
          </a:p>
          <a:p>
            <a:r>
              <a:rPr lang="en-US"/>
              <a:t>FRM – Fatal Risk Management </a:t>
            </a:r>
          </a:p>
          <a:p>
            <a:r>
              <a:rPr lang="en-US"/>
              <a:t>WPE – Work Place Exam </a:t>
            </a:r>
          </a:p>
          <a:p>
            <a:endParaRPr lang="en-US"/>
          </a:p>
        </p:txBody>
      </p:sp>
      <p:sp>
        <p:nvSpPr>
          <p:cNvPr id="4" name="Slide Number Placeholder 3">
            <a:extLst>
              <a:ext uri="{FF2B5EF4-FFF2-40B4-BE49-F238E27FC236}">
                <a16:creationId xmlns:a16="http://schemas.microsoft.com/office/drawing/2014/main" id="{C165B17C-EC63-7EDD-BAAF-DA9213B45F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83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11</a:t>
            </a:fld>
            <a:endParaRPr lang="en-US"/>
          </a:p>
        </p:txBody>
      </p:sp>
    </p:spTree>
    <p:extLst>
      <p:ext uri="{BB962C8B-B14F-4D97-AF65-F5344CB8AC3E}">
        <p14:creationId xmlns:p14="http://schemas.microsoft.com/office/powerpoint/2010/main" val="160925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A4FE7-A7A0-4E66-0B10-C2771FF6C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C8266-22C7-67D2-A82A-9FDD30250F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8649331-1F51-3C1F-9B65-C50CF68882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B62458-8111-FC91-0175-BBEC017993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158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13</a:t>
            </a:fld>
            <a:endParaRPr lang="en-US"/>
          </a:p>
        </p:txBody>
      </p:sp>
    </p:spTree>
    <p:extLst>
      <p:ext uri="{BB962C8B-B14F-4D97-AF65-F5344CB8AC3E}">
        <p14:creationId xmlns:p14="http://schemas.microsoft.com/office/powerpoint/2010/main" val="1367088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14</a:t>
            </a:fld>
            <a:endParaRPr lang="en-US"/>
          </a:p>
        </p:txBody>
      </p:sp>
    </p:spTree>
    <p:extLst>
      <p:ext uri="{BB962C8B-B14F-4D97-AF65-F5344CB8AC3E}">
        <p14:creationId xmlns:p14="http://schemas.microsoft.com/office/powerpoint/2010/main" val="234672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C8C6-6395-8CBA-8F19-644561B13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822BD-B31F-490A-09AB-C21391302D7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97292C-801A-46B3-778A-8225CBE6C4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39A5AE-4C24-2927-2D8D-DE7F971F8D62}"/>
              </a:ext>
            </a:extLst>
          </p:cNvPr>
          <p:cNvSpPr>
            <a:spLocks noGrp="1"/>
          </p:cNvSpPr>
          <p:nvPr>
            <p:ph type="sldNum" sz="quarter" idx="5"/>
          </p:nvPr>
        </p:nvSpPr>
        <p:spPr/>
        <p:txBody>
          <a:bodyPr/>
          <a:lstStyle/>
          <a:p>
            <a:fld id="{DED49A10-3EE5-4EF0-921A-6B429D3BC8A3}" type="slidenum">
              <a:rPr lang="en-US" smtClean="0"/>
              <a:t>15</a:t>
            </a:fld>
            <a:endParaRPr lang="en-US"/>
          </a:p>
        </p:txBody>
      </p:sp>
    </p:spTree>
    <p:extLst>
      <p:ext uri="{BB962C8B-B14F-4D97-AF65-F5344CB8AC3E}">
        <p14:creationId xmlns:p14="http://schemas.microsoft.com/office/powerpoint/2010/main" val="128535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16</a:t>
            </a:fld>
            <a:endParaRPr lang="en-US"/>
          </a:p>
        </p:txBody>
      </p:sp>
    </p:spTree>
    <p:extLst>
      <p:ext uri="{BB962C8B-B14F-4D97-AF65-F5344CB8AC3E}">
        <p14:creationId xmlns:p14="http://schemas.microsoft.com/office/powerpoint/2010/main" val="3427453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17</a:t>
            </a:fld>
            <a:endParaRPr lang="en-US"/>
          </a:p>
        </p:txBody>
      </p:sp>
    </p:spTree>
    <p:extLst>
      <p:ext uri="{BB962C8B-B14F-4D97-AF65-F5344CB8AC3E}">
        <p14:creationId xmlns:p14="http://schemas.microsoft.com/office/powerpoint/2010/main" val="3349137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F3F46-9CDF-C5FA-90C5-9090B4927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F4918-2468-72EA-4395-50779131C5F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C4F7E67-E29F-AEB9-198F-A339BAF1A7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A41F46-7090-216B-4630-8ECA10982482}"/>
              </a:ext>
            </a:extLst>
          </p:cNvPr>
          <p:cNvSpPr>
            <a:spLocks noGrp="1"/>
          </p:cNvSpPr>
          <p:nvPr>
            <p:ph type="sldNum" sz="quarter" idx="5"/>
          </p:nvPr>
        </p:nvSpPr>
        <p:spPr/>
        <p:txBody>
          <a:bodyPr/>
          <a:lstStyle/>
          <a:p>
            <a:fld id="{DED49A10-3EE5-4EF0-921A-6B429D3BC8A3}" type="slidenum">
              <a:rPr lang="en-US" smtClean="0"/>
              <a:t>18</a:t>
            </a:fld>
            <a:endParaRPr lang="en-US"/>
          </a:p>
        </p:txBody>
      </p:sp>
    </p:spTree>
    <p:extLst>
      <p:ext uri="{BB962C8B-B14F-4D97-AF65-F5344CB8AC3E}">
        <p14:creationId xmlns:p14="http://schemas.microsoft.com/office/powerpoint/2010/main" val="2688308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7ECCF-933E-6084-D359-23BA7BF2C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8E50C-06E5-FF68-003C-B54E7030B7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ECC2162-4B6D-BCA1-C327-228CFB295D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F14240-24A2-0A13-593C-2D4B15797DFE}"/>
              </a:ext>
            </a:extLst>
          </p:cNvPr>
          <p:cNvSpPr>
            <a:spLocks noGrp="1"/>
          </p:cNvSpPr>
          <p:nvPr>
            <p:ph type="sldNum" sz="quarter" idx="5"/>
          </p:nvPr>
        </p:nvSpPr>
        <p:spPr/>
        <p:txBody>
          <a:bodyPr/>
          <a:lstStyle/>
          <a:p>
            <a:fld id="{DED49A10-3EE5-4EF0-921A-6B429D3BC8A3}" type="slidenum">
              <a:rPr lang="en-US" smtClean="0"/>
              <a:t>19</a:t>
            </a:fld>
            <a:endParaRPr lang="en-US"/>
          </a:p>
        </p:txBody>
      </p:sp>
    </p:spTree>
    <p:extLst>
      <p:ext uri="{BB962C8B-B14F-4D97-AF65-F5344CB8AC3E}">
        <p14:creationId xmlns:p14="http://schemas.microsoft.com/office/powerpoint/2010/main" val="86483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a:t>
            </a:fld>
            <a:endParaRPr lang="en-US"/>
          </a:p>
        </p:txBody>
      </p:sp>
    </p:spTree>
    <p:extLst>
      <p:ext uri="{BB962C8B-B14F-4D97-AF65-F5344CB8AC3E}">
        <p14:creationId xmlns:p14="http://schemas.microsoft.com/office/powerpoint/2010/main" val="385054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46B70-BDF9-4D23-2512-179E2CEFA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D39BE-1858-D837-9722-4DDB006174E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6C71097-80AF-3299-B7BA-1F130C0F7D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79039E-78C3-8ECA-468D-0C59F817DD82}"/>
              </a:ext>
            </a:extLst>
          </p:cNvPr>
          <p:cNvSpPr>
            <a:spLocks noGrp="1"/>
          </p:cNvSpPr>
          <p:nvPr>
            <p:ph type="sldNum" sz="quarter" idx="5"/>
          </p:nvPr>
        </p:nvSpPr>
        <p:spPr/>
        <p:txBody>
          <a:bodyPr/>
          <a:lstStyle/>
          <a:p>
            <a:fld id="{DED49A10-3EE5-4EF0-921A-6B429D3BC8A3}" type="slidenum">
              <a:rPr lang="en-US" smtClean="0"/>
              <a:t>20</a:t>
            </a:fld>
            <a:endParaRPr lang="en-US"/>
          </a:p>
        </p:txBody>
      </p:sp>
    </p:spTree>
    <p:extLst>
      <p:ext uri="{BB962C8B-B14F-4D97-AF65-F5344CB8AC3E}">
        <p14:creationId xmlns:p14="http://schemas.microsoft.com/office/powerpoint/2010/main" val="2229077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EEB4E-79A7-DC95-A8BD-2A86EF9EF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C7C9-413C-E191-AB06-62D6D3C2F50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E6C057-DD98-390F-0CB9-7E13AFA519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2EBDD2B4-F102-0248-4F10-EBEF3F3775C4}"/>
              </a:ext>
            </a:extLst>
          </p:cNvPr>
          <p:cNvSpPr>
            <a:spLocks noGrp="1"/>
          </p:cNvSpPr>
          <p:nvPr>
            <p:ph type="sldNum" sz="quarter" idx="5"/>
          </p:nvPr>
        </p:nvSpPr>
        <p:spPr/>
        <p:txBody>
          <a:bodyPr/>
          <a:lstStyle/>
          <a:p>
            <a:fld id="{DED49A10-3EE5-4EF0-921A-6B429D3BC8A3}" type="slidenum">
              <a:rPr lang="en-US" smtClean="0"/>
              <a:t>21</a:t>
            </a:fld>
            <a:endParaRPr lang="en-US"/>
          </a:p>
        </p:txBody>
      </p:sp>
    </p:spTree>
    <p:extLst>
      <p:ext uri="{BB962C8B-B14F-4D97-AF65-F5344CB8AC3E}">
        <p14:creationId xmlns:p14="http://schemas.microsoft.com/office/powerpoint/2010/main" val="1357501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548B-B2CB-B85C-684C-AEFDD8894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EF6B7-C8B2-E6FD-7137-8C228B70CD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17909A-F4EA-1169-491E-4826AC231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457AB-5BC3-5C24-1C8B-FFBD9C4B6AA7}"/>
              </a:ext>
            </a:extLst>
          </p:cNvPr>
          <p:cNvSpPr>
            <a:spLocks noGrp="1"/>
          </p:cNvSpPr>
          <p:nvPr>
            <p:ph type="sldNum" sz="quarter" idx="5"/>
          </p:nvPr>
        </p:nvSpPr>
        <p:spPr/>
        <p:txBody>
          <a:bodyPr/>
          <a:lstStyle/>
          <a:p>
            <a:fld id="{DED49A10-3EE5-4EF0-921A-6B429D3BC8A3}" type="slidenum">
              <a:rPr lang="en-US" smtClean="0"/>
              <a:t>22</a:t>
            </a:fld>
            <a:endParaRPr lang="en-US"/>
          </a:p>
        </p:txBody>
      </p:sp>
    </p:spTree>
    <p:extLst>
      <p:ext uri="{BB962C8B-B14F-4D97-AF65-F5344CB8AC3E}">
        <p14:creationId xmlns:p14="http://schemas.microsoft.com/office/powerpoint/2010/main" val="1934076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A766-2D14-0647-CB64-DE54D8762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E801C-3270-DBCE-AA43-BC9404B0FC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96BF83-D799-942F-F989-4D1236B11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C2ADF5-251B-0DB3-3357-257E99B5E40B}"/>
              </a:ext>
            </a:extLst>
          </p:cNvPr>
          <p:cNvSpPr>
            <a:spLocks noGrp="1"/>
          </p:cNvSpPr>
          <p:nvPr>
            <p:ph type="sldNum" sz="quarter" idx="5"/>
          </p:nvPr>
        </p:nvSpPr>
        <p:spPr/>
        <p:txBody>
          <a:bodyPr/>
          <a:lstStyle/>
          <a:p>
            <a:fld id="{DED49A10-3EE5-4EF0-921A-6B429D3BC8A3}" type="slidenum">
              <a:rPr lang="en-US" smtClean="0"/>
              <a:t>23</a:t>
            </a:fld>
            <a:endParaRPr lang="en-US"/>
          </a:p>
        </p:txBody>
      </p:sp>
    </p:spTree>
    <p:extLst>
      <p:ext uri="{BB962C8B-B14F-4D97-AF65-F5344CB8AC3E}">
        <p14:creationId xmlns:p14="http://schemas.microsoft.com/office/powerpoint/2010/main" val="3294397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24</a:t>
            </a:fld>
            <a:endParaRPr lang="en-US"/>
          </a:p>
        </p:txBody>
      </p:sp>
    </p:spTree>
    <p:extLst>
      <p:ext uri="{BB962C8B-B14F-4D97-AF65-F5344CB8AC3E}">
        <p14:creationId xmlns:p14="http://schemas.microsoft.com/office/powerpoint/2010/main" val="3205895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25</a:t>
            </a:fld>
            <a:endParaRPr lang="en-US"/>
          </a:p>
        </p:txBody>
      </p:sp>
    </p:spTree>
    <p:extLst>
      <p:ext uri="{BB962C8B-B14F-4D97-AF65-F5344CB8AC3E}">
        <p14:creationId xmlns:p14="http://schemas.microsoft.com/office/powerpoint/2010/main" val="2950323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26</a:t>
            </a:fld>
            <a:endParaRPr lang="en-US"/>
          </a:p>
        </p:txBody>
      </p:sp>
    </p:spTree>
    <p:extLst>
      <p:ext uri="{BB962C8B-B14F-4D97-AF65-F5344CB8AC3E}">
        <p14:creationId xmlns:p14="http://schemas.microsoft.com/office/powerpoint/2010/main" val="3312966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27</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EB1-0AED-A793-FBB8-9002D37F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5BD7D-F5DC-F997-B8AC-7AED3B32F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DC14E8-3A61-BB90-E8D3-6077D9EB1C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756C1-D98E-D491-ECD0-53E659291EE6}"/>
              </a:ext>
            </a:extLst>
          </p:cNvPr>
          <p:cNvSpPr>
            <a:spLocks noGrp="1"/>
          </p:cNvSpPr>
          <p:nvPr>
            <p:ph type="sldNum" sz="quarter" idx="5"/>
          </p:nvPr>
        </p:nvSpPr>
        <p:spPr/>
        <p:txBody>
          <a:bodyPr/>
          <a:lstStyle/>
          <a:p>
            <a:fld id="{DED49A10-3EE5-4EF0-921A-6B429D3BC8A3}" type="slidenum">
              <a:rPr lang="en-US" smtClean="0"/>
              <a:t>28</a:t>
            </a:fld>
            <a:endParaRPr lang="en-US"/>
          </a:p>
        </p:txBody>
      </p:sp>
    </p:spTree>
    <p:extLst>
      <p:ext uri="{BB962C8B-B14F-4D97-AF65-F5344CB8AC3E}">
        <p14:creationId xmlns:p14="http://schemas.microsoft.com/office/powerpoint/2010/main" val="1851888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a:t>
            </a:fld>
            <a:endParaRPr lang="en-US"/>
          </a:p>
        </p:txBody>
      </p:sp>
    </p:spTree>
    <p:extLst>
      <p:ext uri="{BB962C8B-B14F-4D97-AF65-F5344CB8AC3E}">
        <p14:creationId xmlns:p14="http://schemas.microsoft.com/office/powerpoint/2010/main" val="320823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C5243-7892-7523-C4C9-F497010F7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0887B-4D41-4B15-AAB4-4971A13100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A1135E-BC74-3CF2-DEAE-88EF7A8FBBEF}"/>
              </a:ext>
            </a:extLst>
          </p:cNvPr>
          <p:cNvSpPr>
            <a:spLocks noGrp="1"/>
          </p:cNvSpPr>
          <p:nvPr>
            <p:ph type="body" idx="1"/>
          </p:nvPr>
        </p:nvSpPr>
        <p:spPr/>
        <p:txBody>
          <a:bodyPr/>
          <a:lstStyle/>
          <a:p>
            <a:r>
              <a:rPr lang="en-US"/>
              <a:t>The provided statistics are for FMA (North and South America operations only). </a:t>
            </a:r>
          </a:p>
        </p:txBody>
      </p:sp>
      <p:sp>
        <p:nvSpPr>
          <p:cNvPr id="4" name="Slide Number Placeholder 3">
            <a:extLst>
              <a:ext uri="{FF2B5EF4-FFF2-40B4-BE49-F238E27FC236}">
                <a16:creationId xmlns:a16="http://schemas.microsoft.com/office/drawing/2014/main" id="{DE067234-B685-CCE9-CC2C-C1B5ED2AE8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58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nSpc>
                <a:spcPct val="108000"/>
              </a:lnSpc>
            </a:pPr>
            <a:endParaRPr lang="en-US" sz="1200">
              <a:solidFill>
                <a:srgbClr val="00000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5</a:t>
            </a:fld>
            <a:endParaRPr lang="en-US"/>
          </a:p>
        </p:txBody>
      </p:sp>
    </p:spTree>
    <p:extLst>
      <p:ext uri="{BB962C8B-B14F-4D97-AF65-F5344CB8AC3E}">
        <p14:creationId xmlns:p14="http://schemas.microsoft.com/office/powerpoint/2010/main" val="3061869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CE16E-6580-44C6-D1A4-A158A1663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C4EBA-2F9A-7C75-73A7-BD4F1E6C72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06B34F-1327-0DF5-C74D-6F5B0F2889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FCBDFA-87AF-250C-BD38-3FC370679AC0}"/>
              </a:ext>
            </a:extLst>
          </p:cNvPr>
          <p:cNvSpPr>
            <a:spLocks noGrp="1"/>
          </p:cNvSpPr>
          <p:nvPr>
            <p:ph type="sldNum" sz="quarter" idx="5"/>
          </p:nvPr>
        </p:nvSpPr>
        <p:spPr/>
        <p:txBody>
          <a:bodyPr/>
          <a:lstStyle/>
          <a:p>
            <a:fld id="{DED49A10-3EE5-4EF0-921A-6B429D3BC8A3}" type="slidenum">
              <a:rPr lang="en-US" smtClean="0"/>
              <a:t>6</a:t>
            </a:fld>
            <a:endParaRPr lang="en-US"/>
          </a:p>
        </p:txBody>
      </p:sp>
    </p:spTree>
    <p:extLst>
      <p:ext uri="{BB962C8B-B14F-4D97-AF65-F5344CB8AC3E}">
        <p14:creationId xmlns:p14="http://schemas.microsoft.com/office/powerpoint/2010/main" val="3126520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73317-B8B4-CB8F-0567-FB79D72E1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E07DC-2147-FB82-D263-2ECF8C0CEF5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69474D-8CD7-C319-039A-30FEF2F43D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AF430F-F68F-2AA9-FBC8-078D75D014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11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CA9AF-D9FF-6670-7E82-2FC3F6BF5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B90C6-0AA5-9D68-4FBB-1071E058AB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C51582D-CA91-06BF-F3BA-7CFD67E5B1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4551D5-4AC2-E1FD-628E-405694E347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61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2101E-4F6A-DF9F-4CDC-8D6B02019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966D2-2C69-CA4B-3FDF-4CC27DB743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39269A-3DBD-CD16-A692-C94E23DE10D3}"/>
              </a:ext>
            </a:extLst>
          </p:cNvPr>
          <p:cNvSpPr>
            <a:spLocks noGrp="1"/>
          </p:cNvSpPr>
          <p:nvPr>
            <p:ph type="body" idx="1"/>
          </p:nvPr>
        </p:nvSpPr>
        <p:spPr/>
        <p:txBody>
          <a:bodyPr/>
          <a:lstStyle/>
          <a:p>
            <a:r>
              <a:rPr lang="en-US"/>
              <a:t>HSEP – Contractor Health, Safety and Environmental Plan </a:t>
            </a:r>
          </a:p>
          <a:p>
            <a:r>
              <a:rPr lang="en-US"/>
              <a:t>FRM – Fatal Risk Management </a:t>
            </a:r>
          </a:p>
          <a:p>
            <a:r>
              <a:rPr lang="en-US"/>
              <a:t>WPE – Work Place Exam </a:t>
            </a:r>
          </a:p>
          <a:p>
            <a:endParaRPr lang="en-US"/>
          </a:p>
        </p:txBody>
      </p:sp>
      <p:sp>
        <p:nvSpPr>
          <p:cNvPr id="4" name="Slide Number Placeholder 3">
            <a:extLst>
              <a:ext uri="{FF2B5EF4-FFF2-40B4-BE49-F238E27FC236}">
                <a16:creationId xmlns:a16="http://schemas.microsoft.com/office/drawing/2014/main" id="{F8814E09-63A7-2F19-0D6B-2875C65821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277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12/18/2025</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65351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9707-5974-B998-243E-242289D71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B99D4-F46C-7C3E-1FEE-E0E6200E4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3D594-935E-609B-D69C-E5B4C9401335}"/>
              </a:ext>
            </a:extLst>
          </p:cNvPr>
          <p:cNvSpPr>
            <a:spLocks noGrp="1"/>
          </p:cNvSpPr>
          <p:nvPr>
            <p:ph type="dt" sz="half" idx="10"/>
          </p:nvPr>
        </p:nvSpPr>
        <p:spPr/>
        <p:txBody>
          <a:bodyPr/>
          <a:lstStyle/>
          <a:p>
            <a:fld id="{8366671A-AB33-4865-BCED-59125E8F2836}" type="datetimeFigureOut">
              <a:rPr lang="en-US" smtClean="0"/>
              <a:t>12/18/2025</a:t>
            </a:fld>
            <a:endParaRPr lang="en-US"/>
          </a:p>
        </p:txBody>
      </p:sp>
      <p:sp>
        <p:nvSpPr>
          <p:cNvPr id="5" name="Footer Placeholder 4">
            <a:extLst>
              <a:ext uri="{FF2B5EF4-FFF2-40B4-BE49-F238E27FC236}">
                <a16:creationId xmlns:a16="http://schemas.microsoft.com/office/drawing/2014/main" id="{D1E6B225-2D51-F89C-CAD5-9280184C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C378-0D26-B9AA-9711-179A7322CE91}"/>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3925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DA4B2-4442-A3FF-AC70-1424CF319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79CD-C66F-CD9D-A418-EA433058D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FBF5-A866-45E7-13BD-81A3DD70DD63}"/>
              </a:ext>
            </a:extLst>
          </p:cNvPr>
          <p:cNvSpPr>
            <a:spLocks noGrp="1"/>
          </p:cNvSpPr>
          <p:nvPr>
            <p:ph type="dt" sz="half" idx="10"/>
          </p:nvPr>
        </p:nvSpPr>
        <p:spPr/>
        <p:txBody>
          <a:bodyPr/>
          <a:lstStyle/>
          <a:p>
            <a:fld id="{8366671A-AB33-4865-BCED-59125E8F2836}" type="datetimeFigureOut">
              <a:rPr lang="en-US" smtClean="0"/>
              <a:t>12/18/2025</a:t>
            </a:fld>
            <a:endParaRPr lang="en-US"/>
          </a:p>
        </p:txBody>
      </p:sp>
      <p:sp>
        <p:nvSpPr>
          <p:cNvPr id="5" name="Footer Placeholder 4">
            <a:extLst>
              <a:ext uri="{FF2B5EF4-FFF2-40B4-BE49-F238E27FC236}">
                <a16:creationId xmlns:a16="http://schemas.microsoft.com/office/drawing/2014/main" id="{AA2E1332-4851-113E-22B5-B3F2B2C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4200C-4509-C1AB-5E91-43F095087DAF}"/>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48255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12/18/2025</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82941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80-127E-7396-6BBF-B551C38B1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2B4B-9F46-CB95-A0A0-63DA4667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43D-310E-09F3-D7C7-25DEEFF6DDFA}"/>
              </a:ext>
            </a:extLst>
          </p:cNvPr>
          <p:cNvSpPr>
            <a:spLocks noGrp="1"/>
          </p:cNvSpPr>
          <p:nvPr>
            <p:ph type="dt" sz="half" idx="10"/>
          </p:nvPr>
        </p:nvSpPr>
        <p:spPr/>
        <p:txBody>
          <a:bodyPr/>
          <a:lstStyle/>
          <a:p>
            <a:fld id="{8366671A-AB33-4865-BCED-59125E8F2836}" type="datetimeFigureOut">
              <a:rPr lang="en-US" smtClean="0"/>
              <a:t>12/18/2025</a:t>
            </a:fld>
            <a:endParaRPr lang="en-US"/>
          </a:p>
        </p:txBody>
      </p:sp>
      <p:sp>
        <p:nvSpPr>
          <p:cNvPr id="5" name="Footer Placeholder 4">
            <a:extLst>
              <a:ext uri="{FF2B5EF4-FFF2-40B4-BE49-F238E27FC236}">
                <a16:creationId xmlns:a16="http://schemas.microsoft.com/office/drawing/2014/main" id="{0E32F717-6D74-7878-2960-E2C39BE5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77F09-4401-C406-9D31-C26E96F7C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99284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BB4-E34E-AA34-1E59-E500938B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5F674-5FDF-FAE6-11CC-1251BCD9E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F9CC4-0CA2-391F-8F98-DA7A37805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7BC42-BE97-8980-07FD-C6BACB8106C4}"/>
              </a:ext>
            </a:extLst>
          </p:cNvPr>
          <p:cNvSpPr>
            <a:spLocks noGrp="1"/>
          </p:cNvSpPr>
          <p:nvPr>
            <p:ph type="dt" sz="half" idx="10"/>
          </p:nvPr>
        </p:nvSpPr>
        <p:spPr/>
        <p:txBody>
          <a:bodyPr/>
          <a:lstStyle/>
          <a:p>
            <a:fld id="{8366671A-AB33-4865-BCED-59125E8F2836}" type="datetimeFigureOut">
              <a:rPr lang="en-US" smtClean="0"/>
              <a:t>12/18/2025</a:t>
            </a:fld>
            <a:endParaRPr lang="en-US"/>
          </a:p>
        </p:txBody>
      </p:sp>
      <p:sp>
        <p:nvSpPr>
          <p:cNvPr id="6" name="Footer Placeholder 5">
            <a:extLst>
              <a:ext uri="{FF2B5EF4-FFF2-40B4-BE49-F238E27FC236}">
                <a16:creationId xmlns:a16="http://schemas.microsoft.com/office/drawing/2014/main" id="{5500E0AA-CC3A-1E69-E16A-CACBC3872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B82A4-9702-3CBB-EA01-03982AFC24C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30436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B99-D940-6415-8D73-661E0A359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E7726-F4FB-5B91-22A5-9A5A10150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EB324-31FC-AD8C-04C0-7E8AF3BB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59299-E959-45AE-09BC-6F316B2F6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95BAC-F90F-BEC8-21CD-72EFA5A41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FF7E9-5BBA-0B18-A4E7-681007367456}"/>
              </a:ext>
            </a:extLst>
          </p:cNvPr>
          <p:cNvSpPr>
            <a:spLocks noGrp="1"/>
          </p:cNvSpPr>
          <p:nvPr>
            <p:ph type="dt" sz="half" idx="10"/>
          </p:nvPr>
        </p:nvSpPr>
        <p:spPr/>
        <p:txBody>
          <a:bodyPr/>
          <a:lstStyle/>
          <a:p>
            <a:fld id="{8366671A-AB33-4865-BCED-59125E8F2836}" type="datetimeFigureOut">
              <a:rPr lang="en-US" smtClean="0"/>
              <a:t>12/18/2025</a:t>
            </a:fld>
            <a:endParaRPr lang="en-US"/>
          </a:p>
        </p:txBody>
      </p:sp>
      <p:sp>
        <p:nvSpPr>
          <p:cNvPr id="8" name="Footer Placeholder 7">
            <a:extLst>
              <a:ext uri="{FF2B5EF4-FFF2-40B4-BE49-F238E27FC236}">
                <a16:creationId xmlns:a16="http://schemas.microsoft.com/office/drawing/2014/main" id="{0CEE829C-29C8-0A57-6422-B1A87D8F2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6E099-D08C-255B-9D34-5DB9703BF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20544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CC3-8EFF-C696-7211-A00E4F87A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534FC-6761-F85C-ED0C-B701A92659C4}"/>
              </a:ext>
            </a:extLst>
          </p:cNvPr>
          <p:cNvSpPr>
            <a:spLocks noGrp="1"/>
          </p:cNvSpPr>
          <p:nvPr>
            <p:ph type="dt" sz="half" idx="10"/>
          </p:nvPr>
        </p:nvSpPr>
        <p:spPr/>
        <p:txBody>
          <a:bodyPr/>
          <a:lstStyle/>
          <a:p>
            <a:fld id="{8366671A-AB33-4865-BCED-59125E8F2836}" type="datetimeFigureOut">
              <a:rPr lang="en-US" smtClean="0"/>
              <a:t>12/18/2025</a:t>
            </a:fld>
            <a:endParaRPr lang="en-US"/>
          </a:p>
        </p:txBody>
      </p:sp>
      <p:sp>
        <p:nvSpPr>
          <p:cNvPr id="4" name="Footer Placeholder 3">
            <a:extLst>
              <a:ext uri="{FF2B5EF4-FFF2-40B4-BE49-F238E27FC236}">
                <a16:creationId xmlns:a16="http://schemas.microsoft.com/office/drawing/2014/main" id="{F363689B-A508-7FE9-532F-379DEF3BA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47AD2-80C8-6304-0E70-B232C27481B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1198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9BC4A-1670-DC73-BBD2-1F19E2413C0B}"/>
              </a:ext>
            </a:extLst>
          </p:cNvPr>
          <p:cNvSpPr>
            <a:spLocks noGrp="1"/>
          </p:cNvSpPr>
          <p:nvPr>
            <p:ph type="dt" sz="half" idx="10"/>
          </p:nvPr>
        </p:nvSpPr>
        <p:spPr/>
        <p:txBody>
          <a:bodyPr/>
          <a:lstStyle/>
          <a:p>
            <a:fld id="{8366671A-AB33-4865-BCED-59125E8F2836}" type="datetimeFigureOut">
              <a:rPr lang="en-US" smtClean="0"/>
              <a:t>12/18/2025</a:t>
            </a:fld>
            <a:endParaRPr lang="en-US"/>
          </a:p>
        </p:txBody>
      </p:sp>
      <p:sp>
        <p:nvSpPr>
          <p:cNvPr id="3" name="Footer Placeholder 2">
            <a:extLst>
              <a:ext uri="{FF2B5EF4-FFF2-40B4-BE49-F238E27FC236}">
                <a16:creationId xmlns:a16="http://schemas.microsoft.com/office/drawing/2014/main" id="{2C982828-C879-CA34-9BBA-8BBF2AF2B1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C7162-77BE-960C-B342-46FA33FC7600}"/>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2024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8DBD-D3AF-444C-68FB-EABDB964D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733B7-CA07-DF8D-FD00-48FDCAC9F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FA584-6CCF-AFD3-E44E-1A63BF34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6D1A-71DD-690E-E1C6-AF0165EF3059}"/>
              </a:ext>
            </a:extLst>
          </p:cNvPr>
          <p:cNvSpPr>
            <a:spLocks noGrp="1"/>
          </p:cNvSpPr>
          <p:nvPr>
            <p:ph type="dt" sz="half" idx="10"/>
          </p:nvPr>
        </p:nvSpPr>
        <p:spPr/>
        <p:txBody>
          <a:bodyPr/>
          <a:lstStyle/>
          <a:p>
            <a:fld id="{8366671A-AB33-4865-BCED-59125E8F2836}" type="datetimeFigureOut">
              <a:rPr lang="en-US" smtClean="0"/>
              <a:t>12/18/2025</a:t>
            </a:fld>
            <a:endParaRPr lang="en-US"/>
          </a:p>
        </p:txBody>
      </p:sp>
      <p:sp>
        <p:nvSpPr>
          <p:cNvPr id="6" name="Footer Placeholder 5">
            <a:extLst>
              <a:ext uri="{FF2B5EF4-FFF2-40B4-BE49-F238E27FC236}">
                <a16:creationId xmlns:a16="http://schemas.microsoft.com/office/drawing/2014/main" id="{AA588643-21D6-219B-7561-32EB007C2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1B40-1ED4-1DB5-8582-20E6BCB2767B}"/>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79267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F6D-6F6B-E705-4ADD-1DEC797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3892-3F3A-2865-B447-8EE05E077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4D7CDE-3484-1DF1-B175-D14612E2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23353-A220-2B75-F099-C8D51947968B}"/>
              </a:ext>
            </a:extLst>
          </p:cNvPr>
          <p:cNvSpPr>
            <a:spLocks noGrp="1"/>
          </p:cNvSpPr>
          <p:nvPr>
            <p:ph type="dt" sz="half" idx="10"/>
          </p:nvPr>
        </p:nvSpPr>
        <p:spPr/>
        <p:txBody>
          <a:bodyPr/>
          <a:lstStyle/>
          <a:p>
            <a:fld id="{8366671A-AB33-4865-BCED-59125E8F2836}" type="datetimeFigureOut">
              <a:rPr lang="en-US" smtClean="0"/>
              <a:t>12/18/2025</a:t>
            </a:fld>
            <a:endParaRPr lang="en-US"/>
          </a:p>
        </p:txBody>
      </p:sp>
      <p:sp>
        <p:nvSpPr>
          <p:cNvPr id="6" name="Footer Placeholder 5">
            <a:extLst>
              <a:ext uri="{FF2B5EF4-FFF2-40B4-BE49-F238E27FC236}">
                <a16:creationId xmlns:a16="http://schemas.microsoft.com/office/drawing/2014/main" id="{91698F3F-6C5A-31E8-1489-C1B13D3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61A23-DF8F-A48E-2117-A932F0D2E066}"/>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30047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D61B1-6302-ABA8-ED10-4503DABA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D3025-4338-FEC5-8D95-A4CC3D35D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029-E038-6A08-DCD7-2403EACD1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671A-AB33-4865-BCED-59125E8F2836}" type="datetimeFigureOut">
              <a:rPr lang="en-US" smtClean="0"/>
              <a:t>12/18/2025</a:t>
            </a:fld>
            <a:endParaRPr lang="en-US"/>
          </a:p>
        </p:txBody>
      </p:sp>
      <p:sp>
        <p:nvSpPr>
          <p:cNvPr id="5" name="Footer Placeholder 4">
            <a:extLst>
              <a:ext uri="{FF2B5EF4-FFF2-40B4-BE49-F238E27FC236}">
                <a16:creationId xmlns:a16="http://schemas.microsoft.com/office/drawing/2014/main" id="{9E18E9B8-97CF-4E42-55C5-05F14327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9BB0E-3C24-B48F-78EF-6C40E636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296E-F7C4-4AA4-86D1-B9026AE5D817}" type="slidenum">
              <a:rPr lang="en-US" smtClean="0"/>
              <a:t>‹#›</a:t>
            </a:fld>
            <a:endParaRPr lang="en-US"/>
          </a:p>
        </p:txBody>
      </p:sp>
    </p:spTree>
    <p:extLst>
      <p:ext uri="{BB962C8B-B14F-4D97-AF65-F5344CB8AC3E}">
        <p14:creationId xmlns:p14="http://schemas.microsoft.com/office/powerpoint/2010/main" val="4155883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app.powerbi.com/groups/me/apps/d5191292-f6f8-4519-af19-c3b276f4d4dc/reports/05c83cca-2af1-4233-a190-c4abfd51fa53/5d3b772fb5686999cc5d?experience=power-bi" TargetMode="External"/><Relationship Id="rId7" Type="http://schemas.openxmlformats.org/officeDocument/2006/relationships/hyperlink" Target="https://www.osha.gov/topic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msha.gov/news-and-updates/whats-new" TargetMode="External"/><Relationship Id="rId5" Type="http://schemas.openxmlformats.org/officeDocument/2006/relationships/hyperlink" Target="https://fcx365.sharepoint.com/Sites/GBL-DOHS/DOHSPolicy/Forms/By%20Policy%20and%20Purpose.aspx?id=%2FSites%2FGBL%2DDOHS%2FDOHSPolicy%2FFCX%20Material%20Handling%20Conveyance%20Policy%20Oct%2016%2Epdf&amp;parent=%2FSites%2FGBL%2DDOHS%2FDOHSPolicy" TargetMode="External"/><Relationship Id="rId10" Type="http://schemas.openxmlformats.org/officeDocument/2006/relationships/image" Target="../media/image30.jpe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hyperlink" Target="https://forms.office.com/Pages/ResponsePage.aspx?id=4ZwiXzx37Uam-pdABvrgl4fT3sMvUnJJhGa1-nmji-NUQlY2ME1IRjQ3UlFIVEYwQUdVUUlYUzRSQy4u&amp;origin=QRCod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hyperlink" Target="https://www.msha.gov/final-rule-safety-program-surface-mobile-equipmen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s://publicportal.fmi.com/sites/publicportal/files/Files/Henderson_Files/Henderson%20Safety%20Program%20for%20Surface%20Mobile%20Equipment.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6.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74BBBF-72ED-49D1-3F49-8134028A9861}"/>
              </a:ext>
            </a:extLst>
          </p:cNvPr>
          <p:cNvPicPr>
            <a:picLocks noChangeAspect="1"/>
          </p:cNvPicPr>
          <p:nvPr/>
        </p:nvPicPr>
        <p:blipFill>
          <a:blip r:embed="rId3">
            <a:extLst>
              <a:ext uri="{28A0092B-C50C-407E-A947-70E740481C1C}">
                <a14:useLocalDpi xmlns:a14="http://schemas.microsoft.com/office/drawing/2010/main" val="0"/>
              </a:ext>
            </a:extLst>
          </a:blip>
          <a:srcRect l="2777" r="29019" b="92895"/>
          <a:stretch>
            <a:fillRect/>
          </a:stretch>
        </p:blipFill>
        <p:spPr>
          <a:xfrm>
            <a:off x="0" y="0"/>
            <a:ext cx="6096000" cy="454154"/>
          </a:xfrm>
          <a:prstGeom prst="rect">
            <a:avLst/>
          </a:prstGeom>
        </p:spPr>
      </p:pic>
      <p:pic>
        <p:nvPicPr>
          <p:cNvPr id="3" name="Picture 2">
            <a:extLst>
              <a:ext uri="{FF2B5EF4-FFF2-40B4-BE49-F238E27FC236}">
                <a16:creationId xmlns:a16="http://schemas.microsoft.com/office/drawing/2014/main" id="{7961109D-2DBA-8127-9151-0759B1088EFC}"/>
              </a:ext>
            </a:extLst>
          </p:cNvPr>
          <p:cNvPicPr>
            <a:picLocks noChangeAspect="1"/>
          </p:cNvPicPr>
          <p:nvPr/>
        </p:nvPicPr>
        <p:blipFill>
          <a:blip r:embed="rId3">
            <a:extLst>
              <a:ext uri="{28A0092B-C50C-407E-A947-70E740481C1C}">
                <a14:useLocalDpi xmlns:a14="http://schemas.microsoft.com/office/drawing/2010/main" val="0"/>
              </a:ext>
            </a:extLst>
          </a:blip>
          <a:srcRect l="11827" r="29019"/>
          <a:stretch>
            <a:fillRect/>
          </a:stretch>
        </p:blipFill>
        <p:spPr>
          <a:xfrm>
            <a:off x="6095998" y="0"/>
            <a:ext cx="6096001" cy="6544909"/>
          </a:xfrm>
          <a:prstGeom prst="rect">
            <a:avLst/>
          </a:prstGeom>
        </p:spPr>
      </p:pic>
      <p:sp>
        <p:nvSpPr>
          <p:cNvPr id="4" name="Rectangle 3">
            <a:extLst>
              <a:ext uri="{FF2B5EF4-FFF2-40B4-BE49-F238E27FC236}">
                <a16:creationId xmlns:a16="http://schemas.microsoft.com/office/drawing/2014/main" id="{72CA3B7A-2C7F-35B4-545C-D785353CAAC8}"/>
              </a:ext>
            </a:extLst>
          </p:cNvPr>
          <p:cNvSpPr/>
          <p:nvPr/>
        </p:nvSpPr>
        <p:spPr>
          <a:xfrm>
            <a:off x="0" y="6473406"/>
            <a:ext cx="6096000" cy="396732"/>
          </a:xfrm>
          <a:prstGeom prst="rect">
            <a:avLst/>
          </a:prstGeom>
          <a:solidFill>
            <a:srgbClr val="CFB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3724096"/>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HSE Contractor Meeting</a:t>
            </a: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r>
              <a:rPr lang="en-US" sz="3200" b="1">
                <a:solidFill>
                  <a:schemeClr val="bg1"/>
                </a:solidFill>
                <a:latin typeface="Arial" panose="020B0604020202020204" pitchFamily="34" charset="0"/>
                <a:cs typeface="Arial" panose="020B0604020202020204" pitchFamily="34" charset="0"/>
              </a:rPr>
              <a:t>December 2025</a:t>
            </a:r>
            <a:endParaRPr lang="en-US" sz="3200" b="1">
              <a:solidFill>
                <a:schemeClr val="bg1"/>
              </a:solidFill>
              <a:highlight>
                <a:srgbClr val="FFFF00"/>
              </a:highlight>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70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2F7B8-9FF9-CBDD-F0C5-7D81D7DFA9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A94619-AA7A-0F84-CEA3-9D89F4094F9C}"/>
              </a:ext>
            </a:extLst>
          </p:cNvPr>
          <p:cNvSpPr>
            <a:spLocks noGrp="1"/>
          </p:cNvSpPr>
          <p:nvPr>
            <p:ph idx="1"/>
          </p:nvPr>
        </p:nvSpPr>
        <p:spPr>
          <a:xfrm>
            <a:off x="367469" y="1919416"/>
            <a:ext cx="5366582" cy="4715110"/>
          </a:xfrm>
        </p:spPr>
        <p:txBody>
          <a:bodyPr>
            <a:noAutofit/>
          </a:bodyPr>
          <a:lstStyle/>
          <a:p>
            <a:r>
              <a:rPr lang="en-US"/>
              <a:t>Used oil containers </a:t>
            </a:r>
            <a:r>
              <a:rPr lang="en-US" u="sng"/>
              <a:t>must be labelled</a:t>
            </a:r>
            <a:r>
              <a:rPr lang="en-US"/>
              <a:t> “Used Oil”.  This includes drip pans, storage tanks, containers, pipelines and secondary containment. Labeling with a sticker or market works well.</a:t>
            </a:r>
          </a:p>
          <a:p>
            <a:r>
              <a:rPr lang="en-US"/>
              <a:t>Pre-labeled </a:t>
            </a:r>
            <a:r>
              <a:rPr lang="en-US" b="1"/>
              <a:t>“Used Oil”</a:t>
            </a:r>
            <a:r>
              <a:rPr lang="en-US"/>
              <a:t> containers </a:t>
            </a:r>
            <a:r>
              <a:rPr lang="en-US" u="sng"/>
              <a:t>can only be used for used oil</a:t>
            </a:r>
            <a:r>
              <a:rPr lang="en-US"/>
              <a:t>. Otherwise, it is a labeling/regulatory issue </a:t>
            </a:r>
          </a:p>
          <a:p>
            <a:endParaRPr lang="en-US"/>
          </a:p>
        </p:txBody>
      </p:sp>
      <p:sp>
        <p:nvSpPr>
          <p:cNvPr id="5" name="TextBox 4">
            <a:extLst>
              <a:ext uri="{FF2B5EF4-FFF2-40B4-BE49-F238E27FC236}">
                <a16:creationId xmlns:a16="http://schemas.microsoft.com/office/drawing/2014/main" id="{3ED8995A-7472-8F49-C601-FA90D92C0765}"/>
              </a:ext>
            </a:extLst>
          </p:cNvPr>
          <p:cNvSpPr txBox="1"/>
          <p:nvPr/>
        </p:nvSpPr>
        <p:spPr>
          <a:xfrm>
            <a:off x="367469" y="382022"/>
            <a:ext cx="6197959"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Environmental Share: Used Oil</a:t>
            </a:r>
          </a:p>
        </p:txBody>
      </p:sp>
      <p:sp>
        <p:nvSpPr>
          <p:cNvPr id="2" name="Rectangle 1">
            <a:extLst>
              <a:ext uri="{FF2B5EF4-FFF2-40B4-BE49-F238E27FC236}">
                <a16:creationId xmlns:a16="http://schemas.microsoft.com/office/drawing/2014/main" id="{437FA8DB-599E-6EC9-B5C3-E4F8016D849D}"/>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4265C476-FA69-EF19-8123-3B6BEC656A09}"/>
              </a:ext>
            </a:extLst>
          </p:cNvPr>
          <p:cNvSpPr txBox="1">
            <a:spLocks/>
          </p:cNvSpPr>
          <p:nvPr/>
        </p:nvSpPr>
        <p:spPr>
          <a:xfrm>
            <a:off x="7870371" y="143505"/>
            <a:ext cx="3581400" cy="4715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If you generate any used oil, or encounter any unlabeled oil containment, please reach out to site Environmental and your site representative.</a:t>
            </a:r>
          </a:p>
          <a:p>
            <a:endParaRPr lang="en-US"/>
          </a:p>
        </p:txBody>
      </p:sp>
      <p:pic>
        <p:nvPicPr>
          <p:cNvPr id="7" name="Picture 6" descr="A couple of bottles of alcohol&#10;&#10;Description automatically generated with low confidence">
            <a:extLst>
              <a:ext uri="{FF2B5EF4-FFF2-40B4-BE49-F238E27FC236}">
                <a16:creationId xmlns:a16="http://schemas.microsoft.com/office/drawing/2014/main" id="{450F8B97-24AD-58E3-CC08-71BC68F6D9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10873" y="3741684"/>
            <a:ext cx="3406961" cy="2538661"/>
          </a:xfrm>
          <a:prstGeom prst="rect">
            <a:avLst/>
          </a:prstGeom>
          <a:effectLst>
            <a:softEdge rad="31750"/>
          </a:effectLst>
        </p:spPr>
      </p:pic>
    </p:spTree>
    <p:extLst>
      <p:ext uri="{BB962C8B-B14F-4D97-AF65-F5344CB8AC3E}">
        <p14:creationId xmlns:p14="http://schemas.microsoft.com/office/powerpoint/2010/main" val="2806009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2EA6501-3EC9-0B60-12B1-6B43165B7612}"/>
              </a:ext>
            </a:extLst>
          </p:cNvPr>
          <p:cNvPicPr>
            <a:picLocks noChangeAspect="1"/>
          </p:cNvPicPr>
          <p:nvPr/>
        </p:nvPicPr>
        <p:blipFill>
          <a:blip r:embed="rId3">
            <a:extLst>
              <a:ext uri="{28A0092B-C50C-407E-A947-70E740481C1C}">
                <a14:useLocalDpi xmlns:a14="http://schemas.microsoft.com/office/drawing/2010/main" val="0"/>
              </a:ext>
            </a:extLst>
          </a:blip>
          <a:srcRect t="7" b="7"/>
          <a:stretch/>
        </p:blipFill>
        <p:spPr>
          <a:xfrm>
            <a:off x="0" y="2422"/>
            <a:ext cx="12192000" cy="6857083"/>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89561" y="-5593"/>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1066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308324"/>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Policy/Process Updates &amp; Reminders</a:t>
            </a:r>
            <a:endParaRPr lang="en-US" sz="3600" b="1">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1166575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30796-73C0-CFB4-B0D6-C48B506CF89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962861-6A28-C9BC-CBFE-6E16D174FBDD}"/>
              </a:ext>
            </a:extLst>
          </p:cNvPr>
          <p:cNvSpPr>
            <a:spLocks noGrp="1"/>
          </p:cNvSpPr>
          <p:nvPr>
            <p:ph idx="1"/>
          </p:nvPr>
        </p:nvSpPr>
        <p:spPr>
          <a:xfrm>
            <a:off x="367469" y="1533484"/>
            <a:ext cx="5366582" cy="5101041"/>
          </a:xfrm>
        </p:spPr>
        <p:txBody>
          <a:bodyPr>
            <a:noAutofit/>
          </a:bodyPr>
          <a:lstStyle/>
          <a:p>
            <a:pPr marL="0" indent="0">
              <a:lnSpc>
                <a:spcPct val="100000"/>
              </a:lnSpc>
              <a:spcBef>
                <a:spcPts val="600"/>
              </a:spcBef>
              <a:buClr>
                <a:srgbClr val="C66A39"/>
              </a:buClr>
              <a:buNone/>
            </a:pPr>
            <a:r>
              <a:rPr lang="en-US" sz="2400" b="1">
                <a:solidFill>
                  <a:srgbClr val="4BC4AC"/>
                </a:solidFill>
                <a:latin typeface="Arial" panose="020B0604020202020204" pitchFamily="34" charset="0"/>
                <a:cs typeface="Arial" panose="020B0604020202020204" pitchFamily="34" charset="0"/>
              </a:rPr>
              <a:t>New Equipment Inspections </a:t>
            </a:r>
            <a:endParaRPr lang="en-US" sz="2400">
              <a:solidFill>
                <a:srgbClr val="4BC4AC"/>
              </a:solidFill>
              <a:latin typeface="Arial" panose="020B0604020202020204" pitchFamily="34" charset="0"/>
              <a:cs typeface="Arial" panose="020B0604020202020204" pitchFamily="34" charset="0"/>
            </a:endParaRPr>
          </a:p>
          <a:p>
            <a:pPr marL="285750" lvl="1" indent="-285750">
              <a:lnSpc>
                <a:spcPct val="100000"/>
              </a:lnSpc>
              <a:spcBef>
                <a:spcPts val="600"/>
              </a:spcBef>
              <a:buClr>
                <a:srgbClr val="C66A39"/>
              </a:buClr>
            </a:pPr>
            <a:r>
              <a:rPr lang="en-US">
                <a:solidFill>
                  <a:schemeClr val="tx1">
                    <a:lumMod val="75000"/>
                    <a:lumOff val="25000"/>
                  </a:schemeClr>
                </a:solidFill>
                <a:latin typeface="Arial" panose="020B0604020202020204" pitchFamily="34" charset="0"/>
                <a:cs typeface="Arial" panose="020B0604020202020204" pitchFamily="34" charset="0"/>
              </a:rPr>
              <a:t>Dump Truck</a:t>
            </a:r>
          </a:p>
          <a:p>
            <a:pPr marL="285750" lvl="1" indent="-285750">
              <a:lnSpc>
                <a:spcPct val="100000"/>
              </a:lnSpc>
              <a:spcBef>
                <a:spcPts val="600"/>
              </a:spcBef>
              <a:buClr>
                <a:srgbClr val="C66A39"/>
              </a:buClr>
            </a:pPr>
            <a:r>
              <a:rPr lang="en-US">
                <a:solidFill>
                  <a:schemeClr val="tx1">
                    <a:lumMod val="75000"/>
                    <a:lumOff val="25000"/>
                  </a:schemeClr>
                </a:solidFill>
                <a:latin typeface="Arial" panose="020B0604020202020204" pitchFamily="34" charset="0"/>
                <a:cs typeface="Arial" panose="020B0604020202020204" pitchFamily="34" charset="0"/>
              </a:rPr>
              <a:t>Loader</a:t>
            </a:r>
          </a:p>
          <a:p>
            <a:pPr marL="285750" lvl="1" indent="-285750">
              <a:lnSpc>
                <a:spcPct val="100000"/>
              </a:lnSpc>
              <a:spcBef>
                <a:spcPts val="600"/>
              </a:spcBef>
              <a:buClr>
                <a:srgbClr val="C66A39"/>
              </a:buClr>
            </a:pPr>
            <a:r>
              <a:rPr lang="en-US">
                <a:solidFill>
                  <a:schemeClr val="tx1">
                    <a:lumMod val="75000"/>
                    <a:lumOff val="25000"/>
                  </a:schemeClr>
                </a:solidFill>
                <a:latin typeface="Arial" panose="020B0604020202020204" pitchFamily="34" charset="0"/>
                <a:cs typeface="Arial" panose="020B0604020202020204" pitchFamily="34" charset="0"/>
              </a:rPr>
              <a:t>Locomotive</a:t>
            </a:r>
          </a:p>
          <a:p>
            <a:pPr marL="285750" lvl="1" indent="-285750">
              <a:lnSpc>
                <a:spcPct val="100000"/>
              </a:lnSpc>
              <a:spcBef>
                <a:spcPts val="600"/>
              </a:spcBef>
              <a:buClr>
                <a:srgbClr val="C66A39"/>
              </a:buClr>
            </a:pPr>
            <a:r>
              <a:rPr lang="en-US">
                <a:solidFill>
                  <a:schemeClr val="tx1">
                    <a:lumMod val="75000"/>
                    <a:lumOff val="25000"/>
                  </a:schemeClr>
                </a:solidFill>
                <a:latin typeface="Arial" panose="020B0604020202020204" pitchFamily="34" charset="0"/>
                <a:cs typeface="Arial" panose="020B0604020202020204" pitchFamily="34" charset="0"/>
              </a:rPr>
              <a:t>Operator Field Safety Checks</a:t>
            </a:r>
          </a:p>
          <a:p>
            <a:pPr marL="285750" lvl="1" indent="-285750">
              <a:lnSpc>
                <a:spcPct val="100000"/>
              </a:lnSpc>
              <a:spcBef>
                <a:spcPts val="600"/>
              </a:spcBef>
              <a:buClr>
                <a:srgbClr val="C66A39"/>
              </a:buClr>
            </a:pPr>
            <a:endParaRPr lang="en-US">
              <a:solidFill>
                <a:schemeClr val="tx1">
                  <a:lumMod val="75000"/>
                  <a:lumOff val="25000"/>
                </a:schemeClr>
              </a:solidFill>
              <a:latin typeface="Arial" panose="020B0604020202020204" pitchFamily="34" charset="0"/>
              <a:cs typeface="Arial" panose="020B0604020202020204" pitchFamily="34" charset="0"/>
            </a:endParaRPr>
          </a:p>
          <a:p>
            <a:pPr marL="0" lvl="1" indent="0">
              <a:lnSpc>
                <a:spcPct val="100000"/>
              </a:lnSpc>
              <a:spcBef>
                <a:spcPts val="600"/>
              </a:spcBef>
              <a:buClr>
                <a:srgbClr val="C66A39"/>
              </a:buClr>
              <a:buNone/>
            </a:pPr>
            <a:endParaRPr lang="en-US">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2E6E2F6-E084-B7F9-CC23-69F818EC77CD}"/>
              </a:ext>
            </a:extLst>
          </p:cNvPr>
          <p:cNvSpPr txBox="1"/>
          <p:nvPr/>
        </p:nvSpPr>
        <p:spPr>
          <a:xfrm>
            <a:off x="367469" y="382022"/>
            <a:ext cx="6197959"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EWS Form Updates</a:t>
            </a:r>
            <a:endParaRPr kumimoji="0" lang="en-US" sz="32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grpSp>
        <p:nvGrpSpPr>
          <p:cNvPr id="26" name="Group 25">
            <a:extLst>
              <a:ext uri="{FF2B5EF4-FFF2-40B4-BE49-F238E27FC236}">
                <a16:creationId xmlns:a16="http://schemas.microsoft.com/office/drawing/2014/main" id="{5BF9DDC3-A02D-C2A7-A058-3D241FF34CD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E27401E0-B35E-5EBA-1FC9-ED4904838255}"/>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person wearing a welding mask and sunglasses&#10;&#10;Description automatically generated">
              <a:extLst>
                <a:ext uri="{FF2B5EF4-FFF2-40B4-BE49-F238E27FC236}">
                  <a16:creationId xmlns:a16="http://schemas.microsoft.com/office/drawing/2014/main" id="{AA6550F4-8AF2-47D9-890D-36162B6490B3}"/>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60E581AF-DAF6-C99D-38F8-827064279D8B}"/>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615A46E1-6396-5E5E-E859-47632BB96656}"/>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348ABDFE-F659-8913-CA43-4FD1E38F341B}"/>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1103232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838200" y="2062715"/>
            <a:ext cx="5366582" cy="4114247"/>
          </a:xfrm>
        </p:spPr>
        <p:txBody>
          <a:bodyPr>
            <a:norm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3" tooltip="https://app.powerbi.com/groups/me/apps/d5191292-f6f8-4519-af19-c3b276f4d4dc/reports/05c83cca-2af1-4233-a190-c4abfd51fa53/5d3b772fb5686999cc5d?experience=power-bi"/>
              </a:rPr>
              <a:t>Health and Safety Dashboard</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4"/>
              </a:rPr>
              <a:t>Safety Toolkits</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5"/>
              </a:rPr>
              <a:t>FCX Policies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6"/>
              </a:rPr>
              <a:t>MSHA Safety Alerts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7"/>
              </a:rPr>
              <a:t>OSHA</a:t>
            </a:r>
            <a:r>
              <a:rPr lang="en-US">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4DE3936-28EA-98B6-ECAC-4011A8A0A572}"/>
              </a:ext>
            </a:extLst>
          </p:cNvPr>
          <p:cNvSpPr txBox="1"/>
          <p:nvPr/>
        </p:nvSpPr>
        <p:spPr>
          <a:xfrm>
            <a:off x="838200" y="365125"/>
            <a:ext cx="5602383" cy="1569660"/>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Additional Resources</a:t>
            </a:r>
            <a:endParaRPr lang="en-US" sz="3600" b="1">
              <a:solidFill>
                <a:srgbClr val="004449"/>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875F01D-DA8F-BDD2-102D-92D9F2669D8A}"/>
              </a:ext>
            </a:extLst>
          </p:cNvPr>
          <p:cNvGrpSpPr/>
          <p:nvPr/>
        </p:nvGrpSpPr>
        <p:grpSpPr>
          <a:xfrm>
            <a:off x="6204782" y="0"/>
            <a:ext cx="5987218" cy="6860701"/>
            <a:chOff x="6211606" y="0"/>
            <a:chExt cx="5987218" cy="6860701"/>
          </a:xfrm>
        </p:grpSpPr>
        <p:sp>
          <p:nvSpPr>
            <p:cNvPr id="4" name="Rectangle 3">
              <a:extLst>
                <a:ext uri="{FF2B5EF4-FFF2-40B4-BE49-F238E27FC236}">
                  <a16:creationId xmlns:a16="http://schemas.microsoft.com/office/drawing/2014/main" id="{E84FE4F5-DC88-553F-33A3-3D1C6F6F289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AD9388E-49F1-51A9-AB51-FE8806FBEE58}"/>
                </a:ext>
              </a:extLst>
            </p:cNvPr>
            <p:cNvPicPr>
              <a:picLocks noChangeAspect="1"/>
            </p:cNvPicPr>
            <p:nvPr/>
          </p:nvPicPr>
          <p:blipFill>
            <a:blip r:embed="rId8">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17" name="Picture 16">
              <a:extLst>
                <a:ext uri="{FF2B5EF4-FFF2-40B4-BE49-F238E27FC236}">
                  <a16:creationId xmlns:a16="http://schemas.microsoft.com/office/drawing/2014/main" id="{991EE202-2F4E-BB02-4F1A-6F5505AD95C9}"/>
                </a:ext>
              </a:extLst>
            </p:cNvPr>
            <p:cNvPicPr>
              <a:picLocks noChangeAspect="1"/>
            </p:cNvPicPr>
            <p:nvPr/>
          </p:nvPicPr>
          <p:blipFill>
            <a:blip r:embed="rId9">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18" name="Picture 17">
              <a:extLst>
                <a:ext uri="{FF2B5EF4-FFF2-40B4-BE49-F238E27FC236}">
                  <a16:creationId xmlns:a16="http://schemas.microsoft.com/office/drawing/2014/main" id="{E64D5D02-AF0D-ED29-DFE7-6537C624C788}"/>
                </a:ext>
              </a:extLst>
            </p:cNvPr>
            <p:cNvPicPr>
              <a:picLocks noChangeAspect="1"/>
            </p:cNvPicPr>
            <p:nvPr/>
          </p:nvPicPr>
          <p:blipFill>
            <a:blip r:embed="rId10">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607581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90348" y="2896154"/>
            <a:ext cx="5907490" cy="3863876"/>
          </a:xfrm>
        </p:spPr>
        <p:txBody>
          <a:bodyPr>
            <a:normAutofit/>
          </a:bodyPr>
          <a:lstStyle/>
          <a:p>
            <a:pPr>
              <a:spcBef>
                <a:spcPts val="0"/>
              </a:spcBef>
              <a:spcAft>
                <a:spcPts val="1200"/>
              </a:spcAft>
              <a:buClr>
                <a:srgbClr val="C66A39"/>
              </a:buClr>
            </a:pPr>
            <a:r>
              <a:rPr lang="en-US" sz="3900" b="1">
                <a:latin typeface="Arial" panose="020B0604020202020204" pitchFamily="34" charset="0"/>
                <a:cs typeface="Arial" panose="020B0604020202020204" pitchFamily="34" charset="0"/>
              </a:rPr>
              <a:t>Lessons Learned:</a:t>
            </a:r>
            <a:br>
              <a:rPr lang="en-US" sz="3900" b="1">
                <a:latin typeface="Arial" panose="020B0604020202020204" pitchFamily="34" charset="0"/>
                <a:cs typeface="Arial" panose="020B0604020202020204" pitchFamily="34" charset="0"/>
              </a:rPr>
            </a:br>
            <a:r>
              <a:rPr lang="en-US" sz="3900" b="1">
                <a:latin typeface="Arial" panose="020B0604020202020204" pitchFamily="34" charset="0"/>
                <a:cs typeface="Arial" panose="020B0604020202020204" pitchFamily="34" charset="0"/>
              </a:rPr>
              <a:t>Reporting Contractor Hours Using EWS</a:t>
            </a:r>
          </a:p>
          <a:p>
            <a:pPr>
              <a:spcBef>
                <a:spcPts val="0"/>
              </a:spcBef>
              <a:spcAft>
                <a:spcPts val="1200"/>
              </a:spcAft>
              <a:buClr>
                <a:srgbClr val="C66A39"/>
              </a:buClr>
            </a:pPr>
            <a:r>
              <a:rPr lang="en-US" sz="3900" b="1">
                <a:latin typeface="Arial" panose="020B0604020202020204" pitchFamily="34" charset="0"/>
                <a:cs typeface="Arial" panose="020B0604020202020204" pitchFamily="34" charset="0"/>
              </a:rPr>
              <a:t>Safety Program for Surface Mobile Equipment</a:t>
            </a:r>
          </a:p>
          <a:p>
            <a:pPr>
              <a:spcBef>
                <a:spcPts val="0"/>
              </a:spcBef>
              <a:spcAft>
                <a:spcPts val="1200"/>
              </a:spcAft>
              <a:buClr>
                <a:srgbClr val="C66A39"/>
              </a:buClr>
            </a:pPr>
            <a:endParaRPr lang="en-US" sz="4400"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DE3936-28EA-98B6-ECAC-4011A8A0A572}"/>
              </a:ext>
            </a:extLst>
          </p:cNvPr>
          <p:cNvSpPr txBox="1"/>
          <p:nvPr/>
        </p:nvSpPr>
        <p:spPr>
          <a:xfrm>
            <a:off x="188510" y="310542"/>
            <a:ext cx="5907490" cy="2308324"/>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Contractor Management Topics</a:t>
            </a:r>
            <a:endParaRPr lang="en-US" sz="3600" b="1">
              <a:solidFill>
                <a:srgbClr val="004449"/>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0A426B68-7E03-AA69-5FAA-E8F508902FA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2E5EC2B6-4E9E-532E-EBAE-B0459004837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123C5094-4AF5-1617-9C26-170AF480A618}"/>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51C2638B-D0B8-97BE-DA12-54F6BD4DB28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01373659-5A64-45D0-EB95-1192FC1DDA40}"/>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2F27D7A-62CE-A982-A9FB-2925B5A4523E}"/>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3075146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E0303-E901-D41B-C716-E018679233B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397B0B-A365-A8DA-4900-18737BA83B0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8D9B4F-B8AD-2E53-9C96-BADE00837C2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6FC50A7-C3D5-8078-E6D0-0E0D5ECB86CD}"/>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90C6AE0-296E-F79F-C4E8-EB6196D2BE4F}"/>
              </a:ext>
            </a:extLst>
          </p:cNvPr>
          <p:cNvSpPr txBox="1"/>
          <p:nvPr/>
        </p:nvSpPr>
        <p:spPr>
          <a:xfrm>
            <a:off x="1953936" y="541294"/>
            <a:ext cx="9455092" cy="707886"/>
          </a:xfrm>
          <a:prstGeom prst="rect">
            <a:avLst/>
          </a:prstGeom>
          <a:noFill/>
        </p:spPr>
        <p:txBody>
          <a:bodyPr wrap="square" rtlCol="0">
            <a:spAutoFit/>
          </a:bodyPr>
          <a:lstStyle/>
          <a:p>
            <a:r>
              <a:rPr lang="en-US" sz="4000" b="1">
                <a:solidFill>
                  <a:srgbClr val="004449"/>
                </a:solidFill>
                <a:latin typeface="Arial" panose="020B0604020202020204" pitchFamily="34" charset="0"/>
                <a:cs typeface="Arial" panose="020B0604020202020204" pitchFamily="34" charset="0"/>
              </a:rPr>
              <a:t>Hours Reporting: What did we learn?</a:t>
            </a:r>
          </a:p>
        </p:txBody>
      </p:sp>
      <p:sp>
        <p:nvSpPr>
          <p:cNvPr id="6" name="TextBox 5">
            <a:extLst>
              <a:ext uri="{FF2B5EF4-FFF2-40B4-BE49-F238E27FC236}">
                <a16:creationId xmlns:a16="http://schemas.microsoft.com/office/drawing/2014/main" id="{C4495420-0782-1EA6-3657-6D9008C5CF4B}"/>
              </a:ext>
            </a:extLst>
          </p:cNvPr>
          <p:cNvSpPr txBox="1"/>
          <p:nvPr/>
        </p:nvSpPr>
        <p:spPr>
          <a:xfrm>
            <a:off x="1953935" y="1444353"/>
            <a:ext cx="8104465" cy="2932085"/>
          </a:xfrm>
          <a:prstGeom prst="rect">
            <a:avLst/>
          </a:prstGeom>
          <a:noFill/>
        </p:spPr>
        <p:txBody>
          <a:bodyPr wrap="square" rtlCol="0">
            <a:spAutoFit/>
          </a:bodyPr>
          <a:lstStyle/>
          <a:p>
            <a:pPr marL="342900" marR="0" lvl="0" indent="-342900"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Up to one week delay when requesting EWS Access</a:t>
            </a:r>
          </a:p>
          <a:p>
            <a:pPr marL="342900" marR="0" lvl="0" indent="-342900"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lang="en-US" sz="2400">
                <a:solidFill>
                  <a:srgbClr val="000000"/>
                </a:solidFill>
                <a:latin typeface="Arial" panose="020B0604020202020204"/>
                <a:cs typeface="Arial" panose="020B0604020202020204" pitchFamily="34" charset="0"/>
              </a:rPr>
              <a:t>6</a:t>
            </a:r>
            <a:r>
              <a:rPr lang="en-US" sz="2400" baseline="30000">
                <a:solidFill>
                  <a:srgbClr val="000000"/>
                </a:solidFill>
                <a:latin typeface="Arial" panose="020B0604020202020204"/>
                <a:cs typeface="Arial" panose="020B0604020202020204" pitchFamily="34" charset="0"/>
              </a:rPr>
              <a:t>th</a:t>
            </a:r>
            <a:r>
              <a:rPr lang="en-US" sz="2400">
                <a:solidFill>
                  <a:srgbClr val="000000"/>
                </a:solidFill>
                <a:latin typeface="Arial" panose="020B0604020202020204"/>
                <a:cs typeface="Arial" panose="020B0604020202020204" pitchFamily="34" charset="0"/>
              </a:rPr>
              <a:t> deadline a quick turn around (especially when over weekend)</a:t>
            </a:r>
          </a:p>
          <a:p>
            <a:pPr marL="342900" marR="0" lvl="0" indent="-342900"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FMI sites have varying </a:t>
            </a:r>
            <a:r>
              <a:rPr lang="en-US" sz="2400">
                <a:solidFill>
                  <a:srgbClr val="000000"/>
                </a:solidFill>
                <a:latin typeface="Arial" panose="020B0604020202020204"/>
                <a:cs typeface="Arial" panose="020B0604020202020204" pitchFamily="34" charset="0"/>
              </a:rPr>
              <a:t>hours category expectations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lang="en-US" sz="2400">
                <a:solidFill>
                  <a:srgbClr val="000000"/>
                </a:solidFill>
                <a:latin typeface="Arial" panose="020B0604020202020204"/>
                <a:cs typeface="Arial" panose="020B0604020202020204" pitchFamily="34" charset="0"/>
              </a:rPr>
              <a:t>Majority of Contractors got their hours reported</a:t>
            </a:r>
          </a:p>
          <a:p>
            <a:pPr marL="342900" marR="0" lvl="0" indent="-342900"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Utilized late reporting form successfully</a:t>
            </a:r>
          </a:p>
        </p:txBody>
      </p:sp>
    </p:spTree>
    <p:extLst>
      <p:ext uri="{BB962C8B-B14F-4D97-AF65-F5344CB8AC3E}">
        <p14:creationId xmlns:p14="http://schemas.microsoft.com/office/powerpoint/2010/main" val="2655410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ocky cliff&#10;&#10;Description automatically generated">
            <a:extLst>
              <a:ext uri="{FF2B5EF4-FFF2-40B4-BE49-F238E27FC236}">
                <a16:creationId xmlns:a16="http://schemas.microsoft.com/office/drawing/2014/main" id="{D0EEE933-1FB8-1D5B-84DA-816ADFBD9B69}"/>
              </a:ext>
            </a:extLst>
          </p:cNvPr>
          <p:cNvPicPr>
            <a:picLocks noChangeAspect="1"/>
          </p:cNvPicPr>
          <p:nvPr/>
        </p:nvPicPr>
        <p:blipFill rotWithShape="1">
          <a:blip r:embed="rId3">
            <a:extLst>
              <a:ext uri="{28A0092B-C50C-407E-A947-70E740481C1C}">
                <a14:useLocalDpi xmlns:a14="http://schemas.microsoft.com/office/drawing/2010/main" val="0"/>
              </a:ext>
            </a:extLst>
          </a:blip>
          <a:srcRect b="92794"/>
          <a:stretch/>
        </p:blipFill>
        <p:spPr>
          <a:xfrm>
            <a:off x="0" y="6544908"/>
            <a:ext cx="9251089" cy="313092"/>
          </a:xfrm>
          <a:prstGeom prst="rect">
            <a:avLst/>
          </a:prstGeom>
        </p:spPr>
      </p:pic>
      <p:pic>
        <p:nvPicPr>
          <p:cNvPr id="10" name="Picture 9" descr="A close-up of a rocky cliff&#10;&#10;Description automatically generated">
            <a:extLst>
              <a:ext uri="{FF2B5EF4-FFF2-40B4-BE49-F238E27FC236}">
                <a16:creationId xmlns:a16="http://schemas.microsoft.com/office/drawing/2014/main" id="{B4C9FBBB-0FBA-CE5F-9CF8-1FAB852D3A58}"/>
              </a:ext>
            </a:extLst>
          </p:cNvPr>
          <p:cNvPicPr>
            <a:picLocks noChangeAspect="1"/>
          </p:cNvPicPr>
          <p:nvPr/>
        </p:nvPicPr>
        <p:blipFill rotWithShape="1">
          <a:blip r:embed="rId3">
            <a:extLst>
              <a:ext uri="{28A0092B-C50C-407E-A947-70E740481C1C}">
                <a14:useLocalDpi xmlns:a14="http://schemas.microsoft.com/office/drawing/2010/main" val="0"/>
              </a:ext>
            </a:extLst>
          </a:blip>
          <a:srcRect t="90875"/>
          <a:stretch/>
        </p:blipFill>
        <p:spPr>
          <a:xfrm>
            <a:off x="0" y="0"/>
            <a:ext cx="9251089" cy="396508"/>
          </a:xfrm>
          <a:prstGeom prst="rect">
            <a:avLst/>
          </a:prstGeom>
        </p:spPr>
      </p:pic>
      <p:pic>
        <p:nvPicPr>
          <p:cNvPr id="5" name="Picture 4">
            <a:extLst>
              <a:ext uri="{FF2B5EF4-FFF2-40B4-BE49-F238E27FC236}">
                <a16:creationId xmlns:a16="http://schemas.microsoft.com/office/drawing/2014/main" id="{E97DC3B6-71F9-B10D-D96C-D4EF1AB14682}"/>
              </a:ext>
            </a:extLst>
          </p:cNvPr>
          <p:cNvPicPr>
            <a:picLocks noChangeAspect="1"/>
          </p:cNvPicPr>
          <p:nvPr/>
        </p:nvPicPr>
        <p:blipFill>
          <a:blip r:embed="rId4">
            <a:extLst>
              <a:ext uri="{28A0092B-C50C-407E-A947-70E740481C1C}">
                <a14:useLocalDpi xmlns:a14="http://schemas.microsoft.com/office/drawing/2010/main" val="0"/>
              </a:ext>
            </a:extLst>
          </a:blip>
          <a:srcRect t="2" b="2"/>
          <a:stretch/>
        </p:blipFill>
        <p:spPr>
          <a:xfrm>
            <a:off x="6096000" y="396508"/>
            <a:ext cx="6096000" cy="61484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9251092"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9251092" y="-7951"/>
            <a:ext cx="2940908"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9251090" y="6544908"/>
            <a:ext cx="2940909"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0" y="1285911"/>
            <a:ext cx="9251089" cy="6740307"/>
          </a:xfrm>
          <a:prstGeom prst="rect">
            <a:avLst/>
          </a:prstGeom>
          <a:noFill/>
        </p:spPr>
        <p:txBody>
          <a:bodyPr wrap="square" numCol="2" rtlCol="0">
            <a:spAutoFit/>
          </a:bodyPr>
          <a:lstStyle/>
          <a:p>
            <a:pPr marL="457200" indent="-457200">
              <a:buFontTx/>
              <a:buChar char="-"/>
            </a:pPr>
            <a:r>
              <a:rPr lang="en-US" sz="2400" b="1">
                <a:solidFill>
                  <a:schemeClr val="bg1"/>
                </a:solidFill>
                <a:latin typeface="Arial" panose="020B0604020202020204" pitchFamily="34" charset="0"/>
                <a:cs typeface="Arial" panose="020B0604020202020204" pitchFamily="34" charset="0"/>
              </a:rPr>
              <a:t>Roxsyle Systems</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Cementation USA</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The Hiller Companies</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Dalco</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Moltz Construction</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W W Wheeler Associates</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Intermountain Electric</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Aquionix Inc</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Habitat Management</a:t>
            </a:r>
          </a:p>
          <a:p>
            <a:pPr marL="457200" indent="-457200">
              <a:buFontTx/>
              <a:buChar char="-"/>
            </a:pPr>
            <a:endParaRPr lang="en-US" sz="2400" b="1">
              <a:solidFill>
                <a:schemeClr val="bg1"/>
              </a:solidFill>
              <a:latin typeface="Arial" panose="020B0604020202020204" pitchFamily="34" charset="0"/>
              <a:cs typeface="Arial" panose="020B0604020202020204" pitchFamily="34" charset="0"/>
            </a:endParaRPr>
          </a:p>
          <a:p>
            <a:pPr marL="457200" indent="-457200">
              <a:buFontTx/>
              <a:buChar char="-"/>
            </a:pPr>
            <a:endParaRPr lang="en-US" sz="2400" b="1">
              <a:solidFill>
                <a:schemeClr val="bg1"/>
              </a:solidFill>
              <a:latin typeface="Arial" panose="020B0604020202020204" pitchFamily="34" charset="0"/>
              <a:cs typeface="Arial" panose="020B0604020202020204" pitchFamily="34" charset="0"/>
            </a:endParaRPr>
          </a:p>
          <a:p>
            <a:pPr marL="457200" indent="-457200">
              <a:buFontTx/>
              <a:buChar char="-"/>
            </a:pPr>
            <a:endParaRPr lang="en-US" sz="2400" b="1">
              <a:solidFill>
                <a:schemeClr val="bg1"/>
              </a:solidFill>
              <a:latin typeface="Arial" panose="020B0604020202020204" pitchFamily="34" charset="0"/>
              <a:cs typeface="Arial" panose="020B0604020202020204" pitchFamily="34" charset="0"/>
            </a:endParaRPr>
          </a:p>
          <a:p>
            <a:pPr marL="457200" indent="-457200">
              <a:buFontTx/>
              <a:buChar char="-"/>
            </a:pPr>
            <a:endParaRPr lang="en-US" sz="2400" b="1">
              <a:solidFill>
                <a:schemeClr val="bg1"/>
              </a:solidFill>
              <a:latin typeface="Arial" panose="020B0604020202020204" pitchFamily="34" charset="0"/>
              <a:cs typeface="Arial" panose="020B0604020202020204" pitchFamily="34" charset="0"/>
            </a:endParaRPr>
          </a:p>
          <a:p>
            <a:pPr marL="457200" indent="-457200">
              <a:buFontTx/>
              <a:buChar char="-"/>
            </a:pPr>
            <a:endParaRPr lang="en-US" sz="2400" b="1">
              <a:solidFill>
                <a:schemeClr val="bg1"/>
              </a:solidFill>
              <a:latin typeface="Arial" panose="020B0604020202020204" pitchFamily="34" charset="0"/>
              <a:cs typeface="Arial" panose="020B0604020202020204" pitchFamily="34" charset="0"/>
            </a:endParaRPr>
          </a:p>
          <a:p>
            <a:pPr marL="457200" indent="-457200">
              <a:buFontTx/>
              <a:buChar char="-"/>
            </a:pPr>
            <a:endParaRPr lang="en-US" sz="2400" b="1">
              <a:solidFill>
                <a:schemeClr val="bg1"/>
              </a:solidFill>
              <a:latin typeface="Arial" panose="020B0604020202020204" pitchFamily="34" charset="0"/>
              <a:cs typeface="Arial" panose="020B0604020202020204" pitchFamily="34" charset="0"/>
            </a:endParaRPr>
          </a:p>
          <a:p>
            <a:pPr marL="457200" indent="-457200">
              <a:buFontTx/>
              <a:buChar char="-"/>
            </a:pPr>
            <a:endParaRPr lang="en-US" sz="2400" b="1">
              <a:solidFill>
                <a:schemeClr val="bg1"/>
              </a:solidFill>
              <a:latin typeface="Arial" panose="020B0604020202020204" pitchFamily="34" charset="0"/>
              <a:cs typeface="Arial" panose="020B0604020202020204" pitchFamily="34" charset="0"/>
            </a:endParaRPr>
          </a:p>
          <a:p>
            <a:pPr marL="457200" indent="-457200">
              <a:buFontTx/>
              <a:buChar char="-"/>
            </a:pPr>
            <a:endParaRPr lang="en-US" sz="2400" b="1">
              <a:solidFill>
                <a:schemeClr val="bg1"/>
              </a:solidFill>
              <a:latin typeface="Arial" panose="020B0604020202020204" pitchFamily="34" charset="0"/>
              <a:cs typeface="Arial" panose="020B0604020202020204" pitchFamily="34" charset="0"/>
            </a:endParaRPr>
          </a:p>
          <a:p>
            <a:pPr marL="457200" indent="-457200">
              <a:buFontTx/>
              <a:buChar char="-"/>
            </a:pPr>
            <a:endParaRPr lang="en-US" sz="2400" b="1">
              <a:solidFill>
                <a:schemeClr val="bg1"/>
              </a:solidFill>
              <a:latin typeface="Arial" panose="020B0604020202020204" pitchFamily="34" charset="0"/>
              <a:cs typeface="Arial" panose="020B0604020202020204" pitchFamily="34" charset="0"/>
            </a:endParaRPr>
          </a:p>
          <a:p>
            <a:pPr marL="457200" indent="-457200">
              <a:buFontTx/>
              <a:buChar char="-"/>
            </a:pPr>
            <a:r>
              <a:rPr lang="en-US" sz="2400" b="1">
                <a:solidFill>
                  <a:schemeClr val="bg1"/>
                </a:solidFill>
                <a:latin typeface="Arial" panose="020B0604020202020204" pitchFamily="34" charset="0"/>
                <a:cs typeface="Arial" panose="020B0604020202020204" pitchFamily="34" charset="0"/>
              </a:rPr>
              <a:t>Copper State Bolt Comp.</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WSP USA Corp.</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Sturgeon Electric</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Kumar Associates</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Wagner Equipment Co</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BODEC Inc</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AECOM DCS</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Rema Tip Top NA Inc</a:t>
            </a:r>
          </a:p>
          <a:p>
            <a:pPr marL="457200" indent="-457200">
              <a:buFontTx/>
              <a:buChar char="-"/>
            </a:pPr>
            <a:r>
              <a:rPr lang="en-US" sz="2400" b="1">
                <a:solidFill>
                  <a:schemeClr val="bg1"/>
                </a:solidFill>
                <a:latin typeface="Arial" panose="020B0604020202020204" pitchFamily="34" charset="0"/>
                <a:cs typeface="Arial" panose="020B0604020202020204" pitchFamily="34" charset="0"/>
              </a:rPr>
              <a:t>Logistical Systems LLC</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3" name="TextBox 2">
            <a:extLst>
              <a:ext uri="{FF2B5EF4-FFF2-40B4-BE49-F238E27FC236}">
                <a16:creationId xmlns:a16="http://schemas.microsoft.com/office/drawing/2014/main" id="{E0C04434-6F58-4FCB-6817-2C372CC4DE9C}"/>
              </a:ext>
            </a:extLst>
          </p:cNvPr>
          <p:cNvSpPr txBox="1"/>
          <p:nvPr/>
        </p:nvSpPr>
        <p:spPr>
          <a:xfrm>
            <a:off x="123569" y="527222"/>
            <a:ext cx="890510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Contractors Who Reported November Hours</a:t>
            </a:r>
          </a:p>
          <a:p>
            <a:endParaRPr lang="en-US"/>
          </a:p>
        </p:txBody>
      </p:sp>
      <p:sp>
        <p:nvSpPr>
          <p:cNvPr id="4" name="TextBox 3">
            <a:extLst>
              <a:ext uri="{FF2B5EF4-FFF2-40B4-BE49-F238E27FC236}">
                <a16:creationId xmlns:a16="http://schemas.microsoft.com/office/drawing/2014/main" id="{12818602-2CD3-E791-7062-E9963EE60D1F}"/>
              </a:ext>
            </a:extLst>
          </p:cNvPr>
          <p:cNvSpPr txBox="1"/>
          <p:nvPr/>
        </p:nvSpPr>
        <p:spPr>
          <a:xfrm>
            <a:off x="0" y="4939311"/>
            <a:ext cx="90780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THANK YOU!</a:t>
            </a:r>
            <a:endParaRPr lang="en-US"/>
          </a:p>
        </p:txBody>
      </p:sp>
    </p:spTree>
    <p:extLst>
      <p:ext uri="{BB962C8B-B14F-4D97-AF65-F5344CB8AC3E}">
        <p14:creationId xmlns:p14="http://schemas.microsoft.com/office/powerpoint/2010/main" val="4075600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Contractor EWS Access</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444353"/>
            <a:ext cx="4733943" cy="3956981"/>
          </a:xfrm>
          <a:prstGeom prst="rect">
            <a:avLst/>
          </a:prstGeom>
          <a:noFill/>
        </p:spPr>
        <p:txBody>
          <a:bodyPr wrap="square" rtlCol="0">
            <a:spAutoFit/>
          </a:bodyPr>
          <a:lstStyle/>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Access to site digital forms now available to Contractors!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Integration of Contractor submitted forms into internal dashboards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Forms can be used in online and offline modes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Request Access with QR Code or </a:t>
            </a: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hlinkClick r:id="rId3"/>
              </a:rPr>
              <a:t>HERE</a:t>
            </a: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R="0" lvl="0" algn="l" defTabSz="685800" rtl="0" eaLnBrk="1" fontAlgn="auto" latinLnBrk="0" hangingPunct="1">
              <a:lnSpc>
                <a:spcPct val="90000"/>
              </a:lnSpc>
              <a:spcBef>
                <a:spcPts val="750"/>
              </a:spcBef>
              <a:spcAft>
                <a:spcPts val="0"/>
              </a:spcAft>
              <a:buClr>
                <a:srgbClr val="005DAB"/>
              </a:buClr>
              <a:buSzPct val="110000"/>
              <a:tabLst/>
              <a:defRPr/>
            </a:pP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Reach out to H&amp;S Department with any questions or issues</a:t>
            </a:r>
          </a:p>
        </p:txBody>
      </p:sp>
      <p:pic>
        <p:nvPicPr>
          <p:cNvPr id="2" name="Picture 1" descr="A cork board with notes and words&#10;&#10;AI-generated content may be incorrect.">
            <a:extLst>
              <a:ext uri="{FF2B5EF4-FFF2-40B4-BE49-F238E27FC236}">
                <a16:creationId xmlns:a16="http://schemas.microsoft.com/office/drawing/2014/main" id="{FC968212-7AA4-11F7-79FB-B7C3A8499DD7}"/>
              </a:ext>
            </a:extLst>
          </p:cNvPr>
          <p:cNvPicPr>
            <a:picLocks noChangeAspect="1"/>
          </p:cNvPicPr>
          <p:nvPr/>
        </p:nvPicPr>
        <p:blipFill>
          <a:blip r:embed="rId4"/>
          <a:stretch>
            <a:fillRect/>
          </a:stretch>
        </p:blipFill>
        <p:spPr>
          <a:xfrm>
            <a:off x="7430705" y="1372290"/>
            <a:ext cx="3783137" cy="5041493"/>
          </a:xfrm>
          <a:prstGeom prst="rect">
            <a:avLst/>
          </a:prstGeom>
        </p:spPr>
      </p:pic>
    </p:spTree>
    <p:extLst>
      <p:ext uri="{BB962C8B-B14F-4D97-AF65-F5344CB8AC3E}">
        <p14:creationId xmlns:p14="http://schemas.microsoft.com/office/powerpoint/2010/main" val="237494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75121-A861-F4E7-1C1B-92382DC9B71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9D54643-E1FD-FF13-3126-291DD9287FBB}"/>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7587B97-150A-742B-D8D9-4182B8FD8C32}"/>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04F451D-27C5-3C0B-7D08-6BCFF312ECD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169EEB2-DAE1-B71C-DEA5-F6101F7F6A53}"/>
              </a:ext>
            </a:extLst>
          </p:cNvPr>
          <p:cNvSpPr txBox="1"/>
          <p:nvPr/>
        </p:nvSpPr>
        <p:spPr>
          <a:xfrm>
            <a:off x="1589903" y="541294"/>
            <a:ext cx="10486767" cy="646331"/>
          </a:xfrm>
          <a:prstGeom prst="rect">
            <a:avLst/>
          </a:prstGeom>
          <a:noFill/>
        </p:spPr>
        <p:txBody>
          <a:bodyPr wrap="square" rtlCol="0">
            <a:spAutoFit/>
          </a:bodyPr>
          <a:lstStyle/>
          <a:p>
            <a:r>
              <a:rPr lang="en-US" sz="3600" b="1">
                <a:solidFill>
                  <a:srgbClr val="004449"/>
                </a:solidFill>
                <a:latin typeface="Arial" panose="020B0604020202020204" pitchFamily="34" charset="0"/>
                <a:cs typeface="Arial" panose="020B0604020202020204" pitchFamily="34" charset="0"/>
              </a:rPr>
              <a:t>Safety Program for Surface Mobile Equipment</a:t>
            </a:r>
          </a:p>
        </p:txBody>
      </p:sp>
      <p:sp>
        <p:nvSpPr>
          <p:cNvPr id="6" name="TextBox 5">
            <a:extLst>
              <a:ext uri="{FF2B5EF4-FFF2-40B4-BE49-F238E27FC236}">
                <a16:creationId xmlns:a16="http://schemas.microsoft.com/office/drawing/2014/main" id="{383F2FD4-A6A6-C551-2B3D-4304B896072E}"/>
              </a:ext>
            </a:extLst>
          </p:cNvPr>
          <p:cNvSpPr txBox="1"/>
          <p:nvPr/>
        </p:nvSpPr>
        <p:spPr>
          <a:xfrm>
            <a:off x="1953935" y="1444353"/>
            <a:ext cx="9249524" cy="4466864"/>
          </a:xfrm>
          <a:prstGeom prst="rect">
            <a:avLst/>
          </a:prstGeom>
          <a:noFill/>
        </p:spPr>
        <p:txBody>
          <a:bodyPr wrap="square" rtlCol="0">
            <a:spAutoFit/>
          </a:bodyPr>
          <a:lstStyle/>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hlinkClick r:id="rId3"/>
              </a:rPr>
              <a:t>Standard</a:t>
            </a: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from MSHA requiring program for surface mobile equipment </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Applies to all production operators and part 45 Independent Contractors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Enforcement began July 17, 2024</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endParaRPr lang="en-US" sz="2200">
              <a:solidFill>
                <a:srgbClr val="000000"/>
              </a:solidFill>
              <a:latin typeface="Arial" panose="020B0604020202020204"/>
              <a:cs typeface="Arial" panose="020B0604020202020204" pitchFamily="34" charset="0"/>
            </a:endParaRP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Surface mobile equipment includes:</a:t>
            </a:r>
            <a:endParaRPr lang="en-US" sz="2200">
              <a:solidFill>
                <a:srgbClr val="000000"/>
              </a:solidFill>
              <a:latin typeface="Arial" panose="020B0604020202020204"/>
              <a:cs typeface="Arial" panose="020B0604020202020204" pitchFamily="34" charset="0"/>
            </a:endParaRPr>
          </a:p>
          <a:p>
            <a:pPr marL="631031" lvl="1" indent="-173831" defTabSz="685800">
              <a:lnSpc>
                <a:spcPct val="90000"/>
              </a:lnSpc>
              <a:spcBef>
                <a:spcPts val="750"/>
              </a:spcBef>
              <a:buClr>
                <a:srgbClr val="005DAB"/>
              </a:buClr>
              <a:buSzPct val="110000"/>
              <a:buFont typeface="Arial" panose="020B0604020202020204" pitchFamily="34" charset="0"/>
              <a:buChar char="•"/>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Wheeled, skid-mounted, track-mounted, or rail-mounted equipment capable of moving or being moved, and any powered equipment that transports people, equipment, or materials.</a:t>
            </a:r>
          </a:p>
          <a:p>
            <a:pPr marL="631031" lvl="1" indent="-173831" defTabSz="685800">
              <a:lnSpc>
                <a:spcPct val="90000"/>
              </a:lnSpc>
              <a:spcBef>
                <a:spcPts val="750"/>
              </a:spcBef>
              <a:buClr>
                <a:srgbClr val="005DAB"/>
              </a:buClr>
              <a:buSzPct val="110000"/>
              <a:buFont typeface="Arial" panose="020B0604020202020204" pitchFamily="34" charset="0"/>
              <a:buChar char="•"/>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The rule excludes belt conveyors and any manually powered tools such as wheelbarrows, hand carts, push carts, welding carts, cylinder carts, basic hand trucks, or dollies.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1633045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98F6F-13E1-5D92-48DA-426C53DF4F6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EDC86B5-87B5-0FC5-3DFD-9835667537A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D2562F0-E93D-BEAA-4366-ED1FC520357C}"/>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3171039-5858-89A0-C0E9-2336F2DB31B6}"/>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44B803-ABA6-E966-2E61-61DEBBCC930E}"/>
              </a:ext>
            </a:extLst>
          </p:cNvPr>
          <p:cNvSpPr txBox="1"/>
          <p:nvPr/>
        </p:nvSpPr>
        <p:spPr>
          <a:xfrm>
            <a:off x="1953936" y="541294"/>
            <a:ext cx="9455092" cy="707886"/>
          </a:xfrm>
          <a:prstGeom prst="rect">
            <a:avLst/>
          </a:prstGeom>
          <a:noFill/>
        </p:spPr>
        <p:txBody>
          <a:bodyPr wrap="square" rtlCol="0">
            <a:spAutoFit/>
          </a:bodyPr>
          <a:lstStyle/>
          <a:p>
            <a:r>
              <a:rPr lang="en-US" sz="4000" b="1">
                <a:solidFill>
                  <a:srgbClr val="004449"/>
                </a:solidFill>
                <a:latin typeface="Arial" panose="020B0604020202020204" pitchFamily="34" charset="0"/>
                <a:cs typeface="Arial" panose="020B0604020202020204" pitchFamily="34" charset="0"/>
              </a:rPr>
              <a:t>Part 45 Independent Contractors</a:t>
            </a:r>
          </a:p>
        </p:txBody>
      </p:sp>
      <p:sp>
        <p:nvSpPr>
          <p:cNvPr id="6" name="TextBox 5">
            <a:extLst>
              <a:ext uri="{FF2B5EF4-FFF2-40B4-BE49-F238E27FC236}">
                <a16:creationId xmlns:a16="http://schemas.microsoft.com/office/drawing/2014/main" id="{DB44DABC-9A60-5FD3-BB3F-2AAA8819FCAD}"/>
              </a:ext>
            </a:extLst>
          </p:cNvPr>
          <p:cNvSpPr txBox="1"/>
          <p:nvPr/>
        </p:nvSpPr>
        <p:spPr>
          <a:xfrm>
            <a:off x="1953935" y="1444353"/>
            <a:ext cx="9249524" cy="3724096"/>
          </a:xfrm>
          <a:prstGeom prst="rect">
            <a:avLst/>
          </a:prstGeom>
          <a:noFill/>
        </p:spPr>
        <p:txBody>
          <a:bodyPr wrap="square" rtlCol="0">
            <a:spAutoFit/>
          </a:bodyPr>
          <a:lstStyle/>
          <a:p>
            <a:pPr marL="173831" lvl="0" indent="-173831" defTabSz="685800">
              <a:lnSpc>
                <a:spcPct val="90000"/>
              </a:lnSpc>
              <a:spcBef>
                <a:spcPts val="750"/>
              </a:spcBef>
              <a:buClr>
                <a:srgbClr val="005DAB"/>
              </a:buClr>
              <a:buSzPct val="11000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Part 45 independent contractors have the same responsibilities as production operators. </a:t>
            </a:r>
          </a:p>
          <a:p>
            <a:pPr marL="173831" lvl="0" indent="-173831" defTabSz="685800">
              <a:lnSpc>
                <a:spcPct val="90000"/>
              </a:lnSpc>
              <a:spcBef>
                <a:spcPts val="750"/>
              </a:spcBef>
              <a:buClr>
                <a:srgbClr val="005DAB"/>
              </a:buClr>
              <a:buSzPct val="11000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MSHA expects most independent contractors will develop and implement their own safety program or integrate their safety programs into the production operators’ safety program. </a:t>
            </a:r>
          </a:p>
          <a:p>
            <a:pPr marL="173831" lvl="0" indent="-173831" defTabSz="685800">
              <a:lnSpc>
                <a:spcPct val="90000"/>
              </a:lnSpc>
              <a:spcBef>
                <a:spcPts val="750"/>
              </a:spcBef>
              <a:buClr>
                <a:srgbClr val="005DAB"/>
              </a:buClr>
              <a:buSzPct val="11000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MSHA expects production operators and part 45 independent contractors to communicate and coordinate with each other on their respective safety programs. </a:t>
            </a:r>
          </a:p>
          <a:p>
            <a:pPr marL="173831" lvl="0" indent="-173831" defTabSz="685800">
              <a:lnSpc>
                <a:spcPct val="90000"/>
              </a:lnSpc>
              <a:spcBef>
                <a:spcPts val="750"/>
              </a:spcBef>
              <a:buClr>
                <a:srgbClr val="005DAB"/>
              </a:buClr>
              <a:buSzPct val="11000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If they agree to integrate their safety programs, the independent contractor does not need to develop a separate safety program.</a:t>
            </a:r>
          </a:p>
        </p:txBody>
      </p:sp>
    </p:spTree>
    <p:extLst>
      <p:ext uri="{BB962C8B-B14F-4D97-AF65-F5344CB8AC3E}">
        <p14:creationId xmlns:p14="http://schemas.microsoft.com/office/powerpoint/2010/main" val="105237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0444F9-EE1E-133A-A594-91A8F6E1F94E}"/>
              </a:ext>
            </a:extLst>
          </p:cNvPr>
          <p:cNvPicPr>
            <a:picLocks noChangeAspect="1"/>
          </p:cNvPicPr>
          <p:nvPr/>
        </p:nvPicPr>
        <p:blipFill>
          <a:blip r:embed="rId3">
            <a:extLst>
              <a:ext uri="{28A0092B-C50C-407E-A947-70E740481C1C}">
                <a14:useLocalDpi xmlns:a14="http://schemas.microsoft.com/office/drawing/2010/main" val="0"/>
              </a:ext>
            </a:extLst>
          </a:blip>
          <a:srcRect l="1" r="1"/>
          <a:stretch/>
        </p:blipFill>
        <p:spPr>
          <a:xfrm>
            <a:off x="3899307" y="0"/>
            <a:ext cx="8292693" cy="6852119"/>
          </a:xfrm>
          <a:prstGeom prst="rect">
            <a:avLst/>
          </a:prstGeom>
        </p:spPr>
      </p:pic>
      <p:pic>
        <p:nvPicPr>
          <p:cNvPr id="12" name="Picture 11">
            <a:extLst>
              <a:ext uri="{FF2B5EF4-FFF2-40B4-BE49-F238E27FC236}">
                <a16:creationId xmlns:a16="http://schemas.microsoft.com/office/drawing/2014/main" id="{3797D530-146C-F27D-EEC9-5D252E1AED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386130"/>
            <a:ext cx="4731489" cy="476004"/>
          </a:xfrm>
          <a:prstGeom prst="rect">
            <a:avLst/>
          </a:prstGeom>
        </p:spPr>
      </p:pic>
      <p:pic>
        <p:nvPicPr>
          <p:cNvPr id="11" name="Picture 10">
            <a:extLst>
              <a:ext uri="{FF2B5EF4-FFF2-40B4-BE49-F238E27FC236}">
                <a16:creationId xmlns:a16="http://schemas.microsoft.com/office/drawing/2014/main" id="{19285305-2C47-AAB9-EEE6-F76EE3669B5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564243" cy="40956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4748463"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4748463" y="0"/>
            <a:ext cx="7443537"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4731489" y="6544908"/>
            <a:ext cx="7510414" cy="31406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793606"/>
            <a:ext cx="3853794" cy="1754326"/>
          </a:xfrm>
          <a:prstGeom prst="rect">
            <a:avLst/>
          </a:prstGeom>
          <a:noFill/>
        </p:spPr>
        <p:txBody>
          <a:bodyPr wrap="square" rtlCol="0">
            <a:spAutoFit/>
          </a:bodyPr>
          <a:lstStyle/>
          <a:p>
            <a:r>
              <a:rPr lang="en-US" sz="3600" b="1" spc="-80">
                <a:solidFill>
                  <a:schemeClr val="bg1"/>
                </a:solidFill>
                <a:latin typeface="Arial" panose="020B0604020202020204" pitchFamily="34" charset="0"/>
                <a:cs typeface="Arial" panose="020B0604020202020204" pitchFamily="34" charset="0"/>
              </a:rPr>
              <a:t>What is the purpose of this Meeting?</a:t>
            </a:r>
          </a:p>
        </p:txBody>
      </p:sp>
      <p:sp>
        <p:nvSpPr>
          <p:cNvPr id="6" name="TextBox 5">
            <a:extLst>
              <a:ext uri="{FF2B5EF4-FFF2-40B4-BE49-F238E27FC236}">
                <a16:creationId xmlns:a16="http://schemas.microsoft.com/office/drawing/2014/main" id="{2AF1A640-EFB1-1BB1-5D4C-F5B6BAD2D577}"/>
              </a:ext>
            </a:extLst>
          </p:cNvPr>
          <p:cNvSpPr txBox="1"/>
          <p:nvPr/>
        </p:nvSpPr>
        <p:spPr>
          <a:xfrm>
            <a:off x="493617" y="2516325"/>
            <a:ext cx="3725049" cy="3970318"/>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 For Henderson to have the opportunity to reach multiple contractors to discuss best practices when it comes to Health and Safety, Environmental and Contracts Management</a:t>
            </a:r>
          </a:p>
          <a:p>
            <a:r>
              <a:rPr lang="en-US">
                <a:solidFill>
                  <a:schemeClr val="bg1"/>
                </a:solidFill>
                <a:latin typeface="Arial" panose="020B0604020202020204" pitchFamily="34" charset="0"/>
                <a:cs typeface="Arial" panose="020B0604020202020204" pitchFamily="34" charset="0"/>
              </a:rPr>
              <a:t>- Give contractors an open forum to bring up concerns, successes or incidents, learnings, etc. that is shared between all contractors and Henderson personnel</a:t>
            </a:r>
          </a:p>
          <a:p>
            <a:r>
              <a:rPr lang="en-US">
                <a:solidFill>
                  <a:schemeClr val="bg1"/>
                </a:solidFill>
                <a:latin typeface="Arial" panose="020B0604020202020204" pitchFamily="34" charset="0"/>
                <a:cs typeface="Arial" panose="020B0604020202020204" pitchFamily="34" charset="0"/>
              </a:rPr>
              <a:t>- Help improve the safety culture and reduce safety incidents as a group</a:t>
            </a:r>
          </a:p>
        </p:txBody>
      </p:sp>
    </p:spTree>
    <p:extLst>
      <p:ext uri="{BB962C8B-B14F-4D97-AF65-F5344CB8AC3E}">
        <p14:creationId xmlns:p14="http://schemas.microsoft.com/office/powerpoint/2010/main" val="3337216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E550F-0A1C-8745-D778-1A1F74745C2B}"/>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28E515E-B21B-4C96-1881-8AD5B3362863}"/>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82B1F7-6F90-D6D6-2AF6-4C3B3361BDB4}"/>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7D80779-E93D-2F65-A5B9-DB8A2C3507DC}"/>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4ADF2AA-B287-3220-CC95-69E64DDA412C}"/>
              </a:ext>
            </a:extLst>
          </p:cNvPr>
          <p:cNvSpPr txBox="1"/>
          <p:nvPr/>
        </p:nvSpPr>
        <p:spPr>
          <a:xfrm>
            <a:off x="1953935" y="659333"/>
            <a:ext cx="9455092" cy="523220"/>
          </a:xfrm>
          <a:prstGeom prst="rect">
            <a:avLst/>
          </a:prstGeom>
          <a:noFill/>
        </p:spPr>
        <p:txBody>
          <a:bodyPr wrap="square" rtlCol="0">
            <a:spAutoFit/>
          </a:bodyPr>
          <a:lstStyle/>
          <a:p>
            <a:r>
              <a:rPr lang="en-US" sz="2800" b="1">
                <a:solidFill>
                  <a:srgbClr val="004449"/>
                </a:solidFill>
                <a:latin typeface="Arial" panose="020B0604020202020204" pitchFamily="34" charset="0"/>
                <a:cs typeface="Arial" panose="020B0604020202020204" pitchFamily="34" charset="0"/>
              </a:rPr>
              <a:t>What does this mean for Contractors at Henderson?</a:t>
            </a:r>
          </a:p>
        </p:txBody>
      </p:sp>
      <p:sp>
        <p:nvSpPr>
          <p:cNvPr id="2" name="TextBox 1">
            <a:extLst>
              <a:ext uri="{FF2B5EF4-FFF2-40B4-BE49-F238E27FC236}">
                <a16:creationId xmlns:a16="http://schemas.microsoft.com/office/drawing/2014/main" id="{F44F63A9-117F-04D7-9F6A-6C962124C74C}"/>
              </a:ext>
            </a:extLst>
          </p:cNvPr>
          <p:cNvSpPr txBox="1"/>
          <p:nvPr/>
        </p:nvSpPr>
        <p:spPr>
          <a:xfrm>
            <a:off x="1953935" y="1444353"/>
            <a:ext cx="9249524" cy="4134465"/>
          </a:xfrm>
          <a:prstGeom prst="rect">
            <a:avLst/>
          </a:prstGeom>
          <a:noFill/>
        </p:spPr>
        <p:txBody>
          <a:bodyPr wrap="square" rtlCol="0">
            <a:spAutoFit/>
          </a:bodyPr>
          <a:lstStyle/>
          <a:p>
            <a:pPr marL="173831" lvl="0" indent="-173831" defTabSz="685800">
              <a:lnSpc>
                <a:spcPct val="90000"/>
              </a:lnSpc>
              <a:spcBef>
                <a:spcPts val="750"/>
              </a:spcBef>
              <a:buClr>
                <a:srgbClr val="005DAB"/>
              </a:buClr>
              <a:buSzPct val="110000"/>
              <a:buFont typeface="Arial" panose="020B0604020202020204" pitchFamily="34" charset="0"/>
              <a:buChar char="•"/>
              <a:defRPr/>
            </a:pPr>
            <a:r>
              <a:rPr lang="en-US" sz="2400">
                <a:solidFill>
                  <a:srgbClr val="000000"/>
                </a:solidFill>
                <a:latin typeface="Arial" panose="020B0604020202020204"/>
                <a:cs typeface="Arial" panose="020B0604020202020204" pitchFamily="34" charset="0"/>
                <a:hlinkClick r:id="rId3"/>
              </a:rPr>
              <a:t>Henderson Safety Program for Surface Mobile Equipment</a:t>
            </a:r>
            <a:endParaRPr lang="en-US" sz="2400">
              <a:solidFill>
                <a:srgbClr val="000000"/>
              </a:solidFill>
              <a:latin typeface="Arial" panose="020B0604020202020204"/>
              <a:cs typeface="Arial" panose="020B0604020202020204" pitchFamily="34" charset="0"/>
            </a:endParaRPr>
          </a:p>
          <a:p>
            <a:pPr marL="173831" lvl="0" indent="-173831" defTabSz="685800">
              <a:lnSpc>
                <a:spcPct val="90000"/>
              </a:lnSpc>
              <a:spcBef>
                <a:spcPts val="750"/>
              </a:spcBef>
              <a:buClr>
                <a:srgbClr val="005DAB"/>
              </a:buClr>
              <a:buSzPct val="11000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If part 45 independent Contractor:</a:t>
            </a:r>
          </a:p>
          <a:p>
            <a:pPr marL="631031" lvl="1" indent="-173831" defTabSz="685800">
              <a:lnSpc>
                <a:spcPct val="90000"/>
              </a:lnSpc>
              <a:spcBef>
                <a:spcPts val="750"/>
              </a:spcBef>
              <a:buClr>
                <a:srgbClr val="005DAB"/>
              </a:buClr>
              <a:buSzPct val="110000"/>
              <a:buFont typeface="Arial" panose="020B0604020202020204" pitchFamily="34" charset="0"/>
              <a:buChar char="•"/>
              <a:defRPr/>
            </a:pPr>
            <a:r>
              <a:rPr lang="en-US" sz="2400">
                <a:solidFill>
                  <a:srgbClr val="000000"/>
                </a:solidFill>
                <a:latin typeface="Arial" panose="020B0604020202020204"/>
                <a:cs typeface="Arial" panose="020B0604020202020204" pitchFamily="34" charset="0"/>
              </a:rPr>
              <a:t>Share with us your Program</a:t>
            </a:r>
          </a:p>
          <a:p>
            <a:pPr marL="631031" lvl="1" indent="-173831" defTabSz="685800">
              <a:lnSpc>
                <a:spcPct val="90000"/>
              </a:lnSpc>
              <a:spcBef>
                <a:spcPts val="750"/>
              </a:spcBef>
              <a:buClr>
                <a:srgbClr val="005DAB"/>
              </a:buClr>
              <a:buSzPct val="110000"/>
              <a:buFont typeface="Arial" panose="020B0604020202020204" pitchFamily="34" charset="0"/>
              <a:buChar char="•"/>
              <a:defRPr/>
            </a:pPr>
            <a:r>
              <a:rPr lang="en-US" sz="2400">
                <a:solidFill>
                  <a:srgbClr val="000000"/>
                </a:solidFill>
                <a:latin typeface="Arial" panose="020B0604020202020204"/>
                <a:cs typeface="Arial" panose="020B0604020202020204" pitchFamily="34" charset="0"/>
              </a:rPr>
              <a:t>Have copy ready for MSHA to request</a:t>
            </a:r>
          </a:p>
          <a:p>
            <a:pPr marL="631031" lvl="1" indent="-173831" defTabSz="685800">
              <a:lnSpc>
                <a:spcPct val="90000"/>
              </a:lnSpc>
              <a:spcBef>
                <a:spcPts val="750"/>
              </a:spcBef>
              <a:buClr>
                <a:srgbClr val="005DAB"/>
              </a:buClr>
              <a:buSzPct val="11000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Contact Ben Goertz if you need to integrate under Henderson</a:t>
            </a:r>
          </a:p>
          <a:p>
            <a:pPr marL="173831" indent="-173831" defTabSz="685800">
              <a:lnSpc>
                <a:spcPct val="90000"/>
              </a:lnSpc>
              <a:spcBef>
                <a:spcPts val="750"/>
              </a:spcBef>
              <a:buClr>
                <a:srgbClr val="005DAB"/>
              </a:buClr>
              <a:buSzPct val="11000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All contractors:</a:t>
            </a:r>
          </a:p>
          <a:p>
            <a:pPr marL="631031" lvl="1" indent="-173831" defTabSz="685800">
              <a:lnSpc>
                <a:spcPct val="90000"/>
              </a:lnSpc>
              <a:spcBef>
                <a:spcPts val="750"/>
              </a:spcBef>
              <a:buClr>
                <a:srgbClr val="005DAB"/>
              </a:buClr>
              <a:buSzPct val="110000"/>
              <a:buFont typeface="Arial" panose="020B0604020202020204" pitchFamily="34" charset="0"/>
              <a:buChar char="•"/>
              <a:defRPr/>
            </a:pPr>
            <a:r>
              <a:rPr lang="en-US" sz="2400">
                <a:solidFill>
                  <a:srgbClr val="000000"/>
                </a:solidFill>
                <a:latin typeface="Arial" panose="020B0604020202020204"/>
                <a:cs typeface="Arial" panose="020B0604020202020204" pitchFamily="34" charset="0"/>
              </a:rPr>
              <a:t>Update your Project Manager quarterly on the surface mobile equipment you operate on site</a:t>
            </a:r>
          </a:p>
          <a:p>
            <a:pPr marL="631031" lvl="1" indent="-173831" defTabSz="685800">
              <a:lnSpc>
                <a:spcPct val="90000"/>
              </a:lnSpc>
              <a:spcBef>
                <a:spcPts val="750"/>
              </a:spcBef>
              <a:buClr>
                <a:srgbClr val="005DAB"/>
              </a:buClr>
              <a:buSzPct val="110000"/>
              <a:buFont typeface="Arial" panose="020B0604020202020204" pitchFamily="34" charset="0"/>
              <a:buChar char="•"/>
              <a:defRPr/>
            </a:pPr>
            <a:r>
              <a:rPr lang="en-US" sz="2400">
                <a:solidFill>
                  <a:srgbClr val="000000"/>
                </a:solidFill>
                <a:latin typeface="Arial" panose="020B0604020202020204"/>
                <a:cs typeface="Arial" panose="020B0604020202020204" pitchFamily="34" charset="0"/>
              </a:rPr>
              <a:t>Safety to maintain internal Contractor &amp; Rental SME Inventory list with assistance of PM/Contractor</a:t>
            </a:r>
          </a:p>
        </p:txBody>
      </p:sp>
    </p:spTree>
    <p:extLst>
      <p:ext uri="{BB962C8B-B14F-4D97-AF65-F5344CB8AC3E}">
        <p14:creationId xmlns:p14="http://schemas.microsoft.com/office/powerpoint/2010/main" val="1288360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E0355-05C8-13DE-28A8-48F8AD18F8D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CEAE984-60BD-78A4-6DCC-DA7FE951BEE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33017F-B06D-8723-5FA1-6C61EFFA464A}"/>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028FE04-449F-A308-FDCD-63EB326D227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38238CB-73FE-421E-3718-3F3AF023D7D5}"/>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Henderson Incidents </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C559099-3CC4-8218-69FE-BD0A283F3384}"/>
              </a:ext>
            </a:extLst>
          </p:cNvPr>
          <p:cNvSpPr txBox="1"/>
          <p:nvPr/>
        </p:nvSpPr>
        <p:spPr>
          <a:xfrm>
            <a:off x="1953935" y="1356389"/>
            <a:ext cx="10009465" cy="3323987"/>
          </a:xfrm>
          <a:prstGeom prst="rect">
            <a:avLst/>
          </a:prstGeom>
          <a:noFill/>
        </p:spPr>
        <p:txBody>
          <a:bodyPr wrap="square" rtlCol="0">
            <a:spAutoFit/>
          </a:bodyPr>
          <a:lstStyle/>
          <a:p>
            <a:pPr>
              <a:spcBef>
                <a:spcPts val="0"/>
              </a:spcBef>
              <a:spcAft>
                <a:spcPts val="1200"/>
              </a:spcAft>
              <a:buClr>
                <a:srgbClr val="C66A39"/>
              </a:buClr>
            </a:pPr>
            <a:r>
              <a:rPr lang="en-US" sz="2000">
                <a:latin typeface="Arial" panose="020B0604020202020204" pitchFamily="34" charset="0"/>
                <a:cs typeface="Arial" panose="020B0604020202020204" pitchFamily="34" charset="0"/>
              </a:rPr>
              <a:t>11/20 – Reportable Injury (Lost Time) and First Aid</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Three employees conducting return roller changeout at PC2 Table 2071 using jack and timber to lift belt from roller</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Jack slipped impacting one employee on leg and causing the belt to pin another employee's hand to the roller</a:t>
            </a:r>
          </a:p>
          <a:p>
            <a:pPr>
              <a:spcAft>
                <a:spcPts val="1200"/>
              </a:spcAft>
              <a:buClr>
                <a:srgbClr val="C66A39"/>
              </a:buClr>
            </a:pPr>
            <a:r>
              <a:rPr lang="en-US" sz="2000">
                <a:latin typeface="Arial" panose="020B0604020202020204" pitchFamily="34" charset="0"/>
                <a:cs typeface="Arial" panose="020B0604020202020204" pitchFamily="34" charset="0"/>
              </a:rPr>
              <a:t>11/26 – Reportable Injury (Lost Time)</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Employee suffered a Personal Medical event while showering</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Injured foot during event leading to MSHA Reportable status</a:t>
            </a:r>
          </a:p>
        </p:txBody>
      </p:sp>
    </p:spTree>
    <p:extLst>
      <p:ext uri="{BB962C8B-B14F-4D97-AF65-F5344CB8AC3E}">
        <p14:creationId xmlns:p14="http://schemas.microsoft.com/office/powerpoint/2010/main" val="440305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123-A9D6-691D-326E-271EB36E8B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7FDB8E-2F3D-9C20-185A-CBA79277BB0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0DE65D-6F1F-D8DE-CD5F-D84B2F5915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FBFF97-5187-D821-6B60-C809F8636D9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D4240-A0C4-BEB9-9AEB-E0ADF26522CA}"/>
              </a:ext>
            </a:extLst>
          </p:cNvPr>
          <p:cNvSpPr txBox="1"/>
          <p:nvPr/>
        </p:nvSpPr>
        <p:spPr>
          <a:xfrm>
            <a:off x="1953936" y="541294"/>
            <a:ext cx="9826172" cy="830997"/>
          </a:xfrm>
          <a:prstGeom prst="rect">
            <a:avLst/>
          </a:prstGeom>
          <a:noFill/>
        </p:spPr>
        <p:txBody>
          <a:bodyPr wrap="square" rtlCol="0">
            <a:spAutoFit/>
          </a:bodyPr>
          <a:lstStyle/>
          <a:p>
            <a:pPr algn="ctr"/>
            <a:r>
              <a:rPr lang="en-US" sz="4800" b="1">
                <a:solidFill>
                  <a:srgbClr val="004449"/>
                </a:solidFill>
                <a:latin typeface="Arial" panose="020B0604020202020204" pitchFamily="34" charset="0"/>
                <a:cs typeface="Arial" panose="020B0604020202020204" pitchFamily="34" charset="0"/>
              </a:rPr>
              <a:t>FRM Verification Results – Nov.</a:t>
            </a:r>
            <a:endParaRPr lang="en-US" sz="3600" b="1">
              <a:solidFill>
                <a:srgbClr val="004449"/>
              </a:solidFill>
              <a:highlight>
                <a:srgbClr val="FFFF00"/>
              </a:highligh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0BD495-FAD2-92E2-231F-C24CE85103D6}"/>
              </a:ext>
            </a:extLst>
          </p:cNvPr>
          <p:cNvSpPr txBox="1"/>
          <p:nvPr/>
        </p:nvSpPr>
        <p:spPr>
          <a:xfrm>
            <a:off x="1746422" y="1331569"/>
            <a:ext cx="4926227" cy="4832092"/>
          </a:xfrm>
          <a:prstGeom prst="rect">
            <a:avLst/>
          </a:prstGeom>
          <a:noFill/>
        </p:spPr>
        <p:txBody>
          <a:bodyPr wrap="square">
            <a:spAutoFit/>
          </a:bodyPr>
          <a:lstStyle/>
          <a:p>
            <a:pPr marL="0" indent="0">
              <a:buNone/>
            </a:pPr>
            <a:r>
              <a:rPr lang="en-US" sz="2200"/>
              <a:t>160 verifications completed in November</a:t>
            </a:r>
          </a:p>
          <a:p>
            <a:pPr marL="0" indent="0">
              <a:buNone/>
            </a:pPr>
            <a:endParaRPr lang="en-US" sz="2200">
              <a:highlight>
                <a:srgbClr val="FFFF00"/>
              </a:highlight>
            </a:endParaRPr>
          </a:p>
          <a:p>
            <a:pPr marL="0" indent="0">
              <a:buNone/>
            </a:pPr>
            <a:r>
              <a:rPr lang="en-US" sz="2200" b="0" i="0" u="none" strike="noStrike">
                <a:solidFill>
                  <a:srgbClr val="000000"/>
                </a:solidFill>
                <a:effectLst/>
                <a:latin typeface="Calibri" panose="020F0502020204030204" pitchFamily="34" charset="0"/>
              </a:rPr>
              <a:t>Focus in </a:t>
            </a:r>
            <a:r>
              <a:rPr lang="en-US" sz="2200">
                <a:solidFill>
                  <a:srgbClr val="000000"/>
                </a:solidFill>
                <a:latin typeface="Calibri" panose="020F0502020204030204" pitchFamily="34" charset="0"/>
              </a:rPr>
              <a:t>November </a:t>
            </a:r>
            <a:r>
              <a:rPr lang="en-US" sz="2200" b="0" i="0" u="none" strike="noStrike">
                <a:solidFill>
                  <a:srgbClr val="000000"/>
                </a:solidFill>
                <a:effectLst/>
                <a:latin typeface="Calibri" panose="020F0502020204030204" pitchFamily="34" charset="0"/>
              </a:rPr>
              <a:t>around Exposure to Electrical Hazards, </a:t>
            </a:r>
            <a:r>
              <a:rPr lang="en-US" sz="2200">
                <a:solidFill>
                  <a:srgbClr val="000000"/>
                </a:solidFill>
                <a:latin typeface="Calibri" panose="020F0502020204030204" pitchFamily="34" charset="0"/>
              </a:rPr>
              <a:t>Underground Rockfall </a:t>
            </a:r>
            <a:r>
              <a:rPr lang="en-US" sz="2200" b="0" i="0" u="none" strike="noStrike">
                <a:solidFill>
                  <a:srgbClr val="000000"/>
                </a:solidFill>
                <a:effectLst/>
                <a:latin typeface="Calibri" panose="020F0502020204030204" pitchFamily="34" charset="0"/>
              </a:rPr>
              <a:t>and Entanglement &amp; Crushing</a:t>
            </a:r>
            <a:br>
              <a:rPr lang="en-US" sz="2200" b="0" i="0" u="none" strike="noStrike">
                <a:solidFill>
                  <a:srgbClr val="000000"/>
                </a:solidFill>
                <a:effectLst/>
                <a:latin typeface="Calibri" panose="020F0502020204030204" pitchFamily="34" charset="0"/>
              </a:rPr>
            </a:br>
            <a:endParaRPr lang="en-US" sz="2200"/>
          </a:p>
          <a:p>
            <a:r>
              <a:rPr lang="en-US" sz="2200"/>
              <a:t>All 3 focuses dropped in November, increase in Hazardous Substance – Chronic missing controls</a:t>
            </a:r>
          </a:p>
          <a:p>
            <a:pPr marL="0" indent="0">
              <a:buNone/>
            </a:pPr>
            <a:endParaRPr lang="en-US" sz="2200">
              <a:highlight>
                <a:srgbClr val="FFFF00"/>
              </a:highlight>
            </a:endParaRPr>
          </a:p>
          <a:p>
            <a:pPr marL="0" indent="0">
              <a:buNone/>
            </a:pPr>
            <a:r>
              <a:rPr lang="en-US" sz="2200" u="sng"/>
              <a:t>FOCUS FOR DECEMBER:</a:t>
            </a:r>
            <a:endParaRPr lang="en-US" sz="2200"/>
          </a:p>
          <a:p>
            <a:pPr>
              <a:buFontTx/>
              <a:buChar char="-"/>
            </a:pPr>
            <a:r>
              <a:rPr lang="en-US" sz="2200"/>
              <a:t>Hazardous Substance – Chronic</a:t>
            </a:r>
          </a:p>
          <a:p>
            <a:pPr>
              <a:buFontTx/>
              <a:buChar char="-"/>
            </a:pPr>
            <a:r>
              <a:rPr lang="en-US" sz="2200"/>
              <a:t>Uncontrolled Release of Energy</a:t>
            </a:r>
          </a:p>
          <a:p>
            <a:pPr>
              <a:buFontTx/>
              <a:buChar char="-"/>
            </a:pPr>
            <a:r>
              <a:rPr lang="en-US" sz="2200"/>
              <a:t>Underground Rockfall</a:t>
            </a:r>
          </a:p>
        </p:txBody>
      </p:sp>
      <p:graphicFrame>
        <p:nvGraphicFramePr>
          <p:cNvPr id="2" name="Chart 1">
            <a:extLst>
              <a:ext uri="{FF2B5EF4-FFF2-40B4-BE49-F238E27FC236}">
                <a16:creationId xmlns:a16="http://schemas.microsoft.com/office/drawing/2014/main" id="{41262B4F-69B1-48E4-8C45-6716FF343F80}"/>
              </a:ext>
            </a:extLst>
          </p:cNvPr>
          <p:cNvGraphicFramePr>
            <a:graphicFrameLocks/>
          </p:cNvGraphicFramePr>
          <p:nvPr>
            <p:extLst>
              <p:ext uri="{D42A27DB-BD31-4B8C-83A1-F6EECF244321}">
                <p14:modId xmlns:p14="http://schemas.microsoft.com/office/powerpoint/2010/main" val="847449558"/>
              </p:ext>
            </p:extLst>
          </p:nvPr>
        </p:nvGraphicFramePr>
        <p:xfrm>
          <a:off x="6634549" y="1187808"/>
          <a:ext cx="5519351" cy="51706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48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C7380-545D-8F97-1ACF-DF928715696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C01626E-E7E0-BFFE-B6FD-84AD39FB1AF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F65D8E-1D6C-CA30-4E51-7F0F6B321C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C9EF26-6194-B83C-A9EB-44EBAC5DD17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047E70-FADA-6CD5-C6AF-50AB1A07B9BF}"/>
              </a:ext>
            </a:extLst>
          </p:cNvPr>
          <p:cNvSpPr txBox="1"/>
          <p:nvPr/>
        </p:nvSpPr>
        <p:spPr>
          <a:xfrm>
            <a:off x="1953936" y="541294"/>
            <a:ext cx="9826172" cy="1200329"/>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FRM Verification Results – Nov.</a:t>
            </a:r>
          </a:p>
          <a:p>
            <a:pPr algn="ctr"/>
            <a:r>
              <a:rPr lang="en-US" sz="2400" b="1">
                <a:solidFill>
                  <a:srgbClr val="004449"/>
                </a:solidFill>
                <a:latin typeface="Arial" panose="020B0604020202020204" pitchFamily="34" charset="0"/>
                <a:cs typeface="Arial" panose="020B0604020202020204" pitchFamily="34" charset="0"/>
              </a:rPr>
              <a:t>Missing Controls with Multiple No Responses</a:t>
            </a:r>
          </a:p>
        </p:txBody>
      </p:sp>
      <p:pic>
        <p:nvPicPr>
          <p:cNvPr id="3" name="Picture 2">
            <a:extLst>
              <a:ext uri="{FF2B5EF4-FFF2-40B4-BE49-F238E27FC236}">
                <a16:creationId xmlns:a16="http://schemas.microsoft.com/office/drawing/2014/main" id="{37F8BB0C-D8CA-4655-E9A9-2D54A31B014B}"/>
              </a:ext>
            </a:extLst>
          </p:cNvPr>
          <p:cNvPicPr>
            <a:picLocks noChangeAspect="1"/>
          </p:cNvPicPr>
          <p:nvPr/>
        </p:nvPicPr>
        <p:blipFill>
          <a:blip r:embed="rId3"/>
          <a:stretch>
            <a:fillRect/>
          </a:stretch>
        </p:blipFill>
        <p:spPr>
          <a:xfrm>
            <a:off x="2180619" y="1731737"/>
            <a:ext cx="8973156" cy="4584969"/>
          </a:xfrm>
          <a:prstGeom prst="rect">
            <a:avLst/>
          </a:prstGeom>
        </p:spPr>
      </p:pic>
      <p:sp>
        <p:nvSpPr>
          <p:cNvPr id="5" name="Rectangle 4">
            <a:extLst>
              <a:ext uri="{FF2B5EF4-FFF2-40B4-BE49-F238E27FC236}">
                <a16:creationId xmlns:a16="http://schemas.microsoft.com/office/drawing/2014/main" id="{A515F78E-7260-61C6-8A7B-8B7319445030}"/>
              </a:ext>
            </a:extLst>
          </p:cNvPr>
          <p:cNvSpPr/>
          <p:nvPr/>
        </p:nvSpPr>
        <p:spPr>
          <a:xfrm>
            <a:off x="2180619" y="2628900"/>
            <a:ext cx="8973156" cy="4000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164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FF822AE-6053-6347-7D9F-592AFC1AA33E}"/>
              </a:ext>
            </a:extLst>
          </p:cNvPr>
          <p:cNvPicPr>
            <a:picLocks noChangeAspect="1"/>
          </p:cNvPicPr>
          <p:nvPr/>
        </p:nvPicPr>
        <p:blipFill rotWithShape="1">
          <a:blip r:embed="rId3"/>
          <a:srcRect t="50000"/>
          <a:stretch/>
        </p:blipFill>
        <p:spPr>
          <a:xfrm>
            <a:off x="-2" y="0"/>
            <a:ext cx="10806892" cy="418972"/>
          </a:xfrm>
          <a:prstGeom prst="rect">
            <a:avLst/>
          </a:prstGeom>
        </p:spPr>
      </p:pic>
      <p:pic>
        <p:nvPicPr>
          <p:cNvPr id="32" name="Picture 31">
            <a:extLst>
              <a:ext uri="{FF2B5EF4-FFF2-40B4-BE49-F238E27FC236}">
                <a16:creationId xmlns:a16="http://schemas.microsoft.com/office/drawing/2014/main" id="{6B5E766A-3FDD-4692-C89D-528E2711D983}"/>
              </a:ext>
            </a:extLst>
          </p:cNvPr>
          <p:cNvPicPr>
            <a:picLocks noChangeAspect="1"/>
          </p:cNvPicPr>
          <p:nvPr/>
        </p:nvPicPr>
        <p:blipFill>
          <a:blip r:embed="rId4"/>
          <a:stretch>
            <a:fillRect/>
          </a:stretch>
        </p:blipFill>
        <p:spPr>
          <a:xfrm>
            <a:off x="0" y="5807429"/>
            <a:ext cx="10688542" cy="1076475"/>
          </a:xfrm>
          <a:prstGeom prst="rect">
            <a:avLst/>
          </a:prstGeom>
        </p:spPr>
      </p:pic>
      <p:pic>
        <p:nvPicPr>
          <p:cNvPr id="25" name="Picture 24">
            <a:extLst>
              <a:ext uri="{FF2B5EF4-FFF2-40B4-BE49-F238E27FC236}">
                <a16:creationId xmlns:a16="http://schemas.microsoft.com/office/drawing/2014/main" id="{BEDF9DE3-621A-B2D8-8488-D2083BB7A91B}"/>
              </a:ext>
            </a:extLst>
          </p:cNvPr>
          <p:cNvPicPr>
            <a:picLocks noChangeAspect="1"/>
          </p:cNvPicPr>
          <p:nvPr/>
        </p:nvPicPr>
        <p:blipFill>
          <a:blip r:embed="rId5">
            <a:extLst>
              <a:ext uri="{28A0092B-C50C-407E-A947-70E740481C1C}">
                <a14:useLocalDpi xmlns:a14="http://schemas.microsoft.com/office/drawing/2010/main" val="0"/>
              </a:ext>
            </a:extLst>
          </a:blip>
          <a:srcRect l="1" r="1"/>
          <a:stretch/>
        </p:blipFill>
        <p:spPr>
          <a:xfrm>
            <a:off x="8540132" y="409565"/>
            <a:ext cx="3651868" cy="61484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1" y="396507"/>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9037674" y="6544909"/>
            <a:ext cx="3154326" cy="33899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302150" y="427844"/>
            <a:ext cx="8735524"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Henderson Training Schedule - December</a:t>
            </a:r>
          </a:p>
        </p:txBody>
      </p:sp>
      <p:pic>
        <p:nvPicPr>
          <p:cNvPr id="5" name="Picture 4">
            <a:extLst>
              <a:ext uri="{FF2B5EF4-FFF2-40B4-BE49-F238E27FC236}">
                <a16:creationId xmlns:a16="http://schemas.microsoft.com/office/drawing/2014/main" id="{2FCBAD27-61DF-F61D-D94B-0E52CA86501F}"/>
              </a:ext>
            </a:extLst>
          </p:cNvPr>
          <p:cNvPicPr>
            <a:picLocks noChangeAspect="1"/>
          </p:cNvPicPr>
          <p:nvPr/>
        </p:nvPicPr>
        <p:blipFill>
          <a:blip r:embed="rId6"/>
          <a:stretch>
            <a:fillRect/>
          </a:stretch>
        </p:blipFill>
        <p:spPr>
          <a:xfrm>
            <a:off x="236751" y="2176287"/>
            <a:ext cx="8564170" cy="2505425"/>
          </a:xfrm>
          <a:prstGeom prst="rect">
            <a:avLst/>
          </a:prstGeom>
        </p:spPr>
      </p:pic>
    </p:spTree>
    <p:extLst>
      <p:ext uri="{BB962C8B-B14F-4D97-AF65-F5344CB8AC3E}">
        <p14:creationId xmlns:p14="http://schemas.microsoft.com/office/powerpoint/2010/main" val="712730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B5E766A-3FDD-4692-C89D-528E2711D9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966145"/>
            <a:ext cx="9037673" cy="909222"/>
          </a:xfrm>
          <a:prstGeom prst="rect">
            <a:avLst/>
          </a:prstGeom>
        </p:spPr>
      </p:pic>
      <p:pic>
        <p:nvPicPr>
          <p:cNvPr id="4" name="Picture 3">
            <a:extLst>
              <a:ext uri="{FF2B5EF4-FFF2-40B4-BE49-F238E27FC236}">
                <a16:creationId xmlns:a16="http://schemas.microsoft.com/office/drawing/2014/main" id="{F27FCC27-B070-05AE-A41B-A351BFDB4849}"/>
              </a:ext>
            </a:extLst>
          </p:cNvPr>
          <p:cNvPicPr>
            <a:picLocks noChangeAspect="1"/>
          </p:cNvPicPr>
          <p:nvPr/>
        </p:nvPicPr>
        <p:blipFill>
          <a:blip r:embed="rId4">
            <a:extLst>
              <a:ext uri="{28A0092B-C50C-407E-A947-70E740481C1C}">
                <a14:useLocalDpi xmlns:a14="http://schemas.microsoft.com/office/drawing/2010/main" val="0"/>
              </a:ext>
            </a:extLst>
          </a:blip>
          <a:srcRect l="20233" r="40353"/>
          <a:stretch>
            <a:fillRect/>
          </a:stretch>
        </p:blipFill>
        <p:spPr>
          <a:xfrm>
            <a:off x="8805333" y="0"/>
            <a:ext cx="3386667" cy="6567373"/>
          </a:xfrm>
          <a:prstGeom prst="rect">
            <a:avLst/>
          </a:prstGeom>
        </p:spPr>
      </p:pic>
      <p:pic>
        <p:nvPicPr>
          <p:cNvPr id="34" name="Picture 33">
            <a:extLst>
              <a:ext uri="{FF2B5EF4-FFF2-40B4-BE49-F238E27FC236}">
                <a16:creationId xmlns:a16="http://schemas.microsoft.com/office/drawing/2014/main" id="{2FF822AE-6053-6347-7D9F-592AFC1AA33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9037674" y="6552860"/>
            <a:ext cx="3154326"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5C7740-E11E-D803-18ED-8C56303CB60E}"/>
              </a:ext>
            </a:extLst>
          </p:cNvPr>
          <p:cNvSpPr txBox="1"/>
          <p:nvPr/>
        </p:nvSpPr>
        <p:spPr>
          <a:xfrm>
            <a:off x="206734" y="427844"/>
            <a:ext cx="883093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Henderson Training Schedule - January</a:t>
            </a:r>
          </a:p>
        </p:txBody>
      </p:sp>
      <p:pic>
        <p:nvPicPr>
          <p:cNvPr id="6" name="Picture 5">
            <a:extLst>
              <a:ext uri="{FF2B5EF4-FFF2-40B4-BE49-F238E27FC236}">
                <a16:creationId xmlns:a16="http://schemas.microsoft.com/office/drawing/2014/main" id="{D7B2ECC3-84FC-8149-716A-44E3522578BA}"/>
              </a:ext>
            </a:extLst>
          </p:cNvPr>
          <p:cNvPicPr>
            <a:picLocks noChangeAspect="1"/>
          </p:cNvPicPr>
          <p:nvPr/>
        </p:nvPicPr>
        <p:blipFill>
          <a:blip r:embed="rId6"/>
          <a:stretch>
            <a:fillRect/>
          </a:stretch>
        </p:blipFill>
        <p:spPr>
          <a:xfrm>
            <a:off x="206734" y="1457286"/>
            <a:ext cx="8554644" cy="4305901"/>
          </a:xfrm>
          <a:prstGeom prst="rect">
            <a:avLst/>
          </a:prstGeom>
        </p:spPr>
      </p:pic>
    </p:spTree>
    <p:extLst>
      <p:ext uri="{BB962C8B-B14F-4D97-AF65-F5344CB8AC3E}">
        <p14:creationId xmlns:p14="http://schemas.microsoft.com/office/powerpoint/2010/main" val="638722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4B07D-C33F-4890-3025-5499869E12DC}"/>
              </a:ext>
            </a:extLst>
          </p:cNvPr>
          <p:cNvPicPr>
            <a:picLocks noChangeAspect="1"/>
          </p:cNvPicPr>
          <p:nvPr/>
        </p:nvPicPr>
        <p:blipFill rotWithShape="1">
          <a:blip r:embed="rId3"/>
          <a:srcRect b="28455"/>
          <a:stretch/>
        </p:blipFill>
        <p:spPr>
          <a:xfrm>
            <a:off x="-2762" y="-12138"/>
            <a:ext cx="644039" cy="6870138"/>
          </a:xfrm>
          <a:prstGeom prst="rect">
            <a:avLst/>
          </a:prstGeom>
        </p:spPr>
      </p:pic>
      <p:pic>
        <p:nvPicPr>
          <p:cNvPr id="13" name="Picture 12">
            <a:extLst>
              <a:ext uri="{FF2B5EF4-FFF2-40B4-BE49-F238E27FC236}">
                <a16:creationId xmlns:a16="http://schemas.microsoft.com/office/drawing/2014/main" id="{5C328345-B921-5490-4888-2A6D8A4C68E5}"/>
              </a:ext>
            </a:extLst>
          </p:cNvPr>
          <p:cNvPicPr>
            <a:picLocks noChangeAspect="1"/>
          </p:cNvPicPr>
          <p:nvPr/>
        </p:nvPicPr>
        <p:blipFill>
          <a:blip r:embed="rId4">
            <a:extLst>
              <a:ext uri="{28A0092B-C50C-407E-A947-70E740481C1C}">
                <a14:useLocalDpi xmlns:a14="http://schemas.microsoft.com/office/drawing/2010/main" val="0"/>
              </a:ext>
            </a:extLst>
          </a:blip>
          <a:srcRect l="16" r="16"/>
          <a:stretch/>
        </p:blipFill>
        <p:spPr>
          <a:xfrm>
            <a:off x="618351" y="-12138"/>
            <a:ext cx="11573649" cy="6870138"/>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0"/>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Open Forum</a:t>
            </a:r>
            <a:endParaRPr lang="en-US" sz="3600" b="1">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96876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648729" y="851629"/>
            <a:ext cx="6055581" cy="2064117"/>
          </a:xfrm>
        </p:spPr>
        <p:txBody>
          <a:bodyPr numCol="2">
            <a:no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January 15</a:t>
            </a:r>
            <a:r>
              <a:rPr lang="en-US" baseline="30000">
                <a:latin typeface="Arial" panose="020B0604020202020204" pitchFamily="34" charset="0"/>
                <a:cs typeface="Arial" panose="020B0604020202020204" pitchFamily="34" charset="0"/>
              </a:rPr>
              <a:t>th</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rPr>
              <a:t>February 12</a:t>
            </a:r>
            <a:r>
              <a:rPr lang="en-US" baseline="30000">
                <a:latin typeface="Arial" panose="020B0604020202020204" pitchFamily="34" charset="0"/>
                <a:cs typeface="Arial" panose="020B0604020202020204" pitchFamily="34" charset="0"/>
              </a:rPr>
              <a:t>th</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rPr>
              <a:t>March 19</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April 9th</a:t>
            </a:r>
          </a:p>
          <a:p>
            <a:pPr>
              <a:spcBef>
                <a:spcPts val="0"/>
              </a:spcBef>
              <a:spcAft>
                <a:spcPts val="1200"/>
              </a:spcAft>
              <a:buClr>
                <a:srgbClr val="C66A39"/>
              </a:buClr>
            </a:pPr>
            <a:r>
              <a:rPr lang="en-US">
                <a:latin typeface="Arial" panose="020B0604020202020204" pitchFamily="34" charset="0"/>
                <a:cs typeface="Arial" panose="020B0604020202020204" pitchFamily="34" charset="0"/>
              </a:rPr>
              <a:t>May 7</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June 18</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July 16</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August 20</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September 10</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October 8</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November 19</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December 17</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656611FE-9FE3-BE7E-BACA-FBFD37B5DF3A}"/>
              </a:ext>
            </a:extLst>
          </p:cNvPr>
          <p:cNvSpPr txBox="1"/>
          <p:nvPr/>
        </p:nvSpPr>
        <p:spPr>
          <a:xfrm>
            <a:off x="7919718" y="993619"/>
            <a:ext cx="3766146" cy="2308324"/>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2026 Meeting Schedule</a:t>
            </a:r>
            <a:endParaRPr lang="en-US" sz="3600" b="1">
              <a:solidFill>
                <a:schemeClr val="bg1"/>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
        <p:nvSpPr>
          <p:cNvPr id="2" name="TextBox 1">
            <a:extLst>
              <a:ext uri="{FF2B5EF4-FFF2-40B4-BE49-F238E27FC236}">
                <a16:creationId xmlns:a16="http://schemas.microsoft.com/office/drawing/2014/main" id="{F852CE6A-9F47-DE7A-57F2-4C48A28D8ECC}"/>
              </a:ext>
            </a:extLst>
          </p:cNvPr>
          <p:cNvSpPr txBox="1"/>
          <p:nvPr/>
        </p:nvSpPr>
        <p:spPr>
          <a:xfrm>
            <a:off x="867416" y="4436274"/>
            <a:ext cx="5486400" cy="200670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Meetings begin 1 PM MST</a:t>
            </a:r>
          </a:p>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Mine and Mill In-Person Options Monthly</a:t>
            </a:r>
          </a:p>
          <a:p>
            <a:endParaRPr lang="en-US"/>
          </a:p>
        </p:txBody>
      </p:sp>
    </p:spTree>
    <p:extLst>
      <p:ext uri="{BB962C8B-B14F-4D97-AF65-F5344CB8AC3E}">
        <p14:creationId xmlns:p14="http://schemas.microsoft.com/office/powerpoint/2010/main" val="978846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78B1-865A-2E81-F171-D63A46B6B9E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C22ED7-6868-DC1D-7CCE-C38A26A8B3A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7508508-C1F5-F85E-4A5F-CD293307B12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64B7D0-A78C-002F-D67D-E3C7F8FC8DC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94873A-D171-60CB-4513-62A31036CCCE}"/>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December Sign-Off Record</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892ED-A103-F85D-652A-2F482848A6D0}"/>
              </a:ext>
            </a:extLst>
          </p:cNvPr>
          <p:cNvSpPr txBox="1"/>
          <p:nvPr/>
        </p:nvSpPr>
        <p:spPr>
          <a:xfrm>
            <a:off x="1953935" y="1444353"/>
            <a:ext cx="9813995" cy="11223585"/>
          </a:xfrm>
          <a:prstGeom prst="rect">
            <a:avLst/>
          </a:prstGeom>
          <a:noFill/>
        </p:spPr>
        <p:txBody>
          <a:bodyPr wrap="square" numCol="2" rtlCol="0">
            <a:spAutoFit/>
          </a:bodyPr>
          <a:lstStyle/>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Font typeface="Arial" panose="020B0604020202020204" pitchFamily="34" charset="0"/>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p:txBody>
      </p:sp>
    </p:spTree>
    <p:extLst>
      <p:ext uri="{BB962C8B-B14F-4D97-AF65-F5344CB8AC3E}">
        <p14:creationId xmlns:p14="http://schemas.microsoft.com/office/powerpoint/2010/main" val="307276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867BA071-79C0-A244-E307-BC1537790A0F}"/>
              </a:ext>
            </a:extLst>
          </p:cNvPr>
          <p:cNvPicPr>
            <a:picLocks noChangeAspect="1"/>
          </p:cNvPicPr>
          <p:nvPr/>
        </p:nvPicPr>
        <p:blipFill>
          <a:blip r:embed="rId5">
            <a:extLst>
              <a:ext uri="{28A0092B-C50C-407E-A947-70E740481C1C}">
                <a14:useLocalDpi xmlns:a14="http://schemas.microsoft.com/office/drawing/2010/main" val="0"/>
              </a:ext>
            </a:extLst>
          </a:blip>
          <a:srcRect t="7841" r="10714" b="7841"/>
          <a:stretch>
            <a:fillRect/>
          </a:stretch>
        </p:blipFill>
        <p:spPr>
          <a:xfrm>
            <a:off x="2429700" y="416196"/>
            <a:ext cx="9762300" cy="612681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522514" y="976486"/>
            <a:ext cx="5573486"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Safety Success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89452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62CE5-DFEF-AC05-963D-B1A48FDEC77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A09BA35-446C-BF4D-5366-CFC2830BAA05}"/>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13" name="Picture 12">
            <a:extLst>
              <a:ext uri="{FF2B5EF4-FFF2-40B4-BE49-F238E27FC236}">
                <a16:creationId xmlns:a16="http://schemas.microsoft.com/office/drawing/2014/main" id="{F9AEFCAB-30C8-355B-D9BA-6F1AC5725C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966145"/>
            <a:ext cx="9037673" cy="909222"/>
          </a:xfrm>
          <a:prstGeom prst="rect">
            <a:avLst/>
          </a:prstGeom>
        </p:spPr>
      </p:pic>
      <p:pic>
        <p:nvPicPr>
          <p:cNvPr id="5" name="Picture 4" descr="A person in a factory&#10;&#10;AI-generated content may be incorrect.">
            <a:extLst>
              <a:ext uri="{FF2B5EF4-FFF2-40B4-BE49-F238E27FC236}">
                <a16:creationId xmlns:a16="http://schemas.microsoft.com/office/drawing/2014/main" id="{7A4B771C-2033-2CE0-BB88-FAAE9DA3ADFD}"/>
              </a:ext>
            </a:extLst>
          </p:cNvPr>
          <p:cNvPicPr>
            <a:picLocks noChangeAspect="1"/>
          </p:cNvPicPr>
          <p:nvPr/>
        </p:nvPicPr>
        <p:blipFill>
          <a:blip r:embed="rId5">
            <a:extLst>
              <a:ext uri="{28A0092B-C50C-407E-A947-70E740481C1C}">
                <a14:useLocalDpi xmlns:a14="http://schemas.microsoft.com/office/drawing/2010/main" val="0"/>
              </a:ext>
            </a:extLst>
          </a:blip>
          <a:srcRect l="28283" r="4395"/>
          <a:stretch>
            <a:fillRect/>
          </a:stretch>
        </p:blipFill>
        <p:spPr>
          <a:xfrm>
            <a:off x="5995789" y="404720"/>
            <a:ext cx="6196211" cy="6138877"/>
          </a:xfrm>
          <a:prstGeom prst="rect">
            <a:avLst/>
          </a:prstGeom>
        </p:spPr>
      </p:pic>
      <p:sp>
        <p:nvSpPr>
          <p:cNvPr id="7" name="Rectangle 6">
            <a:extLst>
              <a:ext uri="{FF2B5EF4-FFF2-40B4-BE49-F238E27FC236}">
                <a16:creationId xmlns:a16="http://schemas.microsoft.com/office/drawing/2014/main" id="{C4820372-472C-5C48-CCD0-289AF8D2B126}"/>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03F36A1-8489-FBBA-0C33-8F8446AFEC72}"/>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31FB9C-ABA1-1537-06E8-62619DB03A78}"/>
              </a:ext>
            </a:extLst>
          </p:cNvPr>
          <p:cNvSpPr/>
          <p:nvPr/>
        </p:nvSpPr>
        <p:spPr>
          <a:xfrm>
            <a:off x="6096000" y="6544907"/>
            <a:ext cx="6096000" cy="33045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28822E-1A63-B243-268B-66D7A6F326CF}"/>
              </a:ext>
            </a:extLst>
          </p:cNvPr>
          <p:cNvSpPr txBox="1"/>
          <p:nvPr/>
        </p:nvSpPr>
        <p:spPr>
          <a:xfrm>
            <a:off x="0" y="634532"/>
            <a:ext cx="6095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 Production Matters  </a:t>
            </a:r>
          </a:p>
        </p:txBody>
      </p:sp>
      <p:sp>
        <p:nvSpPr>
          <p:cNvPr id="11" name="TextBox 10">
            <a:extLst>
              <a:ext uri="{FF2B5EF4-FFF2-40B4-BE49-F238E27FC236}">
                <a16:creationId xmlns:a16="http://schemas.microsoft.com/office/drawing/2014/main" id="{01998BEE-5F51-3B66-1450-A1CAE0B4B49C}"/>
              </a:ext>
            </a:extLst>
          </p:cNvPr>
          <p:cNvSpPr txBox="1"/>
          <p:nvPr/>
        </p:nvSpPr>
        <p:spPr>
          <a:xfrm>
            <a:off x="393406" y="1517665"/>
            <a:ext cx="5602383" cy="4524315"/>
          </a:xfrm>
          <a:prstGeom prst="rect">
            <a:avLst/>
          </a:prstGeom>
          <a:noFill/>
        </p:spPr>
        <p:txBody>
          <a:bodyPr wrap="square" rtlCol="0">
            <a:spAutoFit/>
          </a:bodyPr>
          <a:lstStyle/>
          <a:p>
            <a:r>
              <a:rPr lang="en-US">
                <a:solidFill>
                  <a:schemeClr val="bg2"/>
                </a:solidFill>
                <a:latin typeface="Arial" panose="020B0604020202020204" pitchFamily="34" charset="0"/>
                <a:cs typeface="Arial" panose="020B0604020202020204" pitchFamily="34" charset="0"/>
              </a:rPr>
              <a:t>Congratulations! Your commitment is making a difference in safe production. </a:t>
            </a:r>
          </a:p>
          <a:p>
            <a:endParaRPr lang="en-US">
              <a:solidFill>
                <a:schemeClr val="bg2"/>
              </a:solidFill>
              <a:latin typeface="Arial" panose="020B0604020202020204" pitchFamily="34" charset="0"/>
              <a:cs typeface="Arial" panose="020B0604020202020204" pitchFamily="34" charset="0"/>
            </a:endParaRPr>
          </a:p>
          <a:p>
            <a:r>
              <a:rPr lang="en-US">
                <a:solidFill>
                  <a:schemeClr val="bg2"/>
                </a:solidFill>
                <a:latin typeface="Arial" panose="020B0604020202020204" pitchFamily="34" charset="0"/>
                <a:cs typeface="Arial" panose="020B0604020202020204" pitchFamily="34" charset="0"/>
              </a:rPr>
              <a:t>This year we continued to </a:t>
            </a:r>
            <a:r>
              <a:rPr lang="en-US">
                <a:solidFill>
                  <a:srgbClr val="C66A39"/>
                </a:solidFill>
                <a:latin typeface="Arial" panose="020B0604020202020204" pitchFamily="34" charset="0"/>
                <a:cs typeface="Arial" panose="020B0604020202020204" pitchFamily="34" charset="0"/>
              </a:rPr>
              <a:t>reduce our Total Recordable Incident Rate</a:t>
            </a:r>
            <a:r>
              <a:rPr lang="en-US">
                <a:solidFill>
                  <a:schemeClr val="bg2"/>
                </a:solidFill>
                <a:latin typeface="Arial" panose="020B0604020202020204" pitchFamily="34" charset="0"/>
                <a:cs typeface="Arial" panose="020B0604020202020204" pitchFamily="34" charset="0"/>
              </a:rPr>
              <a:t> and are on track for the </a:t>
            </a:r>
            <a:r>
              <a:rPr lang="en-US">
                <a:solidFill>
                  <a:srgbClr val="C66A39"/>
                </a:solidFill>
                <a:latin typeface="Arial" panose="020B0604020202020204" pitchFamily="34" charset="0"/>
                <a:cs typeface="Arial" panose="020B0604020202020204" pitchFamily="34" charset="0"/>
              </a:rPr>
              <a:t>best high-risk incident rate </a:t>
            </a:r>
            <a:r>
              <a:rPr lang="en-US">
                <a:solidFill>
                  <a:schemeClr val="bg2"/>
                </a:solidFill>
                <a:latin typeface="Arial" panose="020B0604020202020204" pitchFamily="34" charset="0"/>
                <a:cs typeface="Arial" panose="020B0604020202020204" pitchFamily="34" charset="0"/>
              </a:rPr>
              <a:t>since the metric was created in 2023.</a:t>
            </a:r>
          </a:p>
          <a:p>
            <a:endParaRPr lang="en-US">
              <a:solidFill>
                <a:schemeClr val="bg2"/>
              </a:solidFill>
              <a:latin typeface="Arial" panose="020B0604020202020204" pitchFamily="34" charset="0"/>
              <a:cs typeface="Arial" panose="020B0604020202020204" pitchFamily="34" charset="0"/>
            </a:endParaRPr>
          </a:p>
          <a:p>
            <a:r>
              <a:rPr lang="en-US">
                <a:solidFill>
                  <a:schemeClr val="bg2"/>
                </a:solidFill>
                <a:latin typeface="Arial" panose="020B0604020202020204" pitchFamily="34" charset="0"/>
                <a:cs typeface="Arial" panose="020B0604020202020204" pitchFamily="34" charset="0"/>
              </a:rPr>
              <a:t>While we won’t hit our ambitious 15% improvement goal over last year, we finished November at 41 high-risk incidents year to date – down from 44 in 2024. </a:t>
            </a:r>
          </a:p>
          <a:p>
            <a:endParaRPr lang="en-US">
              <a:solidFill>
                <a:schemeClr val="bg2"/>
              </a:solidFill>
              <a:latin typeface="Arial" panose="020B0604020202020204" pitchFamily="34" charset="0"/>
              <a:cs typeface="Arial" panose="020B0604020202020204" pitchFamily="34" charset="0"/>
            </a:endParaRPr>
          </a:p>
          <a:p>
            <a:r>
              <a:rPr lang="en-US">
                <a:solidFill>
                  <a:schemeClr val="bg2"/>
                </a:solidFill>
                <a:latin typeface="Arial" panose="020B0604020202020204" pitchFamily="34" charset="0"/>
                <a:cs typeface="Arial" panose="020B0604020202020204" pitchFamily="34" charset="0"/>
              </a:rPr>
              <a:t>Let’s keep this momentum going and finish 2025 strong – focus on Fatal Risk Management, effective line-out meetings and meaningful discussions on controls to mitigate fatal risks.</a:t>
            </a:r>
          </a:p>
        </p:txBody>
      </p:sp>
    </p:spTree>
    <p:extLst>
      <p:ext uri="{BB962C8B-B14F-4D97-AF65-F5344CB8AC3E}">
        <p14:creationId xmlns:p14="http://schemas.microsoft.com/office/powerpoint/2010/main" val="4008129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A251E-5477-6236-125A-6E5DA60A61E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D2777C4-A5CB-DDB3-F602-C9616291E4D7}"/>
              </a:ext>
            </a:extLst>
          </p:cNvPr>
          <p:cNvSpPr/>
          <p:nvPr/>
        </p:nvSpPr>
        <p:spPr>
          <a:xfrm>
            <a:off x="7967040" y="-1"/>
            <a:ext cx="4224960"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9BDB8FF0-E6E6-D1BC-86D4-BB343097CB5D}"/>
              </a:ext>
            </a:extLst>
          </p:cNvPr>
          <p:cNvSpPr txBox="1">
            <a:spLocks/>
          </p:cNvSpPr>
          <p:nvPr/>
        </p:nvSpPr>
        <p:spPr>
          <a:xfrm>
            <a:off x="554415" y="897248"/>
            <a:ext cx="6234438" cy="7173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004449"/>
                </a:solidFill>
                <a:latin typeface="Arial" panose="020B0604020202020204" pitchFamily="34" charset="0"/>
                <a:cs typeface="Arial" panose="020B0604020202020204" pitchFamily="34" charset="0"/>
              </a:rPr>
              <a:t>Cerro Verde: Turning Action into Impact </a:t>
            </a:r>
            <a:endParaRPr lang="en-US" sz="3200" b="1">
              <a:solidFill>
                <a:srgbClr val="004449"/>
              </a:solidFill>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B7321BE-0A74-BBD4-E8F8-ACD1CD0CC6DF}"/>
              </a:ext>
            </a:extLst>
          </p:cNvPr>
          <p:cNvSpPr txBox="1"/>
          <p:nvPr/>
        </p:nvSpPr>
        <p:spPr>
          <a:xfrm>
            <a:off x="554415" y="393385"/>
            <a:ext cx="6104238" cy="400110"/>
          </a:xfrm>
          <a:prstGeom prst="rect">
            <a:avLst/>
          </a:prstGeom>
          <a:noFill/>
        </p:spPr>
        <p:txBody>
          <a:bodyPr wrap="square">
            <a:spAutoFit/>
          </a:bodyPr>
          <a:lstStyle/>
          <a:p>
            <a:r>
              <a:rPr lang="en-US" sz="2000" b="1">
                <a:solidFill>
                  <a:srgbClr val="4BC4AC"/>
                </a:solidFill>
                <a:effectLst/>
                <a:latin typeface="Arial" panose="020B0604020202020204" pitchFamily="34" charset="0"/>
                <a:cs typeface="Arial" panose="020B0604020202020204" pitchFamily="34" charset="0"/>
              </a:rPr>
              <a:t>Spotlight On</a:t>
            </a:r>
            <a:endParaRPr lang="en-US" sz="2000">
              <a:solidFill>
                <a:srgbClr val="4BC4AC"/>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EA7DE8B-7E2C-A3D7-CE05-D8DE04D9B0DE}"/>
              </a:ext>
            </a:extLst>
          </p:cNvPr>
          <p:cNvSpPr>
            <a:spLocks noChangeArrowheads="1"/>
          </p:cNvSpPr>
          <p:nvPr/>
        </p:nvSpPr>
        <p:spPr bwMode="auto">
          <a:xfrm>
            <a:off x="524908" y="1741372"/>
            <a:ext cx="6847958" cy="96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r>
              <a:rPr lang="en-US">
                <a:solidFill>
                  <a:schemeClr val="tx1">
                    <a:lumMod val="75000"/>
                    <a:lumOff val="25000"/>
                  </a:schemeClr>
                </a:solidFill>
                <a:latin typeface="Arial" panose="020B0604020202020204" pitchFamily="34" charset="0"/>
                <a:cs typeface="Arial" panose="020B0604020202020204" pitchFamily="34" charset="0"/>
              </a:rPr>
              <a:t>After a maintenance incident, the Cerro Verde team took decisive action – transforming a challenge into an industry-leading solution.</a:t>
            </a:r>
          </a:p>
        </p:txBody>
      </p:sp>
      <p:sp>
        <p:nvSpPr>
          <p:cNvPr id="3" name="TextBox 2">
            <a:extLst>
              <a:ext uri="{FF2B5EF4-FFF2-40B4-BE49-F238E27FC236}">
                <a16:creationId xmlns:a16="http://schemas.microsoft.com/office/drawing/2014/main" id="{690507B5-1CA7-028D-5DAF-03A493424B51}"/>
              </a:ext>
            </a:extLst>
          </p:cNvPr>
          <p:cNvSpPr txBox="1"/>
          <p:nvPr/>
        </p:nvSpPr>
        <p:spPr>
          <a:xfrm>
            <a:off x="524908" y="2709741"/>
            <a:ext cx="6847958" cy="400109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1600" b="1">
                <a:solidFill>
                  <a:srgbClr val="C66A39"/>
                </a:solidFill>
                <a:latin typeface="Arial" panose="020B0604020202020204" pitchFamily="34" charset="0"/>
                <a:cs typeface="Arial" panose="020B0604020202020204" pitchFamily="34" charset="0"/>
              </a:rPr>
              <a:t>Actionable Incident: </a:t>
            </a:r>
            <a:r>
              <a:rPr lang="en-US" sz="1600">
                <a:solidFill>
                  <a:schemeClr val="tx1">
                    <a:lumMod val="75000"/>
                    <a:lumOff val="25000"/>
                  </a:schemeClr>
                </a:solidFill>
                <a:latin typeface="Arial" panose="020B0604020202020204" pitchFamily="34" charset="0"/>
                <a:cs typeface="Arial" panose="020B0604020202020204" pitchFamily="34" charset="0"/>
              </a:rPr>
              <a:t>A wheel chock failure during maintenance caused a leg fracture.</a:t>
            </a:r>
          </a:p>
          <a:p>
            <a:pPr marL="285750" indent="-285750">
              <a:spcAft>
                <a:spcPts val="1200"/>
              </a:spcAft>
              <a:buFont typeface="Arial" panose="020B0604020202020204" pitchFamily="34" charset="0"/>
              <a:buChar char="•"/>
            </a:pPr>
            <a:r>
              <a:rPr lang="en-US" sz="1600" b="1">
                <a:solidFill>
                  <a:srgbClr val="C66A39"/>
                </a:solidFill>
                <a:latin typeface="Arial" panose="020B0604020202020204" pitchFamily="34" charset="0"/>
                <a:cs typeface="Arial" panose="020B0604020202020204" pitchFamily="34" charset="0"/>
              </a:rPr>
              <a:t>Action Item: </a:t>
            </a:r>
            <a:r>
              <a:rPr lang="en-US" sz="1600">
                <a:solidFill>
                  <a:schemeClr val="tx1">
                    <a:lumMod val="75000"/>
                    <a:lumOff val="25000"/>
                  </a:schemeClr>
                </a:solidFill>
                <a:latin typeface="Arial" panose="020B0604020202020204" pitchFamily="34" charset="0"/>
                <a:cs typeface="Arial" panose="020B0604020202020204" pitchFamily="34" charset="0"/>
              </a:rPr>
              <a:t>Cerro Verde evaluated new tools and procedures to eliminate movement during maintenance, including alternative brake check methods for Komatsu haul trucks.</a:t>
            </a:r>
          </a:p>
          <a:p>
            <a:pPr marL="285750" indent="-285750">
              <a:buFont typeface="Arial" panose="020B0604020202020204" pitchFamily="34" charset="0"/>
              <a:buChar char="•"/>
            </a:pPr>
            <a:r>
              <a:rPr lang="en-US" sz="1600" b="1">
                <a:solidFill>
                  <a:srgbClr val="C66A39"/>
                </a:solidFill>
                <a:latin typeface="Arial" panose="020B0604020202020204" pitchFamily="34" charset="0"/>
                <a:cs typeface="Arial" panose="020B0604020202020204" pitchFamily="34" charset="0"/>
              </a:rPr>
              <a:t>Execution: </a:t>
            </a:r>
            <a:r>
              <a:rPr lang="en-US" sz="1600">
                <a:solidFill>
                  <a:schemeClr val="tx1">
                    <a:lumMod val="75000"/>
                    <a:lumOff val="25000"/>
                  </a:schemeClr>
                </a:solidFill>
                <a:latin typeface="Arial" panose="020B0604020202020204" pitchFamily="34" charset="0"/>
                <a:cs typeface="Arial" panose="020B0604020202020204" pitchFamily="34" charset="0"/>
              </a:rPr>
              <a:t>In collaboration with Komatsu and CAT, the team tested five brake check methods. They adopted the Nose Cone “Forward-Reverse” test, which resulted in:</a:t>
            </a:r>
          </a:p>
          <a:p>
            <a:pPr lvl="1">
              <a:buFont typeface="Arial" panose="020B0604020202020204" pitchFamily="34" charset="0"/>
              <a:buChar char="•"/>
            </a:pPr>
            <a:r>
              <a:rPr lang="en-US" sz="1600">
                <a:solidFill>
                  <a:schemeClr val="tx1">
                    <a:lumMod val="75000"/>
                    <a:lumOff val="25000"/>
                  </a:schemeClr>
                </a:solidFill>
                <a:latin typeface="Arial" panose="020B0604020202020204" pitchFamily="34" charset="0"/>
                <a:cs typeface="Arial" panose="020B0604020202020204" pitchFamily="34" charset="0"/>
              </a:rPr>
              <a:t> Smaller crew size</a:t>
            </a:r>
          </a:p>
          <a:p>
            <a:pPr lvl="1">
              <a:buFont typeface="Arial" panose="020B0604020202020204" pitchFamily="34" charset="0"/>
              <a:buChar char="•"/>
            </a:pPr>
            <a:r>
              <a:rPr lang="en-US" sz="1600">
                <a:solidFill>
                  <a:schemeClr val="tx1">
                    <a:lumMod val="75000"/>
                    <a:lumOff val="25000"/>
                  </a:schemeClr>
                </a:solidFill>
                <a:latin typeface="Arial" panose="020B0604020202020204" pitchFamily="34" charset="0"/>
                <a:cs typeface="Arial" panose="020B0604020202020204" pitchFamily="34" charset="0"/>
              </a:rPr>
              <a:t> Reduced time and costs</a:t>
            </a:r>
          </a:p>
          <a:p>
            <a:pPr lvl="1">
              <a:spcAft>
                <a:spcPts val="1200"/>
              </a:spcAft>
              <a:buFont typeface="Arial" panose="020B0604020202020204" pitchFamily="34" charset="0"/>
              <a:buChar char="•"/>
            </a:pPr>
            <a:r>
              <a:rPr lang="en-US" sz="1600">
                <a:solidFill>
                  <a:schemeClr val="tx1">
                    <a:lumMod val="75000"/>
                    <a:lumOff val="25000"/>
                  </a:schemeClr>
                </a:solidFill>
                <a:latin typeface="Arial" panose="020B0604020202020204" pitchFamily="34" charset="0"/>
                <a:cs typeface="Arial" panose="020B0604020202020204" pitchFamily="34" charset="0"/>
              </a:rPr>
              <a:t> Elimination of hazards during testing</a:t>
            </a:r>
          </a:p>
          <a:p>
            <a:pPr marL="285750" indent="-285750">
              <a:buFont typeface="Arial" panose="020B0604020202020204" pitchFamily="34" charset="0"/>
              <a:buChar char="•"/>
            </a:pPr>
            <a:r>
              <a:rPr lang="en-US" sz="1600" b="1">
                <a:solidFill>
                  <a:srgbClr val="C66A39"/>
                </a:solidFill>
                <a:latin typeface="Arial" panose="020B0604020202020204" pitchFamily="34" charset="0"/>
                <a:cs typeface="Arial" panose="020B0604020202020204" pitchFamily="34" charset="0"/>
              </a:rPr>
              <a:t>Impact: </a:t>
            </a:r>
            <a:r>
              <a:rPr lang="en-US" sz="1600">
                <a:solidFill>
                  <a:schemeClr val="tx1">
                    <a:lumMod val="75000"/>
                    <a:lumOff val="25000"/>
                  </a:schemeClr>
                </a:solidFill>
                <a:latin typeface="Arial" panose="020B0604020202020204" pitchFamily="34" charset="0"/>
                <a:cs typeface="Arial" panose="020B0604020202020204" pitchFamily="34" charset="0"/>
              </a:rPr>
              <a:t>The test was so effective, Komatsu adopted this method for similar haul trucks and, with Cerro Verde, established a standard operating procedure.</a:t>
            </a:r>
          </a:p>
        </p:txBody>
      </p:sp>
      <p:sp>
        <p:nvSpPr>
          <p:cNvPr id="8" name="TextBox 7">
            <a:extLst>
              <a:ext uri="{FF2B5EF4-FFF2-40B4-BE49-F238E27FC236}">
                <a16:creationId xmlns:a16="http://schemas.microsoft.com/office/drawing/2014/main" id="{C01CC110-2F3C-6C4B-AF5E-602CB5A732F3}"/>
              </a:ext>
            </a:extLst>
          </p:cNvPr>
          <p:cNvSpPr txBox="1"/>
          <p:nvPr/>
        </p:nvSpPr>
        <p:spPr>
          <a:xfrm>
            <a:off x="8385097" y="1752555"/>
            <a:ext cx="3388845" cy="2957733"/>
          </a:xfrm>
          <a:prstGeom prst="rect">
            <a:avLst/>
          </a:prstGeom>
          <a:noFill/>
        </p:spPr>
        <p:txBody>
          <a:bodyPr wrap="square" rtlCol="0">
            <a:spAutoFit/>
          </a:bodyPr>
          <a:lstStyle/>
          <a:p>
            <a:pPr>
              <a:lnSpc>
                <a:spcPct val="90000"/>
              </a:lnSpc>
              <a:spcAft>
                <a:spcPts val="1200"/>
              </a:spcAft>
              <a:buClr>
                <a:srgbClr val="C66A39"/>
              </a:buClr>
            </a:pPr>
            <a:r>
              <a:rPr lang="en-US" sz="2400" b="1">
                <a:solidFill>
                  <a:srgbClr val="C66A39"/>
                </a:solidFill>
                <a:latin typeface="Arial" panose="020B0604020202020204" pitchFamily="34" charset="0"/>
                <a:cs typeface="Arial" panose="020B0604020202020204" pitchFamily="34" charset="0"/>
              </a:rPr>
              <a:t>Discussion</a:t>
            </a:r>
            <a:endParaRPr lang="en-US" sz="2400" i="1">
              <a:solidFill>
                <a:schemeClr val="bg1"/>
              </a:solidFill>
              <a:latin typeface="Arial" panose="020B0604020202020204" pitchFamily="34" charset="0"/>
              <a:cs typeface="Arial" panose="020B0604020202020204" pitchFamily="34" charset="0"/>
            </a:endParaRPr>
          </a:p>
          <a:p>
            <a:pPr marL="285750" indent="-285750">
              <a:lnSpc>
                <a:spcPct val="90000"/>
              </a:lnSpc>
              <a:spcAft>
                <a:spcPts val="1200"/>
              </a:spcAft>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What steps can we take after an incident to help implement lasting solutions?</a:t>
            </a:r>
          </a:p>
          <a:p>
            <a:pPr marL="285750" indent="-285750">
              <a:lnSpc>
                <a:spcPct val="90000"/>
              </a:lnSpc>
              <a:spcAft>
                <a:spcPts val="1200"/>
              </a:spcAft>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How can we use cross-team collaboration to help identify better safety practices?</a:t>
            </a:r>
          </a:p>
          <a:p>
            <a:pPr marL="285750" indent="-285750">
              <a:lnSpc>
                <a:spcPct val="90000"/>
              </a:lnSpc>
              <a:spcBef>
                <a:spcPts val="600"/>
              </a:spcBef>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How can we better use lessons learned to help reduce risks in our own work?</a:t>
            </a:r>
          </a:p>
        </p:txBody>
      </p:sp>
      <p:pic>
        <p:nvPicPr>
          <p:cNvPr id="11" name="Picture 10" descr="A blue and grey text on a black background&#10;&#10;Description automatically generated">
            <a:extLst>
              <a:ext uri="{FF2B5EF4-FFF2-40B4-BE49-F238E27FC236}">
                <a16:creationId xmlns:a16="http://schemas.microsoft.com/office/drawing/2014/main" id="{F521F860-2091-F06C-38D0-51920CFC4185}"/>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0701445" y="5852314"/>
            <a:ext cx="922341" cy="508727"/>
          </a:xfrm>
          <a:prstGeom prst="rect">
            <a:avLst/>
          </a:prstGeom>
        </p:spPr>
      </p:pic>
    </p:spTree>
    <p:extLst>
      <p:ext uri="{BB962C8B-B14F-4D97-AF65-F5344CB8AC3E}">
        <p14:creationId xmlns:p14="http://schemas.microsoft.com/office/powerpoint/2010/main" val="1714077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65B9-FF42-34F0-B525-B09F0D3DF9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203212-9168-1F3B-8466-2D510AEDEB3D}"/>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1596AC54-9A0C-6002-AA9E-0DA0088565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1426719C-5601-9132-AD23-84087F7A3293}"/>
              </a:ext>
            </a:extLst>
          </p:cNvPr>
          <p:cNvPicPr>
            <a:picLocks noChangeAspect="1"/>
          </p:cNvPicPr>
          <p:nvPr/>
        </p:nvPicPr>
        <p:blipFill>
          <a:blip r:embed="rId5">
            <a:extLst>
              <a:ext uri="{28A0092B-C50C-407E-A947-70E740481C1C}">
                <a14:useLocalDpi xmlns:a14="http://schemas.microsoft.com/office/drawing/2010/main" val="0"/>
              </a:ext>
            </a:extLst>
          </a:blip>
          <a:srcRect l="3" r="3"/>
          <a:stretch/>
        </p:blipFill>
        <p:spPr>
          <a:xfrm>
            <a:off x="1266091" y="398836"/>
            <a:ext cx="10933791" cy="6146071"/>
          </a:xfrm>
          <a:prstGeom prst="rect">
            <a:avLst/>
          </a:prstGeom>
        </p:spPr>
      </p:pic>
      <p:sp>
        <p:nvSpPr>
          <p:cNvPr id="7" name="Rectangle 6">
            <a:extLst>
              <a:ext uri="{FF2B5EF4-FFF2-40B4-BE49-F238E27FC236}">
                <a16:creationId xmlns:a16="http://schemas.microsoft.com/office/drawing/2014/main" id="{3837009A-6EF1-237C-0452-49C1F5E2C96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FCD264-420D-AEAF-73FE-886623A6643D}"/>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A1586D-BAF3-3974-86B6-A0DA2C6131C7}"/>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0F5F79-1DDA-9251-11C5-DBA3EBF903C8}"/>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Safety Shares </a:t>
            </a:r>
          </a:p>
        </p:txBody>
      </p:sp>
      <p:pic>
        <p:nvPicPr>
          <p:cNvPr id="15" name="Picture 14" descr="A black square with white text&#10;&#10;Description automatically generated">
            <a:extLst>
              <a:ext uri="{FF2B5EF4-FFF2-40B4-BE49-F238E27FC236}">
                <a16:creationId xmlns:a16="http://schemas.microsoft.com/office/drawing/2014/main" id="{6701022C-DFB5-B916-6C91-C3BE279591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56A4CFB-CCFE-DAD8-12A8-4B22E9B11A0E}"/>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900127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3DB83-C479-A826-E50A-0ACF812F835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29E1883-912D-D1B3-AA93-D9A2F42A4D4B}"/>
              </a:ext>
            </a:extLst>
          </p:cNvPr>
          <p:cNvSpPr/>
          <p:nvPr/>
        </p:nvSpPr>
        <p:spPr>
          <a:xfrm>
            <a:off x="7654530" y="-1"/>
            <a:ext cx="4537470"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8205B21-CAB9-7F54-42F6-E60ED847863C}"/>
              </a:ext>
            </a:extLst>
          </p:cNvPr>
          <p:cNvSpPr txBox="1"/>
          <p:nvPr/>
        </p:nvSpPr>
        <p:spPr>
          <a:xfrm>
            <a:off x="1806551" y="607239"/>
            <a:ext cx="4900863" cy="978729"/>
          </a:xfrm>
          <a:prstGeom prst="rect">
            <a:avLst/>
          </a:prstGeom>
          <a:noFill/>
        </p:spPr>
        <p:txBody>
          <a:bodyPr wrap="square" rtlCol="0">
            <a:spAutoFit/>
          </a:bodyPr>
          <a:lstStyle/>
          <a:p>
            <a:pPr marR="0" lvl="0" indent="0" fontAlgn="auto">
              <a:lnSpc>
                <a:spcPct val="90000"/>
              </a:lnSpc>
              <a:spcBef>
                <a:spcPct val="0"/>
              </a:spcBef>
              <a:spcAft>
                <a:spcPts val="0"/>
              </a:spcAft>
              <a:buClrTx/>
              <a:buSzTx/>
              <a:tabLst/>
              <a:defRPr/>
            </a:pPr>
            <a:r>
              <a:rPr lang="en-US" sz="3200" b="1">
                <a:solidFill>
                  <a:srgbClr val="004449"/>
                </a:solidFill>
                <a:latin typeface="Arial" panose="020B0604020202020204" pitchFamily="34" charset="0"/>
                <a:ea typeface="+mj-ea"/>
                <a:cs typeface="Arial" panose="020B0604020202020204" pitchFamily="34" charset="0"/>
              </a:rPr>
              <a:t>Staying Focused During the Holidays </a:t>
            </a:r>
          </a:p>
        </p:txBody>
      </p:sp>
      <p:sp>
        <p:nvSpPr>
          <p:cNvPr id="4" name="Content Placeholder 2">
            <a:extLst>
              <a:ext uri="{FF2B5EF4-FFF2-40B4-BE49-F238E27FC236}">
                <a16:creationId xmlns:a16="http://schemas.microsoft.com/office/drawing/2014/main" id="{33C05BF2-6591-949A-1FE9-DB4D53894435}"/>
              </a:ext>
            </a:extLst>
          </p:cNvPr>
          <p:cNvSpPr>
            <a:spLocks noGrp="1"/>
          </p:cNvSpPr>
          <p:nvPr/>
        </p:nvSpPr>
        <p:spPr>
          <a:xfrm>
            <a:off x="8033432" y="936087"/>
            <a:ext cx="3870860" cy="5170590"/>
          </a:xfrm>
          <a:prstGeom prst="rect">
            <a:avLst/>
          </a:prstGeom>
        </p:spPr>
        <p:txBody>
          <a:bodyPr vert="horz" lIns="91440" tIns="45720" rIns="91440" bIns="45720" rtlCol="0">
            <a:noAutofit/>
          </a:bodyPr>
          <a:lstStyle>
            <a:lvl1pPr marL="225425" indent="-225425" algn="l" defTabSz="914400" rtl="0" eaLnBrk="1" latinLnBrk="0" hangingPunct="1">
              <a:lnSpc>
                <a:spcPct val="90000"/>
              </a:lnSpc>
              <a:spcBef>
                <a:spcPts val="1000"/>
              </a:spcBef>
              <a:buClr>
                <a:srgbClr val="D37321"/>
              </a:buClr>
              <a:buSzPct val="11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2763" indent="-279400" algn="l" defTabSz="914400" rtl="0" eaLnBrk="1" latinLnBrk="0" hangingPunct="1">
              <a:lnSpc>
                <a:spcPct val="90000"/>
              </a:lnSpc>
              <a:spcBef>
                <a:spcPts val="500"/>
              </a:spcBef>
              <a:buClr>
                <a:srgbClr val="D37321"/>
              </a:buClr>
              <a:buSzPct val="92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8838" indent="-288925" algn="l" defTabSz="914400" rtl="0" eaLnBrk="1" latinLnBrk="0" hangingPunct="1">
              <a:lnSpc>
                <a:spcPct val="90000"/>
              </a:lnSpc>
              <a:spcBef>
                <a:spcPts val="500"/>
              </a:spcBef>
              <a:buClr>
                <a:srgbClr val="D37321"/>
              </a:buClr>
              <a:buSzPct val="98000"/>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082675" indent="-280988" algn="l" defTabSz="914400" rtl="0" eaLnBrk="1" latinLnBrk="0" hangingPunct="1">
              <a:lnSpc>
                <a:spcPct val="90000"/>
              </a:lnSpc>
              <a:spcBef>
                <a:spcPts val="500"/>
              </a:spcBef>
              <a:buClr>
                <a:srgbClr val="D3732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258888" indent="-176213" algn="l" defTabSz="914400" rtl="0" eaLnBrk="1" latinLnBrk="0" hangingPunct="1">
              <a:lnSpc>
                <a:spcPct val="90000"/>
              </a:lnSpc>
              <a:spcBef>
                <a:spcPts val="500"/>
              </a:spcBef>
              <a:buClr>
                <a:srgbClr val="D3732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None/>
              <a:tabLst/>
              <a:defRPr/>
            </a:pPr>
            <a:r>
              <a:rPr lang="en-US" sz="2400" b="1">
                <a:solidFill>
                  <a:srgbClr val="C66A39"/>
                </a:solidFill>
              </a:rPr>
              <a:t>Discussion</a:t>
            </a:r>
            <a:b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25425" marR="0" lvl="0" indent="-225425"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Char char="•"/>
              <a:tabLst/>
              <a:defRPr/>
            </a:pPr>
            <a:endPar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AF7522-6628-B05C-E95F-F82357739F20}"/>
              </a:ext>
            </a:extLst>
          </p:cNvPr>
          <p:cNvSpPr txBox="1"/>
          <p:nvPr/>
        </p:nvSpPr>
        <p:spPr>
          <a:xfrm>
            <a:off x="432581" y="1689100"/>
            <a:ext cx="6832515" cy="4939814"/>
          </a:xfrm>
          <a:prstGeom prst="rect">
            <a:avLst/>
          </a:prstGeom>
          <a:noFill/>
        </p:spPr>
        <p:txBody>
          <a:bodyPr wrap="square" rtlCol="0">
            <a:spAutoFit/>
          </a:bodyPr>
          <a:lstStyle/>
          <a:p>
            <a:pPr>
              <a:spcAft>
                <a:spcPts val="1800"/>
              </a:spcAft>
            </a:pPr>
            <a:r>
              <a:rPr lang="en-US">
                <a:solidFill>
                  <a:schemeClr val="tx1">
                    <a:lumMod val="75000"/>
                    <a:lumOff val="25000"/>
                  </a:schemeClr>
                </a:solidFill>
                <a:latin typeface="Arial" panose="020B0604020202020204" pitchFamily="34" charset="0"/>
                <a:cs typeface="Arial" panose="020B0604020202020204" pitchFamily="34" charset="0"/>
              </a:rPr>
              <a:t>The holiday season is time for joy and celebration – but it also can bring distractions. Travel, family commitments and financial pressures can make it easy to lose focus, and even a momentary lapse can have serious consequences. </a:t>
            </a:r>
            <a:endParaRPr lang="en-US" b="1"/>
          </a:p>
          <a:p>
            <a:pPr>
              <a:spcBef>
                <a:spcPts val="600"/>
              </a:spcBef>
              <a:spcAft>
                <a:spcPts val="600"/>
              </a:spcAft>
              <a:buClr>
                <a:srgbClr val="C66A39"/>
              </a:buClr>
            </a:pPr>
            <a:r>
              <a:rPr lang="en-US" b="1">
                <a:solidFill>
                  <a:srgbClr val="C66A39"/>
                </a:solidFill>
                <a:latin typeface="Arial" panose="020B0604020202020204" pitchFamily="34" charset="0"/>
                <a:cs typeface="Arial" panose="020B0604020202020204" pitchFamily="34" charset="0"/>
              </a:rPr>
              <a:t>Here are a few key actions you can take to stay safe: </a:t>
            </a:r>
          </a:p>
          <a:p>
            <a:pPr marL="285750" indent="-285750">
              <a:spcAft>
                <a:spcPts val="1200"/>
              </a:spcAft>
              <a:buClr>
                <a:srgbClr val="C66A39"/>
              </a:buClr>
              <a:buFont typeface="Arial" panose="020B0604020202020204" pitchFamily="34" charset="0"/>
              <a:buChar char="•"/>
            </a:pPr>
            <a:r>
              <a:rPr lang="en-US" sz="1600" b="1">
                <a:solidFill>
                  <a:schemeClr val="tx1">
                    <a:lumMod val="75000"/>
                    <a:lumOff val="25000"/>
                  </a:schemeClr>
                </a:solidFill>
                <a:latin typeface="Arial" panose="020B0604020202020204" pitchFamily="34" charset="0"/>
                <a:cs typeface="Arial" panose="020B0604020202020204" pitchFamily="34" charset="0"/>
              </a:rPr>
              <a:t>Stay Present: </a:t>
            </a:r>
            <a:r>
              <a:rPr lang="en-US" sz="1600">
                <a:solidFill>
                  <a:schemeClr val="tx1">
                    <a:lumMod val="75000"/>
                    <a:lumOff val="25000"/>
                  </a:schemeClr>
                </a:solidFill>
                <a:latin typeface="Arial" panose="020B0604020202020204" pitchFamily="34" charset="0"/>
                <a:cs typeface="Arial" panose="020B0604020202020204" pitchFamily="34" charset="0"/>
              </a:rPr>
              <a:t>The best gift is being present – at home and on the job. Keep your focus on the task and hazards at hand.</a:t>
            </a:r>
          </a:p>
          <a:p>
            <a:pPr marL="285750" indent="-285750">
              <a:spcAft>
                <a:spcPts val="1200"/>
              </a:spcAft>
              <a:buClr>
                <a:srgbClr val="C66A39"/>
              </a:buClr>
              <a:buFont typeface="Arial" panose="020B0604020202020204" pitchFamily="34" charset="0"/>
              <a:buChar char="•"/>
            </a:pPr>
            <a:r>
              <a:rPr lang="en-US" sz="1600" b="1">
                <a:solidFill>
                  <a:schemeClr val="tx1">
                    <a:lumMod val="75000"/>
                    <a:lumOff val="25000"/>
                  </a:schemeClr>
                </a:solidFill>
                <a:latin typeface="Arial" panose="020B0604020202020204" pitchFamily="34" charset="0"/>
                <a:cs typeface="Arial" panose="020B0604020202020204" pitchFamily="34" charset="0"/>
              </a:rPr>
              <a:t>Eliminate Distractions: </a:t>
            </a:r>
            <a:r>
              <a:rPr lang="en-US" sz="1600">
                <a:solidFill>
                  <a:schemeClr val="tx1">
                    <a:lumMod val="75000"/>
                    <a:lumOff val="25000"/>
                  </a:schemeClr>
                </a:solidFill>
                <a:latin typeface="Arial" panose="020B0604020202020204" pitchFamily="34" charset="0"/>
                <a:cs typeface="Arial" panose="020B0604020202020204" pitchFamily="34" charset="0"/>
              </a:rPr>
              <a:t>Keep your eyes and mind on the task. Consider silencing phones, avoiding multitasking and take breaks when needed to maintain concentration. </a:t>
            </a:r>
          </a:p>
          <a:p>
            <a:pPr marL="285750" indent="-285750">
              <a:spcAft>
                <a:spcPts val="1200"/>
              </a:spcAft>
              <a:buClr>
                <a:srgbClr val="C66A39"/>
              </a:buClr>
              <a:buFont typeface="Arial" panose="020B0604020202020204" pitchFamily="34" charset="0"/>
              <a:buChar char="•"/>
            </a:pPr>
            <a:r>
              <a:rPr lang="en-US" sz="1600" b="1">
                <a:solidFill>
                  <a:schemeClr val="tx1">
                    <a:lumMod val="75000"/>
                    <a:lumOff val="25000"/>
                  </a:schemeClr>
                </a:solidFill>
                <a:latin typeface="Arial" panose="020B0604020202020204" pitchFamily="34" charset="0"/>
                <a:cs typeface="Arial" panose="020B0604020202020204" pitchFamily="34" charset="0"/>
              </a:rPr>
              <a:t>Fit for Duty: </a:t>
            </a:r>
            <a:r>
              <a:rPr lang="en-US" sz="1600">
                <a:solidFill>
                  <a:schemeClr val="tx1">
                    <a:lumMod val="75000"/>
                    <a:lumOff val="25000"/>
                  </a:schemeClr>
                </a:solidFill>
                <a:latin typeface="Arial" panose="020B0604020202020204" pitchFamily="34" charset="0"/>
                <a:cs typeface="Arial" panose="020B0604020202020204" pitchFamily="34" charset="0"/>
              </a:rPr>
              <a:t>Fatigue and stress spike during holidays. Prioritize sleep, hydration and balanced meals.</a:t>
            </a:r>
          </a:p>
          <a:p>
            <a:pPr marL="285750" indent="-285750">
              <a:spcAft>
                <a:spcPts val="1200"/>
              </a:spcAft>
              <a:buClr>
                <a:srgbClr val="C66A39"/>
              </a:buClr>
              <a:buFont typeface="Arial" panose="020B0604020202020204" pitchFamily="34" charset="0"/>
              <a:buChar char="•"/>
            </a:pPr>
            <a:r>
              <a:rPr lang="en-US" sz="1600" b="1">
                <a:solidFill>
                  <a:schemeClr val="tx1">
                    <a:lumMod val="75000"/>
                    <a:lumOff val="25000"/>
                  </a:schemeClr>
                </a:solidFill>
                <a:latin typeface="Arial" panose="020B0604020202020204" pitchFamily="34" charset="0"/>
                <a:cs typeface="Arial" panose="020B0604020202020204" pitchFamily="34" charset="0"/>
              </a:rPr>
              <a:t>Stop Work: </a:t>
            </a:r>
            <a:r>
              <a:rPr lang="en-US" sz="1600">
                <a:solidFill>
                  <a:schemeClr val="tx1">
                    <a:lumMod val="75000"/>
                    <a:lumOff val="25000"/>
                  </a:schemeClr>
                </a:solidFill>
                <a:latin typeface="Arial" panose="020B0604020202020204" pitchFamily="34" charset="0"/>
                <a:cs typeface="Arial" panose="020B0604020202020204" pitchFamily="34" charset="0"/>
              </a:rPr>
              <a:t>If something feels unsafe or unclear, stop and reassess.</a:t>
            </a:r>
          </a:p>
          <a:p>
            <a:pPr marL="285750" indent="-285750">
              <a:spcAft>
                <a:spcPts val="1200"/>
              </a:spcAft>
              <a:buClr>
                <a:srgbClr val="C66A39"/>
              </a:buClr>
              <a:buFont typeface="Arial" panose="020B0604020202020204" pitchFamily="34" charset="0"/>
              <a:buChar char="•"/>
            </a:pPr>
            <a:r>
              <a:rPr lang="en-US" sz="1600" b="1">
                <a:solidFill>
                  <a:schemeClr val="tx1">
                    <a:lumMod val="75000"/>
                    <a:lumOff val="25000"/>
                  </a:schemeClr>
                </a:solidFill>
                <a:latin typeface="Arial" panose="020B0604020202020204" pitchFamily="34" charset="0"/>
                <a:cs typeface="Arial" panose="020B0604020202020204" pitchFamily="34" charset="0"/>
              </a:rPr>
              <a:t>Plan Ahead: </a:t>
            </a:r>
            <a:r>
              <a:rPr lang="en-US" sz="1600">
                <a:solidFill>
                  <a:schemeClr val="tx1">
                    <a:lumMod val="75000"/>
                    <a:lumOff val="25000"/>
                  </a:schemeClr>
                </a:solidFill>
                <a:latin typeface="Arial" panose="020B0604020202020204" pitchFamily="34" charset="0"/>
                <a:cs typeface="Arial" panose="020B0604020202020204" pitchFamily="34" charset="0"/>
              </a:rPr>
              <a:t>Consider vacation schedules and labor shortages during task planning. Coordinate planned work early to reduce stress. </a:t>
            </a:r>
            <a:endParaRPr lang="en-US"/>
          </a:p>
        </p:txBody>
      </p:sp>
      <p:sp>
        <p:nvSpPr>
          <p:cNvPr id="5" name="TextBox 4">
            <a:extLst>
              <a:ext uri="{FF2B5EF4-FFF2-40B4-BE49-F238E27FC236}">
                <a16:creationId xmlns:a16="http://schemas.microsoft.com/office/drawing/2014/main" id="{64B9AD9B-8454-7915-2522-277CF540C52E}"/>
              </a:ext>
            </a:extLst>
          </p:cNvPr>
          <p:cNvSpPr txBox="1"/>
          <p:nvPr/>
        </p:nvSpPr>
        <p:spPr>
          <a:xfrm>
            <a:off x="8033431" y="1689100"/>
            <a:ext cx="3725987" cy="2970044"/>
          </a:xfrm>
          <a:prstGeom prst="rect">
            <a:avLst/>
          </a:prstGeom>
          <a:noFill/>
        </p:spPr>
        <p:txBody>
          <a:bodyPr wrap="square" rtlCol="0">
            <a:spAutoFit/>
          </a:bodyPr>
          <a:lstStyle/>
          <a:p>
            <a:pPr marL="285750" indent="-285750">
              <a:lnSpc>
                <a:spcPct val="90000"/>
              </a:lnSpc>
              <a:spcAft>
                <a:spcPts val="600"/>
              </a:spcAft>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What common distractions do you notice toward the end of the year?</a:t>
            </a:r>
          </a:p>
          <a:p>
            <a:pPr marL="285750" indent="-285750">
              <a:lnSpc>
                <a:spcPct val="90000"/>
              </a:lnSpc>
              <a:spcAft>
                <a:spcPts val="600"/>
              </a:spcAft>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How can we adjust work to manage smaller crews during PTO? </a:t>
            </a:r>
          </a:p>
          <a:p>
            <a:pPr marL="285750" indent="-285750">
              <a:lnSpc>
                <a:spcPct val="90000"/>
              </a:lnSpc>
              <a:spcAft>
                <a:spcPts val="600"/>
              </a:spcAft>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How can we support each other in staying focused at work?</a:t>
            </a:r>
          </a:p>
          <a:p>
            <a:pPr marL="285750" indent="-285750">
              <a:lnSpc>
                <a:spcPct val="90000"/>
              </a:lnSpc>
              <a:spcAft>
                <a:spcPts val="600"/>
              </a:spcAft>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What steps do you personally take to eliminate distractions on the job?</a:t>
            </a:r>
          </a:p>
          <a:p>
            <a:pPr marL="285750" indent="-285750">
              <a:lnSpc>
                <a:spcPct val="90000"/>
              </a:lnSpc>
              <a:spcAft>
                <a:spcPts val="600"/>
              </a:spcAft>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What’s one thing you’ll do today to stay focused and safe?</a:t>
            </a:r>
          </a:p>
          <a:p>
            <a:endParaRPr lang="en-US"/>
          </a:p>
        </p:txBody>
      </p:sp>
      <p:pic>
        <p:nvPicPr>
          <p:cNvPr id="8" name="Graphic 7" descr="Present with solid fill">
            <a:extLst>
              <a:ext uri="{FF2B5EF4-FFF2-40B4-BE49-F238E27FC236}">
                <a16:creationId xmlns:a16="http://schemas.microsoft.com/office/drawing/2014/main" id="{4DBCA176-7873-81C7-5331-30338DC7D0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708" y="93929"/>
            <a:ext cx="1492039" cy="1492039"/>
          </a:xfrm>
          <a:prstGeom prst="rect">
            <a:avLst/>
          </a:prstGeom>
        </p:spPr>
      </p:pic>
      <p:sp>
        <p:nvSpPr>
          <p:cNvPr id="7" name="TextBox 6">
            <a:extLst>
              <a:ext uri="{FF2B5EF4-FFF2-40B4-BE49-F238E27FC236}">
                <a16:creationId xmlns:a16="http://schemas.microsoft.com/office/drawing/2014/main" id="{96FADC2B-3470-3F44-25E5-7543F05D3C3F}"/>
              </a:ext>
            </a:extLst>
          </p:cNvPr>
          <p:cNvSpPr txBox="1"/>
          <p:nvPr/>
        </p:nvSpPr>
        <p:spPr>
          <a:xfrm>
            <a:off x="8033430" y="4823740"/>
            <a:ext cx="3870861" cy="1498872"/>
          </a:xfrm>
          <a:prstGeom prst="rect">
            <a:avLst/>
          </a:prstGeom>
          <a:noFill/>
        </p:spPr>
        <p:txBody>
          <a:bodyPr wrap="square" rtlCol="0">
            <a:spAutoFit/>
          </a:bodyPr>
          <a:lstStyle/>
          <a:p>
            <a:pPr>
              <a:lnSpc>
                <a:spcPct val="90000"/>
              </a:lnSpc>
              <a:spcAft>
                <a:spcPts val="600"/>
              </a:spcAft>
              <a:buClr>
                <a:srgbClr val="C66A39"/>
              </a:buClr>
            </a:pPr>
            <a:r>
              <a:rPr lang="en-US" sz="1600" b="1">
                <a:solidFill>
                  <a:srgbClr val="4BC4AC"/>
                </a:solidFill>
                <a:latin typeface="Arial" panose="020B0604020202020204" pitchFamily="34" charset="0"/>
                <a:cs typeface="Arial" panose="020B0604020202020204" pitchFamily="34" charset="0"/>
              </a:rPr>
              <a:t>Your mental health matters</a:t>
            </a:r>
          </a:p>
          <a:p>
            <a:pPr>
              <a:lnSpc>
                <a:spcPct val="90000"/>
              </a:lnSpc>
              <a:spcAft>
                <a:spcPts val="600"/>
              </a:spcAft>
              <a:buClr>
                <a:srgbClr val="C66A39"/>
              </a:buClr>
            </a:pPr>
            <a:r>
              <a:rPr lang="en-US" sz="1600">
                <a:solidFill>
                  <a:schemeClr val="bg1"/>
                </a:solidFill>
                <a:latin typeface="Arial" panose="020B0604020202020204" pitchFamily="34" charset="0"/>
                <a:cs typeface="Arial" panose="020B0604020202020204" pitchFamily="34" charset="0"/>
              </a:rPr>
              <a:t>Spring Health – Freeport’s employee assistance program – offers mental wellness resources and 24/7 crisis support. Call 1-855-629-0554 or visit fmi.springhealth.com. </a:t>
            </a:r>
            <a:endParaRPr lang="en-US"/>
          </a:p>
        </p:txBody>
      </p:sp>
    </p:spTree>
    <p:extLst>
      <p:ext uri="{BB962C8B-B14F-4D97-AF65-F5344CB8AC3E}">
        <p14:creationId xmlns:p14="http://schemas.microsoft.com/office/powerpoint/2010/main" val="1194602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9D414-EB9A-3DB8-785B-C80D5106D36E}"/>
            </a:ext>
          </a:extLst>
        </p:cNvPr>
        <p:cNvGrpSpPr/>
        <p:nvPr/>
      </p:nvGrpSpPr>
      <p:grpSpPr>
        <a:xfrm>
          <a:off x="0" y="0"/>
          <a:ext cx="0" cy="0"/>
          <a:chOff x="0" y="0"/>
          <a:chExt cx="0" cy="0"/>
        </a:xfrm>
      </p:grpSpPr>
      <p:sp>
        <p:nvSpPr>
          <p:cNvPr id="38" name="Rounded Rectangle 107">
            <a:extLst>
              <a:ext uri="{FF2B5EF4-FFF2-40B4-BE49-F238E27FC236}">
                <a16:creationId xmlns:a16="http://schemas.microsoft.com/office/drawing/2014/main" id="{96BECB93-6F76-4757-234B-E2BC66D2FF40}"/>
              </a:ext>
            </a:extLst>
          </p:cNvPr>
          <p:cNvSpPr/>
          <p:nvPr/>
        </p:nvSpPr>
        <p:spPr>
          <a:xfrm>
            <a:off x="1910508" y="2013552"/>
            <a:ext cx="9886962" cy="2887408"/>
          </a:xfrm>
          <a:prstGeom prst="roundRect">
            <a:avLst>
              <a:gd name="adj" fmla="val 2603"/>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920FB57B-22A7-9FD0-4C2B-DCC2AFA13C5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7AA2138-0EED-C6E1-81F7-3F6DBBD98E04}"/>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41D20D6-F3F2-52BA-C70E-B3325E67C355}"/>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84E0267-A843-B85D-434D-A9403365A5EF}"/>
              </a:ext>
            </a:extLst>
          </p:cNvPr>
          <p:cNvSpPr txBox="1"/>
          <p:nvPr/>
        </p:nvSpPr>
        <p:spPr>
          <a:xfrm>
            <a:off x="2972995" y="573858"/>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Falling Object Prevention – Look Up!  </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E908F640-880C-837F-20A5-6FDBDECE9A3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E4BDD76E-A847-510B-F80F-8FB77A8F9635}"/>
              </a:ext>
            </a:extLst>
          </p:cNvPr>
          <p:cNvSpPr txBox="1"/>
          <p:nvPr/>
        </p:nvSpPr>
        <p:spPr>
          <a:xfrm>
            <a:off x="2965164" y="1227248"/>
            <a:ext cx="8668901" cy="663580"/>
          </a:xfrm>
          <a:prstGeom prst="rect">
            <a:avLst/>
          </a:prstGeom>
          <a:noFill/>
        </p:spPr>
        <p:txBody>
          <a:bodyPr wrap="square">
            <a:spAutoFit/>
          </a:bodyPr>
          <a:lstStyle/>
          <a:p>
            <a:pPr>
              <a:lnSpc>
                <a:spcPct val="107000"/>
              </a:lnSpc>
            </a:pPr>
            <a:r>
              <a:rPr lang="en-US">
                <a:solidFill>
                  <a:srgbClr val="404040"/>
                </a:solidFill>
                <a:latin typeface="Arial" panose="020B0604020202020204" pitchFamily="34" charset="0"/>
              </a:rPr>
              <a:t>Hazards exist all around us, including overhead. It’s important to stay alert, scan for hazards and keep an eye on what’s overhead when handling tools or equipment. </a:t>
            </a:r>
          </a:p>
        </p:txBody>
      </p:sp>
      <p:sp>
        <p:nvSpPr>
          <p:cNvPr id="21" name="TextBox 20">
            <a:extLst>
              <a:ext uri="{FF2B5EF4-FFF2-40B4-BE49-F238E27FC236}">
                <a16:creationId xmlns:a16="http://schemas.microsoft.com/office/drawing/2014/main" id="{91A74186-5B4D-EA37-3B49-D5C36FD8020E}"/>
              </a:ext>
            </a:extLst>
          </p:cNvPr>
          <p:cNvSpPr txBox="1"/>
          <p:nvPr/>
        </p:nvSpPr>
        <p:spPr>
          <a:xfrm>
            <a:off x="2145929" y="3665437"/>
            <a:ext cx="2346972" cy="11058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r>
              <a:rPr lang="en-US" sz="1400" b="1">
                <a:solidFill>
                  <a:schemeClr val="tx1">
                    <a:lumMod val="75000"/>
                    <a:lumOff val="25000"/>
                  </a:schemeClr>
                </a:solidFill>
                <a:latin typeface="Arial" panose="020B0604020202020204" pitchFamily="34" charset="0"/>
                <a:cs typeface="Arial" panose="020B0604020202020204" pitchFamily="34" charset="0"/>
              </a:rPr>
              <a:t>Pause and Observe</a:t>
            </a:r>
            <a:endParaRPr lang="en-US" sz="1400">
              <a:solidFill>
                <a:schemeClr val="tx1">
                  <a:lumMod val="75000"/>
                  <a:lumOff val="25000"/>
                </a:schemeClr>
              </a:solidFill>
              <a:latin typeface="Arial" panose="020B0604020202020204" pitchFamily="34" charset="0"/>
              <a:cs typeface="Arial" panose="020B0604020202020204" pitchFamily="34" charset="0"/>
            </a:endParaRPr>
          </a:p>
          <a:p>
            <a:pPr algn="ctr"/>
            <a:r>
              <a:rPr lang="en-US" sz="1400">
                <a:solidFill>
                  <a:schemeClr val="tx1">
                    <a:lumMod val="75000"/>
                    <a:lumOff val="25000"/>
                  </a:schemeClr>
                </a:solidFill>
                <a:latin typeface="Arial" panose="020B0604020202020204" pitchFamily="34" charset="0"/>
                <a:cs typeface="Arial" panose="020B0604020202020204" pitchFamily="34" charset="0"/>
              </a:rPr>
              <a:t>Before entering an area or moving equipment, pause, look up and check for hazards overhead. </a:t>
            </a:r>
          </a:p>
        </p:txBody>
      </p:sp>
      <p:sp>
        <p:nvSpPr>
          <p:cNvPr id="24" name="TextBox 23">
            <a:extLst>
              <a:ext uri="{FF2B5EF4-FFF2-40B4-BE49-F238E27FC236}">
                <a16:creationId xmlns:a16="http://schemas.microsoft.com/office/drawing/2014/main" id="{A97B5140-E249-FA04-4C2A-AA015376B0E0}"/>
              </a:ext>
            </a:extLst>
          </p:cNvPr>
          <p:cNvSpPr txBox="1"/>
          <p:nvPr/>
        </p:nvSpPr>
        <p:spPr>
          <a:xfrm>
            <a:off x="4815133" y="3665438"/>
            <a:ext cx="2108334" cy="11058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r>
              <a:rPr lang="en-US" sz="1400" b="1">
                <a:solidFill>
                  <a:schemeClr val="tx1">
                    <a:lumMod val="75000"/>
                    <a:lumOff val="25000"/>
                  </a:schemeClr>
                </a:solidFill>
                <a:latin typeface="Arial" panose="020B0604020202020204" pitchFamily="34" charset="0"/>
                <a:cs typeface="Arial" panose="020B0604020202020204" pitchFamily="34" charset="0"/>
              </a:rPr>
              <a:t>Remain Vigilant</a:t>
            </a:r>
            <a:endParaRPr lang="en-US" sz="1400">
              <a:solidFill>
                <a:schemeClr val="tx1">
                  <a:lumMod val="75000"/>
                  <a:lumOff val="25000"/>
                </a:schemeClr>
              </a:solidFill>
              <a:latin typeface="Arial" panose="020B0604020202020204" pitchFamily="34" charset="0"/>
              <a:cs typeface="Arial" panose="020B0604020202020204" pitchFamily="34" charset="0"/>
            </a:endParaRPr>
          </a:p>
          <a:p>
            <a:pPr algn="ctr"/>
            <a:r>
              <a:rPr lang="en-US" sz="1400">
                <a:solidFill>
                  <a:schemeClr val="tx1">
                    <a:lumMod val="75000"/>
                    <a:lumOff val="25000"/>
                  </a:schemeClr>
                </a:solidFill>
                <a:latin typeface="Arial" panose="020B0604020202020204" pitchFamily="34" charset="0"/>
                <a:cs typeface="Arial" panose="020B0604020202020204" pitchFamily="34" charset="0"/>
              </a:rPr>
              <a:t>Situations can change rapidly – continue scanning while you move.</a:t>
            </a:r>
          </a:p>
        </p:txBody>
      </p:sp>
      <p:sp>
        <p:nvSpPr>
          <p:cNvPr id="31" name="TextBox 30">
            <a:extLst>
              <a:ext uri="{FF2B5EF4-FFF2-40B4-BE49-F238E27FC236}">
                <a16:creationId xmlns:a16="http://schemas.microsoft.com/office/drawing/2014/main" id="{CD5E9C42-D0FF-46D9-EA6A-4E13CE0FECC3}"/>
              </a:ext>
            </a:extLst>
          </p:cNvPr>
          <p:cNvSpPr txBox="1"/>
          <p:nvPr/>
        </p:nvSpPr>
        <p:spPr>
          <a:xfrm>
            <a:off x="7086872" y="3665438"/>
            <a:ext cx="2046147" cy="11058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r>
              <a:rPr lang="en-US" sz="1400" b="1">
                <a:solidFill>
                  <a:schemeClr val="tx1">
                    <a:lumMod val="75000"/>
                    <a:lumOff val="25000"/>
                  </a:schemeClr>
                </a:solidFill>
                <a:latin typeface="Arial" panose="020B0604020202020204" pitchFamily="34" charset="0"/>
                <a:cs typeface="Arial" panose="020B0604020202020204" pitchFamily="34" charset="0"/>
              </a:rPr>
              <a:t>Report Hazards</a:t>
            </a:r>
            <a:r>
              <a:rPr lang="en-US" sz="1400">
                <a:solidFill>
                  <a:schemeClr val="tx1">
                    <a:lumMod val="75000"/>
                    <a:lumOff val="25000"/>
                  </a:schemeClr>
                </a:solidFill>
                <a:latin typeface="Arial" panose="020B0604020202020204" pitchFamily="34" charset="0"/>
                <a:cs typeface="Arial" panose="020B0604020202020204" pitchFamily="34" charset="0"/>
              </a:rPr>
              <a:t> </a:t>
            </a:r>
          </a:p>
          <a:p>
            <a:pPr algn="ctr"/>
            <a:r>
              <a:rPr lang="en-US" sz="1400">
                <a:solidFill>
                  <a:schemeClr val="tx1">
                    <a:lumMod val="75000"/>
                    <a:lumOff val="25000"/>
                  </a:schemeClr>
                </a:solidFill>
                <a:latin typeface="Arial" panose="020B0604020202020204" pitchFamily="34" charset="0"/>
                <a:cs typeface="Arial" panose="020B0604020202020204" pitchFamily="34" charset="0"/>
              </a:rPr>
              <a:t>Alert others immediately </a:t>
            </a:r>
            <a:br>
              <a:rPr lang="en-US" sz="1400">
                <a:solidFill>
                  <a:schemeClr val="tx1">
                    <a:lumMod val="75000"/>
                    <a:lumOff val="25000"/>
                  </a:schemeClr>
                </a:solidFill>
                <a:latin typeface="Arial" panose="020B0604020202020204" pitchFamily="34" charset="0"/>
                <a:cs typeface="Arial" panose="020B0604020202020204" pitchFamily="34" charset="0"/>
              </a:rPr>
            </a:br>
            <a:r>
              <a:rPr lang="en-US" sz="1400">
                <a:solidFill>
                  <a:schemeClr val="tx1">
                    <a:lumMod val="75000"/>
                    <a:lumOff val="25000"/>
                  </a:schemeClr>
                </a:solidFill>
                <a:latin typeface="Arial" panose="020B0604020202020204" pitchFamily="34" charset="0"/>
                <a:cs typeface="Arial" panose="020B0604020202020204" pitchFamily="34" charset="0"/>
              </a:rPr>
              <a:t>if you notice unsafe conditions.</a:t>
            </a:r>
          </a:p>
        </p:txBody>
      </p:sp>
      <p:sp>
        <p:nvSpPr>
          <p:cNvPr id="34" name="TextBox 33">
            <a:extLst>
              <a:ext uri="{FF2B5EF4-FFF2-40B4-BE49-F238E27FC236}">
                <a16:creationId xmlns:a16="http://schemas.microsoft.com/office/drawing/2014/main" id="{96EE1666-A73C-EB0C-49F9-D6CD85429386}"/>
              </a:ext>
            </a:extLst>
          </p:cNvPr>
          <p:cNvSpPr txBox="1"/>
          <p:nvPr/>
        </p:nvSpPr>
        <p:spPr>
          <a:xfrm>
            <a:off x="9296425" y="3665438"/>
            <a:ext cx="2187118" cy="11058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r>
              <a:rPr lang="en-US" sz="1400" b="1">
                <a:solidFill>
                  <a:schemeClr val="tx1">
                    <a:lumMod val="75000"/>
                    <a:lumOff val="25000"/>
                  </a:schemeClr>
                </a:solidFill>
                <a:latin typeface="Arial" panose="020B0604020202020204" pitchFamily="34" charset="0"/>
                <a:cs typeface="Arial" panose="020B0604020202020204" pitchFamily="34" charset="0"/>
              </a:rPr>
              <a:t>Respect Safe Zones</a:t>
            </a:r>
            <a:endParaRPr lang="en-US" sz="1400">
              <a:solidFill>
                <a:schemeClr val="tx1">
                  <a:lumMod val="75000"/>
                  <a:lumOff val="25000"/>
                </a:schemeClr>
              </a:solidFill>
              <a:latin typeface="Arial" panose="020B0604020202020204" pitchFamily="34" charset="0"/>
              <a:cs typeface="Arial" panose="020B0604020202020204" pitchFamily="34" charset="0"/>
            </a:endParaRPr>
          </a:p>
          <a:p>
            <a:pPr algn="ctr"/>
            <a:r>
              <a:rPr lang="en-US" sz="1400">
                <a:solidFill>
                  <a:schemeClr val="tx1">
                    <a:lumMod val="75000"/>
                    <a:lumOff val="25000"/>
                  </a:schemeClr>
                </a:solidFill>
                <a:latin typeface="Arial" panose="020B0604020202020204" pitchFamily="34" charset="0"/>
                <a:cs typeface="Arial" panose="020B0604020202020204" pitchFamily="34" charset="0"/>
              </a:rPr>
              <a:t>Use barricades, flags and signs designed to keep people clear of potential drop zones.</a:t>
            </a:r>
          </a:p>
        </p:txBody>
      </p:sp>
      <p:sp>
        <p:nvSpPr>
          <p:cNvPr id="46" name="TextBox 45">
            <a:extLst>
              <a:ext uri="{FF2B5EF4-FFF2-40B4-BE49-F238E27FC236}">
                <a16:creationId xmlns:a16="http://schemas.microsoft.com/office/drawing/2014/main" id="{DB112E62-010B-E4C8-B9C3-2F4BE1F7AFDD}"/>
              </a:ext>
            </a:extLst>
          </p:cNvPr>
          <p:cNvSpPr txBox="1"/>
          <p:nvPr/>
        </p:nvSpPr>
        <p:spPr>
          <a:xfrm>
            <a:off x="2145929" y="2152551"/>
            <a:ext cx="8583244" cy="39773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Protect yourself and others with these tips:</a:t>
            </a:r>
          </a:p>
        </p:txBody>
      </p:sp>
      <p:pic>
        <p:nvPicPr>
          <p:cNvPr id="6" name="Picture 5" descr="Icon&#10;&#10;Description automatically generated">
            <a:extLst>
              <a:ext uri="{FF2B5EF4-FFF2-40B4-BE49-F238E27FC236}">
                <a16:creationId xmlns:a16="http://schemas.microsoft.com/office/drawing/2014/main" id="{59EA5F30-AD31-B959-316A-001A7B2FD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3994" y="723562"/>
            <a:ext cx="1053154" cy="912333"/>
          </a:xfrm>
          <a:prstGeom prst="rect">
            <a:avLst/>
          </a:prstGeom>
        </p:spPr>
      </p:pic>
      <p:pic>
        <p:nvPicPr>
          <p:cNvPr id="11" name="Graphic 10" descr="No sign with solid fill">
            <a:extLst>
              <a:ext uri="{FF2B5EF4-FFF2-40B4-BE49-F238E27FC236}">
                <a16:creationId xmlns:a16="http://schemas.microsoft.com/office/drawing/2014/main" id="{A012CB1C-11CF-A6C3-2B65-C034DD3184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4933" y="2629834"/>
            <a:ext cx="790102" cy="790102"/>
          </a:xfrm>
          <a:prstGeom prst="rect">
            <a:avLst/>
          </a:prstGeom>
        </p:spPr>
      </p:pic>
      <p:sp>
        <p:nvSpPr>
          <p:cNvPr id="17" name="TextBox 16">
            <a:extLst>
              <a:ext uri="{FF2B5EF4-FFF2-40B4-BE49-F238E27FC236}">
                <a16:creationId xmlns:a16="http://schemas.microsoft.com/office/drawing/2014/main" id="{D5A03C0B-DD73-6F82-E7ED-23BDF871BC41}"/>
              </a:ext>
            </a:extLst>
          </p:cNvPr>
          <p:cNvSpPr txBox="1"/>
          <p:nvPr/>
        </p:nvSpPr>
        <p:spPr>
          <a:xfrm>
            <a:off x="2003686" y="4944391"/>
            <a:ext cx="9333670" cy="1733808"/>
          </a:xfrm>
          <a:prstGeom prst="rect">
            <a:avLst/>
          </a:prstGeom>
          <a:noFill/>
        </p:spPr>
        <p:txBody>
          <a:bodyPr wrap="square" rtlCol="0">
            <a:spAutoFit/>
          </a:bodyPr>
          <a:lstStyle/>
          <a:p>
            <a:pPr>
              <a:spcAft>
                <a:spcPts val="400"/>
              </a:spcAft>
            </a:pPr>
            <a:r>
              <a:rPr lang="en-US" sz="1600" b="1">
                <a:solidFill>
                  <a:srgbClr val="C66A39"/>
                </a:solidFill>
                <a:latin typeface="Arial" panose="020B0604020202020204" pitchFamily="34" charset="0"/>
                <a:cs typeface="Arial" panose="020B0604020202020204" pitchFamily="34" charset="0"/>
              </a:rPr>
              <a:t>Discussion</a:t>
            </a:r>
            <a:endParaRPr lang="en-US" sz="1600" i="1">
              <a:solidFill>
                <a:srgbClr val="404040"/>
              </a:solidFill>
              <a:latin typeface="Arial" panose="020B0604020202020204" pitchFamily="34" charset="0"/>
              <a:cs typeface="Arial" panose="020B0604020202020204" pitchFamily="34" charset="0"/>
            </a:endParaRPr>
          </a:p>
          <a:p>
            <a:pPr marL="742950" lvl="1" indent="-285750">
              <a:spcAft>
                <a:spcPts val="400"/>
              </a:spcAft>
              <a:buFont typeface="Arial" panose="020B0604020202020204" pitchFamily="34" charset="0"/>
              <a:buChar char="•"/>
            </a:pPr>
            <a:r>
              <a:rPr lang="en-US" sz="1400">
                <a:solidFill>
                  <a:srgbClr val="404040"/>
                </a:solidFill>
                <a:latin typeface="Arial" panose="020B0604020202020204" pitchFamily="34" charset="0"/>
              </a:rPr>
              <a:t>When you look up in your work area today, what hazards might others miss?</a:t>
            </a:r>
          </a:p>
          <a:p>
            <a:pPr marL="742950" lvl="1" indent="-285750">
              <a:spcAft>
                <a:spcPts val="400"/>
              </a:spcAft>
              <a:buFont typeface="Arial" panose="020B0604020202020204" pitchFamily="34" charset="0"/>
              <a:buChar char="•"/>
            </a:pPr>
            <a:r>
              <a:rPr lang="en-US" sz="1400">
                <a:solidFill>
                  <a:srgbClr val="404040"/>
                </a:solidFill>
                <a:latin typeface="Arial" panose="020B0604020202020204" pitchFamily="34" charset="0"/>
              </a:rPr>
              <a:t>How can we improve at identifying overhead hazards when moving tools and equipment?</a:t>
            </a:r>
          </a:p>
          <a:p>
            <a:pPr marL="742950" lvl="1" indent="-285750">
              <a:spcAft>
                <a:spcPts val="400"/>
              </a:spcAft>
              <a:buFont typeface="Arial" panose="020B0604020202020204" pitchFamily="34" charset="0"/>
              <a:buChar char="•"/>
            </a:pPr>
            <a:r>
              <a:rPr lang="en-US" sz="1400">
                <a:solidFill>
                  <a:srgbClr val="404040"/>
                </a:solidFill>
                <a:latin typeface="Arial" panose="020B0604020202020204" pitchFamily="34" charset="0"/>
              </a:rPr>
              <a:t>What changes in the environment should prompt us to re-check overhead hazards?</a:t>
            </a:r>
          </a:p>
          <a:p>
            <a:pPr marL="742950" lvl="1" indent="-285750">
              <a:spcAft>
                <a:spcPts val="400"/>
              </a:spcAft>
              <a:buFont typeface="Arial" panose="020B0604020202020204" pitchFamily="34" charset="0"/>
              <a:buChar char="•"/>
            </a:pPr>
            <a:r>
              <a:rPr lang="en-US" sz="1400">
                <a:solidFill>
                  <a:srgbClr val="404040"/>
                </a:solidFill>
                <a:latin typeface="Arial" panose="020B0604020202020204" pitchFamily="34" charset="0"/>
              </a:rPr>
              <a:t>Why isn’t a hard hat enough protection – and what else prevents injuries?</a:t>
            </a:r>
          </a:p>
          <a:p>
            <a:pPr marL="285750" indent="-285750">
              <a:buFont typeface="Arial" panose="020B0604020202020204" pitchFamily="34" charset="0"/>
              <a:buChar char="•"/>
            </a:pPr>
            <a:endParaRPr lang="en-US"/>
          </a:p>
        </p:txBody>
      </p:sp>
      <p:pic>
        <p:nvPicPr>
          <p:cNvPr id="20" name="Graphic 19" descr="Pause with solid fill">
            <a:extLst>
              <a:ext uri="{FF2B5EF4-FFF2-40B4-BE49-F238E27FC236}">
                <a16:creationId xmlns:a16="http://schemas.microsoft.com/office/drawing/2014/main" id="{ECA120AA-4741-88CA-0009-C0DCBEAB89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70992" y="2683223"/>
            <a:ext cx="696847" cy="696847"/>
          </a:xfrm>
          <a:prstGeom prst="rect">
            <a:avLst/>
          </a:prstGeom>
        </p:spPr>
      </p:pic>
      <p:pic>
        <p:nvPicPr>
          <p:cNvPr id="23" name="Graphic 22" descr="Eye with solid fill">
            <a:extLst>
              <a:ext uri="{FF2B5EF4-FFF2-40B4-BE49-F238E27FC236}">
                <a16:creationId xmlns:a16="http://schemas.microsoft.com/office/drawing/2014/main" id="{289C8074-94BA-074A-E865-C4B7711CA5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91526" y="2556400"/>
            <a:ext cx="955549" cy="955549"/>
          </a:xfrm>
          <a:prstGeom prst="rect">
            <a:avLst/>
          </a:prstGeom>
        </p:spPr>
      </p:pic>
      <p:pic>
        <p:nvPicPr>
          <p:cNvPr id="29" name="Graphic 28" descr="Warning with solid fill">
            <a:extLst>
              <a:ext uri="{FF2B5EF4-FFF2-40B4-BE49-F238E27FC236}">
                <a16:creationId xmlns:a16="http://schemas.microsoft.com/office/drawing/2014/main" id="{ADFE0F00-5D0E-1931-975D-4472539AD3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14894" y="2619570"/>
            <a:ext cx="790102" cy="790102"/>
          </a:xfrm>
          <a:prstGeom prst="rect">
            <a:avLst/>
          </a:prstGeom>
        </p:spPr>
      </p:pic>
    </p:spTree>
    <p:extLst>
      <p:ext uri="{BB962C8B-B14F-4D97-AF65-F5344CB8AC3E}">
        <p14:creationId xmlns:p14="http://schemas.microsoft.com/office/powerpoint/2010/main" val="324316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8420B-BF03-BD1C-947F-BA28556BFB3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749ED1-888B-BEA2-19FE-8DC11F71096D}"/>
              </a:ext>
            </a:extLst>
          </p:cNvPr>
          <p:cNvSpPr>
            <a:spLocks noGrp="1"/>
          </p:cNvSpPr>
          <p:nvPr>
            <p:ph idx="1"/>
          </p:nvPr>
        </p:nvSpPr>
        <p:spPr>
          <a:xfrm>
            <a:off x="367469" y="1919416"/>
            <a:ext cx="5366582" cy="4715110"/>
          </a:xfrm>
        </p:spPr>
        <p:txBody>
          <a:bodyPr>
            <a:noAutofit/>
          </a:bodyPr>
          <a:lstStyle/>
          <a:p>
            <a:pPr marL="0" indent="0">
              <a:lnSpc>
                <a:spcPct val="100000"/>
              </a:lnSpc>
              <a:spcBef>
                <a:spcPts val="600"/>
              </a:spcBef>
              <a:buClr>
                <a:srgbClr val="C66A39"/>
              </a:buClr>
              <a:buNone/>
            </a:pPr>
            <a:r>
              <a:rPr lang="en-US" sz="2400"/>
              <a:t>Used oil is exactly what the name implies—any petroleum-based or synthetic oil that has been used. At Henderson, we also manage spent grease as used oil.  The goal at Henderson is to recycle all our used oil. If not recycled properly, used oil could be regulated as a hazardous waste; however, to encourage recycling of this valuable resource, regulators have developed management standards for used oil </a:t>
            </a:r>
            <a:endParaRPr lang="en-US" sz="180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EBDAD29-6FCA-D852-C736-64E655513E11}"/>
              </a:ext>
            </a:extLst>
          </p:cNvPr>
          <p:cNvSpPr txBox="1"/>
          <p:nvPr/>
        </p:nvSpPr>
        <p:spPr>
          <a:xfrm>
            <a:off x="367469" y="382022"/>
            <a:ext cx="6197959"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Environmental Share: Used Oil</a:t>
            </a:r>
          </a:p>
        </p:txBody>
      </p:sp>
      <p:sp>
        <p:nvSpPr>
          <p:cNvPr id="2" name="Rectangle 1">
            <a:extLst>
              <a:ext uri="{FF2B5EF4-FFF2-40B4-BE49-F238E27FC236}">
                <a16:creationId xmlns:a16="http://schemas.microsoft.com/office/drawing/2014/main" id="{ABD3932C-5750-37A2-86D4-58337EF9E38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52B065-960A-36A9-3623-E720D815E8C7}"/>
              </a:ext>
            </a:extLst>
          </p:cNvPr>
          <p:cNvPicPr>
            <a:picLocks noChangeAspect="1"/>
          </p:cNvPicPr>
          <p:nvPr/>
        </p:nvPicPr>
        <p:blipFill>
          <a:blip r:embed="rId3"/>
          <a:stretch>
            <a:fillRect/>
          </a:stretch>
        </p:blipFill>
        <p:spPr>
          <a:xfrm>
            <a:off x="8224664" y="1919416"/>
            <a:ext cx="3033807" cy="3010107"/>
          </a:xfrm>
          <a:prstGeom prst="rect">
            <a:avLst/>
          </a:prstGeom>
        </p:spPr>
      </p:pic>
    </p:spTree>
    <p:extLst>
      <p:ext uri="{BB962C8B-B14F-4D97-AF65-F5344CB8AC3E}">
        <p14:creationId xmlns:p14="http://schemas.microsoft.com/office/powerpoint/2010/main" val="1375270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mment xmlns="a9f16bdc-bee6-440c-89a7-d8ba7518691f" xsi:nil="true"/>
    <_ip_UnifiedCompliancePolicyUIAction xmlns="http://schemas.microsoft.com/sharepoint/v3" xsi:nil="true"/>
    <lcf76f155ced4ddcb4097134ff3c332f xmlns="a9f16bdc-bee6-440c-89a7-d8ba7518691f">
      <Terms xmlns="http://schemas.microsoft.com/office/infopath/2007/PartnerControls"/>
    </lcf76f155ced4ddcb4097134ff3c332f>
    <SiteName xmlns="a9f16bdc-bee6-440c-89a7-d8ba7518691f" xsi:nil="true"/>
    <_ip_UnifiedCompliancePolicyProperties xmlns="http://schemas.microsoft.com/sharepoint/v3" xsi:nil="true"/>
    <TaxCatchAll xmlns="b5ba0a33-b247-4d4b-b9ae-c709af684fd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2AF5ACC4912543B21ADBE5E3511D4B" ma:contentTypeVersion="23" ma:contentTypeDescription="Create a new document." ma:contentTypeScope="" ma:versionID="da24699d60c9c61dec0fd416cd562f9a">
  <xsd:schema xmlns:xsd="http://www.w3.org/2001/XMLSchema" xmlns:xs="http://www.w3.org/2001/XMLSchema" xmlns:p="http://schemas.microsoft.com/office/2006/metadata/properties" xmlns:ns1="http://schemas.microsoft.com/sharepoint/v3" xmlns:ns2="a9f16bdc-bee6-440c-89a7-d8ba7518691f" xmlns:ns3="74438e89-b581-48bd-bea6-4f7c4dee63b9" xmlns:ns4="b5ba0a33-b247-4d4b-b9ae-c709af684fd3" targetNamespace="http://schemas.microsoft.com/office/2006/metadata/properties" ma:root="true" ma:fieldsID="74941d86fbcab0c839fc65fb8e36a12a" ns1:_="" ns2:_="" ns3:_="" ns4:_="">
    <xsd:import namespace="http://schemas.microsoft.com/sharepoint/v3"/>
    <xsd:import namespace="a9f16bdc-bee6-440c-89a7-d8ba7518691f"/>
    <xsd:import namespace="74438e89-b581-48bd-bea6-4f7c4dee63b9"/>
    <xsd:import namespace="b5ba0a33-b247-4d4b-b9ae-c709af684f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LengthInSeconds" minOccurs="0"/>
                <xsd:element ref="ns2:Comment" minOccurs="0"/>
                <xsd:element ref="ns2:SiteName" minOccurs="0"/>
                <xsd:element ref="ns2:MediaServiceObjectDetectorVersions" minOccurs="0"/>
                <xsd:element ref="ns2:lcf76f155ced4ddcb4097134ff3c332f" minOccurs="0"/>
                <xsd:element ref="ns4:TaxCatchAll"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f16bdc-bee6-440c-89a7-d8ba751869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Comment" ma:index="21" nillable="true" ma:displayName="Comment" ma:format="Dropdown" ma:internalName="Comment">
      <xsd:simpleType>
        <xsd:restriction base="dms:Note">
          <xsd:maxLength value="255"/>
        </xsd:restriction>
      </xsd:simpleType>
    </xsd:element>
    <xsd:element name="SiteName" ma:index="22" nillable="true" ma:displayName="Site Name" ma:description="Select the name of the site where the event occurred" ma:format="Dropdown" ma:internalName="SiteName">
      <xsd:simpleType>
        <xsd:restriction base="dms:Choice">
          <xsd:enumeration value="ATC-Atlantic Cooper"/>
          <xsd:enumeration value="BAG-Bagdad"/>
          <xsd:enumeration value="CER-Cerro Verde"/>
          <xsd:enumeration value="CHI-Chino"/>
          <xsd:enumeration value="CLI-Climax"/>
          <xsd:enumeration value="ELA-El Abra"/>
          <xsd:enumeration value="ELP-El Paso"/>
          <xsd:enumeration value="FTM-Ft Madison"/>
          <xsd:enumeration value="HEN-Henderson"/>
          <xsd:enumeration value="MIA-Miami"/>
          <xsd:enumeration value="MOR-Morenci"/>
          <xsd:enumeration value="PRO-Projects/Exploration"/>
          <xsd:enumeration value="REC-Reclamation/Disc Ops"/>
          <xsd:enumeration value="ROT-Rotterdam"/>
          <xsd:enumeration value="SIE-Sierrita"/>
          <xsd:enumeration value="STO-Stowmarket"/>
          <xsd:enumeration value="TCE-Tech Center"/>
          <xsd:enumeration value="TYR-Tyrone"/>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438e89-b581-48bd-bea6-4f7c4dee63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7b1cf585-ebdc-447a-8041-69638f911132}" ma:internalName="TaxCatchAll" ma:showField="CatchAllData" ma:web="74438e89-b581-48bd-bea6-4f7c4dee6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59DB28-E631-4EE8-A8DE-850ECB4F7AAD}">
  <ds:schemaRefs>
    <ds:schemaRef ds:uri="http://schemas.microsoft.com/sharepoint/v3/contenttype/forms"/>
  </ds:schemaRefs>
</ds:datastoreItem>
</file>

<file path=customXml/itemProps2.xml><?xml version="1.0" encoding="utf-8"?>
<ds:datastoreItem xmlns:ds="http://schemas.openxmlformats.org/officeDocument/2006/customXml" ds:itemID="{0D30B105-8572-4A2C-8365-60C1C9C82F6F}">
  <ds:schemaRefs>
    <ds:schemaRef ds:uri="74438e89-b581-48bd-bea6-4f7c4dee63b9"/>
    <ds:schemaRef ds:uri="a9f16bdc-bee6-440c-89a7-d8ba7518691f"/>
    <ds:schemaRef ds:uri="b5ba0a33-b247-4d4b-b9ae-c709af684f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F5A52F3-3013-4A11-8C72-B403813B0543}">
  <ds:schemaRefs>
    <ds:schemaRef ds:uri="74438e89-b581-48bd-bea6-4f7c4dee63b9"/>
    <ds:schemaRef ds:uri="a9f16bdc-bee6-440c-89a7-d8ba7518691f"/>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28</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Talkington, Amy</dc:creator>
  <cp:revision>1</cp:revision>
  <dcterms:created xsi:type="dcterms:W3CDTF">2024-09-23T23:11:14Z</dcterms:created>
  <dcterms:modified xsi:type="dcterms:W3CDTF">2025-12-18T17:54:22Z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0x0101008B2AF5ACC4912543B21ADBE5E3511D4B</vt:lpwstr>
  </property>
  <property fmtid="{D5CDD505-2E9C-101B-9397-08002B2CF9AE}" pid="3" name="MediaServiceImageTags">
    <vt:lpwstr/>
  </property>
</Properties>
</file>