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6"/>
  </p:notesMasterIdLst>
  <p:sldIdLst>
    <p:sldId id="263" r:id="rId6"/>
    <p:sldId id="275" r:id="rId7"/>
    <p:sldId id="345" r:id="rId8"/>
    <p:sldId id="2147479379" r:id="rId9"/>
    <p:sldId id="2147479399" r:id="rId10"/>
    <p:sldId id="2147479396" r:id="rId11"/>
    <p:sldId id="2147479400" r:id="rId12"/>
    <p:sldId id="301" r:id="rId13"/>
    <p:sldId id="2147479377" r:id="rId14"/>
    <p:sldId id="269" r:id="rId15"/>
    <p:sldId id="2147479378" r:id="rId16"/>
    <p:sldId id="324" r:id="rId17"/>
    <p:sldId id="2147479382" r:id="rId18"/>
    <p:sldId id="2147479366" r:id="rId19"/>
    <p:sldId id="320" r:id="rId20"/>
    <p:sldId id="2147479371" r:id="rId21"/>
    <p:sldId id="2147479380" r:id="rId22"/>
    <p:sldId id="2147479381" r:id="rId23"/>
    <p:sldId id="2147479383" r:id="rId24"/>
    <p:sldId id="325" r:id="rId25"/>
    <p:sldId id="303" r:id="rId26"/>
    <p:sldId id="2147479412" r:id="rId27"/>
    <p:sldId id="2147479388" r:id="rId28"/>
    <p:sldId id="2147479411" r:id="rId29"/>
    <p:sldId id="2147479398" r:id="rId30"/>
    <p:sldId id="2147479402" r:id="rId31"/>
    <p:sldId id="2147479403" r:id="rId32"/>
    <p:sldId id="2147479404" r:id="rId33"/>
    <p:sldId id="2147479406" r:id="rId34"/>
    <p:sldId id="2147479405" r:id="rId35"/>
    <p:sldId id="2147479408" r:id="rId36"/>
    <p:sldId id="2147479374" r:id="rId37"/>
    <p:sldId id="2147479393" r:id="rId38"/>
    <p:sldId id="2147479376" r:id="rId39"/>
    <p:sldId id="2147479409" r:id="rId40"/>
    <p:sldId id="2147479410" r:id="rId41"/>
    <p:sldId id="2147479392" r:id="rId42"/>
    <p:sldId id="297" r:id="rId43"/>
    <p:sldId id="298" r:id="rId44"/>
    <p:sldId id="214747938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 id="{9B2FA130-93B2-3842-B138-39821AFB8F3F}" name="Hinsberg, Katrina" initials="KH" userId="S::khinsber@fmi.com::84259b84-7027-477f-b63d-0b29b86341c4" providerId="AD"/>
  <p188:author id="{4CE7F189-4EDA-0422-81D2-17F31868499B}" name="Talkington, Amy" initials="AT" userId="S::atalking@fmi.com::d45e07e3-b9b5-43ec-89a6-6fd33d9bea62" providerId="AD"/>
  <p188:author id="{3C5A05EC-C62C-7B95-4345-249D4B313D68}" name="Wise, Dana" initials="DW" userId="S::dwise@fmi.com::70e63ec6-51c5-46c7-b387-d3a85e40fe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BC4AC"/>
    <a:srgbClr val="C66A39"/>
    <a:srgbClr val="F5F3F2"/>
    <a:srgbClr val="30696D"/>
    <a:srgbClr val="004449"/>
    <a:srgbClr val="E7EEEF"/>
    <a:srgbClr val="F4F7F7"/>
    <a:srgbClr val="CFB89E"/>
    <a:srgbClr val="DBBA9B"/>
    <a:srgbClr val="236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33A23D-83DB-49BD-984A-0BC741BD7145}" v="3107" dt="2026-02-12T14:30:06.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ckman, Ron" userId="a745d65d-793c-41dd-a12c-725cb989ea82" providerId="ADAL" clId="{537EA96F-4C36-4EEB-BA41-431F8DE1BB47}"/>
    <pc:docChg chg="custSel addSld modSld">
      <pc:chgData name="Hickman, Ron" userId="a745d65d-793c-41dd-a12c-725cb989ea82" providerId="ADAL" clId="{537EA96F-4C36-4EEB-BA41-431F8DE1BB47}" dt="2026-02-09T17:15:21.814" v="579" actId="20577"/>
      <pc:docMkLst>
        <pc:docMk/>
      </pc:docMkLst>
      <pc:sldChg chg="modSp mod">
        <pc:chgData name="Hickman, Ron" userId="a745d65d-793c-41dd-a12c-725cb989ea82" providerId="ADAL" clId="{537EA96F-4C36-4EEB-BA41-431F8DE1BB47}" dt="2026-02-09T17:15:21.814" v="579" actId="20577"/>
        <pc:sldMkLst>
          <pc:docMk/>
          <pc:sldMk cId="953649509" sldId="2147479396"/>
        </pc:sldMkLst>
        <pc:spChg chg="mod">
          <ac:chgData name="Hickman, Ron" userId="a745d65d-793c-41dd-a12c-725cb989ea82" providerId="ADAL" clId="{537EA96F-4C36-4EEB-BA41-431F8DE1BB47}" dt="2026-02-09T17:15:21.814" v="579" actId="20577"/>
          <ac:spMkLst>
            <pc:docMk/>
            <pc:sldMk cId="953649509" sldId="2147479396"/>
            <ac:spMk id="2" creationId="{C7C1095A-BA5E-557F-A66D-0A5FD10F92BD}"/>
          </ac:spMkLst>
        </pc:spChg>
        <pc:spChg chg="mod">
          <ac:chgData name="Hickman, Ron" userId="a745d65d-793c-41dd-a12c-725cb989ea82" providerId="ADAL" clId="{537EA96F-4C36-4EEB-BA41-431F8DE1BB47}" dt="2026-02-09T17:04:05.413" v="96" actId="20577"/>
          <ac:spMkLst>
            <pc:docMk/>
            <pc:sldMk cId="953649509" sldId="2147479396"/>
            <ac:spMk id="4" creationId="{97548A52-CC86-D855-4D5D-E77C180503C1}"/>
          </ac:spMkLst>
        </pc:spChg>
      </pc:sldChg>
      <pc:sldChg chg="addSp delSp modSp add mod">
        <pc:chgData name="Hickman, Ron" userId="a745d65d-793c-41dd-a12c-725cb989ea82" providerId="ADAL" clId="{537EA96F-4C36-4EEB-BA41-431F8DE1BB47}" dt="2026-02-09T17:03:56.393" v="74" actId="313"/>
        <pc:sldMkLst>
          <pc:docMk/>
          <pc:sldMk cId="1595176031" sldId="2147479399"/>
        </pc:sldMkLst>
        <pc:spChg chg="mod">
          <ac:chgData name="Hickman, Ron" userId="a745d65d-793c-41dd-a12c-725cb989ea82" providerId="ADAL" clId="{537EA96F-4C36-4EEB-BA41-431F8DE1BB47}" dt="2026-02-09T17:03:56.393" v="74" actId="313"/>
          <ac:spMkLst>
            <pc:docMk/>
            <pc:sldMk cId="1595176031" sldId="2147479399"/>
            <ac:spMk id="2" creationId="{DE8970D7-C1A5-25A6-5E8F-CC2E6F664B7B}"/>
          </ac:spMkLst>
        </pc:spChg>
        <pc:picChg chg="add mod">
          <ac:chgData name="Hickman, Ron" userId="a745d65d-793c-41dd-a12c-725cb989ea82" providerId="ADAL" clId="{537EA96F-4C36-4EEB-BA41-431F8DE1BB47}" dt="2026-02-09T17:03:37.593" v="32" actId="1076"/>
          <ac:picMkLst>
            <pc:docMk/>
            <pc:sldMk cId="1595176031" sldId="2147479399"/>
            <ac:picMk id="5" creationId="{192D321E-CFFD-FB2A-1D07-9FD375015B6A}"/>
          </ac:picMkLst>
        </pc:picChg>
      </pc:sldChg>
      <pc:sldChg chg="addSp modSp add mod">
        <pc:chgData name="Hickman, Ron" userId="a745d65d-793c-41dd-a12c-725cb989ea82" providerId="ADAL" clId="{537EA96F-4C36-4EEB-BA41-431F8DE1BB47}" dt="2026-02-09T17:15:10.473" v="577" actId="1076"/>
        <pc:sldMkLst>
          <pc:docMk/>
          <pc:sldMk cId="2205326006" sldId="2147479400"/>
        </pc:sldMkLst>
        <pc:spChg chg="mod">
          <ac:chgData name="Hickman, Ron" userId="a745d65d-793c-41dd-a12c-725cb989ea82" providerId="ADAL" clId="{537EA96F-4C36-4EEB-BA41-431F8DE1BB47}" dt="2026-02-09T17:14:31.295" v="571" actId="20577"/>
          <ac:spMkLst>
            <pc:docMk/>
            <pc:sldMk cId="2205326006" sldId="2147479400"/>
            <ac:spMk id="2" creationId="{B869B9C0-985E-8DF2-F38B-5BF3658D0FF2}"/>
          </ac:spMkLst>
        </pc:spChg>
        <pc:picChg chg="add mod">
          <ac:chgData name="Hickman, Ron" userId="a745d65d-793c-41dd-a12c-725cb989ea82" providerId="ADAL" clId="{537EA96F-4C36-4EEB-BA41-431F8DE1BB47}" dt="2026-02-09T17:15:07.175" v="575" actId="1076"/>
          <ac:picMkLst>
            <pc:docMk/>
            <pc:sldMk cId="2205326006" sldId="2147479400"/>
            <ac:picMk id="5" creationId="{6F2D5F31-EAFD-308B-6407-AF5804BE5244}"/>
          </ac:picMkLst>
        </pc:picChg>
        <pc:picChg chg="add mod">
          <ac:chgData name="Hickman, Ron" userId="a745d65d-793c-41dd-a12c-725cb989ea82" providerId="ADAL" clId="{537EA96F-4C36-4EEB-BA41-431F8DE1BB47}" dt="2026-02-09T17:15:10.473" v="577" actId="1076"/>
          <ac:picMkLst>
            <pc:docMk/>
            <pc:sldMk cId="2205326006" sldId="2147479400"/>
            <ac:picMk id="7" creationId="{0507B63D-29C7-E229-C405-49D9F37A418A}"/>
          </ac:picMkLst>
        </pc:picChg>
      </pc:sldChg>
    </pc:docChg>
  </pc:docChgLst>
  <pc:docChgLst>
    <pc:chgData name="Goertz, Benjamin" userId="7bbcdc09-a17a-459e-9ed5-6cf1c589f103" providerId="ADAL" clId="{04D64733-E403-4831-BFA8-B385AAA67971}"/>
    <pc:docChg chg="undo custSel addSld delSld modSld sldOrd">
      <pc:chgData name="Goertz, Benjamin" userId="7bbcdc09-a17a-459e-9ed5-6cf1c589f103" providerId="ADAL" clId="{04D64733-E403-4831-BFA8-B385AAA67971}" dt="2026-02-12T14:30:06.665" v="3274" actId="20577"/>
      <pc:docMkLst>
        <pc:docMk/>
      </pc:docMkLst>
      <pc:sldChg chg="modSp mod">
        <pc:chgData name="Goertz, Benjamin" userId="7bbcdc09-a17a-459e-9ed5-6cf1c589f103" providerId="ADAL" clId="{04D64733-E403-4831-BFA8-B385AAA67971}" dt="2026-02-12T14:30:06.665" v="3274" actId="20577"/>
        <pc:sldMkLst>
          <pc:docMk/>
          <pc:sldMk cId="3760700204" sldId="263"/>
        </pc:sldMkLst>
        <pc:spChg chg="mod">
          <ac:chgData name="Goertz, Benjamin" userId="7bbcdc09-a17a-459e-9ed5-6cf1c589f103" providerId="ADAL" clId="{04D64733-E403-4831-BFA8-B385AAA67971}" dt="2026-02-12T14:30:06.665" v="3274" actId="20577"/>
          <ac:spMkLst>
            <pc:docMk/>
            <pc:sldMk cId="3760700204" sldId="263"/>
            <ac:spMk id="2" creationId="{8ED6258C-8CCE-09B3-97BC-FC79E6BA6803}"/>
          </ac:spMkLst>
        </pc:spChg>
      </pc:sldChg>
      <pc:sldChg chg="addSp delSp modSp mod">
        <pc:chgData name="Goertz, Benjamin" userId="7bbcdc09-a17a-459e-9ed5-6cf1c589f103" providerId="ADAL" clId="{04D64733-E403-4831-BFA8-B385AAA67971}" dt="2026-02-02T19:57:35.768" v="46" actId="1035"/>
        <pc:sldMkLst>
          <pc:docMk/>
          <pc:sldMk cId="1133018671" sldId="275"/>
        </pc:sldMkLst>
        <pc:spChg chg="add mod">
          <ac:chgData name="Goertz, Benjamin" userId="7bbcdc09-a17a-459e-9ed5-6cf1c589f103" providerId="ADAL" clId="{04D64733-E403-4831-BFA8-B385AAA67971}" dt="2026-02-02T19:57:35.768" v="46" actId="1035"/>
          <ac:spMkLst>
            <pc:docMk/>
            <pc:sldMk cId="1133018671" sldId="275"/>
            <ac:spMk id="3" creationId="{CF2105B9-9070-DCBD-7315-6ADFD684C12C}"/>
          </ac:spMkLst>
        </pc:spChg>
        <pc:spChg chg="add mod">
          <ac:chgData name="Goertz, Benjamin" userId="7bbcdc09-a17a-459e-9ed5-6cf1c589f103" providerId="ADAL" clId="{04D64733-E403-4831-BFA8-B385AAA67971}" dt="2026-02-02T19:57:35.768" v="46" actId="1035"/>
          <ac:spMkLst>
            <pc:docMk/>
            <pc:sldMk cId="1133018671" sldId="275"/>
            <ac:spMk id="4" creationId="{23764514-8671-3B9D-7168-19BE82AE5264}"/>
          </ac:spMkLst>
        </pc:spChg>
      </pc:sldChg>
      <pc:sldChg chg="add del">
        <pc:chgData name="Goertz, Benjamin" userId="7bbcdc09-a17a-459e-9ed5-6cf1c589f103" providerId="ADAL" clId="{04D64733-E403-4831-BFA8-B385AAA67971}" dt="2026-02-02T21:11:38.338" v="96"/>
        <pc:sldMkLst>
          <pc:docMk/>
          <pc:sldMk cId="3496876957" sldId="297"/>
        </pc:sldMkLst>
      </pc:sldChg>
      <pc:sldChg chg="modSp add del mod">
        <pc:chgData name="Goertz, Benjamin" userId="7bbcdc09-a17a-459e-9ed5-6cf1c589f103" providerId="ADAL" clId="{04D64733-E403-4831-BFA8-B385AAA67971}" dt="2026-02-02T21:12:16.374" v="110" actId="6549"/>
        <pc:sldMkLst>
          <pc:docMk/>
          <pc:sldMk cId="978846211" sldId="298"/>
        </pc:sldMkLst>
        <pc:spChg chg="mod">
          <ac:chgData name="Goertz, Benjamin" userId="7bbcdc09-a17a-459e-9ed5-6cf1c589f103" providerId="ADAL" clId="{04D64733-E403-4831-BFA8-B385AAA67971}" dt="2026-02-02T21:12:16.374" v="110" actId="6549"/>
          <ac:spMkLst>
            <pc:docMk/>
            <pc:sldMk cId="978846211" sldId="298"/>
            <ac:spMk id="16" creationId="{E531367C-82BB-C7F0-86EE-B3A5E0782C25}"/>
          </ac:spMkLst>
        </pc:spChg>
      </pc:sldChg>
      <pc:sldChg chg="addSp delSp modSp del mod">
        <pc:chgData name="Goertz, Benjamin" userId="7bbcdc09-a17a-459e-9ed5-6cf1c589f103" providerId="ADAL" clId="{04D64733-E403-4831-BFA8-B385AAA67971}" dt="2026-02-11T19:42:48.299" v="3260" actId="47"/>
        <pc:sldMkLst>
          <pc:docMk/>
          <pc:sldMk cId="442962389" sldId="310"/>
        </pc:sldMkLst>
        <pc:spChg chg="add del">
          <ac:chgData name="Goertz, Benjamin" userId="7bbcdc09-a17a-459e-9ed5-6cf1c589f103" providerId="ADAL" clId="{04D64733-E403-4831-BFA8-B385AAA67971}" dt="2026-02-11T19:42:40.608" v="3258" actId="22"/>
          <ac:spMkLst>
            <pc:docMk/>
            <pc:sldMk cId="442962389" sldId="310"/>
            <ac:spMk id="3" creationId="{F4B8578A-DAE8-4724-0EA4-C75AFCE864F4}"/>
          </ac:spMkLst>
        </pc:spChg>
        <pc:spChg chg="mod">
          <ac:chgData name="Goertz, Benjamin" userId="7bbcdc09-a17a-459e-9ed5-6cf1c589f103" providerId="ADAL" clId="{04D64733-E403-4831-BFA8-B385AAA67971}" dt="2026-02-11T16:39:03.206" v="3043" actId="114"/>
          <ac:spMkLst>
            <pc:docMk/>
            <pc:sldMk cId="442962389" sldId="310"/>
            <ac:spMk id="6" creationId="{3E852020-8E50-5549-C0EF-3E48B265E9C6}"/>
          </ac:spMkLst>
        </pc:spChg>
      </pc:sldChg>
      <pc:sldChg chg="modSp add mod ord">
        <pc:chgData name="Goertz, Benjamin" userId="7bbcdc09-a17a-459e-9ed5-6cf1c589f103" providerId="ADAL" clId="{04D64733-E403-4831-BFA8-B385AAA67971}" dt="2026-02-11T16:24:32.531" v="2127" actId="20577"/>
        <pc:sldMkLst>
          <pc:docMk/>
          <pc:sldMk cId="3075146647" sldId="2147479374"/>
        </pc:sldMkLst>
        <pc:spChg chg="mod">
          <ac:chgData name="Goertz, Benjamin" userId="7bbcdc09-a17a-459e-9ed5-6cf1c589f103" providerId="ADAL" clId="{04D64733-E403-4831-BFA8-B385AAA67971}" dt="2026-02-11T16:24:32.531" v="2127" actId="20577"/>
          <ac:spMkLst>
            <pc:docMk/>
            <pc:sldMk cId="3075146647" sldId="2147479374"/>
            <ac:spMk id="3" creationId="{FD01253F-1D20-8B33-8E1B-60BCD29633F0}"/>
          </ac:spMkLst>
        </pc:spChg>
      </pc:sldChg>
      <pc:sldChg chg="modSp add mod">
        <pc:chgData name="Goertz, Benjamin" userId="7bbcdc09-a17a-459e-9ed5-6cf1c589f103" providerId="ADAL" clId="{04D64733-E403-4831-BFA8-B385AAA67971}" dt="2026-02-11T16:24:04.366" v="2103" actId="1036"/>
        <pc:sldMkLst>
          <pc:docMk/>
          <pc:sldMk cId="2034596965" sldId="2147479376"/>
        </pc:sldMkLst>
        <pc:spChg chg="mod">
          <ac:chgData name="Goertz, Benjamin" userId="7bbcdc09-a17a-459e-9ed5-6cf1c589f103" providerId="ADAL" clId="{04D64733-E403-4831-BFA8-B385AAA67971}" dt="2026-02-11T16:24:04.366" v="2103" actId="1036"/>
          <ac:spMkLst>
            <pc:docMk/>
            <pc:sldMk cId="2034596965" sldId="2147479376"/>
            <ac:spMk id="10" creationId="{23E6C507-F1D4-7850-7067-4F11FA5E98AC}"/>
          </ac:spMkLst>
        </pc:spChg>
      </pc:sldChg>
      <pc:sldChg chg="addSp delSp modSp add mod">
        <pc:chgData name="Goertz, Benjamin" userId="7bbcdc09-a17a-459e-9ed5-6cf1c589f103" providerId="ADAL" clId="{04D64733-E403-4831-BFA8-B385AAA67971}" dt="2026-02-11T15:58:47.518" v="1144" actId="27918"/>
        <pc:sldMkLst>
          <pc:docMk/>
          <pc:sldMk cId="3343648412" sldId="2147479388"/>
        </pc:sldMkLst>
        <pc:spChg chg="mod">
          <ac:chgData name="Goertz, Benjamin" userId="7bbcdc09-a17a-459e-9ed5-6cf1c589f103" providerId="ADAL" clId="{04D64733-E403-4831-BFA8-B385AAA67971}" dt="2026-02-02T21:11:43.810" v="100" actId="20577"/>
          <ac:spMkLst>
            <pc:docMk/>
            <pc:sldMk cId="3343648412" sldId="2147479388"/>
            <ac:spMk id="4" creationId="{2F7D4240-A0C4-BEB9-9AEB-E0ADF26522CA}"/>
          </ac:spMkLst>
        </pc:spChg>
        <pc:spChg chg="mod">
          <ac:chgData name="Goertz, Benjamin" userId="7bbcdc09-a17a-459e-9ed5-6cf1c589f103" providerId="ADAL" clId="{04D64733-E403-4831-BFA8-B385AAA67971}" dt="2026-02-09T22:10:22.233" v="531" actId="13926"/>
          <ac:spMkLst>
            <pc:docMk/>
            <pc:sldMk cId="3343648412" sldId="2147479388"/>
            <ac:spMk id="5" creationId="{AE0BD495-FAD2-92E2-231F-C24CE85103D6}"/>
          </ac:spMkLst>
        </pc:spChg>
        <pc:graphicFrameChg chg="add mod">
          <ac:chgData name="Goertz, Benjamin" userId="7bbcdc09-a17a-459e-9ed5-6cf1c589f103" providerId="ADAL" clId="{04D64733-E403-4831-BFA8-B385AAA67971}" dt="2026-02-09T22:04:59.032" v="174" actId="14100"/>
          <ac:graphicFrameMkLst>
            <pc:docMk/>
            <pc:sldMk cId="3343648412" sldId="2147479388"/>
            <ac:graphicFrameMk id="2" creationId="{C561E921-DFBB-47A8-B5E7-2F3107D23FFE}"/>
          </ac:graphicFrameMkLst>
        </pc:graphicFrameChg>
      </pc:sldChg>
      <pc:sldChg chg="modSp add mod">
        <pc:chgData name="Goertz, Benjamin" userId="7bbcdc09-a17a-459e-9ed5-6cf1c589f103" providerId="ADAL" clId="{04D64733-E403-4831-BFA8-B385AAA67971}" dt="2026-02-02T21:12:23.450" v="118" actId="20577"/>
        <pc:sldMkLst>
          <pc:docMk/>
          <pc:sldMk cId="3072763097" sldId="2147479389"/>
        </pc:sldMkLst>
        <pc:spChg chg="mod">
          <ac:chgData name="Goertz, Benjamin" userId="7bbcdc09-a17a-459e-9ed5-6cf1c589f103" providerId="ADAL" clId="{04D64733-E403-4831-BFA8-B385AAA67971}" dt="2026-02-02T21:12:23.450" v="118" actId="20577"/>
          <ac:spMkLst>
            <pc:docMk/>
            <pc:sldMk cId="3072763097" sldId="2147479389"/>
            <ac:spMk id="4" creationId="{9194873A-D171-60CB-4513-62A31036CCCE}"/>
          </ac:spMkLst>
        </pc:spChg>
      </pc:sldChg>
      <pc:sldChg chg="add">
        <pc:chgData name="Goertz, Benjamin" userId="7bbcdc09-a17a-459e-9ed5-6cf1c589f103" providerId="ADAL" clId="{04D64733-E403-4831-BFA8-B385AAA67971}" dt="2026-02-02T21:11:38.338" v="96"/>
        <pc:sldMkLst>
          <pc:docMk/>
          <pc:sldMk cId="2541430679" sldId="2147479392"/>
        </pc:sldMkLst>
      </pc:sldChg>
      <pc:sldChg chg="modSp add mod">
        <pc:chgData name="Goertz, Benjamin" userId="7bbcdc09-a17a-459e-9ed5-6cf1c589f103" providerId="ADAL" clId="{04D64733-E403-4831-BFA8-B385AAA67971}" dt="2026-02-11T16:24:09.224" v="2106" actId="1036"/>
        <pc:sldMkLst>
          <pc:docMk/>
          <pc:sldMk cId="3903134878" sldId="2147479393"/>
        </pc:sldMkLst>
        <pc:spChg chg="mod">
          <ac:chgData name="Goertz, Benjamin" userId="7bbcdc09-a17a-459e-9ed5-6cf1c589f103" providerId="ADAL" clId="{04D64733-E403-4831-BFA8-B385AAA67971}" dt="2026-02-11T16:24:09.224" v="2106" actId="1036"/>
          <ac:spMkLst>
            <pc:docMk/>
            <pc:sldMk cId="3903134878" sldId="2147479393"/>
            <ac:spMk id="10" creationId="{D75BDFCC-8C02-25ED-5A73-A3523BFE7528}"/>
          </ac:spMkLst>
        </pc:spChg>
      </pc:sldChg>
      <pc:sldChg chg="modSp add mod">
        <pc:chgData name="Goertz, Benjamin" userId="7bbcdc09-a17a-459e-9ed5-6cf1c589f103" providerId="ADAL" clId="{04D64733-E403-4831-BFA8-B385AAA67971}" dt="2026-02-02T21:09:28.482" v="70" actId="20577"/>
        <pc:sldMkLst>
          <pc:docMk/>
          <pc:sldMk cId="953649509" sldId="2147479396"/>
        </pc:sldMkLst>
        <pc:spChg chg="mod">
          <ac:chgData name="Goertz, Benjamin" userId="7bbcdc09-a17a-459e-9ed5-6cf1c589f103" providerId="ADAL" clId="{04D64733-E403-4831-BFA8-B385AAA67971}" dt="2026-02-02T21:09:28.482" v="70" actId="20577"/>
          <ac:spMkLst>
            <pc:docMk/>
            <pc:sldMk cId="953649509" sldId="2147479396"/>
            <ac:spMk id="2" creationId="{C7C1095A-BA5E-557F-A66D-0A5FD10F92BD}"/>
          </ac:spMkLst>
        </pc:spChg>
        <pc:spChg chg="mod">
          <ac:chgData name="Goertz, Benjamin" userId="7bbcdc09-a17a-459e-9ed5-6cf1c589f103" providerId="ADAL" clId="{04D64733-E403-4831-BFA8-B385AAA67971}" dt="2026-02-02T21:09:10.134" v="55" actId="20577"/>
          <ac:spMkLst>
            <pc:docMk/>
            <pc:sldMk cId="953649509" sldId="2147479396"/>
            <ac:spMk id="4" creationId="{97548A52-CC86-D855-4D5D-E77C180503C1}"/>
          </ac:spMkLst>
        </pc:spChg>
      </pc:sldChg>
      <pc:sldChg chg="modSp add mod">
        <pc:chgData name="Goertz, Benjamin" userId="7bbcdc09-a17a-459e-9ed5-6cf1c589f103" providerId="ADAL" clId="{04D64733-E403-4831-BFA8-B385AAA67971}" dt="2026-02-03T13:31:28.375" v="169" actId="20577"/>
        <pc:sldMkLst>
          <pc:docMk/>
          <pc:sldMk cId="3402664235" sldId="2147479398"/>
        </pc:sldMkLst>
        <pc:spChg chg="mod">
          <ac:chgData name="Goertz, Benjamin" userId="7bbcdc09-a17a-459e-9ed5-6cf1c589f103" providerId="ADAL" clId="{04D64733-E403-4831-BFA8-B385AAA67971}" dt="2026-02-03T13:31:28.375" v="169" actId="20577"/>
          <ac:spMkLst>
            <pc:docMk/>
            <pc:sldMk cId="3402664235" sldId="2147479398"/>
            <ac:spMk id="2" creationId="{370A1087-EE6B-2B95-0CBB-544D80E34842}"/>
          </ac:spMkLst>
        </pc:spChg>
      </pc:sldChg>
      <pc:sldChg chg="addSp delSp modSp add mod">
        <pc:chgData name="Goertz, Benjamin" userId="7bbcdc09-a17a-459e-9ed5-6cf1c589f103" providerId="ADAL" clId="{04D64733-E403-4831-BFA8-B385AAA67971}" dt="2026-02-09T22:28:12.118" v="830" actId="20577"/>
        <pc:sldMkLst>
          <pc:docMk/>
          <pc:sldMk cId="3454535576" sldId="2147479402"/>
        </pc:sldMkLst>
        <pc:spChg chg="mod">
          <ac:chgData name="Goertz, Benjamin" userId="7bbcdc09-a17a-459e-9ed5-6cf1c589f103" providerId="ADAL" clId="{04D64733-E403-4831-BFA8-B385AAA67971}" dt="2026-02-09T22:28:12.118" v="830" actId="20577"/>
          <ac:spMkLst>
            <pc:docMk/>
            <pc:sldMk cId="3454535576" sldId="2147479402"/>
            <ac:spMk id="4" creationId="{1806168A-F1BF-3913-01F5-0EDFA43A201A}"/>
          </ac:spMkLst>
        </pc:spChg>
        <pc:graphicFrameChg chg="add mod">
          <ac:chgData name="Goertz, Benjamin" userId="7bbcdc09-a17a-459e-9ed5-6cf1c589f103" providerId="ADAL" clId="{04D64733-E403-4831-BFA8-B385AAA67971}" dt="2026-02-09T22:27:59.415" v="811" actId="255"/>
          <ac:graphicFrameMkLst>
            <pc:docMk/>
            <pc:sldMk cId="3454535576" sldId="2147479402"/>
            <ac:graphicFrameMk id="2" creationId="{ACC2C661-1B4B-DCE8-5C80-8071E4AE6FB6}"/>
          </ac:graphicFrameMkLst>
        </pc:graphicFrameChg>
      </pc:sldChg>
      <pc:sldChg chg="addSp delSp modSp add mod">
        <pc:chgData name="Goertz, Benjamin" userId="7bbcdc09-a17a-459e-9ed5-6cf1c589f103" providerId="ADAL" clId="{04D64733-E403-4831-BFA8-B385AAA67971}" dt="2026-02-09T22:21:28.599" v="627" actId="122"/>
        <pc:sldMkLst>
          <pc:docMk/>
          <pc:sldMk cId="203784822" sldId="2147479403"/>
        </pc:sldMkLst>
        <pc:spChg chg="mod">
          <ac:chgData name="Goertz, Benjamin" userId="7bbcdc09-a17a-459e-9ed5-6cf1c589f103" providerId="ADAL" clId="{04D64733-E403-4831-BFA8-B385AAA67971}" dt="2026-02-09T22:21:24.057" v="626" actId="20577"/>
          <ac:spMkLst>
            <pc:docMk/>
            <pc:sldMk cId="203784822" sldId="2147479403"/>
            <ac:spMk id="4" creationId="{430E03AA-A52B-F401-2BC2-A6B270B1B6AE}"/>
          </ac:spMkLst>
        </pc:spChg>
        <pc:graphicFrameChg chg="add mod modGraphic">
          <ac:chgData name="Goertz, Benjamin" userId="7bbcdc09-a17a-459e-9ed5-6cf1c589f103" providerId="ADAL" clId="{04D64733-E403-4831-BFA8-B385AAA67971}" dt="2026-02-09T22:21:28.599" v="627" actId="122"/>
          <ac:graphicFrameMkLst>
            <pc:docMk/>
            <pc:sldMk cId="203784822" sldId="2147479403"/>
            <ac:graphicFrameMk id="2" creationId="{6FC8A05E-B487-B00B-625A-D7A0DE9E491F}"/>
          </ac:graphicFrameMkLst>
        </pc:graphicFrameChg>
      </pc:sldChg>
      <pc:sldChg chg="modSp add mod">
        <pc:chgData name="Goertz, Benjamin" userId="7bbcdc09-a17a-459e-9ed5-6cf1c589f103" providerId="ADAL" clId="{04D64733-E403-4831-BFA8-B385AAA67971}" dt="2026-02-09T22:22:50.639" v="667" actId="108"/>
        <pc:sldMkLst>
          <pc:docMk/>
          <pc:sldMk cId="3379969295" sldId="2147479404"/>
        </pc:sldMkLst>
        <pc:spChg chg="mod">
          <ac:chgData name="Goertz, Benjamin" userId="7bbcdc09-a17a-459e-9ed5-6cf1c589f103" providerId="ADAL" clId="{04D64733-E403-4831-BFA8-B385AAA67971}" dt="2026-02-09T22:21:39.964" v="653" actId="20577"/>
          <ac:spMkLst>
            <pc:docMk/>
            <pc:sldMk cId="3379969295" sldId="2147479404"/>
            <ac:spMk id="4" creationId="{A01087C8-A7A4-C51C-3861-6A5B8DEA9805}"/>
          </ac:spMkLst>
        </pc:spChg>
        <pc:spChg chg="mod">
          <ac:chgData name="Goertz, Benjamin" userId="7bbcdc09-a17a-459e-9ed5-6cf1c589f103" providerId="ADAL" clId="{04D64733-E403-4831-BFA8-B385AAA67971}" dt="2026-02-09T22:22:50.639" v="667" actId="108"/>
          <ac:spMkLst>
            <pc:docMk/>
            <pc:sldMk cId="3379969295" sldId="2147479404"/>
            <ac:spMk id="6" creationId="{9F584B39-2EFF-3D10-63C9-9C8E5AF20C70}"/>
          </ac:spMkLst>
        </pc:spChg>
      </pc:sldChg>
      <pc:sldChg chg="addSp delSp modSp add mod">
        <pc:chgData name="Goertz, Benjamin" userId="7bbcdc09-a17a-459e-9ed5-6cf1c589f103" providerId="ADAL" clId="{04D64733-E403-4831-BFA8-B385AAA67971}" dt="2026-02-09T22:24:53.313" v="736" actId="20577"/>
        <pc:sldMkLst>
          <pc:docMk/>
          <pc:sldMk cId="3089701120" sldId="2147479405"/>
        </pc:sldMkLst>
        <pc:spChg chg="add mod">
          <ac:chgData name="Goertz, Benjamin" userId="7bbcdc09-a17a-459e-9ed5-6cf1c589f103" providerId="ADAL" clId="{04D64733-E403-4831-BFA8-B385AAA67971}" dt="2026-02-09T22:24:49.968" v="727" actId="1076"/>
          <ac:spMkLst>
            <pc:docMk/>
            <pc:sldMk cId="3089701120" sldId="2147479405"/>
            <ac:spMk id="2" creationId="{0B04DC2E-AAD8-D6C0-1C01-84D819C56403}"/>
          </ac:spMkLst>
        </pc:spChg>
        <pc:spChg chg="add mod">
          <ac:chgData name="Goertz, Benjamin" userId="7bbcdc09-a17a-459e-9ed5-6cf1c589f103" providerId="ADAL" clId="{04D64733-E403-4831-BFA8-B385AAA67971}" dt="2026-02-09T22:24:49.968" v="727" actId="1076"/>
          <ac:spMkLst>
            <pc:docMk/>
            <pc:sldMk cId="3089701120" sldId="2147479405"/>
            <ac:spMk id="3" creationId="{D26AA260-8E04-B7BC-4B3D-4A3BDBF3A1DA}"/>
          </ac:spMkLst>
        </pc:spChg>
        <pc:spChg chg="mod">
          <ac:chgData name="Goertz, Benjamin" userId="7bbcdc09-a17a-459e-9ed5-6cf1c589f103" providerId="ADAL" clId="{04D64733-E403-4831-BFA8-B385AAA67971}" dt="2026-02-09T22:24:53.313" v="736" actId="20577"/>
          <ac:spMkLst>
            <pc:docMk/>
            <pc:sldMk cId="3089701120" sldId="2147479405"/>
            <ac:spMk id="4" creationId="{24AA05A1-1243-8DDF-9DA9-F5D5945CF22C}"/>
          </ac:spMkLst>
        </pc:spChg>
        <pc:graphicFrameChg chg="add mod">
          <ac:chgData name="Goertz, Benjamin" userId="7bbcdc09-a17a-459e-9ed5-6cf1c589f103" providerId="ADAL" clId="{04D64733-E403-4831-BFA8-B385AAA67971}" dt="2026-02-09T22:24:49.968" v="727" actId="1076"/>
          <ac:graphicFrameMkLst>
            <pc:docMk/>
            <pc:sldMk cId="3089701120" sldId="2147479405"/>
            <ac:graphicFrameMk id="5" creationId="{7EF6E58E-631C-4061-13E8-0AA063C29BC3}"/>
          </ac:graphicFrameMkLst>
        </pc:graphicFrameChg>
        <pc:graphicFrameChg chg="add mod">
          <ac:chgData name="Goertz, Benjamin" userId="7bbcdc09-a17a-459e-9ed5-6cf1c589f103" providerId="ADAL" clId="{04D64733-E403-4831-BFA8-B385AAA67971}" dt="2026-02-09T22:24:49.968" v="727" actId="1076"/>
          <ac:graphicFrameMkLst>
            <pc:docMk/>
            <pc:sldMk cId="3089701120" sldId="2147479405"/>
            <ac:graphicFrameMk id="7" creationId="{2A18473F-3CD7-7042-9579-540B51B9DBA9}"/>
          </ac:graphicFrameMkLst>
        </pc:graphicFrameChg>
      </pc:sldChg>
      <pc:sldChg chg="addSp delSp modSp add mod ord">
        <pc:chgData name="Goertz, Benjamin" userId="7bbcdc09-a17a-459e-9ed5-6cf1c589f103" providerId="ADAL" clId="{04D64733-E403-4831-BFA8-B385AAA67971}" dt="2026-02-09T22:24:11.444" v="699"/>
        <pc:sldMkLst>
          <pc:docMk/>
          <pc:sldMk cId="2999633980" sldId="2147479406"/>
        </pc:sldMkLst>
        <pc:spChg chg="mod">
          <ac:chgData name="Goertz, Benjamin" userId="7bbcdc09-a17a-459e-9ed5-6cf1c589f103" providerId="ADAL" clId="{04D64733-E403-4831-BFA8-B385AAA67971}" dt="2026-02-09T22:23:22.244" v="691" actId="20577"/>
          <ac:spMkLst>
            <pc:docMk/>
            <pc:sldMk cId="2999633980" sldId="2147479406"/>
            <ac:spMk id="4" creationId="{A15FAA1A-7E45-472B-16F2-36E69AF087C4}"/>
          </ac:spMkLst>
        </pc:spChg>
        <pc:picChg chg="add mod">
          <ac:chgData name="Goertz, Benjamin" userId="7bbcdc09-a17a-459e-9ed5-6cf1c589f103" providerId="ADAL" clId="{04D64733-E403-4831-BFA8-B385AAA67971}" dt="2026-02-09T22:23:44.903" v="697" actId="14100"/>
          <ac:picMkLst>
            <pc:docMk/>
            <pc:sldMk cId="2999633980" sldId="2147479406"/>
            <ac:picMk id="2" creationId="{57B92723-0F27-54C3-2BAA-C615FC2C9869}"/>
          </ac:picMkLst>
        </pc:picChg>
      </pc:sldChg>
      <pc:sldChg chg="addSp delSp modSp add mod">
        <pc:chgData name="Goertz, Benjamin" userId="7bbcdc09-a17a-459e-9ed5-6cf1c589f103" providerId="ADAL" clId="{04D64733-E403-4831-BFA8-B385AAA67971}" dt="2026-02-09T22:26:41.413" v="795" actId="1076"/>
        <pc:sldMkLst>
          <pc:docMk/>
          <pc:sldMk cId="3081020684" sldId="2147479408"/>
        </pc:sldMkLst>
        <pc:spChg chg="mod">
          <ac:chgData name="Goertz, Benjamin" userId="7bbcdc09-a17a-459e-9ed5-6cf1c589f103" providerId="ADAL" clId="{04D64733-E403-4831-BFA8-B385AAA67971}" dt="2026-02-09T22:26:02.044" v="765" actId="20577"/>
          <ac:spMkLst>
            <pc:docMk/>
            <pc:sldMk cId="3081020684" sldId="2147479408"/>
            <ac:spMk id="4" creationId="{3C646212-1190-8AF3-7CE9-869E86332F21}"/>
          </ac:spMkLst>
        </pc:spChg>
        <pc:spChg chg="add mod">
          <ac:chgData name="Goertz, Benjamin" userId="7bbcdc09-a17a-459e-9ed5-6cf1c589f103" providerId="ADAL" clId="{04D64733-E403-4831-BFA8-B385AAA67971}" dt="2026-02-09T22:26:36.031" v="794" actId="1076"/>
          <ac:spMkLst>
            <pc:docMk/>
            <pc:sldMk cId="3081020684" sldId="2147479408"/>
            <ac:spMk id="15" creationId="{C2779C2E-3572-417E-379B-91EE964B22F9}"/>
          </ac:spMkLst>
        </pc:spChg>
        <pc:graphicFrameChg chg="add mod">
          <ac:chgData name="Goertz, Benjamin" userId="7bbcdc09-a17a-459e-9ed5-6cf1c589f103" providerId="ADAL" clId="{04D64733-E403-4831-BFA8-B385AAA67971}" dt="2026-02-09T22:26:13.338" v="774" actId="1076"/>
          <ac:graphicFrameMkLst>
            <pc:docMk/>
            <pc:sldMk cId="3081020684" sldId="2147479408"/>
            <ac:graphicFrameMk id="12" creationId="{DA2E55F8-7C4D-9E81-73E5-3CF20F14937E}"/>
          </ac:graphicFrameMkLst>
        </pc:graphicFrameChg>
        <pc:graphicFrameChg chg="add mod">
          <ac:chgData name="Goertz, Benjamin" userId="7bbcdc09-a17a-459e-9ed5-6cf1c589f103" providerId="ADAL" clId="{04D64733-E403-4831-BFA8-B385AAA67971}" dt="2026-02-09T22:26:41.413" v="795" actId="1076"/>
          <ac:graphicFrameMkLst>
            <pc:docMk/>
            <pc:sldMk cId="3081020684" sldId="2147479408"/>
            <ac:graphicFrameMk id="13" creationId="{76C36BD4-A373-3492-9368-25699DE26615}"/>
          </ac:graphicFrameMkLst>
        </pc:graphicFrameChg>
        <pc:graphicFrameChg chg="add mod">
          <ac:chgData name="Goertz, Benjamin" userId="7bbcdc09-a17a-459e-9ed5-6cf1c589f103" providerId="ADAL" clId="{04D64733-E403-4831-BFA8-B385AAA67971}" dt="2026-02-09T22:26:13.338" v="774" actId="1076"/>
          <ac:graphicFrameMkLst>
            <pc:docMk/>
            <pc:sldMk cId="3081020684" sldId="2147479408"/>
            <ac:graphicFrameMk id="14" creationId="{DF1B00F8-1B84-E5F7-89D6-E70233DBC3E7}"/>
          </ac:graphicFrameMkLst>
        </pc:graphicFrameChg>
      </pc:sldChg>
      <pc:sldChg chg="addSp delSp modSp add mod">
        <pc:chgData name="Goertz, Benjamin" userId="7bbcdc09-a17a-459e-9ed5-6cf1c589f103" providerId="ADAL" clId="{04D64733-E403-4831-BFA8-B385AAA67971}" dt="2026-02-11T19:31:14.439" v="3256" actId="20577"/>
        <pc:sldMkLst>
          <pc:docMk/>
          <pc:sldMk cId="2403317114" sldId="2147479409"/>
        </pc:sldMkLst>
        <pc:spChg chg="mod">
          <ac:chgData name="Goertz, Benjamin" userId="7bbcdc09-a17a-459e-9ed5-6cf1c589f103" providerId="ADAL" clId="{04D64733-E403-4831-BFA8-B385AAA67971}" dt="2026-02-11T16:13:22.555" v="2072" actId="20577"/>
          <ac:spMkLst>
            <pc:docMk/>
            <pc:sldMk cId="2403317114" sldId="2147479409"/>
            <ac:spMk id="4" creationId="{0C34DFA9-B2C5-0E5D-4A33-6F5944D783E9}"/>
          </ac:spMkLst>
        </pc:spChg>
        <pc:spChg chg="mod">
          <ac:chgData name="Goertz, Benjamin" userId="7bbcdc09-a17a-459e-9ed5-6cf1c589f103" providerId="ADAL" clId="{04D64733-E403-4831-BFA8-B385AAA67971}" dt="2026-02-11T19:31:14.439" v="3256" actId="20577"/>
          <ac:spMkLst>
            <pc:docMk/>
            <pc:sldMk cId="2403317114" sldId="2147479409"/>
            <ac:spMk id="10" creationId="{825E29AD-68A6-7334-8341-3A25E32D053B}"/>
          </ac:spMkLst>
        </pc:spChg>
        <pc:picChg chg="add del">
          <ac:chgData name="Goertz, Benjamin" userId="7bbcdc09-a17a-459e-9ed5-6cf1c589f103" providerId="ADAL" clId="{04D64733-E403-4831-BFA8-B385AAA67971}" dt="2026-02-11T16:06:35.573" v="1509" actId="22"/>
          <ac:picMkLst>
            <pc:docMk/>
            <pc:sldMk cId="2403317114" sldId="2147479409"/>
            <ac:picMk id="3" creationId="{98278817-BC8F-5B6F-30A0-C64DF8944CEB}"/>
          </ac:picMkLst>
        </pc:picChg>
      </pc:sldChg>
      <pc:sldChg chg="modSp add mod">
        <pc:chgData name="Goertz, Benjamin" userId="7bbcdc09-a17a-459e-9ed5-6cf1c589f103" providerId="ADAL" clId="{04D64733-E403-4831-BFA8-B385AAA67971}" dt="2026-02-11T16:28:13.540" v="2394" actId="113"/>
        <pc:sldMkLst>
          <pc:docMk/>
          <pc:sldMk cId="8541520" sldId="2147479410"/>
        </pc:sldMkLst>
        <pc:spChg chg="mod">
          <ac:chgData name="Goertz, Benjamin" userId="7bbcdc09-a17a-459e-9ed5-6cf1c589f103" providerId="ADAL" clId="{04D64733-E403-4831-BFA8-B385AAA67971}" dt="2026-02-11T16:24:49.519" v="2158" actId="20577"/>
          <ac:spMkLst>
            <pc:docMk/>
            <pc:sldMk cId="8541520" sldId="2147479410"/>
            <ac:spMk id="4" creationId="{112FE064-72BE-9EB6-7739-87273358BAAF}"/>
          </ac:spMkLst>
        </pc:spChg>
        <pc:spChg chg="mod">
          <ac:chgData name="Goertz, Benjamin" userId="7bbcdc09-a17a-459e-9ed5-6cf1c589f103" providerId="ADAL" clId="{04D64733-E403-4831-BFA8-B385AAA67971}" dt="2026-02-11T16:28:13.540" v="2394" actId="113"/>
          <ac:spMkLst>
            <pc:docMk/>
            <pc:sldMk cId="8541520" sldId="2147479410"/>
            <ac:spMk id="10" creationId="{C62710C8-0B7A-F290-4B79-491619696645}"/>
          </ac:spMkLst>
        </pc:spChg>
      </pc:sldChg>
      <pc:sldChg chg="add">
        <pc:chgData name="Goertz, Benjamin" userId="7bbcdc09-a17a-459e-9ed5-6cf1c589f103" providerId="ADAL" clId="{04D64733-E403-4831-BFA8-B385AAA67971}" dt="2026-02-11T16:51:32.605" v="3044"/>
        <pc:sldMkLst>
          <pc:docMk/>
          <pc:sldMk cId="4182164417" sldId="2147479411"/>
        </pc:sldMkLst>
      </pc:sldChg>
      <pc:sldChg chg="add">
        <pc:chgData name="Goertz, Benjamin" userId="7bbcdc09-a17a-459e-9ed5-6cf1c589f103" providerId="ADAL" clId="{04D64733-E403-4831-BFA8-B385AAA67971}" dt="2026-02-11T19:42:46.245" v="3259"/>
        <pc:sldMkLst>
          <pc:docMk/>
          <pc:sldMk cId="2453768801" sldId="214747941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7FFFEF6A_CDE80798.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fcx365-my.sharepoint.com/personal/bgoertz_fmi_com/Documents/Personal%20Developement/Interim%20H&amp;S%20Manager/FRM%20Program/Henderson%20FRM%20Audit%20Data.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fcx365-my.sharepoint.com/personal/bgoertz_fmi_com/Documents/Personal%20Developement/Interim%20H&amp;S%20Manager/FRM%20Program/Henderson%20FRM%20Audit%20Data.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fcx365-my.sharepoint.com/personal/bgoertz_fmi_com/Documents/Personal%20Developement/Interim%20H&amp;S%20Manager/FRM%20Program/Henderson%20FRM%20Audit%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January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'2026-01'!$B$3</c:f>
              <c:strCache>
                <c:ptCount val="1"/>
                <c:pt idx="0">
                  <c:v>No Missing Controls</c:v>
                </c:pt>
              </c:strCache>
            </c:strRef>
          </c:tx>
          <c:spPr>
            <a:solidFill>
              <a:schemeClr val="accent1"/>
            </a:solidFill>
            <a:ln>
              <a:noFill/>
            </a:ln>
            <a:effectLst/>
          </c:spPr>
          <c:invertIfNegative val="0"/>
          <c:cat>
            <c:strRef>
              <c:f>'2026-01'!$A$4:$A$20</c:f>
              <c:strCache>
                <c:ptCount val="17"/>
                <c:pt idx="0">
                  <c:v>Blasting (Underground)</c:v>
                </c:pt>
                <c:pt idx="1">
                  <c:v>Hazardous Substances Chronic General</c:v>
                </c:pt>
                <c:pt idx="2">
                  <c:v>Underground Rock Fall</c:v>
                </c:pt>
                <c:pt idx="3">
                  <c:v>Uncontrolled Release of Energy Mapped</c:v>
                </c:pt>
                <c:pt idx="4">
                  <c:v>Drowning</c:v>
                </c:pt>
                <c:pt idx="5">
                  <c:v>Vehicle Impact on Person</c:v>
                </c:pt>
                <c:pt idx="6">
                  <c:v>Fall from Heights</c:v>
                </c:pt>
                <c:pt idx="7">
                  <c:v>Exposure to Electrical Hazards</c:v>
                </c:pt>
                <c:pt idx="8">
                  <c:v>Lifting Operations</c:v>
                </c:pt>
                <c:pt idx="9">
                  <c:v>Falling Objects</c:v>
                </c:pt>
                <c:pt idx="10">
                  <c:v>Confined Space</c:v>
                </c:pt>
                <c:pt idx="11">
                  <c:v>Entanglement and Crushing</c:v>
                </c:pt>
                <c:pt idx="12">
                  <c:v>Vehicle Collisions or Rollover</c:v>
                </c:pt>
                <c:pt idx="13">
                  <c:v>Interaction with Aircraft Unmanned</c:v>
                </c:pt>
                <c:pt idx="14">
                  <c:v>Personnel Hoisting</c:v>
                </c:pt>
                <c:pt idx="15">
                  <c:v>Underground Hazardous Atmosphere</c:v>
                </c:pt>
                <c:pt idx="16">
                  <c:v>Hazardous Substances Acute</c:v>
                </c:pt>
              </c:strCache>
            </c:strRef>
          </c:cat>
          <c:val>
            <c:numRef>
              <c:f>'2026-01'!$B$4:$B$20</c:f>
              <c:numCache>
                <c:formatCode>General</c:formatCode>
                <c:ptCount val="17"/>
                <c:pt idx="0">
                  <c:v>1</c:v>
                </c:pt>
                <c:pt idx="1">
                  <c:v>2</c:v>
                </c:pt>
                <c:pt idx="2">
                  <c:v>7</c:v>
                </c:pt>
                <c:pt idx="3">
                  <c:v>15</c:v>
                </c:pt>
                <c:pt idx="4">
                  <c:v>5</c:v>
                </c:pt>
                <c:pt idx="5">
                  <c:v>24</c:v>
                </c:pt>
                <c:pt idx="6">
                  <c:v>6</c:v>
                </c:pt>
                <c:pt idx="7">
                  <c:v>14</c:v>
                </c:pt>
                <c:pt idx="8">
                  <c:v>8</c:v>
                </c:pt>
                <c:pt idx="9">
                  <c:v>11</c:v>
                </c:pt>
                <c:pt idx="10">
                  <c:v>13</c:v>
                </c:pt>
                <c:pt idx="11">
                  <c:v>7</c:v>
                </c:pt>
                <c:pt idx="12">
                  <c:v>6</c:v>
                </c:pt>
                <c:pt idx="13">
                  <c:v>4</c:v>
                </c:pt>
                <c:pt idx="14">
                  <c:v>3</c:v>
                </c:pt>
                <c:pt idx="15">
                  <c:v>3</c:v>
                </c:pt>
                <c:pt idx="16">
                  <c:v>2</c:v>
                </c:pt>
              </c:numCache>
            </c:numRef>
          </c:val>
          <c:extLst>
            <c:ext xmlns:c16="http://schemas.microsoft.com/office/drawing/2014/chart" uri="{C3380CC4-5D6E-409C-BE32-E72D297353CC}">
              <c16:uniqueId val="{00000000-C169-4B6E-964C-F4B2A4AEB088}"/>
            </c:ext>
          </c:extLst>
        </c:ser>
        <c:ser>
          <c:idx val="1"/>
          <c:order val="1"/>
          <c:tx>
            <c:strRef>
              <c:f>'2026-01'!$C$3</c:f>
              <c:strCache>
                <c:ptCount val="1"/>
                <c:pt idx="0">
                  <c:v>Missing Controls</c:v>
                </c:pt>
              </c:strCache>
            </c:strRef>
          </c:tx>
          <c:spPr>
            <a:solidFill>
              <a:schemeClr val="accent2"/>
            </a:solidFill>
            <a:ln>
              <a:noFill/>
            </a:ln>
            <a:effectLst/>
          </c:spPr>
          <c:invertIfNegative val="0"/>
          <c:cat>
            <c:strRef>
              <c:f>'2026-01'!$A$4:$A$20</c:f>
              <c:strCache>
                <c:ptCount val="17"/>
                <c:pt idx="0">
                  <c:v>Blasting (Underground)</c:v>
                </c:pt>
                <c:pt idx="1">
                  <c:v>Hazardous Substances Chronic General</c:v>
                </c:pt>
                <c:pt idx="2">
                  <c:v>Underground Rock Fall</c:v>
                </c:pt>
                <c:pt idx="3">
                  <c:v>Uncontrolled Release of Energy Mapped</c:v>
                </c:pt>
                <c:pt idx="4">
                  <c:v>Drowning</c:v>
                </c:pt>
                <c:pt idx="5">
                  <c:v>Vehicle Impact on Person</c:v>
                </c:pt>
                <c:pt idx="6">
                  <c:v>Fall from Heights</c:v>
                </c:pt>
                <c:pt idx="7">
                  <c:v>Exposure to Electrical Hazards</c:v>
                </c:pt>
                <c:pt idx="8">
                  <c:v>Lifting Operations</c:v>
                </c:pt>
                <c:pt idx="9">
                  <c:v>Falling Objects</c:v>
                </c:pt>
                <c:pt idx="10">
                  <c:v>Confined Space</c:v>
                </c:pt>
                <c:pt idx="11">
                  <c:v>Entanglement and Crushing</c:v>
                </c:pt>
                <c:pt idx="12">
                  <c:v>Vehicle Collisions or Rollover</c:v>
                </c:pt>
                <c:pt idx="13">
                  <c:v>Interaction with Aircraft Unmanned</c:v>
                </c:pt>
                <c:pt idx="14">
                  <c:v>Personnel Hoisting</c:v>
                </c:pt>
                <c:pt idx="15">
                  <c:v>Underground Hazardous Atmosphere</c:v>
                </c:pt>
                <c:pt idx="16">
                  <c:v>Hazardous Substances Acute</c:v>
                </c:pt>
              </c:strCache>
            </c:strRef>
          </c:cat>
          <c:val>
            <c:numRef>
              <c:f>'2026-01'!$C$4:$C$20</c:f>
              <c:numCache>
                <c:formatCode>General</c:formatCode>
                <c:ptCount val="17"/>
                <c:pt idx="0">
                  <c:v>2</c:v>
                </c:pt>
                <c:pt idx="1">
                  <c:v>1</c:v>
                </c:pt>
                <c:pt idx="2">
                  <c:v>2</c:v>
                </c:pt>
                <c:pt idx="3">
                  <c:v>3</c:v>
                </c:pt>
                <c:pt idx="4">
                  <c:v>1</c:v>
                </c:pt>
                <c:pt idx="5">
                  <c:v>4</c:v>
                </c:pt>
                <c:pt idx="6">
                  <c:v>1</c:v>
                </c:pt>
                <c:pt idx="7">
                  <c:v>2</c:v>
                </c:pt>
                <c:pt idx="8">
                  <c:v>1</c:v>
                </c:pt>
                <c:pt idx="9">
                  <c:v>1</c:v>
                </c:pt>
                <c:pt idx="10">
                  <c:v>0</c:v>
                </c:pt>
                <c:pt idx="11">
                  <c:v>0</c:v>
                </c:pt>
                <c:pt idx="13">
                  <c:v>0</c:v>
                </c:pt>
                <c:pt idx="14">
                  <c:v>0</c:v>
                </c:pt>
                <c:pt idx="15">
                  <c:v>0</c:v>
                </c:pt>
                <c:pt idx="16">
                  <c:v>0</c:v>
                </c:pt>
              </c:numCache>
            </c:numRef>
          </c:val>
          <c:extLst>
            <c:ext xmlns:c16="http://schemas.microsoft.com/office/drawing/2014/chart" uri="{C3380CC4-5D6E-409C-BE32-E72D297353CC}">
              <c16:uniqueId val="{00000001-C169-4B6E-964C-F4B2A4AEB088}"/>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Henderson TRIR (2017-2025)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Export!$D$1</c:f>
              <c:strCache>
                <c:ptCount val="1"/>
                <c:pt idx="0">
                  <c:v>TRIR</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Export!$A$2:$A$10</c:f>
              <c:numCache>
                <c:formatCode>0</c:formatCode>
                <c:ptCount val="9"/>
                <c:pt idx="0">
                  <c:v>2017</c:v>
                </c:pt>
                <c:pt idx="1">
                  <c:v>2018</c:v>
                </c:pt>
                <c:pt idx="2">
                  <c:v>2019</c:v>
                </c:pt>
                <c:pt idx="3">
                  <c:v>2020</c:v>
                </c:pt>
                <c:pt idx="4">
                  <c:v>2021</c:v>
                </c:pt>
                <c:pt idx="5">
                  <c:v>2022</c:v>
                </c:pt>
                <c:pt idx="6">
                  <c:v>2023</c:v>
                </c:pt>
                <c:pt idx="7">
                  <c:v>2024</c:v>
                </c:pt>
                <c:pt idx="8">
                  <c:v>2025</c:v>
                </c:pt>
              </c:numCache>
            </c:numRef>
          </c:cat>
          <c:val>
            <c:numRef>
              <c:f>Export!$D$2:$D$10</c:f>
              <c:numCache>
                <c:formatCode>0.00</c:formatCode>
                <c:ptCount val="9"/>
                <c:pt idx="0">
                  <c:v>0.56809305364218654</c:v>
                </c:pt>
                <c:pt idx="1">
                  <c:v>0.70123276720474592</c:v>
                </c:pt>
                <c:pt idx="2">
                  <c:v>2.1854913968131164</c:v>
                </c:pt>
                <c:pt idx="3">
                  <c:v>2.2610991705534542</c:v>
                </c:pt>
                <c:pt idx="4">
                  <c:v>1.8129525097090082</c:v>
                </c:pt>
                <c:pt idx="5">
                  <c:v>1.2288242855001192</c:v>
                </c:pt>
                <c:pt idx="6">
                  <c:v>1.3134347961713375</c:v>
                </c:pt>
                <c:pt idx="7">
                  <c:v>1.7444224816808382</c:v>
                </c:pt>
                <c:pt idx="8">
                  <c:v>1.2204784071943133</c:v>
                </c:pt>
              </c:numCache>
            </c:numRef>
          </c:val>
          <c:smooth val="0"/>
          <c:extLst>
            <c:ext xmlns:c16="http://schemas.microsoft.com/office/drawing/2014/chart" uri="{C3380CC4-5D6E-409C-BE32-E72D297353CC}">
              <c16:uniqueId val="{00000001-8778-43E9-8FF1-2EAA7795E44B}"/>
            </c:ext>
          </c:extLst>
        </c:ser>
        <c:ser>
          <c:idx val="1"/>
          <c:order val="1"/>
          <c:tx>
            <c:strRef>
              <c:f>Export!$G$1</c:f>
              <c:strCache>
                <c:ptCount val="1"/>
                <c:pt idx="0">
                  <c:v>EMPLOYEE TRIR</c:v>
                </c:pt>
              </c:strCache>
            </c:strRef>
          </c:tx>
          <c:spPr>
            <a:ln w="28575" cap="rnd">
              <a:solidFill>
                <a:schemeClr val="accent2"/>
              </a:solidFill>
              <a:round/>
            </a:ln>
            <a:effectLst/>
          </c:spPr>
          <c:marker>
            <c:symbol val="none"/>
          </c:marker>
          <c:cat>
            <c:numRef>
              <c:f>Export!$A$2:$A$10</c:f>
              <c:numCache>
                <c:formatCode>0</c:formatCode>
                <c:ptCount val="9"/>
                <c:pt idx="0">
                  <c:v>2017</c:v>
                </c:pt>
                <c:pt idx="1">
                  <c:v>2018</c:v>
                </c:pt>
                <c:pt idx="2">
                  <c:v>2019</c:v>
                </c:pt>
                <c:pt idx="3">
                  <c:v>2020</c:v>
                </c:pt>
                <c:pt idx="4">
                  <c:v>2021</c:v>
                </c:pt>
                <c:pt idx="5">
                  <c:v>2022</c:v>
                </c:pt>
                <c:pt idx="6">
                  <c:v>2023</c:v>
                </c:pt>
                <c:pt idx="7">
                  <c:v>2024</c:v>
                </c:pt>
                <c:pt idx="8">
                  <c:v>2025</c:v>
                </c:pt>
              </c:numCache>
            </c:numRef>
          </c:cat>
          <c:val>
            <c:numRef>
              <c:f>Export!$G$2:$G$10</c:f>
              <c:numCache>
                <c:formatCode>0.00</c:formatCode>
                <c:ptCount val="9"/>
                <c:pt idx="0">
                  <c:v>0.65101729590200885</c:v>
                </c:pt>
                <c:pt idx="1">
                  <c:v>0.59026476325956012</c:v>
                </c:pt>
                <c:pt idx="2">
                  <c:v>2.7105817043866698</c:v>
                </c:pt>
                <c:pt idx="3">
                  <c:v>2.5237371499716779</c:v>
                </c:pt>
                <c:pt idx="4">
                  <c:v>2.0786285802521376</c:v>
                </c:pt>
                <c:pt idx="5">
                  <c:v>1.2103039224437246</c:v>
                </c:pt>
                <c:pt idx="6">
                  <c:v>0.89514562527413832</c:v>
                </c:pt>
                <c:pt idx="7">
                  <c:v>1.1255256556538671</c:v>
                </c:pt>
                <c:pt idx="8">
                  <c:v>1.2394630150433625</c:v>
                </c:pt>
              </c:numCache>
            </c:numRef>
          </c:val>
          <c:smooth val="0"/>
          <c:extLst>
            <c:ext xmlns:c16="http://schemas.microsoft.com/office/drawing/2014/chart" uri="{C3380CC4-5D6E-409C-BE32-E72D297353CC}">
              <c16:uniqueId val="{00000002-8778-43E9-8FF1-2EAA7795E44B}"/>
            </c:ext>
          </c:extLst>
        </c:ser>
        <c:ser>
          <c:idx val="2"/>
          <c:order val="2"/>
          <c:tx>
            <c:strRef>
              <c:f>Export!$J$1</c:f>
              <c:strCache>
                <c:ptCount val="1"/>
                <c:pt idx="0">
                  <c:v>CONTRACTOR TRIR</c:v>
                </c:pt>
              </c:strCache>
            </c:strRef>
          </c:tx>
          <c:spPr>
            <a:ln w="28575" cap="rnd">
              <a:solidFill>
                <a:schemeClr val="accent3"/>
              </a:solidFill>
              <a:round/>
            </a:ln>
            <a:effectLst/>
          </c:spPr>
          <c:marker>
            <c:symbol val="none"/>
          </c:marker>
          <c:cat>
            <c:numRef>
              <c:f>Export!$A$2:$A$10</c:f>
              <c:numCache>
                <c:formatCode>0</c:formatCode>
                <c:ptCount val="9"/>
                <c:pt idx="0">
                  <c:v>2017</c:v>
                </c:pt>
                <c:pt idx="1">
                  <c:v>2018</c:v>
                </c:pt>
                <c:pt idx="2">
                  <c:v>2019</c:v>
                </c:pt>
                <c:pt idx="3">
                  <c:v>2020</c:v>
                </c:pt>
                <c:pt idx="4">
                  <c:v>2021</c:v>
                </c:pt>
                <c:pt idx="5">
                  <c:v>2022</c:v>
                </c:pt>
                <c:pt idx="6">
                  <c:v>2023</c:v>
                </c:pt>
                <c:pt idx="7">
                  <c:v>2024</c:v>
                </c:pt>
                <c:pt idx="8">
                  <c:v>2025</c:v>
                </c:pt>
              </c:numCache>
            </c:numRef>
          </c:cat>
          <c:val>
            <c:numRef>
              <c:f>Export!$J$2:$J$10</c:f>
              <c:numCache>
                <c:formatCode>0.00</c:formatCode>
                <c:ptCount val="9"/>
                <c:pt idx="0">
                  <c:v>0</c:v>
                </c:pt>
                <c:pt idx="1">
                  <c:v>1.1237596502859968</c:v>
                </c:pt>
                <c:pt idx="2">
                  <c:v>0</c:v>
                </c:pt>
                <c:pt idx="3">
                  <c:v>0</c:v>
                </c:pt>
                <c:pt idx="4">
                  <c:v>0</c:v>
                </c:pt>
                <c:pt idx="5">
                  <c:v>1.3089433554762917</c:v>
                </c:pt>
                <c:pt idx="6">
                  <c:v>2.4655541538423607</c:v>
                </c:pt>
                <c:pt idx="7">
                  <c:v>3.8754057065349028</c:v>
                </c:pt>
                <c:pt idx="8">
                  <c:v>1.1336583153837434</c:v>
                </c:pt>
              </c:numCache>
            </c:numRef>
          </c:val>
          <c:smooth val="0"/>
          <c:extLst>
            <c:ext xmlns:c16="http://schemas.microsoft.com/office/drawing/2014/chart" uri="{C3380CC4-5D6E-409C-BE32-E72D297353CC}">
              <c16:uniqueId val="{00000003-8778-43E9-8FF1-2EAA7795E44B}"/>
            </c:ext>
          </c:extLst>
        </c:ser>
        <c:dLbls>
          <c:showLegendKey val="0"/>
          <c:showVal val="0"/>
          <c:showCatName val="0"/>
          <c:showSerName val="0"/>
          <c:showPercent val="0"/>
          <c:showBubbleSize val="0"/>
        </c:dLbls>
        <c:smooth val="0"/>
        <c:axId val="1874257152"/>
        <c:axId val="1874252832"/>
      </c:lineChart>
      <c:catAx>
        <c:axId val="187425715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4252832"/>
        <c:crosses val="autoZero"/>
        <c:auto val="1"/>
        <c:lblAlgn val="ctr"/>
        <c:lblOffset val="100"/>
        <c:noMultiLvlLbl val="0"/>
      </c:catAx>
      <c:valAx>
        <c:axId val="18742528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4257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FRM</a:t>
            </a:r>
            <a:r>
              <a:rPr lang="en-US" baseline="0"/>
              <a:t> Verifications, Cumulative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'Base Data'!$M$66</c:f>
              <c:strCache>
                <c:ptCount val="1"/>
                <c:pt idx="0">
                  <c:v>FRMs '23</c:v>
                </c:pt>
              </c:strCache>
            </c:strRef>
          </c:tx>
          <c:spPr>
            <a:ln w="28575" cap="rnd">
              <a:solidFill>
                <a:schemeClr val="accent1"/>
              </a:solidFill>
              <a:round/>
            </a:ln>
            <a:effectLst/>
          </c:spPr>
          <c:marker>
            <c:symbol val="none"/>
          </c:marker>
          <c:cat>
            <c:strRef>
              <c:f>'Base Data'!$L$67:$L$78</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'Base Data'!$M$67:$M$78</c:f>
              <c:numCache>
                <c:formatCode>General</c:formatCode>
                <c:ptCount val="12"/>
                <c:pt idx="0">
                  <c:v>22</c:v>
                </c:pt>
                <c:pt idx="1">
                  <c:v>33</c:v>
                </c:pt>
                <c:pt idx="2">
                  <c:v>48</c:v>
                </c:pt>
                <c:pt idx="3">
                  <c:v>57</c:v>
                </c:pt>
                <c:pt idx="4">
                  <c:v>69</c:v>
                </c:pt>
                <c:pt idx="5">
                  <c:v>86</c:v>
                </c:pt>
                <c:pt idx="6">
                  <c:v>94</c:v>
                </c:pt>
                <c:pt idx="7">
                  <c:v>96</c:v>
                </c:pt>
                <c:pt idx="8">
                  <c:v>98</c:v>
                </c:pt>
                <c:pt idx="9">
                  <c:v>109</c:v>
                </c:pt>
                <c:pt idx="10">
                  <c:v>119</c:v>
                </c:pt>
                <c:pt idx="11">
                  <c:v>129</c:v>
                </c:pt>
              </c:numCache>
            </c:numRef>
          </c:val>
          <c:smooth val="0"/>
          <c:extLst>
            <c:ext xmlns:c16="http://schemas.microsoft.com/office/drawing/2014/chart" uri="{C3380CC4-5D6E-409C-BE32-E72D297353CC}">
              <c16:uniqueId val="{00000000-EA8C-4C06-9BC9-3551082201E8}"/>
            </c:ext>
          </c:extLst>
        </c:ser>
        <c:ser>
          <c:idx val="1"/>
          <c:order val="1"/>
          <c:tx>
            <c:strRef>
              <c:f>'Base Data'!$N$66</c:f>
              <c:strCache>
                <c:ptCount val="1"/>
                <c:pt idx="0">
                  <c:v>FRMs '24</c:v>
                </c:pt>
              </c:strCache>
            </c:strRef>
          </c:tx>
          <c:spPr>
            <a:ln w="28575" cap="rnd">
              <a:solidFill>
                <a:srgbClr val="00B0F0"/>
              </a:solidFill>
              <a:round/>
            </a:ln>
            <a:effectLst/>
          </c:spPr>
          <c:marker>
            <c:symbol val="none"/>
          </c:marker>
          <c:cat>
            <c:strRef>
              <c:f>'Base Data'!$L$67:$L$78</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'Base Data'!$N$67:$N$78</c:f>
              <c:numCache>
                <c:formatCode>General</c:formatCode>
                <c:ptCount val="12"/>
                <c:pt idx="0">
                  <c:v>6</c:v>
                </c:pt>
                <c:pt idx="1">
                  <c:v>26</c:v>
                </c:pt>
                <c:pt idx="2">
                  <c:v>47</c:v>
                </c:pt>
                <c:pt idx="3">
                  <c:v>66</c:v>
                </c:pt>
                <c:pt idx="4">
                  <c:v>106</c:v>
                </c:pt>
                <c:pt idx="5">
                  <c:v>142</c:v>
                </c:pt>
                <c:pt idx="6">
                  <c:v>182</c:v>
                </c:pt>
                <c:pt idx="7">
                  <c:v>235</c:v>
                </c:pt>
                <c:pt idx="8">
                  <c:v>277</c:v>
                </c:pt>
                <c:pt idx="9">
                  <c:v>360</c:v>
                </c:pt>
                <c:pt idx="10">
                  <c:v>523</c:v>
                </c:pt>
                <c:pt idx="11">
                  <c:v>658</c:v>
                </c:pt>
              </c:numCache>
            </c:numRef>
          </c:val>
          <c:smooth val="0"/>
          <c:extLst>
            <c:ext xmlns:c16="http://schemas.microsoft.com/office/drawing/2014/chart" uri="{C3380CC4-5D6E-409C-BE32-E72D297353CC}">
              <c16:uniqueId val="{00000001-EA8C-4C06-9BC9-3551082201E8}"/>
            </c:ext>
          </c:extLst>
        </c:ser>
        <c:ser>
          <c:idx val="2"/>
          <c:order val="2"/>
          <c:tx>
            <c:strRef>
              <c:f>'Base Data'!$O$66</c:f>
              <c:strCache>
                <c:ptCount val="1"/>
                <c:pt idx="0">
                  <c:v>FRM '25</c:v>
                </c:pt>
              </c:strCache>
            </c:strRef>
          </c:tx>
          <c:spPr>
            <a:ln w="28575" cap="rnd">
              <a:solidFill>
                <a:schemeClr val="accent3"/>
              </a:solidFill>
              <a:round/>
            </a:ln>
            <a:effectLst/>
          </c:spPr>
          <c:marker>
            <c:symbol val="none"/>
          </c:marker>
          <c:cat>
            <c:strRef>
              <c:f>'Base Data'!$L$67:$L$78</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'Base Data'!$O$67:$O$78</c:f>
              <c:numCache>
                <c:formatCode>General</c:formatCode>
                <c:ptCount val="12"/>
                <c:pt idx="0">
                  <c:v>131</c:v>
                </c:pt>
                <c:pt idx="1">
                  <c:v>269</c:v>
                </c:pt>
                <c:pt idx="2">
                  <c:v>403</c:v>
                </c:pt>
                <c:pt idx="3">
                  <c:v>529</c:v>
                </c:pt>
                <c:pt idx="4">
                  <c:v>684</c:v>
                </c:pt>
                <c:pt idx="5">
                  <c:v>839</c:v>
                </c:pt>
                <c:pt idx="6">
                  <c:v>1001</c:v>
                </c:pt>
                <c:pt idx="7">
                  <c:v>1157</c:v>
                </c:pt>
                <c:pt idx="8">
                  <c:v>1324</c:v>
                </c:pt>
                <c:pt idx="9">
                  <c:v>1514</c:v>
                </c:pt>
                <c:pt idx="10">
                  <c:v>1673</c:v>
                </c:pt>
                <c:pt idx="11">
                  <c:v>1825</c:v>
                </c:pt>
              </c:numCache>
            </c:numRef>
          </c:val>
          <c:smooth val="0"/>
          <c:extLst>
            <c:ext xmlns:c16="http://schemas.microsoft.com/office/drawing/2014/chart" uri="{C3380CC4-5D6E-409C-BE32-E72D297353CC}">
              <c16:uniqueId val="{00000002-EA8C-4C06-9BC9-3551082201E8}"/>
            </c:ext>
          </c:extLst>
        </c:ser>
        <c:dLbls>
          <c:showLegendKey val="0"/>
          <c:showVal val="0"/>
          <c:showCatName val="0"/>
          <c:showSerName val="0"/>
          <c:showPercent val="0"/>
          <c:showBubbleSize val="0"/>
        </c:dLbls>
        <c:smooth val="0"/>
        <c:axId val="1159503120"/>
        <c:axId val="1159510320"/>
      </c:lineChart>
      <c:catAx>
        <c:axId val="115950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9510320"/>
        <c:crosses val="autoZero"/>
        <c:auto val="1"/>
        <c:lblAlgn val="ctr"/>
        <c:lblOffset val="100"/>
        <c:noMultiLvlLbl val="0"/>
      </c:catAx>
      <c:valAx>
        <c:axId val="1159510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9503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WPE</a:t>
            </a:r>
            <a:r>
              <a:rPr lang="en-US" baseline="0"/>
              <a:t> Submissions, Cumulative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'Base Data'!$P$66</c:f>
              <c:strCache>
                <c:ptCount val="1"/>
                <c:pt idx="0">
                  <c:v>WPE Count '23</c:v>
                </c:pt>
              </c:strCache>
            </c:strRef>
          </c:tx>
          <c:spPr>
            <a:ln w="28575" cap="rnd">
              <a:solidFill>
                <a:schemeClr val="accent1"/>
              </a:solidFill>
              <a:round/>
            </a:ln>
            <a:effectLst/>
          </c:spPr>
          <c:marker>
            <c:symbol val="none"/>
          </c:marker>
          <c:cat>
            <c:strRef>
              <c:f>'Base Data'!$L$67:$L$78</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'Base Data'!$P$67:$P$78</c:f>
              <c:numCache>
                <c:formatCode>General</c:formatCode>
                <c:ptCount val="12"/>
                <c:pt idx="0">
                  <c:v>10</c:v>
                </c:pt>
                <c:pt idx="1">
                  <c:v>41</c:v>
                </c:pt>
                <c:pt idx="2">
                  <c:v>197</c:v>
                </c:pt>
                <c:pt idx="3">
                  <c:v>326</c:v>
                </c:pt>
                <c:pt idx="4">
                  <c:v>501</c:v>
                </c:pt>
                <c:pt idx="5">
                  <c:v>673</c:v>
                </c:pt>
                <c:pt idx="6">
                  <c:v>814</c:v>
                </c:pt>
                <c:pt idx="7">
                  <c:v>973</c:v>
                </c:pt>
                <c:pt idx="8">
                  <c:v>1268</c:v>
                </c:pt>
                <c:pt idx="9">
                  <c:v>1754</c:v>
                </c:pt>
                <c:pt idx="10">
                  <c:v>2250</c:v>
                </c:pt>
                <c:pt idx="11">
                  <c:v>2864</c:v>
                </c:pt>
              </c:numCache>
            </c:numRef>
          </c:val>
          <c:smooth val="0"/>
          <c:extLst>
            <c:ext xmlns:c16="http://schemas.microsoft.com/office/drawing/2014/chart" uri="{C3380CC4-5D6E-409C-BE32-E72D297353CC}">
              <c16:uniqueId val="{00000000-18AA-492C-9BAC-43C491FBBADB}"/>
            </c:ext>
          </c:extLst>
        </c:ser>
        <c:ser>
          <c:idx val="1"/>
          <c:order val="1"/>
          <c:tx>
            <c:strRef>
              <c:f>'Base Data'!$Q$66</c:f>
              <c:strCache>
                <c:ptCount val="1"/>
                <c:pt idx="0">
                  <c:v>WPE Count '24</c:v>
                </c:pt>
              </c:strCache>
            </c:strRef>
          </c:tx>
          <c:spPr>
            <a:ln w="28575" cap="rnd">
              <a:solidFill>
                <a:srgbClr val="00B0F0"/>
              </a:solidFill>
              <a:round/>
            </a:ln>
            <a:effectLst/>
          </c:spPr>
          <c:marker>
            <c:symbol val="none"/>
          </c:marker>
          <c:cat>
            <c:strRef>
              <c:f>'Base Data'!$L$67:$L$78</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'Base Data'!$Q$67:$Q$78</c:f>
              <c:numCache>
                <c:formatCode>General</c:formatCode>
                <c:ptCount val="12"/>
                <c:pt idx="0">
                  <c:v>861</c:v>
                </c:pt>
                <c:pt idx="1">
                  <c:v>1534</c:v>
                </c:pt>
                <c:pt idx="2">
                  <c:v>2243</c:v>
                </c:pt>
                <c:pt idx="3">
                  <c:v>3166</c:v>
                </c:pt>
                <c:pt idx="4">
                  <c:v>4340</c:v>
                </c:pt>
                <c:pt idx="5">
                  <c:v>5471</c:v>
                </c:pt>
                <c:pt idx="6">
                  <c:v>6644</c:v>
                </c:pt>
                <c:pt idx="7">
                  <c:v>7657</c:v>
                </c:pt>
                <c:pt idx="8">
                  <c:v>8731</c:v>
                </c:pt>
                <c:pt idx="9">
                  <c:v>9807</c:v>
                </c:pt>
                <c:pt idx="10">
                  <c:v>10788</c:v>
                </c:pt>
                <c:pt idx="11">
                  <c:v>11929</c:v>
                </c:pt>
              </c:numCache>
            </c:numRef>
          </c:val>
          <c:smooth val="0"/>
          <c:extLst>
            <c:ext xmlns:c16="http://schemas.microsoft.com/office/drawing/2014/chart" uri="{C3380CC4-5D6E-409C-BE32-E72D297353CC}">
              <c16:uniqueId val="{00000001-18AA-492C-9BAC-43C491FBBADB}"/>
            </c:ext>
          </c:extLst>
        </c:ser>
        <c:ser>
          <c:idx val="2"/>
          <c:order val="2"/>
          <c:tx>
            <c:strRef>
              <c:f>'Base Data'!$R$66</c:f>
              <c:strCache>
                <c:ptCount val="1"/>
                <c:pt idx="0">
                  <c:v>WPE Count '25</c:v>
                </c:pt>
              </c:strCache>
            </c:strRef>
          </c:tx>
          <c:spPr>
            <a:ln w="28575" cap="rnd">
              <a:solidFill>
                <a:schemeClr val="accent3"/>
              </a:solidFill>
              <a:round/>
            </a:ln>
            <a:effectLst/>
          </c:spPr>
          <c:marker>
            <c:symbol val="none"/>
          </c:marker>
          <c:cat>
            <c:strRef>
              <c:f>'Base Data'!$L$67:$L$78</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'Base Data'!$R$67:$R$78</c:f>
              <c:numCache>
                <c:formatCode>General</c:formatCode>
                <c:ptCount val="12"/>
                <c:pt idx="0">
                  <c:v>1259</c:v>
                </c:pt>
                <c:pt idx="1">
                  <c:v>2454</c:v>
                </c:pt>
                <c:pt idx="2">
                  <c:v>3687</c:v>
                </c:pt>
                <c:pt idx="3">
                  <c:v>5037</c:v>
                </c:pt>
                <c:pt idx="4">
                  <c:v>6343</c:v>
                </c:pt>
                <c:pt idx="5">
                  <c:v>7526</c:v>
                </c:pt>
                <c:pt idx="6">
                  <c:v>8934</c:v>
                </c:pt>
                <c:pt idx="7">
                  <c:v>10212</c:v>
                </c:pt>
                <c:pt idx="8">
                  <c:v>11842</c:v>
                </c:pt>
                <c:pt idx="9">
                  <c:v>13624</c:v>
                </c:pt>
                <c:pt idx="10">
                  <c:v>14989</c:v>
                </c:pt>
                <c:pt idx="11">
                  <c:v>16568</c:v>
                </c:pt>
              </c:numCache>
            </c:numRef>
          </c:val>
          <c:smooth val="0"/>
          <c:extLst>
            <c:ext xmlns:c16="http://schemas.microsoft.com/office/drawing/2014/chart" uri="{C3380CC4-5D6E-409C-BE32-E72D297353CC}">
              <c16:uniqueId val="{00000002-18AA-492C-9BAC-43C491FBBADB}"/>
            </c:ext>
          </c:extLst>
        </c:ser>
        <c:dLbls>
          <c:showLegendKey val="0"/>
          <c:showVal val="0"/>
          <c:showCatName val="0"/>
          <c:showSerName val="0"/>
          <c:showPercent val="0"/>
          <c:showBubbleSize val="0"/>
        </c:dLbls>
        <c:smooth val="0"/>
        <c:axId val="1706830447"/>
        <c:axId val="1706826127"/>
      </c:lineChart>
      <c:catAx>
        <c:axId val="1706830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6826127"/>
        <c:crosses val="autoZero"/>
        <c:auto val="1"/>
        <c:lblAlgn val="ctr"/>
        <c:lblOffset val="100"/>
        <c:noMultiLvlLbl val="0"/>
      </c:catAx>
      <c:valAx>
        <c:axId val="1706826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6830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JRA Submissions, Cumulative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'Base Data'!$S$66</c:f>
              <c:strCache>
                <c:ptCount val="1"/>
                <c:pt idx="0">
                  <c:v>JRA Count '23</c:v>
                </c:pt>
              </c:strCache>
            </c:strRef>
          </c:tx>
          <c:spPr>
            <a:ln w="28575" cap="rnd">
              <a:solidFill>
                <a:schemeClr val="accent1"/>
              </a:solidFill>
              <a:round/>
            </a:ln>
            <a:effectLst/>
          </c:spPr>
          <c:marker>
            <c:symbol val="none"/>
          </c:marker>
          <c:cat>
            <c:strRef>
              <c:f>'Base Data'!$L$67:$L$78</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'Base Data'!$S$67:$S$78</c:f>
              <c:numCache>
                <c:formatCode>General</c:formatCode>
                <c:ptCount val="12"/>
                <c:pt idx="0">
                  <c:v>0</c:v>
                </c:pt>
                <c:pt idx="1">
                  <c:v>4</c:v>
                </c:pt>
                <c:pt idx="2">
                  <c:v>18</c:v>
                </c:pt>
                <c:pt idx="3">
                  <c:v>26</c:v>
                </c:pt>
                <c:pt idx="4">
                  <c:v>43</c:v>
                </c:pt>
                <c:pt idx="5">
                  <c:v>54</c:v>
                </c:pt>
                <c:pt idx="6">
                  <c:v>60</c:v>
                </c:pt>
                <c:pt idx="7">
                  <c:v>65</c:v>
                </c:pt>
                <c:pt idx="8">
                  <c:v>83</c:v>
                </c:pt>
                <c:pt idx="9">
                  <c:v>101</c:v>
                </c:pt>
                <c:pt idx="10">
                  <c:v>107</c:v>
                </c:pt>
                <c:pt idx="11">
                  <c:v>114</c:v>
                </c:pt>
              </c:numCache>
            </c:numRef>
          </c:val>
          <c:smooth val="0"/>
          <c:extLst>
            <c:ext xmlns:c16="http://schemas.microsoft.com/office/drawing/2014/chart" uri="{C3380CC4-5D6E-409C-BE32-E72D297353CC}">
              <c16:uniqueId val="{00000000-8319-44ED-B021-835D2D31D834}"/>
            </c:ext>
          </c:extLst>
        </c:ser>
        <c:ser>
          <c:idx val="1"/>
          <c:order val="1"/>
          <c:tx>
            <c:strRef>
              <c:f>'Base Data'!$T$66</c:f>
              <c:strCache>
                <c:ptCount val="1"/>
                <c:pt idx="0">
                  <c:v>JRA Count '24</c:v>
                </c:pt>
              </c:strCache>
            </c:strRef>
          </c:tx>
          <c:spPr>
            <a:ln w="28575" cap="rnd">
              <a:solidFill>
                <a:srgbClr val="00B0F0"/>
              </a:solidFill>
              <a:round/>
            </a:ln>
            <a:effectLst/>
          </c:spPr>
          <c:marker>
            <c:symbol val="none"/>
          </c:marker>
          <c:cat>
            <c:strRef>
              <c:f>'Base Data'!$L$67:$L$78</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'Base Data'!$T$67:$T$78</c:f>
              <c:numCache>
                <c:formatCode>General</c:formatCode>
                <c:ptCount val="12"/>
                <c:pt idx="0">
                  <c:v>4</c:v>
                </c:pt>
                <c:pt idx="1">
                  <c:v>12</c:v>
                </c:pt>
                <c:pt idx="2">
                  <c:v>23</c:v>
                </c:pt>
                <c:pt idx="3">
                  <c:v>40</c:v>
                </c:pt>
                <c:pt idx="4">
                  <c:v>47</c:v>
                </c:pt>
                <c:pt idx="5">
                  <c:v>84</c:v>
                </c:pt>
                <c:pt idx="6">
                  <c:v>119</c:v>
                </c:pt>
                <c:pt idx="7">
                  <c:v>156</c:v>
                </c:pt>
                <c:pt idx="8">
                  <c:v>172</c:v>
                </c:pt>
                <c:pt idx="9">
                  <c:v>200</c:v>
                </c:pt>
                <c:pt idx="10">
                  <c:v>220</c:v>
                </c:pt>
                <c:pt idx="11">
                  <c:v>242</c:v>
                </c:pt>
              </c:numCache>
            </c:numRef>
          </c:val>
          <c:smooth val="0"/>
          <c:extLst>
            <c:ext xmlns:c16="http://schemas.microsoft.com/office/drawing/2014/chart" uri="{C3380CC4-5D6E-409C-BE32-E72D297353CC}">
              <c16:uniqueId val="{00000001-8319-44ED-B021-835D2D31D834}"/>
            </c:ext>
          </c:extLst>
        </c:ser>
        <c:ser>
          <c:idx val="2"/>
          <c:order val="2"/>
          <c:tx>
            <c:strRef>
              <c:f>'Base Data'!$U$66</c:f>
              <c:strCache>
                <c:ptCount val="1"/>
                <c:pt idx="0">
                  <c:v>JRA Count '25</c:v>
                </c:pt>
              </c:strCache>
            </c:strRef>
          </c:tx>
          <c:spPr>
            <a:ln w="28575" cap="rnd">
              <a:solidFill>
                <a:schemeClr val="accent3"/>
              </a:solidFill>
              <a:round/>
            </a:ln>
            <a:effectLst/>
          </c:spPr>
          <c:marker>
            <c:symbol val="none"/>
          </c:marker>
          <c:cat>
            <c:strRef>
              <c:f>'Base Data'!$L$67:$L$78</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'Base Data'!$U$67:$U$78</c:f>
              <c:numCache>
                <c:formatCode>General</c:formatCode>
                <c:ptCount val="12"/>
                <c:pt idx="0">
                  <c:v>19</c:v>
                </c:pt>
                <c:pt idx="1">
                  <c:v>43</c:v>
                </c:pt>
                <c:pt idx="2">
                  <c:v>77</c:v>
                </c:pt>
                <c:pt idx="3">
                  <c:v>108</c:v>
                </c:pt>
                <c:pt idx="4">
                  <c:v>163</c:v>
                </c:pt>
                <c:pt idx="5">
                  <c:v>222</c:v>
                </c:pt>
                <c:pt idx="6">
                  <c:v>291</c:v>
                </c:pt>
                <c:pt idx="7">
                  <c:v>356</c:v>
                </c:pt>
                <c:pt idx="8">
                  <c:v>423</c:v>
                </c:pt>
                <c:pt idx="9">
                  <c:v>478</c:v>
                </c:pt>
                <c:pt idx="10">
                  <c:v>531</c:v>
                </c:pt>
                <c:pt idx="11">
                  <c:v>568</c:v>
                </c:pt>
              </c:numCache>
            </c:numRef>
          </c:val>
          <c:smooth val="0"/>
          <c:extLst>
            <c:ext xmlns:c16="http://schemas.microsoft.com/office/drawing/2014/chart" uri="{C3380CC4-5D6E-409C-BE32-E72D297353CC}">
              <c16:uniqueId val="{00000002-8319-44ED-B021-835D2D31D834}"/>
            </c:ext>
          </c:extLst>
        </c:ser>
        <c:dLbls>
          <c:showLegendKey val="0"/>
          <c:showVal val="0"/>
          <c:showCatName val="0"/>
          <c:showSerName val="0"/>
          <c:showPercent val="0"/>
          <c:showBubbleSize val="0"/>
        </c:dLbls>
        <c:smooth val="0"/>
        <c:axId val="1683127807"/>
        <c:axId val="1683131647"/>
      </c:lineChart>
      <c:catAx>
        <c:axId val="168312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131647"/>
        <c:crosses val="autoZero"/>
        <c:auto val="1"/>
        <c:lblAlgn val="ctr"/>
        <c:lblOffset val="100"/>
        <c:noMultiLvlLbl val="0"/>
      </c:catAx>
      <c:valAx>
        <c:axId val="1683131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127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E394-D72C-4A0E-BA4D-B53E3EE44AB9}"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A10-3EE5-4EF0-921A-6B429D3BC8A3}" type="slidenum">
              <a:rPr lang="en-US" smtClean="0"/>
              <a:t>‹#›</a:t>
            </a:fld>
            <a:endParaRPr lang="en-US"/>
          </a:p>
        </p:txBody>
      </p:sp>
    </p:spTree>
    <p:extLst>
      <p:ext uri="{BB962C8B-B14F-4D97-AF65-F5344CB8AC3E}">
        <p14:creationId xmlns:p14="http://schemas.microsoft.com/office/powerpoint/2010/main" val="3090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66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9913E-02A8-34B6-367B-F2C6E85EF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2F9EB-70EF-568F-B03B-A7F6D8D46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90876-319E-B817-0079-63E319CCE7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C7307C-6C41-8FE0-EACA-165CBA90AC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798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8071-9BE1-C0F7-6271-5ACDEE131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F8E43-E60A-73C1-0552-36229FCA7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06145-06A8-CEBF-29E2-1A58940A53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D6AB5E-3177-28AA-3271-CCAF9FBE84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88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996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2B3F7-76A3-7DE6-9CAB-5F95363B7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03DCE-D55A-7742-ECFD-6320EC2D2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5E6CE-A77D-F6E0-1AB3-E3C5885024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A9F5D8-34D2-EE42-821F-4C887D9F33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2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F3598-2B48-530D-F761-788D790B6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CCAA3-34DC-E733-8C2B-B502A88BC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DB6B9C-8938-C982-951C-805F405832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25E38B-F414-C867-5F47-700E4562A6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79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E0C46-364A-1A41-AA06-7851E72CC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537-F524-2462-8FD8-8769078FA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FBDAB-1F5F-E114-13DF-31A1B313A0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95647B-8054-9B6D-F522-25EFC40D7A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4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69A5B-11DF-832C-DDF7-D49E51B3B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D71A0-6528-CA88-D7FC-2C7AA7058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C7E69-D85F-911C-8AD4-67FA6D7334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23F51D-AF39-4D6A-22EE-5DA65E4AE8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391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20</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21</a:t>
            </a:fld>
            <a:endParaRPr lang="en-US"/>
          </a:p>
        </p:txBody>
      </p:sp>
    </p:spTree>
    <p:extLst>
      <p:ext uri="{BB962C8B-B14F-4D97-AF65-F5344CB8AC3E}">
        <p14:creationId xmlns:p14="http://schemas.microsoft.com/office/powerpoint/2010/main" val="342745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22</a:t>
            </a:fld>
            <a:endParaRPr lang="en-US"/>
          </a:p>
        </p:txBody>
      </p:sp>
    </p:spTree>
    <p:extLst>
      <p:ext uri="{BB962C8B-B14F-4D97-AF65-F5344CB8AC3E}">
        <p14:creationId xmlns:p14="http://schemas.microsoft.com/office/powerpoint/2010/main" val="232956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23</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A766-2D14-0647-CB64-DE54D876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E801C-3270-DBCE-AA43-BC9404B0FC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96BF83-D799-942F-F989-4D1236B11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C2ADF5-251B-0DB3-3357-257E99B5E40B}"/>
              </a:ext>
            </a:extLst>
          </p:cNvPr>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3294397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6F912-05A7-DB90-9E12-AE47F312D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225D2-28CF-4346-7D85-CF73C3521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494ED-1F38-D591-3410-2F28F380B7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0E9605-5941-B2A6-43A8-FBFE4E46E1E3}"/>
              </a:ext>
            </a:extLst>
          </p:cNvPr>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806179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0E72A-45A3-1C68-C91F-66F27C898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B9AB4A-6552-D503-BD35-8AD44279F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35FB7-D105-9098-EAD2-A112CF0797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E1B4F1D-2249-F3D7-10BC-D5C8DB0F7A1B}"/>
              </a:ext>
            </a:extLst>
          </p:cNvPr>
          <p:cNvSpPr>
            <a:spLocks noGrp="1"/>
          </p:cNvSpPr>
          <p:nvPr>
            <p:ph type="sldNum" sz="quarter" idx="5"/>
          </p:nvPr>
        </p:nvSpPr>
        <p:spPr/>
        <p:txBody>
          <a:bodyPr/>
          <a:lstStyle/>
          <a:p>
            <a:fld id="{DED49A10-3EE5-4EF0-921A-6B429D3BC8A3}" type="slidenum">
              <a:rPr lang="en-US" smtClean="0"/>
              <a:t>26</a:t>
            </a:fld>
            <a:endParaRPr lang="en-US"/>
          </a:p>
        </p:txBody>
      </p:sp>
    </p:spTree>
    <p:extLst>
      <p:ext uri="{BB962C8B-B14F-4D97-AF65-F5344CB8AC3E}">
        <p14:creationId xmlns:p14="http://schemas.microsoft.com/office/powerpoint/2010/main" val="1979824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0CEA-9B2E-2166-FD79-52B1DE534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7893-042C-440D-16CE-0EFAD498E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0D66D-182C-3D91-5559-1501DA1CBE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748560D-9955-44A8-3901-060DF5241137}"/>
              </a:ext>
            </a:extLst>
          </p:cNvPr>
          <p:cNvSpPr>
            <a:spLocks noGrp="1"/>
          </p:cNvSpPr>
          <p:nvPr>
            <p:ph type="sldNum" sz="quarter" idx="5"/>
          </p:nvPr>
        </p:nvSpPr>
        <p:spPr/>
        <p:txBody>
          <a:bodyPr/>
          <a:lstStyle/>
          <a:p>
            <a:fld id="{DED49A10-3EE5-4EF0-921A-6B429D3BC8A3}" type="slidenum">
              <a:rPr lang="en-US" smtClean="0"/>
              <a:t>27</a:t>
            </a:fld>
            <a:endParaRPr lang="en-US"/>
          </a:p>
        </p:txBody>
      </p:sp>
    </p:spTree>
    <p:extLst>
      <p:ext uri="{BB962C8B-B14F-4D97-AF65-F5344CB8AC3E}">
        <p14:creationId xmlns:p14="http://schemas.microsoft.com/office/powerpoint/2010/main" val="3113238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200AF-B17B-82B0-1EDF-E41C798DC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5F987-C853-0BEE-1DAF-4E830E1F6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7046D-75DD-2424-DEC4-6EFC02EA89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87AD06F2-D866-1BF0-65E0-AD174B0317EA}"/>
              </a:ext>
            </a:extLst>
          </p:cNvPr>
          <p:cNvSpPr>
            <a:spLocks noGrp="1"/>
          </p:cNvSpPr>
          <p:nvPr>
            <p:ph type="sldNum" sz="quarter" idx="5"/>
          </p:nvPr>
        </p:nvSpPr>
        <p:spPr/>
        <p:txBody>
          <a:bodyPr/>
          <a:lstStyle/>
          <a:p>
            <a:fld id="{DED49A10-3EE5-4EF0-921A-6B429D3BC8A3}" type="slidenum">
              <a:rPr lang="en-US" smtClean="0"/>
              <a:t>28</a:t>
            </a:fld>
            <a:endParaRPr lang="en-US"/>
          </a:p>
        </p:txBody>
      </p:sp>
    </p:spTree>
    <p:extLst>
      <p:ext uri="{BB962C8B-B14F-4D97-AF65-F5344CB8AC3E}">
        <p14:creationId xmlns:p14="http://schemas.microsoft.com/office/powerpoint/2010/main" val="2841502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5058B-C77C-8C0F-38A0-7DC74E5D9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97F6A-5169-65CB-6B57-3E9AF3410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0340D-AF50-5ED2-6C3C-76D594AD0E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47FA01D-EC6E-49F9-958B-3956C270FB07}"/>
              </a:ext>
            </a:extLst>
          </p:cNvPr>
          <p:cNvSpPr>
            <a:spLocks noGrp="1"/>
          </p:cNvSpPr>
          <p:nvPr>
            <p:ph type="sldNum" sz="quarter" idx="5"/>
          </p:nvPr>
        </p:nvSpPr>
        <p:spPr/>
        <p:txBody>
          <a:bodyPr/>
          <a:lstStyle/>
          <a:p>
            <a:fld id="{DED49A10-3EE5-4EF0-921A-6B429D3BC8A3}" type="slidenum">
              <a:rPr lang="en-US" smtClean="0"/>
              <a:t>29</a:t>
            </a:fld>
            <a:endParaRPr lang="en-US"/>
          </a:p>
        </p:txBody>
      </p:sp>
    </p:spTree>
    <p:extLst>
      <p:ext uri="{BB962C8B-B14F-4D97-AF65-F5344CB8AC3E}">
        <p14:creationId xmlns:p14="http://schemas.microsoft.com/office/powerpoint/2010/main" val="2965632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D63CD-78FB-40AF-701E-CE5B9712A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04E51-94EE-DA05-4A06-2114DF5DE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8553F-B59F-E26F-3F58-4DF3AAD05E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AA9C5EB5-31BB-69AE-53BB-0515F5957745}"/>
              </a:ext>
            </a:extLst>
          </p:cNvPr>
          <p:cNvSpPr>
            <a:spLocks noGrp="1"/>
          </p:cNvSpPr>
          <p:nvPr>
            <p:ph type="sldNum" sz="quarter" idx="5"/>
          </p:nvPr>
        </p:nvSpPr>
        <p:spPr/>
        <p:txBody>
          <a:bodyPr/>
          <a:lstStyle/>
          <a:p>
            <a:fld id="{DED49A10-3EE5-4EF0-921A-6B429D3BC8A3}" type="slidenum">
              <a:rPr lang="en-US" smtClean="0"/>
              <a:t>30</a:t>
            </a:fld>
            <a:endParaRPr lang="en-US"/>
          </a:p>
        </p:txBody>
      </p:sp>
    </p:spTree>
    <p:extLst>
      <p:ext uri="{BB962C8B-B14F-4D97-AF65-F5344CB8AC3E}">
        <p14:creationId xmlns:p14="http://schemas.microsoft.com/office/powerpoint/2010/main" val="3833285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51F4-C902-03AB-7746-B23C217C0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9171D-28F3-192B-B40B-5C9F05957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FBB40-CA5A-59FD-B125-484165F139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861D1A78-E0B1-6323-026C-DE9ECB198EDA}"/>
              </a:ext>
            </a:extLst>
          </p:cNvPr>
          <p:cNvSpPr>
            <a:spLocks noGrp="1"/>
          </p:cNvSpPr>
          <p:nvPr>
            <p:ph type="sldNum" sz="quarter" idx="5"/>
          </p:nvPr>
        </p:nvSpPr>
        <p:spPr/>
        <p:txBody>
          <a:bodyPr/>
          <a:lstStyle/>
          <a:p>
            <a:fld id="{DED49A10-3EE5-4EF0-921A-6B429D3BC8A3}" type="slidenum">
              <a:rPr lang="en-US" smtClean="0"/>
              <a:t>31</a:t>
            </a:fld>
            <a:endParaRPr lang="en-US"/>
          </a:p>
        </p:txBody>
      </p:sp>
    </p:spTree>
    <p:extLst>
      <p:ext uri="{BB962C8B-B14F-4D97-AF65-F5344CB8AC3E}">
        <p14:creationId xmlns:p14="http://schemas.microsoft.com/office/powerpoint/2010/main" val="2512088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CE16E-6580-44C6-D1A4-A158A1663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4EBA-2F9A-7C75-73A7-BD4F1E6C7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6B34F-1327-0DF5-C74D-6F5B0F2889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FCBDFA-87AF-250C-BD38-3FC370679AC0}"/>
              </a:ext>
            </a:extLst>
          </p:cNvPr>
          <p:cNvSpPr>
            <a:spLocks noGrp="1"/>
          </p:cNvSpPr>
          <p:nvPr>
            <p:ph type="sldNum" sz="quarter" idx="5"/>
          </p:nvPr>
        </p:nvSpPr>
        <p:spPr/>
        <p:txBody>
          <a:bodyPr/>
          <a:lstStyle/>
          <a:p>
            <a:fld id="{DED49A10-3EE5-4EF0-921A-6B429D3BC8A3}" type="slidenum">
              <a:rPr lang="en-US" smtClean="0"/>
              <a:t>3</a:t>
            </a:fld>
            <a:endParaRPr lang="en-US"/>
          </a:p>
        </p:txBody>
      </p:sp>
    </p:spTree>
    <p:extLst>
      <p:ext uri="{BB962C8B-B14F-4D97-AF65-F5344CB8AC3E}">
        <p14:creationId xmlns:p14="http://schemas.microsoft.com/office/powerpoint/2010/main" val="3126520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32</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A2E98-E77F-2FB1-1157-C7CFBFB49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BEE59-405A-4818-210E-12E9E4A0E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F17D6-7A3C-C94B-1C2D-AAFFF90D8C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1D8F03-0B7D-404C-25F5-67410E141F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06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3153E-ED6E-6D0C-CD80-F311FDE7F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20118-6BF8-79EC-39DA-A3D7A258E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0D5D9-ABDA-54B8-14A5-3A605994DC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95B998-CE41-5BF9-6D84-C66416F851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459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B1A1-4E54-0B5B-2DCF-003DCCA9E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54913-DDE9-E1C8-285D-CE4CD7165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90C52-F0E7-22B1-D8FF-C84433EF0A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0A2062-5812-53DC-BF3D-C7708BE48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70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E96E0-3212-A5DA-47DF-4DE95E7D7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139A4-FFE1-D5F2-2A8C-9C610D2C9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96CD0-DAA5-D3E2-F8FE-3FF0EFB087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E003D2-F74D-65AF-8797-A78159B30F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361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E0C1-C3CB-90FC-B3C0-8F9935159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6A59-4BDF-EC4C-1B27-62FDD2E98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D06CA-1064-94D5-18BB-9261886346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7D3E04-F794-F033-7501-E64C0EA6C1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568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38</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39</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40</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3C9C-FDEC-895B-7111-89A7D07AC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0C7A1-17C8-D85E-ABDF-327791D3D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913FA-B9B6-E5B9-A270-EB2F543D3823}"/>
              </a:ext>
            </a:extLst>
          </p:cNvPr>
          <p:cNvSpPr>
            <a:spLocks noGrp="1"/>
          </p:cNvSpPr>
          <p:nvPr>
            <p:ph type="body" idx="1"/>
          </p:nvPr>
        </p:nvSpPr>
        <p:spPr/>
        <p:txBody>
          <a:bodyPr/>
          <a:lstStyle/>
          <a:p>
            <a:r>
              <a:rPr lang="en-US"/>
              <a:t>Trend data for 2025 FMA only. </a:t>
            </a:r>
          </a:p>
          <a:p>
            <a:endParaRPr lang="en-US"/>
          </a:p>
          <a:p>
            <a:r>
              <a:rPr lang="en-US"/>
              <a:t>Click the link below to access toolkits with additional materials on falling objects, control of hazardous energy and other fatal risks. </a:t>
            </a:r>
          </a:p>
          <a:p>
            <a:r>
              <a:rPr lang="en-US">
                <a:hlinkClick r:id="rId3"/>
              </a:rPr>
              <a:t>Corporate Safety Portal - Health &amp; Safety Documents - Safety Shares &amp; Toolkits</a:t>
            </a:r>
            <a:endParaRPr lang="en-US"/>
          </a:p>
        </p:txBody>
      </p:sp>
      <p:sp>
        <p:nvSpPr>
          <p:cNvPr id="4" name="Slide Number Placeholder 3">
            <a:extLst>
              <a:ext uri="{FF2B5EF4-FFF2-40B4-BE49-F238E27FC236}">
                <a16:creationId xmlns:a16="http://schemas.microsoft.com/office/drawing/2014/main" id="{3E189186-8C39-D2D8-D4B9-E20718049B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57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99994-3DF2-28BD-93CA-501455CCC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7E24A-272E-4516-A17C-80F356ADC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7DE85A-760A-B97D-2270-5E68B51C2F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6DB07D-331E-1FD5-DF8B-0E9A9E4729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55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5FAD-4340-292E-54BD-0FC96F0FC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BD49D-BE5E-4AF2-F60F-AC79A149B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B8A3F-2523-27F6-85EA-A59B6EF58D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F93345-4BE6-E8A2-6892-3AC96A546F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023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D5F1-77B9-DDA3-3361-4B1D8E0CE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EFF41-6F80-5D03-4986-71FA56C78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15995-796A-C80B-054D-0152C70155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1179F8-6323-F4F7-8F69-AFC68E23BF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69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9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E9630-05D8-401F-A4D9-D2613BC070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7013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535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392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482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60473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43639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95508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8153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750837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172769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49908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3471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82941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870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369261944"/>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ACD4"/>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Global Action Item:</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697358"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2951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Management Review Event: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52415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2/12/2026</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3112302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2/12/2026</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231830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99284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0436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0544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119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2024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7926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2/12/2026</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004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2/12/2026</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15588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85182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fmi.hosted.panopto.com/Panopto/Pages/Viewer.aspx?id=866ebfa0-c240-4445-a2d2-b3d2014c98ea" TargetMode="External"/><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40.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publicportal.fmi.com/sites/publicportal/files/Files/Henderson_Files/Contractor%20Training%20Policy%20Effective%20January%20%201.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mailto:contractorgovernance@fmi.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jbabeon@fmi.co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fcx365.sharepoint.com/:b:/r/Sites/HEN-Env/Shared%20Documents/02%20Water%20Quality%20Management/2.%209%20ORC%20Certifications%20and%20Documents/Drinking%20Water%20Impairment%20SOP.pdf?csf=1&amp;web=1&amp;e=fI9I7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fcx365.sharepoint.com/Sites/HEN-EnvDMS/DMS/Forms/AllItems.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fcx365.sharepoint.com/Sites/GBL-DOHS/DOHSPolicy/Forms/AllItems.aspx?id=%2FSites%2FGBL%2DDOHS%2FDOHSPolicy%2FFCX%2DHS04%20Lockout%20Tagout%20Tryout%20Technical%20Supplement%2Epdf&amp;parent=%2FSites%2FGBL%2DDOHS%2FDOHSPolicy" TargetMode="External"/><Relationship Id="rId7" Type="http://schemas.openxmlformats.org/officeDocument/2006/relationships/image" Target="../media/image20.png"/><Relationship Id="rId2" Type="http://schemas.openxmlformats.org/officeDocument/2006/relationships/hyperlink" Target="https://fcx365.sharepoint.com/Sites/GBL-DOHS/_layouts/15/viewer.aspx?sourcedoc=%7b1ddcb20c-5897-4515-a64b-89026dffa719%7d" TargetMode="External"/><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jpe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001B378-2839-F4D2-D66B-EBEAC450A6A6}"/>
              </a:ext>
            </a:extLst>
          </p:cNvPr>
          <p:cNvPicPr>
            <a:picLocks noChangeAspect="1"/>
          </p:cNvPicPr>
          <p:nvPr/>
        </p:nvPicPr>
        <p:blipFill>
          <a:blip r:embed="rId3"/>
          <a:srcRect t="39244"/>
          <a:stretch>
            <a:fillRect/>
          </a:stretch>
        </p:blipFill>
        <p:spPr>
          <a:xfrm>
            <a:off x="0" y="0"/>
            <a:ext cx="6095999" cy="568561"/>
          </a:xfrm>
          <a:prstGeom prst="rect">
            <a:avLst/>
          </a:prstGeom>
        </p:spPr>
      </p:pic>
      <p:pic>
        <p:nvPicPr>
          <p:cNvPr id="25" name="Picture 24">
            <a:extLst>
              <a:ext uri="{FF2B5EF4-FFF2-40B4-BE49-F238E27FC236}">
                <a16:creationId xmlns:a16="http://schemas.microsoft.com/office/drawing/2014/main" id="{88AAF26E-30E4-EECB-AAE5-1A01975B123F}"/>
              </a:ext>
            </a:extLst>
          </p:cNvPr>
          <p:cNvPicPr>
            <a:picLocks noChangeAspect="1"/>
          </p:cNvPicPr>
          <p:nvPr/>
        </p:nvPicPr>
        <p:blipFill>
          <a:blip r:embed="rId4"/>
          <a:srcRect b="42066"/>
          <a:stretch>
            <a:fillRect/>
          </a:stretch>
        </p:blipFill>
        <p:spPr>
          <a:xfrm>
            <a:off x="0" y="6502578"/>
            <a:ext cx="6096000" cy="367560"/>
          </a:xfrm>
          <a:prstGeom prst="rect">
            <a:avLst/>
          </a:prstGeom>
        </p:spPr>
      </p:pic>
      <p:pic>
        <p:nvPicPr>
          <p:cNvPr id="18" name="Picture 17">
            <a:extLst>
              <a:ext uri="{FF2B5EF4-FFF2-40B4-BE49-F238E27FC236}">
                <a16:creationId xmlns:a16="http://schemas.microsoft.com/office/drawing/2014/main" id="{6FACD0DA-932F-D846-AAFC-D22DF173EB06}"/>
              </a:ext>
            </a:extLst>
          </p:cNvPr>
          <p:cNvPicPr>
            <a:picLocks noChangeAspect="1"/>
          </p:cNvPicPr>
          <p:nvPr/>
        </p:nvPicPr>
        <p:blipFill>
          <a:blip r:embed="rId5"/>
          <a:srcRect r="15449"/>
          <a:stretch>
            <a:fillRect/>
          </a:stretch>
        </p:blipFill>
        <p:spPr>
          <a:xfrm>
            <a:off x="4257461" y="393523"/>
            <a:ext cx="7934540" cy="615138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4462760"/>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Henderson</a:t>
            </a:r>
            <a:br>
              <a:rPr lang="en-US" sz="4800" b="1">
                <a:solidFill>
                  <a:schemeClr val="bg1"/>
                </a:solidFill>
                <a:latin typeface="Arial" panose="020B0604020202020204" pitchFamily="34" charset="0"/>
                <a:cs typeface="Arial" panose="020B0604020202020204" pitchFamily="34" charset="0"/>
              </a:rPr>
            </a:br>
            <a:r>
              <a:rPr lang="en-US" sz="4800" b="1">
                <a:solidFill>
                  <a:schemeClr val="bg1"/>
                </a:solidFill>
                <a:latin typeface="Arial" panose="020B0604020202020204" pitchFamily="34" charset="0"/>
                <a:cs typeface="Arial" panose="020B0604020202020204" pitchFamily="34" charset="0"/>
              </a:rPr>
              <a:t>HSE Contractor</a:t>
            </a:r>
            <a:br>
              <a:rPr lang="en-US" sz="4800" b="1">
                <a:solidFill>
                  <a:schemeClr val="bg1"/>
                </a:solidFill>
                <a:latin typeface="Arial" panose="020B0604020202020204" pitchFamily="34" charset="0"/>
                <a:cs typeface="Arial" panose="020B0604020202020204" pitchFamily="34" charset="0"/>
              </a:rPr>
            </a:br>
            <a:r>
              <a:rPr lang="en-US" sz="4800" b="1">
                <a:solidFill>
                  <a:schemeClr val="bg1"/>
                </a:solidFill>
                <a:latin typeface="Arial" panose="020B0604020202020204" pitchFamily="34" charset="0"/>
                <a:cs typeface="Arial" panose="020B0604020202020204" pitchFamily="34" charset="0"/>
              </a:rPr>
              <a:t>Meeting</a:t>
            </a: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r>
              <a:rPr lang="en-US" sz="3200" b="1">
                <a:solidFill>
                  <a:schemeClr val="bg1"/>
                </a:solidFill>
                <a:latin typeface="Arial" panose="020B0604020202020204" pitchFamily="34" charset="0"/>
                <a:cs typeface="Arial" panose="020B0604020202020204" pitchFamily="34" charset="0"/>
              </a:rPr>
              <a:t>February 2026</a:t>
            </a:r>
            <a:endParaRPr lang="en-US" sz="3200" b="1">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70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523411" y="3878436"/>
            <a:ext cx="5197108" cy="236484"/>
          </a:xfrm>
        </p:spPr>
        <p:txBody>
          <a:bodyPr/>
          <a:lstStyle/>
          <a:p>
            <a:pPr marL="0" indent="0">
              <a:buNone/>
            </a:pPr>
            <a:r>
              <a:rPr lang="en-US" sz="1050" i="1">
                <a:latin typeface="Arial" panose="020B0604020202020204" pitchFamily="34" charset="0"/>
                <a:cs typeface="Arial" panose="020B0604020202020204" pitchFamily="34" charset="0"/>
              </a:rPr>
              <a:t>Location of bulldozer before rolling down the bench toward the shovel.</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Bulldozer Rolled Off 50-foot Bench</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99917"/>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Bagdad</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January 7, 2026 / 11:06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438862">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While pushing material to construct berms, a bulldozer slid and rolled off a 40-foot bench, stopping next to a shovel below. </a:t>
                      </a:r>
                      <a:endParaRPr lang="en-US" sz="1050">
                        <a:latin typeface="Arial" panose="020B0604020202020204" pitchFamily="34" charset="0"/>
                        <a:cs typeface="Arial" panose="020B0604020202020204" pitchFamily="34" charset="0"/>
                      </a:endParaRPr>
                    </a:p>
                    <a:p>
                      <a:pPr lvl="0">
                        <a:buNone/>
                      </a:pPr>
                      <a:endParaRPr lang="en-US" sz="1050">
                        <a:latin typeface="Arial"/>
                        <a:cs typeface="Arial"/>
                      </a:endParaRPr>
                    </a:p>
                    <a:p>
                      <a:pPr lvl="0">
                        <a:buNone/>
                      </a:pPr>
                      <a:r>
                        <a:rPr lang="en-US" sz="1050">
                          <a:latin typeface="Arial"/>
                          <a:cs typeface="Arial"/>
                          <a:hlinkClick r:id="rId3"/>
                        </a:rPr>
                        <a:t>Watch the incident video here. </a:t>
                      </a:r>
                      <a:endParaRPr lang="en-US" sz="105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solidFill>
                            <a:schemeClr val="tx1"/>
                          </a:solidFill>
                          <a:latin typeface="Arial" panose="020B0604020202020204" pitchFamily="34" charset="0"/>
                          <a:cs typeface="Arial" panose="020B0604020202020204" pitchFamily="34" charset="0"/>
                        </a:rPr>
                        <a:t>Rollover protection (ROPS) and the seat belt were in place and effective.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operator was addressing an adverse condition (low berms), which was a deviation from the original work plan.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bulldozer was running parallel to an unsupported crest.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Inconsistent workplace exams and pre-shift inspections.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lvl="0" indent="-171450">
                        <a:buFont typeface="Arial" panose="020B0604020202020204" pitchFamily="34" charset="0"/>
                        <a:buChar char="•"/>
                      </a:pPr>
                      <a:r>
                        <a:rPr lang="en-US" sz="1050" b="0" i="0" u="none" strike="noStrike" noProof="0">
                          <a:latin typeface="Arial"/>
                        </a:rPr>
                        <a:t>HEO FCX1041C Track Dozer Operations Training </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Operator sustained small scratches, but no major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Rachel Adams,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61230" y="536427"/>
            <a:ext cx="124939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Vehicle Collision or Rollover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2026-01</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20032403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3" name="Picture 12">
            <a:extLst>
              <a:ext uri="{FF2B5EF4-FFF2-40B4-BE49-F238E27FC236}">
                <a16:creationId xmlns:a16="http://schemas.microsoft.com/office/drawing/2014/main" id="{5D6163F0-73D2-5DD9-84D8-09E808C3AA19}"/>
              </a:ext>
            </a:extLst>
          </p:cNvPr>
          <p:cNvPicPr>
            <a:picLocks noChangeAspect="1"/>
          </p:cNvPicPr>
          <p:nvPr/>
        </p:nvPicPr>
        <p:blipFill>
          <a:blip r:embed="rId4"/>
          <a:stretch>
            <a:fillRect/>
          </a:stretch>
        </p:blipFill>
        <p:spPr>
          <a:xfrm>
            <a:off x="6523411" y="1505889"/>
            <a:ext cx="5197109" cy="2317444"/>
          </a:xfrm>
          <a:prstGeom prst="rect">
            <a:avLst/>
          </a:prstGeom>
        </p:spPr>
      </p:pic>
      <p:pic>
        <p:nvPicPr>
          <p:cNvPr id="15" name="Picture 14">
            <a:extLst>
              <a:ext uri="{FF2B5EF4-FFF2-40B4-BE49-F238E27FC236}">
                <a16:creationId xmlns:a16="http://schemas.microsoft.com/office/drawing/2014/main" id="{81C853CF-B9F1-96BE-CD04-FF6C102B9B26}"/>
              </a:ext>
            </a:extLst>
          </p:cNvPr>
          <p:cNvPicPr>
            <a:picLocks noChangeAspect="1"/>
          </p:cNvPicPr>
          <p:nvPr/>
        </p:nvPicPr>
        <p:blipFill>
          <a:blip r:embed="rId5"/>
          <a:srcRect l="20951" t="32420" r="20711" b="5408"/>
          <a:stretch>
            <a:fillRect/>
          </a:stretch>
        </p:blipFill>
        <p:spPr>
          <a:xfrm>
            <a:off x="9275085" y="4170024"/>
            <a:ext cx="2488814" cy="1974092"/>
          </a:xfrm>
          <a:prstGeom prst="rect">
            <a:avLst/>
          </a:prstGeom>
        </p:spPr>
      </p:pic>
      <p:pic>
        <p:nvPicPr>
          <p:cNvPr id="16" name="Picture 15">
            <a:extLst>
              <a:ext uri="{FF2B5EF4-FFF2-40B4-BE49-F238E27FC236}">
                <a16:creationId xmlns:a16="http://schemas.microsoft.com/office/drawing/2014/main" id="{7845CC9C-8F05-461A-C611-B564453376AB}"/>
              </a:ext>
            </a:extLst>
          </p:cNvPr>
          <p:cNvPicPr>
            <a:picLocks noChangeAspect="1"/>
          </p:cNvPicPr>
          <p:nvPr/>
        </p:nvPicPr>
        <p:blipFill>
          <a:blip r:embed="rId6"/>
          <a:stretch>
            <a:fillRect/>
          </a:stretch>
        </p:blipFill>
        <p:spPr>
          <a:xfrm>
            <a:off x="6523411" y="4170023"/>
            <a:ext cx="2652266" cy="1974092"/>
          </a:xfrm>
          <a:prstGeom prst="rect">
            <a:avLst/>
          </a:prstGeom>
        </p:spPr>
      </p:pic>
      <p:pic>
        <p:nvPicPr>
          <p:cNvPr id="17" name="Picture 16" descr="Logo, icon&#10;&#10;Description automatically generated">
            <a:extLst>
              <a:ext uri="{FF2B5EF4-FFF2-40B4-BE49-F238E27FC236}">
                <a16:creationId xmlns:a16="http://schemas.microsoft.com/office/drawing/2014/main" id="{515D54A2-D7B6-9280-AE19-F28326837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281" y="104658"/>
            <a:ext cx="527290" cy="456784"/>
          </a:xfrm>
          <a:prstGeom prst="rect">
            <a:avLst/>
          </a:prstGeom>
        </p:spPr>
      </p:pic>
      <p:sp>
        <p:nvSpPr>
          <p:cNvPr id="18" name="TextBox 17">
            <a:extLst>
              <a:ext uri="{FF2B5EF4-FFF2-40B4-BE49-F238E27FC236}">
                <a16:creationId xmlns:a16="http://schemas.microsoft.com/office/drawing/2014/main" id="{379CC5E8-2A2C-39D7-9B19-F1CD8FCEBACE}"/>
              </a:ext>
            </a:extLst>
          </p:cNvPr>
          <p:cNvSpPr txBox="1"/>
          <p:nvPr/>
        </p:nvSpPr>
        <p:spPr>
          <a:xfrm>
            <a:off x="11227846" y="4545142"/>
            <a:ext cx="69134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Incident location</a:t>
            </a:r>
          </a:p>
        </p:txBody>
      </p:sp>
      <p:sp>
        <p:nvSpPr>
          <p:cNvPr id="19" name="TextBox 18">
            <a:extLst>
              <a:ext uri="{FF2B5EF4-FFF2-40B4-BE49-F238E27FC236}">
                <a16:creationId xmlns:a16="http://schemas.microsoft.com/office/drawing/2014/main" id="{35541EC5-599D-7961-B27F-6D5D42DC1AB7}"/>
              </a:ext>
            </a:extLst>
          </p:cNvPr>
          <p:cNvSpPr txBox="1"/>
          <p:nvPr/>
        </p:nvSpPr>
        <p:spPr>
          <a:xfrm>
            <a:off x="11227848" y="5013557"/>
            <a:ext cx="69134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Assigned work area</a:t>
            </a:r>
          </a:p>
        </p:txBody>
      </p:sp>
      <p:sp>
        <p:nvSpPr>
          <p:cNvPr id="20" name="Text Placeholder 4">
            <a:extLst>
              <a:ext uri="{FF2B5EF4-FFF2-40B4-BE49-F238E27FC236}">
                <a16:creationId xmlns:a16="http://schemas.microsoft.com/office/drawing/2014/main" id="{A645EFEE-B72B-B173-445F-C2897A925DB4}"/>
              </a:ext>
            </a:extLst>
          </p:cNvPr>
          <p:cNvSpPr txBox="1">
            <a:spLocks/>
          </p:cNvSpPr>
          <p:nvPr/>
        </p:nvSpPr>
        <p:spPr>
          <a:xfrm>
            <a:off x="6467902" y="6171343"/>
            <a:ext cx="2180442" cy="236484"/>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None/>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Final resting location of bulldozer. </a:t>
            </a:r>
          </a:p>
        </p:txBody>
      </p:sp>
      <p:sp>
        <p:nvSpPr>
          <p:cNvPr id="21" name="Text Placeholder 4">
            <a:extLst>
              <a:ext uri="{FF2B5EF4-FFF2-40B4-BE49-F238E27FC236}">
                <a16:creationId xmlns:a16="http://schemas.microsoft.com/office/drawing/2014/main" id="{EC1BDBE0-330A-903F-CCF5-AF88E2FA2B5D}"/>
              </a:ext>
            </a:extLst>
          </p:cNvPr>
          <p:cNvSpPr txBox="1">
            <a:spLocks/>
          </p:cNvSpPr>
          <p:nvPr/>
        </p:nvSpPr>
        <p:spPr>
          <a:xfrm>
            <a:off x="9275085" y="6171343"/>
            <a:ext cx="2488814" cy="236484"/>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None/>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Incident location versus assigned work area. </a:t>
            </a:r>
          </a:p>
        </p:txBody>
      </p:sp>
      <p:cxnSp>
        <p:nvCxnSpPr>
          <p:cNvPr id="3" name="Straight Arrow Connector 2">
            <a:extLst>
              <a:ext uri="{FF2B5EF4-FFF2-40B4-BE49-F238E27FC236}">
                <a16:creationId xmlns:a16="http://schemas.microsoft.com/office/drawing/2014/main" id="{CED9B1B8-C554-F7B6-4D0F-2EAAB5E97199}"/>
              </a:ext>
            </a:extLst>
          </p:cNvPr>
          <p:cNvCxnSpPr/>
          <p:nvPr/>
        </p:nvCxnSpPr>
        <p:spPr>
          <a:xfrm>
            <a:off x="9717578" y="2119745"/>
            <a:ext cx="332509" cy="307571"/>
          </a:xfrm>
          <a:prstGeom prst="straightConnector1">
            <a:avLst/>
          </a:prstGeom>
          <a:ln w="38100">
            <a:solidFill>
              <a:srgbClr val="FFFF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99767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9430640" y="1519146"/>
            <a:ext cx="2488550" cy="946866"/>
          </a:xfrm>
        </p:spPr>
        <p:txBody>
          <a:bodyPr/>
          <a:lstStyle/>
          <a:p>
            <a:pPr marL="0" indent="0">
              <a:buNone/>
            </a:pPr>
            <a:r>
              <a:rPr lang="en-US" sz="1050" i="1">
                <a:latin typeface="Arial" panose="020B0604020202020204" pitchFamily="34" charset="0"/>
                <a:cs typeface="Arial" panose="020B0604020202020204" pitchFamily="34" charset="0"/>
              </a:rPr>
              <a:t>Strap used to connect the water cannon to the temporary handrail. </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6905708" y="6184156"/>
            <a:ext cx="1905635" cy="433893"/>
          </a:xfrm>
        </p:spPr>
        <p:txBody>
          <a:bodyPr/>
          <a:lstStyle/>
          <a:p>
            <a:r>
              <a:rPr lang="en-US" sz="1050" i="1">
                <a:latin typeface="Arial" panose="020B0604020202020204" pitchFamily="34" charset="0"/>
                <a:cs typeface="Arial" panose="020B0604020202020204" pitchFamily="34" charset="0"/>
              </a:rPr>
              <a:t>Clamps missing from initial handrail installation.</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Unsecured Handrail</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7"/>
          <a:ext cx="5609203" cy="5539570"/>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11357">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2988">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Henderson</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21931">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January 8, 2026 / 11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08555">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Near Miss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623896">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50">
                          <a:latin typeface="Arial"/>
                          <a:cs typeface="Arial"/>
                        </a:rPr>
                        <a:t>A temporary handrail and water canon was installed at the crusher lube room overlooking the surge bin (about a 100-foot drop). While using the water cannon, an employee leaned on the handrail to get a better view of the bin walls. As they leaned forward, the back of the handrail lifted off the securement pegs and shifted forward. The strap connecting the water gun to the handrail restricted movement to a few inches. </a:t>
                      </a:r>
                      <a:r>
                        <a:rPr lang="en-US" sz="1050">
                          <a:solidFill>
                            <a:schemeClr val="tx1"/>
                          </a:solidFill>
                          <a:latin typeface="Arial"/>
                          <a:cs typeface="Arial"/>
                        </a:rPr>
                        <a:t>The employee was not placing full weight on the handrail; otherwise, a fall could have occurred. </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4045">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1057932">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Clamps were not installed with the temporary handrail. This allowed the handrail to tilt off the back pegs.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A 100-foot fall was prevented by the strap used to position the water cannon (a non-critical control).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0078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documented standard operating procedure or preventive maintenance process for temporary handrail installation. </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85098">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2988">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Benjamin Goertz,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619596"/>
            <a:ext cx="152053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 from Heights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2026-02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20032465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1B0BEE0C-5EB3-7E27-DE76-E9AEEC651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13" y="68451"/>
            <a:ext cx="615505" cy="533204"/>
          </a:xfrm>
          <a:prstGeom prst="rect">
            <a:avLst/>
          </a:prstGeom>
        </p:spPr>
      </p:pic>
      <p:pic>
        <p:nvPicPr>
          <p:cNvPr id="13" name="Picture Placeholder 12" descr="A pipe with a light on it&#10;&#10;AI-generated content may be incorrect.">
            <a:extLst>
              <a:ext uri="{FF2B5EF4-FFF2-40B4-BE49-F238E27FC236}">
                <a16:creationId xmlns:a16="http://schemas.microsoft.com/office/drawing/2014/main" id="{874212F7-E727-0440-6D9C-3D8AAF6AA785}"/>
              </a:ext>
            </a:extLst>
          </p:cNvPr>
          <p:cNvPicPr>
            <a:picLocks noGrp="1" noChangeAspect="1"/>
          </p:cNvPicPr>
          <p:nvPr>
            <p:ph type="pic" sz="quarter" idx="17"/>
          </p:nvPr>
        </p:nvPicPr>
        <p:blipFill>
          <a:blip r:embed="rId3"/>
          <a:srcRect l="11589" r="11589" b="12839"/>
          <a:stretch>
            <a:fillRect/>
          </a:stretch>
        </p:blipFill>
        <p:spPr>
          <a:xfrm>
            <a:off x="6322792" y="1433867"/>
            <a:ext cx="3107848" cy="2644595"/>
          </a:xfrm>
          <a:prstGeom prst="rect">
            <a:avLst/>
          </a:prstGeom>
        </p:spPr>
      </p:pic>
      <p:pic>
        <p:nvPicPr>
          <p:cNvPr id="14" name="Picture Placeholder 13" descr="A pipe with a pipe in a factory&#10;&#10;AI-generated content may be incorrect.">
            <a:extLst>
              <a:ext uri="{FF2B5EF4-FFF2-40B4-BE49-F238E27FC236}">
                <a16:creationId xmlns:a16="http://schemas.microsoft.com/office/drawing/2014/main" id="{3428EA61-A0CE-25E2-6CD7-B97999D1670F}"/>
              </a:ext>
            </a:extLst>
          </p:cNvPr>
          <p:cNvPicPr>
            <a:picLocks noGrp="1" noChangeAspect="1"/>
          </p:cNvPicPr>
          <p:nvPr>
            <p:ph type="pic" sz="quarter" idx="16"/>
          </p:nvPr>
        </p:nvPicPr>
        <p:blipFill>
          <a:blip r:embed="rId4"/>
          <a:srcRect l="11589" t="16300" r="11589"/>
          <a:stretch>
            <a:fillRect/>
          </a:stretch>
        </p:blipFill>
        <p:spPr>
          <a:xfrm>
            <a:off x="8811343" y="4078462"/>
            <a:ext cx="3107848" cy="2539587"/>
          </a:xfrm>
          <a:prstGeom prst="rect">
            <a:avLst/>
          </a:prstGeom>
        </p:spPr>
      </p:pic>
      <p:sp>
        <p:nvSpPr>
          <p:cNvPr id="15" name="Oval 14">
            <a:extLst>
              <a:ext uri="{FF2B5EF4-FFF2-40B4-BE49-F238E27FC236}">
                <a16:creationId xmlns:a16="http://schemas.microsoft.com/office/drawing/2014/main" id="{D4653A47-D7FF-0A37-B8ED-58E51520089F}"/>
              </a:ext>
            </a:extLst>
          </p:cNvPr>
          <p:cNvSpPr/>
          <p:nvPr/>
        </p:nvSpPr>
        <p:spPr>
          <a:xfrm rot="655681">
            <a:off x="7168608" y="2090474"/>
            <a:ext cx="1923204" cy="43389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17F1C45-742C-55B5-AD56-256BFF797F08}"/>
              </a:ext>
            </a:extLst>
          </p:cNvPr>
          <p:cNvSpPr/>
          <p:nvPr/>
        </p:nvSpPr>
        <p:spPr>
          <a:xfrm>
            <a:off x="8811343" y="4990241"/>
            <a:ext cx="645666" cy="43389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7A78A123-989D-AC0F-BFC3-C8B791EA8A8A}"/>
              </a:ext>
            </a:extLst>
          </p:cNvPr>
          <p:cNvSpPr/>
          <p:nvPr/>
        </p:nvSpPr>
        <p:spPr>
          <a:xfrm>
            <a:off x="11396842" y="4990241"/>
            <a:ext cx="645666" cy="43389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126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4A64-A8EB-7BEA-E098-F9B777B7653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78F35F96-9607-BC94-9103-CD014261FD2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C55F966-472A-4711-1902-7D4ACC9513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F581BA0-168E-01A7-F266-CE39AA42840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1CDABDD-ED6A-E3FB-6053-932A35A82EF5}"/>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8E3B551-2BEE-6A60-61F8-4DFD41DD42E5}"/>
              </a:ext>
            </a:extLst>
          </p:cNvPr>
          <p:cNvSpPr txBox="1"/>
          <p:nvPr/>
        </p:nvSpPr>
        <p:spPr>
          <a:xfrm>
            <a:off x="5640404" y="2261655"/>
            <a:ext cx="5938788"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Provide safe access to all work areas by installing handrails, guarding, or the use of fall protection equipment where there is a risk of miners falling.</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Provide and ensure proper use of fall protection when a fall hazard exists.  Ensure fall protection has a suitable fall arrest and secure anchorage system.</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Identify risks and eliminate or control them before beginning activities.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Conduct workplace examinations to identify conditions that may adversely affect the safety or health of miners.</a:t>
            </a:r>
          </a:p>
        </p:txBody>
      </p:sp>
      <p:sp>
        <p:nvSpPr>
          <p:cNvPr id="2" name="TextBox 1">
            <a:extLst>
              <a:ext uri="{FF2B5EF4-FFF2-40B4-BE49-F238E27FC236}">
                <a16:creationId xmlns:a16="http://schemas.microsoft.com/office/drawing/2014/main" id="{58F3E3D6-84A2-8D0B-5F57-30B0CA7FA411}"/>
              </a:ext>
            </a:extLst>
          </p:cNvPr>
          <p:cNvSpPr txBox="1"/>
          <p:nvPr/>
        </p:nvSpPr>
        <p:spPr>
          <a:xfrm>
            <a:off x="2073614" y="1372291"/>
            <a:ext cx="9715500" cy="584775"/>
          </a:xfrm>
          <a:prstGeom prst="rect">
            <a:avLst/>
          </a:prstGeom>
          <a:noFill/>
        </p:spPr>
        <p:txBody>
          <a:bodyPr wrap="square" rtlCol="0">
            <a:spAutoFit/>
          </a:bodyPr>
          <a:lstStyle/>
          <a:p>
            <a:pPr>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October 16, 2025 – A miner was performing work from an elevated platform when they fell approximately 30 feet. The miner died from his injuries.</a:t>
            </a:r>
          </a:p>
        </p:txBody>
      </p:sp>
      <p:pic>
        <p:nvPicPr>
          <p:cNvPr id="6146" name="Picture 2">
            <a:extLst>
              <a:ext uri="{FF2B5EF4-FFF2-40B4-BE49-F238E27FC236}">
                <a16:creationId xmlns:a16="http://schemas.microsoft.com/office/drawing/2014/main" id="{A93612E9-20F3-4C85-8E9B-E6A205723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277" y="2068534"/>
            <a:ext cx="3066277" cy="408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883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8BB28-08B7-AD0D-B25C-1F1AF686F69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D2B06BF-A41B-F606-8D27-03FAC34462AB}"/>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90B535E-002C-1650-9F85-BD36959D6190}"/>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C6E677D-96D2-1153-4C98-A546EC8F5891}"/>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44AFD3-9F68-1D1B-5C01-202DC8C489CD}"/>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3368BEC3-05F6-E73C-2067-2FFEDD904FC6}"/>
              </a:ext>
            </a:extLst>
          </p:cNvPr>
          <p:cNvSpPr txBox="1"/>
          <p:nvPr/>
        </p:nvSpPr>
        <p:spPr>
          <a:xfrm>
            <a:off x="6468177" y="2124858"/>
            <a:ext cx="5198874" cy="39857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Operate mobile equipment at safe speeds appropriate for the grade, load, and track conditions. Select the proper gear before descending grades to maintain positive control.</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Conduct thorough pre-operational examinations of all mobile equipment. Test brake systems, sanders, and communication devices before use and ensure they work properly.</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Establish and follow communication protocols that require verification for all mobile equipment operators.</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Make sure miners communicate their location and intended movements with the dispatcher.</a:t>
            </a:r>
          </a:p>
        </p:txBody>
      </p:sp>
      <p:sp>
        <p:nvSpPr>
          <p:cNvPr id="2" name="TextBox 1">
            <a:extLst>
              <a:ext uri="{FF2B5EF4-FFF2-40B4-BE49-F238E27FC236}">
                <a16:creationId xmlns:a16="http://schemas.microsoft.com/office/drawing/2014/main" id="{A4A023D4-E05A-5CBA-D888-ECEE16BAE32D}"/>
              </a:ext>
            </a:extLst>
          </p:cNvPr>
          <p:cNvSpPr txBox="1"/>
          <p:nvPr/>
        </p:nvSpPr>
        <p:spPr>
          <a:xfrm>
            <a:off x="1951551" y="1481521"/>
            <a:ext cx="9715500" cy="584775"/>
          </a:xfrm>
          <a:prstGeom prst="rect">
            <a:avLst/>
          </a:prstGeom>
          <a:noFill/>
        </p:spPr>
        <p:txBody>
          <a:bodyPr wrap="square" rtlCol="0">
            <a:spAutoFit/>
          </a:bodyPr>
          <a:lstStyle/>
          <a:p>
            <a:pPr lvl="0">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November 6, 2025 – A miner died when the scoop he was operating was struck by the lead locomotive of a supply trip.</a:t>
            </a:r>
          </a:p>
        </p:txBody>
      </p:sp>
      <p:pic>
        <p:nvPicPr>
          <p:cNvPr id="3" name="Picture 2">
            <a:extLst>
              <a:ext uri="{FF2B5EF4-FFF2-40B4-BE49-F238E27FC236}">
                <a16:creationId xmlns:a16="http://schemas.microsoft.com/office/drawing/2014/main" id="{A41DFE77-1AC0-3FD9-4A66-1C2C76B5D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03" y="2314909"/>
            <a:ext cx="4238625"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0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050A48-5F09-D1F0-8863-576042017110}"/>
              </a:ext>
            </a:extLst>
          </p:cNvPr>
          <p:cNvSpPr txBox="1"/>
          <p:nvPr/>
        </p:nvSpPr>
        <p:spPr>
          <a:xfrm>
            <a:off x="6096000" y="2328350"/>
            <a:ext cx="5442857" cy="3247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Determine the location of abandoned mine workings using signed maps and local sources. Abandoned mines are a major flood hazard.</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Provide sufficient barrier pillars. Evaluate </a:t>
            </a:r>
            <a:r>
              <a:rPr kumimoji="0" lang="en-US"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interburden</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thickness and compare mine surveys from a common baseline.</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directional, long-hole drilling to ensure adequate barriers around mining areas.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necessary, submit permits for "operations under water."</a:t>
            </a:r>
          </a:p>
        </p:txBody>
      </p:sp>
      <p:sp>
        <p:nvSpPr>
          <p:cNvPr id="2" name="TextBox 1">
            <a:extLst>
              <a:ext uri="{FF2B5EF4-FFF2-40B4-BE49-F238E27FC236}">
                <a16:creationId xmlns:a16="http://schemas.microsoft.com/office/drawing/2014/main" id="{FAAB0A34-5EBA-C997-26F2-592255F07DB5}"/>
              </a:ext>
            </a:extLst>
          </p:cNvPr>
          <p:cNvSpPr txBox="1"/>
          <p:nvPr/>
        </p:nvSpPr>
        <p:spPr>
          <a:xfrm>
            <a:off x="1953936" y="1489177"/>
            <a:ext cx="9715500" cy="984885"/>
          </a:xfrm>
          <a:prstGeom prst="rect">
            <a:avLst/>
          </a:prstGeom>
          <a:noFill/>
        </p:spPr>
        <p:txBody>
          <a:bodyPr wrap="square" rtlCol="0">
            <a:spAutoFit/>
          </a:bodyPr>
          <a:lstStyle/>
          <a:p>
            <a:pPr lvl="0">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November 8, 2025 – A section foreman died after a mine was inundated with water from an adjacent abandoned mine. The foreman was found on November 13, 2025.</a:t>
            </a:r>
          </a:p>
          <a:p>
            <a:pPr lvl="0">
              <a:spcAft>
                <a:spcPts val="1200"/>
              </a:spcAft>
              <a:buClr>
                <a:srgbClr val="C66A39"/>
              </a:buClr>
            </a:pPr>
            <a:endParaRPr lang="en-US" sz="160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F18CDBB-8FDB-399C-10F4-E83064D3D4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38" r="11299"/>
          <a:stretch>
            <a:fillRect/>
          </a:stretch>
        </p:blipFill>
        <p:spPr bwMode="auto">
          <a:xfrm>
            <a:off x="1953936" y="2424669"/>
            <a:ext cx="3995493" cy="337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61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9A6CA-DF9B-51B2-BFF8-C3BF44C846D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4051647-B805-BBE3-9AE5-19C09F83865B}"/>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FEFD1E5-38B0-71EB-EB13-C60D488A568C}"/>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B977E47-D368-79BF-1BDD-B7798D763A3A}"/>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D0AFE8-F234-6540-E02A-8AAC8BA99277}"/>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3D3B44A-5848-2F2E-0262-066CE554A628}"/>
              </a:ext>
            </a:extLst>
          </p:cNvPr>
          <p:cNvSpPr txBox="1"/>
          <p:nvPr/>
        </p:nvSpPr>
        <p:spPr>
          <a:xfrm>
            <a:off x="6346257" y="2118376"/>
            <a:ext cx="5442857" cy="37394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Establish mining methods based on geological conditions such as soil stability subsurface cavities.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Evaluate all pit, highwall, slope, and bank conditions at least daily or more often, if necessary, to protect the health and safety of the miners. Be especially vigilant after each rain, freeze, or thaw.</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Conduct effective workplace examinations in areas where miners are working and traveling. Identify and correct all hazards.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Train miners on equipment risks and to recognize potential hazards that can decrease bank and slope stability.</a:t>
            </a:r>
          </a:p>
        </p:txBody>
      </p:sp>
      <p:sp>
        <p:nvSpPr>
          <p:cNvPr id="2" name="TextBox 1">
            <a:extLst>
              <a:ext uri="{FF2B5EF4-FFF2-40B4-BE49-F238E27FC236}">
                <a16:creationId xmlns:a16="http://schemas.microsoft.com/office/drawing/2014/main" id="{0803DC5F-373B-EF06-C58A-A23DE303362E}"/>
              </a:ext>
            </a:extLst>
          </p:cNvPr>
          <p:cNvSpPr txBox="1"/>
          <p:nvPr/>
        </p:nvSpPr>
        <p:spPr>
          <a:xfrm>
            <a:off x="1951551" y="1481521"/>
            <a:ext cx="9964224" cy="338554"/>
          </a:xfrm>
          <a:prstGeom prst="rect">
            <a:avLst/>
          </a:prstGeom>
          <a:noFill/>
        </p:spPr>
        <p:txBody>
          <a:bodyPr wrap="square" rtlCol="0">
            <a:spAutoFit/>
          </a:bodyPr>
          <a:lstStyle/>
          <a:p>
            <a:pPr>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December 10, 2025 – Two contractors died when the dragline they were operating slid into a water-filled pit.</a:t>
            </a:r>
          </a:p>
        </p:txBody>
      </p:sp>
      <p:pic>
        <p:nvPicPr>
          <p:cNvPr id="3074" name="Picture 2">
            <a:extLst>
              <a:ext uri="{FF2B5EF4-FFF2-40B4-BE49-F238E27FC236}">
                <a16:creationId xmlns:a16="http://schemas.microsoft.com/office/drawing/2014/main" id="{44A3108A-ECAE-DC17-FA4A-E97200680D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806"/>
          <a:stretch>
            <a:fillRect/>
          </a:stretch>
        </p:blipFill>
        <p:spPr bwMode="auto">
          <a:xfrm>
            <a:off x="2109482" y="2255608"/>
            <a:ext cx="3986518"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96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60DC-D9F0-FEE6-9285-B105639D908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33F8CA1-B8B6-E389-F045-521ECDC599E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7CD3BDA-6FFE-80F2-0F9A-ED49B48C078E}"/>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209ADA2-866E-C6E7-E9A3-C31C76B4BEA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78AE18F-D1BD-993F-335E-972CA381E7E8}"/>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9104153-5B36-5CA1-E3DA-CC33A794DED5}"/>
              </a:ext>
            </a:extLst>
          </p:cNvPr>
          <p:cNvSpPr txBox="1"/>
          <p:nvPr/>
        </p:nvSpPr>
        <p:spPr>
          <a:xfrm>
            <a:off x="6346257" y="2214027"/>
            <a:ext cx="5442857"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Stay out of “red zones” and pinch point areas.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Maintain effective traction on the slope.  Control or remove excessive water, mud and other debris.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Obtain proper clearances from the dispatcher prior to starting down the slope to ensure the travel way is clear.</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Communicate your presence and intended movements when working around mobile equipment and wait for acknowledgment before moving.</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Minimize pedestrian traffic in known haulage routes.</a:t>
            </a:r>
          </a:p>
        </p:txBody>
      </p:sp>
      <p:sp>
        <p:nvSpPr>
          <p:cNvPr id="2" name="TextBox 1">
            <a:extLst>
              <a:ext uri="{FF2B5EF4-FFF2-40B4-BE49-F238E27FC236}">
                <a16:creationId xmlns:a16="http://schemas.microsoft.com/office/drawing/2014/main" id="{CCD17CC0-8017-1EAD-CB7B-BD54BA005D9B}"/>
              </a:ext>
            </a:extLst>
          </p:cNvPr>
          <p:cNvSpPr txBox="1"/>
          <p:nvPr/>
        </p:nvSpPr>
        <p:spPr>
          <a:xfrm>
            <a:off x="2073614" y="1544855"/>
            <a:ext cx="9715500" cy="338554"/>
          </a:xfrm>
          <a:prstGeom prst="rect">
            <a:avLst/>
          </a:prstGeom>
          <a:noFill/>
        </p:spPr>
        <p:txBody>
          <a:bodyPr wrap="square" rtlCol="0">
            <a:spAutoFit/>
          </a:bodyPr>
          <a:lstStyle/>
          <a:p>
            <a:pPr>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December 18, 2025 – A miner died after a tractor pinned him against the rib.</a:t>
            </a:r>
          </a:p>
        </p:txBody>
      </p:sp>
      <p:pic>
        <p:nvPicPr>
          <p:cNvPr id="4098" name="Picture 2">
            <a:extLst>
              <a:ext uri="{FF2B5EF4-FFF2-40B4-BE49-F238E27FC236}">
                <a16:creationId xmlns:a16="http://schemas.microsoft.com/office/drawing/2014/main" id="{AEE3E4EA-E9EC-A82D-0CF4-0F084B079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936" y="2305484"/>
            <a:ext cx="4309484" cy="300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40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016E8-8178-4100-05D2-C14EDCB6A906}"/>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F63951EA-2DAB-C947-9678-2D7B76F1683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30311A4-DC4C-D2F8-E8FF-A56EC88F965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454535D-8426-41FA-E4DE-44D20B7D33DA}"/>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E4BCB3A-1686-1F9E-0AE5-550B81A6749F}"/>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CBFB0F4-28C6-AC53-9FFC-307BF777039A}"/>
              </a:ext>
            </a:extLst>
          </p:cNvPr>
          <p:cNvSpPr txBox="1"/>
          <p:nvPr/>
        </p:nvSpPr>
        <p:spPr>
          <a:xfrm>
            <a:off x="6500262" y="2203288"/>
            <a:ext cx="5120238"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Never apply heat to or near pressurized hydraulic lines.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Never apply heat to components when flammable, combustible, or explosive materials are present.</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Protect and/or relocate hydraulic lines to prevent physical damage.</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Examine all components and surrounding areas before applying heat, cutting or welding. Conduct daily inspections of hydraulic equipment, hoses, and connections for leaks, wear, or damage.</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Always use proper protective equipment for the task.</a:t>
            </a:r>
          </a:p>
        </p:txBody>
      </p:sp>
      <p:sp>
        <p:nvSpPr>
          <p:cNvPr id="2" name="TextBox 1">
            <a:extLst>
              <a:ext uri="{FF2B5EF4-FFF2-40B4-BE49-F238E27FC236}">
                <a16:creationId xmlns:a16="http://schemas.microsoft.com/office/drawing/2014/main" id="{23F1F5A1-9316-42BD-AEFD-2DDD44EE39D5}"/>
              </a:ext>
            </a:extLst>
          </p:cNvPr>
          <p:cNvSpPr txBox="1"/>
          <p:nvPr/>
        </p:nvSpPr>
        <p:spPr>
          <a:xfrm>
            <a:off x="2092865" y="1469125"/>
            <a:ext cx="9715500" cy="584775"/>
          </a:xfrm>
          <a:prstGeom prst="rect">
            <a:avLst/>
          </a:prstGeom>
          <a:noFill/>
        </p:spPr>
        <p:txBody>
          <a:bodyPr wrap="square" rtlCol="0">
            <a:spAutoFit/>
          </a:bodyPr>
          <a:lstStyle/>
          <a:p>
            <a:pPr>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December 22, 2025 – A contractor died after receiving burns from a pressurized hydraulic line that ruptured and caught fire. The contractor was cutting wedges from a cone crusher with a torch.</a:t>
            </a:r>
          </a:p>
        </p:txBody>
      </p:sp>
      <p:pic>
        <p:nvPicPr>
          <p:cNvPr id="5122" name="Picture 2">
            <a:extLst>
              <a:ext uri="{FF2B5EF4-FFF2-40B4-BE49-F238E27FC236}">
                <a16:creationId xmlns:a16="http://schemas.microsoft.com/office/drawing/2014/main" id="{31A64563-59E7-2456-169C-475FB813A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936" y="2308926"/>
            <a:ext cx="4310630" cy="313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13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74A79-60BC-33B0-91B4-0615F799673C}"/>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B916A94-46A1-9163-80B1-9638DE63AED0}"/>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29A9E37-DAF8-1B43-7956-29D51F2F468F}"/>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4332826-FAD9-1733-6C17-4FD696611D4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F1B4575-7589-D1F6-D08D-6AF993623AD2}"/>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61C33B5-455A-2E58-6928-AD89B0309320}"/>
              </a:ext>
            </a:extLst>
          </p:cNvPr>
          <p:cNvSpPr txBox="1"/>
          <p:nvPr/>
        </p:nvSpPr>
        <p:spPr>
          <a:xfrm>
            <a:off x="6500262" y="2203288"/>
            <a:ext cx="512023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Establish and discuss safe work procedures before beginning work. Identify and control all hazards associated with the work and use methods to properly protect persons. </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Before working on equipment, block all raised components against motion and ensure persons are positioned in a safe location and away from the “red zone” areas.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Never work under a load that is unsupported or inadequately supported. Observe and follow all warning labels and signs on equipment.</a:t>
            </a:r>
          </a:p>
        </p:txBody>
      </p:sp>
      <p:sp>
        <p:nvSpPr>
          <p:cNvPr id="2" name="TextBox 1">
            <a:extLst>
              <a:ext uri="{FF2B5EF4-FFF2-40B4-BE49-F238E27FC236}">
                <a16:creationId xmlns:a16="http://schemas.microsoft.com/office/drawing/2014/main" id="{B1C50E4F-7703-F750-6058-1F6038C44A7C}"/>
              </a:ext>
            </a:extLst>
          </p:cNvPr>
          <p:cNvSpPr txBox="1"/>
          <p:nvPr/>
        </p:nvSpPr>
        <p:spPr>
          <a:xfrm>
            <a:off x="2092865" y="1469125"/>
            <a:ext cx="9715500" cy="584775"/>
          </a:xfrm>
          <a:prstGeom prst="rect">
            <a:avLst/>
          </a:prstGeom>
          <a:noFill/>
        </p:spPr>
        <p:txBody>
          <a:bodyPr wrap="square" rtlCol="0">
            <a:spAutoFit/>
          </a:bodyPr>
          <a:lstStyle/>
          <a:p>
            <a:pPr>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January 8, 2026 - An over-the-road truck driver died after he became pinned between the dump bed and the frame of a truck.</a:t>
            </a:r>
          </a:p>
        </p:txBody>
      </p:sp>
      <p:pic>
        <p:nvPicPr>
          <p:cNvPr id="1026" name="Picture 2">
            <a:extLst>
              <a:ext uri="{FF2B5EF4-FFF2-40B4-BE49-F238E27FC236}">
                <a16:creationId xmlns:a16="http://schemas.microsoft.com/office/drawing/2014/main" id="{902C0BD3-4F8F-19D1-355E-A6DA47161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235" y="2300342"/>
            <a:ext cx="4003135" cy="331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02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6DE440-6760-E4DA-3D5B-6909CD03AB83}"/>
              </a:ext>
            </a:extLst>
          </p:cNvPr>
          <p:cNvPicPr>
            <a:picLocks noChangeAspect="1"/>
          </p:cNvPicPr>
          <p:nvPr/>
        </p:nvPicPr>
        <p:blipFill>
          <a:blip r:embed="rId3"/>
          <a:stretch>
            <a:fillRect/>
          </a:stretch>
        </p:blipFill>
        <p:spPr>
          <a:xfrm>
            <a:off x="1943207" y="12653"/>
            <a:ext cx="10248793" cy="6845347"/>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460511"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2105B9-9070-DCBD-7315-6ADFD684C12C}"/>
              </a:ext>
            </a:extLst>
          </p:cNvPr>
          <p:cNvSpPr txBox="1"/>
          <p:nvPr/>
        </p:nvSpPr>
        <p:spPr>
          <a:xfrm>
            <a:off x="493617" y="693856"/>
            <a:ext cx="3853794" cy="1754326"/>
          </a:xfrm>
          <a:prstGeom prst="rect">
            <a:avLst/>
          </a:prstGeom>
          <a:noFill/>
        </p:spPr>
        <p:txBody>
          <a:bodyPr wrap="square" rtlCol="0">
            <a:spAutoFit/>
          </a:bodyPr>
          <a:lstStyle/>
          <a:p>
            <a:r>
              <a:rPr lang="en-US" sz="3600" b="1" spc="-80">
                <a:solidFill>
                  <a:schemeClr val="bg1"/>
                </a:solidFill>
                <a:latin typeface="Arial" panose="020B0604020202020204" pitchFamily="34" charset="0"/>
                <a:cs typeface="Arial" panose="020B0604020202020204" pitchFamily="34" charset="0"/>
              </a:rPr>
              <a:t>What is the purpose of this Meeting?</a:t>
            </a:r>
          </a:p>
        </p:txBody>
      </p:sp>
      <p:sp>
        <p:nvSpPr>
          <p:cNvPr id="4" name="TextBox 3">
            <a:extLst>
              <a:ext uri="{FF2B5EF4-FFF2-40B4-BE49-F238E27FC236}">
                <a16:creationId xmlns:a16="http://schemas.microsoft.com/office/drawing/2014/main" id="{23764514-8671-3B9D-7168-19BE82AE5264}"/>
              </a:ext>
            </a:extLst>
          </p:cNvPr>
          <p:cNvSpPr txBox="1"/>
          <p:nvPr/>
        </p:nvSpPr>
        <p:spPr>
          <a:xfrm>
            <a:off x="493617" y="2416575"/>
            <a:ext cx="3725049" cy="3970318"/>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1133018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4"/>
              </a:rPr>
              <a:t>Safety Toolkits</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5"/>
              </a:rPr>
              <a:t>FCX Policies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6"/>
              </a:rPr>
              <a:t>MSHA Safety Alerts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7"/>
              </a:rPr>
              <a:t>OSHA</a:t>
            </a:r>
            <a:r>
              <a:rPr lang="en-US">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Additional Resources</a:t>
            </a:r>
            <a:endParaRPr lang="en-US" sz="3600" b="1">
              <a:solidFill>
                <a:srgbClr val="004449"/>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cky cliff&#10;&#10;Description automatically generated">
            <a:extLst>
              <a:ext uri="{FF2B5EF4-FFF2-40B4-BE49-F238E27FC236}">
                <a16:creationId xmlns:a16="http://schemas.microsoft.com/office/drawing/2014/main" id="{D0EEE933-1FB8-1D5B-84DA-816ADFBD9B69}"/>
              </a:ext>
            </a:extLst>
          </p:cNvPr>
          <p:cNvPicPr>
            <a:picLocks noChangeAspect="1"/>
          </p:cNvPicPr>
          <p:nvPr/>
        </p:nvPicPr>
        <p:blipFill rotWithShape="1">
          <a:blip r:embed="rId3">
            <a:extLst>
              <a:ext uri="{28A0092B-C50C-407E-A947-70E740481C1C}">
                <a14:useLocalDpi xmlns:a14="http://schemas.microsoft.com/office/drawing/2010/main" val="0"/>
              </a:ext>
            </a:extLst>
          </a:blip>
          <a:srcRect b="92794"/>
          <a:stretch/>
        </p:blipFill>
        <p:spPr>
          <a:xfrm>
            <a:off x="0" y="6544908"/>
            <a:ext cx="6517761" cy="313092"/>
          </a:xfrm>
          <a:prstGeom prst="rect">
            <a:avLst/>
          </a:prstGeom>
        </p:spPr>
      </p:pic>
      <p:pic>
        <p:nvPicPr>
          <p:cNvPr id="10" name="Picture 9" descr="A close-up of a rocky cliff&#10;&#10;Description automatically generated">
            <a:extLst>
              <a:ext uri="{FF2B5EF4-FFF2-40B4-BE49-F238E27FC236}">
                <a16:creationId xmlns:a16="http://schemas.microsoft.com/office/drawing/2014/main" id="{B4C9FBBB-0FBA-CE5F-9CF8-1FAB852D3A58}"/>
              </a:ext>
            </a:extLst>
          </p:cNvPr>
          <p:cNvPicPr>
            <a:picLocks noChangeAspect="1"/>
          </p:cNvPicPr>
          <p:nvPr/>
        </p:nvPicPr>
        <p:blipFill rotWithShape="1">
          <a:blip r:embed="rId3">
            <a:extLst>
              <a:ext uri="{28A0092B-C50C-407E-A947-70E740481C1C}">
                <a14:useLocalDpi xmlns:a14="http://schemas.microsoft.com/office/drawing/2010/main" val="0"/>
              </a:ext>
            </a:extLst>
          </a:blip>
          <a:srcRect t="90875"/>
          <a:stretch/>
        </p:blipFill>
        <p:spPr>
          <a:xfrm>
            <a:off x="0" y="0"/>
            <a:ext cx="6517759" cy="396508"/>
          </a:xfrm>
          <a:prstGeom prst="rect">
            <a:avLst/>
          </a:prstGeom>
        </p:spPr>
      </p:pic>
      <p:pic>
        <p:nvPicPr>
          <p:cNvPr id="5" name="Picture 4">
            <a:extLst>
              <a:ext uri="{FF2B5EF4-FFF2-40B4-BE49-F238E27FC236}">
                <a16:creationId xmlns:a16="http://schemas.microsoft.com/office/drawing/2014/main" id="{E97DC3B6-71F9-B10D-D96C-D4EF1AB14682}"/>
              </a:ext>
            </a:extLst>
          </p:cNvPr>
          <p:cNvPicPr>
            <a:picLocks noChangeAspect="1"/>
          </p:cNvPicPr>
          <p:nvPr/>
        </p:nvPicPr>
        <p:blipFill>
          <a:blip r:embed="rId4">
            <a:extLst>
              <a:ext uri="{28A0092B-C50C-407E-A947-70E740481C1C}">
                <a14:useLocalDpi xmlns:a14="http://schemas.microsoft.com/office/drawing/2010/main" val="0"/>
              </a:ext>
            </a:extLst>
          </a:blip>
          <a:srcRect t="2" b="2"/>
          <a:stretch/>
        </p:blipFill>
        <p:spPr>
          <a:xfrm>
            <a:off x="6096000" y="396508"/>
            <a:ext cx="6096000"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Site Incidents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4075600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372291"/>
            <a:ext cx="10009465" cy="5109091"/>
          </a:xfrm>
          <a:prstGeom prst="rect">
            <a:avLst/>
          </a:prstGeom>
          <a:noFill/>
        </p:spPr>
        <p:txBody>
          <a:bodyPr wrap="square" rtlCol="0">
            <a:sp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01/08 – Unsecured Handrail (Near Miss, </a:t>
            </a:r>
            <a:r>
              <a:rPr lang="en-US" b="1">
                <a:latin typeface="Arial" panose="020B0604020202020204" pitchFamily="34" charset="0"/>
                <a:cs typeface="Arial" panose="020B0604020202020204" pitchFamily="34" charset="0"/>
              </a:rPr>
              <a:t>ACTIONABLE</a:t>
            </a:r>
            <a:r>
              <a:rPr lang="en-US">
                <a:latin typeface="Arial" panose="020B0604020202020204" pitchFamily="34" charset="0"/>
                <a:cs typeface="Arial" panose="020B0604020202020204" pitchFamily="34" charset="0"/>
              </a:rPr>
              <a:t>) </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 almost fell when temporary handrail shifted at Surge Bin</a:t>
            </a:r>
          </a:p>
          <a:p>
            <a:pPr marL="800100" lvl="1" indent="-342900">
              <a:spcAft>
                <a:spcPts val="1200"/>
              </a:spcAft>
              <a:buClr>
                <a:srgbClr val="C66A39"/>
              </a:buClr>
              <a:buFont typeface="Arial" panose="020B0604020202020204" pitchFamily="34" charset="0"/>
              <a:buChar char="•"/>
            </a:pPr>
            <a:r>
              <a:rPr lang="en-US" i="1">
                <a:latin typeface="Arial" panose="020B0604020202020204" pitchFamily="34" charset="0"/>
                <a:cs typeface="Arial" panose="020B0604020202020204" pitchFamily="34" charset="0"/>
              </a:rPr>
              <a:t>See Event Advisory earlier in slide deck</a:t>
            </a:r>
          </a:p>
          <a:p>
            <a:pPr>
              <a:spcBef>
                <a:spcPts val="0"/>
              </a:spcBef>
              <a:spcAft>
                <a:spcPts val="1200"/>
              </a:spcAft>
              <a:buClr>
                <a:srgbClr val="C66A39"/>
              </a:buClr>
            </a:pPr>
            <a:r>
              <a:rPr lang="en-US">
                <a:latin typeface="Arial" panose="020B0604020202020204" pitchFamily="34" charset="0"/>
                <a:cs typeface="Arial" panose="020B0604020202020204" pitchFamily="34" charset="0"/>
              </a:rPr>
              <a:t>01/11 – Mill Lab Water Leak (Property Damage)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Water line in Mill assay lab froze causing water leak</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Damage to multiple ceiling tiles and infiltration of water into one electrical box</a:t>
            </a:r>
          </a:p>
          <a:p>
            <a:pPr>
              <a:spcBef>
                <a:spcPts val="0"/>
              </a:spcBef>
              <a:spcAft>
                <a:spcPts val="1200"/>
              </a:spcAft>
              <a:buClr>
                <a:srgbClr val="C66A39"/>
              </a:buClr>
            </a:pPr>
            <a:r>
              <a:rPr lang="en-US">
                <a:latin typeface="Arial" panose="020B0604020202020204" pitchFamily="34" charset="0"/>
                <a:cs typeface="Arial" panose="020B0604020202020204" pitchFamily="34" charset="0"/>
              </a:rPr>
              <a:t>01/23 – Personal Medical Event Results in Fall at Same Height (First Aid)</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 experienced Personal Medical event while underground</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During the event, employee fell sustaining first aid injuries to their head and shoulder</a:t>
            </a:r>
          </a:p>
          <a:p>
            <a:pPr>
              <a:spcBef>
                <a:spcPts val="0"/>
              </a:spcBef>
              <a:spcAft>
                <a:spcPts val="1200"/>
              </a:spcAft>
              <a:buClr>
                <a:srgbClr val="C66A39"/>
              </a:buClr>
            </a:pPr>
            <a:r>
              <a:rPr lang="en-US">
                <a:latin typeface="Arial" panose="020B0604020202020204" pitchFamily="34" charset="0"/>
                <a:cs typeface="Arial" panose="020B0604020202020204" pitchFamily="34" charset="0"/>
              </a:rPr>
              <a:t>01/27 – Damaged 480V Drill Power Box (Property Damage)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Tramming </a:t>
            </a:r>
            <a:r>
              <a:rPr lang="en-US" err="1">
                <a:latin typeface="Arial" panose="020B0604020202020204" pitchFamily="34" charset="0"/>
                <a:cs typeface="Arial" panose="020B0604020202020204" pitchFamily="34" charset="0"/>
              </a:rPr>
              <a:t>spraymec</a:t>
            </a:r>
            <a:r>
              <a:rPr lang="en-US">
                <a:latin typeface="Arial" panose="020B0604020202020204" pitchFamily="34" charset="0"/>
                <a:cs typeface="Arial" panose="020B0604020202020204" pitchFamily="34" charset="0"/>
              </a:rPr>
              <a:t> at 6xc/625 intersection</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Boom light bracket contacted 480V tap box pulling off the spring line, exposing wire</a:t>
            </a:r>
          </a:p>
        </p:txBody>
      </p:sp>
    </p:spTree>
    <p:extLst>
      <p:ext uri="{BB962C8B-B14F-4D97-AF65-F5344CB8AC3E}">
        <p14:creationId xmlns:p14="http://schemas.microsoft.com/office/powerpoint/2010/main" val="2453768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pPr algn="ctr"/>
            <a:r>
              <a:rPr lang="en-US" sz="4800" b="1">
                <a:solidFill>
                  <a:srgbClr val="004449"/>
                </a:solidFill>
                <a:latin typeface="Arial" panose="020B0604020202020204" pitchFamily="34" charset="0"/>
                <a:cs typeface="Arial" panose="020B0604020202020204" pitchFamily="34" charset="0"/>
              </a:rPr>
              <a:t>FRM Verification Results – Jan.</a:t>
            </a:r>
            <a:endParaRPr lang="en-US" sz="3600" b="1">
              <a:solidFill>
                <a:srgbClr val="004449"/>
              </a:solidFill>
              <a:highlight>
                <a:srgbClr val="FFFF00"/>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5170646"/>
          </a:xfrm>
          <a:prstGeom prst="rect">
            <a:avLst/>
          </a:prstGeom>
          <a:noFill/>
        </p:spPr>
        <p:txBody>
          <a:bodyPr wrap="square">
            <a:spAutoFit/>
          </a:bodyPr>
          <a:lstStyle/>
          <a:p>
            <a:pPr marL="0" indent="0">
              <a:buNone/>
            </a:pPr>
            <a:r>
              <a:rPr lang="en-US" sz="2200"/>
              <a:t>149 verifications completed in January</a:t>
            </a:r>
          </a:p>
          <a:p>
            <a:pPr marL="0" indent="0">
              <a:buNone/>
            </a:pPr>
            <a:endParaRPr lang="en-US" sz="2200"/>
          </a:p>
          <a:p>
            <a:pPr marL="0" indent="0">
              <a:buNone/>
            </a:pPr>
            <a:r>
              <a:rPr lang="en-US" sz="2200" b="0" i="0" u="none" strike="noStrike">
                <a:solidFill>
                  <a:srgbClr val="000000"/>
                </a:solidFill>
                <a:effectLst/>
                <a:latin typeface="Calibri" panose="020F0502020204030204" pitchFamily="34" charset="0"/>
              </a:rPr>
              <a:t>Focus </a:t>
            </a:r>
            <a:r>
              <a:rPr lang="en-US" sz="2200">
                <a:solidFill>
                  <a:srgbClr val="000000"/>
                </a:solidFill>
                <a:latin typeface="Calibri" panose="020F0502020204030204" pitchFamily="34" charset="0"/>
              </a:rPr>
              <a:t>for</a:t>
            </a:r>
            <a:r>
              <a:rPr lang="en-US" sz="2200" b="0" i="0" u="none" strike="noStrike">
                <a:solidFill>
                  <a:srgbClr val="000000"/>
                </a:solidFill>
                <a:effectLst/>
                <a:latin typeface="Calibri" panose="020F0502020204030204" pitchFamily="34" charset="0"/>
              </a:rPr>
              <a:t> January</a:t>
            </a:r>
            <a:r>
              <a:rPr lang="en-US" sz="2200">
                <a:solidFill>
                  <a:srgbClr val="000000"/>
                </a:solidFill>
                <a:latin typeface="Calibri" panose="020F0502020204030204" pitchFamily="34" charset="0"/>
              </a:rPr>
              <a:t> </a:t>
            </a:r>
            <a:r>
              <a:rPr lang="en-US" sz="2200" b="0" i="0" u="none" strike="noStrike">
                <a:solidFill>
                  <a:srgbClr val="000000"/>
                </a:solidFill>
                <a:effectLst/>
                <a:latin typeface="Calibri" panose="020F0502020204030204" pitchFamily="34" charset="0"/>
              </a:rPr>
              <a:t>around Exposure to Electrical Hazard, Hazardous Substance – </a:t>
            </a:r>
            <a:r>
              <a:rPr lang="en-US" sz="2200">
                <a:solidFill>
                  <a:srgbClr val="000000"/>
                </a:solidFill>
                <a:latin typeface="Calibri" panose="020F0502020204030204" pitchFamily="34" charset="0"/>
              </a:rPr>
              <a:t>Chronic</a:t>
            </a:r>
            <a:r>
              <a:rPr lang="en-US" sz="2200" b="0" i="0" u="none" strike="noStrike">
                <a:solidFill>
                  <a:srgbClr val="000000"/>
                </a:solidFill>
                <a:effectLst/>
                <a:latin typeface="Calibri" panose="020F0502020204030204" pitchFamily="34" charset="0"/>
              </a:rPr>
              <a:t>, Underground Hazardous Atmosphere</a:t>
            </a:r>
            <a:br>
              <a:rPr lang="en-US" sz="2200" b="0" i="0" u="none" strike="noStrike">
                <a:solidFill>
                  <a:srgbClr val="000000"/>
                </a:solidFill>
                <a:effectLst/>
                <a:latin typeface="Calibri" panose="020F0502020204030204" pitchFamily="34" charset="0"/>
              </a:rPr>
            </a:br>
            <a:endParaRPr lang="en-US" sz="2200"/>
          </a:p>
          <a:p>
            <a:r>
              <a:rPr lang="en-US" sz="2200"/>
              <a:t>All Und. Haz. Atmosphere and Exp. To Electrical Hazards dropped, missing controls ratio for Blasting and Haz. Sub. – Chronic increased</a:t>
            </a:r>
          </a:p>
          <a:p>
            <a:pPr marL="0" indent="0">
              <a:buNone/>
            </a:pPr>
            <a:endParaRPr lang="en-US" sz="2200"/>
          </a:p>
          <a:p>
            <a:pPr marL="0" indent="0">
              <a:buNone/>
            </a:pPr>
            <a:r>
              <a:rPr lang="en-US" sz="2200" u="sng"/>
              <a:t>FOCUS FOR FEBRUARY:</a:t>
            </a:r>
          </a:p>
          <a:p>
            <a:pPr marL="342900" indent="-342900">
              <a:buFontTx/>
              <a:buChar char="-"/>
            </a:pPr>
            <a:r>
              <a:rPr lang="en-US" sz="2200"/>
              <a:t>Blasting</a:t>
            </a:r>
          </a:p>
          <a:p>
            <a:pPr marL="342900" indent="-342900">
              <a:buFontTx/>
              <a:buChar char="-"/>
            </a:pPr>
            <a:r>
              <a:rPr lang="en-US" sz="2200"/>
              <a:t>Hazardous Substances – Chronic</a:t>
            </a:r>
          </a:p>
        </p:txBody>
      </p:sp>
      <p:graphicFrame>
        <p:nvGraphicFramePr>
          <p:cNvPr id="2" name="Chart 1">
            <a:extLst>
              <a:ext uri="{FF2B5EF4-FFF2-40B4-BE49-F238E27FC236}">
                <a16:creationId xmlns:a16="http://schemas.microsoft.com/office/drawing/2014/main" id="{C561E921-DFBB-47A8-B5E7-2F3107D23FFE}"/>
              </a:ext>
            </a:extLst>
          </p:cNvPr>
          <p:cNvGraphicFramePr>
            <a:graphicFrameLocks/>
          </p:cNvGraphicFramePr>
          <p:nvPr>
            <p:extLst>
              <p:ext uri="{D42A27DB-BD31-4B8C-83A1-F6EECF244321}">
                <p14:modId xmlns:p14="http://schemas.microsoft.com/office/powerpoint/2010/main" val="1643455676"/>
              </p:ext>
            </p:extLst>
          </p:nvPr>
        </p:nvGraphicFramePr>
        <p:xfrm>
          <a:off x="6486525" y="1331569"/>
          <a:ext cx="5705475" cy="5061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7380-545D-8F97-1ACF-DF928715696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01626E-E7E0-BFFE-B6FD-84AD39FB1AF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65D8E-1D6C-CA30-4E51-7F0F6B321C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C9EF26-6194-B83C-A9EB-44EBAC5DD17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47E70-FADA-6CD5-C6AF-50AB1A07B9BF}"/>
              </a:ext>
            </a:extLst>
          </p:cNvPr>
          <p:cNvSpPr txBox="1"/>
          <p:nvPr/>
        </p:nvSpPr>
        <p:spPr>
          <a:xfrm>
            <a:off x="1953936" y="541294"/>
            <a:ext cx="9826172" cy="1200329"/>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FRM Verification Results – Jan.</a:t>
            </a:r>
          </a:p>
          <a:p>
            <a:pPr algn="ctr"/>
            <a:r>
              <a:rPr lang="en-US" sz="2400" b="1">
                <a:solidFill>
                  <a:srgbClr val="004449"/>
                </a:solidFill>
                <a:latin typeface="Arial" panose="020B0604020202020204" pitchFamily="34" charset="0"/>
                <a:cs typeface="Arial" panose="020B0604020202020204" pitchFamily="34" charset="0"/>
              </a:rPr>
              <a:t>Henderson Missing Controls with Multiple No Responses</a:t>
            </a:r>
          </a:p>
        </p:txBody>
      </p:sp>
      <p:pic>
        <p:nvPicPr>
          <p:cNvPr id="5" name="Picture 4">
            <a:extLst>
              <a:ext uri="{FF2B5EF4-FFF2-40B4-BE49-F238E27FC236}">
                <a16:creationId xmlns:a16="http://schemas.microsoft.com/office/drawing/2014/main" id="{55A54EDA-4EB9-82E5-7C46-9FAFABBED979}"/>
              </a:ext>
            </a:extLst>
          </p:cNvPr>
          <p:cNvPicPr>
            <a:picLocks noChangeAspect="1"/>
          </p:cNvPicPr>
          <p:nvPr/>
        </p:nvPicPr>
        <p:blipFill>
          <a:blip r:embed="rId3"/>
          <a:stretch>
            <a:fillRect/>
          </a:stretch>
        </p:blipFill>
        <p:spPr>
          <a:xfrm>
            <a:off x="1687072" y="2162314"/>
            <a:ext cx="9966316" cy="2662235"/>
          </a:xfrm>
          <a:prstGeom prst="rect">
            <a:avLst/>
          </a:prstGeom>
        </p:spPr>
      </p:pic>
    </p:spTree>
    <p:extLst>
      <p:ext uri="{BB962C8B-B14F-4D97-AF65-F5344CB8AC3E}">
        <p14:creationId xmlns:p14="http://schemas.microsoft.com/office/powerpoint/2010/main" val="4182164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ED86-C7C4-ED26-82A8-324A964267E2}"/>
            </a:ext>
          </a:extLst>
        </p:cNvPr>
        <p:cNvGrpSpPr/>
        <p:nvPr/>
      </p:nvGrpSpPr>
      <p:grpSpPr>
        <a:xfrm>
          <a:off x="0" y="0"/>
          <a:ext cx="0" cy="0"/>
          <a:chOff x="0" y="0"/>
          <a:chExt cx="0" cy="0"/>
        </a:xfrm>
      </p:grpSpPr>
      <p:pic>
        <p:nvPicPr>
          <p:cNvPr id="6" name="Picture 5" descr="A close-up of a rocky cliff&#10;&#10;Description automatically generated">
            <a:extLst>
              <a:ext uri="{FF2B5EF4-FFF2-40B4-BE49-F238E27FC236}">
                <a16:creationId xmlns:a16="http://schemas.microsoft.com/office/drawing/2014/main" id="{BF3A70AE-A4AD-2379-DA47-6175C55B340D}"/>
              </a:ext>
            </a:extLst>
          </p:cNvPr>
          <p:cNvPicPr>
            <a:picLocks noChangeAspect="1"/>
          </p:cNvPicPr>
          <p:nvPr/>
        </p:nvPicPr>
        <p:blipFill rotWithShape="1">
          <a:blip r:embed="rId3">
            <a:extLst>
              <a:ext uri="{28A0092B-C50C-407E-A947-70E740481C1C}">
                <a14:useLocalDpi xmlns:a14="http://schemas.microsoft.com/office/drawing/2010/main" val="0"/>
              </a:ext>
            </a:extLst>
          </a:blip>
          <a:srcRect b="92794"/>
          <a:stretch/>
        </p:blipFill>
        <p:spPr>
          <a:xfrm>
            <a:off x="0" y="6544908"/>
            <a:ext cx="6517761" cy="313092"/>
          </a:xfrm>
          <a:prstGeom prst="rect">
            <a:avLst/>
          </a:prstGeom>
        </p:spPr>
      </p:pic>
      <p:pic>
        <p:nvPicPr>
          <p:cNvPr id="10" name="Picture 9" descr="A close-up of a rocky cliff&#10;&#10;Description automatically generated">
            <a:extLst>
              <a:ext uri="{FF2B5EF4-FFF2-40B4-BE49-F238E27FC236}">
                <a16:creationId xmlns:a16="http://schemas.microsoft.com/office/drawing/2014/main" id="{5B981ABE-353F-B9C3-2207-4D8BC32C2B70}"/>
              </a:ext>
            </a:extLst>
          </p:cNvPr>
          <p:cNvPicPr>
            <a:picLocks noChangeAspect="1"/>
          </p:cNvPicPr>
          <p:nvPr/>
        </p:nvPicPr>
        <p:blipFill rotWithShape="1">
          <a:blip r:embed="rId3">
            <a:extLst>
              <a:ext uri="{28A0092B-C50C-407E-A947-70E740481C1C}">
                <a14:useLocalDpi xmlns:a14="http://schemas.microsoft.com/office/drawing/2010/main" val="0"/>
              </a:ext>
            </a:extLst>
          </a:blip>
          <a:srcRect t="90875"/>
          <a:stretch/>
        </p:blipFill>
        <p:spPr>
          <a:xfrm>
            <a:off x="0" y="0"/>
            <a:ext cx="6517759" cy="396508"/>
          </a:xfrm>
          <a:prstGeom prst="rect">
            <a:avLst/>
          </a:prstGeom>
        </p:spPr>
      </p:pic>
      <p:pic>
        <p:nvPicPr>
          <p:cNvPr id="5" name="Picture 4">
            <a:extLst>
              <a:ext uri="{FF2B5EF4-FFF2-40B4-BE49-F238E27FC236}">
                <a16:creationId xmlns:a16="http://schemas.microsoft.com/office/drawing/2014/main" id="{A7F64190-DDE1-AA7D-ADCA-1019C8651652}"/>
              </a:ext>
            </a:extLst>
          </p:cNvPr>
          <p:cNvPicPr>
            <a:picLocks noChangeAspect="1"/>
          </p:cNvPicPr>
          <p:nvPr/>
        </p:nvPicPr>
        <p:blipFill>
          <a:blip r:embed="rId4">
            <a:extLst>
              <a:ext uri="{28A0092B-C50C-407E-A947-70E740481C1C}">
                <a14:useLocalDpi xmlns:a14="http://schemas.microsoft.com/office/drawing/2010/main" val="0"/>
              </a:ext>
            </a:extLst>
          </a:blip>
          <a:srcRect t="2" b="2"/>
          <a:stretch/>
        </p:blipFill>
        <p:spPr>
          <a:xfrm>
            <a:off x="6096000" y="396508"/>
            <a:ext cx="6096000" cy="6148400"/>
          </a:xfrm>
          <a:prstGeom prst="rect">
            <a:avLst/>
          </a:prstGeom>
        </p:spPr>
      </p:pic>
      <p:sp>
        <p:nvSpPr>
          <p:cNvPr id="7" name="Rectangle 6">
            <a:extLst>
              <a:ext uri="{FF2B5EF4-FFF2-40B4-BE49-F238E27FC236}">
                <a16:creationId xmlns:a16="http://schemas.microsoft.com/office/drawing/2014/main" id="{D82E5260-6339-049A-FA14-ABFAFFBB6E8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F55FA6-7F60-8053-ADCB-70926E5B72E2}"/>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12B7A4-49F6-7E64-CD3D-15EC03C0007F}"/>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70A1087-EE6B-2B95-0CBB-544D80E34842}"/>
              </a:ext>
            </a:extLst>
          </p:cNvPr>
          <p:cNvSpPr txBox="1"/>
          <p:nvPr/>
        </p:nvSpPr>
        <p:spPr>
          <a:xfrm>
            <a:off x="493617" y="976486"/>
            <a:ext cx="5602383" cy="1569660"/>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2025 Safety Highlights</a:t>
            </a:r>
          </a:p>
        </p:txBody>
      </p:sp>
      <p:pic>
        <p:nvPicPr>
          <p:cNvPr id="15" name="Picture 14" descr="A black square with white text&#10;&#10;Description automatically generated">
            <a:extLst>
              <a:ext uri="{FF2B5EF4-FFF2-40B4-BE49-F238E27FC236}">
                <a16:creationId xmlns:a16="http://schemas.microsoft.com/office/drawing/2014/main" id="{E74E4D9B-6A63-2D82-DDEF-FD5EBFCE7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B6AF0532-4B0D-752B-D5B8-E9D14113DE05}"/>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02664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3969-9C48-8223-AF05-2027F03C37B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F4681AC-6D52-DD64-E944-8C407BD0EE6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A3C4973-7539-9D6D-1188-3B4739A281FF}"/>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1E61D87-4484-16D4-973D-9DD4E53CFD2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806168A-F1BF-3913-01F5-0EDFA43A201A}"/>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TRIR Historical Trend</a:t>
            </a:r>
            <a:endParaRPr lang="en-US" sz="3600" b="1">
              <a:solidFill>
                <a:srgbClr val="004449"/>
              </a:solidFill>
              <a:latin typeface="Arial" panose="020B0604020202020204" pitchFamily="34" charset="0"/>
              <a:cs typeface="Arial" panose="020B0604020202020204" pitchFamily="34" charset="0"/>
            </a:endParaRPr>
          </a:p>
        </p:txBody>
      </p:sp>
      <p:graphicFrame>
        <p:nvGraphicFramePr>
          <p:cNvPr id="2" name="Chart 1">
            <a:extLst>
              <a:ext uri="{FF2B5EF4-FFF2-40B4-BE49-F238E27FC236}">
                <a16:creationId xmlns:a16="http://schemas.microsoft.com/office/drawing/2014/main" id="{ACC2C661-1B4B-DCE8-5C80-8071E4AE6FB6}"/>
              </a:ext>
            </a:extLst>
          </p:cNvPr>
          <p:cNvGraphicFramePr>
            <a:graphicFrameLocks/>
          </p:cNvGraphicFramePr>
          <p:nvPr>
            <p:extLst>
              <p:ext uri="{D42A27DB-BD31-4B8C-83A1-F6EECF244321}">
                <p14:modId xmlns:p14="http://schemas.microsoft.com/office/powerpoint/2010/main" val="2879554645"/>
              </p:ext>
            </p:extLst>
          </p:nvPr>
        </p:nvGraphicFramePr>
        <p:xfrm>
          <a:off x="1953936" y="1372291"/>
          <a:ext cx="9811344" cy="47388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4535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CE009-1D88-53BB-FE48-C7ADF0E9FB6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8C86D4F8-9F2F-ED3F-2A30-1454E12BF33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E9DFF4F-78D9-9A5D-F088-41F89A8689D4}"/>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497031E-D7F3-B929-93EA-7D7C9C68A996}"/>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30E03AA-A52B-F401-2BC2-A6B270B1B6AE}"/>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2025 Reportable Incidents</a:t>
            </a:r>
            <a:endParaRPr lang="en-US" sz="3600" b="1">
              <a:solidFill>
                <a:srgbClr val="004449"/>
              </a:solidFill>
              <a:latin typeface="Arial" panose="020B0604020202020204" pitchFamily="34" charset="0"/>
              <a:cs typeface="Arial" panose="020B0604020202020204" pitchFamily="34" charset="0"/>
            </a:endParaRPr>
          </a:p>
        </p:txBody>
      </p:sp>
      <p:graphicFrame>
        <p:nvGraphicFramePr>
          <p:cNvPr id="2" name="Content Placeholder 6">
            <a:extLst>
              <a:ext uri="{FF2B5EF4-FFF2-40B4-BE49-F238E27FC236}">
                <a16:creationId xmlns:a16="http://schemas.microsoft.com/office/drawing/2014/main" id="{6FC8A05E-B487-B00B-625A-D7A0DE9E491F}"/>
              </a:ext>
            </a:extLst>
          </p:cNvPr>
          <p:cNvGraphicFramePr>
            <a:graphicFrameLocks/>
          </p:cNvGraphicFramePr>
          <p:nvPr>
            <p:extLst>
              <p:ext uri="{D42A27DB-BD31-4B8C-83A1-F6EECF244321}">
                <p14:modId xmlns:p14="http://schemas.microsoft.com/office/powerpoint/2010/main" val="1052815868"/>
              </p:ext>
            </p:extLst>
          </p:nvPr>
        </p:nvGraphicFramePr>
        <p:xfrm>
          <a:off x="1953936" y="1604829"/>
          <a:ext cx="9793928" cy="4499878"/>
        </p:xfrm>
        <a:graphic>
          <a:graphicData uri="http://schemas.openxmlformats.org/drawingml/2006/table">
            <a:tbl>
              <a:tblPr firstRow="1" firstCol="1" bandRow="1"/>
              <a:tblGrid>
                <a:gridCol w="1772255">
                  <a:extLst>
                    <a:ext uri="{9D8B030D-6E8A-4147-A177-3AD203B41FA5}">
                      <a16:colId xmlns:a16="http://schemas.microsoft.com/office/drawing/2014/main" val="1745318921"/>
                    </a:ext>
                  </a:extLst>
                </a:gridCol>
                <a:gridCol w="1750470">
                  <a:extLst>
                    <a:ext uri="{9D8B030D-6E8A-4147-A177-3AD203B41FA5}">
                      <a16:colId xmlns:a16="http://schemas.microsoft.com/office/drawing/2014/main" val="1135035273"/>
                    </a:ext>
                  </a:extLst>
                </a:gridCol>
                <a:gridCol w="6271203">
                  <a:extLst>
                    <a:ext uri="{9D8B030D-6E8A-4147-A177-3AD203B41FA5}">
                      <a16:colId xmlns:a16="http://schemas.microsoft.com/office/drawing/2014/main" val="1857114235"/>
                    </a:ext>
                  </a:extLst>
                </a:gridCol>
              </a:tblGrid>
              <a:tr h="627651">
                <a:tc>
                  <a:txBody>
                    <a:bodyPr/>
                    <a:lstStyle/>
                    <a:p>
                      <a:pPr marL="0" marR="0" algn="ctr">
                        <a:lnSpc>
                          <a:spcPct val="105000"/>
                        </a:lnSpc>
                        <a:spcBef>
                          <a:spcPts val="0"/>
                        </a:spcBef>
                        <a:spcAft>
                          <a:spcPts val="0"/>
                        </a:spcAft>
                      </a:pPr>
                      <a:r>
                        <a:rPr lang="en-US" sz="1800" b="1">
                          <a:solidFill>
                            <a:srgbClr val="FFFFFF"/>
                          </a:solidFill>
                          <a:effectLst/>
                          <a:latin typeface="Segoe UI" panose="020B0502040204020203" pitchFamily="34" charset="0"/>
                          <a:ea typeface="Calibri" panose="020F0502020204030204" pitchFamily="34" charset="0"/>
                        </a:rPr>
                        <a:t>Incident Date</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05000"/>
                        </a:lnSpc>
                        <a:spcBef>
                          <a:spcPts val="0"/>
                        </a:spcBef>
                        <a:spcAft>
                          <a:spcPts val="0"/>
                        </a:spcAft>
                      </a:pPr>
                      <a:r>
                        <a:rPr lang="en-US" sz="1800" b="1">
                          <a:solidFill>
                            <a:srgbClr val="FFFFFF"/>
                          </a:solidFill>
                          <a:effectLst/>
                          <a:latin typeface="Segoe UI" panose="020B0502040204020203" pitchFamily="34" charset="0"/>
                          <a:ea typeface="Calibri" panose="020F0502020204030204" pitchFamily="34" charset="0"/>
                        </a:rPr>
                        <a:t>Incident Type</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05000"/>
                        </a:lnSpc>
                        <a:spcBef>
                          <a:spcPts val="0"/>
                        </a:spcBef>
                        <a:spcAft>
                          <a:spcPts val="0"/>
                        </a:spcAft>
                      </a:pPr>
                      <a:r>
                        <a:rPr lang="en-US" sz="1800" b="1">
                          <a:solidFill>
                            <a:srgbClr val="FFFFFF"/>
                          </a:solidFill>
                          <a:effectLst/>
                          <a:latin typeface="Segoe UI" panose="020B0502040204020203" pitchFamily="34" charset="0"/>
                          <a:ea typeface="Calibri" panose="020F0502020204030204" pitchFamily="34" charset="0"/>
                        </a:rPr>
                        <a:t>Description</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988495747"/>
                  </a:ext>
                </a:extLst>
              </a:tr>
              <a:tr h="653483">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April 8</a:t>
                      </a:r>
                      <a:r>
                        <a:rPr lang="en-US" sz="1800" baseline="30000">
                          <a:solidFill>
                            <a:srgbClr val="333333"/>
                          </a:solidFill>
                          <a:effectLst/>
                          <a:latin typeface="Segoe UI" panose="020B0502040204020203" pitchFamily="34" charset="0"/>
                          <a:ea typeface="Calibri" panose="020F0502020204030204" pitchFamily="34" charset="0"/>
                        </a:rPr>
                        <a:t>th</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Injury/Illness</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kern="1200">
                          <a:solidFill>
                            <a:schemeClr val="tx1"/>
                          </a:solidFill>
                          <a:effectLst/>
                          <a:latin typeface="+mn-lt"/>
                          <a:ea typeface="+mn-ea"/>
                          <a:cs typeface="+mn-cs"/>
                        </a:rPr>
                        <a:t>Contract employee injured leg when liner fell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47624585"/>
                  </a:ext>
                </a:extLst>
              </a:tr>
              <a:tr h="653483">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June 4</a:t>
                      </a:r>
                      <a:r>
                        <a:rPr lang="en-US" sz="1800" baseline="30000">
                          <a:solidFill>
                            <a:srgbClr val="333333"/>
                          </a:solidFill>
                          <a:effectLst/>
                          <a:latin typeface="Segoe UI" panose="020B0502040204020203" pitchFamily="34" charset="0"/>
                          <a:ea typeface="Calibri" panose="020F0502020204030204" pitchFamily="34" charset="0"/>
                        </a:rPr>
                        <a:t>th</a:t>
                      </a:r>
                      <a:r>
                        <a:rPr lang="en-US" sz="1800">
                          <a:solidFill>
                            <a:srgbClr val="333333"/>
                          </a:solidFill>
                          <a:effectLst/>
                          <a:latin typeface="Segoe UI" panose="020B0502040204020203"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Injury/Illness</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kern="1200">
                          <a:solidFill>
                            <a:schemeClr val="tx1"/>
                          </a:solidFill>
                          <a:effectLst/>
                          <a:latin typeface="+mn-lt"/>
                          <a:ea typeface="+mn-ea"/>
                          <a:cs typeface="+mn-cs"/>
                        </a:rPr>
                        <a:t>Employee pinched their finger while checking flotation cells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7246299"/>
                  </a:ext>
                </a:extLst>
              </a:tr>
              <a:tr h="604812">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July 21</a:t>
                      </a:r>
                      <a:r>
                        <a:rPr lang="en-US" sz="1800" baseline="30000">
                          <a:solidFill>
                            <a:srgbClr val="333333"/>
                          </a:solidFill>
                          <a:effectLst/>
                          <a:latin typeface="Segoe UI" panose="020B0502040204020203" pitchFamily="34" charset="0"/>
                          <a:ea typeface="Calibri" panose="020F0502020204030204" pitchFamily="34" charset="0"/>
                        </a:rPr>
                        <a:t>st</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Injury/Illness</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kern="1200">
                          <a:solidFill>
                            <a:schemeClr val="tx1"/>
                          </a:solidFill>
                          <a:effectLst/>
                          <a:latin typeface="+mn-lt"/>
                          <a:ea typeface="+mn-ea"/>
                          <a:cs typeface="+mn-cs"/>
                        </a:rPr>
                        <a:t>Employee pinched their finger while troubleshooting a drill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8184715"/>
                  </a:ext>
                </a:extLst>
              </a:tr>
              <a:tr h="653483">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August 22</a:t>
                      </a:r>
                      <a:r>
                        <a:rPr lang="en-US" sz="1800" baseline="30000">
                          <a:solidFill>
                            <a:srgbClr val="333333"/>
                          </a:solidFill>
                          <a:effectLst/>
                          <a:latin typeface="Segoe UI" panose="020B0502040204020203" pitchFamily="34" charset="0"/>
                          <a:ea typeface="Calibri" panose="020F0502020204030204" pitchFamily="34" charset="0"/>
                        </a:rPr>
                        <a:t>nd</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Injury/Illness</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kern="1200">
                          <a:solidFill>
                            <a:schemeClr val="tx1"/>
                          </a:solidFill>
                          <a:effectLst/>
                          <a:latin typeface="+mn-lt"/>
                          <a:ea typeface="+mn-ea"/>
                          <a:cs typeface="+mn-cs"/>
                        </a:rPr>
                        <a:t>Employee lacerated their leg while exiting the G1 Filter tub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6574710"/>
                  </a:ext>
                </a:extLst>
              </a:tr>
              <a:tr h="653483">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November 20</a:t>
                      </a:r>
                      <a:r>
                        <a:rPr lang="en-US" sz="1800" baseline="30000">
                          <a:solidFill>
                            <a:srgbClr val="333333"/>
                          </a:solidFill>
                          <a:effectLst/>
                          <a:latin typeface="Segoe UI" panose="020B0502040204020203" pitchFamily="34" charset="0"/>
                          <a:ea typeface="Calibri" panose="020F0502020204030204" pitchFamily="34" charset="0"/>
                        </a:rPr>
                        <a:t>th</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Injury/Illness</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kern="1200">
                          <a:solidFill>
                            <a:schemeClr val="tx1"/>
                          </a:solidFill>
                          <a:effectLst/>
                          <a:latin typeface="+mn-lt"/>
                          <a:ea typeface="+mn-ea"/>
                          <a:cs typeface="+mn-cs"/>
                        </a:rPr>
                        <a:t>Employee’s hand pinned between PC2 belt and roller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1982609"/>
                  </a:ext>
                </a:extLst>
              </a:tr>
              <a:tr h="653483">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November 26</a:t>
                      </a:r>
                      <a:r>
                        <a:rPr lang="en-US" sz="1800" baseline="30000">
                          <a:solidFill>
                            <a:srgbClr val="333333"/>
                          </a:solidFill>
                          <a:effectLst/>
                          <a:latin typeface="Segoe UI" panose="020B0502040204020203" pitchFamily="34" charset="0"/>
                          <a:ea typeface="Calibri" panose="020F0502020204030204" pitchFamily="34" charset="0"/>
                        </a:rPr>
                        <a:t>th</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5000"/>
                        </a:lnSpc>
                        <a:spcBef>
                          <a:spcPts val="0"/>
                        </a:spcBef>
                        <a:spcAft>
                          <a:spcPts val="0"/>
                        </a:spcAft>
                      </a:pPr>
                      <a:r>
                        <a:rPr lang="en-US" sz="1800">
                          <a:solidFill>
                            <a:srgbClr val="333333"/>
                          </a:solidFill>
                          <a:effectLst/>
                          <a:latin typeface="Segoe UI" panose="020B0502040204020203" pitchFamily="34" charset="0"/>
                          <a:ea typeface="Calibri" panose="020F0502020204030204" pitchFamily="34" charset="0"/>
                        </a:rPr>
                        <a:t>Injury/Illness</a:t>
                      </a:r>
                      <a:endParaRPr lang="en-US" sz="1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kern="1200">
                          <a:solidFill>
                            <a:schemeClr val="tx1"/>
                          </a:solidFill>
                          <a:effectLst/>
                          <a:latin typeface="+mn-lt"/>
                          <a:ea typeface="+mn-ea"/>
                          <a:cs typeface="+mn-cs"/>
                        </a:rPr>
                        <a:t>Employee injured foot during personal medical event</a:t>
                      </a:r>
                      <a:endParaRPr lang="en-US" sz="180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5896405"/>
                  </a:ext>
                </a:extLst>
              </a:tr>
            </a:tbl>
          </a:graphicData>
        </a:graphic>
      </p:graphicFrame>
    </p:spTree>
    <p:extLst>
      <p:ext uri="{BB962C8B-B14F-4D97-AF65-F5344CB8AC3E}">
        <p14:creationId xmlns:p14="http://schemas.microsoft.com/office/powerpoint/2010/main" val="203784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F80F-FDD1-A1FF-2E75-4A242B31187A}"/>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A199147-153F-A932-F334-F217000CC4D0}"/>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EF389C7-32B3-15A7-CED9-AC863F5B7C3C}"/>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517BB44-C8B5-8C76-E7BE-62CA8C5F7D7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01087C8-A7A4-C51C-3861-6A5B8DEA9805}"/>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Reportable Incident Trends</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F584B39-2EFF-3D10-63C9-9C8E5AF20C70}"/>
              </a:ext>
            </a:extLst>
          </p:cNvPr>
          <p:cNvSpPr txBox="1"/>
          <p:nvPr/>
        </p:nvSpPr>
        <p:spPr>
          <a:xfrm>
            <a:off x="1953935" y="1372291"/>
            <a:ext cx="10009465" cy="4703852"/>
          </a:xfrm>
          <a:prstGeom prst="rect">
            <a:avLst/>
          </a:prstGeom>
          <a:noFill/>
        </p:spPr>
        <p:txBody>
          <a:bodyPr wrap="square" rtlCol="0">
            <a:spAutoFit/>
          </a:bodyPr>
          <a:lstStyle/>
          <a:p>
            <a:pPr marR="0" lvl="0" algn="l" defTabSz="685800" rtl="0" eaLnBrk="1" fontAlgn="auto" latinLnBrk="0" hangingPunct="1">
              <a:lnSpc>
                <a:spcPct val="90000"/>
              </a:lnSpc>
              <a:spcBef>
                <a:spcPts val="750"/>
              </a:spcBef>
              <a:spcAft>
                <a:spcPts val="0"/>
              </a:spcAft>
              <a:buClr>
                <a:srgbClr val="005DAB"/>
              </a:buClr>
              <a:buSzPct val="110000"/>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Fatal Risks</a:t>
            </a:r>
          </a:p>
          <a:p>
            <a:pPr marL="428625" marR="0" lvl="1" indent="-342900" algn="l" defTabSz="685800" rtl="0" eaLnBrk="1" fontAlgn="auto" latinLnBrk="0" hangingPunct="1">
              <a:lnSpc>
                <a:spcPct val="90000"/>
              </a:lnSpc>
              <a:spcBef>
                <a:spcPts val="375"/>
              </a:spcBef>
              <a:spcAft>
                <a:spcPts val="0"/>
              </a:spcAft>
              <a:buClr>
                <a:srgbClr val="005DAB"/>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2025: 33% Entanglement &amp; Crushing, 33% Uncontrolled Release of Energy, 33% No Fatal Risk</a:t>
            </a:r>
          </a:p>
          <a:p>
            <a:pPr marL="428625" marR="0" lvl="1" indent="-342900" algn="l" defTabSz="685800" rtl="0" eaLnBrk="1" fontAlgn="auto" latinLnBrk="0" hangingPunct="1">
              <a:lnSpc>
                <a:spcPct val="90000"/>
              </a:lnSpc>
              <a:spcBef>
                <a:spcPts val="375"/>
              </a:spcBef>
              <a:spcAft>
                <a:spcPts val="0"/>
              </a:spcAft>
              <a:buClr>
                <a:srgbClr val="005DAB"/>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2024: 38% Uncontrolled Release of Energy, 62% No Fatal Risk</a:t>
            </a:r>
          </a:p>
          <a:p>
            <a:pPr marR="0" lvl="0" algn="l" defTabSz="685800" rtl="0" eaLnBrk="1" fontAlgn="auto" latinLnBrk="0" hangingPunct="1">
              <a:lnSpc>
                <a:spcPct val="90000"/>
              </a:lnSpc>
              <a:spcBef>
                <a:spcPts val="750"/>
              </a:spcBef>
              <a:spcAft>
                <a:spcPts val="0"/>
              </a:spcAft>
              <a:buClr>
                <a:srgbClr val="005DAB"/>
              </a:buClr>
              <a:buSzPct val="110000"/>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PFE/Actionable Events</a:t>
            </a:r>
          </a:p>
          <a:p>
            <a:pPr marL="428625" marR="0" lvl="1" indent="-342900" algn="l" defTabSz="685800" rtl="0" eaLnBrk="1" fontAlgn="auto" latinLnBrk="0" hangingPunct="1">
              <a:lnSpc>
                <a:spcPct val="90000"/>
              </a:lnSpc>
              <a:spcBef>
                <a:spcPts val="375"/>
              </a:spcBef>
              <a:spcAft>
                <a:spcPts val="0"/>
              </a:spcAft>
              <a:buClr>
                <a:srgbClr val="005DAB"/>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2025: 0 PFE, 1 Actionable – Contractor injured leg when liner fell</a:t>
            </a:r>
          </a:p>
          <a:p>
            <a:pPr marL="428625" marR="0" lvl="1" indent="-342900" algn="l" defTabSz="685800" rtl="0" eaLnBrk="1" fontAlgn="auto" latinLnBrk="0" hangingPunct="1">
              <a:lnSpc>
                <a:spcPct val="90000"/>
              </a:lnSpc>
              <a:spcBef>
                <a:spcPts val="375"/>
              </a:spcBef>
              <a:spcAft>
                <a:spcPts val="0"/>
              </a:spcAft>
              <a:buClr>
                <a:srgbClr val="005DAB"/>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2024: 0 PFE, 1 Actionable – Invalid Motor Lockout at PC2</a:t>
            </a:r>
          </a:p>
          <a:p>
            <a:pPr marR="0" lvl="0" algn="l" defTabSz="685800" rtl="0" eaLnBrk="1" fontAlgn="auto" latinLnBrk="0" hangingPunct="1">
              <a:lnSpc>
                <a:spcPct val="90000"/>
              </a:lnSpc>
              <a:spcBef>
                <a:spcPts val="750"/>
              </a:spcBef>
              <a:spcAft>
                <a:spcPts val="0"/>
              </a:spcAft>
              <a:buClr>
                <a:srgbClr val="005DAB"/>
              </a:buClr>
              <a:buSzPct val="110000"/>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Nature of Injury</a:t>
            </a:r>
          </a:p>
          <a:p>
            <a:pPr marL="428625" marR="0" lvl="1" indent="-342900" algn="l" defTabSz="685800" rtl="0" eaLnBrk="1" fontAlgn="auto" latinLnBrk="0" hangingPunct="1">
              <a:lnSpc>
                <a:spcPct val="90000"/>
              </a:lnSpc>
              <a:spcBef>
                <a:spcPts val="375"/>
              </a:spcBef>
              <a:spcAft>
                <a:spcPts val="0"/>
              </a:spcAft>
              <a:buClr>
                <a:srgbClr val="005DAB"/>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2025: 27% Cut/Laceration, 20% Fracture</a:t>
            </a:r>
          </a:p>
          <a:p>
            <a:pPr marL="428625" marR="0" lvl="1" indent="-342900" algn="l" defTabSz="685800" rtl="0" eaLnBrk="1" fontAlgn="auto" latinLnBrk="0" hangingPunct="1">
              <a:lnSpc>
                <a:spcPct val="90000"/>
              </a:lnSpc>
              <a:spcBef>
                <a:spcPts val="375"/>
              </a:spcBef>
              <a:spcAft>
                <a:spcPts val="0"/>
              </a:spcAft>
              <a:buClr>
                <a:srgbClr val="005DAB"/>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2024: 33% Cut/Laceration, 22% Fracture</a:t>
            </a:r>
          </a:p>
          <a:p>
            <a:pPr marR="0" lvl="0" algn="l" defTabSz="685800" rtl="0" eaLnBrk="1" fontAlgn="auto" latinLnBrk="0" hangingPunct="1">
              <a:lnSpc>
                <a:spcPct val="90000"/>
              </a:lnSpc>
              <a:spcBef>
                <a:spcPts val="750"/>
              </a:spcBef>
              <a:spcAft>
                <a:spcPts val="0"/>
              </a:spcAft>
              <a:buClr>
                <a:srgbClr val="005DAB"/>
              </a:buClr>
              <a:buSzPct val="110000"/>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Part of Body</a:t>
            </a:r>
          </a:p>
          <a:p>
            <a:pPr marL="428625" marR="0" lvl="1" indent="-342900" algn="l" defTabSz="685800" rtl="0" eaLnBrk="1" fontAlgn="auto" latinLnBrk="0" hangingPunct="1">
              <a:lnSpc>
                <a:spcPct val="90000"/>
              </a:lnSpc>
              <a:spcBef>
                <a:spcPts val="375"/>
              </a:spcBef>
              <a:spcAft>
                <a:spcPts val="0"/>
              </a:spcAft>
              <a:buClr>
                <a:srgbClr val="005DAB"/>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2025: Hand/Wrist accounts for 50%</a:t>
            </a:r>
          </a:p>
          <a:p>
            <a:pPr marL="428625" marR="0" lvl="1" indent="-342900" algn="l" defTabSz="685800" rtl="0" eaLnBrk="1" fontAlgn="auto" latinLnBrk="0" hangingPunct="1">
              <a:lnSpc>
                <a:spcPct val="90000"/>
              </a:lnSpc>
              <a:spcBef>
                <a:spcPts val="375"/>
              </a:spcBef>
              <a:spcAft>
                <a:spcPts val="0"/>
              </a:spcAft>
              <a:buClr>
                <a:srgbClr val="005DAB"/>
              </a:buClr>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2024: Hand/Wrist accounts for 38%</a:t>
            </a:r>
          </a:p>
          <a:p>
            <a:pPr marR="0" lvl="0" algn="l" defTabSz="685800" rtl="0" eaLnBrk="1" fontAlgn="auto" latinLnBrk="0" hangingPunct="1">
              <a:lnSpc>
                <a:spcPct val="90000"/>
              </a:lnSpc>
              <a:spcBef>
                <a:spcPts val="750"/>
              </a:spcBef>
              <a:spcAft>
                <a:spcPts val="0"/>
              </a:spcAft>
              <a:buClr>
                <a:srgbClr val="005DAB"/>
              </a:buClr>
              <a:buSzPct val="110000"/>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Highest Injury Months (‘17-’25)</a:t>
            </a:r>
          </a:p>
          <a:p>
            <a:pPr marL="428625" lvl="1" indent="-342900" defTabSz="685800">
              <a:lnSpc>
                <a:spcPct val="90000"/>
              </a:lnSpc>
              <a:spcBef>
                <a:spcPts val="375"/>
              </a:spcBef>
              <a:buClr>
                <a:srgbClr val="005DAB"/>
              </a:buClr>
              <a:buFont typeface="Arial" panose="020B0604020202020204" pitchFamily="34" charset="0"/>
              <a:buChar char="‒"/>
              <a:defRPr/>
            </a:pPr>
            <a:r>
              <a:rPr lang="en-US">
                <a:solidFill>
                  <a:srgbClr val="000000"/>
                </a:solidFill>
                <a:latin typeface="Arial" panose="020B0604020202020204"/>
                <a:cs typeface="Arial" panose="020B0604020202020204" pitchFamily="34" charset="0"/>
              </a:rPr>
              <a:t>February, May, June, November with 6+</a:t>
            </a:r>
          </a:p>
        </p:txBody>
      </p:sp>
    </p:spTree>
    <p:extLst>
      <p:ext uri="{BB962C8B-B14F-4D97-AF65-F5344CB8AC3E}">
        <p14:creationId xmlns:p14="http://schemas.microsoft.com/office/powerpoint/2010/main" val="3379969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E5AC-8513-BF76-62F4-4E8F281D349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560CB50-3595-B464-A444-296FB587B57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089C7E8-338A-5B06-5B58-326EA70EAFA4}"/>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90B9F77-6C2A-0667-BD32-E7FDE579E8C2}"/>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15FAA1A-7E45-472B-16F2-36E69AF087C4}"/>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When do injuries occur?</a:t>
            </a:r>
            <a:endParaRPr lang="en-US" sz="3600" b="1">
              <a:solidFill>
                <a:srgbClr val="004449"/>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7B92723-0F27-54C3-2BAA-C615FC2C9869}"/>
              </a:ext>
            </a:extLst>
          </p:cNvPr>
          <p:cNvPicPr>
            <a:picLocks noChangeAspect="1"/>
          </p:cNvPicPr>
          <p:nvPr/>
        </p:nvPicPr>
        <p:blipFill>
          <a:blip r:embed="rId3"/>
          <a:stretch>
            <a:fillRect/>
          </a:stretch>
        </p:blipFill>
        <p:spPr>
          <a:xfrm>
            <a:off x="2045777" y="1370114"/>
            <a:ext cx="8866063" cy="4812880"/>
          </a:xfrm>
          <a:prstGeom prst="rect">
            <a:avLst/>
          </a:prstGeom>
        </p:spPr>
      </p:pic>
    </p:spTree>
    <p:extLst>
      <p:ext uri="{BB962C8B-B14F-4D97-AF65-F5344CB8AC3E}">
        <p14:creationId xmlns:p14="http://schemas.microsoft.com/office/powerpoint/2010/main" val="299963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65B9-FF42-34F0-B525-B09F0D3DF9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203212-9168-1F3B-8466-2D510AEDEB3D}"/>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1596AC54-9A0C-6002-AA9E-0DA0088565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1426719C-5601-9132-AD23-84087F7A3293}"/>
              </a:ext>
            </a:extLst>
          </p:cNvPr>
          <p:cNvPicPr>
            <a:picLocks noChangeAspect="1"/>
          </p:cNvPicPr>
          <p:nvPr/>
        </p:nvPicPr>
        <p:blipFill>
          <a:blip r:embed="rId5">
            <a:extLst>
              <a:ext uri="{28A0092B-C50C-407E-A947-70E740481C1C}">
                <a14:useLocalDpi xmlns:a14="http://schemas.microsoft.com/office/drawing/2010/main" val="0"/>
              </a:ext>
            </a:extLst>
          </a:blip>
          <a:srcRect l="3" r="3"/>
          <a:stretch/>
        </p:blipFill>
        <p:spPr>
          <a:xfrm>
            <a:off x="1266091" y="398836"/>
            <a:ext cx="10933791" cy="6146071"/>
          </a:xfrm>
          <a:prstGeom prst="rect">
            <a:avLst/>
          </a:prstGeom>
        </p:spPr>
      </p:pic>
      <p:sp>
        <p:nvSpPr>
          <p:cNvPr id="7" name="Rectangle 6">
            <a:extLst>
              <a:ext uri="{FF2B5EF4-FFF2-40B4-BE49-F238E27FC236}">
                <a16:creationId xmlns:a16="http://schemas.microsoft.com/office/drawing/2014/main" id="{3837009A-6EF1-237C-0452-49C1F5E2C96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FCD264-420D-AEAF-73FE-886623A6643D}"/>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A1586D-BAF3-3974-86B6-A0DA2C6131C7}"/>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0F5F79-1DDA-9251-11C5-DBA3EBF903C8}"/>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Shares </a:t>
            </a:r>
          </a:p>
        </p:txBody>
      </p:sp>
      <p:pic>
        <p:nvPicPr>
          <p:cNvPr id="15" name="Picture 14" descr="A black square with white text&#10;&#10;Description automatically generated">
            <a:extLst>
              <a:ext uri="{FF2B5EF4-FFF2-40B4-BE49-F238E27FC236}">
                <a16:creationId xmlns:a16="http://schemas.microsoft.com/office/drawing/2014/main" id="{6701022C-DFB5-B916-6C91-C3BE27959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56A4CFB-CCFE-DAD8-12A8-4B22E9B11A0E}"/>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900127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92AD1-2F5E-5AB8-93B4-8C380E6D29A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6BFCFD4-DAA4-D26E-B5F9-5E0071AFA37B}"/>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CE4915D-8818-43DA-F0AA-CE75AFC5D8B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BDA6F1-5D7B-7BFC-A042-30CD503A333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AA05A1-1243-8DDF-9DA9-F5D5945CF22C}"/>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Citation Results</a:t>
            </a:r>
            <a:endParaRPr lang="en-US" sz="3600" b="1">
              <a:solidFill>
                <a:srgbClr val="00444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B04DC2E-AAD8-D6C0-1C01-84D819C56403}"/>
              </a:ext>
            </a:extLst>
          </p:cNvPr>
          <p:cNvSpPr txBox="1"/>
          <p:nvPr/>
        </p:nvSpPr>
        <p:spPr>
          <a:xfrm>
            <a:off x="8497292" y="1677914"/>
            <a:ext cx="196706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31F20"/>
                </a:solidFill>
              </a:rPr>
              <a:t>Main Categories 2024:</a:t>
            </a:r>
          </a:p>
          <a:p>
            <a:r>
              <a:rPr lang="en-US">
                <a:solidFill>
                  <a:srgbClr val="231F20"/>
                </a:solidFill>
              </a:rPr>
              <a:t>Electrical</a:t>
            </a:r>
          </a:p>
          <a:p>
            <a:r>
              <a:rPr lang="en-US">
                <a:solidFill>
                  <a:srgbClr val="231F20"/>
                </a:solidFill>
              </a:rPr>
              <a:t>Guarding</a:t>
            </a:r>
          </a:p>
          <a:p>
            <a:r>
              <a:rPr lang="en-US">
                <a:solidFill>
                  <a:srgbClr val="231F20"/>
                </a:solidFill>
              </a:rPr>
              <a:t>Housekeeping</a:t>
            </a:r>
          </a:p>
          <a:p>
            <a:r>
              <a:rPr lang="en-US">
                <a:solidFill>
                  <a:srgbClr val="231F20"/>
                </a:solidFill>
              </a:rPr>
              <a:t>Fire Extinguisher</a:t>
            </a:r>
          </a:p>
          <a:p>
            <a:r>
              <a:rPr lang="en-US">
                <a:solidFill>
                  <a:srgbClr val="231F20"/>
                </a:solidFill>
              </a:rPr>
              <a:t>Haz Comm</a:t>
            </a:r>
          </a:p>
        </p:txBody>
      </p:sp>
      <p:sp>
        <p:nvSpPr>
          <p:cNvPr id="3" name="TextBox 2">
            <a:extLst>
              <a:ext uri="{FF2B5EF4-FFF2-40B4-BE49-F238E27FC236}">
                <a16:creationId xmlns:a16="http://schemas.microsoft.com/office/drawing/2014/main" id="{D26AA260-8E04-B7BC-4B3D-4A3BDBF3A1DA}"/>
              </a:ext>
            </a:extLst>
          </p:cNvPr>
          <p:cNvSpPr txBox="1"/>
          <p:nvPr/>
        </p:nvSpPr>
        <p:spPr>
          <a:xfrm>
            <a:off x="8536341" y="4124543"/>
            <a:ext cx="196706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31F20"/>
                </a:solidFill>
              </a:rPr>
              <a:t>Main Categories 2025:</a:t>
            </a:r>
          </a:p>
          <a:p>
            <a:r>
              <a:rPr lang="en-US">
                <a:solidFill>
                  <a:srgbClr val="231F20"/>
                </a:solidFill>
              </a:rPr>
              <a:t>Safe Access</a:t>
            </a:r>
          </a:p>
          <a:p>
            <a:r>
              <a:rPr lang="en-US">
                <a:solidFill>
                  <a:srgbClr val="231F20"/>
                </a:solidFill>
              </a:rPr>
              <a:t>Electrical</a:t>
            </a:r>
          </a:p>
          <a:p>
            <a:r>
              <a:rPr lang="en-US">
                <a:solidFill>
                  <a:srgbClr val="231F20"/>
                </a:solidFill>
              </a:rPr>
              <a:t>Guarding</a:t>
            </a:r>
          </a:p>
          <a:p>
            <a:r>
              <a:rPr lang="en-US">
                <a:solidFill>
                  <a:srgbClr val="231F20"/>
                </a:solidFill>
              </a:rPr>
              <a:t>Gas Cylinders</a:t>
            </a:r>
          </a:p>
          <a:p>
            <a:r>
              <a:rPr lang="en-US">
                <a:solidFill>
                  <a:srgbClr val="231F20"/>
                </a:solidFill>
              </a:rPr>
              <a:t>Fire Prevention</a:t>
            </a:r>
          </a:p>
        </p:txBody>
      </p:sp>
      <p:graphicFrame>
        <p:nvGraphicFramePr>
          <p:cNvPr id="5" name="Table 4">
            <a:extLst>
              <a:ext uri="{FF2B5EF4-FFF2-40B4-BE49-F238E27FC236}">
                <a16:creationId xmlns:a16="http://schemas.microsoft.com/office/drawing/2014/main" id="{7EF6E58E-631C-4061-13E8-0AA063C29BC3}"/>
              </a:ext>
            </a:extLst>
          </p:cNvPr>
          <p:cNvGraphicFramePr>
            <a:graphicFrameLocks noGrp="1"/>
          </p:cNvGraphicFramePr>
          <p:nvPr>
            <p:extLst>
              <p:ext uri="{D42A27DB-BD31-4B8C-83A1-F6EECF244321}">
                <p14:modId xmlns:p14="http://schemas.microsoft.com/office/powerpoint/2010/main" val="2976640723"/>
              </p:ext>
            </p:extLst>
          </p:nvPr>
        </p:nvGraphicFramePr>
        <p:xfrm>
          <a:off x="2128234" y="1830318"/>
          <a:ext cx="6103621" cy="1726515"/>
        </p:xfrm>
        <a:graphic>
          <a:graphicData uri="http://schemas.openxmlformats.org/drawingml/2006/table">
            <a:tbl>
              <a:tblPr/>
              <a:tblGrid>
                <a:gridCol w="2002962">
                  <a:extLst>
                    <a:ext uri="{9D8B030D-6E8A-4147-A177-3AD203B41FA5}">
                      <a16:colId xmlns:a16="http://schemas.microsoft.com/office/drawing/2014/main" val="1704745417"/>
                    </a:ext>
                  </a:extLst>
                </a:gridCol>
                <a:gridCol w="1204484">
                  <a:extLst>
                    <a:ext uri="{9D8B030D-6E8A-4147-A177-3AD203B41FA5}">
                      <a16:colId xmlns:a16="http://schemas.microsoft.com/office/drawing/2014/main" val="1983775850"/>
                    </a:ext>
                  </a:extLst>
                </a:gridCol>
                <a:gridCol w="1207752">
                  <a:extLst>
                    <a:ext uri="{9D8B030D-6E8A-4147-A177-3AD203B41FA5}">
                      <a16:colId xmlns:a16="http://schemas.microsoft.com/office/drawing/2014/main" val="4043051686"/>
                    </a:ext>
                  </a:extLst>
                </a:gridCol>
                <a:gridCol w="1688423">
                  <a:extLst>
                    <a:ext uri="{9D8B030D-6E8A-4147-A177-3AD203B41FA5}">
                      <a16:colId xmlns:a16="http://schemas.microsoft.com/office/drawing/2014/main" val="725008382"/>
                    </a:ext>
                  </a:extLst>
                </a:gridCol>
              </a:tblGrid>
              <a:tr h="571178">
                <a:tc>
                  <a:txBody>
                    <a:bodyPr/>
                    <a:lstStyle/>
                    <a:p>
                      <a:pPr algn="l" fontAlgn="b"/>
                      <a:r>
                        <a:rPr lang="en-US" sz="1400" b="1" i="0" u="none" strike="noStrike">
                          <a:solidFill>
                            <a:srgbClr val="000000"/>
                          </a:solidFill>
                          <a:effectLst/>
                          <a:latin typeface="Tahoma" panose="020B0604030504040204" pitchFamily="34" charset="0"/>
                        </a:rPr>
                        <a:t>Henderson Total 2024 MSHA Citations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1400" b="1" i="0" u="none" strike="noStrike">
                          <a:solidFill>
                            <a:srgbClr val="000000"/>
                          </a:solidFill>
                          <a:effectLst/>
                          <a:latin typeface="Tahoma" panose="020B0604030504040204" pitchFamily="34" charset="0"/>
                        </a:rPr>
                        <a:t>S&amp;S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1400" b="1" i="0" u="none" strike="noStrike">
                          <a:solidFill>
                            <a:srgbClr val="000000"/>
                          </a:solidFill>
                          <a:effectLst/>
                          <a:latin typeface="Tahoma" panose="020B0604030504040204" pitchFamily="34" charset="0"/>
                        </a:rPr>
                        <a:t>Non S&amp;S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1400" b="1" i="0" u="none" strike="noStrike">
                          <a:solidFill>
                            <a:srgbClr val="000000"/>
                          </a:solidFill>
                          <a:effectLst/>
                          <a:latin typeface="Tahoma" panose="020B0604030504040204" pitchFamily="34" charset="0"/>
                        </a:rPr>
                        <a:t>All Citations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41086357"/>
                  </a:ext>
                </a:extLst>
              </a:tr>
              <a:tr h="285589">
                <a:tc>
                  <a:txBody>
                    <a:bodyPr/>
                    <a:lstStyle/>
                    <a:p>
                      <a:pPr algn="l" fontAlgn="b"/>
                      <a:r>
                        <a:rPr lang="en-US" sz="1400" b="0" i="0" u="none" strike="noStrike">
                          <a:solidFill>
                            <a:srgbClr val="000000"/>
                          </a:solidFill>
                          <a:effectLst/>
                          <a:latin typeface="Tahoma" panose="020B0604030504040204" pitchFamily="34" charset="0"/>
                        </a:rPr>
                        <a:t>Mine </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52</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8196322"/>
                  </a:ext>
                </a:extLst>
              </a:tr>
              <a:tr h="285589">
                <a:tc>
                  <a:txBody>
                    <a:bodyPr/>
                    <a:lstStyle/>
                    <a:p>
                      <a:pPr algn="l" fontAlgn="b"/>
                      <a:r>
                        <a:rPr lang="en-US" sz="1400" b="0" i="0" u="none" strike="noStrike">
                          <a:solidFill>
                            <a:srgbClr val="000000"/>
                          </a:solidFill>
                          <a:effectLst/>
                          <a:latin typeface="Tahoma" panose="020B0604030504040204" pitchFamily="34" charset="0"/>
                        </a:rPr>
                        <a:t>Mill</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42</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8065966"/>
                  </a:ext>
                </a:extLst>
              </a:tr>
              <a:tr h="285589">
                <a:tc>
                  <a:txBody>
                    <a:bodyPr/>
                    <a:lstStyle/>
                    <a:p>
                      <a:pPr algn="l" fontAlgn="b"/>
                      <a:r>
                        <a:rPr lang="en-US" sz="1400" b="0" i="0" u="none" strike="noStrike">
                          <a:solidFill>
                            <a:srgbClr val="000000"/>
                          </a:solidFill>
                          <a:effectLst/>
                          <a:latin typeface="Tahoma" panose="020B0604030504040204" pitchFamily="34" charset="0"/>
                        </a:rPr>
                        <a:t>Contractors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875017"/>
                  </a:ext>
                </a:extLst>
              </a:tr>
              <a:tr h="298570">
                <a:tc>
                  <a:txBody>
                    <a:bodyPr/>
                    <a:lstStyle/>
                    <a:p>
                      <a:pPr algn="l" fontAlgn="b"/>
                      <a:r>
                        <a:rPr lang="en-US" sz="1400" b="0" i="0" u="none" strike="noStrike">
                          <a:solidFill>
                            <a:srgbClr val="000000"/>
                          </a:solidFill>
                          <a:effectLst/>
                          <a:latin typeface="Tahoma" panose="020B0604030504040204" pitchFamily="34" charset="0"/>
                        </a:rPr>
                        <a:t>Total Henderson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rPr>
                        <a:t>84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Tahoma" panose="020B0604030504040204" pitchFamily="34" charset="0"/>
                        </a:rPr>
                        <a:t>98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023643"/>
                  </a:ext>
                </a:extLst>
              </a:tr>
            </a:tbl>
          </a:graphicData>
        </a:graphic>
      </p:graphicFrame>
      <p:graphicFrame>
        <p:nvGraphicFramePr>
          <p:cNvPr id="7" name="Table 6">
            <a:extLst>
              <a:ext uri="{FF2B5EF4-FFF2-40B4-BE49-F238E27FC236}">
                <a16:creationId xmlns:a16="http://schemas.microsoft.com/office/drawing/2014/main" id="{2A18473F-3CD7-7042-9579-540B51B9DBA9}"/>
              </a:ext>
            </a:extLst>
          </p:cNvPr>
          <p:cNvGraphicFramePr>
            <a:graphicFrameLocks noGrp="1"/>
          </p:cNvGraphicFramePr>
          <p:nvPr>
            <p:extLst>
              <p:ext uri="{D42A27DB-BD31-4B8C-83A1-F6EECF244321}">
                <p14:modId xmlns:p14="http://schemas.microsoft.com/office/powerpoint/2010/main" val="2197597010"/>
              </p:ext>
            </p:extLst>
          </p:nvPr>
        </p:nvGraphicFramePr>
        <p:xfrm>
          <a:off x="2128233" y="4285847"/>
          <a:ext cx="6103620" cy="1708715"/>
        </p:xfrm>
        <a:graphic>
          <a:graphicData uri="http://schemas.openxmlformats.org/drawingml/2006/table">
            <a:tbl>
              <a:tblPr/>
              <a:tblGrid>
                <a:gridCol w="1989405">
                  <a:extLst>
                    <a:ext uri="{9D8B030D-6E8A-4147-A177-3AD203B41FA5}">
                      <a16:colId xmlns:a16="http://schemas.microsoft.com/office/drawing/2014/main" val="3663991973"/>
                    </a:ext>
                  </a:extLst>
                </a:gridCol>
                <a:gridCol w="1208225">
                  <a:extLst>
                    <a:ext uri="{9D8B030D-6E8A-4147-A177-3AD203B41FA5}">
                      <a16:colId xmlns:a16="http://schemas.microsoft.com/office/drawing/2014/main" val="3512015639"/>
                    </a:ext>
                  </a:extLst>
                </a:gridCol>
                <a:gridCol w="1208225">
                  <a:extLst>
                    <a:ext uri="{9D8B030D-6E8A-4147-A177-3AD203B41FA5}">
                      <a16:colId xmlns:a16="http://schemas.microsoft.com/office/drawing/2014/main" val="774476579"/>
                    </a:ext>
                  </a:extLst>
                </a:gridCol>
                <a:gridCol w="1697765">
                  <a:extLst>
                    <a:ext uri="{9D8B030D-6E8A-4147-A177-3AD203B41FA5}">
                      <a16:colId xmlns:a16="http://schemas.microsoft.com/office/drawing/2014/main" val="316928696"/>
                    </a:ext>
                  </a:extLst>
                </a:gridCol>
              </a:tblGrid>
              <a:tr h="564042">
                <a:tc>
                  <a:txBody>
                    <a:bodyPr/>
                    <a:lstStyle/>
                    <a:p>
                      <a:pPr algn="l" fontAlgn="b">
                        <a:buNone/>
                      </a:pPr>
                      <a:r>
                        <a:rPr lang="en-US" sz="1400" b="1" i="0" u="none" strike="noStrike">
                          <a:solidFill>
                            <a:srgbClr val="000000"/>
                          </a:solidFill>
                          <a:effectLst/>
                          <a:latin typeface="Tahoma" panose="020B0604030504040204" pitchFamily="34" charset="0"/>
                        </a:rPr>
                        <a:t>Henderson Total 2025 MSHA Citations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buNone/>
                      </a:pPr>
                      <a:r>
                        <a:rPr lang="en-US" sz="1400" b="1" i="0" u="none" strike="noStrike">
                          <a:solidFill>
                            <a:srgbClr val="000000"/>
                          </a:solidFill>
                          <a:effectLst/>
                          <a:latin typeface="Tahoma" panose="020B0604030504040204" pitchFamily="34" charset="0"/>
                        </a:rPr>
                        <a:t>S&amp;S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buNone/>
                      </a:pPr>
                      <a:r>
                        <a:rPr lang="en-US" sz="1400" b="1" i="0" u="none" strike="noStrike">
                          <a:solidFill>
                            <a:srgbClr val="000000"/>
                          </a:solidFill>
                          <a:effectLst/>
                          <a:latin typeface="Tahoma" panose="020B0604030504040204" pitchFamily="34" charset="0"/>
                        </a:rPr>
                        <a:t>Non S&amp;S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buNone/>
                      </a:pPr>
                      <a:r>
                        <a:rPr lang="en-US" sz="1400" b="1" i="0" u="none" strike="noStrike">
                          <a:solidFill>
                            <a:srgbClr val="000000"/>
                          </a:solidFill>
                          <a:effectLst/>
                          <a:latin typeface="Tahoma" panose="020B0604030504040204" pitchFamily="34" charset="0"/>
                        </a:rPr>
                        <a:t>All Citations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674904283"/>
                  </a:ext>
                </a:extLst>
              </a:tr>
              <a:tr h="282021">
                <a:tc>
                  <a:txBody>
                    <a:bodyPr/>
                    <a:lstStyle/>
                    <a:p>
                      <a:pPr algn="l" fontAlgn="b">
                        <a:buNone/>
                      </a:pPr>
                      <a:r>
                        <a:rPr lang="en-US" sz="1400" b="0" i="0" u="none" strike="noStrike">
                          <a:solidFill>
                            <a:srgbClr val="000000"/>
                          </a:solidFill>
                          <a:effectLst/>
                          <a:latin typeface="Tahoma" panose="020B0604030504040204" pitchFamily="34" charset="0"/>
                        </a:rPr>
                        <a:t>Mine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57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2947150"/>
                  </a:ext>
                </a:extLst>
              </a:tr>
              <a:tr h="282021">
                <a:tc>
                  <a:txBody>
                    <a:bodyPr/>
                    <a:lstStyle/>
                    <a:p>
                      <a:pPr algn="l" fontAlgn="b">
                        <a:buNone/>
                      </a:pPr>
                      <a:r>
                        <a:rPr lang="en-US" sz="1400" b="0" i="0" u="none" strike="noStrike">
                          <a:solidFill>
                            <a:srgbClr val="000000"/>
                          </a:solidFill>
                          <a:effectLst/>
                          <a:latin typeface="Tahoma" panose="020B0604030504040204" pitchFamily="34" charset="0"/>
                        </a:rPr>
                        <a:t>Mill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Tahoma" panose="020B060403050404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69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7419698"/>
                  </a:ext>
                </a:extLst>
              </a:tr>
              <a:tr h="282021">
                <a:tc>
                  <a:txBody>
                    <a:bodyPr/>
                    <a:lstStyle/>
                    <a:p>
                      <a:pPr algn="l" fontAlgn="b">
                        <a:buNone/>
                      </a:pPr>
                      <a:r>
                        <a:rPr lang="en-US" sz="1400" b="0" i="0" u="none" strike="noStrike">
                          <a:solidFill>
                            <a:srgbClr val="000000"/>
                          </a:solidFill>
                          <a:effectLst/>
                          <a:latin typeface="Tahoma" panose="020B0604030504040204" pitchFamily="34" charset="0"/>
                        </a:rPr>
                        <a:t>Contractors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3018091"/>
                  </a:ext>
                </a:extLst>
              </a:tr>
              <a:tr h="298610">
                <a:tc>
                  <a:txBody>
                    <a:bodyPr/>
                    <a:lstStyle/>
                    <a:p>
                      <a:pPr algn="l" fontAlgn="b">
                        <a:buNone/>
                      </a:pPr>
                      <a:r>
                        <a:rPr lang="en-US" sz="1400" b="0" i="0" u="none" strike="noStrike">
                          <a:solidFill>
                            <a:srgbClr val="000000"/>
                          </a:solidFill>
                          <a:effectLst/>
                          <a:latin typeface="Tahoma" panose="020B0604030504040204" pitchFamily="34" charset="0"/>
                        </a:rPr>
                        <a:t>Total Henderson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ahoma" panose="020B0604030504040204" pitchFamily="34" charset="0"/>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400" b="1" i="0" u="none" strike="noStrike">
                          <a:solidFill>
                            <a:srgbClr val="000000"/>
                          </a:solidFill>
                          <a:effectLst/>
                          <a:latin typeface="Tahoma" panose="020B0604030504040204" pitchFamily="34" charset="0"/>
                        </a:rPr>
                        <a:t>134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0475365"/>
                  </a:ext>
                </a:extLst>
              </a:tr>
            </a:tbl>
          </a:graphicData>
        </a:graphic>
      </p:graphicFrame>
    </p:spTree>
    <p:extLst>
      <p:ext uri="{BB962C8B-B14F-4D97-AF65-F5344CB8AC3E}">
        <p14:creationId xmlns:p14="http://schemas.microsoft.com/office/powerpoint/2010/main" val="3089701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3ED11-2983-19A5-05FE-9B44A9D5C8B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A945566-0507-3970-97A3-376C1945A2F7}"/>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98EAD1D-194E-09A8-C3EB-5FF8B10F08E1}"/>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F400B5B-E64F-37A6-E8A9-8B6F849EAD3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646212-1190-8AF3-7CE9-869E86332F21}"/>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EWS Safety Form Usage</a:t>
            </a:r>
            <a:endParaRPr lang="en-US" sz="3600" b="1">
              <a:solidFill>
                <a:srgbClr val="004449"/>
              </a:solidFill>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DA2E55F8-7C4D-9E81-73E5-3CF20F14937E}"/>
              </a:ext>
            </a:extLst>
          </p:cNvPr>
          <p:cNvGraphicFramePr>
            <a:graphicFrameLocks/>
          </p:cNvGraphicFramePr>
          <p:nvPr>
            <p:extLst>
              <p:ext uri="{D42A27DB-BD31-4B8C-83A1-F6EECF244321}">
                <p14:modId xmlns:p14="http://schemas.microsoft.com/office/powerpoint/2010/main" val="4054911295"/>
              </p:ext>
            </p:extLst>
          </p:nvPr>
        </p:nvGraphicFramePr>
        <p:xfrm>
          <a:off x="2317604" y="1303164"/>
          <a:ext cx="4012216" cy="24394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76C36BD4-A373-3492-9368-25699DE26615}"/>
              </a:ext>
            </a:extLst>
          </p:cNvPr>
          <p:cNvGraphicFramePr>
            <a:graphicFrameLocks/>
          </p:cNvGraphicFramePr>
          <p:nvPr>
            <p:extLst>
              <p:ext uri="{D42A27DB-BD31-4B8C-83A1-F6EECF244321}">
                <p14:modId xmlns:p14="http://schemas.microsoft.com/office/powerpoint/2010/main" val="1791511265"/>
              </p:ext>
            </p:extLst>
          </p:nvPr>
        </p:nvGraphicFramePr>
        <p:xfrm>
          <a:off x="6678674" y="1303164"/>
          <a:ext cx="4381500" cy="25031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DF1B00F8-1B84-E5F7-89D6-E70233DBC3E7}"/>
              </a:ext>
            </a:extLst>
          </p:cNvPr>
          <p:cNvGraphicFramePr>
            <a:graphicFrameLocks/>
          </p:cNvGraphicFramePr>
          <p:nvPr>
            <p:extLst>
              <p:ext uri="{D42A27DB-BD31-4B8C-83A1-F6EECF244321}">
                <p14:modId xmlns:p14="http://schemas.microsoft.com/office/powerpoint/2010/main" val="1247487225"/>
              </p:ext>
            </p:extLst>
          </p:nvPr>
        </p:nvGraphicFramePr>
        <p:xfrm>
          <a:off x="2317604" y="3742608"/>
          <a:ext cx="4012216" cy="2574098"/>
        </p:xfrm>
        <a:graphic>
          <a:graphicData uri="http://schemas.openxmlformats.org/drawingml/2006/chart">
            <c:chart xmlns:c="http://schemas.openxmlformats.org/drawingml/2006/chart" xmlns:r="http://schemas.openxmlformats.org/officeDocument/2006/relationships" r:id="rId5"/>
          </a:graphicData>
        </a:graphic>
      </p:graphicFrame>
      <p:sp>
        <p:nvSpPr>
          <p:cNvPr id="15" name="Content Placeholder 1">
            <a:extLst>
              <a:ext uri="{FF2B5EF4-FFF2-40B4-BE49-F238E27FC236}">
                <a16:creationId xmlns:a16="http://schemas.microsoft.com/office/drawing/2014/main" id="{C2779C2E-3572-417E-379B-91EE964B22F9}"/>
              </a:ext>
            </a:extLst>
          </p:cNvPr>
          <p:cNvSpPr txBox="1">
            <a:spLocks/>
          </p:cNvSpPr>
          <p:nvPr/>
        </p:nvSpPr>
        <p:spPr>
          <a:xfrm>
            <a:off x="6874143" y="4064649"/>
            <a:ext cx="4231338" cy="2074803"/>
          </a:xfrm>
          <a:prstGeom prst="rect">
            <a:avLst/>
          </a:prstGeom>
        </p:spPr>
        <p:txBody>
          <a:bodyPr vert="horz" lIns="91440" tIns="45720" rIns="91440" bIns="45720" rtlCol="0">
            <a:normAutofit/>
          </a:bodyPr>
          <a:lstStyle>
            <a:lvl1pPr marL="173831" indent="-173831" algn="l" defTabSz="685800" rtl="0" eaLnBrk="1" latinLnBrk="0" hangingPunct="1">
              <a:lnSpc>
                <a:spcPct val="90000"/>
              </a:lnSpc>
              <a:spcBef>
                <a:spcPts val="1200"/>
              </a:spcBef>
              <a:buClr>
                <a:srgbClr val="005DAB"/>
              </a:buClr>
              <a:buSzPct val="110000"/>
              <a:buFont typeface="Arial" panose="020B0604020202020204" pitchFamily="34" charset="0"/>
              <a:buChar char="•"/>
              <a:defRPr lang="en-US" sz="3200" b="0" i="0" kern="1200">
                <a:solidFill>
                  <a:schemeClr val="tx1"/>
                </a:solidFill>
                <a:latin typeface="+mn-lt"/>
                <a:ea typeface="+mn-ea"/>
                <a:cs typeface="Arial" panose="020B0604020202020204" pitchFamily="34" charset="0"/>
              </a:defRPr>
            </a:lvl1pPr>
            <a:lvl2pPr marL="742950" indent="-400050" algn="l" defTabSz="685800" rtl="0" eaLnBrk="1" latinLnBrk="0" hangingPunct="1">
              <a:lnSpc>
                <a:spcPct val="90000"/>
              </a:lnSpc>
              <a:spcBef>
                <a:spcPts val="1200"/>
              </a:spcBef>
              <a:buClr>
                <a:srgbClr val="005DAB"/>
              </a:buClr>
              <a:buFont typeface="Arial" panose="020B0604020202020204" pitchFamily="34" charset="0"/>
              <a:buChar char="–"/>
              <a:defRPr lang="en-US" sz="2800" b="0" i="0" kern="1200">
                <a:solidFill>
                  <a:schemeClr val="tx1"/>
                </a:solidFill>
                <a:latin typeface="+mn-lt"/>
                <a:ea typeface="+mn-ea"/>
                <a:cs typeface="Arial" panose="020B0604020202020204" pitchFamily="34" charset="0"/>
              </a:defRPr>
            </a:lvl2pPr>
            <a:lvl3pPr marL="1028700" indent="-342900" algn="l" defTabSz="685800" rtl="0" eaLnBrk="1" latinLnBrk="0" hangingPunct="1">
              <a:lnSpc>
                <a:spcPct val="90000"/>
              </a:lnSpc>
              <a:spcBef>
                <a:spcPts val="1200"/>
              </a:spcBef>
              <a:buClr>
                <a:srgbClr val="BB5D00"/>
              </a:buClr>
              <a:buSzPct val="80000"/>
              <a:buFont typeface="Courier New" panose="02070309020205020404" pitchFamily="49" charset="0"/>
              <a:buChar char="o"/>
              <a:defRPr lang="en-US" sz="2000" b="0" i="0" kern="1200">
                <a:solidFill>
                  <a:schemeClr val="tx1"/>
                </a:solidFill>
                <a:latin typeface="+mj-lt"/>
                <a:ea typeface="+mn-ea"/>
                <a:cs typeface="Arial" panose="020B0604020202020204" pitchFamily="34" charset="0"/>
              </a:defRPr>
            </a:lvl3pPr>
            <a:lvl4pPr marL="1314450" indent="-285750" algn="l" defTabSz="685800" rtl="0" eaLnBrk="1" latinLnBrk="0" hangingPunct="1">
              <a:lnSpc>
                <a:spcPct val="90000"/>
              </a:lnSpc>
              <a:spcBef>
                <a:spcPts val="1200"/>
              </a:spcBef>
              <a:buClr>
                <a:srgbClr val="BB5D00"/>
              </a:buClr>
              <a:buFont typeface="Arial" panose="020B0604020202020204" pitchFamily="34" charset="0"/>
              <a:buChar char="•"/>
              <a:defRPr lang="en-US" sz="1800" b="0" i="0" kern="1200">
                <a:solidFill>
                  <a:schemeClr val="tx1"/>
                </a:solidFill>
                <a:latin typeface="+mn-lt"/>
                <a:ea typeface="+mn-ea"/>
                <a:cs typeface="Arial" panose="020B0604020202020204" pitchFamily="34" charset="0"/>
              </a:defRPr>
            </a:lvl4pPr>
            <a:lvl5pPr marL="813197" indent="-211931" algn="l" defTabSz="685800" rtl="0" eaLnBrk="1" latinLnBrk="0" hangingPunct="1">
              <a:lnSpc>
                <a:spcPct val="90000"/>
              </a:lnSpc>
              <a:spcBef>
                <a:spcPts val="375"/>
              </a:spcBef>
              <a:buClr>
                <a:srgbClr val="BB5D00"/>
              </a:buClr>
              <a:buSzPct val="80000"/>
              <a:buFont typeface="Arial" panose="020B0604020202020204" pitchFamily="34" charset="0"/>
              <a:buChar char="–"/>
              <a:defRPr lang="en-US" sz="1200" b="0" i="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sz="1400">
                <a:solidFill>
                  <a:srgbClr val="000000"/>
                </a:solidFill>
                <a:latin typeface="Arial" panose="020B0604020202020204"/>
              </a:rPr>
              <a:t>EWS Safety Form Usage Trends</a:t>
            </a:r>
          </a:p>
          <a:p>
            <a:pPr indent="-342900"/>
            <a:r>
              <a:rPr sz="1350">
                <a:solidFill>
                  <a:srgbClr val="000000"/>
                </a:solidFill>
                <a:latin typeface="Arial" panose="020B0604020202020204"/>
              </a:rPr>
              <a:t>Increase in safety form usage all around</a:t>
            </a:r>
          </a:p>
          <a:p>
            <a:pPr indent="-342900"/>
            <a:r>
              <a:rPr sz="1350">
                <a:solidFill>
                  <a:srgbClr val="000000"/>
                </a:solidFill>
                <a:latin typeface="Arial" panose="020B0604020202020204"/>
              </a:rPr>
              <a:t>Several high-risk incidents with no JRA and</a:t>
            </a:r>
            <a:br>
              <a:rPr sz="1350">
                <a:solidFill>
                  <a:srgbClr val="000000"/>
                </a:solidFill>
                <a:latin typeface="Arial" panose="020B0604020202020204"/>
              </a:rPr>
            </a:br>
            <a:r>
              <a:rPr sz="1350">
                <a:solidFill>
                  <a:srgbClr val="000000"/>
                </a:solidFill>
                <a:latin typeface="Arial" panose="020B0604020202020204"/>
              </a:rPr>
              <a:t>    no SOP review</a:t>
            </a:r>
          </a:p>
          <a:p>
            <a:pPr indent="-342900"/>
            <a:r>
              <a:rPr sz="1350">
                <a:solidFill>
                  <a:srgbClr val="000000"/>
                </a:solidFill>
                <a:latin typeface="Arial" panose="020B0604020202020204"/>
              </a:rPr>
              <a:t>Effectiveness of WPE’s limited by EWS Area</a:t>
            </a:r>
            <a:br>
              <a:rPr sz="1350">
                <a:solidFill>
                  <a:srgbClr val="000000"/>
                </a:solidFill>
                <a:latin typeface="Arial" panose="020B0604020202020204"/>
              </a:rPr>
            </a:br>
            <a:r>
              <a:rPr sz="1350">
                <a:solidFill>
                  <a:srgbClr val="000000"/>
                </a:solidFill>
                <a:latin typeface="Arial" panose="020B0604020202020204"/>
              </a:rPr>
              <a:t>    framework (focus for 2026)</a:t>
            </a:r>
          </a:p>
          <a:p>
            <a:pPr lvl="2"/>
            <a:endParaRPr sz="1350">
              <a:solidFill>
                <a:srgbClr val="000000"/>
              </a:solidFill>
              <a:latin typeface="Arial" panose="020B0604020202020204"/>
            </a:endParaRPr>
          </a:p>
          <a:p>
            <a:endParaRPr>
              <a:solidFill>
                <a:srgbClr val="000000"/>
              </a:solidFill>
              <a:latin typeface="Arial" panose="020B0604020202020204"/>
            </a:endParaRPr>
          </a:p>
        </p:txBody>
      </p:sp>
    </p:spTree>
    <p:extLst>
      <p:ext uri="{BB962C8B-B14F-4D97-AF65-F5344CB8AC3E}">
        <p14:creationId xmlns:p14="http://schemas.microsoft.com/office/powerpoint/2010/main" val="3081020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r>
              <a:rPr lang="en-US" sz="3900" b="1">
                <a:latin typeface="Arial" panose="020B0604020202020204" pitchFamily="34" charset="0"/>
                <a:cs typeface="Arial" panose="020B0604020202020204" pitchFamily="34" charset="0"/>
              </a:rPr>
              <a:t>Contractor Training Policy Update</a:t>
            </a:r>
          </a:p>
          <a:p>
            <a:pPr>
              <a:spcBef>
                <a:spcPts val="0"/>
              </a:spcBef>
              <a:spcAft>
                <a:spcPts val="1200"/>
              </a:spcAft>
              <a:buClr>
                <a:srgbClr val="C66A39"/>
              </a:buClr>
            </a:pPr>
            <a:r>
              <a:rPr lang="en-US" sz="3900" b="1">
                <a:latin typeface="Arial" panose="020B0604020202020204" pitchFamily="34" charset="0"/>
                <a:cs typeface="Arial" panose="020B0604020202020204" pitchFamily="34" charset="0"/>
              </a:rPr>
              <a:t>ISN/HSEP Update</a:t>
            </a:r>
          </a:p>
          <a:p>
            <a:pPr>
              <a:spcBef>
                <a:spcPts val="0"/>
              </a:spcBef>
              <a:spcAft>
                <a:spcPts val="1200"/>
              </a:spcAft>
              <a:buClr>
                <a:srgbClr val="C66A39"/>
              </a:buClr>
            </a:pPr>
            <a:r>
              <a:rPr lang="en-US" sz="3900" b="1">
                <a:latin typeface="Arial" panose="020B0604020202020204" pitchFamily="34" charset="0"/>
                <a:cs typeface="Arial" panose="020B0604020202020204" pitchFamily="34" charset="0"/>
              </a:rPr>
              <a:t>Change Order Process</a:t>
            </a:r>
          </a:p>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2308324"/>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Management Topics</a:t>
            </a:r>
            <a:endParaRPr lang="en-US" sz="3600" b="1">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C7D0E-265B-200A-037A-9F10FEFC7DA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7BD4355-6CD7-9CC3-7A8A-BFD8E1F63EE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7CF6818-17E3-AA1F-42C3-CBDD5E5953C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68E7A62-330C-DB74-4BD9-849D4CEE251C}"/>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3ADB236-9D6E-9DB3-8D2F-C35C574DCDE9}"/>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Contractor Training Policy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BD20396D-63A5-D71D-71FD-7F6BDC1DC7FD}"/>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D75BDFCC-8C02-25ED-5A73-A3523BFE7528}"/>
              </a:ext>
            </a:extLst>
          </p:cNvPr>
          <p:cNvSpPr txBox="1"/>
          <p:nvPr/>
        </p:nvSpPr>
        <p:spPr>
          <a:xfrm>
            <a:off x="2076488" y="1321163"/>
            <a:ext cx="9630379" cy="5106975"/>
          </a:xfrm>
          <a:prstGeom prst="rect">
            <a:avLst/>
          </a:prstGeom>
          <a:noFill/>
        </p:spPr>
        <p:txBody>
          <a:bodyPr wrap="square" lIns="91440" tIns="45720" rIns="91440" bIns="45720" anchor="t">
            <a:spAutoFit/>
          </a:bodyPr>
          <a:lstStyle/>
          <a:p>
            <a:r>
              <a:rPr lang="en-US" sz="1400">
                <a:solidFill>
                  <a:srgbClr val="404040"/>
                </a:solidFill>
                <a:latin typeface="+mj-lt"/>
                <a:ea typeface="Calibri"/>
                <a:cs typeface="Segoe UI"/>
              </a:rPr>
              <a:t>Over the past 18 months, we have focused on </a:t>
            </a:r>
            <a:r>
              <a:rPr lang="en-US" sz="1400" b="1">
                <a:solidFill>
                  <a:srgbClr val="404040"/>
                </a:solidFill>
                <a:latin typeface="+mj-lt"/>
                <a:ea typeface="Calibri"/>
                <a:cs typeface="Segoe UI"/>
              </a:rPr>
              <a:t>standardizing training materials and delivery methods</a:t>
            </a:r>
            <a:r>
              <a:rPr lang="en-US" sz="1400">
                <a:solidFill>
                  <a:srgbClr val="404040"/>
                </a:solidFill>
                <a:latin typeface="+mj-lt"/>
                <a:ea typeface="Calibri"/>
                <a:cs typeface="Segoe UI"/>
              </a:rPr>
              <a:t> across Freeport-McMoRan. This initiative aimed to ensure consistency and alignment with our safety and operational standards.</a:t>
            </a:r>
            <a:endParaRPr lang="en-US" sz="1400">
              <a:latin typeface="+mj-lt"/>
            </a:endParaRPr>
          </a:p>
          <a:p>
            <a:r>
              <a:rPr lang="en-US" sz="1400">
                <a:solidFill>
                  <a:srgbClr val="404040"/>
                </a:solidFill>
                <a:latin typeface="+mj-lt"/>
                <a:ea typeface="Calibri"/>
                <a:cs typeface="Segoe UI"/>
              </a:rPr>
              <a:t>Throughout this process, we received valuable feedback from our contractors. While many appreciated the effort to standardize Freeport-specific training, several indicated that their own training programs were equally effective—and in some cases, even more comprehensive.</a:t>
            </a:r>
            <a:br>
              <a:rPr lang="en-US" sz="1400">
                <a:solidFill>
                  <a:srgbClr val="404040"/>
                </a:solidFill>
                <a:latin typeface="+mj-lt"/>
                <a:ea typeface="Calibri"/>
                <a:cs typeface="Segoe UI"/>
              </a:rPr>
            </a:br>
            <a:endParaRPr lang="en-US" sz="1400">
              <a:latin typeface="+mj-lt"/>
            </a:endParaRPr>
          </a:p>
          <a:p>
            <a:r>
              <a:rPr lang="en-US" sz="1400" b="1">
                <a:solidFill>
                  <a:srgbClr val="404040"/>
                </a:solidFill>
                <a:latin typeface="+mj-lt"/>
                <a:ea typeface="Calibri"/>
                <a:cs typeface="Segoe UI"/>
              </a:rPr>
              <a:t>Based on this feedback, Freeport is adjusting its approach:</a:t>
            </a:r>
            <a:endParaRPr lang="en-US" sz="1400">
              <a:latin typeface="+mj-lt"/>
            </a:endParaRPr>
          </a:p>
          <a:p>
            <a:pPr marL="285750" indent="-285750">
              <a:buFont typeface="Arial"/>
              <a:buChar char="•"/>
            </a:pPr>
            <a:r>
              <a:rPr lang="en-US" sz="1400" b="1">
                <a:solidFill>
                  <a:srgbClr val="404040"/>
                </a:solidFill>
                <a:latin typeface="+mj-lt"/>
                <a:ea typeface="Calibri"/>
                <a:cs typeface="Segoe UI"/>
              </a:rPr>
              <a:t>Contractor Training Acceptance:</a:t>
            </a:r>
            <a:br>
              <a:rPr lang="en-US" sz="1400" b="1">
                <a:solidFill>
                  <a:srgbClr val="404040"/>
                </a:solidFill>
                <a:latin typeface="+mj-lt"/>
                <a:ea typeface="Calibri"/>
                <a:cs typeface="Segoe UI"/>
              </a:rPr>
            </a:br>
            <a:r>
              <a:rPr lang="en-US" sz="1400" b="1">
                <a:solidFill>
                  <a:srgbClr val="404040"/>
                </a:solidFill>
                <a:latin typeface="+mj-lt"/>
                <a:ea typeface="Calibri"/>
                <a:cs typeface="Segoe UI"/>
              </a:rPr>
              <a:t> We will now accept contractor-provided training, with exception to training noted in the attached document, provided the contractor attests that their training meets our core safety policies, even if it is not Freeport-specific.</a:t>
            </a:r>
            <a:endParaRPr lang="en-US" sz="1400">
              <a:latin typeface="+mj-lt"/>
            </a:endParaRPr>
          </a:p>
          <a:p>
            <a:pPr marL="285750" indent="-285750">
              <a:buFont typeface="Arial"/>
              <a:buChar char="•"/>
            </a:pPr>
            <a:r>
              <a:rPr lang="en-US" sz="1400" b="1">
                <a:solidFill>
                  <a:srgbClr val="404040"/>
                </a:solidFill>
                <a:latin typeface="+mj-lt"/>
                <a:ea typeface="Calibri"/>
                <a:cs typeface="Segoe UI"/>
              </a:rPr>
              <a:t>Freeport Training Materials Availability:</a:t>
            </a:r>
            <a:br>
              <a:rPr lang="en-US" sz="1400" b="1">
                <a:solidFill>
                  <a:srgbClr val="404040"/>
                </a:solidFill>
                <a:latin typeface="+mj-lt"/>
                <a:ea typeface="Calibri"/>
                <a:cs typeface="Segoe UI"/>
              </a:rPr>
            </a:br>
            <a:r>
              <a:rPr lang="en-US" sz="1400" b="1">
                <a:solidFill>
                  <a:srgbClr val="404040"/>
                </a:solidFill>
                <a:latin typeface="+mj-lt"/>
                <a:ea typeface="Calibri"/>
                <a:cs typeface="Segoe UI"/>
              </a:rPr>
              <a:t> Freeport training content will remain accessible on the Public Portal</a:t>
            </a:r>
            <a:r>
              <a:rPr lang="en-US" sz="1400">
                <a:solidFill>
                  <a:srgbClr val="404040"/>
                </a:solidFill>
                <a:latin typeface="+mj-lt"/>
                <a:ea typeface="Calibri"/>
                <a:cs typeface="Segoe UI"/>
              </a:rPr>
              <a:t> for contractors who wish to use it or supplement their existing programs. This ensures that all parties have access to resources that align with our policies.</a:t>
            </a:r>
            <a:endParaRPr lang="en-US" sz="1400">
              <a:latin typeface="+mj-lt"/>
            </a:endParaRPr>
          </a:p>
          <a:p>
            <a:pPr marL="285750" indent="-285750">
              <a:buFont typeface="Arial"/>
              <a:buChar char="•"/>
            </a:pPr>
            <a:r>
              <a:rPr lang="en-US" sz="1400" b="1">
                <a:solidFill>
                  <a:srgbClr val="404040"/>
                </a:solidFill>
                <a:latin typeface="+mj-lt"/>
                <a:ea typeface="Calibri"/>
                <a:cs typeface="Calibri"/>
              </a:rPr>
              <a:t>All training information </a:t>
            </a:r>
            <a:r>
              <a:rPr lang="en-US" sz="1400">
                <a:solidFill>
                  <a:srgbClr val="404040"/>
                </a:solidFill>
                <a:latin typeface="+mj-lt"/>
                <a:ea typeface="Calibri"/>
                <a:cs typeface="Calibri"/>
              </a:rPr>
              <a:t>that is required for your employee’s to perform work </a:t>
            </a:r>
            <a:r>
              <a:rPr lang="en-US" sz="1400">
                <a:solidFill>
                  <a:srgbClr val="404040"/>
                </a:solidFill>
                <a:latin typeface="+mj-lt"/>
                <a:ea typeface="Calibri"/>
                <a:cs typeface="Segoe UI"/>
              </a:rPr>
              <a:t>(Core, Compliance and Technical) training must be uploaded into ISN no later than April 6 2026. We will be referencing the data uploaded in ISN to verify while in the field</a:t>
            </a:r>
            <a:endParaRPr lang="en-US" sz="1400">
              <a:latin typeface="+mj-lt"/>
            </a:endParaRPr>
          </a:p>
          <a:p>
            <a:pPr marL="285750" indent="-285750">
              <a:buFont typeface="Arial"/>
              <a:buChar char="•"/>
            </a:pPr>
            <a:r>
              <a:rPr lang="en-US" sz="1400" b="1">
                <a:solidFill>
                  <a:srgbClr val="404040"/>
                </a:solidFill>
                <a:latin typeface="+mj-lt"/>
                <a:ea typeface="Calibri"/>
                <a:cs typeface="Calibri"/>
              </a:rPr>
              <a:t>Site Safety and Training</a:t>
            </a:r>
            <a:r>
              <a:rPr lang="en-US" sz="1400">
                <a:solidFill>
                  <a:srgbClr val="404040"/>
                </a:solidFill>
                <a:latin typeface="+mj-lt"/>
                <a:ea typeface="+mn-lt"/>
                <a:cs typeface="+mn-lt"/>
              </a:rPr>
              <a:t> are available to provide guidance and answer questions; however, contractor training delivery is the responsibility of the contractor.</a:t>
            </a:r>
            <a:br>
              <a:rPr lang="en-US" sz="1400">
                <a:solidFill>
                  <a:srgbClr val="404040"/>
                </a:solidFill>
                <a:latin typeface="+mj-lt"/>
                <a:ea typeface="+mn-lt"/>
                <a:cs typeface="+mn-lt"/>
              </a:rPr>
            </a:br>
            <a:endParaRPr lang="en-US" sz="1400">
              <a:latin typeface="+mj-lt"/>
            </a:endParaRPr>
          </a:p>
          <a:p>
            <a:r>
              <a:rPr lang="en-US" sz="1400">
                <a:solidFill>
                  <a:srgbClr val="404040"/>
                </a:solidFill>
                <a:latin typeface="+mj-lt"/>
                <a:ea typeface="Calibri"/>
                <a:cs typeface="Segoe UI"/>
              </a:rPr>
              <a:t>We believe this approach benefits everyone involved by maintaining strong safety standards while allowing flexibility where appropriate. Ultimately, </a:t>
            </a:r>
            <a:r>
              <a:rPr lang="en-US" sz="1400" b="1">
                <a:solidFill>
                  <a:srgbClr val="404040"/>
                </a:solidFill>
                <a:latin typeface="+mj-lt"/>
                <a:ea typeface="Calibri"/>
                <a:cs typeface="Segoe UI"/>
              </a:rPr>
              <a:t>leadership presence and engagement in the field</a:t>
            </a:r>
            <a:r>
              <a:rPr lang="en-US" sz="1400">
                <a:solidFill>
                  <a:srgbClr val="404040"/>
                </a:solidFill>
                <a:latin typeface="+mj-lt"/>
                <a:ea typeface="Calibri"/>
                <a:cs typeface="Segoe UI"/>
              </a:rPr>
              <a:t> will continue to be the most critical factor in driving safety and operational excellence.</a:t>
            </a:r>
          </a:p>
          <a:p>
            <a:pPr algn="ctr">
              <a:lnSpc>
                <a:spcPct val="107000"/>
              </a:lnSpc>
            </a:pPr>
            <a:r>
              <a:rPr lang="en-US" sz="2000">
                <a:solidFill>
                  <a:srgbClr val="404040"/>
                </a:solidFill>
                <a:latin typeface="+mj-lt"/>
                <a:ea typeface="Calibri"/>
                <a:cs typeface="Segoe UI"/>
                <a:hlinkClick r:id="rId4"/>
              </a:rPr>
              <a:t>LINK TO UPDATE</a:t>
            </a:r>
            <a:endParaRPr lang="en-US" sz="2000">
              <a:solidFill>
                <a:srgbClr val="404040"/>
              </a:solidFill>
              <a:latin typeface="Arial" panose="020B0604020202020204" pitchFamily="34" charset="0"/>
            </a:endParaRPr>
          </a:p>
        </p:txBody>
      </p:sp>
    </p:spTree>
    <p:extLst>
      <p:ext uri="{BB962C8B-B14F-4D97-AF65-F5344CB8AC3E}">
        <p14:creationId xmlns:p14="http://schemas.microsoft.com/office/powerpoint/2010/main" val="3903134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34486-EACD-6613-F2A6-C828A04D5A6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5947EB5-0BFD-346B-184C-4E4A8BA4F0E7}"/>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14E1252-61BF-D53C-BC76-F8B4D79C78FE}"/>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926A4B0-E916-E10F-9839-10E68F81497C}"/>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0F8B1A-14FA-7787-9B8F-F9A7F1E6DF60}"/>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Contractor Training Policy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1EDF4F89-6A70-FAA6-946F-FE06EC67C40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23E6C507-F1D4-7850-7067-4F11FA5E98AC}"/>
              </a:ext>
            </a:extLst>
          </p:cNvPr>
          <p:cNvSpPr txBox="1"/>
          <p:nvPr/>
        </p:nvSpPr>
        <p:spPr>
          <a:xfrm>
            <a:off x="2076488" y="1408250"/>
            <a:ext cx="9630379" cy="3042821"/>
          </a:xfrm>
          <a:prstGeom prst="rect">
            <a:avLst/>
          </a:prstGeom>
          <a:noFill/>
        </p:spPr>
        <p:txBody>
          <a:bodyPr wrap="square" lIns="91440" tIns="45720" rIns="91440" bIns="45720" anchor="t">
            <a:spAutoFit/>
          </a:bodyPr>
          <a:lstStyle/>
          <a:p>
            <a:pPr>
              <a:lnSpc>
                <a:spcPct val="107000"/>
              </a:lnSpc>
            </a:pPr>
            <a:r>
              <a:rPr lang="en-US">
                <a:solidFill>
                  <a:srgbClr val="404040"/>
                </a:solidFill>
                <a:ea typeface="+mn-lt"/>
                <a:cs typeface="+mn-lt"/>
              </a:rPr>
              <a:t>FCX Core Training Requirements All contractors accessing or completing work at any North American site must complete the following Core Training Requirements additional training might be required before starting work: </a:t>
            </a:r>
            <a:endParaRPr lang="en-US">
              <a:solidFill>
                <a:srgbClr val="000000"/>
              </a:solidFill>
              <a:ea typeface="+mn-lt"/>
              <a:cs typeface="+mn-lt"/>
            </a:endParaRPr>
          </a:p>
          <a:p>
            <a:pPr>
              <a:lnSpc>
                <a:spcPct val="107000"/>
              </a:lnSpc>
            </a:pPr>
            <a:r>
              <a:rPr lang="en-US">
                <a:solidFill>
                  <a:srgbClr val="404040"/>
                </a:solidFill>
                <a:ea typeface="+mn-lt"/>
                <a:cs typeface="+mn-lt"/>
              </a:rPr>
              <a:t>1. </a:t>
            </a:r>
            <a:r>
              <a:rPr lang="en-US" b="1">
                <a:solidFill>
                  <a:srgbClr val="404040"/>
                </a:solidFill>
                <a:ea typeface="+mn-lt"/>
                <a:cs typeface="+mn-lt"/>
              </a:rPr>
              <a:t>Area Specific training</a:t>
            </a:r>
            <a:r>
              <a:rPr lang="en-US">
                <a:solidFill>
                  <a:srgbClr val="404040"/>
                </a:solidFill>
                <a:ea typeface="+mn-lt"/>
                <a:cs typeface="+mn-lt"/>
              </a:rPr>
              <a:t> that covers all facilities where contractor employees will be working within </a:t>
            </a:r>
            <a:endParaRPr lang="en-US">
              <a:solidFill>
                <a:srgbClr val="000000"/>
              </a:solidFill>
              <a:ea typeface="+mn-lt"/>
              <a:cs typeface="+mn-lt"/>
            </a:endParaRPr>
          </a:p>
          <a:p>
            <a:pPr>
              <a:lnSpc>
                <a:spcPct val="107000"/>
              </a:lnSpc>
            </a:pPr>
            <a:r>
              <a:rPr lang="en-US">
                <a:solidFill>
                  <a:srgbClr val="404040"/>
                </a:solidFill>
                <a:ea typeface="+mn-lt"/>
                <a:cs typeface="+mn-lt"/>
              </a:rPr>
              <a:t>2. </a:t>
            </a:r>
            <a:r>
              <a:rPr lang="en-US" b="1">
                <a:solidFill>
                  <a:srgbClr val="404040"/>
                </a:solidFill>
                <a:ea typeface="+mn-lt"/>
                <a:cs typeface="+mn-lt"/>
              </a:rPr>
              <a:t>Contractor Orientation North American </a:t>
            </a:r>
            <a:r>
              <a:rPr lang="en-US">
                <a:solidFill>
                  <a:srgbClr val="404040"/>
                </a:solidFill>
                <a:ea typeface="+mn-lt"/>
                <a:cs typeface="+mn-lt"/>
              </a:rPr>
              <a:t>(Available in ISN) </a:t>
            </a:r>
            <a:endParaRPr lang="en-US">
              <a:solidFill>
                <a:srgbClr val="000000"/>
              </a:solidFill>
              <a:ea typeface="+mn-lt"/>
              <a:cs typeface="+mn-lt"/>
            </a:endParaRPr>
          </a:p>
          <a:p>
            <a:pPr>
              <a:lnSpc>
                <a:spcPct val="107000"/>
              </a:lnSpc>
            </a:pPr>
            <a:r>
              <a:rPr lang="en-US">
                <a:solidFill>
                  <a:srgbClr val="404040"/>
                </a:solidFill>
                <a:ea typeface="+mn-lt"/>
                <a:cs typeface="+mn-lt"/>
              </a:rPr>
              <a:t>3. </a:t>
            </a:r>
            <a:r>
              <a:rPr lang="en-US" b="1">
                <a:solidFill>
                  <a:srgbClr val="404040"/>
                </a:solidFill>
                <a:ea typeface="+mn-lt"/>
                <a:cs typeface="+mn-lt"/>
              </a:rPr>
              <a:t>North American Hazard Recognition Video </a:t>
            </a:r>
            <a:r>
              <a:rPr lang="en-US">
                <a:solidFill>
                  <a:srgbClr val="404040"/>
                </a:solidFill>
                <a:ea typeface="+mn-lt"/>
                <a:cs typeface="+mn-lt"/>
              </a:rPr>
              <a:t>(Available in ISN) </a:t>
            </a:r>
            <a:endParaRPr lang="en-US">
              <a:solidFill>
                <a:srgbClr val="000000"/>
              </a:solidFill>
              <a:ea typeface="+mn-lt"/>
              <a:cs typeface="+mn-lt"/>
            </a:endParaRPr>
          </a:p>
          <a:p>
            <a:pPr>
              <a:lnSpc>
                <a:spcPct val="107000"/>
              </a:lnSpc>
            </a:pPr>
            <a:r>
              <a:rPr lang="en-US">
                <a:solidFill>
                  <a:srgbClr val="404040"/>
                </a:solidFill>
                <a:ea typeface="+mn-lt"/>
                <a:cs typeface="+mn-lt"/>
              </a:rPr>
              <a:t>4. FCX Mining – </a:t>
            </a:r>
            <a:r>
              <a:rPr lang="en-US" b="1">
                <a:solidFill>
                  <a:srgbClr val="404040"/>
                </a:solidFill>
                <a:ea typeface="+mn-lt"/>
                <a:cs typeface="+mn-lt"/>
              </a:rPr>
              <a:t>Workplace Examinations </a:t>
            </a:r>
            <a:r>
              <a:rPr lang="en-US">
                <a:solidFill>
                  <a:srgbClr val="404040"/>
                </a:solidFill>
                <a:ea typeface="+mn-lt"/>
                <a:cs typeface="+mn-lt"/>
              </a:rPr>
              <a:t>(Will be available in ISN soon) </a:t>
            </a:r>
            <a:endParaRPr lang="en-US">
              <a:solidFill>
                <a:srgbClr val="000000"/>
              </a:solidFill>
              <a:ea typeface="+mn-lt"/>
              <a:cs typeface="+mn-lt"/>
            </a:endParaRPr>
          </a:p>
          <a:p>
            <a:pPr>
              <a:lnSpc>
                <a:spcPct val="107000"/>
              </a:lnSpc>
            </a:pPr>
            <a:r>
              <a:rPr lang="en-US">
                <a:solidFill>
                  <a:srgbClr val="404040"/>
                </a:solidFill>
                <a:ea typeface="+mn-lt"/>
                <a:cs typeface="+mn-lt"/>
              </a:rPr>
              <a:t>5. FCX Mining – </a:t>
            </a:r>
            <a:r>
              <a:rPr lang="en-US" b="1">
                <a:solidFill>
                  <a:srgbClr val="404040"/>
                </a:solidFill>
                <a:ea typeface="+mn-lt"/>
                <a:cs typeface="+mn-lt"/>
              </a:rPr>
              <a:t>Site Specific Hazard Recognition Brochure</a:t>
            </a:r>
            <a:r>
              <a:rPr lang="en-US">
                <a:solidFill>
                  <a:srgbClr val="404040"/>
                </a:solidFill>
                <a:ea typeface="+mn-lt"/>
                <a:cs typeface="+mn-lt"/>
              </a:rPr>
              <a:t>, this is a site by site requirement for those that visit multiple sites (Available in ISN)</a:t>
            </a:r>
            <a:endParaRPr lang="en-US">
              <a:ea typeface="Calibri"/>
              <a:cs typeface="Calibri"/>
            </a:endParaRPr>
          </a:p>
          <a:p>
            <a:pPr>
              <a:lnSpc>
                <a:spcPct val="107000"/>
              </a:lnSpc>
            </a:pPr>
            <a:endParaRPr lang="en-US">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4596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31248-B5B0-634D-85E1-DB8B52D98CF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C0FBB2D-1E0F-F207-5B85-AB75822A205F}"/>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47F7C67-5463-FE03-E195-D5512E9ABB8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98B7D76-6032-A7B3-9B99-597ADAF55947}"/>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C34DFA9-B2C5-0E5D-4A33-6F5944D783E9}"/>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ISNetworld/HSEP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F6FC9A44-98D1-2905-FEAD-9D47A9160D8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825E29AD-68A6-7334-8341-3A25E32D053B}"/>
              </a:ext>
            </a:extLst>
          </p:cNvPr>
          <p:cNvSpPr txBox="1"/>
          <p:nvPr/>
        </p:nvSpPr>
        <p:spPr>
          <a:xfrm>
            <a:off x="2076488" y="1399542"/>
            <a:ext cx="9630379" cy="4821000"/>
          </a:xfrm>
          <a:prstGeom prst="rect">
            <a:avLst/>
          </a:prstGeom>
          <a:noFill/>
        </p:spPr>
        <p:txBody>
          <a:bodyPr wrap="square" lIns="91440" tIns="45720" rIns="91440" bIns="45720" anchor="t">
            <a:spAutoFit/>
          </a:bodyPr>
          <a:lstStyle/>
          <a:p>
            <a:pPr>
              <a:lnSpc>
                <a:spcPct val="107000"/>
              </a:lnSpc>
            </a:pPr>
            <a:r>
              <a:rPr lang="en-US">
                <a:solidFill>
                  <a:srgbClr val="404040"/>
                </a:solidFill>
                <a:ea typeface="+mn-lt"/>
                <a:cs typeface="+mn-lt"/>
              </a:rPr>
              <a:t>Deadline for all training (Core, Compliance and Technical) to be uploaded to ISN is </a:t>
            </a:r>
            <a:r>
              <a:rPr lang="en-US" b="1">
                <a:solidFill>
                  <a:srgbClr val="404040"/>
                </a:solidFill>
                <a:ea typeface="+mn-lt"/>
                <a:cs typeface="+mn-lt"/>
              </a:rPr>
              <a:t>April 6</a:t>
            </a:r>
            <a:r>
              <a:rPr lang="en-US" b="1" baseline="30000">
                <a:solidFill>
                  <a:srgbClr val="404040"/>
                </a:solidFill>
                <a:ea typeface="+mn-lt"/>
                <a:cs typeface="+mn-lt"/>
              </a:rPr>
              <a:t>th</a:t>
            </a:r>
            <a:r>
              <a:rPr lang="en-US" b="1">
                <a:solidFill>
                  <a:srgbClr val="404040"/>
                </a:solidFill>
                <a:ea typeface="+mn-lt"/>
                <a:cs typeface="+mn-lt"/>
              </a:rPr>
              <a:t>, 2026</a:t>
            </a:r>
          </a:p>
          <a:p>
            <a:pPr marL="742950" lvl="1"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Contractors who have not completed uploads by then will have their</a:t>
            </a:r>
            <a:br>
              <a:rPr lang="en-US">
                <a:solidFill>
                  <a:srgbClr val="404040"/>
                </a:solidFill>
                <a:latin typeface="Calibri" panose="020F0502020204030204" pitchFamily="34" charset="0"/>
                <a:ea typeface="Calibri" panose="020F0502020204030204" pitchFamily="34" charset="0"/>
                <a:cs typeface="Calibri" panose="020F0502020204030204" pitchFamily="34" charset="0"/>
              </a:rPr>
            </a:b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employees paused from coming on site</a:t>
            </a:r>
          </a:p>
          <a:p>
            <a:pPr marL="742950" lvl="1"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Must include Attestation form upload (when needed)</a:t>
            </a:r>
          </a:p>
          <a:p>
            <a:pPr>
              <a:lnSpc>
                <a:spcPct val="107000"/>
              </a:lnSpc>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Notification of Onsite Employee Changes</a:t>
            </a:r>
          </a:p>
          <a:p>
            <a:pPr marL="742950" lvl="1"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Notification of new hires and terminations required to PM and GSC</a:t>
            </a:r>
          </a:p>
          <a:p>
            <a:pPr marL="1200150" lvl="2"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New Hires: Prior to arrival on site</a:t>
            </a:r>
          </a:p>
          <a:p>
            <a:pPr marL="1200150" lvl="2"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Termination: Within 72 hours of termination</a:t>
            </a:r>
          </a:p>
          <a:p>
            <a:pPr>
              <a:lnSpc>
                <a:spcPct val="107000"/>
              </a:lnSpc>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ISN Scorecard and HSEP Changes (Effective </a:t>
            </a:r>
            <a:r>
              <a:rPr lang="en-US" b="1">
                <a:solidFill>
                  <a:srgbClr val="404040"/>
                </a:solidFill>
                <a:latin typeface="Calibri" panose="020F0502020204030204" pitchFamily="34" charset="0"/>
                <a:ea typeface="Calibri" panose="020F0502020204030204" pitchFamily="34" charset="0"/>
                <a:cs typeface="Calibri" panose="020F0502020204030204" pitchFamily="34" charset="0"/>
              </a:rPr>
              <a:t>March 3</a:t>
            </a:r>
            <a:r>
              <a:rPr lang="en-US" b="1" baseline="30000">
                <a:solidFill>
                  <a:srgbClr val="404040"/>
                </a:solidFill>
                <a:latin typeface="Calibri" panose="020F0502020204030204" pitchFamily="34" charset="0"/>
                <a:ea typeface="Calibri" panose="020F0502020204030204" pitchFamily="34" charset="0"/>
                <a:cs typeface="Calibri" panose="020F0502020204030204" pitchFamily="34" charset="0"/>
              </a:rPr>
              <a:t>rd</a:t>
            </a:r>
            <a:r>
              <a:rPr lang="en-US" b="1">
                <a:solidFill>
                  <a:srgbClr val="404040"/>
                </a:solidFill>
                <a:latin typeface="Calibri" panose="020F0502020204030204" pitchFamily="34" charset="0"/>
                <a:ea typeface="Calibri" panose="020F0502020204030204" pitchFamily="34" charset="0"/>
                <a:cs typeface="Calibri" panose="020F0502020204030204" pitchFamily="34" charset="0"/>
              </a:rPr>
              <a:t>, 2026</a:t>
            </a: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742950" lvl="1"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HSEP score impact to change from -10 to </a:t>
            </a:r>
            <a:r>
              <a:rPr lang="en-US" b="1">
                <a:solidFill>
                  <a:srgbClr val="404040"/>
                </a:solidFill>
                <a:latin typeface="Calibri" panose="020F0502020204030204" pitchFamily="34" charset="0"/>
                <a:ea typeface="Calibri" panose="020F0502020204030204" pitchFamily="34" charset="0"/>
                <a:cs typeface="Calibri" panose="020F0502020204030204" pitchFamily="34" charset="0"/>
              </a:rPr>
              <a:t>-100 </a:t>
            </a: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for unsubmitted or rejected HSEPs</a:t>
            </a:r>
          </a:p>
          <a:p>
            <a:pPr marL="742950" lvl="1"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HSEPs associated with specific site for approval/validation</a:t>
            </a:r>
          </a:p>
          <a:p>
            <a:pPr marL="742950" lvl="1"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HSEPs will migrate to site scorecard they are valid for</a:t>
            </a:r>
          </a:p>
          <a:p>
            <a:pPr marL="742950" lvl="1"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Temporary Upload Freeze</a:t>
            </a:r>
          </a:p>
          <a:p>
            <a:pPr marL="1200150" lvl="2"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During 2-week migration, Contractors unable to upload new HSEPs</a:t>
            </a:r>
          </a:p>
          <a:p>
            <a:pPr marL="1200150" lvl="2" indent="-285750">
              <a:lnSpc>
                <a:spcPct val="107000"/>
              </a:lnSpc>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HSEPs for projects occurring during this time must be sent directly to </a:t>
            </a:r>
            <a:r>
              <a:rPr lang="en-US" b="1">
                <a:solidFill>
                  <a:srgbClr val="404040"/>
                </a:solidFill>
                <a:latin typeface="Calibri" panose="020F0502020204030204" pitchFamily="34" charset="0"/>
                <a:ea typeface="Calibri" panose="020F0502020204030204" pitchFamily="34" charset="0"/>
                <a:cs typeface="Calibri" panose="020F0502020204030204" pitchFamily="34" charset="0"/>
              </a:rPr>
              <a:t>Contractor Governance Team</a:t>
            </a: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US">
                <a:hlinkClick r:id="rId4"/>
              </a:rPr>
              <a:t>contractorgovernance@fmi.com</a:t>
            </a:r>
            <a:r>
              <a:rPr lang="en-US"/>
              <a:t>) </a:t>
            </a:r>
            <a:endParaRPr lang="en-US">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3317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F7D1B-ABAD-314F-3B08-316984D327D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77DBE0-721A-9523-DD7B-BD4AF2A6616E}"/>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E18A956-991A-5A95-8CBF-B87DC1002A80}"/>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E782FC1-5B49-406B-9894-56F5E7CCA8BD}"/>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12FE064-72BE-9EB6-7739-87273358BAAF}"/>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Henderson Change Order Process</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37970979-E0FF-142A-862C-AD7D8C194965}"/>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C62710C8-0B7A-F290-4B79-491619696645}"/>
              </a:ext>
            </a:extLst>
          </p:cNvPr>
          <p:cNvSpPr txBox="1"/>
          <p:nvPr/>
        </p:nvSpPr>
        <p:spPr>
          <a:xfrm>
            <a:off x="2076488" y="1399542"/>
            <a:ext cx="9630379" cy="2050690"/>
          </a:xfrm>
          <a:prstGeom prst="rect">
            <a:avLst/>
          </a:prstGeom>
          <a:noFill/>
        </p:spPr>
        <p:txBody>
          <a:bodyPr wrap="square" lIns="91440" tIns="45720" rIns="91440" bIns="45720" anchor="t">
            <a:spAutoFit/>
          </a:bodyPr>
          <a:lstStyle/>
          <a:p>
            <a:pPr>
              <a:lnSpc>
                <a:spcPct val="107000"/>
              </a:lnSpc>
            </a:pPr>
            <a:r>
              <a:rPr lang="en-US" sz="2400">
                <a:solidFill>
                  <a:srgbClr val="404040"/>
                </a:solidFill>
                <a:latin typeface="Calibri" panose="020F0502020204030204" pitchFamily="34" charset="0"/>
                <a:ea typeface="Calibri" panose="020F0502020204030204" pitchFamily="34" charset="0"/>
                <a:cs typeface="Calibri" panose="020F0502020204030204" pitchFamily="34" charset="0"/>
              </a:rPr>
              <a:t>New policy coming regarding Change Orders at Henderson</a:t>
            </a:r>
          </a:p>
          <a:p>
            <a:pPr marL="742950" lvl="1" indent="-285750">
              <a:lnSpc>
                <a:spcPct val="107000"/>
              </a:lnSpc>
              <a:buFont typeface="Wingdings" panose="05000000000000000000" pitchFamily="2" charset="2"/>
              <a:buChar char="§"/>
            </a:pPr>
            <a:r>
              <a:rPr lang="en-US" sz="2400">
                <a:solidFill>
                  <a:srgbClr val="404040"/>
                </a:solidFill>
                <a:latin typeface="Calibri" panose="020F0502020204030204" pitchFamily="34" charset="0"/>
                <a:ea typeface="Calibri" panose="020F0502020204030204" pitchFamily="34" charset="0"/>
                <a:cs typeface="Calibri" panose="020F0502020204030204" pitchFamily="34" charset="0"/>
              </a:rPr>
              <a:t>Formal approval for Scope and cost changes</a:t>
            </a:r>
          </a:p>
          <a:p>
            <a:pPr>
              <a:lnSpc>
                <a:spcPct val="107000"/>
              </a:lnSpc>
            </a:pPr>
            <a:endParaRPr lang="en-US"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sz="2400" b="1" i="1">
                <a:solidFill>
                  <a:srgbClr val="404040"/>
                </a:solidFill>
                <a:latin typeface="Calibri" panose="020F0502020204030204" pitchFamily="34" charset="0"/>
                <a:ea typeface="Calibri" panose="020F0502020204030204" pitchFamily="34" charset="0"/>
                <a:cs typeface="Calibri" panose="020F0502020204030204" pitchFamily="34" charset="0"/>
              </a:rPr>
              <a:t>Policy release will come through email and in upcoming Contractor HSE meeting/packet</a:t>
            </a:r>
          </a:p>
        </p:txBody>
      </p:sp>
    </p:spTree>
    <p:extLst>
      <p:ext uri="{BB962C8B-B14F-4D97-AF65-F5344CB8AC3E}">
        <p14:creationId xmlns:p14="http://schemas.microsoft.com/office/powerpoint/2010/main" val="8541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97F3-4E53-8C7D-0230-057D09C4A35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37A5603-55F9-4792-721C-13F558A43A1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5878455-1214-063D-0617-19A958A48B2C}"/>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8132FA5-ADF8-2443-2A7C-99E3398F089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A8F73B-82FA-32DF-E487-2100845B789B}"/>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Henderson MSHA Refresher</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E6522FC-20B2-8885-828D-2CEDCC66FE87}"/>
              </a:ext>
            </a:extLst>
          </p:cNvPr>
          <p:cNvSpPr txBox="1"/>
          <p:nvPr/>
        </p:nvSpPr>
        <p:spPr>
          <a:xfrm>
            <a:off x="1951551" y="1481521"/>
            <a:ext cx="9881058" cy="1384995"/>
          </a:xfrm>
          <a:prstGeom prst="rect">
            <a:avLst/>
          </a:prstGeom>
          <a:noFill/>
        </p:spPr>
        <p:txBody>
          <a:bodyPr wrap="square" lIns="91440" tIns="45720" rIns="91440" bIns="45720" rtlCol="0" anchor="t">
            <a:spAutoFit/>
          </a:bodyPr>
          <a:lstStyle/>
          <a:p>
            <a:pPr>
              <a:spcAft>
                <a:spcPts val="1200"/>
              </a:spcAft>
              <a:buClr>
                <a:srgbClr val="C66A39"/>
              </a:buClr>
            </a:pPr>
            <a:r>
              <a:rPr lang="en-US" sz="1600">
                <a:solidFill>
                  <a:prstClr val="black"/>
                </a:solidFill>
                <a:latin typeface="Arial"/>
                <a:cs typeface="Arial"/>
              </a:rPr>
              <a:t>Project Managers will need to reach out to Jasmin </a:t>
            </a:r>
            <a:r>
              <a:rPr lang="en-US" sz="1600" err="1">
                <a:solidFill>
                  <a:prstClr val="black"/>
                </a:solidFill>
                <a:latin typeface="Arial"/>
                <a:cs typeface="Arial"/>
              </a:rPr>
              <a:t>Babeon</a:t>
            </a:r>
            <a:r>
              <a:rPr lang="en-US" sz="1600">
                <a:solidFill>
                  <a:prstClr val="black"/>
                </a:solidFill>
                <a:latin typeface="Arial"/>
                <a:cs typeface="Arial"/>
              </a:rPr>
              <a:t> </a:t>
            </a:r>
            <a:r>
              <a:rPr lang="en-US" sz="1600">
                <a:solidFill>
                  <a:prstClr val="black"/>
                </a:solidFill>
                <a:latin typeface="Arial"/>
                <a:cs typeface="Arial"/>
                <a:hlinkClick r:id="rId3">
                  <a:extLst>
                    <a:ext uri="{A12FA001-AC4F-418D-AE19-62706E023703}">
                      <ahyp:hlinkClr xmlns:ahyp="http://schemas.microsoft.com/office/drawing/2018/hyperlinkcolor" val="tx"/>
                    </a:ext>
                  </a:extLst>
                </a:hlinkClick>
              </a:rPr>
              <a:t>jbabeon@fmi.com</a:t>
            </a:r>
            <a:r>
              <a:rPr lang="en-US" sz="1600">
                <a:solidFill>
                  <a:prstClr val="black"/>
                </a:solidFill>
                <a:latin typeface="Arial"/>
                <a:cs typeface="Arial"/>
              </a:rPr>
              <a:t> to schedule their contractors for Henderson Operations 2026 MSHA Refresher. If a contractor has an SAP# please provide that. </a:t>
            </a:r>
            <a:endParaRPr lang="en-US" sz="1600">
              <a:solidFill>
                <a:prstClr val="black"/>
              </a:solidFill>
              <a:latin typeface="Arial" panose="020B0604020202020204" pitchFamily="34" charset="0"/>
              <a:cs typeface="Arial" panose="020B0604020202020204" pitchFamily="34" charset="0"/>
            </a:endParaRPr>
          </a:p>
          <a:p>
            <a:pPr lvl="0">
              <a:spcAft>
                <a:spcPts val="1200"/>
              </a:spcAft>
            </a:pPr>
            <a:endParaRPr lang="en-US" sz="1600">
              <a:solidFill>
                <a:prstClr val="black"/>
              </a:solidFill>
              <a:latin typeface="Arial" panose="020B0604020202020204" pitchFamily="34" charset="0"/>
              <a:cs typeface="Arial" panose="020B0604020202020204" pitchFamily="34" charset="0"/>
            </a:endParaRPr>
          </a:p>
          <a:p>
            <a:pPr>
              <a:spcAft>
                <a:spcPts val="1200"/>
              </a:spcAft>
              <a:buClr>
                <a:srgbClr val="C66A39"/>
              </a:buClr>
            </a:pPr>
            <a:endParaRPr lang="en-US" sz="1600">
              <a:solidFill>
                <a:prstClr val="black"/>
              </a:solidFill>
              <a:latin typeface="Arial" panose="020B0604020202020204" pitchFamily="34" charset="0"/>
              <a:cs typeface="Arial" panose="020B0604020202020204" pitchFamily="34" charset="0"/>
            </a:endParaRPr>
          </a:p>
        </p:txBody>
      </p:sp>
      <p:pic>
        <p:nvPicPr>
          <p:cNvPr id="3" name="Picture 2" descr="A calendar with red text&#10;&#10;AI-generated content may be incorrect.">
            <a:extLst>
              <a:ext uri="{FF2B5EF4-FFF2-40B4-BE49-F238E27FC236}">
                <a16:creationId xmlns:a16="http://schemas.microsoft.com/office/drawing/2014/main" id="{E0C08A75-BA9B-E8FA-C987-9C38EE004DDC}"/>
              </a:ext>
            </a:extLst>
          </p:cNvPr>
          <p:cNvPicPr>
            <a:picLocks noChangeAspect="1"/>
          </p:cNvPicPr>
          <p:nvPr/>
        </p:nvPicPr>
        <p:blipFill>
          <a:blip r:embed="rId4"/>
          <a:stretch>
            <a:fillRect/>
          </a:stretch>
        </p:blipFill>
        <p:spPr>
          <a:xfrm>
            <a:off x="3189143" y="2588202"/>
            <a:ext cx="7043304" cy="3361458"/>
          </a:xfrm>
          <a:prstGeom prst="rect">
            <a:avLst/>
          </a:prstGeom>
        </p:spPr>
      </p:pic>
    </p:spTree>
    <p:extLst>
      <p:ext uri="{BB962C8B-B14F-4D97-AF65-F5344CB8AC3E}">
        <p14:creationId xmlns:p14="http://schemas.microsoft.com/office/powerpoint/2010/main" val="2541430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Open Forum</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648729" y="851629"/>
            <a:ext cx="6055581" cy="2064117"/>
          </a:xfrm>
        </p:spPr>
        <p:txBody>
          <a:bodyPr numCol="2">
            <a:no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March 19</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April 9</a:t>
            </a:r>
            <a:r>
              <a:rPr lang="en-US" baseline="30000">
                <a:latin typeface="Arial" panose="020B0604020202020204" pitchFamily="34" charset="0"/>
                <a:cs typeface="Arial" panose="020B0604020202020204" pitchFamily="34" charset="0"/>
              </a:rPr>
              <a:t>th</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rPr>
              <a:t>May 7</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June 18</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July 16</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August 20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September 10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October 8</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November 19</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December 17</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656611FE-9FE3-BE7E-BACA-FBFD37B5DF3A}"/>
              </a:ext>
            </a:extLst>
          </p:cNvPr>
          <p:cNvSpPr txBox="1"/>
          <p:nvPr/>
        </p:nvSpPr>
        <p:spPr>
          <a:xfrm>
            <a:off x="7919718" y="993619"/>
            <a:ext cx="3766146" cy="2308324"/>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2026 Meeting Schedule</a:t>
            </a:r>
            <a:endParaRPr lang="en-US" sz="3600" b="1">
              <a:solidFill>
                <a:schemeClr val="bg1"/>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
        <p:nvSpPr>
          <p:cNvPr id="2" name="TextBox 1">
            <a:extLst>
              <a:ext uri="{FF2B5EF4-FFF2-40B4-BE49-F238E27FC236}">
                <a16:creationId xmlns:a16="http://schemas.microsoft.com/office/drawing/2014/main" id="{F852CE6A-9F47-DE7A-57F2-4C48A28D8ECC}"/>
              </a:ext>
            </a:extLst>
          </p:cNvPr>
          <p:cNvSpPr txBox="1"/>
          <p:nvPr/>
        </p:nvSpPr>
        <p:spPr>
          <a:xfrm>
            <a:off x="867416" y="4436274"/>
            <a:ext cx="5486400" cy="20067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Meetings begin 1 PM MST</a:t>
            </a:r>
          </a:p>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Mine and Mill In-Person Options Monthly</a:t>
            </a:r>
          </a:p>
          <a:p>
            <a:endParaRPr lang="en-US"/>
          </a:p>
        </p:txBody>
      </p:sp>
    </p:spTree>
    <p:extLst>
      <p:ext uri="{BB962C8B-B14F-4D97-AF65-F5344CB8AC3E}">
        <p14:creationId xmlns:p14="http://schemas.microsoft.com/office/powerpoint/2010/main" val="97884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5EBB-F01E-EFDD-4144-7ED7F4AB5DF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6DB8657-DB1B-793B-CDCE-AEAE6B0BD789}"/>
              </a:ext>
            </a:extLst>
          </p:cNvPr>
          <p:cNvSpPr txBox="1"/>
          <p:nvPr/>
        </p:nvSpPr>
        <p:spPr>
          <a:xfrm>
            <a:off x="339724" y="333614"/>
            <a:ext cx="5205558" cy="1138773"/>
          </a:xfrm>
          <a:prstGeom prst="rect">
            <a:avLst/>
          </a:prstGeom>
          <a:noFill/>
        </p:spPr>
        <p:txBody>
          <a:bodyPr wrap="square" rtlCol="0">
            <a:spAutoFit/>
          </a:bodyPr>
          <a:lstStyle/>
          <a:p>
            <a:pPr lvl="0">
              <a:defRPr/>
            </a:pPr>
            <a:r>
              <a:rPr lang="en-US" sz="3400" b="1">
                <a:solidFill>
                  <a:srgbClr val="004449"/>
                </a:solidFill>
                <a:latin typeface="Arial" panose="020B0604020202020204" pitchFamily="34" charset="0"/>
                <a:cs typeface="Arial" panose="020B0604020202020204" pitchFamily="34" charset="0"/>
              </a:rPr>
              <a:t>Safety Trends: </a:t>
            </a:r>
          </a:p>
          <a:p>
            <a:pPr lvl="0">
              <a:defRPr/>
            </a:pPr>
            <a:r>
              <a:rPr lang="en-US" sz="3400" b="1">
                <a:solidFill>
                  <a:srgbClr val="004449"/>
                </a:solidFill>
                <a:latin typeface="Arial" panose="020B0604020202020204" pitchFamily="34" charset="0"/>
                <a:cs typeface="Arial" panose="020B0604020202020204" pitchFamily="34" charset="0"/>
              </a:rPr>
              <a:t>Recurring Fatal Risks</a:t>
            </a:r>
          </a:p>
        </p:txBody>
      </p:sp>
      <p:sp>
        <p:nvSpPr>
          <p:cNvPr id="11" name="TextBox 10">
            <a:extLst>
              <a:ext uri="{FF2B5EF4-FFF2-40B4-BE49-F238E27FC236}">
                <a16:creationId xmlns:a16="http://schemas.microsoft.com/office/drawing/2014/main" id="{0B7A5895-925F-F525-AFAB-3B556EFD9B5A}"/>
              </a:ext>
            </a:extLst>
          </p:cNvPr>
          <p:cNvSpPr txBox="1"/>
          <p:nvPr/>
        </p:nvSpPr>
        <p:spPr>
          <a:xfrm>
            <a:off x="339724" y="1659732"/>
            <a:ext cx="4659566" cy="5049459"/>
          </a:xfrm>
          <a:prstGeom prst="rect">
            <a:avLst/>
          </a:prstGeom>
          <a:noFill/>
        </p:spPr>
        <p:txBody>
          <a:bodyPr wrap="square">
            <a:spAutoFit/>
          </a:bodyPr>
          <a:lstStyle/>
          <a:p>
            <a:pPr>
              <a:lnSpc>
                <a:spcPct val="90000"/>
              </a:lnSpc>
              <a:spcBef>
                <a:spcPts val="600"/>
              </a:spcBef>
              <a:buClr>
                <a:srgbClr val="C66A39"/>
              </a:buClr>
            </a:pPr>
            <a:r>
              <a:rPr lang="en-US">
                <a:solidFill>
                  <a:schemeClr val="tx1">
                    <a:lumMod val="75000"/>
                    <a:lumOff val="25000"/>
                  </a:schemeClr>
                </a:solidFill>
                <a:latin typeface="Arial" panose="020B0604020202020204" pitchFamily="34" charset="0"/>
              </a:rPr>
              <a:t>In 2025, more than </a:t>
            </a:r>
            <a:r>
              <a:rPr lang="en-US" b="1">
                <a:solidFill>
                  <a:srgbClr val="C66A39"/>
                </a:solidFill>
                <a:latin typeface="Arial" panose="020B0604020202020204" pitchFamily="34" charset="0"/>
              </a:rPr>
              <a:t>70%</a:t>
            </a:r>
            <a:r>
              <a:rPr lang="en-US">
                <a:solidFill>
                  <a:srgbClr val="004449"/>
                </a:solidFill>
                <a:latin typeface="Arial" panose="020B0604020202020204" pitchFamily="34" charset="0"/>
              </a:rPr>
              <a:t> </a:t>
            </a:r>
            <a:r>
              <a:rPr lang="en-US">
                <a:solidFill>
                  <a:schemeClr val="tx1">
                    <a:lumMod val="75000"/>
                    <a:lumOff val="25000"/>
                  </a:schemeClr>
                </a:solidFill>
                <a:latin typeface="Arial" panose="020B0604020202020204" pitchFamily="34" charset="0"/>
              </a:rPr>
              <a:t>of high-risk incidents came from three fatal risks:</a:t>
            </a:r>
          </a:p>
          <a:p>
            <a:pPr>
              <a:lnSpc>
                <a:spcPct val="90000"/>
              </a:lnSpc>
              <a:spcBef>
                <a:spcPts val="600"/>
              </a:spcBef>
              <a:buClr>
                <a:srgbClr val="C66A39"/>
              </a:buClr>
            </a:pPr>
            <a:r>
              <a:rPr lang="en-US">
                <a:solidFill>
                  <a:schemeClr val="tx1">
                    <a:lumMod val="75000"/>
                    <a:lumOff val="25000"/>
                  </a:schemeClr>
                </a:solidFill>
                <a:latin typeface="Arial" panose="020B0604020202020204" pitchFamily="34" charset="0"/>
              </a:rPr>
              <a:t> </a:t>
            </a:r>
            <a:endParaRPr lang="en-US" sz="600">
              <a:solidFill>
                <a:srgbClr val="404040"/>
              </a:solidFill>
              <a:latin typeface="Arial" panose="020B0604020202020204" pitchFamily="34" charset="0"/>
            </a:endParaRPr>
          </a:p>
          <a:p>
            <a:pPr marL="342900" indent="-342900">
              <a:lnSpc>
                <a:spcPct val="90000"/>
              </a:lnSpc>
              <a:spcBef>
                <a:spcPts val="600"/>
              </a:spcBef>
              <a:buClr>
                <a:srgbClr val="C66A39"/>
              </a:buClr>
              <a:buFont typeface="Arial" panose="020B0604020202020204" pitchFamily="34" charset="0"/>
              <a:buChar char="•"/>
            </a:pPr>
            <a:r>
              <a:rPr lang="en-US" b="1">
                <a:solidFill>
                  <a:schemeClr val="tx1">
                    <a:lumMod val="75000"/>
                    <a:lumOff val="25000"/>
                  </a:schemeClr>
                </a:solidFill>
                <a:latin typeface="Arial"/>
                <a:cs typeface="Arial"/>
              </a:rPr>
              <a:t>Falling objects</a:t>
            </a:r>
          </a:p>
          <a:p>
            <a:pPr marL="342900" indent="-342900">
              <a:lnSpc>
                <a:spcPct val="90000"/>
              </a:lnSpc>
              <a:spcBef>
                <a:spcPts val="600"/>
              </a:spcBef>
              <a:buClr>
                <a:srgbClr val="C66A39"/>
              </a:buClr>
              <a:buFont typeface="Arial" panose="020B0604020202020204" pitchFamily="34" charset="0"/>
              <a:buChar char="•"/>
            </a:pPr>
            <a:r>
              <a:rPr lang="en-US" b="1">
                <a:solidFill>
                  <a:schemeClr val="tx1">
                    <a:lumMod val="75000"/>
                    <a:lumOff val="25000"/>
                  </a:schemeClr>
                </a:solidFill>
                <a:latin typeface="Arial"/>
                <a:cs typeface="Arial"/>
              </a:rPr>
              <a:t>Uncontrolled release of energy </a:t>
            </a:r>
          </a:p>
          <a:p>
            <a:pPr marL="342900" indent="-342900">
              <a:lnSpc>
                <a:spcPct val="90000"/>
              </a:lnSpc>
              <a:spcBef>
                <a:spcPts val="600"/>
              </a:spcBef>
              <a:buClr>
                <a:srgbClr val="C66A39"/>
              </a:buClr>
              <a:buFont typeface="Arial" panose="020B0604020202020204" pitchFamily="34" charset="0"/>
              <a:buChar char="•"/>
            </a:pPr>
            <a:r>
              <a:rPr lang="en-US" b="1">
                <a:solidFill>
                  <a:schemeClr val="tx1">
                    <a:lumMod val="75000"/>
                    <a:lumOff val="25000"/>
                  </a:schemeClr>
                </a:solidFill>
                <a:latin typeface="Arial"/>
                <a:cs typeface="Arial"/>
              </a:rPr>
              <a:t>Exposure to electrical hazards </a:t>
            </a:r>
          </a:p>
          <a:p>
            <a:pPr marL="342900" indent="-342900">
              <a:lnSpc>
                <a:spcPct val="90000"/>
              </a:lnSpc>
              <a:spcBef>
                <a:spcPts val="600"/>
              </a:spcBef>
              <a:buClr>
                <a:srgbClr val="C66A39"/>
              </a:buClr>
              <a:buFont typeface="Arial" panose="020B0604020202020204" pitchFamily="34" charset="0"/>
              <a:buChar char="•"/>
            </a:pPr>
            <a:endParaRPr lang="en-US" sz="600">
              <a:solidFill>
                <a:srgbClr val="C66A39"/>
              </a:solidFill>
              <a:latin typeface="Arial"/>
              <a:cs typeface="Arial"/>
            </a:endParaRPr>
          </a:p>
          <a:p>
            <a:pPr>
              <a:lnSpc>
                <a:spcPct val="107000"/>
              </a:lnSpc>
            </a:pPr>
            <a:endParaRPr lang="en-US">
              <a:solidFill>
                <a:schemeClr val="tx1">
                  <a:lumMod val="75000"/>
                  <a:lumOff val="25000"/>
                </a:schemeClr>
              </a:solidFill>
              <a:latin typeface="Arial" panose="020B0604020202020204" pitchFamily="34" charset="0"/>
            </a:endParaRPr>
          </a:p>
          <a:p>
            <a:pPr>
              <a:lnSpc>
                <a:spcPct val="107000"/>
              </a:lnSpc>
            </a:pPr>
            <a:r>
              <a:rPr lang="en-US">
                <a:solidFill>
                  <a:schemeClr val="tx1">
                    <a:lumMod val="75000"/>
                    <a:lumOff val="25000"/>
                  </a:schemeClr>
                </a:solidFill>
                <a:latin typeface="Arial" panose="020B0604020202020204" pitchFamily="34" charset="0"/>
              </a:rPr>
              <a:t>This recurrence highlights the need to better identify and control these risks. Think about how they may show up in your everyday work. Go beyond simply identifying the risk – talk through potential hazards and unexpected conditions to fully understand how these risks can appear and what controls are needed. </a:t>
            </a:r>
          </a:p>
          <a:p>
            <a:pPr marL="342900" indent="-342900">
              <a:lnSpc>
                <a:spcPct val="90000"/>
              </a:lnSpc>
              <a:spcBef>
                <a:spcPts val="600"/>
              </a:spcBef>
              <a:buClr>
                <a:srgbClr val="C66A39"/>
              </a:buClr>
              <a:buFont typeface="Arial" panose="020B0604020202020204" pitchFamily="34" charset="0"/>
              <a:buChar char="•"/>
            </a:pPr>
            <a:endParaRPr lang="en-US">
              <a:solidFill>
                <a:srgbClr val="C66A39"/>
              </a:solidFill>
              <a:latin typeface="Arial"/>
              <a:cs typeface="Arial"/>
            </a:endParaRPr>
          </a:p>
        </p:txBody>
      </p:sp>
      <p:sp>
        <p:nvSpPr>
          <p:cNvPr id="13" name="Rectangle 12">
            <a:extLst>
              <a:ext uri="{FF2B5EF4-FFF2-40B4-BE49-F238E27FC236}">
                <a16:creationId xmlns:a16="http://schemas.microsoft.com/office/drawing/2014/main" id="{DB0217BF-BA52-CF58-BFCB-0808E1AFC52D}"/>
              </a:ext>
            </a:extLst>
          </p:cNvPr>
          <p:cNvSpPr/>
          <p:nvPr/>
        </p:nvSpPr>
        <p:spPr>
          <a:xfrm>
            <a:off x="5317704" y="0"/>
            <a:ext cx="6874296" cy="6858000"/>
          </a:xfrm>
          <a:prstGeom prst="rect">
            <a:avLst/>
          </a:prstGeom>
          <a:solidFill>
            <a:srgbClr val="F5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1072D2-6F7B-37FE-A081-F582335B4D64}"/>
              </a:ext>
            </a:extLst>
          </p:cNvPr>
          <p:cNvSpPr txBox="1"/>
          <p:nvPr/>
        </p:nvSpPr>
        <p:spPr>
          <a:xfrm>
            <a:off x="6646720" y="935744"/>
            <a:ext cx="2239759" cy="1077218"/>
          </a:xfrm>
          <a:prstGeom prst="rect">
            <a:avLst/>
          </a:prstGeom>
          <a:noFill/>
        </p:spPr>
        <p:txBody>
          <a:bodyPr wrap="square">
            <a:spAutoFit/>
          </a:bodyPr>
          <a:lstStyle/>
          <a:p>
            <a:r>
              <a:rPr lang="en-US" sz="1600">
                <a:solidFill>
                  <a:schemeClr val="tx1">
                    <a:lumMod val="75000"/>
                    <a:lumOff val="25000"/>
                  </a:schemeClr>
                </a:solidFill>
                <a:latin typeface="Arial" panose="020B0604020202020204" pitchFamily="34" charset="0"/>
                <a:cs typeface="Arial" panose="020B0604020202020204" pitchFamily="34" charset="0"/>
              </a:rPr>
              <a:t>Tasks happening overhead, materials stored at height or tools that could drop. </a:t>
            </a:r>
          </a:p>
        </p:txBody>
      </p:sp>
      <p:sp>
        <p:nvSpPr>
          <p:cNvPr id="19" name="TextBox 18">
            <a:extLst>
              <a:ext uri="{FF2B5EF4-FFF2-40B4-BE49-F238E27FC236}">
                <a16:creationId xmlns:a16="http://schemas.microsoft.com/office/drawing/2014/main" id="{C06E4653-307A-A857-CBDC-3296F58C2618}"/>
              </a:ext>
            </a:extLst>
          </p:cNvPr>
          <p:cNvSpPr txBox="1"/>
          <p:nvPr/>
        </p:nvSpPr>
        <p:spPr>
          <a:xfrm>
            <a:off x="6646721" y="2783352"/>
            <a:ext cx="2298342" cy="1323439"/>
          </a:xfrm>
          <a:prstGeom prst="rect">
            <a:avLst/>
          </a:prstGeom>
          <a:noFill/>
        </p:spPr>
        <p:txBody>
          <a:bodyPr wrap="square">
            <a:spAutoFit/>
          </a:bodyPr>
          <a:lstStyle/>
          <a:p>
            <a:r>
              <a:rPr lang="en-US" sz="1600">
                <a:solidFill>
                  <a:schemeClr val="tx1">
                    <a:lumMod val="75000"/>
                    <a:lumOff val="25000"/>
                  </a:schemeClr>
                </a:solidFill>
                <a:latin typeface="Arial" panose="020B0604020202020204" pitchFamily="34" charset="0"/>
                <a:cs typeface="Arial" panose="020B0604020202020204" pitchFamily="34" charset="0"/>
              </a:rPr>
              <a:t>Energy that exists around your work, including mechanical, hydraulic and chemical. </a:t>
            </a:r>
          </a:p>
        </p:txBody>
      </p:sp>
      <p:sp>
        <p:nvSpPr>
          <p:cNvPr id="20" name="TextBox 19">
            <a:extLst>
              <a:ext uri="{FF2B5EF4-FFF2-40B4-BE49-F238E27FC236}">
                <a16:creationId xmlns:a16="http://schemas.microsoft.com/office/drawing/2014/main" id="{1C2D4C9F-98C8-2670-D709-A36806121E59}"/>
              </a:ext>
            </a:extLst>
          </p:cNvPr>
          <p:cNvSpPr txBox="1"/>
          <p:nvPr/>
        </p:nvSpPr>
        <p:spPr>
          <a:xfrm>
            <a:off x="6646721" y="5119082"/>
            <a:ext cx="2342773" cy="861774"/>
          </a:xfrm>
          <a:prstGeom prst="rect">
            <a:avLst/>
          </a:prstGeom>
          <a:noFill/>
        </p:spPr>
        <p:txBody>
          <a:bodyPr wrap="square">
            <a:spAutoFit/>
          </a:bodyPr>
          <a:lstStyle/>
          <a:p>
            <a:r>
              <a:rPr lang="en-US" sz="1600">
                <a:solidFill>
                  <a:schemeClr val="tx1">
                    <a:lumMod val="75000"/>
                    <a:lumOff val="25000"/>
                  </a:schemeClr>
                </a:solidFill>
                <a:latin typeface="Arial" panose="020B0604020202020204" pitchFamily="34" charset="0"/>
                <a:cs typeface="Arial" panose="020B0604020202020204" pitchFamily="34" charset="0"/>
              </a:rPr>
              <a:t>Your exposure to electrical hazards.</a:t>
            </a:r>
          </a:p>
          <a:p>
            <a:endParaRPr lang="en-US" sz="180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0FF8CEF-9309-6EA5-3B9D-374ACC9447CF}"/>
              </a:ext>
            </a:extLst>
          </p:cNvPr>
          <p:cNvSpPr txBox="1"/>
          <p:nvPr/>
        </p:nvSpPr>
        <p:spPr>
          <a:xfrm>
            <a:off x="6646720" y="333614"/>
            <a:ext cx="2555509" cy="400110"/>
          </a:xfrm>
          <a:prstGeom prst="rect">
            <a:avLst/>
          </a:prstGeom>
          <a:noFill/>
        </p:spPr>
        <p:txBody>
          <a:bodyPr wrap="square">
            <a:spAutoFit/>
          </a:bodyPr>
          <a:lstStyle/>
          <a:p>
            <a:r>
              <a:rPr lang="en-US" sz="2000" b="1">
                <a:solidFill>
                  <a:srgbClr val="C66A39"/>
                </a:solidFill>
                <a:latin typeface="Arial"/>
                <a:cs typeface="Arial"/>
              </a:rPr>
              <a:t>Think About:</a:t>
            </a:r>
            <a:endParaRPr lang="en-US" sz="1800" b="1">
              <a:solidFill>
                <a:srgbClr val="E7EEEF"/>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E263F5-44BA-8448-6D92-88F177662BF2}"/>
              </a:ext>
            </a:extLst>
          </p:cNvPr>
          <p:cNvSpPr txBox="1"/>
          <p:nvPr/>
        </p:nvSpPr>
        <p:spPr>
          <a:xfrm>
            <a:off x="9665614" y="306082"/>
            <a:ext cx="2555508" cy="400110"/>
          </a:xfrm>
          <a:prstGeom prst="rect">
            <a:avLst/>
          </a:prstGeom>
          <a:noFill/>
        </p:spPr>
        <p:txBody>
          <a:bodyPr wrap="square">
            <a:spAutoFit/>
          </a:bodyPr>
          <a:lstStyle/>
          <a:p>
            <a:r>
              <a:rPr lang="en-US" sz="2000" b="1">
                <a:solidFill>
                  <a:srgbClr val="C66A39"/>
                </a:solidFill>
                <a:latin typeface="Arial"/>
                <a:cs typeface="Arial"/>
              </a:rPr>
              <a:t>Ask Yourself:</a:t>
            </a:r>
            <a:endParaRPr lang="en-US" sz="1800" b="1">
              <a:solidFill>
                <a:srgbClr val="E7EEE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EF1D609-397B-B1CA-C945-46515890F0C8}"/>
              </a:ext>
            </a:extLst>
          </p:cNvPr>
          <p:cNvSpPr txBox="1"/>
          <p:nvPr/>
        </p:nvSpPr>
        <p:spPr>
          <a:xfrm>
            <a:off x="8892603" y="935744"/>
            <a:ext cx="3176575" cy="115416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a:solidFill>
                  <a:schemeClr val="tx1">
                    <a:lumMod val="75000"/>
                    <a:lumOff val="25000"/>
                  </a:schemeClr>
                </a:solidFill>
                <a:latin typeface="Arial" panose="020B0604020202020204" pitchFamily="34" charset="0"/>
                <a:cs typeface="Arial" panose="020B0604020202020204" pitchFamily="34" charset="0"/>
              </a:rPr>
              <a:t>What items aren’t secure that should be? </a:t>
            </a:r>
          </a:p>
          <a:p>
            <a:pPr marL="285750" indent="-285750">
              <a:spcAft>
                <a:spcPts val="600"/>
              </a:spcAft>
              <a:buFont typeface="Arial" panose="020B0604020202020204" pitchFamily="34" charset="0"/>
              <a:buChar char="•"/>
            </a:pPr>
            <a:r>
              <a:rPr lang="en-US" sz="1600">
                <a:solidFill>
                  <a:schemeClr val="tx1">
                    <a:lumMod val="75000"/>
                    <a:lumOff val="25000"/>
                  </a:schemeClr>
                </a:solidFill>
                <a:latin typeface="Arial" panose="020B0604020202020204" pitchFamily="34" charset="0"/>
                <a:cs typeface="Arial" panose="020B0604020202020204" pitchFamily="34" charset="0"/>
              </a:rPr>
              <a:t>What would it take to secure them?</a:t>
            </a:r>
          </a:p>
        </p:txBody>
      </p:sp>
      <p:sp>
        <p:nvSpPr>
          <p:cNvPr id="28" name="TextBox 27">
            <a:extLst>
              <a:ext uri="{FF2B5EF4-FFF2-40B4-BE49-F238E27FC236}">
                <a16:creationId xmlns:a16="http://schemas.microsoft.com/office/drawing/2014/main" id="{B45C8DF1-87C5-5B4F-B5FD-0A5CBBF51A69}"/>
              </a:ext>
            </a:extLst>
          </p:cNvPr>
          <p:cNvSpPr txBox="1"/>
          <p:nvPr/>
        </p:nvSpPr>
        <p:spPr>
          <a:xfrm>
            <a:off x="8834020" y="2783352"/>
            <a:ext cx="3149433" cy="164660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a:solidFill>
                  <a:schemeClr val="tx1">
                    <a:lumMod val="75000"/>
                    <a:lumOff val="25000"/>
                  </a:schemeClr>
                </a:solidFill>
                <a:latin typeface="Arial" panose="020B0604020202020204" pitchFamily="34" charset="0"/>
                <a:cs typeface="Arial" panose="020B0604020202020204" pitchFamily="34" charset="0"/>
              </a:rPr>
              <a:t>What controls do you rely on most? Are they strong enough for the risk level? </a:t>
            </a:r>
          </a:p>
          <a:p>
            <a:pPr marL="285750" indent="-285750">
              <a:spcAft>
                <a:spcPts val="600"/>
              </a:spcAft>
              <a:buFont typeface="Arial" panose="020B0604020202020204" pitchFamily="34" charset="0"/>
              <a:buChar char="•"/>
            </a:pPr>
            <a:r>
              <a:rPr lang="en-US" sz="1600">
                <a:solidFill>
                  <a:schemeClr val="tx1">
                    <a:lumMod val="75000"/>
                    <a:lumOff val="25000"/>
                  </a:schemeClr>
                </a:solidFill>
                <a:latin typeface="Arial" panose="020B0604020202020204" pitchFamily="34" charset="0"/>
                <a:cs typeface="Arial" panose="020B0604020202020204" pitchFamily="34" charset="0"/>
              </a:rPr>
              <a:t>How can you create additional distance or barriers?</a:t>
            </a:r>
            <a:endParaRPr lang="en-US" sz="1600">
              <a:solidFill>
                <a:schemeClr val="tx1">
                  <a:lumMod val="75000"/>
                  <a:lumOff val="25000"/>
                </a:schemeClr>
              </a:solidFill>
            </a:endParaRPr>
          </a:p>
        </p:txBody>
      </p:sp>
      <p:sp>
        <p:nvSpPr>
          <p:cNvPr id="29" name="TextBox 28">
            <a:extLst>
              <a:ext uri="{FF2B5EF4-FFF2-40B4-BE49-F238E27FC236}">
                <a16:creationId xmlns:a16="http://schemas.microsoft.com/office/drawing/2014/main" id="{3360CFE4-52E0-3636-277F-707A3F9B8F8A}"/>
              </a:ext>
            </a:extLst>
          </p:cNvPr>
          <p:cNvSpPr txBox="1"/>
          <p:nvPr/>
        </p:nvSpPr>
        <p:spPr>
          <a:xfrm>
            <a:off x="8834021" y="5119082"/>
            <a:ext cx="3149434" cy="140038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a:solidFill>
                  <a:schemeClr val="tx1">
                    <a:lumMod val="75000"/>
                    <a:lumOff val="25000"/>
                  </a:schemeClr>
                </a:solidFill>
                <a:latin typeface="Arial" panose="020B0604020202020204" pitchFamily="34" charset="0"/>
                <a:cs typeface="Arial" panose="020B0604020202020204" pitchFamily="34" charset="0"/>
              </a:rPr>
              <a:t>What additional safeguards or controls could you implement? </a:t>
            </a:r>
          </a:p>
          <a:p>
            <a:pPr marL="285750" indent="-285750">
              <a:spcAft>
                <a:spcPts val="600"/>
              </a:spcAft>
              <a:buFont typeface="Arial" panose="020B0604020202020204" pitchFamily="34" charset="0"/>
              <a:buChar char="•"/>
            </a:pPr>
            <a:r>
              <a:rPr lang="en-US" sz="1600">
                <a:solidFill>
                  <a:schemeClr val="tx1">
                    <a:lumMod val="75000"/>
                    <a:lumOff val="25000"/>
                  </a:schemeClr>
                </a:solidFill>
                <a:latin typeface="Arial" panose="020B0604020202020204" pitchFamily="34" charset="0"/>
                <a:cs typeface="Arial" panose="020B0604020202020204" pitchFamily="34" charset="0"/>
              </a:rPr>
              <a:t>What conditions could introduce new hazards?</a:t>
            </a:r>
            <a:endParaRPr lang="en-US" sz="1600">
              <a:solidFill>
                <a:schemeClr val="tx1">
                  <a:lumMod val="75000"/>
                  <a:lumOff val="25000"/>
                </a:schemeClr>
              </a:solidFill>
            </a:endParaRPr>
          </a:p>
        </p:txBody>
      </p:sp>
      <p:pic>
        <p:nvPicPr>
          <p:cNvPr id="30" name="Picture 29" descr="Icon&#10;&#10;Description automatically generated">
            <a:extLst>
              <a:ext uri="{FF2B5EF4-FFF2-40B4-BE49-F238E27FC236}">
                <a16:creationId xmlns:a16="http://schemas.microsoft.com/office/drawing/2014/main" id="{E0AD21E9-B0B6-71E8-F330-DAE0C8A87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481" y="5119082"/>
            <a:ext cx="885783" cy="767342"/>
          </a:xfrm>
          <a:prstGeom prst="rect">
            <a:avLst/>
          </a:prstGeom>
        </p:spPr>
      </p:pic>
      <p:pic>
        <p:nvPicPr>
          <p:cNvPr id="31" name="Picture 30" descr="Icon&#10;&#10;Description automatically generated">
            <a:extLst>
              <a:ext uri="{FF2B5EF4-FFF2-40B4-BE49-F238E27FC236}">
                <a16:creationId xmlns:a16="http://schemas.microsoft.com/office/drawing/2014/main" id="{B8871561-106A-A5F8-6027-AD8F1070C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481" y="935744"/>
            <a:ext cx="846834" cy="767342"/>
          </a:xfrm>
          <a:prstGeom prst="rect">
            <a:avLst/>
          </a:prstGeom>
        </p:spPr>
      </p:pic>
      <p:pic>
        <p:nvPicPr>
          <p:cNvPr id="32" name="Picture 31" descr="Icon&#10;&#10;Description automatically generated">
            <a:extLst>
              <a:ext uri="{FF2B5EF4-FFF2-40B4-BE49-F238E27FC236}">
                <a16:creationId xmlns:a16="http://schemas.microsoft.com/office/drawing/2014/main" id="{F8485733-7DAA-00F7-8FCF-002E71C19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2481" y="2783352"/>
            <a:ext cx="885783" cy="767342"/>
          </a:xfrm>
          <a:prstGeom prst="rect">
            <a:avLst/>
          </a:prstGeom>
        </p:spPr>
      </p:pic>
      <p:cxnSp>
        <p:nvCxnSpPr>
          <p:cNvPr id="34" name="Straight Connector 33">
            <a:extLst>
              <a:ext uri="{FF2B5EF4-FFF2-40B4-BE49-F238E27FC236}">
                <a16:creationId xmlns:a16="http://schemas.microsoft.com/office/drawing/2014/main" id="{4602CB48-AA02-40F2-2372-D2044A341A26}"/>
              </a:ext>
            </a:extLst>
          </p:cNvPr>
          <p:cNvCxnSpPr/>
          <p:nvPr/>
        </p:nvCxnSpPr>
        <p:spPr>
          <a:xfrm>
            <a:off x="5318331" y="2444817"/>
            <a:ext cx="68742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BDF0AA-A4B0-3924-71E5-10A336682777}"/>
              </a:ext>
            </a:extLst>
          </p:cNvPr>
          <p:cNvCxnSpPr/>
          <p:nvPr/>
        </p:nvCxnSpPr>
        <p:spPr>
          <a:xfrm>
            <a:off x="5317704" y="4780547"/>
            <a:ext cx="68742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010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February Sign-Off Record</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5" y="1444353"/>
            <a:ext cx="9813995" cy="11223585"/>
          </a:xfrm>
          <a:prstGeom prst="rect">
            <a:avLst/>
          </a:prstGeom>
          <a:noFill/>
        </p:spPr>
        <p:txBody>
          <a:bodyPr wrap="square" numCol="2" rtlCol="0">
            <a:spAutoFit/>
          </a:bodyPr>
          <a:lstStyle/>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Font typeface="Arial" panose="020B0604020202020204" pitchFamily="34" charset="0"/>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p:txBody>
      </p:sp>
    </p:spTree>
    <p:extLst>
      <p:ext uri="{BB962C8B-B14F-4D97-AF65-F5344CB8AC3E}">
        <p14:creationId xmlns:p14="http://schemas.microsoft.com/office/powerpoint/2010/main" val="307276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8070C-F5D3-B530-59C5-C209E88AF6B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7711F2F-F0C4-2998-4BD6-2391FB101FAE}"/>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680C3F7-CF2B-2019-3A84-F5021939B81C}"/>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FE848D-627B-3B69-53E6-F51F5D3ED5AE}"/>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E8970D7-C1A5-25A6-5E8F-CC2E6F664B7B}"/>
              </a:ext>
            </a:extLst>
          </p:cNvPr>
          <p:cNvSpPr txBox="1"/>
          <p:nvPr/>
        </p:nvSpPr>
        <p:spPr>
          <a:xfrm>
            <a:off x="493617" y="976486"/>
            <a:ext cx="560238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Environmental Share: Drinking Water Impairment Protocol</a:t>
            </a:r>
          </a:p>
        </p:txBody>
      </p:sp>
      <p:pic>
        <p:nvPicPr>
          <p:cNvPr id="15" name="Picture 14" descr="A black square with white text&#10;&#10;Description automatically generated">
            <a:extLst>
              <a:ext uri="{FF2B5EF4-FFF2-40B4-BE49-F238E27FC236}">
                <a16:creationId xmlns:a16="http://schemas.microsoft.com/office/drawing/2014/main" id="{1D533ACE-CE3B-C7C5-7ED6-1A229B2FC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89896ABF-B540-FFE1-C856-2C9844CC7E9C}"/>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pic>
        <p:nvPicPr>
          <p:cNvPr id="5" name="Picture 4">
            <a:extLst>
              <a:ext uri="{FF2B5EF4-FFF2-40B4-BE49-F238E27FC236}">
                <a16:creationId xmlns:a16="http://schemas.microsoft.com/office/drawing/2014/main" id="{192D321E-CFFD-FB2A-1D07-9FD375015B6A}"/>
              </a:ext>
            </a:extLst>
          </p:cNvPr>
          <p:cNvPicPr>
            <a:picLocks noChangeAspect="1"/>
          </p:cNvPicPr>
          <p:nvPr/>
        </p:nvPicPr>
        <p:blipFill>
          <a:blip r:embed="rId5"/>
          <a:stretch>
            <a:fillRect/>
          </a:stretch>
        </p:blipFill>
        <p:spPr>
          <a:xfrm>
            <a:off x="6385260" y="1137467"/>
            <a:ext cx="5517479" cy="4583066"/>
          </a:xfrm>
          <a:prstGeom prst="rect">
            <a:avLst/>
          </a:prstGeom>
        </p:spPr>
      </p:pic>
    </p:spTree>
    <p:extLst>
      <p:ext uri="{BB962C8B-B14F-4D97-AF65-F5344CB8AC3E}">
        <p14:creationId xmlns:p14="http://schemas.microsoft.com/office/powerpoint/2010/main" val="1595176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1F0A4-E0A0-CE45-C119-994EFCE2A9A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5F4AA44-5B26-A934-058F-8556F36DF79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C608417-AFD2-6D94-908D-87219F73C73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9DFFA47-E10A-7E58-885D-E0D63DC9125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7548A52-CC86-D855-4D5D-E77C180503C1}"/>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Drinking Water Systems</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C7C1095A-BA5E-557F-A66D-0A5FD10F92BD}"/>
              </a:ext>
            </a:extLst>
          </p:cNvPr>
          <p:cNvSpPr txBox="1"/>
          <p:nvPr/>
        </p:nvSpPr>
        <p:spPr>
          <a:xfrm>
            <a:off x="1951551" y="1481521"/>
            <a:ext cx="9881058" cy="6432530"/>
          </a:xfrm>
          <a:prstGeom prst="rect">
            <a:avLst/>
          </a:prstGeom>
          <a:noFill/>
        </p:spPr>
        <p:txBody>
          <a:bodyPr wrap="square" rtlCol="0">
            <a:spAutoFit/>
          </a:bodyPr>
          <a:lstStyle/>
          <a:p>
            <a:pPr marL="285750" indent="-285750">
              <a:buFont typeface="Arial" panose="020B0604020202020204" pitchFamily="34" charset="0"/>
              <a:buChar char="•"/>
            </a:pPr>
            <a:r>
              <a:rPr lang="en-US"/>
              <a:t>Henderson Mine and Mill have individual permitted drinking water systems that supply potable water for consumption, showers and bathrooms, and a variety of industrial uses (Mine boilers, Mill lab, underground dewatering pump gland water, etc..)</a:t>
            </a:r>
          </a:p>
          <a:p>
            <a:pPr marL="285750" indent="-285750">
              <a:buFont typeface="Arial" panose="020B0604020202020204" pitchFamily="34" charset="0"/>
              <a:buChar char="•"/>
            </a:pPr>
            <a:r>
              <a:rPr lang="en-US"/>
              <a:t>Drinking water </a:t>
            </a:r>
            <a:r>
              <a:rPr lang="en-US" b="1" u="sng"/>
              <a:t>impairment</a:t>
            </a:r>
            <a:r>
              <a:rPr lang="en-US"/>
              <a:t> is defined as a state or condition in which water fails to meet standards due to the risk of contamination or there has been a loss of proper function/ability of the distribution system. An </a:t>
            </a:r>
            <a:r>
              <a:rPr lang="en-US">
                <a:hlinkClick r:id="rId3"/>
              </a:rPr>
              <a:t>SOP</a:t>
            </a:r>
            <a:r>
              <a:rPr lang="en-US"/>
              <a:t> has been developed and is stored on the </a:t>
            </a:r>
            <a:r>
              <a:rPr lang="en-US">
                <a:hlinkClick r:id="rId4"/>
              </a:rPr>
              <a:t>Environmental SharePoint</a:t>
            </a:r>
            <a:r>
              <a:rPr lang="en-US"/>
              <a:t>. In summary:</a:t>
            </a:r>
          </a:p>
          <a:p>
            <a:endParaRPr lang="en-US"/>
          </a:p>
          <a:p>
            <a:r>
              <a:rPr lang="en-US"/>
              <a:t>Henderson goes above and beyond when it comes to workforce safety. Therefore, impairment has been broken down into two classes with different scenarios highlighted under each.</a:t>
            </a:r>
          </a:p>
          <a:p>
            <a:r>
              <a:rPr lang="en-US" b="1" u="sng"/>
              <a:t>Class 1:</a:t>
            </a:r>
            <a:r>
              <a:rPr lang="en-US"/>
              <a:t> An internal impairment, not enforced by the State Regulations. Therefore, water can be used for </a:t>
            </a:r>
            <a:r>
              <a:rPr lang="en-US" b="1" u="sng"/>
              <a:t>showering and washing hands while being classified as Non-Potable</a:t>
            </a:r>
            <a:r>
              <a:rPr lang="en-US"/>
              <a:t>.</a:t>
            </a:r>
          </a:p>
          <a:p>
            <a:pPr lvl="1"/>
            <a:r>
              <a:rPr lang="en-US" b="1"/>
              <a:t>Scenario 1</a:t>
            </a:r>
            <a:r>
              <a:rPr lang="en-US"/>
              <a:t>: A potential safety risk outside of scenarios 2-5. This is the most common. </a:t>
            </a:r>
          </a:p>
          <a:p>
            <a:r>
              <a:rPr lang="en-US" b="1" u="sng"/>
              <a:t>Class 2:</a:t>
            </a:r>
            <a:r>
              <a:rPr lang="en-US"/>
              <a:t> A state enforced impairment that requires </a:t>
            </a:r>
            <a:r>
              <a:rPr lang="en-US" b="1" u="sng"/>
              <a:t>showers to be roped off in addition to restrictions on consumptio</a:t>
            </a:r>
            <a:r>
              <a:rPr lang="en-US"/>
              <a:t>n</a:t>
            </a:r>
          </a:p>
          <a:p>
            <a:r>
              <a:rPr lang="en-US"/>
              <a:t>	</a:t>
            </a:r>
            <a:r>
              <a:rPr lang="en-US" b="1"/>
              <a:t>Scenario 2: </a:t>
            </a:r>
            <a:r>
              <a:rPr lang="en-US"/>
              <a:t>A building isn’t getting water</a:t>
            </a:r>
          </a:p>
          <a:p>
            <a:r>
              <a:rPr lang="en-US" b="1"/>
              <a:t>	Scenario 3: </a:t>
            </a:r>
            <a:r>
              <a:rPr lang="en-US"/>
              <a:t>Low chlorine residual at entry point</a:t>
            </a:r>
          </a:p>
          <a:p>
            <a:r>
              <a:rPr lang="en-US" b="1"/>
              <a:t>	Scenario 4: </a:t>
            </a:r>
            <a:r>
              <a:rPr lang="en-US"/>
              <a:t>Low potable water tank level</a:t>
            </a:r>
          </a:p>
          <a:p>
            <a:r>
              <a:rPr lang="en-US" b="1"/>
              <a:t>	Scenario 5: </a:t>
            </a:r>
            <a:r>
              <a:rPr lang="en-US"/>
              <a:t>Leak in distribution piping</a:t>
            </a:r>
            <a:r>
              <a:rPr lang="en-US" b="1"/>
              <a:t> </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lvl="0">
              <a:spcAft>
                <a:spcPts val="1200"/>
              </a:spcAft>
              <a:buClr>
                <a:srgbClr val="C66A39"/>
              </a:buClr>
            </a:pPr>
            <a:endParaRPr lang="en-US" sz="16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64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4ABC-19D6-5E4B-A5EB-B246792F74A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66D3375-F928-F52E-0F8D-32EE6A2BD0F6}"/>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7D0DEC2-5C83-BC29-F1F3-33CC9D9044D2}"/>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26F8917-81A9-E434-97DD-0C035EFC37E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28BDF73-5202-E8ED-50FA-13EF72E906B3}"/>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Drinking Water Systems</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869B9C0-985E-8DF2-F38B-5BF3658D0FF2}"/>
              </a:ext>
            </a:extLst>
          </p:cNvPr>
          <p:cNvSpPr txBox="1"/>
          <p:nvPr/>
        </p:nvSpPr>
        <p:spPr>
          <a:xfrm>
            <a:off x="1951551" y="1481521"/>
            <a:ext cx="5967153" cy="5047536"/>
          </a:xfrm>
          <a:prstGeom prst="rect">
            <a:avLst/>
          </a:prstGeom>
          <a:noFill/>
        </p:spPr>
        <p:txBody>
          <a:bodyPr wrap="square" rtlCol="0">
            <a:spAutoFit/>
          </a:bodyPr>
          <a:lstStyle/>
          <a:p>
            <a:pPr marL="285750" indent="-285750">
              <a:buFont typeface="Arial" panose="020B0604020202020204" pitchFamily="34" charset="0"/>
              <a:buChar char="•"/>
            </a:pPr>
            <a:r>
              <a:rPr lang="en-US"/>
              <a:t>What does impairment mean?</a:t>
            </a:r>
          </a:p>
          <a:p>
            <a:r>
              <a:rPr lang="en-US"/>
              <a:t>After an issue has been identified, the system gets out of impairment by following the SOP associated with the determined class/scenario. The key steps that align with every scenario are as follows:</a:t>
            </a:r>
          </a:p>
          <a:p>
            <a:r>
              <a:rPr lang="en-US"/>
              <a:t>	1. Identify the issue - Anyone</a:t>
            </a:r>
          </a:p>
          <a:p>
            <a:r>
              <a:rPr lang="en-US"/>
              <a:t>	2. Fix the issue – Team effort with O&amp;M</a:t>
            </a:r>
          </a:p>
          <a:p>
            <a:r>
              <a:rPr lang="en-US"/>
              <a:t>	3. Collect Bac-T samples - Environmental</a:t>
            </a:r>
          </a:p>
          <a:p>
            <a:r>
              <a:rPr lang="en-US"/>
              <a:t>	4. Notify personnel following results - ORC</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Remember: Before completing any work on the drinking water system you must reach out to the environmental team for guidance. Modifications to the drinking water system at the Mine or Mill require and MOC</a:t>
            </a:r>
          </a:p>
          <a:p>
            <a:endParaRPr lang="en-US"/>
          </a:p>
          <a:p>
            <a:pPr lvl="0">
              <a:spcAft>
                <a:spcPts val="1200"/>
              </a:spcAft>
              <a:buClr>
                <a:srgbClr val="C66A39"/>
              </a:buClr>
            </a:pPr>
            <a:endParaRPr lang="en-US" sz="160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F2D5F31-EAFD-308B-6407-AF5804BE5244}"/>
              </a:ext>
            </a:extLst>
          </p:cNvPr>
          <p:cNvPicPr>
            <a:picLocks noChangeAspect="1"/>
          </p:cNvPicPr>
          <p:nvPr/>
        </p:nvPicPr>
        <p:blipFill>
          <a:blip r:embed="rId3"/>
          <a:stretch>
            <a:fillRect/>
          </a:stretch>
        </p:blipFill>
        <p:spPr>
          <a:xfrm>
            <a:off x="9171928" y="1372291"/>
            <a:ext cx="2593716" cy="3017332"/>
          </a:xfrm>
          <a:prstGeom prst="rect">
            <a:avLst/>
          </a:prstGeom>
        </p:spPr>
      </p:pic>
      <p:pic>
        <p:nvPicPr>
          <p:cNvPr id="7" name="Picture 6">
            <a:extLst>
              <a:ext uri="{FF2B5EF4-FFF2-40B4-BE49-F238E27FC236}">
                <a16:creationId xmlns:a16="http://schemas.microsoft.com/office/drawing/2014/main" id="{0507B63D-29C7-E229-C405-49D9F37A418A}"/>
              </a:ext>
            </a:extLst>
          </p:cNvPr>
          <p:cNvPicPr>
            <a:picLocks noChangeAspect="1"/>
          </p:cNvPicPr>
          <p:nvPr/>
        </p:nvPicPr>
        <p:blipFill>
          <a:blip r:embed="rId4"/>
          <a:stretch>
            <a:fillRect/>
          </a:stretch>
        </p:blipFill>
        <p:spPr>
          <a:xfrm>
            <a:off x="9214600" y="4615891"/>
            <a:ext cx="2292468" cy="1619333"/>
          </a:xfrm>
          <a:prstGeom prst="rect">
            <a:avLst/>
          </a:prstGeom>
        </p:spPr>
      </p:pic>
    </p:spTree>
    <p:extLst>
      <p:ext uri="{BB962C8B-B14F-4D97-AF65-F5344CB8AC3E}">
        <p14:creationId xmlns:p14="http://schemas.microsoft.com/office/powerpoint/2010/main" val="2205326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High-risk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32849" y="5525232"/>
            <a:ext cx="2385869" cy="323115"/>
          </a:xfrm>
        </p:spPr>
        <p:txBody>
          <a:bodyPr/>
          <a:lstStyle/>
          <a:p>
            <a:pPr marL="0" indent="0">
              <a:buNone/>
            </a:pPr>
            <a:r>
              <a:rPr lang="en-US" sz="1050" i="1">
                <a:latin typeface="Arial" panose="020B0604020202020204" pitchFamily="34" charset="0"/>
                <a:cs typeface="Arial" panose="020B0604020202020204" pitchFamily="34" charset="0"/>
              </a:rPr>
              <a:t>Main switch of pump starter following incident. </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8869680" y="5848347"/>
            <a:ext cx="2957380" cy="547621"/>
          </a:xfrm>
        </p:spPr>
        <p:txBody>
          <a:bodyPr/>
          <a:lstStyle/>
          <a:p>
            <a:pPr marL="0" indent="0">
              <a:lnSpc>
                <a:spcPct val="100000"/>
              </a:lnSpc>
              <a:buNone/>
            </a:pPr>
            <a:r>
              <a:rPr lang="en-US" sz="1050" i="1">
                <a:latin typeface="Arial" panose="020B0604020202020204" pitchFamily="34" charset="0"/>
                <a:cs typeface="Arial" panose="020B0604020202020204" pitchFamily="34" charset="0"/>
              </a:rPr>
              <a:t>Illustration of the terminal adjustment when the arc flash occurred.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62351" y="269826"/>
            <a:ext cx="4555932" cy="533203"/>
          </a:xfrm>
        </p:spPr>
        <p:txBody>
          <a:bodyPr/>
          <a:lstStyle/>
          <a:p>
            <a:r>
              <a:rPr lang="en-US" b="1"/>
              <a:t>Arc Flash</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89495"/>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62992">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52276">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Cerro Verde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62341">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December 23, 2025 / 1 p.m.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531707">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Injury – Lost Time</a:t>
                      </a:r>
                    </a:p>
                  </a:txBody>
                  <a:tcPr anchor="ctr">
                    <a:lnL w="0">
                      <a:noFill/>
                    </a:lnL>
                    <a:lnR w="9525">
                      <a:solidFill>
                        <a:schemeClr val="bg1">
                          <a:lumMod val="65000"/>
                        </a:schemeClr>
                      </a:solidFill>
                    </a:lnR>
                    <a:lnT w="9525">
                      <a:solidFill>
                        <a:schemeClr val="bg1">
                          <a:lumMod val="65000"/>
                        </a:schemeClr>
                      </a:solidFill>
                    </a:lnT>
                    <a:lnB w="952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285024183"/>
                  </a:ext>
                </a:extLst>
              </a:tr>
              <a:tr h="1133482">
                <a:tc>
                  <a:txBody>
                    <a:bodyPr/>
                    <a:lstStyle/>
                    <a:p>
                      <a:r>
                        <a:rPr lang="en-US" sz="1050" b="1" i="0" kern="1200">
                          <a:solidFill>
                            <a:schemeClr val="dk1"/>
                          </a:solidFill>
                          <a:effectLst/>
                          <a:latin typeface="Arial"/>
                          <a:ea typeface="+mn-ea"/>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t" latinLnBrk="0" hangingPunct="1">
                        <a:lnSpc>
                          <a:spcPts val="1500"/>
                        </a:lnSpc>
                        <a:spcBef>
                          <a:spcPts val="0"/>
                        </a:spcBef>
                        <a:spcAft>
                          <a:spcPts val="0"/>
                        </a:spcAft>
                        <a:buClrTx/>
                        <a:buSzTx/>
                        <a:buFontTx/>
                        <a:buNone/>
                        <a:tabLst/>
                        <a:defRPr/>
                      </a:pPr>
                      <a:r>
                        <a:rPr lang="en-US" sz="1050" b="0" i="0">
                          <a:effectLst/>
                          <a:latin typeface="Arial" panose="020B0604020202020204" pitchFamily="34" charset="0"/>
                          <a:cs typeface="Arial" panose="020B0604020202020204" pitchFamily="34" charset="0"/>
                        </a:rPr>
                        <a:t>Two electrical technicians were performing maintenance activities. While adjusting the upper terminals of the main switch for the pump starter, an electric arc occurred.</a:t>
                      </a:r>
                      <a:endParaRPr lang="es-PE" sz="1050" b="0" i="0" kern="1200">
                        <a:solidFill>
                          <a:schemeClr val="dk1"/>
                        </a:solidFill>
                        <a:effectLst/>
                        <a:latin typeface="Arial" panose="020B0604020202020204" pitchFamily="34" charset="0"/>
                        <a:ea typeface="+mn-ea"/>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472233">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i="0" kern="1200">
                          <a:solidFill>
                            <a:schemeClr val="dk1"/>
                          </a:solidFill>
                          <a:effectLst/>
                          <a:latin typeface="Arial" panose="020B0604020202020204" pitchFamily="34" charset="0"/>
                          <a:ea typeface="+mn-ea"/>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804971">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lvl="0" indent="-171450" algn="l" defTabSz="914408" rtl="0" eaLnBrk="1" fontAlgn="base" latinLnBrk="0" hangingPunct="1">
                        <a:lnSpc>
                          <a:spcPct val="100000"/>
                        </a:lnSpc>
                        <a:spcAft>
                          <a:spcPts val="0"/>
                        </a:spcAft>
                        <a:buClr>
                          <a:srgbClr val="000000"/>
                        </a:buClr>
                        <a:buSzPts val="1050"/>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Failure to use required dielectric PPE</a:t>
                      </a:r>
                    </a:p>
                    <a:p>
                      <a:pPr marL="171450" lvl="0" indent="-171450" algn="l" defTabSz="914408" rtl="0" eaLnBrk="1" fontAlgn="base" latinLnBrk="0" hangingPunct="1">
                        <a:lnSpc>
                          <a:spcPct val="100000"/>
                        </a:lnSpc>
                        <a:spcAft>
                          <a:spcPts val="0"/>
                        </a:spcAft>
                        <a:buClr>
                          <a:srgbClr val="000000"/>
                        </a:buClr>
                        <a:buSzPts val="1050"/>
                        <a:buFont typeface="Arial" panose="020B0604020202020204" pitchFamily="34" charset="0"/>
                        <a:buChar char="•"/>
                      </a:pPr>
                      <a:r>
                        <a:rPr lang="en-US" sz="1050" b="0" i="0" kern="1200" noProof="0">
                          <a:solidFill>
                            <a:schemeClr val="dk1"/>
                          </a:solidFill>
                          <a:effectLst/>
                          <a:latin typeface="Arial" panose="020B0604020202020204" pitchFamily="34" charset="0"/>
                          <a:ea typeface="+mn-ea"/>
                          <a:cs typeface="Arial" panose="020B0604020202020204" pitchFamily="34" charset="0"/>
                        </a:rPr>
                        <a:t>Failure to identify the correct isolation and lockout point to perform the terminal bolt adjustment of the main breaker</a:t>
                      </a:r>
                      <a:endParaRPr lang="en-US" sz="1050" b="0" i="0" kern="1200">
                        <a:solidFill>
                          <a:schemeClr val="dk1"/>
                        </a:solidFill>
                        <a:effectLst/>
                        <a:latin typeface="Arial" panose="020B0604020202020204" pitchFamily="34" charset="0"/>
                        <a:ea typeface="+mn-ea"/>
                        <a:cs typeface="Arial" panose="020B0604020202020204" pitchFamily="34" charset="0"/>
                      </a:endParaRPr>
                    </a:p>
                  </a:txBody>
                  <a:tcPr marL="89535" marR="89535" marT="0" marB="0"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6364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lnSpc>
                          <a:spcPct val="100000"/>
                        </a:lnSpc>
                        <a:spcAft>
                          <a:spcPts val="0"/>
                        </a:spcAft>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hlinkClick r:id="rId2"/>
                        </a:rPr>
                        <a:t>FCX-HS03 Electrical Safety Policy </a:t>
                      </a:r>
                      <a:endParaRPr lang="en-US" sz="1050" b="0" i="0" kern="1200">
                        <a:solidFill>
                          <a:schemeClr val="dk1"/>
                        </a:solidFill>
                        <a:effectLst/>
                        <a:latin typeface="Arial" panose="020B0604020202020204" pitchFamily="34" charset="0"/>
                        <a:ea typeface="+mn-ea"/>
                        <a:cs typeface="Arial" panose="020B0604020202020204" pitchFamily="34" charset="0"/>
                      </a:endParaRPr>
                    </a:p>
                    <a:p>
                      <a:pPr marL="171450" indent="-171450" algn="l">
                        <a:lnSpc>
                          <a:spcPct val="100000"/>
                        </a:lnSpc>
                        <a:spcAft>
                          <a:spcPts val="0"/>
                        </a:spcAft>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hlinkClick r:id="rId3"/>
                        </a:rPr>
                        <a:t>FCX-HS04 Lockout/Tagout/Tryout Technical Supplement</a:t>
                      </a:r>
                      <a:endParaRPr lang="es-PE" sz="1050" b="0" i="0" kern="1200">
                        <a:solidFill>
                          <a:schemeClr val="dk1"/>
                        </a:solidFill>
                        <a:effectLst/>
                        <a:latin typeface="Arial" panose="020B0604020202020204" pitchFamily="34" charset="0"/>
                        <a:ea typeface="+mn-ea"/>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5535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a:solidFill>
                            <a:schemeClr val="dk1"/>
                          </a:solidFill>
                          <a:effectLst/>
                          <a:latin typeface="Arial" panose="020B0604020202020204" pitchFamily="34" charset="0"/>
                          <a:ea typeface="+mn-ea"/>
                          <a:cs typeface="Arial" panose="020B0604020202020204" pitchFamily="34" charset="0"/>
                        </a:rPr>
                        <a:t>Both workers sustained burns to the hands and face.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52276">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Rafael Vargas, Reliable Plant Manager–C2</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ID # 2025-30</a:t>
                      </a:r>
                      <a:endParaRPr lang="en-US"/>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20032133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a:extLst>
              <a:ext uri="{FF2B5EF4-FFF2-40B4-BE49-F238E27FC236}">
                <a16:creationId xmlns:a16="http://schemas.microsoft.com/office/drawing/2014/main" id="{A174824E-BFA9-D045-F48D-92139B4D3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5" y="37489"/>
            <a:ext cx="584045" cy="5072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1">
            <a:extLst>
              <a:ext uri="{FF2B5EF4-FFF2-40B4-BE49-F238E27FC236}">
                <a16:creationId xmlns:a16="http://schemas.microsoft.com/office/drawing/2014/main" id="{59628E3D-09BC-E3F1-4727-9467325A32E4}"/>
              </a:ext>
            </a:extLst>
          </p:cNvPr>
          <p:cNvSpPr txBox="1"/>
          <p:nvPr/>
        </p:nvSpPr>
        <p:spPr>
          <a:xfrm>
            <a:off x="22859" y="551056"/>
            <a:ext cx="150114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Exposure to Electrical Hazards</a:t>
            </a:r>
          </a:p>
        </p:txBody>
      </p:sp>
      <p:pic>
        <p:nvPicPr>
          <p:cNvPr id="16" name="Imagen 15" descr="Imagen que contiene interior, refrigerador, tabla, cocina&#10;&#10;El contenido generado por IA puede ser incorrecto.">
            <a:extLst>
              <a:ext uri="{FF2B5EF4-FFF2-40B4-BE49-F238E27FC236}">
                <a16:creationId xmlns:a16="http://schemas.microsoft.com/office/drawing/2014/main" id="{13D9BEF6-0782-5C95-E8C8-5890EF56773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400000">
            <a:off x="5986480" y="2719054"/>
            <a:ext cx="3181159" cy="2385869"/>
          </a:xfrm>
          <a:prstGeom prst="rect">
            <a:avLst/>
          </a:prstGeom>
        </p:spPr>
      </p:pic>
      <p:pic>
        <p:nvPicPr>
          <p:cNvPr id="31" name="Imagen 30" descr="Imagen que contiene motor, cubierto, tren&#10;&#10;El contenido generado por IA puede ser incorrecto.">
            <a:extLst>
              <a:ext uri="{FF2B5EF4-FFF2-40B4-BE49-F238E27FC236}">
                <a16:creationId xmlns:a16="http://schemas.microsoft.com/office/drawing/2014/main" id="{ECC69536-DACB-4CB5-90CF-B45854C4BA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260484" y="2240748"/>
            <a:ext cx="4076086" cy="3057064"/>
          </a:xfrm>
          <a:prstGeom prst="rect">
            <a:avLst/>
          </a:prstGeom>
          <a:ln>
            <a:noFill/>
          </a:ln>
          <a:effectLst>
            <a:softEdge rad="112500"/>
          </a:effectLst>
        </p:spPr>
      </p:pic>
      <p:sp>
        <p:nvSpPr>
          <p:cNvPr id="20" name="Rectángulo 19">
            <a:extLst>
              <a:ext uri="{FF2B5EF4-FFF2-40B4-BE49-F238E27FC236}">
                <a16:creationId xmlns:a16="http://schemas.microsoft.com/office/drawing/2014/main" id="{0482C770-1E77-F831-C65B-125B0E2AC7A3}"/>
              </a:ext>
            </a:extLst>
          </p:cNvPr>
          <p:cNvSpPr/>
          <p:nvPr/>
        </p:nvSpPr>
        <p:spPr>
          <a:xfrm>
            <a:off x="8959364" y="2662213"/>
            <a:ext cx="1494455" cy="858376"/>
          </a:xfrm>
          <a:prstGeom prst="rect">
            <a:avLst/>
          </a:prstGeom>
          <a:noFill/>
          <a:ln w="38100">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Elipse 21">
            <a:extLst>
              <a:ext uri="{FF2B5EF4-FFF2-40B4-BE49-F238E27FC236}">
                <a16:creationId xmlns:a16="http://schemas.microsoft.com/office/drawing/2014/main" id="{1C0489E7-428C-29D6-F013-0607F2C415CB}"/>
              </a:ext>
            </a:extLst>
          </p:cNvPr>
          <p:cNvSpPr/>
          <p:nvPr/>
        </p:nvSpPr>
        <p:spPr>
          <a:xfrm>
            <a:off x="10077241" y="2843893"/>
            <a:ext cx="330170" cy="344691"/>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Gráfico 28" descr="Llave inglesa con relleno sólido">
            <a:extLst>
              <a:ext uri="{FF2B5EF4-FFF2-40B4-BE49-F238E27FC236}">
                <a16:creationId xmlns:a16="http://schemas.microsoft.com/office/drawing/2014/main" id="{BFBD8516-A8D4-5C9C-2E81-AD1E5AD7FD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32806">
            <a:off x="10074127" y="3035580"/>
            <a:ext cx="914400" cy="914400"/>
          </a:xfrm>
          <a:prstGeom prst="rect">
            <a:avLst/>
          </a:prstGeom>
        </p:spPr>
      </p:pic>
      <p:pic>
        <p:nvPicPr>
          <p:cNvPr id="18" name="Picture 4" descr="Ilustración de Un Vector De Silueta De Mano y más Vectores Libres de ...">
            <a:extLst>
              <a:ext uri="{FF2B5EF4-FFF2-40B4-BE49-F238E27FC236}">
                <a16:creationId xmlns:a16="http://schemas.microsoft.com/office/drawing/2014/main" id="{2DFED1E2-760B-E030-6A63-F42D0B51EEB6}"/>
              </a:ext>
            </a:extLst>
          </p:cNvPr>
          <p:cNvPicPr>
            <a:picLocks noChangeAspect="1" noChangeArrowheads="1"/>
          </p:cNvPicPr>
          <p:nvPr/>
        </p:nvPicPr>
        <p:blipFill>
          <a:blip r:embed="rId9">
            <a:duotone>
              <a:srgbClr val="0F9ED5">
                <a:shade val="45000"/>
                <a:satMod val="135000"/>
              </a:srgbClr>
              <a:prstClr val="white"/>
            </a:duotone>
            <a:alphaModFix amt="83000"/>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334305" flipH="1">
            <a:off x="10042678" y="3259342"/>
            <a:ext cx="1399935" cy="140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845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E VALUE OF COPPER 2024">
    <a:dk1>
      <a:srgbClr val="000000"/>
    </a:dk1>
    <a:lt1>
      <a:srgbClr val="FFFFFF"/>
    </a:lt1>
    <a:dk2>
      <a:srgbClr val="8D6E59"/>
    </a:dk2>
    <a:lt2>
      <a:srgbClr val="FDF1DF"/>
    </a:lt2>
    <a:accent1>
      <a:srgbClr val="D34727"/>
    </a:accent1>
    <a:accent2>
      <a:srgbClr val="E18332"/>
    </a:accent2>
    <a:accent3>
      <a:srgbClr val="FFC743"/>
    </a:accent3>
    <a:accent4>
      <a:srgbClr val="8F133C"/>
    </a:accent4>
    <a:accent5>
      <a:srgbClr val="88BA00"/>
    </a:accent5>
    <a:accent6>
      <a:srgbClr val="0088BA"/>
    </a:accent6>
    <a:hlink>
      <a:srgbClr val="27B3D3"/>
    </a:hlink>
    <a:folHlink>
      <a:srgbClr val="8D6E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E VALUE OF COPPER 2024">
    <a:dk1>
      <a:srgbClr val="000000"/>
    </a:dk1>
    <a:lt1>
      <a:srgbClr val="FFFFFF"/>
    </a:lt1>
    <a:dk2>
      <a:srgbClr val="8D6E59"/>
    </a:dk2>
    <a:lt2>
      <a:srgbClr val="FDF1DF"/>
    </a:lt2>
    <a:accent1>
      <a:srgbClr val="D34727"/>
    </a:accent1>
    <a:accent2>
      <a:srgbClr val="E18332"/>
    </a:accent2>
    <a:accent3>
      <a:srgbClr val="FFC743"/>
    </a:accent3>
    <a:accent4>
      <a:srgbClr val="8F133C"/>
    </a:accent4>
    <a:accent5>
      <a:srgbClr val="88BA00"/>
    </a:accent5>
    <a:accent6>
      <a:srgbClr val="0088BA"/>
    </a:accent6>
    <a:hlink>
      <a:srgbClr val="27B3D3"/>
    </a:hlink>
    <a:folHlink>
      <a:srgbClr val="8D6E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E VALUE OF COPPER 2024">
    <a:dk1>
      <a:srgbClr val="000000"/>
    </a:dk1>
    <a:lt1>
      <a:srgbClr val="FFFFFF"/>
    </a:lt1>
    <a:dk2>
      <a:srgbClr val="8D6E59"/>
    </a:dk2>
    <a:lt2>
      <a:srgbClr val="FDF1DF"/>
    </a:lt2>
    <a:accent1>
      <a:srgbClr val="D34727"/>
    </a:accent1>
    <a:accent2>
      <a:srgbClr val="E18332"/>
    </a:accent2>
    <a:accent3>
      <a:srgbClr val="FFC743"/>
    </a:accent3>
    <a:accent4>
      <a:srgbClr val="8F133C"/>
    </a:accent4>
    <a:accent5>
      <a:srgbClr val="88BA00"/>
    </a:accent5>
    <a:accent6>
      <a:srgbClr val="0088BA"/>
    </a:accent6>
    <a:hlink>
      <a:srgbClr val="27B3D3"/>
    </a:hlink>
    <a:folHlink>
      <a:srgbClr val="8D6E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mment xmlns="a9f16bdc-bee6-440c-89a7-d8ba7518691f" xsi:nil="true"/>
    <_ip_UnifiedCompliancePolicyUIAction xmlns="http://schemas.microsoft.com/sharepoint/v3" xsi:nil="true"/>
    <lcf76f155ced4ddcb4097134ff3c332f xmlns="a9f16bdc-bee6-440c-89a7-d8ba7518691f">
      <Terms xmlns="http://schemas.microsoft.com/office/infopath/2007/PartnerControls"/>
    </lcf76f155ced4ddcb4097134ff3c332f>
    <SiteName xmlns="a9f16bdc-bee6-440c-89a7-d8ba7518691f" xsi:nil="true"/>
    <_ip_UnifiedCompliancePolicyProperties xmlns="http://schemas.microsoft.com/sharepoint/v3" xsi:nil="true"/>
    <TaxCatchAll xmlns="b5ba0a33-b247-4d4b-b9ae-c709af684f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2AF5ACC4912543B21ADBE5E3511D4B" ma:contentTypeVersion="23" ma:contentTypeDescription="Create a new document." ma:contentTypeScope="" ma:versionID="da24699d60c9c61dec0fd416cd562f9a">
  <xsd:schema xmlns:xsd="http://www.w3.org/2001/XMLSchema" xmlns:xs="http://www.w3.org/2001/XMLSchema" xmlns:p="http://schemas.microsoft.com/office/2006/metadata/properties" xmlns:ns1="http://schemas.microsoft.com/sharepoint/v3" xmlns:ns2="a9f16bdc-bee6-440c-89a7-d8ba7518691f" xmlns:ns3="74438e89-b581-48bd-bea6-4f7c4dee63b9" xmlns:ns4="b5ba0a33-b247-4d4b-b9ae-c709af684fd3" targetNamespace="http://schemas.microsoft.com/office/2006/metadata/properties" ma:root="true" ma:fieldsID="74941d86fbcab0c839fc65fb8e36a12a" ns1:_="" ns2:_="" ns3:_="" ns4:_="">
    <xsd:import namespace="http://schemas.microsoft.com/sharepoint/v3"/>
    <xsd:import namespace="a9f16bdc-bee6-440c-89a7-d8ba7518691f"/>
    <xsd:import namespace="74438e89-b581-48bd-bea6-4f7c4dee63b9"/>
    <xsd:import namespace="b5ba0a33-b247-4d4b-b9ae-c709af684f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Comment" minOccurs="0"/>
                <xsd:element ref="ns2:SiteName" minOccurs="0"/>
                <xsd:element ref="ns2:MediaServiceObjectDetectorVersions" minOccurs="0"/>
                <xsd:element ref="ns2:lcf76f155ced4ddcb4097134ff3c332f" minOccurs="0"/>
                <xsd:element ref="ns4:TaxCatchAll"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6bdc-bee6-440c-89a7-d8ba75186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Comment" ma:index="21" nillable="true" ma:displayName="Comment" ma:format="Dropdown" ma:internalName="Comment">
      <xsd:simpleType>
        <xsd:restriction base="dms:Note">
          <xsd:maxLength value="255"/>
        </xsd:restriction>
      </xsd:simpleType>
    </xsd:element>
    <xsd:element name="SiteName" ma:index="22" nillable="true" ma:displayName="Site Name" ma:description="Select the name of the site where the event occurred" ma:format="Dropdown" ma:internalName="SiteName">
      <xsd:simpleType>
        <xsd:restriction base="dms:Choice">
          <xsd:enumeration value="ATC-Atlantic Cooper"/>
          <xsd:enumeration value="BAG-Bagdad"/>
          <xsd:enumeration value="CER-Cerro Verde"/>
          <xsd:enumeration value="CHI-Chino"/>
          <xsd:enumeration value="CLI-Climax"/>
          <xsd:enumeration value="ELA-El Abra"/>
          <xsd:enumeration value="ELP-El Paso"/>
          <xsd:enumeration value="FTM-Ft Madison"/>
          <xsd:enumeration value="HEN-Henderson"/>
          <xsd:enumeration value="MIA-Miami"/>
          <xsd:enumeration value="MOR-Morenci"/>
          <xsd:enumeration value="PRO-Projects/Exploration"/>
          <xsd:enumeration value="REC-Reclamation/Disc Ops"/>
          <xsd:enumeration value="ROT-Rotterdam"/>
          <xsd:enumeration value="SIE-Sierrita"/>
          <xsd:enumeration value="STO-Stowmarket"/>
          <xsd:enumeration value="TCE-Tech Center"/>
          <xsd:enumeration value="TYR-Tyrone"/>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38e89-b581-48bd-bea6-4f7c4dee63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7b1cf585-ebdc-447a-8041-69638f911132}" ma:internalName="TaxCatchAll" ma:showField="CatchAllData" ma:web="74438e89-b581-48bd-bea6-4f7c4dee6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75603-E00A-4181-BFD3-DA1096FD4DEC}">
  <ds:schemaRefs>
    <ds:schemaRef ds:uri="http://schemas.microsoft.com/sharepoint/v3/contenttype/forms"/>
  </ds:schemaRefs>
</ds:datastoreItem>
</file>

<file path=customXml/itemProps2.xml><?xml version="1.0" encoding="utf-8"?>
<ds:datastoreItem xmlns:ds="http://schemas.openxmlformats.org/officeDocument/2006/customXml" ds:itemID="{FAAA0E1E-9BD9-46B6-B9FA-7D51C75CCC83}">
  <ds:schemaRefs>
    <ds:schemaRef ds:uri="74438e89-b581-48bd-bea6-4f7c4dee63b9"/>
    <ds:schemaRef ds:uri="a9f16bdc-bee6-440c-89a7-d8ba7518691f"/>
    <ds:schemaRef ds:uri="b5ba0a33-b247-4d4b-b9ae-c709af684f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0FC70D6-8D4B-48BB-984C-1E5C1EE4B11F}">
  <ds:schemaRefs>
    <ds:schemaRef ds:uri="74438e89-b581-48bd-bea6-4f7c4dee63b9"/>
    <ds:schemaRef ds:uri="a9f16bdc-bee6-440c-89a7-d8ba7518691f"/>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38</Notes>
  <HiddenSlides>0</HiddenSlide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 Flash</vt:lpstr>
      <vt:lpstr>Bulldozer Rolled Off 50-foot Bench</vt:lpstr>
      <vt:lpstr>Unsecured Handrail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Talkington, Amy</dc:creator>
  <cp:revision>1</cp:revision>
  <dcterms:created xsi:type="dcterms:W3CDTF">2024-09-23T23:11:14Z</dcterms:created>
  <dcterms:modified xsi:type="dcterms:W3CDTF">2026-02-12T14:30:11Z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0x0101008B2AF5ACC4912543B21ADBE5E3511D4B</vt:lpwstr>
  </property>
</Properties>
</file>