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6"/>
  </p:notesMasterIdLst>
  <p:sldIdLst>
    <p:sldId id="263" r:id="rId6"/>
    <p:sldId id="2147479368" r:id="rId7"/>
    <p:sldId id="345" r:id="rId8"/>
    <p:sldId id="2147479395" r:id="rId9"/>
    <p:sldId id="2147479375" r:id="rId10"/>
    <p:sldId id="2147479396" r:id="rId11"/>
    <p:sldId id="2147479397" r:id="rId12"/>
    <p:sldId id="301" r:id="rId13"/>
    <p:sldId id="260" r:id="rId14"/>
    <p:sldId id="269" r:id="rId15"/>
    <p:sldId id="324" r:id="rId16"/>
    <p:sldId id="320" r:id="rId17"/>
    <p:sldId id="2147479366" r:id="rId18"/>
    <p:sldId id="2147479371" r:id="rId19"/>
    <p:sldId id="325" r:id="rId20"/>
    <p:sldId id="2147479374" r:id="rId21"/>
    <p:sldId id="2147479384" r:id="rId22"/>
    <p:sldId id="295" r:id="rId23"/>
    <p:sldId id="2147479393" r:id="rId24"/>
    <p:sldId id="2147479376" r:id="rId25"/>
    <p:sldId id="2147479391" r:id="rId26"/>
    <p:sldId id="2147479390" r:id="rId27"/>
    <p:sldId id="2147479398" r:id="rId28"/>
    <p:sldId id="2147479382" r:id="rId29"/>
    <p:sldId id="2147479388" r:id="rId30"/>
    <p:sldId id="2147479383" r:id="rId31"/>
    <p:sldId id="2147479392" r:id="rId32"/>
    <p:sldId id="297" r:id="rId33"/>
    <p:sldId id="298" r:id="rId34"/>
    <p:sldId id="21474793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7FCA04-2F74-4579-DD95-C7F4BA1AFEDB}" name="Rose, Chris" initials="CR" userId="S::crose@fmi.com::a9a9c94d-cc2e-41ff-88b2-69119e76a1cd" providerId="AD"/>
  <p188:author id="{9B2FA130-93B2-3842-B138-39821AFB8F3F}" name="Hinsberg, Katrina" initials="KH" userId="S::khinsber@fmi.com::84259b84-7027-477f-b63d-0b29b86341c4" providerId="AD"/>
  <p188:author id="{4CE7F189-4EDA-0422-81D2-17F31868499B}" name="Talkington, Amy" initials="AT" userId="S::atalking@fmi.com::d45e07e3-b9b5-43ec-89a6-6fd33d9bea62" providerId="AD"/>
  <p188:author id="{3C5A05EC-C62C-7B95-4345-249D4B313D68}" name="Wise, Dana" initials="DW" userId="S::dwise@fmi.com::70e63ec6-51c5-46c7-b387-d3a85e40feb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66A39"/>
    <a:srgbClr val="CFB89E"/>
    <a:srgbClr val="004449"/>
    <a:srgbClr val="236065"/>
    <a:srgbClr val="4BC4AC"/>
    <a:srgbClr val="30696D"/>
    <a:srgbClr val="F5F3F2"/>
    <a:srgbClr val="DBBA9B"/>
    <a:srgbClr val="E7EEEF"/>
    <a:srgbClr val="F4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FC5087-A86D-4C32-A386-113C2246CD3F}" v="1847" dt="2026-01-14T19:55:42.793"/>
    <p1510:client id="{F5763367-0FCD-4511-9283-22E93CA5D90D}" v="285" dt="2026-01-14T18:46:08.9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ckman, Ron" userId="a745d65d-793c-41dd-a12c-725cb989ea82" providerId="ADAL" clId="{537EA96F-4C36-4EEB-BA41-431F8DE1BB47}"/>
    <pc:docChg chg="undo custSel addSld delSld modSld sldOrd">
      <pc:chgData name="Hickman, Ron" userId="a745d65d-793c-41dd-a12c-725cb989ea82" providerId="ADAL" clId="{537EA96F-4C36-4EEB-BA41-431F8DE1BB47}" dt="2026-01-14T18:46:08.996" v="286" actId="1076"/>
      <pc:docMkLst>
        <pc:docMk/>
      </pc:docMkLst>
      <pc:sldChg chg="addSp delSp mod">
        <pc:chgData name="Hickman, Ron" userId="a745d65d-793c-41dd-a12c-725cb989ea82" providerId="ADAL" clId="{537EA96F-4C36-4EEB-BA41-431F8DE1BB47}" dt="2026-01-14T18:39:14.032" v="4" actId="22"/>
        <pc:sldMkLst>
          <pc:docMk/>
          <pc:sldMk cId="2125928404" sldId="301"/>
        </pc:sldMkLst>
        <pc:picChg chg="add del">
          <ac:chgData name="Hickman, Ron" userId="a745d65d-793c-41dd-a12c-725cb989ea82" providerId="ADAL" clId="{537EA96F-4C36-4EEB-BA41-431F8DE1BB47}" dt="2026-01-14T18:39:14.032" v="4" actId="22"/>
          <ac:picMkLst>
            <pc:docMk/>
            <pc:sldMk cId="2125928404" sldId="301"/>
            <ac:picMk id="4" creationId="{3A0838CF-5C8D-2339-29CF-67B31FC4D849}"/>
          </ac:picMkLst>
        </pc:picChg>
      </pc:sldChg>
      <pc:sldChg chg="ord">
        <pc:chgData name="Hickman, Ron" userId="a745d65d-793c-41dd-a12c-725cb989ea82" providerId="ADAL" clId="{537EA96F-4C36-4EEB-BA41-431F8DE1BB47}" dt="2026-01-14T18:38:55.635" v="1" actId="20578"/>
        <pc:sldMkLst>
          <pc:docMk/>
          <pc:sldMk cId="3580190510" sldId="2147479375"/>
        </pc:sldMkLst>
      </pc:sldChg>
      <pc:sldChg chg="addSp delSp modSp mod">
        <pc:chgData name="Hickman, Ron" userId="a745d65d-793c-41dd-a12c-725cb989ea82" providerId="ADAL" clId="{537EA96F-4C36-4EEB-BA41-431F8DE1BB47}" dt="2026-01-14T18:42:17.532" v="117" actId="20577"/>
        <pc:sldMkLst>
          <pc:docMk/>
          <pc:sldMk cId="1375270541" sldId="2147479378"/>
        </pc:sldMkLst>
        <pc:spChg chg="mod">
          <ac:chgData name="Hickman, Ron" userId="a745d65d-793c-41dd-a12c-725cb989ea82" providerId="ADAL" clId="{537EA96F-4C36-4EEB-BA41-431F8DE1BB47}" dt="2026-01-14T18:42:17.532" v="117" actId="20577"/>
          <ac:spMkLst>
            <pc:docMk/>
            <pc:sldMk cId="1375270541" sldId="2147479378"/>
            <ac:spMk id="3" creationId="{F0749ED1-888B-BEA2-19FE-8DC11F71096D}"/>
          </ac:spMkLst>
        </pc:spChg>
        <pc:picChg chg="add del">
          <ac:chgData name="Hickman, Ron" userId="a745d65d-793c-41dd-a12c-725cb989ea82" providerId="ADAL" clId="{537EA96F-4C36-4EEB-BA41-431F8DE1BB47}" dt="2026-01-14T18:39:17.239" v="6" actId="22"/>
          <ac:picMkLst>
            <pc:docMk/>
            <pc:sldMk cId="1375270541" sldId="2147479378"/>
            <ac:picMk id="6" creationId="{9C83F4B0-9FA3-21DF-BD7B-09B3CD66219C}"/>
          </ac:picMkLst>
        </pc:picChg>
      </pc:sldChg>
      <pc:sldChg chg="delSp modSp add mod">
        <pc:chgData name="Hickman, Ron" userId="a745d65d-793c-41dd-a12c-725cb989ea82" providerId="ADAL" clId="{537EA96F-4C36-4EEB-BA41-431F8DE1BB47}" dt="2026-01-14T18:42:28.895" v="135" actId="313"/>
        <pc:sldMkLst>
          <pc:docMk/>
          <pc:sldMk cId="953649509" sldId="2147479396"/>
        </pc:sldMkLst>
        <pc:spChg chg="mod">
          <ac:chgData name="Hickman, Ron" userId="a745d65d-793c-41dd-a12c-725cb989ea82" providerId="ADAL" clId="{537EA96F-4C36-4EEB-BA41-431F8DE1BB47}" dt="2026-01-14T18:41:56.181" v="69" actId="404"/>
          <ac:spMkLst>
            <pc:docMk/>
            <pc:sldMk cId="953649509" sldId="2147479396"/>
            <ac:spMk id="2" creationId="{C7C1095A-BA5E-557F-A66D-0A5FD10F92BD}"/>
          </ac:spMkLst>
        </pc:spChg>
        <pc:spChg chg="mod">
          <ac:chgData name="Hickman, Ron" userId="a745d65d-793c-41dd-a12c-725cb989ea82" providerId="ADAL" clId="{537EA96F-4C36-4EEB-BA41-431F8DE1BB47}" dt="2026-01-14T18:42:28.895" v="135" actId="313"/>
          <ac:spMkLst>
            <pc:docMk/>
            <pc:sldMk cId="953649509" sldId="2147479396"/>
            <ac:spMk id="4" creationId="{97548A52-CC86-D855-4D5D-E77C180503C1}"/>
          </ac:spMkLst>
        </pc:spChg>
        <pc:spChg chg="del">
          <ac:chgData name="Hickman, Ron" userId="a745d65d-793c-41dd-a12c-725cb989ea82" providerId="ADAL" clId="{537EA96F-4C36-4EEB-BA41-431F8DE1BB47}" dt="2026-01-14T18:40:01.019" v="30" actId="478"/>
          <ac:spMkLst>
            <pc:docMk/>
            <pc:sldMk cId="953649509" sldId="2147479396"/>
            <ac:spMk id="7" creationId="{8AD289B8-F90E-B088-2220-7D22A4F729D0}"/>
          </ac:spMkLst>
        </pc:spChg>
        <pc:picChg chg="del">
          <ac:chgData name="Hickman, Ron" userId="a745d65d-793c-41dd-a12c-725cb989ea82" providerId="ADAL" clId="{537EA96F-4C36-4EEB-BA41-431F8DE1BB47}" dt="2026-01-14T18:40:02.667" v="31" actId="478"/>
          <ac:picMkLst>
            <pc:docMk/>
            <pc:sldMk cId="953649509" sldId="2147479396"/>
            <ac:picMk id="5122" creationId="{625A71DF-8D7C-9D42-D5E5-738543B2C4D2}"/>
          </ac:picMkLst>
        </pc:picChg>
      </pc:sldChg>
      <pc:sldChg chg="new del">
        <pc:chgData name="Hickman, Ron" userId="a745d65d-793c-41dd-a12c-725cb989ea82" providerId="ADAL" clId="{537EA96F-4C36-4EEB-BA41-431F8DE1BB47}" dt="2026-01-14T18:39:11.415" v="2" actId="47"/>
        <pc:sldMkLst>
          <pc:docMk/>
          <pc:sldMk cId="4283183120" sldId="2147479396"/>
        </pc:sldMkLst>
      </pc:sldChg>
      <pc:sldChg chg="addSp delSp modSp add mod">
        <pc:chgData name="Hickman, Ron" userId="a745d65d-793c-41dd-a12c-725cb989ea82" providerId="ADAL" clId="{537EA96F-4C36-4EEB-BA41-431F8DE1BB47}" dt="2026-01-14T18:46:08.996" v="286" actId="1076"/>
        <pc:sldMkLst>
          <pc:docMk/>
          <pc:sldMk cId="1678139109" sldId="2147479397"/>
        </pc:sldMkLst>
        <pc:spChg chg="mod">
          <ac:chgData name="Hickman, Ron" userId="a745d65d-793c-41dd-a12c-725cb989ea82" providerId="ADAL" clId="{537EA96F-4C36-4EEB-BA41-431F8DE1BB47}" dt="2026-01-14T18:46:08.996" v="286" actId="1076"/>
          <ac:spMkLst>
            <pc:docMk/>
            <pc:sldMk cId="1678139109" sldId="2147479397"/>
            <ac:spMk id="2" creationId="{F03F4002-91E0-00E9-129F-E662442C077C}"/>
          </ac:spMkLst>
        </pc:spChg>
        <pc:spChg chg="del mod">
          <ac:chgData name="Hickman, Ron" userId="a745d65d-793c-41dd-a12c-725cb989ea82" providerId="ADAL" clId="{537EA96F-4C36-4EEB-BA41-431F8DE1BB47}" dt="2026-01-14T18:43:23.975" v="156"/>
          <ac:spMkLst>
            <pc:docMk/>
            <pc:sldMk cId="1678139109" sldId="2147479397"/>
            <ac:spMk id="4" creationId="{2AABEF16-D2DD-0B79-E4C6-64BA3D2E4DDD}"/>
          </ac:spMkLst>
        </pc:spChg>
        <pc:spChg chg="add mod">
          <ac:chgData name="Hickman, Ron" userId="a745d65d-793c-41dd-a12c-725cb989ea82" providerId="ADAL" clId="{537EA96F-4C36-4EEB-BA41-431F8DE1BB47}" dt="2026-01-14T18:45:03.700" v="284" actId="14100"/>
          <ac:spMkLst>
            <pc:docMk/>
            <pc:sldMk cId="1678139109" sldId="2147479397"/>
            <ac:spMk id="6" creationId="{F079854F-A8B1-6FEB-0FE2-20633C0D628D}"/>
          </ac:spMkLst>
        </pc:spChg>
        <pc:spChg chg="add mod">
          <ac:chgData name="Hickman, Ron" userId="a745d65d-793c-41dd-a12c-725cb989ea82" providerId="ADAL" clId="{537EA96F-4C36-4EEB-BA41-431F8DE1BB47}" dt="2026-01-14T18:44:21.969" v="277" actId="20577"/>
          <ac:spMkLst>
            <pc:docMk/>
            <pc:sldMk cId="1678139109" sldId="2147479397"/>
            <ac:spMk id="7" creationId="{39779A01-0687-A9B6-4B9E-151A6047F071}"/>
          </ac:spMkLst>
        </pc:spChg>
        <pc:picChg chg="add mod">
          <ac:chgData name="Hickman, Ron" userId="a745d65d-793c-41dd-a12c-725cb989ea82" providerId="ADAL" clId="{537EA96F-4C36-4EEB-BA41-431F8DE1BB47}" dt="2026-01-14T18:46:03.701" v="285" actId="14100"/>
          <ac:picMkLst>
            <pc:docMk/>
            <pc:sldMk cId="1678139109" sldId="2147479397"/>
            <ac:picMk id="5" creationId="{EF08DE11-6E56-E30A-5047-8A5A4D473328}"/>
          </ac:picMkLst>
        </pc:picChg>
      </pc:sldChg>
    </pc:docChg>
  </pc:docChgLst>
  <pc:docChgLst>
    <pc:chgData name="Nixon, Jeremy" userId="S::jnixon@fmi.com::7d7dcc01-ff1b-436a-9d8f-a15d224f1384" providerId="AD" clId="Web-{CFFAB837-C2C6-B7F6-CF01-CA8F0EB33101}"/>
    <pc:docChg chg="addSld modSld sldOrd">
      <pc:chgData name="Nixon, Jeremy" userId="S::jnixon@fmi.com::7d7dcc01-ff1b-436a-9d8f-a15d224f1384" providerId="AD" clId="Web-{CFFAB837-C2C6-B7F6-CF01-CA8F0EB33101}" dt="2026-01-09T13:11:37.385" v="144" actId="14100"/>
      <pc:docMkLst>
        <pc:docMk/>
      </pc:docMkLst>
      <pc:sldChg chg="modSp">
        <pc:chgData name="Nixon, Jeremy" userId="S::jnixon@fmi.com::7d7dcc01-ff1b-436a-9d8f-a15d224f1384" providerId="AD" clId="Web-{CFFAB837-C2C6-B7F6-CF01-CA8F0EB33101}" dt="2026-01-09T12:13:14.342" v="12" actId="20577"/>
        <pc:sldMkLst>
          <pc:docMk/>
          <pc:sldMk cId="2034596965" sldId="2147479376"/>
        </pc:sldMkLst>
        <pc:spChg chg="mod">
          <ac:chgData name="Nixon, Jeremy" userId="S::jnixon@fmi.com::7d7dcc01-ff1b-436a-9d8f-a15d224f1384" providerId="AD" clId="Web-{CFFAB837-C2C6-B7F6-CF01-CA8F0EB33101}" dt="2026-01-09T12:13:14.342" v="12" actId="20577"/>
          <ac:spMkLst>
            <pc:docMk/>
            <pc:sldMk cId="2034596965" sldId="2147479376"/>
            <ac:spMk id="10" creationId="{23E6C507-F1D4-7850-7067-4F11FA5E98AC}"/>
          </ac:spMkLst>
        </pc:spChg>
      </pc:sldChg>
      <pc:sldChg chg="addSp modSp">
        <pc:chgData name="Nixon, Jeremy" userId="S::jnixon@fmi.com::7d7dcc01-ff1b-436a-9d8f-a15d224f1384" providerId="AD" clId="Web-{CFFAB837-C2C6-B7F6-CF01-CA8F0EB33101}" dt="2026-01-09T13:11:37.385" v="144" actId="14100"/>
        <pc:sldMkLst>
          <pc:docMk/>
          <pc:sldMk cId="2541430679" sldId="2147479392"/>
        </pc:sldMkLst>
        <pc:spChg chg="mod">
          <ac:chgData name="Nixon, Jeremy" userId="S::jnixon@fmi.com::7d7dcc01-ff1b-436a-9d8f-a15d224f1384" providerId="AD" clId="Web-{CFFAB837-C2C6-B7F6-CF01-CA8F0EB33101}" dt="2026-01-09T13:11:25.603" v="142" actId="20577"/>
          <ac:spMkLst>
            <pc:docMk/>
            <pc:sldMk cId="2541430679" sldId="2147479392"/>
            <ac:spMk id="2" creationId="{1E6522FC-20B2-8885-828D-2CEDCC66FE87}"/>
          </ac:spMkLst>
        </pc:spChg>
        <pc:picChg chg="add mod">
          <ac:chgData name="Nixon, Jeremy" userId="S::jnixon@fmi.com::7d7dcc01-ff1b-436a-9d8f-a15d224f1384" providerId="AD" clId="Web-{CFFAB837-C2C6-B7F6-CF01-CA8F0EB33101}" dt="2026-01-09T13:11:37.385" v="144" actId="14100"/>
          <ac:picMkLst>
            <pc:docMk/>
            <pc:sldMk cId="2541430679" sldId="2147479392"/>
            <ac:picMk id="3" creationId="{E0C08A75-BA9B-E8FA-C987-9C38EE004DDC}"/>
          </ac:picMkLst>
        </pc:picChg>
      </pc:sldChg>
      <pc:sldChg chg="modSp add ord replId">
        <pc:chgData name="Nixon, Jeremy" userId="S::jnixon@fmi.com::7d7dcc01-ff1b-436a-9d8f-a15d224f1384" providerId="AD" clId="Web-{CFFAB837-C2C6-B7F6-CF01-CA8F0EB33101}" dt="2026-01-09T13:03:54.266" v="21"/>
        <pc:sldMkLst>
          <pc:docMk/>
          <pc:sldMk cId="3903134878" sldId="2147479393"/>
        </pc:sldMkLst>
        <pc:spChg chg="mod">
          <ac:chgData name="Nixon, Jeremy" userId="S::jnixon@fmi.com::7d7dcc01-ff1b-436a-9d8f-a15d224f1384" providerId="AD" clId="Web-{CFFAB837-C2C6-B7F6-CF01-CA8F0EB33101}" dt="2026-01-09T13:03:34.063" v="19" actId="14100"/>
          <ac:spMkLst>
            <pc:docMk/>
            <pc:sldMk cId="3903134878" sldId="2147479393"/>
            <ac:spMk id="10" creationId="{D75BDFCC-8C02-25ED-5A73-A3523BFE7528}"/>
          </ac:spMkLst>
        </pc:spChg>
      </pc:sldChg>
    </pc:docChg>
  </pc:docChgLst>
  <pc:docChgLst>
    <pc:chgData name="Patti, Cathy" userId="S::cpatti@fmi.com::cea70bf1-2ecf-49cd-ba31-d7ecdb7aa040" providerId="AD" clId="Web-{5B3D6DB9-DDC0-421D-B1BB-240BD64DF1BA}"/>
    <pc:docChg chg="modSld">
      <pc:chgData name="Patti, Cathy" userId="S::cpatti@fmi.com::cea70bf1-2ecf-49cd-ba31-d7ecdb7aa040" providerId="AD" clId="Web-{5B3D6DB9-DDC0-421D-B1BB-240BD64DF1BA}" dt="2026-01-13T18:37:38.472" v="906" actId="20577"/>
      <pc:docMkLst>
        <pc:docMk/>
      </pc:docMkLst>
      <pc:sldChg chg="modSp">
        <pc:chgData name="Patti, Cathy" userId="S::cpatti@fmi.com::cea70bf1-2ecf-49cd-ba31-d7ecdb7aa040" providerId="AD" clId="Web-{5B3D6DB9-DDC0-421D-B1BB-240BD64DF1BA}" dt="2026-01-13T18:37:38.472" v="906" actId="20577"/>
        <pc:sldMkLst>
          <pc:docMk/>
          <pc:sldMk cId="3007435007" sldId="2147479391"/>
        </pc:sldMkLst>
        <pc:spChg chg="mod">
          <ac:chgData name="Patti, Cathy" userId="S::cpatti@fmi.com::cea70bf1-2ecf-49cd-ba31-d7ecdb7aa040" providerId="AD" clId="Web-{5B3D6DB9-DDC0-421D-B1BB-240BD64DF1BA}" dt="2026-01-13T18:37:38.472" v="906" actId="20577"/>
          <ac:spMkLst>
            <pc:docMk/>
            <pc:sldMk cId="3007435007" sldId="2147479391"/>
            <ac:spMk id="10" creationId="{78D59A81-E521-7E7C-4697-8F322CDE9B37}"/>
          </ac:spMkLst>
        </pc:spChg>
      </pc:sldChg>
    </pc:docChg>
  </pc:docChgLst>
  <pc:docChgLst>
    <pc:chgData name="Goertz, Benjamin" userId="7bbcdc09-a17a-459e-9ed5-6cf1c589f103" providerId="ADAL" clId="{04D64733-E403-4831-BFA8-B385AAA67971}"/>
    <pc:docChg chg="undo custSel addSld delSld modSld sldOrd">
      <pc:chgData name="Goertz, Benjamin" userId="7bbcdc09-a17a-459e-9ed5-6cf1c589f103" providerId="ADAL" clId="{04D64733-E403-4831-BFA8-B385AAA67971}" dt="2026-01-14T20:04:38.387" v="3195" actId="20577"/>
      <pc:docMkLst>
        <pc:docMk/>
      </pc:docMkLst>
      <pc:sldChg chg="modSp mod">
        <pc:chgData name="Goertz, Benjamin" userId="7bbcdc09-a17a-459e-9ed5-6cf1c589f103" providerId="ADAL" clId="{04D64733-E403-4831-BFA8-B385AAA67971}" dt="2026-01-08T18:06:24.677" v="26" actId="20577"/>
        <pc:sldMkLst>
          <pc:docMk/>
          <pc:sldMk cId="3760700204" sldId="263"/>
        </pc:sldMkLst>
        <pc:spChg chg="mod">
          <ac:chgData name="Goertz, Benjamin" userId="7bbcdc09-a17a-459e-9ed5-6cf1c589f103" providerId="ADAL" clId="{04D64733-E403-4831-BFA8-B385AAA67971}" dt="2026-01-08T18:06:24.677" v="26" actId="20577"/>
          <ac:spMkLst>
            <pc:docMk/>
            <pc:sldMk cId="3760700204" sldId="263"/>
            <ac:spMk id="2" creationId="{8ED6258C-8CCE-09B3-97BC-FC79E6BA6803}"/>
          </ac:spMkLst>
        </pc:spChg>
      </pc:sldChg>
      <pc:sldChg chg="add del">
        <pc:chgData name="Goertz, Benjamin" userId="7bbcdc09-a17a-459e-9ed5-6cf1c589f103" providerId="ADAL" clId="{04D64733-E403-4831-BFA8-B385AAA67971}" dt="2026-01-08T18:09:05.333" v="74"/>
        <pc:sldMkLst>
          <pc:docMk/>
          <pc:sldMk cId="2374943834" sldId="295"/>
        </pc:sldMkLst>
      </pc:sldChg>
      <pc:sldChg chg="add del">
        <pc:chgData name="Goertz, Benjamin" userId="7bbcdc09-a17a-459e-9ed5-6cf1c589f103" providerId="ADAL" clId="{04D64733-E403-4831-BFA8-B385AAA67971}" dt="2026-01-08T18:09:05.333" v="74"/>
        <pc:sldMkLst>
          <pc:docMk/>
          <pc:sldMk cId="3496876957" sldId="297"/>
        </pc:sldMkLst>
      </pc:sldChg>
      <pc:sldChg chg="modSp add del mod">
        <pc:chgData name="Goertz, Benjamin" userId="7bbcdc09-a17a-459e-9ed5-6cf1c589f103" providerId="ADAL" clId="{04D64733-E403-4831-BFA8-B385AAA67971}" dt="2026-01-08T18:12:27.725" v="264" actId="6549"/>
        <pc:sldMkLst>
          <pc:docMk/>
          <pc:sldMk cId="978846211" sldId="298"/>
        </pc:sldMkLst>
        <pc:spChg chg="mod">
          <ac:chgData name="Goertz, Benjamin" userId="7bbcdc09-a17a-459e-9ed5-6cf1c589f103" providerId="ADAL" clId="{04D64733-E403-4831-BFA8-B385AAA67971}" dt="2026-01-08T18:12:27.725" v="264" actId="6549"/>
          <ac:spMkLst>
            <pc:docMk/>
            <pc:sldMk cId="978846211" sldId="298"/>
            <ac:spMk id="16" creationId="{E531367C-82BB-C7F0-86EE-B3A5E0782C25}"/>
          </ac:spMkLst>
        </pc:spChg>
      </pc:sldChg>
      <pc:sldChg chg="modSp add del mod">
        <pc:chgData name="Goertz, Benjamin" userId="7bbcdc09-a17a-459e-9ed5-6cf1c589f103" providerId="ADAL" clId="{04D64733-E403-4831-BFA8-B385AAA67971}" dt="2026-01-14T18:29:34.673" v="756" actId="2696"/>
        <pc:sldMkLst>
          <pc:docMk/>
          <pc:sldMk cId="4075600258" sldId="303"/>
        </pc:sldMkLst>
      </pc:sldChg>
      <pc:sldChg chg="add">
        <pc:chgData name="Goertz, Benjamin" userId="7bbcdc09-a17a-459e-9ed5-6cf1c589f103" providerId="ADAL" clId="{04D64733-E403-4831-BFA8-B385AAA67971}" dt="2026-01-08T18:06:37.072" v="27"/>
        <pc:sldMkLst>
          <pc:docMk/>
          <pc:sldMk cId="3337216667" sldId="2147479368"/>
        </pc:sldMkLst>
      </pc:sldChg>
      <pc:sldChg chg="delSp add del mod ord">
        <pc:chgData name="Goertz, Benjamin" userId="7bbcdc09-a17a-459e-9ed5-6cf1c589f103" providerId="ADAL" clId="{04D64733-E403-4831-BFA8-B385AAA67971}" dt="2026-01-14T19:24:30.666" v="2348" actId="47"/>
        <pc:sldMkLst>
          <pc:docMk/>
          <pc:sldMk cId="638722400" sldId="2147479372"/>
        </pc:sldMkLst>
      </pc:sldChg>
      <pc:sldChg chg="delSp modSp add del mod">
        <pc:chgData name="Goertz, Benjamin" userId="7bbcdc09-a17a-459e-9ed5-6cf1c589f103" providerId="ADAL" clId="{04D64733-E403-4831-BFA8-B385AAA67971}" dt="2026-01-14T19:24:43.223" v="2349" actId="47"/>
        <pc:sldMkLst>
          <pc:docMk/>
          <pc:sldMk cId="712730747" sldId="2147479373"/>
        </pc:sldMkLst>
      </pc:sldChg>
      <pc:sldChg chg="modSp add mod ord">
        <pc:chgData name="Goertz, Benjamin" userId="7bbcdc09-a17a-459e-9ed5-6cf1c589f103" providerId="ADAL" clId="{04D64733-E403-4831-BFA8-B385AAA67971}" dt="2026-01-08T18:14:28.242" v="323" actId="14100"/>
        <pc:sldMkLst>
          <pc:docMk/>
          <pc:sldMk cId="3075146647" sldId="2147479374"/>
        </pc:sldMkLst>
        <pc:spChg chg="mod">
          <ac:chgData name="Goertz, Benjamin" userId="7bbcdc09-a17a-459e-9ed5-6cf1c589f103" providerId="ADAL" clId="{04D64733-E403-4831-BFA8-B385AAA67971}" dt="2026-01-08T18:14:28.242" v="323" actId="14100"/>
          <ac:spMkLst>
            <pc:docMk/>
            <pc:sldMk cId="3075146647" sldId="2147479374"/>
            <ac:spMk id="3" creationId="{FD01253F-1D20-8B33-8E1B-60BCD29633F0}"/>
          </ac:spMkLst>
        </pc:spChg>
      </pc:sldChg>
      <pc:sldChg chg="delSp modSp add mod ord">
        <pc:chgData name="Goertz, Benjamin" userId="7bbcdc09-a17a-459e-9ed5-6cf1c589f103" providerId="ADAL" clId="{04D64733-E403-4831-BFA8-B385AAA67971}" dt="2026-01-08T18:17:47.929" v="367" actId="20577"/>
        <pc:sldMkLst>
          <pc:docMk/>
          <pc:sldMk cId="2034596965" sldId="2147479376"/>
        </pc:sldMkLst>
        <pc:spChg chg="mod">
          <ac:chgData name="Goertz, Benjamin" userId="7bbcdc09-a17a-459e-9ed5-6cf1c589f103" providerId="ADAL" clId="{04D64733-E403-4831-BFA8-B385AAA67971}" dt="2026-01-08T18:17:42.912" v="358" actId="20577"/>
          <ac:spMkLst>
            <pc:docMk/>
            <pc:sldMk cId="2034596965" sldId="2147479376"/>
            <ac:spMk id="4" creationId="{860F8B1A-14FA-7787-9B8F-F9A7F1E6DF60}"/>
          </ac:spMkLst>
        </pc:spChg>
        <pc:spChg chg="mod">
          <ac:chgData name="Goertz, Benjamin" userId="7bbcdc09-a17a-459e-9ed5-6cf1c589f103" providerId="ADAL" clId="{04D64733-E403-4831-BFA8-B385AAA67971}" dt="2026-01-08T18:17:47.929" v="367" actId="20577"/>
          <ac:spMkLst>
            <pc:docMk/>
            <pc:sldMk cId="2034596965" sldId="2147479376"/>
            <ac:spMk id="10" creationId="{23E6C507-F1D4-7850-7067-4F11FA5E98AC}"/>
          </ac:spMkLst>
        </pc:spChg>
      </pc:sldChg>
      <pc:sldChg chg="delSp modSp add del mod">
        <pc:chgData name="Goertz, Benjamin" userId="7bbcdc09-a17a-459e-9ed5-6cf1c589f103" providerId="ADAL" clId="{04D64733-E403-4831-BFA8-B385AAA67971}" dt="2026-01-14T19:32:06.560" v="2981" actId="47"/>
        <pc:sldMkLst>
          <pc:docMk/>
          <pc:sldMk cId="1375270541" sldId="2147479378"/>
        </pc:sldMkLst>
      </pc:sldChg>
      <pc:sldChg chg="modSp add mod">
        <pc:chgData name="Goertz, Benjamin" userId="7bbcdc09-a17a-459e-9ed5-6cf1c589f103" providerId="ADAL" clId="{04D64733-E403-4831-BFA8-B385AAA67971}" dt="2026-01-14T19:22:56.175" v="2347" actId="20577"/>
        <pc:sldMkLst>
          <pc:docMk/>
          <pc:sldMk cId="440305925" sldId="2147479382"/>
        </pc:sldMkLst>
        <pc:spChg chg="mod">
          <ac:chgData name="Goertz, Benjamin" userId="7bbcdc09-a17a-459e-9ed5-6cf1c589f103" providerId="ADAL" clId="{04D64733-E403-4831-BFA8-B385AAA67971}" dt="2026-01-14T19:22:56.175" v="2347" actId="20577"/>
          <ac:spMkLst>
            <pc:docMk/>
            <pc:sldMk cId="440305925" sldId="2147479382"/>
            <ac:spMk id="6" creationId="{2C559099-3CC4-8218-69FE-BD0A283F3384}"/>
          </ac:spMkLst>
        </pc:spChg>
      </pc:sldChg>
      <pc:sldChg chg="addSp delSp modSp add mod">
        <pc:chgData name="Goertz, Benjamin" userId="7bbcdc09-a17a-459e-9ed5-6cf1c589f103" providerId="ADAL" clId="{04D64733-E403-4831-BFA8-B385AAA67971}" dt="2026-01-14T19:03:00.776" v="1563" actId="20577"/>
        <pc:sldMkLst>
          <pc:docMk/>
          <pc:sldMk cId="4182164417" sldId="2147479383"/>
        </pc:sldMkLst>
        <pc:spChg chg="mod">
          <ac:chgData name="Goertz, Benjamin" userId="7bbcdc09-a17a-459e-9ed5-6cf1c589f103" providerId="ADAL" clId="{04D64733-E403-4831-BFA8-B385AAA67971}" dt="2026-01-14T19:03:00.776" v="1563" actId="20577"/>
          <ac:spMkLst>
            <pc:docMk/>
            <pc:sldMk cId="4182164417" sldId="2147479383"/>
            <ac:spMk id="4" creationId="{B0047E70-FADA-6CD5-C6AF-50AB1A07B9BF}"/>
          </ac:spMkLst>
        </pc:spChg>
        <pc:picChg chg="add mod">
          <ac:chgData name="Goertz, Benjamin" userId="7bbcdc09-a17a-459e-9ed5-6cf1c589f103" providerId="ADAL" clId="{04D64733-E403-4831-BFA8-B385AAA67971}" dt="2026-01-13T17:03:24.176" v="470" actId="1076"/>
          <ac:picMkLst>
            <pc:docMk/>
            <pc:sldMk cId="4182164417" sldId="2147479383"/>
            <ac:picMk id="3" creationId="{8D844563-84B9-B284-0FF8-1BCDFACFBF0A}"/>
          </ac:picMkLst>
        </pc:picChg>
      </pc:sldChg>
      <pc:sldChg chg="addSp delSp modSp add mod">
        <pc:chgData name="Goertz, Benjamin" userId="7bbcdc09-a17a-459e-9ed5-6cf1c589f103" providerId="ADAL" clId="{04D64733-E403-4831-BFA8-B385AAA67971}" dt="2026-01-14T19:31:46.824" v="2980" actId="20577"/>
        <pc:sldMkLst>
          <pc:docMk/>
          <pc:sldMk cId="2655410069" sldId="2147479384"/>
        </pc:sldMkLst>
        <pc:spChg chg="mod">
          <ac:chgData name="Goertz, Benjamin" userId="7bbcdc09-a17a-459e-9ed5-6cf1c589f103" providerId="ADAL" clId="{04D64733-E403-4831-BFA8-B385AAA67971}" dt="2026-01-08T18:10:48.402" v="219" actId="6549"/>
          <ac:spMkLst>
            <pc:docMk/>
            <pc:sldMk cId="2655410069" sldId="2147479384"/>
            <ac:spMk id="4" creationId="{890C6AE0-296E-F79F-C4E8-EB6196D2BE4F}"/>
          </ac:spMkLst>
        </pc:spChg>
        <pc:spChg chg="add del mod">
          <ac:chgData name="Goertz, Benjamin" userId="7bbcdc09-a17a-459e-9ed5-6cf1c589f103" providerId="ADAL" clId="{04D64733-E403-4831-BFA8-B385AAA67971}" dt="2026-01-14T19:31:46.824" v="2980" actId="20577"/>
          <ac:spMkLst>
            <pc:docMk/>
            <pc:sldMk cId="2655410069" sldId="2147479384"/>
            <ac:spMk id="6" creationId="{C4495420-0782-1EA6-3657-6D9008C5CF4B}"/>
          </ac:spMkLst>
        </pc:spChg>
      </pc:sldChg>
      <pc:sldChg chg="addSp delSp modSp add mod">
        <pc:chgData name="Goertz, Benjamin" userId="7bbcdc09-a17a-459e-9ed5-6cf1c589f103" providerId="ADAL" clId="{04D64733-E403-4831-BFA8-B385AAA67971}" dt="2026-01-14T19:02:45.804" v="1553" actId="20577"/>
        <pc:sldMkLst>
          <pc:docMk/>
          <pc:sldMk cId="3343648412" sldId="2147479388"/>
        </pc:sldMkLst>
        <pc:spChg chg="mod">
          <ac:chgData name="Goertz, Benjamin" userId="7bbcdc09-a17a-459e-9ed5-6cf1c589f103" providerId="ADAL" clId="{04D64733-E403-4831-BFA8-B385AAA67971}" dt="2026-01-08T18:11:42.772" v="244" actId="20577"/>
          <ac:spMkLst>
            <pc:docMk/>
            <pc:sldMk cId="3343648412" sldId="2147479388"/>
            <ac:spMk id="4" creationId="{2F7D4240-A0C4-BEB9-9AEB-E0ADF26522CA}"/>
          </ac:spMkLst>
        </pc:spChg>
        <pc:spChg chg="mod">
          <ac:chgData name="Goertz, Benjamin" userId="7bbcdc09-a17a-459e-9ed5-6cf1c589f103" providerId="ADAL" clId="{04D64733-E403-4831-BFA8-B385AAA67971}" dt="2026-01-14T19:02:45.804" v="1553" actId="20577"/>
          <ac:spMkLst>
            <pc:docMk/>
            <pc:sldMk cId="3343648412" sldId="2147479388"/>
            <ac:spMk id="5" creationId="{AE0BD495-FAD2-92E2-231F-C24CE85103D6}"/>
          </ac:spMkLst>
        </pc:spChg>
        <pc:graphicFrameChg chg="add mod">
          <ac:chgData name="Goertz, Benjamin" userId="7bbcdc09-a17a-459e-9ed5-6cf1c589f103" providerId="ADAL" clId="{04D64733-E403-4831-BFA8-B385AAA67971}" dt="2026-01-13T17:13:21.991" v="476" actId="14100"/>
          <ac:graphicFrameMkLst>
            <pc:docMk/>
            <pc:sldMk cId="3343648412" sldId="2147479388"/>
            <ac:graphicFrameMk id="2" creationId="{B9166B37-6C39-4BF5-9F51-C17111690D88}"/>
          </ac:graphicFrameMkLst>
        </pc:graphicFrameChg>
      </pc:sldChg>
      <pc:sldChg chg="modSp add mod">
        <pc:chgData name="Goertz, Benjamin" userId="7bbcdc09-a17a-459e-9ed5-6cf1c589f103" providerId="ADAL" clId="{04D64733-E403-4831-BFA8-B385AAA67971}" dt="2026-01-08T18:19:16.184" v="466" actId="313"/>
        <pc:sldMkLst>
          <pc:docMk/>
          <pc:sldMk cId="3072763097" sldId="2147479389"/>
        </pc:sldMkLst>
        <pc:spChg chg="mod">
          <ac:chgData name="Goertz, Benjamin" userId="7bbcdc09-a17a-459e-9ed5-6cf1c589f103" providerId="ADAL" clId="{04D64733-E403-4831-BFA8-B385AAA67971}" dt="2026-01-08T18:19:16.184" v="466" actId="313"/>
          <ac:spMkLst>
            <pc:docMk/>
            <pc:sldMk cId="3072763097" sldId="2147479389"/>
            <ac:spMk id="4" creationId="{9194873A-D171-60CB-4513-62A31036CCCE}"/>
          </ac:spMkLst>
        </pc:spChg>
      </pc:sldChg>
      <pc:sldChg chg="modSp add mod">
        <pc:chgData name="Goertz, Benjamin" userId="7bbcdc09-a17a-459e-9ed5-6cf1c589f103" providerId="ADAL" clId="{04D64733-E403-4831-BFA8-B385AAA67971}" dt="2026-01-14T18:48:53.700" v="1454" actId="20577"/>
        <pc:sldMkLst>
          <pc:docMk/>
          <pc:sldMk cId="3054255368" sldId="2147479390"/>
        </pc:sldMkLst>
        <pc:spChg chg="mod">
          <ac:chgData name="Goertz, Benjamin" userId="7bbcdc09-a17a-459e-9ed5-6cf1c589f103" providerId="ADAL" clId="{04D64733-E403-4831-BFA8-B385AAA67971}" dt="2026-01-14T18:48:53.700" v="1454" actId="20577"/>
          <ac:spMkLst>
            <pc:docMk/>
            <pc:sldMk cId="3054255368" sldId="2147479390"/>
            <ac:spMk id="10" creationId="{62701A89-95CB-769D-A335-9BE20C7D7280}"/>
          </ac:spMkLst>
        </pc:spChg>
      </pc:sldChg>
      <pc:sldChg chg="modSp add mod">
        <pc:chgData name="Goertz, Benjamin" userId="7bbcdc09-a17a-459e-9ed5-6cf1c589f103" providerId="ADAL" clId="{04D64733-E403-4831-BFA8-B385AAA67971}" dt="2026-01-08T18:18:07.682" v="405" actId="20577"/>
        <pc:sldMkLst>
          <pc:docMk/>
          <pc:sldMk cId="3007435007" sldId="2147479391"/>
        </pc:sldMkLst>
        <pc:spChg chg="mod">
          <ac:chgData name="Goertz, Benjamin" userId="7bbcdc09-a17a-459e-9ed5-6cf1c589f103" providerId="ADAL" clId="{04D64733-E403-4831-BFA8-B385AAA67971}" dt="2026-01-08T18:18:02.788" v="396" actId="6549"/>
          <ac:spMkLst>
            <pc:docMk/>
            <pc:sldMk cId="3007435007" sldId="2147479391"/>
            <ac:spMk id="4" creationId="{73CA1252-3885-C42B-3485-E63FB8A21C05}"/>
          </ac:spMkLst>
        </pc:spChg>
        <pc:spChg chg="mod">
          <ac:chgData name="Goertz, Benjamin" userId="7bbcdc09-a17a-459e-9ed5-6cf1c589f103" providerId="ADAL" clId="{04D64733-E403-4831-BFA8-B385AAA67971}" dt="2026-01-08T18:18:07.682" v="405" actId="20577"/>
          <ac:spMkLst>
            <pc:docMk/>
            <pc:sldMk cId="3007435007" sldId="2147479391"/>
            <ac:spMk id="10" creationId="{78D59A81-E521-7E7C-4697-8F322CDE9B37}"/>
          </ac:spMkLst>
        </pc:spChg>
      </pc:sldChg>
      <pc:sldChg chg="delSp modSp add mod">
        <pc:chgData name="Goertz, Benjamin" userId="7bbcdc09-a17a-459e-9ed5-6cf1c589f103" providerId="ADAL" clId="{04D64733-E403-4831-BFA8-B385AAA67971}" dt="2026-01-08T18:19:06.777" v="465" actId="478"/>
        <pc:sldMkLst>
          <pc:docMk/>
          <pc:sldMk cId="2541430679" sldId="2147479392"/>
        </pc:sldMkLst>
        <pc:spChg chg="mod">
          <ac:chgData name="Goertz, Benjamin" userId="7bbcdc09-a17a-459e-9ed5-6cf1c589f103" providerId="ADAL" clId="{04D64733-E403-4831-BFA8-B385AAA67971}" dt="2026-01-08T18:18:54.049" v="454" actId="20577"/>
          <ac:spMkLst>
            <pc:docMk/>
            <pc:sldMk cId="2541430679" sldId="2147479392"/>
            <ac:spMk id="2" creationId="{1E6522FC-20B2-8885-828D-2CEDCC66FE87}"/>
          </ac:spMkLst>
        </pc:spChg>
        <pc:spChg chg="mod">
          <ac:chgData name="Goertz, Benjamin" userId="7bbcdc09-a17a-459e-9ed5-6cf1c589f103" providerId="ADAL" clId="{04D64733-E403-4831-BFA8-B385AAA67971}" dt="2026-01-08T18:18:45.550" v="439" actId="20577"/>
          <ac:spMkLst>
            <pc:docMk/>
            <pc:sldMk cId="2541430679" sldId="2147479392"/>
            <ac:spMk id="4" creationId="{86A8F73B-82FA-32DF-E487-2100845B789B}"/>
          </ac:spMkLst>
        </pc:spChg>
      </pc:sldChg>
      <pc:sldChg chg="modSp mod">
        <pc:chgData name="Goertz, Benjamin" userId="7bbcdc09-a17a-459e-9ed5-6cf1c589f103" providerId="ADAL" clId="{04D64733-E403-4831-BFA8-B385AAA67971}" dt="2026-01-14T19:02:18.934" v="1548" actId="20577"/>
        <pc:sldMkLst>
          <pc:docMk/>
          <pc:sldMk cId="3903134878" sldId="2147479393"/>
        </pc:sldMkLst>
        <pc:spChg chg="mod">
          <ac:chgData name="Goertz, Benjamin" userId="7bbcdc09-a17a-459e-9ed5-6cf1c589f103" providerId="ADAL" clId="{04D64733-E403-4831-BFA8-B385AAA67971}" dt="2026-01-14T19:02:18.934" v="1548" actId="20577"/>
          <ac:spMkLst>
            <pc:docMk/>
            <pc:sldMk cId="3903134878" sldId="2147479393"/>
            <ac:spMk id="10" creationId="{D75BDFCC-8C02-25ED-5A73-A3523BFE7528}"/>
          </ac:spMkLst>
        </pc:spChg>
      </pc:sldChg>
      <pc:sldChg chg="new del ord">
        <pc:chgData name="Goertz, Benjamin" userId="7bbcdc09-a17a-459e-9ed5-6cf1c589f103" providerId="ADAL" clId="{04D64733-E403-4831-BFA8-B385AAA67971}" dt="2026-01-14T18:32:30.964" v="818" actId="47"/>
        <pc:sldMkLst>
          <pc:docMk/>
          <pc:sldMk cId="1402289001" sldId="2147479394"/>
        </pc:sldMkLst>
      </pc:sldChg>
      <pc:sldChg chg="addSp delSp modSp add mod">
        <pc:chgData name="Goertz, Benjamin" userId="7bbcdc09-a17a-459e-9ed5-6cf1c589f103" providerId="ADAL" clId="{04D64733-E403-4831-BFA8-B385AAA67971}" dt="2026-01-14T18:45:57.860" v="1450" actId="122"/>
        <pc:sldMkLst>
          <pc:docMk/>
          <pc:sldMk cId="3821637544" sldId="2147479395"/>
        </pc:sldMkLst>
        <pc:spChg chg="del">
          <ac:chgData name="Goertz, Benjamin" userId="7bbcdc09-a17a-459e-9ed5-6cf1c589f103" providerId="ADAL" clId="{04D64733-E403-4831-BFA8-B385AAA67971}" dt="2026-01-14T18:33:25.188" v="923" actId="478"/>
          <ac:spMkLst>
            <pc:docMk/>
            <pc:sldMk cId="3821637544" sldId="2147479395"/>
            <ac:spMk id="2" creationId="{37750614-75D1-71E8-15EE-4F8E93E1022E}"/>
          </ac:spMkLst>
        </pc:spChg>
        <pc:spChg chg="mod">
          <ac:chgData name="Goertz, Benjamin" userId="7bbcdc09-a17a-459e-9ed5-6cf1c589f103" providerId="ADAL" clId="{04D64733-E403-4831-BFA8-B385AAA67971}" dt="2026-01-14T18:35:59.546" v="1007" actId="20577"/>
          <ac:spMkLst>
            <pc:docMk/>
            <pc:sldMk cId="3821637544" sldId="2147479395"/>
            <ac:spMk id="4" creationId="{FA907579-5CB0-2ACC-6D91-E8F4769FDBB5}"/>
          </ac:spMkLst>
        </pc:spChg>
        <pc:spChg chg="del">
          <ac:chgData name="Goertz, Benjamin" userId="7bbcdc09-a17a-459e-9ed5-6cf1c589f103" providerId="ADAL" clId="{04D64733-E403-4831-BFA8-B385AAA67971}" dt="2026-01-14T18:33:25.188" v="923" actId="478"/>
          <ac:spMkLst>
            <pc:docMk/>
            <pc:sldMk cId="3821637544" sldId="2147479395"/>
            <ac:spMk id="5" creationId="{9AA8B86D-E344-D785-68BE-FE166833E418}"/>
          </ac:spMkLst>
        </pc:spChg>
        <pc:spChg chg="del">
          <ac:chgData name="Goertz, Benjamin" userId="7bbcdc09-a17a-459e-9ed5-6cf1c589f103" providerId="ADAL" clId="{04D64733-E403-4831-BFA8-B385AAA67971}" dt="2026-01-14T18:33:25.188" v="923" actId="478"/>
          <ac:spMkLst>
            <pc:docMk/>
            <pc:sldMk cId="3821637544" sldId="2147479395"/>
            <ac:spMk id="6" creationId="{CEFA7AB0-3418-66AC-3EB7-6B9282040906}"/>
          </ac:spMkLst>
        </pc:spChg>
        <pc:spChg chg="add">
          <ac:chgData name="Goertz, Benjamin" userId="7bbcdc09-a17a-459e-9ed5-6cf1c589f103" providerId="ADAL" clId="{04D64733-E403-4831-BFA8-B385AAA67971}" dt="2026-01-14T18:34:20.846" v="925"/>
          <ac:spMkLst>
            <pc:docMk/>
            <pc:sldMk cId="3821637544" sldId="2147479395"/>
            <ac:spMk id="9" creationId="{83D803E6-0229-FDB6-164C-6FF2258CB9BE}"/>
          </ac:spMkLst>
        </pc:spChg>
        <pc:spChg chg="mod">
          <ac:chgData name="Goertz, Benjamin" userId="7bbcdc09-a17a-459e-9ed5-6cf1c589f103" providerId="ADAL" clId="{04D64733-E403-4831-BFA8-B385AAA67971}" dt="2026-01-14T18:45:57.860" v="1450" actId="122"/>
          <ac:spMkLst>
            <pc:docMk/>
            <pc:sldMk cId="3821637544" sldId="2147479395"/>
            <ac:spMk id="10" creationId="{2241C737-84B0-18B3-64D3-4DAC1FA0B078}"/>
          </ac:spMkLst>
        </pc:spChg>
        <pc:spChg chg="add">
          <ac:chgData name="Goertz, Benjamin" userId="7bbcdc09-a17a-459e-9ed5-6cf1c589f103" providerId="ADAL" clId="{04D64733-E403-4831-BFA8-B385AAA67971}" dt="2026-01-14T18:34:20.846" v="925"/>
          <ac:spMkLst>
            <pc:docMk/>
            <pc:sldMk cId="3821637544" sldId="2147479395"/>
            <ac:spMk id="11" creationId="{B7E9FFFE-C4B3-E261-7BE6-04F4300D396D}"/>
          </ac:spMkLst>
        </pc:spChg>
        <pc:spChg chg="add">
          <ac:chgData name="Goertz, Benjamin" userId="7bbcdc09-a17a-459e-9ed5-6cf1c589f103" providerId="ADAL" clId="{04D64733-E403-4831-BFA8-B385AAA67971}" dt="2026-01-14T18:34:20.846" v="925"/>
          <ac:spMkLst>
            <pc:docMk/>
            <pc:sldMk cId="3821637544" sldId="2147479395"/>
            <ac:spMk id="13" creationId="{7C59AD32-34EE-03B9-65AE-A179707A6C9A}"/>
          </ac:spMkLst>
        </pc:spChg>
        <pc:spChg chg="del">
          <ac:chgData name="Goertz, Benjamin" userId="7bbcdc09-a17a-459e-9ed5-6cf1c589f103" providerId="ADAL" clId="{04D64733-E403-4831-BFA8-B385AAA67971}" dt="2026-01-14T18:33:25.188" v="923" actId="478"/>
          <ac:spMkLst>
            <pc:docMk/>
            <pc:sldMk cId="3821637544" sldId="2147479395"/>
            <ac:spMk id="17" creationId="{EC43FD7C-CA65-158F-0995-8E9090EB25DF}"/>
          </ac:spMkLst>
        </pc:spChg>
        <pc:picChg chg="del">
          <ac:chgData name="Goertz, Benjamin" userId="7bbcdc09-a17a-459e-9ed5-6cf1c589f103" providerId="ADAL" clId="{04D64733-E403-4831-BFA8-B385AAA67971}" dt="2026-01-14T18:33:25.188" v="923" actId="478"/>
          <ac:picMkLst>
            <pc:docMk/>
            <pc:sldMk cId="3821637544" sldId="2147479395"/>
            <ac:picMk id="3" creationId="{AD070EAF-261F-EBFF-1C73-470ADE710E89}"/>
          </ac:picMkLst>
        </pc:picChg>
        <pc:picChg chg="del">
          <ac:chgData name="Goertz, Benjamin" userId="7bbcdc09-a17a-459e-9ed5-6cf1c589f103" providerId="ADAL" clId="{04D64733-E403-4831-BFA8-B385AAA67971}" dt="2026-01-14T18:33:25.188" v="923" actId="478"/>
          <ac:picMkLst>
            <pc:docMk/>
            <pc:sldMk cId="3821637544" sldId="2147479395"/>
            <ac:picMk id="7" creationId="{A0C05B4E-F322-488B-9FA2-B7B217A83D08}"/>
          </ac:picMkLst>
        </pc:picChg>
        <pc:picChg chg="del">
          <ac:chgData name="Goertz, Benjamin" userId="7bbcdc09-a17a-459e-9ed5-6cf1c589f103" providerId="ADAL" clId="{04D64733-E403-4831-BFA8-B385AAA67971}" dt="2026-01-14T18:33:25.188" v="923" actId="478"/>
          <ac:picMkLst>
            <pc:docMk/>
            <pc:sldMk cId="3821637544" sldId="2147479395"/>
            <ac:picMk id="12" creationId="{C095E60D-2B51-84A8-F861-75B28208DB5F}"/>
          </ac:picMkLst>
        </pc:picChg>
        <pc:picChg chg="del">
          <ac:chgData name="Goertz, Benjamin" userId="7bbcdc09-a17a-459e-9ed5-6cf1c589f103" providerId="ADAL" clId="{04D64733-E403-4831-BFA8-B385AAA67971}" dt="2026-01-14T18:33:25.188" v="923" actId="478"/>
          <ac:picMkLst>
            <pc:docMk/>
            <pc:sldMk cId="3821637544" sldId="2147479395"/>
            <ac:picMk id="14" creationId="{B9D0434F-3D95-9EE6-EB5D-1D1836F1A711}"/>
          </ac:picMkLst>
        </pc:picChg>
        <pc:picChg chg="add">
          <ac:chgData name="Goertz, Benjamin" userId="7bbcdc09-a17a-459e-9ed5-6cf1c589f103" providerId="ADAL" clId="{04D64733-E403-4831-BFA8-B385AAA67971}" dt="2026-01-14T18:34:20.846" v="925"/>
          <ac:picMkLst>
            <pc:docMk/>
            <pc:sldMk cId="3821637544" sldId="2147479395"/>
            <ac:picMk id="1025" creationId="{1605083F-929F-A503-3E19-1FBD3A2C33EB}"/>
          </ac:picMkLst>
        </pc:picChg>
        <pc:picChg chg="add">
          <ac:chgData name="Goertz, Benjamin" userId="7bbcdc09-a17a-459e-9ed5-6cf1c589f103" providerId="ADAL" clId="{04D64733-E403-4831-BFA8-B385AAA67971}" dt="2026-01-14T18:34:20.846" v="925"/>
          <ac:picMkLst>
            <pc:docMk/>
            <pc:sldMk cId="3821637544" sldId="2147479395"/>
            <ac:picMk id="1026" creationId="{87684EFA-D873-78CB-90D1-E835E8CD6D34}"/>
          </ac:picMkLst>
        </pc:picChg>
      </pc:sldChg>
      <pc:sldChg chg="modSp add mod">
        <pc:chgData name="Goertz, Benjamin" userId="7bbcdc09-a17a-459e-9ed5-6cf1c589f103" providerId="ADAL" clId="{04D64733-E403-4831-BFA8-B385AAA67971}" dt="2026-01-14T20:04:38.387" v="3195" actId="20577"/>
        <pc:sldMkLst>
          <pc:docMk/>
          <pc:sldMk cId="690998761" sldId="2147479398"/>
        </pc:sldMkLst>
        <pc:spChg chg="mod">
          <ac:chgData name="Goertz, Benjamin" userId="7bbcdc09-a17a-459e-9ed5-6cf1c589f103" providerId="ADAL" clId="{04D64733-E403-4831-BFA8-B385AAA67971}" dt="2026-01-14T20:04:38.387" v="3195" actId="20577"/>
          <ac:spMkLst>
            <pc:docMk/>
            <pc:sldMk cId="690998761" sldId="2147479398"/>
            <ac:spMk id="10" creationId="{9C77BE5A-FBA6-B79F-C52B-FDFE05833197}"/>
          </ac:spMkLst>
        </pc:spChg>
      </pc:sldChg>
      <pc:sldChg chg="addSp modSp add del mod">
        <pc:chgData name="Goertz, Benjamin" userId="7bbcdc09-a17a-459e-9ed5-6cf1c589f103" providerId="ADAL" clId="{04D64733-E403-4831-BFA8-B385AAA67971}" dt="2026-01-14T20:03:26.664" v="3070" actId="47"/>
        <pc:sldMkLst>
          <pc:docMk/>
          <pc:sldMk cId="1493839133" sldId="2147479399"/>
        </pc:sldMkLst>
        <pc:spChg chg="mod">
          <ac:chgData name="Goertz, Benjamin" userId="7bbcdc09-a17a-459e-9ed5-6cf1c589f103" providerId="ADAL" clId="{04D64733-E403-4831-BFA8-B385AAA67971}" dt="2026-01-14T19:56:08.295" v="3023" actId="20577"/>
          <ac:spMkLst>
            <pc:docMk/>
            <pc:sldMk cId="1493839133" sldId="2147479399"/>
            <ac:spMk id="4" creationId="{C6581655-2BD5-8C17-8A87-C38244AD0A68}"/>
          </ac:spMkLst>
        </pc:spChg>
        <pc:spChg chg="mod">
          <ac:chgData name="Goertz, Benjamin" userId="7bbcdc09-a17a-459e-9ed5-6cf1c589f103" providerId="ADAL" clId="{04D64733-E403-4831-BFA8-B385AAA67971}" dt="2026-01-14T20:00:41.357" v="3069" actId="20577"/>
          <ac:spMkLst>
            <pc:docMk/>
            <pc:sldMk cId="1493839133" sldId="2147479399"/>
            <ac:spMk id="10" creationId="{40B67E52-0ECD-6230-DCED-47731C410A16}"/>
          </ac:spMkLst>
        </pc:spChg>
        <pc:picChg chg="add mod">
          <ac:chgData name="Goertz, Benjamin" userId="7bbcdc09-a17a-459e-9ed5-6cf1c589f103" providerId="ADAL" clId="{04D64733-E403-4831-BFA8-B385AAA67971}" dt="2026-01-14T20:00:31.635" v="3046" actId="1076"/>
          <ac:picMkLst>
            <pc:docMk/>
            <pc:sldMk cId="1493839133" sldId="2147479399"/>
            <ac:picMk id="3" creationId="{5D277568-8406-B137-6CCD-72837901E4E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fcx365-my.sharepoint.com/personal/bgoertz_fmi_com/Documents/Downloads/Count%20by%20Form%20and%20Missing%20Control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December FRM Verifications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December!$B$3</c:f>
              <c:strCache>
                <c:ptCount val="1"/>
                <c:pt idx="0">
                  <c:v>No Missing Controls</c:v>
                </c:pt>
              </c:strCache>
            </c:strRef>
          </c:tx>
          <c:spPr>
            <a:solidFill>
              <a:schemeClr val="accent1"/>
            </a:solidFill>
            <a:ln>
              <a:noFill/>
            </a:ln>
            <a:effectLst/>
          </c:spPr>
          <c:invertIfNegative val="0"/>
          <c:cat>
            <c:strRef>
              <c:f>December!$A$4:$A$22</c:f>
              <c:strCache>
                <c:ptCount val="19"/>
                <c:pt idx="0">
                  <c:v>Underground Hazardous Atmosphere</c:v>
                </c:pt>
                <c:pt idx="1">
                  <c:v>Exposure to Electrical Hazards</c:v>
                </c:pt>
                <c:pt idx="2">
                  <c:v>Hazardous Substances Chronic General</c:v>
                </c:pt>
                <c:pt idx="3">
                  <c:v>Fall from Heights</c:v>
                </c:pt>
                <c:pt idx="4">
                  <c:v>Hazardous Substances Acute</c:v>
                </c:pt>
                <c:pt idx="5">
                  <c:v>Entanglement and Crushing</c:v>
                </c:pt>
                <c:pt idx="6">
                  <c:v>Underground Rock Fall</c:v>
                </c:pt>
                <c:pt idx="7">
                  <c:v>Falling Objects</c:v>
                </c:pt>
                <c:pt idx="8">
                  <c:v>Vehicle Impact on Person</c:v>
                </c:pt>
                <c:pt idx="9">
                  <c:v>Lifting Operations</c:v>
                </c:pt>
                <c:pt idx="10">
                  <c:v>Vehicle Collisions or Rollover</c:v>
                </c:pt>
                <c:pt idx="11">
                  <c:v>Confined Space</c:v>
                </c:pt>
                <c:pt idx="12">
                  <c:v>Uncontrolled Release of Energy Mapped</c:v>
                </c:pt>
                <c:pt idx="13">
                  <c:v>Ground Failure</c:v>
                </c:pt>
                <c:pt idx="14">
                  <c:v>Interaction with Aircraft Unmanned</c:v>
                </c:pt>
                <c:pt idx="15">
                  <c:v>Underground Inrush</c:v>
                </c:pt>
                <c:pt idx="16">
                  <c:v>Blasting (Underground)</c:v>
                </c:pt>
                <c:pt idx="17">
                  <c:v>Drowning</c:v>
                </c:pt>
                <c:pt idx="18">
                  <c:v>Underground Shaft Hoisting</c:v>
                </c:pt>
              </c:strCache>
            </c:strRef>
          </c:cat>
          <c:val>
            <c:numRef>
              <c:f>December!$B$4:$B$22</c:f>
              <c:numCache>
                <c:formatCode>General</c:formatCode>
                <c:ptCount val="19"/>
                <c:pt idx="0">
                  <c:v>1</c:v>
                </c:pt>
                <c:pt idx="1">
                  <c:v>8</c:v>
                </c:pt>
                <c:pt idx="2">
                  <c:v>3</c:v>
                </c:pt>
                <c:pt idx="3">
                  <c:v>7</c:v>
                </c:pt>
                <c:pt idx="4">
                  <c:v>7</c:v>
                </c:pt>
                <c:pt idx="5">
                  <c:v>15</c:v>
                </c:pt>
                <c:pt idx="6">
                  <c:v>6</c:v>
                </c:pt>
                <c:pt idx="7">
                  <c:v>7</c:v>
                </c:pt>
                <c:pt idx="8">
                  <c:v>28</c:v>
                </c:pt>
                <c:pt idx="9">
                  <c:v>18</c:v>
                </c:pt>
                <c:pt idx="10">
                  <c:v>9</c:v>
                </c:pt>
                <c:pt idx="11">
                  <c:v>7</c:v>
                </c:pt>
                <c:pt idx="12">
                  <c:v>7</c:v>
                </c:pt>
                <c:pt idx="13">
                  <c:v>6</c:v>
                </c:pt>
                <c:pt idx="14">
                  <c:v>3</c:v>
                </c:pt>
                <c:pt idx="15">
                  <c:v>2</c:v>
                </c:pt>
                <c:pt idx="16">
                  <c:v>1</c:v>
                </c:pt>
                <c:pt idx="17">
                  <c:v>1</c:v>
                </c:pt>
                <c:pt idx="18">
                  <c:v>1</c:v>
                </c:pt>
              </c:numCache>
            </c:numRef>
          </c:val>
          <c:extLst>
            <c:ext xmlns:c16="http://schemas.microsoft.com/office/drawing/2014/chart" uri="{C3380CC4-5D6E-409C-BE32-E72D297353CC}">
              <c16:uniqueId val="{00000000-D197-4928-BF47-C5AFD7AAE964}"/>
            </c:ext>
          </c:extLst>
        </c:ser>
        <c:ser>
          <c:idx val="1"/>
          <c:order val="1"/>
          <c:tx>
            <c:strRef>
              <c:f>December!$C$3</c:f>
              <c:strCache>
                <c:ptCount val="1"/>
                <c:pt idx="0">
                  <c:v>Missing Controls</c:v>
                </c:pt>
              </c:strCache>
            </c:strRef>
          </c:tx>
          <c:spPr>
            <a:solidFill>
              <a:schemeClr val="accent2"/>
            </a:solidFill>
            <a:ln>
              <a:noFill/>
            </a:ln>
            <a:effectLst/>
          </c:spPr>
          <c:invertIfNegative val="0"/>
          <c:cat>
            <c:strRef>
              <c:f>December!$A$4:$A$22</c:f>
              <c:strCache>
                <c:ptCount val="19"/>
                <c:pt idx="0">
                  <c:v>Underground Hazardous Atmosphere</c:v>
                </c:pt>
                <c:pt idx="1">
                  <c:v>Exposure to Electrical Hazards</c:v>
                </c:pt>
                <c:pt idx="2">
                  <c:v>Hazardous Substances Chronic General</c:v>
                </c:pt>
                <c:pt idx="3">
                  <c:v>Fall from Heights</c:v>
                </c:pt>
                <c:pt idx="4">
                  <c:v>Hazardous Substances Acute</c:v>
                </c:pt>
                <c:pt idx="5">
                  <c:v>Entanglement and Crushing</c:v>
                </c:pt>
                <c:pt idx="6">
                  <c:v>Underground Rock Fall</c:v>
                </c:pt>
                <c:pt idx="7">
                  <c:v>Falling Objects</c:v>
                </c:pt>
                <c:pt idx="8">
                  <c:v>Vehicle Impact on Person</c:v>
                </c:pt>
                <c:pt idx="9">
                  <c:v>Lifting Operations</c:v>
                </c:pt>
                <c:pt idx="10">
                  <c:v>Vehicle Collisions or Rollover</c:v>
                </c:pt>
                <c:pt idx="11">
                  <c:v>Confined Space</c:v>
                </c:pt>
                <c:pt idx="12">
                  <c:v>Uncontrolled Release of Energy Mapped</c:v>
                </c:pt>
                <c:pt idx="13">
                  <c:v>Ground Failure</c:v>
                </c:pt>
                <c:pt idx="14">
                  <c:v>Interaction with Aircraft Unmanned</c:v>
                </c:pt>
                <c:pt idx="15">
                  <c:v>Underground Inrush</c:v>
                </c:pt>
                <c:pt idx="16">
                  <c:v>Blasting (Underground)</c:v>
                </c:pt>
                <c:pt idx="17">
                  <c:v>Drowning</c:v>
                </c:pt>
                <c:pt idx="18">
                  <c:v>Underground Shaft Hoisting</c:v>
                </c:pt>
              </c:strCache>
            </c:strRef>
          </c:cat>
          <c:val>
            <c:numRef>
              <c:f>December!$C$4:$C$22</c:f>
              <c:numCache>
                <c:formatCode>General</c:formatCode>
                <c:ptCount val="19"/>
                <c:pt idx="0">
                  <c:v>1</c:v>
                </c:pt>
                <c:pt idx="1">
                  <c:v>3</c:v>
                </c:pt>
                <c:pt idx="2">
                  <c:v>1</c:v>
                </c:pt>
                <c:pt idx="3">
                  <c:v>2</c:v>
                </c:pt>
                <c:pt idx="4">
                  <c:v>2</c:v>
                </c:pt>
                <c:pt idx="5">
                  <c:v>3</c:v>
                </c:pt>
                <c:pt idx="6">
                  <c:v>1</c:v>
                </c:pt>
                <c:pt idx="7">
                  <c:v>1</c:v>
                </c:pt>
              </c:numCache>
            </c:numRef>
          </c:val>
          <c:extLst>
            <c:ext xmlns:c16="http://schemas.microsoft.com/office/drawing/2014/chart" uri="{C3380CC4-5D6E-409C-BE32-E72D297353CC}">
              <c16:uniqueId val="{00000001-D197-4928-BF47-C5AFD7AAE964}"/>
            </c:ext>
          </c:extLst>
        </c:ser>
        <c:dLbls>
          <c:showLegendKey val="0"/>
          <c:showVal val="0"/>
          <c:showCatName val="0"/>
          <c:showSerName val="0"/>
          <c:showPercent val="0"/>
          <c:showBubbleSize val="0"/>
        </c:dLbls>
        <c:gapWidth val="150"/>
        <c:overlap val="100"/>
        <c:axId val="788975807"/>
        <c:axId val="794231311"/>
      </c:barChart>
      <c:catAx>
        <c:axId val="788975807"/>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4231311"/>
        <c:crosses val="autoZero"/>
        <c:auto val="1"/>
        <c:lblAlgn val="ctr"/>
        <c:lblOffset val="100"/>
        <c:noMultiLvlLbl val="0"/>
      </c:catAx>
      <c:valAx>
        <c:axId val="794231311"/>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89758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2E394-D72C-4A0E-BA4D-B53E3EE44AB9}"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A10-3EE5-4EF0-921A-6B429D3BC8A3}" type="slidenum">
              <a:rPr lang="en-US" smtClean="0"/>
              <a:t>‹#›</a:t>
            </a:fld>
            <a:endParaRPr lang="en-US"/>
          </a:p>
        </p:txBody>
      </p:sp>
    </p:spTree>
    <p:extLst>
      <p:ext uri="{BB962C8B-B14F-4D97-AF65-F5344CB8AC3E}">
        <p14:creationId xmlns:p14="http://schemas.microsoft.com/office/powerpoint/2010/main" val="30900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a:t>
            </a:fld>
            <a:endParaRPr lang="en-US"/>
          </a:p>
        </p:txBody>
      </p:sp>
    </p:spTree>
    <p:extLst>
      <p:ext uri="{BB962C8B-B14F-4D97-AF65-F5344CB8AC3E}">
        <p14:creationId xmlns:p14="http://schemas.microsoft.com/office/powerpoint/2010/main" val="1463093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C0AAE-603B-22A0-18E3-DBE12E635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B07B2-9184-C0A4-12D0-84286C6997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7B65C-644C-BB8F-1C1B-EB965BBC32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0E4CE61-E0B8-7E5A-5286-D6B0003414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66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996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08071-9BE1-C0F7-6271-5ACDEE1314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F8E43-E60A-73C1-0552-36229FCA7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06145-06A8-CEBF-29E2-1A58940A53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6D6AB5E-3177-28AA-3271-CCAF9FBE84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887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2B3F7-76A3-7DE6-9CAB-5F95363B7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03DCE-D55A-7742-ECFD-6320EC2D2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5E6CE-A77D-F6E0-1AB3-E3C5885024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A9F5D8-34D2-EE42-821F-4C887D9F33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829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15</a:t>
            </a:fld>
            <a:endParaRPr lang="en-US"/>
          </a:p>
        </p:txBody>
      </p:sp>
    </p:spTree>
    <p:extLst>
      <p:ext uri="{BB962C8B-B14F-4D97-AF65-F5344CB8AC3E}">
        <p14:creationId xmlns:p14="http://schemas.microsoft.com/office/powerpoint/2010/main" val="1367088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16</a:t>
            </a:fld>
            <a:endParaRPr lang="en-US"/>
          </a:p>
        </p:txBody>
      </p:sp>
    </p:spTree>
    <p:extLst>
      <p:ext uri="{BB962C8B-B14F-4D97-AF65-F5344CB8AC3E}">
        <p14:creationId xmlns:p14="http://schemas.microsoft.com/office/powerpoint/2010/main" val="234672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C8C6-6395-8CBA-8F19-644561B13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822BD-B31F-490A-09AB-C21391302D7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E97292C-801A-46B3-778A-8225CBE6C4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39A5AE-4C24-2927-2D8D-DE7F971F8D62}"/>
              </a:ext>
            </a:extLst>
          </p:cNvPr>
          <p:cNvSpPr>
            <a:spLocks noGrp="1"/>
          </p:cNvSpPr>
          <p:nvPr>
            <p:ph type="sldNum" sz="quarter" idx="5"/>
          </p:nvPr>
        </p:nvSpPr>
        <p:spPr/>
        <p:txBody>
          <a:bodyPr/>
          <a:lstStyle/>
          <a:p>
            <a:fld id="{DED49A10-3EE5-4EF0-921A-6B429D3BC8A3}" type="slidenum">
              <a:rPr lang="en-US" smtClean="0"/>
              <a:t>17</a:t>
            </a:fld>
            <a:endParaRPr lang="en-US"/>
          </a:p>
        </p:txBody>
      </p:sp>
    </p:spTree>
    <p:extLst>
      <p:ext uri="{BB962C8B-B14F-4D97-AF65-F5344CB8AC3E}">
        <p14:creationId xmlns:p14="http://schemas.microsoft.com/office/powerpoint/2010/main" val="1285350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18</a:t>
            </a:fld>
            <a:endParaRPr lang="en-US"/>
          </a:p>
        </p:txBody>
      </p:sp>
    </p:spTree>
    <p:extLst>
      <p:ext uri="{BB962C8B-B14F-4D97-AF65-F5344CB8AC3E}">
        <p14:creationId xmlns:p14="http://schemas.microsoft.com/office/powerpoint/2010/main" val="3349137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A2E98-E77F-2FB1-1157-C7CFBFB49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BEE59-405A-4818-210E-12E9E4A0EF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4F17D6-7A3C-C94B-1C2D-AAFFF90D8C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81D8F03-0B7D-404C-25F5-67410E141F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06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3153E-ED6E-6D0C-CD80-F311FDE7F1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20118-6BF8-79EC-39DA-A3D7A258EF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70D5D9-ABDA-54B8-14A5-3A605994DC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95B998-CE41-5BF9-6D84-C66416F851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459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a:t>
            </a:fld>
            <a:endParaRPr lang="en-US"/>
          </a:p>
        </p:txBody>
      </p:sp>
    </p:spTree>
    <p:extLst>
      <p:ext uri="{BB962C8B-B14F-4D97-AF65-F5344CB8AC3E}">
        <p14:creationId xmlns:p14="http://schemas.microsoft.com/office/powerpoint/2010/main" val="385054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273FC-B5C4-8EE1-3D0F-0D8D072FD3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4CFB5E-E934-BDE6-28A2-C1CFA954AD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988AE-A06B-4B9C-0B9B-CCA32BCA01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F75B4A-F68B-5C79-16C4-2A5E831132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26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D8C52-0A54-1440-E95D-630BD056D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71347E-E8D8-20B0-AFC7-99A8BD21C8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F7CC8-CE93-21C3-AB13-22972BA054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084904-A7F4-5100-9864-D34565C950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431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46ED8-3FE7-E2BB-6FFD-9A61DE2CF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B709F-BFBB-BD32-2EF9-E52E22890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DE4AA2-2A0B-57F4-FD82-08490FCD29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A4BFCD-48BC-3AEB-23EE-DA3FCAEE7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951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EEB4E-79A7-DC95-A8BD-2A86EF9EF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C7C9-413C-E191-AB06-62D6D3C2F50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E6C057-DD98-390F-0CB9-7E13AFA519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2EBDD2B4-F102-0248-4F10-EBEF3F3775C4}"/>
              </a:ext>
            </a:extLst>
          </p:cNvPr>
          <p:cNvSpPr>
            <a:spLocks noGrp="1"/>
          </p:cNvSpPr>
          <p:nvPr>
            <p:ph type="sldNum" sz="quarter" idx="5"/>
          </p:nvPr>
        </p:nvSpPr>
        <p:spPr/>
        <p:txBody>
          <a:bodyPr/>
          <a:lstStyle/>
          <a:p>
            <a:fld id="{DED49A10-3EE5-4EF0-921A-6B429D3BC8A3}" type="slidenum">
              <a:rPr lang="en-US" smtClean="0"/>
              <a:t>24</a:t>
            </a:fld>
            <a:endParaRPr lang="en-US"/>
          </a:p>
        </p:txBody>
      </p:sp>
    </p:spTree>
    <p:extLst>
      <p:ext uri="{BB962C8B-B14F-4D97-AF65-F5344CB8AC3E}">
        <p14:creationId xmlns:p14="http://schemas.microsoft.com/office/powerpoint/2010/main" val="1357501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548B-B2CB-B85C-684C-AEFDD8894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DEF6B7-C8B2-E6FD-7137-8C228B70CD4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17909A-F4EA-1169-491E-4826AC2313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3457AB-5BC3-5C24-1C8B-FFBD9C4B6AA7}"/>
              </a:ext>
            </a:extLst>
          </p:cNvPr>
          <p:cNvSpPr>
            <a:spLocks noGrp="1"/>
          </p:cNvSpPr>
          <p:nvPr>
            <p:ph type="sldNum" sz="quarter" idx="5"/>
          </p:nvPr>
        </p:nvSpPr>
        <p:spPr/>
        <p:txBody>
          <a:bodyPr/>
          <a:lstStyle/>
          <a:p>
            <a:fld id="{DED49A10-3EE5-4EF0-921A-6B429D3BC8A3}" type="slidenum">
              <a:rPr lang="en-US" smtClean="0"/>
              <a:t>25</a:t>
            </a:fld>
            <a:endParaRPr lang="en-US"/>
          </a:p>
        </p:txBody>
      </p:sp>
    </p:spTree>
    <p:extLst>
      <p:ext uri="{BB962C8B-B14F-4D97-AF65-F5344CB8AC3E}">
        <p14:creationId xmlns:p14="http://schemas.microsoft.com/office/powerpoint/2010/main" val="1934076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6A766-2D14-0647-CB64-DE54D8762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E801C-3270-DBCE-AA43-BC9404B0FCC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96BF83-D799-942F-F989-4D1236B11B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C2ADF5-251B-0DB3-3357-257E99B5E40B}"/>
              </a:ext>
            </a:extLst>
          </p:cNvPr>
          <p:cNvSpPr>
            <a:spLocks noGrp="1"/>
          </p:cNvSpPr>
          <p:nvPr>
            <p:ph type="sldNum" sz="quarter" idx="5"/>
          </p:nvPr>
        </p:nvSpPr>
        <p:spPr/>
        <p:txBody>
          <a:bodyPr/>
          <a:lstStyle/>
          <a:p>
            <a:fld id="{DED49A10-3EE5-4EF0-921A-6B429D3BC8A3}" type="slidenum">
              <a:rPr lang="en-US" smtClean="0"/>
              <a:t>26</a:t>
            </a:fld>
            <a:endParaRPr lang="en-US"/>
          </a:p>
        </p:txBody>
      </p:sp>
    </p:spTree>
    <p:extLst>
      <p:ext uri="{BB962C8B-B14F-4D97-AF65-F5344CB8AC3E}">
        <p14:creationId xmlns:p14="http://schemas.microsoft.com/office/powerpoint/2010/main" val="3294397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8E0C1-C3CB-90FC-B3C0-8F9935159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56A59-4BDF-EC4C-1B27-62FDD2E98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4D06CA-1064-94D5-18BB-9261886346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7D3E04-F794-F033-7501-E64C0EA6C1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0568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28</a:t>
            </a:fld>
            <a:endParaRPr lang="en-US"/>
          </a:p>
        </p:txBody>
      </p:sp>
    </p:spTree>
    <p:extLst>
      <p:ext uri="{BB962C8B-B14F-4D97-AF65-F5344CB8AC3E}">
        <p14:creationId xmlns:p14="http://schemas.microsoft.com/office/powerpoint/2010/main" val="3312966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ED49A10-3EE5-4EF0-921A-6B429D3BC8A3}" type="slidenum">
              <a:rPr lang="en-US" smtClean="0"/>
              <a:t>29</a:t>
            </a:fld>
            <a:endParaRPr lang="en-US"/>
          </a:p>
        </p:txBody>
      </p:sp>
    </p:spTree>
    <p:extLst>
      <p:ext uri="{BB962C8B-B14F-4D97-AF65-F5344CB8AC3E}">
        <p14:creationId xmlns:p14="http://schemas.microsoft.com/office/powerpoint/2010/main" val="2924456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ADEB1-0AED-A793-FBB8-9002D37F7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65BD7D-F5DC-F997-B8AC-7AED3B32F8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DC14E8-3A61-BB90-E8D3-6077D9EB1C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E756C1-D98E-D491-ECD0-53E659291EE6}"/>
              </a:ext>
            </a:extLst>
          </p:cNvPr>
          <p:cNvSpPr>
            <a:spLocks noGrp="1"/>
          </p:cNvSpPr>
          <p:nvPr>
            <p:ph type="sldNum" sz="quarter" idx="5"/>
          </p:nvPr>
        </p:nvSpPr>
        <p:spPr/>
        <p:txBody>
          <a:bodyPr/>
          <a:lstStyle/>
          <a:p>
            <a:fld id="{DED49A10-3EE5-4EF0-921A-6B429D3BC8A3}" type="slidenum">
              <a:rPr lang="en-US" smtClean="0"/>
              <a:t>30</a:t>
            </a:fld>
            <a:endParaRPr lang="en-US"/>
          </a:p>
        </p:txBody>
      </p:sp>
    </p:spTree>
    <p:extLst>
      <p:ext uri="{BB962C8B-B14F-4D97-AF65-F5344CB8AC3E}">
        <p14:creationId xmlns:p14="http://schemas.microsoft.com/office/powerpoint/2010/main" val="1851888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CE16E-6580-44C6-D1A4-A158A1663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6C4EBA-2F9A-7C75-73A7-BD4F1E6C7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06B34F-1327-0DF5-C74D-6F5B0F2889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FCBDFA-87AF-250C-BD38-3FC370679AC0}"/>
              </a:ext>
            </a:extLst>
          </p:cNvPr>
          <p:cNvSpPr>
            <a:spLocks noGrp="1"/>
          </p:cNvSpPr>
          <p:nvPr>
            <p:ph type="sldNum" sz="quarter" idx="5"/>
          </p:nvPr>
        </p:nvSpPr>
        <p:spPr/>
        <p:txBody>
          <a:bodyPr/>
          <a:lstStyle/>
          <a:p>
            <a:fld id="{DED49A10-3EE5-4EF0-921A-6B429D3BC8A3}" type="slidenum">
              <a:rPr lang="en-US" smtClean="0"/>
              <a:t>3</a:t>
            </a:fld>
            <a:endParaRPr lang="en-US"/>
          </a:p>
        </p:txBody>
      </p:sp>
    </p:spTree>
    <p:extLst>
      <p:ext uri="{BB962C8B-B14F-4D97-AF65-F5344CB8AC3E}">
        <p14:creationId xmlns:p14="http://schemas.microsoft.com/office/powerpoint/2010/main" val="3126520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637D6-2C4D-FFEC-3D72-CCF3EB84A5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6401F-2648-9602-A76C-41F15C66CD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3AB21-3B1B-38EC-D67C-7ADE7E2126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6427FF-14A7-FE4F-4857-28F6C1AEE1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7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3B410-9865-6B13-2A23-A8EE0D412F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B9593-C320-1874-1547-934523D2C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FADF57-4CB8-593F-5477-5F7519B8F8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1D2E1F-3CA3-4D2E-0FA1-78E27C4C64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4229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B5FAD-4340-292E-54BD-0FC96F0FC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BD49D-BE5E-4AF2-F60F-AC79A149BE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3B8A3F-2523-27F6-85EA-A59B6EF58D0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F93345-4BE6-E8A2-6892-3AC96A546F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023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671DF-9690-BD39-4FD9-EC0248C657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D825E-8916-34F3-7D7A-19E433650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E0ADC2-E9F5-28A3-47AE-C9E27CD18E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600324-AEF8-AD61-1464-B5EE361399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240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49A10-3EE5-4EF0-921A-6B429D3BC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9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A2D342-E7CF-4F91-AF6D-4BDF800D1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757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DC3C-8AF7-DF64-0D1F-6DAFD2A67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8180BF-6ADC-C05C-A64D-87C4B80EC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565F7D-2BB0-66B7-197B-3C1FB23A26CD}"/>
              </a:ext>
            </a:extLst>
          </p:cNvPr>
          <p:cNvSpPr>
            <a:spLocks noGrp="1"/>
          </p:cNvSpPr>
          <p:nvPr>
            <p:ph type="dt" sz="half" idx="10"/>
          </p:nvPr>
        </p:nvSpPr>
        <p:spPr/>
        <p:txBody>
          <a:bodyPr/>
          <a:lstStyle/>
          <a:p>
            <a:fld id="{8366671A-AB33-4865-BCED-59125E8F2836}" type="datetimeFigureOut">
              <a:rPr lang="en-US" smtClean="0"/>
              <a:t>1/15/2026</a:t>
            </a:fld>
            <a:endParaRPr lang="en-US"/>
          </a:p>
        </p:txBody>
      </p:sp>
      <p:sp>
        <p:nvSpPr>
          <p:cNvPr id="5" name="Footer Placeholder 4">
            <a:extLst>
              <a:ext uri="{FF2B5EF4-FFF2-40B4-BE49-F238E27FC236}">
                <a16:creationId xmlns:a16="http://schemas.microsoft.com/office/drawing/2014/main" id="{437E7B79-73AF-FF9B-936E-C8109F901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0A39D-DC3D-E2E1-CB8B-733B37D6FB35}"/>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653512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9707-5974-B998-243E-242289D714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B99D4-F46C-7C3E-1FEE-E0E6200E44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C3D594-935E-609B-D69C-E5B4C9401335}"/>
              </a:ext>
            </a:extLst>
          </p:cNvPr>
          <p:cNvSpPr>
            <a:spLocks noGrp="1"/>
          </p:cNvSpPr>
          <p:nvPr>
            <p:ph type="dt" sz="half" idx="10"/>
          </p:nvPr>
        </p:nvSpPr>
        <p:spPr/>
        <p:txBody>
          <a:bodyPr/>
          <a:lstStyle/>
          <a:p>
            <a:fld id="{8366671A-AB33-4865-BCED-59125E8F2836}" type="datetimeFigureOut">
              <a:rPr lang="en-US" smtClean="0"/>
              <a:t>1/15/2026</a:t>
            </a:fld>
            <a:endParaRPr lang="en-US"/>
          </a:p>
        </p:txBody>
      </p:sp>
      <p:sp>
        <p:nvSpPr>
          <p:cNvPr id="5" name="Footer Placeholder 4">
            <a:extLst>
              <a:ext uri="{FF2B5EF4-FFF2-40B4-BE49-F238E27FC236}">
                <a16:creationId xmlns:a16="http://schemas.microsoft.com/office/drawing/2014/main" id="{D1E6B225-2D51-F89C-CAD5-9280184CB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1C378-0D26-B9AA-9711-179A7322CE91}"/>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39257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DA4B2-4442-A3FF-AC70-1424CF3199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E179CD-C66F-CD9D-A418-EA433058DD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46FBF5-A866-45E7-13BD-81A3DD70DD63}"/>
              </a:ext>
            </a:extLst>
          </p:cNvPr>
          <p:cNvSpPr>
            <a:spLocks noGrp="1"/>
          </p:cNvSpPr>
          <p:nvPr>
            <p:ph type="dt" sz="half" idx="10"/>
          </p:nvPr>
        </p:nvSpPr>
        <p:spPr/>
        <p:txBody>
          <a:bodyPr/>
          <a:lstStyle/>
          <a:p>
            <a:fld id="{8366671A-AB33-4865-BCED-59125E8F2836}" type="datetimeFigureOut">
              <a:rPr lang="en-US" smtClean="0"/>
              <a:t>1/15/2026</a:t>
            </a:fld>
            <a:endParaRPr lang="en-US"/>
          </a:p>
        </p:txBody>
      </p:sp>
      <p:sp>
        <p:nvSpPr>
          <p:cNvPr id="5" name="Footer Placeholder 4">
            <a:extLst>
              <a:ext uri="{FF2B5EF4-FFF2-40B4-BE49-F238E27FC236}">
                <a16:creationId xmlns:a16="http://schemas.microsoft.com/office/drawing/2014/main" id="{AA2E1332-4851-113E-22B5-B3F2B2C2E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04200C-4509-C1AB-5E91-43F095087DAF}"/>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48255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igh Risk Event">
    <p:spTree>
      <p:nvGrpSpPr>
        <p:cNvPr id="1" name=""/>
        <p:cNvGrpSpPr/>
        <p:nvPr/>
      </p:nvGrpSpPr>
      <p:grpSpPr>
        <a:xfrm>
          <a:off x="0" y="0"/>
          <a:ext cx="0" cy="0"/>
          <a:chOff x="0" y="0"/>
          <a:chExt cx="0" cy="0"/>
        </a:xfrm>
      </p:grpSpPr>
      <p:sp>
        <p:nvSpPr>
          <p:cNvPr id="12" name="Title 9">
            <a:extLst>
              <a:ext uri="{FF2B5EF4-FFF2-40B4-BE49-F238E27FC236}">
                <a16:creationId xmlns:a16="http://schemas.microsoft.com/office/drawing/2014/main" id="{3CB44BE4-315C-403E-89DC-59ED94E35F41}"/>
              </a:ext>
            </a:extLst>
          </p:cNvPr>
          <p:cNvSpPr>
            <a:spLocks noGrp="1"/>
          </p:cNvSpPr>
          <p:nvPr>
            <p:ph type="title" hasCustomPrompt="1"/>
          </p:nvPr>
        </p:nvSpPr>
        <p:spPr>
          <a:xfrm>
            <a:off x="3493723" y="273979"/>
            <a:ext cx="462455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High Risk Event:</a:t>
            </a:r>
          </a:p>
        </p:txBody>
      </p:sp>
      <p:graphicFrame>
        <p:nvGraphicFramePr>
          <p:cNvPr id="27" name="Table 2">
            <a:extLst>
              <a:ext uri="{FF2B5EF4-FFF2-40B4-BE49-F238E27FC236}">
                <a16:creationId xmlns:a16="http://schemas.microsoft.com/office/drawing/2014/main" id="{2E2CDC08-4430-4340-B351-E835113BC202}"/>
              </a:ext>
            </a:extLst>
          </p:cNvPr>
          <p:cNvGraphicFramePr>
            <a:graphicFrameLocks noGrp="1"/>
          </p:cNvGraphicFramePr>
          <p:nvPr userDrawn="1">
            <p:extLst>
              <p:ext uri="{D42A27DB-BD31-4B8C-83A1-F6EECF244321}">
                <p14:modId xmlns:p14="http://schemas.microsoft.com/office/powerpoint/2010/main" val="369483865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C14628"/>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pic>
        <p:nvPicPr>
          <p:cNvPr id="29" name="Picture 28">
            <a:extLst>
              <a:ext uri="{FF2B5EF4-FFF2-40B4-BE49-F238E27FC236}">
                <a16:creationId xmlns:a16="http://schemas.microsoft.com/office/drawing/2014/main" id="{7BB7579B-44CB-4F79-A03B-A82982384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3" name="Picture Placeholder 2">
            <a:extLst>
              <a:ext uri="{FF2B5EF4-FFF2-40B4-BE49-F238E27FC236}">
                <a16:creationId xmlns:a16="http://schemas.microsoft.com/office/drawing/2014/main" id="{24D3A16F-CF2D-41B9-B8B2-19302DB85CE5}"/>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9" name="Picture Placeholder 10" descr="Logo&#10;&#10;Description automatically generated with medium confidence">
            <a:extLst>
              <a:ext uri="{FF2B5EF4-FFF2-40B4-BE49-F238E27FC236}">
                <a16:creationId xmlns:a16="http://schemas.microsoft.com/office/drawing/2014/main" id="{A4D667B8-73E8-4470-B9A7-980474805E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460473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2895601" y="269826"/>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436391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447655649"/>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5800B"/>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65364" y="31231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Industry Incident Alert: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165599" y="269826"/>
            <a:ext cx="5095631"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2955088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231362595"/>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B05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Safety Success:</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281284" y="273247"/>
            <a:ext cx="520218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981534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Potential 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750837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1236132" y="319835"/>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Actionable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2222119393"/>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FFFF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1172769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PFE First Page">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170F48A-97D8-402D-80D6-FD813F09F72F}"/>
              </a:ext>
            </a:extLst>
          </p:cNvPr>
          <p:cNvSpPr txBox="1"/>
          <p:nvPr userDrawn="1"/>
        </p:nvSpPr>
        <p:spPr>
          <a:xfrm>
            <a:off x="2227384" y="319835"/>
            <a:ext cx="3241263"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Fatal Event:</a:t>
            </a:r>
          </a:p>
        </p:txBody>
      </p:sp>
      <p:sp>
        <p:nvSpPr>
          <p:cNvPr id="46" name="Picture Placeholder 45">
            <a:extLst>
              <a:ext uri="{FF2B5EF4-FFF2-40B4-BE49-F238E27FC236}">
                <a16:creationId xmlns:a16="http://schemas.microsoft.com/office/drawing/2014/main" id="{9970122C-C8E4-4720-A69A-0E2F32A475B3}"/>
              </a:ext>
            </a:extLst>
          </p:cNvPr>
          <p:cNvSpPr>
            <a:spLocks noGrp="1"/>
          </p:cNvSpPr>
          <p:nvPr>
            <p:ph type="pic" sz="quarter" idx="16"/>
          </p:nvPr>
        </p:nvSpPr>
        <p:spPr>
          <a:xfrm>
            <a:off x="9206078" y="1404939"/>
            <a:ext cx="2409824" cy="2352675"/>
          </a:xfrm>
          <a:prstGeom prst="rect">
            <a:avLst/>
          </a:prstGeom>
        </p:spPr>
        <p:txBody>
          <a:bodyPr/>
          <a:lstStyle/>
          <a:p>
            <a:endParaRPr lang="en-US"/>
          </a:p>
        </p:txBody>
      </p:sp>
      <p:sp>
        <p:nvSpPr>
          <p:cNvPr id="48" name="Picture Placeholder 47">
            <a:extLst>
              <a:ext uri="{FF2B5EF4-FFF2-40B4-BE49-F238E27FC236}">
                <a16:creationId xmlns:a16="http://schemas.microsoft.com/office/drawing/2014/main" id="{D978F47B-038C-4D2F-909F-84865B87DBF6}"/>
              </a:ext>
            </a:extLst>
          </p:cNvPr>
          <p:cNvSpPr>
            <a:spLocks noGrp="1"/>
          </p:cNvSpPr>
          <p:nvPr>
            <p:ph type="pic" sz="quarter" idx="17"/>
          </p:nvPr>
        </p:nvSpPr>
        <p:spPr>
          <a:xfrm>
            <a:off x="6461367" y="1400177"/>
            <a:ext cx="2409824" cy="2352675"/>
          </a:xfrm>
          <a:prstGeom prst="rect">
            <a:avLst/>
          </a:prstGeom>
        </p:spPr>
        <p:txBody>
          <a:bodyPr/>
          <a:lstStyle/>
          <a:p>
            <a:endParaRPr lang="en-US"/>
          </a:p>
        </p:txBody>
      </p:sp>
      <p:sp>
        <p:nvSpPr>
          <p:cNvPr id="49" name="Picture Placeholder 47">
            <a:extLst>
              <a:ext uri="{FF2B5EF4-FFF2-40B4-BE49-F238E27FC236}">
                <a16:creationId xmlns:a16="http://schemas.microsoft.com/office/drawing/2014/main" id="{783014AD-39D1-40FB-92B9-9AD8139F5158}"/>
              </a:ext>
            </a:extLst>
          </p:cNvPr>
          <p:cNvSpPr>
            <a:spLocks noGrp="1"/>
          </p:cNvSpPr>
          <p:nvPr>
            <p:ph type="pic" sz="quarter" idx="18"/>
          </p:nvPr>
        </p:nvSpPr>
        <p:spPr>
          <a:xfrm>
            <a:off x="7009896" y="4057843"/>
            <a:ext cx="4073285" cy="1790509"/>
          </a:xfrm>
          <a:prstGeom prst="rect">
            <a:avLst/>
          </a:prstGeom>
        </p:spPr>
        <p:txBody>
          <a:bodyPr/>
          <a:lstStyle/>
          <a:p>
            <a:endParaRPr lang="en-US"/>
          </a:p>
        </p:txBody>
      </p:sp>
      <p:sp>
        <p:nvSpPr>
          <p:cNvPr id="66" name="Text Placeholder 65">
            <a:extLst>
              <a:ext uri="{FF2B5EF4-FFF2-40B4-BE49-F238E27FC236}">
                <a16:creationId xmlns:a16="http://schemas.microsoft.com/office/drawing/2014/main" id="{DE4C36A2-1234-4698-B62A-3D670FAC5B8F}"/>
              </a:ext>
            </a:extLst>
          </p:cNvPr>
          <p:cNvSpPr>
            <a:spLocks noGrp="1"/>
          </p:cNvSpPr>
          <p:nvPr>
            <p:ph type="body" sz="quarter" idx="32"/>
          </p:nvPr>
        </p:nvSpPr>
        <p:spPr>
          <a:xfrm>
            <a:off x="6461365" y="3752850"/>
            <a:ext cx="2409824" cy="236484"/>
          </a:xfrm>
          <a:prstGeom prst="rect">
            <a:avLst/>
          </a:prstGeom>
        </p:spPr>
        <p:txBody>
          <a:bodyPr/>
          <a:lstStyle>
            <a:lvl1pPr>
              <a:defRPr sz="1401"/>
            </a:lvl1pPr>
            <a:lvl3pPr marL="384051" indent="0">
              <a:buNone/>
              <a:defRPr/>
            </a:lvl3pPr>
          </a:lstStyle>
          <a:p>
            <a:pPr lvl="0"/>
            <a:endParaRPr lang="en-US"/>
          </a:p>
        </p:txBody>
      </p:sp>
      <p:sp>
        <p:nvSpPr>
          <p:cNvPr id="67" name="Text Placeholder 65">
            <a:extLst>
              <a:ext uri="{FF2B5EF4-FFF2-40B4-BE49-F238E27FC236}">
                <a16:creationId xmlns:a16="http://schemas.microsoft.com/office/drawing/2014/main" id="{DA7919E0-CDAF-4C96-A481-21EDB869AC01}"/>
              </a:ext>
            </a:extLst>
          </p:cNvPr>
          <p:cNvSpPr>
            <a:spLocks noGrp="1"/>
          </p:cNvSpPr>
          <p:nvPr>
            <p:ph type="body" sz="quarter" idx="33"/>
          </p:nvPr>
        </p:nvSpPr>
        <p:spPr>
          <a:xfrm>
            <a:off x="9201111" y="3769573"/>
            <a:ext cx="2414791" cy="226425"/>
          </a:xfrm>
          <a:prstGeom prst="rect">
            <a:avLst/>
          </a:prstGeom>
        </p:spPr>
        <p:txBody>
          <a:bodyPr/>
          <a:lstStyle>
            <a:lvl1pPr>
              <a:defRPr sz="1401"/>
            </a:lvl1pPr>
            <a:lvl3pPr marL="384051" indent="0">
              <a:buNone/>
              <a:defRPr/>
            </a:lvl3pPr>
          </a:lstStyle>
          <a:p>
            <a:pPr lvl="0"/>
            <a:endParaRPr lang="en-US"/>
          </a:p>
        </p:txBody>
      </p:sp>
      <p:sp>
        <p:nvSpPr>
          <p:cNvPr id="68" name="Text Placeholder 65">
            <a:extLst>
              <a:ext uri="{FF2B5EF4-FFF2-40B4-BE49-F238E27FC236}">
                <a16:creationId xmlns:a16="http://schemas.microsoft.com/office/drawing/2014/main" id="{B1C85E3C-04FA-424C-98CB-D6401A4A9979}"/>
              </a:ext>
            </a:extLst>
          </p:cNvPr>
          <p:cNvSpPr>
            <a:spLocks noGrp="1"/>
          </p:cNvSpPr>
          <p:nvPr>
            <p:ph type="body" sz="quarter" idx="34"/>
          </p:nvPr>
        </p:nvSpPr>
        <p:spPr>
          <a:xfrm>
            <a:off x="7009896" y="5855288"/>
            <a:ext cx="4073285" cy="226425"/>
          </a:xfrm>
          <a:prstGeom prst="rect">
            <a:avLst/>
          </a:prstGeom>
        </p:spPr>
        <p:txBody>
          <a:bodyPr/>
          <a:lstStyle>
            <a:lvl1pPr>
              <a:defRPr sz="1401"/>
            </a:lvl1pPr>
            <a:lvl3pPr marL="384051" indent="0">
              <a:buNone/>
              <a:defRPr/>
            </a:lvl3pPr>
          </a:lstStyle>
          <a:p>
            <a:pPr lvl="0"/>
            <a:endParaRPr lang="en-US"/>
          </a:p>
        </p:txBody>
      </p:sp>
      <p:sp>
        <p:nvSpPr>
          <p:cNvPr id="32" name="TextBox 31">
            <a:extLst>
              <a:ext uri="{FF2B5EF4-FFF2-40B4-BE49-F238E27FC236}">
                <a16:creationId xmlns:a16="http://schemas.microsoft.com/office/drawing/2014/main" id="{96A18137-DC09-48E5-83F3-BDB8A8DC651C}"/>
              </a:ext>
            </a:extLst>
          </p:cNvPr>
          <p:cNvSpPr txBox="1"/>
          <p:nvPr userDrawn="1"/>
        </p:nvSpPr>
        <p:spPr>
          <a:xfrm>
            <a:off x="3049954" y="3218934"/>
            <a:ext cx="6099906" cy="369332"/>
          </a:xfrm>
          <a:prstGeom prst="rect">
            <a:avLst/>
          </a:prstGeom>
          <a:noFill/>
        </p:spPr>
        <p:txBody>
          <a:bodyPr wrap="square">
            <a:spAutoFit/>
          </a:bodyPr>
          <a:lstStyle/>
          <a:p>
            <a:endParaRPr lang="en-US" sz="1800" b="1">
              <a:latin typeface="Arial" panose="020B0604020202020204" pitchFamily="34" charset="0"/>
              <a:cs typeface="Arial" panose="020B0604020202020204" pitchFamily="34" charset="0"/>
            </a:endParaRPr>
          </a:p>
        </p:txBody>
      </p:sp>
      <p:graphicFrame>
        <p:nvGraphicFramePr>
          <p:cNvPr id="33" name="Table 2">
            <a:extLst>
              <a:ext uri="{FF2B5EF4-FFF2-40B4-BE49-F238E27FC236}">
                <a16:creationId xmlns:a16="http://schemas.microsoft.com/office/drawing/2014/main" id="{4013CCEF-D53D-4F7F-906A-48E4D26AD87E}"/>
              </a:ext>
            </a:extLst>
          </p:cNvPr>
          <p:cNvGraphicFramePr>
            <a:graphicFrameLocks noGrp="1"/>
          </p:cNvGraphicFramePr>
          <p:nvPr userDrawn="1">
            <p:extLst>
              <p:ext uri="{D42A27DB-BD31-4B8C-83A1-F6EECF244321}">
                <p14:modId xmlns:p14="http://schemas.microsoft.com/office/powerpoint/2010/main" val="7920935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rgbClr val="C00000"/>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34" name="Title 9">
            <a:extLst>
              <a:ext uri="{FF2B5EF4-FFF2-40B4-BE49-F238E27FC236}">
                <a16:creationId xmlns:a16="http://schemas.microsoft.com/office/drawing/2014/main" id="{7CCF051D-2A8C-4AE0-8753-2ABC96B21F37}"/>
              </a:ext>
            </a:extLst>
          </p:cNvPr>
          <p:cNvSpPr>
            <a:spLocks noGrp="1"/>
          </p:cNvSpPr>
          <p:nvPr>
            <p:ph type="title" hasCustomPrompt="1"/>
          </p:nvPr>
        </p:nvSpPr>
        <p:spPr>
          <a:xfrm>
            <a:off x="3857703" y="269826"/>
            <a:ext cx="4260579"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15" name="Picture 14">
            <a:extLst>
              <a:ext uri="{FF2B5EF4-FFF2-40B4-BE49-F238E27FC236}">
                <a16:creationId xmlns:a16="http://schemas.microsoft.com/office/drawing/2014/main" id="{55109801-6542-48D8-AAC2-C3178335A8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17" name="Picture Placeholder 2">
            <a:extLst>
              <a:ext uri="{FF2B5EF4-FFF2-40B4-BE49-F238E27FC236}">
                <a16:creationId xmlns:a16="http://schemas.microsoft.com/office/drawing/2014/main" id="{B23D135D-4B5B-4F66-A089-FBB24E6E6928}"/>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9" name="Picture Placeholder 10" descr="Logo&#10;&#10;Description automatically generated with medium confidence">
            <a:extLst>
              <a:ext uri="{FF2B5EF4-FFF2-40B4-BE49-F238E27FC236}">
                <a16:creationId xmlns:a16="http://schemas.microsoft.com/office/drawing/2014/main" id="{37B7C0B6-7241-4A0D-8684-E0D37A9EA0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049908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FE FU Pag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8CB6E976-3DD2-4C8B-96A5-F278486EF836}"/>
              </a:ext>
            </a:extLst>
          </p:cNvPr>
          <p:cNvSpPr txBox="1">
            <a:spLocks/>
          </p:cNvSpPr>
          <p:nvPr userDrawn="1"/>
        </p:nvSpPr>
        <p:spPr>
          <a:xfrm>
            <a:off x="5470467" y="6421684"/>
            <a:ext cx="1312025" cy="365125"/>
          </a:xfrm>
          <a:prstGeom prst="rect">
            <a:avLst/>
          </a:prstGeom>
        </p:spPr>
        <p:txBody>
          <a:bodyPr/>
          <a:lstStyle>
            <a:defPPr>
              <a:defRPr lang="en-US"/>
            </a:defPPr>
            <a:lvl1pPr marL="0" algn="ctr"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801"/>
          </a:p>
        </p:txBody>
      </p:sp>
      <p:cxnSp>
        <p:nvCxnSpPr>
          <p:cNvPr id="13" name="Straight Connector 12">
            <a:extLst>
              <a:ext uri="{FF2B5EF4-FFF2-40B4-BE49-F238E27FC236}">
                <a16:creationId xmlns:a16="http://schemas.microsoft.com/office/drawing/2014/main" id="{646BC511-10EB-484C-B18D-C6EFEBCBF01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itle 9">
            <a:extLst>
              <a:ext uri="{FF2B5EF4-FFF2-40B4-BE49-F238E27FC236}">
                <a16:creationId xmlns:a16="http://schemas.microsoft.com/office/drawing/2014/main" id="{3BFCDD63-0882-4AF8-820A-360A06F8CDEA}"/>
              </a:ext>
            </a:extLst>
          </p:cNvPr>
          <p:cNvSpPr>
            <a:spLocks noGrp="1"/>
          </p:cNvSpPr>
          <p:nvPr>
            <p:ph type="title" hasCustomPrompt="1"/>
          </p:nvPr>
        </p:nvSpPr>
        <p:spPr>
          <a:xfrm>
            <a:off x="1222909" y="381197"/>
            <a:ext cx="3640834"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sp>
        <p:nvSpPr>
          <p:cNvPr id="9" name="Picture Placeholder 2">
            <a:extLst>
              <a:ext uri="{FF2B5EF4-FFF2-40B4-BE49-F238E27FC236}">
                <a16:creationId xmlns:a16="http://schemas.microsoft.com/office/drawing/2014/main" id="{0273A34C-07F0-4691-8E99-F0756E0711CE}"/>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9">
            <a:extLst>
              <a:ext uri="{FF2B5EF4-FFF2-40B4-BE49-F238E27FC236}">
                <a16:creationId xmlns:a16="http://schemas.microsoft.com/office/drawing/2014/main" id="{FF6EB889-76E0-4655-9CB3-43B72F254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pic>
        <p:nvPicPr>
          <p:cNvPr id="14" name="Picture Placeholder 10" descr="Logo&#10;&#10;Description automatically generated with medium confidence">
            <a:extLst>
              <a:ext uri="{FF2B5EF4-FFF2-40B4-BE49-F238E27FC236}">
                <a16:creationId xmlns:a16="http://schemas.microsoft.com/office/drawing/2014/main" id="{A3E08659-9A13-4582-8CBD-C371CE8AF88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834718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B3EB-DB49-C9EF-67C6-527A9C0700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449025-0B40-D889-3B77-F7A7479592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0013C-3321-DD44-6179-5518B4B57F75}"/>
              </a:ext>
            </a:extLst>
          </p:cNvPr>
          <p:cNvSpPr>
            <a:spLocks noGrp="1"/>
          </p:cNvSpPr>
          <p:nvPr>
            <p:ph type="dt" sz="half" idx="10"/>
          </p:nvPr>
        </p:nvSpPr>
        <p:spPr/>
        <p:txBody>
          <a:bodyPr/>
          <a:lstStyle/>
          <a:p>
            <a:fld id="{8366671A-AB33-4865-BCED-59125E8F2836}" type="datetimeFigureOut">
              <a:rPr lang="en-US" smtClean="0"/>
              <a:t>1/15/2026</a:t>
            </a:fld>
            <a:endParaRPr lang="en-US"/>
          </a:p>
        </p:txBody>
      </p:sp>
      <p:sp>
        <p:nvSpPr>
          <p:cNvPr id="5" name="Footer Placeholder 4">
            <a:extLst>
              <a:ext uri="{FF2B5EF4-FFF2-40B4-BE49-F238E27FC236}">
                <a16:creationId xmlns:a16="http://schemas.microsoft.com/office/drawing/2014/main" id="{A879B562-676C-9D9A-DD5D-32080F8AD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2D407-1DDD-3F3C-72B6-ACE26C9B9C0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82941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870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1369261944"/>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tx1"/>
                          </a:solidFill>
                          <a:latin typeface="Arial" panose="020B0604020202020204" pitchFamily="34" charset="0"/>
                          <a:cs typeface="Arial" panose="020B0604020202020204" pitchFamily="34" charset="0"/>
                        </a:rPr>
                        <a:t>Photos / Links</a:t>
                      </a:r>
                    </a:p>
                  </a:txBody>
                  <a:tcPr anchor="ctr">
                    <a:solidFill>
                      <a:srgbClr val="00ACD4"/>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Global Action Item:</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3697358"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382951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Safety Alert">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3648BB3-A8F0-45C7-90E2-20C0F345A142}"/>
              </a:ext>
            </a:extLst>
          </p:cNvPr>
          <p:cNvCxnSpPr>
            <a:cxnSpLocks/>
          </p:cNvCxnSpPr>
          <p:nvPr userDrawn="1"/>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le 2">
            <a:extLst>
              <a:ext uri="{FF2B5EF4-FFF2-40B4-BE49-F238E27FC236}">
                <a16:creationId xmlns:a16="http://schemas.microsoft.com/office/drawing/2014/main" id="{83CCF6A5-D39D-4670-8B7D-D9FC91648006}"/>
              </a:ext>
            </a:extLst>
          </p:cNvPr>
          <p:cNvGraphicFramePr>
            <a:graphicFrameLocks noGrp="1"/>
          </p:cNvGraphicFramePr>
          <p:nvPr userDrawn="1">
            <p:extLst>
              <p:ext uri="{D42A27DB-BD31-4B8C-83A1-F6EECF244321}">
                <p14:modId xmlns:p14="http://schemas.microsoft.com/office/powerpoint/2010/main" val="3537967278"/>
              </p:ext>
            </p:extLst>
          </p:nvPr>
        </p:nvGraphicFramePr>
        <p:xfrm>
          <a:off x="6309692" y="1066800"/>
          <a:ext cx="5609205" cy="5558649"/>
        </p:xfrm>
        <a:graphic>
          <a:graphicData uri="http://schemas.openxmlformats.org/drawingml/2006/table">
            <a:tbl>
              <a:tblPr firstRow="1" bandRow="1">
                <a:tableStyleId>{1FECB4D8-DB02-4DC6-A0A2-4F2EBAE1DC90}</a:tableStyleId>
              </a:tblPr>
              <a:tblGrid>
                <a:gridCol w="5609205">
                  <a:extLst>
                    <a:ext uri="{9D8B030D-6E8A-4147-A177-3AD203B41FA5}">
                      <a16:colId xmlns:a16="http://schemas.microsoft.com/office/drawing/2014/main" val="2478897174"/>
                    </a:ext>
                  </a:extLst>
                </a:gridCol>
              </a:tblGrid>
              <a:tr h="357821">
                <a:tc>
                  <a:txBody>
                    <a:bodyPr/>
                    <a:lstStyle/>
                    <a:p>
                      <a:pPr algn="ctr"/>
                      <a:r>
                        <a:rPr lang="en-US" sz="1400">
                          <a:solidFill>
                            <a:schemeClr val="bg1"/>
                          </a:solidFill>
                          <a:latin typeface="Arial" panose="020B0604020202020204" pitchFamily="34" charset="0"/>
                          <a:cs typeface="Arial" panose="020B0604020202020204" pitchFamily="34" charset="0"/>
                        </a:rPr>
                        <a:t>Photos / Links</a:t>
                      </a:r>
                    </a:p>
                  </a:txBody>
                  <a:tcPr anchor="ctr">
                    <a:solidFill>
                      <a:schemeClr val="accent1">
                        <a:lumMod val="75000"/>
                      </a:schemeClr>
                    </a:solidFill>
                  </a:tcPr>
                </a:tc>
                <a:extLst>
                  <a:ext uri="{0D108BD9-81ED-4DB2-BD59-A6C34878D82A}">
                    <a16:rowId xmlns:a16="http://schemas.microsoft.com/office/drawing/2014/main" val="2528705209"/>
                  </a:ext>
                </a:extLst>
              </a:tr>
              <a:tr h="5200828">
                <a:tc>
                  <a:txBody>
                    <a:bodyPr/>
                    <a:lstStyle/>
                    <a:p>
                      <a:endParaRPr lang="en-US" sz="1000" b="1">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944817402"/>
                  </a:ext>
                </a:extLst>
              </a:tr>
            </a:tbl>
          </a:graphicData>
        </a:graphic>
      </p:graphicFrame>
      <p:sp>
        <p:nvSpPr>
          <p:cNvPr id="29" name="TextBox 28">
            <a:extLst>
              <a:ext uri="{FF2B5EF4-FFF2-40B4-BE49-F238E27FC236}">
                <a16:creationId xmlns:a16="http://schemas.microsoft.com/office/drawing/2014/main" id="{FDA79467-0A9E-4EB9-96A2-1A12ED8B7691}"/>
              </a:ext>
            </a:extLst>
          </p:cNvPr>
          <p:cNvSpPr txBox="1"/>
          <p:nvPr userDrawn="1"/>
        </p:nvSpPr>
        <p:spPr>
          <a:xfrm>
            <a:off x="1200150" y="330767"/>
            <a:ext cx="4232516"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Management Review Event:</a:t>
            </a:r>
          </a:p>
        </p:txBody>
      </p:sp>
      <p:sp>
        <p:nvSpPr>
          <p:cNvPr id="31" name="Title 9">
            <a:extLst>
              <a:ext uri="{FF2B5EF4-FFF2-40B4-BE49-F238E27FC236}">
                <a16:creationId xmlns:a16="http://schemas.microsoft.com/office/drawing/2014/main" id="{A2F73C00-AE0D-4169-8B8D-A912A2287816}"/>
              </a:ext>
            </a:extLst>
          </p:cNvPr>
          <p:cNvSpPr>
            <a:spLocks noGrp="1"/>
          </p:cNvSpPr>
          <p:nvPr>
            <p:ph type="title" hasCustomPrompt="1"/>
          </p:nvPr>
        </p:nvSpPr>
        <p:spPr>
          <a:xfrm>
            <a:off x="4750906" y="273247"/>
            <a:ext cx="4786116" cy="533203"/>
          </a:xfrm>
          <a:prstGeom prst="rect">
            <a:avLst/>
          </a:prstGeom>
        </p:spPr>
        <p:txBody>
          <a:bodyPr anchor="ctr"/>
          <a:lstStyle>
            <a:lvl1pPr algn="l">
              <a:defRPr sz="2000" b="0">
                <a:solidFill>
                  <a:schemeClr val="tx1"/>
                </a:solidFill>
                <a:latin typeface="Arial" panose="020B0604020202020204" pitchFamily="34" charset="0"/>
                <a:cs typeface="Arial" panose="020B0604020202020204" pitchFamily="34" charset="0"/>
              </a:defRPr>
            </a:lvl1pPr>
          </a:lstStyle>
          <a:p>
            <a:r>
              <a:rPr lang="en-US"/>
              <a:t>[Title of Event]</a:t>
            </a:r>
          </a:p>
        </p:txBody>
      </p:sp>
      <p:pic>
        <p:nvPicPr>
          <p:cNvPr id="8" name="Picture 7">
            <a:extLst>
              <a:ext uri="{FF2B5EF4-FFF2-40B4-BE49-F238E27FC236}">
                <a16:creationId xmlns:a16="http://schemas.microsoft.com/office/drawing/2014/main" id="{62852160-A695-49A9-A464-AA5B9CAA88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1581" y="200024"/>
            <a:ext cx="2250375" cy="261487"/>
          </a:xfrm>
          <a:prstGeom prst="rect">
            <a:avLst/>
          </a:prstGeom>
        </p:spPr>
      </p:pic>
      <p:sp>
        <p:nvSpPr>
          <p:cNvPr id="9" name="Picture Placeholder 2">
            <a:extLst>
              <a:ext uri="{FF2B5EF4-FFF2-40B4-BE49-F238E27FC236}">
                <a16:creationId xmlns:a16="http://schemas.microsoft.com/office/drawing/2014/main" id="{C4F44CEB-5C85-435B-BC18-ED4B0620396D}"/>
              </a:ext>
            </a:extLst>
          </p:cNvPr>
          <p:cNvSpPr>
            <a:spLocks noGrp="1"/>
          </p:cNvSpPr>
          <p:nvPr>
            <p:ph type="pic" sz="quarter" idx="10"/>
          </p:nvPr>
        </p:nvSpPr>
        <p:spPr>
          <a:xfrm>
            <a:off x="273050" y="103188"/>
            <a:ext cx="927100" cy="703262"/>
          </a:xfrm>
          <a:prstGeom prst="rect">
            <a:avLst/>
          </a:prstGeom>
        </p:spPr>
        <p:txBody>
          <a:bodyPr/>
          <a:lstStyle>
            <a:lvl1pPr>
              <a:defRPr/>
            </a:lvl1pPr>
          </a:lstStyle>
          <a:p>
            <a:endParaRPr lang="en-US"/>
          </a:p>
        </p:txBody>
      </p:sp>
      <p:pic>
        <p:nvPicPr>
          <p:cNvPr id="10" name="Picture Placeholder 10" descr="Logo&#10;&#10;Description automatically generated with medium confidence">
            <a:extLst>
              <a:ext uri="{FF2B5EF4-FFF2-40B4-BE49-F238E27FC236}">
                <a16:creationId xmlns:a16="http://schemas.microsoft.com/office/drawing/2014/main" id="{534F96E6-8252-4A3A-931C-27ED5FD7A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77" t="-3356" r="6" b="-1354"/>
          <a:stretch/>
        </p:blipFill>
        <p:spPr>
          <a:xfrm>
            <a:off x="11131826" y="489227"/>
            <a:ext cx="570130" cy="324186"/>
          </a:xfrm>
          <a:prstGeom prst="rect">
            <a:avLst/>
          </a:prstGeom>
        </p:spPr>
      </p:pic>
    </p:spTree>
    <p:extLst>
      <p:ext uri="{BB962C8B-B14F-4D97-AF65-F5344CB8AC3E}">
        <p14:creationId xmlns:p14="http://schemas.microsoft.com/office/powerpoint/2010/main" val="452415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50DFC-3498-E4C1-B624-F8DC522448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D5990-B210-E12C-3572-1D4445761C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998CE6-C873-D9EA-A0D7-BE0582462A7B}"/>
              </a:ext>
            </a:extLst>
          </p:cNvPr>
          <p:cNvSpPr>
            <a:spLocks noGrp="1"/>
          </p:cNvSpPr>
          <p:nvPr>
            <p:ph type="dt" sz="half" idx="10"/>
          </p:nvPr>
        </p:nvSpPr>
        <p:spPr/>
        <p:txBody>
          <a:bodyPr/>
          <a:lstStyle/>
          <a:p>
            <a:fld id="{0BE26AD6-225A-49B0-9801-5D34A10DCE78}" type="datetimeFigureOut">
              <a:rPr lang="en-US" smtClean="0"/>
              <a:t>1/15/2026</a:t>
            </a:fld>
            <a:endParaRPr lang="en-US"/>
          </a:p>
        </p:txBody>
      </p:sp>
      <p:sp>
        <p:nvSpPr>
          <p:cNvPr id="5" name="Footer Placeholder 4">
            <a:extLst>
              <a:ext uri="{FF2B5EF4-FFF2-40B4-BE49-F238E27FC236}">
                <a16:creationId xmlns:a16="http://schemas.microsoft.com/office/drawing/2014/main" id="{D69F2BC1-FE33-788F-5ABB-D44CAE413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BA3D1-F052-B3D2-7943-E17E8F596BD7}"/>
              </a:ext>
            </a:extLst>
          </p:cNvPr>
          <p:cNvSpPr>
            <a:spLocks noGrp="1"/>
          </p:cNvSpPr>
          <p:nvPr>
            <p:ph type="sldNum" sz="quarter" idx="12"/>
          </p:nvPr>
        </p:nvSpPr>
        <p:spPr/>
        <p:txBody>
          <a:bodyPr/>
          <a:lstStyle/>
          <a:p>
            <a:fld id="{8B79CB90-C446-4180-9E4A-718431621488}" type="slidenum">
              <a:rPr lang="en-US" smtClean="0"/>
              <a:t>‹#›</a:t>
            </a:fld>
            <a:endParaRPr lang="en-US"/>
          </a:p>
        </p:txBody>
      </p:sp>
    </p:spTree>
    <p:extLst>
      <p:ext uri="{BB962C8B-B14F-4D97-AF65-F5344CB8AC3E}">
        <p14:creationId xmlns:p14="http://schemas.microsoft.com/office/powerpoint/2010/main" val="3112302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40189F-5DF7-5039-4038-9A54B1B6583C}"/>
              </a:ext>
            </a:extLst>
          </p:cNvPr>
          <p:cNvSpPr>
            <a:spLocks noGrp="1"/>
          </p:cNvSpPr>
          <p:nvPr>
            <p:ph type="dt" sz="half" idx="10"/>
          </p:nvPr>
        </p:nvSpPr>
        <p:spPr/>
        <p:txBody>
          <a:bodyPr/>
          <a:lstStyle/>
          <a:p>
            <a:fld id="{24D14A8E-CB45-4B01-AAEB-79655B8C1969}" type="datetimeFigureOut">
              <a:rPr lang="en-US" smtClean="0"/>
              <a:t>1/15/2026</a:t>
            </a:fld>
            <a:endParaRPr lang="en-US"/>
          </a:p>
        </p:txBody>
      </p:sp>
      <p:sp>
        <p:nvSpPr>
          <p:cNvPr id="3" name="Footer Placeholder 2">
            <a:extLst>
              <a:ext uri="{FF2B5EF4-FFF2-40B4-BE49-F238E27FC236}">
                <a16:creationId xmlns:a16="http://schemas.microsoft.com/office/drawing/2014/main" id="{2842B81D-BA05-7D97-CF90-2B6AD3E507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D1BF4A-88BE-58BF-8333-74F4112C105D}"/>
              </a:ext>
            </a:extLst>
          </p:cNvPr>
          <p:cNvSpPr>
            <a:spLocks noGrp="1"/>
          </p:cNvSpPr>
          <p:nvPr>
            <p:ph type="sldNum" sz="quarter" idx="12"/>
          </p:nvPr>
        </p:nvSpPr>
        <p:spPr/>
        <p:txBody>
          <a:bodyPr/>
          <a:lstStyle/>
          <a:p>
            <a:fld id="{735B15CD-706D-40E8-8A97-C69C113499FB}" type="slidenum">
              <a:rPr lang="en-US" smtClean="0"/>
              <a:t>‹#›</a:t>
            </a:fld>
            <a:endParaRPr lang="en-US"/>
          </a:p>
        </p:txBody>
      </p:sp>
    </p:spTree>
    <p:extLst>
      <p:ext uri="{BB962C8B-B14F-4D97-AF65-F5344CB8AC3E}">
        <p14:creationId xmlns:p14="http://schemas.microsoft.com/office/powerpoint/2010/main" val="2318307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AB80-127E-7396-6BBF-B551C38B1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532B4B-9F46-CB95-A0A0-63DA466725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8243D-310E-09F3-D7C7-25DEEFF6DDFA}"/>
              </a:ext>
            </a:extLst>
          </p:cNvPr>
          <p:cNvSpPr>
            <a:spLocks noGrp="1"/>
          </p:cNvSpPr>
          <p:nvPr>
            <p:ph type="dt" sz="half" idx="10"/>
          </p:nvPr>
        </p:nvSpPr>
        <p:spPr/>
        <p:txBody>
          <a:bodyPr/>
          <a:lstStyle/>
          <a:p>
            <a:fld id="{8366671A-AB33-4865-BCED-59125E8F2836}" type="datetimeFigureOut">
              <a:rPr lang="en-US" smtClean="0"/>
              <a:t>1/15/2026</a:t>
            </a:fld>
            <a:endParaRPr lang="en-US"/>
          </a:p>
        </p:txBody>
      </p:sp>
      <p:sp>
        <p:nvSpPr>
          <p:cNvPr id="5" name="Footer Placeholder 4">
            <a:extLst>
              <a:ext uri="{FF2B5EF4-FFF2-40B4-BE49-F238E27FC236}">
                <a16:creationId xmlns:a16="http://schemas.microsoft.com/office/drawing/2014/main" id="{0E32F717-6D74-7878-2960-E2C39BE589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77F09-4401-C406-9D31-C26E96F7C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99284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BB4-E34E-AA34-1E59-E500938BB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B5F674-5FDF-FAE6-11CC-1251BCD9E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F9CC4-0CA2-391F-8F98-DA7A37805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67BC42-BE97-8980-07FD-C6BACB8106C4}"/>
              </a:ext>
            </a:extLst>
          </p:cNvPr>
          <p:cNvSpPr>
            <a:spLocks noGrp="1"/>
          </p:cNvSpPr>
          <p:nvPr>
            <p:ph type="dt" sz="half" idx="10"/>
          </p:nvPr>
        </p:nvSpPr>
        <p:spPr/>
        <p:txBody>
          <a:bodyPr/>
          <a:lstStyle/>
          <a:p>
            <a:fld id="{8366671A-AB33-4865-BCED-59125E8F2836}" type="datetimeFigureOut">
              <a:rPr lang="en-US" smtClean="0"/>
              <a:t>1/15/2026</a:t>
            </a:fld>
            <a:endParaRPr lang="en-US"/>
          </a:p>
        </p:txBody>
      </p:sp>
      <p:sp>
        <p:nvSpPr>
          <p:cNvPr id="6" name="Footer Placeholder 5">
            <a:extLst>
              <a:ext uri="{FF2B5EF4-FFF2-40B4-BE49-F238E27FC236}">
                <a16:creationId xmlns:a16="http://schemas.microsoft.com/office/drawing/2014/main" id="{5500E0AA-CC3A-1E69-E16A-CACBC3872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DB82A4-9702-3CBB-EA01-03982AFC24C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304364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98B99-D940-6415-8D73-661E0A359F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6E7726-F4FB-5B91-22A5-9A5A10150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5EB324-31FC-AD8C-04C0-7E8AF3BB36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359299-E959-45AE-09BC-6F316B2F6E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A95BAC-F90F-BEC8-21CD-72EFA5A41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FF7E9-5BBA-0B18-A4E7-681007367456}"/>
              </a:ext>
            </a:extLst>
          </p:cNvPr>
          <p:cNvSpPr>
            <a:spLocks noGrp="1"/>
          </p:cNvSpPr>
          <p:nvPr>
            <p:ph type="dt" sz="half" idx="10"/>
          </p:nvPr>
        </p:nvSpPr>
        <p:spPr/>
        <p:txBody>
          <a:bodyPr/>
          <a:lstStyle/>
          <a:p>
            <a:fld id="{8366671A-AB33-4865-BCED-59125E8F2836}" type="datetimeFigureOut">
              <a:rPr lang="en-US" smtClean="0"/>
              <a:t>1/15/2026</a:t>
            </a:fld>
            <a:endParaRPr lang="en-US"/>
          </a:p>
        </p:txBody>
      </p:sp>
      <p:sp>
        <p:nvSpPr>
          <p:cNvPr id="8" name="Footer Placeholder 7">
            <a:extLst>
              <a:ext uri="{FF2B5EF4-FFF2-40B4-BE49-F238E27FC236}">
                <a16:creationId xmlns:a16="http://schemas.microsoft.com/office/drawing/2014/main" id="{0CEE829C-29C8-0A57-6422-B1A87D8F2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6E099-D08C-255B-9D34-5DB9703BFB9D}"/>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120544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B5CC3-8EFF-C696-7211-A00E4F87A7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534FC-6761-F85C-ED0C-B701A92659C4}"/>
              </a:ext>
            </a:extLst>
          </p:cNvPr>
          <p:cNvSpPr>
            <a:spLocks noGrp="1"/>
          </p:cNvSpPr>
          <p:nvPr>
            <p:ph type="dt" sz="half" idx="10"/>
          </p:nvPr>
        </p:nvSpPr>
        <p:spPr/>
        <p:txBody>
          <a:bodyPr/>
          <a:lstStyle/>
          <a:p>
            <a:fld id="{8366671A-AB33-4865-BCED-59125E8F2836}" type="datetimeFigureOut">
              <a:rPr lang="en-US" smtClean="0"/>
              <a:t>1/15/2026</a:t>
            </a:fld>
            <a:endParaRPr lang="en-US"/>
          </a:p>
        </p:txBody>
      </p:sp>
      <p:sp>
        <p:nvSpPr>
          <p:cNvPr id="4" name="Footer Placeholder 3">
            <a:extLst>
              <a:ext uri="{FF2B5EF4-FFF2-40B4-BE49-F238E27FC236}">
                <a16:creationId xmlns:a16="http://schemas.microsoft.com/office/drawing/2014/main" id="{F363689B-A508-7FE9-532F-379DEF3BA4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147AD2-80C8-6304-0E70-B232C27481B8}"/>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221198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29BC4A-1670-DC73-BBD2-1F19E2413C0B}"/>
              </a:ext>
            </a:extLst>
          </p:cNvPr>
          <p:cNvSpPr>
            <a:spLocks noGrp="1"/>
          </p:cNvSpPr>
          <p:nvPr>
            <p:ph type="dt" sz="half" idx="10"/>
          </p:nvPr>
        </p:nvSpPr>
        <p:spPr/>
        <p:txBody>
          <a:bodyPr/>
          <a:lstStyle/>
          <a:p>
            <a:fld id="{8366671A-AB33-4865-BCED-59125E8F2836}" type="datetimeFigureOut">
              <a:rPr lang="en-US" smtClean="0"/>
              <a:t>1/15/2026</a:t>
            </a:fld>
            <a:endParaRPr lang="en-US"/>
          </a:p>
        </p:txBody>
      </p:sp>
      <p:sp>
        <p:nvSpPr>
          <p:cNvPr id="3" name="Footer Placeholder 2">
            <a:extLst>
              <a:ext uri="{FF2B5EF4-FFF2-40B4-BE49-F238E27FC236}">
                <a16:creationId xmlns:a16="http://schemas.microsoft.com/office/drawing/2014/main" id="{2C982828-C879-CA34-9BBA-8BBF2AF2B1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EC7162-77BE-960C-B342-46FA33FC7600}"/>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720240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8DBD-D3AF-444C-68FB-EABDB964DD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7733B7-CA07-DF8D-FD00-48FDCAC9F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FFA584-6CCF-AFD3-E44E-1A63BF34B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116D1A-71DD-690E-E1C6-AF0165EF3059}"/>
              </a:ext>
            </a:extLst>
          </p:cNvPr>
          <p:cNvSpPr>
            <a:spLocks noGrp="1"/>
          </p:cNvSpPr>
          <p:nvPr>
            <p:ph type="dt" sz="half" idx="10"/>
          </p:nvPr>
        </p:nvSpPr>
        <p:spPr/>
        <p:txBody>
          <a:bodyPr/>
          <a:lstStyle/>
          <a:p>
            <a:fld id="{8366671A-AB33-4865-BCED-59125E8F2836}" type="datetimeFigureOut">
              <a:rPr lang="en-US" smtClean="0"/>
              <a:t>1/15/2026</a:t>
            </a:fld>
            <a:endParaRPr lang="en-US"/>
          </a:p>
        </p:txBody>
      </p:sp>
      <p:sp>
        <p:nvSpPr>
          <p:cNvPr id="6" name="Footer Placeholder 5">
            <a:extLst>
              <a:ext uri="{FF2B5EF4-FFF2-40B4-BE49-F238E27FC236}">
                <a16:creationId xmlns:a16="http://schemas.microsoft.com/office/drawing/2014/main" id="{AA588643-21D6-219B-7561-32EB007C2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E51B40-1ED4-1DB5-8582-20E6BCB2767B}"/>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792674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C7F6D-6F6B-E705-4ADD-1DEC797EFC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693892-3F3A-2865-B447-8EE05E077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4D7CDE-3484-1DF1-B175-D14612E24B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23353-A220-2B75-F099-C8D51947968B}"/>
              </a:ext>
            </a:extLst>
          </p:cNvPr>
          <p:cNvSpPr>
            <a:spLocks noGrp="1"/>
          </p:cNvSpPr>
          <p:nvPr>
            <p:ph type="dt" sz="half" idx="10"/>
          </p:nvPr>
        </p:nvSpPr>
        <p:spPr/>
        <p:txBody>
          <a:bodyPr/>
          <a:lstStyle/>
          <a:p>
            <a:fld id="{8366671A-AB33-4865-BCED-59125E8F2836}" type="datetimeFigureOut">
              <a:rPr lang="en-US" smtClean="0"/>
              <a:t>1/15/2026</a:t>
            </a:fld>
            <a:endParaRPr lang="en-US"/>
          </a:p>
        </p:txBody>
      </p:sp>
      <p:sp>
        <p:nvSpPr>
          <p:cNvPr id="6" name="Footer Placeholder 5">
            <a:extLst>
              <a:ext uri="{FF2B5EF4-FFF2-40B4-BE49-F238E27FC236}">
                <a16:creationId xmlns:a16="http://schemas.microsoft.com/office/drawing/2014/main" id="{91698F3F-6C5A-31E8-1489-C1B13D318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61A23-DF8F-A48E-2117-A932F0D2E066}"/>
              </a:ext>
            </a:extLst>
          </p:cNvPr>
          <p:cNvSpPr>
            <a:spLocks noGrp="1"/>
          </p:cNvSpPr>
          <p:nvPr>
            <p:ph type="sldNum" sz="quarter" idx="12"/>
          </p:nvPr>
        </p:nvSpPr>
        <p:spPr/>
        <p:txBody>
          <a:bodyPr/>
          <a:lstStyle/>
          <a:p>
            <a:fld id="{2563296E-F7C4-4AA4-86D1-B9026AE5D817}" type="slidenum">
              <a:rPr lang="en-US" smtClean="0"/>
              <a:t>‹#›</a:t>
            </a:fld>
            <a:endParaRPr lang="en-US"/>
          </a:p>
        </p:txBody>
      </p:sp>
    </p:spTree>
    <p:extLst>
      <p:ext uri="{BB962C8B-B14F-4D97-AF65-F5344CB8AC3E}">
        <p14:creationId xmlns:p14="http://schemas.microsoft.com/office/powerpoint/2010/main" val="3300470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D61B1-6302-ABA8-ED10-4503DABAB1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6D3025-4338-FEC5-8D95-A4CC3D35D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2029-E038-6A08-DCD7-2403EACD10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6671A-AB33-4865-BCED-59125E8F2836}" type="datetimeFigureOut">
              <a:rPr lang="en-US" smtClean="0"/>
              <a:t>1/15/2026</a:t>
            </a:fld>
            <a:endParaRPr lang="en-US"/>
          </a:p>
        </p:txBody>
      </p:sp>
      <p:sp>
        <p:nvSpPr>
          <p:cNvPr id="5" name="Footer Placeholder 4">
            <a:extLst>
              <a:ext uri="{FF2B5EF4-FFF2-40B4-BE49-F238E27FC236}">
                <a16:creationId xmlns:a16="http://schemas.microsoft.com/office/drawing/2014/main" id="{9E18E9B8-97CF-4E42-55C5-05F14327D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9BB0E-3C24-B48F-78EF-6C40E6362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3296E-F7C4-4AA4-86D1-B9026AE5D817}" type="slidenum">
              <a:rPr lang="en-US" smtClean="0"/>
              <a:t>‹#›</a:t>
            </a:fld>
            <a:endParaRPr lang="en-US"/>
          </a:p>
        </p:txBody>
      </p:sp>
    </p:spTree>
    <p:extLst>
      <p:ext uri="{BB962C8B-B14F-4D97-AF65-F5344CB8AC3E}">
        <p14:creationId xmlns:p14="http://schemas.microsoft.com/office/powerpoint/2010/main" val="4155883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F3E7E2-84F1-4C93-9C33-3D079071C2B7}"/>
              </a:ext>
            </a:extLst>
          </p:cNvPr>
          <p:cNvSpPr/>
          <p:nvPr userDrawn="1"/>
        </p:nvSpPr>
        <p:spPr>
          <a:xfrm>
            <a:off x="3175" y="-26162"/>
            <a:ext cx="12188825" cy="6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85182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8"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1" indent="-91441" algn="l" defTabSz="914408" rtl="0" eaLnBrk="1" latinLnBrk="0" hangingPunct="1">
        <a:lnSpc>
          <a:spcPct val="90000"/>
        </a:lnSpc>
        <a:spcBef>
          <a:spcPts val="1200"/>
        </a:spcBef>
        <a:spcAft>
          <a:spcPts val="201"/>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51" indent="-182881" algn="l" defTabSz="914408" rtl="0" eaLnBrk="1" latinLnBrk="0" hangingPunct="1">
        <a:lnSpc>
          <a:spcPct val="90000"/>
        </a:lnSpc>
        <a:spcBef>
          <a:spcPts val="201"/>
        </a:spcBef>
        <a:spcAft>
          <a:spcPts val="400"/>
        </a:spcAft>
        <a:buClr>
          <a:schemeClr val="accent1"/>
        </a:buClr>
        <a:buFont typeface="Calibri" pitchFamily="34" charset="0"/>
        <a:buChar char="◦"/>
        <a:defRPr sz="1801" kern="1200">
          <a:solidFill>
            <a:schemeClr val="tx1">
              <a:lumMod val="75000"/>
              <a:lumOff val="25000"/>
            </a:schemeClr>
          </a:solidFill>
          <a:latin typeface="+mn-lt"/>
          <a:ea typeface="+mn-ea"/>
          <a:cs typeface="+mn-cs"/>
        </a:defRPr>
      </a:lvl2pPr>
      <a:lvl3pPr marL="566933"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3pPr>
      <a:lvl4pPr marL="749814"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4pPr>
      <a:lvl5pPr marL="932696" indent="-182881"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5pPr>
      <a:lvl6pPr marL="1100010"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6pPr>
      <a:lvl7pPr marL="1300011"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7pPr>
      <a:lvl8pPr marL="1500013"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8pPr>
      <a:lvl9pPr marL="1700014" indent="-228602" algn="l" defTabSz="914408" rtl="0" eaLnBrk="1" latinLnBrk="0" hangingPunct="1">
        <a:lnSpc>
          <a:spcPct val="90000"/>
        </a:lnSpc>
        <a:spcBef>
          <a:spcPts val="201"/>
        </a:spcBef>
        <a:spcAft>
          <a:spcPts val="400"/>
        </a:spcAft>
        <a:buClr>
          <a:schemeClr val="accent1"/>
        </a:buClr>
        <a:buFont typeface="Calibri" pitchFamily="34" charset="0"/>
        <a:buChar char="◦"/>
        <a:defRPr sz="1401" kern="1200">
          <a:solidFill>
            <a:schemeClr val="tx1">
              <a:lumMod val="75000"/>
              <a:lumOff val="25000"/>
            </a:schemeClr>
          </a:solidFill>
          <a:latin typeface="+mn-lt"/>
          <a:ea typeface="+mn-ea"/>
          <a:cs typeface="+mn-cs"/>
        </a:defRPr>
      </a:lvl9pPr>
    </p:bodyStyle>
    <p:otherStyle>
      <a:defPPr>
        <a:defRPr lang="en-US"/>
      </a:defPPr>
      <a:lvl1pPr marL="0" algn="l" defTabSz="914408" rtl="0" eaLnBrk="1" latinLnBrk="0" hangingPunct="1">
        <a:defRPr sz="1801" kern="1200">
          <a:solidFill>
            <a:schemeClr val="tx1"/>
          </a:solidFill>
          <a:latin typeface="+mn-lt"/>
          <a:ea typeface="+mn-ea"/>
          <a:cs typeface="+mn-cs"/>
        </a:defRPr>
      </a:lvl1pPr>
      <a:lvl2pPr marL="457204" algn="l" defTabSz="914408" rtl="0" eaLnBrk="1" latinLnBrk="0" hangingPunct="1">
        <a:defRPr sz="1801" kern="1200">
          <a:solidFill>
            <a:schemeClr val="tx1"/>
          </a:solidFill>
          <a:latin typeface="+mn-lt"/>
          <a:ea typeface="+mn-ea"/>
          <a:cs typeface="+mn-cs"/>
        </a:defRPr>
      </a:lvl2pPr>
      <a:lvl3pPr marL="914408" algn="l" defTabSz="914408" rtl="0" eaLnBrk="1" latinLnBrk="0" hangingPunct="1">
        <a:defRPr sz="1801" kern="1200">
          <a:solidFill>
            <a:schemeClr val="tx1"/>
          </a:solidFill>
          <a:latin typeface="+mn-lt"/>
          <a:ea typeface="+mn-ea"/>
          <a:cs typeface="+mn-cs"/>
        </a:defRPr>
      </a:lvl3pPr>
      <a:lvl4pPr marL="1371612" algn="l" defTabSz="914408" rtl="0" eaLnBrk="1" latinLnBrk="0" hangingPunct="1">
        <a:defRPr sz="1801" kern="1200">
          <a:solidFill>
            <a:schemeClr val="tx1"/>
          </a:solidFill>
          <a:latin typeface="+mn-lt"/>
          <a:ea typeface="+mn-ea"/>
          <a:cs typeface="+mn-cs"/>
        </a:defRPr>
      </a:lvl4pPr>
      <a:lvl5pPr marL="1828816" algn="l" defTabSz="914408" rtl="0" eaLnBrk="1" latinLnBrk="0" hangingPunct="1">
        <a:defRPr sz="1801" kern="1200">
          <a:solidFill>
            <a:schemeClr val="tx1"/>
          </a:solidFill>
          <a:latin typeface="+mn-lt"/>
          <a:ea typeface="+mn-ea"/>
          <a:cs typeface="+mn-cs"/>
        </a:defRPr>
      </a:lvl5pPr>
      <a:lvl6pPr marL="2286020" algn="l" defTabSz="914408" rtl="0" eaLnBrk="1" latinLnBrk="0" hangingPunct="1">
        <a:defRPr sz="1801" kern="1200">
          <a:solidFill>
            <a:schemeClr val="tx1"/>
          </a:solidFill>
          <a:latin typeface="+mn-lt"/>
          <a:ea typeface="+mn-ea"/>
          <a:cs typeface="+mn-cs"/>
        </a:defRPr>
      </a:lvl6pPr>
      <a:lvl7pPr marL="2743224" algn="l" defTabSz="914408" rtl="0" eaLnBrk="1" latinLnBrk="0" hangingPunct="1">
        <a:defRPr sz="1801" kern="1200">
          <a:solidFill>
            <a:schemeClr val="tx1"/>
          </a:solidFill>
          <a:latin typeface="+mn-lt"/>
          <a:ea typeface="+mn-ea"/>
          <a:cs typeface="+mn-cs"/>
        </a:defRPr>
      </a:lvl7pPr>
      <a:lvl8pPr marL="3200428" algn="l" defTabSz="914408" rtl="0" eaLnBrk="1" latinLnBrk="0" hangingPunct="1">
        <a:defRPr sz="1801" kern="1200">
          <a:solidFill>
            <a:schemeClr val="tx1"/>
          </a:solidFill>
          <a:latin typeface="+mn-lt"/>
          <a:ea typeface="+mn-ea"/>
          <a:cs typeface="+mn-cs"/>
        </a:defRPr>
      </a:lvl8pPr>
      <a:lvl9pPr marL="3657631" algn="l" defTabSz="914408"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fcx365.sharepoint.com/Sites/GBL-DOHS/_layouts/15/viewer.aspx?sourcedoc=%7b3b66c2e7-98c1-4c5f-8d1e-d35a3abcac1f%7d" TargetMode="Externa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https://content.govdelivery.com/attachments/fancy_images/USDOL/2025/12/12886858/nov-22-2025-fatality-alert_original.pn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s://app.powerbi.com/groups/me/apps/d5191292-f6f8-4519-af19-c3b276f4d4dc/reports/05c83cca-2af1-4233-a190-c4abfd51fa53/5d3b772fb5686999cc5d?experience=power-bi" TargetMode="External"/><Relationship Id="rId7" Type="http://schemas.openxmlformats.org/officeDocument/2006/relationships/hyperlink" Target="https://www.osha.gov/topic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msha.gov/news-and-updates/whats-new" TargetMode="External"/><Relationship Id="rId5" Type="http://schemas.openxmlformats.org/officeDocument/2006/relationships/hyperlink" Target="https://fcx365.sharepoint.com/Sites/GBL-DOHS/DOHSPolicy/Forms/By%20Policy%20and%20Purpose.aspx?id=%2FSites%2FGBL%2DDOHS%2FDOHSPolicy%2FFCX%20Material%20Handling%20Conveyance%20Policy%20Oct%2016%2Epdf&amp;parent=%2FSites%2FGBL%2DDOHS%2FDOHSPolicy" TargetMode="External"/><Relationship Id="rId10" Type="http://schemas.openxmlformats.org/officeDocument/2006/relationships/image" Target="../media/image30.jpeg"/><Relationship Id="rId4" Type="http://schemas.openxmlformats.org/officeDocument/2006/relationships/hyperlink" Target="https://fcx365.sharepoint.com/Sites/GBL-DOHS/Shared%20Documents/Forms/Safety%20Shares.aspx?FilterField1=Language&amp;FilterValue1=English&amp;FilterType1=Choice&amp;FilterDisplay1=English&amp;FilterField2=GSR&amp;FilterValue2=Toolkits&amp;FilterType2=Text&amp;FilterDisplay2=Toolkits&amp;viewid=d7330d41%2D99f8%2D4112%2Dbc94%2Dcd10f996bb9c" TargetMode="External"/><Relationship Id="rId9"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hyperlink" Target="mailto:bgoertz@fmi.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forms.office.com/Pages/ResponsePage.aspx?id=4ZwiXzx37Uam-pdABvrgl4fT3sMvUnJJhGa1-nmji-NUQlY2ME1IRjQ3UlFIVEYwQUdVUUlYUzRSQy4u&amp;origin=QRCod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publicportal.fmi.com/sites/publicportal/files/Files/Henderson_Files/Contractor%20Training%20Policy%20Effective%20January%20%201.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publicportal.fmi.com/sites/publicportal/files/Files/Henderson_Files/Colorado%20Safer%20Knives%20Program.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jbabeon@fmi.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fcx365.sharepoint.com/:b:/r/Sites/GBL-DOHS/DOHSPolicy/FCX-HS04%20Non-Routine%20Lock%20Removal-v2.pdf?csf=1&amp;web=1&amp;e=GSAKod" TargetMode="External"/><Relationship Id="rId4" Type="http://schemas.openxmlformats.org/officeDocument/2006/relationships/hyperlink" Target="https://fcx365.sharepoint.com/:b:/r/Sites/GBL-DOHS/DOHSPolicy/FCX-HS04%20Lockout%20Tagout%20Tryout%20Technical%20Supplement.pdf?csf=1&amp;web=1&amp;e=1HpZ1I"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fcx365.sharepoint.com/Sites/GBL-DOHS/_layouts/15/viewer.aspx?sourcedoc=%7b1ddcb20c-5897-4515-a64b-89026dffa719%7d" TargetMode="Externa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fcx365.sharepoint.com/:w:/r/Sites/GBL-DOHS/corporate/_layouts/15/Doc.aspx?sourcedoc=%7B130F53AB-45BB-4BEA-87BC-86C48BE565FB%7D&amp;file=LOTOTO%20Policy.docx&amp;action=default&amp;mobileredirect=true&amp;DefaultItemOpen=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74BBBF-72ED-49D1-3F49-8134028A9861}"/>
              </a:ext>
            </a:extLst>
          </p:cNvPr>
          <p:cNvPicPr>
            <a:picLocks noChangeAspect="1"/>
          </p:cNvPicPr>
          <p:nvPr/>
        </p:nvPicPr>
        <p:blipFill>
          <a:blip r:embed="rId3">
            <a:extLst>
              <a:ext uri="{28A0092B-C50C-407E-A947-70E740481C1C}">
                <a14:useLocalDpi xmlns:a14="http://schemas.microsoft.com/office/drawing/2010/main" val="0"/>
              </a:ext>
            </a:extLst>
          </a:blip>
          <a:srcRect l="2777" r="29019" b="92895"/>
          <a:stretch>
            <a:fillRect/>
          </a:stretch>
        </p:blipFill>
        <p:spPr>
          <a:xfrm>
            <a:off x="0" y="0"/>
            <a:ext cx="6096000" cy="454154"/>
          </a:xfrm>
          <a:prstGeom prst="rect">
            <a:avLst/>
          </a:prstGeom>
        </p:spPr>
      </p:pic>
      <p:pic>
        <p:nvPicPr>
          <p:cNvPr id="3" name="Picture 2">
            <a:extLst>
              <a:ext uri="{FF2B5EF4-FFF2-40B4-BE49-F238E27FC236}">
                <a16:creationId xmlns:a16="http://schemas.microsoft.com/office/drawing/2014/main" id="{7961109D-2DBA-8127-9151-0759B1088EFC}"/>
              </a:ext>
            </a:extLst>
          </p:cNvPr>
          <p:cNvPicPr>
            <a:picLocks noChangeAspect="1"/>
          </p:cNvPicPr>
          <p:nvPr/>
        </p:nvPicPr>
        <p:blipFill>
          <a:blip r:embed="rId3">
            <a:extLst>
              <a:ext uri="{28A0092B-C50C-407E-A947-70E740481C1C}">
                <a14:useLocalDpi xmlns:a14="http://schemas.microsoft.com/office/drawing/2010/main" val="0"/>
              </a:ext>
            </a:extLst>
          </a:blip>
          <a:srcRect l="11827" r="29019"/>
          <a:stretch>
            <a:fillRect/>
          </a:stretch>
        </p:blipFill>
        <p:spPr>
          <a:xfrm>
            <a:off x="6095998" y="0"/>
            <a:ext cx="6096001" cy="6544909"/>
          </a:xfrm>
          <a:prstGeom prst="rect">
            <a:avLst/>
          </a:prstGeom>
        </p:spPr>
      </p:pic>
      <p:sp>
        <p:nvSpPr>
          <p:cNvPr id="4" name="Rectangle 3">
            <a:extLst>
              <a:ext uri="{FF2B5EF4-FFF2-40B4-BE49-F238E27FC236}">
                <a16:creationId xmlns:a16="http://schemas.microsoft.com/office/drawing/2014/main" id="{72CA3B7A-2C7F-35B4-545C-D785353CAAC8}"/>
              </a:ext>
            </a:extLst>
          </p:cNvPr>
          <p:cNvSpPr/>
          <p:nvPr/>
        </p:nvSpPr>
        <p:spPr>
          <a:xfrm>
            <a:off x="0" y="6473406"/>
            <a:ext cx="6096000" cy="396732"/>
          </a:xfrm>
          <a:prstGeom prst="rect">
            <a:avLst/>
          </a:prstGeom>
          <a:solidFill>
            <a:srgbClr val="CFB8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3724096"/>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HSE Contractor Meeting</a:t>
            </a: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endParaRPr lang="en-US" sz="3600" b="1">
              <a:solidFill>
                <a:schemeClr val="bg1"/>
              </a:solidFill>
              <a:latin typeface="Arial" panose="020B0604020202020204" pitchFamily="34" charset="0"/>
              <a:cs typeface="Arial" panose="020B0604020202020204" pitchFamily="34" charset="0"/>
            </a:endParaRPr>
          </a:p>
          <a:p>
            <a:r>
              <a:rPr lang="en-US" sz="3200" b="1">
                <a:solidFill>
                  <a:schemeClr val="bg1"/>
                </a:solidFill>
                <a:latin typeface="Arial" panose="020B0604020202020204" pitchFamily="34" charset="0"/>
                <a:cs typeface="Arial" panose="020B0604020202020204" pitchFamily="34" charset="0"/>
              </a:rPr>
              <a:t>January 2026</a:t>
            </a:r>
            <a:endParaRPr lang="en-US" sz="3200" b="1">
              <a:solidFill>
                <a:schemeClr val="bg1"/>
              </a:solidFill>
              <a:highlight>
                <a:srgbClr val="FFFF00"/>
              </a:highlight>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22" name="Picture 21" descr="A blue and grey text on a black background&#10;&#10;Description automatically generated">
            <a:extLst>
              <a:ext uri="{FF2B5EF4-FFF2-40B4-BE49-F238E27FC236}">
                <a16:creationId xmlns:a16="http://schemas.microsoft.com/office/drawing/2014/main" id="{BB1BA9B6-9F37-407B-18B9-B1D73F8A7141}"/>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
        <p:nvSpPr>
          <p:cNvPr id="8" name="Rectangle 7">
            <a:extLst>
              <a:ext uri="{FF2B5EF4-FFF2-40B4-BE49-F238E27FC236}">
                <a16:creationId xmlns:a16="http://schemas.microsoft.com/office/drawing/2014/main" id="{1BE3FB28-7721-9D18-CC9C-9A8CA3A71FB9}"/>
              </a:ext>
            </a:extLst>
          </p:cNvPr>
          <p:cNvSpPr/>
          <p:nvPr/>
        </p:nvSpPr>
        <p:spPr>
          <a:xfrm>
            <a:off x="6096000" y="-2986"/>
            <a:ext cx="6096000"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0700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57936B-51BF-79BD-576A-C8E50F7775C6}"/>
              </a:ext>
            </a:extLst>
          </p:cNvPr>
          <p:cNvSpPr>
            <a:spLocks noGrp="1"/>
          </p:cNvSpPr>
          <p:nvPr>
            <p:ph type="body" sz="quarter" idx="32"/>
          </p:nvPr>
        </p:nvSpPr>
        <p:spPr>
          <a:xfrm>
            <a:off x="6541475" y="6123670"/>
            <a:ext cx="5266591" cy="389705"/>
          </a:xfrm>
        </p:spPr>
        <p:txBody>
          <a:bodyPr/>
          <a:lstStyle/>
          <a:p>
            <a:r>
              <a:rPr lang="en-US" sz="1050" i="1">
                <a:solidFill>
                  <a:srgbClr val="404040"/>
                </a:solidFill>
                <a:effectLst/>
                <a:latin typeface="Arial" panose="020B0604020202020204" pitchFamily="34" charset="0"/>
              </a:rPr>
              <a:t>Illustration of A2 belt incident site. The yellow arrow shows the belt’s pull direction, while the red arrows show the direction the cable moved when attached to the belt. </a:t>
            </a:r>
            <a:endParaRPr lang="en-US" sz="1050" i="1">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D0958565-0E58-F744-B545-19D68A4C3744}"/>
              </a:ext>
            </a:extLst>
          </p:cNvPr>
          <p:cNvSpPr>
            <a:spLocks noGrp="1"/>
          </p:cNvSpPr>
          <p:nvPr>
            <p:ph type="body" sz="quarter" idx="33"/>
          </p:nvPr>
        </p:nvSpPr>
        <p:spPr>
          <a:xfrm>
            <a:off x="7963165" y="1836222"/>
            <a:ext cx="2414791" cy="226425"/>
          </a:xfrm>
        </p:spPr>
        <p:txBody>
          <a:bodyPr/>
          <a:lstStyle/>
          <a:p>
            <a:r>
              <a:rPr lang="en-US" sz="1050" i="1">
                <a:latin typeface="Arial" panose="020B0604020202020204" pitchFamily="34" charset="0"/>
                <a:cs typeface="Arial" panose="020B0604020202020204" pitchFamily="34" charset="0"/>
              </a:rPr>
              <a:t>Snapped chain</a:t>
            </a:r>
          </a:p>
        </p:txBody>
      </p:sp>
      <p:sp>
        <p:nvSpPr>
          <p:cNvPr id="8" name="Title 7">
            <a:extLst>
              <a:ext uri="{FF2B5EF4-FFF2-40B4-BE49-F238E27FC236}">
                <a16:creationId xmlns:a16="http://schemas.microsoft.com/office/drawing/2014/main" id="{F60FA2F5-F09A-0FA1-F214-AFBB3BDCCB58}"/>
              </a:ext>
            </a:extLst>
          </p:cNvPr>
          <p:cNvSpPr>
            <a:spLocks noGrp="1"/>
          </p:cNvSpPr>
          <p:nvPr>
            <p:ph type="title"/>
          </p:nvPr>
        </p:nvSpPr>
        <p:spPr>
          <a:xfrm>
            <a:off x="3573379" y="269826"/>
            <a:ext cx="4544903" cy="533203"/>
          </a:xfrm>
        </p:spPr>
        <p:txBody>
          <a:bodyPr/>
          <a:lstStyle/>
          <a:p>
            <a:r>
              <a:rPr lang="en-US"/>
              <a:t>Chain Failure During Belt Replacement </a:t>
            </a:r>
          </a:p>
        </p:txBody>
      </p:sp>
      <p:graphicFrame>
        <p:nvGraphicFramePr>
          <p:cNvPr id="10" name="Table 2">
            <a:extLst>
              <a:ext uri="{FF2B5EF4-FFF2-40B4-BE49-F238E27FC236}">
                <a16:creationId xmlns:a16="http://schemas.microsoft.com/office/drawing/2014/main" id="{9F9460B4-C52A-98CF-6024-468173FB756E}"/>
              </a:ext>
            </a:extLst>
          </p:cNvPr>
          <p:cNvGraphicFramePr>
            <a:graphicFrameLocks noGrp="1"/>
          </p:cNvGraphicFramePr>
          <p:nvPr>
            <p:extLst>
              <p:ext uri="{D42A27DB-BD31-4B8C-83A1-F6EECF244321}">
                <p14:modId xmlns:p14="http://schemas.microsoft.com/office/powerpoint/2010/main" val="3564241110"/>
              </p:ext>
            </p:extLst>
          </p:nvPr>
        </p:nvGraphicFramePr>
        <p:xfrm>
          <a:off x="272810" y="1078478"/>
          <a:ext cx="5609203" cy="5431265"/>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08879">
                <a:tc gridSpan="2">
                  <a:txBody>
                    <a:bodyPr/>
                    <a:lstStyle/>
                    <a:p>
                      <a:pPr algn="ctr"/>
                      <a:r>
                        <a:rPr lang="en-US" sz="1400">
                          <a:solidFill>
                            <a:schemeClr val="tx1"/>
                          </a:solidFill>
                          <a:latin typeface="Arial"/>
                          <a:cs typeface="Arial"/>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311103">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err="1">
                          <a:latin typeface="Arial" panose="020B0604020202020204" pitchFamily="34" charset="0"/>
                          <a:cs typeface="Arial" panose="020B0604020202020204" pitchFamily="34" charset="0"/>
                        </a:rPr>
                        <a:t>Sierrita</a:t>
                      </a:r>
                      <a:endParaRPr lang="en-US" sz="1050">
                        <a:latin typeface="Arial" panose="020B0604020202020204" pitchFamily="34" charset="0"/>
                        <a:cs typeface="Arial" panose="020B0604020202020204" pitchFamily="34" charset="0"/>
                      </a:endParaRP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31999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November 30, 2025 / 8:50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469563">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Property Damage</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521277">
                <a:tc>
                  <a:txBody>
                    <a:bodyPr/>
                    <a:lstStyle/>
                    <a:p>
                      <a:r>
                        <a:rPr lang="en-US" sz="1000" b="1">
                          <a:latin typeface="Arial"/>
                          <a:cs typeface="Arial"/>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a:cs typeface="Arial"/>
                        </a:rPr>
                        <a:t>While replacing the A2 belt, the chain securing the snatch block snapped, dislodging the block and sending it toward a parked forklift. At the same time, the wire cable traveled down the A2 ramp, damaging the pull cord supports and a mobile light plant on the pad. The forklift stopped the snatch block, which halted the belt and allowed the crew to clamp it and relieve cable tension.</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302214">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a:latin typeface="Arial"/>
                          <a:cs typeface="Arial"/>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631096">
                <a:tc>
                  <a:txBody>
                    <a:bodyPr/>
                    <a:lstStyle/>
                    <a:p>
                      <a:r>
                        <a:rPr lang="en-US" sz="1000" b="1">
                          <a:latin typeface="Arial"/>
                          <a:cs typeface="Arial"/>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solidFill>
                            <a:schemeClr val="tx1"/>
                          </a:solidFill>
                          <a:latin typeface="Arial"/>
                          <a:cs typeface="Arial"/>
                        </a:rPr>
                        <a:t>Lack of clear work procedures </a:t>
                      </a:r>
                    </a:p>
                    <a:p>
                      <a:pPr marL="171450" lvl="0" indent="-171450">
                        <a:buFont typeface="Arial" panose="020B0604020202020204" pitchFamily="34" charset="0"/>
                        <a:buChar char="•"/>
                      </a:pPr>
                      <a:r>
                        <a:rPr lang="en-US" sz="1050">
                          <a:solidFill>
                            <a:schemeClr val="tx1"/>
                          </a:solidFill>
                          <a:latin typeface="Arial"/>
                          <a:cs typeface="Arial"/>
                        </a:rPr>
                        <a:t>Improper rigging with incorrect chain size </a:t>
                      </a:r>
                    </a:p>
                  </a:txBody>
                  <a:tcPr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497764">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marR="0" lvl="0" indent="-171450" algn="l" defTabSz="91440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a:latin typeface="Arial"/>
                          <a:cs typeface="Arial"/>
                          <a:hlinkClick r:id="rId2"/>
                        </a:rPr>
                        <a:t>FCX-HS32 Crane and Rigging Policy </a:t>
                      </a:r>
                      <a:endParaRPr lang="en-US" sz="1050">
                        <a:latin typeface="Arial"/>
                        <a:cs typeface="Arial"/>
                      </a:endParaRPr>
                    </a:p>
                    <a:p>
                      <a:pPr marL="171450" indent="-171450">
                        <a:buFont typeface="Arial" panose="020B0604020202020204" pitchFamily="34" charset="0"/>
                        <a:buChar char="•"/>
                      </a:pPr>
                      <a:r>
                        <a:rPr lang="en-US" sz="1050">
                          <a:latin typeface="Arial"/>
                          <a:cs typeface="Arial"/>
                        </a:rPr>
                        <a:t>Site Standard Operating Procedure – A2 Belt Changeout</a:t>
                      </a:r>
                    </a:p>
                  </a:txBody>
                  <a:tcPr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488877">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No reported injuries </a:t>
                      </a: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480500">
                <a:tc>
                  <a:txBody>
                    <a:bodyPr/>
                    <a:lstStyle/>
                    <a:p>
                      <a:r>
                        <a:rPr lang="en-US" sz="1000" b="1">
                          <a:latin typeface="Arial"/>
                          <a:cs typeface="Arial"/>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a:latin typeface="Arial"/>
                          <a:cs typeface="Arial"/>
                        </a:rPr>
                        <a:t>Cara Forbregd, Manager-Health and Safety</a:t>
                      </a:r>
                    </a:p>
                    <a:p>
                      <a:pPr marL="171450" lvl="0" indent="-171450">
                        <a:buFont typeface="Arial" panose="020B0604020202020204" pitchFamily="34" charset="0"/>
                        <a:buChar char="•"/>
                      </a:pPr>
                      <a:r>
                        <a:rPr lang="en-US" sz="1050">
                          <a:latin typeface="Arial"/>
                          <a:cs typeface="Arial"/>
                        </a:rPr>
                        <a:t>Graham Cooper, Manager-Concentrator</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sp>
        <p:nvSpPr>
          <p:cNvPr id="11" name="TextBox 10">
            <a:extLst>
              <a:ext uri="{FF2B5EF4-FFF2-40B4-BE49-F238E27FC236}">
                <a16:creationId xmlns:a16="http://schemas.microsoft.com/office/drawing/2014/main" id="{40C31247-777A-D7B0-FE39-3ECBAE4D738B}"/>
              </a:ext>
            </a:extLst>
          </p:cNvPr>
          <p:cNvSpPr txBox="1"/>
          <p:nvPr/>
        </p:nvSpPr>
        <p:spPr>
          <a:xfrm>
            <a:off x="0" y="525256"/>
            <a:ext cx="1434372"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Uncontrolled Release of Energy</a:t>
            </a:r>
          </a:p>
        </p:txBody>
      </p:sp>
      <p:graphicFrame>
        <p:nvGraphicFramePr>
          <p:cNvPr id="12" name="Table 25">
            <a:extLst>
              <a:ext uri="{FF2B5EF4-FFF2-40B4-BE49-F238E27FC236}">
                <a16:creationId xmlns:a16="http://schemas.microsoft.com/office/drawing/2014/main" id="{23BCD6E4-1D9F-E609-D2A2-C8A78478BE8F}"/>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ID # 2025-29</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20031559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pic>
        <p:nvPicPr>
          <p:cNvPr id="1026" name="Picture 2">
            <a:extLst>
              <a:ext uri="{FF2B5EF4-FFF2-40B4-BE49-F238E27FC236}">
                <a16:creationId xmlns:a16="http://schemas.microsoft.com/office/drawing/2014/main" id="{B4E42AE3-8CE2-ADE9-1A38-D75C732AA701}"/>
              </a:ext>
            </a:extLst>
          </p:cNvPr>
          <p:cNvPicPr>
            <a:picLocks noGrp="1" noChangeAspect="1" noChangeArrowheads="1"/>
          </p:cNvPicPr>
          <p:nvPr>
            <p:ph type="pic" sz="quarter" idx="17"/>
          </p:nvPr>
        </p:nvPicPr>
        <p:blipFill rotWithShape="1">
          <a:blip r:embed="rId3">
            <a:extLst>
              <a:ext uri="{28A0092B-C50C-407E-A947-70E740481C1C}">
                <a14:useLocalDpi xmlns:a14="http://schemas.microsoft.com/office/drawing/2010/main" val="0"/>
              </a:ext>
            </a:extLst>
          </a:blip>
          <a:srcRect l="14014" t="441" r="22143" b="5998"/>
          <a:stretch>
            <a:fillRect/>
          </a:stretch>
        </p:blipFill>
        <p:spPr bwMode="auto">
          <a:xfrm>
            <a:off x="7179926" y="2616098"/>
            <a:ext cx="4066339" cy="3478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B706E08-65A4-E1A4-D6D3-8FC2BEA44BAF}"/>
              </a:ext>
            </a:extLst>
          </p:cNvPr>
          <p:cNvPicPr>
            <a:picLocks noGrp="1" noChangeAspect="1" noChangeArrowheads="1"/>
          </p:cNvPicPr>
          <p:nvPr>
            <p:ph type="pic" sz="quarter" idx="16"/>
          </p:nvPr>
        </p:nvPicPr>
        <p:blipFill rotWithShape="1">
          <a:blip r:embed="rId4">
            <a:extLst>
              <a:ext uri="{28A0092B-C50C-407E-A947-70E740481C1C}">
                <a14:useLocalDpi xmlns:a14="http://schemas.microsoft.com/office/drawing/2010/main" val="0"/>
              </a:ext>
            </a:extLst>
          </a:blip>
          <a:srcRect t="38254" r="15247" b="22256"/>
          <a:stretch>
            <a:fillRect/>
          </a:stretch>
        </p:blipFill>
        <p:spPr bwMode="auto">
          <a:xfrm>
            <a:off x="6392458" y="1480023"/>
            <a:ext cx="1715245" cy="10655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con&#10;&#10;Description automatically generated">
            <a:extLst>
              <a:ext uri="{FF2B5EF4-FFF2-40B4-BE49-F238E27FC236}">
                <a16:creationId xmlns:a16="http://schemas.microsoft.com/office/drawing/2014/main" id="{319156F7-E1E5-7DAA-8AB4-D88987ED7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301" y="78199"/>
            <a:ext cx="511919" cy="443469"/>
          </a:xfrm>
          <a:prstGeom prst="rect">
            <a:avLst/>
          </a:prstGeom>
        </p:spPr>
      </p:pic>
      <p:cxnSp>
        <p:nvCxnSpPr>
          <p:cNvPr id="3" name="Straight Arrow Connector 2">
            <a:extLst>
              <a:ext uri="{FF2B5EF4-FFF2-40B4-BE49-F238E27FC236}">
                <a16:creationId xmlns:a16="http://schemas.microsoft.com/office/drawing/2014/main" id="{B76EE925-2527-569C-F95E-DA831DF5ACA6}"/>
              </a:ext>
            </a:extLst>
          </p:cNvPr>
          <p:cNvCxnSpPr>
            <a:cxnSpLocks/>
          </p:cNvCxnSpPr>
          <p:nvPr/>
        </p:nvCxnSpPr>
        <p:spPr>
          <a:xfrm flipH="1">
            <a:off x="8926875" y="3496397"/>
            <a:ext cx="1281797" cy="92977"/>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56297DE-E88D-8A82-53D3-A385571947E1}"/>
              </a:ext>
            </a:extLst>
          </p:cNvPr>
          <p:cNvSpPr txBox="1"/>
          <p:nvPr/>
        </p:nvSpPr>
        <p:spPr>
          <a:xfrm>
            <a:off x="7442288" y="3034678"/>
            <a:ext cx="1377498" cy="553998"/>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Snatch block location while chained to the structure  </a:t>
            </a:r>
          </a:p>
        </p:txBody>
      </p:sp>
      <p:cxnSp>
        <p:nvCxnSpPr>
          <p:cNvPr id="7" name="Straight Arrow Connector 6">
            <a:extLst>
              <a:ext uri="{FF2B5EF4-FFF2-40B4-BE49-F238E27FC236}">
                <a16:creationId xmlns:a16="http://schemas.microsoft.com/office/drawing/2014/main" id="{CDE16025-FAD1-50C6-4616-21D14E586EC1}"/>
              </a:ext>
            </a:extLst>
          </p:cNvPr>
          <p:cNvCxnSpPr>
            <a:cxnSpLocks/>
          </p:cNvCxnSpPr>
          <p:nvPr/>
        </p:nvCxnSpPr>
        <p:spPr>
          <a:xfrm>
            <a:off x="8899391" y="3700161"/>
            <a:ext cx="889000" cy="494553"/>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cxnSp>
        <p:nvCxnSpPr>
          <p:cNvPr id="16" name="Straight Arrow Connector 15">
            <a:extLst>
              <a:ext uri="{FF2B5EF4-FFF2-40B4-BE49-F238E27FC236}">
                <a16:creationId xmlns:a16="http://schemas.microsoft.com/office/drawing/2014/main" id="{D845D6D3-E8E0-F7E1-7021-69D1A9E122E5}"/>
              </a:ext>
            </a:extLst>
          </p:cNvPr>
          <p:cNvCxnSpPr>
            <a:cxnSpLocks/>
          </p:cNvCxnSpPr>
          <p:nvPr/>
        </p:nvCxnSpPr>
        <p:spPr>
          <a:xfrm>
            <a:off x="9760614" y="4232683"/>
            <a:ext cx="127689" cy="1195449"/>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sp>
        <p:nvSpPr>
          <p:cNvPr id="13" name="TextBox 12">
            <a:extLst>
              <a:ext uri="{FF2B5EF4-FFF2-40B4-BE49-F238E27FC236}">
                <a16:creationId xmlns:a16="http://schemas.microsoft.com/office/drawing/2014/main" id="{00CD8E08-02CF-8EF7-C748-A104D54467BB}"/>
              </a:ext>
            </a:extLst>
          </p:cNvPr>
          <p:cNvSpPr txBox="1"/>
          <p:nvPr/>
        </p:nvSpPr>
        <p:spPr>
          <a:xfrm>
            <a:off x="9802146" y="3749768"/>
            <a:ext cx="1095715" cy="415498"/>
          </a:xfrm>
          <a:prstGeom prst="rect">
            <a:avLst/>
          </a:prstGeom>
          <a:solidFill>
            <a:srgbClr val="FFC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Final location of snatch block </a:t>
            </a:r>
          </a:p>
        </p:txBody>
      </p:sp>
      <p:cxnSp>
        <p:nvCxnSpPr>
          <p:cNvPr id="14" name="Straight Arrow Connector 13">
            <a:extLst>
              <a:ext uri="{FF2B5EF4-FFF2-40B4-BE49-F238E27FC236}">
                <a16:creationId xmlns:a16="http://schemas.microsoft.com/office/drawing/2014/main" id="{4508CD55-DD3C-580A-CAC5-C1C50BAD9E62}"/>
              </a:ext>
            </a:extLst>
          </p:cNvPr>
          <p:cNvCxnSpPr>
            <a:cxnSpLocks/>
          </p:cNvCxnSpPr>
          <p:nvPr/>
        </p:nvCxnSpPr>
        <p:spPr>
          <a:xfrm flipH="1">
            <a:off x="8913133" y="3589374"/>
            <a:ext cx="1281797" cy="92977"/>
          </a:xfrm>
          <a:prstGeom prst="straightConnector1">
            <a:avLst/>
          </a:prstGeom>
          <a:ln w="28575">
            <a:solidFill>
              <a:srgbClr val="C00000"/>
            </a:solidFill>
            <a:tailEnd type="triangle"/>
          </a:ln>
        </p:spPr>
        <p:style>
          <a:lnRef idx="1">
            <a:schemeClr val="accent5"/>
          </a:lnRef>
          <a:fillRef idx="0">
            <a:schemeClr val="accent5"/>
          </a:fillRef>
          <a:effectRef idx="0">
            <a:schemeClr val="accent5"/>
          </a:effectRef>
          <a:fontRef idx="minor">
            <a:schemeClr val="tx1"/>
          </a:fontRef>
        </p:style>
      </p:cxnSp>
      <p:sp>
        <p:nvSpPr>
          <p:cNvPr id="20" name="Flowchart: Summing Junction 19">
            <a:extLst>
              <a:ext uri="{FF2B5EF4-FFF2-40B4-BE49-F238E27FC236}">
                <a16:creationId xmlns:a16="http://schemas.microsoft.com/office/drawing/2014/main" id="{3D7BB44F-F5AD-8DC1-D0FA-BAF7516A628A}"/>
              </a:ext>
            </a:extLst>
          </p:cNvPr>
          <p:cNvSpPr/>
          <p:nvPr/>
        </p:nvSpPr>
        <p:spPr>
          <a:xfrm>
            <a:off x="8755121" y="3537334"/>
            <a:ext cx="144270" cy="157379"/>
          </a:xfrm>
          <a:prstGeom prst="flowChartSummingJunction">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lowchart: Summing Junction 3">
            <a:extLst>
              <a:ext uri="{FF2B5EF4-FFF2-40B4-BE49-F238E27FC236}">
                <a16:creationId xmlns:a16="http://schemas.microsoft.com/office/drawing/2014/main" id="{917B0DA5-6D3B-F254-ED93-3A9465D0E4AA}"/>
              </a:ext>
            </a:extLst>
          </p:cNvPr>
          <p:cNvSpPr/>
          <p:nvPr/>
        </p:nvSpPr>
        <p:spPr>
          <a:xfrm>
            <a:off x="9730011" y="3680370"/>
            <a:ext cx="144270" cy="157379"/>
          </a:xfrm>
          <a:prstGeom prst="flowChartSummingJunction">
            <a:avLst/>
          </a:prstGeom>
          <a:solidFill>
            <a:srgbClr val="FFFF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767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8DE5F-3953-7324-25AD-1B74E1D1A5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45F4A0-F324-AF60-74BA-6749BB9E50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8BB32CF-9E8C-01E5-3CD8-BE55D744E164}"/>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027319A-2AC9-F914-1BBC-2E094BA02424}"/>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3E996AC-0680-D791-6F44-6AD3B077530D}"/>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A63169-5C5A-BED5-58C1-67B96F9EEC19}"/>
              </a:ext>
            </a:extLst>
          </p:cNvPr>
          <p:cNvSpPr txBox="1"/>
          <p:nvPr/>
        </p:nvSpPr>
        <p:spPr>
          <a:xfrm>
            <a:off x="493617" y="976486"/>
            <a:ext cx="5602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Industry Incidents</a:t>
            </a:r>
          </a:p>
        </p:txBody>
      </p:sp>
      <p:pic>
        <p:nvPicPr>
          <p:cNvPr id="15" name="Picture 14" descr="A black square with white text&#10;&#10;Description automatically generated">
            <a:extLst>
              <a:ext uri="{FF2B5EF4-FFF2-40B4-BE49-F238E27FC236}">
                <a16:creationId xmlns:a16="http://schemas.microsoft.com/office/drawing/2014/main" id="{16DAFA7A-AE2D-7B22-D27A-C0147FFFED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5E9BD25A-8CD3-8F83-5E91-40BEB4C0A33A}"/>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355901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050A48-5F09-D1F0-8863-576042017110}"/>
              </a:ext>
            </a:extLst>
          </p:cNvPr>
          <p:cNvSpPr txBox="1"/>
          <p:nvPr/>
        </p:nvSpPr>
        <p:spPr>
          <a:xfrm>
            <a:off x="6096000" y="2082129"/>
            <a:ext cx="5442857" cy="34932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Always operate mobile equipment at safe speeds. Consider the roadways, tracks, grades, clearances, visibility, traffic and type of equipment used.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lang="en-US" sz="1600">
                <a:solidFill>
                  <a:prstClr val="black"/>
                </a:solidFill>
                <a:latin typeface="Arial" panose="020B0604020202020204" pitchFamily="34" charset="0"/>
                <a:cs typeface="Arial" panose="020B0604020202020204" pitchFamily="34" charset="0"/>
              </a:rPr>
              <a:t>Confirm berms and guardrails are at least mid-axle height of the largest mobile equipment using the roadway.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lang="en-US" sz="1600">
                <a:solidFill>
                  <a:prstClr val="black"/>
                </a:solidFill>
                <a:latin typeface="Arial" panose="020B0604020202020204" pitchFamily="34" charset="0"/>
                <a:cs typeface="Arial" panose="020B0604020202020204" pitchFamily="34" charset="0"/>
              </a:rPr>
              <a:t>Always wear a seatbelt while operating mobile equipment. Never attempt to exit or jump from an out-of-control vehicle. </a:t>
            </a:r>
          </a:p>
          <a:p>
            <a:pPr marL="285750" marR="0" lvl="0" indent="-285750" algn="l" defTabSz="914400" rtl="0" eaLnBrk="1" fontAlgn="t" latinLnBrk="0" hangingPunct="1">
              <a:lnSpc>
                <a:spcPct val="100000"/>
              </a:lnSpc>
              <a:spcBef>
                <a:spcPts val="0"/>
              </a:spcBef>
              <a:spcAft>
                <a:spcPts val="600"/>
              </a:spcAft>
              <a:buClr>
                <a:srgbClr val="C66A39"/>
              </a:buClr>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Perform pre-operation examinations of mobile equipment. </a:t>
            </a:r>
          </a:p>
        </p:txBody>
      </p:sp>
      <p:sp>
        <p:nvSpPr>
          <p:cNvPr id="2" name="TextBox 1">
            <a:extLst>
              <a:ext uri="{FF2B5EF4-FFF2-40B4-BE49-F238E27FC236}">
                <a16:creationId xmlns:a16="http://schemas.microsoft.com/office/drawing/2014/main" id="{FAAB0A34-5EBA-C997-26F2-592255F07DB5}"/>
              </a:ext>
            </a:extLst>
          </p:cNvPr>
          <p:cNvSpPr txBox="1"/>
          <p:nvPr/>
        </p:nvSpPr>
        <p:spPr>
          <a:xfrm>
            <a:off x="1953936" y="1372291"/>
            <a:ext cx="9715500" cy="584775"/>
          </a:xfrm>
          <a:prstGeom prst="rect">
            <a:avLst/>
          </a:prstGeom>
          <a:noFill/>
        </p:spPr>
        <p:txBody>
          <a:bodyPr wrap="square" rtlCol="0">
            <a:spAutoFit/>
          </a:bodyPr>
          <a:lstStyle/>
          <a:p>
            <a:pPr lvl="0">
              <a:spcAft>
                <a:spcPts val="1200"/>
              </a:spcAft>
              <a:buClr>
                <a:srgbClr val="C66A39"/>
              </a:buClr>
            </a:pPr>
            <a:r>
              <a:rPr lang="en-US" sz="1600">
                <a:solidFill>
                  <a:prstClr val="black"/>
                </a:solidFill>
                <a:latin typeface="Arial" panose="020B0604020202020204" pitchFamily="34" charset="0"/>
                <a:cs typeface="Arial" panose="020B0604020202020204" pitchFamily="34" charset="0"/>
              </a:rPr>
              <a:t>October 28, 2025 – A miner died after the haul truck he was driving went over a berm along the haul road and into a water-filled pit.</a:t>
            </a:r>
          </a:p>
        </p:txBody>
      </p:sp>
      <p:pic>
        <p:nvPicPr>
          <p:cNvPr id="1026" name="Picture 2">
            <a:extLst>
              <a:ext uri="{FF2B5EF4-FFF2-40B4-BE49-F238E27FC236}">
                <a16:creationId xmlns:a16="http://schemas.microsoft.com/office/drawing/2014/main" id="{0746B8D5-68B1-D014-F0C6-F49F60B8F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7932" y="2203288"/>
            <a:ext cx="3664572" cy="3481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661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8BB28-08B7-AD0D-B25C-1F1AF686F69E}"/>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D2B06BF-A41B-F606-8D27-03FAC34462AB}"/>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90B535E-002C-1650-9F85-BD36959D6190}"/>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C6E677D-96D2-1153-4C98-A546EC8F5891}"/>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44AFD3-9F68-1D1B-5C01-202DC8C489CD}"/>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3368BEC3-05F6-E73C-2067-2FFEDD904FC6}"/>
              </a:ext>
            </a:extLst>
          </p:cNvPr>
          <p:cNvSpPr txBox="1"/>
          <p:nvPr/>
        </p:nvSpPr>
        <p:spPr>
          <a:xfrm>
            <a:off x="6096001" y="2124858"/>
            <a:ext cx="5422710" cy="3570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Do not work or travel near open stopes or holes.</a:t>
            </a:r>
          </a:p>
          <a:p>
            <a:pPr marL="28575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Install and maintain signage identifying open holes or stopes. Make sure signage is highly visible, maintained in place and understood by everyone in the working area.</a:t>
            </a:r>
          </a:p>
          <a:p>
            <a:pPr marL="28575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Install and maintain barricades, berms or other restraining devices in front of open holes or stopes.</a:t>
            </a:r>
          </a:p>
          <a:p>
            <a:pPr marL="28575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Establish and discuss safe procedures to prevent working or traveling near open holes.</a:t>
            </a:r>
          </a:p>
          <a:p>
            <a:pPr marL="28575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Make sure you are properly task-trained for your assigned tasks.</a:t>
            </a:r>
          </a:p>
        </p:txBody>
      </p:sp>
      <p:sp>
        <p:nvSpPr>
          <p:cNvPr id="2" name="TextBox 1">
            <a:extLst>
              <a:ext uri="{FF2B5EF4-FFF2-40B4-BE49-F238E27FC236}">
                <a16:creationId xmlns:a16="http://schemas.microsoft.com/office/drawing/2014/main" id="{A4A023D4-E05A-5CBA-D888-ECEE16BAE32D}"/>
              </a:ext>
            </a:extLst>
          </p:cNvPr>
          <p:cNvSpPr txBox="1"/>
          <p:nvPr/>
        </p:nvSpPr>
        <p:spPr>
          <a:xfrm>
            <a:off x="1951551" y="1481521"/>
            <a:ext cx="9715500" cy="338554"/>
          </a:xfrm>
          <a:prstGeom prst="rect">
            <a:avLst/>
          </a:prstGeom>
          <a:noFill/>
        </p:spPr>
        <p:txBody>
          <a:bodyPr wrap="square" rtlCol="0">
            <a:spAutoFit/>
          </a:bodyPr>
          <a:lstStyle/>
          <a:p>
            <a:pPr lvl="0">
              <a:spcAft>
                <a:spcPts val="1200"/>
              </a:spcAft>
              <a:buClr>
                <a:srgbClr val="C66A39"/>
              </a:buClr>
            </a:pPr>
            <a:r>
              <a:rPr lang="en-US" sz="1600">
                <a:solidFill>
                  <a:prstClr val="black"/>
                </a:solidFill>
                <a:latin typeface="Arial" panose="020B0604020202020204" pitchFamily="34" charset="0"/>
                <a:cs typeface="Arial" panose="020B0604020202020204" pitchFamily="34" charset="0"/>
              </a:rPr>
              <a:t>September 29, 2025 – An operator died when the Load Haul Dump loader traveled into an open stope. </a:t>
            </a:r>
          </a:p>
        </p:txBody>
      </p:sp>
      <p:pic>
        <p:nvPicPr>
          <p:cNvPr id="2050" name="Picture 2">
            <a:extLst>
              <a:ext uri="{FF2B5EF4-FFF2-40B4-BE49-F238E27FC236}">
                <a16:creationId xmlns:a16="http://schemas.microsoft.com/office/drawing/2014/main" id="{0A8FC043-2B6A-A268-0E9C-C84E88169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46" r="7633"/>
          <a:stretch>
            <a:fillRect/>
          </a:stretch>
        </p:blipFill>
        <p:spPr bwMode="auto">
          <a:xfrm>
            <a:off x="1951551" y="2203288"/>
            <a:ext cx="4007633" cy="277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306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9A6CA-DF9B-51B2-BFF8-C3BF44C846D5}"/>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4051647-B805-BBE3-9AE5-19C09F83865B}"/>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FEFD1E5-38B0-71EB-EB13-C60D488A568C}"/>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B977E47-D368-79BF-1BDD-B7798D763A3A}"/>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6D0AFE8-F234-6540-E02A-8AAC8BA99277}"/>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MSHA Fatality Alert </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3D3B44A-5848-2F2E-0262-066CE554A628}"/>
              </a:ext>
            </a:extLst>
          </p:cNvPr>
          <p:cNvSpPr txBox="1"/>
          <p:nvPr/>
        </p:nvSpPr>
        <p:spPr>
          <a:xfrm>
            <a:off x="6096000" y="2252062"/>
            <a:ext cx="5736609" cy="34932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
                <a:srgbClr val="C66A39"/>
              </a:buClr>
              <a:buSzTx/>
              <a:buFontTx/>
              <a:buNone/>
              <a:tabLst/>
              <a:defRPr/>
            </a:pPr>
            <a:r>
              <a:rPr kumimoji="0" lang="en-US" sz="2000" b="1" i="0" u="none" strike="noStrike" kern="1200" cap="none" spc="0" normalizeH="0" baseline="0" noProof="0">
                <a:ln>
                  <a:noFill/>
                </a:ln>
                <a:solidFill>
                  <a:srgbClr val="C66A39"/>
                </a:solidFill>
                <a:effectLst/>
                <a:uLnTx/>
                <a:uFillTx/>
                <a:latin typeface="Arial" panose="020B0604020202020204" pitchFamily="34" charset="0"/>
                <a:ea typeface="+mn-ea"/>
                <a:cs typeface="Arial" panose="020B0604020202020204" pitchFamily="34" charset="0"/>
              </a:rPr>
              <a:t>Eliminate Hazards and Prevent Injuries </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Equip bins and hoppers with mechanical devices such as vibrating shakers or air cannons to loosen blockages. Or provide other effective means so miners are not exposed to caving or sliding materials.</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Make sure miners working under hazardous conditions can be seen, heard and able to communicate with others.</a:t>
            </a:r>
          </a:p>
          <a:p>
            <a:pPr marL="285750" lvl="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Examine working places to identify the potential for falling or sliding materials prior to allowing access to areas in or around bins and hoppers.</a:t>
            </a:r>
          </a:p>
          <a:p>
            <a:pPr marL="285750" indent="-285750" fontAlgn="t">
              <a:spcAft>
                <a:spcPts val="600"/>
              </a:spcAft>
              <a:buClr>
                <a:srgbClr val="C66A39"/>
              </a:buClr>
              <a:buFont typeface="Arial" panose="020B0604020202020204" pitchFamily="34" charset="0"/>
              <a:buChar char="•"/>
              <a:defRPr/>
            </a:pPr>
            <a:r>
              <a:rPr lang="en-US" sz="1600">
                <a:solidFill>
                  <a:prstClr val="black"/>
                </a:solidFill>
                <a:latin typeface="Arial" panose="020B0604020202020204" pitchFamily="34" charset="0"/>
                <a:cs typeface="Arial" panose="020B0604020202020204" pitchFamily="34" charset="0"/>
              </a:rPr>
              <a:t>Before blocked bins and hoppers are cleared, train miners to recognize and safely remove all potential hazards.</a:t>
            </a:r>
          </a:p>
        </p:txBody>
      </p:sp>
      <p:sp>
        <p:nvSpPr>
          <p:cNvPr id="2" name="TextBox 1">
            <a:extLst>
              <a:ext uri="{FF2B5EF4-FFF2-40B4-BE49-F238E27FC236}">
                <a16:creationId xmlns:a16="http://schemas.microsoft.com/office/drawing/2014/main" id="{0803DC5F-373B-EF06-C58A-A23DE303362E}"/>
              </a:ext>
            </a:extLst>
          </p:cNvPr>
          <p:cNvSpPr txBox="1"/>
          <p:nvPr/>
        </p:nvSpPr>
        <p:spPr>
          <a:xfrm>
            <a:off x="1951551" y="1481521"/>
            <a:ext cx="9881058" cy="984885"/>
          </a:xfrm>
          <a:prstGeom prst="rect">
            <a:avLst/>
          </a:prstGeom>
          <a:noFill/>
        </p:spPr>
        <p:txBody>
          <a:bodyPr wrap="square" rtlCol="0">
            <a:spAutoFit/>
          </a:bodyPr>
          <a:lstStyle/>
          <a:p>
            <a:pPr>
              <a:spcAft>
                <a:spcPts val="1200"/>
              </a:spcAft>
              <a:buClr>
                <a:srgbClr val="C66A39"/>
              </a:buClr>
            </a:pPr>
            <a:r>
              <a:rPr lang="en-US" sz="1600">
                <a:solidFill>
                  <a:prstClr val="black"/>
                </a:solidFill>
                <a:latin typeface="Arial" panose="020B0604020202020204" pitchFamily="34" charset="0"/>
                <a:cs typeface="Arial" panose="020B0604020202020204" pitchFamily="34" charset="0"/>
              </a:rPr>
              <a:t>November 22, 2025 – A plant operator died after he was struck and engulfed by falling material at a salt silo discharge outlet. He was attempting to clear a blockage with his head and arm inside the silo access door.</a:t>
            </a:r>
          </a:p>
          <a:p>
            <a:pPr lvl="0">
              <a:spcAft>
                <a:spcPts val="1200"/>
              </a:spcAft>
              <a:buClr>
                <a:srgbClr val="C66A39"/>
              </a:buClr>
            </a:pPr>
            <a:endParaRPr lang="en-US" sz="1600">
              <a:solidFill>
                <a:prstClr val="black"/>
              </a:solidFill>
              <a:latin typeface="Arial" panose="020B0604020202020204" pitchFamily="34" charset="0"/>
              <a:cs typeface="Arial" panose="020B0604020202020204" pitchFamily="34" charset="0"/>
            </a:endParaRPr>
          </a:p>
        </p:txBody>
      </p:sp>
      <p:pic>
        <p:nvPicPr>
          <p:cNvPr id="5122" name="Picture 2" descr="MSHA Nov.22 Fatality Alert">
            <a:extLst>
              <a:ext uri="{FF2B5EF4-FFF2-40B4-BE49-F238E27FC236}">
                <a16:creationId xmlns:a16="http://schemas.microsoft.com/office/drawing/2014/main" id="{F17064F5-EEE9-04A1-2313-CE03D1483FD1}"/>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2139124" y="2415569"/>
            <a:ext cx="3521303" cy="350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966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838200" y="2062715"/>
            <a:ext cx="5366582" cy="4114247"/>
          </a:xfrm>
        </p:spPr>
        <p:txBody>
          <a:bodyPr>
            <a:norm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3" tooltip="https://app.powerbi.com/groups/me/apps/d5191292-f6f8-4519-af19-c3b276f4d4dc/reports/05c83cca-2af1-4233-a190-c4abfd51fa53/5d3b772fb5686999cc5d?experience=power-bi"/>
              </a:rPr>
              <a:t>Health and Safety Dashboard</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4"/>
              </a:rPr>
              <a:t>Safety Toolkits</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5"/>
              </a:rPr>
              <a:t>FCX Policies  </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6"/>
              </a:rPr>
              <a:t>MSHA Safety Alerts </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hlinkClick r:id="rId7"/>
              </a:rPr>
              <a:t>OSHA</a:t>
            </a:r>
            <a:r>
              <a:rPr lang="en-US">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4DE3936-28EA-98B6-ECAC-4011A8A0A572}"/>
              </a:ext>
            </a:extLst>
          </p:cNvPr>
          <p:cNvSpPr txBox="1"/>
          <p:nvPr/>
        </p:nvSpPr>
        <p:spPr>
          <a:xfrm>
            <a:off x="838200" y="365125"/>
            <a:ext cx="5602383" cy="1569660"/>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Additional Resources</a:t>
            </a:r>
            <a:endParaRPr lang="en-US" sz="3600" b="1">
              <a:solidFill>
                <a:srgbClr val="004449"/>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A875F01D-DA8F-BDD2-102D-92D9F2669D8A}"/>
              </a:ext>
            </a:extLst>
          </p:cNvPr>
          <p:cNvGrpSpPr/>
          <p:nvPr/>
        </p:nvGrpSpPr>
        <p:grpSpPr>
          <a:xfrm>
            <a:off x="6204782" y="0"/>
            <a:ext cx="5987218" cy="6860701"/>
            <a:chOff x="6211606" y="0"/>
            <a:chExt cx="5987218" cy="6860701"/>
          </a:xfrm>
        </p:grpSpPr>
        <p:sp>
          <p:nvSpPr>
            <p:cNvPr id="4" name="Rectangle 3">
              <a:extLst>
                <a:ext uri="{FF2B5EF4-FFF2-40B4-BE49-F238E27FC236}">
                  <a16:creationId xmlns:a16="http://schemas.microsoft.com/office/drawing/2014/main" id="{E84FE4F5-DC88-553F-33A3-3D1C6F6F2894}"/>
                </a:ext>
              </a:extLst>
            </p:cNvPr>
            <p:cNvSpPr/>
            <p:nvPr/>
          </p:nvSpPr>
          <p:spPr>
            <a:xfrm>
              <a:off x="6211606" y="2701"/>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AD9388E-49F1-51A9-AB51-FE8806FBEE58}"/>
                </a:ext>
              </a:extLst>
            </p:cNvPr>
            <p:cNvPicPr>
              <a:picLocks noChangeAspect="1"/>
            </p:cNvPicPr>
            <p:nvPr/>
          </p:nvPicPr>
          <p:blipFill>
            <a:blip r:embed="rId8">
              <a:extLst>
                <a:ext uri="{28A0092B-C50C-407E-A947-70E740481C1C}">
                  <a14:useLocalDpi xmlns:a14="http://schemas.microsoft.com/office/drawing/2010/main" val="0"/>
                </a:ext>
              </a:extLst>
            </a:blip>
            <a:srcRect t="18" b="18"/>
            <a:stretch/>
          </p:blipFill>
          <p:spPr>
            <a:xfrm>
              <a:off x="9213340" y="0"/>
              <a:ext cx="2978660" cy="2296194"/>
            </a:xfrm>
            <a:prstGeom prst="rect">
              <a:avLst/>
            </a:prstGeom>
          </p:spPr>
        </p:pic>
        <p:pic>
          <p:nvPicPr>
            <p:cNvPr id="17" name="Picture 16">
              <a:extLst>
                <a:ext uri="{FF2B5EF4-FFF2-40B4-BE49-F238E27FC236}">
                  <a16:creationId xmlns:a16="http://schemas.microsoft.com/office/drawing/2014/main" id="{991EE202-2F4E-BB02-4F1A-6F5505AD95C9}"/>
                </a:ext>
              </a:extLst>
            </p:cNvPr>
            <p:cNvPicPr>
              <a:picLocks noChangeAspect="1"/>
            </p:cNvPicPr>
            <p:nvPr/>
          </p:nvPicPr>
          <p:blipFill>
            <a:blip r:embed="rId9">
              <a:extLst>
                <a:ext uri="{28A0092B-C50C-407E-A947-70E740481C1C}">
                  <a14:useLocalDpi xmlns:a14="http://schemas.microsoft.com/office/drawing/2010/main" val="0"/>
                </a:ext>
              </a:extLst>
            </a:blip>
            <a:srcRect l="21" r="21"/>
            <a:stretch/>
          </p:blipFill>
          <p:spPr>
            <a:xfrm>
              <a:off x="6211606" y="2301707"/>
              <a:ext cx="2994910" cy="2328189"/>
            </a:xfrm>
            <a:prstGeom prst="rect">
              <a:avLst/>
            </a:prstGeom>
          </p:spPr>
        </p:pic>
        <p:pic>
          <p:nvPicPr>
            <p:cNvPr id="18" name="Picture 17">
              <a:extLst>
                <a:ext uri="{FF2B5EF4-FFF2-40B4-BE49-F238E27FC236}">
                  <a16:creationId xmlns:a16="http://schemas.microsoft.com/office/drawing/2014/main" id="{E64D5D02-AF0D-ED29-DFE7-6537C624C788}"/>
                </a:ext>
              </a:extLst>
            </p:cNvPr>
            <p:cNvPicPr>
              <a:picLocks noChangeAspect="1"/>
            </p:cNvPicPr>
            <p:nvPr/>
          </p:nvPicPr>
          <p:blipFill>
            <a:blip r:embed="rId10">
              <a:extLst>
                <a:ext uri="{28A0092B-C50C-407E-A947-70E740481C1C}">
                  <a14:useLocalDpi xmlns:a14="http://schemas.microsoft.com/office/drawing/2010/main" val="0"/>
                </a:ext>
              </a:extLst>
            </a:blip>
            <a:srcRect t="32" b="32"/>
            <a:stretch/>
          </p:blipFill>
          <p:spPr>
            <a:xfrm>
              <a:off x="9203815" y="4623072"/>
              <a:ext cx="2988185" cy="2234928"/>
            </a:xfrm>
            <a:prstGeom prst="rect">
              <a:avLst/>
            </a:prstGeom>
          </p:spPr>
        </p:pic>
      </p:grpSp>
    </p:spTree>
    <p:extLst>
      <p:ext uri="{BB962C8B-B14F-4D97-AF65-F5344CB8AC3E}">
        <p14:creationId xmlns:p14="http://schemas.microsoft.com/office/powerpoint/2010/main" val="2607581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1253F-1D20-8B33-8E1B-60BCD29633F0}"/>
              </a:ext>
            </a:extLst>
          </p:cNvPr>
          <p:cNvSpPr>
            <a:spLocks noGrp="1"/>
          </p:cNvSpPr>
          <p:nvPr>
            <p:ph idx="1"/>
          </p:nvPr>
        </p:nvSpPr>
        <p:spPr>
          <a:xfrm>
            <a:off x="90348" y="2956560"/>
            <a:ext cx="5907490" cy="3803470"/>
          </a:xfrm>
        </p:spPr>
        <p:txBody>
          <a:bodyPr>
            <a:normAutofit fontScale="92500" lnSpcReduction="10000"/>
          </a:bodyPr>
          <a:lstStyle/>
          <a:p>
            <a:pPr>
              <a:spcBef>
                <a:spcPts val="0"/>
              </a:spcBef>
              <a:spcAft>
                <a:spcPts val="1200"/>
              </a:spcAft>
              <a:buClr>
                <a:srgbClr val="C66A39"/>
              </a:buClr>
            </a:pPr>
            <a:r>
              <a:rPr lang="en-US" sz="3900" b="1">
                <a:latin typeface="Arial" panose="020B0604020202020204" pitchFamily="34" charset="0"/>
                <a:cs typeface="Arial" panose="020B0604020202020204" pitchFamily="34" charset="0"/>
              </a:rPr>
              <a:t>Contractor Hours Reporting</a:t>
            </a:r>
          </a:p>
          <a:p>
            <a:pPr>
              <a:spcBef>
                <a:spcPts val="0"/>
              </a:spcBef>
              <a:spcAft>
                <a:spcPts val="1200"/>
              </a:spcAft>
              <a:buClr>
                <a:srgbClr val="C66A39"/>
              </a:buClr>
            </a:pPr>
            <a:r>
              <a:rPr lang="en-US" sz="3900" b="1">
                <a:latin typeface="Arial" panose="020B0604020202020204" pitchFamily="34" charset="0"/>
                <a:cs typeface="Arial" panose="020B0604020202020204" pitchFamily="34" charset="0"/>
              </a:rPr>
              <a:t>Contractor Training Policy Update</a:t>
            </a:r>
          </a:p>
          <a:p>
            <a:pPr>
              <a:spcBef>
                <a:spcPts val="0"/>
              </a:spcBef>
              <a:spcAft>
                <a:spcPts val="1200"/>
              </a:spcAft>
              <a:buClr>
                <a:srgbClr val="C66A39"/>
              </a:buClr>
            </a:pPr>
            <a:r>
              <a:rPr lang="en-US" sz="3900" b="1">
                <a:latin typeface="Arial" panose="020B0604020202020204" pitchFamily="34" charset="0"/>
                <a:cs typeface="Arial" panose="020B0604020202020204" pitchFamily="34" charset="0"/>
              </a:rPr>
              <a:t>HSEP Requirements</a:t>
            </a:r>
          </a:p>
          <a:p>
            <a:pPr>
              <a:spcBef>
                <a:spcPts val="0"/>
              </a:spcBef>
              <a:spcAft>
                <a:spcPts val="1200"/>
              </a:spcAft>
              <a:buClr>
                <a:srgbClr val="C66A39"/>
              </a:buClr>
            </a:pPr>
            <a:r>
              <a:rPr lang="en-US" sz="3900" b="1">
                <a:latin typeface="Arial" panose="020B0604020202020204" pitchFamily="34" charset="0"/>
                <a:cs typeface="Arial" panose="020B0604020202020204" pitchFamily="34" charset="0"/>
              </a:rPr>
              <a:t>Colorado Safer Knives Program</a:t>
            </a:r>
            <a:endParaRPr lang="en-US" sz="4400" b="1">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b="1">
              <a:latin typeface="Arial" panose="020B0604020202020204" pitchFamily="34" charset="0"/>
              <a:cs typeface="Arial" panose="020B0604020202020204" pitchFamily="34" charset="0"/>
            </a:endParaRPr>
          </a:p>
          <a:p>
            <a:pPr>
              <a:spcBef>
                <a:spcPts val="0"/>
              </a:spcBef>
              <a:spcAft>
                <a:spcPts val="1200"/>
              </a:spcAft>
              <a:buClr>
                <a:srgbClr val="C66A39"/>
              </a:buClr>
            </a:pPr>
            <a:endParaRPr lang="en-US">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4DE3936-28EA-98B6-ECAC-4011A8A0A572}"/>
              </a:ext>
            </a:extLst>
          </p:cNvPr>
          <p:cNvSpPr txBox="1"/>
          <p:nvPr/>
        </p:nvSpPr>
        <p:spPr>
          <a:xfrm>
            <a:off x="188510" y="310542"/>
            <a:ext cx="5907490" cy="2308324"/>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Contractor Management Topics</a:t>
            </a:r>
            <a:endParaRPr lang="en-US" sz="3600" b="1">
              <a:solidFill>
                <a:srgbClr val="004449"/>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0A426B68-7E03-AA69-5FAA-E8F508902FA9}"/>
              </a:ext>
            </a:extLst>
          </p:cNvPr>
          <p:cNvGrpSpPr/>
          <p:nvPr/>
        </p:nvGrpSpPr>
        <p:grpSpPr>
          <a:xfrm>
            <a:off x="6204782" y="0"/>
            <a:ext cx="5987218" cy="6858000"/>
            <a:chOff x="6204782" y="0"/>
            <a:chExt cx="5987218" cy="6858000"/>
          </a:xfrm>
        </p:grpSpPr>
        <p:sp>
          <p:nvSpPr>
            <p:cNvPr id="21" name="Rectangle 20">
              <a:extLst>
                <a:ext uri="{FF2B5EF4-FFF2-40B4-BE49-F238E27FC236}">
                  <a16:creationId xmlns:a16="http://schemas.microsoft.com/office/drawing/2014/main" id="{2E5EC2B6-4E9E-532E-EBAE-B04590048378}"/>
                </a:ext>
              </a:extLst>
            </p:cNvPr>
            <p:cNvSpPr/>
            <p:nvPr/>
          </p:nvSpPr>
          <p:spPr>
            <a:xfrm>
              <a:off x="6204782" y="0"/>
              <a:ext cx="5987218" cy="68580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person wearing a welding mask and sunglasses&#10;&#10;Description automatically generated">
              <a:extLst>
                <a:ext uri="{FF2B5EF4-FFF2-40B4-BE49-F238E27FC236}">
                  <a16:creationId xmlns:a16="http://schemas.microsoft.com/office/drawing/2014/main" id="{123C5094-4AF5-1617-9C26-170AF480A618}"/>
                </a:ext>
              </a:extLst>
            </p:cNvPr>
            <p:cNvPicPr>
              <a:picLocks noChangeAspect="1"/>
            </p:cNvPicPr>
            <p:nvPr/>
          </p:nvPicPr>
          <p:blipFill rotWithShape="1">
            <a:blip r:embed="rId3">
              <a:extLst>
                <a:ext uri="{28A0092B-C50C-407E-A947-70E740481C1C}">
                  <a14:useLocalDpi xmlns:a14="http://schemas.microsoft.com/office/drawing/2010/main" val="0"/>
                </a:ext>
              </a:extLst>
            </a:blip>
            <a:srcRect l="11878" t="1160" r="2643"/>
            <a:stretch/>
          </p:blipFill>
          <p:spPr>
            <a:xfrm>
              <a:off x="9208132" y="3366"/>
              <a:ext cx="2978660" cy="2296194"/>
            </a:xfrm>
            <a:prstGeom prst="rect">
              <a:avLst/>
            </a:prstGeom>
          </p:spPr>
        </p:pic>
        <p:pic>
          <p:nvPicPr>
            <p:cNvPr id="6" name="Picture 5">
              <a:extLst>
                <a:ext uri="{FF2B5EF4-FFF2-40B4-BE49-F238E27FC236}">
                  <a16:creationId xmlns:a16="http://schemas.microsoft.com/office/drawing/2014/main" id="{51C2638B-D0B8-97BE-DA12-54F6BD4DB285}"/>
                </a:ext>
              </a:extLst>
            </p:cNvPr>
            <p:cNvPicPr>
              <a:picLocks noChangeAspect="1"/>
            </p:cNvPicPr>
            <p:nvPr/>
          </p:nvPicPr>
          <p:blipFill>
            <a:blip r:embed="rId4">
              <a:extLst>
                <a:ext uri="{28A0092B-C50C-407E-A947-70E740481C1C}">
                  <a14:useLocalDpi xmlns:a14="http://schemas.microsoft.com/office/drawing/2010/main" val="0"/>
                </a:ext>
              </a:extLst>
            </a:blip>
            <a:srcRect t="137" b="137"/>
            <a:stretch/>
          </p:blipFill>
          <p:spPr>
            <a:xfrm>
              <a:off x="9190266" y="0"/>
              <a:ext cx="2994910" cy="2349393"/>
            </a:xfrm>
            <a:prstGeom prst="rect">
              <a:avLst/>
            </a:prstGeom>
          </p:spPr>
        </p:pic>
        <p:pic>
          <p:nvPicPr>
            <p:cNvPr id="12" name="Picture 11">
              <a:extLst>
                <a:ext uri="{FF2B5EF4-FFF2-40B4-BE49-F238E27FC236}">
                  <a16:creationId xmlns:a16="http://schemas.microsoft.com/office/drawing/2014/main" id="{01373659-5A64-45D0-EB95-1192FC1DDA40}"/>
                </a:ext>
              </a:extLst>
            </p:cNvPr>
            <p:cNvPicPr>
              <a:picLocks noChangeAspect="1"/>
            </p:cNvPicPr>
            <p:nvPr/>
          </p:nvPicPr>
          <p:blipFill>
            <a:blip r:embed="rId5">
              <a:extLst>
                <a:ext uri="{28A0092B-C50C-407E-A947-70E740481C1C}">
                  <a14:useLocalDpi xmlns:a14="http://schemas.microsoft.com/office/drawing/2010/main" val="0"/>
                </a:ext>
              </a:extLst>
            </a:blip>
            <a:srcRect t="3" b="3"/>
            <a:stretch/>
          </p:blipFill>
          <p:spPr>
            <a:xfrm>
              <a:off x="9211544" y="4655117"/>
              <a:ext cx="2980456" cy="2199517"/>
            </a:xfrm>
            <a:prstGeom prst="rect">
              <a:avLst/>
            </a:prstGeom>
          </p:spPr>
        </p:pic>
        <p:pic>
          <p:nvPicPr>
            <p:cNvPr id="8" name="Picture 7">
              <a:extLst>
                <a:ext uri="{FF2B5EF4-FFF2-40B4-BE49-F238E27FC236}">
                  <a16:creationId xmlns:a16="http://schemas.microsoft.com/office/drawing/2014/main" id="{B2F27D7A-62CE-A982-A9FB-2925B5A4523E}"/>
                </a:ext>
              </a:extLst>
            </p:cNvPr>
            <p:cNvPicPr>
              <a:picLocks noChangeAspect="1"/>
            </p:cNvPicPr>
            <p:nvPr/>
          </p:nvPicPr>
          <p:blipFill>
            <a:blip r:embed="rId6">
              <a:extLst>
                <a:ext uri="{28A0092B-C50C-407E-A947-70E740481C1C}">
                  <a14:useLocalDpi xmlns:a14="http://schemas.microsoft.com/office/drawing/2010/main" val="0"/>
                </a:ext>
              </a:extLst>
            </a:blip>
            <a:srcRect t="50" b="50"/>
            <a:stretch/>
          </p:blipFill>
          <p:spPr>
            <a:xfrm>
              <a:off x="6207388" y="2367817"/>
              <a:ext cx="2994910" cy="2286811"/>
            </a:xfrm>
            <a:prstGeom prst="rect">
              <a:avLst/>
            </a:prstGeom>
          </p:spPr>
        </p:pic>
      </p:grpSp>
    </p:spTree>
    <p:extLst>
      <p:ext uri="{BB962C8B-B14F-4D97-AF65-F5344CB8AC3E}">
        <p14:creationId xmlns:p14="http://schemas.microsoft.com/office/powerpoint/2010/main" val="3075146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E0303-E901-D41B-C716-E018679233B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397B0B-A365-A8DA-4900-18737BA83B0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E8D9B4F-B8AD-2E53-9C96-BADE00837C2D}"/>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6FC50A7-C3D5-8078-E6D0-0E0D5ECB86CD}"/>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90C6AE0-296E-F79F-C4E8-EB6196D2BE4F}"/>
              </a:ext>
            </a:extLst>
          </p:cNvPr>
          <p:cNvSpPr txBox="1"/>
          <p:nvPr/>
        </p:nvSpPr>
        <p:spPr>
          <a:xfrm>
            <a:off x="1953936" y="541294"/>
            <a:ext cx="9455092" cy="707886"/>
          </a:xfrm>
          <a:prstGeom prst="rect">
            <a:avLst/>
          </a:prstGeom>
          <a:noFill/>
        </p:spPr>
        <p:txBody>
          <a:bodyPr wrap="square" rtlCol="0">
            <a:spAutoFit/>
          </a:bodyPr>
          <a:lstStyle/>
          <a:p>
            <a:r>
              <a:rPr lang="en-US" sz="4000" b="1">
                <a:solidFill>
                  <a:srgbClr val="004449"/>
                </a:solidFill>
                <a:latin typeface="Arial" panose="020B0604020202020204" pitchFamily="34" charset="0"/>
                <a:cs typeface="Arial" panose="020B0604020202020204" pitchFamily="34" charset="0"/>
              </a:rPr>
              <a:t>Hours Reporting:</a:t>
            </a:r>
          </a:p>
        </p:txBody>
      </p:sp>
      <p:sp>
        <p:nvSpPr>
          <p:cNvPr id="6" name="TextBox 5">
            <a:extLst>
              <a:ext uri="{FF2B5EF4-FFF2-40B4-BE49-F238E27FC236}">
                <a16:creationId xmlns:a16="http://schemas.microsoft.com/office/drawing/2014/main" id="{C4495420-0782-1EA6-3657-6D9008C5CF4B}"/>
              </a:ext>
            </a:extLst>
          </p:cNvPr>
          <p:cNvSpPr txBox="1"/>
          <p:nvPr/>
        </p:nvSpPr>
        <p:spPr>
          <a:xfrm>
            <a:off x="1689652" y="1444353"/>
            <a:ext cx="10058399" cy="4791055"/>
          </a:xfrm>
          <a:prstGeom prst="rect">
            <a:avLst/>
          </a:prstGeom>
          <a:noFill/>
        </p:spPr>
        <p:txBody>
          <a:bodyPr wrap="square" rtlCol="0">
            <a:spAutoFit/>
          </a:bodyPr>
          <a:lstStyle/>
          <a:p>
            <a:pPr marL="342900" marR="0" lvl="0" indent="-342900"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Thank you to those submitting their hours in the new system</a:t>
            </a:r>
          </a:p>
          <a:p>
            <a:pPr marL="342900" marR="0" lvl="0" indent="-342900"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endParaRPr lang="en-US" sz="2800">
              <a:solidFill>
                <a:srgbClr val="000000"/>
              </a:solidFill>
              <a:latin typeface="Arial" panose="020B0604020202020204"/>
              <a:cs typeface="Arial" panose="020B0604020202020204" pitchFamily="34" charset="0"/>
            </a:endParaRPr>
          </a:p>
          <a:p>
            <a:pPr marL="342900" marR="0" lvl="0" indent="-342900"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lang="en-US" sz="2800">
                <a:solidFill>
                  <a:srgbClr val="000000"/>
                </a:solidFill>
                <a:latin typeface="Arial" panose="020B0604020202020204"/>
                <a:cs typeface="Arial" panose="020B0604020202020204" pitchFamily="34" charset="0"/>
              </a:rPr>
              <a:t>Technical/access issues still impacting timely reporting</a:t>
            </a:r>
          </a:p>
          <a:p>
            <a:pPr marL="800100" lvl="1" indent="-342900" defTabSz="685800">
              <a:lnSpc>
                <a:spcPct val="90000"/>
              </a:lnSpc>
              <a:spcBef>
                <a:spcPts val="750"/>
              </a:spcBef>
              <a:buClr>
                <a:srgbClr val="005DAB"/>
              </a:buClr>
              <a:buSzPct val="110000"/>
              <a:buFont typeface="Arial" panose="020B0604020202020204" pitchFamily="34" charset="0"/>
              <a:buChar char="-"/>
              <a:defRPr/>
            </a:pPr>
            <a:r>
              <a:rPr lang="en-US" sz="2800">
                <a:solidFill>
                  <a:srgbClr val="000000"/>
                </a:solidFill>
                <a:latin typeface="Arial" panose="020B0604020202020204"/>
                <a:cs typeface="Arial" panose="020B0604020202020204" pitchFamily="34" charset="0"/>
              </a:rPr>
              <a:t>If access, please resubmit Access Request (linked next slide)</a:t>
            </a:r>
          </a:p>
          <a:p>
            <a:pPr marL="800100" lvl="1" indent="-342900" defTabSz="685800">
              <a:lnSpc>
                <a:spcPct val="90000"/>
              </a:lnSpc>
              <a:spcBef>
                <a:spcPts val="750"/>
              </a:spcBef>
              <a:buClr>
                <a:srgbClr val="005DAB"/>
              </a:buClr>
              <a:buSzPct val="110000"/>
              <a:buFont typeface="Arial" panose="020B0604020202020204" pitchFamily="34" charset="0"/>
              <a:buChar char="-"/>
              <a:defRPr/>
            </a:pPr>
            <a:r>
              <a:rPr lang="en-US" sz="2800">
                <a:solidFill>
                  <a:srgbClr val="000000"/>
                </a:solidFill>
                <a:latin typeface="Arial" panose="020B0604020202020204"/>
                <a:cs typeface="Arial" panose="020B0604020202020204" pitchFamily="34" charset="0"/>
              </a:rPr>
              <a:t>Keep Ben Goertz informed (</a:t>
            </a:r>
            <a:r>
              <a:rPr lang="en-US" sz="2800">
                <a:solidFill>
                  <a:srgbClr val="000000"/>
                </a:solidFill>
                <a:latin typeface="Arial" panose="020B0604020202020204"/>
                <a:cs typeface="Arial" panose="020B0604020202020204" pitchFamily="34" charset="0"/>
                <a:hlinkClick r:id="rId3"/>
              </a:rPr>
              <a:t>bgoertz@fmi.com</a:t>
            </a:r>
            <a:r>
              <a:rPr lang="en-US" sz="2800">
                <a:solidFill>
                  <a:srgbClr val="000000"/>
                </a:solidFill>
                <a:latin typeface="Arial" panose="020B0604020202020204"/>
                <a:cs typeface="Arial" panose="020B0604020202020204" pitchFamily="34" charset="0"/>
              </a:rPr>
              <a:t>)</a:t>
            </a:r>
          </a:p>
          <a:p>
            <a:pPr marL="342900" indent="-342900" defTabSz="685800">
              <a:lnSpc>
                <a:spcPct val="90000"/>
              </a:lnSpc>
              <a:spcBef>
                <a:spcPts val="750"/>
              </a:spcBef>
              <a:buClr>
                <a:srgbClr val="005DAB"/>
              </a:buClr>
              <a:buSzPct val="110000"/>
              <a:buFont typeface="Arial" panose="020B0604020202020204" pitchFamily="34" charset="0"/>
              <a:buChar char="-"/>
              <a:defRPr/>
            </a:pPr>
            <a:endParaRPr lang="en-US" sz="2800">
              <a:solidFill>
                <a:srgbClr val="000000"/>
              </a:solidFill>
              <a:latin typeface="Arial" panose="020B0604020202020204"/>
              <a:cs typeface="Arial" panose="020B0604020202020204" pitchFamily="34" charset="0"/>
            </a:endParaRPr>
          </a:p>
          <a:p>
            <a:pPr marL="342900" indent="-342900" defTabSz="685800">
              <a:lnSpc>
                <a:spcPct val="90000"/>
              </a:lnSpc>
              <a:spcBef>
                <a:spcPts val="750"/>
              </a:spcBef>
              <a:buClr>
                <a:srgbClr val="005DAB"/>
              </a:buClr>
              <a:buSzPct val="110000"/>
              <a:buFont typeface="Arial" panose="020B0604020202020204" pitchFamily="34" charset="0"/>
              <a:buChar char="-"/>
              <a:defRPr/>
            </a:pPr>
            <a:r>
              <a:rPr kumimoji="0" lang="en-US" sz="2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Starting February and monthly thereafter:</a:t>
            </a:r>
          </a:p>
          <a:p>
            <a:pPr marL="800100" lvl="1" indent="-342900" defTabSz="685800">
              <a:lnSpc>
                <a:spcPct val="90000"/>
              </a:lnSpc>
              <a:spcBef>
                <a:spcPts val="750"/>
              </a:spcBef>
              <a:buClr>
                <a:srgbClr val="005DAB"/>
              </a:buClr>
              <a:buSzPct val="110000"/>
              <a:buFont typeface="Arial" panose="020B0604020202020204" pitchFamily="34" charset="0"/>
              <a:buChar char="-"/>
              <a:defRPr/>
            </a:pPr>
            <a:r>
              <a:rPr lang="en-US" sz="2800">
                <a:solidFill>
                  <a:srgbClr val="000000"/>
                </a:solidFill>
                <a:latin typeface="Arial" panose="020B0604020202020204"/>
                <a:cs typeface="Arial" panose="020B0604020202020204" pitchFamily="34" charset="0"/>
              </a:rPr>
              <a:t>R</a:t>
            </a:r>
            <a:r>
              <a:rPr kumimoji="0" lang="en-US" sz="2800" b="0" i="0" u="none" strike="noStrike" kern="1200" cap="none" spc="0" normalizeH="0" baseline="0" noProof="0" err="1">
                <a:ln>
                  <a:noFill/>
                </a:ln>
                <a:solidFill>
                  <a:srgbClr val="000000"/>
                </a:solidFill>
                <a:effectLst/>
                <a:uLnTx/>
                <a:uFillTx/>
                <a:latin typeface="Arial" panose="020B0604020202020204"/>
                <a:ea typeface="+mn-ea"/>
                <a:cs typeface="Arial" panose="020B0604020202020204" pitchFamily="34" charset="0"/>
              </a:rPr>
              <a:t>estrict</a:t>
            </a:r>
            <a:r>
              <a:rPr kumimoji="0" lang="en-US" sz="2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 site access if prior hours not reported by 6</a:t>
            </a:r>
            <a:r>
              <a:rPr kumimoji="0" lang="en-US" sz="2800" b="0" i="0" u="none" strike="noStrike" kern="1200" cap="none" spc="0" normalizeH="0" baseline="30000" noProof="0">
                <a:ln>
                  <a:noFill/>
                </a:ln>
                <a:solidFill>
                  <a:srgbClr val="000000"/>
                </a:solidFill>
                <a:effectLst/>
                <a:uLnTx/>
                <a:uFillTx/>
                <a:latin typeface="Arial" panose="020B0604020202020204"/>
                <a:ea typeface="+mn-ea"/>
                <a:cs typeface="Arial" panose="020B0604020202020204" pitchFamily="34" charset="0"/>
              </a:rPr>
              <a:t>th</a:t>
            </a:r>
            <a:endParaRPr kumimoji="0" lang="en-US" sz="2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800100" lvl="1" indent="-342900" defTabSz="685800">
              <a:lnSpc>
                <a:spcPct val="90000"/>
              </a:lnSpc>
              <a:spcBef>
                <a:spcPts val="750"/>
              </a:spcBef>
              <a:buClr>
                <a:srgbClr val="005DAB"/>
              </a:buClr>
              <a:buSzPct val="110000"/>
              <a:buFont typeface="Arial" panose="020B0604020202020204" pitchFamily="34" charset="0"/>
              <a:buChar char="-"/>
              <a:defRPr/>
            </a:pPr>
            <a:r>
              <a:rPr lang="en-US" sz="2800">
                <a:solidFill>
                  <a:srgbClr val="000000"/>
                </a:solidFill>
                <a:latin typeface="Arial" panose="020B0604020202020204"/>
                <a:cs typeface="Arial" panose="020B0604020202020204" pitchFamily="34" charset="0"/>
              </a:rPr>
              <a:t>If technical issue, email hours to Ben Goertz</a:t>
            </a:r>
            <a:endParaRPr kumimoji="0" lang="en-US" sz="28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p:txBody>
      </p:sp>
    </p:spTree>
    <p:extLst>
      <p:ext uri="{BB962C8B-B14F-4D97-AF65-F5344CB8AC3E}">
        <p14:creationId xmlns:p14="http://schemas.microsoft.com/office/powerpoint/2010/main" val="2655410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36E832-E981-6826-A479-F179EE232C7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96C3384-7C71-8CF4-C4B5-6D37B96C2B75}"/>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0B4CFA-1C92-6558-EEA4-FFBF2B9AFB4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59BAA5D-3C0C-DA29-905E-EA9A50AE6AD9}"/>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Contractor EWS Access</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E852020-8E50-5549-C0EF-3E48B265E9C6}"/>
              </a:ext>
            </a:extLst>
          </p:cNvPr>
          <p:cNvSpPr txBox="1"/>
          <p:nvPr/>
        </p:nvSpPr>
        <p:spPr>
          <a:xfrm>
            <a:off x="1953935" y="1444353"/>
            <a:ext cx="4733943" cy="3956981"/>
          </a:xfrm>
          <a:prstGeom prst="rect">
            <a:avLst/>
          </a:prstGeom>
          <a:noFill/>
        </p:spPr>
        <p:txBody>
          <a:bodyPr wrap="square" rtlCol="0">
            <a:spAutoFit/>
          </a:bodyPr>
          <a:lstStyle/>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Access to site digital forms now available to Contractors!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Integration of Contractor submitted forms into internal dashboards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Forms can be used in online and offline modes</a:t>
            </a: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Request Access with QR Code or </a:t>
            </a: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hlinkClick r:id="rId3"/>
              </a:rPr>
              <a:t>HERE</a:t>
            </a: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R="0" lvl="0" algn="l" defTabSz="685800" rtl="0" eaLnBrk="1" fontAlgn="auto" latinLnBrk="0" hangingPunct="1">
              <a:lnSpc>
                <a:spcPct val="90000"/>
              </a:lnSpc>
              <a:spcBef>
                <a:spcPts val="750"/>
              </a:spcBef>
              <a:spcAft>
                <a:spcPts val="0"/>
              </a:spcAft>
              <a:buClr>
                <a:srgbClr val="005DAB"/>
              </a:buClr>
              <a:buSzPct val="110000"/>
              <a:tabLst/>
              <a:defRPr/>
            </a:pPr>
            <a:endPar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endParaRPr>
          </a:p>
          <a:p>
            <a:pPr marL="173831" marR="0" lvl="0" indent="-173831" algn="l" defTabSz="685800" rtl="0" eaLnBrk="1" fontAlgn="auto" latinLnBrk="0" hangingPunct="1">
              <a:lnSpc>
                <a:spcPct val="90000"/>
              </a:lnSpc>
              <a:spcBef>
                <a:spcPts val="750"/>
              </a:spcBef>
              <a:spcAft>
                <a:spcPts val="0"/>
              </a:spcAft>
              <a:buClr>
                <a:srgbClr val="005DAB"/>
              </a:buClr>
              <a:buSzPct val="110000"/>
              <a:buFont typeface="Arial" panose="020B0604020202020204" pitchFamily="34" charset="0"/>
              <a:buChar char="•"/>
              <a:tabLst/>
              <a:defRPr/>
            </a:pPr>
            <a:r>
              <a:rPr kumimoji="0" lang="en-US" sz="2200" b="0" i="0" u="none" strike="noStrike" kern="1200" cap="none" spc="0" normalizeH="0" baseline="0" noProof="0">
                <a:ln>
                  <a:noFill/>
                </a:ln>
                <a:solidFill>
                  <a:srgbClr val="000000"/>
                </a:solidFill>
                <a:effectLst/>
                <a:uLnTx/>
                <a:uFillTx/>
                <a:latin typeface="Arial" panose="020B0604020202020204"/>
                <a:ea typeface="+mn-ea"/>
                <a:cs typeface="Arial" panose="020B0604020202020204" pitchFamily="34" charset="0"/>
              </a:rPr>
              <a:t>Reach out to H&amp;S Department with any questions or issues</a:t>
            </a:r>
          </a:p>
        </p:txBody>
      </p:sp>
      <p:pic>
        <p:nvPicPr>
          <p:cNvPr id="2" name="Picture 1" descr="A cork board with notes and words&#10;&#10;AI-generated content may be incorrect.">
            <a:extLst>
              <a:ext uri="{FF2B5EF4-FFF2-40B4-BE49-F238E27FC236}">
                <a16:creationId xmlns:a16="http://schemas.microsoft.com/office/drawing/2014/main" id="{FC968212-7AA4-11F7-79FB-B7C3A8499DD7}"/>
              </a:ext>
            </a:extLst>
          </p:cNvPr>
          <p:cNvPicPr>
            <a:picLocks noChangeAspect="1"/>
          </p:cNvPicPr>
          <p:nvPr/>
        </p:nvPicPr>
        <p:blipFill>
          <a:blip r:embed="rId4"/>
          <a:stretch>
            <a:fillRect/>
          </a:stretch>
        </p:blipFill>
        <p:spPr>
          <a:xfrm>
            <a:off x="7430705" y="1372290"/>
            <a:ext cx="3783137" cy="5041493"/>
          </a:xfrm>
          <a:prstGeom prst="rect">
            <a:avLst/>
          </a:prstGeom>
        </p:spPr>
      </p:pic>
    </p:spTree>
    <p:extLst>
      <p:ext uri="{BB962C8B-B14F-4D97-AF65-F5344CB8AC3E}">
        <p14:creationId xmlns:p14="http://schemas.microsoft.com/office/powerpoint/2010/main" val="2374943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C7D0E-265B-200A-037A-9F10FEFC7DAF}"/>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E7BD4355-6CD7-9CC3-7A8A-BFD8E1F63EE8}"/>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77CF6818-17E3-AA1F-42C3-CBDD5E5953C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68E7A62-330C-DB74-4BD9-849D4CEE251C}"/>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3ADB236-9D6E-9DB3-8D2F-C35C574DCDE9}"/>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Contractor Training Policy Update</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BD20396D-63A5-D71D-71FD-7F6BDC1DC7FD}"/>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D75BDFCC-8C02-25ED-5A73-A3523BFE7528}"/>
              </a:ext>
            </a:extLst>
          </p:cNvPr>
          <p:cNvSpPr txBox="1"/>
          <p:nvPr/>
        </p:nvSpPr>
        <p:spPr>
          <a:xfrm>
            <a:off x="2076488" y="1295036"/>
            <a:ext cx="9630379" cy="5106975"/>
          </a:xfrm>
          <a:prstGeom prst="rect">
            <a:avLst/>
          </a:prstGeom>
          <a:noFill/>
        </p:spPr>
        <p:txBody>
          <a:bodyPr wrap="square" lIns="91440" tIns="45720" rIns="91440" bIns="45720" anchor="t">
            <a:spAutoFit/>
          </a:bodyPr>
          <a:lstStyle/>
          <a:p>
            <a:r>
              <a:rPr lang="en-US" sz="1400">
                <a:solidFill>
                  <a:srgbClr val="404040"/>
                </a:solidFill>
                <a:latin typeface="+mj-lt"/>
                <a:ea typeface="Calibri"/>
                <a:cs typeface="Segoe UI"/>
              </a:rPr>
              <a:t>Over the past 18 months, we have focused on </a:t>
            </a:r>
            <a:r>
              <a:rPr lang="en-US" sz="1400" b="1">
                <a:solidFill>
                  <a:srgbClr val="404040"/>
                </a:solidFill>
                <a:latin typeface="+mj-lt"/>
                <a:ea typeface="Calibri"/>
                <a:cs typeface="Segoe UI"/>
              </a:rPr>
              <a:t>standardizing training materials and delivery methods</a:t>
            </a:r>
            <a:r>
              <a:rPr lang="en-US" sz="1400">
                <a:solidFill>
                  <a:srgbClr val="404040"/>
                </a:solidFill>
                <a:latin typeface="+mj-lt"/>
                <a:ea typeface="Calibri"/>
                <a:cs typeface="Segoe UI"/>
              </a:rPr>
              <a:t> across Freeport-McMoRan. This initiative aimed to ensure consistency and alignment with our safety and operational standards.</a:t>
            </a:r>
            <a:endParaRPr lang="en-US" sz="1400">
              <a:latin typeface="+mj-lt"/>
            </a:endParaRPr>
          </a:p>
          <a:p>
            <a:r>
              <a:rPr lang="en-US" sz="1400">
                <a:solidFill>
                  <a:srgbClr val="404040"/>
                </a:solidFill>
                <a:latin typeface="+mj-lt"/>
                <a:ea typeface="Calibri"/>
                <a:cs typeface="Segoe UI"/>
              </a:rPr>
              <a:t>Throughout this process, we received valuable feedback from our contractors. While many appreciated the effort to standardize Freeport-specific training, several indicated that their own training programs were equally effective—and in some cases, even more comprehensive.</a:t>
            </a:r>
            <a:br>
              <a:rPr lang="en-US" sz="1400">
                <a:solidFill>
                  <a:srgbClr val="404040"/>
                </a:solidFill>
                <a:latin typeface="+mj-lt"/>
                <a:ea typeface="Calibri"/>
                <a:cs typeface="Segoe UI"/>
              </a:rPr>
            </a:br>
            <a:endParaRPr lang="en-US" sz="1400">
              <a:latin typeface="+mj-lt"/>
            </a:endParaRPr>
          </a:p>
          <a:p>
            <a:r>
              <a:rPr lang="en-US" sz="1400" b="1">
                <a:solidFill>
                  <a:srgbClr val="404040"/>
                </a:solidFill>
                <a:latin typeface="+mj-lt"/>
                <a:ea typeface="Calibri"/>
                <a:cs typeface="Segoe UI"/>
              </a:rPr>
              <a:t>Based on this feedback, Freeport is adjusting its approach:</a:t>
            </a:r>
            <a:endParaRPr lang="en-US" sz="1400">
              <a:latin typeface="+mj-lt"/>
            </a:endParaRPr>
          </a:p>
          <a:p>
            <a:pPr marL="285750" indent="-285750">
              <a:buFont typeface="Arial"/>
              <a:buChar char="•"/>
            </a:pPr>
            <a:r>
              <a:rPr lang="en-US" sz="1400" b="1">
                <a:solidFill>
                  <a:srgbClr val="404040"/>
                </a:solidFill>
                <a:latin typeface="+mj-lt"/>
                <a:ea typeface="Calibri"/>
                <a:cs typeface="Segoe UI"/>
              </a:rPr>
              <a:t>Contractor Training Acceptance:</a:t>
            </a:r>
            <a:br>
              <a:rPr lang="en-US" sz="1400" b="1">
                <a:solidFill>
                  <a:srgbClr val="404040"/>
                </a:solidFill>
                <a:latin typeface="+mj-lt"/>
                <a:ea typeface="Calibri"/>
                <a:cs typeface="Segoe UI"/>
              </a:rPr>
            </a:br>
            <a:r>
              <a:rPr lang="en-US" sz="1400" b="1">
                <a:solidFill>
                  <a:srgbClr val="404040"/>
                </a:solidFill>
                <a:latin typeface="+mj-lt"/>
                <a:ea typeface="Calibri"/>
                <a:cs typeface="Segoe UI"/>
              </a:rPr>
              <a:t> We will now accept contractor-provided training, with exception to training noted in the attached document, provided the contractor attests that their training meets our core safety policies, even if it is not Freeport-specific.</a:t>
            </a:r>
            <a:endParaRPr lang="en-US" sz="1400">
              <a:latin typeface="+mj-lt"/>
            </a:endParaRPr>
          </a:p>
          <a:p>
            <a:pPr marL="285750" indent="-285750">
              <a:buFont typeface="Arial"/>
              <a:buChar char="•"/>
            </a:pPr>
            <a:r>
              <a:rPr lang="en-US" sz="1400" b="1">
                <a:solidFill>
                  <a:srgbClr val="404040"/>
                </a:solidFill>
                <a:latin typeface="+mj-lt"/>
                <a:ea typeface="Calibri"/>
                <a:cs typeface="Segoe UI"/>
              </a:rPr>
              <a:t>Freeport Training Materials Availability:</a:t>
            </a:r>
            <a:br>
              <a:rPr lang="en-US" sz="1400" b="1">
                <a:solidFill>
                  <a:srgbClr val="404040"/>
                </a:solidFill>
                <a:latin typeface="+mj-lt"/>
                <a:ea typeface="Calibri"/>
                <a:cs typeface="Segoe UI"/>
              </a:rPr>
            </a:br>
            <a:r>
              <a:rPr lang="en-US" sz="1400" b="1">
                <a:solidFill>
                  <a:srgbClr val="404040"/>
                </a:solidFill>
                <a:latin typeface="+mj-lt"/>
                <a:ea typeface="Calibri"/>
                <a:cs typeface="Segoe UI"/>
              </a:rPr>
              <a:t> Freeport training content will remain accessible on the Public Portal</a:t>
            </a:r>
            <a:r>
              <a:rPr lang="en-US" sz="1400">
                <a:solidFill>
                  <a:srgbClr val="404040"/>
                </a:solidFill>
                <a:latin typeface="+mj-lt"/>
                <a:ea typeface="Calibri"/>
                <a:cs typeface="Segoe UI"/>
              </a:rPr>
              <a:t> for contractors who wish to use it or supplement their existing programs. This ensures that all parties have access to resources that align with our policies.</a:t>
            </a:r>
            <a:endParaRPr lang="en-US" sz="1400">
              <a:latin typeface="+mj-lt"/>
            </a:endParaRPr>
          </a:p>
          <a:p>
            <a:pPr marL="285750" indent="-285750">
              <a:buFont typeface="Arial"/>
              <a:buChar char="•"/>
            </a:pPr>
            <a:r>
              <a:rPr lang="en-US" sz="1400" b="1">
                <a:solidFill>
                  <a:srgbClr val="404040"/>
                </a:solidFill>
                <a:latin typeface="+mj-lt"/>
                <a:ea typeface="Calibri"/>
                <a:cs typeface="Calibri"/>
              </a:rPr>
              <a:t>All training information </a:t>
            </a:r>
            <a:r>
              <a:rPr lang="en-US" sz="1400">
                <a:solidFill>
                  <a:srgbClr val="404040"/>
                </a:solidFill>
                <a:latin typeface="+mj-lt"/>
                <a:ea typeface="Calibri"/>
                <a:cs typeface="Calibri"/>
              </a:rPr>
              <a:t>that is required for your employee’s to perform work </a:t>
            </a:r>
            <a:r>
              <a:rPr lang="en-US" sz="1400">
                <a:solidFill>
                  <a:srgbClr val="404040"/>
                </a:solidFill>
                <a:latin typeface="+mj-lt"/>
                <a:ea typeface="Calibri"/>
                <a:cs typeface="Segoe UI"/>
              </a:rPr>
              <a:t>(Core, Compliance and Technical) training must be uploaded into ISN no later than April 6 2026. We will be referencing the data uploaded in ISN to verify while in the field</a:t>
            </a:r>
            <a:endParaRPr lang="en-US" sz="1400">
              <a:latin typeface="+mj-lt"/>
            </a:endParaRPr>
          </a:p>
          <a:p>
            <a:pPr marL="285750" indent="-285750">
              <a:buFont typeface="Arial"/>
              <a:buChar char="•"/>
            </a:pPr>
            <a:r>
              <a:rPr lang="en-US" sz="1400" b="1">
                <a:solidFill>
                  <a:srgbClr val="404040"/>
                </a:solidFill>
                <a:latin typeface="+mj-lt"/>
                <a:ea typeface="Calibri"/>
                <a:cs typeface="Calibri"/>
              </a:rPr>
              <a:t>Site Safety and Training</a:t>
            </a:r>
            <a:r>
              <a:rPr lang="en-US" sz="1400">
                <a:solidFill>
                  <a:srgbClr val="404040"/>
                </a:solidFill>
                <a:latin typeface="+mj-lt"/>
                <a:ea typeface="+mn-lt"/>
                <a:cs typeface="+mn-lt"/>
              </a:rPr>
              <a:t> are available to provide guidance and answer questions; however, contractor training delivery is the responsibility of the contractor.</a:t>
            </a:r>
            <a:br>
              <a:rPr lang="en-US" sz="1400">
                <a:solidFill>
                  <a:srgbClr val="404040"/>
                </a:solidFill>
                <a:latin typeface="+mj-lt"/>
                <a:ea typeface="+mn-lt"/>
                <a:cs typeface="+mn-lt"/>
              </a:rPr>
            </a:br>
            <a:endParaRPr lang="en-US" sz="1400">
              <a:latin typeface="+mj-lt"/>
            </a:endParaRPr>
          </a:p>
          <a:p>
            <a:r>
              <a:rPr lang="en-US" sz="1400">
                <a:solidFill>
                  <a:srgbClr val="404040"/>
                </a:solidFill>
                <a:latin typeface="+mj-lt"/>
                <a:ea typeface="Calibri"/>
                <a:cs typeface="Segoe UI"/>
              </a:rPr>
              <a:t>We believe this approach benefits everyone involved by maintaining strong safety standards while allowing flexibility where appropriate. Ultimately, </a:t>
            </a:r>
            <a:r>
              <a:rPr lang="en-US" sz="1400" b="1">
                <a:solidFill>
                  <a:srgbClr val="404040"/>
                </a:solidFill>
                <a:latin typeface="+mj-lt"/>
                <a:ea typeface="Calibri"/>
                <a:cs typeface="Segoe UI"/>
              </a:rPr>
              <a:t>leadership presence and engagement in the field</a:t>
            </a:r>
            <a:r>
              <a:rPr lang="en-US" sz="1400">
                <a:solidFill>
                  <a:srgbClr val="404040"/>
                </a:solidFill>
                <a:latin typeface="+mj-lt"/>
                <a:ea typeface="Calibri"/>
                <a:cs typeface="Segoe UI"/>
              </a:rPr>
              <a:t> will continue to be the most critical factor in driving safety and operational excellence.</a:t>
            </a:r>
          </a:p>
          <a:p>
            <a:pPr algn="ctr">
              <a:lnSpc>
                <a:spcPct val="107000"/>
              </a:lnSpc>
            </a:pPr>
            <a:r>
              <a:rPr lang="en-US" sz="2000">
                <a:solidFill>
                  <a:srgbClr val="404040"/>
                </a:solidFill>
                <a:latin typeface="+mj-lt"/>
                <a:ea typeface="Calibri"/>
                <a:cs typeface="Segoe UI"/>
                <a:hlinkClick r:id="rId4"/>
              </a:rPr>
              <a:t>LINK TO UPDATE</a:t>
            </a:r>
            <a:endParaRPr lang="en-US" sz="2000">
              <a:solidFill>
                <a:srgbClr val="404040"/>
              </a:solidFill>
              <a:latin typeface="Arial" panose="020B0604020202020204" pitchFamily="34" charset="0"/>
            </a:endParaRPr>
          </a:p>
        </p:txBody>
      </p:sp>
    </p:spTree>
    <p:extLst>
      <p:ext uri="{BB962C8B-B14F-4D97-AF65-F5344CB8AC3E}">
        <p14:creationId xmlns:p14="http://schemas.microsoft.com/office/powerpoint/2010/main" val="3903134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0444F9-EE1E-133A-A594-91A8F6E1F94E}"/>
              </a:ext>
            </a:extLst>
          </p:cNvPr>
          <p:cNvPicPr>
            <a:picLocks noChangeAspect="1"/>
          </p:cNvPicPr>
          <p:nvPr/>
        </p:nvPicPr>
        <p:blipFill>
          <a:blip r:embed="rId3">
            <a:extLst>
              <a:ext uri="{28A0092B-C50C-407E-A947-70E740481C1C}">
                <a14:useLocalDpi xmlns:a14="http://schemas.microsoft.com/office/drawing/2010/main" val="0"/>
              </a:ext>
            </a:extLst>
          </a:blip>
          <a:srcRect l="1" r="1"/>
          <a:stretch/>
        </p:blipFill>
        <p:spPr>
          <a:xfrm>
            <a:off x="3899307" y="0"/>
            <a:ext cx="8292693" cy="6852119"/>
          </a:xfrm>
          <a:prstGeom prst="rect">
            <a:avLst/>
          </a:prstGeom>
        </p:spPr>
      </p:pic>
      <p:pic>
        <p:nvPicPr>
          <p:cNvPr id="12" name="Picture 11">
            <a:extLst>
              <a:ext uri="{FF2B5EF4-FFF2-40B4-BE49-F238E27FC236}">
                <a16:creationId xmlns:a16="http://schemas.microsoft.com/office/drawing/2014/main" id="{3797D530-146C-F27D-EEC9-5D252E1AED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6386130"/>
            <a:ext cx="4731489" cy="476004"/>
          </a:xfrm>
          <a:prstGeom prst="rect">
            <a:avLst/>
          </a:prstGeom>
        </p:spPr>
      </p:pic>
      <p:pic>
        <p:nvPicPr>
          <p:cNvPr id="11" name="Picture 10">
            <a:extLst>
              <a:ext uri="{FF2B5EF4-FFF2-40B4-BE49-F238E27FC236}">
                <a16:creationId xmlns:a16="http://schemas.microsoft.com/office/drawing/2014/main" id="{19285305-2C47-AAB9-EEE6-F76EE3669B5E}"/>
              </a:ext>
            </a:extLst>
          </p:cNvPr>
          <p:cNvPicPr>
            <a:picLocks noChangeAspect="1"/>
          </p:cNvPicPr>
          <p:nvPr/>
        </p:nvPicPr>
        <p:blipFill>
          <a:blip r:embed="rId5">
            <a:extLst>
              <a:ext uri="{28A0092B-C50C-407E-A947-70E740481C1C}">
                <a14:useLocalDpi xmlns:a14="http://schemas.microsoft.com/office/drawing/2010/main" val="0"/>
              </a:ext>
            </a:extLst>
          </a:blip>
          <a:srcRect t="6" b="6"/>
          <a:stretch/>
        </p:blipFill>
        <p:spPr>
          <a:xfrm>
            <a:off x="-2" y="0"/>
            <a:ext cx="10564243" cy="409565"/>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4748463"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4748463" y="0"/>
            <a:ext cx="7443537"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4731489" y="6544908"/>
            <a:ext cx="7510414" cy="314067"/>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793606"/>
            <a:ext cx="3853794" cy="1754326"/>
          </a:xfrm>
          <a:prstGeom prst="rect">
            <a:avLst/>
          </a:prstGeom>
          <a:noFill/>
        </p:spPr>
        <p:txBody>
          <a:bodyPr wrap="square" rtlCol="0">
            <a:spAutoFit/>
          </a:bodyPr>
          <a:lstStyle/>
          <a:p>
            <a:r>
              <a:rPr lang="en-US" sz="3600" b="1" spc="-80">
                <a:solidFill>
                  <a:schemeClr val="bg1"/>
                </a:solidFill>
                <a:latin typeface="Arial" panose="020B0604020202020204" pitchFamily="34" charset="0"/>
                <a:cs typeface="Arial" panose="020B0604020202020204" pitchFamily="34" charset="0"/>
              </a:rPr>
              <a:t>What is the purpose of this Meeting?</a:t>
            </a:r>
          </a:p>
        </p:txBody>
      </p:sp>
      <p:sp>
        <p:nvSpPr>
          <p:cNvPr id="6" name="TextBox 5">
            <a:extLst>
              <a:ext uri="{FF2B5EF4-FFF2-40B4-BE49-F238E27FC236}">
                <a16:creationId xmlns:a16="http://schemas.microsoft.com/office/drawing/2014/main" id="{2AF1A640-EFB1-1BB1-5D4C-F5B6BAD2D577}"/>
              </a:ext>
            </a:extLst>
          </p:cNvPr>
          <p:cNvSpPr txBox="1"/>
          <p:nvPr/>
        </p:nvSpPr>
        <p:spPr>
          <a:xfrm>
            <a:off x="493617" y="2516325"/>
            <a:ext cx="3725049" cy="3970318"/>
          </a:xfrm>
          <a:prstGeom prst="rect">
            <a:avLst/>
          </a:prstGeom>
          <a:noFill/>
        </p:spPr>
        <p:txBody>
          <a:bodyPr wrap="square">
            <a:spAutoFit/>
          </a:bodyPr>
          <a:lstStyle/>
          <a:p>
            <a:r>
              <a:rPr lang="en-US">
                <a:solidFill>
                  <a:schemeClr val="bg1"/>
                </a:solidFill>
                <a:latin typeface="Arial" panose="020B0604020202020204" pitchFamily="34" charset="0"/>
                <a:cs typeface="Arial" panose="020B0604020202020204" pitchFamily="34" charset="0"/>
              </a:rPr>
              <a:t>- For Henderson to have the opportunity to reach multiple contractors to discuss best practices when it comes to Health and Safety, Environmental and Contracts Management</a:t>
            </a:r>
          </a:p>
          <a:p>
            <a:r>
              <a:rPr lang="en-US">
                <a:solidFill>
                  <a:schemeClr val="bg1"/>
                </a:solidFill>
                <a:latin typeface="Arial" panose="020B0604020202020204" pitchFamily="34" charset="0"/>
                <a:cs typeface="Arial" panose="020B0604020202020204" pitchFamily="34" charset="0"/>
              </a:rPr>
              <a:t>- Give contractors an open forum to bring up concerns, successes or incidents, learnings, etc. that is shared between all contractors and Henderson personnel</a:t>
            </a:r>
          </a:p>
          <a:p>
            <a:r>
              <a:rPr lang="en-US">
                <a:solidFill>
                  <a:schemeClr val="bg1"/>
                </a:solidFill>
                <a:latin typeface="Arial" panose="020B0604020202020204" pitchFamily="34" charset="0"/>
                <a:cs typeface="Arial" panose="020B0604020202020204" pitchFamily="34" charset="0"/>
              </a:rPr>
              <a:t>- Help improve the safety culture and reduce safety incidents as a group</a:t>
            </a:r>
          </a:p>
        </p:txBody>
      </p:sp>
    </p:spTree>
    <p:extLst>
      <p:ext uri="{BB962C8B-B14F-4D97-AF65-F5344CB8AC3E}">
        <p14:creationId xmlns:p14="http://schemas.microsoft.com/office/powerpoint/2010/main" val="3337216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34486-EACD-6613-F2A6-C828A04D5A67}"/>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5947EB5-0BFD-346B-184C-4E4A8BA4F0E7}"/>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14E1252-61BF-D53C-BC76-F8B4D79C78FE}"/>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926A4B0-E916-E10F-9839-10E68F81497C}"/>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60F8B1A-14FA-7787-9B8F-F9A7F1E6DF60}"/>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Contractor Training Policy Update</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1EDF4F89-6A70-FAA6-946F-FE06EC67C403}"/>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23E6C507-F1D4-7850-7067-4F11FA5E98AC}"/>
              </a:ext>
            </a:extLst>
          </p:cNvPr>
          <p:cNvSpPr txBox="1"/>
          <p:nvPr/>
        </p:nvSpPr>
        <p:spPr>
          <a:xfrm>
            <a:off x="2076488" y="1295036"/>
            <a:ext cx="9630379" cy="3034485"/>
          </a:xfrm>
          <a:prstGeom prst="rect">
            <a:avLst/>
          </a:prstGeom>
          <a:noFill/>
        </p:spPr>
        <p:txBody>
          <a:bodyPr wrap="square" lIns="91440" tIns="45720" rIns="91440" bIns="45720" anchor="t">
            <a:spAutoFit/>
          </a:bodyPr>
          <a:lstStyle/>
          <a:p>
            <a:pPr>
              <a:lnSpc>
                <a:spcPct val="107000"/>
              </a:lnSpc>
            </a:pPr>
            <a:r>
              <a:rPr lang="en-US">
                <a:solidFill>
                  <a:srgbClr val="404040"/>
                </a:solidFill>
                <a:ea typeface="+mn-lt"/>
                <a:cs typeface="+mn-lt"/>
              </a:rPr>
              <a:t>FCX Core Training Requirements All contractors accessing or completing work at any North American site must complete the following Core Training Requirements additional training might be required before starting work: </a:t>
            </a:r>
            <a:endParaRPr lang="en-US">
              <a:solidFill>
                <a:srgbClr val="000000"/>
              </a:solidFill>
              <a:ea typeface="+mn-lt"/>
              <a:cs typeface="+mn-lt"/>
            </a:endParaRPr>
          </a:p>
          <a:p>
            <a:pPr>
              <a:lnSpc>
                <a:spcPct val="107000"/>
              </a:lnSpc>
            </a:pPr>
            <a:r>
              <a:rPr lang="en-US">
                <a:solidFill>
                  <a:srgbClr val="404040"/>
                </a:solidFill>
                <a:ea typeface="+mn-lt"/>
                <a:cs typeface="+mn-lt"/>
              </a:rPr>
              <a:t>1. Area Specific training that covers all facilities where contractor employees will be working within </a:t>
            </a:r>
            <a:endParaRPr lang="en-US">
              <a:solidFill>
                <a:srgbClr val="000000"/>
              </a:solidFill>
              <a:ea typeface="+mn-lt"/>
              <a:cs typeface="+mn-lt"/>
            </a:endParaRPr>
          </a:p>
          <a:p>
            <a:pPr>
              <a:lnSpc>
                <a:spcPct val="107000"/>
              </a:lnSpc>
            </a:pPr>
            <a:r>
              <a:rPr lang="en-US">
                <a:solidFill>
                  <a:srgbClr val="404040"/>
                </a:solidFill>
                <a:ea typeface="+mn-lt"/>
                <a:cs typeface="+mn-lt"/>
              </a:rPr>
              <a:t>2. Contractor Orientation North American (Available in ISN) </a:t>
            </a:r>
            <a:endParaRPr lang="en-US">
              <a:solidFill>
                <a:srgbClr val="000000"/>
              </a:solidFill>
              <a:ea typeface="+mn-lt"/>
              <a:cs typeface="+mn-lt"/>
            </a:endParaRPr>
          </a:p>
          <a:p>
            <a:pPr>
              <a:lnSpc>
                <a:spcPct val="107000"/>
              </a:lnSpc>
            </a:pPr>
            <a:r>
              <a:rPr lang="en-US">
                <a:solidFill>
                  <a:srgbClr val="404040"/>
                </a:solidFill>
                <a:ea typeface="+mn-lt"/>
                <a:cs typeface="+mn-lt"/>
              </a:rPr>
              <a:t>3. North American Hazard Recognition Video (Available in ISN) </a:t>
            </a:r>
            <a:endParaRPr lang="en-US">
              <a:solidFill>
                <a:srgbClr val="000000"/>
              </a:solidFill>
              <a:ea typeface="+mn-lt"/>
              <a:cs typeface="+mn-lt"/>
            </a:endParaRPr>
          </a:p>
          <a:p>
            <a:pPr>
              <a:lnSpc>
                <a:spcPct val="107000"/>
              </a:lnSpc>
            </a:pPr>
            <a:r>
              <a:rPr lang="en-US">
                <a:solidFill>
                  <a:srgbClr val="404040"/>
                </a:solidFill>
                <a:ea typeface="+mn-lt"/>
                <a:cs typeface="+mn-lt"/>
              </a:rPr>
              <a:t>4. FCX Mining – Workplace Examinations (Will be available in ISN soon) </a:t>
            </a:r>
            <a:endParaRPr lang="en-US">
              <a:solidFill>
                <a:srgbClr val="000000"/>
              </a:solidFill>
              <a:ea typeface="+mn-lt"/>
              <a:cs typeface="+mn-lt"/>
            </a:endParaRPr>
          </a:p>
          <a:p>
            <a:pPr>
              <a:lnSpc>
                <a:spcPct val="107000"/>
              </a:lnSpc>
            </a:pPr>
            <a:r>
              <a:rPr lang="en-US">
                <a:solidFill>
                  <a:srgbClr val="404040"/>
                </a:solidFill>
                <a:ea typeface="+mn-lt"/>
                <a:cs typeface="+mn-lt"/>
              </a:rPr>
              <a:t>5. FCX Mining – Site Specific Hazard Recognition Brochure, this is a site by site requirement for those that visit multiple sites (Available in ISN)</a:t>
            </a:r>
            <a:endParaRPr lang="en-US">
              <a:ea typeface="Calibri"/>
              <a:cs typeface="Calibri"/>
            </a:endParaRPr>
          </a:p>
          <a:p>
            <a:pPr>
              <a:lnSpc>
                <a:spcPct val="107000"/>
              </a:lnSpc>
            </a:pPr>
            <a:endParaRPr lang="en-US">
              <a:solidFill>
                <a:srgbClr val="404040"/>
              </a:solidFill>
              <a:latin typeface="Arial" panose="020B0604020202020204" pitchFamily="34" charset="0"/>
            </a:endParaRPr>
          </a:p>
        </p:txBody>
      </p:sp>
    </p:spTree>
    <p:extLst>
      <p:ext uri="{BB962C8B-B14F-4D97-AF65-F5344CB8AC3E}">
        <p14:creationId xmlns:p14="http://schemas.microsoft.com/office/powerpoint/2010/main" val="2034596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472D1-AD24-E405-EA97-17497CD2A41E}"/>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8DB909B5-CFCF-7954-4067-BDEDDECA1FC5}"/>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3EFDD746-4E8E-5186-2190-FFDDDA585E9F}"/>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7E67D06-B6CD-B354-E38C-1DCA0D14875B}"/>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3CA1252-3885-C42B-3485-E63FB8A21C05}"/>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HSEP Expectations</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0F204451-7D34-F7F5-DE55-151D40C6FCAC}"/>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78D59A81-E521-7E7C-4697-8F322CDE9B37}"/>
              </a:ext>
            </a:extLst>
          </p:cNvPr>
          <p:cNvSpPr txBox="1"/>
          <p:nvPr/>
        </p:nvSpPr>
        <p:spPr>
          <a:xfrm>
            <a:off x="2076488" y="1295036"/>
            <a:ext cx="9630379" cy="4249305"/>
          </a:xfrm>
          <a:prstGeom prst="rect">
            <a:avLst/>
          </a:prstGeom>
          <a:noFill/>
        </p:spPr>
        <p:txBody>
          <a:bodyPr wrap="square" lIns="91440" tIns="45720" rIns="91440" bIns="45720" anchor="t">
            <a:spAutoFit/>
          </a:bodyPr>
          <a:lstStyle/>
          <a:p>
            <a:pPr marL="285750" indent="-285750">
              <a:lnSpc>
                <a:spcPct val="107000"/>
              </a:lnSpc>
              <a:spcAft>
                <a:spcPts val="800"/>
              </a:spcAft>
              <a:buFont typeface="Arial"/>
              <a:buChar char="•"/>
            </a:pPr>
            <a:r>
              <a:rPr lang="en-US">
                <a:solidFill>
                  <a:srgbClr val="404040"/>
                </a:solidFill>
                <a:latin typeface="Arial"/>
                <a:cs typeface="Arial"/>
              </a:rPr>
              <a:t>HSEPs are required for every Service Order issued to a Contractor before they are permitted onsite.</a:t>
            </a:r>
            <a:endParaRPr lang="en-US">
              <a:ea typeface="Calibri"/>
              <a:cs typeface="Calibri"/>
            </a:endParaRPr>
          </a:p>
          <a:p>
            <a:pPr marL="285750" indent="-285750">
              <a:lnSpc>
                <a:spcPct val="107000"/>
              </a:lnSpc>
              <a:spcAft>
                <a:spcPts val="800"/>
              </a:spcAft>
              <a:buFont typeface="Arial"/>
              <a:buChar char="•"/>
            </a:pPr>
            <a:r>
              <a:rPr lang="en-US">
                <a:solidFill>
                  <a:srgbClr val="404040"/>
                </a:solidFill>
                <a:latin typeface="Arial"/>
                <a:cs typeface="Arial"/>
              </a:rPr>
              <a:t>Project Managers will support contractors in developing their HSEP.</a:t>
            </a:r>
            <a:endParaRPr lang="en-US"/>
          </a:p>
          <a:p>
            <a:pPr marL="285750" indent="-285750">
              <a:lnSpc>
                <a:spcPct val="107000"/>
              </a:lnSpc>
              <a:spcAft>
                <a:spcPts val="800"/>
              </a:spcAft>
              <a:buFont typeface="Arial"/>
              <a:buChar char="•"/>
            </a:pPr>
            <a:r>
              <a:rPr lang="en-US">
                <a:solidFill>
                  <a:srgbClr val="404040"/>
                </a:solidFill>
                <a:latin typeface="Arial"/>
                <a:cs typeface="Arial"/>
              </a:rPr>
              <a:t>All HSEPs must be reviewed and approved by Health &amp; Safety and Environmental prior to submission to GSC for signatures.</a:t>
            </a:r>
            <a:endParaRPr lang="en-US"/>
          </a:p>
          <a:p>
            <a:pPr marL="285750" indent="-285750">
              <a:lnSpc>
                <a:spcPct val="107000"/>
              </a:lnSpc>
              <a:spcAft>
                <a:spcPts val="800"/>
              </a:spcAft>
              <a:buFont typeface="Arial"/>
              <a:buChar char="•"/>
            </a:pPr>
            <a:r>
              <a:rPr lang="en-US">
                <a:solidFill>
                  <a:srgbClr val="404040"/>
                </a:solidFill>
                <a:latin typeface="Arial"/>
                <a:cs typeface="Arial"/>
              </a:rPr>
              <a:t>GSC will use </a:t>
            </a:r>
            <a:r>
              <a:rPr lang="en-US" err="1">
                <a:solidFill>
                  <a:srgbClr val="404040"/>
                </a:solidFill>
                <a:latin typeface="Arial"/>
                <a:cs typeface="Arial"/>
              </a:rPr>
              <a:t>DocuSign</a:t>
            </a:r>
            <a:r>
              <a:rPr lang="en-US">
                <a:solidFill>
                  <a:srgbClr val="404040"/>
                </a:solidFill>
                <a:latin typeface="Arial"/>
                <a:cs typeface="Arial"/>
              </a:rPr>
              <a:t> to obtain all required signatures.</a:t>
            </a:r>
            <a:endParaRPr lang="en-US"/>
          </a:p>
          <a:p>
            <a:pPr marL="285750" indent="-285750">
              <a:lnSpc>
                <a:spcPct val="107000"/>
              </a:lnSpc>
              <a:spcAft>
                <a:spcPts val="800"/>
              </a:spcAft>
              <a:buFont typeface="Arial"/>
              <a:buChar char="•"/>
            </a:pPr>
            <a:r>
              <a:rPr lang="en-US">
                <a:solidFill>
                  <a:srgbClr val="404040"/>
                </a:solidFill>
                <a:latin typeface="Arial"/>
                <a:cs typeface="Arial"/>
              </a:rPr>
              <a:t>Please note that if a contractor requires multiple employees to sign, this may delay the overall signing process.</a:t>
            </a:r>
            <a:endParaRPr lang="en-US"/>
          </a:p>
          <a:p>
            <a:pPr marL="285750" indent="-285750">
              <a:lnSpc>
                <a:spcPct val="107000"/>
              </a:lnSpc>
              <a:spcAft>
                <a:spcPts val="800"/>
              </a:spcAft>
              <a:buFont typeface="Arial"/>
              <a:buChar char="•"/>
            </a:pPr>
            <a:r>
              <a:rPr lang="en-US">
                <a:solidFill>
                  <a:srgbClr val="404040"/>
                </a:solidFill>
                <a:latin typeface="Arial"/>
                <a:cs typeface="Arial"/>
              </a:rPr>
              <a:t>GSC must receive an email address for each individual who is required to sign.</a:t>
            </a:r>
            <a:endParaRPr lang="en-US"/>
          </a:p>
          <a:p>
            <a:pPr marL="285750" indent="-285750">
              <a:lnSpc>
                <a:spcPct val="107000"/>
              </a:lnSpc>
              <a:spcAft>
                <a:spcPts val="800"/>
              </a:spcAft>
              <a:buFont typeface="Arial"/>
              <a:buChar char="•"/>
            </a:pPr>
            <a:r>
              <a:rPr lang="en-US">
                <a:solidFill>
                  <a:srgbClr val="404040"/>
                </a:solidFill>
                <a:latin typeface="Arial"/>
                <a:cs typeface="Arial"/>
              </a:rPr>
              <a:t>Once the signed HSEP, along with all individual employee training records and worker acknowledgements, are uploaded to ISN, contractor employee badges will be processed and contractors will be granted onsite access.</a:t>
            </a:r>
            <a:endParaRPr lang="en-US"/>
          </a:p>
        </p:txBody>
      </p:sp>
    </p:spTree>
    <p:extLst>
      <p:ext uri="{BB962C8B-B14F-4D97-AF65-F5344CB8AC3E}">
        <p14:creationId xmlns:p14="http://schemas.microsoft.com/office/powerpoint/2010/main" val="3007435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6BD84-E22F-601A-5591-A1BA4894548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950F1B0-D070-2179-AF56-E21382D612C6}"/>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A99740B0-F1A9-F71A-26F4-3466F1B70956}"/>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ED4460C3-5DA7-B7CA-89B6-56B786D84C5A}"/>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47B7845-D315-E765-F314-C85592A186AE}"/>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Colorado Safer Knives Program</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B61B784F-F635-C725-08E1-E559FED35BC1}"/>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62701A89-95CB-769D-A335-9BE20C7D7280}"/>
              </a:ext>
            </a:extLst>
          </p:cNvPr>
          <p:cNvSpPr txBox="1"/>
          <p:nvPr/>
        </p:nvSpPr>
        <p:spPr>
          <a:xfrm>
            <a:off x="2076488" y="1295036"/>
            <a:ext cx="9630379" cy="4799199"/>
          </a:xfrm>
          <a:prstGeom prst="rect">
            <a:avLst/>
          </a:prstGeom>
          <a:noFill/>
        </p:spPr>
        <p:txBody>
          <a:bodyPr wrap="square">
            <a:spAutoFit/>
          </a:bodyPr>
          <a:lstStyle/>
          <a:p>
            <a:r>
              <a:rPr lang="en-US"/>
              <a:t>We are introducing the Colorado Safer Knives Program, a new safety initiative developed collaboratively by frontline employees, supervisors, safety teams, and site leadership at Henderson and Climax. The goal is to reduce laceration injuries by standardizing the use of safer cutting devices across our Colorado operations.</a:t>
            </a:r>
          </a:p>
          <a:p>
            <a:endParaRPr lang="en-US"/>
          </a:p>
          <a:p>
            <a:r>
              <a:rPr lang="en-US" b="1"/>
              <a:t>Why This Change Matters</a:t>
            </a:r>
            <a:endParaRPr lang="en-US"/>
          </a:p>
          <a:p>
            <a:r>
              <a:rPr lang="en-US"/>
              <a:t>Our last laceration injury in Colorado was at Climax and happened during a routine task in the mine. An employee was installing a gasbag in a drill hole and used a standard utility knife he carried with him. Due to body positioning and ergonomics at the time, the cutting motion brought the blade across his leg, resulting in a laceration that required stitches.</a:t>
            </a:r>
          </a:p>
          <a:p>
            <a:endParaRPr lang="en-US"/>
          </a:p>
          <a:p>
            <a:r>
              <a:rPr lang="en-US"/>
              <a:t>Incidents like this don’t happen because people don’t care or aren’t skilled – they happen during everyday work, often when conditions, posture, and tools don’t line up. The impact goes beyond the injury itself: pain, medical treatment, time away from work, and stress on families and crews. No task is worth that risk, and no one should be injured doing their job. This program is being implemented to help prevent injuries like this across all Colorado sites.</a:t>
            </a:r>
          </a:p>
          <a:p>
            <a:pPr>
              <a:lnSpc>
                <a:spcPct val="107000"/>
              </a:lnSpc>
            </a:pPr>
            <a:endParaRPr lang="en-US">
              <a:solidFill>
                <a:srgbClr val="404040"/>
              </a:solidFill>
              <a:latin typeface="Arial" panose="020B0604020202020204" pitchFamily="34" charset="0"/>
            </a:endParaRPr>
          </a:p>
        </p:txBody>
      </p:sp>
    </p:spTree>
    <p:extLst>
      <p:ext uri="{BB962C8B-B14F-4D97-AF65-F5344CB8AC3E}">
        <p14:creationId xmlns:p14="http://schemas.microsoft.com/office/powerpoint/2010/main" val="3054255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8AAA5-AC4A-E18B-428C-CEAC12D1D9BC}"/>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C8F4234E-212D-ED55-7227-8AE2F1337F38}"/>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215C1C9-30E0-DDA5-B988-63581C64231C}"/>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FAFF991-62C8-B728-89EE-79F7B3C9E261}"/>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B26EBD6-D5E8-12FA-C904-4349655BA3A3}"/>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Colorado Safer Knives Program</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5A1E8FC2-A112-6B55-8004-C795609D7F9A}"/>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9C77BE5A-FBA6-B79F-C52B-FDFE05833197}"/>
              </a:ext>
            </a:extLst>
          </p:cNvPr>
          <p:cNvSpPr txBox="1"/>
          <p:nvPr/>
        </p:nvSpPr>
        <p:spPr>
          <a:xfrm>
            <a:off x="2076488" y="1295036"/>
            <a:ext cx="9630379" cy="4522200"/>
          </a:xfrm>
          <a:prstGeom prst="rect">
            <a:avLst/>
          </a:prstGeom>
          <a:noFill/>
        </p:spPr>
        <p:txBody>
          <a:bodyPr wrap="square">
            <a:spAutoFit/>
          </a:bodyPr>
          <a:lstStyle/>
          <a:p>
            <a:r>
              <a:rPr lang="en-US" b="1"/>
              <a:t>What’s Changing &amp; Where to Find Information</a:t>
            </a:r>
            <a:endParaRPr lang="en-US"/>
          </a:p>
          <a:p>
            <a:endParaRPr lang="en-US"/>
          </a:p>
          <a:p>
            <a:r>
              <a:rPr lang="en-US"/>
              <a:t>The Colorado Safer Knives Program:</a:t>
            </a:r>
          </a:p>
          <a:p>
            <a:pPr marL="285750" lvl="0" indent="-285750">
              <a:buFontTx/>
              <a:buChar char="-"/>
            </a:pPr>
            <a:r>
              <a:rPr lang="en-US"/>
              <a:t>Identifies approved safer cutting devices</a:t>
            </a:r>
          </a:p>
          <a:p>
            <a:pPr marL="285750" lvl="0" indent="-285750">
              <a:buFontTx/>
              <a:buChar char="-"/>
            </a:pPr>
            <a:r>
              <a:rPr lang="en-US"/>
              <a:t>Defines safe use expectations</a:t>
            </a:r>
          </a:p>
          <a:p>
            <a:pPr marL="285750" lvl="0" indent="-285750">
              <a:buFontTx/>
              <a:buChar char="-"/>
            </a:pPr>
            <a:r>
              <a:rPr lang="en-US"/>
              <a:t>Includes a variance process when approved tools are not effective</a:t>
            </a:r>
          </a:p>
          <a:p>
            <a:endParaRPr lang="en-US"/>
          </a:p>
          <a:p>
            <a:r>
              <a:rPr lang="en-US"/>
              <a:t>Program details are available at:</a:t>
            </a:r>
          </a:p>
          <a:p>
            <a:pPr lvl="0"/>
            <a:r>
              <a:rPr lang="en-US"/>
              <a:t>Public Portal – Henderson Site: </a:t>
            </a:r>
            <a:r>
              <a:rPr lang="en-US" u="sng">
                <a:hlinkClick r:id="rId4"/>
              </a:rPr>
              <a:t>Colorado Safer Knives Program</a:t>
            </a:r>
            <a:endParaRPr lang="en-US"/>
          </a:p>
          <a:p>
            <a:endParaRPr lang="en-US"/>
          </a:p>
          <a:p>
            <a:r>
              <a:rPr lang="en-US"/>
              <a:t>Additional communication and field engagement will continue over the next two months, with full implementation by April 1. At that point, employees and contractors are expected to hold one another accountable to the program.</a:t>
            </a:r>
          </a:p>
          <a:p>
            <a:endParaRPr lang="en-US"/>
          </a:p>
          <a:p>
            <a:r>
              <a:rPr lang="en-US"/>
              <a:t>Cut Device Turn-In raffle for FMI employees, contractors excluded.</a:t>
            </a:r>
          </a:p>
          <a:p>
            <a:pPr>
              <a:lnSpc>
                <a:spcPct val="107000"/>
              </a:lnSpc>
            </a:pPr>
            <a:endParaRPr lang="en-US">
              <a:solidFill>
                <a:srgbClr val="404040"/>
              </a:solidFill>
              <a:latin typeface="Arial" panose="020B0604020202020204" pitchFamily="34" charset="0"/>
            </a:endParaRPr>
          </a:p>
        </p:txBody>
      </p:sp>
    </p:spTree>
    <p:extLst>
      <p:ext uri="{BB962C8B-B14F-4D97-AF65-F5344CB8AC3E}">
        <p14:creationId xmlns:p14="http://schemas.microsoft.com/office/powerpoint/2010/main" val="690998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E0355-05C8-13DE-28A8-48F8AD18F8D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DCEAE984-60BD-78A4-6DCC-DA7FE951BEE9}"/>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C33017F-B06D-8723-5FA1-6C61EFFA464A}"/>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028FE04-449F-A308-FDCD-63EB326D2273}"/>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38238CB-73FE-421E-3718-3F3AF023D7D5}"/>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Henderson Incidents </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C559099-3CC4-8218-69FE-BD0A283F3384}"/>
              </a:ext>
            </a:extLst>
          </p:cNvPr>
          <p:cNvSpPr txBox="1"/>
          <p:nvPr/>
        </p:nvSpPr>
        <p:spPr>
          <a:xfrm>
            <a:off x="1953935" y="1356389"/>
            <a:ext cx="10009465" cy="4555093"/>
          </a:xfrm>
          <a:prstGeom prst="rect">
            <a:avLst/>
          </a:prstGeom>
          <a:noFill/>
        </p:spPr>
        <p:txBody>
          <a:bodyPr wrap="square" rtlCol="0">
            <a:spAutoFit/>
          </a:bodyPr>
          <a:lstStyle/>
          <a:p>
            <a:pPr>
              <a:spcBef>
                <a:spcPts val="0"/>
              </a:spcBef>
              <a:spcAft>
                <a:spcPts val="1200"/>
              </a:spcAft>
              <a:buClr>
                <a:srgbClr val="C66A39"/>
              </a:buClr>
            </a:pPr>
            <a:r>
              <a:rPr lang="en-US" sz="2000">
                <a:latin typeface="Arial" panose="020B0604020202020204" pitchFamily="34" charset="0"/>
                <a:cs typeface="Arial" panose="020B0604020202020204" pitchFamily="34" charset="0"/>
              </a:rPr>
              <a:t>12/17 – Damaged Buried Water Pipe at Barge (Property Damage)</a:t>
            </a:r>
          </a:p>
          <a:p>
            <a:pPr marL="800100" lvl="1" indent="-342900">
              <a:spcAft>
                <a:spcPts val="1200"/>
              </a:spcAft>
              <a:buClr>
                <a:srgbClr val="C66A39"/>
              </a:buClr>
              <a:buFont typeface="Arial" panose="020B0604020202020204" pitchFamily="34" charset="0"/>
              <a:buChar char="•"/>
            </a:pPr>
            <a:r>
              <a:rPr lang="en-US" sz="2000">
                <a:latin typeface="Arial" panose="020B0604020202020204" pitchFamily="34" charset="0"/>
                <a:cs typeface="Arial" panose="020B0604020202020204" pitchFamily="34" charset="0"/>
              </a:rPr>
              <a:t>New D8T operator forgot to raise rippers and damaged buried barge</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discharge line</a:t>
            </a:r>
          </a:p>
          <a:p>
            <a:pPr>
              <a:spcAft>
                <a:spcPts val="1200"/>
              </a:spcAft>
              <a:buClr>
                <a:srgbClr val="C66A39"/>
              </a:buClr>
            </a:pPr>
            <a:r>
              <a:rPr lang="en-US" sz="2000">
                <a:latin typeface="Arial" panose="020B0604020202020204" pitchFamily="34" charset="0"/>
                <a:cs typeface="Arial" panose="020B0604020202020204" pitchFamily="34" charset="0"/>
              </a:rPr>
              <a:t>12/19 – Cage Gate Fell Down Shaft (Property Damage)</a:t>
            </a:r>
          </a:p>
          <a:p>
            <a:pPr marL="800100" lvl="1" indent="-342900">
              <a:spcAft>
                <a:spcPts val="1200"/>
              </a:spcAft>
              <a:buClr>
                <a:srgbClr val="C66A39"/>
              </a:buClr>
              <a:buFont typeface="Arial" panose="020B0604020202020204" pitchFamily="34" charset="0"/>
              <a:buChar char="•"/>
            </a:pPr>
            <a:r>
              <a:rPr lang="en-US" sz="2000">
                <a:latin typeface="Arial" panose="020B0604020202020204" pitchFamily="34" charset="0"/>
                <a:cs typeface="Arial" panose="020B0604020202020204" pitchFamily="34" charset="0"/>
              </a:rPr>
              <a:t>Mine Service Cage gate pushed out slightly by a pallet</a:t>
            </a:r>
          </a:p>
          <a:p>
            <a:pPr marL="800100" lvl="1" indent="-342900">
              <a:spcAft>
                <a:spcPts val="1200"/>
              </a:spcAft>
              <a:buClr>
                <a:srgbClr val="C66A39"/>
              </a:buClr>
              <a:buFont typeface="Arial" panose="020B0604020202020204" pitchFamily="34" charset="0"/>
              <a:buChar char="•"/>
            </a:pPr>
            <a:r>
              <a:rPr lang="en-US" sz="2000">
                <a:latin typeface="Arial" panose="020B0604020202020204" pitchFamily="34" charset="0"/>
                <a:cs typeface="Arial" panose="020B0604020202020204" pitchFamily="34" charset="0"/>
              </a:rPr>
              <a:t>As cage lowered, tripped out with Open Door indicator, re-engaged sometime later and when </a:t>
            </a:r>
            <a:r>
              <a:rPr lang="en-US" sz="2000" err="1">
                <a:latin typeface="Arial" panose="020B0604020202020204" pitchFamily="34" charset="0"/>
                <a:cs typeface="Arial" panose="020B0604020202020204" pitchFamily="34" charset="0"/>
              </a:rPr>
              <a:t>Hoistman</a:t>
            </a:r>
            <a:r>
              <a:rPr lang="en-US" sz="2000">
                <a:latin typeface="Arial" panose="020B0604020202020204" pitchFamily="34" charset="0"/>
                <a:cs typeface="Arial" panose="020B0604020202020204" pitchFamily="34" charset="0"/>
              </a:rPr>
              <a:t> moved cage up the gate fell between the shaft wall and service cage</a:t>
            </a:r>
          </a:p>
          <a:p>
            <a:pPr marL="0" lvl="1">
              <a:spcAft>
                <a:spcPts val="1200"/>
              </a:spcAft>
              <a:buClr>
                <a:srgbClr val="C66A39"/>
              </a:buClr>
            </a:pPr>
            <a:r>
              <a:rPr lang="en-US" sz="2000">
                <a:latin typeface="Arial" panose="020B0604020202020204" pitchFamily="34" charset="0"/>
                <a:cs typeface="Arial" panose="020B0604020202020204" pitchFamily="34" charset="0"/>
              </a:rPr>
              <a:t>12/30 – Caustic Exposure (First Aid)</a:t>
            </a:r>
          </a:p>
          <a:p>
            <a:pPr marL="800100" lvl="1" indent="-342900">
              <a:spcAft>
                <a:spcPts val="1200"/>
              </a:spcAft>
              <a:buClr>
                <a:srgbClr val="C66A39"/>
              </a:buClr>
              <a:buFont typeface="Arial" panose="020B0604020202020204" pitchFamily="34" charset="0"/>
              <a:buChar char="•"/>
            </a:pPr>
            <a:r>
              <a:rPr lang="en-US" sz="2000">
                <a:latin typeface="Arial" panose="020B0604020202020204" pitchFamily="34" charset="0"/>
                <a:cs typeface="Arial" panose="020B0604020202020204" pitchFamily="34" charset="0"/>
              </a:rPr>
              <a:t>Pipe burst at Mill causing caustic leak</a:t>
            </a:r>
          </a:p>
          <a:p>
            <a:pPr marL="800100" lvl="1" indent="-342900">
              <a:spcAft>
                <a:spcPts val="1200"/>
              </a:spcAft>
              <a:buClr>
                <a:srgbClr val="C66A39"/>
              </a:buClr>
              <a:buFont typeface="Arial" panose="020B0604020202020204" pitchFamily="34" charset="0"/>
              <a:buChar char="•"/>
            </a:pPr>
            <a:r>
              <a:rPr lang="en-US" sz="2000">
                <a:latin typeface="Arial" panose="020B0604020202020204" pitchFamily="34" charset="0"/>
                <a:cs typeface="Arial" panose="020B0604020202020204" pitchFamily="34" charset="0"/>
              </a:rPr>
              <a:t>Employee responding got caustic on their ear</a:t>
            </a:r>
          </a:p>
        </p:txBody>
      </p:sp>
    </p:spTree>
    <p:extLst>
      <p:ext uri="{BB962C8B-B14F-4D97-AF65-F5344CB8AC3E}">
        <p14:creationId xmlns:p14="http://schemas.microsoft.com/office/powerpoint/2010/main" val="440305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03123-A9D6-691D-326E-271EB36E8B5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167FDB8E-2F3D-9C20-185A-CBA79277BB0C}"/>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20DE65D-6F1F-D8DE-CD5F-D84B2F59154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AFBFF97-5187-D821-6B60-C809F8636D9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F7D4240-A0C4-BEB9-9AEB-E0ADF26522CA}"/>
              </a:ext>
            </a:extLst>
          </p:cNvPr>
          <p:cNvSpPr txBox="1"/>
          <p:nvPr/>
        </p:nvSpPr>
        <p:spPr>
          <a:xfrm>
            <a:off x="1953936" y="541294"/>
            <a:ext cx="9826172" cy="830997"/>
          </a:xfrm>
          <a:prstGeom prst="rect">
            <a:avLst/>
          </a:prstGeom>
          <a:noFill/>
        </p:spPr>
        <p:txBody>
          <a:bodyPr wrap="square" rtlCol="0">
            <a:spAutoFit/>
          </a:bodyPr>
          <a:lstStyle/>
          <a:p>
            <a:pPr algn="ctr"/>
            <a:r>
              <a:rPr lang="en-US" sz="4800" b="1">
                <a:solidFill>
                  <a:srgbClr val="004449"/>
                </a:solidFill>
                <a:latin typeface="Arial" panose="020B0604020202020204" pitchFamily="34" charset="0"/>
                <a:cs typeface="Arial" panose="020B0604020202020204" pitchFamily="34" charset="0"/>
              </a:rPr>
              <a:t>FRM Verification Results – Dec.</a:t>
            </a:r>
            <a:endParaRPr lang="en-US" sz="3600" b="1">
              <a:solidFill>
                <a:srgbClr val="004449"/>
              </a:solidFill>
              <a:highlight>
                <a:srgbClr val="FFFF00"/>
              </a:highligh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0BD495-FAD2-92E2-231F-C24CE85103D6}"/>
              </a:ext>
            </a:extLst>
          </p:cNvPr>
          <p:cNvSpPr txBox="1"/>
          <p:nvPr/>
        </p:nvSpPr>
        <p:spPr>
          <a:xfrm>
            <a:off x="1746422" y="1331569"/>
            <a:ext cx="4926227" cy="4493538"/>
          </a:xfrm>
          <a:prstGeom prst="rect">
            <a:avLst/>
          </a:prstGeom>
          <a:noFill/>
        </p:spPr>
        <p:txBody>
          <a:bodyPr wrap="square">
            <a:spAutoFit/>
          </a:bodyPr>
          <a:lstStyle/>
          <a:p>
            <a:pPr marL="0" indent="0">
              <a:buNone/>
            </a:pPr>
            <a:r>
              <a:rPr lang="en-US" sz="2200"/>
              <a:t>152 verifications completed in December</a:t>
            </a:r>
          </a:p>
          <a:p>
            <a:pPr marL="0" indent="0">
              <a:buNone/>
            </a:pPr>
            <a:endParaRPr lang="en-US" sz="2200"/>
          </a:p>
          <a:p>
            <a:pPr marL="0" indent="0">
              <a:buNone/>
            </a:pPr>
            <a:r>
              <a:rPr lang="en-US" sz="2200" b="0" i="0" u="none" strike="noStrike">
                <a:solidFill>
                  <a:srgbClr val="000000"/>
                </a:solidFill>
                <a:effectLst/>
                <a:latin typeface="Calibri" panose="020F0502020204030204" pitchFamily="34" charset="0"/>
              </a:rPr>
              <a:t>Focus </a:t>
            </a:r>
            <a:r>
              <a:rPr lang="en-US" sz="2200">
                <a:solidFill>
                  <a:srgbClr val="000000"/>
                </a:solidFill>
                <a:latin typeface="Calibri" panose="020F0502020204030204" pitchFamily="34" charset="0"/>
              </a:rPr>
              <a:t>for</a:t>
            </a:r>
            <a:r>
              <a:rPr lang="en-US" sz="2200" b="0" i="0" u="none" strike="noStrike">
                <a:solidFill>
                  <a:srgbClr val="000000"/>
                </a:solidFill>
                <a:effectLst/>
                <a:latin typeface="Calibri" panose="020F0502020204030204" pitchFamily="34" charset="0"/>
              </a:rPr>
              <a:t> </a:t>
            </a:r>
            <a:r>
              <a:rPr lang="en-US" sz="2200">
                <a:solidFill>
                  <a:srgbClr val="000000"/>
                </a:solidFill>
                <a:latin typeface="Calibri" panose="020F0502020204030204" pitchFamily="34" charset="0"/>
              </a:rPr>
              <a:t>December </a:t>
            </a:r>
            <a:r>
              <a:rPr lang="en-US" sz="2200" b="0" i="0" u="none" strike="noStrike">
                <a:solidFill>
                  <a:srgbClr val="000000"/>
                </a:solidFill>
                <a:effectLst/>
                <a:latin typeface="Calibri" panose="020F0502020204030204" pitchFamily="34" charset="0"/>
              </a:rPr>
              <a:t>around Hazardous Substance – Acute, Uncontrolled Release of Energy, and Underground Rockfall</a:t>
            </a:r>
            <a:br>
              <a:rPr lang="en-US" sz="2200" b="0" i="0" u="none" strike="noStrike">
                <a:solidFill>
                  <a:srgbClr val="000000"/>
                </a:solidFill>
                <a:effectLst/>
                <a:highlight>
                  <a:srgbClr val="FFFF00"/>
                </a:highlight>
                <a:latin typeface="Calibri" panose="020F0502020204030204" pitchFamily="34" charset="0"/>
              </a:rPr>
            </a:br>
            <a:endParaRPr lang="en-US" sz="2200">
              <a:highlight>
                <a:srgbClr val="FFFF00"/>
              </a:highlight>
            </a:endParaRPr>
          </a:p>
          <a:p>
            <a:r>
              <a:rPr lang="en-US" sz="2200"/>
              <a:t>All 3 focuses dropped in December, increase in Exposure to Electrical Hazards</a:t>
            </a:r>
          </a:p>
          <a:p>
            <a:pPr marL="0" indent="0">
              <a:buNone/>
            </a:pPr>
            <a:endParaRPr lang="en-US" sz="2200"/>
          </a:p>
          <a:p>
            <a:pPr marL="0" indent="0">
              <a:buNone/>
            </a:pPr>
            <a:r>
              <a:rPr lang="en-US" sz="2200" u="sng"/>
              <a:t>FOCUS FOR DECEMBER:</a:t>
            </a:r>
            <a:endParaRPr lang="en-US" sz="2200"/>
          </a:p>
          <a:p>
            <a:pPr>
              <a:buFontTx/>
              <a:buChar char="-"/>
            </a:pPr>
            <a:r>
              <a:rPr lang="en-US" sz="2200"/>
              <a:t>Exposure to Electrical Hazard</a:t>
            </a:r>
          </a:p>
          <a:p>
            <a:pPr>
              <a:buFontTx/>
              <a:buChar char="-"/>
            </a:pPr>
            <a:r>
              <a:rPr lang="en-US" sz="2200"/>
              <a:t>Hazardous Substance – Chronic</a:t>
            </a:r>
          </a:p>
          <a:p>
            <a:pPr>
              <a:buFontTx/>
              <a:buChar char="-"/>
            </a:pPr>
            <a:r>
              <a:rPr lang="en-US" sz="2200"/>
              <a:t>Underground Hazardous Atmosphere</a:t>
            </a:r>
          </a:p>
        </p:txBody>
      </p:sp>
      <p:graphicFrame>
        <p:nvGraphicFramePr>
          <p:cNvPr id="2" name="Chart 1">
            <a:extLst>
              <a:ext uri="{FF2B5EF4-FFF2-40B4-BE49-F238E27FC236}">
                <a16:creationId xmlns:a16="http://schemas.microsoft.com/office/drawing/2014/main" id="{B9166B37-6C39-4BF5-9F51-C17111690D88}"/>
              </a:ext>
            </a:extLst>
          </p:cNvPr>
          <p:cNvGraphicFramePr>
            <a:graphicFrameLocks/>
          </p:cNvGraphicFramePr>
          <p:nvPr>
            <p:extLst>
              <p:ext uri="{D42A27DB-BD31-4B8C-83A1-F6EECF244321}">
                <p14:modId xmlns:p14="http://schemas.microsoft.com/office/powerpoint/2010/main" val="527962197"/>
              </p:ext>
            </p:extLst>
          </p:nvPr>
        </p:nvGraphicFramePr>
        <p:xfrm>
          <a:off x="6505575" y="1331569"/>
          <a:ext cx="5686425" cy="50614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36484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C7380-545D-8F97-1ACF-DF928715696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C01626E-E7E0-BFFE-B6FD-84AD39FB1AF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FF65D8E-1D6C-CA30-4E51-7F0F6B321CC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7C9EF26-6194-B83C-A9EB-44EBAC5DD17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047E70-FADA-6CD5-C6AF-50AB1A07B9BF}"/>
              </a:ext>
            </a:extLst>
          </p:cNvPr>
          <p:cNvSpPr txBox="1"/>
          <p:nvPr/>
        </p:nvSpPr>
        <p:spPr>
          <a:xfrm>
            <a:off x="1953936" y="541294"/>
            <a:ext cx="9826172" cy="1200329"/>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FRM Verification Results – Dec.</a:t>
            </a:r>
          </a:p>
          <a:p>
            <a:pPr algn="ctr"/>
            <a:r>
              <a:rPr lang="en-US" sz="2400" b="1">
                <a:solidFill>
                  <a:srgbClr val="004449"/>
                </a:solidFill>
                <a:latin typeface="Arial" panose="020B0604020202020204" pitchFamily="34" charset="0"/>
                <a:cs typeface="Arial" panose="020B0604020202020204" pitchFamily="34" charset="0"/>
              </a:rPr>
              <a:t>Henderson Missing Controls with Multiple No Responses</a:t>
            </a:r>
          </a:p>
        </p:txBody>
      </p:sp>
      <p:pic>
        <p:nvPicPr>
          <p:cNvPr id="3" name="Picture 2">
            <a:extLst>
              <a:ext uri="{FF2B5EF4-FFF2-40B4-BE49-F238E27FC236}">
                <a16:creationId xmlns:a16="http://schemas.microsoft.com/office/drawing/2014/main" id="{8D844563-84B9-B284-0FF8-1BCDFACFBF0A}"/>
              </a:ext>
            </a:extLst>
          </p:cNvPr>
          <p:cNvPicPr>
            <a:picLocks noChangeAspect="1"/>
          </p:cNvPicPr>
          <p:nvPr/>
        </p:nvPicPr>
        <p:blipFill>
          <a:blip r:embed="rId3"/>
          <a:stretch>
            <a:fillRect/>
          </a:stretch>
        </p:blipFill>
        <p:spPr>
          <a:xfrm>
            <a:off x="1953936" y="2384982"/>
            <a:ext cx="9414195" cy="1295015"/>
          </a:xfrm>
          <a:prstGeom prst="rect">
            <a:avLst/>
          </a:prstGeom>
        </p:spPr>
      </p:pic>
    </p:spTree>
    <p:extLst>
      <p:ext uri="{BB962C8B-B14F-4D97-AF65-F5344CB8AC3E}">
        <p14:creationId xmlns:p14="http://schemas.microsoft.com/office/powerpoint/2010/main" val="4182164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B97F3-4E53-8C7D-0230-057D09C4A351}"/>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37A5603-55F9-4792-721C-13F558A43A11}"/>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5878455-1214-063D-0617-19A958A48B2C}"/>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58132FA5-ADF8-2443-2A7C-99E3398F0894}"/>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6A8F73B-82FA-32DF-E487-2100845B789B}"/>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Henderson MSHA Refresher</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1E6522FC-20B2-8885-828D-2CEDCC66FE87}"/>
              </a:ext>
            </a:extLst>
          </p:cNvPr>
          <p:cNvSpPr txBox="1"/>
          <p:nvPr/>
        </p:nvSpPr>
        <p:spPr>
          <a:xfrm>
            <a:off x="1951551" y="1481521"/>
            <a:ext cx="9881058" cy="1384995"/>
          </a:xfrm>
          <a:prstGeom prst="rect">
            <a:avLst/>
          </a:prstGeom>
          <a:noFill/>
        </p:spPr>
        <p:txBody>
          <a:bodyPr wrap="square" lIns="91440" tIns="45720" rIns="91440" bIns="45720" rtlCol="0" anchor="t">
            <a:spAutoFit/>
          </a:bodyPr>
          <a:lstStyle/>
          <a:p>
            <a:pPr>
              <a:spcAft>
                <a:spcPts val="1200"/>
              </a:spcAft>
              <a:buClr>
                <a:srgbClr val="C66A39"/>
              </a:buClr>
            </a:pPr>
            <a:r>
              <a:rPr lang="en-US" sz="1600">
                <a:solidFill>
                  <a:prstClr val="black"/>
                </a:solidFill>
                <a:latin typeface="Arial"/>
                <a:cs typeface="Arial"/>
              </a:rPr>
              <a:t>Project Managers will need to reach out to Jasmin </a:t>
            </a:r>
            <a:r>
              <a:rPr lang="en-US" sz="1600" err="1">
                <a:solidFill>
                  <a:prstClr val="black"/>
                </a:solidFill>
                <a:latin typeface="Arial"/>
                <a:cs typeface="Arial"/>
              </a:rPr>
              <a:t>Babeon</a:t>
            </a:r>
            <a:r>
              <a:rPr lang="en-US" sz="1600">
                <a:solidFill>
                  <a:prstClr val="black"/>
                </a:solidFill>
                <a:latin typeface="Arial"/>
                <a:cs typeface="Arial"/>
              </a:rPr>
              <a:t> </a:t>
            </a:r>
            <a:r>
              <a:rPr lang="en-US" sz="1600">
                <a:solidFill>
                  <a:prstClr val="black"/>
                </a:solidFill>
                <a:latin typeface="Arial"/>
                <a:cs typeface="Arial"/>
                <a:hlinkClick r:id="rId3">
                  <a:extLst>
                    <a:ext uri="{A12FA001-AC4F-418D-AE19-62706E023703}">
                      <ahyp:hlinkClr xmlns:ahyp="http://schemas.microsoft.com/office/drawing/2018/hyperlinkcolor" val="tx"/>
                    </a:ext>
                  </a:extLst>
                </a:hlinkClick>
              </a:rPr>
              <a:t>jbabeon@fmi.com</a:t>
            </a:r>
            <a:r>
              <a:rPr lang="en-US" sz="1600">
                <a:solidFill>
                  <a:prstClr val="black"/>
                </a:solidFill>
                <a:latin typeface="Arial"/>
                <a:cs typeface="Arial"/>
              </a:rPr>
              <a:t> to schedule their contractors for Henderson Operations 2026 MSHA Refresher. If a contractor has an SAP# please provide that. </a:t>
            </a:r>
            <a:endParaRPr lang="en-US" sz="1600">
              <a:solidFill>
                <a:prstClr val="black"/>
              </a:solidFill>
              <a:latin typeface="Arial" panose="020B0604020202020204" pitchFamily="34" charset="0"/>
              <a:cs typeface="Arial" panose="020B0604020202020204" pitchFamily="34" charset="0"/>
            </a:endParaRPr>
          </a:p>
          <a:p>
            <a:pPr lvl="0">
              <a:spcAft>
                <a:spcPts val="1200"/>
              </a:spcAft>
            </a:pPr>
            <a:endParaRPr lang="en-US" sz="1600">
              <a:solidFill>
                <a:prstClr val="black"/>
              </a:solidFill>
              <a:latin typeface="Arial" panose="020B0604020202020204" pitchFamily="34" charset="0"/>
              <a:cs typeface="Arial" panose="020B0604020202020204" pitchFamily="34" charset="0"/>
            </a:endParaRPr>
          </a:p>
          <a:p>
            <a:pPr>
              <a:spcAft>
                <a:spcPts val="1200"/>
              </a:spcAft>
              <a:buClr>
                <a:srgbClr val="C66A39"/>
              </a:buClr>
            </a:pPr>
            <a:endParaRPr lang="en-US" sz="1600">
              <a:solidFill>
                <a:prstClr val="black"/>
              </a:solidFill>
              <a:latin typeface="Arial" panose="020B0604020202020204" pitchFamily="34" charset="0"/>
              <a:cs typeface="Arial" panose="020B0604020202020204" pitchFamily="34" charset="0"/>
            </a:endParaRPr>
          </a:p>
        </p:txBody>
      </p:sp>
      <p:pic>
        <p:nvPicPr>
          <p:cNvPr id="3" name="Picture 2" descr="A calendar with red text&#10;&#10;AI-generated content may be incorrect.">
            <a:extLst>
              <a:ext uri="{FF2B5EF4-FFF2-40B4-BE49-F238E27FC236}">
                <a16:creationId xmlns:a16="http://schemas.microsoft.com/office/drawing/2014/main" id="{E0C08A75-BA9B-E8FA-C987-9C38EE004DDC}"/>
              </a:ext>
            </a:extLst>
          </p:cNvPr>
          <p:cNvPicPr>
            <a:picLocks noChangeAspect="1"/>
          </p:cNvPicPr>
          <p:nvPr/>
        </p:nvPicPr>
        <p:blipFill>
          <a:blip r:embed="rId4"/>
          <a:stretch>
            <a:fillRect/>
          </a:stretch>
        </p:blipFill>
        <p:spPr>
          <a:xfrm>
            <a:off x="3189143" y="2588202"/>
            <a:ext cx="7043304" cy="3361458"/>
          </a:xfrm>
          <a:prstGeom prst="rect">
            <a:avLst/>
          </a:prstGeom>
        </p:spPr>
      </p:pic>
    </p:spTree>
    <p:extLst>
      <p:ext uri="{BB962C8B-B14F-4D97-AF65-F5344CB8AC3E}">
        <p14:creationId xmlns:p14="http://schemas.microsoft.com/office/powerpoint/2010/main" val="2541430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4B07D-C33F-4890-3025-5499869E12DC}"/>
              </a:ext>
            </a:extLst>
          </p:cNvPr>
          <p:cNvPicPr>
            <a:picLocks noChangeAspect="1"/>
          </p:cNvPicPr>
          <p:nvPr/>
        </p:nvPicPr>
        <p:blipFill rotWithShape="1">
          <a:blip r:embed="rId3"/>
          <a:srcRect b="28455"/>
          <a:stretch/>
        </p:blipFill>
        <p:spPr>
          <a:xfrm>
            <a:off x="-2762" y="-12138"/>
            <a:ext cx="644039" cy="6870138"/>
          </a:xfrm>
          <a:prstGeom prst="rect">
            <a:avLst/>
          </a:prstGeom>
        </p:spPr>
      </p:pic>
      <p:pic>
        <p:nvPicPr>
          <p:cNvPr id="13" name="Picture 12">
            <a:extLst>
              <a:ext uri="{FF2B5EF4-FFF2-40B4-BE49-F238E27FC236}">
                <a16:creationId xmlns:a16="http://schemas.microsoft.com/office/drawing/2014/main" id="{5C328345-B921-5490-4888-2A6D8A4C68E5}"/>
              </a:ext>
            </a:extLst>
          </p:cNvPr>
          <p:cNvPicPr>
            <a:picLocks noChangeAspect="1"/>
          </p:cNvPicPr>
          <p:nvPr/>
        </p:nvPicPr>
        <p:blipFill>
          <a:blip r:embed="rId4">
            <a:extLst>
              <a:ext uri="{28A0092B-C50C-407E-A947-70E740481C1C}">
                <a14:useLocalDpi xmlns:a14="http://schemas.microsoft.com/office/drawing/2010/main" val="0"/>
              </a:ext>
            </a:extLst>
          </a:blip>
          <a:srcRect l="16" r="16"/>
          <a:stretch/>
        </p:blipFill>
        <p:spPr>
          <a:xfrm>
            <a:off x="618351" y="-12138"/>
            <a:ext cx="11573649" cy="6870138"/>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E3FB28-7721-9D18-CC9C-9A8CA3A71FB9}"/>
              </a:ext>
            </a:extLst>
          </p:cNvPr>
          <p:cNvSpPr/>
          <p:nvPr/>
        </p:nvSpPr>
        <p:spPr>
          <a:xfrm>
            <a:off x="6096000" y="0"/>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9"/>
            <a:ext cx="6096000" cy="32522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Open Forum</a:t>
            </a:r>
            <a:endParaRPr lang="en-US" sz="3600" b="1">
              <a:solidFill>
                <a:schemeClr val="bg1"/>
              </a:solidFill>
              <a:latin typeface="Arial" panose="020B0604020202020204" pitchFamily="34" charset="0"/>
              <a:cs typeface="Arial" panose="020B0604020202020204" pitchFamily="34" charset="0"/>
            </a:endParaRP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6">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49687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EFC15D-96BB-D774-D9B9-638E97766AD2}"/>
              </a:ext>
            </a:extLst>
          </p:cNvPr>
          <p:cNvSpPr/>
          <p:nvPr/>
        </p:nvSpPr>
        <p:spPr>
          <a:xfrm>
            <a:off x="7291137" y="-1"/>
            <a:ext cx="4900863" cy="6858001"/>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E531367C-82BB-C7F0-86EE-B3A5E0782C25}"/>
              </a:ext>
            </a:extLst>
          </p:cNvPr>
          <p:cNvSpPr>
            <a:spLocks noGrp="1"/>
          </p:cNvSpPr>
          <p:nvPr>
            <p:ph idx="1"/>
          </p:nvPr>
        </p:nvSpPr>
        <p:spPr>
          <a:xfrm>
            <a:off x="648729" y="851629"/>
            <a:ext cx="6055581" cy="2064117"/>
          </a:xfrm>
        </p:spPr>
        <p:txBody>
          <a:bodyPr numCol="2">
            <a:noAutofit/>
          </a:bodyPr>
          <a:lstStyle/>
          <a:p>
            <a:pPr>
              <a:spcBef>
                <a:spcPts val="0"/>
              </a:spcBef>
              <a:spcAft>
                <a:spcPts val="1200"/>
              </a:spcAft>
              <a:buClr>
                <a:srgbClr val="C66A39"/>
              </a:buClr>
            </a:pPr>
            <a:r>
              <a:rPr lang="en-US">
                <a:latin typeface="Arial" panose="020B0604020202020204" pitchFamily="34" charset="0"/>
                <a:cs typeface="Arial" panose="020B0604020202020204" pitchFamily="34" charset="0"/>
              </a:rPr>
              <a:t>February 12</a:t>
            </a:r>
            <a:r>
              <a:rPr lang="en-US" baseline="30000">
                <a:latin typeface="Arial" panose="020B0604020202020204" pitchFamily="34" charset="0"/>
                <a:cs typeface="Arial" panose="020B0604020202020204" pitchFamily="34" charset="0"/>
              </a:rPr>
              <a:t>th</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rPr>
              <a:t>March 19</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April 9</a:t>
            </a:r>
            <a:r>
              <a:rPr lang="en-US" baseline="30000">
                <a:latin typeface="Arial" panose="020B0604020202020204" pitchFamily="34" charset="0"/>
                <a:cs typeface="Arial" panose="020B0604020202020204" pitchFamily="34" charset="0"/>
              </a:rPr>
              <a:t>th</a:t>
            </a:r>
            <a:endParaRPr lang="en-US">
              <a:latin typeface="Arial" panose="020B0604020202020204" pitchFamily="34" charset="0"/>
              <a:cs typeface="Arial" panose="020B0604020202020204" pitchFamily="34" charset="0"/>
            </a:endParaRPr>
          </a:p>
          <a:p>
            <a:pPr>
              <a:spcBef>
                <a:spcPts val="0"/>
              </a:spcBef>
              <a:spcAft>
                <a:spcPts val="1200"/>
              </a:spcAft>
              <a:buClr>
                <a:srgbClr val="C66A39"/>
              </a:buClr>
            </a:pPr>
            <a:r>
              <a:rPr lang="en-US">
                <a:latin typeface="Arial" panose="020B0604020202020204" pitchFamily="34" charset="0"/>
                <a:cs typeface="Arial" panose="020B0604020202020204" pitchFamily="34" charset="0"/>
              </a:rPr>
              <a:t>May 7</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June 18</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July 16</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August 20</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September 10</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October 8</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November 19</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a:p>
            <a:pPr>
              <a:spcBef>
                <a:spcPts val="0"/>
              </a:spcBef>
              <a:spcAft>
                <a:spcPts val="1200"/>
              </a:spcAft>
              <a:buClr>
                <a:srgbClr val="C66A39"/>
              </a:buClr>
            </a:pPr>
            <a:r>
              <a:rPr lang="en-US">
                <a:latin typeface="Arial" panose="020B0604020202020204" pitchFamily="34" charset="0"/>
                <a:cs typeface="Arial" panose="020B0604020202020204" pitchFamily="34" charset="0"/>
              </a:rPr>
              <a:t>December 17</a:t>
            </a:r>
            <a:r>
              <a:rPr lang="en-US" baseline="30000">
                <a:latin typeface="Arial" panose="020B0604020202020204" pitchFamily="34" charset="0"/>
                <a:cs typeface="Arial" panose="020B0604020202020204" pitchFamily="34" charset="0"/>
              </a:rPr>
              <a:t>th</a:t>
            </a:r>
            <a:r>
              <a:rPr lang="en-US">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656611FE-9FE3-BE7E-BACA-FBFD37B5DF3A}"/>
              </a:ext>
            </a:extLst>
          </p:cNvPr>
          <p:cNvSpPr txBox="1"/>
          <p:nvPr/>
        </p:nvSpPr>
        <p:spPr>
          <a:xfrm>
            <a:off x="7919718" y="993619"/>
            <a:ext cx="3766146" cy="2308324"/>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2026 Meeting Schedule</a:t>
            </a:r>
            <a:endParaRPr lang="en-US" sz="3600" b="1">
              <a:solidFill>
                <a:schemeClr val="bg1"/>
              </a:solidFill>
              <a:latin typeface="Arial" panose="020B0604020202020204" pitchFamily="34" charset="0"/>
              <a:cs typeface="Arial" panose="020B0604020202020204" pitchFamily="34" charset="0"/>
            </a:endParaRPr>
          </a:p>
        </p:txBody>
      </p:sp>
      <p:pic>
        <p:nvPicPr>
          <p:cNvPr id="3" name="Picture 2" descr="A blue and grey text on a black background&#10;&#10;Description automatically generated">
            <a:extLst>
              <a:ext uri="{FF2B5EF4-FFF2-40B4-BE49-F238E27FC236}">
                <a16:creationId xmlns:a16="http://schemas.microsoft.com/office/drawing/2014/main" id="{11178DC9-4175-4867-C911-EAF0272C9F62}"/>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280397" y="6009795"/>
            <a:ext cx="922341" cy="508727"/>
          </a:xfrm>
          <a:prstGeom prst="rect">
            <a:avLst/>
          </a:prstGeom>
        </p:spPr>
      </p:pic>
      <p:sp>
        <p:nvSpPr>
          <p:cNvPr id="2" name="TextBox 1">
            <a:extLst>
              <a:ext uri="{FF2B5EF4-FFF2-40B4-BE49-F238E27FC236}">
                <a16:creationId xmlns:a16="http://schemas.microsoft.com/office/drawing/2014/main" id="{F852CE6A-9F47-DE7A-57F2-4C48A28D8ECC}"/>
              </a:ext>
            </a:extLst>
          </p:cNvPr>
          <p:cNvSpPr txBox="1"/>
          <p:nvPr/>
        </p:nvSpPr>
        <p:spPr>
          <a:xfrm>
            <a:off x="867416" y="4436274"/>
            <a:ext cx="5486400" cy="2006703"/>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Meetings begin 1 PM MST</a:t>
            </a:r>
          </a:p>
          <a:p>
            <a:pPr marL="0" marR="0" lvl="0" indent="0" algn="l" defTabSz="914400" rtl="0" eaLnBrk="1" fontAlgn="auto" latinLnBrk="0" hangingPunct="1">
              <a:lnSpc>
                <a:spcPct val="90000"/>
              </a:lnSpc>
              <a:spcBef>
                <a:spcPts val="0"/>
              </a:spcBef>
              <a:spcAft>
                <a:spcPts val="1200"/>
              </a:spcAft>
              <a:buClr>
                <a:srgbClr val="C66A39"/>
              </a:buClr>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Mine and Mill In-Person Options Monthly</a:t>
            </a:r>
          </a:p>
          <a:p>
            <a:endParaRPr lang="en-US"/>
          </a:p>
        </p:txBody>
      </p:sp>
    </p:spTree>
    <p:extLst>
      <p:ext uri="{BB962C8B-B14F-4D97-AF65-F5344CB8AC3E}">
        <p14:creationId xmlns:p14="http://schemas.microsoft.com/office/powerpoint/2010/main" val="978846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F65B9-FF42-34F0-B525-B09F0D3DF9B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203212-9168-1F3B-8466-2D510AEDEB3D}"/>
              </a:ext>
            </a:extLst>
          </p:cNvPr>
          <p:cNvPicPr>
            <a:picLocks noChangeAspect="1"/>
          </p:cNvPicPr>
          <p:nvPr/>
        </p:nvPicPr>
        <p:blipFill>
          <a:blip r:embed="rId3">
            <a:extLst>
              <a:ext uri="{28A0092B-C50C-407E-A947-70E740481C1C}">
                <a14:useLocalDpi xmlns:a14="http://schemas.microsoft.com/office/drawing/2010/main" val="0"/>
              </a:ext>
            </a:extLst>
          </a:blip>
          <a:srcRect t="6" b="6"/>
          <a:stretch/>
        </p:blipFill>
        <p:spPr>
          <a:xfrm>
            <a:off x="-2" y="0"/>
            <a:ext cx="10806892" cy="418972"/>
          </a:xfrm>
          <a:prstGeom prst="rect">
            <a:avLst/>
          </a:prstGeom>
        </p:spPr>
      </p:pic>
      <p:pic>
        <p:nvPicPr>
          <p:cNvPr id="6" name="Picture 5">
            <a:extLst>
              <a:ext uri="{FF2B5EF4-FFF2-40B4-BE49-F238E27FC236}">
                <a16:creationId xmlns:a16="http://schemas.microsoft.com/office/drawing/2014/main" id="{1596AC54-9A0C-6002-AA9E-0DA0088565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6232064"/>
            <a:ext cx="6241774" cy="627945"/>
          </a:xfrm>
          <a:prstGeom prst="rect">
            <a:avLst/>
          </a:prstGeom>
        </p:spPr>
      </p:pic>
      <p:pic>
        <p:nvPicPr>
          <p:cNvPr id="3" name="Picture 2">
            <a:extLst>
              <a:ext uri="{FF2B5EF4-FFF2-40B4-BE49-F238E27FC236}">
                <a16:creationId xmlns:a16="http://schemas.microsoft.com/office/drawing/2014/main" id="{1426719C-5601-9132-AD23-84087F7A3293}"/>
              </a:ext>
            </a:extLst>
          </p:cNvPr>
          <p:cNvPicPr>
            <a:picLocks noChangeAspect="1"/>
          </p:cNvPicPr>
          <p:nvPr/>
        </p:nvPicPr>
        <p:blipFill>
          <a:blip r:embed="rId5">
            <a:extLst>
              <a:ext uri="{28A0092B-C50C-407E-A947-70E740481C1C}">
                <a14:useLocalDpi xmlns:a14="http://schemas.microsoft.com/office/drawing/2010/main" val="0"/>
              </a:ext>
            </a:extLst>
          </a:blip>
          <a:srcRect l="3" r="3"/>
          <a:stretch/>
        </p:blipFill>
        <p:spPr>
          <a:xfrm>
            <a:off x="1266091" y="398836"/>
            <a:ext cx="10933791" cy="6146071"/>
          </a:xfrm>
          <a:prstGeom prst="rect">
            <a:avLst/>
          </a:prstGeom>
        </p:spPr>
      </p:pic>
      <p:sp>
        <p:nvSpPr>
          <p:cNvPr id="7" name="Rectangle 6">
            <a:extLst>
              <a:ext uri="{FF2B5EF4-FFF2-40B4-BE49-F238E27FC236}">
                <a16:creationId xmlns:a16="http://schemas.microsoft.com/office/drawing/2014/main" id="{3837009A-6EF1-237C-0452-49C1F5E2C96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FCD264-420D-AEAF-73FE-886623A6643D}"/>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A1586D-BAF3-3974-86B6-A0DA2C6131C7}"/>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0F5F79-1DDA-9251-11C5-DBA3EBF903C8}"/>
              </a:ext>
            </a:extLst>
          </p:cNvPr>
          <p:cNvSpPr txBox="1"/>
          <p:nvPr/>
        </p:nvSpPr>
        <p:spPr>
          <a:xfrm>
            <a:off x="493617" y="976486"/>
            <a:ext cx="5602383"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Safety Shares </a:t>
            </a:r>
          </a:p>
        </p:txBody>
      </p:sp>
      <p:pic>
        <p:nvPicPr>
          <p:cNvPr id="15" name="Picture 14" descr="A black square with white text&#10;&#10;Description automatically generated">
            <a:extLst>
              <a:ext uri="{FF2B5EF4-FFF2-40B4-BE49-F238E27FC236}">
                <a16:creationId xmlns:a16="http://schemas.microsoft.com/office/drawing/2014/main" id="{6701022C-DFB5-B916-6C91-C3BE279591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56A4CFB-CCFE-DAD8-12A8-4B22E9B11A0E}"/>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3900127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F78B1-865A-2E81-F171-D63A46B6B9E8}"/>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AC22ED7-6868-DC1D-7CCE-C38A26A8B3A5}"/>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7508508-C1F5-F85E-4A5F-CD293307B12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964B7D0-A78C-002F-D67D-E3C7F8FC8DC0}"/>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94873A-D171-60CB-4513-62A31036CCCE}"/>
              </a:ext>
            </a:extLst>
          </p:cNvPr>
          <p:cNvSpPr txBox="1"/>
          <p:nvPr/>
        </p:nvSpPr>
        <p:spPr>
          <a:xfrm>
            <a:off x="1953936" y="541294"/>
            <a:ext cx="9455092" cy="830997"/>
          </a:xfrm>
          <a:prstGeom prst="rect">
            <a:avLst/>
          </a:prstGeom>
          <a:noFill/>
        </p:spPr>
        <p:txBody>
          <a:bodyPr wrap="square" rtlCol="0">
            <a:spAutoFit/>
          </a:bodyPr>
          <a:lstStyle/>
          <a:p>
            <a:r>
              <a:rPr lang="en-US" sz="4800" b="1">
                <a:solidFill>
                  <a:srgbClr val="004449"/>
                </a:solidFill>
                <a:latin typeface="Arial" panose="020B0604020202020204" pitchFamily="34" charset="0"/>
                <a:cs typeface="Arial" panose="020B0604020202020204" pitchFamily="34" charset="0"/>
              </a:rPr>
              <a:t>January Sign-Off Record</a:t>
            </a:r>
            <a:endParaRPr lang="en-US" sz="3600" b="1">
              <a:solidFill>
                <a:srgbClr val="00444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B892ED-A103-F85D-652A-2F482848A6D0}"/>
              </a:ext>
            </a:extLst>
          </p:cNvPr>
          <p:cNvSpPr txBox="1"/>
          <p:nvPr/>
        </p:nvSpPr>
        <p:spPr>
          <a:xfrm>
            <a:off x="1953935" y="1444353"/>
            <a:ext cx="9813995" cy="11223585"/>
          </a:xfrm>
          <a:prstGeom prst="rect">
            <a:avLst/>
          </a:prstGeom>
          <a:noFill/>
        </p:spPr>
        <p:txBody>
          <a:bodyPr wrap="square" numCol="2" rtlCol="0">
            <a:spAutoFit/>
          </a:bodyPr>
          <a:lstStyle/>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endParaRPr lang="en-US" sz="2200"/>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Font typeface="Arial" panose="020B0604020202020204" pitchFamily="34" charset="0"/>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a:p>
            <a:pPr marL="342900" indent="-342900">
              <a:lnSpc>
                <a:spcPct val="150000"/>
              </a:lnSpc>
              <a:buAutoNum type="arabicPeriod"/>
            </a:pPr>
            <a:r>
              <a:rPr lang="en-US" sz="2200"/>
              <a:t>_____________________</a:t>
            </a:r>
          </a:p>
        </p:txBody>
      </p:sp>
    </p:spTree>
    <p:extLst>
      <p:ext uri="{BB962C8B-B14F-4D97-AF65-F5344CB8AC3E}">
        <p14:creationId xmlns:p14="http://schemas.microsoft.com/office/powerpoint/2010/main" val="3072763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7176C-B2D3-FF19-CBC0-A442ED26BEA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2921F165-8E2C-AA10-222B-80FD41B7D44D}"/>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95FA48ED-BD6E-81D6-70F5-E1B6A8BE8D8E}"/>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90A18CD-7235-7C7A-9EB0-349D5C0904A5}"/>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A907579-5CB0-2ACC-6D91-E8F4769FDBB5}"/>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LOTOTO Lock Removal Incident</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A6041B4A-C426-FD96-7E5F-B82285354E20}"/>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2241C737-84B0-18B3-64D3-4DAC1FA0B078}"/>
              </a:ext>
            </a:extLst>
          </p:cNvPr>
          <p:cNvSpPr txBox="1"/>
          <p:nvPr/>
        </p:nvSpPr>
        <p:spPr>
          <a:xfrm>
            <a:off x="2076488" y="1376760"/>
            <a:ext cx="9630379" cy="5109027"/>
          </a:xfrm>
          <a:prstGeom prst="rect">
            <a:avLst/>
          </a:prstGeom>
          <a:noFill/>
        </p:spPr>
        <p:txBody>
          <a:bodyPr wrap="square">
            <a:spAutoFit/>
          </a:bodyPr>
          <a:lstStyle/>
          <a:p>
            <a:pPr>
              <a:lnSpc>
                <a:spcPct val="107000"/>
              </a:lnSpc>
            </a:pPr>
            <a:r>
              <a:rPr lang="en-US">
                <a:solidFill>
                  <a:srgbClr val="404040"/>
                </a:solidFill>
                <a:latin typeface="Arial" panose="020B0604020202020204" pitchFamily="34" charset="0"/>
              </a:rPr>
              <a:t>At Henderson, a LOTOTO lock for an employee was removed without their authorization or use of a Non-Routine Lock Removal Form. The lock was placed on 12/18/25 at the PC3 upper access road gate and removed sometime before 01/06/26. Given the location and timeframe, no path to identify who removed. A reminder how critical LOTOTO/COHE is to keep our employees and contractors safe and why it’s the first item under Henderson’s Critical Safety Rules.</a:t>
            </a:r>
            <a:br>
              <a:rPr lang="en-US">
                <a:solidFill>
                  <a:srgbClr val="404040"/>
                </a:solidFill>
                <a:latin typeface="Arial" panose="020B0604020202020204" pitchFamily="34" charset="0"/>
              </a:rPr>
            </a:br>
            <a:endParaRPr lang="en-US">
              <a:solidFill>
                <a:srgbClr val="404040"/>
              </a:solidFill>
              <a:latin typeface="Arial" panose="020B0604020202020204" pitchFamily="34" charset="0"/>
            </a:endParaRPr>
          </a:p>
          <a:p>
            <a:pPr>
              <a:lnSpc>
                <a:spcPct val="107000"/>
              </a:lnSpc>
            </a:pPr>
            <a:r>
              <a:rPr lang="en-US">
                <a:solidFill>
                  <a:srgbClr val="404040"/>
                </a:solidFill>
                <a:latin typeface="Arial" panose="020B0604020202020204" pitchFamily="34" charset="0"/>
              </a:rPr>
              <a:t> </a:t>
            </a:r>
            <a:r>
              <a:rPr lang="en-US">
                <a:solidFill>
                  <a:srgbClr val="404040"/>
                </a:solidFill>
                <a:latin typeface="Arial" panose="020B0604020202020204" pitchFamily="34" charset="0"/>
                <a:hlinkClick r:id="rId4"/>
              </a:rPr>
              <a:t>FMI Control of Hazardous Energy LOTOTO Supplement </a:t>
            </a:r>
            <a:r>
              <a:rPr lang="en-US">
                <a:solidFill>
                  <a:srgbClr val="404040"/>
                </a:solidFill>
                <a:latin typeface="Arial" panose="020B0604020202020204" pitchFamily="34" charset="0"/>
              </a:rPr>
              <a:t>regarding lock removal:</a:t>
            </a:r>
          </a:p>
          <a:p>
            <a:pPr marL="285750" indent="-285750">
              <a:lnSpc>
                <a:spcPct val="107000"/>
              </a:lnSpc>
              <a:buFontTx/>
              <a:buChar char="-"/>
            </a:pPr>
            <a:r>
              <a:rPr lang="en-US">
                <a:solidFill>
                  <a:srgbClr val="404040"/>
                </a:solidFill>
                <a:latin typeface="Arial" panose="020B0604020202020204" pitchFamily="34" charset="0"/>
              </a:rPr>
              <a:t>Only the Authorized Individual who applied the LOTOTO lock is allowed to remove it.</a:t>
            </a:r>
          </a:p>
          <a:p>
            <a:pPr marL="285750" indent="-285750">
              <a:lnSpc>
                <a:spcPct val="107000"/>
              </a:lnSpc>
              <a:buFontTx/>
              <a:buChar char="-"/>
            </a:pPr>
            <a:r>
              <a:rPr lang="en-US">
                <a:solidFill>
                  <a:srgbClr val="404040"/>
                </a:solidFill>
                <a:latin typeface="Arial" panose="020B0604020202020204" pitchFamily="34" charset="0"/>
              </a:rPr>
              <a:t>If the Authorized Individual is unavailable, removal must follow the </a:t>
            </a:r>
            <a:r>
              <a:rPr lang="en-US">
                <a:solidFill>
                  <a:srgbClr val="404040"/>
                </a:solidFill>
                <a:latin typeface="Arial" panose="020B0604020202020204" pitchFamily="34" charset="0"/>
                <a:hlinkClick r:id="rId5"/>
              </a:rPr>
              <a:t>Non-Routine Lock Removal Form</a:t>
            </a:r>
            <a:r>
              <a:rPr lang="en-US">
                <a:solidFill>
                  <a:srgbClr val="404040"/>
                </a:solidFill>
                <a:latin typeface="Arial" panose="020B0604020202020204" pitchFamily="34" charset="0"/>
              </a:rPr>
              <a:t>, which includes: </a:t>
            </a:r>
          </a:p>
          <a:p>
            <a:pPr marL="742950" lvl="1" indent="-285750">
              <a:lnSpc>
                <a:spcPct val="107000"/>
              </a:lnSpc>
              <a:buFontTx/>
              <a:buChar char="-"/>
            </a:pPr>
            <a:r>
              <a:rPr lang="en-US">
                <a:solidFill>
                  <a:srgbClr val="404040"/>
                </a:solidFill>
                <a:latin typeface="Arial" panose="020B0604020202020204" pitchFamily="34" charset="0"/>
              </a:rPr>
              <a:t>Communication to the affected employee.</a:t>
            </a:r>
          </a:p>
          <a:p>
            <a:pPr marL="742950" lvl="1" indent="-285750">
              <a:lnSpc>
                <a:spcPct val="107000"/>
              </a:lnSpc>
              <a:buFontTx/>
              <a:buChar char="-"/>
            </a:pPr>
            <a:r>
              <a:rPr lang="en-US">
                <a:solidFill>
                  <a:srgbClr val="404040"/>
                </a:solidFill>
                <a:latin typeface="Arial" panose="020B0604020202020204" pitchFamily="34" charset="0"/>
              </a:rPr>
              <a:t>Additional investigation and contact to Supervisor, Safety and ECC (if applicable) if employee not reachable or unknown.</a:t>
            </a:r>
          </a:p>
          <a:p>
            <a:pPr marL="742950" lvl="1" indent="-285750">
              <a:lnSpc>
                <a:spcPct val="107000"/>
              </a:lnSpc>
              <a:buFontTx/>
              <a:buChar char="-"/>
            </a:pPr>
            <a:r>
              <a:rPr lang="en-US">
                <a:solidFill>
                  <a:srgbClr val="404040"/>
                </a:solidFill>
                <a:latin typeface="Arial" panose="020B0604020202020204" pitchFamily="34" charset="0"/>
              </a:rPr>
              <a:t>Documentation of the removal provided to area Superintendent and Safety.</a:t>
            </a:r>
          </a:p>
          <a:p>
            <a:pPr marL="742950" lvl="1" indent="-285750">
              <a:lnSpc>
                <a:spcPct val="107000"/>
              </a:lnSpc>
              <a:buFontTx/>
              <a:buChar char="-"/>
            </a:pPr>
            <a:endParaRPr lang="en-US">
              <a:solidFill>
                <a:srgbClr val="404040"/>
              </a:solidFill>
              <a:latin typeface="Arial" panose="020B0604020202020204" pitchFamily="34" charset="0"/>
            </a:endParaRPr>
          </a:p>
          <a:p>
            <a:pPr lvl="1" algn="ctr">
              <a:lnSpc>
                <a:spcPct val="107000"/>
              </a:lnSpc>
            </a:pPr>
            <a:endParaRPr lang="en-US">
              <a:solidFill>
                <a:srgbClr val="404040"/>
              </a:solidFill>
              <a:latin typeface="Arial" panose="020B0604020202020204" pitchFamily="34" charset="0"/>
            </a:endParaRPr>
          </a:p>
        </p:txBody>
      </p:sp>
    </p:spTree>
    <p:extLst>
      <p:ext uri="{BB962C8B-B14F-4D97-AF65-F5344CB8AC3E}">
        <p14:creationId xmlns:p14="http://schemas.microsoft.com/office/powerpoint/2010/main" val="3821637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4F4E7-E6EC-0F83-442C-41DCC90C28E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9C90A84D-C6AB-2E30-926D-03E23134F1D3}"/>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BA7FF87-7E58-5EAE-0E34-BB94BC5E5758}"/>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75AE6010-D8B5-A8CB-33B7-589CA923E61C}"/>
              </a:ext>
            </a:extLst>
          </p:cNvPr>
          <p:cNvSpPr/>
          <p:nvPr/>
        </p:nvSpPr>
        <p:spPr>
          <a:xfrm>
            <a:off x="1515978" y="6454768"/>
            <a:ext cx="10676022" cy="403232"/>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29B6372-2510-2CCD-8C0A-9C72518E585A}"/>
              </a:ext>
            </a:extLst>
          </p:cNvPr>
          <p:cNvSpPr txBox="1"/>
          <p:nvPr/>
        </p:nvSpPr>
        <p:spPr>
          <a:xfrm>
            <a:off x="2076488" y="673184"/>
            <a:ext cx="8528800" cy="646331"/>
          </a:xfrm>
          <a:prstGeom prst="rect">
            <a:avLst/>
          </a:prstGeom>
          <a:noFill/>
        </p:spPr>
        <p:txBody>
          <a:bodyPr wrap="square" rtlCol="0">
            <a:spAutoFit/>
          </a:bodyPr>
          <a:lstStyle/>
          <a:p>
            <a:pPr lvl="0">
              <a:defRPr/>
            </a:pPr>
            <a:r>
              <a:rPr lang="en-US" sz="3600" b="1">
                <a:solidFill>
                  <a:srgbClr val="004449"/>
                </a:solidFill>
                <a:latin typeface="Arial" panose="020B0604020202020204" pitchFamily="34" charset="0"/>
                <a:cs typeface="Arial" panose="020B0604020202020204" pitchFamily="34" charset="0"/>
              </a:rPr>
              <a:t>Work Planning </a:t>
            </a:r>
            <a:endParaRPr lang="en-US" sz="2400" b="1">
              <a:solidFill>
                <a:srgbClr val="004449"/>
              </a:solidFill>
              <a:latin typeface="Arial" panose="020B0604020202020204" pitchFamily="34" charset="0"/>
              <a:cs typeface="Arial" panose="020B0604020202020204" pitchFamily="34" charset="0"/>
            </a:endParaRPr>
          </a:p>
        </p:txBody>
      </p:sp>
      <p:pic>
        <p:nvPicPr>
          <p:cNvPr id="8" name="Picture 7" descr="A blue and grey text on a black background&#10;&#10;Description automatically generated">
            <a:extLst>
              <a:ext uri="{FF2B5EF4-FFF2-40B4-BE49-F238E27FC236}">
                <a16:creationId xmlns:a16="http://schemas.microsoft.com/office/drawing/2014/main" id="{5FDAD7DB-E5EC-28F9-ABFD-148C1C799AEE}"/>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83286" y="5719217"/>
            <a:ext cx="922341" cy="508727"/>
          </a:xfrm>
          <a:prstGeom prst="rect">
            <a:avLst/>
          </a:prstGeom>
        </p:spPr>
      </p:pic>
      <p:sp>
        <p:nvSpPr>
          <p:cNvPr id="10" name="TextBox 9">
            <a:extLst>
              <a:ext uri="{FF2B5EF4-FFF2-40B4-BE49-F238E27FC236}">
                <a16:creationId xmlns:a16="http://schemas.microsoft.com/office/drawing/2014/main" id="{B5BFD6F6-1103-14BF-D2A3-7078982E1A5A}"/>
              </a:ext>
            </a:extLst>
          </p:cNvPr>
          <p:cNvSpPr txBox="1"/>
          <p:nvPr/>
        </p:nvSpPr>
        <p:spPr>
          <a:xfrm>
            <a:off x="2076488" y="1295036"/>
            <a:ext cx="9630379" cy="959943"/>
          </a:xfrm>
          <a:prstGeom prst="rect">
            <a:avLst/>
          </a:prstGeom>
          <a:noFill/>
        </p:spPr>
        <p:txBody>
          <a:bodyPr wrap="square">
            <a:spAutoFit/>
          </a:bodyPr>
          <a:lstStyle/>
          <a:p>
            <a:pPr>
              <a:lnSpc>
                <a:spcPct val="107000"/>
              </a:lnSpc>
            </a:pPr>
            <a:r>
              <a:rPr lang="en-US">
                <a:solidFill>
                  <a:srgbClr val="404040"/>
                </a:solidFill>
                <a:latin typeface="Arial" panose="020B0604020202020204" pitchFamily="34" charset="0"/>
              </a:rPr>
              <a:t>Effective work planning is more than organizing tasks. It’s about creating a safe and efficient environment for everyone involved. </a:t>
            </a:r>
          </a:p>
          <a:p>
            <a:pPr>
              <a:lnSpc>
                <a:spcPct val="107000"/>
              </a:lnSpc>
            </a:pPr>
            <a:endParaRPr lang="en-US">
              <a:solidFill>
                <a:srgbClr val="404040"/>
              </a:solidFill>
              <a:latin typeface="Arial" panose="020B0604020202020204" pitchFamily="34" charset="0"/>
            </a:endParaRPr>
          </a:p>
        </p:txBody>
      </p:sp>
      <p:sp>
        <p:nvSpPr>
          <p:cNvPr id="17" name="TextBox 16">
            <a:extLst>
              <a:ext uri="{FF2B5EF4-FFF2-40B4-BE49-F238E27FC236}">
                <a16:creationId xmlns:a16="http://schemas.microsoft.com/office/drawing/2014/main" id="{42F21C46-8CC6-47D5-C5B5-03E2C5BB8944}"/>
              </a:ext>
            </a:extLst>
          </p:cNvPr>
          <p:cNvSpPr txBox="1"/>
          <p:nvPr/>
        </p:nvSpPr>
        <p:spPr>
          <a:xfrm>
            <a:off x="2076488" y="3146926"/>
            <a:ext cx="2054059" cy="2605842"/>
          </a:xfrm>
          <a:prstGeom prst="rect">
            <a:avLst/>
          </a:prstGeom>
          <a:noFill/>
        </p:spPr>
        <p:txBody>
          <a:bodyPr wrap="square" rtlCol="0">
            <a:spAutoFit/>
          </a:bodyPr>
          <a:lstStyle/>
          <a:p>
            <a:pPr marL="0" lvl="1">
              <a:spcAft>
                <a:spcPts val="400"/>
              </a:spcAft>
            </a:pPr>
            <a:r>
              <a:rPr lang="en-US" sz="1600" b="1">
                <a:solidFill>
                  <a:srgbClr val="C66A39"/>
                </a:solidFill>
                <a:latin typeface="Arial" panose="020B0604020202020204" pitchFamily="34" charset="0"/>
                <a:cs typeface="Arial" panose="020B0604020202020204" pitchFamily="34" charset="0"/>
              </a:rPr>
              <a:t>Involve experienced individuals </a:t>
            </a:r>
          </a:p>
          <a:p>
            <a:pPr>
              <a:spcAft>
                <a:spcPts val="400"/>
              </a:spcAft>
            </a:pPr>
            <a:r>
              <a:rPr lang="en-US" sz="1400">
                <a:solidFill>
                  <a:srgbClr val="404040"/>
                </a:solidFill>
                <a:latin typeface="Arial" panose="020B0604020202020204" pitchFamily="34" charset="0"/>
              </a:rPr>
              <a:t>Lean on and engage experienced team members in planning and execution. Their insight can help everyone identify hazards early and select safe methods. </a:t>
            </a:r>
            <a:endParaRPr lang="en-US" sz="1400" b="1">
              <a:solidFill>
                <a:srgbClr val="C66A39"/>
              </a:solidFill>
              <a:latin typeface="Arial" panose="020B0604020202020204" pitchFamily="34" charset="0"/>
              <a:cs typeface="Arial" panose="020B0604020202020204" pitchFamily="34" charset="0"/>
            </a:endParaRPr>
          </a:p>
        </p:txBody>
      </p:sp>
      <p:pic>
        <p:nvPicPr>
          <p:cNvPr id="3" name="Graphic 2" descr="Construction worker male with solid fill">
            <a:extLst>
              <a:ext uri="{FF2B5EF4-FFF2-40B4-BE49-F238E27FC236}">
                <a16:creationId xmlns:a16="http://schemas.microsoft.com/office/drawing/2014/main" id="{A0EBAEF5-65E5-A96E-4D74-71E0F58B69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14264" y="2148779"/>
            <a:ext cx="914400" cy="914400"/>
          </a:xfrm>
          <a:prstGeom prst="rect">
            <a:avLst/>
          </a:prstGeom>
        </p:spPr>
      </p:pic>
      <p:pic>
        <p:nvPicPr>
          <p:cNvPr id="7" name="Graphic 6" descr="Chat with solid fill">
            <a:extLst>
              <a:ext uri="{FF2B5EF4-FFF2-40B4-BE49-F238E27FC236}">
                <a16:creationId xmlns:a16="http://schemas.microsoft.com/office/drawing/2014/main" id="{53EAD36F-0475-66F0-C2CA-8E9C3ED041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38317" y="2217018"/>
            <a:ext cx="914400" cy="914400"/>
          </a:xfrm>
          <a:prstGeom prst="rect">
            <a:avLst/>
          </a:prstGeom>
        </p:spPr>
      </p:pic>
      <p:pic>
        <p:nvPicPr>
          <p:cNvPr id="12" name="Graphic 11" descr="Connections with solid fill">
            <a:extLst>
              <a:ext uri="{FF2B5EF4-FFF2-40B4-BE49-F238E27FC236}">
                <a16:creationId xmlns:a16="http://schemas.microsoft.com/office/drawing/2014/main" id="{99AFDBC9-3DD2-E23C-93C8-9D666A04C5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98159" y="2217018"/>
            <a:ext cx="914400" cy="914400"/>
          </a:xfrm>
          <a:prstGeom prst="rect">
            <a:avLst/>
          </a:prstGeom>
        </p:spPr>
      </p:pic>
      <p:pic>
        <p:nvPicPr>
          <p:cNvPr id="14" name="Graphic 13" descr="Raised hand with solid fill">
            <a:extLst>
              <a:ext uri="{FF2B5EF4-FFF2-40B4-BE49-F238E27FC236}">
                <a16:creationId xmlns:a16="http://schemas.microsoft.com/office/drawing/2014/main" id="{40F5B9AC-7FCC-B82E-DF5F-77705A395A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07302" y="2151443"/>
            <a:ext cx="914400" cy="914400"/>
          </a:xfrm>
          <a:prstGeom prst="rect">
            <a:avLst/>
          </a:prstGeom>
        </p:spPr>
      </p:pic>
      <p:sp>
        <p:nvSpPr>
          <p:cNvPr id="2" name="TextBox 1">
            <a:extLst>
              <a:ext uri="{FF2B5EF4-FFF2-40B4-BE49-F238E27FC236}">
                <a16:creationId xmlns:a16="http://schemas.microsoft.com/office/drawing/2014/main" id="{4424C498-2358-C16C-4AAC-A42C87A88A7B}"/>
              </a:ext>
            </a:extLst>
          </p:cNvPr>
          <p:cNvSpPr txBox="1"/>
          <p:nvPr/>
        </p:nvSpPr>
        <p:spPr>
          <a:xfrm>
            <a:off x="4459844" y="3132235"/>
            <a:ext cx="2011384" cy="2821285"/>
          </a:xfrm>
          <a:prstGeom prst="rect">
            <a:avLst/>
          </a:prstGeom>
          <a:noFill/>
        </p:spPr>
        <p:txBody>
          <a:bodyPr wrap="square" rtlCol="0">
            <a:spAutoFit/>
          </a:bodyPr>
          <a:lstStyle/>
          <a:p>
            <a:pPr marL="0" lvl="1">
              <a:spcBef>
                <a:spcPts val="1200"/>
              </a:spcBef>
              <a:spcAft>
                <a:spcPts val="400"/>
              </a:spcAft>
            </a:pPr>
            <a:r>
              <a:rPr lang="en-US" sz="1600" b="1">
                <a:solidFill>
                  <a:srgbClr val="C66A39"/>
                </a:solidFill>
                <a:latin typeface="Arial" panose="020B0604020202020204" pitchFamily="34" charset="0"/>
                <a:cs typeface="Arial" panose="020B0604020202020204" pitchFamily="34" charset="0"/>
              </a:rPr>
              <a:t>Provide clear instructions and expectations </a:t>
            </a:r>
          </a:p>
          <a:p>
            <a:pPr>
              <a:spcAft>
                <a:spcPts val="400"/>
              </a:spcAft>
            </a:pPr>
            <a:r>
              <a:rPr lang="en-US" sz="1400">
                <a:solidFill>
                  <a:srgbClr val="404040"/>
                </a:solidFill>
                <a:latin typeface="Arial" panose="020B0604020202020204" pitchFamily="34" charset="0"/>
              </a:rPr>
              <a:t>Before starting work, outline steps, safety requirements and expectations. Clarity is crucial, especially for anyone still learning. If something doesn’t make sense, speak up and ask questions. </a:t>
            </a:r>
            <a:endParaRPr lang="en-US" sz="1400" b="1">
              <a:solidFill>
                <a:srgbClr val="C66A3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222BB55-D730-B77B-B35D-35653B0C27DF}"/>
              </a:ext>
            </a:extLst>
          </p:cNvPr>
          <p:cNvSpPr txBox="1"/>
          <p:nvPr/>
        </p:nvSpPr>
        <p:spPr>
          <a:xfrm>
            <a:off x="6837649" y="3178793"/>
            <a:ext cx="2332341" cy="2821285"/>
          </a:xfrm>
          <a:prstGeom prst="rect">
            <a:avLst/>
          </a:prstGeom>
          <a:noFill/>
        </p:spPr>
        <p:txBody>
          <a:bodyPr wrap="square" rtlCol="0">
            <a:spAutoFit/>
          </a:bodyPr>
          <a:lstStyle/>
          <a:p>
            <a:pPr marL="0" lvl="1">
              <a:spcBef>
                <a:spcPts val="1200"/>
              </a:spcBef>
              <a:spcAft>
                <a:spcPts val="400"/>
              </a:spcAft>
            </a:pPr>
            <a:r>
              <a:rPr lang="en-US" sz="1600" b="1">
                <a:solidFill>
                  <a:srgbClr val="C66A39"/>
                </a:solidFill>
                <a:latin typeface="Arial" panose="020B0604020202020204" pitchFamily="34" charset="0"/>
                <a:cs typeface="Arial" panose="020B0604020202020204" pitchFamily="34" charset="0"/>
              </a:rPr>
              <a:t>Coordinate activities based on resources and experience </a:t>
            </a:r>
          </a:p>
          <a:p>
            <a:pPr>
              <a:spcAft>
                <a:spcPts val="400"/>
              </a:spcAft>
            </a:pPr>
            <a:r>
              <a:rPr lang="en-US" sz="1400">
                <a:solidFill>
                  <a:srgbClr val="404040"/>
                </a:solidFill>
                <a:latin typeface="Arial" panose="020B0604020202020204" pitchFamily="34" charset="0"/>
              </a:rPr>
              <a:t>Make sure your team has the right people and tools for the task. Cater tasks to the experience level and number of personnel involved. Confirm equipment, parts and tools are available and ready before starting. </a:t>
            </a:r>
            <a:endParaRPr lang="en-US" sz="1400" b="1">
              <a:solidFill>
                <a:srgbClr val="C66A3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E4FBC89-3C02-3C9A-741C-6C3AD5FDAD24}"/>
              </a:ext>
            </a:extLst>
          </p:cNvPr>
          <p:cNvSpPr txBox="1"/>
          <p:nvPr/>
        </p:nvSpPr>
        <p:spPr>
          <a:xfrm>
            <a:off x="9536411" y="3132235"/>
            <a:ext cx="2137754" cy="2821285"/>
          </a:xfrm>
          <a:prstGeom prst="rect">
            <a:avLst/>
          </a:prstGeom>
          <a:noFill/>
        </p:spPr>
        <p:txBody>
          <a:bodyPr wrap="square" rtlCol="0">
            <a:spAutoFit/>
          </a:bodyPr>
          <a:lstStyle/>
          <a:p>
            <a:pPr marL="0" lvl="1">
              <a:spcBef>
                <a:spcPts val="1200"/>
              </a:spcBef>
              <a:spcAft>
                <a:spcPts val="400"/>
              </a:spcAft>
            </a:pPr>
            <a:r>
              <a:rPr lang="en-US" sz="1600" b="1">
                <a:solidFill>
                  <a:srgbClr val="C66A39"/>
                </a:solidFill>
                <a:latin typeface="Arial" panose="020B0604020202020204" pitchFamily="34" charset="0"/>
                <a:cs typeface="Arial" panose="020B0604020202020204" pitchFamily="34" charset="0"/>
              </a:rPr>
              <a:t>Stop work if the plan changes or if there’s uncertainty </a:t>
            </a:r>
          </a:p>
          <a:p>
            <a:pPr>
              <a:spcAft>
                <a:spcPts val="400"/>
              </a:spcAft>
            </a:pPr>
            <a:r>
              <a:rPr lang="en-US" sz="1400">
                <a:solidFill>
                  <a:srgbClr val="404040"/>
                </a:solidFill>
                <a:latin typeface="Arial" panose="020B0604020202020204" pitchFamily="34" charset="0"/>
              </a:rPr>
              <a:t>Stop and re-evaluate the plan if conditions change, controls are not effective or if there’s uncertainty. It’s ok to stop and rethink the original plan to make sure it is safer and more efficient for everyone. </a:t>
            </a:r>
            <a:endParaRPr lang="en-US" sz="1600"/>
          </a:p>
        </p:txBody>
      </p:sp>
    </p:spTree>
    <p:extLst>
      <p:ext uri="{BB962C8B-B14F-4D97-AF65-F5344CB8AC3E}">
        <p14:creationId xmlns:p14="http://schemas.microsoft.com/office/powerpoint/2010/main" val="3580190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1F0A4-E0A0-CE45-C119-994EFCE2A9A9}"/>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55F4AA44-5B26-A934-058F-8556F36DF79A}"/>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C608417-AFD2-6D94-908D-87219F73C73B}"/>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9DFFA47-E10A-7E58-885D-E0D63DC91259}"/>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7548A52-CC86-D855-4D5D-E77C180503C1}"/>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rPr>
              <a:t>Environmental Reorganization</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C7C1095A-BA5E-557F-A66D-0A5FD10F92BD}"/>
              </a:ext>
            </a:extLst>
          </p:cNvPr>
          <p:cNvSpPr txBox="1"/>
          <p:nvPr/>
        </p:nvSpPr>
        <p:spPr>
          <a:xfrm>
            <a:off x="1951551" y="1481521"/>
            <a:ext cx="9881058" cy="4493538"/>
          </a:xfrm>
          <a:prstGeom prst="rect">
            <a:avLst/>
          </a:prstGeom>
          <a:noFill/>
        </p:spPr>
        <p:txBody>
          <a:bodyPr wrap="square" rtlCol="0">
            <a:spAutoFit/>
          </a:bodyPr>
          <a:lstStyle/>
          <a:p>
            <a:r>
              <a:rPr lang="en-US"/>
              <a:t>Beginning in 2026, the organization of the environmental department across Freeport’s North American sites, including Henderson, is changing. This initiative has been implemented to be better organized to support the strategic direction of Freeport and is known as the Future of Work (FoW). Under this new organization, there will be a centralized services team (CST) of environmental professionals who will support Henderson. The objective of this new structure is to transition work that can be done more efficiently and consistently to the CST so that the site staff can focus on supporting our customers (that’s you) at the site and in the field.</a:t>
            </a:r>
          </a:p>
          <a:p>
            <a:endParaRPr lang="en-US"/>
          </a:p>
          <a:p>
            <a:r>
              <a:rPr lang="en-US" sz="2800" b="1">
                <a:solidFill>
                  <a:srgbClr val="004449"/>
                </a:solidFill>
                <a:latin typeface="Arial" panose="020B0604020202020204" pitchFamily="34" charset="0"/>
                <a:cs typeface="Arial" panose="020B0604020202020204" pitchFamily="34" charset="0"/>
              </a:rPr>
              <a:t>Who is changing roles?</a:t>
            </a:r>
          </a:p>
          <a:p>
            <a:endParaRPr lang="en-US"/>
          </a:p>
          <a:p>
            <a:r>
              <a:rPr lang="en-US"/>
              <a:t>Estefany Torres will be transitioning to the CST. She will continue to support Henderson, primarily around management of our water quality data. Ben Bates will be moving to the Engineering Department, where he will continue to support water quality-related projects, among others. </a:t>
            </a:r>
          </a:p>
          <a:p>
            <a:endParaRPr lang="en-US"/>
          </a:p>
          <a:p>
            <a:pPr lvl="0">
              <a:spcAft>
                <a:spcPts val="1200"/>
              </a:spcAft>
              <a:buClr>
                <a:srgbClr val="C66A39"/>
              </a:buClr>
            </a:pPr>
            <a:endParaRPr lang="en-US" sz="16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3649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D88D9-83FF-8893-27F5-CA49020D5A7D}"/>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CD1FE24F-BCD3-FFBB-1419-878C62403C4C}"/>
              </a:ext>
            </a:extLst>
          </p:cNvPr>
          <p:cNvSpPr/>
          <p:nvPr/>
        </p:nvSpPr>
        <p:spPr>
          <a:xfrm>
            <a:off x="-1" y="397533"/>
            <a:ext cx="1515979" cy="6064984"/>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56F13EA-1C7E-2E6F-FA4E-D717B02150A9}"/>
              </a:ext>
            </a:extLst>
          </p:cNvPr>
          <p:cNvSpPr/>
          <p:nvPr/>
        </p:nvSpPr>
        <p:spPr>
          <a:xfrm>
            <a:off x="1515978" y="1024"/>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D416B0CB-00E7-7E46-716B-5E77B6A6881F}"/>
              </a:ext>
            </a:extLst>
          </p:cNvPr>
          <p:cNvSpPr/>
          <p:nvPr/>
        </p:nvSpPr>
        <p:spPr>
          <a:xfrm>
            <a:off x="1515978" y="6461492"/>
            <a:ext cx="10676022" cy="396509"/>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3F4002-91E0-00E9-129F-E662442C077C}"/>
              </a:ext>
            </a:extLst>
          </p:cNvPr>
          <p:cNvSpPr txBox="1"/>
          <p:nvPr/>
        </p:nvSpPr>
        <p:spPr>
          <a:xfrm>
            <a:off x="4281094" y="1834460"/>
            <a:ext cx="1227078" cy="615553"/>
          </a:xfrm>
          <a:prstGeom prst="rect">
            <a:avLst/>
          </a:prstGeom>
          <a:noFill/>
        </p:spPr>
        <p:txBody>
          <a:bodyPr wrap="square" rtlCol="0">
            <a:spAutoFit/>
          </a:bodyPr>
          <a:lstStyle/>
          <a:p>
            <a:r>
              <a:rPr lang="en-US"/>
              <a:t>Site Team:</a:t>
            </a:r>
          </a:p>
          <a:p>
            <a:pPr lvl="0">
              <a:spcAft>
                <a:spcPts val="1200"/>
              </a:spcAft>
              <a:buClr>
                <a:srgbClr val="C66A39"/>
              </a:buClr>
            </a:pPr>
            <a:endParaRPr lang="en-US" sz="160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F08DE11-6E56-E30A-5047-8A5A4D473328}"/>
              </a:ext>
            </a:extLst>
          </p:cNvPr>
          <p:cNvPicPr>
            <a:picLocks noChangeAspect="1"/>
          </p:cNvPicPr>
          <p:nvPr/>
        </p:nvPicPr>
        <p:blipFill>
          <a:blip r:embed="rId3"/>
          <a:stretch>
            <a:fillRect/>
          </a:stretch>
        </p:blipFill>
        <p:spPr>
          <a:xfrm>
            <a:off x="1817824" y="2206303"/>
            <a:ext cx="5092161" cy="3846795"/>
          </a:xfrm>
          <a:prstGeom prst="rect">
            <a:avLst/>
          </a:prstGeom>
        </p:spPr>
      </p:pic>
      <p:sp>
        <p:nvSpPr>
          <p:cNvPr id="6" name="TextBox 5">
            <a:extLst>
              <a:ext uri="{FF2B5EF4-FFF2-40B4-BE49-F238E27FC236}">
                <a16:creationId xmlns:a16="http://schemas.microsoft.com/office/drawing/2014/main" id="{F079854F-A8B1-6FEB-0FE2-20633C0D628D}"/>
              </a:ext>
            </a:extLst>
          </p:cNvPr>
          <p:cNvSpPr txBox="1"/>
          <p:nvPr/>
        </p:nvSpPr>
        <p:spPr>
          <a:xfrm>
            <a:off x="7767555" y="1664861"/>
            <a:ext cx="4184959" cy="5601533"/>
          </a:xfrm>
          <a:prstGeom prst="rect">
            <a:avLst/>
          </a:prstGeom>
          <a:noFill/>
        </p:spPr>
        <p:txBody>
          <a:bodyPr wrap="square" rtlCol="0">
            <a:spAutoFit/>
          </a:bodyPr>
          <a:lstStyle/>
          <a:p>
            <a:r>
              <a:rPr lang="en-US"/>
              <a:t>Some new names from the CST that you may hear:</a:t>
            </a:r>
          </a:p>
          <a:p>
            <a:pPr lvl="0"/>
            <a:r>
              <a:rPr lang="en-US"/>
              <a:t>Whitney Koester (Water)</a:t>
            </a:r>
          </a:p>
          <a:p>
            <a:pPr lvl="0"/>
            <a:r>
              <a:rPr lang="en-US"/>
              <a:t>Adam Bankhead (Air)</a:t>
            </a:r>
          </a:p>
          <a:p>
            <a:pPr lvl="0"/>
            <a:r>
              <a:rPr lang="en-US"/>
              <a:t>Thomas Ashy (Waste)</a:t>
            </a:r>
          </a:p>
          <a:p>
            <a:pPr lvl="0"/>
            <a:r>
              <a:rPr lang="en-US"/>
              <a:t>Sam Madan (Waste)</a:t>
            </a:r>
          </a:p>
          <a:p>
            <a:pPr lvl="0"/>
            <a:r>
              <a:rPr lang="en-US"/>
              <a:t>Jeff Collins (Data Reporting) </a:t>
            </a:r>
          </a:p>
          <a:p>
            <a:pPr lvl="0"/>
            <a:endParaRPr lang="en-US"/>
          </a:p>
          <a:p>
            <a:pPr lvl="0"/>
            <a:endParaRPr lang="en-US"/>
          </a:p>
          <a:p>
            <a:r>
              <a:rPr lang="en-US"/>
              <a:t>You will see site environmental staff in the field on a regular basis supporting the We will, however, have less staff for on-site coverage, so if you need anything, please reach out to any of us individually or through the </a:t>
            </a:r>
            <a:r>
              <a:rPr lang="en-US" b="1"/>
              <a:t>Environmental on-call hotline at: (720) 942-3603. Someone is available at this number 24/7.</a:t>
            </a:r>
            <a:endParaRPr lang="en-US"/>
          </a:p>
          <a:p>
            <a:pPr lvl="0"/>
            <a:endParaRPr lang="en-US"/>
          </a:p>
          <a:p>
            <a:endParaRPr lang="en-US"/>
          </a:p>
          <a:p>
            <a:pPr lvl="0">
              <a:spcAft>
                <a:spcPts val="1200"/>
              </a:spcAft>
              <a:buClr>
                <a:srgbClr val="C66A39"/>
              </a:buClr>
            </a:pPr>
            <a:endParaRPr lang="en-US" sz="1600">
              <a:solidFill>
                <a:prstClr val="black"/>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9779A01-0687-A9B6-4B9E-151A6047F071}"/>
              </a:ext>
            </a:extLst>
          </p:cNvPr>
          <p:cNvSpPr txBox="1"/>
          <p:nvPr/>
        </p:nvSpPr>
        <p:spPr>
          <a:xfrm>
            <a:off x="1953936" y="541294"/>
            <a:ext cx="94550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a:solidFill>
                  <a:srgbClr val="004449"/>
                </a:solidFill>
                <a:latin typeface="Arial" panose="020B0604020202020204" pitchFamily="34" charset="0"/>
                <a:cs typeface="Arial" panose="020B0604020202020204" pitchFamily="34" charset="0"/>
              </a:rPr>
              <a:t>Environmental Team</a:t>
            </a:r>
            <a:endParaRPr kumimoji="0" lang="en-US" sz="3600" b="1" i="0" u="none" strike="noStrike" kern="1200" cap="none" spc="0" normalizeH="0" baseline="0" noProof="0">
              <a:ln>
                <a:noFill/>
              </a:ln>
              <a:solidFill>
                <a:srgbClr val="00444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78139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B442FA-CDE6-065F-EC32-D36E7A0519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3516A6D-B441-01EA-F881-752B1B349B38}"/>
              </a:ext>
            </a:extLst>
          </p:cNvPr>
          <p:cNvSpPr/>
          <p:nvPr/>
        </p:nvSpPr>
        <p:spPr>
          <a:xfrm>
            <a:off x="0" y="396508"/>
            <a:ext cx="6096000" cy="6148400"/>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E3FB28-7721-9D18-CC9C-9A8CA3A71FB9}"/>
              </a:ext>
            </a:extLst>
          </p:cNvPr>
          <p:cNvSpPr/>
          <p:nvPr/>
        </p:nvSpPr>
        <p:spPr>
          <a:xfrm>
            <a:off x="6096000" y="-7951"/>
            <a:ext cx="6096000" cy="409565"/>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D9E2FA9-0621-15F6-700D-38CAA3CBC59B}"/>
              </a:ext>
            </a:extLst>
          </p:cNvPr>
          <p:cNvSpPr/>
          <p:nvPr/>
        </p:nvSpPr>
        <p:spPr>
          <a:xfrm>
            <a:off x="6096000" y="6544908"/>
            <a:ext cx="6096000" cy="313198"/>
          </a:xfrm>
          <a:prstGeom prst="rect">
            <a:avLst/>
          </a:prstGeom>
          <a:solidFill>
            <a:srgbClr val="004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D6258C-8CCE-09B3-97BC-FC79E6BA6803}"/>
              </a:ext>
            </a:extLst>
          </p:cNvPr>
          <p:cNvSpPr txBox="1"/>
          <p:nvPr/>
        </p:nvSpPr>
        <p:spPr>
          <a:xfrm>
            <a:off x="493617" y="976486"/>
            <a:ext cx="5602383"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High-risk Incidents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Actionable and PFEs</a:t>
            </a:r>
          </a:p>
        </p:txBody>
      </p:sp>
      <p:pic>
        <p:nvPicPr>
          <p:cNvPr id="15" name="Picture 14" descr="A black square with white text&#10;&#10;Description automatically generated">
            <a:extLst>
              <a:ext uri="{FF2B5EF4-FFF2-40B4-BE49-F238E27FC236}">
                <a16:creationId xmlns:a16="http://schemas.microsoft.com/office/drawing/2014/main" id="{0B565513-8C48-514C-2F8A-011EC1DE8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351" y="5723192"/>
            <a:ext cx="2294970" cy="508727"/>
          </a:xfrm>
          <a:prstGeom prst="rect">
            <a:avLst/>
          </a:prstGeom>
        </p:spPr>
      </p:pic>
      <p:pic>
        <p:nvPicPr>
          <p:cNvPr id="19" name="Picture 18" descr="A blue and grey text on a black background&#10;&#10;Description automatically generated">
            <a:extLst>
              <a:ext uri="{FF2B5EF4-FFF2-40B4-BE49-F238E27FC236}">
                <a16:creationId xmlns:a16="http://schemas.microsoft.com/office/drawing/2014/main" id="{C1D02B69-917E-FAB1-870C-BB6D7860C03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4749416" y="5723192"/>
            <a:ext cx="922341" cy="508727"/>
          </a:xfrm>
          <a:prstGeom prst="rect">
            <a:avLst/>
          </a:prstGeom>
        </p:spPr>
      </p:pic>
    </p:spTree>
    <p:extLst>
      <p:ext uri="{BB962C8B-B14F-4D97-AF65-F5344CB8AC3E}">
        <p14:creationId xmlns:p14="http://schemas.microsoft.com/office/powerpoint/2010/main" val="2125928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C4EC4A1-F2A8-46C0-9DB8-9044030FEF77}"/>
              </a:ext>
            </a:extLst>
          </p:cNvPr>
          <p:cNvSpPr>
            <a:spLocks noGrp="1"/>
          </p:cNvSpPr>
          <p:nvPr>
            <p:ph type="title"/>
          </p:nvPr>
        </p:nvSpPr>
        <p:spPr>
          <a:xfrm>
            <a:off x="3937093" y="270082"/>
            <a:ext cx="4153714" cy="533203"/>
          </a:xfrm>
          <a:prstGeom prst="rect">
            <a:avLst/>
          </a:prstGeom>
        </p:spPr>
        <p:txBody>
          <a:bodyPr/>
          <a:lstStyle/>
          <a:p>
            <a:r>
              <a:rPr lang="en-US" sz="2400"/>
              <a:t>Shovel Electrical Shock</a:t>
            </a:r>
          </a:p>
        </p:txBody>
      </p:sp>
      <p:graphicFrame>
        <p:nvGraphicFramePr>
          <p:cNvPr id="22" name="Table 2">
            <a:extLst>
              <a:ext uri="{FF2B5EF4-FFF2-40B4-BE49-F238E27FC236}">
                <a16:creationId xmlns:a16="http://schemas.microsoft.com/office/drawing/2014/main" id="{96CCAA6D-C3BA-4365-9F2A-7AEF9AE71605}"/>
              </a:ext>
            </a:extLst>
          </p:cNvPr>
          <p:cNvGraphicFramePr>
            <a:graphicFrameLocks noGrp="1"/>
          </p:cNvGraphicFramePr>
          <p:nvPr/>
        </p:nvGraphicFramePr>
        <p:xfrm>
          <a:off x="272810" y="1078478"/>
          <a:ext cx="5609203" cy="5588134"/>
        </p:xfrm>
        <a:graphic>
          <a:graphicData uri="http://schemas.openxmlformats.org/drawingml/2006/table">
            <a:tbl>
              <a:tblPr firstRow="1" bandRow="1">
                <a:tableStyleId>{1FECB4D8-DB02-4DC6-A0A2-4F2EBAE1DC90}</a:tableStyleId>
              </a:tblPr>
              <a:tblGrid>
                <a:gridCol w="1520123">
                  <a:extLst>
                    <a:ext uri="{9D8B030D-6E8A-4147-A177-3AD203B41FA5}">
                      <a16:colId xmlns:a16="http://schemas.microsoft.com/office/drawing/2014/main" val="2478897174"/>
                    </a:ext>
                  </a:extLst>
                </a:gridCol>
                <a:gridCol w="4089080">
                  <a:extLst>
                    <a:ext uri="{9D8B030D-6E8A-4147-A177-3AD203B41FA5}">
                      <a16:colId xmlns:a16="http://schemas.microsoft.com/office/drawing/2014/main" val="1434738273"/>
                    </a:ext>
                  </a:extLst>
                </a:gridCol>
              </a:tblGrid>
              <a:tr h="426084">
                <a:tc gridSpan="2">
                  <a:txBody>
                    <a:bodyPr/>
                    <a:lstStyle/>
                    <a:p>
                      <a:pPr algn="ctr"/>
                      <a:r>
                        <a:rPr lang="en-US" sz="1400">
                          <a:solidFill>
                            <a:schemeClr val="tx1"/>
                          </a:solidFill>
                          <a:latin typeface="Arial" panose="020B0604020202020204" pitchFamily="34" charset="0"/>
                          <a:cs typeface="Arial" panose="020B0604020202020204" pitchFamily="34" charset="0"/>
                        </a:rPr>
                        <a:t>Preliminary Incident Details</a:t>
                      </a:r>
                    </a:p>
                  </a:txBody>
                  <a:tcPr anchor="ctr">
                    <a:lnL w="9525">
                      <a:solidFill>
                        <a:schemeClr val="bg1">
                          <a:lumMod val="65000"/>
                        </a:schemeClr>
                      </a:solidFill>
                    </a:lnL>
                    <a:lnR w="9525">
                      <a:solidFill>
                        <a:schemeClr val="bg1">
                          <a:lumMod val="65000"/>
                        </a:schemeClr>
                      </a:solidFill>
                    </a:lnR>
                    <a:lnT w="9525">
                      <a:solidFill>
                        <a:schemeClr val="bg1">
                          <a:lumMod val="65000"/>
                        </a:schemeClr>
                      </a:solidFill>
                    </a:lnT>
                    <a:lnB w="9525">
                      <a:solidFill>
                        <a:schemeClr val="bg1">
                          <a:lumMod val="65000"/>
                        </a:schemeClr>
                      </a:solidFill>
                    </a:lnB>
                    <a:solidFill>
                      <a:srgbClr val="FFFF00"/>
                    </a:solidFill>
                  </a:tcPr>
                </a:tc>
                <a:tc hMerge="1">
                  <a:txBody>
                    <a:bodyPr/>
                    <a:lstStyle/>
                    <a:p>
                      <a:endParaRPr lang="en-US"/>
                    </a:p>
                  </a:txBody>
                  <a:tcPr/>
                </a:tc>
                <a:extLst>
                  <a:ext uri="{0D108BD9-81ED-4DB2-BD59-A6C34878D82A}">
                    <a16:rowId xmlns:a16="http://schemas.microsoft.com/office/drawing/2014/main" val="2528705209"/>
                  </a:ext>
                </a:extLst>
              </a:tr>
              <a:tr h="258376">
                <a:tc>
                  <a:txBody>
                    <a:bodyPr/>
                    <a:lstStyle/>
                    <a:p>
                      <a:r>
                        <a:rPr lang="en-US" sz="1000" b="1">
                          <a:latin typeface="Arial"/>
                          <a:cs typeface="Arial"/>
                        </a:rPr>
                        <a:t>Operation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Cerro Verde</a:t>
                      </a:r>
                    </a:p>
                  </a:txBody>
                  <a:tcPr anchor="ctr">
                    <a:lnL w="0">
                      <a:noFill/>
                    </a:lnL>
                    <a:lnR w="12700">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1944817402"/>
                  </a:ext>
                </a:extLst>
              </a:tr>
              <a:tr h="282882">
                <a:tc>
                  <a:txBody>
                    <a:bodyPr/>
                    <a:lstStyle/>
                    <a:p>
                      <a:r>
                        <a:rPr lang="en-US" sz="1000" b="1">
                          <a:latin typeface="Arial"/>
                          <a:cs typeface="Arial"/>
                        </a:rPr>
                        <a:t>Date / Time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November 21, 2025 / 11:40 a.m.</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61700355"/>
                  </a:ext>
                </a:extLst>
              </a:tr>
              <a:tr h="258376">
                <a:tc>
                  <a:txBody>
                    <a:bodyPr/>
                    <a:lstStyle/>
                    <a:p>
                      <a:r>
                        <a:rPr lang="en-US" sz="1000" b="1">
                          <a:latin typeface="Arial"/>
                          <a:cs typeface="Arial"/>
                        </a:rPr>
                        <a:t>Event Type</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Injury – Lost Time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285024183"/>
                  </a:ext>
                </a:extLst>
              </a:tr>
              <a:tr h="1142555">
                <a:tc>
                  <a:txBody>
                    <a:bodyPr/>
                    <a:lstStyle/>
                    <a:p>
                      <a:r>
                        <a:rPr lang="en-US" sz="1000" b="1">
                          <a:latin typeface="Arial" panose="020B0604020202020204" pitchFamily="34" charset="0"/>
                          <a:cs typeface="Arial" panose="020B0604020202020204" pitchFamily="34" charset="0"/>
                        </a:rPr>
                        <a:t>Summary</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r>
                        <a:rPr lang="en-US" sz="1050">
                          <a:latin typeface="Arial" panose="020B0604020202020204" pitchFamily="34" charset="0"/>
                          <a:cs typeface="Arial" panose="020B0604020202020204" pitchFamily="34" charset="0"/>
                        </a:rPr>
                        <a:t>Three electricians were performing shovel maintenance. While inspecting the ground wire monitor in the high-voltage lower cabinet (red box), one electrician came close to the energized </a:t>
                      </a:r>
                      <a:br>
                        <a:rPr lang="en-US" sz="1050">
                          <a:latin typeface="Arial" panose="020B0604020202020204" pitchFamily="34" charset="0"/>
                          <a:cs typeface="Arial" panose="020B0604020202020204" pitchFamily="34" charset="0"/>
                        </a:rPr>
                      </a:br>
                      <a:r>
                        <a:rPr lang="en-US" sz="1050">
                          <a:latin typeface="Arial" panose="020B0604020202020204" pitchFamily="34" charset="0"/>
                          <a:cs typeface="Arial" panose="020B0604020202020204" pitchFamily="34" charset="0"/>
                        </a:rPr>
                        <a:t>7.2 kV main high-voltage switch and received an electric shock. </a:t>
                      </a:r>
                    </a:p>
                  </a:txBody>
                  <a:tcPr anchor="ctr">
                    <a:lnL w="0">
                      <a:noFill/>
                    </a:lnL>
                    <a:lnR w="9525">
                      <a:solidFill>
                        <a:schemeClr val="bg1">
                          <a:lumMod val="65000"/>
                        </a:schemeClr>
                      </a:solidFill>
                    </a:lnR>
                    <a:lnT w="9525">
                      <a:solidFill>
                        <a:schemeClr val="bg1">
                          <a:lumMod val="65000"/>
                        </a:schemeClr>
                      </a:solidFill>
                    </a:lnT>
                    <a:lnB w="9525">
                      <a:solidFill>
                        <a:schemeClr val="bg1">
                          <a:lumMod val="65000"/>
                        </a:schemeClr>
                      </a:solidFill>
                    </a:lnB>
                    <a:noFill/>
                  </a:tcPr>
                </a:tc>
                <a:extLst>
                  <a:ext uri="{0D108BD9-81ED-4DB2-BD59-A6C34878D82A}">
                    <a16:rowId xmlns:a16="http://schemas.microsoft.com/office/drawing/2014/main" val="2037906651"/>
                  </a:ext>
                </a:extLst>
              </a:tr>
              <a:tr h="258376">
                <a:tc>
                  <a:txBody>
                    <a:bodyPr/>
                    <a:lstStyle/>
                    <a:p>
                      <a:r>
                        <a:rPr lang="en-US" sz="1000" b="1">
                          <a:latin typeface="Arial"/>
                          <a:cs typeface="Arial"/>
                        </a:rPr>
                        <a:t>Risk Category</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r>
                        <a:rPr lang="en-US" sz="1050" b="0" i="0" kern="1200">
                          <a:solidFill>
                            <a:schemeClr val="dk1"/>
                          </a:solidFill>
                          <a:effectLst/>
                          <a:latin typeface="Arial" panose="020B0604020202020204" pitchFamily="34" charset="0"/>
                          <a:ea typeface="+mn-ea"/>
                          <a:cs typeface="Arial" panose="020B0604020202020204" pitchFamily="34" charset="0"/>
                        </a:rPr>
                        <a:t>Actionable – Significant (3) Likely (3)</a:t>
                      </a:r>
                    </a:p>
                  </a:txBody>
                  <a:tcPr anchor="ctr">
                    <a:lnL w="0">
                      <a:noFill/>
                    </a:lnL>
                    <a:lnR w="12700">
                      <a:solidFill>
                        <a:schemeClr val="bg1">
                          <a:lumMod val="65000"/>
                        </a:schemeClr>
                      </a:solidFill>
                    </a:lnR>
                    <a:lnT w="9525" cap="flat" cmpd="sng" algn="ctr">
                      <a:solidFill>
                        <a:schemeClr val="bg1">
                          <a:lumMod val="65000"/>
                        </a:schemeClr>
                      </a:solidFill>
                      <a:prstDash val="solid"/>
                      <a:round/>
                      <a:headEnd type="none" w="med" len="med"/>
                      <a:tailEnd type="none" w="med" len="med"/>
                    </a:lnT>
                    <a:noFill/>
                  </a:tcPr>
                </a:tc>
                <a:extLst>
                  <a:ext uri="{0D108BD9-81ED-4DB2-BD59-A6C34878D82A}">
                    <a16:rowId xmlns:a16="http://schemas.microsoft.com/office/drawing/2014/main" val="150855670"/>
                  </a:ext>
                </a:extLst>
              </a:tr>
              <a:tr h="1079044">
                <a:tc>
                  <a:txBody>
                    <a:bodyPr/>
                    <a:lstStyle/>
                    <a:p>
                      <a:r>
                        <a:rPr lang="en-US" sz="1000" b="1">
                          <a:latin typeface="Arial" panose="020B0604020202020204" pitchFamily="34" charset="0"/>
                          <a:cs typeface="Arial" panose="020B0604020202020204" pitchFamily="34" charset="0"/>
                        </a:rPr>
                        <a:t>Findings / Missing Controls</a:t>
                      </a:r>
                    </a:p>
                  </a:txBody>
                  <a:tcPr anchor="ctr">
                    <a:lnL w="9525">
                      <a:solidFill>
                        <a:schemeClr val="bg1">
                          <a:lumMod val="65000"/>
                        </a:schemeClr>
                      </a:solidFill>
                    </a:lnL>
                    <a:lnR w="0">
                      <a:noFill/>
                    </a:lnR>
                    <a:lnT w="9525" cap="flat" cmpd="sng" algn="ctr">
                      <a:solidFill>
                        <a:schemeClr val="bg1">
                          <a:lumMod val="65000"/>
                        </a:schemeClr>
                      </a:solidFill>
                      <a:prstDash val="solid"/>
                      <a:round/>
                      <a:headEnd type="none" w="med" len="med"/>
                      <a:tailEnd type="none" w="med" len="med"/>
                    </a:lnT>
                    <a:lnB w="9525">
                      <a:solidFill>
                        <a:schemeClr val="bg1">
                          <a:lumMod val="65000"/>
                        </a:schemeClr>
                      </a:solidFill>
                    </a:lnB>
                    <a:solidFill>
                      <a:schemeClr val="bg2"/>
                    </a:solidFill>
                  </a:tcPr>
                </a:tc>
                <a:tc>
                  <a:txBody>
                    <a:bodyPr/>
                    <a:lstStyle/>
                    <a:p>
                      <a:pPr marL="171450" lvl="0" indent="-171450" algn="l">
                        <a:lnSpc>
                          <a:spcPct val="107000"/>
                        </a:lnSpc>
                        <a:spcAft>
                          <a:spcPts val="0"/>
                        </a:spcAft>
                        <a:buFont typeface="Arial" panose="020B0604020202020204" pitchFamily="34" charset="0"/>
                        <a:buChar char="•"/>
                      </a:pPr>
                      <a:r>
                        <a:rPr lang="en-US" sz="1050" b="0" i="0" kern="1200">
                          <a:solidFill>
                            <a:schemeClr val="dk1"/>
                          </a:solidFill>
                          <a:effectLst/>
                          <a:latin typeface="Arial" panose="020B0604020202020204" pitchFamily="34" charset="0"/>
                          <a:ea typeface="+mn-ea"/>
                          <a:cs typeface="Arial" panose="020B0604020202020204" pitchFamily="34" charset="0"/>
                        </a:rPr>
                        <a:t>Electricians failed to implement the Lockout, Tagout, Try Out (LOTOTO) procedure at the electrical substation before performing the task in the high-voltage cabinet (red box).</a:t>
                      </a:r>
                    </a:p>
                    <a:p>
                      <a:pPr marL="171450" lvl="0" indent="-171450" algn="l">
                        <a:lnSpc>
                          <a:spcPct val="107000"/>
                        </a:lnSpc>
                        <a:spcAft>
                          <a:spcPts val="0"/>
                        </a:spcAft>
                        <a:buFont typeface="Arial" panose="020B0604020202020204" pitchFamily="34" charset="0"/>
                        <a:buChar char="•"/>
                      </a:pPr>
                      <a:r>
                        <a:rPr lang="en-US" sz="1050" b="0" i="0" kern="1200">
                          <a:solidFill>
                            <a:schemeClr val="dk1"/>
                          </a:solidFill>
                          <a:effectLst/>
                          <a:latin typeface="Arial" panose="020B0604020202020204" pitchFamily="34" charset="0"/>
                          <a:ea typeface="+mn-ea"/>
                          <a:cs typeface="Arial" panose="020B0604020202020204" pitchFamily="34" charset="0"/>
                        </a:rPr>
                        <a:t>The injured electrician failed to notice the presence of energy and approached the main high-voltage switch (7.2 kV).</a:t>
                      </a:r>
                      <a:endParaRPr lang="es-PE" sz="1050" b="0" i="0" kern="1200">
                        <a:solidFill>
                          <a:schemeClr val="dk1"/>
                        </a:solidFill>
                        <a:effectLst/>
                        <a:latin typeface="Arial" panose="020B0604020202020204" pitchFamily="34" charset="0"/>
                        <a:ea typeface="+mn-ea"/>
                        <a:cs typeface="Arial" panose="020B0604020202020204" pitchFamily="34" charset="0"/>
                      </a:endParaRPr>
                    </a:p>
                  </a:txBody>
                  <a:tcPr marL="89535" marR="89535" marT="0" marB="0" anchor="ctr">
                    <a:lnL w="0">
                      <a:noFill/>
                    </a:lnL>
                    <a:lnR w="12700">
                      <a:solidFill>
                        <a:schemeClr val="bg1">
                          <a:lumMod val="65000"/>
                        </a:schemeClr>
                      </a:solidFill>
                    </a:lnR>
                    <a:noFill/>
                  </a:tcPr>
                </a:tc>
                <a:extLst>
                  <a:ext uri="{0D108BD9-81ED-4DB2-BD59-A6C34878D82A}">
                    <a16:rowId xmlns:a16="http://schemas.microsoft.com/office/drawing/2014/main" val="3530895994"/>
                  </a:ext>
                </a:extLst>
              </a:tr>
              <a:tr h="1048800">
                <a:tc>
                  <a:txBody>
                    <a:bodyPr/>
                    <a:lstStyle/>
                    <a:p>
                      <a:r>
                        <a:rPr lang="en-US" sz="1000" b="1">
                          <a:latin typeface="Arial"/>
                          <a:cs typeface="Arial"/>
                        </a:rPr>
                        <a:t>Applicable Policies / Procedures</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lgn="l">
                        <a:lnSpc>
                          <a:spcPct val="100000"/>
                        </a:lnSpc>
                        <a:spcAft>
                          <a:spcPts val="0"/>
                        </a:spcAft>
                        <a:buFont typeface="Arial" panose="020B0604020202020204" pitchFamily="34" charset="0"/>
                        <a:buChar char="•"/>
                      </a:pPr>
                      <a:r>
                        <a:rPr lang="en-US" sz="1050" b="0" i="0" kern="1200">
                          <a:solidFill>
                            <a:schemeClr val="dk1"/>
                          </a:solidFill>
                          <a:effectLst/>
                          <a:latin typeface="Arial" panose="020B0604020202020204" pitchFamily="34" charset="0"/>
                          <a:ea typeface="+mn-ea"/>
                          <a:cs typeface="Arial" panose="020B0604020202020204" pitchFamily="34" charset="0"/>
                          <a:hlinkClick r:id="rId3"/>
                        </a:rPr>
                        <a:t>FCX-HS03 Electrical Safety Policy </a:t>
                      </a:r>
                      <a:endParaRPr lang="en-US" sz="1050" b="0" i="0" kern="1200">
                        <a:solidFill>
                          <a:schemeClr val="dk1"/>
                        </a:solidFill>
                        <a:effectLst/>
                        <a:latin typeface="Arial" panose="020B0604020202020204" pitchFamily="34" charset="0"/>
                        <a:ea typeface="+mn-ea"/>
                        <a:cs typeface="Arial" panose="020B0604020202020204" pitchFamily="34" charset="0"/>
                      </a:endParaRPr>
                    </a:p>
                    <a:p>
                      <a:pPr marL="171450" indent="-171450" algn="l">
                        <a:lnSpc>
                          <a:spcPct val="100000"/>
                        </a:lnSpc>
                        <a:spcAft>
                          <a:spcPts val="0"/>
                        </a:spcAft>
                        <a:buFont typeface="Arial" panose="020B0604020202020204" pitchFamily="34" charset="0"/>
                        <a:buChar char="•"/>
                      </a:pPr>
                      <a:r>
                        <a:rPr lang="en-US" sz="1050" b="0" i="0" kern="1200">
                          <a:solidFill>
                            <a:schemeClr val="dk1"/>
                          </a:solidFill>
                          <a:effectLst/>
                          <a:latin typeface="Arial" panose="020B0604020202020204" pitchFamily="34" charset="0"/>
                          <a:ea typeface="+mn-ea"/>
                          <a:cs typeface="Arial" panose="020B0604020202020204" pitchFamily="34" charset="0"/>
                          <a:hlinkClick r:id="rId4"/>
                        </a:rPr>
                        <a:t>FCX-04 Lockout/Tagout/Tryout (LOTOTO) Policy </a:t>
                      </a:r>
                      <a:endParaRPr lang="es-PE" sz="1050" b="0" i="0" kern="1200">
                        <a:solidFill>
                          <a:schemeClr val="dk1"/>
                        </a:solidFill>
                        <a:effectLst/>
                        <a:latin typeface="Arial" panose="020B0604020202020204" pitchFamily="34" charset="0"/>
                        <a:ea typeface="+mn-ea"/>
                        <a:cs typeface="Arial" panose="020B0604020202020204" pitchFamily="34" charset="0"/>
                      </a:endParaRPr>
                    </a:p>
                    <a:p>
                      <a:pPr marL="171450" indent="-171450" algn="l">
                        <a:lnSpc>
                          <a:spcPct val="100000"/>
                        </a:lnSpc>
                        <a:spcAft>
                          <a:spcPts val="0"/>
                        </a:spcAft>
                        <a:buFont typeface="Arial" panose="020B0604020202020204" pitchFamily="34" charset="0"/>
                        <a:buChar char="•"/>
                      </a:pPr>
                      <a:r>
                        <a:rPr lang="en-US" sz="1050" b="0" i="0" kern="1200">
                          <a:solidFill>
                            <a:schemeClr val="dk1"/>
                          </a:solidFill>
                          <a:effectLst/>
                          <a:latin typeface="Arial" panose="020B0604020202020204" pitchFamily="34" charset="0"/>
                          <a:ea typeface="+mn-ea"/>
                          <a:cs typeface="Arial" panose="020B0604020202020204" pitchFamily="34" charset="0"/>
                        </a:rPr>
                        <a:t>SSOst0036: LOTOTO Lockout Standard</a:t>
                      </a:r>
                    </a:p>
                    <a:p>
                      <a:pPr marL="171450" indent="-171450" algn="l" defTabSz="914408" rtl="0" eaLnBrk="1" latinLnBrk="0" hangingPunct="1">
                        <a:lnSpc>
                          <a:spcPct val="100000"/>
                        </a:lnSpc>
                        <a:spcAft>
                          <a:spcPts val="0"/>
                        </a:spcAft>
                        <a:buFont typeface="Arial" panose="020B0604020202020204" pitchFamily="34" charset="0"/>
                        <a:buChar char="•"/>
                      </a:pPr>
                      <a:r>
                        <a:rPr lang="en-US" sz="1050" b="0" i="0" kern="1200">
                          <a:solidFill>
                            <a:schemeClr val="dk1"/>
                          </a:solidFill>
                          <a:effectLst/>
                          <a:latin typeface="Arial" panose="020B0604020202020204" pitchFamily="34" charset="0"/>
                          <a:ea typeface="+mn-ea"/>
                          <a:cs typeface="Arial" panose="020B0604020202020204" pitchFamily="34" charset="0"/>
                        </a:rPr>
                        <a:t>SMMpr0117 Preventive maintenance and replacement of minor components on electric shovels.</a:t>
                      </a:r>
                      <a:endParaRPr lang="es-PE" sz="1050" b="0" i="0" kern="1200">
                        <a:solidFill>
                          <a:schemeClr val="dk1"/>
                        </a:solidFill>
                        <a:effectLst/>
                        <a:latin typeface="Arial" panose="020B0604020202020204" pitchFamily="34" charset="0"/>
                        <a:ea typeface="+mn-ea"/>
                        <a:cs typeface="Arial" panose="020B0604020202020204" pitchFamily="34" charset="0"/>
                      </a:endParaRPr>
                    </a:p>
                  </a:txBody>
                  <a:tcPr marL="89535" marR="89535" marT="0" marB="0" anchor="ctr">
                    <a:lnL w="0">
                      <a:noFill/>
                    </a:lnL>
                    <a:lnR w="12700">
                      <a:solidFill>
                        <a:schemeClr val="bg1">
                          <a:lumMod val="65000"/>
                        </a:schemeClr>
                      </a:solidFill>
                    </a:lnR>
                    <a:noFill/>
                  </a:tcPr>
                </a:tc>
                <a:extLst>
                  <a:ext uri="{0D108BD9-81ED-4DB2-BD59-A6C34878D82A}">
                    <a16:rowId xmlns:a16="http://schemas.microsoft.com/office/drawing/2014/main" val="1745805115"/>
                  </a:ext>
                </a:extLst>
              </a:tr>
              <a:tr h="509448">
                <a:tc>
                  <a:txBody>
                    <a:bodyPr/>
                    <a:lstStyle/>
                    <a:p>
                      <a:r>
                        <a:rPr lang="en-US" sz="1000" b="1">
                          <a:latin typeface="Arial"/>
                          <a:cs typeface="Arial"/>
                        </a:rPr>
                        <a:t>Employee Condition</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b="0">
                          <a:latin typeface="Arial" panose="020B0604020202020204" pitchFamily="34" charset="0"/>
                          <a:cs typeface="Arial" panose="020B0604020202020204" pitchFamily="34" charset="0"/>
                        </a:rPr>
                        <a:t>The employee sustained burn injuries to the left arm, left hand and a wound on the left leg.</a:t>
                      </a:r>
                      <a:endParaRPr lang="en-US" sz="1050" b="0" i="0" kern="1200">
                        <a:solidFill>
                          <a:schemeClr val="dk1"/>
                        </a:solidFill>
                        <a:effectLst/>
                        <a:latin typeface="Arial" panose="020B0604020202020204" pitchFamily="34" charset="0"/>
                        <a:ea typeface="+mn-ea"/>
                        <a:cs typeface="Arial" panose="020B0604020202020204" pitchFamily="34" charset="0"/>
                      </a:endParaRPr>
                    </a:p>
                  </a:txBody>
                  <a:tcPr anchor="ctr">
                    <a:lnL w="0">
                      <a:noFill/>
                    </a:lnL>
                    <a:lnR w="12700">
                      <a:solidFill>
                        <a:schemeClr val="bg1">
                          <a:lumMod val="65000"/>
                        </a:schemeClr>
                      </a:solidFill>
                    </a:lnR>
                    <a:noFill/>
                  </a:tcPr>
                </a:tc>
                <a:extLst>
                  <a:ext uri="{0D108BD9-81ED-4DB2-BD59-A6C34878D82A}">
                    <a16:rowId xmlns:a16="http://schemas.microsoft.com/office/drawing/2014/main" val="1935167756"/>
                  </a:ext>
                </a:extLst>
              </a:tr>
              <a:tr h="324193">
                <a:tc>
                  <a:txBody>
                    <a:bodyPr/>
                    <a:lstStyle/>
                    <a:p>
                      <a:r>
                        <a:rPr lang="en-US" sz="1000" b="1">
                          <a:latin typeface="Arial" panose="020B0604020202020204" pitchFamily="34" charset="0"/>
                          <a:cs typeface="Arial" panose="020B0604020202020204" pitchFamily="34" charset="0"/>
                        </a:rPr>
                        <a:t>Contact</a:t>
                      </a:r>
                    </a:p>
                  </a:txBody>
                  <a:tcPr anchor="ctr">
                    <a:lnL w="9525">
                      <a:solidFill>
                        <a:schemeClr val="bg1">
                          <a:lumMod val="65000"/>
                        </a:schemeClr>
                      </a:solidFill>
                    </a:lnL>
                    <a:lnR w="0">
                      <a:noFill/>
                    </a:lnR>
                    <a:lnT w="9525">
                      <a:solidFill>
                        <a:schemeClr val="bg1">
                          <a:lumMod val="65000"/>
                        </a:schemeClr>
                      </a:solidFill>
                    </a:lnT>
                    <a:lnB w="9525">
                      <a:solidFill>
                        <a:schemeClr val="bg1">
                          <a:lumMod val="65000"/>
                        </a:schemeClr>
                      </a:solidFill>
                    </a:lnB>
                    <a:solidFill>
                      <a:schemeClr val="bg2"/>
                    </a:solidFill>
                  </a:tcPr>
                </a:tc>
                <a:tc>
                  <a:txBody>
                    <a:bodyPr/>
                    <a:lstStyle/>
                    <a:p>
                      <a:pPr marL="171450" indent="-171450">
                        <a:buFont typeface="Arial" panose="020B0604020202020204" pitchFamily="34" charset="0"/>
                        <a:buChar char="•"/>
                      </a:pPr>
                      <a:r>
                        <a:rPr lang="en-US" sz="1050" b="0" i="0" kern="1200">
                          <a:solidFill>
                            <a:schemeClr val="dk1"/>
                          </a:solidFill>
                          <a:effectLst/>
                          <a:latin typeface="Arial" panose="020B0604020202020204" pitchFamily="34" charset="0"/>
                          <a:ea typeface="+mn-ea"/>
                          <a:cs typeface="Arial" panose="020B0604020202020204" pitchFamily="34" charset="0"/>
                        </a:rPr>
                        <a:t>Hugo Román, Manager-Mine Maintenance</a:t>
                      </a:r>
                    </a:p>
                  </a:txBody>
                  <a:tcPr anchor="ctr">
                    <a:lnL w="0">
                      <a:noFill/>
                    </a:lnL>
                    <a:lnR w="12700">
                      <a:solidFill>
                        <a:schemeClr val="bg1">
                          <a:lumMod val="65000"/>
                        </a:schemeClr>
                      </a:solidFill>
                    </a:lnR>
                    <a:lnB w="12700">
                      <a:solidFill>
                        <a:schemeClr val="bg1">
                          <a:lumMod val="65000"/>
                        </a:schemeClr>
                      </a:solidFill>
                    </a:lnB>
                    <a:noFill/>
                  </a:tcPr>
                </a:tc>
                <a:extLst>
                  <a:ext uri="{0D108BD9-81ED-4DB2-BD59-A6C34878D82A}">
                    <a16:rowId xmlns:a16="http://schemas.microsoft.com/office/drawing/2014/main" val="2438907356"/>
                  </a:ext>
                </a:extLst>
              </a:tr>
            </a:tbl>
          </a:graphicData>
        </a:graphic>
      </p:graphicFrame>
      <p:graphicFrame>
        <p:nvGraphicFramePr>
          <p:cNvPr id="27" name="Table 25">
            <a:extLst>
              <a:ext uri="{FF2B5EF4-FFF2-40B4-BE49-F238E27FC236}">
                <a16:creationId xmlns:a16="http://schemas.microsoft.com/office/drawing/2014/main" id="{518B5387-EEA9-49CC-8804-1ECD6BE7A834}"/>
              </a:ext>
            </a:extLst>
          </p:cNvPr>
          <p:cNvGraphicFramePr>
            <a:graphicFrameLocks noGrp="1"/>
          </p:cNvGraphicFramePr>
          <p:nvPr/>
        </p:nvGraphicFramePr>
        <p:xfrm>
          <a:off x="9362908" y="462032"/>
          <a:ext cx="2829092" cy="411480"/>
        </p:xfrm>
        <a:graphic>
          <a:graphicData uri="http://schemas.openxmlformats.org/drawingml/2006/table">
            <a:tbl>
              <a:tblPr firstRow="1" bandRow="1">
                <a:tableStyleId>{5C22544A-7EE6-4342-B048-85BDC9FD1C3A}</a:tableStyleId>
              </a:tblPr>
              <a:tblGrid>
                <a:gridCol w="2829092">
                  <a:extLst>
                    <a:ext uri="{9D8B030D-6E8A-4147-A177-3AD203B41FA5}">
                      <a16:colId xmlns:a16="http://schemas.microsoft.com/office/drawing/2014/main" val="4226224490"/>
                    </a:ext>
                  </a:extLst>
                </a:gridCol>
              </a:tblGrid>
              <a:tr h="397069">
                <a:tc>
                  <a:txBody>
                    <a:bodyPr/>
                    <a:lstStyle/>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PFE # 2025-21</a:t>
                      </a:r>
                    </a:p>
                    <a:p>
                      <a:pPr marL="0" marR="0" lvl="0" indent="0" algn="l" defTabSz="914408" rtl="0" eaLnBrk="1" fontAlgn="auto" latinLnBrk="0" hangingPunct="1">
                        <a:lnSpc>
                          <a:spcPct val="100000"/>
                        </a:lnSpc>
                        <a:spcBef>
                          <a:spcPts val="0"/>
                        </a:spcBef>
                        <a:spcAft>
                          <a:spcPts val="0"/>
                        </a:spcAft>
                        <a:buClrTx/>
                        <a:buSzTx/>
                        <a:buFontTx/>
                        <a:buNone/>
                        <a:tabLst/>
                        <a:defRPr/>
                      </a:pPr>
                      <a:r>
                        <a:rPr lang="en-US" sz="1050" b="0">
                          <a:solidFill>
                            <a:schemeClr val="tx1"/>
                          </a:solidFill>
                          <a:latin typeface="Arial" panose="020B0604020202020204" pitchFamily="34" charset="0"/>
                          <a:cs typeface="Arial" panose="020B0604020202020204" pitchFamily="34" charset="0"/>
                        </a:rPr>
                        <a:t>Event ID # 20031359</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4921928"/>
                  </a:ext>
                </a:extLst>
              </a:tr>
            </a:tbl>
          </a:graphicData>
        </a:graphic>
      </p:graphicFrame>
      <p:sp>
        <p:nvSpPr>
          <p:cNvPr id="2" name="TextBox 1">
            <a:extLst>
              <a:ext uri="{FF2B5EF4-FFF2-40B4-BE49-F238E27FC236}">
                <a16:creationId xmlns:a16="http://schemas.microsoft.com/office/drawing/2014/main" id="{AE58BB17-B072-1534-190F-31E1290A7FC0}"/>
              </a:ext>
            </a:extLst>
          </p:cNvPr>
          <p:cNvSpPr txBox="1"/>
          <p:nvPr/>
        </p:nvSpPr>
        <p:spPr>
          <a:xfrm>
            <a:off x="0" y="536683"/>
            <a:ext cx="1541721"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Exposure to Electrical Hazards</a:t>
            </a:r>
          </a:p>
        </p:txBody>
      </p:sp>
      <p:pic>
        <p:nvPicPr>
          <p:cNvPr id="3" name="Picture 18" descr="Icon&#10;&#10;Description automatically generated">
            <a:extLst>
              <a:ext uri="{FF2B5EF4-FFF2-40B4-BE49-F238E27FC236}">
                <a16:creationId xmlns:a16="http://schemas.microsoft.com/office/drawing/2014/main" id="{66A85FAE-AE5D-60E5-91F4-395899180D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107" y="78362"/>
            <a:ext cx="557620" cy="483059"/>
          </a:xfrm>
          <a:prstGeom prst="rect">
            <a:avLst/>
          </a:prstGeom>
        </p:spPr>
      </p:pic>
      <p:grpSp>
        <p:nvGrpSpPr>
          <p:cNvPr id="38" name="Grupo 37">
            <a:extLst>
              <a:ext uri="{FF2B5EF4-FFF2-40B4-BE49-F238E27FC236}">
                <a16:creationId xmlns:a16="http://schemas.microsoft.com/office/drawing/2014/main" id="{F62F8187-04D2-3294-96AA-AA95FC017EF9}"/>
              </a:ext>
            </a:extLst>
          </p:cNvPr>
          <p:cNvGrpSpPr/>
          <p:nvPr/>
        </p:nvGrpSpPr>
        <p:grpSpPr>
          <a:xfrm>
            <a:off x="6309989" y="1541721"/>
            <a:ext cx="5502783" cy="4974055"/>
            <a:chOff x="1623060" y="118323"/>
            <a:chExt cx="6964680" cy="6917816"/>
          </a:xfrm>
        </p:grpSpPr>
        <p:pic>
          <p:nvPicPr>
            <p:cNvPr id="39" name="Picture 3">
              <a:extLst>
                <a:ext uri="{FF2B5EF4-FFF2-40B4-BE49-F238E27FC236}">
                  <a16:creationId xmlns:a16="http://schemas.microsoft.com/office/drawing/2014/main" id="{5597859B-57C1-99E4-F547-1343DCD10BA9}"/>
                </a:ext>
              </a:extLst>
            </p:cNvPr>
            <p:cNvPicPr>
              <a:picLocks noChangeAspect="1"/>
            </p:cNvPicPr>
            <p:nvPr/>
          </p:nvPicPr>
          <p:blipFill>
            <a:blip r:embed="rId6"/>
            <a:stretch>
              <a:fillRect/>
            </a:stretch>
          </p:blipFill>
          <p:spPr>
            <a:xfrm>
              <a:off x="3604260" y="118323"/>
              <a:ext cx="4983480" cy="6621353"/>
            </a:xfrm>
            <a:prstGeom prst="rect">
              <a:avLst/>
            </a:prstGeom>
          </p:spPr>
        </p:pic>
        <p:sp>
          <p:nvSpPr>
            <p:cNvPr id="40" name="Explosion: 14 Points 6">
              <a:extLst>
                <a:ext uri="{FF2B5EF4-FFF2-40B4-BE49-F238E27FC236}">
                  <a16:creationId xmlns:a16="http://schemas.microsoft.com/office/drawing/2014/main" id="{345AFED9-A893-9E33-963F-D3904FB9426E}"/>
                </a:ext>
              </a:extLst>
            </p:cNvPr>
            <p:cNvSpPr/>
            <p:nvPr/>
          </p:nvSpPr>
          <p:spPr>
            <a:xfrm rot="20265495">
              <a:off x="3752850" y="3260939"/>
              <a:ext cx="2023110" cy="1977466"/>
            </a:xfrm>
            <a:prstGeom prst="irregularSeal2">
              <a:avLst/>
            </a:prstGeom>
            <a:noFill/>
            <a:ln w="38100" cap="flat" cmpd="sng" algn="ctr">
              <a:solidFill>
                <a:srgbClr val="FFFF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pic>
          <p:nvPicPr>
            <p:cNvPr id="42" name="Picture 4" descr="Ilustración de Un Vector De Silueta De Mano y más Vectores Libres de ...">
              <a:extLst>
                <a:ext uri="{FF2B5EF4-FFF2-40B4-BE49-F238E27FC236}">
                  <a16:creationId xmlns:a16="http://schemas.microsoft.com/office/drawing/2014/main" id="{14B8D1E6-D799-1EFB-A2A2-FFAEFA4FB31D}"/>
                </a:ext>
              </a:extLst>
            </p:cNvPr>
            <p:cNvPicPr>
              <a:picLocks noChangeAspect="1" noChangeArrowheads="1"/>
            </p:cNvPicPr>
            <p:nvPr/>
          </p:nvPicPr>
          <p:blipFill>
            <a:blip r:embed="rId7">
              <a:duotone>
                <a:srgbClr val="0F9ED5">
                  <a:shade val="45000"/>
                  <a:satMod val="135000"/>
                </a:srgbClr>
                <a:prstClr val="white"/>
              </a:duotone>
              <a:alphaModFix/>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495567" flipH="1">
              <a:off x="2137023" y="1322293"/>
              <a:ext cx="3824152" cy="4098042"/>
            </a:xfrm>
            <a:prstGeom prst="rect">
              <a:avLst/>
            </a:prstGeom>
            <a:noFill/>
            <a:extLst>
              <a:ext uri="{909E8E84-426E-40DD-AFC4-6F175D3DCCD1}">
                <a14:hiddenFill xmlns:a14="http://schemas.microsoft.com/office/drawing/2010/main">
                  <a:solidFill>
                    <a:srgbClr val="FFFFFF"/>
                  </a:solidFill>
                </a14:hiddenFill>
              </a:ext>
            </a:extLst>
          </p:spPr>
        </p:pic>
        <p:sp>
          <p:nvSpPr>
            <p:cNvPr id="41" name="Speech Bubble: Rectangle with Corners Rounded 7">
              <a:extLst>
                <a:ext uri="{FF2B5EF4-FFF2-40B4-BE49-F238E27FC236}">
                  <a16:creationId xmlns:a16="http://schemas.microsoft.com/office/drawing/2014/main" id="{85F14A4D-E0A5-A888-8015-C31AF5B2421D}"/>
                </a:ext>
              </a:extLst>
            </p:cNvPr>
            <p:cNvSpPr/>
            <p:nvPr/>
          </p:nvSpPr>
          <p:spPr>
            <a:xfrm>
              <a:off x="1623060" y="2686050"/>
              <a:ext cx="1954249" cy="2011680"/>
            </a:xfrm>
            <a:prstGeom prst="wedgeRoundRectCallout">
              <a:avLst>
                <a:gd name="adj1" fmla="val 71033"/>
                <a:gd name="adj2" fmla="val -73083"/>
                <a:gd name="adj3" fmla="val 16667"/>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a:ln>
                    <a:noFill/>
                  </a:ln>
                  <a:solidFill>
                    <a:prstClr val="black"/>
                  </a:solidFill>
                  <a:effectLst/>
                  <a:uLnTx/>
                  <a:uFillTx/>
                  <a:latin typeface="Aptos" panose="02110004020202020204"/>
                  <a:ea typeface="+mn-ea"/>
                  <a:cs typeface="+mn-cs"/>
                </a:rPr>
                <a:t>Electrical technician hand placement while inspecting the ground wire monitor</a:t>
              </a:r>
              <a:endParaRPr kumimoji="0" lang="en-US" sz="11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43" name="Lightning Bolt 8">
              <a:extLst>
                <a:ext uri="{FF2B5EF4-FFF2-40B4-BE49-F238E27FC236}">
                  <a16:creationId xmlns:a16="http://schemas.microsoft.com/office/drawing/2014/main" id="{747B50A3-C668-F660-AAE0-E36406E7534B}"/>
                </a:ext>
              </a:extLst>
            </p:cNvPr>
            <p:cNvSpPr/>
            <p:nvPr/>
          </p:nvSpPr>
          <p:spPr>
            <a:xfrm rot="3550175">
              <a:off x="4907227" y="1886359"/>
              <a:ext cx="351650" cy="586976"/>
            </a:xfrm>
            <a:prstGeom prst="lightningBolt">
              <a:avLst/>
            </a:prstGeom>
            <a:solidFill>
              <a:srgbClr val="FFFF00"/>
            </a:solidFill>
            <a:ln w="190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4" name="Lightning Bolt 11">
              <a:extLst>
                <a:ext uri="{FF2B5EF4-FFF2-40B4-BE49-F238E27FC236}">
                  <a16:creationId xmlns:a16="http://schemas.microsoft.com/office/drawing/2014/main" id="{2A8767AE-DD33-4151-C5F3-98AB2DD6E568}"/>
                </a:ext>
              </a:extLst>
            </p:cNvPr>
            <p:cNvSpPr/>
            <p:nvPr/>
          </p:nvSpPr>
          <p:spPr>
            <a:xfrm rot="4440817">
              <a:off x="5044976" y="2358630"/>
              <a:ext cx="351650" cy="586976"/>
            </a:xfrm>
            <a:prstGeom prst="lightningBolt">
              <a:avLst/>
            </a:prstGeom>
            <a:solidFill>
              <a:srgbClr val="FFFF00"/>
            </a:solidFill>
            <a:ln w="190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5" name="Freeform: Shape 15">
              <a:extLst>
                <a:ext uri="{FF2B5EF4-FFF2-40B4-BE49-F238E27FC236}">
                  <a16:creationId xmlns:a16="http://schemas.microsoft.com/office/drawing/2014/main" id="{F48426F6-74EE-0E30-16FB-67209E392ED0}"/>
                </a:ext>
              </a:extLst>
            </p:cNvPr>
            <p:cNvSpPr/>
            <p:nvPr/>
          </p:nvSpPr>
          <p:spPr>
            <a:xfrm rot="19293667">
              <a:off x="5684016" y="525095"/>
              <a:ext cx="1524255" cy="1185864"/>
            </a:xfrm>
            <a:custGeom>
              <a:avLst/>
              <a:gdLst>
                <a:gd name="connsiteX0" fmla="*/ 2686050 w 2971800"/>
                <a:gd name="connsiteY0" fmla="*/ 0 h 2137410"/>
                <a:gd name="connsiteX1" fmla="*/ 0 w 2971800"/>
                <a:gd name="connsiteY1" fmla="*/ 2137410 h 2137410"/>
                <a:gd name="connsiteX2" fmla="*/ 2971800 w 2971800"/>
                <a:gd name="connsiteY2" fmla="*/ 388620 h 2137410"/>
                <a:gd name="connsiteX3" fmla="*/ 2686050 w 2971800"/>
                <a:gd name="connsiteY3" fmla="*/ 0 h 2137410"/>
              </a:gdLst>
              <a:ahLst/>
              <a:cxnLst>
                <a:cxn ang="0">
                  <a:pos x="connsiteX0" y="connsiteY0"/>
                </a:cxn>
                <a:cxn ang="0">
                  <a:pos x="connsiteX1" y="connsiteY1"/>
                </a:cxn>
                <a:cxn ang="0">
                  <a:pos x="connsiteX2" y="connsiteY2"/>
                </a:cxn>
                <a:cxn ang="0">
                  <a:pos x="connsiteX3" y="connsiteY3"/>
                </a:cxn>
              </a:cxnLst>
              <a:rect l="l" t="t" r="r" b="b"/>
              <a:pathLst>
                <a:path w="2971800" h="2137410">
                  <a:moveTo>
                    <a:pt x="2686050" y="0"/>
                  </a:moveTo>
                  <a:lnTo>
                    <a:pt x="0" y="2137410"/>
                  </a:lnTo>
                  <a:lnTo>
                    <a:pt x="2971800" y="388620"/>
                  </a:lnTo>
                  <a:lnTo>
                    <a:pt x="2686050" y="0"/>
                  </a:lnTo>
                  <a:close/>
                </a:path>
              </a:pathLst>
            </a:cu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6" name="Freeform: Shape 16">
              <a:extLst>
                <a:ext uri="{FF2B5EF4-FFF2-40B4-BE49-F238E27FC236}">
                  <a16:creationId xmlns:a16="http://schemas.microsoft.com/office/drawing/2014/main" id="{08CC286C-C2E1-3427-1BB9-D615A92792F0}"/>
                </a:ext>
              </a:extLst>
            </p:cNvPr>
            <p:cNvSpPr/>
            <p:nvPr/>
          </p:nvSpPr>
          <p:spPr>
            <a:xfrm rot="19293667">
              <a:off x="6180378" y="443497"/>
              <a:ext cx="867701" cy="1644880"/>
            </a:xfrm>
            <a:custGeom>
              <a:avLst/>
              <a:gdLst>
                <a:gd name="connsiteX0" fmla="*/ 2686050 w 2971800"/>
                <a:gd name="connsiteY0" fmla="*/ 0 h 2137410"/>
                <a:gd name="connsiteX1" fmla="*/ 0 w 2971800"/>
                <a:gd name="connsiteY1" fmla="*/ 2137410 h 2137410"/>
                <a:gd name="connsiteX2" fmla="*/ 2971800 w 2971800"/>
                <a:gd name="connsiteY2" fmla="*/ 388620 h 2137410"/>
                <a:gd name="connsiteX3" fmla="*/ 2686050 w 2971800"/>
                <a:gd name="connsiteY3" fmla="*/ 0 h 2137410"/>
              </a:gdLst>
              <a:ahLst/>
              <a:cxnLst>
                <a:cxn ang="0">
                  <a:pos x="connsiteX0" y="connsiteY0"/>
                </a:cxn>
                <a:cxn ang="0">
                  <a:pos x="connsiteX1" y="connsiteY1"/>
                </a:cxn>
                <a:cxn ang="0">
                  <a:pos x="connsiteX2" y="connsiteY2"/>
                </a:cxn>
                <a:cxn ang="0">
                  <a:pos x="connsiteX3" y="connsiteY3"/>
                </a:cxn>
              </a:cxnLst>
              <a:rect l="l" t="t" r="r" b="b"/>
              <a:pathLst>
                <a:path w="2971800" h="2137410">
                  <a:moveTo>
                    <a:pt x="2686050" y="0"/>
                  </a:moveTo>
                  <a:lnTo>
                    <a:pt x="0" y="2137410"/>
                  </a:lnTo>
                  <a:lnTo>
                    <a:pt x="2971800" y="388620"/>
                  </a:lnTo>
                  <a:lnTo>
                    <a:pt x="2686050" y="0"/>
                  </a:lnTo>
                  <a:close/>
                </a:path>
              </a:pathLst>
            </a:cu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7" name="Freeform: Shape 17">
              <a:extLst>
                <a:ext uri="{FF2B5EF4-FFF2-40B4-BE49-F238E27FC236}">
                  <a16:creationId xmlns:a16="http://schemas.microsoft.com/office/drawing/2014/main" id="{3B2CB2C6-D98D-F2BD-681C-C97F42D03D98}"/>
                </a:ext>
              </a:extLst>
            </p:cNvPr>
            <p:cNvSpPr/>
            <p:nvPr/>
          </p:nvSpPr>
          <p:spPr>
            <a:xfrm rot="19293667">
              <a:off x="5098263" y="1063298"/>
              <a:ext cx="2086079" cy="677622"/>
            </a:xfrm>
            <a:custGeom>
              <a:avLst/>
              <a:gdLst>
                <a:gd name="connsiteX0" fmla="*/ 2686050 w 2971800"/>
                <a:gd name="connsiteY0" fmla="*/ 0 h 2137410"/>
                <a:gd name="connsiteX1" fmla="*/ 0 w 2971800"/>
                <a:gd name="connsiteY1" fmla="*/ 2137410 h 2137410"/>
                <a:gd name="connsiteX2" fmla="*/ 2971800 w 2971800"/>
                <a:gd name="connsiteY2" fmla="*/ 388620 h 2137410"/>
                <a:gd name="connsiteX3" fmla="*/ 2686050 w 2971800"/>
                <a:gd name="connsiteY3" fmla="*/ 0 h 2137410"/>
              </a:gdLst>
              <a:ahLst/>
              <a:cxnLst>
                <a:cxn ang="0">
                  <a:pos x="connsiteX0" y="connsiteY0"/>
                </a:cxn>
                <a:cxn ang="0">
                  <a:pos x="connsiteX1" y="connsiteY1"/>
                </a:cxn>
                <a:cxn ang="0">
                  <a:pos x="connsiteX2" y="connsiteY2"/>
                </a:cxn>
                <a:cxn ang="0">
                  <a:pos x="connsiteX3" y="connsiteY3"/>
                </a:cxn>
              </a:cxnLst>
              <a:rect l="l" t="t" r="r" b="b"/>
              <a:pathLst>
                <a:path w="2971800" h="2137410">
                  <a:moveTo>
                    <a:pt x="2686050" y="0"/>
                  </a:moveTo>
                  <a:lnTo>
                    <a:pt x="0" y="2137410"/>
                  </a:lnTo>
                  <a:lnTo>
                    <a:pt x="2971800" y="388620"/>
                  </a:lnTo>
                  <a:lnTo>
                    <a:pt x="2686050" y="0"/>
                  </a:lnTo>
                  <a:close/>
                </a:path>
              </a:pathLst>
            </a:cu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8" name="Lightning Bolt 12">
              <a:extLst>
                <a:ext uri="{FF2B5EF4-FFF2-40B4-BE49-F238E27FC236}">
                  <a16:creationId xmlns:a16="http://schemas.microsoft.com/office/drawing/2014/main" id="{03892D21-4A03-37C3-04D2-BDBDFD427E83}"/>
                </a:ext>
              </a:extLst>
            </p:cNvPr>
            <p:cNvSpPr/>
            <p:nvPr/>
          </p:nvSpPr>
          <p:spPr>
            <a:xfrm rot="3388709">
              <a:off x="4526146" y="1729061"/>
              <a:ext cx="351650" cy="586976"/>
            </a:xfrm>
            <a:prstGeom prst="lightningBolt">
              <a:avLst/>
            </a:prstGeom>
            <a:solidFill>
              <a:srgbClr val="FFFF00"/>
            </a:solidFill>
            <a:ln w="190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9" name="Rectangle: Rounded Corners 14">
              <a:extLst>
                <a:ext uri="{FF2B5EF4-FFF2-40B4-BE49-F238E27FC236}">
                  <a16:creationId xmlns:a16="http://schemas.microsoft.com/office/drawing/2014/main" id="{E0859166-E6C7-F626-3AF2-D1F1BAC83AA8}"/>
                </a:ext>
              </a:extLst>
            </p:cNvPr>
            <p:cNvSpPr/>
            <p:nvPr/>
          </p:nvSpPr>
          <p:spPr>
            <a:xfrm>
              <a:off x="4549140" y="177782"/>
              <a:ext cx="3927158" cy="721499"/>
            </a:xfrm>
            <a:prstGeom prst="round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a:ln>
                    <a:noFill/>
                  </a:ln>
                  <a:solidFill>
                    <a:prstClr val="black"/>
                  </a:solidFill>
                  <a:effectLst/>
                  <a:uLnTx/>
                  <a:uFillTx/>
                  <a:latin typeface="Aptos" panose="02110004020202020204"/>
                  <a:ea typeface="+mn-ea"/>
                  <a:cs typeface="+mn-cs"/>
                </a:rPr>
                <a:t>Energized main high-voltage switch (7.2 kV) </a:t>
              </a:r>
              <a:endParaRPr kumimoji="0" lang="en-US" sz="1100" b="0" i="0" u="none" strike="noStrike" kern="0" cap="none" spc="0" normalizeH="0" baseline="0" noProof="0">
                <a:ln>
                  <a:noFill/>
                </a:ln>
                <a:solidFill>
                  <a:prstClr val="black"/>
                </a:solidFill>
                <a:effectLst/>
                <a:uLnTx/>
                <a:uFillTx/>
                <a:latin typeface="Aptos" panose="02110004020202020204"/>
                <a:ea typeface="+mn-ea"/>
                <a:cs typeface="+mn-cs"/>
              </a:endParaRPr>
            </a:p>
          </p:txBody>
        </p:sp>
        <p:sp>
          <p:nvSpPr>
            <p:cNvPr id="50" name="Lightning Bolt 18">
              <a:extLst>
                <a:ext uri="{FF2B5EF4-FFF2-40B4-BE49-F238E27FC236}">
                  <a16:creationId xmlns:a16="http://schemas.microsoft.com/office/drawing/2014/main" id="{CCAD3B07-89A6-B333-2726-67725A366147}"/>
                </a:ext>
              </a:extLst>
            </p:cNvPr>
            <p:cNvSpPr/>
            <p:nvPr/>
          </p:nvSpPr>
          <p:spPr>
            <a:xfrm rot="5400000">
              <a:off x="5003687" y="2840051"/>
              <a:ext cx="351650" cy="586976"/>
            </a:xfrm>
            <a:prstGeom prst="lightningBolt">
              <a:avLst/>
            </a:prstGeom>
            <a:solidFill>
              <a:srgbClr val="FFFF00"/>
            </a:solidFill>
            <a:ln w="19050" cap="flat" cmpd="sng" algn="ctr">
              <a:solidFill>
                <a:srgbClr val="FF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51" name="Rectangle: Rounded Corners 22">
              <a:extLst>
                <a:ext uri="{FF2B5EF4-FFF2-40B4-BE49-F238E27FC236}">
                  <a16:creationId xmlns:a16="http://schemas.microsoft.com/office/drawing/2014/main" id="{A653BFFE-72CE-DE80-ECC4-8522DF4118FE}"/>
                </a:ext>
              </a:extLst>
            </p:cNvPr>
            <p:cNvSpPr/>
            <p:nvPr/>
          </p:nvSpPr>
          <p:spPr>
            <a:xfrm>
              <a:off x="3590825" y="6427269"/>
              <a:ext cx="4983481" cy="608870"/>
            </a:xfrm>
            <a:prstGeom prst="roundRect">
              <a:avLst/>
            </a:prstGeom>
            <a:solidFill>
              <a:sysClr val="window" lastClr="FFFFFF"/>
            </a:solidFill>
            <a:ln w="190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a:ln>
                    <a:noFill/>
                  </a:ln>
                  <a:solidFill>
                    <a:prstClr val="black"/>
                  </a:solidFill>
                  <a:effectLst/>
                  <a:uLnTx/>
                  <a:uFillTx/>
                  <a:latin typeface="Aptos" panose="02110004020202020204"/>
                  <a:ea typeface="+mn-ea"/>
                  <a:cs typeface="+mn-cs"/>
                </a:rPr>
                <a:t>Depiction of electric shock</a:t>
              </a:r>
            </a:p>
          </p:txBody>
        </p:sp>
      </p:grpSp>
    </p:spTree>
    <p:extLst>
      <p:ext uri="{BB962C8B-B14F-4D97-AF65-F5344CB8AC3E}">
        <p14:creationId xmlns:p14="http://schemas.microsoft.com/office/powerpoint/2010/main" val="1813695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pt42B6.pptm  -  AutoRecovered" id="{5CEE3F14-FEFB-4030-98EB-779EAEB09B8F}" vid="{4C6BF1EC-2D1C-4EBA-BC78-88073BF203D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B2AF5ACC4912543B21ADBE5E3511D4B" ma:contentTypeVersion="23" ma:contentTypeDescription="Create a new document." ma:contentTypeScope="" ma:versionID="da24699d60c9c61dec0fd416cd562f9a">
  <xsd:schema xmlns:xsd="http://www.w3.org/2001/XMLSchema" xmlns:xs="http://www.w3.org/2001/XMLSchema" xmlns:p="http://schemas.microsoft.com/office/2006/metadata/properties" xmlns:ns1="http://schemas.microsoft.com/sharepoint/v3" xmlns:ns2="a9f16bdc-bee6-440c-89a7-d8ba7518691f" xmlns:ns3="74438e89-b581-48bd-bea6-4f7c4dee63b9" xmlns:ns4="b5ba0a33-b247-4d4b-b9ae-c709af684fd3" targetNamespace="http://schemas.microsoft.com/office/2006/metadata/properties" ma:root="true" ma:fieldsID="74941d86fbcab0c839fc65fb8e36a12a" ns1:_="" ns2:_="" ns3:_="" ns4:_="">
    <xsd:import namespace="http://schemas.microsoft.com/sharepoint/v3"/>
    <xsd:import namespace="a9f16bdc-bee6-440c-89a7-d8ba7518691f"/>
    <xsd:import namespace="74438e89-b581-48bd-bea6-4f7c4dee63b9"/>
    <xsd:import namespace="b5ba0a33-b247-4d4b-b9ae-c709af684f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Location" minOccurs="0"/>
                <xsd:element ref="ns2:MediaServiceGenerationTime" minOccurs="0"/>
                <xsd:element ref="ns2:MediaServiceEventHashCode" minOccurs="0"/>
                <xsd:element ref="ns2:MediaServiceAutoTags" minOccurs="0"/>
                <xsd:element ref="ns2:MediaServiceOCR" minOccurs="0"/>
                <xsd:element ref="ns2:MediaLengthInSeconds" minOccurs="0"/>
                <xsd:element ref="ns2:Comment" minOccurs="0"/>
                <xsd:element ref="ns2:SiteName" minOccurs="0"/>
                <xsd:element ref="ns2:MediaServiceObjectDetectorVersions" minOccurs="0"/>
                <xsd:element ref="ns2:lcf76f155ced4ddcb4097134ff3c332f" minOccurs="0"/>
                <xsd:element ref="ns4:TaxCatchAll"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f16bdc-bee6-440c-89a7-d8ba751869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Comment" ma:index="21" nillable="true" ma:displayName="Comment" ma:format="Dropdown" ma:internalName="Comment">
      <xsd:simpleType>
        <xsd:restriction base="dms:Note">
          <xsd:maxLength value="255"/>
        </xsd:restriction>
      </xsd:simpleType>
    </xsd:element>
    <xsd:element name="SiteName" ma:index="22" nillable="true" ma:displayName="Site Name" ma:description="Select the name of the site where the event occurred" ma:format="Dropdown" ma:internalName="SiteName">
      <xsd:simpleType>
        <xsd:restriction base="dms:Choice">
          <xsd:enumeration value="ATC-Atlantic Cooper"/>
          <xsd:enumeration value="BAG-Bagdad"/>
          <xsd:enumeration value="CER-Cerro Verde"/>
          <xsd:enumeration value="CHI-Chino"/>
          <xsd:enumeration value="CLI-Climax"/>
          <xsd:enumeration value="ELA-El Abra"/>
          <xsd:enumeration value="ELP-El Paso"/>
          <xsd:enumeration value="FTM-Ft Madison"/>
          <xsd:enumeration value="HEN-Henderson"/>
          <xsd:enumeration value="MIA-Miami"/>
          <xsd:enumeration value="MOR-Morenci"/>
          <xsd:enumeration value="PRO-Projects/Exploration"/>
          <xsd:enumeration value="REC-Reclamation/Disc Ops"/>
          <xsd:enumeration value="ROT-Rotterdam"/>
          <xsd:enumeration value="SIE-Sierrita"/>
          <xsd:enumeration value="STO-Stowmarket"/>
          <xsd:enumeration value="TCE-Tech Center"/>
          <xsd:enumeration value="TYR-Tyrone"/>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438e89-b581-48bd-bea6-4f7c4dee63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7b1cf585-ebdc-447a-8041-69638f911132}" ma:internalName="TaxCatchAll" ma:showField="CatchAllData" ma:web="74438e89-b581-48bd-bea6-4f7c4dee63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mment xmlns="a9f16bdc-bee6-440c-89a7-d8ba7518691f" xsi:nil="true"/>
    <_ip_UnifiedCompliancePolicyUIAction xmlns="http://schemas.microsoft.com/sharepoint/v3" xsi:nil="true"/>
    <lcf76f155ced4ddcb4097134ff3c332f xmlns="a9f16bdc-bee6-440c-89a7-d8ba7518691f">
      <Terms xmlns="http://schemas.microsoft.com/office/infopath/2007/PartnerControls"/>
    </lcf76f155ced4ddcb4097134ff3c332f>
    <SiteName xmlns="a9f16bdc-bee6-440c-89a7-d8ba7518691f" xsi:nil="true"/>
    <_ip_UnifiedCompliancePolicyProperties xmlns="http://schemas.microsoft.com/sharepoint/v3" xsi:nil="true"/>
    <TaxCatchAll xmlns="b5ba0a33-b247-4d4b-b9ae-c709af684fd3" xsi:nil="true"/>
  </documentManagement>
</p:properties>
</file>

<file path=customXml/itemProps1.xml><?xml version="1.0" encoding="utf-8"?>
<ds:datastoreItem xmlns:ds="http://schemas.openxmlformats.org/officeDocument/2006/customXml" ds:itemID="{861E34B0-6B57-40BB-BC6A-567F5A899701}">
  <ds:schemaRefs>
    <ds:schemaRef ds:uri="http://schemas.microsoft.com/sharepoint/v3/contenttype/forms"/>
  </ds:schemaRefs>
</ds:datastoreItem>
</file>

<file path=customXml/itemProps2.xml><?xml version="1.0" encoding="utf-8"?>
<ds:datastoreItem xmlns:ds="http://schemas.openxmlformats.org/officeDocument/2006/customXml" ds:itemID="{D5EE3369-00DD-401C-8B36-F68325457891}">
  <ds:schemaRefs>
    <ds:schemaRef ds:uri="74438e89-b581-48bd-bea6-4f7c4dee63b9"/>
    <ds:schemaRef ds:uri="a9f16bdc-bee6-440c-89a7-d8ba7518691f"/>
    <ds:schemaRef ds:uri="b5ba0a33-b247-4d4b-b9ae-c709af684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FA581ED-D47A-4C23-92B4-A2FE9949F487}">
  <ds:schemaRefs>
    <ds:schemaRef ds:uri="74438e89-b581-48bd-bea6-4f7c4dee63b9"/>
    <ds:schemaRef ds:uri="a9f16bdc-bee6-440c-89a7-d8ba7518691f"/>
    <ds:schemaRef ds:uri="b5ba0a33-b247-4d4b-b9ae-c709af684f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otalTime>0</TotalTime>
  <Words>2861</Words>
  <Application>Microsoft Office PowerPoint</Application>
  <PresentationFormat>Widescreen</PresentationFormat>
  <Paragraphs>307</Paragraphs>
  <Slides>30</Slides>
  <Notes>29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Aptos</vt:lpstr>
      <vt:lpstr>Arial</vt:lpstr>
      <vt:lpstr>Calibri</vt:lpstr>
      <vt:lpstr>Calibri Light</vt:lpstr>
      <vt:lpstr>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Shovel Electrical Shock</vt:lpstr>
      <vt:lpstr>Chain Failure During Belt Replacement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Talkington, Amy</dc:creator>
  <cp:lastModifiedBy>Goertz, Benjamin</cp:lastModifiedBy>
  <cp:revision>1</cp:revision>
  <dcterms:created xsi:type="dcterms:W3CDTF">2024-09-23T23:11:14Z</dcterms:created>
  <dcterms:modified xsi:type="dcterms:W3CDTF">2026-01-15T19:13:10Z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0x0101008B2AF5ACC4912543B21ADBE5E3511D4B</vt:lpwstr>
  </property>
</Properties>
</file>