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82" r:id="rId6"/>
    <p:sldMasterId id="2147483694" r:id="rId7"/>
    <p:sldMasterId id="2147483710" r:id="rId8"/>
  </p:sldMasterIdLst>
  <p:notesMasterIdLst>
    <p:notesMasterId r:id="rId43"/>
  </p:notesMasterIdLst>
  <p:sldIdLst>
    <p:sldId id="2147479434" r:id="rId9"/>
    <p:sldId id="2147479367" r:id="rId10"/>
    <p:sldId id="275" r:id="rId11"/>
    <p:sldId id="2147479388" r:id="rId12"/>
    <p:sldId id="2147479365" r:id="rId13"/>
    <p:sldId id="2147479435" r:id="rId14"/>
    <p:sldId id="2147479379" r:id="rId15"/>
    <p:sldId id="2147479444" r:id="rId16"/>
    <p:sldId id="332" r:id="rId17"/>
    <p:sldId id="2147479436" r:id="rId18"/>
    <p:sldId id="301" r:id="rId19"/>
    <p:sldId id="2147474143" r:id="rId20"/>
    <p:sldId id="269" r:id="rId21"/>
    <p:sldId id="2147479431" r:id="rId22"/>
    <p:sldId id="270" r:id="rId23"/>
    <p:sldId id="2147479432" r:id="rId24"/>
    <p:sldId id="2147479433" r:id="rId25"/>
    <p:sldId id="324" r:id="rId26"/>
    <p:sldId id="2147479421" r:id="rId27"/>
    <p:sldId id="2147479403" r:id="rId28"/>
    <p:sldId id="2147479426" r:id="rId29"/>
    <p:sldId id="2147479428" r:id="rId30"/>
    <p:sldId id="325" r:id="rId31"/>
    <p:sldId id="2147479437" r:id="rId32"/>
    <p:sldId id="2147479439" r:id="rId33"/>
    <p:sldId id="2147479413" r:id="rId34"/>
    <p:sldId id="2147479440" r:id="rId35"/>
    <p:sldId id="2147479429" r:id="rId36"/>
    <p:sldId id="2147479430" r:id="rId37"/>
    <p:sldId id="2147479443" r:id="rId38"/>
    <p:sldId id="2147479445" r:id="rId39"/>
    <p:sldId id="297" r:id="rId40"/>
    <p:sldId id="298" r:id="rId41"/>
    <p:sldId id="214747943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4CE7F189-4EDA-0422-81D2-17F31868499B}" name="Talkington, Amy" initials="AT" userId="S::atalking@fmi.com::d45e07e3-b9b5-43ec-89a6-6fd33d9bea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3F2"/>
    <a:srgbClr val="C66A39"/>
    <a:srgbClr val="004449"/>
    <a:srgbClr val="4BC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B9EB3-FFB1-442C-B2CA-7B2BD666311F}" v="9" dt="2026-07-16T21:32:03.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04D64733-E403-4831-BFA8-B385AAA67971}"/>
    <pc:docChg chg="undo custSel addSld delSld modSld sldOrd">
      <pc:chgData name="Goertz, Benjamin" userId="7bbcdc09-a17a-459e-9ed5-6cf1c589f103" providerId="ADAL" clId="{04D64733-E403-4831-BFA8-B385AAA67971}" dt="2026-07-16T21:32:03.180" v="2651" actId="20577"/>
      <pc:docMkLst>
        <pc:docMk/>
      </pc:docMkLst>
      <pc:sldChg chg="add del">
        <pc:chgData name="Goertz, Benjamin" userId="7bbcdc09-a17a-459e-9ed5-6cf1c589f103" providerId="ADAL" clId="{04D64733-E403-4831-BFA8-B385AAA67971}" dt="2026-06-30T13:11:07.224" v="2"/>
        <pc:sldMkLst>
          <pc:docMk/>
          <pc:sldMk cId="1133018671" sldId="275"/>
        </pc:sldMkLst>
      </pc:sldChg>
      <pc:sldChg chg="add">
        <pc:chgData name="Goertz, Benjamin" userId="7bbcdc09-a17a-459e-9ed5-6cf1c589f103" providerId="ADAL" clId="{04D64733-E403-4831-BFA8-B385AAA67971}" dt="2026-06-30T13:12:52.298" v="15"/>
        <pc:sldMkLst>
          <pc:docMk/>
          <pc:sldMk cId="3496876957" sldId="297"/>
        </pc:sldMkLst>
      </pc:sldChg>
      <pc:sldChg chg="modSp add mod">
        <pc:chgData name="Goertz, Benjamin" userId="7bbcdc09-a17a-459e-9ed5-6cf1c589f103" providerId="ADAL" clId="{04D64733-E403-4831-BFA8-B385AAA67971}" dt="2026-07-16T21:32:03.180" v="2651" actId="20577"/>
        <pc:sldMkLst>
          <pc:docMk/>
          <pc:sldMk cId="978846211" sldId="298"/>
        </pc:sldMkLst>
        <pc:spChg chg="mod">
          <ac:chgData name="Goertz, Benjamin" userId="7bbcdc09-a17a-459e-9ed5-6cf1c589f103" providerId="ADAL" clId="{04D64733-E403-4831-BFA8-B385AAA67971}" dt="2026-07-16T21:32:03.180" v="2651" actId="20577"/>
          <ac:spMkLst>
            <pc:docMk/>
            <pc:sldMk cId="978846211" sldId="298"/>
            <ac:spMk id="16" creationId="{E531367C-82BB-C7F0-86EE-B3A5E0782C25}"/>
          </ac:spMkLst>
        </pc:spChg>
      </pc:sldChg>
      <pc:sldChg chg="add">
        <pc:chgData name="Goertz, Benjamin" userId="7bbcdc09-a17a-459e-9ed5-6cf1c589f103" providerId="ADAL" clId="{04D64733-E403-4831-BFA8-B385AAA67971}" dt="2026-06-30T13:11:07.224" v="2"/>
        <pc:sldMkLst>
          <pc:docMk/>
          <pc:sldMk cId="3127533309" sldId="2147479367"/>
        </pc:sldMkLst>
      </pc:sldChg>
      <pc:sldChg chg="addSp delSp modSp add mod">
        <pc:chgData name="Goertz, Benjamin" userId="7bbcdc09-a17a-459e-9ed5-6cf1c589f103" providerId="ADAL" clId="{04D64733-E403-4831-BFA8-B385AAA67971}" dt="2026-07-16T12:00:19.452" v="2644" actId="20577"/>
        <pc:sldMkLst>
          <pc:docMk/>
          <pc:sldMk cId="3343648412" sldId="2147479413"/>
        </pc:sldMkLst>
        <pc:spChg chg="mod">
          <ac:chgData name="Goertz, Benjamin" userId="7bbcdc09-a17a-459e-9ed5-6cf1c589f103" providerId="ADAL" clId="{04D64733-E403-4831-BFA8-B385AAA67971}" dt="2026-06-30T13:14:57.873" v="41" actId="20577"/>
          <ac:spMkLst>
            <pc:docMk/>
            <pc:sldMk cId="3343648412" sldId="2147479413"/>
            <ac:spMk id="4" creationId="{2F7D4240-A0C4-BEB9-9AEB-E0ADF26522CA}"/>
          </ac:spMkLst>
        </pc:spChg>
        <pc:spChg chg="mod">
          <ac:chgData name="Goertz, Benjamin" userId="7bbcdc09-a17a-459e-9ed5-6cf1c589f103" providerId="ADAL" clId="{04D64733-E403-4831-BFA8-B385AAA67971}" dt="2026-07-16T12:00:19.452" v="2644" actId="20577"/>
          <ac:spMkLst>
            <pc:docMk/>
            <pc:sldMk cId="3343648412" sldId="2147479413"/>
            <ac:spMk id="5" creationId="{AE0BD495-FAD2-92E2-231F-C24CE85103D6}"/>
          </ac:spMkLst>
        </pc:spChg>
        <pc:graphicFrameChg chg="add mod">
          <ac:chgData name="Goertz, Benjamin" userId="7bbcdc09-a17a-459e-9ed5-6cf1c589f103" providerId="ADAL" clId="{04D64733-E403-4831-BFA8-B385AAA67971}" dt="2026-07-11T20:17:00.462" v="260" actId="14100"/>
          <ac:graphicFrameMkLst>
            <pc:docMk/>
            <pc:sldMk cId="3343648412" sldId="2147479413"/>
            <ac:graphicFrameMk id="3" creationId="{5CD904B4-8475-42FC-AD4A-E67385BA0B42}"/>
          </ac:graphicFrameMkLst>
        </pc:graphicFrameChg>
      </pc:sldChg>
      <pc:sldChg chg="del">
        <pc:chgData name="Goertz, Benjamin" userId="7bbcdc09-a17a-459e-9ed5-6cf1c589f103" providerId="ADAL" clId="{04D64733-E403-4831-BFA8-B385AAA67971}" dt="2026-07-16T11:59:24.796" v="2643" actId="47"/>
        <pc:sldMkLst>
          <pc:docMk/>
          <pc:sldMk cId="1567060997" sldId="2147479427"/>
        </pc:sldMkLst>
      </pc:sldChg>
      <pc:sldChg chg="modSp add mod">
        <pc:chgData name="Goertz, Benjamin" userId="7bbcdc09-a17a-459e-9ed5-6cf1c589f103" providerId="ADAL" clId="{04D64733-E403-4831-BFA8-B385AAA67971}" dt="2026-06-30T13:14:24.387" v="22" actId="13926"/>
        <pc:sldMkLst>
          <pc:docMk/>
          <pc:sldMk cId="3075146647" sldId="2147479429"/>
        </pc:sldMkLst>
        <pc:spChg chg="mod">
          <ac:chgData name="Goertz, Benjamin" userId="7bbcdc09-a17a-459e-9ed5-6cf1c589f103" providerId="ADAL" clId="{04D64733-E403-4831-BFA8-B385AAA67971}" dt="2026-06-30T13:14:24.387" v="22" actId="13926"/>
          <ac:spMkLst>
            <pc:docMk/>
            <pc:sldMk cId="3075146647" sldId="2147479429"/>
            <ac:spMk id="5" creationId="{54DE3936-28EA-98B6-ECAC-4011A8A0A572}"/>
          </ac:spMkLst>
        </pc:spChg>
      </pc:sldChg>
      <pc:sldChg chg="add">
        <pc:chgData name="Goertz, Benjamin" userId="7bbcdc09-a17a-459e-9ed5-6cf1c589f103" providerId="ADAL" clId="{04D64733-E403-4831-BFA8-B385AAA67971}" dt="2026-06-30T13:12:52.298" v="15"/>
        <pc:sldMkLst>
          <pc:docMk/>
          <pc:sldMk cId="2403317114" sldId="2147479430"/>
        </pc:sldMkLst>
      </pc:sldChg>
      <pc:sldChg chg="modSp add mod">
        <pc:chgData name="Goertz, Benjamin" userId="7bbcdc09-a17a-459e-9ed5-6cf1c589f103" providerId="ADAL" clId="{04D64733-E403-4831-BFA8-B385AAA67971}" dt="2026-06-30T13:11:11.007" v="6" actId="20577"/>
        <pc:sldMkLst>
          <pc:docMk/>
          <pc:sldMk cId="1415393332" sldId="2147479434"/>
        </pc:sldMkLst>
        <pc:spChg chg="mod">
          <ac:chgData name="Goertz, Benjamin" userId="7bbcdc09-a17a-459e-9ed5-6cf1c589f103" providerId="ADAL" clId="{04D64733-E403-4831-BFA8-B385AAA67971}" dt="2026-06-30T13:11:11.007" v="6" actId="20577"/>
          <ac:spMkLst>
            <pc:docMk/>
            <pc:sldMk cId="1415393332" sldId="2147479434"/>
            <ac:spMk id="2" creationId="{8ED6258C-8CCE-09B3-97BC-FC79E6BA6803}"/>
          </ac:spMkLst>
        </pc:spChg>
      </pc:sldChg>
      <pc:sldChg chg="add">
        <pc:chgData name="Goertz, Benjamin" userId="7bbcdc09-a17a-459e-9ed5-6cf1c589f103" providerId="ADAL" clId="{04D64733-E403-4831-BFA8-B385AAA67971}" dt="2026-06-30T13:11:36.523" v="7"/>
        <pc:sldMkLst>
          <pc:docMk/>
          <pc:sldMk cId="1349681371" sldId="2147479435"/>
        </pc:sldMkLst>
      </pc:sldChg>
      <pc:sldChg chg="delSp modSp add mod">
        <pc:chgData name="Goertz, Benjamin" userId="7bbcdc09-a17a-459e-9ed5-6cf1c589f103" providerId="ADAL" clId="{04D64733-E403-4831-BFA8-B385AAA67971}" dt="2026-06-30T13:12:12.759" v="14" actId="478"/>
        <pc:sldMkLst>
          <pc:docMk/>
          <pc:sldMk cId="951050217" sldId="2147479436"/>
        </pc:sldMkLst>
        <pc:spChg chg="mod">
          <ac:chgData name="Goertz, Benjamin" userId="7bbcdc09-a17a-459e-9ed5-6cf1c589f103" providerId="ADAL" clId="{04D64733-E403-4831-BFA8-B385AAA67971}" dt="2026-06-30T13:12:01.134" v="10" actId="6549"/>
          <ac:spMkLst>
            <pc:docMk/>
            <pc:sldMk cId="951050217" sldId="2147479436"/>
            <ac:spMk id="5" creationId="{82CB7654-CE88-6A98-FA4D-BE403F615039}"/>
          </ac:spMkLst>
        </pc:spChg>
      </pc:sldChg>
      <pc:sldChg chg="add">
        <pc:chgData name="Goertz, Benjamin" userId="7bbcdc09-a17a-459e-9ed5-6cf1c589f103" providerId="ADAL" clId="{04D64733-E403-4831-BFA8-B385AAA67971}" dt="2026-06-30T13:12:52.298" v="15"/>
        <pc:sldMkLst>
          <pc:docMk/>
          <pc:sldMk cId="708513928" sldId="2147479437"/>
        </pc:sldMkLst>
      </pc:sldChg>
      <pc:sldChg chg="modSp add mod">
        <pc:chgData name="Goertz, Benjamin" userId="7bbcdc09-a17a-459e-9ed5-6cf1c589f103" providerId="ADAL" clId="{04D64733-E403-4831-BFA8-B385AAA67971}" dt="2026-06-30T13:14:17.233" v="21" actId="20577"/>
        <pc:sldMkLst>
          <pc:docMk/>
          <pc:sldMk cId="3072763097" sldId="2147479438"/>
        </pc:sldMkLst>
        <pc:spChg chg="mod">
          <ac:chgData name="Goertz, Benjamin" userId="7bbcdc09-a17a-459e-9ed5-6cf1c589f103" providerId="ADAL" clId="{04D64733-E403-4831-BFA8-B385AAA67971}" dt="2026-06-30T13:14:17.233" v="21" actId="20577"/>
          <ac:spMkLst>
            <pc:docMk/>
            <pc:sldMk cId="3072763097" sldId="2147479438"/>
            <ac:spMk id="4" creationId="{9194873A-D171-60CB-4513-62A31036CCCE}"/>
          </ac:spMkLst>
        </pc:spChg>
      </pc:sldChg>
      <pc:sldChg chg="modSp add mod">
        <pc:chgData name="Goertz, Benjamin" userId="7bbcdc09-a17a-459e-9ed5-6cf1c589f103" providerId="ADAL" clId="{04D64733-E403-4831-BFA8-B385AAA67971}" dt="2026-07-16T19:56:29.979" v="2649" actId="20577"/>
        <pc:sldMkLst>
          <pc:docMk/>
          <pc:sldMk cId="3561930590" sldId="2147479439"/>
        </pc:sldMkLst>
        <pc:spChg chg="mod">
          <ac:chgData name="Goertz, Benjamin" userId="7bbcdc09-a17a-459e-9ed5-6cf1c589f103" providerId="ADAL" clId="{04D64733-E403-4831-BFA8-B385AAA67971}" dt="2026-07-16T19:56:29.979" v="2649" actId="20577"/>
          <ac:spMkLst>
            <pc:docMk/>
            <pc:sldMk cId="3561930590" sldId="2147479439"/>
            <ac:spMk id="6" creationId="{192EDF01-091F-0789-290B-E454C0BF9D70}"/>
          </ac:spMkLst>
        </pc:spChg>
      </pc:sldChg>
      <pc:sldChg chg="addSp delSp modSp add mod">
        <pc:chgData name="Goertz, Benjamin" userId="7bbcdc09-a17a-459e-9ed5-6cf1c589f103" providerId="ADAL" clId="{04D64733-E403-4831-BFA8-B385AAA67971}" dt="2026-07-11T20:36:20.304" v="646" actId="1076"/>
        <pc:sldMkLst>
          <pc:docMk/>
          <pc:sldMk cId="4182164417" sldId="2147479440"/>
        </pc:sldMkLst>
        <pc:spChg chg="mod">
          <ac:chgData name="Goertz, Benjamin" userId="7bbcdc09-a17a-459e-9ed5-6cf1c589f103" providerId="ADAL" clId="{04D64733-E403-4831-BFA8-B385AAA67971}" dt="2026-06-30T13:14:51.668" v="34" actId="20577"/>
          <ac:spMkLst>
            <pc:docMk/>
            <pc:sldMk cId="4182164417" sldId="2147479440"/>
            <ac:spMk id="4" creationId="{B0047E70-FADA-6CD5-C6AF-50AB1A07B9BF}"/>
          </ac:spMkLst>
        </pc:spChg>
        <pc:picChg chg="add mod">
          <ac:chgData name="Goertz, Benjamin" userId="7bbcdc09-a17a-459e-9ed5-6cf1c589f103" providerId="ADAL" clId="{04D64733-E403-4831-BFA8-B385AAA67971}" dt="2026-07-11T20:36:20.304" v="646" actId="1076"/>
          <ac:picMkLst>
            <pc:docMk/>
            <pc:sldMk cId="4182164417" sldId="2147479440"/>
            <ac:picMk id="3" creationId="{F726415D-665C-81D2-403F-52E8F34AD8F0}"/>
          </ac:picMkLst>
        </pc:picChg>
      </pc:sldChg>
      <pc:sldChg chg="add">
        <pc:chgData name="Goertz, Benjamin" userId="7bbcdc09-a17a-459e-9ed5-6cf1c589f103" providerId="ADAL" clId="{04D64733-E403-4831-BFA8-B385AAA67971}" dt="2026-06-30T13:12:52.298" v="15"/>
        <pc:sldMkLst>
          <pc:docMk/>
          <pc:sldMk cId="723833" sldId="2147479443"/>
        </pc:sldMkLst>
      </pc:sldChg>
      <pc:sldChg chg="addSp delSp modSp add mod ord">
        <pc:chgData name="Goertz, Benjamin" userId="7bbcdc09-a17a-459e-9ed5-6cf1c589f103" providerId="ADAL" clId="{04D64733-E403-4831-BFA8-B385AAA67971}" dt="2026-07-11T21:20:44.499" v="2642"/>
        <pc:sldMkLst>
          <pc:docMk/>
          <pc:sldMk cId="1197617854" sldId="2147479444"/>
        </pc:sldMkLst>
        <pc:spChg chg="mod">
          <ac:chgData name="Goertz, Benjamin" userId="7bbcdc09-a17a-459e-9ed5-6cf1c589f103" providerId="ADAL" clId="{04D64733-E403-4831-BFA8-B385AAA67971}" dt="2026-07-11T21:07:22.459" v="2637" actId="207"/>
          <ac:spMkLst>
            <pc:docMk/>
            <pc:sldMk cId="1197617854" sldId="2147479444"/>
            <ac:spMk id="16" creationId="{0010D640-30FB-62B4-2170-4564F8AB7F88}"/>
          </ac:spMkLst>
        </pc:spChg>
        <pc:spChg chg="mod">
          <ac:chgData name="Goertz, Benjamin" userId="7bbcdc09-a17a-459e-9ed5-6cf1c589f103" providerId="ADAL" clId="{04D64733-E403-4831-BFA8-B385AAA67971}" dt="2026-07-11T21:07:36.299" v="2640" actId="14100"/>
          <ac:spMkLst>
            <pc:docMk/>
            <pc:sldMk cId="1197617854" sldId="2147479444"/>
            <ac:spMk id="17" creationId="{BFDCEF6E-753B-0CDC-E6B3-F11733426CB3}"/>
          </ac:spMkLst>
        </pc:spChg>
      </pc:sldChg>
    </pc:docChg>
  </pc:docChgLst>
  <pc:docChgLst>
    <pc:chgData name="Hickman, Ron" userId="a745d65d-793c-41dd-a12c-725cb989ea82" providerId="ADAL" clId="{537EA96F-4C36-4EEB-BA41-431F8DE1BB47}"/>
    <pc:docChg chg="undo custSel modSld">
      <pc:chgData name="Hickman, Ron" userId="a745d65d-793c-41dd-a12c-725cb989ea82" providerId="ADAL" clId="{537EA96F-4C36-4EEB-BA41-431F8DE1BB47}" dt="2026-07-14T12:06:42.116" v="410" actId="207"/>
      <pc:docMkLst>
        <pc:docMk/>
      </pc:docMkLst>
      <pc:sldChg chg="addSp modSp mod">
        <pc:chgData name="Hickman, Ron" userId="a745d65d-793c-41dd-a12c-725cb989ea82" providerId="ADAL" clId="{537EA96F-4C36-4EEB-BA41-431F8DE1BB47}" dt="2026-07-14T12:06:42.116" v="410" actId="207"/>
        <pc:sldMkLst>
          <pc:docMk/>
          <pc:sldMk cId="951050217" sldId="2147479436"/>
        </pc:sldMkLst>
        <pc:spChg chg="add mod">
          <ac:chgData name="Hickman, Ron" userId="a745d65d-793c-41dd-a12c-725cb989ea82" providerId="ADAL" clId="{537EA96F-4C36-4EEB-BA41-431F8DE1BB47}" dt="2026-07-14T12:06:42.116" v="410" actId="207"/>
          <ac:spMkLst>
            <pc:docMk/>
            <pc:sldMk cId="951050217" sldId="2147479436"/>
            <ac:spMk id="2" creationId="{A3506F00-660D-A4B6-3641-67DD182FEE89}"/>
          </ac:spMkLst>
        </pc:spChg>
        <pc:spChg chg="mod">
          <ac:chgData name="Hickman, Ron" userId="a745d65d-793c-41dd-a12c-725cb989ea82" providerId="ADAL" clId="{537EA96F-4C36-4EEB-BA41-431F8DE1BB47}" dt="2026-07-14T12:02:38.693" v="17" actId="404"/>
          <ac:spMkLst>
            <pc:docMk/>
            <pc:sldMk cId="951050217" sldId="2147479436"/>
            <ac:spMk id="5" creationId="{82CB7654-CE88-6A98-FA4D-BE403F615039}"/>
          </ac:spMkLst>
        </pc:spChg>
        <pc:grpChg chg="mod">
          <ac:chgData name="Hickman, Ron" userId="a745d65d-793c-41dd-a12c-725cb989ea82" providerId="ADAL" clId="{537EA96F-4C36-4EEB-BA41-431F8DE1BB47}" dt="2026-07-14T12:06:37.866" v="409" actId="1076"/>
          <ac:grpSpMkLst>
            <pc:docMk/>
            <pc:sldMk cId="951050217" sldId="2147479436"/>
            <ac:grpSpMk id="26" creationId="{BD7346F6-B16E-35C1-0DCE-86104E294B1E}"/>
          </ac:grpSpMkLst>
        </pc:grpChg>
      </pc:sldChg>
    </pc:docChg>
  </pc:docChgLst>
  <pc:docChgLst>
    <pc:chgData name="Windler, Cara" userId="S::ccouvill@fmi.com::f1c6de07-a362-4a3e-ad66-835dfce819f0" providerId="AD" clId="Web-{24BC5EDE-4138-8821-1E53-BB19463D9721}"/>
    <pc:docChg chg="modSld">
      <pc:chgData name="Windler, Cara" userId="S::ccouvill@fmi.com::f1c6de07-a362-4a3e-ad66-835dfce819f0" providerId="AD" clId="Web-{24BC5EDE-4138-8821-1E53-BB19463D9721}" dt="2026-07-15T14:34:15.853" v="0"/>
      <pc:docMkLst>
        <pc:docMk/>
      </pc:docMkLst>
      <pc:sldChg chg="modSp">
        <pc:chgData name="Windler, Cara" userId="S::ccouvill@fmi.com::f1c6de07-a362-4a3e-ad66-835dfce819f0" providerId="AD" clId="Web-{24BC5EDE-4138-8821-1E53-BB19463D9721}" dt="2026-07-15T14:34:15.853" v="0"/>
        <pc:sldMkLst>
          <pc:docMk/>
          <pc:sldMk cId="3184357598" sldId="332"/>
        </pc:sldMkLst>
        <pc:picChg chg="mod">
          <ac:chgData name="Windler, Cara" userId="S::ccouvill@fmi.com::f1c6de07-a362-4a3e-ad66-835dfce819f0" providerId="AD" clId="Web-{24BC5EDE-4138-8821-1E53-BB19463D9721}" dt="2026-07-15T14:34:15.853" v="0"/>
          <ac:picMkLst>
            <pc:docMk/>
            <pc:sldMk cId="3184357598" sldId="332"/>
            <ac:picMk id="13" creationId="{E6C039C0-9C2F-7355-4035-7523D394E820}"/>
          </ac:picMkLst>
        </pc:picChg>
      </pc:sldChg>
      <pc:sldChg chg="modSp">
        <pc:chgData name="Windler, Cara" userId="S::ccouvill@fmi.com::f1c6de07-a362-4a3e-ad66-835dfce819f0" providerId="AD" clId="Web-{24BC5EDE-4138-8821-1E53-BB19463D9721}" dt="2026-07-15T14:34:15.853" v="0"/>
        <pc:sldMkLst>
          <pc:docMk/>
          <pc:sldMk cId="0" sldId="2147474143"/>
        </pc:sldMkLst>
        <pc:picChg chg="mod">
          <ac:chgData name="Windler, Cara" userId="S::ccouvill@fmi.com::f1c6de07-a362-4a3e-ad66-835dfce819f0" providerId="AD" clId="Web-{24BC5EDE-4138-8821-1E53-BB19463D9721}" dt="2026-07-15T14:34:15.853" v="0"/>
          <ac:picMkLst>
            <pc:docMk/>
            <pc:sldMk cId="0" sldId="2147474143"/>
            <ac:picMk id="21" creationId="{8258C3CF-D1E6-4CC2-F2F4-01B15D4956A1}"/>
          </ac:picMkLst>
        </pc:picChg>
      </pc:sldChg>
      <pc:sldChg chg="modSp">
        <pc:chgData name="Windler, Cara" userId="S::ccouvill@fmi.com::f1c6de07-a362-4a3e-ad66-835dfce819f0" providerId="AD" clId="Web-{24BC5EDE-4138-8821-1E53-BB19463D9721}" dt="2026-07-15T14:34:15.853" v="0"/>
        <pc:sldMkLst>
          <pc:docMk/>
          <pc:sldMk cId="2101010542" sldId="2147479379"/>
        </pc:sldMkLst>
        <pc:picChg chg="mod">
          <ac:chgData name="Windler, Cara" userId="S::ccouvill@fmi.com::f1c6de07-a362-4a3e-ad66-835dfce819f0" providerId="AD" clId="Web-{24BC5EDE-4138-8821-1E53-BB19463D9721}" dt="2026-07-15T14:34:15.853" v="0"/>
          <ac:picMkLst>
            <pc:docMk/>
            <pc:sldMk cId="2101010542" sldId="2147479379"/>
            <ac:picMk id="31" creationId="{B8871561-106A-A5F8-6027-AD8F1070CABC}"/>
          </ac:picMkLst>
        </pc:picChg>
      </pc:sldChg>
      <pc:sldChg chg="addSp modSp">
        <pc:chgData name="Windler, Cara" userId="S::ccouvill@fmi.com::f1c6de07-a362-4a3e-ad66-835dfce819f0" providerId="AD" clId="Web-{24BC5EDE-4138-8821-1E53-BB19463D9721}" dt="2026-07-15T14:34:15.853" v="0"/>
        <pc:sldMkLst>
          <pc:docMk/>
          <pc:sldMk cId="870320841" sldId="2147479445"/>
        </pc:sldMkLst>
        <pc:spChg chg="mod">
          <ac:chgData name="Windler, Cara" userId="S::ccouvill@fmi.com::f1c6de07-a362-4a3e-ad66-835dfce819f0" providerId="AD" clId="Web-{24BC5EDE-4138-8821-1E53-BB19463D9721}" dt="2026-07-15T14:34:15.853" v="0"/>
          <ac:spMkLst>
            <pc:docMk/>
            <pc:sldMk cId="870320841" sldId="2147479445"/>
            <ac:spMk id="10" creationId="{37A20DCD-281F-1EB4-E766-48C151B86B9D}"/>
          </ac:spMkLst>
        </pc:spChg>
        <pc:spChg chg="add">
          <ac:chgData name="Windler, Cara" userId="S::ccouvill@fmi.com::f1c6de07-a362-4a3e-ad66-835dfce819f0" providerId="AD" clId="Web-{24BC5EDE-4138-8821-1E53-BB19463D9721}" dt="2026-07-15T14:34:15.853" v="0"/>
          <ac:spMkLst>
            <pc:docMk/>
            <pc:sldMk cId="870320841" sldId="2147479445"/>
            <ac:spMk id="100"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1"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2"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3"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4"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5"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6" creationId="{00000000-0000-0000-0000-000000000000}"/>
          </ac:spMkLst>
        </pc:spChg>
        <pc:spChg chg="add">
          <ac:chgData name="Windler, Cara" userId="S::ccouvill@fmi.com::f1c6de07-a362-4a3e-ad66-835dfce819f0" providerId="AD" clId="Web-{24BC5EDE-4138-8821-1E53-BB19463D9721}" dt="2026-07-15T14:34:15.853" v="0"/>
          <ac:spMkLst>
            <pc:docMk/>
            <pc:sldMk cId="870320841" sldId="2147479445"/>
            <ac:spMk id="107" creationId="{00000000-0000-0000-0000-000000000000}"/>
          </ac:spMkLst>
        </pc:spChg>
        <pc:picChg chg="mod">
          <ac:chgData name="Windler, Cara" userId="S::ccouvill@fmi.com::f1c6de07-a362-4a3e-ad66-835dfce819f0" providerId="AD" clId="Web-{24BC5EDE-4138-8821-1E53-BB19463D9721}" dt="2026-07-15T14:34:15.853" v="0"/>
          <ac:picMkLst>
            <pc:docMk/>
            <pc:sldMk cId="870320841" sldId="2147479445"/>
            <ac:picMk id="3" creationId="{26D683D8-69AC-0E01-718B-DEB32FA1475C}"/>
          </ac:picMkLst>
        </pc:picChg>
      </pc:sldChg>
    </pc:docChg>
  </pc:docChgLst>
  <pc:docChgLst>
    <pc:chgData name="Michaelis, Tina" userId="0a0caacf-3a4f-4860-85e2-ffa12961910d" providerId="ADAL" clId="{64765416-7F2C-446E-B7A1-B07EC0BC31DB}"/>
    <pc:docChg chg="undo custSel addSld modSld">
      <pc:chgData name="Michaelis, Tina" userId="0a0caacf-3a4f-4860-85e2-ffa12961910d" providerId="ADAL" clId="{64765416-7F2C-446E-B7A1-B07EC0BC31DB}" dt="2026-07-14T22:07:32.948" v="479" actId="6549"/>
      <pc:docMkLst>
        <pc:docMk/>
      </pc:docMkLst>
      <pc:sldChg chg="modSp mod">
        <pc:chgData name="Michaelis, Tina" userId="0a0caacf-3a4f-4860-85e2-ffa12961910d" providerId="ADAL" clId="{64765416-7F2C-446E-B7A1-B07EC0BC31DB}" dt="2026-07-14T22:07:32.948" v="479" actId="6549"/>
        <pc:sldMkLst>
          <pc:docMk/>
          <pc:sldMk cId="3075146647" sldId="2147479429"/>
        </pc:sldMkLst>
        <pc:spChg chg="mod">
          <ac:chgData name="Michaelis, Tina" userId="0a0caacf-3a4f-4860-85e2-ffa12961910d" providerId="ADAL" clId="{64765416-7F2C-446E-B7A1-B07EC0BC31DB}" dt="2026-07-14T22:07:32.948" v="479" actId="6549"/>
          <ac:spMkLst>
            <pc:docMk/>
            <pc:sldMk cId="3075146647" sldId="2147479429"/>
            <ac:spMk id="5" creationId="{54DE3936-28EA-98B6-ECAC-4011A8A0A572}"/>
          </ac:spMkLst>
        </pc:spChg>
      </pc:sldChg>
      <pc:sldChg chg="modSp mod">
        <pc:chgData name="Michaelis, Tina" userId="0a0caacf-3a4f-4860-85e2-ffa12961910d" providerId="ADAL" clId="{64765416-7F2C-446E-B7A1-B07EC0BC31DB}" dt="2026-07-14T21:59:01.271" v="354" actId="20577"/>
        <pc:sldMkLst>
          <pc:docMk/>
          <pc:sldMk cId="2403317114" sldId="2147479430"/>
        </pc:sldMkLst>
        <pc:spChg chg="mod">
          <ac:chgData name="Michaelis, Tina" userId="0a0caacf-3a4f-4860-85e2-ffa12961910d" providerId="ADAL" clId="{64765416-7F2C-446E-B7A1-B07EC0BC31DB}" dt="2026-07-14T21:59:01.271" v="354" actId="20577"/>
          <ac:spMkLst>
            <pc:docMk/>
            <pc:sldMk cId="2403317114" sldId="2147479430"/>
            <ac:spMk id="10" creationId="{825E29AD-68A6-7334-8341-3A25E32D053B}"/>
          </ac:spMkLst>
        </pc:spChg>
      </pc:sldChg>
      <pc:sldChg chg="modSp mod">
        <pc:chgData name="Michaelis, Tina" userId="0a0caacf-3a4f-4860-85e2-ffa12961910d" providerId="ADAL" clId="{64765416-7F2C-446E-B7A1-B07EC0BC31DB}" dt="2026-07-14T22:00:27.959" v="387" actId="20577"/>
        <pc:sldMkLst>
          <pc:docMk/>
          <pc:sldMk cId="723833" sldId="2147479443"/>
        </pc:sldMkLst>
        <pc:spChg chg="mod">
          <ac:chgData name="Michaelis, Tina" userId="0a0caacf-3a4f-4860-85e2-ffa12961910d" providerId="ADAL" clId="{64765416-7F2C-446E-B7A1-B07EC0BC31DB}" dt="2026-07-14T22:00:27.959" v="387" actId="20577"/>
          <ac:spMkLst>
            <pc:docMk/>
            <pc:sldMk cId="723833" sldId="2147479443"/>
            <ac:spMk id="10" creationId="{47250FD4-B381-6209-9F85-6EE58359B0AB}"/>
          </ac:spMkLst>
        </pc:spChg>
      </pc:sldChg>
      <pc:sldChg chg="addSp modSp add mod">
        <pc:chgData name="Michaelis, Tina" userId="0a0caacf-3a4f-4860-85e2-ffa12961910d" providerId="ADAL" clId="{64765416-7F2C-446E-B7A1-B07EC0BC31DB}" dt="2026-07-14T22:04:24.839" v="436" actId="20577"/>
        <pc:sldMkLst>
          <pc:docMk/>
          <pc:sldMk cId="870320841" sldId="2147479445"/>
        </pc:sldMkLst>
        <pc:spChg chg="mod">
          <ac:chgData name="Michaelis, Tina" userId="0a0caacf-3a4f-4860-85e2-ffa12961910d" providerId="ADAL" clId="{64765416-7F2C-446E-B7A1-B07EC0BC31DB}" dt="2026-07-14T22:02:27.859" v="413" actId="20577"/>
          <ac:spMkLst>
            <pc:docMk/>
            <pc:sldMk cId="870320841" sldId="2147479445"/>
            <ac:spMk id="4" creationId="{4B819134-0740-CA6B-739D-00D02C7EBDAB}"/>
          </ac:spMkLst>
        </pc:spChg>
        <pc:spChg chg="mod">
          <ac:chgData name="Michaelis, Tina" userId="0a0caacf-3a4f-4860-85e2-ffa12961910d" providerId="ADAL" clId="{64765416-7F2C-446E-B7A1-B07EC0BC31DB}" dt="2026-07-14T22:04:24.839" v="436" actId="20577"/>
          <ac:spMkLst>
            <pc:docMk/>
            <pc:sldMk cId="870320841" sldId="2147479445"/>
            <ac:spMk id="10" creationId="{37A20DCD-281F-1EB4-E766-48C151B86B9D}"/>
          </ac:spMkLst>
        </pc:spChg>
        <pc:picChg chg="add mod">
          <ac:chgData name="Michaelis, Tina" userId="0a0caacf-3a4f-4860-85e2-ffa12961910d" providerId="ADAL" clId="{64765416-7F2C-446E-B7A1-B07EC0BC31DB}" dt="2026-07-14T22:04:17.212" v="432" actId="1076"/>
          <ac:picMkLst>
            <pc:docMk/>
            <pc:sldMk cId="870320841" sldId="2147479445"/>
            <ac:picMk id="3" creationId="{26D683D8-69AC-0E01-718B-DEB32FA1475C}"/>
          </ac:picMkLst>
        </pc:picChg>
      </pc:sldChg>
    </pc:docChg>
  </pc:docChgLst>
  <pc:docChgLst>
    <pc:chgData name="Patti, Cathy" userId="cea70bf1-2ecf-49cd-ba31-d7ecdb7aa040" providerId="ADAL" clId="{95C75538-BAA2-45D8-ABCB-EBE5E3C3480A}"/>
    <pc:docChg chg="modSld">
      <pc:chgData name="Patti, Cathy" userId="cea70bf1-2ecf-49cd-ba31-d7ecdb7aa040" providerId="ADAL" clId="{95C75538-BAA2-45D8-ABCB-EBE5E3C3480A}" dt="2026-07-15T15:14:22.236" v="2" actId="20577"/>
      <pc:docMkLst>
        <pc:docMk/>
      </pc:docMkLst>
      <pc:sldChg chg="modSp mod">
        <pc:chgData name="Patti, Cathy" userId="cea70bf1-2ecf-49cd-ba31-d7ecdb7aa040" providerId="ADAL" clId="{95C75538-BAA2-45D8-ABCB-EBE5E3C3480A}" dt="2026-07-15T15:14:22.236" v="2" actId="20577"/>
        <pc:sldMkLst>
          <pc:docMk/>
          <pc:sldMk cId="2403317114" sldId="2147479430"/>
        </pc:sldMkLst>
        <pc:spChg chg="mod">
          <ac:chgData name="Patti, Cathy" userId="cea70bf1-2ecf-49cd-ba31-d7ecdb7aa040" providerId="ADAL" clId="{95C75538-BAA2-45D8-ABCB-EBE5E3C3480A}" dt="2026-07-15T15:14:22.236" v="2" actId="20577"/>
          <ac:spMkLst>
            <pc:docMk/>
            <pc:sldMk cId="2403317114" sldId="2147479430"/>
            <ac:spMk id="10" creationId="{825E29AD-68A6-7334-8341-3A25E32D053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June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'2026-06'!$B$3</c:f>
              <c:strCache>
                <c:ptCount val="1"/>
                <c:pt idx="0">
                  <c:v>No Missing Controls</c:v>
                </c:pt>
              </c:strCache>
            </c:strRef>
          </c:tx>
          <c:spPr>
            <a:solidFill>
              <a:schemeClr val="accent1"/>
            </a:solidFill>
            <a:ln>
              <a:noFill/>
            </a:ln>
            <a:effectLst/>
          </c:spPr>
          <c:invertIfNegative val="0"/>
          <c:cat>
            <c:strRef>
              <c:f>'2026-06'!$A$4:$A$22</c:f>
              <c:strCache>
                <c:ptCount val="19"/>
                <c:pt idx="0">
                  <c:v>Underground Rock Fall</c:v>
                </c:pt>
                <c:pt idx="1">
                  <c:v>Underground Hazardous Atmosphere</c:v>
                </c:pt>
                <c:pt idx="2">
                  <c:v>Drowning</c:v>
                </c:pt>
                <c:pt idx="3">
                  <c:v>Hazardous Substances Acute</c:v>
                </c:pt>
                <c:pt idx="4">
                  <c:v>Fire</c:v>
                </c:pt>
                <c:pt idx="5">
                  <c:v>Vehicle Collisions or Rollover</c:v>
                </c:pt>
                <c:pt idx="6">
                  <c:v>Entanglement and Crushing</c:v>
                </c:pt>
                <c:pt idx="7">
                  <c:v>Fall from Heights</c:v>
                </c:pt>
                <c:pt idx="8">
                  <c:v>Falling Objects</c:v>
                </c:pt>
                <c:pt idx="9">
                  <c:v>Lifting Operations</c:v>
                </c:pt>
                <c:pt idx="10">
                  <c:v>Exposure to Electrical Hazards</c:v>
                </c:pt>
                <c:pt idx="11">
                  <c:v>Vehicle Impact on Person</c:v>
                </c:pt>
                <c:pt idx="12">
                  <c:v>Confined Space</c:v>
                </c:pt>
                <c:pt idx="13">
                  <c:v>Uncontrolled Release of Energy Mapped</c:v>
                </c:pt>
                <c:pt idx="14">
                  <c:v>Ground Failure</c:v>
                </c:pt>
                <c:pt idx="15">
                  <c:v>Blasting (Underground)</c:v>
                </c:pt>
                <c:pt idx="16">
                  <c:v>Hazardous Substances Chronic General</c:v>
                </c:pt>
                <c:pt idx="17">
                  <c:v>Interaction with Aircraft Unmanned</c:v>
                </c:pt>
                <c:pt idx="18">
                  <c:v>Underground Inrush</c:v>
                </c:pt>
              </c:strCache>
            </c:strRef>
          </c:cat>
          <c:val>
            <c:numRef>
              <c:f>'2026-06'!$B$4:$B$22</c:f>
              <c:numCache>
                <c:formatCode>General</c:formatCode>
                <c:ptCount val="19"/>
                <c:pt idx="0">
                  <c:v>2</c:v>
                </c:pt>
                <c:pt idx="1">
                  <c:v>2</c:v>
                </c:pt>
                <c:pt idx="2">
                  <c:v>3</c:v>
                </c:pt>
                <c:pt idx="3">
                  <c:v>3</c:v>
                </c:pt>
                <c:pt idx="4">
                  <c:v>4</c:v>
                </c:pt>
                <c:pt idx="5">
                  <c:v>7</c:v>
                </c:pt>
                <c:pt idx="6">
                  <c:v>10</c:v>
                </c:pt>
                <c:pt idx="7">
                  <c:v>10</c:v>
                </c:pt>
                <c:pt idx="8">
                  <c:v>12</c:v>
                </c:pt>
                <c:pt idx="9">
                  <c:v>15</c:v>
                </c:pt>
                <c:pt idx="10">
                  <c:v>16</c:v>
                </c:pt>
                <c:pt idx="11">
                  <c:v>21</c:v>
                </c:pt>
                <c:pt idx="12">
                  <c:v>20</c:v>
                </c:pt>
                <c:pt idx="13">
                  <c:v>14</c:v>
                </c:pt>
                <c:pt idx="14">
                  <c:v>6</c:v>
                </c:pt>
                <c:pt idx="15">
                  <c:v>3</c:v>
                </c:pt>
                <c:pt idx="16">
                  <c:v>3</c:v>
                </c:pt>
                <c:pt idx="17">
                  <c:v>3</c:v>
                </c:pt>
                <c:pt idx="18">
                  <c:v>3</c:v>
                </c:pt>
              </c:numCache>
            </c:numRef>
          </c:val>
          <c:extLst>
            <c:ext xmlns:c16="http://schemas.microsoft.com/office/drawing/2014/chart" uri="{C3380CC4-5D6E-409C-BE32-E72D297353CC}">
              <c16:uniqueId val="{00000000-B209-4BFD-998B-38FF5939AF00}"/>
            </c:ext>
          </c:extLst>
        </c:ser>
        <c:ser>
          <c:idx val="1"/>
          <c:order val="1"/>
          <c:tx>
            <c:strRef>
              <c:f>'2026-06'!$C$3</c:f>
              <c:strCache>
                <c:ptCount val="1"/>
                <c:pt idx="0">
                  <c:v>Missing Controls</c:v>
                </c:pt>
              </c:strCache>
            </c:strRef>
          </c:tx>
          <c:spPr>
            <a:solidFill>
              <a:schemeClr val="accent2"/>
            </a:solidFill>
            <a:ln>
              <a:noFill/>
            </a:ln>
            <a:effectLst/>
          </c:spPr>
          <c:invertIfNegative val="0"/>
          <c:cat>
            <c:strRef>
              <c:f>'2026-06'!$A$4:$A$22</c:f>
              <c:strCache>
                <c:ptCount val="19"/>
                <c:pt idx="0">
                  <c:v>Underground Rock Fall</c:v>
                </c:pt>
                <c:pt idx="1">
                  <c:v>Underground Hazardous Atmosphere</c:v>
                </c:pt>
                <c:pt idx="2">
                  <c:v>Drowning</c:v>
                </c:pt>
                <c:pt idx="3">
                  <c:v>Hazardous Substances Acute</c:v>
                </c:pt>
                <c:pt idx="4">
                  <c:v>Fire</c:v>
                </c:pt>
                <c:pt idx="5">
                  <c:v>Vehicle Collisions or Rollover</c:v>
                </c:pt>
                <c:pt idx="6">
                  <c:v>Entanglement and Crushing</c:v>
                </c:pt>
                <c:pt idx="7">
                  <c:v>Fall from Heights</c:v>
                </c:pt>
                <c:pt idx="8">
                  <c:v>Falling Objects</c:v>
                </c:pt>
                <c:pt idx="9">
                  <c:v>Lifting Operations</c:v>
                </c:pt>
                <c:pt idx="10">
                  <c:v>Exposure to Electrical Hazards</c:v>
                </c:pt>
                <c:pt idx="11">
                  <c:v>Vehicle Impact on Person</c:v>
                </c:pt>
                <c:pt idx="12">
                  <c:v>Confined Space</c:v>
                </c:pt>
                <c:pt idx="13">
                  <c:v>Uncontrolled Release of Energy Mapped</c:v>
                </c:pt>
                <c:pt idx="14">
                  <c:v>Ground Failure</c:v>
                </c:pt>
                <c:pt idx="15">
                  <c:v>Blasting (Underground)</c:v>
                </c:pt>
                <c:pt idx="16">
                  <c:v>Hazardous Substances Chronic General</c:v>
                </c:pt>
                <c:pt idx="17">
                  <c:v>Interaction with Aircraft Unmanned</c:v>
                </c:pt>
                <c:pt idx="18">
                  <c:v>Underground Inrush</c:v>
                </c:pt>
              </c:strCache>
            </c:strRef>
          </c:cat>
          <c:val>
            <c:numRef>
              <c:f>'2026-06'!$C$4:$C$22</c:f>
              <c:numCache>
                <c:formatCode>General</c:formatCode>
                <c:ptCount val="19"/>
                <c:pt idx="0">
                  <c:v>3</c:v>
                </c:pt>
                <c:pt idx="1">
                  <c:v>1</c:v>
                </c:pt>
                <c:pt idx="2">
                  <c:v>1</c:v>
                </c:pt>
                <c:pt idx="3">
                  <c:v>1</c:v>
                </c:pt>
                <c:pt idx="4">
                  <c:v>1</c:v>
                </c:pt>
                <c:pt idx="5">
                  <c:v>1</c:v>
                </c:pt>
                <c:pt idx="6">
                  <c:v>1</c:v>
                </c:pt>
                <c:pt idx="7">
                  <c:v>1</c:v>
                </c:pt>
                <c:pt idx="8">
                  <c:v>1</c:v>
                </c:pt>
                <c:pt idx="9">
                  <c:v>1</c:v>
                </c:pt>
                <c:pt idx="10">
                  <c:v>1</c:v>
                </c:pt>
                <c:pt idx="11">
                  <c:v>1</c:v>
                </c:pt>
                <c:pt idx="12">
                  <c:v>0</c:v>
                </c:pt>
                <c:pt idx="13">
                  <c:v>0</c:v>
                </c:pt>
                <c:pt idx="14">
                  <c:v>0</c:v>
                </c:pt>
                <c:pt idx="15">
                  <c:v>0</c:v>
                </c:pt>
                <c:pt idx="16">
                  <c:v>0</c:v>
                </c:pt>
                <c:pt idx="17">
                  <c:v>0</c:v>
                </c:pt>
                <c:pt idx="18">
                  <c:v>0</c:v>
                </c:pt>
              </c:numCache>
            </c:numRef>
          </c:val>
          <c:extLst>
            <c:ext xmlns:c16="http://schemas.microsoft.com/office/drawing/2014/chart" uri="{C3380CC4-5D6E-409C-BE32-E72D297353CC}">
              <c16:uniqueId val="{00000001-B209-4BFD-998B-38FF5939AF00}"/>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785D8-EF5B-444D-AB87-2D2FE2C8EE2D}" type="datetimeFigureOut">
              <a:rPr lang="en-US" smtClean="0"/>
              <a:t>7/16/2026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C0452-4AEB-4049-869D-EA4F2A6C1C44}" type="slidenum">
              <a:rPr lang="en-US" smtClean="0"/>
              <a:t>‹#›</a:t>
            </a:fld>
            <a:endParaRPr lang="en-US"/>
          </a:p>
        </p:txBody>
      </p:sp>
    </p:spTree>
    <p:extLst>
      <p:ext uri="{BB962C8B-B14F-4D97-AF65-F5344CB8AC3E}">
        <p14:creationId xmlns:p14="http://schemas.microsoft.com/office/powerpoint/2010/main" val="240856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2D95-D977-AE12-2CDD-36C576329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F0F3F-0715-E144-9371-1AB2FD1235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0B9D2F-E5DB-6DFA-C01F-FBA42EBD6B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5E94B8-B09D-4C36-21C8-F263B8E43ED2}"/>
              </a:ext>
            </a:extLst>
          </p:cNvPr>
          <p:cNvSpPr>
            <a:spLocks noGrp="1"/>
          </p:cNvSpPr>
          <p:nvPr>
            <p:ph type="sldNum" sz="quarter" idx="5"/>
          </p:nvPr>
        </p:nvSpPr>
        <p:spPr/>
        <p:txBody>
          <a:bodyPr/>
          <a:lstStyle/>
          <a:p>
            <a:fld id="{DED49A10-3EE5-4EF0-921A-6B429D3BC8A3}" type="slidenum">
              <a:rPr lang="en-US" smtClean="0"/>
              <a:t>10</a:t>
            </a:fld>
            <a:endParaRPr lang="en-US"/>
          </a:p>
        </p:txBody>
      </p:sp>
    </p:spTree>
    <p:extLst>
      <p:ext uri="{BB962C8B-B14F-4D97-AF65-F5344CB8AC3E}">
        <p14:creationId xmlns:p14="http://schemas.microsoft.com/office/powerpoint/2010/main" val="45556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63D43-A40A-6F32-FEF3-C97E35E52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93715-228C-6B31-F377-6862253BFB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328198-230B-A9E5-2A2B-45DD420CDA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641E08-504B-B7FA-A396-E60AA69890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99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C4F2-4383-B584-8E39-2F6D2D90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072A1-3FC3-7017-2926-84D788F3AB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37D4CB-52BE-3B13-6A01-ADBBC030FF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821753-85DD-EF79-A6FD-96FC095F3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57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C255-6E0C-A70D-B578-F65B224A8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0D20E-642D-DADC-1555-A0145DA44B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2C6B9A-6137-26B2-6C5E-AC1CEBB2E6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A1D5A5-0330-2775-8986-90A1207B2A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69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E50DD-30D0-6BE3-CEB8-79AE696D6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D8BBD-070A-AE85-323B-3E44913682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B24960-8838-DD13-A845-5E2709C43F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29F4DC-3FC7-391C-EA22-98E36698C5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08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7B24-0178-A932-B070-2863D0546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DF365-CD6F-B723-2309-9E76462FF7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6D97A9-2612-D580-16B0-D26FB7DA31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8EDEA23-3973-1642-B76C-D5C674C208EB}"/>
              </a:ext>
            </a:extLst>
          </p:cNvPr>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168565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94DC-6ECA-4724-C68A-C9C4CF470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E81C-B7C3-E4D1-E827-DA1DAE8B1E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B68A76-7D10-3D5D-6B69-AC866CDDE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D0AB51-6B85-7E28-199C-1174F0E00F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B1A1-4E54-0B5B-2DCF-003DCCA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4913-DDE9-E1C8-285D-CE4CD7165B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4D90C52-F0E7-22B1-D8FF-C84433EF0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A2062-5812-53DC-BF3D-C7708BE48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70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1D1F-996B-89E6-A3FF-DDC699647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40103-C70E-3690-06D2-2DF0A897AB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C71020-5F4D-5038-9E90-09A60ED209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87C7FB-565C-087F-608B-ABBE8C629F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74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20194-CF70-C5EE-4F68-A897D0B8A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E8FC1-FC64-A256-46C0-97A7AF52FE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9B45A8-1D01-72A5-18EE-FD5FD596AA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2C4977-4A37-9D8D-AE5D-8247C8C88B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973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32</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33</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34</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542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3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C5243-7892-7523-C4C9-F497010F7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0887B-4D41-4B15-AAB4-4971A13100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A1135E-BC74-3CF2-DEAE-88EF7A8FBB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067234-B685-CCE9-CC2C-C1B5ED2AE8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5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3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3C9C-FDEC-895B-7111-89A7D07AC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0C7A1-17C8-D85E-ABDF-327791D3DA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6913FA-B9B6-E5B9-A270-EB2F543D3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189186-8C39-D2D8-D4B9-E20718049B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7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8FC02-F645-A948-19DC-263D1BE0B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F00BA-CA38-4C24-7EEE-2D2B012A5B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F9D416-C4C8-13ED-BB2B-03DBF905B8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683319-6458-AA8A-7CF2-7AACE660F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1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FD1C-5004-7445-12D3-41342F332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A0BF3-15BC-DC23-E867-5944CB652D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C7B35F-2DE7-6574-D964-C2520E78AE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D007D-4015-FCF1-A298-3905C1FAC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48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10812-91EF-54E6-7FA3-A68B5B2CB492}"/>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7/16/2026</a:t>
            </a:fld>
            <a:endParaRPr lang="en-US"/>
          </a:p>
        </p:txBody>
      </p:sp>
      <p:sp>
        <p:nvSpPr>
          <p:cNvPr id="3" name="Footer Placeholder 2">
            <a:extLst>
              <a:ext uri="{FF2B5EF4-FFF2-40B4-BE49-F238E27FC236}">
                <a16:creationId xmlns:a16="http://schemas.microsoft.com/office/drawing/2014/main" id="{BBB0AE96-28B7-E82D-034E-EBD0EEDDA6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FCC86A-A8BF-82CE-F634-93B9655E4697}"/>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77299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38DEE-9D8A-77A8-2936-04C545A94571}"/>
              </a:ext>
            </a:extLst>
          </p:cNvPr>
          <p:cNvPicPr>
            <a:picLocks noChangeAspect="1"/>
          </p:cNvPicPr>
          <p:nvPr userDrawn="1"/>
        </p:nvPicPr>
        <p:blipFill>
          <a:blip r:embed="rId2">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5" y="2252542"/>
            <a:ext cx="8382026"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6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D21CC-32A5-19D6-EA84-3B1149A1DBAE}"/>
              </a:ext>
            </a:extLst>
          </p:cNvPr>
          <p:cNvPicPr>
            <a:picLocks noChangeAspect="1"/>
          </p:cNvPicPr>
          <p:nvPr userDrawn="1"/>
        </p:nvPicPr>
        <p:blipFill>
          <a:blip r:embed="rId2">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5" y="2252542"/>
            <a:ext cx="8382026"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27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Content Placeholder 11" descr="A blue and green gradient&#10;&#10;Description automatically generated">
            <a:extLst>
              <a:ext uri="{FF2B5EF4-FFF2-40B4-BE49-F238E27FC236}">
                <a16:creationId xmlns:a16="http://schemas.microsoft.com/office/drawing/2014/main" id="{124F17B8-3D1D-F4E5-C28D-33BC561C7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Media Placeholder 9">
            <a:extLst>
              <a:ext uri="{FF2B5EF4-FFF2-40B4-BE49-F238E27FC236}">
                <a16:creationId xmlns:a16="http://schemas.microsoft.com/office/drawing/2014/main" id="{972676D0-D743-5A0D-DB4A-FE29C218BBEC}"/>
              </a:ext>
            </a:extLst>
          </p:cNvPr>
          <p:cNvSpPr>
            <a:spLocks noGrp="1"/>
          </p:cNvSpPr>
          <p:nvPr>
            <p:ph type="media" sz="quarter" idx="10"/>
          </p:nvPr>
        </p:nvSpPr>
        <p:spPr>
          <a:xfrm>
            <a:off x="755650" y="100013"/>
            <a:ext cx="11250613" cy="6022975"/>
          </a:xfrm>
        </p:spPr>
        <p:txBody>
          <a:bodyPr/>
          <a:lstStyle/>
          <a:p>
            <a:endParaRPr lang="en-US"/>
          </a:p>
        </p:txBody>
      </p:sp>
      <p:sp>
        <p:nvSpPr>
          <p:cNvPr id="11" name="Text Placeholder 2">
            <a:extLst>
              <a:ext uri="{FF2B5EF4-FFF2-40B4-BE49-F238E27FC236}">
                <a16:creationId xmlns:a16="http://schemas.microsoft.com/office/drawing/2014/main" id="{81F1E5D8-24B9-1D00-3089-602DAA533613}"/>
              </a:ext>
            </a:extLst>
          </p:cNvPr>
          <p:cNvSpPr>
            <a:spLocks noGrp="1"/>
          </p:cNvSpPr>
          <p:nvPr>
            <p:ph type="body" sz="quarter" idx="11" hasCustomPrompt="1"/>
          </p:nvPr>
        </p:nvSpPr>
        <p:spPr>
          <a:xfrm>
            <a:off x="662583" y="6223001"/>
            <a:ext cx="11343680" cy="634999"/>
          </a:xfrm>
        </p:spPr>
        <p:txBody>
          <a:bodyPr>
            <a:normAutofit/>
          </a:bodyPr>
          <a:lstStyle>
            <a:lvl1pPr>
              <a:buNone/>
              <a:defRPr sz="36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Video Title</a:t>
            </a:r>
          </a:p>
        </p:txBody>
      </p:sp>
    </p:spTree>
    <p:extLst>
      <p:ext uri="{BB962C8B-B14F-4D97-AF65-F5344CB8AC3E}">
        <p14:creationId xmlns:p14="http://schemas.microsoft.com/office/powerpoint/2010/main" val="86585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83A4-05C2-632E-0E59-C4EEF6C597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FC5DF-5421-962E-6CA8-0B9D02FCD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A0442-B9BD-8B70-5C91-C09B0660B7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AA1EF-B3F3-DDFB-61BD-A67B9E8DA8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592DD3-B78B-3AAC-0C4A-9353BF44A9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8AB15-AE8D-D280-672D-76B6DEA12F25}"/>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7/16/2026</a:t>
            </a:fld>
            <a:endParaRPr lang="en-US"/>
          </a:p>
        </p:txBody>
      </p:sp>
      <p:sp>
        <p:nvSpPr>
          <p:cNvPr id="8" name="Footer Placeholder 7">
            <a:extLst>
              <a:ext uri="{FF2B5EF4-FFF2-40B4-BE49-F238E27FC236}">
                <a16:creationId xmlns:a16="http://schemas.microsoft.com/office/drawing/2014/main" id="{E9DDFF86-FF28-0F91-2ECB-817BDD354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FA48B6-3924-1E5C-7296-0F0892EE10FA}"/>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54830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FBF5-8D6A-ABB5-7F1E-EE178C1B5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E9D93-0472-F27B-54FD-3104A41CF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D09F3-CED6-D25C-4F8A-F29117956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1C539-4A9C-62F6-4A56-8B89723B2808}"/>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7/16/2026</a:t>
            </a:fld>
            <a:endParaRPr lang="en-US"/>
          </a:p>
        </p:txBody>
      </p:sp>
      <p:sp>
        <p:nvSpPr>
          <p:cNvPr id="6" name="Footer Placeholder 5">
            <a:extLst>
              <a:ext uri="{FF2B5EF4-FFF2-40B4-BE49-F238E27FC236}">
                <a16:creationId xmlns:a16="http://schemas.microsoft.com/office/drawing/2014/main" id="{448C63EF-BE74-728F-54B7-B3BDA483E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C2165-1742-418E-5042-A9FDAAC7A7BC}"/>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920100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AD62-5F8D-2D9C-CCD2-AC94A22AE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D6B14-68D1-B305-09A0-75491E882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441374-9D85-AA21-6E7F-D8FC1A8A9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2E7FF-5A58-ECC2-183A-F78A3D2FC334}"/>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7/16/2026</a:t>
            </a:fld>
            <a:endParaRPr lang="en-US"/>
          </a:p>
        </p:txBody>
      </p:sp>
      <p:sp>
        <p:nvSpPr>
          <p:cNvPr id="6" name="Footer Placeholder 5">
            <a:extLst>
              <a:ext uri="{FF2B5EF4-FFF2-40B4-BE49-F238E27FC236}">
                <a16:creationId xmlns:a16="http://schemas.microsoft.com/office/drawing/2014/main" id="{755923B5-E805-D9CC-1063-FBF67DBBA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5A2E0E-AE67-8829-D3AF-23C1F61AE3D1}"/>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06713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2E1-7819-6302-58EB-79130A13A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D92173-9DC0-FEBD-B2F6-3DC6946E2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9B113-D838-EC50-7336-1C188E6E9DF6}"/>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7/16/2026</a:t>
            </a:fld>
            <a:endParaRPr lang="en-US"/>
          </a:p>
        </p:txBody>
      </p:sp>
      <p:sp>
        <p:nvSpPr>
          <p:cNvPr id="5" name="Footer Placeholder 4">
            <a:extLst>
              <a:ext uri="{FF2B5EF4-FFF2-40B4-BE49-F238E27FC236}">
                <a16:creationId xmlns:a16="http://schemas.microsoft.com/office/drawing/2014/main" id="{FD80E8F4-18B6-A211-7D8E-13DD80402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886CB4-A66C-39B2-B282-C0188C1CF56A}"/>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1893833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03D74-52AE-341D-412D-A0EE396E3C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28FBE-7090-8414-EF51-512E1EEC5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B8101-70C5-419E-8DC7-CD306AEA506C}"/>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7/16/2026</a:t>
            </a:fld>
            <a:endParaRPr lang="en-US"/>
          </a:p>
        </p:txBody>
      </p:sp>
      <p:sp>
        <p:nvSpPr>
          <p:cNvPr id="5" name="Footer Placeholder 4">
            <a:extLst>
              <a:ext uri="{FF2B5EF4-FFF2-40B4-BE49-F238E27FC236}">
                <a16:creationId xmlns:a16="http://schemas.microsoft.com/office/drawing/2014/main" id="{631355F3-09B6-81BC-CF50-C93D2A3B0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27970A-0A06-03B1-7036-88A151D03A2E}"/>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130414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84782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1307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A114F-BC50-A70C-CBD6-DB29C733D11B}"/>
              </a:ext>
            </a:extLst>
          </p:cNvPr>
          <p:cNvSpPr/>
          <p:nvPr userDrawn="1"/>
        </p:nvSpPr>
        <p:spPr>
          <a:xfrm>
            <a:off x="0" y="396508"/>
            <a:ext cx="6096000" cy="6148400"/>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DBE3BD-57ED-78A4-7CF6-14760140F7C9}"/>
              </a:ext>
            </a:extLst>
          </p:cNvPr>
          <p:cNvSpPr/>
          <p:nvPr userDrawn="1"/>
        </p:nvSpPr>
        <p:spPr>
          <a:xfrm>
            <a:off x="6096000" y="-2986"/>
            <a:ext cx="6096000" cy="396509"/>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84CEFCF-1CFC-EA3F-E804-E1D4FA35C985}"/>
              </a:ext>
            </a:extLst>
          </p:cNvPr>
          <p:cNvSpPr/>
          <p:nvPr userDrawn="1"/>
        </p:nvSpPr>
        <p:spPr>
          <a:xfrm>
            <a:off x="6096000" y="6544909"/>
            <a:ext cx="6096000" cy="325229"/>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black square with white text&#10;&#10;Description automatically generated">
            <a:extLst>
              <a:ext uri="{FF2B5EF4-FFF2-40B4-BE49-F238E27FC236}">
                <a16:creationId xmlns:a16="http://schemas.microsoft.com/office/drawing/2014/main" id="{55A76986-9173-6311-476C-EF45E2176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2" name="Picture 11" descr="A blue and grey text on a black background&#10;&#10;Description automatically generated">
            <a:extLst>
              <a:ext uri="{FF2B5EF4-FFF2-40B4-BE49-F238E27FC236}">
                <a16:creationId xmlns:a16="http://schemas.microsoft.com/office/drawing/2014/main" id="{76860FB1-447C-88FA-281C-12447F2D4C96}"/>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3" name="Text Placeholder 2">
            <a:extLst>
              <a:ext uri="{FF2B5EF4-FFF2-40B4-BE49-F238E27FC236}">
                <a16:creationId xmlns:a16="http://schemas.microsoft.com/office/drawing/2014/main" id="{ABD069E1-3FA3-ED7E-B9AE-A788CF846686}"/>
              </a:ext>
            </a:extLst>
          </p:cNvPr>
          <p:cNvSpPr>
            <a:spLocks noGrp="1"/>
          </p:cNvSpPr>
          <p:nvPr>
            <p:ph type="body" sz="quarter" idx="10" hasCustomPrompt="1"/>
          </p:nvPr>
        </p:nvSpPr>
        <p:spPr>
          <a:xfrm>
            <a:off x="493713" y="976313"/>
            <a:ext cx="5270500"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 Page</a:t>
            </a:r>
          </a:p>
        </p:txBody>
      </p:sp>
      <p:sp>
        <p:nvSpPr>
          <p:cNvPr id="5" name="Text Placeholder 4">
            <a:extLst>
              <a:ext uri="{FF2B5EF4-FFF2-40B4-BE49-F238E27FC236}">
                <a16:creationId xmlns:a16="http://schemas.microsoft.com/office/drawing/2014/main" id="{240FE3FE-FA85-494A-5E55-FEA7B52AE275}"/>
              </a:ext>
            </a:extLst>
          </p:cNvPr>
          <p:cNvSpPr>
            <a:spLocks noGrp="1"/>
          </p:cNvSpPr>
          <p:nvPr>
            <p:ph type="body" sz="quarter" idx="11" hasCustomPrompt="1"/>
          </p:nvPr>
        </p:nvSpPr>
        <p:spPr>
          <a:xfrm>
            <a:off x="493713" y="4323039"/>
            <a:ext cx="5178044" cy="855662"/>
          </a:xfrm>
        </p:spPr>
        <p:txBody>
          <a:bodyPr/>
          <a:lstStyle>
            <a:lvl1pPr>
              <a:buNone/>
              <a:defRPr sz="3200" b="1">
                <a:solidFill>
                  <a:schemeClr val="bg1"/>
                </a:solidFill>
                <a:latin typeface="Arial" panose="020B0604020202020204" pitchFamily="34" charset="0"/>
                <a:cs typeface="Arial" panose="020B0604020202020204" pitchFamily="34" charset="0"/>
              </a:defRPr>
            </a:lvl1pPr>
            <a:lvl2pPr>
              <a:buNone/>
              <a:defRPr sz="3200">
                <a:solidFill>
                  <a:schemeClr val="bg1"/>
                </a:solidFill>
                <a:latin typeface="Arial" panose="020B0604020202020204" pitchFamily="34" charset="0"/>
                <a:cs typeface="Arial" panose="020B0604020202020204" pitchFamily="34" charset="0"/>
              </a:defRPr>
            </a:lvl2pPr>
          </a:lstStyle>
          <a:p>
            <a:pPr lvl="0"/>
            <a:r>
              <a:rPr lang="en-US"/>
              <a:t>Sub Heading </a:t>
            </a:r>
          </a:p>
        </p:txBody>
      </p:sp>
    </p:spTree>
    <p:extLst>
      <p:ext uri="{BB962C8B-B14F-4D97-AF65-F5344CB8AC3E}">
        <p14:creationId xmlns:p14="http://schemas.microsoft.com/office/powerpoint/2010/main" val="4189694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15562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02188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41862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057006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019101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42327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65355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339509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68440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23945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A4FACB-575E-CF3B-0665-3282B878973B}"/>
              </a:ext>
            </a:extLst>
          </p:cNvPr>
          <p:cNvSpPr/>
          <p:nvPr userDrawn="1"/>
        </p:nvSpPr>
        <p:spPr>
          <a:xfrm>
            <a:off x="0" y="396508"/>
            <a:ext cx="4748463" cy="6148400"/>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673F17E-78E1-342D-DD5E-59547A62B623}"/>
              </a:ext>
            </a:extLst>
          </p:cNvPr>
          <p:cNvSpPr/>
          <p:nvPr userDrawn="1"/>
        </p:nvSpPr>
        <p:spPr>
          <a:xfrm>
            <a:off x="4748463" y="0"/>
            <a:ext cx="7443537" cy="409565"/>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FA4B57C-0693-95E9-2875-F5925F1D3228}"/>
              </a:ext>
            </a:extLst>
          </p:cNvPr>
          <p:cNvSpPr/>
          <p:nvPr userDrawn="1"/>
        </p:nvSpPr>
        <p:spPr>
          <a:xfrm>
            <a:off x="4731489" y="6544908"/>
            <a:ext cx="7510414" cy="314067"/>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4CDA14D6-305D-6C4C-7433-67D306EA5D13}"/>
              </a:ext>
            </a:extLst>
          </p:cNvPr>
          <p:cNvSpPr>
            <a:spLocks noGrp="1"/>
          </p:cNvSpPr>
          <p:nvPr>
            <p:ph type="body" sz="quarter" idx="10" hasCustomPrompt="1"/>
          </p:nvPr>
        </p:nvSpPr>
        <p:spPr>
          <a:xfrm>
            <a:off x="404165" y="1054053"/>
            <a:ext cx="4118139"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4" name="Text Placeholder 3">
            <a:extLst>
              <a:ext uri="{FF2B5EF4-FFF2-40B4-BE49-F238E27FC236}">
                <a16:creationId xmlns:a16="http://schemas.microsoft.com/office/drawing/2014/main" id="{9528034E-8293-9D5A-C20B-8A52DBA8C869}"/>
              </a:ext>
            </a:extLst>
          </p:cNvPr>
          <p:cNvSpPr>
            <a:spLocks noGrp="1"/>
          </p:cNvSpPr>
          <p:nvPr>
            <p:ph type="body" sz="quarter" idx="11" hasCustomPrompt="1"/>
          </p:nvPr>
        </p:nvSpPr>
        <p:spPr>
          <a:xfrm>
            <a:off x="315243" y="3740690"/>
            <a:ext cx="4117975" cy="2435225"/>
          </a:xfrm>
        </p:spPr>
        <p:txBody>
          <a:bodyPr/>
          <a:lstStyle>
            <a:lvl1pPr>
              <a:buNone/>
              <a:defRPr sz="1800">
                <a:solidFill>
                  <a:schemeClr val="bg1"/>
                </a:solidFill>
                <a:latin typeface="Arial" panose="020B0604020202020204" pitchFamily="34" charset="0"/>
                <a:cs typeface="Arial" panose="020B0604020202020204" pitchFamily="34" charset="0"/>
              </a:defRPr>
            </a:lvl1pPr>
            <a:lvl2pPr>
              <a:buNone/>
              <a:defRPr sz="1800">
                <a:solidFill>
                  <a:schemeClr val="bg1"/>
                </a:solidFill>
                <a:latin typeface="Arial" panose="020B0604020202020204" pitchFamily="34" charset="0"/>
                <a:cs typeface="Arial" panose="020B0604020202020204" pitchFamily="34" charset="0"/>
              </a:defRPr>
            </a:lvl2pPr>
            <a:lvl3pPr>
              <a:buNone/>
              <a:defRPr sz="1800">
                <a:solidFill>
                  <a:schemeClr val="bg1"/>
                </a:solidFill>
                <a:latin typeface="Arial" panose="020B0604020202020204" pitchFamily="34" charset="0"/>
                <a:cs typeface="Arial" panose="020B0604020202020204" pitchFamily="34" charset="0"/>
              </a:defRPr>
            </a:lvl3pPr>
            <a:lvl4pPr>
              <a:buNone/>
              <a:defRPr sz="1800">
                <a:solidFill>
                  <a:schemeClr val="bg1"/>
                </a:solidFill>
                <a:latin typeface="Arial" panose="020B0604020202020204" pitchFamily="34" charset="0"/>
                <a:cs typeface="Arial" panose="020B0604020202020204" pitchFamily="34" charset="0"/>
              </a:defRPr>
            </a:lvl4pPr>
            <a:lvl5pPr>
              <a:buNone/>
              <a:defRPr sz="1800">
                <a:solidFill>
                  <a:schemeClr val="bg1"/>
                </a:solidFill>
                <a:latin typeface="Arial" panose="020B0604020202020204" pitchFamily="34" charset="0"/>
                <a:cs typeface="Arial" panose="020B0604020202020204" pitchFamily="34" charset="0"/>
              </a:defRPr>
            </a:lvl5pPr>
          </a:lstStyle>
          <a:p>
            <a:pPr lvl="0"/>
            <a:r>
              <a:rPr lang="en-US"/>
              <a:t>Text</a:t>
            </a:r>
          </a:p>
        </p:txBody>
      </p:sp>
    </p:spTree>
    <p:extLst>
      <p:ext uri="{BB962C8B-B14F-4D97-AF65-F5344CB8AC3E}">
        <p14:creationId xmlns:p14="http://schemas.microsoft.com/office/powerpoint/2010/main" val="926692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220759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803122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80223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91505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48419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915275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63018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15495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389887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4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82B39-1061-E308-06AD-24FEC6918614}"/>
              </a:ext>
            </a:extLst>
          </p:cNvPr>
          <p:cNvSpPr/>
          <p:nvPr userDrawn="1"/>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91BA57-090E-07C4-E460-220A838936C5}"/>
              </a:ext>
            </a:extLst>
          </p:cNvPr>
          <p:cNvSpPr/>
          <p:nvPr userDrawn="1"/>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56D77-451F-29B0-C60A-D536B58B2C75}"/>
              </a:ext>
            </a:extLst>
          </p:cNvPr>
          <p:cNvSpPr/>
          <p:nvPr userDrawn="1"/>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1953936" y="772413"/>
            <a:ext cx="9703931"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2095610" y="2008188"/>
            <a:ext cx="4456044"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595B607-4B61-918D-4FDC-EBC8AA270FE1}"/>
              </a:ext>
            </a:extLst>
          </p:cNvPr>
          <p:cNvSpPr>
            <a:spLocks noGrp="1"/>
          </p:cNvSpPr>
          <p:nvPr>
            <p:ph type="body" sz="quarter" idx="12"/>
          </p:nvPr>
        </p:nvSpPr>
        <p:spPr>
          <a:xfrm>
            <a:off x="7172006" y="2008188"/>
            <a:ext cx="4456044"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998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95165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7463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381940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Reportable Incident Review:</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36657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7/16/2026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181011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7/16/2026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477044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18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8996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8770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4779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896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82B39-1061-E308-06AD-24FEC6918614}"/>
              </a:ext>
            </a:extLst>
          </p:cNvPr>
          <p:cNvSpPr/>
          <p:nvPr userDrawn="1"/>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91BA57-090E-07C4-E460-220A838936C5}"/>
              </a:ext>
            </a:extLst>
          </p:cNvPr>
          <p:cNvSpPr/>
          <p:nvPr userDrawn="1"/>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56D77-451F-29B0-C60A-D536B58B2C75}"/>
              </a:ext>
            </a:extLst>
          </p:cNvPr>
          <p:cNvSpPr/>
          <p:nvPr userDrawn="1"/>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1953936" y="772413"/>
            <a:ext cx="9703931"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2095609" y="2008188"/>
            <a:ext cx="9562257"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604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706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651911" y="773112"/>
            <a:ext cx="6295542"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670241" y="2008188"/>
            <a:ext cx="6277211"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6C6C081-F6B4-D953-1F5B-BD8D6FABDE07}"/>
              </a:ext>
            </a:extLst>
          </p:cNvPr>
          <p:cNvSpPr/>
          <p:nvPr userDrawn="1"/>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y text on a black background&#10;&#10;Description automatically generated">
            <a:extLst>
              <a:ext uri="{FF2B5EF4-FFF2-40B4-BE49-F238E27FC236}">
                <a16:creationId xmlns:a16="http://schemas.microsoft.com/office/drawing/2014/main" id="{973C02A1-97DE-5052-A280-182B60AFDB0F}"/>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131639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CB1447-049B-2D6F-5115-18EA80EBBEAD}"/>
              </a:ext>
            </a:extLst>
          </p:cNvPr>
          <p:cNvGrpSpPr/>
          <p:nvPr userDrawn="1"/>
        </p:nvGrpSpPr>
        <p:grpSpPr>
          <a:xfrm>
            <a:off x="6204782" y="0"/>
            <a:ext cx="5987218" cy="6858000"/>
            <a:chOff x="6204782" y="0"/>
            <a:chExt cx="5987218" cy="6858000"/>
          </a:xfrm>
        </p:grpSpPr>
        <p:sp>
          <p:nvSpPr>
            <p:cNvPr id="11" name="Rectangle 10">
              <a:extLst>
                <a:ext uri="{FF2B5EF4-FFF2-40B4-BE49-F238E27FC236}">
                  <a16:creationId xmlns:a16="http://schemas.microsoft.com/office/drawing/2014/main" id="{4B3F36D2-ABA8-628E-B6D8-B40EAB1D443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earing a welding mask and sunglasses&#10;&#10;Description automatically generated">
              <a:extLst>
                <a:ext uri="{FF2B5EF4-FFF2-40B4-BE49-F238E27FC236}">
                  <a16:creationId xmlns:a16="http://schemas.microsoft.com/office/drawing/2014/main" id="{9B17A87A-87D5-2145-8BC6-EDF0ABBB0F1F}"/>
                </a:ext>
              </a:extLst>
            </p:cNvPr>
            <p:cNvPicPr>
              <a:picLocks noChangeAspect="1"/>
            </p:cNvPicPr>
            <p:nvPr/>
          </p:nvPicPr>
          <p:blipFill rotWithShape="1">
            <a:blip r:embed="rId2">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13" name="Picture 12">
              <a:extLst>
                <a:ext uri="{FF2B5EF4-FFF2-40B4-BE49-F238E27FC236}">
                  <a16:creationId xmlns:a16="http://schemas.microsoft.com/office/drawing/2014/main" id="{524749AA-63E8-24C8-04B4-90D6B87F5B41}"/>
                </a:ext>
              </a:extLst>
            </p:cNvPr>
            <p:cNvPicPr>
              <a:picLocks noChangeAspect="1"/>
            </p:cNvPicPr>
            <p:nvPr/>
          </p:nvPicPr>
          <p:blipFill>
            <a:blip r:embed="rId3">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4" name="Picture 13">
              <a:extLst>
                <a:ext uri="{FF2B5EF4-FFF2-40B4-BE49-F238E27FC236}">
                  <a16:creationId xmlns:a16="http://schemas.microsoft.com/office/drawing/2014/main" id="{C34C8F35-5C35-6630-8224-73B1C35008F6}"/>
                </a:ext>
              </a:extLst>
            </p:cNvPr>
            <p:cNvPicPr>
              <a:picLocks noChangeAspect="1"/>
            </p:cNvPicPr>
            <p:nvPr/>
          </p:nvPicPr>
          <p:blipFill>
            <a:blip r:embed="rId4">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15" name="Picture 14">
              <a:extLst>
                <a:ext uri="{FF2B5EF4-FFF2-40B4-BE49-F238E27FC236}">
                  <a16:creationId xmlns:a16="http://schemas.microsoft.com/office/drawing/2014/main" id="{8B1C936B-9CDE-5FE8-09F0-1DC8EB5D2108}"/>
                </a:ext>
              </a:extLst>
            </p:cNvPr>
            <p:cNvPicPr>
              <a:picLocks noChangeAspect="1"/>
            </p:cNvPicPr>
            <p:nvPr/>
          </p:nvPicPr>
          <p:blipFill>
            <a:blip r:embed="rId5">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
        <p:nvSpPr>
          <p:cNvPr id="2" name="Text Placeholder 2">
            <a:extLst>
              <a:ext uri="{FF2B5EF4-FFF2-40B4-BE49-F238E27FC236}">
                <a16:creationId xmlns:a16="http://schemas.microsoft.com/office/drawing/2014/main" id="{E94FBB28-AB89-8695-2481-979213CBCCC3}"/>
              </a:ext>
            </a:extLst>
          </p:cNvPr>
          <p:cNvSpPr>
            <a:spLocks noGrp="1"/>
          </p:cNvSpPr>
          <p:nvPr>
            <p:ph type="body" sz="quarter" idx="10" hasCustomPrompt="1"/>
          </p:nvPr>
        </p:nvSpPr>
        <p:spPr>
          <a:xfrm>
            <a:off x="838201" y="309218"/>
            <a:ext cx="5035824"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3" name="Text Placeholder 3">
            <a:extLst>
              <a:ext uri="{FF2B5EF4-FFF2-40B4-BE49-F238E27FC236}">
                <a16:creationId xmlns:a16="http://schemas.microsoft.com/office/drawing/2014/main" id="{18791886-2778-983C-2328-0DA59D3B5766}"/>
              </a:ext>
            </a:extLst>
          </p:cNvPr>
          <p:cNvSpPr>
            <a:spLocks noGrp="1"/>
          </p:cNvSpPr>
          <p:nvPr>
            <p:ph type="body" sz="quarter" idx="11"/>
          </p:nvPr>
        </p:nvSpPr>
        <p:spPr>
          <a:xfrm>
            <a:off x="838200" y="1988310"/>
            <a:ext cx="5035825"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91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94FBB28-AB89-8695-2481-979213CBCCC3}"/>
              </a:ext>
            </a:extLst>
          </p:cNvPr>
          <p:cNvSpPr>
            <a:spLocks noGrp="1"/>
          </p:cNvSpPr>
          <p:nvPr>
            <p:ph type="body" sz="quarter" idx="10" hasCustomPrompt="1"/>
          </p:nvPr>
        </p:nvSpPr>
        <p:spPr>
          <a:xfrm>
            <a:off x="838201" y="309218"/>
            <a:ext cx="5035824"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3" name="Text Placeholder 3">
            <a:extLst>
              <a:ext uri="{FF2B5EF4-FFF2-40B4-BE49-F238E27FC236}">
                <a16:creationId xmlns:a16="http://schemas.microsoft.com/office/drawing/2014/main" id="{18791886-2778-983C-2328-0DA59D3B5766}"/>
              </a:ext>
            </a:extLst>
          </p:cNvPr>
          <p:cNvSpPr>
            <a:spLocks noGrp="1"/>
          </p:cNvSpPr>
          <p:nvPr>
            <p:ph type="body" sz="quarter" idx="11"/>
          </p:nvPr>
        </p:nvSpPr>
        <p:spPr>
          <a:xfrm>
            <a:off x="838200" y="1988310"/>
            <a:ext cx="5035825"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D7CCB76E-1D77-D852-664A-6C5FB0FB669B}"/>
              </a:ext>
            </a:extLst>
          </p:cNvPr>
          <p:cNvGrpSpPr/>
          <p:nvPr userDrawn="1"/>
        </p:nvGrpSpPr>
        <p:grpSpPr>
          <a:xfrm>
            <a:off x="6204782" y="0"/>
            <a:ext cx="5987218" cy="6860701"/>
            <a:chOff x="6211606" y="0"/>
            <a:chExt cx="5987218" cy="6860701"/>
          </a:xfrm>
        </p:grpSpPr>
        <p:sp>
          <p:nvSpPr>
            <p:cNvPr id="5" name="Rectangle 4">
              <a:extLst>
                <a:ext uri="{FF2B5EF4-FFF2-40B4-BE49-F238E27FC236}">
                  <a16:creationId xmlns:a16="http://schemas.microsoft.com/office/drawing/2014/main" id="{69CB9A08-F69C-042D-AC2C-3685FF0ABB4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05E242-AF65-F1FE-D79C-56E13BA3A569}"/>
                </a:ext>
              </a:extLst>
            </p:cNvPr>
            <p:cNvPicPr>
              <a:picLocks noChangeAspect="1"/>
            </p:cNvPicPr>
            <p:nvPr/>
          </p:nvPicPr>
          <p:blipFill>
            <a:blip r:embed="rId2">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7" name="Picture 6">
              <a:extLst>
                <a:ext uri="{FF2B5EF4-FFF2-40B4-BE49-F238E27FC236}">
                  <a16:creationId xmlns:a16="http://schemas.microsoft.com/office/drawing/2014/main" id="{CA48464F-EE15-DF9A-BF29-4596397A171F}"/>
                </a:ext>
              </a:extLst>
            </p:cNvPr>
            <p:cNvPicPr>
              <a:picLocks noChangeAspect="1"/>
            </p:cNvPicPr>
            <p:nvPr/>
          </p:nvPicPr>
          <p:blipFill>
            <a:blip r:embed="rId3">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8" name="Picture 7">
              <a:extLst>
                <a:ext uri="{FF2B5EF4-FFF2-40B4-BE49-F238E27FC236}">
                  <a16:creationId xmlns:a16="http://schemas.microsoft.com/office/drawing/2014/main" id="{9583EDE6-39B3-8986-7C64-8C3FA01EACCA}"/>
                </a:ext>
              </a:extLst>
            </p:cNvPr>
            <p:cNvPicPr>
              <a:picLocks noChangeAspect="1"/>
            </p:cNvPicPr>
            <p:nvPr/>
          </p:nvPicPr>
          <p:blipFill>
            <a:blip r:embed="rId4">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3861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0" name="Picture 9">
            <a:extLst>
              <a:ext uri="{FF2B5EF4-FFF2-40B4-BE49-F238E27FC236}">
                <a16:creationId xmlns:a16="http://schemas.microsoft.com/office/drawing/2014/main" id="{AB89B42C-DE50-1566-E9A6-9894D416D46D}"/>
              </a:ext>
            </a:extLst>
          </p:cNvPr>
          <p:cNvPicPr>
            <a:picLocks noChangeAspect="1"/>
          </p:cNvPicPr>
          <p:nvPr userDrawn="1"/>
        </p:nvPicPr>
        <p:blipFill>
          <a:blip r:embed="rId3">
            <a:extLst>
              <a:ext uri="{28A0092B-C50C-407E-A947-70E740481C1C}">
                <a14:useLocalDpi xmlns:a14="http://schemas.microsoft.com/office/drawing/2010/main" val="0"/>
              </a:ext>
            </a:extLst>
          </a:blip>
          <a:srcRect t="14" b="14"/>
          <a:stretch/>
        </p:blipFill>
        <p:spPr>
          <a:xfrm>
            <a:off x="7581015" y="392151"/>
            <a:ext cx="4610986" cy="6162166"/>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6" y="2252542"/>
            <a:ext cx="4022524"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FF81EE1C-0F9E-62A9-8C53-B3B291DE0CF3}"/>
              </a:ext>
            </a:extLst>
          </p:cNvPr>
          <p:cNvSpPr>
            <a:spLocks noGrp="1"/>
          </p:cNvSpPr>
          <p:nvPr>
            <p:ph type="body" sz="quarter" idx="12"/>
          </p:nvPr>
        </p:nvSpPr>
        <p:spPr>
          <a:xfrm>
            <a:off x="4763668" y="2239486"/>
            <a:ext cx="4022524"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11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D42A2-8BB9-77B9-AD19-5A9363F5E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9FECB-7E89-CE2E-9865-C9EB9AF71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C3737E-9F50-F202-86CC-52EB33E77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625E95-2BBC-452C-90C8-81BD8E2C2A72}" type="slidenum">
              <a:rPr lang="en-US" smtClean="0"/>
              <a:t>‹#›</a:t>
            </a:fld>
            <a:endParaRPr lang="en-US"/>
          </a:p>
        </p:txBody>
      </p:sp>
    </p:spTree>
    <p:extLst>
      <p:ext uri="{BB962C8B-B14F-4D97-AF65-F5344CB8AC3E}">
        <p14:creationId xmlns:p14="http://schemas.microsoft.com/office/powerpoint/2010/main" val="110031864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60" r:id="rId5"/>
    <p:sldLayoutId id="2147483663" r:id="rId6"/>
    <p:sldLayoutId id="2147483652" r:id="rId7"/>
    <p:sldLayoutId id="2147483665" r:id="rId8"/>
    <p:sldLayoutId id="2147483654" r:id="rId9"/>
    <p:sldLayoutId id="2147483661" r:id="rId10"/>
    <p:sldLayoutId id="2147483662" r:id="rId11"/>
    <p:sldLayoutId id="2147483664" r:id="rId12"/>
    <p:sldLayoutId id="2147483653" r:id="rId13"/>
    <p:sldLayoutId id="2147483656" r:id="rId14"/>
    <p:sldLayoutId id="2147483657" r:id="rId15"/>
    <p:sldLayoutId id="2147483658" r:id="rId16"/>
    <p:sldLayoutId id="2147483659" r:id="rId17"/>
    <p:sldLayoutId id="2147483680" r:id="rId18"/>
    <p:sldLayoutId id="214748368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7/16/2026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938724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052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7131" y="78740"/>
            <a:ext cx="11857736" cy="589609"/>
          </a:xfrm>
          <a:prstGeom prst="rect">
            <a:avLst/>
          </a:prstGeom>
        </p:spPr>
        <p:txBody>
          <a:bodyPr wrap="square" lIns="0" tIns="0" rIns="0" bIns="0">
            <a:spAutoFit/>
          </a:bodyPr>
          <a:lstStyle>
            <a:lvl1pPr>
              <a:defRPr sz="1800" b="1" i="0">
                <a:solidFill>
                  <a:schemeClr val="bg1"/>
                </a:solidFill>
                <a:latin typeface="Arial"/>
                <a:cs typeface="Arial"/>
              </a:defRPr>
            </a:lvl1pPr>
          </a:lstStyle>
          <a:p>
            <a:endParaRPr/>
          </a:p>
        </p:txBody>
      </p:sp>
      <p:sp>
        <p:nvSpPr>
          <p:cNvPr id="3" name="Holder 3"/>
          <p:cNvSpPr>
            <a:spLocks noGrp="1"/>
          </p:cNvSpPr>
          <p:nvPr>
            <p:ph type="body" idx="1"/>
          </p:nvPr>
        </p:nvSpPr>
        <p:spPr>
          <a:xfrm>
            <a:off x="327660" y="1525778"/>
            <a:ext cx="5697220" cy="417512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7/16/2026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726103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hyperlink" Target="https://fcx365.sharepoint.com/:b:/r/Sites/GBL-DOHS/DOHSPolicy/FCX-HS02%20Working%20at%20Heights%20Policy.pdf?csf=1&amp;web=1&amp;e=61bmag" TargetMode="External"/><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fcx365.sharepoint.com/Sites/AC-Seguridad/Procedimientos%20de%20Seguridad1/Forms/AllItems.aspx?viewid=3153a67e%2De14c%2D4cce%2D8177%2D2c8a26909c58&amp;id=%2FSites%2FAC%2DSeguridad%2FProcedimientos%20de%20Seguridad1%2FSG%2DPr%2008%20Permisos%20de%20Trabajo%2Epdf&amp;parent=%2FSites%2FAC%2DSeguridad%2FProcedimientos%20de%20Seguridad1" TargetMode="Externa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5.png"/><Relationship Id="rId2" Type="http://schemas.openxmlformats.org/officeDocument/2006/relationships/image" Target="../media/image40.jpeg"/><Relationship Id="rId1" Type="http://schemas.openxmlformats.org/officeDocument/2006/relationships/slideLayout" Target="../slideLayouts/slideLayout35.xml"/><Relationship Id="rId6" Type="http://schemas.openxmlformats.org/officeDocument/2006/relationships/hyperlink" Target="https://fcx365.sharepoint.com/Sites/GBL-DOHS/DOHSPolicy/Forms/AllItems.aspx?id=%2FSites%2FGBL%2DDOHS%2FDOHSPolicy%2FFCX%2DHS02%20Working%20at%20Heights%20Policy%2Epdf&amp;parent=%2FSites%2FGBL%2DDOHS%2FDOHSPolicy" TargetMode="External"/><Relationship Id="rId5" Type="http://schemas.openxmlformats.org/officeDocument/2006/relationships/hyperlink" Target="https://fcx365.sharepoint.com/Sites/GBL-DOHS/DOHSPolicy/Forms/AllItems.aspx?id=%2FSites%2FGBL%2DDOHS%2FDOHSPolicy%2FFCX%2DHS19%20Flagging%20and%20Barricading%20Policy%2Epdf&amp;parent=%2FSites%2FGBL%2DDOHS%2FDOHSPolicy" TargetMode="Externa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https://fcx365.sharepoint.com/Sites/GBL-DOHS/DOHSPolicy/Forms/AllItems.aspx?id=%2FSites%2FGBL%2DDOHS%2FDOHSPolicy%2FFCX%2DHS02%20Working%20at%20Heights%20Policy%2Epdf&amp;parent=%2FSites%2FGBL%2DDOHS%2FDOHSPolicy" TargetMode="External"/><Relationship Id="rId7" Type="http://schemas.openxmlformats.org/officeDocument/2006/relationships/image" Target="../media/image45.png"/><Relationship Id="rId2" Type="http://schemas.openxmlformats.org/officeDocument/2006/relationships/hyperlink" Target="https://fcx365.sharepoint.com/Sites/GBL-DOHS/DOHSPolicy/Forms/AllItems.aspx?id=%2FSites%2FGBL%2DDOHS%2FDOHSPolicy%2FFCX%2DHS19%20Flagging%20and%20Barricading%20Policy%2Epdf&amp;parent=%2FSites%2FGBL%2DDOHS%2FDOHSPolicy" TargetMode="External"/><Relationship Id="rId1" Type="http://schemas.openxmlformats.org/officeDocument/2006/relationships/slideLayout" Target="../slideLayouts/slideLayout3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hyperlink" Target="https://fcx365.sharepoint.com/Sites/GBL-DOHS/DOHSPolicy/Forms/AllItems.aspx?id=%2FSites%2FGBL%2DDOHS%2FDOHSPolicy%2FFCX%2DHS02%20Working%20at%20Heights%20Policy%2Epdf&amp;parent=%2FSites%2FGBL%2DDOHS%2FDOHSPolicy" TargetMode="External"/><Relationship Id="rId4" Type="http://schemas.openxmlformats.org/officeDocument/2006/relationships/hyperlink" Target="https://fcx365.sharepoint.com/Sites/GBL-DOHS/DOHSPolicy/Forms/AllItems.aspx?id=%2FSites%2FGBL%2DDOHS%2FDOHSPolicy%2FFCX%2DHS19%20Flagging%20and%20Barricading%20Policy%2Epdf&amp;parent=%2FSites%2FGBL%2DDOHS%2FDOHSPolic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hyperlink" Target="https://fcx365.sharepoint.com/Sites/GBL-DOHS/DOHSPolicy/Forms/AllItems.aspx?id=%2FSites%2FGBL%2DDOHS%2FDOHSPolicy%2FFCX%2DHS29%20Standard%20Safety%20Requirements%20Version%202%20%20March%202024%2Epdf&amp;parent=%2FSites%2FGBL%2DDOHS%2FDOHSPolic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hyperlink" Target="https://fcx365.sharepoint.com/:b:/r/sites/GBL-MISSC/Shared%20Documents/MIS%20End-User%20Policies%20-%20ENGLISH.pdf?csf=1&amp;web=1&amp;e=NdVR2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9.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hyperlink" Target="mailto:tmichael@fmi.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www.smart911.com/smart911/ref/reg.action?pa=LookoutAlert"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hyperlink" Target="https://member.everbridge.net/77929497231499/login" TargetMode="External"/><Relationship Id="rId4" Type="http://schemas.openxmlformats.org/officeDocument/2006/relationships/hyperlink" Target="https://www.smart911.com/smart911/ref/login.action?pa=cograndcounty"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01B378-2839-F4D2-D66B-EBEAC450A6A6}"/>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25" name="Picture 24">
            <a:extLst>
              <a:ext uri="{FF2B5EF4-FFF2-40B4-BE49-F238E27FC236}">
                <a16:creationId xmlns:a16="http://schemas.microsoft.com/office/drawing/2014/main" id="{88AAF26E-30E4-EECB-AAE5-1A01975B123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18" name="Picture 17">
            <a:extLst>
              <a:ext uri="{FF2B5EF4-FFF2-40B4-BE49-F238E27FC236}">
                <a16:creationId xmlns:a16="http://schemas.microsoft.com/office/drawing/2014/main" id="{6FACD0DA-932F-D846-AAFC-D22DF173EB06}"/>
              </a:ext>
            </a:extLst>
          </p:cNvPr>
          <p:cNvPicPr>
            <a:picLocks noChangeAspect="1"/>
          </p:cNvPicPr>
          <p:nvPr/>
        </p:nvPicPr>
        <p:blipFill>
          <a:blip r:embed="rId5"/>
          <a:srcRect r="15449"/>
          <a:stretch>
            <a:fillRect/>
          </a:stretch>
        </p:blipFill>
        <p:spPr>
          <a:xfrm>
            <a:off x="4257461" y="393523"/>
            <a:ext cx="7934540" cy="615138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4462760"/>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Henderson HSE Contractor 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July 2026</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39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6B3D-1B36-9C6F-FE5D-8F91EC94FED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0DE137-045A-F61F-DE83-935F4138B9D3}"/>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CB7654-CE88-6A98-FA4D-BE403F615039}"/>
              </a:ext>
            </a:extLst>
          </p:cNvPr>
          <p:cNvSpPr txBox="1"/>
          <p:nvPr/>
        </p:nvSpPr>
        <p:spPr>
          <a:xfrm>
            <a:off x="188510" y="310542"/>
            <a:ext cx="5907490" cy="6832640"/>
          </a:xfrm>
          <a:prstGeom prst="rect">
            <a:avLst/>
          </a:prstGeom>
          <a:noFill/>
        </p:spPr>
        <p:txBody>
          <a:bodyPr wrap="square" rtlCol="0">
            <a:spAutoFit/>
          </a:bodyPr>
          <a:lstStyle/>
          <a:p>
            <a:r>
              <a:rPr lang="en-US" sz="4400" b="1">
                <a:solidFill>
                  <a:srgbClr val="004449"/>
                </a:solidFill>
                <a:latin typeface="Arial" panose="020B0604020202020204" pitchFamily="34" charset="0"/>
                <a:cs typeface="Arial" panose="020B0604020202020204" pitchFamily="34" charset="0"/>
              </a:rPr>
              <a:t>Environmental  Share:</a:t>
            </a:r>
          </a:p>
          <a:p>
            <a:endParaRPr lang="en-US" sz="4000" b="1">
              <a:solidFill>
                <a:srgbClr val="004449"/>
              </a:solidFill>
              <a:latin typeface="Arial" panose="020B0604020202020204" pitchFamily="34" charset="0"/>
              <a:cs typeface="Arial" panose="020B0604020202020204" pitchFamily="34" charset="0"/>
            </a:endParaRPr>
          </a:p>
          <a:p>
            <a:r>
              <a:rPr lang="en-US" b="1"/>
              <a:t>Freeport McMoRan published an updated Environmental Policy in May 2026 </a:t>
            </a:r>
            <a:endParaRPr lang="en-US"/>
          </a:p>
          <a:p>
            <a:endParaRPr lang="en-US" b="1"/>
          </a:p>
          <a:p>
            <a:r>
              <a:rPr lang="en-US" b="1"/>
              <a:t>What is the Same? </a:t>
            </a:r>
            <a:endParaRPr lang="en-US"/>
          </a:p>
          <a:p>
            <a:r>
              <a:rPr lang="en-US"/>
              <a:t>While the policy is mostly the same, some topics have been emphasized and updated to align with the current state of our business and to meet the needs of our stakeholders. </a:t>
            </a:r>
          </a:p>
          <a:p>
            <a:endParaRPr lang="en-US" b="1"/>
          </a:p>
          <a:p>
            <a:r>
              <a:rPr lang="en-US" b="1"/>
              <a:t>What has changed? </a:t>
            </a:r>
            <a:endParaRPr lang="en-US"/>
          </a:p>
          <a:p>
            <a:r>
              <a:rPr lang="en-US"/>
              <a:t>• Increased focus on environmental stewardship throughout the mining and processing life cycle. </a:t>
            </a:r>
          </a:p>
          <a:p>
            <a:r>
              <a:rPr lang="en-US"/>
              <a:t>• Addition of commitment to effectively reclaiming land for which operations have concluded, and responsibly planning for closure of our mining and processing sites. </a:t>
            </a:r>
          </a:p>
          <a:p>
            <a:r>
              <a:rPr lang="en-US"/>
              <a:t>• Inclusion of goal to respect the rights of others. </a:t>
            </a:r>
          </a:p>
          <a:p>
            <a:r>
              <a:rPr lang="en-US"/>
              <a:t>• Emphasis on community and stakeholder engagement. </a:t>
            </a:r>
            <a:endParaRPr lang="en-US" sz="4400" b="1">
              <a:solidFill>
                <a:srgbClr val="004449"/>
              </a:solidFill>
              <a:latin typeface="Arial" panose="020B0604020202020204" pitchFamily="34" charset="0"/>
              <a:cs typeface="Arial" panose="020B0604020202020204" pitchFamily="34" charset="0"/>
            </a:endParaRPr>
          </a:p>
          <a:p>
            <a:endParaRPr lang="en-US"/>
          </a:p>
        </p:txBody>
      </p:sp>
      <p:grpSp>
        <p:nvGrpSpPr>
          <p:cNvPr id="26" name="Group 25">
            <a:extLst>
              <a:ext uri="{FF2B5EF4-FFF2-40B4-BE49-F238E27FC236}">
                <a16:creationId xmlns:a16="http://schemas.microsoft.com/office/drawing/2014/main" id="{BD7346F6-B16E-35C1-0DCE-86104E294B1E}"/>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F5674AD3-CCCD-657B-55EB-B33B751ACA74}"/>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604C9ED6-CC8D-5240-2253-8D8767D54E9F}"/>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6BDA7676-EDCA-97B1-BE0C-EBF30C12DED9}"/>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4A6383FD-988B-964A-ADE5-9FC8BFEA3D6C}"/>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A1C6003-6750-5BC3-B237-F994294C8E94}"/>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
        <p:nvSpPr>
          <p:cNvPr id="2" name="TextBox 1">
            <a:extLst>
              <a:ext uri="{FF2B5EF4-FFF2-40B4-BE49-F238E27FC236}">
                <a16:creationId xmlns:a16="http://schemas.microsoft.com/office/drawing/2014/main" id="{A3506F00-660D-A4B6-3641-67DD182FEE89}"/>
              </a:ext>
            </a:extLst>
          </p:cNvPr>
          <p:cNvSpPr txBox="1"/>
          <p:nvPr/>
        </p:nvSpPr>
        <p:spPr>
          <a:xfrm>
            <a:off x="6819764" y="799114"/>
            <a:ext cx="4939420" cy="5355312"/>
          </a:xfrm>
          <a:prstGeom prst="rect">
            <a:avLst/>
          </a:prstGeom>
          <a:solidFill>
            <a:srgbClr val="F5F3F2"/>
          </a:solidFill>
        </p:spPr>
        <p:txBody>
          <a:bodyPr wrap="square" rtlCol="0">
            <a:spAutoFit/>
          </a:bodyPr>
          <a:lstStyle/>
          <a:p>
            <a:endParaRPr lang="en-US"/>
          </a:p>
          <a:p>
            <a:pPr algn="ctr"/>
            <a:r>
              <a:rPr lang="en-US"/>
              <a:t> </a:t>
            </a:r>
            <a:r>
              <a:rPr lang="en-US" b="1">
                <a:solidFill>
                  <a:srgbClr val="00B050"/>
                </a:solidFill>
              </a:rPr>
              <a:t>Annual Environmental Training has kicked to the workforce</a:t>
            </a:r>
          </a:p>
          <a:p>
            <a:pPr algn="ctr"/>
            <a:endParaRPr lang="en-US" b="1"/>
          </a:p>
          <a:p>
            <a:pPr marL="285750" indent="-285750" algn="ctr">
              <a:buFont typeface="Arial" panose="020B0604020202020204" pitchFamily="34" charset="0"/>
              <a:buChar char="•"/>
            </a:pPr>
            <a:r>
              <a:rPr lang="en-US" b="1"/>
              <a:t>Why do we require annual refreshers? </a:t>
            </a:r>
            <a:r>
              <a:rPr lang="en-US"/>
              <a:t>To ensure everyone has the awareness around environmental significant risks and the critical controls in their work areas</a:t>
            </a:r>
          </a:p>
          <a:p>
            <a:pPr marL="285750" indent="-285750" algn="ctr">
              <a:buFont typeface="Arial" panose="020B0604020202020204" pitchFamily="34" charset="0"/>
              <a:buChar char="•"/>
            </a:pPr>
            <a:endParaRPr lang="en-US" b="1"/>
          </a:p>
          <a:p>
            <a:pPr marL="285750" indent="-285750">
              <a:buFont typeface="Arial" panose="020B0604020202020204" pitchFamily="34" charset="0"/>
              <a:buChar char="•"/>
            </a:pPr>
            <a:r>
              <a:rPr lang="en-US" b="1"/>
              <a:t>Do contractors have access to the online training? </a:t>
            </a:r>
            <a:r>
              <a:rPr lang="en-US"/>
              <a:t>No</a:t>
            </a:r>
            <a:r>
              <a:rPr lang="en-US" b="1"/>
              <a:t>. </a:t>
            </a:r>
            <a:r>
              <a:rPr lang="en-US"/>
              <a:t>If you have contractors working independently on-site for long durations, please reach out to environmental to schedule an in-person training. For short duration projects, please reach out if you need help covering environmental aspects of a project specific training.</a:t>
            </a:r>
          </a:p>
          <a:p>
            <a:r>
              <a:rPr lang="en-US"/>
              <a:t> </a:t>
            </a:r>
          </a:p>
          <a:p>
            <a:pPr algn="ctr"/>
            <a:endParaRPr lang="en-US"/>
          </a:p>
        </p:txBody>
      </p:sp>
    </p:spTree>
    <p:extLst>
      <p:ext uri="{BB962C8B-B14F-4D97-AF65-F5344CB8AC3E}">
        <p14:creationId xmlns:p14="http://schemas.microsoft.com/office/powerpoint/2010/main" val="95105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a 29">
            <a:extLst>
              <a:ext uri="{FF2B5EF4-FFF2-40B4-BE49-F238E27FC236}">
                <a16:creationId xmlns:a16="http://schemas.microsoft.com/office/drawing/2014/main" id="{2F51F088-A4CB-BAD6-7C75-70C3608B311B}"/>
              </a:ext>
            </a:extLst>
          </p:cNvPr>
          <p:cNvGraphicFramePr>
            <a:graphicFrameLocks noGrp="1"/>
          </p:cNvGraphicFramePr>
          <p:nvPr/>
        </p:nvGraphicFramePr>
        <p:xfrm>
          <a:off x="6265718" y="1081101"/>
          <a:ext cx="5614116" cy="5565136"/>
        </p:xfrm>
        <a:graphic>
          <a:graphicData uri="http://schemas.openxmlformats.org/drawingml/2006/table">
            <a:tbl>
              <a:tblPr/>
              <a:tblGrid>
                <a:gridCol w="5614116">
                  <a:extLst>
                    <a:ext uri="{9D8B030D-6E8A-4147-A177-3AD203B41FA5}">
                      <a16:colId xmlns:a16="http://schemas.microsoft.com/office/drawing/2014/main" val="4011112017"/>
                    </a:ext>
                  </a:extLst>
                </a:gridCol>
              </a:tblGrid>
              <a:tr h="5565136">
                <a:tc>
                  <a:txBody>
                    <a:bodyPr/>
                    <a:lstStyle/>
                    <a:p>
                      <a:endParaRPr lang="en-US" noProof="0"/>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03675483"/>
                  </a:ext>
                </a:extLst>
              </a:tr>
            </a:tbl>
          </a:graphicData>
        </a:graphic>
      </p:graphicFrame>
      <p:graphicFrame>
        <p:nvGraphicFramePr>
          <p:cNvPr id="2" name="object 2"/>
          <p:cNvGraphicFramePr>
            <a:graphicFrameLocks noGrp="1"/>
          </p:cNvGraphicFramePr>
          <p:nvPr/>
        </p:nvGraphicFramePr>
        <p:xfrm>
          <a:off x="365760" y="1081099"/>
          <a:ext cx="5608320" cy="5548301"/>
        </p:xfrm>
        <a:graphic>
          <a:graphicData uri="http://schemas.openxmlformats.org/drawingml/2006/table">
            <a:tbl>
              <a:tblPr firstRow="1" bandRow="1">
                <a:tableStyleId>{2D5ABB26-0587-4C30-8999-92F81FD0307C}</a:tableStyleId>
              </a:tblPr>
              <a:tblGrid>
                <a:gridCol w="1519555">
                  <a:extLst>
                    <a:ext uri="{9D8B030D-6E8A-4147-A177-3AD203B41FA5}">
                      <a16:colId xmlns:a16="http://schemas.microsoft.com/office/drawing/2014/main" val="20000"/>
                    </a:ext>
                  </a:extLst>
                </a:gridCol>
                <a:gridCol w="4088765">
                  <a:extLst>
                    <a:ext uri="{9D8B030D-6E8A-4147-A177-3AD203B41FA5}">
                      <a16:colId xmlns:a16="http://schemas.microsoft.com/office/drawing/2014/main" val="20001"/>
                    </a:ext>
                  </a:extLst>
                </a:gridCol>
              </a:tblGrid>
              <a:tr h="402817">
                <a:tc gridSpan="2">
                  <a:txBody>
                    <a:bodyPr/>
                    <a:lstStyle/>
                    <a:p>
                      <a:pPr marL="1638300">
                        <a:lnSpc>
                          <a:spcPct val="100000"/>
                        </a:lnSpc>
                        <a:spcBef>
                          <a:spcPts val="229"/>
                        </a:spcBef>
                      </a:pPr>
                      <a:r>
                        <a:rPr lang="en-US" sz="1400" b="1" noProof="0">
                          <a:latin typeface="Arial"/>
                          <a:cs typeface="Arial"/>
                        </a:rPr>
                        <a:t>Preliminary Incident Details</a:t>
                      </a:r>
                      <a:endParaRPr lang="en-US" sz="1400" noProof="0">
                        <a:latin typeface="Arial"/>
                        <a:cs typeface="Arial"/>
                      </a:endParaRPr>
                    </a:p>
                  </a:txBody>
                  <a:tcPr marL="0" marR="0" marT="29209" marB="0" anchor="ctr">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320034">
                <a:tc>
                  <a:txBody>
                    <a:bodyPr/>
                    <a:lstStyle/>
                    <a:p>
                      <a:pPr marL="90805">
                        <a:lnSpc>
                          <a:spcPct val="100000"/>
                        </a:lnSpc>
                        <a:spcBef>
                          <a:spcPts val="259"/>
                        </a:spcBef>
                      </a:pPr>
                      <a:r>
                        <a:rPr lang="en-US" sz="1000" b="1" spc="-10" noProof="0">
                          <a:latin typeface="Arial"/>
                          <a:cs typeface="Arial"/>
                        </a:rPr>
                        <a:t>Operation</a:t>
                      </a:r>
                      <a:endParaRPr lang="en-US" sz="1000" noProof="0">
                        <a:latin typeface="Arial"/>
                        <a:cs typeface="Arial"/>
                      </a:endParaRPr>
                    </a:p>
                  </a:txBody>
                  <a:tcPr marL="0" marR="0" marT="33019"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0805">
                        <a:lnSpc>
                          <a:spcPct val="100000"/>
                        </a:lnSpc>
                        <a:spcBef>
                          <a:spcPts val="220"/>
                        </a:spcBef>
                      </a:pPr>
                      <a:r>
                        <a:rPr lang="en-US" sz="1050" noProof="0">
                          <a:latin typeface="Arial"/>
                          <a:cs typeface="Arial"/>
                        </a:rPr>
                        <a:t>Cerro Verde</a:t>
                      </a:r>
                    </a:p>
                  </a:txBody>
                  <a:tcPr marL="0" marR="0" marT="27940" marB="0" anchor="ctr">
                    <a:lnR w="12700">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1"/>
                  </a:ext>
                </a:extLst>
              </a:tr>
              <a:tr h="249201">
                <a:tc>
                  <a:txBody>
                    <a:bodyPr/>
                    <a:lstStyle/>
                    <a:p>
                      <a:pPr marL="90805">
                        <a:lnSpc>
                          <a:spcPct val="100000"/>
                        </a:lnSpc>
                        <a:spcBef>
                          <a:spcPts val="55"/>
                        </a:spcBef>
                      </a:pPr>
                      <a:r>
                        <a:rPr lang="en-US" sz="1000" b="1" noProof="0">
                          <a:latin typeface="Arial"/>
                          <a:cs typeface="Arial"/>
                        </a:rPr>
                        <a:t>Date</a:t>
                      </a:r>
                      <a:r>
                        <a:rPr lang="en-US" sz="1000" b="1" spc="-20" noProof="0">
                          <a:latin typeface="Arial"/>
                          <a:cs typeface="Arial"/>
                        </a:rPr>
                        <a:t> </a:t>
                      </a:r>
                      <a:r>
                        <a:rPr lang="en-US" sz="1000" b="1" noProof="0">
                          <a:latin typeface="Arial"/>
                          <a:cs typeface="Arial"/>
                        </a:rPr>
                        <a:t>/</a:t>
                      </a:r>
                      <a:r>
                        <a:rPr lang="en-US" sz="1000" b="1" spc="-10" noProof="0">
                          <a:latin typeface="Arial"/>
                          <a:cs typeface="Arial"/>
                        </a:rPr>
                        <a:t> </a:t>
                      </a:r>
                      <a:r>
                        <a:rPr lang="en-US" sz="1000" b="1" spc="-20" noProof="0">
                          <a:latin typeface="Arial"/>
                          <a:cs typeface="Arial"/>
                        </a:rPr>
                        <a:t>Time</a:t>
                      </a:r>
                      <a:endParaRPr lang="en-US" sz="1000" noProof="0">
                        <a:latin typeface="Arial"/>
                        <a:cs typeface="Arial"/>
                      </a:endParaRPr>
                    </a:p>
                  </a:txBody>
                  <a:tcPr marL="0" marR="0" marT="6985"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0805">
                        <a:lnSpc>
                          <a:spcPct val="100000"/>
                        </a:lnSpc>
                        <a:spcBef>
                          <a:spcPts val="15"/>
                        </a:spcBef>
                      </a:pPr>
                      <a:r>
                        <a:rPr lang="en-US" sz="1050" noProof="0">
                          <a:latin typeface="Arial"/>
                          <a:cs typeface="Arial"/>
                        </a:rPr>
                        <a:t>May 21, 2026 / 3:50 p.m.</a:t>
                      </a:r>
                    </a:p>
                  </a:txBody>
                  <a:tcPr marL="0" marR="0" marT="1905"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2"/>
                  </a:ext>
                </a:extLst>
              </a:tr>
              <a:tr h="349904">
                <a:tc>
                  <a:txBody>
                    <a:bodyPr/>
                    <a:lstStyle/>
                    <a:p>
                      <a:pPr marL="90805">
                        <a:lnSpc>
                          <a:spcPct val="100000"/>
                        </a:lnSpc>
                        <a:spcBef>
                          <a:spcPts val="340"/>
                        </a:spcBef>
                      </a:pPr>
                      <a:r>
                        <a:rPr lang="en-US" sz="1000" b="1" noProof="0">
                          <a:latin typeface="Arial"/>
                          <a:cs typeface="Arial"/>
                        </a:rPr>
                        <a:t>Event Type</a:t>
                      </a:r>
                      <a:endParaRPr lang="en-US" sz="1000" noProof="0">
                        <a:latin typeface="Arial"/>
                        <a:cs typeface="Arial"/>
                      </a:endParaRPr>
                    </a:p>
                  </a:txBody>
                  <a:tcPr marL="0" marR="0" marT="4318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0805">
                        <a:lnSpc>
                          <a:spcPct val="100000"/>
                        </a:lnSpc>
                        <a:spcBef>
                          <a:spcPts val="305"/>
                        </a:spcBef>
                      </a:pPr>
                      <a:r>
                        <a:rPr lang="en-US" sz="1050" noProof="0">
                          <a:latin typeface="Arial"/>
                          <a:cs typeface="Arial"/>
                        </a:rPr>
                        <a:t>Injury - Lost Time</a:t>
                      </a:r>
                    </a:p>
                  </a:txBody>
                  <a:tcPr marL="0" marR="0" marT="38735"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3"/>
                  </a:ext>
                </a:extLst>
              </a:tr>
              <a:tr h="728392">
                <a:tc>
                  <a:txBody>
                    <a:bodyPr/>
                    <a:lstStyle/>
                    <a:p>
                      <a:pPr marL="90805">
                        <a:lnSpc>
                          <a:spcPct val="100000"/>
                        </a:lnSpc>
                      </a:pPr>
                      <a:r>
                        <a:rPr lang="en-US" sz="1000" b="1" spc="-10" noProof="0">
                          <a:latin typeface="Arial"/>
                          <a:cs typeface="Arial"/>
                        </a:rPr>
                        <a:t>Summary</a:t>
                      </a:r>
                      <a:endParaRPr lang="en-US" sz="1000" noProof="0">
                        <a:latin typeface="Arial"/>
                        <a:cs typeface="Arial"/>
                      </a:endParaRP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0805" algn="l">
                        <a:lnSpc>
                          <a:spcPts val="1230"/>
                        </a:lnSpc>
                      </a:pPr>
                      <a:r>
                        <a:rPr lang="en-US" sz="1050" noProof="0">
                          <a:solidFill>
                            <a:schemeClr val="tx1"/>
                          </a:solidFill>
                          <a:latin typeface="Arial"/>
                          <a:ea typeface="+mn-ea"/>
                          <a:cs typeface="Arial"/>
                        </a:rPr>
                        <a:t>During assembly of a cantilevered scaffold, a toe board fell approximately 20 meters (65 feet) from the upper section, striking a worker below. </a:t>
                      </a:r>
                    </a:p>
                  </a:txBody>
                  <a:tcPr marL="0" marR="0" marT="0" marB="0" anchor="ctr">
                    <a:lnR w="9525">
                      <a:solidFill>
                        <a:srgbClr val="A6A6A6"/>
                      </a:solidFill>
                      <a:prstDash val="solid"/>
                    </a:lnR>
                    <a:lnT w="9525">
                      <a:solidFill>
                        <a:srgbClr val="A6A6A6"/>
                      </a:solidFill>
                      <a:prstDash val="solid"/>
                    </a:lnT>
                    <a:lnB w="9525">
                      <a:solidFill>
                        <a:srgbClr val="A6A6A6"/>
                      </a:solidFill>
                      <a:prstDash val="solid"/>
                    </a:lnB>
                  </a:tcPr>
                </a:tc>
                <a:extLst>
                  <a:ext uri="{0D108BD9-81ED-4DB2-BD59-A6C34878D82A}">
                    <a16:rowId xmlns:a16="http://schemas.microsoft.com/office/drawing/2014/main" val="10004"/>
                  </a:ext>
                </a:extLst>
              </a:tr>
              <a:tr h="247493">
                <a:tc>
                  <a:txBody>
                    <a:bodyPr/>
                    <a:lstStyle/>
                    <a:p>
                      <a:pPr marL="90805">
                        <a:lnSpc>
                          <a:spcPct val="100000"/>
                        </a:lnSpc>
                        <a:spcBef>
                          <a:spcPts val="45"/>
                        </a:spcBef>
                      </a:pPr>
                      <a:r>
                        <a:rPr lang="en-US" sz="1000" b="1" noProof="0">
                          <a:latin typeface="Arial"/>
                          <a:cs typeface="Arial"/>
                        </a:rPr>
                        <a:t>Risk Category</a:t>
                      </a:r>
                      <a:endParaRPr lang="en-US" sz="1000" noProof="0">
                        <a:latin typeface="Arial"/>
                        <a:cs typeface="Arial"/>
                      </a:endParaRPr>
                    </a:p>
                  </a:txBody>
                  <a:tcPr marL="0" marR="0" marT="5715"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90805">
                        <a:lnSpc>
                          <a:spcPct val="100000"/>
                        </a:lnSpc>
                        <a:spcBef>
                          <a:spcPts val="5"/>
                        </a:spcBef>
                      </a:pPr>
                      <a:r>
                        <a:rPr lang="en-US" sz="1050" noProof="0">
                          <a:latin typeface="Arial"/>
                          <a:cs typeface="Arial"/>
                        </a:rPr>
                        <a:t>Actionable -  Significant (3), Likely (3) </a:t>
                      </a:r>
                      <a:endParaRPr lang="en-US" sz="1050" b="1" noProof="0">
                        <a:latin typeface="Arial"/>
                        <a:cs typeface="Arial"/>
                      </a:endParaRPr>
                    </a:p>
                  </a:txBody>
                  <a:tcPr marL="0" marR="0" marT="635" marB="0" anchor="ctr">
                    <a:lnR w="12700">
                      <a:solidFill>
                        <a:srgbClr val="A6A6A6"/>
                      </a:solidFill>
                      <a:prstDash val="solid"/>
                    </a:lnR>
                    <a:lnT w="9525">
                      <a:solidFill>
                        <a:srgbClr val="A6A6A6"/>
                      </a:solidFill>
                      <a:prstDash val="solid"/>
                    </a:lnT>
                    <a:lnB w="12700">
                      <a:solidFill>
                        <a:srgbClr val="A4A4A4"/>
                      </a:solidFill>
                      <a:prstDash val="solid"/>
                    </a:lnB>
                  </a:tcPr>
                </a:tc>
                <a:extLst>
                  <a:ext uri="{0D108BD9-81ED-4DB2-BD59-A6C34878D82A}">
                    <a16:rowId xmlns:a16="http://schemas.microsoft.com/office/drawing/2014/main" val="10005"/>
                  </a:ext>
                </a:extLst>
              </a:tr>
              <a:tr h="1040660">
                <a:tc>
                  <a:txBody>
                    <a:bodyPr/>
                    <a:lstStyle/>
                    <a:p>
                      <a:pPr marL="90805" marR="130810">
                        <a:lnSpc>
                          <a:spcPct val="104000"/>
                        </a:lnSpc>
                        <a:spcBef>
                          <a:spcPts val="765"/>
                        </a:spcBef>
                      </a:pPr>
                      <a:r>
                        <a:rPr lang="en-US" sz="1000" b="1" noProof="0">
                          <a:latin typeface="Arial"/>
                          <a:cs typeface="Arial"/>
                        </a:rPr>
                        <a:t>Findings</a:t>
                      </a:r>
                      <a:r>
                        <a:rPr lang="en-US" sz="1000" b="1" spc="-25" noProof="0">
                          <a:latin typeface="Arial"/>
                          <a:cs typeface="Arial"/>
                        </a:rPr>
                        <a:t> </a:t>
                      </a:r>
                      <a:r>
                        <a:rPr lang="en-US" sz="1000" b="1" noProof="0">
                          <a:latin typeface="Arial"/>
                          <a:cs typeface="Arial"/>
                        </a:rPr>
                        <a:t>/</a:t>
                      </a:r>
                      <a:r>
                        <a:rPr lang="en-US" sz="1000" b="1" spc="-10" noProof="0">
                          <a:latin typeface="Arial"/>
                          <a:cs typeface="Arial"/>
                        </a:rPr>
                        <a:t> Missing  Controls</a:t>
                      </a:r>
                      <a:endParaRPr lang="en-US" sz="1000" noProof="0">
                        <a:latin typeface="Arial"/>
                        <a:cs typeface="Arial"/>
                      </a:endParaRPr>
                    </a:p>
                  </a:txBody>
                  <a:tcPr marL="0" marR="0" marT="97155" marB="0" anchor="ctr">
                    <a:lnL w="9525">
                      <a:solidFill>
                        <a:srgbClr val="A6A6A6"/>
                      </a:solidFill>
                      <a:prstDash val="solid"/>
                    </a:lnL>
                    <a:lnT w="9525" cap="flat" cmpd="sng" algn="ctr">
                      <a:solidFill>
                        <a:srgbClr val="A6A6A6"/>
                      </a:solidFill>
                      <a:prstDash val="solid"/>
                      <a:round/>
                      <a:headEnd type="none" w="med" len="med"/>
                      <a:tailEnd type="none" w="med" len="med"/>
                    </a:lnT>
                    <a:lnB w="9525">
                      <a:solidFill>
                        <a:srgbClr val="A6A6A6"/>
                      </a:solidFill>
                      <a:prstDash val="solid"/>
                    </a:lnB>
                    <a:solidFill>
                      <a:srgbClr val="E7E6E6"/>
                    </a:solidFill>
                  </a:tcPr>
                </a:tc>
                <a:tc>
                  <a:txBody>
                    <a:bodyPr/>
                    <a:lstStyle/>
                    <a:p>
                      <a:pPr marL="260985" marR="92075" indent="-170180">
                        <a:lnSpc>
                          <a:spcPct val="103299"/>
                        </a:lnSpc>
                        <a:spcBef>
                          <a:spcPts val="60"/>
                        </a:spcBef>
                        <a:buChar char="•"/>
                        <a:tabLst>
                          <a:tab pos="263525" algn="l"/>
                        </a:tabLst>
                      </a:pPr>
                      <a:r>
                        <a:rPr lang="en-US" sz="1050" noProof="0">
                          <a:latin typeface="Arial"/>
                          <a:cs typeface="Arial"/>
                        </a:rPr>
                        <a:t>Lack of an adequate risk assessment to identify hazards.</a:t>
                      </a:r>
                    </a:p>
                    <a:p>
                      <a:pPr marL="260985" marR="92075" indent="-170180">
                        <a:lnSpc>
                          <a:spcPct val="103299"/>
                        </a:lnSpc>
                        <a:spcBef>
                          <a:spcPts val="60"/>
                        </a:spcBef>
                        <a:buChar char="•"/>
                        <a:tabLst>
                          <a:tab pos="263525" algn="l"/>
                        </a:tabLst>
                      </a:pPr>
                      <a:r>
                        <a:rPr lang="en-US" sz="1050" noProof="0">
                          <a:latin typeface="Arial"/>
                          <a:cs typeface="Arial"/>
                        </a:rPr>
                        <a:t>Lack of communication – activities were not stopped while the worker was positioned below. </a:t>
                      </a:r>
                    </a:p>
                    <a:p>
                      <a:pPr marL="260985" marR="92075" indent="-170180">
                        <a:lnSpc>
                          <a:spcPct val="103299"/>
                        </a:lnSpc>
                        <a:spcBef>
                          <a:spcPts val="60"/>
                        </a:spcBef>
                        <a:buChar char="•"/>
                        <a:tabLst>
                          <a:tab pos="263525" algn="l"/>
                        </a:tabLst>
                      </a:pPr>
                      <a:r>
                        <a:rPr lang="en-US" sz="1050" noProof="0">
                          <a:latin typeface="Arial"/>
                          <a:cs typeface="Arial"/>
                        </a:rPr>
                        <a:t>Failure to identify conditions (openings) where items could fall. </a:t>
                      </a:r>
                    </a:p>
                  </a:txBody>
                  <a:tcPr marL="0" marR="0" marT="7620" marB="0" anchor="ctr">
                    <a:lnR w="12700">
                      <a:solidFill>
                        <a:srgbClr val="A6A6A6"/>
                      </a:solidFill>
                      <a:prstDash val="solid"/>
                    </a:lnR>
                    <a:lnT w="12700" cap="flat" cmpd="sng" algn="ctr">
                      <a:solidFill>
                        <a:srgbClr val="A4A4A4"/>
                      </a:solidFill>
                      <a:prstDash val="solid"/>
                      <a:round/>
                      <a:headEnd type="none" w="med" len="med"/>
                      <a:tailEnd type="none" w="med" len="med"/>
                    </a:lnT>
                    <a:lnB w="12700">
                      <a:solidFill>
                        <a:srgbClr val="A4A4A4"/>
                      </a:solidFill>
                      <a:prstDash val="solid"/>
                    </a:lnB>
                  </a:tcPr>
                </a:tc>
                <a:extLst>
                  <a:ext uri="{0D108BD9-81ED-4DB2-BD59-A6C34878D82A}">
                    <a16:rowId xmlns:a16="http://schemas.microsoft.com/office/drawing/2014/main" val="10006"/>
                  </a:ext>
                </a:extLst>
              </a:tr>
              <a:tr h="714896">
                <a:tc>
                  <a:txBody>
                    <a:bodyPr/>
                    <a:lstStyle/>
                    <a:p>
                      <a:pPr marL="90805" marR="130810">
                        <a:lnSpc>
                          <a:spcPct val="104000"/>
                        </a:lnSpc>
                        <a:spcBef>
                          <a:spcPts val="765"/>
                        </a:spcBef>
                      </a:pPr>
                      <a:r>
                        <a:rPr lang="en-US" sz="1000" b="1" noProof="0">
                          <a:latin typeface="Arial"/>
                          <a:cs typeface="Arial"/>
                        </a:rPr>
                        <a:t>Immediate Actions:</a:t>
                      </a:r>
                    </a:p>
                  </a:txBody>
                  <a:tcPr marL="0" marR="0" marT="97155" marB="0" anchor="ctr">
                    <a:lnL w="9525">
                      <a:solidFill>
                        <a:srgbClr val="A6A6A6"/>
                      </a:solidFill>
                      <a:prstDash val="solid"/>
                    </a:lnL>
                    <a:lnT w="9525" cap="flat" cmpd="sng" algn="ctr">
                      <a:solidFill>
                        <a:srgbClr val="A6A6A6"/>
                      </a:solidFill>
                      <a:prstDash val="solid"/>
                      <a:round/>
                      <a:headEnd type="none" w="med" len="med"/>
                      <a:tailEnd type="none" w="med" len="med"/>
                    </a:lnT>
                    <a:lnB w="9525">
                      <a:solidFill>
                        <a:srgbClr val="A6A6A6"/>
                      </a:solidFill>
                      <a:prstDash val="solid"/>
                    </a:lnB>
                    <a:solidFill>
                      <a:srgbClr val="E7E6E6"/>
                    </a:solidFill>
                  </a:tcPr>
                </a:tc>
                <a:tc>
                  <a:txBody>
                    <a:bodyPr/>
                    <a:lstStyle/>
                    <a:p>
                      <a:pPr marL="260985" marR="92075" indent="-170180">
                        <a:lnSpc>
                          <a:spcPct val="103299"/>
                        </a:lnSpc>
                        <a:spcBef>
                          <a:spcPts val="60"/>
                        </a:spcBef>
                        <a:buChar char="•"/>
                      </a:pPr>
                      <a:r>
                        <a:rPr lang="en-US" sz="1050" noProof="0">
                          <a:solidFill>
                            <a:schemeClr val="tx1"/>
                          </a:solidFill>
                          <a:latin typeface="Arial"/>
                          <a:ea typeface="+mn-ea"/>
                          <a:cs typeface="Arial"/>
                        </a:rPr>
                        <a:t>Verify critical controls related to restricted areas are in place and being adhered to, especially when working from multiple levels. </a:t>
                      </a:r>
                    </a:p>
                  </a:txBody>
                  <a:tcPr marL="0" marR="0" marT="7620" marB="0" anchor="ctr">
                    <a:lnR w="12700">
                      <a:solidFill>
                        <a:srgbClr val="A6A6A6"/>
                      </a:solidFill>
                      <a:prstDash val="solid"/>
                    </a:lnR>
                    <a:lnT w="12700" cap="flat" cmpd="sng" algn="ctr">
                      <a:solidFill>
                        <a:srgbClr val="A4A4A4"/>
                      </a:solidFill>
                      <a:prstDash val="solid"/>
                      <a:round/>
                      <a:headEnd type="none" w="med" len="med"/>
                      <a:tailEnd type="none" w="med" len="med"/>
                    </a:lnT>
                    <a:lnB w="12700">
                      <a:solidFill>
                        <a:srgbClr val="A4A4A4"/>
                      </a:solidFill>
                      <a:prstDash val="solid"/>
                    </a:lnB>
                  </a:tcPr>
                </a:tc>
                <a:extLst>
                  <a:ext uri="{0D108BD9-81ED-4DB2-BD59-A6C34878D82A}">
                    <a16:rowId xmlns:a16="http://schemas.microsoft.com/office/drawing/2014/main" val="2246550850"/>
                  </a:ext>
                </a:extLst>
              </a:tr>
              <a:tr h="476597">
                <a:tc>
                  <a:txBody>
                    <a:bodyPr/>
                    <a:lstStyle/>
                    <a:p>
                      <a:pPr marL="90805">
                        <a:lnSpc>
                          <a:spcPts val="1185"/>
                        </a:lnSpc>
                      </a:pPr>
                      <a:r>
                        <a:rPr lang="en-US" sz="1000" b="1" noProof="0">
                          <a:latin typeface="Arial"/>
                          <a:cs typeface="Arial"/>
                        </a:rPr>
                        <a:t>Applicable Policies / Procedures</a:t>
                      </a:r>
                      <a:endParaRPr lang="en-US" sz="1000" noProof="0">
                        <a:latin typeface="Arial"/>
                        <a:cs typeface="Arial"/>
                      </a:endParaRP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62255" indent="-171450">
                        <a:lnSpc>
                          <a:spcPct val="100000"/>
                        </a:lnSpc>
                        <a:spcBef>
                          <a:spcPts val="1195"/>
                        </a:spcBef>
                        <a:buClr>
                          <a:srgbClr val="000000"/>
                        </a:buClr>
                        <a:buFont typeface="Arial" panose="020B0604020202020204" pitchFamily="34" charset="0"/>
                        <a:buChar char="•"/>
                        <a:tabLst>
                          <a:tab pos="208915" algn="l"/>
                        </a:tabLst>
                      </a:pPr>
                      <a:r>
                        <a:rPr lang="en-US" sz="1050" noProof="0">
                          <a:latin typeface="Arial"/>
                          <a:cs typeface="Arial"/>
                        </a:rPr>
                        <a:t> </a:t>
                      </a:r>
                      <a:r>
                        <a:rPr lang="en-US" sz="1050" noProof="0">
                          <a:latin typeface="Arial"/>
                          <a:cs typeface="Arial"/>
                          <a:hlinkClick r:id="rId2"/>
                        </a:rPr>
                        <a:t>FCX-HS02 Working at Heights Policy</a:t>
                      </a:r>
                      <a:endParaRPr lang="en-US" sz="1050" noProof="0">
                        <a:latin typeface="Arial"/>
                        <a:cs typeface="Arial"/>
                      </a:endParaRPr>
                    </a:p>
                  </a:txBody>
                  <a:tcPr marL="0" marR="0" marT="151765" marB="0">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7"/>
                  </a:ext>
                </a:extLst>
              </a:tr>
              <a:tr h="442074">
                <a:tc>
                  <a:txBody>
                    <a:bodyPr/>
                    <a:lstStyle/>
                    <a:p>
                      <a:pPr marL="90805" marR="582930">
                        <a:lnSpc>
                          <a:spcPts val="1240"/>
                        </a:lnSpc>
                      </a:pPr>
                      <a:r>
                        <a:rPr lang="en-US" sz="1000" b="1" noProof="0">
                          <a:latin typeface="Arial"/>
                          <a:cs typeface="Arial"/>
                        </a:rPr>
                        <a:t>Employee  Condition</a:t>
                      </a:r>
                      <a:endParaRPr lang="en-US" sz="1000" noProof="0">
                        <a:latin typeface="Arial"/>
                        <a:cs typeface="Arial"/>
                      </a:endParaRPr>
                    </a:p>
                  </a:txBody>
                  <a:tcPr marL="0" marR="0" marT="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36220" indent="-145415">
                        <a:lnSpc>
                          <a:spcPct val="100000"/>
                        </a:lnSpc>
                        <a:spcBef>
                          <a:spcPts val="580"/>
                        </a:spcBef>
                        <a:buChar char="•"/>
                        <a:tabLst>
                          <a:tab pos="236220" algn="l"/>
                        </a:tabLst>
                      </a:pPr>
                      <a:r>
                        <a:rPr lang="en-US" sz="1050" noProof="0">
                          <a:latin typeface="Arial"/>
                          <a:cs typeface="Arial"/>
                        </a:rPr>
                        <a:t>The employee sustained a head contusion. </a:t>
                      </a:r>
                    </a:p>
                  </a:txBody>
                  <a:tcPr marL="0" marR="0" marT="73660" marB="0" anchor="ctr">
                    <a:lnR w="12700">
                      <a:solidFill>
                        <a:srgbClr val="A6A6A6"/>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8"/>
                  </a:ext>
                </a:extLst>
              </a:tr>
              <a:tr h="576233">
                <a:tc>
                  <a:txBody>
                    <a:bodyPr/>
                    <a:lstStyle/>
                    <a:p>
                      <a:pPr marL="90805">
                        <a:lnSpc>
                          <a:spcPct val="100000"/>
                        </a:lnSpc>
                        <a:spcBef>
                          <a:spcPts val="580"/>
                        </a:spcBef>
                      </a:pPr>
                      <a:r>
                        <a:rPr lang="en-US" sz="1000" b="1" spc="-10" noProof="0">
                          <a:latin typeface="Arial"/>
                          <a:cs typeface="Arial"/>
                        </a:rPr>
                        <a:t>Contact</a:t>
                      </a:r>
                      <a:endParaRPr lang="en-US" sz="1000" noProof="0">
                        <a:latin typeface="Arial"/>
                        <a:cs typeface="Arial"/>
                      </a:endParaRPr>
                    </a:p>
                  </a:txBody>
                  <a:tcPr marL="0" marR="0" marT="73660" marB="0" anchor="ctr">
                    <a:lnL w="9525">
                      <a:solidFill>
                        <a:srgbClr val="A6A6A6"/>
                      </a:solidFill>
                      <a:prstDash val="solid"/>
                    </a:lnL>
                    <a:lnT w="9525">
                      <a:solidFill>
                        <a:srgbClr val="A6A6A6"/>
                      </a:solidFill>
                      <a:prstDash val="solid"/>
                    </a:lnT>
                    <a:lnB w="9525">
                      <a:solidFill>
                        <a:srgbClr val="A6A6A6"/>
                      </a:solidFill>
                      <a:prstDash val="solid"/>
                    </a:lnB>
                    <a:solidFill>
                      <a:srgbClr val="E7E6E6"/>
                    </a:solidFill>
                  </a:tcPr>
                </a:tc>
                <a:tc>
                  <a:txBody>
                    <a:bodyPr/>
                    <a:lstStyle/>
                    <a:p>
                      <a:pPr marL="208915" indent="-118110">
                        <a:lnSpc>
                          <a:spcPct val="100000"/>
                        </a:lnSpc>
                        <a:spcBef>
                          <a:spcPts val="0"/>
                        </a:spcBef>
                        <a:buChar char="•"/>
                        <a:tabLst>
                          <a:tab pos="208915" algn="l"/>
                        </a:tabLst>
                      </a:pPr>
                      <a:r>
                        <a:rPr lang="en-US" sz="1050" noProof="0">
                          <a:latin typeface="Arial"/>
                          <a:cs typeface="Arial"/>
                        </a:rPr>
                        <a:t>Raúl Ávila, Manager-Projects Process/Administration</a:t>
                      </a:r>
                    </a:p>
                    <a:p>
                      <a:pPr marL="208915" indent="-118110">
                        <a:lnSpc>
                          <a:spcPct val="100000"/>
                        </a:lnSpc>
                        <a:spcBef>
                          <a:spcPts val="0"/>
                        </a:spcBef>
                        <a:buChar char="•"/>
                        <a:tabLst>
                          <a:tab pos="208915" algn="l"/>
                        </a:tabLst>
                      </a:pPr>
                      <a:r>
                        <a:rPr lang="en-US" sz="1050" noProof="0">
                          <a:latin typeface="Arial"/>
                          <a:cs typeface="Arial"/>
                        </a:rPr>
                        <a:t>Helbert Galdos, Manager-Health and Safety</a:t>
                      </a:r>
                    </a:p>
                  </a:txBody>
                  <a:tcPr marL="0" marR="0" marT="70485" marB="0" anchor="ctr">
                    <a:lnR w="12700">
                      <a:solidFill>
                        <a:srgbClr val="A6A6A6"/>
                      </a:solidFill>
                      <a:prstDash val="solid"/>
                    </a:lnR>
                    <a:lnT w="12700">
                      <a:solidFill>
                        <a:srgbClr val="A4A4A4"/>
                      </a:solidFill>
                      <a:prstDash val="solid"/>
                    </a:lnT>
                    <a:lnB w="12700">
                      <a:solidFill>
                        <a:srgbClr val="A6A6A6"/>
                      </a:solidFill>
                      <a:prstDash val="solid"/>
                    </a:lnB>
                  </a:tcPr>
                </a:tc>
                <a:extLst>
                  <a:ext uri="{0D108BD9-81ED-4DB2-BD59-A6C34878D82A}">
                    <a16:rowId xmlns:a16="http://schemas.microsoft.com/office/drawing/2014/main" val="10009"/>
                  </a:ext>
                </a:extLst>
              </a:tr>
            </a:tbl>
          </a:graphicData>
        </a:graphic>
      </p:graphicFrame>
      <p:sp>
        <p:nvSpPr>
          <p:cNvPr id="3" name="object 3"/>
          <p:cNvSpPr txBox="1"/>
          <p:nvPr/>
        </p:nvSpPr>
        <p:spPr>
          <a:xfrm>
            <a:off x="6264529" y="1085924"/>
            <a:ext cx="5615305" cy="278923"/>
          </a:xfrm>
          <a:prstGeom prst="rect">
            <a:avLst/>
          </a:prstGeom>
          <a:solidFill>
            <a:srgbClr val="FFFF00"/>
          </a:solidFill>
          <a:ln w="12192">
            <a:solidFill>
              <a:srgbClr val="A4A4A4"/>
            </a:solidFill>
          </a:ln>
        </p:spPr>
        <p:txBody>
          <a:bodyPr vert="horz" wrap="square" lIns="0" tIns="62865" rIns="0" bIns="0" rtlCol="0">
            <a:spAutoFit/>
          </a:bodyPr>
          <a:lstStyle/>
          <a:p>
            <a:pPr marL="1270" marR="0" lvl="0" indent="0" algn="ctr" defTabSz="914400" eaLnBrk="1" fontAlgn="auto" latinLnBrk="0" hangingPunct="1">
              <a:lnSpc>
                <a:spcPct val="100000"/>
              </a:lnSpc>
              <a:spcBef>
                <a:spcPts val="495"/>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rial"/>
                <a:cs typeface="Arial"/>
              </a:rPr>
              <a:t>Photos</a:t>
            </a:r>
            <a:r>
              <a:rPr kumimoji="0" lang="en-US" sz="1400" b="1" i="0" u="none" strike="noStrike" kern="0" cap="none" spc="-10" normalizeH="0" baseline="0" noProof="0">
                <a:ln>
                  <a:noFill/>
                </a:ln>
                <a:solidFill>
                  <a:sysClr val="windowText" lastClr="000000"/>
                </a:solidFill>
                <a:effectLst/>
                <a:uLnTx/>
                <a:uFillTx/>
                <a:latin typeface="Arial"/>
                <a:cs typeface="Arial"/>
              </a:rPr>
              <a:t> </a:t>
            </a:r>
            <a:r>
              <a:rPr kumimoji="0" lang="en-US" sz="1400" b="1" i="0" u="none" strike="noStrike" kern="0" cap="none" spc="0" normalizeH="0" baseline="0" noProof="0">
                <a:ln>
                  <a:noFill/>
                </a:ln>
                <a:solidFill>
                  <a:sysClr val="windowText" lastClr="000000"/>
                </a:solidFill>
                <a:effectLst/>
                <a:uLnTx/>
                <a:uFillTx/>
                <a:latin typeface="Arial"/>
                <a:cs typeface="Arial"/>
              </a:rPr>
              <a:t>/</a:t>
            </a:r>
            <a:r>
              <a:rPr kumimoji="0" lang="en-US" sz="1400" b="1" i="0" u="none" strike="noStrike" kern="0" cap="none" spc="-5" normalizeH="0" baseline="0" noProof="0">
                <a:ln>
                  <a:noFill/>
                </a:ln>
                <a:solidFill>
                  <a:sysClr val="windowText" lastClr="000000"/>
                </a:solidFill>
                <a:effectLst/>
                <a:uLnTx/>
                <a:uFillTx/>
                <a:latin typeface="Arial"/>
                <a:cs typeface="Arial"/>
              </a:rPr>
              <a:t> </a:t>
            </a:r>
            <a:r>
              <a:rPr kumimoji="0" lang="en-US" sz="1400" b="1" i="0" u="none" strike="noStrike" kern="0" cap="none" spc="-10" normalizeH="0" baseline="0" noProof="0">
                <a:ln>
                  <a:noFill/>
                </a:ln>
                <a:solidFill>
                  <a:sysClr val="windowText" lastClr="000000"/>
                </a:solidFill>
                <a:effectLst/>
                <a:uLnTx/>
                <a:uFillTx/>
                <a:latin typeface="Arial"/>
                <a:cs typeface="Arial"/>
              </a:rPr>
              <a:t>Links</a:t>
            </a:r>
            <a:endParaRPr kumimoji="0" lang="en-US" sz="14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p:nvPr/>
        </p:nvSpPr>
        <p:spPr>
          <a:xfrm>
            <a:off x="0" y="951611"/>
            <a:ext cx="12192000" cy="0"/>
          </a:xfrm>
          <a:custGeom>
            <a:avLst/>
            <a:gdLst/>
            <a:ahLst/>
            <a:cxnLst/>
            <a:rect l="l" t="t" r="r" b="b"/>
            <a:pathLst>
              <a:path w="12192000">
                <a:moveTo>
                  <a:pt x="0" y="0"/>
                </a:moveTo>
                <a:lnTo>
                  <a:pt x="12192000"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object 17" descr="$PPTXTitle"/>
          <p:cNvSpPr txBox="1">
            <a:spLocks noGrp="1"/>
          </p:cNvSpPr>
          <p:nvPr>
            <p:ph type="title"/>
          </p:nvPr>
        </p:nvSpPr>
        <p:spPr>
          <a:xfrm>
            <a:off x="1236858" y="393860"/>
            <a:ext cx="2851276" cy="321242"/>
          </a:xfrm>
          <a:prstGeom prst="rect">
            <a:avLst/>
          </a:prstGeom>
        </p:spPr>
        <p:txBody>
          <a:bodyPr vert="horz" wrap="square" lIns="0" tIns="13335" rIns="0" bIns="0" rtlCol="0">
            <a:spAutoFit/>
          </a:bodyPr>
          <a:lstStyle/>
          <a:p>
            <a:pPr marL="12700">
              <a:lnSpc>
                <a:spcPct val="100000"/>
              </a:lnSpc>
              <a:spcBef>
                <a:spcPts val="105"/>
              </a:spcBef>
            </a:pPr>
            <a:r>
              <a:rPr lang="en-US" sz="2000" noProof="0">
                <a:solidFill>
                  <a:srgbClr val="000000"/>
                </a:solidFill>
              </a:rPr>
              <a:t>Potential Fatal Event:</a:t>
            </a:r>
            <a:endParaRPr lang="en-US" sz="2000" noProof="0">
              <a:latin typeface="Arial"/>
              <a:cs typeface="Arial"/>
            </a:endParaRPr>
          </a:p>
        </p:txBody>
      </p:sp>
      <p:grpSp>
        <p:nvGrpSpPr>
          <p:cNvPr id="18" name="object 18"/>
          <p:cNvGrpSpPr/>
          <p:nvPr/>
        </p:nvGrpSpPr>
        <p:grpSpPr>
          <a:xfrm>
            <a:off x="9451593" y="237451"/>
            <a:ext cx="2250440" cy="609600"/>
            <a:chOff x="9451593" y="237451"/>
            <a:chExt cx="2250440" cy="609600"/>
          </a:xfrm>
        </p:grpSpPr>
        <p:pic>
          <p:nvPicPr>
            <p:cNvPr id="19" name="object 19"/>
            <p:cNvPicPr/>
            <p:nvPr/>
          </p:nvPicPr>
          <p:blipFill>
            <a:blip r:embed="rId3" cstate="print"/>
            <a:stretch>
              <a:fillRect/>
            </a:stretch>
          </p:blipFill>
          <p:spPr>
            <a:xfrm>
              <a:off x="9451593" y="237451"/>
              <a:ext cx="2250313" cy="261404"/>
            </a:xfrm>
            <a:prstGeom prst="rect">
              <a:avLst/>
            </a:prstGeom>
          </p:spPr>
        </p:pic>
        <p:pic>
          <p:nvPicPr>
            <p:cNvPr id="20" name="object 20"/>
            <p:cNvPicPr/>
            <p:nvPr/>
          </p:nvPicPr>
          <p:blipFill>
            <a:blip r:embed="rId4" cstate="print"/>
            <a:stretch>
              <a:fillRect/>
            </a:stretch>
          </p:blipFill>
          <p:spPr>
            <a:xfrm>
              <a:off x="11140693" y="536943"/>
              <a:ext cx="560933" cy="309511"/>
            </a:xfrm>
            <a:prstGeom prst="rect">
              <a:avLst/>
            </a:prstGeom>
          </p:spPr>
        </p:pic>
      </p:grpSp>
      <p:sp>
        <p:nvSpPr>
          <p:cNvPr id="22" name="object 22"/>
          <p:cNvSpPr txBox="1"/>
          <p:nvPr/>
        </p:nvSpPr>
        <p:spPr>
          <a:xfrm>
            <a:off x="9443466" y="554481"/>
            <a:ext cx="1279525" cy="336631"/>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a:cs typeface="Arial"/>
              </a:rPr>
              <a:t>PFE</a:t>
            </a:r>
            <a:r>
              <a:rPr kumimoji="0" lang="en-US" sz="1050" b="0" i="0" u="none" strike="noStrike" kern="0" cap="none" spc="-5" normalizeH="0" baseline="0" noProof="0">
                <a:ln>
                  <a:noFill/>
                </a:ln>
                <a:solidFill>
                  <a:sysClr val="windowText" lastClr="000000"/>
                </a:solidFill>
                <a:effectLst/>
                <a:uLnTx/>
                <a:uFillTx/>
                <a:latin typeface="Arial"/>
                <a:cs typeface="Arial"/>
              </a:rPr>
              <a:t> </a:t>
            </a:r>
            <a:r>
              <a:rPr kumimoji="0" lang="en-US" sz="1050" b="0" i="0" u="none" strike="noStrike" kern="0" cap="none" spc="0" normalizeH="0" baseline="0" noProof="0">
                <a:ln>
                  <a:noFill/>
                </a:ln>
                <a:solidFill>
                  <a:sysClr val="windowText" lastClr="000000"/>
                </a:solidFill>
                <a:effectLst/>
                <a:uLnTx/>
                <a:uFillTx/>
                <a:latin typeface="Arial"/>
                <a:cs typeface="Arial"/>
              </a:rPr>
              <a:t># 2026-07</a:t>
            </a:r>
          </a:p>
          <a:p>
            <a:pPr marL="1270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a:cs typeface="Arial"/>
              </a:rPr>
              <a:t>Event</a:t>
            </a:r>
            <a:r>
              <a:rPr kumimoji="0" lang="en-US" sz="1050" b="0" i="0" u="none" strike="noStrike" kern="0" cap="none" spc="-20" normalizeH="0" baseline="0" noProof="0">
                <a:ln>
                  <a:noFill/>
                </a:ln>
                <a:solidFill>
                  <a:sysClr val="windowText" lastClr="000000"/>
                </a:solidFill>
                <a:effectLst/>
                <a:uLnTx/>
                <a:uFillTx/>
                <a:latin typeface="Arial"/>
                <a:cs typeface="Arial"/>
              </a:rPr>
              <a:t> </a:t>
            </a:r>
            <a:r>
              <a:rPr kumimoji="0" lang="en-US" sz="1050" b="0" i="0" u="none" strike="noStrike" kern="0" cap="none" spc="0" normalizeH="0" baseline="0" noProof="0">
                <a:ln>
                  <a:noFill/>
                </a:ln>
                <a:solidFill>
                  <a:sysClr val="windowText" lastClr="000000"/>
                </a:solidFill>
                <a:effectLst/>
                <a:uLnTx/>
                <a:uFillTx/>
                <a:latin typeface="Arial"/>
                <a:cs typeface="Arial"/>
              </a:rPr>
              <a:t>ID </a:t>
            </a:r>
            <a:r>
              <a:rPr kumimoji="0" lang="en-US" sz="1050" b="0" i="0" u="none" strike="noStrike" kern="0" cap="none" spc="0" normalizeH="0" baseline="0" noProof="0">
                <a:ln>
                  <a:noFill/>
                </a:ln>
                <a:solidFill>
                  <a:sysClr val="windowText" lastClr="000000"/>
                </a:solidFill>
                <a:effectLst/>
                <a:uLnTx/>
                <a:uFillTx/>
              </a:rPr>
              <a:t>20036416</a:t>
            </a:r>
            <a:endParaRPr kumimoji="0" lang="en-US" sz="105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17" descr="$PPTXTitle">
            <a:extLst>
              <a:ext uri="{FF2B5EF4-FFF2-40B4-BE49-F238E27FC236}">
                <a16:creationId xmlns:a16="http://schemas.microsoft.com/office/drawing/2014/main" id="{82E34B7D-FA71-FB94-BC48-A70113F62238}"/>
              </a:ext>
            </a:extLst>
          </p:cNvPr>
          <p:cNvSpPr txBox="1">
            <a:spLocks/>
          </p:cNvSpPr>
          <p:nvPr/>
        </p:nvSpPr>
        <p:spPr>
          <a:xfrm>
            <a:off x="3971071" y="401829"/>
            <a:ext cx="5390642" cy="321242"/>
          </a:xfrm>
          <a:prstGeom prst="rect">
            <a:avLst/>
          </a:prstGeom>
        </p:spPr>
        <p:txBody>
          <a:bodyPr vert="horz" wrap="square" lIns="0" tIns="13335" rIns="0" bIns="0" rtlCol="0">
            <a:spAutoFit/>
          </a:bodyPr>
          <a:lstStyle>
            <a:lvl1pPr>
              <a:defRPr sz="1800" b="1" i="0">
                <a:solidFill>
                  <a:schemeClr val="bg1"/>
                </a:solidFill>
                <a:latin typeface="Arial"/>
                <a:ea typeface="+mj-ea"/>
                <a:cs typeface="Arial"/>
              </a:defRPr>
            </a:lvl1p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Arial"/>
                <a:ea typeface="+mj-ea"/>
                <a:cs typeface="Arial"/>
              </a:rPr>
              <a:t>Worker Struck by Scaffolding T</a:t>
            </a:r>
            <a:r>
              <a:rPr kumimoji="0" lang="en-US" sz="2000" b="0" i="0" u="none" strike="noStrike" kern="0" cap="none" spc="0" normalizeH="0" baseline="0" noProof="0" err="1">
                <a:ln>
                  <a:noFill/>
                </a:ln>
                <a:solidFill>
                  <a:srgbClr val="000000"/>
                </a:solidFill>
                <a:effectLst/>
                <a:uLnTx/>
                <a:uFillTx/>
                <a:latin typeface="Arial"/>
                <a:ea typeface="+mj-ea"/>
                <a:cs typeface="Arial"/>
              </a:rPr>
              <a:t>oe</a:t>
            </a:r>
            <a:r>
              <a:rPr kumimoji="0" lang="en-US" sz="2000" b="0" i="0" u="none" strike="noStrike" kern="0" cap="none" spc="0" normalizeH="0" baseline="0" noProof="0">
                <a:ln>
                  <a:noFill/>
                </a:ln>
                <a:solidFill>
                  <a:srgbClr val="000000"/>
                </a:solidFill>
                <a:effectLst/>
                <a:uLnTx/>
                <a:uFillTx/>
                <a:latin typeface="Arial"/>
                <a:ea typeface="+mj-ea"/>
                <a:cs typeface="Arial"/>
              </a:rPr>
              <a:t> B</a:t>
            </a:r>
            <a:r>
              <a:rPr kumimoji="0" lang="en-US" sz="2000" b="0" i="0" u="none" strike="noStrike" kern="0" cap="none" spc="0" normalizeH="0" baseline="0" noProof="0" err="1">
                <a:ln>
                  <a:noFill/>
                </a:ln>
                <a:solidFill>
                  <a:srgbClr val="000000"/>
                </a:solidFill>
                <a:effectLst/>
                <a:uLnTx/>
                <a:uFillTx/>
                <a:latin typeface="Arial"/>
                <a:ea typeface="+mj-ea"/>
                <a:cs typeface="Arial"/>
              </a:rPr>
              <a:t>oard</a:t>
            </a:r>
            <a:endParaRPr kumimoji="0" lang="en-US" sz="2000" b="1" i="0" u="none" strike="noStrike" kern="0" cap="none" spc="0" normalizeH="0" baseline="0" noProof="0">
              <a:ln>
                <a:noFill/>
              </a:ln>
              <a:solidFill>
                <a:prstClr val="white"/>
              </a:solidFill>
              <a:effectLst/>
              <a:uLnTx/>
              <a:uFillTx/>
              <a:latin typeface="Arial"/>
              <a:ea typeface="+mj-ea"/>
              <a:cs typeface="Arial"/>
            </a:endParaRPr>
          </a:p>
        </p:txBody>
      </p:sp>
      <p:sp>
        <p:nvSpPr>
          <p:cNvPr id="4" name="CuadroTexto 3">
            <a:extLst>
              <a:ext uri="{FF2B5EF4-FFF2-40B4-BE49-F238E27FC236}">
                <a16:creationId xmlns:a16="http://schemas.microsoft.com/office/drawing/2014/main" id="{A814CBFA-A8BA-0A5A-6A25-C286A0E6CD3E}"/>
              </a:ext>
            </a:extLst>
          </p:cNvPr>
          <p:cNvSpPr txBox="1"/>
          <p:nvPr/>
        </p:nvSpPr>
        <p:spPr>
          <a:xfrm>
            <a:off x="6400372" y="5799144"/>
            <a:ext cx="2356533" cy="707886"/>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Trajectory: The toe board fell from the upper level (approximately 20 meters) and struck the right side of the worker’s helmet.</a:t>
            </a:r>
          </a:p>
        </p:txBody>
      </p:sp>
      <p:pic>
        <p:nvPicPr>
          <p:cNvPr id="7" name="Imagen 6">
            <a:extLst>
              <a:ext uri="{FF2B5EF4-FFF2-40B4-BE49-F238E27FC236}">
                <a16:creationId xmlns:a16="http://schemas.microsoft.com/office/drawing/2014/main" id="{75E478B3-6228-DCBA-CF4E-7C2AA93D96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9311" y="3907723"/>
            <a:ext cx="2781147" cy="1864353"/>
          </a:xfrm>
          <a:prstGeom prst="rect">
            <a:avLst/>
          </a:prstGeom>
        </p:spPr>
      </p:pic>
      <p:sp>
        <p:nvSpPr>
          <p:cNvPr id="8" name="CuadroTexto 7">
            <a:extLst>
              <a:ext uri="{FF2B5EF4-FFF2-40B4-BE49-F238E27FC236}">
                <a16:creationId xmlns:a16="http://schemas.microsoft.com/office/drawing/2014/main" id="{5832282D-C7A2-3B3F-4D6A-C99C86C410E6}"/>
              </a:ext>
            </a:extLst>
          </p:cNvPr>
          <p:cNvSpPr txBox="1"/>
          <p:nvPr/>
        </p:nvSpPr>
        <p:spPr>
          <a:xfrm>
            <a:off x="8887440" y="3235529"/>
            <a:ext cx="2938800" cy="246221"/>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Dimensions and weight of the scaffold toe board.</a:t>
            </a:r>
          </a:p>
        </p:txBody>
      </p:sp>
      <p:sp>
        <p:nvSpPr>
          <p:cNvPr id="9" name="CuadroTexto 8">
            <a:extLst>
              <a:ext uri="{FF2B5EF4-FFF2-40B4-BE49-F238E27FC236}">
                <a16:creationId xmlns:a16="http://schemas.microsoft.com/office/drawing/2014/main" id="{10948ED4-76CB-6940-5E85-608BA20A2C96}"/>
              </a:ext>
            </a:extLst>
          </p:cNvPr>
          <p:cNvSpPr txBox="1"/>
          <p:nvPr/>
        </p:nvSpPr>
        <p:spPr>
          <a:xfrm>
            <a:off x="8971254" y="5847079"/>
            <a:ext cx="2172968" cy="400110"/>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Area of the helmet that was struck by the falling toe board.</a:t>
            </a:r>
          </a:p>
        </p:txBody>
      </p:sp>
      <p:pic>
        <p:nvPicPr>
          <p:cNvPr id="10" name="Picture 22" descr="Icon&#10;&#10;Description automatically generated">
            <a:extLst>
              <a:ext uri="{FF2B5EF4-FFF2-40B4-BE49-F238E27FC236}">
                <a16:creationId xmlns:a16="http://schemas.microsoft.com/office/drawing/2014/main" id="{B8483E29-B31D-355B-1A51-1AC7145F99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797" y="97226"/>
            <a:ext cx="722446" cy="625845"/>
          </a:xfrm>
          <a:prstGeom prst="rect">
            <a:avLst/>
          </a:prstGeom>
        </p:spPr>
      </p:pic>
      <p:pic>
        <p:nvPicPr>
          <p:cNvPr id="14" name="Imagen 13">
            <a:extLst>
              <a:ext uri="{FF2B5EF4-FFF2-40B4-BE49-F238E27FC236}">
                <a16:creationId xmlns:a16="http://schemas.microsoft.com/office/drawing/2014/main" id="{6EEBAC67-4F25-9B89-492D-C5B36F5A9A85}"/>
              </a:ext>
            </a:extLst>
          </p:cNvPr>
          <p:cNvPicPr>
            <a:picLocks noChangeAspect="1"/>
          </p:cNvPicPr>
          <p:nvPr/>
        </p:nvPicPr>
        <p:blipFill>
          <a:blip r:embed="rId7"/>
          <a:stretch>
            <a:fillRect/>
          </a:stretch>
        </p:blipFill>
        <p:spPr>
          <a:xfrm>
            <a:off x="6400372" y="1494336"/>
            <a:ext cx="2406996" cy="4277740"/>
          </a:xfrm>
          <a:prstGeom prst="rect">
            <a:avLst/>
          </a:prstGeom>
        </p:spPr>
      </p:pic>
      <p:pic>
        <p:nvPicPr>
          <p:cNvPr id="21" name="Imagen 20">
            <a:extLst>
              <a:ext uri="{FF2B5EF4-FFF2-40B4-BE49-F238E27FC236}">
                <a16:creationId xmlns:a16="http://schemas.microsoft.com/office/drawing/2014/main" id="{8258C3CF-D1E6-4CC2-F2F4-01B15D4956A1}"/>
              </a:ext>
            </a:extLst>
          </p:cNvPr>
          <p:cNvPicPr>
            <a:picLocks noChangeAspect="1"/>
          </p:cNvPicPr>
          <p:nvPr/>
        </p:nvPicPr>
        <p:blipFill>
          <a:blip r:embed="rId8"/>
          <a:srcRect l="1313" r="1313"/>
          <a:stretch>
            <a:fillRect/>
          </a:stretch>
        </p:blipFill>
        <p:spPr>
          <a:xfrm>
            <a:off x="8957051" y="1584018"/>
            <a:ext cx="2767501" cy="1555793"/>
          </a:xfrm>
          <a:prstGeom prst="rect">
            <a:avLst/>
          </a:prstGeom>
        </p:spPr>
      </p:pic>
      <p:sp>
        <p:nvSpPr>
          <p:cNvPr id="5" name="TextBox 4">
            <a:extLst>
              <a:ext uri="{FF2B5EF4-FFF2-40B4-BE49-F238E27FC236}">
                <a16:creationId xmlns:a16="http://schemas.microsoft.com/office/drawing/2014/main" id="{D9D04BAB-8D50-918B-1F52-CA7C88F025F0}"/>
              </a:ext>
            </a:extLst>
          </p:cNvPr>
          <p:cNvSpPr txBox="1"/>
          <p:nvPr/>
        </p:nvSpPr>
        <p:spPr>
          <a:xfrm>
            <a:off x="-93880" y="717632"/>
            <a:ext cx="1447800"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Falling Objects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379582" y="5653890"/>
            <a:ext cx="3331069" cy="226425"/>
          </a:xfrm>
        </p:spPr>
        <p:txBody>
          <a:bodyPr/>
          <a:lstStyle/>
          <a:p>
            <a:r>
              <a:rPr lang="en-US" sz="1050" i="1">
                <a:latin typeface="Arial" panose="020B0604020202020204" pitchFamily="34" charset="0"/>
                <a:cs typeface="Arial" panose="020B0604020202020204" pitchFamily="34" charset="0"/>
              </a:rPr>
              <a:t>Representation of incident work area.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Ruptured Disc Failure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9"/>
          <a:ext cx="5886921" cy="5534296"/>
        </p:xfrm>
        <a:graphic>
          <a:graphicData uri="http://schemas.openxmlformats.org/drawingml/2006/table">
            <a:tbl>
              <a:tblPr firstRow="1" bandRow="1">
                <a:tableStyleId>{1FECB4D8-DB02-4DC6-A0A2-4F2EBAE1DC90}</a:tableStyleId>
              </a:tblPr>
              <a:tblGrid>
                <a:gridCol w="1595386">
                  <a:extLst>
                    <a:ext uri="{9D8B030D-6E8A-4147-A177-3AD203B41FA5}">
                      <a16:colId xmlns:a16="http://schemas.microsoft.com/office/drawing/2014/main" val="2478897174"/>
                    </a:ext>
                  </a:extLst>
                </a:gridCol>
                <a:gridCol w="4291535">
                  <a:extLst>
                    <a:ext uri="{9D8B030D-6E8A-4147-A177-3AD203B41FA5}">
                      <a16:colId xmlns:a16="http://schemas.microsoft.com/office/drawing/2014/main" val="1434738273"/>
                    </a:ext>
                  </a:extLst>
                </a:gridCol>
              </a:tblGrid>
              <a:tr h="334698">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466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Atlantic Copper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61937">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May 25, 2025 / 11:30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84372">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Lost Time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957563">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dk1"/>
                          </a:solidFill>
                          <a:effectLst/>
                          <a:latin typeface="Arial" panose="020B0604020202020204" pitchFamily="34" charset="0"/>
                          <a:ea typeface="+mn-ea"/>
                          <a:cs typeface="Arial" panose="020B0604020202020204" pitchFamily="34" charset="0"/>
                        </a:rPr>
                        <a:t>A contractor was completing a scheduled welding repair on an elbow of the sulfuric acid ship-loading manifold. Following the repair, the team initiated a pneumatic leak test using nitrogen, which pressurized the system. During this process, a rupture disc failed, detached and struck one employee in the leg.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4738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009963">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Lack of clear procedures and defined work method for the verification test.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Lack of approved work permit prior to execution, leading to inadequate hazard assessment.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Personnel remained in the impact zone during the verification test, creating line-of-fire exposure.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856273">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spc="0" baseline="0">
                          <a:solidFill>
                            <a:schemeClr val="tx1"/>
                          </a:solidFill>
                          <a:latin typeface="Arial" panose="020B0604020202020204" pitchFamily="34" charset="0"/>
                          <a:cs typeface="Arial" panose="020B0604020202020204" pitchFamily="34" charset="0"/>
                        </a:rPr>
                        <a:t>Reinforce the importance of the following with employees and contractors: </a:t>
                      </a:r>
                    </a:p>
                    <a:p>
                      <a:pPr marL="171450" lvl="0" indent="-171450" algn="l" defTabSz="914408" rtl="0" eaLnBrk="1" latinLnBrk="0" hangingPunct="1">
                        <a:buFont typeface="Arial" panose="020B0604020202020204" pitchFamily="34" charset="0"/>
                        <a:buChar char="•"/>
                      </a:pPr>
                      <a:r>
                        <a:rPr lang="en-US" sz="1050" kern="1200">
                          <a:solidFill>
                            <a:schemeClr val="tx1"/>
                          </a:solidFill>
                          <a:latin typeface="Arial" panose="020B0604020202020204" pitchFamily="34" charset="0"/>
                          <a:ea typeface="+mn-ea"/>
                          <a:cs typeface="Arial" panose="020B0604020202020204" pitchFamily="34" charset="0"/>
                        </a:rPr>
                        <a:t>Strict adherence to permitting requirements.</a:t>
                      </a:r>
                    </a:p>
                    <a:p>
                      <a:pPr marL="171450" lvl="0" indent="-171450" algn="l" defTabSz="914408" rtl="0" eaLnBrk="1" latinLnBrk="0" hangingPunct="1">
                        <a:buFont typeface="Arial" panose="020B0604020202020204" pitchFamily="34" charset="0"/>
                        <a:buChar char="•"/>
                      </a:pPr>
                      <a:r>
                        <a:rPr lang="en-US" sz="1050" kern="1200">
                          <a:solidFill>
                            <a:schemeClr val="tx1"/>
                          </a:solidFill>
                          <a:latin typeface="Arial" panose="020B0604020202020204" pitchFamily="34" charset="0"/>
                          <a:ea typeface="+mn-ea"/>
                          <a:cs typeface="Arial" panose="020B0604020202020204" pitchFamily="34" charset="0"/>
                        </a:rPr>
                        <a:t>Clear, defined procedures before starting work.</a:t>
                      </a:r>
                    </a:p>
                    <a:p>
                      <a:pPr marL="171450" lvl="0" indent="-171450" algn="l" defTabSz="914408" rtl="0" eaLnBrk="1" latinLnBrk="0" hangingPunct="1">
                        <a:buFont typeface="Arial" panose="020B0604020202020204" pitchFamily="34" charset="0"/>
                        <a:buChar char="•"/>
                      </a:pPr>
                      <a:r>
                        <a:rPr lang="en-US" sz="1050" kern="1200" spc="-20" baseline="0">
                          <a:solidFill>
                            <a:schemeClr val="tx1"/>
                          </a:solidFill>
                          <a:latin typeface="Arial" panose="020B0604020202020204" pitchFamily="34" charset="0"/>
                          <a:ea typeface="+mn-ea"/>
                          <a:cs typeface="Arial" panose="020B0604020202020204" pitchFamily="34" charset="0"/>
                        </a:rPr>
                        <a:t>Recognition of critical risks associated with pressurized equipment.</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40745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s-ES" sz="1050">
                          <a:latin typeface="Arial" panose="020B0604020202020204" pitchFamily="34" charset="0"/>
                          <a:cs typeface="Arial" panose="020B0604020202020204" pitchFamily="34" charset="0"/>
                          <a:hlinkClick r:id="rId2"/>
                        </a:rPr>
                        <a:t>SG-Pr 08 Work </a:t>
                      </a:r>
                      <a:r>
                        <a:rPr lang="es-ES" sz="1050" err="1">
                          <a:latin typeface="Arial" panose="020B0604020202020204" pitchFamily="34" charset="0"/>
                          <a:cs typeface="Arial" panose="020B0604020202020204" pitchFamily="34" charset="0"/>
                          <a:hlinkClick r:id="rId2"/>
                        </a:rPr>
                        <a:t>Permits</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27568">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Employee sustained minor leg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952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a:solidFill>
                            <a:schemeClr val="tx1"/>
                          </a:solidFill>
                          <a:latin typeface="Arial" panose="020B0604020202020204" pitchFamily="34" charset="0"/>
                          <a:cs typeface="Arial" panose="020B0604020202020204" pitchFamily="34" charset="0"/>
                        </a:rPr>
                        <a:t>Antonio </a:t>
                      </a:r>
                      <a:r>
                        <a:rPr lang="en-US" sz="1050" b="0" kern="1200">
                          <a:solidFill>
                            <a:schemeClr val="tx1"/>
                          </a:solidFill>
                          <a:latin typeface="Arial" panose="020B0604020202020204" pitchFamily="34" charset="0"/>
                          <a:ea typeface="+mn-ea"/>
                          <a:cs typeface="Arial" panose="020B0604020202020204" pitchFamily="34" charset="0"/>
                        </a:rPr>
                        <a:t>Barrero, Maintenance Group Leader AP/ER</a:t>
                      </a:r>
                      <a:endParaRPr lang="en-US" sz="1050" b="0">
                        <a:solidFill>
                          <a:schemeClr val="tx1"/>
                        </a:solidFill>
                        <a:latin typeface="Arial" panose="020B0604020202020204" pitchFamily="34" charset="0"/>
                        <a:cs typeface="Arial" panose="020B0604020202020204" pitchFamily="34" charset="0"/>
                      </a:endParaRP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a:latin typeface="Arial" panose="020B0604020202020204" pitchFamily="34" charset="0"/>
                          <a:cs typeface="Arial" panose="020B0604020202020204" pitchFamily="34" charset="0"/>
                        </a:rPr>
                        <a:t>Luis </a:t>
                      </a:r>
                      <a:r>
                        <a:rPr lang="en-US" sz="1050" b="0" i="0" kern="1200">
                          <a:solidFill>
                            <a:schemeClr val="dk1"/>
                          </a:solidFill>
                          <a:effectLst/>
                          <a:latin typeface="Arial" panose="020B0604020202020204" pitchFamily="34" charset="0"/>
                          <a:ea typeface="+mn-ea"/>
                          <a:cs typeface="Arial" panose="020B0604020202020204" pitchFamily="34" charset="0"/>
                        </a:rPr>
                        <a:t>Oso Oliva, Director-Health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525256"/>
            <a:ext cx="135247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2026-11</a:t>
                      </a:r>
                      <a:endParaRPr lang="en-US"/>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20036526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a:extLst>
              <a:ext uri="{FF2B5EF4-FFF2-40B4-BE49-F238E27FC236}">
                <a16:creationId xmlns:a16="http://schemas.microsoft.com/office/drawing/2014/main" id="{79724019-B504-48A0-10D4-FA72B434C498}"/>
              </a:ext>
            </a:extLst>
          </p:cNvPr>
          <p:cNvPicPr>
            <a:picLocks noChangeAspect="1"/>
          </p:cNvPicPr>
          <p:nvPr/>
        </p:nvPicPr>
        <p:blipFill>
          <a:blip r:embed="rId3"/>
          <a:srcRect l="4820" r="5519"/>
          <a:stretch>
            <a:fillRect/>
          </a:stretch>
        </p:blipFill>
        <p:spPr>
          <a:xfrm>
            <a:off x="6401354" y="1926291"/>
            <a:ext cx="5421032" cy="3643236"/>
          </a:xfrm>
          <a:prstGeom prst="rect">
            <a:avLst/>
          </a:prstGeom>
        </p:spPr>
      </p:pic>
      <p:pic>
        <p:nvPicPr>
          <p:cNvPr id="13" name="Picture 12" descr="Icon&#10;&#10;Description automatically generated">
            <a:extLst>
              <a:ext uri="{FF2B5EF4-FFF2-40B4-BE49-F238E27FC236}">
                <a16:creationId xmlns:a16="http://schemas.microsoft.com/office/drawing/2014/main" id="{776C428D-0F68-2CE5-FC88-DEA9966F0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79" y="59868"/>
            <a:ext cx="550116" cy="476559"/>
          </a:xfrm>
          <a:prstGeom prst="rect">
            <a:avLst/>
          </a:prstGeom>
        </p:spPr>
      </p:pic>
      <p:sp>
        <p:nvSpPr>
          <p:cNvPr id="2" name="TextBox 1">
            <a:extLst>
              <a:ext uri="{FF2B5EF4-FFF2-40B4-BE49-F238E27FC236}">
                <a16:creationId xmlns:a16="http://schemas.microsoft.com/office/drawing/2014/main" id="{551FCB62-86A5-2E13-A558-C14131542862}"/>
              </a:ext>
            </a:extLst>
          </p:cNvPr>
          <p:cNvSpPr txBox="1"/>
          <p:nvPr/>
        </p:nvSpPr>
        <p:spPr>
          <a:xfrm>
            <a:off x="9569303" y="2717631"/>
            <a:ext cx="1584343"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Sulphuric acid ship-loading manifold</a:t>
            </a:r>
          </a:p>
        </p:txBody>
      </p:sp>
    </p:spTree>
    <p:extLst>
      <p:ext uri="{BB962C8B-B14F-4D97-AF65-F5344CB8AC3E}">
        <p14:creationId xmlns:p14="http://schemas.microsoft.com/office/powerpoint/2010/main" val="319976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6083F62B-2B4E-F8A1-5146-E8796E75CB06}"/>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4041" b="13391"/>
          <a:stretch>
            <a:fillRect/>
          </a:stretch>
        </p:blipFill>
        <p:spPr>
          <a:xfrm>
            <a:off x="9291347" y="1515433"/>
            <a:ext cx="2409824" cy="2653009"/>
          </a:xfrm>
          <a:prstGeom prst="rect">
            <a:avLst/>
          </a:prstGeom>
        </p:spPr>
      </p:pic>
      <p:pic>
        <p:nvPicPr>
          <p:cNvPr id="22" name="Picture Placeholder 21">
            <a:extLst>
              <a:ext uri="{FF2B5EF4-FFF2-40B4-BE49-F238E27FC236}">
                <a16:creationId xmlns:a16="http://schemas.microsoft.com/office/drawing/2014/main" id="{57154F6C-4FB8-4032-0D2F-D5E2B3106A2E}"/>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1589" t="17268" r="11589" b="18658"/>
          <a:stretch>
            <a:fillRect/>
          </a:stretch>
        </p:blipFill>
        <p:spPr>
          <a:xfrm>
            <a:off x="7605617" y="4652060"/>
            <a:ext cx="2699758" cy="1688827"/>
          </a:xfrm>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9291347" y="4179245"/>
            <a:ext cx="2409824" cy="236484"/>
          </a:xfrm>
        </p:spPr>
        <p:txBody>
          <a:bodyPr/>
          <a:lstStyle/>
          <a:p>
            <a:r>
              <a:rPr lang="en-US" sz="1050" i="1">
                <a:latin typeface="Arial" panose="020B0604020202020204" pitchFamily="34" charset="0"/>
                <a:cs typeface="Arial" panose="020B0604020202020204" pitchFamily="34" charset="0"/>
              </a:rPr>
              <a:t>Location of work area on screen deck.</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540878" y="4168442"/>
            <a:ext cx="2527979" cy="226425"/>
          </a:xfrm>
        </p:spPr>
        <p:txBody>
          <a:bodyPr/>
          <a:lstStyle/>
          <a:p>
            <a:r>
              <a:rPr lang="en-US" sz="1050" i="1">
                <a:latin typeface="Arial" panose="020B0604020202020204" pitchFamily="34" charset="0"/>
                <a:cs typeface="Arial" panose="020B0604020202020204" pitchFamily="34" charset="0"/>
              </a:rPr>
              <a:t>Location of workers above and contract employee below.</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918854" y="6361749"/>
            <a:ext cx="4073285" cy="226425"/>
          </a:xfrm>
        </p:spPr>
        <p:txBody>
          <a:bodyPr/>
          <a:lstStyle/>
          <a:p>
            <a:r>
              <a:rPr lang="en-US" sz="1050" i="1">
                <a:latin typeface="Arial" panose="020B0604020202020204" pitchFamily="34" charset="0"/>
                <a:cs typeface="Arial" panose="020B0604020202020204" pitchFamily="34" charset="0"/>
              </a:rPr>
              <a:t>Wedge that fell from upper level (approximately 2.5 pounds).</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857703" y="269826"/>
            <a:ext cx="4753560" cy="533203"/>
          </a:xfrm>
        </p:spPr>
        <p:txBody>
          <a:bodyPr/>
          <a:lstStyle/>
          <a:p>
            <a:r>
              <a:rPr lang="en-US"/>
              <a:t>Metal Wedge Fell and Struck Employee</a:t>
            </a:r>
          </a:p>
        </p:txBody>
      </p:sp>
      <p:pic>
        <p:nvPicPr>
          <p:cNvPr id="14" name="Picture Placeholder 13">
            <a:extLst>
              <a:ext uri="{FF2B5EF4-FFF2-40B4-BE49-F238E27FC236}">
                <a16:creationId xmlns:a16="http://schemas.microsoft.com/office/drawing/2014/main" id="{4D2E090C-A6C3-9B46-D646-6DB5F4927E9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70" b="21550"/>
          <a:stretch>
            <a:fillRect/>
          </a:stretch>
        </p:blipFill>
        <p:spPr>
          <a:xfrm>
            <a:off x="6540878" y="1515433"/>
            <a:ext cx="2527979" cy="2653009"/>
          </a:xfrm>
          <a:prstGeom prst="rect">
            <a:avLst/>
          </a:prstGeom>
        </p:spPr>
      </p:pic>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9"/>
          <a:ext cx="5609203" cy="555126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95684">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106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9665">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June 17, 2026 / 4:30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12218">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201977">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While removing a coupling on the screening deck, an employee tried to create space by driving a metal wedge weighing about  2.5 pounds into the coupling. </a:t>
                      </a:r>
                      <a:r>
                        <a:rPr lang="en-US" sz="1100" b="0" i="0" u="none" strike="noStrike" kern="1200" noProof="0">
                          <a:solidFill>
                            <a:schemeClr val="dk1"/>
                          </a:solidFill>
                          <a:effectLst/>
                          <a:latin typeface="Arial"/>
                          <a:ea typeface="+mn-ea"/>
                          <a:cs typeface="Arial"/>
                        </a:rPr>
                        <a:t>When the wedge was struck with a hammer, it became dislodged and was projected about 4 feet horizontally, clearing the handrail and falling approximately 45 feet to the ground. </a:t>
                      </a:r>
                      <a:r>
                        <a:rPr lang="en-US" sz="1050" b="0" i="0" kern="1200">
                          <a:solidFill>
                            <a:schemeClr val="dk1"/>
                          </a:solidFill>
                          <a:effectLst/>
                          <a:latin typeface="Arial"/>
                          <a:ea typeface="+mn-ea"/>
                          <a:cs typeface="Arial"/>
                        </a:rPr>
                        <a:t>The wedge then bounced and hit an employee in the leg.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2461">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10729">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Lack of segregation and dedicated drop zone.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Lack of fall controls between crew working on upper level and those working on the ground.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730035">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solidFill>
                            <a:schemeClr val="tx1"/>
                          </a:solidFill>
                          <a:latin typeface="Arial" panose="020B0604020202020204" pitchFamily="34" charset="0"/>
                          <a:cs typeface="Arial" panose="020B0604020202020204" pitchFamily="34" charset="0"/>
                        </a:rPr>
                        <a:t>Reiterate the importance of critical controls related to: </a:t>
                      </a:r>
                    </a:p>
                    <a:p>
                      <a:pPr marL="171450" lvl="0" indent="-171450">
                        <a:buFont typeface="Arial" panose="020B0604020202020204" pitchFamily="34" charset="0"/>
                        <a:buChar char="•"/>
                      </a:pPr>
                      <a:r>
                        <a:rPr lang="en-US" sz="1050" kern="1200">
                          <a:solidFill>
                            <a:schemeClr val="tx1"/>
                          </a:solidFill>
                          <a:latin typeface="Arial" panose="020B0604020202020204" pitchFamily="34" charset="0"/>
                          <a:ea typeface="+mn-ea"/>
                          <a:cs typeface="Arial" panose="020B0604020202020204" pitchFamily="34" charset="0"/>
                        </a:rPr>
                        <a:t>Drop zones</a:t>
                      </a:r>
                    </a:p>
                    <a:p>
                      <a:pPr marL="171450" lvl="0" indent="-171450">
                        <a:buFont typeface="Arial" panose="020B0604020202020204" pitchFamily="34" charset="0"/>
                        <a:buChar char="•"/>
                      </a:pPr>
                      <a:r>
                        <a:rPr lang="en-US" sz="1050" kern="1200">
                          <a:solidFill>
                            <a:schemeClr val="tx1"/>
                          </a:solidFill>
                          <a:latin typeface="Arial" panose="020B0604020202020204" pitchFamily="34" charset="0"/>
                          <a:ea typeface="+mn-ea"/>
                          <a:cs typeface="Arial" panose="020B0604020202020204" pitchFamily="34" charset="0"/>
                        </a:rPr>
                        <a:t>Synchronized work </a:t>
                      </a:r>
                    </a:p>
                    <a:p>
                      <a:pPr marL="171450" lvl="0" indent="-171450">
                        <a:buFont typeface="Arial" panose="020B0604020202020204" pitchFamily="34" charset="0"/>
                        <a:buChar char="•"/>
                      </a:pPr>
                      <a:r>
                        <a:rPr lang="en-US" sz="1050" kern="1200">
                          <a:solidFill>
                            <a:schemeClr val="tx1"/>
                          </a:solidFill>
                          <a:latin typeface="Arial" panose="020B0604020202020204" pitchFamily="34" charset="0"/>
                          <a:ea typeface="+mn-ea"/>
                          <a:cs typeface="Arial" panose="020B0604020202020204" pitchFamily="34" charset="0"/>
                        </a:rPr>
                        <a:t>Dropped object prevention</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48170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5"/>
                        </a:rPr>
                        <a:t>FCX-HS19 Flagging and Barricading Policy</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6"/>
                        </a:rPr>
                        <a:t>FCX-HS02 Working at Heights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7310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The impacted employee was evaluated and no injuries were reported.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0106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Shannon Jeans,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2757" y="615284"/>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20037181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18680DA2-05BB-845C-AF45-5AB6ED1A1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672" y="47381"/>
            <a:ext cx="655560" cy="567903"/>
          </a:xfrm>
          <a:prstGeom prst="rect">
            <a:avLst/>
          </a:prstGeom>
        </p:spPr>
      </p:pic>
    </p:spTree>
    <p:extLst>
      <p:ext uri="{BB962C8B-B14F-4D97-AF65-F5344CB8AC3E}">
        <p14:creationId xmlns:p14="http://schemas.microsoft.com/office/powerpoint/2010/main" val="64684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3470D-7EAC-89D9-DA88-AC153B268F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F6EA3D1-2FBF-3B51-021B-E2BF64CDEE32}"/>
              </a:ext>
            </a:extLst>
          </p:cNvPr>
          <p:cNvSpPr>
            <a:spLocks noGrp="1"/>
          </p:cNvSpPr>
          <p:nvPr>
            <p:ph type="body" sz="quarter" idx="32"/>
          </p:nvPr>
        </p:nvSpPr>
        <p:spPr>
          <a:xfrm>
            <a:off x="6276518" y="4618289"/>
            <a:ext cx="2409824" cy="236484"/>
          </a:xfrm>
        </p:spPr>
        <p:txBody>
          <a:bodyPr/>
          <a:lstStyle/>
          <a:p>
            <a:r>
              <a:rPr lang="en-US" sz="1050" i="1">
                <a:latin typeface="Arial" panose="020B0604020202020204" pitchFamily="34" charset="0"/>
                <a:cs typeface="Arial" panose="020B0604020202020204" pitchFamily="34" charset="0"/>
              </a:rPr>
              <a:t>Area bar fell. </a:t>
            </a:r>
          </a:p>
        </p:txBody>
      </p:sp>
      <p:sp>
        <p:nvSpPr>
          <p:cNvPr id="6" name="Text Placeholder 5">
            <a:extLst>
              <a:ext uri="{FF2B5EF4-FFF2-40B4-BE49-F238E27FC236}">
                <a16:creationId xmlns:a16="http://schemas.microsoft.com/office/drawing/2014/main" id="{25E5673C-C604-6B03-E42E-57B1D7142EE0}"/>
              </a:ext>
            </a:extLst>
          </p:cNvPr>
          <p:cNvSpPr>
            <a:spLocks noGrp="1"/>
          </p:cNvSpPr>
          <p:nvPr>
            <p:ph type="body" sz="quarter" idx="33"/>
          </p:nvPr>
        </p:nvSpPr>
        <p:spPr>
          <a:xfrm>
            <a:off x="6877247" y="6236097"/>
            <a:ext cx="3767583" cy="226425"/>
          </a:xfrm>
        </p:spPr>
        <p:txBody>
          <a:bodyPr/>
          <a:lstStyle/>
          <a:p>
            <a:r>
              <a:rPr lang="en-US" sz="1050" i="1">
                <a:latin typeface="Arial" panose="020B0604020202020204" pitchFamily="34" charset="0"/>
                <a:cs typeface="Arial" panose="020B0604020202020204" pitchFamily="34" charset="0"/>
              </a:rPr>
              <a:t>Pry bar – approximately 3-feet long. </a:t>
            </a:r>
          </a:p>
        </p:txBody>
      </p:sp>
      <p:sp>
        <p:nvSpPr>
          <p:cNvPr id="7" name="Text Placeholder 6">
            <a:extLst>
              <a:ext uri="{FF2B5EF4-FFF2-40B4-BE49-F238E27FC236}">
                <a16:creationId xmlns:a16="http://schemas.microsoft.com/office/drawing/2014/main" id="{BE6A329E-326A-1AC0-71A6-85A992F4D766}"/>
              </a:ext>
            </a:extLst>
          </p:cNvPr>
          <p:cNvSpPr>
            <a:spLocks noGrp="1"/>
          </p:cNvSpPr>
          <p:nvPr>
            <p:ph type="body" sz="quarter" idx="34"/>
          </p:nvPr>
        </p:nvSpPr>
        <p:spPr>
          <a:xfrm>
            <a:off x="9080847" y="4625099"/>
            <a:ext cx="2667559" cy="226425"/>
          </a:xfrm>
        </p:spPr>
        <p:txBody>
          <a:bodyPr/>
          <a:lstStyle/>
          <a:p>
            <a:r>
              <a:rPr lang="en-US" sz="1050" i="1">
                <a:latin typeface="Arial" panose="020B0604020202020204" pitchFamily="34" charset="0"/>
                <a:cs typeface="Arial" panose="020B0604020202020204" pitchFamily="34" charset="0"/>
              </a:rPr>
              <a:t>Location bar was placed during staging. </a:t>
            </a:r>
          </a:p>
        </p:txBody>
      </p:sp>
      <p:sp>
        <p:nvSpPr>
          <p:cNvPr id="8" name="Title 7">
            <a:extLst>
              <a:ext uri="{FF2B5EF4-FFF2-40B4-BE49-F238E27FC236}">
                <a16:creationId xmlns:a16="http://schemas.microsoft.com/office/drawing/2014/main" id="{5C5D59BF-D504-9584-0981-495A9FE38AF2}"/>
              </a:ext>
            </a:extLst>
          </p:cNvPr>
          <p:cNvSpPr>
            <a:spLocks noGrp="1"/>
          </p:cNvSpPr>
          <p:nvPr>
            <p:ph type="title"/>
          </p:nvPr>
        </p:nvSpPr>
        <p:spPr>
          <a:xfrm>
            <a:off x="3573379" y="269826"/>
            <a:ext cx="4544903" cy="533203"/>
          </a:xfrm>
        </p:spPr>
        <p:txBody>
          <a:bodyPr/>
          <a:lstStyle/>
          <a:p>
            <a:r>
              <a:rPr lang="en-US"/>
              <a:t>Pry Bar Dropped from Height </a:t>
            </a:r>
          </a:p>
        </p:txBody>
      </p:sp>
      <p:graphicFrame>
        <p:nvGraphicFramePr>
          <p:cNvPr id="10" name="Table 2">
            <a:extLst>
              <a:ext uri="{FF2B5EF4-FFF2-40B4-BE49-F238E27FC236}">
                <a16:creationId xmlns:a16="http://schemas.microsoft.com/office/drawing/2014/main" id="{EE015BB3-8BA0-C4A6-A7B9-CBFF66A30E02}"/>
              </a:ext>
            </a:extLst>
          </p:cNvPr>
          <p:cNvGraphicFramePr>
            <a:graphicFrameLocks noGrp="1"/>
          </p:cNvGraphicFramePr>
          <p:nvPr/>
        </p:nvGraphicFramePr>
        <p:xfrm>
          <a:off x="272810" y="1078478"/>
          <a:ext cx="5609203" cy="5533001"/>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June 18, 2026 / 11:30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71655">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971614">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r>
                        <a:rPr lang="en-US" sz="1050" kern="1200">
                          <a:solidFill>
                            <a:schemeClr val="dk1"/>
                          </a:solidFill>
                          <a:effectLst/>
                          <a:latin typeface="Arial" panose="020B0604020202020204" pitchFamily="34" charset="0"/>
                          <a:ea typeface="+mn-ea"/>
                          <a:cs typeface="Arial" panose="020B0604020202020204" pitchFamily="34" charset="0"/>
                        </a:rPr>
                        <a:t>Contractors used a pry bar to remove an idler during replacement. As the idler came free, one employee placed the 3-foot, 6-pound bar on the return side of the belt while holding the idler. The bar then fell approximately 43 feet to the ground.</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Falling objects was identified as a fatal risk, but segregation controls were not implemented effectively.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Dropped object hazard was not effectively mitigated when staging the pry bar.</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Simultaneous work above and below was not adequately segregated or controlled.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31096">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Verify segregation controls in elevated work areas.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Audit material staging areas to avoid risk of falling materials. </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2"/>
                        </a:rPr>
                        <a:t>FCX-HS19 Flagging and Barricading Policy</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3"/>
                        </a:rPr>
                        <a:t>FCX-HS02 Working at Heights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56021">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effectLst/>
                          <a:latin typeface="Arial" panose="020B0604020202020204" pitchFamily="34" charset="0"/>
                          <a:ea typeface="+mn-ea"/>
                          <a:cs typeface="Arial" panose="020B0604020202020204" pitchFamily="34" charset="0"/>
                        </a:rPr>
                        <a:t>Shyra Valdez, Manager-Health and Safety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90CE7BA1-BEDD-8A6D-EA1F-E0CF98576E5C}"/>
              </a:ext>
            </a:extLst>
          </p:cNvPr>
          <p:cNvSpPr txBox="1"/>
          <p:nvPr/>
        </p:nvSpPr>
        <p:spPr>
          <a:xfrm>
            <a:off x="0" y="676071"/>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6C78AE17-36B3-F37F-C87F-16766ACE1FFB}"/>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2026-12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20037211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28A9989A-6C4B-1032-B50C-28F428E45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25" y="70762"/>
            <a:ext cx="698740" cy="605309"/>
          </a:xfrm>
          <a:prstGeom prst="rect">
            <a:avLst/>
          </a:prstGeom>
        </p:spPr>
      </p:pic>
      <p:pic>
        <p:nvPicPr>
          <p:cNvPr id="29" name="Picture Placeholder 21">
            <a:extLst>
              <a:ext uri="{FF2B5EF4-FFF2-40B4-BE49-F238E27FC236}">
                <a16:creationId xmlns:a16="http://schemas.microsoft.com/office/drawing/2014/main" id="{905C499A-AC4F-1370-8BDE-1DBA70009984}"/>
              </a:ext>
            </a:extLst>
          </p:cNvPr>
          <p:cNvPicPr>
            <a:picLocks noGrp="1" noChangeAspect="1"/>
          </p:cNvPicPr>
          <p:nvPr>
            <p:ph type="pic" sz="quarter" idx="17"/>
          </p:nvPr>
        </p:nvPicPr>
        <p:blipFill>
          <a:blip r:embed="rId5"/>
          <a:srcRect l="19934" t="15407" b="15407"/>
          <a:stretch>
            <a:fillRect/>
          </a:stretch>
        </p:blipFill>
        <p:spPr>
          <a:xfrm>
            <a:off x="6452712" y="1490827"/>
            <a:ext cx="2543146" cy="3100980"/>
          </a:xfrm>
          <a:prstGeom prst="rect">
            <a:avLst/>
          </a:prstGeom>
        </p:spPr>
      </p:pic>
      <p:pic>
        <p:nvPicPr>
          <p:cNvPr id="37" name="Picture 36">
            <a:extLst>
              <a:ext uri="{FF2B5EF4-FFF2-40B4-BE49-F238E27FC236}">
                <a16:creationId xmlns:a16="http://schemas.microsoft.com/office/drawing/2014/main" id="{5E56C61D-B033-A374-CAF2-326A562CA898}"/>
              </a:ext>
            </a:extLst>
          </p:cNvPr>
          <p:cNvPicPr>
            <a:picLocks noChangeAspect="1"/>
          </p:cNvPicPr>
          <p:nvPr/>
        </p:nvPicPr>
        <p:blipFill>
          <a:blip r:embed="rId6"/>
          <a:srcRect l="41802" r="24840"/>
          <a:stretch>
            <a:fillRect/>
          </a:stretch>
        </p:blipFill>
        <p:spPr>
          <a:xfrm rot="16200000">
            <a:off x="8561816" y="3536690"/>
            <a:ext cx="1038062" cy="4129615"/>
          </a:xfrm>
          <a:prstGeom prst="rect">
            <a:avLst/>
          </a:prstGeom>
        </p:spPr>
      </p:pic>
      <p:pic>
        <p:nvPicPr>
          <p:cNvPr id="45" name="Picture 44">
            <a:extLst>
              <a:ext uri="{FF2B5EF4-FFF2-40B4-BE49-F238E27FC236}">
                <a16:creationId xmlns:a16="http://schemas.microsoft.com/office/drawing/2014/main" id="{ADCE3279-4B79-6C1D-1A48-EC97E8FEF2D0}"/>
              </a:ext>
            </a:extLst>
          </p:cNvPr>
          <p:cNvPicPr>
            <a:picLocks noChangeAspect="1"/>
          </p:cNvPicPr>
          <p:nvPr/>
        </p:nvPicPr>
        <p:blipFill>
          <a:blip r:embed="rId7"/>
          <a:stretch>
            <a:fillRect/>
          </a:stretch>
        </p:blipFill>
        <p:spPr>
          <a:xfrm>
            <a:off x="9253631" y="1490828"/>
            <a:ext cx="2409824" cy="3100979"/>
          </a:xfrm>
          <a:prstGeom prst="rect">
            <a:avLst/>
          </a:prstGeom>
        </p:spPr>
      </p:pic>
    </p:spTree>
    <p:extLst>
      <p:ext uri="{BB962C8B-B14F-4D97-AF65-F5344CB8AC3E}">
        <p14:creationId xmlns:p14="http://schemas.microsoft.com/office/powerpoint/2010/main" val="281914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615246EB-AABD-F016-A083-B2EA3F00B8AE}"/>
              </a:ext>
            </a:extLst>
          </p:cNvPr>
          <p:cNvPicPr>
            <a:picLocks noGrp="1" noChangeAspect="1"/>
          </p:cNvPicPr>
          <p:nvPr>
            <p:ph type="pic" sz="quarter" idx="16"/>
          </p:nvPr>
        </p:nvPicPr>
        <p:blipFill>
          <a:blip r:embed="rId2"/>
          <a:srcRect t="5172" b="5172"/>
          <a:stretch/>
        </p:blipFill>
        <p:spPr>
          <a:xfrm>
            <a:off x="9269686" y="1659379"/>
            <a:ext cx="2409824" cy="2352675"/>
          </a:xfrm>
          <a:prstGeom prst="rect">
            <a:avLst/>
          </a:prstGeom>
        </p:spPr>
      </p:pic>
      <p:pic>
        <p:nvPicPr>
          <p:cNvPr id="28" name="Picture Placeholder 27">
            <a:extLst>
              <a:ext uri="{FF2B5EF4-FFF2-40B4-BE49-F238E27FC236}">
                <a16:creationId xmlns:a16="http://schemas.microsoft.com/office/drawing/2014/main" id="{0A26B731-FABC-DFCC-538E-ECD67C729923}"/>
              </a:ext>
            </a:extLst>
          </p:cNvPr>
          <p:cNvPicPr>
            <a:picLocks noGrp="1" noChangeAspect="1"/>
          </p:cNvPicPr>
          <p:nvPr>
            <p:ph type="pic" sz="quarter" idx="18"/>
          </p:nvPr>
        </p:nvPicPr>
        <p:blipFill>
          <a:blip r:embed="rId3"/>
          <a:srcRect t="20528" b="20528"/>
          <a:stretch/>
        </p:blipFill>
        <p:spPr>
          <a:xfrm>
            <a:off x="7096941" y="4423025"/>
            <a:ext cx="4073285" cy="1790509"/>
          </a:xfrm>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35250" y="4007292"/>
            <a:ext cx="2531560" cy="236484"/>
          </a:xfrm>
        </p:spPr>
        <p:txBody>
          <a:bodyPr/>
          <a:lstStyle/>
          <a:p>
            <a:r>
              <a:rPr lang="en-US" sz="1050" i="1">
                <a:latin typeface="Arial" panose="020B0604020202020204" pitchFamily="34" charset="0"/>
                <a:cs typeface="Arial" panose="020B0604020202020204" pitchFamily="34" charset="0"/>
              </a:rPr>
              <a:t>Area where pipe fell over toe board.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9106059" y="4024013"/>
            <a:ext cx="2757285" cy="226425"/>
          </a:xfrm>
        </p:spPr>
        <p:txBody>
          <a:bodyPr/>
          <a:lstStyle/>
          <a:p>
            <a:r>
              <a:rPr lang="en-US" sz="1050" i="1">
                <a:latin typeface="Arial" panose="020B0604020202020204" pitchFamily="34" charset="0"/>
                <a:cs typeface="Arial" panose="020B0604020202020204" pitchFamily="34" charset="0"/>
              </a:rPr>
              <a:t>Elevated platform and pipe travel path.</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958098" y="6246754"/>
            <a:ext cx="4073285" cy="226425"/>
          </a:xfrm>
        </p:spPr>
        <p:txBody>
          <a:bodyPr/>
          <a:lstStyle/>
          <a:p>
            <a:r>
              <a:rPr lang="en-US" sz="1050" i="1">
                <a:latin typeface="Arial" panose="020B0604020202020204" pitchFamily="34" charset="0"/>
                <a:cs typeface="Arial" panose="020B0604020202020204" pitchFamily="34" charset="0"/>
              </a:rPr>
              <a:t>Pipe that fell.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Pipe Fell from Upper Level</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823190" cy="5539960"/>
        </p:xfrm>
        <a:graphic>
          <a:graphicData uri="http://schemas.openxmlformats.org/drawingml/2006/table">
            <a:tbl>
              <a:tblPr firstRow="1" bandRow="1">
                <a:tableStyleId>{1FECB4D8-DB02-4DC6-A0A2-4F2EBAE1DC90}</a:tableStyleId>
              </a:tblPr>
              <a:tblGrid>
                <a:gridCol w="1578115">
                  <a:extLst>
                    <a:ext uri="{9D8B030D-6E8A-4147-A177-3AD203B41FA5}">
                      <a16:colId xmlns:a16="http://schemas.microsoft.com/office/drawing/2014/main" val="2478897174"/>
                    </a:ext>
                  </a:extLst>
                </a:gridCol>
                <a:gridCol w="4245075">
                  <a:extLst>
                    <a:ext uri="{9D8B030D-6E8A-4147-A177-3AD203B41FA5}">
                      <a16:colId xmlns:a16="http://schemas.microsoft.com/office/drawing/2014/main" val="1434738273"/>
                    </a:ext>
                  </a:extLst>
                </a:gridCol>
              </a:tblGrid>
              <a:tr h="336854">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1422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25155">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June 18, 2026 / 11:00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36171">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026569">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r>
                        <a:rPr lang="en-US" sz="1050" kern="1200">
                          <a:solidFill>
                            <a:schemeClr val="dk1"/>
                          </a:solidFill>
                          <a:effectLst/>
                          <a:latin typeface="Arial" panose="020B0604020202020204" pitchFamily="34" charset="0"/>
                          <a:ea typeface="+mn-ea"/>
                          <a:cs typeface="Arial" panose="020B0604020202020204" pitchFamily="34" charset="0"/>
                        </a:rPr>
                        <a:t>An employee used a 9-foot section of handrail pipe to pry open an analyzer dart from an elevated surface in the moly plant. After use, it was placed against a slurry box and toe board. The pipe became unstable and fell over the toe board, dropping about 53 feet to the concrete floor below and landing about 16 feet from an employee.</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Dropped object hazard was not effectively controlled when staging the pipe.</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Improper tool selection for the task.</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Hazards were not fully recognized when placing the pipe in an unstable position.</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Simultaneous work above and below was not adequately segregated.</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Lack of secondary retention or physical barriers to prevent falling objects.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31096">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Verify implementation of segregation controls for falling object hazards.</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Confirm proper tool identification and implementation.</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428181">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4"/>
                        </a:rPr>
                        <a:t>FCX-HS19 Flagging and Barricading Policy</a:t>
                      </a:r>
                      <a:endParaRPr lang="en-US"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5"/>
                        </a:rPr>
                        <a:t>FCX-HS02 Working at Heights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27758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0">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effectLst/>
                          <a:latin typeface="Arial" panose="020B0604020202020204" pitchFamily="34" charset="0"/>
                          <a:ea typeface="+mn-ea"/>
                          <a:cs typeface="Arial" panose="020B0604020202020204" pitchFamily="34" charset="0"/>
                        </a:rPr>
                        <a:t>Shyra Valdez, Manager-Health and Safety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676071"/>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2026-13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20037210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D4C5E75D-025A-406E-ABC5-71635D41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25" y="70762"/>
            <a:ext cx="698740" cy="605309"/>
          </a:xfrm>
          <a:prstGeom prst="rect">
            <a:avLst/>
          </a:prstGeom>
        </p:spPr>
      </p:pic>
      <p:pic>
        <p:nvPicPr>
          <p:cNvPr id="24" name="Picture Placeholder 23">
            <a:extLst>
              <a:ext uri="{FF2B5EF4-FFF2-40B4-BE49-F238E27FC236}">
                <a16:creationId xmlns:a16="http://schemas.microsoft.com/office/drawing/2014/main" id="{7DB40563-F987-4B9C-9051-39CD91C0E565}"/>
              </a:ext>
            </a:extLst>
          </p:cNvPr>
          <p:cNvPicPr>
            <a:picLocks noGrp="1" noChangeAspect="1"/>
          </p:cNvPicPr>
          <p:nvPr>
            <p:ph type="pic" sz="quarter" idx="17"/>
          </p:nvPr>
        </p:nvPicPr>
        <p:blipFill>
          <a:blip r:embed="rId7"/>
          <a:srcRect l="13112" r="13112"/>
          <a:stretch/>
        </p:blipFill>
        <p:spPr>
          <a:xfrm>
            <a:off x="6524975" y="1654617"/>
            <a:ext cx="2409824" cy="2352675"/>
          </a:xfrm>
          <a:prstGeom prst="rect">
            <a:avLst/>
          </a:prstGeom>
        </p:spPr>
      </p:pic>
    </p:spTree>
    <p:extLst>
      <p:ext uri="{BB962C8B-B14F-4D97-AF65-F5344CB8AC3E}">
        <p14:creationId xmlns:p14="http://schemas.microsoft.com/office/powerpoint/2010/main" val="2936614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4EFBFF9-42FD-FC59-9BCA-462B00A2D1A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3389" t="11773" r="45300" b="16403"/>
          <a:stretch>
            <a:fillRect/>
          </a:stretch>
        </p:blipFill>
        <p:spPr>
          <a:xfrm rot="5400000">
            <a:off x="6679713" y="3990838"/>
            <a:ext cx="1807394" cy="2356751"/>
          </a:xfrm>
          <a:prstGeom prst="rect">
            <a:avLst/>
          </a:prstGeom>
        </p:spPr>
      </p:pic>
      <p:pic>
        <p:nvPicPr>
          <p:cNvPr id="16" name="Picture Placeholder 15">
            <a:extLst>
              <a:ext uri="{FF2B5EF4-FFF2-40B4-BE49-F238E27FC236}">
                <a16:creationId xmlns:a16="http://schemas.microsoft.com/office/drawing/2014/main" id="{20F27F0F-8470-8A56-73A8-B195F80D1DE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7300" t="19484" r="24365" b="21098"/>
          <a:stretch>
            <a:fillRect/>
          </a:stretch>
        </p:blipFill>
        <p:spPr>
          <a:xfrm>
            <a:off x="6772172" y="1799999"/>
            <a:ext cx="1413514" cy="2126875"/>
          </a:xfrm>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605842" y="3957604"/>
            <a:ext cx="2409824" cy="236484"/>
          </a:xfrm>
        </p:spPr>
        <p:txBody>
          <a:bodyPr/>
          <a:lstStyle/>
          <a:p>
            <a:r>
              <a:rPr lang="en-US" sz="1050" i="1">
                <a:latin typeface="Arial" panose="020B0604020202020204" pitchFamily="34" charset="0"/>
                <a:cs typeface="Arial" panose="020B0604020202020204" pitchFamily="34" charset="0"/>
              </a:rPr>
              <a:t>Photo of hammer</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366857" y="6072910"/>
            <a:ext cx="1296069" cy="236484"/>
          </a:xfrm>
        </p:spPr>
        <p:txBody>
          <a:bodyPr/>
          <a:lstStyle/>
          <a:p>
            <a:r>
              <a:rPr lang="en-US" sz="1050" i="1">
                <a:latin typeface="Arial" panose="020B0604020202020204" pitchFamily="34" charset="0"/>
                <a:cs typeface="Arial" panose="020B0604020202020204" pitchFamily="34" charset="0"/>
              </a:rPr>
              <a:t>Photo of pin</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8859887" y="5675721"/>
            <a:ext cx="1917567" cy="256022"/>
          </a:xfrm>
        </p:spPr>
        <p:txBody>
          <a:bodyPr/>
          <a:lstStyle/>
          <a:p>
            <a:r>
              <a:rPr lang="en-US" sz="1050" i="1">
                <a:latin typeface="Arial" panose="020B0604020202020204" pitchFamily="34" charset="0"/>
                <a:cs typeface="Arial" panose="020B0604020202020204" pitchFamily="34" charset="0"/>
              </a:rPr>
              <a:t>Incident location on shovel</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Fly Metal Struck Employee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823190" cy="5675882"/>
        </p:xfrm>
        <a:graphic>
          <a:graphicData uri="http://schemas.openxmlformats.org/drawingml/2006/table">
            <a:tbl>
              <a:tblPr firstRow="1" bandRow="1">
                <a:tableStyleId>{1FECB4D8-DB02-4DC6-A0A2-4F2EBAE1DC90}</a:tableStyleId>
              </a:tblPr>
              <a:tblGrid>
                <a:gridCol w="1578115">
                  <a:extLst>
                    <a:ext uri="{9D8B030D-6E8A-4147-A177-3AD203B41FA5}">
                      <a16:colId xmlns:a16="http://schemas.microsoft.com/office/drawing/2014/main" val="2478897174"/>
                    </a:ext>
                  </a:extLst>
                </a:gridCol>
                <a:gridCol w="4245075">
                  <a:extLst>
                    <a:ext uri="{9D8B030D-6E8A-4147-A177-3AD203B41FA5}">
                      <a16:colId xmlns:a16="http://schemas.microsoft.com/office/drawing/2014/main" val="1434738273"/>
                    </a:ext>
                  </a:extLst>
                </a:gridCol>
              </a:tblGrid>
              <a:tr h="346684">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4436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4436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June 22, 2026 / 9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44360">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Medical Treatment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910842">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dk1"/>
                          </a:solidFill>
                          <a:effectLst/>
                          <a:latin typeface="Arial" panose="020B0604020202020204" pitchFamily="34" charset="0"/>
                          <a:ea typeface="+mn-ea"/>
                          <a:cs typeface="Arial" panose="020B0604020202020204" pitchFamily="34" charset="0"/>
                        </a:rPr>
                        <a:t>A shovel and drill mechanic suffered a facial injury while reinstalling a snubber pin on a shovel dipper door. The pin bore was worn and misaligned. While striking the pin with a 4-pound non-soft blow hammer, a fragment of metal broke free and struck the employee in the face.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6245">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66368">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The employee was wearing safety glasses, face shield and gloves but no additional body protection.</a:t>
                      </a:r>
                    </a:p>
                    <a:p>
                      <a:pPr marL="171450" indent="-171450">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The wrong tool was selected for the job. The employee should have used a soft blow hammer and additional body protection PPE.</a:t>
                      </a:r>
                      <a:endParaRPr lang="en-US" sz="1050">
                        <a:solidFill>
                          <a:schemeClr val="tx1"/>
                        </a:solidFill>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1332874">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lgn="l" defTabSz="914408" rtl="0" eaLnBrk="1" latinLnBrk="0" hangingPunct="1">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Never strike hardened or damaged components without confirming condition (risk of fly metal).</a:t>
                      </a:r>
                    </a:p>
                    <a:p>
                      <a:pPr marL="171450" lvl="0" indent="-171450" algn="l" defTabSz="914408" rtl="0" eaLnBrk="1" latinLnBrk="0" hangingPunct="1">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4-pound hammers and larger must be soft blow.</a:t>
                      </a:r>
                    </a:p>
                    <a:p>
                      <a:pPr marL="171450" lvl="0" indent="-171450" algn="l" defTabSz="914408" rtl="0" eaLnBrk="1" latinLnBrk="0" hangingPunct="1">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Additional body protection (leather/</a:t>
                      </a:r>
                      <a:r>
                        <a:rPr lang="en-US" sz="1050" kern="1200" err="1">
                          <a:solidFill>
                            <a:schemeClr val="dk1"/>
                          </a:solidFill>
                          <a:effectLst/>
                          <a:latin typeface="Arial" panose="020B0604020202020204" pitchFamily="34" charset="0"/>
                          <a:ea typeface="+mn-ea"/>
                          <a:cs typeface="Arial" panose="020B0604020202020204" pitchFamily="34" charset="0"/>
                        </a:rPr>
                        <a:t>kevlar</a:t>
                      </a:r>
                      <a:r>
                        <a:rPr lang="en-US" sz="1050" kern="1200">
                          <a:solidFill>
                            <a:schemeClr val="dk1"/>
                          </a:solidFill>
                          <a:effectLst/>
                          <a:latin typeface="Arial" panose="020B0604020202020204" pitchFamily="34" charset="0"/>
                          <a:ea typeface="+mn-ea"/>
                          <a:cs typeface="Arial" panose="020B0604020202020204" pitchFamily="34" charset="0"/>
                        </a:rPr>
                        <a:t>) should be used any time there is impact on hardened steels. </a:t>
                      </a:r>
                    </a:p>
                    <a:p>
                      <a:pPr marL="171450" lvl="0" indent="-171450" algn="l" defTabSz="914408" rtl="0" eaLnBrk="1" latinLnBrk="0" hangingPunct="1">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Evaluate bore/pin conditions and use proper tooling or engineered methods when alignment is compromised.</a:t>
                      </a:r>
                    </a:p>
                    <a:p>
                      <a:pPr marL="171450" lvl="0" indent="-171450" algn="l" defTabSz="914408" rtl="0" eaLnBrk="1" latinLnBrk="0" hangingPunct="1">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Maintain safe body positioning—stay out of line-of-fire.</a:t>
                      </a:r>
                      <a:endParaRPr lang="en-US" sz="1050">
                        <a:solidFill>
                          <a:schemeClr val="tx1"/>
                        </a:solidFill>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385052">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4"/>
                        </a:rPr>
                        <a:t>FCX-HS29 Standard Safety Requirements Policy</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457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lgn="l" defTabSz="914408" rtl="0" eaLnBrk="1" latinLnBrk="0" hangingPunct="1">
                        <a:buFont typeface="Arial" panose="020B0604020202020204" pitchFamily="34" charset="0"/>
                        <a:buChar char="•"/>
                      </a:pPr>
                      <a:r>
                        <a:rPr lang="en-US" sz="1050" kern="1200">
                          <a:solidFill>
                            <a:schemeClr val="dk1"/>
                          </a:solidFill>
                          <a:effectLst/>
                          <a:latin typeface="Arial" panose="020B0604020202020204" pitchFamily="34" charset="0"/>
                          <a:ea typeface="+mn-ea"/>
                          <a:cs typeface="Arial" panose="020B0604020202020204" pitchFamily="34" charset="0"/>
                        </a:rPr>
                        <a:t>The employee was transported to the hospital and immediately taken into surgery to remove the piece of metal from their cheek.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63781">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Shannon Jeans,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525256"/>
            <a:ext cx="144772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2026-14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20037314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4CA7C9A9-6011-8A01-6C66-D3F44226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40" y="54623"/>
            <a:ext cx="584444" cy="506296"/>
          </a:xfrm>
          <a:prstGeom prst="rect">
            <a:avLst/>
          </a:prstGeom>
        </p:spPr>
      </p:pic>
      <p:pic>
        <p:nvPicPr>
          <p:cNvPr id="24" name="Picture 23">
            <a:extLst>
              <a:ext uri="{FF2B5EF4-FFF2-40B4-BE49-F238E27FC236}">
                <a16:creationId xmlns:a16="http://schemas.microsoft.com/office/drawing/2014/main" id="{0A517841-30D7-0FE9-3674-45B5A0E988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615" y="1799999"/>
            <a:ext cx="2893572" cy="3858096"/>
          </a:xfrm>
          <a:prstGeom prst="rect">
            <a:avLst/>
          </a:prstGeom>
        </p:spPr>
      </p:pic>
      <p:sp>
        <p:nvSpPr>
          <p:cNvPr id="25" name="TextBox 24">
            <a:extLst>
              <a:ext uri="{FF2B5EF4-FFF2-40B4-BE49-F238E27FC236}">
                <a16:creationId xmlns:a16="http://schemas.microsoft.com/office/drawing/2014/main" id="{CF930AF1-9CA3-6547-6F1D-5306848FBE05}"/>
              </a:ext>
            </a:extLst>
          </p:cNvPr>
          <p:cNvSpPr txBox="1"/>
          <p:nvPr/>
        </p:nvSpPr>
        <p:spPr>
          <a:xfrm>
            <a:off x="10435473" y="3607031"/>
            <a:ext cx="1567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Snubber pin</a:t>
            </a:r>
          </a:p>
        </p:txBody>
      </p:sp>
      <p:sp>
        <p:nvSpPr>
          <p:cNvPr id="26" name="TextBox 25">
            <a:extLst>
              <a:ext uri="{FF2B5EF4-FFF2-40B4-BE49-F238E27FC236}">
                <a16:creationId xmlns:a16="http://schemas.microsoft.com/office/drawing/2014/main" id="{DBD7B405-B9B8-40BF-DA8E-BC7CD093649E}"/>
              </a:ext>
            </a:extLst>
          </p:cNvPr>
          <p:cNvSpPr txBox="1"/>
          <p:nvPr/>
        </p:nvSpPr>
        <p:spPr>
          <a:xfrm>
            <a:off x="8935615" y="4622394"/>
            <a:ext cx="25593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Location of employee</a:t>
            </a:r>
          </a:p>
        </p:txBody>
      </p:sp>
    </p:spTree>
    <p:extLst>
      <p:ext uri="{BB962C8B-B14F-4D97-AF65-F5344CB8AC3E}">
        <p14:creationId xmlns:p14="http://schemas.microsoft.com/office/powerpoint/2010/main" val="3068080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E5A9D-5BC0-C1D4-9A8C-91565EE79EA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0F115DA4-74C1-7246-1357-3B54237F13E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9420BDC-FF06-1416-B907-7FF295FC8E57}"/>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573962-3353-F350-E64F-3FE2C2330EA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EDCE27-07E3-A4D9-CBE7-03FABAFCCA7C}"/>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53D155A-984C-C153-3F27-04D0411265D1}"/>
              </a:ext>
            </a:extLst>
          </p:cNvPr>
          <p:cNvSpPr txBox="1"/>
          <p:nvPr/>
        </p:nvSpPr>
        <p:spPr>
          <a:xfrm>
            <a:off x="6324843" y="2300078"/>
            <a:ext cx="5163198"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Secure material and components to prevent hazardous motion while performing work.</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Verify miners are positioned where they are not exposed to falling material hazards.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Never stand, travel or work in front of, behind or under improperly supported material where inadvertent movement could cause injury.</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Before beginning work, analyze all tasks, establish safe work procedures, train miners and eliminate hazards. Be aware of hazards that may be created while performing work.</a:t>
            </a:r>
          </a:p>
        </p:txBody>
      </p:sp>
      <p:sp>
        <p:nvSpPr>
          <p:cNvPr id="2" name="TextBox 1">
            <a:extLst>
              <a:ext uri="{FF2B5EF4-FFF2-40B4-BE49-F238E27FC236}">
                <a16:creationId xmlns:a16="http://schemas.microsoft.com/office/drawing/2014/main" id="{E0E80DD7-201F-62B9-9DD2-27CBC7C8C0BC}"/>
              </a:ext>
            </a:extLst>
          </p:cNvPr>
          <p:cNvSpPr txBox="1"/>
          <p:nvPr/>
        </p:nvSpPr>
        <p:spPr>
          <a:xfrm>
            <a:off x="2092865" y="1543797"/>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January 19, 2026 </a:t>
            </a:r>
            <a:r>
              <a:rPr lang="en-US" sz="1600">
                <a:solidFill>
                  <a:schemeClr val="tx1">
                    <a:lumMod val="75000"/>
                    <a:lumOff val="25000"/>
                  </a:schemeClr>
                </a:solidFill>
                <a:latin typeface="Arial" panose="020B0604020202020204" pitchFamily="34" charset="0"/>
                <a:cs typeface="Arial" panose="020B0604020202020204" pitchFamily="34" charset="0"/>
              </a:rPr>
              <a:t>– </a:t>
            </a: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 miner was seriously injured when an unsecured slab of marble struck him. The miner died on April 2, 2026, from complications related to those injuries.</a:t>
            </a:r>
          </a:p>
        </p:txBody>
      </p:sp>
      <p:pic>
        <p:nvPicPr>
          <p:cNvPr id="2050" name="Picture 2">
            <a:extLst>
              <a:ext uri="{FF2B5EF4-FFF2-40B4-BE49-F238E27FC236}">
                <a16:creationId xmlns:a16="http://schemas.microsoft.com/office/drawing/2014/main" id="{E3BABD93-13F7-EA39-8C34-CE272A58B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77" y="2375047"/>
            <a:ext cx="4019358" cy="293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10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C6CD-14E9-677A-8FBD-EC568F2DCD7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A21B949-BF6B-25AF-F1A2-D736112A78E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C3DBA36-CC1A-4579-D90C-757936D9FDC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A1AD5C-F47E-8BBB-8685-40F55A8914EB}"/>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7C3505-498E-E010-D02F-E86867D4FC83}"/>
              </a:ext>
            </a:extLst>
          </p:cNvPr>
          <p:cNvSpPr txBox="1"/>
          <p:nvPr/>
        </p:nvSpPr>
        <p:spPr>
          <a:xfrm>
            <a:off x="1787610" y="596203"/>
            <a:ext cx="98711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Avoiding Unauthorized AI Tools</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E804C2-708A-EFF9-455C-1944720B683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5E384FD-F221-D47C-FE3D-27FA1DB087E8}"/>
              </a:ext>
            </a:extLst>
          </p:cNvPr>
          <p:cNvSpPr txBox="1"/>
          <p:nvPr/>
        </p:nvSpPr>
        <p:spPr>
          <a:xfrm>
            <a:off x="2010032" y="1625870"/>
            <a:ext cx="9756095" cy="4344716"/>
          </a:xfrm>
          <a:prstGeom prst="rect">
            <a:avLst/>
          </a:prstGeom>
          <a:noFill/>
        </p:spPr>
        <p:txBody>
          <a:bodyPr wrap="square">
            <a:spAutoFit/>
          </a:bodyPr>
          <a:lstStyle/>
          <a:p>
            <a:pPr marL="342900" indent="-342900">
              <a:lnSpc>
                <a:spcPct val="107000"/>
              </a:lnSpc>
              <a:buFontTx/>
              <a:buChar char="-"/>
            </a:pP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FMI has observed an increase in AI “notetaking” bots being added to Teams meetings</a:t>
            </a:r>
          </a:p>
          <a:p>
            <a:pPr marL="342900" indent="-342900">
              <a:lnSpc>
                <a:spcPct val="107000"/>
              </a:lnSpc>
              <a:buFontTx/>
              <a:buChar char="-"/>
            </a:pP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use of these tools and software falls under </a:t>
            </a: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hlinkClick r:id="rId4"/>
              </a:rPr>
              <a:t>MIS End User Policies</a:t>
            </a: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that prohibit Freeport employees, contractors and partners from sharing company data without the company’s consent</a:t>
            </a:r>
          </a:p>
          <a:p>
            <a:pPr>
              <a:lnSpc>
                <a:spcPct val="107000"/>
              </a:lnSpc>
            </a:pP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b="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To protect company data:</a:t>
            </a:r>
          </a:p>
          <a:p>
            <a:pPr marL="800100" lvl="1" indent="-342900">
              <a:lnSpc>
                <a:spcPct val="107000"/>
              </a:lnSpc>
              <a:buFontTx/>
              <a:buChar char="-"/>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Contractors and </a:t>
            </a: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Vendors not to use notetaking bots/recording tools</a:t>
            </a:r>
          </a:p>
          <a:p>
            <a:pPr marL="800100" lvl="1" indent="-342900">
              <a:lnSpc>
                <a:spcPct val="107000"/>
              </a:lnSpc>
              <a:buFontTx/>
              <a:buChar char="-"/>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If </a:t>
            </a: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external bot/recorder</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added to meeting, meeting will be stopped</a:t>
            </a:r>
          </a:p>
          <a:p>
            <a:pPr marL="800100" lvl="1" indent="-342900">
              <a:lnSpc>
                <a:spcPct val="107000"/>
              </a:lnSpc>
              <a:buFontTx/>
              <a:buChar char="-"/>
            </a:pP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Ask the FMI organizer to use approved notetaking tools</a:t>
            </a:r>
          </a:p>
          <a:p>
            <a:pPr marL="342900" indent="-342900">
              <a:lnSpc>
                <a:spcPct val="107000"/>
              </a:lnSpc>
              <a:buFontTx/>
              <a:buChar char="-"/>
            </a:pP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753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3691-0C88-9CE0-9154-68734F60D78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780096A-AE76-3BDA-74CA-CFB5E8A48F5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7D7CEB8-C374-F98D-2979-2752DCA2DD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EFA5FFA-C4D3-7AC6-1A06-E5BE3FF247F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985223-8FDB-7158-9816-24A0B9E7399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1C2C97-9A49-22E6-32E1-1E1AEF536737}"/>
              </a:ext>
            </a:extLst>
          </p:cNvPr>
          <p:cNvSpPr txBox="1"/>
          <p:nvPr/>
        </p:nvSpPr>
        <p:spPr>
          <a:xfrm>
            <a:off x="6425294" y="1910516"/>
            <a:ext cx="505458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Conduct thorough pre-shift and on-shift examinations of the roof, face and ribs. Conduct additional examinations as conditions warrant.</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Train miners to recognize roof and rib hazards and to stop work in the area until hazards are corrected.</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Adequately support loose roof and rib material and scale loose material from a safe location before working or traveling in an area.</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Use the proper tool, like a slate bar, when pulling down loose roof or ribs.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Take additional safety precautions where mining conditions change and mining heights increase or thicker rock brows are present.</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Always set posts or other floor-to-roof support from a safe location.</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Train miners to follow the approved roof control plan.</a:t>
            </a:r>
          </a:p>
        </p:txBody>
      </p:sp>
      <p:sp>
        <p:nvSpPr>
          <p:cNvPr id="2" name="TextBox 1">
            <a:extLst>
              <a:ext uri="{FF2B5EF4-FFF2-40B4-BE49-F238E27FC236}">
                <a16:creationId xmlns:a16="http://schemas.microsoft.com/office/drawing/2014/main" id="{73107792-CFAD-88F4-631D-FADA03ECBBAB}"/>
              </a:ext>
            </a:extLst>
          </p:cNvPr>
          <p:cNvSpPr txBox="1"/>
          <p:nvPr/>
        </p:nvSpPr>
        <p:spPr>
          <a:xfrm>
            <a:off x="1996239" y="1325741"/>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May 19, 2026 – An assistant shift foreman died after a large section of rib fell and struck him. Two contractors were also injured in the accident.</a:t>
            </a:r>
          </a:p>
        </p:txBody>
      </p:sp>
      <p:pic>
        <p:nvPicPr>
          <p:cNvPr id="3" name="Picture 2">
            <a:extLst>
              <a:ext uri="{FF2B5EF4-FFF2-40B4-BE49-F238E27FC236}">
                <a16:creationId xmlns:a16="http://schemas.microsoft.com/office/drawing/2014/main" id="{588EB23D-F273-587A-E2A9-EFAE9E036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937" y="2014564"/>
            <a:ext cx="3910561" cy="293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4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5186-D23E-1E36-5660-71D4D58D26C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0EC6A15-26F9-5E35-B399-8D09A6F7B7C3}"/>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2BB3BC7-8E79-2750-D431-ACC3729F4FF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F3DA845-0ED6-3560-960A-A488D10FD54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B68D7C2-339C-F578-5C1C-9ADC1B818504}"/>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E0A2F27-4CFE-B282-4656-C0A1684EBAAF}"/>
              </a:ext>
            </a:extLst>
          </p:cNvPr>
          <p:cNvSpPr txBox="1"/>
          <p:nvPr/>
        </p:nvSpPr>
        <p:spPr>
          <a:xfrm>
            <a:off x="6324843" y="2300078"/>
            <a:ext cx="5163198"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Block machinery components against motion with suitable tools or blocking materials before removing mounting bolts from machinery components that can fall during disassembly.</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Review and follow the equipment manufacturer’s recommended maintenance procedures when performing repairs to machinery.</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Verify miners are positioned in safe locations away from crushing hazards.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Train miners in safe work procedures related to their assigned tasks.</a:t>
            </a:r>
          </a:p>
        </p:txBody>
      </p:sp>
      <p:sp>
        <p:nvSpPr>
          <p:cNvPr id="2" name="TextBox 1">
            <a:extLst>
              <a:ext uri="{FF2B5EF4-FFF2-40B4-BE49-F238E27FC236}">
                <a16:creationId xmlns:a16="http://schemas.microsoft.com/office/drawing/2014/main" id="{4356B34A-1927-D493-7EED-78757C374BBC}"/>
              </a:ext>
            </a:extLst>
          </p:cNvPr>
          <p:cNvSpPr txBox="1"/>
          <p:nvPr/>
        </p:nvSpPr>
        <p:spPr>
          <a:xfrm>
            <a:off x="2092865" y="1543797"/>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May 20, 2026 – A contract mechanic field technician was fatally injured while removing the radiator guard from a front-end loader when the counterweight fell on him. </a:t>
            </a:r>
          </a:p>
        </p:txBody>
      </p:sp>
      <p:pic>
        <p:nvPicPr>
          <p:cNvPr id="3074" name="Picture 2">
            <a:extLst>
              <a:ext uri="{FF2B5EF4-FFF2-40B4-BE49-F238E27FC236}">
                <a16:creationId xmlns:a16="http://schemas.microsoft.com/office/drawing/2014/main" id="{CD594BC3-5126-A597-D8E5-B9C42C739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412" y="2351260"/>
            <a:ext cx="3686175"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26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7F3C-BCDF-289D-6448-522DE58C9293}"/>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D80C026-BFCD-E7BC-5343-54D1DBCD3A7E}"/>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4795427-1794-7A34-8A03-D460D23D66B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DFB55C8-6F94-E452-AAA7-44BAEC2F540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E852F4-D49E-A521-15F1-F6D5CAB1D523}"/>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420E895-3156-5EF6-D2CD-163EB64C06DB}"/>
              </a:ext>
            </a:extLst>
          </p:cNvPr>
          <p:cNvSpPr txBox="1"/>
          <p:nvPr/>
        </p:nvSpPr>
        <p:spPr>
          <a:xfrm>
            <a:off x="6324843" y="2300078"/>
            <a:ext cx="5163198"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Practice safe-work procedures for hot work on and around reactive material conveyance and storage systems. Never apply heat when reactive materials are present.</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Conduct job‑specific hazard assessments and follow manufacturer recommendations for auger removal, repair and welding activities.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Verify all stored energy sources</a:t>
            </a:r>
            <a:r>
              <a:rPr lang="en-US" sz="1600">
                <a:solidFill>
                  <a:schemeClr val="tx1">
                    <a:lumMod val="75000"/>
                    <a:lumOff val="25000"/>
                  </a:schemeClr>
                </a:solidFill>
                <a:latin typeface="Arial" panose="020B0604020202020204" pitchFamily="34" charset="0"/>
                <a:cs typeface="Arial" panose="020B0604020202020204" pitchFamily="34" charset="0"/>
              </a:rPr>
              <a:t> – </a:t>
            </a: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including mechanical, electrical and thermal</a:t>
            </a:r>
            <a:r>
              <a:rPr lang="en-US" sz="1600">
                <a:solidFill>
                  <a:schemeClr val="tx1">
                    <a:lumMod val="75000"/>
                    <a:lumOff val="25000"/>
                  </a:schemeClr>
                </a:solidFill>
                <a:latin typeface="Arial" panose="020B0604020202020204" pitchFamily="34" charset="0"/>
                <a:cs typeface="Arial" panose="020B0604020202020204" pitchFamily="34" charset="0"/>
              </a:rPr>
              <a:t> – </a:t>
            </a: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are locked out, tagged out, tried out and secured against motion before removing or repairing augers or drive components.</a:t>
            </a:r>
          </a:p>
        </p:txBody>
      </p:sp>
      <p:sp>
        <p:nvSpPr>
          <p:cNvPr id="2" name="TextBox 1">
            <a:extLst>
              <a:ext uri="{FF2B5EF4-FFF2-40B4-BE49-F238E27FC236}">
                <a16:creationId xmlns:a16="http://schemas.microsoft.com/office/drawing/2014/main" id="{38FB6486-DE7A-7B21-5877-406953ADD218}"/>
              </a:ext>
            </a:extLst>
          </p:cNvPr>
          <p:cNvSpPr txBox="1"/>
          <p:nvPr/>
        </p:nvSpPr>
        <p:spPr>
          <a:xfrm>
            <a:off x="2092865" y="1543797"/>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May 21, 2026 – A contractor died when an explosion occurred while he was heating the flights on an auger used to load ammonium nitrate.</a:t>
            </a:r>
          </a:p>
        </p:txBody>
      </p:sp>
      <p:pic>
        <p:nvPicPr>
          <p:cNvPr id="1026" name="Picture 2">
            <a:extLst>
              <a:ext uri="{FF2B5EF4-FFF2-40B4-BE49-F238E27FC236}">
                <a16:creationId xmlns:a16="http://schemas.microsoft.com/office/drawing/2014/main" id="{BEDB569C-FA69-3538-64A8-872670F5C7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317" r="8338" b="317"/>
          <a:stretch>
            <a:fillRect/>
          </a:stretch>
        </p:blipFill>
        <p:spPr bwMode="auto">
          <a:xfrm>
            <a:off x="2092865" y="2396219"/>
            <a:ext cx="4190757"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08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4"/>
              </a:rPr>
              <a:t>Safety Toolkits</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5"/>
              </a:rPr>
              <a:t>FCX Policies  </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6"/>
              </a:rPr>
              <a:t>MSHA Safety Alerts </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7"/>
              </a:rPr>
              <a:t>OSHA</a:t>
            </a:r>
            <a:r>
              <a:rPr lang="en-US" sz="280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Additional Resources</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Site Incidents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708513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0D088-65CA-6CA8-5EB8-B29BD7D1BBD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3AF148B3-AE6D-A644-E34D-61250C4B96E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E93B71-265E-BA5C-43A7-E26A9C47C3A1}"/>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FAC136-DCE2-9893-A25C-81C19AE4E2B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D3AEB7-E685-E359-2947-E9BC93FBE2C6}"/>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2EDF01-091F-0789-290B-E454C0BF9D70}"/>
              </a:ext>
            </a:extLst>
          </p:cNvPr>
          <p:cNvSpPr txBox="1"/>
          <p:nvPr/>
        </p:nvSpPr>
        <p:spPr>
          <a:xfrm>
            <a:off x="1953935" y="1372291"/>
            <a:ext cx="10009465" cy="4247317"/>
          </a:xfrm>
          <a:prstGeom prst="rect">
            <a:avLst/>
          </a:prstGeom>
          <a:noFill/>
        </p:spPr>
        <p:txBody>
          <a:bodyPr wrap="square" rtlCol="0">
            <a:sp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06/08 – Haul Truck Slid into Rib (Property Damage)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Operator in Haul Truck came around 66 corner and hit watery patch</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Back tires slid causing driver side front into rib</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06/12 – Employee Fell While Lifting Pipe (REPORTABLE – Lost Time)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at D Loop moving HDPE pipe with second employee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While moving the length of pipe, foot caught in different pipe causing trip</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fell on right arm causing injury resulting in Lost Time</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06/18 – Employee Injured Right Shoulder Installing Mount (First Aid)</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using screwdriver to align screw holes on a rack mount</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They felt a sharp pain in their shoulder and reported to supervisor</a:t>
            </a:r>
          </a:p>
        </p:txBody>
      </p:sp>
    </p:spTree>
    <p:extLst>
      <p:ext uri="{BB962C8B-B14F-4D97-AF65-F5344CB8AC3E}">
        <p14:creationId xmlns:p14="http://schemas.microsoft.com/office/powerpoint/2010/main" val="356193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June</a:t>
            </a:r>
            <a:endParaRPr lang="en-US" sz="3600" b="1">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4862870"/>
          </a:xfrm>
          <a:prstGeom prst="rect">
            <a:avLst/>
          </a:prstGeom>
          <a:noFill/>
        </p:spPr>
        <p:txBody>
          <a:bodyPr wrap="square">
            <a:spAutoFit/>
          </a:bodyPr>
          <a:lstStyle/>
          <a:p>
            <a:pPr marL="0" indent="0">
              <a:buNone/>
            </a:pPr>
            <a:r>
              <a:rPr lang="en-US" sz="2200"/>
              <a:t>172 verifications completed in June</a:t>
            </a:r>
          </a:p>
          <a:p>
            <a:pPr marL="0" indent="0">
              <a:buNone/>
            </a:pPr>
            <a:endParaRPr lang="en-US" sz="2200"/>
          </a:p>
          <a:p>
            <a:pPr marL="0" indent="0">
              <a:buNone/>
            </a:pPr>
            <a:r>
              <a:rPr lang="en-US" sz="2200" b="0" i="0" u="none" strike="noStrike">
                <a:solidFill>
                  <a:srgbClr val="000000"/>
                </a:solidFill>
                <a:effectLst/>
                <a:latin typeface="Calibri" panose="020F0502020204030204" pitchFamily="34" charset="0"/>
              </a:rPr>
              <a:t>Focus </a:t>
            </a:r>
            <a:r>
              <a:rPr lang="en-US" sz="2200">
                <a:solidFill>
                  <a:srgbClr val="000000"/>
                </a:solidFill>
                <a:latin typeface="Calibri" panose="020F0502020204030204" pitchFamily="34" charset="0"/>
              </a:rPr>
              <a:t>for</a:t>
            </a:r>
            <a:r>
              <a:rPr lang="en-US" sz="2200" b="0" i="0" u="none" strike="noStrike">
                <a:solidFill>
                  <a:srgbClr val="000000"/>
                </a:solidFill>
                <a:effectLst/>
                <a:latin typeface="Calibri" panose="020F0502020204030204" pitchFamily="34" charset="0"/>
              </a:rPr>
              <a:t> </a:t>
            </a:r>
            <a:r>
              <a:rPr lang="en-US" sz="2200">
                <a:solidFill>
                  <a:srgbClr val="000000"/>
                </a:solidFill>
                <a:latin typeface="Calibri" panose="020F0502020204030204" pitchFamily="34" charset="0"/>
              </a:rPr>
              <a:t>June was </a:t>
            </a:r>
            <a:r>
              <a:rPr lang="en-US" sz="2200" b="0" i="0" u="none" strike="noStrike">
                <a:solidFill>
                  <a:srgbClr val="000000"/>
                </a:solidFill>
                <a:effectLst/>
                <a:latin typeface="Calibri" panose="020F0502020204030204" pitchFamily="34" charset="0"/>
              </a:rPr>
              <a:t>around Hazardous Substance – </a:t>
            </a:r>
            <a:r>
              <a:rPr lang="en-US" sz="2200">
                <a:solidFill>
                  <a:srgbClr val="000000"/>
                </a:solidFill>
                <a:latin typeface="Calibri" panose="020F0502020204030204" pitchFamily="34" charset="0"/>
              </a:rPr>
              <a:t>Acute</a:t>
            </a:r>
            <a:r>
              <a:rPr lang="en-US" sz="2200" b="0" i="0" u="none" strike="noStrike">
                <a:solidFill>
                  <a:srgbClr val="000000"/>
                </a:solidFill>
                <a:effectLst/>
                <a:latin typeface="Calibri" panose="020F0502020204030204" pitchFamily="34" charset="0"/>
              </a:rPr>
              <a:t> and Exposure to Electrical Hazards</a:t>
            </a:r>
            <a:br>
              <a:rPr lang="en-US" sz="2200" b="0" i="0" u="none" strike="noStrike">
                <a:solidFill>
                  <a:srgbClr val="000000"/>
                </a:solidFill>
                <a:effectLst/>
                <a:latin typeface="Calibri" panose="020F0502020204030204" pitchFamily="34" charset="0"/>
              </a:rPr>
            </a:br>
            <a:endParaRPr lang="en-US" sz="2200"/>
          </a:p>
          <a:p>
            <a:pPr marL="342900" indent="-342900">
              <a:buFontTx/>
              <a:buChar char="-"/>
            </a:pPr>
            <a:r>
              <a:rPr lang="en-US"/>
              <a:t>Exposure to Electrical Hazards missing controls decreased</a:t>
            </a:r>
          </a:p>
          <a:p>
            <a:pPr marL="342900" indent="-342900">
              <a:buFontTx/>
              <a:buChar char="-"/>
            </a:pPr>
            <a:r>
              <a:rPr lang="en-US"/>
              <a:t>Haz. Sub. – Acute stayed in Top 3</a:t>
            </a:r>
          </a:p>
          <a:p>
            <a:pPr marL="342900" indent="-342900">
              <a:buFontTx/>
              <a:buChar char="-"/>
            </a:pPr>
            <a:r>
              <a:rPr lang="en-US"/>
              <a:t>Underground Rock Fall increased</a:t>
            </a:r>
            <a:br>
              <a:rPr lang="en-US"/>
            </a:br>
            <a:r>
              <a:rPr lang="en-US"/>
              <a:t>due to ineffective ground control</a:t>
            </a:r>
          </a:p>
          <a:p>
            <a:pPr marL="342900" indent="-342900">
              <a:buFontTx/>
              <a:buChar char="-"/>
            </a:pPr>
            <a:endParaRPr lang="en-US" sz="2200"/>
          </a:p>
          <a:p>
            <a:pPr marL="0" indent="0">
              <a:buNone/>
            </a:pPr>
            <a:r>
              <a:rPr lang="en-US" sz="2200" u="sng"/>
              <a:t>FOCUS FOR JULY/AUG:</a:t>
            </a:r>
          </a:p>
          <a:p>
            <a:pPr marL="342900" indent="-342900">
              <a:buFontTx/>
              <a:buChar char="-"/>
            </a:pPr>
            <a:r>
              <a:rPr lang="en-US" sz="2200"/>
              <a:t>Underground Rockfall</a:t>
            </a:r>
          </a:p>
          <a:p>
            <a:pPr marL="342900" indent="-342900">
              <a:buFontTx/>
              <a:buChar char="-"/>
            </a:pPr>
            <a:r>
              <a:rPr lang="en-US" sz="2200"/>
              <a:t>Hazardous Substances - Acute</a:t>
            </a:r>
          </a:p>
        </p:txBody>
      </p:sp>
      <p:graphicFrame>
        <p:nvGraphicFramePr>
          <p:cNvPr id="3" name="Chart 2">
            <a:extLst>
              <a:ext uri="{FF2B5EF4-FFF2-40B4-BE49-F238E27FC236}">
                <a16:creationId xmlns:a16="http://schemas.microsoft.com/office/drawing/2014/main" id="{5CD904B4-8475-42FC-AD4A-E67385BA0B42}"/>
              </a:ext>
            </a:extLst>
          </p:cNvPr>
          <p:cNvGraphicFramePr>
            <a:graphicFrameLocks/>
          </p:cNvGraphicFramePr>
          <p:nvPr>
            <p:extLst>
              <p:ext uri="{D42A27DB-BD31-4B8C-83A1-F6EECF244321}">
                <p14:modId xmlns:p14="http://schemas.microsoft.com/office/powerpoint/2010/main" val="3850776772"/>
              </p:ext>
            </p:extLst>
          </p:nvPr>
        </p:nvGraphicFramePr>
        <p:xfrm>
          <a:off x="6162674" y="1331569"/>
          <a:ext cx="6029325" cy="51567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June</a:t>
            </a:r>
          </a:p>
          <a:p>
            <a:pPr algn="ctr"/>
            <a:r>
              <a:rPr lang="en-US" sz="2400" b="1">
                <a:solidFill>
                  <a:srgbClr val="004449"/>
                </a:solidFill>
                <a:latin typeface="Arial" panose="020B0604020202020204" pitchFamily="34" charset="0"/>
                <a:cs typeface="Arial" panose="020B0604020202020204" pitchFamily="34" charset="0"/>
              </a:rPr>
              <a:t>Henderson Missing Controls with Multiple No Responses</a:t>
            </a:r>
          </a:p>
        </p:txBody>
      </p:sp>
      <p:pic>
        <p:nvPicPr>
          <p:cNvPr id="3" name="Picture 2">
            <a:extLst>
              <a:ext uri="{FF2B5EF4-FFF2-40B4-BE49-F238E27FC236}">
                <a16:creationId xmlns:a16="http://schemas.microsoft.com/office/drawing/2014/main" id="{F726415D-665C-81D2-403F-52E8F34AD8F0}"/>
              </a:ext>
            </a:extLst>
          </p:cNvPr>
          <p:cNvPicPr>
            <a:picLocks noChangeAspect="1"/>
          </p:cNvPicPr>
          <p:nvPr/>
        </p:nvPicPr>
        <p:blipFill>
          <a:blip r:embed="rId3"/>
          <a:stretch>
            <a:fillRect/>
          </a:stretch>
        </p:blipFill>
        <p:spPr>
          <a:xfrm>
            <a:off x="1953936" y="2499071"/>
            <a:ext cx="9616683" cy="8144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216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6124754"/>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p>
          <a:p>
            <a:endParaRPr lang="en-US" sz="4800" b="1">
              <a:solidFill>
                <a:srgbClr val="004449"/>
              </a:solidFill>
              <a:latin typeface="Arial" panose="020B0604020202020204" pitchFamily="34" charset="0"/>
              <a:cs typeface="Arial" panose="020B0604020202020204" pitchFamily="34" charset="0"/>
            </a:endParaRPr>
          </a:p>
          <a:p>
            <a:pPr marL="571500" indent="-571500">
              <a:buFontTx/>
              <a:buChar char="-"/>
            </a:pPr>
            <a:r>
              <a:rPr lang="en-US" sz="4000" b="1">
                <a:solidFill>
                  <a:srgbClr val="004449"/>
                </a:solidFill>
                <a:latin typeface="Arial" panose="020B0604020202020204" pitchFamily="34" charset="0"/>
                <a:cs typeface="Arial" panose="020B0604020202020204" pitchFamily="34" charset="0"/>
              </a:rPr>
              <a:t>ISNetworld Update</a:t>
            </a:r>
          </a:p>
          <a:p>
            <a:pPr marL="571500" indent="-571500">
              <a:buFontTx/>
              <a:buChar char="-"/>
            </a:pPr>
            <a:r>
              <a:rPr lang="en-US" sz="4000" b="1">
                <a:solidFill>
                  <a:srgbClr val="004449"/>
                </a:solidFill>
                <a:latin typeface="Arial" panose="020B0604020202020204" pitchFamily="34" charset="0"/>
                <a:cs typeface="Arial" panose="020B0604020202020204" pitchFamily="34" charset="0"/>
              </a:rPr>
              <a:t>HSEP Update</a:t>
            </a:r>
          </a:p>
          <a:p>
            <a:pPr marL="571500" indent="-571500">
              <a:buFontTx/>
              <a:buChar char="-"/>
            </a:pPr>
            <a:r>
              <a:rPr lang="en-US" sz="4000" b="1">
                <a:solidFill>
                  <a:srgbClr val="004449"/>
                </a:solidFill>
                <a:latin typeface="Arial" panose="020B0604020202020204" pitchFamily="34" charset="0"/>
                <a:cs typeface="Arial" panose="020B0604020202020204" pitchFamily="34" charset="0"/>
              </a:rPr>
              <a:t>FCX Policies</a:t>
            </a:r>
          </a:p>
          <a:p>
            <a:endParaRPr lang="en-US" sz="4800" b="1">
              <a:solidFill>
                <a:srgbClr val="004449"/>
              </a:solidFill>
              <a:latin typeface="Arial" panose="020B0604020202020204" pitchFamily="34" charset="0"/>
              <a:cs typeface="Arial" panose="020B0604020202020204" pitchFamily="34" charset="0"/>
            </a:endParaRPr>
          </a:p>
          <a:p>
            <a:pPr marL="457200" indent="-457200">
              <a:buFontTx/>
              <a:buChar char="-"/>
            </a:pPr>
            <a:endParaRPr lang="en-US" sz="32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31248-B5B0-634D-85E1-DB8B52D98CF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C0FBB2D-1E0F-F207-5B85-AB75822A205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47F7C67-5463-FE03-E195-D5512E9ABB8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98B7D76-6032-A7B3-9B99-597ADAF55947}"/>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34DFA9-B2C5-0E5D-4A33-6F5944D783E9}"/>
              </a:ext>
            </a:extLst>
          </p:cNvPr>
          <p:cNvSpPr txBox="1"/>
          <p:nvPr/>
        </p:nvSpPr>
        <p:spPr>
          <a:xfrm>
            <a:off x="2006818" y="501580"/>
            <a:ext cx="9549455" cy="584775"/>
          </a:xfrm>
          <a:prstGeom prst="rect">
            <a:avLst/>
          </a:prstGeom>
          <a:noFill/>
        </p:spPr>
        <p:txBody>
          <a:bodyPr wrap="square" rtlCol="0">
            <a:spAutoFit/>
          </a:bodyPr>
          <a:lstStyle/>
          <a:p>
            <a:pPr lvl="0">
              <a:defRPr/>
            </a:pPr>
            <a:r>
              <a:rPr lang="en-US" sz="3200" b="1">
                <a:solidFill>
                  <a:srgbClr val="004449"/>
                </a:solidFill>
                <a:latin typeface="Arial" panose="020B0604020202020204" pitchFamily="34" charset="0"/>
                <a:cs typeface="Arial" panose="020B0604020202020204" pitchFamily="34" charset="0"/>
              </a:rPr>
              <a:t>ISNetworld Update</a:t>
            </a:r>
          </a:p>
        </p:txBody>
      </p:sp>
      <p:pic>
        <p:nvPicPr>
          <p:cNvPr id="8" name="Picture 7" descr="A blue and grey text on a black background&#10;&#10;Description automatically generated">
            <a:extLst>
              <a:ext uri="{FF2B5EF4-FFF2-40B4-BE49-F238E27FC236}">
                <a16:creationId xmlns:a16="http://schemas.microsoft.com/office/drawing/2014/main" id="{F6FC9A44-98D1-2905-FEAD-9D47A9160D8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825E29AD-68A6-7334-8341-3A25E32D053B}"/>
              </a:ext>
            </a:extLst>
          </p:cNvPr>
          <p:cNvSpPr txBox="1"/>
          <p:nvPr/>
        </p:nvSpPr>
        <p:spPr>
          <a:xfrm>
            <a:off x="1646137" y="1268365"/>
            <a:ext cx="10270815" cy="2860463"/>
          </a:xfrm>
          <a:prstGeom prst="rect">
            <a:avLst/>
          </a:prstGeom>
          <a:noFill/>
        </p:spPr>
        <p:txBody>
          <a:bodyPr wrap="square" lIns="91440" tIns="45720" rIns="91440" bIns="45720" anchor="t">
            <a:spAutoFit/>
          </a:bodyPr>
          <a:lstStyle/>
          <a:p>
            <a:pPr>
              <a:lnSpc>
                <a:spcPct val="107000"/>
              </a:lnSpc>
              <a:spcAft>
                <a:spcPts val="800"/>
              </a:spcAft>
            </a:pPr>
            <a:r>
              <a:rPr lang="en-US" b="1">
                <a:solidFill>
                  <a:srgbClr val="404040"/>
                </a:solidFill>
                <a:ea typeface="+mn-lt"/>
                <a:cs typeface="+mn-lt"/>
              </a:rPr>
              <a:t>ISN Compliance</a:t>
            </a:r>
          </a:p>
          <a:p>
            <a:pPr marL="285750" indent="-285750">
              <a:lnSpc>
                <a:spcPct val="107000"/>
              </a:lnSpc>
              <a:spcAft>
                <a:spcPts val="800"/>
              </a:spcAft>
              <a:buFont typeface="Arial" panose="020B0604020202020204" pitchFamily="34" charset="0"/>
              <a:buChar char="•"/>
            </a:pPr>
            <a:r>
              <a:rPr lang="en-US">
                <a:solidFill>
                  <a:srgbClr val="404040"/>
                </a:solidFill>
                <a:ea typeface="+mn-lt"/>
                <a:cs typeface="+mn-lt"/>
              </a:rPr>
              <a:t>All contractors must upload and complete every training course (Core, Compliance, and Technical) along with Worker Acknowledgements in ISN by August 31, 2026.</a:t>
            </a:r>
          </a:p>
          <a:p>
            <a:pPr marL="742950" lvl="1" indent="-285750">
              <a:lnSpc>
                <a:spcPct val="107000"/>
              </a:lnSpc>
              <a:spcAft>
                <a:spcPts val="800"/>
              </a:spcAft>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Contractors will be denied site access effective September 1, 2026 by order of Henderson GM.</a:t>
            </a:r>
          </a:p>
          <a:p>
            <a:pPr marL="742950" lvl="1" indent="-285750">
              <a:lnSpc>
                <a:spcPct val="107000"/>
              </a:lnSpc>
              <a:spcAft>
                <a:spcPts val="800"/>
              </a:spcAft>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Until employees are fully compliant in ISN, all contractors must keep all employee training documentation available on site or with the contractor’s PM onsite (for example, a project binder containing all training records).</a:t>
            </a:r>
          </a:p>
          <a:p>
            <a:pPr marL="285750" indent="-285750">
              <a:lnSpc>
                <a:spcPct val="107000"/>
              </a:lnSpc>
              <a:buFont typeface="Wingdings" panose="05000000000000000000" pitchFamily="2" charset="2"/>
              <a:buChar char="§"/>
            </a:pPr>
            <a:endPar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31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5B3741-7E8F-2E38-A0F3-F28D9D1BDCA9}"/>
              </a:ext>
            </a:extLst>
          </p:cNvPr>
          <p:cNvPicPr>
            <a:picLocks noChangeAspect="1"/>
          </p:cNvPicPr>
          <p:nvPr/>
        </p:nvPicPr>
        <p:blipFill>
          <a:blip r:embed="rId3"/>
          <a:srcRect r="10976"/>
          <a:stretch>
            <a:fillRect/>
          </a:stretch>
        </p:blipFill>
        <p:spPr>
          <a:xfrm>
            <a:off x="4025738" y="313092"/>
            <a:ext cx="8208992" cy="6242209"/>
          </a:xfrm>
          <a:prstGeom prst="rect">
            <a:avLst/>
          </a:prstGeom>
        </p:spPr>
      </p:pic>
      <p:pic>
        <p:nvPicPr>
          <p:cNvPr id="18" name="Picture 17">
            <a:extLst>
              <a:ext uri="{FF2B5EF4-FFF2-40B4-BE49-F238E27FC236}">
                <a16:creationId xmlns:a16="http://schemas.microsoft.com/office/drawing/2014/main" id="{5533E5BB-99D8-9E3B-7B32-0F3522628C1A}"/>
              </a:ext>
            </a:extLst>
          </p:cNvPr>
          <p:cNvPicPr>
            <a:picLocks noChangeAspect="1"/>
          </p:cNvPicPr>
          <p:nvPr/>
        </p:nvPicPr>
        <p:blipFill>
          <a:blip r:embed="rId4"/>
          <a:srcRect b="16557"/>
          <a:stretch>
            <a:fillRect/>
          </a:stretch>
        </p:blipFill>
        <p:spPr>
          <a:xfrm>
            <a:off x="-7172" y="5523756"/>
            <a:ext cx="5177050" cy="1334244"/>
          </a:xfrm>
          <a:prstGeom prst="rect">
            <a:avLst/>
          </a:prstGeom>
        </p:spPr>
      </p:pic>
      <p:pic>
        <p:nvPicPr>
          <p:cNvPr id="13" name="Picture 12">
            <a:extLst>
              <a:ext uri="{FF2B5EF4-FFF2-40B4-BE49-F238E27FC236}">
                <a16:creationId xmlns:a16="http://schemas.microsoft.com/office/drawing/2014/main" id="{50B95331-1F81-194E-555C-CF215FE9AEBB}"/>
              </a:ext>
            </a:extLst>
          </p:cNvPr>
          <p:cNvPicPr>
            <a:picLocks noChangeAspect="1"/>
          </p:cNvPicPr>
          <p:nvPr/>
        </p:nvPicPr>
        <p:blipFill>
          <a:blip r:embed="rId3"/>
          <a:srcRect l="-1" t="1456" r="47360" b="91894"/>
          <a:stretch>
            <a:fillRect/>
          </a:stretch>
        </p:blipFill>
        <p:spPr>
          <a:xfrm>
            <a:off x="0" y="0"/>
            <a:ext cx="5169877" cy="483696"/>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5169877"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5177049" y="1"/>
            <a:ext cx="7014951" cy="39650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5169877" y="6544909"/>
            <a:ext cx="7072026" cy="31309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8DC1A8-84F1-F1E9-35B8-8DF562AB2C8F}"/>
              </a:ext>
            </a:extLst>
          </p:cNvPr>
          <p:cNvSpPr txBox="1"/>
          <p:nvPr/>
        </p:nvSpPr>
        <p:spPr>
          <a:xfrm>
            <a:off x="493617" y="69385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4" name="TextBox 3">
            <a:extLst>
              <a:ext uri="{FF2B5EF4-FFF2-40B4-BE49-F238E27FC236}">
                <a16:creationId xmlns:a16="http://schemas.microsoft.com/office/drawing/2014/main" id="{B7C96A45-4AEE-98BE-5A9E-71A2DF4BCB19}"/>
              </a:ext>
            </a:extLst>
          </p:cNvPr>
          <p:cNvSpPr txBox="1"/>
          <p:nvPr/>
        </p:nvSpPr>
        <p:spPr>
          <a:xfrm>
            <a:off x="493617" y="2416575"/>
            <a:ext cx="4183891" cy="3416320"/>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reach multiple contractors and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113301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1D08-FBB1-7E76-6CC5-9A8B8AEBD8C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24D15E6-7CE0-729E-6710-771B23BEE94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9E2E78-3319-D11A-1629-A977FBA31323}"/>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F056846-2CF2-7C51-1EA4-1A266DBC3D88}"/>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A553EF9-E8FA-33D6-9F87-F690D9AB9901}"/>
              </a:ext>
            </a:extLst>
          </p:cNvPr>
          <p:cNvSpPr txBox="1"/>
          <p:nvPr/>
        </p:nvSpPr>
        <p:spPr>
          <a:xfrm>
            <a:off x="2006818" y="501580"/>
            <a:ext cx="9549455"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HESP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4C8F268D-C5F1-055D-CE86-4FF1D2CECDF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47250FD4-B381-6209-9F85-6EE58359B0AB}"/>
              </a:ext>
            </a:extLst>
          </p:cNvPr>
          <p:cNvSpPr txBox="1"/>
          <p:nvPr/>
        </p:nvSpPr>
        <p:spPr>
          <a:xfrm>
            <a:off x="1786013" y="1455012"/>
            <a:ext cx="10270815" cy="3635547"/>
          </a:xfrm>
          <a:prstGeom prst="rect">
            <a:avLst/>
          </a:prstGeom>
          <a:noFill/>
        </p:spPr>
        <p:txBody>
          <a:bodyPr wrap="square" lIns="91440" tIns="45720" rIns="91440" bIns="45720" anchor="t">
            <a:spAutoFit/>
          </a:bodyPr>
          <a:lstStyle/>
          <a:p>
            <a:pPr>
              <a:lnSpc>
                <a:spcPct val="107000"/>
              </a:lnSpc>
            </a:pPr>
            <a:r>
              <a:rPr lang="en-US" b="1">
                <a:latin typeface="Calibri" panose="020F0502020204030204" pitchFamily="34" charset="0"/>
                <a:ea typeface="Calibri" panose="020F0502020204030204" pitchFamily="34" charset="0"/>
                <a:cs typeface="Calibri" panose="020F0502020204030204" pitchFamily="34" charset="0"/>
              </a:rPr>
              <a:t>HESP</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Contractors must upload their signed HESP to ISN while keeping the original file name they were provided. </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The signed HESP file name is set up so Henderson can readily locate the document within ISN.  For example:    </a:t>
            </a:r>
            <a:r>
              <a:rPr lang="en-US" i="1"/>
              <a:t>4.13.2026_HML_Mill Liner </a:t>
            </a:r>
            <a:r>
              <a:rPr lang="en-US" i="1" err="1"/>
              <a:t>Change_Kippers</a:t>
            </a:r>
            <a:endParaRPr lang="en-US" b="1" i="1">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b="1">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b="1">
                <a:latin typeface="Calibri" panose="020F0502020204030204" pitchFamily="34" charset="0"/>
                <a:ea typeface="Calibri" panose="020F0502020204030204" pitchFamily="34" charset="0"/>
                <a:cs typeface="Calibri" panose="020F0502020204030204" pitchFamily="34" charset="0"/>
              </a:rPr>
              <a:t>Badging</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As minimal contractor responses were received, we are once again asking contractors to provide a list of employees currently onsite or expected onsite. Please send this list to Tina Michaelis, GSC Superintendent, at </a:t>
            </a:r>
            <a:r>
              <a:rPr lang="en-US">
                <a:latin typeface="Calibri" panose="020F0502020204030204" pitchFamily="34" charset="0"/>
                <a:ea typeface="Calibri" panose="020F0502020204030204" pitchFamily="34" charset="0"/>
                <a:cs typeface="Calibri" panose="020F0502020204030204" pitchFamily="34" charset="0"/>
                <a:hlinkClick r:id="rId4"/>
              </a:rPr>
              <a:t>tmichael@fmi.com</a:t>
            </a:r>
            <a:r>
              <a:rPr lang="en-US">
                <a:latin typeface="Calibri" panose="020F0502020204030204" pitchFamily="34" charset="0"/>
                <a:ea typeface="Calibri" panose="020F0502020204030204" pitchFamily="34" charset="0"/>
                <a:cs typeface="Calibri" panose="020F0502020204030204" pitchFamily="34" charset="0"/>
              </a:rPr>
              <a:t> by July 31, 2026.</a:t>
            </a:r>
          </a:p>
          <a:p>
            <a:pPr lvl="1">
              <a:lnSpc>
                <a:spcPct val="107000"/>
              </a:lnSpc>
            </a:pPr>
            <a:br>
              <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br>
            <a:endPar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3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B9B2-C80A-7527-F427-EFD9AA88664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EDA7A05-661A-A94B-5BAB-1F53A68291C3}"/>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9D4D63D-3988-EE13-9479-49742EC8E7DF}"/>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D6A5C44-E131-7E84-5746-9948827057AB}"/>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B819134-0740-CA6B-739D-00D02C7EBDAB}"/>
              </a:ext>
            </a:extLst>
          </p:cNvPr>
          <p:cNvSpPr txBox="1"/>
          <p:nvPr/>
        </p:nvSpPr>
        <p:spPr>
          <a:xfrm>
            <a:off x="2006818" y="501580"/>
            <a:ext cx="9549455" cy="461665"/>
          </a:xfrm>
          <a:prstGeom prst="rect">
            <a:avLst/>
          </a:prstGeom>
          <a:noFill/>
        </p:spPr>
        <p:txBody>
          <a:bodyPr wrap="square" rtlCol="0">
            <a:spAutoFit/>
          </a:bodyPr>
          <a:lstStyle/>
          <a:p>
            <a:pPr lvl="0">
              <a:defRPr/>
            </a:pPr>
            <a:r>
              <a:rPr lang="en-US" sz="2400" b="1">
                <a:solidFill>
                  <a:srgbClr val="004449"/>
                </a:solidFill>
                <a:latin typeface="Arial" panose="020B0604020202020204" pitchFamily="34" charset="0"/>
                <a:cs typeface="Arial" panose="020B0604020202020204" pitchFamily="34" charset="0"/>
              </a:rPr>
              <a:t>FCX Policies</a:t>
            </a:r>
          </a:p>
        </p:txBody>
      </p:sp>
      <p:pic>
        <p:nvPicPr>
          <p:cNvPr id="8" name="Picture 7" descr="A blue and grey text on a black background&#10;&#10;Description automatically generated">
            <a:extLst>
              <a:ext uri="{FF2B5EF4-FFF2-40B4-BE49-F238E27FC236}">
                <a16:creationId xmlns:a16="http://schemas.microsoft.com/office/drawing/2014/main" id="{8D5D155F-E094-510A-D4C5-43468B757E3A}"/>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37A20DCD-281F-1EB4-E766-48C151B86B9D}"/>
              </a:ext>
            </a:extLst>
          </p:cNvPr>
          <p:cNvSpPr txBox="1"/>
          <p:nvPr/>
        </p:nvSpPr>
        <p:spPr>
          <a:xfrm>
            <a:off x="9750000" y="1010000"/>
            <a:ext cx="2250000" cy="520000"/>
          </a:xfrm>
          <a:prstGeom prst="rect">
            <a:avLst/>
          </a:prstGeom>
          <a:noFill/>
        </p:spPr>
        <p:txBody>
          <a:bodyPr wrap="square" lIns="91440" tIns="45720" rIns="91440" bIns="45720" anchor="b"/>
          <a:lstStyle/>
          <a:p>
            <a:pPr algn="ctr">
              <a:lnSpc>
                <a:spcPct val="107000"/>
              </a:lnSpc>
            </a:pPr>
            <a:r>
              <a:rPr lang="en-US" sz="1050" b="1">
                <a:solidFill>
                  <a:srgbClr val="004449"/>
                </a:solidFill>
                <a:latin typeface="Calibri" panose="020F0502020204030204" pitchFamily="34" charset="0"/>
                <a:ea typeface="Calibri" panose="020F0502020204030204" pitchFamily="34" charset="0"/>
                <a:cs typeface="Calibri" panose="020F0502020204030204" pitchFamily="34" charset="0"/>
              </a:rPr>
              <a:t>New Hardhat Sticker — scan for full FCX policies</a:t>
            </a:r>
          </a:p>
        </p:txBody>
      </p:sp>
      <p:pic>
        <p:nvPicPr>
          <p:cNvPr id="3" name="Picture 2">
            <a:extLst>
              <a:ext uri="{FF2B5EF4-FFF2-40B4-BE49-F238E27FC236}">
                <a16:creationId xmlns:a16="http://schemas.microsoft.com/office/drawing/2014/main" id="{26D683D8-69AC-0E01-718B-DEB32FA14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5000" y="1560000"/>
            <a:ext cx="2100000" cy="2100000"/>
          </a:xfrm>
          <a:prstGeom prst="rect">
            <a:avLst/>
          </a:prstGeom>
        </p:spPr>
      </p:pic>
      <p:sp>
        <p:nvSpPr>
          <p:cNvPr id="100" name="Subtitle"/>
          <p:cNvSpPr txBox="1"/>
          <p:nvPr/>
        </p:nvSpPr>
        <p:spPr>
          <a:xfrm>
            <a:off x="1650000" y="1000000"/>
            <a:ext cx="7950000" cy="520000"/>
          </a:xfrm>
          <a:prstGeom prst="rect">
            <a:avLst/>
          </a:prstGeom>
          <a:noFill/>
        </p:spPr>
        <p:txBody>
          <a:bodyPr wrap="square" lIns="0" tIns="0" rIns="91440" bIns="0" anchor="t"/>
          <a:lstStyle/>
          <a:p>
            <a:pPr>
              <a:lnSpc>
                <a:spcPct val="104000"/>
              </a:lnSpc>
            </a:pPr>
            <a:r>
              <a:rPr lang="en-US" sz="1100" b="1">
                <a:solidFill>
                  <a:srgbClr val="004449"/>
                </a:solidFill>
                <a:latin typeface="Arial" panose="020B0604020202020204" pitchFamily="34" charset="0"/>
                <a:cs typeface="Arial"/>
              </a:rPr>
              <a:t>2026 Annual Policy Refresher for Contractors — Code of Conduct &amp; Site Policies. </a:t>
            </a:r>
            <a:r>
              <a:rPr lang="en-US" sz="1100">
                <a:solidFill>
                  <a:srgbClr val="262626"/>
                </a:solidFill>
                <a:latin typeface="Calibri" panose="020F0502020204030204" pitchFamily="34" charset="0"/>
                <a:cs typeface="Calibri"/>
              </a:rPr>
              <a:t>Core policies every FCX contractor and supplier must know and uphold — reviewed annually; complete FCX due-diligence when requested.</a:t>
            </a:r>
          </a:p>
        </p:txBody>
      </p:sp>
      <p:sp>
        <p:nvSpPr>
          <p:cNvPr id="101" name="Policy Card 1"/>
          <p:cNvSpPr/>
          <p:nvPr/>
        </p:nvSpPr>
        <p:spPr>
          <a:xfrm>
            <a:off x="1650000" y="1600000"/>
            <a:ext cx="3900000" cy="1500000"/>
          </a:xfrm>
          <a:prstGeom prst="roundRect">
            <a:avLst>
              <a:gd name="adj" fmla="val 5000"/>
            </a:avLst>
          </a:prstGeom>
          <a:solidFill>
            <a:srgbClr val="F2F5F5"/>
          </a:solidFill>
          <a:ln w="12700">
            <a:solidFill>
              <a:srgbClr val="004449"/>
            </a:solidFill>
          </a:ln>
        </p:spPr>
        <p:txBody>
          <a:bodyPr wrap="square" lIns="91440" tIns="54864" rIns="91440" bIns="36576" anchor="t"/>
          <a:lstStyle/>
          <a:p>
            <a:pPr>
              <a:spcAft>
                <a:spcPts val="300"/>
              </a:spcAft>
            </a:pPr>
            <a:r>
              <a:rPr lang="en-US" sz="1150" b="1">
                <a:solidFill>
                  <a:srgbClr val="004449"/>
                </a:solidFill>
                <a:latin typeface="Arial" pitchFamily="34" charset="0"/>
                <a:cs typeface="Arial"/>
              </a:rPr>
              <a:t>Business Partner Code of Conduct</a:t>
            </a:r>
          </a:p>
          <a:p>
            <a:r>
              <a:rPr lang="en-US" sz="1000">
                <a:solidFill>
                  <a:srgbClr val="262626"/>
                </a:solidFill>
                <a:latin typeface="Calibri" pitchFamily="34" charset="0"/>
                <a:cs typeface="Calibri"/>
              </a:rPr>
              <a:t>Follow FCX policies on site and conduct business with honesty, integrity and ethical, lawful behavior.</a:t>
            </a:r>
          </a:p>
        </p:txBody>
      </p:sp>
      <p:sp>
        <p:nvSpPr>
          <p:cNvPr id="102" name="Policy Card 2"/>
          <p:cNvSpPr/>
          <p:nvPr/>
        </p:nvSpPr>
        <p:spPr>
          <a:xfrm>
            <a:off x="5700000" y="1600000"/>
            <a:ext cx="3900000" cy="1500000"/>
          </a:xfrm>
          <a:prstGeom prst="roundRect">
            <a:avLst>
              <a:gd name="adj" fmla="val 5000"/>
            </a:avLst>
          </a:prstGeom>
          <a:solidFill>
            <a:srgbClr val="F2F5F5"/>
          </a:solidFill>
          <a:ln w="12700">
            <a:solidFill>
              <a:srgbClr val="004449"/>
            </a:solidFill>
          </a:ln>
        </p:spPr>
        <p:txBody>
          <a:bodyPr wrap="square" lIns="91440" tIns="54864" rIns="91440" bIns="36576" anchor="t"/>
          <a:lstStyle/>
          <a:p>
            <a:pPr>
              <a:spcAft>
                <a:spcPts val="300"/>
              </a:spcAft>
            </a:pPr>
            <a:r>
              <a:rPr lang="en-US" sz="1150" b="1">
                <a:solidFill>
                  <a:srgbClr val="004449"/>
                </a:solidFill>
                <a:latin typeface="Arial" pitchFamily="34" charset="0"/>
                <a:cs typeface="Arial"/>
              </a:rPr>
              <a:t>Human &amp; Labor Rights</a:t>
            </a:r>
          </a:p>
          <a:p>
            <a:r>
              <a:rPr lang="en-US" sz="1000">
                <a:solidFill>
                  <a:srgbClr val="262626"/>
                </a:solidFill>
                <a:latin typeface="Calibri" pitchFamily="34" charset="0"/>
                <a:cs typeface="Calibri"/>
              </a:rPr>
              <a:t>Treat everyone with dignity and respect. Zero tolerance for forced or child labor, trafficking and modern slavery.</a:t>
            </a:r>
          </a:p>
        </p:txBody>
      </p:sp>
      <p:sp>
        <p:nvSpPr>
          <p:cNvPr id="103" name="Policy Card 3"/>
          <p:cNvSpPr/>
          <p:nvPr/>
        </p:nvSpPr>
        <p:spPr>
          <a:xfrm>
            <a:off x="1650000" y="3250000"/>
            <a:ext cx="3900000" cy="1500000"/>
          </a:xfrm>
          <a:prstGeom prst="roundRect">
            <a:avLst>
              <a:gd name="adj" fmla="val 5000"/>
            </a:avLst>
          </a:prstGeom>
          <a:solidFill>
            <a:srgbClr val="F2F5F5"/>
          </a:solidFill>
          <a:ln w="12700">
            <a:solidFill>
              <a:srgbClr val="004449"/>
            </a:solidFill>
          </a:ln>
        </p:spPr>
        <p:txBody>
          <a:bodyPr wrap="square" lIns="91440" tIns="54864" rIns="91440" bIns="36576" anchor="t"/>
          <a:lstStyle/>
          <a:p>
            <a:pPr>
              <a:spcAft>
                <a:spcPts val="300"/>
              </a:spcAft>
            </a:pPr>
            <a:r>
              <a:rPr lang="en-US" sz="1150" b="1">
                <a:solidFill>
                  <a:srgbClr val="004449"/>
                </a:solidFill>
                <a:latin typeface="Arial" pitchFamily="34" charset="0"/>
                <a:cs typeface="Arial"/>
              </a:rPr>
              <a:t>Respect &amp; Anti-Harassment</a:t>
            </a:r>
          </a:p>
          <a:p>
            <a:r>
              <a:rPr lang="en-US" sz="1000">
                <a:solidFill>
                  <a:srgbClr val="262626"/>
                </a:solidFill>
                <a:latin typeface="Calibri" pitchFamily="34" charset="0"/>
                <a:cs typeface="Calibri"/>
              </a:rPr>
              <a:t>No harassment, discrimination or offensive conduct. Value diversity and an inclusive, courteous workplace.</a:t>
            </a:r>
          </a:p>
        </p:txBody>
      </p:sp>
      <p:sp>
        <p:nvSpPr>
          <p:cNvPr id="104" name="Policy Card 4"/>
          <p:cNvSpPr/>
          <p:nvPr/>
        </p:nvSpPr>
        <p:spPr>
          <a:xfrm>
            <a:off x="5700000" y="3250000"/>
            <a:ext cx="3900000" cy="1500000"/>
          </a:xfrm>
          <a:prstGeom prst="roundRect">
            <a:avLst>
              <a:gd name="adj" fmla="val 5000"/>
            </a:avLst>
          </a:prstGeom>
          <a:solidFill>
            <a:srgbClr val="F2F5F5"/>
          </a:solidFill>
          <a:ln w="12700">
            <a:solidFill>
              <a:srgbClr val="004449"/>
            </a:solidFill>
          </a:ln>
        </p:spPr>
        <p:txBody>
          <a:bodyPr wrap="square" lIns="91440" tIns="54864" rIns="91440" bIns="36576" anchor="t"/>
          <a:lstStyle/>
          <a:p>
            <a:pPr>
              <a:spcAft>
                <a:spcPts val="300"/>
              </a:spcAft>
            </a:pPr>
            <a:r>
              <a:rPr lang="en-US" sz="1150" b="1">
                <a:solidFill>
                  <a:srgbClr val="004449"/>
                </a:solidFill>
                <a:latin typeface="Arial" pitchFamily="34" charset="0"/>
                <a:cs typeface="Arial"/>
              </a:rPr>
              <a:t>Safety &amp; Fatigue Management</a:t>
            </a:r>
          </a:p>
          <a:p>
            <a:r>
              <a:rPr lang="en-US" sz="1000">
                <a:solidFill>
                  <a:srgbClr val="262626"/>
                </a:solidFill>
                <a:latin typeface="Calibri" pitchFamily="34" charset="0"/>
                <a:cs typeface="Calibri"/>
              </a:rPr>
              <a:t>Arrive fit for duty. Max 60 hrs/week (monthly avg) and 14 hrs/day. You are empowered to stop unsafe work.</a:t>
            </a:r>
          </a:p>
        </p:txBody>
      </p:sp>
      <p:sp>
        <p:nvSpPr>
          <p:cNvPr id="105" name="Policy Card 5"/>
          <p:cNvSpPr/>
          <p:nvPr/>
        </p:nvSpPr>
        <p:spPr>
          <a:xfrm>
            <a:off x="1650000" y="4900000"/>
            <a:ext cx="3900000" cy="1500000"/>
          </a:xfrm>
          <a:prstGeom prst="roundRect">
            <a:avLst>
              <a:gd name="adj" fmla="val 5000"/>
            </a:avLst>
          </a:prstGeom>
          <a:solidFill>
            <a:srgbClr val="F2F5F5"/>
          </a:solidFill>
          <a:ln w="12700">
            <a:solidFill>
              <a:srgbClr val="004449"/>
            </a:solidFill>
          </a:ln>
        </p:spPr>
        <p:txBody>
          <a:bodyPr wrap="square" lIns="91440" tIns="54864" rIns="91440" bIns="36576" anchor="t"/>
          <a:lstStyle/>
          <a:p>
            <a:pPr>
              <a:spcAft>
                <a:spcPts val="300"/>
              </a:spcAft>
            </a:pPr>
            <a:r>
              <a:rPr lang="en-US" sz="1150" b="1">
                <a:solidFill>
                  <a:srgbClr val="004449"/>
                </a:solidFill>
                <a:latin typeface="Arial" pitchFamily="34" charset="0"/>
                <a:cs typeface="Arial"/>
              </a:rPr>
              <a:t>Conflicts of Interest</a:t>
            </a:r>
          </a:p>
          <a:p>
            <a:r>
              <a:rPr lang="en-US" sz="1000">
                <a:solidFill>
                  <a:srgbClr val="262626"/>
                </a:solidFill>
                <a:latin typeface="Calibri" pitchFamily="34" charset="0"/>
                <a:cs typeface="Calibri"/>
              </a:rPr>
              <a:t>Disclose outside affiliations, personal relationships and gifts. Report potential conflicts to your FCX contact.</a:t>
            </a:r>
          </a:p>
        </p:txBody>
      </p:sp>
      <p:sp>
        <p:nvSpPr>
          <p:cNvPr id="106" name="Policy Card 6"/>
          <p:cNvSpPr/>
          <p:nvPr/>
        </p:nvSpPr>
        <p:spPr>
          <a:xfrm>
            <a:off x="5700000" y="4900000"/>
            <a:ext cx="3900000" cy="1500000"/>
          </a:xfrm>
          <a:prstGeom prst="roundRect">
            <a:avLst>
              <a:gd name="adj" fmla="val 5000"/>
            </a:avLst>
          </a:prstGeom>
          <a:solidFill>
            <a:srgbClr val="F2F5F5"/>
          </a:solidFill>
          <a:ln w="12700">
            <a:solidFill>
              <a:srgbClr val="004449"/>
            </a:solidFill>
          </a:ln>
        </p:spPr>
        <p:txBody>
          <a:bodyPr wrap="square" lIns="91440" tIns="54864" rIns="91440" bIns="36576" anchor="t"/>
          <a:lstStyle/>
          <a:p>
            <a:pPr>
              <a:spcAft>
                <a:spcPts val="300"/>
              </a:spcAft>
            </a:pPr>
            <a:r>
              <a:rPr lang="en-US" sz="1150" b="1">
                <a:solidFill>
                  <a:srgbClr val="004449"/>
                </a:solidFill>
                <a:latin typeface="Arial" pitchFamily="34" charset="0"/>
                <a:cs typeface="Arial"/>
              </a:rPr>
              <a:t>Speak Up — Compliance Line</a:t>
            </a:r>
          </a:p>
          <a:p>
            <a:r>
              <a:rPr lang="en-US" sz="1000">
                <a:solidFill>
                  <a:srgbClr val="262626"/>
                </a:solidFill>
                <a:latin typeface="Calibri" pitchFamily="34" charset="0"/>
                <a:cs typeface="Calibri"/>
              </a:rPr>
              <a:t>Report suspected violations in good faith. Confidential and anonymous reporting options are available without retaliation.</a:t>
            </a:r>
          </a:p>
        </p:txBody>
      </p:sp>
      <p:sp>
        <p:nvSpPr>
          <p:cNvPr id="107" name="Report a Concern"/>
          <p:cNvSpPr/>
          <p:nvPr/>
        </p:nvSpPr>
        <p:spPr>
          <a:xfrm>
            <a:off x="9750000" y="3820000"/>
            <a:ext cx="2250000" cy="2500000"/>
          </a:xfrm>
          <a:prstGeom prst="roundRect">
            <a:avLst>
              <a:gd name="adj" fmla="val 5000"/>
            </a:avLst>
          </a:prstGeom>
          <a:solidFill>
            <a:srgbClr val="004449"/>
          </a:solidFill>
          <a:ln>
            <a:noFill/>
          </a:ln>
        </p:spPr>
        <p:txBody>
          <a:bodyPr wrap="square" lIns="118872" tIns="73152" rIns="91440" bIns="45720" anchor="t"/>
          <a:lstStyle/>
          <a:p>
            <a:pPr>
              <a:spcAft>
                <a:spcPts val="500"/>
              </a:spcAft>
            </a:pPr>
            <a:r>
              <a:rPr lang="en-US" sz="1200" b="1">
                <a:solidFill>
                  <a:srgbClr val="FFFFFF"/>
                </a:solidFill>
                <a:latin typeface="Arial" pitchFamily="34" charset="0"/>
                <a:cs typeface="Arial"/>
              </a:rPr>
              <a:t>Report a Concern</a:t>
            </a:r>
          </a:p>
          <a:p>
            <a:pPr>
              <a:spcAft>
                <a:spcPts val="600"/>
              </a:spcAft>
            </a:pPr>
            <a:r>
              <a:rPr lang="en-US" sz="950" i="1">
                <a:solidFill>
                  <a:srgbClr val="BFD9DA"/>
                </a:solidFill>
                <a:latin typeface="Calibri" pitchFamily="34" charset="0"/>
                <a:cs typeface="Calibri"/>
              </a:rPr>
              <a:t>Confidential — no retaliation</a:t>
            </a:r>
          </a:p>
          <a:p>
            <a:pPr>
              <a:spcAft>
                <a:spcPts val="400"/>
              </a:spcAft>
            </a:pPr>
            <a:r>
              <a:rPr lang="en-US" sz="950" b="1">
                <a:solidFill>
                  <a:srgbClr val="FFFFFF"/>
                </a:solidFill>
                <a:latin typeface="Calibri" pitchFamily="34" charset="0"/>
                <a:cs typeface="Calibri"/>
              </a:rPr>
              <a:t>Compliance Line</a:t>
            </a:r>
            <a:r>
              <a:rPr lang="en-US" sz="950">
                <a:solidFill>
                  <a:srgbClr val="FFFFFF"/>
                </a:solidFill>
                <a:latin typeface="Calibri" pitchFamily="34" charset="0"/>
                <a:cs typeface="Calibri"/>
              </a:rPr>
              <a:t> 800-295-6783 (anonymous)</a:t>
            </a:r>
          </a:p>
          <a:p>
            <a:pPr>
              <a:spcAft>
                <a:spcPts val="400"/>
              </a:spcAft>
            </a:pPr>
            <a:r>
              <a:rPr lang="en-US" sz="950">
                <a:solidFill>
                  <a:srgbClr val="FFFFFF"/>
                </a:solidFill>
                <a:latin typeface="Calibri" pitchFamily="34" charset="0"/>
                <a:cs typeface="Calibri"/>
              </a:rPr>
              <a:t>compliance@fmi.com</a:t>
            </a:r>
          </a:p>
          <a:p>
            <a:r>
              <a:rPr lang="en-US" sz="950">
                <a:solidFill>
                  <a:srgbClr val="FFFFFF"/>
                </a:solidFill>
                <a:latin typeface="Calibri" pitchFamily="34" charset="0"/>
                <a:cs typeface="Calibri"/>
              </a:rPr>
              <a:t>CCO 602-366-7550</a:t>
            </a:r>
          </a:p>
        </p:txBody>
      </p:sp>
    </p:spTree>
    <p:extLst>
      <p:ext uri="{BB962C8B-B14F-4D97-AF65-F5344CB8AC3E}">
        <p14:creationId xmlns:p14="http://schemas.microsoft.com/office/powerpoint/2010/main" val="870320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August 27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September 10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October 8</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November 19</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December 17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July Sign-Off Record</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6" y="1372291"/>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3006"/>
            <a:ext cx="6096000" cy="31499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Success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83438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2CE5-DFEF-AC05-963D-B1A48FDEC77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C430C43-9A08-CA97-C1B7-72F2056C2072}"/>
              </a:ext>
            </a:extLst>
          </p:cNvPr>
          <p:cNvPicPr>
            <a:picLocks noChangeAspect="1"/>
          </p:cNvPicPr>
          <p:nvPr/>
        </p:nvPicPr>
        <p:blipFill>
          <a:blip r:embed="rId3">
            <a:extLst>
              <a:ext uri="{28A0092B-C50C-407E-A947-70E740481C1C}">
                <a14:useLocalDpi xmlns:a14="http://schemas.microsoft.com/office/drawing/2010/main" val="0"/>
              </a:ext>
            </a:extLst>
          </a:blip>
          <a:srcRect t="6" r="35018" b="3598"/>
          <a:stretch>
            <a:fillRect/>
          </a:stretch>
        </p:blipFill>
        <p:spPr>
          <a:xfrm>
            <a:off x="-2" y="6454079"/>
            <a:ext cx="7022592" cy="403921"/>
          </a:xfrm>
          <a:prstGeom prst="rect">
            <a:avLst/>
          </a:prstGeom>
        </p:spPr>
      </p:pic>
      <p:pic>
        <p:nvPicPr>
          <p:cNvPr id="10" name="Picture 9">
            <a:extLst>
              <a:ext uri="{FF2B5EF4-FFF2-40B4-BE49-F238E27FC236}">
                <a16:creationId xmlns:a16="http://schemas.microsoft.com/office/drawing/2014/main" id="{959537A0-8FFC-C78E-5D48-0EDEED5EF71C}"/>
              </a:ext>
            </a:extLst>
          </p:cNvPr>
          <p:cNvPicPr>
            <a:picLocks noChangeAspect="1"/>
          </p:cNvPicPr>
          <p:nvPr/>
        </p:nvPicPr>
        <p:blipFill>
          <a:blip r:embed="rId4"/>
          <a:srcRect l="14209" r="29464"/>
          <a:stretch>
            <a:fillRect/>
          </a:stretch>
        </p:blipFill>
        <p:spPr>
          <a:xfrm>
            <a:off x="7022592" y="387829"/>
            <a:ext cx="5169409" cy="6165758"/>
          </a:xfrm>
          <a:prstGeom prst="rect">
            <a:avLst/>
          </a:prstGeom>
        </p:spPr>
      </p:pic>
      <p:sp>
        <p:nvSpPr>
          <p:cNvPr id="7" name="Rectangle 6">
            <a:extLst>
              <a:ext uri="{FF2B5EF4-FFF2-40B4-BE49-F238E27FC236}">
                <a16:creationId xmlns:a16="http://schemas.microsoft.com/office/drawing/2014/main" id="{C4820372-472C-5C48-CCD0-289AF8D2B126}"/>
              </a:ext>
            </a:extLst>
          </p:cNvPr>
          <p:cNvSpPr/>
          <p:nvPr/>
        </p:nvSpPr>
        <p:spPr>
          <a:xfrm>
            <a:off x="0" y="396508"/>
            <a:ext cx="7022592"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03F36A1-8489-FBBA-0C33-8F8446AFEC72}"/>
              </a:ext>
            </a:extLst>
          </p:cNvPr>
          <p:cNvSpPr/>
          <p:nvPr/>
        </p:nvSpPr>
        <p:spPr>
          <a:xfrm>
            <a:off x="7022592" y="-7951"/>
            <a:ext cx="5169408"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31FB9C-ABA1-1537-06E8-62619DB03A78}"/>
              </a:ext>
            </a:extLst>
          </p:cNvPr>
          <p:cNvSpPr/>
          <p:nvPr/>
        </p:nvSpPr>
        <p:spPr>
          <a:xfrm>
            <a:off x="7022592" y="6544907"/>
            <a:ext cx="5169408"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28822E-1A63-B243-268B-66D7A6F326CF}"/>
              </a:ext>
            </a:extLst>
          </p:cNvPr>
          <p:cNvSpPr txBox="1"/>
          <p:nvPr/>
        </p:nvSpPr>
        <p:spPr>
          <a:xfrm>
            <a:off x="0" y="634532"/>
            <a:ext cx="7022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 Production Matters  </a:t>
            </a:r>
          </a:p>
        </p:txBody>
      </p:sp>
      <p:sp>
        <p:nvSpPr>
          <p:cNvPr id="11" name="TextBox 10">
            <a:extLst>
              <a:ext uri="{FF2B5EF4-FFF2-40B4-BE49-F238E27FC236}">
                <a16:creationId xmlns:a16="http://schemas.microsoft.com/office/drawing/2014/main" id="{01998BEE-5F51-3B66-1450-A1CAE0B4B49C}"/>
              </a:ext>
            </a:extLst>
          </p:cNvPr>
          <p:cNvSpPr txBox="1"/>
          <p:nvPr/>
        </p:nvSpPr>
        <p:spPr>
          <a:xfrm>
            <a:off x="381706" y="1397363"/>
            <a:ext cx="6259180"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Thanks to everyone for your commitment to safe production – it’s making a difference. At the 2026 mid-year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E7E6E6"/>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We’ve continued to </a:t>
            </a:r>
            <a:r>
              <a:rPr kumimoji="0" lang="en-US" sz="1600" b="0"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reduce our Total Recordable Incident Rate </a:t>
            </a:r>
            <a:r>
              <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performing</a:t>
            </a:r>
            <a:r>
              <a:rPr lang="en-US" sz="1600">
                <a:solidFill>
                  <a:srgbClr val="E7E6E6"/>
                </a:solidFill>
                <a:latin typeface="Arial" panose="020B0604020202020204" pitchFamily="34" charset="0"/>
                <a:cs typeface="Arial" panose="020B0604020202020204" pitchFamily="34" charset="0"/>
              </a:rPr>
              <a:t> below our target</a:t>
            </a: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 which is the most ambitious in company history.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We’re on track to achieve our </a:t>
            </a:r>
            <a:r>
              <a:rPr kumimoji="0" lang="en-US" sz="1600" b="0"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best high-risk incident rate</a:t>
            </a: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 since the metric was introduced in 2023.</a:t>
            </a:r>
            <a:endParaRPr lang="en-US" sz="1600">
              <a:solidFill>
                <a:srgbClr val="E7E6E6"/>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The </a:t>
            </a:r>
            <a:r>
              <a:rPr lang="en-US" sz="1600">
                <a:solidFill>
                  <a:srgbClr val="E7E6E6"/>
                </a:solidFill>
                <a:latin typeface="Arial" panose="020B0604020202020204" pitchFamily="34" charset="0"/>
                <a:cs typeface="Arial" panose="020B0604020202020204" pitchFamily="34" charset="0"/>
              </a:rPr>
              <a:t>Americas </a:t>
            </a: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finished June with 19 high-risk incidents year to date, down from 25 at this time in 2025.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a:solidFill>
                <a:srgbClr val="E7E6E6"/>
              </a:solidFill>
              <a:latin typeface="Arial" panose="020B0604020202020204" pitchFamily="34" charset="0"/>
              <a:cs typeface="Arial" panose="020B0604020202020204" pitchFamily="34" charset="0"/>
            </a:endParaRPr>
          </a:p>
          <a:p>
            <a:pPr>
              <a:defRPr/>
            </a:pP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While we have many successes to celebrate, </a:t>
            </a:r>
            <a:r>
              <a:rPr lang="en-US" sz="1600">
                <a:solidFill>
                  <a:srgbClr val="E7E6E6"/>
                </a:solidFill>
                <a:latin typeface="Arial" panose="020B0604020202020204" pitchFamily="34" charset="0"/>
                <a:cs typeface="Arial" panose="020B0604020202020204" pitchFamily="34" charset="0"/>
              </a:rPr>
              <a:t>w</a:t>
            </a:r>
            <a:r>
              <a:rPr kumimoji="0" lang="en-US" sz="1600" b="0" i="0" u="none" strike="noStrike" kern="1200" cap="none" spc="0" normalizeH="0" baseline="0" noProof="0" err="1">
                <a:ln>
                  <a:noFill/>
                </a:ln>
                <a:solidFill>
                  <a:srgbClr val="E7E6E6"/>
                </a:solidFill>
                <a:effectLst/>
                <a:uLnTx/>
                <a:uFillTx/>
                <a:latin typeface="Arial" panose="020B0604020202020204" pitchFamily="34" charset="0"/>
                <a:ea typeface="+mn-ea"/>
                <a:cs typeface="Arial" panose="020B0604020202020204" pitchFamily="34" charset="0"/>
              </a:rPr>
              <a:t>e’ve</a:t>
            </a: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 also seen </a:t>
            </a:r>
            <a:r>
              <a:rPr lang="en-US" sz="1600">
                <a:solidFill>
                  <a:srgbClr val="E7E6E6"/>
                </a:solidFill>
                <a:latin typeface="Arial" panose="020B0604020202020204" pitchFamily="34" charset="0"/>
                <a:cs typeface="Arial" panose="020B0604020202020204" pitchFamily="34" charset="0"/>
              </a:rPr>
              <a:t>a </a:t>
            </a:r>
            <a:r>
              <a:rPr lang="en-US" sz="1600">
                <a:solidFill>
                  <a:srgbClr val="C66A39"/>
                </a:solidFill>
                <a:latin typeface="Arial" panose="020B0604020202020204" pitchFamily="34" charset="0"/>
                <a:cs typeface="Arial" panose="020B0604020202020204" pitchFamily="34" charset="0"/>
              </a:rPr>
              <a:t>concerning uptick in falling object</a:t>
            </a:r>
            <a:r>
              <a:rPr lang="en-US" sz="1600">
                <a:solidFill>
                  <a:srgbClr val="E7E6E6"/>
                </a:solidFill>
                <a:latin typeface="Arial" panose="020B0604020202020204" pitchFamily="34" charset="0"/>
                <a:cs typeface="Arial" panose="020B0604020202020204" pitchFamily="34" charset="0"/>
              </a:rPr>
              <a:t> incidents – reinforcing the critical importance of recognizing and controlling these risks.</a:t>
            </a:r>
          </a:p>
          <a:p>
            <a:pPr lvl="0">
              <a:defRPr/>
            </a:pPr>
            <a:endParaRPr lang="en-US" sz="1600">
              <a:solidFill>
                <a:srgbClr val="E7E6E6"/>
              </a:solidFill>
              <a:latin typeface="Arial" panose="020B0604020202020204" pitchFamily="34" charset="0"/>
              <a:cs typeface="Arial" panose="020B0604020202020204" pitchFamily="34" charset="0"/>
            </a:endParaRPr>
          </a:p>
          <a:p>
            <a:pPr lvl="0">
              <a:defRPr/>
            </a:pPr>
            <a:r>
              <a:rPr lang="en-US" sz="1600">
                <a:solidFill>
                  <a:srgbClr val="E7E6E6"/>
                </a:solidFill>
                <a:latin typeface="Arial" panose="020B0604020202020204" pitchFamily="34" charset="0"/>
                <a:cs typeface="Arial" panose="020B0604020202020204" pitchFamily="34" charset="0"/>
              </a:rPr>
              <a:t>Our</a:t>
            </a:r>
            <a:r>
              <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rPr>
              <a:t> progress shows what’s possible when we stay focused. Let’s build on what’s working, learn from experience and prioritize </a:t>
            </a:r>
            <a:r>
              <a:rPr lang="en-US" sz="1600">
                <a:solidFill>
                  <a:srgbClr val="E7E6E6"/>
                </a:solidFill>
                <a:latin typeface="Arial" panose="020B0604020202020204" pitchFamily="34" charset="0"/>
                <a:cs typeface="Arial" panose="020B0604020202020204" pitchFamily="34" charset="0"/>
              </a:rPr>
              <a:t>Fatal Risk Management, strong lineouts and effective implementation of critical controls. </a:t>
            </a:r>
            <a:endParaRPr kumimoji="0" lang="en-US" sz="1600" b="0" i="0" u="none" strike="noStrike" kern="1200" cap="none" spc="0" normalizeH="0" baseline="0" noProof="0">
              <a:ln>
                <a:noFill/>
              </a:ln>
              <a:solidFill>
                <a:srgbClr val="E7E6E6"/>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C88332E7-F47F-0DE0-2B1D-AD48FBDB477F}"/>
              </a:ext>
            </a:extLst>
          </p:cNvPr>
          <p:cNvPicPr>
            <a:picLocks noChangeAspect="1"/>
          </p:cNvPicPr>
          <p:nvPr/>
        </p:nvPicPr>
        <p:blipFill>
          <a:blip r:embed="rId4"/>
          <a:srcRect r="21958" b="93310"/>
          <a:stretch>
            <a:fillRect/>
          </a:stretch>
        </p:blipFill>
        <p:spPr>
          <a:xfrm>
            <a:off x="0" y="-3610"/>
            <a:ext cx="7022592" cy="404457"/>
          </a:xfrm>
          <a:prstGeom prst="rect">
            <a:avLst/>
          </a:prstGeom>
        </p:spPr>
      </p:pic>
    </p:spTree>
    <p:extLst>
      <p:ext uri="{BB962C8B-B14F-4D97-AF65-F5344CB8AC3E}">
        <p14:creationId xmlns:p14="http://schemas.microsoft.com/office/powerpoint/2010/main" val="400812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9BFA85-6B43-7E5C-99CC-824833259839}"/>
              </a:ext>
            </a:extLst>
          </p:cNvPr>
          <p:cNvPicPr>
            <a:picLocks noChangeAspect="1"/>
          </p:cNvPicPr>
          <p:nvPr/>
        </p:nvPicPr>
        <p:blipFill>
          <a:blip r:embed="rId3"/>
          <a:srcRect l="22827" r="14681"/>
          <a:stretch>
            <a:fillRect/>
          </a:stretch>
        </p:blipFill>
        <p:spPr>
          <a:xfrm>
            <a:off x="6095999" y="95070"/>
            <a:ext cx="6096000" cy="6467196"/>
          </a:xfrm>
          <a:prstGeom prst="rect">
            <a:avLst/>
          </a:prstGeom>
        </p:spPr>
      </p:pic>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4">
            <a:extLst>
              <a:ext uri="{28A0092B-C50C-407E-A947-70E740481C1C}">
                <a14:useLocalDpi xmlns:a14="http://schemas.microsoft.com/office/drawing/2010/main" val="0"/>
              </a:ext>
            </a:extLst>
          </a:blip>
          <a:srcRect t="6" b="6"/>
          <a:stretch/>
        </p:blipFill>
        <p:spPr>
          <a:xfrm>
            <a:off x="-2" y="0"/>
            <a:ext cx="10806892" cy="394605"/>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5">
            <a:extLst>
              <a:ext uri="{28A0092B-C50C-407E-A947-70E740481C1C}">
                <a14:useLocalDpi xmlns:a14="http://schemas.microsoft.com/office/drawing/2010/main" val="0"/>
              </a:ext>
            </a:extLst>
          </a:blip>
          <a:srcRect r="2336"/>
          <a:stretch>
            <a:fillRect/>
          </a:stretch>
        </p:blipFill>
        <p:spPr>
          <a:xfrm>
            <a:off x="1" y="6232064"/>
            <a:ext cx="6095997" cy="62794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and 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Shares </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1349681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5EBB-F01E-EFDD-4144-7ED7F4AB5D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DB8657-DB1B-793B-CDCE-AEAE6B0BD789}"/>
              </a:ext>
            </a:extLst>
          </p:cNvPr>
          <p:cNvSpPr txBox="1"/>
          <p:nvPr/>
        </p:nvSpPr>
        <p:spPr>
          <a:xfrm>
            <a:off x="1445079" y="333614"/>
            <a:ext cx="1032782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Safety Trends: Falling Objects </a:t>
            </a:r>
          </a:p>
        </p:txBody>
      </p:sp>
      <p:sp>
        <p:nvSpPr>
          <p:cNvPr id="13" name="Rectangle 12">
            <a:extLst>
              <a:ext uri="{FF2B5EF4-FFF2-40B4-BE49-F238E27FC236}">
                <a16:creationId xmlns:a16="http://schemas.microsoft.com/office/drawing/2014/main" id="{DB0217BF-BA52-CF58-BFCB-0808E1AFC52D}"/>
              </a:ext>
            </a:extLst>
          </p:cNvPr>
          <p:cNvSpPr/>
          <p:nvPr/>
        </p:nvSpPr>
        <p:spPr>
          <a:xfrm>
            <a:off x="0" y="2400300"/>
            <a:ext cx="12192000" cy="4457699"/>
          </a:xfrm>
          <a:prstGeom prst="rect">
            <a:avLst/>
          </a:prstGeom>
          <a:solidFill>
            <a:srgbClr val="F5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Icon&#10;&#10;Description automatically generated">
            <a:extLst>
              <a:ext uri="{FF2B5EF4-FFF2-40B4-BE49-F238E27FC236}">
                <a16:creationId xmlns:a16="http://schemas.microsoft.com/office/drawing/2014/main" id="{B8871561-106A-A5F8-6027-AD8F1070C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98" y="197594"/>
            <a:ext cx="846834" cy="735804"/>
          </a:xfrm>
          <a:prstGeom prst="rect">
            <a:avLst/>
          </a:prstGeom>
        </p:spPr>
      </p:pic>
      <p:sp>
        <p:nvSpPr>
          <p:cNvPr id="3" name="TextBox 2">
            <a:extLst>
              <a:ext uri="{FF2B5EF4-FFF2-40B4-BE49-F238E27FC236}">
                <a16:creationId xmlns:a16="http://schemas.microsoft.com/office/drawing/2014/main" id="{17746E73-085B-4B6F-A115-9A06B7F6868B}"/>
              </a:ext>
            </a:extLst>
          </p:cNvPr>
          <p:cNvSpPr txBox="1"/>
          <p:nvPr/>
        </p:nvSpPr>
        <p:spPr>
          <a:xfrm>
            <a:off x="457298" y="1246742"/>
            <a:ext cx="11315602" cy="1089529"/>
          </a:xfrm>
          <a:prstGeom prst="rect">
            <a:avLst/>
          </a:prstGeom>
          <a:noFill/>
        </p:spPr>
        <p:txBody>
          <a:bodyPr wrap="square">
            <a:spAutoFit/>
          </a:bodyPr>
          <a:lstStyle/>
          <a:p>
            <a:pPr lvl="0">
              <a:lnSpc>
                <a:spcPct val="90000"/>
              </a:lnSpc>
              <a:spcBef>
                <a:spcPts val="600"/>
              </a:spcBef>
              <a:spcAft>
                <a:spcPts val="1200"/>
              </a:spcAft>
              <a:buClr>
                <a:srgbClr val="C66A39"/>
              </a:buClr>
              <a:defRPr/>
            </a:pPr>
            <a:r>
              <a:rPr kumimoji="0" 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So far this year, there have </a:t>
            </a:r>
            <a:r>
              <a:rPr lang="en-US">
                <a:solidFill>
                  <a:prstClr val="black">
                    <a:lumMod val="75000"/>
                    <a:lumOff val="25000"/>
                  </a:prstClr>
                </a:solidFill>
                <a:latin typeface="Arial" panose="020B0604020202020204" pitchFamily="34" charset="0"/>
              </a:rPr>
              <a:t>been eight high-risk falling object events and six additional monitor incidents, </a:t>
            </a:r>
            <a:r>
              <a:rPr kumimoji="0" 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making </a:t>
            </a:r>
            <a:r>
              <a:rPr kumimoji="0" lang="en-US" sz="1800" b="0" i="0" u="none" strike="noStrike" kern="1200" cap="none" spc="0" normalizeH="0" baseline="0" noProof="0">
                <a:ln>
                  <a:noFill/>
                </a:ln>
                <a:solidFill>
                  <a:srgbClr val="C66A39"/>
                </a:solidFill>
                <a:effectLst/>
                <a:uLnTx/>
                <a:uFillTx/>
                <a:latin typeface="Arial" panose="020B0604020202020204" pitchFamily="34" charset="0"/>
                <a:ea typeface="+mn-ea"/>
                <a:cs typeface="+mn-cs"/>
              </a:rPr>
              <a:t>falling objects the most frequent fatal risk </a:t>
            </a:r>
            <a:r>
              <a:rPr kumimoji="0" 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in the Americas this year. </a:t>
            </a:r>
            <a:r>
              <a:rPr lang="en-US">
                <a:solidFill>
                  <a:prstClr val="black">
                    <a:lumMod val="75000"/>
                    <a:lumOff val="25000"/>
                  </a:prstClr>
                </a:solidFill>
                <a:latin typeface="Arial" panose="020B0604020202020204" pitchFamily="34" charset="0"/>
              </a:rPr>
              <a:t>This recurrence is concerning and shows gaps in how we currently are controlling and recognizing these risks. Preventing exposures starts with consistent execution of critical controls.</a:t>
            </a:r>
          </a:p>
        </p:txBody>
      </p:sp>
      <p:sp>
        <p:nvSpPr>
          <p:cNvPr id="11" name="TextBox 10">
            <a:extLst>
              <a:ext uri="{FF2B5EF4-FFF2-40B4-BE49-F238E27FC236}">
                <a16:creationId xmlns:a16="http://schemas.microsoft.com/office/drawing/2014/main" id="{0B7A5895-925F-F525-AFAB-3B556EFD9B5A}"/>
              </a:ext>
            </a:extLst>
          </p:cNvPr>
          <p:cNvSpPr txBox="1"/>
          <p:nvPr/>
        </p:nvSpPr>
        <p:spPr>
          <a:xfrm>
            <a:off x="457298" y="3026956"/>
            <a:ext cx="5437415" cy="1492716"/>
          </a:xfrm>
          <a:prstGeom prst="rect">
            <a:avLst/>
          </a:prstGeom>
          <a:noFill/>
        </p:spPr>
        <p:txBody>
          <a:bodyPr wrap="square">
            <a:spAutoFit/>
          </a:bodyPr>
          <a:lstStyle/>
          <a:p>
            <a:pPr marR="0" lvl="0" algn="l" defTabSz="914400" rtl="0" eaLnBrk="1" fontAlgn="auto" latinLnBrk="0" hangingPunct="1">
              <a:lnSpc>
                <a:spcPct val="90000"/>
              </a:lnSpc>
              <a:spcBef>
                <a:spcPts val="600"/>
              </a:spcBef>
              <a:spcAft>
                <a:spcPts val="0"/>
              </a:spcAft>
              <a:buClr>
                <a:srgbClr val="C66A39"/>
              </a:buClr>
              <a:buSzTx/>
              <a:tabLst/>
              <a:defRPr/>
            </a:pPr>
            <a:r>
              <a:rPr kumimoji="0" lang="en-US" sz="1800" b="1" i="0" u="none" strike="noStrike" kern="1200" cap="none" spc="0" normalizeH="0" baseline="0" noProof="0">
                <a:ln>
                  <a:noFill/>
                </a:ln>
                <a:solidFill>
                  <a:srgbClr val="C66A39"/>
                </a:solidFill>
                <a:effectLst/>
                <a:uLnTx/>
                <a:uFillTx/>
                <a:latin typeface="Arial"/>
                <a:ea typeface="+mn-ea"/>
                <a:cs typeface="Arial"/>
              </a:rPr>
              <a:t>Establish and respect drop zones</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Use flagging and barricading to clearly define and protect areas below overhead work. </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Never enter barricaded or flagged areas without confirming the hazard is controlled. </a:t>
            </a:r>
          </a:p>
        </p:txBody>
      </p:sp>
      <p:sp>
        <p:nvSpPr>
          <p:cNvPr id="6" name="TextBox 5">
            <a:extLst>
              <a:ext uri="{FF2B5EF4-FFF2-40B4-BE49-F238E27FC236}">
                <a16:creationId xmlns:a16="http://schemas.microsoft.com/office/drawing/2014/main" id="{620E1828-5B4D-F362-DC79-3E35BED6A79D}"/>
              </a:ext>
            </a:extLst>
          </p:cNvPr>
          <p:cNvSpPr txBox="1"/>
          <p:nvPr/>
        </p:nvSpPr>
        <p:spPr>
          <a:xfrm>
            <a:off x="6297287" y="3026956"/>
            <a:ext cx="5437415" cy="1492716"/>
          </a:xfrm>
          <a:prstGeom prst="rect">
            <a:avLst/>
          </a:prstGeom>
          <a:noFill/>
        </p:spPr>
        <p:txBody>
          <a:bodyPr wrap="square">
            <a:spAutoFit/>
          </a:bodyPr>
          <a:lstStyle/>
          <a:p>
            <a:pPr marR="0" lvl="0" algn="l" defTabSz="914400" rtl="0" eaLnBrk="1" fontAlgn="auto" latinLnBrk="0" hangingPunct="1">
              <a:lnSpc>
                <a:spcPct val="90000"/>
              </a:lnSpc>
              <a:spcBef>
                <a:spcPts val="600"/>
              </a:spcBef>
              <a:spcAft>
                <a:spcPts val="0"/>
              </a:spcAft>
              <a:buClr>
                <a:srgbClr val="C66A39"/>
              </a:buClr>
              <a:buSzTx/>
              <a:tabLst/>
              <a:defRPr/>
            </a:pPr>
            <a:r>
              <a:rPr kumimoji="0" lang="en-US" sz="1800" b="1" i="0" u="none" strike="noStrike" kern="1200" cap="none" spc="0" normalizeH="0" baseline="0" noProof="0">
                <a:ln>
                  <a:noFill/>
                </a:ln>
                <a:solidFill>
                  <a:srgbClr val="C66A39"/>
                </a:solidFill>
                <a:effectLst/>
                <a:uLnTx/>
                <a:uFillTx/>
                <a:latin typeface="Arial"/>
                <a:ea typeface="+mn-ea"/>
                <a:cs typeface="Arial"/>
              </a:rPr>
              <a:t>Secure tools and materials</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Use tool tethers, lanyards and secondary retention where appropriate. </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Avoid placing tools or materials near edges where they can shift or fall.</a:t>
            </a:r>
          </a:p>
        </p:txBody>
      </p:sp>
      <p:sp>
        <p:nvSpPr>
          <p:cNvPr id="7" name="TextBox 6">
            <a:extLst>
              <a:ext uri="{FF2B5EF4-FFF2-40B4-BE49-F238E27FC236}">
                <a16:creationId xmlns:a16="http://schemas.microsoft.com/office/drawing/2014/main" id="{83241C4A-B4B1-6C90-72CE-0E1763F13ACB}"/>
              </a:ext>
            </a:extLst>
          </p:cNvPr>
          <p:cNvSpPr txBox="1"/>
          <p:nvPr/>
        </p:nvSpPr>
        <p:spPr>
          <a:xfrm>
            <a:off x="457298" y="4993196"/>
            <a:ext cx="5437415" cy="1492716"/>
          </a:xfrm>
          <a:prstGeom prst="rect">
            <a:avLst/>
          </a:prstGeom>
          <a:noFill/>
        </p:spPr>
        <p:txBody>
          <a:bodyPr wrap="square">
            <a:spAutoFit/>
          </a:bodyPr>
          <a:lstStyle/>
          <a:p>
            <a:pPr marR="0" lvl="0" algn="l" defTabSz="914400" rtl="0" eaLnBrk="1" fontAlgn="auto" latinLnBrk="0" hangingPunct="1">
              <a:lnSpc>
                <a:spcPct val="90000"/>
              </a:lnSpc>
              <a:spcBef>
                <a:spcPts val="600"/>
              </a:spcBef>
              <a:spcAft>
                <a:spcPts val="0"/>
              </a:spcAft>
              <a:buClr>
                <a:srgbClr val="C66A39"/>
              </a:buClr>
              <a:buSzTx/>
              <a:tabLst/>
              <a:defRPr/>
            </a:pPr>
            <a:r>
              <a:rPr kumimoji="0" lang="en-US" sz="1800" b="1" i="0" u="none" strike="noStrike" kern="1200" cap="none" spc="0" normalizeH="0" baseline="0" noProof="0">
                <a:ln>
                  <a:noFill/>
                </a:ln>
                <a:solidFill>
                  <a:srgbClr val="C66A39"/>
                </a:solidFill>
                <a:effectLst/>
                <a:uLnTx/>
                <a:uFillTx/>
                <a:latin typeface="Arial"/>
                <a:ea typeface="+mn-ea"/>
                <a:cs typeface="Arial"/>
              </a:rPr>
              <a:t>Maintain awareness of exposure </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Inspect above, below and around your work area for potential falling object risks. </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Recognize that hazards can be created not only by your work, but also by nearby activities.</a:t>
            </a:r>
          </a:p>
        </p:txBody>
      </p:sp>
      <p:sp>
        <p:nvSpPr>
          <p:cNvPr id="8" name="TextBox 7">
            <a:extLst>
              <a:ext uri="{FF2B5EF4-FFF2-40B4-BE49-F238E27FC236}">
                <a16:creationId xmlns:a16="http://schemas.microsoft.com/office/drawing/2014/main" id="{744757B9-CAB0-66C9-7BFF-64098C405579}"/>
              </a:ext>
            </a:extLst>
          </p:cNvPr>
          <p:cNvSpPr txBox="1"/>
          <p:nvPr/>
        </p:nvSpPr>
        <p:spPr>
          <a:xfrm>
            <a:off x="6297286" y="4993196"/>
            <a:ext cx="5437415" cy="1492716"/>
          </a:xfrm>
          <a:prstGeom prst="rect">
            <a:avLst/>
          </a:prstGeom>
          <a:noFill/>
        </p:spPr>
        <p:txBody>
          <a:bodyPr wrap="square">
            <a:spAutoFit/>
          </a:bodyPr>
          <a:lstStyle/>
          <a:p>
            <a:pPr marR="0" lvl="0" algn="l" defTabSz="914400" rtl="0" eaLnBrk="1" fontAlgn="auto" latinLnBrk="0" hangingPunct="1">
              <a:lnSpc>
                <a:spcPct val="90000"/>
              </a:lnSpc>
              <a:spcBef>
                <a:spcPts val="600"/>
              </a:spcBef>
              <a:spcAft>
                <a:spcPts val="0"/>
              </a:spcAft>
              <a:buClr>
                <a:srgbClr val="C66A39"/>
              </a:buClr>
              <a:buSzTx/>
              <a:tabLst/>
              <a:defRPr/>
            </a:pPr>
            <a:r>
              <a:rPr kumimoji="0" lang="en-US" sz="1800" b="1" i="0" u="none" strike="noStrike" kern="1200" cap="none" spc="0" normalizeH="0" baseline="0" noProof="0">
                <a:ln>
                  <a:noFill/>
                </a:ln>
                <a:solidFill>
                  <a:srgbClr val="C66A39"/>
                </a:solidFill>
                <a:effectLst/>
                <a:uLnTx/>
                <a:uFillTx/>
                <a:latin typeface="Arial"/>
                <a:ea typeface="+mn-ea"/>
                <a:cs typeface="Arial"/>
              </a:rPr>
              <a:t>Coordinate synchronized work</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Plan and align tasks to eliminate people working below active overhead work whenever possible. </a:t>
            </a:r>
          </a:p>
          <a:p>
            <a:pPr marL="342900" indent="-342900">
              <a:lnSpc>
                <a:spcPct val="90000"/>
              </a:lnSpc>
              <a:spcBef>
                <a:spcPts val="600"/>
              </a:spcBef>
              <a:buClr>
                <a:srgbClr val="C66A39"/>
              </a:buClr>
              <a:buFont typeface="Arial" panose="020B0604020202020204" pitchFamily="34" charset="0"/>
              <a:buChar char="•"/>
              <a:defRPr/>
            </a:pPr>
            <a:r>
              <a:rPr kumimoji="0" lang="en-US" i="0" u="none" strike="noStrike" kern="1200" cap="none" spc="0" normalizeH="0" baseline="0" noProof="0">
                <a:ln>
                  <a:noFill/>
                </a:ln>
                <a:solidFill>
                  <a:prstClr val="black">
                    <a:lumMod val="75000"/>
                    <a:lumOff val="25000"/>
                  </a:prstClr>
                </a:solidFill>
                <a:effectLst/>
                <a:uLnTx/>
                <a:uFillTx/>
                <a:latin typeface="Arial"/>
                <a:ea typeface="+mn-ea"/>
                <a:cs typeface="Arial"/>
              </a:rPr>
              <a:t>Verify proper segregation when simultaneous work cannot be avoided.</a:t>
            </a:r>
            <a:endParaRPr kumimoji="0" lang="en-US" b="0" i="0" u="none" strike="noStrike" kern="1200" cap="none" spc="0" normalizeH="0" baseline="0" noProof="0">
              <a:ln>
                <a:noFill/>
              </a:ln>
              <a:solidFill>
                <a:srgbClr val="C66A39"/>
              </a:solidFill>
              <a:effectLst/>
              <a:uLnTx/>
              <a:uFillTx/>
              <a:latin typeface="Arial"/>
              <a:ea typeface="+mn-ea"/>
              <a:cs typeface="Arial"/>
            </a:endParaRPr>
          </a:p>
        </p:txBody>
      </p:sp>
      <p:sp>
        <p:nvSpPr>
          <p:cNvPr id="9" name="TextBox 8">
            <a:extLst>
              <a:ext uri="{FF2B5EF4-FFF2-40B4-BE49-F238E27FC236}">
                <a16:creationId xmlns:a16="http://schemas.microsoft.com/office/drawing/2014/main" id="{13D0B7B6-FDBA-D12A-4A81-D9B191E026D9}"/>
              </a:ext>
            </a:extLst>
          </p:cNvPr>
          <p:cNvSpPr txBox="1"/>
          <p:nvPr/>
        </p:nvSpPr>
        <p:spPr>
          <a:xfrm>
            <a:off x="457298" y="2496109"/>
            <a:ext cx="4102779" cy="424732"/>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
                <a:srgbClr val="C66A39"/>
              </a:buClr>
              <a:buSzTx/>
              <a:buFontTx/>
              <a:buNone/>
              <a:tabLst/>
              <a:defRPr/>
            </a:pPr>
            <a:r>
              <a:rPr kumimoji="0" lang="en-US" sz="2400" b="1" i="0" u="none" strike="noStrike" kern="1200" cap="none" spc="0" normalizeH="0" baseline="0" noProof="0">
                <a:ln>
                  <a:noFill/>
                </a:ln>
                <a:solidFill>
                  <a:srgbClr val="004449"/>
                </a:solidFill>
                <a:effectLst/>
                <a:uLnTx/>
                <a:uFillTx/>
                <a:latin typeface="Arial"/>
                <a:ea typeface="+mn-ea"/>
                <a:cs typeface="Arial"/>
              </a:rPr>
              <a:t>Key Reminders</a:t>
            </a:r>
          </a:p>
        </p:txBody>
      </p:sp>
    </p:spTree>
    <p:extLst>
      <p:ext uri="{BB962C8B-B14F-4D97-AF65-F5344CB8AC3E}">
        <p14:creationId xmlns:p14="http://schemas.microsoft.com/office/powerpoint/2010/main" val="2101010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D47B4-5575-2489-8331-65D8AF345B3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CFA38E5-BD04-EABE-81EE-2E9FB3D258B4}"/>
              </a:ext>
            </a:extLst>
          </p:cNvPr>
          <p:cNvSpPr/>
          <p:nvPr/>
        </p:nvSpPr>
        <p:spPr>
          <a:xfrm>
            <a:off x="0"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0010D640-30FB-62B4-2170-4564F8AB7F88}"/>
              </a:ext>
            </a:extLst>
          </p:cNvPr>
          <p:cNvSpPr>
            <a:spLocks noGrp="1"/>
          </p:cNvSpPr>
          <p:nvPr>
            <p:ph idx="1"/>
          </p:nvPr>
        </p:nvSpPr>
        <p:spPr>
          <a:xfrm>
            <a:off x="447675" y="838201"/>
            <a:ext cx="4022726" cy="3477126"/>
          </a:xfrm>
        </p:spPr>
        <p:txBody>
          <a:bodyPr>
            <a:noAutofit/>
          </a:bodyPr>
          <a:lstStyle/>
          <a:p>
            <a:pPr marL="0" indent="0">
              <a:buNone/>
              <a:defRPr/>
            </a:pPr>
            <a:r>
              <a:rPr lang="en-US" sz="3000" b="1" u="sng">
                <a:solidFill>
                  <a:schemeClr val="bg1"/>
                </a:solidFill>
                <a:latin typeface="Arial" panose="020B0604020202020204" pitchFamily="34" charset="0"/>
                <a:cs typeface="Arial" panose="020B0604020202020204" pitchFamily="34" charset="0"/>
              </a:rPr>
              <a:t>Our Local Counties</a:t>
            </a:r>
          </a:p>
          <a:p>
            <a:pPr marL="0" indent="0">
              <a:buNone/>
              <a:defRPr/>
            </a:pPr>
            <a:r>
              <a:rPr lang="en-US" b="1">
                <a:solidFill>
                  <a:schemeClr val="bg1"/>
                </a:solidFill>
                <a:latin typeface="Arial" panose="020B0604020202020204" pitchFamily="34" charset="0"/>
                <a:cs typeface="Arial" panose="020B0604020202020204" pitchFamily="34" charset="0"/>
              </a:rPr>
              <a:t>Clear Creek County</a:t>
            </a:r>
          </a:p>
          <a:p>
            <a:pPr>
              <a:defRPr/>
            </a:pPr>
            <a:r>
              <a:rPr lang="en-US">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LookoutAlert</a:t>
            </a:r>
            <a:endParaRPr lang="en-US">
              <a:solidFill>
                <a:schemeClr val="bg1"/>
              </a:solidFill>
              <a:latin typeface="Arial" panose="020B0604020202020204" pitchFamily="34" charset="0"/>
              <a:cs typeface="Arial" panose="020B0604020202020204" pitchFamily="34" charset="0"/>
            </a:endParaRPr>
          </a:p>
          <a:p>
            <a:pPr>
              <a:defRPr/>
            </a:pPr>
            <a:endParaRPr lang="en-US">
              <a:latin typeface="Arial" panose="020B0604020202020204" pitchFamily="34" charset="0"/>
              <a:cs typeface="Arial" panose="020B0604020202020204" pitchFamily="34" charset="0"/>
            </a:endParaRPr>
          </a:p>
          <a:p>
            <a:pPr marL="0" indent="0">
              <a:buNone/>
              <a:defRPr/>
            </a:pPr>
            <a:r>
              <a:rPr lang="en-US" b="1">
                <a:solidFill>
                  <a:schemeClr val="bg1"/>
                </a:solidFill>
                <a:latin typeface="Arial" panose="020B0604020202020204" pitchFamily="34" charset="0"/>
                <a:cs typeface="Arial" panose="020B0604020202020204" pitchFamily="34" charset="0"/>
              </a:rPr>
              <a:t>Grand County</a:t>
            </a:r>
          </a:p>
          <a:p>
            <a:pPr>
              <a:defRPr/>
            </a:pPr>
            <a:r>
              <a:rPr lang="en-US">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Smart911</a:t>
            </a:r>
            <a:endParaRPr lang="en-US">
              <a:solidFill>
                <a:schemeClr val="bg1"/>
              </a:solidFill>
              <a:latin typeface="Arial" panose="020B0604020202020204" pitchFamily="34" charset="0"/>
              <a:cs typeface="Arial" panose="020B0604020202020204" pitchFamily="34" charset="0"/>
            </a:endParaRPr>
          </a:p>
          <a:p>
            <a:pPr>
              <a:defRPr/>
            </a:pPr>
            <a:endParaRPr lang="en-US">
              <a:latin typeface="Arial" panose="020B0604020202020204" pitchFamily="34" charset="0"/>
              <a:cs typeface="Arial" panose="020B0604020202020204" pitchFamily="34" charset="0"/>
            </a:endParaRPr>
          </a:p>
          <a:p>
            <a:pPr marL="0" indent="0">
              <a:buNone/>
              <a:defRPr/>
            </a:pPr>
            <a:r>
              <a:rPr lang="en-US" b="1">
                <a:solidFill>
                  <a:schemeClr val="bg1"/>
                </a:solidFill>
                <a:latin typeface="Arial" panose="020B0604020202020204" pitchFamily="34" charset="0"/>
                <a:cs typeface="Arial" panose="020B0604020202020204" pitchFamily="34" charset="0"/>
              </a:rPr>
              <a:t>Summit County</a:t>
            </a:r>
          </a:p>
          <a:p>
            <a:pPr>
              <a:defRPr/>
            </a:pPr>
            <a:r>
              <a:rPr lang="en-US">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EventBridge</a:t>
            </a:r>
            <a:endParaRPr lang="en-US">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FDCEF6E-753B-0CDC-E6B3-F11733426CB3}"/>
              </a:ext>
            </a:extLst>
          </p:cNvPr>
          <p:cNvSpPr txBox="1"/>
          <p:nvPr/>
        </p:nvSpPr>
        <p:spPr>
          <a:xfrm>
            <a:off x="5191124" y="361625"/>
            <a:ext cx="7000875"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County Emergency</a:t>
            </a:r>
            <a:br>
              <a:rPr kumimoji="0" lang="en-US" sz="4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br>
            <a:r>
              <a:rPr kumimoji="0" lang="en-US" sz="4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Alert Sign Up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000" b="1">
              <a:latin typeface="Arial" panose="020B0604020202020204" pitchFamily="34" charset="0"/>
              <a:cs typeface="Arial" panose="020B0604020202020204" pitchFamily="34" charset="0"/>
            </a:endParaRPr>
          </a:p>
          <a:p>
            <a:pPr>
              <a:spcAft>
                <a:spcPts val="1200"/>
              </a:spcAft>
              <a:buClr>
                <a:srgbClr val="C66A39"/>
              </a:buClr>
            </a:pPr>
            <a:r>
              <a:rPr lang="en-US" sz="3000" b="1">
                <a:latin typeface="Arial" panose="020B0604020202020204" pitchFamily="34" charset="0"/>
                <a:cs typeface="Arial" panose="020B0604020202020204" pitchFamily="34" charset="0"/>
              </a:rPr>
              <a:t>Know how to receive emergency notifications from the community</a:t>
            </a:r>
          </a:p>
          <a:p>
            <a:pPr>
              <a:spcAft>
                <a:spcPts val="1200"/>
              </a:spcAft>
              <a:buClr>
                <a:srgbClr val="C66A39"/>
              </a:buClr>
            </a:pPr>
            <a:endParaRPr lang="en-US" sz="2000" b="1">
              <a:latin typeface="Arial" panose="020B0604020202020204" pitchFamily="34" charset="0"/>
              <a:cs typeface="Arial" panose="020B0604020202020204" pitchFamily="34" charset="0"/>
            </a:endParaRPr>
          </a:p>
          <a:p>
            <a:pPr>
              <a:spcAft>
                <a:spcPts val="1200"/>
              </a:spcAft>
              <a:buClr>
                <a:srgbClr val="C66A39"/>
              </a:buClr>
            </a:pPr>
            <a:r>
              <a:rPr lang="en-US" sz="3000" b="1">
                <a:latin typeface="Arial" panose="020B0604020202020204" pitchFamily="34" charset="0"/>
                <a:cs typeface="Arial" panose="020B0604020202020204" pitchFamily="34" charset="0"/>
              </a:rPr>
              <a:t>Get updates on:</a:t>
            </a:r>
          </a:p>
          <a:p>
            <a:pPr>
              <a:spcBef>
                <a:spcPts val="0"/>
              </a:spcBef>
              <a:spcAft>
                <a:spcPts val="1200"/>
              </a:spcAft>
              <a:buClr>
                <a:srgbClr val="C66A39"/>
              </a:buClr>
              <a:buFontTx/>
              <a:buChar char="-"/>
            </a:pPr>
            <a:r>
              <a:rPr lang="en-US" sz="2500">
                <a:latin typeface="Arial" panose="020B0604020202020204" pitchFamily="34" charset="0"/>
                <a:cs typeface="Arial" panose="020B0604020202020204" pitchFamily="34" charset="0"/>
              </a:rPr>
              <a:t>Emergencies</a:t>
            </a:r>
          </a:p>
          <a:p>
            <a:pPr>
              <a:spcBef>
                <a:spcPts val="0"/>
              </a:spcBef>
              <a:spcAft>
                <a:spcPts val="1200"/>
              </a:spcAft>
              <a:buClr>
                <a:srgbClr val="C66A39"/>
              </a:buClr>
              <a:buFontTx/>
              <a:buChar char="-"/>
            </a:pPr>
            <a:r>
              <a:rPr lang="en-US" sz="2500">
                <a:latin typeface="Arial" panose="020B0604020202020204" pitchFamily="34" charset="0"/>
                <a:cs typeface="Arial" panose="020B0604020202020204" pitchFamily="34" charset="0"/>
              </a:rPr>
              <a:t>Pre-Evac/Evac Notifications</a:t>
            </a:r>
          </a:p>
          <a:p>
            <a:pPr>
              <a:defRPr/>
            </a:pPr>
            <a:endParaRPr lang="en-US" sz="20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a:ln>
                  <a:noFill/>
                </a:ln>
                <a:effectLst/>
                <a:uLnTx/>
                <a:uFillTx/>
                <a:latin typeface="Arial" panose="020B0604020202020204" pitchFamily="34" charset="0"/>
                <a:ea typeface="+mn-ea"/>
                <a:cs typeface="Arial" panose="020B0604020202020204" pitchFamily="34" charset="0"/>
              </a:rPr>
              <a:t>Don’t forget to look for and sign up with the</a:t>
            </a:r>
            <a:br>
              <a:rPr kumimoji="0" lang="en-US" sz="2000" b="1" i="0" u="none" strike="noStrike" kern="1200" cap="none" spc="0" normalizeH="0" baseline="0">
                <a:ln>
                  <a:noFill/>
                </a:ln>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a:ln>
                  <a:noFill/>
                </a:ln>
                <a:effectLst/>
                <a:uLnTx/>
                <a:uFillTx/>
                <a:latin typeface="Arial" panose="020B0604020202020204" pitchFamily="34" charset="0"/>
                <a:ea typeface="+mn-ea"/>
                <a:cs typeface="Arial" panose="020B0604020202020204" pitchFamily="34" charset="0"/>
              </a:rPr>
              <a:t>Alert system where you live!</a:t>
            </a:r>
            <a:endPar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4A4447F6-A939-21B3-FA87-20F9320FEEE1}"/>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989260" y="5902710"/>
            <a:ext cx="922341" cy="508727"/>
          </a:xfrm>
          <a:prstGeom prst="rect">
            <a:avLst/>
          </a:prstGeom>
        </p:spPr>
      </p:pic>
    </p:spTree>
    <p:extLst>
      <p:ext uri="{BB962C8B-B14F-4D97-AF65-F5344CB8AC3E}">
        <p14:creationId xmlns:p14="http://schemas.microsoft.com/office/powerpoint/2010/main" val="119761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5B6F-D1A8-6CDB-DD57-C3FE5816ED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26F22D-DDD6-F6E1-0EF1-DFC57FE9ABAD}"/>
              </a:ext>
            </a:extLst>
          </p:cNvPr>
          <p:cNvSpPr/>
          <p:nvPr/>
        </p:nvSpPr>
        <p:spPr>
          <a:xfrm>
            <a:off x="0"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1F8D798D-030F-D876-4D5D-F09E3E1860AE}"/>
              </a:ext>
            </a:extLst>
          </p:cNvPr>
          <p:cNvSpPr>
            <a:spLocks noGrp="1"/>
          </p:cNvSpPr>
          <p:nvPr>
            <p:ph idx="1"/>
          </p:nvPr>
        </p:nvSpPr>
        <p:spPr>
          <a:xfrm>
            <a:off x="667733" y="1291807"/>
            <a:ext cx="3802668" cy="2064117"/>
          </a:xfrm>
        </p:spPr>
        <p:txBody>
          <a:bodyPr>
            <a:noAutofit/>
          </a:bodyPr>
          <a:lstStyle/>
          <a:p>
            <a:pPr marL="0" indent="0">
              <a:spcBef>
                <a:spcPts val="0"/>
              </a:spcBef>
              <a:spcAft>
                <a:spcPts val="1200"/>
              </a:spcAft>
              <a:buClr>
                <a:srgbClr val="C66A39"/>
              </a:buClr>
              <a:buNone/>
            </a:pPr>
            <a:r>
              <a:rPr lang="en-US">
                <a:solidFill>
                  <a:schemeClr val="bg1"/>
                </a:solidFill>
                <a:latin typeface="Arial" panose="020B0604020202020204" pitchFamily="34" charset="0"/>
                <a:cs typeface="Arial" panose="020B0604020202020204" pitchFamily="34" charset="0"/>
              </a:rPr>
              <a:t>As temperatures rise, so does the risk of heat-related illness. Take extra precautions this summer to avoid heat exhaustion and heat stroke. </a:t>
            </a:r>
            <a:endParaRPr lang="en-US" sz="320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5478B0C-8898-A597-AA75-BDAFB5D54715}"/>
              </a:ext>
            </a:extLst>
          </p:cNvPr>
          <p:cNvSpPr txBox="1"/>
          <p:nvPr/>
        </p:nvSpPr>
        <p:spPr>
          <a:xfrm>
            <a:off x="5189894" y="361625"/>
            <a:ext cx="68409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Prevent Heat Illness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33628ECD-B68A-E373-7201-5D722938179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989260" y="5902710"/>
            <a:ext cx="922341" cy="508727"/>
          </a:xfrm>
          <a:prstGeom prst="rect">
            <a:avLst/>
          </a:prstGeom>
        </p:spPr>
      </p:pic>
      <p:pic>
        <p:nvPicPr>
          <p:cNvPr id="2" name="Graphic 1" descr="Water Bottle outline">
            <a:extLst>
              <a:ext uri="{FF2B5EF4-FFF2-40B4-BE49-F238E27FC236}">
                <a16:creationId xmlns:a16="http://schemas.microsoft.com/office/drawing/2014/main" id="{9B1B08F2-A8A6-69EA-6C95-3954FD010E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4302" y="1434594"/>
            <a:ext cx="940238" cy="940238"/>
          </a:xfrm>
          <a:prstGeom prst="rect">
            <a:avLst/>
          </a:prstGeom>
        </p:spPr>
      </p:pic>
      <p:sp>
        <p:nvSpPr>
          <p:cNvPr id="4" name="TextBox 3">
            <a:extLst>
              <a:ext uri="{FF2B5EF4-FFF2-40B4-BE49-F238E27FC236}">
                <a16:creationId xmlns:a16="http://schemas.microsoft.com/office/drawing/2014/main" id="{C372C6B2-77DF-A72A-29DD-5026AB5AC7EE}"/>
              </a:ext>
            </a:extLst>
          </p:cNvPr>
          <p:cNvSpPr txBox="1"/>
          <p:nvPr/>
        </p:nvSpPr>
        <p:spPr>
          <a:xfrm>
            <a:off x="6707991" y="1704658"/>
            <a:ext cx="4671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Hydrate</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 before, during and after work.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Graphic 4" descr="Pause with solid fill">
            <a:extLst>
              <a:ext uri="{FF2B5EF4-FFF2-40B4-BE49-F238E27FC236}">
                <a16:creationId xmlns:a16="http://schemas.microsoft.com/office/drawing/2014/main" id="{3D7146CA-0FE6-0161-60CC-76CAA0F1033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9273" y="5273826"/>
            <a:ext cx="750830" cy="750830"/>
          </a:xfrm>
          <a:prstGeom prst="rect">
            <a:avLst/>
          </a:prstGeom>
        </p:spPr>
      </p:pic>
      <p:sp>
        <p:nvSpPr>
          <p:cNvPr id="7" name="TextBox 6">
            <a:extLst>
              <a:ext uri="{FF2B5EF4-FFF2-40B4-BE49-F238E27FC236}">
                <a16:creationId xmlns:a16="http://schemas.microsoft.com/office/drawing/2014/main" id="{8658AE8C-EB02-C8FF-7500-4C532A1289B2}"/>
              </a:ext>
            </a:extLst>
          </p:cNvPr>
          <p:cNvSpPr txBox="1"/>
          <p:nvPr/>
        </p:nvSpPr>
        <p:spPr>
          <a:xfrm>
            <a:off x="6707991" y="5141410"/>
            <a:ext cx="42709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Take breaks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as needed based on temperature, humidity and work conditions.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descr="Shirt outline">
            <a:extLst>
              <a:ext uri="{FF2B5EF4-FFF2-40B4-BE49-F238E27FC236}">
                <a16:creationId xmlns:a16="http://schemas.microsoft.com/office/drawing/2014/main" id="{12548FA1-5DCA-5D32-DA64-29227EAC32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6235" y="3782021"/>
            <a:ext cx="996373" cy="996373"/>
          </a:xfrm>
          <a:prstGeom prst="rect">
            <a:avLst/>
          </a:prstGeom>
        </p:spPr>
      </p:pic>
      <p:sp>
        <p:nvSpPr>
          <p:cNvPr id="9" name="TextBox 8">
            <a:extLst>
              <a:ext uri="{FF2B5EF4-FFF2-40B4-BE49-F238E27FC236}">
                <a16:creationId xmlns:a16="http://schemas.microsoft.com/office/drawing/2014/main" id="{043F975D-C612-C214-4BFB-E14DBE513501}"/>
              </a:ext>
            </a:extLst>
          </p:cNvPr>
          <p:cNvSpPr txBox="1"/>
          <p:nvPr/>
        </p:nvSpPr>
        <p:spPr>
          <a:xfrm>
            <a:off x="6707991" y="3906360"/>
            <a:ext cx="4410578" cy="73436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Wear light-colored, loose-fitting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breathable clothing</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phic 9" descr="Heart with pulse with solid fill">
            <a:extLst>
              <a:ext uri="{FF2B5EF4-FFF2-40B4-BE49-F238E27FC236}">
                <a16:creationId xmlns:a16="http://schemas.microsoft.com/office/drawing/2014/main" id="{F146775D-913A-DC5F-0A35-3AEFA72CBB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526502" y="2596261"/>
            <a:ext cx="996373" cy="996373"/>
          </a:xfrm>
          <a:prstGeom prst="rect">
            <a:avLst/>
          </a:prstGeom>
        </p:spPr>
      </p:pic>
      <p:sp>
        <p:nvSpPr>
          <p:cNvPr id="11" name="TextBox 10">
            <a:extLst>
              <a:ext uri="{FF2B5EF4-FFF2-40B4-BE49-F238E27FC236}">
                <a16:creationId xmlns:a16="http://schemas.microsoft.com/office/drawing/2014/main" id="{89D14321-8AB5-4F8B-CCFC-F1663212718F}"/>
              </a:ext>
            </a:extLst>
          </p:cNvPr>
          <p:cNvSpPr txBox="1"/>
          <p:nvPr/>
        </p:nvSpPr>
        <p:spPr>
          <a:xfrm>
            <a:off x="6707991" y="2675525"/>
            <a:ext cx="4303887" cy="77014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Monitor</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yourself and others for signs of heat illness.</a:t>
            </a:r>
          </a:p>
        </p:txBody>
      </p:sp>
      <p:sp>
        <p:nvSpPr>
          <p:cNvPr id="12" name="Rectangle: Rounded Corners 11">
            <a:extLst>
              <a:ext uri="{FF2B5EF4-FFF2-40B4-BE49-F238E27FC236}">
                <a16:creationId xmlns:a16="http://schemas.microsoft.com/office/drawing/2014/main" id="{2E270ADC-5C90-3C70-F82D-E385D2F99330}"/>
              </a:ext>
            </a:extLst>
          </p:cNvPr>
          <p:cNvSpPr/>
          <p:nvPr/>
        </p:nvSpPr>
        <p:spPr>
          <a:xfrm>
            <a:off x="1142852" y="4532116"/>
            <a:ext cx="3172685" cy="924031"/>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Click here</a:t>
            </a:r>
            <a:r>
              <a:rPr kumimoji="0" lang="en-US" sz="1600" b="0" i="0" u="none" strike="noStrike" kern="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 </a:t>
            </a:r>
            <a:r>
              <a:rPr kumimoji="0" lang="en-US" sz="1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 access an extreme heat toolkit, including talking points and employee handout. </a:t>
            </a:r>
            <a:endParaRPr kumimoji="0" lang="en-US" sz="1600" b="0" i="0" u="sng"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Graphic 12" descr="Cursor with solid fill">
            <a:extLst>
              <a:ext uri="{FF2B5EF4-FFF2-40B4-BE49-F238E27FC236}">
                <a16:creationId xmlns:a16="http://schemas.microsoft.com/office/drawing/2014/main" id="{E6C039C0-9C2F-7355-4035-7523D394E82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667733" y="4601659"/>
            <a:ext cx="500926" cy="500926"/>
          </a:xfrm>
          <a:prstGeom prst="rect">
            <a:avLst/>
          </a:prstGeom>
        </p:spPr>
      </p:pic>
    </p:spTree>
    <p:extLst>
      <p:ext uri="{BB962C8B-B14F-4D97-AF65-F5344CB8AC3E}">
        <p14:creationId xmlns:p14="http://schemas.microsoft.com/office/powerpoint/2010/main" val="3184357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568CF1748B89F743820C6F2E6A8B37B4" ma:contentTypeVersion="27" ma:contentTypeDescription="Document Content Type" ma:contentTypeScope="" ma:versionID="de753c3a0af052976508703c58d613fe">
  <xsd:schema xmlns:xsd="http://www.w3.org/2001/XMLSchema" xmlns:xs="http://www.w3.org/2001/XMLSchema" xmlns:p="http://schemas.microsoft.com/office/2006/metadata/properties" xmlns:ns1="http://schemas.microsoft.com/sharepoint/v3" xmlns:ns2="b5ba0a33-b247-4d4b-b9ae-c709af684fd3" xmlns:ns3="298c03bd-a2e2-4462-a88b-e3de3d1ab4a0" xmlns:ns4="0660e3e9-bd2f-4b26-aa72-e39797ce8dfd" targetNamespace="http://schemas.microsoft.com/office/2006/metadata/properties" ma:root="true" ma:fieldsID="58655a9c7df8178d2b9e48247a9c5e84" ns1:_="" ns2:_="" ns3:_="" ns4:_="">
    <xsd:import namespace="http://schemas.microsoft.com/sharepoint/v3"/>
    <xsd:import namespace="b5ba0a33-b247-4d4b-b9ae-c709af684fd3"/>
    <xsd:import namespace="298c03bd-a2e2-4462-a88b-e3de3d1ab4a0"/>
    <xsd:import namespace="0660e3e9-bd2f-4b26-aa72-e39797ce8dfd"/>
    <xsd:element name="properties">
      <xsd:complexType>
        <xsd:sequence>
          <xsd:element name="documentManagement">
            <xsd:complexType>
              <xsd:all>
                <xsd:element ref="ns2:TaxCatchAll" minOccurs="0"/>
                <xsd:element ref="ns2:TaxCatchAllLabel" minOccurs="0"/>
                <xsd:element ref="ns2:FM_x0020_Doc_x0020_TypeTaxHTField0" minOccurs="0"/>
                <xsd:element ref="ns2:FM_x0020_Ent_x0020_TaxonomyTaxHTField0" minOccurs="0"/>
                <xsd:element ref="ns2:FM_x0020_DPT" minOccurs="0"/>
                <xsd:element ref="ns2:FM_x0020_LOC" minOccurs="0"/>
                <xsd:element ref="ns2:o79fb0eb13274969baa8945b2a62dcda" minOccurs="0"/>
                <xsd:element ref="ns3:Topics" minOccurs="0"/>
                <xsd:element ref="ns3:Data_x0020_Incident_x0020_Occurred" minOccurs="0"/>
                <xsd:element ref="ns3:Published_x0020_Date" minOccurs="0"/>
                <xsd:element ref="ns3:GSR" minOccurs="0"/>
                <xsd:element ref="ns3:FCX_x0020_Guideline_x0020_Number" minOccurs="0"/>
                <xsd:element ref="ns3:Published_x0020_Year" minOccurs="0"/>
                <xsd:element ref="ns3:Folder" minOccurs="0"/>
                <xsd:element ref="ns3:Year" minOccurs="0"/>
                <xsd:element ref="ns3:Month" minOccurs="0"/>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3:CCI_x0023_" minOccurs="0"/>
                <xsd:element ref="ns3:MediaServiceAutoKeyPoints" minOccurs="0"/>
                <xsd:element ref="ns3:MediaServiceKeyPoints" minOccurs="0"/>
                <xsd:element ref="ns3:Language"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element ref="ns3:Toolk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3" nillable="true" ma:displayName="Taxonomy Catch All Column" ma:hidden="true" ma:list="{240e11ca-06da-424a-8d53-999654c65618}" ma:internalName="TaxCatchAll" ma:showField="CatchAllData"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TaxCatchAllLabel" ma:index="4" nillable="true" ma:displayName="Taxonomy Catch All Column1" ma:hidden="true" ma:list="{240e11ca-06da-424a-8d53-999654c65618}" ma:internalName="TaxCatchAllLabel" ma:readOnly="true" ma:showField="CatchAllDataLabel"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FM_x0020_Doc_x0020_TypeTaxHTField0" ma:index="8"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Ent_x0020_TaxonomyTaxHTField0" ma:index="10"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PT" ma:index="12"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3"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element name="o79fb0eb13274969baa8945b2a62dcda" ma:index="14" ma:taxonomy="true" ma:internalName="o79fb0eb13274969baa8945b2a62dcda" ma:taxonomyFieldName="FM_x0020_Retention_x0020_Category" ma:displayName="FM Retention Category" ma:readOnly="false" ma:default="1;#Health ＆ Safety - General|0dfe420d-17ff-45dc-a991-4ec628acd5ff"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8c03bd-a2e2-4462-a88b-e3de3d1ab4a0" elementFormDefault="qualified">
    <xsd:import namespace="http://schemas.microsoft.com/office/2006/documentManagement/types"/>
    <xsd:import namespace="http://schemas.microsoft.com/office/infopath/2007/PartnerControls"/>
    <xsd:element name="Topics" ma:index="18" nillable="true" ma:displayName="Topic" ma:format="Dropdown" ma:internalName="Topics">
      <xsd:simpleType>
        <xsd:restriction base="dms:Text">
          <xsd:maxLength value="255"/>
        </xsd:restriction>
      </xsd:simpleType>
    </xsd:element>
    <xsd:element name="Data_x0020_Incident_x0020_Occurred" ma:index="19" nillable="true" ma:displayName="Date Incident Occurred" ma:format="DateOnly" ma:internalName="Data_x0020_Incident_x0020_Occurred" ma:readOnly="false">
      <xsd:simpleType>
        <xsd:restriction base="dms:DateTime"/>
      </xsd:simpleType>
    </xsd:element>
    <xsd:element name="Published_x0020_Date" ma:index="20" nillable="true" ma:displayName="Published Date" ma:format="DateOnly" ma:internalName="Published_x0020_Date" ma:readOnly="false">
      <xsd:simpleType>
        <xsd:restriction base="dms:DateTime"/>
      </xsd:simpleType>
    </xsd:element>
    <xsd:element name="GSR" ma:index="21" nillable="true" ma:displayName="Fatal Risk" ma:internalName="GSR">
      <xsd:simpleType>
        <xsd:restriction base="dms:Text">
          <xsd:maxLength value="255"/>
        </xsd:restriction>
      </xsd:simpleType>
    </xsd:element>
    <xsd:element name="FCX_x0020_Guideline_x0020_Number" ma:index="22" nillable="true" ma:displayName="FCX Guideline Number" ma:internalName="FCX_x0020_Guideline_x0020_Number" ma:readOnly="false">
      <xsd:simpleType>
        <xsd:restriction base="dms:Text">
          <xsd:maxLength value="255"/>
        </xsd:restriction>
      </xsd:simpleType>
    </xsd:element>
    <xsd:element name="Published_x0020_Year" ma:index="23" nillable="true" ma:displayName="Published Year" ma:decimals="0" ma:default="" ma:description="Year of publication." ma:internalName="Published_x0020_Year" ma:readOnly="false" ma:percentage="FALSE">
      <xsd:simpleType>
        <xsd:restriction base="dms:Number"/>
      </xsd:simpleType>
    </xsd:element>
    <xsd:element name="Folder" ma:index="24" nillable="true" ma:displayName="Folder" ma:internalName="Folder" ma:readOnly="false">
      <xsd:simpleType>
        <xsd:restriction base="dms:Text"/>
      </xsd:simpleType>
    </xsd:element>
    <xsd:element name="Year" ma:index="25" nillable="true" ma:displayName="Year" ma:decimals="0" ma:default="" ma:internalName="Year" ma:readOnly="false" ma:percentage="FALSE">
      <xsd:simpleType>
        <xsd:restriction base="dms:Number"/>
      </xsd:simpleType>
    </xsd:element>
    <xsd:element name="Month" ma:index="26" nillable="true" ma:displayName="Month Number" ma:default="" ma:format="Dropdown" ma:internalName="Month" ma:readOnly="false">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restrictio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CCI_x0023_" ma:index="34" nillable="true" ma:displayName="CCI#" ma:internalName="CCI_x0023_">
      <xsd:simpleType>
        <xsd:restriction base="dms:Number"/>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Language" ma:index="37" nillable="true" ma:displayName="Language" ma:default="English" ma:format="Dropdown" ma:internalName="Language">
      <xsd:simpleType>
        <xsd:restriction base="dms:Choice">
          <xsd:enumeration value="English"/>
          <xsd:enumeration value="Spanish"/>
          <xsd:enumeration value="Dutch"/>
          <xsd:enumeration value="Bahasa"/>
          <xsd:enumeration value="Finnish"/>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LengthInSeconds" ma:index="40" nillable="true" ma:displayName="Length (seconds)" ma:internalName="MediaLengthInSeconds" ma:readOnly="true">
      <xsd:simpleType>
        <xsd:restriction base="dms:Unknown"/>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element name="lcf76f155ced4ddcb4097134ff3c332f" ma:index="4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Toolkit" ma:index="47" nillable="true" ma:displayName="Toolkit" ma:default="0" ma:description="Please mark to indicate if this is a toolkit." ma:format="Dropdown" ma:internalName="Toolki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60e3e9-bd2f-4b26-aa72-e39797ce8dfd"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ma:index="4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b7e16863-b940-4291-96f8-ad8461baff96" ContentTypeId="0x01010046829DE55437B147B48D1766376E3D6B" PreviousValue="false"/>
</file>

<file path=customXml/item4.xml><?xml version="1.0" encoding="utf-8"?>
<p:properties xmlns:p="http://schemas.microsoft.com/office/2006/metadata/properties" xmlns:xsi="http://www.w3.org/2001/XMLSchema-instance" xmlns:pc="http://schemas.microsoft.com/office/infopath/2007/PartnerControls">
  <documentManagement>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Health ＆ Safety - General</TermName>
          <TermId xmlns="http://schemas.microsoft.com/office/infopath/2007/PartnerControls">0dfe420d-17ff-45dc-a991-4ec628acd5ff</TermId>
        </TermInfo>
      </Terms>
    </o79fb0eb13274969baa8945b2a62dcda>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Protect</TermName>
          <TermId xmlns="http://schemas.microsoft.com/office/infopath/2007/PartnerControls">fddb0a94-4ad4-4681-a955-6ed1ecdb2b6a</TermId>
        </TermInfo>
      </Terms>
    </FM_x0020_Ent_x0020_TaxonomyTaxHTField0>
    <Toolkit xmlns="298c03bd-a2e2-4462-a88b-e3de3d1ab4a0">false</Toolkit>
    <TaxCatchAll xmlns="b5ba0a33-b247-4d4b-b9ae-c709af684fd3">
      <Value>5</Value>
      <Value>4</Value>
      <Value>1</Value>
    </TaxCatchAll>
    <lcf76f155ced4ddcb4097134ff3c332f xmlns="298c03bd-a2e2-4462-a88b-e3de3d1ab4a0">
      <Terms xmlns="http://schemas.microsoft.com/office/infopath/2007/PartnerControls"/>
    </lcf76f155ced4ddcb4097134ff3c332f>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Reference Material</TermName>
          <TermId xmlns="http://schemas.microsoft.com/office/infopath/2007/PartnerControls">338e5b4b-1f60-4168-a238-7578efd0c245</TermId>
        </TermInfo>
      </Terms>
    </FM_x0020_Doc_x0020_TypeTaxHTField0>
    <Language xmlns="298c03bd-a2e2-4462-a88b-e3de3d1ab4a0">English</Language>
    <FM_x0020_DPT xmlns="b5ba0a33-b247-4d4b-b9ae-c709af684fd3" xsi:nil="true"/>
    <GSR xmlns="298c03bd-a2e2-4462-a88b-e3de3d1ab4a0" xsi:nil="true"/>
    <CCI_x0023_ xmlns="298c03bd-a2e2-4462-a88b-e3de3d1ab4a0" xsi:nil="true"/>
    <_ip_UnifiedCompliancePolicyUIAction xmlns="http://schemas.microsoft.com/sharepoint/v3" xsi:nil="true"/>
    <Month xmlns="298c03bd-a2e2-4462-a88b-e3de3d1ab4a0">06</Month>
    <Published_x0020_Date xmlns="298c03bd-a2e2-4462-a88b-e3de3d1ab4a0" xsi:nil="true"/>
    <FCX_x0020_Guideline_x0020_Number xmlns="298c03bd-a2e2-4462-a88b-e3de3d1ab4a0" xsi:nil="true"/>
    <Folder xmlns="298c03bd-a2e2-4462-a88b-e3de3d1ab4a0" xsi:nil="true"/>
    <_ip_UnifiedCompliancePolicyProperties xmlns="http://schemas.microsoft.com/sharepoint/v3" xsi:nil="true"/>
    <Topics xmlns="298c03bd-a2e2-4462-a88b-e3de3d1ab4a0">Monthly Meeting Decks</Topics>
    <Published_x0020_Year xmlns="298c03bd-a2e2-4462-a88b-e3de3d1ab4a0">2026</Published_x0020_Year>
    <FM_x0020_LOC xmlns="b5ba0a33-b247-4d4b-b9ae-c709af684fd3" xsi:nil="true"/>
    <Year xmlns="298c03bd-a2e2-4462-a88b-e3de3d1ab4a0">2026</Year>
    <Data_x0020_Incident_x0020_Occurred xmlns="298c03bd-a2e2-4462-a88b-e3de3d1ab4a0" xsi:nil="true"/>
  </documentManagement>
</p:properties>
</file>

<file path=customXml/itemProps1.xml><?xml version="1.0" encoding="utf-8"?>
<ds:datastoreItem xmlns:ds="http://schemas.openxmlformats.org/officeDocument/2006/customXml" ds:itemID="{5F47A337-0766-4DF4-88D1-BF4F1731025F}">
  <ds:schemaRefs>
    <ds:schemaRef ds:uri="0660e3e9-bd2f-4b26-aa72-e39797ce8dfd"/>
    <ds:schemaRef ds:uri="298c03bd-a2e2-4462-a88b-e3de3d1ab4a0"/>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4A0E01-EAE8-4ECA-A70B-EA6DEDD00811}">
  <ds:schemaRefs>
    <ds:schemaRef ds:uri="http://schemas.microsoft.com/sharepoint/v3/contenttype/forms"/>
  </ds:schemaRefs>
</ds:datastoreItem>
</file>

<file path=customXml/itemProps3.xml><?xml version="1.0" encoding="utf-8"?>
<ds:datastoreItem xmlns:ds="http://schemas.openxmlformats.org/officeDocument/2006/customXml" ds:itemID="{CDFE089A-C9B0-455C-9D74-73246A926CF5}">
  <ds:schemaRefs>
    <ds:schemaRef ds:uri="Microsoft.SharePoint.Taxonomy.ContentTypeSync"/>
  </ds:schemaRefs>
</ds:datastoreItem>
</file>

<file path=customXml/itemProps4.xml><?xml version="1.0" encoding="utf-8"?>
<ds:datastoreItem xmlns:ds="http://schemas.openxmlformats.org/officeDocument/2006/customXml" ds:itemID="{53531F91-A2EC-40ED-B919-042E365EAB16}">
  <ds:schemaRefs>
    <ds:schemaRef ds:uri="0660e3e9-bd2f-4b26-aa72-e39797ce8dfd"/>
    <ds:schemaRef ds:uri="298c03bd-a2e2-4462-a88b-e3de3d1ab4a0"/>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0</TotalTime>
  <Words>3491</Words>
  <Application>Microsoft Office PowerPoint</Application>
  <PresentationFormat>Widescreen</PresentationFormat>
  <Paragraphs>463</Paragraphs>
  <Slides>34</Slides>
  <Notes>28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34</vt:i4>
      </vt:variant>
    </vt:vector>
  </HeadingPairs>
  <TitlesOfParts>
    <vt:vector size="44" baseType="lpstr">
      <vt:lpstr>Aptos</vt:lpstr>
      <vt:lpstr>Aptos Display</vt:lpstr>
      <vt:lpstr>Arial</vt:lpstr>
      <vt:lpstr>Calibri</vt:lpstr>
      <vt:lpstr>Calibri Light</vt:lpstr>
      <vt:lpstr>Wingdings</vt:lpstr>
      <vt:lpstr>Office Theme</vt:lpstr>
      <vt:lpstr>1_Office Theme</vt:lpstr>
      <vt:lpstr>Retrospect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Fatal Event:</vt:lpstr>
      <vt:lpstr>Ruptured Disc Failure</vt:lpstr>
      <vt:lpstr>Metal Wedge Fell and Struck Employee</vt:lpstr>
      <vt:lpstr>Pry Bar Dropped from Height </vt:lpstr>
      <vt:lpstr>Pipe Fell from Upper Level</vt:lpstr>
      <vt:lpstr>Fly Metal Struck Employee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Hinsberg, Katrina</dc:creator>
  <cp:lastModifiedBy>Goertz, Benjamin</cp:lastModifiedBy>
  <cp:revision>1</cp:revision>
  <dcterms:created xsi:type="dcterms:W3CDTF">2026-04-08T16:11:13Z</dcterms:created>
  <dcterms:modified xsi:type="dcterms:W3CDTF">2026-07-16T21:32:06Z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_x0020_Ent_x0020_Taxonomy">
    <vt:lpwstr>4;#Protect|fddb0a94-4ad4-4681-a955-6ed1ecdb2b6a</vt:lpwstr>
  </property>
  <property fmtid="{D5CDD505-2E9C-101B-9397-08002B2CF9AE}" pid="3" name="MediaServiceImageTags">
    <vt:lpwstr/>
  </property>
  <property fmtid="{D5CDD505-2E9C-101B-9397-08002B2CF9AE}" pid="4" name="ContentTypeId">
    <vt:lpwstr>0x01010046829DE55437B147B48D1766376E3D6B00568CF1748B89F743820C6F2E6A8B37B4</vt:lpwstr>
  </property>
  <property fmtid="{D5CDD505-2E9C-101B-9397-08002B2CF9AE}" pid="5" name="FM_x0020_Doc_x0020_Type">
    <vt:lpwstr>5;#Reference Material|338e5b4b-1f60-4168-a238-7578efd0c245</vt:lpwstr>
  </property>
  <property fmtid="{D5CDD505-2E9C-101B-9397-08002B2CF9AE}" pid="6" name="FM_x0020_Retention_x0020_Category">
    <vt:lpwstr>1;#Health ＆ Safety - General|0dfe420d-17ff-45dc-a991-4ec628acd5ff</vt:lpwstr>
  </property>
  <property fmtid="{D5CDD505-2E9C-101B-9397-08002B2CF9AE}" pid="7" name="FM Ent Taxonomy">
    <vt:lpwstr>4;#Protect|fddb0a94-4ad4-4681-a955-6ed1ecdb2b6a</vt:lpwstr>
  </property>
  <property fmtid="{D5CDD505-2E9C-101B-9397-08002B2CF9AE}" pid="8" name="FM Retention Category">
    <vt:lpwstr>1;#Health ＆ Safety - General|0dfe420d-17ff-45dc-a991-4ec628acd5ff</vt:lpwstr>
  </property>
  <property fmtid="{D5CDD505-2E9C-101B-9397-08002B2CF9AE}" pid="9" name="FM Doc Type">
    <vt:lpwstr>5;#Reference Material|338e5b4b-1f60-4168-a238-7578efd0c245</vt:lpwstr>
  </property>
</Properties>
</file>