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82" r:id="rId6"/>
    <p:sldMasterId id="2147483694" r:id="rId7"/>
  </p:sldMasterIdLst>
  <p:notesMasterIdLst>
    <p:notesMasterId r:id="rId44"/>
  </p:notesMasterIdLst>
  <p:sldIdLst>
    <p:sldId id="2147479431" r:id="rId8"/>
    <p:sldId id="2147479367" r:id="rId9"/>
    <p:sldId id="275" r:id="rId10"/>
    <p:sldId id="2147479388" r:id="rId11"/>
    <p:sldId id="2147479423" r:id="rId12"/>
    <p:sldId id="2147479424" r:id="rId13"/>
    <p:sldId id="292" r:id="rId14"/>
    <p:sldId id="2147479363" r:id="rId15"/>
    <p:sldId id="2147479435" r:id="rId16"/>
    <p:sldId id="327" r:id="rId17"/>
    <p:sldId id="301" r:id="rId18"/>
    <p:sldId id="2147479416" r:id="rId19"/>
    <p:sldId id="2147479417" r:id="rId20"/>
    <p:sldId id="2147479418" r:id="rId21"/>
    <p:sldId id="324" r:id="rId22"/>
    <p:sldId id="2147479403" r:id="rId23"/>
    <p:sldId id="2147479421" r:id="rId24"/>
    <p:sldId id="2147479427" r:id="rId25"/>
    <p:sldId id="2147479439" r:id="rId26"/>
    <p:sldId id="2147479412" r:id="rId27"/>
    <p:sldId id="2147479413" r:id="rId28"/>
    <p:sldId id="2147479428" r:id="rId29"/>
    <p:sldId id="263" r:id="rId30"/>
    <p:sldId id="2147479440" r:id="rId31"/>
    <p:sldId id="2147479441" r:id="rId32"/>
    <p:sldId id="2147479393" r:id="rId33"/>
    <p:sldId id="2147479382" r:id="rId34"/>
    <p:sldId id="2147479394" r:id="rId35"/>
    <p:sldId id="2147479385" r:id="rId36"/>
    <p:sldId id="2147479391" r:id="rId37"/>
    <p:sldId id="2147479429" r:id="rId38"/>
    <p:sldId id="2147479430" r:id="rId39"/>
    <p:sldId id="2147479437" r:id="rId40"/>
    <p:sldId id="297" r:id="rId41"/>
    <p:sldId id="298" r:id="rId42"/>
    <p:sldId id="214747943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CE7F189-4EDA-0422-81D2-17F31868499B}" name="Talkington, Amy" initials="AT" userId="S::atalking@fmi.com::d45e07e3-b9b5-43ec-89a6-6fd33d9bea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6A39"/>
    <a:srgbClr val="004449"/>
    <a:srgbClr val="4BC4AC"/>
    <a:srgbClr val="F5F3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ABC26-1F26-4B2E-B9E0-9953446ED2E1}" v="985" dt="2026-06-18T17:00:03.252"/>
    <p1510:client id="{A6C397B8-6A50-491B-8323-7B55963BE998}" v="2008" dt="2026-06-18T16:46:42.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7bbcdc09-a17a-459e-9ed5-6cf1c589f103" providerId="ADAL" clId="{04D64733-E403-4831-BFA8-B385AAA67971}"/>
    <pc:docChg chg="undo custSel addSld delSld modSld sldOrd">
      <pc:chgData name="Goertz, Benjamin" userId="7bbcdc09-a17a-459e-9ed5-6cf1c589f103" providerId="ADAL" clId="{04D64733-E403-4831-BFA8-B385AAA67971}" dt="2026-06-18T16:46:42.248" v="2150" actId="13926"/>
      <pc:docMkLst>
        <pc:docMk/>
      </pc:docMkLst>
      <pc:sldChg chg="modSp add mod">
        <pc:chgData name="Goertz, Benjamin" userId="7bbcdc09-a17a-459e-9ed5-6cf1c589f103" providerId="ADAL" clId="{04D64733-E403-4831-BFA8-B385AAA67971}" dt="2026-06-16T14:52:31.438" v="2093" actId="255"/>
        <pc:sldMkLst>
          <pc:docMk/>
          <pc:sldMk cId="3760700204" sldId="263"/>
        </pc:sldMkLst>
        <pc:spChg chg="mod">
          <ac:chgData name="Goertz, Benjamin" userId="7bbcdc09-a17a-459e-9ed5-6cf1c589f103" providerId="ADAL" clId="{04D64733-E403-4831-BFA8-B385AAA67971}" dt="2026-06-16T14:52:31.438" v="2093" actId="255"/>
          <ac:spMkLst>
            <pc:docMk/>
            <pc:sldMk cId="3760700204" sldId="263"/>
            <ac:spMk id="2" creationId="{8ED6258C-8CCE-09B3-97BC-FC79E6BA6803}"/>
          </ac:spMkLst>
        </pc:spChg>
      </pc:sldChg>
      <pc:sldChg chg="addSp delSp modSp mod">
        <pc:chgData name="Goertz, Benjamin" userId="7bbcdc09-a17a-459e-9ed5-6cf1c589f103" providerId="ADAL" clId="{04D64733-E403-4831-BFA8-B385AAA67971}" dt="2026-06-18T16:36:09.873" v="2146" actId="20577"/>
        <pc:sldMkLst>
          <pc:docMk/>
          <pc:sldMk cId="1133018671" sldId="275"/>
        </pc:sldMkLst>
        <pc:spChg chg="add mod">
          <ac:chgData name="Goertz, Benjamin" userId="7bbcdc09-a17a-459e-9ed5-6cf1c589f103" providerId="ADAL" clId="{04D64733-E403-4831-BFA8-B385AAA67971}" dt="2026-06-09T21:12:39.143" v="17"/>
          <ac:spMkLst>
            <pc:docMk/>
            <pc:sldMk cId="1133018671" sldId="275"/>
            <ac:spMk id="3" creationId="{DC8DC1A8-84F1-F1E9-35B8-8DF562AB2C8F}"/>
          </ac:spMkLst>
        </pc:spChg>
        <pc:spChg chg="add mod">
          <ac:chgData name="Goertz, Benjamin" userId="7bbcdc09-a17a-459e-9ed5-6cf1c589f103" providerId="ADAL" clId="{04D64733-E403-4831-BFA8-B385AAA67971}" dt="2026-06-18T16:36:09.873" v="2146" actId="20577"/>
          <ac:spMkLst>
            <pc:docMk/>
            <pc:sldMk cId="1133018671" sldId="275"/>
            <ac:spMk id="4" creationId="{B7C96A45-4AEE-98BE-5A9E-71A2DF4BCB19}"/>
          </ac:spMkLst>
        </pc:spChg>
        <pc:spChg chg="mod">
          <ac:chgData name="Goertz, Benjamin" userId="7bbcdc09-a17a-459e-9ed5-6cf1c589f103" providerId="ADAL" clId="{04D64733-E403-4831-BFA8-B385AAA67971}" dt="2026-06-09T21:12:45.727" v="18" actId="14100"/>
          <ac:spMkLst>
            <pc:docMk/>
            <pc:sldMk cId="1133018671" sldId="275"/>
            <ac:spMk id="7" creationId="{23516A6D-B441-01EA-F881-752B1B349B38}"/>
          </ac:spMkLst>
        </pc:spChg>
        <pc:spChg chg="mod">
          <ac:chgData name="Goertz, Benjamin" userId="7bbcdc09-a17a-459e-9ed5-6cf1c589f103" providerId="ADAL" clId="{04D64733-E403-4831-BFA8-B385AAA67971}" dt="2026-06-09T21:12:58.738" v="22" actId="14100"/>
          <ac:spMkLst>
            <pc:docMk/>
            <pc:sldMk cId="1133018671" sldId="275"/>
            <ac:spMk id="8" creationId="{1BE3FB28-7721-9D18-CC9C-9A8CA3A71FB9}"/>
          </ac:spMkLst>
        </pc:spChg>
        <pc:spChg chg="mod">
          <ac:chgData name="Goertz, Benjamin" userId="7bbcdc09-a17a-459e-9ed5-6cf1c589f103" providerId="ADAL" clId="{04D64733-E403-4831-BFA8-B385AAA67971}" dt="2026-06-09T21:12:51.334" v="20" actId="14100"/>
          <ac:spMkLst>
            <pc:docMk/>
            <pc:sldMk cId="1133018671" sldId="275"/>
            <ac:spMk id="9" creationId="{0D9E2FA9-0621-15F6-700D-38CAA3CBC59B}"/>
          </ac:spMkLst>
        </pc:spChg>
        <pc:picChg chg="mod">
          <ac:chgData name="Goertz, Benjamin" userId="7bbcdc09-a17a-459e-9ed5-6cf1c589f103" providerId="ADAL" clId="{04D64733-E403-4831-BFA8-B385AAA67971}" dt="2026-06-09T21:12:55.599" v="21" actId="14100"/>
          <ac:picMkLst>
            <pc:docMk/>
            <pc:sldMk cId="1133018671" sldId="275"/>
            <ac:picMk id="13" creationId="{50B95331-1F81-194E-555C-CF215FE9AEBB}"/>
          </ac:picMkLst>
        </pc:picChg>
        <pc:picChg chg="mod">
          <ac:chgData name="Goertz, Benjamin" userId="7bbcdc09-a17a-459e-9ed5-6cf1c589f103" providerId="ADAL" clId="{04D64733-E403-4831-BFA8-B385AAA67971}" dt="2026-06-09T21:12:48.315" v="19" actId="14100"/>
          <ac:picMkLst>
            <pc:docMk/>
            <pc:sldMk cId="1133018671" sldId="275"/>
            <ac:picMk id="18" creationId="{5533E5BB-99D8-9E3B-7B32-0F3522628C1A}"/>
          </ac:picMkLst>
        </pc:picChg>
      </pc:sldChg>
      <pc:sldChg chg="modSp mod">
        <pc:chgData name="Goertz, Benjamin" userId="7bbcdc09-a17a-459e-9ed5-6cf1c589f103" providerId="ADAL" clId="{04D64733-E403-4831-BFA8-B385AAA67971}" dt="2026-06-09T21:15:05.581" v="43" actId="20577"/>
        <pc:sldMkLst>
          <pc:docMk/>
          <pc:sldMk cId="2189452037" sldId="292"/>
        </pc:sldMkLst>
        <pc:spChg chg="mod">
          <ac:chgData name="Goertz, Benjamin" userId="7bbcdc09-a17a-459e-9ed5-6cf1c589f103" providerId="ADAL" clId="{04D64733-E403-4831-BFA8-B385AAA67971}" dt="2026-06-09T21:15:05.581" v="43" actId="20577"/>
          <ac:spMkLst>
            <pc:docMk/>
            <pc:sldMk cId="2189452037" sldId="292"/>
            <ac:spMk id="2" creationId="{8ED6258C-8CCE-09B3-97BC-FC79E6BA6803}"/>
          </ac:spMkLst>
        </pc:spChg>
      </pc:sldChg>
      <pc:sldChg chg="add">
        <pc:chgData name="Goertz, Benjamin" userId="7bbcdc09-a17a-459e-9ed5-6cf1c589f103" providerId="ADAL" clId="{04D64733-E403-4831-BFA8-B385AAA67971}" dt="2026-06-09T21:15:58.182" v="48"/>
        <pc:sldMkLst>
          <pc:docMk/>
          <pc:sldMk cId="3496876957" sldId="297"/>
        </pc:sldMkLst>
      </pc:sldChg>
      <pc:sldChg chg="modSp add mod">
        <pc:chgData name="Goertz, Benjamin" userId="7bbcdc09-a17a-459e-9ed5-6cf1c589f103" providerId="ADAL" clId="{04D64733-E403-4831-BFA8-B385AAA67971}" dt="2026-06-09T21:16:46.743" v="63" actId="20577"/>
        <pc:sldMkLst>
          <pc:docMk/>
          <pc:sldMk cId="978846211" sldId="298"/>
        </pc:sldMkLst>
        <pc:spChg chg="mod">
          <ac:chgData name="Goertz, Benjamin" userId="7bbcdc09-a17a-459e-9ed5-6cf1c589f103" providerId="ADAL" clId="{04D64733-E403-4831-BFA8-B385AAA67971}" dt="2026-06-09T21:16:46.743" v="63" actId="20577"/>
          <ac:spMkLst>
            <pc:docMk/>
            <pc:sldMk cId="978846211" sldId="298"/>
            <ac:spMk id="16" creationId="{E531367C-82BB-C7F0-86EE-B3A5E0782C25}"/>
          </ac:spMkLst>
        </pc:spChg>
      </pc:sldChg>
      <pc:sldChg chg="add">
        <pc:chgData name="Goertz, Benjamin" userId="7bbcdc09-a17a-459e-9ed5-6cf1c589f103" providerId="ADAL" clId="{04D64733-E403-4831-BFA8-B385AAA67971}" dt="2026-06-09T21:18:39.532" v="76"/>
        <pc:sldMkLst>
          <pc:docMk/>
          <pc:sldMk cId="3127533309" sldId="2147479367"/>
        </pc:sldMkLst>
      </pc:sldChg>
      <pc:sldChg chg="add">
        <pc:chgData name="Goertz, Benjamin" userId="7bbcdc09-a17a-459e-9ed5-6cf1c589f103" providerId="ADAL" clId="{04D64733-E403-4831-BFA8-B385AAA67971}" dt="2026-06-16T14:52:09.290" v="2074"/>
        <pc:sldMkLst>
          <pc:docMk/>
          <pc:sldMk cId="440305925" sldId="2147479382"/>
        </pc:sldMkLst>
      </pc:sldChg>
      <pc:sldChg chg="add">
        <pc:chgData name="Goertz, Benjamin" userId="7bbcdc09-a17a-459e-9ed5-6cf1c589f103" providerId="ADAL" clId="{04D64733-E403-4831-BFA8-B385AAA67971}" dt="2026-06-16T14:52:09.290" v="2074"/>
        <pc:sldMkLst>
          <pc:docMk/>
          <pc:sldMk cId="32577555" sldId="2147479385"/>
        </pc:sldMkLst>
      </pc:sldChg>
      <pc:sldChg chg="add">
        <pc:chgData name="Goertz, Benjamin" userId="7bbcdc09-a17a-459e-9ed5-6cf1c589f103" providerId="ADAL" clId="{04D64733-E403-4831-BFA8-B385AAA67971}" dt="2026-06-16T14:52:09.290" v="2074"/>
        <pc:sldMkLst>
          <pc:docMk/>
          <pc:sldMk cId="4014507880" sldId="2147479391"/>
        </pc:sldMkLst>
      </pc:sldChg>
      <pc:sldChg chg="modSp add mod">
        <pc:chgData name="Goertz, Benjamin" userId="7bbcdc09-a17a-459e-9ed5-6cf1c589f103" providerId="ADAL" clId="{04D64733-E403-4831-BFA8-B385AAA67971}" dt="2026-06-16T14:53:01.934" v="2097"/>
        <pc:sldMkLst>
          <pc:docMk/>
          <pc:sldMk cId="518571744" sldId="2147479393"/>
        </pc:sldMkLst>
        <pc:graphicFrameChg chg="mod">
          <ac:chgData name="Goertz, Benjamin" userId="7bbcdc09-a17a-459e-9ed5-6cf1c589f103" providerId="ADAL" clId="{04D64733-E403-4831-BFA8-B385AAA67971}" dt="2026-06-16T14:53:01.934" v="2097"/>
          <ac:graphicFrameMkLst>
            <pc:docMk/>
            <pc:sldMk cId="518571744" sldId="2147479393"/>
            <ac:graphicFrameMk id="2" creationId="{AF9FB2E3-F4AD-4D64-9E22-B0B059E3A8D0}"/>
          </ac:graphicFrameMkLst>
        </pc:graphicFrameChg>
      </pc:sldChg>
      <pc:sldChg chg="add">
        <pc:chgData name="Goertz, Benjamin" userId="7bbcdc09-a17a-459e-9ed5-6cf1c589f103" providerId="ADAL" clId="{04D64733-E403-4831-BFA8-B385AAA67971}" dt="2026-06-16T14:52:09.290" v="2074"/>
        <pc:sldMkLst>
          <pc:docMk/>
          <pc:sldMk cId="1734001509" sldId="2147479394"/>
        </pc:sldMkLst>
      </pc:sldChg>
      <pc:sldChg chg="modSp add mod">
        <pc:chgData name="Goertz, Benjamin" userId="7bbcdc09-a17a-459e-9ed5-6cf1c589f103" providerId="ADAL" clId="{04D64733-E403-4831-BFA8-B385AAA67971}" dt="2026-06-16T14:51:10.179" v="2073" actId="20577"/>
        <pc:sldMkLst>
          <pc:docMk/>
          <pc:sldMk cId="2453768801" sldId="2147479412"/>
        </pc:sldMkLst>
        <pc:spChg chg="mod">
          <ac:chgData name="Goertz, Benjamin" userId="7bbcdc09-a17a-459e-9ed5-6cf1c589f103" providerId="ADAL" clId="{04D64733-E403-4831-BFA8-B385AAA67971}" dt="2026-06-16T14:51:10.179" v="2073" actId="20577"/>
          <ac:spMkLst>
            <pc:docMk/>
            <pc:sldMk cId="2453768801" sldId="2147479412"/>
            <ac:spMk id="6" creationId="{3E852020-8E50-5549-C0EF-3E48B265E9C6}"/>
          </ac:spMkLst>
        </pc:spChg>
      </pc:sldChg>
      <pc:sldChg chg="modSp add mod">
        <pc:chgData name="Goertz, Benjamin" userId="7bbcdc09-a17a-459e-9ed5-6cf1c589f103" providerId="ADAL" clId="{04D64733-E403-4831-BFA8-B385AAA67971}" dt="2026-06-16T13:43:10.999" v="433" actId="13926"/>
        <pc:sldMkLst>
          <pc:docMk/>
          <pc:sldMk cId="3343648412" sldId="2147479413"/>
        </pc:sldMkLst>
        <pc:spChg chg="mod">
          <ac:chgData name="Goertz, Benjamin" userId="7bbcdc09-a17a-459e-9ed5-6cf1c589f103" providerId="ADAL" clId="{04D64733-E403-4831-BFA8-B385AAA67971}" dt="2026-06-09T21:16:14.765" v="53" actId="20577"/>
          <ac:spMkLst>
            <pc:docMk/>
            <pc:sldMk cId="3343648412" sldId="2147479413"/>
            <ac:spMk id="4" creationId="{2F7D4240-A0C4-BEB9-9AEB-E0ADF26522CA}"/>
          </ac:spMkLst>
        </pc:spChg>
        <pc:spChg chg="mod">
          <ac:chgData name="Goertz, Benjamin" userId="7bbcdc09-a17a-459e-9ed5-6cf1c589f103" providerId="ADAL" clId="{04D64733-E403-4831-BFA8-B385AAA67971}" dt="2026-06-16T13:43:10.999" v="433" actId="13926"/>
          <ac:spMkLst>
            <pc:docMk/>
            <pc:sldMk cId="3343648412" sldId="2147479413"/>
            <ac:spMk id="5" creationId="{AE0BD495-FAD2-92E2-231F-C24CE85103D6}"/>
          </ac:spMkLst>
        </pc:spChg>
      </pc:sldChg>
      <pc:sldChg chg="add">
        <pc:chgData name="Goertz, Benjamin" userId="7bbcdc09-a17a-459e-9ed5-6cf1c589f103" providerId="ADAL" clId="{04D64733-E403-4831-BFA8-B385AAA67971}" dt="2026-06-09T21:15:58.182" v="48"/>
        <pc:sldMkLst>
          <pc:docMk/>
          <pc:sldMk cId="708513928" sldId="2147479427"/>
        </pc:sldMkLst>
      </pc:sldChg>
      <pc:sldChg chg="addSp delSp modSp add mod">
        <pc:chgData name="Goertz, Benjamin" userId="7bbcdc09-a17a-459e-9ed5-6cf1c589f103" providerId="ADAL" clId="{04D64733-E403-4831-BFA8-B385AAA67971}" dt="2026-06-16T13:44:09.609" v="438" actId="1440"/>
        <pc:sldMkLst>
          <pc:docMk/>
          <pc:sldMk cId="4182164417" sldId="2147479428"/>
        </pc:sldMkLst>
        <pc:spChg chg="mod">
          <ac:chgData name="Goertz, Benjamin" userId="7bbcdc09-a17a-459e-9ed5-6cf1c589f103" providerId="ADAL" clId="{04D64733-E403-4831-BFA8-B385AAA67971}" dt="2026-06-09T21:16:26.259" v="58" actId="20577"/>
          <ac:spMkLst>
            <pc:docMk/>
            <pc:sldMk cId="4182164417" sldId="2147479428"/>
            <ac:spMk id="4" creationId="{B0047E70-FADA-6CD5-C6AF-50AB1A07B9BF}"/>
          </ac:spMkLst>
        </pc:spChg>
        <pc:picChg chg="add mod">
          <ac:chgData name="Goertz, Benjamin" userId="7bbcdc09-a17a-459e-9ed5-6cf1c589f103" providerId="ADAL" clId="{04D64733-E403-4831-BFA8-B385AAA67971}" dt="2026-06-16T13:44:09.609" v="438" actId="1440"/>
          <ac:picMkLst>
            <pc:docMk/>
            <pc:sldMk cId="4182164417" sldId="2147479428"/>
            <ac:picMk id="5" creationId="{315FA3E4-F5F0-8204-83AD-EF754D9D1B81}"/>
          </ac:picMkLst>
        </pc:picChg>
      </pc:sldChg>
      <pc:sldChg chg="modSp add mod">
        <pc:chgData name="Goertz, Benjamin" userId="7bbcdc09-a17a-459e-9ed5-6cf1c589f103" providerId="ADAL" clId="{04D64733-E403-4831-BFA8-B385AAA67971}" dt="2026-06-18T16:19:39.479" v="2142" actId="20577"/>
        <pc:sldMkLst>
          <pc:docMk/>
          <pc:sldMk cId="3075146647" sldId="2147479429"/>
        </pc:sldMkLst>
        <pc:spChg chg="mod">
          <ac:chgData name="Goertz, Benjamin" userId="7bbcdc09-a17a-459e-9ed5-6cf1c589f103" providerId="ADAL" clId="{04D64733-E403-4831-BFA8-B385AAA67971}" dt="2026-06-18T16:19:39.479" v="2142" actId="20577"/>
          <ac:spMkLst>
            <pc:docMk/>
            <pc:sldMk cId="3075146647" sldId="2147479429"/>
            <ac:spMk id="5" creationId="{54DE3936-28EA-98B6-ECAC-4011A8A0A572}"/>
          </ac:spMkLst>
        </pc:spChg>
      </pc:sldChg>
      <pc:sldChg chg="modSp add mod">
        <pc:chgData name="Goertz, Benjamin" userId="7bbcdc09-a17a-459e-9ed5-6cf1c589f103" providerId="ADAL" clId="{04D64733-E403-4831-BFA8-B385AAA67971}" dt="2026-06-18T16:46:38.244" v="2149" actId="13926"/>
        <pc:sldMkLst>
          <pc:docMk/>
          <pc:sldMk cId="2403317114" sldId="2147479430"/>
        </pc:sldMkLst>
        <pc:spChg chg="mod">
          <ac:chgData name="Goertz, Benjamin" userId="7bbcdc09-a17a-459e-9ed5-6cf1c589f103" providerId="ADAL" clId="{04D64733-E403-4831-BFA8-B385AAA67971}" dt="2026-06-18T16:46:38.244" v="2149" actId="13926"/>
          <ac:spMkLst>
            <pc:docMk/>
            <pc:sldMk cId="2403317114" sldId="2147479430"/>
            <ac:spMk id="4" creationId="{0C34DFA9-B2C5-0E5D-4A33-6F5944D783E9}"/>
          </ac:spMkLst>
        </pc:spChg>
      </pc:sldChg>
      <pc:sldChg chg="modSp add mod">
        <pc:chgData name="Goertz, Benjamin" userId="7bbcdc09-a17a-459e-9ed5-6cf1c589f103" providerId="ADAL" clId="{04D64733-E403-4831-BFA8-B385AAA67971}" dt="2026-06-09T21:11:37.902" v="8" actId="20577"/>
        <pc:sldMkLst>
          <pc:docMk/>
          <pc:sldMk cId="1415393332" sldId="2147479431"/>
        </pc:sldMkLst>
        <pc:spChg chg="mod">
          <ac:chgData name="Goertz, Benjamin" userId="7bbcdc09-a17a-459e-9ed5-6cf1c589f103" providerId="ADAL" clId="{04D64733-E403-4831-BFA8-B385AAA67971}" dt="2026-06-09T21:11:37.902" v="8" actId="20577"/>
          <ac:spMkLst>
            <pc:docMk/>
            <pc:sldMk cId="1415393332" sldId="2147479431"/>
            <ac:spMk id="2" creationId="{8ED6258C-8CCE-09B3-97BC-FC79E6BA6803}"/>
          </ac:spMkLst>
        </pc:spChg>
      </pc:sldChg>
      <pc:sldChg chg="delSp modSp add mod ord">
        <pc:chgData name="Goertz, Benjamin" userId="7bbcdc09-a17a-459e-9ed5-6cf1c589f103" providerId="ADAL" clId="{04D64733-E403-4831-BFA8-B385AAA67971}" dt="2026-06-18T16:37:07.169" v="2148"/>
        <pc:sldMkLst>
          <pc:docMk/>
          <pc:sldMk cId="951050217" sldId="2147479435"/>
        </pc:sldMkLst>
        <pc:spChg chg="mod">
          <ac:chgData name="Goertz, Benjamin" userId="7bbcdc09-a17a-459e-9ed5-6cf1c589f103" providerId="ADAL" clId="{04D64733-E403-4831-BFA8-B385AAA67971}" dt="2026-06-09T21:15:17.027" v="45" actId="20577"/>
          <ac:spMkLst>
            <pc:docMk/>
            <pc:sldMk cId="951050217" sldId="2147479435"/>
            <ac:spMk id="5" creationId="{82CB7654-CE88-6A98-FA4D-BE403F615039}"/>
          </ac:spMkLst>
        </pc:spChg>
      </pc:sldChg>
      <pc:sldChg chg="modSp add mod">
        <pc:chgData name="Goertz, Benjamin" userId="7bbcdc09-a17a-459e-9ed5-6cf1c589f103" providerId="ADAL" clId="{04D64733-E403-4831-BFA8-B385AAA67971}" dt="2026-06-18T16:46:42.248" v="2150" actId="13926"/>
        <pc:sldMkLst>
          <pc:docMk/>
          <pc:sldMk cId="723833" sldId="2147479437"/>
        </pc:sldMkLst>
        <pc:spChg chg="mod">
          <ac:chgData name="Goertz, Benjamin" userId="7bbcdc09-a17a-459e-9ed5-6cf1c589f103" providerId="ADAL" clId="{04D64733-E403-4831-BFA8-B385AAA67971}" dt="2026-06-18T16:46:42.248" v="2150" actId="13926"/>
          <ac:spMkLst>
            <pc:docMk/>
            <pc:sldMk cId="723833" sldId="2147479437"/>
            <ac:spMk id="4" creationId="{0A553EF9-E8FA-33D6-9F87-F690D9AB9901}"/>
          </ac:spMkLst>
        </pc:spChg>
      </pc:sldChg>
      <pc:sldChg chg="modSp add mod">
        <pc:chgData name="Goertz, Benjamin" userId="7bbcdc09-a17a-459e-9ed5-6cf1c589f103" providerId="ADAL" clId="{04D64733-E403-4831-BFA8-B385AAA67971}" dt="2026-06-09T21:16:58.041" v="70" actId="20577"/>
        <pc:sldMkLst>
          <pc:docMk/>
          <pc:sldMk cId="3072763097" sldId="2147479438"/>
        </pc:sldMkLst>
        <pc:spChg chg="mod">
          <ac:chgData name="Goertz, Benjamin" userId="7bbcdc09-a17a-459e-9ed5-6cf1c589f103" providerId="ADAL" clId="{04D64733-E403-4831-BFA8-B385AAA67971}" dt="2026-06-09T21:16:58.041" v="70" actId="20577"/>
          <ac:spMkLst>
            <pc:docMk/>
            <pc:sldMk cId="3072763097" sldId="2147479438"/>
            <ac:spMk id="4" creationId="{9194873A-D171-60CB-4513-62A31036CCCE}"/>
          </ac:spMkLst>
        </pc:spChg>
      </pc:sldChg>
      <pc:sldChg chg="modSp add mod ord">
        <pc:chgData name="Goertz, Benjamin" userId="7bbcdc09-a17a-459e-9ed5-6cf1c589f103" providerId="ADAL" clId="{04D64733-E403-4831-BFA8-B385AAA67971}" dt="2026-06-16T14:39:51.185" v="1399"/>
        <pc:sldMkLst>
          <pc:docMk/>
          <pc:sldMk cId="3561930590" sldId="2147479439"/>
        </pc:sldMkLst>
        <pc:spChg chg="mod">
          <ac:chgData name="Goertz, Benjamin" userId="7bbcdc09-a17a-459e-9ed5-6cf1c589f103" providerId="ADAL" clId="{04D64733-E403-4831-BFA8-B385AAA67971}" dt="2026-06-16T14:39:48.712" v="1397" actId="20577"/>
          <ac:spMkLst>
            <pc:docMk/>
            <pc:sldMk cId="3561930590" sldId="2147479439"/>
            <ac:spMk id="6" creationId="{192EDF01-091F-0789-290B-E454C0BF9D70}"/>
          </ac:spMkLst>
        </pc:spChg>
      </pc:sldChg>
      <pc:sldChg chg="add">
        <pc:chgData name="Goertz, Benjamin" userId="7bbcdc09-a17a-459e-9ed5-6cf1c589f103" providerId="ADAL" clId="{04D64733-E403-4831-BFA8-B385AAA67971}" dt="2026-06-16T14:52:09.290" v="2074"/>
        <pc:sldMkLst>
          <pc:docMk/>
          <pc:sldMk cId="2118467377" sldId="2147479440"/>
        </pc:sldMkLst>
      </pc:sldChg>
      <pc:sldChg chg="modSp add mod">
        <pc:chgData name="Goertz, Benjamin" userId="7bbcdc09-a17a-459e-9ed5-6cf1c589f103" providerId="ADAL" clId="{04D64733-E403-4831-BFA8-B385AAA67971}" dt="2026-06-16T14:52:42.731" v="2095" actId="255"/>
        <pc:sldMkLst>
          <pc:docMk/>
          <pc:sldMk cId="3983915913" sldId="2147479441"/>
        </pc:sldMkLst>
        <pc:graphicFrameChg chg="mod">
          <ac:chgData name="Goertz, Benjamin" userId="7bbcdc09-a17a-459e-9ed5-6cf1c589f103" providerId="ADAL" clId="{04D64733-E403-4831-BFA8-B385AAA67971}" dt="2026-06-16T14:52:42.731" v="2095" actId="255"/>
          <ac:graphicFrameMkLst>
            <pc:docMk/>
            <pc:sldMk cId="3983915913" sldId="2147479441"/>
            <ac:graphicFrameMk id="2" creationId="{7124EC5A-3CF1-6834-F0D7-3C98FC5A8807}"/>
          </ac:graphicFrameMkLst>
        </pc:graphicFrameChg>
      </pc:sldChg>
      <pc:sldMasterChg chg="delSldLayout">
        <pc:chgData name="Goertz, Benjamin" userId="7bbcdc09-a17a-459e-9ed5-6cf1c589f103" providerId="ADAL" clId="{04D64733-E403-4831-BFA8-B385AAA67971}" dt="2026-06-09T21:15:48.052" v="47" actId="47"/>
        <pc:sldMasterMkLst>
          <pc:docMk/>
          <pc:sldMasterMk cId="1100318647" sldId="2147483648"/>
        </pc:sldMasterMkLst>
      </pc:sldMasterChg>
    </pc:docChg>
  </pc:docChgLst>
  <pc:docChgLst>
    <pc:chgData name="Patti, Cathy" userId="cea70bf1-2ecf-49cd-ba31-d7ecdb7aa040" providerId="ADAL" clId="{95C75538-BAA2-45D8-ABCB-EBE5E3C3480A}"/>
    <pc:docChg chg="undo custSel modSld">
      <pc:chgData name="Patti, Cathy" userId="cea70bf1-2ecf-49cd-ba31-d7ecdb7aa040" providerId="ADAL" clId="{95C75538-BAA2-45D8-ABCB-EBE5E3C3480A}" dt="2026-06-18T17:00:03.252" v="984" actId="948"/>
      <pc:docMkLst>
        <pc:docMk/>
      </pc:docMkLst>
      <pc:sldChg chg="modSp mod">
        <pc:chgData name="Patti, Cathy" userId="cea70bf1-2ecf-49cd-ba31-d7ecdb7aa040" providerId="ADAL" clId="{95C75538-BAA2-45D8-ABCB-EBE5E3C3480A}" dt="2026-06-18T14:55:11.722" v="2" actId="13926"/>
        <pc:sldMkLst>
          <pc:docMk/>
          <pc:sldMk cId="3075146647" sldId="2147479429"/>
        </pc:sldMkLst>
        <pc:spChg chg="mod">
          <ac:chgData name="Patti, Cathy" userId="cea70bf1-2ecf-49cd-ba31-d7ecdb7aa040" providerId="ADAL" clId="{95C75538-BAA2-45D8-ABCB-EBE5E3C3480A}" dt="2026-06-18T14:55:11.722" v="2" actId="13926"/>
          <ac:spMkLst>
            <pc:docMk/>
            <pc:sldMk cId="3075146647" sldId="2147479429"/>
            <ac:spMk id="5" creationId="{54DE3936-28EA-98B6-ECAC-4011A8A0A572}"/>
          </ac:spMkLst>
        </pc:spChg>
      </pc:sldChg>
      <pc:sldChg chg="modSp mod">
        <pc:chgData name="Patti, Cathy" userId="cea70bf1-2ecf-49cd-ba31-d7ecdb7aa040" providerId="ADAL" clId="{95C75538-BAA2-45D8-ABCB-EBE5E3C3480A}" dt="2026-06-18T17:00:03.252" v="984" actId="948"/>
        <pc:sldMkLst>
          <pc:docMk/>
          <pc:sldMk cId="2403317114" sldId="2147479430"/>
        </pc:sldMkLst>
        <pc:spChg chg="mod">
          <ac:chgData name="Patti, Cathy" userId="cea70bf1-2ecf-49cd-ba31-d7ecdb7aa040" providerId="ADAL" clId="{95C75538-BAA2-45D8-ABCB-EBE5E3C3480A}" dt="2026-06-18T14:55:33.468" v="5" actId="20577"/>
          <ac:spMkLst>
            <pc:docMk/>
            <pc:sldMk cId="2403317114" sldId="2147479430"/>
            <ac:spMk id="4" creationId="{0C34DFA9-B2C5-0E5D-4A33-6F5944D783E9}"/>
          </ac:spMkLst>
        </pc:spChg>
        <pc:spChg chg="mod">
          <ac:chgData name="Patti, Cathy" userId="cea70bf1-2ecf-49cd-ba31-d7ecdb7aa040" providerId="ADAL" clId="{95C75538-BAA2-45D8-ABCB-EBE5E3C3480A}" dt="2026-06-18T17:00:03.252" v="984" actId="948"/>
          <ac:spMkLst>
            <pc:docMk/>
            <pc:sldMk cId="2403317114" sldId="2147479430"/>
            <ac:spMk id="10" creationId="{825E29AD-68A6-7334-8341-3A25E32D053B}"/>
          </ac:spMkLst>
        </pc:spChg>
      </pc:sldChg>
      <pc:sldChg chg="modSp mod">
        <pc:chgData name="Patti, Cathy" userId="cea70bf1-2ecf-49cd-ba31-d7ecdb7aa040" providerId="ADAL" clId="{95C75538-BAA2-45D8-ABCB-EBE5E3C3480A}" dt="2026-06-18T16:49:06.886" v="517" actId="26606"/>
        <pc:sldMkLst>
          <pc:docMk/>
          <pc:sldMk cId="723833" sldId="2147479437"/>
        </pc:sldMkLst>
        <pc:spChg chg="mod">
          <ac:chgData name="Patti, Cathy" userId="cea70bf1-2ecf-49cd-ba31-d7ecdb7aa040" providerId="ADAL" clId="{95C75538-BAA2-45D8-ABCB-EBE5E3C3480A}" dt="2026-06-18T15:07:07.226" v="28" actId="20577"/>
          <ac:spMkLst>
            <pc:docMk/>
            <pc:sldMk cId="723833" sldId="2147479437"/>
            <ac:spMk id="4" creationId="{0A553EF9-E8FA-33D6-9F87-F690D9AB9901}"/>
          </ac:spMkLst>
        </pc:spChg>
        <pc:spChg chg="mod">
          <ac:chgData name="Patti, Cathy" userId="cea70bf1-2ecf-49cd-ba31-d7ecdb7aa040" providerId="ADAL" clId="{95C75538-BAA2-45D8-ABCB-EBE5E3C3480A}" dt="2026-06-18T16:49:06.886" v="517" actId="26606"/>
          <ac:spMkLst>
            <pc:docMk/>
            <pc:sldMk cId="723833" sldId="2147479437"/>
            <ac:spMk id="10" creationId="{47250FD4-B381-6209-9F85-6EE58359B0AB}"/>
          </ac:spMkLst>
        </pc:spChg>
      </pc:sldChg>
    </pc:docChg>
  </pc:docChgLst>
  <pc:docChgLst>
    <pc:chgData name="Hickman, Ron" userId="a745d65d-793c-41dd-a12c-725cb989ea82" providerId="ADAL" clId="{17AFD6F5-E8EE-43EC-91F0-4457557F0F75}"/>
    <pc:docChg chg="undo custSel modSld">
      <pc:chgData name="Hickman, Ron" userId="a745d65d-793c-41dd-a12c-725cb989ea82" providerId="ADAL" clId="{17AFD6F5-E8EE-43EC-91F0-4457557F0F75}" dt="2026-06-16T13:44:32.522" v="215" actId="1076"/>
      <pc:docMkLst>
        <pc:docMk/>
      </pc:docMkLst>
      <pc:sldChg chg="addSp modSp mod">
        <pc:chgData name="Hickman, Ron" userId="a745d65d-793c-41dd-a12c-725cb989ea82" providerId="ADAL" clId="{17AFD6F5-E8EE-43EC-91F0-4457557F0F75}" dt="2026-06-16T13:44:32.522" v="215" actId="1076"/>
        <pc:sldMkLst>
          <pc:docMk/>
          <pc:sldMk cId="951050217" sldId="2147479435"/>
        </pc:sldMkLst>
        <pc:spChg chg="add mod">
          <ac:chgData name="Hickman, Ron" userId="a745d65d-793c-41dd-a12c-725cb989ea82" providerId="ADAL" clId="{17AFD6F5-E8EE-43EC-91F0-4457557F0F75}" dt="2026-06-16T13:44:32.522" v="215" actId="1076"/>
          <ac:spMkLst>
            <pc:docMk/>
            <pc:sldMk cId="951050217" sldId="2147479435"/>
            <ac:spMk id="2" creationId="{DF3DF283-569A-1EF1-AAFC-FB5810A5847D}"/>
          </ac:spMkLst>
        </pc:spChg>
        <pc:spChg chg="mod">
          <ac:chgData name="Hickman, Ron" userId="a745d65d-793c-41dd-a12c-725cb989ea82" providerId="ADAL" clId="{17AFD6F5-E8EE-43EC-91F0-4457557F0F75}" dt="2026-06-16T13:44:23.147" v="211" actId="33524"/>
          <ac:spMkLst>
            <pc:docMk/>
            <pc:sldMk cId="951050217" sldId="2147479435"/>
            <ac:spMk id="5" creationId="{82CB7654-CE88-6A98-FA4D-BE403F615039}"/>
          </ac:spMkLst>
        </pc:spChg>
        <pc:grpChg chg="mod">
          <ac:chgData name="Hickman, Ron" userId="a745d65d-793c-41dd-a12c-725cb989ea82" providerId="ADAL" clId="{17AFD6F5-E8EE-43EC-91F0-4457557F0F75}" dt="2026-06-16T13:44:30.069" v="214" actId="1076"/>
          <ac:grpSpMkLst>
            <pc:docMk/>
            <pc:sldMk cId="951050217" sldId="2147479435"/>
            <ac:grpSpMk id="26" creationId="{BD7346F6-B16E-35C1-0DCE-86104E294B1E}"/>
          </ac:grpSpMkLst>
        </pc:grpChg>
        <pc:picChg chg="add mod">
          <ac:chgData name="Hickman, Ron" userId="a745d65d-793c-41dd-a12c-725cb989ea82" providerId="ADAL" clId="{17AFD6F5-E8EE-43EC-91F0-4457557F0F75}" dt="2026-06-16T13:43:19.292" v="36" actId="14100"/>
          <ac:picMkLst>
            <pc:docMk/>
            <pc:sldMk cId="951050217" sldId="2147479435"/>
            <ac:picMk id="7" creationId="{FB3181E2-BE35-6BFD-0B69-76D0D1656AE9}"/>
          </ac:picMkLst>
        </pc:picChg>
        <pc:picChg chg="add mod">
          <ac:chgData name="Hickman, Ron" userId="a745d65d-793c-41dd-a12c-725cb989ea82" providerId="ADAL" clId="{17AFD6F5-E8EE-43EC-91F0-4457557F0F75}" dt="2026-06-16T13:43:29.693" v="41" actId="1076"/>
          <ac:picMkLst>
            <pc:docMk/>
            <pc:sldMk cId="951050217" sldId="2147479435"/>
            <ac:picMk id="10" creationId="{A79D6505-CA29-934D-3E28-8F5922FC377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cx365.sharepoint.com/Sites/HEN-HS/MSHA/MSHA%20Inspections/2026/Henderson%20Citations%2020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fcx365.sharepoint.com/Sites/HEN-HS/MSHA/MSHA%20Inspections/2026/Henderson%20Citations%20202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April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'2026-04'!$B$3</c:f>
              <c:strCache>
                <c:ptCount val="1"/>
                <c:pt idx="0">
                  <c:v>No Missing Controls</c:v>
                </c:pt>
              </c:strCache>
            </c:strRef>
          </c:tx>
          <c:spPr>
            <a:solidFill>
              <a:schemeClr val="accent1"/>
            </a:solidFill>
            <a:ln>
              <a:noFill/>
            </a:ln>
            <a:effectLst/>
          </c:spPr>
          <c:invertIfNegative val="0"/>
          <c:cat>
            <c:strRef>
              <c:f>'2026-04'!$A$4:$A$24</c:f>
              <c:strCache>
                <c:ptCount val="21"/>
                <c:pt idx="0">
                  <c:v>Exposure to Electrical Hazards</c:v>
                </c:pt>
                <c:pt idx="1">
                  <c:v>Hazardous Substances Chronic General</c:v>
                </c:pt>
                <c:pt idx="2">
                  <c:v>Underground Inrush</c:v>
                </c:pt>
                <c:pt idx="3">
                  <c:v>Entanglement and Crushing</c:v>
                </c:pt>
                <c:pt idx="4">
                  <c:v>Uncontrolled Release of Energy Mapped</c:v>
                </c:pt>
                <c:pt idx="5">
                  <c:v>Lifting Operations</c:v>
                </c:pt>
                <c:pt idx="6">
                  <c:v>Underground Rock Fall</c:v>
                </c:pt>
                <c:pt idx="7">
                  <c:v>Fall from Heights</c:v>
                </c:pt>
                <c:pt idx="8">
                  <c:v>Hazardous Substances Acute</c:v>
                </c:pt>
                <c:pt idx="9">
                  <c:v>Falling Objects</c:v>
                </c:pt>
                <c:pt idx="10">
                  <c:v>Vehicle Impact on Person</c:v>
                </c:pt>
                <c:pt idx="11">
                  <c:v>Confined Space</c:v>
                </c:pt>
                <c:pt idx="12">
                  <c:v>Rail Impact on Person</c:v>
                </c:pt>
                <c:pt idx="13">
                  <c:v>Ground Failure</c:v>
                </c:pt>
                <c:pt idx="14">
                  <c:v>Vehicle Collisions or Rollover</c:v>
                </c:pt>
                <c:pt idx="15">
                  <c:v>Drowning</c:v>
                </c:pt>
                <c:pt idx="16">
                  <c:v>Underground Hazardous Atmosphere</c:v>
                </c:pt>
                <c:pt idx="17">
                  <c:v>Blasting (Underground)</c:v>
                </c:pt>
                <c:pt idx="18">
                  <c:v>Fire</c:v>
                </c:pt>
                <c:pt idx="19">
                  <c:v>Contact with Molten Material</c:v>
                </c:pt>
                <c:pt idx="20">
                  <c:v>Blasting (Surface)</c:v>
                </c:pt>
              </c:strCache>
            </c:strRef>
          </c:cat>
          <c:val>
            <c:numRef>
              <c:f>'2026-04'!$B$4:$B$24</c:f>
              <c:numCache>
                <c:formatCode>General</c:formatCode>
                <c:ptCount val="21"/>
                <c:pt idx="0">
                  <c:v>17</c:v>
                </c:pt>
                <c:pt idx="1">
                  <c:v>7</c:v>
                </c:pt>
                <c:pt idx="2">
                  <c:v>4</c:v>
                </c:pt>
                <c:pt idx="3">
                  <c:v>13</c:v>
                </c:pt>
                <c:pt idx="4">
                  <c:v>18</c:v>
                </c:pt>
                <c:pt idx="5">
                  <c:v>19</c:v>
                </c:pt>
                <c:pt idx="6">
                  <c:v>8</c:v>
                </c:pt>
                <c:pt idx="7">
                  <c:v>9</c:v>
                </c:pt>
                <c:pt idx="8">
                  <c:v>13</c:v>
                </c:pt>
                <c:pt idx="9">
                  <c:v>15</c:v>
                </c:pt>
                <c:pt idx="10">
                  <c:v>27</c:v>
                </c:pt>
                <c:pt idx="11">
                  <c:v>20</c:v>
                </c:pt>
                <c:pt idx="12">
                  <c:v>19</c:v>
                </c:pt>
                <c:pt idx="13">
                  <c:v>6</c:v>
                </c:pt>
                <c:pt idx="14">
                  <c:v>5</c:v>
                </c:pt>
                <c:pt idx="15">
                  <c:v>3</c:v>
                </c:pt>
                <c:pt idx="16">
                  <c:v>3</c:v>
                </c:pt>
                <c:pt idx="17">
                  <c:v>2</c:v>
                </c:pt>
                <c:pt idx="18">
                  <c:v>2</c:v>
                </c:pt>
                <c:pt idx="19">
                  <c:v>1</c:v>
                </c:pt>
              </c:numCache>
            </c:numRef>
          </c:val>
          <c:extLst>
            <c:ext xmlns:c16="http://schemas.microsoft.com/office/drawing/2014/chart" uri="{C3380CC4-5D6E-409C-BE32-E72D297353CC}">
              <c16:uniqueId val="{00000000-BF22-491A-8367-6AD8545527B5}"/>
            </c:ext>
          </c:extLst>
        </c:ser>
        <c:ser>
          <c:idx val="1"/>
          <c:order val="1"/>
          <c:tx>
            <c:strRef>
              <c:f>'2026-04'!$C$3</c:f>
              <c:strCache>
                <c:ptCount val="1"/>
                <c:pt idx="0">
                  <c:v>Missing Controls</c:v>
                </c:pt>
              </c:strCache>
            </c:strRef>
          </c:tx>
          <c:spPr>
            <a:solidFill>
              <a:schemeClr val="accent2"/>
            </a:solidFill>
            <a:ln>
              <a:noFill/>
            </a:ln>
            <a:effectLst/>
          </c:spPr>
          <c:invertIfNegative val="0"/>
          <c:cat>
            <c:strRef>
              <c:f>'2026-04'!$A$4:$A$24</c:f>
              <c:strCache>
                <c:ptCount val="21"/>
                <c:pt idx="0">
                  <c:v>Exposure to Electrical Hazards</c:v>
                </c:pt>
                <c:pt idx="1">
                  <c:v>Hazardous Substances Chronic General</c:v>
                </c:pt>
                <c:pt idx="2">
                  <c:v>Underground Inrush</c:v>
                </c:pt>
                <c:pt idx="3">
                  <c:v>Entanglement and Crushing</c:v>
                </c:pt>
                <c:pt idx="4">
                  <c:v>Uncontrolled Release of Energy Mapped</c:v>
                </c:pt>
                <c:pt idx="5">
                  <c:v>Lifting Operations</c:v>
                </c:pt>
                <c:pt idx="6">
                  <c:v>Underground Rock Fall</c:v>
                </c:pt>
                <c:pt idx="7">
                  <c:v>Fall from Heights</c:v>
                </c:pt>
                <c:pt idx="8">
                  <c:v>Hazardous Substances Acute</c:v>
                </c:pt>
                <c:pt idx="9">
                  <c:v>Falling Objects</c:v>
                </c:pt>
                <c:pt idx="10">
                  <c:v>Vehicle Impact on Person</c:v>
                </c:pt>
                <c:pt idx="11">
                  <c:v>Confined Space</c:v>
                </c:pt>
                <c:pt idx="12">
                  <c:v>Rail Impact on Person</c:v>
                </c:pt>
                <c:pt idx="13">
                  <c:v>Ground Failure</c:v>
                </c:pt>
                <c:pt idx="14">
                  <c:v>Vehicle Collisions or Rollover</c:v>
                </c:pt>
                <c:pt idx="15">
                  <c:v>Drowning</c:v>
                </c:pt>
                <c:pt idx="16">
                  <c:v>Underground Hazardous Atmosphere</c:v>
                </c:pt>
                <c:pt idx="17">
                  <c:v>Blasting (Underground)</c:v>
                </c:pt>
                <c:pt idx="18">
                  <c:v>Fire</c:v>
                </c:pt>
                <c:pt idx="19">
                  <c:v>Contact with Molten Material</c:v>
                </c:pt>
                <c:pt idx="20">
                  <c:v>Blasting (Surface)</c:v>
                </c:pt>
              </c:strCache>
            </c:strRef>
          </c:cat>
          <c:val>
            <c:numRef>
              <c:f>'2026-04'!$C$4:$C$24</c:f>
              <c:numCache>
                <c:formatCode>General</c:formatCode>
                <c:ptCount val="21"/>
                <c:pt idx="0">
                  <c:v>9</c:v>
                </c:pt>
                <c:pt idx="1">
                  <c:v>3</c:v>
                </c:pt>
                <c:pt idx="2">
                  <c:v>1</c:v>
                </c:pt>
                <c:pt idx="3">
                  <c:v>3</c:v>
                </c:pt>
                <c:pt idx="4">
                  <c:v>3</c:v>
                </c:pt>
                <c:pt idx="5">
                  <c:v>3</c:v>
                </c:pt>
                <c:pt idx="6">
                  <c:v>1</c:v>
                </c:pt>
                <c:pt idx="7">
                  <c:v>1</c:v>
                </c:pt>
                <c:pt idx="8">
                  <c:v>1</c:v>
                </c:pt>
                <c:pt idx="9">
                  <c:v>1</c:v>
                </c:pt>
                <c:pt idx="10">
                  <c:v>1</c:v>
                </c:pt>
                <c:pt idx="11">
                  <c:v>0</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1-BF22-491A-8367-6AD8545527B5}"/>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Henderson Citations - Rolling 12-month Total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Totals!$O$4</c:f>
              <c:strCache>
                <c:ptCount val="1"/>
                <c:pt idx="0">
                  <c:v>S&amp;S</c:v>
                </c:pt>
              </c:strCache>
            </c:strRef>
          </c:tx>
          <c:spPr>
            <a:ln w="76200" cap="rnd">
              <a:solidFill>
                <a:srgbClr val="FF0000"/>
              </a:solidFill>
              <a:round/>
            </a:ln>
            <a:effectLst/>
          </c:spPr>
          <c:marker>
            <c:symbol val="none"/>
          </c:marker>
          <c:cat>
            <c:strRef>
              <c:f>Totals!$S$3:$AA$3</c:f>
              <c:strCache>
                <c:ptCount val="9"/>
                <c:pt idx="0">
                  <c:v>2Q24</c:v>
                </c:pt>
                <c:pt idx="1">
                  <c:v>3Q24</c:v>
                </c:pt>
                <c:pt idx="2">
                  <c:v>4Q24</c:v>
                </c:pt>
                <c:pt idx="3">
                  <c:v>1Q25</c:v>
                </c:pt>
                <c:pt idx="4">
                  <c:v>2Q25</c:v>
                </c:pt>
                <c:pt idx="5">
                  <c:v>3Q25</c:v>
                </c:pt>
                <c:pt idx="6">
                  <c:v>4Q25</c:v>
                </c:pt>
                <c:pt idx="7">
                  <c:v>1Q26</c:v>
                </c:pt>
                <c:pt idx="8">
                  <c:v>2Q26</c:v>
                </c:pt>
              </c:strCache>
            </c:strRef>
          </c:cat>
          <c:val>
            <c:numRef>
              <c:f>Totals!$S$8:$AA$8</c:f>
              <c:numCache>
                <c:formatCode>General</c:formatCode>
                <c:ptCount val="9"/>
                <c:pt idx="0">
                  <c:v>8</c:v>
                </c:pt>
                <c:pt idx="1">
                  <c:v>11</c:v>
                </c:pt>
                <c:pt idx="2">
                  <c:v>14</c:v>
                </c:pt>
                <c:pt idx="3">
                  <c:v>18</c:v>
                </c:pt>
                <c:pt idx="4">
                  <c:v>29</c:v>
                </c:pt>
                <c:pt idx="5">
                  <c:v>30</c:v>
                </c:pt>
                <c:pt idx="6">
                  <c:v>33</c:v>
                </c:pt>
                <c:pt idx="7">
                  <c:v>35</c:v>
                </c:pt>
                <c:pt idx="8">
                  <c:v>26</c:v>
                </c:pt>
              </c:numCache>
            </c:numRef>
          </c:val>
          <c:smooth val="0"/>
          <c:extLst>
            <c:ext xmlns:c16="http://schemas.microsoft.com/office/drawing/2014/chart" uri="{C3380CC4-5D6E-409C-BE32-E72D297353CC}">
              <c16:uniqueId val="{00000000-C203-44FE-9ABA-01EF94AE5908}"/>
            </c:ext>
          </c:extLst>
        </c:ser>
        <c:ser>
          <c:idx val="1"/>
          <c:order val="1"/>
          <c:tx>
            <c:strRef>
              <c:f>Totals!$O$5</c:f>
              <c:strCache>
                <c:ptCount val="1"/>
                <c:pt idx="0">
                  <c:v>Non-S&amp;S</c:v>
                </c:pt>
              </c:strCache>
            </c:strRef>
          </c:tx>
          <c:spPr>
            <a:ln w="76200" cap="rnd">
              <a:solidFill>
                <a:schemeClr val="accent4">
                  <a:lumMod val="60000"/>
                  <a:lumOff val="40000"/>
                </a:schemeClr>
              </a:solidFill>
              <a:round/>
            </a:ln>
            <a:effectLst/>
          </c:spPr>
          <c:marker>
            <c:symbol val="none"/>
          </c:marker>
          <c:cat>
            <c:strRef>
              <c:f>Totals!$S$3:$AA$3</c:f>
              <c:strCache>
                <c:ptCount val="9"/>
                <c:pt idx="0">
                  <c:v>2Q24</c:v>
                </c:pt>
                <c:pt idx="1">
                  <c:v>3Q24</c:v>
                </c:pt>
                <c:pt idx="2">
                  <c:v>4Q24</c:v>
                </c:pt>
                <c:pt idx="3">
                  <c:v>1Q25</c:v>
                </c:pt>
                <c:pt idx="4">
                  <c:v>2Q25</c:v>
                </c:pt>
                <c:pt idx="5">
                  <c:v>3Q25</c:v>
                </c:pt>
                <c:pt idx="6">
                  <c:v>4Q25</c:v>
                </c:pt>
                <c:pt idx="7">
                  <c:v>1Q26</c:v>
                </c:pt>
                <c:pt idx="8">
                  <c:v>2Q26</c:v>
                </c:pt>
              </c:strCache>
            </c:strRef>
          </c:cat>
          <c:val>
            <c:numRef>
              <c:f>Totals!$S$9:$AA$9</c:f>
              <c:numCache>
                <c:formatCode>General</c:formatCode>
                <c:ptCount val="9"/>
                <c:pt idx="0">
                  <c:v>69</c:v>
                </c:pt>
                <c:pt idx="1">
                  <c:v>66</c:v>
                </c:pt>
                <c:pt idx="2">
                  <c:v>84</c:v>
                </c:pt>
                <c:pt idx="3">
                  <c:v>97</c:v>
                </c:pt>
                <c:pt idx="4">
                  <c:v>98</c:v>
                </c:pt>
                <c:pt idx="5">
                  <c:v>96</c:v>
                </c:pt>
                <c:pt idx="6">
                  <c:v>101</c:v>
                </c:pt>
                <c:pt idx="7">
                  <c:v>106</c:v>
                </c:pt>
                <c:pt idx="8">
                  <c:v>120</c:v>
                </c:pt>
              </c:numCache>
            </c:numRef>
          </c:val>
          <c:smooth val="0"/>
          <c:extLst>
            <c:ext xmlns:c16="http://schemas.microsoft.com/office/drawing/2014/chart" uri="{C3380CC4-5D6E-409C-BE32-E72D297353CC}">
              <c16:uniqueId val="{00000001-C203-44FE-9ABA-01EF94AE5908}"/>
            </c:ext>
          </c:extLst>
        </c:ser>
        <c:ser>
          <c:idx val="2"/>
          <c:order val="2"/>
          <c:tx>
            <c:strRef>
              <c:f>Totals!$O$6</c:f>
              <c:strCache>
                <c:ptCount val="1"/>
                <c:pt idx="0">
                  <c:v>All Citations</c:v>
                </c:pt>
              </c:strCache>
            </c:strRef>
          </c:tx>
          <c:spPr>
            <a:ln w="76200" cap="rnd">
              <a:solidFill>
                <a:schemeClr val="accent3"/>
              </a:solidFill>
              <a:round/>
            </a:ln>
            <a:effectLst/>
          </c:spPr>
          <c:marker>
            <c:symbol val="none"/>
          </c:marker>
          <c:cat>
            <c:strRef>
              <c:f>Totals!$S$3:$AA$3</c:f>
              <c:strCache>
                <c:ptCount val="9"/>
                <c:pt idx="0">
                  <c:v>2Q24</c:v>
                </c:pt>
                <c:pt idx="1">
                  <c:v>3Q24</c:v>
                </c:pt>
                <c:pt idx="2">
                  <c:v>4Q24</c:v>
                </c:pt>
                <c:pt idx="3">
                  <c:v>1Q25</c:v>
                </c:pt>
                <c:pt idx="4">
                  <c:v>2Q25</c:v>
                </c:pt>
                <c:pt idx="5">
                  <c:v>3Q25</c:v>
                </c:pt>
                <c:pt idx="6">
                  <c:v>4Q25</c:v>
                </c:pt>
                <c:pt idx="7">
                  <c:v>1Q26</c:v>
                </c:pt>
                <c:pt idx="8">
                  <c:v>2Q26</c:v>
                </c:pt>
              </c:strCache>
            </c:strRef>
          </c:cat>
          <c:val>
            <c:numRef>
              <c:f>Totals!$S$10:$AA$10</c:f>
              <c:numCache>
                <c:formatCode>General</c:formatCode>
                <c:ptCount val="9"/>
                <c:pt idx="0">
                  <c:v>77</c:v>
                </c:pt>
                <c:pt idx="1">
                  <c:v>77</c:v>
                </c:pt>
                <c:pt idx="2">
                  <c:v>98</c:v>
                </c:pt>
                <c:pt idx="3">
                  <c:v>115</c:v>
                </c:pt>
                <c:pt idx="4">
                  <c:v>127</c:v>
                </c:pt>
                <c:pt idx="5">
                  <c:v>126</c:v>
                </c:pt>
                <c:pt idx="6">
                  <c:v>134</c:v>
                </c:pt>
                <c:pt idx="7">
                  <c:v>141</c:v>
                </c:pt>
                <c:pt idx="8">
                  <c:v>146</c:v>
                </c:pt>
              </c:numCache>
            </c:numRef>
          </c:val>
          <c:smooth val="0"/>
          <c:extLst>
            <c:ext xmlns:c16="http://schemas.microsoft.com/office/drawing/2014/chart" uri="{C3380CC4-5D6E-409C-BE32-E72D297353CC}">
              <c16:uniqueId val="{00000002-C203-44FE-9ABA-01EF94AE5908}"/>
            </c:ext>
          </c:extLst>
        </c:ser>
        <c:dLbls>
          <c:showLegendKey val="0"/>
          <c:showVal val="0"/>
          <c:showCatName val="0"/>
          <c:showSerName val="0"/>
          <c:showPercent val="0"/>
          <c:showBubbleSize val="0"/>
        </c:dLbls>
        <c:smooth val="0"/>
        <c:axId val="1078785023"/>
        <c:axId val="1078769183"/>
      </c:lineChart>
      <c:catAx>
        <c:axId val="1078785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8769183"/>
        <c:crosses val="autoZero"/>
        <c:auto val="1"/>
        <c:lblAlgn val="ctr"/>
        <c:lblOffset val="100"/>
        <c:noMultiLvlLbl val="0"/>
      </c:catAx>
      <c:valAx>
        <c:axId val="10787691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8785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a:t>2Q26 MSHA INSPECTION</a:t>
            </a:r>
            <a:r>
              <a:rPr lang="en-US" sz="2400" baseline="0"/>
              <a:t> CITATIONS BY HAZARD</a:t>
            </a:r>
            <a:endParaRPr lang="en-US" sz="2400"/>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859558733096801E-2"/>
          <c:y val="0.17153391483636821"/>
          <c:w val="0.84846509149808802"/>
          <c:h val="0.75123583878942313"/>
        </c:manualLayout>
      </c:layout>
      <c:pie3DChart>
        <c:varyColors val="1"/>
        <c:ser>
          <c:idx val="0"/>
          <c:order val="0"/>
          <c:tx>
            <c:strRef>
              <c:f>Totals!$H$77</c:f>
              <c:strCache>
                <c:ptCount val="1"/>
                <c:pt idx="0">
                  <c:v># Citations by Hazard, Q2 2026</c:v>
                </c:pt>
              </c:strCache>
            </c:strRef>
          </c:tx>
          <c:dLbls>
            <c:dLbl>
              <c:idx val="1"/>
              <c:dLblPos val="outEnd"/>
              <c:showLegendKey val="0"/>
              <c:showVal val="0"/>
              <c:showCatName val="1"/>
              <c:showSerName val="0"/>
              <c:showPercent val="0"/>
              <c:showBubbleSize val="0"/>
              <c:extLst>
                <c:ext xmlns:c15="http://schemas.microsoft.com/office/drawing/2012/chart" uri="{CE6537A1-D6FC-4f65-9D91-7224C49458BB}">
                  <c15:layout>
                    <c:manualLayout>
                      <c:w val="0.15493479956939843"/>
                      <c:h val="9.7505047641595455E-2"/>
                    </c:manualLayout>
                  </c15:layout>
                </c:ext>
                <c:ext xmlns:c16="http://schemas.microsoft.com/office/drawing/2014/chart" uri="{C3380CC4-5D6E-409C-BE32-E72D297353CC}">
                  <c16:uniqueId val="{00000000-A8CC-4DBF-BE91-B28A4417E14C}"/>
                </c:ext>
              </c:extLst>
            </c:dLbl>
            <c:spPr>
              <a:noFill/>
              <a:ln>
                <a:noFill/>
              </a:ln>
              <a:effectLst/>
            </c:spPr>
            <c:txPr>
              <a:bodyPr wrap="square" lIns="38100" tIns="19050" rIns="38100" bIns="19050" anchor="ctr">
                <a:spAutoFit/>
              </a:bodyPr>
              <a:lstStyle/>
              <a:p>
                <a:pPr>
                  <a:defRPr sz="1600"/>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Totals!$G$78:$G$84</c:f>
              <c:strCache>
                <c:ptCount val="7"/>
                <c:pt idx="0">
                  <c:v>Electrical, 15</c:v>
                </c:pt>
                <c:pt idx="1">
                  <c:v>Housekeeping/ Safe Access, 7</c:v>
                </c:pt>
                <c:pt idx="2">
                  <c:v>Fire Extinguisher, 6</c:v>
                </c:pt>
                <c:pt idx="3">
                  <c:v>Equipment Defects, 5</c:v>
                </c:pt>
                <c:pt idx="4">
                  <c:v>Berms or Guardrails, 3</c:v>
                </c:pt>
                <c:pt idx="5">
                  <c:v>Hazcom, 3</c:v>
                </c:pt>
                <c:pt idx="6">
                  <c:v>Other, 9</c:v>
                </c:pt>
              </c:strCache>
            </c:strRef>
          </c:cat>
          <c:val>
            <c:numRef>
              <c:f>Totals!$H$78:$H$84</c:f>
              <c:numCache>
                <c:formatCode>General</c:formatCode>
                <c:ptCount val="7"/>
                <c:pt idx="0">
                  <c:v>15</c:v>
                </c:pt>
                <c:pt idx="1">
                  <c:v>7</c:v>
                </c:pt>
                <c:pt idx="2">
                  <c:v>6</c:v>
                </c:pt>
                <c:pt idx="3">
                  <c:v>5</c:v>
                </c:pt>
                <c:pt idx="4">
                  <c:v>3</c:v>
                </c:pt>
                <c:pt idx="5">
                  <c:v>3</c:v>
                </c:pt>
                <c:pt idx="6">
                  <c:v>9</c:v>
                </c:pt>
              </c:numCache>
            </c:numRef>
          </c:val>
          <c:extLst>
            <c:ext xmlns:c16="http://schemas.microsoft.com/office/drawing/2014/chart" uri="{C3380CC4-5D6E-409C-BE32-E72D297353CC}">
              <c16:uniqueId val="{00000002-CEB8-48B0-9D84-50F49DE3C60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785D8-EF5B-444D-AB87-2D2FE2C8EE2D}" type="datetimeFigureOut">
              <a:rPr lang="en-US" smtClean="0"/>
              <a:t>6/18/2026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C0452-4AEB-4049-869D-EA4F2A6C1C44}" type="slidenum">
              <a:rPr lang="en-US" smtClean="0"/>
              <a:t>‹#›</a:t>
            </a:fld>
            <a:endParaRPr lang="en-US"/>
          </a:p>
        </p:txBody>
      </p:sp>
    </p:spTree>
    <p:extLst>
      <p:ext uri="{BB962C8B-B14F-4D97-AF65-F5344CB8AC3E}">
        <p14:creationId xmlns:p14="http://schemas.microsoft.com/office/powerpoint/2010/main" val="240856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DCEE-052D-C223-3E67-123395DA7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7F669-8E0D-B0AA-58BE-8AAA646B5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8C028-71F7-531B-6005-7A9A27569F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52134A-1F1C-7A6A-C9B3-8C6CECC54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5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9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A425F-1C15-415D-AC86-74A99E2313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787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5D4BFA-E93F-4631-B142-62F9C0C786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8131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6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C4F2-4383-B584-8E39-2F6D2D908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072A1-3FC3-7017-2926-84D788F3A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7D4CB-52BE-3B13-6A01-ADBBC030FF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821753-85DD-EF79-A6FD-96FC095F3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57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63D43-A40A-6F32-FEF3-C97E35E52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93715-228C-6B31-F377-6862253BF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28198-230B-A9E5-2A2B-45DD420CDA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641E08-504B-B7FA-A396-E60AA69890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99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18</a:t>
            </a:fld>
            <a:endParaRPr lang="en-US"/>
          </a:p>
        </p:txBody>
      </p:sp>
    </p:spTree>
    <p:extLst>
      <p:ext uri="{BB962C8B-B14F-4D97-AF65-F5344CB8AC3E}">
        <p14:creationId xmlns:p14="http://schemas.microsoft.com/office/powerpoint/2010/main" val="342745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07B24-0178-A932-B070-2863D0546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DF365-CD6F-B723-2309-9E76462FF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D97A9-2612-D580-16B0-D26FB7DA31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8EDEA23-3973-1642-B76C-D5C674C208EB}"/>
              </a:ext>
            </a:extLst>
          </p:cNvPr>
          <p:cNvSpPr>
            <a:spLocks noGrp="1"/>
          </p:cNvSpPr>
          <p:nvPr>
            <p:ph type="sldNum" sz="quarter" idx="5"/>
          </p:nvPr>
        </p:nvSpPr>
        <p:spPr/>
        <p:txBody>
          <a:bodyPr/>
          <a:lstStyle/>
          <a:p>
            <a:fld id="{DED49A10-3EE5-4EF0-921A-6B429D3BC8A3}" type="slidenum">
              <a:rPr lang="en-US" smtClean="0"/>
              <a:t>19</a:t>
            </a:fld>
            <a:endParaRPr lang="en-US"/>
          </a:p>
        </p:txBody>
      </p:sp>
    </p:spTree>
    <p:extLst>
      <p:ext uri="{BB962C8B-B14F-4D97-AF65-F5344CB8AC3E}">
        <p14:creationId xmlns:p14="http://schemas.microsoft.com/office/powerpoint/2010/main" val="168565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20</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94DC-6ECA-4724-C68A-C9C4CF470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2E81C-B7C3-E4D1-E827-DA1DAE8B1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68A76-7D10-3D5D-6B69-AC866CDDE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D0AB51-6B85-7E28-199C-1174F0E00F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3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21</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3208239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A9AF-D9FF-6670-7E82-2FC3F6BF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B90C6-0AA5-9D68-4FBB-1071E058AB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51582D-CA91-06BF-F3BA-7CFD67E5B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4551D5-4AC2-E1FD-628E-405694E347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1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9B49-4E43-A23B-D39B-DD0134D1C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26629-BD15-5FC7-5C92-3148CB5E9F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814067B-439E-AF2C-0F63-5D436C2906EA}"/>
              </a:ext>
            </a:extLst>
          </p:cNvPr>
          <p:cNvSpPr>
            <a:spLocks noGrp="1"/>
          </p:cNvSpPr>
          <p:nvPr>
            <p:ph type="body" idx="1"/>
          </p:nvPr>
        </p:nvSpPr>
        <p:spPr/>
        <p:txBody>
          <a:bodyPr/>
          <a:lstStyle/>
          <a:p>
            <a:r>
              <a:rPr lang="en-US"/>
              <a:t>Electrical doubled</a:t>
            </a:r>
          </a:p>
          <a:p>
            <a:r>
              <a:rPr lang="en-US"/>
              <a:t>Safe Access/Housekeeping level</a:t>
            </a:r>
          </a:p>
          <a:p>
            <a:r>
              <a:rPr lang="en-US"/>
              <a:t>Fire Extinguisher level</a:t>
            </a:r>
          </a:p>
          <a:p>
            <a:r>
              <a:rPr lang="en-US"/>
              <a:t>Guarding dropped</a:t>
            </a:r>
          </a:p>
        </p:txBody>
      </p:sp>
      <p:sp>
        <p:nvSpPr>
          <p:cNvPr id="4" name="Slide Number Placeholder 3">
            <a:extLst>
              <a:ext uri="{FF2B5EF4-FFF2-40B4-BE49-F238E27FC236}">
                <a16:creationId xmlns:a16="http://schemas.microsoft.com/office/drawing/2014/main" id="{9D16036A-B042-AD89-EB73-22F150FC35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872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EEB4E-79A7-DC95-A8BD-2A86EF9E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C7C9-413C-E191-AB06-62D6D3C2F5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E6C057-DD98-390F-0CB9-7E13AFA51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Exposed wires outside barge a repeat citation from Q1 2026</a:t>
            </a:r>
          </a:p>
        </p:txBody>
      </p:sp>
      <p:sp>
        <p:nvSpPr>
          <p:cNvPr id="4" name="Slide Number Placeholder 3">
            <a:extLst>
              <a:ext uri="{FF2B5EF4-FFF2-40B4-BE49-F238E27FC236}">
                <a16:creationId xmlns:a16="http://schemas.microsoft.com/office/drawing/2014/main" id="{2EBDD2B4-F102-0248-4F10-EBEF3F3775C4}"/>
              </a:ext>
            </a:extLst>
          </p:cNvPr>
          <p:cNvSpPr>
            <a:spLocks noGrp="1"/>
          </p:cNvSpPr>
          <p:nvPr>
            <p:ph type="sldNum" sz="quarter" idx="5"/>
          </p:nvPr>
        </p:nvSpPr>
        <p:spPr/>
        <p:txBody>
          <a:bodyPr/>
          <a:lstStyle/>
          <a:p>
            <a:fld id="{DED49A10-3EE5-4EF0-921A-6B429D3BC8A3}" type="slidenum">
              <a:rPr lang="en-US" smtClean="0"/>
              <a:t>27</a:t>
            </a:fld>
            <a:endParaRPr lang="en-US"/>
          </a:p>
        </p:txBody>
      </p:sp>
    </p:spTree>
    <p:extLst>
      <p:ext uri="{BB962C8B-B14F-4D97-AF65-F5344CB8AC3E}">
        <p14:creationId xmlns:p14="http://schemas.microsoft.com/office/powerpoint/2010/main" val="1357501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69F20-5B89-9AC0-0BFC-8AF3E1DCB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0D174-875E-4B1F-96C2-379F594405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311EBB-D3BF-43E5-DE68-31825A63C6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C7DA10E-95FA-92B6-968A-5129D7F3E930}"/>
              </a:ext>
            </a:extLst>
          </p:cNvPr>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1800785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759A-D21D-51CA-5429-55AEBE3A9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A1910-E833-E6C2-9424-8555A05CC7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C9EA6C-0AE4-848F-0EDC-7C398840E2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60000FC-3A2E-C248-8BB5-AC9CDCF4A433}"/>
              </a:ext>
            </a:extLst>
          </p:cNvPr>
          <p:cNvSpPr>
            <a:spLocks noGrp="1"/>
          </p:cNvSpPr>
          <p:nvPr>
            <p:ph type="sldNum" sz="quarter" idx="5"/>
          </p:nvPr>
        </p:nvSpPr>
        <p:spPr/>
        <p:txBody>
          <a:bodyPr/>
          <a:lstStyle/>
          <a:p>
            <a:fld id="{DED49A10-3EE5-4EF0-921A-6B429D3BC8A3}" type="slidenum">
              <a:rPr lang="en-US" smtClean="0"/>
              <a:t>29</a:t>
            </a:fld>
            <a:endParaRPr lang="en-US"/>
          </a:p>
        </p:txBody>
      </p:sp>
    </p:spTree>
    <p:extLst>
      <p:ext uri="{BB962C8B-B14F-4D97-AF65-F5344CB8AC3E}">
        <p14:creationId xmlns:p14="http://schemas.microsoft.com/office/powerpoint/2010/main" val="3994230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B9E41-CF58-21B4-A927-FFBD0428B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BF753-7D98-F7D8-0DB2-AF685F2247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76FD49-4E53-AFC3-90EC-B502F4627D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AFFDF30-C4E9-EA54-B0CA-1101930FCE89}"/>
              </a:ext>
            </a:extLst>
          </p:cNvPr>
          <p:cNvSpPr>
            <a:spLocks noGrp="1"/>
          </p:cNvSpPr>
          <p:nvPr>
            <p:ph type="sldNum" sz="quarter" idx="5"/>
          </p:nvPr>
        </p:nvSpPr>
        <p:spPr/>
        <p:txBody>
          <a:bodyPr/>
          <a:lstStyle/>
          <a:p>
            <a:fld id="{DED49A10-3EE5-4EF0-921A-6B429D3BC8A3}" type="slidenum">
              <a:rPr lang="en-US" smtClean="0"/>
              <a:t>30</a:t>
            </a:fld>
            <a:endParaRPr lang="en-US"/>
          </a:p>
        </p:txBody>
      </p:sp>
    </p:spTree>
    <p:extLst>
      <p:ext uri="{BB962C8B-B14F-4D97-AF65-F5344CB8AC3E}">
        <p14:creationId xmlns:p14="http://schemas.microsoft.com/office/powerpoint/2010/main" val="225679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542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31</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B1A1-4E54-0B5B-2DCF-003DCCA9E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54913-DDE9-E1C8-285D-CE4CD7165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90C52-F0E7-22B1-D8FF-C84433EF0A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0A2062-5812-53DC-BF3D-C7708BE48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270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01D1F-996B-89E6-A3FF-DDC699647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40103-C70E-3690-06D2-2DF0A897A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71020-5F4D-5038-9E90-09A60ED209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87C7FB-565C-087F-608B-ABBE8C629F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74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34</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35</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36</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23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8651-A909-B815-1B72-848C9F47B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40831-E711-CF3E-FAC4-03634FF04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B82EC-29EE-4F6B-C5B4-767F464B3270}"/>
              </a:ext>
            </a:extLst>
          </p:cNvPr>
          <p:cNvSpPr>
            <a:spLocks noGrp="1"/>
          </p:cNvSpPr>
          <p:nvPr>
            <p:ph type="body" idx="1"/>
          </p:nvPr>
        </p:nvSpPr>
        <p:spPr/>
        <p:txBody>
          <a:bodyPr/>
          <a:lstStyle/>
          <a:p>
            <a:pPr>
              <a:lnSpc>
                <a:spcPct val="108000"/>
              </a:lnSpc>
            </a:pPr>
            <a:endParaRPr lang="en-US" sz="1200">
              <a:solidFill>
                <a:srgbClr val="000000"/>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A620060A-F2C1-CFB7-2801-6E863B8553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38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F6A6-1506-C009-8191-C3D23E6BF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9E2EC-5AE2-5E21-E43D-FB110D576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1B171-8B5F-1E9A-40F2-654ACD34C50E}"/>
              </a:ext>
            </a:extLst>
          </p:cNvPr>
          <p:cNvSpPr>
            <a:spLocks noGrp="1"/>
          </p:cNvSpPr>
          <p:nvPr>
            <p:ph type="body" idx="1"/>
          </p:nvPr>
        </p:nvSpPr>
        <p:spPr/>
        <p:txBody>
          <a:bodyPr/>
          <a:lstStyle/>
          <a:p>
            <a:pPr>
              <a:lnSpc>
                <a:spcPct val="108000"/>
              </a:lnSpc>
            </a:pPr>
            <a:endParaRPr lang="en-US" sz="1200">
              <a:solidFill>
                <a:srgbClr val="000000"/>
              </a:solidFill>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640AB14D-2D96-F7B4-4D83-26CE19B4BF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5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23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A9AF-D9FF-6670-7E82-2FC3F6BF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B90C6-0AA5-9D68-4FBB-1071E058A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1582D-CA91-06BF-F3BA-7CFD67E5B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4551D5-4AC2-E1FD-628E-405694E347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D2D95-D977-AE12-2CDD-36C576329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F0F3F-0715-E144-9371-1AB2FD1235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0B9D2F-E5DB-6DFA-C01F-FBA42EBD6B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5E94B8-B09D-4C36-21C8-F263B8E43ED2}"/>
              </a:ext>
            </a:extLst>
          </p:cNvPr>
          <p:cNvSpPr>
            <a:spLocks noGrp="1"/>
          </p:cNvSpPr>
          <p:nvPr>
            <p:ph type="sldNum" sz="quarter" idx="5"/>
          </p:nvPr>
        </p:nvSpPr>
        <p:spPr/>
        <p:txBody>
          <a:bodyPr/>
          <a:lstStyle/>
          <a:p>
            <a:fld id="{DED49A10-3EE5-4EF0-921A-6B429D3BC8A3}" type="slidenum">
              <a:rPr lang="en-US" smtClean="0"/>
              <a:t>9</a:t>
            </a:fld>
            <a:endParaRPr lang="en-US"/>
          </a:p>
        </p:txBody>
      </p:sp>
    </p:spTree>
    <p:extLst>
      <p:ext uri="{BB962C8B-B14F-4D97-AF65-F5344CB8AC3E}">
        <p14:creationId xmlns:p14="http://schemas.microsoft.com/office/powerpoint/2010/main" val="455565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D10812-91EF-54E6-7FA3-A68B5B2CB492}"/>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6/18/2026</a:t>
            </a:fld>
            <a:endParaRPr lang="en-US"/>
          </a:p>
        </p:txBody>
      </p:sp>
      <p:sp>
        <p:nvSpPr>
          <p:cNvPr id="3" name="Footer Placeholder 2">
            <a:extLst>
              <a:ext uri="{FF2B5EF4-FFF2-40B4-BE49-F238E27FC236}">
                <a16:creationId xmlns:a16="http://schemas.microsoft.com/office/drawing/2014/main" id="{BBB0AE96-28B7-E82D-034E-EBD0EEDDA6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FCC86A-A8BF-82CE-F634-93B9655E4697}"/>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77299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938DEE-9D8A-77A8-2936-04C545A94571}"/>
              </a:ext>
            </a:extLst>
          </p:cNvPr>
          <p:cNvPicPr>
            <a:picLocks noChangeAspect="1"/>
          </p:cNvPicPr>
          <p:nvPr userDrawn="1"/>
        </p:nvPicPr>
        <p:blipFill>
          <a:blip r:embed="rId2">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5" y="2252542"/>
            <a:ext cx="8382026"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86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D21CC-32A5-19D6-EA84-3B1149A1DBAE}"/>
              </a:ext>
            </a:extLst>
          </p:cNvPr>
          <p:cNvPicPr>
            <a:picLocks noChangeAspect="1"/>
          </p:cNvPicPr>
          <p:nvPr userDrawn="1"/>
        </p:nvPicPr>
        <p:blipFill>
          <a:blip r:embed="rId2">
            <a:extLst>
              <a:ext uri="{28A0092B-C50C-407E-A947-70E740481C1C}">
                <a14:useLocalDpi xmlns:a14="http://schemas.microsoft.com/office/drawing/2010/main" val="0"/>
              </a:ext>
            </a:extLst>
          </a:blip>
          <a:srcRect l="89" r="89"/>
          <a:stretch/>
        </p:blipFill>
        <p:spPr>
          <a:xfrm>
            <a:off x="8795208" y="0"/>
            <a:ext cx="3396792" cy="6567373"/>
          </a:xfrm>
          <a:prstGeom prst="rect">
            <a:avLst/>
          </a:prstGeom>
        </p:spPr>
      </p:pic>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5" y="2252542"/>
            <a:ext cx="8382026"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27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6" name="Content Placeholder 11" descr="A blue and green gradient&#10;&#10;Description automatically generated">
            <a:extLst>
              <a:ext uri="{FF2B5EF4-FFF2-40B4-BE49-F238E27FC236}">
                <a16:creationId xmlns:a16="http://schemas.microsoft.com/office/drawing/2014/main" id="{124F17B8-3D1D-F4E5-C28D-33BC561C7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Media Placeholder 9">
            <a:extLst>
              <a:ext uri="{FF2B5EF4-FFF2-40B4-BE49-F238E27FC236}">
                <a16:creationId xmlns:a16="http://schemas.microsoft.com/office/drawing/2014/main" id="{972676D0-D743-5A0D-DB4A-FE29C218BBEC}"/>
              </a:ext>
            </a:extLst>
          </p:cNvPr>
          <p:cNvSpPr>
            <a:spLocks noGrp="1"/>
          </p:cNvSpPr>
          <p:nvPr>
            <p:ph type="media" sz="quarter" idx="10"/>
          </p:nvPr>
        </p:nvSpPr>
        <p:spPr>
          <a:xfrm>
            <a:off x="755650" y="100013"/>
            <a:ext cx="11250613" cy="6022975"/>
          </a:xfrm>
        </p:spPr>
        <p:txBody>
          <a:bodyPr/>
          <a:lstStyle/>
          <a:p>
            <a:endParaRPr lang="en-US"/>
          </a:p>
        </p:txBody>
      </p:sp>
      <p:sp>
        <p:nvSpPr>
          <p:cNvPr id="11" name="Text Placeholder 2">
            <a:extLst>
              <a:ext uri="{FF2B5EF4-FFF2-40B4-BE49-F238E27FC236}">
                <a16:creationId xmlns:a16="http://schemas.microsoft.com/office/drawing/2014/main" id="{81F1E5D8-24B9-1D00-3089-602DAA533613}"/>
              </a:ext>
            </a:extLst>
          </p:cNvPr>
          <p:cNvSpPr>
            <a:spLocks noGrp="1"/>
          </p:cNvSpPr>
          <p:nvPr>
            <p:ph type="body" sz="quarter" idx="11" hasCustomPrompt="1"/>
          </p:nvPr>
        </p:nvSpPr>
        <p:spPr>
          <a:xfrm>
            <a:off x="662583" y="6223001"/>
            <a:ext cx="11343680" cy="634999"/>
          </a:xfrm>
        </p:spPr>
        <p:txBody>
          <a:bodyPr>
            <a:normAutofit/>
          </a:bodyPr>
          <a:lstStyle>
            <a:lvl1pPr>
              <a:buNone/>
              <a:defRPr sz="36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Video Title</a:t>
            </a:r>
          </a:p>
        </p:txBody>
      </p:sp>
    </p:spTree>
    <p:extLst>
      <p:ext uri="{BB962C8B-B14F-4D97-AF65-F5344CB8AC3E}">
        <p14:creationId xmlns:p14="http://schemas.microsoft.com/office/powerpoint/2010/main" val="865854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83A4-05C2-632E-0E59-C4EEF6C597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FC5DF-5421-962E-6CA8-0B9D02FCD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A0442-B9BD-8B70-5C91-C09B0660B7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AA1EF-B3F3-DDFB-61BD-A67B9E8DA8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592DD3-B78B-3AAC-0C4A-9353BF44A9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8AB15-AE8D-D280-672D-76B6DEA12F25}"/>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6/18/2026</a:t>
            </a:fld>
            <a:endParaRPr lang="en-US"/>
          </a:p>
        </p:txBody>
      </p:sp>
      <p:sp>
        <p:nvSpPr>
          <p:cNvPr id="8" name="Footer Placeholder 7">
            <a:extLst>
              <a:ext uri="{FF2B5EF4-FFF2-40B4-BE49-F238E27FC236}">
                <a16:creationId xmlns:a16="http://schemas.microsoft.com/office/drawing/2014/main" id="{E9DDFF86-FF28-0F91-2ECB-817BDD354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FA48B6-3924-1E5C-7296-0F0892EE10FA}"/>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548303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9FBF5-8D6A-ABB5-7F1E-EE178C1B5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E9D93-0472-F27B-54FD-3104A41CF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D09F3-CED6-D25C-4F8A-F29117956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1C539-4A9C-62F6-4A56-8B89723B2808}"/>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6/18/2026</a:t>
            </a:fld>
            <a:endParaRPr lang="en-US"/>
          </a:p>
        </p:txBody>
      </p:sp>
      <p:sp>
        <p:nvSpPr>
          <p:cNvPr id="6" name="Footer Placeholder 5">
            <a:extLst>
              <a:ext uri="{FF2B5EF4-FFF2-40B4-BE49-F238E27FC236}">
                <a16:creationId xmlns:a16="http://schemas.microsoft.com/office/drawing/2014/main" id="{448C63EF-BE74-728F-54B7-B3BDA483EE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C2165-1742-418E-5042-A9FDAAC7A7BC}"/>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920100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AD62-5F8D-2D9C-CCD2-AC94A22AE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2D6B14-68D1-B305-09A0-75491E882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441374-9D85-AA21-6E7F-D8FC1A8A9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2E7FF-5A58-ECC2-183A-F78A3D2FC334}"/>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6/18/2026</a:t>
            </a:fld>
            <a:endParaRPr lang="en-US"/>
          </a:p>
        </p:txBody>
      </p:sp>
      <p:sp>
        <p:nvSpPr>
          <p:cNvPr id="6" name="Footer Placeholder 5">
            <a:extLst>
              <a:ext uri="{FF2B5EF4-FFF2-40B4-BE49-F238E27FC236}">
                <a16:creationId xmlns:a16="http://schemas.microsoft.com/office/drawing/2014/main" id="{755923B5-E805-D9CC-1063-FBF67DBBA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5A2E0E-AE67-8829-D3AF-23C1F61AE3D1}"/>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067134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92E1-7819-6302-58EB-79130A13A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D92173-9DC0-FEBD-B2F6-3DC6946E2B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9B113-D838-EC50-7336-1C188E6E9DF6}"/>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6/18/2026</a:t>
            </a:fld>
            <a:endParaRPr lang="en-US"/>
          </a:p>
        </p:txBody>
      </p:sp>
      <p:sp>
        <p:nvSpPr>
          <p:cNvPr id="5" name="Footer Placeholder 4">
            <a:extLst>
              <a:ext uri="{FF2B5EF4-FFF2-40B4-BE49-F238E27FC236}">
                <a16:creationId xmlns:a16="http://schemas.microsoft.com/office/drawing/2014/main" id="{FD80E8F4-18B6-A211-7D8E-13DD80402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886CB4-A66C-39B2-B282-C0188C1CF56A}"/>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1893833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03D74-52AE-341D-412D-A0EE396E3C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28FBE-7090-8414-EF51-512E1EEC5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B8101-70C5-419E-8DC7-CD306AEA506C}"/>
              </a:ext>
            </a:extLst>
          </p:cNvPr>
          <p:cNvSpPr>
            <a:spLocks noGrp="1"/>
          </p:cNvSpPr>
          <p:nvPr>
            <p:ph type="dt" sz="half" idx="10"/>
          </p:nvPr>
        </p:nvSpPr>
        <p:spPr>
          <a:xfrm>
            <a:off x="838200" y="6356350"/>
            <a:ext cx="2743200" cy="365125"/>
          </a:xfrm>
          <a:prstGeom prst="rect">
            <a:avLst/>
          </a:prstGeom>
        </p:spPr>
        <p:txBody>
          <a:bodyPr/>
          <a:lstStyle/>
          <a:p>
            <a:fld id="{ABF17D47-8EAF-4F60-B295-90A9394D2146}" type="datetimeFigureOut">
              <a:rPr lang="en-US" smtClean="0"/>
              <a:t>6/18/2026</a:t>
            </a:fld>
            <a:endParaRPr lang="en-US"/>
          </a:p>
        </p:txBody>
      </p:sp>
      <p:sp>
        <p:nvSpPr>
          <p:cNvPr id="5" name="Footer Placeholder 4">
            <a:extLst>
              <a:ext uri="{FF2B5EF4-FFF2-40B4-BE49-F238E27FC236}">
                <a16:creationId xmlns:a16="http://schemas.microsoft.com/office/drawing/2014/main" id="{631355F3-09B6-81BC-CF50-C93D2A3B0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27970A-0A06-03B1-7036-88A151D03A2E}"/>
              </a:ext>
            </a:extLst>
          </p:cNvPr>
          <p:cNvSpPr>
            <a:spLocks noGrp="1"/>
          </p:cNvSpPr>
          <p:nvPr>
            <p:ph type="sldNum" sz="quarter" idx="12"/>
          </p:nvPr>
        </p:nvSpPr>
        <p:spPr/>
        <p:txBody>
          <a:bodyPr/>
          <a:lstStyle/>
          <a:p>
            <a:fld id="{AB625E95-2BBC-452C-90C8-81BD8E2C2A72}" type="slidenum">
              <a:rPr lang="en-US" smtClean="0"/>
              <a:t>‹#›</a:t>
            </a:fld>
            <a:endParaRPr lang="en-US"/>
          </a:p>
        </p:txBody>
      </p:sp>
    </p:spTree>
    <p:extLst>
      <p:ext uri="{BB962C8B-B14F-4D97-AF65-F5344CB8AC3E}">
        <p14:creationId xmlns:p14="http://schemas.microsoft.com/office/powerpoint/2010/main" val="3130414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847822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1278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A114F-BC50-A70C-CBD6-DB29C733D11B}"/>
              </a:ext>
            </a:extLst>
          </p:cNvPr>
          <p:cNvSpPr/>
          <p:nvPr userDrawn="1"/>
        </p:nvSpPr>
        <p:spPr>
          <a:xfrm>
            <a:off x="0" y="396508"/>
            <a:ext cx="6096000" cy="6148400"/>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DBE3BD-57ED-78A4-7CF6-14760140F7C9}"/>
              </a:ext>
            </a:extLst>
          </p:cNvPr>
          <p:cNvSpPr/>
          <p:nvPr userDrawn="1"/>
        </p:nvSpPr>
        <p:spPr>
          <a:xfrm>
            <a:off x="6096000" y="-2986"/>
            <a:ext cx="6096000" cy="396509"/>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84CEFCF-1CFC-EA3F-E804-E1D4FA35C985}"/>
              </a:ext>
            </a:extLst>
          </p:cNvPr>
          <p:cNvSpPr/>
          <p:nvPr userDrawn="1"/>
        </p:nvSpPr>
        <p:spPr>
          <a:xfrm>
            <a:off x="6096000" y="6544909"/>
            <a:ext cx="6096000" cy="325229"/>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black square with white text&#10;&#10;Description automatically generated">
            <a:extLst>
              <a:ext uri="{FF2B5EF4-FFF2-40B4-BE49-F238E27FC236}">
                <a16:creationId xmlns:a16="http://schemas.microsoft.com/office/drawing/2014/main" id="{55A76986-9173-6311-476C-EF45E21760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2" name="Picture 11" descr="A blue and grey text on a black background&#10;&#10;Description automatically generated">
            <a:extLst>
              <a:ext uri="{FF2B5EF4-FFF2-40B4-BE49-F238E27FC236}">
                <a16:creationId xmlns:a16="http://schemas.microsoft.com/office/drawing/2014/main" id="{76860FB1-447C-88FA-281C-12447F2D4C96}"/>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3" name="Text Placeholder 2">
            <a:extLst>
              <a:ext uri="{FF2B5EF4-FFF2-40B4-BE49-F238E27FC236}">
                <a16:creationId xmlns:a16="http://schemas.microsoft.com/office/drawing/2014/main" id="{ABD069E1-3FA3-ED7E-B9AE-A788CF846686}"/>
              </a:ext>
            </a:extLst>
          </p:cNvPr>
          <p:cNvSpPr>
            <a:spLocks noGrp="1"/>
          </p:cNvSpPr>
          <p:nvPr>
            <p:ph type="body" sz="quarter" idx="10" hasCustomPrompt="1"/>
          </p:nvPr>
        </p:nvSpPr>
        <p:spPr>
          <a:xfrm>
            <a:off x="493713" y="976313"/>
            <a:ext cx="5270500"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 Page</a:t>
            </a:r>
          </a:p>
        </p:txBody>
      </p:sp>
      <p:sp>
        <p:nvSpPr>
          <p:cNvPr id="5" name="Text Placeholder 4">
            <a:extLst>
              <a:ext uri="{FF2B5EF4-FFF2-40B4-BE49-F238E27FC236}">
                <a16:creationId xmlns:a16="http://schemas.microsoft.com/office/drawing/2014/main" id="{240FE3FE-FA85-494A-5E55-FEA7B52AE275}"/>
              </a:ext>
            </a:extLst>
          </p:cNvPr>
          <p:cNvSpPr>
            <a:spLocks noGrp="1"/>
          </p:cNvSpPr>
          <p:nvPr>
            <p:ph type="body" sz="quarter" idx="11" hasCustomPrompt="1"/>
          </p:nvPr>
        </p:nvSpPr>
        <p:spPr>
          <a:xfrm>
            <a:off x="493713" y="4323039"/>
            <a:ext cx="5178044" cy="855662"/>
          </a:xfrm>
        </p:spPr>
        <p:txBody>
          <a:bodyPr/>
          <a:lstStyle>
            <a:lvl1pPr>
              <a:buNone/>
              <a:defRPr sz="3200" b="1">
                <a:solidFill>
                  <a:schemeClr val="bg1"/>
                </a:solidFill>
                <a:latin typeface="Arial" panose="020B0604020202020204" pitchFamily="34" charset="0"/>
                <a:cs typeface="Arial" panose="020B0604020202020204" pitchFamily="34" charset="0"/>
              </a:defRPr>
            </a:lvl1pPr>
            <a:lvl2pPr>
              <a:buNone/>
              <a:defRPr sz="3200">
                <a:solidFill>
                  <a:schemeClr val="bg1"/>
                </a:solidFill>
                <a:latin typeface="Arial" panose="020B0604020202020204" pitchFamily="34" charset="0"/>
                <a:cs typeface="Arial" panose="020B0604020202020204" pitchFamily="34" charset="0"/>
              </a:defRPr>
            </a:lvl2pPr>
          </a:lstStyle>
          <a:p>
            <a:pPr lvl="0"/>
            <a:r>
              <a:rPr lang="en-US"/>
              <a:t>Sub Heading </a:t>
            </a:r>
          </a:p>
        </p:txBody>
      </p:sp>
    </p:spTree>
    <p:extLst>
      <p:ext uri="{BB962C8B-B14F-4D97-AF65-F5344CB8AC3E}">
        <p14:creationId xmlns:p14="http://schemas.microsoft.com/office/powerpoint/2010/main" val="4189694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15562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02188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41862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057006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019101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423276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65355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339509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68440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23945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A4FACB-575E-CF3B-0665-3282B878973B}"/>
              </a:ext>
            </a:extLst>
          </p:cNvPr>
          <p:cNvSpPr/>
          <p:nvPr userDrawn="1"/>
        </p:nvSpPr>
        <p:spPr>
          <a:xfrm>
            <a:off x="0" y="396508"/>
            <a:ext cx="4748463" cy="6148400"/>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673F17E-78E1-342D-DD5E-59547A62B623}"/>
              </a:ext>
            </a:extLst>
          </p:cNvPr>
          <p:cNvSpPr/>
          <p:nvPr userDrawn="1"/>
        </p:nvSpPr>
        <p:spPr>
          <a:xfrm>
            <a:off x="4748463" y="0"/>
            <a:ext cx="7443537" cy="409565"/>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FA4B57C-0693-95E9-2875-F5925F1D3228}"/>
              </a:ext>
            </a:extLst>
          </p:cNvPr>
          <p:cNvSpPr/>
          <p:nvPr userDrawn="1"/>
        </p:nvSpPr>
        <p:spPr>
          <a:xfrm>
            <a:off x="4731489" y="6544908"/>
            <a:ext cx="7510414" cy="314067"/>
          </a:xfrm>
          <a:prstGeom prst="rect">
            <a:avLst/>
          </a:prstGeom>
          <a:solidFill>
            <a:srgbClr val="0044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4CDA14D6-305D-6C4C-7433-67D306EA5D13}"/>
              </a:ext>
            </a:extLst>
          </p:cNvPr>
          <p:cNvSpPr>
            <a:spLocks noGrp="1"/>
          </p:cNvSpPr>
          <p:nvPr>
            <p:ph type="body" sz="quarter" idx="10" hasCustomPrompt="1"/>
          </p:nvPr>
        </p:nvSpPr>
        <p:spPr>
          <a:xfrm>
            <a:off x="404165" y="1054053"/>
            <a:ext cx="4118139"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4" name="Text Placeholder 3">
            <a:extLst>
              <a:ext uri="{FF2B5EF4-FFF2-40B4-BE49-F238E27FC236}">
                <a16:creationId xmlns:a16="http://schemas.microsoft.com/office/drawing/2014/main" id="{9528034E-8293-9D5A-C20B-8A52DBA8C869}"/>
              </a:ext>
            </a:extLst>
          </p:cNvPr>
          <p:cNvSpPr>
            <a:spLocks noGrp="1"/>
          </p:cNvSpPr>
          <p:nvPr>
            <p:ph type="body" sz="quarter" idx="11" hasCustomPrompt="1"/>
          </p:nvPr>
        </p:nvSpPr>
        <p:spPr>
          <a:xfrm>
            <a:off x="315243" y="3740690"/>
            <a:ext cx="4117975" cy="2435225"/>
          </a:xfrm>
        </p:spPr>
        <p:txBody>
          <a:bodyPr/>
          <a:lstStyle>
            <a:lvl1pPr>
              <a:buNone/>
              <a:defRPr sz="1800">
                <a:solidFill>
                  <a:schemeClr val="bg1"/>
                </a:solidFill>
                <a:latin typeface="Arial" panose="020B0604020202020204" pitchFamily="34" charset="0"/>
                <a:cs typeface="Arial" panose="020B0604020202020204" pitchFamily="34" charset="0"/>
              </a:defRPr>
            </a:lvl1pPr>
            <a:lvl2pPr>
              <a:buNone/>
              <a:defRPr sz="1800">
                <a:solidFill>
                  <a:schemeClr val="bg1"/>
                </a:solidFill>
                <a:latin typeface="Arial" panose="020B0604020202020204" pitchFamily="34" charset="0"/>
                <a:cs typeface="Arial" panose="020B0604020202020204" pitchFamily="34" charset="0"/>
              </a:defRPr>
            </a:lvl2pPr>
            <a:lvl3pPr>
              <a:buNone/>
              <a:defRPr sz="1800">
                <a:solidFill>
                  <a:schemeClr val="bg1"/>
                </a:solidFill>
                <a:latin typeface="Arial" panose="020B0604020202020204" pitchFamily="34" charset="0"/>
                <a:cs typeface="Arial" panose="020B0604020202020204" pitchFamily="34" charset="0"/>
              </a:defRPr>
            </a:lvl3pPr>
            <a:lvl4pPr>
              <a:buNone/>
              <a:defRPr sz="1800">
                <a:solidFill>
                  <a:schemeClr val="bg1"/>
                </a:solidFill>
                <a:latin typeface="Arial" panose="020B0604020202020204" pitchFamily="34" charset="0"/>
                <a:cs typeface="Arial" panose="020B0604020202020204" pitchFamily="34" charset="0"/>
              </a:defRPr>
            </a:lvl4pPr>
            <a:lvl5pPr>
              <a:buNone/>
              <a:defRPr sz="1800">
                <a:solidFill>
                  <a:schemeClr val="bg1"/>
                </a:solidFill>
                <a:latin typeface="Arial" panose="020B0604020202020204" pitchFamily="34" charset="0"/>
                <a:cs typeface="Arial" panose="020B0604020202020204" pitchFamily="34" charset="0"/>
              </a:defRPr>
            </a:lvl5pPr>
          </a:lstStyle>
          <a:p>
            <a:pPr lvl="0"/>
            <a:r>
              <a:rPr lang="en-US"/>
              <a:t>Text</a:t>
            </a:r>
          </a:p>
        </p:txBody>
      </p:sp>
    </p:spTree>
    <p:extLst>
      <p:ext uri="{BB962C8B-B14F-4D97-AF65-F5344CB8AC3E}">
        <p14:creationId xmlns:p14="http://schemas.microsoft.com/office/powerpoint/2010/main" val="926692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4220759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803122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80223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191505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648419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915275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63018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15495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389887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4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382B39-1061-E308-06AD-24FEC6918614}"/>
              </a:ext>
            </a:extLst>
          </p:cNvPr>
          <p:cNvSpPr/>
          <p:nvPr userDrawn="1"/>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91BA57-090E-07C4-E460-220A838936C5}"/>
              </a:ext>
            </a:extLst>
          </p:cNvPr>
          <p:cNvSpPr/>
          <p:nvPr userDrawn="1"/>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056D77-451F-29B0-C60A-D536B58B2C75}"/>
              </a:ext>
            </a:extLst>
          </p:cNvPr>
          <p:cNvSpPr/>
          <p:nvPr userDrawn="1"/>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1953936" y="772413"/>
            <a:ext cx="9703931"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2095610" y="2008188"/>
            <a:ext cx="4456044"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595B607-4B61-918D-4FDC-EBC8AA270FE1}"/>
              </a:ext>
            </a:extLst>
          </p:cNvPr>
          <p:cNvSpPr>
            <a:spLocks noGrp="1"/>
          </p:cNvSpPr>
          <p:nvPr>
            <p:ph type="body" sz="quarter" idx="12"/>
          </p:nvPr>
        </p:nvSpPr>
        <p:spPr>
          <a:xfrm>
            <a:off x="7172006" y="2008188"/>
            <a:ext cx="4456044"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998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595165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7463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381940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Reportable Incident Review:</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636657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6/18/2026</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181011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6/18/2026</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247704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382B39-1061-E308-06AD-24FEC6918614}"/>
              </a:ext>
            </a:extLst>
          </p:cNvPr>
          <p:cNvSpPr/>
          <p:nvPr userDrawn="1"/>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91BA57-090E-07C4-E460-220A838936C5}"/>
              </a:ext>
            </a:extLst>
          </p:cNvPr>
          <p:cNvSpPr/>
          <p:nvPr userDrawn="1"/>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056D77-451F-29B0-C60A-D536B58B2C75}"/>
              </a:ext>
            </a:extLst>
          </p:cNvPr>
          <p:cNvSpPr/>
          <p:nvPr userDrawn="1"/>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1953936" y="772413"/>
            <a:ext cx="9703931"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2095609" y="2008188"/>
            <a:ext cx="9562257"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60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025090D-0787-8F27-A3C3-A0C453850DE6}"/>
              </a:ext>
            </a:extLst>
          </p:cNvPr>
          <p:cNvSpPr>
            <a:spLocks noGrp="1"/>
          </p:cNvSpPr>
          <p:nvPr>
            <p:ph type="body" sz="quarter" idx="10" hasCustomPrompt="1"/>
          </p:nvPr>
        </p:nvSpPr>
        <p:spPr>
          <a:xfrm>
            <a:off x="651911" y="773112"/>
            <a:ext cx="6295542"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4" name="Text Placeholder 3">
            <a:extLst>
              <a:ext uri="{FF2B5EF4-FFF2-40B4-BE49-F238E27FC236}">
                <a16:creationId xmlns:a16="http://schemas.microsoft.com/office/drawing/2014/main" id="{06CF7F6D-15AF-391C-BD9A-C5BEF1018F60}"/>
              </a:ext>
            </a:extLst>
          </p:cNvPr>
          <p:cNvSpPr>
            <a:spLocks noGrp="1"/>
          </p:cNvSpPr>
          <p:nvPr>
            <p:ph type="body" sz="quarter" idx="11"/>
          </p:nvPr>
        </p:nvSpPr>
        <p:spPr>
          <a:xfrm>
            <a:off x="670241" y="2008188"/>
            <a:ext cx="6277211"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6C6C081-F6B4-D953-1F5B-BD8D6FABDE07}"/>
              </a:ext>
            </a:extLst>
          </p:cNvPr>
          <p:cNvSpPr/>
          <p:nvPr userDrawn="1"/>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y text on a black background&#10;&#10;Description automatically generated">
            <a:extLst>
              <a:ext uri="{FF2B5EF4-FFF2-40B4-BE49-F238E27FC236}">
                <a16:creationId xmlns:a16="http://schemas.microsoft.com/office/drawing/2014/main" id="{973C02A1-97DE-5052-A280-182B60AFDB0F}"/>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131639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CB1447-049B-2D6F-5115-18EA80EBBEAD}"/>
              </a:ext>
            </a:extLst>
          </p:cNvPr>
          <p:cNvGrpSpPr/>
          <p:nvPr userDrawn="1"/>
        </p:nvGrpSpPr>
        <p:grpSpPr>
          <a:xfrm>
            <a:off x="6204782" y="0"/>
            <a:ext cx="5987218" cy="6858000"/>
            <a:chOff x="6204782" y="0"/>
            <a:chExt cx="5987218" cy="6858000"/>
          </a:xfrm>
        </p:grpSpPr>
        <p:sp>
          <p:nvSpPr>
            <p:cNvPr id="11" name="Rectangle 10">
              <a:extLst>
                <a:ext uri="{FF2B5EF4-FFF2-40B4-BE49-F238E27FC236}">
                  <a16:creationId xmlns:a16="http://schemas.microsoft.com/office/drawing/2014/main" id="{4B3F36D2-ABA8-628E-B6D8-B40EAB1D443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wearing a welding mask and sunglasses&#10;&#10;Description automatically generated">
              <a:extLst>
                <a:ext uri="{FF2B5EF4-FFF2-40B4-BE49-F238E27FC236}">
                  <a16:creationId xmlns:a16="http://schemas.microsoft.com/office/drawing/2014/main" id="{9B17A87A-87D5-2145-8BC6-EDF0ABBB0F1F}"/>
                </a:ext>
              </a:extLst>
            </p:cNvPr>
            <p:cNvPicPr>
              <a:picLocks noChangeAspect="1"/>
            </p:cNvPicPr>
            <p:nvPr/>
          </p:nvPicPr>
          <p:blipFill rotWithShape="1">
            <a:blip r:embed="rId2">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13" name="Picture 12">
              <a:extLst>
                <a:ext uri="{FF2B5EF4-FFF2-40B4-BE49-F238E27FC236}">
                  <a16:creationId xmlns:a16="http://schemas.microsoft.com/office/drawing/2014/main" id="{524749AA-63E8-24C8-04B4-90D6B87F5B41}"/>
                </a:ext>
              </a:extLst>
            </p:cNvPr>
            <p:cNvPicPr>
              <a:picLocks noChangeAspect="1"/>
            </p:cNvPicPr>
            <p:nvPr/>
          </p:nvPicPr>
          <p:blipFill>
            <a:blip r:embed="rId3">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4" name="Picture 13">
              <a:extLst>
                <a:ext uri="{FF2B5EF4-FFF2-40B4-BE49-F238E27FC236}">
                  <a16:creationId xmlns:a16="http://schemas.microsoft.com/office/drawing/2014/main" id="{C34C8F35-5C35-6630-8224-73B1C35008F6}"/>
                </a:ext>
              </a:extLst>
            </p:cNvPr>
            <p:cNvPicPr>
              <a:picLocks noChangeAspect="1"/>
            </p:cNvPicPr>
            <p:nvPr/>
          </p:nvPicPr>
          <p:blipFill>
            <a:blip r:embed="rId4">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15" name="Picture 14">
              <a:extLst>
                <a:ext uri="{FF2B5EF4-FFF2-40B4-BE49-F238E27FC236}">
                  <a16:creationId xmlns:a16="http://schemas.microsoft.com/office/drawing/2014/main" id="{8B1C936B-9CDE-5FE8-09F0-1DC8EB5D2108}"/>
                </a:ext>
              </a:extLst>
            </p:cNvPr>
            <p:cNvPicPr>
              <a:picLocks noChangeAspect="1"/>
            </p:cNvPicPr>
            <p:nvPr/>
          </p:nvPicPr>
          <p:blipFill>
            <a:blip r:embed="rId5">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
        <p:nvSpPr>
          <p:cNvPr id="2" name="Text Placeholder 2">
            <a:extLst>
              <a:ext uri="{FF2B5EF4-FFF2-40B4-BE49-F238E27FC236}">
                <a16:creationId xmlns:a16="http://schemas.microsoft.com/office/drawing/2014/main" id="{E94FBB28-AB89-8695-2481-979213CBCCC3}"/>
              </a:ext>
            </a:extLst>
          </p:cNvPr>
          <p:cNvSpPr>
            <a:spLocks noGrp="1"/>
          </p:cNvSpPr>
          <p:nvPr>
            <p:ph type="body" sz="quarter" idx="10" hasCustomPrompt="1"/>
          </p:nvPr>
        </p:nvSpPr>
        <p:spPr>
          <a:xfrm>
            <a:off x="838201" y="309218"/>
            <a:ext cx="5035824"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3" name="Text Placeholder 3">
            <a:extLst>
              <a:ext uri="{FF2B5EF4-FFF2-40B4-BE49-F238E27FC236}">
                <a16:creationId xmlns:a16="http://schemas.microsoft.com/office/drawing/2014/main" id="{18791886-2778-983C-2328-0DA59D3B5766}"/>
              </a:ext>
            </a:extLst>
          </p:cNvPr>
          <p:cNvSpPr>
            <a:spLocks noGrp="1"/>
          </p:cNvSpPr>
          <p:nvPr>
            <p:ph type="body" sz="quarter" idx="11"/>
          </p:nvPr>
        </p:nvSpPr>
        <p:spPr>
          <a:xfrm>
            <a:off x="838200" y="1988310"/>
            <a:ext cx="5035825"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91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94FBB28-AB89-8695-2481-979213CBCCC3}"/>
              </a:ext>
            </a:extLst>
          </p:cNvPr>
          <p:cNvSpPr>
            <a:spLocks noGrp="1"/>
          </p:cNvSpPr>
          <p:nvPr>
            <p:ph type="body" sz="quarter" idx="10" hasCustomPrompt="1"/>
          </p:nvPr>
        </p:nvSpPr>
        <p:spPr>
          <a:xfrm>
            <a:off x="838201" y="309218"/>
            <a:ext cx="5035824" cy="743640"/>
          </a:xfrm>
        </p:spPr>
        <p:txBody>
          <a:bodyPr/>
          <a:lstStyle>
            <a:lvl1pPr>
              <a:buNone/>
              <a:defRPr sz="4800" b="1">
                <a:solidFill>
                  <a:srgbClr val="004449"/>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Subject Heading</a:t>
            </a:r>
          </a:p>
        </p:txBody>
      </p:sp>
      <p:sp>
        <p:nvSpPr>
          <p:cNvPr id="3" name="Text Placeholder 3">
            <a:extLst>
              <a:ext uri="{FF2B5EF4-FFF2-40B4-BE49-F238E27FC236}">
                <a16:creationId xmlns:a16="http://schemas.microsoft.com/office/drawing/2014/main" id="{18791886-2778-983C-2328-0DA59D3B5766}"/>
              </a:ext>
            </a:extLst>
          </p:cNvPr>
          <p:cNvSpPr>
            <a:spLocks noGrp="1"/>
          </p:cNvSpPr>
          <p:nvPr>
            <p:ph type="body" sz="quarter" idx="11"/>
          </p:nvPr>
        </p:nvSpPr>
        <p:spPr>
          <a:xfrm>
            <a:off x="838200" y="1988310"/>
            <a:ext cx="5035825" cy="4076700"/>
          </a:xfrm>
        </p:spPr>
        <p:txBody>
          <a:bodyPr/>
          <a:lstStyle>
            <a:lvl1pPr>
              <a:buClr>
                <a:schemeClr val="accent2">
                  <a:lumMod val="75000"/>
                </a:schemeClr>
              </a:buClr>
              <a:defRPr>
                <a:latin typeface="Arial" panose="020B0604020202020204" pitchFamily="34" charset="0"/>
                <a:cs typeface="Arial" panose="020B0604020202020204" pitchFamily="34" charset="0"/>
              </a:defRPr>
            </a:lvl1pPr>
            <a:lvl2pPr>
              <a:buClr>
                <a:schemeClr val="accent2">
                  <a:lumMod val="75000"/>
                </a:schemeClr>
              </a:buClr>
              <a:defRPr>
                <a:latin typeface="Arial" panose="020B0604020202020204" pitchFamily="34" charset="0"/>
                <a:cs typeface="Arial" panose="020B0604020202020204" pitchFamily="34" charset="0"/>
              </a:defRPr>
            </a:lvl2pPr>
            <a:lvl3pPr>
              <a:buClr>
                <a:schemeClr val="accent2">
                  <a:lumMod val="75000"/>
                </a:schemeClr>
              </a:buClr>
              <a:defRPr>
                <a:latin typeface="Arial" panose="020B0604020202020204" pitchFamily="34" charset="0"/>
                <a:cs typeface="Arial" panose="020B0604020202020204" pitchFamily="34" charset="0"/>
              </a:defRPr>
            </a:lvl3pPr>
            <a:lvl4pPr>
              <a:buClr>
                <a:schemeClr val="accent2">
                  <a:lumMod val="75000"/>
                </a:schemeClr>
              </a:buClr>
              <a:defRPr>
                <a:latin typeface="Arial" panose="020B0604020202020204" pitchFamily="34" charset="0"/>
                <a:cs typeface="Arial" panose="020B0604020202020204" pitchFamily="34" charset="0"/>
              </a:defRPr>
            </a:lvl4pPr>
            <a:lvl5pPr>
              <a:buClr>
                <a:schemeClr val="accent2">
                  <a:lumMod val="75000"/>
                </a:schemeClr>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D7CCB76E-1D77-D852-664A-6C5FB0FB669B}"/>
              </a:ext>
            </a:extLst>
          </p:cNvPr>
          <p:cNvGrpSpPr/>
          <p:nvPr userDrawn="1"/>
        </p:nvGrpSpPr>
        <p:grpSpPr>
          <a:xfrm>
            <a:off x="6204782" y="0"/>
            <a:ext cx="5987218" cy="6860701"/>
            <a:chOff x="6211606" y="0"/>
            <a:chExt cx="5987218" cy="6860701"/>
          </a:xfrm>
        </p:grpSpPr>
        <p:sp>
          <p:nvSpPr>
            <p:cNvPr id="5" name="Rectangle 4">
              <a:extLst>
                <a:ext uri="{FF2B5EF4-FFF2-40B4-BE49-F238E27FC236}">
                  <a16:creationId xmlns:a16="http://schemas.microsoft.com/office/drawing/2014/main" id="{69CB9A08-F69C-042D-AC2C-3685FF0ABB4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05E242-AF65-F1FE-D79C-56E13BA3A569}"/>
                </a:ext>
              </a:extLst>
            </p:cNvPr>
            <p:cNvPicPr>
              <a:picLocks noChangeAspect="1"/>
            </p:cNvPicPr>
            <p:nvPr/>
          </p:nvPicPr>
          <p:blipFill>
            <a:blip r:embed="rId2">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7" name="Picture 6">
              <a:extLst>
                <a:ext uri="{FF2B5EF4-FFF2-40B4-BE49-F238E27FC236}">
                  <a16:creationId xmlns:a16="http://schemas.microsoft.com/office/drawing/2014/main" id="{CA48464F-EE15-DF9A-BF29-4596397A171F}"/>
                </a:ext>
              </a:extLst>
            </p:cNvPr>
            <p:cNvPicPr>
              <a:picLocks noChangeAspect="1"/>
            </p:cNvPicPr>
            <p:nvPr/>
          </p:nvPicPr>
          <p:blipFill>
            <a:blip r:embed="rId3">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8" name="Picture 7">
              <a:extLst>
                <a:ext uri="{FF2B5EF4-FFF2-40B4-BE49-F238E27FC236}">
                  <a16:creationId xmlns:a16="http://schemas.microsoft.com/office/drawing/2014/main" id="{9583EDE6-39B3-8986-7C64-8C3FA01EACCA}"/>
                </a:ext>
              </a:extLst>
            </p:cNvPr>
            <p:cNvPicPr>
              <a:picLocks noChangeAspect="1"/>
            </p:cNvPicPr>
            <p:nvPr/>
          </p:nvPicPr>
          <p:blipFill>
            <a:blip r:embed="rId4">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3861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02932E-BF6A-BD65-E3CB-6A67770DCB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0" name="Picture 9">
            <a:extLst>
              <a:ext uri="{FF2B5EF4-FFF2-40B4-BE49-F238E27FC236}">
                <a16:creationId xmlns:a16="http://schemas.microsoft.com/office/drawing/2014/main" id="{AB89B42C-DE50-1566-E9A6-9894D416D46D}"/>
              </a:ext>
            </a:extLst>
          </p:cNvPr>
          <p:cNvPicPr>
            <a:picLocks noChangeAspect="1"/>
          </p:cNvPicPr>
          <p:nvPr userDrawn="1"/>
        </p:nvPicPr>
        <p:blipFill>
          <a:blip r:embed="rId3">
            <a:extLst>
              <a:ext uri="{28A0092B-C50C-407E-A947-70E740481C1C}">
                <a14:useLocalDpi xmlns:a14="http://schemas.microsoft.com/office/drawing/2010/main" val="0"/>
              </a:ext>
            </a:extLst>
          </a:blip>
          <a:srcRect t="14" b="14"/>
          <a:stretch/>
        </p:blipFill>
        <p:spPr>
          <a:xfrm>
            <a:off x="7581015" y="392151"/>
            <a:ext cx="4610986" cy="6162166"/>
          </a:xfrm>
          <a:prstGeom prst="rect">
            <a:avLst/>
          </a:prstGeom>
        </p:spPr>
      </p:pic>
      <p:pic>
        <p:nvPicPr>
          <p:cNvPr id="11" name="Picture 10">
            <a:extLst>
              <a:ext uri="{FF2B5EF4-FFF2-40B4-BE49-F238E27FC236}">
                <a16:creationId xmlns:a16="http://schemas.microsoft.com/office/drawing/2014/main" id="{FD9C70E6-961A-8CA1-BB9A-E0C2D46126D5}"/>
              </a:ext>
            </a:extLst>
          </p:cNvPr>
          <p:cNvPicPr>
            <a:picLocks noChangeAspect="1"/>
          </p:cNvPicPr>
          <p:nvPr userDrawn="1"/>
        </p:nvPicPr>
        <p:blipFill>
          <a:blip r:embed="rId4">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6" name="Rectangle 5">
            <a:extLst>
              <a:ext uri="{FF2B5EF4-FFF2-40B4-BE49-F238E27FC236}">
                <a16:creationId xmlns:a16="http://schemas.microsoft.com/office/drawing/2014/main" id="{EA1CC19A-8568-090C-F23F-09EF6C82DA36}"/>
              </a:ext>
            </a:extLst>
          </p:cNvPr>
          <p:cNvSpPr/>
          <p:nvPr userDrawn="1"/>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529AF-C59E-778C-AC13-24FCDD6E5283}"/>
              </a:ext>
            </a:extLst>
          </p:cNvPr>
          <p:cNvSpPr/>
          <p:nvPr userDrawn="1"/>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257DFE-DECE-C2DD-ABDB-397990D69A96}"/>
              </a:ext>
            </a:extLst>
          </p:cNvPr>
          <p:cNvSpPr/>
          <p:nvPr userDrawn="1"/>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3DA0D116-2973-29D4-791A-AA8E8AFD1B9F}"/>
              </a:ext>
            </a:extLst>
          </p:cNvPr>
          <p:cNvSpPr>
            <a:spLocks noGrp="1"/>
          </p:cNvSpPr>
          <p:nvPr>
            <p:ph type="body" sz="quarter" idx="10" hasCustomPrompt="1"/>
          </p:nvPr>
        </p:nvSpPr>
        <p:spPr>
          <a:xfrm>
            <a:off x="404165" y="1054053"/>
            <a:ext cx="8382026" cy="1031875"/>
          </a:xfrm>
        </p:spPr>
        <p:txBody>
          <a:bodyPr/>
          <a:lstStyle>
            <a:lvl1pPr>
              <a:buNone/>
              <a:defRPr sz="4800" b="1">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a:t>Title</a:t>
            </a:r>
          </a:p>
        </p:txBody>
      </p:sp>
      <p:sp>
        <p:nvSpPr>
          <p:cNvPr id="13" name="Text Placeholder 3">
            <a:extLst>
              <a:ext uri="{FF2B5EF4-FFF2-40B4-BE49-F238E27FC236}">
                <a16:creationId xmlns:a16="http://schemas.microsoft.com/office/drawing/2014/main" id="{7E56C2EF-C2AC-E783-C282-C07A0AC941BF}"/>
              </a:ext>
            </a:extLst>
          </p:cNvPr>
          <p:cNvSpPr>
            <a:spLocks noGrp="1"/>
          </p:cNvSpPr>
          <p:nvPr>
            <p:ph type="body" sz="quarter" idx="11"/>
          </p:nvPr>
        </p:nvSpPr>
        <p:spPr>
          <a:xfrm>
            <a:off x="404166" y="2252542"/>
            <a:ext cx="4022524"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FF81EE1C-0F9E-62A9-8C53-B3B291DE0CF3}"/>
              </a:ext>
            </a:extLst>
          </p:cNvPr>
          <p:cNvSpPr>
            <a:spLocks noGrp="1"/>
          </p:cNvSpPr>
          <p:nvPr>
            <p:ph type="body" sz="quarter" idx="12"/>
          </p:nvPr>
        </p:nvSpPr>
        <p:spPr>
          <a:xfrm>
            <a:off x="4763668" y="2239486"/>
            <a:ext cx="4022524" cy="4076700"/>
          </a:xfrm>
        </p:spPr>
        <p:txBody>
          <a:bodyPr/>
          <a:lstStyle>
            <a:lvl1pPr>
              <a:buClr>
                <a:schemeClr val="accent2">
                  <a:lumMod val="75000"/>
                </a:schemeClr>
              </a:buClr>
              <a:defRPr>
                <a:solidFill>
                  <a:schemeClr val="bg1"/>
                </a:solidFill>
                <a:latin typeface="Arial" panose="020B0604020202020204" pitchFamily="34" charset="0"/>
                <a:cs typeface="Arial" panose="020B0604020202020204" pitchFamily="34" charset="0"/>
              </a:defRPr>
            </a:lvl1pPr>
            <a:lvl2pPr>
              <a:buClr>
                <a:schemeClr val="accent2">
                  <a:lumMod val="75000"/>
                </a:schemeClr>
              </a:buClr>
              <a:defRPr>
                <a:solidFill>
                  <a:schemeClr val="bg1"/>
                </a:solidFill>
                <a:latin typeface="Arial" panose="020B0604020202020204" pitchFamily="34" charset="0"/>
                <a:cs typeface="Arial" panose="020B0604020202020204" pitchFamily="34" charset="0"/>
              </a:defRPr>
            </a:lvl2pPr>
            <a:lvl3pPr>
              <a:buClr>
                <a:schemeClr val="accent2">
                  <a:lumMod val="75000"/>
                </a:schemeClr>
              </a:buClr>
              <a:defRPr>
                <a:solidFill>
                  <a:schemeClr val="bg1"/>
                </a:solidFill>
                <a:latin typeface="Arial" panose="020B0604020202020204" pitchFamily="34" charset="0"/>
                <a:cs typeface="Arial" panose="020B0604020202020204" pitchFamily="34" charset="0"/>
              </a:defRPr>
            </a:lvl3pPr>
            <a:lvl4pPr>
              <a:buClr>
                <a:schemeClr val="accent2">
                  <a:lumMod val="75000"/>
                </a:schemeClr>
              </a:buClr>
              <a:defRPr>
                <a:solidFill>
                  <a:schemeClr val="bg1"/>
                </a:solidFill>
                <a:latin typeface="Arial" panose="020B0604020202020204" pitchFamily="34" charset="0"/>
                <a:cs typeface="Arial" panose="020B0604020202020204" pitchFamily="34" charset="0"/>
              </a:defRPr>
            </a:lvl4pPr>
            <a:lvl5pPr>
              <a:buClr>
                <a:schemeClr val="accent2">
                  <a:lumMod val="75000"/>
                </a:schemeClr>
              </a:buCl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11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4D42A2-8BB9-77B9-AD19-5A9363F5E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49FECB-7E89-CE2E-9865-C9EB9AF71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5C3737E-9F50-F202-86CC-52EB33E77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625E95-2BBC-452C-90C8-81BD8E2C2A72}" type="slidenum">
              <a:rPr lang="en-US" smtClean="0"/>
              <a:t>‹#›</a:t>
            </a:fld>
            <a:endParaRPr lang="en-US"/>
          </a:p>
        </p:txBody>
      </p:sp>
    </p:spTree>
    <p:extLst>
      <p:ext uri="{BB962C8B-B14F-4D97-AF65-F5344CB8AC3E}">
        <p14:creationId xmlns:p14="http://schemas.microsoft.com/office/powerpoint/2010/main" val="110031864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60" r:id="rId5"/>
    <p:sldLayoutId id="2147483663" r:id="rId6"/>
    <p:sldLayoutId id="2147483652" r:id="rId7"/>
    <p:sldLayoutId id="2147483665" r:id="rId8"/>
    <p:sldLayoutId id="2147483654" r:id="rId9"/>
    <p:sldLayoutId id="2147483661" r:id="rId10"/>
    <p:sldLayoutId id="2147483662" r:id="rId11"/>
    <p:sldLayoutId id="2147483664" r:id="rId12"/>
    <p:sldLayoutId id="2147483653" r:id="rId13"/>
    <p:sldLayoutId id="2147483656" r:id="rId14"/>
    <p:sldLayoutId id="2147483657" r:id="rId15"/>
    <p:sldLayoutId id="2147483658" r:id="rId16"/>
    <p:sldLayoutId id="2147483659" r:id="rId17"/>
    <p:sldLayoutId id="2147483680" r:id="rId18"/>
    <p:sldLayoutId id="214748371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6/18/2026</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938724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05293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37.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6" Type="http://schemas.openxmlformats.org/officeDocument/2006/relationships/image" Target="../media/image43.svg"/><Relationship Id="rId5" Type="http://schemas.openxmlformats.org/officeDocument/2006/relationships/image" Target="../media/image42.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46.png"/><Relationship Id="rId5" Type="http://schemas.openxmlformats.org/officeDocument/2006/relationships/hyperlink" Target="https://fcx365.sharepoint.com/:b:/r/Sites/GBL-DOHS/DOHSPolicy/FCX-HS03%20Electrical%20Safety%20Policy.pdf?csf=1&amp;web=1&amp;e=Fi8UqT" TargetMode="Externa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fcx365.sharepoint.com/Sites/GBL-DOHS/DOHSPolicy/Forms/By%20Policy%20and%20Purpose.aspx?viewid=8f871460%2D8e24%2D491b%2Da2ad%2D77f7ed64c90b&amp;id=%2FSites%2FGBL%2DDOHS%2FDOHSPolicy%2FFCX%2DHS04%20Control%20of%20Hazardous%20Energy%20Policy%2Dv2%2Epdf&amp;parent=%2FSites%2FGBL%2DDOHS%2FDOHSPolicy" TargetMode="External"/><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s://fcx365.sharepoint.com/:b:/r/sites/GBL-MISSC/Shared%20Documents/MIS%20End-User%20Policies%20-%20ENGLISH.pdf?csf=1&amp;web=1&amp;e=NdVR2h"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hyperlink" Target="mailto:tmichael@fmi.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hyperlink" Target="https://fcx365.sharepoint.com/:b:/r/Sites/GBL-DOHS/Shared%20Documents/Grating%20High%20Risk%20Hazards%20Lineout.pdf?csf=1&amp;web=1&amp;e=AmS3hU" TargetMode="External"/><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jpeg"/><Relationship Id="rId7"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001B378-2839-F4D2-D66B-EBEAC450A6A6}"/>
              </a:ext>
            </a:extLst>
          </p:cNvPr>
          <p:cNvPicPr>
            <a:picLocks noChangeAspect="1"/>
          </p:cNvPicPr>
          <p:nvPr/>
        </p:nvPicPr>
        <p:blipFill>
          <a:blip r:embed="rId3"/>
          <a:srcRect t="39244"/>
          <a:stretch>
            <a:fillRect/>
          </a:stretch>
        </p:blipFill>
        <p:spPr>
          <a:xfrm>
            <a:off x="0" y="0"/>
            <a:ext cx="6095999" cy="568561"/>
          </a:xfrm>
          <a:prstGeom prst="rect">
            <a:avLst/>
          </a:prstGeom>
        </p:spPr>
      </p:pic>
      <p:pic>
        <p:nvPicPr>
          <p:cNvPr id="25" name="Picture 24">
            <a:extLst>
              <a:ext uri="{FF2B5EF4-FFF2-40B4-BE49-F238E27FC236}">
                <a16:creationId xmlns:a16="http://schemas.microsoft.com/office/drawing/2014/main" id="{88AAF26E-30E4-EECB-AAE5-1A01975B123F}"/>
              </a:ext>
            </a:extLst>
          </p:cNvPr>
          <p:cNvPicPr>
            <a:picLocks noChangeAspect="1"/>
          </p:cNvPicPr>
          <p:nvPr/>
        </p:nvPicPr>
        <p:blipFill>
          <a:blip r:embed="rId4"/>
          <a:srcRect b="42066"/>
          <a:stretch>
            <a:fillRect/>
          </a:stretch>
        </p:blipFill>
        <p:spPr>
          <a:xfrm>
            <a:off x="0" y="6502578"/>
            <a:ext cx="6096000" cy="367560"/>
          </a:xfrm>
          <a:prstGeom prst="rect">
            <a:avLst/>
          </a:prstGeom>
        </p:spPr>
      </p:pic>
      <p:pic>
        <p:nvPicPr>
          <p:cNvPr id="18" name="Picture 17">
            <a:extLst>
              <a:ext uri="{FF2B5EF4-FFF2-40B4-BE49-F238E27FC236}">
                <a16:creationId xmlns:a16="http://schemas.microsoft.com/office/drawing/2014/main" id="{6FACD0DA-932F-D846-AAFC-D22DF173EB06}"/>
              </a:ext>
            </a:extLst>
          </p:cNvPr>
          <p:cNvPicPr>
            <a:picLocks noChangeAspect="1"/>
          </p:cNvPicPr>
          <p:nvPr/>
        </p:nvPicPr>
        <p:blipFill>
          <a:blip r:embed="rId5"/>
          <a:srcRect r="15449"/>
          <a:stretch>
            <a:fillRect/>
          </a:stretch>
        </p:blipFill>
        <p:spPr>
          <a:xfrm>
            <a:off x="4257461" y="393523"/>
            <a:ext cx="7934540" cy="615138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4462760"/>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Henderson HSE Contractor Meeting</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r>
              <a:rPr lang="en-US" sz="3200" b="1">
                <a:solidFill>
                  <a:schemeClr val="bg1"/>
                </a:solidFill>
                <a:latin typeface="Arial" panose="020B0604020202020204" pitchFamily="34" charset="0"/>
                <a:cs typeface="Arial" panose="020B0604020202020204" pitchFamily="34" charset="0"/>
              </a:rPr>
              <a:t>June 2026</a:t>
            </a:r>
            <a:endParaRPr lang="en-US" sz="3200" b="1">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393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D9E4-D78E-AE09-E399-8CF1A9930733}"/>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CD8BC89-B16D-0C6C-CBA0-F0223AE5AE2A}"/>
              </a:ext>
            </a:extLst>
          </p:cNvPr>
          <p:cNvSpPr>
            <a:spLocks noGrp="1"/>
          </p:cNvSpPr>
          <p:nvPr>
            <p:ph idx="1"/>
          </p:nvPr>
        </p:nvSpPr>
        <p:spPr>
          <a:xfrm>
            <a:off x="447466" y="1760571"/>
            <a:ext cx="6987003" cy="806359"/>
          </a:xfrm>
        </p:spPr>
        <p:txBody>
          <a:bodyPr vert="horz" lIns="91440" tIns="45720" rIns="91440" bIns="45720" rtlCol="0" anchor="t">
            <a:noAutofit/>
          </a:bodyPr>
          <a:lstStyle/>
          <a:p>
            <a:pPr marL="0" indent="0">
              <a:buNone/>
            </a:pPr>
            <a:r>
              <a:rPr lang="en-US" sz="1600">
                <a:solidFill>
                  <a:schemeClr val="bg2">
                    <a:lumMod val="25000"/>
                  </a:schemeClr>
                </a:solidFill>
                <a:latin typeface="Arial" panose="020B0604020202020204" pitchFamily="34" charset="0"/>
                <a:cs typeface="Arial" panose="020B0604020202020204" pitchFamily="34" charset="0"/>
              </a:rPr>
              <a:t>Line of fire occurs when you’re in the path of energy – mechanical, hydraulic, electrical, pressure or moving equipment – that could strike, crush, cut or release force. Even brief exposure can result in serious injury.</a:t>
            </a:r>
            <a:endParaRPr lang="en-US" sz="1800">
              <a:solidFill>
                <a:schemeClr val="bg2">
                  <a:lumMod val="2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0C77E64-31BB-8F5E-F7B7-A6E48D58C1BA}"/>
              </a:ext>
            </a:extLst>
          </p:cNvPr>
          <p:cNvSpPr txBox="1"/>
          <p:nvPr/>
        </p:nvSpPr>
        <p:spPr>
          <a:xfrm>
            <a:off x="432362" y="404113"/>
            <a:ext cx="70021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Line of Fire: Stay Out of the Danger Zone</a:t>
            </a:r>
            <a:endParaRPr kumimoji="0" lang="en-US" sz="2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3F662BA-8538-7B34-D9A8-0E66EB68C54B}"/>
              </a:ext>
            </a:extLst>
          </p:cNvPr>
          <p:cNvSpPr txBox="1"/>
          <p:nvPr/>
        </p:nvSpPr>
        <p:spPr>
          <a:xfrm>
            <a:off x="451793" y="2692619"/>
            <a:ext cx="6963244" cy="3934410"/>
          </a:xfrm>
          <a:prstGeom prst="rect">
            <a:avLst/>
          </a:prstGeom>
          <a:noFill/>
        </p:spPr>
        <p:txBody>
          <a:bodyPr wrap="square" rtlCol="0">
            <a:spAutoFit/>
          </a:bodyPr>
          <a:lstStyle/>
          <a:p>
            <a:pPr>
              <a:spcAft>
                <a:spcPts val="600"/>
              </a:spcAft>
              <a:buClr>
                <a:srgbClr val="C66A39"/>
              </a:buClr>
              <a:buSzPct val="75000"/>
              <a:defRPr/>
            </a:pPr>
            <a:r>
              <a:rPr lang="en-US" sz="1600" b="1">
                <a:solidFill>
                  <a:srgbClr val="C66A39"/>
                </a:solidFill>
                <a:latin typeface="Arial" panose="020B0604020202020204" pitchFamily="34" charset="0"/>
                <a:cs typeface="Arial" panose="020B0604020202020204" pitchFamily="34" charset="0"/>
              </a:rPr>
              <a:t>Common high-risk situations we see in the field:</a:t>
            </a:r>
          </a:p>
          <a:p>
            <a:pPr marL="342900" marR="0" lvl="0" indent="-342900" algn="l" defTabSz="914400" rtl="0" eaLnBrk="1" fontAlgn="auto" latinLnBrk="0" hangingPunct="1">
              <a:lnSpc>
                <a:spcPct val="100000"/>
              </a:lnSpc>
              <a:spcBef>
                <a:spcPts val="0"/>
              </a:spcBef>
              <a:spcAft>
                <a:spcPts val="400"/>
              </a:spcAft>
              <a:buClr>
                <a:srgbClr val="C66A39"/>
              </a:buClr>
              <a:buSzPct val="75000"/>
              <a:buFont typeface="Symbol" panose="05050102010706020507" pitchFamily="18" charset="2"/>
              <a:buChar char=""/>
              <a:tabLst/>
              <a:defRPr/>
            </a:pPr>
            <a:r>
              <a:rPr lang="en-US" sz="1600">
                <a:solidFill>
                  <a:srgbClr val="E7E6E6">
                    <a:lumMod val="25000"/>
                  </a:srgbClr>
                </a:solidFill>
                <a:latin typeface="Arial" panose="020B0604020202020204" pitchFamily="34" charset="0"/>
                <a:ea typeface="Calibri" panose="020F0502020204030204" pitchFamily="34" charset="0"/>
                <a:cs typeface="Arial" panose="020B0604020202020204" pitchFamily="34" charset="0"/>
              </a:rPr>
              <a:t>E</a:t>
            </a:r>
            <a:r>
              <a:rPr kumimoji="0" lang="en-US" sz="1600" b="0" i="0" u="none" strike="noStrike" kern="1200" cap="none" spc="0" normalizeH="0" baseline="0" noProof="0" err="1">
                <a:ln>
                  <a:noFill/>
                </a:ln>
                <a:solidFill>
                  <a:srgbClr val="E7E6E6">
                    <a:lumMod val="25000"/>
                  </a:srgbClr>
                </a:solidFill>
                <a:effectLst/>
                <a:uLnTx/>
                <a:uFillTx/>
                <a:latin typeface="Arial" panose="020B0604020202020204" pitchFamily="34" charset="0"/>
                <a:ea typeface="Calibri" panose="020F0502020204030204" pitchFamily="34" charset="0"/>
                <a:cs typeface="Arial" panose="020B0604020202020204" pitchFamily="34" charset="0"/>
              </a:rPr>
              <a:t>ntering</a:t>
            </a:r>
            <a:r>
              <a:rPr kumimoji="0" lang="en-US" sz="1600" b="0" i="0" u="none" strike="noStrike" kern="1200" cap="none" spc="0" normalizeH="0" baseline="0" noProof="0">
                <a:ln>
                  <a:noFill/>
                </a:ln>
                <a:solidFill>
                  <a:srgbClr val="E7E6E6">
                    <a:lumMod val="25000"/>
                  </a:srgbClr>
                </a:solidFill>
                <a:effectLst/>
                <a:uLnTx/>
                <a:uFillTx/>
                <a:latin typeface="Arial" panose="020B0604020202020204" pitchFamily="34" charset="0"/>
                <a:ea typeface="Calibri" panose="020F0502020204030204" pitchFamily="34" charset="0"/>
                <a:cs typeface="Arial" panose="020B0604020202020204" pitchFamily="34" charset="0"/>
              </a:rPr>
              <a:t> drop zones or working under suspended loads</a:t>
            </a:r>
          </a:p>
          <a:p>
            <a:pPr marL="342900" marR="0" lvl="0" indent="-342900" algn="l" defTabSz="914400" rtl="0" eaLnBrk="1" fontAlgn="auto" latinLnBrk="0" hangingPunct="1">
              <a:lnSpc>
                <a:spcPct val="100000"/>
              </a:lnSpc>
              <a:spcBef>
                <a:spcPts val="0"/>
              </a:spcBef>
              <a:spcAft>
                <a:spcPts val="400"/>
              </a:spcAft>
              <a:buClr>
                <a:srgbClr val="C66A39"/>
              </a:buClr>
              <a:buSzPct val="75000"/>
              <a:buFont typeface="Symbol" panose="05050102010706020507" pitchFamily="18" charset="2"/>
              <a:buChar char=""/>
              <a:tabLst/>
              <a:defRPr/>
            </a:pPr>
            <a:r>
              <a:rPr kumimoji="0" lang="en-US" sz="1600" b="0" i="0" u="none" strike="noStrike" kern="1200" cap="none" spc="0" normalizeH="0" baseline="0" noProof="0">
                <a:ln>
                  <a:noFill/>
                </a:ln>
                <a:solidFill>
                  <a:srgbClr val="E7E6E6">
                    <a:lumMod val="25000"/>
                  </a:srgbClr>
                </a:solidFill>
                <a:effectLst/>
                <a:uLnTx/>
                <a:uFillTx/>
                <a:latin typeface="Arial" panose="020B0604020202020204" pitchFamily="34" charset="0"/>
                <a:ea typeface="Calibri" panose="020F0502020204030204" pitchFamily="34" charset="0"/>
                <a:cs typeface="Arial" panose="020B0604020202020204" pitchFamily="34" charset="0"/>
              </a:rPr>
              <a:t>Opening or unbolting pressurized systems without verifying zero energy</a:t>
            </a:r>
          </a:p>
          <a:p>
            <a:pPr marL="342900" marR="0" lvl="0" indent="-342900" algn="l" defTabSz="914400" rtl="0" eaLnBrk="1" fontAlgn="auto" latinLnBrk="0" hangingPunct="1">
              <a:lnSpc>
                <a:spcPct val="100000"/>
              </a:lnSpc>
              <a:spcBef>
                <a:spcPts val="0"/>
              </a:spcBef>
              <a:spcAft>
                <a:spcPts val="400"/>
              </a:spcAft>
              <a:buClr>
                <a:srgbClr val="C66A39"/>
              </a:buClr>
              <a:buSzPct val="75000"/>
              <a:buFont typeface="Symbol" panose="05050102010706020507" pitchFamily="18" charset="2"/>
              <a:buChar char=""/>
              <a:tabLst/>
              <a:defRPr/>
            </a:pPr>
            <a:r>
              <a:rPr kumimoji="0" lang="en-US" sz="1600" b="0" i="0" u="none" strike="noStrike" kern="1200" cap="none" spc="0" normalizeH="0" baseline="0" noProof="0">
                <a:ln>
                  <a:noFill/>
                </a:ln>
                <a:solidFill>
                  <a:srgbClr val="E7E6E6">
                    <a:lumMod val="25000"/>
                  </a:srgbClr>
                </a:solidFill>
                <a:effectLst/>
                <a:uLnTx/>
                <a:uFillTx/>
                <a:latin typeface="Arial" panose="020B0604020202020204" pitchFamily="34" charset="0"/>
                <a:ea typeface="Calibri" panose="020F0502020204030204" pitchFamily="34" charset="0"/>
                <a:cs typeface="Arial" panose="020B0604020202020204" pitchFamily="34" charset="0"/>
              </a:rPr>
              <a:t>Using equipment or tools with hands or body in the line of fire</a:t>
            </a:r>
          </a:p>
          <a:p>
            <a:pPr marL="342900" marR="0" lvl="0" indent="-342900" algn="l" defTabSz="914400" rtl="0" eaLnBrk="1" fontAlgn="auto" latinLnBrk="0" hangingPunct="1">
              <a:lnSpc>
                <a:spcPct val="100000"/>
              </a:lnSpc>
              <a:spcBef>
                <a:spcPts val="0"/>
              </a:spcBef>
              <a:spcAft>
                <a:spcPts val="400"/>
              </a:spcAft>
              <a:buClr>
                <a:srgbClr val="C66A39"/>
              </a:buClr>
              <a:buSzPct val="75000"/>
              <a:buFont typeface="Symbol" panose="05050102010706020507" pitchFamily="18" charset="2"/>
              <a:buChar char=""/>
              <a:tabLst/>
              <a:defRPr/>
            </a:pPr>
            <a:r>
              <a:rPr kumimoji="0" lang="en-US" sz="1600" b="0" i="0" u="none" strike="noStrike" kern="1200" cap="none" spc="0" normalizeH="0" baseline="0" noProof="0">
                <a:ln>
                  <a:noFill/>
                </a:ln>
                <a:solidFill>
                  <a:srgbClr val="E7E6E6">
                    <a:lumMod val="25000"/>
                  </a:srgbClr>
                </a:solidFill>
                <a:effectLst/>
                <a:uLnTx/>
                <a:uFillTx/>
                <a:latin typeface="Arial" panose="020B0604020202020204" pitchFamily="34" charset="0"/>
                <a:ea typeface="Calibri" panose="020F0502020204030204" pitchFamily="34" charset="0"/>
                <a:cs typeface="Arial" panose="020B0604020202020204" pitchFamily="34" charset="0"/>
              </a:rPr>
              <a:t>Working in blind spots or near moving heavy equipment </a:t>
            </a:r>
          </a:p>
          <a:p>
            <a:pPr marL="342900" marR="0" lvl="0" indent="-342900" algn="l" defTabSz="914400" rtl="0" eaLnBrk="1" fontAlgn="auto" latinLnBrk="0" hangingPunct="1">
              <a:lnSpc>
                <a:spcPct val="100000"/>
              </a:lnSpc>
              <a:spcBef>
                <a:spcPts val="0"/>
              </a:spcBef>
              <a:spcAft>
                <a:spcPts val="400"/>
              </a:spcAft>
              <a:buClr>
                <a:srgbClr val="C66A39"/>
              </a:buClr>
              <a:buSzPct val="75000"/>
              <a:buFont typeface="Symbol" panose="05050102010706020507" pitchFamily="18" charset="2"/>
              <a:buChar char=""/>
              <a:tabLst/>
              <a:defRPr/>
            </a:pPr>
            <a:r>
              <a:rPr lang="en-US" sz="1600">
                <a:solidFill>
                  <a:srgbClr val="E7E6E6">
                    <a:lumMod val="25000"/>
                  </a:srgbClr>
                </a:solidFill>
                <a:latin typeface="Arial" panose="020B0604020202020204" pitchFamily="34" charset="0"/>
                <a:ea typeface="Calibri" panose="020F0502020204030204" pitchFamily="34" charset="0"/>
                <a:cs typeface="Arial" panose="020B0604020202020204" pitchFamily="34" charset="0"/>
              </a:rPr>
              <a:t>Working without fully considering potential paths of stored energy, especially when acting as a spotter or working nearby</a:t>
            </a:r>
          </a:p>
          <a:p>
            <a:pPr marL="342900" marR="0" lvl="0" indent="-342900" algn="l" defTabSz="914400" rtl="0" eaLnBrk="1" fontAlgn="auto" latinLnBrk="0" hangingPunct="1">
              <a:lnSpc>
                <a:spcPct val="100000"/>
              </a:lnSpc>
              <a:spcBef>
                <a:spcPts val="0"/>
              </a:spcBef>
              <a:spcAft>
                <a:spcPts val="600"/>
              </a:spcAft>
              <a:buClr>
                <a:srgbClr val="C66A39"/>
              </a:buClr>
              <a:buSzPct val="75000"/>
              <a:buFont typeface="Symbol" panose="05050102010706020507" pitchFamily="18" charset="2"/>
              <a:buChar char=""/>
              <a:tabLst/>
              <a:defRPr/>
            </a:pPr>
            <a:endParaRPr lang="en-US" sz="1600">
              <a:solidFill>
                <a:srgbClr val="E7E6E6">
                  <a:lumMod val="25000"/>
                </a:srgbClr>
              </a:solidFill>
              <a:latin typeface="Arial" panose="020B0604020202020204" pitchFamily="34" charset="0"/>
              <a:ea typeface="Calibri" panose="020F0502020204030204" pitchFamily="34" charset="0"/>
              <a:cs typeface="Arial" panose="020B0604020202020204" pitchFamily="34" charset="0"/>
            </a:endParaRPr>
          </a:p>
          <a:p>
            <a:pPr>
              <a:spcAft>
                <a:spcPts val="600"/>
              </a:spcAft>
              <a:buClr>
                <a:srgbClr val="C66A39"/>
              </a:buClr>
              <a:buSzPct val="75000"/>
              <a:defRPr/>
            </a:pPr>
            <a:r>
              <a:rPr lang="en-US" sz="1600" b="1">
                <a:solidFill>
                  <a:srgbClr val="C66A39"/>
                </a:solidFill>
                <a:latin typeface="Arial" panose="020B0604020202020204" pitchFamily="34" charset="0"/>
                <a:cs typeface="Arial" panose="020B0604020202020204" pitchFamily="34" charset="0"/>
              </a:rPr>
              <a:t>Keep yourself and others safe by:</a:t>
            </a:r>
          </a:p>
          <a:p>
            <a:pPr marL="342900" lvl="0" indent="-342900">
              <a:spcAft>
                <a:spcPts val="400"/>
              </a:spcAft>
              <a:buClr>
                <a:srgbClr val="C66A39"/>
              </a:buClr>
              <a:buSzPct val="75000"/>
              <a:buFont typeface="Symbol" panose="05050102010706020507" pitchFamily="18" charset="2"/>
              <a:buChar char=""/>
              <a:defRPr/>
            </a:pPr>
            <a:r>
              <a:rPr lang="en-US" sz="1600">
                <a:solidFill>
                  <a:srgbClr val="E7E6E6">
                    <a:lumMod val="25000"/>
                  </a:srgbClr>
                </a:solidFill>
                <a:latin typeface="Arial" panose="020B0604020202020204" pitchFamily="34" charset="0"/>
                <a:ea typeface="Calibri" panose="020F0502020204030204" pitchFamily="34" charset="0"/>
                <a:cs typeface="Arial" panose="020B0604020202020204" pitchFamily="34" charset="0"/>
              </a:rPr>
              <a:t>Identifying energy sources before starting work </a:t>
            </a:r>
          </a:p>
          <a:p>
            <a:pPr marL="342900" lvl="0" indent="-342900">
              <a:spcAft>
                <a:spcPts val="400"/>
              </a:spcAft>
              <a:buClr>
                <a:srgbClr val="C66A39"/>
              </a:buClr>
              <a:buSzPct val="75000"/>
              <a:buFont typeface="Symbol" panose="05050102010706020507" pitchFamily="18" charset="2"/>
              <a:buChar char=""/>
              <a:defRPr/>
            </a:pPr>
            <a:r>
              <a:rPr lang="en-US" sz="1600">
                <a:solidFill>
                  <a:srgbClr val="E7E6E6">
                    <a:lumMod val="25000"/>
                  </a:srgbClr>
                </a:solidFill>
                <a:latin typeface="Arial" panose="020B0604020202020204" pitchFamily="34" charset="0"/>
                <a:ea typeface="Calibri" panose="020F0502020204030204" pitchFamily="34" charset="0"/>
                <a:cs typeface="Arial" panose="020B0604020202020204" pitchFamily="34" charset="0"/>
              </a:rPr>
              <a:t>Isolate and control energy </a:t>
            </a:r>
          </a:p>
          <a:p>
            <a:pPr marL="342900" lvl="0" indent="-342900">
              <a:spcAft>
                <a:spcPts val="400"/>
              </a:spcAft>
              <a:buClr>
                <a:srgbClr val="C66A39"/>
              </a:buClr>
              <a:buSzPct val="75000"/>
              <a:buFont typeface="Symbol" panose="05050102010706020507" pitchFamily="18" charset="2"/>
              <a:buChar char=""/>
              <a:defRPr/>
            </a:pPr>
            <a:r>
              <a:rPr lang="en-US" sz="1600">
                <a:solidFill>
                  <a:srgbClr val="E7E6E6">
                    <a:lumMod val="25000"/>
                  </a:srgbClr>
                </a:solidFill>
                <a:latin typeface="Arial" panose="020B0604020202020204" pitchFamily="34" charset="0"/>
                <a:ea typeface="Calibri" panose="020F0502020204030204" pitchFamily="34" charset="0"/>
                <a:cs typeface="Arial" panose="020B0604020202020204" pitchFamily="34" charset="0"/>
              </a:rPr>
              <a:t>Set clear boundaries with barricades and exclusion zones </a:t>
            </a:r>
          </a:p>
          <a:p>
            <a:pPr marL="342900" lvl="0" indent="-342900">
              <a:spcAft>
                <a:spcPts val="400"/>
              </a:spcAft>
              <a:buClr>
                <a:srgbClr val="C66A39"/>
              </a:buClr>
              <a:buSzPct val="75000"/>
              <a:buFont typeface="Symbol" panose="05050102010706020507" pitchFamily="18" charset="2"/>
              <a:buChar char=""/>
              <a:defRPr/>
            </a:pPr>
            <a:r>
              <a:rPr lang="en-US" sz="1600">
                <a:solidFill>
                  <a:srgbClr val="E7E6E6">
                    <a:lumMod val="25000"/>
                  </a:srgbClr>
                </a:solidFill>
                <a:latin typeface="Arial" panose="020B0604020202020204" pitchFamily="34" charset="0"/>
                <a:ea typeface="Calibri" panose="020F0502020204030204" pitchFamily="34" charset="0"/>
                <a:cs typeface="Arial" panose="020B0604020202020204" pitchFamily="34" charset="0"/>
              </a:rPr>
              <a:t>Position yourself safely and stay aware of your surroundings</a:t>
            </a:r>
          </a:p>
        </p:txBody>
      </p:sp>
      <p:pic>
        <p:nvPicPr>
          <p:cNvPr id="10" name="Graphic 9" descr="Tools outline">
            <a:extLst>
              <a:ext uri="{FF2B5EF4-FFF2-40B4-BE49-F238E27FC236}">
                <a16:creationId xmlns:a16="http://schemas.microsoft.com/office/drawing/2014/main" id="{88032AFE-EDFE-3D0F-D352-604FD08518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47646" y="544326"/>
            <a:ext cx="914400" cy="914400"/>
          </a:xfrm>
          <a:prstGeom prst="rect">
            <a:avLst/>
          </a:prstGeom>
        </p:spPr>
      </p:pic>
      <p:sp>
        <p:nvSpPr>
          <p:cNvPr id="11" name="Rectangle 10">
            <a:extLst>
              <a:ext uri="{FF2B5EF4-FFF2-40B4-BE49-F238E27FC236}">
                <a16:creationId xmlns:a16="http://schemas.microsoft.com/office/drawing/2014/main" id="{1245B764-621F-B219-9D7C-12513B3576A9}"/>
              </a:ext>
            </a:extLst>
          </p:cNvPr>
          <p:cNvSpPr/>
          <p:nvPr/>
        </p:nvSpPr>
        <p:spPr>
          <a:xfrm>
            <a:off x="7828770" y="-1"/>
            <a:ext cx="4363230"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F5F13C6-4E1C-91F8-EC00-64F78B50FBE7}"/>
              </a:ext>
            </a:extLst>
          </p:cNvPr>
          <p:cNvSpPr txBox="1"/>
          <p:nvPr/>
        </p:nvSpPr>
        <p:spPr>
          <a:xfrm>
            <a:off x="8385095" y="1396027"/>
            <a:ext cx="3388845" cy="4296561"/>
          </a:xfrm>
          <a:prstGeom prst="rect">
            <a:avLst/>
          </a:prstGeom>
          <a:noFill/>
        </p:spPr>
        <p:txBody>
          <a:bodyPr wrap="square" rtlCol="0">
            <a:spAutoFit/>
          </a:bodyPr>
          <a:lstStyle/>
          <a:p>
            <a:pPr algn="ctr">
              <a:lnSpc>
                <a:spcPct val="90000"/>
              </a:lnSpc>
              <a:spcAft>
                <a:spcPts val="1200"/>
              </a:spcAft>
              <a:buClr>
                <a:srgbClr val="C66A39"/>
              </a:buClr>
            </a:pPr>
            <a:r>
              <a:rPr lang="en-US" sz="2400" b="1">
                <a:solidFill>
                  <a:srgbClr val="C66A39"/>
                </a:solidFill>
                <a:latin typeface="Arial" panose="020B0604020202020204" pitchFamily="34" charset="0"/>
                <a:cs typeface="Arial" panose="020B0604020202020204" pitchFamily="34" charset="0"/>
              </a:rPr>
              <a:t>Discussion</a:t>
            </a:r>
            <a:endParaRPr lang="en-US" sz="2400" i="1">
              <a:solidFill>
                <a:schemeClr val="bg1"/>
              </a:solidFill>
              <a:latin typeface="Arial" panose="020B0604020202020204" pitchFamily="34" charset="0"/>
              <a:cs typeface="Arial" panose="020B0604020202020204" pitchFamily="34" charset="0"/>
            </a:endParaRPr>
          </a:p>
          <a:p>
            <a:pPr marL="285750" indent="-285750">
              <a:lnSpc>
                <a:spcPct val="90000"/>
              </a:lnSpc>
              <a:spcAft>
                <a:spcPts val="12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Where could you be in the line of fire during today’s work?</a:t>
            </a:r>
          </a:p>
          <a:p>
            <a:pPr marL="285750" indent="-285750">
              <a:lnSpc>
                <a:spcPct val="90000"/>
              </a:lnSpc>
              <a:spcAft>
                <a:spcPts val="12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What energy sources are in your work area? Could they be better controlled or isolated? </a:t>
            </a:r>
          </a:p>
          <a:p>
            <a:pPr marL="285750" indent="-285750">
              <a:lnSpc>
                <a:spcPct val="90000"/>
              </a:lnSpc>
              <a:spcAft>
                <a:spcPts val="12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What work is going on around you that may present additional line of fire hazards? </a:t>
            </a:r>
          </a:p>
          <a:p>
            <a:pPr marL="285750" indent="-285750">
              <a:lnSpc>
                <a:spcPct val="90000"/>
              </a:lnSpc>
              <a:spcAft>
                <a:spcPts val="12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Have all lift areas, drop zones and equipment paths been clearly defined?</a:t>
            </a:r>
          </a:p>
          <a:p>
            <a:pPr marL="285750" indent="-285750">
              <a:lnSpc>
                <a:spcPct val="90000"/>
              </a:lnSpc>
              <a:spcAft>
                <a:spcPts val="1200"/>
              </a:spcAft>
              <a:buClr>
                <a:srgbClr val="C66A39"/>
              </a:buClr>
              <a:buFont typeface="Arial" panose="020B0604020202020204" pitchFamily="34" charset="0"/>
              <a:buChar char="•"/>
            </a:pPr>
            <a:r>
              <a:rPr lang="en-US" sz="1600" i="1">
                <a:solidFill>
                  <a:schemeClr val="bg1"/>
                </a:solidFill>
                <a:latin typeface="Arial" panose="020B0604020202020204" pitchFamily="34" charset="0"/>
                <a:cs typeface="Arial" panose="020B0604020202020204" pitchFamily="34" charset="0"/>
              </a:rPr>
              <a:t>What’s your personal trigger to stop work if something doesn’t look right?</a:t>
            </a:r>
          </a:p>
        </p:txBody>
      </p:sp>
      <p:pic>
        <p:nvPicPr>
          <p:cNvPr id="14" name="Picture 13" descr="A blue and grey text on a black background&#10;&#10;Description automatically generated">
            <a:extLst>
              <a:ext uri="{FF2B5EF4-FFF2-40B4-BE49-F238E27FC236}">
                <a16:creationId xmlns:a16="http://schemas.microsoft.com/office/drawing/2014/main" id="{9E66A2ED-EC2B-0F49-AEDF-0E277F92F575}"/>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618348" y="5935869"/>
            <a:ext cx="922341" cy="508727"/>
          </a:xfrm>
          <a:prstGeom prst="rect">
            <a:avLst/>
          </a:prstGeom>
        </p:spPr>
      </p:pic>
      <p:pic>
        <p:nvPicPr>
          <p:cNvPr id="19" name="Graphic 18" descr="Chat outline">
            <a:extLst>
              <a:ext uri="{FF2B5EF4-FFF2-40B4-BE49-F238E27FC236}">
                <a16:creationId xmlns:a16="http://schemas.microsoft.com/office/drawing/2014/main" id="{53F50D98-D721-D008-6BBF-C67500A8D8A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57016" y="378340"/>
            <a:ext cx="1183673" cy="1183673"/>
          </a:xfrm>
          <a:prstGeom prst="rect">
            <a:avLst/>
          </a:prstGeom>
        </p:spPr>
      </p:pic>
    </p:spTree>
    <p:extLst>
      <p:ext uri="{BB962C8B-B14F-4D97-AF65-F5344CB8AC3E}">
        <p14:creationId xmlns:p14="http://schemas.microsoft.com/office/powerpoint/2010/main" val="1740531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High-risk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p:txBody>
          <a:bodyPr/>
          <a:lstStyle/>
          <a:p>
            <a:r>
              <a:rPr lang="en-US" sz="1050" i="1">
                <a:latin typeface="Arial" panose="020B0604020202020204" pitchFamily="34" charset="0"/>
                <a:cs typeface="Arial" panose="020B0604020202020204" pitchFamily="34" charset="0"/>
              </a:rPr>
              <a:t>Location of activated E-stop</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p:txBody>
          <a:bodyPr/>
          <a:lstStyle/>
          <a:p>
            <a:r>
              <a:rPr lang="en-US" sz="1050" i="1">
                <a:latin typeface="Arial" panose="020B0604020202020204" pitchFamily="34" charset="0"/>
                <a:cs typeface="Arial" panose="020B0604020202020204" pitchFamily="34" charset="0"/>
              </a:rPr>
              <a:t>Submerged skid steer </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8736858" y="5007934"/>
            <a:ext cx="3075914" cy="486721"/>
          </a:xfrm>
        </p:spPr>
        <p:txBody>
          <a:bodyPr/>
          <a:lstStyle/>
          <a:p>
            <a:r>
              <a:rPr lang="en-US" sz="1050" i="1">
                <a:latin typeface="Arial" panose="020B0604020202020204" pitchFamily="34" charset="0"/>
                <a:cs typeface="Arial" panose="020B0604020202020204" pitchFamily="34" charset="0"/>
              </a:rPr>
              <a:t>Path operator took to exit the basement, grabbing the pipe and climbing over the side wall. </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Slurry Buried Skid Steer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161182" y="1080547"/>
          <a:ext cx="6017681" cy="5686977"/>
        </p:xfrm>
        <a:graphic>
          <a:graphicData uri="http://schemas.openxmlformats.org/drawingml/2006/table">
            <a:tbl>
              <a:tblPr firstRow="1" bandRow="1">
                <a:tableStyleId>{1FECB4D8-DB02-4DC6-A0A2-4F2EBAE1DC90}</a:tableStyleId>
              </a:tblPr>
              <a:tblGrid>
                <a:gridCol w="1630823">
                  <a:extLst>
                    <a:ext uri="{9D8B030D-6E8A-4147-A177-3AD203B41FA5}">
                      <a16:colId xmlns:a16="http://schemas.microsoft.com/office/drawing/2014/main" val="2478897174"/>
                    </a:ext>
                  </a:extLst>
                </a:gridCol>
                <a:gridCol w="4386858">
                  <a:extLst>
                    <a:ext uri="{9D8B030D-6E8A-4147-A177-3AD203B41FA5}">
                      <a16:colId xmlns:a16="http://schemas.microsoft.com/office/drawing/2014/main" val="1434738273"/>
                    </a:ext>
                  </a:extLst>
                </a:gridCol>
              </a:tblGrid>
              <a:tr h="289900">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39168">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Bagdad</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39168">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May 5, 2026 / 1:40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39168">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608947">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An emergency stop (E-stop) at the rougher was inadvertently activated, causing a cell to plug and the rougher basement to flood with slurry. At the time, a small tracked skid steer was in the basement for cleaning but was inoperable and awaiting recovery. As the rougher concentrate box began to flood, the operator shut down the equipment, exited the cab and climbed onto the equipment. Using a pipe along the wall for support, the operator exited the basement by climbing over the side wall. Approximately 20 minutes after material began to flow, the skid steer was fully submerged in slurry.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39168">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456750">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estimated spill total was 525 dry tons, 1,751 slurry tons and 262,500 gallons of slurry.</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skid steer operator had no indication the E-stop had been activated.</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basement is designed to handle overflow; however, there is no warning or indication for personnel in the area when it begins to fill.</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E-stop was accidentally activated and is not protected from inadvertent contact.</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342220">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latin typeface="Arial" panose="020B0604020202020204" pitchFamily="34" charset="0"/>
                          <a:cs typeface="Arial" panose="020B0604020202020204" pitchFamily="34" charset="0"/>
                        </a:rPr>
                        <a:t>Perform audits on E-stop placement and clean-up procedures in sump pumps. </a:t>
                      </a:r>
                      <a:endParaRPr lang="en-US" sz="1050">
                        <a:solidFill>
                          <a:srgbClr val="000000"/>
                        </a:solidFill>
                        <a:effectLst/>
                        <a:latin typeface=".SF UI"/>
                      </a:endParaRP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32246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applicable policies. </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239168">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39168">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03871" y="642694"/>
            <a:ext cx="97289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Drowning</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2026-10</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20035986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AB88193D-4DDB-0CC5-98A3-E3C4826A9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96" y="75236"/>
            <a:ext cx="655047" cy="567458"/>
          </a:xfrm>
          <a:prstGeom prst="rect">
            <a:avLst/>
          </a:prstGeom>
        </p:spPr>
      </p:pic>
      <p:pic>
        <p:nvPicPr>
          <p:cNvPr id="13" name="Picture Placeholder 12">
            <a:extLst>
              <a:ext uri="{FF2B5EF4-FFF2-40B4-BE49-F238E27FC236}">
                <a16:creationId xmlns:a16="http://schemas.microsoft.com/office/drawing/2014/main" id="{BDB26509-C91D-55E7-189D-7E85A8EC7E93}"/>
              </a:ext>
            </a:extLst>
          </p:cNvPr>
          <p:cNvPicPr>
            <a:picLocks noGrp="1" noChangeAspect="1"/>
          </p:cNvPicPr>
          <p:nvPr>
            <p:ph type="pic" sz="quarter" idx="17"/>
          </p:nvPr>
        </p:nvPicPr>
        <p:blipFill>
          <a:blip r:embed="rId3"/>
          <a:srcRect t="11244" b="11244"/>
          <a:stretch>
            <a:fillRect/>
          </a:stretch>
        </p:blipFill>
        <p:spPr>
          <a:xfrm>
            <a:off x="6461126" y="1531088"/>
            <a:ext cx="2275732" cy="2221762"/>
          </a:xfrm>
          <a:prstGeom prst="rect">
            <a:avLst/>
          </a:prstGeom>
        </p:spPr>
      </p:pic>
      <p:pic>
        <p:nvPicPr>
          <p:cNvPr id="14" name="Picture Placeholder 13">
            <a:extLst>
              <a:ext uri="{FF2B5EF4-FFF2-40B4-BE49-F238E27FC236}">
                <a16:creationId xmlns:a16="http://schemas.microsoft.com/office/drawing/2014/main" id="{15661550-0F77-BC1C-9E5D-0A36A106EAA1}"/>
              </a:ext>
            </a:extLst>
          </p:cNvPr>
          <p:cNvPicPr>
            <a:picLocks noGrp="1" noChangeAspect="1"/>
          </p:cNvPicPr>
          <p:nvPr>
            <p:ph type="pic" sz="quarter" idx="16"/>
          </p:nvPr>
        </p:nvPicPr>
        <p:blipFill>
          <a:blip r:embed="rId4"/>
          <a:srcRect t="14061" b="14061"/>
          <a:stretch>
            <a:fillRect/>
          </a:stretch>
        </p:blipFill>
        <p:spPr>
          <a:xfrm>
            <a:off x="9205913" y="1531088"/>
            <a:ext cx="2280611" cy="2226525"/>
          </a:xfrm>
          <a:prstGeom prst="rect">
            <a:avLst/>
          </a:prstGeom>
        </p:spPr>
      </p:pic>
      <p:pic>
        <p:nvPicPr>
          <p:cNvPr id="15" name="Picture 2">
            <a:extLst>
              <a:ext uri="{FF2B5EF4-FFF2-40B4-BE49-F238E27FC236}">
                <a16:creationId xmlns:a16="http://schemas.microsoft.com/office/drawing/2014/main" id="{C714FAD2-1AD6-5433-4FE0-7F5043DAC1C0}"/>
              </a:ext>
            </a:extLst>
          </p:cNvPr>
          <p:cNvPicPr>
            <a:picLocks noGrp="1" noChangeAspect="1" noChangeArrowheads="1"/>
          </p:cNvPicPr>
          <p:nvPr>
            <p:ph type="pic" sz="quarter" idx="18"/>
          </p:nvPr>
        </p:nvPicPr>
        <p:blipFill rotWithShape="1">
          <a:blip r:embed="rId5">
            <a:extLst>
              <a:ext uri="{28A0092B-C50C-407E-A947-70E740481C1C}">
                <a14:useLocalDpi xmlns:a14="http://schemas.microsoft.com/office/drawing/2010/main" val="0"/>
              </a:ext>
            </a:extLst>
          </a:blip>
          <a:srcRect t="2658" b="11467"/>
          <a:stretch>
            <a:fillRect/>
          </a:stretch>
        </p:blipFill>
        <p:spPr bwMode="auto">
          <a:xfrm>
            <a:off x="6545411" y="4114332"/>
            <a:ext cx="2160578" cy="2473842"/>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Man with solid fill">
            <a:extLst>
              <a:ext uri="{FF2B5EF4-FFF2-40B4-BE49-F238E27FC236}">
                <a16:creationId xmlns:a16="http://schemas.microsoft.com/office/drawing/2014/main" id="{72DA8CCA-D462-88C6-00D1-52AD41876CC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40481" y="5007934"/>
            <a:ext cx="845287" cy="845287"/>
          </a:xfrm>
          <a:prstGeom prst="rect">
            <a:avLst/>
          </a:prstGeom>
        </p:spPr>
      </p:pic>
      <p:cxnSp>
        <p:nvCxnSpPr>
          <p:cNvPr id="20" name="Straight Arrow Connector 19">
            <a:extLst>
              <a:ext uri="{FF2B5EF4-FFF2-40B4-BE49-F238E27FC236}">
                <a16:creationId xmlns:a16="http://schemas.microsoft.com/office/drawing/2014/main" id="{2B35BE8C-6DF3-95D7-C73F-4BDFA3D5EC82}"/>
              </a:ext>
            </a:extLst>
          </p:cNvPr>
          <p:cNvCxnSpPr/>
          <p:nvPr/>
        </p:nvCxnSpPr>
        <p:spPr>
          <a:xfrm flipV="1">
            <a:off x="7432158" y="4922874"/>
            <a:ext cx="372140" cy="76554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5DA4EF62-86E3-772F-5CA5-3DF88D68F905}"/>
              </a:ext>
            </a:extLst>
          </p:cNvPr>
          <p:cNvCxnSpPr>
            <a:cxnSpLocks/>
          </p:cNvCxnSpPr>
          <p:nvPr/>
        </p:nvCxnSpPr>
        <p:spPr>
          <a:xfrm flipV="1">
            <a:off x="7942521" y="4362716"/>
            <a:ext cx="592833" cy="41984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792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0A69EA1-8A3F-FED5-84A6-DBA4D57E17A2}"/>
              </a:ext>
            </a:extLst>
          </p:cNvPr>
          <p:cNvPicPr>
            <a:picLocks noGrp="1" noChangeAspect="1"/>
          </p:cNvPicPr>
          <p:nvPr>
            <p:ph type="pic" sz="quarter" idx="16"/>
          </p:nvPr>
        </p:nvPicPr>
        <p:blipFill>
          <a:blip r:embed="rId3"/>
          <a:srcRect l="10682" r="10682"/>
          <a:stretch/>
        </p:blipFill>
        <p:spPr>
          <a:xfrm>
            <a:off x="9206078" y="1477089"/>
            <a:ext cx="2409825" cy="2352675"/>
          </a:xfrm>
          <a:prstGeom prst="rect">
            <a:avLst/>
          </a:prstGeom>
        </p:spPr>
      </p:pic>
      <p:pic>
        <p:nvPicPr>
          <p:cNvPr id="14" name="Picture Placeholder 13">
            <a:extLst>
              <a:ext uri="{FF2B5EF4-FFF2-40B4-BE49-F238E27FC236}">
                <a16:creationId xmlns:a16="http://schemas.microsoft.com/office/drawing/2014/main" id="{9B8DD7BB-5007-DC72-1B1E-D9A5E706D05E}"/>
              </a:ext>
            </a:extLst>
          </p:cNvPr>
          <p:cNvPicPr>
            <a:picLocks noGrp="1" noChangeAspect="1"/>
          </p:cNvPicPr>
          <p:nvPr>
            <p:ph type="pic" sz="quarter" idx="17"/>
          </p:nvPr>
        </p:nvPicPr>
        <p:blipFill>
          <a:blip r:embed="rId4"/>
          <a:srcRect t="6028" b="6028"/>
          <a:stretch/>
        </p:blipFill>
        <p:spPr>
          <a:xfrm>
            <a:off x="6583594" y="1477089"/>
            <a:ext cx="2409824" cy="2352675"/>
          </a:xfrm>
          <a:prstGeom prst="rect">
            <a:avLst/>
          </a:prstGeo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31648" y="3829764"/>
            <a:ext cx="2768100" cy="342597"/>
          </a:xfrm>
        </p:spPr>
        <p:txBody>
          <a:bodyPr/>
          <a:lstStyle/>
          <a:p>
            <a:r>
              <a:rPr lang="en-US" sz="1050" i="1">
                <a:latin typeface="Arial" panose="020B0604020202020204" pitchFamily="34" charset="0"/>
                <a:cs typeface="Arial" panose="020B0604020202020204" pitchFamily="34" charset="0"/>
              </a:rPr>
              <a:t>Position of operator and contacted switch</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8993418" y="3823754"/>
            <a:ext cx="2414791" cy="226425"/>
          </a:xfrm>
        </p:spPr>
        <p:txBody>
          <a:bodyPr/>
          <a:lstStyle/>
          <a:p>
            <a:r>
              <a:rPr lang="en-US" sz="1050" i="1">
                <a:latin typeface="Arial" panose="020B0604020202020204" pitchFamily="34" charset="0"/>
                <a:cs typeface="Arial" panose="020B0604020202020204" pitchFamily="34" charset="0"/>
              </a:rPr>
              <a:t>Exposed wire in selector switch box</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10155647" y="4945989"/>
            <a:ext cx="1743536" cy="791642"/>
          </a:xfrm>
        </p:spPr>
        <p:txBody>
          <a:bodyPr/>
          <a:lstStyle/>
          <a:p>
            <a:r>
              <a:rPr lang="en-US" sz="1050" i="1">
                <a:latin typeface="Arial" panose="020B0604020202020204" pitchFamily="34" charset="0"/>
                <a:cs typeface="Arial" panose="020B0604020202020204" pitchFamily="34" charset="0"/>
              </a:rPr>
              <a:t>Level Indicator control box with open ground</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Employee Shocked by Switch</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9"/>
          <a:ext cx="5823190" cy="5674455"/>
        </p:xfrm>
        <a:graphic>
          <a:graphicData uri="http://schemas.openxmlformats.org/drawingml/2006/table">
            <a:tbl>
              <a:tblPr firstRow="1" bandRow="1">
                <a:tableStyleId>{1FECB4D8-DB02-4DC6-A0A2-4F2EBAE1DC90}</a:tableStyleId>
              </a:tblPr>
              <a:tblGrid>
                <a:gridCol w="1578115">
                  <a:extLst>
                    <a:ext uri="{9D8B030D-6E8A-4147-A177-3AD203B41FA5}">
                      <a16:colId xmlns:a16="http://schemas.microsoft.com/office/drawing/2014/main" val="2478897174"/>
                    </a:ext>
                  </a:extLst>
                </a:gridCol>
                <a:gridCol w="4245075">
                  <a:extLst>
                    <a:ext uri="{9D8B030D-6E8A-4147-A177-3AD203B41FA5}">
                      <a16:colId xmlns:a16="http://schemas.microsoft.com/office/drawing/2014/main" val="1434738273"/>
                    </a:ext>
                  </a:extLst>
                </a:gridCol>
              </a:tblGrid>
              <a:tr h="387875">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95122">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Morenci</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3554">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May 12, 2026 / 3:30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93609">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Injury – First Aid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604741">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A Shared Services utility employee was performing cleanup in the Metcalf Fine Crushing Plant. While descending the stairs to start the sump pump, the employee contacted the selector switch at the base of the stairs and received an electrical shock to an ungloved hand. </a:t>
                      </a:r>
                    </a:p>
                    <a:p>
                      <a:endParaRPr lang="en-US" sz="1000">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The electrical team investigated and identified an open ground at the sump switch, a loose wire contacting the metal switch casing and an open ground in the control panel. The voltage measured at the switch was 112.9 volts.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6689">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0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845742">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solidFill>
                            <a:schemeClr val="tx1"/>
                          </a:solidFill>
                          <a:latin typeface="Arial" panose="020B0604020202020204" pitchFamily="34" charset="0"/>
                          <a:cs typeface="Arial" panose="020B0604020202020204" pitchFamily="34" charset="0"/>
                        </a:rPr>
                        <a:t>A lever indicator was bridged directly to the selector switch, with exposed wire present upon investigation. </a:t>
                      </a:r>
                    </a:p>
                    <a:p>
                      <a:pPr marL="171450" indent="-171450">
                        <a:buFont typeface="Arial" panose="020B0604020202020204" pitchFamily="34" charset="0"/>
                        <a:buChar char="•"/>
                      </a:pPr>
                      <a:r>
                        <a:rPr lang="en-US" sz="1000">
                          <a:solidFill>
                            <a:schemeClr val="tx1"/>
                          </a:solidFill>
                          <a:latin typeface="Arial" panose="020B0604020202020204" pitchFamily="34" charset="0"/>
                          <a:cs typeface="Arial" panose="020B0604020202020204" pitchFamily="34" charset="0"/>
                        </a:rPr>
                        <a:t>Lack of GFCI in a wet area. The grating wall, switch cover and floors had been sprayed down and were wet from the cleaning activities.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65013">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panose="020B0604020202020204" pitchFamily="34" charset="0"/>
                          <a:cs typeface="Arial" panose="020B0604020202020204" pitchFamily="34" charset="0"/>
                        </a:rPr>
                        <a:t>Verify quality installation for all sump pump switches and make corrections to any deficiencies. </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panose="020B0604020202020204" pitchFamily="34" charset="0"/>
                          <a:cs typeface="Arial" panose="020B0604020202020204" pitchFamily="34" charset="0"/>
                        </a:rPr>
                        <a:t>Initiate process to change switch material from metal to plastic. </a:t>
                      </a:r>
                    </a:p>
                  </a:txBody>
                  <a:tcPr anchor="ctr">
                    <a:lnL w="0">
                      <a:noFill/>
                    </a:lnL>
                    <a:lnR w="12700">
                      <a:solidFill>
                        <a:schemeClr val="bg1">
                          <a:lumMod val="65000"/>
                        </a:schemeClr>
                      </a:solidFill>
                    </a:lnR>
                    <a:noFill/>
                  </a:tcPr>
                </a:tc>
                <a:extLst>
                  <a:ext uri="{0D108BD9-81ED-4DB2-BD59-A6C34878D82A}">
                    <a16:rowId xmlns:a16="http://schemas.microsoft.com/office/drawing/2014/main" val="2182568747"/>
                  </a:ext>
                </a:extLst>
              </a:tr>
              <a:tr h="375885">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defTabSz="914408" rtl="0" eaLnBrk="1" latinLnBrk="0" hangingPunct="1">
                        <a:buFont typeface="Arial" panose="020B0604020202020204" pitchFamily="34" charset="0"/>
                        <a:buChar char="•"/>
                      </a:pPr>
                      <a:r>
                        <a:rPr lang="en-US" sz="1000" kern="1200">
                          <a:solidFill>
                            <a:schemeClr val="dk1"/>
                          </a:solidFill>
                          <a:latin typeface="Arial" panose="020B0604020202020204" pitchFamily="34" charset="0"/>
                          <a:ea typeface="+mn-ea"/>
                          <a:cs typeface="Arial" panose="020B0604020202020204" pitchFamily="34" charset="0"/>
                          <a:hlinkClick r:id="rId5"/>
                        </a:rPr>
                        <a:t>FCX-HS03 Electrical Safety Policy</a:t>
                      </a:r>
                      <a:endParaRPr lang="en-US" sz="1000" kern="1200">
                        <a:solidFill>
                          <a:schemeClr val="dk1"/>
                        </a:solidFill>
                        <a:latin typeface="Arial" panose="020B0604020202020204" pitchFamily="34" charset="0"/>
                        <a:ea typeface="+mn-ea"/>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94261">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Employee received minor shock between pointer finger and thumb.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95122">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Shyra Valdez,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528440"/>
            <a:ext cx="146001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Exposure to Electrical Hazards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2026-09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20036135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24AA2ACE-E000-D70B-70F6-400DFEA4C4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557" y="34742"/>
            <a:ext cx="554895" cy="480698"/>
          </a:xfrm>
          <a:prstGeom prst="rect">
            <a:avLst/>
          </a:prstGeom>
        </p:spPr>
      </p:pic>
      <p:sp>
        <p:nvSpPr>
          <p:cNvPr id="15" name="Oval 14">
            <a:extLst>
              <a:ext uri="{FF2B5EF4-FFF2-40B4-BE49-F238E27FC236}">
                <a16:creationId xmlns:a16="http://schemas.microsoft.com/office/drawing/2014/main" id="{B1F087F8-CB1A-E66D-7971-A28FD8B24FA8}"/>
              </a:ext>
            </a:extLst>
          </p:cNvPr>
          <p:cNvSpPr/>
          <p:nvPr/>
        </p:nvSpPr>
        <p:spPr>
          <a:xfrm>
            <a:off x="7249167" y="1985933"/>
            <a:ext cx="491336" cy="3425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D01C5CC9-AAB2-1D43-7C14-85D91A59B8C6}"/>
              </a:ext>
            </a:extLst>
          </p:cNvPr>
          <p:cNvPicPr>
            <a:picLocks noChangeAspect="1"/>
          </p:cNvPicPr>
          <p:nvPr/>
        </p:nvPicPr>
        <p:blipFill>
          <a:blip r:embed="rId7"/>
          <a:srcRect l="11743" t="32994" r="-186" b="1983"/>
          <a:stretch>
            <a:fillRect/>
          </a:stretch>
        </p:blipFill>
        <p:spPr>
          <a:xfrm>
            <a:off x="7745823" y="4095446"/>
            <a:ext cx="2409824" cy="2492729"/>
          </a:xfrm>
          <a:prstGeom prst="rect">
            <a:avLst/>
          </a:prstGeom>
        </p:spPr>
      </p:pic>
      <p:sp>
        <p:nvSpPr>
          <p:cNvPr id="22" name="Oval 21">
            <a:extLst>
              <a:ext uri="{FF2B5EF4-FFF2-40B4-BE49-F238E27FC236}">
                <a16:creationId xmlns:a16="http://schemas.microsoft.com/office/drawing/2014/main" id="{2935A0C4-9EF3-EE8B-1629-D805799D132B}"/>
              </a:ext>
            </a:extLst>
          </p:cNvPr>
          <p:cNvSpPr/>
          <p:nvPr/>
        </p:nvSpPr>
        <p:spPr>
          <a:xfrm>
            <a:off x="9280511" y="6034641"/>
            <a:ext cx="817603" cy="48265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275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330408" y="3355073"/>
            <a:ext cx="2677362" cy="533203"/>
          </a:xfrm>
        </p:spPr>
        <p:txBody>
          <a:bodyPr/>
          <a:lstStyle/>
          <a:p>
            <a:r>
              <a:rPr lang="en-US" sz="1050" i="1">
                <a:latin typeface="Arial" panose="020B0604020202020204" pitchFamily="34" charset="0"/>
                <a:cs typeface="Arial" panose="020B0604020202020204" pitchFamily="34" charset="0"/>
              </a:rPr>
              <a:t>Reenactment of employee position during incident. The jack is at their feet. </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Employee Struck by Jack</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185224" y="947101"/>
          <a:ext cx="5823190" cy="5660630"/>
        </p:xfrm>
        <a:graphic>
          <a:graphicData uri="http://schemas.openxmlformats.org/drawingml/2006/table">
            <a:tbl>
              <a:tblPr firstRow="1" bandRow="1">
                <a:tableStyleId>{1FECB4D8-DB02-4DC6-A0A2-4F2EBAE1DC90}</a:tableStyleId>
              </a:tblPr>
              <a:tblGrid>
                <a:gridCol w="1578115">
                  <a:extLst>
                    <a:ext uri="{9D8B030D-6E8A-4147-A177-3AD203B41FA5}">
                      <a16:colId xmlns:a16="http://schemas.microsoft.com/office/drawing/2014/main" val="2478897174"/>
                    </a:ext>
                  </a:extLst>
                </a:gridCol>
                <a:gridCol w="4245075">
                  <a:extLst>
                    <a:ext uri="{9D8B030D-6E8A-4147-A177-3AD203B41FA5}">
                      <a16:colId xmlns:a16="http://schemas.microsoft.com/office/drawing/2014/main" val="1434738273"/>
                    </a:ext>
                  </a:extLst>
                </a:gridCol>
              </a:tblGrid>
              <a:tr h="328878">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0986">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4233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May 19, 2026 / 9:09 AM</a:t>
                      </a:r>
                      <a:endParaRPr lang="en-US" sz="1050">
                        <a:highlight>
                          <a:srgbClr val="FFFF00"/>
                        </a:highlight>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42330">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First Aid</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800176">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kern="1200">
                          <a:solidFill>
                            <a:schemeClr val="dk1"/>
                          </a:solidFill>
                          <a:effectLst/>
                          <a:latin typeface="Arial"/>
                          <a:ea typeface="+mn-ea"/>
                          <a:cs typeface="Arial"/>
                        </a:rPr>
                        <a:t>Mechanics were replacing turret bearing on a portable conveyer and needed to remove the front car body. An engineered stand and two 100-ton hydraulic rams were used to lift the conveyor structure off the car body. An off-road  reach forklift was used to tow the car body out from under the structure.</a:t>
                      </a:r>
                    </a:p>
                    <a:p>
                      <a:pPr marL="0" marR="0" lvl="0" indent="0" algn="l" rtl="0" eaLnBrk="1" fontAlgn="auto" latinLnBrk="0" hangingPunct="1">
                        <a:lnSpc>
                          <a:spcPct val="100000"/>
                        </a:lnSpc>
                        <a:spcBef>
                          <a:spcPts val="0"/>
                        </a:spcBef>
                        <a:spcAft>
                          <a:spcPts val="0"/>
                        </a:spcAft>
                        <a:buClrTx/>
                        <a:buSzTx/>
                        <a:buFontTx/>
                        <a:buNone/>
                      </a:pPr>
                      <a:r>
                        <a:rPr lang="en-US" sz="1050" kern="1200">
                          <a:solidFill>
                            <a:schemeClr val="dk1"/>
                          </a:solidFill>
                          <a:effectLst/>
                          <a:latin typeface="Arial"/>
                          <a:ea typeface="+mn-ea"/>
                          <a:cs typeface="Arial"/>
                        </a:rPr>
                        <a:t>A mechanic was spotting the rigging for the forklift operator and saw the upper swivel contact a bolt on the car body. They called for a stop, but contact was made causing the structure to shift. This caused the cribbing and jack (68 lbs.) to become dislodged and strike the spotter on the shoulder. The plug pad from the tip of the jack also ejected and broke the back window of the forklift. </a:t>
                      </a:r>
                      <a:endParaRPr lang="en-US" sz="105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42330">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501971">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rtl="0" eaLnBrk="1" latinLnBrk="0" hangingPunct="1">
                        <a:buFont typeface="Arial" panose="020B0604020202020204" pitchFamily="34" charset="0"/>
                        <a:buChar char="•"/>
                      </a:pPr>
                      <a:r>
                        <a:rPr lang="en-US" sz="1050" kern="1200">
                          <a:solidFill>
                            <a:schemeClr val="dk1"/>
                          </a:solidFill>
                          <a:latin typeface="Arial"/>
                          <a:ea typeface="+mn-ea"/>
                          <a:cs typeface="Arial"/>
                        </a:rPr>
                        <a:t>Failure to identify the potential for uncontrolled release of energy</a:t>
                      </a:r>
                      <a:endParaRPr lang="en-US"/>
                    </a:p>
                    <a:p>
                      <a:pPr marL="171450" lvl="0" indent="-171450" algn="l">
                        <a:buFont typeface="Arial" panose="020B0604020202020204" pitchFamily="34" charset="0"/>
                        <a:buChar char="•"/>
                      </a:pPr>
                      <a:r>
                        <a:rPr lang="en-US" sz="1050" kern="1200">
                          <a:solidFill>
                            <a:schemeClr val="dk1"/>
                          </a:solidFill>
                          <a:latin typeface="Arial"/>
                          <a:ea typeface="+mn-ea"/>
                          <a:cs typeface="Arial"/>
                        </a:rPr>
                        <a:t>Improper clearance of bolts</a:t>
                      </a:r>
                    </a:p>
                    <a:p>
                      <a:pPr marL="171450" lvl="0" indent="-171450" algn="l">
                        <a:buFont typeface="Arial" panose="020B0604020202020204" pitchFamily="34" charset="0"/>
                        <a:buChar char="•"/>
                      </a:pPr>
                      <a:r>
                        <a:rPr lang="en-US" sz="1050" kern="1200">
                          <a:solidFill>
                            <a:schemeClr val="dk1"/>
                          </a:solidFill>
                          <a:latin typeface="Arial"/>
                          <a:ea typeface="+mn-ea"/>
                          <a:cs typeface="Arial"/>
                        </a:rPr>
                        <a:t>Improper jack usage</a:t>
                      </a:r>
                    </a:p>
                    <a:p>
                      <a:pPr marL="171450" indent="-171450" algn="l" rtl="0" eaLnBrk="1" latinLnBrk="0" hangingPunct="1">
                        <a:buFont typeface="Arial" panose="020B0604020202020204" pitchFamily="34" charset="0"/>
                        <a:buChar char="•"/>
                      </a:pPr>
                      <a:r>
                        <a:rPr lang="en-US" sz="1050" kern="1200">
                          <a:solidFill>
                            <a:schemeClr val="dk1"/>
                          </a:solidFill>
                          <a:latin typeface="Arial"/>
                          <a:ea typeface="+mn-ea"/>
                          <a:cs typeface="Arial"/>
                        </a:rPr>
                        <a:t>Controls in place to manage vertical – not horizontal – movement</a:t>
                      </a:r>
                      <a:endParaRPr lang="en-US" sz="1050" kern="1200">
                        <a:solidFill>
                          <a:schemeClr val="dk1"/>
                        </a:solidFill>
                        <a:highlight>
                          <a:srgbClr val="FFFF00"/>
                        </a:highlight>
                        <a:latin typeface="Arial"/>
                        <a:ea typeface="+mn-ea"/>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703697">
                <a:tc>
                  <a:txBody>
                    <a:bodyPr/>
                    <a:lstStyle/>
                    <a:p>
                      <a:r>
                        <a:rPr lang="en-US" sz="1000" b="1">
                          <a:latin typeface="Arial" panose="020B0604020202020204" pitchFamily="34" charset="0"/>
                          <a:cs typeface="Arial" panose="020B0604020202020204" pitchFamily="34" charset="0"/>
                        </a:rPr>
                        <a:t>Immediate Action(s)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lvl="0" indent="-171450" algn="l" defTabSz="914408" rtl="0" eaLnBrk="1" latinLnBrk="0" hangingPunct="1">
                        <a:buFont typeface="Arial" panose="020B0604020202020204" pitchFamily="34" charset="0"/>
                        <a:buChar char="•"/>
                      </a:pPr>
                      <a:r>
                        <a:rPr lang="en-US" sz="1050" kern="1200">
                          <a:solidFill>
                            <a:schemeClr val="dk1"/>
                          </a:solidFill>
                          <a:latin typeface="Arial" panose="020B0604020202020204" pitchFamily="34" charset="0"/>
                          <a:ea typeface="+mn-ea"/>
                          <a:cs typeface="Arial" panose="020B0604020202020204" pitchFamily="34" charset="0"/>
                        </a:rPr>
                        <a:t>Communication on proper jack usage</a:t>
                      </a:r>
                    </a:p>
                    <a:p>
                      <a:pPr marL="171450" lvl="0" indent="-171450" algn="l" defTabSz="914408" rtl="0" eaLnBrk="1" latinLnBrk="0" hangingPunct="1">
                        <a:buFont typeface="Arial" panose="020B0604020202020204" pitchFamily="34" charset="0"/>
                        <a:buChar char="•"/>
                      </a:pPr>
                      <a:r>
                        <a:rPr lang="en-US" sz="1050" kern="1200">
                          <a:solidFill>
                            <a:schemeClr val="dk1"/>
                          </a:solidFill>
                          <a:latin typeface="Arial" panose="020B0604020202020204" pitchFamily="34" charset="0"/>
                          <a:ea typeface="+mn-ea"/>
                          <a:cs typeface="Arial" panose="020B0604020202020204" pitchFamily="34" charset="0"/>
                        </a:rPr>
                        <a:t>Re-evaluated job with Engineering and implement additional controls</a:t>
                      </a:r>
                    </a:p>
                  </a:txBody>
                  <a:tcPr anchor="ctr">
                    <a:lnL w="0">
                      <a:noFill/>
                    </a:lnL>
                    <a:lnR w="12700">
                      <a:solidFill>
                        <a:schemeClr val="bg1">
                          <a:lumMod val="65000"/>
                        </a:schemeClr>
                      </a:solidFill>
                    </a:lnR>
                    <a:noFill/>
                  </a:tcPr>
                </a:tc>
                <a:extLst>
                  <a:ext uri="{0D108BD9-81ED-4DB2-BD59-A6C34878D82A}">
                    <a16:rowId xmlns:a16="http://schemas.microsoft.com/office/drawing/2014/main" val="2170553483"/>
                  </a:ext>
                </a:extLst>
              </a:tr>
              <a:tr h="398115">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3"/>
                        </a:rPr>
                        <a:t>FCX-HS04 Control of Hazardous Energy Policy</a:t>
                      </a:r>
                      <a:endParaRPr lang="en-US" sz="100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8946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The employee sustained bruising on their right shoulder.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50986">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Shannon Jeans,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2026-06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20036347</a:t>
                      </a:r>
                      <a:endParaRPr lang="en-US" sz="1050" b="0">
                        <a:solidFill>
                          <a:schemeClr val="tx1"/>
                        </a:solidFill>
                        <a:highlight>
                          <a:srgbClr val="FFFF00"/>
                        </a:highlight>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14513" y="543890"/>
            <a:ext cx="150490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Uncontrolled Release of Energy</a:t>
            </a:r>
          </a:p>
        </p:txBody>
      </p:sp>
      <p:pic>
        <p:nvPicPr>
          <p:cNvPr id="1026" name="image_0">
            <a:extLst>
              <a:ext uri="{FF2B5EF4-FFF2-40B4-BE49-F238E27FC236}">
                <a16:creationId xmlns:a16="http://schemas.microsoft.com/office/drawing/2014/main" id="{25778CE7-FB12-BEE4-C750-0F9BC6849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906" y="1459065"/>
            <a:ext cx="2449863" cy="182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_1">
            <a:extLst>
              <a:ext uri="{FF2B5EF4-FFF2-40B4-BE49-F238E27FC236}">
                <a16:creationId xmlns:a16="http://schemas.microsoft.com/office/drawing/2014/main" id="{2220F7D8-2997-6E44-407A-ECD9148EB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436" y="4232124"/>
            <a:ext cx="2449863" cy="18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9">
            <a:extLst>
              <a:ext uri="{FF2B5EF4-FFF2-40B4-BE49-F238E27FC236}">
                <a16:creationId xmlns:a16="http://schemas.microsoft.com/office/drawing/2014/main" id="{86FFA9AE-79F5-B3E6-671C-3E4217262336}"/>
              </a:ext>
            </a:extLst>
          </p:cNvPr>
          <p:cNvSpPr txBox="1">
            <a:spLocks/>
          </p:cNvSpPr>
          <p:nvPr/>
        </p:nvSpPr>
        <p:spPr>
          <a:xfrm>
            <a:off x="6330408" y="6146769"/>
            <a:ext cx="2677361" cy="533203"/>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Swivel bearing post incident – the point of separation. </a:t>
            </a:r>
          </a:p>
        </p:txBody>
      </p:sp>
      <p:pic>
        <p:nvPicPr>
          <p:cNvPr id="1028" name="image_3">
            <a:extLst>
              <a:ext uri="{FF2B5EF4-FFF2-40B4-BE49-F238E27FC236}">
                <a16:creationId xmlns:a16="http://schemas.microsoft.com/office/drawing/2014/main" id="{FB8414E1-62BC-C985-67CB-16126CCA7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6734" y="1491202"/>
            <a:ext cx="2449863" cy="183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a:extLst>
              <a:ext uri="{FF2B5EF4-FFF2-40B4-BE49-F238E27FC236}">
                <a16:creationId xmlns:a16="http://schemas.microsoft.com/office/drawing/2014/main" id="{9F9EAC12-F36E-6F63-0F9D-91425622EE00}"/>
              </a:ext>
            </a:extLst>
          </p:cNvPr>
          <p:cNvSpPr txBox="1">
            <a:spLocks/>
          </p:cNvSpPr>
          <p:nvPr/>
        </p:nvSpPr>
        <p:spPr>
          <a:xfrm>
            <a:off x="9142984" y="3355073"/>
            <a:ext cx="2677362" cy="533203"/>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stand used to support the jack and cribbing. </a:t>
            </a:r>
          </a:p>
        </p:txBody>
      </p:sp>
      <p:pic>
        <p:nvPicPr>
          <p:cNvPr id="1029" name="image_2">
            <a:extLst>
              <a:ext uri="{FF2B5EF4-FFF2-40B4-BE49-F238E27FC236}">
                <a16:creationId xmlns:a16="http://schemas.microsoft.com/office/drawing/2014/main" id="{D23C2CC1-0DA0-56B9-3FAA-18138779E2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6733" y="4232125"/>
            <a:ext cx="2449863" cy="183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7E9CB340-A1D2-E6EB-43EB-EEC2897B7832}"/>
              </a:ext>
            </a:extLst>
          </p:cNvPr>
          <p:cNvSpPr txBox="1">
            <a:spLocks/>
          </p:cNvSpPr>
          <p:nvPr/>
        </p:nvSpPr>
        <p:spPr>
          <a:xfrm>
            <a:off x="9253144" y="6146769"/>
            <a:ext cx="2677361" cy="533203"/>
          </a:xfrm>
          <a:prstGeom prst="rect">
            <a:avLst/>
          </a:prstGeom>
        </p:spPr>
        <p:txBody>
          <a:bodyPr lIns="91440" tIns="45720" rIns="91440" bIns="45720" anchor="t"/>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0" marR="0" lvl="0" indent="-91440"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a:ea typeface="+mn-ea"/>
                <a:cs typeface="Arial"/>
              </a:rPr>
              <a:t>The jack (post incident) </a:t>
            </a:r>
          </a:p>
        </p:txBody>
      </p:sp>
      <p:pic>
        <p:nvPicPr>
          <p:cNvPr id="6" name="Picture 5" descr="Icon&#10;&#10;Description automatically generated">
            <a:extLst>
              <a:ext uri="{FF2B5EF4-FFF2-40B4-BE49-F238E27FC236}">
                <a16:creationId xmlns:a16="http://schemas.microsoft.com/office/drawing/2014/main" id="{1657AFAC-FC99-A4CA-C3FD-C6FB10E7D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458" y="56413"/>
            <a:ext cx="578959" cy="501545"/>
          </a:xfrm>
          <a:prstGeom prst="rect">
            <a:avLst/>
          </a:prstGeom>
        </p:spPr>
      </p:pic>
      <p:sp>
        <p:nvSpPr>
          <p:cNvPr id="7" name="Oval 6">
            <a:extLst>
              <a:ext uri="{FF2B5EF4-FFF2-40B4-BE49-F238E27FC236}">
                <a16:creationId xmlns:a16="http://schemas.microsoft.com/office/drawing/2014/main" id="{DC9B0756-10F8-507F-8B36-B37F89FF0598}"/>
              </a:ext>
            </a:extLst>
          </p:cNvPr>
          <p:cNvSpPr/>
          <p:nvPr/>
        </p:nvSpPr>
        <p:spPr>
          <a:xfrm>
            <a:off x="7737987" y="2644877"/>
            <a:ext cx="352820" cy="2949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40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3691-0C88-9CE0-9154-68734F60D78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780096A-AE76-3BDA-74CA-CFB5E8A48F5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7D7CEB8-C374-F98D-2979-2752DCA2DD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EFA5FFA-C4D3-7AC6-1A06-E5BE3FF247F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985223-8FDB-7158-9816-24A0B9E73991}"/>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1C2C97-9A49-22E6-32E1-1E1AEF536737}"/>
              </a:ext>
            </a:extLst>
          </p:cNvPr>
          <p:cNvSpPr txBox="1"/>
          <p:nvPr/>
        </p:nvSpPr>
        <p:spPr>
          <a:xfrm>
            <a:off x="6316678" y="2349481"/>
            <a:ext cx="5312827"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Verify work areas are clear and that miners position themselves away from potential hazards, including potential pinch points, when moving or positioning equipment.</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Securely block equipment against motion.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Provide adequate illumination for miners performing maintenance.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Wear reflective clothing to aid visibility when working around mobile equipment.</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Communicate your presence and intended movements when working near mobile equipment and wait for acknowledgment before moving.</a:t>
            </a:r>
          </a:p>
        </p:txBody>
      </p:sp>
      <p:sp>
        <p:nvSpPr>
          <p:cNvPr id="2" name="TextBox 1">
            <a:extLst>
              <a:ext uri="{FF2B5EF4-FFF2-40B4-BE49-F238E27FC236}">
                <a16:creationId xmlns:a16="http://schemas.microsoft.com/office/drawing/2014/main" id="{73107792-CFAD-88F4-631D-FADA03ECBBAB}"/>
              </a:ext>
            </a:extLst>
          </p:cNvPr>
          <p:cNvSpPr txBox="1"/>
          <p:nvPr/>
        </p:nvSpPr>
        <p:spPr>
          <a:xfrm>
            <a:off x="2092865" y="1469125"/>
            <a:ext cx="9715500" cy="584775"/>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April 3, 2026 – A miner died after a scoop backed into another scoop that was transporting a longwall shield. This collision caused the longwall shield to shift and pin the miner, who was working underneath it.</a:t>
            </a:r>
          </a:p>
        </p:txBody>
      </p:sp>
      <p:pic>
        <p:nvPicPr>
          <p:cNvPr id="1026" name="Picture 2">
            <a:extLst>
              <a:ext uri="{FF2B5EF4-FFF2-40B4-BE49-F238E27FC236}">
                <a16:creationId xmlns:a16="http://schemas.microsoft.com/office/drawing/2014/main" id="{700A0816-F3B7-88DB-27F7-911233967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224" y="2371743"/>
            <a:ext cx="3953776" cy="29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40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E5A9D-5BC0-C1D4-9A8C-91565EE79EA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0F115DA4-74C1-7246-1357-3B54237F13E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9420BDC-FF06-1416-B907-7FF295FC8E57}"/>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573962-3353-F350-E64F-3FE2C2330EA2}"/>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1EDCE27-07E3-A4D9-CBE7-03FABAFCCA7C}"/>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53D155A-984C-C153-3F27-04D0411265D1}"/>
              </a:ext>
            </a:extLst>
          </p:cNvPr>
          <p:cNvSpPr txBox="1"/>
          <p:nvPr/>
        </p:nvSpPr>
        <p:spPr>
          <a:xfrm>
            <a:off x="6316679" y="2169873"/>
            <a:ext cx="5163198"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Park mobile equipment and trailers on level ground and properly chock the wheels before beginning any task.</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Confirm landing gear of trailers is firmly positioned on stable support.</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Conduct examinations of equipment and correct potentially hazardous conditions prior to performing tasks.</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Never work on or near equipment that could move unexpectedly; secure equipment against rolling or shifting. </a:t>
            </a:r>
          </a:p>
        </p:txBody>
      </p:sp>
      <p:sp>
        <p:nvSpPr>
          <p:cNvPr id="2" name="TextBox 1">
            <a:extLst>
              <a:ext uri="{FF2B5EF4-FFF2-40B4-BE49-F238E27FC236}">
                <a16:creationId xmlns:a16="http://schemas.microsoft.com/office/drawing/2014/main" id="{E0E80DD7-201F-62B9-9DD2-27CBC7C8C0BC}"/>
              </a:ext>
            </a:extLst>
          </p:cNvPr>
          <p:cNvSpPr txBox="1"/>
          <p:nvPr/>
        </p:nvSpPr>
        <p:spPr>
          <a:xfrm>
            <a:off x="2092865" y="1543797"/>
            <a:ext cx="9715500" cy="338554"/>
          </a:xfrm>
          <a:prstGeom prst="rect">
            <a:avLst/>
          </a:prstGeom>
          <a:noFill/>
        </p:spPr>
        <p:txBody>
          <a:bodyPr wrap="square" rtlCol="0">
            <a:spAutoFit/>
          </a:bodyPr>
          <a:lstStyle/>
          <a:p>
            <a:pPr lvl="0">
              <a:spcAft>
                <a:spcPts val="1200"/>
              </a:spcAft>
              <a:buClr>
                <a:srgbClr val="C66A39"/>
              </a:buClr>
              <a:defRPr/>
            </a:pPr>
            <a:r>
              <a:rPr kumimoji="0" lang="en-US" sz="16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April 30, 2026 – A miner died while filling an uncoupled water tank semi-trailer when it overturned. </a:t>
            </a:r>
          </a:p>
        </p:txBody>
      </p:sp>
      <p:pic>
        <p:nvPicPr>
          <p:cNvPr id="3" name="Picture 2">
            <a:extLst>
              <a:ext uri="{FF2B5EF4-FFF2-40B4-BE49-F238E27FC236}">
                <a16:creationId xmlns:a16="http://schemas.microsoft.com/office/drawing/2014/main" id="{E6F71400-7DB7-B737-1E75-630DB581D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865" y="2169873"/>
            <a:ext cx="3910593" cy="293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10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y cliff&#10;&#10;Description automatically generated">
            <a:extLst>
              <a:ext uri="{FF2B5EF4-FFF2-40B4-BE49-F238E27FC236}">
                <a16:creationId xmlns:a16="http://schemas.microsoft.com/office/drawing/2014/main" id="{D0EEE933-1FB8-1D5B-84DA-816ADFBD9B69}"/>
              </a:ext>
            </a:extLst>
          </p:cNvPr>
          <p:cNvPicPr>
            <a:picLocks noChangeAspect="1"/>
          </p:cNvPicPr>
          <p:nvPr/>
        </p:nvPicPr>
        <p:blipFill rotWithShape="1">
          <a:blip r:embed="rId3">
            <a:extLst>
              <a:ext uri="{28A0092B-C50C-407E-A947-70E740481C1C}">
                <a14:useLocalDpi xmlns:a14="http://schemas.microsoft.com/office/drawing/2010/main" val="0"/>
              </a:ext>
            </a:extLst>
          </a:blip>
          <a:srcRect b="92794"/>
          <a:stretch/>
        </p:blipFill>
        <p:spPr>
          <a:xfrm>
            <a:off x="0" y="6544908"/>
            <a:ext cx="6517761" cy="313092"/>
          </a:xfrm>
          <a:prstGeom prst="rect">
            <a:avLst/>
          </a:prstGeom>
        </p:spPr>
      </p:pic>
      <p:pic>
        <p:nvPicPr>
          <p:cNvPr id="10" name="Picture 9" descr="A close-up of a rocky cliff&#10;&#10;Description automatically generated">
            <a:extLst>
              <a:ext uri="{FF2B5EF4-FFF2-40B4-BE49-F238E27FC236}">
                <a16:creationId xmlns:a16="http://schemas.microsoft.com/office/drawing/2014/main" id="{B4C9FBBB-0FBA-CE5F-9CF8-1FAB852D3A58}"/>
              </a:ext>
            </a:extLst>
          </p:cNvPr>
          <p:cNvPicPr>
            <a:picLocks noChangeAspect="1"/>
          </p:cNvPicPr>
          <p:nvPr/>
        </p:nvPicPr>
        <p:blipFill rotWithShape="1">
          <a:blip r:embed="rId3">
            <a:extLst>
              <a:ext uri="{28A0092B-C50C-407E-A947-70E740481C1C}">
                <a14:useLocalDpi xmlns:a14="http://schemas.microsoft.com/office/drawing/2010/main" val="0"/>
              </a:ext>
            </a:extLst>
          </a:blip>
          <a:srcRect t="90875"/>
          <a:stretch/>
        </p:blipFill>
        <p:spPr>
          <a:xfrm>
            <a:off x="0" y="0"/>
            <a:ext cx="6517759" cy="396508"/>
          </a:xfrm>
          <a:prstGeom prst="rect">
            <a:avLst/>
          </a:prstGeom>
        </p:spPr>
      </p:pic>
      <p:pic>
        <p:nvPicPr>
          <p:cNvPr id="5" name="Picture 4">
            <a:extLst>
              <a:ext uri="{FF2B5EF4-FFF2-40B4-BE49-F238E27FC236}">
                <a16:creationId xmlns:a16="http://schemas.microsoft.com/office/drawing/2014/main" id="{E97DC3B6-71F9-B10D-D96C-D4EF1AB14682}"/>
              </a:ext>
            </a:extLst>
          </p:cNvPr>
          <p:cNvPicPr>
            <a:picLocks noChangeAspect="1"/>
          </p:cNvPicPr>
          <p:nvPr/>
        </p:nvPicPr>
        <p:blipFill>
          <a:blip r:embed="rId4">
            <a:extLst>
              <a:ext uri="{28A0092B-C50C-407E-A947-70E740481C1C}">
                <a14:useLocalDpi xmlns:a14="http://schemas.microsoft.com/office/drawing/2010/main" val="0"/>
              </a:ext>
            </a:extLst>
          </a:blip>
          <a:srcRect t="2" b="2"/>
          <a:stretch/>
        </p:blipFill>
        <p:spPr>
          <a:xfrm>
            <a:off x="6096000" y="396508"/>
            <a:ext cx="6096000"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Site Incidents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708513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0D088-65CA-6CA8-5EB8-B29BD7D1BBD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3AF148B3-AE6D-A644-E34D-61250C4B96E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E93B71-265E-BA5C-43A7-E26A9C47C3A1}"/>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FAC136-DCE2-9893-A25C-81C19AE4E2B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D3AEB7-E685-E359-2947-E9BC93FBE2C6}"/>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2EDF01-091F-0789-290B-E454C0BF9D70}"/>
              </a:ext>
            </a:extLst>
          </p:cNvPr>
          <p:cNvSpPr txBox="1"/>
          <p:nvPr/>
        </p:nvSpPr>
        <p:spPr>
          <a:xfrm>
            <a:off x="1953935" y="1372291"/>
            <a:ext cx="10009465" cy="5355312"/>
          </a:xfrm>
          <a:prstGeom prst="rect">
            <a:avLst/>
          </a:prstGeom>
          <a:noFill/>
        </p:spPr>
        <p:txBody>
          <a:bodyPr wrap="square" rtlCol="0">
            <a:sp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05/02 – Two Employees exposed to molten material a Crusher (Near Miss)</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Employees air-lance cutting at crusher when gas and molten material ejected from concave liner</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Employees wearing full heat suits/PAPRs and protected from injuries</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05/06 – Underground LHD almost reversed into passing buggy (Near Miss)</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Loader mucking in 523 near 5XC-1 when buggy approached thinking loader allowing to pass</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Loader began backing up and buggy operator noticed and reversed to nearby cutout avoiding potential collision</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05/14 – Employee opened PT Service Cage gate when cage not at station (Near Miss)</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Employee approached the gate and opened roughly 6 inches before stopping when nearby employees' notices and shouted</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Ongoing initiative to interlock station gates when cage not present</a:t>
            </a:r>
          </a:p>
          <a:p>
            <a:pPr>
              <a:spcAft>
                <a:spcPts val="1200"/>
              </a:spcAft>
              <a:buClr>
                <a:srgbClr val="C66A39"/>
              </a:buClr>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930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C6CD-14E9-677A-8FBD-EC568F2DCD7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A21B949-BF6B-25AF-F1A2-D736112A78E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C3DBA36-CC1A-4579-D90C-757936D9FDC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A1AD5C-F47E-8BBB-8685-40F55A8914EB}"/>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7C3505-498E-E010-D02F-E86867D4FC83}"/>
              </a:ext>
            </a:extLst>
          </p:cNvPr>
          <p:cNvSpPr txBox="1"/>
          <p:nvPr/>
        </p:nvSpPr>
        <p:spPr>
          <a:xfrm>
            <a:off x="1787610" y="596203"/>
            <a:ext cx="98711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Avoiding Unauthorized AI Tools</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E804C2-708A-EFF9-455C-1944720B683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5E384FD-F221-D47C-FE3D-27FA1DB087E8}"/>
              </a:ext>
            </a:extLst>
          </p:cNvPr>
          <p:cNvSpPr txBox="1"/>
          <p:nvPr/>
        </p:nvSpPr>
        <p:spPr>
          <a:xfrm>
            <a:off x="2010032" y="1625870"/>
            <a:ext cx="9756095" cy="4344716"/>
          </a:xfrm>
          <a:prstGeom prst="rect">
            <a:avLst/>
          </a:prstGeom>
          <a:noFill/>
        </p:spPr>
        <p:txBody>
          <a:bodyPr wrap="square">
            <a:spAutoFit/>
          </a:bodyPr>
          <a:lstStyle/>
          <a:p>
            <a:pPr marL="342900" indent="-342900">
              <a:lnSpc>
                <a:spcPct val="107000"/>
              </a:lnSpc>
              <a:buFontTx/>
              <a:buChar char="-"/>
            </a:pP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FMI has observed an increase in AI “notetaking” bots being added to Teams meetings</a:t>
            </a:r>
          </a:p>
          <a:p>
            <a:pPr marL="342900" indent="-342900">
              <a:lnSpc>
                <a:spcPct val="107000"/>
              </a:lnSpc>
              <a:buFontTx/>
              <a:buChar char="-"/>
            </a:pP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The use of these tools and software falls under </a:t>
            </a: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hlinkClick r:id="rId4"/>
              </a:rPr>
              <a:t>MIS End User Policies</a:t>
            </a:r>
            <a:r>
              <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that prohibit Freeport employees, contractors and partners from sharing company data without the company’s consent</a:t>
            </a:r>
          </a:p>
          <a:p>
            <a:pPr>
              <a:lnSpc>
                <a:spcPct val="107000"/>
              </a:lnSpc>
            </a:pPr>
            <a:endPar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b="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To protect company data:</a:t>
            </a:r>
          </a:p>
          <a:p>
            <a:pPr marL="800100" lvl="1" indent="-342900">
              <a:lnSpc>
                <a:spcPct val="107000"/>
              </a:lnSpc>
              <a:buFontTx/>
              <a:buChar char="-"/>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Contractors and </a:t>
            </a: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Vendors not to use notetaking bots/recording tools</a:t>
            </a:r>
          </a:p>
          <a:p>
            <a:pPr marL="800100" lvl="1" indent="-342900">
              <a:lnSpc>
                <a:spcPct val="107000"/>
              </a:lnSpc>
              <a:buFontTx/>
              <a:buChar char="-"/>
            </a:pP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If </a:t>
            </a: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external bot/recorder</a:t>
            </a:r>
            <a:r>
              <a:rPr lang="en-US" sz="22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added to meeting, meeting will be stopped</a:t>
            </a:r>
          </a:p>
          <a:p>
            <a:pPr marL="800100" lvl="1" indent="-342900">
              <a:lnSpc>
                <a:spcPct val="107000"/>
              </a:lnSpc>
              <a:buFontTx/>
              <a:buChar char="-"/>
            </a:pPr>
            <a:r>
              <a:rPr lang="en-US" sz="22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Ask the FMI organizer to use approved notetaking tools</a:t>
            </a:r>
          </a:p>
          <a:p>
            <a:pPr marL="342900" indent="-342900">
              <a:lnSpc>
                <a:spcPct val="107000"/>
              </a:lnSpc>
              <a:buFontTx/>
              <a:buChar char="-"/>
            </a:pPr>
            <a:endPar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753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72291"/>
            <a:ext cx="10009465" cy="3508653"/>
          </a:xfrm>
          <a:prstGeom prst="rect">
            <a:avLst/>
          </a:prstGeom>
          <a:noFill/>
        </p:spPr>
        <p:txBody>
          <a:bodyPr wrap="square" rtlCol="0">
            <a:sp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05/28 – Mill North Gate Damaged by CONEX (Property Damage)</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Contractor escorting delivery truck with CONEX noticed damage to gate after passing</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Gate automated timer had initiated and attempted to close gate while CONEX was underneath and moving</a:t>
            </a:r>
          </a:p>
          <a:p>
            <a:pPr>
              <a:spcBef>
                <a:spcPts val="0"/>
              </a:spcBef>
              <a:spcAft>
                <a:spcPts val="1200"/>
              </a:spcAft>
              <a:buClr>
                <a:srgbClr val="C66A39"/>
              </a:buClr>
            </a:pPr>
            <a:r>
              <a:rPr lang="en-US">
                <a:latin typeface="Arial" panose="020B0604020202020204" pitchFamily="34" charset="0"/>
                <a:cs typeface="Arial" panose="020B0604020202020204" pitchFamily="34" charset="0"/>
              </a:rPr>
              <a:t>05/29 – 50-ton crane moved without operator input while using remote controls (Near Miss)</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Crane remote malfunctioned causing low-speed, unplanned movement while in use aligning </a:t>
            </a:r>
            <a:r>
              <a:rPr lang="en-US" err="1">
                <a:latin typeface="Arial" panose="020B0604020202020204" pitchFamily="34" charset="0"/>
                <a:cs typeface="Arial" panose="020B0604020202020204" pitchFamily="34" charset="0"/>
              </a:rPr>
              <a:t>bullgear</a:t>
            </a:r>
            <a:r>
              <a:rPr lang="en-US">
                <a:latin typeface="Arial" panose="020B0604020202020204" pitchFamily="34" charset="0"/>
                <a:cs typeface="Arial" panose="020B0604020202020204" pitchFamily="34" charset="0"/>
              </a:rPr>
              <a:t> cover at Primary Mill 4</a:t>
            </a:r>
          </a:p>
          <a:p>
            <a:pPr marL="800100" lvl="1" indent="-342900">
              <a:spcAft>
                <a:spcPts val="1200"/>
              </a:spcAft>
              <a:buClr>
                <a:srgbClr val="C66A39"/>
              </a:buClr>
              <a:buFont typeface="Arial" panose="020B0604020202020204" pitchFamily="34" charset="0"/>
              <a:buChar char="•"/>
            </a:pPr>
            <a:r>
              <a:rPr lang="en-US">
                <a:latin typeface="Arial" panose="020B0604020202020204" pitchFamily="34" charset="0"/>
                <a:cs typeface="Arial" panose="020B0604020202020204" pitchFamily="34" charset="0"/>
              </a:rPr>
              <a:t>Site standing down use of crane remote control devices as we evaluate cause</a:t>
            </a:r>
          </a:p>
          <a:p>
            <a:pPr>
              <a:spcAft>
                <a:spcPts val="1200"/>
              </a:spcAft>
              <a:buClr>
                <a:srgbClr val="C66A39"/>
              </a:buClr>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76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a:solidFill>
                  <a:srgbClr val="004449"/>
                </a:solidFill>
                <a:latin typeface="Arial" panose="020B0604020202020204" pitchFamily="34" charset="0"/>
                <a:cs typeface="Arial" panose="020B0604020202020204" pitchFamily="34" charset="0"/>
              </a:rPr>
              <a:t>FRM Verification Results – May</a:t>
            </a:r>
            <a:endParaRPr lang="en-US" sz="3600" b="1">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5324535"/>
          </a:xfrm>
          <a:prstGeom prst="rect">
            <a:avLst/>
          </a:prstGeom>
          <a:noFill/>
        </p:spPr>
        <p:txBody>
          <a:bodyPr wrap="square">
            <a:spAutoFit/>
          </a:bodyPr>
          <a:lstStyle/>
          <a:p>
            <a:pPr marL="0" indent="0">
              <a:buNone/>
            </a:pPr>
            <a:r>
              <a:rPr lang="en-US" sz="2200"/>
              <a:t>183 verifications completed in May</a:t>
            </a:r>
          </a:p>
          <a:p>
            <a:pPr marL="0" indent="0">
              <a:buNone/>
            </a:pPr>
            <a:endParaRPr lang="en-US" sz="2200"/>
          </a:p>
          <a:p>
            <a:pPr marL="0" indent="0">
              <a:buNone/>
            </a:pPr>
            <a:r>
              <a:rPr lang="en-US" sz="2200" b="0" i="0" u="none" strike="noStrike">
                <a:solidFill>
                  <a:srgbClr val="000000"/>
                </a:solidFill>
                <a:effectLst/>
                <a:latin typeface="Calibri" panose="020F0502020204030204" pitchFamily="34" charset="0"/>
              </a:rPr>
              <a:t>Focus </a:t>
            </a:r>
            <a:r>
              <a:rPr lang="en-US" sz="2200">
                <a:solidFill>
                  <a:srgbClr val="000000"/>
                </a:solidFill>
                <a:latin typeface="Calibri" panose="020F0502020204030204" pitchFamily="34" charset="0"/>
              </a:rPr>
              <a:t>for</a:t>
            </a:r>
            <a:r>
              <a:rPr lang="en-US" sz="2200" b="0" i="0" u="none" strike="noStrike">
                <a:solidFill>
                  <a:srgbClr val="000000"/>
                </a:solidFill>
                <a:effectLst/>
                <a:latin typeface="Calibri" panose="020F0502020204030204" pitchFamily="34" charset="0"/>
              </a:rPr>
              <a:t> May</a:t>
            </a:r>
            <a:r>
              <a:rPr lang="en-US" sz="2200">
                <a:solidFill>
                  <a:srgbClr val="000000"/>
                </a:solidFill>
                <a:latin typeface="Calibri" panose="020F0502020204030204" pitchFamily="34" charset="0"/>
              </a:rPr>
              <a:t> was </a:t>
            </a:r>
            <a:r>
              <a:rPr lang="en-US" sz="2200" b="0" i="0" u="none" strike="noStrike">
                <a:solidFill>
                  <a:srgbClr val="000000"/>
                </a:solidFill>
                <a:effectLst/>
                <a:latin typeface="Calibri" panose="020F0502020204030204" pitchFamily="34" charset="0"/>
              </a:rPr>
              <a:t>around Hazardous Substance – Chronic and Exposure to Electrical Hazards</a:t>
            </a:r>
            <a:br>
              <a:rPr lang="en-US" sz="2200" b="0" i="0" u="none" strike="noStrike">
                <a:solidFill>
                  <a:srgbClr val="000000"/>
                </a:solidFill>
                <a:effectLst/>
                <a:highlight>
                  <a:srgbClr val="FFFF00"/>
                </a:highlight>
                <a:latin typeface="Calibri" panose="020F0502020204030204" pitchFamily="34" charset="0"/>
              </a:rPr>
            </a:br>
            <a:endParaRPr lang="en-US" sz="2200">
              <a:highlight>
                <a:srgbClr val="FFFF00"/>
              </a:highlight>
            </a:endParaRPr>
          </a:p>
          <a:p>
            <a:pPr marL="342900" indent="-342900">
              <a:buFontTx/>
              <a:buChar char="-"/>
            </a:pPr>
            <a:r>
              <a:rPr lang="en-US"/>
              <a:t>Exposure to Electrical Hazards missing controls increased, spurred by multiple missing arc flash labels (to be addressed during Extended Shutdown)</a:t>
            </a:r>
          </a:p>
          <a:p>
            <a:pPr marL="342900" indent="-342900">
              <a:buFontTx/>
              <a:buChar char="-"/>
            </a:pPr>
            <a:r>
              <a:rPr lang="en-US"/>
              <a:t>Haz. Sub. – Acute increased from lack of SDS review prior to chemical handling</a:t>
            </a:r>
          </a:p>
          <a:p>
            <a:pPr marL="342900" indent="-342900">
              <a:buFontTx/>
              <a:buChar char="-"/>
            </a:pPr>
            <a:endParaRPr lang="en-US" sz="2200">
              <a:highlight>
                <a:srgbClr val="FFFF00"/>
              </a:highlight>
            </a:endParaRPr>
          </a:p>
          <a:p>
            <a:pPr marL="0" indent="0">
              <a:buNone/>
            </a:pPr>
            <a:r>
              <a:rPr lang="en-US" sz="2200" u="sng"/>
              <a:t>FOCUS FOR JUNE/JULY:</a:t>
            </a:r>
          </a:p>
          <a:p>
            <a:pPr marL="342900" indent="-342900">
              <a:buFontTx/>
              <a:buChar char="-"/>
            </a:pPr>
            <a:r>
              <a:rPr lang="en-US" sz="2200"/>
              <a:t>Exposure to Electrical Hazards</a:t>
            </a:r>
          </a:p>
          <a:p>
            <a:pPr marL="342900" indent="-342900">
              <a:buFontTx/>
              <a:buChar char="-"/>
            </a:pPr>
            <a:r>
              <a:rPr lang="en-US" sz="2200"/>
              <a:t>Hazardous Substances - Acute</a:t>
            </a:r>
          </a:p>
        </p:txBody>
      </p:sp>
      <p:graphicFrame>
        <p:nvGraphicFramePr>
          <p:cNvPr id="2" name="Chart 1">
            <a:extLst>
              <a:ext uri="{FF2B5EF4-FFF2-40B4-BE49-F238E27FC236}">
                <a16:creationId xmlns:a16="http://schemas.microsoft.com/office/drawing/2014/main" id="{6304E2E7-6C1B-44AB-B392-EA6690A2EE56}"/>
              </a:ext>
            </a:extLst>
          </p:cNvPr>
          <p:cNvGraphicFramePr>
            <a:graphicFrameLocks/>
          </p:cNvGraphicFramePr>
          <p:nvPr/>
        </p:nvGraphicFramePr>
        <p:xfrm>
          <a:off x="6242180" y="1331569"/>
          <a:ext cx="5949820" cy="5061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FRM Verification Results – May</a:t>
            </a:r>
          </a:p>
          <a:p>
            <a:pPr algn="ctr"/>
            <a:r>
              <a:rPr lang="en-US" sz="2400" b="1">
                <a:solidFill>
                  <a:srgbClr val="004449"/>
                </a:solidFill>
                <a:latin typeface="Arial" panose="020B0604020202020204" pitchFamily="34" charset="0"/>
                <a:cs typeface="Arial" panose="020B0604020202020204" pitchFamily="34" charset="0"/>
              </a:rPr>
              <a:t>Henderson Missing Controls with Multiple No Responses</a:t>
            </a:r>
          </a:p>
        </p:txBody>
      </p:sp>
      <p:pic>
        <p:nvPicPr>
          <p:cNvPr id="5" name="Picture 4">
            <a:extLst>
              <a:ext uri="{FF2B5EF4-FFF2-40B4-BE49-F238E27FC236}">
                <a16:creationId xmlns:a16="http://schemas.microsoft.com/office/drawing/2014/main" id="{315FA3E4-F5F0-8204-83AD-EF754D9D1B81}"/>
              </a:ext>
            </a:extLst>
          </p:cNvPr>
          <p:cNvPicPr>
            <a:picLocks noChangeAspect="1"/>
          </p:cNvPicPr>
          <p:nvPr/>
        </p:nvPicPr>
        <p:blipFill>
          <a:blip r:embed="rId3"/>
          <a:stretch>
            <a:fillRect/>
          </a:stretch>
        </p:blipFill>
        <p:spPr>
          <a:xfrm>
            <a:off x="1812195" y="2399559"/>
            <a:ext cx="9759217" cy="2611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2164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D97AFC-932B-7AC2-2160-33734D344A37}"/>
              </a:ext>
            </a:extLst>
          </p:cNvPr>
          <p:cNvPicPr>
            <a:picLocks noChangeAspect="1"/>
          </p:cNvPicPr>
          <p:nvPr/>
        </p:nvPicPr>
        <p:blipFill>
          <a:blip r:embed="rId3"/>
          <a:srcRect t="39244"/>
          <a:stretch>
            <a:fillRect/>
          </a:stretch>
        </p:blipFill>
        <p:spPr>
          <a:xfrm>
            <a:off x="0" y="0"/>
            <a:ext cx="6095999" cy="568561"/>
          </a:xfrm>
          <a:prstGeom prst="rect">
            <a:avLst/>
          </a:prstGeom>
        </p:spPr>
      </p:pic>
      <p:pic>
        <p:nvPicPr>
          <p:cNvPr id="6" name="Picture 5">
            <a:extLst>
              <a:ext uri="{FF2B5EF4-FFF2-40B4-BE49-F238E27FC236}">
                <a16:creationId xmlns:a16="http://schemas.microsoft.com/office/drawing/2014/main" id="{A35AC1BF-8F61-B8C9-B289-F4F5FFB1AE4F}"/>
              </a:ext>
            </a:extLst>
          </p:cNvPr>
          <p:cNvPicPr>
            <a:picLocks noChangeAspect="1"/>
          </p:cNvPicPr>
          <p:nvPr/>
        </p:nvPicPr>
        <p:blipFill>
          <a:blip r:embed="rId4"/>
          <a:srcRect b="42066"/>
          <a:stretch>
            <a:fillRect/>
          </a:stretch>
        </p:blipFill>
        <p:spPr>
          <a:xfrm>
            <a:off x="0" y="6502578"/>
            <a:ext cx="6096000" cy="367560"/>
          </a:xfrm>
          <a:prstGeom prst="rect">
            <a:avLst/>
          </a:prstGeom>
        </p:spPr>
      </p:pic>
      <p:pic>
        <p:nvPicPr>
          <p:cNvPr id="5" name="Picture 4">
            <a:extLst>
              <a:ext uri="{FF2B5EF4-FFF2-40B4-BE49-F238E27FC236}">
                <a16:creationId xmlns:a16="http://schemas.microsoft.com/office/drawing/2014/main" id="{4F46950F-C92D-90E1-D0EB-F260ACFEA082}"/>
              </a:ext>
            </a:extLst>
          </p:cNvPr>
          <p:cNvPicPr>
            <a:picLocks noChangeAspect="1"/>
          </p:cNvPicPr>
          <p:nvPr/>
        </p:nvPicPr>
        <p:blipFill>
          <a:blip r:embed="rId5"/>
          <a:srcRect r="15449"/>
          <a:stretch>
            <a:fillRect/>
          </a:stretch>
        </p:blipFill>
        <p:spPr>
          <a:xfrm>
            <a:off x="4257461" y="393523"/>
            <a:ext cx="7934540" cy="615138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5816977"/>
          </a:xfrm>
          <a:prstGeom prst="rect">
            <a:avLst/>
          </a:prstGeom>
          <a:noFill/>
        </p:spPr>
        <p:txBody>
          <a:bodyPr wrap="square" rtlCol="0">
            <a:spAutoFit/>
          </a:bodyPr>
          <a:lstStyle/>
          <a:p>
            <a:r>
              <a:rPr lang="en-US" sz="6600" b="1">
                <a:solidFill>
                  <a:schemeClr val="bg1"/>
                </a:solidFill>
                <a:latin typeface="Arial" panose="020B0604020202020204" pitchFamily="34" charset="0"/>
                <a:cs typeface="Arial" panose="020B0604020202020204" pitchFamily="34" charset="0"/>
              </a:rPr>
              <a:t>Q2 2026 MSHA Inspection Review</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700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Citation Count</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graphicFrame>
        <p:nvGraphicFramePr>
          <p:cNvPr id="12" name="Table 11">
            <a:extLst>
              <a:ext uri="{FF2B5EF4-FFF2-40B4-BE49-F238E27FC236}">
                <a16:creationId xmlns:a16="http://schemas.microsoft.com/office/drawing/2014/main" id="{8F5B3DE9-6FC5-1AED-F64E-9BBD918DA20E}"/>
              </a:ext>
            </a:extLst>
          </p:cNvPr>
          <p:cNvGraphicFramePr>
            <a:graphicFrameLocks noGrp="1"/>
          </p:cNvGraphicFramePr>
          <p:nvPr/>
        </p:nvGraphicFramePr>
        <p:xfrm>
          <a:off x="479296" y="2201081"/>
          <a:ext cx="4868049" cy="2133600"/>
        </p:xfrm>
        <a:graphic>
          <a:graphicData uri="http://schemas.openxmlformats.org/drawingml/2006/table">
            <a:tbl>
              <a:tblPr>
                <a:tableStyleId>{5C22544A-7EE6-4342-B048-85BDC9FD1C3A}</a:tableStyleId>
              </a:tblPr>
              <a:tblGrid>
                <a:gridCol w="1819954">
                  <a:extLst>
                    <a:ext uri="{9D8B030D-6E8A-4147-A177-3AD203B41FA5}">
                      <a16:colId xmlns:a16="http://schemas.microsoft.com/office/drawing/2014/main" val="4258133978"/>
                    </a:ext>
                  </a:extLst>
                </a:gridCol>
                <a:gridCol w="749837">
                  <a:extLst>
                    <a:ext uri="{9D8B030D-6E8A-4147-A177-3AD203B41FA5}">
                      <a16:colId xmlns:a16="http://schemas.microsoft.com/office/drawing/2014/main" val="1422550530"/>
                    </a:ext>
                  </a:extLst>
                </a:gridCol>
                <a:gridCol w="1048329">
                  <a:extLst>
                    <a:ext uri="{9D8B030D-6E8A-4147-A177-3AD203B41FA5}">
                      <a16:colId xmlns:a16="http://schemas.microsoft.com/office/drawing/2014/main" val="3765897001"/>
                    </a:ext>
                  </a:extLst>
                </a:gridCol>
                <a:gridCol w="1249929">
                  <a:extLst>
                    <a:ext uri="{9D8B030D-6E8A-4147-A177-3AD203B41FA5}">
                      <a16:colId xmlns:a16="http://schemas.microsoft.com/office/drawing/2014/main" val="3654854854"/>
                    </a:ext>
                  </a:extLst>
                </a:gridCol>
              </a:tblGrid>
              <a:tr h="323850">
                <a:tc>
                  <a:txBody>
                    <a:bodyPr/>
                    <a:lstStyle/>
                    <a:p>
                      <a:pPr algn="l" fontAlgn="b">
                        <a:buNone/>
                      </a:pPr>
                      <a:r>
                        <a:rPr lang="en-US" sz="2000" b="1" u="none" strike="noStrike">
                          <a:effectLst/>
                        </a:rPr>
                        <a:t>Henderson Q2 2026 MSHA Citations</a:t>
                      </a:r>
                      <a:endParaRPr lang="en-US" sz="2000" b="1" i="0" u="none" strike="noStrike">
                        <a:solidFill>
                          <a:srgbClr val="000000"/>
                        </a:solidFill>
                        <a:effectLst/>
                        <a:latin typeface="Tahoma" panose="020B0604030504040204" pitchFamily="34" charset="0"/>
                      </a:endParaRPr>
                    </a:p>
                  </a:txBody>
                  <a:tcPr marL="0" marR="0" marT="0" marB="0" anchor="b"/>
                </a:tc>
                <a:tc>
                  <a:txBody>
                    <a:bodyPr/>
                    <a:lstStyle/>
                    <a:p>
                      <a:pPr algn="ctr" fontAlgn="b">
                        <a:buNone/>
                      </a:pPr>
                      <a:r>
                        <a:rPr lang="en-US" sz="2000" u="none" strike="noStrike">
                          <a:effectLst/>
                        </a:rPr>
                        <a:t>S&amp;S</a:t>
                      </a:r>
                      <a:endParaRPr lang="en-US" sz="2000" b="1" i="0" u="none" strike="noStrike">
                        <a:solidFill>
                          <a:srgbClr val="000000"/>
                        </a:solidFill>
                        <a:effectLst/>
                        <a:latin typeface="Tahoma" panose="020B060403050404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en-US" sz="2000" u="none" strike="noStrike">
                          <a:effectLst/>
                        </a:rPr>
                        <a:t>Non-S&amp;S</a:t>
                      </a:r>
                      <a:endParaRPr lang="en-US" sz="2000" b="1" i="0" u="none" strike="noStrike">
                        <a:solidFill>
                          <a:srgbClr val="000000"/>
                        </a:solidFill>
                        <a:effectLst/>
                        <a:latin typeface="Tahoma" panose="020B060403050404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r" fontAlgn="b">
                        <a:buNone/>
                      </a:pPr>
                      <a:r>
                        <a:rPr lang="en-US" sz="2000" u="none" strike="noStrike">
                          <a:effectLst/>
                        </a:rPr>
                        <a:t>All Citations</a:t>
                      </a:r>
                      <a:endParaRPr lang="en-US" sz="2000" b="1" i="0" u="none" strike="noStrike">
                        <a:solidFill>
                          <a:srgbClr val="000000"/>
                        </a:solidFill>
                        <a:effectLst/>
                        <a:latin typeface="Tahoma" panose="020B0604030504040204" pitchFamily="34" charset="0"/>
                      </a:endParaRPr>
                    </a:p>
                  </a:txBody>
                  <a:tcPr marL="0" marR="0" marT="0"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65755151"/>
                  </a:ext>
                </a:extLst>
              </a:tr>
              <a:tr h="161925">
                <a:tc>
                  <a:txBody>
                    <a:bodyPr/>
                    <a:lstStyle/>
                    <a:p>
                      <a:pPr algn="r" fontAlgn="b">
                        <a:buNone/>
                      </a:pPr>
                      <a:r>
                        <a:rPr lang="en-US" sz="2000" u="none" strike="noStrike">
                          <a:effectLst/>
                        </a:rPr>
                        <a:t>Mine </a:t>
                      </a:r>
                      <a:endParaRPr lang="en-US" sz="2000" b="0" i="0" u="none" strike="noStrike">
                        <a:solidFill>
                          <a:srgbClr val="000000"/>
                        </a:solidFill>
                        <a:effectLst/>
                        <a:latin typeface="Tahoma" panose="020B0604030504040204" pitchFamily="34" charset="0"/>
                      </a:endParaRPr>
                    </a:p>
                  </a:txBody>
                  <a:tcPr marL="0" marR="0" marT="0" marB="0" anchor="b">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fontAlgn="b">
                        <a:buNone/>
                      </a:pPr>
                      <a:r>
                        <a:rPr lang="en-US" sz="2000" u="none" strike="noStrike">
                          <a:effectLst/>
                        </a:rPr>
                        <a:t>4</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2000" u="none" strike="noStrike">
                          <a:effectLst/>
                        </a:rPr>
                        <a:t>19</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2000" u="none" strike="noStrike">
                          <a:effectLst/>
                        </a:rPr>
                        <a:t>23</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4602475"/>
                  </a:ext>
                </a:extLst>
              </a:tr>
              <a:tr h="161925">
                <a:tc>
                  <a:txBody>
                    <a:bodyPr/>
                    <a:lstStyle/>
                    <a:p>
                      <a:pPr algn="r" fontAlgn="b">
                        <a:buNone/>
                      </a:pPr>
                      <a:r>
                        <a:rPr lang="en-US" sz="2000" u="none" strike="noStrike">
                          <a:effectLst/>
                        </a:rPr>
                        <a:t>Mill</a:t>
                      </a:r>
                      <a:endParaRPr lang="en-US" sz="2000" b="0" i="0" u="none" strike="noStrike">
                        <a:solidFill>
                          <a:srgbClr val="000000"/>
                        </a:solidFill>
                        <a:effectLst/>
                        <a:latin typeface="Tahoma" panose="020B0604030504040204" pitchFamily="34" charset="0"/>
                      </a:endParaRPr>
                    </a:p>
                  </a:txBody>
                  <a:tcPr marL="0" marR="0" marT="0" marB="0" anchor="b">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fontAlgn="b">
                        <a:buNone/>
                      </a:pPr>
                      <a:r>
                        <a:rPr lang="en-US" sz="2000" u="none" strike="noStrike">
                          <a:effectLst/>
                        </a:rPr>
                        <a:t>4</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2000" u="none" strike="noStrike">
                          <a:effectLst/>
                        </a:rPr>
                        <a:t>19</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2000" u="none" strike="noStrike">
                          <a:effectLst/>
                        </a:rPr>
                        <a:t>23</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71080542"/>
                  </a:ext>
                </a:extLst>
              </a:tr>
              <a:tr h="161925">
                <a:tc>
                  <a:txBody>
                    <a:bodyPr/>
                    <a:lstStyle/>
                    <a:p>
                      <a:pPr algn="r" fontAlgn="b">
                        <a:buNone/>
                      </a:pPr>
                      <a:r>
                        <a:rPr lang="en-US" sz="2000" u="none" strike="noStrike">
                          <a:effectLst/>
                        </a:rPr>
                        <a:t>Contractors</a:t>
                      </a:r>
                      <a:endParaRPr lang="en-US" sz="2000" b="0" i="0" u="none" strike="noStrike">
                        <a:solidFill>
                          <a:srgbClr val="000000"/>
                        </a:solidFill>
                        <a:effectLst/>
                        <a:latin typeface="Tahoma" panose="020B0604030504040204" pitchFamily="34" charset="0"/>
                      </a:endParaRPr>
                    </a:p>
                  </a:txBody>
                  <a:tcPr marL="0" marR="0" marT="0" marB="0" anchor="b">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fontAlgn="b">
                        <a:buNone/>
                      </a:pPr>
                      <a:r>
                        <a:rPr lang="en-US" sz="2000" u="none" strike="noStrike">
                          <a:effectLst/>
                        </a:rPr>
                        <a:t>0</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2000" u="none" strike="noStrike">
                          <a:effectLst/>
                        </a:rPr>
                        <a:t>2</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US" sz="2000" u="none" strike="noStrike">
                          <a:effectLst/>
                        </a:rPr>
                        <a:t>2</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60898282"/>
                  </a:ext>
                </a:extLst>
              </a:tr>
              <a:tr h="171450">
                <a:tc>
                  <a:txBody>
                    <a:bodyPr/>
                    <a:lstStyle/>
                    <a:p>
                      <a:pPr algn="l" fontAlgn="b">
                        <a:buNone/>
                      </a:pPr>
                      <a:r>
                        <a:rPr lang="en-US" sz="2000" u="none" strike="noStrike">
                          <a:effectLst/>
                        </a:rPr>
                        <a:t>Total Henderson</a:t>
                      </a:r>
                      <a:endParaRPr lang="en-US" sz="2000" b="0" i="0" u="none" strike="noStrike">
                        <a:solidFill>
                          <a:srgbClr val="000000"/>
                        </a:solidFill>
                        <a:effectLst/>
                        <a:latin typeface="Tahoma" panose="020B0604030504040204" pitchFamily="34" charset="0"/>
                      </a:endParaRPr>
                    </a:p>
                  </a:txBody>
                  <a:tcPr marL="0" marR="0" marT="0" marB="0" anchor="b">
                    <a:lnR w="12700" cap="flat" cmpd="sng" algn="ctr">
                      <a:solidFill>
                        <a:schemeClr val="tx1"/>
                      </a:solidFill>
                      <a:prstDash val="solid"/>
                      <a:round/>
                      <a:headEnd type="none" w="med" len="med"/>
                      <a:tailEnd type="none" w="med" len="med"/>
                    </a:lnR>
                    <a:solidFill>
                      <a:schemeClr val="accent5"/>
                    </a:solidFill>
                  </a:tcPr>
                </a:tc>
                <a:tc>
                  <a:txBody>
                    <a:bodyPr/>
                    <a:lstStyle/>
                    <a:p>
                      <a:pPr algn="ctr" fontAlgn="b">
                        <a:buNone/>
                      </a:pPr>
                      <a:r>
                        <a:rPr lang="en-US" sz="2000" u="none" strike="noStrike">
                          <a:effectLst/>
                        </a:rPr>
                        <a:t>8</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fontAlgn="b">
                        <a:buNone/>
                      </a:pPr>
                      <a:r>
                        <a:rPr lang="en-US" sz="2000" u="none" strike="noStrike">
                          <a:effectLst/>
                        </a:rPr>
                        <a:t>40</a:t>
                      </a:r>
                      <a:endParaRPr lang="en-US" sz="2000" b="0"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fontAlgn="b">
                        <a:buNone/>
                      </a:pPr>
                      <a:r>
                        <a:rPr lang="en-US" sz="2000" u="none" strike="noStrike">
                          <a:effectLst/>
                        </a:rPr>
                        <a:t>48</a:t>
                      </a:r>
                      <a:endParaRPr lang="en-US" sz="2000" b="1" i="0" u="none" strike="noStrike">
                        <a:solidFill>
                          <a:srgbClr val="000000"/>
                        </a:solidFill>
                        <a:effectLst/>
                        <a:latin typeface="Tahoma" panose="020B060403050404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366104371"/>
                  </a:ext>
                </a:extLst>
              </a:tr>
            </a:tbl>
          </a:graphicData>
        </a:graphic>
      </p:graphicFrame>
    </p:spTree>
    <p:extLst>
      <p:ext uri="{BB962C8B-B14F-4D97-AF65-F5344CB8AC3E}">
        <p14:creationId xmlns:p14="http://schemas.microsoft.com/office/powerpoint/2010/main" val="2118467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D414-EB9A-3DB8-785B-C80D5106D36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20FB57B-22A7-9FD0-4C2B-DCC2AFA13C5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7AA2138-0EED-C6E1-81F7-3F6DBBD98E0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41D20D6-F3F2-52BA-C70E-B3325E67C355}"/>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ue and grey text on a black background&#10;&#10;Description automatically generated">
            <a:extLst>
              <a:ext uri="{FF2B5EF4-FFF2-40B4-BE49-F238E27FC236}">
                <a16:creationId xmlns:a16="http://schemas.microsoft.com/office/drawing/2014/main" id="{E908F640-880C-837F-20A5-6FDBDECE9A3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graphicFrame>
        <p:nvGraphicFramePr>
          <p:cNvPr id="2" name="Chart 1">
            <a:extLst>
              <a:ext uri="{FF2B5EF4-FFF2-40B4-BE49-F238E27FC236}">
                <a16:creationId xmlns:a16="http://schemas.microsoft.com/office/drawing/2014/main" id="{7124EC5A-3CF1-6834-F0D7-3C98FC5A8807}"/>
              </a:ext>
            </a:extLst>
          </p:cNvPr>
          <p:cNvGraphicFramePr>
            <a:graphicFrameLocks/>
          </p:cNvGraphicFramePr>
          <p:nvPr>
            <p:extLst>
              <p:ext uri="{D42A27DB-BD31-4B8C-83A1-F6EECF244321}">
                <p14:modId xmlns:p14="http://schemas.microsoft.com/office/powerpoint/2010/main" val="3320629714"/>
              </p:ext>
            </p:extLst>
          </p:nvPr>
        </p:nvGraphicFramePr>
        <p:xfrm>
          <a:off x="2228929" y="590204"/>
          <a:ext cx="9501751" cy="56377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3915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18C1D-04AE-2AD5-DADC-490C9EEDE273}"/>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04D4883B-CBA3-25C3-B7E8-CBD137294C8E}"/>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9D16AA4-46EB-DB32-7CD3-E6C92F15BC7A}"/>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C023600-CF02-AF9A-B6D9-AF09A5FA9B5A}"/>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ue and grey text on a black background&#10;&#10;Description automatically generated">
            <a:extLst>
              <a:ext uri="{FF2B5EF4-FFF2-40B4-BE49-F238E27FC236}">
                <a16:creationId xmlns:a16="http://schemas.microsoft.com/office/drawing/2014/main" id="{2F2A42C4-D987-A74F-2239-27670A5E465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graphicFrame>
        <p:nvGraphicFramePr>
          <p:cNvPr id="2" name="Chart 1">
            <a:extLst>
              <a:ext uri="{FF2B5EF4-FFF2-40B4-BE49-F238E27FC236}">
                <a16:creationId xmlns:a16="http://schemas.microsoft.com/office/drawing/2014/main" id="{AF9FB2E3-F4AD-4D64-9E22-B0B059E3A8D0}"/>
              </a:ext>
              <a:ext uri="{147F2762-F138-4A5C-976F-8EAC2B608ADB}">
                <a16:predDERef xmlns:a16="http://schemas.microsoft.com/office/drawing/2014/main" pred="{974EF01C-3049-4FF3-B205-4B8336113D8D}"/>
              </a:ext>
            </a:extLst>
          </p:cNvPr>
          <p:cNvGraphicFramePr>
            <a:graphicFrameLocks/>
          </p:cNvGraphicFramePr>
          <p:nvPr>
            <p:extLst>
              <p:ext uri="{D42A27DB-BD31-4B8C-83A1-F6EECF244321}">
                <p14:modId xmlns:p14="http://schemas.microsoft.com/office/powerpoint/2010/main" val="2184812472"/>
              </p:ext>
            </p:extLst>
          </p:nvPr>
        </p:nvGraphicFramePr>
        <p:xfrm>
          <a:off x="1662545" y="532015"/>
          <a:ext cx="10529455" cy="56959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18571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355-05C8-13DE-28A8-48F8AD18F8D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CEAE984-60BD-78A4-6DCC-DA7FE951BEE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33017F-B06D-8723-5FA1-6C61EFFA464A}"/>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028FE04-449F-A308-FDCD-63EB326D227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8238CB-73FE-421E-3718-3F3AF023D7D5}"/>
              </a:ext>
            </a:extLst>
          </p:cNvPr>
          <p:cNvSpPr txBox="1"/>
          <p:nvPr/>
        </p:nvSpPr>
        <p:spPr>
          <a:xfrm>
            <a:off x="1820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Big Hitters – Electrical (15)</a:t>
            </a:r>
            <a:endParaRPr lang="en-US" sz="3600" b="1">
              <a:solidFill>
                <a:srgbClr val="004449"/>
              </a:solidFill>
              <a:latin typeface="Arial" panose="020B0604020202020204" pitchFamily="34" charset="0"/>
              <a:cs typeface="Arial" panose="020B0604020202020204" pitchFamily="34" charset="0"/>
            </a:endParaRPr>
          </a:p>
        </p:txBody>
      </p:sp>
      <p:pic>
        <p:nvPicPr>
          <p:cNvPr id="4100" name="Picture 4">
            <a:extLst>
              <a:ext uri="{FF2B5EF4-FFF2-40B4-BE49-F238E27FC236}">
                <a16:creationId xmlns:a16="http://schemas.microsoft.com/office/drawing/2014/main" id="{202095AD-B5A6-F4BF-653F-B221230460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88" r="23387"/>
          <a:stretch>
            <a:fillRect/>
          </a:stretch>
        </p:blipFill>
        <p:spPr bwMode="auto">
          <a:xfrm>
            <a:off x="1820936" y="1860797"/>
            <a:ext cx="4187910" cy="3816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B51C72-3F8F-B1EE-B120-144E0B038E3F}"/>
              </a:ext>
            </a:extLst>
          </p:cNvPr>
          <p:cNvSpPr txBox="1"/>
          <p:nvPr/>
        </p:nvSpPr>
        <p:spPr>
          <a:xfrm>
            <a:off x="6392191" y="1670305"/>
            <a:ext cx="5628013" cy="4154984"/>
          </a:xfrm>
          <a:prstGeom prst="rect">
            <a:avLst/>
          </a:prstGeom>
          <a:noFill/>
        </p:spPr>
        <p:txBody>
          <a:bodyPr wrap="square">
            <a:spAutoFit/>
          </a:bodyPr>
          <a:lstStyle/>
          <a:p>
            <a:pPr marL="0" indent="0">
              <a:buNone/>
            </a:pPr>
            <a:r>
              <a:rPr lang="en-US" sz="2200" b="1"/>
              <a:t>Exposed wiring outside barge had 120V power (repeat from Q1 2026)</a:t>
            </a:r>
          </a:p>
          <a:p>
            <a:pPr marL="0" indent="0">
              <a:buNone/>
            </a:pPr>
            <a:endParaRPr lang="en-US" sz="2200" b="1"/>
          </a:p>
          <a:p>
            <a:r>
              <a:rPr lang="en-US" sz="2200" b="1"/>
              <a:t>Missing light cover in Mill Reclaims with exposed socket</a:t>
            </a:r>
          </a:p>
          <a:p>
            <a:endParaRPr lang="en-US" sz="2200" b="1"/>
          </a:p>
          <a:p>
            <a:r>
              <a:rPr lang="en-US" sz="2200" b="1"/>
              <a:t>Portable 480V heater with exposed wiring</a:t>
            </a:r>
          </a:p>
          <a:p>
            <a:pPr marL="0" indent="0">
              <a:buNone/>
            </a:pPr>
            <a:endParaRPr lang="en-US" sz="2200" b="1"/>
          </a:p>
          <a:p>
            <a:r>
              <a:rPr lang="en-US" sz="2200" b="1"/>
              <a:t>Damaged extension cord exposed wiring jacket</a:t>
            </a:r>
          </a:p>
          <a:p>
            <a:pPr marL="0" indent="0">
              <a:buNone/>
            </a:pPr>
            <a:endParaRPr lang="en-US" sz="2200" b="1"/>
          </a:p>
          <a:p>
            <a:pPr marL="0" indent="0">
              <a:buNone/>
            </a:pPr>
            <a:r>
              <a:rPr lang="en-US" sz="2200" b="1"/>
              <a:t>Shifted/warped electrical panel door could not be closed (ineffective mitigation of hazard)</a:t>
            </a:r>
          </a:p>
        </p:txBody>
      </p:sp>
      <p:sp>
        <p:nvSpPr>
          <p:cNvPr id="6" name="Oval 5">
            <a:extLst>
              <a:ext uri="{FF2B5EF4-FFF2-40B4-BE49-F238E27FC236}">
                <a16:creationId xmlns:a16="http://schemas.microsoft.com/office/drawing/2014/main" id="{F4DFB4D0-3281-CD19-E8B1-DAE6E1669A72}"/>
              </a:ext>
            </a:extLst>
          </p:cNvPr>
          <p:cNvSpPr/>
          <p:nvPr/>
        </p:nvSpPr>
        <p:spPr>
          <a:xfrm rot="823990">
            <a:off x="3157262" y="2947070"/>
            <a:ext cx="584791" cy="25342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305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BCC66-ADA8-467C-F8CD-E86995BCDAD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10AD1FD-08DE-47A6-1BC8-4163C927DC2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5094BE0-9868-FBC2-5A68-8E39E334980F}"/>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9C886B5-B5AC-742B-A879-C141B923094D}"/>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DA10A9-E1C0-FA05-4D8A-5E23C9590F33}"/>
              </a:ext>
            </a:extLst>
          </p:cNvPr>
          <p:cNvSpPr txBox="1"/>
          <p:nvPr/>
        </p:nvSpPr>
        <p:spPr>
          <a:xfrm>
            <a:off x="1820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Big Hitters – Electrical (15)</a:t>
            </a:r>
            <a:endParaRPr lang="en-US" sz="3600" b="1">
              <a:solidFill>
                <a:srgbClr val="004449"/>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AA975ACA-A998-DA22-AEFC-CF889F87A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718" y="1548713"/>
            <a:ext cx="2716211" cy="482882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23C0F73-A347-504E-2FBD-5B6513A94500}"/>
              </a:ext>
            </a:extLst>
          </p:cNvPr>
          <p:cNvSpPr/>
          <p:nvPr/>
        </p:nvSpPr>
        <p:spPr>
          <a:xfrm>
            <a:off x="10098713" y="3725197"/>
            <a:ext cx="603579" cy="591430"/>
          </a:xfrm>
          <a:prstGeom prst="ellipse">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ABA82C-4C92-5124-D685-4AF85A6E4474}"/>
              </a:ext>
            </a:extLst>
          </p:cNvPr>
          <p:cNvSpPr txBox="1"/>
          <p:nvPr/>
        </p:nvSpPr>
        <p:spPr>
          <a:xfrm>
            <a:off x="1820936" y="1307392"/>
            <a:ext cx="6165145" cy="5170646"/>
          </a:xfrm>
          <a:prstGeom prst="rect">
            <a:avLst/>
          </a:prstGeom>
          <a:noFill/>
        </p:spPr>
        <p:txBody>
          <a:bodyPr wrap="square">
            <a:spAutoFit/>
          </a:bodyPr>
          <a:lstStyle/>
          <a:p>
            <a:pPr marL="0" indent="0">
              <a:buNone/>
            </a:pPr>
            <a:r>
              <a:rPr lang="en-US" sz="2200" b="1"/>
              <a:t>Fluorescent lights missing covers and showing sheathed wires</a:t>
            </a:r>
          </a:p>
          <a:p>
            <a:pPr marL="0" indent="0">
              <a:buNone/>
            </a:pPr>
            <a:endParaRPr lang="en-US" sz="2200" b="1"/>
          </a:p>
          <a:p>
            <a:pPr marL="0" indent="0">
              <a:buNone/>
            </a:pPr>
            <a:r>
              <a:rPr lang="en-US" sz="2200" b="1"/>
              <a:t>Two 480V electrical panels access blocked by equipment</a:t>
            </a:r>
          </a:p>
          <a:p>
            <a:pPr marL="0" indent="0">
              <a:buNone/>
            </a:pPr>
            <a:endParaRPr lang="en-US" sz="2200" b="1"/>
          </a:p>
          <a:p>
            <a:r>
              <a:rPr lang="en-US" sz="2200" b="1"/>
              <a:t>Electrical Panel in Dry with 2 mislabeled breakers</a:t>
            </a:r>
          </a:p>
          <a:p>
            <a:endParaRPr lang="en-US" sz="2200" b="1"/>
          </a:p>
          <a:p>
            <a:r>
              <a:rPr lang="en-US" sz="2200" b="1"/>
              <a:t>240V Inlet aerator not in use at buffer pond dock not current with continuity &amp; resistance test</a:t>
            </a:r>
          </a:p>
          <a:p>
            <a:endParaRPr lang="en-US" sz="2200" b="1"/>
          </a:p>
          <a:p>
            <a:r>
              <a:rPr lang="en-US" sz="2200" b="1"/>
              <a:t>Pedestal grinder missing continuity and resistance test (repeat from Q3 2025)</a:t>
            </a:r>
          </a:p>
          <a:p>
            <a:endParaRPr lang="en-US" sz="2200" b="1"/>
          </a:p>
          <a:p>
            <a:r>
              <a:rPr lang="en-US" sz="2200" b="1"/>
              <a:t>Broken reset switches on two electric winches</a:t>
            </a:r>
          </a:p>
        </p:txBody>
      </p:sp>
    </p:spTree>
    <p:extLst>
      <p:ext uri="{BB962C8B-B14F-4D97-AF65-F5344CB8AC3E}">
        <p14:creationId xmlns:p14="http://schemas.microsoft.com/office/powerpoint/2010/main" val="1734001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CDC0-2269-0B0A-C70A-5C5B4C3FA33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8045EE-5B5A-9178-94E9-578AB3951C5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16A0D0-D80D-E628-A5B6-DC3170B4A7A3}"/>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532956-33B6-ED3B-C0E5-D0B4EB1EE6C2}"/>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5A17AD-1200-64F4-DDD6-FE0EE86737EC}"/>
              </a:ext>
            </a:extLst>
          </p:cNvPr>
          <p:cNvSpPr txBox="1"/>
          <p:nvPr/>
        </p:nvSpPr>
        <p:spPr>
          <a:xfrm>
            <a:off x="1820936" y="560283"/>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Big Hitters – Safe Access (7)</a:t>
            </a:r>
            <a:endParaRPr lang="en-US" sz="3600" b="1">
              <a:solidFill>
                <a:srgbClr val="00444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05BD90F-F319-0CBF-63A1-1E4F369C7F6C}"/>
              </a:ext>
            </a:extLst>
          </p:cNvPr>
          <p:cNvSpPr txBox="1"/>
          <p:nvPr/>
        </p:nvSpPr>
        <p:spPr>
          <a:xfrm>
            <a:off x="1953936" y="1592825"/>
            <a:ext cx="9388214" cy="2246769"/>
          </a:xfrm>
          <a:prstGeom prst="rect">
            <a:avLst/>
          </a:prstGeom>
          <a:noFill/>
        </p:spPr>
        <p:txBody>
          <a:bodyPr wrap="square">
            <a:spAutoFit/>
          </a:bodyPr>
          <a:lstStyle/>
          <a:p>
            <a:pPr marL="0" indent="0">
              <a:buNone/>
            </a:pPr>
            <a:endParaRPr lang="en-US" sz="2000"/>
          </a:p>
          <a:p>
            <a:pPr marL="0" indent="0">
              <a:buNone/>
            </a:pPr>
            <a:r>
              <a:rPr lang="en-US" sz="6000"/>
              <a:t> </a:t>
            </a:r>
          </a:p>
          <a:p>
            <a:endParaRPr lang="en-US" sz="6000"/>
          </a:p>
        </p:txBody>
      </p:sp>
      <p:pic>
        <p:nvPicPr>
          <p:cNvPr id="5" name="Picture 4">
            <a:extLst>
              <a:ext uri="{FF2B5EF4-FFF2-40B4-BE49-F238E27FC236}">
                <a16:creationId xmlns:a16="http://schemas.microsoft.com/office/drawing/2014/main" id="{D79992C3-FD72-37EA-FAC5-DBBBBB585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79257" y="2202351"/>
            <a:ext cx="4597427" cy="3448070"/>
          </a:xfrm>
          <a:prstGeom prst="rect">
            <a:avLst/>
          </a:prstGeom>
        </p:spPr>
      </p:pic>
      <p:sp>
        <p:nvSpPr>
          <p:cNvPr id="6" name="TextBox 5">
            <a:extLst>
              <a:ext uri="{FF2B5EF4-FFF2-40B4-BE49-F238E27FC236}">
                <a16:creationId xmlns:a16="http://schemas.microsoft.com/office/drawing/2014/main" id="{F7493110-F5A2-1F47-7C32-ECE3D8384C40}"/>
              </a:ext>
            </a:extLst>
          </p:cNvPr>
          <p:cNvSpPr txBox="1"/>
          <p:nvPr/>
        </p:nvSpPr>
        <p:spPr>
          <a:xfrm>
            <a:off x="6000633" y="1561025"/>
            <a:ext cx="5824023" cy="4493538"/>
          </a:xfrm>
          <a:prstGeom prst="rect">
            <a:avLst/>
          </a:prstGeom>
          <a:noFill/>
        </p:spPr>
        <p:txBody>
          <a:bodyPr wrap="square">
            <a:spAutoFit/>
          </a:bodyPr>
          <a:lstStyle/>
          <a:p>
            <a:pPr marL="0" indent="0">
              <a:buNone/>
            </a:pPr>
            <a:r>
              <a:rPr lang="en-US" sz="2200" b="1"/>
              <a:t>Safe access at buffer pond</a:t>
            </a:r>
          </a:p>
          <a:p>
            <a:pPr marL="0" indent="0">
              <a:buNone/>
            </a:pPr>
            <a:endParaRPr lang="en-US" sz="2200" b="1"/>
          </a:p>
          <a:p>
            <a:pPr marL="0" indent="0">
              <a:buNone/>
            </a:pPr>
            <a:r>
              <a:rPr lang="en-US" sz="2200" b="1"/>
              <a:t>Pallets and container blocking walkway safe access at Mine Haz Waste Building</a:t>
            </a:r>
          </a:p>
          <a:p>
            <a:pPr marL="0" indent="0">
              <a:buNone/>
            </a:pPr>
            <a:endParaRPr lang="en-US" sz="2200" b="1"/>
          </a:p>
          <a:p>
            <a:pPr marL="0" indent="0">
              <a:buNone/>
            </a:pPr>
            <a:r>
              <a:rPr lang="en-US" sz="2200" b="1"/>
              <a:t>Pallets with visible footprints blocking access to fuel tank at 7175 lube bay</a:t>
            </a:r>
          </a:p>
          <a:p>
            <a:pPr marL="0" indent="0">
              <a:buNone/>
            </a:pPr>
            <a:endParaRPr lang="en-US" sz="2200" b="1"/>
          </a:p>
          <a:p>
            <a:pPr marL="0" indent="0">
              <a:buNone/>
            </a:pPr>
            <a:r>
              <a:rPr lang="en-US" sz="2200" b="1"/>
              <a:t>Hoses in walkway at Cyclone deck</a:t>
            </a:r>
          </a:p>
          <a:p>
            <a:pPr marL="0" indent="0">
              <a:buNone/>
            </a:pPr>
            <a:r>
              <a:rPr lang="en-US" sz="2200" b="1"/>
              <a:t>Hose in walkway at Leach Tank 4 upper deck</a:t>
            </a:r>
          </a:p>
          <a:p>
            <a:pPr marL="0" indent="0">
              <a:buNone/>
            </a:pPr>
            <a:r>
              <a:rPr lang="en-US" sz="2200" b="1"/>
              <a:t>Hose in walkway at Thickener comb. UF pump</a:t>
            </a:r>
          </a:p>
          <a:p>
            <a:r>
              <a:rPr lang="en-US" sz="2200" b="1"/>
              <a:t>Hose and sump pump left out creating trip hazard at roughers</a:t>
            </a:r>
          </a:p>
        </p:txBody>
      </p:sp>
    </p:spTree>
    <p:extLst>
      <p:ext uri="{BB962C8B-B14F-4D97-AF65-F5344CB8AC3E}">
        <p14:creationId xmlns:p14="http://schemas.microsoft.com/office/powerpoint/2010/main" val="32577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5B3741-7E8F-2E38-A0F3-F28D9D1BDCA9}"/>
              </a:ext>
            </a:extLst>
          </p:cNvPr>
          <p:cNvPicPr>
            <a:picLocks noChangeAspect="1"/>
          </p:cNvPicPr>
          <p:nvPr/>
        </p:nvPicPr>
        <p:blipFill>
          <a:blip r:embed="rId3"/>
          <a:srcRect r="10976"/>
          <a:stretch>
            <a:fillRect/>
          </a:stretch>
        </p:blipFill>
        <p:spPr>
          <a:xfrm>
            <a:off x="4025738" y="313092"/>
            <a:ext cx="8208992" cy="6242209"/>
          </a:xfrm>
          <a:prstGeom prst="rect">
            <a:avLst/>
          </a:prstGeom>
        </p:spPr>
      </p:pic>
      <p:pic>
        <p:nvPicPr>
          <p:cNvPr id="18" name="Picture 17">
            <a:extLst>
              <a:ext uri="{FF2B5EF4-FFF2-40B4-BE49-F238E27FC236}">
                <a16:creationId xmlns:a16="http://schemas.microsoft.com/office/drawing/2014/main" id="{5533E5BB-99D8-9E3B-7B32-0F3522628C1A}"/>
              </a:ext>
            </a:extLst>
          </p:cNvPr>
          <p:cNvPicPr>
            <a:picLocks noChangeAspect="1"/>
          </p:cNvPicPr>
          <p:nvPr/>
        </p:nvPicPr>
        <p:blipFill>
          <a:blip r:embed="rId4"/>
          <a:srcRect b="16557"/>
          <a:stretch>
            <a:fillRect/>
          </a:stretch>
        </p:blipFill>
        <p:spPr>
          <a:xfrm>
            <a:off x="-7172" y="5523756"/>
            <a:ext cx="5177050" cy="1334244"/>
          </a:xfrm>
          <a:prstGeom prst="rect">
            <a:avLst/>
          </a:prstGeom>
        </p:spPr>
      </p:pic>
      <p:pic>
        <p:nvPicPr>
          <p:cNvPr id="13" name="Picture 12">
            <a:extLst>
              <a:ext uri="{FF2B5EF4-FFF2-40B4-BE49-F238E27FC236}">
                <a16:creationId xmlns:a16="http://schemas.microsoft.com/office/drawing/2014/main" id="{50B95331-1F81-194E-555C-CF215FE9AEBB}"/>
              </a:ext>
            </a:extLst>
          </p:cNvPr>
          <p:cNvPicPr>
            <a:picLocks noChangeAspect="1"/>
          </p:cNvPicPr>
          <p:nvPr/>
        </p:nvPicPr>
        <p:blipFill>
          <a:blip r:embed="rId3"/>
          <a:srcRect l="-1" t="1456" r="47360" b="91894"/>
          <a:stretch>
            <a:fillRect/>
          </a:stretch>
        </p:blipFill>
        <p:spPr>
          <a:xfrm>
            <a:off x="0" y="0"/>
            <a:ext cx="5169877" cy="483696"/>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5169877"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5177049" y="1"/>
            <a:ext cx="7014951" cy="39650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5169877" y="6544909"/>
            <a:ext cx="7072026" cy="31309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C8DC1A8-84F1-F1E9-35B8-8DF562AB2C8F}"/>
              </a:ext>
            </a:extLst>
          </p:cNvPr>
          <p:cNvSpPr txBox="1"/>
          <p:nvPr/>
        </p:nvSpPr>
        <p:spPr>
          <a:xfrm>
            <a:off x="493617" y="69385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4" name="TextBox 3">
            <a:extLst>
              <a:ext uri="{FF2B5EF4-FFF2-40B4-BE49-F238E27FC236}">
                <a16:creationId xmlns:a16="http://schemas.microsoft.com/office/drawing/2014/main" id="{B7C96A45-4AEE-98BE-5A9E-71A2DF4BCB19}"/>
              </a:ext>
            </a:extLst>
          </p:cNvPr>
          <p:cNvSpPr txBox="1"/>
          <p:nvPr/>
        </p:nvSpPr>
        <p:spPr>
          <a:xfrm>
            <a:off x="493617" y="2416575"/>
            <a:ext cx="4183891" cy="3416320"/>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reach multiple contractors and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1133018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9DFD9-135B-FFF5-5228-55B1F37166A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5FB68B3-2B14-4213-8CAF-2499B39A74E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C4B0C2-996D-F114-1FD0-F65784FC82A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BA5BEE-6427-4818-90C5-C6580B9EC2D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66CB13-1DBD-8EAA-86D5-177322A8E192}"/>
              </a:ext>
            </a:extLst>
          </p:cNvPr>
          <p:cNvSpPr txBox="1"/>
          <p:nvPr/>
        </p:nvSpPr>
        <p:spPr>
          <a:xfrm>
            <a:off x="1820936" y="541294"/>
            <a:ext cx="10238064"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Big Hitters – Fire Extinguishers (6)</a:t>
            </a:r>
            <a:endParaRPr lang="en-US" sz="3600" b="1">
              <a:solidFill>
                <a:srgbClr val="004449"/>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B7769AB3-4B9A-A844-3A0D-114678982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779" y="1454671"/>
            <a:ext cx="3601480" cy="480197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C82665B-B8FA-259E-3A85-2995171AFB15}"/>
              </a:ext>
            </a:extLst>
          </p:cNvPr>
          <p:cNvSpPr/>
          <p:nvPr/>
        </p:nvSpPr>
        <p:spPr>
          <a:xfrm>
            <a:off x="9157430" y="4433995"/>
            <a:ext cx="555089" cy="531666"/>
          </a:xfrm>
          <a:prstGeom prst="ellipse">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CE9457-8DAE-E44A-BE03-FF74CA26F914}"/>
              </a:ext>
            </a:extLst>
          </p:cNvPr>
          <p:cNvSpPr txBox="1"/>
          <p:nvPr/>
        </p:nvSpPr>
        <p:spPr>
          <a:xfrm>
            <a:off x="2057283" y="1456250"/>
            <a:ext cx="5824023" cy="4832092"/>
          </a:xfrm>
          <a:prstGeom prst="rect">
            <a:avLst/>
          </a:prstGeom>
          <a:noFill/>
        </p:spPr>
        <p:txBody>
          <a:bodyPr wrap="square">
            <a:spAutoFit/>
          </a:bodyPr>
          <a:lstStyle/>
          <a:p>
            <a:pPr marL="0" indent="0">
              <a:buNone/>
            </a:pPr>
            <a:r>
              <a:rPr lang="en-US" sz="2200" b="1"/>
              <a:t>Rain for Rent Pump extinguisher out of date for annual</a:t>
            </a:r>
          </a:p>
          <a:p>
            <a:pPr marL="0" indent="0">
              <a:buNone/>
            </a:pPr>
            <a:endParaRPr lang="en-US" sz="2200" b="1"/>
          </a:p>
          <a:p>
            <a:pPr marL="0" indent="0">
              <a:buNone/>
            </a:pPr>
            <a:r>
              <a:rPr lang="en-US" sz="2200" b="1"/>
              <a:t>LA Ramp fire extinguisher missing monthly</a:t>
            </a:r>
          </a:p>
          <a:p>
            <a:pPr marL="0" indent="0">
              <a:buNone/>
            </a:pPr>
            <a:endParaRPr lang="en-US" sz="2200" b="1"/>
          </a:p>
          <a:p>
            <a:pPr marL="0" indent="0">
              <a:buNone/>
            </a:pPr>
            <a:r>
              <a:rPr lang="en-US" sz="2200" b="1"/>
              <a:t>Mill Reclaim Tunnel 2 with 2 extinguishers out of date for annual</a:t>
            </a:r>
          </a:p>
          <a:p>
            <a:pPr marL="0" indent="0">
              <a:buNone/>
            </a:pPr>
            <a:r>
              <a:rPr lang="en-US" sz="2200" b="1"/>
              <a:t>Mill Reclaim Tunnel 3 with 1 extinguisher out of date for annual</a:t>
            </a:r>
          </a:p>
          <a:p>
            <a:pPr marL="0" indent="0">
              <a:buNone/>
            </a:pPr>
            <a:endParaRPr lang="en-US" sz="2200" b="1"/>
          </a:p>
          <a:p>
            <a:pPr marL="0" indent="0">
              <a:buNone/>
            </a:pPr>
            <a:r>
              <a:rPr lang="en-US" sz="2200" b="1"/>
              <a:t>Mill Pebble Belt 2 with 1 extinguisher out of date for annual</a:t>
            </a:r>
          </a:p>
          <a:p>
            <a:pPr marL="0" indent="0">
              <a:buNone/>
            </a:pPr>
            <a:r>
              <a:rPr lang="en-US" sz="2200" b="1"/>
              <a:t>Mill Pebble Belt 3 with 1 extinguisher out of date for annual</a:t>
            </a:r>
          </a:p>
        </p:txBody>
      </p:sp>
    </p:spTree>
    <p:extLst>
      <p:ext uri="{BB962C8B-B14F-4D97-AF65-F5344CB8AC3E}">
        <p14:creationId xmlns:p14="http://schemas.microsoft.com/office/powerpoint/2010/main" val="401450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6494085"/>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Management Topics</a:t>
            </a:r>
          </a:p>
          <a:p>
            <a:endParaRPr lang="en-US" sz="4800" b="1">
              <a:solidFill>
                <a:srgbClr val="004449"/>
              </a:solidFill>
              <a:highlight>
                <a:srgbClr val="FFFF00"/>
              </a:highlight>
              <a:latin typeface="Arial" panose="020B0604020202020204" pitchFamily="34" charset="0"/>
              <a:cs typeface="Arial" panose="020B0604020202020204" pitchFamily="34" charset="0"/>
            </a:endParaRPr>
          </a:p>
          <a:p>
            <a:r>
              <a:rPr lang="en-US" sz="4800" b="1">
                <a:solidFill>
                  <a:srgbClr val="004449"/>
                </a:solidFill>
                <a:latin typeface="Arial" panose="020B0604020202020204" pitchFamily="34" charset="0"/>
                <a:cs typeface="Arial" panose="020B0604020202020204" pitchFamily="34" charset="0"/>
              </a:rPr>
              <a:t>- ISNetworld Update</a:t>
            </a:r>
          </a:p>
          <a:p>
            <a:r>
              <a:rPr lang="en-US" sz="4800" b="1">
                <a:solidFill>
                  <a:srgbClr val="004449"/>
                </a:solidFill>
                <a:latin typeface="Arial" panose="020B0604020202020204" pitchFamily="34" charset="0"/>
                <a:cs typeface="Arial" panose="020B0604020202020204" pitchFamily="34" charset="0"/>
              </a:rPr>
              <a:t>- HSEP Update</a:t>
            </a:r>
          </a:p>
          <a:p>
            <a:endParaRPr lang="en-US" sz="4800" b="1">
              <a:solidFill>
                <a:srgbClr val="004449"/>
              </a:solidFill>
              <a:latin typeface="Arial" panose="020B0604020202020204" pitchFamily="34" charset="0"/>
              <a:cs typeface="Arial" panose="020B0604020202020204" pitchFamily="34" charset="0"/>
            </a:endParaRPr>
          </a:p>
          <a:p>
            <a:pPr marL="457200" indent="-457200">
              <a:buFontTx/>
              <a:buChar char="-"/>
            </a:pPr>
            <a:endParaRPr lang="en-US" sz="3200" b="1">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31248-B5B0-634D-85E1-DB8B52D98CF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C0FBB2D-1E0F-F207-5B85-AB75822A205F}"/>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47F7C67-5463-FE03-E195-D5512E9ABB8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98B7D76-6032-A7B3-9B99-597ADAF55947}"/>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34DFA9-B2C5-0E5D-4A33-6F5944D783E9}"/>
              </a:ext>
            </a:extLst>
          </p:cNvPr>
          <p:cNvSpPr txBox="1"/>
          <p:nvPr/>
        </p:nvSpPr>
        <p:spPr>
          <a:xfrm>
            <a:off x="2006818" y="501580"/>
            <a:ext cx="9549455" cy="584775"/>
          </a:xfrm>
          <a:prstGeom prst="rect">
            <a:avLst/>
          </a:prstGeom>
          <a:noFill/>
        </p:spPr>
        <p:txBody>
          <a:bodyPr wrap="square" rtlCol="0">
            <a:spAutoFit/>
          </a:bodyPr>
          <a:lstStyle/>
          <a:p>
            <a:pPr lvl="0">
              <a:defRPr/>
            </a:pPr>
            <a:r>
              <a:rPr lang="en-US" sz="3200" b="1">
                <a:solidFill>
                  <a:srgbClr val="004449"/>
                </a:solidFill>
                <a:latin typeface="Arial" panose="020B0604020202020204" pitchFamily="34" charset="0"/>
                <a:cs typeface="Arial" panose="020B0604020202020204" pitchFamily="34" charset="0"/>
              </a:rPr>
              <a:t>ISNetworld Update</a:t>
            </a:r>
          </a:p>
        </p:txBody>
      </p:sp>
      <p:pic>
        <p:nvPicPr>
          <p:cNvPr id="8" name="Picture 7" descr="A blue and grey text on a black background&#10;&#10;Description automatically generated">
            <a:extLst>
              <a:ext uri="{FF2B5EF4-FFF2-40B4-BE49-F238E27FC236}">
                <a16:creationId xmlns:a16="http://schemas.microsoft.com/office/drawing/2014/main" id="{F6FC9A44-98D1-2905-FEAD-9D47A9160D8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825E29AD-68A6-7334-8341-3A25E32D053B}"/>
              </a:ext>
            </a:extLst>
          </p:cNvPr>
          <p:cNvSpPr txBox="1"/>
          <p:nvPr/>
        </p:nvSpPr>
        <p:spPr>
          <a:xfrm>
            <a:off x="1646137" y="1268365"/>
            <a:ext cx="10270815" cy="4946419"/>
          </a:xfrm>
          <a:prstGeom prst="rect">
            <a:avLst/>
          </a:prstGeom>
          <a:noFill/>
        </p:spPr>
        <p:txBody>
          <a:bodyPr wrap="square" lIns="91440" tIns="45720" rIns="91440" bIns="45720" anchor="t">
            <a:spAutoFit/>
          </a:bodyPr>
          <a:lstStyle/>
          <a:p>
            <a:pPr>
              <a:lnSpc>
                <a:spcPct val="107000"/>
              </a:lnSpc>
              <a:spcAft>
                <a:spcPts val="800"/>
              </a:spcAft>
            </a:pPr>
            <a:r>
              <a:rPr lang="en-US" b="1">
                <a:solidFill>
                  <a:srgbClr val="404040"/>
                </a:solidFill>
                <a:ea typeface="+mn-lt"/>
                <a:cs typeface="+mn-lt"/>
              </a:rPr>
              <a:t>ISN Compliance</a:t>
            </a:r>
          </a:p>
          <a:p>
            <a:pPr marL="285750" indent="-285750">
              <a:lnSpc>
                <a:spcPct val="107000"/>
              </a:lnSpc>
              <a:spcAft>
                <a:spcPts val="800"/>
              </a:spcAft>
              <a:buFont typeface="Arial" panose="020B0604020202020204" pitchFamily="34" charset="0"/>
              <a:buChar char="•"/>
            </a:pPr>
            <a:r>
              <a:rPr lang="en-US">
                <a:solidFill>
                  <a:srgbClr val="404040"/>
                </a:solidFill>
                <a:ea typeface="+mn-lt"/>
                <a:cs typeface="+mn-lt"/>
              </a:rPr>
              <a:t>All contractors were required to upload and complete every training course (Core, Compliance, and Technical) along with Worker Acknowledgements in ISN by April.</a:t>
            </a:r>
          </a:p>
          <a:p>
            <a:pPr marL="742950" lvl="1" indent="-285750">
              <a:lnSpc>
                <a:spcPct val="107000"/>
              </a:lnSpc>
              <a:spcAft>
                <a:spcPts val="800"/>
              </a:spcAft>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Henderson requested that all contractors finish their training uploads by June 15, 2026; otherwise, employees still showing as incomplete in ISN would begin to be denied site access.</a:t>
            </a:r>
          </a:p>
          <a:p>
            <a:pPr marL="1200150" lvl="2" indent="-285750">
              <a:lnSpc>
                <a:spcPct val="107000"/>
              </a:lnSpc>
              <a:spcAft>
                <a:spcPts val="800"/>
              </a:spcAft>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Most contractors are still working to finalize their training requirements in ISN, though very few have completed them.</a:t>
            </a:r>
          </a:p>
          <a:p>
            <a:pPr marL="742950" lvl="1" indent="-285750">
              <a:lnSpc>
                <a:spcPct val="107000"/>
              </a:lnSpc>
              <a:spcAft>
                <a:spcPts val="800"/>
              </a:spcAft>
              <a:buFont typeface="Wingdings" panose="05000000000000000000" pitchFamily="2" charset="2"/>
              <a:buChar char="§"/>
            </a:pPr>
            <a:r>
              <a:rPr lang="en-US">
                <a:solidFill>
                  <a:srgbClr val="404040"/>
                </a:solidFill>
                <a:latin typeface="Calibri" panose="020F0502020204030204" pitchFamily="34" charset="0"/>
                <a:ea typeface="Calibri" panose="020F0502020204030204" pitchFamily="34" charset="0"/>
                <a:cs typeface="Calibri" panose="020F0502020204030204" pitchFamily="34" charset="0"/>
              </a:rPr>
              <a:t>All training requirements must be completed no later than </a:t>
            </a:r>
            <a:r>
              <a:rPr lang="en-US" b="1">
                <a:solidFill>
                  <a:srgbClr val="404040"/>
                </a:solidFill>
                <a:latin typeface="Calibri" panose="020F0502020204030204" pitchFamily="34" charset="0"/>
                <a:ea typeface="Calibri" panose="020F0502020204030204" pitchFamily="34" charset="0"/>
                <a:cs typeface="Calibri" panose="020F0502020204030204" pitchFamily="34" charset="0"/>
              </a:rPr>
              <a:t>July 10, 2026.  </a:t>
            </a:r>
          </a:p>
          <a:p>
            <a:pPr marL="1200150" lvl="2" indent="-285750">
              <a:lnSpc>
                <a:spcPct val="107000"/>
              </a:lnSpc>
              <a:spcAft>
                <a:spcPts val="800"/>
              </a:spcAft>
              <a:buFont typeface="Wingdings" panose="05000000000000000000" pitchFamily="2" charset="2"/>
              <a:buChar char="§"/>
            </a:pPr>
            <a:r>
              <a:rPr lang="en-US" b="1">
                <a:solidFill>
                  <a:srgbClr val="404040"/>
                </a:solidFill>
                <a:latin typeface="Calibri" panose="020F0502020204030204" pitchFamily="34" charset="0"/>
                <a:ea typeface="Calibri" panose="020F0502020204030204" pitchFamily="34" charset="0"/>
                <a:cs typeface="Calibri" panose="020F0502020204030204" pitchFamily="34" charset="0"/>
              </a:rPr>
              <a:t>Henderson will then begin contacting contractors to advise that access will be denied to employees who lack the required training.</a:t>
            </a:r>
          </a:p>
          <a:p>
            <a:pPr marL="742950" lvl="1" indent="-285750">
              <a:lnSpc>
                <a:spcPct val="107000"/>
              </a:lnSpc>
              <a:spcAft>
                <a:spcPts val="800"/>
              </a:spcAft>
              <a:buFont typeface="Wingdings" panose="05000000000000000000" pitchFamily="2" charset="2"/>
              <a:buChar char="§"/>
            </a:pPr>
            <a:r>
              <a:rPr lang="en-US" b="1">
                <a:solidFill>
                  <a:srgbClr val="FF0000"/>
                </a:solidFill>
                <a:latin typeface="Calibri" panose="020F0502020204030204" pitchFamily="34" charset="0"/>
                <a:ea typeface="Calibri" panose="020F0502020204030204" pitchFamily="34" charset="0"/>
                <a:cs typeface="Calibri" panose="020F0502020204030204" pitchFamily="34" charset="0"/>
              </a:rPr>
              <a:t>Until employees are fully compliant in ISN, all contractors must keep all employee training documentation available on site or with the contractor’s PM onsite (for example, a project binder containing all training records).</a:t>
            </a:r>
          </a:p>
          <a:p>
            <a:pPr marL="285750" indent="-285750">
              <a:lnSpc>
                <a:spcPct val="107000"/>
              </a:lnSpc>
              <a:buFont typeface="Wingdings" panose="05000000000000000000" pitchFamily="2" charset="2"/>
              <a:buChar char="§"/>
            </a:pPr>
            <a:endPar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3317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1D08-FBB1-7E76-6CC5-9A8B8AEBD8CA}"/>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24D15E6-7CE0-729E-6710-771B23BEE94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9E2E78-3319-D11A-1629-A977FBA31323}"/>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F056846-2CF2-7C51-1EA4-1A266DBC3D88}"/>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A553EF9-E8FA-33D6-9F87-F690D9AB9901}"/>
              </a:ext>
            </a:extLst>
          </p:cNvPr>
          <p:cNvSpPr txBox="1"/>
          <p:nvPr/>
        </p:nvSpPr>
        <p:spPr>
          <a:xfrm>
            <a:off x="2006818" y="501580"/>
            <a:ext cx="9549455"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HESP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4C8F268D-C5F1-055D-CE86-4FF1D2CECDF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47250FD4-B381-6209-9F85-6EE58359B0AB}"/>
              </a:ext>
            </a:extLst>
          </p:cNvPr>
          <p:cNvSpPr txBox="1"/>
          <p:nvPr/>
        </p:nvSpPr>
        <p:spPr>
          <a:xfrm>
            <a:off x="1786013" y="1455012"/>
            <a:ext cx="10270815" cy="3635547"/>
          </a:xfrm>
          <a:prstGeom prst="rect">
            <a:avLst/>
          </a:prstGeom>
          <a:noFill/>
        </p:spPr>
        <p:txBody>
          <a:bodyPr wrap="square" lIns="91440" tIns="45720" rIns="91440" bIns="45720" anchor="t">
            <a:spAutoFit/>
          </a:bodyPr>
          <a:lstStyle/>
          <a:p>
            <a:pPr>
              <a:lnSpc>
                <a:spcPct val="107000"/>
              </a:lnSpc>
            </a:pPr>
            <a:r>
              <a:rPr lang="en-US" b="1">
                <a:latin typeface="Calibri" panose="020F0502020204030204" pitchFamily="34" charset="0"/>
                <a:ea typeface="Calibri" panose="020F0502020204030204" pitchFamily="34" charset="0"/>
                <a:cs typeface="Calibri" panose="020F0502020204030204" pitchFamily="34" charset="0"/>
              </a:rPr>
              <a:t>HESP</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Contractors must upload their signed HESP to ISN while keeping the original file name they were provided. </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The signed HESP file name is set up so Henderson can readily locate the document within ISN.  For example:    </a:t>
            </a:r>
            <a:r>
              <a:rPr lang="en-US" i="1"/>
              <a:t>4.13.2026_HML_Mill Liner </a:t>
            </a:r>
            <a:r>
              <a:rPr lang="en-US" i="1" err="1"/>
              <a:t>Change_Kippers</a:t>
            </a:r>
            <a:endParaRPr lang="en-US" b="1" i="1">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b="1">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b="1">
                <a:latin typeface="Calibri" panose="020F0502020204030204" pitchFamily="34" charset="0"/>
                <a:ea typeface="Calibri" panose="020F0502020204030204" pitchFamily="34" charset="0"/>
                <a:cs typeface="Calibri" panose="020F0502020204030204" pitchFamily="34" charset="0"/>
              </a:rPr>
              <a:t>Badging</a:t>
            </a:r>
          </a:p>
          <a:p>
            <a:pPr marL="285750" indent="-285750">
              <a:lnSpc>
                <a:spcPct val="107000"/>
              </a:lnSpc>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As no contractor responses were received, we are once again asking contractors to provide a list of employees currently onsite or expected onsite. Please send this list to Tina Michaelis, GSC Superintendent, at </a:t>
            </a:r>
            <a:r>
              <a:rPr lang="en-US">
                <a:latin typeface="Calibri" panose="020F0502020204030204" pitchFamily="34" charset="0"/>
                <a:ea typeface="Calibri" panose="020F0502020204030204" pitchFamily="34" charset="0"/>
                <a:cs typeface="Calibri" panose="020F0502020204030204" pitchFamily="34" charset="0"/>
                <a:hlinkClick r:id="rId4"/>
              </a:rPr>
              <a:t>tmichael@fmi.com</a:t>
            </a:r>
            <a:r>
              <a:rPr lang="en-US">
                <a:latin typeface="Calibri" panose="020F0502020204030204" pitchFamily="34" charset="0"/>
                <a:ea typeface="Calibri" panose="020F0502020204030204" pitchFamily="34" charset="0"/>
                <a:cs typeface="Calibri" panose="020F0502020204030204" pitchFamily="34" charset="0"/>
              </a:rPr>
              <a:t> by July 1, 2026.</a:t>
            </a:r>
          </a:p>
          <a:p>
            <a:pPr lvl="1">
              <a:lnSpc>
                <a:spcPct val="107000"/>
              </a:lnSpc>
            </a:pPr>
            <a:br>
              <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br>
            <a:endParaRPr lang="en-US" b="1">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3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July 16</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August 20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September 10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October 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November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December 17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June Sign-Off Record</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6" y="1372291"/>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t="7841" r="10714" b="7841"/>
          <a:stretch>
            <a:fillRect/>
          </a:stretch>
        </p:blipFill>
        <p:spPr>
          <a:xfrm>
            <a:off x="2429700" y="416196"/>
            <a:ext cx="9762300" cy="612681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3006"/>
            <a:ext cx="6096000" cy="31499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522514" y="976486"/>
            <a:ext cx="55734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Success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83438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563C-A5D6-A039-A95D-1A202017143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F951E95-4DBD-B331-1D0B-C9C0408B01F6}"/>
              </a:ext>
            </a:extLst>
          </p:cNvPr>
          <p:cNvSpPr/>
          <p:nvPr/>
        </p:nvSpPr>
        <p:spPr>
          <a:xfrm>
            <a:off x="8246691" y="0"/>
            <a:ext cx="3945309"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EFDC082-3EE7-83A0-25DA-5A960EA75A65}"/>
              </a:ext>
            </a:extLst>
          </p:cNvPr>
          <p:cNvSpPr txBox="1">
            <a:spLocks/>
          </p:cNvSpPr>
          <p:nvPr/>
        </p:nvSpPr>
        <p:spPr>
          <a:xfrm>
            <a:off x="554414" y="823013"/>
            <a:ext cx="7692277" cy="717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2800" b="1">
                <a:solidFill>
                  <a:srgbClr val="004449"/>
                </a:solidFill>
                <a:latin typeface="Arial" panose="020B0604020202020204" pitchFamily="34" charset="0"/>
                <a:cs typeface="Arial" panose="020B0604020202020204" pitchFamily="34" charset="0"/>
              </a:rPr>
              <a:t>Bagdad: Leveraging Innovation and Proactive Collaboration </a:t>
            </a:r>
            <a:endParaRPr lang="en-US" sz="24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590EACF-1D7D-0E1E-2A97-8A432935513B}"/>
              </a:ext>
            </a:extLst>
          </p:cNvPr>
          <p:cNvSpPr txBox="1"/>
          <p:nvPr/>
        </p:nvSpPr>
        <p:spPr>
          <a:xfrm>
            <a:off x="554415" y="393385"/>
            <a:ext cx="610423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rPr>
              <a:t>Spotlight On</a:t>
            </a:r>
            <a:endParaRPr kumimoji="0" lang="en-US" sz="1600" b="0"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9B24DF0-5C03-E523-599E-8AB52906EF2A}"/>
              </a:ext>
            </a:extLst>
          </p:cNvPr>
          <p:cNvSpPr txBox="1"/>
          <p:nvPr/>
        </p:nvSpPr>
        <p:spPr>
          <a:xfrm>
            <a:off x="554414" y="1656576"/>
            <a:ext cx="7171752" cy="464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600" b="1">
                <a:solidFill>
                  <a:prstClr val="black">
                    <a:lumMod val="75000"/>
                    <a:lumOff val="25000"/>
                  </a:prstClr>
                </a:solidFill>
                <a:latin typeface="Arial" panose="020B0604020202020204" pitchFamily="34" charset="0"/>
                <a:cs typeface="Arial" panose="020B0604020202020204" pitchFamily="34" charset="0"/>
              </a:rPr>
              <a:t>Cross-functional </a:t>
            </a: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teams at Bagdad used remote camera technology during primary crusher installation to eliminate </a:t>
            </a:r>
            <a:r>
              <a:rPr lang="en-US" sz="1600" b="1">
                <a:solidFill>
                  <a:prstClr val="black">
                    <a:lumMod val="75000"/>
                    <a:lumOff val="25000"/>
                  </a:prstClr>
                </a:solidFill>
                <a:latin typeface="Arial" panose="020B0604020202020204" pitchFamily="34" charset="0"/>
                <a:cs typeface="Arial" panose="020B0604020202020204" pitchFamily="34" charset="0"/>
              </a:rPr>
              <a:t>worker </a:t>
            </a: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exposure to suspended loads and line-of-fire hazards. </a:t>
            </a:r>
            <a:endParaRPr kumimoji="0" lang="en-US"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The Hazard</a:t>
            </a:r>
          </a:p>
          <a:p>
            <a:r>
              <a:rPr lang="en-US" sz="1400">
                <a:solidFill>
                  <a:prstClr val="black">
                    <a:lumMod val="75000"/>
                    <a:lumOff val="25000"/>
                  </a:prstClr>
                </a:solidFill>
                <a:latin typeface="Arial" panose="020B0604020202020204" pitchFamily="34" charset="0"/>
                <a:cs typeface="Arial" panose="020B0604020202020204" pitchFamily="34" charset="0"/>
              </a:rPr>
              <a:t>Employees in the surge chamber previously were exposed to fatal risks while installing and aligning the primary crusher main shaft. They had to work under or near the 80-ton suspended shaft, creating line-of-fire and crushing exposures.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The Solution </a:t>
            </a:r>
          </a:p>
          <a:p>
            <a:pPr marR="0" lvl="0" indent="0" fontAlgn="auto">
              <a:lnSpc>
                <a:spcPct val="100000"/>
              </a:lnSpc>
              <a:spcBef>
                <a:spcPts val="0"/>
              </a:spcBef>
              <a:spcAft>
                <a:spcPts val="0"/>
              </a:spcAft>
              <a:buClrTx/>
              <a:buSzTx/>
              <a:buFontTx/>
              <a:buNone/>
              <a:tabLst/>
              <a:defRPr/>
            </a:pPr>
            <a:r>
              <a:rPr lang="en-US" sz="1400">
                <a:solidFill>
                  <a:prstClr val="black">
                    <a:lumMod val="75000"/>
                    <a:lumOff val="25000"/>
                  </a:prstClr>
                </a:solidFill>
                <a:latin typeface="Arial" panose="020B0604020202020204" pitchFamily="34" charset="0"/>
                <a:cs typeface="Arial" panose="020B0604020202020204" pitchFamily="34" charset="0"/>
              </a:rPr>
              <a:t>The Mill Maintenance, MIS, and Health and Safety teams used their combined field experience to redesign the approach and eliminate risk. They installed cameras directly on the main shaft to provide real-time visibility during lowering and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b="1">
                <a:solidFill>
                  <a:srgbClr val="C66A39"/>
                </a:solidFill>
                <a:latin typeface="Arial" panose="020B0604020202020204" pitchFamily="34" charset="0"/>
                <a:cs typeface="Arial" panose="020B0604020202020204" pitchFamily="34" charset="0"/>
              </a:rPr>
              <a:t>The </a:t>
            </a:r>
            <a:r>
              <a:rPr kumimoji="0" lang="en-US" sz="16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Impact</a:t>
            </a:r>
          </a:p>
          <a:p>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a:t>
            </a:r>
            <a:r>
              <a:rPr lang="en-US" sz="1400">
                <a:solidFill>
                  <a:prstClr val="black">
                    <a:lumMod val="75000"/>
                    <a:lumOff val="25000"/>
                  </a:prstClr>
                </a:solidFill>
                <a:latin typeface="Arial" panose="020B0604020202020204" pitchFamily="34" charset="0"/>
                <a:cs typeface="Arial" panose="020B0604020202020204" pitchFamily="34" charset="0"/>
              </a:rPr>
              <a:t>cameras enabled remote monitoring and guidance from a safe location. This fully eliminated the need for personnel to be under or near the shaft during critical lift and alignment, removing employees from line-of-fire hazards while maintaining precision and control. </a:t>
            </a:r>
          </a:p>
        </p:txBody>
      </p:sp>
      <p:pic>
        <p:nvPicPr>
          <p:cNvPr id="2" name="Content Placeholder 7">
            <a:extLst>
              <a:ext uri="{FF2B5EF4-FFF2-40B4-BE49-F238E27FC236}">
                <a16:creationId xmlns:a16="http://schemas.microsoft.com/office/drawing/2014/main" id="{3A8E6F24-D8EA-9D3B-9913-59A649128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868" y="1034275"/>
            <a:ext cx="1452784" cy="1937045"/>
          </a:xfrm>
          <a:prstGeom prst="rect">
            <a:avLst/>
          </a:prstGeom>
        </p:spPr>
      </p:pic>
      <p:pic>
        <p:nvPicPr>
          <p:cNvPr id="3" name="Picture 2">
            <a:extLst>
              <a:ext uri="{FF2B5EF4-FFF2-40B4-BE49-F238E27FC236}">
                <a16:creationId xmlns:a16="http://schemas.microsoft.com/office/drawing/2014/main" id="{9D04CAF3-7D74-09AB-1922-CC09D1D17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5654" y="3828571"/>
            <a:ext cx="1452784" cy="1937045"/>
          </a:xfrm>
          <a:prstGeom prst="rect">
            <a:avLst/>
          </a:prstGeom>
        </p:spPr>
      </p:pic>
      <p:pic>
        <p:nvPicPr>
          <p:cNvPr id="4" name="Picture 3">
            <a:extLst>
              <a:ext uri="{FF2B5EF4-FFF2-40B4-BE49-F238E27FC236}">
                <a16:creationId xmlns:a16="http://schemas.microsoft.com/office/drawing/2014/main" id="{DA360763-257E-8419-3C9B-480417751104}"/>
              </a:ext>
            </a:extLst>
          </p:cNvPr>
          <p:cNvPicPr>
            <a:picLocks noChangeAspect="1"/>
          </p:cNvPicPr>
          <p:nvPr/>
        </p:nvPicPr>
        <p:blipFill>
          <a:blip r:embed="rId5">
            <a:extLst>
              <a:ext uri="{28A0092B-C50C-407E-A947-70E740481C1C}">
                <a14:useLocalDpi xmlns:a14="http://schemas.microsoft.com/office/drawing/2010/main" val="0"/>
              </a:ext>
            </a:extLst>
          </a:blip>
          <a:srcRect b="6158"/>
          <a:stretch>
            <a:fillRect/>
          </a:stretch>
        </p:blipFill>
        <p:spPr>
          <a:xfrm>
            <a:off x="8563832" y="3828570"/>
            <a:ext cx="1548122" cy="1937045"/>
          </a:xfrm>
          <a:prstGeom prst="rect">
            <a:avLst/>
          </a:prstGeom>
        </p:spPr>
      </p:pic>
      <p:pic>
        <p:nvPicPr>
          <p:cNvPr id="9" name="Picture 8">
            <a:extLst>
              <a:ext uri="{FF2B5EF4-FFF2-40B4-BE49-F238E27FC236}">
                <a16:creationId xmlns:a16="http://schemas.microsoft.com/office/drawing/2014/main" id="{20ED12CE-F597-C64C-AE30-273D03D74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5654" y="1034276"/>
            <a:ext cx="1452784" cy="1937045"/>
          </a:xfrm>
          <a:prstGeom prst="rect">
            <a:avLst/>
          </a:prstGeom>
        </p:spPr>
      </p:pic>
      <p:sp>
        <p:nvSpPr>
          <p:cNvPr id="13" name="TextBox 12">
            <a:extLst>
              <a:ext uri="{FF2B5EF4-FFF2-40B4-BE49-F238E27FC236}">
                <a16:creationId xmlns:a16="http://schemas.microsoft.com/office/drawing/2014/main" id="{0142F7CB-5A56-7B4F-76C5-EBAA4457A9CD}"/>
              </a:ext>
            </a:extLst>
          </p:cNvPr>
          <p:cNvSpPr txBox="1"/>
          <p:nvPr/>
        </p:nvSpPr>
        <p:spPr>
          <a:xfrm>
            <a:off x="8655868" y="3071404"/>
            <a:ext cx="3222570" cy="307777"/>
          </a:xfrm>
          <a:prstGeom prst="rect">
            <a:avLst/>
          </a:prstGeom>
          <a:noFill/>
        </p:spPr>
        <p:txBody>
          <a:bodyPr wrap="square" rtlCol="0">
            <a:spAutoFit/>
          </a:bodyPr>
          <a:lstStyle/>
          <a:p>
            <a:pPr algn="ctr"/>
            <a:r>
              <a:rPr lang="en-US" sz="1400" i="1">
                <a:solidFill>
                  <a:schemeClr val="bg1"/>
                </a:solidFill>
                <a:latin typeface="Arial" panose="020B0604020202020204" pitchFamily="34" charset="0"/>
                <a:cs typeface="Arial" panose="020B0604020202020204" pitchFamily="34" charset="0"/>
              </a:rPr>
              <a:t>Cameras installed on the main shaft </a:t>
            </a:r>
          </a:p>
        </p:txBody>
      </p:sp>
      <p:sp>
        <p:nvSpPr>
          <p:cNvPr id="14" name="TextBox 13">
            <a:extLst>
              <a:ext uri="{FF2B5EF4-FFF2-40B4-BE49-F238E27FC236}">
                <a16:creationId xmlns:a16="http://schemas.microsoft.com/office/drawing/2014/main" id="{FA5CB221-D9F7-A47C-D42A-7CCD4DCB832B}"/>
              </a:ext>
            </a:extLst>
          </p:cNvPr>
          <p:cNvSpPr txBox="1"/>
          <p:nvPr/>
        </p:nvSpPr>
        <p:spPr>
          <a:xfrm>
            <a:off x="8560253" y="5834307"/>
            <a:ext cx="3314606" cy="523220"/>
          </a:xfrm>
          <a:prstGeom prst="rect">
            <a:avLst/>
          </a:prstGeom>
          <a:noFill/>
        </p:spPr>
        <p:txBody>
          <a:bodyPr wrap="square" rtlCol="0">
            <a:spAutoFit/>
          </a:bodyPr>
          <a:lstStyle/>
          <a:p>
            <a:pPr algn="ctr"/>
            <a:r>
              <a:rPr lang="en-US" sz="1400" i="1">
                <a:solidFill>
                  <a:schemeClr val="bg1"/>
                </a:solidFill>
                <a:latin typeface="Arial" panose="020B0604020202020204" pitchFamily="34" charset="0"/>
                <a:cs typeface="Arial" panose="020B0604020202020204" pitchFamily="34" charset="0"/>
              </a:rPr>
              <a:t>Photos of the cameras used and remote employee monitoring </a:t>
            </a:r>
          </a:p>
        </p:txBody>
      </p:sp>
      <p:sp>
        <p:nvSpPr>
          <p:cNvPr id="11" name="TextBox 10">
            <a:extLst>
              <a:ext uri="{FF2B5EF4-FFF2-40B4-BE49-F238E27FC236}">
                <a16:creationId xmlns:a16="http://schemas.microsoft.com/office/drawing/2014/main" id="{DAE35F8D-9B58-FFD9-4A62-DD85D0E821FC}"/>
              </a:ext>
            </a:extLst>
          </p:cNvPr>
          <p:cNvSpPr txBox="1"/>
          <p:nvPr/>
        </p:nvSpPr>
        <p:spPr>
          <a:xfrm>
            <a:off x="9211114" y="393385"/>
            <a:ext cx="21051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Safety In Action</a:t>
            </a:r>
          </a:p>
        </p:txBody>
      </p:sp>
    </p:spTree>
    <p:extLst>
      <p:ext uri="{BB962C8B-B14F-4D97-AF65-F5344CB8AC3E}">
        <p14:creationId xmlns:p14="http://schemas.microsoft.com/office/powerpoint/2010/main" val="321228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37B2-8CBC-2926-7E10-FA6172153F8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6568685-6812-8807-FC99-B70FD03054AD}"/>
              </a:ext>
            </a:extLst>
          </p:cNvPr>
          <p:cNvSpPr txBox="1">
            <a:spLocks/>
          </p:cNvSpPr>
          <p:nvPr/>
        </p:nvSpPr>
        <p:spPr>
          <a:xfrm>
            <a:off x="554414" y="731939"/>
            <a:ext cx="7692277" cy="717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2800" b="1">
                <a:solidFill>
                  <a:srgbClr val="004449"/>
                </a:solidFill>
                <a:latin typeface="Arial" panose="020B0604020202020204" pitchFamily="34" charset="0"/>
                <a:cs typeface="Arial" panose="020B0604020202020204" pitchFamily="34" charset="0"/>
              </a:rPr>
              <a:t>Morenci: Attendants Drive Positive Safety Performance </a:t>
            </a:r>
            <a:endParaRPr lang="en-US" sz="24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37E1CC-C25C-2FF9-E442-5974EB02858C}"/>
              </a:ext>
            </a:extLst>
          </p:cNvPr>
          <p:cNvSpPr txBox="1"/>
          <p:nvPr/>
        </p:nvSpPr>
        <p:spPr>
          <a:xfrm>
            <a:off x="554414" y="341558"/>
            <a:ext cx="610423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rPr>
              <a:t>Spotlight On</a:t>
            </a:r>
            <a:endParaRPr kumimoji="0" lang="en-US" sz="1600" b="0" i="0" u="none" strike="noStrike" kern="1200" cap="none" spc="0" normalizeH="0" baseline="0" noProof="0">
              <a:ln>
                <a:noFill/>
              </a:ln>
              <a:solidFill>
                <a:srgbClr val="4BC4AC"/>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B66B884-AC67-69B5-0867-92225485EE86}"/>
              </a:ext>
            </a:extLst>
          </p:cNvPr>
          <p:cNvSpPr txBox="1"/>
          <p:nvPr/>
        </p:nvSpPr>
        <p:spPr>
          <a:xfrm>
            <a:off x="554413" y="1552922"/>
            <a:ext cx="7525557" cy="51629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1600" b="1">
                <a:solidFill>
                  <a:prstClr val="black">
                    <a:lumMod val="75000"/>
                    <a:lumOff val="25000"/>
                  </a:prstClr>
                </a:solidFill>
                <a:latin typeface="Arial" panose="020B0604020202020204" pitchFamily="34" charset="0"/>
                <a:cs typeface="Arial" panose="020B0604020202020204" pitchFamily="34" charset="0"/>
              </a:rPr>
              <a:t>During a recent outage, the Morenci Metcalf Concentrator team implemented a new Control of Hazardous Energy Attendant process, resulting in increased safety performance. </a:t>
            </a:r>
            <a:endParaRPr kumimoji="0" lang="en-US" sz="16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The Process </a:t>
            </a:r>
          </a:p>
          <a:p>
            <a:pPr marL="285750" indent="-285750">
              <a:buFont typeface="Arial" panose="020B0604020202020204" pitchFamily="34" charset="0"/>
              <a:buChar char="•"/>
            </a:pPr>
            <a:r>
              <a:rPr lang="en-US" sz="1400">
                <a:solidFill>
                  <a:prstClr val="black">
                    <a:lumMod val="75000"/>
                    <a:lumOff val="25000"/>
                  </a:prstClr>
                </a:solidFill>
                <a:latin typeface="Arial" panose="020B0604020202020204" pitchFamily="34" charset="0"/>
                <a:cs typeface="Arial" panose="020B0604020202020204" pitchFamily="34" charset="0"/>
              </a:rPr>
              <a:t>Operators staffed LOTOTO stations for full 12-hour shifts –  expanding beyond the partial coverage used in the past. </a:t>
            </a:r>
          </a:p>
          <a:p>
            <a:pPr marL="285750" indent="-285750">
              <a:buFont typeface="Arial" panose="020B0604020202020204" pitchFamily="34" charset="0"/>
              <a:buChar char="•"/>
            </a:pPr>
            <a:r>
              <a:rPr lang="en-US" sz="1400">
                <a:solidFill>
                  <a:prstClr val="black">
                    <a:lumMod val="75000"/>
                    <a:lumOff val="25000"/>
                  </a:prstClr>
                </a:solidFill>
                <a:latin typeface="Arial" panose="020B0604020202020204" pitchFamily="34" charset="0"/>
                <a:cs typeface="Arial" panose="020B0604020202020204" pitchFamily="34" charset="0"/>
              </a:rPr>
              <a:t>Attendants were responsible for reinforcing critical lockout information, reducing reliance on Energy Control Coordinators (ECC) and allowing them to focus on core duties.</a:t>
            </a:r>
          </a:p>
          <a:p>
            <a:pPr marL="285750" indent="-285750">
              <a:buFont typeface="Arial" panose="020B0604020202020204" pitchFamily="34" charset="0"/>
              <a:buChar char="•"/>
            </a:pPr>
            <a:r>
              <a:rPr lang="en-US" sz="1400">
                <a:solidFill>
                  <a:prstClr val="black">
                    <a:lumMod val="75000"/>
                    <a:lumOff val="25000"/>
                  </a:prstClr>
                </a:solidFill>
                <a:latin typeface="Arial" panose="020B0604020202020204" pitchFamily="34" charset="0"/>
                <a:cs typeface="Arial" panose="020B0604020202020204" pitchFamily="34" charset="0"/>
              </a:rPr>
              <a:t>The placement of QR codes provided quick access to equipment-specific lockout procedures and correct lock box use.</a:t>
            </a:r>
            <a:endPar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b="1">
                <a:solidFill>
                  <a:srgbClr val="C66A39"/>
                </a:solidFill>
                <a:latin typeface="Arial" panose="020B0604020202020204" pitchFamily="34" charset="0"/>
                <a:cs typeface="Arial" panose="020B0604020202020204" pitchFamily="34" charset="0"/>
              </a:rPr>
              <a:t>The </a:t>
            </a:r>
            <a:r>
              <a:rPr kumimoji="0" lang="en-US" sz="16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Impact</a:t>
            </a:r>
          </a:p>
          <a:p>
            <a:pPr marL="285750" indent="-285750">
              <a:buFont typeface="Arial" panose="020B0604020202020204" pitchFamily="34" charset="0"/>
              <a:buChar char="•"/>
            </a:pPr>
            <a:r>
              <a:rPr lang="en-US" sz="1400">
                <a:solidFill>
                  <a:prstClr val="black">
                    <a:lumMod val="75000"/>
                    <a:lumOff val="25000"/>
                  </a:prstClr>
                </a:solidFill>
                <a:latin typeface="Arial" panose="020B0604020202020204" pitchFamily="34" charset="0"/>
                <a:cs typeface="Arial" panose="020B0604020202020204" pitchFamily="34" charset="0"/>
              </a:rPr>
              <a:t>Attendants helped prevent 18 potential incidents related to complex ECC lockout errors through early gaps identification and stop work. This reduced risks and avoided delays tied to investigations.</a:t>
            </a:r>
          </a:p>
          <a:p>
            <a:pPr marL="285750" indent="-285750">
              <a:buFont typeface="Arial" panose="020B0604020202020204" pitchFamily="34" charset="0"/>
              <a:buChar char="•"/>
            </a:pPr>
            <a:r>
              <a:rPr lang="en-US" sz="1400">
                <a:solidFill>
                  <a:prstClr val="black">
                    <a:lumMod val="75000"/>
                    <a:lumOff val="25000"/>
                  </a:prstClr>
                </a:solidFill>
                <a:latin typeface="Arial" panose="020B0604020202020204" pitchFamily="34" charset="0"/>
                <a:cs typeface="Arial" panose="020B0604020202020204" pitchFamily="34" charset="0"/>
              </a:rPr>
              <a:t>The team achieved zero COHE and LOTOTO violations during the outage, compared to nine recorded violations in 2025. </a:t>
            </a:r>
          </a:p>
          <a:p>
            <a:pPr marL="285750" indent="-285750">
              <a:buFont typeface="Arial" panose="020B0604020202020204" pitchFamily="34" charset="0"/>
              <a:buChar char="•"/>
            </a:pPr>
            <a:endParaRPr lang="en-US" sz="1050">
              <a:solidFill>
                <a:prstClr val="black">
                  <a:lumMod val="75000"/>
                  <a:lumOff val="25000"/>
                </a:prstClr>
              </a:solidFill>
              <a:latin typeface="Arial" panose="020B0604020202020204" pitchFamily="34" charset="0"/>
              <a:cs typeface="Arial" panose="020B0604020202020204" pitchFamily="34" charset="0"/>
            </a:endParaRPr>
          </a:p>
          <a:p>
            <a:pPr lvl="0">
              <a:spcAft>
                <a:spcPts val="600"/>
              </a:spcAft>
              <a:defRPr/>
            </a:pPr>
            <a:r>
              <a:rPr lang="en-US" sz="1600" b="1">
                <a:solidFill>
                  <a:srgbClr val="C66A39"/>
                </a:solidFill>
                <a:latin typeface="Arial" panose="020B0604020202020204" pitchFamily="34" charset="0"/>
                <a:cs typeface="Arial" panose="020B0604020202020204" pitchFamily="34" charset="0"/>
              </a:rPr>
              <a:t>Next Steps </a:t>
            </a:r>
          </a:p>
          <a:p>
            <a:pPr marL="285750" indent="-285750">
              <a:buFont typeface="Arial" panose="020B0604020202020204" pitchFamily="34" charset="0"/>
              <a:buChar char="•"/>
            </a:pPr>
            <a:r>
              <a:rPr lang="en-US" sz="1400">
                <a:solidFill>
                  <a:prstClr val="black">
                    <a:lumMod val="75000"/>
                    <a:lumOff val="25000"/>
                  </a:prstClr>
                </a:solidFill>
                <a:latin typeface="Arial" panose="020B0604020202020204" pitchFamily="34" charset="0"/>
                <a:cs typeface="Arial" panose="020B0604020202020204" pitchFamily="34" charset="0"/>
              </a:rPr>
              <a:t>The Morenci team will continue to use the attendant process for major outages and expand to all line, combined and full down-day activities due to proven effectiveness.</a:t>
            </a:r>
          </a:p>
        </p:txBody>
      </p:sp>
      <p:sp>
        <p:nvSpPr>
          <p:cNvPr id="8" name="Rectangle 7">
            <a:extLst>
              <a:ext uri="{FF2B5EF4-FFF2-40B4-BE49-F238E27FC236}">
                <a16:creationId xmlns:a16="http://schemas.microsoft.com/office/drawing/2014/main" id="{04F595CB-928C-4B3B-443C-F39EA4F33CCF}"/>
              </a:ext>
            </a:extLst>
          </p:cNvPr>
          <p:cNvSpPr/>
          <p:nvPr/>
        </p:nvSpPr>
        <p:spPr>
          <a:xfrm>
            <a:off x="8337755" y="-1"/>
            <a:ext cx="3854245"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F704E7A-A5F5-4300-F06B-0E2B89FEA8EC}"/>
              </a:ext>
            </a:extLst>
          </p:cNvPr>
          <p:cNvSpPr txBox="1"/>
          <p:nvPr/>
        </p:nvSpPr>
        <p:spPr>
          <a:xfrm>
            <a:off x="8699924" y="1891755"/>
            <a:ext cx="3129906" cy="3188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Discussion</a:t>
            </a:r>
          </a:p>
          <a:p>
            <a:pPr marL="285750" marR="0" lvl="0" indent="-28575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Char char="•"/>
              <a:tabLst/>
              <a:defRPr/>
            </a:pPr>
            <a:r>
              <a:rPr lang="en-US" sz="1400" i="1">
                <a:solidFill>
                  <a:prstClr val="white"/>
                </a:solidFill>
                <a:latin typeface="Arial" panose="020B0604020202020204" pitchFamily="34" charset="0"/>
                <a:cs typeface="Arial" panose="020B0604020202020204" pitchFamily="34" charset="0"/>
              </a:rPr>
              <a:t>What risks in our current work processes could be caught earlier if we had a dedicated attendant or added layer of verification?</a:t>
            </a:r>
          </a:p>
          <a:p>
            <a:pPr marL="285750" marR="0" lvl="0" indent="-28575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Char char="•"/>
              <a:tabLst/>
              <a:defRPr/>
            </a:pPr>
            <a:r>
              <a:rPr lang="en-US" sz="1400" i="1">
                <a:solidFill>
                  <a:prstClr val="white"/>
                </a:solidFill>
                <a:latin typeface="Arial" panose="020B0604020202020204" pitchFamily="34" charset="0"/>
                <a:cs typeface="Arial" panose="020B0604020202020204" pitchFamily="34" charset="0"/>
              </a:rPr>
              <a:t>How can we better use tools like QR codes or mobile resources to make critical safety information easier to access in the field?</a:t>
            </a:r>
          </a:p>
          <a:p>
            <a:pPr marL="285750" marR="0" lvl="0" indent="-28575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Char char="•"/>
              <a:tabLst/>
              <a:defRPr/>
            </a:pPr>
            <a:r>
              <a:rPr kumimoji="0" lang="en-US" sz="14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is one change we could test during our next outage or high-risk activity that could improve both safety and efficiency?</a:t>
            </a:r>
          </a:p>
        </p:txBody>
      </p:sp>
      <p:pic>
        <p:nvPicPr>
          <p:cNvPr id="12" name="Picture 11" descr="A blue and grey text on a black background&#10;&#10;Description automatically generated">
            <a:extLst>
              <a:ext uri="{FF2B5EF4-FFF2-40B4-BE49-F238E27FC236}">
                <a16:creationId xmlns:a16="http://schemas.microsoft.com/office/drawing/2014/main" id="{0111A784-A40A-134F-45EF-F7D6F55ECB45}"/>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803706" y="5828323"/>
            <a:ext cx="922341" cy="508727"/>
          </a:xfrm>
          <a:prstGeom prst="rect">
            <a:avLst/>
          </a:prstGeom>
        </p:spPr>
      </p:pic>
      <p:pic>
        <p:nvPicPr>
          <p:cNvPr id="15" name="Graphic 14" descr="Chat outline">
            <a:extLst>
              <a:ext uri="{FF2B5EF4-FFF2-40B4-BE49-F238E27FC236}">
                <a16:creationId xmlns:a16="http://schemas.microsoft.com/office/drawing/2014/main" id="{CA074FB0-DE56-5FBC-1ADF-D75D4B9BAC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09473" y="520950"/>
            <a:ext cx="1370805" cy="1370805"/>
          </a:xfrm>
          <a:prstGeom prst="rect">
            <a:avLst/>
          </a:prstGeom>
        </p:spPr>
      </p:pic>
    </p:spTree>
    <p:extLst>
      <p:ext uri="{BB962C8B-B14F-4D97-AF65-F5344CB8AC3E}">
        <p14:creationId xmlns:p14="http://schemas.microsoft.com/office/powerpoint/2010/main" val="1134182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9BFA85-6B43-7E5C-99CC-824833259839}"/>
              </a:ext>
            </a:extLst>
          </p:cNvPr>
          <p:cNvPicPr>
            <a:picLocks noChangeAspect="1"/>
          </p:cNvPicPr>
          <p:nvPr/>
        </p:nvPicPr>
        <p:blipFill>
          <a:blip r:embed="rId3"/>
          <a:srcRect l="22827" r="14681"/>
          <a:stretch>
            <a:fillRect/>
          </a:stretch>
        </p:blipFill>
        <p:spPr>
          <a:xfrm>
            <a:off x="6095999" y="95070"/>
            <a:ext cx="6096000" cy="6467196"/>
          </a:xfrm>
          <a:prstGeom prst="rect">
            <a:avLst/>
          </a:prstGeom>
        </p:spPr>
      </p:pic>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4">
            <a:extLst>
              <a:ext uri="{28A0092B-C50C-407E-A947-70E740481C1C}">
                <a14:useLocalDpi xmlns:a14="http://schemas.microsoft.com/office/drawing/2010/main" val="0"/>
              </a:ext>
            </a:extLst>
          </a:blip>
          <a:srcRect t="6" b="6"/>
          <a:stretch/>
        </p:blipFill>
        <p:spPr>
          <a:xfrm>
            <a:off x="-2" y="0"/>
            <a:ext cx="10806892" cy="394605"/>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5">
            <a:extLst>
              <a:ext uri="{28A0092B-C50C-407E-A947-70E740481C1C}">
                <a14:useLocalDpi xmlns:a14="http://schemas.microsoft.com/office/drawing/2010/main" val="0"/>
              </a:ext>
            </a:extLst>
          </a:blip>
          <a:srcRect r="2336"/>
          <a:stretch>
            <a:fillRect/>
          </a:stretch>
        </p:blipFill>
        <p:spPr>
          <a:xfrm>
            <a:off x="1" y="6232064"/>
            <a:ext cx="6095997" cy="62794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Safety and Environmental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Shares </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89452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D414-EB9A-3DB8-785B-C80D5106D36E}"/>
            </a:ext>
          </a:extLst>
        </p:cNvPr>
        <p:cNvGrpSpPr/>
        <p:nvPr/>
      </p:nvGrpSpPr>
      <p:grpSpPr>
        <a:xfrm>
          <a:off x="0" y="0"/>
          <a:ext cx="0" cy="0"/>
          <a:chOff x="0" y="0"/>
          <a:chExt cx="0" cy="0"/>
        </a:xfrm>
      </p:grpSpPr>
      <p:sp>
        <p:nvSpPr>
          <p:cNvPr id="38" name="Rounded Rectangle 107">
            <a:extLst>
              <a:ext uri="{FF2B5EF4-FFF2-40B4-BE49-F238E27FC236}">
                <a16:creationId xmlns:a16="http://schemas.microsoft.com/office/drawing/2014/main" id="{96BECB93-6F76-4757-234B-E2BC66D2FF40}"/>
              </a:ext>
            </a:extLst>
          </p:cNvPr>
          <p:cNvSpPr/>
          <p:nvPr/>
        </p:nvSpPr>
        <p:spPr>
          <a:xfrm>
            <a:off x="1910508" y="2279778"/>
            <a:ext cx="9886962" cy="3085768"/>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920FB57B-22A7-9FD0-4C2B-DCC2AFA13C5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7AA2138-0EED-C6E1-81F7-3F6DBBD98E0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41D20D6-F3F2-52BA-C70E-B3325E67C355}"/>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84E0267-A843-B85D-434D-A9403365A5EF}"/>
              </a:ext>
            </a:extLst>
          </p:cNvPr>
          <p:cNvSpPr txBox="1"/>
          <p:nvPr/>
        </p:nvSpPr>
        <p:spPr>
          <a:xfrm>
            <a:off x="1910507" y="573858"/>
            <a:ext cx="95912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Grating High-Risk Hazards </a:t>
            </a:r>
            <a:endParaRPr kumimoji="0" lang="en-US" sz="2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E908F640-880C-837F-20A5-6FDBDECE9A3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E4BDD76E-A847-510B-F80F-8FB77A8F9635}"/>
              </a:ext>
            </a:extLst>
          </p:cNvPr>
          <p:cNvSpPr txBox="1"/>
          <p:nvPr/>
        </p:nvSpPr>
        <p:spPr>
          <a:xfrm>
            <a:off x="1910508" y="1227248"/>
            <a:ext cx="9723557" cy="959943"/>
          </a:xfrm>
          <a:prstGeom prst="rect">
            <a:avLst/>
          </a:prstGeom>
          <a:noFill/>
        </p:spPr>
        <p:txBody>
          <a:bodyPr wrap="square">
            <a:spAutoFit/>
          </a:bodyPr>
          <a:lstStyle/>
          <a:p>
            <a:pPr lvl="0">
              <a:lnSpc>
                <a:spcPct val="107000"/>
              </a:lnSpc>
              <a:defRPr/>
            </a:pPr>
            <a:r>
              <a:rPr lang="en-US">
                <a:solidFill>
                  <a:srgbClr val="404040"/>
                </a:solidFill>
                <a:latin typeface="Arial" panose="020B0604020202020204" pitchFamily="34" charset="0"/>
              </a:rPr>
              <a:t>Recent grating-related incidents reinforce the need for careful monitoring and addressing issues early. Damaged or weakened grating poses significant safety risks. </a:t>
            </a:r>
            <a:r>
              <a:rPr kumimoji="0" lang="en-US" sz="1800" b="0" i="0" u="none" strike="noStrike" kern="1200" cap="none" spc="0" normalizeH="0" baseline="0" noProof="0">
                <a:ln>
                  <a:noFill/>
                </a:ln>
                <a:solidFill>
                  <a:srgbClr val="404040"/>
                </a:solidFill>
                <a:effectLst/>
                <a:uLnTx/>
                <a:uFillTx/>
                <a:latin typeface="Arial" panose="020B0604020202020204" pitchFamily="34" charset="0"/>
                <a:ea typeface="+mn-ea"/>
                <a:cs typeface="+mn-cs"/>
              </a:rPr>
              <a:t>Routine inspections and staying alert help identify potential issues so prompt action can be taken. </a:t>
            </a:r>
          </a:p>
        </p:txBody>
      </p:sp>
      <p:sp>
        <p:nvSpPr>
          <p:cNvPr id="21" name="TextBox 20">
            <a:extLst>
              <a:ext uri="{FF2B5EF4-FFF2-40B4-BE49-F238E27FC236}">
                <a16:creationId xmlns:a16="http://schemas.microsoft.com/office/drawing/2014/main" id="{91A74186-5B4D-EA37-3B49-D5C36FD8020E}"/>
              </a:ext>
            </a:extLst>
          </p:cNvPr>
          <p:cNvSpPr txBox="1"/>
          <p:nvPr/>
        </p:nvSpPr>
        <p:spPr>
          <a:xfrm>
            <a:off x="2145929" y="4684732"/>
            <a:ext cx="2346972" cy="3977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Tripping Hazards</a:t>
            </a:r>
          </a:p>
        </p:txBody>
      </p:sp>
      <p:sp>
        <p:nvSpPr>
          <p:cNvPr id="24" name="TextBox 23">
            <a:extLst>
              <a:ext uri="{FF2B5EF4-FFF2-40B4-BE49-F238E27FC236}">
                <a16:creationId xmlns:a16="http://schemas.microsoft.com/office/drawing/2014/main" id="{A97B5140-E249-FA04-4C2A-AA015376B0E0}"/>
              </a:ext>
            </a:extLst>
          </p:cNvPr>
          <p:cNvSpPr txBox="1"/>
          <p:nvPr/>
        </p:nvSpPr>
        <p:spPr>
          <a:xfrm>
            <a:off x="4815133" y="4684732"/>
            <a:ext cx="2108334" cy="397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I-bar separation</a:t>
            </a:r>
          </a:p>
        </p:txBody>
      </p:sp>
      <p:sp>
        <p:nvSpPr>
          <p:cNvPr id="31" name="TextBox 30">
            <a:extLst>
              <a:ext uri="{FF2B5EF4-FFF2-40B4-BE49-F238E27FC236}">
                <a16:creationId xmlns:a16="http://schemas.microsoft.com/office/drawing/2014/main" id="{CD5E9C42-D0FF-46D9-EA6A-4E13CE0FECC3}"/>
              </a:ext>
            </a:extLst>
          </p:cNvPr>
          <p:cNvSpPr txBox="1"/>
          <p:nvPr/>
        </p:nvSpPr>
        <p:spPr>
          <a:xfrm>
            <a:off x="7231365" y="4686832"/>
            <a:ext cx="2046147" cy="3088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Bent Steps</a:t>
            </a:r>
          </a:p>
        </p:txBody>
      </p:sp>
      <p:sp>
        <p:nvSpPr>
          <p:cNvPr id="34" name="TextBox 33">
            <a:extLst>
              <a:ext uri="{FF2B5EF4-FFF2-40B4-BE49-F238E27FC236}">
                <a16:creationId xmlns:a16="http://schemas.microsoft.com/office/drawing/2014/main" id="{96EE1666-A73C-EB0C-49F9-D6CD85429386}"/>
              </a:ext>
            </a:extLst>
          </p:cNvPr>
          <p:cNvSpPr txBox="1"/>
          <p:nvPr/>
        </p:nvSpPr>
        <p:spPr>
          <a:xfrm>
            <a:off x="9693170" y="4684732"/>
            <a:ext cx="1808624" cy="1105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r>
              <a:rPr lang="en-US" sz="1400">
                <a:solidFill>
                  <a:prstClr val="black">
                    <a:lumMod val="75000"/>
                    <a:lumOff val="25000"/>
                  </a:prstClr>
                </a:solidFill>
                <a:latin typeface="Arial" panose="020B0604020202020204" pitchFamily="34" charset="0"/>
                <a:cs typeface="Arial" panose="020B0604020202020204" pitchFamily="34" charset="0"/>
              </a:rPr>
              <a:t>Any damage to be flagged and reported </a:t>
            </a:r>
          </a:p>
        </p:txBody>
      </p:sp>
      <p:sp>
        <p:nvSpPr>
          <p:cNvPr id="46" name="TextBox 45">
            <a:extLst>
              <a:ext uri="{FF2B5EF4-FFF2-40B4-BE49-F238E27FC236}">
                <a16:creationId xmlns:a16="http://schemas.microsoft.com/office/drawing/2014/main" id="{DB112E62-010B-E4C8-B9C3-2F4BE1F7AFDD}"/>
              </a:ext>
            </a:extLst>
          </p:cNvPr>
          <p:cNvSpPr txBox="1"/>
          <p:nvPr/>
        </p:nvSpPr>
        <p:spPr>
          <a:xfrm>
            <a:off x="2055453" y="2397376"/>
            <a:ext cx="8583244" cy="3977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Calibri" panose="020F0502020204030204" pitchFamily="34" charset="0"/>
                <a:cs typeface="Arial" panose="020B0604020202020204" pitchFamily="34" charset="0"/>
              </a:rPr>
              <a:t>Things to look out for: </a:t>
            </a:r>
          </a:p>
        </p:txBody>
      </p:sp>
      <p:sp>
        <p:nvSpPr>
          <p:cNvPr id="2" name="Rectangle: Rounded Corners 1">
            <a:extLst>
              <a:ext uri="{FF2B5EF4-FFF2-40B4-BE49-F238E27FC236}">
                <a16:creationId xmlns:a16="http://schemas.microsoft.com/office/drawing/2014/main" id="{4947E812-4E35-5EF4-3DDA-0DBEDD12665A}"/>
              </a:ext>
            </a:extLst>
          </p:cNvPr>
          <p:cNvSpPr/>
          <p:nvPr/>
        </p:nvSpPr>
        <p:spPr>
          <a:xfrm>
            <a:off x="2470659" y="5438103"/>
            <a:ext cx="6662360" cy="941509"/>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kern="0">
                <a:solidFill>
                  <a:srgbClr val="C66A39"/>
                </a:solidFill>
                <a:latin typeface="Arial" panose="020B0604020202020204" pitchFamily="34" charset="0"/>
                <a:cs typeface="Arial" panose="020B0604020202020204" pitchFamily="34" charset="0"/>
                <a:hlinkClick r:id="rId4"/>
              </a:rPr>
              <a:t>Click here </a:t>
            </a:r>
            <a:r>
              <a:rPr lang="en-US" sz="1600" kern="0">
                <a:solidFill>
                  <a:schemeClr val="tx1">
                    <a:lumMod val="75000"/>
                    <a:lumOff val="25000"/>
                  </a:schemeClr>
                </a:solidFill>
                <a:latin typeface="Arial" panose="020B0604020202020204" pitchFamily="34" charset="0"/>
                <a:cs typeface="Arial" panose="020B0604020202020204" pitchFamily="34" charset="0"/>
              </a:rPr>
              <a:t>to access a Grating High-Risk Hazard lineout, including recent events and preventive steps.  </a:t>
            </a:r>
            <a:endParaRPr lang="en-US" sz="1600" u="sng" kern="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Graphic 2" descr="Cursor with solid fill">
            <a:extLst>
              <a:ext uri="{FF2B5EF4-FFF2-40B4-BE49-F238E27FC236}">
                <a16:creationId xmlns:a16="http://schemas.microsoft.com/office/drawing/2014/main" id="{90D00C32-3B8C-AED5-4F0C-C17611185E5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1799265" y="5493439"/>
            <a:ext cx="671394" cy="683123"/>
          </a:xfrm>
          <a:prstGeom prst="rect">
            <a:avLst/>
          </a:prstGeom>
        </p:spPr>
      </p:pic>
      <p:pic>
        <p:nvPicPr>
          <p:cNvPr id="5" name="Picture 4">
            <a:extLst>
              <a:ext uri="{FF2B5EF4-FFF2-40B4-BE49-F238E27FC236}">
                <a16:creationId xmlns:a16="http://schemas.microsoft.com/office/drawing/2014/main" id="{3FBB4910-7839-DA9A-3AE1-76E56DFC1B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3649" y="2876054"/>
            <a:ext cx="2105253" cy="1613706"/>
          </a:xfrm>
          <a:prstGeom prst="rect">
            <a:avLst/>
          </a:prstGeom>
        </p:spPr>
      </p:pic>
      <p:pic>
        <p:nvPicPr>
          <p:cNvPr id="7" name="Picture 6">
            <a:extLst>
              <a:ext uri="{FF2B5EF4-FFF2-40B4-BE49-F238E27FC236}">
                <a16:creationId xmlns:a16="http://schemas.microsoft.com/office/drawing/2014/main" id="{384A4296-EF9B-C376-6AC2-4DBC935987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3412" y="2878016"/>
            <a:ext cx="2105252" cy="1644836"/>
          </a:xfrm>
          <a:prstGeom prst="rect">
            <a:avLst/>
          </a:prstGeom>
        </p:spPr>
      </p:pic>
      <p:pic>
        <p:nvPicPr>
          <p:cNvPr id="9" name="Picture 8">
            <a:extLst>
              <a:ext uri="{FF2B5EF4-FFF2-40B4-BE49-F238E27FC236}">
                <a16:creationId xmlns:a16="http://schemas.microsoft.com/office/drawing/2014/main" id="{254CF5CA-7874-9386-DC16-215AEA69C0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3037" y="2873536"/>
            <a:ext cx="2105251" cy="1616223"/>
          </a:xfrm>
          <a:prstGeom prst="rect">
            <a:avLst/>
          </a:prstGeom>
        </p:spPr>
      </p:pic>
      <p:pic>
        <p:nvPicPr>
          <p:cNvPr id="12" name="Picture 11">
            <a:extLst>
              <a:ext uri="{FF2B5EF4-FFF2-40B4-BE49-F238E27FC236}">
                <a16:creationId xmlns:a16="http://schemas.microsoft.com/office/drawing/2014/main" id="{7981686E-4770-5E21-E010-A6091A76DB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4626" y="2880666"/>
            <a:ext cx="2137244" cy="1609094"/>
          </a:xfrm>
          <a:prstGeom prst="rect">
            <a:avLst/>
          </a:prstGeom>
        </p:spPr>
      </p:pic>
    </p:spTree>
    <p:extLst>
      <p:ext uri="{BB962C8B-B14F-4D97-AF65-F5344CB8AC3E}">
        <p14:creationId xmlns:p14="http://schemas.microsoft.com/office/powerpoint/2010/main" val="324316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6B3D-1B36-9C6F-FE5D-8F91EC94FED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0DE137-045A-F61F-DE83-935F4138B9D3}"/>
              </a:ext>
            </a:extLst>
          </p:cNvPr>
          <p:cNvSpPr>
            <a:spLocks noGrp="1"/>
          </p:cNvSpPr>
          <p:nvPr>
            <p:ph idx="1"/>
          </p:nvPr>
        </p:nvSpPr>
        <p:spPr>
          <a:xfrm>
            <a:off x="90348" y="2956560"/>
            <a:ext cx="5907490" cy="3803470"/>
          </a:xfrm>
        </p:spPr>
        <p:txBody>
          <a:bodyPr>
            <a:normAutofit/>
          </a:bodyPr>
          <a:lstStyle/>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2CB7654-CE88-6A98-FA4D-BE403F615039}"/>
              </a:ext>
            </a:extLst>
          </p:cNvPr>
          <p:cNvSpPr txBox="1"/>
          <p:nvPr/>
        </p:nvSpPr>
        <p:spPr>
          <a:xfrm>
            <a:off x="188510" y="310542"/>
            <a:ext cx="5907490" cy="6370975"/>
          </a:xfrm>
          <a:prstGeom prst="rect">
            <a:avLst/>
          </a:prstGeom>
          <a:noFill/>
        </p:spPr>
        <p:txBody>
          <a:bodyPr wrap="square" rtlCol="0">
            <a:spAutoFit/>
          </a:bodyPr>
          <a:lstStyle/>
          <a:p>
            <a:r>
              <a:rPr lang="en-US" sz="4400" b="1">
                <a:solidFill>
                  <a:srgbClr val="004449"/>
                </a:solidFill>
                <a:latin typeface="Arial" panose="020B0604020202020204" pitchFamily="34" charset="0"/>
                <a:cs typeface="Arial" panose="020B0604020202020204" pitchFamily="34" charset="0"/>
              </a:rPr>
              <a:t>Environmental  Share:</a:t>
            </a:r>
          </a:p>
          <a:p>
            <a:r>
              <a:rPr lang="en-US" sz="1600" b="1"/>
              <a:t>Used solvent </a:t>
            </a:r>
            <a:r>
              <a:rPr lang="en-US" sz="1600"/>
              <a:t>is defined as any solvent product that has been employed in cleaning and/or degreasing parts or materials.</a:t>
            </a:r>
          </a:p>
          <a:p>
            <a:r>
              <a:rPr lang="en-US" sz="1600"/>
              <a:t>Henderson Mill generates </a:t>
            </a:r>
            <a:r>
              <a:rPr lang="en-US" sz="1600" b="1"/>
              <a:t>solvent rags </a:t>
            </a:r>
            <a:r>
              <a:rPr lang="en-US" sz="1600"/>
              <a:t>through various activities including laboratory operations and maintenance shop work. Solvent rags must be sampled and analyzed to verify whether regulated contaminants area present and to determine applicability under </a:t>
            </a:r>
            <a:r>
              <a:rPr lang="en-US" sz="1600" b="1"/>
              <a:t>hazardous waste regulations</a:t>
            </a:r>
            <a:r>
              <a:rPr lang="en-US" sz="1600"/>
              <a:t>. </a:t>
            </a:r>
            <a:endParaRPr lang="en-US" sz="1400">
              <a:solidFill>
                <a:schemeClr val="bg2">
                  <a:lumMod val="25000"/>
                </a:schemeClr>
              </a:solidFill>
              <a:latin typeface="Arial" panose="020B0604020202020204" pitchFamily="34" charset="0"/>
              <a:cs typeface="Arial" panose="020B0604020202020204" pitchFamily="34" charset="0"/>
            </a:endParaRPr>
          </a:p>
          <a:p>
            <a:endParaRPr lang="en-US" sz="1400">
              <a:solidFill>
                <a:schemeClr val="bg2">
                  <a:lumMod val="25000"/>
                </a:schemeClr>
              </a:solidFill>
              <a:latin typeface="Arial" panose="020B0604020202020204" pitchFamily="34" charset="0"/>
              <a:cs typeface="Arial" panose="020B0604020202020204" pitchFamily="34" charset="0"/>
            </a:endParaRPr>
          </a:p>
          <a:p>
            <a:endParaRPr lang="en-US" sz="1600"/>
          </a:p>
          <a:p>
            <a:r>
              <a:rPr lang="en-US" sz="1600" b="1" i="1"/>
              <a:t>What Solvents Are Found at Henderson? </a:t>
            </a:r>
            <a:endParaRPr lang="en-US" sz="1600"/>
          </a:p>
          <a:p>
            <a:r>
              <a:rPr lang="en-US" sz="1600"/>
              <a:t>• Aerosol degreasers – listed constituents </a:t>
            </a:r>
          </a:p>
          <a:p>
            <a:r>
              <a:rPr lang="en-US" sz="1600"/>
              <a:t>• Parts washer solvent </a:t>
            </a:r>
          </a:p>
          <a:p>
            <a:r>
              <a:rPr lang="en-US" sz="1600"/>
              <a:t>• Toluene – belt splice kits </a:t>
            </a:r>
          </a:p>
          <a:p>
            <a:r>
              <a:rPr lang="en-US" sz="1600"/>
              <a:t>• Acetone </a:t>
            </a:r>
          </a:p>
          <a:p>
            <a:r>
              <a:rPr lang="en-US" sz="1600"/>
              <a:t>• Contact cleaners </a:t>
            </a:r>
            <a:endParaRPr lang="en-US" sz="1400">
              <a:solidFill>
                <a:schemeClr val="bg2">
                  <a:lumMod val="25000"/>
                </a:schemeClr>
              </a:solidFill>
              <a:latin typeface="Arial" panose="020B0604020202020204" pitchFamily="34" charset="0"/>
              <a:cs typeface="Arial" panose="020B0604020202020204" pitchFamily="34" charset="0"/>
            </a:endParaRPr>
          </a:p>
          <a:p>
            <a:endParaRPr lang="en-US" sz="1600"/>
          </a:p>
          <a:p>
            <a:r>
              <a:rPr lang="en-US" sz="1600" b="1">
                <a:solidFill>
                  <a:srgbClr val="FF0000"/>
                </a:solidFill>
              </a:rPr>
              <a:t>Hazardous Waste regulations are tricky. If you have questions about solvents or wastes in your work area, please reach out to environmental!</a:t>
            </a:r>
          </a:p>
          <a:p>
            <a:endParaRPr lang="en-US"/>
          </a:p>
        </p:txBody>
      </p:sp>
      <p:grpSp>
        <p:nvGrpSpPr>
          <p:cNvPr id="26" name="Group 25">
            <a:extLst>
              <a:ext uri="{FF2B5EF4-FFF2-40B4-BE49-F238E27FC236}">
                <a16:creationId xmlns:a16="http://schemas.microsoft.com/office/drawing/2014/main" id="{BD7346F6-B16E-35C1-0DCE-86104E294B1E}"/>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F5674AD3-CCCD-657B-55EB-B33B751ACA74}"/>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604C9ED6-CC8D-5240-2253-8D8767D54E9F}"/>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6BDA7676-EDCA-97B1-BE0C-EBF30C12DED9}"/>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4A6383FD-988B-964A-ADE5-9FC8BFEA3D6C}"/>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A1C6003-6750-5BC3-B237-F994294C8E94}"/>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
        <p:nvSpPr>
          <p:cNvPr id="2" name="TextBox 1">
            <a:extLst>
              <a:ext uri="{FF2B5EF4-FFF2-40B4-BE49-F238E27FC236}">
                <a16:creationId xmlns:a16="http://schemas.microsoft.com/office/drawing/2014/main" id="{DF3DF283-569A-1EF1-AAFC-FB5810A5847D}"/>
              </a:ext>
            </a:extLst>
          </p:cNvPr>
          <p:cNvSpPr txBox="1"/>
          <p:nvPr/>
        </p:nvSpPr>
        <p:spPr>
          <a:xfrm>
            <a:off x="6638153" y="3312932"/>
            <a:ext cx="5085734" cy="3447098"/>
          </a:xfrm>
          <a:prstGeom prst="rect">
            <a:avLst/>
          </a:prstGeom>
          <a:solidFill>
            <a:schemeClr val="bg1"/>
          </a:solidFill>
        </p:spPr>
        <p:txBody>
          <a:bodyPr wrap="square" rtlCol="0">
            <a:spAutoFit/>
          </a:bodyPr>
          <a:lstStyle/>
          <a:p>
            <a:r>
              <a:rPr lang="en-US"/>
              <a:t> </a:t>
            </a:r>
            <a:r>
              <a:rPr lang="en-US" sz="1400" b="1" i="1"/>
              <a:t>Proper Disposal of Solvent Rags in Your Work Area: </a:t>
            </a:r>
            <a:endParaRPr lang="en-US" sz="1400"/>
          </a:p>
          <a:p>
            <a:r>
              <a:rPr lang="en-US" sz="1400"/>
              <a:t>• All solvent rags generated from maintenance activities must be disposed of in a labeled solvent rags drum. </a:t>
            </a:r>
          </a:p>
          <a:p>
            <a:r>
              <a:rPr lang="en-US" sz="1400"/>
              <a:t>• Ensure all solvent rag drums remain closed with a latching lid. </a:t>
            </a:r>
          </a:p>
          <a:p>
            <a:r>
              <a:rPr lang="en-US" sz="1400"/>
              <a:t>• No free liquid can be present in drums. </a:t>
            </a:r>
          </a:p>
          <a:p>
            <a:r>
              <a:rPr lang="en-US" sz="1400"/>
              <a:t>• Drums must have a yellow Hazardous Waste sticker visible on the exterior of the drum. </a:t>
            </a:r>
          </a:p>
          <a:p>
            <a:r>
              <a:rPr lang="en-US" sz="1400" b="1" i="1"/>
              <a:t>Henderson Mill Solvent Rags Drum Locations: </a:t>
            </a:r>
            <a:endParaRPr lang="en-US" sz="1400"/>
          </a:p>
          <a:p>
            <a:r>
              <a:rPr lang="en-US" sz="1400"/>
              <a:t>• Maintenance Shop </a:t>
            </a:r>
          </a:p>
          <a:p>
            <a:r>
              <a:rPr lang="en-US" sz="1400"/>
              <a:t>• Mobile Equipment Shop </a:t>
            </a:r>
          </a:p>
          <a:p>
            <a:r>
              <a:rPr lang="en-US" sz="1400"/>
              <a:t>• Loci Shop </a:t>
            </a:r>
          </a:p>
          <a:p>
            <a:r>
              <a:rPr lang="en-US" sz="1400"/>
              <a:t>• Ute Park Pump Station </a:t>
            </a:r>
          </a:p>
          <a:p>
            <a:r>
              <a:rPr lang="en-US" sz="1400"/>
              <a:t>• Water Treatment Plant </a:t>
            </a:r>
          </a:p>
          <a:p>
            <a:r>
              <a:rPr lang="en-US" sz="1400" i="1"/>
              <a:t>*There are no solvent rag drums at Henderson Mine* </a:t>
            </a:r>
            <a:endParaRPr lang="en-US" sz="1400"/>
          </a:p>
          <a:p>
            <a:endParaRPr lang="en-US"/>
          </a:p>
        </p:txBody>
      </p:sp>
      <p:pic>
        <p:nvPicPr>
          <p:cNvPr id="7" name="Picture 6">
            <a:extLst>
              <a:ext uri="{FF2B5EF4-FFF2-40B4-BE49-F238E27FC236}">
                <a16:creationId xmlns:a16="http://schemas.microsoft.com/office/drawing/2014/main" id="{FB3181E2-BE35-6BFD-0B69-76D0D1656AE9}"/>
              </a:ext>
            </a:extLst>
          </p:cNvPr>
          <p:cNvPicPr>
            <a:picLocks noChangeAspect="1"/>
          </p:cNvPicPr>
          <p:nvPr/>
        </p:nvPicPr>
        <p:blipFill>
          <a:blip r:embed="rId7"/>
          <a:stretch>
            <a:fillRect/>
          </a:stretch>
        </p:blipFill>
        <p:spPr>
          <a:xfrm>
            <a:off x="9868883" y="0"/>
            <a:ext cx="2323118" cy="3097490"/>
          </a:xfrm>
          <a:prstGeom prst="rect">
            <a:avLst/>
          </a:prstGeom>
        </p:spPr>
      </p:pic>
      <p:pic>
        <p:nvPicPr>
          <p:cNvPr id="10" name="Picture 9">
            <a:extLst>
              <a:ext uri="{FF2B5EF4-FFF2-40B4-BE49-F238E27FC236}">
                <a16:creationId xmlns:a16="http://schemas.microsoft.com/office/drawing/2014/main" id="{A79D6505-CA29-934D-3E28-8F5922FC377F}"/>
              </a:ext>
            </a:extLst>
          </p:cNvPr>
          <p:cNvPicPr>
            <a:picLocks noChangeAspect="1"/>
          </p:cNvPicPr>
          <p:nvPr/>
        </p:nvPicPr>
        <p:blipFill>
          <a:blip r:embed="rId8"/>
          <a:stretch>
            <a:fillRect/>
          </a:stretch>
        </p:blipFill>
        <p:spPr>
          <a:xfrm>
            <a:off x="6222917" y="8394"/>
            <a:ext cx="2958103" cy="3097490"/>
          </a:xfrm>
          <a:prstGeom prst="rect">
            <a:avLst/>
          </a:prstGeom>
        </p:spPr>
      </p:pic>
    </p:spTree>
    <p:extLst>
      <p:ext uri="{BB962C8B-B14F-4D97-AF65-F5344CB8AC3E}">
        <p14:creationId xmlns:p14="http://schemas.microsoft.com/office/powerpoint/2010/main" val="951050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M Document" ma:contentTypeID="0x01010046829DE55437B147B48D1766376E3D6B00568CF1748B89F743820C6F2E6A8B37B4" ma:contentTypeVersion="27" ma:contentTypeDescription="Document Content Type" ma:contentTypeScope="" ma:versionID="de753c3a0af052976508703c58d613fe">
  <xsd:schema xmlns:xsd="http://www.w3.org/2001/XMLSchema" xmlns:xs="http://www.w3.org/2001/XMLSchema" xmlns:p="http://schemas.microsoft.com/office/2006/metadata/properties" xmlns:ns1="http://schemas.microsoft.com/sharepoint/v3" xmlns:ns2="b5ba0a33-b247-4d4b-b9ae-c709af684fd3" xmlns:ns3="298c03bd-a2e2-4462-a88b-e3de3d1ab4a0" xmlns:ns4="0660e3e9-bd2f-4b26-aa72-e39797ce8dfd" targetNamespace="http://schemas.microsoft.com/office/2006/metadata/properties" ma:root="true" ma:fieldsID="58655a9c7df8178d2b9e48247a9c5e84" ns1:_="" ns2:_="" ns3:_="" ns4:_="">
    <xsd:import namespace="http://schemas.microsoft.com/sharepoint/v3"/>
    <xsd:import namespace="b5ba0a33-b247-4d4b-b9ae-c709af684fd3"/>
    <xsd:import namespace="298c03bd-a2e2-4462-a88b-e3de3d1ab4a0"/>
    <xsd:import namespace="0660e3e9-bd2f-4b26-aa72-e39797ce8dfd"/>
    <xsd:element name="properties">
      <xsd:complexType>
        <xsd:sequence>
          <xsd:element name="documentManagement">
            <xsd:complexType>
              <xsd:all>
                <xsd:element ref="ns2:TaxCatchAll" minOccurs="0"/>
                <xsd:element ref="ns2:TaxCatchAllLabel" minOccurs="0"/>
                <xsd:element ref="ns2:FM_x0020_Doc_x0020_TypeTaxHTField0" minOccurs="0"/>
                <xsd:element ref="ns2:FM_x0020_Ent_x0020_TaxonomyTaxHTField0" minOccurs="0"/>
                <xsd:element ref="ns2:FM_x0020_DPT" minOccurs="0"/>
                <xsd:element ref="ns2:FM_x0020_LOC" minOccurs="0"/>
                <xsd:element ref="ns2:o79fb0eb13274969baa8945b2a62dcda" minOccurs="0"/>
                <xsd:element ref="ns3:Topics" minOccurs="0"/>
                <xsd:element ref="ns3:Data_x0020_Incident_x0020_Occurred" minOccurs="0"/>
                <xsd:element ref="ns3:Published_x0020_Date" minOccurs="0"/>
                <xsd:element ref="ns3:GSR" minOccurs="0"/>
                <xsd:element ref="ns3:FCX_x0020_Guideline_x0020_Number" minOccurs="0"/>
                <xsd:element ref="ns3:Published_x0020_Year" minOccurs="0"/>
                <xsd:element ref="ns3:Folder" minOccurs="0"/>
                <xsd:element ref="ns3:Year" minOccurs="0"/>
                <xsd:element ref="ns3:Month" minOccurs="0"/>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3:CCI_x0023_" minOccurs="0"/>
                <xsd:element ref="ns3:MediaServiceAutoKeyPoints" minOccurs="0"/>
                <xsd:element ref="ns3:MediaServiceKeyPoints" minOccurs="0"/>
                <xsd:element ref="ns3:Language"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lcf76f155ced4ddcb4097134ff3c332f" minOccurs="0"/>
                <xsd:element ref="ns3:Toolk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3" nillable="true" ma:displayName="Taxonomy Catch All Column" ma:hidden="true" ma:list="{240e11ca-06da-424a-8d53-999654c65618}" ma:internalName="TaxCatchAll" ma:showField="CatchAllData"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TaxCatchAllLabel" ma:index="4" nillable="true" ma:displayName="Taxonomy Catch All Column1" ma:hidden="true" ma:list="{240e11ca-06da-424a-8d53-999654c65618}" ma:internalName="TaxCatchAllLabel" ma:readOnly="true" ma:showField="CatchAllDataLabel" ma:web="0660e3e9-bd2f-4b26-aa72-e39797ce8dfd">
      <xsd:complexType>
        <xsd:complexContent>
          <xsd:extension base="dms:MultiChoiceLookup">
            <xsd:sequence>
              <xsd:element name="Value" type="dms:Lookup" maxOccurs="unbounded" minOccurs="0" nillable="true"/>
            </xsd:sequence>
          </xsd:extension>
        </xsd:complexContent>
      </xsd:complexType>
    </xsd:element>
    <xsd:element name="FM_x0020_Doc_x0020_TypeTaxHTField0" ma:index="8"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Ent_x0020_TaxonomyTaxHTField0" ma:index="10"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PT" ma:index="12"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3" nillable="true" ma:displayName="FM LOC" ma:description="This column is used to assign Location" ma:format="Dropdown"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element name="o79fb0eb13274969baa8945b2a62dcda" ma:index="14" ma:taxonomy="true" ma:internalName="o79fb0eb13274969baa8945b2a62dcda" ma:taxonomyFieldName="FM_x0020_Retention_x0020_Category" ma:displayName="FM Retention Category" ma:readOnly="false" ma:default="1;#Health ＆ Safety - General|0dfe420d-17ff-45dc-a991-4ec628acd5ff"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8c03bd-a2e2-4462-a88b-e3de3d1ab4a0" elementFormDefault="qualified">
    <xsd:import namespace="http://schemas.microsoft.com/office/2006/documentManagement/types"/>
    <xsd:import namespace="http://schemas.microsoft.com/office/infopath/2007/PartnerControls"/>
    <xsd:element name="Topics" ma:index="18" nillable="true" ma:displayName="Topic" ma:format="Dropdown" ma:internalName="Topics">
      <xsd:simpleType>
        <xsd:restriction base="dms:Text">
          <xsd:maxLength value="255"/>
        </xsd:restriction>
      </xsd:simpleType>
    </xsd:element>
    <xsd:element name="Data_x0020_Incident_x0020_Occurred" ma:index="19" nillable="true" ma:displayName="Date Incident Occurred" ma:format="DateOnly" ma:internalName="Data_x0020_Incident_x0020_Occurred" ma:readOnly="false">
      <xsd:simpleType>
        <xsd:restriction base="dms:DateTime"/>
      </xsd:simpleType>
    </xsd:element>
    <xsd:element name="Published_x0020_Date" ma:index="20" nillable="true" ma:displayName="Published Date" ma:format="DateOnly" ma:internalName="Published_x0020_Date" ma:readOnly="false">
      <xsd:simpleType>
        <xsd:restriction base="dms:DateTime"/>
      </xsd:simpleType>
    </xsd:element>
    <xsd:element name="GSR" ma:index="21" nillable="true" ma:displayName="Fatal Risk" ma:internalName="GSR">
      <xsd:simpleType>
        <xsd:restriction base="dms:Text">
          <xsd:maxLength value="255"/>
        </xsd:restriction>
      </xsd:simpleType>
    </xsd:element>
    <xsd:element name="FCX_x0020_Guideline_x0020_Number" ma:index="22" nillable="true" ma:displayName="FCX Guideline Number" ma:internalName="FCX_x0020_Guideline_x0020_Number" ma:readOnly="false">
      <xsd:simpleType>
        <xsd:restriction base="dms:Text">
          <xsd:maxLength value="255"/>
        </xsd:restriction>
      </xsd:simpleType>
    </xsd:element>
    <xsd:element name="Published_x0020_Year" ma:index="23" nillable="true" ma:displayName="Published Year" ma:decimals="0" ma:default="" ma:description="Year of publication." ma:internalName="Published_x0020_Year" ma:readOnly="false" ma:percentage="FALSE">
      <xsd:simpleType>
        <xsd:restriction base="dms:Number"/>
      </xsd:simpleType>
    </xsd:element>
    <xsd:element name="Folder" ma:index="24" nillable="true" ma:displayName="Folder" ma:internalName="Folder" ma:readOnly="false">
      <xsd:simpleType>
        <xsd:restriction base="dms:Text"/>
      </xsd:simpleType>
    </xsd:element>
    <xsd:element name="Year" ma:index="25" nillable="true" ma:displayName="Year" ma:decimals="0" ma:default="" ma:internalName="Year" ma:readOnly="false" ma:percentage="FALSE">
      <xsd:simpleType>
        <xsd:restriction base="dms:Number"/>
      </xsd:simpleType>
    </xsd:element>
    <xsd:element name="Month" ma:index="26" nillable="true" ma:displayName="Month Number" ma:default="" ma:format="Dropdown" ma:internalName="Month" ma:readOnly="false">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restriction>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CCI_x0023_" ma:index="34" nillable="true" ma:displayName="CCI#" ma:internalName="CCI_x0023_">
      <xsd:simpleType>
        <xsd:restriction base="dms:Number"/>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Language" ma:index="37" nillable="true" ma:displayName="Language" ma:default="English" ma:format="Dropdown" ma:internalName="Language">
      <xsd:simpleType>
        <xsd:restriction base="dms:Choice">
          <xsd:enumeration value="English"/>
          <xsd:enumeration value="Spanish"/>
          <xsd:enumeration value="Dutch"/>
          <xsd:enumeration value="Bahasa"/>
          <xsd:enumeration value="Finnish"/>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LengthInSeconds" ma:index="40" nillable="true" ma:displayName="Length (seconds)" ma:internalName="MediaLengthInSeconds" ma:readOnly="true">
      <xsd:simpleType>
        <xsd:restriction base="dms:Unknown"/>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element name="lcf76f155ced4ddcb4097134ff3c332f" ma:index="4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Toolkit" ma:index="47" nillable="true" ma:displayName="Toolkit" ma:default="0" ma:description="Please mark to indicate if this is a toolkit." ma:format="Dropdown" ma:internalName="Toolki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60e3e9-bd2f-4b26-aa72-e39797ce8dfd"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ma:index="4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b7e16863-b940-4291-96f8-ad8461baff96" ContentTypeId="0x01010046829DE55437B147B48D1766376E3D6B"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Health ＆ Safety - General</TermName>
          <TermId xmlns="http://schemas.microsoft.com/office/infopath/2007/PartnerControls">0dfe420d-17ff-45dc-a991-4ec628acd5ff</TermId>
        </TermInfo>
      </Terms>
    </o79fb0eb13274969baa8945b2a62dcda>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Protect</TermName>
          <TermId xmlns="http://schemas.microsoft.com/office/infopath/2007/PartnerControls">fddb0a94-4ad4-4681-a955-6ed1ecdb2b6a</TermId>
        </TermInfo>
      </Terms>
    </FM_x0020_Ent_x0020_TaxonomyTaxHTField0>
    <Toolkit xmlns="298c03bd-a2e2-4462-a88b-e3de3d1ab4a0">false</Toolkit>
    <TaxCatchAll xmlns="b5ba0a33-b247-4d4b-b9ae-c709af684fd3">
      <Value>5</Value>
      <Value>4</Value>
      <Value>1</Value>
    </TaxCatchAll>
    <lcf76f155ced4ddcb4097134ff3c332f xmlns="298c03bd-a2e2-4462-a88b-e3de3d1ab4a0">
      <Terms xmlns="http://schemas.microsoft.com/office/infopath/2007/PartnerControls"/>
    </lcf76f155ced4ddcb4097134ff3c332f>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Reference Material</TermName>
          <TermId xmlns="http://schemas.microsoft.com/office/infopath/2007/PartnerControls">338e5b4b-1f60-4168-a238-7578efd0c245</TermId>
        </TermInfo>
      </Terms>
    </FM_x0020_Doc_x0020_TypeTaxHTField0>
    <Language xmlns="298c03bd-a2e2-4462-a88b-e3de3d1ab4a0">English</Language>
    <FM_x0020_DPT xmlns="b5ba0a33-b247-4d4b-b9ae-c709af684fd3" xsi:nil="true"/>
    <GSR xmlns="298c03bd-a2e2-4462-a88b-e3de3d1ab4a0" xsi:nil="true"/>
    <CCI_x0023_ xmlns="298c03bd-a2e2-4462-a88b-e3de3d1ab4a0" xsi:nil="true"/>
    <_ip_UnifiedCompliancePolicyUIAction xmlns="http://schemas.microsoft.com/sharepoint/v3" xsi:nil="true"/>
    <Month xmlns="298c03bd-a2e2-4462-a88b-e3de3d1ab4a0">05</Month>
    <Published_x0020_Date xmlns="298c03bd-a2e2-4462-a88b-e3de3d1ab4a0" xsi:nil="true"/>
    <FCX_x0020_Guideline_x0020_Number xmlns="298c03bd-a2e2-4462-a88b-e3de3d1ab4a0" xsi:nil="true"/>
    <Folder xmlns="298c03bd-a2e2-4462-a88b-e3de3d1ab4a0" xsi:nil="true"/>
    <_ip_UnifiedCompliancePolicyProperties xmlns="http://schemas.microsoft.com/sharepoint/v3" xsi:nil="true"/>
    <Topics xmlns="298c03bd-a2e2-4462-a88b-e3de3d1ab4a0">Monthly Meeting Decks</Topics>
    <Published_x0020_Year xmlns="298c03bd-a2e2-4462-a88b-e3de3d1ab4a0">2026</Published_x0020_Year>
    <FM_x0020_LOC xmlns="b5ba0a33-b247-4d4b-b9ae-c709af684fd3" xsi:nil="true"/>
    <Year xmlns="298c03bd-a2e2-4462-a88b-e3de3d1ab4a0">2026</Year>
    <Data_x0020_Incident_x0020_Occurred xmlns="298c03bd-a2e2-4462-a88b-e3de3d1ab4a0" xsi:nil="true"/>
  </documentManagement>
</p:properties>
</file>

<file path=customXml/itemProps1.xml><?xml version="1.0" encoding="utf-8"?>
<ds:datastoreItem xmlns:ds="http://schemas.openxmlformats.org/officeDocument/2006/customXml" ds:itemID="{2166EB3E-2AF5-4A40-AF0B-750A5AC76D2F}">
  <ds:schemaRefs>
    <ds:schemaRef ds:uri="0660e3e9-bd2f-4b26-aa72-e39797ce8dfd"/>
    <ds:schemaRef ds:uri="298c03bd-a2e2-4462-a88b-e3de3d1ab4a0"/>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5D1959-269A-47FE-8A55-5F9F5120F3AA}">
  <ds:schemaRefs>
    <ds:schemaRef ds:uri="Microsoft.SharePoint.Taxonomy.ContentTypeSync"/>
  </ds:schemaRefs>
</ds:datastoreItem>
</file>

<file path=customXml/itemProps3.xml><?xml version="1.0" encoding="utf-8"?>
<ds:datastoreItem xmlns:ds="http://schemas.openxmlformats.org/officeDocument/2006/customXml" ds:itemID="{DE1A6F79-22DA-493D-A806-A7A5F6A851FC}">
  <ds:schemaRefs>
    <ds:schemaRef ds:uri="http://schemas.microsoft.com/sharepoint/v3/contenttype/forms"/>
  </ds:schemaRefs>
</ds:datastoreItem>
</file>

<file path=customXml/itemProps4.xml><?xml version="1.0" encoding="utf-8"?>
<ds:datastoreItem xmlns:ds="http://schemas.openxmlformats.org/officeDocument/2006/customXml" ds:itemID="{145CE9F0-1ADD-4FE5-80BE-D9DBE777BCF1}">
  <ds:schemaRefs>
    <ds:schemaRef ds:uri="0660e3e9-bd2f-4b26-aa72-e39797ce8dfd"/>
    <ds:schemaRef ds:uri="298c03bd-a2e2-4462-a88b-e3de3d1ab4a0"/>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35</Notes>
  <HiddenSlides>0</HiddenSlide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1_Office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Slurry Buried Skid Steer </vt:lpstr>
      <vt:lpstr>Employee Shocked by Switch</vt:lpstr>
      <vt:lpstr>Employee Struck by Jack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Hinsberg, Katrina</dc:creator>
  <cp:revision>1</cp:revision>
  <dcterms:created xsi:type="dcterms:W3CDTF">2026-04-08T16:11:13Z</dcterms:created>
  <dcterms:modified xsi:type="dcterms:W3CDTF">2026-06-18T17:00:10Z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_x0020_Ent_x0020_Taxonomy">
    <vt:lpwstr>4;#Protect|fddb0a94-4ad4-4681-a955-6ed1ecdb2b6a</vt:lpwstr>
  </property>
  <property fmtid="{D5CDD505-2E9C-101B-9397-08002B2CF9AE}" pid="3" name="MediaServiceImageTags">
    <vt:lpwstr/>
  </property>
  <property fmtid="{D5CDD505-2E9C-101B-9397-08002B2CF9AE}" pid="4" name="ContentTypeId">
    <vt:lpwstr>0x01010046829DE55437B147B48D1766376E3D6B00568CF1748B89F743820C6F2E6A8B37B4</vt:lpwstr>
  </property>
  <property fmtid="{D5CDD505-2E9C-101B-9397-08002B2CF9AE}" pid="5" name="FM_x0020_Doc_x0020_Type">
    <vt:lpwstr>5;#Reference Material|338e5b4b-1f60-4168-a238-7578efd0c245</vt:lpwstr>
  </property>
  <property fmtid="{D5CDD505-2E9C-101B-9397-08002B2CF9AE}" pid="6" name="FM_x0020_Retention_x0020_Category">
    <vt:lpwstr>1;#Health ＆ Safety - General|0dfe420d-17ff-45dc-a991-4ec628acd5ff</vt:lpwstr>
  </property>
  <property fmtid="{D5CDD505-2E9C-101B-9397-08002B2CF9AE}" pid="7" name="FM Ent Taxonomy">
    <vt:lpwstr>4;#Protect|fddb0a94-4ad4-4681-a955-6ed1ecdb2b6a</vt:lpwstr>
  </property>
  <property fmtid="{D5CDD505-2E9C-101B-9397-08002B2CF9AE}" pid="8" name="FM Retention Category">
    <vt:lpwstr>1;#Health ＆ Safety - General|0dfe420d-17ff-45dc-a991-4ec628acd5ff</vt:lpwstr>
  </property>
  <property fmtid="{D5CDD505-2E9C-101B-9397-08002B2CF9AE}" pid="9" name="FM Doc Type">
    <vt:lpwstr>5;#Reference Material|338e5b4b-1f60-4168-a238-7578efd0c245</vt:lpwstr>
  </property>
</Properties>
</file>