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7"/>
  </p:notesMasterIdLst>
  <p:sldIdLst>
    <p:sldId id="263" r:id="rId6"/>
    <p:sldId id="2147479394" r:id="rId7"/>
    <p:sldId id="292" r:id="rId8"/>
    <p:sldId id="2147479376" r:id="rId9"/>
    <p:sldId id="345" r:id="rId10"/>
    <p:sldId id="332" r:id="rId11"/>
    <p:sldId id="2147479393" r:id="rId12"/>
    <p:sldId id="2147479424" r:id="rId13"/>
    <p:sldId id="2147479426" r:id="rId14"/>
    <p:sldId id="2147479427" r:id="rId15"/>
    <p:sldId id="2147479387" r:id="rId16"/>
    <p:sldId id="2147479385" r:id="rId17"/>
    <p:sldId id="2147479386" r:id="rId18"/>
    <p:sldId id="301" r:id="rId19"/>
    <p:sldId id="2147479388" r:id="rId20"/>
    <p:sldId id="2147479389" r:id="rId21"/>
    <p:sldId id="2147479390" r:id="rId22"/>
    <p:sldId id="324" r:id="rId23"/>
    <p:sldId id="2147479391" r:id="rId24"/>
    <p:sldId id="302" r:id="rId25"/>
    <p:sldId id="262" r:id="rId26"/>
    <p:sldId id="325" r:id="rId27"/>
    <p:sldId id="2147479400" r:id="rId28"/>
    <p:sldId id="2147479412" r:id="rId29"/>
    <p:sldId id="2147479413" r:id="rId30"/>
    <p:sldId id="2147479411" r:id="rId31"/>
    <p:sldId id="2147479423" r:id="rId32"/>
    <p:sldId id="2147479418" r:id="rId33"/>
    <p:sldId id="2147479363" r:id="rId34"/>
    <p:sldId id="2147479382" r:id="rId35"/>
    <p:sldId id="2147479419" r:id="rId36"/>
    <p:sldId id="2147479420" r:id="rId37"/>
    <p:sldId id="2147479384" r:id="rId38"/>
    <p:sldId id="2147479421" r:id="rId39"/>
    <p:sldId id="2147479374" r:id="rId40"/>
    <p:sldId id="2147479414" r:id="rId41"/>
    <p:sldId id="2147479415" r:id="rId42"/>
    <p:sldId id="2147479409" r:id="rId43"/>
    <p:sldId id="297" r:id="rId44"/>
    <p:sldId id="298" r:id="rId45"/>
    <p:sldId id="214747941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FCA04-2F74-4579-DD95-C7F4BA1AFEDB}" name="Rose, Chris" initials="CR" userId="S::crose@fmi.com::a9a9c94d-cc2e-41ff-88b2-69119e76a1cd" providerId="AD"/>
  <p188:author id="{9B2FA130-93B2-3842-B138-39821AFB8F3F}" name="Hinsberg, Katrina" initials="KH" userId="S::khinsber@fmi.com::84259b84-7027-477f-b63d-0b29b86341c4" providerId="AD"/>
  <p188:author id="{7302813D-06D8-83CC-B953-D488EDE02C01}" name="Goertz, Benjamin" initials="BG" userId="S::bgoertz@fmi.com::7bbcdc09-a17a-459e-9ed5-6cf1c589f103" providerId="AD"/>
  <p188:author id="{4CE7F189-4EDA-0422-81D2-17F31868499B}" name="Talkington, Amy" initials="AT" userId="S::atalking@fmi.com::d45e07e3-b9b5-43ec-89a6-6fd33d9bea62" providerId="AD"/>
  <p188:author id="{3C5A05EC-C62C-7B95-4345-249D4B313D68}" name="Wise, Dana" initials="DW" userId="S::dwise@fmi.com::70e63ec6-51c5-46c7-b387-d3a85e40feb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66A39"/>
    <a:srgbClr val="4BC4AC"/>
    <a:srgbClr val="004449"/>
    <a:srgbClr val="F5F3F2"/>
    <a:srgbClr val="30696D"/>
    <a:srgbClr val="00AFD8"/>
    <a:srgbClr val="E7EEEF"/>
    <a:srgbClr val="F4F7F7"/>
    <a:srgbClr val="CFB89E"/>
    <a:srgbClr val="DBBA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50376F-9442-4696-AAC5-59DB09B39966}" v="33" dt="2026-03-18T16:20:51.047"/>
    <p1510:client id="{E6F302A5-F38D-414D-A4C1-107BFF6B104E}" v="508" dt="2026-03-18T00:01:53.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594"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ertz, Benjamin" userId="7bbcdc09-a17a-459e-9ed5-6cf1c589f103" providerId="ADAL" clId="{04D64733-E403-4831-BFA8-B385AAA67971}"/>
    <pc:docChg chg="undo custSel addSld delSld modSld">
      <pc:chgData name="Goertz, Benjamin" userId="7bbcdc09-a17a-459e-9ed5-6cf1c589f103" providerId="ADAL" clId="{04D64733-E403-4831-BFA8-B385AAA67971}" dt="2026-03-18T21:26:50.096" v="1602" actId="255"/>
      <pc:docMkLst>
        <pc:docMk/>
      </pc:docMkLst>
      <pc:sldChg chg="modSp mod">
        <pc:chgData name="Goertz, Benjamin" userId="7bbcdc09-a17a-459e-9ed5-6cf1c589f103" providerId="ADAL" clId="{04D64733-E403-4831-BFA8-B385AAA67971}" dt="2026-03-05T20:19:14.252" v="34" actId="20577"/>
        <pc:sldMkLst>
          <pc:docMk/>
          <pc:sldMk cId="3760700204" sldId="263"/>
        </pc:sldMkLst>
        <pc:spChg chg="mod">
          <ac:chgData name="Goertz, Benjamin" userId="7bbcdc09-a17a-459e-9ed5-6cf1c589f103" providerId="ADAL" clId="{04D64733-E403-4831-BFA8-B385AAA67971}" dt="2026-03-05T20:19:14.252" v="34" actId="20577"/>
          <ac:spMkLst>
            <pc:docMk/>
            <pc:sldMk cId="3760700204" sldId="263"/>
            <ac:spMk id="2" creationId="{8ED6258C-8CCE-09B3-97BC-FC79E6BA6803}"/>
          </ac:spMkLst>
        </pc:spChg>
      </pc:sldChg>
      <pc:sldChg chg="add del">
        <pc:chgData name="Goertz, Benjamin" userId="7bbcdc09-a17a-459e-9ed5-6cf1c589f103" providerId="ADAL" clId="{04D64733-E403-4831-BFA8-B385AAA67971}" dt="2026-03-05T20:27:30.928" v="292"/>
        <pc:sldMkLst>
          <pc:docMk/>
          <pc:sldMk cId="3496876957" sldId="297"/>
        </pc:sldMkLst>
      </pc:sldChg>
      <pc:sldChg chg="modSp add del mod">
        <pc:chgData name="Goertz, Benjamin" userId="7bbcdc09-a17a-459e-9ed5-6cf1c589f103" providerId="ADAL" clId="{04D64733-E403-4831-BFA8-B385AAA67971}" dt="2026-03-05T20:27:39.474" v="294" actId="6549"/>
        <pc:sldMkLst>
          <pc:docMk/>
          <pc:sldMk cId="978846211" sldId="298"/>
        </pc:sldMkLst>
        <pc:spChg chg="mod">
          <ac:chgData name="Goertz, Benjamin" userId="7bbcdc09-a17a-459e-9ed5-6cf1c589f103" providerId="ADAL" clId="{04D64733-E403-4831-BFA8-B385AAA67971}" dt="2026-03-05T20:27:39.474" v="294" actId="6549"/>
          <ac:spMkLst>
            <pc:docMk/>
            <pc:sldMk cId="978846211" sldId="298"/>
            <ac:spMk id="16" creationId="{E531367C-82BB-C7F0-86EE-B3A5E0782C25}"/>
          </ac:spMkLst>
        </pc:spChg>
      </pc:sldChg>
      <pc:sldChg chg="modSp mod">
        <pc:chgData name="Goertz, Benjamin" userId="7bbcdc09-a17a-459e-9ed5-6cf1c589f103" providerId="ADAL" clId="{04D64733-E403-4831-BFA8-B385AAA67971}" dt="2026-03-18T16:20:51.047" v="1413" actId="20577"/>
        <pc:sldMkLst>
          <pc:docMk/>
          <pc:sldMk cId="3900127212" sldId="345"/>
        </pc:sldMkLst>
        <pc:spChg chg="mod">
          <ac:chgData name="Goertz, Benjamin" userId="7bbcdc09-a17a-459e-9ed5-6cf1c589f103" providerId="ADAL" clId="{04D64733-E403-4831-BFA8-B385AAA67971}" dt="2026-03-18T16:20:51.047" v="1413" actId="20577"/>
          <ac:spMkLst>
            <pc:docMk/>
            <pc:sldMk cId="3900127212" sldId="345"/>
            <ac:spMk id="2" creationId="{FD0F5F79-1DDA-9251-11C5-DBA3EBF903C8}"/>
          </ac:spMkLst>
        </pc:spChg>
      </pc:sldChg>
      <pc:sldChg chg="add">
        <pc:chgData name="Goertz, Benjamin" userId="7bbcdc09-a17a-459e-9ed5-6cf1c589f103" providerId="ADAL" clId="{04D64733-E403-4831-BFA8-B385AAA67971}" dt="2026-03-17T21:00:31.675" v="1285"/>
        <pc:sldMkLst>
          <pc:docMk/>
          <pc:sldMk cId="3243165860" sldId="2147479363"/>
        </pc:sldMkLst>
      </pc:sldChg>
      <pc:sldChg chg="modSp add mod">
        <pc:chgData name="Goertz, Benjamin" userId="7bbcdc09-a17a-459e-9ed5-6cf1c589f103" providerId="ADAL" clId="{04D64733-E403-4831-BFA8-B385AAA67971}" dt="2026-03-18T21:26:50.096" v="1602" actId="255"/>
        <pc:sldMkLst>
          <pc:docMk/>
          <pc:sldMk cId="3075146647" sldId="2147479374"/>
        </pc:sldMkLst>
        <pc:spChg chg="mod">
          <ac:chgData name="Goertz, Benjamin" userId="7bbcdc09-a17a-459e-9ed5-6cf1c589f103" providerId="ADAL" clId="{04D64733-E403-4831-BFA8-B385AAA67971}" dt="2026-03-05T20:28:02.318" v="300" actId="6549"/>
          <ac:spMkLst>
            <pc:docMk/>
            <pc:sldMk cId="3075146647" sldId="2147479374"/>
            <ac:spMk id="3" creationId="{FD01253F-1D20-8B33-8E1B-60BCD29633F0}"/>
          </ac:spMkLst>
        </pc:spChg>
        <pc:spChg chg="mod">
          <ac:chgData name="Goertz, Benjamin" userId="7bbcdc09-a17a-459e-9ed5-6cf1c589f103" providerId="ADAL" clId="{04D64733-E403-4831-BFA8-B385AAA67971}" dt="2026-03-18T21:26:50.096" v="1602" actId="255"/>
          <ac:spMkLst>
            <pc:docMk/>
            <pc:sldMk cId="3075146647" sldId="2147479374"/>
            <ac:spMk id="5" creationId="{54DE3936-28EA-98B6-ECAC-4011A8A0A572}"/>
          </ac:spMkLst>
        </pc:spChg>
      </pc:sldChg>
      <pc:sldChg chg="add">
        <pc:chgData name="Goertz, Benjamin" userId="7bbcdc09-a17a-459e-9ed5-6cf1c589f103" providerId="ADAL" clId="{04D64733-E403-4831-BFA8-B385AAA67971}" dt="2026-03-17T21:00:31.675" v="1285"/>
        <pc:sldMkLst>
          <pc:docMk/>
          <pc:sldMk cId="440305925" sldId="2147479382"/>
        </pc:sldMkLst>
      </pc:sldChg>
      <pc:sldChg chg="add">
        <pc:chgData name="Goertz, Benjamin" userId="7bbcdc09-a17a-459e-9ed5-6cf1c589f103" providerId="ADAL" clId="{04D64733-E403-4831-BFA8-B385AAA67971}" dt="2026-03-17T21:00:31.675" v="1285"/>
        <pc:sldMkLst>
          <pc:docMk/>
          <pc:sldMk cId="624120309" sldId="2147479384"/>
        </pc:sldMkLst>
      </pc:sldChg>
      <pc:sldChg chg="delSp modSp mod">
        <pc:chgData name="Goertz, Benjamin" userId="7bbcdc09-a17a-459e-9ed5-6cf1c589f103" providerId="ADAL" clId="{04D64733-E403-4831-BFA8-B385AAA67971}" dt="2026-03-17T21:15:25.401" v="1391" actId="113"/>
        <pc:sldMkLst>
          <pc:docMk/>
          <pc:sldMk cId="3334181016" sldId="2147479386"/>
        </pc:sldMkLst>
        <pc:spChg chg="mod">
          <ac:chgData name="Goertz, Benjamin" userId="7bbcdc09-a17a-459e-9ed5-6cf1c589f103" providerId="ADAL" clId="{04D64733-E403-4831-BFA8-B385AAA67971}" dt="2026-03-17T21:15:25.401" v="1391" actId="113"/>
          <ac:spMkLst>
            <pc:docMk/>
            <pc:sldMk cId="3334181016" sldId="2147479386"/>
            <ac:spMk id="3" creationId="{774E7727-965E-D0CC-56B6-FC7EE4159A9A}"/>
          </ac:spMkLst>
        </pc:spChg>
        <pc:spChg chg="del">
          <ac:chgData name="Goertz, Benjamin" userId="7bbcdc09-a17a-459e-9ed5-6cf1c589f103" providerId="ADAL" clId="{04D64733-E403-4831-BFA8-B385AAA67971}" dt="2026-03-17T21:14:56.793" v="1387" actId="478"/>
          <ac:spMkLst>
            <pc:docMk/>
            <pc:sldMk cId="3334181016" sldId="2147479386"/>
            <ac:spMk id="5" creationId="{F4C50528-C287-2204-C24C-43A6B5F58765}"/>
          </ac:spMkLst>
        </pc:spChg>
        <pc:spChg chg="del">
          <ac:chgData name="Goertz, Benjamin" userId="7bbcdc09-a17a-459e-9ed5-6cf1c589f103" providerId="ADAL" clId="{04D64733-E403-4831-BFA8-B385AAA67971}" dt="2026-03-17T21:14:51.067" v="1386" actId="478"/>
          <ac:spMkLst>
            <pc:docMk/>
            <pc:sldMk cId="3334181016" sldId="2147479386"/>
            <ac:spMk id="8" creationId="{79A7FA0D-F78B-8262-023D-8CE3292FF118}"/>
          </ac:spMkLst>
        </pc:spChg>
        <pc:picChg chg="del">
          <ac:chgData name="Goertz, Benjamin" userId="7bbcdc09-a17a-459e-9ed5-6cf1c589f103" providerId="ADAL" clId="{04D64733-E403-4831-BFA8-B385AAA67971}" dt="2026-03-17T21:14:59.549" v="1390" actId="478"/>
          <ac:picMkLst>
            <pc:docMk/>
            <pc:sldMk cId="3334181016" sldId="2147479386"/>
            <ac:picMk id="9" creationId="{76E63784-176C-7B3F-E973-BB6A74200190}"/>
          </ac:picMkLst>
        </pc:picChg>
        <pc:picChg chg="del">
          <ac:chgData name="Goertz, Benjamin" userId="7bbcdc09-a17a-459e-9ed5-6cf1c589f103" providerId="ADAL" clId="{04D64733-E403-4831-BFA8-B385AAA67971}" dt="2026-03-17T21:14:58.614" v="1389" actId="478"/>
          <ac:picMkLst>
            <pc:docMk/>
            <pc:sldMk cId="3334181016" sldId="2147479386"/>
            <ac:picMk id="10" creationId="{50429C05-B000-F6F1-5D25-B6C97187CC04}"/>
          </ac:picMkLst>
        </pc:picChg>
        <pc:picChg chg="del">
          <ac:chgData name="Goertz, Benjamin" userId="7bbcdc09-a17a-459e-9ed5-6cf1c589f103" providerId="ADAL" clId="{04D64733-E403-4831-BFA8-B385AAA67971}" dt="2026-03-17T21:14:57.763" v="1388" actId="478"/>
          <ac:picMkLst>
            <pc:docMk/>
            <pc:sldMk cId="3334181016" sldId="2147479386"/>
            <ac:picMk id="11" creationId="{6685247B-C3A3-D4E5-6AE7-CB2068FE7C44}"/>
          </ac:picMkLst>
        </pc:picChg>
      </pc:sldChg>
      <pc:sldChg chg="add">
        <pc:chgData name="Goertz, Benjamin" userId="7bbcdc09-a17a-459e-9ed5-6cf1c589f103" providerId="ADAL" clId="{04D64733-E403-4831-BFA8-B385AAA67971}" dt="2026-03-05T20:19:26.248" v="35"/>
        <pc:sldMkLst>
          <pc:docMk/>
          <pc:sldMk cId="932250255" sldId="2147479394"/>
        </pc:sldMkLst>
      </pc:sldChg>
      <pc:sldChg chg="modSp add del mod">
        <pc:chgData name="Goertz, Benjamin" userId="7bbcdc09-a17a-459e-9ed5-6cf1c589f103" providerId="ADAL" clId="{04D64733-E403-4831-BFA8-B385AAA67971}" dt="2026-03-17T17:48:23.261" v="308" actId="47"/>
        <pc:sldMkLst>
          <pc:docMk/>
          <pc:sldMk cId="953649509" sldId="2147479396"/>
        </pc:sldMkLst>
      </pc:sldChg>
      <pc:sldChg chg="delSp modSp add del mod">
        <pc:chgData name="Goertz, Benjamin" userId="7bbcdc09-a17a-459e-9ed5-6cf1c589f103" providerId="ADAL" clId="{04D64733-E403-4831-BFA8-B385AAA67971}" dt="2026-03-17T17:48:24.592" v="309" actId="47"/>
        <pc:sldMkLst>
          <pc:docMk/>
          <pc:sldMk cId="1595176031" sldId="2147479399"/>
        </pc:sldMkLst>
      </pc:sldChg>
      <pc:sldChg chg="add">
        <pc:chgData name="Goertz, Benjamin" userId="7bbcdc09-a17a-459e-9ed5-6cf1c589f103" providerId="ADAL" clId="{04D64733-E403-4831-BFA8-B385AAA67971}" dt="2026-03-05T20:27:00.868" v="279"/>
        <pc:sldMkLst>
          <pc:docMk/>
          <pc:sldMk cId="708513928" sldId="2147479400"/>
        </pc:sldMkLst>
      </pc:sldChg>
      <pc:sldChg chg="modSp add del mod">
        <pc:chgData name="Goertz, Benjamin" userId="7bbcdc09-a17a-459e-9ed5-6cf1c589f103" providerId="ADAL" clId="{04D64733-E403-4831-BFA8-B385AAA67971}" dt="2026-03-18T21:26:11.390" v="1553" actId="20577"/>
        <pc:sldMkLst>
          <pc:docMk/>
          <pc:sldMk cId="2403317114" sldId="2147479409"/>
        </pc:sldMkLst>
        <pc:spChg chg="mod">
          <ac:chgData name="Goertz, Benjamin" userId="7bbcdc09-a17a-459e-9ed5-6cf1c589f103" providerId="ADAL" clId="{04D64733-E403-4831-BFA8-B385AAA67971}" dt="2026-03-18T21:26:11.390" v="1553" actId="20577"/>
          <ac:spMkLst>
            <pc:docMk/>
            <pc:sldMk cId="2403317114" sldId="2147479409"/>
            <ac:spMk id="10" creationId="{825E29AD-68A6-7334-8341-3A25E32D053B}"/>
          </ac:spMkLst>
        </pc:spChg>
      </pc:sldChg>
      <pc:sldChg chg="addSp delSp modSp add mod">
        <pc:chgData name="Goertz, Benjamin" userId="7bbcdc09-a17a-459e-9ed5-6cf1c589f103" providerId="ADAL" clId="{04D64733-E403-4831-BFA8-B385AAA67971}" dt="2026-03-17T20:08:53.215" v="640" actId="1036"/>
        <pc:sldMkLst>
          <pc:docMk/>
          <pc:sldMk cId="4182164417" sldId="2147479411"/>
        </pc:sldMkLst>
        <pc:spChg chg="mod">
          <ac:chgData name="Goertz, Benjamin" userId="7bbcdc09-a17a-459e-9ed5-6cf1c589f103" providerId="ADAL" clId="{04D64733-E403-4831-BFA8-B385AAA67971}" dt="2026-03-17T20:07:32.739" v="633" actId="20577"/>
          <ac:spMkLst>
            <pc:docMk/>
            <pc:sldMk cId="4182164417" sldId="2147479411"/>
            <ac:spMk id="4" creationId="{B0047E70-FADA-6CD5-C6AF-50AB1A07B9BF}"/>
          </ac:spMkLst>
        </pc:spChg>
        <pc:picChg chg="add mod">
          <ac:chgData name="Goertz, Benjamin" userId="7bbcdc09-a17a-459e-9ed5-6cf1c589f103" providerId="ADAL" clId="{04D64733-E403-4831-BFA8-B385AAA67971}" dt="2026-03-17T20:08:53.215" v="640" actId="1036"/>
          <ac:picMkLst>
            <pc:docMk/>
            <pc:sldMk cId="4182164417" sldId="2147479411"/>
            <ac:picMk id="3" creationId="{9797D870-5C5A-A5CD-8190-D0497B61C03F}"/>
          </ac:picMkLst>
        </pc:picChg>
        <pc:picChg chg="del">
          <ac:chgData name="Goertz, Benjamin" userId="7bbcdc09-a17a-459e-9ed5-6cf1c589f103" providerId="ADAL" clId="{04D64733-E403-4831-BFA8-B385AAA67971}" dt="2026-03-17T20:06:05.968" v="632" actId="478"/>
          <ac:picMkLst>
            <pc:docMk/>
            <pc:sldMk cId="4182164417" sldId="2147479411"/>
            <ac:picMk id="5" creationId="{55A54EDA-4EB9-82E5-7C46-9FAFABBED979}"/>
          </ac:picMkLst>
        </pc:picChg>
      </pc:sldChg>
      <pc:sldChg chg="modSp add mod">
        <pc:chgData name="Goertz, Benjamin" userId="7bbcdc09-a17a-459e-9ed5-6cf1c589f103" providerId="ADAL" clId="{04D64733-E403-4831-BFA8-B385AAA67971}" dt="2026-03-17T20:17:21.018" v="1284" actId="13926"/>
        <pc:sldMkLst>
          <pc:docMk/>
          <pc:sldMk cId="2453768801" sldId="2147479412"/>
        </pc:sldMkLst>
        <pc:spChg chg="mod">
          <ac:chgData name="Goertz, Benjamin" userId="7bbcdc09-a17a-459e-9ed5-6cf1c589f103" providerId="ADAL" clId="{04D64733-E403-4831-BFA8-B385AAA67971}" dt="2026-03-17T20:17:21.018" v="1284" actId="13926"/>
          <ac:spMkLst>
            <pc:docMk/>
            <pc:sldMk cId="2453768801" sldId="2147479412"/>
            <ac:spMk id="6" creationId="{3E852020-8E50-5549-C0EF-3E48B265E9C6}"/>
          </ac:spMkLst>
        </pc:spChg>
      </pc:sldChg>
      <pc:sldChg chg="addSp delSp modSp add mod">
        <pc:chgData name="Goertz, Benjamin" userId="7bbcdc09-a17a-459e-9ed5-6cf1c589f103" providerId="ADAL" clId="{04D64733-E403-4831-BFA8-B385AAA67971}" dt="2026-03-17T20:05:50.825" v="626" actId="20577"/>
        <pc:sldMkLst>
          <pc:docMk/>
          <pc:sldMk cId="3343648412" sldId="2147479413"/>
        </pc:sldMkLst>
        <pc:spChg chg="mod">
          <ac:chgData name="Goertz, Benjamin" userId="7bbcdc09-a17a-459e-9ed5-6cf1c589f103" providerId="ADAL" clId="{04D64733-E403-4831-BFA8-B385AAA67971}" dt="2026-03-17T19:59:14.478" v="317" actId="13926"/>
          <ac:spMkLst>
            <pc:docMk/>
            <pc:sldMk cId="3343648412" sldId="2147479413"/>
            <ac:spMk id="4" creationId="{2F7D4240-A0C4-BEB9-9AEB-E0ADF26522CA}"/>
          </ac:spMkLst>
        </pc:spChg>
        <pc:spChg chg="mod">
          <ac:chgData name="Goertz, Benjamin" userId="7bbcdc09-a17a-459e-9ed5-6cf1c589f103" providerId="ADAL" clId="{04D64733-E403-4831-BFA8-B385AAA67971}" dt="2026-03-17T20:05:50.825" v="626" actId="20577"/>
          <ac:spMkLst>
            <pc:docMk/>
            <pc:sldMk cId="3343648412" sldId="2147479413"/>
            <ac:spMk id="5" creationId="{AE0BD495-FAD2-92E2-231F-C24CE85103D6}"/>
          </ac:spMkLst>
        </pc:spChg>
        <pc:graphicFrameChg chg="del">
          <ac:chgData name="Goertz, Benjamin" userId="7bbcdc09-a17a-459e-9ed5-6cf1c589f103" providerId="ADAL" clId="{04D64733-E403-4831-BFA8-B385AAA67971}" dt="2026-03-17T19:59:16.616" v="318" actId="478"/>
          <ac:graphicFrameMkLst>
            <pc:docMk/>
            <pc:sldMk cId="3343648412" sldId="2147479413"/>
            <ac:graphicFrameMk id="2" creationId="{C561E921-DFBB-47A8-B5E7-2F3107D23FFE}"/>
          </ac:graphicFrameMkLst>
        </pc:graphicFrameChg>
        <pc:graphicFrameChg chg="add mod">
          <ac:chgData name="Goertz, Benjamin" userId="7bbcdc09-a17a-459e-9ed5-6cf1c589f103" providerId="ADAL" clId="{04D64733-E403-4831-BFA8-B385AAA67971}" dt="2026-03-17T20:04:20.727" v="507" actId="14100"/>
          <ac:graphicFrameMkLst>
            <pc:docMk/>
            <pc:sldMk cId="3343648412" sldId="2147479413"/>
            <ac:graphicFrameMk id="3" creationId="{5725DE0E-5ADE-4FFE-A88C-9B6B48F65B75}"/>
          </ac:graphicFrameMkLst>
        </pc:graphicFrameChg>
      </pc:sldChg>
      <pc:sldChg chg="add">
        <pc:chgData name="Goertz, Benjamin" userId="7bbcdc09-a17a-459e-9ed5-6cf1c589f103" providerId="ADAL" clId="{04D64733-E403-4831-BFA8-B385AAA67971}" dt="2026-03-05T20:27:30.928" v="292"/>
        <pc:sldMkLst>
          <pc:docMk/>
          <pc:sldMk cId="3903134878" sldId="2147479414"/>
        </pc:sldMkLst>
      </pc:sldChg>
      <pc:sldChg chg="add">
        <pc:chgData name="Goertz, Benjamin" userId="7bbcdc09-a17a-459e-9ed5-6cf1c589f103" providerId="ADAL" clId="{04D64733-E403-4831-BFA8-B385AAA67971}" dt="2026-03-05T20:27:30.928" v="292"/>
        <pc:sldMkLst>
          <pc:docMk/>
          <pc:sldMk cId="2034596965" sldId="2147479415"/>
        </pc:sldMkLst>
      </pc:sldChg>
      <pc:sldChg chg="modSp add mod">
        <pc:chgData name="Goertz, Benjamin" userId="7bbcdc09-a17a-459e-9ed5-6cf1c589f103" providerId="ADAL" clId="{04D64733-E403-4831-BFA8-B385AAA67971}" dt="2026-03-05T20:27:50.296" v="299" actId="20577"/>
        <pc:sldMkLst>
          <pc:docMk/>
          <pc:sldMk cId="3072763097" sldId="2147479416"/>
        </pc:sldMkLst>
        <pc:spChg chg="mod">
          <ac:chgData name="Goertz, Benjamin" userId="7bbcdc09-a17a-459e-9ed5-6cf1c589f103" providerId="ADAL" clId="{04D64733-E403-4831-BFA8-B385AAA67971}" dt="2026-03-05T20:27:50.296" v="299" actId="20577"/>
          <ac:spMkLst>
            <pc:docMk/>
            <pc:sldMk cId="3072763097" sldId="2147479416"/>
            <ac:spMk id="4" creationId="{9194873A-D171-60CB-4513-62A31036CCCE}"/>
          </ac:spMkLst>
        </pc:spChg>
      </pc:sldChg>
      <pc:sldChg chg="add del">
        <pc:chgData name="Goertz, Benjamin" userId="7bbcdc09-a17a-459e-9ed5-6cf1c589f103" providerId="ADAL" clId="{04D64733-E403-4831-BFA8-B385AAA67971}" dt="2026-03-17T21:01:13.383" v="1286" actId="47"/>
        <pc:sldMkLst>
          <pc:docMk/>
          <pc:sldMk cId="2214563890" sldId="2147479417"/>
        </pc:sldMkLst>
      </pc:sldChg>
      <pc:sldChg chg="add">
        <pc:chgData name="Goertz, Benjamin" userId="7bbcdc09-a17a-459e-9ed5-6cf1c589f103" providerId="ADAL" clId="{04D64733-E403-4831-BFA8-B385AAA67971}" dt="2026-03-17T21:00:31.675" v="1285"/>
        <pc:sldMkLst>
          <pc:docMk/>
          <pc:sldMk cId="3297883903" sldId="2147479418"/>
        </pc:sldMkLst>
      </pc:sldChg>
      <pc:sldChg chg="add">
        <pc:chgData name="Goertz, Benjamin" userId="7bbcdc09-a17a-459e-9ed5-6cf1c589f103" providerId="ADAL" clId="{04D64733-E403-4831-BFA8-B385AAA67971}" dt="2026-03-17T21:00:31.675" v="1285"/>
        <pc:sldMkLst>
          <pc:docMk/>
          <pc:sldMk cId="32577555" sldId="2147479419"/>
        </pc:sldMkLst>
      </pc:sldChg>
      <pc:sldChg chg="add">
        <pc:chgData name="Goertz, Benjamin" userId="7bbcdc09-a17a-459e-9ed5-6cf1c589f103" providerId="ADAL" clId="{04D64733-E403-4831-BFA8-B385AAA67971}" dt="2026-03-17T21:00:31.675" v="1285"/>
        <pc:sldMkLst>
          <pc:docMk/>
          <pc:sldMk cId="4014507880" sldId="2147479420"/>
        </pc:sldMkLst>
      </pc:sldChg>
      <pc:sldChg chg="modSp add mod">
        <pc:chgData name="Goertz, Benjamin" userId="7bbcdc09-a17a-459e-9ed5-6cf1c589f103" providerId="ADAL" clId="{04D64733-E403-4831-BFA8-B385AAA67971}" dt="2026-03-17T21:02:31.342" v="1384" actId="20577"/>
        <pc:sldMkLst>
          <pc:docMk/>
          <pc:sldMk cId="1970485918" sldId="2147479421"/>
        </pc:sldMkLst>
        <pc:spChg chg="mod">
          <ac:chgData name="Goertz, Benjamin" userId="7bbcdc09-a17a-459e-9ed5-6cf1c589f103" providerId="ADAL" clId="{04D64733-E403-4831-BFA8-B385AAA67971}" dt="2026-03-17T21:02:31.342" v="1384" actId="20577"/>
          <ac:spMkLst>
            <pc:docMk/>
            <pc:sldMk cId="1970485918" sldId="2147479421"/>
            <ac:spMk id="17" creationId="{656611FE-9FE3-BE7E-BACA-FBFD37B5DF3A}"/>
          </ac:spMkLst>
        </pc:spChg>
      </pc:sldChg>
      <pc:sldChg chg="add del">
        <pc:chgData name="Goertz, Benjamin" userId="7bbcdc09-a17a-459e-9ed5-6cf1c589f103" providerId="ADAL" clId="{04D64733-E403-4831-BFA8-B385AAA67971}" dt="2026-03-17T21:02:36.694" v="1385" actId="47"/>
        <pc:sldMkLst>
          <pc:docMk/>
          <pc:sldMk cId="3610680984" sldId="2147479422"/>
        </pc:sldMkLst>
      </pc:sldChg>
      <pc:sldChg chg="modSp add mod">
        <pc:chgData name="Goertz, Benjamin" userId="7bbcdc09-a17a-459e-9ed5-6cf1c589f103" providerId="ADAL" clId="{04D64733-E403-4831-BFA8-B385AAA67971}" dt="2026-03-17T21:01:56.070" v="1365" actId="6549"/>
        <pc:sldMkLst>
          <pc:docMk/>
          <pc:sldMk cId="21917603" sldId="2147479423"/>
        </pc:sldMkLst>
        <pc:spChg chg="mod">
          <ac:chgData name="Goertz, Benjamin" userId="7bbcdc09-a17a-459e-9ed5-6cf1c589f103" providerId="ADAL" clId="{04D64733-E403-4831-BFA8-B385AAA67971}" dt="2026-03-17T21:01:56.070" v="1365" actId="6549"/>
          <ac:spMkLst>
            <pc:docMk/>
            <pc:sldMk cId="21917603" sldId="2147479423"/>
            <ac:spMk id="2" creationId="{0FFB53E7-213F-4013-C7EA-1DB35751527C}"/>
          </ac:spMkLst>
        </pc:spChg>
      </pc:sldChg>
      <pc:sldChg chg="modSp add del mod">
        <pc:chgData name="Goertz, Benjamin" userId="7bbcdc09-a17a-459e-9ed5-6cf1c589f103" providerId="ADAL" clId="{04D64733-E403-4831-BFA8-B385AAA67971}" dt="2026-03-17T21:01:32.158" v="1315"/>
        <pc:sldMkLst>
          <pc:docMk/>
          <pc:sldMk cId="624351196" sldId="2147479423"/>
        </pc:sldMkLst>
        <pc:spChg chg="mod">
          <ac:chgData name="Goertz, Benjamin" userId="7bbcdc09-a17a-459e-9ed5-6cf1c589f103" providerId="ADAL" clId="{04D64733-E403-4831-BFA8-B385AAA67971}" dt="2026-03-17T21:01:31.188" v="1314" actId="20577"/>
          <ac:spMkLst>
            <pc:docMk/>
            <pc:sldMk cId="624351196" sldId="2147479423"/>
            <ac:spMk id="2" creationId="{34A08CEE-A778-9FF3-00A1-67B961EDDD06}"/>
          </ac:spMkLst>
        </pc:spChg>
      </pc:sldChg>
      <pc:sldChg chg="addSp modSp">
        <pc:chgData name="Goertz, Benjamin" userId="7bbcdc09-a17a-459e-9ed5-6cf1c589f103" providerId="ADAL" clId="{04D64733-E403-4831-BFA8-B385AAA67971}" dt="2026-03-18T14:58:28.670" v="1395" actId="1076"/>
        <pc:sldMkLst>
          <pc:docMk/>
          <pc:sldMk cId="1525032125" sldId="2147479424"/>
        </pc:sldMkLst>
        <pc:picChg chg="add mod">
          <ac:chgData name="Goertz, Benjamin" userId="7bbcdc09-a17a-459e-9ed5-6cf1c589f103" providerId="ADAL" clId="{04D64733-E403-4831-BFA8-B385AAA67971}" dt="2026-03-18T14:58:28.670" v="1395" actId="1076"/>
          <ac:picMkLst>
            <pc:docMk/>
            <pc:sldMk cId="1525032125" sldId="2147479424"/>
            <ac:picMk id="1026" creationId="{B5D20A42-E3FA-1735-DC7B-725C08765C30}"/>
          </ac:picMkLst>
        </pc:picChg>
      </pc:sldChg>
    </pc:docChg>
  </pc:docChgLst>
  <pc:docChgLst>
    <pc:chgData name="Hickman, Ron" userId="a745d65d-793c-41dd-a12c-725cb989ea82" providerId="ADAL" clId="{537EA96F-4C36-4EEB-BA41-431F8DE1BB47}"/>
    <pc:docChg chg="custSel addSld delSld modSld sldOrd">
      <pc:chgData name="Hickman, Ron" userId="a745d65d-793c-41dd-a12c-725cb989ea82" providerId="ADAL" clId="{537EA96F-4C36-4EEB-BA41-431F8DE1BB47}" dt="2026-03-18T00:01:53.712" v="508" actId="14100"/>
      <pc:docMkLst>
        <pc:docMk/>
      </pc:docMkLst>
      <pc:sldChg chg="ord">
        <pc:chgData name="Hickman, Ron" userId="a745d65d-793c-41dd-a12c-725cb989ea82" providerId="ADAL" clId="{537EA96F-4C36-4EEB-BA41-431F8DE1BB47}" dt="2026-03-17T23:55:35.534" v="0" actId="20578"/>
        <pc:sldMkLst>
          <pc:docMk/>
          <pc:sldMk cId="3496876957" sldId="297"/>
        </pc:sldMkLst>
      </pc:sldChg>
      <pc:sldChg chg="modSp add mod">
        <pc:chgData name="Hickman, Ron" userId="a745d65d-793c-41dd-a12c-725cb989ea82" providerId="ADAL" clId="{537EA96F-4C36-4EEB-BA41-431F8DE1BB47}" dt="2026-03-17T23:56:02.624" v="32" actId="20577"/>
        <pc:sldMkLst>
          <pc:docMk/>
          <pc:sldMk cId="1525032125" sldId="2147479424"/>
        </pc:sldMkLst>
        <pc:spChg chg="mod">
          <ac:chgData name="Hickman, Ron" userId="a745d65d-793c-41dd-a12c-725cb989ea82" providerId="ADAL" clId="{537EA96F-4C36-4EEB-BA41-431F8DE1BB47}" dt="2026-03-17T23:56:02.624" v="32" actId="20577"/>
          <ac:spMkLst>
            <pc:docMk/>
            <pc:sldMk cId="1525032125" sldId="2147479424"/>
            <ac:spMk id="5" creationId="{ED49F8A5-6614-32DD-CB45-1E7B48073AD4}"/>
          </ac:spMkLst>
        </pc:spChg>
      </pc:sldChg>
      <pc:sldChg chg="new del">
        <pc:chgData name="Hickman, Ron" userId="a745d65d-793c-41dd-a12c-725cb989ea82" providerId="ADAL" clId="{537EA96F-4C36-4EEB-BA41-431F8DE1BB47}" dt="2026-03-17T23:58:11.269" v="62" actId="47"/>
        <pc:sldMkLst>
          <pc:docMk/>
          <pc:sldMk cId="2372417607" sldId="2147479425"/>
        </pc:sldMkLst>
      </pc:sldChg>
      <pc:sldChg chg="addSp modSp add mod">
        <pc:chgData name="Hickman, Ron" userId="a745d65d-793c-41dd-a12c-725cb989ea82" providerId="ADAL" clId="{537EA96F-4C36-4EEB-BA41-431F8DE1BB47}" dt="2026-03-17T23:59:06.296" v="71" actId="1076"/>
        <pc:sldMkLst>
          <pc:docMk/>
          <pc:sldMk cId="2874603346" sldId="2147479426"/>
        </pc:sldMkLst>
        <pc:spChg chg="mod">
          <ac:chgData name="Hickman, Ron" userId="a745d65d-793c-41dd-a12c-725cb989ea82" providerId="ADAL" clId="{537EA96F-4C36-4EEB-BA41-431F8DE1BB47}" dt="2026-03-17T23:58:01.464" v="61" actId="20577"/>
          <ac:spMkLst>
            <pc:docMk/>
            <pc:sldMk cId="2874603346" sldId="2147479426"/>
            <ac:spMk id="4" creationId="{86886DE3-81B5-0784-F317-98A9C93244DA}"/>
          </ac:spMkLst>
        </pc:spChg>
        <pc:spChg chg="mod">
          <ac:chgData name="Hickman, Ron" userId="a745d65d-793c-41dd-a12c-725cb989ea82" providerId="ADAL" clId="{537EA96F-4C36-4EEB-BA41-431F8DE1BB47}" dt="2026-03-17T23:58:45.426" v="65"/>
          <ac:spMkLst>
            <pc:docMk/>
            <pc:sldMk cId="2874603346" sldId="2147479426"/>
            <ac:spMk id="6" creationId="{E2848AE4-E963-455E-1420-799815666113}"/>
          </ac:spMkLst>
        </pc:spChg>
        <pc:picChg chg="add mod">
          <ac:chgData name="Hickman, Ron" userId="a745d65d-793c-41dd-a12c-725cb989ea82" providerId="ADAL" clId="{537EA96F-4C36-4EEB-BA41-431F8DE1BB47}" dt="2026-03-17T23:59:06.296" v="71" actId="1076"/>
          <ac:picMkLst>
            <pc:docMk/>
            <pc:sldMk cId="2874603346" sldId="2147479426"/>
            <ac:picMk id="2" creationId="{F9255340-21A0-AE6D-4DED-F5540168B85A}"/>
          </ac:picMkLst>
        </pc:picChg>
      </pc:sldChg>
      <pc:sldChg chg="addSp delSp modSp add mod">
        <pc:chgData name="Hickman, Ron" userId="a745d65d-793c-41dd-a12c-725cb989ea82" providerId="ADAL" clId="{537EA96F-4C36-4EEB-BA41-431F8DE1BB47}" dt="2026-03-18T00:01:53.712" v="508" actId="14100"/>
        <pc:sldMkLst>
          <pc:docMk/>
          <pc:sldMk cId="3559583987" sldId="2147479427"/>
        </pc:sldMkLst>
        <pc:spChg chg="mod">
          <ac:chgData name="Hickman, Ron" userId="a745d65d-793c-41dd-a12c-725cb989ea82" providerId="ADAL" clId="{537EA96F-4C36-4EEB-BA41-431F8DE1BB47}" dt="2026-03-17T23:59:20.795" v="116" actId="20577"/>
          <ac:spMkLst>
            <pc:docMk/>
            <pc:sldMk cId="3559583987" sldId="2147479427"/>
            <ac:spMk id="4" creationId="{DE79FCBE-1F35-D7E4-3B0C-189E9F6E6839}"/>
          </ac:spMkLst>
        </pc:spChg>
        <pc:spChg chg="mod">
          <ac:chgData name="Hickman, Ron" userId="a745d65d-793c-41dd-a12c-725cb989ea82" providerId="ADAL" clId="{537EA96F-4C36-4EEB-BA41-431F8DE1BB47}" dt="2026-03-18T00:01:46.967" v="505" actId="20577"/>
          <ac:spMkLst>
            <pc:docMk/>
            <pc:sldMk cId="3559583987" sldId="2147479427"/>
            <ac:spMk id="6" creationId="{056272E3-7210-F8E7-3943-540B13A4D96C}"/>
          </ac:spMkLst>
        </pc:spChg>
        <pc:picChg chg="del">
          <ac:chgData name="Hickman, Ron" userId="a745d65d-793c-41dd-a12c-725cb989ea82" providerId="ADAL" clId="{537EA96F-4C36-4EEB-BA41-431F8DE1BB47}" dt="2026-03-17T23:59:22.525" v="117" actId="478"/>
          <ac:picMkLst>
            <pc:docMk/>
            <pc:sldMk cId="3559583987" sldId="2147479427"/>
            <ac:picMk id="2" creationId="{15016ACB-0B05-AD9C-AE9B-215ACAC49F49}"/>
          </ac:picMkLst>
        </pc:picChg>
        <pc:picChg chg="add mod">
          <ac:chgData name="Hickman, Ron" userId="a745d65d-793c-41dd-a12c-725cb989ea82" providerId="ADAL" clId="{537EA96F-4C36-4EEB-BA41-431F8DE1BB47}" dt="2026-03-18T00:01:53.712" v="508" actId="14100"/>
          <ac:picMkLst>
            <pc:docMk/>
            <pc:sldMk cId="3559583987" sldId="2147479427"/>
            <ac:picMk id="3" creationId="{F78E7642-BDCA-56D5-C2AA-51420784F412}"/>
          </ac:picMkLst>
        </pc:picChg>
      </pc:sldChg>
      <pc:sldChg chg="add del">
        <pc:chgData name="Hickman, Ron" userId="a745d65d-793c-41dd-a12c-725cb989ea82" providerId="ADAL" clId="{537EA96F-4C36-4EEB-BA41-431F8DE1BB47}" dt="2026-03-17T23:57:02.321" v="36"/>
        <pc:sldMkLst>
          <pc:docMk/>
          <pc:sldMk cId="3984694808" sldId="214747942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cx365-my.sharepoint.com/personal/bgoertz_fmi_com/Documents/Downloads/Count%20by%20Form%20and%20Missing%20Control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fcx365.sharepoint.com/Sites/HEN-HS/MSHA/MSHA%20Inspections/2026/Henderson%20Citations%202026.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February FRM Verifications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'2026-02'!$B$3</c:f>
              <c:strCache>
                <c:ptCount val="1"/>
                <c:pt idx="0">
                  <c:v>No Missing Controls</c:v>
                </c:pt>
              </c:strCache>
            </c:strRef>
          </c:tx>
          <c:spPr>
            <a:solidFill>
              <a:schemeClr val="accent1"/>
            </a:solidFill>
            <a:ln>
              <a:noFill/>
            </a:ln>
            <a:effectLst/>
          </c:spPr>
          <c:invertIfNegative val="0"/>
          <c:cat>
            <c:strRef>
              <c:f>'2026-02'!$A$4:$A$20</c:f>
              <c:strCache>
                <c:ptCount val="17"/>
                <c:pt idx="0">
                  <c:v>Hazardous Substances Acute</c:v>
                </c:pt>
                <c:pt idx="1">
                  <c:v>Hazardous Substances Chronic General</c:v>
                </c:pt>
                <c:pt idx="2">
                  <c:v>Underground Rock Fall</c:v>
                </c:pt>
                <c:pt idx="3">
                  <c:v>Falling Objects</c:v>
                </c:pt>
                <c:pt idx="4">
                  <c:v>Exposure to Electrical Hazards</c:v>
                </c:pt>
                <c:pt idx="5">
                  <c:v>Entanglement and Crushing</c:v>
                </c:pt>
                <c:pt idx="6">
                  <c:v>Uncontrolled Release of Energy Mapped</c:v>
                </c:pt>
                <c:pt idx="7">
                  <c:v>Vehicle Impact on Person</c:v>
                </c:pt>
                <c:pt idx="8">
                  <c:v>Confined Space</c:v>
                </c:pt>
                <c:pt idx="9">
                  <c:v>Fall from Heights</c:v>
                </c:pt>
                <c:pt idx="10">
                  <c:v>Lifting Operations</c:v>
                </c:pt>
                <c:pt idx="11">
                  <c:v>Fire</c:v>
                </c:pt>
                <c:pt idx="12">
                  <c:v>Vehicle Collisions or Rollover</c:v>
                </c:pt>
                <c:pt idx="13">
                  <c:v>Underground Hazardous Atmosphere</c:v>
                </c:pt>
                <c:pt idx="14">
                  <c:v>Ground Failure</c:v>
                </c:pt>
                <c:pt idx="15">
                  <c:v>Blasting (Underground)</c:v>
                </c:pt>
                <c:pt idx="16">
                  <c:v>Drowning</c:v>
                </c:pt>
              </c:strCache>
            </c:strRef>
          </c:cat>
          <c:val>
            <c:numRef>
              <c:f>'2026-02'!$B$4:$B$20</c:f>
              <c:numCache>
                <c:formatCode>General</c:formatCode>
                <c:ptCount val="17"/>
                <c:pt idx="0">
                  <c:v>6</c:v>
                </c:pt>
                <c:pt idx="1">
                  <c:v>10</c:v>
                </c:pt>
                <c:pt idx="2">
                  <c:v>5</c:v>
                </c:pt>
                <c:pt idx="3">
                  <c:v>11</c:v>
                </c:pt>
                <c:pt idx="4">
                  <c:v>9</c:v>
                </c:pt>
                <c:pt idx="5">
                  <c:v>11</c:v>
                </c:pt>
                <c:pt idx="6">
                  <c:v>12</c:v>
                </c:pt>
                <c:pt idx="7">
                  <c:v>18</c:v>
                </c:pt>
                <c:pt idx="8">
                  <c:v>15</c:v>
                </c:pt>
                <c:pt idx="9">
                  <c:v>12</c:v>
                </c:pt>
                <c:pt idx="10">
                  <c:v>8</c:v>
                </c:pt>
                <c:pt idx="11">
                  <c:v>5</c:v>
                </c:pt>
                <c:pt idx="12">
                  <c:v>5</c:v>
                </c:pt>
                <c:pt idx="13">
                  <c:v>4</c:v>
                </c:pt>
                <c:pt idx="14">
                  <c:v>3</c:v>
                </c:pt>
                <c:pt idx="15">
                  <c:v>2</c:v>
                </c:pt>
                <c:pt idx="16">
                  <c:v>1</c:v>
                </c:pt>
              </c:numCache>
            </c:numRef>
          </c:val>
          <c:extLst>
            <c:ext xmlns:c16="http://schemas.microsoft.com/office/drawing/2014/chart" uri="{C3380CC4-5D6E-409C-BE32-E72D297353CC}">
              <c16:uniqueId val="{00000000-A38B-4C88-9E7B-862A77573325}"/>
            </c:ext>
          </c:extLst>
        </c:ser>
        <c:ser>
          <c:idx val="1"/>
          <c:order val="1"/>
          <c:tx>
            <c:strRef>
              <c:f>'2026-02'!$C$3</c:f>
              <c:strCache>
                <c:ptCount val="1"/>
                <c:pt idx="0">
                  <c:v>Missing Controls</c:v>
                </c:pt>
              </c:strCache>
            </c:strRef>
          </c:tx>
          <c:spPr>
            <a:solidFill>
              <a:schemeClr val="accent2"/>
            </a:solidFill>
            <a:ln>
              <a:noFill/>
            </a:ln>
            <a:effectLst/>
          </c:spPr>
          <c:invertIfNegative val="0"/>
          <c:cat>
            <c:strRef>
              <c:f>'2026-02'!$A$4:$A$20</c:f>
              <c:strCache>
                <c:ptCount val="17"/>
                <c:pt idx="0">
                  <c:v>Hazardous Substances Acute</c:v>
                </c:pt>
                <c:pt idx="1">
                  <c:v>Hazardous Substances Chronic General</c:v>
                </c:pt>
                <c:pt idx="2">
                  <c:v>Underground Rock Fall</c:v>
                </c:pt>
                <c:pt idx="3">
                  <c:v>Falling Objects</c:v>
                </c:pt>
                <c:pt idx="4">
                  <c:v>Exposure to Electrical Hazards</c:v>
                </c:pt>
                <c:pt idx="5">
                  <c:v>Entanglement and Crushing</c:v>
                </c:pt>
                <c:pt idx="6">
                  <c:v>Uncontrolled Release of Energy Mapped</c:v>
                </c:pt>
                <c:pt idx="7">
                  <c:v>Vehicle Impact on Person</c:v>
                </c:pt>
                <c:pt idx="8">
                  <c:v>Confined Space</c:v>
                </c:pt>
                <c:pt idx="9">
                  <c:v>Fall from Heights</c:v>
                </c:pt>
                <c:pt idx="10">
                  <c:v>Lifting Operations</c:v>
                </c:pt>
                <c:pt idx="11">
                  <c:v>Fire</c:v>
                </c:pt>
                <c:pt idx="12">
                  <c:v>Vehicle Collisions or Rollover</c:v>
                </c:pt>
                <c:pt idx="13">
                  <c:v>Underground Hazardous Atmosphere</c:v>
                </c:pt>
                <c:pt idx="14">
                  <c:v>Ground Failure</c:v>
                </c:pt>
                <c:pt idx="15">
                  <c:v>Blasting (Underground)</c:v>
                </c:pt>
                <c:pt idx="16">
                  <c:v>Drowning</c:v>
                </c:pt>
              </c:strCache>
            </c:strRef>
          </c:cat>
          <c:val>
            <c:numRef>
              <c:f>'2026-02'!$C$4:$C$20</c:f>
              <c:numCache>
                <c:formatCode>General</c:formatCode>
                <c:ptCount val="17"/>
                <c:pt idx="0">
                  <c:v>3</c:v>
                </c:pt>
                <c:pt idx="1">
                  <c:v>2</c:v>
                </c:pt>
                <c:pt idx="2">
                  <c:v>1</c:v>
                </c:pt>
                <c:pt idx="3">
                  <c:v>2</c:v>
                </c:pt>
                <c:pt idx="4">
                  <c:v>1</c:v>
                </c:pt>
                <c:pt idx="5">
                  <c:v>1</c:v>
                </c:pt>
                <c:pt idx="6">
                  <c:v>1</c:v>
                </c:pt>
                <c:pt idx="7">
                  <c:v>1</c:v>
                </c:pt>
                <c:pt idx="8">
                  <c:v>0</c:v>
                </c:pt>
                <c:pt idx="9">
                  <c:v>0</c:v>
                </c:pt>
                <c:pt idx="10">
                  <c:v>0</c:v>
                </c:pt>
                <c:pt idx="11">
                  <c:v>0</c:v>
                </c:pt>
                <c:pt idx="12">
                  <c:v>0</c:v>
                </c:pt>
                <c:pt idx="13">
                  <c:v>0</c:v>
                </c:pt>
                <c:pt idx="14">
                  <c:v>0</c:v>
                </c:pt>
                <c:pt idx="15">
                  <c:v>0</c:v>
                </c:pt>
                <c:pt idx="16">
                  <c:v>0</c:v>
                </c:pt>
              </c:numCache>
            </c:numRef>
          </c:val>
          <c:extLst>
            <c:ext xmlns:c16="http://schemas.microsoft.com/office/drawing/2014/chart" uri="{C3380CC4-5D6E-409C-BE32-E72D297353CC}">
              <c16:uniqueId val="{00000001-A38B-4C88-9E7B-862A77573325}"/>
            </c:ext>
          </c:extLst>
        </c:ser>
        <c:dLbls>
          <c:showLegendKey val="0"/>
          <c:showVal val="0"/>
          <c:showCatName val="0"/>
          <c:showSerName val="0"/>
          <c:showPercent val="0"/>
          <c:showBubbleSize val="0"/>
        </c:dLbls>
        <c:gapWidth val="150"/>
        <c:overlap val="100"/>
        <c:axId val="788975807"/>
        <c:axId val="794231311"/>
      </c:barChart>
      <c:catAx>
        <c:axId val="7889758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4231311"/>
        <c:crosses val="autoZero"/>
        <c:auto val="1"/>
        <c:lblAlgn val="ctr"/>
        <c:lblOffset val="100"/>
        <c:noMultiLvlLbl val="0"/>
      </c:catAx>
      <c:valAx>
        <c:axId val="79423131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975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a:t>1Q26 MSHA INSPECTION CITATIONS BY HAZARD</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Totals!$H$37</c:f>
              <c:strCache>
                <c:ptCount val="1"/>
                <c:pt idx="0">
                  <c:v># Citations by Hazard</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3E2-4528-8E54-D5871E58BD59}"/>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03E2-4528-8E54-D5871E58BD59}"/>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C-03E2-4528-8E54-D5871E58BD59}"/>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03E2-4528-8E54-D5871E58BD59}"/>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A-03E2-4528-8E54-D5871E58BD59}"/>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03E2-4528-8E54-D5871E58BD59}"/>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8-03E2-4528-8E54-D5871E58BD59}"/>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03E2-4528-8E54-D5871E58BD59}"/>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3E2-4528-8E54-D5871E58BD59}"/>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3E2-4528-8E54-D5871E58BD59}"/>
              </c:ext>
            </c:extLst>
          </c:dPt>
          <c:dLbls>
            <c:dLbl>
              <c:idx val="0"/>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02FD4582-5C03-428F-BBD5-2226B0A19821}" type="CATEGORYNAME">
                      <a:rPr lang="en-US" smtClean="0"/>
                      <a:pPr>
                        <a:defRPr/>
                      </a:pPr>
                      <a:t>[CATEGORY NAME]</a:t>
                    </a:fld>
                    <a:r>
                      <a:rPr lang="en-US"/>
                      <a:t>, 7</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3E2-4528-8E54-D5871E58BD59}"/>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7283EF22-AAC2-4D5B-AC22-24881E7904F1}" type="CATEGORYNAME">
                      <a:rPr lang="en-US" smtClean="0"/>
                      <a:pPr>
                        <a:defRPr>
                          <a:solidFill>
                            <a:schemeClr val="accent1"/>
                          </a:solidFill>
                        </a:defRPr>
                      </a:pPr>
                      <a:t>[CATEGORY NAME]</a:t>
                    </a:fld>
                    <a:r>
                      <a:rPr lang="en-US"/>
                      <a:t>, 6</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03E2-4528-8E54-D5871E58BD59}"/>
                </c:ext>
              </c:extLst>
            </c:dLbl>
            <c:dLbl>
              <c:idx val="2"/>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CC22C5C6-03EC-43BE-9EB6-45ADD1E40E7F}" type="CATEGORYNAME">
                      <a:rPr lang="en-US" smtClean="0"/>
                      <a:pPr>
                        <a:defRPr>
                          <a:solidFill>
                            <a:schemeClr val="accent1"/>
                          </a:solidFill>
                        </a:defRPr>
                      </a:pPr>
                      <a:t>[CATEGORY NAME]</a:t>
                    </a:fld>
                    <a:r>
                      <a:rPr lang="en-US"/>
                      <a:t>, 5</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03E2-4528-8E54-D5871E58BD59}"/>
                </c:ext>
              </c:extLst>
            </c:dLbl>
            <c:dLbl>
              <c:idx val="3"/>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21B744ED-A56D-480A-BB2F-8F994ADFC6B6}" type="CATEGORYNAME">
                      <a:rPr lang="en-US" smtClean="0"/>
                      <a:pPr>
                        <a:defRPr>
                          <a:solidFill>
                            <a:schemeClr val="accent1"/>
                          </a:solidFill>
                        </a:defRPr>
                      </a:pPr>
                      <a:t>[CATEGORY NAME]</a:t>
                    </a:fld>
                    <a:r>
                      <a:rPr lang="en-US"/>
                      <a:t>, 4</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03E2-4528-8E54-D5871E58BD59}"/>
                </c:ext>
              </c:extLst>
            </c:dLbl>
            <c:dLbl>
              <c:idx val="4"/>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DC3DDEFD-9EF0-4C4F-AA16-2EEC69D9C890}" type="CATEGORYNAME">
                      <a:rPr lang="en-US" smtClean="0"/>
                      <a:pPr>
                        <a:defRPr>
                          <a:solidFill>
                            <a:schemeClr val="accent1"/>
                          </a:solidFill>
                        </a:defRPr>
                      </a:pPr>
                      <a:t>[CATEGORY NAME]</a:t>
                    </a:fld>
                    <a:r>
                      <a:rPr lang="en-US"/>
                      <a:t>, 4</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layout>
                    <c:manualLayout>
                      <c:w val="0.17642215122228833"/>
                      <c:h val="8.3458838991910866E-2"/>
                    </c:manualLayout>
                  </c15:layout>
                  <c15:dlblFieldTable/>
                  <c15:showDataLabelsRange val="0"/>
                </c:ext>
                <c:ext xmlns:c16="http://schemas.microsoft.com/office/drawing/2014/chart" uri="{C3380CC4-5D6E-409C-BE32-E72D297353CC}">
                  <c16:uniqueId val="{0000000A-03E2-4528-8E54-D5871E58BD59}"/>
                </c:ext>
              </c:extLst>
            </c:dLbl>
            <c:dLbl>
              <c:idx val="5"/>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7EFED9EF-5C13-4E36-9E5E-71DFACD3B243}" type="CATEGORYNAME">
                      <a:rPr lang="en-US" smtClean="0"/>
                      <a:pPr>
                        <a:defRPr>
                          <a:solidFill>
                            <a:schemeClr val="accent1"/>
                          </a:solidFill>
                        </a:defRPr>
                      </a:pPr>
                      <a:t>[CATEGORY NAME]</a:t>
                    </a:fld>
                    <a:r>
                      <a:rPr lang="en-US"/>
                      <a:t>, 2</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3E2-4528-8E54-D5871E58BD59}"/>
                </c:ext>
              </c:extLst>
            </c:dLbl>
            <c:dLbl>
              <c:idx val="6"/>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D9D99414-3E5E-476D-8A02-02CF4C06AF28}" type="CATEGORYNAME">
                      <a:rPr lang="en-US" smtClean="0"/>
                      <a:pPr>
                        <a:defRPr>
                          <a:solidFill>
                            <a:schemeClr val="accent1"/>
                          </a:solidFill>
                        </a:defRPr>
                      </a:pPr>
                      <a:t>[CATEGORY NAME]</a:t>
                    </a:fld>
                    <a:r>
                      <a:rPr lang="en-US"/>
                      <a:t>, 2</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03E2-4528-8E54-D5871E58BD59}"/>
                </c:ext>
              </c:extLst>
            </c:dLbl>
            <c:dLbl>
              <c:idx val="7"/>
              <c:layout>
                <c:manualLayout>
                  <c:x val="-1.2651283701849288E-3"/>
                  <c:y val="-5.6470598697656124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26F33A0F-82F4-461B-B8FD-7204DAB1C83F}" type="CATEGORYNAME">
                      <a:rPr lang="en-US" smtClean="0"/>
                      <a:pPr>
                        <a:defRPr>
                          <a:solidFill>
                            <a:schemeClr val="accent1"/>
                          </a:solidFill>
                        </a:defRPr>
                      </a:pPr>
                      <a:t>[CATEGORY NAME]</a:t>
                    </a:fld>
                    <a:r>
                      <a:rPr lang="en-US" dirty="0"/>
                      <a:t>,</a:t>
                    </a:r>
                    <a:r>
                      <a:rPr lang="en-US" baseline="0" dirty="0"/>
                      <a:t> </a:t>
                    </a:r>
                    <a:r>
                      <a:rPr lang="en-US" dirty="0"/>
                      <a:t>1</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3E2-4528-8E54-D5871E58BD59}"/>
                </c:ext>
              </c:extLst>
            </c:dLbl>
            <c:dLbl>
              <c:idx val="8"/>
              <c:tx>
                <c:rich>
                  <a:bodyPr rot="0" spcFirstLastPara="1" vertOverflow="ellipsis" vert="horz" wrap="square" lIns="38100" tIns="19050" rIns="38100" bIns="19050" anchor="ctr" anchorCtr="1">
                    <a:spAutoFit/>
                  </a:bodyPr>
                  <a:lstStyle/>
                  <a:p>
                    <a:pPr>
                      <a:defRPr sz="1330" b="1" i="0" u="none" strike="noStrike" kern="1200" spc="0" baseline="0">
                        <a:solidFill>
                          <a:schemeClr val="accent5">
                            <a:lumMod val="75000"/>
                          </a:schemeClr>
                        </a:solidFill>
                        <a:latin typeface="+mn-lt"/>
                        <a:ea typeface="+mn-ea"/>
                        <a:cs typeface="+mn-cs"/>
                      </a:defRPr>
                    </a:pPr>
                    <a:r>
                      <a:rPr lang="en-US" dirty="0">
                        <a:solidFill>
                          <a:schemeClr val="accent5">
                            <a:lumMod val="75000"/>
                          </a:schemeClr>
                        </a:solidFill>
                      </a:rPr>
                      <a:t>Other</a:t>
                    </a:r>
                    <a:r>
                      <a:rPr lang="en-US" baseline="0" dirty="0">
                        <a:solidFill>
                          <a:schemeClr val="accent5">
                            <a:lumMod val="75000"/>
                          </a:schemeClr>
                        </a:solidFill>
                      </a:rPr>
                      <a:t>, 6</a:t>
                    </a:r>
                    <a:fld id="{6433F7D4-72EA-4601-895A-6A7DA6F9BA0B}" type="CATEGORYNAME">
                      <a:rPr lang="en-US" baseline="0" smtClean="0">
                        <a:solidFill>
                          <a:schemeClr val="accent5">
                            <a:lumMod val="75000"/>
                          </a:schemeClr>
                        </a:solidFill>
                      </a:rPr>
                      <a:pPr>
                        <a:defRPr>
                          <a:solidFill>
                            <a:schemeClr val="accent5">
                              <a:lumMod val="75000"/>
                            </a:schemeClr>
                          </a:solidFill>
                        </a:defRPr>
                      </a:pPr>
                      <a:t>[CATEGORY NAME]</a:t>
                    </a:fld>
                    <a:endParaRPr lang="en-US" baseline="0" dirty="0">
                      <a:solidFill>
                        <a:schemeClr val="accent5">
                          <a:lumMod val="75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lumMod val="75000"/>
                        </a:schemeClr>
                      </a:solidFill>
                      <a:latin typeface="+mn-lt"/>
                      <a:ea typeface="+mn-ea"/>
                      <a:cs typeface="+mn-cs"/>
                    </a:defRPr>
                  </a:pPr>
                  <a:endParaRPr lang="en-US"/>
                </a:p>
              </c:txPr>
              <c:dLblPos val="outEnd"/>
              <c:showLegendKey val="0"/>
              <c:showVal val="0"/>
              <c:showCatName val="1"/>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3E2-4528-8E54-D5871E58BD59}"/>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03E2-4528-8E54-D5871E58BD59}"/>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Totals!$G$38:$G$45</c:f>
              <c:strCache>
                <c:ptCount val="8"/>
                <c:pt idx="0">
                  <c:v>Safe Access</c:v>
                </c:pt>
                <c:pt idx="1">
                  <c:v>Electrical</c:v>
                </c:pt>
                <c:pt idx="2">
                  <c:v>Fire Prevention and Control</c:v>
                </c:pt>
                <c:pt idx="3">
                  <c:v>Guarding</c:v>
                </c:pt>
                <c:pt idx="4">
                  <c:v>Machinery and Equipment</c:v>
                </c:pt>
                <c:pt idx="5">
                  <c:v>HAZCOM</c:v>
                </c:pt>
                <c:pt idx="6">
                  <c:v>Out-of-Date Plans</c:v>
                </c:pt>
                <c:pt idx="7">
                  <c:v>Hazardous Noise Exposure</c:v>
                </c:pt>
              </c:strCache>
            </c:strRef>
          </c:cat>
          <c:val>
            <c:numRef>
              <c:f>Totals!$H$38:$H$47</c:f>
              <c:numCache>
                <c:formatCode>General</c:formatCode>
                <c:ptCount val="10"/>
                <c:pt idx="0">
                  <c:v>7</c:v>
                </c:pt>
                <c:pt idx="1">
                  <c:v>6</c:v>
                </c:pt>
                <c:pt idx="2">
                  <c:v>5</c:v>
                </c:pt>
                <c:pt idx="3">
                  <c:v>4</c:v>
                </c:pt>
                <c:pt idx="4">
                  <c:v>4</c:v>
                </c:pt>
                <c:pt idx="5">
                  <c:v>2</c:v>
                </c:pt>
                <c:pt idx="6">
                  <c:v>2</c:v>
                </c:pt>
                <c:pt idx="7">
                  <c:v>1</c:v>
                </c:pt>
                <c:pt idx="8">
                  <c:v>6</c:v>
                </c:pt>
              </c:numCache>
            </c:numRef>
          </c:val>
          <c:extLst>
            <c:ext xmlns:c16="http://schemas.microsoft.com/office/drawing/2014/chart" uri="{C3380CC4-5D6E-409C-BE32-E72D297353CC}">
              <c16:uniqueId val="{00000006-03E2-4528-8E54-D5871E58BD59}"/>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2E394-D72C-4A0E-BA4D-B53E3EE44AB9}" type="datetimeFigureOut">
              <a:rPr lang="en-US" smtClean="0"/>
              <a:t>3/17/2026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A10-3EE5-4EF0-921A-6B429D3BC8A3}" type="slidenum">
              <a:rPr lang="en-US" smtClean="0"/>
              <a:t>‹#›</a:t>
            </a:fld>
            <a:endParaRPr lang="en-US"/>
          </a:p>
        </p:txBody>
      </p:sp>
    </p:spTree>
    <p:extLst>
      <p:ext uri="{BB962C8B-B14F-4D97-AF65-F5344CB8AC3E}">
        <p14:creationId xmlns:p14="http://schemas.microsoft.com/office/powerpoint/2010/main" val="30900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a:t>
            </a:fld>
            <a:endParaRPr lang="en-US"/>
          </a:p>
        </p:txBody>
      </p:sp>
    </p:spTree>
    <p:extLst>
      <p:ext uri="{BB962C8B-B14F-4D97-AF65-F5344CB8AC3E}">
        <p14:creationId xmlns:p14="http://schemas.microsoft.com/office/powerpoint/2010/main" val="1463093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255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12</a:t>
            </a:fld>
            <a:endParaRPr lang="en-US"/>
          </a:p>
        </p:txBody>
      </p:sp>
    </p:spTree>
    <p:extLst>
      <p:ext uri="{BB962C8B-B14F-4D97-AF65-F5344CB8AC3E}">
        <p14:creationId xmlns:p14="http://schemas.microsoft.com/office/powerpoint/2010/main" val="989426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13</a:t>
            </a:fld>
            <a:endParaRPr lang="en-US"/>
          </a:p>
        </p:txBody>
      </p:sp>
    </p:spTree>
    <p:extLst>
      <p:ext uri="{BB962C8B-B14F-4D97-AF65-F5344CB8AC3E}">
        <p14:creationId xmlns:p14="http://schemas.microsoft.com/office/powerpoint/2010/main" val="3977023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495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84C8BD-8623-4AE4-A6F6-4BEE92168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392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C0AAE-603B-22A0-18E3-DBE12E635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B07B2-9184-C0A4-12D0-84286C699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7B65C-644C-BB8F-1C1B-EB965BBC32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E4CE61-E0B8-7E5A-5286-D6B0003414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066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35335-2CCB-3443-DB4F-C62A819264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096B11-EF99-E9A3-E7CD-FCCF1DAB4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D8CAF-91A3-0BA1-D771-341C256D64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EA2FCE-90C4-4CB7-F09C-A499D59494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980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682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22</a:t>
            </a:fld>
            <a:endParaRPr lang="en-US"/>
          </a:p>
        </p:txBody>
      </p:sp>
    </p:spTree>
    <p:extLst>
      <p:ext uri="{BB962C8B-B14F-4D97-AF65-F5344CB8AC3E}">
        <p14:creationId xmlns:p14="http://schemas.microsoft.com/office/powerpoint/2010/main" val="1367088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23</a:t>
            </a:fld>
            <a:endParaRPr lang="en-US"/>
          </a:p>
        </p:txBody>
      </p:sp>
    </p:spTree>
    <p:extLst>
      <p:ext uri="{BB962C8B-B14F-4D97-AF65-F5344CB8AC3E}">
        <p14:creationId xmlns:p14="http://schemas.microsoft.com/office/powerpoint/2010/main" val="342745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a:t>
            </a:fld>
            <a:endParaRPr lang="en-US"/>
          </a:p>
        </p:txBody>
      </p:sp>
    </p:spTree>
    <p:extLst>
      <p:ext uri="{BB962C8B-B14F-4D97-AF65-F5344CB8AC3E}">
        <p14:creationId xmlns:p14="http://schemas.microsoft.com/office/powerpoint/2010/main" val="385054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24</a:t>
            </a:fld>
            <a:endParaRPr lang="en-US"/>
          </a:p>
        </p:txBody>
      </p:sp>
    </p:spTree>
    <p:extLst>
      <p:ext uri="{BB962C8B-B14F-4D97-AF65-F5344CB8AC3E}">
        <p14:creationId xmlns:p14="http://schemas.microsoft.com/office/powerpoint/2010/main" val="2329560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548B-B2CB-B85C-684C-AEFDD8894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EF6B7-C8B2-E6FD-7137-8C228B70CD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17909A-F4EA-1169-491E-4826AC2313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3457AB-5BC3-5C24-1C8B-FFBD9C4B6AA7}"/>
              </a:ext>
            </a:extLst>
          </p:cNvPr>
          <p:cNvSpPr>
            <a:spLocks noGrp="1"/>
          </p:cNvSpPr>
          <p:nvPr>
            <p:ph type="sldNum" sz="quarter" idx="5"/>
          </p:nvPr>
        </p:nvSpPr>
        <p:spPr/>
        <p:txBody>
          <a:bodyPr/>
          <a:lstStyle/>
          <a:p>
            <a:fld id="{DED49A10-3EE5-4EF0-921A-6B429D3BC8A3}" type="slidenum">
              <a:rPr lang="en-US" smtClean="0"/>
              <a:t>25</a:t>
            </a:fld>
            <a:endParaRPr lang="en-US"/>
          </a:p>
        </p:txBody>
      </p:sp>
    </p:spTree>
    <p:extLst>
      <p:ext uri="{BB962C8B-B14F-4D97-AF65-F5344CB8AC3E}">
        <p14:creationId xmlns:p14="http://schemas.microsoft.com/office/powerpoint/2010/main" val="1934076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6A766-2D14-0647-CB64-DE54D8762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E801C-3270-DBCE-AA43-BC9404B0FC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96BF83-D799-942F-F989-4D1236B11B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C2ADF5-251B-0DB3-3357-257E99B5E40B}"/>
              </a:ext>
            </a:extLst>
          </p:cNvPr>
          <p:cNvSpPr>
            <a:spLocks noGrp="1"/>
          </p:cNvSpPr>
          <p:nvPr>
            <p:ph type="sldNum" sz="quarter" idx="5"/>
          </p:nvPr>
        </p:nvSpPr>
        <p:spPr/>
        <p:txBody>
          <a:bodyPr/>
          <a:lstStyle/>
          <a:p>
            <a:fld id="{DED49A10-3EE5-4EF0-921A-6B429D3BC8A3}" type="slidenum">
              <a:rPr lang="en-US" smtClean="0"/>
              <a:t>26</a:t>
            </a:fld>
            <a:endParaRPr lang="en-US"/>
          </a:p>
        </p:txBody>
      </p:sp>
    </p:spTree>
    <p:extLst>
      <p:ext uri="{BB962C8B-B14F-4D97-AF65-F5344CB8AC3E}">
        <p14:creationId xmlns:p14="http://schemas.microsoft.com/office/powerpoint/2010/main" val="3294397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0F940-3700-63F5-26A4-8480854A86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CC33C9-704B-397F-A7D4-598090000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635100-9AE2-1DCE-EDA9-06C719F935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B1E6F7-253A-5EC0-D01B-D3467611D1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166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28</a:t>
            </a:fld>
            <a:endParaRPr lang="en-US"/>
          </a:p>
        </p:txBody>
      </p:sp>
    </p:spTree>
    <p:extLst>
      <p:ext uri="{BB962C8B-B14F-4D97-AF65-F5344CB8AC3E}">
        <p14:creationId xmlns:p14="http://schemas.microsoft.com/office/powerpoint/2010/main" val="3208239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CA9AF-D9FF-6670-7E82-2FC3F6BF5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B90C6-0AA5-9D68-4FBB-1071E058AB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C51582D-CA91-06BF-F3BA-7CFD67E5B1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4551D5-4AC2-E1FD-628E-405694E347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61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EEB4E-79A7-DC95-A8BD-2A86EF9EF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C7C9-413C-E191-AB06-62D6D3C2F50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E6C057-DD98-390F-0CB9-7E13AFA519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Connect WPE expectations with gaps in found conditions.</a:t>
            </a:r>
          </a:p>
        </p:txBody>
      </p:sp>
      <p:sp>
        <p:nvSpPr>
          <p:cNvPr id="4" name="Slide Number Placeholder 3">
            <a:extLst>
              <a:ext uri="{FF2B5EF4-FFF2-40B4-BE49-F238E27FC236}">
                <a16:creationId xmlns:a16="http://schemas.microsoft.com/office/drawing/2014/main" id="{2EBDD2B4-F102-0248-4F10-EBEF3F3775C4}"/>
              </a:ext>
            </a:extLst>
          </p:cNvPr>
          <p:cNvSpPr>
            <a:spLocks noGrp="1"/>
          </p:cNvSpPr>
          <p:nvPr>
            <p:ph type="sldNum" sz="quarter" idx="5"/>
          </p:nvPr>
        </p:nvSpPr>
        <p:spPr/>
        <p:txBody>
          <a:bodyPr/>
          <a:lstStyle/>
          <a:p>
            <a:fld id="{DED49A10-3EE5-4EF0-921A-6B429D3BC8A3}" type="slidenum">
              <a:rPr lang="en-US" smtClean="0"/>
              <a:t>30</a:t>
            </a:fld>
            <a:endParaRPr lang="en-US"/>
          </a:p>
        </p:txBody>
      </p:sp>
    </p:spTree>
    <p:extLst>
      <p:ext uri="{BB962C8B-B14F-4D97-AF65-F5344CB8AC3E}">
        <p14:creationId xmlns:p14="http://schemas.microsoft.com/office/powerpoint/2010/main" val="1357501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A759A-D21D-51CA-5429-55AEBE3A97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A1910-E833-E6C2-9424-8555A05CC7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FC9EA6C-0AE4-848F-0EDC-7C398840E2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60000FC-3A2E-C248-8BB5-AC9CDCF4A433}"/>
              </a:ext>
            </a:extLst>
          </p:cNvPr>
          <p:cNvSpPr>
            <a:spLocks noGrp="1"/>
          </p:cNvSpPr>
          <p:nvPr>
            <p:ph type="sldNum" sz="quarter" idx="5"/>
          </p:nvPr>
        </p:nvSpPr>
        <p:spPr/>
        <p:txBody>
          <a:bodyPr/>
          <a:lstStyle/>
          <a:p>
            <a:fld id="{DED49A10-3EE5-4EF0-921A-6B429D3BC8A3}" type="slidenum">
              <a:rPr lang="en-US" smtClean="0"/>
              <a:t>31</a:t>
            </a:fld>
            <a:endParaRPr lang="en-US"/>
          </a:p>
        </p:txBody>
      </p:sp>
    </p:spTree>
    <p:extLst>
      <p:ext uri="{BB962C8B-B14F-4D97-AF65-F5344CB8AC3E}">
        <p14:creationId xmlns:p14="http://schemas.microsoft.com/office/powerpoint/2010/main" val="3994230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B9E41-CF58-21B4-A927-FFBD0428B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BF753-7D98-F7D8-0DB2-AF685F2247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76FD49-4E53-AFC3-90EC-B502F4627D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AFFDF30-C4E9-EA54-B0CA-1101930FCE89}"/>
              </a:ext>
            </a:extLst>
          </p:cNvPr>
          <p:cNvSpPr>
            <a:spLocks noGrp="1"/>
          </p:cNvSpPr>
          <p:nvPr>
            <p:ph type="sldNum" sz="quarter" idx="5"/>
          </p:nvPr>
        </p:nvSpPr>
        <p:spPr/>
        <p:txBody>
          <a:bodyPr/>
          <a:lstStyle/>
          <a:p>
            <a:fld id="{DED49A10-3EE5-4EF0-921A-6B429D3BC8A3}" type="slidenum">
              <a:rPr lang="en-US" smtClean="0"/>
              <a:t>32</a:t>
            </a:fld>
            <a:endParaRPr lang="en-US"/>
          </a:p>
        </p:txBody>
      </p:sp>
    </p:spTree>
    <p:extLst>
      <p:ext uri="{BB962C8B-B14F-4D97-AF65-F5344CB8AC3E}">
        <p14:creationId xmlns:p14="http://schemas.microsoft.com/office/powerpoint/2010/main" val="2256790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F5F2A-4A71-BFC2-0302-3930958065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3D4A7-FFE4-3DAD-06B7-1C31405FED1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C5EE7B7-1F7E-30D8-8561-18887045EF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F561646-54EE-1EB8-A724-BFBBB1008524}"/>
              </a:ext>
            </a:extLst>
          </p:cNvPr>
          <p:cNvSpPr>
            <a:spLocks noGrp="1"/>
          </p:cNvSpPr>
          <p:nvPr>
            <p:ph type="sldNum" sz="quarter" idx="5"/>
          </p:nvPr>
        </p:nvSpPr>
        <p:spPr/>
        <p:txBody>
          <a:bodyPr/>
          <a:lstStyle/>
          <a:p>
            <a:fld id="{DED49A10-3EE5-4EF0-921A-6B429D3BC8A3}" type="slidenum">
              <a:rPr lang="en-US" smtClean="0"/>
              <a:t>33</a:t>
            </a:fld>
            <a:endParaRPr lang="en-US"/>
          </a:p>
        </p:txBody>
      </p:sp>
    </p:spTree>
    <p:extLst>
      <p:ext uri="{BB962C8B-B14F-4D97-AF65-F5344CB8AC3E}">
        <p14:creationId xmlns:p14="http://schemas.microsoft.com/office/powerpoint/2010/main" val="925052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a:t>
            </a:fld>
            <a:endParaRPr lang="en-US"/>
          </a:p>
        </p:txBody>
      </p:sp>
    </p:spTree>
    <p:extLst>
      <p:ext uri="{BB962C8B-B14F-4D97-AF65-F5344CB8AC3E}">
        <p14:creationId xmlns:p14="http://schemas.microsoft.com/office/powerpoint/2010/main" val="3208239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34</a:t>
            </a:fld>
            <a:endParaRPr lang="en-US"/>
          </a:p>
        </p:txBody>
      </p:sp>
    </p:spTree>
    <p:extLst>
      <p:ext uri="{BB962C8B-B14F-4D97-AF65-F5344CB8AC3E}">
        <p14:creationId xmlns:p14="http://schemas.microsoft.com/office/powerpoint/2010/main" val="2924456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35</a:t>
            </a:fld>
            <a:endParaRPr lang="en-US"/>
          </a:p>
        </p:txBody>
      </p:sp>
    </p:spTree>
    <p:extLst>
      <p:ext uri="{BB962C8B-B14F-4D97-AF65-F5344CB8AC3E}">
        <p14:creationId xmlns:p14="http://schemas.microsoft.com/office/powerpoint/2010/main" val="234672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A2E98-E77F-2FB1-1157-C7CFBFB498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DBEE59-405A-4818-210E-12E9E4A0EF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4F17D6-7A3C-C94B-1C2D-AAFFF90D8C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1D8F03-0B7D-404C-25F5-67410E141F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06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3153E-ED6E-6D0C-CD80-F311FDE7F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20118-6BF8-79EC-39DA-A3D7A258EF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70D5D9-ABDA-54B8-14A5-3A605994DC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95B998-CE41-5BF9-6D84-C66416F851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459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3B1A1-4E54-0B5B-2DCF-003DCCA9E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54913-DDE9-E1C8-285D-CE4CD7165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90C52-F0E7-22B1-D8FF-C84433EF0A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0A2062-5812-53DC-BF3D-C7708BE489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270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39</a:t>
            </a:fld>
            <a:endParaRPr lang="en-US"/>
          </a:p>
        </p:txBody>
      </p:sp>
    </p:spTree>
    <p:extLst>
      <p:ext uri="{BB962C8B-B14F-4D97-AF65-F5344CB8AC3E}">
        <p14:creationId xmlns:p14="http://schemas.microsoft.com/office/powerpoint/2010/main" val="3312966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40</a:t>
            </a:fld>
            <a:endParaRPr lang="en-US"/>
          </a:p>
        </p:txBody>
      </p:sp>
    </p:spTree>
    <p:extLst>
      <p:ext uri="{BB962C8B-B14F-4D97-AF65-F5344CB8AC3E}">
        <p14:creationId xmlns:p14="http://schemas.microsoft.com/office/powerpoint/2010/main" val="2924456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DEB1-0AED-A793-FBB8-9002D37F7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5BD7D-F5DC-F997-B8AC-7AED3B32F8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DC14E8-3A61-BB90-E8D3-6077D9EB1C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E756C1-D98E-D491-ECD0-53E659291EE6}"/>
              </a:ext>
            </a:extLst>
          </p:cNvPr>
          <p:cNvSpPr>
            <a:spLocks noGrp="1"/>
          </p:cNvSpPr>
          <p:nvPr>
            <p:ph type="sldNum" sz="quarter" idx="5"/>
          </p:nvPr>
        </p:nvSpPr>
        <p:spPr/>
        <p:txBody>
          <a:bodyPr/>
          <a:lstStyle/>
          <a:p>
            <a:fld id="{DED49A10-3EE5-4EF0-921A-6B429D3BC8A3}" type="slidenum">
              <a:rPr lang="en-US" smtClean="0"/>
              <a:t>41</a:t>
            </a:fld>
            <a:endParaRPr lang="en-US"/>
          </a:p>
        </p:txBody>
      </p:sp>
    </p:spTree>
    <p:extLst>
      <p:ext uri="{BB962C8B-B14F-4D97-AF65-F5344CB8AC3E}">
        <p14:creationId xmlns:p14="http://schemas.microsoft.com/office/powerpoint/2010/main" val="1851888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58E35-9975-BE62-B13B-FDD4A6D94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50F7F-435A-2794-3942-AD22A1A9EA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69448F-E5A4-C215-7BCC-E4DF6205E85E}"/>
              </a:ext>
            </a:extLst>
          </p:cNvPr>
          <p:cNvSpPr>
            <a:spLocks noGrp="1"/>
          </p:cNvSpPr>
          <p:nvPr>
            <p:ph type="body" idx="1"/>
          </p:nvPr>
        </p:nvSpPr>
        <p:spPr/>
        <p:txBody>
          <a:bodyPr/>
          <a:lstStyle/>
          <a:p>
            <a:pPr marL="0" indent="0">
              <a:buFontTx/>
              <a:buNone/>
            </a:pPr>
            <a:endParaRPr lang="en-US"/>
          </a:p>
        </p:txBody>
      </p:sp>
      <p:sp>
        <p:nvSpPr>
          <p:cNvPr id="4" name="Slide Number Placeholder 3">
            <a:extLst>
              <a:ext uri="{FF2B5EF4-FFF2-40B4-BE49-F238E27FC236}">
                <a16:creationId xmlns:a16="http://schemas.microsoft.com/office/drawing/2014/main" id="{47D5715F-AD28-A4BB-EFD9-8B42FB1ADE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573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CE16E-6580-44C6-D1A4-A158A1663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C4EBA-2F9A-7C75-73A7-BD4F1E6C7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06B34F-1327-0DF5-C74D-6F5B0F2889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FCBDFA-87AF-250C-BD38-3FC370679AC0}"/>
              </a:ext>
            </a:extLst>
          </p:cNvPr>
          <p:cNvSpPr>
            <a:spLocks noGrp="1"/>
          </p:cNvSpPr>
          <p:nvPr>
            <p:ph type="sldNum" sz="quarter" idx="5"/>
          </p:nvPr>
        </p:nvSpPr>
        <p:spPr/>
        <p:txBody>
          <a:bodyPr/>
          <a:lstStyle/>
          <a:p>
            <a:fld id="{DED49A10-3EE5-4EF0-921A-6B429D3BC8A3}" type="slidenum">
              <a:rPr lang="en-US" smtClean="0"/>
              <a:t>5</a:t>
            </a:fld>
            <a:endParaRPr lang="en-US"/>
          </a:p>
        </p:txBody>
      </p:sp>
    </p:spTree>
    <p:extLst>
      <p:ext uri="{BB962C8B-B14F-4D97-AF65-F5344CB8AC3E}">
        <p14:creationId xmlns:p14="http://schemas.microsoft.com/office/powerpoint/2010/main" val="3126520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3FD1C-5004-7445-12D3-41342F332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A0BF3-15BC-DC23-E867-5944CB652D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C7B35F-2DE7-6574-D964-C2520E78AE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BD007D-4015-FCF1-A298-3905C1FAC2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483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94DD7-8458-8B09-A290-544DD073E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9C85C-E9C5-4F08-96D3-E14195630B2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C935674-AEA4-72BA-51AA-DD4B1E49DF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AC9EFB-AF98-EBE1-C1FA-621F556E9EA5}"/>
              </a:ext>
            </a:extLst>
          </p:cNvPr>
          <p:cNvSpPr>
            <a:spLocks noGrp="1"/>
          </p:cNvSpPr>
          <p:nvPr>
            <p:ph type="sldNum" sz="quarter" idx="5"/>
          </p:nvPr>
        </p:nvSpPr>
        <p:spPr/>
        <p:txBody>
          <a:bodyPr/>
          <a:lstStyle/>
          <a:p>
            <a:fld id="{DED49A10-3EE5-4EF0-921A-6B429D3BC8A3}" type="slidenum">
              <a:rPr lang="en-US" smtClean="0"/>
              <a:t>8</a:t>
            </a:fld>
            <a:endParaRPr lang="en-US"/>
          </a:p>
        </p:txBody>
      </p:sp>
    </p:spTree>
    <p:extLst>
      <p:ext uri="{BB962C8B-B14F-4D97-AF65-F5344CB8AC3E}">
        <p14:creationId xmlns:p14="http://schemas.microsoft.com/office/powerpoint/2010/main" val="241772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FFBBD-4844-50B5-3600-4C5F45E5E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F61DD1-A399-A5B3-CFD7-CFA53155B5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9808E-C5C5-CF99-7F8B-02717BD0C6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797FFA30-A3A5-7CBB-BA98-B8C719178F48}"/>
              </a:ext>
            </a:extLst>
          </p:cNvPr>
          <p:cNvSpPr>
            <a:spLocks noGrp="1"/>
          </p:cNvSpPr>
          <p:nvPr>
            <p:ph type="sldNum" sz="quarter" idx="5"/>
          </p:nvPr>
        </p:nvSpPr>
        <p:spPr/>
        <p:txBody>
          <a:bodyPr/>
          <a:lstStyle/>
          <a:p>
            <a:fld id="{DED49A10-3EE5-4EF0-921A-6B429D3BC8A3}" type="slidenum">
              <a:rPr lang="en-US" smtClean="0"/>
              <a:t>9</a:t>
            </a:fld>
            <a:endParaRPr lang="en-US"/>
          </a:p>
        </p:txBody>
      </p:sp>
    </p:spTree>
    <p:extLst>
      <p:ext uri="{BB962C8B-B14F-4D97-AF65-F5344CB8AC3E}">
        <p14:creationId xmlns:p14="http://schemas.microsoft.com/office/powerpoint/2010/main" val="3809534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0DB62-B4EC-D318-8360-212D319F95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B11F4-76E4-DCD5-7611-C52D907A54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8A65B6-81BF-1ED2-BCD1-8D7824CBFA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4609B8CA-59BD-E2F2-F507-05DB26100F6C}"/>
              </a:ext>
            </a:extLst>
          </p:cNvPr>
          <p:cNvSpPr>
            <a:spLocks noGrp="1"/>
          </p:cNvSpPr>
          <p:nvPr>
            <p:ph type="sldNum" sz="quarter" idx="5"/>
          </p:nvPr>
        </p:nvSpPr>
        <p:spPr/>
        <p:txBody>
          <a:bodyPr/>
          <a:lstStyle/>
          <a:p>
            <a:fld id="{DED49A10-3EE5-4EF0-921A-6B429D3BC8A3}" type="slidenum">
              <a:rPr lang="en-US" smtClean="0"/>
              <a:t>10</a:t>
            </a:fld>
            <a:endParaRPr lang="en-US"/>
          </a:p>
        </p:txBody>
      </p:sp>
    </p:spTree>
    <p:extLst>
      <p:ext uri="{BB962C8B-B14F-4D97-AF65-F5344CB8AC3E}">
        <p14:creationId xmlns:p14="http://schemas.microsoft.com/office/powerpoint/2010/main" val="1060957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DC3C-8AF7-DF64-0D1F-6DAFD2A676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80BF-6ADC-C05C-A64D-87C4B80EC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565F7D-2BB0-66B7-197B-3C1FB23A26CD}"/>
              </a:ext>
            </a:extLst>
          </p:cNvPr>
          <p:cNvSpPr>
            <a:spLocks noGrp="1"/>
          </p:cNvSpPr>
          <p:nvPr>
            <p:ph type="dt" sz="half" idx="10"/>
          </p:nvPr>
        </p:nvSpPr>
        <p:spPr/>
        <p:txBody>
          <a:bodyPr/>
          <a:lstStyle/>
          <a:p>
            <a:fld id="{8366671A-AB33-4865-BCED-59125E8F2836}" type="datetimeFigureOut">
              <a:rPr lang="en-US" smtClean="0"/>
              <a:t>3/17/2026</a:t>
            </a:fld>
            <a:endParaRPr lang="en-US"/>
          </a:p>
        </p:txBody>
      </p:sp>
      <p:sp>
        <p:nvSpPr>
          <p:cNvPr id="5" name="Footer Placeholder 4">
            <a:extLst>
              <a:ext uri="{FF2B5EF4-FFF2-40B4-BE49-F238E27FC236}">
                <a16:creationId xmlns:a16="http://schemas.microsoft.com/office/drawing/2014/main" id="{437E7B79-73AF-FF9B-936E-C8109F901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0A39D-DC3D-E2E1-CB8B-733B37D6FB35}"/>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653512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9707-5974-B998-243E-242289D714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B99D4-F46C-7C3E-1FEE-E0E6200E4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3D594-935E-609B-D69C-E5B4C9401335}"/>
              </a:ext>
            </a:extLst>
          </p:cNvPr>
          <p:cNvSpPr>
            <a:spLocks noGrp="1"/>
          </p:cNvSpPr>
          <p:nvPr>
            <p:ph type="dt" sz="half" idx="10"/>
          </p:nvPr>
        </p:nvSpPr>
        <p:spPr/>
        <p:txBody>
          <a:bodyPr/>
          <a:lstStyle/>
          <a:p>
            <a:fld id="{8366671A-AB33-4865-BCED-59125E8F2836}" type="datetimeFigureOut">
              <a:rPr lang="en-US" smtClean="0"/>
              <a:t>3/17/2026</a:t>
            </a:fld>
            <a:endParaRPr lang="en-US"/>
          </a:p>
        </p:txBody>
      </p:sp>
      <p:sp>
        <p:nvSpPr>
          <p:cNvPr id="5" name="Footer Placeholder 4">
            <a:extLst>
              <a:ext uri="{FF2B5EF4-FFF2-40B4-BE49-F238E27FC236}">
                <a16:creationId xmlns:a16="http://schemas.microsoft.com/office/drawing/2014/main" id="{D1E6B225-2D51-F89C-CAD5-9280184CB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1C378-0D26-B9AA-9711-179A7322CE91}"/>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39257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1DA4B2-4442-A3FF-AC70-1424CF3199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179CD-C66F-CD9D-A418-EA433058DD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FBF5-A866-45E7-13BD-81A3DD70DD63}"/>
              </a:ext>
            </a:extLst>
          </p:cNvPr>
          <p:cNvSpPr>
            <a:spLocks noGrp="1"/>
          </p:cNvSpPr>
          <p:nvPr>
            <p:ph type="dt" sz="half" idx="10"/>
          </p:nvPr>
        </p:nvSpPr>
        <p:spPr/>
        <p:txBody>
          <a:bodyPr/>
          <a:lstStyle/>
          <a:p>
            <a:fld id="{8366671A-AB33-4865-BCED-59125E8F2836}" type="datetimeFigureOut">
              <a:rPr lang="en-US" smtClean="0"/>
              <a:t>3/17/2026</a:t>
            </a:fld>
            <a:endParaRPr lang="en-US"/>
          </a:p>
        </p:txBody>
      </p:sp>
      <p:sp>
        <p:nvSpPr>
          <p:cNvPr id="5" name="Footer Placeholder 4">
            <a:extLst>
              <a:ext uri="{FF2B5EF4-FFF2-40B4-BE49-F238E27FC236}">
                <a16:creationId xmlns:a16="http://schemas.microsoft.com/office/drawing/2014/main" id="{AA2E1332-4851-113E-22B5-B3F2B2C2E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4200C-4509-C1AB-5E91-43F095087DAF}"/>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48255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460473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436391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Industry Incident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165599" y="269826"/>
            <a:ext cx="5095631"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955088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981534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750837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Actionable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172769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2227384" y="319835"/>
            <a:ext cx="3241263"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7920935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rgbClr val="C000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049908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834718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B3EB-DB49-C9EF-67C6-527A9C070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49025-0B40-D889-3B77-F7A747959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0013C-3321-DD44-6179-5518B4B57F75}"/>
              </a:ext>
            </a:extLst>
          </p:cNvPr>
          <p:cNvSpPr>
            <a:spLocks noGrp="1"/>
          </p:cNvSpPr>
          <p:nvPr>
            <p:ph type="dt" sz="half" idx="10"/>
          </p:nvPr>
        </p:nvSpPr>
        <p:spPr/>
        <p:txBody>
          <a:bodyPr/>
          <a:lstStyle/>
          <a:p>
            <a:fld id="{8366671A-AB33-4865-BCED-59125E8F2836}" type="datetimeFigureOut">
              <a:rPr lang="en-US" smtClean="0"/>
              <a:t>3/17/2026</a:t>
            </a:fld>
            <a:endParaRPr lang="en-US"/>
          </a:p>
        </p:txBody>
      </p:sp>
      <p:sp>
        <p:nvSpPr>
          <p:cNvPr id="5" name="Footer Placeholder 4">
            <a:extLst>
              <a:ext uri="{FF2B5EF4-FFF2-40B4-BE49-F238E27FC236}">
                <a16:creationId xmlns:a16="http://schemas.microsoft.com/office/drawing/2014/main" id="{A879B562-676C-9D9A-DD5D-32080F8A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D407-1DDD-3F3C-72B6-ACE26C9B9C0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829419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870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369261944"/>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ACD4"/>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Global Action Item:</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697358"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82951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53796727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chemeClr val="accent1">
                        <a:lumMod val="75000"/>
                      </a:schemeClr>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Management Review Event: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750906"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52415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0DFC-3498-E4C1-B624-F8DC522448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D5990-B210-E12C-3572-1D4445761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998CE6-C873-D9EA-A0D7-BE0582462A7B}"/>
              </a:ext>
            </a:extLst>
          </p:cNvPr>
          <p:cNvSpPr>
            <a:spLocks noGrp="1"/>
          </p:cNvSpPr>
          <p:nvPr>
            <p:ph type="dt" sz="half" idx="10"/>
          </p:nvPr>
        </p:nvSpPr>
        <p:spPr/>
        <p:txBody>
          <a:bodyPr/>
          <a:lstStyle/>
          <a:p>
            <a:fld id="{0BE26AD6-225A-49B0-9801-5D34A10DCE78}" type="datetimeFigureOut">
              <a:rPr lang="en-US" smtClean="0"/>
              <a:t>3/17/2026</a:t>
            </a:fld>
            <a:endParaRPr lang="en-US"/>
          </a:p>
        </p:txBody>
      </p:sp>
      <p:sp>
        <p:nvSpPr>
          <p:cNvPr id="5" name="Footer Placeholder 4">
            <a:extLst>
              <a:ext uri="{FF2B5EF4-FFF2-40B4-BE49-F238E27FC236}">
                <a16:creationId xmlns:a16="http://schemas.microsoft.com/office/drawing/2014/main" id="{D69F2BC1-FE33-788F-5ABB-D44CAE413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BA3D1-F052-B3D2-7943-E17E8F596BD7}"/>
              </a:ext>
            </a:extLst>
          </p:cNvPr>
          <p:cNvSpPr>
            <a:spLocks noGrp="1"/>
          </p:cNvSpPr>
          <p:nvPr>
            <p:ph type="sldNum" sz="quarter" idx="12"/>
          </p:nvPr>
        </p:nvSpPr>
        <p:spPr/>
        <p:txBody>
          <a:bodyPr/>
          <a:lstStyle/>
          <a:p>
            <a:fld id="{8B79CB90-C446-4180-9E4A-718431621488}" type="slidenum">
              <a:rPr lang="en-US" smtClean="0"/>
              <a:t>‹#›</a:t>
            </a:fld>
            <a:endParaRPr lang="en-US"/>
          </a:p>
        </p:txBody>
      </p:sp>
    </p:spTree>
    <p:extLst>
      <p:ext uri="{BB962C8B-B14F-4D97-AF65-F5344CB8AC3E}">
        <p14:creationId xmlns:p14="http://schemas.microsoft.com/office/powerpoint/2010/main" val="3112302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0189F-5DF7-5039-4038-9A54B1B6583C}"/>
              </a:ext>
            </a:extLst>
          </p:cNvPr>
          <p:cNvSpPr>
            <a:spLocks noGrp="1"/>
          </p:cNvSpPr>
          <p:nvPr>
            <p:ph type="dt" sz="half" idx="10"/>
          </p:nvPr>
        </p:nvSpPr>
        <p:spPr/>
        <p:txBody>
          <a:bodyPr/>
          <a:lstStyle/>
          <a:p>
            <a:fld id="{24D14A8E-CB45-4B01-AAEB-79655B8C1969}" type="datetimeFigureOut">
              <a:rPr lang="en-US" smtClean="0"/>
              <a:t>3/17/2026</a:t>
            </a:fld>
            <a:endParaRPr lang="en-US"/>
          </a:p>
        </p:txBody>
      </p:sp>
      <p:sp>
        <p:nvSpPr>
          <p:cNvPr id="3" name="Footer Placeholder 2">
            <a:extLst>
              <a:ext uri="{FF2B5EF4-FFF2-40B4-BE49-F238E27FC236}">
                <a16:creationId xmlns:a16="http://schemas.microsoft.com/office/drawing/2014/main" id="{2842B81D-BA05-7D97-CF90-2B6AD3E507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D1BF4A-88BE-58BF-8333-74F4112C105D}"/>
              </a:ext>
            </a:extLst>
          </p:cNvPr>
          <p:cNvSpPr>
            <a:spLocks noGrp="1"/>
          </p:cNvSpPr>
          <p:nvPr>
            <p:ph type="sldNum" sz="quarter" idx="12"/>
          </p:nvPr>
        </p:nvSpPr>
        <p:spPr/>
        <p:txBody>
          <a:bodyPr/>
          <a:lstStyle/>
          <a:p>
            <a:fld id="{735B15CD-706D-40E8-8A97-C69C113499FB}" type="slidenum">
              <a:rPr lang="en-US" smtClean="0"/>
              <a:t>‹#›</a:t>
            </a:fld>
            <a:endParaRPr lang="en-US"/>
          </a:p>
        </p:txBody>
      </p:sp>
    </p:spTree>
    <p:extLst>
      <p:ext uri="{BB962C8B-B14F-4D97-AF65-F5344CB8AC3E}">
        <p14:creationId xmlns:p14="http://schemas.microsoft.com/office/powerpoint/2010/main" val="2318307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AB80-127E-7396-6BBF-B551C38B1F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532B4B-9F46-CB95-A0A0-63DA466725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43D-310E-09F3-D7C7-25DEEFF6DDFA}"/>
              </a:ext>
            </a:extLst>
          </p:cNvPr>
          <p:cNvSpPr>
            <a:spLocks noGrp="1"/>
          </p:cNvSpPr>
          <p:nvPr>
            <p:ph type="dt" sz="half" idx="10"/>
          </p:nvPr>
        </p:nvSpPr>
        <p:spPr/>
        <p:txBody>
          <a:bodyPr/>
          <a:lstStyle/>
          <a:p>
            <a:fld id="{8366671A-AB33-4865-BCED-59125E8F2836}" type="datetimeFigureOut">
              <a:rPr lang="en-US" smtClean="0"/>
              <a:t>3/17/2026</a:t>
            </a:fld>
            <a:endParaRPr lang="en-US"/>
          </a:p>
        </p:txBody>
      </p:sp>
      <p:sp>
        <p:nvSpPr>
          <p:cNvPr id="5" name="Footer Placeholder 4">
            <a:extLst>
              <a:ext uri="{FF2B5EF4-FFF2-40B4-BE49-F238E27FC236}">
                <a16:creationId xmlns:a16="http://schemas.microsoft.com/office/drawing/2014/main" id="{0E32F717-6D74-7878-2960-E2C39BE58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77F09-4401-C406-9D31-C26E96F7C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992840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BBB4-E34E-AA34-1E59-E500938BB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5F674-5FDF-FAE6-11CC-1251BCD9E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F9CC4-0CA2-391F-8F98-DA7A37805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67BC42-BE97-8980-07FD-C6BACB8106C4}"/>
              </a:ext>
            </a:extLst>
          </p:cNvPr>
          <p:cNvSpPr>
            <a:spLocks noGrp="1"/>
          </p:cNvSpPr>
          <p:nvPr>
            <p:ph type="dt" sz="half" idx="10"/>
          </p:nvPr>
        </p:nvSpPr>
        <p:spPr/>
        <p:txBody>
          <a:bodyPr/>
          <a:lstStyle/>
          <a:p>
            <a:fld id="{8366671A-AB33-4865-BCED-59125E8F2836}" type="datetimeFigureOut">
              <a:rPr lang="en-US" smtClean="0"/>
              <a:t>3/17/2026</a:t>
            </a:fld>
            <a:endParaRPr lang="en-US"/>
          </a:p>
        </p:txBody>
      </p:sp>
      <p:sp>
        <p:nvSpPr>
          <p:cNvPr id="6" name="Footer Placeholder 5">
            <a:extLst>
              <a:ext uri="{FF2B5EF4-FFF2-40B4-BE49-F238E27FC236}">
                <a16:creationId xmlns:a16="http://schemas.microsoft.com/office/drawing/2014/main" id="{5500E0AA-CC3A-1E69-E16A-CACBC3872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B82A4-9702-3CBB-EA01-03982AFC24C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304364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8B99-D940-6415-8D73-661E0A359F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E7726-F4FB-5B91-22A5-9A5A10150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EB324-31FC-AD8C-04C0-7E8AF3BB36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359299-E959-45AE-09BC-6F316B2F6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95BAC-F90F-BEC8-21CD-72EFA5A41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FF7E9-5BBA-0B18-A4E7-681007367456}"/>
              </a:ext>
            </a:extLst>
          </p:cNvPr>
          <p:cNvSpPr>
            <a:spLocks noGrp="1"/>
          </p:cNvSpPr>
          <p:nvPr>
            <p:ph type="dt" sz="half" idx="10"/>
          </p:nvPr>
        </p:nvSpPr>
        <p:spPr/>
        <p:txBody>
          <a:bodyPr/>
          <a:lstStyle/>
          <a:p>
            <a:fld id="{8366671A-AB33-4865-BCED-59125E8F2836}" type="datetimeFigureOut">
              <a:rPr lang="en-US" smtClean="0"/>
              <a:t>3/17/2026</a:t>
            </a:fld>
            <a:endParaRPr lang="en-US"/>
          </a:p>
        </p:txBody>
      </p:sp>
      <p:sp>
        <p:nvSpPr>
          <p:cNvPr id="8" name="Footer Placeholder 7">
            <a:extLst>
              <a:ext uri="{FF2B5EF4-FFF2-40B4-BE49-F238E27FC236}">
                <a16:creationId xmlns:a16="http://schemas.microsoft.com/office/drawing/2014/main" id="{0CEE829C-29C8-0A57-6422-B1A87D8F2A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6E099-D08C-255B-9D34-5DB9703BF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20544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5CC3-8EFF-C696-7211-A00E4F87A7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534FC-6761-F85C-ED0C-B701A92659C4}"/>
              </a:ext>
            </a:extLst>
          </p:cNvPr>
          <p:cNvSpPr>
            <a:spLocks noGrp="1"/>
          </p:cNvSpPr>
          <p:nvPr>
            <p:ph type="dt" sz="half" idx="10"/>
          </p:nvPr>
        </p:nvSpPr>
        <p:spPr/>
        <p:txBody>
          <a:bodyPr/>
          <a:lstStyle/>
          <a:p>
            <a:fld id="{8366671A-AB33-4865-BCED-59125E8F2836}" type="datetimeFigureOut">
              <a:rPr lang="en-US" smtClean="0"/>
              <a:t>3/17/2026</a:t>
            </a:fld>
            <a:endParaRPr lang="en-US"/>
          </a:p>
        </p:txBody>
      </p:sp>
      <p:sp>
        <p:nvSpPr>
          <p:cNvPr id="4" name="Footer Placeholder 3">
            <a:extLst>
              <a:ext uri="{FF2B5EF4-FFF2-40B4-BE49-F238E27FC236}">
                <a16:creationId xmlns:a16="http://schemas.microsoft.com/office/drawing/2014/main" id="{F363689B-A508-7FE9-532F-379DEF3BA4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147AD2-80C8-6304-0E70-B232C27481B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1198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29BC4A-1670-DC73-BBD2-1F19E2413C0B}"/>
              </a:ext>
            </a:extLst>
          </p:cNvPr>
          <p:cNvSpPr>
            <a:spLocks noGrp="1"/>
          </p:cNvSpPr>
          <p:nvPr>
            <p:ph type="dt" sz="half" idx="10"/>
          </p:nvPr>
        </p:nvSpPr>
        <p:spPr/>
        <p:txBody>
          <a:bodyPr/>
          <a:lstStyle/>
          <a:p>
            <a:fld id="{8366671A-AB33-4865-BCED-59125E8F2836}" type="datetimeFigureOut">
              <a:rPr lang="en-US" smtClean="0"/>
              <a:t>3/17/2026</a:t>
            </a:fld>
            <a:endParaRPr lang="en-US"/>
          </a:p>
        </p:txBody>
      </p:sp>
      <p:sp>
        <p:nvSpPr>
          <p:cNvPr id="3" name="Footer Placeholder 2">
            <a:extLst>
              <a:ext uri="{FF2B5EF4-FFF2-40B4-BE49-F238E27FC236}">
                <a16:creationId xmlns:a16="http://schemas.microsoft.com/office/drawing/2014/main" id="{2C982828-C879-CA34-9BBA-8BBF2AF2B1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EC7162-77BE-960C-B342-46FA33FC7600}"/>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2024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8DBD-D3AF-444C-68FB-EABDB964D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7733B7-CA07-DF8D-FD00-48FDCAC9F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FA584-6CCF-AFD3-E44E-1A63BF34B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16D1A-71DD-690E-E1C6-AF0165EF3059}"/>
              </a:ext>
            </a:extLst>
          </p:cNvPr>
          <p:cNvSpPr>
            <a:spLocks noGrp="1"/>
          </p:cNvSpPr>
          <p:nvPr>
            <p:ph type="dt" sz="half" idx="10"/>
          </p:nvPr>
        </p:nvSpPr>
        <p:spPr/>
        <p:txBody>
          <a:bodyPr/>
          <a:lstStyle/>
          <a:p>
            <a:fld id="{8366671A-AB33-4865-BCED-59125E8F2836}" type="datetimeFigureOut">
              <a:rPr lang="en-US" smtClean="0"/>
              <a:t>3/17/2026</a:t>
            </a:fld>
            <a:endParaRPr lang="en-US"/>
          </a:p>
        </p:txBody>
      </p:sp>
      <p:sp>
        <p:nvSpPr>
          <p:cNvPr id="6" name="Footer Placeholder 5">
            <a:extLst>
              <a:ext uri="{FF2B5EF4-FFF2-40B4-BE49-F238E27FC236}">
                <a16:creationId xmlns:a16="http://schemas.microsoft.com/office/drawing/2014/main" id="{AA588643-21D6-219B-7561-32EB007C2F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51B40-1ED4-1DB5-8582-20E6BCB2767B}"/>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792674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7F6D-6F6B-E705-4ADD-1DEC797EF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693892-3F3A-2865-B447-8EE05E077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4D7CDE-3484-1DF1-B175-D14612E24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23353-A220-2B75-F099-C8D51947968B}"/>
              </a:ext>
            </a:extLst>
          </p:cNvPr>
          <p:cNvSpPr>
            <a:spLocks noGrp="1"/>
          </p:cNvSpPr>
          <p:nvPr>
            <p:ph type="dt" sz="half" idx="10"/>
          </p:nvPr>
        </p:nvSpPr>
        <p:spPr/>
        <p:txBody>
          <a:bodyPr/>
          <a:lstStyle/>
          <a:p>
            <a:fld id="{8366671A-AB33-4865-BCED-59125E8F2836}" type="datetimeFigureOut">
              <a:rPr lang="en-US" smtClean="0"/>
              <a:t>3/17/2026</a:t>
            </a:fld>
            <a:endParaRPr lang="en-US"/>
          </a:p>
        </p:txBody>
      </p:sp>
      <p:sp>
        <p:nvSpPr>
          <p:cNvPr id="6" name="Footer Placeholder 5">
            <a:extLst>
              <a:ext uri="{FF2B5EF4-FFF2-40B4-BE49-F238E27FC236}">
                <a16:creationId xmlns:a16="http://schemas.microsoft.com/office/drawing/2014/main" id="{91698F3F-6C5A-31E8-1489-C1B13D318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61A23-DF8F-A48E-2117-A932F0D2E066}"/>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30047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D61B1-6302-ABA8-ED10-4503DABAB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D3025-4338-FEC5-8D95-A4CC3D35D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2029-E038-6A08-DCD7-2403EACD1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6671A-AB33-4865-BCED-59125E8F2836}" type="datetimeFigureOut">
              <a:rPr lang="en-US" smtClean="0"/>
              <a:t>3/17/2026</a:t>
            </a:fld>
            <a:endParaRPr lang="en-US"/>
          </a:p>
        </p:txBody>
      </p:sp>
      <p:sp>
        <p:nvSpPr>
          <p:cNvPr id="5" name="Footer Placeholder 4">
            <a:extLst>
              <a:ext uri="{FF2B5EF4-FFF2-40B4-BE49-F238E27FC236}">
                <a16:creationId xmlns:a16="http://schemas.microsoft.com/office/drawing/2014/main" id="{9E18E9B8-97CF-4E42-55C5-05F14327D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9BB0E-3C24-B48F-78EF-6C40E6362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3296E-F7C4-4AA4-86D1-B9026AE5D817}" type="slidenum">
              <a:rPr lang="en-US" smtClean="0"/>
              <a:t>‹#›</a:t>
            </a:fld>
            <a:endParaRPr lang="en-US"/>
          </a:p>
        </p:txBody>
      </p:sp>
    </p:spTree>
    <p:extLst>
      <p:ext uri="{BB962C8B-B14F-4D97-AF65-F5344CB8AC3E}">
        <p14:creationId xmlns:p14="http://schemas.microsoft.com/office/powerpoint/2010/main" val="4155883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85182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hyperlink" Target="https://fcx365.sharepoint.com/:v:/r/Sites/GBL-DOHS/Forms/Guidance%20Documentation/Workplace%20Examination/2026%20Workplace%20Exam%20Form%20Changes%20Instructional%20Video.mp4?csf=1&amp;web=1&amp;e=tNzrXm" TargetMode="External"/><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fcx365.sharepoint.com/:p:/r/Sites/GBL-DOHS/Forms/Guidance%20Documentation/Workplace%20Examination/2026%20WPE%20Update%20Step%20by%20Step%20Instructions.pptx?d=w39f141a6dc95479795a9cb6902f98da0&amp;csf=1&amp;web=1&amp;e=DbOoo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7.xml"/><Relationship Id="rId6" Type="http://schemas.openxmlformats.org/officeDocument/2006/relationships/hyperlink" Target="https://fcx365.sharepoint.com/Sites/GBL-DOHS/DOHSPolicy/Forms/AllItems.aspx?id=%2FSites%2FGBL%2DDOHS%2FDOHSPolicy%2FFCX%20%2D%20HS%20%2D%2031%20%2D%20Guidelines%20for%20Reporting%20Incidents%2Epdf&amp;parent=%2FSites%2FGBL%2DDOHS%2FDOHSPolicy" TargetMode="External"/><Relationship Id="rId5" Type="http://schemas.openxmlformats.org/officeDocument/2006/relationships/hyperlink" Target="https://fcx365.sharepoint.com/:b:/r/Sites/GBL-DOHS/DOHSPolicy/FCX-HS02%20Working%20at%20Heights%20Policy.pdf?csf=1&amp;web=1&amp;e=eLatyW" TargetMode="External"/><Relationship Id="rId4" Type="http://schemas.openxmlformats.org/officeDocument/2006/relationships/hyperlink" Target="https://fcx365.sharepoint.com/:b:/r/Sites/GBL-DOHS/DOHSPolicy/FCX-23%20Interaction%20with%20Heavy%20Mobile%20Equipment%20-%20Final.pdf?csf=1&amp;web=1&amp;e=of15rc"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fcx365.sharepoint.com/:b:/r/teams/RCASiteInvestigationTeamDocuments-BagdadInvestigationDetails/Shared%20Documents/Bagdad%20Investigation%20Details/2026/Primary%20Drive%20Snub%20pulley%20failure/FCX%20Material%20Handling%20Conveyance%20Policy%20Oct%2016.pdf?e=4%3a2f535b9ff03d443dbcf759429c52d9d9&amp;web=1&amp;sharingv2=true&amp;fromShare=true&amp;at=9&amp;xsdata=MDV8MDJ8fGRiNzZmM2QzZmQ1YzRjYjBhYmVlMDhkZTY4MjExZTM3fDVmMjI5Y2UxNzczYzQ2ZWRhNmZhOTc0MDA2ZmFlMDk3fDB8MHw2MzkwNjI2ODg1ODMzNjM1NjZ8VW5rbm93bnxWR1ZoYlhOVFpXTjFjbWwwZVZObGNuWnBZMlY4ZXlKRFFTSTZJbFJsWVcxelgwRlVVRk5sY25acFkyVmZVMUJQVEU5R0lpd2lWaUk2SWpBdU1DNHdNREF3SWl3aVVDSTZJbGRwYmpNeUlpd2lRVTRpT2lKUGRHaGxjaUlzSWxkVUlqb3hNWDA9fDF8TDJOb1lYUnpMekU1T2pBd01tUXpOVGM1TFRFNE5qRXRORGhqTWkwNVlqTmxMV1ZpTmpSbFltVTNNR1JtTTE4NE5ESTFPV0k0TkMwM01ESTNMVFEzTjJZdFlqWXpaQzB3WWpJNVlqZzJNelF4WXpSQWRXNXhMbWRpYkM1emNHRmpaWE12YldWemMyRm5aWE12TVRjM01EWTNNakExTnpFd01RPT18MTM2YjMwNzhmZDkzNGViNWFiZWUwOGRlNjgyMTFlMzd8NjA4OTk4OWQ2YjVhNDY2OWEwMjQ2MDllNDg0YjI4YTM%3D&amp;sdata=YXJ2dk9uMWtpUTdJSGp4T1o2U0MyL3ZPVWxCOUlCV3JrdHVua2trRXo4MD0%3D&amp;ovuser=5f229ce1-773c-46ed-a6fa-974006fae097%2Ckhinsber%40fmi.com" TargetMode="External"/><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40.png"/><Relationship Id="rId4" Type="http://schemas.openxmlformats.org/officeDocument/2006/relationships/hyperlink" Target="https://fcx365.sharepoint.com/Sites/GBL-DOHS/DOHSPolicy/Forms/AllItems.aspx?id=%2FSites%2FGBL%2DDOHS%2FDOHSPolicy%2FFCX%2DHS19%20Flagging%20and%20Barricading%20Policy%2Epdf&amp;parent=%2FSites%2FGBL%2DDOHS%2FDOHSPolic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 Id="rId5" Type="http://schemas.openxmlformats.org/officeDocument/2006/relationships/image" Target="../media/image47.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s://app.powerbi.com/groups/me/apps/d5191292-f6f8-4519-af19-c3b276f4d4dc/reports/05c83cca-2af1-4233-a190-c4abfd51fa53/5d3b772fb5686999cc5d?experience=power-bi" TargetMode="External"/><Relationship Id="rId7" Type="http://schemas.openxmlformats.org/officeDocument/2006/relationships/hyperlink" Target="https://www.osha.gov/topic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msha.gov/news-and-updates/whats-new" TargetMode="External"/><Relationship Id="rId5" Type="http://schemas.openxmlformats.org/officeDocument/2006/relationships/hyperlink" Target="https://fcx365.sharepoint.com/Sites/GBL-DOHS/DOHSPolicy/Forms/By%20Policy%20and%20Purpose.aspx?id=%2FSites%2FGBL%2DDOHS%2FDOHSPolicy%2FFCX%20Material%20Handling%20Conveyance%20Policy%20Oct%2016%2Epdf&amp;parent=%2FSites%2FGBL%2DDOHS%2FDOHSPolicy" TargetMode="External"/><Relationship Id="rId10" Type="http://schemas.openxmlformats.org/officeDocument/2006/relationships/image" Target="../media/image50.jpeg"/><Relationship Id="rId4"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 Id="rId9"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8" Type="http://schemas.openxmlformats.org/officeDocument/2006/relationships/hyperlink" Target="https://fcx365.sharepoint.com/Sites/GBL-DOHS/DOHSPolicy/Forms/By%20Policy%20and%20Purpose.aspx?FilterField1=Policy&amp;FilterValue1=Control%20of%20Hazardous%20Energy%20Sources%20%28LOTOTO%29&amp;FilterType1=Choice&amp;FilterDisplay1=Control%20of%20Hazardous%20Energy%20Sources%20%28LOTOTO%29&amp;FilterField2=Purpose&amp;FilterValue2=Policy&amp;FilterType2=Choice&amp;FilterDisplay2=Policy&amp;viewid=8f871460%2D8e24%2D491b%2Da2ad%2D77f7ed64c90b" TargetMode="External"/><Relationship Id="rId3" Type="http://schemas.openxmlformats.org/officeDocument/2006/relationships/image" Target="../media/image56.jpg"/><Relationship Id="rId7" Type="http://schemas.openxmlformats.org/officeDocument/2006/relationships/image" Target="../media/image60.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jp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publicportal.fmi.com/sites/publicportal/files/Files/Henderson_Files/Contractor%20Training%20Policy%20Effective%20January%20%201.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mailto:contractorgovernance@fmi.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001B378-2839-F4D2-D66B-EBEAC450A6A6}"/>
              </a:ext>
            </a:extLst>
          </p:cNvPr>
          <p:cNvPicPr>
            <a:picLocks noChangeAspect="1"/>
          </p:cNvPicPr>
          <p:nvPr/>
        </p:nvPicPr>
        <p:blipFill>
          <a:blip r:embed="rId3"/>
          <a:srcRect t="39244"/>
          <a:stretch>
            <a:fillRect/>
          </a:stretch>
        </p:blipFill>
        <p:spPr>
          <a:xfrm>
            <a:off x="0" y="0"/>
            <a:ext cx="6095999" cy="568561"/>
          </a:xfrm>
          <a:prstGeom prst="rect">
            <a:avLst/>
          </a:prstGeom>
        </p:spPr>
      </p:pic>
      <p:pic>
        <p:nvPicPr>
          <p:cNvPr id="25" name="Picture 24">
            <a:extLst>
              <a:ext uri="{FF2B5EF4-FFF2-40B4-BE49-F238E27FC236}">
                <a16:creationId xmlns:a16="http://schemas.microsoft.com/office/drawing/2014/main" id="{88AAF26E-30E4-EECB-AAE5-1A01975B123F}"/>
              </a:ext>
            </a:extLst>
          </p:cNvPr>
          <p:cNvPicPr>
            <a:picLocks noChangeAspect="1"/>
          </p:cNvPicPr>
          <p:nvPr/>
        </p:nvPicPr>
        <p:blipFill>
          <a:blip r:embed="rId4"/>
          <a:srcRect b="42066"/>
          <a:stretch>
            <a:fillRect/>
          </a:stretch>
        </p:blipFill>
        <p:spPr>
          <a:xfrm>
            <a:off x="0" y="6502578"/>
            <a:ext cx="6096000" cy="367560"/>
          </a:xfrm>
          <a:prstGeom prst="rect">
            <a:avLst/>
          </a:prstGeom>
        </p:spPr>
      </p:pic>
      <p:pic>
        <p:nvPicPr>
          <p:cNvPr id="18" name="Picture 17">
            <a:extLst>
              <a:ext uri="{FF2B5EF4-FFF2-40B4-BE49-F238E27FC236}">
                <a16:creationId xmlns:a16="http://schemas.microsoft.com/office/drawing/2014/main" id="{6FACD0DA-932F-D846-AAFC-D22DF173EB06}"/>
              </a:ext>
            </a:extLst>
          </p:cNvPr>
          <p:cNvPicPr>
            <a:picLocks noChangeAspect="1"/>
          </p:cNvPicPr>
          <p:nvPr/>
        </p:nvPicPr>
        <p:blipFill>
          <a:blip r:embed="rId5"/>
          <a:srcRect l="5203" t="-775" r="10279" b="581"/>
          <a:stretch>
            <a:fillRect/>
          </a:stretch>
        </p:blipFill>
        <p:spPr>
          <a:xfrm>
            <a:off x="4197208" y="333970"/>
            <a:ext cx="7992722" cy="6210937"/>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4462760"/>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Henderson HSE Contractor Meeting</a:t>
            </a:r>
          </a:p>
          <a:p>
            <a:endParaRPr lang="en-US" sz="3600" b="1" dirty="0">
              <a:solidFill>
                <a:schemeClr val="bg1"/>
              </a:solidFill>
              <a:latin typeface="Arial" panose="020B0604020202020204" pitchFamily="34" charset="0"/>
              <a:cs typeface="Arial" panose="020B0604020202020204" pitchFamily="34" charset="0"/>
            </a:endParaRPr>
          </a:p>
          <a:p>
            <a:endParaRPr lang="en-US" sz="3600" b="1" dirty="0">
              <a:solidFill>
                <a:schemeClr val="bg1"/>
              </a:solidFill>
              <a:latin typeface="Arial" panose="020B0604020202020204" pitchFamily="34" charset="0"/>
              <a:cs typeface="Arial" panose="020B0604020202020204" pitchFamily="34" charset="0"/>
            </a:endParaRPr>
          </a:p>
          <a:p>
            <a:endParaRPr lang="en-US" sz="3600" b="1" dirty="0">
              <a:solidFill>
                <a:schemeClr val="bg1"/>
              </a:solidFill>
              <a:latin typeface="Arial" panose="020B0604020202020204" pitchFamily="34" charset="0"/>
              <a:cs typeface="Arial" panose="020B0604020202020204" pitchFamily="34" charset="0"/>
            </a:endParaRPr>
          </a:p>
          <a:p>
            <a:r>
              <a:rPr lang="en-US" sz="3200" b="1" dirty="0">
                <a:solidFill>
                  <a:schemeClr val="bg1"/>
                </a:solidFill>
                <a:latin typeface="Arial" panose="020B0604020202020204" pitchFamily="34" charset="0"/>
                <a:cs typeface="Arial" panose="020B0604020202020204" pitchFamily="34" charset="0"/>
              </a:rPr>
              <a:t>March 2026</a:t>
            </a:r>
            <a:endParaRPr lang="en-US" sz="3200" b="1" dirty="0">
              <a:solidFill>
                <a:schemeClr val="bg1"/>
              </a:solidFill>
              <a:highlight>
                <a:srgbClr val="FFFF00"/>
              </a:highlight>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22" name="Picture 21" descr="A blue and grey text on a black background&#10;&#10;Description automatically generated">
            <a:extLst>
              <a:ext uri="{FF2B5EF4-FFF2-40B4-BE49-F238E27FC236}">
                <a16:creationId xmlns:a16="http://schemas.microsoft.com/office/drawing/2014/main" id="{BB1BA9B6-9F37-407B-18B9-B1D73F8A7141}"/>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
        <p:nvSpPr>
          <p:cNvPr id="8" name="Rectangle 7">
            <a:extLst>
              <a:ext uri="{FF2B5EF4-FFF2-40B4-BE49-F238E27FC236}">
                <a16:creationId xmlns:a16="http://schemas.microsoft.com/office/drawing/2014/main" id="{1BE3FB28-7721-9D18-CC9C-9A8CA3A71FB9}"/>
              </a:ext>
            </a:extLst>
          </p:cNvPr>
          <p:cNvSpPr/>
          <p:nvPr/>
        </p:nvSpPr>
        <p:spPr>
          <a:xfrm>
            <a:off x="6096000" y="-2986"/>
            <a:ext cx="6096000"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70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9C628-1A7B-62BB-3135-AE4ED98FFA1A}"/>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9A6D5173-6FAA-C3EC-2F6D-CFFDF1B22CBC}"/>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A6BF04B-B278-0C28-C0DB-AC04F4B02933}"/>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2A33C31-D89B-B614-792D-003727ABB2D4}"/>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79FCBE-1F35-D7E4-3B0C-189E9F6E6839}"/>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What does that mean for  me?</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56272E3-7210-F8E7-3943-540B13A4D96C}"/>
              </a:ext>
            </a:extLst>
          </p:cNvPr>
          <p:cNvSpPr txBox="1"/>
          <p:nvPr/>
        </p:nvSpPr>
        <p:spPr>
          <a:xfrm>
            <a:off x="1953935" y="1372291"/>
            <a:ext cx="10085665" cy="4801314"/>
          </a:xfrm>
          <a:prstGeom prst="rect">
            <a:avLst/>
          </a:prstGeom>
          <a:noFill/>
        </p:spPr>
        <p:txBody>
          <a:bodyPr wrap="square" rtlCol="0">
            <a:spAutoFit/>
          </a:bodyPr>
          <a:lstStyle/>
          <a:p>
            <a:r>
              <a:rPr lang="en-US"/>
              <a:t>Incorporate dark sky compliant lighting as safe opportunities arise. </a:t>
            </a:r>
          </a:p>
          <a:p>
            <a:r>
              <a:rPr lang="en-US"/>
              <a:t> Dark sky compliant lighting typically considers:  </a:t>
            </a:r>
          </a:p>
          <a:p>
            <a:pPr marL="285750" lvl="0" indent="-285750">
              <a:buFont typeface="Arial" panose="020B0604020202020204" pitchFamily="34" charset="0"/>
              <a:buChar char="•"/>
            </a:pPr>
            <a:r>
              <a:rPr lang="en-US"/>
              <a:t>Shielding/Shrouds </a:t>
            </a:r>
          </a:p>
          <a:p>
            <a:pPr marL="285750" lvl="0" indent="-285750">
              <a:buFont typeface="Arial" panose="020B0604020202020204" pitchFamily="34" charset="0"/>
              <a:buChar char="•"/>
            </a:pPr>
            <a:r>
              <a:rPr lang="en-US"/>
              <a:t>Color Temperature </a:t>
            </a:r>
          </a:p>
          <a:p>
            <a:pPr marL="285750" lvl="0" indent="-285750">
              <a:buFont typeface="Arial" panose="020B0604020202020204" pitchFamily="34" charset="0"/>
              <a:buChar char="•"/>
            </a:pPr>
            <a:r>
              <a:rPr lang="en-US"/>
              <a:t>Intensity </a:t>
            </a:r>
          </a:p>
          <a:p>
            <a:pPr marL="285750" lvl="0" indent="-285750">
              <a:buFont typeface="Arial" panose="020B0604020202020204" pitchFamily="34" charset="0"/>
              <a:buChar char="•"/>
            </a:pPr>
            <a:r>
              <a:rPr lang="en-US"/>
              <a:t>Timers </a:t>
            </a:r>
          </a:p>
          <a:p>
            <a:pPr marL="285750" lvl="0" indent="-285750">
              <a:buFont typeface="Arial" panose="020B0604020202020204" pitchFamily="34" charset="0"/>
              <a:buChar char="•"/>
            </a:pPr>
            <a:r>
              <a:rPr lang="en-US"/>
              <a:t>Motion Sensors</a:t>
            </a:r>
          </a:p>
          <a:p>
            <a:pPr marL="285750" lvl="0" indent="-285750">
              <a:buFont typeface="Arial" panose="020B0604020202020204" pitchFamily="34" charset="0"/>
              <a:buChar char="•"/>
            </a:pPr>
            <a:r>
              <a:rPr lang="en-US"/>
              <a:t>Needs and Uses </a:t>
            </a:r>
          </a:p>
          <a:p>
            <a:endParaRPr lang="en-US"/>
          </a:p>
          <a:p>
            <a:endParaRPr lang="en-US"/>
          </a:p>
          <a:p>
            <a:r>
              <a:rPr lang="en-US"/>
              <a:t>Have a job or project to replace or add new lighting? Work with Environmental, H&amp;S, and Electrical to look at incorporating dark sky compliant lighting.</a:t>
            </a:r>
          </a:p>
          <a:p>
            <a:endParaRPr lang="en-US"/>
          </a:p>
          <a:p>
            <a:r>
              <a:rPr lang="en-US"/>
              <a:t>See lighting that looks damaged or not illuminating the correct area? Write a Maintenance Request for electrical to troubleshoot, let a supervisor know, or contact environmental by coming to see us or giving on call 942-3603 a ring!</a:t>
            </a:r>
          </a:p>
          <a:p>
            <a:endParaRPr lang="en-US"/>
          </a:p>
        </p:txBody>
      </p:sp>
      <p:pic>
        <p:nvPicPr>
          <p:cNvPr id="3" name="Picture 2">
            <a:extLst>
              <a:ext uri="{FF2B5EF4-FFF2-40B4-BE49-F238E27FC236}">
                <a16:creationId xmlns:a16="http://schemas.microsoft.com/office/drawing/2014/main" id="{F78E7642-BDCA-56D5-C2AA-51420784F4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5693" y="1660178"/>
            <a:ext cx="3673908" cy="2256713"/>
          </a:xfrm>
          <a:prstGeom prst="rect">
            <a:avLst/>
          </a:prstGeom>
          <a:noFill/>
          <a:ln>
            <a:noFill/>
          </a:ln>
        </p:spPr>
      </p:pic>
    </p:spTree>
    <p:extLst>
      <p:ext uri="{BB962C8B-B14F-4D97-AF65-F5344CB8AC3E}">
        <p14:creationId xmlns:p14="http://schemas.microsoft.com/office/powerpoint/2010/main" val="3559583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2EA6501-3EC9-0B60-12B1-6B43165B7612}"/>
              </a:ext>
            </a:extLst>
          </p:cNvPr>
          <p:cNvPicPr>
            <a:picLocks noChangeAspect="1"/>
          </p:cNvPicPr>
          <p:nvPr/>
        </p:nvPicPr>
        <p:blipFill>
          <a:blip r:embed="rId3">
            <a:extLst>
              <a:ext uri="{28A0092B-C50C-407E-A947-70E740481C1C}">
                <a14:useLocalDpi xmlns:a14="http://schemas.microsoft.com/office/drawing/2010/main" val="0"/>
              </a:ext>
            </a:extLst>
          </a:blip>
          <a:srcRect t="7" b="7"/>
          <a:stretch/>
        </p:blipFill>
        <p:spPr>
          <a:xfrm>
            <a:off x="0" y="2422"/>
            <a:ext cx="12192000" cy="6857083"/>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6089561" y="-5593"/>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1066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Policy/Process Updates &amp; Reminders</a:t>
            </a:r>
            <a:endPar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843167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2AA4D9-CD95-9853-88B5-53660BF9721B}"/>
              </a:ext>
            </a:extLst>
          </p:cNvPr>
          <p:cNvSpPr/>
          <p:nvPr/>
        </p:nvSpPr>
        <p:spPr>
          <a:xfrm>
            <a:off x="8150469" y="-1"/>
            <a:ext cx="4041530"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defRPr/>
            </a:pPr>
            <a:r>
              <a:rPr lang="en-US" b="1">
                <a:solidFill>
                  <a:srgbClr val="C66A39"/>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5F92EA58-5328-095E-C677-F1CC7EE4311E}"/>
              </a:ext>
            </a:extLst>
          </p:cNvPr>
          <p:cNvSpPr>
            <a:spLocks noGrp="1"/>
          </p:cNvSpPr>
          <p:nvPr>
            <p:ph type="title"/>
          </p:nvPr>
        </p:nvSpPr>
        <p:spPr>
          <a:xfrm>
            <a:off x="530670" y="387872"/>
            <a:ext cx="6464952" cy="1325563"/>
          </a:xfrm>
        </p:spPr>
        <p:txBody>
          <a:bodyPr>
            <a:normAutofit/>
          </a:bodyPr>
          <a:lstStyle/>
          <a:p>
            <a:pPr>
              <a:lnSpc>
                <a:spcPct val="100000"/>
              </a:lnSpc>
              <a:spcBef>
                <a:spcPts val="0"/>
              </a:spcBef>
              <a:defRPr/>
            </a:pPr>
            <a:r>
              <a:rPr lang="en-US" sz="2000" b="1">
                <a:solidFill>
                  <a:srgbClr val="4BC4AC"/>
                </a:solidFill>
                <a:latin typeface="Arial" panose="020B0604020202020204" pitchFamily="34" charset="0"/>
                <a:cs typeface="Arial" panose="020B0604020202020204" pitchFamily="34" charset="0"/>
              </a:rPr>
              <a:t>Form Update</a:t>
            </a:r>
            <a:br>
              <a:rPr lang="en-US" b="1">
                <a:solidFill>
                  <a:srgbClr val="004449"/>
                </a:solidFill>
                <a:latin typeface="Arial" panose="020B0604020202020204" pitchFamily="34" charset="0"/>
                <a:cs typeface="Arial" panose="020B0604020202020204" pitchFamily="34" charset="0"/>
              </a:rPr>
            </a:br>
            <a:r>
              <a:rPr lang="en-US" b="1">
                <a:solidFill>
                  <a:srgbClr val="004449"/>
                </a:solidFill>
                <a:latin typeface="Arial" panose="020B0604020202020204" pitchFamily="34" charset="0"/>
                <a:ea typeface="+mn-ea"/>
                <a:cs typeface="Arial" panose="020B0604020202020204" pitchFamily="34" charset="0"/>
              </a:rPr>
              <a:t>Workplace Exam Form</a:t>
            </a:r>
          </a:p>
        </p:txBody>
      </p:sp>
      <p:sp>
        <p:nvSpPr>
          <p:cNvPr id="3" name="Content Placeholder 2">
            <a:extLst>
              <a:ext uri="{FF2B5EF4-FFF2-40B4-BE49-F238E27FC236}">
                <a16:creationId xmlns:a16="http://schemas.microsoft.com/office/drawing/2014/main" id="{CEACC438-6FDE-3729-2558-7E8E851FA907}"/>
              </a:ext>
            </a:extLst>
          </p:cNvPr>
          <p:cNvSpPr>
            <a:spLocks noGrp="1"/>
          </p:cNvSpPr>
          <p:nvPr>
            <p:ph idx="1"/>
          </p:nvPr>
        </p:nvSpPr>
        <p:spPr>
          <a:xfrm>
            <a:off x="579377" y="1635503"/>
            <a:ext cx="6924309" cy="1143939"/>
          </a:xfrm>
        </p:spPr>
        <p:txBody>
          <a:bodyPr>
            <a:noAutofit/>
          </a:bodyPr>
          <a:lstStyle/>
          <a:p>
            <a:pPr marL="0" indent="0">
              <a:spcAft>
                <a:spcPts val="1200"/>
              </a:spcAft>
              <a:buClr>
                <a:srgbClr val="C66A39"/>
              </a:buClr>
              <a:buNone/>
              <a:defRPr/>
            </a:pPr>
            <a:r>
              <a:rPr lang="en-US" sz="2000">
                <a:solidFill>
                  <a:prstClr val="black">
                    <a:lumMod val="75000"/>
                    <a:lumOff val="25000"/>
                  </a:prstClr>
                </a:solidFill>
                <a:latin typeface="Arial" panose="020B0604020202020204" pitchFamily="34" charset="0"/>
                <a:cs typeface="Arial" panose="020B0604020202020204" pitchFamily="34" charset="0"/>
              </a:rPr>
              <a:t>Effective February 16, 2026 – Changes to the Workplace Exam (WPE) process were implemented to better support timely corrections of unsafe conditions in the field.</a:t>
            </a:r>
          </a:p>
          <a:p>
            <a:pPr lvl="0">
              <a:spcAft>
                <a:spcPts val="1200"/>
              </a:spcAft>
            </a:pPr>
            <a:endParaRPr lang="en-US"/>
          </a:p>
          <a:p>
            <a:pPr lvl="0"/>
            <a:endParaRPr lang="en-US"/>
          </a:p>
        </p:txBody>
      </p:sp>
      <p:sp>
        <p:nvSpPr>
          <p:cNvPr id="5" name="Text Box 217">
            <a:extLst>
              <a:ext uri="{FF2B5EF4-FFF2-40B4-BE49-F238E27FC236}">
                <a16:creationId xmlns:a16="http://schemas.microsoft.com/office/drawing/2014/main" id="{718F0328-3054-489C-99E6-B6529FDB2947}"/>
              </a:ext>
            </a:extLst>
          </p:cNvPr>
          <p:cNvSpPr txBox="1">
            <a:spLocks noChangeArrowheads="1"/>
          </p:cNvSpPr>
          <p:nvPr/>
        </p:nvSpPr>
        <p:spPr bwMode="auto">
          <a:xfrm>
            <a:off x="10440479" y="1938589"/>
            <a:ext cx="1355986" cy="1121333"/>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15000"/>
              </a:lnSpc>
              <a:spcAft>
                <a:spcPts val="800"/>
              </a:spcAft>
              <a:buNone/>
            </a:pPr>
            <a:r>
              <a:rPr lang="en-US" sz="1400" b="1" kern="100">
                <a:solidFill>
                  <a:schemeClr val="bg1"/>
                </a:solidFill>
                <a:effectLst/>
                <a:latin typeface="Arial" panose="020B0604020202020204" pitchFamily="34" charset="0"/>
                <a:ea typeface="Aptos" panose="020B0004020202020204" pitchFamily="34" charset="0"/>
                <a:cs typeface="Arial" panose="020B0604020202020204" pitchFamily="34" charset="0"/>
              </a:rPr>
              <a:t>2-minute Video Tutorial</a:t>
            </a:r>
            <a:endParaRPr lang="en-US" sz="1400"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marL="0" marR="0">
              <a:spcAft>
                <a:spcPts val="800"/>
              </a:spcAft>
              <a:buNone/>
            </a:pPr>
            <a:r>
              <a:rPr lang="en-US" sz="1400" kern="100">
                <a:solidFill>
                  <a:schemeClr val="bg1"/>
                </a:solidFill>
                <a:effectLst/>
                <a:latin typeface="Arial" panose="020B0604020202020204" pitchFamily="34" charset="0"/>
                <a:ea typeface="Aptos" panose="020B0004020202020204" pitchFamily="34" charset="0"/>
                <a:cs typeface="Arial" panose="020B0604020202020204" pitchFamily="34" charset="0"/>
              </a:rPr>
              <a:t>Scan or </a:t>
            </a:r>
            <a:br>
              <a:rPr lang="en-US" sz="1400" kern="100">
                <a:solidFill>
                  <a:schemeClr val="bg1"/>
                </a:solidFill>
                <a:effectLst/>
                <a:latin typeface="Arial" panose="020B0604020202020204" pitchFamily="34" charset="0"/>
                <a:ea typeface="Aptos" panose="020B0004020202020204" pitchFamily="34" charset="0"/>
                <a:cs typeface="Arial" panose="020B0604020202020204" pitchFamily="34" charset="0"/>
              </a:rPr>
            </a:br>
            <a:r>
              <a:rPr lang="en-US" sz="1400" u="sng" kern="100">
                <a:solidFill>
                  <a:srgbClr val="4BC4AC"/>
                </a:solidFill>
                <a:effectLst/>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click here</a:t>
            </a:r>
            <a:endParaRPr lang="en-US" sz="1400" kern="100">
              <a:solidFill>
                <a:srgbClr val="4BC4AC"/>
              </a:solidFill>
              <a:effectLst/>
              <a:latin typeface="Aptos" panose="020B0004020202020204" pitchFamily="34" charset="0"/>
              <a:ea typeface="Aptos" panose="020B0004020202020204" pitchFamily="34" charset="0"/>
              <a:cs typeface="Arial" panose="020B0604020202020204" pitchFamily="34" charset="0"/>
            </a:endParaRPr>
          </a:p>
        </p:txBody>
      </p:sp>
      <p:sp>
        <p:nvSpPr>
          <p:cNvPr id="6" name="Text Box 352304811">
            <a:extLst>
              <a:ext uri="{FF2B5EF4-FFF2-40B4-BE49-F238E27FC236}">
                <a16:creationId xmlns:a16="http://schemas.microsoft.com/office/drawing/2014/main" id="{A451CC53-FD64-4140-B44E-18C395BCB84A}"/>
              </a:ext>
            </a:extLst>
          </p:cNvPr>
          <p:cNvSpPr txBox="1">
            <a:spLocks noChangeArrowheads="1"/>
          </p:cNvSpPr>
          <p:nvPr/>
        </p:nvSpPr>
        <p:spPr bwMode="auto">
          <a:xfrm>
            <a:off x="10440479" y="3879991"/>
            <a:ext cx="1355986" cy="1407437"/>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15000"/>
              </a:lnSpc>
              <a:spcAft>
                <a:spcPts val="800"/>
              </a:spcAft>
              <a:buNone/>
            </a:pPr>
            <a:r>
              <a:rPr lang="en-US" sz="1400" b="1" kern="100">
                <a:solidFill>
                  <a:schemeClr val="bg1"/>
                </a:solidFill>
                <a:effectLst/>
                <a:latin typeface="Arial" panose="020B0604020202020204" pitchFamily="34" charset="0"/>
                <a:ea typeface="Aptos" panose="020B0004020202020204" pitchFamily="34" charset="0"/>
                <a:cs typeface="Arial" panose="020B0604020202020204" pitchFamily="34" charset="0"/>
              </a:rPr>
              <a:t>Step-by-Step Instructions</a:t>
            </a:r>
            <a:endParaRPr lang="en-US" sz="1400"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marL="0" marR="0">
              <a:spcAft>
                <a:spcPts val="800"/>
              </a:spcAft>
              <a:buNone/>
            </a:pPr>
            <a:r>
              <a:rPr lang="en-US" sz="1400" kern="100">
                <a:solidFill>
                  <a:schemeClr val="bg1"/>
                </a:solidFill>
                <a:effectLst/>
                <a:latin typeface="Arial" panose="020B0604020202020204" pitchFamily="34" charset="0"/>
                <a:ea typeface="Aptos" panose="020B0004020202020204" pitchFamily="34" charset="0"/>
                <a:cs typeface="Arial" panose="020B0604020202020204" pitchFamily="34" charset="0"/>
              </a:rPr>
              <a:t>Scan or</a:t>
            </a:r>
            <a:br>
              <a:rPr lang="en-US" sz="1400" kern="100">
                <a:solidFill>
                  <a:schemeClr val="bg1"/>
                </a:solidFill>
                <a:effectLst/>
                <a:latin typeface="Arial" panose="020B0604020202020204" pitchFamily="34" charset="0"/>
                <a:ea typeface="Aptos" panose="020B0004020202020204" pitchFamily="34" charset="0"/>
                <a:cs typeface="Arial" panose="020B0604020202020204" pitchFamily="34" charset="0"/>
              </a:rPr>
            </a:br>
            <a:r>
              <a:rPr lang="en-US" sz="1400" u="sng" kern="100">
                <a:solidFill>
                  <a:srgbClr val="4BC4AC"/>
                </a:solidFill>
                <a:effectLst/>
                <a:latin typeface="Arial" panose="020B0604020202020204" pitchFamily="34"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click here</a:t>
            </a:r>
            <a:endParaRPr lang="en-US" sz="1400" kern="100">
              <a:solidFill>
                <a:srgbClr val="4BC4AC"/>
              </a:solidFill>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100" b="1" kern="100">
                <a:effectLst/>
                <a:latin typeface="Arial" panose="020B0604020202020204" pitchFamily="34" charset="0"/>
                <a:ea typeface="Aptos" panose="020B0004020202020204" pitchFamily="34" charset="0"/>
                <a:cs typeface="Arial" panose="020B0604020202020204" pitchFamily="34" charset="0"/>
              </a:rPr>
              <a:t> </a:t>
            </a:r>
            <a:endParaRPr lang="en-US" sz="1200" kern="100">
              <a:effectLst/>
              <a:latin typeface="Aptos" panose="020B0004020202020204" pitchFamily="34" charset="0"/>
              <a:ea typeface="Aptos" panose="020B00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0BA2272-C0C2-AC29-945C-C6CF7D136E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17491" y="1946451"/>
            <a:ext cx="1236980" cy="1236980"/>
          </a:xfrm>
          <a:prstGeom prst="rect">
            <a:avLst/>
          </a:prstGeom>
          <a:noFill/>
          <a:ln w="38100">
            <a:solidFill>
              <a:srgbClr val="4BC4AC"/>
            </a:solidFill>
          </a:ln>
        </p:spPr>
      </p:pic>
      <p:pic>
        <p:nvPicPr>
          <p:cNvPr id="8" name="Picture 7">
            <a:extLst>
              <a:ext uri="{FF2B5EF4-FFF2-40B4-BE49-F238E27FC236}">
                <a16:creationId xmlns:a16="http://schemas.microsoft.com/office/drawing/2014/main" id="{D9EA6EF2-FEFE-4AD8-5C3C-7AE2343826B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17491" y="3832377"/>
            <a:ext cx="1236980" cy="1236980"/>
          </a:xfrm>
          <a:prstGeom prst="rect">
            <a:avLst/>
          </a:prstGeom>
          <a:noFill/>
          <a:ln w="38100">
            <a:solidFill>
              <a:srgbClr val="4BC4AC"/>
            </a:solidFill>
          </a:ln>
        </p:spPr>
      </p:pic>
      <p:sp>
        <p:nvSpPr>
          <p:cNvPr id="9" name="TextBox 8">
            <a:extLst>
              <a:ext uri="{FF2B5EF4-FFF2-40B4-BE49-F238E27FC236}">
                <a16:creationId xmlns:a16="http://schemas.microsoft.com/office/drawing/2014/main" id="{473FCD31-6AF2-2D73-359B-DAFB0D0C83C9}"/>
              </a:ext>
            </a:extLst>
          </p:cNvPr>
          <p:cNvSpPr txBox="1"/>
          <p:nvPr/>
        </p:nvSpPr>
        <p:spPr>
          <a:xfrm>
            <a:off x="530670" y="2676892"/>
            <a:ext cx="6669701" cy="4062651"/>
          </a:xfrm>
          <a:prstGeom prst="rect">
            <a:avLst/>
          </a:prstGeom>
          <a:noFill/>
        </p:spPr>
        <p:txBody>
          <a:bodyPr wrap="square">
            <a:spAutoFit/>
          </a:bodyPr>
          <a:lstStyle/>
          <a:p>
            <a:pPr>
              <a:spcAft>
                <a:spcPts val="1200"/>
              </a:spcAft>
              <a:defRPr/>
            </a:pPr>
            <a:r>
              <a:rPr lang="en-US" sz="2000" b="1">
                <a:solidFill>
                  <a:srgbClr val="C66A39"/>
                </a:solidFill>
                <a:latin typeface="Arial" panose="020B0604020202020204" pitchFamily="34" charset="0"/>
                <a:cs typeface="Arial" panose="020B0604020202020204" pitchFamily="34" charset="0"/>
              </a:rPr>
              <a:t>Key Updates </a:t>
            </a:r>
          </a:p>
          <a:p>
            <a:pPr marL="285750" lvl="0" indent="-285750">
              <a:spcAft>
                <a:spcPts val="1200"/>
              </a:spcAft>
              <a:buClr>
                <a:srgbClr val="C66A39"/>
              </a:buClr>
              <a:buFont typeface="Arial" panose="020B0604020202020204" pitchFamily="34" charset="0"/>
              <a:buChar char="•"/>
              <a:defRPr/>
            </a:pPr>
            <a:r>
              <a:rPr lang="en-US">
                <a:solidFill>
                  <a:prstClr val="black">
                    <a:lumMod val="75000"/>
                    <a:lumOff val="25000"/>
                  </a:prstClr>
                </a:solidFill>
                <a:latin typeface="Arial" panose="020B0604020202020204" pitchFamily="34" charset="0"/>
                <a:cs typeface="Arial" panose="020B0604020202020204" pitchFamily="34" charset="0"/>
              </a:rPr>
              <a:t>WPEs now go directly to an employee’s assigned supervisor, with the option to send to an alternate – if needed – once the form has been submitted. </a:t>
            </a:r>
          </a:p>
          <a:p>
            <a:pPr marL="285750" marR="0" lvl="0" indent="-285750" algn="l" defTabSz="914400" rtl="0" eaLnBrk="1" fontAlgn="auto" latinLnBrk="0" hangingPunct="1">
              <a:lnSpc>
                <a:spcPct val="100000"/>
              </a:lnSpc>
              <a:spcBef>
                <a:spcPts val="0"/>
              </a:spcBef>
              <a:spcAft>
                <a:spcPts val="1200"/>
              </a:spcAft>
              <a:buClr>
                <a:srgbClr val="C66A39"/>
              </a:buClr>
              <a:buSzTx/>
              <a:buFont typeface="Arial" panose="020B0604020202020204" pitchFamily="34" charset="0"/>
              <a:buChar char="•"/>
              <a:tabLst/>
              <a:defRPr/>
            </a:pPr>
            <a:r>
              <a:rPr lang="en-US">
                <a:solidFill>
                  <a:prstClr val="black">
                    <a:lumMod val="75000"/>
                    <a:lumOff val="25000"/>
                  </a:prstClr>
                </a:solidFill>
                <a:latin typeface="Arial" panose="020B0604020202020204" pitchFamily="34" charset="0"/>
                <a:cs typeface="Arial" panose="020B0604020202020204" pitchFamily="34" charset="0"/>
              </a:rPr>
              <a:t>Supervisors receive forms for review when someone on their team submits a WPE.</a:t>
            </a:r>
          </a:p>
          <a:p>
            <a:pPr marL="285750" marR="0" lvl="0" indent="-285750" algn="l" defTabSz="914400" rtl="0" eaLnBrk="1" fontAlgn="auto" latinLnBrk="0" hangingPunct="1">
              <a:lnSpc>
                <a:spcPct val="100000"/>
              </a:lnSpc>
              <a:spcBef>
                <a:spcPts val="0"/>
              </a:spcBef>
              <a:spcAft>
                <a:spcPts val="1200"/>
              </a:spcAft>
              <a:buClr>
                <a:srgbClr val="C66A39"/>
              </a:buClr>
              <a:buSzTx/>
              <a:buFont typeface="Arial" panose="020B0604020202020204" pitchFamily="34" charset="0"/>
              <a:buChar char="•"/>
              <a:tabLst/>
              <a:defRPr/>
            </a:pPr>
            <a:r>
              <a:rPr lang="en-US">
                <a:solidFill>
                  <a:prstClr val="black">
                    <a:lumMod val="75000"/>
                    <a:lumOff val="25000"/>
                  </a:prstClr>
                </a:solidFill>
                <a:latin typeface="Arial" panose="020B0604020202020204" pitchFamily="34" charset="0"/>
                <a:cs typeface="Arial" panose="020B0604020202020204" pitchFamily="34" charset="0"/>
              </a:rPr>
              <a:t>Supervisors are required to review each WPE and verify risks are managed and corrective actions have been initiated. </a:t>
            </a:r>
          </a:p>
          <a:p>
            <a:pPr marL="285750" marR="0" lvl="0" indent="-285750" algn="l" defTabSz="914400" rtl="0" eaLnBrk="1" fontAlgn="auto" latinLnBrk="0" hangingPunct="1">
              <a:lnSpc>
                <a:spcPct val="100000"/>
              </a:lnSpc>
              <a:spcBef>
                <a:spcPts val="0"/>
              </a:spcBef>
              <a:spcAft>
                <a:spcPts val="1200"/>
              </a:spcAft>
              <a:buClr>
                <a:srgbClr val="C66A39"/>
              </a:buClr>
              <a:buSzTx/>
              <a:buFont typeface="Arial" panose="020B0604020202020204" pitchFamily="34" charset="0"/>
              <a:buChar char="•"/>
              <a:tabLst/>
              <a:defRPr/>
            </a:pPr>
            <a:r>
              <a:rPr lang="en-US">
                <a:solidFill>
                  <a:prstClr val="black">
                    <a:lumMod val="75000"/>
                    <a:lumOff val="25000"/>
                  </a:prstClr>
                </a:solidFill>
                <a:latin typeface="Arial" panose="020B0604020202020204" pitchFamily="34" charset="0"/>
                <a:cs typeface="Arial" panose="020B0604020202020204" pitchFamily="34" charset="0"/>
              </a:rPr>
              <a:t>Once reviewed, supervisors must sign the form to acknowledge all appropriate corrective steps have been taken and the WPE was reviewed.</a:t>
            </a:r>
          </a:p>
        </p:txBody>
      </p:sp>
      <p:sp>
        <p:nvSpPr>
          <p:cNvPr id="11" name="TextBox 10">
            <a:extLst>
              <a:ext uri="{FF2B5EF4-FFF2-40B4-BE49-F238E27FC236}">
                <a16:creationId xmlns:a16="http://schemas.microsoft.com/office/drawing/2014/main" id="{5A687A2E-D290-A6DA-4C97-D0AAFB540398}"/>
              </a:ext>
            </a:extLst>
          </p:cNvPr>
          <p:cNvSpPr txBox="1"/>
          <p:nvPr/>
        </p:nvSpPr>
        <p:spPr>
          <a:xfrm>
            <a:off x="9312290" y="738160"/>
            <a:ext cx="1860666" cy="830997"/>
          </a:xfrm>
          <a:prstGeom prst="rect">
            <a:avLst/>
          </a:prstGeom>
          <a:noFill/>
        </p:spPr>
        <p:txBody>
          <a:bodyPr wrap="square">
            <a:spAutoFit/>
          </a:bodyPr>
          <a:lstStyle/>
          <a:p>
            <a:pPr algn="ctr">
              <a:spcAft>
                <a:spcPts val="1200"/>
              </a:spcAft>
              <a:defRPr/>
            </a:pPr>
            <a:r>
              <a:rPr lang="en-US" sz="2400" b="1">
                <a:solidFill>
                  <a:srgbClr val="4BC4AC"/>
                </a:solidFill>
                <a:latin typeface="Arial" panose="020B0604020202020204" pitchFamily="34" charset="0"/>
                <a:cs typeface="Arial" panose="020B0604020202020204" pitchFamily="34" charset="0"/>
              </a:rPr>
              <a:t>Learning Resources </a:t>
            </a:r>
            <a:endParaRPr lang="en-US">
              <a:solidFill>
                <a:srgbClr val="4BC4AC"/>
              </a:solidFill>
              <a:latin typeface="Arial" panose="020B0604020202020204" pitchFamily="34" charset="0"/>
              <a:cs typeface="Arial" panose="020B0604020202020204" pitchFamily="34" charset="0"/>
            </a:endParaRPr>
          </a:p>
        </p:txBody>
      </p:sp>
      <p:pic>
        <p:nvPicPr>
          <p:cNvPr id="12" name="Picture 11" descr="A blue and grey text on a black background&#10;&#10;Description automatically generated">
            <a:extLst>
              <a:ext uri="{FF2B5EF4-FFF2-40B4-BE49-F238E27FC236}">
                <a16:creationId xmlns:a16="http://schemas.microsoft.com/office/drawing/2014/main" id="{37B0C3A3-C0B9-BBF0-E6F7-21BA44A4A79A}"/>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9790978" y="6025589"/>
            <a:ext cx="922341" cy="508727"/>
          </a:xfrm>
          <a:prstGeom prst="rect">
            <a:avLst/>
          </a:prstGeom>
        </p:spPr>
      </p:pic>
    </p:spTree>
    <p:extLst>
      <p:ext uri="{BB962C8B-B14F-4D97-AF65-F5344CB8AC3E}">
        <p14:creationId xmlns:p14="http://schemas.microsoft.com/office/powerpoint/2010/main" val="2581763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396C3C-12DD-AB3C-8C9C-F2F387428C43}"/>
              </a:ext>
            </a:extLst>
          </p:cNvPr>
          <p:cNvSpPr/>
          <p:nvPr/>
        </p:nvSpPr>
        <p:spPr>
          <a:xfrm>
            <a:off x="8150470" y="-1"/>
            <a:ext cx="4041530"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defRPr/>
            </a:pPr>
            <a:r>
              <a:rPr lang="en-US" b="1">
                <a:solidFill>
                  <a:srgbClr val="C66A39"/>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0F6B8DB3-DA9E-AB57-EB13-8720201653E3}"/>
              </a:ext>
            </a:extLst>
          </p:cNvPr>
          <p:cNvSpPr>
            <a:spLocks noGrp="1"/>
          </p:cNvSpPr>
          <p:nvPr>
            <p:ph type="title"/>
          </p:nvPr>
        </p:nvSpPr>
        <p:spPr>
          <a:xfrm>
            <a:off x="484402" y="408070"/>
            <a:ext cx="7528845" cy="1325563"/>
          </a:xfrm>
        </p:spPr>
        <p:txBody>
          <a:bodyPr>
            <a:noAutofit/>
          </a:bodyPr>
          <a:lstStyle/>
          <a:p>
            <a:pPr>
              <a:lnSpc>
                <a:spcPct val="100000"/>
              </a:lnSpc>
              <a:spcBef>
                <a:spcPts val="0"/>
              </a:spcBef>
              <a:defRPr/>
            </a:pPr>
            <a:r>
              <a:rPr lang="en-US" sz="2000" b="1">
                <a:solidFill>
                  <a:srgbClr val="4BC4AC"/>
                </a:solidFill>
                <a:latin typeface="Arial" panose="020B0604020202020204" pitchFamily="34" charset="0"/>
                <a:ea typeface="+mn-ea"/>
                <a:cs typeface="Arial" panose="020B0604020202020204" pitchFamily="34" charset="0"/>
              </a:rPr>
              <a:t>Policy Update</a:t>
            </a:r>
            <a:br>
              <a:rPr lang="en-US" sz="3600" b="1">
                <a:solidFill>
                  <a:srgbClr val="004449"/>
                </a:solidFill>
                <a:latin typeface="Arial" panose="020B0604020202020204" pitchFamily="34" charset="0"/>
                <a:ea typeface="+mn-ea"/>
                <a:cs typeface="Arial" panose="020B0604020202020204" pitchFamily="34" charset="0"/>
              </a:rPr>
            </a:br>
            <a:r>
              <a:rPr lang="en-US" sz="3600" b="1">
                <a:solidFill>
                  <a:srgbClr val="004449"/>
                </a:solidFill>
                <a:latin typeface="Arial" panose="020B0604020202020204" pitchFamily="34" charset="0"/>
                <a:ea typeface="+mn-ea"/>
                <a:cs typeface="Arial" panose="020B0604020202020204" pitchFamily="34" charset="0"/>
              </a:rPr>
              <a:t>FCX-23 Interaction with Heavy Mobile Equipment</a:t>
            </a:r>
          </a:p>
        </p:txBody>
      </p:sp>
      <p:sp>
        <p:nvSpPr>
          <p:cNvPr id="3" name="Content Placeholder 2">
            <a:extLst>
              <a:ext uri="{FF2B5EF4-FFF2-40B4-BE49-F238E27FC236}">
                <a16:creationId xmlns:a16="http://schemas.microsoft.com/office/drawing/2014/main" id="{774E7727-965E-D0CC-56B6-FC7EE4159A9A}"/>
              </a:ext>
            </a:extLst>
          </p:cNvPr>
          <p:cNvSpPr>
            <a:spLocks noGrp="1"/>
          </p:cNvSpPr>
          <p:nvPr>
            <p:ph idx="1"/>
          </p:nvPr>
        </p:nvSpPr>
        <p:spPr>
          <a:xfrm>
            <a:off x="484402" y="2783178"/>
            <a:ext cx="7287997" cy="3794795"/>
          </a:xfrm>
        </p:spPr>
        <p:txBody>
          <a:bodyPr>
            <a:noAutofit/>
          </a:bodyPr>
          <a:lstStyle/>
          <a:p>
            <a:pPr marL="0" indent="0">
              <a:lnSpc>
                <a:spcPct val="100000"/>
              </a:lnSpc>
              <a:spcAft>
                <a:spcPts val="1200"/>
              </a:spcAft>
              <a:buClr>
                <a:srgbClr val="C66A39"/>
              </a:buClr>
              <a:buNone/>
              <a:defRPr/>
            </a:pPr>
            <a:r>
              <a:rPr lang="en-US" sz="2000" b="1" dirty="0">
                <a:solidFill>
                  <a:srgbClr val="C66A39"/>
                </a:solidFill>
                <a:latin typeface="Arial" panose="020B0604020202020204" pitchFamily="34" charset="0"/>
                <a:cs typeface="Arial" panose="020B0604020202020204" pitchFamily="34" charset="0"/>
              </a:rPr>
              <a:t>Key Updates </a:t>
            </a:r>
            <a:endParaRPr lang="en-US" sz="2000" dirty="0">
              <a:solidFill>
                <a:prstClr val="black">
                  <a:lumMod val="75000"/>
                  <a:lumOff val="25000"/>
                </a:prstClr>
              </a:solidFill>
              <a:latin typeface="Arial" panose="020B0604020202020204" pitchFamily="34" charset="0"/>
              <a:cs typeface="Arial" panose="020B0604020202020204" pitchFamily="34" charset="0"/>
            </a:endParaRPr>
          </a:p>
          <a:p>
            <a:pPr marL="285750" indent="-285750">
              <a:lnSpc>
                <a:spcPct val="100000"/>
              </a:lnSpc>
              <a:spcBef>
                <a:spcPts val="0"/>
              </a:spcBef>
              <a:spcAft>
                <a:spcPts val="600"/>
              </a:spcAft>
              <a:buClr>
                <a:srgbClr val="C66A39"/>
              </a:buClr>
              <a:defRPr/>
            </a:pPr>
            <a:r>
              <a:rPr lang="en-US" sz="1700" dirty="0">
                <a:solidFill>
                  <a:schemeClr val="tx1">
                    <a:lumMod val="75000"/>
                    <a:lumOff val="25000"/>
                  </a:schemeClr>
                </a:solidFill>
                <a:latin typeface="Arial" panose="020B0604020202020204" pitchFamily="34" charset="0"/>
                <a:cs typeface="Arial" panose="020B0604020202020204" pitchFamily="34" charset="0"/>
              </a:rPr>
              <a:t>This update is intended to further strengthen controls associated with vehicle collision and rollover, and vehicle–person interaction risks.</a:t>
            </a:r>
          </a:p>
          <a:p>
            <a:pPr marL="285750" indent="-285750">
              <a:lnSpc>
                <a:spcPct val="100000"/>
              </a:lnSpc>
              <a:spcBef>
                <a:spcPts val="0"/>
              </a:spcBef>
              <a:spcAft>
                <a:spcPts val="600"/>
              </a:spcAft>
              <a:buClr>
                <a:srgbClr val="C66A39"/>
              </a:buClr>
              <a:defRPr/>
            </a:pPr>
            <a:r>
              <a:rPr lang="en-US" sz="1700" dirty="0">
                <a:solidFill>
                  <a:schemeClr val="tx1">
                    <a:lumMod val="75000"/>
                    <a:lumOff val="25000"/>
                  </a:schemeClr>
                </a:solidFill>
                <a:latin typeface="Arial" panose="020B0604020202020204" pitchFamily="34" charset="0"/>
                <a:cs typeface="Arial" panose="020B0604020202020204" pitchFamily="34" charset="0"/>
              </a:rPr>
              <a:t>The revision addresses prior global action items, including new in‑pit passing procedures and a prohibition on backing down auxiliary ramps.</a:t>
            </a:r>
          </a:p>
          <a:p>
            <a:pPr marL="285750" indent="-285750">
              <a:lnSpc>
                <a:spcPct val="100000"/>
              </a:lnSpc>
              <a:spcBef>
                <a:spcPts val="0"/>
              </a:spcBef>
              <a:spcAft>
                <a:spcPts val="600"/>
              </a:spcAft>
              <a:buClr>
                <a:srgbClr val="C66A39"/>
              </a:buClr>
              <a:defRPr/>
            </a:pPr>
            <a:r>
              <a:rPr lang="en-US" sz="1700" dirty="0">
                <a:solidFill>
                  <a:schemeClr val="tx1">
                    <a:lumMod val="75000"/>
                    <a:lumOff val="25000"/>
                  </a:schemeClr>
                </a:solidFill>
                <a:latin typeface="Arial" panose="020B0604020202020204" pitchFamily="34" charset="0"/>
                <a:cs typeface="Arial" panose="020B0604020202020204" pitchFamily="34" charset="0"/>
              </a:rPr>
              <a:t>A new standard has been established for managing fatigue events detected through the Driver Safety System (DSS).</a:t>
            </a:r>
          </a:p>
          <a:p>
            <a:pPr marL="285750" indent="-285750">
              <a:lnSpc>
                <a:spcPct val="100000"/>
              </a:lnSpc>
              <a:spcBef>
                <a:spcPts val="0"/>
              </a:spcBef>
              <a:spcAft>
                <a:spcPts val="600"/>
              </a:spcAft>
              <a:buClr>
                <a:srgbClr val="C66A39"/>
              </a:buClr>
              <a:defRPr/>
            </a:pPr>
            <a:r>
              <a:rPr lang="en-US" sz="1700" dirty="0">
                <a:solidFill>
                  <a:schemeClr val="tx1">
                    <a:lumMod val="75000"/>
                    <a:lumOff val="25000"/>
                  </a:schemeClr>
                </a:solidFill>
                <a:latin typeface="Arial" panose="020B0604020202020204" pitchFamily="34" charset="0"/>
                <a:cs typeface="Arial" panose="020B0604020202020204" pitchFamily="34" charset="0"/>
              </a:rPr>
              <a:t>The Mine Community of Practice has set an expectation of a </a:t>
            </a:r>
            <a:r>
              <a:rPr lang="en-US" sz="1700" b="1" dirty="0">
                <a:solidFill>
                  <a:schemeClr val="tx1">
                    <a:lumMod val="75000"/>
                    <a:lumOff val="25000"/>
                  </a:schemeClr>
                </a:solidFill>
                <a:latin typeface="Arial" panose="020B0604020202020204" pitchFamily="34" charset="0"/>
                <a:cs typeface="Arial" panose="020B0604020202020204" pitchFamily="34" charset="0"/>
              </a:rPr>
              <a:t>12‑week window for sites to assess gaps and achieve compliance </a:t>
            </a:r>
            <a:r>
              <a:rPr lang="en-US" sz="1700" dirty="0">
                <a:solidFill>
                  <a:schemeClr val="tx1">
                    <a:lumMod val="75000"/>
                    <a:lumOff val="25000"/>
                  </a:schemeClr>
                </a:solidFill>
                <a:latin typeface="Arial" panose="020B0604020202020204" pitchFamily="34" charset="0"/>
                <a:cs typeface="Arial" panose="020B0604020202020204" pitchFamily="34" charset="0"/>
              </a:rPr>
              <a:t>with the updated requirements.</a:t>
            </a:r>
          </a:p>
          <a:p>
            <a:pPr marL="285750" indent="-285750">
              <a:lnSpc>
                <a:spcPct val="100000"/>
              </a:lnSpc>
              <a:spcBef>
                <a:spcPts val="0"/>
              </a:spcBef>
              <a:spcAft>
                <a:spcPts val="600"/>
              </a:spcAft>
              <a:buClr>
                <a:srgbClr val="C66A39"/>
              </a:buClr>
              <a:defRPr/>
            </a:pPr>
            <a:r>
              <a:rPr lang="en-US" sz="1700" dirty="0">
                <a:solidFill>
                  <a:schemeClr val="tx1">
                    <a:lumMod val="75000"/>
                    <a:lumOff val="25000"/>
                  </a:schemeClr>
                </a:solidFill>
                <a:latin typeface="Arial" panose="020B0604020202020204" pitchFamily="34" charset="0"/>
                <a:cs typeface="Arial" panose="020B0604020202020204" pitchFamily="34" charset="0"/>
              </a:rPr>
              <a:t>Henderson is in progress of its gap analysis and roll-out led by </a:t>
            </a:r>
            <a:r>
              <a:rPr lang="en-US" sz="1700" b="1" dirty="0">
                <a:solidFill>
                  <a:schemeClr val="tx1">
                    <a:lumMod val="75000"/>
                    <a:lumOff val="25000"/>
                  </a:schemeClr>
                </a:solidFill>
                <a:latin typeface="Arial" panose="020B0604020202020204" pitchFamily="34" charset="0"/>
                <a:cs typeface="Arial" panose="020B0604020202020204" pitchFamily="34" charset="0"/>
              </a:rPr>
              <a:t>Elie Poimboeuf </a:t>
            </a:r>
            <a:r>
              <a:rPr lang="en-US" sz="1700" dirty="0">
                <a:solidFill>
                  <a:schemeClr val="tx1">
                    <a:lumMod val="75000"/>
                    <a:lumOff val="25000"/>
                  </a:schemeClr>
                </a:solidFill>
                <a:latin typeface="Arial" panose="020B0604020202020204" pitchFamily="34" charset="0"/>
                <a:cs typeface="Arial" panose="020B0604020202020204" pitchFamily="34" charset="0"/>
              </a:rPr>
              <a:t>(Mill H&amp;S). Reach out to Elie with feedback.</a:t>
            </a:r>
          </a:p>
        </p:txBody>
      </p:sp>
      <p:sp>
        <p:nvSpPr>
          <p:cNvPr id="4" name="Content Placeholder 2">
            <a:extLst>
              <a:ext uri="{FF2B5EF4-FFF2-40B4-BE49-F238E27FC236}">
                <a16:creationId xmlns:a16="http://schemas.microsoft.com/office/drawing/2014/main" id="{F68A281B-4624-8CE8-D680-6920711CBB90}"/>
              </a:ext>
            </a:extLst>
          </p:cNvPr>
          <p:cNvSpPr txBox="1">
            <a:spLocks/>
          </p:cNvSpPr>
          <p:nvPr/>
        </p:nvSpPr>
        <p:spPr>
          <a:xfrm>
            <a:off x="484402" y="1906577"/>
            <a:ext cx="6466817" cy="703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Clr>
                <a:srgbClr val="C66A39"/>
              </a:buClr>
              <a:buNone/>
              <a:defRPr/>
            </a:pPr>
            <a:r>
              <a:rPr lang="en-US" sz="2000" dirty="0">
                <a:solidFill>
                  <a:schemeClr val="tx1">
                    <a:lumMod val="75000"/>
                    <a:lumOff val="25000"/>
                  </a:schemeClr>
                </a:solidFill>
                <a:latin typeface="Arial" panose="020B0604020202020204" pitchFamily="34" charset="0"/>
                <a:cs typeface="Arial" panose="020B0604020202020204" pitchFamily="34" charset="0"/>
              </a:rPr>
              <a:t>Effective February 16, 2026 – FCX‑23: Interaction with Heavy Mobile Equipment-Surface has been revised. </a:t>
            </a:r>
          </a:p>
        </p:txBody>
      </p:sp>
      <p:pic>
        <p:nvPicPr>
          <p:cNvPr id="12" name="Picture 11" descr="A blue and grey text on a black background&#10;&#10;Description automatically generated">
            <a:extLst>
              <a:ext uri="{FF2B5EF4-FFF2-40B4-BE49-F238E27FC236}">
                <a16:creationId xmlns:a16="http://schemas.microsoft.com/office/drawing/2014/main" id="{0C2A3179-9282-095A-8BDC-BB85609DC857}"/>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710063" y="6069246"/>
            <a:ext cx="922341" cy="508727"/>
          </a:xfrm>
          <a:prstGeom prst="rect">
            <a:avLst/>
          </a:prstGeom>
        </p:spPr>
      </p:pic>
    </p:spTree>
    <p:extLst>
      <p:ext uri="{BB962C8B-B14F-4D97-AF65-F5344CB8AC3E}">
        <p14:creationId xmlns:p14="http://schemas.microsoft.com/office/powerpoint/2010/main" val="3334181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B442FA-CDE6-065F-EC32-D36E7A0519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High-risk Incidents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Actionable and PFEs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25928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467A25AD-2AB4-9B2F-8BA9-7E49D60A11FA}"/>
              </a:ext>
            </a:extLst>
          </p:cNvPr>
          <p:cNvPicPr>
            <a:picLocks noGrp="1" noChangeAspect="1"/>
          </p:cNvPicPr>
          <p:nvPr>
            <p:ph type="pic" sz="quarter" idx="16"/>
          </p:nvPr>
        </p:nvPicPr>
        <p:blipFill>
          <a:blip r:embed="rId2"/>
          <a:srcRect t="10928" b="10928"/>
          <a:stretch/>
        </p:blipFill>
        <p:spPr>
          <a:xfrm>
            <a:off x="9239939" y="1487865"/>
            <a:ext cx="2337133" cy="2281708"/>
          </a:xfrm>
          <a:prstGeom prst="rect">
            <a:avLst/>
          </a:prstGeom>
        </p:spPr>
      </p:pic>
      <p:pic>
        <p:nvPicPr>
          <p:cNvPr id="13" name="Picture Placeholder 12">
            <a:extLst>
              <a:ext uri="{FF2B5EF4-FFF2-40B4-BE49-F238E27FC236}">
                <a16:creationId xmlns:a16="http://schemas.microsoft.com/office/drawing/2014/main" id="{BCFFD033-9B58-A546-AA0E-C5CA522AAAEB}"/>
              </a:ext>
            </a:extLst>
          </p:cNvPr>
          <p:cNvPicPr>
            <a:picLocks noGrp="1" noChangeAspect="1"/>
          </p:cNvPicPr>
          <p:nvPr>
            <p:ph type="pic" sz="quarter" idx="17"/>
          </p:nvPr>
        </p:nvPicPr>
        <p:blipFill>
          <a:blip r:embed="rId3"/>
          <a:srcRect l="11788" r="11788"/>
          <a:stretch/>
        </p:blipFill>
        <p:spPr>
          <a:xfrm>
            <a:off x="6577762" y="1492627"/>
            <a:ext cx="2332255" cy="2276946"/>
          </a:xfrm>
          <a:prstGeom prst="rect">
            <a:avLst/>
          </a:prstGeom>
        </p:spPr>
      </p:pic>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p:txBody>
          <a:bodyPr/>
          <a:lstStyle/>
          <a:p>
            <a:r>
              <a:rPr lang="en-US" sz="1050" i="1">
                <a:latin typeface="Arial" panose="020B0604020202020204" pitchFamily="34" charset="0"/>
                <a:cs typeface="Arial" panose="020B0604020202020204" pitchFamily="34" charset="0"/>
              </a:rPr>
              <a:t>Example of the outer ring that fell.  </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p:txBody>
          <a:bodyPr/>
          <a:lstStyle/>
          <a:p>
            <a:r>
              <a:rPr lang="en-US" sz="1050" i="1">
                <a:latin typeface="Arial" panose="020B0604020202020204" pitchFamily="34" charset="0"/>
                <a:cs typeface="Arial" panose="020B0604020202020204" pitchFamily="34" charset="0"/>
              </a:rPr>
              <a:t>Reenactment of tire handler installing the ring and flange. During the incident, the tire handler arms were holding the outside diameter of the tire.  </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8786810" y="5824856"/>
            <a:ext cx="2829092" cy="571112"/>
          </a:xfrm>
        </p:spPr>
        <p:txBody>
          <a:bodyPr lIns="91440" tIns="45720" rIns="91440" bIns="45720" anchor="t"/>
          <a:lstStyle/>
          <a:p>
            <a:pPr marL="91440" indent="-91440"/>
            <a:r>
              <a:rPr lang="en-US" sz="1050" i="1">
                <a:latin typeface="Arial"/>
                <a:cs typeface="Arial"/>
              </a:rPr>
              <a:t>Image depicts the ladder position before the ring fell and where a technician would stand for this task. </a:t>
            </a:r>
            <a:endParaRPr lang="en-US">
              <a:latin typeface="Arial"/>
              <a:cs typeface="Arial"/>
            </a:endParaRP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5213431" cy="533203"/>
          </a:xfrm>
        </p:spPr>
        <p:txBody>
          <a:bodyPr/>
          <a:lstStyle/>
          <a:p>
            <a:r>
              <a:rPr lang="en-US"/>
              <a:t>Loader Wheel Ring Fell During Maintenance</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3" cy="5465999"/>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Climax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January 26, 2026 / 10:30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Near Miss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551295">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a:ea typeface="+mn-ea"/>
                          <a:cs typeface="Arial"/>
                        </a:rPr>
                        <a:t>While trying to change a tire on a 995 loader, the mounting flange and outer ring weighing about 900-pounds fell, struck and damaged a ladder. The ladder was placed in front of the wheel where a technician had been working.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There is no standard operating procedure sequencing this task.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lvl="0" indent="-171450">
                        <a:buFont typeface="Arial" panose="020B0604020202020204" pitchFamily="34" charset="0"/>
                        <a:buChar char="•"/>
                      </a:pPr>
                      <a:r>
                        <a:rPr lang="en-US" sz="1050" b="0" i="0" u="none" strike="noStrike" noProof="0">
                          <a:latin typeface="Arial" panose="020B0604020202020204" pitchFamily="34" charset="0"/>
                          <a:cs typeface="Arial" panose="020B0604020202020204" pitchFamily="34" charset="0"/>
                          <a:hlinkClick r:id="rId4"/>
                        </a:rPr>
                        <a:t>FCX-23 Interaction with Heavy Mobile Equipment </a:t>
                      </a:r>
                      <a:endParaRPr lang="en-US" sz="1050" b="0" i="0" u="none" strike="noStrike" noProof="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050" b="0" i="0" u="none" strike="noStrike" noProof="0">
                          <a:latin typeface="Arial" panose="020B0604020202020204" pitchFamily="34" charset="0"/>
                          <a:cs typeface="Arial" panose="020B0604020202020204" pitchFamily="34" charset="0"/>
                          <a:hlinkClick r:id="rId5"/>
                        </a:rPr>
                        <a:t>FCX-HS02 Working at Heights Policy</a:t>
                      </a:r>
                    </a:p>
                    <a:p>
                      <a:pPr marL="171450" lvl="0" indent="-171450">
                        <a:buFont typeface="Arial" panose="020B0604020202020204" pitchFamily="34" charset="0"/>
                        <a:buChar char="•"/>
                      </a:pPr>
                      <a:r>
                        <a:rPr lang="en-US" sz="1050" b="0" i="0" u="none" strike="noStrike" noProof="0">
                          <a:latin typeface="Arial" panose="020B0604020202020204" pitchFamily="34" charset="0"/>
                          <a:cs typeface="Arial" panose="020B0604020202020204" pitchFamily="34" charset="0"/>
                          <a:hlinkClick r:id="rId6"/>
                        </a:rPr>
                        <a:t>FCX-HS31 Guidelines for Reporting Incidents</a:t>
                      </a:r>
                      <a:endParaRPr lang="en-US" sz="1050" b="0" i="0" u="none" strike="noStrike" noProof="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No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Matt Main, Manager-Health and Safety </a:t>
                      </a:r>
                    </a:p>
                    <a:p>
                      <a:pPr marL="171450" indent="-171450">
                        <a:buFont typeface="Arial" panose="020B0604020202020204" pitchFamily="34" charset="0"/>
                        <a:buChar char="•"/>
                      </a:pPr>
                      <a:r>
                        <a:rPr lang="en-US" sz="1050">
                          <a:latin typeface="Arial"/>
                          <a:cs typeface="Arial"/>
                        </a:rPr>
                        <a:t>Amber Fife, Lead-Health and Safety</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12417" y="667772"/>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20033240</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2026-04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8" name="Picture 17" descr="Icon&#10;&#10;Description automatically generated">
            <a:extLst>
              <a:ext uri="{FF2B5EF4-FFF2-40B4-BE49-F238E27FC236}">
                <a16:creationId xmlns:a16="http://schemas.microsoft.com/office/drawing/2014/main" id="{A1C4BDE5-E880-E8AD-0B1F-1EB107D1FA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268" y="117426"/>
            <a:ext cx="633607" cy="548885"/>
          </a:xfrm>
          <a:prstGeom prst="rect">
            <a:avLst/>
          </a:prstGeom>
        </p:spPr>
      </p:pic>
      <p:pic>
        <p:nvPicPr>
          <p:cNvPr id="21" name="Picture 20">
            <a:extLst>
              <a:ext uri="{FF2B5EF4-FFF2-40B4-BE49-F238E27FC236}">
                <a16:creationId xmlns:a16="http://schemas.microsoft.com/office/drawing/2014/main" id="{86FEB589-C2C8-A116-CD00-C2EB7915793F}"/>
              </a:ext>
            </a:extLst>
          </p:cNvPr>
          <p:cNvPicPr>
            <a:picLocks noChangeAspect="1"/>
          </p:cNvPicPr>
          <p:nvPr/>
        </p:nvPicPr>
        <p:blipFill>
          <a:blip r:embed="rId8"/>
          <a:stretch>
            <a:fillRect/>
          </a:stretch>
        </p:blipFill>
        <p:spPr>
          <a:xfrm>
            <a:off x="6594454" y="4175114"/>
            <a:ext cx="2315563" cy="2413060"/>
          </a:xfrm>
          <a:prstGeom prst="rect">
            <a:avLst/>
          </a:prstGeom>
        </p:spPr>
      </p:pic>
    </p:spTree>
    <p:extLst>
      <p:ext uri="{BB962C8B-B14F-4D97-AF65-F5344CB8AC3E}">
        <p14:creationId xmlns:p14="http://schemas.microsoft.com/office/powerpoint/2010/main" val="3698770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6379726" y="3236403"/>
            <a:ext cx="1755287" cy="236484"/>
          </a:xfrm>
        </p:spPr>
        <p:txBody>
          <a:bodyPr/>
          <a:lstStyle/>
          <a:p>
            <a:r>
              <a:rPr lang="en-US" sz="1050" i="1">
                <a:latin typeface="Arial" panose="020B0604020202020204" pitchFamily="34" charset="0"/>
                <a:cs typeface="Arial" panose="020B0604020202020204" pitchFamily="34" charset="0"/>
              </a:rPr>
              <a:t>Damage following fire.</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6537127" y="6130794"/>
            <a:ext cx="2414791" cy="226425"/>
          </a:xfrm>
        </p:spPr>
        <p:txBody>
          <a:bodyPr/>
          <a:lstStyle/>
          <a:p>
            <a:pPr marL="0" indent="0">
              <a:buNone/>
            </a:pPr>
            <a:r>
              <a:rPr lang="en-US" sz="1050" i="1">
                <a:latin typeface="Arial" panose="020B0604020202020204" pitchFamily="34" charset="0"/>
                <a:cs typeface="Arial" panose="020B0604020202020204" pitchFamily="34" charset="0"/>
              </a:rPr>
              <a:t>Location of pulley and damage structure following pulley removal. </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8081275" y="3246012"/>
            <a:ext cx="2246327" cy="226425"/>
          </a:xfrm>
        </p:spPr>
        <p:txBody>
          <a:bodyPr/>
          <a:lstStyle/>
          <a:p>
            <a:r>
              <a:rPr lang="en-US" sz="1050" i="1">
                <a:latin typeface="Arial" panose="020B0604020202020204" pitchFamily="34" charset="0"/>
                <a:cs typeface="Arial" panose="020B0604020202020204" pitchFamily="34" charset="0"/>
              </a:rPr>
              <a:t>Pulley saddle block after cut. </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471484" y="269905"/>
            <a:ext cx="5399705" cy="533203"/>
          </a:xfrm>
        </p:spPr>
        <p:txBody>
          <a:bodyPr/>
          <a:lstStyle/>
          <a:p>
            <a:r>
              <a:rPr lang="en-US"/>
              <a:t>Pulley Fire and Belt Rolled During Maintenance</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179462" y="1059680"/>
          <a:ext cx="6074119" cy="5528417"/>
        </p:xfrm>
        <a:graphic>
          <a:graphicData uri="http://schemas.openxmlformats.org/drawingml/2006/table">
            <a:tbl>
              <a:tblPr firstRow="1" bandRow="1">
                <a:tableStyleId>{1FECB4D8-DB02-4DC6-A0A2-4F2EBAE1DC90}</a:tableStyleId>
              </a:tblPr>
              <a:tblGrid>
                <a:gridCol w="1402793">
                  <a:extLst>
                    <a:ext uri="{9D8B030D-6E8A-4147-A177-3AD203B41FA5}">
                      <a16:colId xmlns:a16="http://schemas.microsoft.com/office/drawing/2014/main" val="2478897174"/>
                    </a:ext>
                  </a:extLst>
                </a:gridCol>
                <a:gridCol w="4671326">
                  <a:extLst>
                    <a:ext uri="{9D8B030D-6E8A-4147-A177-3AD203B41FA5}">
                      <a16:colId xmlns:a16="http://schemas.microsoft.com/office/drawing/2014/main" val="1434738273"/>
                    </a:ext>
                  </a:extLst>
                </a:gridCol>
              </a:tblGrid>
              <a:tr h="333629">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4724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a:cs typeface="Arial"/>
                        </a:rPr>
                        <a:t>Bagdad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47243">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a:cs typeface="Arial"/>
                        </a:rPr>
                        <a:t>January 28, 2026</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56638">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a:cs typeface="Arial"/>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2125764">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b="0" i="0" kern="1200" spc="-20" baseline="0">
                          <a:solidFill>
                            <a:schemeClr val="dk1"/>
                          </a:solidFill>
                          <a:effectLst/>
                          <a:latin typeface="Arial" panose="020B0604020202020204" pitchFamily="34" charset="0"/>
                          <a:ea typeface="+mn-ea"/>
                          <a:cs typeface="Arial" panose="020B0604020202020204" pitchFamily="34" charset="0"/>
                        </a:rPr>
                        <a:t>A conveyor belt was fully loaded when it shut down due to a motor overload triggered by a side-traveling belt. The responding electricians and operator saw smoldering material, smoke and small flames at the primary drive snub pulley, which were extinguished immediately.</a:t>
                      </a:r>
                    </a:p>
                    <a:p>
                      <a:endParaRPr lang="en-US" sz="1000" b="0" i="0" kern="1200" spc="-20" baseline="0">
                        <a:solidFill>
                          <a:schemeClr val="dk1"/>
                        </a:solidFill>
                        <a:effectLst/>
                        <a:latin typeface="Arial" panose="020B0604020202020204" pitchFamily="34" charset="0"/>
                        <a:ea typeface="+mn-ea"/>
                        <a:cs typeface="Arial" panose="020B0604020202020204" pitchFamily="34" charset="0"/>
                      </a:endParaRPr>
                    </a:p>
                    <a:p>
                      <a:r>
                        <a:rPr lang="en-US" sz="1000" b="0" i="0" kern="1200" spc="-20" baseline="0">
                          <a:solidFill>
                            <a:schemeClr val="dk1"/>
                          </a:solidFill>
                          <a:effectLst/>
                          <a:latin typeface="Arial" panose="020B0604020202020204" pitchFamily="34" charset="0"/>
                          <a:ea typeface="+mn-ea"/>
                          <a:cs typeface="Arial" panose="020B0604020202020204" pitchFamily="34" charset="0"/>
                        </a:rPr>
                        <a:t>As a result of the fire, employees were assigned that evening to replace the primary drive snub pulley. To facilitate the changeout, the counterweight was raised to create slack in the belt, and belt clamps were installed to secure the system. </a:t>
                      </a:r>
                    </a:p>
                    <a:p>
                      <a:endParaRPr lang="en-US" sz="1000" b="0" i="0" kern="1200" spc="-20" baseline="0">
                        <a:solidFill>
                          <a:schemeClr val="dk1"/>
                        </a:solidFill>
                        <a:effectLst/>
                        <a:latin typeface="Arial" panose="020B0604020202020204" pitchFamily="34" charset="0"/>
                        <a:ea typeface="+mn-ea"/>
                        <a:cs typeface="Arial" panose="020B0604020202020204" pitchFamily="34" charset="0"/>
                      </a:endParaRPr>
                    </a:p>
                    <a:p>
                      <a:r>
                        <a:rPr lang="en-US" sz="1000" b="0" i="0" kern="1200" spc="-20" baseline="0">
                          <a:solidFill>
                            <a:schemeClr val="dk1"/>
                          </a:solidFill>
                          <a:effectLst/>
                          <a:latin typeface="Arial"/>
                          <a:ea typeface="+mn-ea"/>
                          <a:cs typeface="Arial"/>
                        </a:rPr>
                        <a:t>During removal, employees were unable to extract the pulley because it was lodged in the saddle block. After cutting the pulley free from the saddle block, the structure anchoring the belt clamp failed, allowing the belt to roll back 30-feet.</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47243">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0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1019876">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a:solidFill>
                            <a:schemeClr val="tx1"/>
                          </a:solidFill>
                          <a:latin typeface="Arial" panose="020B0604020202020204" pitchFamily="34" charset="0"/>
                          <a:ea typeface="+mn-ea"/>
                          <a:cs typeface="Arial" panose="020B0604020202020204" pitchFamily="34" charset="0"/>
                        </a:rPr>
                        <a:t>The belt was fully loaded during maintenance. </a:t>
                      </a:r>
                    </a:p>
                    <a:p>
                      <a:pPr marL="171450" indent="-171450">
                        <a:buFont typeface="Arial" panose="020B0604020202020204" pitchFamily="34" charset="0"/>
                        <a:buChar char="•"/>
                      </a:pPr>
                      <a:r>
                        <a:rPr lang="en-US" sz="1000">
                          <a:solidFill>
                            <a:schemeClr val="tx1"/>
                          </a:solidFill>
                          <a:latin typeface="Arial" panose="020B0604020202020204" pitchFamily="34" charset="0"/>
                          <a:cs typeface="Arial" panose="020B0604020202020204" pitchFamily="34" charset="0"/>
                        </a:rPr>
                        <a:t>The structural integrity of the belt clamp frame was buried in material and in poor condition.</a:t>
                      </a:r>
                    </a:p>
                    <a:p>
                      <a:pPr marL="171450" lvl="0" indent="-171450">
                        <a:buFont typeface="Arial" panose="020B0604020202020204" pitchFamily="34" charset="0"/>
                        <a:buChar char="•"/>
                      </a:pPr>
                      <a:r>
                        <a:rPr lang="en-US" sz="1000">
                          <a:solidFill>
                            <a:schemeClr val="tx1"/>
                          </a:solidFill>
                          <a:latin typeface="Arial"/>
                          <a:cs typeface="Arial"/>
                        </a:rPr>
                        <a:t>The pulley that caught fire was being monitored by the </a:t>
                      </a:r>
                      <a:r>
                        <a:rPr lang="en-US" sz="1000" b="0" i="0" u="none" strike="noStrike" noProof="0">
                          <a:solidFill>
                            <a:schemeClr val="tx1"/>
                          </a:solidFill>
                          <a:latin typeface="Arial"/>
                          <a:cs typeface="Arial"/>
                        </a:rPr>
                        <a:t>R</a:t>
                      </a:r>
                      <a:r>
                        <a:rPr lang="en-US" sz="1000" b="0" i="0" u="none" strike="noStrike" noProof="0">
                          <a:solidFill>
                            <a:schemeClr val="tx1"/>
                          </a:solidFill>
                          <a:latin typeface="Arial"/>
                        </a:rPr>
                        <a:t>eliability Centered Maintenance team </a:t>
                      </a:r>
                      <a:r>
                        <a:rPr lang="en-US" sz="1000">
                          <a:solidFill>
                            <a:schemeClr val="tx1"/>
                          </a:solidFill>
                          <a:latin typeface="Arial"/>
                          <a:cs typeface="Arial"/>
                        </a:rPr>
                        <a:t>as the recommended replacement pulley was not currently available.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01769">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b="0" i="0" u="none" strike="noStrike" noProof="0">
                          <a:latin typeface="Arial"/>
                          <a:hlinkClick r:id="rId3"/>
                        </a:rPr>
                        <a:t>FCX-25 Material Handling Conveyance Management Policy</a:t>
                      </a:r>
                      <a:endParaRPr lang="en-US" sz="1000">
                        <a:latin typeface="Arial"/>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01769">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a:latin typeface="Arial"/>
                          <a:cs typeface="Arial"/>
                        </a:rPr>
                        <a:t>No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4724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Rachel Adams,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57818" y="462032"/>
            <a:ext cx="922234"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Uncontrolled Release of Energy </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20033063</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2026-03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Logo, icon&#10;&#10;Description automatically generated">
            <a:extLst>
              <a:ext uri="{FF2B5EF4-FFF2-40B4-BE49-F238E27FC236}">
                <a16:creationId xmlns:a16="http://schemas.microsoft.com/office/drawing/2014/main" id="{09804A78-A265-5909-D98A-1E463A83D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954" y="66554"/>
            <a:ext cx="505086" cy="437549"/>
          </a:xfrm>
          <a:prstGeom prst="rect">
            <a:avLst/>
          </a:prstGeom>
        </p:spPr>
      </p:pic>
      <p:pic>
        <p:nvPicPr>
          <p:cNvPr id="13" name="Picture 12" descr="Icon&#10;&#10;Description automatically generated">
            <a:extLst>
              <a:ext uri="{FF2B5EF4-FFF2-40B4-BE49-F238E27FC236}">
                <a16:creationId xmlns:a16="http://schemas.microsoft.com/office/drawing/2014/main" id="{13579E8A-14F8-F688-908B-11185C2B7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70" y="66554"/>
            <a:ext cx="505086" cy="437549"/>
          </a:xfrm>
          <a:prstGeom prst="rect">
            <a:avLst/>
          </a:prstGeom>
        </p:spPr>
      </p:pic>
      <p:pic>
        <p:nvPicPr>
          <p:cNvPr id="15" name="Picture Placeholder 14">
            <a:extLst>
              <a:ext uri="{FF2B5EF4-FFF2-40B4-BE49-F238E27FC236}">
                <a16:creationId xmlns:a16="http://schemas.microsoft.com/office/drawing/2014/main" id="{6E4BED89-1BC9-7AF1-DBEE-0085D9F76497}"/>
              </a:ext>
            </a:extLst>
          </p:cNvPr>
          <p:cNvPicPr>
            <a:picLocks noGrp="1" noChangeAspect="1"/>
          </p:cNvPicPr>
          <p:nvPr>
            <p:ph type="pic" sz="quarter" idx="16"/>
          </p:nvPr>
        </p:nvPicPr>
        <p:blipFill>
          <a:blip r:embed="rId6"/>
          <a:srcRect l="11876" r="11876"/>
          <a:stretch>
            <a:fillRect/>
          </a:stretch>
        </p:blipFill>
        <p:spPr>
          <a:xfrm>
            <a:off x="6542094" y="3708547"/>
            <a:ext cx="2409824" cy="2352675"/>
          </a:xfrm>
          <a:prstGeom prst="rect">
            <a:avLst/>
          </a:prstGeom>
        </p:spPr>
      </p:pic>
      <p:pic>
        <p:nvPicPr>
          <p:cNvPr id="16" name="Picture Placeholder 15">
            <a:extLst>
              <a:ext uri="{FF2B5EF4-FFF2-40B4-BE49-F238E27FC236}">
                <a16:creationId xmlns:a16="http://schemas.microsoft.com/office/drawing/2014/main" id="{BFE1AD62-A18E-FD77-F57F-37AE7D16F306}"/>
              </a:ext>
            </a:extLst>
          </p:cNvPr>
          <p:cNvPicPr>
            <a:picLocks noGrp="1" noChangeAspect="1"/>
          </p:cNvPicPr>
          <p:nvPr>
            <p:ph type="pic" sz="quarter" idx="18"/>
          </p:nvPr>
        </p:nvPicPr>
        <p:blipFill>
          <a:blip r:embed="rId7"/>
          <a:srcRect t="33444" b="33444"/>
          <a:stretch>
            <a:fillRect/>
          </a:stretch>
        </p:blipFill>
        <p:spPr>
          <a:xfrm>
            <a:off x="8247238" y="1546062"/>
            <a:ext cx="1914402" cy="1629546"/>
          </a:xfrm>
          <a:prstGeom prst="rect">
            <a:avLst/>
          </a:prstGeom>
        </p:spPr>
      </p:pic>
      <p:pic>
        <p:nvPicPr>
          <p:cNvPr id="17" name="Picture 16">
            <a:extLst>
              <a:ext uri="{FF2B5EF4-FFF2-40B4-BE49-F238E27FC236}">
                <a16:creationId xmlns:a16="http://schemas.microsoft.com/office/drawing/2014/main" id="{0E91EAFF-D236-7B6E-7091-11595B6087CF}"/>
              </a:ext>
            </a:extLst>
          </p:cNvPr>
          <p:cNvPicPr>
            <a:picLocks noChangeAspect="1"/>
          </p:cNvPicPr>
          <p:nvPr/>
        </p:nvPicPr>
        <p:blipFill>
          <a:blip r:embed="rId8"/>
          <a:stretch>
            <a:fillRect/>
          </a:stretch>
        </p:blipFill>
        <p:spPr>
          <a:xfrm>
            <a:off x="10284039" y="1546061"/>
            <a:ext cx="1544654" cy="1620769"/>
          </a:xfrm>
          <a:prstGeom prst="rect">
            <a:avLst/>
          </a:prstGeom>
        </p:spPr>
      </p:pic>
      <p:sp>
        <p:nvSpPr>
          <p:cNvPr id="18" name="Text Placeholder 6">
            <a:extLst>
              <a:ext uri="{FF2B5EF4-FFF2-40B4-BE49-F238E27FC236}">
                <a16:creationId xmlns:a16="http://schemas.microsoft.com/office/drawing/2014/main" id="{8437A6CD-D657-A89A-D44E-85B78BCFA3C5}"/>
              </a:ext>
            </a:extLst>
          </p:cNvPr>
          <p:cNvSpPr txBox="1">
            <a:spLocks/>
          </p:cNvSpPr>
          <p:nvPr/>
        </p:nvSpPr>
        <p:spPr>
          <a:xfrm>
            <a:off x="10327602" y="3246011"/>
            <a:ext cx="1660612" cy="226425"/>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Pulley after being dislodged.</a:t>
            </a:r>
          </a:p>
        </p:txBody>
      </p:sp>
      <p:sp>
        <p:nvSpPr>
          <p:cNvPr id="19" name="TextBox 18">
            <a:extLst>
              <a:ext uri="{FF2B5EF4-FFF2-40B4-BE49-F238E27FC236}">
                <a16:creationId xmlns:a16="http://schemas.microsoft.com/office/drawing/2014/main" id="{BD3413D0-DF97-7A0B-5444-7531F7FB4618}"/>
              </a:ext>
            </a:extLst>
          </p:cNvPr>
          <p:cNvSpPr txBox="1"/>
          <p:nvPr/>
        </p:nvSpPr>
        <p:spPr>
          <a:xfrm>
            <a:off x="813140" y="528255"/>
            <a:ext cx="4569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Fire</a:t>
            </a: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2" name="Picture 1">
            <a:extLst>
              <a:ext uri="{FF2B5EF4-FFF2-40B4-BE49-F238E27FC236}">
                <a16:creationId xmlns:a16="http://schemas.microsoft.com/office/drawing/2014/main" id="{66EE84B8-910B-A707-81C0-E3023199C19D}"/>
              </a:ext>
            </a:extLst>
          </p:cNvPr>
          <p:cNvPicPr>
            <a:picLocks noChangeAspect="1"/>
          </p:cNvPicPr>
          <p:nvPr/>
        </p:nvPicPr>
        <p:blipFill>
          <a:blip r:embed="rId9"/>
          <a:stretch>
            <a:fillRect/>
          </a:stretch>
        </p:blipFill>
        <p:spPr>
          <a:xfrm>
            <a:off x="9061073" y="4067798"/>
            <a:ext cx="2680745" cy="1993424"/>
          </a:xfrm>
          <a:prstGeom prst="rect">
            <a:avLst/>
          </a:prstGeom>
        </p:spPr>
      </p:pic>
      <p:sp>
        <p:nvSpPr>
          <p:cNvPr id="3" name="Text Placeholder 4">
            <a:extLst>
              <a:ext uri="{FF2B5EF4-FFF2-40B4-BE49-F238E27FC236}">
                <a16:creationId xmlns:a16="http://schemas.microsoft.com/office/drawing/2014/main" id="{8853DE14-0211-377B-916B-4A9604363FFC}"/>
              </a:ext>
            </a:extLst>
          </p:cNvPr>
          <p:cNvSpPr txBox="1">
            <a:spLocks/>
          </p:cNvSpPr>
          <p:nvPr/>
        </p:nvSpPr>
        <p:spPr>
          <a:xfrm>
            <a:off x="8956728" y="6130794"/>
            <a:ext cx="2409824" cy="236484"/>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Damage to belt line at belt clamps.</a:t>
            </a:r>
          </a:p>
        </p:txBody>
      </p:sp>
      <p:pic>
        <p:nvPicPr>
          <p:cNvPr id="1026" name="Picture 2">
            <a:extLst>
              <a:ext uri="{FF2B5EF4-FFF2-40B4-BE49-F238E27FC236}">
                <a16:creationId xmlns:a16="http://schemas.microsoft.com/office/drawing/2014/main" id="{1540AD44-5121-55E3-3B6F-C66DD66EAFD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3936" b="28771"/>
          <a:stretch/>
        </p:blipFill>
        <p:spPr bwMode="auto">
          <a:xfrm>
            <a:off x="6365804" y="1546063"/>
            <a:ext cx="1783133" cy="162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671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CF982970-704F-F071-65F1-0021FE489C65}"/>
              </a:ext>
            </a:extLst>
          </p:cNvPr>
          <p:cNvPicPr>
            <a:picLocks noGrp="1" noChangeAspect="1" noChangeArrowheads="1"/>
          </p:cNvPicPr>
          <p:nvPr>
            <p:ph type="pic" sz="quarter" idx="16"/>
          </p:nvPr>
        </p:nvPicPr>
        <p:blipFill>
          <a:blip r:embed="rId2">
            <a:extLst>
              <a:ext uri="{28A0092B-C50C-407E-A947-70E740481C1C}">
                <a14:useLocalDpi xmlns:a14="http://schemas.microsoft.com/office/drawing/2010/main" val="0"/>
              </a:ext>
            </a:extLst>
          </a:blip>
          <a:srcRect t="10111" b="10111"/>
          <a:stretch/>
        </p:blipFill>
        <p:spPr bwMode="auto">
          <a:xfrm>
            <a:off x="6448244" y="1487754"/>
            <a:ext cx="2316565" cy="226162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p:txBody>
          <a:bodyPr/>
          <a:lstStyle/>
          <a:p>
            <a:r>
              <a:rPr lang="en-US" sz="1050" i="1">
                <a:latin typeface="Arial" panose="020B0604020202020204" pitchFamily="34" charset="0"/>
                <a:cs typeface="Arial" panose="020B0604020202020204" pitchFamily="34" charset="0"/>
              </a:rPr>
              <a:t>Incident area. </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8884310" y="3771422"/>
            <a:ext cx="2844351" cy="226425"/>
          </a:xfrm>
        </p:spPr>
        <p:txBody>
          <a:bodyPr/>
          <a:lstStyle/>
          <a:p>
            <a:r>
              <a:rPr lang="en-US" sz="1050" i="1">
                <a:latin typeface="Arial" panose="020B0604020202020204" pitchFamily="34" charset="0"/>
                <a:cs typeface="Arial" panose="020B0604020202020204" pitchFamily="34" charset="0"/>
              </a:rPr>
              <a:t>View of upper-level the rock fell from. </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6448244" y="6246189"/>
            <a:ext cx="4073285" cy="226425"/>
          </a:xfrm>
        </p:spPr>
        <p:txBody>
          <a:bodyPr/>
          <a:lstStyle/>
          <a:p>
            <a:r>
              <a:rPr lang="en-US" sz="1050" i="1">
                <a:latin typeface="Arial" panose="020B0604020202020204" pitchFamily="34" charset="0"/>
                <a:cs typeface="Arial" panose="020B0604020202020204" pitchFamily="34" charset="0"/>
              </a:rPr>
              <a:t>Size of fallen rock. </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857703" y="269826"/>
            <a:ext cx="4756765" cy="524343"/>
          </a:xfrm>
        </p:spPr>
        <p:txBody>
          <a:bodyPr lIns="91440" tIns="45720" rIns="91440" bIns="45720" anchor="ctr"/>
          <a:lstStyle/>
          <a:p>
            <a:r>
              <a:rPr lang="en-US">
                <a:latin typeface="Arial"/>
                <a:cs typeface="Arial"/>
              </a:rPr>
              <a:t>Rock Fell on Employee From Upper Deck</a:t>
            </a:r>
          </a:p>
        </p:txBody>
      </p:sp>
      <p:pic>
        <p:nvPicPr>
          <p:cNvPr id="13" name="Picture 4">
            <a:extLst>
              <a:ext uri="{FF2B5EF4-FFF2-40B4-BE49-F238E27FC236}">
                <a16:creationId xmlns:a16="http://schemas.microsoft.com/office/drawing/2014/main" id="{8236DAF7-FC63-AC7B-BE77-E91374557C89}"/>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20065" b="20065"/>
          <a:stretch/>
        </p:blipFill>
        <p:spPr bwMode="auto">
          <a:xfrm>
            <a:off x="8871189" y="1487754"/>
            <a:ext cx="2981471" cy="22616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3" cy="5509439"/>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Morenci</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February 6, 2026 / 8:15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Injury – lost time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Two employees were checking a belt rip at the Metcalf screening plant. While exiting the screening plant on the lower level, a rock  weighing about 6 lbs. fell an estimated 18.5 feet from the upper level over the toe board. The rock struck one employee on the head/PAPR, breaking the hinge on the PAPR.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rPr>
                        <a:t>The skirting was popped off the screen on the upper level, allowing material to fall onto the grading walkway. </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The upper area was flagged off, but the area below was not.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hlinkClick r:id="rId4"/>
                        </a:rPr>
                        <a:t>FCX-HS19 Flagging and Barricading Policy</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Employee sustained a minor concussion.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Shyra Valdez,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95325" y="667772"/>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20033346</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2026-01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5" name="Picture 4">
            <a:extLst>
              <a:ext uri="{FF2B5EF4-FFF2-40B4-BE49-F238E27FC236}">
                <a16:creationId xmlns:a16="http://schemas.microsoft.com/office/drawing/2014/main" id="{62657B95-F22A-62C6-017E-6AB4CC7098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966"/>
          <a:stretch>
            <a:fillRect/>
          </a:stretch>
        </p:blipFill>
        <p:spPr bwMode="auto">
          <a:xfrm>
            <a:off x="9411684" y="4115148"/>
            <a:ext cx="1988676" cy="21150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a:extLst>
              <a:ext uri="{FF2B5EF4-FFF2-40B4-BE49-F238E27FC236}">
                <a16:creationId xmlns:a16="http://schemas.microsoft.com/office/drawing/2014/main" id="{BB43C8FA-7A3C-5543-F21E-9E453B874D61}"/>
              </a:ext>
            </a:extLst>
          </p:cNvPr>
          <p:cNvSpPr txBox="1">
            <a:spLocks/>
          </p:cNvSpPr>
          <p:nvPr/>
        </p:nvSpPr>
        <p:spPr>
          <a:xfrm>
            <a:off x="9305716" y="6269607"/>
            <a:ext cx="2200612" cy="334321"/>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Damaged PAPR.</a:t>
            </a:r>
          </a:p>
        </p:txBody>
      </p:sp>
      <p:pic>
        <p:nvPicPr>
          <p:cNvPr id="17" name="Picture 16" descr="Icon&#10;&#10;Description automatically generated">
            <a:extLst>
              <a:ext uri="{FF2B5EF4-FFF2-40B4-BE49-F238E27FC236}">
                <a16:creationId xmlns:a16="http://schemas.microsoft.com/office/drawing/2014/main" id="{475A01D5-A4EB-1BF5-C6B5-4FFC6E5BB9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971" y="89893"/>
            <a:ext cx="662855" cy="574223"/>
          </a:xfrm>
          <a:prstGeom prst="rect">
            <a:avLst/>
          </a:prstGeom>
        </p:spPr>
      </p:pic>
      <p:pic>
        <p:nvPicPr>
          <p:cNvPr id="19" name="Picture 4">
            <a:extLst>
              <a:ext uri="{FF2B5EF4-FFF2-40B4-BE49-F238E27FC236}">
                <a16:creationId xmlns:a16="http://schemas.microsoft.com/office/drawing/2014/main" id="{133C09B0-A45F-CD43-BDD1-80364D292D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1365" y="4099934"/>
            <a:ext cx="2844351" cy="2130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01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8DE5F-3953-7324-25AD-1B74E1D1A5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45F4A0-F324-AF60-74BA-6749BB9E50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8BB32CF-9E8C-01E5-3CD8-BE55D744E164}"/>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027319A-2AC9-F914-1BBC-2E094BA02424}"/>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3E996AC-0680-D791-6F44-6AD3B077530D}"/>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A63169-5C5A-BED5-58C1-67B96F9EEC19}"/>
              </a:ext>
            </a:extLst>
          </p:cNvPr>
          <p:cNvSpPr txBox="1"/>
          <p:nvPr/>
        </p:nvSpPr>
        <p:spPr>
          <a:xfrm>
            <a:off x="493617" y="976486"/>
            <a:ext cx="56023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Industry Incidents</a:t>
            </a:r>
          </a:p>
        </p:txBody>
      </p:sp>
      <p:pic>
        <p:nvPicPr>
          <p:cNvPr id="15" name="Picture 14" descr="A black square with white text&#10;&#10;Description automatically generated">
            <a:extLst>
              <a:ext uri="{FF2B5EF4-FFF2-40B4-BE49-F238E27FC236}">
                <a16:creationId xmlns:a16="http://schemas.microsoft.com/office/drawing/2014/main" id="{16DAFA7A-AE2D-7B22-D27A-C0147FFFE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5E9BD25A-8CD3-8F83-5E91-40BEB4C0A33A}"/>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355901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AA2A8-640A-C994-F76A-BD771004CB71}"/>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BE835A5-54A9-ECFA-BAD6-9437E3A88F37}"/>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3C053D9-F2B3-5588-DB2C-307B2A037246}"/>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78EDD40-E103-2536-208D-40E06C9739AF}"/>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B37FA4D-839C-4B35-258E-F3BDBCBD420E}"/>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96E4B08-97B4-9995-F510-CB63741D806B}"/>
              </a:ext>
            </a:extLst>
          </p:cNvPr>
          <p:cNvSpPr txBox="1"/>
          <p:nvPr/>
        </p:nvSpPr>
        <p:spPr>
          <a:xfrm>
            <a:off x="5742774" y="2203288"/>
            <a:ext cx="5877726" cy="300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Block machinery or equipment against hazardous motion before beginning maintenance or repairs. Verify miners are in a safe location and away from potential “red zone” areas.</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Secure assemblies to prevent unexpected movement and use proper tools.</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Identify and control all stored energy sources, including gravity.</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Train miners in safe work procedures and hazard recognition.</a:t>
            </a:r>
          </a:p>
        </p:txBody>
      </p:sp>
      <p:sp>
        <p:nvSpPr>
          <p:cNvPr id="2" name="TextBox 1">
            <a:extLst>
              <a:ext uri="{FF2B5EF4-FFF2-40B4-BE49-F238E27FC236}">
                <a16:creationId xmlns:a16="http://schemas.microsoft.com/office/drawing/2014/main" id="{307666E7-9E05-004F-6E1F-604E30BD1847}"/>
              </a:ext>
            </a:extLst>
          </p:cNvPr>
          <p:cNvSpPr txBox="1"/>
          <p:nvPr/>
        </p:nvSpPr>
        <p:spPr>
          <a:xfrm>
            <a:off x="2092865" y="1469125"/>
            <a:ext cx="9715500" cy="584775"/>
          </a:xfrm>
          <a:prstGeom prst="rect">
            <a:avLst/>
          </a:prstGeom>
          <a:noFill/>
        </p:spPr>
        <p:txBody>
          <a:bodyPr wrap="square" rtlCol="0">
            <a:spAutoFit/>
          </a:bodyPr>
          <a:lstStyle/>
          <a:p>
            <a:pPr>
              <a:spcAft>
                <a:spcPts val="1200"/>
              </a:spcAft>
              <a:buClr>
                <a:srgbClr val="C66A39"/>
              </a:buClr>
            </a:pPr>
            <a:r>
              <a:rPr lang="en-US" sz="1600">
                <a:solidFill>
                  <a:prstClr val="black"/>
                </a:solidFill>
                <a:latin typeface="Arial" panose="020B0604020202020204" pitchFamily="34" charset="0"/>
                <a:cs typeface="Arial" panose="020B0604020202020204" pitchFamily="34" charset="0"/>
              </a:rPr>
              <a:t>January 6, 2026 – A contractor was fatally struck by the motor and gearbox assembly while removing a baghouse slide gate. </a:t>
            </a:r>
          </a:p>
        </p:txBody>
      </p:sp>
      <p:pic>
        <p:nvPicPr>
          <p:cNvPr id="3" name="Picture 2">
            <a:extLst>
              <a:ext uri="{FF2B5EF4-FFF2-40B4-BE49-F238E27FC236}">
                <a16:creationId xmlns:a16="http://schemas.microsoft.com/office/drawing/2014/main" id="{DCA36121-281D-1645-7FD1-E88DF33C6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199" y="2278921"/>
            <a:ext cx="2828925"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906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6DE440-6760-E4DA-3D5B-6909CD03AB83}"/>
              </a:ext>
            </a:extLst>
          </p:cNvPr>
          <p:cNvPicPr>
            <a:picLocks noChangeAspect="1"/>
          </p:cNvPicPr>
          <p:nvPr/>
        </p:nvPicPr>
        <p:blipFill>
          <a:blip r:embed="rId3"/>
          <a:stretch>
            <a:fillRect/>
          </a:stretch>
        </p:blipFill>
        <p:spPr>
          <a:xfrm>
            <a:off x="1943207" y="12653"/>
            <a:ext cx="10248793" cy="6845347"/>
          </a:xfrm>
          <a:prstGeom prst="rect">
            <a:avLst/>
          </a:prstGeom>
        </p:spPr>
      </p:pic>
      <p:pic>
        <p:nvPicPr>
          <p:cNvPr id="12" name="Picture 11">
            <a:extLst>
              <a:ext uri="{FF2B5EF4-FFF2-40B4-BE49-F238E27FC236}">
                <a16:creationId xmlns:a16="http://schemas.microsoft.com/office/drawing/2014/main" id="{3797D530-146C-F27D-EEC9-5D252E1AED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386130"/>
            <a:ext cx="4731489" cy="476004"/>
          </a:xfrm>
          <a:prstGeom prst="rect">
            <a:avLst/>
          </a:prstGeom>
        </p:spPr>
      </p:pic>
      <p:pic>
        <p:nvPicPr>
          <p:cNvPr id="11" name="Picture 10">
            <a:extLst>
              <a:ext uri="{FF2B5EF4-FFF2-40B4-BE49-F238E27FC236}">
                <a16:creationId xmlns:a16="http://schemas.microsoft.com/office/drawing/2014/main" id="{19285305-2C47-AAB9-EEE6-F76EE3669B5E}"/>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564243" cy="40956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4748463"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4748463" y="0"/>
            <a:ext cx="7443537"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4731489" y="6544908"/>
            <a:ext cx="7460511" cy="31406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F2105B9-9070-DCBD-7315-6ADFD684C12C}"/>
              </a:ext>
            </a:extLst>
          </p:cNvPr>
          <p:cNvSpPr txBox="1"/>
          <p:nvPr/>
        </p:nvSpPr>
        <p:spPr>
          <a:xfrm>
            <a:off x="493617" y="693856"/>
            <a:ext cx="3853794" cy="1754326"/>
          </a:xfrm>
          <a:prstGeom prst="rect">
            <a:avLst/>
          </a:prstGeom>
          <a:noFill/>
        </p:spPr>
        <p:txBody>
          <a:bodyPr wrap="square" rtlCol="0">
            <a:spAutoFit/>
          </a:bodyPr>
          <a:lstStyle/>
          <a:p>
            <a:r>
              <a:rPr lang="en-US" sz="3600" b="1" spc="-80">
                <a:solidFill>
                  <a:schemeClr val="bg1"/>
                </a:solidFill>
                <a:latin typeface="Arial" panose="020B0604020202020204" pitchFamily="34" charset="0"/>
                <a:cs typeface="Arial" panose="020B0604020202020204" pitchFamily="34" charset="0"/>
              </a:rPr>
              <a:t>What is the purpose of this Meeting?</a:t>
            </a:r>
          </a:p>
        </p:txBody>
      </p:sp>
      <p:sp>
        <p:nvSpPr>
          <p:cNvPr id="4" name="TextBox 3">
            <a:extLst>
              <a:ext uri="{FF2B5EF4-FFF2-40B4-BE49-F238E27FC236}">
                <a16:creationId xmlns:a16="http://schemas.microsoft.com/office/drawing/2014/main" id="{23764514-8671-3B9D-7168-19BE82AE5264}"/>
              </a:ext>
            </a:extLst>
          </p:cNvPr>
          <p:cNvSpPr txBox="1"/>
          <p:nvPr/>
        </p:nvSpPr>
        <p:spPr>
          <a:xfrm>
            <a:off x="493617" y="2416575"/>
            <a:ext cx="3725049" cy="3970318"/>
          </a:xfrm>
          <a:prstGeom prst="rect">
            <a:avLst/>
          </a:prstGeom>
          <a:noFill/>
        </p:spPr>
        <p:txBody>
          <a:bodyPr wrap="square">
            <a:spAutoFit/>
          </a:bodyPr>
          <a:lstStyle/>
          <a:p>
            <a:r>
              <a:rPr lang="en-US">
                <a:solidFill>
                  <a:schemeClr val="bg1"/>
                </a:solidFill>
                <a:latin typeface="Arial" panose="020B0604020202020204" pitchFamily="34" charset="0"/>
                <a:cs typeface="Arial" panose="020B0604020202020204" pitchFamily="34" charset="0"/>
              </a:rPr>
              <a:t>- For Henderson to have the opportunity to reach multiple contractors to discuss best practices when it comes to Health and Safety, Environmental and Contracts Management</a:t>
            </a:r>
          </a:p>
          <a:p>
            <a:r>
              <a:rPr lang="en-US">
                <a:solidFill>
                  <a:schemeClr val="bg1"/>
                </a:solidFill>
                <a:latin typeface="Arial" panose="020B0604020202020204" pitchFamily="34" charset="0"/>
                <a:cs typeface="Arial" panose="020B0604020202020204" pitchFamily="34" charset="0"/>
              </a:rPr>
              <a:t>- Give contractors an open forum to bring up concerns, successes or incidents, learnings, etc. that is shared between all contractors and Henderson personnel</a:t>
            </a:r>
          </a:p>
          <a:p>
            <a:r>
              <a:rPr lang="en-US">
                <a:solidFill>
                  <a:schemeClr val="bg1"/>
                </a:solidFill>
                <a:latin typeface="Arial" panose="020B0604020202020204" pitchFamily="34" charset="0"/>
                <a:cs typeface="Arial" panose="020B0604020202020204" pitchFamily="34" charset="0"/>
              </a:rPr>
              <a:t>- Help improve the safety culture and reduce safety incidents as a group</a:t>
            </a:r>
          </a:p>
        </p:txBody>
      </p:sp>
    </p:spTree>
    <p:extLst>
      <p:ext uri="{BB962C8B-B14F-4D97-AF65-F5344CB8AC3E}">
        <p14:creationId xmlns:p14="http://schemas.microsoft.com/office/powerpoint/2010/main" val="932250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55D6A4-16F2-3FD9-7CE5-8A1E5B3D09E8}"/>
              </a:ext>
            </a:extLst>
          </p:cNvPr>
          <p:cNvPicPr>
            <a:picLocks noChangeAspect="1"/>
          </p:cNvPicPr>
          <p:nvPr/>
        </p:nvPicPr>
        <p:blipFill>
          <a:blip r:embed="rId3">
            <a:extLst>
              <a:ext uri="{28A0092B-C50C-407E-A947-70E740481C1C}">
                <a14:useLocalDpi xmlns:a14="http://schemas.microsoft.com/office/drawing/2010/main" val="0"/>
              </a:ext>
            </a:extLst>
          </a:blip>
          <a:srcRect l="5" r="5"/>
          <a:stretch/>
        </p:blipFill>
        <p:spPr>
          <a:xfrm>
            <a:off x="-1" y="5849"/>
            <a:ext cx="12192001" cy="6853094"/>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Safety Alerts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1225303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7EB67-449C-4F51-B176-77923517CC1A}"/>
              </a:ext>
            </a:extLst>
          </p:cNvPr>
          <p:cNvSpPr>
            <a:spLocks noGrp="1"/>
          </p:cNvSpPr>
          <p:nvPr>
            <p:ph type="title"/>
          </p:nvPr>
        </p:nvSpPr>
        <p:spPr>
          <a:xfrm>
            <a:off x="2895601" y="271619"/>
            <a:ext cx="5975588" cy="533203"/>
          </a:xfrm>
          <a:prstGeom prst="rect">
            <a:avLst/>
          </a:prstGeom>
        </p:spPr>
        <p:txBody>
          <a:bodyPr/>
          <a:lstStyle/>
          <a:p>
            <a:r>
              <a:rPr lang="en-US"/>
              <a:t>Seat Belt Engaged Haul Truck Dump Lever </a:t>
            </a:r>
          </a:p>
        </p:txBody>
      </p:sp>
      <p:pic>
        <p:nvPicPr>
          <p:cNvPr id="9" name="Picture Placeholder 8">
            <a:extLst>
              <a:ext uri="{FF2B5EF4-FFF2-40B4-BE49-F238E27FC236}">
                <a16:creationId xmlns:a16="http://schemas.microsoft.com/office/drawing/2014/main" id="{366A145C-1E43-EA7A-A417-BE52ACBA0790}"/>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13365" b="13365"/>
          <a:stretch>
            <a:fillRect/>
          </a:stretch>
        </p:blipFill>
        <p:spPr>
          <a:xfrm>
            <a:off x="9032905" y="1625444"/>
            <a:ext cx="2409825" cy="2352675"/>
          </a:xfrm>
          <a:prstGeom prst="rect">
            <a:avLst/>
          </a:prstGeom>
        </p:spPr>
      </p:pic>
      <p:pic>
        <p:nvPicPr>
          <p:cNvPr id="11" name="Picture Placeholder 10">
            <a:extLst>
              <a:ext uri="{FF2B5EF4-FFF2-40B4-BE49-F238E27FC236}">
                <a16:creationId xmlns:a16="http://schemas.microsoft.com/office/drawing/2014/main" id="{BAAF7963-0F49-A875-A951-9C28E52F3866}"/>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13815" t="30069" r="14930" b="30354"/>
          <a:stretch>
            <a:fillRect/>
          </a:stretch>
        </p:blipFill>
        <p:spPr>
          <a:xfrm>
            <a:off x="6690442" y="4366847"/>
            <a:ext cx="4925295" cy="1789249"/>
          </a:xfrm>
          <a:prstGeom prst="rect">
            <a:avLst/>
          </a:prstGeom>
        </p:spPr>
      </p:pic>
      <p:sp>
        <p:nvSpPr>
          <p:cNvPr id="15" name="Text Placeholder 14">
            <a:extLst>
              <a:ext uri="{FF2B5EF4-FFF2-40B4-BE49-F238E27FC236}">
                <a16:creationId xmlns:a16="http://schemas.microsoft.com/office/drawing/2014/main" id="{E4B1118E-F72E-4F26-B44E-8AC7D7CF4498}"/>
              </a:ext>
            </a:extLst>
          </p:cNvPr>
          <p:cNvSpPr>
            <a:spLocks noGrp="1"/>
          </p:cNvSpPr>
          <p:nvPr>
            <p:ph type="body" sz="quarter" idx="4294967295"/>
          </p:nvPr>
        </p:nvSpPr>
        <p:spPr>
          <a:xfrm>
            <a:off x="6714501" y="6220193"/>
            <a:ext cx="3503142" cy="236484"/>
          </a:xfrm>
          <a:prstGeom prst="rect">
            <a:avLst/>
          </a:prstGeom>
        </p:spPr>
        <p:txBody>
          <a:bodyPr/>
          <a:lstStyle/>
          <a:p>
            <a:r>
              <a:rPr lang="en-US" sz="1000" i="1">
                <a:latin typeface="Arial" panose="020B0604020202020204" pitchFamily="34" charset="0"/>
                <a:cs typeface="Arial" panose="020B0604020202020204" pitchFamily="34" charset="0"/>
              </a:rPr>
              <a:t>Dumped load at fuel station on 1/26/2026</a:t>
            </a:r>
          </a:p>
        </p:txBody>
      </p:sp>
      <p:sp>
        <p:nvSpPr>
          <p:cNvPr id="16" name="Text Placeholder 15">
            <a:extLst>
              <a:ext uri="{FF2B5EF4-FFF2-40B4-BE49-F238E27FC236}">
                <a16:creationId xmlns:a16="http://schemas.microsoft.com/office/drawing/2014/main" id="{AA7AFF94-A4B8-415D-AE6E-FF3C9244C663}"/>
              </a:ext>
            </a:extLst>
          </p:cNvPr>
          <p:cNvSpPr>
            <a:spLocks noGrp="1"/>
          </p:cNvSpPr>
          <p:nvPr>
            <p:ph type="body" sz="quarter" idx="4294967295"/>
          </p:nvPr>
        </p:nvSpPr>
        <p:spPr>
          <a:xfrm>
            <a:off x="8871189" y="4006557"/>
            <a:ext cx="2744548" cy="226425"/>
          </a:xfrm>
          <a:prstGeom prst="rect">
            <a:avLst/>
          </a:prstGeom>
        </p:spPr>
        <p:txBody>
          <a:bodyPr/>
          <a:lstStyle/>
          <a:p>
            <a:r>
              <a:rPr lang="en-US" sz="1000" i="1">
                <a:latin typeface="Arial" panose="020B0604020202020204" pitchFamily="34" charset="0"/>
                <a:cs typeface="Arial" panose="020B0604020202020204" pitchFamily="34" charset="0"/>
              </a:rPr>
              <a:t>Position of truck at tie-down on 2/2/2026</a:t>
            </a:r>
          </a:p>
        </p:txBody>
      </p:sp>
      <p:sp>
        <p:nvSpPr>
          <p:cNvPr id="17" name="Text Placeholder 16">
            <a:extLst>
              <a:ext uri="{FF2B5EF4-FFF2-40B4-BE49-F238E27FC236}">
                <a16:creationId xmlns:a16="http://schemas.microsoft.com/office/drawing/2014/main" id="{3FD3E9CE-623D-44C4-8CD4-B976A2A1E046}"/>
              </a:ext>
            </a:extLst>
          </p:cNvPr>
          <p:cNvSpPr>
            <a:spLocks noGrp="1"/>
          </p:cNvSpPr>
          <p:nvPr>
            <p:ph type="body" sz="quarter" idx="4294967295"/>
          </p:nvPr>
        </p:nvSpPr>
        <p:spPr>
          <a:xfrm>
            <a:off x="6555195" y="3965575"/>
            <a:ext cx="2196860" cy="308391"/>
          </a:xfrm>
          <a:prstGeom prst="rect">
            <a:avLst/>
          </a:prstGeom>
        </p:spPr>
        <p:txBody>
          <a:bodyPr/>
          <a:lstStyle/>
          <a:p>
            <a:r>
              <a:rPr lang="en-US" sz="1000" i="1">
                <a:latin typeface="Arial" panose="020B0604020202020204" pitchFamily="34" charset="0"/>
                <a:cs typeface="Arial" panose="020B0604020202020204" pitchFamily="34" charset="0"/>
              </a:rPr>
              <a:t>Seat belt wrapped on lever </a:t>
            </a:r>
          </a:p>
        </p:txBody>
      </p:sp>
      <p:graphicFrame>
        <p:nvGraphicFramePr>
          <p:cNvPr id="19" name="Table 2">
            <a:extLst>
              <a:ext uri="{FF2B5EF4-FFF2-40B4-BE49-F238E27FC236}">
                <a16:creationId xmlns:a16="http://schemas.microsoft.com/office/drawing/2014/main" id="{2C710F62-8285-48F5-B5C7-F51A0141609B}"/>
              </a:ext>
            </a:extLst>
          </p:cNvPr>
          <p:cNvGraphicFramePr>
            <a:graphicFrameLocks noGrp="1"/>
          </p:cNvGraphicFramePr>
          <p:nvPr>
            <p:extLst>
              <p:ext uri="{D42A27DB-BD31-4B8C-83A1-F6EECF244321}">
                <p14:modId xmlns:p14="http://schemas.microsoft.com/office/powerpoint/2010/main" val="1599814500"/>
              </p:ext>
            </p:extLst>
          </p:nvPr>
        </p:nvGraphicFramePr>
        <p:xfrm>
          <a:off x="272810" y="1068918"/>
          <a:ext cx="5823190" cy="5517464"/>
        </p:xfrm>
        <a:graphic>
          <a:graphicData uri="http://schemas.openxmlformats.org/drawingml/2006/table">
            <a:tbl>
              <a:tblPr firstRow="1" bandRow="1">
                <a:tableStyleId>{1FECB4D8-DB02-4DC6-A0A2-4F2EBAE1DC90}</a:tableStyleId>
              </a:tblPr>
              <a:tblGrid>
                <a:gridCol w="1578116">
                  <a:extLst>
                    <a:ext uri="{9D8B030D-6E8A-4147-A177-3AD203B41FA5}">
                      <a16:colId xmlns:a16="http://schemas.microsoft.com/office/drawing/2014/main" val="2478897174"/>
                    </a:ext>
                  </a:extLst>
                </a:gridCol>
                <a:gridCol w="4245074">
                  <a:extLst>
                    <a:ext uri="{9D8B030D-6E8A-4147-A177-3AD203B41FA5}">
                      <a16:colId xmlns:a16="http://schemas.microsoft.com/office/drawing/2014/main" val="1434738273"/>
                    </a:ext>
                  </a:extLst>
                </a:gridCol>
              </a:tblGrid>
              <a:tr h="375753">
                <a:tc gridSpan="2">
                  <a:txBody>
                    <a:bodyPr/>
                    <a:lstStyle/>
                    <a:p>
                      <a:pPr algn="ctr"/>
                      <a:r>
                        <a:rPr lang="en-US" sz="1400">
                          <a:solidFill>
                            <a:schemeClr val="tx1"/>
                          </a:solidFill>
                          <a:latin typeface="Arial" panose="020B0604020202020204" pitchFamily="34" charset="0"/>
                          <a:cs typeface="Arial" panose="020B0604020202020204" pitchFamily="34" charset="0"/>
                        </a:rPr>
                        <a:t>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5800B"/>
                    </a:solidFill>
                  </a:tcPr>
                </a:tc>
                <a:tc hMerge="1">
                  <a:txBody>
                    <a:bodyPr/>
                    <a:lstStyle/>
                    <a:p>
                      <a:endParaRPr lang="en-US"/>
                    </a:p>
                  </a:txBody>
                  <a:tcPr/>
                </a:tc>
                <a:extLst>
                  <a:ext uri="{0D108BD9-81ED-4DB2-BD59-A6C34878D82A}">
                    <a16:rowId xmlns:a16="http://schemas.microsoft.com/office/drawing/2014/main" val="2528705209"/>
                  </a:ext>
                </a:extLst>
              </a:tr>
              <a:tr h="257162">
                <a:tc>
                  <a:txBody>
                    <a:bodyPr/>
                    <a:lstStyle/>
                    <a:p>
                      <a:r>
                        <a:rPr lang="en-US" sz="1000" b="1">
                          <a:latin typeface="Arial"/>
                          <a:cs typeface="Arial"/>
                        </a:rPr>
                        <a:t>Operation</a:t>
                      </a:r>
                    </a:p>
                  </a:txBody>
                  <a:tcPr anchor="ctr">
                    <a:lnL w="9525">
                      <a:solidFill>
                        <a:schemeClr val="bg1">
                          <a:lumMod val="65000"/>
                        </a:schemeClr>
                      </a:solidFill>
                    </a:lnL>
                    <a:lnT w="9525">
                      <a:solidFill>
                        <a:schemeClr val="bg1">
                          <a:lumMod val="65000"/>
                        </a:schemeClr>
                      </a:solidFill>
                    </a:lnT>
                    <a:solidFill>
                      <a:schemeClr val="bg2"/>
                    </a:solidFill>
                  </a:tcPr>
                </a:tc>
                <a:tc>
                  <a:txBody>
                    <a:bodyPr/>
                    <a:lstStyle/>
                    <a:p>
                      <a:r>
                        <a:rPr lang="en-US" sz="1000">
                          <a:latin typeface="Arial" panose="020B0604020202020204" pitchFamily="34" charset="0"/>
                          <a:cs typeface="Arial" panose="020B0604020202020204" pitchFamily="34" charset="0"/>
                        </a:rPr>
                        <a:t>Safford </a:t>
                      </a:r>
                    </a:p>
                  </a:txBody>
                  <a:tcPr anchor="ctr">
                    <a:lnR w="9525">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944817402"/>
                  </a:ext>
                </a:extLst>
              </a:tr>
              <a:tr h="257162">
                <a:tc>
                  <a:txBody>
                    <a:bodyPr/>
                    <a:lstStyle/>
                    <a:p>
                      <a:r>
                        <a:rPr lang="en-US" sz="1000" b="1">
                          <a:latin typeface="Arial" panose="020B0604020202020204" pitchFamily="34" charset="0"/>
                          <a:cs typeface="Arial" panose="020B0604020202020204" pitchFamily="34" charset="0"/>
                        </a:rPr>
                        <a:t>Date / Time</a:t>
                      </a:r>
                    </a:p>
                  </a:txBody>
                  <a:tcPr anchor="ctr">
                    <a:lnL w="9525">
                      <a:solidFill>
                        <a:schemeClr val="bg1">
                          <a:lumMod val="65000"/>
                        </a:schemeClr>
                      </a:solidFill>
                    </a:lnL>
                    <a:solidFill>
                      <a:schemeClr val="bg2"/>
                    </a:solidFill>
                  </a:tcPr>
                </a:tc>
                <a:tc>
                  <a:txBody>
                    <a:bodyPr/>
                    <a:lstStyle/>
                    <a:p>
                      <a:r>
                        <a:rPr lang="en-US" sz="1000">
                          <a:latin typeface="Arial" panose="020B0604020202020204" pitchFamily="34" charset="0"/>
                          <a:cs typeface="Arial" panose="020B0604020202020204" pitchFamily="34" charset="0"/>
                        </a:rPr>
                        <a:t>January 26, 2026 and February 2, 2026 </a:t>
                      </a:r>
                    </a:p>
                  </a:txBody>
                  <a:tcPr anchor="ctr">
                    <a:lnR w="9525">
                      <a:solidFill>
                        <a:schemeClr val="bg1">
                          <a:lumMod val="65000"/>
                        </a:schemeClr>
                      </a:solidFill>
                    </a:lnR>
                    <a:noFill/>
                  </a:tcPr>
                </a:tc>
                <a:extLst>
                  <a:ext uri="{0D108BD9-81ED-4DB2-BD59-A6C34878D82A}">
                    <a16:rowId xmlns:a16="http://schemas.microsoft.com/office/drawing/2014/main" val="261700355"/>
                  </a:ext>
                </a:extLst>
              </a:tr>
              <a:tr h="260940">
                <a:tc>
                  <a:txBody>
                    <a:bodyPr/>
                    <a:lstStyle/>
                    <a:p>
                      <a:r>
                        <a:rPr lang="en-US" sz="1000" b="1">
                          <a:latin typeface="Arial"/>
                          <a:cs typeface="Arial"/>
                        </a:rPr>
                        <a:t>Event Type</a:t>
                      </a:r>
                    </a:p>
                  </a:txBody>
                  <a:tcPr anchor="ctr">
                    <a:lnL w="9525">
                      <a:solidFill>
                        <a:schemeClr val="bg1">
                          <a:lumMod val="65000"/>
                        </a:schemeClr>
                      </a:solidFill>
                    </a:lnL>
                    <a:solidFill>
                      <a:schemeClr val="bg2"/>
                    </a:solidFill>
                  </a:tcPr>
                </a:tc>
                <a:tc>
                  <a:txBody>
                    <a:bodyPr/>
                    <a:lstStyle/>
                    <a:p>
                      <a:r>
                        <a:rPr lang="en-US" sz="1000">
                          <a:latin typeface="Arial" panose="020B0604020202020204" pitchFamily="34" charset="0"/>
                          <a:cs typeface="Arial" panose="020B0604020202020204" pitchFamily="34" charset="0"/>
                        </a:rPr>
                        <a:t>Near Miss </a:t>
                      </a:r>
                    </a:p>
                  </a:txBody>
                  <a:tcPr anchor="ctr">
                    <a:lnR w="9525">
                      <a:solidFill>
                        <a:schemeClr val="bg1">
                          <a:lumMod val="65000"/>
                        </a:schemeClr>
                      </a:solidFill>
                    </a:lnR>
                    <a:noFill/>
                  </a:tcPr>
                </a:tc>
                <a:extLst>
                  <a:ext uri="{0D108BD9-81ED-4DB2-BD59-A6C34878D82A}">
                    <a16:rowId xmlns:a16="http://schemas.microsoft.com/office/drawing/2014/main" val="2285024183"/>
                  </a:ext>
                </a:extLst>
              </a:tr>
              <a:tr h="2230535">
                <a:tc>
                  <a:txBody>
                    <a:bodyPr/>
                    <a:lstStyle/>
                    <a:p>
                      <a:r>
                        <a:rPr lang="en-US" sz="1000" b="1">
                          <a:latin typeface="Arial"/>
                          <a:cs typeface="Arial"/>
                        </a:rPr>
                        <a:t>Summary</a:t>
                      </a:r>
                    </a:p>
                  </a:txBody>
                  <a:tcPr anchor="ctr">
                    <a:lnL w="9525">
                      <a:solidFill>
                        <a:schemeClr val="bg1">
                          <a:lumMod val="65000"/>
                        </a:schemeClr>
                      </a:solidFill>
                    </a:lnL>
                    <a:solidFill>
                      <a:schemeClr val="bg2"/>
                    </a:solidFill>
                  </a:tcPr>
                </a:tc>
                <a:tc>
                  <a:txBody>
                    <a:bodyPr/>
                    <a:lstStyle/>
                    <a:p>
                      <a:r>
                        <a:rPr lang="en-US" sz="1000" b="0" i="0" kern="1200">
                          <a:solidFill>
                            <a:schemeClr val="dk1"/>
                          </a:solidFill>
                          <a:effectLst/>
                          <a:latin typeface="Arial" panose="020B0604020202020204" pitchFamily="34" charset="0"/>
                          <a:ea typeface="+mn-ea"/>
                          <a:cs typeface="Arial" panose="020B0604020202020204" pitchFamily="34" charset="0"/>
                        </a:rPr>
                        <a:t>Over the course of a week, two loaded 793B haul trucks were accidentality dumped when a seat belt wrapped around the dump lever: </a:t>
                      </a:r>
                    </a:p>
                    <a:p>
                      <a:endParaRPr lang="en-US" sz="1000" b="0" i="0" kern="1200">
                        <a:solidFill>
                          <a:schemeClr val="dk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000" b="0" i="0" kern="1200">
                          <a:solidFill>
                            <a:schemeClr val="dk1"/>
                          </a:solidFill>
                          <a:effectLst/>
                          <a:latin typeface="Arial" panose="020B0604020202020204" pitchFamily="34" charset="0"/>
                          <a:ea typeface="+mn-ea"/>
                          <a:cs typeface="Arial" panose="020B0604020202020204" pitchFamily="34" charset="0"/>
                        </a:rPr>
                        <a:t>1/26/2026 – As an operator climbed off a haul truck for a pre‑shift inspection, they noticed dust and rocks falling. From the ground, they saw the truck bed rising and quickly remounted the truck, discovering the seat belt caught on the dump lever.</a:t>
                      </a:r>
                    </a:p>
                    <a:p>
                      <a:pPr marL="171450" indent="-171450">
                        <a:buFont typeface="Arial" panose="020B0604020202020204" pitchFamily="34" charset="0"/>
                        <a:buChar char="•"/>
                      </a:pPr>
                      <a:endParaRPr lang="en-US" sz="1000" b="0" i="0" kern="1200">
                        <a:solidFill>
                          <a:schemeClr val="dk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000" b="0" i="0" kern="1200">
                          <a:solidFill>
                            <a:schemeClr val="dk1"/>
                          </a:solidFill>
                          <a:effectLst/>
                          <a:latin typeface="Arial" panose="020B0604020202020204" pitchFamily="34" charset="0"/>
                          <a:ea typeface="+mn-ea"/>
                          <a:cs typeface="Arial" panose="020B0604020202020204" pitchFamily="34" charset="0"/>
                        </a:rPr>
                        <a:t>2/2/2026 - During shift change, an operator started the truck at a tie‑down and dismounted for a pre‑shift inspection. While under the truck, they noticed it went into high idle and the bed lifted. They alerted nearby operators and supervision, who found the seat belt wrapped around the dump lever. </a:t>
                      </a:r>
                      <a:endParaRPr lang="en-US" sz="1000">
                        <a:latin typeface="Arial" panose="020B0604020202020204" pitchFamily="34" charset="0"/>
                        <a:cs typeface="Arial" panose="020B0604020202020204" pitchFamily="34" charset="0"/>
                      </a:endParaRPr>
                    </a:p>
                  </a:txBody>
                  <a:tcPr anchor="ctr">
                    <a:lnR w="9525">
                      <a:solidFill>
                        <a:schemeClr val="bg1">
                          <a:lumMod val="65000"/>
                        </a:schemeClr>
                      </a:solidFill>
                    </a:lnR>
                    <a:noFill/>
                  </a:tcPr>
                </a:tc>
                <a:extLst>
                  <a:ext uri="{0D108BD9-81ED-4DB2-BD59-A6C34878D82A}">
                    <a16:rowId xmlns:a16="http://schemas.microsoft.com/office/drawing/2014/main" val="2037906651"/>
                  </a:ext>
                </a:extLst>
              </a:tr>
              <a:tr h="1060793">
                <a:tc>
                  <a:txBody>
                    <a:bodyPr/>
                    <a:lstStyle/>
                    <a:p>
                      <a:r>
                        <a:rPr lang="en-US" sz="1000" b="1">
                          <a:latin typeface="Arial" panose="020B0604020202020204" pitchFamily="34" charset="0"/>
                          <a:cs typeface="Arial" panose="020B0604020202020204" pitchFamily="34" charset="0"/>
                        </a:rPr>
                        <a:t>Findings / Missing Controls </a:t>
                      </a:r>
                    </a:p>
                  </a:txBody>
                  <a:tcPr anchor="ctr">
                    <a:lnL w="9525">
                      <a:solidFill>
                        <a:schemeClr val="bg1">
                          <a:lumMod val="65000"/>
                        </a:schemeClr>
                      </a:solidFill>
                    </a:lnL>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latin typeface="Arial" panose="020B0604020202020204" pitchFamily="34" charset="0"/>
                          <a:cs typeface="Arial" panose="020B0604020202020204" pitchFamily="34" charset="0"/>
                        </a:rPr>
                        <a:t>Site testing proved that all 793B haul trucks at Safford will raise the bed if the truck is started and the seat belt is wrapped around the dump lever.</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latin typeface="Arial" panose="020B0604020202020204" pitchFamily="34" charset="0"/>
                          <a:cs typeface="Arial" panose="020B0604020202020204" pitchFamily="34" charset="0"/>
                        </a:rPr>
                        <a:t>Incident investigations found that when the truck starts and the seat raises with air, there is enough pressure for a wrapped seat belt to lift the dump lever. </a:t>
                      </a:r>
                    </a:p>
                  </a:txBody>
                  <a:tcPr anchor="ctr">
                    <a:lnR w="9525">
                      <a:solidFill>
                        <a:schemeClr val="bg1">
                          <a:lumMod val="65000"/>
                        </a:schemeClr>
                      </a:solidFill>
                    </a:lnR>
                    <a:noFill/>
                  </a:tcPr>
                </a:tc>
                <a:extLst>
                  <a:ext uri="{0D108BD9-81ED-4DB2-BD59-A6C34878D82A}">
                    <a16:rowId xmlns:a16="http://schemas.microsoft.com/office/drawing/2014/main" val="150855670"/>
                  </a:ext>
                </a:extLst>
              </a:tr>
              <a:tr h="739340">
                <a:tc>
                  <a:txBody>
                    <a:bodyPr/>
                    <a:lstStyle/>
                    <a:p>
                      <a:r>
                        <a:rPr lang="en-US" sz="1000" b="1">
                          <a:latin typeface="Arial" panose="020B0604020202020204" pitchFamily="34" charset="0"/>
                          <a:cs typeface="Arial" panose="020B0604020202020204" pitchFamily="34" charset="0"/>
                        </a:rPr>
                        <a:t>Suggested Action(s)</a:t>
                      </a:r>
                    </a:p>
                  </a:txBody>
                  <a:tcPr anchor="ctr">
                    <a:lnL w="9525">
                      <a:solidFill>
                        <a:schemeClr val="bg1">
                          <a:lumMod val="65000"/>
                        </a:schemeClr>
                      </a:solidFill>
                    </a:lnL>
                    <a:solidFill>
                      <a:schemeClr val="bg2"/>
                    </a:solidFill>
                  </a:tcPr>
                </a:tc>
                <a:tc>
                  <a:txBody>
                    <a:bodyPr/>
                    <a:lstStyle/>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Evaluate pre-inspection procedures for loaded trucks. Reduce line of fire exposure for operators in the event a bed unexpectedly raise. </a:t>
                      </a:r>
                    </a:p>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Evaluate guards or controls to eliminate the possibility of a seat belt engaging a dump lever. </a:t>
                      </a:r>
                    </a:p>
                  </a:txBody>
                  <a:tcPr anchor="ctr">
                    <a:lnR w="9525">
                      <a:solidFill>
                        <a:schemeClr val="bg1">
                          <a:lumMod val="65000"/>
                        </a:schemeClr>
                      </a:solidFill>
                    </a:lnR>
                    <a:noFill/>
                  </a:tcPr>
                </a:tc>
                <a:extLst>
                  <a:ext uri="{0D108BD9-81ED-4DB2-BD59-A6C34878D82A}">
                    <a16:rowId xmlns:a16="http://schemas.microsoft.com/office/drawing/2014/main" val="3284693806"/>
                  </a:ext>
                </a:extLst>
              </a:tr>
              <a:tr h="335779">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Shannon Jeans, Manager-Health and Safety</a:t>
                      </a:r>
                    </a:p>
                  </a:txBody>
                  <a:tcPr anchor="ctr">
                    <a:lnR w="9525">
                      <a:solidFill>
                        <a:schemeClr val="bg1">
                          <a:lumMod val="65000"/>
                        </a:schemeClr>
                      </a:solidFill>
                    </a:lnR>
                    <a:lnB w="9525">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7" name="TextBox 6">
            <a:extLst>
              <a:ext uri="{FF2B5EF4-FFF2-40B4-BE49-F238E27FC236}">
                <a16:creationId xmlns:a16="http://schemas.microsoft.com/office/drawing/2014/main" id="{888AF1E4-7BF5-A08C-06E7-576C89333E80}"/>
              </a:ext>
            </a:extLst>
          </p:cNvPr>
          <p:cNvSpPr txBox="1"/>
          <p:nvPr/>
        </p:nvSpPr>
        <p:spPr>
          <a:xfrm>
            <a:off x="0" y="555033"/>
            <a:ext cx="1496217"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Uncontrolled Release of Energy</a:t>
            </a:r>
          </a:p>
        </p:txBody>
      </p:sp>
      <p:pic>
        <p:nvPicPr>
          <p:cNvPr id="6" name="Picture 5" descr="Icon&#10;&#10;Description automatically generated">
            <a:extLst>
              <a:ext uri="{FF2B5EF4-FFF2-40B4-BE49-F238E27FC236}">
                <a16:creationId xmlns:a16="http://schemas.microsoft.com/office/drawing/2014/main" id="{F683C2FC-0595-2DDC-3A00-01683F414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356" y="21830"/>
            <a:ext cx="615504" cy="533203"/>
          </a:xfrm>
          <a:prstGeom prst="rect">
            <a:avLst/>
          </a:prstGeom>
        </p:spPr>
      </p:pic>
      <p:pic>
        <p:nvPicPr>
          <p:cNvPr id="18" name="Picture 17">
            <a:extLst>
              <a:ext uri="{FF2B5EF4-FFF2-40B4-BE49-F238E27FC236}">
                <a16:creationId xmlns:a16="http://schemas.microsoft.com/office/drawing/2014/main" id="{AB3E7009-5947-C383-E884-A67FA683A27C}"/>
              </a:ext>
            </a:extLst>
          </p:cNvPr>
          <p:cNvPicPr>
            <a:picLocks noChangeAspect="1"/>
          </p:cNvPicPr>
          <p:nvPr/>
        </p:nvPicPr>
        <p:blipFill>
          <a:blip r:embed="rId5">
            <a:extLst>
              <a:ext uri="{28A0092B-C50C-407E-A947-70E740481C1C}">
                <a14:useLocalDpi xmlns:a14="http://schemas.microsoft.com/office/drawing/2010/main" val="0"/>
              </a:ext>
            </a:extLst>
          </a:blip>
          <a:srcRect b="8420"/>
          <a:stretch>
            <a:fillRect/>
          </a:stretch>
        </p:blipFill>
        <p:spPr>
          <a:xfrm>
            <a:off x="6690443" y="1614654"/>
            <a:ext cx="1926365" cy="2350921"/>
          </a:xfrm>
          <a:prstGeom prst="rect">
            <a:avLst/>
          </a:prstGeom>
        </p:spPr>
      </p:pic>
      <p:cxnSp>
        <p:nvCxnSpPr>
          <p:cNvPr id="4" name="Straight Arrow Connector 3">
            <a:extLst>
              <a:ext uri="{FF2B5EF4-FFF2-40B4-BE49-F238E27FC236}">
                <a16:creationId xmlns:a16="http://schemas.microsoft.com/office/drawing/2014/main" id="{11F3BDCC-3BEE-A9B0-743C-B1E5507A72D4}"/>
              </a:ext>
            </a:extLst>
          </p:cNvPr>
          <p:cNvCxnSpPr/>
          <p:nvPr/>
        </p:nvCxnSpPr>
        <p:spPr>
          <a:xfrm flipV="1">
            <a:off x="8616808" y="5571858"/>
            <a:ext cx="416097" cy="418744"/>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215056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838200" y="2062715"/>
            <a:ext cx="5366582" cy="4114247"/>
          </a:xfrm>
        </p:spPr>
        <p:txBody>
          <a:bodyPr>
            <a:norm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3" tooltip="https://app.powerbi.com/groups/me/apps/d5191292-f6f8-4519-af19-c3b276f4d4dc/reports/05c83cca-2af1-4233-a190-c4abfd51fa53/5d3b772fb5686999cc5d?experience=power-bi"/>
              </a:rPr>
              <a:t>Health and Safety Dashboard</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4"/>
              </a:rPr>
              <a:t>Safety Toolkits</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5"/>
              </a:rPr>
              <a:t>FCX Policies  </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6"/>
              </a:rPr>
              <a:t>MSHA Safety Alerts </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7"/>
              </a:rPr>
              <a:t>OSHA</a:t>
            </a:r>
            <a:r>
              <a:rPr lang="en-US">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4DE3936-28EA-98B6-ECAC-4011A8A0A572}"/>
              </a:ext>
            </a:extLst>
          </p:cNvPr>
          <p:cNvSpPr txBox="1"/>
          <p:nvPr/>
        </p:nvSpPr>
        <p:spPr>
          <a:xfrm>
            <a:off x="838200" y="365125"/>
            <a:ext cx="5602383" cy="1569660"/>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Additional Resources</a:t>
            </a:r>
            <a:endParaRPr lang="en-US" sz="3600" b="1">
              <a:solidFill>
                <a:srgbClr val="004449"/>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A875F01D-DA8F-BDD2-102D-92D9F2669D8A}"/>
              </a:ext>
            </a:extLst>
          </p:cNvPr>
          <p:cNvGrpSpPr/>
          <p:nvPr/>
        </p:nvGrpSpPr>
        <p:grpSpPr>
          <a:xfrm>
            <a:off x="6204782" y="0"/>
            <a:ext cx="5987218" cy="6860701"/>
            <a:chOff x="6211606" y="0"/>
            <a:chExt cx="5987218" cy="6860701"/>
          </a:xfrm>
        </p:grpSpPr>
        <p:sp>
          <p:nvSpPr>
            <p:cNvPr id="4" name="Rectangle 3">
              <a:extLst>
                <a:ext uri="{FF2B5EF4-FFF2-40B4-BE49-F238E27FC236}">
                  <a16:creationId xmlns:a16="http://schemas.microsoft.com/office/drawing/2014/main" id="{E84FE4F5-DC88-553F-33A3-3D1C6F6F2894}"/>
                </a:ext>
              </a:extLst>
            </p:cNvPr>
            <p:cNvSpPr/>
            <p:nvPr/>
          </p:nvSpPr>
          <p:spPr>
            <a:xfrm>
              <a:off x="6211606" y="2701"/>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AD9388E-49F1-51A9-AB51-FE8806FBEE58}"/>
                </a:ext>
              </a:extLst>
            </p:cNvPr>
            <p:cNvPicPr>
              <a:picLocks noChangeAspect="1"/>
            </p:cNvPicPr>
            <p:nvPr/>
          </p:nvPicPr>
          <p:blipFill>
            <a:blip r:embed="rId8">
              <a:extLst>
                <a:ext uri="{28A0092B-C50C-407E-A947-70E740481C1C}">
                  <a14:useLocalDpi xmlns:a14="http://schemas.microsoft.com/office/drawing/2010/main" val="0"/>
                </a:ext>
              </a:extLst>
            </a:blip>
            <a:srcRect t="18" b="18"/>
            <a:stretch/>
          </p:blipFill>
          <p:spPr>
            <a:xfrm>
              <a:off x="9213340" y="0"/>
              <a:ext cx="2978660" cy="2296194"/>
            </a:xfrm>
            <a:prstGeom prst="rect">
              <a:avLst/>
            </a:prstGeom>
          </p:spPr>
        </p:pic>
        <p:pic>
          <p:nvPicPr>
            <p:cNvPr id="17" name="Picture 16">
              <a:extLst>
                <a:ext uri="{FF2B5EF4-FFF2-40B4-BE49-F238E27FC236}">
                  <a16:creationId xmlns:a16="http://schemas.microsoft.com/office/drawing/2014/main" id="{991EE202-2F4E-BB02-4F1A-6F5505AD95C9}"/>
                </a:ext>
              </a:extLst>
            </p:cNvPr>
            <p:cNvPicPr>
              <a:picLocks noChangeAspect="1"/>
            </p:cNvPicPr>
            <p:nvPr/>
          </p:nvPicPr>
          <p:blipFill>
            <a:blip r:embed="rId9">
              <a:extLst>
                <a:ext uri="{28A0092B-C50C-407E-A947-70E740481C1C}">
                  <a14:useLocalDpi xmlns:a14="http://schemas.microsoft.com/office/drawing/2010/main" val="0"/>
                </a:ext>
              </a:extLst>
            </a:blip>
            <a:srcRect l="21" r="21"/>
            <a:stretch/>
          </p:blipFill>
          <p:spPr>
            <a:xfrm>
              <a:off x="6211606" y="2301707"/>
              <a:ext cx="2994910" cy="2328189"/>
            </a:xfrm>
            <a:prstGeom prst="rect">
              <a:avLst/>
            </a:prstGeom>
          </p:spPr>
        </p:pic>
        <p:pic>
          <p:nvPicPr>
            <p:cNvPr id="18" name="Picture 17">
              <a:extLst>
                <a:ext uri="{FF2B5EF4-FFF2-40B4-BE49-F238E27FC236}">
                  <a16:creationId xmlns:a16="http://schemas.microsoft.com/office/drawing/2014/main" id="{E64D5D02-AF0D-ED29-DFE7-6537C624C788}"/>
                </a:ext>
              </a:extLst>
            </p:cNvPr>
            <p:cNvPicPr>
              <a:picLocks noChangeAspect="1"/>
            </p:cNvPicPr>
            <p:nvPr/>
          </p:nvPicPr>
          <p:blipFill>
            <a:blip r:embed="rId10">
              <a:extLst>
                <a:ext uri="{28A0092B-C50C-407E-A947-70E740481C1C}">
                  <a14:useLocalDpi xmlns:a14="http://schemas.microsoft.com/office/drawing/2010/main" val="0"/>
                </a:ext>
              </a:extLst>
            </a:blip>
            <a:srcRect t="32" b="32"/>
            <a:stretch/>
          </p:blipFill>
          <p:spPr>
            <a:xfrm>
              <a:off x="9203815" y="4623072"/>
              <a:ext cx="2988185" cy="2234928"/>
            </a:xfrm>
            <a:prstGeom prst="rect">
              <a:avLst/>
            </a:prstGeom>
          </p:spPr>
        </p:pic>
      </p:grpSp>
    </p:spTree>
    <p:extLst>
      <p:ext uri="{BB962C8B-B14F-4D97-AF65-F5344CB8AC3E}">
        <p14:creationId xmlns:p14="http://schemas.microsoft.com/office/powerpoint/2010/main" val="2607581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rocky cliff&#10;&#10;Description automatically generated">
            <a:extLst>
              <a:ext uri="{FF2B5EF4-FFF2-40B4-BE49-F238E27FC236}">
                <a16:creationId xmlns:a16="http://schemas.microsoft.com/office/drawing/2014/main" id="{D0EEE933-1FB8-1D5B-84DA-816ADFBD9B69}"/>
              </a:ext>
            </a:extLst>
          </p:cNvPr>
          <p:cNvPicPr>
            <a:picLocks noChangeAspect="1"/>
          </p:cNvPicPr>
          <p:nvPr/>
        </p:nvPicPr>
        <p:blipFill rotWithShape="1">
          <a:blip r:embed="rId3">
            <a:extLst>
              <a:ext uri="{28A0092B-C50C-407E-A947-70E740481C1C}">
                <a14:useLocalDpi xmlns:a14="http://schemas.microsoft.com/office/drawing/2010/main" val="0"/>
              </a:ext>
            </a:extLst>
          </a:blip>
          <a:srcRect b="92794"/>
          <a:stretch/>
        </p:blipFill>
        <p:spPr>
          <a:xfrm>
            <a:off x="0" y="6544908"/>
            <a:ext cx="6517761" cy="313092"/>
          </a:xfrm>
          <a:prstGeom prst="rect">
            <a:avLst/>
          </a:prstGeom>
        </p:spPr>
      </p:pic>
      <p:pic>
        <p:nvPicPr>
          <p:cNvPr id="10" name="Picture 9" descr="A close-up of a rocky cliff&#10;&#10;Description automatically generated">
            <a:extLst>
              <a:ext uri="{FF2B5EF4-FFF2-40B4-BE49-F238E27FC236}">
                <a16:creationId xmlns:a16="http://schemas.microsoft.com/office/drawing/2014/main" id="{B4C9FBBB-0FBA-CE5F-9CF8-1FAB852D3A58}"/>
              </a:ext>
            </a:extLst>
          </p:cNvPr>
          <p:cNvPicPr>
            <a:picLocks noChangeAspect="1"/>
          </p:cNvPicPr>
          <p:nvPr/>
        </p:nvPicPr>
        <p:blipFill rotWithShape="1">
          <a:blip r:embed="rId3">
            <a:extLst>
              <a:ext uri="{28A0092B-C50C-407E-A947-70E740481C1C}">
                <a14:useLocalDpi xmlns:a14="http://schemas.microsoft.com/office/drawing/2010/main" val="0"/>
              </a:ext>
            </a:extLst>
          </a:blip>
          <a:srcRect t="90875"/>
          <a:stretch/>
        </p:blipFill>
        <p:spPr>
          <a:xfrm>
            <a:off x="0" y="0"/>
            <a:ext cx="6517759" cy="396508"/>
          </a:xfrm>
          <a:prstGeom prst="rect">
            <a:avLst/>
          </a:prstGeom>
        </p:spPr>
      </p:pic>
      <p:pic>
        <p:nvPicPr>
          <p:cNvPr id="5" name="Picture 4">
            <a:extLst>
              <a:ext uri="{FF2B5EF4-FFF2-40B4-BE49-F238E27FC236}">
                <a16:creationId xmlns:a16="http://schemas.microsoft.com/office/drawing/2014/main" id="{E97DC3B6-71F9-B10D-D96C-D4EF1AB14682}"/>
              </a:ext>
            </a:extLst>
          </p:cNvPr>
          <p:cNvPicPr>
            <a:picLocks noChangeAspect="1"/>
          </p:cNvPicPr>
          <p:nvPr/>
        </p:nvPicPr>
        <p:blipFill>
          <a:blip r:embed="rId4">
            <a:extLst>
              <a:ext uri="{28A0092B-C50C-407E-A947-70E740481C1C}">
                <a14:useLocalDpi xmlns:a14="http://schemas.microsoft.com/office/drawing/2010/main" val="0"/>
              </a:ext>
            </a:extLst>
          </a:blip>
          <a:srcRect t="2" b="2"/>
          <a:stretch/>
        </p:blipFill>
        <p:spPr>
          <a:xfrm>
            <a:off x="6096000" y="396508"/>
            <a:ext cx="6096000" cy="61484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Site Incidents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708513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Henderson Incidents </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852020-8E50-5549-C0EF-3E48B265E9C6}"/>
              </a:ext>
            </a:extLst>
          </p:cNvPr>
          <p:cNvSpPr txBox="1"/>
          <p:nvPr/>
        </p:nvSpPr>
        <p:spPr>
          <a:xfrm>
            <a:off x="1953935" y="1372291"/>
            <a:ext cx="10009465" cy="4955203"/>
          </a:xfrm>
          <a:prstGeom prst="rect">
            <a:avLst/>
          </a:prstGeom>
          <a:noFill/>
        </p:spPr>
        <p:txBody>
          <a:bodyPr wrap="square" rtlCol="0">
            <a:spAutoFit/>
          </a:bodyPr>
          <a:lstStyle/>
          <a:p>
            <a:pPr>
              <a:spcBef>
                <a:spcPts val="0"/>
              </a:spcBef>
              <a:spcAft>
                <a:spcPts val="1200"/>
              </a:spcAft>
              <a:buClr>
                <a:srgbClr val="C66A39"/>
              </a:buClr>
            </a:pPr>
            <a:r>
              <a:rPr lang="en-US" dirty="0">
                <a:latin typeface="Arial" panose="020B0604020202020204" pitchFamily="34" charset="0"/>
                <a:cs typeface="Arial" panose="020B0604020202020204" pitchFamily="34" charset="0"/>
              </a:rPr>
              <a:t>02/05 – Bruising from Counterweight Release (First Aid) </a:t>
            </a:r>
          </a:p>
          <a:p>
            <a:pPr marL="800100" lvl="1" indent="-342900">
              <a:spcAft>
                <a:spcPts val="1200"/>
              </a:spcAft>
              <a:buClr>
                <a:srgbClr val="C66A39"/>
              </a:buClr>
              <a:buFont typeface="Arial" panose="020B0604020202020204" pitchFamily="34" charset="0"/>
              <a:buChar char="•"/>
            </a:pPr>
            <a:r>
              <a:rPr lang="en-US" dirty="0">
                <a:latin typeface="Arial" panose="020B0604020202020204" pitchFamily="34" charset="0"/>
                <a:cs typeface="Arial" panose="020B0604020202020204" pitchFamily="34" charset="0"/>
              </a:rPr>
              <a:t>employee received a minor bruise on their face when a counterweight released from an underground loader</a:t>
            </a:r>
          </a:p>
          <a:p>
            <a:pPr>
              <a:spcAft>
                <a:spcPts val="1200"/>
              </a:spcAft>
              <a:buClr>
                <a:srgbClr val="C66A39"/>
              </a:buClr>
            </a:pPr>
            <a:r>
              <a:rPr lang="en-US" dirty="0">
                <a:latin typeface="Arial" panose="020B0604020202020204" pitchFamily="34" charset="0"/>
                <a:cs typeface="Arial" panose="020B0604020202020204" pitchFamily="34" charset="0"/>
              </a:rPr>
              <a:t>02/07 – Slip at Bottom of Stairway (First Aid)</a:t>
            </a:r>
          </a:p>
          <a:p>
            <a:pPr marL="800100" lvl="1" indent="-342900">
              <a:spcAft>
                <a:spcPts val="1200"/>
              </a:spcAft>
              <a:buClr>
                <a:srgbClr val="C66A39"/>
              </a:buClr>
              <a:buFont typeface="Arial" panose="020B0604020202020204" pitchFamily="34" charset="0"/>
              <a:buChar char="•"/>
            </a:pPr>
            <a:r>
              <a:rPr lang="en-US" dirty="0">
                <a:latin typeface="Arial" panose="020B0604020202020204" pitchFamily="34" charset="0"/>
                <a:cs typeface="Arial" panose="020B0604020202020204" pitchFamily="34" charset="0"/>
              </a:rPr>
              <a:t>employee slipped when they reached the bottom landing of stairs</a:t>
            </a:r>
          </a:p>
          <a:p>
            <a:pPr marL="800100" lvl="1" indent="-342900">
              <a:spcAft>
                <a:spcPts val="1200"/>
              </a:spcAft>
              <a:buClr>
                <a:srgbClr val="C66A39"/>
              </a:buClr>
              <a:buFont typeface="Arial" panose="020B0604020202020204" pitchFamily="34" charset="0"/>
              <a:buChar char="•"/>
            </a:pPr>
            <a:r>
              <a:rPr lang="en-US" dirty="0">
                <a:latin typeface="Arial" panose="020B0604020202020204" pitchFamily="34" charset="0"/>
                <a:cs typeface="Arial" panose="020B0604020202020204" pitchFamily="34" charset="0"/>
              </a:rPr>
              <a:t>Caused a slight pain in their lower abdomen</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02/16 – Crosscut Released Rock Next to Powder Truck (Near Miss)</a:t>
            </a:r>
          </a:p>
          <a:p>
            <a:pPr marL="800100" lvl="1" indent="-342900">
              <a:spcAft>
                <a:spcPts val="1200"/>
              </a:spcAft>
              <a:buClr>
                <a:srgbClr val="C66A39"/>
              </a:buClr>
              <a:buFont typeface="Arial" panose="020B0604020202020204" pitchFamily="34" charset="0"/>
              <a:buChar char="•"/>
            </a:pPr>
            <a:r>
              <a:rPr lang="en-US" dirty="0">
                <a:latin typeface="Arial" panose="020B0604020202020204" pitchFamily="34" charset="0"/>
                <a:cs typeface="Arial" panose="020B0604020202020204" pitchFamily="34" charset="0"/>
              </a:rPr>
              <a:t>Contract employee and supervisor loading face</a:t>
            </a:r>
          </a:p>
          <a:p>
            <a:pPr marL="800100" lvl="1" indent="-342900">
              <a:spcAft>
                <a:spcPts val="1200"/>
              </a:spcAft>
              <a:buClr>
                <a:srgbClr val="C66A39"/>
              </a:buClr>
              <a:buFont typeface="Arial" panose="020B0604020202020204" pitchFamily="34" charset="0"/>
              <a:buChar char="•"/>
            </a:pPr>
            <a:r>
              <a:rPr lang="en-US" dirty="0">
                <a:latin typeface="Arial" panose="020B0604020202020204" pitchFamily="34" charset="0"/>
                <a:cs typeface="Arial" panose="020B0604020202020204" pitchFamily="34" charset="0"/>
              </a:rPr>
              <a:t>Cross cut released rock next to a powder truck</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02/17 – Mini-Ex Front Window Blow Out (Property Damage)</a:t>
            </a:r>
          </a:p>
          <a:p>
            <a:pPr marL="800100" lvl="1" indent="-342900">
              <a:spcAft>
                <a:spcPts val="1200"/>
              </a:spcAft>
              <a:buClr>
                <a:srgbClr val="C66A39"/>
              </a:buClr>
              <a:buFont typeface="Arial" panose="020B0604020202020204" pitchFamily="34" charset="0"/>
              <a:buChar char="•"/>
            </a:pPr>
            <a:r>
              <a:rPr lang="en-US" dirty="0">
                <a:latin typeface="Arial" panose="020B0604020202020204" pitchFamily="34" charset="0"/>
                <a:cs typeface="Arial" panose="020B0604020202020204" pitchFamily="34" charset="0"/>
              </a:rPr>
              <a:t>End of shift blast blew out front window of mini-excavator</a:t>
            </a:r>
          </a:p>
          <a:p>
            <a:pPr marL="800100" lvl="1" indent="-342900">
              <a:spcAft>
                <a:spcPts val="1200"/>
              </a:spcAft>
              <a:buClr>
                <a:srgbClr val="C66A39"/>
              </a:buClr>
              <a:buFont typeface="Arial" panose="020B0604020202020204" pitchFamily="34" charset="0"/>
              <a:buChar char="•"/>
            </a:pPr>
            <a:r>
              <a:rPr lang="en-US" dirty="0">
                <a:latin typeface="Arial" panose="020B0604020202020204" pitchFamily="34" charset="0"/>
                <a:cs typeface="Arial" panose="020B0604020202020204" pitchFamily="34" charset="0"/>
              </a:rPr>
              <a:t>Cab is pressurized and operator closed door before blast creating pressure difference</a:t>
            </a:r>
          </a:p>
        </p:txBody>
      </p:sp>
    </p:spTree>
    <p:extLst>
      <p:ext uri="{BB962C8B-B14F-4D97-AF65-F5344CB8AC3E}">
        <p14:creationId xmlns:p14="http://schemas.microsoft.com/office/powerpoint/2010/main" val="2453768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3123-A9D6-691D-326E-271EB36E8B5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67FDB8E-2F3D-9C20-185A-CBA79277BB0C}"/>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20DE65D-6F1F-D8DE-CD5F-D84B2F59154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FBFF97-5187-D821-6B60-C809F8636D9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F7D4240-A0C4-BEB9-9AEB-E0ADF26522CA}"/>
              </a:ext>
            </a:extLst>
          </p:cNvPr>
          <p:cNvSpPr txBox="1"/>
          <p:nvPr/>
        </p:nvSpPr>
        <p:spPr>
          <a:xfrm>
            <a:off x="1953936" y="541294"/>
            <a:ext cx="9826172" cy="830997"/>
          </a:xfrm>
          <a:prstGeom prst="rect">
            <a:avLst/>
          </a:prstGeom>
          <a:noFill/>
        </p:spPr>
        <p:txBody>
          <a:bodyPr wrap="square" rtlCol="0">
            <a:spAutoFit/>
          </a:bodyPr>
          <a:lstStyle/>
          <a:p>
            <a:pPr algn="ctr"/>
            <a:r>
              <a:rPr lang="en-US" sz="4800" b="1" dirty="0">
                <a:solidFill>
                  <a:srgbClr val="004449"/>
                </a:solidFill>
                <a:latin typeface="Arial" panose="020B0604020202020204" pitchFamily="34" charset="0"/>
                <a:cs typeface="Arial" panose="020B0604020202020204" pitchFamily="34" charset="0"/>
              </a:rPr>
              <a:t>FRM Verification Results – Feb.</a:t>
            </a:r>
            <a:endParaRPr lang="en-US" sz="3600" b="1" dirty="0">
              <a:solidFill>
                <a:srgbClr val="00444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E0BD495-FAD2-92E2-231F-C24CE85103D6}"/>
              </a:ext>
            </a:extLst>
          </p:cNvPr>
          <p:cNvSpPr txBox="1"/>
          <p:nvPr/>
        </p:nvSpPr>
        <p:spPr>
          <a:xfrm>
            <a:off x="1746422" y="1331569"/>
            <a:ext cx="4926227" cy="4493538"/>
          </a:xfrm>
          <a:prstGeom prst="rect">
            <a:avLst/>
          </a:prstGeom>
          <a:noFill/>
        </p:spPr>
        <p:txBody>
          <a:bodyPr wrap="square">
            <a:spAutoFit/>
          </a:bodyPr>
          <a:lstStyle/>
          <a:p>
            <a:pPr marL="0" indent="0">
              <a:buNone/>
            </a:pPr>
            <a:r>
              <a:rPr lang="en-US" sz="2200" dirty="0"/>
              <a:t>150 verifications completed in February</a:t>
            </a:r>
          </a:p>
          <a:p>
            <a:pPr marL="0" indent="0">
              <a:buNone/>
            </a:pPr>
            <a:endParaRPr lang="en-US" sz="2200" dirty="0"/>
          </a:p>
          <a:p>
            <a:pPr marL="0" indent="0">
              <a:buNone/>
            </a:pPr>
            <a:r>
              <a:rPr lang="en-US" sz="2200" b="0" i="0" u="none" strike="noStrike" dirty="0">
                <a:solidFill>
                  <a:srgbClr val="000000"/>
                </a:solidFill>
                <a:effectLst/>
                <a:latin typeface="Calibri" panose="020F0502020204030204" pitchFamily="34" charset="0"/>
              </a:rPr>
              <a:t>Focus </a:t>
            </a:r>
            <a:r>
              <a:rPr lang="en-US" sz="2200" dirty="0">
                <a:solidFill>
                  <a:srgbClr val="000000"/>
                </a:solidFill>
                <a:latin typeface="Calibri" panose="020F0502020204030204" pitchFamily="34" charset="0"/>
              </a:rPr>
              <a:t>for</a:t>
            </a:r>
            <a:r>
              <a:rPr lang="en-US" sz="2200" b="0" i="0" u="none" strike="noStrike" dirty="0">
                <a:solidFill>
                  <a:srgbClr val="000000"/>
                </a:solidFill>
                <a:effectLst/>
                <a:latin typeface="Calibri" panose="020F0502020204030204" pitchFamily="34" charset="0"/>
              </a:rPr>
              <a:t> February</a:t>
            </a:r>
            <a:r>
              <a:rPr lang="en-US" sz="2200" dirty="0">
                <a:solidFill>
                  <a:srgbClr val="000000"/>
                </a:solidFill>
                <a:latin typeface="Calibri" panose="020F0502020204030204" pitchFamily="34" charset="0"/>
              </a:rPr>
              <a:t> was </a:t>
            </a:r>
            <a:r>
              <a:rPr lang="en-US" sz="2200" b="0" i="0" u="none" strike="noStrike" dirty="0">
                <a:solidFill>
                  <a:srgbClr val="000000"/>
                </a:solidFill>
                <a:effectLst/>
                <a:latin typeface="Calibri" panose="020F0502020204030204" pitchFamily="34" charset="0"/>
              </a:rPr>
              <a:t>around Blasting and Hazardous Substance - Chronic</a:t>
            </a:r>
            <a:br>
              <a:rPr lang="en-US" sz="2200" b="0" i="0" u="none" strike="noStrike" dirty="0">
                <a:solidFill>
                  <a:srgbClr val="000000"/>
                </a:solidFill>
                <a:effectLst/>
                <a:latin typeface="Calibri" panose="020F0502020204030204" pitchFamily="34" charset="0"/>
              </a:rPr>
            </a:br>
            <a:endParaRPr lang="en-US" sz="2200" dirty="0"/>
          </a:p>
          <a:p>
            <a:pPr marL="342900" indent="-342900">
              <a:buFontTx/>
              <a:buChar char="-"/>
            </a:pPr>
            <a:r>
              <a:rPr lang="en-US" sz="2000" dirty="0"/>
              <a:t>Blasting dropped from Top 3</a:t>
            </a:r>
          </a:p>
          <a:p>
            <a:pPr marL="342900" indent="-342900">
              <a:buFontTx/>
              <a:buChar char="-"/>
            </a:pPr>
            <a:r>
              <a:rPr lang="en-US" sz="2000" dirty="0"/>
              <a:t>Haz. Sub. – Chronic dropped but still high</a:t>
            </a:r>
          </a:p>
          <a:p>
            <a:pPr marL="342900" indent="-342900">
              <a:buFontTx/>
              <a:buChar char="-"/>
            </a:pPr>
            <a:r>
              <a:rPr lang="en-US" sz="2000" dirty="0"/>
              <a:t>Haz. Sub. – Acute jumped from bottom of list to the top</a:t>
            </a:r>
          </a:p>
          <a:p>
            <a:pPr marL="0" indent="0">
              <a:buNone/>
            </a:pPr>
            <a:endParaRPr lang="en-US" sz="2200" dirty="0"/>
          </a:p>
          <a:p>
            <a:pPr marL="0" indent="0">
              <a:buNone/>
            </a:pPr>
            <a:r>
              <a:rPr lang="en-US" sz="2200" u="sng" dirty="0"/>
              <a:t>FOCUS FOR MARCH/APRIL:</a:t>
            </a:r>
          </a:p>
          <a:p>
            <a:pPr marL="342900" indent="-342900">
              <a:buFontTx/>
              <a:buChar char="-"/>
            </a:pPr>
            <a:r>
              <a:rPr lang="en-US" sz="2200" dirty="0"/>
              <a:t>Hazardous Substance – Acute</a:t>
            </a:r>
          </a:p>
          <a:p>
            <a:pPr marL="342900" indent="-342900">
              <a:buFontTx/>
              <a:buChar char="-"/>
            </a:pPr>
            <a:r>
              <a:rPr lang="en-US" sz="2200" dirty="0"/>
              <a:t>Hazardous Substance - Chronic</a:t>
            </a:r>
          </a:p>
        </p:txBody>
      </p:sp>
      <p:graphicFrame>
        <p:nvGraphicFramePr>
          <p:cNvPr id="3" name="Chart 2">
            <a:extLst>
              <a:ext uri="{FF2B5EF4-FFF2-40B4-BE49-F238E27FC236}">
                <a16:creationId xmlns:a16="http://schemas.microsoft.com/office/drawing/2014/main" id="{5725DE0E-5ADE-4FFE-A88C-9B6B48F65B75}"/>
              </a:ext>
            </a:extLst>
          </p:cNvPr>
          <p:cNvGraphicFramePr>
            <a:graphicFrameLocks/>
          </p:cNvGraphicFramePr>
          <p:nvPr>
            <p:extLst>
              <p:ext uri="{D42A27DB-BD31-4B8C-83A1-F6EECF244321}">
                <p14:modId xmlns:p14="http://schemas.microsoft.com/office/powerpoint/2010/main" val="2583031824"/>
              </p:ext>
            </p:extLst>
          </p:nvPr>
        </p:nvGraphicFramePr>
        <p:xfrm>
          <a:off x="6480700" y="1251751"/>
          <a:ext cx="5711300" cy="51412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3648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C7380-545D-8F97-1ACF-DF928715696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C01626E-E7E0-BFFE-B6FD-84AD39FB1AF1}"/>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FF65D8E-1D6C-CA30-4E51-7F0F6B321CC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C9EF26-6194-B83C-A9EB-44EBAC5DD17F}"/>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047E70-FADA-6CD5-C6AF-50AB1A07B9BF}"/>
              </a:ext>
            </a:extLst>
          </p:cNvPr>
          <p:cNvSpPr txBox="1"/>
          <p:nvPr/>
        </p:nvSpPr>
        <p:spPr>
          <a:xfrm>
            <a:off x="1953936" y="541294"/>
            <a:ext cx="9826172" cy="1200329"/>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FRM Verification Results – Feb.</a:t>
            </a:r>
          </a:p>
          <a:p>
            <a:pPr algn="ctr"/>
            <a:r>
              <a:rPr lang="en-US" sz="2400" b="1" dirty="0">
                <a:solidFill>
                  <a:srgbClr val="004449"/>
                </a:solidFill>
                <a:latin typeface="Arial" panose="020B0604020202020204" pitchFamily="34" charset="0"/>
                <a:cs typeface="Arial" panose="020B0604020202020204" pitchFamily="34" charset="0"/>
              </a:rPr>
              <a:t>Henderson Missing Controls with No Responses</a:t>
            </a:r>
          </a:p>
        </p:txBody>
      </p:sp>
      <p:pic>
        <p:nvPicPr>
          <p:cNvPr id="3" name="Picture 2">
            <a:extLst>
              <a:ext uri="{FF2B5EF4-FFF2-40B4-BE49-F238E27FC236}">
                <a16:creationId xmlns:a16="http://schemas.microsoft.com/office/drawing/2014/main" id="{9797D870-5C5A-A5CD-8190-D0497B61C03F}"/>
              </a:ext>
            </a:extLst>
          </p:cNvPr>
          <p:cNvPicPr>
            <a:picLocks noChangeAspect="1"/>
          </p:cNvPicPr>
          <p:nvPr/>
        </p:nvPicPr>
        <p:blipFill>
          <a:blip r:embed="rId3"/>
          <a:stretch>
            <a:fillRect/>
          </a:stretch>
        </p:blipFill>
        <p:spPr>
          <a:xfrm>
            <a:off x="2304635" y="1759379"/>
            <a:ext cx="9094293" cy="4503508"/>
          </a:xfrm>
          <a:prstGeom prst="rect">
            <a:avLst/>
          </a:prstGeom>
        </p:spPr>
      </p:pic>
    </p:spTree>
    <p:extLst>
      <p:ext uri="{BB962C8B-B14F-4D97-AF65-F5344CB8AC3E}">
        <p14:creationId xmlns:p14="http://schemas.microsoft.com/office/powerpoint/2010/main" val="4182164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6289B-3C8C-C047-36F5-6BFCD80E77D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A86FCD9-5B24-701B-C90A-A31DEA0811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BD5DBDF0-9467-037E-3DFE-4775A224510D}"/>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DA720F7-274F-BF25-95AF-CF89A33B21E6}"/>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4DAB0B0-5A4C-28E9-0D99-DBE5455872D8}"/>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FFB53E7-213F-4013-C7EA-1DB35751527C}"/>
              </a:ext>
            </a:extLst>
          </p:cNvPr>
          <p:cNvSpPr txBox="1"/>
          <p:nvPr/>
        </p:nvSpPr>
        <p:spPr>
          <a:xfrm>
            <a:off x="493617" y="976486"/>
            <a:ext cx="560238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Q1 MSHA Inspection Summary</a:t>
            </a:r>
            <a:endParaRPr kumimoji="0" lang="en-US" sz="2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E05560C3-0027-86D9-75D2-C649D9338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DCC4BD0-9891-0933-EBD7-A2F279778AE9}"/>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917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1D711-5367-1114-BBD6-714F61C02A1C}"/>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2" y="0"/>
            <a:ext cx="10806892" cy="418972"/>
          </a:xfrm>
          <a:prstGeom prst="rect">
            <a:avLst/>
          </a:prstGeom>
        </p:spPr>
      </p:pic>
      <p:pic>
        <p:nvPicPr>
          <p:cNvPr id="6" name="Picture 5">
            <a:extLst>
              <a:ext uri="{FF2B5EF4-FFF2-40B4-BE49-F238E27FC236}">
                <a16:creationId xmlns:a16="http://schemas.microsoft.com/office/drawing/2014/main" id="{AE29F842-24AF-195E-BBA1-F56FACFEF9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2064"/>
            <a:ext cx="6241774" cy="627945"/>
          </a:xfrm>
          <a:prstGeom prst="rect">
            <a:avLst/>
          </a:prstGeom>
        </p:spPr>
      </p:pic>
      <p:pic>
        <p:nvPicPr>
          <p:cNvPr id="3" name="Picture 2">
            <a:extLst>
              <a:ext uri="{FF2B5EF4-FFF2-40B4-BE49-F238E27FC236}">
                <a16:creationId xmlns:a16="http://schemas.microsoft.com/office/drawing/2014/main" id="{867BA071-79C0-A244-E307-BC1537790A0F}"/>
              </a:ext>
            </a:extLst>
          </p:cNvPr>
          <p:cNvPicPr>
            <a:picLocks noChangeAspect="1"/>
          </p:cNvPicPr>
          <p:nvPr/>
        </p:nvPicPr>
        <p:blipFill>
          <a:blip r:embed="rId5">
            <a:extLst>
              <a:ext uri="{28A0092B-C50C-407E-A947-70E740481C1C}">
                <a14:useLocalDpi xmlns:a14="http://schemas.microsoft.com/office/drawing/2010/main" val="0"/>
              </a:ext>
            </a:extLst>
          </a:blip>
          <a:srcRect t="7841" r="10714" b="7841"/>
          <a:stretch>
            <a:fillRect/>
          </a:stretch>
        </p:blipFill>
        <p:spPr>
          <a:xfrm>
            <a:off x="2429700" y="416196"/>
            <a:ext cx="9762300" cy="612681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522514" y="976486"/>
            <a:ext cx="5573486"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Citation Count</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graphicFrame>
        <p:nvGraphicFramePr>
          <p:cNvPr id="4" name="Table 3">
            <a:extLst>
              <a:ext uri="{FF2B5EF4-FFF2-40B4-BE49-F238E27FC236}">
                <a16:creationId xmlns:a16="http://schemas.microsoft.com/office/drawing/2014/main" id="{3325ADF7-1290-9354-8168-FCAAB356E9FA}"/>
              </a:ext>
            </a:extLst>
          </p:cNvPr>
          <p:cNvGraphicFramePr>
            <a:graphicFrameLocks noGrp="1"/>
          </p:cNvGraphicFramePr>
          <p:nvPr/>
        </p:nvGraphicFramePr>
        <p:xfrm>
          <a:off x="199811" y="2268290"/>
          <a:ext cx="5039453" cy="2364064"/>
        </p:xfrm>
        <a:graphic>
          <a:graphicData uri="http://schemas.openxmlformats.org/drawingml/2006/table">
            <a:tbl>
              <a:tblPr>
                <a:tableStyleId>{5C22544A-7EE6-4342-B048-85BDC9FD1C3A}</a:tableStyleId>
              </a:tblPr>
              <a:tblGrid>
                <a:gridCol w="1642552">
                  <a:extLst>
                    <a:ext uri="{9D8B030D-6E8A-4147-A177-3AD203B41FA5}">
                      <a16:colId xmlns:a16="http://schemas.microsoft.com/office/drawing/2014/main" val="3323276373"/>
                    </a:ext>
                  </a:extLst>
                </a:gridCol>
                <a:gridCol w="892599">
                  <a:extLst>
                    <a:ext uri="{9D8B030D-6E8A-4147-A177-3AD203B41FA5}">
                      <a16:colId xmlns:a16="http://schemas.microsoft.com/office/drawing/2014/main" val="4118524547"/>
                    </a:ext>
                  </a:extLst>
                </a:gridCol>
                <a:gridCol w="1029730">
                  <a:extLst>
                    <a:ext uri="{9D8B030D-6E8A-4147-A177-3AD203B41FA5}">
                      <a16:colId xmlns:a16="http://schemas.microsoft.com/office/drawing/2014/main" val="4157726060"/>
                    </a:ext>
                  </a:extLst>
                </a:gridCol>
                <a:gridCol w="1474572">
                  <a:extLst>
                    <a:ext uri="{9D8B030D-6E8A-4147-A177-3AD203B41FA5}">
                      <a16:colId xmlns:a16="http://schemas.microsoft.com/office/drawing/2014/main" val="3269534803"/>
                    </a:ext>
                  </a:extLst>
                </a:gridCol>
              </a:tblGrid>
              <a:tr h="697975">
                <a:tc>
                  <a:txBody>
                    <a:bodyPr/>
                    <a:lstStyle/>
                    <a:p>
                      <a:pPr algn="l" fontAlgn="b">
                        <a:buNone/>
                      </a:pPr>
                      <a:endParaRPr lang="en-US" sz="2000" b="1" i="0" u="none" strike="noStrike" dirty="0">
                        <a:solidFill>
                          <a:srgbClr val="000000"/>
                        </a:solidFill>
                        <a:effectLst/>
                        <a:latin typeface="Tahoma" panose="020B0604030504040204" pitchFamily="34" charset="0"/>
                      </a:endParaRPr>
                    </a:p>
                  </a:txBody>
                  <a:tcPr marL="9525" marR="9525" marT="9525" marB="0" anchor="b"/>
                </a:tc>
                <a:tc>
                  <a:txBody>
                    <a:bodyPr/>
                    <a:lstStyle/>
                    <a:p>
                      <a:pPr algn="ctr" fontAlgn="b">
                        <a:buNone/>
                      </a:pPr>
                      <a:r>
                        <a:rPr lang="en-US" sz="2000" u="none" strike="noStrike" dirty="0">
                          <a:effectLst/>
                        </a:rPr>
                        <a:t>S&amp;S</a:t>
                      </a:r>
                      <a:endParaRPr lang="en-US" sz="2000" b="1" i="0" u="none" strike="noStrike" dirty="0">
                        <a:solidFill>
                          <a:srgbClr val="000000"/>
                        </a:solidFill>
                        <a:effectLst/>
                        <a:latin typeface="Tahoma" panose="020B0604030504040204" pitchFamily="34" charset="0"/>
                      </a:endParaRPr>
                    </a:p>
                  </a:txBody>
                  <a:tcPr marL="9525" marR="9525" marT="9525" marB="0" anchor="b">
                    <a:solidFill>
                      <a:schemeClr val="accent1">
                        <a:lumMod val="40000"/>
                        <a:lumOff val="60000"/>
                      </a:schemeClr>
                    </a:solidFill>
                  </a:tcPr>
                </a:tc>
                <a:tc>
                  <a:txBody>
                    <a:bodyPr/>
                    <a:lstStyle/>
                    <a:p>
                      <a:pPr algn="ctr" fontAlgn="b">
                        <a:buNone/>
                      </a:pPr>
                      <a:r>
                        <a:rPr lang="en-US" sz="2000" u="none" strike="noStrike" dirty="0">
                          <a:effectLst/>
                        </a:rPr>
                        <a:t>Non-S&amp;S</a:t>
                      </a:r>
                      <a:endParaRPr lang="en-US" sz="2000" b="1" i="0" u="none" strike="noStrike" dirty="0">
                        <a:solidFill>
                          <a:srgbClr val="000000"/>
                        </a:solidFill>
                        <a:effectLst/>
                        <a:latin typeface="Tahoma" panose="020B0604030504040204" pitchFamily="34" charset="0"/>
                      </a:endParaRPr>
                    </a:p>
                  </a:txBody>
                  <a:tcPr marL="9525" marR="9525" marT="9525" marB="0" anchor="b">
                    <a:solidFill>
                      <a:schemeClr val="accent1">
                        <a:lumMod val="40000"/>
                        <a:lumOff val="60000"/>
                      </a:schemeClr>
                    </a:solidFill>
                  </a:tcPr>
                </a:tc>
                <a:tc>
                  <a:txBody>
                    <a:bodyPr/>
                    <a:lstStyle/>
                    <a:p>
                      <a:pPr algn="ctr" fontAlgn="b">
                        <a:buNone/>
                      </a:pPr>
                      <a:r>
                        <a:rPr lang="en-US" sz="2000" u="none" strike="noStrike" dirty="0">
                          <a:effectLst/>
                        </a:rPr>
                        <a:t>All Citations</a:t>
                      </a:r>
                      <a:endParaRPr lang="en-US" sz="2000" b="1" i="0" u="none" strike="noStrike" dirty="0">
                        <a:solidFill>
                          <a:srgbClr val="000000"/>
                        </a:solidFill>
                        <a:effectLst/>
                        <a:latin typeface="Tahom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6921687"/>
                  </a:ext>
                </a:extLst>
              </a:tr>
              <a:tr h="348988">
                <a:tc>
                  <a:txBody>
                    <a:bodyPr/>
                    <a:lstStyle/>
                    <a:p>
                      <a:pPr algn="l" fontAlgn="b">
                        <a:buNone/>
                      </a:pPr>
                      <a:r>
                        <a:rPr lang="en-US" sz="2000" u="none" strike="noStrike" dirty="0">
                          <a:effectLst/>
                        </a:rPr>
                        <a:t>Mine </a:t>
                      </a:r>
                      <a:endParaRPr lang="en-US" sz="2000" b="0" i="0" u="none" strike="noStrike" dirty="0">
                        <a:solidFill>
                          <a:srgbClr val="000000"/>
                        </a:solidFill>
                        <a:effectLst/>
                        <a:latin typeface="Tahoma" panose="020B0604030504040204" pitchFamily="34" charset="0"/>
                      </a:endParaRPr>
                    </a:p>
                  </a:txBody>
                  <a:tcPr marL="9525" marR="9525" marT="9525" marB="0" anchor="b">
                    <a:solidFill>
                      <a:schemeClr val="accent1">
                        <a:lumMod val="40000"/>
                        <a:lumOff val="60000"/>
                      </a:schemeClr>
                    </a:solidFill>
                  </a:tcPr>
                </a:tc>
                <a:tc>
                  <a:txBody>
                    <a:bodyPr/>
                    <a:lstStyle/>
                    <a:p>
                      <a:pPr algn="ctr" fontAlgn="b">
                        <a:buNone/>
                      </a:pPr>
                      <a:r>
                        <a:rPr lang="en-US" sz="2000" u="none" strike="noStrike" dirty="0">
                          <a:effectLst/>
                          <a:latin typeface="+mn-lt"/>
                        </a:rPr>
                        <a:t>1</a:t>
                      </a:r>
                      <a:endParaRPr lang="en-US" sz="2000" b="0" i="0" u="none" strike="noStrike" dirty="0">
                        <a:solidFill>
                          <a:srgbClr val="000000"/>
                        </a:solidFill>
                        <a:effectLst/>
                        <a:latin typeface="+mn-lt"/>
                      </a:endParaRPr>
                    </a:p>
                  </a:txBody>
                  <a:tcPr marL="9525" marR="9525" marT="9525" marB="0" anchor="b"/>
                </a:tc>
                <a:tc>
                  <a:txBody>
                    <a:bodyPr/>
                    <a:lstStyle/>
                    <a:p>
                      <a:pPr algn="ctr" fontAlgn="b">
                        <a:buNone/>
                      </a:pPr>
                      <a:r>
                        <a:rPr lang="en-US" sz="2000" b="0" i="0" u="none" strike="noStrike" dirty="0">
                          <a:solidFill>
                            <a:srgbClr val="000000"/>
                          </a:solidFill>
                          <a:effectLst/>
                          <a:latin typeface="+mn-lt"/>
                        </a:rPr>
                        <a:t>17</a:t>
                      </a:r>
                    </a:p>
                  </a:txBody>
                  <a:tcPr marL="9525" marR="9525" marT="9525" marB="0" anchor="b"/>
                </a:tc>
                <a:tc>
                  <a:txBody>
                    <a:bodyPr/>
                    <a:lstStyle/>
                    <a:p>
                      <a:pPr algn="ctr" fontAlgn="b">
                        <a:buNone/>
                      </a:pPr>
                      <a:r>
                        <a:rPr lang="en-US" sz="2000" b="0" i="0" u="none" strike="noStrike" dirty="0">
                          <a:solidFill>
                            <a:srgbClr val="000000"/>
                          </a:solidFill>
                          <a:effectLst/>
                          <a:latin typeface="+mn-lt"/>
                        </a:rPr>
                        <a:t>18</a:t>
                      </a:r>
                    </a:p>
                  </a:txBody>
                  <a:tcPr marL="9525" marR="9525" marT="9525" marB="0" anchor="b"/>
                </a:tc>
                <a:extLst>
                  <a:ext uri="{0D108BD9-81ED-4DB2-BD59-A6C34878D82A}">
                    <a16:rowId xmlns:a16="http://schemas.microsoft.com/office/drawing/2014/main" val="1927588163"/>
                  </a:ext>
                </a:extLst>
              </a:tr>
              <a:tr h="348988">
                <a:tc>
                  <a:txBody>
                    <a:bodyPr/>
                    <a:lstStyle/>
                    <a:p>
                      <a:pPr algn="l" fontAlgn="b">
                        <a:buNone/>
                      </a:pPr>
                      <a:r>
                        <a:rPr lang="en-US" sz="2000" u="none" strike="noStrike">
                          <a:effectLst/>
                        </a:rPr>
                        <a:t>Mill</a:t>
                      </a:r>
                      <a:endParaRPr lang="en-US" sz="2000" b="0" i="0" u="none" strike="noStrike">
                        <a:solidFill>
                          <a:srgbClr val="000000"/>
                        </a:solidFill>
                        <a:effectLst/>
                        <a:latin typeface="Tahoma" panose="020B0604030504040204" pitchFamily="34" charset="0"/>
                      </a:endParaRPr>
                    </a:p>
                  </a:txBody>
                  <a:tcPr marL="9525" marR="9525" marT="9525" marB="0" anchor="b">
                    <a:solidFill>
                      <a:schemeClr val="accent1">
                        <a:lumMod val="40000"/>
                        <a:lumOff val="60000"/>
                      </a:schemeClr>
                    </a:solidFill>
                  </a:tcPr>
                </a:tc>
                <a:tc>
                  <a:txBody>
                    <a:bodyPr/>
                    <a:lstStyle/>
                    <a:p>
                      <a:pPr algn="ctr" fontAlgn="b">
                        <a:buNone/>
                      </a:pPr>
                      <a:r>
                        <a:rPr lang="en-US" sz="2000" b="0" i="0" u="none" strike="noStrike" dirty="0">
                          <a:solidFill>
                            <a:srgbClr val="000000"/>
                          </a:solidFill>
                          <a:effectLst/>
                          <a:latin typeface="+mn-lt"/>
                        </a:rPr>
                        <a:t>6</a:t>
                      </a:r>
                    </a:p>
                  </a:txBody>
                  <a:tcPr marL="9525" marR="9525" marT="9525" marB="0" anchor="b">
                    <a:solidFill>
                      <a:schemeClr val="bg2">
                        <a:lumMod val="90000"/>
                      </a:schemeClr>
                    </a:solidFill>
                  </a:tcPr>
                </a:tc>
                <a:tc>
                  <a:txBody>
                    <a:bodyPr/>
                    <a:lstStyle/>
                    <a:p>
                      <a:pPr algn="ctr" fontAlgn="b">
                        <a:buNone/>
                      </a:pPr>
                      <a:r>
                        <a:rPr lang="en-US" sz="2000" b="0" i="0" u="none" strike="noStrike" dirty="0">
                          <a:solidFill>
                            <a:srgbClr val="000000"/>
                          </a:solidFill>
                          <a:effectLst/>
                          <a:latin typeface="+mn-lt"/>
                        </a:rPr>
                        <a:t>12</a:t>
                      </a:r>
                    </a:p>
                  </a:txBody>
                  <a:tcPr marL="9525" marR="9525" marT="9525" marB="0" anchor="b">
                    <a:solidFill>
                      <a:schemeClr val="bg2">
                        <a:lumMod val="90000"/>
                      </a:schemeClr>
                    </a:solidFill>
                  </a:tcPr>
                </a:tc>
                <a:tc>
                  <a:txBody>
                    <a:bodyPr/>
                    <a:lstStyle/>
                    <a:p>
                      <a:pPr algn="ctr" fontAlgn="b">
                        <a:buNone/>
                      </a:pPr>
                      <a:r>
                        <a:rPr lang="en-US" sz="2000" u="none" strike="noStrike" dirty="0">
                          <a:effectLst/>
                          <a:latin typeface="+mn-lt"/>
                        </a:rPr>
                        <a:t>18 </a:t>
                      </a:r>
                      <a:endParaRPr lang="en-US" sz="2000" b="0" i="0" u="none" strike="noStrike" dirty="0">
                        <a:solidFill>
                          <a:srgbClr val="000000"/>
                        </a:solidFill>
                        <a:effectLst/>
                        <a:latin typeface="+mn-lt"/>
                      </a:endParaRPr>
                    </a:p>
                  </a:txBody>
                  <a:tcPr marL="9525" marR="9525" marT="9525" marB="0" anchor="b">
                    <a:solidFill>
                      <a:schemeClr val="bg2">
                        <a:lumMod val="90000"/>
                      </a:schemeClr>
                    </a:solidFill>
                  </a:tcPr>
                </a:tc>
                <a:extLst>
                  <a:ext uri="{0D108BD9-81ED-4DB2-BD59-A6C34878D82A}">
                    <a16:rowId xmlns:a16="http://schemas.microsoft.com/office/drawing/2014/main" val="1521549886"/>
                  </a:ext>
                </a:extLst>
              </a:tr>
              <a:tr h="348988">
                <a:tc>
                  <a:txBody>
                    <a:bodyPr/>
                    <a:lstStyle/>
                    <a:p>
                      <a:pPr algn="l" fontAlgn="b">
                        <a:buNone/>
                      </a:pPr>
                      <a:r>
                        <a:rPr lang="en-US" sz="2000" u="none" strike="noStrike">
                          <a:effectLst/>
                        </a:rPr>
                        <a:t>Contractors</a:t>
                      </a:r>
                      <a:endParaRPr lang="en-US" sz="2000" b="0" i="0" u="none" strike="noStrike">
                        <a:solidFill>
                          <a:srgbClr val="000000"/>
                        </a:solidFill>
                        <a:effectLst/>
                        <a:latin typeface="Tahoma" panose="020B0604030504040204" pitchFamily="34" charset="0"/>
                      </a:endParaRPr>
                    </a:p>
                  </a:txBody>
                  <a:tcPr marL="9525" marR="9525" marT="9525" marB="0" anchor="b">
                    <a:solidFill>
                      <a:schemeClr val="accent1">
                        <a:lumMod val="40000"/>
                        <a:lumOff val="60000"/>
                      </a:schemeClr>
                    </a:solidFill>
                  </a:tcPr>
                </a:tc>
                <a:tc>
                  <a:txBody>
                    <a:bodyPr/>
                    <a:lstStyle/>
                    <a:p>
                      <a:pPr algn="ctr" fontAlgn="b">
                        <a:buNone/>
                      </a:pPr>
                      <a:endParaRPr lang="en-US" sz="2000" b="0" i="0" u="none" strike="noStrike" dirty="0">
                        <a:solidFill>
                          <a:srgbClr val="000000"/>
                        </a:solidFill>
                        <a:effectLst/>
                        <a:latin typeface="+mn-lt"/>
                      </a:endParaRPr>
                    </a:p>
                  </a:txBody>
                  <a:tcPr marL="9525" marR="9525" marT="9525" marB="0" anchor="b"/>
                </a:tc>
                <a:tc>
                  <a:txBody>
                    <a:bodyPr/>
                    <a:lstStyle/>
                    <a:p>
                      <a:pPr algn="ctr" fontAlgn="b">
                        <a:buNone/>
                      </a:pPr>
                      <a:r>
                        <a:rPr lang="en-US" sz="2000" b="0" i="0" u="none" strike="noStrike" dirty="0">
                          <a:solidFill>
                            <a:srgbClr val="000000"/>
                          </a:solidFill>
                          <a:effectLst/>
                          <a:latin typeface="+mn-lt"/>
                        </a:rPr>
                        <a:t>1</a:t>
                      </a:r>
                    </a:p>
                  </a:txBody>
                  <a:tcPr marL="9525" marR="9525" marT="9525" marB="0" anchor="b"/>
                </a:tc>
                <a:tc>
                  <a:txBody>
                    <a:bodyPr/>
                    <a:lstStyle/>
                    <a:p>
                      <a:pPr algn="ctr" fontAlgn="b">
                        <a:buNone/>
                      </a:pPr>
                      <a:r>
                        <a:rPr lang="en-US" sz="2000" b="0" i="0" u="none" strike="noStrike" dirty="0">
                          <a:solidFill>
                            <a:srgbClr val="000000"/>
                          </a:solidFill>
                          <a:effectLst/>
                          <a:latin typeface="+mn-lt"/>
                        </a:rPr>
                        <a:t>1</a:t>
                      </a:r>
                    </a:p>
                  </a:txBody>
                  <a:tcPr marL="9525" marR="9525" marT="9525" marB="0" anchor="b"/>
                </a:tc>
                <a:extLst>
                  <a:ext uri="{0D108BD9-81ED-4DB2-BD59-A6C34878D82A}">
                    <a16:rowId xmlns:a16="http://schemas.microsoft.com/office/drawing/2014/main" val="2508742306"/>
                  </a:ext>
                </a:extLst>
              </a:tr>
              <a:tr h="369516">
                <a:tc>
                  <a:txBody>
                    <a:bodyPr/>
                    <a:lstStyle/>
                    <a:p>
                      <a:pPr algn="l" fontAlgn="b">
                        <a:buNone/>
                      </a:pPr>
                      <a:r>
                        <a:rPr lang="en-US" sz="2000" u="none" strike="noStrike" dirty="0">
                          <a:effectLst/>
                        </a:rPr>
                        <a:t>Total Henderson</a:t>
                      </a:r>
                      <a:endParaRPr lang="en-US" sz="2000" b="0" i="0" u="none" strike="noStrike" dirty="0">
                        <a:solidFill>
                          <a:srgbClr val="000000"/>
                        </a:solidFill>
                        <a:effectLst/>
                        <a:latin typeface="Tahoma" panose="020B0604030504040204" pitchFamily="34" charset="0"/>
                      </a:endParaRPr>
                    </a:p>
                  </a:txBody>
                  <a:tcPr marL="9525" marR="9525" marT="9525" marB="0" anchor="b">
                    <a:solidFill>
                      <a:schemeClr val="accent1">
                        <a:lumMod val="40000"/>
                        <a:lumOff val="60000"/>
                      </a:schemeClr>
                    </a:solidFill>
                  </a:tcPr>
                </a:tc>
                <a:tc>
                  <a:txBody>
                    <a:bodyPr/>
                    <a:lstStyle/>
                    <a:p>
                      <a:pPr algn="ctr" fontAlgn="b">
                        <a:buNone/>
                      </a:pPr>
                      <a:r>
                        <a:rPr lang="en-US" sz="2000" b="0" i="0" u="none" strike="noStrike" dirty="0">
                          <a:solidFill>
                            <a:srgbClr val="000000"/>
                          </a:solidFill>
                          <a:effectLst/>
                          <a:latin typeface="+mn-lt"/>
                        </a:rPr>
                        <a:t>7</a:t>
                      </a:r>
                    </a:p>
                  </a:txBody>
                  <a:tcPr marL="9525" marR="9525" marT="9525" marB="0" anchor="b">
                    <a:solidFill>
                      <a:schemeClr val="bg1">
                        <a:lumMod val="65000"/>
                      </a:schemeClr>
                    </a:solidFill>
                  </a:tcPr>
                </a:tc>
                <a:tc>
                  <a:txBody>
                    <a:bodyPr/>
                    <a:lstStyle/>
                    <a:p>
                      <a:pPr algn="ctr" fontAlgn="b">
                        <a:buNone/>
                      </a:pPr>
                      <a:r>
                        <a:rPr lang="en-US" sz="2000" b="0" i="0" u="none" strike="noStrike" dirty="0">
                          <a:solidFill>
                            <a:srgbClr val="000000"/>
                          </a:solidFill>
                          <a:effectLst/>
                          <a:latin typeface="+mn-lt"/>
                        </a:rPr>
                        <a:t>31</a:t>
                      </a:r>
                    </a:p>
                  </a:txBody>
                  <a:tcPr marL="9525" marR="9525" marT="9525" marB="0" anchor="b">
                    <a:solidFill>
                      <a:schemeClr val="bg1">
                        <a:lumMod val="65000"/>
                      </a:schemeClr>
                    </a:solidFill>
                  </a:tcPr>
                </a:tc>
                <a:tc>
                  <a:txBody>
                    <a:bodyPr/>
                    <a:lstStyle/>
                    <a:p>
                      <a:pPr algn="ctr" fontAlgn="b">
                        <a:buNone/>
                      </a:pPr>
                      <a:r>
                        <a:rPr lang="en-US" sz="2000" u="none" strike="noStrike" dirty="0">
                          <a:effectLst/>
                          <a:latin typeface="+mn-lt"/>
                        </a:rPr>
                        <a:t>37</a:t>
                      </a:r>
                      <a:endParaRPr lang="en-US" sz="2000" b="1" i="0" u="none" strike="noStrike" dirty="0">
                        <a:solidFill>
                          <a:srgbClr val="000000"/>
                        </a:solidFill>
                        <a:effectLst/>
                        <a:latin typeface="+mn-lt"/>
                      </a:endParaRPr>
                    </a:p>
                  </a:txBody>
                  <a:tcPr marL="9525" marR="9525" marT="9525" marB="0" anchor="b">
                    <a:solidFill>
                      <a:schemeClr val="bg1">
                        <a:lumMod val="65000"/>
                      </a:schemeClr>
                    </a:solidFill>
                  </a:tcPr>
                </a:tc>
                <a:extLst>
                  <a:ext uri="{0D108BD9-81ED-4DB2-BD59-A6C34878D82A}">
                    <a16:rowId xmlns:a16="http://schemas.microsoft.com/office/drawing/2014/main" val="4137345948"/>
                  </a:ext>
                </a:extLst>
              </a:tr>
            </a:tbl>
          </a:graphicData>
        </a:graphic>
      </p:graphicFrame>
    </p:spTree>
    <p:extLst>
      <p:ext uri="{BB962C8B-B14F-4D97-AF65-F5344CB8AC3E}">
        <p14:creationId xmlns:p14="http://schemas.microsoft.com/office/powerpoint/2010/main" val="3297883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9D414-EB9A-3DB8-785B-C80D5106D36E}"/>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920FB57B-22A7-9FD0-4C2B-DCC2AFA13C52}"/>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7AA2138-0EED-C6E1-81F7-3F6DBBD98E04}"/>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41D20D6-F3F2-52BA-C70E-B3325E67C355}"/>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blue and grey text on a black background&#10;&#10;Description automatically generated">
            <a:extLst>
              <a:ext uri="{FF2B5EF4-FFF2-40B4-BE49-F238E27FC236}">
                <a16:creationId xmlns:a16="http://schemas.microsoft.com/office/drawing/2014/main" id="{E908F640-880C-837F-20A5-6FDBDECE9A3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graphicFrame>
        <p:nvGraphicFramePr>
          <p:cNvPr id="4" name="Chart 3">
            <a:extLst>
              <a:ext uri="{FF2B5EF4-FFF2-40B4-BE49-F238E27FC236}">
                <a16:creationId xmlns:a16="http://schemas.microsoft.com/office/drawing/2014/main" id="{5D23FD8D-C951-4E8D-886B-90AE1A1F95C8}"/>
              </a:ext>
              <a:ext uri="{147F2762-F138-4A5C-976F-8EAC2B608ADB}">
                <a16:predDERef xmlns:a16="http://schemas.microsoft.com/office/drawing/2014/main" pred="{974EF01C-3049-4FF3-B205-4B8336113D8D}"/>
              </a:ext>
            </a:extLst>
          </p:cNvPr>
          <p:cNvGraphicFramePr>
            <a:graphicFrameLocks/>
          </p:cNvGraphicFramePr>
          <p:nvPr/>
        </p:nvGraphicFramePr>
        <p:xfrm>
          <a:off x="1799265" y="730250"/>
          <a:ext cx="10038507" cy="53974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43165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1D711-5367-1114-BBD6-714F61C02A1C}"/>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2" y="0"/>
            <a:ext cx="10806892" cy="418972"/>
          </a:xfrm>
          <a:prstGeom prst="rect">
            <a:avLst/>
          </a:prstGeom>
        </p:spPr>
      </p:pic>
      <p:pic>
        <p:nvPicPr>
          <p:cNvPr id="6" name="Picture 5">
            <a:extLst>
              <a:ext uri="{FF2B5EF4-FFF2-40B4-BE49-F238E27FC236}">
                <a16:creationId xmlns:a16="http://schemas.microsoft.com/office/drawing/2014/main" id="{AE29F842-24AF-195E-BBA1-F56FACFEF9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2064"/>
            <a:ext cx="6241774" cy="627945"/>
          </a:xfrm>
          <a:prstGeom prst="rect">
            <a:avLst/>
          </a:prstGeom>
        </p:spPr>
      </p:pic>
      <p:pic>
        <p:nvPicPr>
          <p:cNvPr id="3" name="Picture 2">
            <a:extLst>
              <a:ext uri="{FF2B5EF4-FFF2-40B4-BE49-F238E27FC236}">
                <a16:creationId xmlns:a16="http://schemas.microsoft.com/office/drawing/2014/main" id="{867BA071-79C0-A244-E307-BC1537790A0F}"/>
              </a:ext>
            </a:extLst>
          </p:cNvPr>
          <p:cNvPicPr>
            <a:picLocks noChangeAspect="1"/>
          </p:cNvPicPr>
          <p:nvPr/>
        </p:nvPicPr>
        <p:blipFill>
          <a:blip r:embed="rId5">
            <a:extLst>
              <a:ext uri="{28A0092B-C50C-407E-A947-70E740481C1C}">
                <a14:useLocalDpi xmlns:a14="http://schemas.microsoft.com/office/drawing/2010/main" val="0"/>
              </a:ext>
            </a:extLst>
          </a:blip>
          <a:srcRect t="7841" r="10714" b="7841"/>
          <a:stretch>
            <a:fillRect/>
          </a:stretch>
        </p:blipFill>
        <p:spPr>
          <a:xfrm>
            <a:off x="2429700" y="416196"/>
            <a:ext cx="9762300" cy="612681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522514" y="976486"/>
            <a:ext cx="5573486"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Safety Success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89452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E0355-05C8-13DE-28A8-48F8AD18F8DD}"/>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DCEAE984-60BD-78A4-6DCC-DA7FE951BEE9}"/>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C33017F-B06D-8723-5FA1-6C61EFFA464A}"/>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028FE04-449F-A308-FDCD-63EB326D227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38238CB-73FE-421E-3718-3F3AF023D7D5}"/>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Big Hitters – Safe Access (7)</a:t>
            </a:r>
            <a:endParaRPr lang="en-US" sz="3600" b="1" dirty="0">
              <a:solidFill>
                <a:srgbClr val="004449"/>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2118A9A-D5A3-FEC2-C01A-B4FBBA4E9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994" y="1548484"/>
            <a:ext cx="2798738" cy="4021851"/>
          </a:xfrm>
          <a:prstGeom prst="rect">
            <a:avLst/>
          </a:prstGeom>
        </p:spPr>
      </p:pic>
      <p:sp>
        <p:nvSpPr>
          <p:cNvPr id="2" name="TextBox 1">
            <a:extLst>
              <a:ext uri="{FF2B5EF4-FFF2-40B4-BE49-F238E27FC236}">
                <a16:creationId xmlns:a16="http://schemas.microsoft.com/office/drawing/2014/main" id="{CFEB4657-CB00-BD98-E147-F5AECF83EC9B}"/>
              </a:ext>
            </a:extLst>
          </p:cNvPr>
          <p:cNvSpPr txBox="1"/>
          <p:nvPr/>
        </p:nvSpPr>
        <p:spPr>
          <a:xfrm>
            <a:off x="7771248" y="1710412"/>
            <a:ext cx="356540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When storing equipment, be sure to pay attention to what is around.  Safe access citations are easily caught and corrected with a proper WPE.</a:t>
            </a:r>
            <a:endParaRPr lang="en-US"/>
          </a:p>
          <a:p>
            <a:pPr marL="285750" indent="-285750">
              <a:buFont typeface="Arial"/>
              <a:buChar char="•"/>
            </a:pPr>
            <a:endParaRPr lang="en-US">
              <a:ea typeface="Calibri"/>
              <a:cs typeface="Calibri"/>
            </a:endParaRPr>
          </a:p>
          <a:p>
            <a:pPr marL="285750" indent="-285750">
              <a:buFont typeface="Arial"/>
              <a:buChar char="•"/>
            </a:pPr>
            <a:r>
              <a:rPr lang="en-US">
                <a:ea typeface="Calibri"/>
                <a:cs typeface="Calibri"/>
              </a:rPr>
              <a:t>Electrical panels/Disconnects need clear access for emergencies.</a:t>
            </a:r>
          </a:p>
          <a:p>
            <a:pPr marL="285750" indent="-285750">
              <a:buFont typeface="Arial"/>
              <a:buChar char="•"/>
            </a:pPr>
            <a:endParaRPr lang="en-US">
              <a:ea typeface="Calibri"/>
              <a:cs typeface="Calibri"/>
            </a:endParaRPr>
          </a:p>
          <a:p>
            <a:pPr marL="285750" indent="-285750">
              <a:buFont typeface="Arial"/>
              <a:buChar char="•"/>
            </a:pPr>
            <a:r>
              <a:rPr lang="en-US">
                <a:ea typeface="Calibri"/>
                <a:cs typeface="Calibri"/>
              </a:rPr>
              <a:t>Maintain clear access to all tools</a:t>
            </a:r>
          </a:p>
          <a:p>
            <a:pPr marL="285750" indent="-285750">
              <a:buFont typeface="Arial"/>
              <a:buChar char="•"/>
            </a:pPr>
            <a:endParaRPr lang="en-US">
              <a:ea typeface="Calibri"/>
              <a:cs typeface="Calibri"/>
            </a:endParaRPr>
          </a:p>
          <a:p>
            <a:pPr marL="285750" indent="-285750">
              <a:buFont typeface="Arial"/>
              <a:buChar char="•"/>
            </a:pPr>
            <a:endParaRPr lang="en-US">
              <a:ea typeface="Calibri"/>
              <a:cs typeface="Calibri"/>
            </a:endParaRPr>
          </a:p>
          <a:p>
            <a:endParaRPr lang="en-US">
              <a:ea typeface="Calibri"/>
              <a:cs typeface="Calibri"/>
            </a:endParaRPr>
          </a:p>
        </p:txBody>
      </p:sp>
      <p:pic>
        <p:nvPicPr>
          <p:cNvPr id="3" name="Picture 2" descr="A metal machine in a factory&#10;&#10;AI-generated content may be incorrect.">
            <a:extLst>
              <a:ext uri="{FF2B5EF4-FFF2-40B4-BE49-F238E27FC236}">
                <a16:creationId xmlns:a16="http://schemas.microsoft.com/office/drawing/2014/main" id="{345AFF2B-DE2E-951F-0DEC-7B66AEA90F57}"/>
              </a:ext>
            </a:extLst>
          </p:cNvPr>
          <p:cNvPicPr>
            <a:picLocks noChangeAspect="1"/>
          </p:cNvPicPr>
          <p:nvPr/>
        </p:nvPicPr>
        <p:blipFill>
          <a:blip r:embed="rId4"/>
          <a:srcRect l="6831" t="-194" r="2846"/>
          <a:stretch>
            <a:fillRect/>
          </a:stretch>
        </p:blipFill>
        <p:spPr>
          <a:xfrm rot="5400000">
            <a:off x="4111481" y="2053878"/>
            <a:ext cx="3994955" cy="3011031"/>
          </a:xfrm>
          <a:prstGeom prst="rect">
            <a:avLst/>
          </a:prstGeom>
        </p:spPr>
      </p:pic>
      <p:sp>
        <p:nvSpPr>
          <p:cNvPr id="6" name="TextBox 5">
            <a:extLst>
              <a:ext uri="{FF2B5EF4-FFF2-40B4-BE49-F238E27FC236}">
                <a16:creationId xmlns:a16="http://schemas.microsoft.com/office/drawing/2014/main" id="{9304BC83-3BB6-35C0-C6AF-348CF67D98D6}"/>
              </a:ext>
            </a:extLst>
          </p:cNvPr>
          <p:cNvSpPr txBox="1"/>
          <p:nvPr/>
        </p:nvSpPr>
        <p:spPr>
          <a:xfrm>
            <a:off x="4860934" y="1556678"/>
            <a:ext cx="28196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Calibri"/>
                <a:cs typeface="Calibri"/>
              </a:rPr>
              <a:t>Roughers Maintenance /Welding Area</a:t>
            </a:r>
          </a:p>
        </p:txBody>
      </p:sp>
      <p:cxnSp>
        <p:nvCxnSpPr>
          <p:cNvPr id="7" name="Straight Arrow Connector 6">
            <a:extLst>
              <a:ext uri="{FF2B5EF4-FFF2-40B4-BE49-F238E27FC236}">
                <a16:creationId xmlns:a16="http://schemas.microsoft.com/office/drawing/2014/main" id="{66FF018B-D563-8930-D59F-EDA62B30F2F7}"/>
              </a:ext>
            </a:extLst>
          </p:cNvPr>
          <p:cNvCxnSpPr/>
          <p:nvPr/>
        </p:nvCxnSpPr>
        <p:spPr>
          <a:xfrm flipH="1">
            <a:off x="7284753" y="2002420"/>
            <a:ext cx="388515" cy="37719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40305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CDC0-2269-0B0A-C70A-5C5B4C3FA33D}"/>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C8045EE-5B5A-9178-94E9-578AB3951C59}"/>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A16A0D0-D80D-E628-A5B6-DC3170B4A7A3}"/>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B532956-33B6-ED3B-C0E5-D0B4EB1EE6C2}"/>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ea typeface="Calibri"/>
              <a:cs typeface="Calibri"/>
            </a:endParaRPr>
          </a:p>
        </p:txBody>
      </p:sp>
      <p:sp>
        <p:nvSpPr>
          <p:cNvPr id="4" name="TextBox 3">
            <a:extLst>
              <a:ext uri="{FF2B5EF4-FFF2-40B4-BE49-F238E27FC236}">
                <a16:creationId xmlns:a16="http://schemas.microsoft.com/office/drawing/2014/main" id="{DF5A17AD-1200-64F4-DDD6-FE0EE86737EC}"/>
              </a:ext>
            </a:extLst>
          </p:cNvPr>
          <p:cNvSpPr txBox="1"/>
          <p:nvPr/>
        </p:nvSpPr>
        <p:spPr>
          <a:xfrm>
            <a:off x="1953936" y="560283"/>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Big Hitters – Electrical (6)</a:t>
            </a:r>
            <a:endParaRPr lang="en-US" sz="3600" b="1" dirty="0">
              <a:solidFill>
                <a:srgbClr val="00444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05BD90F-F319-0CBF-63A1-1E4F369C7F6C}"/>
              </a:ext>
            </a:extLst>
          </p:cNvPr>
          <p:cNvSpPr txBox="1"/>
          <p:nvPr/>
        </p:nvSpPr>
        <p:spPr>
          <a:xfrm>
            <a:off x="1953936" y="1592825"/>
            <a:ext cx="9388214" cy="1938992"/>
          </a:xfrm>
          <a:prstGeom prst="rect">
            <a:avLst/>
          </a:prstGeom>
          <a:noFill/>
        </p:spPr>
        <p:txBody>
          <a:bodyPr wrap="square">
            <a:spAutoFit/>
          </a:bodyPr>
          <a:lstStyle/>
          <a:p>
            <a:pPr marL="0" indent="0">
              <a:buNone/>
            </a:pPr>
            <a:r>
              <a:rPr lang="en-US" sz="6000" dirty="0"/>
              <a:t> </a:t>
            </a:r>
          </a:p>
          <a:p>
            <a:endParaRPr lang="en-US" sz="6000" dirty="0"/>
          </a:p>
        </p:txBody>
      </p:sp>
      <p:pic>
        <p:nvPicPr>
          <p:cNvPr id="5" name="Picture 4">
            <a:extLst>
              <a:ext uri="{FF2B5EF4-FFF2-40B4-BE49-F238E27FC236}">
                <a16:creationId xmlns:a16="http://schemas.microsoft.com/office/drawing/2014/main" id="{7D70447F-E2F7-9938-B3AD-D79F0911B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6626" y="2325462"/>
            <a:ext cx="2877410" cy="3793613"/>
          </a:xfrm>
          <a:prstGeom prst="rect">
            <a:avLst/>
          </a:prstGeom>
        </p:spPr>
      </p:pic>
      <p:pic>
        <p:nvPicPr>
          <p:cNvPr id="7" name="Picture 6">
            <a:extLst>
              <a:ext uri="{FF2B5EF4-FFF2-40B4-BE49-F238E27FC236}">
                <a16:creationId xmlns:a16="http://schemas.microsoft.com/office/drawing/2014/main" id="{0938B589-7FC3-43AF-5587-A8ED18164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6356" y="2800585"/>
            <a:ext cx="2522213" cy="3313737"/>
          </a:xfrm>
          <a:prstGeom prst="rect">
            <a:avLst/>
          </a:prstGeom>
        </p:spPr>
      </p:pic>
      <p:sp>
        <p:nvSpPr>
          <p:cNvPr id="6" name="TextBox 5">
            <a:extLst>
              <a:ext uri="{FF2B5EF4-FFF2-40B4-BE49-F238E27FC236}">
                <a16:creationId xmlns:a16="http://schemas.microsoft.com/office/drawing/2014/main" id="{747AF231-BC9E-6EEB-57B9-C8E8B2CE11BC}"/>
              </a:ext>
            </a:extLst>
          </p:cNvPr>
          <p:cNvSpPr txBox="1"/>
          <p:nvPr/>
        </p:nvSpPr>
        <p:spPr>
          <a:xfrm>
            <a:off x="5446889" y="1693333"/>
            <a:ext cx="25682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Distribution boxes and the devices they control need labeling</a:t>
            </a:r>
          </a:p>
        </p:txBody>
      </p:sp>
      <p:pic>
        <p:nvPicPr>
          <p:cNvPr id="8" name="Picture 7" descr="A electrical box with wires attached to a wall&#10;&#10;AI-generated content may be incorrect.">
            <a:extLst>
              <a:ext uri="{FF2B5EF4-FFF2-40B4-BE49-F238E27FC236}">
                <a16:creationId xmlns:a16="http://schemas.microsoft.com/office/drawing/2014/main" id="{A1FC5C9D-F493-4C7B-E2FF-6EFB15012C47}"/>
              </a:ext>
            </a:extLst>
          </p:cNvPr>
          <p:cNvPicPr>
            <a:picLocks noChangeAspect="1"/>
          </p:cNvPicPr>
          <p:nvPr/>
        </p:nvPicPr>
        <p:blipFill>
          <a:blip r:embed="rId5"/>
          <a:stretch>
            <a:fillRect/>
          </a:stretch>
        </p:blipFill>
        <p:spPr>
          <a:xfrm>
            <a:off x="1716531" y="1392296"/>
            <a:ext cx="3575455" cy="4722518"/>
          </a:xfrm>
          <a:prstGeom prst="rect">
            <a:avLst/>
          </a:prstGeom>
        </p:spPr>
      </p:pic>
      <p:sp>
        <p:nvSpPr>
          <p:cNvPr id="9" name="TextBox 8">
            <a:extLst>
              <a:ext uri="{FF2B5EF4-FFF2-40B4-BE49-F238E27FC236}">
                <a16:creationId xmlns:a16="http://schemas.microsoft.com/office/drawing/2014/main" id="{7C7B4CCA-BBED-1E50-4F2C-D6F22778AC5E}"/>
              </a:ext>
            </a:extLst>
          </p:cNvPr>
          <p:cNvSpPr txBox="1"/>
          <p:nvPr/>
        </p:nvSpPr>
        <p:spPr>
          <a:xfrm>
            <a:off x="2069630" y="1636889"/>
            <a:ext cx="287866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highlight>
                  <a:srgbClr val="C0C0C0"/>
                </a:highlight>
                <a:ea typeface="Calibri" panose="020F0502020204030204"/>
                <a:cs typeface="Calibri" panose="020F0502020204030204"/>
              </a:rPr>
              <a:t>Is this a proper lockout device?  Does this meet our policy?</a:t>
            </a:r>
          </a:p>
        </p:txBody>
      </p:sp>
      <p:pic>
        <p:nvPicPr>
          <p:cNvPr id="10" name="Graphic 9" descr="Arrow Right with solid fill">
            <a:extLst>
              <a:ext uri="{FF2B5EF4-FFF2-40B4-BE49-F238E27FC236}">
                <a16:creationId xmlns:a16="http://schemas.microsoft.com/office/drawing/2014/main" id="{D17ED06E-3B55-DC2D-22AA-8CD0C92F44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83467" y="2802467"/>
            <a:ext cx="914400" cy="914400"/>
          </a:xfrm>
          <a:prstGeom prst="rect">
            <a:avLst/>
          </a:prstGeom>
        </p:spPr>
      </p:pic>
      <p:sp>
        <p:nvSpPr>
          <p:cNvPr id="11" name="TextBox 10">
            <a:extLst>
              <a:ext uri="{FF2B5EF4-FFF2-40B4-BE49-F238E27FC236}">
                <a16:creationId xmlns:a16="http://schemas.microsoft.com/office/drawing/2014/main" id="{B80DEDC5-612F-B2CA-CDE3-E1ED3573A0EB}"/>
              </a:ext>
            </a:extLst>
          </p:cNvPr>
          <p:cNvSpPr txBox="1"/>
          <p:nvPr/>
        </p:nvSpPr>
        <p:spPr>
          <a:xfrm>
            <a:off x="8532519" y="1693333"/>
            <a:ext cx="28786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panose="020F0502020204030204"/>
                <a:cs typeface="Calibri" panose="020F0502020204030204"/>
              </a:rPr>
              <a:t>Follow up on WO's</a:t>
            </a:r>
          </a:p>
        </p:txBody>
      </p:sp>
      <p:sp>
        <p:nvSpPr>
          <p:cNvPr id="3" name="TextBox 2">
            <a:extLst>
              <a:ext uri="{FF2B5EF4-FFF2-40B4-BE49-F238E27FC236}">
                <a16:creationId xmlns:a16="http://schemas.microsoft.com/office/drawing/2014/main" id="{3F426577-C9AD-8BA5-470E-667296B503D8}"/>
              </a:ext>
            </a:extLst>
          </p:cNvPr>
          <p:cNvSpPr txBox="1"/>
          <p:nvPr/>
        </p:nvSpPr>
        <p:spPr>
          <a:xfrm>
            <a:off x="3645516" y="6128631"/>
            <a:ext cx="63283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8"/>
              </a:rPr>
              <a:t>Corporate Safety Portal - DOHS Policies - By Policy and Purpose</a:t>
            </a:r>
            <a:endParaRPr lang="en-US"/>
          </a:p>
        </p:txBody>
      </p:sp>
    </p:spTree>
    <p:extLst>
      <p:ext uri="{BB962C8B-B14F-4D97-AF65-F5344CB8AC3E}">
        <p14:creationId xmlns:p14="http://schemas.microsoft.com/office/powerpoint/2010/main" val="32577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9DFD9-135B-FFF5-5228-55B1F37166A1}"/>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5FB68B3-2B14-4213-8CAF-2499B39A74E1}"/>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8C4B0C2-996D-F114-1FD0-F65784FC82AD}"/>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CBA5BEE-6427-4818-90C5-C6580B9EC2D4}"/>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66CB13-1DBD-8EAA-86D5-177322A8E192}"/>
              </a:ext>
            </a:extLst>
          </p:cNvPr>
          <p:cNvSpPr txBox="1"/>
          <p:nvPr/>
        </p:nvSpPr>
        <p:spPr>
          <a:xfrm>
            <a:off x="1953936" y="541294"/>
            <a:ext cx="9455092" cy="1569660"/>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Big Hitters – Fire Prevention and Control (5)</a:t>
            </a:r>
            <a:endParaRPr lang="en-US" sz="3600" b="1" dirty="0">
              <a:solidFill>
                <a:srgbClr val="004449"/>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80B5FC8-842F-BE24-A973-529324D01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410357" y="2397318"/>
            <a:ext cx="3409772" cy="3063364"/>
          </a:xfrm>
          <a:prstGeom prst="rect">
            <a:avLst/>
          </a:prstGeom>
        </p:spPr>
      </p:pic>
      <p:pic>
        <p:nvPicPr>
          <p:cNvPr id="7" name="Picture 6">
            <a:extLst>
              <a:ext uri="{FF2B5EF4-FFF2-40B4-BE49-F238E27FC236}">
                <a16:creationId xmlns:a16="http://schemas.microsoft.com/office/drawing/2014/main" id="{34C097FC-66F6-12B5-786E-2D182639F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5626" y="2224114"/>
            <a:ext cx="3199976" cy="3409770"/>
          </a:xfrm>
          <a:prstGeom prst="rect">
            <a:avLst/>
          </a:prstGeom>
        </p:spPr>
      </p:pic>
      <p:pic>
        <p:nvPicPr>
          <p:cNvPr id="9" name="Picture 8">
            <a:extLst>
              <a:ext uri="{FF2B5EF4-FFF2-40B4-BE49-F238E27FC236}">
                <a16:creationId xmlns:a16="http://schemas.microsoft.com/office/drawing/2014/main" id="{D63BBF2C-EC49-B524-979C-688AF7005E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1242" y="2224112"/>
            <a:ext cx="2790590" cy="3409771"/>
          </a:xfrm>
          <a:prstGeom prst="rect">
            <a:avLst/>
          </a:prstGeom>
        </p:spPr>
      </p:pic>
      <p:sp>
        <p:nvSpPr>
          <p:cNvPr id="2" name="TextBox 1">
            <a:extLst>
              <a:ext uri="{FF2B5EF4-FFF2-40B4-BE49-F238E27FC236}">
                <a16:creationId xmlns:a16="http://schemas.microsoft.com/office/drawing/2014/main" id="{1E0075CC-875F-BE3A-AA29-E33E5F483CF5}"/>
              </a:ext>
            </a:extLst>
          </p:cNvPr>
          <p:cNvSpPr txBox="1"/>
          <p:nvPr/>
        </p:nvSpPr>
        <p:spPr>
          <a:xfrm>
            <a:off x="5277555" y="5014148"/>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72E31322-7CEB-E67C-DF04-0FA0CC469CB1}"/>
              </a:ext>
            </a:extLst>
          </p:cNvPr>
          <p:cNvSpPr txBox="1"/>
          <p:nvPr/>
        </p:nvSpPr>
        <p:spPr>
          <a:xfrm>
            <a:off x="5117630" y="2323629"/>
            <a:ext cx="29068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ighlight>
                  <a:srgbClr val="C0C0C0"/>
                </a:highlight>
                <a:ea typeface="Calibri"/>
                <a:cs typeface="Calibri"/>
              </a:rPr>
              <a:t>57.4104 Combustible Waste</a:t>
            </a:r>
            <a:endParaRPr lang="en-US">
              <a:highlight>
                <a:srgbClr val="C0C0C0"/>
              </a:highlight>
            </a:endParaRPr>
          </a:p>
        </p:txBody>
      </p:sp>
      <p:sp>
        <p:nvSpPr>
          <p:cNvPr id="6" name="TextBox 5">
            <a:extLst>
              <a:ext uri="{FF2B5EF4-FFF2-40B4-BE49-F238E27FC236}">
                <a16:creationId xmlns:a16="http://schemas.microsoft.com/office/drawing/2014/main" id="{D669D545-0F53-97C1-1F7E-B6B9CB78F83E}"/>
              </a:ext>
            </a:extLst>
          </p:cNvPr>
          <p:cNvSpPr txBox="1"/>
          <p:nvPr/>
        </p:nvSpPr>
        <p:spPr>
          <a:xfrm>
            <a:off x="4270963" y="5776148"/>
            <a:ext cx="47601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The biggest threat to U/G miners is a FIRE. </a:t>
            </a:r>
          </a:p>
        </p:txBody>
      </p:sp>
      <p:sp>
        <p:nvSpPr>
          <p:cNvPr id="10" name="TextBox 9">
            <a:extLst>
              <a:ext uri="{FF2B5EF4-FFF2-40B4-BE49-F238E27FC236}">
                <a16:creationId xmlns:a16="http://schemas.microsoft.com/office/drawing/2014/main" id="{20D667B9-FACC-AA8E-D87D-02CC51A69FEF}"/>
              </a:ext>
            </a:extLst>
          </p:cNvPr>
          <p:cNvSpPr txBox="1"/>
          <p:nvPr/>
        </p:nvSpPr>
        <p:spPr>
          <a:xfrm>
            <a:off x="8974666" y="2389481"/>
            <a:ext cx="24365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ighlight>
                  <a:srgbClr val="C0C0C0"/>
                </a:highlight>
                <a:ea typeface="Calibri"/>
                <a:cs typeface="Calibri"/>
              </a:rPr>
              <a:t>57.4201 Inspection of firefighting equipment</a:t>
            </a:r>
            <a:endParaRPr lang="en-US">
              <a:solidFill>
                <a:srgbClr val="FF0000"/>
              </a:solidFill>
              <a:highlight>
                <a:srgbClr val="C0C0C0"/>
              </a:highlight>
              <a:ea typeface="Calibri"/>
              <a:cs typeface="Calibri"/>
            </a:endParaRPr>
          </a:p>
        </p:txBody>
      </p:sp>
      <p:sp>
        <p:nvSpPr>
          <p:cNvPr id="19" name="TextBox 18">
            <a:extLst>
              <a:ext uri="{FF2B5EF4-FFF2-40B4-BE49-F238E27FC236}">
                <a16:creationId xmlns:a16="http://schemas.microsoft.com/office/drawing/2014/main" id="{1110E99F-2D3B-9916-0DD1-7C8A46AFF582}"/>
              </a:ext>
            </a:extLst>
          </p:cNvPr>
          <p:cNvSpPr txBox="1"/>
          <p:nvPr/>
        </p:nvSpPr>
        <p:spPr>
          <a:xfrm>
            <a:off x="1984963" y="2318926"/>
            <a:ext cx="240829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aseline="0">
                <a:highlight>
                  <a:srgbClr val="C0C0C0"/>
                </a:highlight>
                <a:latin typeface="Calibri"/>
                <a:ea typeface="Segoe UI"/>
                <a:cs typeface="Segoe UI"/>
              </a:rPr>
              <a:t>57.4201 Inspection </a:t>
            </a:r>
            <a:r>
              <a:rPr lang="en-US">
                <a:highlight>
                  <a:srgbClr val="C0C0C0"/>
                </a:highlight>
                <a:latin typeface="Calibri"/>
                <a:ea typeface="Segoe UI"/>
                <a:cs typeface="Segoe UI"/>
              </a:rPr>
              <a:t>of firefighting</a:t>
            </a:r>
            <a:r>
              <a:rPr lang="en-US" sz="1800" baseline="0">
                <a:highlight>
                  <a:srgbClr val="C0C0C0"/>
                </a:highlight>
                <a:latin typeface="Calibri"/>
                <a:ea typeface="Segoe UI"/>
                <a:cs typeface="Segoe UI"/>
              </a:rPr>
              <a:t> equipment</a:t>
            </a:r>
            <a:endParaRPr lang="en-US">
              <a:ea typeface="Calibri" panose="020F0502020204030204"/>
              <a:cs typeface="Calibri" panose="020F0502020204030204"/>
            </a:endParaRPr>
          </a:p>
          <a:p>
            <a:pPr algn="ctr"/>
            <a:endParaRPr lang="en-US"/>
          </a:p>
        </p:txBody>
      </p:sp>
    </p:spTree>
    <p:extLst>
      <p:ext uri="{BB962C8B-B14F-4D97-AF65-F5344CB8AC3E}">
        <p14:creationId xmlns:p14="http://schemas.microsoft.com/office/powerpoint/2010/main" val="4014507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0FBDA-D771-4AF4-7C3A-9D52F5FC6F1D}"/>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8D0BCA9-E01B-AE13-EDF3-4037E80E5A8B}"/>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8111AA1-1E7C-B0BC-8B41-241C4185EEB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C01B761-3C12-2B8A-4DB5-4E1DE723C235}"/>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0933F98-BB86-BA90-128E-7465884B238E}"/>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Big Hitters – Guarding (4)</a:t>
            </a:r>
            <a:endParaRPr lang="en-US" sz="3600" b="1" dirty="0">
              <a:solidFill>
                <a:srgbClr val="00444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BC63F9E-19CC-3203-7A74-A0208E57F729}"/>
              </a:ext>
            </a:extLst>
          </p:cNvPr>
          <p:cNvSpPr txBox="1"/>
          <p:nvPr/>
        </p:nvSpPr>
        <p:spPr>
          <a:xfrm>
            <a:off x="2117502" y="1331569"/>
            <a:ext cx="9455092" cy="1323439"/>
          </a:xfrm>
          <a:prstGeom prst="rect">
            <a:avLst/>
          </a:prstGeom>
          <a:noFill/>
        </p:spPr>
        <p:txBody>
          <a:bodyPr wrap="square">
            <a:spAutoFit/>
          </a:bodyPr>
          <a:lstStyle/>
          <a:p>
            <a:pPr marL="0" indent="0">
              <a:buNone/>
            </a:pPr>
            <a:endParaRPr lang="en-US" sz="2000" dirty="0"/>
          </a:p>
          <a:p>
            <a:pPr marL="0" indent="0">
              <a:buNone/>
            </a:pPr>
            <a:r>
              <a:rPr lang="en-US" sz="6000" dirty="0"/>
              <a:t>UNSECURED</a:t>
            </a:r>
          </a:p>
        </p:txBody>
      </p:sp>
      <p:pic>
        <p:nvPicPr>
          <p:cNvPr id="5" name="Picture 4">
            <a:extLst>
              <a:ext uri="{FF2B5EF4-FFF2-40B4-BE49-F238E27FC236}">
                <a16:creationId xmlns:a16="http://schemas.microsoft.com/office/drawing/2014/main" id="{23A63499-953A-59F9-276D-4AF50A395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928844" y="1268692"/>
            <a:ext cx="4648776" cy="5143500"/>
          </a:xfrm>
          <a:prstGeom prst="rect">
            <a:avLst/>
          </a:prstGeom>
        </p:spPr>
      </p:pic>
      <p:pic>
        <p:nvPicPr>
          <p:cNvPr id="7" name="Picture 6">
            <a:extLst>
              <a:ext uri="{FF2B5EF4-FFF2-40B4-BE49-F238E27FC236}">
                <a16:creationId xmlns:a16="http://schemas.microsoft.com/office/drawing/2014/main" id="{1032FF85-1692-7A08-7DBF-EB81B806C3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1419" y="2821414"/>
            <a:ext cx="3714403" cy="3343416"/>
          </a:xfrm>
          <a:prstGeom prst="rect">
            <a:avLst/>
          </a:prstGeom>
        </p:spPr>
      </p:pic>
    </p:spTree>
    <p:extLst>
      <p:ext uri="{BB962C8B-B14F-4D97-AF65-F5344CB8AC3E}">
        <p14:creationId xmlns:p14="http://schemas.microsoft.com/office/powerpoint/2010/main" val="624120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EFC15D-96BB-D774-D9B9-638E97766AD2}"/>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E531367C-82BB-C7F0-86EE-B3A5E0782C25}"/>
              </a:ext>
            </a:extLst>
          </p:cNvPr>
          <p:cNvSpPr>
            <a:spLocks noGrp="1"/>
          </p:cNvSpPr>
          <p:nvPr>
            <p:ph idx="1"/>
          </p:nvPr>
        </p:nvSpPr>
        <p:spPr>
          <a:xfrm>
            <a:off x="599301" y="403651"/>
            <a:ext cx="6477002" cy="5983063"/>
          </a:xfrm>
        </p:spPr>
        <p:txBody>
          <a:bodyPr numCol="1">
            <a:noAutofit/>
          </a:bodyPr>
          <a:lstStyle/>
          <a:p>
            <a:pPr>
              <a:spcBef>
                <a:spcPts val="0"/>
              </a:spcBef>
              <a:spcAft>
                <a:spcPts val="1200"/>
              </a:spcAft>
              <a:buClr>
                <a:srgbClr val="C66A39"/>
              </a:buClr>
            </a:pPr>
            <a:r>
              <a:rPr lang="en-US" sz="3600" dirty="0">
                <a:latin typeface="Arial" panose="020B0604020202020204" pitchFamily="34" charset="0"/>
                <a:cs typeface="Arial" panose="020B0604020202020204" pitchFamily="34" charset="0"/>
              </a:rPr>
              <a:t>Safe Access</a:t>
            </a:r>
          </a:p>
          <a:p>
            <a:pPr lvl="1">
              <a:spcBef>
                <a:spcPts val="0"/>
              </a:spcBef>
              <a:spcAft>
                <a:spcPts val="1200"/>
              </a:spcAft>
              <a:buClr>
                <a:srgbClr val="C66A39"/>
              </a:buClr>
            </a:pPr>
            <a:r>
              <a:rPr lang="en-US" dirty="0">
                <a:latin typeface="Arial" panose="020B0604020202020204" pitchFamily="34" charset="0"/>
                <a:cs typeface="Arial" panose="020B0604020202020204" pitchFamily="34" charset="0"/>
              </a:rPr>
              <a:t>Clear definition with examples</a:t>
            </a:r>
          </a:p>
          <a:p>
            <a:pPr lvl="1">
              <a:spcBef>
                <a:spcPts val="0"/>
              </a:spcBef>
              <a:spcAft>
                <a:spcPts val="1200"/>
              </a:spcAft>
              <a:buClr>
                <a:srgbClr val="C66A39"/>
              </a:buClr>
            </a:pPr>
            <a:r>
              <a:rPr lang="en-US" dirty="0">
                <a:latin typeface="Arial" panose="020B0604020202020204" pitchFamily="34" charset="0"/>
                <a:cs typeface="Arial" panose="020B0604020202020204" pitchFamily="34" charset="0"/>
              </a:rPr>
              <a:t>Check tool locations/availability</a:t>
            </a:r>
          </a:p>
          <a:p>
            <a:pPr lvl="1">
              <a:spcBef>
                <a:spcPts val="0"/>
              </a:spcBef>
              <a:spcAft>
                <a:spcPts val="1200"/>
              </a:spcAft>
              <a:buClr>
                <a:srgbClr val="C66A39"/>
              </a:buClr>
            </a:pPr>
            <a:r>
              <a:rPr lang="en-US" dirty="0">
                <a:latin typeface="Arial" panose="020B0604020202020204" pitchFamily="34" charset="0"/>
                <a:cs typeface="Arial" panose="020B0604020202020204" pitchFamily="34" charset="0"/>
              </a:rPr>
              <a:t>Review flagging/tagging expectations</a:t>
            </a:r>
          </a:p>
          <a:p>
            <a:pPr>
              <a:spcBef>
                <a:spcPts val="0"/>
              </a:spcBef>
              <a:spcAft>
                <a:spcPts val="1200"/>
              </a:spcAft>
              <a:buClr>
                <a:srgbClr val="C66A39"/>
              </a:buClr>
            </a:pPr>
            <a:r>
              <a:rPr lang="en-US" sz="3600" dirty="0">
                <a:latin typeface="Arial" panose="020B0604020202020204" pitchFamily="34" charset="0"/>
                <a:cs typeface="Arial" panose="020B0604020202020204" pitchFamily="34" charset="0"/>
              </a:rPr>
              <a:t>Electrical</a:t>
            </a:r>
          </a:p>
          <a:p>
            <a:pPr lvl="1">
              <a:spcBef>
                <a:spcPts val="0"/>
              </a:spcBef>
              <a:spcAft>
                <a:spcPts val="1200"/>
              </a:spcAft>
              <a:buClr>
                <a:srgbClr val="C66A39"/>
              </a:buClr>
            </a:pPr>
            <a:r>
              <a:rPr lang="en-US" dirty="0">
                <a:latin typeface="Arial" panose="020B0604020202020204" pitchFamily="34" charset="0"/>
                <a:cs typeface="Arial" panose="020B0604020202020204" pitchFamily="34" charset="0"/>
              </a:rPr>
              <a:t>Demonstrate hands-on cord checks</a:t>
            </a:r>
          </a:p>
          <a:p>
            <a:pPr lvl="1">
              <a:spcBef>
                <a:spcPts val="0"/>
              </a:spcBef>
              <a:spcAft>
                <a:spcPts val="1200"/>
              </a:spcAft>
              <a:buClr>
                <a:srgbClr val="C66A39"/>
              </a:buClr>
            </a:pPr>
            <a:r>
              <a:rPr lang="en-US" dirty="0">
                <a:latin typeface="Arial" panose="020B0604020202020204" pitchFamily="34" charset="0"/>
                <a:cs typeface="Arial" panose="020B0604020202020204" pitchFamily="34" charset="0"/>
              </a:rPr>
              <a:t>Breaker/source labeling</a:t>
            </a:r>
          </a:p>
          <a:p>
            <a:pPr>
              <a:spcBef>
                <a:spcPts val="0"/>
              </a:spcBef>
              <a:spcAft>
                <a:spcPts val="1200"/>
              </a:spcAft>
              <a:buClr>
                <a:srgbClr val="C66A39"/>
              </a:buClr>
            </a:pPr>
            <a:r>
              <a:rPr lang="en-US" sz="3600" dirty="0">
                <a:latin typeface="Arial" panose="020B0604020202020204" pitchFamily="34" charset="0"/>
                <a:cs typeface="Arial" panose="020B0604020202020204" pitchFamily="34" charset="0"/>
              </a:rPr>
              <a:t>Fire Prevention &amp; Control</a:t>
            </a:r>
          </a:p>
          <a:p>
            <a:pPr lvl="1">
              <a:spcBef>
                <a:spcPts val="0"/>
              </a:spcBef>
              <a:spcAft>
                <a:spcPts val="1200"/>
              </a:spcAft>
              <a:buClr>
                <a:srgbClr val="C66A39"/>
              </a:buClr>
            </a:pPr>
            <a:r>
              <a:rPr lang="en-US" dirty="0">
                <a:latin typeface="Arial" panose="020B0604020202020204" pitchFamily="34" charset="0"/>
                <a:cs typeface="Arial" panose="020B0604020202020204" pitchFamily="34" charset="0"/>
              </a:rPr>
              <a:t>Full checks on fire extinguishers/gauges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(not tags only)</a:t>
            </a:r>
          </a:p>
          <a:p>
            <a:pPr lvl="1">
              <a:spcBef>
                <a:spcPts val="0"/>
              </a:spcBef>
              <a:spcAft>
                <a:spcPts val="1200"/>
              </a:spcAft>
              <a:buClr>
                <a:srgbClr val="C66A39"/>
              </a:buClr>
            </a:pPr>
            <a:r>
              <a:rPr lang="en-US" dirty="0">
                <a:latin typeface="Arial" panose="020B0604020202020204" pitchFamily="34" charset="0"/>
                <a:cs typeface="Arial" panose="020B0604020202020204" pitchFamily="34" charset="0"/>
              </a:rPr>
              <a:t>Waste management/segregation</a:t>
            </a:r>
          </a:p>
          <a:p>
            <a:pPr>
              <a:spcBef>
                <a:spcPts val="0"/>
              </a:spcBef>
              <a:spcAft>
                <a:spcPts val="1200"/>
              </a:spcAft>
              <a:buClr>
                <a:srgbClr val="C66A39"/>
              </a:buClr>
            </a:pPr>
            <a:r>
              <a:rPr lang="en-US" sz="3600" dirty="0">
                <a:latin typeface="Arial" panose="020B0604020202020204" pitchFamily="34" charset="0"/>
                <a:cs typeface="Arial" panose="020B0604020202020204" pitchFamily="34" charset="0"/>
              </a:rPr>
              <a:t>Take Photos (WPE/MSHA)</a:t>
            </a:r>
          </a:p>
        </p:txBody>
      </p:sp>
      <p:sp>
        <p:nvSpPr>
          <p:cNvPr id="17" name="TextBox 16">
            <a:extLst>
              <a:ext uri="{FF2B5EF4-FFF2-40B4-BE49-F238E27FC236}">
                <a16:creationId xmlns:a16="http://schemas.microsoft.com/office/drawing/2014/main" id="{656611FE-9FE3-BE7E-BACA-FBFD37B5DF3A}"/>
              </a:ext>
            </a:extLst>
          </p:cNvPr>
          <p:cNvSpPr txBox="1"/>
          <p:nvPr/>
        </p:nvSpPr>
        <p:spPr>
          <a:xfrm>
            <a:off x="7919718" y="993619"/>
            <a:ext cx="3766146" cy="3046988"/>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2Q26 Workplace Exam Focus</a:t>
            </a:r>
            <a:endParaRPr lang="en-US" sz="3600" b="1" dirty="0">
              <a:solidFill>
                <a:schemeClr val="bg1"/>
              </a:solidFill>
              <a:latin typeface="Arial" panose="020B0604020202020204" pitchFamily="34" charset="0"/>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11178DC9-4175-4867-C911-EAF0272C9F6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280397" y="6009795"/>
            <a:ext cx="922341" cy="508727"/>
          </a:xfrm>
          <a:prstGeom prst="rect">
            <a:avLst/>
          </a:prstGeom>
        </p:spPr>
      </p:pic>
    </p:spTree>
    <p:extLst>
      <p:ext uri="{BB962C8B-B14F-4D97-AF65-F5344CB8AC3E}">
        <p14:creationId xmlns:p14="http://schemas.microsoft.com/office/powerpoint/2010/main" val="1970485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90348" y="2956560"/>
            <a:ext cx="5907490" cy="3803470"/>
          </a:xfrm>
        </p:spPr>
        <p:txBody>
          <a:bodyPr>
            <a:normAutofit/>
          </a:bodyPr>
          <a:lstStyle/>
          <a:p>
            <a:pPr>
              <a:spcBef>
                <a:spcPts val="0"/>
              </a:spcBef>
              <a:spcAft>
                <a:spcPts val="1200"/>
              </a:spcAft>
              <a:buClr>
                <a:srgbClr val="C66A39"/>
              </a:buClr>
            </a:pPr>
            <a:endParaRPr lang="en-US" b="1" dirty="0">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4DE3936-28EA-98B6-ECAC-4011A8A0A572}"/>
              </a:ext>
            </a:extLst>
          </p:cNvPr>
          <p:cNvSpPr txBox="1"/>
          <p:nvPr/>
        </p:nvSpPr>
        <p:spPr>
          <a:xfrm>
            <a:off x="188510" y="310542"/>
            <a:ext cx="5907490" cy="4524315"/>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Contractor Management Topics</a:t>
            </a:r>
          </a:p>
          <a:p>
            <a:endParaRPr lang="en-US" sz="4800" b="1" dirty="0">
              <a:solidFill>
                <a:srgbClr val="004449"/>
              </a:solidFill>
              <a:latin typeface="Arial" panose="020B0604020202020204" pitchFamily="34" charset="0"/>
              <a:cs typeface="Arial" panose="020B0604020202020204" pitchFamily="34" charset="0"/>
            </a:endParaRPr>
          </a:p>
          <a:p>
            <a:pPr marL="685800" indent="-685800">
              <a:buFontTx/>
              <a:buChar char="-"/>
            </a:pPr>
            <a:r>
              <a:rPr lang="en-US" sz="3200" b="1" dirty="0">
                <a:solidFill>
                  <a:srgbClr val="004449"/>
                </a:solidFill>
                <a:latin typeface="Arial" panose="020B0604020202020204" pitchFamily="34" charset="0"/>
                <a:cs typeface="Arial" panose="020B0604020202020204" pitchFamily="34" charset="0"/>
              </a:rPr>
              <a:t>Contractor Training Policy Reminder</a:t>
            </a:r>
          </a:p>
          <a:p>
            <a:pPr marL="571500" indent="-571500">
              <a:buFontTx/>
              <a:buChar char="-"/>
            </a:pPr>
            <a:r>
              <a:rPr lang="en-US" sz="3200" b="1" dirty="0">
                <a:solidFill>
                  <a:srgbClr val="004449"/>
                </a:solidFill>
                <a:latin typeface="Arial" panose="020B0604020202020204" pitchFamily="34" charset="0"/>
                <a:cs typeface="Arial" panose="020B0604020202020204" pitchFamily="34" charset="0"/>
              </a:rPr>
              <a:t>ISN Updates</a:t>
            </a:r>
          </a:p>
        </p:txBody>
      </p:sp>
      <p:grpSp>
        <p:nvGrpSpPr>
          <p:cNvPr id="26" name="Group 25">
            <a:extLst>
              <a:ext uri="{FF2B5EF4-FFF2-40B4-BE49-F238E27FC236}">
                <a16:creationId xmlns:a16="http://schemas.microsoft.com/office/drawing/2014/main" id="{0A426B68-7E03-AA69-5FAA-E8F508902FA9}"/>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2E5EC2B6-4E9E-532E-EBAE-B04590048378}"/>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123C5094-4AF5-1617-9C26-170AF480A618}"/>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51C2638B-D0B8-97BE-DA12-54F6BD4DB285}"/>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01373659-5A64-45D0-EB95-1192FC1DDA40}"/>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B2F27D7A-62CE-A982-A9FB-2925B5A4523E}"/>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Tree>
    <p:extLst>
      <p:ext uri="{BB962C8B-B14F-4D97-AF65-F5344CB8AC3E}">
        <p14:creationId xmlns:p14="http://schemas.microsoft.com/office/powerpoint/2010/main" val="3075146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C7D0E-265B-200A-037A-9F10FEFC7DAF}"/>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E7BD4355-6CD7-9CC3-7A8A-BFD8E1F63EE8}"/>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7CF6818-17E3-AA1F-42C3-CBDD5E5953C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68E7A62-330C-DB74-4BD9-849D4CEE251C}"/>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3ADB236-9D6E-9DB3-8D2F-C35C574DCDE9}"/>
              </a:ext>
            </a:extLst>
          </p:cNvPr>
          <p:cNvSpPr txBox="1"/>
          <p:nvPr/>
        </p:nvSpPr>
        <p:spPr>
          <a:xfrm>
            <a:off x="2076488" y="673184"/>
            <a:ext cx="8528800"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Contractor Training Policy Update</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BD20396D-63A5-D71D-71FD-7F6BDC1DC7FD}"/>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D75BDFCC-8C02-25ED-5A73-A3523BFE7528}"/>
              </a:ext>
            </a:extLst>
          </p:cNvPr>
          <p:cNvSpPr txBox="1"/>
          <p:nvPr/>
        </p:nvSpPr>
        <p:spPr>
          <a:xfrm>
            <a:off x="2076488" y="1321163"/>
            <a:ext cx="9630379" cy="5106975"/>
          </a:xfrm>
          <a:prstGeom prst="rect">
            <a:avLst/>
          </a:prstGeom>
          <a:noFill/>
        </p:spPr>
        <p:txBody>
          <a:bodyPr wrap="square" lIns="91440" tIns="45720" rIns="91440" bIns="45720" anchor="t">
            <a:spAutoFit/>
          </a:bodyPr>
          <a:lstStyle/>
          <a:p>
            <a:r>
              <a:rPr lang="en-US" sz="1400">
                <a:solidFill>
                  <a:srgbClr val="404040"/>
                </a:solidFill>
                <a:latin typeface="+mj-lt"/>
                <a:ea typeface="Calibri"/>
                <a:cs typeface="Segoe UI"/>
              </a:rPr>
              <a:t>Over the past 18 months, we have focused on </a:t>
            </a:r>
            <a:r>
              <a:rPr lang="en-US" sz="1400" b="1">
                <a:solidFill>
                  <a:srgbClr val="404040"/>
                </a:solidFill>
                <a:latin typeface="+mj-lt"/>
                <a:ea typeface="Calibri"/>
                <a:cs typeface="Segoe UI"/>
              </a:rPr>
              <a:t>standardizing training materials and delivery methods</a:t>
            </a:r>
            <a:r>
              <a:rPr lang="en-US" sz="1400">
                <a:solidFill>
                  <a:srgbClr val="404040"/>
                </a:solidFill>
                <a:latin typeface="+mj-lt"/>
                <a:ea typeface="Calibri"/>
                <a:cs typeface="Segoe UI"/>
              </a:rPr>
              <a:t> across Freeport-McMoRan. This initiative aimed to ensure consistency and alignment with our safety and operational standards.</a:t>
            </a:r>
            <a:endParaRPr lang="en-US" sz="1400">
              <a:latin typeface="+mj-lt"/>
            </a:endParaRPr>
          </a:p>
          <a:p>
            <a:r>
              <a:rPr lang="en-US" sz="1400">
                <a:solidFill>
                  <a:srgbClr val="404040"/>
                </a:solidFill>
                <a:latin typeface="+mj-lt"/>
                <a:ea typeface="Calibri"/>
                <a:cs typeface="Segoe UI"/>
              </a:rPr>
              <a:t>Throughout this process, we received valuable feedback from our contractors. While many appreciated the effort to standardize Freeport-specific training, several indicated that their own training programs were equally effective—and in some cases, even more comprehensive.</a:t>
            </a:r>
            <a:br>
              <a:rPr lang="en-US" sz="1400">
                <a:solidFill>
                  <a:srgbClr val="404040"/>
                </a:solidFill>
                <a:latin typeface="+mj-lt"/>
                <a:ea typeface="Calibri"/>
                <a:cs typeface="Segoe UI"/>
              </a:rPr>
            </a:br>
            <a:endParaRPr lang="en-US" sz="1400">
              <a:latin typeface="+mj-lt"/>
            </a:endParaRPr>
          </a:p>
          <a:p>
            <a:r>
              <a:rPr lang="en-US" sz="1400" b="1">
                <a:solidFill>
                  <a:srgbClr val="404040"/>
                </a:solidFill>
                <a:latin typeface="+mj-lt"/>
                <a:ea typeface="Calibri"/>
                <a:cs typeface="Segoe UI"/>
              </a:rPr>
              <a:t>Based on this feedback, Freeport is adjusting its approach:</a:t>
            </a:r>
            <a:endParaRPr lang="en-US" sz="1400">
              <a:latin typeface="+mj-lt"/>
            </a:endParaRPr>
          </a:p>
          <a:p>
            <a:pPr marL="285750" indent="-285750">
              <a:buFont typeface="Arial"/>
              <a:buChar char="•"/>
            </a:pPr>
            <a:r>
              <a:rPr lang="en-US" sz="1400" b="1">
                <a:solidFill>
                  <a:srgbClr val="404040"/>
                </a:solidFill>
                <a:latin typeface="+mj-lt"/>
                <a:ea typeface="Calibri"/>
                <a:cs typeface="Segoe UI"/>
              </a:rPr>
              <a:t>Contractor Training Acceptance:</a:t>
            </a:r>
            <a:br>
              <a:rPr lang="en-US" sz="1400" b="1">
                <a:solidFill>
                  <a:srgbClr val="404040"/>
                </a:solidFill>
                <a:latin typeface="+mj-lt"/>
                <a:ea typeface="Calibri"/>
                <a:cs typeface="Segoe UI"/>
              </a:rPr>
            </a:br>
            <a:r>
              <a:rPr lang="en-US" sz="1400" b="1">
                <a:solidFill>
                  <a:srgbClr val="404040"/>
                </a:solidFill>
                <a:latin typeface="+mj-lt"/>
                <a:ea typeface="Calibri"/>
                <a:cs typeface="Segoe UI"/>
              </a:rPr>
              <a:t> We will now accept contractor-provided training, with exception to training noted in the attached document, provided the contractor attests that their training meets our core safety policies, even if it is not Freeport-specific.</a:t>
            </a:r>
            <a:endParaRPr lang="en-US" sz="1400">
              <a:latin typeface="+mj-lt"/>
            </a:endParaRPr>
          </a:p>
          <a:p>
            <a:pPr marL="285750" indent="-285750">
              <a:buFont typeface="Arial"/>
              <a:buChar char="•"/>
            </a:pPr>
            <a:r>
              <a:rPr lang="en-US" sz="1400" b="1">
                <a:solidFill>
                  <a:srgbClr val="404040"/>
                </a:solidFill>
                <a:latin typeface="+mj-lt"/>
                <a:ea typeface="Calibri"/>
                <a:cs typeface="Segoe UI"/>
              </a:rPr>
              <a:t>Freeport Training Materials Availability:</a:t>
            </a:r>
            <a:br>
              <a:rPr lang="en-US" sz="1400" b="1">
                <a:solidFill>
                  <a:srgbClr val="404040"/>
                </a:solidFill>
                <a:latin typeface="+mj-lt"/>
                <a:ea typeface="Calibri"/>
                <a:cs typeface="Segoe UI"/>
              </a:rPr>
            </a:br>
            <a:r>
              <a:rPr lang="en-US" sz="1400" b="1">
                <a:solidFill>
                  <a:srgbClr val="404040"/>
                </a:solidFill>
                <a:latin typeface="+mj-lt"/>
                <a:ea typeface="Calibri"/>
                <a:cs typeface="Segoe UI"/>
              </a:rPr>
              <a:t> Freeport training content will remain accessible on the Public Portal</a:t>
            </a:r>
            <a:r>
              <a:rPr lang="en-US" sz="1400">
                <a:solidFill>
                  <a:srgbClr val="404040"/>
                </a:solidFill>
                <a:latin typeface="+mj-lt"/>
                <a:ea typeface="Calibri"/>
                <a:cs typeface="Segoe UI"/>
              </a:rPr>
              <a:t> for contractors who wish to use it or supplement their existing programs. This ensures that all parties have access to resources that align with our policies.</a:t>
            </a:r>
            <a:endParaRPr lang="en-US" sz="1400">
              <a:latin typeface="+mj-lt"/>
            </a:endParaRPr>
          </a:p>
          <a:p>
            <a:pPr marL="285750" indent="-285750">
              <a:buFont typeface="Arial"/>
              <a:buChar char="•"/>
            </a:pPr>
            <a:r>
              <a:rPr lang="en-US" sz="1400" b="1">
                <a:solidFill>
                  <a:srgbClr val="404040"/>
                </a:solidFill>
                <a:latin typeface="+mj-lt"/>
                <a:ea typeface="Calibri"/>
                <a:cs typeface="Calibri"/>
              </a:rPr>
              <a:t>All training information </a:t>
            </a:r>
            <a:r>
              <a:rPr lang="en-US" sz="1400">
                <a:solidFill>
                  <a:srgbClr val="404040"/>
                </a:solidFill>
                <a:latin typeface="+mj-lt"/>
                <a:ea typeface="Calibri"/>
                <a:cs typeface="Calibri"/>
              </a:rPr>
              <a:t>that is required for your employee’s to perform work </a:t>
            </a:r>
            <a:r>
              <a:rPr lang="en-US" sz="1400">
                <a:solidFill>
                  <a:srgbClr val="404040"/>
                </a:solidFill>
                <a:latin typeface="+mj-lt"/>
                <a:ea typeface="Calibri"/>
                <a:cs typeface="Segoe UI"/>
              </a:rPr>
              <a:t>(Core, Compliance and Technical) training must be uploaded into ISN no later than April 6 2026. We will be referencing the data uploaded in ISN to verify while in the field</a:t>
            </a:r>
            <a:endParaRPr lang="en-US" sz="1400">
              <a:latin typeface="+mj-lt"/>
            </a:endParaRPr>
          </a:p>
          <a:p>
            <a:pPr marL="285750" indent="-285750">
              <a:buFont typeface="Arial"/>
              <a:buChar char="•"/>
            </a:pPr>
            <a:r>
              <a:rPr lang="en-US" sz="1400" b="1">
                <a:solidFill>
                  <a:srgbClr val="404040"/>
                </a:solidFill>
                <a:latin typeface="+mj-lt"/>
                <a:ea typeface="Calibri"/>
                <a:cs typeface="Calibri"/>
              </a:rPr>
              <a:t>Site Safety and Training</a:t>
            </a:r>
            <a:r>
              <a:rPr lang="en-US" sz="1400">
                <a:solidFill>
                  <a:srgbClr val="404040"/>
                </a:solidFill>
                <a:latin typeface="+mj-lt"/>
                <a:ea typeface="+mn-lt"/>
                <a:cs typeface="+mn-lt"/>
              </a:rPr>
              <a:t> are available to provide guidance and answer questions; however, contractor training delivery is the responsibility of the contractor.</a:t>
            </a:r>
            <a:br>
              <a:rPr lang="en-US" sz="1400">
                <a:solidFill>
                  <a:srgbClr val="404040"/>
                </a:solidFill>
                <a:latin typeface="+mj-lt"/>
                <a:ea typeface="+mn-lt"/>
                <a:cs typeface="+mn-lt"/>
              </a:rPr>
            </a:br>
            <a:endParaRPr lang="en-US" sz="1400">
              <a:latin typeface="+mj-lt"/>
            </a:endParaRPr>
          </a:p>
          <a:p>
            <a:r>
              <a:rPr lang="en-US" sz="1400">
                <a:solidFill>
                  <a:srgbClr val="404040"/>
                </a:solidFill>
                <a:latin typeface="+mj-lt"/>
                <a:ea typeface="Calibri"/>
                <a:cs typeface="Segoe UI"/>
              </a:rPr>
              <a:t>We believe this approach benefits everyone involved by maintaining strong safety standards while allowing flexibility where appropriate. Ultimately, </a:t>
            </a:r>
            <a:r>
              <a:rPr lang="en-US" sz="1400" b="1">
                <a:solidFill>
                  <a:srgbClr val="404040"/>
                </a:solidFill>
                <a:latin typeface="+mj-lt"/>
                <a:ea typeface="Calibri"/>
                <a:cs typeface="Segoe UI"/>
              </a:rPr>
              <a:t>leadership presence and engagement in the field</a:t>
            </a:r>
            <a:r>
              <a:rPr lang="en-US" sz="1400">
                <a:solidFill>
                  <a:srgbClr val="404040"/>
                </a:solidFill>
                <a:latin typeface="+mj-lt"/>
                <a:ea typeface="Calibri"/>
                <a:cs typeface="Segoe UI"/>
              </a:rPr>
              <a:t> will continue to be the most critical factor in driving safety and operational excellence.</a:t>
            </a:r>
          </a:p>
          <a:p>
            <a:pPr algn="ctr">
              <a:lnSpc>
                <a:spcPct val="107000"/>
              </a:lnSpc>
            </a:pPr>
            <a:r>
              <a:rPr lang="en-US" sz="2000">
                <a:solidFill>
                  <a:srgbClr val="404040"/>
                </a:solidFill>
                <a:latin typeface="+mj-lt"/>
                <a:ea typeface="Calibri"/>
                <a:cs typeface="Segoe UI"/>
                <a:hlinkClick r:id="rId4"/>
              </a:rPr>
              <a:t>LINK TO UPDATE</a:t>
            </a:r>
            <a:endParaRPr lang="en-US" sz="2000">
              <a:solidFill>
                <a:srgbClr val="404040"/>
              </a:solidFill>
              <a:latin typeface="Arial" panose="020B0604020202020204" pitchFamily="34" charset="0"/>
            </a:endParaRPr>
          </a:p>
        </p:txBody>
      </p:sp>
    </p:spTree>
    <p:extLst>
      <p:ext uri="{BB962C8B-B14F-4D97-AF65-F5344CB8AC3E}">
        <p14:creationId xmlns:p14="http://schemas.microsoft.com/office/powerpoint/2010/main" val="3903134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34486-EACD-6613-F2A6-C828A04D5A67}"/>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5947EB5-0BFD-346B-184C-4E4A8BA4F0E7}"/>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14E1252-61BF-D53C-BC76-F8B4D79C78FE}"/>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926A4B0-E916-E10F-9839-10E68F81497C}"/>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60F8B1A-14FA-7787-9B8F-F9A7F1E6DF60}"/>
              </a:ext>
            </a:extLst>
          </p:cNvPr>
          <p:cNvSpPr txBox="1"/>
          <p:nvPr/>
        </p:nvSpPr>
        <p:spPr>
          <a:xfrm>
            <a:off x="2076488" y="673184"/>
            <a:ext cx="8528800"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Contractor Training Policy Update</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1EDF4F89-6A70-FAA6-946F-FE06EC67C40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23E6C507-F1D4-7850-7067-4F11FA5E98AC}"/>
              </a:ext>
            </a:extLst>
          </p:cNvPr>
          <p:cNvSpPr txBox="1"/>
          <p:nvPr/>
        </p:nvSpPr>
        <p:spPr>
          <a:xfrm>
            <a:off x="2076488" y="1408250"/>
            <a:ext cx="9630379" cy="3042821"/>
          </a:xfrm>
          <a:prstGeom prst="rect">
            <a:avLst/>
          </a:prstGeom>
          <a:noFill/>
        </p:spPr>
        <p:txBody>
          <a:bodyPr wrap="square" lIns="91440" tIns="45720" rIns="91440" bIns="45720" anchor="t">
            <a:spAutoFit/>
          </a:bodyPr>
          <a:lstStyle/>
          <a:p>
            <a:pPr>
              <a:lnSpc>
                <a:spcPct val="107000"/>
              </a:lnSpc>
            </a:pPr>
            <a:r>
              <a:rPr lang="en-US">
                <a:solidFill>
                  <a:srgbClr val="404040"/>
                </a:solidFill>
                <a:ea typeface="+mn-lt"/>
                <a:cs typeface="+mn-lt"/>
              </a:rPr>
              <a:t>FCX Core Training Requirements All contractors accessing or completing work at any North American site must complete the following Core Training Requirements additional training might be required before starting work: </a:t>
            </a:r>
            <a:endParaRPr lang="en-US">
              <a:solidFill>
                <a:srgbClr val="000000"/>
              </a:solidFill>
              <a:ea typeface="+mn-lt"/>
              <a:cs typeface="+mn-lt"/>
            </a:endParaRPr>
          </a:p>
          <a:p>
            <a:pPr>
              <a:lnSpc>
                <a:spcPct val="107000"/>
              </a:lnSpc>
            </a:pPr>
            <a:r>
              <a:rPr lang="en-US">
                <a:solidFill>
                  <a:srgbClr val="404040"/>
                </a:solidFill>
                <a:ea typeface="+mn-lt"/>
                <a:cs typeface="+mn-lt"/>
              </a:rPr>
              <a:t>1. </a:t>
            </a:r>
            <a:r>
              <a:rPr lang="en-US" b="1">
                <a:solidFill>
                  <a:srgbClr val="404040"/>
                </a:solidFill>
                <a:ea typeface="+mn-lt"/>
                <a:cs typeface="+mn-lt"/>
              </a:rPr>
              <a:t>Area Specific training</a:t>
            </a:r>
            <a:r>
              <a:rPr lang="en-US">
                <a:solidFill>
                  <a:srgbClr val="404040"/>
                </a:solidFill>
                <a:ea typeface="+mn-lt"/>
                <a:cs typeface="+mn-lt"/>
              </a:rPr>
              <a:t> that covers all facilities where contractor employees will be working within </a:t>
            </a:r>
            <a:endParaRPr lang="en-US">
              <a:solidFill>
                <a:srgbClr val="000000"/>
              </a:solidFill>
              <a:ea typeface="+mn-lt"/>
              <a:cs typeface="+mn-lt"/>
            </a:endParaRPr>
          </a:p>
          <a:p>
            <a:pPr>
              <a:lnSpc>
                <a:spcPct val="107000"/>
              </a:lnSpc>
            </a:pPr>
            <a:r>
              <a:rPr lang="en-US">
                <a:solidFill>
                  <a:srgbClr val="404040"/>
                </a:solidFill>
                <a:ea typeface="+mn-lt"/>
                <a:cs typeface="+mn-lt"/>
              </a:rPr>
              <a:t>2. </a:t>
            </a:r>
            <a:r>
              <a:rPr lang="en-US" b="1">
                <a:solidFill>
                  <a:srgbClr val="404040"/>
                </a:solidFill>
                <a:ea typeface="+mn-lt"/>
                <a:cs typeface="+mn-lt"/>
              </a:rPr>
              <a:t>Contractor Orientation North American </a:t>
            </a:r>
            <a:r>
              <a:rPr lang="en-US">
                <a:solidFill>
                  <a:srgbClr val="404040"/>
                </a:solidFill>
                <a:ea typeface="+mn-lt"/>
                <a:cs typeface="+mn-lt"/>
              </a:rPr>
              <a:t>(Available in ISN) </a:t>
            </a:r>
            <a:endParaRPr lang="en-US">
              <a:solidFill>
                <a:srgbClr val="000000"/>
              </a:solidFill>
              <a:ea typeface="+mn-lt"/>
              <a:cs typeface="+mn-lt"/>
            </a:endParaRPr>
          </a:p>
          <a:p>
            <a:pPr>
              <a:lnSpc>
                <a:spcPct val="107000"/>
              </a:lnSpc>
            </a:pPr>
            <a:r>
              <a:rPr lang="en-US">
                <a:solidFill>
                  <a:srgbClr val="404040"/>
                </a:solidFill>
                <a:ea typeface="+mn-lt"/>
                <a:cs typeface="+mn-lt"/>
              </a:rPr>
              <a:t>3. </a:t>
            </a:r>
            <a:r>
              <a:rPr lang="en-US" b="1">
                <a:solidFill>
                  <a:srgbClr val="404040"/>
                </a:solidFill>
                <a:ea typeface="+mn-lt"/>
                <a:cs typeface="+mn-lt"/>
              </a:rPr>
              <a:t>North American Hazard Recognition Video </a:t>
            </a:r>
            <a:r>
              <a:rPr lang="en-US">
                <a:solidFill>
                  <a:srgbClr val="404040"/>
                </a:solidFill>
                <a:ea typeface="+mn-lt"/>
                <a:cs typeface="+mn-lt"/>
              </a:rPr>
              <a:t>(Available in ISN) </a:t>
            </a:r>
            <a:endParaRPr lang="en-US">
              <a:solidFill>
                <a:srgbClr val="000000"/>
              </a:solidFill>
              <a:ea typeface="+mn-lt"/>
              <a:cs typeface="+mn-lt"/>
            </a:endParaRPr>
          </a:p>
          <a:p>
            <a:pPr>
              <a:lnSpc>
                <a:spcPct val="107000"/>
              </a:lnSpc>
            </a:pPr>
            <a:r>
              <a:rPr lang="en-US">
                <a:solidFill>
                  <a:srgbClr val="404040"/>
                </a:solidFill>
                <a:ea typeface="+mn-lt"/>
                <a:cs typeface="+mn-lt"/>
              </a:rPr>
              <a:t>4. FCX Mining – </a:t>
            </a:r>
            <a:r>
              <a:rPr lang="en-US" b="1">
                <a:solidFill>
                  <a:srgbClr val="404040"/>
                </a:solidFill>
                <a:ea typeface="+mn-lt"/>
                <a:cs typeface="+mn-lt"/>
              </a:rPr>
              <a:t>Workplace Examinations </a:t>
            </a:r>
            <a:r>
              <a:rPr lang="en-US">
                <a:solidFill>
                  <a:srgbClr val="404040"/>
                </a:solidFill>
                <a:ea typeface="+mn-lt"/>
                <a:cs typeface="+mn-lt"/>
              </a:rPr>
              <a:t>(Will be available in ISN soon) </a:t>
            </a:r>
            <a:endParaRPr lang="en-US">
              <a:solidFill>
                <a:srgbClr val="000000"/>
              </a:solidFill>
              <a:ea typeface="+mn-lt"/>
              <a:cs typeface="+mn-lt"/>
            </a:endParaRPr>
          </a:p>
          <a:p>
            <a:pPr>
              <a:lnSpc>
                <a:spcPct val="107000"/>
              </a:lnSpc>
            </a:pPr>
            <a:r>
              <a:rPr lang="en-US">
                <a:solidFill>
                  <a:srgbClr val="404040"/>
                </a:solidFill>
                <a:ea typeface="+mn-lt"/>
                <a:cs typeface="+mn-lt"/>
              </a:rPr>
              <a:t>5. FCX Mining – </a:t>
            </a:r>
            <a:r>
              <a:rPr lang="en-US" b="1">
                <a:solidFill>
                  <a:srgbClr val="404040"/>
                </a:solidFill>
                <a:ea typeface="+mn-lt"/>
                <a:cs typeface="+mn-lt"/>
              </a:rPr>
              <a:t>Site Specific Hazard Recognition Brochure</a:t>
            </a:r>
            <a:r>
              <a:rPr lang="en-US">
                <a:solidFill>
                  <a:srgbClr val="404040"/>
                </a:solidFill>
                <a:ea typeface="+mn-lt"/>
                <a:cs typeface="+mn-lt"/>
              </a:rPr>
              <a:t>, this is a site by site requirement for those that visit multiple sites (Available in ISN)</a:t>
            </a:r>
            <a:endParaRPr lang="en-US">
              <a:ea typeface="Calibri"/>
              <a:cs typeface="Calibri"/>
            </a:endParaRPr>
          </a:p>
          <a:p>
            <a:pPr>
              <a:lnSpc>
                <a:spcPct val="107000"/>
              </a:lnSpc>
            </a:pPr>
            <a:endParaRPr lang="en-US">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4596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31248-B5B0-634D-85E1-DB8B52D98CF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C0FBB2D-1E0F-F207-5B85-AB75822A205F}"/>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47F7C67-5463-FE03-E195-D5512E9ABB8D}"/>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98B7D76-6032-A7B3-9B99-597ADAF55947}"/>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C34DFA9-B2C5-0E5D-4A33-6F5944D783E9}"/>
              </a:ext>
            </a:extLst>
          </p:cNvPr>
          <p:cNvSpPr txBox="1"/>
          <p:nvPr/>
        </p:nvSpPr>
        <p:spPr>
          <a:xfrm>
            <a:off x="2076488" y="673184"/>
            <a:ext cx="8528800"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ISNetworld/HSEP Update</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F6FC9A44-98D1-2905-FEAD-9D47A9160D8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825E29AD-68A6-7334-8341-3A25E32D053B}"/>
              </a:ext>
            </a:extLst>
          </p:cNvPr>
          <p:cNvSpPr txBox="1"/>
          <p:nvPr/>
        </p:nvSpPr>
        <p:spPr>
          <a:xfrm>
            <a:off x="2076488" y="1399542"/>
            <a:ext cx="9630379" cy="4228273"/>
          </a:xfrm>
          <a:prstGeom prst="rect">
            <a:avLst/>
          </a:prstGeom>
          <a:noFill/>
        </p:spPr>
        <p:txBody>
          <a:bodyPr wrap="square" lIns="91440" tIns="45720" rIns="91440" bIns="45720" anchor="t">
            <a:spAutoFit/>
          </a:bodyPr>
          <a:lstStyle/>
          <a:p>
            <a:pPr>
              <a:lnSpc>
                <a:spcPct val="107000"/>
              </a:lnSpc>
            </a:pPr>
            <a:r>
              <a:rPr lang="en-US" dirty="0">
                <a:solidFill>
                  <a:srgbClr val="404040"/>
                </a:solidFill>
                <a:ea typeface="+mn-lt"/>
                <a:cs typeface="+mn-lt"/>
              </a:rPr>
              <a:t>Deadline for all training (Core, Compliance and Technical) to be uploaded to ISN is </a:t>
            </a:r>
            <a:r>
              <a:rPr lang="en-US" b="1" dirty="0">
                <a:solidFill>
                  <a:srgbClr val="404040"/>
                </a:solidFill>
                <a:ea typeface="+mn-lt"/>
                <a:cs typeface="+mn-lt"/>
              </a:rPr>
              <a:t>April 6</a:t>
            </a:r>
            <a:r>
              <a:rPr lang="en-US" b="1" baseline="30000" dirty="0">
                <a:solidFill>
                  <a:srgbClr val="404040"/>
                </a:solidFill>
                <a:ea typeface="+mn-lt"/>
                <a:cs typeface="+mn-lt"/>
              </a:rPr>
              <a:t>th</a:t>
            </a:r>
            <a:r>
              <a:rPr lang="en-US" b="1" dirty="0">
                <a:solidFill>
                  <a:srgbClr val="404040"/>
                </a:solidFill>
                <a:ea typeface="+mn-lt"/>
                <a:cs typeface="+mn-lt"/>
              </a:rPr>
              <a:t>, 2026</a:t>
            </a:r>
          </a:p>
          <a:p>
            <a:pPr marL="742950" lvl="1"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Contractors who have not completed uploads by then will have their</a:t>
            </a:r>
            <a:b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employees paused from coming on site</a:t>
            </a:r>
          </a:p>
          <a:p>
            <a:pPr marL="742950" lvl="1"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Must include Attestation form upload (when needed)</a:t>
            </a:r>
          </a:p>
          <a:p>
            <a:pPr>
              <a:lnSpc>
                <a:spcPct val="107000"/>
              </a:lnSpc>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Deadline for Worker Acknowledgements </a:t>
            </a:r>
            <a:r>
              <a:rPr lang="en-US" b="1" dirty="0">
                <a:solidFill>
                  <a:srgbClr val="404040"/>
                </a:solidFill>
                <a:latin typeface="Calibri" panose="020F0502020204030204" pitchFamily="34" charset="0"/>
                <a:ea typeface="Calibri" panose="020F0502020204030204" pitchFamily="34" charset="0"/>
                <a:cs typeface="Calibri" panose="020F0502020204030204" pitchFamily="34" charset="0"/>
              </a:rPr>
              <a:t>April 6</a:t>
            </a:r>
            <a:r>
              <a:rPr lang="en-US" b="1"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th</a:t>
            </a:r>
            <a:r>
              <a:rPr lang="en-US" b="1" dirty="0">
                <a:solidFill>
                  <a:srgbClr val="404040"/>
                </a:solidFill>
                <a:latin typeface="Calibri" panose="020F0502020204030204" pitchFamily="34" charset="0"/>
                <a:ea typeface="Calibri" panose="020F0502020204030204" pitchFamily="34" charset="0"/>
                <a:cs typeface="Calibri" panose="020F0502020204030204" pitchFamily="34" charset="0"/>
              </a:rPr>
              <a:t>, 2026</a:t>
            </a:r>
            <a:endParaRPr lang="en-US"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742950" lvl="1"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Contact GSC if you need onsite </a:t>
            </a:r>
            <a:r>
              <a:rPr lang="en-US" dirty="0" err="1">
                <a:solidFill>
                  <a:srgbClr val="404040"/>
                </a:solidFill>
                <a:latin typeface="Calibri" panose="020F0502020204030204" pitchFamily="34" charset="0"/>
                <a:ea typeface="Calibri" panose="020F0502020204030204" pitchFamily="34" charset="0"/>
                <a:cs typeface="Calibri" panose="020F0502020204030204" pitchFamily="34" charset="0"/>
              </a:rPr>
              <a:t>assistence</a:t>
            </a:r>
            <a:endParaRPr lang="en-US"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ISN Scorecard and HSEP Changes (Effective </a:t>
            </a:r>
            <a:r>
              <a:rPr lang="en-US" b="1" dirty="0">
                <a:solidFill>
                  <a:srgbClr val="404040"/>
                </a:solidFill>
                <a:latin typeface="Calibri" panose="020F0502020204030204" pitchFamily="34" charset="0"/>
                <a:ea typeface="Calibri" panose="020F0502020204030204" pitchFamily="34" charset="0"/>
                <a:cs typeface="Calibri" panose="020F0502020204030204" pitchFamily="34" charset="0"/>
              </a:rPr>
              <a:t>April 6</a:t>
            </a:r>
            <a:r>
              <a:rPr lang="en-US" b="1"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th</a:t>
            </a:r>
            <a:r>
              <a:rPr lang="en-US" b="1" dirty="0">
                <a:solidFill>
                  <a:srgbClr val="404040"/>
                </a:solidFill>
                <a:latin typeface="Calibri" panose="020F0502020204030204" pitchFamily="34" charset="0"/>
                <a:ea typeface="Calibri" panose="020F0502020204030204" pitchFamily="34" charset="0"/>
                <a:cs typeface="Calibri" panose="020F0502020204030204" pitchFamily="34" charset="0"/>
              </a:rPr>
              <a:t>, 2026</a:t>
            </a: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742950" lvl="1"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HSEP score impact to change from -10 to </a:t>
            </a:r>
            <a:r>
              <a:rPr lang="en-US" b="1" dirty="0">
                <a:solidFill>
                  <a:srgbClr val="404040"/>
                </a:solidFill>
                <a:latin typeface="Calibri" panose="020F0502020204030204" pitchFamily="34" charset="0"/>
                <a:ea typeface="Calibri" panose="020F0502020204030204" pitchFamily="34" charset="0"/>
                <a:cs typeface="Calibri" panose="020F0502020204030204" pitchFamily="34" charset="0"/>
              </a:rPr>
              <a:t>-100 </a:t>
            </a: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for unsubmitted or rejected HSEPs</a:t>
            </a:r>
          </a:p>
          <a:p>
            <a:pPr marL="742950" lvl="1"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HSEPs associated with specific site for approval/validation</a:t>
            </a:r>
          </a:p>
          <a:p>
            <a:pPr marL="742950" lvl="1"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HSEPs will migrate to site scorecard they are valid for</a:t>
            </a:r>
          </a:p>
          <a:p>
            <a:pPr marL="742950" lvl="1"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Temporary Upload Freeze</a:t>
            </a:r>
          </a:p>
          <a:p>
            <a:pPr marL="1200150" lvl="2"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During 2-week migration, Contractors unable to upload new HSEPs</a:t>
            </a:r>
          </a:p>
          <a:p>
            <a:pPr marL="1200150" lvl="2"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HSEPs for projects occurring during this time must be sent directly to </a:t>
            </a:r>
            <a:r>
              <a:rPr lang="en-US" b="1" dirty="0">
                <a:solidFill>
                  <a:srgbClr val="404040"/>
                </a:solidFill>
                <a:latin typeface="Calibri" panose="020F0502020204030204" pitchFamily="34" charset="0"/>
                <a:ea typeface="Calibri" panose="020F0502020204030204" pitchFamily="34" charset="0"/>
                <a:cs typeface="Calibri" panose="020F0502020204030204" pitchFamily="34" charset="0"/>
              </a:rPr>
              <a:t>Contractor Governance Team</a:t>
            </a: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US" dirty="0">
                <a:hlinkClick r:id="rId4"/>
              </a:rPr>
              <a:t>contractorgovernance@fmi.com</a:t>
            </a:r>
            <a:r>
              <a:rPr lang="en-US" dirty="0"/>
              <a:t>) </a:t>
            </a:r>
            <a:endParaRPr lang="en-US"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3317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E4B07D-C33F-4890-3025-5499869E12DC}"/>
              </a:ext>
            </a:extLst>
          </p:cNvPr>
          <p:cNvPicPr>
            <a:picLocks noChangeAspect="1"/>
          </p:cNvPicPr>
          <p:nvPr/>
        </p:nvPicPr>
        <p:blipFill rotWithShape="1">
          <a:blip r:embed="rId3"/>
          <a:srcRect b="28455"/>
          <a:stretch/>
        </p:blipFill>
        <p:spPr>
          <a:xfrm>
            <a:off x="-2762" y="-12138"/>
            <a:ext cx="644039" cy="6870138"/>
          </a:xfrm>
          <a:prstGeom prst="rect">
            <a:avLst/>
          </a:prstGeom>
        </p:spPr>
      </p:pic>
      <p:pic>
        <p:nvPicPr>
          <p:cNvPr id="13" name="Picture 12">
            <a:extLst>
              <a:ext uri="{FF2B5EF4-FFF2-40B4-BE49-F238E27FC236}">
                <a16:creationId xmlns:a16="http://schemas.microsoft.com/office/drawing/2014/main" id="{5C328345-B921-5490-4888-2A6D8A4C68E5}"/>
              </a:ext>
            </a:extLst>
          </p:cNvPr>
          <p:cNvPicPr>
            <a:picLocks noChangeAspect="1"/>
          </p:cNvPicPr>
          <p:nvPr/>
        </p:nvPicPr>
        <p:blipFill>
          <a:blip r:embed="rId4">
            <a:extLst>
              <a:ext uri="{28A0092B-C50C-407E-A947-70E740481C1C}">
                <a14:useLocalDpi xmlns:a14="http://schemas.microsoft.com/office/drawing/2010/main" val="0"/>
              </a:ext>
            </a:extLst>
          </a:blip>
          <a:srcRect l="16" r="16"/>
          <a:stretch/>
        </p:blipFill>
        <p:spPr>
          <a:xfrm>
            <a:off x="618351" y="-12138"/>
            <a:ext cx="11573649" cy="6870138"/>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0"/>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Open Forum</a:t>
            </a:r>
            <a:endParaRPr lang="en-US" sz="3600" b="1">
              <a:solidFill>
                <a:schemeClr val="bg1"/>
              </a:solidFill>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496876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00293-1609-F393-E91B-B9D8D580090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37823C8-A214-199C-B749-618771E32887}"/>
              </a:ext>
            </a:extLst>
          </p:cNvPr>
          <p:cNvSpPr/>
          <p:nvPr/>
        </p:nvSpPr>
        <p:spPr>
          <a:xfrm>
            <a:off x="6848799" y="-1"/>
            <a:ext cx="5343198"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blue and grey text on a black background&#10;&#10;Description automatically generated">
            <a:extLst>
              <a:ext uri="{FF2B5EF4-FFF2-40B4-BE49-F238E27FC236}">
                <a16:creationId xmlns:a16="http://schemas.microsoft.com/office/drawing/2014/main" id="{B4FC1A5C-3611-5D96-0EC9-B16855F60F01}"/>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302155" y="5699013"/>
            <a:ext cx="922341" cy="508727"/>
          </a:xfrm>
          <a:prstGeom prst="rect">
            <a:avLst/>
          </a:prstGeom>
        </p:spPr>
      </p:pic>
      <p:sp>
        <p:nvSpPr>
          <p:cNvPr id="5" name="Title 1">
            <a:extLst>
              <a:ext uri="{FF2B5EF4-FFF2-40B4-BE49-F238E27FC236}">
                <a16:creationId xmlns:a16="http://schemas.microsoft.com/office/drawing/2014/main" id="{32FE7B58-8470-D139-F066-F734E7B0EDD6}"/>
              </a:ext>
            </a:extLst>
          </p:cNvPr>
          <p:cNvSpPr txBox="1">
            <a:spLocks/>
          </p:cNvSpPr>
          <p:nvPr/>
        </p:nvSpPr>
        <p:spPr>
          <a:xfrm>
            <a:off x="529591" y="1027670"/>
            <a:ext cx="5462029" cy="7173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4449"/>
                </a:solidFill>
                <a:effectLst/>
                <a:uLnTx/>
                <a:uFillTx/>
                <a:latin typeface="Arial" panose="020B0604020202020204" pitchFamily="34" charset="0"/>
                <a:ea typeface="+mj-ea"/>
                <a:cs typeface="Arial" panose="020B0604020202020204" pitchFamily="34" charset="0"/>
              </a:rPr>
              <a:t>Stop Work Success at Chino and Sierrita</a:t>
            </a:r>
          </a:p>
        </p:txBody>
      </p:sp>
      <p:sp>
        <p:nvSpPr>
          <p:cNvPr id="7" name="TextBox 6">
            <a:extLst>
              <a:ext uri="{FF2B5EF4-FFF2-40B4-BE49-F238E27FC236}">
                <a16:creationId xmlns:a16="http://schemas.microsoft.com/office/drawing/2014/main" id="{016DA217-A2F5-E2C9-4A9F-F21029A72D1F}"/>
              </a:ext>
            </a:extLst>
          </p:cNvPr>
          <p:cNvSpPr txBox="1"/>
          <p:nvPr/>
        </p:nvSpPr>
        <p:spPr>
          <a:xfrm>
            <a:off x="529591" y="375681"/>
            <a:ext cx="639620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BC4AC"/>
                </a:solidFill>
                <a:effectLst/>
                <a:uLnTx/>
                <a:uFillTx/>
                <a:latin typeface="Arial" panose="020B0604020202020204" pitchFamily="34" charset="0"/>
                <a:ea typeface="+mn-ea"/>
                <a:cs typeface="Arial" panose="020B0604020202020204" pitchFamily="34" charset="0"/>
              </a:rPr>
              <a:t>Spotlight On</a:t>
            </a:r>
            <a:endParaRPr kumimoji="0" lang="en-US" sz="2000" b="0" i="0" u="none" strike="noStrike" kern="1200" cap="none" spc="0" normalizeH="0" baseline="0" noProof="0">
              <a:ln>
                <a:noFill/>
              </a:ln>
              <a:solidFill>
                <a:srgbClr val="4BC4AC"/>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5B866CD3-2222-DF99-F45E-567EC946AEE2}"/>
              </a:ext>
            </a:extLst>
          </p:cNvPr>
          <p:cNvSpPr>
            <a:spLocks noChangeArrowheads="1"/>
          </p:cNvSpPr>
          <p:nvPr/>
        </p:nvSpPr>
        <p:spPr bwMode="auto">
          <a:xfrm>
            <a:off x="529591" y="1996879"/>
            <a:ext cx="5100428" cy="119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black">
                    <a:lumMod val="75000"/>
                    <a:lumOff val="25000"/>
                  </a:prstClr>
                </a:solidFill>
                <a:latin typeface="Arial" panose="020B0604020202020204" pitchFamily="34" charset="0"/>
                <a:cs typeface="Arial" panose="020B0604020202020204" pitchFamily="34" charset="0"/>
              </a:rPr>
              <a:t>Across our operations everyday, employees speak up and stop work when if it’s unsafe or unclear. Stop work doesn’t have to be a grand gesture or big event – here’s two recent examples of stop work in daily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prstClr val="black">
                  <a:lumMod val="75000"/>
                  <a:lumOff val="25000"/>
                </a:prst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C66A39"/>
              </a:buClr>
              <a:buSzTx/>
              <a:buFont typeface="Arial" panose="020B0604020202020204" pitchFamily="34" charset="0"/>
              <a:buChar char="•"/>
              <a:tabLst/>
              <a:defRPr/>
            </a:pPr>
            <a:r>
              <a:rPr lang="en-US">
                <a:solidFill>
                  <a:prstClr val="black">
                    <a:lumMod val="75000"/>
                    <a:lumOff val="25000"/>
                  </a:prstClr>
                </a:solidFill>
                <a:latin typeface="Arial" panose="020B0604020202020204" pitchFamily="34" charset="0"/>
                <a:cs typeface="Arial" panose="020B0604020202020204" pitchFamily="34" charset="0"/>
              </a:rPr>
              <a:t>At </a:t>
            </a:r>
            <a:r>
              <a:rPr lang="en-US" b="1">
                <a:solidFill>
                  <a:prstClr val="black">
                    <a:lumMod val="75000"/>
                    <a:lumOff val="25000"/>
                  </a:prstClr>
                </a:solidFill>
                <a:latin typeface="Arial" panose="020B0604020202020204" pitchFamily="34" charset="0"/>
                <a:cs typeface="Arial" panose="020B0604020202020204" pitchFamily="34" charset="0"/>
              </a:rPr>
              <a:t>Chino</a:t>
            </a:r>
            <a:r>
              <a:rPr lang="en-US">
                <a:solidFill>
                  <a:prstClr val="black">
                    <a:lumMod val="75000"/>
                    <a:lumOff val="25000"/>
                  </a:prstClr>
                </a:solidFill>
                <a:latin typeface="Arial" panose="020B0604020202020204" pitchFamily="34" charset="0"/>
                <a:cs typeface="Arial" panose="020B0604020202020204" pitchFamily="34" charset="0"/>
              </a:rPr>
              <a:t>, Hydromet employees stopped work after spotting a failed light-fixture mount and secured the area until it was fixed. The light was hanging from the wires. </a:t>
            </a:r>
          </a:p>
          <a:p>
            <a:pPr marL="285750" marR="0" lvl="0" indent="-285750" algn="l" defTabSz="914400" rtl="0" eaLnBrk="1" fontAlgn="auto" latinLnBrk="0" hangingPunct="1">
              <a:lnSpc>
                <a:spcPct val="100000"/>
              </a:lnSpc>
              <a:spcBef>
                <a:spcPts val="0"/>
              </a:spcBef>
              <a:spcAft>
                <a:spcPts val="0"/>
              </a:spcAft>
              <a:buClr>
                <a:srgbClr val="C66A39"/>
              </a:buClr>
              <a:buSzTx/>
              <a:buFont typeface="Arial" panose="020B0604020202020204" pitchFamily="34" charset="0"/>
              <a:buChar char="•"/>
              <a:tabLst/>
              <a:defRPr/>
            </a:pPr>
            <a:endParaRPr lang="en-US">
              <a:solidFill>
                <a:prstClr val="black">
                  <a:lumMod val="75000"/>
                  <a:lumOff val="25000"/>
                </a:prst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C66A39"/>
              </a:buClr>
              <a:buSzTx/>
              <a:buFont typeface="Arial" panose="020B0604020202020204" pitchFamily="34" charset="0"/>
              <a:buChar char="•"/>
              <a:tabLst/>
              <a:defRPr/>
            </a:pPr>
            <a:r>
              <a:rPr lang="en-US">
                <a:solidFill>
                  <a:prstClr val="black">
                    <a:lumMod val="75000"/>
                    <a:lumOff val="25000"/>
                  </a:prstClr>
                </a:solidFill>
                <a:latin typeface="Arial" panose="020B0604020202020204" pitchFamily="34" charset="0"/>
                <a:cs typeface="Arial" panose="020B0604020202020204" pitchFamily="34" charset="0"/>
              </a:rPr>
              <a:t>At </a:t>
            </a:r>
            <a:r>
              <a:rPr lang="en-US" b="1">
                <a:solidFill>
                  <a:prstClr val="black">
                    <a:lumMod val="75000"/>
                    <a:lumOff val="25000"/>
                  </a:prstClr>
                </a:solidFill>
                <a:latin typeface="Arial" panose="020B0604020202020204" pitchFamily="34" charset="0"/>
                <a:cs typeface="Arial" panose="020B0604020202020204" pitchFamily="34" charset="0"/>
              </a:rPr>
              <a:t>Serrita</a:t>
            </a:r>
            <a:r>
              <a:rPr lang="en-US">
                <a:solidFill>
                  <a:prstClr val="black">
                    <a:lumMod val="75000"/>
                    <a:lumOff val="25000"/>
                  </a:prstClr>
                </a:solidFill>
                <a:latin typeface="Arial" panose="020B0604020202020204" pitchFamily="34" charset="0"/>
                <a:cs typeface="Arial" panose="020B0604020202020204" pitchFamily="34" charset="0"/>
              </a:rPr>
              <a:t>, an employee identified a booster while prepping a dump, stopped work and immediately notified the appropriate people.</a:t>
            </a:r>
          </a:p>
          <a:p>
            <a:pPr>
              <a:buClr>
                <a:srgbClr val="C66A39"/>
              </a:buClr>
              <a:defRPr/>
            </a:pPr>
            <a:endParaRPr lang="en-US" b="1">
              <a:solidFill>
                <a:prstClr val="black">
                  <a:lumMod val="75000"/>
                  <a:lumOff val="25000"/>
                </a:prstClr>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US">
              <a:solidFill>
                <a:prstClr val="black">
                  <a:lumMod val="75000"/>
                  <a:lumOff val="25000"/>
                </a:prst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F306282-B1C7-3890-F9E2-E49D226807B3}"/>
              </a:ext>
            </a:extLst>
          </p:cNvPr>
          <p:cNvSpPr txBox="1"/>
          <p:nvPr/>
        </p:nvSpPr>
        <p:spPr>
          <a:xfrm>
            <a:off x="7782234" y="2289952"/>
            <a:ext cx="3798165" cy="3046988"/>
          </a:xfrm>
          <a:prstGeom prst="rect">
            <a:avLst/>
          </a:prstGeom>
          <a:noFill/>
        </p:spPr>
        <p:txBody>
          <a:bodyPr wrap="square">
            <a:spAutoFit/>
          </a:bodyPr>
          <a:lstStyle/>
          <a:p>
            <a:pPr>
              <a:spcAft>
                <a:spcPts val="1200"/>
              </a:spcAft>
              <a:buClr>
                <a:srgbClr val="C66A39"/>
              </a:buClr>
              <a:defRPr/>
            </a:pPr>
            <a:r>
              <a:rPr lang="en-US">
                <a:solidFill>
                  <a:schemeClr val="bg1"/>
                </a:solidFill>
                <a:latin typeface="Arial" panose="020B0604020202020204" pitchFamily="34" charset="0"/>
                <a:cs typeface="Arial" panose="020B0604020202020204" pitchFamily="34" charset="0"/>
              </a:rPr>
              <a:t>Each of us is responsible – and expected – to speak up and stop work if it’s not safe or unclear. </a:t>
            </a:r>
          </a:p>
          <a:p>
            <a:pPr>
              <a:spcAft>
                <a:spcPts val="1200"/>
              </a:spcAft>
              <a:buClr>
                <a:srgbClr val="C66A39"/>
              </a:buClr>
              <a:defRPr/>
            </a:pPr>
            <a:r>
              <a:rPr lang="en-US">
                <a:solidFill>
                  <a:schemeClr val="bg1"/>
                </a:solidFill>
                <a:latin typeface="Arial" panose="020B0604020202020204" pitchFamily="34" charset="0"/>
                <a:cs typeface="Arial" panose="020B0604020202020204" pitchFamily="34" charset="0"/>
              </a:rPr>
              <a:t>You can stop work any time, anywhere, under any circumstance. </a:t>
            </a:r>
          </a:p>
          <a:p>
            <a:pPr>
              <a:spcAft>
                <a:spcPts val="1200"/>
              </a:spcAft>
              <a:buClr>
                <a:srgbClr val="C66A39"/>
              </a:buClr>
              <a:defRPr/>
            </a:pPr>
            <a:r>
              <a:rPr lang="en-US">
                <a:solidFill>
                  <a:schemeClr val="bg1"/>
                </a:solidFill>
                <a:latin typeface="Arial" panose="020B0604020202020204" pitchFamily="34" charset="0"/>
                <a:cs typeface="Arial" panose="020B0604020202020204" pitchFamily="34" charset="0"/>
              </a:rPr>
              <a:t>No job is considered so important or so urgent that time cannot be taken to perform work safely.</a:t>
            </a:r>
          </a:p>
          <a:p>
            <a:pPr>
              <a:spcAft>
                <a:spcPts val="1200"/>
              </a:spcAft>
              <a:buClr>
                <a:srgbClr val="C66A39"/>
              </a:buClr>
              <a:defRPr/>
            </a:pPr>
            <a:endParaRPr lang="en-US">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751F930-2AB3-ABD9-4AB4-626F68CA29E8}"/>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159641" y="825008"/>
            <a:ext cx="1378316" cy="1378316"/>
          </a:xfrm>
          <a:prstGeom prst="rect">
            <a:avLst/>
          </a:prstGeom>
        </p:spPr>
      </p:pic>
      <p:sp>
        <p:nvSpPr>
          <p:cNvPr id="6" name="TextBox 5">
            <a:extLst>
              <a:ext uri="{FF2B5EF4-FFF2-40B4-BE49-F238E27FC236}">
                <a16:creationId xmlns:a16="http://schemas.microsoft.com/office/drawing/2014/main" id="{D5356305-E90B-8C5A-9032-15E5E39B05D5}"/>
              </a:ext>
            </a:extLst>
          </p:cNvPr>
          <p:cNvSpPr txBox="1"/>
          <p:nvPr/>
        </p:nvSpPr>
        <p:spPr>
          <a:xfrm>
            <a:off x="7782235" y="1283334"/>
            <a:ext cx="3798165" cy="461665"/>
          </a:xfrm>
          <a:prstGeom prst="rect">
            <a:avLst/>
          </a:prstGeom>
          <a:noFill/>
        </p:spPr>
        <p:txBody>
          <a:bodyPr wrap="square">
            <a:spAutoFit/>
          </a:bodyPr>
          <a:lstStyle/>
          <a:p>
            <a:pPr algn="ctr">
              <a:buClr>
                <a:srgbClr val="C66A39"/>
              </a:buClr>
              <a:defRPr/>
            </a:pPr>
            <a:r>
              <a:rPr lang="en-US" sz="2400" b="1">
                <a:solidFill>
                  <a:srgbClr val="C66A39"/>
                </a:solidFill>
                <a:latin typeface="Arial" panose="020B0604020202020204" pitchFamily="34" charset="0"/>
                <a:cs typeface="Arial" panose="020B0604020202020204" pitchFamily="34" charset="0"/>
              </a:rPr>
              <a:t>REMEMBER</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8588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EFC15D-96BB-D774-D9B9-638E97766AD2}"/>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E531367C-82BB-C7F0-86EE-B3A5E0782C25}"/>
              </a:ext>
            </a:extLst>
          </p:cNvPr>
          <p:cNvSpPr>
            <a:spLocks noGrp="1"/>
          </p:cNvSpPr>
          <p:nvPr>
            <p:ph idx="1"/>
          </p:nvPr>
        </p:nvSpPr>
        <p:spPr>
          <a:xfrm>
            <a:off x="648729" y="851629"/>
            <a:ext cx="6055581" cy="2064117"/>
          </a:xfrm>
        </p:spPr>
        <p:txBody>
          <a:bodyPr numCol="2">
            <a:noAutofit/>
          </a:bodyPr>
          <a:lstStyle/>
          <a:p>
            <a:pPr>
              <a:spcBef>
                <a:spcPts val="0"/>
              </a:spcBef>
              <a:spcAft>
                <a:spcPts val="1200"/>
              </a:spcAft>
              <a:buClr>
                <a:srgbClr val="C66A39"/>
              </a:buClr>
            </a:pPr>
            <a:r>
              <a:rPr lang="en-US" dirty="0">
                <a:latin typeface="Arial" panose="020B0604020202020204" pitchFamily="34" charset="0"/>
                <a:cs typeface="Arial" panose="020B0604020202020204" pitchFamily="34" charset="0"/>
              </a:rPr>
              <a:t>April 9</a:t>
            </a:r>
            <a:r>
              <a:rPr lang="en-US" baseline="30000" dirty="0">
                <a:latin typeface="Arial" panose="020B0604020202020204" pitchFamily="34" charset="0"/>
                <a:cs typeface="Arial" panose="020B0604020202020204" pitchFamily="34" charset="0"/>
              </a:rPr>
              <a:t>th</a:t>
            </a:r>
            <a:endParaRPr lang="en-US" dirty="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May 7</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June 18</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July 16</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August 20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September 10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October 8</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November 19</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December 17</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656611FE-9FE3-BE7E-BACA-FBFD37B5DF3A}"/>
              </a:ext>
            </a:extLst>
          </p:cNvPr>
          <p:cNvSpPr txBox="1"/>
          <p:nvPr/>
        </p:nvSpPr>
        <p:spPr>
          <a:xfrm>
            <a:off x="7919718" y="993619"/>
            <a:ext cx="3766146" cy="2308324"/>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2026 Meeting Schedule</a:t>
            </a:r>
            <a:endParaRPr lang="en-US" sz="3600" b="1">
              <a:solidFill>
                <a:schemeClr val="bg1"/>
              </a:solidFill>
              <a:latin typeface="Arial" panose="020B0604020202020204" pitchFamily="34" charset="0"/>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11178DC9-4175-4867-C911-EAF0272C9F6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280397" y="6009795"/>
            <a:ext cx="922341" cy="508727"/>
          </a:xfrm>
          <a:prstGeom prst="rect">
            <a:avLst/>
          </a:prstGeom>
        </p:spPr>
      </p:pic>
      <p:sp>
        <p:nvSpPr>
          <p:cNvPr id="2" name="TextBox 1">
            <a:extLst>
              <a:ext uri="{FF2B5EF4-FFF2-40B4-BE49-F238E27FC236}">
                <a16:creationId xmlns:a16="http://schemas.microsoft.com/office/drawing/2014/main" id="{F852CE6A-9F47-DE7A-57F2-4C48A28D8ECC}"/>
              </a:ext>
            </a:extLst>
          </p:cNvPr>
          <p:cNvSpPr txBox="1"/>
          <p:nvPr/>
        </p:nvSpPr>
        <p:spPr>
          <a:xfrm>
            <a:off x="867416" y="4436274"/>
            <a:ext cx="5486400" cy="2006703"/>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Meetings begin 1 PM MST</a:t>
            </a:r>
          </a:p>
          <a:p>
            <a:pPr marL="0" marR="0" lvl="0" indent="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Mine and Mill In-Person Options Monthly</a:t>
            </a:r>
          </a:p>
          <a:p>
            <a:endParaRPr lang="en-US"/>
          </a:p>
        </p:txBody>
      </p:sp>
    </p:spTree>
    <p:extLst>
      <p:ext uri="{BB962C8B-B14F-4D97-AF65-F5344CB8AC3E}">
        <p14:creationId xmlns:p14="http://schemas.microsoft.com/office/powerpoint/2010/main" val="978846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F78B1-865A-2E81-F171-D63A46B6B9E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AC22ED7-6868-DC1D-7CCE-C38A26A8B3A5}"/>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7508508-C1F5-F85E-4A5F-CD293307B12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64B7D0-A78C-002F-D67D-E3C7F8FC8DC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94873A-D171-60CB-4513-62A31036CCCE}"/>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March Sign-Off Record</a:t>
            </a:r>
            <a:endParaRPr lang="en-US" sz="3600" b="1" dirty="0">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EB892ED-A103-F85D-652A-2F482848A6D0}"/>
              </a:ext>
            </a:extLst>
          </p:cNvPr>
          <p:cNvSpPr txBox="1"/>
          <p:nvPr/>
        </p:nvSpPr>
        <p:spPr>
          <a:xfrm>
            <a:off x="1953935" y="1444353"/>
            <a:ext cx="9813995" cy="11223585"/>
          </a:xfrm>
          <a:prstGeom prst="rect">
            <a:avLst/>
          </a:prstGeom>
          <a:noFill/>
        </p:spPr>
        <p:txBody>
          <a:bodyPr wrap="square" numCol="2" rtlCol="0">
            <a:spAutoFit/>
          </a:bodyPr>
          <a:lstStyle/>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Font typeface="Arial" panose="020B0604020202020204" pitchFamily="34" charset="0"/>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p:txBody>
      </p:sp>
    </p:spTree>
    <p:extLst>
      <p:ext uri="{BB962C8B-B14F-4D97-AF65-F5344CB8AC3E}">
        <p14:creationId xmlns:p14="http://schemas.microsoft.com/office/powerpoint/2010/main" val="3072763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F65B9-FF42-34F0-B525-B09F0D3DF9B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3203212-9168-1F3B-8466-2D510AEDEB3D}"/>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2" y="0"/>
            <a:ext cx="10806892" cy="418972"/>
          </a:xfrm>
          <a:prstGeom prst="rect">
            <a:avLst/>
          </a:prstGeom>
        </p:spPr>
      </p:pic>
      <p:pic>
        <p:nvPicPr>
          <p:cNvPr id="6" name="Picture 5">
            <a:extLst>
              <a:ext uri="{FF2B5EF4-FFF2-40B4-BE49-F238E27FC236}">
                <a16:creationId xmlns:a16="http://schemas.microsoft.com/office/drawing/2014/main" id="{1596AC54-9A0C-6002-AA9E-0DA0088565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2064"/>
            <a:ext cx="6241774" cy="627945"/>
          </a:xfrm>
          <a:prstGeom prst="rect">
            <a:avLst/>
          </a:prstGeom>
        </p:spPr>
      </p:pic>
      <p:pic>
        <p:nvPicPr>
          <p:cNvPr id="3" name="Picture 2">
            <a:extLst>
              <a:ext uri="{FF2B5EF4-FFF2-40B4-BE49-F238E27FC236}">
                <a16:creationId xmlns:a16="http://schemas.microsoft.com/office/drawing/2014/main" id="{1426719C-5601-9132-AD23-84087F7A3293}"/>
              </a:ext>
            </a:extLst>
          </p:cNvPr>
          <p:cNvPicPr>
            <a:picLocks noChangeAspect="1"/>
          </p:cNvPicPr>
          <p:nvPr/>
        </p:nvPicPr>
        <p:blipFill>
          <a:blip r:embed="rId5">
            <a:extLst>
              <a:ext uri="{28A0092B-C50C-407E-A947-70E740481C1C}">
                <a14:useLocalDpi xmlns:a14="http://schemas.microsoft.com/office/drawing/2010/main" val="0"/>
              </a:ext>
            </a:extLst>
          </a:blip>
          <a:srcRect l="3" r="3"/>
          <a:stretch/>
        </p:blipFill>
        <p:spPr>
          <a:xfrm>
            <a:off x="1266091" y="398836"/>
            <a:ext cx="10933791" cy="6146071"/>
          </a:xfrm>
          <a:prstGeom prst="rect">
            <a:avLst/>
          </a:prstGeom>
        </p:spPr>
      </p:pic>
      <p:sp>
        <p:nvSpPr>
          <p:cNvPr id="7" name="Rectangle 6">
            <a:extLst>
              <a:ext uri="{FF2B5EF4-FFF2-40B4-BE49-F238E27FC236}">
                <a16:creationId xmlns:a16="http://schemas.microsoft.com/office/drawing/2014/main" id="{3837009A-6EF1-237C-0452-49C1F5E2C96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FCD264-420D-AEAF-73FE-886623A6643D}"/>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A1586D-BAF3-3974-86B6-A0DA2C6131C7}"/>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0F5F79-1DDA-9251-11C5-DBA3EBF903C8}"/>
              </a:ext>
            </a:extLst>
          </p:cNvPr>
          <p:cNvSpPr txBox="1"/>
          <p:nvPr/>
        </p:nvSpPr>
        <p:spPr>
          <a:xfrm>
            <a:off x="493617" y="976486"/>
            <a:ext cx="5602383" cy="2308324"/>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Safety and Environmental Shares </a:t>
            </a:r>
          </a:p>
        </p:txBody>
      </p:sp>
      <p:pic>
        <p:nvPicPr>
          <p:cNvPr id="15" name="Picture 14" descr="A black square with white text&#10;&#10;Description automatically generated">
            <a:extLst>
              <a:ext uri="{FF2B5EF4-FFF2-40B4-BE49-F238E27FC236}">
                <a16:creationId xmlns:a16="http://schemas.microsoft.com/office/drawing/2014/main" id="{6701022C-DFB5-B916-6C91-C3BE279591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56A4CFB-CCFE-DAD8-12A8-4B22E9B11A0E}"/>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900127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85B6F-D1A8-6CDB-DD57-C3FE5816ED2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C26F22D-DDD6-F6E1-0EF1-DFC57FE9ABAD}"/>
              </a:ext>
            </a:extLst>
          </p:cNvPr>
          <p:cNvSpPr/>
          <p:nvPr/>
        </p:nvSpPr>
        <p:spPr>
          <a:xfrm>
            <a:off x="1" y="0"/>
            <a:ext cx="4543424"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1F8D798D-030F-D876-4D5D-F09E3E1860AE}"/>
              </a:ext>
            </a:extLst>
          </p:cNvPr>
          <p:cNvSpPr>
            <a:spLocks noGrp="1"/>
          </p:cNvSpPr>
          <p:nvPr>
            <p:ph idx="1"/>
          </p:nvPr>
        </p:nvSpPr>
        <p:spPr>
          <a:xfrm>
            <a:off x="557110" y="2123946"/>
            <a:ext cx="3623003" cy="2064117"/>
          </a:xfrm>
        </p:spPr>
        <p:txBody>
          <a:bodyPr>
            <a:noAutofit/>
          </a:bodyPr>
          <a:lstStyle/>
          <a:p>
            <a:pPr marL="0" indent="0">
              <a:spcBef>
                <a:spcPts val="0"/>
              </a:spcBef>
              <a:spcAft>
                <a:spcPts val="2400"/>
              </a:spcAft>
              <a:buClr>
                <a:srgbClr val="C66A39"/>
              </a:buClr>
              <a:buNone/>
            </a:pPr>
            <a:r>
              <a:rPr lang="en-US" sz="1800">
                <a:solidFill>
                  <a:schemeClr val="bg1"/>
                </a:solidFill>
                <a:latin typeface="Arial" panose="020B0604020202020204" pitchFamily="34" charset="0"/>
                <a:cs typeface="Arial" panose="020B0604020202020204" pitchFamily="34" charset="0"/>
              </a:rPr>
              <a:t>Healthy feet and ankles are valuable to everyday work. </a:t>
            </a:r>
          </a:p>
          <a:p>
            <a:pPr marL="0" indent="0">
              <a:spcBef>
                <a:spcPts val="0"/>
              </a:spcBef>
              <a:spcAft>
                <a:spcPts val="2400"/>
              </a:spcAft>
              <a:buClr>
                <a:srgbClr val="C66A39"/>
              </a:buClr>
              <a:buNone/>
            </a:pPr>
            <a:r>
              <a:rPr lang="en-US" sz="1800">
                <a:solidFill>
                  <a:schemeClr val="bg1"/>
                </a:solidFill>
                <a:latin typeface="Arial" panose="020B0604020202020204" pitchFamily="34" charset="0"/>
                <a:cs typeface="Arial" panose="020B0604020202020204" pitchFamily="34" charset="0"/>
              </a:rPr>
              <a:t>Uneven ground, ladders, heavy equipment and slick surfaces all increase the risk of slips, twists and sprains. </a:t>
            </a:r>
          </a:p>
          <a:p>
            <a:pPr marL="0" indent="0">
              <a:spcBef>
                <a:spcPts val="0"/>
              </a:spcBef>
              <a:spcAft>
                <a:spcPts val="2400"/>
              </a:spcAft>
              <a:buClr>
                <a:srgbClr val="C66A39"/>
              </a:buClr>
              <a:buNone/>
            </a:pPr>
            <a:r>
              <a:rPr lang="en-US" sz="1800">
                <a:solidFill>
                  <a:schemeClr val="bg1"/>
                </a:solidFill>
                <a:latin typeface="Arial" panose="020B0604020202020204" pitchFamily="34" charset="0"/>
                <a:cs typeface="Arial" panose="020B0604020202020204" pitchFamily="34" charset="0"/>
              </a:rPr>
              <a:t>Wearing the right foot protection is one of the simplest ways to prevent ankle injuries.</a:t>
            </a:r>
          </a:p>
        </p:txBody>
      </p:sp>
      <p:sp>
        <p:nvSpPr>
          <p:cNvPr id="17" name="TextBox 16">
            <a:extLst>
              <a:ext uri="{FF2B5EF4-FFF2-40B4-BE49-F238E27FC236}">
                <a16:creationId xmlns:a16="http://schemas.microsoft.com/office/drawing/2014/main" id="{E5478B0C-8898-A597-AA75-BDAFB5D54715}"/>
              </a:ext>
            </a:extLst>
          </p:cNvPr>
          <p:cNvSpPr txBox="1"/>
          <p:nvPr/>
        </p:nvSpPr>
        <p:spPr>
          <a:xfrm>
            <a:off x="4790257" y="510663"/>
            <a:ext cx="7401741" cy="156966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Protect Your Feet, Protect Your Ankles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33628ECD-B68A-E373-7201-5D7229381796}"/>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810542" y="6078927"/>
            <a:ext cx="922341" cy="508727"/>
          </a:xfrm>
          <a:prstGeom prst="rect">
            <a:avLst/>
          </a:prstGeom>
        </p:spPr>
      </p:pic>
      <p:sp>
        <p:nvSpPr>
          <p:cNvPr id="9" name="TextBox 8">
            <a:extLst>
              <a:ext uri="{FF2B5EF4-FFF2-40B4-BE49-F238E27FC236}">
                <a16:creationId xmlns:a16="http://schemas.microsoft.com/office/drawing/2014/main" id="{043F975D-C612-C214-4BFB-E14DBE513501}"/>
              </a:ext>
            </a:extLst>
          </p:cNvPr>
          <p:cNvSpPr txBox="1"/>
          <p:nvPr/>
        </p:nvSpPr>
        <p:spPr>
          <a:xfrm>
            <a:off x="8491128" y="2449600"/>
            <a:ext cx="3253398" cy="3086101"/>
          </a:xfrm>
          <a:prstGeom prst="rect">
            <a:avLst/>
          </a:prstGeom>
          <a:noFill/>
        </p:spPr>
        <p:txBody>
          <a:bodyPr wrap="square" rtlCol="0">
            <a:spAutoFit/>
          </a:bodyPr>
          <a:lstStyle/>
          <a:p>
            <a:pPr marL="0" marR="0" lvl="0" indent="0" defTabSz="914400" rtl="0" eaLnBrk="1" fontAlgn="auto" latinLnBrk="0" hangingPunct="1">
              <a:lnSpc>
                <a:spcPct val="107000"/>
              </a:lnSpc>
              <a:spcBef>
                <a:spcPts val="1200"/>
              </a:spcBef>
              <a:spcAft>
                <a:spcPts val="0"/>
              </a:spcAft>
              <a:buClrTx/>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Calibri" panose="020F0502020204030204" pitchFamily="34" charset="0"/>
                <a:cs typeface="Times New Roman" panose="02020603050405020304" pitchFamily="18" charset="0"/>
              </a:rPr>
              <a:t>Before you start work: </a:t>
            </a:r>
          </a:p>
          <a:p>
            <a:pPr marL="342900" indent="-342900">
              <a:lnSpc>
                <a:spcPct val="115000"/>
              </a:lnSpc>
              <a:spcBef>
                <a:spcPts val="1200"/>
              </a:spcBef>
              <a:buClr>
                <a:srgbClr val="C66A39"/>
              </a:buClr>
              <a:buFont typeface="Arial" panose="020B0604020202020204" pitchFamily="34" charset="0"/>
              <a:buChar char="•"/>
            </a:pPr>
            <a:r>
              <a:rPr lang="en-US">
                <a:solidFill>
                  <a:prstClr val="black"/>
                </a:solidFill>
                <a:latin typeface="Arial" panose="020B0604020202020204" pitchFamily="34" charset="0"/>
                <a:ea typeface="Calibri" panose="020F0502020204030204" pitchFamily="34" charset="0"/>
                <a:cs typeface="Arial" panose="020B0604020202020204" pitchFamily="34" charset="0"/>
              </a:rPr>
              <a:t>Check your boots are in good condition.</a:t>
            </a:r>
          </a:p>
          <a:p>
            <a:pPr marL="342900" indent="-342900">
              <a:lnSpc>
                <a:spcPct val="115000"/>
              </a:lnSpc>
              <a:spcBef>
                <a:spcPts val="1200"/>
              </a:spcBef>
              <a:buClr>
                <a:srgbClr val="C66A39"/>
              </a:buClr>
              <a:buFont typeface="Arial" panose="020B0604020202020204" pitchFamily="34" charset="0"/>
              <a:buChar char="•"/>
            </a:pPr>
            <a:r>
              <a:rPr lang="en-US">
                <a:solidFill>
                  <a:prstClr val="black"/>
                </a:solidFill>
                <a:latin typeface="Arial" panose="020B0604020202020204" pitchFamily="34" charset="0"/>
                <a:ea typeface="Calibri" panose="020F0502020204030204" pitchFamily="34" charset="0"/>
                <a:cs typeface="Arial" panose="020B0604020202020204" pitchFamily="34" charset="0"/>
              </a:rPr>
              <a:t>Make sure they’re laced and secured properly.</a:t>
            </a:r>
          </a:p>
          <a:p>
            <a:pPr marL="342900" indent="-342900">
              <a:lnSpc>
                <a:spcPct val="115000"/>
              </a:lnSpc>
              <a:spcBef>
                <a:spcPts val="1200"/>
              </a:spcBef>
              <a:buClr>
                <a:srgbClr val="C66A39"/>
              </a:buClr>
              <a:buFont typeface="Arial" panose="020B0604020202020204" pitchFamily="34" charset="0"/>
              <a:buChar char="•"/>
            </a:pPr>
            <a:r>
              <a:rPr lang="en-US">
                <a:solidFill>
                  <a:prstClr val="black"/>
                </a:solidFill>
                <a:latin typeface="Arial" panose="020B0604020202020204" pitchFamily="34" charset="0"/>
                <a:ea typeface="Calibri" panose="020F0502020204030204" pitchFamily="34" charset="0"/>
                <a:cs typeface="Arial" panose="020B0604020202020204" pitchFamily="34" charset="0"/>
              </a:rPr>
              <a:t>Replace footwear that no longer provides sufficient support or traction.</a:t>
            </a:r>
          </a:p>
        </p:txBody>
      </p:sp>
      <p:sp>
        <p:nvSpPr>
          <p:cNvPr id="11" name="TextBox 10">
            <a:extLst>
              <a:ext uri="{FF2B5EF4-FFF2-40B4-BE49-F238E27FC236}">
                <a16:creationId xmlns:a16="http://schemas.microsoft.com/office/drawing/2014/main" id="{89D14321-8AB5-4F8B-CCFC-F1663212718F}"/>
              </a:ext>
            </a:extLst>
          </p:cNvPr>
          <p:cNvSpPr txBox="1"/>
          <p:nvPr/>
        </p:nvSpPr>
        <p:spPr>
          <a:xfrm>
            <a:off x="4910272" y="2449600"/>
            <a:ext cx="3580856" cy="3629327"/>
          </a:xfrm>
          <a:prstGeom prst="rect">
            <a:avLst/>
          </a:prstGeom>
          <a:noFill/>
        </p:spPr>
        <p:txBody>
          <a:bodyPr wrap="square" rtlCol="0">
            <a:spAutoFit/>
          </a:bodyPr>
          <a:lstStyle/>
          <a:p>
            <a:pPr marL="0" marR="0" lvl="0" indent="0" defTabSz="914400" rtl="0" eaLnBrk="1" fontAlgn="auto" latinLnBrk="0" hangingPunct="1">
              <a:lnSpc>
                <a:spcPct val="115000"/>
              </a:lnSpc>
              <a:spcBef>
                <a:spcPts val="1200"/>
              </a:spcBef>
              <a:spcAft>
                <a:spcPts val="0"/>
              </a:spcAft>
              <a:buClrTx/>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Calibri" panose="020F0502020204030204" pitchFamily="34" charset="0"/>
                <a:cs typeface="Arial" panose="020B0604020202020204" pitchFamily="34" charset="0"/>
              </a:rPr>
              <a:t>Choose approved safety footwear that fits the job: </a:t>
            </a:r>
          </a:p>
          <a:p>
            <a:pPr marL="342900" marR="0" lvl="0" indent="-342900" algn="l" defTabSz="914400" rtl="0" eaLnBrk="1" fontAlgn="auto" latinLnBrk="0" hangingPunct="1">
              <a:lnSpc>
                <a:spcPct val="115000"/>
              </a:lnSpc>
              <a:spcBef>
                <a:spcPts val="1200"/>
              </a:spcBef>
              <a:spcAft>
                <a:spcPts val="0"/>
              </a:spcAft>
              <a:buClr>
                <a:srgbClr val="C66A39"/>
              </a:buClr>
              <a:buSzTx/>
              <a:buFont typeface="Arial" panose="020B0604020202020204" pitchFamily="34" charset="0"/>
              <a:buChar char="•"/>
              <a:tabLst/>
              <a:defRPr/>
            </a:pPr>
            <a:r>
              <a:rPr lang="en-US">
                <a:solidFill>
                  <a:prstClr val="black"/>
                </a:solidFill>
                <a:latin typeface="Arial" panose="020B0604020202020204" pitchFamily="34" charset="0"/>
                <a:ea typeface="Calibri" panose="020F0502020204030204" pitchFamily="34" charset="0"/>
                <a:cs typeface="Arial" panose="020B0604020202020204" pitchFamily="34" charset="0"/>
              </a:rPr>
              <a:t>Wear boots with </a:t>
            </a:r>
            <a:r>
              <a:rPr kumimoji="0" lang="en-US"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proper ankle coverage, a defined heel for stability and soles designed for site and task conditions. </a:t>
            </a:r>
          </a:p>
          <a:p>
            <a:pPr marL="342900" marR="0" lvl="0" indent="-342900" algn="l" defTabSz="914400" rtl="0" eaLnBrk="1" fontAlgn="auto" latinLnBrk="0" hangingPunct="1">
              <a:lnSpc>
                <a:spcPct val="115000"/>
              </a:lnSpc>
              <a:spcBef>
                <a:spcPts val="1200"/>
              </a:spcBef>
              <a:spcAft>
                <a:spcPts val="0"/>
              </a:spcAft>
              <a:buClr>
                <a:srgbClr val="C66A39"/>
              </a:buClr>
              <a:buSzTx/>
              <a:buFont typeface="Arial" panose="020B0604020202020204" pitchFamily="34" charset="0"/>
              <a:buChar char="•"/>
              <a:tabLst/>
              <a:defRPr/>
            </a:pPr>
            <a:r>
              <a:rPr kumimoji="0" lang="en-US"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Worn‑out tread, loose laces, or damaged boots reduce support and increase the chance of rolling an ankle.</a:t>
            </a:r>
          </a:p>
        </p:txBody>
      </p:sp>
      <p:pic>
        <p:nvPicPr>
          <p:cNvPr id="15" name="Graphic 14" descr="Boot with solid fill">
            <a:extLst>
              <a:ext uri="{FF2B5EF4-FFF2-40B4-BE49-F238E27FC236}">
                <a16:creationId xmlns:a16="http://schemas.microsoft.com/office/drawing/2014/main" id="{4470DB91-7BCF-38D1-584A-2C964C1B89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606450" y="778613"/>
            <a:ext cx="1126433" cy="1033760"/>
          </a:xfrm>
          <a:prstGeom prst="rect">
            <a:avLst/>
          </a:prstGeom>
        </p:spPr>
      </p:pic>
    </p:spTree>
    <p:extLst>
      <p:ext uri="{BB962C8B-B14F-4D97-AF65-F5344CB8AC3E}">
        <p14:creationId xmlns:p14="http://schemas.microsoft.com/office/powerpoint/2010/main" val="3184357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8FEB7-38CE-69E0-819B-18B73C7F18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8A6493-0A83-01F1-5569-953ED2FFDC63}"/>
              </a:ext>
            </a:extLst>
          </p:cNvPr>
          <p:cNvSpPr>
            <a:spLocks noGrp="1"/>
          </p:cNvSpPr>
          <p:nvPr>
            <p:ph type="title"/>
          </p:nvPr>
        </p:nvSpPr>
        <p:spPr>
          <a:xfrm>
            <a:off x="340621" y="260380"/>
            <a:ext cx="10515600" cy="814194"/>
          </a:xfrm>
        </p:spPr>
        <p:txBody>
          <a:bodyPr>
            <a:normAutofit/>
          </a:bodyPr>
          <a:lstStyle/>
          <a:p>
            <a:pPr lvl="0">
              <a:defRPr/>
            </a:pPr>
            <a:r>
              <a:rPr lang="en-US" sz="4000" b="1">
                <a:solidFill>
                  <a:srgbClr val="004449"/>
                </a:solidFill>
                <a:latin typeface="Arial" panose="020B0604020202020204" pitchFamily="34" charset="0"/>
                <a:cs typeface="Arial" panose="020B0604020202020204" pitchFamily="34" charset="0"/>
              </a:rPr>
              <a:t>Coordination of Simultaneous Work</a:t>
            </a:r>
            <a:endParaRPr lang="en-US" sz="4000"/>
          </a:p>
        </p:txBody>
      </p:sp>
      <p:sp>
        <p:nvSpPr>
          <p:cNvPr id="5" name="Rectangle 4">
            <a:extLst>
              <a:ext uri="{FF2B5EF4-FFF2-40B4-BE49-F238E27FC236}">
                <a16:creationId xmlns:a16="http://schemas.microsoft.com/office/drawing/2014/main" id="{06A4F8E1-4462-D194-762E-FEF387910EB8}"/>
              </a:ext>
            </a:extLst>
          </p:cNvPr>
          <p:cNvSpPr/>
          <p:nvPr/>
        </p:nvSpPr>
        <p:spPr>
          <a:xfrm>
            <a:off x="0" y="2294792"/>
            <a:ext cx="12191999" cy="456320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B821950-BFB3-B382-8EC1-EF01AFB00664}"/>
              </a:ext>
            </a:extLst>
          </p:cNvPr>
          <p:cNvSpPr txBox="1"/>
          <p:nvPr/>
        </p:nvSpPr>
        <p:spPr>
          <a:xfrm>
            <a:off x="4192219" y="2546506"/>
            <a:ext cx="7649981" cy="3970318"/>
          </a:xfrm>
          <a:prstGeom prst="rect">
            <a:avLst/>
          </a:prstGeom>
          <a:noFill/>
        </p:spPr>
        <p:txBody>
          <a:bodyPr wrap="square" rtlCol="0">
            <a:spAutoFit/>
          </a:bodyPr>
          <a:lstStyle/>
          <a:p>
            <a:pPr marL="0" indent="0" algn="l" rtl="0" eaLnBrk="1" latinLnBrk="0" hangingPunct="1">
              <a:buNone/>
            </a:pPr>
            <a:r>
              <a:rPr lang="en-US" sz="1400" b="1">
                <a:solidFill>
                  <a:srgbClr val="4BC4AC"/>
                </a:solidFill>
                <a:effectLst/>
                <a:latin typeface="Arial" panose="020B0604020202020204" pitchFamily="34" charset="0"/>
              </a:rPr>
              <a:t>Planning ahead is important.</a:t>
            </a:r>
            <a:r>
              <a:rPr lang="en-US" sz="1400">
                <a:solidFill>
                  <a:srgbClr val="4BC4AC"/>
                </a:solidFill>
                <a:effectLst/>
                <a:latin typeface="Arial" panose="020B0604020202020204" pitchFamily="34" charset="0"/>
              </a:rPr>
              <a:t> </a:t>
            </a:r>
            <a:r>
              <a:rPr lang="en-US" sz="1400">
                <a:solidFill>
                  <a:schemeClr val="bg1"/>
                </a:solidFill>
                <a:effectLst/>
                <a:latin typeface="Arial" panose="020B0604020202020204" pitchFamily="34" charset="0"/>
              </a:rPr>
              <a:t>Before starting work, teams should know what tasks will be done, where, when, and how the task may overlap with others. This helps to identify risks and implement controls like restricted zones, barriers and communication protocols. It’s like tuning the instruments before the concert: if everyone knows when and where they should act, the result will be safe and efficient.</a:t>
            </a:r>
          </a:p>
          <a:p>
            <a:pPr marL="0" indent="0" algn="l" rtl="0" eaLnBrk="1" latinLnBrk="0" hangingPunct="1">
              <a:buNone/>
            </a:pPr>
            <a:endParaRPr lang="en-US" sz="1400">
              <a:solidFill>
                <a:schemeClr val="bg1"/>
              </a:solidFill>
              <a:latin typeface="Arial" panose="020B0604020202020204" pitchFamily="34" charset="0"/>
            </a:endParaRPr>
          </a:p>
          <a:p>
            <a:pPr marL="0" indent="0" algn="l" rtl="0" eaLnBrk="1" latinLnBrk="0" hangingPunct="1">
              <a:buNone/>
            </a:pPr>
            <a:r>
              <a:rPr lang="en-US" sz="1400" b="1">
                <a:solidFill>
                  <a:srgbClr val="4BC4AC"/>
                </a:solidFill>
                <a:latin typeface="Arial" panose="020B0604020202020204" pitchFamily="34" charset="0"/>
              </a:rPr>
              <a:t>E</a:t>
            </a:r>
            <a:r>
              <a:rPr lang="en-US" sz="1400" b="1">
                <a:solidFill>
                  <a:srgbClr val="4BC4AC"/>
                </a:solidFill>
                <a:effectLst/>
                <a:latin typeface="Arial" panose="020B0604020202020204" pitchFamily="34" charset="0"/>
              </a:rPr>
              <a:t>veryone must stay alert, observe their surroundings and make sure planned conditions are maintained. </a:t>
            </a:r>
            <a:r>
              <a:rPr lang="en-US" sz="1400">
                <a:solidFill>
                  <a:schemeClr val="bg1"/>
                </a:solidFill>
                <a:effectLst/>
                <a:latin typeface="Arial" panose="020B0604020202020204" pitchFamily="34" charset="0"/>
              </a:rPr>
              <a:t>If something changes during the work, teams need to stop and re-evaluate to avoid new hazards. Each activity must consider not only its own risks but also those it may create for nearby tasks. </a:t>
            </a:r>
            <a:r>
              <a:rPr lang="en-US" sz="1400">
                <a:solidFill>
                  <a:schemeClr val="bg1"/>
                </a:solidFill>
                <a:latin typeface="Arial" panose="020B0604020202020204" pitchFamily="34" charset="0"/>
              </a:rPr>
              <a:t>Like</a:t>
            </a:r>
            <a:r>
              <a:rPr lang="en-US" sz="1400">
                <a:solidFill>
                  <a:schemeClr val="bg1"/>
                </a:solidFill>
                <a:effectLst/>
                <a:latin typeface="Arial" panose="020B0604020202020204" pitchFamily="34" charset="0"/>
              </a:rPr>
              <a:t> a musical group keeping time - if one instrument gets ahead or falls behind, it can affect the whole ensemble.</a:t>
            </a:r>
          </a:p>
          <a:p>
            <a:pPr marL="0" indent="0" algn="l" rtl="0" eaLnBrk="1" latinLnBrk="0" hangingPunct="1">
              <a:buNone/>
            </a:pPr>
            <a:endParaRPr lang="en-US" sz="1400" b="1">
              <a:solidFill>
                <a:schemeClr val="bg1"/>
              </a:solidFill>
              <a:latin typeface="Arial" panose="020B0604020202020204" pitchFamily="34" charset="0"/>
            </a:endParaRPr>
          </a:p>
          <a:p>
            <a:pPr marL="0" indent="0" algn="l" rtl="0" eaLnBrk="1" latinLnBrk="0" hangingPunct="1">
              <a:buNone/>
            </a:pPr>
            <a:r>
              <a:rPr lang="en-US" sz="1400" b="1">
                <a:solidFill>
                  <a:srgbClr val="4BC4AC"/>
                </a:solidFill>
                <a:effectLst/>
                <a:latin typeface="Arial" panose="020B0604020202020204" pitchFamily="34" charset="0"/>
              </a:rPr>
              <a:t>Good communication is key.</a:t>
            </a:r>
            <a:r>
              <a:rPr lang="en-US" sz="1400">
                <a:solidFill>
                  <a:srgbClr val="4BC4AC"/>
                </a:solidFill>
                <a:effectLst/>
                <a:latin typeface="Arial" panose="020B0604020202020204" pitchFamily="34" charset="0"/>
              </a:rPr>
              <a:t> </a:t>
            </a:r>
            <a:r>
              <a:rPr lang="en-US" sz="1400">
                <a:solidFill>
                  <a:schemeClr val="bg1"/>
                </a:solidFill>
                <a:effectLst/>
                <a:latin typeface="Arial" panose="020B0604020202020204" pitchFamily="34" charset="0"/>
              </a:rPr>
              <a:t>Using radios, signals, signs and markings helps teams move safely, share updates and avoid confusion. This communication should happen all day, especially when starting tasks or when new teams arrive.</a:t>
            </a:r>
          </a:p>
          <a:p>
            <a:pPr marL="0" indent="0" algn="l" rtl="0" eaLnBrk="1" latinLnBrk="0" hangingPunct="1">
              <a:buNone/>
            </a:pPr>
            <a:endParaRPr lang="en-US" sz="1400">
              <a:solidFill>
                <a:schemeClr val="bg1"/>
              </a:solidFill>
              <a:effectLst/>
              <a:latin typeface="Arial" panose="020B0604020202020204" pitchFamily="34" charset="0"/>
            </a:endParaRPr>
          </a:p>
          <a:p>
            <a:pPr marL="0" indent="0" algn="l" rtl="0" eaLnBrk="1" latinLnBrk="0" hangingPunct="1">
              <a:buNone/>
            </a:pPr>
            <a:r>
              <a:rPr lang="en-US" sz="1400" b="1">
                <a:solidFill>
                  <a:srgbClr val="4BC4AC"/>
                </a:solidFill>
                <a:effectLst/>
                <a:latin typeface="Arial" panose="020B0604020202020204" pitchFamily="34" charset="0"/>
              </a:rPr>
              <a:t>Safety is not improvised</a:t>
            </a:r>
            <a:r>
              <a:rPr lang="en-US" sz="1400" b="1">
                <a:solidFill>
                  <a:srgbClr val="4BC4AC"/>
                </a:solidFill>
                <a:latin typeface="Arial" panose="020B0604020202020204" pitchFamily="34" charset="0"/>
              </a:rPr>
              <a:t>.</a:t>
            </a:r>
            <a:r>
              <a:rPr lang="en-US" sz="1400">
                <a:solidFill>
                  <a:srgbClr val="4BC4AC"/>
                </a:solidFill>
                <a:effectLst/>
                <a:latin typeface="Arial" panose="020B0604020202020204" pitchFamily="34" charset="0"/>
              </a:rPr>
              <a:t> </a:t>
            </a:r>
            <a:r>
              <a:rPr lang="en-US" sz="1400">
                <a:solidFill>
                  <a:schemeClr val="bg1"/>
                </a:solidFill>
                <a:effectLst/>
                <a:latin typeface="Arial" panose="020B0604020202020204" pitchFamily="34" charset="0"/>
              </a:rPr>
              <a:t>It’s built like a well-tuned orchestra, where each member knows when to act, how to do it, and with whom they must coordinate and synchronize</a:t>
            </a:r>
            <a:r>
              <a:rPr lang="en-US" sz="1400">
                <a:solidFill>
                  <a:srgbClr val="004449"/>
                </a:solidFill>
                <a:effectLst/>
                <a:latin typeface="Arial" panose="020B0604020202020204" pitchFamily="34" charset="0"/>
              </a:rPr>
              <a:t>.</a:t>
            </a:r>
            <a:endParaRPr lang="en-US" sz="1300"/>
          </a:p>
        </p:txBody>
      </p:sp>
      <p:pic>
        <p:nvPicPr>
          <p:cNvPr id="1026" name="Picture 2" descr="A conductor ardently directs an orchestra from a high-angle perspective, capturing the unity and brilliance of the musicians.">
            <a:extLst>
              <a:ext uri="{FF2B5EF4-FFF2-40B4-BE49-F238E27FC236}">
                <a16:creationId xmlns:a16="http://schemas.microsoft.com/office/drawing/2014/main" id="{9A448836-4518-BF8A-6F96-405170AECE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37" t="791" r="22487" b="-777"/>
          <a:stretch>
            <a:fillRect/>
          </a:stretch>
        </p:blipFill>
        <p:spPr bwMode="auto">
          <a:xfrm>
            <a:off x="0" y="2576918"/>
            <a:ext cx="3776472" cy="38423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F81287-72E5-64F8-AC28-56B6A580FBCD}"/>
              </a:ext>
            </a:extLst>
          </p:cNvPr>
          <p:cNvSpPr txBox="1"/>
          <p:nvPr/>
        </p:nvSpPr>
        <p:spPr>
          <a:xfrm>
            <a:off x="340621" y="1008653"/>
            <a:ext cx="11510755" cy="1077218"/>
          </a:xfrm>
          <a:prstGeom prst="rect">
            <a:avLst/>
          </a:prstGeom>
          <a:noFill/>
        </p:spPr>
        <p:txBody>
          <a:bodyPr wrap="square" rtlCol="0">
            <a:spAutoFit/>
          </a:bodyPr>
          <a:lstStyle/>
          <a:p>
            <a:pPr marL="0" indent="0" algn="l" rtl="0" eaLnBrk="1" latinLnBrk="0" hangingPunct="1">
              <a:buNone/>
            </a:pPr>
            <a:r>
              <a:rPr lang="en-US" sz="1600">
                <a:effectLst/>
                <a:latin typeface="Arial" panose="020B0604020202020204" pitchFamily="34" charset="0"/>
              </a:rPr>
              <a:t>Every day, we have high‑risk tasks happening at the same time – lifting, hot work, working at heights, electrical work and moving heavy equipment. Because these tasks overlap, they require careful planning and attention. Think of it like an orchestra. Each instrument has its moment. If one starts too early or overlaps another, it creates noise instead of music. In the mine, each crew must work in harmony with others. Poor coordination can cause increased risks and unintended hazards.</a:t>
            </a:r>
          </a:p>
        </p:txBody>
      </p:sp>
    </p:spTree>
    <p:extLst>
      <p:ext uri="{BB962C8B-B14F-4D97-AF65-F5344CB8AC3E}">
        <p14:creationId xmlns:p14="http://schemas.microsoft.com/office/powerpoint/2010/main" val="2918028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03C26-A479-B1D8-3379-F341044B613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798C4-4A0C-975B-356F-0A094706F454}"/>
              </a:ext>
            </a:extLst>
          </p:cNvPr>
          <p:cNvSpPr>
            <a:spLocks noGrp="1"/>
          </p:cNvSpPr>
          <p:nvPr>
            <p:ph idx="1"/>
          </p:nvPr>
        </p:nvSpPr>
        <p:spPr>
          <a:xfrm>
            <a:off x="90348" y="2956560"/>
            <a:ext cx="5907490" cy="3803470"/>
          </a:xfrm>
        </p:spPr>
        <p:txBody>
          <a:bodyPr>
            <a:normAutofit/>
          </a:bodyPr>
          <a:lstStyle/>
          <a:p>
            <a:pPr>
              <a:spcBef>
                <a:spcPts val="0"/>
              </a:spcBef>
              <a:spcAft>
                <a:spcPts val="1200"/>
              </a:spcAft>
              <a:buClr>
                <a:srgbClr val="C66A39"/>
              </a:buClr>
            </a:pPr>
            <a:endParaRPr lang="en-US" b="1">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D49F8A5-6614-32DD-CB45-1E7B48073AD4}"/>
              </a:ext>
            </a:extLst>
          </p:cNvPr>
          <p:cNvSpPr txBox="1"/>
          <p:nvPr/>
        </p:nvSpPr>
        <p:spPr>
          <a:xfrm>
            <a:off x="188510" y="310542"/>
            <a:ext cx="5907490" cy="1569660"/>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Environmental Share: Dark Skies</a:t>
            </a:r>
            <a:endParaRPr lang="en-US" sz="3600" b="1">
              <a:solidFill>
                <a:srgbClr val="004449"/>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EC0E98B8-232F-5A5F-81FB-EE02B23353E4}"/>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0DB06677-07F3-D208-7EEC-C890C7319BEA}"/>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99B67438-A8F0-C41E-7DB0-2935B19ADA69}"/>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49DCC2B9-E400-8541-610A-264490DD1295}"/>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FA111CE6-D486-7522-3998-2CE5A69ACF28}"/>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249566CB-2E57-92FF-C2A2-3E3AC09B08A0}"/>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pic>
        <p:nvPicPr>
          <p:cNvPr id="1026" name="Picture 2" descr="I-Mockery.com | The Ten Best Things About National Lampoon's Christmas ...">
            <a:extLst>
              <a:ext uri="{FF2B5EF4-FFF2-40B4-BE49-F238E27FC236}">
                <a16:creationId xmlns:a16="http://schemas.microsoft.com/office/drawing/2014/main" id="{B5D20A42-E3FA-1735-DC7B-725C08765C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081" y="2956560"/>
            <a:ext cx="5297242" cy="297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032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AEF63-762B-1E1A-615E-9A22754163D6}"/>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4CA19BA3-787F-418D-AB71-981BB8E6A0B2}"/>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4E36939-BA11-4047-2831-32E708F9670D}"/>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A08B268-1536-B51F-1677-E98FB1DE650C}"/>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886DE3-81B5-0784-F317-98A9C93244DA}"/>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What are “Dark Skies”?</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2848AE4-E963-455E-1420-799815666113}"/>
              </a:ext>
            </a:extLst>
          </p:cNvPr>
          <p:cNvSpPr txBox="1"/>
          <p:nvPr/>
        </p:nvSpPr>
        <p:spPr>
          <a:xfrm>
            <a:off x="1953935" y="1372291"/>
            <a:ext cx="10009465" cy="2585323"/>
          </a:xfrm>
          <a:prstGeom prst="rect">
            <a:avLst/>
          </a:prstGeom>
          <a:noFill/>
        </p:spPr>
        <p:txBody>
          <a:bodyPr wrap="square" rtlCol="0">
            <a:spAutoFit/>
          </a:bodyPr>
          <a:lstStyle/>
          <a:p>
            <a:r>
              <a:rPr lang="en-US"/>
              <a:t>Henderson and Climax have collaborated to develop a Dark Sky Policy for our Colorado Operations. This policy establishes guidelines for Dark Sky initiatives that minimize light pollution at our sites. Climax’s goal with this policy is to opportunistically establish sustainable lighting practices that protect local wildlife, preserve astronomical visibility by reducing light pollution, and recognize local and regional community initiatives that promote responsible outdoor lighting.</a:t>
            </a:r>
          </a:p>
          <a:p>
            <a:endParaRPr lang="en-US"/>
          </a:p>
          <a:p>
            <a:r>
              <a:rPr lang="en-US" b="1" i="1"/>
              <a:t>What is Light Pollution?</a:t>
            </a:r>
            <a:endParaRPr lang="en-US"/>
          </a:p>
          <a:p>
            <a:r>
              <a:rPr lang="en-US"/>
              <a:t>Human-made alteration of outdoor light levels from those occurring naturally.</a:t>
            </a:r>
          </a:p>
          <a:p>
            <a:endParaRPr lang="en-US"/>
          </a:p>
        </p:txBody>
      </p:sp>
      <p:pic>
        <p:nvPicPr>
          <p:cNvPr id="2" name="Picture 1">
            <a:extLst>
              <a:ext uri="{FF2B5EF4-FFF2-40B4-BE49-F238E27FC236}">
                <a16:creationId xmlns:a16="http://schemas.microsoft.com/office/drawing/2014/main" id="{F9255340-21A0-AE6D-4DED-F5540168B85A}"/>
              </a:ext>
            </a:extLst>
          </p:cNvPr>
          <p:cNvPicPr>
            <a:picLocks noChangeAspect="1"/>
          </p:cNvPicPr>
          <p:nvPr/>
        </p:nvPicPr>
        <p:blipFill>
          <a:blip r:embed="rId3"/>
          <a:stretch>
            <a:fillRect/>
          </a:stretch>
        </p:blipFill>
        <p:spPr>
          <a:xfrm>
            <a:off x="3898217" y="3691140"/>
            <a:ext cx="5147812" cy="2482464"/>
          </a:xfrm>
          <a:prstGeom prst="rect">
            <a:avLst/>
          </a:prstGeom>
        </p:spPr>
      </p:pic>
    </p:spTree>
    <p:extLst>
      <p:ext uri="{BB962C8B-B14F-4D97-AF65-F5344CB8AC3E}">
        <p14:creationId xmlns:p14="http://schemas.microsoft.com/office/powerpoint/2010/main" val="2874603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2AF5ACC4912543B21ADBE5E3511D4B" ma:contentTypeVersion="23" ma:contentTypeDescription="Create a new document." ma:contentTypeScope="" ma:versionID="da24699d60c9c61dec0fd416cd562f9a">
  <xsd:schema xmlns:xsd="http://www.w3.org/2001/XMLSchema" xmlns:xs="http://www.w3.org/2001/XMLSchema" xmlns:p="http://schemas.microsoft.com/office/2006/metadata/properties" xmlns:ns1="http://schemas.microsoft.com/sharepoint/v3" xmlns:ns2="a9f16bdc-bee6-440c-89a7-d8ba7518691f" xmlns:ns3="74438e89-b581-48bd-bea6-4f7c4dee63b9" xmlns:ns4="b5ba0a33-b247-4d4b-b9ae-c709af684fd3" targetNamespace="http://schemas.microsoft.com/office/2006/metadata/properties" ma:root="true" ma:fieldsID="74941d86fbcab0c839fc65fb8e36a12a" ns1:_="" ns2:_="" ns3:_="" ns4:_="">
    <xsd:import namespace="http://schemas.microsoft.com/sharepoint/v3"/>
    <xsd:import namespace="a9f16bdc-bee6-440c-89a7-d8ba7518691f"/>
    <xsd:import namespace="74438e89-b581-48bd-bea6-4f7c4dee63b9"/>
    <xsd:import namespace="b5ba0a33-b247-4d4b-b9ae-c709af684f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2:MediaLengthInSeconds" minOccurs="0"/>
                <xsd:element ref="ns2:Comment" minOccurs="0"/>
                <xsd:element ref="ns2:SiteName" minOccurs="0"/>
                <xsd:element ref="ns2:MediaServiceObjectDetectorVersions" minOccurs="0"/>
                <xsd:element ref="ns2:lcf76f155ced4ddcb4097134ff3c332f" minOccurs="0"/>
                <xsd:element ref="ns4:TaxCatchAll"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f16bdc-bee6-440c-89a7-d8ba751869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Comment" ma:index="21" nillable="true" ma:displayName="Comment" ma:format="Dropdown" ma:internalName="Comment">
      <xsd:simpleType>
        <xsd:restriction base="dms:Note">
          <xsd:maxLength value="255"/>
        </xsd:restriction>
      </xsd:simpleType>
    </xsd:element>
    <xsd:element name="SiteName" ma:index="22" nillable="true" ma:displayName="Site Name" ma:description="Select the name of the site where the event occurred" ma:format="Dropdown" ma:internalName="SiteName">
      <xsd:simpleType>
        <xsd:restriction base="dms:Choice">
          <xsd:enumeration value="ATC-Atlantic Cooper"/>
          <xsd:enumeration value="BAG-Bagdad"/>
          <xsd:enumeration value="CER-Cerro Verde"/>
          <xsd:enumeration value="CHI-Chino"/>
          <xsd:enumeration value="CLI-Climax"/>
          <xsd:enumeration value="ELA-El Abra"/>
          <xsd:enumeration value="ELP-El Paso"/>
          <xsd:enumeration value="FTM-Ft Madison"/>
          <xsd:enumeration value="HEN-Henderson"/>
          <xsd:enumeration value="MIA-Miami"/>
          <xsd:enumeration value="MOR-Morenci"/>
          <xsd:enumeration value="PRO-Projects/Exploration"/>
          <xsd:enumeration value="REC-Reclamation/Disc Ops"/>
          <xsd:enumeration value="ROT-Rotterdam"/>
          <xsd:enumeration value="SIE-Sierrita"/>
          <xsd:enumeration value="STO-Stowmarket"/>
          <xsd:enumeration value="TCE-Tech Center"/>
          <xsd:enumeration value="TYR-Tyrone"/>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438e89-b581-48bd-bea6-4f7c4dee63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7b1cf585-ebdc-447a-8041-69638f911132}" ma:internalName="TaxCatchAll" ma:showField="CatchAllData" ma:web="74438e89-b581-48bd-bea6-4f7c4dee6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ment xmlns="a9f16bdc-bee6-440c-89a7-d8ba7518691f" xsi:nil="true"/>
    <_ip_UnifiedCompliancePolicyUIAction xmlns="http://schemas.microsoft.com/sharepoint/v3" xsi:nil="true"/>
    <lcf76f155ced4ddcb4097134ff3c332f xmlns="a9f16bdc-bee6-440c-89a7-d8ba7518691f">
      <Terms xmlns="http://schemas.microsoft.com/office/infopath/2007/PartnerControls"/>
    </lcf76f155ced4ddcb4097134ff3c332f>
    <SiteName xmlns="a9f16bdc-bee6-440c-89a7-d8ba7518691f" xsi:nil="true"/>
    <_ip_UnifiedCompliancePolicyProperties xmlns="http://schemas.microsoft.com/sharepoint/v3" xsi:nil="true"/>
    <TaxCatchAll xmlns="b5ba0a33-b247-4d4b-b9ae-c709af684fd3" xsi:nil="true"/>
  </documentManagement>
</p:properties>
</file>

<file path=customXml/itemProps1.xml><?xml version="1.0" encoding="utf-8"?>
<ds:datastoreItem xmlns:ds="http://schemas.openxmlformats.org/officeDocument/2006/customXml" ds:itemID="{73062E61-39E1-438C-976C-AC345D025CE9}">
  <ds:schemaRefs>
    <ds:schemaRef ds:uri="74438e89-b581-48bd-bea6-4f7c4dee63b9"/>
    <ds:schemaRef ds:uri="a9f16bdc-bee6-440c-89a7-d8ba7518691f"/>
    <ds:schemaRef ds:uri="b5ba0a33-b247-4d4b-b9ae-c709af684f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039C312-21A3-467E-A5D7-0AFB6B971B30}">
  <ds:schemaRefs>
    <ds:schemaRef ds:uri="http://schemas.microsoft.com/sharepoint/v3/contenttype/forms"/>
  </ds:schemaRefs>
</ds:datastoreItem>
</file>

<file path=customXml/itemProps3.xml><?xml version="1.0" encoding="utf-8"?>
<ds:datastoreItem xmlns:ds="http://schemas.openxmlformats.org/officeDocument/2006/customXml" ds:itemID="{FE62EF52-1964-4292-B24C-CA4CD7B95352}">
  <ds:schemaRefs>
    <ds:schemaRef ds:uri="http://purl.org/dc/dcmitype/"/>
    <ds:schemaRef ds:uri="http://schemas.microsoft.com/office/2006/metadata/properties"/>
    <ds:schemaRef ds:uri="74438e89-b581-48bd-bea6-4f7c4dee63b9"/>
    <ds:schemaRef ds:uri="http://schemas.microsoft.com/office/infopath/2007/PartnerControls"/>
    <ds:schemaRef ds:uri="http://purl.org/dc/elements/1.1/"/>
    <ds:schemaRef ds:uri="a9f16bdc-bee6-440c-89a7-d8ba7518691f"/>
    <ds:schemaRef ds:uri="http://purl.org/dc/terms/"/>
    <ds:schemaRef ds:uri="b5ba0a33-b247-4d4b-b9ae-c709af684fd3"/>
    <ds:schemaRef ds:uri="http://schemas.microsoft.com/office/2006/documentManagement/types"/>
    <ds:schemaRef ds:uri="http://schemas.openxmlformats.org/package/2006/metadata/core-properties"/>
    <ds:schemaRef ds:uri="http://schemas.microsoft.com/sharepoint/v3"/>
    <ds:schemaRef ds:uri="http://www.w3.org/XML/1998/namespace"/>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otalTime>1727</TotalTime>
  <Words>3464</Words>
  <Application>Microsoft Office PowerPoint</Application>
  <PresentationFormat>Widescreen</PresentationFormat>
  <Paragraphs>431</Paragraphs>
  <Slides>41</Slides>
  <Notes>37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Aptos</vt:lpstr>
      <vt:lpstr>Arial</vt:lpstr>
      <vt:lpstr>Calibri</vt:lpstr>
      <vt:lpstr>Calibri Light</vt:lpstr>
      <vt:lpstr>Tahoma</vt:lpstr>
      <vt:lpstr>Wingdings</vt:lpstr>
      <vt:lpstr>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Coordination of Simultaneous Work</vt:lpstr>
      <vt:lpstr>PowerPoint Presentation</vt:lpstr>
      <vt:lpstr>PowerPoint Presentation</vt:lpstr>
      <vt:lpstr>PowerPoint Presentation</vt:lpstr>
      <vt:lpstr>PowerPoint Presentation</vt:lpstr>
      <vt:lpstr>Form Update Workplace Exam Form</vt:lpstr>
      <vt:lpstr>Policy Update FCX-23 Interaction with Heavy Mobile Equipment</vt:lpstr>
      <vt:lpstr>PowerPoint Presentation</vt:lpstr>
      <vt:lpstr>Loader Wheel Ring Fell During Maintenance</vt:lpstr>
      <vt:lpstr>Pulley Fire and Belt Rolled During Maintenance</vt:lpstr>
      <vt:lpstr>Rock Fell on Employee From Upper Deck</vt:lpstr>
      <vt:lpstr>PowerPoint Presentation</vt:lpstr>
      <vt:lpstr>PowerPoint Presentation</vt:lpstr>
      <vt:lpstr>PowerPoint Presentation</vt:lpstr>
      <vt:lpstr>Seat Belt Engaged Haul Truck Dump Lever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Talkington, Amy</dc:creator>
  <cp:lastModifiedBy>Goertz, Benjamin</cp:lastModifiedBy>
  <cp:revision>1</cp:revision>
  <dcterms:created xsi:type="dcterms:W3CDTF">2024-09-23T23:11:14Z</dcterms:created>
  <dcterms:modified xsi:type="dcterms:W3CDTF">2026-03-18T21:26:53Z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0x0101008B2AF5ACC4912543B21ADBE5E3511D4B</vt:lpwstr>
  </property>
  <property fmtid="{D5CDD505-2E9C-101B-9397-08002B2CF9AE}" pid="3" name="MediaServiceImageTags">
    <vt:lpwstr/>
  </property>
</Properties>
</file>