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82" r:id="rId6"/>
    <p:sldMasterId id="2147483694" r:id="rId7"/>
  </p:sldMasterIdLst>
  <p:notesMasterIdLst>
    <p:notesMasterId r:id="rId41"/>
  </p:notesMasterIdLst>
  <p:sldIdLst>
    <p:sldId id="2147479431" r:id="rId8"/>
    <p:sldId id="2147479394" r:id="rId9"/>
    <p:sldId id="2147479388" r:id="rId10"/>
    <p:sldId id="2147479400" r:id="rId11"/>
    <p:sldId id="292" r:id="rId12"/>
    <p:sldId id="2147479379" r:id="rId13"/>
    <p:sldId id="2147479409" r:id="rId14"/>
    <p:sldId id="2147479435" r:id="rId15"/>
    <p:sldId id="2147479424" r:id="rId16"/>
    <p:sldId id="2147479433" r:id="rId17"/>
    <p:sldId id="2147479432" r:id="rId18"/>
    <p:sldId id="2147479434" r:id="rId19"/>
    <p:sldId id="301" r:id="rId20"/>
    <p:sldId id="260" r:id="rId21"/>
    <p:sldId id="269" r:id="rId22"/>
    <p:sldId id="2147479411" r:id="rId23"/>
    <p:sldId id="302" r:id="rId24"/>
    <p:sldId id="2147479404" r:id="rId25"/>
    <p:sldId id="324" r:id="rId26"/>
    <p:sldId id="2147479403" r:id="rId27"/>
    <p:sldId id="2147479406" r:id="rId28"/>
    <p:sldId id="2147479410" r:id="rId29"/>
    <p:sldId id="2147479427" r:id="rId30"/>
    <p:sldId id="2147479412" r:id="rId31"/>
    <p:sldId id="2147479436" r:id="rId32"/>
    <p:sldId id="2147479413" r:id="rId33"/>
    <p:sldId id="2147479428" r:id="rId34"/>
    <p:sldId id="2147479429" r:id="rId35"/>
    <p:sldId id="2147479430" r:id="rId36"/>
    <p:sldId id="2147479437" r:id="rId37"/>
    <p:sldId id="297" r:id="rId38"/>
    <p:sldId id="298" r:id="rId39"/>
    <p:sldId id="214747941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4449"/>
    <a:srgbClr val="C66A39"/>
    <a:srgbClr val="4BC4AC"/>
    <a:srgbClr val="F5F3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6E50F-2BE5-462E-9FF0-5BAFC714FD1A}" v="1261" dt="2026-05-20T15:37:53.463"/>
    <p1510:client id="{B8BDBB10-DA95-48E8-A408-14DE2F19EB04}" v="815" dt="2026-05-20T15:51:33.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ckman, Ron" userId="a745d65d-793c-41dd-a12c-725cb989ea82" providerId="ADAL" clId="{537EA96F-4C36-4EEB-BA41-431F8DE1BB47}"/>
    <pc:docChg chg="custSel addSld modSld sldOrd">
      <pc:chgData name="Hickman, Ron" userId="a745d65d-793c-41dd-a12c-725cb989ea82" providerId="ADAL" clId="{537EA96F-4C36-4EEB-BA41-431F8DE1BB47}" dt="2026-05-18T20:13:24.656" v="51" actId="1076"/>
      <pc:docMkLst>
        <pc:docMk/>
      </pc:docMkLst>
      <pc:sldChg chg="addSp delSp modSp mod">
        <pc:chgData name="Hickman, Ron" userId="a745d65d-793c-41dd-a12c-725cb989ea82" providerId="ADAL" clId="{537EA96F-4C36-4EEB-BA41-431F8DE1BB47}" dt="2026-05-18T20:12:56.056" v="49" actId="1076"/>
        <pc:sldMkLst>
          <pc:docMk/>
          <pc:sldMk cId="1525032125" sldId="2147479424"/>
        </pc:sldMkLst>
        <pc:spChg chg="mod">
          <ac:chgData name="Hickman, Ron" userId="a745d65d-793c-41dd-a12c-725cb989ea82" providerId="ADAL" clId="{537EA96F-4C36-4EEB-BA41-431F8DE1BB47}" dt="2026-05-18T20:11:46.016" v="30" actId="20577"/>
          <ac:spMkLst>
            <pc:docMk/>
            <pc:sldMk cId="1525032125" sldId="2147479424"/>
            <ac:spMk id="5" creationId="{ED49F8A5-6614-32DD-CB45-1E7B48073AD4}"/>
          </ac:spMkLst>
        </pc:spChg>
        <pc:picChg chg="add mod">
          <ac:chgData name="Hickman, Ron" userId="a745d65d-793c-41dd-a12c-725cb989ea82" providerId="ADAL" clId="{537EA96F-4C36-4EEB-BA41-431F8DE1BB47}" dt="2026-05-18T20:12:07.672" v="34" actId="1076"/>
          <ac:picMkLst>
            <pc:docMk/>
            <pc:sldMk cId="1525032125" sldId="2147479424"/>
            <ac:picMk id="4" creationId="{D03BAE3C-2A17-43A4-D48E-D5B296AAF6AF}"/>
          </ac:picMkLst>
        </pc:picChg>
        <pc:picChg chg="add mod">
          <ac:chgData name="Hickman, Ron" userId="a745d65d-793c-41dd-a12c-725cb989ea82" providerId="ADAL" clId="{537EA96F-4C36-4EEB-BA41-431F8DE1BB47}" dt="2026-05-18T20:12:38.076" v="42" actId="1076"/>
          <ac:picMkLst>
            <pc:docMk/>
            <pc:sldMk cId="1525032125" sldId="2147479424"/>
            <ac:picMk id="11" creationId="{C3062F5A-263E-4F56-8FEC-D2B2EF16DF66}"/>
          </ac:picMkLst>
        </pc:picChg>
        <pc:picChg chg="add mod">
          <ac:chgData name="Hickman, Ron" userId="a745d65d-793c-41dd-a12c-725cb989ea82" providerId="ADAL" clId="{537EA96F-4C36-4EEB-BA41-431F8DE1BB47}" dt="2026-05-18T20:12:56.056" v="49" actId="1076"/>
          <ac:picMkLst>
            <pc:docMk/>
            <pc:sldMk cId="1525032125" sldId="2147479424"/>
            <ac:picMk id="14" creationId="{E9702886-70D0-E930-2F26-851E02894327}"/>
          </ac:picMkLst>
        </pc:picChg>
      </pc:sldChg>
      <pc:sldChg chg="addSp modSp add mod ord">
        <pc:chgData name="Hickman, Ron" userId="a745d65d-793c-41dd-a12c-725cb989ea82" providerId="ADAL" clId="{537EA96F-4C36-4EEB-BA41-431F8DE1BB47}" dt="2026-05-18T20:13:24.656" v="51" actId="1076"/>
        <pc:sldMkLst>
          <pc:docMk/>
          <pc:sldMk cId="951050217" sldId="2147479435"/>
        </pc:sldMkLst>
        <pc:spChg chg="mod">
          <ac:chgData name="Hickman, Ron" userId="a745d65d-793c-41dd-a12c-725cb989ea82" providerId="ADAL" clId="{537EA96F-4C36-4EEB-BA41-431F8DE1BB47}" dt="2026-05-18T20:13:16.443" v="50" actId="20577"/>
          <ac:spMkLst>
            <pc:docMk/>
            <pc:sldMk cId="951050217" sldId="2147479435"/>
            <ac:spMk id="5" creationId="{82CB7654-CE88-6A98-FA4D-BE403F615039}"/>
          </ac:spMkLst>
        </pc:spChg>
        <pc:picChg chg="add mod">
          <ac:chgData name="Hickman, Ron" userId="a745d65d-793c-41dd-a12c-725cb989ea82" providerId="ADAL" clId="{537EA96F-4C36-4EEB-BA41-431F8DE1BB47}" dt="2026-05-18T20:13:24.656" v="51" actId="1076"/>
          <ac:picMkLst>
            <pc:docMk/>
            <pc:sldMk cId="951050217" sldId="2147479435"/>
            <ac:picMk id="4" creationId="{534811D8-624F-98EB-53E1-D77AC70F28F4}"/>
          </ac:picMkLst>
        </pc:picChg>
      </pc:sldChg>
    </pc:docChg>
  </pc:docChgLst>
  <pc:docChgLst>
    <pc:chgData name="Goertz, Benjamin" userId="7bbcdc09-a17a-459e-9ed5-6cf1c589f103" providerId="ADAL" clId="{04D64733-E403-4831-BFA8-B385AAA67971}"/>
    <pc:docChg chg="undo custSel addSld delSld modSld">
      <pc:chgData name="Goertz, Benjamin" userId="7bbcdc09-a17a-459e-9ed5-6cf1c589f103" providerId="ADAL" clId="{04D64733-E403-4831-BFA8-B385AAA67971}" dt="2026-05-20T15:51:33.549" v="5324" actId="113"/>
      <pc:docMkLst>
        <pc:docMk/>
      </pc:docMkLst>
      <pc:sldChg chg="add">
        <pc:chgData name="Goertz, Benjamin" userId="7bbcdc09-a17a-459e-9ed5-6cf1c589f103" providerId="ADAL" clId="{04D64733-E403-4831-BFA8-B385AAA67971}" dt="2026-05-11T17:51:14.723" v="70"/>
        <pc:sldMkLst>
          <pc:docMk/>
          <pc:sldMk cId="3496876957" sldId="297"/>
        </pc:sldMkLst>
      </pc:sldChg>
      <pc:sldChg chg="modSp add mod">
        <pc:chgData name="Goertz, Benjamin" userId="7bbcdc09-a17a-459e-9ed5-6cf1c589f103" providerId="ADAL" clId="{04D64733-E403-4831-BFA8-B385AAA67971}" dt="2026-05-11T17:52:05.647" v="108" actId="6549"/>
        <pc:sldMkLst>
          <pc:docMk/>
          <pc:sldMk cId="978846211" sldId="298"/>
        </pc:sldMkLst>
        <pc:spChg chg="mod">
          <ac:chgData name="Goertz, Benjamin" userId="7bbcdc09-a17a-459e-9ed5-6cf1c589f103" providerId="ADAL" clId="{04D64733-E403-4831-BFA8-B385AAA67971}" dt="2026-05-11T17:52:05.647" v="108" actId="6549"/>
          <ac:spMkLst>
            <pc:docMk/>
            <pc:sldMk cId="978846211" sldId="298"/>
            <ac:spMk id="16" creationId="{E531367C-82BB-C7F0-86EE-B3A5E0782C25}"/>
          </ac:spMkLst>
        </pc:spChg>
      </pc:sldChg>
      <pc:sldChg chg="add">
        <pc:chgData name="Goertz, Benjamin" userId="7bbcdc09-a17a-459e-9ed5-6cf1c589f103" providerId="ADAL" clId="{04D64733-E403-4831-BFA8-B385AAA67971}" dt="2026-05-11T17:48:36.576" v="41"/>
        <pc:sldMkLst>
          <pc:docMk/>
          <pc:sldMk cId="932250255" sldId="2147479394"/>
        </pc:sldMkLst>
      </pc:sldChg>
      <pc:sldChg chg="modSp add del mod">
        <pc:chgData name="Goertz, Benjamin" userId="7bbcdc09-a17a-459e-9ed5-6cf1c589f103" providerId="ADAL" clId="{04D64733-E403-4831-BFA8-B385AAA67971}" dt="2026-05-19T14:59:28.309" v="4831" actId="113"/>
        <pc:sldMkLst>
          <pc:docMk/>
          <pc:sldMk cId="2453768801" sldId="2147479412"/>
        </pc:sldMkLst>
        <pc:spChg chg="mod">
          <ac:chgData name="Goertz, Benjamin" userId="7bbcdc09-a17a-459e-9ed5-6cf1c589f103" providerId="ADAL" clId="{04D64733-E403-4831-BFA8-B385AAA67971}" dt="2026-05-19T14:59:28.309" v="4831" actId="113"/>
          <ac:spMkLst>
            <pc:docMk/>
            <pc:sldMk cId="2453768801" sldId="2147479412"/>
            <ac:spMk id="6" creationId="{3E852020-8E50-5549-C0EF-3E48B265E9C6}"/>
          </ac:spMkLst>
        </pc:spChg>
      </pc:sldChg>
      <pc:sldChg chg="addSp delSp modSp add mod">
        <pc:chgData name="Goertz, Benjamin" userId="7bbcdc09-a17a-459e-9ed5-6cf1c589f103" providerId="ADAL" clId="{04D64733-E403-4831-BFA8-B385AAA67971}" dt="2026-05-18T20:24:15.431" v="2574" actId="13926"/>
        <pc:sldMkLst>
          <pc:docMk/>
          <pc:sldMk cId="3343648412" sldId="2147479413"/>
        </pc:sldMkLst>
        <pc:spChg chg="mod">
          <ac:chgData name="Goertz, Benjamin" userId="7bbcdc09-a17a-459e-9ed5-6cf1c589f103" providerId="ADAL" clId="{04D64733-E403-4831-BFA8-B385AAA67971}" dt="2026-05-11T17:51:28.720" v="77" actId="20577"/>
          <ac:spMkLst>
            <pc:docMk/>
            <pc:sldMk cId="3343648412" sldId="2147479413"/>
            <ac:spMk id="4" creationId="{2F7D4240-A0C4-BEB9-9AEB-E0ADF26522CA}"/>
          </ac:spMkLst>
        </pc:spChg>
        <pc:spChg chg="mod">
          <ac:chgData name="Goertz, Benjamin" userId="7bbcdc09-a17a-459e-9ed5-6cf1c589f103" providerId="ADAL" clId="{04D64733-E403-4831-BFA8-B385AAA67971}" dt="2026-05-18T20:24:15.431" v="2574" actId="13926"/>
          <ac:spMkLst>
            <pc:docMk/>
            <pc:sldMk cId="3343648412" sldId="2147479413"/>
            <ac:spMk id="5" creationId="{AE0BD495-FAD2-92E2-231F-C24CE85103D6}"/>
          </ac:spMkLst>
        </pc:spChg>
        <pc:graphicFrameChg chg="add mod">
          <ac:chgData name="Goertz, Benjamin" userId="7bbcdc09-a17a-459e-9ed5-6cf1c589f103" providerId="ADAL" clId="{04D64733-E403-4831-BFA8-B385AAA67971}" dt="2026-05-18T20:21:03.142" v="2375" actId="14100"/>
          <ac:graphicFrameMkLst>
            <pc:docMk/>
            <pc:sldMk cId="3343648412" sldId="2147479413"/>
            <ac:graphicFrameMk id="2" creationId="{6304E2E7-6C1B-44AB-B392-EA6690A2EE56}"/>
          </ac:graphicFrameMkLst>
        </pc:graphicFrameChg>
      </pc:sldChg>
      <pc:sldChg chg="modSp add mod">
        <pc:chgData name="Goertz, Benjamin" userId="7bbcdc09-a17a-459e-9ed5-6cf1c589f103" providerId="ADAL" clId="{04D64733-E403-4831-BFA8-B385AAA67971}" dt="2026-05-20T15:44:17.176" v="5286" actId="1076"/>
        <pc:sldMkLst>
          <pc:docMk/>
          <pc:sldMk cId="3072763097" sldId="2147479416"/>
        </pc:sldMkLst>
        <pc:spChg chg="mod">
          <ac:chgData name="Goertz, Benjamin" userId="7bbcdc09-a17a-459e-9ed5-6cf1c589f103" providerId="ADAL" clId="{04D64733-E403-4831-BFA8-B385AAA67971}" dt="2026-05-11T17:52:12.241" v="111" actId="20577"/>
          <ac:spMkLst>
            <pc:docMk/>
            <pc:sldMk cId="3072763097" sldId="2147479416"/>
            <ac:spMk id="4" creationId="{9194873A-D171-60CB-4513-62A31036CCCE}"/>
          </ac:spMkLst>
        </pc:spChg>
        <pc:spChg chg="mod">
          <ac:chgData name="Goertz, Benjamin" userId="7bbcdc09-a17a-459e-9ed5-6cf1c589f103" providerId="ADAL" clId="{04D64733-E403-4831-BFA8-B385AAA67971}" dt="2026-05-20T15:44:17.176" v="5286" actId="1076"/>
          <ac:spMkLst>
            <pc:docMk/>
            <pc:sldMk cId="3072763097" sldId="2147479416"/>
            <ac:spMk id="6" creationId="{6EB892ED-A103-F85D-652A-2F482848A6D0}"/>
          </ac:spMkLst>
        </pc:spChg>
      </pc:sldChg>
      <pc:sldChg chg="modSp add mod">
        <pc:chgData name="Goertz, Benjamin" userId="7bbcdc09-a17a-459e-9ed5-6cf1c589f103" providerId="ADAL" clId="{04D64733-E403-4831-BFA8-B385AAA67971}" dt="2026-05-11T17:49:48.041" v="53" actId="20577"/>
        <pc:sldMkLst>
          <pc:docMk/>
          <pc:sldMk cId="1525032125" sldId="2147479424"/>
        </pc:sldMkLst>
        <pc:spChg chg="mod">
          <ac:chgData name="Goertz, Benjamin" userId="7bbcdc09-a17a-459e-9ed5-6cf1c589f103" providerId="ADAL" clId="{04D64733-E403-4831-BFA8-B385AAA67971}" dt="2026-05-11T17:49:48.041" v="53" actId="20577"/>
          <ac:spMkLst>
            <pc:docMk/>
            <pc:sldMk cId="1525032125" sldId="2147479424"/>
            <ac:spMk id="5" creationId="{ED49F8A5-6614-32DD-CB45-1E7B48073AD4}"/>
          </ac:spMkLst>
        </pc:spChg>
      </pc:sldChg>
      <pc:sldChg chg="add">
        <pc:chgData name="Goertz, Benjamin" userId="7bbcdc09-a17a-459e-9ed5-6cf1c589f103" providerId="ADAL" clId="{04D64733-E403-4831-BFA8-B385AAA67971}" dt="2026-05-11T17:51:14.723" v="70"/>
        <pc:sldMkLst>
          <pc:docMk/>
          <pc:sldMk cId="708513928" sldId="2147479427"/>
        </pc:sldMkLst>
      </pc:sldChg>
      <pc:sldChg chg="addSp delSp modSp add mod">
        <pc:chgData name="Goertz, Benjamin" userId="7bbcdc09-a17a-459e-9ed5-6cf1c589f103" providerId="ADAL" clId="{04D64733-E403-4831-BFA8-B385AAA67971}" dt="2026-05-18T20:20:10.298" v="2370" actId="1440"/>
        <pc:sldMkLst>
          <pc:docMk/>
          <pc:sldMk cId="4182164417" sldId="2147479428"/>
        </pc:sldMkLst>
        <pc:spChg chg="mod">
          <ac:chgData name="Goertz, Benjamin" userId="7bbcdc09-a17a-459e-9ed5-6cf1c589f103" providerId="ADAL" clId="{04D64733-E403-4831-BFA8-B385AAA67971}" dt="2026-05-11T17:51:40.554" v="84" actId="20577"/>
          <ac:spMkLst>
            <pc:docMk/>
            <pc:sldMk cId="4182164417" sldId="2147479428"/>
            <ac:spMk id="4" creationId="{B0047E70-FADA-6CD5-C6AF-50AB1A07B9BF}"/>
          </ac:spMkLst>
        </pc:spChg>
        <pc:picChg chg="add mod">
          <ac:chgData name="Goertz, Benjamin" userId="7bbcdc09-a17a-459e-9ed5-6cf1c589f103" providerId="ADAL" clId="{04D64733-E403-4831-BFA8-B385AAA67971}" dt="2026-05-18T20:20:10.298" v="2370" actId="1440"/>
          <ac:picMkLst>
            <pc:docMk/>
            <pc:sldMk cId="4182164417" sldId="2147479428"/>
            <ac:picMk id="3" creationId="{84D51F29-4EA7-4AF0-F9FE-E8715D2C1E89}"/>
          </ac:picMkLst>
        </pc:picChg>
      </pc:sldChg>
      <pc:sldChg chg="modSp add mod">
        <pc:chgData name="Goertz, Benjamin" userId="7bbcdc09-a17a-459e-9ed5-6cf1c589f103" providerId="ADAL" clId="{04D64733-E403-4831-BFA8-B385AAA67971}" dt="2026-05-19T15:01:57.251" v="4847" actId="15"/>
        <pc:sldMkLst>
          <pc:docMk/>
          <pc:sldMk cId="3075146647" sldId="2147479429"/>
        </pc:sldMkLst>
        <pc:spChg chg="mod">
          <ac:chgData name="Goertz, Benjamin" userId="7bbcdc09-a17a-459e-9ed5-6cf1c589f103" providerId="ADAL" clId="{04D64733-E403-4831-BFA8-B385AAA67971}" dt="2026-05-19T15:01:57.251" v="4847" actId="15"/>
          <ac:spMkLst>
            <pc:docMk/>
            <pc:sldMk cId="3075146647" sldId="2147479429"/>
            <ac:spMk id="5" creationId="{54DE3936-28EA-98B6-ECAC-4011A8A0A572}"/>
          </ac:spMkLst>
        </pc:spChg>
      </pc:sldChg>
      <pc:sldChg chg="modSp add mod">
        <pc:chgData name="Goertz, Benjamin" userId="7bbcdc09-a17a-459e-9ed5-6cf1c589f103" providerId="ADAL" clId="{04D64733-E403-4831-BFA8-B385AAA67971}" dt="2026-05-20T15:51:33.549" v="5324" actId="113"/>
        <pc:sldMkLst>
          <pc:docMk/>
          <pc:sldMk cId="2403317114" sldId="2147479430"/>
        </pc:sldMkLst>
        <pc:spChg chg="mod">
          <ac:chgData name="Goertz, Benjamin" userId="7bbcdc09-a17a-459e-9ed5-6cf1c589f103" providerId="ADAL" clId="{04D64733-E403-4831-BFA8-B385AAA67971}" dt="2026-05-20T15:39:04.183" v="4870" actId="20577"/>
          <ac:spMkLst>
            <pc:docMk/>
            <pc:sldMk cId="2403317114" sldId="2147479430"/>
            <ac:spMk id="4" creationId="{0C34DFA9-B2C5-0E5D-4A33-6F5944D783E9}"/>
          </ac:spMkLst>
        </pc:spChg>
        <pc:spChg chg="mod">
          <ac:chgData name="Goertz, Benjamin" userId="7bbcdc09-a17a-459e-9ed5-6cf1c589f103" providerId="ADAL" clId="{04D64733-E403-4831-BFA8-B385AAA67971}" dt="2026-05-20T15:51:33.549" v="5324" actId="113"/>
          <ac:spMkLst>
            <pc:docMk/>
            <pc:sldMk cId="2403317114" sldId="2147479430"/>
            <ac:spMk id="10" creationId="{825E29AD-68A6-7334-8341-3A25E32D053B}"/>
          </ac:spMkLst>
        </pc:spChg>
      </pc:sldChg>
      <pc:sldChg chg="modSp add mod">
        <pc:chgData name="Goertz, Benjamin" userId="7bbcdc09-a17a-459e-9ed5-6cf1c589f103" providerId="ADAL" clId="{04D64733-E403-4831-BFA8-B385AAA67971}" dt="2026-05-11T17:53:46.403" v="119" actId="20577"/>
        <pc:sldMkLst>
          <pc:docMk/>
          <pc:sldMk cId="1415393332" sldId="2147479431"/>
        </pc:sldMkLst>
        <pc:spChg chg="mod">
          <ac:chgData name="Goertz, Benjamin" userId="7bbcdc09-a17a-459e-9ed5-6cf1c589f103" providerId="ADAL" clId="{04D64733-E403-4831-BFA8-B385AAA67971}" dt="2026-05-11T17:53:46.403" v="119" actId="20577"/>
          <ac:spMkLst>
            <pc:docMk/>
            <pc:sldMk cId="1415393332" sldId="2147479431"/>
            <ac:spMk id="2" creationId="{8ED6258C-8CCE-09B3-97BC-FC79E6BA6803}"/>
          </ac:spMkLst>
        </pc:spChg>
      </pc:sldChg>
      <pc:sldChg chg="modSp add mod">
        <pc:chgData name="Goertz, Benjamin" userId="7bbcdc09-a17a-459e-9ed5-6cf1c589f103" providerId="ADAL" clId="{04D64733-E403-4831-BFA8-B385AAA67971}" dt="2026-05-18T12:20:29.828" v="2151" actId="14100"/>
        <pc:sldMkLst>
          <pc:docMk/>
          <pc:sldMk cId="55065791" sldId="2147479432"/>
        </pc:sldMkLst>
        <pc:spChg chg="mod">
          <ac:chgData name="Goertz, Benjamin" userId="7bbcdc09-a17a-459e-9ed5-6cf1c589f103" providerId="ADAL" clId="{04D64733-E403-4831-BFA8-B385AAA67971}" dt="2026-05-18T12:20:29.828" v="2151" actId="14100"/>
          <ac:spMkLst>
            <pc:docMk/>
            <pc:sldMk cId="55065791" sldId="2147479432"/>
            <ac:spMk id="2" creationId="{3FDE2666-29F3-0EB4-8797-AB3BAE3EC396}"/>
          </ac:spMkLst>
        </pc:spChg>
        <pc:spChg chg="mod">
          <ac:chgData name="Goertz, Benjamin" userId="7bbcdc09-a17a-459e-9ed5-6cf1c589f103" providerId="ADAL" clId="{04D64733-E403-4831-BFA8-B385AAA67971}" dt="2026-05-17T21:22:20.817" v="594"/>
          <ac:spMkLst>
            <pc:docMk/>
            <pc:sldMk cId="55065791" sldId="2147479432"/>
            <ac:spMk id="8" creationId="{67B69852-5941-EA1C-A307-269237E00CFD}"/>
          </ac:spMkLst>
        </pc:spChg>
        <pc:spChg chg="mod">
          <ac:chgData name="Goertz, Benjamin" userId="7bbcdc09-a17a-459e-9ed5-6cf1c589f103" providerId="ADAL" clId="{04D64733-E403-4831-BFA8-B385AAA67971}" dt="2026-05-17T21:43:10.910" v="882" actId="14100"/>
          <ac:spMkLst>
            <pc:docMk/>
            <pc:sldMk cId="55065791" sldId="2147479432"/>
            <ac:spMk id="9" creationId="{F28FFEAD-D1F7-C452-0953-2A856AAF086D}"/>
          </ac:spMkLst>
        </pc:spChg>
        <pc:spChg chg="mod">
          <ac:chgData name="Goertz, Benjamin" userId="7bbcdc09-a17a-459e-9ed5-6cf1c589f103" providerId="ADAL" clId="{04D64733-E403-4831-BFA8-B385AAA67971}" dt="2026-05-17T21:46:08.926" v="904" actId="20577"/>
          <ac:spMkLst>
            <pc:docMk/>
            <pc:sldMk cId="55065791" sldId="2147479432"/>
            <ac:spMk id="10" creationId="{69A401A5-8F47-0B0B-6A65-AB16AF8C93E7}"/>
          </ac:spMkLst>
        </pc:spChg>
        <pc:spChg chg="mod">
          <ac:chgData name="Goertz, Benjamin" userId="7bbcdc09-a17a-459e-9ed5-6cf1c589f103" providerId="ADAL" clId="{04D64733-E403-4831-BFA8-B385AAA67971}" dt="2026-05-17T21:22:39.599" v="608" actId="20577"/>
          <ac:spMkLst>
            <pc:docMk/>
            <pc:sldMk cId="55065791" sldId="2147479432"/>
            <ac:spMk id="11" creationId="{6B686F20-C94B-C3A0-23DF-AE759A29DED5}"/>
          </ac:spMkLst>
        </pc:spChg>
        <pc:spChg chg="mod">
          <ac:chgData name="Goertz, Benjamin" userId="7bbcdc09-a17a-459e-9ed5-6cf1c589f103" providerId="ADAL" clId="{04D64733-E403-4831-BFA8-B385AAA67971}" dt="2026-05-17T21:43:13.968" v="883" actId="14100"/>
          <ac:spMkLst>
            <pc:docMk/>
            <pc:sldMk cId="55065791" sldId="2147479432"/>
            <ac:spMk id="16" creationId="{2E3767DD-EC10-9D4F-8321-BF0DC70CB7D5}"/>
          </ac:spMkLst>
        </pc:spChg>
      </pc:sldChg>
      <pc:sldChg chg="addSp modSp add mod">
        <pc:chgData name="Goertz, Benjamin" userId="7bbcdc09-a17a-459e-9ed5-6cf1c589f103" providerId="ADAL" clId="{04D64733-E403-4831-BFA8-B385AAA67971}" dt="2026-05-18T12:36:03.371" v="2295" actId="14100"/>
        <pc:sldMkLst>
          <pc:docMk/>
          <pc:sldMk cId="2535592031" sldId="2147479433"/>
        </pc:sldMkLst>
        <pc:spChg chg="mod">
          <ac:chgData name="Goertz, Benjamin" userId="7bbcdc09-a17a-459e-9ed5-6cf1c589f103" providerId="ADAL" clId="{04D64733-E403-4831-BFA8-B385AAA67971}" dt="2026-05-17T22:03:54.791" v="1976" actId="20577"/>
          <ac:spMkLst>
            <pc:docMk/>
            <pc:sldMk cId="2535592031" sldId="2147479433"/>
            <ac:spMk id="4" creationId="{F34C4B11-F4FF-30A6-9EDF-41BC3D64F29A}"/>
          </ac:spMkLst>
        </pc:spChg>
        <pc:spChg chg="add mod">
          <ac:chgData name="Goertz, Benjamin" userId="7bbcdc09-a17a-459e-9ed5-6cf1c589f103" providerId="ADAL" clId="{04D64733-E403-4831-BFA8-B385AAA67971}" dt="2026-05-18T12:36:03.371" v="2295" actId="14100"/>
          <ac:spMkLst>
            <pc:docMk/>
            <pc:sldMk cId="2535592031" sldId="2147479433"/>
            <ac:spMk id="5" creationId="{F73AE1F9-079E-C042-3233-65EFFA65FFD4}"/>
          </ac:spMkLst>
        </pc:spChg>
        <pc:spChg chg="mod">
          <ac:chgData name="Goertz, Benjamin" userId="7bbcdc09-a17a-459e-9ed5-6cf1c589f103" providerId="ADAL" clId="{04D64733-E403-4831-BFA8-B385AAA67971}" dt="2026-05-18T12:35:22.568" v="2280" actId="20577"/>
          <ac:spMkLst>
            <pc:docMk/>
            <pc:sldMk cId="2535592031" sldId="2147479433"/>
            <ac:spMk id="6" creationId="{EFF94294-A4DC-9F5C-8C97-22AC28E9FE4A}"/>
          </ac:spMkLst>
        </pc:spChg>
        <pc:picChg chg="add mod">
          <ac:chgData name="Goertz, Benjamin" userId="7bbcdc09-a17a-459e-9ed5-6cf1c589f103" providerId="ADAL" clId="{04D64733-E403-4831-BFA8-B385AAA67971}" dt="2026-05-18T12:35:54.969" v="2293" actId="1035"/>
          <ac:picMkLst>
            <pc:docMk/>
            <pc:sldMk cId="2535592031" sldId="2147479433"/>
            <ac:picMk id="3" creationId="{440AF942-1C6D-4F19-E024-FDF9CF990A66}"/>
          </ac:picMkLst>
        </pc:picChg>
      </pc:sldChg>
      <pc:sldChg chg="modSp add mod">
        <pc:chgData name="Goertz, Benjamin" userId="7bbcdc09-a17a-459e-9ed5-6cf1c589f103" providerId="ADAL" clId="{04D64733-E403-4831-BFA8-B385AAA67971}" dt="2026-05-18T12:19:56.514" v="2150" actId="14100"/>
        <pc:sldMkLst>
          <pc:docMk/>
          <pc:sldMk cId="3323887957" sldId="2147479434"/>
        </pc:sldMkLst>
        <pc:spChg chg="mod">
          <ac:chgData name="Goertz, Benjamin" userId="7bbcdc09-a17a-459e-9ed5-6cf1c589f103" providerId="ADAL" clId="{04D64733-E403-4831-BFA8-B385AAA67971}" dt="2026-05-18T12:19:44.235" v="2136" actId="1035"/>
          <ac:spMkLst>
            <pc:docMk/>
            <pc:sldMk cId="3323887957" sldId="2147479434"/>
            <ac:spMk id="2" creationId="{413EA332-8E0A-5FCB-2669-DB1B77777CEE}"/>
          </ac:spMkLst>
        </pc:spChg>
        <pc:spChg chg="mod">
          <ac:chgData name="Goertz, Benjamin" userId="7bbcdc09-a17a-459e-9ed5-6cf1c589f103" providerId="ADAL" clId="{04D64733-E403-4831-BFA8-B385AAA67971}" dt="2026-05-18T12:19:56.514" v="2150" actId="14100"/>
          <ac:spMkLst>
            <pc:docMk/>
            <pc:sldMk cId="3323887957" sldId="2147479434"/>
            <ac:spMk id="8" creationId="{D23EB76C-B534-E874-A347-400BC9E24A60}"/>
          </ac:spMkLst>
        </pc:spChg>
        <pc:spChg chg="mod">
          <ac:chgData name="Goertz, Benjamin" userId="7bbcdc09-a17a-459e-9ed5-6cf1c589f103" providerId="ADAL" clId="{04D64733-E403-4831-BFA8-B385AAA67971}" dt="2026-05-18T12:19:32.771" v="2129" actId="14100"/>
          <ac:spMkLst>
            <pc:docMk/>
            <pc:sldMk cId="3323887957" sldId="2147479434"/>
            <ac:spMk id="9" creationId="{A49CEBCF-966C-19B1-83E8-8301492F1D16}"/>
          </ac:spMkLst>
        </pc:spChg>
        <pc:spChg chg="mod">
          <ac:chgData name="Goertz, Benjamin" userId="7bbcdc09-a17a-459e-9ed5-6cf1c589f103" providerId="ADAL" clId="{04D64733-E403-4831-BFA8-B385AAA67971}" dt="2026-05-18T12:19:50.382" v="2149" actId="1035"/>
          <ac:spMkLst>
            <pc:docMk/>
            <pc:sldMk cId="3323887957" sldId="2147479434"/>
            <ac:spMk id="10" creationId="{EB2A3909-F499-EB1F-727D-4388DD1E4B3B}"/>
          </ac:spMkLst>
        </pc:spChg>
        <pc:spChg chg="mod">
          <ac:chgData name="Goertz, Benjamin" userId="7bbcdc09-a17a-459e-9ed5-6cf1c589f103" providerId="ADAL" clId="{04D64733-E403-4831-BFA8-B385AAA67971}" dt="2026-05-18T12:19:36.694" v="2130" actId="14100"/>
          <ac:spMkLst>
            <pc:docMk/>
            <pc:sldMk cId="3323887957" sldId="2147479434"/>
            <ac:spMk id="16" creationId="{4E8F42CF-B0BE-A221-C605-74F88CCD475C}"/>
          </ac:spMkLst>
        </pc:spChg>
      </pc:sldChg>
      <pc:sldChg chg="modSp add mod">
        <pc:chgData name="Goertz, Benjamin" userId="7bbcdc09-a17a-459e-9ed5-6cf1c589f103" providerId="ADAL" clId="{04D64733-E403-4831-BFA8-B385AAA67971}" dt="2026-05-19T14:59:15.099" v="4829" actId="20577"/>
        <pc:sldMkLst>
          <pc:docMk/>
          <pc:sldMk cId="1141780333" sldId="2147479436"/>
        </pc:sldMkLst>
        <pc:spChg chg="mod">
          <ac:chgData name="Goertz, Benjamin" userId="7bbcdc09-a17a-459e-9ed5-6cf1c589f103" providerId="ADAL" clId="{04D64733-E403-4831-BFA8-B385AAA67971}" dt="2026-05-19T14:59:15.099" v="4829" actId="20577"/>
          <ac:spMkLst>
            <pc:docMk/>
            <pc:sldMk cId="1141780333" sldId="2147479436"/>
            <ac:spMk id="6" creationId="{5A2C423B-34AB-0E48-ED16-0561CB15A821}"/>
          </ac:spMkLst>
        </pc:spChg>
      </pc:sldChg>
      <pc:sldChg chg="modSp add mod">
        <pc:chgData name="Goertz, Benjamin" userId="7bbcdc09-a17a-459e-9ed5-6cf1c589f103" providerId="ADAL" clId="{04D64733-E403-4831-BFA8-B385AAA67971}" dt="2026-05-20T15:38:53.220" v="4865"/>
        <pc:sldMkLst>
          <pc:docMk/>
          <pc:sldMk cId="723833" sldId="2147479437"/>
        </pc:sldMkLst>
        <pc:spChg chg="mod">
          <ac:chgData name="Goertz, Benjamin" userId="7bbcdc09-a17a-459e-9ed5-6cf1c589f103" providerId="ADAL" clId="{04D64733-E403-4831-BFA8-B385AAA67971}" dt="2026-05-20T15:36:32.833" v="4864" actId="20577"/>
          <ac:spMkLst>
            <pc:docMk/>
            <pc:sldMk cId="723833" sldId="2147479437"/>
            <ac:spMk id="4" creationId="{0A553EF9-E8FA-33D6-9F87-F690D9AB9901}"/>
          </ac:spMkLst>
        </pc:spChg>
        <pc:spChg chg="mod">
          <ac:chgData name="Goertz, Benjamin" userId="7bbcdc09-a17a-459e-9ed5-6cf1c589f103" providerId="ADAL" clId="{04D64733-E403-4831-BFA8-B385AAA67971}" dt="2026-05-20T15:38:53.220" v="4865"/>
          <ac:spMkLst>
            <pc:docMk/>
            <pc:sldMk cId="723833" sldId="2147479437"/>
            <ac:spMk id="10" creationId="{47250FD4-B381-6209-9F85-6EE58359B0AB}"/>
          </ac:spMkLst>
        </pc:spChg>
      </pc:sldChg>
    </pc:docChg>
  </pc:docChgLst>
  <pc:docChgLst>
    <pc:chgData name="Patti, Cathy" userId="cea70bf1-2ecf-49cd-ba31-d7ecdb7aa040" providerId="ADAL" clId="{95C75538-BAA2-45D8-ABCB-EBE5E3C3480A}"/>
    <pc:docChg chg="custSel modSld">
      <pc:chgData name="Patti, Cathy" userId="cea70bf1-2ecf-49cd-ba31-d7ecdb7aa040" providerId="ADAL" clId="{95C75538-BAA2-45D8-ABCB-EBE5E3C3480A}" dt="2026-05-20T15:37:53.463" v="1258" actId="1076"/>
      <pc:docMkLst>
        <pc:docMk/>
      </pc:docMkLst>
      <pc:sldChg chg="modSp mod">
        <pc:chgData name="Patti, Cathy" userId="cea70bf1-2ecf-49cd-ba31-d7ecdb7aa040" providerId="ADAL" clId="{95C75538-BAA2-45D8-ABCB-EBE5E3C3480A}" dt="2026-05-20T15:37:53.463" v="1258" actId="1076"/>
        <pc:sldMkLst>
          <pc:docMk/>
          <pc:sldMk cId="2403317114" sldId="2147479430"/>
        </pc:sldMkLst>
        <pc:spChg chg="mod">
          <ac:chgData name="Patti, Cathy" userId="cea70bf1-2ecf-49cd-ba31-d7ecdb7aa040" providerId="ADAL" clId="{95C75538-BAA2-45D8-ABCB-EBE5E3C3480A}" dt="2026-05-20T15:37:49.593" v="1257" actId="255"/>
          <ac:spMkLst>
            <pc:docMk/>
            <pc:sldMk cId="2403317114" sldId="2147479430"/>
            <ac:spMk id="4" creationId="{0C34DFA9-B2C5-0E5D-4A33-6F5944D783E9}"/>
          </ac:spMkLst>
        </pc:spChg>
        <pc:spChg chg="mod">
          <ac:chgData name="Patti, Cathy" userId="cea70bf1-2ecf-49cd-ba31-d7ecdb7aa040" providerId="ADAL" clId="{95C75538-BAA2-45D8-ABCB-EBE5E3C3480A}" dt="2026-05-20T15:37:53.463" v="1258" actId="1076"/>
          <ac:spMkLst>
            <pc:docMk/>
            <pc:sldMk cId="2403317114" sldId="2147479430"/>
            <ac:spMk id="10" creationId="{825E29AD-68A6-7334-8341-3A25E32D053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April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'2026-04'!$B$3</c:f>
              <c:strCache>
                <c:ptCount val="1"/>
                <c:pt idx="0">
                  <c:v>No Missing Controls</c:v>
                </c:pt>
              </c:strCache>
            </c:strRef>
          </c:tx>
          <c:spPr>
            <a:solidFill>
              <a:schemeClr val="accent1"/>
            </a:solidFill>
            <a:ln>
              <a:noFill/>
            </a:ln>
            <a:effectLst/>
          </c:spPr>
          <c:invertIfNegative val="0"/>
          <c:cat>
            <c:strRef>
              <c:f>'2026-04'!$A$4:$A$24</c:f>
              <c:strCache>
                <c:ptCount val="21"/>
                <c:pt idx="0">
                  <c:v>Exposure to Electrical Hazards</c:v>
                </c:pt>
                <c:pt idx="1">
                  <c:v>Hazardous Substances Chronic General</c:v>
                </c:pt>
                <c:pt idx="2">
                  <c:v>Underground Inrush</c:v>
                </c:pt>
                <c:pt idx="3">
                  <c:v>Entanglement and Crushing</c:v>
                </c:pt>
                <c:pt idx="4">
                  <c:v>Uncontrolled Release of Energy Mapped</c:v>
                </c:pt>
                <c:pt idx="5">
                  <c:v>Lifting Operations</c:v>
                </c:pt>
                <c:pt idx="6">
                  <c:v>Underground Rock Fall</c:v>
                </c:pt>
                <c:pt idx="7">
                  <c:v>Fall from Heights</c:v>
                </c:pt>
                <c:pt idx="8">
                  <c:v>Hazardous Substances Acute</c:v>
                </c:pt>
                <c:pt idx="9">
                  <c:v>Falling Objects</c:v>
                </c:pt>
                <c:pt idx="10">
                  <c:v>Vehicle Impact on Person</c:v>
                </c:pt>
                <c:pt idx="11">
                  <c:v>Confined Space</c:v>
                </c:pt>
                <c:pt idx="12">
                  <c:v>Rail Impact on Person</c:v>
                </c:pt>
                <c:pt idx="13">
                  <c:v>Ground Failure</c:v>
                </c:pt>
                <c:pt idx="14">
                  <c:v>Vehicle Collisions or Rollover</c:v>
                </c:pt>
                <c:pt idx="15">
                  <c:v>Drowning</c:v>
                </c:pt>
                <c:pt idx="16">
                  <c:v>Underground Hazardous Atmosphere</c:v>
                </c:pt>
                <c:pt idx="17">
                  <c:v>Blasting (Underground)</c:v>
                </c:pt>
                <c:pt idx="18">
                  <c:v>Fire</c:v>
                </c:pt>
                <c:pt idx="19">
                  <c:v>Contact with Molten Material</c:v>
                </c:pt>
                <c:pt idx="20">
                  <c:v>Blasting (Surface)</c:v>
                </c:pt>
              </c:strCache>
            </c:strRef>
          </c:cat>
          <c:val>
            <c:numRef>
              <c:f>'2026-04'!$B$4:$B$24</c:f>
              <c:numCache>
                <c:formatCode>General</c:formatCode>
                <c:ptCount val="21"/>
                <c:pt idx="0">
                  <c:v>17</c:v>
                </c:pt>
                <c:pt idx="1">
                  <c:v>7</c:v>
                </c:pt>
                <c:pt idx="2">
                  <c:v>4</c:v>
                </c:pt>
                <c:pt idx="3">
                  <c:v>13</c:v>
                </c:pt>
                <c:pt idx="4">
                  <c:v>18</c:v>
                </c:pt>
                <c:pt idx="5">
                  <c:v>19</c:v>
                </c:pt>
                <c:pt idx="6">
                  <c:v>8</c:v>
                </c:pt>
                <c:pt idx="7">
                  <c:v>9</c:v>
                </c:pt>
                <c:pt idx="8">
                  <c:v>13</c:v>
                </c:pt>
                <c:pt idx="9">
                  <c:v>15</c:v>
                </c:pt>
                <c:pt idx="10">
                  <c:v>27</c:v>
                </c:pt>
                <c:pt idx="11">
                  <c:v>20</c:v>
                </c:pt>
                <c:pt idx="12">
                  <c:v>19</c:v>
                </c:pt>
                <c:pt idx="13">
                  <c:v>6</c:v>
                </c:pt>
                <c:pt idx="14">
                  <c:v>5</c:v>
                </c:pt>
                <c:pt idx="15">
                  <c:v>3</c:v>
                </c:pt>
                <c:pt idx="16">
                  <c:v>3</c:v>
                </c:pt>
                <c:pt idx="17">
                  <c:v>2</c:v>
                </c:pt>
                <c:pt idx="18">
                  <c:v>2</c:v>
                </c:pt>
                <c:pt idx="19">
                  <c:v>1</c:v>
                </c:pt>
              </c:numCache>
            </c:numRef>
          </c:val>
          <c:extLst>
            <c:ext xmlns:c16="http://schemas.microsoft.com/office/drawing/2014/chart" uri="{C3380CC4-5D6E-409C-BE32-E72D297353CC}">
              <c16:uniqueId val="{00000000-BF22-491A-8367-6AD8545527B5}"/>
            </c:ext>
          </c:extLst>
        </c:ser>
        <c:ser>
          <c:idx val="1"/>
          <c:order val="1"/>
          <c:tx>
            <c:strRef>
              <c:f>'2026-04'!$C$3</c:f>
              <c:strCache>
                <c:ptCount val="1"/>
                <c:pt idx="0">
                  <c:v>Missing Controls</c:v>
                </c:pt>
              </c:strCache>
            </c:strRef>
          </c:tx>
          <c:spPr>
            <a:solidFill>
              <a:schemeClr val="accent2"/>
            </a:solidFill>
            <a:ln>
              <a:noFill/>
            </a:ln>
            <a:effectLst/>
          </c:spPr>
          <c:invertIfNegative val="0"/>
          <c:cat>
            <c:strRef>
              <c:f>'2026-04'!$A$4:$A$24</c:f>
              <c:strCache>
                <c:ptCount val="21"/>
                <c:pt idx="0">
                  <c:v>Exposure to Electrical Hazards</c:v>
                </c:pt>
                <c:pt idx="1">
                  <c:v>Hazardous Substances Chronic General</c:v>
                </c:pt>
                <c:pt idx="2">
                  <c:v>Underground Inrush</c:v>
                </c:pt>
                <c:pt idx="3">
                  <c:v>Entanglement and Crushing</c:v>
                </c:pt>
                <c:pt idx="4">
                  <c:v>Uncontrolled Release of Energy Mapped</c:v>
                </c:pt>
                <c:pt idx="5">
                  <c:v>Lifting Operations</c:v>
                </c:pt>
                <c:pt idx="6">
                  <c:v>Underground Rock Fall</c:v>
                </c:pt>
                <c:pt idx="7">
                  <c:v>Fall from Heights</c:v>
                </c:pt>
                <c:pt idx="8">
                  <c:v>Hazardous Substances Acute</c:v>
                </c:pt>
                <c:pt idx="9">
                  <c:v>Falling Objects</c:v>
                </c:pt>
                <c:pt idx="10">
                  <c:v>Vehicle Impact on Person</c:v>
                </c:pt>
                <c:pt idx="11">
                  <c:v>Confined Space</c:v>
                </c:pt>
                <c:pt idx="12">
                  <c:v>Rail Impact on Person</c:v>
                </c:pt>
                <c:pt idx="13">
                  <c:v>Ground Failure</c:v>
                </c:pt>
                <c:pt idx="14">
                  <c:v>Vehicle Collisions or Rollover</c:v>
                </c:pt>
                <c:pt idx="15">
                  <c:v>Drowning</c:v>
                </c:pt>
                <c:pt idx="16">
                  <c:v>Underground Hazardous Atmosphere</c:v>
                </c:pt>
                <c:pt idx="17">
                  <c:v>Blasting (Underground)</c:v>
                </c:pt>
                <c:pt idx="18">
                  <c:v>Fire</c:v>
                </c:pt>
                <c:pt idx="19">
                  <c:v>Contact with Molten Material</c:v>
                </c:pt>
                <c:pt idx="20">
                  <c:v>Blasting (Surface)</c:v>
                </c:pt>
              </c:strCache>
            </c:strRef>
          </c:cat>
          <c:val>
            <c:numRef>
              <c:f>'2026-04'!$C$4:$C$24</c:f>
              <c:numCache>
                <c:formatCode>General</c:formatCode>
                <c:ptCount val="21"/>
                <c:pt idx="0">
                  <c:v>9</c:v>
                </c:pt>
                <c:pt idx="1">
                  <c:v>3</c:v>
                </c:pt>
                <c:pt idx="2">
                  <c:v>1</c:v>
                </c:pt>
                <c:pt idx="3">
                  <c:v>3</c:v>
                </c:pt>
                <c:pt idx="4">
                  <c:v>3</c:v>
                </c:pt>
                <c:pt idx="5">
                  <c:v>3</c:v>
                </c:pt>
                <c:pt idx="6">
                  <c:v>1</c:v>
                </c:pt>
                <c:pt idx="7">
                  <c:v>1</c:v>
                </c:pt>
                <c:pt idx="8">
                  <c:v>1</c:v>
                </c:pt>
                <c:pt idx="9">
                  <c:v>1</c:v>
                </c:pt>
                <c:pt idx="10">
                  <c:v>1</c:v>
                </c:pt>
                <c:pt idx="11">
                  <c:v>0</c:v>
                </c:pt>
                <c:pt idx="12">
                  <c:v>0</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1-BF22-491A-8367-6AD8545527B5}"/>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785D8-EF5B-444D-AB87-2D2FE2C8EE2D}"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C0452-4AEB-4049-869D-EA4F2A6C1C44}" type="slidenum">
              <a:rPr lang="en-US" smtClean="0"/>
              <a:t>‹#›</a:t>
            </a:fld>
            <a:endParaRPr lang="en-US"/>
          </a:p>
        </p:txBody>
      </p:sp>
    </p:spTree>
    <p:extLst>
      <p:ext uri="{BB962C8B-B14F-4D97-AF65-F5344CB8AC3E}">
        <p14:creationId xmlns:p14="http://schemas.microsoft.com/office/powerpoint/2010/main" val="240856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9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68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66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CC4F2-4383-B584-8E39-2F6D2D908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072A1-3FC3-7017-2926-84D788F3A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7D4CB-52BE-3B13-6A01-ADBBC030FF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821753-85DD-EF79-A6FD-96FC095F32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457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06F0E-B972-2509-6660-53ABA769A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46F2-CD88-099B-E572-CF695F101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E7B81-F8EE-804F-9175-66B32C57AF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2EB9C7-8670-365C-B3C3-9E8BCEF130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986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127D-F059-6753-0E9A-AEFC03745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09AA7-0599-A3C7-2846-B646AEEC5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52463-02E8-467B-4B5F-12FC8F14F8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B23CC3-B81B-4C27-19C7-44F9AE7446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613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23</a:t>
            </a:fld>
            <a:endParaRPr lang="en-US"/>
          </a:p>
        </p:txBody>
      </p:sp>
    </p:spTree>
    <p:extLst>
      <p:ext uri="{BB962C8B-B14F-4D97-AF65-F5344CB8AC3E}">
        <p14:creationId xmlns:p14="http://schemas.microsoft.com/office/powerpoint/2010/main" val="3427453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2329560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F5F95-48FC-0866-5255-514E63890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80ECE-E071-FCBC-FEF8-B8969A21E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4DD2D-442A-AE77-B453-723BE90227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DD308FFE-A700-2E4B-4DBD-6883D2167B7B}"/>
              </a:ext>
            </a:extLst>
          </p:cNvPr>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4257638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26</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A766-2D14-0647-CB64-DE54D876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E801C-3270-DBCE-AA43-BC9404B0FC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96BF83-D799-942F-F989-4D1236B11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C2ADF5-251B-0DB3-3357-257E99B5E40B}"/>
              </a:ext>
            </a:extLst>
          </p:cNvPr>
          <p:cNvSpPr>
            <a:spLocks noGrp="1"/>
          </p:cNvSpPr>
          <p:nvPr>
            <p:ph type="sldNum" sz="quarter" idx="5"/>
          </p:nvPr>
        </p:nvSpPr>
        <p:spPr/>
        <p:txBody>
          <a:bodyPr/>
          <a:lstStyle/>
          <a:p>
            <a:fld id="{DED49A10-3EE5-4EF0-921A-6B429D3BC8A3}" type="slidenum">
              <a:rPr lang="en-US" smtClean="0"/>
              <a:t>27</a:t>
            </a:fld>
            <a:endParaRPr lang="en-US"/>
          </a:p>
        </p:txBody>
      </p:sp>
    </p:spTree>
    <p:extLst>
      <p:ext uri="{BB962C8B-B14F-4D97-AF65-F5344CB8AC3E}">
        <p14:creationId xmlns:p14="http://schemas.microsoft.com/office/powerpoint/2010/main" val="3294397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28</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B1A1-4E54-0B5B-2DCF-003DCCA9E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54913-DDE9-E1C8-285D-CE4CD7165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90C52-F0E7-22B1-D8FF-C84433EF0A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0A2062-5812-53DC-BF3D-C7708BE48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70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01D1F-996B-89E6-A3FF-DDC699647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40103-C70E-3690-06D2-2DF0A897A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71020-5F4D-5038-9E90-09A60ED209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87C7FB-565C-087F-608B-ABBE8C629F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74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31</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32</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33</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23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8651-A909-B815-1B72-848C9F47B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40831-E711-CF3E-FAC4-03634FF04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B82EC-29EE-4F6B-C5B4-767F464B3270}"/>
              </a:ext>
            </a:extLst>
          </p:cNvPr>
          <p:cNvSpPr>
            <a:spLocks noGrp="1"/>
          </p:cNvSpPr>
          <p:nvPr>
            <p:ph type="body" idx="1"/>
          </p:nvPr>
        </p:nvSpPr>
        <p:spPr/>
        <p:txBody>
          <a:bodyPr/>
          <a:lstStyle/>
          <a:p>
            <a:pPr>
              <a:lnSpc>
                <a:spcPct val="108000"/>
              </a:lnSpc>
            </a:pPr>
            <a:endParaRPr lang="en-US" sz="1200">
              <a:solidFill>
                <a:srgbClr val="000000"/>
              </a:solidFill>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A620060A-F2C1-CFB7-2801-6E863B8553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38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239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3C9C-FDEC-895B-7111-89A7D07AC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0C7A1-17C8-D85E-ABDF-327791D3D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913FA-B9B6-E5B9-A270-EB2F543D3823}"/>
              </a:ext>
            </a:extLst>
          </p:cNvPr>
          <p:cNvSpPr>
            <a:spLocks noGrp="1"/>
          </p:cNvSpPr>
          <p:nvPr>
            <p:ph type="body" idx="1"/>
          </p:nvPr>
        </p:nvSpPr>
        <p:spPr/>
        <p:txBody>
          <a:bodyPr/>
          <a:lstStyle/>
          <a:p>
            <a:r>
              <a:rPr lang="en-US"/>
              <a:t>Trend data for 2025 FMA only. </a:t>
            </a:r>
          </a:p>
          <a:p>
            <a:endParaRPr lang="en-US"/>
          </a:p>
          <a:p>
            <a:r>
              <a:rPr lang="en-US"/>
              <a:t>Click the link below to access toolkits with additional materials on falling objects, control of hazardous energy and other fatal risks. </a:t>
            </a:r>
          </a:p>
          <a:p>
            <a:r>
              <a:rPr lang="en-US">
                <a:hlinkClick r:id="rId3"/>
              </a:rPr>
              <a:t>Corporate Safety Portal - Health &amp; Safety Documents - Safety Shares &amp; Toolkits</a:t>
            </a:r>
            <a:endParaRPr lang="en-US"/>
          </a:p>
        </p:txBody>
      </p:sp>
      <p:sp>
        <p:nvSpPr>
          <p:cNvPr id="4" name="Slide Number Placeholder 3">
            <a:extLst>
              <a:ext uri="{FF2B5EF4-FFF2-40B4-BE49-F238E27FC236}">
                <a16:creationId xmlns:a16="http://schemas.microsoft.com/office/drawing/2014/main" id="{3E189186-8C39-D2D8-D4B9-E20718049B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57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D2D95-D977-AE12-2CDD-36C576329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F0F3F-0715-E144-9371-1AB2FD1235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0B9D2F-E5DB-6DFA-C01F-FBA42EBD6B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5E94B8-B09D-4C36-21C8-F263B8E43ED2}"/>
              </a:ext>
            </a:extLst>
          </p:cNvPr>
          <p:cNvSpPr>
            <a:spLocks noGrp="1"/>
          </p:cNvSpPr>
          <p:nvPr>
            <p:ph type="sldNum" sz="quarter" idx="5"/>
          </p:nvPr>
        </p:nvSpPr>
        <p:spPr/>
        <p:txBody>
          <a:bodyPr/>
          <a:lstStyle/>
          <a:p>
            <a:fld id="{DED49A10-3EE5-4EF0-921A-6B429D3BC8A3}" type="slidenum">
              <a:rPr lang="en-US" smtClean="0"/>
              <a:t>8</a:t>
            </a:fld>
            <a:endParaRPr lang="en-US"/>
          </a:p>
        </p:txBody>
      </p:sp>
    </p:spTree>
    <p:extLst>
      <p:ext uri="{BB962C8B-B14F-4D97-AF65-F5344CB8AC3E}">
        <p14:creationId xmlns:p14="http://schemas.microsoft.com/office/powerpoint/2010/main" val="455565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94DD7-8458-8B09-A290-544DD073E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9C85C-E9C5-4F08-96D3-E14195630B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935674-AEA4-72BA-51AA-DD4B1E49DF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AC9EFB-AF98-EBE1-C1FA-621F556E9EA5}"/>
              </a:ext>
            </a:extLst>
          </p:cNvPr>
          <p:cNvSpPr>
            <a:spLocks noGrp="1"/>
          </p:cNvSpPr>
          <p:nvPr>
            <p:ph type="sldNum" sz="quarter" idx="5"/>
          </p:nvPr>
        </p:nvSpPr>
        <p:spPr/>
        <p:txBody>
          <a:bodyPr/>
          <a:lstStyle/>
          <a:p>
            <a:fld id="{DED49A10-3EE5-4EF0-921A-6B429D3BC8A3}" type="slidenum">
              <a:rPr lang="en-US" smtClean="0"/>
              <a:t>9</a:t>
            </a:fld>
            <a:endParaRPr lang="en-US"/>
          </a:p>
        </p:txBody>
      </p:sp>
    </p:spTree>
    <p:extLst>
      <p:ext uri="{BB962C8B-B14F-4D97-AF65-F5344CB8AC3E}">
        <p14:creationId xmlns:p14="http://schemas.microsoft.com/office/powerpoint/2010/main" val="241772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C1249-355F-17AB-D95A-5F773AFA4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19D86-64C3-0220-EB3B-71E0FEBB3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97A48-BC7D-DEC9-0788-AB4A2597B5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5ECE0566-31C3-F988-EE56-7AF0BB7CEA2A}"/>
              </a:ext>
            </a:extLst>
          </p:cNvPr>
          <p:cNvSpPr>
            <a:spLocks noGrp="1"/>
          </p:cNvSpPr>
          <p:nvPr>
            <p:ph type="sldNum" sz="quarter" idx="5"/>
          </p:nvPr>
        </p:nvSpPr>
        <p:spPr/>
        <p:txBody>
          <a:bodyPr/>
          <a:lstStyle/>
          <a:p>
            <a:fld id="{DED49A10-3EE5-4EF0-921A-6B429D3BC8A3}" type="slidenum">
              <a:rPr lang="en-US" smtClean="0"/>
              <a:t>10</a:t>
            </a:fld>
            <a:endParaRPr lang="en-US"/>
          </a:p>
        </p:txBody>
      </p:sp>
    </p:spTree>
    <p:extLst>
      <p:ext uri="{BB962C8B-B14F-4D97-AF65-F5344CB8AC3E}">
        <p14:creationId xmlns:p14="http://schemas.microsoft.com/office/powerpoint/2010/main" val="1130221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D10812-91EF-54E6-7FA3-A68B5B2CB492}"/>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5/20/2026</a:t>
            </a:fld>
            <a:endParaRPr lang="en-US"/>
          </a:p>
        </p:txBody>
      </p:sp>
      <p:sp>
        <p:nvSpPr>
          <p:cNvPr id="3" name="Footer Placeholder 2">
            <a:extLst>
              <a:ext uri="{FF2B5EF4-FFF2-40B4-BE49-F238E27FC236}">
                <a16:creationId xmlns:a16="http://schemas.microsoft.com/office/drawing/2014/main" id="{BBB0AE96-28B7-E82D-034E-EBD0EEDDA6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FCC86A-A8BF-82CE-F634-93B9655E4697}"/>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77299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938DEE-9D8A-77A8-2936-04C545A94571}"/>
              </a:ext>
            </a:extLst>
          </p:cNvPr>
          <p:cNvPicPr>
            <a:picLocks noChangeAspect="1"/>
          </p:cNvPicPr>
          <p:nvPr userDrawn="1"/>
        </p:nvPicPr>
        <p:blipFill>
          <a:blip r:embed="rId2">
            <a:extLst>
              <a:ext uri="{28A0092B-C50C-407E-A947-70E740481C1C}">
                <a14:useLocalDpi xmlns:a14="http://schemas.microsoft.com/office/drawing/2010/main" val="0"/>
              </a:ext>
            </a:extLst>
          </a:blip>
          <a:srcRect l="1" r="1"/>
          <a:stretch/>
        </p:blipFill>
        <p:spPr>
          <a:xfrm>
            <a:off x="8540132" y="409565"/>
            <a:ext cx="3651868" cy="6148400"/>
          </a:xfrm>
          <a:prstGeom prst="rect">
            <a:avLst/>
          </a:prstGeom>
        </p:spPr>
      </p:pic>
      <p:pic>
        <p:nvPicPr>
          <p:cNvPr id="9" name="Picture 8">
            <a:extLst>
              <a:ext uri="{FF2B5EF4-FFF2-40B4-BE49-F238E27FC236}">
                <a16:creationId xmlns:a16="http://schemas.microsoft.com/office/drawing/2014/main" id="{5702932E-BF6A-BD65-E3CB-6A67770DCB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1" name="Picture 10">
            <a:extLst>
              <a:ext uri="{FF2B5EF4-FFF2-40B4-BE49-F238E27FC236}">
                <a16:creationId xmlns:a16="http://schemas.microsoft.com/office/drawing/2014/main" id="{FD9C70E6-961A-8CA1-BB9A-E0C2D46126D5}"/>
              </a:ext>
            </a:extLst>
          </p:cNvPr>
          <p:cNvPicPr>
            <a:picLocks noChangeAspect="1"/>
          </p:cNvPicPr>
          <p:nvPr userDrawn="1"/>
        </p:nvPicPr>
        <p:blipFill>
          <a:blip r:embed="rId4">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6" name="Rectangle 5">
            <a:extLst>
              <a:ext uri="{FF2B5EF4-FFF2-40B4-BE49-F238E27FC236}">
                <a16:creationId xmlns:a16="http://schemas.microsoft.com/office/drawing/2014/main" id="{EA1CC19A-8568-090C-F23F-09EF6C82DA36}"/>
              </a:ext>
            </a:extLst>
          </p:cNvPr>
          <p:cNvSpPr/>
          <p:nvPr userDrawn="1"/>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529AF-C59E-778C-AC13-24FCDD6E5283}"/>
              </a:ext>
            </a:extLst>
          </p:cNvPr>
          <p:cNvSpPr/>
          <p:nvPr userDrawn="1"/>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257DFE-DECE-C2DD-ABDB-397990D69A96}"/>
              </a:ext>
            </a:extLst>
          </p:cNvPr>
          <p:cNvSpPr/>
          <p:nvPr userDrawn="1"/>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3DA0D116-2973-29D4-791A-AA8E8AFD1B9F}"/>
              </a:ext>
            </a:extLst>
          </p:cNvPr>
          <p:cNvSpPr>
            <a:spLocks noGrp="1"/>
          </p:cNvSpPr>
          <p:nvPr>
            <p:ph type="body" sz="quarter" idx="10" hasCustomPrompt="1"/>
          </p:nvPr>
        </p:nvSpPr>
        <p:spPr>
          <a:xfrm>
            <a:off x="404165" y="1054053"/>
            <a:ext cx="8382026"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13" name="Text Placeholder 3">
            <a:extLst>
              <a:ext uri="{FF2B5EF4-FFF2-40B4-BE49-F238E27FC236}">
                <a16:creationId xmlns:a16="http://schemas.microsoft.com/office/drawing/2014/main" id="{7E56C2EF-C2AC-E783-C282-C07A0AC941BF}"/>
              </a:ext>
            </a:extLst>
          </p:cNvPr>
          <p:cNvSpPr>
            <a:spLocks noGrp="1"/>
          </p:cNvSpPr>
          <p:nvPr>
            <p:ph type="body" sz="quarter" idx="11"/>
          </p:nvPr>
        </p:nvSpPr>
        <p:spPr>
          <a:xfrm>
            <a:off x="404165" y="2252542"/>
            <a:ext cx="8382026"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86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D21CC-32A5-19D6-EA84-3B1149A1DBAE}"/>
              </a:ext>
            </a:extLst>
          </p:cNvPr>
          <p:cNvPicPr>
            <a:picLocks noChangeAspect="1"/>
          </p:cNvPicPr>
          <p:nvPr userDrawn="1"/>
        </p:nvPicPr>
        <p:blipFill>
          <a:blip r:embed="rId2">
            <a:extLst>
              <a:ext uri="{28A0092B-C50C-407E-A947-70E740481C1C}">
                <a14:useLocalDpi xmlns:a14="http://schemas.microsoft.com/office/drawing/2010/main" val="0"/>
              </a:ext>
            </a:extLst>
          </a:blip>
          <a:srcRect l="89" r="89"/>
          <a:stretch/>
        </p:blipFill>
        <p:spPr>
          <a:xfrm>
            <a:off x="8795208" y="0"/>
            <a:ext cx="3396792" cy="6567373"/>
          </a:xfrm>
          <a:prstGeom prst="rect">
            <a:avLst/>
          </a:prstGeom>
        </p:spPr>
      </p:pic>
      <p:pic>
        <p:nvPicPr>
          <p:cNvPr id="9" name="Picture 8">
            <a:extLst>
              <a:ext uri="{FF2B5EF4-FFF2-40B4-BE49-F238E27FC236}">
                <a16:creationId xmlns:a16="http://schemas.microsoft.com/office/drawing/2014/main" id="{5702932E-BF6A-BD65-E3CB-6A67770DCB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1" name="Picture 10">
            <a:extLst>
              <a:ext uri="{FF2B5EF4-FFF2-40B4-BE49-F238E27FC236}">
                <a16:creationId xmlns:a16="http://schemas.microsoft.com/office/drawing/2014/main" id="{FD9C70E6-961A-8CA1-BB9A-E0C2D46126D5}"/>
              </a:ext>
            </a:extLst>
          </p:cNvPr>
          <p:cNvPicPr>
            <a:picLocks noChangeAspect="1"/>
          </p:cNvPicPr>
          <p:nvPr userDrawn="1"/>
        </p:nvPicPr>
        <p:blipFill>
          <a:blip r:embed="rId4">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6" name="Rectangle 5">
            <a:extLst>
              <a:ext uri="{FF2B5EF4-FFF2-40B4-BE49-F238E27FC236}">
                <a16:creationId xmlns:a16="http://schemas.microsoft.com/office/drawing/2014/main" id="{EA1CC19A-8568-090C-F23F-09EF6C82DA36}"/>
              </a:ext>
            </a:extLst>
          </p:cNvPr>
          <p:cNvSpPr/>
          <p:nvPr userDrawn="1"/>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529AF-C59E-778C-AC13-24FCDD6E5283}"/>
              </a:ext>
            </a:extLst>
          </p:cNvPr>
          <p:cNvSpPr/>
          <p:nvPr userDrawn="1"/>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257DFE-DECE-C2DD-ABDB-397990D69A96}"/>
              </a:ext>
            </a:extLst>
          </p:cNvPr>
          <p:cNvSpPr/>
          <p:nvPr userDrawn="1"/>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3DA0D116-2973-29D4-791A-AA8E8AFD1B9F}"/>
              </a:ext>
            </a:extLst>
          </p:cNvPr>
          <p:cNvSpPr>
            <a:spLocks noGrp="1"/>
          </p:cNvSpPr>
          <p:nvPr>
            <p:ph type="body" sz="quarter" idx="10" hasCustomPrompt="1"/>
          </p:nvPr>
        </p:nvSpPr>
        <p:spPr>
          <a:xfrm>
            <a:off x="404165" y="1054053"/>
            <a:ext cx="8382026"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13" name="Text Placeholder 3">
            <a:extLst>
              <a:ext uri="{FF2B5EF4-FFF2-40B4-BE49-F238E27FC236}">
                <a16:creationId xmlns:a16="http://schemas.microsoft.com/office/drawing/2014/main" id="{7E56C2EF-C2AC-E783-C282-C07A0AC941BF}"/>
              </a:ext>
            </a:extLst>
          </p:cNvPr>
          <p:cNvSpPr>
            <a:spLocks noGrp="1"/>
          </p:cNvSpPr>
          <p:nvPr>
            <p:ph type="body" sz="quarter" idx="11"/>
          </p:nvPr>
        </p:nvSpPr>
        <p:spPr>
          <a:xfrm>
            <a:off x="404165" y="2252542"/>
            <a:ext cx="8382026"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27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Content Placeholder 11" descr="A blue and green gradient&#10;&#10;Description automatically generated">
            <a:extLst>
              <a:ext uri="{FF2B5EF4-FFF2-40B4-BE49-F238E27FC236}">
                <a16:creationId xmlns:a16="http://schemas.microsoft.com/office/drawing/2014/main" id="{124F17B8-3D1D-F4E5-C28D-33BC561C7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Media Placeholder 9">
            <a:extLst>
              <a:ext uri="{FF2B5EF4-FFF2-40B4-BE49-F238E27FC236}">
                <a16:creationId xmlns:a16="http://schemas.microsoft.com/office/drawing/2014/main" id="{972676D0-D743-5A0D-DB4A-FE29C218BBEC}"/>
              </a:ext>
            </a:extLst>
          </p:cNvPr>
          <p:cNvSpPr>
            <a:spLocks noGrp="1"/>
          </p:cNvSpPr>
          <p:nvPr>
            <p:ph type="media" sz="quarter" idx="10"/>
          </p:nvPr>
        </p:nvSpPr>
        <p:spPr>
          <a:xfrm>
            <a:off x="755650" y="100013"/>
            <a:ext cx="11250613" cy="6022975"/>
          </a:xfrm>
        </p:spPr>
        <p:txBody>
          <a:bodyPr/>
          <a:lstStyle/>
          <a:p>
            <a:endParaRPr lang="en-US"/>
          </a:p>
        </p:txBody>
      </p:sp>
      <p:sp>
        <p:nvSpPr>
          <p:cNvPr id="11" name="Text Placeholder 2">
            <a:extLst>
              <a:ext uri="{FF2B5EF4-FFF2-40B4-BE49-F238E27FC236}">
                <a16:creationId xmlns:a16="http://schemas.microsoft.com/office/drawing/2014/main" id="{81F1E5D8-24B9-1D00-3089-602DAA533613}"/>
              </a:ext>
            </a:extLst>
          </p:cNvPr>
          <p:cNvSpPr>
            <a:spLocks noGrp="1"/>
          </p:cNvSpPr>
          <p:nvPr>
            <p:ph type="body" sz="quarter" idx="11" hasCustomPrompt="1"/>
          </p:nvPr>
        </p:nvSpPr>
        <p:spPr>
          <a:xfrm>
            <a:off x="662583" y="6223001"/>
            <a:ext cx="11343680" cy="634999"/>
          </a:xfrm>
        </p:spPr>
        <p:txBody>
          <a:bodyPr>
            <a:normAutofit/>
          </a:bodyPr>
          <a:lstStyle>
            <a:lvl1pPr>
              <a:buNone/>
              <a:defRPr sz="36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Video Title</a:t>
            </a:r>
          </a:p>
        </p:txBody>
      </p:sp>
    </p:spTree>
    <p:extLst>
      <p:ext uri="{BB962C8B-B14F-4D97-AF65-F5344CB8AC3E}">
        <p14:creationId xmlns:p14="http://schemas.microsoft.com/office/powerpoint/2010/main" val="865854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83A4-05C2-632E-0E59-C4EEF6C597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FC5DF-5421-962E-6CA8-0B9D02FCD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6A0442-B9BD-8B70-5C91-C09B0660B7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CAA1EF-B3F3-DDFB-61BD-A67B9E8DA8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592DD3-B78B-3AAC-0C4A-9353BF44A9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F8AB15-AE8D-D280-672D-76B6DEA12F25}"/>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5/20/2026</a:t>
            </a:fld>
            <a:endParaRPr lang="en-US"/>
          </a:p>
        </p:txBody>
      </p:sp>
      <p:sp>
        <p:nvSpPr>
          <p:cNvPr id="8" name="Footer Placeholder 7">
            <a:extLst>
              <a:ext uri="{FF2B5EF4-FFF2-40B4-BE49-F238E27FC236}">
                <a16:creationId xmlns:a16="http://schemas.microsoft.com/office/drawing/2014/main" id="{E9DDFF86-FF28-0F91-2ECB-817BDD354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FA48B6-3924-1E5C-7296-0F0892EE10FA}"/>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548303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9FBF5-8D6A-ABB5-7F1E-EE178C1B5E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E9D93-0472-F27B-54FD-3104A41CF7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2D09F3-CED6-D25C-4F8A-F29117956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1C539-4A9C-62F6-4A56-8B89723B2808}"/>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5/20/2026</a:t>
            </a:fld>
            <a:endParaRPr lang="en-US"/>
          </a:p>
        </p:txBody>
      </p:sp>
      <p:sp>
        <p:nvSpPr>
          <p:cNvPr id="6" name="Footer Placeholder 5">
            <a:extLst>
              <a:ext uri="{FF2B5EF4-FFF2-40B4-BE49-F238E27FC236}">
                <a16:creationId xmlns:a16="http://schemas.microsoft.com/office/drawing/2014/main" id="{448C63EF-BE74-728F-54B7-B3BDA483EE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C2165-1742-418E-5042-A9FDAAC7A7BC}"/>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920100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AD62-5F8D-2D9C-CCD2-AC94A22AE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2D6B14-68D1-B305-09A0-75491E882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441374-9D85-AA21-6E7F-D8FC1A8A9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2E7FF-5A58-ECC2-183A-F78A3D2FC334}"/>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5/20/2026</a:t>
            </a:fld>
            <a:endParaRPr lang="en-US"/>
          </a:p>
        </p:txBody>
      </p:sp>
      <p:sp>
        <p:nvSpPr>
          <p:cNvPr id="6" name="Footer Placeholder 5">
            <a:extLst>
              <a:ext uri="{FF2B5EF4-FFF2-40B4-BE49-F238E27FC236}">
                <a16:creationId xmlns:a16="http://schemas.microsoft.com/office/drawing/2014/main" id="{755923B5-E805-D9CC-1063-FBF67DBBA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5A2E0E-AE67-8829-D3AF-23C1F61AE3D1}"/>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067134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92E1-7819-6302-58EB-79130A13A4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D92173-9DC0-FEBD-B2F6-3DC6946E2B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9B113-D838-EC50-7336-1C188E6E9DF6}"/>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5/20/2026</a:t>
            </a:fld>
            <a:endParaRPr lang="en-US"/>
          </a:p>
        </p:txBody>
      </p:sp>
      <p:sp>
        <p:nvSpPr>
          <p:cNvPr id="5" name="Footer Placeholder 4">
            <a:extLst>
              <a:ext uri="{FF2B5EF4-FFF2-40B4-BE49-F238E27FC236}">
                <a16:creationId xmlns:a16="http://schemas.microsoft.com/office/drawing/2014/main" id="{FD80E8F4-18B6-A211-7D8E-13DD80402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886CB4-A66C-39B2-B282-C0188C1CF56A}"/>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1893833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03D74-52AE-341D-412D-A0EE396E3C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328FBE-7090-8414-EF51-512E1EEC5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B8101-70C5-419E-8DC7-CD306AEA506C}"/>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5/20/2026</a:t>
            </a:fld>
            <a:endParaRPr lang="en-US"/>
          </a:p>
        </p:txBody>
      </p:sp>
      <p:sp>
        <p:nvSpPr>
          <p:cNvPr id="5" name="Footer Placeholder 4">
            <a:extLst>
              <a:ext uri="{FF2B5EF4-FFF2-40B4-BE49-F238E27FC236}">
                <a16:creationId xmlns:a16="http://schemas.microsoft.com/office/drawing/2014/main" id="{631355F3-09B6-81BC-CF50-C93D2A3B0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27970A-0A06-03B1-7036-88A151D03A2E}"/>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130414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847822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1307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6A114F-BC50-A70C-CBD6-DB29C733D11B}"/>
              </a:ext>
            </a:extLst>
          </p:cNvPr>
          <p:cNvSpPr/>
          <p:nvPr userDrawn="1"/>
        </p:nvSpPr>
        <p:spPr>
          <a:xfrm>
            <a:off x="0" y="396508"/>
            <a:ext cx="6096000" cy="6148400"/>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DBE3BD-57ED-78A4-7CF6-14760140F7C9}"/>
              </a:ext>
            </a:extLst>
          </p:cNvPr>
          <p:cNvSpPr/>
          <p:nvPr userDrawn="1"/>
        </p:nvSpPr>
        <p:spPr>
          <a:xfrm>
            <a:off x="6096000" y="-2986"/>
            <a:ext cx="6096000" cy="396509"/>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84CEFCF-1CFC-EA3F-E804-E1D4FA35C985}"/>
              </a:ext>
            </a:extLst>
          </p:cNvPr>
          <p:cNvSpPr/>
          <p:nvPr userDrawn="1"/>
        </p:nvSpPr>
        <p:spPr>
          <a:xfrm>
            <a:off x="6096000" y="6544909"/>
            <a:ext cx="6096000" cy="325229"/>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black square with white text&#10;&#10;Description automatically generated">
            <a:extLst>
              <a:ext uri="{FF2B5EF4-FFF2-40B4-BE49-F238E27FC236}">
                <a16:creationId xmlns:a16="http://schemas.microsoft.com/office/drawing/2014/main" id="{55A76986-9173-6311-476C-EF45E2176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2" name="Picture 11" descr="A blue and grey text on a black background&#10;&#10;Description automatically generated">
            <a:extLst>
              <a:ext uri="{FF2B5EF4-FFF2-40B4-BE49-F238E27FC236}">
                <a16:creationId xmlns:a16="http://schemas.microsoft.com/office/drawing/2014/main" id="{76860FB1-447C-88FA-281C-12447F2D4C96}"/>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3" name="Text Placeholder 2">
            <a:extLst>
              <a:ext uri="{FF2B5EF4-FFF2-40B4-BE49-F238E27FC236}">
                <a16:creationId xmlns:a16="http://schemas.microsoft.com/office/drawing/2014/main" id="{ABD069E1-3FA3-ED7E-B9AE-A788CF846686}"/>
              </a:ext>
            </a:extLst>
          </p:cNvPr>
          <p:cNvSpPr>
            <a:spLocks noGrp="1"/>
          </p:cNvSpPr>
          <p:nvPr>
            <p:ph type="body" sz="quarter" idx="10" hasCustomPrompt="1"/>
          </p:nvPr>
        </p:nvSpPr>
        <p:spPr>
          <a:xfrm>
            <a:off x="493713" y="976313"/>
            <a:ext cx="5270500"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 Page</a:t>
            </a:r>
          </a:p>
        </p:txBody>
      </p:sp>
      <p:sp>
        <p:nvSpPr>
          <p:cNvPr id="5" name="Text Placeholder 4">
            <a:extLst>
              <a:ext uri="{FF2B5EF4-FFF2-40B4-BE49-F238E27FC236}">
                <a16:creationId xmlns:a16="http://schemas.microsoft.com/office/drawing/2014/main" id="{240FE3FE-FA85-494A-5E55-FEA7B52AE275}"/>
              </a:ext>
            </a:extLst>
          </p:cNvPr>
          <p:cNvSpPr>
            <a:spLocks noGrp="1"/>
          </p:cNvSpPr>
          <p:nvPr>
            <p:ph type="body" sz="quarter" idx="11" hasCustomPrompt="1"/>
          </p:nvPr>
        </p:nvSpPr>
        <p:spPr>
          <a:xfrm>
            <a:off x="493713" y="4323039"/>
            <a:ext cx="5178044" cy="855662"/>
          </a:xfrm>
        </p:spPr>
        <p:txBody>
          <a:bodyPr/>
          <a:lstStyle>
            <a:lvl1pPr>
              <a:buNone/>
              <a:defRPr sz="3200" b="1">
                <a:solidFill>
                  <a:schemeClr val="bg1"/>
                </a:solidFill>
                <a:latin typeface="Arial" panose="020B0604020202020204" pitchFamily="34" charset="0"/>
                <a:cs typeface="Arial" panose="020B0604020202020204" pitchFamily="34" charset="0"/>
              </a:defRPr>
            </a:lvl1pPr>
            <a:lvl2pPr>
              <a:buNone/>
              <a:defRPr sz="3200">
                <a:solidFill>
                  <a:schemeClr val="bg1"/>
                </a:solidFill>
                <a:latin typeface="Arial" panose="020B0604020202020204" pitchFamily="34" charset="0"/>
                <a:cs typeface="Arial" panose="020B0604020202020204" pitchFamily="34" charset="0"/>
              </a:defRPr>
            </a:lvl2pPr>
          </a:lstStyle>
          <a:p>
            <a:pPr lvl="0"/>
            <a:r>
              <a:rPr lang="en-US"/>
              <a:t>Sub Heading </a:t>
            </a:r>
          </a:p>
        </p:txBody>
      </p:sp>
    </p:spTree>
    <p:extLst>
      <p:ext uri="{BB962C8B-B14F-4D97-AF65-F5344CB8AC3E}">
        <p14:creationId xmlns:p14="http://schemas.microsoft.com/office/powerpoint/2010/main" val="4189694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15562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021888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41862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057006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4019101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423276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65355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339509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68440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4239454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A4FACB-575E-CF3B-0665-3282B878973B}"/>
              </a:ext>
            </a:extLst>
          </p:cNvPr>
          <p:cNvSpPr/>
          <p:nvPr userDrawn="1"/>
        </p:nvSpPr>
        <p:spPr>
          <a:xfrm>
            <a:off x="0" y="396508"/>
            <a:ext cx="4748463" cy="6148400"/>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673F17E-78E1-342D-DD5E-59547A62B623}"/>
              </a:ext>
            </a:extLst>
          </p:cNvPr>
          <p:cNvSpPr/>
          <p:nvPr userDrawn="1"/>
        </p:nvSpPr>
        <p:spPr>
          <a:xfrm>
            <a:off x="4748463" y="0"/>
            <a:ext cx="7443537" cy="409565"/>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FA4B57C-0693-95E9-2875-F5925F1D3228}"/>
              </a:ext>
            </a:extLst>
          </p:cNvPr>
          <p:cNvSpPr/>
          <p:nvPr userDrawn="1"/>
        </p:nvSpPr>
        <p:spPr>
          <a:xfrm>
            <a:off x="4731489" y="6544908"/>
            <a:ext cx="7510414" cy="314067"/>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2">
            <a:extLst>
              <a:ext uri="{FF2B5EF4-FFF2-40B4-BE49-F238E27FC236}">
                <a16:creationId xmlns:a16="http://schemas.microsoft.com/office/drawing/2014/main" id="{4CDA14D6-305D-6C4C-7433-67D306EA5D13}"/>
              </a:ext>
            </a:extLst>
          </p:cNvPr>
          <p:cNvSpPr>
            <a:spLocks noGrp="1"/>
          </p:cNvSpPr>
          <p:nvPr>
            <p:ph type="body" sz="quarter" idx="10" hasCustomPrompt="1"/>
          </p:nvPr>
        </p:nvSpPr>
        <p:spPr>
          <a:xfrm>
            <a:off x="404165" y="1054053"/>
            <a:ext cx="4118139"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4" name="Text Placeholder 3">
            <a:extLst>
              <a:ext uri="{FF2B5EF4-FFF2-40B4-BE49-F238E27FC236}">
                <a16:creationId xmlns:a16="http://schemas.microsoft.com/office/drawing/2014/main" id="{9528034E-8293-9D5A-C20B-8A52DBA8C869}"/>
              </a:ext>
            </a:extLst>
          </p:cNvPr>
          <p:cNvSpPr>
            <a:spLocks noGrp="1"/>
          </p:cNvSpPr>
          <p:nvPr>
            <p:ph type="body" sz="quarter" idx="11" hasCustomPrompt="1"/>
          </p:nvPr>
        </p:nvSpPr>
        <p:spPr>
          <a:xfrm>
            <a:off x="315243" y="3740690"/>
            <a:ext cx="4117975" cy="2435225"/>
          </a:xfrm>
        </p:spPr>
        <p:txBody>
          <a:bodyPr/>
          <a:lstStyle>
            <a:lvl1pPr>
              <a:buNone/>
              <a:defRPr sz="1800">
                <a:solidFill>
                  <a:schemeClr val="bg1"/>
                </a:solidFill>
                <a:latin typeface="Arial" panose="020B0604020202020204" pitchFamily="34" charset="0"/>
                <a:cs typeface="Arial" panose="020B0604020202020204" pitchFamily="34" charset="0"/>
              </a:defRPr>
            </a:lvl1pPr>
            <a:lvl2pPr>
              <a:buNone/>
              <a:defRPr sz="1800">
                <a:solidFill>
                  <a:schemeClr val="bg1"/>
                </a:solidFill>
                <a:latin typeface="Arial" panose="020B0604020202020204" pitchFamily="34" charset="0"/>
                <a:cs typeface="Arial" panose="020B0604020202020204" pitchFamily="34" charset="0"/>
              </a:defRPr>
            </a:lvl2pPr>
            <a:lvl3pPr>
              <a:buNone/>
              <a:defRPr sz="1800">
                <a:solidFill>
                  <a:schemeClr val="bg1"/>
                </a:solidFill>
                <a:latin typeface="Arial" panose="020B0604020202020204" pitchFamily="34" charset="0"/>
                <a:cs typeface="Arial" panose="020B0604020202020204" pitchFamily="34" charset="0"/>
              </a:defRPr>
            </a:lvl3pPr>
            <a:lvl4pPr>
              <a:buNone/>
              <a:defRPr sz="1800">
                <a:solidFill>
                  <a:schemeClr val="bg1"/>
                </a:solidFill>
                <a:latin typeface="Arial" panose="020B0604020202020204" pitchFamily="34" charset="0"/>
                <a:cs typeface="Arial" panose="020B0604020202020204" pitchFamily="34" charset="0"/>
              </a:defRPr>
            </a:lvl4pPr>
            <a:lvl5pPr>
              <a:buNone/>
              <a:defRPr sz="1800">
                <a:solidFill>
                  <a:schemeClr val="bg1"/>
                </a:solidFill>
                <a:latin typeface="Arial" panose="020B0604020202020204" pitchFamily="34" charset="0"/>
                <a:cs typeface="Arial" panose="020B0604020202020204" pitchFamily="34" charset="0"/>
              </a:defRPr>
            </a:lvl5pPr>
          </a:lstStyle>
          <a:p>
            <a:pPr lvl="0"/>
            <a:r>
              <a:rPr lang="en-US"/>
              <a:t>Text</a:t>
            </a:r>
          </a:p>
        </p:txBody>
      </p:sp>
    </p:spTree>
    <p:extLst>
      <p:ext uri="{BB962C8B-B14F-4D97-AF65-F5344CB8AC3E}">
        <p14:creationId xmlns:p14="http://schemas.microsoft.com/office/powerpoint/2010/main" val="926692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5/20/2026</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4220759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803122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80223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191505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648419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915275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63018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15495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389887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4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382B39-1061-E308-06AD-24FEC6918614}"/>
              </a:ext>
            </a:extLst>
          </p:cNvPr>
          <p:cNvSpPr/>
          <p:nvPr userDrawn="1"/>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91BA57-090E-07C4-E460-220A838936C5}"/>
              </a:ext>
            </a:extLst>
          </p:cNvPr>
          <p:cNvSpPr/>
          <p:nvPr userDrawn="1"/>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056D77-451F-29B0-C60A-D536B58B2C75}"/>
              </a:ext>
            </a:extLst>
          </p:cNvPr>
          <p:cNvSpPr/>
          <p:nvPr userDrawn="1"/>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D025090D-0787-8F27-A3C3-A0C453850DE6}"/>
              </a:ext>
            </a:extLst>
          </p:cNvPr>
          <p:cNvSpPr>
            <a:spLocks noGrp="1"/>
          </p:cNvSpPr>
          <p:nvPr>
            <p:ph type="body" sz="quarter" idx="10" hasCustomPrompt="1"/>
          </p:nvPr>
        </p:nvSpPr>
        <p:spPr>
          <a:xfrm>
            <a:off x="1953936" y="772413"/>
            <a:ext cx="9703931"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4" name="Text Placeholder 3">
            <a:extLst>
              <a:ext uri="{FF2B5EF4-FFF2-40B4-BE49-F238E27FC236}">
                <a16:creationId xmlns:a16="http://schemas.microsoft.com/office/drawing/2014/main" id="{06CF7F6D-15AF-391C-BD9A-C5BEF1018F60}"/>
              </a:ext>
            </a:extLst>
          </p:cNvPr>
          <p:cNvSpPr>
            <a:spLocks noGrp="1"/>
          </p:cNvSpPr>
          <p:nvPr>
            <p:ph type="body" sz="quarter" idx="11"/>
          </p:nvPr>
        </p:nvSpPr>
        <p:spPr>
          <a:xfrm>
            <a:off x="2095610" y="2008188"/>
            <a:ext cx="4456044"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595B607-4B61-918D-4FDC-EBC8AA270FE1}"/>
              </a:ext>
            </a:extLst>
          </p:cNvPr>
          <p:cNvSpPr>
            <a:spLocks noGrp="1"/>
          </p:cNvSpPr>
          <p:nvPr>
            <p:ph type="body" sz="quarter" idx="12"/>
          </p:nvPr>
        </p:nvSpPr>
        <p:spPr>
          <a:xfrm>
            <a:off x="7172006" y="2008188"/>
            <a:ext cx="4456044"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998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26522747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CC0D9"/>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Critical Control Improvement: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842344" y="273247"/>
            <a:ext cx="364112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595165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369261944"/>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ACD4"/>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Global Action Item:</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697358"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7463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Management Review Event: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381940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Reportable Incident Review:</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636657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5/20/2026</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181011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5/20/2026</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247704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382B39-1061-E308-06AD-24FEC6918614}"/>
              </a:ext>
            </a:extLst>
          </p:cNvPr>
          <p:cNvSpPr/>
          <p:nvPr userDrawn="1"/>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91BA57-090E-07C4-E460-220A838936C5}"/>
              </a:ext>
            </a:extLst>
          </p:cNvPr>
          <p:cNvSpPr/>
          <p:nvPr userDrawn="1"/>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056D77-451F-29B0-C60A-D536B58B2C75}"/>
              </a:ext>
            </a:extLst>
          </p:cNvPr>
          <p:cNvSpPr/>
          <p:nvPr userDrawn="1"/>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D025090D-0787-8F27-A3C3-A0C453850DE6}"/>
              </a:ext>
            </a:extLst>
          </p:cNvPr>
          <p:cNvSpPr>
            <a:spLocks noGrp="1"/>
          </p:cNvSpPr>
          <p:nvPr>
            <p:ph type="body" sz="quarter" idx="10" hasCustomPrompt="1"/>
          </p:nvPr>
        </p:nvSpPr>
        <p:spPr>
          <a:xfrm>
            <a:off x="1953936" y="772413"/>
            <a:ext cx="9703931"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4" name="Text Placeholder 3">
            <a:extLst>
              <a:ext uri="{FF2B5EF4-FFF2-40B4-BE49-F238E27FC236}">
                <a16:creationId xmlns:a16="http://schemas.microsoft.com/office/drawing/2014/main" id="{06CF7F6D-15AF-391C-BD9A-C5BEF1018F60}"/>
              </a:ext>
            </a:extLst>
          </p:cNvPr>
          <p:cNvSpPr>
            <a:spLocks noGrp="1"/>
          </p:cNvSpPr>
          <p:nvPr>
            <p:ph type="body" sz="quarter" idx="11"/>
          </p:nvPr>
        </p:nvSpPr>
        <p:spPr>
          <a:xfrm>
            <a:off x="2095609" y="2008188"/>
            <a:ext cx="9562257"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60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025090D-0787-8F27-A3C3-A0C453850DE6}"/>
              </a:ext>
            </a:extLst>
          </p:cNvPr>
          <p:cNvSpPr>
            <a:spLocks noGrp="1"/>
          </p:cNvSpPr>
          <p:nvPr>
            <p:ph type="body" sz="quarter" idx="10" hasCustomPrompt="1"/>
          </p:nvPr>
        </p:nvSpPr>
        <p:spPr>
          <a:xfrm>
            <a:off x="651911" y="773112"/>
            <a:ext cx="6295542"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4" name="Text Placeholder 3">
            <a:extLst>
              <a:ext uri="{FF2B5EF4-FFF2-40B4-BE49-F238E27FC236}">
                <a16:creationId xmlns:a16="http://schemas.microsoft.com/office/drawing/2014/main" id="{06CF7F6D-15AF-391C-BD9A-C5BEF1018F60}"/>
              </a:ext>
            </a:extLst>
          </p:cNvPr>
          <p:cNvSpPr>
            <a:spLocks noGrp="1"/>
          </p:cNvSpPr>
          <p:nvPr>
            <p:ph type="body" sz="quarter" idx="11"/>
          </p:nvPr>
        </p:nvSpPr>
        <p:spPr>
          <a:xfrm>
            <a:off x="670241" y="2008188"/>
            <a:ext cx="6277211"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86C6C081-F6B4-D953-1F5B-BD8D6FABDE07}"/>
              </a:ext>
            </a:extLst>
          </p:cNvPr>
          <p:cNvSpPr/>
          <p:nvPr userDrawn="1"/>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grey text on a black background&#10;&#10;Description automatically generated">
            <a:extLst>
              <a:ext uri="{FF2B5EF4-FFF2-40B4-BE49-F238E27FC236}">
                <a16:creationId xmlns:a16="http://schemas.microsoft.com/office/drawing/2014/main" id="{973C02A1-97DE-5052-A280-182B60AFDB0F}"/>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Tree>
    <p:extLst>
      <p:ext uri="{BB962C8B-B14F-4D97-AF65-F5344CB8AC3E}">
        <p14:creationId xmlns:p14="http://schemas.microsoft.com/office/powerpoint/2010/main" val="131639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CB1447-049B-2D6F-5115-18EA80EBBEAD}"/>
              </a:ext>
            </a:extLst>
          </p:cNvPr>
          <p:cNvGrpSpPr/>
          <p:nvPr userDrawn="1"/>
        </p:nvGrpSpPr>
        <p:grpSpPr>
          <a:xfrm>
            <a:off x="6204782" y="0"/>
            <a:ext cx="5987218" cy="6858000"/>
            <a:chOff x="6204782" y="0"/>
            <a:chExt cx="5987218" cy="6858000"/>
          </a:xfrm>
        </p:grpSpPr>
        <p:sp>
          <p:nvSpPr>
            <p:cNvPr id="11" name="Rectangle 10">
              <a:extLst>
                <a:ext uri="{FF2B5EF4-FFF2-40B4-BE49-F238E27FC236}">
                  <a16:creationId xmlns:a16="http://schemas.microsoft.com/office/drawing/2014/main" id="{4B3F36D2-ABA8-628E-B6D8-B40EAB1D443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wearing a welding mask and sunglasses&#10;&#10;Description automatically generated">
              <a:extLst>
                <a:ext uri="{FF2B5EF4-FFF2-40B4-BE49-F238E27FC236}">
                  <a16:creationId xmlns:a16="http://schemas.microsoft.com/office/drawing/2014/main" id="{9B17A87A-87D5-2145-8BC6-EDF0ABBB0F1F}"/>
                </a:ext>
              </a:extLst>
            </p:cNvPr>
            <p:cNvPicPr>
              <a:picLocks noChangeAspect="1"/>
            </p:cNvPicPr>
            <p:nvPr/>
          </p:nvPicPr>
          <p:blipFill rotWithShape="1">
            <a:blip r:embed="rId2">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13" name="Picture 12">
              <a:extLst>
                <a:ext uri="{FF2B5EF4-FFF2-40B4-BE49-F238E27FC236}">
                  <a16:creationId xmlns:a16="http://schemas.microsoft.com/office/drawing/2014/main" id="{524749AA-63E8-24C8-04B4-90D6B87F5B41}"/>
                </a:ext>
              </a:extLst>
            </p:cNvPr>
            <p:cNvPicPr>
              <a:picLocks noChangeAspect="1"/>
            </p:cNvPicPr>
            <p:nvPr/>
          </p:nvPicPr>
          <p:blipFill>
            <a:blip r:embed="rId3">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4" name="Picture 13">
              <a:extLst>
                <a:ext uri="{FF2B5EF4-FFF2-40B4-BE49-F238E27FC236}">
                  <a16:creationId xmlns:a16="http://schemas.microsoft.com/office/drawing/2014/main" id="{C34C8F35-5C35-6630-8224-73B1C35008F6}"/>
                </a:ext>
              </a:extLst>
            </p:cNvPr>
            <p:cNvPicPr>
              <a:picLocks noChangeAspect="1"/>
            </p:cNvPicPr>
            <p:nvPr/>
          </p:nvPicPr>
          <p:blipFill>
            <a:blip r:embed="rId4">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15" name="Picture 14">
              <a:extLst>
                <a:ext uri="{FF2B5EF4-FFF2-40B4-BE49-F238E27FC236}">
                  <a16:creationId xmlns:a16="http://schemas.microsoft.com/office/drawing/2014/main" id="{8B1C936B-9CDE-5FE8-09F0-1DC8EB5D2108}"/>
                </a:ext>
              </a:extLst>
            </p:cNvPr>
            <p:cNvPicPr>
              <a:picLocks noChangeAspect="1"/>
            </p:cNvPicPr>
            <p:nvPr/>
          </p:nvPicPr>
          <p:blipFill>
            <a:blip r:embed="rId5">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
        <p:nvSpPr>
          <p:cNvPr id="2" name="Text Placeholder 2">
            <a:extLst>
              <a:ext uri="{FF2B5EF4-FFF2-40B4-BE49-F238E27FC236}">
                <a16:creationId xmlns:a16="http://schemas.microsoft.com/office/drawing/2014/main" id="{E94FBB28-AB89-8695-2481-979213CBCCC3}"/>
              </a:ext>
            </a:extLst>
          </p:cNvPr>
          <p:cNvSpPr>
            <a:spLocks noGrp="1"/>
          </p:cNvSpPr>
          <p:nvPr>
            <p:ph type="body" sz="quarter" idx="10" hasCustomPrompt="1"/>
          </p:nvPr>
        </p:nvSpPr>
        <p:spPr>
          <a:xfrm>
            <a:off x="838201" y="309218"/>
            <a:ext cx="5035824"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3" name="Text Placeholder 3">
            <a:extLst>
              <a:ext uri="{FF2B5EF4-FFF2-40B4-BE49-F238E27FC236}">
                <a16:creationId xmlns:a16="http://schemas.microsoft.com/office/drawing/2014/main" id="{18791886-2778-983C-2328-0DA59D3B5766}"/>
              </a:ext>
            </a:extLst>
          </p:cNvPr>
          <p:cNvSpPr>
            <a:spLocks noGrp="1"/>
          </p:cNvSpPr>
          <p:nvPr>
            <p:ph type="body" sz="quarter" idx="11"/>
          </p:nvPr>
        </p:nvSpPr>
        <p:spPr>
          <a:xfrm>
            <a:off x="838200" y="1988310"/>
            <a:ext cx="5035825"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91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94FBB28-AB89-8695-2481-979213CBCCC3}"/>
              </a:ext>
            </a:extLst>
          </p:cNvPr>
          <p:cNvSpPr>
            <a:spLocks noGrp="1"/>
          </p:cNvSpPr>
          <p:nvPr>
            <p:ph type="body" sz="quarter" idx="10" hasCustomPrompt="1"/>
          </p:nvPr>
        </p:nvSpPr>
        <p:spPr>
          <a:xfrm>
            <a:off x="838201" y="309218"/>
            <a:ext cx="5035824"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3" name="Text Placeholder 3">
            <a:extLst>
              <a:ext uri="{FF2B5EF4-FFF2-40B4-BE49-F238E27FC236}">
                <a16:creationId xmlns:a16="http://schemas.microsoft.com/office/drawing/2014/main" id="{18791886-2778-983C-2328-0DA59D3B5766}"/>
              </a:ext>
            </a:extLst>
          </p:cNvPr>
          <p:cNvSpPr>
            <a:spLocks noGrp="1"/>
          </p:cNvSpPr>
          <p:nvPr>
            <p:ph type="body" sz="quarter" idx="11"/>
          </p:nvPr>
        </p:nvSpPr>
        <p:spPr>
          <a:xfrm>
            <a:off x="838200" y="1988310"/>
            <a:ext cx="5035825"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D7CCB76E-1D77-D852-664A-6C5FB0FB669B}"/>
              </a:ext>
            </a:extLst>
          </p:cNvPr>
          <p:cNvGrpSpPr/>
          <p:nvPr userDrawn="1"/>
        </p:nvGrpSpPr>
        <p:grpSpPr>
          <a:xfrm>
            <a:off x="6204782" y="0"/>
            <a:ext cx="5987218" cy="6860701"/>
            <a:chOff x="6211606" y="0"/>
            <a:chExt cx="5987218" cy="6860701"/>
          </a:xfrm>
        </p:grpSpPr>
        <p:sp>
          <p:nvSpPr>
            <p:cNvPr id="5" name="Rectangle 4">
              <a:extLst>
                <a:ext uri="{FF2B5EF4-FFF2-40B4-BE49-F238E27FC236}">
                  <a16:creationId xmlns:a16="http://schemas.microsoft.com/office/drawing/2014/main" id="{69CB9A08-F69C-042D-AC2C-3685FF0ABB4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605E242-AF65-F1FE-D79C-56E13BA3A569}"/>
                </a:ext>
              </a:extLst>
            </p:cNvPr>
            <p:cNvPicPr>
              <a:picLocks noChangeAspect="1"/>
            </p:cNvPicPr>
            <p:nvPr/>
          </p:nvPicPr>
          <p:blipFill>
            <a:blip r:embed="rId2">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7" name="Picture 6">
              <a:extLst>
                <a:ext uri="{FF2B5EF4-FFF2-40B4-BE49-F238E27FC236}">
                  <a16:creationId xmlns:a16="http://schemas.microsoft.com/office/drawing/2014/main" id="{CA48464F-EE15-DF9A-BF29-4596397A171F}"/>
                </a:ext>
              </a:extLst>
            </p:cNvPr>
            <p:cNvPicPr>
              <a:picLocks noChangeAspect="1"/>
            </p:cNvPicPr>
            <p:nvPr/>
          </p:nvPicPr>
          <p:blipFill>
            <a:blip r:embed="rId3">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8" name="Picture 7">
              <a:extLst>
                <a:ext uri="{FF2B5EF4-FFF2-40B4-BE49-F238E27FC236}">
                  <a16:creationId xmlns:a16="http://schemas.microsoft.com/office/drawing/2014/main" id="{9583EDE6-39B3-8986-7C64-8C3FA01EACCA}"/>
                </a:ext>
              </a:extLst>
            </p:cNvPr>
            <p:cNvPicPr>
              <a:picLocks noChangeAspect="1"/>
            </p:cNvPicPr>
            <p:nvPr/>
          </p:nvPicPr>
          <p:blipFill>
            <a:blip r:embed="rId4">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3861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02932E-BF6A-BD65-E3CB-6A67770DCB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0" name="Picture 9">
            <a:extLst>
              <a:ext uri="{FF2B5EF4-FFF2-40B4-BE49-F238E27FC236}">
                <a16:creationId xmlns:a16="http://schemas.microsoft.com/office/drawing/2014/main" id="{AB89B42C-DE50-1566-E9A6-9894D416D46D}"/>
              </a:ext>
            </a:extLst>
          </p:cNvPr>
          <p:cNvPicPr>
            <a:picLocks noChangeAspect="1"/>
          </p:cNvPicPr>
          <p:nvPr userDrawn="1"/>
        </p:nvPicPr>
        <p:blipFill>
          <a:blip r:embed="rId3">
            <a:extLst>
              <a:ext uri="{28A0092B-C50C-407E-A947-70E740481C1C}">
                <a14:useLocalDpi xmlns:a14="http://schemas.microsoft.com/office/drawing/2010/main" val="0"/>
              </a:ext>
            </a:extLst>
          </a:blip>
          <a:srcRect t="14" b="14"/>
          <a:stretch/>
        </p:blipFill>
        <p:spPr>
          <a:xfrm>
            <a:off x="7581015" y="392151"/>
            <a:ext cx="4610986" cy="6162166"/>
          </a:xfrm>
          <a:prstGeom prst="rect">
            <a:avLst/>
          </a:prstGeom>
        </p:spPr>
      </p:pic>
      <p:pic>
        <p:nvPicPr>
          <p:cNvPr id="11" name="Picture 10">
            <a:extLst>
              <a:ext uri="{FF2B5EF4-FFF2-40B4-BE49-F238E27FC236}">
                <a16:creationId xmlns:a16="http://schemas.microsoft.com/office/drawing/2014/main" id="{FD9C70E6-961A-8CA1-BB9A-E0C2D46126D5}"/>
              </a:ext>
            </a:extLst>
          </p:cNvPr>
          <p:cNvPicPr>
            <a:picLocks noChangeAspect="1"/>
          </p:cNvPicPr>
          <p:nvPr userDrawn="1"/>
        </p:nvPicPr>
        <p:blipFill>
          <a:blip r:embed="rId4">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6" name="Rectangle 5">
            <a:extLst>
              <a:ext uri="{FF2B5EF4-FFF2-40B4-BE49-F238E27FC236}">
                <a16:creationId xmlns:a16="http://schemas.microsoft.com/office/drawing/2014/main" id="{EA1CC19A-8568-090C-F23F-09EF6C82DA36}"/>
              </a:ext>
            </a:extLst>
          </p:cNvPr>
          <p:cNvSpPr/>
          <p:nvPr userDrawn="1"/>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529AF-C59E-778C-AC13-24FCDD6E5283}"/>
              </a:ext>
            </a:extLst>
          </p:cNvPr>
          <p:cNvSpPr/>
          <p:nvPr userDrawn="1"/>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257DFE-DECE-C2DD-ABDB-397990D69A96}"/>
              </a:ext>
            </a:extLst>
          </p:cNvPr>
          <p:cNvSpPr/>
          <p:nvPr userDrawn="1"/>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3DA0D116-2973-29D4-791A-AA8E8AFD1B9F}"/>
              </a:ext>
            </a:extLst>
          </p:cNvPr>
          <p:cNvSpPr>
            <a:spLocks noGrp="1"/>
          </p:cNvSpPr>
          <p:nvPr>
            <p:ph type="body" sz="quarter" idx="10" hasCustomPrompt="1"/>
          </p:nvPr>
        </p:nvSpPr>
        <p:spPr>
          <a:xfrm>
            <a:off x="404165" y="1054053"/>
            <a:ext cx="8382026"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13" name="Text Placeholder 3">
            <a:extLst>
              <a:ext uri="{FF2B5EF4-FFF2-40B4-BE49-F238E27FC236}">
                <a16:creationId xmlns:a16="http://schemas.microsoft.com/office/drawing/2014/main" id="{7E56C2EF-C2AC-E783-C282-C07A0AC941BF}"/>
              </a:ext>
            </a:extLst>
          </p:cNvPr>
          <p:cNvSpPr>
            <a:spLocks noGrp="1"/>
          </p:cNvSpPr>
          <p:nvPr>
            <p:ph type="body" sz="quarter" idx="11"/>
          </p:nvPr>
        </p:nvSpPr>
        <p:spPr>
          <a:xfrm>
            <a:off x="404166" y="2252542"/>
            <a:ext cx="4022524"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FF81EE1C-0F9E-62A9-8C53-B3B291DE0CF3}"/>
              </a:ext>
            </a:extLst>
          </p:cNvPr>
          <p:cNvSpPr>
            <a:spLocks noGrp="1"/>
          </p:cNvSpPr>
          <p:nvPr>
            <p:ph type="body" sz="quarter" idx="12"/>
          </p:nvPr>
        </p:nvSpPr>
        <p:spPr>
          <a:xfrm>
            <a:off x="4763668" y="2239486"/>
            <a:ext cx="4022524"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11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4D42A2-8BB9-77B9-AD19-5A9363F5E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49FECB-7E89-CE2E-9865-C9EB9AF71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5C3737E-9F50-F202-86CC-52EB33E77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625E95-2BBC-452C-90C8-81BD8E2C2A72}" type="slidenum">
              <a:rPr lang="en-US" smtClean="0"/>
              <a:t>‹#›</a:t>
            </a:fld>
            <a:endParaRPr lang="en-US"/>
          </a:p>
        </p:txBody>
      </p:sp>
    </p:spTree>
    <p:extLst>
      <p:ext uri="{BB962C8B-B14F-4D97-AF65-F5344CB8AC3E}">
        <p14:creationId xmlns:p14="http://schemas.microsoft.com/office/powerpoint/2010/main" val="110031864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60" r:id="rId5"/>
    <p:sldLayoutId id="2147483663" r:id="rId6"/>
    <p:sldLayoutId id="2147483652" r:id="rId7"/>
    <p:sldLayoutId id="2147483665" r:id="rId8"/>
    <p:sldLayoutId id="2147483654" r:id="rId9"/>
    <p:sldLayoutId id="2147483661" r:id="rId10"/>
    <p:sldLayoutId id="2147483662" r:id="rId11"/>
    <p:sldLayoutId id="2147483664" r:id="rId12"/>
    <p:sldLayoutId id="2147483653" r:id="rId13"/>
    <p:sldLayoutId id="2147483656" r:id="rId14"/>
    <p:sldLayoutId id="2147483657" r:id="rId15"/>
    <p:sldLayoutId id="2147483658" r:id="rId16"/>
    <p:sldLayoutId id="2147483659" r:id="rId17"/>
    <p:sldLayoutId id="2147483680" r:id="rId18"/>
    <p:sldLayoutId id="214748368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5/20/2026</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9387249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05293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hyperlink" Target="https://fcx365.sharepoint.com/Sites/GBL-DOHS/DOHSPolicy/Forms/AllItems.aspx?id=%2FSites%2FGBL%2DDOHS%2FDOHSPolicy%2FFCX%2DHS19%20Flagging%20and%20Barricading%20Policy%2Epdf&amp;parent=%2FSites%2FGBL%2DDOHS%2FDOHSPolicy" TargetMode="External"/><Relationship Id="rId7" Type="http://schemas.openxmlformats.org/officeDocument/2006/relationships/image" Target="../media/image35.jpeg"/><Relationship Id="rId2" Type="http://schemas.openxmlformats.org/officeDocument/2006/relationships/hyperlink" Target="https://fcx365.sharepoint.com/Sites/GBL-DOHS/DOHSPolicy/Forms/AllItems.aspx?id=%2FSites%2FGBL%2DDOHS%2FDOHSPolicy%2FFCX%2DHS32%20Crane%20and%20Rigging%20Policy%2Epdf&amp;parent=%2FSites%2FGBL%2DDOHS%2FDOHSPolicy" TargetMode="External"/><Relationship Id="rId1" Type="http://schemas.openxmlformats.org/officeDocument/2006/relationships/slideLayout" Target="../slideLayouts/slideLayout3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3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fcx365.sharepoint.com/Sites/GBL-DOHS/DOHSPolicy/Forms/AllItems.aspx?id=%2FSites%2FGBL%2DDOHS%2FDOHSPolicy%2FFCX%2DHS02%20Working%20at%20Heights%20Policy%2Epdf&amp;parent=%2FSites%2FGBL%2DDOHS%2FDOHSPolicy" TargetMode="External"/><Relationship Id="rId1" Type="http://schemas.openxmlformats.org/officeDocument/2006/relationships/slideLayout" Target="../slideLayouts/slideLayout35.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s://fcx365.sharepoint.com/:b:/r/Sites/GBL-DOHS/DOHSPolicy/FCX-HS19%20Flagging%20and%20Barricading%20Policy.pdf?csf=1&amp;web=1&amp;e=Wd5d1o" TargetMode="External"/><Relationship Id="rId2" Type="http://schemas.openxmlformats.org/officeDocument/2006/relationships/image" Target="../media/image44.jpeg"/><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hyperlink" Target="https://publicportal.fmi.com/sites/publicportal/files/Files/Home_Files/Freeport%20Ready%20to%20Work%20Permit%20v1.pdf" TargetMode="External"/><Relationship Id="rId4" Type="http://schemas.openxmlformats.org/officeDocument/2006/relationships/hyperlink" Target="https://publicportal.fmi.com/sites/publicportal/files/Files/Home_Files/HSEP%20Template%20-%2009.2024%20-%20Watermarked.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hyperlink" Target="mailto:anab1@fmi.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hyperlink" Target="mailto:tmichael@fmi.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25.sv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001B378-2839-F4D2-D66B-EBEAC450A6A6}"/>
              </a:ext>
            </a:extLst>
          </p:cNvPr>
          <p:cNvPicPr>
            <a:picLocks noChangeAspect="1"/>
          </p:cNvPicPr>
          <p:nvPr/>
        </p:nvPicPr>
        <p:blipFill>
          <a:blip r:embed="rId3"/>
          <a:srcRect t="39244"/>
          <a:stretch>
            <a:fillRect/>
          </a:stretch>
        </p:blipFill>
        <p:spPr>
          <a:xfrm>
            <a:off x="0" y="0"/>
            <a:ext cx="6095999" cy="568561"/>
          </a:xfrm>
          <a:prstGeom prst="rect">
            <a:avLst/>
          </a:prstGeom>
        </p:spPr>
      </p:pic>
      <p:pic>
        <p:nvPicPr>
          <p:cNvPr id="25" name="Picture 24">
            <a:extLst>
              <a:ext uri="{FF2B5EF4-FFF2-40B4-BE49-F238E27FC236}">
                <a16:creationId xmlns:a16="http://schemas.microsoft.com/office/drawing/2014/main" id="{88AAF26E-30E4-EECB-AAE5-1A01975B123F}"/>
              </a:ext>
            </a:extLst>
          </p:cNvPr>
          <p:cNvPicPr>
            <a:picLocks noChangeAspect="1"/>
          </p:cNvPicPr>
          <p:nvPr/>
        </p:nvPicPr>
        <p:blipFill>
          <a:blip r:embed="rId4"/>
          <a:srcRect b="42066"/>
          <a:stretch>
            <a:fillRect/>
          </a:stretch>
        </p:blipFill>
        <p:spPr>
          <a:xfrm>
            <a:off x="0" y="6502578"/>
            <a:ext cx="6096000" cy="367560"/>
          </a:xfrm>
          <a:prstGeom prst="rect">
            <a:avLst/>
          </a:prstGeom>
        </p:spPr>
      </p:pic>
      <p:pic>
        <p:nvPicPr>
          <p:cNvPr id="18" name="Picture 17">
            <a:extLst>
              <a:ext uri="{FF2B5EF4-FFF2-40B4-BE49-F238E27FC236}">
                <a16:creationId xmlns:a16="http://schemas.microsoft.com/office/drawing/2014/main" id="{6FACD0DA-932F-D846-AAFC-D22DF173EB06}"/>
              </a:ext>
            </a:extLst>
          </p:cNvPr>
          <p:cNvPicPr>
            <a:picLocks noChangeAspect="1"/>
          </p:cNvPicPr>
          <p:nvPr/>
        </p:nvPicPr>
        <p:blipFill>
          <a:blip r:embed="rId5"/>
          <a:srcRect r="15449"/>
          <a:stretch>
            <a:fillRect/>
          </a:stretch>
        </p:blipFill>
        <p:spPr>
          <a:xfrm>
            <a:off x="4257461" y="393523"/>
            <a:ext cx="7934540" cy="615138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4462760"/>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Henderson HSE Contractor Meeting</a:t>
            </a: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r>
              <a:rPr lang="en-US" sz="3200" b="1">
                <a:solidFill>
                  <a:schemeClr val="bg1"/>
                </a:solidFill>
                <a:latin typeface="Arial" panose="020B0604020202020204" pitchFamily="34" charset="0"/>
                <a:cs typeface="Arial" panose="020B0604020202020204" pitchFamily="34" charset="0"/>
              </a:rPr>
              <a:t>May 2026</a:t>
            </a:r>
            <a:endParaRPr lang="en-US" sz="3200" b="1">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393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5704E-107C-24AC-8F6C-0D2E51D65F43}"/>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FD89D6A0-AAD4-2337-D648-4388EFFAFE2F}"/>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D7D0A1F-3A38-F3D3-E2BB-E6DB538C4910}"/>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3B9108-E4EB-AA33-5431-59802135EBB7}"/>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4C4B11-F4FF-30A6-9EDF-41BC3D64F29A}"/>
              </a:ext>
            </a:extLst>
          </p:cNvPr>
          <p:cNvSpPr txBox="1"/>
          <p:nvPr/>
        </p:nvSpPr>
        <p:spPr>
          <a:xfrm>
            <a:off x="1553110" y="541294"/>
            <a:ext cx="10676021" cy="830997"/>
          </a:xfrm>
          <a:prstGeom prst="rect">
            <a:avLst/>
          </a:prstGeom>
          <a:noFill/>
        </p:spPr>
        <p:txBody>
          <a:bodyPr wrap="square" rtlCol="0">
            <a:spAutoFit/>
          </a:bodyPr>
          <a:lstStyle/>
          <a:p>
            <a:pPr lvl="0">
              <a:defRPr/>
            </a:pPr>
            <a:r>
              <a:rPr lang="en-US" sz="4800" b="1">
                <a:solidFill>
                  <a:srgbClr val="004449"/>
                </a:solidFill>
                <a:latin typeface="Arial" panose="020B0604020202020204" pitchFamily="34" charset="0"/>
                <a:cs typeface="Arial" panose="020B0604020202020204" pitchFamily="34" charset="0"/>
              </a:rPr>
              <a:t>Workplace Exam (WPE) Update</a:t>
            </a:r>
          </a:p>
        </p:txBody>
      </p:sp>
      <p:sp>
        <p:nvSpPr>
          <p:cNvPr id="6" name="TextBox 5">
            <a:extLst>
              <a:ext uri="{FF2B5EF4-FFF2-40B4-BE49-F238E27FC236}">
                <a16:creationId xmlns:a16="http://schemas.microsoft.com/office/drawing/2014/main" id="{EFF94294-A4DC-9F5C-8C97-22AC28E9FE4A}"/>
              </a:ext>
            </a:extLst>
          </p:cNvPr>
          <p:cNvSpPr txBox="1"/>
          <p:nvPr/>
        </p:nvSpPr>
        <p:spPr>
          <a:xfrm>
            <a:off x="1688841" y="1372291"/>
            <a:ext cx="10026909" cy="5463034"/>
          </a:xfrm>
          <a:prstGeom prst="rect">
            <a:avLst/>
          </a:prstGeom>
          <a:noFill/>
        </p:spPr>
        <p:txBody>
          <a:bodyPr wrap="square" rtlCol="0">
            <a:spAutoFit/>
          </a:bodyPr>
          <a:lstStyle/>
          <a:p>
            <a:pPr fontAlgn="base"/>
            <a:r>
              <a:rPr lang="en-US"/>
              <a:t>Effective </a:t>
            </a:r>
            <a:r>
              <a:rPr lang="en-US" b="1"/>
              <a:t>May 25th, 2026</a:t>
            </a:r>
            <a:r>
              <a:rPr lang="en-US"/>
              <a:t>, we will change the WPE process so only adverse conditions will be recorded. As part of this change, the Adverse / Non-Adverse condition toggle will no longer be available in any EWS forms. WPEs are one of our best frontline safety tools. These changes will help make sure we are protecting our employees, meeting regulatory expectations and preventing injuries. </a:t>
            </a:r>
          </a:p>
          <a:p>
            <a:pPr fontAlgn="base"/>
            <a:endParaRPr lang="en-US"/>
          </a:p>
          <a:p>
            <a:pPr fontAlgn="base"/>
            <a:r>
              <a:rPr lang="en-US" b="1">
                <a:solidFill>
                  <a:srgbClr val="C66A39"/>
                </a:solidFill>
                <a:latin typeface="Arial" panose="020B0604020202020204" pitchFamily="34" charset="0"/>
                <a:cs typeface="Arial" panose="020B0604020202020204" pitchFamily="34" charset="0"/>
              </a:rPr>
              <a:t>Why make this change?</a:t>
            </a:r>
          </a:p>
          <a:p>
            <a:pPr marL="285750" indent="-285750">
              <a:spcBef>
                <a:spcPts val="600"/>
              </a:spcBef>
              <a:buClr>
                <a:srgbClr val="C66A39"/>
              </a:buClr>
              <a:buFont typeface="Arial" panose="020B0604020202020204" pitchFamily="34" charset="0"/>
              <a:buChar char="•"/>
              <a:defRPr/>
            </a:pPr>
            <a:r>
              <a:rPr lang="en-US"/>
              <a:t>Ensure we only record conditions that could</a:t>
            </a:r>
            <a:br>
              <a:rPr lang="en-US"/>
            </a:br>
            <a:r>
              <a:rPr lang="en-US"/>
              <a:t>adversely affect the safety or health of employees</a:t>
            </a:r>
          </a:p>
          <a:p>
            <a:pPr marL="285750" indent="-285750">
              <a:spcBef>
                <a:spcPts val="600"/>
              </a:spcBef>
              <a:buClr>
                <a:srgbClr val="C66A39"/>
              </a:buClr>
              <a:buFont typeface="Arial" panose="020B0604020202020204" pitchFamily="34" charset="0"/>
              <a:buChar char="•"/>
              <a:defRPr/>
            </a:pPr>
            <a:r>
              <a:rPr lang="en-US"/>
              <a:t>Meet MSHA regulatory requirements and remove</a:t>
            </a:r>
            <a:br>
              <a:rPr lang="en-US"/>
            </a:br>
            <a:r>
              <a:rPr lang="en-US"/>
              <a:t>confusion around Adverse/Non-Adverse on our WPEs</a:t>
            </a:r>
          </a:p>
          <a:p>
            <a:pPr marL="285750" indent="-285750">
              <a:spcBef>
                <a:spcPts val="600"/>
              </a:spcBef>
              <a:buClr>
                <a:srgbClr val="C66A39"/>
              </a:buClr>
              <a:buFont typeface="Arial" panose="020B0604020202020204" pitchFamily="34" charset="0"/>
              <a:buChar char="•"/>
              <a:defRPr/>
            </a:pPr>
            <a:r>
              <a:rPr lang="en-US"/>
              <a:t>This approach helps improve visibility of meaningful risks</a:t>
            </a:r>
            <a:br>
              <a:rPr lang="en-US"/>
            </a:br>
            <a:r>
              <a:rPr lang="en-US"/>
              <a:t>and supports better follow-up and corrective action</a:t>
            </a:r>
          </a:p>
          <a:p>
            <a:endParaRPr lang="en-US" b="1">
              <a:solidFill>
                <a:srgbClr val="C66A39"/>
              </a:solidFill>
              <a:latin typeface="Arial" panose="020B0604020202020204" pitchFamily="34" charset="0"/>
              <a:cs typeface="Arial" panose="020B0604020202020204" pitchFamily="34" charset="0"/>
            </a:endParaRPr>
          </a:p>
          <a:p>
            <a:r>
              <a:rPr lang="en-US" b="1">
                <a:solidFill>
                  <a:srgbClr val="C66A39"/>
                </a:solidFill>
                <a:latin typeface="Arial" panose="020B0604020202020204" pitchFamily="34" charset="0"/>
                <a:cs typeface="Arial" panose="020B0604020202020204" pitchFamily="34" charset="0"/>
              </a:rPr>
              <a:t>What this means for employees/contractors</a:t>
            </a:r>
          </a:p>
          <a:p>
            <a:pPr marL="285750" indent="-285750">
              <a:spcBef>
                <a:spcPts val="600"/>
              </a:spcBef>
              <a:buClr>
                <a:srgbClr val="C66A39"/>
              </a:buClr>
              <a:buFont typeface="Arial" panose="020B0604020202020204" pitchFamily="34" charset="0"/>
              <a:buChar char="•"/>
              <a:defRPr/>
            </a:pPr>
            <a:r>
              <a:rPr lang="en-US"/>
              <a:t>WPEs are intended to capture safety hazards, not general observations or minor imperfections </a:t>
            </a:r>
          </a:p>
          <a:p>
            <a:pPr marL="285750" indent="-285750">
              <a:spcBef>
                <a:spcPts val="600"/>
              </a:spcBef>
              <a:buClr>
                <a:srgbClr val="C66A39"/>
              </a:buClr>
              <a:buFont typeface="Arial" panose="020B0604020202020204" pitchFamily="34" charset="0"/>
              <a:buChar char="•"/>
              <a:defRPr/>
            </a:pPr>
            <a:r>
              <a:rPr lang="en-US"/>
              <a:t>When a condition is recorded on a WPE, it signals that the issue requires immediate attention </a:t>
            </a:r>
          </a:p>
          <a:p>
            <a:pPr fontAlgn="base"/>
            <a:endParaRPr lang="en-US"/>
          </a:p>
        </p:txBody>
      </p:sp>
      <p:pic>
        <p:nvPicPr>
          <p:cNvPr id="3" name="Picture 2">
            <a:extLst>
              <a:ext uri="{FF2B5EF4-FFF2-40B4-BE49-F238E27FC236}">
                <a16:creationId xmlns:a16="http://schemas.microsoft.com/office/drawing/2014/main" id="{440AF942-1C6D-4F19-E024-FDF9CF990A66}"/>
              </a:ext>
            </a:extLst>
          </p:cNvPr>
          <p:cNvPicPr>
            <a:picLocks noChangeAspect="1"/>
          </p:cNvPicPr>
          <p:nvPr/>
        </p:nvPicPr>
        <p:blipFill>
          <a:blip r:embed="rId3"/>
          <a:stretch>
            <a:fillRect/>
          </a:stretch>
        </p:blipFill>
        <p:spPr>
          <a:xfrm>
            <a:off x="7773443" y="3754557"/>
            <a:ext cx="4012723" cy="621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quot;Not Allowed&quot; Symbol 4">
            <a:extLst>
              <a:ext uri="{FF2B5EF4-FFF2-40B4-BE49-F238E27FC236}">
                <a16:creationId xmlns:a16="http://schemas.microsoft.com/office/drawing/2014/main" id="{F73AE1F9-079E-C042-3233-65EFFA65FFD4}"/>
              </a:ext>
            </a:extLst>
          </p:cNvPr>
          <p:cNvSpPr/>
          <p:nvPr/>
        </p:nvSpPr>
        <p:spPr>
          <a:xfrm>
            <a:off x="7996335" y="2603241"/>
            <a:ext cx="3526971" cy="2882467"/>
          </a:xfrm>
          <a:prstGeom prst="noSmoking">
            <a:avLst>
              <a:gd name="adj" fmla="val 10268"/>
            </a:avLst>
          </a:prstGeom>
          <a:solidFill>
            <a:srgbClr val="FF0000">
              <a:alpha val="69804"/>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35592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5B418-0034-802B-0A58-B8F0679CA090}"/>
            </a:ext>
          </a:extLst>
        </p:cNvPr>
        <p:cNvGrpSpPr/>
        <p:nvPr/>
      </p:nvGrpSpPr>
      <p:grpSpPr>
        <a:xfrm>
          <a:off x="0" y="0"/>
          <a:ext cx="0" cy="0"/>
          <a:chOff x="0" y="0"/>
          <a:chExt cx="0" cy="0"/>
        </a:xfrm>
      </p:grpSpPr>
      <p:sp>
        <p:nvSpPr>
          <p:cNvPr id="16" name="Rounded Rectangle 107">
            <a:extLst>
              <a:ext uri="{FF2B5EF4-FFF2-40B4-BE49-F238E27FC236}">
                <a16:creationId xmlns:a16="http://schemas.microsoft.com/office/drawing/2014/main" id="{2E3767DD-EC10-9D4F-8321-BF0DC70CB7D5}"/>
              </a:ext>
            </a:extLst>
          </p:cNvPr>
          <p:cNvSpPr/>
          <p:nvPr/>
        </p:nvSpPr>
        <p:spPr>
          <a:xfrm>
            <a:off x="1844888" y="1866901"/>
            <a:ext cx="4761185" cy="4452842"/>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67B69852-5941-EA1C-A307-269237E00CFD}"/>
              </a:ext>
            </a:extLst>
          </p:cNvPr>
          <p:cNvSpPr txBox="1"/>
          <p:nvPr/>
        </p:nvSpPr>
        <p:spPr>
          <a:xfrm>
            <a:off x="1799265" y="1086136"/>
            <a:ext cx="10056006" cy="646331"/>
          </a:xfrm>
          <a:prstGeom prst="rect">
            <a:avLst/>
          </a:prstGeom>
          <a:noFill/>
        </p:spPr>
        <p:txBody>
          <a:bodyPr wrap="square" rtlCol="0">
            <a:spAutoFit/>
          </a:bodyPr>
          <a:lstStyle/>
          <a:p>
            <a:r>
              <a:rPr lang="en-US"/>
              <a:t>An adverse condition is any condition that could reasonably affect the health or safety of employees if left unaddressed. </a:t>
            </a:r>
          </a:p>
        </p:txBody>
      </p:sp>
      <p:sp>
        <p:nvSpPr>
          <p:cNvPr id="9" name="TextBox 8">
            <a:extLst>
              <a:ext uri="{FF2B5EF4-FFF2-40B4-BE49-F238E27FC236}">
                <a16:creationId xmlns:a16="http://schemas.microsoft.com/office/drawing/2014/main" id="{F28FFEAD-D1F7-C452-0953-2A856AAF086D}"/>
              </a:ext>
            </a:extLst>
          </p:cNvPr>
          <p:cNvSpPr txBox="1"/>
          <p:nvPr/>
        </p:nvSpPr>
        <p:spPr>
          <a:xfrm>
            <a:off x="2042923" y="2009690"/>
            <a:ext cx="4404530" cy="3877985"/>
          </a:xfrm>
          <a:prstGeom prst="rect">
            <a:avLst/>
          </a:prstGeom>
          <a:noFill/>
        </p:spPr>
        <p:txBody>
          <a:bodyPr wrap="square" rtlCol="0">
            <a:spAutoFit/>
          </a:bodyPr>
          <a:lstStyle/>
          <a:p>
            <a:r>
              <a:rPr lang="en-US">
                <a:solidFill>
                  <a:srgbClr val="C66A39"/>
                </a:solidFill>
                <a:latin typeface="Arial" panose="020B0604020202020204" pitchFamily="34" charset="0"/>
                <a:cs typeface="Arial" panose="020B0604020202020204" pitchFamily="34" charset="0"/>
              </a:rPr>
              <a:t>Examples of conditions that </a:t>
            </a:r>
            <a:r>
              <a:rPr lang="en-US" b="1">
                <a:solidFill>
                  <a:srgbClr val="C66A39"/>
                </a:solidFill>
                <a:latin typeface="Arial" panose="020B0604020202020204" pitchFamily="34" charset="0"/>
                <a:cs typeface="Arial" panose="020B0604020202020204" pitchFamily="34" charset="0"/>
              </a:rPr>
              <a:t>should be </a:t>
            </a:r>
            <a:r>
              <a:rPr lang="en-US">
                <a:solidFill>
                  <a:srgbClr val="C66A39"/>
                </a:solidFill>
                <a:latin typeface="Arial" panose="020B0604020202020204" pitchFamily="34" charset="0"/>
                <a:cs typeface="Arial" panose="020B0604020202020204" pitchFamily="34" charset="0"/>
              </a:rPr>
              <a:t>documented include:</a:t>
            </a:r>
          </a:p>
          <a:p>
            <a:pPr marL="285750" marR="0" lvl="0" indent="-285750" algn="l" defTabSz="914400" rtl="0" eaLnBrk="1" fontAlgn="auto" latinLnBrk="0" hangingPunct="1">
              <a:lnSpc>
                <a:spcPct val="100000"/>
              </a:lnSpc>
              <a:spcBef>
                <a:spcPts val="600"/>
              </a:spcBef>
              <a:spcAft>
                <a:spcPts val="0"/>
              </a:spcAft>
              <a:buClr>
                <a:srgbClr val="C66A39"/>
              </a:buClr>
              <a:buSzTx/>
              <a:buFont typeface="Arial" panose="020B0604020202020204" pitchFamily="34" charset="0"/>
              <a:buChar char="•"/>
              <a:tabLst/>
              <a:defRPr/>
            </a:pPr>
            <a:r>
              <a:rPr lang="en-US" sz="1600">
                <a:solidFill>
                  <a:prstClr val="black"/>
                </a:solidFill>
                <a:latin typeface="Aptos" panose="02110004020202020204"/>
              </a:rPr>
              <a:t>Berm deficiencies </a:t>
            </a:r>
          </a:p>
          <a:p>
            <a:pPr marL="285750" marR="0" lvl="0" indent="-285750" algn="l" defTabSz="914400" rtl="0" eaLnBrk="1" fontAlgn="auto" latinLnBrk="0" hangingPunct="1">
              <a:lnSpc>
                <a:spcPct val="100000"/>
              </a:lnSpc>
              <a:spcBef>
                <a:spcPts val="600"/>
              </a:spcBef>
              <a:spcAft>
                <a:spcPts val="0"/>
              </a:spcAft>
              <a:buClr>
                <a:srgbClr val="C66A39"/>
              </a:buClr>
              <a:buSzTx/>
              <a:buFont typeface="Arial" panose="020B0604020202020204" pitchFamily="34" charset="0"/>
              <a:buChar char="•"/>
              <a:tabLst/>
              <a:defRPr/>
            </a:pPr>
            <a:r>
              <a:rPr lang="en-US" sz="1600">
                <a:solidFill>
                  <a:prstClr val="black"/>
                </a:solidFill>
                <a:latin typeface="Aptos" panose="02110004020202020204"/>
              </a:rPr>
              <a:t>Hazardous ground conditions </a:t>
            </a:r>
          </a:p>
          <a:p>
            <a:pPr marL="285750" marR="0" lvl="0" indent="-285750" algn="l" defTabSz="914400" rtl="0" eaLnBrk="1" fontAlgn="auto" latinLnBrk="0" hangingPunct="1">
              <a:lnSpc>
                <a:spcPct val="100000"/>
              </a:lnSpc>
              <a:spcBef>
                <a:spcPts val="600"/>
              </a:spcBef>
              <a:spcAft>
                <a:spcPts val="0"/>
              </a:spcAft>
              <a:buClr>
                <a:srgbClr val="C66A39"/>
              </a:buClr>
              <a:buSzTx/>
              <a:buFont typeface="Arial" panose="020B0604020202020204" pitchFamily="34" charset="0"/>
              <a:buChar char="•"/>
              <a:tabLst/>
              <a:defRPr/>
            </a:pPr>
            <a:r>
              <a:rPr lang="en-US" sz="1600">
                <a:solidFill>
                  <a:prstClr val="black"/>
                </a:solidFill>
                <a:latin typeface="Aptos" panose="02110004020202020204"/>
              </a:rPr>
              <a:t>Excessive dust or airborne contaminants </a:t>
            </a:r>
          </a:p>
          <a:p>
            <a:pPr marL="285750" indent="-285750">
              <a:spcBef>
                <a:spcPts val="600"/>
              </a:spcBef>
              <a:buClr>
                <a:srgbClr val="C66A39"/>
              </a:buClr>
              <a:buFont typeface="Arial" panose="020B0604020202020204" pitchFamily="34" charset="0"/>
              <a:buChar char="•"/>
              <a:defRPr/>
            </a:pPr>
            <a:r>
              <a:rPr lang="en-US" sz="1600">
                <a:solidFill>
                  <a:prstClr val="black"/>
                </a:solidFill>
                <a:latin typeface="Aptos" panose="02110004020202020204"/>
              </a:rPr>
              <a:t>Missing, damaged or ineffective guards</a:t>
            </a:r>
          </a:p>
          <a:p>
            <a:pPr marL="285750" indent="-285750">
              <a:spcBef>
                <a:spcPts val="600"/>
              </a:spcBef>
              <a:buClr>
                <a:srgbClr val="C66A39"/>
              </a:buClr>
              <a:buFont typeface="Arial" panose="020B0604020202020204" pitchFamily="34" charset="0"/>
              <a:buChar char="•"/>
              <a:defRPr/>
            </a:pPr>
            <a:r>
              <a:rPr lang="en-US" sz="1600">
                <a:solidFill>
                  <a:prstClr val="black"/>
                </a:solidFill>
                <a:latin typeface="Aptos" panose="02110004020202020204"/>
              </a:rPr>
              <a:t>Combustible material buildup or spillage </a:t>
            </a:r>
          </a:p>
          <a:p>
            <a:pPr marL="285750" indent="-285750">
              <a:spcBef>
                <a:spcPts val="600"/>
              </a:spcBef>
              <a:buClr>
                <a:srgbClr val="C66A39"/>
              </a:buClr>
              <a:buFont typeface="Arial" panose="020B0604020202020204" pitchFamily="34" charset="0"/>
              <a:buChar char="•"/>
              <a:defRPr/>
            </a:pPr>
            <a:r>
              <a:rPr lang="en-US" sz="1600">
                <a:solidFill>
                  <a:prstClr val="black"/>
                </a:solidFill>
                <a:latin typeface="Aptos" panose="02110004020202020204"/>
              </a:rPr>
              <a:t>Electrical conductor damage </a:t>
            </a:r>
          </a:p>
          <a:p>
            <a:pPr marL="285750" indent="-285750">
              <a:spcBef>
                <a:spcPts val="600"/>
              </a:spcBef>
              <a:buClr>
                <a:srgbClr val="C66A39"/>
              </a:buClr>
              <a:buFont typeface="Arial" panose="020B0604020202020204" pitchFamily="34" charset="0"/>
              <a:buChar char="•"/>
              <a:defRPr/>
            </a:pPr>
            <a:r>
              <a:rPr lang="en-US" sz="1600">
                <a:solidFill>
                  <a:prstClr val="black"/>
                </a:solidFill>
                <a:latin typeface="Aptos" panose="02110004020202020204"/>
              </a:rPr>
              <a:t>Slip, trip or fall hazards </a:t>
            </a:r>
          </a:p>
          <a:p>
            <a:pPr marL="285750" indent="-285750">
              <a:spcBef>
                <a:spcPts val="600"/>
              </a:spcBef>
              <a:buClr>
                <a:srgbClr val="C66A39"/>
              </a:buClr>
              <a:buFont typeface="Arial" panose="020B0604020202020204" pitchFamily="34" charset="0"/>
              <a:buChar char="•"/>
              <a:defRPr/>
            </a:pPr>
            <a:r>
              <a:rPr lang="en-US" sz="1600">
                <a:solidFill>
                  <a:prstClr val="black"/>
                </a:solidFill>
                <a:latin typeface="Aptos" panose="02110004020202020204"/>
              </a:rPr>
              <a:t>Falling object hazards </a:t>
            </a:r>
          </a:p>
          <a:p>
            <a:pPr marL="285750" indent="-285750">
              <a:spcBef>
                <a:spcPts val="600"/>
              </a:spcBef>
              <a:buClr>
                <a:srgbClr val="C66A39"/>
              </a:buClr>
              <a:buFont typeface="Arial" panose="020B0604020202020204" pitchFamily="34" charset="0"/>
              <a:buChar char="•"/>
              <a:defRPr/>
            </a:pPr>
            <a:r>
              <a:rPr lang="en-US" sz="1600">
                <a:solidFill>
                  <a:prstClr val="black"/>
                </a:solidFill>
                <a:latin typeface="Aptos" panose="02110004020202020204"/>
              </a:rPr>
              <a:t>Structural integrity concerns </a:t>
            </a:r>
          </a:p>
          <a:p>
            <a:pPr marL="285750" indent="-285750">
              <a:spcBef>
                <a:spcPts val="600"/>
              </a:spcBef>
              <a:buClr>
                <a:srgbClr val="C66A39"/>
              </a:buClr>
              <a:buFont typeface="Arial" panose="020B0604020202020204" pitchFamily="34" charset="0"/>
              <a:buChar char="•"/>
              <a:defRPr/>
            </a:pPr>
            <a:r>
              <a:rPr lang="en-US" sz="1600">
                <a:solidFill>
                  <a:prstClr val="black"/>
                </a:solidFill>
                <a:latin typeface="Aptos" panose="02110004020202020204"/>
              </a:rPr>
              <a:t>Mobile equipment defects </a:t>
            </a:r>
          </a:p>
        </p:txBody>
      </p:sp>
      <p:sp>
        <p:nvSpPr>
          <p:cNvPr id="11" name="TextBox 10">
            <a:extLst>
              <a:ext uri="{FF2B5EF4-FFF2-40B4-BE49-F238E27FC236}">
                <a16:creationId xmlns:a16="http://schemas.microsoft.com/office/drawing/2014/main" id="{6B686F20-C94B-C3A0-23DF-AE759A29DED5}"/>
              </a:ext>
            </a:extLst>
          </p:cNvPr>
          <p:cNvSpPr txBox="1"/>
          <p:nvPr/>
        </p:nvSpPr>
        <p:spPr>
          <a:xfrm>
            <a:off x="1799264" y="425259"/>
            <a:ext cx="9459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004449"/>
                </a:solidFill>
                <a:latin typeface="Arial" panose="020B0604020202020204" pitchFamily="34" charset="0"/>
                <a:cs typeface="Arial" panose="020B0604020202020204" pitchFamily="34" charset="0"/>
              </a:rPr>
              <a:t>Understanding Adverse Conditions</a:t>
            </a:r>
          </a:p>
        </p:txBody>
      </p:sp>
      <p:sp>
        <p:nvSpPr>
          <p:cNvPr id="12" name="Rectangle 11">
            <a:extLst>
              <a:ext uri="{FF2B5EF4-FFF2-40B4-BE49-F238E27FC236}">
                <a16:creationId xmlns:a16="http://schemas.microsoft.com/office/drawing/2014/main" id="{2541A43D-4514-39E5-6563-003F39C0427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9781468-1326-CC25-E77C-A9D558B43F87}"/>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5A104B9-2EB8-7FF8-2F50-EC827CEE5EAA}"/>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blue and grey text on a black background&#10;&#10;Description automatically generated">
            <a:extLst>
              <a:ext uri="{FF2B5EF4-FFF2-40B4-BE49-F238E27FC236}">
                <a16:creationId xmlns:a16="http://schemas.microsoft.com/office/drawing/2014/main" id="{38AA1F98-A008-FB77-7577-A95647AA3EE7}"/>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2" name="Rounded Rectangle 107">
            <a:extLst>
              <a:ext uri="{FF2B5EF4-FFF2-40B4-BE49-F238E27FC236}">
                <a16:creationId xmlns:a16="http://schemas.microsoft.com/office/drawing/2014/main" id="{3FDE2666-29F3-0EB4-8797-AB3BAE3EC396}"/>
              </a:ext>
            </a:extLst>
          </p:cNvPr>
          <p:cNvSpPr/>
          <p:nvPr/>
        </p:nvSpPr>
        <p:spPr>
          <a:xfrm>
            <a:off x="6934984" y="1866900"/>
            <a:ext cx="5011820" cy="2774283"/>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9A401A5-8F47-0B0B-6A65-AB16AF8C93E7}"/>
              </a:ext>
            </a:extLst>
          </p:cNvPr>
          <p:cNvSpPr txBox="1"/>
          <p:nvPr/>
        </p:nvSpPr>
        <p:spPr>
          <a:xfrm>
            <a:off x="7094085" y="2009693"/>
            <a:ext cx="4761185" cy="2631490"/>
          </a:xfrm>
          <a:prstGeom prst="rect">
            <a:avLst/>
          </a:prstGeom>
          <a:noFill/>
        </p:spPr>
        <p:txBody>
          <a:bodyPr wrap="square" rtlCol="0">
            <a:spAutoFit/>
          </a:bodyPr>
          <a:lstStyle/>
          <a:p>
            <a:r>
              <a:rPr lang="en-US">
                <a:solidFill>
                  <a:srgbClr val="C66A39"/>
                </a:solidFill>
                <a:latin typeface="Arial" panose="020B0604020202020204" pitchFamily="34" charset="0"/>
                <a:cs typeface="Arial" panose="020B0604020202020204" pitchFamily="34" charset="0"/>
              </a:rPr>
              <a:t>Examples of conditions that </a:t>
            </a:r>
            <a:r>
              <a:rPr lang="en-US" b="1">
                <a:solidFill>
                  <a:srgbClr val="C66A39"/>
                </a:solidFill>
                <a:latin typeface="Arial" panose="020B0604020202020204" pitchFamily="34" charset="0"/>
                <a:cs typeface="Arial" panose="020B0604020202020204" pitchFamily="34" charset="0"/>
              </a:rPr>
              <a:t>should not be </a:t>
            </a:r>
            <a:r>
              <a:rPr lang="en-US">
                <a:solidFill>
                  <a:srgbClr val="C66A39"/>
                </a:solidFill>
                <a:latin typeface="Arial" panose="020B0604020202020204" pitchFamily="34" charset="0"/>
                <a:cs typeface="Arial" panose="020B0604020202020204" pitchFamily="34" charset="0"/>
              </a:rPr>
              <a:t>documented as an adverse condition include:</a:t>
            </a:r>
          </a:p>
          <a:p>
            <a:pPr marL="285750" indent="-285750">
              <a:spcBef>
                <a:spcPts val="600"/>
              </a:spcBef>
              <a:buClr>
                <a:srgbClr val="C66A39"/>
              </a:buClr>
              <a:buFont typeface="Arial" panose="020B0604020202020204" pitchFamily="34" charset="0"/>
              <a:buChar char="•"/>
              <a:defRPr/>
            </a:pPr>
            <a:r>
              <a:rPr lang="en-US" sz="1600"/>
              <a:t>Cosmetic issues that do not affect safety or health</a:t>
            </a:r>
          </a:p>
          <a:p>
            <a:pPr marL="285750" indent="-285750">
              <a:spcBef>
                <a:spcPts val="600"/>
              </a:spcBef>
              <a:buClr>
                <a:srgbClr val="C66A39"/>
              </a:buClr>
              <a:buFont typeface="Arial" panose="020B0604020202020204" pitchFamily="34" charset="0"/>
              <a:buChar char="•"/>
              <a:defRPr/>
            </a:pPr>
            <a:r>
              <a:rPr lang="en-US" sz="1600"/>
              <a:t>Minor housekeeping items with no reasonable potential to cause harm</a:t>
            </a:r>
          </a:p>
          <a:p>
            <a:pPr marL="285750" indent="-285750">
              <a:spcBef>
                <a:spcPts val="600"/>
              </a:spcBef>
              <a:buClr>
                <a:srgbClr val="C66A39"/>
              </a:buClr>
              <a:buFont typeface="Arial" panose="020B0604020202020204" pitchFamily="34" charset="0"/>
              <a:buChar char="•"/>
              <a:defRPr/>
            </a:pPr>
            <a:r>
              <a:rPr lang="en-US" sz="1600"/>
              <a:t>Conditions that are normal, controlled and not hazardous </a:t>
            </a:r>
          </a:p>
        </p:txBody>
      </p:sp>
    </p:spTree>
    <p:extLst>
      <p:ext uri="{BB962C8B-B14F-4D97-AF65-F5344CB8AC3E}">
        <p14:creationId xmlns:p14="http://schemas.microsoft.com/office/powerpoint/2010/main" val="55065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612E4-7E8E-AAF7-29F3-53749D38F686}"/>
            </a:ext>
          </a:extLst>
        </p:cNvPr>
        <p:cNvGrpSpPr/>
        <p:nvPr/>
      </p:nvGrpSpPr>
      <p:grpSpPr>
        <a:xfrm>
          <a:off x="0" y="0"/>
          <a:ext cx="0" cy="0"/>
          <a:chOff x="0" y="0"/>
          <a:chExt cx="0" cy="0"/>
        </a:xfrm>
      </p:grpSpPr>
      <p:sp>
        <p:nvSpPr>
          <p:cNvPr id="16" name="Rounded Rectangle 107">
            <a:extLst>
              <a:ext uri="{FF2B5EF4-FFF2-40B4-BE49-F238E27FC236}">
                <a16:creationId xmlns:a16="http://schemas.microsoft.com/office/drawing/2014/main" id="{4E8F42CF-B0BE-A221-C605-74F88CCD475C}"/>
              </a:ext>
            </a:extLst>
          </p:cNvPr>
          <p:cNvSpPr/>
          <p:nvPr/>
        </p:nvSpPr>
        <p:spPr>
          <a:xfrm>
            <a:off x="1844888" y="1866902"/>
            <a:ext cx="5022443" cy="2770410"/>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D23EB76C-B534-E874-A347-400BC9E24A60}"/>
              </a:ext>
            </a:extLst>
          </p:cNvPr>
          <p:cNvSpPr txBox="1"/>
          <p:nvPr/>
        </p:nvSpPr>
        <p:spPr>
          <a:xfrm>
            <a:off x="1922106" y="1291412"/>
            <a:ext cx="10213095" cy="5032147"/>
          </a:xfrm>
          <a:prstGeom prst="rect">
            <a:avLst/>
          </a:prstGeom>
          <a:noFill/>
        </p:spPr>
        <p:txBody>
          <a:bodyPr wrap="square" rtlCol="0">
            <a:spAutoFit/>
          </a:bodyPr>
          <a:lstStyle/>
          <a:p>
            <a:r>
              <a:rPr lang="en-US" b="1">
                <a:solidFill>
                  <a:srgbClr val="C66A39"/>
                </a:solidFill>
                <a:latin typeface="Arial" panose="020B0604020202020204" pitchFamily="34" charset="0"/>
                <a:cs typeface="Arial" panose="020B0604020202020204" pitchFamily="34" charset="0"/>
              </a:rPr>
              <a:t>When an Adverse Condition is Identified…</a:t>
            </a: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endParaRPr lang="en-US" b="1">
              <a:solidFill>
                <a:srgbClr val="C66A39"/>
              </a:solidFill>
              <a:latin typeface="Arial" panose="020B0604020202020204" pitchFamily="34" charset="0"/>
              <a:cs typeface="Arial" panose="020B0604020202020204" pitchFamily="34" charset="0"/>
            </a:endParaRPr>
          </a:p>
          <a:p>
            <a:r>
              <a:rPr lang="en-US" b="1">
                <a:solidFill>
                  <a:srgbClr val="C66A39"/>
                </a:solidFill>
                <a:latin typeface="Arial" panose="020B0604020202020204" pitchFamily="34" charset="0"/>
                <a:cs typeface="Arial" panose="020B0604020202020204" pitchFamily="34" charset="0"/>
              </a:rPr>
              <a:t>Reinforce Workplace Exams Expectations:</a:t>
            </a:r>
          </a:p>
          <a:p>
            <a:pPr marL="285750" lvl="0" indent="-285750">
              <a:spcBef>
                <a:spcPts val="600"/>
              </a:spcBef>
              <a:buClr>
                <a:srgbClr val="C66A39"/>
              </a:buClr>
              <a:buFont typeface="Arial" panose="020B0604020202020204" pitchFamily="34" charset="0"/>
              <a:buChar char="•"/>
              <a:defRPr/>
            </a:pPr>
            <a:r>
              <a:rPr lang="en-US">
                <a:solidFill>
                  <a:prstClr val="black"/>
                </a:solidFill>
              </a:rPr>
              <a:t>Thoroughly examine your work area</a:t>
            </a:r>
          </a:p>
          <a:p>
            <a:pPr marL="285750" lvl="0" indent="-285750">
              <a:spcBef>
                <a:spcPts val="600"/>
              </a:spcBef>
              <a:buClr>
                <a:srgbClr val="C66A39"/>
              </a:buClr>
              <a:buFont typeface="Arial" panose="020B0604020202020204" pitchFamily="34" charset="0"/>
              <a:buChar char="•"/>
              <a:defRPr/>
            </a:pPr>
            <a:r>
              <a:rPr lang="en-US">
                <a:solidFill>
                  <a:prstClr val="black"/>
                </a:solidFill>
              </a:rPr>
              <a:t>Identify and record all adverse conditions that could reasonably harm you or someone else</a:t>
            </a:r>
          </a:p>
          <a:p>
            <a:pPr marL="285750" lvl="0" indent="-285750">
              <a:spcBef>
                <a:spcPts val="600"/>
              </a:spcBef>
              <a:buClr>
                <a:srgbClr val="C66A39"/>
              </a:buClr>
              <a:buFont typeface="Arial" panose="020B0604020202020204" pitchFamily="34" charset="0"/>
              <a:buChar char="•"/>
              <a:defRPr/>
            </a:pPr>
            <a:r>
              <a:rPr lang="en-US">
                <a:solidFill>
                  <a:prstClr val="black"/>
                </a:solidFill>
              </a:rPr>
              <a:t>If a condition is not adverse, address through supervisor notification and a work order</a:t>
            </a:r>
          </a:p>
        </p:txBody>
      </p:sp>
      <p:sp>
        <p:nvSpPr>
          <p:cNvPr id="9" name="TextBox 8">
            <a:extLst>
              <a:ext uri="{FF2B5EF4-FFF2-40B4-BE49-F238E27FC236}">
                <a16:creationId xmlns:a16="http://schemas.microsoft.com/office/drawing/2014/main" id="{A49CEBCF-966C-19B1-83E8-8301492F1D16}"/>
              </a:ext>
            </a:extLst>
          </p:cNvPr>
          <p:cNvSpPr txBox="1"/>
          <p:nvPr/>
        </p:nvSpPr>
        <p:spPr>
          <a:xfrm>
            <a:off x="2042923" y="2009690"/>
            <a:ext cx="4712440" cy="2477601"/>
          </a:xfrm>
          <a:prstGeom prst="rect">
            <a:avLst/>
          </a:prstGeom>
          <a:noFill/>
        </p:spPr>
        <p:txBody>
          <a:bodyPr wrap="square" rtlCol="0">
            <a:spAutoFit/>
          </a:bodyPr>
          <a:lstStyle/>
          <a:p>
            <a:r>
              <a:rPr lang="en-US">
                <a:solidFill>
                  <a:srgbClr val="C66A39"/>
                </a:solidFill>
                <a:latin typeface="Arial" panose="020B0604020202020204" pitchFamily="34" charset="0"/>
                <a:cs typeface="Arial" panose="020B0604020202020204" pitchFamily="34" charset="0"/>
              </a:rPr>
              <a:t>Person completing the WPE should:</a:t>
            </a:r>
          </a:p>
          <a:p>
            <a:pPr marL="285750" marR="0" lvl="0" indent="-285750" algn="l" defTabSz="914400" rtl="0" eaLnBrk="1" fontAlgn="auto" latinLnBrk="0" hangingPunct="1">
              <a:lnSpc>
                <a:spcPct val="100000"/>
              </a:lnSpc>
              <a:spcBef>
                <a:spcPts val="600"/>
              </a:spcBef>
              <a:spcAft>
                <a:spcPts val="0"/>
              </a:spcAft>
              <a:buClr>
                <a:srgbClr val="C66A39"/>
              </a:buClr>
              <a:buSzTx/>
              <a:buFont typeface="Arial" panose="020B0604020202020204" pitchFamily="34" charset="0"/>
              <a:buChar char="•"/>
              <a:tabLst/>
              <a:defRPr/>
            </a:pPr>
            <a:r>
              <a:rPr lang="en-US" sz="1600">
                <a:solidFill>
                  <a:prstClr val="black"/>
                </a:solidFill>
                <a:latin typeface="Aptos" panose="02110004020202020204"/>
              </a:rPr>
              <a:t>Document the condition on the WPE</a:t>
            </a:r>
          </a:p>
          <a:p>
            <a:pPr marL="285750" marR="0" lvl="0" indent="-285750" algn="l" defTabSz="914400" rtl="0" eaLnBrk="1" fontAlgn="auto" latinLnBrk="0" hangingPunct="1">
              <a:lnSpc>
                <a:spcPct val="100000"/>
              </a:lnSpc>
              <a:spcBef>
                <a:spcPts val="600"/>
              </a:spcBef>
              <a:spcAft>
                <a:spcPts val="0"/>
              </a:spcAft>
              <a:buClr>
                <a:srgbClr val="C66A39"/>
              </a:buClr>
              <a:buSzTx/>
              <a:buFont typeface="Arial" panose="020B0604020202020204" pitchFamily="34" charset="0"/>
              <a:buChar char="•"/>
              <a:tabLst/>
              <a:defRPr/>
            </a:pPr>
            <a:r>
              <a:rPr lang="en-US" sz="1600">
                <a:solidFill>
                  <a:prstClr val="black"/>
                </a:solidFill>
                <a:latin typeface="Aptos" panose="02110004020202020204"/>
              </a:rPr>
              <a:t>Protect others by guarding, flagging, tagging or barricading the hazard</a:t>
            </a:r>
          </a:p>
          <a:p>
            <a:pPr marL="285750" marR="0" lvl="0" indent="-285750" algn="l" defTabSz="914400" rtl="0" eaLnBrk="1" fontAlgn="auto" latinLnBrk="0" hangingPunct="1">
              <a:lnSpc>
                <a:spcPct val="100000"/>
              </a:lnSpc>
              <a:spcBef>
                <a:spcPts val="600"/>
              </a:spcBef>
              <a:spcAft>
                <a:spcPts val="0"/>
              </a:spcAft>
              <a:buClr>
                <a:srgbClr val="C66A39"/>
              </a:buClr>
              <a:buSzTx/>
              <a:buFont typeface="Arial" panose="020B0604020202020204" pitchFamily="34" charset="0"/>
              <a:buChar char="•"/>
              <a:tabLst/>
              <a:defRPr/>
            </a:pPr>
            <a:r>
              <a:rPr lang="en-US" sz="1600">
                <a:solidFill>
                  <a:prstClr val="black"/>
                </a:solidFill>
                <a:latin typeface="Aptos" panose="02110004020202020204"/>
              </a:rPr>
              <a:t>Resolve the issue if it is safe to do so</a:t>
            </a:r>
          </a:p>
          <a:p>
            <a:pPr marL="285750" marR="0" lvl="0" indent="-285750" algn="l" defTabSz="914400" rtl="0" eaLnBrk="1" fontAlgn="auto" latinLnBrk="0" hangingPunct="1">
              <a:lnSpc>
                <a:spcPct val="100000"/>
              </a:lnSpc>
              <a:spcBef>
                <a:spcPts val="600"/>
              </a:spcBef>
              <a:spcAft>
                <a:spcPts val="0"/>
              </a:spcAft>
              <a:buClr>
                <a:srgbClr val="C66A39"/>
              </a:buClr>
              <a:buSzTx/>
              <a:buFont typeface="Arial" panose="020B0604020202020204" pitchFamily="34" charset="0"/>
              <a:buChar char="•"/>
              <a:tabLst/>
              <a:defRPr/>
            </a:pPr>
            <a:r>
              <a:rPr lang="en-US" sz="1600">
                <a:solidFill>
                  <a:prstClr val="black"/>
                </a:solidFill>
                <a:latin typeface="Aptos" panose="02110004020202020204"/>
              </a:rPr>
              <a:t>Immediately notify your supervisor</a:t>
            </a:r>
          </a:p>
          <a:p>
            <a:pPr marR="0" lvl="0" algn="l" defTabSz="914400" rtl="0" eaLnBrk="1" fontAlgn="auto" latinLnBrk="0" hangingPunct="1">
              <a:lnSpc>
                <a:spcPct val="100000"/>
              </a:lnSpc>
              <a:spcBef>
                <a:spcPts val="600"/>
              </a:spcBef>
              <a:spcAft>
                <a:spcPts val="0"/>
              </a:spcAft>
              <a:buClr>
                <a:srgbClr val="C66A39"/>
              </a:buClr>
              <a:buSzTx/>
              <a:tabLst/>
              <a:defRPr/>
            </a:pPr>
            <a:r>
              <a:rPr lang="en-US" sz="1600">
                <a:solidFill>
                  <a:prstClr val="black"/>
                </a:solidFill>
                <a:latin typeface="Aptos" panose="02110004020202020204"/>
              </a:rPr>
              <a:t>REMEMBER – If conditions are found and corrected by employees, they must still be noted on the WPE</a:t>
            </a:r>
          </a:p>
        </p:txBody>
      </p:sp>
      <p:sp>
        <p:nvSpPr>
          <p:cNvPr id="11" name="TextBox 10">
            <a:extLst>
              <a:ext uri="{FF2B5EF4-FFF2-40B4-BE49-F238E27FC236}">
                <a16:creationId xmlns:a16="http://schemas.microsoft.com/office/drawing/2014/main" id="{625C89E9-77B6-092F-3730-CCF5681CF683}"/>
              </a:ext>
            </a:extLst>
          </p:cNvPr>
          <p:cNvSpPr txBox="1"/>
          <p:nvPr/>
        </p:nvSpPr>
        <p:spPr>
          <a:xfrm>
            <a:off x="1799264" y="425259"/>
            <a:ext cx="9459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004449"/>
                </a:solidFill>
                <a:latin typeface="Arial" panose="020B0604020202020204" pitchFamily="34" charset="0"/>
                <a:cs typeface="Arial" panose="020B0604020202020204" pitchFamily="34" charset="0"/>
              </a:rPr>
              <a:t>Understanding Adverse Conditions</a:t>
            </a:r>
          </a:p>
        </p:txBody>
      </p:sp>
      <p:sp>
        <p:nvSpPr>
          <p:cNvPr id="12" name="Rectangle 11">
            <a:extLst>
              <a:ext uri="{FF2B5EF4-FFF2-40B4-BE49-F238E27FC236}">
                <a16:creationId xmlns:a16="http://schemas.microsoft.com/office/drawing/2014/main" id="{6171FB94-1D96-8EAA-5E69-7DB067B08C7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D4D42E7-9E8E-7B0F-01BF-CD910F2C7B1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6C58672-9BB5-621D-2F77-62D7101B3E46}"/>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blue and grey text on a black background&#10;&#10;Description automatically generated">
            <a:extLst>
              <a:ext uri="{FF2B5EF4-FFF2-40B4-BE49-F238E27FC236}">
                <a16:creationId xmlns:a16="http://schemas.microsoft.com/office/drawing/2014/main" id="{53AF8CCB-BD23-20CF-ED72-A016891AD583}"/>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2" name="Rounded Rectangle 107">
            <a:extLst>
              <a:ext uri="{FF2B5EF4-FFF2-40B4-BE49-F238E27FC236}">
                <a16:creationId xmlns:a16="http://schemas.microsoft.com/office/drawing/2014/main" id="{413EA332-8E0A-5FCB-2669-DB1B77777CEE}"/>
              </a:ext>
            </a:extLst>
          </p:cNvPr>
          <p:cNvSpPr/>
          <p:nvPr/>
        </p:nvSpPr>
        <p:spPr>
          <a:xfrm>
            <a:off x="7185618" y="2044177"/>
            <a:ext cx="4761185" cy="2537149"/>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B2A3909-F499-EB1F-727D-4388DD1E4B3B}"/>
              </a:ext>
            </a:extLst>
          </p:cNvPr>
          <p:cNvSpPr txBox="1"/>
          <p:nvPr/>
        </p:nvSpPr>
        <p:spPr>
          <a:xfrm>
            <a:off x="7259216" y="2130991"/>
            <a:ext cx="4596054" cy="2323713"/>
          </a:xfrm>
          <a:prstGeom prst="rect">
            <a:avLst/>
          </a:prstGeom>
          <a:noFill/>
        </p:spPr>
        <p:txBody>
          <a:bodyPr wrap="square" rtlCol="0">
            <a:spAutoFit/>
          </a:bodyPr>
          <a:lstStyle/>
          <a:p>
            <a:r>
              <a:rPr lang="en-US">
                <a:solidFill>
                  <a:srgbClr val="C66A39"/>
                </a:solidFill>
                <a:latin typeface="Arial" panose="020B0604020202020204" pitchFamily="34" charset="0"/>
                <a:cs typeface="Arial" panose="020B0604020202020204" pitchFamily="34" charset="0"/>
              </a:rPr>
              <a:t>Supervisor should:</a:t>
            </a:r>
          </a:p>
          <a:p>
            <a:pPr marL="285750" indent="-285750">
              <a:spcBef>
                <a:spcPts val="600"/>
              </a:spcBef>
              <a:buClr>
                <a:srgbClr val="C66A39"/>
              </a:buClr>
              <a:buFont typeface="Arial" panose="020B0604020202020204" pitchFamily="34" charset="0"/>
              <a:buChar char="•"/>
              <a:defRPr/>
            </a:pPr>
            <a:r>
              <a:rPr lang="en-US" sz="1600"/>
              <a:t>Initiate corrective action, including maintenance requests</a:t>
            </a:r>
          </a:p>
          <a:p>
            <a:pPr marL="285750" indent="-285750">
              <a:spcBef>
                <a:spcPts val="600"/>
              </a:spcBef>
              <a:buClr>
                <a:srgbClr val="C66A39"/>
              </a:buClr>
              <a:buFont typeface="Arial" panose="020B0604020202020204" pitchFamily="34" charset="0"/>
              <a:buChar char="•"/>
              <a:defRPr/>
            </a:pPr>
            <a:r>
              <a:rPr lang="en-US" sz="1600"/>
              <a:t>Evacuate the area as necessary if there is an imminent danger hazard identified</a:t>
            </a:r>
          </a:p>
          <a:p>
            <a:pPr marL="285750" indent="-285750">
              <a:spcBef>
                <a:spcPts val="600"/>
              </a:spcBef>
              <a:buClr>
                <a:srgbClr val="C66A39"/>
              </a:buClr>
              <a:buFont typeface="Arial" panose="020B0604020202020204" pitchFamily="34" charset="0"/>
              <a:buChar char="•"/>
              <a:defRPr/>
            </a:pPr>
            <a:r>
              <a:rPr lang="en-US" sz="1600"/>
              <a:t>Verify all employee are protected until the hazard is corrected and appropriate controls are in place</a:t>
            </a:r>
          </a:p>
        </p:txBody>
      </p:sp>
    </p:spTree>
    <p:extLst>
      <p:ext uri="{BB962C8B-B14F-4D97-AF65-F5344CB8AC3E}">
        <p14:creationId xmlns:p14="http://schemas.microsoft.com/office/powerpoint/2010/main" val="3323887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High-risk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361880" y="3878354"/>
            <a:ext cx="1866887" cy="357425"/>
          </a:xfrm>
        </p:spPr>
        <p:txBody>
          <a:bodyPr/>
          <a:lstStyle/>
          <a:p>
            <a:r>
              <a:rPr lang="en-US" sz="1050" i="1">
                <a:latin typeface="Arial" panose="020B0604020202020204" pitchFamily="34" charset="0"/>
                <a:cs typeface="Arial" panose="020B0604020202020204" pitchFamily="34" charset="0"/>
              </a:rPr>
              <a:t>Location of impacted employee on scaffold</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Pipe Fell During Lift</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862161" cy="5520326"/>
        </p:xfrm>
        <a:graphic>
          <a:graphicData uri="http://schemas.openxmlformats.org/drawingml/2006/table">
            <a:tbl>
              <a:tblPr firstRow="1" bandRow="1">
                <a:tableStyleId>{1FECB4D8-DB02-4DC6-A0A2-4F2EBAE1DC90}</a:tableStyleId>
              </a:tblPr>
              <a:tblGrid>
                <a:gridCol w="1588676">
                  <a:extLst>
                    <a:ext uri="{9D8B030D-6E8A-4147-A177-3AD203B41FA5}">
                      <a16:colId xmlns:a16="http://schemas.microsoft.com/office/drawing/2014/main" val="2478897174"/>
                    </a:ext>
                  </a:extLst>
                </a:gridCol>
                <a:gridCol w="4273485">
                  <a:extLst>
                    <a:ext uri="{9D8B030D-6E8A-4147-A177-3AD203B41FA5}">
                      <a16:colId xmlns:a16="http://schemas.microsoft.com/office/drawing/2014/main" val="1434738273"/>
                    </a:ext>
                  </a:extLst>
                </a:gridCol>
              </a:tblGrid>
              <a:tr h="39489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00466">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Atlantic Copper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0905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23, 2026 / 9:30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53508">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First Aid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187102">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latin typeface="Arial" panose="020B0604020202020204" pitchFamily="34" charset="0"/>
                          <a:cs typeface="Arial" panose="020B0604020202020204" pitchFamily="34" charset="0"/>
                        </a:rPr>
                        <a:t>During lifting, a 6‑meter (20‑foot), 2‑inch pipe weighing about 45  kilograms (99 pounds) slipped from the sling and fell from about 10 meters (33 feet). On the way down, the pipe hit a scaffolding platform, causing it to move and strike another nearby platform. That second platform then struck an employee’s foot.</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91881">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09517">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Incorrect lifting method. No secure element was used to prevent the pipe from sliding during the lift.</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solidFill>
                            <a:schemeClr val="tx1"/>
                          </a:solidFill>
                          <a:latin typeface="Arial" panose="020B0604020202020204" pitchFamily="34" charset="0"/>
                          <a:cs typeface="Arial" panose="020B0604020202020204" pitchFamily="34" charset="0"/>
                        </a:rPr>
                        <a:t>The impacted employee was in the line of fire.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609517">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just">
                        <a:spcBef>
                          <a:spcPts val="0"/>
                        </a:spcBef>
                        <a:buFont typeface="Arial" panose="020B0604020202020204" pitchFamily="34" charset="0"/>
                        <a:buChar char="•"/>
                      </a:pPr>
                      <a:r>
                        <a:rPr lang="en-US" sz="1050">
                          <a:latin typeface="Arial" panose="020B0604020202020204" pitchFamily="34" charset="0"/>
                          <a:cs typeface="Arial" panose="020B0604020202020204" pitchFamily="34" charset="0"/>
                        </a:rPr>
                        <a:t>Use clamps on pipes to be lifted. </a:t>
                      </a:r>
                    </a:p>
                    <a:p>
                      <a:pPr marL="171450" indent="-171450" algn="just">
                        <a:spcBef>
                          <a:spcPts val="0"/>
                        </a:spcBef>
                        <a:buFont typeface="Arial" panose="020B0604020202020204" pitchFamily="34" charset="0"/>
                        <a:buChar char="•"/>
                      </a:pPr>
                      <a:r>
                        <a:rPr lang="en-US" sz="1050">
                          <a:latin typeface="Arial" panose="020B0604020202020204" pitchFamily="34" charset="0"/>
                          <a:cs typeface="Arial" panose="020B0604020202020204" pitchFamily="34" charset="0"/>
                        </a:rPr>
                        <a:t>Use double-choking method to secure piping. </a:t>
                      </a:r>
                    </a:p>
                  </a:txBody>
                  <a:tcPr anchor="ctr">
                    <a:lnL w="0">
                      <a:noFill/>
                    </a:lnL>
                    <a:lnR w="12700">
                      <a:solidFill>
                        <a:schemeClr val="bg1">
                          <a:lumMod val="65000"/>
                        </a:schemeClr>
                      </a:solidFill>
                    </a:lnR>
                    <a:noFill/>
                  </a:tcPr>
                </a:tc>
                <a:extLst>
                  <a:ext uri="{0D108BD9-81ED-4DB2-BD59-A6C34878D82A}">
                    <a16:rowId xmlns:a16="http://schemas.microsoft.com/office/drawing/2014/main" val="2170553483"/>
                  </a:ext>
                </a:extLst>
              </a:tr>
              <a:tr h="480745">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2"/>
                        </a:rPr>
                        <a:t>FCX-HS32 Crane and Rigging Policy</a:t>
                      </a:r>
                      <a:endParaRPr lang="en-US"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3"/>
                        </a:rPr>
                        <a:t>FCX-HS19 Flagging and Barricading Policy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72161">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The impacted employee sustained an ankle contusion.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00466">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a:solidFill>
                            <a:schemeClr val="dk1"/>
                          </a:solidFill>
                          <a:latin typeface="Arial" panose="020B0604020202020204" pitchFamily="34" charset="0"/>
                          <a:ea typeface="+mn-ea"/>
                          <a:cs typeface="Arial" panose="020B0604020202020204" pitchFamily="34" charset="0"/>
                        </a:rPr>
                        <a:t>Luis Fernando Oso Oliva, Director-Health and Safety</a:t>
                      </a:r>
                    </a:p>
                    <a:p>
                      <a:pPr marL="171450" indent="-171450" algn="l" defTabSz="914408" rtl="0" eaLnBrk="1" latinLnBrk="0" hangingPunct="1">
                        <a:buFont typeface="Arial" panose="020B0604020202020204" pitchFamily="34" charset="0"/>
                        <a:buChar char="•"/>
                      </a:pPr>
                      <a:r>
                        <a:rPr lang="en-US" sz="1050" kern="1200">
                          <a:solidFill>
                            <a:schemeClr val="dk1"/>
                          </a:solidFill>
                          <a:latin typeface="Arial"/>
                          <a:ea typeface="+mn-ea"/>
                          <a:cs typeface="Arial"/>
                        </a:rPr>
                        <a:t>Miguel González Gómez,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2026-04</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20034824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77820" y="691819"/>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pic>
        <p:nvPicPr>
          <p:cNvPr id="3" name="Picture 2">
            <a:extLst>
              <a:ext uri="{FF2B5EF4-FFF2-40B4-BE49-F238E27FC236}">
                <a16:creationId xmlns:a16="http://schemas.microsoft.com/office/drawing/2014/main" id="{BD2CD0D9-1694-7AB6-631C-D8A5419A0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35" y="90894"/>
            <a:ext cx="659547" cy="5758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4CC60B-3E10-7725-642D-42A20479F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4176" y="1510718"/>
            <a:ext cx="1494482" cy="2306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66F6FCF-44D6-B2F4-F3D9-32F98521B7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024" t="20574" r="6771" b="5826"/>
          <a:stretch>
            <a:fillRect/>
          </a:stretch>
        </p:blipFill>
        <p:spPr bwMode="auto">
          <a:xfrm>
            <a:off x="6502294" y="4319251"/>
            <a:ext cx="1550211" cy="1947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3201160-80F7-5DEE-A671-C7AA0FBCFB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8577468" y="1719300"/>
            <a:ext cx="3310823" cy="312951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5">
            <a:extLst>
              <a:ext uri="{FF2B5EF4-FFF2-40B4-BE49-F238E27FC236}">
                <a16:creationId xmlns:a16="http://schemas.microsoft.com/office/drawing/2014/main" id="{9F7B819B-7379-1902-736D-9FF85636A18B}"/>
              </a:ext>
            </a:extLst>
          </p:cNvPr>
          <p:cNvSpPr txBox="1"/>
          <p:nvPr/>
        </p:nvSpPr>
        <p:spPr>
          <a:xfrm>
            <a:off x="11045373" y="2016900"/>
            <a:ext cx="498020" cy="253916"/>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Pipe</a:t>
            </a:r>
          </a:p>
        </p:txBody>
      </p:sp>
      <p:cxnSp>
        <p:nvCxnSpPr>
          <p:cNvPr id="9" name="Conector recto de flecha 12">
            <a:extLst>
              <a:ext uri="{FF2B5EF4-FFF2-40B4-BE49-F238E27FC236}">
                <a16:creationId xmlns:a16="http://schemas.microsoft.com/office/drawing/2014/main" id="{C508FE3E-A137-F748-220A-D106B2178F58}"/>
              </a:ext>
            </a:extLst>
          </p:cNvPr>
          <p:cNvCxnSpPr>
            <a:cxnSpLocks/>
          </p:cNvCxnSpPr>
          <p:nvPr/>
        </p:nvCxnSpPr>
        <p:spPr>
          <a:xfrm flipH="1">
            <a:off x="10216092" y="2155399"/>
            <a:ext cx="829281"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19">
            <a:extLst>
              <a:ext uri="{FF2B5EF4-FFF2-40B4-BE49-F238E27FC236}">
                <a16:creationId xmlns:a16="http://schemas.microsoft.com/office/drawing/2014/main" id="{EDC7A9A5-05F3-DAFC-2563-C57A6907DB79}"/>
              </a:ext>
            </a:extLst>
          </p:cNvPr>
          <p:cNvCxnSpPr>
            <a:cxnSpLocks/>
          </p:cNvCxnSpPr>
          <p:nvPr/>
        </p:nvCxnSpPr>
        <p:spPr>
          <a:xfrm>
            <a:off x="9330544" y="2293899"/>
            <a:ext cx="549095" cy="124103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22">
            <a:extLst>
              <a:ext uri="{FF2B5EF4-FFF2-40B4-BE49-F238E27FC236}">
                <a16:creationId xmlns:a16="http://schemas.microsoft.com/office/drawing/2014/main" id="{5DC9A950-72E4-B78D-EAC2-3E8B5C615607}"/>
              </a:ext>
            </a:extLst>
          </p:cNvPr>
          <p:cNvCxnSpPr>
            <a:cxnSpLocks/>
            <a:stCxn id="14" idx="0"/>
          </p:cNvCxnSpPr>
          <p:nvPr/>
        </p:nvCxnSpPr>
        <p:spPr>
          <a:xfrm flipV="1">
            <a:off x="9372584" y="4553814"/>
            <a:ext cx="280453" cy="3127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25">
            <a:extLst>
              <a:ext uri="{FF2B5EF4-FFF2-40B4-BE49-F238E27FC236}">
                <a16:creationId xmlns:a16="http://schemas.microsoft.com/office/drawing/2014/main" id="{A61A54DA-2597-461B-C2FD-C3933A91A741}"/>
              </a:ext>
            </a:extLst>
          </p:cNvPr>
          <p:cNvSpPr txBox="1"/>
          <p:nvPr/>
        </p:nvSpPr>
        <p:spPr>
          <a:xfrm>
            <a:off x="10380780" y="4954307"/>
            <a:ext cx="821706" cy="415498"/>
          </a:xfrm>
          <a:prstGeom prst="rect">
            <a:avLst/>
          </a:prstGeom>
          <a:solidFill>
            <a:schemeClr val="bg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Employee</a:t>
            </a:r>
            <a:r>
              <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position</a:t>
            </a:r>
          </a:p>
        </p:txBody>
      </p:sp>
      <p:cxnSp>
        <p:nvCxnSpPr>
          <p:cNvPr id="13" name="Conector recto de flecha 26">
            <a:extLst>
              <a:ext uri="{FF2B5EF4-FFF2-40B4-BE49-F238E27FC236}">
                <a16:creationId xmlns:a16="http://schemas.microsoft.com/office/drawing/2014/main" id="{824B2C02-9080-BDE7-45EB-2A39A8F75B19}"/>
              </a:ext>
            </a:extLst>
          </p:cNvPr>
          <p:cNvCxnSpPr>
            <a:cxnSpLocks/>
          </p:cNvCxnSpPr>
          <p:nvPr/>
        </p:nvCxnSpPr>
        <p:spPr>
          <a:xfrm flipV="1">
            <a:off x="10876915" y="4640020"/>
            <a:ext cx="651441" cy="29742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21">
            <a:extLst>
              <a:ext uri="{FF2B5EF4-FFF2-40B4-BE49-F238E27FC236}">
                <a16:creationId xmlns:a16="http://schemas.microsoft.com/office/drawing/2014/main" id="{15483629-180C-5D74-78D4-98A4C83286C3}"/>
              </a:ext>
            </a:extLst>
          </p:cNvPr>
          <p:cNvSpPr txBox="1"/>
          <p:nvPr/>
        </p:nvSpPr>
        <p:spPr>
          <a:xfrm>
            <a:off x="8865529" y="4866514"/>
            <a:ext cx="1014109" cy="577081"/>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Platform</a:t>
            </a:r>
            <a:r>
              <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ES"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that</a:t>
            </a:r>
            <a:r>
              <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ES"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struck</a:t>
            </a:r>
            <a:r>
              <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ES"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a:t>
            </a:r>
            <a:r>
              <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ES"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employee</a:t>
            </a:r>
            <a:endPar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5" name="CuadroTexto 4">
            <a:extLst>
              <a:ext uri="{FF2B5EF4-FFF2-40B4-BE49-F238E27FC236}">
                <a16:creationId xmlns:a16="http://schemas.microsoft.com/office/drawing/2014/main" id="{657F284E-B8FA-5004-B0F1-942D6FA4E7F0}"/>
              </a:ext>
            </a:extLst>
          </p:cNvPr>
          <p:cNvSpPr txBox="1"/>
          <p:nvPr/>
        </p:nvSpPr>
        <p:spPr>
          <a:xfrm>
            <a:off x="8588718" y="1832234"/>
            <a:ext cx="1129354" cy="415498"/>
          </a:xfrm>
          <a:prstGeom prst="rect">
            <a:avLst/>
          </a:prstGeom>
          <a:solidFill>
            <a:schemeClr val="bg1"/>
          </a:solidFill>
          <a:ln>
            <a:solidFill>
              <a:srgbClr val="FF0000"/>
            </a:solidFill>
          </a:ln>
        </p:spPr>
        <p:txBody>
          <a:bodyPr wrap="square" rtlCol="0">
            <a:spAutoFit/>
          </a:bodyPr>
          <a:lstStyle>
            <a:defPPr>
              <a:defRPr lang="en-US"/>
            </a:defPPr>
            <a:lvl1pPr algn="ct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Platform</a:t>
            </a:r>
            <a:r>
              <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hit </a:t>
            </a:r>
            <a:r>
              <a:rPr kumimoji="0" lang="es-ES"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by</a:t>
            </a:r>
            <a:r>
              <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ES"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a:t>
            </a:r>
            <a:r>
              <a:rPr kumimoji="0" lang="es-E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pipe</a:t>
            </a:r>
          </a:p>
        </p:txBody>
      </p:sp>
      <p:sp>
        <p:nvSpPr>
          <p:cNvPr id="28" name="Text Placeholder 19">
            <a:extLst>
              <a:ext uri="{FF2B5EF4-FFF2-40B4-BE49-F238E27FC236}">
                <a16:creationId xmlns:a16="http://schemas.microsoft.com/office/drawing/2014/main" id="{E55C2834-0135-7A44-4D3B-A437654E4F3A}"/>
              </a:ext>
            </a:extLst>
          </p:cNvPr>
          <p:cNvSpPr txBox="1">
            <a:spLocks/>
          </p:cNvSpPr>
          <p:nvPr/>
        </p:nvSpPr>
        <p:spPr>
          <a:xfrm>
            <a:off x="6404253" y="6364769"/>
            <a:ext cx="1866887" cy="35742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Sling used during lift </a:t>
            </a:r>
          </a:p>
        </p:txBody>
      </p:sp>
      <p:sp>
        <p:nvSpPr>
          <p:cNvPr id="29" name="Text Placeholder 19">
            <a:extLst>
              <a:ext uri="{FF2B5EF4-FFF2-40B4-BE49-F238E27FC236}">
                <a16:creationId xmlns:a16="http://schemas.microsoft.com/office/drawing/2014/main" id="{A88C1474-F84A-2D36-ECF3-D0CA5519D534}"/>
              </a:ext>
            </a:extLst>
          </p:cNvPr>
          <p:cNvSpPr txBox="1">
            <a:spLocks/>
          </p:cNvSpPr>
          <p:nvPr/>
        </p:nvSpPr>
        <p:spPr>
          <a:xfrm>
            <a:off x="9299435" y="5890715"/>
            <a:ext cx="1866887" cy="35742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Reenactment of incident</a:t>
            </a:r>
          </a:p>
        </p:txBody>
      </p:sp>
      <p:pic>
        <p:nvPicPr>
          <p:cNvPr id="31" name="Graphic 30" descr="Man with solid fill">
            <a:extLst>
              <a:ext uri="{FF2B5EF4-FFF2-40B4-BE49-F238E27FC236}">
                <a16:creationId xmlns:a16="http://schemas.microsoft.com/office/drawing/2014/main" id="{7D3FBFDE-B641-0A75-DDBC-E82327DEA13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012387" y="1832234"/>
            <a:ext cx="525360" cy="525360"/>
          </a:xfrm>
          <a:prstGeom prst="rect">
            <a:avLst/>
          </a:prstGeom>
        </p:spPr>
      </p:pic>
    </p:spTree>
    <p:extLst>
      <p:ext uri="{BB962C8B-B14F-4D97-AF65-F5344CB8AC3E}">
        <p14:creationId xmlns:p14="http://schemas.microsoft.com/office/powerpoint/2010/main" val="181369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7947937" y="4417961"/>
            <a:ext cx="2654395" cy="226425"/>
          </a:xfrm>
        </p:spPr>
        <p:txBody>
          <a:bodyPr/>
          <a:lstStyle/>
          <a:p>
            <a:r>
              <a:rPr lang="en-US" sz="1050" i="1">
                <a:latin typeface="Arial" panose="020B0604020202020204" pitchFamily="34" charset="0"/>
                <a:cs typeface="Arial" panose="020B0604020202020204" pitchFamily="34" charset="0"/>
              </a:rPr>
              <a:t>Path boulder fell down benches</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6697754" y="6387743"/>
            <a:ext cx="5154763" cy="226425"/>
          </a:xfrm>
        </p:spPr>
        <p:txBody>
          <a:bodyPr/>
          <a:lstStyle/>
          <a:p>
            <a:pPr algn="ctr"/>
            <a:r>
              <a:rPr lang="en-US" sz="1050" i="1">
                <a:latin typeface="Arial" panose="020B0604020202020204" pitchFamily="34" charset="0"/>
                <a:cs typeface="Arial" panose="020B0604020202020204" pitchFamily="34" charset="0"/>
              </a:rPr>
              <a:t>Position of boulder under haul truck.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Haul Truck Ran Over Large Boulder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47513" y="1064290"/>
          <a:ext cx="5755718" cy="5627090"/>
        </p:xfrm>
        <a:graphic>
          <a:graphicData uri="http://schemas.openxmlformats.org/drawingml/2006/table">
            <a:tbl>
              <a:tblPr firstRow="1" bandRow="1">
                <a:tableStyleId>{1FECB4D8-DB02-4DC6-A0A2-4F2EBAE1DC90}</a:tableStyleId>
              </a:tblPr>
              <a:tblGrid>
                <a:gridCol w="1559829">
                  <a:extLst>
                    <a:ext uri="{9D8B030D-6E8A-4147-A177-3AD203B41FA5}">
                      <a16:colId xmlns:a16="http://schemas.microsoft.com/office/drawing/2014/main" val="2478897174"/>
                    </a:ext>
                  </a:extLst>
                </a:gridCol>
                <a:gridCol w="4195889">
                  <a:extLst>
                    <a:ext uri="{9D8B030D-6E8A-4147-A177-3AD203B41FA5}">
                      <a16:colId xmlns:a16="http://schemas.microsoft.com/office/drawing/2014/main" val="1434738273"/>
                    </a:ext>
                  </a:extLst>
                </a:gridCol>
              </a:tblGrid>
              <a:tr h="364895">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6436">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7494">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April 5, 2026 / 9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31724">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199885">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50" kern="1200">
                          <a:solidFill>
                            <a:schemeClr val="dk1"/>
                          </a:solidFill>
                          <a:effectLst/>
                          <a:latin typeface="Arial"/>
                          <a:ea typeface="+mn-ea"/>
                          <a:cs typeface="Arial"/>
                        </a:rPr>
                        <a:t>While driving a haul truck, a trainee and mentor heard a loud bang and discovered they had driven over a large boulder approximately 6-feet high (1.8-meters) and 8-feet wide (2.4-meters), causing significant damage to the engine and underside of the truck. The investigation identified a clear path from the adjacent dump, where the boulder fell about 200-feet (61-meters) to the haul road.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65378">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1065711">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The exact cause of the rockfall is unknown; however, it is believed to be related to stockpile dumping or pushing.</a:t>
                      </a:r>
                    </a:p>
                    <a:p>
                      <a:pPr marL="171450" indent="-171450">
                        <a:buFont typeface="Arial" panose="020B0604020202020204" pitchFamily="34" charset="0"/>
                        <a:buChar char="•"/>
                      </a:pPr>
                      <a:r>
                        <a:rPr lang="en-US" sz="1050">
                          <a:solidFill>
                            <a:schemeClr val="tx1"/>
                          </a:solidFill>
                          <a:latin typeface="Arial"/>
                          <a:cs typeface="Arial"/>
                        </a:rPr>
                        <a:t>There were no catch berms on the high wall to prevent rocks from falling onto the active haul road.</a:t>
                      </a:r>
                    </a:p>
                    <a:p>
                      <a:pPr marL="171450" lvl="0" indent="-171450">
                        <a:buFont typeface="Arial" panose="020B0604020202020204" pitchFamily="34" charset="0"/>
                        <a:buChar char="•"/>
                      </a:pPr>
                      <a:r>
                        <a:rPr lang="en-US" sz="1050">
                          <a:solidFill>
                            <a:schemeClr val="tx1"/>
                          </a:solidFill>
                          <a:latin typeface="Arial"/>
                          <a:cs typeface="Arial"/>
                        </a:rPr>
                        <a:t>There was no segregation on the roadway to prevent exposure during dumping activities.</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754380">
                <a:tc>
                  <a:txBody>
                    <a:bodyPr/>
                    <a:lstStyle/>
                    <a:p>
                      <a:r>
                        <a:rPr lang="en-US" sz="1000" b="1">
                          <a:latin typeface="Arial"/>
                          <a:cs typeface="Arial"/>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a:buChar char="•"/>
                      </a:pPr>
                      <a:r>
                        <a:rPr lang="en-US" sz="1050">
                          <a:solidFill>
                            <a:schemeClr val="tx1"/>
                          </a:solidFill>
                          <a:latin typeface="Arial"/>
                          <a:cs typeface="Arial"/>
                        </a:rPr>
                        <a:t>Verify positive communication and coordination where there are simultaneous dumping and hauling activities.</a:t>
                      </a:r>
                      <a:endParaRPr lang="en-US" sz="1050">
                        <a:solidFill>
                          <a:schemeClr val="tx1"/>
                        </a:solidFill>
                        <a:highlight>
                          <a:srgbClr val="FFFF00"/>
                        </a:highlight>
                        <a:latin typeface="Arial"/>
                        <a:cs typeface="Arial"/>
                      </a:endParaRPr>
                    </a:p>
                    <a:p>
                      <a:pPr marL="171450" lvl="0" indent="-171450">
                        <a:buFont typeface="Arial"/>
                        <a:buChar char="•"/>
                      </a:pPr>
                      <a:r>
                        <a:rPr lang="en-US" sz="1050">
                          <a:solidFill>
                            <a:schemeClr val="tx1"/>
                          </a:solidFill>
                          <a:latin typeface="Arial"/>
                          <a:cs typeface="Arial"/>
                        </a:rPr>
                        <a:t>Implement spotters or segregation where dumping activities present active hazards to nearby haul roads.</a:t>
                      </a: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applicable policies. </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202773">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21792">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Belen Lawrence, Manager-Health and Safety</a:t>
                      </a:r>
                    </a:p>
                    <a:p>
                      <a:pPr marL="171450" lvl="0" indent="-171450">
                        <a:buFont typeface="Arial" panose="020B0604020202020204" pitchFamily="34" charset="0"/>
                        <a:buChar char="•"/>
                      </a:pPr>
                      <a:r>
                        <a:rPr lang="en-US" sz="1050">
                          <a:latin typeface="Arial"/>
                          <a:cs typeface="Arial"/>
                        </a:rPr>
                        <a:t>Ken Kindle, Manager-Mine Fragmentation, Loading and Support</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9508" y="667772"/>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2026-08</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20035024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9936F7EC-1F41-C495-DE8D-2ABC0E6AF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60" y="114374"/>
            <a:ext cx="615952" cy="533591"/>
          </a:xfrm>
          <a:prstGeom prst="rect">
            <a:avLst/>
          </a:prstGeom>
        </p:spPr>
      </p:pic>
      <p:pic>
        <p:nvPicPr>
          <p:cNvPr id="14" name="Picture Placeholder 13">
            <a:extLst>
              <a:ext uri="{FF2B5EF4-FFF2-40B4-BE49-F238E27FC236}">
                <a16:creationId xmlns:a16="http://schemas.microsoft.com/office/drawing/2014/main" id="{E2DA69A6-94BE-6586-4593-8A0CB985A89E}"/>
              </a:ext>
            </a:extLst>
          </p:cNvPr>
          <p:cNvPicPr>
            <a:picLocks noGrp="1" noChangeAspect="1"/>
          </p:cNvPicPr>
          <p:nvPr>
            <p:ph type="pic" sz="quarter" idx="16"/>
          </p:nvPr>
        </p:nvPicPr>
        <p:blipFill>
          <a:blip r:embed="rId3"/>
          <a:srcRect l="16193" t="11841" r="16193"/>
          <a:stretch>
            <a:fillRect/>
          </a:stretch>
        </p:blipFill>
        <p:spPr>
          <a:xfrm>
            <a:off x="7421594" y="1432844"/>
            <a:ext cx="3384057" cy="3009976"/>
          </a:xfrm>
          <a:prstGeom prst="rect">
            <a:avLst/>
          </a:prstGeom>
        </p:spPr>
      </p:pic>
      <p:pic>
        <p:nvPicPr>
          <p:cNvPr id="15" name="Picture Placeholder 14">
            <a:extLst>
              <a:ext uri="{FF2B5EF4-FFF2-40B4-BE49-F238E27FC236}">
                <a16:creationId xmlns:a16="http://schemas.microsoft.com/office/drawing/2014/main" id="{BAB653C9-5C24-3194-59FB-FAD6F690C214}"/>
              </a:ext>
            </a:extLst>
          </p:cNvPr>
          <p:cNvPicPr>
            <a:picLocks noGrp="1" noChangeAspect="1"/>
          </p:cNvPicPr>
          <p:nvPr>
            <p:ph type="pic" sz="quarter" idx="18"/>
          </p:nvPr>
        </p:nvPicPr>
        <p:blipFill>
          <a:blip r:embed="rId4"/>
          <a:srcRect t="33632"/>
          <a:stretch>
            <a:fillRect/>
          </a:stretch>
        </p:blipFill>
        <p:spPr>
          <a:xfrm>
            <a:off x="6546850" y="4601657"/>
            <a:ext cx="2409826" cy="1790509"/>
          </a:xfrm>
          <a:prstGeom prst="rect">
            <a:avLst/>
          </a:prstGeom>
        </p:spPr>
      </p:pic>
      <p:pic>
        <p:nvPicPr>
          <p:cNvPr id="16" name="Picture 15">
            <a:extLst>
              <a:ext uri="{FF2B5EF4-FFF2-40B4-BE49-F238E27FC236}">
                <a16:creationId xmlns:a16="http://schemas.microsoft.com/office/drawing/2014/main" id="{32278BAA-5FC4-FDD6-8A2E-E3A9F252949F}"/>
              </a:ext>
            </a:extLst>
          </p:cNvPr>
          <p:cNvPicPr>
            <a:picLocks noChangeAspect="1"/>
          </p:cNvPicPr>
          <p:nvPr/>
        </p:nvPicPr>
        <p:blipFill>
          <a:blip r:embed="rId5"/>
          <a:srcRect l="30110" r="25058" b="49538"/>
          <a:stretch>
            <a:fillRect/>
          </a:stretch>
        </p:blipFill>
        <p:spPr>
          <a:xfrm>
            <a:off x="9267786" y="4601657"/>
            <a:ext cx="2403756" cy="1790509"/>
          </a:xfrm>
          <a:prstGeom prst="rect">
            <a:avLst/>
          </a:prstGeom>
        </p:spPr>
      </p:pic>
      <p:cxnSp>
        <p:nvCxnSpPr>
          <p:cNvPr id="18" name="Straight Arrow Connector 17">
            <a:extLst>
              <a:ext uri="{FF2B5EF4-FFF2-40B4-BE49-F238E27FC236}">
                <a16:creationId xmlns:a16="http://schemas.microsoft.com/office/drawing/2014/main" id="{8716FA75-4404-7063-78E6-E46F90D0342A}"/>
              </a:ext>
            </a:extLst>
          </p:cNvPr>
          <p:cNvCxnSpPr>
            <a:cxnSpLocks/>
          </p:cNvCxnSpPr>
          <p:nvPr/>
        </p:nvCxnSpPr>
        <p:spPr>
          <a:xfrm>
            <a:off x="9368149" y="1623167"/>
            <a:ext cx="19139" cy="147058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9976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7ACB035-7B84-0E1B-4704-1EF8D5511BC6}"/>
              </a:ext>
            </a:extLst>
          </p:cNvPr>
          <p:cNvSpPr>
            <a:spLocks noGrp="1"/>
          </p:cNvSpPr>
          <p:nvPr>
            <p:ph type="body" sz="quarter" idx="32"/>
          </p:nvPr>
        </p:nvSpPr>
        <p:spPr/>
        <p:txBody>
          <a:bodyPr/>
          <a:lstStyle/>
          <a:p>
            <a:endParaRPr lang="en-US"/>
          </a:p>
        </p:txBody>
      </p:sp>
      <p:sp>
        <p:nvSpPr>
          <p:cNvPr id="20" name="Text Placeholder 19">
            <a:extLst>
              <a:ext uri="{FF2B5EF4-FFF2-40B4-BE49-F238E27FC236}">
                <a16:creationId xmlns:a16="http://schemas.microsoft.com/office/drawing/2014/main" id="{A3A0267D-5EF5-FEE0-466A-763158E082F7}"/>
              </a:ext>
            </a:extLst>
          </p:cNvPr>
          <p:cNvSpPr>
            <a:spLocks noGrp="1"/>
          </p:cNvSpPr>
          <p:nvPr>
            <p:ph type="body" sz="quarter" idx="33"/>
          </p:nvPr>
        </p:nvSpPr>
        <p:spPr>
          <a:xfrm>
            <a:off x="6321348" y="5229945"/>
            <a:ext cx="2414791" cy="226425"/>
          </a:xfrm>
        </p:spPr>
        <p:txBody>
          <a:bodyPr/>
          <a:lstStyle/>
          <a:p>
            <a:r>
              <a:rPr lang="en-US" sz="1050" i="1">
                <a:latin typeface="Arial" panose="020B0604020202020204" pitchFamily="34" charset="0"/>
                <a:cs typeface="Arial" panose="020B0604020202020204" pitchFamily="34" charset="0"/>
              </a:rPr>
              <a:t>Size of grating that was removed to create opening. </a:t>
            </a:r>
          </a:p>
        </p:txBody>
      </p:sp>
      <p:sp>
        <p:nvSpPr>
          <p:cNvPr id="16" name="Title 15">
            <a:extLst>
              <a:ext uri="{FF2B5EF4-FFF2-40B4-BE49-F238E27FC236}">
                <a16:creationId xmlns:a16="http://schemas.microsoft.com/office/drawing/2014/main" id="{D75ABA2A-21FC-450A-6414-1F5C0DB46125}"/>
              </a:ext>
            </a:extLst>
          </p:cNvPr>
          <p:cNvSpPr>
            <a:spLocks noGrp="1"/>
          </p:cNvSpPr>
          <p:nvPr>
            <p:ph type="title"/>
          </p:nvPr>
        </p:nvSpPr>
        <p:spPr/>
        <p:txBody>
          <a:bodyPr/>
          <a:lstStyle/>
          <a:p>
            <a:r>
              <a:rPr lang="en-US"/>
              <a:t>Grating Open Hole Fall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25468" y="1102290"/>
          <a:ext cx="5870532" cy="5634553"/>
        </p:xfrm>
        <a:graphic>
          <a:graphicData uri="http://schemas.openxmlformats.org/drawingml/2006/table">
            <a:tbl>
              <a:tblPr firstRow="1" bandRow="1">
                <a:tableStyleId>{1FECB4D8-DB02-4DC6-A0A2-4F2EBAE1DC90}</a:tableStyleId>
              </a:tblPr>
              <a:tblGrid>
                <a:gridCol w="1567450">
                  <a:extLst>
                    <a:ext uri="{9D8B030D-6E8A-4147-A177-3AD203B41FA5}">
                      <a16:colId xmlns:a16="http://schemas.microsoft.com/office/drawing/2014/main" val="2478897174"/>
                    </a:ext>
                  </a:extLst>
                </a:gridCol>
                <a:gridCol w="4303082">
                  <a:extLst>
                    <a:ext uri="{9D8B030D-6E8A-4147-A177-3AD203B41FA5}">
                      <a16:colId xmlns:a16="http://schemas.microsoft.com/office/drawing/2014/main" val="1434738273"/>
                    </a:ext>
                  </a:extLst>
                </a:gridCol>
              </a:tblGrid>
              <a:tr h="314165">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81467">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Henderson</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90675">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April 21, 2026 / 7:30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81867">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 First Aid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248804">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kern="1200">
                          <a:solidFill>
                            <a:schemeClr val="tx1"/>
                          </a:solidFill>
                          <a:latin typeface="Arial" panose="020B0604020202020204" pitchFamily="34" charset="0"/>
                          <a:ea typeface="+mn-ea"/>
                          <a:cs typeface="Arial" panose="020B0604020202020204" pitchFamily="34" charset="0"/>
                        </a:rPr>
                        <a:t>Two mill repair employees were preparing the primary mill liner deck for a liner change when a section of floor grating became obstructed with debris during washdown. A 14x42-inch section of grating was removed, creating a temporary open hole for material flow. One employee remained positioned over the opening and lost their footing, partially falling into the opening. The employee caught themselves at the opening and avoided a 20-foot fall.</a:t>
                      </a:r>
                      <a:endParaRPr lang="en-US" sz="100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1499">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753995">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solidFill>
                            <a:schemeClr val="tx1"/>
                          </a:solidFill>
                          <a:latin typeface="Arial" panose="020B0604020202020204" pitchFamily="34" charset="0"/>
                          <a:cs typeface="Arial" panose="020B0604020202020204" pitchFamily="34" charset="0"/>
                        </a:rPr>
                        <a:t>Employees did not identify the open hole hazard. Both were trained and compliant in Hazard Recognition and Working at Heights.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Fall prevention controls – such as barricading, flagging and fall protection – were not acknowledged or used.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753995">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a:solidFill>
                            <a:schemeClr val="tx1"/>
                          </a:solidFill>
                          <a:latin typeface="Arial" panose="020B0604020202020204" pitchFamily="34" charset="0"/>
                          <a:ea typeface="+mn-ea"/>
                          <a:cs typeface="Arial" panose="020B0604020202020204" pitchFamily="34" charset="0"/>
                        </a:rPr>
                        <a:t>Validate team competency through structured in‑field exercises, including reinforcement of established procedures and expectations when engineering controls are created, modified or removed resulting in open‑hole conditions.</a:t>
                      </a: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43598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2"/>
                        </a:rPr>
                        <a:t>FCX-HS02 Working at Heights Policy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50389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The employee sustained minor abrasions and bruising on the elbows and abdomen.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20661">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Benjamin Goertz,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03871" y="667772"/>
            <a:ext cx="136600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 from Heights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2026-05</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20035513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28" name="Picture 27">
            <a:extLst>
              <a:ext uri="{FF2B5EF4-FFF2-40B4-BE49-F238E27FC236}">
                <a16:creationId xmlns:a16="http://schemas.microsoft.com/office/drawing/2014/main" id="{764834D1-2C9F-90AF-E5BC-AAD9F04AF8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75474" y="2444950"/>
            <a:ext cx="2620703" cy="3494271"/>
          </a:xfrm>
          <a:prstGeom prst="rect">
            <a:avLst/>
          </a:prstGeom>
        </p:spPr>
      </p:pic>
      <p:pic>
        <p:nvPicPr>
          <p:cNvPr id="31" name="Picture 30">
            <a:extLst>
              <a:ext uri="{FF2B5EF4-FFF2-40B4-BE49-F238E27FC236}">
                <a16:creationId xmlns:a16="http://schemas.microsoft.com/office/drawing/2014/main" id="{173FC349-329A-F9DD-DD46-0053F1006963}"/>
              </a:ext>
            </a:extLst>
          </p:cNvPr>
          <p:cNvPicPr>
            <a:picLocks noChangeAspect="1"/>
          </p:cNvPicPr>
          <p:nvPr/>
        </p:nvPicPr>
        <p:blipFill>
          <a:blip r:embed="rId4"/>
          <a:stretch>
            <a:fillRect/>
          </a:stretch>
        </p:blipFill>
        <p:spPr>
          <a:xfrm>
            <a:off x="6461365" y="1681864"/>
            <a:ext cx="2620704" cy="3494271"/>
          </a:xfrm>
          <a:prstGeom prst="rect">
            <a:avLst/>
          </a:prstGeom>
        </p:spPr>
      </p:pic>
      <p:pic>
        <p:nvPicPr>
          <p:cNvPr id="32" name="Picture 31" descr="Icon&#10;&#10;Description automatically generated">
            <a:extLst>
              <a:ext uri="{FF2B5EF4-FFF2-40B4-BE49-F238E27FC236}">
                <a16:creationId xmlns:a16="http://schemas.microsoft.com/office/drawing/2014/main" id="{9E2D40E4-67AC-2335-1479-DD837B545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714" y="74956"/>
            <a:ext cx="684319" cy="592816"/>
          </a:xfrm>
          <a:prstGeom prst="rect">
            <a:avLst/>
          </a:prstGeom>
        </p:spPr>
      </p:pic>
      <p:sp>
        <p:nvSpPr>
          <p:cNvPr id="33" name="Text Placeholder 19">
            <a:extLst>
              <a:ext uri="{FF2B5EF4-FFF2-40B4-BE49-F238E27FC236}">
                <a16:creationId xmlns:a16="http://schemas.microsoft.com/office/drawing/2014/main" id="{86172D34-39BA-4324-3AE6-B62BE2942A9E}"/>
              </a:ext>
            </a:extLst>
          </p:cNvPr>
          <p:cNvSpPr txBox="1">
            <a:spLocks/>
          </p:cNvSpPr>
          <p:nvPr/>
        </p:nvSpPr>
        <p:spPr>
          <a:xfrm>
            <a:off x="9111048" y="5984488"/>
            <a:ext cx="2685129" cy="411480"/>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Area where grating was removed (feed chute trolley was not present when event occurred)</a:t>
            </a:r>
          </a:p>
        </p:txBody>
      </p:sp>
    </p:spTree>
    <p:extLst>
      <p:ext uri="{BB962C8B-B14F-4D97-AF65-F5344CB8AC3E}">
        <p14:creationId xmlns:p14="http://schemas.microsoft.com/office/powerpoint/2010/main" val="2049866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5D6A4-16F2-3FD9-7CE5-8A1E5B3D09E8}"/>
              </a:ext>
            </a:extLst>
          </p:cNvPr>
          <p:cNvPicPr>
            <a:picLocks noChangeAspect="1"/>
          </p:cNvPicPr>
          <p:nvPr/>
        </p:nvPicPr>
        <p:blipFill>
          <a:blip r:embed="rId3">
            <a:extLst>
              <a:ext uri="{28A0092B-C50C-407E-A947-70E740481C1C}">
                <a14:useLocalDpi xmlns:a14="http://schemas.microsoft.com/office/drawing/2010/main" val="0"/>
              </a:ext>
            </a:extLst>
          </a:blip>
          <a:srcRect l="5" r="5"/>
          <a:stretch/>
        </p:blipFill>
        <p:spPr>
          <a:xfrm>
            <a:off x="-1" y="5849"/>
            <a:ext cx="12192001" cy="6853094"/>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Alerts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1225303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p:txBody>
          <a:bodyPr/>
          <a:lstStyle/>
          <a:p>
            <a:r>
              <a:rPr lang="en-US"/>
              <a:t>Concrete Block Fell into Dump Pocket</a:t>
            </a:r>
          </a:p>
        </p:txBody>
      </p:sp>
      <p:pic>
        <p:nvPicPr>
          <p:cNvPr id="4" name="Picture Placeholder 3" descr="A person standing next to a large metal object&#10;&#10;AI-generated content may be incorrect.">
            <a:extLst>
              <a:ext uri="{FF2B5EF4-FFF2-40B4-BE49-F238E27FC236}">
                <a16:creationId xmlns:a16="http://schemas.microsoft.com/office/drawing/2014/main" id="{B44F56AD-C432-393F-1A73-99F1ED7492DB}"/>
              </a:ext>
            </a:extLst>
          </p:cNvPr>
          <p:cNvPicPr>
            <a:picLocks noGrp="1" noChangeAspect="1"/>
          </p:cNvPicPr>
          <p:nvPr>
            <p:ph type="pic" sz="quarter" idx="10"/>
          </p:nvPr>
        </p:nvPicPr>
        <p:blipFill>
          <a:blip r:embed="rId2"/>
          <a:srcRect t="5095" b="1452"/>
          <a:stretch>
            <a:fillRect/>
          </a:stretch>
        </p:blipFill>
        <p:spPr>
          <a:xfrm>
            <a:off x="7124786" y="1991170"/>
            <a:ext cx="4098533" cy="2992324"/>
          </a:xfrm>
          <a:prstGeom prst="rect">
            <a:avLst/>
          </a:prstGeom>
        </p:spPr>
      </p:pic>
      <p:sp>
        <p:nvSpPr>
          <p:cNvPr id="20" name="Text Placeholder 19">
            <a:extLst>
              <a:ext uri="{FF2B5EF4-FFF2-40B4-BE49-F238E27FC236}">
                <a16:creationId xmlns:a16="http://schemas.microsoft.com/office/drawing/2014/main" id="{5CAA9AD8-11AD-7A8D-9E55-9172943C1A05}"/>
              </a:ext>
            </a:extLst>
          </p:cNvPr>
          <p:cNvSpPr>
            <a:spLocks noGrp="1"/>
          </p:cNvSpPr>
          <p:nvPr>
            <p:ph type="body" sz="quarter" idx="4294967295"/>
          </p:nvPr>
        </p:nvSpPr>
        <p:spPr>
          <a:xfrm>
            <a:off x="7007114" y="4983494"/>
            <a:ext cx="4333875" cy="504825"/>
          </a:xfrm>
          <a:prstGeom prst="rect">
            <a:avLst/>
          </a:prstGeom>
        </p:spPr>
        <p:txBody>
          <a:bodyPr/>
          <a:lstStyle/>
          <a:p>
            <a:r>
              <a:rPr lang="en-US" sz="1050" i="1">
                <a:latin typeface="Arial" panose="020B0604020202020204" pitchFamily="34" charset="0"/>
                <a:cs typeface="Arial" panose="020B0604020202020204" pitchFamily="34" charset="0"/>
              </a:rPr>
              <a:t>Position of employees and the block that fell into the dump pocket.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42731" y="1085316"/>
          <a:ext cx="5609203" cy="5563312"/>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84561">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chemeClr val="accent2"/>
                    </a:solidFill>
                  </a:tcPr>
                </a:tc>
                <a:tc hMerge="1">
                  <a:txBody>
                    <a:bodyPr/>
                    <a:lstStyle/>
                    <a:p>
                      <a:endParaRPr lang="en-US"/>
                    </a:p>
                  </a:txBody>
                  <a:tcPr/>
                </a:tc>
                <a:extLst>
                  <a:ext uri="{0D108BD9-81ED-4DB2-BD59-A6C34878D82A}">
                    <a16:rowId xmlns:a16="http://schemas.microsoft.com/office/drawing/2014/main" val="2528705209"/>
                  </a:ext>
                </a:extLst>
              </a:tr>
              <a:tr h="330645">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Climax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40091">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March 25, 2026 / 10:32 AM</a:t>
                      </a:r>
                      <a:endParaRPr lang="en-US" sz="1050">
                        <a:highlight>
                          <a:srgbClr val="FFFF00"/>
                        </a:highlight>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73348">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Near Miss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243271">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Contractor employees were chipping concrete on the upper level of the crusher door frame. Two additional employees were working in the crusher dump pocket below. During chipping, a concrete block fell from the upper level (approximately 30 feet) into the crusher.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670737">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Lack of communication and task coordination between contractors working on the upper level and the crew working below in the dump pocket. </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3530895994"/>
                  </a:ext>
                </a:extLst>
              </a:tr>
              <a:tr h="1117611">
                <a:tc>
                  <a:txBody>
                    <a:bodyPr/>
                    <a:lstStyle/>
                    <a:p>
                      <a:r>
                        <a:rPr lang="en-US" sz="1000" b="1">
                          <a:latin typeface="Arial"/>
                          <a:cs typeface="Arial"/>
                        </a:rPr>
                        <a:t>Immediate Corrective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lvl="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Work was stopped until tasks could be coordinated to prevent simultaneous operations.</a:t>
                      </a:r>
                    </a:p>
                    <a:p>
                      <a:pPr marL="171450" lvl="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For upcoming shutdowns, task coordination will be evaluated against the schedule before work begins.</a:t>
                      </a: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607398">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i="0" u="none" strike="noStrike" noProof="0">
                          <a:latin typeface="Arial" panose="020B0604020202020204" pitchFamily="34" charset="0"/>
                          <a:cs typeface="Arial" panose="020B0604020202020204" pitchFamily="34" charset="0"/>
                          <a:hlinkClick r:id="rId3"/>
                        </a:rPr>
                        <a:t>FCX-HS19 Flagging and Barricading Policy</a:t>
                      </a:r>
                    </a:p>
                    <a:p>
                      <a:pPr marL="171450" lvl="0" indent="-171450">
                        <a:buFont typeface="Arial" panose="020B0604020202020204" pitchFamily="34" charset="0"/>
                        <a:buChar char="•"/>
                      </a:pPr>
                      <a:r>
                        <a:rPr lang="en-US" sz="1050" b="0" i="0" u="none" strike="noStrike" noProof="0">
                          <a:latin typeface="Arial" panose="020B0604020202020204" pitchFamily="34" charset="0"/>
                          <a:ea typeface="Calibri"/>
                          <a:cs typeface="Arial" panose="020B0604020202020204" pitchFamily="34" charset="0"/>
                          <a:hlinkClick r:id="rId4"/>
                        </a:rPr>
                        <a:t>Freeport Health Safety and Environmental Plan (HSEP) </a:t>
                      </a:r>
                      <a:endParaRPr lang="en-US" sz="1050" b="0" i="0" u="none" strike="noStrike" noProof="0">
                        <a:latin typeface="Arial" panose="020B0604020202020204" pitchFamily="34" charset="0"/>
                        <a:ea typeface="Calibri"/>
                        <a:cs typeface="Arial" panose="020B0604020202020204" pitchFamily="34" charset="0"/>
                      </a:endParaRPr>
                    </a:p>
                    <a:p>
                      <a:pPr marL="171450" lvl="0" indent="-171450">
                        <a:buFont typeface="Arial" panose="020B0604020202020204" pitchFamily="34" charset="0"/>
                        <a:buChar char="•"/>
                      </a:pPr>
                      <a:r>
                        <a:rPr lang="en-US" sz="1050" b="0" i="0" u="none" strike="noStrike" noProof="0">
                          <a:latin typeface="Arial" panose="020B0604020202020204" pitchFamily="34" charset="0"/>
                          <a:ea typeface="Calibri"/>
                          <a:cs typeface="Arial" panose="020B0604020202020204" pitchFamily="34" charset="0"/>
                          <a:hlinkClick r:id="rId5"/>
                        </a:rPr>
                        <a:t>FCX Ready to Work Permit</a:t>
                      </a:r>
                      <a:endParaRPr lang="en-US" sz="1050" b="0" i="0" u="none" strike="noStrike" noProof="0">
                        <a:latin typeface="Arial" panose="020B0604020202020204" pitchFamily="34" charset="0"/>
                        <a:ea typeface="Calibri"/>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95650">
                <a:tc>
                  <a:txBody>
                    <a:bodyPr/>
                    <a:lstStyle/>
                    <a:p>
                      <a:r>
                        <a:rPr lang="en-US" sz="1000" b="1">
                          <a:latin typeface="Arial"/>
                          <a:cs typeface="Arial"/>
                        </a:rPr>
                        <a:t>Contact</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Matthew Main,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61142" y="676071"/>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0044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400440">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20035905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B6E7E33E-AB48-DA6A-6990-40A2345D90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206" y="127849"/>
            <a:ext cx="623261" cy="539923"/>
          </a:xfrm>
          <a:prstGeom prst="rect">
            <a:avLst/>
          </a:prstGeom>
        </p:spPr>
      </p:pic>
    </p:spTree>
    <p:extLst>
      <p:ext uri="{BB962C8B-B14F-4D97-AF65-F5344CB8AC3E}">
        <p14:creationId xmlns:p14="http://schemas.microsoft.com/office/powerpoint/2010/main" val="991952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6DE440-6760-E4DA-3D5B-6909CD03AB83}"/>
              </a:ext>
            </a:extLst>
          </p:cNvPr>
          <p:cNvPicPr>
            <a:picLocks noChangeAspect="1"/>
          </p:cNvPicPr>
          <p:nvPr/>
        </p:nvPicPr>
        <p:blipFill>
          <a:blip r:embed="rId3"/>
          <a:stretch>
            <a:fillRect/>
          </a:stretch>
        </p:blipFill>
        <p:spPr>
          <a:xfrm>
            <a:off x="1943207" y="12653"/>
            <a:ext cx="10248793" cy="6845347"/>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460511"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2105B9-9070-DCBD-7315-6ADFD684C12C}"/>
              </a:ext>
            </a:extLst>
          </p:cNvPr>
          <p:cNvSpPr txBox="1"/>
          <p:nvPr/>
        </p:nvSpPr>
        <p:spPr>
          <a:xfrm>
            <a:off x="493617" y="693856"/>
            <a:ext cx="3853794" cy="1754326"/>
          </a:xfrm>
          <a:prstGeom prst="rect">
            <a:avLst/>
          </a:prstGeom>
          <a:noFill/>
        </p:spPr>
        <p:txBody>
          <a:bodyPr wrap="square" rtlCol="0">
            <a:spAutoFit/>
          </a:bodyPr>
          <a:lstStyle/>
          <a:p>
            <a:r>
              <a:rPr lang="en-US" sz="3600" b="1" spc="-80">
                <a:solidFill>
                  <a:schemeClr val="bg1"/>
                </a:solidFill>
                <a:latin typeface="Arial" panose="020B0604020202020204" pitchFamily="34" charset="0"/>
                <a:cs typeface="Arial" panose="020B0604020202020204" pitchFamily="34" charset="0"/>
              </a:rPr>
              <a:t>What is the purpose of this Meeting?</a:t>
            </a:r>
          </a:p>
        </p:txBody>
      </p:sp>
      <p:sp>
        <p:nvSpPr>
          <p:cNvPr id="4" name="TextBox 3">
            <a:extLst>
              <a:ext uri="{FF2B5EF4-FFF2-40B4-BE49-F238E27FC236}">
                <a16:creationId xmlns:a16="http://schemas.microsoft.com/office/drawing/2014/main" id="{23764514-8671-3B9D-7168-19BE82AE5264}"/>
              </a:ext>
            </a:extLst>
          </p:cNvPr>
          <p:cNvSpPr txBox="1"/>
          <p:nvPr/>
        </p:nvSpPr>
        <p:spPr>
          <a:xfrm>
            <a:off x="493617" y="2416575"/>
            <a:ext cx="3725049" cy="3970318"/>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932250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3691-0C88-9CE0-9154-68734F60D78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780096A-AE76-3BDA-74CA-CFB5E8A48F5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7D7CEB8-C374-F98D-2979-2752DCA2DD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EFA5FFA-C4D3-7AC6-1A06-E5BE3FF247F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985223-8FDB-7158-9816-24A0B9E73991}"/>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21C2C97-9A49-22E6-32E1-1E1AEF536737}"/>
              </a:ext>
            </a:extLst>
          </p:cNvPr>
          <p:cNvSpPr txBox="1"/>
          <p:nvPr/>
        </p:nvSpPr>
        <p:spPr>
          <a:xfrm>
            <a:off x="6142111" y="2286619"/>
            <a:ext cx="5666254" cy="3493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Provide and maintain safe access to all work areas.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Always use approved fall protection systems when working at heights where a fall hazard is present. Confirm fall protection has a suitable fall arrest connection and secure anchorage system.</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Make sure miners are properly trained for the assigned task, including the proper use of Personal Protective Equipment (PPE) and recognizing fall hazards.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Conduct a thorough inspection of the workplace and all required PPE before commencing any work activities to identify and mitigate potential hazards.</a:t>
            </a:r>
          </a:p>
        </p:txBody>
      </p:sp>
      <p:sp>
        <p:nvSpPr>
          <p:cNvPr id="2" name="TextBox 1">
            <a:extLst>
              <a:ext uri="{FF2B5EF4-FFF2-40B4-BE49-F238E27FC236}">
                <a16:creationId xmlns:a16="http://schemas.microsoft.com/office/drawing/2014/main" id="{73107792-CFAD-88F4-631D-FADA03ECBBAB}"/>
              </a:ext>
            </a:extLst>
          </p:cNvPr>
          <p:cNvSpPr txBox="1"/>
          <p:nvPr/>
        </p:nvSpPr>
        <p:spPr>
          <a:xfrm>
            <a:off x="2092865" y="1469125"/>
            <a:ext cx="9715500" cy="584775"/>
          </a:xfrm>
          <a:prstGeom prst="rect">
            <a:avLst/>
          </a:prstGeom>
          <a:noFill/>
        </p:spPr>
        <p:txBody>
          <a:bodyPr wrap="square" rtlCol="0">
            <a:spAutoFit/>
          </a:bodyPr>
          <a:lstStyle/>
          <a:p>
            <a:pPr lvl="0">
              <a:spcAft>
                <a:spcPts val="1200"/>
              </a:spcAft>
              <a:buClr>
                <a:srgbClr val="C66A39"/>
              </a:buClr>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March 28, </a:t>
            </a:r>
            <a:r>
              <a:rPr lang="en-US" sz="1600">
                <a:solidFill>
                  <a:schemeClr val="tx1">
                    <a:lumMod val="75000"/>
                    <a:lumOff val="25000"/>
                  </a:schemeClr>
                </a:solidFill>
                <a:latin typeface="Arial" panose="020B0604020202020204" pitchFamily="34" charset="0"/>
                <a:cs typeface="Arial" panose="020B0604020202020204" pitchFamily="34" charset="0"/>
              </a:rPr>
              <a:t>2026 – </a:t>
            </a: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 contractor died after falling approximately 37-feet through an unsecured roof panel of a shaker screen deck while conducting roof repairs.</a:t>
            </a:r>
          </a:p>
        </p:txBody>
      </p:sp>
      <p:pic>
        <p:nvPicPr>
          <p:cNvPr id="3" name="Picture 2">
            <a:extLst>
              <a:ext uri="{FF2B5EF4-FFF2-40B4-BE49-F238E27FC236}">
                <a16:creationId xmlns:a16="http://schemas.microsoft.com/office/drawing/2014/main" id="{22E0E1B1-7B3F-DCC8-85ED-B614A9AF720D}"/>
              </a:ext>
            </a:extLst>
          </p:cNvPr>
          <p:cNvPicPr>
            <a:picLocks noChangeAspect="1"/>
          </p:cNvPicPr>
          <p:nvPr/>
        </p:nvPicPr>
        <p:blipFill>
          <a:blip r:embed="rId3"/>
          <a:stretch>
            <a:fillRect/>
          </a:stretch>
        </p:blipFill>
        <p:spPr>
          <a:xfrm>
            <a:off x="2092865" y="2443883"/>
            <a:ext cx="3891185" cy="2188792"/>
          </a:xfrm>
          <a:prstGeom prst="rect">
            <a:avLst/>
          </a:prstGeom>
        </p:spPr>
      </p:pic>
    </p:spTree>
    <p:extLst>
      <p:ext uri="{BB962C8B-B14F-4D97-AF65-F5344CB8AC3E}">
        <p14:creationId xmlns:p14="http://schemas.microsoft.com/office/powerpoint/2010/main" val="3502940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DCFBC-2358-03BE-842E-675842042FE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699B553-9368-6792-1E01-29272D69DC9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B1B8AA7-63F9-6DD0-2212-7FCCD170F4D6}"/>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095080E-9444-FDF2-81DD-799FB9608C16}"/>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0D56A7E-B172-0AA3-082A-31CF77CBC2F8}"/>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D063E54-D829-44D4-08EF-6C9D2B48A1BA}"/>
              </a:ext>
            </a:extLst>
          </p:cNvPr>
          <p:cNvSpPr txBox="1"/>
          <p:nvPr/>
        </p:nvSpPr>
        <p:spPr>
          <a:xfrm>
            <a:off x="6142111" y="2286619"/>
            <a:ext cx="5489908" cy="3247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Block equipment, including components or assemblies, from unexpected movement before beginning work.</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Follow manufacturer-recommended maintenance procedures.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Bleed off all air prior to hooking up hydraulic lines. Use bleed valves when installed and fully cycle actuators in all directions.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Train miners in safe work procedures and hazard recognition. Monitor personnel routinely to verify they follow safe work procedures.</a:t>
            </a:r>
          </a:p>
        </p:txBody>
      </p:sp>
      <p:sp>
        <p:nvSpPr>
          <p:cNvPr id="2" name="TextBox 1">
            <a:extLst>
              <a:ext uri="{FF2B5EF4-FFF2-40B4-BE49-F238E27FC236}">
                <a16:creationId xmlns:a16="http://schemas.microsoft.com/office/drawing/2014/main" id="{F2976602-621D-4F2B-6FBD-59F0E3A0A127}"/>
              </a:ext>
            </a:extLst>
          </p:cNvPr>
          <p:cNvSpPr txBox="1"/>
          <p:nvPr/>
        </p:nvSpPr>
        <p:spPr>
          <a:xfrm>
            <a:off x="2092865" y="1469125"/>
            <a:ext cx="9715500" cy="338554"/>
          </a:xfrm>
          <a:prstGeom prst="rect">
            <a:avLst/>
          </a:prstGeom>
          <a:noFill/>
        </p:spPr>
        <p:txBody>
          <a:bodyPr wrap="square" rtlCol="0">
            <a:spAutoFit/>
          </a:bodyPr>
          <a:lstStyle/>
          <a:p>
            <a:pPr lvl="0">
              <a:spcAft>
                <a:spcPts val="1200"/>
              </a:spcAft>
              <a:buClr>
                <a:srgbClr val="C66A39"/>
              </a:buClr>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March 12, 2026 - A contract mechanic died after the boom of a drill mast rolled, struck and pinned him.</a:t>
            </a:r>
          </a:p>
        </p:txBody>
      </p:sp>
      <p:pic>
        <p:nvPicPr>
          <p:cNvPr id="1026" name="Picture 2">
            <a:extLst>
              <a:ext uri="{FF2B5EF4-FFF2-40B4-BE49-F238E27FC236}">
                <a16:creationId xmlns:a16="http://schemas.microsoft.com/office/drawing/2014/main" id="{DD2AB007-C5C2-7BA2-3094-34801817E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545" y="2371547"/>
            <a:ext cx="3956345" cy="267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43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15AA4-C16A-D35D-0D0A-5B23A75B1A16}"/>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FAD4E788-7F09-2C62-C210-399D4F70BC9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E4686A8-9CB6-5051-EC89-3DF62A5EE771}"/>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DB9DCC6-3397-1671-39E0-0A73A7A4B822}"/>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8ED9A0F-DBDA-8ED8-0C11-2692BFCBD0F5}"/>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56DFEF3-FF39-3FE3-254F-13876D76DF9D}"/>
              </a:ext>
            </a:extLst>
          </p:cNvPr>
          <p:cNvSpPr txBox="1"/>
          <p:nvPr/>
        </p:nvSpPr>
        <p:spPr>
          <a:xfrm>
            <a:off x="6142111" y="2209675"/>
            <a:ext cx="5666254"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Know and follow all provisions in the approved roof control plan.</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The use of mobile roof supports provides greater support and eliminates the need for miners to install posts.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Never go under unsupported roof. Consider a roof with damaged or incomplete support as unsupported.</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Danger-off hazardous areas until appropriate corrective measures are taken.</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Conduct thorough examinations of the roof, face and ribs where miners will be working or traveling. </a:t>
            </a:r>
          </a:p>
        </p:txBody>
      </p:sp>
      <p:sp>
        <p:nvSpPr>
          <p:cNvPr id="2" name="TextBox 1">
            <a:extLst>
              <a:ext uri="{FF2B5EF4-FFF2-40B4-BE49-F238E27FC236}">
                <a16:creationId xmlns:a16="http://schemas.microsoft.com/office/drawing/2014/main" id="{14081A4D-44C2-73B5-E1D9-893971D202AE}"/>
              </a:ext>
            </a:extLst>
          </p:cNvPr>
          <p:cNvSpPr txBox="1"/>
          <p:nvPr/>
        </p:nvSpPr>
        <p:spPr>
          <a:xfrm>
            <a:off x="2092865" y="1469125"/>
            <a:ext cx="9715500" cy="584775"/>
          </a:xfrm>
          <a:prstGeom prst="rect">
            <a:avLst/>
          </a:prstGeom>
          <a:noFill/>
        </p:spPr>
        <p:txBody>
          <a:bodyPr wrap="square" rtlCol="0">
            <a:spAutoFit/>
          </a:bodyPr>
          <a:lstStyle/>
          <a:p>
            <a:pPr lvl="0">
              <a:spcAft>
                <a:spcPts val="1200"/>
              </a:spcAft>
              <a:buClr>
                <a:srgbClr val="C66A39"/>
              </a:buClr>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April 2, 2026 – A shuttle car operator was struck by falling rock from the mine roof while setting timber posts during retreat mining.</a:t>
            </a:r>
          </a:p>
        </p:txBody>
      </p:sp>
      <p:pic>
        <p:nvPicPr>
          <p:cNvPr id="3" name="Picture 2">
            <a:extLst>
              <a:ext uri="{FF2B5EF4-FFF2-40B4-BE49-F238E27FC236}">
                <a16:creationId xmlns:a16="http://schemas.microsoft.com/office/drawing/2014/main" id="{3798E882-EB48-4BE3-21CC-19031ABCC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865" y="2300122"/>
            <a:ext cx="3839683" cy="293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412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cky cliff&#10;&#10;Description automatically generated">
            <a:extLst>
              <a:ext uri="{FF2B5EF4-FFF2-40B4-BE49-F238E27FC236}">
                <a16:creationId xmlns:a16="http://schemas.microsoft.com/office/drawing/2014/main" id="{D0EEE933-1FB8-1D5B-84DA-816ADFBD9B69}"/>
              </a:ext>
            </a:extLst>
          </p:cNvPr>
          <p:cNvPicPr>
            <a:picLocks noChangeAspect="1"/>
          </p:cNvPicPr>
          <p:nvPr/>
        </p:nvPicPr>
        <p:blipFill rotWithShape="1">
          <a:blip r:embed="rId3">
            <a:extLst>
              <a:ext uri="{28A0092B-C50C-407E-A947-70E740481C1C}">
                <a14:useLocalDpi xmlns:a14="http://schemas.microsoft.com/office/drawing/2010/main" val="0"/>
              </a:ext>
            </a:extLst>
          </a:blip>
          <a:srcRect b="92794"/>
          <a:stretch/>
        </p:blipFill>
        <p:spPr>
          <a:xfrm>
            <a:off x="0" y="6544908"/>
            <a:ext cx="6517761" cy="313092"/>
          </a:xfrm>
          <a:prstGeom prst="rect">
            <a:avLst/>
          </a:prstGeom>
        </p:spPr>
      </p:pic>
      <p:pic>
        <p:nvPicPr>
          <p:cNvPr id="10" name="Picture 9" descr="A close-up of a rocky cliff&#10;&#10;Description automatically generated">
            <a:extLst>
              <a:ext uri="{FF2B5EF4-FFF2-40B4-BE49-F238E27FC236}">
                <a16:creationId xmlns:a16="http://schemas.microsoft.com/office/drawing/2014/main" id="{B4C9FBBB-0FBA-CE5F-9CF8-1FAB852D3A58}"/>
              </a:ext>
            </a:extLst>
          </p:cNvPr>
          <p:cNvPicPr>
            <a:picLocks noChangeAspect="1"/>
          </p:cNvPicPr>
          <p:nvPr/>
        </p:nvPicPr>
        <p:blipFill rotWithShape="1">
          <a:blip r:embed="rId3">
            <a:extLst>
              <a:ext uri="{28A0092B-C50C-407E-A947-70E740481C1C}">
                <a14:useLocalDpi xmlns:a14="http://schemas.microsoft.com/office/drawing/2010/main" val="0"/>
              </a:ext>
            </a:extLst>
          </a:blip>
          <a:srcRect t="90875"/>
          <a:stretch/>
        </p:blipFill>
        <p:spPr>
          <a:xfrm>
            <a:off x="0" y="0"/>
            <a:ext cx="6517759" cy="396508"/>
          </a:xfrm>
          <a:prstGeom prst="rect">
            <a:avLst/>
          </a:prstGeom>
        </p:spPr>
      </p:pic>
      <p:pic>
        <p:nvPicPr>
          <p:cNvPr id="5" name="Picture 4">
            <a:extLst>
              <a:ext uri="{FF2B5EF4-FFF2-40B4-BE49-F238E27FC236}">
                <a16:creationId xmlns:a16="http://schemas.microsoft.com/office/drawing/2014/main" id="{E97DC3B6-71F9-B10D-D96C-D4EF1AB14682}"/>
              </a:ext>
            </a:extLst>
          </p:cNvPr>
          <p:cNvPicPr>
            <a:picLocks noChangeAspect="1"/>
          </p:cNvPicPr>
          <p:nvPr/>
        </p:nvPicPr>
        <p:blipFill>
          <a:blip r:embed="rId4">
            <a:extLst>
              <a:ext uri="{28A0092B-C50C-407E-A947-70E740481C1C}">
                <a14:useLocalDpi xmlns:a14="http://schemas.microsoft.com/office/drawing/2010/main" val="0"/>
              </a:ext>
            </a:extLst>
          </a:blip>
          <a:srcRect t="2" b="2"/>
          <a:stretch/>
        </p:blipFill>
        <p:spPr>
          <a:xfrm>
            <a:off x="6096000" y="396508"/>
            <a:ext cx="6096000"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Site Incidents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70851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372291"/>
            <a:ext cx="10009465" cy="4247317"/>
          </a:xfrm>
          <a:prstGeom prst="rect">
            <a:avLst/>
          </a:prstGeom>
          <a:noFill/>
        </p:spPr>
        <p:txBody>
          <a:bodyPr wrap="square" rtlCol="0">
            <a:sp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04/08 – </a:t>
            </a:r>
            <a:r>
              <a:rPr lang="en-US" b="1">
                <a:latin typeface="Arial" panose="020B0604020202020204" pitchFamily="34" charset="0"/>
                <a:cs typeface="Arial" panose="020B0604020202020204" pitchFamily="34" charset="0"/>
              </a:rPr>
              <a:t>REPORTABLE</a:t>
            </a:r>
            <a:r>
              <a:rPr lang="en-US">
                <a:latin typeface="Arial" panose="020B0604020202020204" pitchFamily="34" charset="0"/>
                <a:cs typeface="Arial" panose="020B0604020202020204" pitchFamily="34" charset="0"/>
              </a:rPr>
              <a:t> Employee overextended left arm repairing vent door (Lost Time)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 repairing ventilation door reached for tool while holding part to door</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Arm overextended causing bicep rupture</a:t>
            </a:r>
          </a:p>
          <a:p>
            <a:pPr>
              <a:spcAft>
                <a:spcPts val="1200"/>
              </a:spcAft>
              <a:buClr>
                <a:srgbClr val="C66A39"/>
              </a:buClr>
            </a:pPr>
            <a:r>
              <a:rPr lang="en-US">
                <a:latin typeface="Arial" panose="020B0604020202020204" pitchFamily="34" charset="0"/>
                <a:cs typeface="Arial" panose="020B0604020202020204" pitchFamily="34" charset="0"/>
              </a:rPr>
              <a:t>04/21 – </a:t>
            </a:r>
            <a:r>
              <a:rPr lang="en-US" b="1">
                <a:latin typeface="Arial" panose="020B0604020202020204" pitchFamily="34" charset="0"/>
                <a:cs typeface="Arial" panose="020B0604020202020204" pitchFamily="34" charset="0"/>
              </a:rPr>
              <a:t>PFE</a:t>
            </a:r>
            <a:r>
              <a:rPr lang="en-US">
                <a:latin typeface="Arial" panose="020B0604020202020204" pitchFamily="34" charset="0"/>
                <a:cs typeface="Arial" panose="020B0604020202020204" pitchFamily="34" charset="0"/>
              </a:rPr>
              <a:t> Employee partially fell into open hole (See </a:t>
            </a:r>
            <a:r>
              <a:rPr lang="en-US">
                <a:latin typeface="Arial" panose="020B0604020202020204" pitchFamily="34" charset="0"/>
                <a:cs typeface="Arial" panose="020B0604020202020204" pitchFamily="34" charset="0"/>
                <a:hlinkClick r:id="rId3" action="ppaction://hlinksldjump"/>
              </a:rPr>
              <a:t>PFE Advisory Slide</a:t>
            </a:r>
            <a:r>
              <a:rPr lang="en-US">
                <a:latin typeface="Arial" panose="020B0604020202020204" pitchFamily="34" charset="0"/>
                <a:cs typeface="Arial" panose="020B0604020202020204" pitchFamily="34" charset="0"/>
              </a:rPr>
              <a:t>)</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RCA ongoing, Lessons Learned and Action Plan release soon</a:t>
            </a:r>
          </a:p>
          <a:p>
            <a:pPr>
              <a:spcBef>
                <a:spcPts val="0"/>
              </a:spcBef>
              <a:spcAft>
                <a:spcPts val="1200"/>
              </a:spcAft>
              <a:buClr>
                <a:srgbClr val="C66A39"/>
              </a:buClr>
            </a:pPr>
            <a:r>
              <a:rPr lang="en-US">
                <a:latin typeface="Arial" panose="020B0604020202020204" pitchFamily="34" charset="0"/>
                <a:cs typeface="Arial" panose="020B0604020202020204" pitchFamily="34" charset="0"/>
              </a:rPr>
              <a:t>04/21 – Employee rolled ankle while stepping out of buggy (First Aid)</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 exiting buggy at PC1 counterweight near drainage ditch</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Water present above ditch level made difficult to see transition from ground to ditch</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 stepped on transition, slipped into ditch and rolled ankle</a:t>
            </a:r>
          </a:p>
          <a:p>
            <a:pPr marL="342900" indent="-342900">
              <a:spcAft>
                <a:spcPts val="1200"/>
              </a:spcAft>
              <a:buClr>
                <a:srgbClr val="C66A39"/>
              </a:buClr>
              <a:buFont typeface="Arial" panose="020B0604020202020204" pitchFamily="34" charset="0"/>
              <a:buChar char="•"/>
            </a:pPr>
            <a:endParaRPr lang="en-US">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768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100C2-492B-098C-5D3B-082B74FD0F4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6BC67C72-8A7D-E4F0-0729-C9F2274A886D}"/>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AEC0FA-4EDA-F76A-3102-79AC2C1BB1D6}"/>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DB0F4CD-4B01-9408-9A1A-2FCE05B7867B}"/>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8AF036A-E3CF-79A9-6350-F4370D081D64}"/>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A2C423B-34AB-0E48-ED16-0561CB15A821}"/>
              </a:ext>
            </a:extLst>
          </p:cNvPr>
          <p:cNvSpPr txBox="1"/>
          <p:nvPr/>
        </p:nvSpPr>
        <p:spPr>
          <a:xfrm>
            <a:off x="1953935" y="1372291"/>
            <a:ext cx="10009465" cy="5078313"/>
          </a:xfrm>
          <a:prstGeom prst="rect">
            <a:avLst/>
          </a:prstGeom>
          <a:noFill/>
        </p:spPr>
        <p:txBody>
          <a:bodyPr wrap="square" rtlCol="0">
            <a:sp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04/23 – Seal at Williams Fork Pumphouse failed causing arc flash event (Property Damage)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2 employees followed a pump shutdown process at Williams Fork Pumphouse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Shutdown of makeup pump caused flange connection failure, releasing high-pressure water spray inside pump house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Water spray reached electrical equipment, causing transformer arc, breaker trip, and power outage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Employees exited pumphouse after connection failure, no exposure to arc flash</a:t>
            </a:r>
          </a:p>
          <a:p>
            <a:pPr>
              <a:spcAft>
                <a:spcPts val="1200"/>
              </a:spcAft>
              <a:buClr>
                <a:srgbClr val="C66A39"/>
              </a:buClr>
            </a:pPr>
            <a:r>
              <a:rPr lang="en-US">
                <a:latin typeface="Arial" panose="020B0604020202020204" pitchFamily="34" charset="0"/>
                <a:cs typeface="Arial" panose="020B0604020202020204" pitchFamily="34" charset="0"/>
              </a:rPr>
              <a:t>04/29 – Primary Mill 3 cyclone feeder header bent with crane (Property Damage)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Two employees changing seat and pipe on Clarkson valve after rebuilding cyclone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Crane Operator lowered hook for the other employee to remove chocker</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Before chocker removed, crane operator raised hook causing header to bend and chocker cable to break</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Inconsistent communication practices with crane led to injury Near Miss and PD</a:t>
            </a:r>
          </a:p>
        </p:txBody>
      </p:sp>
    </p:spTree>
    <p:extLst>
      <p:ext uri="{BB962C8B-B14F-4D97-AF65-F5344CB8AC3E}">
        <p14:creationId xmlns:p14="http://schemas.microsoft.com/office/powerpoint/2010/main" val="1141780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pPr algn="ctr"/>
            <a:r>
              <a:rPr lang="en-US" sz="4800" b="1">
                <a:solidFill>
                  <a:srgbClr val="004449"/>
                </a:solidFill>
                <a:latin typeface="Arial" panose="020B0604020202020204" pitchFamily="34" charset="0"/>
                <a:cs typeface="Arial" panose="020B0604020202020204" pitchFamily="34" charset="0"/>
              </a:rPr>
              <a:t>FRM Verification Results – April</a:t>
            </a:r>
            <a:endParaRPr lang="en-US" sz="3600" b="1">
              <a:solidFill>
                <a:srgbClr val="00444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5016758"/>
          </a:xfrm>
          <a:prstGeom prst="rect">
            <a:avLst/>
          </a:prstGeom>
          <a:noFill/>
        </p:spPr>
        <p:txBody>
          <a:bodyPr wrap="square">
            <a:spAutoFit/>
          </a:bodyPr>
          <a:lstStyle/>
          <a:p>
            <a:pPr marL="0" indent="0">
              <a:buNone/>
            </a:pPr>
            <a:r>
              <a:rPr lang="en-US" sz="2200"/>
              <a:t>220 verifications completed in April</a:t>
            </a:r>
          </a:p>
          <a:p>
            <a:pPr marL="0" indent="0">
              <a:buNone/>
            </a:pPr>
            <a:endParaRPr lang="en-US" sz="2200"/>
          </a:p>
          <a:p>
            <a:pPr marL="0" indent="0">
              <a:buNone/>
            </a:pPr>
            <a:r>
              <a:rPr lang="en-US" sz="2200" b="0" i="0" u="none" strike="noStrike">
                <a:solidFill>
                  <a:srgbClr val="000000"/>
                </a:solidFill>
                <a:effectLst/>
                <a:latin typeface="Calibri" panose="020F0502020204030204" pitchFamily="34" charset="0"/>
              </a:rPr>
              <a:t>Focus </a:t>
            </a:r>
            <a:r>
              <a:rPr lang="en-US" sz="2200">
                <a:solidFill>
                  <a:srgbClr val="000000"/>
                </a:solidFill>
                <a:latin typeface="Calibri" panose="020F0502020204030204" pitchFamily="34" charset="0"/>
              </a:rPr>
              <a:t>for</a:t>
            </a:r>
            <a:r>
              <a:rPr lang="en-US" sz="2200" b="0" i="0" u="none" strike="noStrike">
                <a:solidFill>
                  <a:srgbClr val="000000"/>
                </a:solidFill>
                <a:effectLst/>
                <a:latin typeface="Calibri" panose="020F0502020204030204" pitchFamily="34" charset="0"/>
              </a:rPr>
              <a:t> April</a:t>
            </a:r>
            <a:r>
              <a:rPr lang="en-US" sz="2200">
                <a:solidFill>
                  <a:srgbClr val="000000"/>
                </a:solidFill>
                <a:latin typeface="Calibri" panose="020F0502020204030204" pitchFamily="34" charset="0"/>
              </a:rPr>
              <a:t> was </a:t>
            </a:r>
            <a:r>
              <a:rPr lang="en-US" sz="2200" b="0" i="0" u="none" strike="noStrike">
                <a:solidFill>
                  <a:srgbClr val="000000"/>
                </a:solidFill>
                <a:effectLst/>
                <a:latin typeface="Calibri" panose="020F0502020204030204" pitchFamily="34" charset="0"/>
              </a:rPr>
              <a:t>around Hazardous Substance – Acute</a:t>
            </a:r>
            <a:r>
              <a:rPr lang="en-US" sz="2200">
                <a:solidFill>
                  <a:srgbClr val="000000"/>
                </a:solidFill>
                <a:latin typeface="Calibri" panose="020F0502020204030204" pitchFamily="34" charset="0"/>
              </a:rPr>
              <a:t>/</a:t>
            </a:r>
            <a:r>
              <a:rPr lang="en-US" sz="2200" b="0" i="0" u="none" strike="noStrike">
                <a:solidFill>
                  <a:srgbClr val="000000"/>
                </a:solidFill>
                <a:effectLst/>
                <a:latin typeface="Calibri" panose="020F0502020204030204" pitchFamily="34" charset="0"/>
              </a:rPr>
              <a:t>Chronic and Falling Objects</a:t>
            </a:r>
            <a:br>
              <a:rPr lang="en-US" sz="2200" b="0" i="0" u="none" strike="noStrike">
                <a:solidFill>
                  <a:srgbClr val="000000"/>
                </a:solidFill>
                <a:effectLst/>
                <a:latin typeface="Calibri" panose="020F0502020204030204" pitchFamily="34" charset="0"/>
              </a:rPr>
            </a:br>
            <a:endParaRPr lang="en-US" sz="2200"/>
          </a:p>
          <a:p>
            <a:pPr marL="342900" indent="-342900">
              <a:buFontTx/>
              <a:buChar char="-"/>
            </a:pPr>
            <a:r>
              <a:rPr lang="en-US" sz="2000"/>
              <a:t>Both Haz Sub - Acute and Haz Sub - Chronic decrease missing control ratios, Chronic still in top 3</a:t>
            </a:r>
          </a:p>
          <a:p>
            <a:pPr marL="342900" indent="-342900">
              <a:buFontTx/>
              <a:buChar char="-"/>
            </a:pPr>
            <a:r>
              <a:rPr lang="en-US" sz="2000"/>
              <a:t>Exposure to Electrical Hazards identified multiple missing Arc Flash labels</a:t>
            </a:r>
          </a:p>
          <a:p>
            <a:pPr marL="0" indent="0">
              <a:buNone/>
            </a:pPr>
            <a:endParaRPr lang="en-US" sz="2200"/>
          </a:p>
          <a:p>
            <a:pPr marL="0" indent="0">
              <a:buNone/>
            </a:pPr>
            <a:r>
              <a:rPr lang="en-US" sz="2200" u="sng"/>
              <a:t>FOCUS FOR MAY/JUNE:</a:t>
            </a:r>
          </a:p>
          <a:p>
            <a:pPr marL="342900" indent="-342900">
              <a:buFontTx/>
              <a:buChar char="-"/>
            </a:pPr>
            <a:r>
              <a:rPr lang="en-US" sz="2200"/>
              <a:t>Exposure to Electrical Hazards</a:t>
            </a:r>
          </a:p>
          <a:p>
            <a:pPr marL="342900" indent="-342900">
              <a:buFontTx/>
              <a:buChar char="-"/>
            </a:pPr>
            <a:r>
              <a:rPr lang="en-US" sz="2200"/>
              <a:t>Hazardous Substances - Chronic</a:t>
            </a:r>
          </a:p>
        </p:txBody>
      </p:sp>
      <p:graphicFrame>
        <p:nvGraphicFramePr>
          <p:cNvPr id="2" name="Chart 1">
            <a:extLst>
              <a:ext uri="{FF2B5EF4-FFF2-40B4-BE49-F238E27FC236}">
                <a16:creationId xmlns:a16="http://schemas.microsoft.com/office/drawing/2014/main" id="{6304E2E7-6C1B-44AB-B392-EA6690A2EE56}"/>
              </a:ext>
            </a:extLst>
          </p:cNvPr>
          <p:cNvGraphicFramePr>
            <a:graphicFrameLocks/>
          </p:cNvGraphicFramePr>
          <p:nvPr>
            <p:extLst>
              <p:ext uri="{D42A27DB-BD31-4B8C-83A1-F6EECF244321}">
                <p14:modId xmlns:p14="http://schemas.microsoft.com/office/powerpoint/2010/main" val="2218475525"/>
              </p:ext>
            </p:extLst>
          </p:nvPr>
        </p:nvGraphicFramePr>
        <p:xfrm>
          <a:off x="6242180" y="1331569"/>
          <a:ext cx="5949820" cy="5061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7380-545D-8F97-1ACF-DF928715696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01626E-E7E0-BFFE-B6FD-84AD39FB1AF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65D8E-1D6C-CA30-4E51-7F0F6B321C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C9EF26-6194-B83C-A9EB-44EBAC5DD17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47E70-FADA-6CD5-C6AF-50AB1A07B9BF}"/>
              </a:ext>
            </a:extLst>
          </p:cNvPr>
          <p:cNvSpPr txBox="1"/>
          <p:nvPr/>
        </p:nvSpPr>
        <p:spPr>
          <a:xfrm>
            <a:off x="1953936" y="541294"/>
            <a:ext cx="9826172" cy="1200329"/>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FRM Verification Results – April</a:t>
            </a:r>
          </a:p>
          <a:p>
            <a:pPr algn="ctr"/>
            <a:r>
              <a:rPr lang="en-US" sz="2400" b="1">
                <a:solidFill>
                  <a:srgbClr val="004449"/>
                </a:solidFill>
                <a:latin typeface="Arial" panose="020B0604020202020204" pitchFamily="34" charset="0"/>
                <a:cs typeface="Arial" panose="020B0604020202020204" pitchFamily="34" charset="0"/>
              </a:rPr>
              <a:t>Henderson Missing Controls with Multiple No Responses</a:t>
            </a:r>
          </a:p>
        </p:txBody>
      </p:sp>
      <p:pic>
        <p:nvPicPr>
          <p:cNvPr id="3" name="Picture 2">
            <a:extLst>
              <a:ext uri="{FF2B5EF4-FFF2-40B4-BE49-F238E27FC236}">
                <a16:creationId xmlns:a16="http://schemas.microsoft.com/office/drawing/2014/main" id="{84D51F29-4EA7-4AF0-F9FE-E8715D2C1E89}"/>
              </a:ext>
            </a:extLst>
          </p:cNvPr>
          <p:cNvPicPr>
            <a:picLocks noChangeAspect="1"/>
          </p:cNvPicPr>
          <p:nvPr/>
        </p:nvPicPr>
        <p:blipFill>
          <a:blip r:embed="rId3"/>
          <a:stretch>
            <a:fillRect/>
          </a:stretch>
        </p:blipFill>
        <p:spPr>
          <a:xfrm>
            <a:off x="2392473" y="1885384"/>
            <a:ext cx="8944219" cy="4260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2164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4524315"/>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Management Topics</a:t>
            </a:r>
          </a:p>
          <a:p>
            <a:endParaRPr lang="en-US" sz="4800" b="1">
              <a:solidFill>
                <a:srgbClr val="004449"/>
              </a:solidFill>
              <a:latin typeface="Arial" panose="020B0604020202020204" pitchFamily="34" charset="0"/>
              <a:cs typeface="Arial" panose="020B0604020202020204" pitchFamily="34" charset="0"/>
            </a:endParaRPr>
          </a:p>
          <a:p>
            <a:pPr marL="457200" indent="-457200">
              <a:buFontTx/>
              <a:buChar char="-"/>
            </a:pPr>
            <a:r>
              <a:rPr lang="en-US" sz="3200" b="1">
                <a:solidFill>
                  <a:srgbClr val="004449"/>
                </a:solidFill>
                <a:latin typeface="Arial" panose="020B0604020202020204" pitchFamily="34" charset="0"/>
                <a:cs typeface="Arial" panose="020B0604020202020204" pitchFamily="34" charset="0"/>
              </a:rPr>
              <a:t>ISN Updates</a:t>
            </a:r>
          </a:p>
          <a:p>
            <a:pPr marL="914400" lvl="1" indent="-457200">
              <a:buFontTx/>
              <a:buChar char="-"/>
            </a:pPr>
            <a:r>
              <a:rPr lang="en-US" sz="3200" b="1">
                <a:solidFill>
                  <a:srgbClr val="004449"/>
                </a:solidFill>
                <a:latin typeface="Arial" panose="020B0604020202020204" pitchFamily="34" charset="0"/>
                <a:cs typeface="Arial" panose="020B0604020202020204" pitchFamily="34" charset="0"/>
              </a:rPr>
              <a:t>MSHA Part 48 Training</a:t>
            </a:r>
          </a:p>
          <a:p>
            <a:pPr marL="457200" indent="-457200">
              <a:buFontTx/>
              <a:buChar char="-"/>
            </a:pPr>
            <a:r>
              <a:rPr lang="en-US" sz="3200" b="1">
                <a:solidFill>
                  <a:srgbClr val="004449"/>
                </a:solidFill>
                <a:latin typeface="Arial" panose="020B0604020202020204" pitchFamily="34" charset="0"/>
                <a:cs typeface="Arial" panose="020B0604020202020204" pitchFamily="34" charset="0"/>
              </a:rPr>
              <a:t>Site Badging</a:t>
            </a: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31248-B5B0-634D-85E1-DB8B52D98CF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C0FBB2D-1E0F-F207-5B85-AB75822A205F}"/>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47F7C67-5463-FE03-E195-D5512E9ABB8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98B7D76-6032-A7B3-9B99-597ADAF55947}"/>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C34DFA9-B2C5-0E5D-4A33-6F5944D783E9}"/>
              </a:ext>
            </a:extLst>
          </p:cNvPr>
          <p:cNvSpPr txBox="1"/>
          <p:nvPr/>
        </p:nvSpPr>
        <p:spPr>
          <a:xfrm>
            <a:off x="2006818" y="501580"/>
            <a:ext cx="9549455" cy="584775"/>
          </a:xfrm>
          <a:prstGeom prst="rect">
            <a:avLst/>
          </a:prstGeom>
          <a:noFill/>
        </p:spPr>
        <p:txBody>
          <a:bodyPr wrap="square" rtlCol="0">
            <a:spAutoFit/>
          </a:bodyPr>
          <a:lstStyle/>
          <a:p>
            <a:pPr lvl="0">
              <a:defRPr/>
            </a:pPr>
            <a:r>
              <a:rPr lang="en-US" sz="3200" b="1">
                <a:solidFill>
                  <a:srgbClr val="004449"/>
                </a:solidFill>
                <a:latin typeface="Arial" panose="020B0604020202020204" pitchFamily="34" charset="0"/>
                <a:cs typeface="Arial" panose="020B0604020202020204" pitchFamily="34" charset="0"/>
              </a:rPr>
              <a:t>ISNetworld / Training Update</a:t>
            </a:r>
          </a:p>
        </p:txBody>
      </p:sp>
      <p:pic>
        <p:nvPicPr>
          <p:cNvPr id="8" name="Picture 7" descr="A blue and grey text on a black background&#10;&#10;Description automatically generated">
            <a:extLst>
              <a:ext uri="{FF2B5EF4-FFF2-40B4-BE49-F238E27FC236}">
                <a16:creationId xmlns:a16="http://schemas.microsoft.com/office/drawing/2014/main" id="{F6FC9A44-98D1-2905-FEAD-9D47A9160D8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825E29AD-68A6-7334-8341-3A25E32D053B}"/>
              </a:ext>
            </a:extLst>
          </p:cNvPr>
          <p:cNvSpPr txBox="1"/>
          <p:nvPr/>
        </p:nvSpPr>
        <p:spPr>
          <a:xfrm>
            <a:off x="1637899" y="1016365"/>
            <a:ext cx="10270815" cy="5413726"/>
          </a:xfrm>
          <a:prstGeom prst="rect">
            <a:avLst/>
          </a:prstGeom>
          <a:noFill/>
        </p:spPr>
        <p:txBody>
          <a:bodyPr wrap="square" lIns="91440" tIns="45720" rIns="91440" bIns="45720" anchor="t">
            <a:spAutoFit/>
          </a:bodyPr>
          <a:lstStyle/>
          <a:p>
            <a:pPr>
              <a:lnSpc>
                <a:spcPct val="107000"/>
              </a:lnSpc>
            </a:pPr>
            <a:r>
              <a:rPr lang="en-US" b="1">
                <a:solidFill>
                  <a:srgbClr val="404040"/>
                </a:solidFill>
                <a:ea typeface="+mn-lt"/>
                <a:cs typeface="+mn-lt"/>
              </a:rPr>
              <a:t>Training and ISN Compliance</a:t>
            </a:r>
          </a:p>
          <a:p>
            <a:pPr marL="285750" indent="-285750">
              <a:lnSpc>
                <a:spcPct val="107000"/>
              </a:lnSpc>
              <a:buFont typeface="Arial" panose="020B0604020202020204" pitchFamily="34" charset="0"/>
              <a:buChar char="•"/>
            </a:pPr>
            <a:r>
              <a:rPr lang="en-US">
                <a:solidFill>
                  <a:srgbClr val="404040"/>
                </a:solidFill>
                <a:ea typeface="+mn-lt"/>
                <a:cs typeface="+mn-lt"/>
              </a:rPr>
              <a:t>All contractors were required to have all training (Core, Compliance and Technical) and Worker Acknowledgements to be uploaded/completed in ISN by in April</a:t>
            </a:r>
          </a:p>
          <a:p>
            <a:pPr marL="742950" lvl="1"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If Contractors do not have this completed by </a:t>
            </a:r>
            <a:r>
              <a:rPr lang="en-US" b="1" u="sng">
                <a:solidFill>
                  <a:srgbClr val="404040"/>
                </a:solidFill>
                <a:latin typeface="Calibri" panose="020F0502020204030204" pitchFamily="34" charset="0"/>
                <a:ea typeface="Calibri" panose="020F0502020204030204" pitchFamily="34" charset="0"/>
                <a:cs typeface="Calibri" panose="020F0502020204030204" pitchFamily="34" charset="0"/>
              </a:rPr>
              <a:t>June 15, 2026</a:t>
            </a: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 Henderson will deny access to employees who are showing as incomplete in ISN</a:t>
            </a:r>
          </a:p>
          <a:p>
            <a:pPr marL="742950" lvl="1"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If you need assistance, please call or email:</a:t>
            </a:r>
          </a:p>
          <a:p>
            <a:pPr lvl="2">
              <a:lnSpc>
                <a:spcPct val="107000"/>
              </a:lnSpc>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	Anna Nab</a:t>
            </a:r>
          </a:p>
          <a:p>
            <a:pPr lvl="2">
              <a:lnSpc>
                <a:spcPct val="107000"/>
              </a:lnSpc>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	GSC Superintendent – Contractor Compliance</a:t>
            </a:r>
          </a:p>
          <a:p>
            <a:pPr lvl="2">
              <a:lnSpc>
                <a:spcPct val="107000"/>
              </a:lnSpc>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	719-427-0033</a:t>
            </a:r>
          </a:p>
          <a:p>
            <a:pPr lvl="2">
              <a:lnSpc>
                <a:spcPct val="107000"/>
              </a:lnSpc>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US">
                <a:solidFill>
                  <a:srgbClr val="404040"/>
                </a:solidFill>
                <a:latin typeface="Calibri" panose="020F0502020204030204" pitchFamily="34" charset="0"/>
                <a:ea typeface="Calibri" panose="020F0502020204030204" pitchFamily="34" charset="0"/>
                <a:cs typeface="Calibri" panose="020F0502020204030204" pitchFamily="34" charset="0"/>
                <a:hlinkClick r:id="rId4"/>
              </a:rPr>
              <a:t>anab1@fmi.com</a:t>
            </a: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742950" lvl="1" indent="-285750">
              <a:lnSpc>
                <a:spcPct val="107000"/>
              </a:lnSpc>
              <a:buFont typeface="Wingdings" panose="05000000000000000000" pitchFamily="2" charset="2"/>
              <a:buChar char="§"/>
            </a:pPr>
            <a:r>
              <a:rPr lang="en-US" b="1">
                <a:solidFill>
                  <a:srgbClr val="FF0000"/>
                </a:solidFill>
                <a:latin typeface="Calibri" panose="020F0502020204030204" pitchFamily="34" charset="0"/>
                <a:ea typeface="Calibri" panose="020F0502020204030204" pitchFamily="34" charset="0"/>
                <a:cs typeface="Calibri" panose="020F0502020204030204" pitchFamily="34" charset="0"/>
              </a:rPr>
              <a:t>Until your employees are fully compliant in ISN, all contractors must have all employee training documentation available on site or held by the contractor’s PM onsite (e.g. a project binder with all the training documentation).</a:t>
            </a:r>
          </a:p>
          <a:p>
            <a:pPr marL="285750" indent="-285750">
              <a:lnSpc>
                <a:spcPct val="107000"/>
              </a:lnSpc>
              <a:buFont typeface="Wingdings" panose="05000000000000000000" pitchFamily="2" charset="2"/>
              <a:buChar char="§"/>
            </a:pPr>
            <a:r>
              <a:rPr lang="en-US" b="1">
                <a:latin typeface="Calibri" panose="020F0502020204030204" pitchFamily="34" charset="0"/>
                <a:ea typeface="Calibri" panose="020F0502020204030204" pitchFamily="34" charset="0"/>
                <a:cs typeface="Calibri" panose="020F0502020204030204" pitchFamily="34" charset="0"/>
              </a:rPr>
              <a:t>Part 48 New-Miner Single-File Training Upload</a:t>
            </a:r>
          </a:p>
          <a:p>
            <a:pPr marL="742950" lvl="1" indent="-285750">
              <a:lnSpc>
                <a:spcPct val="107000"/>
              </a:lnSpc>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Contract employees may have multiple 5000-23’s for New Miner, specifically the Introduction to Work Area portion on a separate records</a:t>
            </a:r>
          </a:p>
          <a:p>
            <a:pPr marL="742950" lvl="1" indent="-285750">
              <a:lnSpc>
                <a:spcPct val="107000"/>
              </a:lnSpc>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Must upload to ISN all 5000-23’s showing completed New Miner training in 1 file, not separate files</a:t>
            </a:r>
            <a:br>
              <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br>
            <a:endPar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331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t="7841" r="10714" b="7841"/>
          <a:stretch>
            <a:fillRect/>
          </a:stretch>
        </p:blipFill>
        <p:spPr>
          <a:xfrm>
            <a:off x="2429700" y="416196"/>
            <a:ext cx="9762300" cy="612681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3006"/>
            <a:ext cx="6096000" cy="31499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522514" y="976486"/>
            <a:ext cx="55734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Success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834385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D1D08-FBB1-7E76-6CC5-9A8B8AEBD8CA}"/>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24D15E6-7CE0-729E-6710-771B23BEE94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09E2E78-3319-D11A-1629-A977FBA31323}"/>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F056846-2CF2-7C51-1EA4-1A266DBC3D88}"/>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A553EF9-E8FA-33D6-9F87-F690D9AB9901}"/>
              </a:ext>
            </a:extLst>
          </p:cNvPr>
          <p:cNvSpPr txBox="1"/>
          <p:nvPr/>
        </p:nvSpPr>
        <p:spPr>
          <a:xfrm>
            <a:off x="2006818" y="501580"/>
            <a:ext cx="9549455"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Badging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4C8F268D-C5F1-055D-CE86-4FF1D2CECDF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47250FD4-B381-6209-9F85-6EE58359B0AB}"/>
              </a:ext>
            </a:extLst>
          </p:cNvPr>
          <p:cNvSpPr txBox="1"/>
          <p:nvPr/>
        </p:nvSpPr>
        <p:spPr>
          <a:xfrm>
            <a:off x="1799265" y="1077325"/>
            <a:ext cx="10270815" cy="2153731"/>
          </a:xfrm>
          <a:prstGeom prst="rect">
            <a:avLst/>
          </a:prstGeom>
          <a:noFill/>
        </p:spPr>
        <p:txBody>
          <a:bodyPr wrap="square" lIns="91440" tIns="45720" rIns="91440" bIns="45720" anchor="t">
            <a:spAutoFit/>
          </a:bodyPr>
          <a:lstStyle/>
          <a:p>
            <a:pPr>
              <a:lnSpc>
                <a:spcPct val="107000"/>
              </a:lnSpc>
            </a:pPr>
            <a:r>
              <a:rPr lang="en-US" b="1">
                <a:latin typeface="Calibri" panose="020F0502020204030204" pitchFamily="34" charset="0"/>
                <a:ea typeface="Calibri" panose="020F0502020204030204" pitchFamily="34" charset="0"/>
                <a:cs typeface="Calibri" panose="020F0502020204030204" pitchFamily="34" charset="0"/>
              </a:rPr>
              <a:t>Badging</a:t>
            </a:r>
          </a:p>
          <a:p>
            <a:pPr marL="285750" indent="-285750">
              <a:lnSpc>
                <a:spcPct val="107000"/>
              </a:lnSpc>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All contractor employees are required to badge in and out of the gate at both the Henderson Mine and Mill.</a:t>
            </a:r>
          </a:p>
          <a:p>
            <a:pPr marL="285750" indent="-285750">
              <a:lnSpc>
                <a:spcPct val="107000"/>
              </a:lnSpc>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Requesting Contractors submit a list of current employees onsite or will be onsite. Send this list to Tina Michaelis, GSC Superintendent at </a:t>
            </a:r>
            <a:r>
              <a:rPr lang="en-US">
                <a:latin typeface="Calibri" panose="020F0502020204030204" pitchFamily="34" charset="0"/>
                <a:ea typeface="Calibri" panose="020F0502020204030204" pitchFamily="34" charset="0"/>
                <a:cs typeface="Calibri" panose="020F0502020204030204" pitchFamily="34" charset="0"/>
                <a:hlinkClick r:id="rId4"/>
              </a:rPr>
              <a:t>tmichael@fmi.com</a:t>
            </a:r>
            <a:r>
              <a:rPr lang="en-US">
                <a:latin typeface="Calibri" panose="020F0502020204030204" pitchFamily="34" charset="0"/>
                <a:ea typeface="Calibri" panose="020F0502020204030204" pitchFamily="34" charset="0"/>
                <a:cs typeface="Calibri" panose="020F0502020204030204" pitchFamily="34" charset="0"/>
              </a:rPr>
              <a:t> </a:t>
            </a:r>
          </a:p>
          <a:p>
            <a:pPr lvl="1">
              <a:lnSpc>
                <a:spcPct val="107000"/>
              </a:lnSpc>
            </a:pPr>
            <a:br>
              <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br>
            <a:endPar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3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Open Forum</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648729" y="851629"/>
            <a:ext cx="6055581" cy="2064117"/>
          </a:xfrm>
        </p:spPr>
        <p:txBody>
          <a:bodyPr numCol="2">
            <a:no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June 18</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July 16</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August 20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September 10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October 8</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November 19</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December 17</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656611FE-9FE3-BE7E-BACA-FBFD37B5DF3A}"/>
              </a:ext>
            </a:extLst>
          </p:cNvPr>
          <p:cNvSpPr txBox="1"/>
          <p:nvPr/>
        </p:nvSpPr>
        <p:spPr>
          <a:xfrm>
            <a:off x="7919718" y="993619"/>
            <a:ext cx="3766146" cy="2308324"/>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2026 Meeting Schedule</a:t>
            </a:r>
            <a:endParaRPr lang="en-US" sz="3600" b="1">
              <a:solidFill>
                <a:schemeClr val="bg1"/>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
        <p:nvSpPr>
          <p:cNvPr id="2" name="TextBox 1">
            <a:extLst>
              <a:ext uri="{FF2B5EF4-FFF2-40B4-BE49-F238E27FC236}">
                <a16:creationId xmlns:a16="http://schemas.microsoft.com/office/drawing/2014/main" id="{F852CE6A-9F47-DE7A-57F2-4C48A28D8ECC}"/>
              </a:ext>
            </a:extLst>
          </p:cNvPr>
          <p:cNvSpPr txBox="1"/>
          <p:nvPr/>
        </p:nvSpPr>
        <p:spPr>
          <a:xfrm>
            <a:off x="867416" y="4436274"/>
            <a:ext cx="5486400" cy="20067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Meetings begin 1 PM MST</a:t>
            </a:r>
          </a:p>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Mine and Mill In-Person Options Monthly</a:t>
            </a:r>
          </a:p>
          <a:p>
            <a:endParaRPr lang="en-US"/>
          </a:p>
        </p:txBody>
      </p:sp>
    </p:spTree>
    <p:extLst>
      <p:ext uri="{BB962C8B-B14F-4D97-AF65-F5344CB8AC3E}">
        <p14:creationId xmlns:p14="http://schemas.microsoft.com/office/powerpoint/2010/main" val="978846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May Sign-Off Record</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6" y="1372291"/>
            <a:ext cx="9813995" cy="11223585"/>
          </a:xfrm>
          <a:prstGeom prst="rect">
            <a:avLst/>
          </a:prstGeom>
          <a:noFill/>
        </p:spPr>
        <p:txBody>
          <a:bodyPr wrap="square" numCol="2" rtlCol="0">
            <a:spAutoFit/>
          </a:bodyPr>
          <a:lstStyle/>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Font typeface="Arial" panose="020B0604020202020204" pitchFamily="34" charset="0"/>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p:txBody>
      </p:sp>
    </p:spTree>
    <p:extLst>
      <p:ext uri="{BB962C8B-B14F-4D97-AF65-F5344CB8AC3E}">
        <p14:creationId xmlns:p14="http://schemas.microsoft.com/office/powerpoint/2010/main" val="307276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B563C-A5D6-A039-A95D-1A202017143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F951E95-4DBD-B331-1D0B-C9C0408B01F6}"/>
              </a:ext>
            </a:extLst>
          </p:cNvPr>
          <p:cNvSpPr/>
          <p:nvPr/>
        </p:nvSpPr>
        <p:spPr>
          <a:xfrm>
            <a:off x="8673981" y="0"/>
            <a:ext cx="3518019"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EFDC082-3EE7-83A0-25DA-5A960EA75A65}"/>
              </a:ext>
            </a:extLst>
          </p:cNvPr>
          <p:cNvSpPr txBox="1">
            <a:spLocks/>
          </p:cNvSpPr>
          <p:nvPr/>
        </p:nvSpPr>
        <p:spPr>
          <a:xfrm>
            <a:off x="554414" y="823013"/>
            <a:ext cx="7174145" cy="717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4449"/>
                </a:solidFill>
                <a:effectLst/>
                <a:uLnTx/>
                <a:uFillTx/>
                <a:latin typeface="Arial" panose="020B0604020202020204" pitchFamily="34" charset="0"/>
                <a:ea typeface="+mj-ea"/>
                <a:cs typeface="Arial" panose="020B0604020202020204" pitchFamily="34" charset="0"/>
              </a:rPr>
              <a:t>Miami: Proactive Communication and Quick Action</a:t>
            </a:r>
            <a:endParaRPr kumimoji="0" lang="en-US" sz="2400" b="1" i="0" u="none" strike="noStrike" kern="1200" cap="none" spc="0" normalizeH="0" baseline="0" noProof="0">
              <a:ln>
                <a:noFill/>
              </a:ln>
              <a:solidFill>
                <a:srgbClr val="004449"/>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9590EACF-1D7D-0E1E-2A97-8A432935513B}"/>
              </a:ext>
            </a:extLst>
          </p:cNvPr>
          <p:cNvSpPr txBox="1"/>
          <p:nvPr/>
        </p:nvSpPr>
        <p:spPr>
          <a:xfrm>
            <a:off x="554415" y="393385"/>
            <a:ext cx="610423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rPr>
              <a:t>Spotlight On</a:t>
            </a:r>
            <a:endParaRPr kumimoji="0" lang="en-US" sz="1600" b="0"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AF81E26-1B65-78C2-8728-9FA5B7BFE5AB}"/>
              </a:ext>
            </a:extLst>
          </p:cNvPr>
          <p:cNvSpPr txBox="1"/>
          <p:nvPr/>
        </p:nvSpPr>
        <p:spPr>
          <a:xfrm>
            <a:off x="9053923" y="1851645"/>
            <a:ext cx="2758129" cy="3751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Discussion</a:t>
            </a:r>
          </a:p>
          <a:p>
            <a:pPr marL="285750" marR="0" lvl="0" indent="-28575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Char char="•"/>
              <a:tabLst/>
              <a:defRPr/>
            </a:pPr>
            <a:r>
              <a:rPr lang="en-US" sz="1600" i="1">
                <a:solidFill>
                  <a:prstClr val="white"/>
                </a:solidFill>
                <a:latin typeface="Arial" panose="020B0604020202020204" pitchFamily="34" charset="0"/>
                <a:cs typeface="Arial" panose="020B0604020202020204" pitchFamily="34" charset="0"/>
              </a:rPr>
              <a:t>How am I empowered to make improvements in my work area? </a:t>
            </a:r>
            <a:endParaRPr kumimoji="0" lang="en-US"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Char char="•"/>
              <a:tabLst/>
              <a:defRPr/>
            </a:pPr>
            <a:r>
              <a:rPr lang="en-US" sz="1600" i="1">
                <a:solidFill>
                  <a:prstClr val="white"/>
                </a:solidFill>
                <a:latin typeface="Arial" panose="020B0604020202020204" pitchFamily="34" charset="0"/>
                <a:cs typeface="Arial" panose="020B0604020202020204" pitchFamily="34" charset="0"/>
              </a:rPr>
              <a:t>How do I take action to help improve conditions for myself and others? </a:t>
            </a:r>
          </a:p>
          <a:p>
            <a:pPr marL="285750" indent="-285750">
              <a:lnSpc>
                <a:spcPct val="90000"/>
              </a:lnSpc>
              <a:spcAft>
                <a:spcPts val="1200"/>
              </a:spcAft>
              <a:buClr>
                <a:srgbClr val="C66A39"/>
              </a:buClr>
              <a:buFont typeface="Arial" panose="020B0604020202020204" pitchFamily="34" charset="0"/>
              <a:buChar char="•"/>
              <a:defRPr/>
            </a:pPr>
            <a:r>
              <a:rPr kumimoji="0" lang="en-US"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would help me feel prepared to act and make suggestions on better work planning and execution? </a:t>
            </a:r>
          </a:p>
          <a:p>
            <a:pPr marL="285750" marR="0" lvl="0" indent="-285750" algn="l" defTabSz="914400" rtl="0" eaLnBrk="1" fontAlgn="auto" latinLnBrk="0" hangingPunct="1">
              <a:lnSpc>
                <a:spcPct val="90000"/>
              </a:lnSpc>
              <a:spcBef>
                <a:spcPts val="600"/>
              </a:spcBef>
              <a:spcAft>
                <a:spcPts val="0"/>
              </a:spcAft>
              <a:buClr>
                <a:srgbClr val="C66A39"/>
              </a:buClr>
              <a:buSzTx/>
              <a:buFont typeface="Arial" panose="020B0604020202020204" pitchFamily="34" charset="0"/>
              <a:buChar char="•"/>
              <a:tabLst/>
              <a:defRPr/>
            </a:pPr>
            <a:endParaRPr kumimoji="0" lang="en-US"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descr="A blue and grey text on a black background&#10;&#10;Description automatically generated">
            <a:extLst>
              <a:ext uri="{FF2B5EF4-FFF2-40B4-BE49-F238E27FC236}">
                <a16:creationId xmlns:a16="http://schemas.microsoft.com/office/drawing/2014/main" id="{CB9D754A-27EF-6678-E85B-C5CAE1DDEC1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933706" y="5828323"/>
            <a:ext cx="922341" cy="508727"/>
          </a:xfrm>
          <a:prstGeom prst="rect">
            <a:avLst/>
          </a:prstGeom>
        </p:spPr>
      </p:pic>
      <p:sp>
        <p:nvSpPr>
          <p:cNvPr id="7" name="TextBox 6">
            <a:extLst>
              <a:ext uri="{FF2B5EF4-FFF2-40B4-BE49-F238E27FC236}">
                <a16:creationId xmlns:a16="http://schemas.microsoft.com/office/drawing/2014/main" id="{59B24DF0-5C03-E523-599E-8AB52906EF2A}"/>
              </a:ext>
            </a:extLst>
          </p:cNvPr>
          <p:cNvSpPr txBox="1"/>
          <p:nvPr/>
        </p:nvSpPr>
        <p:spPr>
          <a:xfrm>
            <a:off x="554414" y="1874290"/>
            <a:ext cx="7425900" cy="4462760"/>
          </a:xfrm>
          <a:prstGeom prst="rect">
            <a:avLst/>
          </a:prstGeom>
          <a:noFill/>
        </p:spPr>
        <p:txBody>
          <a:bodyPr wrap="square">
            <a:spAutoFit/>
          </a:bodyPr>
          <a:lstStyle/>
          <a:p>
            <a:pPr>
              <a:defRPr/>
            </a:pPr>
            <a:r>
              <a:rPr lang="en-US" b="1">
                <a:solidFill>
                  <a:schemeClr val="tx1">
                    <a:lumMod val="75000"/>
                    <a:lumOff val="25000"/>
                  </a:schemeClr>
                </a:solidFill>
                <a:latin typeface="Arial" panose="020B0604020202020204" pitchFamily="34" charset="0"/>
                <a:cs typeface="Arial" panose="020B0604020202020204" pitchFamily="34" charset="0"/>
              </a:rPr>
              <a:t>The Miami Health and Safety team took proactive action to protect worker safety as they prepared for a smelter shutdown. </a:t>
            </a:r>
          </a:p>
          <a:p>
            <a:pPr>
              <a:defRPr/>
            </a:pPr>
            <a:endParaRPr lang="en-US">
              <a:solidFill>
                <a:schemeClr val="tx1">
                  <a:lumMod val="75000"/>
                  <a:lumOff val="25000"/>
                </a:schemeClr>
              </a:solidFill>
              <a:latin typeface="Arial" panose="020B0604020202020204" pitchFamily="34" charset="0"/>
              <a:cs typeface="Arial" panose="020B0604020202020204" pitchFamily="34" charset="0"/>
            </a:endParaRPr>
          </a:p>
          <a:p>
            <a:pPr>
              <a:defRPr/>
            </a:pPr>
            <a:r>
              <a:rPr lang="en-US">
                <a:solidFill>
                  <a:schemeClr val="tx1">
                    <a:lumMod val="75000"/>
                    <a:lumOff val="25000"/>
                  </a:schemeClr>
                </a:solidFill>
                <a:latin typeface="Arial" panose="020B0604020202020204" pitchFamily="34" charset="0"/>
                <a:cs typeface="Arial" panose="020B0604020202020204" pitchFamily="34" charset="0"/>
              </a:rPr>
              <a:t>A potential hazard was identified when flagging was discussed in an area where a hard barricade would provide a stronger level of protection. The team responded quickly, verified conditions in the field and ensured a hard barricade was installed. </a:t>
            </a:r>
          </a:p>
          <a:p>
            <a:pPr>
              <a:defRPr/>
            </a:pPr>
            <a:endParaRPr lang="en-US">
              <a:solidFill>
                <a:schemeClr val="tx1">
                  <a:lumMod val="75000"/>
                  <a:lumOff val="25000"/>
                </a:schemeClr>
              </a:solidFill>
              <a:latin typeface="Arial" panose="020B0604020202020204" pitchFamily="34" charset="0"/>
              <a:cs typeface="Arial" panose="020B0604020202020204" pitchFamily="34" charset="0"/>
            </a:endParaRPr>
          </a:p>
          <a:p>
            <a:pPr>
              <a:defRPr/>
            </a:pPr>
            <a:r>
              <a:rPr lang="en-US">
                <a:solidFill>
                  <a:schemeClr val="tx1">
                    <a:lumMod val="75000"/>
                    <a:lumOff val="25000"/>
                  </a:schemeClr>
                </a:solidFill>
                <a:latin typeface="Arial" panose="020B0604020202020204" pitchFamily="34" charset="0"/>
                <a:cs typeface="Arial" panose="020B0604020202020204" pitchFamily="34" charset="0"/>
              </a:rPr>
              <a:t>This action created a clear physical barrier, reduced the risk of unauthorized access to a high‑hazard area and strengthened protection for workers and contractors in preparation for shutdown activities. </a:t>
            </a:r>
          </a:p>
          <a:p>
            <a:pPr>
              <a:defRPr/>
            </a:pPr>
            <a:endParaRPr lang="en-US">
              <a:solidFill>
                <a:schemeClr val="tx1">
                  <a:lumMod val="75000"/>
                  <a:lumOff val="25000"/>
                </a:schemeClr>
              </a:solidFill>
              <a:latin typeface="Arial" panose="020B0604020202020204" pitchFamily="34" charset="0"/>
              <a:cs typeface="Arial" panose="020B0604020202020204" pitchFamily="34" charset="0"/>
            </a:endParaRPr>
          </a:p>
          <a:p>
            <a:pPr>
              <a:defRPr/>
            </a:pPr>
            <a:r>
              <a:rPr lang="en-US">
                <a:solidFill>
                  <a:schemeClr val="tx1">
                    <a:lumMod val="75000"/>
                    <a:lumOff val="25000"/>
                  </a:schemeClr>
                </a:solidFill>
                <a:latin typeface="Arial" panose="020B0604020202020204" pitchFamily="34" charset="0"/>
                <a:cs typeface="Arial" panose="020B0604020202020204" pitchFamily="34" charset="0"/>
              </a:rPr>
              <a:t>The proactive communication and mitigation efforts demonstrate the importance of taking ownership of work areas and speaking up when opportunities exist to improve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12" name="Graphic 11" descr="Chat outline">
            <a:extLst>
              <a:ext uri="{FF2B5EF4-FFF2-40B4-BE49-F238E27FC236}">
                <a16:creationId xmlns:a16="http://schemas.microsoft.com/office/drawing/2014/main" id="{8C627411-3A12-C6FA-FB29-3DB5D3FAEF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47586" y="520950"/>
            <a:ext cx="1370805" cy="1370805"/>
          </a:xfrm>
          <a:prstGeom prst="rect">
            <a:avLst/>
          </a:prstGeom>
        </p:spPr>
      </p:pic>
    </p:spTree>
    <p:extLst>
      <p:ext uri="{BB962C8B-B14F-4D97-AF65-F5344CB8AC3E}">
        <p14:creationId xmlns:p14="http://schemas.microsoft.com/office/powerpoint/2010/main" val="550128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9BFA85-6B43-7E5C-99CC-824833259839}"/>
              </a:ext>
            </a:extLst>
          </p:cNvPr>
          <p:cNvPicPr>
            <a:picLocks noChangeAspect="1"/>
          </p:cNvPicPr>
          <p:nvPr/>
        </p:nvPicPr>
        <p:blipFill>
          <a:blip r:embed="rId3"/>
          <a:srcRect l="22827" r="14681"/>
          <a:stretch>
            <a:fillRect/>
          </a:stretch>
        </p:blipFill>
        <p:spPr>
          <a:xfrm>
            <a:off x="6095999" y="95070"/>
            <a:ext cx="6096000" cy="6467196"/>
          </a:xfrm>
          <a:prstGeom prst="rect">
            <a:avLst/>
          </a:prstGeom>
        </p:spPr>
      </p:pic>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4">
            <a:extLst>
              <a:ext uri="{28A0092B-C50C-407E-A947-70E740481C1C}">
                <a14:useLocalDpi xmlns:a14="http://schemas.microsoft.com/office/drawing/2010/main" val="0"/>
              </a:ext>
            </a:extLst>
          </a:blip>
          <a:srcRect t="6" b="6"/>
          <a:stretch/>
        </p:blipFill>
        <p:spPr>
          <a:xfrm>
            <a:off x="-2" y="0"/>
            <a:ext cx="10806892" cy="394605"/>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5">
            <a:extLst>
              <a:ext uri="{28A0092B-C50C-407E-A947-70E740481C1C}">
                <a14:useLocalDpi xmlns:a14="http://schemas.microsoft.com/office/drawing/2010/main" val="0"/>
              </a:ext>
            </a:extLst>
          </a:blip>
          <a:srcRect r="2336"/>
          <a:stretch>
            <a:fillRect/>
          </a:stretch>
        </p:blipFill>
        <p:spPr>
          <a:xfrm>
            <a:off x="1" y="6232064"/>
            <a:ext cx="6095997" cy="62794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Shares </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8945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5EBB-F01E-EFDD-4144-7ED7F4AB5DF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6DB8657-DB1B-793B-CDCE-AEAE6B0BD789}"/>
              </a:ext>
            </a:extLst>
          </p:cNvPr>
          <p:cNvSpPr txBox="1"/>
          <p:nvPr/>
        </p:nvSpPr>
        <p:spPr>
          <a:xfrm>
            <a:off x="1730004" y="323673"/>
            <a:ext cx="30892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Safety Trends: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Recurring Fatal Risks</a:t>
            </a:r>
          </a:p>
        </p:txBody>
      </p:sp>
      <p:sp>
        <p:nvSpPr>
          <p:cNvPr id="11" name="TextBox 10">
            <a:extLst>
              <a:ext uri="{FF2B5EF4-FFF2-40B4-BE49-F238E27FC236}">
                <a16:creationId xmlns:a16="http://schemas.microsoft.com/office/drawing/2014/main" id="{0B7A5895-925F-F525-AFAB-3B556EFD9B5A}"/>
              </a:ext>
            </a:extLst>
          </p:cNvPr>
          <p:cNvSpPr txBox="1"/>
          <p:nvPr/>
        </p:nvSpPr>
        <p:spPr>
          <a:xfrm>
            <a:off x="571419" y="2165720"/>
            <a:ext cx="4706101" cy="3154710"/>
          </a:xfrm>
          <a:prstGeom prst="rect">
            <a:avLst/>
          </a:prstGeom>
          <a:noFill/>
        </p:spPr>
        <p:txBody>
          <a:bodyPr wrap="square">
            <a:spAutoFit/>
          </a:bodyPr>
          <a:lstStyle/>
          <a:p>
            <a:pPr marL="0" indent="0" algn="l" rtl="0" eaLnBrk="1" latinLnBrk="0" hangingPunct="1">
              <a:spcBef>
                <a:spcPts val="600"/>
              </a:spcBef>
              <a:buNone/>
            </a:pPr>
            <a:r>
              <a:rPr lang="en-US" b="1">
                <a:solidFill>
                  <a:srgbClr val="C66A39"/>
                </a:solidFill>
                <a:effectLst/>
                <a:latin typeface="Arial" panose="020B0604020202020204" pitchFamily="34" charset="0"/>
              </a:rPr>
              <a:t>This year, incidents involving falling objects have emerged as the leading cause of fatal accidents.</a:t>
            </a:r>
          </a:p>
          <a:p>
            <a:pPr marL="0" indent="0" algn="l" rtl="0" eaLnBrk="1" latinLnBrk="0" hangingPunct="1">
              <a:spcBef>
                <a:spcPts val="600"/>
              </a:spcBef>
              <a:buNone/>
            </a:pPr>
            <a:endParaRPr lang="en-US" sz="800">
              <a:solidFill>
                <a:srgbClr val="4BC4AC"/>
              </a:solidFill>
              <a:latin typeface="Arial" panose="020B0604020202020204" pitchFamily="34" charset="0"/>
            </a:endParaRPr>
          </a:p>
          <a:p>
            <a:pPr marL="0" indent="0" algn="l" rtl="0" eaLnBrk="1" latinLnBrk="0" hangingPunct="1">
              <a:spcBef>
                <a:spcPts val="600"/>
              </a:spcBef>
              <a:buNone/>
            </a:pPr>
            <a:r>
              <a:rPr lang="en-US">
                <a:solidFill>
                  <a:srgbClr val="404040"/>
                </a:solidFill>
                <a:effectLst/>
                <a:latin typeface="Arial" panose="020B0604020202020204" pitchFamily="34" charset="0"/>
              </a:rPr>
              <a:t>The frequency of these occurrences underscores the importance of enhancing our ability to detect and manage falling and dropped objects. It’s crucial to revisit these risks and consider how we can improve effective prevention measures to minimize these dangers.</a:t>
            </a:r>
            <a:endPar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DB0217BF-BA52-CF58-BFCB-0808E1AFC52D}"/>
              </a:ext>
            </a:extLst>
          </p:cNvPr>
          <p:cNvSpPr/>
          <p:nvPr/>
        </p:nvSpPr>
        <p:spPr>
          <a:xfrm>
            <a:off x="5586153" y="0"/>
            <a:ext cx="6605846" cy="6858000"/>
          </a:xfrm>
          <a:prstGeom prst="rect">
            <a:avLst/>
          </a:prstGeom>
          <a:solidFill>
            <a:srgbClr val="F5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F1072D2-6F7B-37FE-A081-F582335B4D64}"/>
              </a:ext>
            </a:extLst>
          </p:cNvPr>
          <p:cNvSpPr txBox="1"/>
          <p:nvPr/>
        </p:nvSpPr>
        <p:spPr>
          <a:xfrm>
            <a:off x="5894786" y="649750"/>
            <a:ext cx="5988580" cy="2580194"/>
          </a:xfrm>
          <a:prstGeom prst="rect">
            <a:avLst/>
          </a:prstGeom>
          <a:noFill/>
        </p:spPr>
        <p:txBody>
          <a:bodyPr wrap="square">
            <a:spAutoFit/>
          </a:bodyPr>
          <a:lstStyle/>
          <a:p>
            <a:pPr marL="285750" marR="0" lvl="0" indent="-285750" algn="l" defTabSz="914400" rtl="0" eaLnBrk="1" fontAlgn="auto" latinLnBrk="0" hangingPunct="1">
              <a:spcBef>
                <a:spcPts val="600"/>
              </a:spcBef>
              <a:spcAft>
                <a:spcPts val="0"/>
              </a:spcAft>
              <a:buClr>
                <a:srgbClr val="004449"/>
              </a:buClr>
              <a:buSzTx/>
              <a:buFont typeface="Arial" panose="020B0604020202020204" pitchFamily="34" charset="0"/>
              <a:buChar char="•"/>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Overhead work</a:t>
            </a:r>
          </a:p>
          <a:p>
            <a:pPr marL="285750" marR="0" lvl="0" indent="-285750" algn="l" defTabSz="914400" rtl="0" eaLnBrk="1" fontAlgn="auto" latinLnBrk="0" hangingPunct="1">
              <a:spcBef>
                <a:spcPts val="600"/>
              </a:spcBef>
              <a:spcAft>
                <a:spcPts val="0"/>
              </a:spcAft>
              <a:buClr>
                <a:srgbClr val="004449"/>
              </a:buClr>
              <a:buSzTx/>
              <a:buFont typeface="Arial" panose="020B0604020202020204" pitchFamily="34" charset="0"/>
              <a:buChar char="•"/>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Stacked materials </a:t>
            </a:r>
          </a:p>
          <a:p>
            <a:pPr marL="285750" marR="0" lvl="0" indent="-285750" algn="l" defTabSz="914400" rtl="0" eaLnBrk="1" fontAlgn="auto" latinLnBrk="0" hangingPunct="1">
              <a:spcBef>
                <a:spcPts val="600"/>
              </a:spcBef>
              <a:spcAft>
                <a:spcPts val="0"/>
              </a:spcAft>
              <a:buClr>
                <a:srgbClr val="004449"/>
              </a:buClr>
              <a:buSzTx/>
              <a:buFont typeface="Arial" panose="020B0604020202020204" pitchFamily="34" charset="0"/>
              <a:buChar char="•"/>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Improperly secured tools and materials</a:t>
            </a:r>
          </a:p>
          <a:p>
            <a:pPr marL="285750" marR="0" lvl="0" indent="-285750" algn="l" defTabSz="914400" rtl="0" eaLnBrk="1" fontAlgn="auto" latinLnBrk="0" hangingPunct="1">
              <a:spcBef>
                <a:spcPts val="600"/>
              </a:spcBef>
              <a:spcAft>
                <a:spcPts val="0"/>
              </a:spcAft>
              <a:buClr>
                <a:srgbClr val="004449"/>
              </a:buClr>
              <a:buSzTx/>
              <a:buFont typeface="Arial" panose="020B0604020202020204" pitchFamily="34" charset="0"/>
              <a:buChar char="•"/>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Overloaded shelves or storage areas</a:t>
            </a:r>
          </a:p>
          <a:p>
            <a:pPr marL="285750" marR="0" lvl="0" indent="-285750" algn="l" defTabSz="914400" rtl="0" eaLnBrk="1" fontAlgn="auto" latinLnBrk="0" hangingPunct="1">
              <a:spcBef>
                <a:spcPts val="600"/>
              </a:spcBef>
              <a:spcAft>
                <a:spcPts val="0"/>
              </a:spcAft>
              <a:buClr>
                <a:srgbClr val="004449"/>
              </a:buClr>
              <a:buSzTx/>
              <a:buFont typeface="Arial" panose="020B0604020202020204" pitchFamily="34" charset="0"/>
              <a:buChar char="•"/>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Poor housekeeping practices</a:t>
            </a:r>
          </a:p>
          <a:p>
            <a:pPr marL="285750" marR="0" lvl="0" indent="-285750" algn="l" defTabSz="914400" rtl="0" eaLnBrk="1" fontAlgn="auto" latinLnBrk="0" hangingPunct="1">
              <a:spcBef>
                <a:spcPts val="600"/>
              </a:spcBef>
              <a:spcAft>
                <a:spcPts val="0"/>
              </a:spcAft>
              <a:buClr>
                <a:srgbClr val="004449"/>
              </a:buClr>
              <a:buSzTx/>
              <a:buFont typeface="Arial" panose="020B0604020202020204" pitchFamily="34" charset="0"/>
              <a:buChar char="•"/>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Build up from conveyor carry-back </a:t>
            </a:r>
          </a:p>
          <a:p>
            <a:pPr marL="285750" marR="0" lvl="0" indent="-285750" algn="l" defTabSz="914400" rtl="0" eaLnBrk="1" fontAlgn="auto" latinLnBrk="0" hangingPunct="1">
              <a:spcBef>
                <a:spcPts val="600"/>
              </a:spcBef>
              <a:spcAft>
                <a:spcPts val="0"/>
              </a:spcAft>
              <a:buClr>
                <a:srgbClr val="004449"/>
              </a:buClr>
              <a:buSzTx/>
              <a:buFont typeface="Arial" panose="020B0604020202020204" pitchFamily="34" charset="0"/>
              <a:buChar char="•"/>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Spillage from crush and convey systems</a:t>
            </a:r>
          </a:p>
        </p:txBody>
      </p:sp>
      <p:sp>
        <p:nvSpPr>
          <p:cNvPr id="24" name="TextBox 23">
            <a:extLst>
              <a:ext uri="{FF2B5EF4-FFF2-40B4-BE49-F238E27FC236}">
                <a16:creationId xmlns:a16="http://schemas.microsoft.com/office/drawing/2014/main" id="{B0FF8CEF-9309-6EA5-3B9D-374ACC9447CF}"/>
              </a:ext>
            </a:extLst>
          </p:cNvPr>
          <p:cNvSpPr txBox="1"/>
          <p:nvPr/>
        </p:nvSpPr>
        <p:spPr>
          <a:xfrm>
            <a:off x="5894786" y="249640"/>
            <a:ext cx="58266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449"/>
                </a:solidFill>
                <a:effectLst/>
                <a:uLnTx/>
                <a:uFillTx/>
                <a:latin typeface="Arial"/>
                <a:ea typeface="+mn-ea"/>
                <a:cs typeface="Arial"/>
              </a:rPr>
              <a:t>Consider Common Causes of Falling Objects: </a:t>
            </a:r>
            <a:endParaRPr kumimoji="0" lang="en-US" sz="1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D0E263F5-44BA-8448-6D92-88F177662BF2}"/>
              </a:ext>
            </a:extLst>
          </p:cNvPr>
          <p:cNvSpPr txBox="1"/>
          <p:nvPr/>
        </p:nvSpPr>
        <p:spPr>
          <a:xfrm>
            <a:off x="5894786" y="3390884"/>
            <a:ext cx="25555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449"/>
                </a:solidFill>
                <a:effectLst/>
                <a:uLnTx/>
                <a:uFillTx/>
                <a:latin typeface="Arial"/>
                <a:ea typeface="+mn-ea"/>
                <a:cs typeface="Arial"/>
              </a:rPr>
              <a:t>Ask Yourself:</a:t>
            </a:r>
            <a:endParaRPr kumimoji="0" lang="en-US" sz="1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DEF1D609-397B-B1CA-C945-46515890F0C8}"/>
              </a:ext>
            </a:extLst>
          </p:cNvPr>
          <p:cNvSpPr txBox="1"/>
          <p:nvPr/>
        </p:nvSpPr>
        <p:spPr>
          <a:xfrm>
            <a:off x="5952417" y="3790994"/>
            <a:ext cx="5636078" cy="2923877"/>
          </a:xfrm>
          <a:prstGeom prst="rect">
            <a:avLst/>
          </a:prstGeom>
          <a:noFill/>
        </p:spPr>
        <p:txBody>
          <a:bodyPr wrap="square">
            <a:spAutoFit/>
          </a:bodyPr>
          <a:lstStyle/>
          <a:p>
            <a:pPr marL="285750" marR="0" lvl="0" indent="-285750" algn="l" defTabSz="914400" rtl="0" eaLnBrk="1" fontAlgn="auto" latinLnBrk="0" hangingPunct="1">
              <a:spcBef>
                <a:spcPts val="600"/>
              </a:spcBef>
              <a:spcAft>
                <a:spcPts val="600"/>
              </a:spcAft>
              <a:buClr>
                <a:srgbClr val="004449"/>
              </a:buClr>
              <a:buSzTx/>
              <a:buFont typeface="Arial" panose="020B0604020202020204" pitchFamily="34" charset="0"/>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Where am I most at risk for falling objects?</a:t>
            </a:r>
          </a:p>
          <a:p>
            <a:pPr marL="285750" indent="-285750">
              <a:spcBef>
                <a:spcPts val="600"/>
              </a:spcBef>
              <a:spcAft>
                <a:spcPts val="600"/>
              </a:spcAft>
              <a:buClr>
                <a:srgbClr val="004449"/>
              </a:buClr>
              <a:buFont typeface="Arial" panose="020B0604020202020204" pitchFamily="34" charset="0"/>
              <a:buChar char="•"/>
            </a:pPr>
            <a:r>
              <a:rPr lang="en-US">
                <a:solidFill>
                  <a:prstClr val="black">
                    <a:lumMod val="75000"/>
                    <a:lumOff val="25000"/>
                  </a:prstClr>
                </a:solidFill>
                <a:latin typeface="Arial" panose="020B0604020202020204" pitchFamily="34" charset="0"/>
                <a:cs typeface="Arial" panose="020B0604020202020204" pitchFamily="34" charset="0"/>
              </a:rPr>
              <a:t>What steps do I take to prevent dropped objects?</a:t>
            </a:r>
          </a:p>
          <a:p>
            <a:pPr marL="285750" indent="-285750">
              <a:spcBef>
                <a:spcPts val="600"/>
              </a:spcBef>
              <a:spcAft>
                <a:spcPts val="600"/>
              </a:spcAft>
              <a:buClr>
                <a:srgbClr val="004449"/>
              </a:buClr>
              <a:buFont typeface="Arial" panose="020B0604020202020204" pitchFamily="34" charset="0"/>
              <a:buChar char="•"/>
            </a:pPr>
            <a:r>
              <a:rPr lang="en-US">
                <a:solidFill>
                  <a:prstClr val="black">
                    <a:lumMod val="75000"/>
                    <a:lumOff val="25000"/>
                  </a:prstClr>
                </a:solidFill>
                <a:latin typeface="Arial" panose="020B0604020202020204" pitchFamily="34" charset="0"/>
                <a:cs typeface="Arial" panose="020B0604020202020204" pitchFamily="34" charset="0"/>
              </a:rPr>
              <a:t>How do I identify areas that need to be barricaded to help prevent people from entering drop zones?</a:t>
            </a:r>
          </a:p>
          <a:p>
            <a:pPr marL="285750" indent="-285750">
              <a:spcBef>
                <a:spcPts val="600"/>
              </a:spcBef>
              <a:spcAft>
                <a:spcPts val="600"/>
              </a:spcAft>
              <a:buClr>
                <a:srgbClr val="004449"/>
              </a:buClr>
              <a:buFont typeface="Arial" panose="020B0604020202020204" pitchFamily="34" charset="0"/>
              <a:buChar char="•"/>
            </a:pPr>
            <a:r>
              <a:rPr lang="en-US">
                <a:solidFill>
                  <a:prstClr val="black">
                    <a:lumMod val="75000"/>
                    <a:lumOff val="25000"/>
                  </a:prstClr>
                </a:solidFill>
                <a:latin typeface="Arial" panose="020B0604020202020204" pitchFamily="34" charset="0"/>
                <a:cs typeface="Arial" panose="020B0604020202020204" pitchFamily="34" charset="0"/>
              </a:rPr>
              <a:t>How can I make sure tools and equipment are securely stored and won't fall from height?</a:t>
            </a:r>
          </a:p>
          <a:p>
            <a:pPr marL="285750" indent="-285750">
              <a:spcBef>
                <a:spcPts val="600"/>
              </a:spcBef>
              <a:spcAft>
                <a:spcPts val="600"/>
              </a:spcAft>
              <a:buClr>
                <a:srgbClr val="004449"/>
              </a:buClr>
              <a:buFont typeface="Arial" panose="020B0604020202020204" pitchFamily="34" charset="0"/>
              <a:buChar char="•"/>
            </a:pPr>
            <a:r>
              <a:rPr lang="en-US">
                <a:solidFill>
                  <a:prstClr val="black">
                    <a:lumMod val="75000"/>
                    <a:lumOff val="25000"/>
                  </a:prstClr>
                </a:solidFill>
                <a:latin typeface="Arial" panose="020B0604020202020204" pitchFamily="34" charset="0"/>
                <a:cs typeface="Arial" panose="020B0604020202020204" pitchFamily="34" charset="0"/>
              </a:rPr>
              <a:t>What other strategies can we implement to minimize the risk of falling or dropped objects?</a:t>
            </a:r>
          </a:p>
        </p:txBody>
      </p:sp>
      <p:pic>
        <p:nvPicPr>
          <p:cNvPr id="31" name="Picture 30" descr="Icon&#10;&#10;Description automatically generated">
            <a:extLst>
              <a:ext uri="{FF2B5EF4-FFF2-40B4-BE49-F238E27FC236}">
                <a16:creationId xmlns:a16="http://schemas.microsoft.com/office/drawing/2014/main" id="{B8871561-106A-A5F8-6027-AD8F1070C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19" y="639809"/>
            <a:ext cx="1015957" cy="920589"/>
          </a:xfrm>
          <a:prstGeom prst="rect">
            <a:avLst/>
          </a:prstGeom>
        </p:spPr>
      </p:pic>
      <p:cxnSp>
        <p:nvCxnSpPr>
          <p:cNvPr id="34" name="Straight Connector 33">
            <a:extLst>
              <a:ext uri="{FF2B5EF4-FFF2-40B4-BE49-F238E27FC236}">
                <a16:creationId xmlns:a16="http://schemas.microsoft.com/office/drawing/2014/main" id="{4602CB48-AA02-40F2-2372-D2044A341A26}"/>
              </a:ext>
            </a:extLst>
          </p:cNvPr>
          <p:cNvCxnSpPr>
            <a:cxnSpLocks/>
          </p:cNvCxnSpPr>
          <p:nvPr/>
        </p:nvCxnSpPr>
        <p:spPr>
          <a:xfrm>
            <a:off x="5586153" y="3229944"/>
            <a:ext cx="659824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E838ED5F-58EF-372A-FA6A-EBDE755100FE}"/>
              </a:ext>
            </a:extLst>
          </p:cNvPr>
          <p:cNvSpPr/>
          <p:nvPr/>
        </p:nvSpPr>
        <p:spPr>
          <a:xfrm>
            <a:off x="1201806" y="5582877"/>
            <a:ext cx="3811403" cy="941509"/>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kern="0">
                <a:solidFill>
                  <a:srgbClr val="C66A39"/>
                </a:solidFill>
                <a:latin typeface="Arial" panose="020B0604020202020204" pitchFamily="34" charset="0"/>
                <a:cs typeface="Arial" panose="020B0604020202020204" pitchFamily="34" charset="0"/>
                <a:hlinkClick r:id="rId4"/>
              </a:rPr>
              <a:t>Click here</a:t>
            </a:r>
            <a:r>
              <a:rPr lang="en-US" sz="1600" kern="0">
                <a:solidFill>
                  <a:srgbClr val="C66A39"/>
                </a:solidFill>
                <a:latin typeface="Arial" panose="020B0604020202020204" pitchFamily="34" charset="0"/>
                <a:cs typeface="Arial" panose="020B0604020202020204" pitchFamily="34" charset="0"/>
              </a:rPr>
              <a:t> </a:t>
            </a:r>
            <a:r>
              <a:rPr lang="en-US" sz="1600" kern="0">
                <a:solidFill>
                  <a:schemeClr val="tx1">
                    <a:lumMod val="75000"/>
                    <a:lumOff val="25000"/>
                  </a:schemeClr>
                </a:solidFill>
                <a:latin typeface="Arial" panose="020B0604020202020204" pitchFamily="34" charset="0"/>
                <a:cs typeface="Arial" panose="020B0604020202020204" pitchFamily="34" charset="0"/>
              </a:rPr>
              <a:t>to access a Falling Object toolkit, including talking points and employee handout. </a:t>
            </a:r>
            <a:endParaRPr lang="en-US" sz="1600" u="sng" kern="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Graphic 2" descr="Cursor with solid fill">
            <a:extLst>
              <a:ext uri="{FF2B5EF4-FFF2-40B4-BE49-F238E27FC236}">
                <a16:creationId xmlns:a16="http://schemas.microsoft.com/office/drawing/2014/main" id="{2C03C457-D152-FE8A-A951-A43B97C6942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530412" y="5638213"/>
            <a:ext cx="671394" cy="683123"/>
          </a:xfrm>
          <a:prstGeom prst="rect">
            <a:avLst/>
          </a:prstGeom>
        </p:spPr>
      </p:pic>
    </p:spTree>
    <p:extLst>
      <p:ext uri="{BB962C8B-B14F-4D97-AF65-F5344CB8AC3E}">
        <p14:creationId xmlns:p14="http://schemas.microsoft.com/office/powerpoint/2010/main" val="210101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07">
            <a:extLst>
              <a:ext uri="{FF2B5EF4-FFF2-40B4-BE49-F238E27FC236}">
                <a16:creationId xmlns:a16="http://schemas.microsoft.com/office/drawing/2014/main" id="{F7A0F2C3-58DB-A193-F2A1-326AD30A0585}"/>
              </a:ext>
            </a:extLst>
          </p:cNvPr>
          <p:cNvSpPr/>
          <p:nvPr/>
        </p:nvSpPr>
        <p:spPr>
          <a:xfrm>
            <a:off x="1844888" y="2432931"/>
            <a:ext cx="4253753" cy="3886811"/>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774237B-72EA-7541-8365-EFA7C5CC244D}"/>
              </a:ext>
            </a:extLst>
          </p:cNvPr>
          <p:cNvSpPr txBox="1"/>
          <p:nvPr/>
        </p:nvSpPr>
        <p:spPr>
          <a:xfrm>
            <a:off x="1799265" y="1086136"/>
            <a:ext cx="10056006" cy="1200329"/>
          </a:xfrm>
          <a:prstGeom prst="rect">
            <a:avLst/>
          </a:prstGeom>
          <a:noFill/>
        </p:spPr>
        <p:txBody>
          <a:bodyPr wrap="square" rtlCol="0">
            <a:spAutoFit/>
          </a:bodyPr>
          <a:lstStyle/>
          <a:p>
            <a:r>
              <a:rPr lang="en-US">
                <a:solidFill>
                  <a:srgbClr val="404040"/>
                </a:solidFill>
                <a:latin typeface="Arial" panose="020B0604020202020204" pitchFamily="34" charset="0"/>
              </a:rPr>
              <a:t>Across our sites, multiple high‑risk tasks often happen at the same time: lifting, mobile equipment movement, hot work, electrical work and work at heights. When work overlaps, risks can multiply. Poor coordination can introduce falling object hazards, unexpected equipment interactions or expose workers below to risks they didn’t anticipate.</a:t>
            </a:r>
          </a:p>
        </p:txBody>
      </p:sp>
      <p:sp>
        <p:nvSpPr>
          <p:cNvPr id="9" name="TextBox 8">
            <a:extLst>
              <a:ext uri="{FF2B5EF4-FFF2-40B4-BE49-F238E27FC236}">
                <a16:creationId xmlns:a16="http://schemas.microsoft.com/office/drawing/2014/main" id="{C5767AC2-1E53-14A1-6360-5530CE8C1448}"/>
              </a:ext>
            </a:extLst>
          </p:cNvPr>
          <p:cNvSpPr txBox="1"/>
          <p:nvPr/>
        </p:nvSpPr>
        <p:spPr>
          <a:xfrm>
            <a:off x="2042923" y="2672167"/>
            <a:ext cx="3800538" cy="2923877"/>
          </a:xfrm>
          <a:prstGeom prst="rect">
            <a:avLst/>
          </a:prstGeom>
          <a:noFill/>
        </p:spPr>
        <p:txBody>
          <a:bodyPr wrap="square" rtlCol="0">
            <a:spAutoFit/>
          </a:bodyPr>
          <a:lstStyle/>
          <a:p>
            <a:r>
              <a:rPr lang="en-US" b="1">
                <a:solidFill>
                  <a:srgbClr val="C66A39"/>
                </a:solidFill>
                <a:latin typeface="Arial" panose="020B0604020202020204" pitchFamily="34" charset="0"/>
                <a:cs typeface="Arial" panose="020B0604020202020204" pitchFamily="34" charset="0"/>
              </a:rPr>
              <a:t>Key Risks With Elevated and Simultaneous Work</a:t>
            </a:r>
          </a:p>
          <a:p>
            <a:pPr marL="285750" indent="-285750">
              <a:spcBef>
                <a:spcPts val="600"/>
              </a:spcBef>
              <a:buClr>
                <a:srgbClr val="C66A39"/>
              </a:buClr>
              <a:buFont typeface="Arial" panose="020B0604020202020204" pitchFamily="34" charset="0"/>
              <a:buChar char="•"/>
              <a:defRPr/>
            </a:pPr>
            <a:r>
              <a:rPr lang="en-US" sz="1600">
                <a:solidFill>
                  <a:prstClr val="black">
                    <a:lumMod val="75000"/>
                    <a:lumOff val="25000"/>
                  </a:prstClr>
                </a:solidFill>
                <a:latin typeface="Arial" panose="020B0604020202020204" pitchFamily="34" charset="0"/>
                <a:cs typeface="Arial" panose="020B0604020202020204" pitchFamily="34" charset="0"/>
              </a:rPr>
              <a:t>Falling or dropped objects exposing workers below</a:t>
            </a:r>
          </a:p>
          <a:p>
            <a:pPr marL="285750" indent="-285750">
              <a:spcBef>
                <a:spcPts val="600"/>
              </a:spcBef>
              <a:buClr>
                <a:srgbClr val="C66A39"/>
              </a:buClr>
              <a:buFont typeface="Arial" panose="020B0604020202020204" pitchFamily="34" charset="0"/>
              <a:buChar char="•"/>
              <a:defRPr/>
            </a:pPr>
            <a:r>
              <a:rPr lang="en-US" sz="1600">
                <a:solidFill>
                  <a:prstClr val="black">
                    <a:lumMod val="75000"/>
                    <a:lumOff val="25000"/>
                  </a:prstClr>
                </a:solidFill>
                <a:latin typeface="Arial" panose="020B0604020202020204" pitchFamily="34" charset="0"/>
                <a:cs typeface="Arial" panose="020B0604020202020204" pitchFamily="34" charset="0"/>
              </a:rPr>
              <a:t>Equipment or lifts operating near active work zones</a:t>
            </a:r>
          </a:p>
          <a:p>
            <a:pPr marL="285750" indent="-285750">
              <a:spcBef>
                <a:spcPts val="600"/>
              </a:spcBef>
              <a:buClr>
                <a:srgbClr val="C66A39"/>
              </a:buClr>
              <a:buFont typeface="Arial" panose="020B0604020202020204" pitchFamily="34" charset="0"/>
              <a:buChar char="•"/>
              <a:defRPr/>
            </a:pPr>
            <a:r>
              <a:rPr lang="en-US" sz="1600">
                <a:solidFill>
                  <a:prstClr val="black">
                    <a:lumMod val="75000"/>
                    <a:lumOff val="25000"/>
                  </a:prstClr>
                </a:solidFill>
                <a:latin typeface="Arial" panose="020B0604020202020204" pitchFamily="34" charset="0"/>
                <a:cs typeface="Arial" panose="020B0604020202020204" pitchFamily="34" charset="0"/>
              </a:rPr>
              <a:t>Changes in work sequence that affect barricades or controls</a:t>
            </a:r>
          </a:p>
          <a:p>
            <a:pPr marL="285750" indent="-285750">
              <a:spcBef>
                <a:spcPts val="600"/>
              </a:spcBef>
              <a:buClr>
                <a:srgbClr val="C66A39"/>
              </a:buClr>
              <a:buFont typeface="Arial" panose="020B0604020202020204" pitchFamily="34" charset="0"/>
              <a:buChar char="•"/>
              <a:defRPr/>
            </a:pPr>
            <a:r>
              <a:rPr lang="en-US" sz="1600">
                <a:solidFill>
                  <a:prstClr val="black">
                    <a:lumMod val="75000"/>
                    <a:lumOff val="25000"/>
                  </a:prstClr>
                </a:solidFill>
                <a:latin typeface="Arial" panose="020B0604020202020204" pitchFamily="34" charset="0"/>
                <a:cs typeface="Arial" panose="020B0604020202020204" pitchFamily="34" charset="0"/>
              </a:rPr>
              <a:t>Workers entering an area without knowing overhead work is underway</a:t>
            </a:r>
          </a:p>
        </p:txBody>
      </p:sp>
      <p:sp>
        <p:nvSpPr>
          <p:cNvPr id="11" name="TextBox 10">
            <a:extLst>
              <a:ext uri="{FF2B5EF4-FFF2-40B4-BE49-F238E27FC236}">
                <a16:creationId xmlns:a16="http://schemas.microsoft.com/office/drawing/2014/main" id="{A3EFDA57-9133-B22C-AAAA-0B4777762AE7}"/>
              </a:ext>
            </a:extLst>
          </p:cNvPr>
          <p:cNvSpPr txBox="1"/>
          <p:nvPr/>
        </p:nvSpPr>
        <p:spPr>
          <a:xfrm>
            <a:off x="1799265" y="425259"/>
            <a:ext cx="53235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004449"/>
                </a:solidFill>
                <a:latin typeface="Arial" panose="020B0604020202020204" pitchFamily="34" charset="0"/>
                <a:cs typeface="Arial" panose="020B0604020202020204" pitchFamily="34" charset="0"/>
              </a:rPr>
              <a:t>Simultaneous Work </a:t>
            </a:r>
          </a:p>
        </p:txBody>
      </p:sp>
      <p:sp>
        <p:nvSpPr>
          <p:cNvPr id="12" name="Rectangle 11">
            <a:extLst>
              <a:ext uri="{FF2B5EF4-FFF2-40B4-BE49-F238E27FC236}">
                <a16:creationId xmlns:a16="http://schemas.microsoft.com/office/drawing/2014/main" id="{FCB5F61F-6069-EA70-C18A-84A045E6FBAF}"/>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EB88D55-EEEF-1A51-B40A-D88D20F69A56}"/>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57A6CF7-551D-B4A6-07CB-4895C1951C24}"/>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blue and grey text on a black background&#10;&#10;Description automatically generated">
            <a:extLst>
              <a:ext uri="{FF2B5EF4-FFF2-40B4-BE49-F238E27FC236}">
                <a16:creationId xmlns:a16="http://schemas.microsoft.com/office/drawing/2014/main" id="{3DB2A2A8-EDD6-8BED-4A38-CA1641A74B86}"/>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2" name="Rounded Rectangle 107">
            <a:extLst>
              <a:ext uri="{FF2B5EF4-FFF2-40B4-BE49-F238E27FC236}">
                <a16:creationId xmlns:a16="http://schemas.microsoft.com/office/drawing/2014/main" id="{3AAC2B70-9D29-0131-FC3A-6B0CB2C9E16C}"/>
              </a:ext>
            </a:extLst>
          </p:cNvPr>
          <p:cNvSpPr/>
          <p:nvPr/>
        </p:nvSpPr>
        <p:spPr>
          <a:xfrm>
            <a:off x="6336305" y="2432930"/>
            <a:ext cx="5518966" cy="3886811"/>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2B718A1-3625-BE09-BCB2-3DA926918A97}"/>
              </a:ext>
            </a:extLst>
          </p:cNvPr>
          <p:cNvSpPr txBox="1"/>
          <p:nvPr/>
        </p:nvSpPr>
        <p:spPr>
          <a:xfrm>
            <a:off x="6479541" y="2672167"/>
            <a:ext cx="5375730" cy="3431709"/>
          </a:xfrm>
          <a:prstGeom prst="rect">
            <a:avLst/>
          </a:prstGeom>
          <a:noFill/>
        </p:spPr>
        <p:txBody>
          <a:bodyPr wrap="square" rtlCol="0">
            <a:spAutoFit/>
          </a:bodyPr>
          <a:lstStyle/>
          <a:p>
            <a:r>
              <a:rPr lang="en-US" b="1">
                <a:solidFill>
                  <a:srgbClr val="C66A39"/>
                </a:solidFill>
                <a:latin typeface="Arial" panose="020B0604020202020204" pitchFamily="34" charset="0"/>
                <a:cs typeface="Arial" panose="020B0604020202020204" pitchFamily="34" charset="0"/>
              </a:rPr>
              <a:t>Before Starting Work</a:t>
            </a:r>
          </a:p>
          <a:p>
            <a:pPr marL="285750" indent="-285750">
              <a:spcBef>
                <a:spcPts val="600"/>
              </a:spcBef>
              <a:buClr>
                <a:srgbClr val="C66A39"/>
              </a:buClr>
              <a:buFont typeface="Arial" panose="020B0604020202020204" pitchFamily="34" charset="0"/>
              <a:buChar char="•"/>
              <a:defRPr/>
            </a:pPr>
            <a:r>
              <a:rPr lang="en-US" sz="1600">
                <a:solidFill>
                  <a:prstClr val="black">
                    <a:lumMod val="75000"/>
                    <a:lumOff val="25000"/>
                  </a:prstClr>
                </a:solidFill>
                <a:latin typeface="Arial" panose="020B0604020202020204" pitchFamily="34" charset="0"/>
                <a:cs typeface="Arial" panose="020B0604020202020204" pitchFamily="34" charset="0"/>
              </a:rPr>
              <a:t>Clearly identify all tasks happening nearby and above your work area</a:t>
            </a:r>
          </a:p>
          <a:p>
            <a:pPr marL="285750" indent="-285750">
              <a:spcBef>
                <a:spcPts val="600"/>
              </a:spcBef>
              <a:buClr>
                <a:srgbClr val="C66A39"/>
              </a:buClr>
              <a:buFont typeface="Arial" panose="020B0604020202020204" pitchFamily="34" charset="0"/>
              <a:buChar char="•"/>
              <a:defRPr/>
            </a:pPr>
            <a:r>
              <a:rPr lang="en-US" sz="1600">
                <a:solidFill>
                  <a:prstClr val="black">
                    <a:lumMod val="75000"/>
                    <a:lumOff val="25000"/>
                  </a:prstClr>
                </a:solidFill>
                <a:latin typeface="Arial" panose="020B0604020202020204" pitchFamily="34" charset="0"/>
                <a:cs typeface="Arial" panose="020B0604020202020204" pitchFamily="34" charset="0"/>
              </a:rPr>
              <a:t>Confirm who else will be in the area, including contractors or support crews</a:t>
            </a:r>
          </a:p>
          <a:p>
            <a:pPr marL="285750" indent="-285750">
              <a:spcBef>
                <a:spcPts val="600"/>
              </a:spcBef>
              <a:buClr>
                <a:srgbClr val="C66A39"/>
              </a:buClr>
              <a:buFont typeface="Arial" panose="020B0604020202020204" pitchFamily="34" charset="0"/>
              <a:buChar char="•"/>
              <a:defRPr/>
            </a:pPr>
            <a:r>
              <a:rPr lang="en-US" sz="1600">
                <a:solidFill>
                  <a:prstClr val="black">
                    <a:lumMod val="75000"/>
                    <a:lumOff val="25000"/>
                  </a:prstClr>
                </a:solidFill>
                <a:latin typeface="Arial" panose="020B0604020202020204" pitchFamily="34" charset="0"/>
                <a:cs typeface="Arial" panose="020B0604020202020204" pitchFamily="34" charset="0"/>
              </a:rPr>
              <a:t>Communicate directly with the crews working around you – discuss identified and potential hazards</a:t>
            </a:r>
          </a:p>
          <a:p>
            <a:pPr marL="285750" indent="-285750">
              <a:spcBef>
                <a:spcPts val="600"/>
              </a:spcBef>
              <a:buClr>
                <a:srgbClr val="C66A39"/>
              </a:buClr>
              <a:buFont typeface="Arial" panose="020B0604020202020204" pitchFamily="34" charset="0"/>
              <a:buChar char="•"/>
              <a:defRPr/>
            </a:pPr>
            <a:r>
              <a:rPr lang="en-US" sz="1600">
                <a:solidFill>
                  <a:prstClr val="black">
                    <a:lumMod val="75000"/>
                    <a:lumOff val="25000"/>
                  </a:prstClr>
                </a:solidFill>
                <a:latin typeface="Arial" panose="020B0604020202020204" pitchFamily="34" charset="0"/>
                <a:cs typeface="Arial" panose="020B0604020202020204" pitchFamily="34" charset="0"/>
              </a:rPr>
              <a:t>Establish controls for elevated work including barricades and restricted zones, tool and material securing, designated walkways, and exclusion zones</a:t>
            </a:r>
          </a:p>
          <a:p>
            <a:pPr marL="285750" indent="-285750">
              <a:spcBef>
                <a:spcPts val="600"/>
              </a:spcBef>
              <a:buClr>
                <a:srgbClr val="C66A39"/>
              </a:buClr>
              <a:buFont typeface="Arial" panose="020B0604020202020204" pitchFamily="34" charset="0"/>
              <a:buChar char="•"/>
              <a:defRPr/>
            </a:pPr>
            <a:r>
              <a:rPr lang="en-US" sz="1600">
                <a:solidFill>
                  <a:prstClr val="black">
                    <a:lumMod val="75000"/>
                    <a:lumOff val="25000"/>
                  </a:prstClr>
                </a:solidFill>
                <a:latin typeface="Arial" panose="020B0604020202020204" pitchFamily="34" charset="0"/>
                <a:cs typeface="Arial" panose="020B0604020202020204" pitchFamily="34" charset="0"/>
              </a:rPr>
              <a:t>Align on communication methods and stop‑work triggers if conditions change</a:t>
            </a:r>
          </a:p>
        </p:txBody>
      </p:sp>
    </p:spTree>
    <p:extLst>
      <p:ext uri="{BB962C8B-B14F-4D97-AF65-F5344CB8AC3E}">
        <p14:creationId xmlns:p14="http://schemas.microsoft.com/office/powerpoint/2010/main" val="1362633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6B3D-1B36-9C6F-FE5D-8F91EC94FED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0DE137-045A-F61F-DE83-935F4138B9D3}"/>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2CB7654-CE88-6A98-FA4D-BE403F615039}"/>
              </a:ext>
            </a:extLst>
          </p:cNvPr>
          <p:cNvSpPr txBox="1"/>
          <p:nvPr/>
        </p:nvSpPr>
        <p:spPr>
          <a:xfrm>
            <a:off x="188510" y="310542"/>
            <a:ext cx="5907490" cy="6001643"/>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Environmental  Share:</a:t>
            </a:r>
          </a:p>
          <a:p>
            <a:endParaRPr lang="en-US"/>
          </a:p>
          <a:p>
            <a:pPr marL="285750" indent="-285750">
              <a:buFont typeface="Arial" panose="020B0604020202020204" pitchFamily="34" charset="0"/>
              <a:buChar char="•"/>
            </a:pPr>
            <a:r>
              <a:rPr lang="en-US"/>
              <a:t>Earth Day 2026 took place on </a:t>
            </a:r>
            <a:r>
              <a:rPr lang="en-US" b="1"/>
              <a:t>Wednesday, April 22, 2026</a:t>
            </a:r>
            <a:r>
              <a:rPr lang="en-US"/>
              <a:t>, marking the 56th anniversary of the global movement.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Climax Molybdenum’s goal is to operate the safest and most sustainable mine sites to produce Molybdenum for a better future. Freeport has a robust environmental policy, and the Environmental Department has developed objectives for 2026 that help Henderson meet goals for safe and responsible production.</a:t>
            </a:r>
          </a:p>
          <a:p>
            <a:r>
              <a:rPr lang="en-US"/>
              <a:t> </a:t>
            </a:r>
          </a:p>
          <a:p>
            <a:pPr marL="285750" indent="-285750">
              <a:buFont typeface="Arial" panose="020B0604020202020204" pitchFamily="34" charset="0"/>
              <a:buChar char="•"/>
            </a:pPr>
            <a:r>
              <a:rPr lang="en-US"/>
              <a:t>Earth day is a chance to reflect on the commitment from Henderson to have clean air and safe water. It’s also a chance to highlight how Molybdenum is essential to the green energy transformation. </a:t>
            </a:r>
          </a:p>
        </p:txBody>
      </p:sp>
      <p:grpSp>
        <p:nvGrpSpPr>
          <p:cNvPr id="26" name="Group 25">
            <a:extLst>
              <a:ext uri="{FF2B5EF4-FFF2-40B4-BE49-F238E27FC236}">
                <a16:creationId xmlns:a16="http://schemas.microsoft.com/office/drawing/2014/main" id="{BD7346F6-B16E-35C1-0DCE-86104E294B1E}"/>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F5674AD3-CCCD-657B-55EB-B33B751ACA74}"/>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604C9ED6-CC8D-5240-2253-8D8767D54E9F}"/>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6BDA7676-EDCA-97B1-BE0C-EBF30C12DED9}"/>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4A6383FD-988B-964A-ADE5-9FC8BFEA3D6C}"/>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A1C6003-6750-5BC3-B237-F994294C8E94}"/>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pic>
        <p:nvPicPr>
          <p:cNvPr id="4" name="Picture 3">
            <a:extLst>
              <a:ext uri="{FF2B5EF4-FFF2-40B4-BE49-F238E27FC236}">
                <a16:creationId xmlns:a16="http://schemas.microsoft.com/office/drawing/2014/main" id="{534811D8-624F-98EB-53E1-D77AC70F28F4}"/>
              </a:ext>
            </a:extLst>
          </p:cNvPr>
          <p:cNvPicPr>
            <a:picLocks noChangeAspect="1"/>
          </p:cNvPicPr>
          <p:nvPr/>
        </p:nvPicPr>
        <p:blipFill>
          <a:blip r:embed="rId7"/>
          <a:stretch>
            <a:fillRect/>
          </a:stretch>
        </p:blipFill>
        <p:spPr>
          <a:xfrm>
            <a:off x="6194162" y="3673656"/>
            <a:ext cx="5991014" cy="3193556"/>
          </a:xfrm>
          <a:prstGeom prst="rect">
            <a:avLst/>
          </a:prstGeom>
        </p:spPr>
      </p:pic>
    </p:spTree>
    <p:extLst>
      <p:ext uri="{BB962C8B-B14F-4D97-AF65-F5344CB8AC3E}">
        <p14:creationId xmlns:p14="http://schemas.microsoft.com/office/powerpoint/2010/main" val="95105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03C26-A479-B1D8-3379-F341044B61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798C4-4A0C-975B-356F-0A094706F454}"/>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D49F8A5-6614-32DD-CB45-1E7B48073AD4}"/>
              </a:ext>
            </a:extLst>
          </p:cNvPr>
          <p:cNvSpPr txBox="1"/>
          <p:nvPr/>
        </p:nvSpPr>
        <p:spPr>
          <a:xfrm>
            <a:off x="188510" y="310542"/>
            <a:ext cx="5907490" cy="3416320"/>
          </a:xfrm>
          <a:prstGeom prst="rect">
            <a:avLst/>
          </a:prstGeom>
          <a:noFill/>
        </p:spPr>
        <p:txBody>
          <a:bodyPr wrap="square" rtlCol="0">
            <a:spAutoFit/>
          </a:bodyPr>
          <a:lstStyle/>
          <a:p>
            <a:endParaRPr lang="en-US"/>
          </a:p>
          <a:p>
            <a:r>
              <a:rPr lang="en-US" b="1"/>
              <a:t>Community cleanup events </a:t>
            </a:r>
            <a:r>
              <a:rPr lang="en-US"/>
              <a:t>are volunteer-driven initiatives to remove litter and improve public spaces like parks, trails, and neighborhoods. </a:t>
            </a:r>
          </a:p>
          <a:p>
            <a:endParaRPr lang="en-US"/>
          </a:p>
          <a:p>
            <a:r>
              <a:rPr lang="en-US"/>
              <a:t>When snow melts, it exposes months of accumulated winter litter, pet waste, and debris, revealing a heavily polluted landscape. This "hidden" trash includes food wrappers, plastics, broken sleds, and road salt, often washing into storm drains and contaminating waterways. It is one thing we can all do to keep the area we live, recreate, and work clean! </a:t>
            </a:r>
          </a:p>
        </p:txBody>
      </p:sp>
      <p:grpSp>
        <p:nvGrpSpPr>
          <p:cNvPr id="26" name="Group 25">
            <a:extLst>
              <a:ext uri="{FF2B5EF4-FFF2-40B4-BE49-F238E27FC236}">
                <a16:creationId xmlns:a16="http://schemas.microsoft.com/office/drawing/2014/main" id="{EC0E98B8-232F-5A5F-81FB-EE02B23353E4}"/>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0DB06677-07F3-D208-7EEC-C890C7319BEA}"/>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99B67438-A8F0-C41E-7DB0-2935B19ADA69}"/>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49DCC2B9-E400-8541-610A-264490DD129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FA111CE6-D486-7522-3998-2CE5A69ACF28}"/>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249566CB-2E57-92FF-C2A2-3E3AC09B08A0}"/>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pic>
        <p:nvPicPr>
          <p:cNvPr id="4" name="Picture 3">
            <a:extLst>
              <a:ext uri="{FF2B5EF4-FFF2-40B4-BE49-F238E27FC236}">
                <a16:creationId xmlns:a16="http://schemas.microsoft.com/office/drawing/2014/main" id="{D03BAE3C-2A17-43A4-D48E-D5B296AAF6AF}"/>
              </a:ext>
            </a:extLst>
          </p:cNvPr>
          <p:cNvPicPr>
            <a:picLocks noChangeAspect="1"/>
          </p:cNvPicPr>
          <p:nvPr/>
        </p:nvPicPr>
        <p:blipFill>
          <a:blip r:embed="rId7"/>
          <a:stretch>
            <a:fillRect/>
          </a:stretch>
        </p:blipFill>
        <p:spPr>
          <a:xfrm>
            <a:off x="6789035" y="428964"/>
            <a:ext cx="4802462" cy="6331066"/>
          </a:xfrm>
          <a:prstGeom prst="rect">
            <a:avLst/>
          </a:prstGeom>
        </p:spPr>
      </p:pic>
      <p:pic>
        <p:nvPicPr>
          <p:cNvPr id="11" name="Picture 10">
            <a:extLst>
              <a:ext uri="{FF2B5EF4-FFF2-40B4-BE49-F238E27FC236}">
                <a16:creationId xmlns:a16="http://schemas.microsoft.com/office/drawing/2014/main" id="{C3062F5A-263E-4F56-8FEC-D2B2EF16DF66}"/>
              </a:ext>
            </a:extLst>
          </p:cNvPr>
          <p:cNvPicPr>
            <a:picLocks noChangeAspect="1"/>
          </p:cNvPicPr>
          <p:nvPr/>
        </p:nvPicPr>
        <p:blipFill>
          <a:blip r:embed="rId8"/>
          <a:stretch>
            <a:fillRect/>
          </a:stretch>
        </p:blipFill>
        <p:spPr>
          <a:xfrm>
            <a:off x="461894" y="3942659"/>
            <a:ext cx="2269830" cy="2601574"/>
          </a:xfrm>
          <a:prstGeom prst="rect">
            <a:avLst/>
          </a:prstGeom>
        </p:spPr>
      </p:pic>
      <p:pic>
        <p:nvPicPr>
          <p:cNvPr id="14" name="Picture 13">
            <a:extLst>
              <a:ext uri="{FF2B5EF4-FFF2-40B4-BE49-F238E27FC236}">
                <a16:creationId xmlns:a16="http://schemas.microsoft.com/office/drawing/2014/main" id="{E9702886-70D0-E930-2F26-851E02894327}"/>
              </a:ext>
            </a:extLst>
          </p:cNvPr>
          <p:cNvPicPr>
            <a:picLocks noChangeAspect="1"/>
          </p:cNvPicPr>
          <p:nvPr/>
        </p:nvPicPr>
        <p:blipFill>
          <a:blip r:embed="rId9"/>
          <a:stretch>
            <a:fillRect/>
          </a:stretch>
        </p:blipFill>
        <p:spPr>
          <a:xfrm>
            <a:off x="3468656" y="3827096"/>
            <a:ext cx="2269830" cy="2832699"/>
          </a:xfrm>
          <a:prstGeom prst="rect">
            <a:avLst/>
          </a:prstGeom>
        </p:spPr>
      </p:pic>
    </p:spTree>
    <p:extLst>
      <p:ext uri="{BB962C8B-B14F-4D97-AF65-F5344CB8AC3E}">
        <p14:creationId xmlns:p14="http://schemas.microsoft.com/office/powerpoint/2010/main" val="1525032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7e16863-b940-4291-96f8-ad8461baff96" ContentTypeId="0x01010046829DE55437B147B48D1766376E3D6B" PreviousValue="false"/>
</file>

<file path=customXml/item2.xml><?xml version="1.0" encoding="utf-8"?>
<ct:contentTypeSchema xmlns:ct="http://schemas.microsoft.com/office/2006/metadata/contentType" xmlns:ma="http://schemas.microsoft.com/office/2006/metadata/properties/metaAttributes" ct:_="" ma:_="" ma:contentTypeName="FM Document" ma:contentTypeID="0x01010046829DE55437B147B48D1766376E3D6B00568CF1748B89F743820C6F2E6A8B37B4" ma:contentTypeVersion="27" ma:contentTypeDescription="Document Content Type" ma:contentTypeScope="" ma:versionID="de753c3a0af052976508703c58d613fe">
  <xsd:schema xmlns:xsd="http://www.w3.org/2001/XMLSchema" xmlns:xs="http://www.w3.org/2001/XMLSchema" xmlns:p="http://schemas.microsoft.com/office/2006/metadata/properties" xmlns:ns1="http://schemas.microsoft.com/sharepoint/v3" xmlns:ns2="b5ba0a33-b247-4d4b-b9ae-c709af684fd3" xmlns:ns3="298c03bd-a2e2-4462-a88b-e3de3d1ab4a0" xmlns:ns4="0660e3e9-bd2f-4b26-aa72-e39797ce8dfd" targetNamespace="http://schemas.microsoft.com/office/2006/metadata/properties" ma:root="true" ma:fieldsID="58655a9c7df8178d2b9e48247a9c5e84" ns1:_="" ns2:_="" ns3:_="" ns4:_="">
    <xsd:import namespace="http://schemas.microsoft.com/sharepoint/v3"/>
    <xsd:import namespace="b5ba0a33-b247-4d4b-b9ae-c709af684fd3"/>
    <xsd:import namespace="298c03bd-a2e2-4462-a88b-e3de3d1ab4a0"/>
    <xsd:import namespace="0660e3e9-bd2f-4b26-aa72-e39797ce8dfd"/>
    <xsd:element name="properties">
      <xsd:complexType>
        <xsd:sequence>
          <xsd:element name="documentManagement">
            <xsd:complexType>
              <xsd:all>
                <xsd:element ref="ns2:TaxCatchAll" minOccurs="0"/>
                <xsd:element ref="ns2:TaxCatchAllLabel" minOccurs="0"/>
                <xsd:element ref="ns2:FM_x0020_Doc_x0020_TypeTaxHTField0" minOccurs="0"/>
                <xsd:element ref="ns2:FM_x0020_Ent_x0020_TaxonomyTaxHTField0" minOccurs="0"/>
                <xsd:element ref="ns2:FM_x0020_DPT" minOccurs="0"/>
                <xsd:element ref="ns2:FM_x0020_LOC" minOccurs="0"/>
                <xsd:element ref="ns2:o79fb0eb13274969baa8945b2a62dcda" minOccurs="0"/>
                <xsd:element ref="ns3:Topics" minOccurs="0"/>
                <xsd:element ref="ns3:Data_x0020_Incident_x0020_Occurred" minOccurs="0"/>
                <xsd:element ref="ns3:Published_x0020_Date" minOccurs="0"/>
                <xsd:element ref="ns3:GSR" minOccurs="0"/>
                <xsd:element ref="ns3:FCX_x0020_Guideline_x0020_Number" minOccurs="0"/>
                <xsd:element ref="ns3:Published_x0020_Year" minOccurs="0"/>
                <xsd:element ref="ns3:Folder" minOccurs="0"/>
                <xsd:element ref="ns3:Year" minOccurs="0"/>
                <xsd:element ref="ns3:Month" minOccurs="0"/>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3:CCI_x0023_" minOccurs="0"/>
                <xsd:element ref="ns3:MediaServiceAutoKeyPoints" minOccurs="0"/>
                <xsd:element ref="ns3:MediaServiceKeyPoints" minOccurs="0"/>
                <xsd:element ref="ns3:Language"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earchProperties" minOccurs="0"/>
                <xsd:element ref="ns3:lcf76f155ced4ddcb4097134ff3c332f" minOccurs="0"/>
                <xsd:element ref="ns3:Toolk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3" nillable="true" ma:displayName="Taxonomy Catch All Column" ma:hidden="true" ma:list="{240e11ca-06da-424a-8d53-999654c65618}" ma:internalName="TaxCatchAll" ma:showField="CatchAllData"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TaxCatchAllLabel" ma:index="4" nillable="true" ma:displayName="Taxonomy Catch All Column1" ma:hidden="true" ma:list="{240e11ca-06da-424a-8d53-999654c65618}" ma:internalName="TaxCatchAllLabel" ma:readOnly="true" ma:showField="CatchAllDataLabel"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FM_x0020_Doc_x0020_TypeTaxHTField0" ma:index="8"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Ent_x0020_TaxonomyTaxHTField0" ma:index="10"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PT" ma:index="12"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3" nillable="true" ma:displayName="FM LOC" ma:description="This column is used to assign Location" ma:format="Dropdown"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element name="o79fb0eb13274969baa8945b2a62dcda" ma:index="14" ma:taxonomy="true" ma:internalName="o79fb0eb13274969baa8945b2a62dcda" ma:taxonomyFieldName="FM_x0020_Retention_x0020_Category" ma:displayName="FM Retention Category" ma:readOnly="false" ma:default="1;#Health ＆ Safety - General|0dfe420d-17ff-45dc-a991-4ec628acd5ff"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8c03bd-a2e2-4462-a88b-e3de3d1ab4a0" elementFormDefault="qualified">
    <xsd:import namespace="http://schemas.microsoft.com/office/2006/documentManagement/types"/>
    <xsd:import namespace="http://schemas.microsoft.com/office/infopath/2007/PartnerControls"/>
    <xsd:element name="Topics" ma:index="18" nillable="true" ma:displayName="Topic" ma:format="Dropdown" ma:internalName="Topics">
      <xsd:simpleType>
        <xsd:restriction base="dms:Text">
          <xsd:maxLength value="255"/>
        </xsd:restriction>
      </xsd:simpleType>
    </xsd:element>
    <xsd:element name="Data_x0020_Incident_x0020_Occurred" ma:index="19" nillable="true" ma:displayName="Date Incident Occurred" ma:format="DateOnly" ma:internalName="Data_x0020_Incident_x0020_Occurred" ma:readOnly="false">
      <xsd:simpleType>
        <xsd:restriction base="dms:DateTime"/>
      </xsd:simpleType>
    </xsd:element>
    <xsd:element name="Published_x0020_Date" ma:index="20" nillable="true" ma:displayName="Published Date" ma:format="DateOnly" ma:internalName="Published_x0020_Date" ma:readOnly="false">
      <xsd:simpleType>
        <xsd:restriction base="dms:DateTime"/>
      </xsd:simpleType>
    </xsd:element>
    <xsd:element name="GSR" ma:index="21" nillable="true" ma:displayName="Fatal Risk" ma:internalName="GSR">
      <xsd:simpleType>
        <xsd:restriction base="dms:Text">
          <xsd:maxLength value="255"/>
        </xsd:restriction>
      </xsd:simpleType>
    </xsd:element>
    <xsd:element name="FCX_x0020_Guideline_x0020_Number" ma:index="22" nillable="true" ma:displayName="FCX Guideline Number" ma:internalName="FCX_x0020_Guideline_x0020_Number" ma:readOnly="false">
      <xsd:simpleType>
        <xsd:restriction base="dms:Text">
          <xsd:maxLength value="255"/>
        </xsd:restriction>
      </xsd:simpleType>
    </xsd:element>
    <xsd:element name="Published_x0020_Year" ma:index="23" nillable="true" ma:displayName="Published Year" ma:decimals="0" ma:default="" ma:description="Year of publication." ma:internalName="Published_x0020_Year" ma:readOnly="false" ma:percentage="FALSE">
      <xsd:simpleType>
        <xsd:restriction base="dms:Number"/>
      </xsd:simpleType>
    </xsd:element>
    <xsd:element name="Folder" ma:index="24" nillable="true" ma:displayName="Folder" ma:internalName="Folder" ma:readOnly="false">
      <xsd:simpleType>
        <xsd:restriction base="dms:Text"/>
      </xsd:simpleType>
    </xsd:element>
    <xsd:element name="Year" ma:index="25" nillable="true" ma:displayName="Year" ma:decimals="0" ma:default="" ma:internalName="Year" ma:readOnly="false" ma:percentage="FALSE">
      <xsd:simpleType>
        <xsd:restriction base="dms:Number"/>
      </xsd:simpleType>
    </xsd:element>
    <xsd:element name="Month" ma:index="26" nillable="true" ma:displayName="Month Number" ma:default="" ma:format="Dropdown" ma:internalName="Month" ma:readOnly="false">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restriction>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Tags" ma:index="29" nillable="true" ma:displayName="Tags" ma:internalName="MediaServiceAutoTags"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CCI_x0023_" ma:index="34" nillable="true" ma:displayName="CCI#" ma:internalName="CCI_x0023_">
      <xsd:simpleType>
        <xsd:restriction base="dms:Number"/>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Language" ma:index="37" nillable="true" ma:displayName="Language" ma:default="English" ma:format="Dropdown" ma:internalName="Language">
      <xsd:simpleType>
        <xsd:restriction base="dms:Choice">
          <xsd:enumeration value="English"/>
          <xsd:enumeration value="Spanish"/>
          <xsd:enumeration value="Dutch"/>
          <xsd:enumeration value="Bahasa"/>
          <xsd:enumeration value="Finnish"/>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LengthInSeconds" ma:index="40" nillable="true" ma:displayName="Length (seconds)" ma:internalName="MediaLengthInSeconds" ma:readOnly="true">
      <xsd:simpleType>
        <xsd:restriction base="dms:Unknown"/>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element name="lcf76f155ced4ddcb4097134ff3c332f" ma:index="4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Toolkit" ma:index="47" nillable="true" ma:displayName="Toolkit" ma:default="0" ma:description="Please mark to indicate if this is a toolkit." ma:format="Dropdown" ma:internalName="Toolki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60e3e9-bd2f-4b26-aa72-e39797ce8dfd"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ma:index="4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Health ＆ Safety - General</TermName>
          <TermId xmlns="http://schemas.microsoft.com/office/infopath/2007/PartnerControls">0dfe420d-17ff-45dc-a991-4ec628acd5ff</TermId>
        </TermInfo>
      </Terms>
    </o79fb0eb13274969baa8945b2a62dcda>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Protect</TermName>
          <TermId xmlns="http://schemas.microsoft.com/office/infopath/2007/PartnerControls">fddb0a94-4ad4-4681-a955-6ed1ecdb2b6a</TermId>
        </TermInfo>
      </Terms>
    </FM_x0020_Ent_x0020_TaxonomyTaxHTField0>
    <Toolkit xmlns="298c03bd-a2e2-4462-a88b-e3de3d1ab4a0">false</Toolkit>
    <TaxCatchAll xmlns="b5ba0a33-b247-4d4b-b9ae-c709af684fd3">
      <Value>5</Value>
      <Value>4</Value>
      <Value>1</Value>
    </TaxCatchAll>
    <lcf76f155ced4ddcb4097134ff3c332f xmlns="298c03bd-a2e2-4462-a88b-e3de3d1ab4a0">
      <Terms xmlns="http://schemas.microsoft.com/office/infopath/2007/PartnerControls"/>
    </lcf76f155ced4ddcb4097134ff3c332f>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Reference Material</TermName>
          <TermId xmlns="http://schemas.microsoft.com/office/infopath/2007/PartnerControls">338e5b4b-1f60-4168-a238-7578efd0c245</TermId>
        </TermInfo>
      </Terms>
    </FM_x0020_Doc_x0020_TypeTaxHTField0>
    <Language xmlns="298c03bd-a2e2-4462-a88b-e3de3d1ab4a0">English</Language>
    <FM_x0020_DPT xmlns="b5ba0a33-b247-4d4b-b9ae-c709af684fd3" xsi:nil="true"/>
    <GSR xmlns="298c03bd-a2e2-4462-a88b-e3de3d1ab4a0" xsi:nil="true"/>
    <CCI_x0023_ xmlns="298c03bd-a2e2-4462-a88b-e3de3d1ab4a0" xsi:nil="true"/>
    <_ip_UnifiedCompliancePolicyUIAction xmlns="http://schemas.microsoft.com/sharepoint/v3" xsi:nil="true"/>
    <Month xmlns="298c03bd-a2e2-4462-a88b-e3de3d1ab4a0" xsi:nil="true"/>
    <Published_x0020_Date xmlns="298c03bd-a2e2-4462-a88b-e3de3d1ab4a0" xsi:nil="true"/>
    <FCX_x0020_Guideline_x0020_Number xmlns="298c03bd-a2e2-4462-a88b-e3de3d1ab4a0" xsi:nil="true"/>
    <Folder xmlns="298c03bd-a2e2-4462-a88b-e3de3d1ab4a0" xsi:nil="true"/>
    <_ip_UnifiedCompliancePolicyProperties xmlns="http://schemas.microsoft.com/sharepoint/v3" xsi:nil="true"/>
    <Topics xmlns="298c03bd-a2e2-4462-a88b-e3de3d1ab4a0">Monthly Meeting Decks</Topics>
    <Published_x0020_Year xmlns="298c03bd-a2e2-4462-a88b-e3de3d1ab4a0">2026</Published_x0020_Year>
    <FM_x0020_LOC xmlns="b5ba0a33-b247-4d4b-b9ae-c709af684fd3" xsi:nil="true"/>
    <Year xmlns="298c03bd-a2e2-4462-a88b-e3de3d1ab4a0" xsi:nil="true"/>
    <Data_x0020_Incident_x0020_Occurred xmlns="298c03bd-a2e2-4462-a88b-e3de3d1ab4a0"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490D3A-A925-4E9F-A8E7-DA77B0CD4355}">
  <ds:schemaRefs>
    <ds:schemaRef ds:uri="Microsoft.SharePoint.Taxonomy.ContentTypeSync"/>
  </ds:schemaRefs>
</ds:datastoreItem>
</file>

<file path=customXml/itemProps2.xml><?xml version="1.0" encoding="utf-8"?>
<ds:datastoreItem xmlns:ds="http://schemas.openxmlformats.org/officeDocument/2006/customXml" ds:itemID="{3DA3F498-A21B-4BEC-BF34-BBE007D2BD49}">
  <ds:schemaRefs>
    <ds:schemaRef ds:uri="0660e3e9-bd2f-4b26-aa72-e39797ce8dfd"/>
    <ds:schemaRef ds:uri="298c03bd-a2e2-4462-a88b-e3de3d1ab4a0"/>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0F63F0-F21C-4836-8D7D-C3D8756BCC57}">
  <ds:schemaRefs>
    <ds:schemaRef ds:uri="0660e3e9-bd2f-4b26-aa72-e39797ce8dfd"/>
    <ds:schemaRef ds:uri="298c03bd-a2e2-4462-a88b-e3de3d1ab4a0"/>
    <ds:schemaRef ds:uri="b5ba0a33-b247-4d4b-b9ae-c709af684f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9D971300-0F92-4FE8-B4D9-173F6B28938F}">
  <ds:schemaRefs>
    <ds:schemaRef ds:uri="http://schemas.microsoft.com/sharepoint/v3/contenttype/fo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33</Slides>
  <Notes>26</Notes>
  <HiddenSlides>0</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1_Office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Pipe Fell During Lift</vt:lpstr>
      <vt:lpstr>Haul Truck Ran Over Large Boulder </vt:lpstr>
      <vt:lpstr>Grating Open Hole Fall </vt:lpstr>
      <vt:lpstr>PowerPoint Presentation</vt:lpstr>
      <vt:lpstr>Concrete Block Fell into Dump Pocket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Hinsberg, Katrina</dc:creator>
  <cp:revision>1</cp:revision>
  <dcterms:created xsi:type="dcterms:W3CDTF">2026-04-08T16:11:13Z</dcterms:created>
  <dcterms:modified xsi:type="dcterms:W3CDTF">2026-05-20T15:52:18Z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_x0020_Ent_x0020_Taxonomy">
    <vt:lpwstr>4;#Protect|fddb0a94-4ad4-4681-a955-6ed1ecdb2b6a</vt:lpwstr>
  </property>
  <property fmtid="{D5CDD505-2E9C-101B-9397-08002B2CF9AE}" pid="3" name="MediaServiceImageTags">
    <vt:lpwstr/>
  </property>
  <property fmtid="{D5CDD505-2E9C-101B-9397-08002B2CF9AE}" pid="4" name="ContentTypeId">
    <vt:lpwstr>0x01010046829DE55437B147B48D1766376E3D6B00568CF1748B89F743820C6F2E6A8B37B4</vt:lpwstr>
  </property>
  <property fmtid="{D5CDD505-2E9C-101B-9397-08002B2CF9AE}" pid="5" name="FM_x0020_Doc_x0020_Type">
    <vt:lpwstr>5;#Reference Material|338e5b4b-1f60-4168-a238-7578efd0c245</vt:lpwstr>
  </property>
  <property fmtid="{D5CDD505-2E9C-101B-9397-08002B2CF9AE}" pid="6" name="FM_x0020_Retention_x0020_Category">
    <vt:lpwstr>1;#Health ＆ Safety - General|0dfe420d-17ff-45dc-a991-4ec628acd5ff</vt:lpwstr>
  </property>
  <property fmtid="{D5CDD505-2E9C-101B-9397-08002B2CF9AE}" pid="7" name="FM Ent Taxonomy">
    <vt:lpwstr>4;#Protect|fddb0a94-4ad4-4681-a955-6ed1ecdb2b6a</vt:lpwstr>
  </property>
  <property fmtid="{D5CDD505-2E9C-101B-9397-08002B2CF9AE}" pid="8" name="FM Retention Category">
    <vt:lpwstr>1;#Health ＆ Safety - General|0dfe420d-17ff-45dc-a991-4ec628acd5ff</vt:lpwstr>
  </property>
  <property fmtid="{D5CDD505-2E9C-101B-9397-08002B2CF9AE}" pid="9" name="FM Doc Type">
    <vt:lpwstr>5;#Reference Material|338e5b4b-1f60-4168-a238-7578efd0c245</vt:lpwstr>
  </property>
</Properties>
</file>