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2" r:id="rId6"/>
  </p:sldMasterIdLst>
  <p:notesMasterIdLst>
    <p:notesMasterId r:id="rId32"/>
  </p:notesMasterIdLst>
  <p:sldIdLst>
    <p:sldId id="263" r:id="rId7"/>
    <p:sldId id="2147479367" r:id="rId8"/>
    <p:sldId id="2147479365" r:id="rId9"/>
    <p:sldId id="345" r:id="rId10"/>
    <p:sldId id="350" r:id="rId11"/>
    <p:sldId id="2147479378" r:id="rId12"/>
    <p:sldId id="2147479379" r:id="rId13"/>
    <p:sldId id="352" r:id="rId14"/>
    <p:sldId id="2147479374" r:id="rId15"/>
    <p:sldId id="295" r:id="rId16"/>
    <p:sldId id="301" r:id="rId17"/>
    <p:sldId id="349" r:id="rId18"/>
    <p:sldId id="260" r:id="rId19"/>
    <p:sldId id="324" r:id="rId20"/>
    <p:sldId id="320" r:id="rId21"/>
    <p:sldId id="325" r:id="rId22"/>
    <p:sldId id="2147479370" r:id="rId23"/>
    <p:sldId id="2147479380" r:id="rId24"/>
    <p:sldId id="2147479371" r:id="rId25"/>
    <p:sldId id="2147479381" r:id="rId26"/>
    <p:sldId id="2147479373" r:id="rId27"/>
    <p:sldId id="2147479372" r:id="rId28"/>
    <p:sldId id="297" r:id="rId29"/>
    <p:sldId id="298" r:id="rId30"/>
    <p:sldId id="21474793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4CE7F189-4EDA-0422-81D2-17F31868499B}" name="Talkington, Amy" initials="AT" userId="S::atalking@fmi.com::d45e07e3-b9b5-43ec-89a6-6fd33d9bea62"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49"/>
    <a:srgbClr val="C66A39"/>
    <a:srgbClr val="F5F3F2"/>
    <a:srgbClr val="4BC4AC"/>
    <a:srgbClr val="CFB89E"/>
    <a:srgbClr val="DBBA9B"/>
    <a:srgbClr val="30696D"/>
    <a:srgbClr val="236065"/>
    <a:srgbClr val="E7EEEF"/>
    <a:srgbClr val="F4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0129A-3E04-41D1-BB90-E2DC5AF6A843}" v="1183" dt="2025-11-19T20:49:33.125"/>
    <p1510:client id="{D120D983-0BAD-4C00-A5A8-617BFA116A79}" v="503" dt="2025-11-18T15:59:37.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04D64733-E403-4831-BFA8-B385AAA67971}"/>
    <pc:docChg chg="undo custSel addSld delSld modSld sldOrd">
      <pc:chgData name="Goertz, Benjamin" userId="7bbcdc09-a17a-459e-9ed5-6cf1c589f103" providerId="ADAL" clId="{04D64733-E403-4831-BFA8-B385AAA67971}" dt="2025-11-19T20:49:33.125" v="1535" actId="20577"/>
      <pc:docMkLst>
        <pc:docMk/>
      </pc:docMkLst>
      <pc:sldChg chg="modSp mod">
        <pc:chgData name="Goertz, Benjamin" userId="7bbcdc09-a17a-459e-9ed5-6cf1c589f103" providerId="ADAL" clId="{04D64733-E403-4831-BFA8-B385AAA67971}" dt="2025-11-12T21:14:50.464" v="352" actId="20577"/>
        <pc:sldMkLst>
          <pc:docMk/>
          <pc:sldMk cId="3760700204" sldId="263"/>
        </pc:sldMkLst>
        <pc:spChg chg="mod">
          <ac:chgData name="Goertz, Benjamin" userId="7bbcdc09-a17a-459e-9ed5-6cf1c589f103" providerId="ADAL" clId="{04D64733-E403-4831-BFA8-B385AAA67971}" dt="2025-11-12T21:14:50.464" v="352" actId="20577"/>
          <ac:spMkLst>
            <pc:docMk/>
            <pc:sldMk cId="3760700204" sldId="263"/>
            <ac:spMk id="2" creationId="{8ED6258C-8CCE-09B3-97BC-FC79E6BA6803}"/>
          </ac:spMkLst>
        </pc:spChg>
      </pc:sldChg>
      <pc:sldChg chg="del">
        <pc:chgData name="Goertz, Benjamin" userId="7bbcdc09-a17a-459e-9ed5-6cf1c589f103" providerId="ADAL" clId="{04D64733-E403-4831-BFA8-B385AAA67971}" dt="2025-11-12T20:58:30.537" v="192" actId="47"/>
        <pc:sldMkLst>
          <pc:docMk/>
          <pc:sldMk cId="1166575665" sldId="265"/>
        </pc:sldMkLst>
      </pc:sldChg>
      <pc:sldChg chg="del">
        <pc:chgData name="Goertz, Benjamin" userId="7bbcdc09-a17a-459e-9ed5-6cf1c589f103" providerId="ADAL" clId="{04D64733-E403-4831-BFA8-B385AAA67971}" dt="2025-11-12T20:49:55.093" v="38" actId="47"/>
        <pc:sldMkLst>
          <pc:docMk/>
          <pc:sldMk cId="1133018671" sldId="275"/>
        </pc:sldMkLst>
      </pc:sldChg>
      <pc:sldChg chg="del">
        <pc:chgData name="Goertz, Benjamin" userId="7bbcdc09-a17a-459e-9ed5-6cf1c589f103" providerId="ADAL" clId="{04D64733-E403-4831-BFA8-B385AAA67971}" dt="2025-11-12T20:51:14.164" v="42" actId="47"/>
        <pc:sldMkLst>
          <pc:docMk/>
          <pc:sldMk cId="2189452037" sldId="292"/>
        </pc:sldMkLst>
      </pc:sldChg>
      <pc:sldChg chg="add ord">
        <pc:chgData name="Goertz, Benjamin" userId="7bbcdc09-a17a-459e-9ed5-6cf1c589f103" providerId="ADAL" clId="{04D64733-E403-4831-BFA8-B385AAA67971}" dt="2025-11-12T20:58:19.553" v="191"/>
        <pc:sldMkLst>
          <pc:docMk/>
          <pc:sldMk cId="2374943834" sldId="295"/>
        </pc:sldMkLst>
      </pc:sldChg>
      <pc:sldChg chg="add">
        <pc:chgData name="Goertz, Benjamin" userId="7bbcdc09-a17a-459e-9ed5-6cf1c589f103" providerId="ADAL" clId="{04D64733-E403-4831-BFA8-B385AAA67971}" dt="2025-11-12T20:56:28.739" v="124"/>
        <pc:sldMkLst>
          <pc:docMk/>
          <pc:sldMk cId="3496876957" sldId="297"/>
        </pc:sldMkLst>
      </pc:sldChg>
      <pc:sldChg chg="modSp add mod">
        <pc:chgData name="Goertz, Benjamin" userId="7bbcdc09-a17a-459e-9ed5-6cf1c589f103" providerId="ADAL" clId="{04D64733-E403-4831-BFA8-B385AAA67971}" dt="2025-11-12T20:57:19.031" v="178" actId="113"/>
        <pc:sldMkLst>
          <pc:docMk/>
          <pc:sldMk cId="978846211" sldId="298"/>
        </pc:sldMkLst>
        <pc:spChg chg="mod">
          <ac:chgData name="Goertz, Benjamin" userId="7bbcdc09-a17a-459e-9ed5-6cf1c589f103" providerId="ADAL" clId="{04D64733-E403-4831-BFA8-B385AAA67971}" dt="2025-11-12T20:57:19.031" v="178" actId="113"/>
          <ac:spMkLst>
            <pc:docMk/>
            <pc:sldMk cId="978846211" sldId="298"/>
            <ac:spMk id="16" creationId="{E531367C-82BB-C7F0-86EE-B3A5E0782C25}"/>
          </ac:spMkLst>
        </pc:spChg>
        <pc:spChg chg="mod">
          <ac:chgData name="Goertz, Benjamin" userId="7bbcdc09-a17a-459e-9ed5-6cf1c589f103" providerId="ADAL" clId="{04D64733-E403-4831-BFA8-B385AAA67971}" dt="2025-11-12T20:57:02.488" v="147" actId="6549"/>
          <ac:spMkLst>
            <pc:docMk/>
            <pc:sldMk cId="978846211" sldId="298"/>
            <ac:spMk id="17" creationId="{656611FE-9FE3-BE7E-BACA-FBFD37B5DF3A}"/>
          </ac:spMkLst>
        </pc:spChg>
      </pc:sldChg>
      <pc:sldChg chg="del">
        <pc:chgData name="Goertz, Benjamin" userId="7bbcdc09-a17a-459e-9ed5-6cf1c589f103" providerId="ADAL" clId="{04D64733-E403-4831-BFA8-B385AAA67971}" dt="2025-11-12T20:50:13.582" v="39" actId="47"/>
        <pc:sldMkLst>
          <pc:docMk/>
          <pc:sldMk cId="4213509229" sldId="346"/>
        </pc:sldMkLst>
      </pc:sldChg>
      <pc:sldChg chg="ord">
        <pc:chgData name="Goertz, Benjamin" userId="7bbcdc09-a17a-459e-9ed5-6cf1c589f103" providerId="ADAL" clId="{04D64733-E403-4831-BFA8-B385AAA67971}" dt="2025-11-18T19:21:27.391" v="1436"/>
        <pc:sldMkLst>
          <pc:docMk/>
          <pc:sldMk cId="2137080163" sldId="350"/>
        </pc:sldMkLst>
      </pc:sldChg>
      <pc:sldChg chg="modSp mod ord">
        <pc:chgData name="Goertz, Benjamin" userId="7bbcdc09-a17a-459e-9ed5-6cf1c589f103" providerId="ADAL" clId="{04D64733-E403-4831-BFA8-B385AAA67971}" dt="2025-11-12T20:58:42.570" v="198"/>
        <pc:sldMkLst>
          <pc:docMk/>
          <pc:sldMk cId="1103232976" sldId="352"/>
        </pc:sldMkLst>
        <pc:spChg chg="mod">
          <ac:chgData name="Goertz, Benjamin" userId="7bbcdc09-a17a-459e-9ed5-6cf1c589f103" providerId="ADAL" clId="{04D64733-E403-4831-BFA8-B385AAA67971}" dt="2025-11-12T20:53:45.557" v="44" actId="113"/>
          <ac:spMkLst>
            <pc:docMk/>
            <pc:sldMk cId="1103232976" sldId="352"/>
            <ac:spMk id="3" creationId="{17962861-6A28-C9BC-CBFE-6E16D174FBDD}"/>
          </ac:spMkLst>
        </pc:spChg>
      </pc:sldChg>
      <pc:sldChg chg="del">
        <pc:chgData name="Goertz, Benjamin" userId="7bbcdc09-a17a-459e-9ed5-6cf1c589f103" providerId="ADAL" clId="{04D64733-E403-4831-BFA8-B385AAA67971}" dt="2025-11-12T20:50:16.582" v="40" actId="47"/>
        <pc:sldMkLst>
          <pc:docMk/>
          <pc:sldMk cId="3712940594" sldId="356"/>
        </pc:sldMkLst>
      </pc:sldChg>
      <pc:sldChg chg="del">
        <pc:chgData name="Goertz, Benjamin" userId="7bbcdc09-a17a-459e-9ed5-6cf1c589f103" providerId="ADAL" clId="{04D64733-E403-4831-BFA8-B385AAA67971}" dt="2025-11-12T20:51:12.245" v="41" actId="47"/>
        <pc:sldMkLst>
          <pc:docMk/>
          <pc:sldMk cId="1714077354" sldId="357"/>
        </pc:sldMkLst>
      </pc:sldChg>
      <pc:sldChg chg="add">
        <pc:chgData name="Goertz, Benjamin" userId="7bbcdc09-a17a-459e-9ed5-6cf1c589f103" providerId="ADAL" clId="{04D64733-E403-4831-BFA8-B385AAA67971}" dt="2025-11-12T20:49:49.338" v="37"/>
        <pc:sldMkLst>
          <pc:docMk/>
          <pc:sldMk cId="3337216667" sldId="2147479365"/>
        </pc:sldMkLst>
      </pc:sldChg>
      <pc:sldChg chg="add">
        <pc:chgData name="Goertz, Benjamin" userId="7bbcdc09-a17a-459e-9ed5-6cf1c589f103" providerId="ADAL" clId="{04D64733-E403-4831-BFA8-B385AAA67971}" dt="2025-11-12T20:49:44.693" v="36"/>
        <pc:sldMkLst>
          <pc:docMk/>
          <pc:sldMk cId="3127533309" sldId="2147479367"/>
        </pc:sldMkLst>
      </pc:sldChg>
      <pc:sldChg chg="modSp add del mod ord">
        <pc:chgData name="Goertz, Benjamin" userId="7bbcdc09-a17a-459e-9ed5-6cf1c589f103" providerId="ADAL" clId="{04D64733-E403-4831-BFA8-B385AAA67971}" dt="2025-11-18T16:00:39.940" v="391" actId="47"/>
        <pc:sldMkLst>
          <pc:docMk/>
          <pc:sldMk cId="2175217305" sldId="2147479368"/>
        </pc:sldMkLst>
        <pc:spChg chg="mod">
          <ac:chgData name="Goertz, Benjamin" userId="7bbcdc09-a17a-459e-9ed5-6cf1c589f103" providerId="ADAL" clId="{04D64733-E403-4831-BFA8-B385AAA67971}" dt="2025-11-18T16:00:15.037" v="368" actId="20577"/>
          <ac:spMkLst>
            <pc:docMk/>
            <pc:sldMk cId="2175217305" sldId="2147479368"/>
            <ac:spMk id="11" creationId="{1CE5AC11-B579-975A-6AE0-7F12B40C7E03}"/>
          </ac:spMkLst>
        </pc:spChg>
      </pc:sldChg>
      <pc:sldChg chg="modSp add mod">
        <pc:chgData name="Goertz, Benjamin" userId="7bbcdc09-a17a-459e-9ed5-6cf1c589f103" providerId="ADAL" clId="{04D64733-E403-4831-BFA8-B385AAA67971}" dt="2025-11-18T19:19:38.193" v="1399" actId="20577"/>
        <pc:sldMkLst>
          <pc:docMk/>
          <pc:sldMk cId="3465404728" sldId="2147479370"/>
        </pc:sldMkLst>
        <pc:spChg chg="mod">
          <ac:chgData name="Goertz, Benjamin" userId="7bbcdc09-a17a-459e-9ed5-6cf1c589f103" providerId="ADAL" clId="{04D64733-E403-4831-BFA8-B385AAA67971}" dt="2025-11-18T19:19:38.193" v="1399" actId="20577"/>
          <ac:spMkLst>
            <pc:docMk/>
            <pc:sldMk cId="3465404728" sldId="2147479370"/>
            <ac:spMk id="6" creationId="{3E852020-8E50-5549-C0EF-3E48B265E9C6}"/>
          </ac:spMkLst>
        </pc:spChg>
      </pc:sldChg>
      <pc:sldChg chg="addSp delSp modSp add mod">
        <pc:chgData name="Goertz, Benjamin" userId="7bbcdc09-a17a-459e-9ed5-6cf1c589f103" providerId="ADAL" clId="{04D64733-E403-4831-BFA8-B385AAA67971}" dt="2025-11-18T19:50:54.239" v="1532" actId="313"/>
        <pc:sldMkLst>
          <pc:docMk/>
          <pc:sldMk cId="3343648412" sldId="2147479371"/>
        </pc:sldMkLst>
        <pc:spChg chg="mod">
          <ac:chgData name="Goertz, Benjamin" userId="7bbcdc09-a17a-459e-9ed5-6cf1c589f103" providerId="ADAL" clId="{04D64733-E403-4831-BFA8-B385AAA67971}" dt="2025-11-18T19:49:48.173" v="1507" actId="122"/>
          <ac:spMkLst>
            <pc:docMk/>
            <pc:sldMk cId="3343648412" sldId="2147479371"/>
            <ac:spMk id="4" creationId="{2F7D4240-A0C4-BEB9-9AEB-E0ADF26522CA}"/>
          </ac:spMkLst>
        </pc:spChg>
        <pc:spChg chg="mod">
          <ac:chgData name="Goertz, Benjamin" userId="7bbcdc09-a17a-459e-9ed5-6cf1c589f103" providerId="ADAL" clId="{04D64733-E403-4831-BFA8-B385AAA67971}" dt="2025-11-18T19:50:54.239" v="1532" actId="313"/>
          <ac:spMkLst>
            <pc:docMk/>
            <pc:sldMk cId="3343648412" sldId="2147479371"/>
            <ac:spMk id="5" creationId="{AE0BD495-FAD2-92E2-231F-C24CE85103D6}"/>
          </ac:spMkLst>
        </pc:spChg>
        <pc:graphicFrameChg chg="add mod">
          <ac:chgData name="Goertz, Benjamin" userId="7bbcdc09-a17a-459e-9ed5-6cf1c589f103" providerId="ADAL" clId="{04D64733-E403-4831-BFA8-B385AAA67971}" dt="2025-11-18T18:58:42.380" v="655" actId="14100"/>
          <ac:graphicFrameMkLst>
            <pc:docMk/>
            <pc:sldMk cId="3343648412" sldId="2147479371"/>
            <ac:graphicFrameMk id="2" creationId="{446C2D60-BA10-418F-A252-9D2B4452540E}"/>
          </ac:graphicFrameMkLst>
        </pc:graphicFrameChg>
        <pc:graphicFrameChg chg="del">
          <ac:chgData name="Goertz, Benjamin" userId="7bbcdc09-a17a-459e-9ed5-6cf1c589f103" providerId="ADAL" clId="{04D64733-E403-4831-BFA8-B385AAA67971}" dt="2025-11-18T18:58:22.654" v="647" actId="478"/>
          <ac:graphicFrameMkLst>
            <pc:docMk/>
            <pc:sldMk cId="3343648412" sldId="2147479371"/>
            <ac:graphicFrameMk id="3" creationId="{6B72C0AC-6FB2-41FB-A019-D047290F8AB2}"/>
          </ac:graphicFrameMkLst>
        </pc:graphicFrameChg>
      </pc:sldChg>
      <pc:sldChg chg="addSp delSp modSp add mod">
        <pc:chgData name="Goertz, Benjamin" userId="7bbcdc09-a17a-459e-9ed5-6cf1c589f103" providerId="ADAL" clId="{04D64733-E403-4831-BFA8-B385AAA67971}" dt="2025-11-18T19:02:20.765" v="801" actId="1076"/>
        <pc:sldMkLst>
          <pc:docMk/>
          <pc:sldMk cId="638722400" sldId="2147479372"/>
        </pc:sldMkLst>
        <pc:spChg chg="mod">
          <ac:chgData name="Goertz, Benjamin" userId="7bbcdc09-a17a-459e-9ed5-6cf1c589f103" providerId="ADAL" clId="{04D64733-E403-4831-BFA8-B385AAA67971}" dt="2025-11-12T20:55:47.572" v="88" actId="20577"/>
          <ac:spMkLst>
            <pc:docMk/>
            <pc:sldMk cId="638722400" sldId="2147479372"/>
            <ac:spMk id="2" creationId="{E95C7740-E11E-D803-18ED-8C56303CB60E}"/>
          </ac:spMkLst>
        </pc:spChg>
        <pc:picChg chg="add mod">
          <ac:chgData name="Goertz, Benjamin" userId="7bbcdc09-a17a-459e-9ed5-6cf1c589f103" providerId="ADAL" clId="{04D64733-E403-4831-BFA8-B385AAA67971}" dt="2025-11-18T19:02:20.765" v="801" actId="1076"/>
          <ac:picMkLst>
            <pc:docMk/>
            <pc:sldMk cId="638722400" sldId="2147479372"/>
            <ac:picMk id="5" creationId="{1256825E-FBEC-8171-8D83-107CFDF65ED3}"/>
          </ac:picMkLst>
        </pc:picChg>
      </pc:sldChg>
      <pc:sldChg chg="addSp delSp modSp add mod">
        <pc:chgData name="Goertz, Benjamin" userId="7bbcdc09-a17a-459e-9ed5-6cf1c589f103" providerId="ADAL" clId="{04D64733-E403-4831-BFA8-B385AAA67971}" dt="2025-11-18T19:01:46.518" v="799" actId="1076"/>
        <pc:sldMkLst>
          <pc:docMk/>
          <pc:sldMk cId="712730747" sldId="2147479373"/>
        </pc:sldMkLst>
        <pc:spChg chg="mod">
          <ac:chgData name="Goertz, Benjamin" userId="7bbcdc09-a17a-459e-9ed5-6cf1c589f103" providerId="ADAL" clId="{04D64733-E403-4831-BFA8-B385AAA67971}" dt="2025-11-12T20:55:41.224" v="80" actId="20577"/>
          <ac:spMkLst>
            <pc:docMk/>
            <pc:sldMk cId="712730747" sldId="2147479373"/>
            <ac:spMk id="2" creationId="{8ED6258C-8CCE-09B3-97BC-FC79E6BA6803}"/>
          </ac:spMkLst>
        </pc:spChg>
        <pc:picChg chg="add mod">
          <ac:chgData name="Goertz, Benjamin" userId="7bbcdc09-a17a-459e-9ed5-6cf1c589f103" providerId="ADAL" clId="{04D64733-E403-4831-BFA8-B385AAA67971}" dt="2025-11-18T19:01:46.518" v="799" actId="1076"/>
          <ac:picMkLst>
            <pc:docMk/>
            <pc:sldMk cId="712730747" sldId="2147479373"/>
            <ac:picMk id="4" creationId="{1566B2B4-273C-350A-E85D-306E5F2695DD}"/>
          </ac:picMkLst>
        </pc:picChg>
      </pc:sldChg>
      <pc:sldChg chg="modSp add mod ord">
        <pc:chgData name="Goertz, Benjamin" userId="7bbcdc09-a17a-459e-9ed5-6cf1c589f103" providerId="ADAL" clId="{04D64733-E403-4831-BFA8-B385AAA67971}" dt="2025-11-18T19:22:15.774" v="1451" actId="255"/>
        <pc:sldMkLst>
          <pc:docMk/>
          <pc:sldMk cId="3075146647" sldId="2147479374"/>
        </pc:sldMkLst>
        <pc:spChg chg="mod">
          <ac:chgData name="Goertz, Benjamin" userId="7bbcdc09-a17a-459e-9ed5-6cf1c589f103" providerId="ADAL" clId="{04D64733-E403-4831-BFA8-B385AAA67971}" dt="2025-11-18T19:22:15.774" v="1451" actId="255"/>
          <ac:spMkLst>
            <pc:docMk/>
            <pc:sldMk cId="3075146647" sldId="2147479374"/>
            <ac:spMk id="3" creationId="{FD01253F-1D20-8B33-8E1B-60BCD29633F0}"/>
          </ac:spMkLst>
        </pc:spChg>
      </pc:sldChg>
      <pc:sldChg chg="modSp add mod">
        <pc:chgData name="Goertz, Benjamin" userId="7bbcdc09-a17a-459e-9ed5-6cf1c589f103" providerId="ADAL" clId="{04D64733-E403-4831-BFA8-B385AAA67971}" dt="2025-11-19T20:49:33.125" v="1535" actId="20577"/>
        <pc:sldMkLst>
          <pc:docMk/>
          <pc:sldMk cId="3072763097" sldId="2147479376"/>
        </pc:sldMkLst>
        <pc:spChg chg="mod">
          <ac:chgData name="Goertz, Benjamin" userId="7bbcdc09-a17a-459e-9ed5-6cf1c589f103" providerId="ADAL" clId="{04D64733-E403-4831-BFA8-B385AAA67971}" dt="2025-11-19T20:49:33.125" v="1535" actId="20577"/>
          <ac:spMkLst>
            <pc:docMk/>
            <pc:sldMk cId="3072763097" sldId="2147479376"/>
            <ac:spMk id="4" creationId="{9194873A-D171-60CB-4513-62A31036CCCE}"/>
          </ac:spMkLst>
        </pc:spChg>
      </pc:sldChg>
      <pc:sldChg chg="delSp modSp add mod ord">
        <pc:chgData name="Goertz, Benjamin" userId="7bbcdc09-a17a-459e-9ed5-6cf1c589f103" providerId="ADAL" clId="{04D64733-E403-4831-BFA8-B385AAA67971}" dt="2025-11-12T20:59:57.017" v="315" actId="20577"/>
        <pc:sldMkLst>
          <pc:docMk/>
          <pc:sldMk cId="2768128933" sldId="2147479377"/>
        </pc:sldMkLst>
      </pc:sldChg>
      <pc:sldChg chg="modSp mod">
        <pc:chgData name="Goertz, Benjamin" userId="7bbcdc09-a17a-459e-9ed5-6cf1c589f103" providerId="ADAL" clId="{04D64733-E403-4831-BFA8-B385AAA67971}" dt="2025-11-18T16:00:37.074" v="390" actId="14100"/>
        <pc:sldMkLst>
          <pc:docMk/>
          <pc:sldMk cId="1375270541" sldId="2147479378"/>
        </pc:sldMkLst>
        <pc:spChg chg="mod">
          <ac:chgData name="Goertz, Benjamin" userId="7bbcdc09-a17a-459e-9ed5-6cf1c589f103" providerId="ADAL" clId="{04D64733-E403-4831-BFA8-B385AAA67971}" dt="2025-11-18T16:00:37.074" v="390" actId="14100"/>
          <ac:spMkLst>
            <pc:docMk/>
            <pc:sldMk cId="1375270541" sldId="2147479378"/>
            <ac:spMk id="3" creationId="{F0749ED1-888B-BEA2-19FE-8DC11F71096D}"/>
          </ac:spMkLst>
        </pc:spChg>
        <pc:spChg chg="mod">
          <ac:chgData name="Goertz, Benjamin" userId="7bbcdc09-a17a-459e-9ed5-6cf1c589f103" providerId="ADAL" clId="{04D64733-E403-4831-BFA8-B385AAA67971}" dt="2025-11-18T16:00:31.319" v="389" actId="20577"/>
          <ac:spMkLst>
            <pc:docMk/>
            <pc:sldMk cId="1375270541" sldId="2147479378"/>
            <ac:spMk id="5" creationId="{1EBDAD29-6FCA-D852-C736-64E655513E11}"/>
          </ac:spMkLst>
        </pc:spChg>
      </pc:sldChg>
      <pc:sldChg chg="modSp add mod">
        <pc:chgData name="Goertz, Benjamin" userId="7bbcdc09-a17a-459e-9ed5-6cf1c589f103" providerId="ADAL" clId="{04D64733-E403-4831-BFA8-B385AAA67971}" dt="2025-11-18T19:20:42.409" v="1434" actId="20577"/>
        <pc:sldMkLst>
          <pc:docMk/>
          <pc:sldMk cId="440305925" sldId="2147479380"/>
        </pc:sldMkLst>
        <pc:spChg chg="mod">
          <ac:chgData name="Goertz, Benjamin" userId="7bbcdc09-a17a-459e-9ed5-6cf1c589f103" providerId="ADAL" clId="{04D64733-E403-4831-BFA8-B385AAA67971}" dt="2025-11-18T19:20:42.409" v="1434" actId="20577"/>
          <ac:spMkLst>
            <pc:docMk/>
            <pc:sldMk cId="440305925" sldId="2147479380"/>
            <ac:spMk id="6" creationId="{2C559099-3CC4-8218-69FE-BD0A283F3384}"/>
          </ac:spMkLst>
        </pc:spChg>
      </pc:sldChg>
      <pc:sldChg chg="add del">
        <pc:chgData name="Goertz, Benjamin" userId="7bbcdc09-a17a-459e-9ed5-6cf1c589f103" providerId="ADAL" clId="{04D64733-E403-4831-BFA8-B385AAA67971}" dt="2025-11-12T20:57:30.522" v="181" actId="47"/>
        <pc:sldMkLst>
          <pc:docMk/>
          <pc:sldMk cId="3855184243" sldId="2147479381"/>
        </pc:sldMkLst>
      </pc:sldChg>
      <pc:sldChg chg="addSp delSp modSp add mod">
        <pc:chgData name="Goertz, Benjamin" userId="7bbcdc09-a17a-459e-9ed5-6cf1c589f103" providerId="ADAL" clId="{04D64733-E403-4831-BFA8-B385AAA67971}" dt="2025-11-18T19:49:21.990" v="1506" actId="122"/>
        <pc:sldMkLst>
          <pc:docMk/>
          <pc:sldMk cId="4182164417" sldId="2147479381"/>
        </pc:sldMkLst>
        <pc:spChg chg="mod">
          <ac:chgData name="Goertz, Benjamin" userId="7bbcdc09-a17a-459e-9ed5-6cf1c589f103" providerId="ADAL" clId="{04D64733-E403-4831-BFA8-B385AAA67971}" dt="2025-11-18T19:49:21.990" v="1506" actId="122"/>
          <ac:spMkLst>
            <pc:docMk/>
            <pc:sldMk cId="4182164417" sldId="2147479381"/>
            <ac:spMk id="4" creationId="{B0047E70-FADA-6CD5-C6AF-50AB1A07B9BF}"/>
          </ac:spMkLst>
        </pc:spChg>
        <pc:spChg chg="del">
          <ac:chgData name="Goertz, Benjamin" userId="7bbcdc09-a17a-459e-9ed5-6cf1c589f103" providerId="ADAL" clId="{04D64733-E403-4831-BFA8-B385AAA67971}" dt="2025-11-18T19:47:56.263" v="1454" actId="478"/>
          <ac:spMkLst>
            <pc:docMk/>
            <pc:sldMk cId="4182164417" sldId="2147479381"/>
            <ac:spMk id="5" creationId="{112CF52C-119F-0D1B-580D-8B7C6A6A4D40}"/>
          </ac:spMkLst>
        </pc:spChg>
        <pc:graphicFrameChg chg="del">
          <ac:chgData name="Goertz, Benjamin" userId="7bbcdc09-a17a-459e-9ed5-6cf1c589f103" providerId="ADAL" clId="{04D64733-E403-4831-BFA8-B385AAA67971}" dt="2025-11-18T19:47:58.405" v="1455" actId="478"/>
          <ac:graphicFrameMkLst>
            <pc:docMk/>
            <pc:sldMk cId="4182164417" sldId="2147479381"/>
            <ac:graphicFrameMk id="2" creationId="{44ECD575-7754-193C-F55F-99F8ED1BA31E}"/>
          </ac:graphicFrameMkLst>
        </pc:graphicFrameChg>
        <pc:picChg chg="add mod">
          <ac:chgData name="Goertz, Benjamin" userId="7bbcdc09-a17a-459e-9ed5-6cf1c589f103" providerId="ADAL" clId="{04D64733-E403-4831-BFA8-B385AAA67971}" dt="2025-11-18T19:48:47.028" v="1459" actId="1076"/>
          <ac:picMkLst>
            <pc:docMk/>
            <pc:sldMk cId="4182164417" sldId="2147479381"/>
            <ac:picMk id="6" creationId="{96EC5913-2F58-3561-4EF8-6A85DC95E794}"/>
          </ac:picMkLst>
        </pc:picChg>
      </pc:sldChg>
    </pc:docChg>
  </pc:docChgLst>
  <pc:docChgLst>
    <pc:chgData name="Hickman, Ron" userId="a745d65d-793c-41dd-a12c-725cb989ea82" providerId="ADAL" clId="{17AFD6F5-E8EE-43EC-91F0-4457557F0F75}"/>
    <pc:docChg chg="custSel addSld delSld modSld">
      <pc:chgData name="Hickman, Ron" userId="a745d65d-793c-41dd-a12c-725cb989ea82" providerId="ADAL" clId="{17AFD6F5-E8EE-43EC-91F0-4457557F0F75}" dt="2025-11-18T15:59:37.580" v="497" actId="47"/>
      <pc:docMkLst>
        <pc:docMk/>
      </pc:docMkLst>
      <pc:sldChg chg="modSp mod">
        <pc:chgData name="Hickman, Ron" userId="a745d65d-793c-41dd-a12c-725cb989ea82" providerId="ADAL" clId="{17AFD6F5-E8EE-43EC-91F0-4457557F0F75}" dt="2025-11-18T14:37:29.184" v="0" actId="20577"/>
        <pc:sldMkLst>
          <pc:docMk/>
          <pc:sldMk cId="2175217305" sldId="2147479368"/>
        </pc:sldMkLst>
        <pc:spChg chg="mod">
          <ac:chgData name="Hickman, Ron" userId="a745d65d-793c-41dd-a12c-725cb989ea82" providerId="ADAL" clId="{17AFD6F5-E8EE-43EC-91F0-4457557F0F75}" dt="2025-11-18T14:37:29.184" v="0" actId="20577"/>
          <ac:spMkLst>
            <pc:docMk/>
            <pc:sldMk cId="2175217305" sldId="2147479368"/>
            <ac:spMk id="11" creationId="{1CE5AC11-B579-975A-6AE0-7F12B40C7E03}"/>
          </ac:spMkLst>
        </pc:spChg>
      </pc:sldChg>
      <pc:sldChg chg="del">
        <pc:chgData name="Hickman, Ron" userId="a745d65d-793c-41dd-a12c-725cb989ea82" providerId="ADAL" clId="{17AFD6F5-E8EE-43EC-91F0-4457557F0F75}" dt="2025-11-18T15:59:37.580" v="497" actId="47"/>
        <pc:sldMkLst>
          <pc:docMk/>
          <pc:sldMk cId="2768128933" sldId="2147479377"/>
        </pc:sldMkLst>
      </pc:sldChg>
      <pc:sldChg chg="addSp delSp modSp add mod">
        <pc:chgData name="Hickman, Ron" userId="a745d65d-793c-41dd-a12c-725cb989ea82" providerId="ADAL" clId="{17AFD6F5-E8EE-43EC-91F0-4457557F0F75}" dt="2025-11-18T15:56:50.261" v="466" actId="1076"/>
        <pc:sldMkLst>
          <pc:docMk/>
          <pc:sldMk cId="1375270541" sldId="2147479378"/>
        </pc:sldMkLst>
        <pc:spChg chg="add mod">
          <ac:chgData name="Hickman, Ron" userId="a745d65d-793c-41dd-a12c-725cb989ea82" providerId="ADAL" clId="{17AFD6F5-E8EE-43EC-91F0-4457557F0F75}" dt="2025-11-18T14:39:09.622" v="313"/>
          <ac:spMkLst>
            <pc:docMk/>
            <pc:sldMk cId="1375270541" sldId="2147479378"/>
            <ac:spMk id="2" creationId="{ABD3932C-5750-37A2-86D4-58337EF9E382}"/>
          </ac:spMkLst>
        </pc:spChg>
        <pc:spChg chg="mod">
          <ac:chgData name="Hickman, Ron" userId="a745d65d-793c-41dd-a12c-725cb989ea82" providerId="ADAL" clId="{17AFD6F5-E8EE-43EC-91F0-4457557F0F75}" dt="2025-11-18T14:40:05.615" v="461" actId="115"/>
          <ac:spMkLst>
            <pc:docMk/>
            <pc:sldMk cId="1375270541" sldId="2147479378"/>
            <ac:spMk id="3" creationId="{F0749ED1-888B-BEA2-19FE-8DC11F71096D}"/>
          </ac:spMkLst>
        </pc:spChg>
        <pc:spChg chg="mod">
          <ac:chgData name="Hickman, Ron" userId="a745d65d-793c-41dd-a12c-725cb989ea82" providerId="ADAL" clId="{17AFD6F5-E8EE-43EC-91F0-4457557F0F75}" dt="2025-11-18T14:39:55.876" v="460" actId="313"/>
          <ac:spMkLst>
            <pc:docMk/>
            <pc:sldMk cId="1375270541" sldId="2147479378"/>
            <ac:spMk id="5" creationId="{1EBDAD29-6FCA-D852-C736-64E655513E11}"/>
          </ac:spMkLst>
        </pc:spChg>
        <pc:grpChg chg="del">
          <ac:chgData name="Hickman, Ron" userId="a745d65d-793c-41dd-a12c-725cb989ea82" providerId="ADAL" clId="{17AFD6F5-E8EE-43EC-91F0-4457557F0F75}" dt="2025-11-18T14:39:03.367" v="312" actId="478"/>
          <ac:grpSpMkLst>
            <pc:docMk/>
            <pc:sldMk cId="1375270541" sldId="2147479378"/>
            <ac:grpSpMk id="26" creationId="{74923DE7-5106-6627-DD41-1DEBFD3CCBA4}"/>
          </ac:grpSpMkLst>
        </pc:grpChg>
        <pc:picChg chg="add mod">
          <ac:chgData name="Hickman, Ron" userId="a745d65d-793c-41dd-a12c-725cb989ea82" providerId="ADAL" clId="{17AFD6F5-E8EE-43EC-91F0-4457557F0F75}" dt="2025-11-18T15:56:50.261" v="466" actId="1076"/>
          <ac:picMkLst>
            <pc:docMk/>
            <pc:sldMk cId="1375270541" sldId="2147479378"/>
            <ac:picMk id="7" creationId="{5DAAE6DC-8DC3-F5D1-CEA2-9280B44AEBFD}"/>
          </ac:picMkLst>
        </pc:picChg>
      </pc:sldChg>
      <pc:sldChg chg="addSp delSp modSp add mod">
        <pc:chgData name="Hickman, Ron" userId="a745d65d-793c-41dd-a12c-725cb989ea82" providerId="ADAL" clId="{17AFD6F5-E8EE-43EC-91F0-4457557F0F75}" dt="2025-11-18T15:59:26.314" v="496" actId="1076"/>
        <pc:sldMkLst>
          <pc:docMk/>
          <pc:sldMk cId="1111433254" sldId="2147479379"/>
        </pc:sldMkLst>
        <pc:spChg chg="mod">
          <ac:chgData name="Hickman, Ron" userId="a745d65d-793c-41dd-a12c-725cb989ea82" providerId="ADAL" clId="{17AFD6F5-E8EE-43EC-91F0-4457557F0F75}" dt="2025-11-18T15:59:19.656" v="492" actId="1076"/>
          <ac:spMkLst>
            <pc:docMk/>
            <pc:sldMk cId="1111433254" sldId="2147479379"/>
            <ac:spMk id="2" creationId="{E0E20E63-7F36-8770-7BD7-8CB197463924}"/>
          </ac:spMkLst>
        </pc:spChg>
        <pc:spChg chg="mod">
          <ac:chgData name="Hickman, Ron" userId="a745d65d-793c-41dd-a12c-725cb989ea82" providerId="ADAL" clId="{17AFD6F5-E8EE-43EC-91F0-4457557F0F75}" dt="2025-11-18T15:58:18.980" v="477" actId="20577"/>
          <ac:spMkLst>
            <pc:docMk/>
            <pc:sldMk cId="1111433254" sldId="2147479379"/>
            <ac:spMk id="3" creationId="{F5B76BAD-8411-3890-659F-4AE41CB78BE1}"/>
          </ac:spMkLst>
        </pc:spChg>
        <pc:picChg chg="del">
          <ac:chgData name="Hickman, Ron" userId="a745d65d-793c-41dd-a12c-725cb989ea82" providerId="ADAL" clId="{17AFD6F5-E8EE-43EC-91F0-4457557F0F75}" dt="2025-11-18T15:58:20.897" v="478" actId="478"/>
          <ac:picMkLst>
            <pc:docMk/>
            <pc:sldMk cId="1111433254" sldId="2147479379"/>
            <ac:picMk id="7" creationId="{74F61FC4-9F03-5791-86A5-B27FBA516BA2}"/>
          </ac:picMkLst>
        </pc:picChg>
        <pc:picChg chg="add mod">
          <ac:chgData name="Hickman, Ron" userId="a745d65d-793c-41dd-a12c-725cb989ea82" providerId="ADAL" clId="{17AFD6F5-E8EE-43EC-91F0-4457557F0F75}" dt="2025-11-18T15:58:57.072" v="486" actId="1076"/>
          <ac:picMkLst>
            <pc:docMk/>
            <pc:sldMk cId="1111433254" sldId="2147479379"/>
            <ac:picMk id="1026" creationId="{C2719467-7E81-07CF-71F5-EF90D036284C}"/>
          </ac:picMkLst>
        </pc:picChg>
        <pc:picChg chg="add mod">
          <ac:chgData name="Hickman, Ron" userId="a745d65d-793c-41dd-a12c-725cb989ea82" providerId="ADAL" clId="{17AFD6F5-E8EE-43EC-91F0-4457557F0F75}" dt="2025-11-18T15:58:57.072" v="486" actId="1076"/>
          <ac:picMkLst>
            <pc:docMk/>
            <pc:sldMk cId="1111433254" sldId="2147479379"/>
            <ac:picMk id="1028" creationId="{82E0C5A6-151F-215F-6E1F-897FCCE68B3B}"/>
          </ac:picMkLst>
        </pc:picChg>
        <pc:picChg chg="add mod">
          <ac:chgData name="Hickman, Ron" userId="a745d65d-793c-41dd-a12c-725cb989ea82" providerId="ADAL" clId="{17AFD6F5-E8EE-43EC-91F0-4457557F0F75}" dt="2025-11-18T15:59:01.331" v="489" actId="1076"/>
          <ac:picMkLst>
            <pc:docMk/>
            <pc:sldMk cId="1111433254" sldId="2147479379"/>
            <ac:picMk id="1030" creationId="{9734A39C-FB5A-548E-4C1E-47A484F3553D}"/>
          </ac:picMkLst>
        </pc:picChg>
        <pc:picChg chg="add mod">
          <ac:chgData name="Hickman, Ron" userId="a745d65d-793c-41dd-a12c-725cb989ea82" providerId="ADAL" clId="{17AFD6F5-E8EE-43EC-91F0-4457557F0F75}" dt="2025-11-18T15:59:19.656" v="492" actId="1076"/>
          <ac:picMkLst>
            <pc:docMk/>
            <pc:sldMk cId="1111433254" sldId="2147479379"/>
            <ac:picMk id="1032" creationId="{0AF6C54B-5433-9C87-830C-E8C6F22788DD}"/>
          </ac:picMkLst>
        </pc:picChg>
        <pc:picChg chg="add mod">
          <ac:chgData name="Hickman, Ron" userId="a745d65d-793c-41dd-a12c-725cb989ea82" providerId="ADAL" clId="{17AFD6F5-E8EE-43EC-91F0-4457557F0F75}" dt="2025-11-18T15:59:26.314" v="496" actId="1076"/>
          <ac:picMkLst>
            <pc:docMk/>
            <pc:sldMk cId="1111433254" sldId="2147479379"/>
            <ac:picMk id="1034" creationId="{18F4C582-6AB3-7E27-1C69-14AD1C24B82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October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October!$B$3</c:f>
              <c:strCache>
                <c:ptCount val="1"/>
                <c:pt idx="0">
                  <c:v>No Missing Controls</c:v>
                </c:pt>
              </c:strCache>
            </c:strRef>
          </c:tx>
          <c:spPr>
            <a:solidFill>
              <a:schemeClr val="accent1"/>
            </a:solidFill>
            <a:ln>
              <a:noFill/>
            </a:ln>
            <a:effectLst/>
          </c:spPr>
          <c:invertIfNegative val="0"/>
          <c:cat>
            <c:strRef>
              <c:f>October!$A$4:$A$22</c:f>
              <c:strCache>
                <c:ptCount val="19"/>
                <c:pt idx="0">
                  <c:v>Underground Rock Fall</c:v>
                </c:pt>
                <c:pt idx="1">
                  <c:v>Interaction with Aircraft Unmanned</c:v>
                </c:pt>
                <c:pt idx="2">
                  <c:v>Exposure to Electrical Hazards</c:v>
                </c:pt>
                <c:pt idx="3">
                  <c:v>Hazardous Substances Chronic General</c:v>
                </c:pt>
                <c:pt idx="4">
                  <c:v>Entanglement and Crushing</c:v>
                </c:pt>
                <c:pt idx="5">
                  <c:v>Ground Failure</c:v>
                </c:pt>
                <c:pt idx="6">
                  <c:v>Vehicle Impact on Person</c:v>
                </c:pt>
                <c:pt idx="7">
                  <c:v>Uncontrolled Release of Energy Mapped</c:v>
                </c:pt>
                <c:pt idx="8">
                  <c:v>Lifting Operations</c:v>
                </c:pt>
                <c:pt idx="9">
                  <c:v>Confined Space</c:v>
                </c:pt>
                <c:pt idx="10">
                  <c:v>Fall from Heights</c:v>
                </c:pt>
                <c:pt idx="11">
                  <c:v>Vehicle Collisions or Rollover</c:v>
                </c:pt>
                <c:pt idx="12">
                  <c:v>Hazardous Substances Acute</c:v>
                </c:pt>
                <c:pt idx="13">
                  <c:v>Underground Inrush</c:v>
                </c:pt>
                <c:pt idx="14">
                  <c:v>Drowning</c:v>
                </c:pt>
                <c:pt idx="15">
                  <c:v>Blasting (Underground)</c:v>
                </c:pt>
                <c:pt idx="16">
                  <c:v>Falling Objects</c:v>
                </c:pt>
                <c:pt idx="17">
                  <c:v>Fire</c:v>
                </c:pt>
                <c:pt idx="18">
                  <c:v>Rail Impact on Person</c:v>
                </c:pt>
              </c:strCache>
            </c:strRef>
          </c:cat>
          <c:val>
            <c:numRef>
              <c:f>October!$B$4:$B$22</c:f>
              <c:numCache>
                <c:formatCode>General</c:formatCode>
                <c:ptCount val="19"/>
                <c:pt idx="0">
                  <c:v>6</c:v>
                </c:pt>
                <c:pt idx="1">
                  <c:v>2</c:v>
                </c:pt>
                <c:pt idx="2">
                  <c:v>13</c:v>
                </c:pt>
                <c:pt idx="3">
                  <c:v>3</c:v>
                </c:pt>
                <c:pt idx="4">
                  <c:v>16</c:v>
                </c:pt>
                <c:pt idx="5">
                  <c:v>8</c:v>
                </c:pt>
                <c:pt idx="6">
                  <c:v>24</c:v>
                </c:pt>
                <c:pt idx="7">
                  <c:v>22</c:v>
                </c:pt>
                <c:pt idx="8">
                  <c:v>19</c:v>
                </c:pt>
                <c:pt idx="9">
                  <c:v>13</c:v>
                </c:pt>
                <c:pt idx="10">
                  <c:v>11</c:v>
                </c:pt>
                <c:pt idx="11">
                  <c:v>9</c:v>
                </c:pt>
                <c:pt idx="12">
                  <c:v>7</c:v>
                </c:pt>
                <c:pt idx="13">
                  <c:v>5</c:v>
                </c:pt>
                <c:pt idx="14">
                  <c:v>4</c:v>
                </c:pt>
                <c:pt idx="15">
                  <c:v>3</c:v>
                </c:pt>
                <c:pt idx="16">
                  <c:v>3</c:v>
                </c:pt>
                <c:pt idx="17">
                  <c:v>2</c:v>
                </c:pt>
                <c:pt idx="18">
                  <c:v>2</c:v>
                </c:pt>
              </c:numCache>
            </c:numRef>
          </c:val>
          <c:extLst>
            <c:ext xmlns:c16="http://schemas.microsoft.com/office/drawing/2014/chart" uri="{C3380CC4-5D6E-409C-BE32-E72D297353CC}">
              <c16:uniqueId val="{00000000-F553-40B4-AFED-46CBE4318226}"/>
            </c:ext>
          </c:extLst>
        </c:ser>
        <c:ser>
          <c:idx val="1"/>
          <c:order val="1"/>
          <c:tx>
            <c:strRef>
              <c:f>October!$C$3</c:f>
              <c:strCache>
                <c:ptCount val="1"/>
                <c:pt idx="0">
                  <c:v>Missing Controls</c:v>
                </c:pt>
              </c:strCache>
            </c:strRef>
          </c:tx>
          <c:spPr>
            <a:solidFill>
              <a:schemeClr val="accent2"/>
            </a:solidFill>
            <a:ln>
              <a:noFill/>
            </a:ln>
            <a:effectLst/>
          </c:spPr>
          <c:invertIfNegative val="0"/>
          <c:cat>
            <c:strRef>
              <c:f>October!$A$4:$A$22</c:f>
              <c:strCache>
                <c:ptCount val="19"/>
                <c:pt idx="0">
                  <c:v>Underground Rock Fall</c:v>
                </c:pt>
                <c:pt idx="1">
                  <c:v>Interaction with Aircraft Unmanned</c:v>
                </c:pt>
                <c:pt idx="2">
                  <c:v>Exposure to Electrical Hazards</c:v>
                </c:pt>
                <c:pt idx="3">
                  <c:v>Hazardous Substances Chronic General</c:v>
                </c:pt>
                <c:pt idx="4">
                  <c:v>Entanglement and Crushing</c:v>
                </c:pt>
                <c:pt idx="5">
                  <c:v>Ground Failure</c:v>
                </c:pt>
                <c:pt idx="6">
                  <c:v>Vehicle Impact on Person</c:v>
                </c:pt>
                <c:pt idx="7">
                  <c:v>Uncontrolled Release of Energy Mapped</c:v>
                </c:pt>
                <c:pt idx="8">
                  <c:v>Lifting Operations</c:v>
                </c:pt>
                <c:pt idx="9">
                  <c:v>Confined Space</c:v>
                </c:pt>
                <c:pt idx="10">
                  <c:v>Fall from Heights</c:v>
                </c:pt>
                <c:pt idx="11">
                  <c:v>Vehicle Collisions or Rollover</c:v>
                </c:pt>
                <c:pt idx="12">
                  <c:v>Hazardous Substances Acute</c:v>
                </c:pt>
                <c:pt idx="13">
                  <c:v>Underground Inrush</c:v>
                </c:pt>
                <c:pt idx="14">
                  <c:v>Drowning</c:v>
                </c:pt>
                <c:pt idx="15">
                  <c:v>Blasting (Underground)</c:v>
                </c:pt>
                <c:pt idx="16">
                  <c:v>Falling Objects</c:v>
                </c:pt>
                <c:pt idx="17">
                  <c:v>Fire</c:v>
                </c:pt>
                <c:pt idx="18">
                  <c:v>Rail Impact on Person</c:v>
                </c:pt>
              </c:strCache>
            </c:strRef>
          </c:cat>
          <c:val>
            <c:numRef>
              <c:f>October!$C$4:$C$22</c:f>
              <c:numCache>
                <c:formatCode>General</c:formatCode>
                <c:ptCount val="19"/>
                <c:pt idx="0">
                  <c:v>3</c:v>
                </c:pt>
                <c:pt idx="1">
                  <c:v>1</c:v>
                </c:pt>
                <c:pt idx="2">
                  <c:v>6</c:v>
                </c:pt>
                <c:pt idx="3">
                  <c:v>1</c:v>
                </c:pt>
                <c:pt idx="4">
                  <c:v>3</c:v>
                </c:pt>
                <c:pt idx="5">
                  <c:v>1</c:v>
                </c:pt>
                <c:pt idx="6">
                  <c:v>2</c:v>
                </c:pt>
                <c:pt idx="7">
                  <c:v>1</c:v>
                </c:pt>
              </c:numCache>
            </c:numRef>
          </c:val>
          <c:extLst>
            <c:ext xmlns:c16="http://schemas.microsoft.com/office/drawing/2014/chart" uri="{C3380CC4-5D6E-409C-BE32-E72D297353CC}">
              <c16:uniqueId val="{00000001-F553-40B4-AFED-46CBE4318226}"/>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10</a:t>
            </a:fld>
            <a:endParaRPr lang="en-US"/>
          </a:p>
        </p:txBody>
      </p:sp>
    </p:spTree>
    <p:extLst>
      <p:ext uri="{BB962C8B-B14F-4D97-AF65-F5344CB8AC3E}">
        <p14:creationId xmlns:p14="http://schemas.microsoft.com/office/powerpoint/2010/main" val="334913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11</a:t>
            </a:fld>
            <a:endParaRPr lang="en-US"/>
          </a:p>
        </p:txBody>
      </p:sp>
    </p:spTree>
    <p:extLst>
      <p:ext uri="{BB962C8B-B14F-4D97-AF65-F5344CB8AC3E}">
        <p14:creationId xmlns:p14="http://schemas.microsoft.com/office/powerpoint/2010/main" val="5814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fld id="{DED49A10-3EE5-4EF0-921A-6B429D3BC8A3}" type="slidenum">
              <a:rPr lang="en-US" smtClean="0"/>
              <a:t>14</a:t>
            </a:fld>
            <a:endParaRPr lang="en-US"/>
          </a:p>
        </p:txBody>
      </p:sp>
    </p:spTree>
    <p:extLst>
      <p:ext uri="{BB962C8B-B14F-4D97-AF65-F5344CB8AC3E}">
        <p14:creationId xmlns:p14="http://schemas.microsoft.com/office/powerpoint/2010/main" val="1014066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15</a:t>
            </a:fld>
            <a:endParaRPr lang="en-US"/>
          </a:p>
        </p:txBody>
      </p:sp>
    </p:spTree>
    <p:extLst>
      <p:ext uri="{BB962C8B-B14F-4D97-AF65-F5344CB8AC3E}">
        <p14:creationId xmlns:p14="http://schemas.microsoft.com/office/powerpoint/2010/main" val="1343996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16</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17</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EB4E-79A7-DC95-A8BD-2A86EF9E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C7C9-413C-E191-AB06-62D6D3C2F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6C057-DD98-390F-0CB9-7E13AFA51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EBDD2B4-F102-0248-4F10-EBEF3F3775C4}"/>
              </a:ext>
            </a:extLst>
          </p:cNvPr>
          <p:cNvSpPr>
            <a:spLocks noGrp="1"/>
          </p:cNvSpPr>
          <p:nvPr>
            <p:ph type="sldNum" sz="quarter" idx="5"/>
          </p:nvPr>
        </p:nvSpPr>
        <p:spPr/>
        <p:txBody>
          <a:bodyPr/>
          <a:lstStyle/>
          <a:p>
            <a:fld id="{DED49A10-3EE5-4EF0-921A-6B429D3BC8A3}" type="slidenum">
              <a:rPr lang="en-US" smtClean="0"/>
              <a:t>18</a:t>
            </a:fld>
            <a:endParaRPr lang="en-US"/>
          </a:p>
        </p:txBody>
      </p:sp>
    </p:spTree>
    <p:extLst>
      <p:ext uri="{BB962C8B-B14F-4D97-AF65-F5344CB8AC3E}">
        <p14:creationId xmlns:p14="http://schemas.microsoft.com/office/powerpoint/2010/main" val="135750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19</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320589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94DC-6ECA-4724-C68A-C9C4CF470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E81C-B7C3-E4D1-E827-DA1DAE8B1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68A76-7D10-3D5D-6B69-AC866CDDE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D0AB51-6B85-7E28-199C-1174F0E00F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2950323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E16E-6580-44C6-D1A4-A158A1663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4EBA-2F9A-7C75-73A7-BD4F1E6C7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6B34F-1327-0DF5-C74D-6F5B0F288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FCBDFA-87AF-250C-BD38-3FC370679AC0}"/>
              </a:ext>
            </a:extLst>
          </p:cNvPr>
          <p:cNvSpPr>
            <a:spLocks noGrp="1"/>
          </p:cNvSpPr>
          <p:nvPr>
            <p:ph type="sldNum" sz="quarter" idx="5"/>
          </p:nvPr>
        </p:nvSpPr>
        <p:spPr/>
        <p:txBody>
          <a:bodyPr/>
          <a:lstStyle/>
          <a:p>
            <a:fld id="{DED49A10-3EE5-4EF0-921A-6B429D3BC8A3}" type="slidenum">
              <a:rPr lang="en-US" smtClean="0"/>
              <a:t>4</a:t>
            </a:fld>
            <a:endParaRPr lang="en-US"/>
          </a:p>
        </p:txBody>
      </p:sp>
    </p:spTree>
    <p:extLst>
      <p:ext uri="{BB962C8B-B14F-4D97-AF65-F5344CB8AC3E}">
        <p14:creationId xmlns:p14="http://schemas.microsoft.com/office/powerpoint/2010/main" val="312652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A9EA-7DA2-C3FD-5C3E-62F07EB0C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9BE8B-B47A-31AF-3DCB-AD04A6816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6C587-961C-9CD2-7F35-8BB645659D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FF561D-1A88-5C7B-9CA7-55E0CF1DC6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7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2101E-4F6A-DF9F-4CDC-8D6B02019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966D2-2C69-CA4B-3FDF-4CC27DB74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9269A-3DBD-CD16-A692-C94E23DE10D3}"/>
              </a:ext>
            </a:extLst>
          </p:cNvPr>
          <p:cNvSpPr>
            <a:spLocks noGrp="1"/>
          </p:cNvSpPr>
          <p:nvPr>
            <p:ph type="body" idx="1"/>
          </p:nvPr>
        </p:nvSpPr>
        <p:spPr/>
        <p:txBody>
          <a:bodyPr/>
          <a:lstStyle/>
          <a:p>
            <a:r>
              <a:rPr lang="en-US"/>
              <a:t>HSEP – Contractor Health, Safety and Environmental Plan </a:t>
            </a:r>
          </a:p>
          <a:p>
            <a:r>
              <a:rPr lang="en-US"/>
              <a:t>FRM – Fatal Risk Management </a:t>
            </a:r>
          </a:p>
          <a:p>
            <a:r>
              <a:rPr lang="en-US"/>
              <a:t>WPE – Work Place Exam </a:t>
            </a:r>
          </a:p>
          <a:p>
            <a:endParaRPr lang="en-US"/>
          </a:p>
        </p:txBody>
      </p:sp>
      <p:sp>
        <p:nvSpPr>
          <p:cNvPr id="4" name="Slide Number Placeholder 3">
            <a:extLst>
              <a:ext uri="{FF2B5EF4-FFF2-40B4-BE49-F238E27FC236}">
                <a16:creationId xmlns:a16="http://schemas.microsoft.com/office/drawing/2014/main" id="{F8814E09-63A7-2F19-0D6B-2875C65821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277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64122-0367-C396-381A-FAE756797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FE9AC-E4C8-8C3B-6A22-5D1F2CF4B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84588-1666-9081-D276-D85AEBE2893F}"/>
              </a:ext>
            </a:extLst>
          </p:cNvPr>
          <p:cNvSpPr>
            <a:spLocks noGrp="1"/>
          </p:cNvSpPr>
          <p:nvPr>
            <p:ph type="body" idx="1"/>
          </p:nvPr>
        </p:nvSpPr>
        <p:spPr/>
        <p:txBody>
          <a:bodyPr/>
          <a:lstStyle/>
          <a:p>
            <a:r>
              <a:rPr lang="en-US"/>
              <a:t>HSEP – Contractor Health, Safety and Environmental Plan </a:t>
            </a:r>
          </a:p>
          <a:p>
            <a:r>
              <a:rPr lang="en-US"/>
              <a:t>FRM – Fatal Risk Management </a:t>
            </a:r>
          </a:p>
          <a:p>
            <a:r>
              <a:rPr lang="en-US"/>
              <a:t>WPE – Work Place Exam </a:t>
            </a:r>
          </a:p>
          <a:p>
            <a:endParaRPr lang="en-US"/>
          </a:p>
        </p:txBody>
      </p:sp>
      <p:sp>
        <p:nvSpPr>
          <p:cNvPr id="4" name="Slide Number Placeholder 3">
            <a:extLst>
              <a:ext uri="{FF2B5EF4-FFF2-40B4-BE49-F238E27FC236}">
                <a16:creationId xmlns:a16="http://schemas.microsoft.com/office/drawing/2014/main" id="{35E346E7-7FDE-1545-B5E8-C8B294E536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854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A4FE7-A7A0-4E66-0B10-C2771FF6C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C8266-22C7-67D2-A82A-9FDD30250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49331-1F51-3C1F-9B65-C50CF688824C}"/>
              </a:ext>
            </a:extLst>
          </p:cNvPr>
          <p:cNvSpPr>
            <a:spLocks noGrp="1"/>
          </p:cNvSpPr>
          <p:nvPr>
            <p:ph type="body" idx="1"/>
          </p:nvPr>
        </p:nvSpPr>
        <p:spPr/>
        <p:txBody>
          <a:bodyPr/>
          <a:lstStyle/>
          <a:p>
            <a:r>
              <a:rPr lang="en-US"/>
              <a:t>HSEP – Contractor Health, Safety and Environmental Plan </a:t>
            </a:r>
          </a:p>
          <a:p>
            <a:r>
              <a:rPr lang="en-US"/>
              <a:t>FRM – Fatal Risk Management </a:t>
            </a:r>
          </a:p>
          <a:p>
            <a:r>
              <a:rPr lang="en-US"/>
              <a:t>WPE – Work Place Exam </a:t>
            </a:r>
          </a:p>
          <a:p>
            <a:endParaRPr lang="en-US"/>
          </a:p>
        </p:txBody>
      </p:sp>
      <p:sp>
        <p:nvSpPr>
          <p:cNvPr id="4" name="Slide Number Placeholder 3">
            <a:extLst>
              <a:ext uri="{FF2B5EF4-FFF2-40B4-BE49-F238E27FC236}">
                <a16:creationId xmlns:a16="http://schemas.microsoft.com/office/drawing/2014/main" id="{FDB62458-8111-FC91-0175-BBEC017993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158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9</a:t>
            </a:fld>
            <a:endParaRPr lang="en-US"/>
          </a:p>
        </p:txBody>
      </p:sp>
    </p:spTree>
    <p:extLst>
      <p:ext uri="{BB962C8B-B14F-4D97-AF65-F5344CB8AC3E}">
        <p14:creationId xmlns:p14="http://schemas.microsoft.com/office/powerpoint/2010/main" val="23467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9650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1349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01784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53192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301369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300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2633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60472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9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4438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0581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24529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11/19/2025</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243073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11/19/2025</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137928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11/19/2025</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11/19/2025</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8354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forms.office.com/Pages/ResponsePage.aspx?id=4ZwiXzx37Uam-pdABvrgl4fT3sMvUnJJhGa1-nmji-NUQlY2ME1IRjQ3UlFIVEYwQUdVUUlYUzRSQy4u&amp;origin=QRCod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36.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cx365.sharepoint.com/:b:/r/sites/GBL-MISSC/Shared%20Documents/MIS%20End-User%20Policies%20-%20ENGLISH.pdf?csf=1&amp;web=1&amp;e=NdVR2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7.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hyperlink" Target="https://publicportal.fmi.com/sites/publicportal/files/Files/Henderson_Files/Reporting%20Contractor%20Hours%20in%20EWS.pptx" TargetMode="External"/><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74BBBF-72ED-49D1-3F49-8134028A9861}"/>
              </a:ext>
            </a:extLst>
          </p:cNvPr>
          <p:cNvPicPr>
            <a:picLocks noChangeAspect="1"/>
          </p:cNvPicPr>
          <p:nvPr/>
        </p:nvPicPr>
        <p:blipFill>
          <a:blip r:embed="rId3">
            <a:extLst>
              <a:ext uri="{28A0092B-C50C-407E-A947-70E740481C1C}">
                <a14:useLocalDpi xmlns:a14="http://schemas.microsoft.com/office/drawing/2010/main" val="0"/>
              </a:ext>
            </a:extLst>
          </a:blip>
          <a:srcRect l="2777" r="29019" b="92895"/>
          <a:stretch>
            <a:fillRect/>
          </a:stretch>
        </p:blipFill>
        <p:spPr>
          <a:xfrm>
            <a:off x="0" y="0"/>
            <a:ext cx="6096000" cy="454154"/>
          </a:xfrm>
          <a:prstGeom prst="rect">
            <a:avLst/>
          </a:prstGeom>
        </p:spPr>
      </p:pic>
      <p:pic>
        <p:nvPicPr>
          <p:cNvPr id="3" name="Picture 2">
            <a:extLst>
              <a:ext uri="{FF2B5EF4-FFF2-40B4-BE49-F238E27FC236}">
                <a16:creationId xmlns:a16="http://schemas.microsoft.com/office/drawing/2014/main" id="{7961109D-2DBA-8127-9151-0759B1088EFC}"/>
              </a:ext>
            </a:extLst>
          </p:cNvPr>
          <p:cNvPicPr>
            <a:picLocks noChangeAspect="1"/>
          </p:cNvPicPr>
          <p:nvPr/>
        </p:nvPicPr>
        <p:blipFill>
          <a:blip r:embed="rId3">
            <a:extLst>
              <a:ext uri="{28A0092B-C50C-407E-A947-70E740481C1C}">
                <a14:useLocalDpi xmlns:a14="http://schemas.microsoft.com/office/drawing/2010/main" val="0"/>
              </a:ext>
            </a:extLst>
          </a:blip>
          <a:srcRect l="11827" r="29019"/>
          <a:stretch>
            <a:fillRect/>
          </a:stretch>
        </p:blipFill>
        <p:spPr>
          <a:xfrm>
            <a:off x="6095998" y="0"/>
            <a:ext cx="6096001" cy="6544909"/>
          </a:xfrm>
          <a:prstGeom prst="rect">
            <a:avLst/>
          </a:prstGeom>
        </p:spPr>
      </p:pic>
      <p:sp>
        <p:nvSpPr>
          <p:cNvPr id="4" name="Rectangle 3">
            <a:extLst>
              <a:ext uri="{FF2B5EF4-FFF2-40B4-BE49-F238E27FC236}">
                <a16:creationId xmlns:a16="http://schemas.microsoft.com/office/drawing/2014/main" id="{72CA3B7A-2C7F-35B4-545C-D785353CAAC8}"/>
              </a:ext>
            </a:extLst>
          </p:cNvPr>
          <p:cNvSpPr/>
          <p:nvPr/>
        </p:nvSpPr>
        <p:spPr>
          <a:xfrm>
            <a:off x="0" y="6473406"/>
            <a:ext cx="6096000" cy="396732"/>
          </a:xfrm>
          <a:prstGeom prst="rect">
            <a:avLst/>
          </a:prstGeom>
          <a:solidFill>
            <a:srgbClr val="CFB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3724096"/>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HSE Contractor 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November 2025</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EWS Access</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444353"/>
            <a:ext cx="4733943" cy="3956981"/>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Access to site digital forms now available to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Integration of Contractor submitted forms into internal dashboards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Forms can be used in online and offline modes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Request Access with QR Code or </a:t>
            </a: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hlinkClick r:id="rId3"/>
              </a:rPr>
              <a:t>HERE</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R="0" lvl="0" algn="l" defTabSz="685800" rtl="0" eaLnBrk="1" fontAlgn="auto" latinLnBrk="0" hangingPunct="1">
              <a:lnSpc>
                <a:spcPct val="90000"/>
              </a:lnSpc>
              <a:spcBef>
                <a:spcPts val="750"/>
              </a:spcBef>
              <a:spcAft>
                <a:spcPts val="0"/>
              </a:spcAft>
              <a:buClr>
                <a:srgbClr val="005DAB"/>
              </a:buClr>
              <a:buSzPct val="110000"/>
              <a:tabLst/>
              <a:defRPr/>
            </a:pP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Reach out to H&amp;S Department with any questions or issues</a:t>
            </a:r>
          </a:p>
        </p:txBody>
      </p:sp>
      <p:pic>
        <p:nvPicPr>
          <p:cNvPr id="2" name="Picture 1" descr="A cork board with notes and words&#10;&#10;AI-generated content may be incorrect.">
            <a:extLst>
              <a:ext uri="{FF2B5EF4-FFF2-40B4-BE49-F238E27FC236}">
                <a16:creationId xmlns:a16="http://schemas.microsoft.com/office/drawing/2014/main" id="{FC968212-7AA4-11F7-79FB-B7C3A8499DD7}"/>
              </a:ext>
            </a:extLst>
          </p:cNvPr>
          <p:cNvPicPr>
            <a:picLocks noChangeAspect="1"/>
          </p:cNvPicPr>
          <p:nvPr/>
        </p:nvPicPr>
        <p:blipFill>
          <a:blip r:embed="rId4"/>
          <a:stretch>
            <a:fillRect/>
          </a:stretch>
        </p:blipFill>
        <p:spPr>
          <a:xfrm>
            <a:off x="7430705" y="1372290"/>
            <a:ext cx="3783137" cy="5041493"/>
          </a:xfrm>
          <a:prstGeom prst="rect">
            <a:avLst/>
          </a:prstGeom>
        </p:spPr>
      </p:pic>
    </p:spTree>
    <p:extLst>
      <p:ext uri="{BB962C8B-B14F-4D97-AF65-F5344CB8AC3E}">
        <p14:creationId xmlns:p14="http://schemas.microsoft.com/office/powerpoint/2010/main" val="237494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High-risk Incidents</a:t>
            </a:r>
          </a:p>
          <a:p>
            <a:endParaRPr lang="en-US" sz="2800">
              <a:solidFill>
                <a:schemeClr val="bg1"/>
              </a:solidFill>
              <a:latin typeface="Arial" panose="020B0604020202020204" pitchFamily="34" charset="0"/>
              <a:cs typeface="Arial" panose="020B0604020202020204" pitchFamily="34" charset="0"/>
            </a:endParaRPr>
          </a:p>
          <a:p>
            <a:r>
              <a:rPr lang="en-US" sz="2800" i="1">
                <a:solidFill>
                  <a:schemeClr val="bg1"/>
                </a:solidFill>
                <a:latin typeface="Arial" panose="020B0604020202020204" pitchFamily="34" charset="0"/>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9722962" y="1780586"/>
            <a:ext cx="2217883" cy="736824"/>
          </a:xfrm>
        </p:spPr>
        <p:txBody>
          <a:bodyPr/>
          <a:lstStyle/>
          <a:p>
            <a:r>
              <a:rPr lang="en-US" sz="1050" i="1">
                <a:latin typeface="Arial" panose="020B0604020202020204" pitchFamily="34" charset="0"/>
                <a:cs typeface="Arial" panose="020B0604020202020204" pitchFamily="34" charset="0"/>
              </a:rPr>
              <a:t>Recreation of temporary structure prior to the beam falling.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Contractor Struck on Head by Beam</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09440"/>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063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66784">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Manyar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2833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October 2, 2025 / 11:50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41360">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Restricted Work Case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219535">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Four contractors set up a temporary shade shelter by stretching a tarp over spare steel beams. As the contractors were on break and resting under the structure, a wind gust pulled the tarp up, causing a steel beam (approx. 567 lbs. / 258 kg.) to fall approximately 1 meter (3 ft.) and strike one employee on the head.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55752">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80169">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Temporary structure was not adequately constructed or supported.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Inadequate inspection procedure for temporary shelters.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51202">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applicable policies. </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68810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The injured employee sustained a linear skull fracture and received several stitches to treat a forehead wound.</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527574">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Setianus, Manager-Manyar 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2025-20</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20030085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02791" y="6677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pic>
        <p:nvPicPr>
          <p:cNvPr id="3" name="Picture 2" descr="Icon&#10;&#10;Description automatically generated">
            <a:extLst>
              <a:ext uri="{FF2B5EF4-FFF2-40B4-BE49-F238E27FC236}">
                <a16:creationId xmlns:a16="http://schemas.microsoft.com/office/drawing/2014/main" id="{F016494B-ADD3-2B1C-E91B-CD532925D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43" y="58526"/>
            <a:ext cx="703285" cy="609246"/>
          </a:xfrm>
          <a:prstGeom prst="rect">
            <a:avLst/>
          </a:prstGeom>
        </p:spPr>
      </p:pic>
      <p:pic>
        <p:nvPicPr>
          <p:cNvPr id="1026" name="id-72E8F17C-5C06-4331-BA38-AC141B978B03" descr="Image.png">
            <a:extLst>
              <a:ext uri="{FF2B5EF4-FFF2-40B4-BE49-F238E27FC236}">
                <a16:creationId xmlns:a16="http://schemas.microsoft.com/office/drawing/2014/main" id="{FB71326D-B174-1612-7CFE-13D302B8CB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278"/>
          <a:stretch>
            <a:fillRect/>
          </a:stretch>
        </p:blipFill>
        <p:spPr bwMode="auto">
          <a:xfrm>
            <a:off x="6460753" y="1484217"/>
            <a:ext cx="3262209" cy="230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a:extLst>
              <a:ext uri="{FF2B5EF4-FFF2-40B4-BE49-F238E27FC236}">
                <a16:creationId xmlns:a16="http://schemas.microsoft.com/office/drawing/2014/main" id="{DB73D378-8D68-8083-02D9-93C7C8B50ABE}"/>
              </a:ext>
            </a:extLst>
          </p:cNvPr>
          <p:cNvSpPr txBox="1">
            <a:spLocks/>
          </p:cNvSpPr>
          <p:nvPr/>
        </p:nvSpPr>
        <p:spPr>
          <a:xfrm>
            <a:off x="9668512" y="5005371"/>
            <a:ext cx="2217883" cy="73682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Location of employee after the beam fell and shelter collapsed. </a:t>
            </a:r>
          </a:p>
        </p:txBody>
      </p:sp>
      <p:pic>
        <p:nvPicPr>
          <p:cNvPr id="6" name="Picture 2">
            <a:extLst>
              <a:ext uri="{FF2B5EF4-FFF2-40B4-BE49-F238E27FC236}">
                <a16:creationId xmlns:a16="http://schemas.microsoft.com/office/drawing/2014/main" id="{23AD41F2-DC7D-D8D7-7EBE-7DBE23B5E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992" y="3879440"/>
            <a:ext cx="3233002" cy="264907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66B3A44-2319-0FEF-512E-A4CE28836B09}"/>
              </a:ext>
            </a:extLst>
          </p:cNvPr>
          <p:cNvSpPr/>
          <p:nvPr/>
        </p:nvSpPr>
        <p:spPr>
          <a:xfrm>
            <a:off x="8504902" y="5683045"/>
            <a:ext cx="334299" cy="36417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53D7D2F7-F391-6E91-7491-611C624C1D62}"/>
              </a:ext>
            </a:extLst>
          </p:cNvPr>
          <p:cNvCxnSpPr>
            <a:cxnSpLocks/>
          </p:cNvCxnSpPr>
          <p:nvPr/>
        </p:nvCxnSpPr>
        <p:spPr>
          <a:xfrm flipV="1">
            <a:off x="8839201" y="5373783"/>
            <a:ext cx="1130709" cy="49134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3A1C54F-7FC8-C0AA-87F3-44857B5B51FD}"/>
              </a:ext>
            </a:extLst>
          </p:cNvPr>
          <p:cNvCxnSpPr>
            <a:cxnSpLocks/>
          </p:cNvCxnSpPr>
          <p:nvPr/>
        </p:nvCxnSpPr>
        <p:spPr>
          <a:xfrm>
            <a:off x="7529885" y="6110607"/>
            <a:ext cx="2440025" cy="9969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19">
            <a:extLst>
              <a:ext uri="{FF2B5EF4-FFF2-40B4-BE49-F238E27FC236}">
                <a16:creationId xmlns:a16="http://schemas.microsoft.com/office/drawing/2014/main" id="{BF098728-0581-9FC2-FF5F-E567E8E66726}"/>
              </a:ext>
            </a:extLst>
          </p:cNvPr>
          <p:cNvSpPr txBox="1">
            <a:spLocks/>
          </p:cNvSpPr>
          <p:nvPr/>
        </p:nvSpPr>
        <p:spPr>
          <a:xfrm>
            <a:off x="9818422" y="6027556"/>
            <a:ext cx="1948690" cy="73682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scaffolding tube used as the shelter pole. </a:t>
            </a:r>
          </a:p>
        </p:txBody>
      </p:sp>
    </p:spTree>
    <p:extLst>
      <p:ext uri="{BB962C8B-B14F-4D97-AF65-F5344CB8AC3E}">
        <p14:creationId xmlns:p14="http://schemas.microsoft.com/office/powerpoint/2010/main" val="426734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2"/>
          </p:nvPr>
        </p:nvSpPr>
        <p:spPr>
          <a:xfrm>
            <a:off x="9362908" y="6232705"/>
            <a:ext cx="2409824" cy="236484"/>
          </a:xfrm>
        </p:spPr>
        <p:txBody>
          <a:bodyPr/>
          <a:lstStyle/>
          <a:p>
            <a:r>
              <a:rPr lang="en-US" sz="1050" i="1">
                <a:latin typeface="Arial" panose="020B0604020202020204" pitchFamily="34" charset="0"/>
                <a:cs typeface="Arial" panose="020B0604020202020204" pitchFamily="34" charset="0"/>
              </a:rPr>
              <a:t>Detached rope used to lower the bucket</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469711" y="269826"/>
            <a:ext cx="4648572" cy="533203"/>
          </a:xfrm>
          <a:prstGeom prst="rect">
            <a:avLst/>
          </a:prstGeom>
        </p:spPr>
        <p:txBody>
          <a:bodyPr/>
          <a:lstStyle/>
          <a:p>
            <a:r>
              <a:rPr lang="en-US"/>
              <a:t>Employee Hit with 25-Pound Bucket</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509696"/>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12346">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374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22706">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October 17, 2025 / 1:45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73545">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Restricted Duty</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34879">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An employee was positioned at the base of the cyclone feeder awaiting the delivery of a 25-pound bucket of material. The bucket was being lowered using a rope attached to the handle. During the descent, the rope detached from the handle, causing the bucket to fall approximately four feet and strike the employee standing below.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4777">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737724">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No bucket lifting sling or hook with a safety latch was used. The bucket was lowered using a rope tied to the handle.</a:t>
                      </a:r>
                    </a:p>
                    <a:p>
                      <a:pPr marL="171450" indent="-171450">
                        <a:buFont typeface="Arial" panose="020B0604020202020204" pitchFamily="34" charset="0"/>
                        <a:buChar char="•"/>
                      </a:pPr>
                      <a:r>
                        <a:rPr lang="en-US" sz="1050">
                          <a:solidFill>
                            <a:schemeClr val="tx1"/>
                          </a:solidFill>
                          <a:latin typeface="Arial"/>
                          <a:cs typeface="Arial"/>
                        </a:rPr>
                        <a:t>Materials were not lowered into the cyclone feeder – a confined space – before employee entry.</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01985">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applicable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93023">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The </a:t>
                      </a:r>
                      <a:r>
                        <a:rPr lang="en-US" sz="1050" b="0" i="0" kern="1200">
                          <a:solidFill>
                            <a:schemeClr val="dk1"/>
                          </a:solidFill>
                          <a:effectLst/>
                          <a:latin typeface="Arial"/>
                          <a:ea typeface="+mn-ea"/>
                          <a:cs typeface="Arial"/>
                        </a:rPr>
                        <a:t>employee sustained bruising on the shoulder and left knee along with sprains to the cervical, thoracic and lumbar regions.</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14970">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Sunil Nannepaga, Manager-Maintenance Services</a:t>
                      </a:r>
                    </a:p>
                    <a:p>
                      <a:pPr marL="171450" lvl="0" indent="-171450">
                        <a:buFont typeface="Arial" panose="020B0604020202020204" pitchFamily="34" charset="0"/>
                        <a:buChar char="•"/>
                      </a:pPr>
                      <a:r>
                        <a:rPr lang="en-US" sz="1050">
                          <a:latin typeface="Arial"/>
                          <a:cs typeface="Arial"/>
                        </a:rPr>
                        <a:t>Tony Lujan, Sr.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1475105" cy="411480"/>
        </p:xfrm>
        <a:graphic>
          <a:graphicData uri="http://schemas.openxmlformats.org/drawingml/2006/table">
            <a:tbl>
              <a:tblPr firstRow="1" bandRow="1">
                <a:tableStyleId>{5C22544A-7EE6-4342-B048-85BDC9FD1C3A}</a:tableStyleId>
              </a:tblPr>
              <a:tblGrid>
                <a:gridCol w="1475105">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20030389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93863" y="6689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pic>
        <p:nvPicPr>
          <p:cNvPr id="1026" name="Picture 2">
            <a:extLst>
              <a:ext uri="{FF2B5EF4-FFF2-40B4-BE49-F238E27FC236}">
                <a16:creationId xmlns:a16="http://schemas.microsoft.com/office/drawing/2014/main" id="{BB5E9FA9-F82E-9586-9885-B5B38B28F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56"/>
          <a:stretch>
            <a:fillRect/>
          </a:stretch>
        </p:blipFill>
        <p:spPr bwMode="auto">
          <a:xfrm>
            <a:off x="9469217" y="4281013"/>
            <a:ext cx="2146210" cy="1951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470D92-E3CF-ABF1-2BC9-DB1F21AEC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217" y="1516323"/>
            <a:ext cx="2146210" cy="2311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9">
            <a:extLst>
              <a:ext uri="{FF2B5EF4-FFF2-40B4-BE49-F238E27FC236}">
                <a16:creationId xmlns:a16="http://schemas.microsoft.com/office/drawing/2014/main" id="{E58E6F7A-3D8B-3BE0-51B7-5F08B8EDC5B4}"/>
              </a:ext>
            </a:extLst>
          </p:cNvPr>
          <p:cNvSpPr txBox="1">
            <a:spLocks/>
          </p:cNvSpPr>
          <p:nvPr/>
        </p:nvSpPr>
        <p:spPr>
          <a:xfrm>
            <a:off x="9362908" y="3827549"/>
            <a:ext cx="2584620"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Bucket of material that was lowered and struck employee </a:t>
            </a:r>
          </a:p>
        </p:txBody>
      </p:sp>
      <p:pic>
        <p:nvPicPr>
          <p:cNvPr id="5" name="Picture 4" descr="Icon&#10;&#10;Description automatically generated">
            <a:extLst>
              <a:ext uri="{FF2B5EF4-FFF2-40B4-BE49-F238E27FC236}">
                <a16:creationId xmlns:a16="http://schemas.microsoft.com/office/drawing/2014/main" id="{23033003-ADF9-F1D0-AAC7-3025A3854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0" y="82359"/>
            <a:ext cx="675773" cy="585413"/>
          </a:xfrm>
          <a:prstGeom prst="rect">
            <a:avLst/>
          </a:prstGeom>
        </p:spPr>
      </p:pic>
      <p:pic>
        <p:nvPicPr>
          <p:cNvPr id="4" name="Picture 3" descr="A diagram of a person standing in a room&#10;&#10;AI-generated content may be incorrect.">
            <a:extLst>
              <a:ext uri="{FF2B5EF4-FFF2-40B4-BE49-F238E27FC236}">
                <a16:creationId xmlns:a16="http://schemas.microsoft.com/office/drawing/2014/main" id="{01A5B19B-0C42-B8E0-BF3C-3B2C4A3EDFDB}"/>
              </a:ext>
            </a:extLst>
          </p:cNvPr>
          <p:cNvPicPr>
            <a:picLocks noChangeAspect="1"/>
          </p:cNvPicPr>
          <p:nvPr/>
        </p:nvPicPr>
        <p:blipFill>
          <a:blip r:embed="rId5"/>
          <a:stretch>
            <a:fillRect/>
          </a:stretch>
        </p:blipFill>
        <p:spPr>
          <a:xfrm>
            <a:off x="6477489" y="2496067"/>
            <a:ext cx="2752092" cy="2776604"/>
          </a:xfrm>
          <a:prstGeom prst="rect">
            <a:avLst/>
          </a:prstGeom>
        </p:spPr>
      </p:pic>
      <p:sp>
        <p:nvSpPr>
          <p:cNvPr id="7" name="Text Placeholder 19">
            <a:extLst>
              <a:ext uri="{FF2B5EF4-FFF2-40B4-BE49-F238E27FC236}">
                <a16:creationId xmlns:a16="http://schemas.microsoft.com/office/drawing/2014/main" id="{27A783E0-4509-6231-E00A-3EF79B48AD4A}"/>
              </a:ext>
            </a:extLst>
          </p:cNvPr>
          <p:cNvSpPr txBox="1">
            <a:spLocks/>
          </p:cNvSpPr>
          <p:nvPr/>
        </p:nvSpPr>
        <p:spPr>
          <a:xfrm>
            <a:off x="6435644" y="5314609"/>
            <a:ext cx="2584620"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Depiction of bucket and employee heights</a:t>
            </a:r>
          </a:p>
        </p:txBody>
      </p:sp>
    </p:spTree>
    <p:extLst>
      <p:ext uri="{BB962C8B-B14F-4D97-AF65-F5344CB8AC3E}">
        <p14:creationId xmlns:p14="http://schemas.microsoft.com/office/powerpoint/2010/main" val="181369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6096000" y="2347049"/>
            <a:ext cx="5442857" cy="4062651"/>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Construct berms, bumper blocks, safety hooks or similar impeding devices at dumping locations where there is a hazard of overtravel or overturning.</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Conduct workplace and ground condition examinations before beginning work.</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Always dump material from a stable and safe location. If examinations indicate the ground conditions are not reliable, dump loads at a safe distance and push the material over the edge using a bulldozer.</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Never load material from the toe of a stockpile that is below an active dump point. </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Maintain stockpile slopes no steeper than the angle of repose.</a:t>
            </a:r>
          </a:p>
        </p:txBody>
      </p:sp>
      <p:sp>
        <p:nvSpPr>
          <p:cNvPr id="2" name="TextBox 1">
            <a:extLst>
              <a:ext uri="{FF2B5EF4-FFF2-40B4-BE49-F238E27FC236}">
                <a16:creationId xmlns:a16="http://schemas.microsoft.com/office/drawing/2014/main" id="{FAAB0A34-5EBA-C997-26F2-592255F07DB5}"/>
              </a:ext>
            </a:extLst>
          </p:cNvPr>
          <p:cNvSpPr txBox="1"/>
          <p:nvPr/>
        </p:nvSpPr>
        <p:spPr>
          <a:xfrm>
            <a:off x="1953936" y="1372291"/>
            <a:ext cx="9715500" cy="830997"/>
          </a:xfrm>
          <a:prstGeom prst="rect">
            <a:avLst/>
          </a:prstGeom>
          <a:noFill/>
        </p:spPr>
        <p:txBody>
          <a:bodyPr wrap="square" rtlCol="0">
            <a:spAutoFit/>
          </a:bodyPr>
          <a:lstStyle/>
          <a:p>
            <a:pPr>
              <a:spcAft>
                <a:spcPts val="1200"/>
              </a:spcAft>
              <a:buClr>
                <a:srgbClr val="C66A39"/>
              </a:buClr>
            </a:pPr>
            <a:r>
              <a:rPr lang="en-US" sz="1600">
                <a:latin typeface="Arial" panose="020B0604020202020204" pitchFamily="34" charset="0"/>
                <a:cs typeface="Arial" panose="020B0604020202020204" pitchFamily="34" charset="0"/>
              </a:rPr>
              <a:t>September 8, 2025 – A contract haul truck driver was injured while dumping a load of material at the top of a stockpile. The ground under the truck failed causing the truck to overturn onto its cab. The driver died later from his injuries.</a:t>
            </a:r>
          </a:p>
        </p:txBody>
      </p:sp>
      <p:pic>
        <p:nvPicPr>
          <p:cNvPr id="3" name="Picture 2">
            <a:extLst>
              <a:ext uri="{FF2B5EF4-FFF2-40B4-BE49-F238E27FC236}">
                <a16:creationId xmlns:a16="http://schemas.microsoft.com/office/drawing/2014/main" id="{8ACF469B-4B04-5904-9399-52A6D5E4C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440" y="2424532"/>
            <a:ext cx="3845972" cy="216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1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56389"/>
            <a:ext cx="10009465" cy="4555093"/>
          </a:xfrm>
          <a:prstGeom prst="rect">
            <a:avLst/>
          </a:prstGeom>
          <a:noFill/>
        </p:spPr>
        <p:txBody>
          <a:bodyPr wrap="square" rtlCol="0">
            <a:spAutoFit/>
          </a:bodyPr>
          <a:lstStyle/>
          <a:p>
            <a:pPr>
              <a:spcBef>
                <a:spcPts val="0"/>
              </a:spcBef>
              <a:spcAft>
                <a:spcPts val="1200"/>
              </a:spcAft>
              <a:buClr>
                <a:srgbClr val="C66A39"/>
              </a:buClr>
            </a:pPr>
            <a:r>
              <a:rPr lang="en-US" sz="2000">
                <a:latin typeface="Arial" panose="020B0604020202020204" pitchFamily="34" charset="0"/>
                <a:cs typeface="Arial" panose="020B0604020202020204" pitchFamily="34" charset="0"/>
              </a:rPr>
              <a:t>10/03 – First Aid</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Employee bruised their knee when attempting to pull a stuck </a:t>
            </a:r>
            <a:r>
              <a:rPr lang="en-US" sz="2000" err="1">
                <a:latin typeface="Arial" panose="020B0604020202020204" pitchFamily="34" charset="0"/>
                <a:cs typeface="Arial" panose="020B0604020202020204" pitchFamily="34" charset="0"/>
              </a:rPr>
              <a:t>jetter</a:t>
            </a:r>
            <a:r>
              <a:rPr lang="en-US" sz="2000">
                <a:latin typeface="Arial" panose="020B0604020202020204" pitchFamily="34" charset="0"/>
                <a:cs typeface="Arial" panose="020B0604020202020204" pitchFamily="34" charset="0"/>
              </a:rPr>
              <a:t> hose from drain line</a:t>
            </a:r>
          </a:p>
          <a:p>
            <a:pPr>
              <a:spcBef>
                <a:spcPts val="0"/>
              </a:spcBef>
              <a:spcAft>
                <a:spcPts val="1200"/>
              </a:spcAft>
              <a:buClr>
                <a:srgbClr val="C66A39"/>
              </a:buClr>
            </a:pPr>
            <a:r>
              <a:rPr lang="en-US" sz="2000">
                <a:latin typeface="Arial" panose="020B0604020202020204" pitchFamily="34" charset="0"/>
                <a:cs typeface="Arial" panose="020B0604020202020204" pitchFamily="34" charset="0"/>
              </a:rPr>
              <a:t>10/06 – Property Damage</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An improperly rigged pipe damaged a valve motor at the Barge at the Mill</a:t>
            </a:r>
          </a:p>
          <a:p>
            <a:pPr>
              <a:spcAft>
                <a:spcPts val="1200"/>
              </a:spcAft>
              <a:buClr>
                <a:srgbClr val="C66A39"/>
              </a:buClr>
            </a:pPr>
            <a:r>
              <a:rPr lang="en-US" sz="2000">
                <a:latin typeface="Arial" panose="020B0604020202020204" pitchFamily="34" charset="0"/>
                <a:cs typeface="Arial" panose="020B0604020202020204" pitchFamily="34" charset="0"/>
              </a:rPr>
              <a:t>10/06 – Property Damage</a:t>
            </a:r>
          </a:p>
          <a:p>
            <a:pPr marL="800100" marR="0" lvl="1" indent="-34290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sz="2000">
                <a:solidFill>
                  <a:prstClr val="black"/>
                </a:solidFill>
                <a:latin typeface="Arial" panose="020B0604020202020204" pitchFamily="34" charset="0"/>
                <a:cs typeface="Arial" panose="020B0604020202020204" pitchFamily="34" charset="0"/>
              </a:rPr>
              <a:t>A</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underground haul truck damaged two water pipes requiring repairs to roadway</a:t>
            </a:r>
          </a:p>
          <a:p>
            <a:pPr marL="0" marR="0" lvl="1" algn="l" defTabSz="914400" rtl="0" eaLnBrk="1" fontAlgn="auto" latinLnBrk="0" hangingPunct="1">
              <a:lnSpc>
                <a:spcPct val="100000"/>
              </a:lnSpc>
              <a:spcBef>
                <a:spcPts val="0"/>
              </a:spcBef>
              <a:spcAft>
                <a:spcPts val="1200"/>
              </a:spcAft>
              <a:buClr>
                <a:srgbClr val="C66A39"/>
              </a:buClr>
              <a:buSzTx/>
              <a:tabLst/>
              <a:defRPr/>
            </a:pPr>
            <a:r>
              <a:rPr lang="en-US" sz="2000">
                <a:solidFill>
                  <a:prstClr val="black"/>
                </a:solidFill>
                <a:latin typeface="Arial" panose="020B0604020202020204" pitchFamily="34" charset="0"/>
                <a:cs typeface="Arial" panose="020B0604020202020204" pitchFamily="34" charset="0"/>
              </a:rPr>
              <a:t>10/08 – Property Damage</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sz="2000">
                <a:solidFill>
                  <a:prstClr val="black"/>
                </a:solidFill>
                <a:latin typeface="Arial" panose="020B0604020202020204" pitchFamily="34" charset="0"/>
                <a:cs typeface="Arial" panose="020B0604020202020204" pitchFamily="34" charset="0"/>
              </a:rPr>
              <a:t>A</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underground drill had its windows broken when oversized blast initiated at shift change</a:t>
            </a:r>
          </a:p>
        </p:txBody>
      </p:sp>
    </p:spTree>
    <p:extLst>
      <p:ext uri="{BB962C8B-B14F-4D97-AF65-F5344CB8AC3E}">
        <p14:creationId xmlns:p14="http://schemas.microsoft.com/office/powerpoint/2010/main" val="346540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355-05C8-13DE-28A8-48F8AD18F8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CEAE984-60BD-78A4-6DCC-DA7FE951BEE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33017F-B06D-8723-5FA1-6C61EFFA464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028FE04-449F-A308-FDCD-63EB326D227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8238CB-73FE-421E-3718-3F3AF023D7D5}"/>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C559099-3CC4-8218-69FE-BD0A283F3384}"/>
              </a:ext>
            </a:extLst>
          </p:cNvPr>
          <p:cNvSpPr txBox="1"/>
          <p:nvPr/>
        </p:nvSpPr>
        <p:spPr>
          <a:xfrm>
            <a:off x="1953935" y="1356389"/>
            <a:ext cx="10009465" cy="3323987"/>
          </a:xfrm>
          <a:prstGeom prst="rect">
            <a:avLst/>
          </a:prstGeom>
          <a:noFill/>
        </p:spPr>
        <p:txBody>
          <a:bodyPr wrap="square" rtlCol="0">
            <a:spAutoFit/>
          </a:bodyPr>
          <a:lstStyle/>
          <a:p>
            <a:pPr>
              <a:spcBef>
                <a:spcPts val="0"/>
              </a:spcBef>
              <a:spcAft>
                <a:spcPts val="1200"/>
              </a:spcAft>
              <a:buClr>
                <a:srgbClr val="C66A39"/>
              </a:buClr>
            </a:pPr>
            <a:r>
              <a:rPr lang="en-US" sz="2000">
                <a:latin typeface="Arial" panose="020B0604020202020204" pitchFamily="34" charset="0"/>
                <a:cs typeface="Arial" panose="020B0604020202020204" pitchFamily="34" charset="0"/>
              </a:rPr>
              <a:t>10/08 – Property Damage</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A forklift at the mine warehouse damaged a sprinkler head causing the fire suppression system to discharge</a:t>
            </a:r>
          </a:p>
          <a:p>
            <a:pPr marL="0" lvl="1">
              <a:spcAft>
                <a:spcPts val="1200"/>
              </a:spcAft>
              <a:buClr>
                <a:srgbClr val="C66A39"/>
              </a:buClr>
            </a:pPr>
            <a:r>
              <a:rPr lang="en-US" sz="2000">
                <a:latin typeface="Arial" panose="020B0604020202020204" pitchFamily="34" charset="0"/>
                <a:cs typeface="Arial" panose="020B0604020202020204" pitchFamily="34" charset="0"/>
              </a:rPr>
              <a:t>10/09 – Property Damage/Near Miss</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A water truck at the Mill reversed into and damaged a </a:t>
            </a:r>
            <a:r>
              <a:rPr lang="en-US" sz="2000" err="1">
                <a:latin typeface="Arial" panose="020B0604020202020204" pitchFamily="34" charset="0"/>
                <a:cs typeface="Arial" panose="020B0604020202020204" pitchFamily="34" charset="0"/>
              </a:rPr>
              <a:t>jetter</a:t>
            </a:r>
            <a:r>
              <a:rPr lang="en-US" sz="2000">
                <a:latin typeface="Arial" panose="020B0604020202020204" pitchFamily="34" charset="0"/>
                <a:cs typeface="Arial" panose="020B0604020202020204" pitchFamily="34" charset="0"/>
              </a:rPr>
              <a:t> unit</a:t>
            </a:r>
          </a:p>
          <a:p>
            <a:pPr marL="0" marR="0" lvl="1" algn="l" defTabSz="914400" rtl="0" eaLnBrk="1" fontAlgn="auto" latinLnBrk="0" hangingPunct="1">
              <a:lnSpc>
                <a:spcPct val="100000"/>
              </a:lnSpc>
              <a:spcBef>
                <a:spcPts val="0"/>
              </a:spcBef>
              <a:spcAft>
                <a:spcPts val="1200"/>
              </a:spcAft>
              <a:buClr>
                <a:srgbClr val="C66A39"/>
              </a:buClr>
              <a:buSzTx/>
              <a:tabLst/>
              <a:defRPr/>
            </a:pPr>
            <a:r>
              <a:rPr lang="en-US" sz="2000">
                <a:solidFill>
                  <a:prstClr val="black"/>
                </a:solidFill>
                <a:latin typeface="Arial" panose="020B0604020202020204" pitchFamily="34" charset="0"/>
                <a:cs typeface="Arial" panose="020B0604020202020204" pitchFamily="34" charset="0"/>
              </a:rPr>
              <a:t>10/14 – First Aid</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sz="2000">
                <a:solidFill>
                  <a:prstClr val="black"/>
                </a:solidFill>
                <a:latin typeface="Arial" panose="020B0604020202020204" pitchFamily="34" charset="0"/>
                <a:cs typeface="Arial" panose="020B0604020202020204" pitchFamily="34" charset="0"/>
              </a:rPr>
              <a:t>An employee was sprayed by D-8 when a delivery line ruptured leading to eye irritation</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0305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Oct.</a:t>
            </a:r>
            <a:endParaRPr lang="en-US" sz="3600" b="1">
              <a:solidFill>
                <a:srgbClr val="004449"/>
              </a:solidFill>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5170646"/>
          </a:xfrm>
          <a:prstGeom prst="rect">
            <a:avLst/>
          </a:prstGeom>
          <a:noFill/>
        </p:spPr>
        <p:txBody>
          <a:bodyPr wrap="square">
            <a:spAutoFit/>
          </a:bodyPr>
          <a:lstStyle/>
          <a:p>
            <a:pPr marL="0" indent="0">
              <a:buNone/>
            </a:pPr>
            <a:r>
              <a:rPr lang="en-US" sz="2200"/>
              <a:t>190 verifications Submitted in October</a:t>
            </a:r>
          </a:p>
          <a:p>
            <a:pPr marL="0" indent="0">
              <a:buNone/>
            </a:pPr>
            <a:endParaRPr lang="en-US" sz="2200"/>
          </a:p>
          <a:p>
            <a:pPr marL="0" indent="0">
              <a:buNone/>
            </a:pPr>
            <a:r>
              <a:rPr lang="en-US" sz="2200" b="0" i="0" u="none" strike="noStrike">
                <a:solidFill>
                  <a:srgbClr val="000000"/>
                </a:solidFill>
                <a:effectLst/>
                <a:latin typeface="Calibri" panose="020F0502020204030204" pitchFamily="34" charset="0"/>
              </a:rPr>
              <a:t>Focus in October around Exposure to Electrical Hazards, Fire and Uncontrolled Release of Energy</a:t>
            </a:r>
            <a:br>
              <a:rPr lang="en-US" sz="2200" b="0" i="0" u="none" strike="noStrike">
                <a:solidFill>
                  <a:srgbClr val="000000"/>
                </a:solidFill>
                <a:effectLst/>
                <a:latin typeface="Calibri" panose="020F0502020204030204" pitchFamily="34" charset="0"/>
              </a:rPr>
            </a:br>
            <a:endParaRPr lang="en-US" sz="2200"/>
          </a:p>
          <a:p>
            <a:r>
              <a:rPr lang="en-US" sz="2200"/>
              <a:t>Exposure to Electrical Hazards stayed in the top 3 from Sept. to Oct. with Underground Rockfall elevating to highest missing control ratio</a:t>
            </a:r>
          </a:p>
          <a:p>
            <a:pPr marL="0" indent="0">
              <a:buNone/>
            </a:pPr>
            <a:endParaRPr lang="en-US" sz="2200"/>
          </a:p>
          <a:p>
            <a:pPr marL="0" indent="0">
              <a:buNone/>
            </a:pPr>
            <a:r>
              <a:rPr lang="en-US" sz="2200" u="sng"/>
              <a:t>FOCUS FOR NOVEMBER:</a:t>
            </a:r>
            <a:endParaRPr lang="en-US" sz="2200"/>
          </a:p>
          <a:p>
            <a:pPr>
              <a:buFontTx/>
              <a:buChar char="-"/>
            </a:pPr>
            <a:r>
              <a:rPr lang="en-US" sz="2200"/>
              <a:t> Exposure to Electrical Hazards</a:t>
            </a:r>
          </a:p>
          <a:p>
            <a:pPr>
              <a:buFontTx/>
              <a:buChar char="-"/>
            </a:pPr>
            <a:r>
              <a:rPr lang="en-US" sz="2200"/>
              <a:t> Underground rockfall</a:t>
            </a:r>
          </a:p>
          <a:p>
            <a:pPr>
              <a:buFontTx/>
              <a:buChar char="-"/>
            </a:pPr>
            <a:r>
              <a:rPr lang="en-US" sz="2200"/>
              <a:t> Entanglement and Crushing</a:t>
            </a:r>
          </a:p>
        </p:txBody>
      </p:sp>
      <p:graphicFrame>
        <p:nvGraphicFramePr>
          <p:cNvPr id="2" name="Chart 1">
            <a:extLst>
              <a:ext uri="{FF2B5EF4-FFF2-40B4-BE49-F238E27FC236}">
                <a16:creationId xmlns:a16="http://schemas.microsoft.com/office/drawing/2014/main" id="{446C2D60-BA10-418F-A252-9D2B4452540E}"/>
              </a:ext>
            </a:extLst>
          </p:cNvPr>
          <p:cNvGraphicFramePr>
            <a:graphicFrameLocks/>
          </p:cNvGraphicFramePr>
          <p:nvPr>
            <p:extLst>
              <p:ext uri="{D42A27DB-BD31-4B8C-83A1-F6EECF244321}">
                <p14:modId xmlns:p14="http://schemas.microsoft.com/office/powerpoint/2010/main" val="3305381054"/>
              </p:ext>
            </p:extLst>
          </p:nvPr>
        </p:nvGraphicFramePr>
        <p:xfrm>
          <a:off x="6351372" y="1156958"/>
          <a:ext cx="5781237" cy="5170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C6CD-14E9-677A-8FBD-EC568F2DCD7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A21B949-BF6B-25AF-F1A2-D736112A78E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C3DBA36-CC1A-4579-D90C-757936D9FDC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A1AD5C-F47E-8BBB-8685-40F55A8914EB}"/>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7C3505-498E-E010-D02F-E86867D4FC83}"/>
              </a:ext>
            </a:extLst>
          </p:cNvPr>
          <p:cNvSpPr txBox="1"/>
          <p:nvPr/>
        </p:nvSpPr>
        <p:spPr>
          <a:xfrm>
            <a:off x="1787610" y="596203"/>
            <a:ext cx="98711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Avoiding Unauthorized AI Tools</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E804C2-708A-EFF9-455C-1944720B683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5E384FD-F221-D47C-FE3D-27FA1DB087E8}"/>
              </a:ext>
            </a:extLst>
          </p:cNvPr>
          <p:cNvSpPr txBox="1"/>
          <p:nvPr/>
        </p:nvSpPr>
        <p:spPr>
          <a:xfrm>
            <a:off x="2010032" y="1625870"/>
            <a:ext cx="9756095" cy="4344716"/>
          </a:xfrm>
          <a:prstGeom prst="rect">
            <a:avLst/>
          </a:prstGeom>
          <a:noFill/>
        </p:spPr>
        <p:txBody>
          <a:bodyPr wrap="square">
            <a:spAutoFit/>
          </a:bodyPr>
          <a:lstStyle/>
          <a:p>
            <a:pPr marL="342900" indent="-342900">
              <a:lnSpc>
                <a:spcPct val="107000"/>
              </a:lnSpc>
              <a:buFontTx/>
              <a:buChar char="-"/>
            </a:pP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FMI has observed an increase in AI “notetaking” bots being added to Teams meetings</a:t>
            </a:r>
          </a:p>
          <a:p>
            <a:pPr marL="342900" indent="-342900">
              <a:lnSpc>
                <a:spcPct val="107000"/>
              </a:lnSpc>
              <a:buFontTx/>
              <a:buChar char="-"/>
            </a:pP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use of these tools and software falls under </a:t>
            </a: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hlinkClick r:id="rId4"/>
              </a:rPr>
              <a:t>MIS End User Policies</a:t>
            </a: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that prohibit Freeport employees, contractors and partners from sharing company data without the company’s consent</a:t>
            </a:r>
          </a:p>
          <a:p>
            <a:pPr>
              <a:lnSpc>
                <a:spcPct val="107000"/>
              </a:lnSpc>
            </a:pP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b="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To protect company data:</a:t>
            </a:r>
          </a:p>
          <a:p>
            <a:pPr marL="800100" lvl="1" indent="-342900">
              <a:lnSpc>
                <a:spcPct val="107000"/>
              </a:lnSpc>
              <a:buFontTx/>
              <a:buChar char="-"/>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Contractors and </a:t>
            </a: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Vendors not to use notetaking bots/recording tools</a:t>
            </a:r>
          </a:p>
          <a:p>
            <a:pPr marL="800100" lvl="1" indent="-342900">
              <a:lnSpc>
                <a:spcPct val="107000"/>
              </a:lnSpc>
              <a:buFontTx/>
              <a:buChar char="-"/>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If </a:t>
            </a: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external bot/recorder</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added to meeting, meeting will be stopped</a:t>
            </a:r>
          </a:p>
          <a:p>
            <a:pPr marL="800100" lvl="1" indent="-342900">
              <a:lnSpc>
                <a:spcPct val="107000"/>
              </a:lnSpc>
              <a:buFontTx/>
              <a:buChar char="-"/>
            </a:pP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Ask the FMI organizer to use approved notetaking tools</a:t>
            </a:r>
          </a:p>
          <a:p>
            <a:pPr marL="342900" indent="-342900">
              <a:lnSpc>
                <a:spcPct val="107000"/>
              </a:lnSpc>
              <a:buFontTx/>
              <a:buChar char="-"/>
            </a:pP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753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Oct.</a:t>
            </a:r>
          </a:p>
          <a:p>
            <a:pPr algn="ctr"/>
            <a:r>
              <a:rPr lang="en-US" sz="2400" b="1">
                <a:solidFill>
                  <a:srgbClr val="004449"/>
                </a:solidFill>
                <a:latin typeface="Arial" panose="020B0604020202020204" pitchFamily="34" charset="0"/>
                <a:cs typeface="Arial" panose="020B0604020202020204" pitchFamily="34" charset="0"/>
              </a:rPr>
              <a:t>Missing Controls with Multiple No Responses</a:t>
            </a:r>
          </a:p>
        </p:txBody>
      </p:sp>
      <p:pic>
        <p:nvPicPr>
          <p:cNvPr id="6" name="Picture 5">
            <a:extLst>
              <a:ext uri="{FF2B5EF4-FFF2-40B4-BE49-F238E27FC236}">
                <a16:creationId xmlns:a16="http://schemas.microsoft.com/office/drawing/2014/main" id="{96EC5913-2F58-3561-4EF8-6A85DC95E794}"/>
              </a:ext>
            </a:extLst>
          </p:cNvPr>
          <p:cNvPicPr>
            <a:picLocks noChangeAspect="1"/>
          </p:cNvPicPr>
          <p:nvPr/>
        </p:nvPicPr>
        <p:blipFill>
          <a:blip r:embed="rId3"/>
          <a:stretch>
            <a:fillRect/>
          </a:stretch>
        </p:blipFill>
        <p:spPr>
          <a:xfrm>
            <a:off x="2930449" y="1808857"/>
            <a:ext cx="7712837" cy="4566489"/>
          </a:xfrm>
          <a:prstGeom prst="rect">
            <a:avLst/>
          </a:prstGeom>
        </p:spPr>
      </p:pic>
    </p:spTree>
    <p:extLst>
      <p:ext uri="{BB962C8B-B14F-4D97-AF65-F5344CB8AC3E}">
        <p14:creationId xmlns:p14="http://schemas.microsoft.com/office/powerpoint/2010/main" val="418216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rotWithShape="1">
          <a:blip r:embed="rId3"/>
          <a:srcRect t="50000"/>
          <a:stretch/>
        </p:blipFill>
        <p:spPr>
          <a:xfrm>
            <a:off x="-2" y="0"/>
            <a:ext cx="10806892" cy="418972"/>
          </a:xfrm>
          <a:prstGeom prst="rect">
            <a:avLst/>
          </a:prstGeom>
        </p:spPr>
      </p:pic>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4"/>
          <a:stretch>
            <a:fillRect/>
          </a:stretch>
        </p:blipFill>
        <p:spPr>
          <a:xfrm>
            <a:off x="0" y="5807429"/>
            <a:ext cx="10688542" cy="1076475"/>
          </a:xfrm>
          <a:prstGeom prst="rect">
            <a:avLst/>
          </a:prstGeom>
        </p:spPr>
      </p:pic>
      <p:pic>
        <p:nvPicPr>
          <p:cNvPr id="25" name="Picture 24">
            <a:extLst>
              <a:ext uri="{FF2B5EF4-FFF2-40B4-BE49-F238E27FC236}">
                <a16:creationId xmlns:a16="http://schemas.microsoft.com/office/drawing/2014/main" id="{BEDF9DE3-621A-B2D8-8488-D2083BB7A91B}"/>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1" y="396507"/>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44909"/>
            <a:ext cx="3154326" cy="33899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302150" y="427844"/>
            <a:ext cx="8735524"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Henderson Training Schedule - November</a:t>
            </a:r>
          </a:p>
        </p:txBody>
      </p:sp>
      <p:pic>
        <p:nvPicPr>
          <p:cNvPr id="4" name="Picture 3">
            <a:extLst>
              <a:ext uri="{FF2B5EF4-FFF2-40B4-BE49-F238E27FC236}">
                <a16:creationId xmlns:a16="http://schemas.microsoft.com/office/drawing/2014/main" id="{1566B2B4-273C-350A-E85D-306E5F2695DD}"/>
              </a:ext>
            </a:extLst>
          </p:cNvPr>
          <p:cNvPicPr>
            <a:picLocks noChangeAspect="1"/>
          </p:cNvPicPr>
          <p:nvPr/>
        </p:nvPicPr>
        <p:blipFill>
          <a:blip r:embed="rId6"/>
          <a:stretch>
            <a:fillRect/>
          </a:stretch>
        </p:blipFill>
        <p:spPr>
          <a:xfrm>
            <a:off x="274856" y="1828576"/>
            <a:ext cx="8487960" cy="3200847"/>
          </a:xfrm>
          <a:prstGeom prst="rect">
            <a:avLst/>
          </a:prstGeom>
        </p:spPr>
      </p:pic>
    </p:spTree>
    <p:extLst>
      <p:ext uri="{BB962C8B-B14F-4D97-AF65-F5344CB8AC3E}">
        <p14:creationId xmlns:p14="http://schemas.microsoft.com/office/powerpoint/2010/main" val="712730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F27FCC27-B070-05AE-A41B-A351BFDB4849}"/>
              </a:ext>
            </a:extLst>
          </p:cNvPr>
          <p:cNvPicPr>
            <a:picLocks noChangeAspect="1"/>
          </p:cNvPicPr>
          <p:nvPr/>
        </p:nvPicPr>
        <p:blipFill>
          <a:blip r:embed="rId4">
            <a:extLst>
              <a:ext uri="{28A0092B-C50C-407E-A947-70E740481C1C}">
                <a14:useLocalDpi xmlns:a14="http://schemas.microsoft.com/office/drawing/2010/main" val="0"/>
              </a:ext>
            </a:extLst>
          </a:blip>
          <a:srcRect l="20233" r="40353"/>
          <a:stretch>
            <a:fillRect/>
          </a:stretch>
        </p:blipFill>
        <p:spPr>
          <a:xfrm>
            <a:off x="8805333" y="0"/>
            <a:ext cx="3386667" cy="6567373"/>
          </a:xfrm>
          <a:prstGeom prst="rect">
            <a:avLst/>
          </a:prstGeom>
        </p:spPr>
      </p:pic>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5C7740-E11E-D803-18ED-8C56303CB60E}"/>
              </a:ext>
            </a:extLst>
          </p:cNvPr>
          <p:cNvSpPr txBox="1"/>
          <p:nvPr/>
        </p:nvSpPr>
        <p:spPr>
          <a:xfrm>
            <a:off x="206734" y="427844"/>
            <a:ext cx="883093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Henderson Training Schedule - December</a:t>
            </a:r>
          </a:p>
        </p:txBody>
      </p:sp>
      <p:pic>
        <p:nvPicPr>
          <p:cNvPr id="5" name="Picture 4">
            <a:extLst>
              <a:ext uri="{FF2B5EF4-FFF2-40B4-BE49-F238E27FC236}">
                <a16:creationId xmlns:a16="http://schemas.microsoft.com/office/drawing/2014/main" id="{1256825E-FBEC-8171-8D83-107CFDF65ED3}"/>
              </a:ext>
            </a:extLst>
          </p:cNvPr>
          <p:cNvPicPr>
            <a:picLocks noChangeAspect="1"/>
          </p:cNvPicPr>
          <p:nvPr/>
        </p:nvPicPr>
        <p:blipFill>
          <a:blip r:embed="rId6"/>
          <a:stretch>
            <a:fillRect/>
          </a:stretch>
        </p:blipFill>
        <p:spPr>
          <a:xfrm>
            <a:off x="206734" y="1213072"/>
            <a:ext cx="8592749" cy="4810796"/>
          </a:xfrm>
          <a:prstGeom prst="rect">
            <a:avLst/>
          </a:prstGeom>
        </p:spPr>
      </p:pic>
    </p:spTree>
    <p:extLst>
      <p:ext uri="{BB962C8B-B14F-4D97-AF65-F5344CB8AC3E}">
        <p14:creationId xmlns:p14="http://schemas.microsoft.com/office/powerpoint/2010/main" val="638722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838199" y="2120256"/>
            <a:ext cx="6055581" cy="2064117"/>
          </a:xfrm>
        </p:spPr>
        <p:txBody>
          <a:bodyPr>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December 18</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rPr>
              <a:t>January 15</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marL="0" indent="0">
              <a:spcBef>
                <a:spcPts val="0"/>
              </a:spcBef>
              <a:spcAft>
                <a:spcPts val="1200"/>
              </a:spcAft>
              <a:buClr>
                <a:srgbClr val="C66A39"/>
              </a:buClr>
              <a:buNone/>
            </a:pPr>
            <a:r>
              <a:rPr lang="en-US" b="1">
                <a:latin typeface="Arial" panose="020B0604020202020204" pitchFamily="34" charset="0"/>
                <a:cs typeface="Arial" panose="020B0604020202020204" pitchFamily="34" charset="0"/>
              </a:rPr>
              <a:t>2026 Schedule out next month</a:t>
            </a:r>
          </a:p>
          <a:p>
            <a:pPr marL="0" indent="0">
              <a:spcBef>
                <a:spcPts val="0"/>
              </a:spcBef>
              <a:spcAft>
                <a:spcPts val="1200"/>
              </a:spcAft>
              <a:buClr>
                <a:srgbClr val="C66A39"/>
              </a:buClr>
              <a:buNone/>
            </a:pPr>
            <a:endParaRPr lang="en-US">
              <a:latin typeface="Arial" panose="020B0604020202020204" pitchFamily="34" charset="0"/>
              <a:cs typeface="Arial" panose="020B0604020202020204" pitchFamily="34" charset="0"/>
            </a:endParaRPr>
          </a:p>
          <a:p>
            <a:pPr marL="0" indent="0">
              <a:spcBef>
                <a:spcPts val="0"/>
              </a:spcBef>
              <a:spcAft>
                <a:spcPts val="1200"/>
              </a:spcAft>
              <a:buClr>
                <a:srgbClr val="C66A39"/>
              </a:buClr>
              <a:buNone/>
            </a:pPr>
            <a:r>
              <a:rPr lang="en-US" sz="3200">
                <a:latin typeface="Arial" panose="020B0604020202020204" pitchFamily="34" charset="0"/>
                <a:cs typeface="Arial" panose="020B0604020202020204" pitchFamily="34" charset="0"/>
              </a:rPr>
              <a:t>Meetings begin 1 PM MST</a:t>
            </a:r>
          </a:p>
          <a:p>
            <a:pPr marL="0" indent="0">
              <a:spcBef>
                <a:spcPts val="0"/>
              </a:spcBef>
              <a:spcAft>
                <a:spcPts val="1200"/>
              </a:spcAft>
              <a:buClr>
                <a:srgbClr val="C66A39"/>
              </a:buClr>
              <a:buNone/>
            </a:pPr>
            <a:r>
              <a:rPr lang="en-US" sz="3200">
                <a:latin typeface="Arial" panose="020B0604020202020204" pitchFamily="34" charset="0"/>
                <a:cs typeface="Arial" panose="020B0604020202020204" pitchFamily="34" charset="0"/>
              </a:rPr>
              <a:t>Mine and Mill In-Persons Options Monthly</a:t>
            </a:r>
          </a:p>
        </p:txBody>
      </p:sp>
      <p:sp>
        <p:nvSpPr>
          <p:cNvPr id="17" name="TextBox 16">
            <a:extLst>
              <a:ext uri="{FF2B5EF4-FFF2-40B4-BE49-F238E27FC236}">
                <a16:creationId xmlns:a16="http://schemas.microsoft.com/office/drawing/2014/main" id="{656611FE-9FE3-BE7E-BACA-FBFD37B5DF3A}"/>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2025 Meeting Schedule</a:t>
            </a:r>
            <a:endParaRPr lang="en-US" sz="3600" b="1">
              <a:solidFill>
                <a:srgbClr val="004449"/>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978846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November </a:t>
            </a:r>
            <a:r>
              <a:rPr lang="en-US" sz="4800" b="1" dirty="0">
                <a:solidFill>
                  <a:srgbClr val="004449"/>
                </a:solidFill>
                <a:latin typeface="Arial" panose="020B0604020202020204" pitchFamily="34" charset="0"/>
                <a:cs typeface="Arial" panose="020B0604020202020204" pitchFamily="34" charset="0"/>
              </a:rPr>
              <a:t>Sign-Off Record</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44F9-EE1E-133A-A594-91A8F6E1F94E}"/>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3899307" y="0"/>
            <a:ext cx="8292693" cy="6852119"/>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510414"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79360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6" name="TextBox 5">
            <a:extLst>
              <a:ext uri="{FF2B5EF4-FFF2-40B4-BE49-F238E27FC236}">
                <a16:creationId xmlns:a16="http://schemas.microsoft.com/office/drawing/2014/main" id="{2AF1A640-EFB1-1BB1-5D4C-F5B6BAD2D577}"/>
              </a:ext>
            </a:extLst>
          </p:cNvPr>
          <p:cNvSpPr txBox="1"/>
          <p:nvPr/>
        </p:nvSpPr>
        <p:spPr>
          <a:xfrm>
            <a:off x="493617" y="251632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333721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65B9-FF42-34F0-B525-B09F0D3DF9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203212-9168-1F3B-8466-2D510AEDEB3D}"/>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1596AC54-9A0C-6002-AA9E-0DA0088565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1426719C-5601-9132-AD23-84087F7A3293}"/>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3837009A-6EF1-237C-0452-49C1F5E2C96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FCD264-420D-AEAF-73FE-886623A6643D}"/>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A1586D-BAF3-3974-86B6-A0DA2C6131C7}"/>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F5F79-1DDA-9251-11C5-DBA3EBF903C8}"/>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6701022C-DFB5-B916-6C91-C3BE2795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56A4CFB-CCFE-DAD8-12A8-4B22E9B11A0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90012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CE7E-81B9-BF35-0BD0-D3F9EE730D6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FB1F83-F766-F5C1-3ADD-FE348F472A3C}"/>
              </a:ext>
            </a:extLst>
          </p:cNvPr>
          <p:cNvSpPr/>
          <p:nvPr/>
        </p:nvSpPr>
        <p:spPr>
          <a:xfrm>
            <a:off x="287708" y="3731897"/>
            <a:ext cx="6798608" cy="2806300"/>
          </a:xfrm>
          <a:prstGeom prst="roundRect">
            <a:avLst/>
          </a:prstGeom>
          <a:solidFill>
            <a:srgbClr val="F5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0FDB5A-D0D1-D801-173B-E67F40C8C9EC}"/>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0FDD2DB4-9C0D-7FB8-9AC4-F809DA527EB5}"/>
              </a:ext>
            </a:extLst>
          </p:cNvPr>
          <p:cNvSpPr>
            <a:spLocks noGrp="1"/>
          </p:cNvSpPr>
          <p:nvPr>
            <p:ph idx="1"/>
          </p:nvPr>
        </p:nvSpPr>
        <p:spPr>
          <a:xfrm>
            <a:off x="432581" y="1960852"/>
            <a:ext cx="6400800" cy="1560530"/>
          </a:xfrm>
        </p:spPr>
        <p:txBody>
          <a:bodyPr>
            <a:noAutofit/>
          </a:bodyPr>
          <a:lstStyle/>
          <a:p>
            <a:pPr marL="0" indent="0">
              <a:lnSpc>
                <a:spcPct val="100000"/>
              </a:lnSpc>
              <a:spcBef>
                <a:spcPts val="1200"/>
              </a:spcBef>
              <a:buClr>
                <a:srgbClr val="C66A39"/>
              </a:buClr>
              <a:buNone/>
            </a:pPr>
            <a:r>
              <a:rPr lang="en-US" sz="1800">
                <a:solidFill>
                  <a:schemeClr val="tx1">
                    <a:lumMod val="75000"/>
                    <a:lumOff val="25000"/>
                  </a:schemeClr>
                </a:solidFill>
                <a:latin typeface="Arial" panose="020B0604020202020204" pitchFamily="34" charset="0"/>
                <a:cs typeface="Arial" panose="020B0604020202020204" pitchFamily="34" charset="0"/>
              </a:rPr>
              <a:t>Hazardous energy isn’t always obvious. You can’t see electricity, and you may not feel hydraulic pressure until it’s too late. Always assume energy is present until you personally verify isolation and zero energy state. </a:t>
            </a:r>
          </a:p>
          <a:p>
            <a:pPr marL="0" indent="0">
              <a:lnSpc>
                <a:spcPct val="100000"/>
              </a:lnSpc>
              <a:spcBef>
                <a:spcPts val="1200"/>
              </a:spcBef>
              <a:buClr>
                <a:srgbClr val="C66A39"/>
              </a:buClr>
              <a:buNone/>
            </a:pPr>
            <a:r>
              <a:rPr lang="en-US" sz="1800" b="1">
                <a:solidFill>
                  <a:srgbClr val="C66A39"/>
                </a:solidFill>
                <a:latin typeface="Arial" panose="020B0604020202020204" pitchFamily="34" charset="0"/>
                <a:cs typeface="Arial" panose="020B0604020202020204" pitchFamily="34" charset="0"/>
              </a:rPr>
              <a:t>When in doubt, stop and ask.</a:t>
            </a:r>
          </a:p>
        </p:txBody>
      </p:sp>
      <p:sp>
        <p:nvSpPr>
          <p:cNvPr id="17" name="TextBox 16">
            <a:extLst>
              <a:ext uri="{FF2B5EF4-FFF2-40B4-BE49-F238E27FC236}">
                <a16:creationId xmlns:a16="http://schemas.microsoft.com/office/drawing/2014/main" id="{88420ABA-ABC4-AA0F-1446-E26F16A8CE4E}"/>
              </a:ext>
            </a:extLst>
          </p:cNvPr>
          <p:cNvSpPr txBox="1"/>
          <p:nvPr/>
        </p:nvSpPr>
        <p:spPr>
          <a:xfrm>
            <a:off x="432581" y="467539"/>
            <a:ext cx="580493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Control of Hazardous Energy </a:t>
            </a:r>
            <a:endPar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F7210BE9-43B5-6BBD-367C-FA6437B3260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701445" y="5852314"/>
            <a:ext cx="922341" cy="508727"/>
          </a:xfrm>
          <a:prstGeom prst="rect">
            <a:avLst/>
          </a:prstGeom>
        </p:spPr>
      </p:pic>
      <p:sp>
        <p:nvSpPr>
          <p:cNvPr id="4" name="Content Placeholder 2">
            <a:extLst>
              <a:ext uri="{FF2B5EF4-FFF2-40B4-BE49-F238E27FC236}">
                <a16:creationId xmlns:a16="http://schemas.microsoft.com/office/drawing/2014/main" id="{0F8DF095-8ABD-D61F-A5BC-0098FD682B43}"/>
              </a:ext>
            </a:extLst>
          </p:cNvPr>
          <p:cNvSpPr>
            <a:spLocks noGrp="1"/>
          </p:cNvSpPr>
          <p:nvPr/>
        </p:nvSpPr>
        <p:spPr>
          <a:xfrm>
            <a:off x="7654530" y="936087"/>
            <a:ext cx="4249762" cy="5170590"/>
          </a:xfrm>
          <a:prstGeom prst="rect">
            <a:avLst/>
          </a:prstGeom>
        </p:spPr>
        <p:txBody>
          <a:bodyPr vert="horz" lIns="91440" tIns="45720" rIns="91440" bIns="45720" rtlCol="0">
            <a:noAutofit/>
          </a:bodyPr>
          <a:lstStyle>
            <a:lvl1pPr marL="225425" indent="-225425" algn="l" defTabSz="914400" rtl="0" eaLnBrk="1" latinLnBrk="0" hangingPunct="1">
              <a:lnSpc>
                <a:spcPct val="90000"/>
              </a:lnSpc>
              <a:spcBef>
                <a:spcPts val="1000"/>
              </a:spcBef>
              <a:buClr>
                <a:srgbClr val="D37321"/>
              </a:buClr>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2763" indent="-279400" algn="l" defTabSz="914400" rtl="0" eaLnBrk="1" latinLnBrk="0" hangingPunct="1">
              <a:lnSpc>
                <a:spcPct val="90000"/>
              </a:lnSpc>
              <a:spcBef>
                <a:spcPts val="500"/>
              </a:spcBef>
              <a:buClr>
                <a:srgbClr val="D37321"/>
              </a:buClr>
              <a:buSzPct val="92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8838" indent="-288925" algn="l" defTabSz="914400" rtl="0" eaLnBrk="1" latinLnBrk="0" hangingPunct="1">
              <a:lnSpc>
                <a:spcPct val="90000"/>
              </a:lnSpc>
              <a:spcBef>
                <a:spcPts val="500"/>
              </a:spcBef>
              <a:buClr>
                <a:srgbClr val="D37321"/>
              </a:buClr>
              <a:buSzPct val="98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082675" indent="-280988"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258888" indent="-176213"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Discussion</a:t>
            </a:r>
            <a:b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Where have you </a:t>
            </a:r>
            <a:r>
              <a:rPr lang="en-US" sz="1800" i="1">
                <a:solidFill>
                  <a:prstClr val="white"/>
                </a:solidFill>
              </a:rPr>
              <a:t>encountered </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hazardous energy sources that aren’t immediately obvious? </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are some red flags that</a:t>
            </a:r>
            <a:r>
              <a:rPr lang="en-US" sz="1800" i="1">
                <a:solidFill>
                  <a:prstClr val="white"/>
                </a:solidFill>
              </a:rPr>
              <a:t> suggest</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hazardous energy </a:t>
            </a:r>
            <a:r>
              <a:rPr lang="en-US" sz="1800" i="1">
                <a:solidFill>
                  <a:prstClr val="white"/>
                </a:solidFill>
              </a:rPr>
              <a:t>might be</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present?</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steps do you take to verify energy has been fully isolated before starting work?</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Besides LOTOTO, what are other controls we can use to control hazardous energy? </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endPar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45A92114-AEFD-D748-7C39-C6B7EF6B8E00}"/>
              </a:ext>
            </a:extLst>
          </p:cNvPr>
          <p:cNvGraphicFramePr>
            <a:graphicFrameLocks noGrp="1"/>
          </p:cNvGraphicFramePr>
          <p:nvPr>
            <p:extLst>
              <p:ext uri="{D42A27DB-BD31-4B8C-83A1-F6EECF244321}">
                <p14:modId xmlns:p14="http://schemas.microsoft.com/office/powerpoint/2010/main" val="611643815"/>
              </p:ext>
            </p:extLst>
          </p:nvPr>
        </p:nvGraphicFramePr>
        <p:xfrm>
          <a:off x="483515" y="5261288"/>
          <a:ext cx="6400800" cy="1182051"/>
        </p:xfrm>
        <a:graphic>
          <a:graphicData uri="http://schemas.openxmlformats.org/drawingml/2006/table">
            <a:tbl>
              <a:tblPr firstRow="1" firstCol="1" bandRow="1">
                <a:tableStyleId>{2D5ABB26-0587-4C30-8999-92F81FD0307C}</a:tableStyleId>
              </a:tblPr>
              <a:tblGrid>
                <a:gridCol w="1541780">
                  <a:extLst>
                    <a:ext uri="{9D8B030D-6E8A-4147-A177-3AD203B41FA5}">
                      <a16:colId xmlns:a16="http://schemas.microsoft.com/office/drawing/2014/main" val="3228948742"/>
                    </a:ext>
                  </a:extLst>
                </a:gridCol>
                <a:gridCol w="1430020">
                  <a:extLst>
                    <a:ext uri="{9D8B030D-6E8A-4147-A177-3AD203B41FA5}">
                      <a16:colId xmlns:a16="http://schemas.microsoft.com/office/drawing/2014/main" val="2744594186"/>
                    </a:ext>
                  </a:extLst>
                </a:gridCol>
                <a:gridCol w="1654175">
                  <a:extLst>
                    <a:ext uri="{9D8B030D-6E8A-4147-A177-3AD203B41FA5}">
                      <a16:colId xmlns:a16="http://schemas.microsoft.com/office/drawing/2014/main" val="4005895615"/>
                    </a:ext>
                  </a:extLst>
                </a:gridCol>
                <a:gridCol w="1774825">
                  <a:extLst>
                    <a:ext uri="{9D8B030D-6E8A-4147-A177-3AD203B41FA5}">
                      <a16:colId xmlns:a16="http://schemas.microsoft.com/office/drawing/2014/main" val="2410847843"/>
                    </a:ext>
                  </a:extLst>
                </a:gridCol>
              </a:tblGrid>
              <a:tr h="1182051">
                <a:tc>
                  <a:txBody>
                    <a:bodyPr/>
                    <a:lstStyle/>
                    <a:p>
                      <a:pPr marL="0" marR="0" algn="l">
                        <a:lnSpc>
                          <a:spcPct val="107000"/>
                        </a:lnSpc>
                        <a:spcAft>
                          <a:spcPts val="1200"/>
                        </a:spcAft>
                        <a:buNone/>
                        <a:tabLst>
                          <a:tab pos="457200" algn="l"/>
                        </a:tabLst>
                      </a:pPr>
                      <a:r>
                        <a:rPr lang="en-US" sz="1400">
                          <a:effectLst/>
                          <a:latin typeface="Arial" panose="020B0604020202020204" pitchFamily="34" charset="0"/>
                          <a:cs typeface="Arial" panose="020B0604020202020204" pitchFamily="34" charset="0"/>
                        </a:rPr>
                        <a:t>A loaded conveyor belt rolled backward during maintenance</a:t>
                      </a:r>
                      <a:endParaRPr lang="en-US" sz="1600">
                        <a:effectLst/>
                        <a:latin typeface="Arial" panose="020B0604020202020204" pitchFamily="34" charset="0"/>
                        <a:cs typeface="Arial" panose="020B0604020202020204" pitchFamily="34" charset="0"/>
                      </a:endParaRPr>
                    </a:p>
                  </a:txBody>
                  <a:tcPr marL="68580" marR="68580" marT="0" marB="0"/>
                </a:tc>
                <a:tc>
                  <a:txBody>
                    <a:bodyPr/>
                    <a:lstStyle/>
                    <a:p>
                      <a:pPr marL="0" marR="0" algn="l">
                        <a:lnSpc>
                          <a:spcPct val="107000"/>
                        </a:lnSpc>
                        <a:spcAft>
                          <a:spcPts val="1200"/>
                        </a:spcAft>
                        <a:buNone/>
                        <a:tabLst>
                          <a:tab pos="457200" algn="l"/>
                        </a:tabLst>
                      </a:pPr>
                      <a:r>
                        <a:rPr lang="en-US" sz="1400">
                          <a:effectLst/>
                          <a:latin typeface="Arial" panose="020B0604020202020204" pitchFamily="34" charset="0"/>
                          <a:cs typeface="Arial" panose="020B0604020202020204" pitchFamily="34" charset="0"/>
                        </a:rPr>
                        <a:t>Stored hydraulic pressure in a ram released unexpectedly</a:t>
                      </a:r>
                      <a:endParaRPr lang="en-US" sz="1600">
                        <a:effectLst/>
                        <a:latin typeface="Arial" panose="020B0604020202020204" pitchFamily="34" charset="0"/>
                        <a:cs typeface="Arial" panose="020B0604020202020204" pitchFamily="34" charset="0"/>
                      </a:endParaRPr>
                    </a:p>
                  </a:txBody>
                  <a:tcPr marL="68580" marR="68580" marT="0" marB="0"/>
                </a:tc>
                <a:tc>
                  <a:txBody>
                    <a:bodyPr/>
                    <a:lstStyle/>
                    <a:p>
                      <a:pPr marL="0" marR="0" algn="l">
                        <a:lnSpc>
                          <a:spcPct val="107000"/>
                        </a:lnSpc>
                        <a:spcAft>
                          <a:spcPts val="1200"/>
                        </a:spcAft>
                        <a:buNone/>
                        <a:tabLst>
                          <a:tab pos="457200" algn="l"/>
                        </a:tabLst>
                      </a:pPr>
                      <a:r>
                        <a:rPr lang="en-US" sz="1400">
                          <a:effectLst/>
                          <a:latin typeface="Arial" panose="020B0604020202020204" pitchFamily="34" charset="0"/>
                          <a:cs typeface="Arial" panose="020B0604020202020204" pitchFamily="34" charset="0"/>
                        </a:rPr>
                        <a:t>An electrical panel was mistakenly assumed to be de-energized, leading to arc flash</a:t>
                      </a:r>
                      <a:endParaRPr lang="en-US" sz="1600">
                        <a:effectLst/>
                        <a:latin typeface="Arial" panose="020B0604020202020204" pitchFamily="34" charset="0"/>
                        <a:cs typeface="Arial" panose="020B0604020202020204" pitchFamily="34" charset="0"/>
                      </a:endParaRPr>
                    </a:p>
                  </a:txBody>
                  <a:tcPr marL="68580" marR="68580" marT="0" marB="0"/>
                </a:tc>
                <a:tc>
                  <a:txBody>
                    <a:bodyPr/>
                    <a:lstStyle/>
                    <a:p>
                      <a:pPr marL="0" marR="0" algn="l">
                        <a:lnSpc>
                          <a:spcPct val="107000"/>
                        </a:lnSpc>
                        <a:spcAft>
                          <a:spcPts val="1200"/>
                        </a:spcAft>
                        <a:buNone/>
                        <a:tabLst>
                          <a:tab pos="457200" algn="l"/>
                        </a:tabLst>
                      </a:pPr>
                      <a:r>
                        <a:rPr lang="en-US" sz="1400">
                          <a:effectLst/>
                          <a:latin typeface="Arial" panose="020B0604020202020204" pitchFamily="34" charset="0"/>
                          <a:cs typeface="Arial" panose="020B0604020202020204" pitchFamily="34" charset="0"/>
                        </a:rPr>
                        <a:t>Slurry was projected from a tailings line when a valve was removed before energy was isolated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06341052"/>
                  </a:ext>
                </a:extLst>
              </a:tr>
            </a:tbl>
          </a:graphicData>
        </a:graphic>
      </p:graphicFrame>
      <p:pic>
        <p:nvPicPr>
          <p:cNvPr id="7" name="Graphic 1" descr="Circular flowchart with solid fill">
            <a:extLst>
              <a:ext uri="{FF2B5EF4-FFF2-40B4-BE49-F238E27FC236}">
                <a16:creationId xmlns:a16="http://schemas.microsoft.com/office/drawing/2014/main" id="{FD0893F4-CD29-0E61-5DCF-9DA590BD5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1944" y="4381260"/>
            <a:ext cx="753787" cy="753787"/>
          </a:xfrm>
          <a:prstGeom prst="rect">
            <a:avLst/>
          </a:prstGeom>
        </p:spPr>
      </p:pic>
      <p:pic>
        <p:nvPicPr>
          <p:cNvPr id="8" name="Graphic 2" descr="Speedometer Low with solid fill">
            <a:extLst>
              <a:ext uri="{FF2B5EF4-FFF2-40B4-BE49-F238E27FC236}">
                <a16:creationId xmlns:a16="http://schemas.microsoft.com/office/drawing/2014/main" id="{462956C2-3694-21F2-9DC9-A63B83B1A8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210792" y="4381260"/>
            <a:ext cx="819236" cy="753787"/>
          </a:xfrm>
          <a:prstGeom prst="rect">
            <a:avLst/>
          </a:prstGeom>
        </p:spPr>
      </p:pic>
      <p:pic>
        <p:nvPicPr>
          <p:cNvPr id="11" name="Graphic 3" descr="High voltage outline">
            <a:extLst>
              <a:ext uri="{FF2B5EF4-FFF2-40B4-BE49-F238E27FC236}">
                <a16:creationId xmlns:a16="http://schemas.microsoft.com/office/drawing/2014/main" id="{D1498FAF-C798-ECA2-003A-BD9F387CAD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0243" y="4379003"/>
            <a:ext cx="758301" cy="758301"/>
          </a:xfrm>
          <a:prstGeom prst="rect">
            <a:avLst/>
          </a:prstGeom>
        </p:spPr>
      </p:pic>
      <p:pic>
        <p:nvPicPr>
          <p:cNvPr id="12" name="Graphic 4" descr="Gears with solid fill">
            <a:extLst>
              <a:ext uri="{FF2B5EF4-FFF2-40B4-BE49-F238E27FC236}">
                <a16:creationId xmlns:a16="http://schemas.microsoft.com/office/drawing/2014/main" id="{6823BD27-AE48-1779-ED35-F2C6404D21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3623" y="4381260"/>
            <a:ext cx="753787" cy="753787"/>
          </a:xfrm>
          <a:prstGeom prst="rect">
            <a:avLst/>
          </a:prstGeom>
        </p:spPr>
      </p:pic>
      <p:sp>
        <p:nvSpPr>
          <p:cNvPr id="9" name="Content Placeholder 2">
            <a:extLst>
              <a:ext uri="{FF2B5EF4-FFF2-40B4-BE49-F238E27FC236}">
                <a16:creationId xmlns:a16="http://schemas.microsoft.com/office/drawing/2014/main" id="{3640D963-6A56-0890-685A-132F799A5BDC}"/>
              </a:ext>
            </a:extLst>
          </p:cNvPr>
          <p:cNvSpPr txBox="1">
            <a:spLocks/>
          </p:cNvSpPr>
          <p:nvPr/>
        </p:nvSpPr>
        <p:spPr>
          <a:xfrm>
            <a:off x="458048" y="3893282"/>
            <a:ext cx="6349866" cy="390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rgbClr val="C66A39"/>
              </a:buClr>
              <a:buFont typeface="Arial" panose="020B0604020202020204" pitchFamily="34" charset="0"/>
              <a:buNone/>
            </a:pPr>
            <a:r>
              <a:rPr lang="en-US" sz="1800" b="1">
                <a:solidFill>
                  <a:schemeClr val="tx1">
                    <a:lumMod val="75000"/>
                    <a:lumOff val="25000"/>
                  </a:schemeClr>
                </a:solidFill>
                <a:latin typeface="Arial" panose="020B0604020202020204" pitchFamily="34" charset="0"/>
                <a:cs typeface="Arial" panose="020B0604020202020204" pitchFamily="34" charset="0"/>
              </a:rPr>
              <a:t>Recent examples of high-risk hazardous energy events:</a:t>
            </a:r>
          </a:p>
        </p:txBody>
      </p:sp>
    </p:spTree>
    <p:extLst>
      <p:ext uri="{BB962C8B-B14F-4D97-AF65-F5344CB8AC3E}">
        <p14:creationId xmlns:p14="http://schemas.microsoft.com/office/powerpoint/2010/main" val="2137080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8420B-BF03-BD1C-947F-BA28556BFB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749ED1-888B-BEA2-19FE-8DC11F71096D}"/>
              </a:ext>
            </a:extLst>
          </p:cNvPr>
          <p:cNvSpPr>
            <a:spLocks noGrp="1"/>
          </p:cNvSpPr>
          <p:nvPr>
            <p:ph idx="1"/>
          </p:nvPr>
        </p:nvSpPr>
        <p:spPr>
          <a:xfrm>
            <a:off x="367469" y="1919416"/>
            <a:ext cx="5366582" cy="4715110"/>
          </a:xfrm>
        </p:spPr>
        <p:txBody>
          <a:bodyPr>
            <a:noAutofit/>
          </a:bodyPr>
          <a:lstStyle/>
          <a:p>
            <a:pPr marL="0" indent="0">
              <a:lnSpc>
                <a:spcPct val="100000"/>
              </a:lnSpc>
              <a:spcBef>
                <a:spcPts val="600"/>
              </a:spcBef>
              <a:buClr>
                <a:srgbClr val="C66A39"/>
              </a:buClr>
              <a:buNone/>
            </a:pPr>
            <a:r>
              <a:rPr lang="en-US" sz="1800" b="1">
                <a:solidFill>
                  <a:srgbClr val="4BC4AC"/>
                </a:solidFill>
                <a:latin typeface="Arial" panose="020B0604020202020204" pitchFamily="34" charset="0"/>
                <a:cs typeface="Arial" panose="020B0604020202020204" pitchFamily="34" charset="0"/>
              </a:rPr>
              <a:t>Spills happen!</a:t>
            </a:r>
            <a:endParaRPr lang="en-US" sz="1800">
              <a:solidFill>
                <a:srgbClr val="4BC4AC"/>
              </a:solidFill>
              <a:latin typeface="Arial" panose="020B0604020202020204" pitchFamily="34" charset="0"/>
              <a:cs typeface="Arial" panose="020B0604020202020204" pitchFamily="34" charset="0"/>
            </a:endParaRPr>
          </a:p>
          <a:p>
            <a:pPr marL="285750" indent="-285750">
              <a:lnSpc>
                <a:spcPct val="100000"/>
              </a:lnSpc>
              <a:spcBef>
                <a:spcPts val="600"/>
              </a:spcBef>
              <a:buClr>
                <a:srgbClr val="C66A39"/>
              </a:buClr>
            </a:pPr>
            <a:r>
              <a:rPr lang="en-US" sz="1800" b="1">
                <a:solidFill>
                  <a:schemeClr val="tx1">
                    <a:lumMod val="75000"/>
                    <a:lumOff val="25000"/>
                  </a:schemeClr>
                </a:solidFill>
                <a:latin typeface="Arial" panose="020B0604020202020204" pitchFamily="34" charset="0"/>
                <a:cs typeface="Arial" panose="020B0604020202020204" pitchFamily="34" charset="0"/>
              </a:rPr>
              <a:t>Even though we try to eliminate all spills, sometimes stuff happens.</a:t>
            </a:r>
          </a:p>
          <a:p>
            <a:pPr marL="285750" indent="-285750">
              <a:lnSpc>
                <a:spcPct val="100000"/>
              </a:lnSpc>
              <a:spcBef>
                <a:spcPts val="600"/>
              </a:spcBef>
              <a:buClr>
                <a:srgbClr val="C66A39"/>
              </a:buClr>
            </a:pPr>
            <a:r>
              <a:rPr lang="en-US" sz="1800" b="1">
                <a:solidFill>
                  <a:schemeClr val="tx1">
                    <a:lumMod val="75000"/>
                    <a:lumOff val="25000"/>
                  </a:schemeClr>
                </a:solidFill>
                <a:latin typeface="Arial" panose="020B0604020202020204" pitchFamily="34" charset="0"/>
                <a:cs typeface="Arial" panose="020B0604020202020204" pitchFamily="34" charset="0"/>
              </a:rPr>
              <a:t>In this event, please reach out to your Project Manger </a:t>
            </a:r>
            <a:r>
              <a:rPr lang="en-US" sz="1800" b="1" u="sng">
                <a:solidFill>
                  <a:schemeClr val="tx1">
                    <a:lumMod val="75000"/>
                    <a:lumOff val="25000"/>
                  </a:schemeClr>
                </a:solidFill>
                <a:latin typeface="Arial" panose="020B0604020202020204" pitchFamily="34" charset="0"/>
                <a:cs typeface="Arial" panose="020B0604020202020204" pitchFamily="34" charset="0"/>
              </a:rPr>
              <a:t>and</a:t>
            </a:r>
            <a:r>
              <a:rPr lang="en-US" sz="1800" b="1">
                <a:solidFill>
                  <a:schemeClr val="tx1">
                    <a:lumMod val="75000"/>
                    <a:lumOff val="25000"/>
                  </a:schemeClr>
                </a:solidFill>
                <a:latin typeface="Arial" panose="020B0604020202020204" pitchFamily="34" charset="0"/>
                <a:cs typeface="Arial" panose="020B0604020202020204" pitchFamily="34" charset="0"/>
              </a:rPr>
              <a:t> site environmental</a:t>
            </a:r>
          </a:p>
          <a:p>
            <a:pPr marL="742950" lvl="1" indent="-285750">
              <a:lnSpc>
                <a:spcPct val="100000"/>
              </a:lnSpc>
              <a:spcBef>
                <a:spcPts val="600"/>
              </a:spcBef>
              <a:buClr>
                <a:srgbClr val="C66A39"/>
              </a:buClr>
            </a:pPr>
            <a:r>
              <a:rPr lang="en-US" b="1">
                <a:solidFill>
                  <a:schemeClr val="tx1">
                    <a:lumMod val="75000"/>
                    <a:lumOff val="25000"/>
                  </a:schemeClr>
                </a:solidFill>
                <a:latin typeface="Arial" panose="020B0604020202020204" pitchFamily="34" charset="0"/>
                <a:cs typeface="Arial" panose="020B0604020202020204" pitchFamily="34" charset="0"/>
              </a:rPr>
              <a:t>On call 720-942-3603</a:t>
            </a:r>
          </a:p>
          <a:p>
            <a:pPr marL="742950" lvl="1" indent="-285750">
              <a:lnSpc>
                <a:spcPct val="100000"/>
              </a:lnSpc>
              <a:spcBef>
                <a:spcPts val="600"/>
              </a:spcBef>
              <a:buClr>
                <a:srgbClr val="C66A39"/>
              </a:buClr>
            </a:pPr>
            <a:endParaRPr lang="en-US" b="1">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100000"/>
              </a:lnSpc>
              <a:spcBef>
                <a:spcPts val="600"/>
              </a:spcBef>
              <a:buClr>
                <a:srgbClr val="C66A39"/>
              </a:buClr>
            </a:pPr>
            <a:r>
              <a:rPr lang="en-US" sz="2000" b="1">
                <a:solidFill>
                  <a:schemeClr val="tx1">
                    <a:lumMod val="75000"/>
                    <a:lumOff val="25000"/>
                  </a:schemeClr>
                </a:solidFill>
                <a:latin typeface="Arial" panose="020B0604020202020204" pitchFamily="34" charset="0"/>
                <a:cs typeface="Arial" panose="020B0604020202020204" pitchFamily="34" charset="0"/>
              </a:rPr>
              <a:t>Report all spills, environmental will determine how to dispose</a:t>
            </a:r>
          </a:p>
          <a:p>
            <a:pPr marL="285750" indent="-285750">
              <a:lnSpc>
                <a:spcPct val="100000"/>
              </a:lnSpc>
              <a:spcBef>
                <a:spcPts val="600"/>
              </a:spcBef>
              <a:buClr>
                <a:srgbClr val="C66A39"/>
              </a:buClr>
            </a:pPr>
            <a:r>
              <a:rPr lang="en-US" sz="2000" b="1">
                <a:solidFill>
                  <a:schemeClr val="tx1">
                    <a:lumMod val="75000"/>
                    <a:lumOff val="25000"/>
                  </a:schemeClr>
                </a:solidFill>
                <a:latin typeface="Arial" panose="020B0604020202020204" pitchFamily="34" charset="0"/>
                <a:cs typeface="Arial" panose="020B0604020202020204" pitchFamily="34" charset="0"/>
              </a:rPr>
              <a:t>Clean up and contain only if it is safe to do so</a:t>
            </a:r>
          </a:p>
          <a:p>
            <a:pPr marL="285750" indent="-285750">
              <a:lnSpc>
                <a:spcPct val="100000"/>
              </a:lnSpc>
              <a:spcBef>
                <a:spcPts val="600"/>
              </a:spcBef>
              <a:buClr>
                <a:srgbClr val="C66A39"/>
              </a:buClr>
            </a:pPr>
            <a:r>
              <a:rPr lang="en-US" sz="2000" b="1">
                <a:solidFill>
                  <a:schemeClr val="tx1">
                    <a:lumMod val="75000"/>
                    <a:lumOff val="25000"/>
                  </a:schemeClr>
                </a:solidFill>
                <a:latin typeface="Arial" panose="020B0604020202020204" pitchFamily="34" charset="0"/>
                <a:cs typeface="Arial" panose="020B0604020202020204" pitchFamily="34" charset="0"/>
              </a:rPr>
              <a:t>Call a mayday on the radio or phone to Boiler / Hoist if the spill causes an immediate safety concern</a:t>
            </a:r>
            <a:endParaRPr lang="en-US" sz="200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BDAD29-6FCA-D852-C736-64E655513E11}"/>
              </a:ext>
            </a:extLst>
          </p:cNvPr>
          <p:cNvSpPr txBox="1"/>
          <p:nvPr/>
        </p:nvSpPr>
        <p:spPr>
          <a:xfrm>
            <a:off x="367469" y="382022"/>
            <a:ext cx="6197959"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Environmental Share: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Spill Management</a:t>
            </a:r>
            <a:endPar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ABD3932C-5750-37A2-86D4-58337EF9E38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DAAE6DC-8DC3-F5D1-CEA2-9280B44AEBFD}"/>
              </a:ext>
            </a:extLst>
          </p:cNvPr>
          <p:cNvPicPr>
            <a:picLocks noChangeAspect="1"/>
          </p:cNvPicPr>
          <p:nvPr/>
        </p:nvPicPr>
        <p:blipFill>
          <a:blip r:embed="rId3"/>
          <a:stretch>
            <a:fillRect/>
          </a:stretch>
        </p:blipFill>
        <p:spPr>
          <a:xfrm>
            <a:off x="7906819" y="2075164"/>
            <a:ext cx="3669497" cy="2253071"/>
          </a:xfrm>
          <a:prstGeom prst="rect">
            <a:avLst/>
          </a:prstGeom>
        </p:spPr>
      </p:pic>
    </p:spTree>
    <p:extLst>
      <p:ext uri="{BB962C8B-B14F-4D97-AF65-F5344CB8AC3E}">
        <p14:creationId xmlns:p14="http://schemas.microsoft.com/office/powerpoint/2010/main" val="1375270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ABDF8-CB25-F773-8F5F-144044C12F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76BAD-8411-3890-659F-4AE41CB78BE1}"/>
              </a:ext>
            </a:extLst>
          </p:cNvPr>
          <p:cNvSpPr>
            <a:spLocks noGrp="1"/>
          </p:cNvSpPr>
          <p:nvPr>
            <p:ph idx="1"/>
          </p:nvPr>
        </p:nvSpPr>
        <p:spPr>
          <a:xfrm>
            <a:off x="367469" y="1272316"/>
            <a:ext cx="5366582" cy="5362210"/>
          </a:xfrm>
        </p:spPr>
        <p:txBody>
          <a:bodyPr>
            <a:noAutofit/>
          </a:bodyPr>
          <a:lstStyle/>
          <a:p>
            <a:pPr marL="0" indent="0">
              <a:lnSpc>
                <a:spcPct val="100000"/>
              </a:lnSpc>
              <a:spcBef>
                <a:spcPts val="600"/>
              </a:spcBef>
              <a:buClr>
                <a:srgbClr val="C66A39"/>
              </a:buClr>
              <a:buNone/>
            </a:pPr>
            <a:r>
              <a:rPr lang="en-US" sz="1400">
                <a:solidFill>
                  <a:srgbClr val="4BC4AC"/>
                </a:solidFill>
                <a:latin typeface="Arial" panose="020B0604020202020204" pitchFamily="34" charset="0"/>
                <a:cs typeface="Arial" panose="020B0604020202020204" pitchFamily="34" charset="0"/>
              </a:rPr>
              <a:t>WHY EVERY SPILL NEED TO BE REPORTED:</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-Environmental determines if the product or quantity</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spilled is reportable to outside entities (State, EPA, etc.).</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This is especially critical for spills near bodies of water.</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Certain chemicals may also be subject to reporting for</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Toxic Release Inventory (TRI).</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-Environmental documents spill quantities, chemical</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ingredients, and causes. This helps us focus on the root</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causes and how we can help prevent them.</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-Environmental can determine the best way forward for</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cleanup and disposal.</a:t>
            </a:r>
          </a:p>
          <a:p>
            <a:pPr marL="0" indent="0">
              <a:lnSpc>
                <a:spcPct val="100000"/>
              </a:lnSpc>
              <a:spcBef>
                <a:spcPts val="600"/>
              </a:spcBef>
              <a:buClr>
                <a:srgbClr val="C66A39"/>
              </a:buClr>
              <a:buNone/>
            </a:pPr>
            <a:r>
              <a:rPr lang="en-US" sz="1400">
                <a:solidFill>
                  <a:srgbClr val="4BC4AC"/>
                </a:solidFill>
                <a:latin typeface="Arial" panose="020B0604020202020204" pitchFamily="34" charset="0"/>
                <a:cs typeface="Arial" panose="020B0604020202020204" pitchFamily="34" charset="0"/>
              </a:rPr>
              <a:t>Cleanups must occur immediately after the spill only if it</a:t>
            </a:r>
          </a:p>
          <a:p>
            <a:pPr marL="0" indent="0">
              <a:lnSpc>
                <a:spcPct val="100000"/>
              </a:lnSpc>
              <a:spcBef>
                <a:spcPts val="600"/>
              </a:spcBef>
              <a:buClr>
                <a:srgbClr val="C66A39"/>
              </a:buClr>
              <a:buNone/>
            </a:pPr>
            <a:r>
              <a:rPr lang="en-US" sz="1400">
                <a:solidFill>
                  <a:srgbClr val="4BC4AC"/>
                </a:solidFill>
                <a:latin typeface="Arial" panose="020B0604020202020204" pitchFamily="34" charset="0"/>
                <a:cs typeface="Arial" panose="020B0604020202020204" pitchFamily="34" charset="0"/>
              </a:rPr>
              <a:t>is safe to do so.</a:t>
            </a:r>
          </a:p>
          <a:p>
            <a:pPr marL="0" indent="0">
              <a:lnSpc>
                <a:spcPct val="100000"/>
              </a:lnSpc>
              <a:spcBef>
                <a:spcPts val="600"/>
              </a:spcBef>
              <a:buClr>
                <a:srgbClr val="C66A39"/>
              </a:buClr>
              <a:buNone/>
            </a:pPr>
            <a:endParaRPr lang="en-US" sz="1400">
              <a:solidFill>
                <a:srgbClr val="4BC4AC"/>
              </a:solidFill>
              <a:latin typeface="Arial" panose="020B0604020202020204" pitchFamily="34" charset="0"/>
              <a:cs typeface="Arial" panose="020B0604020202020204" pitchFamily="34" charset="0"/>
            </a:endParaRPr>
          </a:p>
          <a:p>
            <a:pPr marL="0" indent="0">
              <a:lnSpc>
                <a:spcPct val="100000"/>
              </a:lnSpc>
              <a:spcBef>
                <a:spcPts val="600"/>
              </a:spcBef>
              <a:buClr>
                <a:srgbClr val="C66A39"/>
              </a:buClr>
              <a:buNone/>
            </a:pPr>
            <a:r>
              <a:rPr lang="en-US" sz="1400">
                <a:solidFill>
                  <a:srgbClr val="4BC4AC"/>
                </a:solidFill>
                <a:latin typeface="Arial" panose="020B0604020202020204" pitchFamily="34" charset="0"/>
                <a:cs typeface="Arial" panose="020B0604020202020204" pitchFamily="34" charset="0"/>
              </a:rPr>
              <a:t>SPILLS INCLUDE, BUT ARE NOT LIMITED TO: </a:t>
            </a:r>
            <a:r>
              <a:rPr lang="en-US" sz="1400">
                <a:latin typeface="Arial" panose="020B0604020202020204" pitchFamily="34" charset="0"/>
                <a:cs typeface="Arial" panose="020B0604020202020204" pitchFamily="34" charset="0"/>
              </a:rPr>
              <a:t>Hydraulic Oil,</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Used/New Oil, Glycol, Petron, Coherex, Tailings, any</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product or chemical that is released where it is not</a:t>
            </a:r>
          </a:p>
          <a:p>
            <a:pPr marL="0" indent="0">
              <a:lnSpc>
                <a:spcPct val="100000"/>
              </a:lnSpc>
              <a:spcBef>
                <a:spcPts val="600"/>
              </a:spcBef>
              <a:buClr>
                <a:srgbClr val="C66A39"/>
              </a:buClr>
              <a:buNone/>
            </a:pPr>
            <a:r>
              <a:rPr lang="en-US" sz="1400">
                <a:latin typeface="Arial" panose="020B0604020202020204" pitchFamily="34" charset="0"/>
                <a:cs typeface="Arial" panose="020B0604020202020204" pitchFamily="34" charset="0"/>
              </a:rPr>
              <a:t>serving its purpose.</a:t>
            </a:r>
            <a:endParaRPr lang="en-US" sz="1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92C9C2-7633-877F-9985-71026B243BE4}"/>
              </a:ext>
            </a:extLst>
          </p:cNvPr>
          <p:cNvSpPr txBox="1"/>
          <p:nvPr/>
        </p:nvSpPr>
        <p:spPr>
          <a:xfrm>
            <a:off x="367469" y="382022"/>
            <a:ext cx="6197959"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Spill Management</a:t>
            </a:r>
            <a:endPar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E0E20E63-7F36-8770-7BD7-8CB197463924}"/>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To Clean A Hydraulic Oil Spill | Vinci Response">
            <a:extLst>
              <a:ext uri="{FF2B5EF4-FFF2-40B4-BE49-F238E27FC236}">
                <a16:creationId xmlns:a16="http://schemas.microsoft.com/office/drawing/2014/main" id="{C2719467-7E81-07CF-71F5-EF90D0362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204" y="840566"/>
            <a:ext cx="4357819" cy="24512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ydraulic Spill Control: A Guide for UK Companies | Expert Advice and Best  Practices">
            <a:extLst>
              <a:ext uri="{FF2B5EF4-FFF2-40B4-BE49-F238E27FC236}">
                <a16:creationId xmlns:a16="http://schemas.microsoft.com/office/drawing/2014/main" id="{18F4C582-6AB3-7E27-1C69-14AD1C24B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845" y="3953421"/>
            <a:ext cx="4475178" cy="209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3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0796-73C0-CFB4-B0D6-C48B506CF8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962861-6A28-C9BC-CBFE-6E16D174FBDD}"/>
              </a:ext>
            </a:extLst>
          </p:cNvPr>
          <p:cNvSpPr>
            <a:spLocks noGrp="1"/>
          </p:cNvSpPr>
          <p:nvPr>
            <p:ph idx="1"/>
          </p:nvPr>
        </p:nvSpPr>
        <p:spPr>
          <a:xfrm>
            <a:off x="367469" y="1272316"/>
            <a:ext cx="5366582" cy="5362210"/>
          </a:xfrm>
        </p:spPr>
        <p:txBody>
          <a:bodyPr>
            <a:noAutofit/>
          </a:bodyPr>
          <a:lstStyle/>
          <a:p>
            <a:pPr marL="0" indent="0">
              <a:lnSpc>
                <a:spcPct val="100000"/>
              </a:lnSpc>
              <a:spcBef>
                <a:spcPts val="600"/>
              </a:spcBef>
              <a:buClr>
                <a:srgbClr val="C66A39"/>
              </a:buClr>
              <a:buNone/>
            </a:pPr>
            <a:r>
              <a:rPr lang="en-US" sz="1800" b="1">
                <a:solidFill>
                  <a:srgbClr val="4BC4AC"/>
                </a:solidFill>
                <a:latin typeface="Arial" panose="020B0604020202020204" pitchFamily="34" charset="0"/>
                <a:cs typeface="Arial" panose="020B0604020202020204" pitchFamily="34" charset="0"/>
              </a:rPr>
              <a:t>New Forms</a:t>
            </a:r>
            <a:endParaRPr lang="en-US" sz="1800">
              <a:solidFill>
                <a:srgbClr val="4BC4AC"/>
              </a:solidFill>
              <a:latin typeface="Arial" panose="020B0604020202020204" pitchFamily="34" charset="0"/>
              <a:cs typeface="Arial" panose="020B0604020202020204" pitchFamily="34" charset="0"/>
            </a:endParaRPr>
          </a:p>
          <a:p>
            <a:pPr marL="285750" indent="-285750">
              <a:lnSpc>
                <a:spcPct val="100000"/>
              </a:lnSpc>
              <a:spcBef>
                <a:spcPts val="600"/>
              </a:spcBef>
              <a:buClr>
                <a:srgbClr val="C66A39"/>
              </a:buClr>
            </a:pPr>
            <a:r>
              <a:rPr lang="en-US" sz="1800" b="1">
                <a:solidFill>
                  <a:schemeClr val="tx1">
                    <a:lumMod val="75000"/>
                    <a:lumOff val="25000"/>
                  </a:schemeClr>
                </a:solidFill>
                <a:latin typeface="Arial" panose="020B0604020202020204" pitchFamily="34" charset="0"/>
                <a:cs typeface="Arial" panose="020B0604020202020204" pitchFamily="34" charset="0"/>
              </a:rPr>
              <a:t>Area Ownership Audit</a:t>
            </a:r>
          </a:p>
          <a:p>
            <a:pPr marL="285750" indent="-285750">
              <a:lnSpc>
                <a:spcPct val="100000"/>
              </a:lnSpc>
              <a:spcBef>
                <a:spcPts val="600"/>
              </a:spcBef>
              <a:buClr>
                <a:srgbClr val="C66A39"/>
              </a:buClr>
            </a:pPr>
            <a:r>
              <a:rPr lang="en-US" sz="1800">
                <a:solidFill>
                  <a:schemeClr val="tx1">
                    <a:lumMod val="75000"/>
                    <a:lumOff val="25000"/>
                  </a:schemeClr>
                </a:solidFill>
                <a:latin typeface="Arial" panose="020B0604020202020204" pitchFamily="34" charset="0"/>
                <a:cs typeface="Arial" panose="020B0604020202020204" pitchFamily="34" charset="0"/>
              </a:rPr>
              <a:t>Escorting of Vehicles onto Mine Properties</a:t>
            </a:r>
          </a:p>
          <a:p>
            <a:pPr marL="285750" indent="-285750">
              <a:lnSpc>
                <a:spcPct val="100000"/>
              </a:lnSpc>
              <a:spcBef>
                <a:spcPts val="600"/>
              </a:spcBef>
              <a:buClr>
                <a:srgbClr val="C66A39"/>
              </a:buClr>
            </a:pPr>
            <a:r>
              <a:rPr lang="en-US" sz="1800">
                <a:solidFill>
                  <a:schemeClr val="tx1">
                    <a:lumMod val="75000"/>
                    <a:lumOff val="25000"/>
                  </a:schemeClr>
                </a:solidFill>
                <a:latin typeface="Arial" panose="020B0604020202020204" pitchFamily="34" charset="0"/>
                <a:cs typeface="Arial" panose="020B0604020202020204" pitchFamily="34" charset="0"/>
              </a:rPr>
              <a:t>Drill Site Acceptance</a:t>
            </a:r>
          </a:p>
          <a:p>
            <a:pPr marL="285750" indent="-285750">
              <a:lnSpc>
                <a:spcPct val="100000"/>
              </a:lnSpc>
              <a:spcBef>
                <a:spcPts val="600"/>
              </a:spcBef>
              <a:buClr>
                <a:srgbClr val="C66A39"/>
              </a:buClr>
            </a:pPr>
            <a:r>
              <a:rPr lang="en-US" sz="1800" b="1">
                <a:solidFill>
                  <a:schemeClr val="tx1">
                    <a:lumMod val="75000"/>
                    <a:lumOff val="25000"/>
                  </a:schemeClr>
                </a:solidFill>
                <a:latin typeface="Arial" panose="020B0604020202020204" pitchFamily="34" charset="0"/>
                <a:cs typeface="Arial" panose="020B0604020202020204" pitchFamily="34" charset="0"/>
              </a:rPr>
              <a:t>HSEP Field Audit</a:t>
            </a:r>
          </a:p>
          <a:p>
            <a:pPr marL="285750" indent="-285750">
              <a:lnSpc>
                <a:spcPct val="100000"/>
              </a:lnSpc>
              <a:spcBef>
                <a:spcPts val="600"/>
              </a:spcBef>
              <a:buClr>
                <a:srgbClr val="C66A39"/>
              </a:buClr>
            </a:pPr>
            <a:r>
              <a:rPr lang="en-US" sz="1800">
                <a:solidFill>
                  <a:schemeClr val="tx1">
                    <a:lumMod val="75000"/>
                    <a:lumOff val="25000"/>
                  </a:schemeClr>
                </a:solidFill>
                <a:latin typeface="Arial" panose="020B0604020202020204" pitchFamily="34" charset="0"/>
                <a:cs typeface="Arial" panose="020B0604020202020204" pitchFamily="34" charset="0"/>
              </a:rPr>
              <a:t>FRM Task/WPE </a:t>
            </a: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CASC Concentrate </a:t>
            </a: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CASC Line 5 &amp; 6</a:t>
            </a: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CASC </a:t>
            </a:r>
            <a:r>
              <a:rPr lang="en-US" sz="1800" err="1">
                <a:solidFill>
                  <a:schemeClr val="tx1">
                    <a:lumMod val="75000"/>
                    <a:lumOff val="25000"/>
                  </a:schemeClr>
                </a:solidFill>
                <a:latin typeface="Arial" panose="020B0604020202020204" pitchFamily="34" charset="0"/>
                <a:cs typeface="Arial" panose="020B0604020202020204" pitchFamily="34" charset="0"/>
              </a:rPr>
              <a:t>Nucomat</a:t>
            </a:r>
            <a:endParaRPr lang="en-US" sz="1800">
              <a:solidFill>
                <a:schemeClr val="tx1">
                  <a:lumMod val="75000"/>
                  <a:lumOff val="25000"/>
                </a:schemeClr>
              </a:solidFill>
              <a:latin typeface="Arial" panose="020B0604020202020204" pitchFamily="34" charset="0"/>
              <a:cs typeface="Arial" panose="020B0604020202020204" pitchFamily="34" charset="0"/>
            </a:endParaRP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CASC SX Lab</a:t>
            </a: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Drill Steel Changeout</a:t>
            </a: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Pouring Copper Mold </a:t>
            </a:r>
          </a:p>
          <a:p>
            <a:pPr marL="742950" lvl="1" indent="-285750">
              <a:lnSpc>
                <a:spcPct val="100000"/>
              </a:lnSpc>
              <a:spcBef>
                <a:spcPts val="600"/>
              </a:spcBef>
              <a:buClr>
                <a:srgbClr val="C66A39"/>
              </a:buClr>
              <a:buFont typeface="Courier New" panose="02070309020205020404" pitchFamily="49" charset="0"/>
              <a:buChar char="o"/>
            </a:pPr>
            <a:r>
              <a:rPr lang="en-US" sz="1800">
                <a:solidFill>
                  <a:schemeClr val="tx1">
                    <a:lumMod val="75000"/>
                    <a:lumOff val="25000"/>
                  </a:schemeClr>
                </a:solidFill>
                <a:latin typeface="Arial" panose="020B0604020202020204" pitchFamily="34" charset="0"/>
                <a:cs typeface="Arial" panose="020B0604020202020204" pitchFamily="34" charset="0"/>
              </a:rPr>
              <a:t>Tire Handling</a:t>
            </a:r>
            <a:endParaRPr lang="en-US">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2E6E2F6-E084-B7F9-CC23-69F818EC77CD}"/>
              </a:ext>
            </a:extLst>
          </p:cNvPr>
          <p:cNvSpPr txBox="1"/>
          <p:nvPr/>
        </p:nvSpPr>
        <p:spPr>
          <a:xfrm>
            <a:off x="367469" y="382022"/>
            <a:ext cx="6197959"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EWS Form Updates</a:t>
            </a:r>
            <a:endPar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F9DDC3-A02D-C2A7-A058-3D241FF34CD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E27401E0-B35E-5EBA-1FC9-ED4904838255}"/>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erson wearing a welding mask and sunglasses&#10;&#10;Description automatically generated">
              <a:extLst>
                <a:ext uri="{FF2B5EF4-FFF2-40B4-BE49-F238E27FC236}">
                  <a16:creationId xmlns:a16="http://schemas.microsoft.com/office/drawing/2014/main" id="{AA6550F4-8AF2-47D9-890D-36162B6490B3}"/>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60E581AF-DAF6-C99D-38F8-827064279D8B}"/>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615A46E1-6396-5E5E-E859-47632BB96656}"/>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348ABDFE-F659-8913-CA43-4FD1E38F341B}"/>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110323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896154"/>
            <a:ext cx="5907490" cy="3863876"/>
          </a:xfrm>
        </p:spPr>
        <p:txBody>
          <a:bodyPr>
            <a:normAutofit/>
          </a:bodyPr>
          <a:lstStyle/>
          <a:p>
            <a:pPr>
              <a:spcBef>
                <a:spcPts val="0"/>
              </a:spcBef>
              <a:spcAft>
                <a:spcPts val="1200"/>
              </a:spcAft>
              <a:buClr>
                <a:srgbClr val="C66A39"/>
              </a:buClr>
            </a:pPr>
            <a:r>
              <a:rPr lang="en-US" sz="4400" b="1" dirty="0">
                <a:latin typeface="Arial" panose="020B0604020202020204" pitchFamily="34" charset="0"/>
                <a:cs typeface="Arial" panose="020B0604020202020204" pitchFamily="34" charset="0"/>
                <a:hlinkClick r:id="rId3"/>
              </a:rPr>
              <a:t>Reporting Contractor Hours Using EWS</a:t>
            </a:r>
            <a:endParaRPr lang="en-US" sz="4400" b="1" dirty="0">
              <a:latin typeface="Arial" panose="020B0604020202020204" pitchFamily="34" charset="0"/>
              <a:cs typeface="Arial" panose="020B0604020202020204" pitchFamily="34" charset="0"/>
            </a:endParaRPr>
          </a:p>
          <a:p>
            <a:pPr marL="0" indent="0">
              <a:spcBef>
                <a:spcPts val="0"/>
              </a:spcBef>
              <a:spcAft>
                <a:spcPts val="1200"/>
              </a:spcAft>
              <a:buClr>
                <a:srgbClr val="C66A39"/>
              </a:buClr>
              <a:buNone/>
            </a:pPr>
            <a:endParaRPr lang="en-US" b="1"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2308324"/>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endParaRPr lang="en-US" sz="36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4">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5">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6">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7">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Health ＆ Safety - General</TermName>
          <TermId xmlns="http://schemas.microsoft.com/office/infopath/2007/PartnerControls">0dfe420d-17ff-45dc-a991-4ec628acd5ff</TermId>
        </TermInfo>
      </Terms>
    </o79fb0eb13274969baa8945b2a62dcda>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Protect</TermName>
          <TermId xmlns="http://schemas.microsoft.com/office/infopath/2007/PartnerControls">fddb0a94-4ad4-4681-a955-6ed1ecdb2b6a</TermId>
        </TermInfo>
      </Terms>
    </FM_x0020_Ent_x0020_TaxonomyTaxHTField0>
    <Toolkit xmlns="298c03bd-a2e2-4462-a88b-e3de3d1ab4a0">false</Toolkit>
    <TaxCatchAll xmlns="b5ba0a33-b247-4d4b-b9ae-c709af684fd3">
      <Value>5</Value>
      <Value>4</Value>
      <Value>1</Value>
    </TaxCatchAll>
    <lcf76f155ced4ddcb4097134ff3c332f xmlns="298c03bd-a2e2-4462-a88b-e3de3d1ab4a0">
      <Terms xmlns="http://schemas.microsoft.com/office/infopath/2007/PartnerControls"/>
    </lcf76f155ced4ddcb4097134ff3c332f>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Reference Material</TermName>
          <TermId xmlns="http://schemas.microsoft.com/office/infopath/2007/PartnerControls">338e5b4b-1f60-4168-a238-7578efd0c245</TermId>
        </TermInfo>
      </Terms>
    </FM_x0020_Doc_x0020_TypeTaxHTField0>
    <Language xmlns="298c03bd-a2e2-4462-a88b-e3de3d1ab4a0">English</Language>
    <FM_x0020_DPT xmlns="b5ba0a33-b247-4d4b-b9ae-c709af684fd3" xsi:nil="true"/>
    <GSR xmlns="298c03bd-a2e2-4462-a88b-e3de3d1ab4a0" xsi:nil="true"/>
    <CCI_x0023_ xmlns="298c03bd-a2e2-4462-a88b-e3de3d1ab4a0" xsi:nil="true"/>
    <_ip_UnifiedCompliancePolicyUIAction xmlns="http://schemas.microsoft.com/sharepoint/v3" xsi:nil="true"/>
    <Month xmlns="298c03bd-a2e2-4462-a88b-e3de3d1ab4a0" xsi:nil="true"/>
    <Published_x0020_Date xmlns="298c03bd-a2e2-4462-a88b-e3de3d1ab4a0" xsi:nil="true"/>
    <FCX_x0020_Guideline_x0020_Number xmlns="298c03bd-a2e2-4462-a88b-e3de3d1ab4a0" xsi:nil="true"/>
    <Folder xmlns="298c03bd-a2e2-4462-a88b-e3de3d1ab4a0" xsi:nil="true"/>
    <_ip_UnifiedCompliancePolicyProperties xmlns="http://schemas.microsoft.com/sharepoint/v3" xsi:nil="true"/>
    <Topics xmlns="298c03bd-a2e2-4462-a88b-e3de3d1ab4a0">Monthly Meeting Decks</Topics>
    <Published_x0020_Year xmlns="298c03bd-a2e2-4462-a88b-e3de3d1ab4a0">2025</Published_x0020_Year>
    <FM_x0020_LOC xmlns="b5ba0a33-b247-4d4b-b9ae-c709af684fd3" xsi:nil="true"/>
    <Year xmlns="298c03bd-a2e2-4462-a88b-e3de3d1ab4a0" xsi:nil="true"/>
    <Data_x0020_Incident_x0020_Occurred xmlns="298c03bd-a2e2-4462-a88b-e3de3d1ab4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FM Document" ma:contentTypeID="0x01010046829DE55437B147B48D1766376E3D6B00568CF1748B89F743820C6F2E6A8B37B4" ma:contentTypeVersion="27" ma:contentTypeDescription="Document Content Type" ma:contentTypeScope="" ma:versionID="de753c3a0af052976508703c58d613fe">
  <xsd:schema xmlns:xsd="http://www.w3.org/2001/XMLSchema" xmlns:xs="http://www.w3.org/2001/XMLSchema" xmlns:p="http://schemas.microsoft.com/office/2006/metadata/properties" xmlns:ns1="http://schemas.microsoft.com/sharepoint/v3" xmlns:ns2="b5ba0a33-b247-4d4b-b9ae-c709af684fd3" xmlns:ns3="298c03bd-a2e2-4462-a88b-e3de3d1ab4a0" xmlns:ns4="0660e3e9-bd2f-4b26-aa72-e39797ce8dfd" targetNamespace="http://schemas.microsoft.com/office/2006/metadata/properties" ma:root="true" ma:fieldsID="58655a9c7df8178d2b9e48247a9c5e84" ns1:_="" ns2:_="" ns3:_="" ns4:_="">
    <xsd:import namespace="http://schemas.microsoft.com/sharepoint/v3"/>
    <xsd:import namespace="b5ba0a33-b247-4d4b-b9ae-c709af684fd3"/>
    <xsd:import namespace="298c03bd-a2e2-4462-a88b-e3de3d1ab4a0"/>
    <xsd:import namespace="0660e3e9-bd2f-4b26-aa72-e39797ce8dfd"/>
    <xsd:element name="properties">
      <xsd:complexType>
        <xsd:sequence>
          <xsd:element name="documentManagement">
            <xsd:complexType>
              <xsd:all>
                <xsd:element ref="ns2:TaxCatchAll" minOccurs="0"/>
                <xsd:element ref="ns2:TaxCatchAllLabel" minOccurs="0"/>
                <xsd:element ref="ns2:FM_x0020_Doc_x0020_TypeTaxHTField0" minOccurs="0"/>
                <xsd:element ref="ns2:FM_x0020_Ent_x0020_TaxonomyTaxHTField0" minOccurs="0"/>
                <xsd:element ref="ns2:FM_x0020_DPT" minOccurs="0"/>
                <xsd:element ref="ns2:FM_x0020_LOC" minOccurs="0"/>
                <xsd:element ref="ns2:o79fb0eb13274969baa8945b2a62dcda" minOccurs="0"/>
                <xsd:element ref="ns3:Topics" minOccurs="0"/>
                <xsd:element ref="ns3:Data_x0020_Incident_x0020_Occurred" minOccurs="0"/>
                <xsd:element ref="ns3:Published_x0020_Date" minOccurs="0"/>
                <xsd:element ref="ns3:GSR" minOccurs="0"/>
                <xsd:element ref="ns3:FCX_x0020_Guideline_x0020_Number" minOccurs="0"/>
                <xsd:element ref="ns3:Published_x0020_Year" minOccurs="0"/>
                <xsd:element ref="ns3:Folder" minOccurs="0"/>
                <xsd:element ref="ns3:Year" minOccurs="0"/>
                <xsd:element ref="ns3:Month" minOccurs="0"/>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3:CCI_x0023_" minOccurs="0"/>
                <xsd:element ref="ns3:MediaServiceAutoKeyPoints" minOccurs="0"/>
                <xsd:element ref="ns3:MediaServiceKeyPoints" minOccurs="0"/>
                <xsd:element ref="ns3:Language"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element ref="ns3:Toolk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3" nillable="true" ma:displayName="Taxonomy Catch All Column" ma:hidden="true" ma:list="{240e11ca-06da-424a-8d53-999654c65618}" ma:internalName="TaxCatchAll" ma:showField="CatchAllData"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TaxCatchAllLabel" ma:index="4" nillable="true" ma:displayName="Taxonomy Catch All Column1" ma:hidden="true" ma:list="{240e11ca-06da-424a-8d53-999654c65618}" ma:internalName="TaxCatchAllLabel" ma:readOnly="true" ma:showField="CatchAllDataLabel"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FM_x0020_Doc_x0020_TypeTaxHTField0" ma:index="8"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Ent_x0020_TaxonomyTaxHTField0" ma:index="10"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PT" ma:index="12"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3"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element name="o79fb0eb13274969baa8945b2a62dcda" ma:index="14" ma:taxonomy="true" ma:internalName="o79fb0eb13274969baa8945b2a62dcda" ma:taxonomyFieldName="FM_x0020_Retention_x0020_Category" ma:displayName="FM Retention Category" ma:readOnly="false" ma:default="1;#Health ＆ Safety - General|0dfe420d-17ff-45dc-a991-4ec628acd5ff"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8c03bd-a2e2-4462-a88b-e3de3d1ab4a0" elementFormDefault="qualified">
    <xsd:import namespace="http://schemas.microsoft.com/office/2006/documentManagement/types"/>
    <xsd:import namespace="http://schemas.microsoft.com/office/infopath/2007/PartnerControls"/>
    <xsd:element name="Topics" ma:index="18" nillable="true" ma:displayName="Topic" ma:format="Dropdown" ma:internalName="Topics">
      <xsd:simpleType>
        <xsd:restriction base="dms:Text">
          <xsd:maxLength value="255"/>
        </xsd:restriction>
      </xsd:simpleType>
    </xsd:element>
    <xsd:element name="Data_x0020_Incident_x0020_Occurred" ma:index="19" nillable="true" ma:displayName="Date Incident Occurred" ma:format="DateOnly" ma:internalName="Data_x0020_Incident_x0020_Occurred" ma:readOnly="false">
      <xsd:simpleType>
        <xsd:restriction base="dms:DateTime"/>
      </xsd:simpleType>
    </xsd:element>
    <xsd:element name="Published_x0020_Date" ma:index="20" nillable="true" ma:displayName="Published Date" ma:format="DateOnly" ma:internalName="Published_x0020_Date" ma:readOnly="false">
      <xsd:simpleType>
        <xsd:restriction base="dms:DateTime"/>
      </xsd:simpleType>
    </xsd:element>
    <xsd:element name="GSR" ma:index="21" nillable="true" ma:displayName="Fatal Risk" ma:internalName="GSR">
      <xsd:simpleType>
        <xsd:restriction base="dms:Text">
          <xsd:maxLength value="255"/>
        </xsd:restriction>
      </xsd:simpleType>
    </xsd:element>
    <xsd:element name="FCX_x0020_Guideline_x0020_Number" ma:index="22" nillable="true" ma:displayName="FCX Guideline Number" ma:internalName="FCX_x0020_Guideline_x0020_Number" ma:readOnly="false">
      <xsd:simpleType>
        <xsd:restriction base="dms:Text">
          <xsd:maxLength value="255"/>
        </xsd:restriction>
      </xsd:simpleType>
    </xsd:element>
    <xsd:element name="Published_x0020_Year" ma:index="23" nillable="true" ma:displayName="Published Year" ma:decimals="0" ma:default="" ma:description="Year of publication." ma:internalName="Published_x0020_Year" ma:readOnly="false" ma:percentage="FALSE">
      <xsd:simpleType>
        <xsd:restriction base="dms:Number"/>
      </xsd:simpleType>
    </xsd:element>
    <xsd:element name="Folder" ma:index="24" nillable="true" ma:displayName="Folder" ma:internalName="Folder" ma:readOnly="false">
      <xsd:simpleType>
        <xsd:restriction base="dms:Text"/>
      </xsd:simpleType>
    </xsd:element>
    <xsd:element name="Year" ma:index="25" nillable="true" ma:displayName="Year" ma:decimals="0" ma:default="" ma:internalName="Year" ma:readOnly="false" ma:percentage="FALSE">
      <xsd:simpleType>
        <xsd:restriction base="dms:Number"/>
      </xsd:simpleType>
    </xsd:element>
    <xsd:element name="Month" ma:index="26" nillable="true" ma:displayName="Month Number" ma:default="" ma:format="Dropdown" ma:internalName="Month" ma:readOnly="false">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restrictio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CCI_x0023_" ma:index="34" nillable="true" ma:displayName="CCI#" ma:internalName="CCI_x0023_">
      <xsd:simpleType>
        <xsd:restriction base="dms:Number"/>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Language" ma:index="37" nillable="true" ma:displayName="Language" ma:default="English" ma:format="Dropdown" ma:internalName="Language">
      <xsd:simpleType>
        <xsd:restriction base="dms:Choice">
          <xsd:enumeration value="English"/>
          <xsd:enumeration value="Spanish"/>
          <xsd:enumeration value="Dutch"/>
          <xsd:enumeration value="Bahasa"/>
          <xsd:enumeration value="Finnish"/>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LengthInSeconds" ma:index="40" nillable="true" ma:displayName="Length (seconds)" ma:internalName="MediaLengthInSeconds" ma:readOnly="true">
      <xsd:simpleType>
        <xsd:restriction base="dms:Unknown"/>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element name="lcf76f155ced4ddcb4097134ff3c332f" ma:index="4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Toolkit" ma:index="47" nillable="true" ma:displayName="Toolkit" ma:default="0" ma:description="Please mark to indicate if this is a toolkit." ma:format="Dropdown" ma:internalName="Toolki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60e3e9-bd2f-4b26-aa72-e39797ce8dfd"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ma:index="4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b7e16863-b940-4291-96f8-ad8461baff96" ContentTypeId="0x01010046829DE55437B147B48D1766376E3D6B" PreviousValue="false"/>
</file>

<file path=customXml/itemProps1.xml><?xml version="1.0" encoding="utf-8"?>
<ds:datastoreItem xmlns:ds="http://schemas.openxmlformats.org/officeDocument/2006/customXml" ds:itemID="{3272DEEB-F23F-4E88-88D7-2DF55E5773CE}">
  <ds:schemaRefs>
    <ds:schemaRef ds:uri="0660e3e9-bd2f-4b26-aa72-e39797ce8dfd"/>
    <ds:schemaRef ds:uri="298c03bd-a2e2-4462-a88b-e3de3d1ab4a0"/>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935264-CCE2-4036-AB3C-74839D8F2B44}">
  <ds:schemaRefs>
    <ds:schemaRef ds:uri="0660e3e9-bd2f-4b26-aa72-e39797ce8dfd"/>
    <ds:schemaRef ds:uri="298c03bd-a2e2-4462-a88b-e3de3d1ab4a0"/>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3EA022-978E-4BE1-B4C6-FB954E27841F}">
  <ds:schemaRefs>
    <ds:schemaRef ds:uri="http://schemas.microsoft.com/sharepoint/v3/contenttype/forms"/>
  </ds:schemaRefs>
</ds:datastoreItem>
</file>

<file path=customXml/itemProps4.xml><?xml version="1.0" encoding="utf-8"?>
<ds:datastoreItem xmlns:ds="http://schemas.openxmlformats.org/officeDocument/2006/customXml" ds:itemID="{CF9E5351-4BA1-4855-8FE9-8437AA0429C8}">
  <ds:schemaRefs>
    <ds:schemaRef ds:uri="Microsoft.SharePoint.Taxonomy.ContentTypeSync"/>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0</TotalTime>
  <Words>1630</Words>
  <Application>Microsoft Office PowerPoint</Application>
  <PresentationFormat>Widescreen</PresentationFormat>
  <Paragraphs>261</Paragraphs>
  <Slides>25</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Courier New</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Contractor Struck on Head by Beam</vt:lpstr>
      <vt:lpstr>Employee Hit with 25-Pound Bucket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1</cp:revision>
  <dcterms:created xsi:type="dcterms:W3CDTF">2024-09-23T23:11:14Z</dcterms:created>
  <dcterms:modified xsi:type="dcterms:W3CDTF">2025-11-19T20:50:00Z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_x0020_Ent_x0020_Taxonomy">
    <vt:lpwstr>4;#Protect|fddb0a94-4ad4-4681-a955-6ed1ecdb2b6a</vt:lpwstr>
  </property>
  <property fmtid="{D5CDD505-2E9C-101B-9397-08002B2CF9AE}" pid="3" name="FM Retention Category">
    <vt:lpwstr>1;#Health ＆ Safety - General|0dfe420d-17ff-45dc-a991-4ec628acd5ff</vt:lpwstr>
  </property>
  <property fmtid="{D5CDD505-2E9C-101B-9397-08002B2CF9AE}" pid="4" name="MediaServiceImageTags">
    <vt:lpwstr/>
  </property>
  <property fmtid="{D5CDD505-2E9C-101B-9397-08002B2CF9AE}" pid="5" name="FM Doc Type">
    <vt:lpwstr>5;#Reference Material|338e5b4b-1f60-4168-a238-7578efd0c245</vt:lpwstr>
  </property>
  <property fmtid="{D5CDD505-2E9C-101B-9397-08002B2CF9AE}" pid="6" name="ContentTypeId">
    <vt:lpwstr>0x01010046829DE55437B147B48D1766376E3D6B00568CF1748B89F743820C6F2E6A8B37B4</vt:lpwstr>
  </property>
  <property fmtid="{D5CDD505-2E9C-101B-9397-08002B2CF9AE}" pid="7" name="FM_x0020_Doc_x0020_Type">
    <vt:lpwstr>5;#Reference Material|338e5b4b-1f60-4168-a238-7578efd0c245</vt:lpwstr>
  </property>
  <property fmtid="{D5CDD505-2E9C-101B-9397-08002B2CF9AE}" pid="8" name="FM_x0020_Retention_x0020_Category">
    <vt:lpwstr>1;#Health ＆ Safety - General|0dfe420d-17ff-45dc-a991-4ec628acd5ff</vt:lpwstr>
  </property>
  <property fmtid="{D5CDD505-2E9C-101B-9397-08002B2CF9AE}" pid="9" name="FM Ent Taxonomy">
    <vt:lpwstr>4;#Protect|fddb0a94-4ad4-4681-a955-6ed1ecdb2b6a</vt:lpwstr>
  </property>
</Properties>
</file>