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charts/chart2.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677" r:id="rId6"/>
  </p:sldMasterIdLst>
  <p:notesMasterIdLst>
    <p:notesMasterId r:id="rId46"/>
  </p:notesMasterIdLst>
  <p:sldIdLst>
    <p:sldId id="263" r:id="rId7"/>
    <p:sldId id="2147479367" r:id="rId8"/>
    <p:sldId id="2147479365" r:id="rId9"/>
    <p:sldId id="292" r:id="rId10"/>
    <p:sldId id="2147479379" r:id="rId11"/>
    <p:sldId id="2147479385" r:id="rId12"/>
    <p:sldId id="2147479369" r:id="rId13"/>
    <p:sldId id="341" r:id="rId14"/>
    <p:sldId id="326" r:id="rId15"/>
    <p:sldId id="2147479368" r:id="rId16"/>
    <p:sldId id="2147479377" r:id="rId17"/>
    <p:sldId id="2147479378" r:id="rId18"/>
    <p:sldId id="306" r:id="rId19"/>
    <p:sldId id="301" r:id="rId20"/>
    <p:sldId id="269" r:id="rId21"/>
    <p:sldId id="333" r:id="rId22"/>
    <p:sldId id="331" r:id="rId23"/>
    <p:sldId id="260" r:id="rId24"/>
    <p:sldId id="343" r:id="rId25"/>
    <p:sldId id="339" r:id="rId26"/>
    <p:sldId id="340" r:id="rId27"/>
    <p:sldId id="324" r:id="rId28"/>
    <p:sldId id="320" r:id="rId29"/>
    <p:sldId id="319" r:id="rId30"/>
    <p:sldId id="325" r:id="rId31"/>
    <p:sldId id="2147479370" r:id="rId32"/>
    <p:sldId id="2147479371" r:id="rId33"/>
    <p:sldId id="2147479375" r:id="rId34"/>
    <p:sldId id="2147479382" r:id="rId35"/>
    <p:sldId id="2147479383" r:id="rId36"/>
    <p:sldId id="2147479384" r:id="rId37"/>
    <p:sldId id="2147479373" r:id="rId38"/>
    <p:sldId id="2147479372" r:id="rId39"/>
    <p:sldId id="2147479374" r:id="rId40"/>
    <p:sldId id="2147479381" r:id="rId41"/>
    <p:sldId id="297" r:id="rId42"/>
    <p:sldId id="298" r:id="rId43"/>
    <p:sldId id="295" r:id="rId44"/>
    <p:sldId id="2147479376"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7FCA04-2F74-4579-DD95-C7F4BA1AFEDB}" name="Rose, Chris" initials="CR" userId="S::crose@fmi.com::a9a9c94d-cc2e-41ff-88b2-69119e76a1cd" providerId="AD"/>
  <p188:author id="{9B2FA130-93B2-3842-B138-39821AFB8F3F}" name="Hinsberg, Katrina" initials="KH" userId="S::khinsber@fmi.com::84259b84-7027-477f-b63d-0b29b86341c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449"/>
    <a:srgbClr val="F5F3F2"/>
    <a:srgbClr val="C66A39"/>
    <a:srgbClr val="4BC4AC"/>
    <a:srgbClr val="30696D"/>
    <a:srgbClr val="236065"/>
    <a:srgbClr val="E7EEEF"/>
    <a:srgbClr val="F4F7F7"/>
    <a:srgbClr val="FFEFD7"/>
    <a:srgbClr val="C5E4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9646C7-4418-12E3-3289-AC106A70C161}" v="300" dt="2025-10-08T22:31:04.802"/>
    <p1510:client id="{4644C860-66A4-4166-BB56-4A80516035E7}" v="107" dt="2025-10-07T19:26:21.5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71" autoAdjust="0"/>
    <p:restoredTop sz="94660"/>
  </p:normalViewPr>
  <p:slideViewPr>
    <p:cSldViewPr snapToGrid="0">
      <p:cViewPr varScale="1">
        <p:scale>
          <a:sx n="116" d="100"/>
          <a:sy n="116" d="100"/>
        </p:scale>
        <p:origin x="24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ertz, Benjamin" userId="7bbcdc09-a17a-459e-9ed5-6cf1c589f103" providerId="ADAL" clId="{4644C860-66A4-4166-BB56-4A80516035E7}"/>
    <pc:docChg chg="undo redo custSel addSld delSld modSld sldOrd">
      <pc:chgData name="Goertz, Benjamin" userId="7bbcdc09-a17a-459e-9ed5-6cf1c589f103" providerId="ADAL" clId="{4644C860-66A4-4166-BB56-4A80516035E7}" dt="2025-10-09T22:04:54.559" v="1859" actId="1076"/>
      <pc:docMkLst>
        <pc:docMk/>
      </pc:docMkLst>
      <pc:sldChg chg="modSp mod">
        <pc:chgData name="Goertz, Benjamin" userId="7bbcdc09-a17a-459e-9ed5-6cf1c589f103" providerId="ADAL" clId="{4644C860-66A4-4166-BB56-4A80516035E7}" dt="2025-10-01T16:45:50.851" v="26" actId="20577"/>
        <pc:sldMkLst>
          <pc:docMk/>
          <pc:sldMk cId="3760700204" sldId="263"/>
        </pc:sldMkLst>
        <pc:spChg chg="mod">
          <ac:chgData name="Goertz, Benjamin" userId="7bbcdc09-a17a-459e-9ed5-6cf1c589f103" providerId="ADAL" clId="{4644C860-66A4-4166-BB56-4A80516035E7}" dt="2025-10-01T16:45:50.851" v="26" actId="20577"/>
          <ac:spMkLst>
            <pc:docMk/>
            <pc:sldMk cId="3760700204" sldId="263"/>
            <ac:spMk id="2" creationId="{8ED6258C-8CCE-09B3-97BC-FC79E6BA6803}"/>
          </ac:spMkLst>
        </pc:spChg>
      </pc:sldChg>
      <pc:sldChg chg="del">
        <pc:chgData name="Goertz, Benjamin" userId="7bbcdc09-a17a-459e-9ed5-6cf1c589f103" providerId="ADAL" clId="{4644C860-66A4-4166-BB56-4A80516035E7}" dt="2025-10-07T18:46:14.149" v="309" actId="47"/>
        <pc:sldMkLst>
          <pc:docMk/>
          <pc:sldMk cId="1166575665" sldId="265"/>
        </pc:sldMkLst>
      </pc:sldChg>
      <pc:sldChg chg="add del">
        <pc:chgData name="Goertz, Benjamin" userId="7bbcdc09-a17a-459e-9ed5-6cf1c589f103" providerId="ADAL" clId="{4644C860-66A4-4166-BB56-4A80516035E7}" dt="2025-10-01T16:52:16.850" v="127"/>
        <pc:sldMkLst>
          <pc:docMk/>
          <pc:sldMk cId="2374943834" sldId="295"/>
        </pc:sldMkLst>
      </pc:sldChg>
      <pc:sldChg chg="add del">
        <pc:chgData name="Goertz, Benjamin" userId="7bbcdc09-a17a-459e-9ed5-6cf1c589f103" providerId="ADAL" clId="{4644C860-66A4-4166-BB56-4A80516035E7}" dt="2025-10-01T16:52:16.850" v="127"/>
        <pc:sldMkLst>
          <pc:docMk/>
          <pc:sldMk cId="3496876957" sldId="297"/>
        </pc:sldMkLst>
      </pc:sldChg>
      <pc:sldChg chg="modSp add del mod">
        <pc:chgData name="Goertz, Benjamin" userId="7bbcdc09-a17a-459e-9ed5-6cf1c589f103" providerId="ADAL" clId="{4644C860-66A4-4166-BB56-4A80516035E7}" dt="2025-10-01T16:52:45.656" v="146" actId="20577"/>
        <pc:sldMkLst>
          <pc:docMk/>
          <pc:sldMk cId="978846211" sldId="298"/>
        </pc:sldMkLst>
        <pc:spChg chg="mod">
          <ac:chgData name="Goertz, Benjamin" userId="7bbcdc09-a17a-459e-9ed5-6cf1c589f103" providerId="ADAL" clId="{4644C860-66A4-4166-BB56-4A80516035E7}" dt="2025-10-01T16:52:45.656" v="146" actId="20577"/>
          <ac:spMkLst>
            <pc:docMk/>
            <pc:sldMk cId="978846211" sldId="298"/>
            <ac:spMk id="16" creationId="{E531367C-82BB-C7F0-86EE-B3A5E0782C25}"/>
          </ac:spMkLst>
        </pc:spChg>
      </pc:sldChg>
      <pc:sldChg chg="del">
        <pc:chgData name="Goertz, Benjamin" userId="7bbcdc09-a17a-459e-9ed5-6cf1c589f103" providerId="ADAL" clId="{4644C860-66A4-4166-BB56-4A80516035E7}" dt="2025-10-07T18:47:52.420" v="379" actId="47"/>
        <pc:sldMkLst>
          <pc:docMk/>
          <pc:sldMk cId="4075600258" sldId="303"/>
        </pc:sldMkLst>
      </pc:sldChg>
      <pc:sldChg chg="modSp mod">
        <pc:chgData name="Goertz, Benjamin" userId="7bbcdc09-a17a-459e-9ed5-6cf1c589f103" providerId="ADAL" clId="{4644C860-66A4-4166-BB56-4A80516035E7}" dt="2025-10-01T16:48:52.622" v="36" actId="6549"/>
        <pc:sldMkLst>
          <pc:docMk/>
          <pc:sldMk cId="3706804368" sldId="306"/>
        </pc:sldMkLst>
        <pc:spChg chg="mod">
          <ac:chgData name="Goertz, Benjamin" userId="7bbcdc09-a17a-459e-9ed5-6cf1c589f103" providerId="ADAL" clId="{4644C860-66A4-4166-BB56-4A80516035E7}" dt="2025-10-01T16:48:52.622" v="36" actId="6549"/>
          <ac:spMkLst>
            <pc:docMk/>
            <pc:sldMk cId="3706804368" sldId="306"/>
            <ac:spMk id="7" creationId="{23050A48-5F09-D1F0-8863-576042017110}"/>
          </ac:spMkLst>
        </pc:spChg>
      </pc:sldChg>
      <pc:sldChg chg="del">
        <pc:chgData name="Goertz, Benjamin" userId="7bbcdc09-a17a-459e-9ed5-6cf1c589f103" providerId="ADAL" clId="{4644C860-66A4-4166-BB56-4A80516035E7}" dt="2025-10-07T18:47:52.420" v="379" actId="47"/>
        <pc:sldMkLst>
          <pc:docMk/>
          <pc:sldMk cId="442962389" sldId="310"/>
        </pc:sldMkLst>
      </pc:sldChg>
      <pc:sldChg chg="del">
        <pc:chgData name="Goertz, Benjamin" userId="7bbcdc09-a17a-459e-9ed5-6cf1c589f103" providerId="ADAL" clId="{4644C860-66A4-4166-BB56-4A80516035E7}" dt="2025-10-07T18:46:22.443" v="310" actId="47"/>
        <pc:sldMkLst>
          <pc:docMk/>
          <pc:sldMk cId="1509304360" sldId="344"/>
        </pc:sldMkLst>
      </pc:sldChg>
      <pc:sldChg chg="add">
        <pc:chgData name="Goertz, Benjamin" userId="7bbcdc09-a17a-459e-9ed5-6cf1c589f103" providerId="ADAL" clId="{4644C860-66A4-4166-BB56-4A80516035E7}" dt="2025-10-01T16:46:15.763" v="28"/>
        <pc:sldMkLst>
          <pc:docMk/>
          <pc:sldMk cId="3337216667" sldId="2147479365"/>
        </pc:sldMkLst>
      </pc:sldChg>
      <pc:sldChg chg="add">
        <pc:chgData name="Goertz, Benjamin" userId="7bbcdc09-a17a-459e-9ed5-6cf1c589f103" providerId="ADAL" clId="{4644C860-66A4-4166-BB56-4A80516035E7}" dt="2025-10-01T16:46:04.685" v="27"/>
        <pc:sldMkLst>
          <pc:docMk/>
          <pc:sldMk cId="3127533309" sldId="2147479367"/>
        </pc:sldMkLst>
      </pc:sldChg>
      <pc:sldChg chg="modSp add mod">
        <pc:chgData name="Goertz, Benjamin" userId="7bbcdc09-a17a-459e-9ed5-6cf1c589f103" providerId="ADAL" clId="{4644C860-66A4-4166-BB56-4A80516035E7}" dt="2025-10-01T16:49:51.826" v="80" actId="313"/>
        <pc:sldMkLst>
          <pc:docMk/>
          <pc:sldMk cId="2175217305" sldId="2147479368"/>
        </pc:sldMkLst>
        <pc:spChg chg="mod">
          <ac:chgData name="Goertz, Benjamin" userId="7bbcdc09-a17a-459e-9ed5-6cf1c589f103" providerId="ADAL" clId="{4644C860-66A4-4166-BB56-4A80516035E7}" dt="2025-10-01T16:49:51.826" v="80" actId="313"/>
          <ac:spMkLst>
            <pc:docMk/>
            <pc:sldMk cId="2175217305" sldId="2147479368"/>
            <ac:spMk id="10" creationId="{4E75C477-1257-9497-04A7-CA5CEE5E9889}"/>
          </ac:spMkLst>
        </pc:spChg>
      </pc:sldChg>
      <pc:sldChg chg="delSp modSp add mod ord">
        <pc:chgData name="Goertz, Benjamin" userId="7bbcdc09-a17a-459e-9ed5-6cf1c589f103" providerId="ADAL" clId="{4644C860-66A4-4166-BB56-4A80516035E7}" dt="2025-10-07T18:46:26.853" v="312"/>
        <pc:sldMkLst>
          <pc:docMk/>
          <pc:sldMk cId="4012297518" sldId="2147479369"/>
        </pc:sldMkLst>
        <pc:spChg chg="mod">
          <ac:chgData name="Goertz, Benjamin" userId="7bbcdc09-a17a-459e-9ed5-6cf1c589f103" providerId="ADAL" clId="{4644C860-66A4-4166-BB56-4A80516035E7}" dt="2025-10-01T16:49:39.037" v="59" actId="14100"/>
          <ac:spMkLst>
            <pc:docMk/>
            <pc:sldMk cId="4012297518" sldId="2147479369"/>
            <ac:spMk id="2" creationId="{88910EA0-838E-E212-3307-A3DE89EF85ED}"/>
          </ac:spMkLst>
        </pc:spChg>
        <pc:spChg chg="mod">
          <ac:chgData name="Goertz, Benjamin" userId="7bbcdc09-a17a-459e-9ed5-6cf1c589f103" providerId="ADAL" clId="{4644C860-66A4-4166-BB56-4A80516035E7}" dt="2025-10-07T18:30:15.357" v="308" actId="255"/>
          <ac:spMkLst>
            <pc:docMk/>
            <pc:sldMk cId="4012297518" sldId="2147479369"/>
            <ac:spMk id="5" creationId="{4BBACE2C-C778-04D1-9F83-7200920B6459}"/>
          </ac:spMkLst>
        </pc:spChg>
      </pc:sldChg>
      <pc:sldChg chg="modSp add mod">
        <pc:chgData name="Goertz, Benjamin" userId="7bbcdc09-a17a-459e-9ed5-6cf1c589f103" providerId="ADAL" clId="{4644C860-66A4-4166-BB56-4A80516035E7}" dt="2025-10-09T22:01:52.736" v="1847" actId="20577"/>
        <pc:sldMkLst>
          <pc:docMk/>
          <pc:sldMk cId="3465404728" sldId="2147479370"/>
        </pc:sldMkLst>
        <pc:spChg chg="mod">
          <ac:chgData name="Goertz, Benjamin" userId="7bbcdc09-a17a-459e-9ed5-6cf1c589f103" providerId="ADAL" clId="{4644C860-66A4-4166-BB56-4A80516035E7}" dt="2025-10-09T22:01:52.736" v="1847" actId="20577"/>
          <ac:spMkLst>
            <pc:docMk/>
            <pc:sldMk cId="3465404728" sldId="2147479370"/>
            <ac:spMk id="6" creationId="{3E852020-8E50-5549-C0EF-3E48B265E9C6}"/>
          </ac:spMkLst>
        </pc:spChg>
      </pc:sldChg>
      <pc:sldChg chg="addSp delSp modSp add mod">
        <pc:chgData name="Goertz, Benjamin" userId="7bbcdc09-a17a-459e-9ed5-6cf1c589f103" providerId="ADAL" clId="{4644C860-66A4-4166-BB56-4A80516035E7}" dt="2025-10-09T22:04:35.675" v="1856" actId="20577"/>
        <pc:sldMkLst>
          <pc:docMk/>
          <pc:sldMk cId="3343648412" sldId="2147479371"/>
        </pc:sldMkLst>
        <pc:spChg chg="mod">
          <ac:chgData name="Goertz, Benjamin" userId="7bbcdc09-a17a-459e-9ed5-6cf1c589f103" providerId="ADAL" clId="{4644C860-66A4-4166-BB56-4A80516035E7}" dt="2025-10-07T18:48:27.064" v="393" actId="14100"/>
          <ac:spMkLst>
            <pc:docMk/>
            <pc:sldMk cId="3343648412" sldId="2147479371"/>
            <ac:spMk id="4" creationId="{2F7D4240-A0C4-BEB9-9AEB-E0ADF26522CA}"/>
          </ac:spMkLst>
        </pc:spChg>
        <pc:spChg chg="mod">
          <ac:chgData name="Goertz, Benjamin" userId="7bbcdc09-a17a-459e-9ed5-6cf1c589f103" providerId="ADAL" clId="{4644C860-66A4-4166-BB56-4A80516035E7}" dt="2025-10-09T22:04:35.675" v="1856" actId="20577"/>
          <ac:spMkLst>
            <pc:docMk/>
            <pc:sldMk cId="3343648412" sldId="2147479371"/>
            <ac:spMk id="5" creationId="{AE0BD495-FAD2-92E2-231F-C24CE85103D6}"/>
          </ac:spMkLst>
        </pc:spChg>
        <pc:graphicFrameChg chg="add mod">
          <ac:chgData name="Goertz, Benjamin" userId="7bbcdc09-a17a-459e-9ed5-6cf1c589f103" providerId="ADAL" clId="{4644C860-66A4-4166-BB56-4A80516035E7}" dt="2025-10-07T18:52:55.773" v="597" actId="14100"/>
          <ac:graphicFrameMkLst>
            <pc:docMk/>
            <pc:sldMk cId="3343648412" sldId="2147479371"/>
            <ac:graphicFrameMk id="3" creationId="{6B72C0AC-6FB2-41FB-A019-D047290F8AB2}"/>
          </ac:graphicFrameMkLst>
        </pc:graphicFrameChg>
      </pc:sldChg>
      <pc:sldChg chg="addSp delSp modSp add mod ord">
        <pc:chgData name="Goertz, Benjamin" userId="7bbcdc09-a17a-459e-9ed5-6cf1c589f103" providerId="ADAL" clId="{4644C860-66A4-4166-BB56-4A80516035E7}" dt="2025-10-07T19:15:21.728" v="1023" actId="1076"/>
        <pc:sldMkLst>
          <pc:docMk/>
          <pc:sldMk cId="638722400" sldId="2147479372"/>
        </pc:sldMkLst>
        <pc:spChg chg="mod">
          <ac:chgData name="Goertz, Benjamin" userId="7bbcdc09-a17a-459e-9ed5-6cf1c589f103" providerId="ADAL" clId="{4644C860-66A4-4166-BB56-4A80516035E7}" dt="2025-10-01T16:51:38.779" v="121" actId="20577"/>
          <ac:spMkLst>
            <pc:docMk/>
            <pc:sldMk cId="638722400" sldId="2147479372"/>
            <ac:spMk id="2" creationId="{E95C7740-E11E-D803-18ED-8C56303CB60E}"/>
          </ac:spMkLst>
        </pc:spChg>
        <pc:picChg chg="mod modCrop">
          <ac:chgData name="Goertz, Benjamin" userId="7bbcdc09-a17a-459e-9ed5-6cf1c589f103" providerId="ADAL" clId="{4644C860-66A4-4166-BB56-4A80516035E7}" dt="2025-10-01T16:54:53.098" v="153" actId="1076"/>
          <ac:picMkLst>
            <pc:docMk/>
            <pc:sldMk cId="638722400" sldId="2147479372"/>
            <ac:picMk id="4" creationId="{F27FCC27-B070-05AE-A41B-A351BFDB4849}"/>
          </ac:picMkLst>
        </pc:picChg>
        <pc:picChg chg="add mod">
          <ac:chgData name="Goertz, Benjamin" userId="7bbcdc09-a17a-459e-9ed5-6cf1c589f103" providerId="ADAL" clId="{4644C860-66A4-4166-BB56-4A80516035E7}" dt="2025-10-07T19:15:21.728" v="1023" actId="1076"/>
          <ac:picMkLst>
            <pc:docMk/>
            <pc:sldMk cId="638722400" sldId="2147479372"/>
            <ac:picMk id="11" creationId="{A7D1B2F4-E5BE-073A-DF5D-F263831AB32E}"/>
          </ac:picMkLst>
        </pc:picChg>
      </pc:sldChg>
      <pc:sldChg chg="addSp delSp modSp add mod">
        <pc:chgData name="Goertz, Benjamin" userId="7bbcdc09-a17a-459e-9ed5-6cf1c589f103" providerId="ADAL" clId="{4644C860-66A4-4166-BB56-4A80516035E7}" dt="2025-10-07T19:15:48.777" v="1026" actId="14100"/>
        <pc:sldMkLst>
          <pc:docMk/>
          <pc:sldMk cId="712730747" sldId="2147479373"/>
        </pc:sldMkLst>
        <pc:picChg chg="add mod">
          <ac:chgData name="Goertz, Benjamin" userId="7bbcdc09-a17a-459e-9ed5-6cf1c589f103" providerId="ADAL" clId="{4644C860-66A4-4166-BB56-4A80516035E7}" dt="2025-10-07T19:15:48.777" v="1026" actId="14100"/>
          <ac:picMkLst>
            <pc:docMk/>
            <pc:sldMk cId="712730747" sldId="2147479373"/>
            <ac:picMk id="10" creationId="{DC3873C8-585E-B370-8152-37753E5DA812}"/>
          </ac:picMkLst>
        </pc:picChg>
      </pc:sldChg>
      <pc:sldChg chg="modSp add mod">
        <pc:chgData name="Goertz, Benjamin" userId="7bbcdc09-a17a-459e-9ed5-6cf1c589f103" providerId="ADAL" clId="{4644C860-66A4-4166-BB56-4A80516035E7}" dt="2025-10-07T21:41:00.499" v="1842" actId="20577"/>
        <pc:sldMkLst>
          <pc:docMk/>
          <pc:sldMk cId="3075146647" sldId="2147479374"/>
        </pc:sldMkLst>
        <pc:spChg chg="mod">
          <ac:chgData name="Goertz, Benjamin" userId="7bbcdc09-a17a-459e-9ed5-6cf1c589f103" providerId="ADAL" clId="{4644C860-66A4-4166-BB56-4A80516035E7}" dt="2025-10-07T21:41:00.499" v="1842" actId="20577"/>
          <ac:spMkLst>
            <pc:docMk/>
            <pc:sldMk cId="3075146647" sldId="2147479374"/>
            <ac:spMk id="3" creationId="{FD01253F-1D20-8B33-8E1B-60BCD29633F0}"/>
          </ac:spMkLst>
        </pc:spChg>
      </pc:sldChg>
      <pc:sldChg chg="addSp delSp modSp add mod">
        <pc:chgData name="Goertz, Benjamin" userId="7bbcdc09-a17a-459e-9ed5-6cf1c589f103" providerId="ADAL" clId="{4644C860-66A4-4166-BB56-4A80516035E7}" dt="2025-10-09T22:04:54.559" v="1859" actId="1076"/>
        <pc:sldMkLst>
          <pc:docMk/>
          <pc:sldMk cId="2854616002" sldId="2147479375"/>
        </pc:sldMkLst>
        <pc:spChg chg="mod">
          <ac:chgData name="Goertz, Benjamin" userId="7bbcdc09-a17a-459e-9ed5-6cf1c589f103" providerId="ADAL" clId="{4644C860-66A4-4166-BB56-4A80516035E7}" dt="2025-10-01T16:51:25.588" v="111" actId="20577"/>
          <ac:spMkLst>
            <pc:docMk/>
            <pc:sldMk cId="2854616002" sldId="2147479375"/>
            <ac:spMk id="4" creationId="{333C4B53-B29D-81E8-B4B8-34DBB2A6EDEE}"/>
          </ac:spMkLst>
        </pc:spChg>
        <pc:spChg chg="add mod">
          <ac:chgData name="Goertz, Benjamin" userId="7bbcdc09-a17a-459e-9ed5-6cf1c589f103" providerId="ADAL" clId="{4644C860-66A4-4166-BB56-4A80516035E7}" dt="2025-10-07T18:59:18.325" v="797" actId="113"/>
          <ac:spMkLst>
            <pc:docMk/>
            <pc:sldMk cId="2854616002" sldId="2147479375"/>
            <ac:spMk id="8" creationId="{66406CBC-77AB-72AC-1211-26094C2ADA73}"/>
          </ac:spMkLst>
        </pc:spChg>
        <pc:graphicFrameChg chg="add mod">
          <ac:chgData name="Goertz, Benjamin" userId="7bbcdc09-a17a-459e-9ed5-6cf1c589f103" providerId="ADAL" clId="{4644C860-66A4-4166-BB56-4A80516035E7}" dt="2025-10-07T18:56:46.484" v="689"/>
          <ac:graphicFrameMkLst>
            <pc:docMk/>
            <pc:sldMk cId="2854616002" sldId="2147479375"/>
            <ac:graphicFrameMk id="3" creationId="{974EF01C-3049-4FF3-B205-4B8336113D8D}"/>
          </ac:graphicFrameMkLst>
        </pc:graphicFrameChg>
        <pc:graphicFrameChg chg="add mod modGraphic">
          <ac:chgData name="Goertz, Benjamin" userId="7bbcdc09-a17a-459e-9ed5-6cf1c589f103" providerId="ADAL" clId="{4644C860-66A4-4166-BB56-4A80516035E7}" dt="2025-10-09T22:04:54.559" v="1859" actId="1076"/>
          <ac:graphicFrameMkLst>
            <pc:docMk/>
            <pc:sldMk cId="2854616002" sldId="2147479375"/>
            <ac:graphicFrameMk id="7" creationId="{69D09C24-DED3-E47A-F28D-E88D48CE6637}"/>
          </ac:graphicFrameMkLst>
        </pc:graphicFrameChg>
      </pc:sldChg>
      <pc:sldChg chg="modSp add mod">
        <pc:chgData name="Goertz, Benjamin" userId="7bbcdc09-a17a-459e-9ed5-6cf1c589f103" providerId="ADAL" clId="{4644C860-66A4-4166-BB56-4A80516035E7}" dt="2025-10-01T16:52:22.887" v="134" actId="20577"/>
        <pc:sldMkLst>
          <pc:docMk/>
          <pc:sldMk cId="3072763097" sldId="2147479376"/>
        </pc:sldMkLst>
        <pc:spChg chg="mod">
          <ac:chgData name="Goertz, Benjamin" userId="7bbcdc09-a17a-459e-9ed5-6cf1c589f103" providerId="ADAL" clId="{4644C860-66A4-4166-BB56-4A80516035E7}" dt="2025-10-01T16:52:22.887" v="134" actId="20577"/>
          <ac:spMkLst>
            <pc:docMk/>
            <pc:sldMk cId="3072763097" sldId="2147479376"/>
            <ac:spMk id="4" creationId="{9194873A-D171-60CB-4513-62A31036CCCE}"/>
          </ac:spMkLst>
        </pc:spChg>
      </pc:sldChg>
      <pc:sldChg chg="addSp delSp modSp mod">
        <pc:chgData name="Goertz, Benjamin" userId="7bbcdc09-a17a-459e-9ed5-6cf1c589f103" providerId="ADAL" clId="{4644C860-66A4-4166-BB56-4A80516035E7}" dt="2025-10-07T19:26:23.875" v="1811" actId="167"/>
        <pc:sldMkLst>
          <pc:docMk/>
          <pc:sldMk cId="2768128933" sldId="2147479377"/>
        </pc:sldMkLst>
        <pc:picChg chg="add mod ord">
          <ac:chgData name="Goertz, Benjamin" userId="7bbcdc09-a17a-459e-9ed5-6cf1c589f103" providerId="ADAL" clId="{4644C860-66A4-4166-BB56-4A80516035E7}" dt="2025-10-07T19:26:23.875" v="1811" actId="167"/>
          <ac:picMkLst>
            <pc:docMk/>
            <pc:sldMk cId="2768128933" sldId="2147479377"/>
            <ac:picMk id="2" creationId="{FC143C9E-433E-D9C4-407C-12E25452702F}"/>
          </ac:picMkLst>
        </pc:picChg>
      </pc:sldChg>
      <pc:sldChg chg="modSp add mod">
        <pc:chgData name="Goertz, Benjamin" userId="7bbcdc09-a17a-459e-9ed5-6cf1c589f103" providerId="ADAL" clId="{4644C860-66A4-4166-BB56-4A80516035E7}" dt="2025-10-02T22:16:04.674" v="222" actId="255"/>
        <pc:sldMkLst>
          <pc:docMk/>
          <pc:sldMk cId="3824312969" sldId="2147479379"/>
        </pc:sldMkLst>
        <pc:spChg chg="mod">
          <ac:chgData name="Goertz, Benjamin" userId="7bbcdc09-a17a-459e-9ed5-6cf1c589f103" providerId="ADAL" clId="{4644C860-66A4-4166-BB56-4A80516035E7}" dt="2025-10-02T22:16:04.674" v="222" actId="255"/>
          <ac:spMkLst>
            <pc:docMk/>
            <pc:sldMk cId="3824312969" sldId="2147479379"/>
            <ac:spMk id="4" creationId="{4F62F4FB-94EE-41A4-2A10-6920C93B7EE0}"/>
          </ac:spMkLst>
        </pc:spChg>
        <pc:spChg chg="mod">
          <ac:chgData name="Goertz, Benjamin" userId="7bbcdc09-a17a-459e-9ed5-6cf1c589f103" providerId="ADAL" clId="{4644C860-66A4-4166-BB56-4A80516035E7}" dt="2025-10-02T22:15:44.039" v="198" actId="20577"/>
          <ac:spMkLst>
            <pc:docMk/>
            <pc:sldMk cId="3824312969" sldId="2147479379"/>
            <ac:spMk id="10" creationId="{D17D7ED0-C748-EB9B-4E13-F11E0655348A}"/>
          </ac:spMkLst>
        </pc:spChg>
      </pc:sldChg>
      <pc:sldChg chg="addSp delSp modSp add mod">
        <pc:chgData name="Goertz, Benjamin" userId="7bbcdc09-a17a-459e-9ed5-6cf1c589f103" providerId="ADAL" clId="{4644C860-66A4-4166-BB56-4A80516035E7}" dt="2025-10-07T19:12:59.243" v="1013" actId="14100"/>
        <pc:sldMkLst>
          <pc:docMk/>
          <pc:sldMk cId="2855301501" sldId="2147479382"/>
        </pc:sldMkLst>
        <pc:spChg chg="add mod">
          <ac:chgData name="Goertz, Benjamin" userId="7bbcdc09-a17a-459e-9ed5-6cf1c589f103" providerId="ADAL" clId="{4644C860-66A4-4166-BB56-4A80516035E7}" dt="2025-10-07T19:12:37.168" v="999" actId="1037"/>
          <ac:spMkLst>
            <pc:docMk/>
            <pc:sldMk cId="2855301501" sldId="2147479382"/>
            <ac:spMk id="2" creationId="{A3A3A952-1D00-9A6A-4BBE-64D605C0CAE9}"/>
          </ac:spMkLst>
        </pc:spChg>
        <pc:spChg chg="add mod">
          <ac:chgData name="Goertz, Benjamin" userId="7bbcdc09-a17a-459e-9ed5-6cf1c589f103" providerId="ADAL" clId="{4644C860-66A4-4166-BB56-4A80516035E7}" dt="2025-10-07T19:12:37.168" v="999" actId="1037"/>
          <ac:spMkLst>
            <pc:docMk/>
            <pc:sldMk cId="2855301501" sldId="2147479382"/>
            <ac:spMk id="3" creationId="{557FF518-5960-C228-9132-42604963DBA2}"/>
          </ac:spMkLst>
        </pc:spChg>
        <pc:spChg chg="mod">
          <ac:chgData name="Goertz, Benjamin" userId="7bbcdc09-a17a-459e-9ed5-6cf1c589f103" providerId="ADAL" clId="{4644C860-66A4-4166-BB56-4A80516035E7}" dt="2025-10-07T18:59:27.931" v="814" actId="20577"/>
          <ac:spMkLst>
            <pc:docMk/>
            <pc:sldMk cId="2855301501" sldId="2147479382"/>
            <ac:spMk id="4" creationId="{7DD42FE5-1216-E19A-D0C1-3702EB00ECCD}"/>
          </ac:spMkLst>
        </pc:spChg>
        <pc:spChg chg="add mod">
          <ac:chgData name="Goertz, Benjamin" userId="7bbcdc09-a17a-459e-9ed5-6cf1c589f103" providerId="ADAL" clId="{4644C860-66A4-4166-BB56-4A80516035E7}" dt="2025-10-07T19:12:39.778" v="1004" actId="1037"/>
          <ac:spMkLst>
            <pc:docMk/>
            <pc:sldMk cId="2855301501" sldId="2147479382"/>
            <ac:spMk id="8" creationId="{A7469E5D-5B93-01B5-573B-42C879650EB2}"/>
          </ac:spMkLst>
        </pc:spChg>
        <pc:spChg chg="add mod">
          <ac:chgData name="Goertz, Benjamin" userId="7bbcdc09-a17a-459e-9ed5-6cf1c589f103" providerId="ADAL" clId="{4644C860-66A4-4166-BB56-4A80516035E7}" dt="2025-10-07T19:12:59.243" v="1013" actId="14100"/>
          <ac:spMkLst>
            <pc:docMk/>
            <pc:sldMk cId="2855301501" sldId="2147479382"/>
            <ac:spMk id="9" creationId="{57D37011-0932-295F-0F2A-20756C1DBCE5}"/>
          </ac:spMkLst>
        </pc:spChg>
        <pc:picChg chg="add mod modCrop">
          <ac:chgData name="Goertz, Benjamin" userId="7bbcdc09-a17a-459e-9ed5-6cf1c589f103" providerId="ADAL" clId="{4644C860-66A4-4166-BB56-4A80516035E7}" dt="2025-10-07T19:12:39.778" v="1004" actId="1037"/>
          <ac:picMkLst>
            <pc:docMk/>
            <pc:sldMk cId="2855301501" sldId="2147479382"/>
            <ac:picMk id="7" creationId="{51B372E2-DD5E-8402-423C-284F13B5DD4C}"/>
          </ac:picMkLst>
        </pc:picChg>
        <pc:picChg chg="add mod">
          <ac:chgData name="Goertz, Benjamin" userId="7bbcdc09-a17a-459e-9ed5-6cf1c589f103" providerId="ADAL" clId="{4644C860-66A4-4166-BB56-4A80516035E7}" dt="2025-10-07T19:12:37.168" v="999" actId="1037"/>
          <ac:picMkLst>
            <pc:docMk/>
            <pc:sldMk cId="2855301501" sldId="2147479382"/>
            <ac:picMk id="3074" creationId="{0DC2D859-1EE9-D9A7-586E-D1E6F329032C}"/>
          </ac:picMkLst>
        </pc:picChg>
        <pc:picChg chg="add mod">
          <ac:chgData name="Goertz, Benjamin" userId="7bbcdc09-a17a-459e-9ed5-6cf1c589f103" providerId="ADAL" clId="{4644C860-66A4-4166-BB56-4A80516035E7}" dt="2025-10-07T19:12:37.168" v="999" actId="1037"/>
          <ac:picMkLst>
            <pc:docMk/>
            <pc:sldMk cId="2855301501" sldId="2147479382"/>
            <ac:picMk id="3076" creationId="{AF2AAC95-F3E6-7DC1-EBAD-34022D456B77}"/>
          </ac:picMkLst>
        </pc:picChg>
        <pc:picChg chg="add mod">
          <ac:chgData name="Goertz, Benjamin" userId="7bbcdc09-a17a-459e-9ed5-6cf1c589f103" providerId="ADAL" clId="{4644C860-66A4-4166-BB56-4A80516035E7}" dt="2025-10-07T19:12:41.548" v="1007" actId="1037"/>
          <ac:picMkLst>
            <pc:docMk/>
            <pc:sldMk cId="2855301501" sldId="2147479382"/>
            <ac:picMk id="3082" creationId="{F22F24BE-DFFC-5DFE-70BD-5959EC5DEDDE}"/>
          </ac:picMkLst>
        </pc:picChg>
      </pc:sldChg>
      <pc:sldChg chg="addSp delSp modSp add mod">
        <pc:chgData name="Goertz, Benjamin" userId="7bbcdc09-a17a-459e-9ed5-6cf1c589f103" providerId="ADAL" clId="{4644C860-66A4-4166-BB56-4A80516035E7}" dt="2025-10-07T19:11:31.972" v="965" actId="1076"/>
        <pc:sldMkLst>
          <pc:docMk/>
          <pc:sldMk cId="1101003582" sldId="2147479383"/>
        </pc:sldMkLst>
        <pc:spChg chg="mod">
          <ac:chgData name="Goertz, Benjamin" userId="7bbcdc09-a17a-459e-9ed5-6cf1c589f103" providerId="ADAL" clId="{4644C860-66A4-4166-BB56-4A80516035E7}" dt="2025-10-07T18:59:34.244" v="831" actId="20577"/>
          <ac:spMkLst>
            <pc:docMk/>
            <pc:sldMk cId="1101003582" sldId="2147479383"/>
            <ac:spMk id="4" creationId="{77C9B256-13C6-9E44-B28B-79783D4806F8}"/>
          </ac:spMkLst>
        </pc:spChg>
        <pc:spChg chg="add mod">
          <ac:chgData name="Goertz, Benjamin" userId="7bbcdc09-a17a-459e-9ed5-6cf1c589f103" providerId="ADAL" clId="{4644C860-66A4-4166-BB56-4A80516035E7}" dt="2025-10-07T19:07:16.254" v="927" actId="1076"/>
          <ac:spMkLst>
            <pc:docMk/>
            <pc:sldMk cId="1101003582" sldId="2147479383"/>
            <ac:spMk id="5" creationId="{C36E94AE-6DFE-BD45-4381-48A14F8A2D83}"/>
          </ac:spMkLst>
        </pc:spChg>
        <pc:picChg chg="add mod">
          <ac:chgData name="Goertz, Benjamin" userId="7bbcdc09-a17a-459e-9ed5-6cf1c589f103" providerId="ADAL" clId="{4644C860-66A4-4166-BB56-4A80516035E7}" dt="2025-10-07T19:07:12.167" v="926" actId="1076"/>
          <ac:picMkLst>
            <pc:docMk/>
            <pc:sldMk cId="1101003582" sldId="2147479383"/>
            <ac:picMk id="3" creationId="{283B88AC-5AEE-F1EF-11DC-D26EE5F62F23}"/>
          </ac:picMkLst>
        </pc:picChg>
        <pc:picChg chg="add mod">
          <ac:chgData name="Goertz, Benjamin" userId="7bbcdc09-a17a-459e-9ed5-6cf1c589f103" providerId="ADAL" clId="{4644C860-66A4-4166-BB56-4A80516035E7}" dt="2025-10-07T19:11:31.972" v="965" actId="1076"/>
          <ac:picMkLst>
            <pc:docMk/>
            <pc:sldMk cId="1101003582" sldId="2147479383"/>
            <ac:picMk id="4100" creationId="{EDD00560-77D5-13C0-00A9-035D93AC7D2F}"/>
          </ac:picMkLst>
        </pc:picChg>
      </pc:sldChg>
      <pc:sldChg chg="addSp delSp modSp add mod">
        <pc:chgData name="Goertz, Benjamin" userId="7bbcdc09-a17a-459e-9ed5-6cf1c589f103" providerId="ADAL" clId="{4644C860-66A4-4166-BB56-4A80516035E7}" dt="2025-10-07T19:11:21.465" v="962" actId="1076"/>
        <pc:sldMkLst>
          <pc:docMk/>
          <pc:sldMk cId="1834870468" sldId="2147479384"/>
        </pc:sldMkLst>
        <pc:spChg chg="mod">
          <ac:chgData name="Goertz, Benjamin" userId="7bbcdc09-a17a-459e-9ed5-6cf1c589f103" providerId="ADAL" clId="{4644C860-66A4-4166-BB56-4A80516035E7}" dt="2025-10-07T18:59:40.976" v="848" actId="20577"/>
          <ac:spMkLst>
            <pc:docMk/>
            <pc:sldMk cId="1834870468" sldId="2147479384"/>
            <ac:spMk id="4" creationId="{9A4312EC-68B6-B161-917E-BAC8A400502D}"/>
          </ac:spMkLst>
        </pc:spChg>
        <pc:spChg chg="add mod">
          <ac:chgData name="Goertz, Benjamin" userId="7bbcdc09-a17a-459e-9ed5-6cf1c589f103" providerId="ADAL" clId="{4644C860-66A4-4166-BB56-4A80516035E7}" dt="2025-10-07T19:06:02.405" v="915" actId="14100"/>
          <ac:spMkLst>
            <pc:docMk/>
            <pc:sldMk cId="1834870468" sldId="2147479384"/>
            <ac:spMk id="5" creationId="{3D347AB3-93AD-7FB9-6E19-72D9FBC4D6AF}"/>
          </ac:spMkLst>
        </pc:spChg>
        <pc:spChg chg="add mod">
          <ac:chgData name="Goertz, Benjamin" userId="7bbcdc09-a17a-459e-9ed5-6cf1c589f103" providerId="ADAL" clId="{4644C860-66A4-4166-BB56-4A80516035E7}" dt="2025-10-07T19:11:21.465" v="962" actId="1076"/>
          <ac:spMkLst>
            <pc:docMk/>
            <pc:sldMk cId="1834870468" sldId="2147479384"/>
            <ac:spMk id="8" creationId="{6DBD6711-38E4-047C-A1C0-9C11D410A109}"/>
          </ac:spMkLst>
        </pc:spChg>
        <pc:picChg chg="add mod modCrop">
          <ac:chgData name="Goertz, Benjamin" userId="7bbcdc09-a17a-459e-9ed5-6cf1c589f103" providerId="ADAL" clId="{4644C860-66A4-4166-BB56-4A80516035E7}" dt="2025-10-07T19:11:08.079" v="957" actId="1076"/>
          <ac:picMkLst>
            <pc:docMk/>
            <pc:sldMk cId="1834870468" sldId="2147479384"/>
            <ac:picMk id="3" creationId="{B1CFC928-8EB5-F4E2-CDDC-4A5574DC7446}"/>
          </ac:picMkLst>
        </pc:picChg>
        <pc:picChg chg="add mod modCrop">
          <ac:chgData name="Goertz, Benjamin" userId="7bbcdc09-a17a-459e-9ed5-6cf1c589f103" providerId="ADAL" clId="{4644C860-66A4-4166-BB56-4A80516035E7}" dt="2025-10-07T19:11:05.196" v="956" actId="1076"/>
          <ac:picMkLst>
            <pc:docMk/>
            <pc:sldMk cId="1834870468" sldId="2147479384"/>
            <ac:picMk id="7" creationId="{D2ACA68E-C679-0634-D28F-35CC0E044E83}"/>
          </ac:picMkLst>
        </pc:picChg>
        <pc:picChg chg="add mod">
          <ac:chgData name="Goertz, Benjamin" userId="7bbcdc09-a17a-459e-9ed5-6cf1c589f103" providerId="ADAL" clId="{4644C860-66A4-4166-BB56-4A80516035E7}" dt="2025-10-07T19:10:59.053" v="955" actId="14100"/>
          <ac:picMkLst>
            <pc:docMk/>
            <pc:sldMk cId="1834870468" sldId="2147479384"/>
            <ac:picMk id="3080" creationId="{03734029-5DB4-AF3D-898E-5CE4EEC75890}"/>
          </ac:picMkLst>
        </pc:picChg>
      </pc:sldChg>
    </pc:docChg>
  </pc:docChgLst>
  <pc:docChgLst>
    <pc:chgData name="jackson.fuhrman@moltzconstruction.com" userId="S::urn:spo:guest#jackson.fuhrman@moltzconstruction.com::" providerId="AD" clId="Web-{099646C7-4418-12E3-3289-AC106A70C161}"/>
    <pc:docChg chg="addSld modSld">
      <pc:chgData name="jackson.fuhrman@moltzconstruction.com" userId="S::urn:spo:guest#jackson.fuhrman@moltzconstruction.com::" providerId="AD" clId="Web-{099646C7-4418-12E3-3289-AC106A70C161}" dt="2025-10-08T22:31:04.802" v="166" actId="14100"/>
      <pc:docMkLst>
        <pc:docMk/>
      </pc:docMkLst>
      <pc:sldChg chg="modSp">
        <pc:chgData name="jackson.fuhrman@moltzconstruction.com" userId="S::urn:spo:guest#jackson.fuhrman@moltzconstruction.com::" providerId="AD" clId="Web-{099646C7-4418-12E3-3289-AC106A70C161}" dt="2025-10-08T20:25:32.480" v="141" actId="14100"/>
        <pc:sldMkLst>
          <pc:docMk/>
          <pc:sldMk cId="3824312969" sldId="2147479379"/>
        </pc:sldMkLst>
        <pc:spChg chg="mod">
          <ac:chgData name="jackson.fuhrman@moltzconstruction.com" userId="S::urn:spo:guest#jackson.fuhrman@moltzconstruction.com::" providerId="AD" clId="Web-{099646C7-4418-12E3-3289-AC106A70C161}" dt="2025-10-08T20:25:32.480" v="141" actId="14100"/>
          <ac:spMkLst>
            <pc:docMk/>
            <pc:sldMk cId="3824312969" sldId="2147479379"/>
            <ac:spMk id="10" creationId="{D17D7ED0-C748-EB9B-4E13-F11E0655348A}"/>
          </ac:spMkLst>
        </pc:spChg>
      </pc:sldChg>
      <pc:sldChg chg="addSp delSp modSp add replId">
        <pc:chgData name="jackson.fuhrman@moltzconstruction.com" userId="S::urn:spo:guest#jackson.fuhrman@moltzconstruction.com::" providerId="AD" clId="Web-{099646C7-4418-12E3-3289-AC106A70C161}" dt="2025-10-08T22:31:04.802" v="166" actId="14100"/>
        <pc:sldMkLst>
          <pc:docMk/>
          <pc:sldMk cId="1096893485" sldId="2147479385"/>
        </pc:sldMkLst>
        <pc:spChg chg="del mod">
          <ac:chgData name="jackson.fuhrman@moltzconstruction.com" userId="S::urn:spo:guest#jackson.fuhrman@moltzconstruction.com::" providerId="AD" clId="Web-{099646C7-4418-12E3-3289-AC106A70C161}" dt="2025-10-08T22:28:27.176" v="155"/>
          <ac:spMkLst>
            <pc:docMk/>
            <pc:sldMk cId="1096893485" sldId="2147479385"/>
            <ac:spMk id="4" creationId="{477922C6-41F6-6F70-0282-9F5A09B45C17}"/>
          </ac:spMkLst>
        </pc:spChg>
        <pc:spChg chg="del mod">
          <ac:chgData name="jackson.fuhrman@moltzconstruction.com" userId="S::urn:spo:guest#jackson.fuhrman@moltzconstruction.com::" providerId="AD" clId="Web-{099646C7-4418-12E3-3289-AC106A70C161}" dt="2025-10-08T22:25:50.704" v="145"/>
          <ac:spMkLst>
            <pc:docMk/>
            <pc:sldMk cId="1096893485" sldId="2147479385"/>
            <ac:spMk id="10" creationId="{8B2D6318-3EC9-70BD-7C35-64A9048A10FA}"/>
          </ac:spMkLst>
        </pc:spChg>
        <pc:picChg chg="add del mod">
          <ac:chgData name="jackson.fuhrman@moltzconstruction.com" userId="S::urn:spo:guest#jackson.fuhrman@moltzconstruction.com::" providerId="AD" clId="Web-{099646C7-4418-12E3-3289-AC106A70C161}" dt="2025-10-08T22:28:15.128" v="153"/>
          <ac:picMkLst>
            <pc:docMk/>
            <pc:sldMk cId="1096893485" sldId="2147479385"/>
            <ac:picMk id="2" creationId="{524747B6-0638-2E8D-D4CB-BCB30A7CB2C3}"/>
          </ac:picMkLst>
        </pc:picChg>
        <pc:picChg chg="add del mod">
          <ac:chgData name="jackson.fuhrman@moltzconstruction.com" userId="S::urn:spo:guest#jackson.fuhrman@moltzconstruction.com::" providerId="AD" clId="Web-{099646C7-4418-12E3-3289-AC106A70C161}" dt="2025-10-08T22:28:12.082" v="150"/>
          <ac:picMkLst>
            <pc:docMk/>
            <pc:sldMk cId="1096893485" sldId="2147479385"/>
            <ac:picMk id="3" creationId="{2D30033F-181A-95E8-CFA8-A40910F2A522}"/>
          </ac:picMkLst>
        </pc:picChg>
        <pc:picChg chg="add mod">
          <ac:chgData name="jackson.fuhrman@moltzconstruction.com" userId="S::urn:spo:guest#jackson.fuhrman@moltzconstruction.com::" providerId="AD" clId="Web-{099646C7-4418-12E3-3289-AC106A70C161}" dt="2025-10-08T22:31:04.802" v="166" actId="14100"/>
          <ac:picMkLst>
            <pc:docMk/>
            <pc:sldMk cId="1096893485" sldId="2147479385"/>
            <ac:picMk id="5" creationId="{771C3D6E-6DAB-2461-0EDB-11CA47521C3A}"/>
          </ac:picMkLst>
        </pc:picChg>
        <pc:picChg chg="add mod">
          <ac:chgData name="jackson.fuhrman@moltzconstruction.com" userId="S::urn:spo:guest#jackson.fuhrman@moltzconstruction.com::" providerId="AD" clId="Web-{099646C7-4418-12E3-3289-AC106A70C161}" dt="2025-10-08T22:31:02.083" v="165" actId="14100"/>
          <ac:picMkLst>
            <pc:docMk/>
            <pc:sldMk cId="1096893485" sldId="2147479385"/>
            <ac:picMk id="6" creationId="{76068E6C-0811-CE6E-B55E-4FD002C79C89}"/>
          </ac:picMkLst>
        </pc:picChg>
      </pc:sldChg>
    </pc:docChg>
  </pc:docChgLst>
  <pc:docChgLst>
    <pc:chgData name="Patti, Cathy" userId="cea70bf1-2ecf-49cd-ba31-d7ecdb7aa040" providerId="ADAL" clId="{D6B76EBD-FB02-4C7D-B7E6-5A20578112C0}"/>
    <pc:docChg chg="undo custSel addSld delSld modSld sldOrd">
      <pc:chgData name="Patti, Cathy" userId="cea70bf1-2ecf-49cd-ba31-d7ecdb7aa040" providerId="ADAL" clId="{D6B76EBD-FB02-4C7D-B7E6-5A20578112C0}" dt="2025-10-06T14:10:14.017" v="141" actId="14100"/>
      <pc:docMkLst>
        <pc:docMk/>
      </pc:docMkLst>
      <pc:sldChg chg="modSp mod">
        <pc:chgData name="Patti, Cathy" userId="cea70bf1-2ecf-49cd-ba31-d7ecdb7aa040" providerId="ADAL" clId="{D6B76EBD-FB02-4C7D-B7E6-5A20578112C0}" dt="2025-10-06T14:10:14.017" v="141" actId="14100"/>
        <pc:sldMkLst>
          <pc:docMk/>
          <pc:sldMk cId="3075146647" sldId="2147479374"/>
        </pc:sldMkLst>
        <pc:spChg chg="mod">
          <ac:chgData name="Patti, Cathy" userId="cea70bf1-2ecf-49cd-ba31-d7ecdb7aa040" providerId="ADAL" clId="{D6B76EBD-FB02-4C7D-B7E6-5A20578112C0}" dt="2025-10-06T14:10:09.583" v="140" actId="14100"/>
          <ac:spMkLst>
            <pc:docMk/>
            <pc:sldMk cId="3075146647" sldId="2147479374"/>
            <ac:spMk id="3" creationId="{FD01253F-1D20-8B33-8E1B-60BCD29633F0}"/>
          </ac:spMkLst>
        </pc:spChg>
        <pc:spChg chg="mod">
          <ac:chgData name="Patti, Cathy" userId="cea70bf1-2ecf-49cd-ba31-d7ecdb7aa040" providerId="ADAL" clId="{D6B76EBD-FB02-4C7D-B7E6-5A20578112C0}" dt="2025-10-06T14:10:14.017" v="141" actId="14100"/>
          <ac:spMkLst>
            <pc:docMk/>
            <pc:sldMk cId="3075146647" sldId="2147479374"/>
            <ac:spMk id="5" creationId="{54DE3936-28EA-98B6-ECAC-4011A8A0A572}"/>
          </ac:spMkLst>
        </pc:spChg>
      </pc:sldChg>
      <pc:sldChg chg="addSp delSp modSp add mod ord">
        <pc:chgData name="Patti, Cathy" userId="cea70bf1-2ecf-49cd-ba31-d7ecdb7aa040" providerId="ADAL" clId="{D6B76EBD-FB02-4C7D-B7E6-5A20578112C0}" dt="2025-10-06T14:07:50.543" v="45"/>
        <pc:sldMkLst>
          <pc:docMk/>
          <pc:sldMk cId="3855184243" sldId="2147479381"/>
        </pc:sldMkLst>
        <pc:spChg chg="mod">
          <ac:chgData name="Patti, Cathy" userId="cea70bf1-2ecf-49cd-ba31-d7ecdb7aa040" providerId="ADAL" clId="{D6B76EBD-FB02-4C7D-B7E6-5A20578112C0}" dt="2025-10-06T13:56:32.858" v="15" actId="255"/>
          <ac:spMkLst>
            <pc:docMk/>
            <pc:sldMk cId="3855184243" sldId="2147479381"/>
            <ac:spMk id="4" creationId="{72D3C54E-FDE4-23D1-E1FD-2C49EFC49DF6}"/>
          </ac:spMkLst>
        </pc:spChg>
        <pc:spChg chg="add mod">
          <ac:chgData name="Patti, Cathy" userId="cea70bf1-2ecf-49cd-ba31-d7ecdb7aa040" providerId="ADAL" clId="{D6B76EBD-FB02-4C7D-B7E6-5A20578112C0}" dt="2025-10-06T14:07:20.374" v="42" actId="20577"/>
          <ac:spMkLst>
            <pc:docMk/>
            <pc:sldMk cId="3855184243" sldId="2147479381"/>
            <ac:spMk id="5" creationId="{C860ED78-B54F-CB5B-0E82-7D6EB9113101}"/>
          </ac:spMkLst>
        </pc:spChg>
        <pc:spChg chg="add mod">
          <ac:chgData name="Patti, Cathy" userId="cea70bf1-2ecf-49cd-ba31-d7ecdb7aa040" providerId="ADAL" clId="{D6B76EBD-FB02-4C7D-B7E6-5A20578112C0}" dt="2025-10-06T14:07:29.303" v="43" actId="2711"/>
          <ac:spMkLst>
            <pc:docMk/>
            <pc:sldMk cId="3855184243" sldId="2147479381"/>
            <ac:spMk id="12" creationId="{7568C66B-9719-03DA-A768-ADEE9C41A0EA}"/>
          </ac:spMkLst>
        </pc:spChg>
        <pc:spChg chg="add mod">
          <ac:chgData name="Patti, Cathy" userId="cea70bf1-2ecf-49cd-ba31-d7ecdb7aa040" providerId="ADAL" clId="{D6B76EBD-FB02-4C7D-B7E6-5A20578112C0}" dt="2025-10-06T14:06:12.342" v="36" actId="1076"/>
          <ac:spMkLst>
            <pc:docMk/>
            <pc:sldMk cId="3855184243" sldId="2147479381"/>
            <ac:spMk id="13" creationId="{70E4ABDA-6A4F-43DE-E67C-C895B0955A64}"/>
          </ac:spMkLst>
        </pc:spChg>
        <pc:picChg chg="add mod">
          <ac:chgData name="Patti, Cathy" userId="cea70bf1-2ecf-49cd-ba31-d7ecdb7aa040" providerId="ADAL" clId="{D6B76EBD-FB02-4C7D-B7E6-5A20578112C0}" dt="2025-10-06T14:04:13.289" v="26" actId="14100"/>
          <ac:picMkLst>
            <pc:docMk/>
            <pc:sldMk cId="3855184243" sldId="2147479381"/>
            <ac:picMk id="8" creationId="{78FECB84-AD7F-591E-F55D-A7EDE2E63102}"/>
          </ac:picMkLst>
        </pc:picChg>
        <pc:picChg chg="add mod">
          <ac:chgData name="Patti, Cathy" userId="cea70bf1-2ecf-49cd-ba31-d7ecdb7aa040" providerId="ADAL" clId="{D6B76EBD-FB02-4C7D-B7E6-5A20578112C0}" dt="2025-10-06T14:06:42.891" v="38" actId="1076"/>
          <ac:picMkLst>
            <pc:docMk/>
            <pc:sldMk cId="3855184243" sldId="2147479381"/>
            <ac:picMk id="14" creationId="{66CECEB2-59C7-CAB2-FE00-0D256EA24F25}"/>
          </ac:picMkLst>
        </pc:picChg>
      </pc:sldChg>
    </pc:docChg>
  </pc:docChgLst>
  <pc:docChgLst>
    <pc:chgData name="Hickman, Ron" userId="a745d65d-793c-41dd-a12c-725cb989ea82" providerId="ADAL" clId="{C69F4A5E-2878-4FD7-8A0D-4C44D1E2B10E}"/>
    <pc:docChg chg="custSel addSld modSld">
      <pc:chgData name="Hickman, Ron" userId="a745d65d-793c-41dd-a12c-725cb989ea82" providerId="ADAL" clId="{C69F4A5E-2878-4FD7-8A0D-4C44D1E2B10E}" dt="2025-10-01T20:31:47.676" v="34" actId="1076"/>
      <pc:docMkLst>
        <pc:docMk/>
      </pc:docMkLst>
      <pc:sldChg chg="modSp mod">
        <pc:chgData name="Hickman, Ron" userId="a745d65d-793c-41dd-a12c-725cb989ea82" providerId="ADAL" clId="{C69F4A5E-2878-4FD7-8A0D-4C44D1E2B10E}" dt="2025-10-01T20:30:29.665" v="4" actId="20577"/>
        <pc:sldMkLst>
          <pc:docMk/>
          <pc:sldMk cId="2175217305" sldId="2147479368"/>
        </pc:sldMkLst>
        <pc:spChg chg="mod">
          <ac:chgData name="Hickman, Ron" userId="a745d65d-793c-41dd-a12c-725cb989ea82" providerId="ADAL" clId="{C69F4A5E-2878-4FD7-8A0D-4C44D1E2B10E}" dt="2025-10-01T20:30:29.665" v="4" actId="20577"/>
          <ac:spMkLst>
            <pc:docMk/>
            <pc:sldMk cId="2175217305" sldId="2147479368"/>
            <ac:spMk id="11" creationId="{1CE5AC11-B579-975A-6AE0-7F12B40C7E03}"/>
          </ac:spMkLst>
        </pc:spChg>
      </pc:sldChg>
      <pc:sldChg chg="addSp modSp add mod">
        <pc:chgData name="Hickman, Ron" userId="a745d65d-793c-41dd-a12c-725cb989ea82" providerId="ADAL" clId="{C69F4A5E-2878-4FD7-8A0D-4C44D1E2B10E}" dt="2025-10-01T20:31:21.713" v="17"/>
        <pc:sldMkLst>
          <pc:docMk/>
          <pc:sldMk cId="2768128933" sldId="2147479377"/>
        </pc:sldMkLst>
        <pc:spChg chg="mod">
          <ac:chgData name="Hickman, Ron" userId="a745d65d-793c-41dd-a12c-725cb989ea82" providerId="ADAL" clId="{C69F4A5E-2878-4FD7-8A0D-4C44D1E2B10E}" dt="2025-10-01T20:31:21.713" v="17"/>
          <ac:spMkLst>
            <pc:docMk/>
            <pc:sldMk cId="2768128933" sldId="2147479377"/>
            <ac:spMk id="10" creationId="{9324A5DF-0FF0-A360-C9B1-55BA9E99752E}"/>
          </ac:spMkLst>
        </pc:spChg>
        <pc:spChg chg="mod">
          <ac:chgData name="Hickman, Ron" userId="a745d65d-793c-41dd-a12c-725cb989ea82" providerId="ADAL" clId="{C69F4A5E-2878-4FD7-8A0D-4C44D1E2B10E}" dt="2025-10-01T20:31:19.786" v="16" actId="21"/>
          <ac:spMkLst>
            <pc:docMk/>
            <pc:sldMk cId="2768128933" sldId="2147479377"/>
            <ac:spMk id="11" creationId="{F4B86750-DEBB-5174-D3A2-4C48DCD28B99}"/>
          </ac:spMkLst>
        </pc:spChg>
        <pc:picChg chg="add mod">
          <ac:chgData name="Hickman, Ron" userId="a745d65d-793c-41dd-a12c-725cb989ea82" providerId="ADAL" clId="{C69F4A5E-2878-4FD7-8A0D-4C44D1E2B10E}" dt="2025-10-01T20:31:04.058" v="14" actId="1076"/>
          <ac:picMkLst>
            <pc:docMk/>
            <pc:sldMk cId="2768128933" sldId="2147479377"/>
            <ac:picMk id="3" creationId="{DE19C5E7-507B-ABF3-E69B-6EB8E9D34CDC}"/>
          </ac:picMkLst>
        </pc:picChg>
      </pc:sldChg>
      <pc:sldChg chg="addSp delSp modSp add mod">
        <pc:chgData name="Hickman, Ron" userId="a745d65d-793c-41dd-a12c-725cb989ea82" providerId="ADAL" clId="{C69F4A5E-2878-4FD7-8A0D-4C44D1E2B10E}" dt="2025-10-01T20:31:47.676" v="34" actId="1076"/>
        <pc:sldMkLst>
          <pc:docMk/>
          <pc:sldMk cId="4294747049" sldId="2147479378"/>
        </pc:sldMkLst>
        <pc:spChg chg="mod">
          <ac:chgData name="Hickman, Ron" userId="a745d65d-793c-41dd-a12c-725cb989ea82" providerId="ADAL" clId="{C69F4A5E-2878-4FD7-8A0D-4C44D1E2B10E}" dt="2025-10-01T20:31:28.273" v="25" actId="20577"/>
          <ac:spMkLst>
            <pc:docMk/>
            <pc:sldMk cId="4294747049" sldId="2147479378"/>
            <ac:spMk id="10" creationId="{6A05A1AF-1A4D-45D4-D034-4C997EF1EB99}"/>
          </ac:spMkLst>
        </pc:spChg>
        <pc:spChg chg="mod">
          <ac:chgData name="Hickman, Ron" userId="a745d65d-793c-41dd-a12c-725cb989ea82" providerId="ADAL" clId="{C69F4A5E-2878-4FD7-8A0D-4C44D1E2B10E}" dt="2025-10-01T20:31:39.672" v="29" actId="20577"/>
          <ac:spMkLst>
            <pc:docMk/>
            <pc:sldMk cId="4294747049" sldId="2147479378"/>
            <ac:spMk id="11" creationId="{43EA2637-0F8D-68FC-B801-0DCE66622405}"/>
          </ac:spMkLst>
        </pc:spChg>
        <pc:picChg chg="add mod">
          <ac:chgData name="Hickman, Ron" userId="a745d65d-793c-41dd-a12c-725cb989ea82" providerId="ADAL" clId="{C69F4A5E-2878-4FD7-8A0D-4C44D1E2B10E}" dt="2025-10-01T20:31:47.676" v="34" actId="1076"/>
          <ac:picMkLst>
            <pc:docMk/>
            <pc:sldMk cId="4294747049" sldId="2147479378"/>
            <ac:picMk id="5" creationId="{A792DA50-2B59-086F-F3C5-E2BA11A55F3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fcx365-my.sharepoint.com/personal/bgoertz_fmi_com/Documents/Downloads/Count%20by%20Form%20and%20Missing%20Control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https://fcx365.sharepoint.com/Sites/HEN-HS/MSHA/MSHA%20Inspections/2025/Henderson%20Citations%20202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September FRM Verifications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September!$B$3</c:f>
              <c:strCache>
                <c:ptCount val="1"/>
                <c:pt idx="0">
                  <c:v>No Missing Controls</c:v>
                </c:pt>
              </c:strCache>
            </c:strRef>
          </c:tx>
          <c:spPr>
            <a:solidFill>
              <a:schemeClr val="accent1"/>
            </a:solidFill>
            <a:ln>
              <a:noFill/>
            </a:ln>
            <a:effectLst/>
          </c:spPr>
          <c:invertIfNegative val="0"/>
          <c:cat>
            <c:strRef>
              <c:f>September!$A$4:$A$23</c:f>
              <c:strCache>
                <c:ptCount val="20"/>
                <c:pt idx="0">
                  <c:v>Fire</c:v>
                </c:pt>
                <c:pt idx="1">
                  <c:v>Exposure to Electrical Hazards</c:v>
                </c:pt>
                <c:pt idx="2">
                  <c:v>Drowning</c:v>
                </c:pt>
                <c:pt idx="3">
                  <c:v>Uncontrolled Release of Energy Mapped</c:v>
                </c:pt>
                <c:pt idx="4">
                  <c:v>Entanglement and Crushing</c:v>
                </c:pt>
                <c:pt idx="5">
                  <c:v>Vehicle Impact on Person</c:v>
                </c:pt>
                <c:pt idx="6">
                  <c:v>Hazardous Substances Chronic General</c:v>
                </c:pt>
                <c:pt idx="7">
                  <c:v>Hazardous Substances Acute</c:v>
                </c:pt>
                <c:pt idx="8">
                  <c:v>Fall from Heights</c:v>
                </c:pt>
                <c:pt idx="9">
                  <c:v>Lifting Operations</c:v>
                </c:pt>
                <c:pt idx="10">
                  <c:v>Confined Space</c:v>
                </c:pt>
                <c:pt idx="11">
                  <c:v>Vehicle Collisions or Rollover</c:v>
                </c:pt>
                <c:pt idx="12">
                  <c:v>Ground Failure</c:v>
                </c:pt>
                <c:pt idx="13">
                  <c:v>Underground Inrush</c:v>
                </c:pt>
                <c:pt idx="14">
                  <c:v>Underground Rock Fall</c:v>
                </c:pt>
                <c:pt idx="15">
                  <c:v>Personnel Hoisting</c:v>
                </c:pt>
                <c:pt idx="16">
                  <c:v>Blasting (Underground)</c:v>
                </c:pt>
                <c:pt idx="17">
                  <c:v>Falling Objects</c:v>
                </c:pt>
                <c:pt idx="18">
                  <c:v>Interaction with Aircraft Unmanned</c:v>
                </c:pt>
                <c:pt idx="19">
                  <c:v>Underground Hazardous Atmosphere</c:v>
                </c:pt>
              </c:strCache>
            </c:strRef>
          </c:cat>
          <c:val>
            <c:numRef>
              <c:f>September!$B$4:$B$23</c:f>
              <c:numCache>
                <c:formatCode>General</c:formatCode>
                <c:ptCount val="20"/>
                <c:pt idx="0">
                  <c:v>1</c:v>
                </c:pt>
                <c:pt idx="1">
                  <c:v>11</c:v>
                </c:pt>
                <c:pt idx="2">
                  <c:v>2</c:v>
                </c:pt>
                <c:pt idx="3">
                  <c:v>7</c:v>
                </c:pt>
                <c:pt idx="4">
                  <c:v>8</c:v>
                </c:pt>
                <c:pt idx="5">
                  <c:v>23</c:v>
                </c:pt>
                <c:pt idx="6">
                  <c:v>8</c:v>
                </c:pt>
                <c:pt idx="7">
                  <c:v>9</c:v>
                </c:pt>
                <c:pt idx="8">
                  <c:v>11</c:v>
                </c:pt>
                <c:pt idx="9">
                  <c:v>16</c:v>
                </c:pt>
                <c:pt idx="10">
                  <c:v>16</c:v>
                </c:pt>
                <c:pt idx="11">
                  <c:v>9</c:v>
                </c:pt>
                <c:pt idx="12">
                  <c:v>5</c:v>
                </c:pt>
                <c:pt idx="13">
                  <c:v>5</c:v>
                </c:pt>
                <c:pt idx="14">
                  <c:v>3</c:v>
                </c:pt>
                <c:pt idx="15">
                  <c:v>2</c:v>
                </c:pt>
                <c:pt idx="16">
                  <c:v>1</c:v>
                </c:pt>
                <c:pt idx="17">
                  <c:v>1</c:v>
                </c:pt>
                <c:pt idx="18">
                  <c:v>1</c:v>
                </c:pt>
                <c:pt idx="19">
                  <c:v>1</c:v>
                </c:pt>
              </c:numCache>
            </c:numRef>
          </c:val>
          <c:extLst>
            <c:ext xmlns:c16="http://schemas.microsoft.com/office/drawing/2014/chart" uri="{C3380CC4-5D6E-409C-BE32-E72D297353CC}">
              <c16:uniqueId val="{00000000-F58B-43F1-BDEE-63EDBCD167CB}"/>
            </c:ext>
          </c:extLst>
        </c:ser>
        <c:ser>
          <c:idx val="1"/>
          <c:order val="1"/>
          <c:tx>
            <c:strRef>
              <c:f>September!$C$3</c:f>
              <c:strCache>
                <c:ptCount val="1"/>
                <c:pt idx="0">
                  <c:v>Missing Controls</c:v>
                </c:pt>
              </c:strCache>
            </c:strRef>
          </c:tx>
          <c:spPr>
            <a:solidFill>
              <a:schemeClr val="accent2"/>
            </a:solidFill>
            <a:ln>
              <a:noFill/>
            </a:ln>
            <a:effectLst/>
          </c:spPr>
          <c:invertIfNegative val="0"/>
          <c:cat>
            <c:strRef>
              <c:f>September!$A$4:$A$23</c:f>
              <c:strCache>
                <c:ptCount val="20"/>
                <c:pt idx="0">
                  <c:v>Fire</c:v>
                </c:pt>
                <c:pt idx="1">
                  <c:v>Exposure to Electrical Hazards</c:v>
                </c:pt>
                <c:pt idx="2">
                  <c:v>Drowning</c:v>
                </c:pt>
                <c:pt idx="3">
                  <c:v>Uncontrolled Release of Energy Mapped</c:v>
                </c:pt>
                <c:pt idx="4">
                  <c:v>Entanglement and Crushing</c:v>
                </c:pt>
                <c:pt idx="5">
                  <c:v>Vehicle Impact on Person</c:v>
                </c:pt>
                <c:pt idx="6">
                  <c:v>Hazardous Substances Chronic General</c:v>
                </c:pt>
                <c:pt idx="7">
                  <c:v>Hazardous Substances Acute</c:v>
                </c:pt>
                <c:pt idx="8">
                  <c:v>Fall from Heights</c:v>
                </c:pt>
                <c:pt idx="9">
                  <c:v>Lifting Operations</c:v>
                </c:pt>
                <c:pt idx="10">
                  <c:v>Confined Space</c:v>
                </c:pt>
                <c:pt idx="11">
                  <c:v>Vehicle Collisions or Rollover</c:v>
                </c:pt>
                <c:pt idx="12">
                  <c:v>Ground Failure</c:v>
                </c:pt>
                <c:pt idx="13">
                  <c:v>Underground Inrush</c:v>
                </c:pt>
                <c:pt idx="14">
                  <c:v>Underground Rock Fall</c:v>
                </c:pt>
                <c:pt idx="15">
                  <c:v>Personnel Hoisting</c:v>
                </c:pt>
                <c:pt idx="16">
                  <c:v>Blasting (Underground)</c:v>
                </c:pt>
                <c:pt idx="17">
                  <c:v>Falling Objects</c:v>
                </c:pt>
                <c:pt idx="18">
                  <c:v>Interaction with Aircraft Unmanned</c:v>
                </c:pt>
                <c:pt idx="19">
                  <c:v>Underground Hazardous Atmosphere</c:v>
                </c:pt>
              </c:strCache>
            </c:strRef>
          </c:cat>
          <c:val>
            <c:numRef>
              <c:f>September!$C$4:$C$23</c:f>
              <c:numCache>
                <c:formatCode>General</c:formatCode>
                <c:ptCount val="20"/>
                <c:pt idx="0">
                  <c:v>1</c:v>
                </c:pt>
                <c:pt idx="1">
                  <c:v>9</c:v>
                </c:pt>
                <c:pt idx="2">
                  <c:v>1</c:v>
                </c:pt>
                <c:pt idx="3">
                  <c:v>3</c:v>
                </c:pt>
                <c:pt idx="4">
                  <c:v>2</c:v>
                </c:pt>
                <c:pt idx="5">
                  <c:v>3</c:v>
                </c:pt>
                <c:pt idx="6">
                  <c:v>1</c:v>
                </c:pt>
                <c:pt idx="7">
                  <c:v>1</c:v>
                </c:pt>
                <c:pt idx="8">
                  <c:v>1</c:v>
                </c:pt>
                <c:pt idx="9">
                  <c:v>1</c:v>
                </c:pt>
              </c:numCache>
            </c:numRef>
          </c:val>
          <c:extLst>
            <c:ext xmlns:c16="http://schemas.microsoft.com/office/drawing/2014/chart" uri="{C3380CC4-5D6E-409C-BE32-E72D297353CC}">
              <c16:uniqueId val="{00000001-F58B-43F1-BDEE-63EDBCD167CB}"/>
            </c:ext>
          </c:extLst>
        </c:ser>
        <c:dLbls>
          <c:showLegendKey val="0"/>
          <c:showVal val="0"/>
          <c:showCatName val="0"/>
          <c:showSerName val="0"/>
          <c:showPercent val="0"/>
          <c:showBubbleSize val="0"/>
        </c:dLbls>
        <c:gapWidth val="150"/>
        <c:overlap val="100"/>
        <c:axId val="788975807"/>
        <c:axId val="794231311"/>
      </c:barChart>
      <c:catAx>
        <c:axId val="78897580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4231311"/>
        <c:crosses val="autoZero"/>
        <c:auto val="1"/>
        <c:lblAlgn val="ctr"/>
        <c:lblOffset val="100"/>
        <c:noMultiLvlLbl val="0"/>
      </c:catAx>
      <c:valAx>
        <c:axId val="79423131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9758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baseline="0">
                <a:solidFill>
                  <a:schemeClr val="tx1">
                    <a:lumMod val="65000"/>
                    <a:lumOff val="35000"/>
                  </a:schemeClr>
                </a:solidFill>
                <a:latin typeface="+mn-lt"/>
                <a:ea typeface="+mn-ea"/>
                <a:cs typeface="+mn-cs"/>
              </a:defRPr>
            </a:pPr>
            <a:r>
              <a:rPr lang="en-US"/>
              <a:t>Citations by Hazard, 3Q25</a:t>
            </a:r>
          </a:p>
        </c:rich>
      </c:tx>
      <c:overlay val="0"/>
      <c:spPr>
        <a:noFill/>
        <a:ln>
          <a:noFill/>
        </a:ln>
        <a:effectLst/>
      </c:sp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Totals!$H$117</c:f>
              <c:strCache>
                <c:ptCount val="1"/>
                <c:pt idx="0">
                  <c:v># Citations</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01EB-46C0-B550-3196276AF4BD}"/>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01EB-46C0-B550-3196276AF4BD}"/>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01EB-46C0-B550-3196276AF4BD}"/>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7-01EB-46C0-B550-3196276AF4BD}"/>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9-01EB-46C0-B550-3196276AF4BD}"/>
              </c:ext>
            </c:extLst>
          </c:dPt>
          <c:dPt>
            <c:idx val="5"/>
            <c:bubble3D val="0"/>
            <c:spPr>
              <a:solidFill>
                <a:schemeClr val="accent6">
                  <a:alpha val="90000"/>
                </a:schemeClr>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0B-01EB-46C0-B550-3196276AF4BD}"/>
              </c:ext>
            </c:extLst>
          </c:dPt>
          <c:dLbls>
            <c:spPr>
              <a:noFill/>
              <a:ln>
                <a:noFill/>
              </a:ln>
              <a:effectLst/>
            </c:spPr>
            <c:dLblPos val="inEnd"/>
            <c:showLegendKey val="0"/>
            <c:showVal val="1"/>
            <c:showCatName val="1"/>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Totals!$G$118:$G$123</c:f>
              <c:strCache>
                <c:ptCount val="6"/>
                <c:pt idx="0">
                  <c:v>Fire Prevention</c:v>
                </c:pt>
                <c:pt idx="1">
                  <c:v>Safe Access</c:v>
                </c:pt>
                <c:pt idx="2">
                  <c:v>Missing Continuity Checks</c:v>
                </c:pt>
                <c:pt idx="3">
                  <c:v>HazCom</c:v>
                </c:pt>
                <c:pt idx="4">
                  <c:v>Fall Protection</c:v>
                </c:pt>
                <c:pt idx="5">
                  <c:v>Other</c:v>
                </c:pt>
              </c:strCache>
            </c:strRef>
          </c:cat>
          <c:val>
            <c:numRef>
              <c:f>Totals!$H$118:$H$123</c:f>
              <c:numCache>
                <c:formatCode>General</c:formatCode>
                <c:ptCount val="6"/>
                <c:pt idx="0">
                  <c:v>3</c:v>
                </c:pt>
                <c:pt idx="1">
                  <c:v>3</c:v>
                </c:pt>
                <c:pt idx="2">
                  <c:v>2</c:v>
                </c:pt>
                <c:pt idx="3">
                  <c:v>2</c:v>
                </c:pt>
                <c:pt idx="4">
                  <c:v>1</c:v>
                </c:pt>
                <c:pt idx="5">
                  <c:v>4</c:v>
                </c:pt>
              </c:numCache>
            </c:numRef>
          </c:val>
          <c:extLst>
            <c:ext xmlns:c16="http://schemas.microsoft.com/office/drawing/2014/chart" uri="{C3380CC4-5D6E-409C-BE32-E72D297353CC}">
              <c16:uniqueId val="{0000000C-01EB-46C0-B550-3196276AF4BD}"/>
            </c:ext>
          </c:extLst>
        </c:ser>
        <c:dLbls>
          <c:dLblPos val="in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D2E394-D72C-4A0E-BA4D-B53E3EE44AB9}"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49A10-3EE5-4EF0-921A-6B429D3BC8A3}" type="slidenum">
              <a:rPr lang="en-US" smtClean="0"/>
              <a:t>‹#›</a:t>
            </a:fld>
            <a:endParaRPr lang="en-US"/>
          </a:p>
        </p:txBody>
      </p:sp>
    </p:spTree>
    <p:extLst>
      <p:ext uri="{BB962C8B-B14F-4D97-AF65-F5344CB8AC3E}">
        <p14:creationId xmlns:p14="http://schemas.microsoft.com/office/powerpoint/2010/main" val="309001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a:t>
            </a:fld>
            <a:endParaRPr lang="en-US"/>
          </a:p>
        </p:txBody>
      </p:sp>
    </p:spTree>
    <p:extLst>
      <p:ext uri="{BB962C8B-B14F-4D97-AF65-F5344CB8AC3E}">
        <p14:creationId xmlns:p14="http://schemas.microsoft.com/office/powerpoint/2010/main" val="1463093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1AAA5-8E46-023F-6E9D-931B7DD6E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282A38-4883-1546-C04D-00EB250131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ADEB92-FC59-7BDB-BD75-E920703E42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A6DC06-E056-8135-A696-319716913497}"/>
              </a:ext>
            </a:extLst>
          </p:cNvPr>
          <p:cNvSpPr>
            <a:spLocks noGrp="1"/>
          </p:cNvSpPr>
          <p:nvPr>
            <p:ph type="sldNum" sz="quarter" idx="5"/>
          </p:nvPr>
        </p:nvSpPr>
        <p:spPr/>
        <p:txBody>
          <a:bodyPr/>
          <a:lstStyle/>
          <a:p>
            <a:fld id="{DED49A10-3EE5-4EF0-921A-6B429D3BC8A3}" type="slidenum">
              <a:rPr lang="en-US" smtClean="0"/>
              <a:t>10</a:t>
            </a:fld>
            <a:endParaRPr lang="en-US"/>
          </a:p>
        </p:txBody>
      </p:sp>
    </p:spTree>
    <p:extLst>
      <p:ext uri="{BB962C8B-B14F-4D97-AF65-F5344CB8AC3E}">
        <p14:creationId xmlns:p14="http://schemas.microsoft.com/office/powerpoint/2010/main" val="2269812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88193-F078-D8FF-358F-B65B39E1F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D0464A-7DA1-E20D-76AB-907345C3B5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C0E1BA-B231-2765-F481-D5D0F5D487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B33E54-B241-D50B-F226-290E9C0D93CA}"/>
              </a:ext>
            </a:extLst>
          </p:cNvPr>
          <p:cNvSpPr>
            <a:spLocks noGrp="1"/>
          </p:cNvSpPr>
          <p:nvPr>
            <p:ph type="sldNum" sz="quarter" idx="5"/>
          </p:nvPr>
        </p:nvSpPr>
        <p:spPr/>
        <p:txBody>
          <a:bodyPr/>
          <a:lstStyle/>
          <a:p>
            <a:fld id="{DED49A10-3EE5-4EF0-921A-6B429D3BC8A3}" type="slidenum">
              <a:rPr lang="en-US" smtClean="0"/>
              <a:t>11</a:t>
            </a:fld>
            <a:endParaRPr lang="en-US"/>
          </a:p>
        </p:txBody>
      </p:sp>
    </p:spTree>
    <p:extLst>
      <p:ext uri="{BB962C8B-B14F-4D97-AF65-F5344CB8AC3E}">
        <p14:creationId xmlns:p14="http://schemas.microsoft.com/office/powerpoint/2010/main" val="1094316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90ECF-0B7D-DAF9-3378-887197B345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6ED3D-A676-7E28-C620-7832A74B46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A376E9-5B96-9364-B51A-C4BDD86ED8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1E3E93-1F32-9D70-077A-F499B14DB4DA}"/>
              </a:ext>
            </a:extLst>
          </p:cNvPr>
          <p:cNvSpPr>
            <a:spLocks noGrp="1"/>
          </p:cNvSpPr>
          <p:nvPr>
            <p:ph type="sldNum" sz="quarter" idx="5"/>
          </p:nvPr>
        </p:nvSpPr>
        <p:spPr/>
        <p:txBody>
          <a:bodyPr/>
          <a:lstStyle/>
          <a:p>
            <a:fld id="{DED49A10-3EE5-4EF0-921A-6B429D3BC8A3}" type="slidenum">
              <a:rPr lang="en-US" smtClean="0"/>
              <a:t>12</a:t>
            </a:fld>
            <a:endParaRPr lang="en-US"/>
          </a:p>
        </p:txBody>
      </p:sp>
    </p:spTree>
    <p:extLst>
      <p:ext uri="{BB962C8B-B14F-4D97-AF65-F5344CB8AC3E}">
        <p14:creationId xmlns:p14="http://schemas.microsoft.com/office/powerpoint/2010/main" val="2548459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13</a:t>
            </a:fld>
            <a:endParaRPr lang="en-US"/>
          </a:p>
        </p:txBody>
      </p:sp>
    </p:spTree>
    <p:extLst>
      <p:ext uri="{BB962C8B-B14F-4D97-AF65-F5344CB8AC3E}">
        <p14:creationId xmlns:p14="http://schemas.microsoft.com/office/powerpoint/2010/main" val="3264462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14</a:t>
            </a:fld>
            <a:endParaRPr lang="en-US"/>
          </a:p>
        </p:txBody>
      </p:sp>
    </p:spTree>
    <p:extLst>
      <p:ext uri="{BB962C8B-B14F-4D97-AF65-F5344CB8AC3E}">
        <p14:creationId xmlns:p14="http://schemas.microsoft.com/office/powerpoint/2010/main" val="581495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0EBFB-6FDA-229E-A9D0-B70D0651E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7837E-309D-5D3B-50BF-BDAFB51B75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88B3BC-AE9F-38C4-A19E-5014CFE6E45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5436B9-1DAE-75D6-3F6A-01A01E9F0C3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306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80AB5-DB6B-41F4-BC36-32B61B1B18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462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4F79B-C3F5-4022-ABB2-C4E1FD150E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5327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C0AAE-603B-22A0-18E3-DBE12E635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B07B2-9184-C0A4-12D0-84286C6997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7B65C-644C-BB8F-1C1B-EB965BBC32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E4CE61-E0B8-7E5A-5286-D6B0003414EA}"/>
              </a:ext>
            </a:extLst>
          </p:cNvPr>
          <p:cNvSpPr>
            <a:spLocks noGrp="1"/>
          </p:cNvSpPr>
          <p:nvPr>
            <p:ph type="sldNum" sz="quarter" idx="5"/>
          </p:nvPr>
        </p:nvSpPr>
        <p:spPr/>
        <p:txBody>
          <a:bodyPr/>
          <a:lstStyle/>
          <a:p>
            <a:fld id="{DED49A10-3EE5-4EF0-921A-6B429D3BC8A3}" type="slidenum">
              <a:rPr lang="en-US" smtClean="0"/>
              <a:t>22</a:t>
            </a:fld>
            <a:endParaRPr lang="en-US"/>
          </a:p>
        </p:txBody>
      </p:sp>
    </p:spTree>
    <p:extLst>
      <p:ext uri="{BB962C8B-B14F-4D97-AF65-F5344CB8AC3E}">
        <p14:creationId xmlns:p14="http://schemas.microsoft.com/office/powerpoint/2010/main" val="1014066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23</a:t>
            </a:fld>
            <a:endParaRPr lang="en-US"/>
          </a:p>
        </p:txBody>
      </p:sp>
    </p:spTree>
    <p:extLst>
      <p:ext uri="{BB962C8B-B14F-4D97-AF65-F5344CB8AC3E}">
        <p14:creationId xmlns:p14="http://schemas.microsoft.com/office/powerpoint/2010/main" val="1343996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694DC-6ECA-4724-C68A-C9C4CF4702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2E81C-B7C3-E4D1-E827-DA1DAE8B1E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68A76-7D10-3D5D-6B69-AC866CDDEB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D0AB51-6B85-7E28-199C-1174F0E00F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34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24</a:t>
            </a:fld>
            <a:endParaRPr lang="en-US"/>
          </a:p>
        </p:txBody>
      </p:sp>
    </p:spTree>
    <p:extLst>
      <p:ext uri="{BB962C8B-B14F-4D97-AF65-F5344CB8AC3E}">
        <p14:creationId xmlns:p14="http://schemas.microsoft.com/office/powerpoint/2010/main" val="1794282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25</a:t>
            </a:fld>
            <a:endParaRPr lang="en-US"/>
          </a:p>
        </p:txBody>
      </p:sp>
    </p:spTree>
    <p:extLst>
      <p:ext uri="{BB962C8B-B14F-4D97-AF65-F5344CB8AC3E}">
        <p14:creationId xmlns:p14="http://schemas.microsoft.com/office/powerpoint/2010/main" val="1367088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26</a:t>
            </a:fld>
            <a:endParaRPr lang="en-US"/>
          </a:p>
        </p:txBody>
      </p:sp>
    </p:spTree>
    <p:extLst>
      <p:ext uri="{BB962C8B-B14F-4D97-AF65-F5344CB8AC3E}">
        <p14:creationId xmlns:p14="http://schemas.microsoft.com/office/powerpoint/2010/main" val="2329560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4548B-B2CB-B85C-684C-AEFDD8894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DEF6B7-C8B2-E6FD-7137-8C228B70CD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7909A-F4EA-1169-491E-4826AC2313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3457AB-5BC3-5C24-1C8B-FFBD9C4B6AA7}"/>
              </a:ext>
            </a:extLst>
          </p:cNvPr>
          <p:cNvSpPr>
            <a:spLocks noGrp="1"/>
          </p:cNvSpPr>
          <p:nvPr>
            <p:ph type="sldNum" sz="quarter" idx="5"/>
          </p:nvPr>
        </p:nvSpPr>
        <p:spPr/>
        <p:txBody>
          <a:bodyPr/>
          <a:lstStyle/>
          <a:p>
            <a:fld id="{DED49A10-3EE5-4EF0-921A-6B429D3BC8A3}" type="slidenum">
              <a:rPr lang="en-US" smtClean="0"/>
              <a:t>27</a:t>
            </a:fld>
            <a:endParaRPr lang="en-US"/>
          </a:p>
        </p:txBody>
      </p:sp>
    </p:spTree>
    <p:extLst>
      <p:ext uri="{BB962C8B-B14F-4D97-AF65-F5344CB8AC3E}">
        <p14:creationId xmlns:p14="http://schemas.microsoft.com/office/powerpoint/2010/main" val="1934076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B08A8-96F9-88AA-AC45-36E5460580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029774-7036-D379-325D-0400B3ADC6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FCC013-F189-4760-35CF-2B93407C00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7925EC-7861-704D-3385-96F91D71FEBD}"/>
              </a:ext>
            </a:extLst>
          </p:cNvPr>
          <p:cNvSpPr>
            <a:spLocks noGrp="1"/>
          </p:cNvSpPr>
          <p:nvPr>
            <p:ph type="sldNum" sz="quarter" idx="5"/>
          </p:nvPr>
        </p:nvSpPr>
        <p:spPr/>
        <p:txBody>
          <a:bodyPr/>
          <a:lstStyle/>
          <a:p>
            <a:fld id="{DED49A10-3EE5-4EF0-921A-6B429D3BC8A3}" type="slidenum">
              <a:rPr lang="en-US" smtClean="0"/>
              <a:t>28</a:t>
            </a:fld>
            <a:endParaRPr lang="en-US"/>
          </a:p>
        </p:txBody>
      </p:sp>
    </p:spTree>
    <p:extLst>
      <p:ext uri="{BB962C8B-B14F-4D97-AF65-F5344CB8AC3E}">
        <p14:creationId xmlns:p14="http://schemas.microsoft.com/office/powerpoint/2010/main" val="2061612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3062F-8B52-6DC2-BBD0-0A63FBD8E1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A8A9FD-DAB7-D02C-5434-02AFE68E98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DBEF09-B63A-EC8D-7CEB-1CCE9D99B11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255042-B9C7-574F-9FCE-7149CD61ED7A}"/>
              </a:ext>
            </a:extLst>
          </p:cNvPr>
          <p:cNvSpPr>
            <a:spLocks noGrp="1"/>
          </p:cNvSpPr>
          <p:nvPr>
            <p:ph type="sldNum" sz="quarter" idx="5"/>
          </p:nvPr>
        </p:nvSpPr>
        <p:spPr/>
        <p:txBody>
          <a:bodyPr/>
          <a:lstStyle/>
          <a:p>
            <a:fld id="{DED49A10-3EE5-4EF0-921A-6B429D3BC8A3}" type="slidenum">
              <a:rPr lang="en-US" smtClean="0"/>
              <a:t>29</a:t>
            </a:fld>
            <a:endParaRPr lang="en-US"/>
          </a:p>
        </p:txBody>
      </p:sp>
    </p:spTree>
    <p:extLst>
      <p:ext uri="{BB962C8B-B14F-4D97-AF65-F5344CB8AC3E}">
        <p14:creationId xmlns:p14="http://schemas.microsoft.com/office/powerpoint/2010/main" val="774290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36108-4B06-23BC-677D-D8446B5EA5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0F84EA-B9AD-BA6E-BB29-3286F4442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D79DA6-F43B-9B9C-53DC-EBD8435B2C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D2C406-3671-C7F8-3811-43DBDD7EDC7B}"/>
              </a:ext>
            </a:extLst>
          </p:cNvPr>
          <p:cNvSpPr>
            <a:spLocks noGrp="1"/>
          </p:cNvSpPr>
          <p:nvPr>
            <p:ph type="sldNum" sz="quarter" idx="5"/>
          </p:nvPr>
        </p:nvSpPr>
        <p:spPr/>
        <p:txBody>
          <a:bodyPr/>
          <a:lstStyle/>
          <a:p>
            <a:fld id="{DED49A10-3EE5-4EF0-921A-6B429D3BC8A3}" type="slidenum">
              <a:rPr lang="en-US" smtClean="0"/>
              <a:t>30</a:t>
            </a:fld>
            <a:endParaRPr lang="en-US"/>
          </a:p>
        </p:txBody>
      </p:sp>
    </p:spTree>
    <p:extLst>
      <p:ext uri="{BB962C8B-B14F-4D97-AF65-F5344CB8AC3E}">
        <p14:creationId xmlns:p14="http://schemas.microsoft.com/office/powerpoint/2010/main" val="201316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C1177-F3F0-4368-7DBF-89A6D7B4E3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ADB9F2-DBEF-EE2C-1949-B7A79EB639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85695C-E34A-F021-38A7-C3482118B9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0ED1B5-033E-6AD3-F41A-D5F4CB3100EE}"/>
              </a:ext>
            </a:extLst>
          </p:cNvPr>
          <p:cNvSpPr>
            <a:spLocks noGrp="1"/>
          </p:cNvSpPr>
          <p:nvPr>
            <p:ph type="sldNum" sz="quarter" idx="5"/>
          </p:nvPr>
        </p:nvSpPr>
        <p:spPr/>
        <p:txBody>
          <a:bodyPr/>
          <a:lstStyle/>
          <a:p>
            <a:fld id="{DED49A10-3EE5-4EF0-921A-6B429D3BC8A3}" type="slidenum">
              <a:rPr lang="en-US" smtClean="0"/>
              <a:t>31</a:t>
            </a:fld>
            <a:endParaRPr lang="en-US"/>
          </a:p>
        </p:txBody>
      </p:sp>
    </p:spTree>
    <p:extLst>
      <p:ext uri="{BB962C8B-B14F-4D97-AF65-F5344CB8AC3E}">
        <p14:creationId xmlns:p14="http://schemas.microsoft.com/office/powerpoint/2010/main" val="42472575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49A10-3EE5-4EF0-921A-6B429D3BC8A3}" type="slidenum">
              <a:rPr lang="en-US" smtClean="0"/>
              <a:t>32</a:t>
            </a:fld>
            <a:endParaRPr lang="en-US"/>
          </a:p>
        </p:txBody>
      </p:sp>
    </p:spTree>
    <p:extLst>
      <p:ext uri="{BB962C8B-B14F-4D97-AF65-F5344CB8AC3E}">
        <p14:creationId xmlns:p14="http://schemas.microsoft.com/office/powerpoint/2010/main" val="32058950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33</a:t>
            </a:fld>
            <a:endParaRPr lang="en-US"/>
          </a:p>
        </p:txBody>
      </p:sp>
    </p:spTree>
    <p:extLst>
      <p:ext uri="{BB962C8B-B14F-4D97-AF65-F5344CB8AC3E}">
        <p14:creationId xmlns:p14="http://schemas.microsoft.com/office/powerpoint/2010/main" val="2950323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a:t>
            </a:fld>
            <a:endParaRPr lang="en-US"/>
          </a:p>
        </p:txBody>
      </p:sp>
    </p:spTree>
    <p:extLst>
      <p:ext uri="{BB962C8B-B14F-4D97-AF65-F5344CB8AC3E}">
        <p14:creationId xmlns:p14="http://schemas.microsoft.com/office/powerpoint/2010/main" val="3850542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34</a:t>
            </a:fld>
            <a:endParaRPr lang="en-US"/>
          </a:p>
        </p:txBody>
      </p:sp>
    </p:spTree>
    <p:extLst>
      <p:ext uri="{BB962C8B-B14F-4D97-AF65-F5344CB8AC3E}">
        <p14:creationId xmlns:p14="http://schemas.microsoft.com/office/powerpoint/2010/main" val="234672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CDEA0-1F51-8626-7BDC-C2DF46178F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3F9658-98F1-6579-0281-A28E2B0A1E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C6DFCC-7A98-EAF7-FE3F-1386776DD0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60C397CC-FB8E-083C-A4F2-6A57E3598BBC}"/>
              </a:ext>
            </a:extLst>
          </p:cNvPr>
          <p:cNvSpPr>
            <a:spLocks noGrp="1"/>
          </p:cNvSpPr>
          <p:nvPr>
            <p:ph type="sldNum" sz="quarter" idx="5"/>
          </p:nvPr>
        </p:nvSpPr>
        <p:spPr/>
        <p:txBody>
          <a:bodyPr/>
          <a:lstStyle/>
          <a:p>
            <a:fld id="{DED49A10-3EE5-4EF0-921A-6B429D3BC8A3}" type="slidenum">
              <a:rPr lang="en-US" smtClean="0"/>
              <a:t>35</a:t>
            </a:fld>
            <a:endParaRPr lang="en-US"/>
          </a:p>
        </p:txBody>
      </p:sp>
    </p:spTree>
    <p:extLst>
      <p:ext uri="{BB962C8B-B14F-4D97-AF65-F5344CB8AC3E}">
        <p14:creationId xmlns:p14="http://schemas.microsoft.com/office/powerpoint/2010/main" val="3350620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36</a:t>
            </a:fld>
            <a:endParaRPr lang="en-US"/>
          </a:p>
        </p:txBody>
      </p:sp>
    </p:spTree>
    <p:extLst>
      <p:ext uri="{BB962C8B-B14F-4D97-AF65-F5344CB8AC3E}">
        <p14:creationId xmlns:p14="http://schemas.microsoft.com/office/powerpoint/2010/main" val="3312966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37</a:t>
            </a:fld>
            <a:endParaRPr lang="en-US"/>
          </a:p>
        </p:txBody>
      </p:sp>
    </p:spTree>
    <p:extLst>
      <p:ext uri="{BB962C8B-B14F-4D97-AF65-F5344CB8AC3E}">
        <p14:creationId xmlns:p14="http://schemas.microsoft.com/office/powerpoint/2010/main" val="29244566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38</a:t>
            </a:fld>
            <a:endParaRPr lang="en-US"/>
          </a:p>
        </p:txBody>
      </p:sp>
    </p:spTree>
    <p:extLst>
      <p:ext uri="{BB962C8B-B14F-4D97-AF65-F5344CB8AC3E}">
        <p14:creationId xmlns:p14="http://schemas.microsoft.com/office/powerpoint/2010/main" val="33491371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ADEB1-0AED-A793-FBB8-9002D37F7A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5BD7D-F5DC-F997-B8AC-7AED3B32F8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DC14E8-3A61-BB90-E8D3-6077D9EB1C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E756C1-D98E-D491-ECD0-53E659291EE6}"/>
              </a:ext>
            </a:extLst>
          </p:cNvPr>
          <p:cNvSpPr>
            <a:spLocks noGrp="1"/>
          </p:cNvSpPr>
          <p:nvPr>
            <p:ph type="sldNum" sz="quarter" idx="5"/>
          </p:nvPr>
        </p:nvSpPr>
        <p:spPr/>
        <p:txBody>
          <a:bodyPr/>
          <a:lstStyle/>
          <a:p>
            <a:fld id="{DED49A10-3EE5-4EF0-921A-6B429D3BC8A3}" type="slidenum">
              <a:rPr lang="en-US" smtClean="0"/>
              <a:t>39</a:t>
            </a:fld>
            <a:endParaRPr lang="en-US"/>
          </a:p>
        </p:txBody>
      </p:sp>
    </p:spTree>
    <p:extLst>
      <p:ext uri="{BB962C8B-B14F-4D97-AF65-F5344CB8AC3E}">
        <p14:creationId xmlns:p14="http://schemas.microsoft.com/office/powerpoint/2010/main" val="1851888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4</a:t>
            </a:fld>
            <a:endParaRPr lang="en-US"/>
          </a:p>
        </p:txBody>
      </p:sp>
    </p:spTree>
    <p:extLst>
      <p:ext uri="{BB962C8B-B14F-4D97-AF65-F5344CB8AC3E}">
        <p14:creationId xmlns:p14="http://schemas.microsoft.com/office/powerpoint/2010/main" val="3208239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70000-0D27-3F29-7C96-9CCA276EC7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6B31D-4883-46EF-6B1F-4D6AD65EB2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1F0067-1AEB-0E8C-4F43-D50C6D2E4C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41A6806-264B-264F-2740-14972D1B35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001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E2BE5-8F43-1471-304D-5EEC52B03A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FF8BC1-235E-D96D-A28C-FFBD41014C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87F210-E298-C443-D17F-12B8937403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A1F3ADD-9023-F876-6F0C-56489A44C8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815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5C53C-D172-7100-29AE-C7C2DA27AE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DD5C0C-F5F6-2AF8-7CBF-FFF7E2B2DC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D4F9DE-F2D2-15F9-CF1D-A999DCC8FF0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DE66D5-1807-2518-865F-A8FCDA3B8008}"/>
              </a:ext>
            </a:extLst>
          </p:cNvPr>
          <p:cNvSpPr>
            <a:spLocks noGrp="1"/>
          </p:cNvSpPr>
          <p:nvPr>
            <p:ph type="sldNum" sz="quarter" idx="5"/>
          </p:nvPr>
        </p:nvSpPr>
        <p:spPr/>
        <p:txBody>
          <a:bodyPr/>
          <a:lstStyle/>
          <a:p>
            <a:fld id="{DED49A10-3EE5-4EF0-921A-6B429D3BC8A3}" type="slidenum">
              <a:rPr lang="en-US" smtClean="0"/>
              <a:t>7</a:t>
            </a:fld>
            <a:endParaRPr lang="en-US"/>
          </a:p>
        </p:txBody>
      </p:sp>
    </p:spTree>
    <p:extLst>
      <p:ext uri="{BB962C8B-B14F-4D97-AF65-F5344CB8AC3E}">
        <p14:creationId xmlns:p14="http://schemas.microsoft.com/office/powerpoint/2010/main" val="4242980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33B94-14BD-55E4-83BF-494677A61C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63CF1D-6C82-AF34-2641-AC891715B9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7DCD05-C0E7-9240-7A86-6BBBD700CD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AD1912-0588-F173-D086-305BDFF7FA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983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2ADC8-9910-E291-2630-91717BCAFE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25C7A9-2279-A9DF-CC2E-1170A3AB4A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A219B6-96A2-237A-24AD-9B174707C6F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99003C4-F2FB-BD79-A99B-7C40F2484239}"/>
              </a:ext>
            </a:extLst>
          </p:cNvPr>
          <p:cNvSpPr>
            <a:spLocks noGrp="1"/>
          </p:cNvSpPr>
          <p:nvPr>
            <p:ph type="sldNum" sz="quarter" idx="5"/>
          </p:nvPr>
        </p:nvSpPr>
        <p:spPr/>
        <p:txBody>
          <a:bodyPr/>
          <a:lstStyle/>
          <a:p>
            <a:fld id="{DED49A10-3EE5-4EF0-921A-6B429D3BC8A3}" type="slidenum">
              <a:rPr lang="en-US" smtClean="0"/>
              <a:t>9</a:t>
            </a:fld>
            <a:endParaRPr lang="en-US"/>
          </a:p>
        </p:txBody>
      </p:sp>
    </p:spTree>
    <p:extLst>
      <p:ext uri="{BB962C8B-B14F-4D97-AF65-F5344CB8AC3E}">
        <p14:creationId xmlns:p14="http://schemas.microsoft.com/office/powerpoint/2010/main" val="2158925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DC3C-8AF7-DF64-0D1F-6DAFD2A676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180BF-6ADC-C05C-A64D-87C4B80EC6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565F7D-2BB0-66B7-197B-3C1FB23A26CD}"/>
              </a:ext>
            </a:extLst>
          </p:cNvPr>
          <p:cNvSpPr>
            <a:spLocks noGrp="1"/>
          </p:cNvSpPr>
          <p:nvPr>
            <p:ph type="dt" sz="half" idx="10"/>
          </p:nvPr>
        </p:nvSpPr>
        <p:spPr/>
        <p:txBody>
          <a:bodyPr/>
          <a:lstStyle/>
          <a:p>
            <a:fld id="{8366671A-AB33-4865-BCED-59125E8F2836}" type="datetimeFigureOut">
              <a:rPr lang="en-US" smtClean="0"/>
              <a:t>10/7/2025</a:t>
            </a:fld>
            <a:endParaRPr lang="en-US"/>
          </a:p>
        </p:txBody>
      </p:sp>
      <p:sp>
        <p:nvSpPr>
          <p:cNvPr id="5" name="Footer Placeholder 4">
            <a:extLst>
              <a:ext uri="{FF2B5EF4-FFF2-40B4-BE49-F238E27FC236}">
                <a16:creationId xmlns:a16="http://schemas.microsoft.com/office/drawing/2014/main" id="{437E7B79-73AF-FF9B-936E-C8109F901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C0A39D-DC3D-E2E1-CB8B-733B37D6FB35}"/>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653512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9707-5974-B998-243E-242289D714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5B99D4-F46C-7C3E-1FEE-E0E6200E4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3D594-935E-609B-D69C-E5B4C9401335}"/>
              </a:ext>
            </a:extLst>
          </p:cNvPr>
          <p:cNvSpPr>
            <a:spLocks noGrp="1"/>
          </p:cNvSpPr>
          <p:nvPr>
            <p:ph type="dt" sz="half" idx="10"/>
          </p:nvPr>
        </p:nvSpPr>
        <p:spPr/>
        <p:txBody>
          <a:bodyPr/>
          <a:lstStyle/>
          <a:p>
            <a:fld id="{8366671A-AB33-4865-BCED-59125E8F2836}" type="datetimeFigureOut">
              <a:rPr lang="en-US" smtClean="0"/>
              <a:t>10/7/2025</a:t>
            </a:fld>
            <a:endParaRPr lang="en-US"/>
          </a:p>
        </p:txBody>
      </p:sp>
      <p:sp>
        <p:nvSpPr>
          <p:cNvPr id="5" name="Footer Placeholder 4">
            <a:extLst>
              <a:ext uri="{FF2B5EF4-FFF2-40B4-BE49-F238E27FC236}">
                <a16:creationId xmlns:a16="http://schemas.microsoft.com/office/drawing/2014/main" id="{D1E6B225-2D51-F89C-CAD5-9280184CB3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1C378-0D26-B9AA-9711-179A7322CE91}"/>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739257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1DA4B2-4442-A3FF-AC70-1424CF3199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E179CD-C66F-CD9D-A418-EA433058DD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6FBF5-A866-45E7-13BD-81A3DD70DD63}"/>
              </a:ext>
            </a:extLst>
          </p:cNvPr>
          <p:cNvSpPr>
            <a:spLocks noGrp="1"/>
          </p:cNvSpPr>
          <p:nvPr>
            <p:ph type="dt" sz="half" idx="10"/>
          </p:nvPr>
        </p:nvSpPr>
        <p:spPr/>
        <p:txBody>
          <a:bodyPr/>
          <a:lstStyle/>
          <a:p>
            <a:fld id="{8366671A-AB33-4865-BCED-59125E8F2836}" type="datetimeFigureOut">
              <a:rPr lang="en-US" smtClean="0"/>
              <a:t>10/7/2025</a:t>
            </a:fld>
            <a:endParaRPr lang="en-US"/>
          </a:p>
        </p:txBody>
      </p:sp>
      <p:sp>
        <p:nvSpPr>
          <p:cNvPr id="5" name="Footer Placeholder 4">
            <a:extLst>
              <a:ext uri="{FF2B5EF4-FFF2-40B4-BE49-F238E27FC236}">
                <a16:creationId xmlns:a16="http://schemas.microsoft.com/office/drawing/2014/main" id="{AA2E1332-4851-113E-22B5-B3F2B2C2E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4200C-4509-C1AB-5E91-43F095087DAF}"/>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248255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462455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9" name="Picture Placeholder 10" descr="Logo&#10;&#10;Description automatically generated with medium confidence">
            <a:extLst>
              <a:ext uri="{FF2B5EF4-FFF2-40B4-BE49-F238E27FC236}">
                <a16:creationId xmlns:a16="http://schemas.microsoft.com/office/drawing/2014/main" id="{A4D667B8-73E8-4470-B9A7-980474805E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4096505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113491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Industry Incident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165599" y="269826"/>
            <a:ext cx="5095631"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601784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231362595"/>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B05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Success:</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281284" y="273247"/>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653192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301369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Actionable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53003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2227384" y="319835"/>
            <a:ext cx="3241263"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79209358"/>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bg1"/>
                          </a:solidFill>
                          <a:latin typeface="Arial" panose="020B0604020202020204" pitchFamily="34" charset="0"/>
                          <a:cs typeface="Arial" panose="020B0604020202020204" pitchFamily="34" charset="0"/>
                        </a:rPr>
                        <a:t>Photos / Links</a:t>
                      </a:r>
                    </a:p>
                  </a:txBody>
                  <a:tcPr anchor="ctr">
                    <a:solidFill>
                      <a:srgbClr val="C000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726333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FE FU P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CB6E976-3DD2-4C8B-96A5-F278486EF836}"/>
              </a:ext>
            </a:extLst>
          </p:cNvPr>
          <p:cNvSpPr txBox="1">
            <a:spLocks/>
          </p:cNvSpPr>
          <p:nvPr userDrawn="1"/>
        </p:nvSpPr>
        <p:spPr>
          <a:xfrm>
            <a:off x="5470467" y="6421684"/>
            <a:ext cx="1312025" cy="365125"/>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801"/>
          </a:p>
        </p:txBody>
      </p:sp>
      <p:cxnSp>
        <p:nvCxnSpPr>
          <p:cNvPr id="13" name="Straight Connector 12">
            <a:extLst>
              <a:ext uri="{FF2B5EF4-FFF2-40B4-BE49-F238E27FC236}">
                <a16:creationId xmlns:a16="http://schemas.microsoft.com/office/drawing/2014/main" id="{646BC511-10EB-484C-B18D-C6EFEBCBF01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le 9">
            <a:extLst>
              <a:ext uri="{FF2B5EF4-FFF2-40B4-BE49-F238E27FC236}">
                <a16:creationId xmlns:a16="http://schemas.microsoft.com/office/drawing/2014/main" id="{3BFCDD63-0882-4AF8-820A-360A06F8CDEA}"/>
              </a:ext>
            </a:extLst>
          </p:cNvPr>
          <p:cNvSpPr>
            <a:spLocks noGrp="1"/>
          </p:cNvSpPr>
          <p:nvPr>
            <p:ph type="title" hasCustomPrompt="1"/>
          </p:nvPr>
        </p:nvSpPr>
        <p:spPr>
          <a:xfrm>
            <a:off x="1222909" y="381197"/>
            <a:ext cx="3640834"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sp>
        <p:nvSpPr>
          <p:cNvPr id="9" name="Picture Placeholder 2">
            <a:extLst>
              <a:ext uri="{FF2B5EF4-FFF2-40B4-BE49-F238E27FC236}">
                <a16:creationId xmlns:a16="http://schemas.microsoft.com/office/drawing/2014/main" id="{0273A34C-07F0-4691-8E99-F0756E0711CE}"/>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9">
            <a:extLst>
              <a:ext uri="{FF2B5EF4-FFF2-40B4-BE49-F238E27FC236}">
                <a16:creationId xmlns:a16="http://schemas.microsoft.com/office/drawing/2014/main" id="{FF6EB889-76E0-4655-9CB3-43B72F254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pic>
        <p:nvPicPr>
          <p:cNvPr id="14" name="Picture Placeholder 10" descr="Logo&#10;&#10;Description automatically generated with medium confidence">
            <a:extLst>
              <a:ext uri="{FF2B5EF4-FFF2-40B4-BE49-F238E27FC236}">
                <a16:creationId xmlns:a16="http://schemas.microsoft.com/office/drawing/2014/main" id="{A3E08659-9A13-4582-8CBD-C371CE8AF88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960472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B3EB-DB49-C9EF-67C6-527A9C0700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449025-0B40-D889-3B77-F7A7479592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0013C-3321-DD44-6179-5518B4B57F75}"/>
              </a:ext>
            </a:extLst>
          </p:cNvPr>
          <p:cNvSpPr>
            <a:spLocks noGrp="1"/>
          </p:cNvSpPr>
          <p:nvPr>
            <p:ph type="dt" sz="half" idx="10"/>
          </p:nvPr>
        </p:nvSpPr>
        <p:spPr/>
        <p:txBody>
          <a:bodyPr/>
          <a:lstStyle/>
          <a:p>
            <a:fld id="{8366671A-AB33-4865-BCED-59125E8F2836}" type="datetimeFigureOut">
              <a:rPr lang="en-US" smtClean="0"/>
              <a:t>10/7/2025</a:t>
            </a:fld>
            <a:endParaRPr lang="en-US"/>
          </a:p>
        </p:txBody>
      </p:sp>
      <p:sp>
        <p:nvSpPr>
          <p:cNvPr id="5" name="Footer Placeholder 4">
            <a:extLst>
              <a:ext uri="{FF2B5EF4-FFF2-40B4-BE49-F238E27FC236}">
                <a16:creationId xmlns:a16="http://schemas.microsoft.com/office/drawing/2014/main" id="{A879B562-676C-9D9A-DD5D-32080F8AD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2D407-1DDD-3F3C-72B6-ACE26C9B9C0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829419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094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2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26522747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CC0D9"/>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Critical Control Improvement: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842344" y="273247"/>
            <a:ext cx="364112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4044389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369261944"/>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ACD4"/>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Global Action Item:</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697358" y="273247"/>
            <a:ext cx="4786116"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205819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5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537967278"/>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bg1"/>
                          </a:solidFill>
                          <a:latin typeface="Arial" panose="020B0604020202020204" pitchFamily="34" charset="0"/>
                          <a:cs typeface="Arial" panose="020B0604020202020204" pitchFamily="34" charset="0"/>
                        </a:rPr>
                        <a:t>Photos / Links</a:t>
                      </a:r>
                    </a:p>
                  </a:txBody>
                  <a:tcPr anchor="ctr">
                    <a:solidFill>
                      <a:schemeClr val="accent1">
                        <a:lumMod val="75000"/>
                      </a:schemeClr>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Management Review Event: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750906" y="273247"/>
            <a:ext cx="4786116"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4245292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50DFC-3498-E4C1-B624-F8DC522448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8D5990-B210-E12C-3572-1D4445761C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998CE6-C873-D9EA-A0D7-BE0582462A7B}"/>
              </a:ext>
            </a:extLst>
          </p:cNvPr>
          <p:cNvSpPr>
            <a:spLocks noGrp="1"/>
          </p:cNvSpPr>
          <p:nvPr>
            <p:ph type="dt" sz="half" idx="10"/>
          </p:nvPr>
        </p:nvSpPr>
        <p:spPr/>
        <p:txBody>
          <a:bodyPr/>
          <a:lstStyle/>
          <a:p>
            <a:fld id="{0BE26AD6-225A-49B0-9801-5D34A10DCE78}" type="datetimeFigureOut">
              <a:rPr lang="en-US" smtClean="0"/>
              <a:t>10/7/2025</a:t>
            </a:fld>
            <a:endParaRPr lang="en-US"/>
          </a:p>
        </p:txBody>
      </p:sp>
      <p:sp>
        <p:nvSpPr>
          <p:cNvPr id="5" name="Footer Placeholder 4">
            <a:extLst>
              <a:ext uri="{FF2B5EF4-FFF2-40B4-BE49-F238E27FC236}">
                <a16:creationId xmlns:a16="http://schemas.microsoft.com/office/drawing/2014/main" id="{D69F2BC1-FE33-788F-5ABB-D44CAE413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BA3D1-F052-B3D2-7943-E17E8F596BD7}"/>
              </a:ext>
            </a:extLst>
          </p:cNvPr>
          <p:cNvSpPr>
            <a:spLocks noGrp="1"/>
          </p:cNvSpPr>
          <p:nvPr>
            <p:ph type="sldNum" sz="quarter" idx="12"/>
          </p:nvPr>
        </p:nvSpPr>
        <p:spPr/>
        <p:txBody>
          <a:bodyPr/>
          <a:lstStyle/>
          <a:p>
            <a:fld id="{8B79CB90-C446-4180-9E4A-718431621488}" type="slidenum">
              <a:rPr lang="en-US" smtClean="0"/>
              <a:t>‹#›</a:t>
            </a:fld>
            <a:endParaRPr lang="en-US"/>
          </a:p>
        </p:txBody>
      </p:sp>
    </p:spTree>
    <p:extLst>
      <p:ext uri="{BB962C8B-B14F-4D97-AF65-F5344CB8AC3E}">
        <p14:creationId xmlns:p14="http://schemas.microsoft.com/office/powerpoint/2010/main" val="243073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40189F-5DF7-5039-4038-9A54B1B6583C}"/>
              </a:ext>
            </a:extLst>
          </p:cNvPr>
          <p:cNvSpPr>
            <a:spLocks noGrp="1"/>
          </p:cNvSpPr>
          <p:nvPr>
            <p:ph type="dt" sz="half" idx="10"/>
          </p:nvPr>
        </p:nvSpPr>
        <p:spPr/>
        <p:txBody>
          <a:bodyPr/>
          <a:lstStyle/>
          <a:p>
            <a:fld id="{24D14A8E-CB45-4B01-AAEB-79655B8C1969}" type="datetimeFigureOut">
              <a:rPr lang="en-US" smtClean="0"/>
              <a:t>10/7/2025</a:t>
            </a:fld>
            <a:endParaRPr lang="en-US"/>
          </a:p>
        </p:txBody>
      </p:sp>
      <p:sp>
        <p:nvSpPr>
          <p:cNvPr id="3" name="Footer Placeholder 2">
            <a:extLst>
              <a:ext uri="{FF2B5EF4-FFF2-40B4-BE49-F238E27FC236}">
                <a16:creationId xmlns:a16="http://schemas.microsoft.com/office/drawing/2014/main" id="{2842B81D-BA05-7D97-CF90-2B6AD3E507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D1BF4A-88BE-58BF-8333-74F4112C105D}"/>
              </a:ext>
            </a:extLst>
          </p:cNvPr>
          <p:cNvSpPr>
            <a:spLocks noGrp="1"/>
          </p:cNvSpPr>
          <p:nvPr>
            <p:ph type="sldNum" sz="quarter" idx="12"/>
          </p:nvPr>
        </p:nvSpPr>
        <p:spPr/>
        <p:txBody>
          <a:bodyPr/>
          <a:lstStyle/>
          <a:p>
            <a:fld id="{735B15CD-706D-40E8-8A97-C69C113499FB}" type="slidenum">
              <a:rPr lang="en-US" smtClean="0"/>
              <a:t>‹#›</a:t>
            </a:fld>
            <a:endParaRPr lang="en-US"/>
          </a:p>
        </p:txBody>
      </p:sp>
    </p:spTree>
    <p:extLst>
      <p:ext uri="{BB962C8B-B14F-4D97-AF65-F5344CB8AC3E}">
        <p14:creationId xmlns:p14="http://schemas.microsoft.com/office/powerpoint/2010/main" val="13792811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462455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9" name="Picture Placeholder 10" descr="Logo&#10;&#10;Description automatically generated with medium confidence">
            <a:extLst>
              <a:ext uri="{FF2B5EF4-FFF2-40B4-BE49-F238E27FC236}">
                <a16:creationId xmlns:a16="http://schemas.microsoft.com/office/drawing/2014/main" id="{A4D667B8-73E8-4470-B9A7-980474805E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7309026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3148058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B05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Success:</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281284" y="273247"/>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2891656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4141842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1AB80-127E-7396-6BBF-B551C38B1F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532B4B-9F46-CB95-A0A0-63DA466725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28243D-310E-09F3-D7C7-25DEEFF6DDFA}"/>
              </a:ext>
            </a:extLst>
          </p:cNvPr>
          <p:cNvSpPr>
            <a:spLocks noGrp="1"/>
          </p:cNvSpPr>
          <p:nvPr>
            <p:ph type="dt" sz="half" idx="10"/>
          </p:nvPr>
        </p:nvSpPr>
        <p:spPr/>
        <p:txBody>
          <a:bodyPr/>
          <a:lstStyle/>
          <a:p>
            <a:fld id="{8366671A-AB33-4865-BCED-59125E8F2836}" type="datetimeFigureOut">
              <a:rPr lang="en-US" smtClean="0"/>
              <a:t>10/7/2025</a:t>
            </a:fld>
            <a:endParaRPr lang="en-US"/>
          </a:p>
        </p:txBody>
      </p:sp>
      <p:sp>
        <p:nvSpPr>
          <p:cNvPr id="5" name="Footer Placeholder 4">
            <a:extLst>
              <a:ext uri="{FF2B5EF4-FFF2-40B4-BE49-F238E27FC236}">
                <a16:creationId xmlns:a16="http://schemas.microsoft.com/office/drawing/2014/main" id="{0E32F717-6D74-7878-2960-E2C39BE58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877F09-4401-C406-9D31-C26E96F7CB9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9928409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462455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9" name="Picture Placeholder 10" descr="Logo&#10;&#10;Description automatically generated with medium confidence">
            <a:extLst>
              <a:ext uri="{FF2B5EF4-FFF2-40B4-BE49-F238E27FC236}">
                <a16:creationId xmlns:a16="http://schemas.microsoft.com/office/drawing/2014/main" id="{A4D667B8-73E8-4470-B9A7-980474805E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8261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388134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231362595"/>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B05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Success:</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281284" y="273247"/>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819069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782537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FE FU P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CB6E976-3DD2-4C8B-96A5-F278486EF836}"/>
              </a:ext>
            </a:extLst>
          </p:cNvPr>
          <p:cNvSpPr txBox="1">
            <a:spLocks/>
          </p:cNvSpPr>
          <p:nvPr userDrawn="1"/>
        </p:nvSpPr>
        <p:spPr>
          <a:xfrm>
            <a:off x="5470467" y="6421684"/>
            <a:ext cx="1312025" cy="365125"/>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801"/>
          </a:p>
        </p:txBody>
      </p:sp>
      <p:cxnSp>
        <p:nvCxnSpPr>
          <p:cNvPr id="13" name="Straight Connector 12">
            <a:extLst>
              <a:ext uri="{FF2B5EF4-FFF2-40B4-BE49-F238E27FC236}">
                <a16:creationId xmlns:a16="http://schemas.microsoft.com/office/drawing/2014/main" id="{646BC511-10EB-484C-B18D-C6EFEBCBF01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le 9">
            <a:extLst>
              <a:ext uri="{FF2B5EF4-FFF2-40B4-BE49-F238E27FC236}">
                <a16:creationId xmlns:a16="http://schemas.microsoft.com/office/drawing/2014/main" id="{3BFCDD63-0882-4AF8-820A-360A06F8CDEA}"/>
              </a:ext>
            </a:extLst>
          </p:cNvPr>
          <p:cNvSpPr>
            <a:spLocks noGrp="1"/>
          </p:cNvSpPr>
          <p:nvPr>
            <p:ph type="title" hasCustomPrompt="1"/>
          </p:nvPr>
        </p:nvSpPr>
        <p:spPr>
          <a:xfrm>
            <a:off x="1222909" y="381197"/>
            <a:ext cx="3640834"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sp>
        <p:nvSpPr>
          <p:cNvPr id="9" name="Picture Placeholder 2">
            <a:extLst>
              <a:ext uri="{FF2B5EF4-FFF2-40B4-BE49-F238E27FC236}">
                <a16:creationId xmlns:a16="http://schemas.microsoft.com/office/drawing/2014/main" id="{0273A34C-07F0-4691-8E99-F0756E0711CE}"/>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9">
            <a:extLst>
              <a:ext uri="{FF2B5EF4-FFF2-40B4-BE49-F238E27FC236}">
                <a16:creationId xmlns:a16="http://schemas.microsoft.com/office/drawing/2014/main" id="{FF6EB889-76E0-4655-9CB3-43B72F254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pic>
        <p:nvPicPr>
          <p:cNvPr id="14" name="Picture Placeholder 10" descr="Logo&#10;&#10;Description automatically generated with medium confidence">
            <a:extLst>
              <a:ext uri="{FF2B5EF4-FFF2-40B4-BE49-F238E27FC236}">
                <a16:creationId xmlns:a16="http://schemas.microsoft.com/office/drawing/2014/main" id="{A3E08659-9A13-4582-8CBD-C371CE8AF88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7032889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570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ABBB4-E34E-AA34-1E59-E500938BBE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B5F674-5FDF-FAE6-11CC-1251BCD9E3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FF9CC4-0CA2-391F-8F98-DA7A37805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67BC42-BE97-8980-07FD-C6BACB8106C4}"/>
              </a:ext>
            </a:extLst>
          </p:cNvPr>
          <p:cNvSpPr>
            <a:spLocks noGrp="1"/>
          </p:cNvSpPr>
          <p:nvPr>
            <p:ph type="dt" sz="half" idx="10"/>
          </p:nvPr>
        </p:nvSpPr>
        <p:spPr/>
        <p:txBody>
          <a:bodyPr/>
          <a:lstStyle/>
          <a:p>
            <a:fld id="{8366671A-AB33-4865-BCED-59125E8F2836}" type="datetimeFigureOut">
              <a:rPr lang="en-US" smtClean="0"/>
              <a:t>10/7/2025</a:t>
            </a:fld>
            <a:endParaRPr lang="en-US"/>
          </a:p>
        </p:txBody>
      </p:sp>
      <p:sp>
        <p:nvSpPr>
          <p:cNvPr id="6" name="Footer Placeholder 5">
            <a:extLst>
              <a:ext uri="{FF2B5EF4-FFF2-40B4-BE49-F238E27FC236}">
                <a16:creationId xmlns:a16="http://schemas.microsoft.com/office/drawing/2014/main" id="{5500E0AA-CC3A-1E69-E16A-CACBC3872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DB82A4-9702-3CBB-EA01-03982AFC24C8}"/>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304364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98B99-D940-6415-8D73-661E0A359F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6E7726-F4FB-5B91-22A5-9A5A101504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5EB324-31FC-AD8C-04C0-7E8AF3BB36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359299-E959-45AE-09BC-6F316B2F6E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A95BAC-F90F-BEC8-21CD-72EFA5A418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FF7E9-5BBA-0B18-A4E7-681007367456}"/>
              </a:ext>
            </a:extLst>
          </p:cNvPr>
          <p:cNvSpPr>
            <a:spLocks noGrp="1"/>
          </p:cNvSpPr>
          <p:nvPr>
            <p:ph type="dt" sz="half" idx="10"/>
          </p:nvPr>
        </p:nvSpPr>
        <p:spPr/>
        <p:txBody>
          <a:bodyPr/>
          <a:lstStyle/>
          <a:p>
            <a:fld id="{8366671A-AB33-4865-BCED-59125E8F2836}" type="datetimeFigureOut">
              <a:rPr lang="en-US" smtClean="0"/>
              <a:t>10/7/2025</a:t>
            </a:fld>
            <a:endParaRPr lang="en-US"/>
          </a:p>
        </p:txBody>
      </p:sp>
      <p:sp>
        <p:nvSpPr>
          <p:cNvPr id="8" name="Footer Placeholder 7">
            <a:extLst>
              <a:ext uri="{FF2B5EF4-FFF2-40B4-BE49-F238E27FC236}">
                <a16:creationId xmlns:a16="http://schemas.microsoft.com/office/drawing/2014/main" id="{0CEE829C-29C8-0A57-6422-B1A87D8F2A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6E099-D08C-255B-9D34-5DB9703BFB9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1205444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B5CC3-8EFF-C696-7211-A00E4F87A7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9534FC-6761-F85C-ED0C-B701A92659C4}"/>
              </a:ext>
            </a:extLst>
          </p:cNvPr>
          <p:cNvSpPr>
            <a:spLocks noGrp="1"/>
          </p:cNvSpPr>
          <p:nvPr>
            <p:ph type="dt" sz="half" idx="10"/>
          </p:nvPr>
        </p:nvSpPr>
        <p:spPr/>
        <p:txBody>
          <a:bodyPr/>
          <a:lstStyle/>
          <a:p>
            <a:fld id="{8366671A-AB33-4865-BCED-59125E8F2836}" type="datetimeFigureOut">
              <a:rPr lang="en-US" smtClean="0"/>
              <a:t>10/7/2025</a:t>
            </a:fld>
            <a:endParaRPr lang="en-US"/>
          </a:p>
        </p:txBody>
      </p:sp>
      <p:sp>
        <p:nvSpPr>
          <p:cNvPr id="4" name="Footer Placeholder 3">
            <a:extLst>
              <a:ext uri="{FF2B5EF4-FFF2-40B4-BE49-F238E27FC236}">
                <a16:creationId xmlns:a16="http://schemas.microsoft.com/office/drawing/2014/main" id="{F363689B-A508-7FE9-532F-379DEF3BA4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147AD2-80C8-6304-0E70-B232C27481B8}"/>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211981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29BC4A-1670-DC73-BBD2-1F19E2413C0B}"/>
              </a:ext>
            </a:extLst>
          </p:cNvPr>
          <p:cNvSpPr>
            <a:spLocks noGrp="1"/>
          </p:cNvSpPr>
          <p:nvPr>
            <p:ph type="dt" sz="half" idx="10"/>
          </p:nvPr>
        </p:nvSpPr>
        <p:spPr/>
        <p:txBody>
          <a:bodyPr/>
          <a:lstStyle/>
          <a:p>
            <a:fld id="{8366671A-AB33-4865-BCED-59125E8F2836}" type="datetimeFigureOut">
              <a:rPr lang="en-US" smtClean="0"/>
              <a:t>10/7/2025</a:t>
            </a:fld>
            <a:endParaRPr lang="en-US"/>
          </a:p>
        </p:txBody>
      </p:sp>
      <p:sp>
        <p:nvSpPr>
          <p:cNvPr id="3" name="Footer Placeholder 2">
            <a:extLst>
              <a:ext uri="{FF2B5EF4-FFF2-40B4-BE49-F238E27FC236}">
                <a16:creationId xmlns:a16="http://schemas.microsoft.com/office/drawing/2014/main" id="{2C982828-C879-CA34-9BBA-8BBF2AF2B1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EC7162-77BE-960C-B342-46FA33FC7600}"/>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720240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8DBD-D3AF-444C-68FB-EABDB964DD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7733B7-CA07-DF8D-FD00-48FDCAC9F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FFA584-6CCF-AFD3-E44E-1A63BF34BA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16D1A-71DD-690E-E1C6-AF0165EF3059}"/>
              </a:ext>
            </a:extLst>
          </p:cNvPr>
          <p:cNvSpPr>
            <a:spLocks noGrp="1"/>
          </p:cNvSpPr>
          <p:nvPr>
            <p:ph type="dt" sz="half" idx="10"/>
          </p:nvPr>
        </p:nvSpPr>
        <p:spPr/>
        <p:txBody>
          <a:bodyPr/>
          <a:lstStyle/>
          <a:p>
            <a:fld id="{8366671A-AB33-4865-BCED-59125E8F2836}" type="datetimeFigureOut">
              <a:rPr lang="en-US" smtClean="0"/>
              <a:t>10/7/2025</a:t>
            </a:fld>
            <a:endParaRPr lang="en-US"/>
          </a:p>
        </p:txBody>
      </p:sp>
      <p:sp>
        <p:nvSpPr>
          <p:cNvPr id="6" name="Footer Placeholder 5">
            <a:extLst>
              <a:ext uri="{FF2B5EF4-FFF2-40B4-BE49-F238E27FC236}">
                <a16:creationId xmlns:a16="http://schemas.microsoft.com/office/drawing/2014/main" id="{AA588643-21D6-219B-7561-32EB007C2F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E51B40-1ED4-1DB5-8582-20E6BCB2767B}"/>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792674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7F6D-6F6B-E705-4ADD-1DEC797EFC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693892-3F3A-2865-B447-8EE05E0774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4D7CDE-3484-1DF1-B175-D14612E24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23353-A220-2B75-F099-C8D51947968B}"/>
              </a:ext>
            </a:extLst>
          </p:cNvPr>
          <p:cNvSpPr>
            <a:spLocks noGrp="1"/>
          </p:cNvSpPr>
          <p:nvPr>
            <p:ph type="dt" sz="half" idx="10"/>
          </p:nvPr>
        </p:nvSpPr>
        <p:spPr/>
        <p:txBody>
          <a:bodyPr/>
          <a:lstStyle/>
          <a:p>
            <a:fld id="{8366671A-AB33-4865-BCED-59125E8F2836}" type="datetimeFigureOut">
              <a:rPr lang="en-US" smtClean="0"/>
              <a:t>10/7/2025</a:t>
            </a:fld>
            <a:endParaRPr lang="en-US"/>
          </a:p>
        </p:txBody>
      </p:sp>
      <p:sp>
        <p:nvSpPr>
          <p:cNvPr id="6" name="Footer Placeholder 5">
            <a:extLst>
              <a:ext uri="{FF2B5EF4-FFF2-40B4-BE49-F238E27FC236}">
                <a16:creationId xmlns:a16="http://schemas.microsoft.com/office/drawing/2014/main" id="{91698F3F-6C5A-31E8-1489-C1B13D318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661A23-DF8F-A48E-2117-A932F0D2E066}"/>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300470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AD61B1-6302-ABA8-ED10-4503DABAB1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6D3025-4338-FEC5-8D95-A4CC3D35D6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2029-E038-6A08-DCD7-2403EACD10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6671A-AB33-4865-BCED-59125E8F2836}" type="datetimeFigureOut">
              <a:rPr lang="en-US" smtClean="0"/>
              <a:t>10/7/2025</a:t>
            </a:fld>
            <a:endParaRPr lang="en-US"/>
          </a:p>
        </p:txBody>
      </p:sp>
      <p:sp>
        <p:nvSpPr>
          <p:cNvPr id="5" name="Footer Placeholder 4">
            <a:extLst>
              <a:ext uri="{FF2B5EF4-FFF2-40B4-BE49-F238E27FC236}">
                <a16:creationId xmlns:a16="http://schemas.microsoft.com/office/drawing/2014/main" id="{9E18E9B8-97CF-4E42-55C5-05F14327D5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59BB0E-3C24-B48F-78EF-6C40E6362A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3296E-F7C4-4AA4-86D1-B9026AE5D817}" type="slidenum">
              <a:rPr lang="en-US" smtClean="0"/>
              <a:t>‹#›</a:t>
            </a:fld>
            <a:endParaRPr lang="en-US"/>
          </a:p>
        </p:txBody>
      </p:sp>
    </p:spTree>
    <p:extLst>
      <p:ext uri="{BB962C8B-B14F-4D97-AF65-F5344CB8AC3E}">
        <p14:creationId xmlns:p14="http://schemas.microsoft.com/office/powerpoint/2010/main" val="4155883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F3E7E2-84F1-4C93-9C33-3D079071C2B7}"/>
              </a:ext>
            </a:extLst>
          </p:cNvPr>
          <p:cNvSpPr/>
          <p:nvPr userDrawn="1"/>
        </p:nvSpPr>
        <p:spPr>
          <a:xfrm>
            <a:off x="3175" y="-26162"/>
            <a:ext cx="12188825" cy="6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683541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xStyles>
    <p:titleStyle>
      <a:lvl1pPr algn="l" defTabSz="914408"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566933"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08" rtl="0" eaLnBrk="1" latinLnBrk="0" hangingPunct="1">
        <a:defRPr sz="1801" kern="1200">
          <a:solidFill>
            <a:schemeClr val="tx1"/>
          </a:solidFill>
          <a:latin typeface="+mn-lt"/>
          <a:ea typeface="+mn-ea"/>
          <a:cs typeface="+mn-cs"/>
        </a:defRPr>
      </a:lvl1pPr>
      <a:lvl2pPr marL="457204" algn="l" defTabSz="914408" rtl="0" eaLnBrk="1" latinLnBrk="0" hangingPunct="1">
        <a:defRPr sz="1801" kern="1200">
          <a:solidFill>
            <a:schemeClr val="tx1"/>
          </a:solidFill>
          <a:latin typeface="+mn-lt"/>
          <a:ea typeface="+mn-ea"/>
          <a:cs typeface="+mn-cs"/>
        </a:defRPr>
      </a:lvl2pPr>
      <a:lvl3pPr marL="914408" algn="l" defTabSz="914408" rtl="0" eaLnBrk="1" latinLnBrk="0" hangingPunct="1">
        <a:defRPr sz="1801" kern="1200">
          <a:solidFill>
            <a:schemeClr val="tx1"/>
          </a:solidFill>
          <a:latin typeface="+mn-lt"/>
          <a:ea typeface="+mn-ea"/>
          <a:cs typeface="+mn-cs"/>
        </a:defRPr>
      </a:lvl3pPr>
      <a:lvl4pPr marL="1371612" algn="l" defTabSz="914408" rtl="0" eaLnBrk="1" latinLnBrk="0" hangingPunct="1">
        <a:defRPr sz="1801" kern="1200">
          <a:solidFill>
            <a:schemeClr val="tx1"/>
          </a:solidFill>
          <a:latin typeface="+mn-lt"/>
          <a:ea typeface="+mn-ea"/>
          <a:cs typeface="+mn-cs"/>
        </a:defRPr>
      </a:lvl4pPr>
      <a:lvl5pPr marL="1828816" algn="l" defTabSz="914408" rtl="0" eaLnBrk="1" latinLnBrk="0" hangingPunct="1">
        <a:defRPr sz="1801" kern="1200">
          <a:solidFill>
            <a:schemeClr val="tx1"/>
          </a:solidFill>
          <a:latin typeface="+mn-lt"/>
          <a:ea typeface="+mn-ea"/>
          <a:cs typeface="+mn-cs"/>
        </a:defRPr>
      </a:lvl5pPr>
      <a:lvl6pPr marL="2286020" algn="l" defTabSz="914408" rtl="0" eaLnBrk="1" latinLnBrk="0" hangingPunct="1">
        <a:defRPr sz="1801" kern="1200">
          <a:solidFill>
            <a:schemeClr val="tx1"/>
          </a:solidFill>
          <a:latin typeface="+mn-lt"/>
          <a:ea typeface="+mn-ea"/>
          <a:cs typeface="+mn-cs"/>
        </a:defRPr>
      </a:lvl6pPr>
      <a:lvl7pPr marL="2743224" algn="l" defTabSz="914408" rtl="0" eaLnBrk="1" latinLnBrk="0" hangingPunct="1">
        <a:defRPr sz="1801" kern="1200">
          <a:solidFill>
            <a:schemeClr val="tx1"/>
          </a:solidFill>
          <a:latin typeface="+mn-lt"/>
          <a:ea typeface="+mn-ea"/>
          <a:cs typeface="+mn-cs"/>
        </a:defRPr>
      </a:lvl7pPr>
      <a:lvl8pPr marL="3200428" algn="l" defTabSz="914408" rtl="0" eaLnBrk="1" latinLnBrk="0" hangingPunct="1">
        <a:defRPr sz="1801" kern="1200">
          <a:solidFill>
            <a:schemeClr val="tx1"/>
          </a:solidFill>
          <a:latin typeface="+mn-lt"/>
          <a:ea typeface="+mn-ea"/>
          <a:cs typeface="+mn-cs"/>
        </a:defRPr>
      </a:lvl8pPr>
      <a:lvl9pPr marL="3657631" algn="l" defTabSz="914408"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F3E7E2-84F1-4C93-9C33-3D079071C2B7}"/>
              </a:ext>
            </a:extLst>
          </p:cNvPr>
          <p:cNvSpPr/>
          <p:nvPr userDrawn="1"/>
        </p:nvSpPr>
        <p:spPr>
          <a:xfrm>
            <a:off x="3175" y="-26162"/>
            <a:ext cx="12188825" cy="6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3797945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Lst>
  <p:txStyles>
    <p:titleStyle>
      <a:lvl1pPr algn="l" defTabSz="914408"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566933"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08" rtl="0" eaLnBrk="1" latinLnBrk="0" hangingPunct="1">
        <a:defRPr sz="1801" kern="1200">
          <a:solidFill>
            <a:schemeClr val="tx1"/>
          </a:solidFill>
          <a:latin typeface="+mn-lt"/>
          <a:ea typeface="+mn-ea"/>
          <a:cs typeface="+mn-cs"/>
        </a:defRPr>
      </a:lvl1pPr>
      <a:lvl2pPr marL="457204" algn="l" defTabSz="914408" rtl="0" eaLnBrk="1" latinLnBrk="0" hangingPunct="1">
        <a:defRPr sz="1801" kern="1200">
          <a:solidFill>
            <a:schemeClr val="tx1"/>
          </a:solidFill>
          <a:latin typeface="+mn-lt"/>
          <a:ea typeface="+mn-ea"/>
          <a:cs typeface="+mn-cs"/>
        </a:defRPr>
      </a:lvl2pPr>
      <a:lvl3pPr marL="914408" algn="l" defTabSz="914408" rtl="0" eaLnBrk="1" latinLnBrk="0" hangingPunct="1">
        <a:defRPr sz="1801" kern="1200">
          <a:solidFill>
            <a:schemeClr val="tx1"/>
          </a:solidFill>
          <a:latin typeface="+mn-lt"/>
          <a:ea typeface="+mn-ea"/>
          <a:cs typeface="+mn-cs"/>
        </a:defRPr>
      </a:lvl3pPr>
      <a:lvl4pPr marL="1371612" algn="l" defTabSz="914408" rtl="0" eaLnBrk="1" latinLnBrk="0" hangingPunct="1">
        <a:defRPr sz="1801" kern="1200">
          <a:solidFill>
            <a:schemeClr val="tx1"/>
          </a:solidFill>
          <a:latin typeface="+mn-lt"/>
          <a:ea typeface="+mn-ea"/>
          <a:cs typeface="+mn-cs"/>
        </a:defRPr>
      </a:lvl4pPr>
      <a:lvl5pPr marL="1828816" algn="l" defTabSz="914408" rtl="0" eaLnBrk="1" latinLnBrk="0" hangingPunct="1">
        <a:defRPr sz="1801" kern="1200">
          <a:solidFill>
            <a:schemeClr val="tx1"/>
          </a:solidFill>
          <a:latin typeface="+mn-lt"/>
          <a:ea typeface="+mn-ea"/>
          <a:cs typeface="+mn-cs"/>
        </a:defRPr>
      </a:lvl5pPr>
      <a:lvl6pPr marL="2286020" algn="l" defTabSz="914408" rtl="0" eaLnBrk="1" latinLnBrk="0" hangingPunct="1">
        <a:defRPr sz="1801" kern="1200">
          <a:solidFill>
            <a:schemeClr val="tx1"/>
          </a:solidFill>
          <a:latin typeface="+mn-lt"/>
          <a:ea typeface="+mn-ea"/>
          <a:cs typeface="+mn-cs"/>
        </a:defRPr>
      </a:lvl6pPr>
      <a:lvl7pPr marL="2743224" algn="l" defTabSz="914408" rtl="0" eaLnBrk="1" latinLnBrk="0" hangingPunct="1">
        <a:defRPr sz="1801" kern="1200">
          <a:solidFill>
            <a:schemeClr val="tx1"/>
          </a:solidFill>
          <a:latin typeface="+mn-lt"/>
          <a:ea typeface="+mn-ea"/>
          <a:cs typeface="+mn-cs"/>
        </a:defRPr>
      </a:lvl7pPr>
      <a:lvl8pPr marL="3200428" algn="l" defTabSz="914408" rtl="0" eaLnBrk="1" latinLnBrk="0" hangingPunct="1">
        <a:defRPr sz="1801" kern="1200">
          <a:solidFill>
            <a:schemeClr val="tx1"/>
          </a:solidFill>
          <a:latin typeface="+mn-lt"/>
          <a:ea typeface="+mn-ea"/>
          <a:cs typeface="+mn-cs"/>
        </a:defRPr>
      </a:lvl8pPr>
      <a:lvl9pPr marL="3657631" algn="l" defTabSz="914408"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emf"/><Relationship Id="rId5" Type="http://schemas.openxmlformats.org/officeDocument/2006/relationships/image" Target="../media/image7.jpe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1.emf"/><Relationship Id="rId5" Type="http://schemas.openxmlformats.org/officeDocument/2006/relationships/image" Target="../media/image7.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fcx365.sharepoint.com/Sites/GBL-DOHS/DOHSPolicy/Forms/AllItems.aspx?id=%2FSites%2FGBL%2DDOHS%2FDOHSPolicy%2FFCX%20policy%20%2D%20Interaction%20with%20Heavy%20Mobile%20Equipment%20%2D%20Surface%2Epdf&amp;parent=%2FSites%2FGBL%2DDOHS%2FDOHSPolicy" TargetMode="External"/><Relationship Id="rId1" Type="http://schemas.openxmlformats.org/officeDocument/2006/relationships/slideLayout" Target="../slideLayouts/slideLayout17.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hyperlink" Target="https://fcx365.sharepoint.com/:b:/r/Sites/GBL-DOHS/DOHSPolicy/FCX%20policy%20-%20Interaction%20with%20Heavy%20Mobile%20Equipment%20-%20Surface.pdf?csf=1&amp;web=1&amp;e=d4ZX6f"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fcx365.sharepoint.com/:b:/r/Sites/GBL-DOHS/DOHSPolicy/FCX%20policy%20-%20Interaction%20with%20Heavy%20Mobile%20Equipment%20-%20Surface.pdf?csf=1&amp;web=1&amp;e=ogWWcO" TargetMode="External"/><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fcx365.sharepoint.com/:b:/r/sites/GBL-MISSC/Shared%20Documents/MIS%20End-User%20Policies%20-%20ENGLISH.pdf?csf=1&amp;web=1&amp;e=NdVR2h"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fcx365.sharepoint.com/Sites/GBL-DOHS/_layouts/15/viewer.aspx?sourcedoc=%7b3b66c2e7-98c1-4c5f-8d1e-d35a3abcac1f%7d" TargetMode="External"/><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7.xml"/><Relationship Id="rId5" Type="http://schemas.openxmlformats.org/officeDocument/2006/relationships/image" Target="../media/image47.jpe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https://app.powerbi.com/groups/me/apps/d5191292-f6f8-4519-af19-c3b276f4d4dc/reports/05c83cca-2af1-4233-a190-c4abfd51fa53/5d3b772fb5686999cc5d?experience=power-bi" TargetMode="External"/><Relationship Id="rId7" Type="http://schemas.openxmlformats.org/officeDocument/2006/relationships/hyperlink" Target="https://www.osha.gov/topic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msha.gov/news-and-updates/whats-new" TargetMode="External"/><Relationship Id="rId5" Type="http://schemas.openxmlformats.org/officeDocument/2006/relationships/hyperlink" Target="https://fcx365.sharepoint.com/Sites/GBL-DOHS/DOHSPolicy/Forms/By%20Policy%20and%20Purpose.aspx?id=%2FSites%2FGBL%2DDOHS%2FDOHSPolicy%2FFCX%20Material%20Handling%20Conveyance%20Policy%20Oct%2016%2Epdf&amp;parent=%2FSites%2FGBL%2DDOHS%2FDOHSPolicy" TargetMode="External"/><Relationship Id="rId10" Type="http://schemas.openxmlformats.org/officeDocument/2006/relationships/image" Target="../media/image53.jpeg"/><Relationship Id="rId4" Type="http://schemas.openxmlformats.org/officeDocument/2006/relationships/hyperlink" Target="https://fcx365.sharepoint.com/Sites/GBL-DOHS/Shared%20Documents/Forms/Safety%20Shares.aspx?FilterField1=Language&amp;FilterValue1=English&amp;FilterType1=Choice&amp;FilterDisplay1=English&amp;FilterField2=GSR&amp;FilterValue2=Toolkits&amp;FilterType2=Text&amp;FilterDisplay2=Toolkits&amp;viewid=d7330d41%2D99f8%2D4112%2Dbc94%2Dcd10f996bb9c" TargetMode="External"/><Relationship Id="rId9" Type="http://schemas.openxmlformats.org/officeDocument/2006/relationships/image" Target="../media/image5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19.jpe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7.jpeg"/><Relationship Id="rId4" Type="http://schemas.openxmlformats.org/officeDocument/2006/relationships/image" Target="../media/image66.jp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hyperlink" Target="https://dreambuilder.or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forms.office.com/Pages/ResponsePage.aspx?id=4ZwiXzx37Uam-pdABvrgl4fT3sMvUnJJhGa1-nmji-NUQlY2ME1IRjQ3UlFIVEYwQUdVUUlYUzRSQy4u&amp;origin=QRCode"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hyperlink" Target="https://u47882799.ct.sendgrid.net/ls/click?upn=u001.4C7qvJXxPXsGx-2F1WcoPSO3oj0YfadMPqflN1cbXq2lzN6Nt9qaK1ntAtWduwU-2B-2FeVfMSa4fLI7fj7iDl6-2Fp3m86y2u6-2BiWarOphbjL1EcFy6mLdnGrLSOpQjTSGEtlVyx8MPV7n8KLJDb7QeatCIOmfQx5T1jL2Ppi-2F3y1e8X4MMrgacf5aqizpJsRQ-2B6wvkicef_SEiq5ucBMkw9JJwmMCnMNsB5V5SdKPGqjeyuRwaeKppqJ5kjXAM4Y4yBYx4lDISUhnvq0p4gW4pCg3rgUG0KxpFguHZUz0c1sNl7U1-2FNLMEfQjqp4Qek2Ga0JADzYYPWxseCEmPrrkq8r5EEOUAmwRR7VSHwKNkUzS-2FltBR1d9-2Fxq-2Bhi8ottuV7lc4ld9I8wlvvik1hfDMDHRzKQio00eQ-3D-3D" TargetMode="External"/><Relationship Id="rId3" Type="http://schemas.openxmlformats.org/officeDocument/2006/relationships/image" Target="../media/image6.jpeg"/><Relationship Id="rId7" Type="http://schemas.openxmlformats.org/officeDocument/2006/relationships/hyperlink" Target="https://u47882799.ct.sendgrid.net/ls/click?upn=u001.4C7qvJXxPXsGx-2F1WcoPSO3oj0YfadMPqflN1cbXq2lzN6Nt9qaK1ntAtWduwU-2B-2FeVfMSa4fLI7fj7iDl6-2Fp3m86y2u6-2BiWarOphbjL1EcFy6mLdnGrLSOpQjTSGEtlVyx8MPV7n8KLJDb7QeatCIOqBjv7rOUCYYK0J2IV7siLWmKvlxCiqFdyvrsjzpPhvXjrO0_SEiq5ucBMkw9JJwmMCnMNsB5V5SdKPGqjeyuRwaeKppqJ5kjXAM4Y4yBYx4lDISUSgA-2BNPOpYx7Af3OpWUvYhy9w4nQqWbC71k9qb5cXLlACO-2BakrUt-2FR9J49tWsFEdPq53MvcrQKcs-2BXN6MkxNt6uHhPBzQ86FelLxvCwqCrQKotgqUlM0IYJi-2FgBM3JdCjjpZaV-2B9DLsNR2hz56VZUXA-3D-3D"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u47882799.ct.sendgrid.net/ls/click?upn=u001.4C7qvJXxPXsGx-2F1WcoPSO3oj0YfadMPqflN1cbXq2lzN6Nt9qaK1ntAtWduwU-2B-2FeVfMSa4fLI7fj7iDl6-2Fp3m86y2u6-2BiWarOphbjL1EcFy6mLdnGrLSOpQjTSGEtlVyx8MPV7n8KLJDb7QeatCIOtYU65a-2FptOwSXU-2FK8nVDVmBPWylb1044WRtbLANR1KTEe7H_SEiq5ucBMkw9JJwmMCnMNsB5V5SdKPGqjeyuRwaeKppqJ5kjXAM4Y4yBYx4lDISUpBibIIyUeZyBLyQ3aodB0MIDeV5keik6i42TRTcsOBzDxmnhOacM49qAe6-2Fm-2FiRbh0d-2BqGjeXPgVzewr-2FCTcBS9hPak15NslHcEXVHRK3DC3Ie2uwJWI5w1e34k6HYL8sX-2BPbzmu-2FPb-2Bwr7sPd7pOg-3D-3D" TargetMode="External"/><Relationship Id="rId5" Type="http://schemas.openxmlformats.org/officeDocument/2006/relationships/image" Target="../media/image7.jpeg"/><Relationship Id="rId4" Type="http://schemas.openxmlformats.org/officeDocument/2006/relationships/image" Target="../media/image11.jpeg"/><Relationship Id="rId9" Type="http://schemas.openxmlformats.org/officeDocument/2006/relationships/hyperlink" Target="https://u47882799.ct.sendgrid.net/ls/click?upn=u001.4C7qvJXxPXsGx-2F1WcoPSO3oj0YfadMPqflN1cbXq2lzN6Nt9qaK1ntAtWduwU-2B-2FeVfMSa4fLI7fj7iDl6-2Fp3m86y2u6-2BiWarOphbjL1EcFy6mLdnGrLSOpQjTSGEtlVyiaddb-2BQQb97iGzizemooqcEDy9fr8gHIQ7Hcx8099yyZLx00GvHw0ud3r9UV1jdvJTDvJEc236bWZICsFSE7dA-3D-3D91Fp_SEiq5ucBMkw9JJwmMCnMNsB5V5SdKPGqjeyuRwaeKppqJ5kjXAM4Y4yBYx4lDISUbkoqy2Y-2BDNqocct6z8KD34-2FLGUGcXN8NnuOz33tg2N-2FaxEwPlY4kegeh95dBg3uy-2Fc0mw5iGIb4h-2B1EJpC0uZEc07AM-2BV5wxfob6-2B3ia93G8-2FcTmLNkaMzd3KHpBDsccn9snRlrdivpTCROQxXgS8Q-3D-3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C1AC3F-2519-E291-2786-27B20994FBE6}"/>
              </a:ext>
            </a:extLst>
          </p:cNvPr>
          <p:cNvSpPr/>
          <p:nvPr/>
        </p:nvSpPr>
        <p:spPr>
          <a:xfrm>
            <a:off x="0" y="0"/>
            <a:ext cx="2459165" cy="533400"/>
          </a:xfrm>
          <a:prstGeom prst="rect">
            <a:avLst/>
          </a:prstGeom>
          <a:solidFill>
            <a:srgbClr val="C5E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2CA3B7A-2C7F-35B4-545C-D785353CAAC8}"/>
              </a:ext>
            </a:extLst>
          </p:cNvPr>
          <p:cNvSpPr/>
          <p:nvPr/>
        </p:nvSpPr>
        <p:spPr>
          <a:xfrm>
            <a:off x="0" y="6473406"/>
            <a:ext cx="5149516" cy="396732"/>
          </a:xfrm>
          <a:prstGeom prst="rect">
            <a:avLst/>
          </a:prstGeom>
          <a:solidFill>
            <a:srgbClr val="FFE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961109D-2DBA-8127-9151-0759B1088EFC}"/>
              </a:ext>
            </a:extLst>
          </p:cNvPr>
          <p:cNvPicPr>
            <a:picLocks noChangeAspect="1"/>
          </p:cNvPicPr>
          <p:nvPr/>
        </p:nvPicPr>
        <p:blipFill>
          <a:blip r:embed="rId3">
            <a:extLst>
              <a:ext uri="{28A0092B-C50C-407E-A947-70E740481C1C}">
                <a14:useLocalDpi xmlns:a14="http://schemas.microsoft.com/office/drawing/2010/main" val="0"/>
              </a:ext>
            </a:extLst>
          </a:blip>
          <a:srcRect l="28" r="28"/>
          <a:stretch/>
        </p:blipFill>
        <p:spPr>
          <a:xfrm>
            <a:off x="2459165" y="-1"/>
            <a:ext cx="9732835" cy="6870139"/>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2986"/>
            <a:ext cx="6096000"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9"/>
            <a:ext cx="6096000"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3724096"/>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HSE Contractor Meeting</a:t>
            </a:r>
          </a:p>
          <a:p>
            <a:endParaRPr lang="en-US" sz="3600" b="1" dirty="0">
              <a:solidFill>
                <a:schemeClr val="bg1"/>
              </a:solidFill>
              <a:latin typeface="Arial" panose="020B0604020202020204" pitchFamily="34" charset="0"/>
              <a:cs typeface="Arial" panose="020B0604020202020204" pitchFamily="34" charset="0"/>
            </a:endParaRPr>
          </a:p>
          <a:p>
            <a:endParaRPr lang="en-US" sz="3600" b="1" dirty="0">
              <a:solidFill>
                <a:schemeClr val="bg1"/>
              </a:solidFill>
              <a:latin typeface="Arial" panose="020B0604020202020204" pitchFamily="34" charset="0"/>
              <a:cs typeface="Arial" panose="020B0604020202020204" pitchFamily="34" charset="0"/>
            </a:endParaRPr>
          </a:p>
          <a:p>
            <a:endParaRPr lang="en-US" sz="3600" b="1" dirty="0">
              <a:solidFill>
                <a:schemeClr val="bg1"/>
              </a:solidFill>
              <a:latin typeface="Arial" panose="020B0604020202020204" pitchFamily="34" charset="0"/>
              <a:cs typeface="Arial" panose="020B0604020202020204" pitchFamily="34" charset="0"/>
            </a:endParaRPr>
          </a:p>
          <a:p>
            <a:r>
              <a:rPr lang="en-US" sz="3200" b="1" dirty="0">
                <a:solidFill>
                  <a:schemeClr val="bg1"/>
                </a:solidFill>
                <a:latin typeface="Arial" panose="020B0604020202020204" pitchFamily="34" charset="0"/>
                <a:cs typeface="Arial" panose="020B0604020202020204" pitchFamily="34" charset="0"/>
              </a:rPr>
              <a:t>October 2025</a:t>
            </a:r>
            <a:endParaRPr lang="en-US" sz="3200" b="1" dirty="0">
              <a:solidFill>
                <a:schemeClr val="bg1"/>
              </a:solidFill>
              <a:highlight>
                <a:srgbClr val="FFFF00"/>
              </a:highlight>
              <a:latin typeface="Arial" panose="020B0604020202020204" pitchFamily="34" charset="0"/>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22" name="Picture 21" descr="A blue and grey text on a black background&#10;&#10;Description automatically generated">
            <a:extLst>
              <a:ext uri="{FF2B5EF4-FFF2-40B4-BE49-F238E27FC236}">
                <a16:creationId xmlns:a16="http://schemas.microsoft.com/office/drawing/2014/main" id="{BB1BA9B6-9F37-407B-18B9-B1D73F8A7141}"/>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760700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03CBC-D794-7408-0E76-F46CAD08266C}"/>
            </a:ext>
          </a:extLst>
        </p:cNvPr>
        <p:cNvGrpSpPr/>
        <p:nvPr/>
      </p:nvGrpSpPr>
      <p:grpSpPr>
        <a:xfrm>
          <a:off x="0" y="0"/>
          <a:ext cx="0" cy="0"/>
          <a:chOff x="0" y="0"/>
          <a:chExt cx="0" cy="0"/>
        </a:xfrm>
      </p:grpSpPr>
      <p:pic>
        <p:nvPicPr>
          <p:cNvPr id="32" name="Picture 31">
            <a:extLst>
              <a:ext uri="{FF2B5EF4-FFF2-40B4-BE49-F238E27FC236}">
                <a16:creationId xmlns:a16="http://schemas.microsoft.com/office/drawing/2014/main" id="{EF3C1FDA-E308-5478-9E1F-0597E332B0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966145"/>
            <a:ext cx="9037673" cy="909222"/>
          </a:xfrm>
          <a:prstGeom prst="rect">
            <a:avLst/>
          </a:prstGeom>
        </p:spPr>
      </p:pic>
      <p:pic>
        <p:nvPicPr>
          <p:cNvPr id="4" name="Picture 3">
            <a:extLst>
              <a:ext uri="{FF2B5EF4-FFF2-40B4-BE49-F238E27FC236}">
                <a16:creationId xmlns:a16="http://schemas.microsoft.com/office/drawing/2014/main" id="{81BB2DA9-5808-D040-BA20-2661BCB735F9}"/>
              </a:ext>
            </a:extLst>
          </p:cNvPr>
          <p:cNvPicPr>
            <a:picLocks noChangeAspect="1"/>
          </p:cNvPicPr>
          <p:nvPr/>
        </p:nvPicPr>
        <p:blipFill>
          <a:blip r:embed="rId4">
            <a:extLst>
              <a:ext uri="{28A0092B-C50C-407E-A947-70E740481C1C}">
                <a14:useLocalDpi xmlns:a14="http://schemas.microsoft.com/office/drawing/2010/main" val="0"/>
              </a:ext>
            </a:extLst>
          </a:blip>
          <a:srcRect l="89" r="89"/>
          <a:stretch/>
        </p:blipFill>
        <p:spPr>
          <a:xfrm>
            <a:off x="8795208" y="0"/>
            <a:ext cx="3396792" cy="6567373"/>
          </a:xfrm>
          <a:prstGeom prst="rect">
            <a:avLst/>
          </a:prstGeom>
        </p:spPr>
      </p:pic>
      <p:pic>
        <p:nvPicPr>
          <p:cNvPr id="34" name="Picture 33">
            <a:extLst>
              <a:ext uri="{FF2B5EF4-FFF2-40B4-BE49-F238E27FC236}">
                <a16:creationId xmlns:a16="http://schemas.microsoft.com/office/drawing/2014/main" id="{6FFB852F-35AE-8A7A-8A97-33EF89A05D85}"/>
              </a:ext>
            </a:extLst>
          </p:cNvPr>
          <p:cNvPicPr>
            <a:picLocks noChangeAspect="1"/>
          </p:cNvPicPr>
          <p:nvPr/>
        </p:nvPicPr>
        <p:blipFill>
          <a:blip r:embed="rId5">
            <a:extLst>
              <a:ext uri="{28A0092B-C50C-407E-A947-70E740481C1C}">
                <a14:useLocalDpi xmlns:a14="http://schemas.microsoft.com/office/drawing/2010/main" val="0"/>
              </a:ext>
            </a:extLst>
          </a:blip>
          <a:srcRect t="6" b="6"/>
          <a:stretch/>
        </p:blipFill>
        <p:spPr>
          <a:xfrm>
            <a:off x="-2" y="0"/>
            <a:ext cx="10806892" cy="418972"/>
          </a:xfrm>
          <a:prstGeom prst="rect">
            <a:avLst/>
          </a:prstGeom>
        </p:spPr>
      </p:pic>
      <p:sp>
        <p:nvSpPr>
          <p:cNvPr id="7" name="Rectangle 6">
            <a:extLst>
              <a:ext uri="{FF2B5EF4-FFF2-40B4-BE49-F238E27FC236}">
                <a16:creationId xmlns:a16="http://schemas.microsoft.com/office/drawing/2014/main" id="{1AC7D412-80F0-402B-E3FE-D1F352CC74A0}"/>
              </a:ext>
            </a:extLst>
          </p:cNvPr>
          <p:cNvSpPr/>
          <p:nvPr/>
        </p:nvSpPr>
        <p:spPr>
          <a:xfrm>
            <a:off x="0" y="405916"/>
            <a:ext cx="9037675" cy="616145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DEA6642-A6B7-A42D-D53E-3A88D19F0C47}"/>
              </a:ext>
            </a:extLst>
          </p:cNvPr>
          <p:cNvSpPr/>
          <p:nvPr/>
        </p:nvSpPr>
        <p:spPr>
          <a:xfrm>
            <a:off x="9037674" y="0"/>
            <a:ext cx="3154326"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467FB33-9885-171B-F050-874294E7C1CA}"/>
              </a:ext>
            </a:extLst>
          </p:cNvPr>
          <p:cNvSpPr/>
          <p:nvPr/>
        </p:nvSpPr>
        <p:spPr>
          <a:xfrm>
            <a:off x="9037674" y="6552860"/>
            <a:ext cx="3154326"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75C477-1257-9497-04A7-CA5CEE5E9889}"/>
              </a:ext>
            </a:extLst>
          </p:cNvPr>
          <p:cNvSpPr txBox="1"/>
          <p:nvPr/>
        </p:nvSpPr>
        <p:spPr>
          <a:xfrm>
            <a:off x="493617" y="976486"/>
            <a:ext cx="8301591" cy="830997"/>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Environmental Share</a:t>
            </a:r>
            <a:endParaRPr lang="en-US" sz="3600"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CE5AC11-B579-975A-6AE0-7F12B40C7E03}"/>
              </a:ext>
            </a:extLst>
          </p:cNvPr>
          <p:cNvSpPr txBox="1"/>
          <p:nvPr/>
        </p:nvSpPr>
        <p:spPr>
          <a:xfrm>
            <a:off x="493617" y="2213399"/>
            <a:ext cx="8140020" cy="3231654"/>
          </a:xfrm>
          <a:prstGeom prst="rect">
            <a:avLst/>
          </a:prstGeom>
          <a:noFill/>
        </p:spPr>
        <p:txBody>
          <a:bodyPr wrap="square">
            <a:spAutoFit/>
          </a:bodyPr>
          <a:lstStyle/>
          <a:p>
            <a:r>
              <a:rPr lang="en-US">
                <a:solidFill>
                  <a:schemeClr val="bg1"/>
                </a:solidFill>
              </a:rPr>
              <a:t>Hazardous waste is subject to extensive regulation related to the generation, characterization, accumulation, storage, treatment, shipment, and ultimate disposal. Due to strict hazardous waste regulations, it is critical that proper hazardous waste management practices are followed. RCRA (Resource Conservation and Recovery Act) guidance maintains that hazardous waste is to be managed by the generator from “cradle-to-grave” (generation-to-disposal). If hazardous wastes are not handled according to RCRA guidance, Henderson could be subject to regulatory, civil, or criminal penalties. Henderson needs the help from everyone to accurately track all waste generation to ensure proper disposal once the waste goes to an approved disposal facility. </a:t>
            </a:r>
            <a:endParaRPr lang="en-US" sz="2800">
              <a:solidFill>
                <a:schemeClr val="bg1"/>
              </a:solidFill>
              <a:latin typeface="Arial" panose="020B0604020202020204" pitchFamily="34" charset="0"/>
              <a:cs typeface="Arial" panose="020B0604020202020204" pitchFamily="34" charset="0"/>
            </a:endParaRPr>
          </a:p>
          <a:p>
            <a:pPr>
              <a:spcAft>
                <a:spcPts val="600"/>
              </a:spcAft>
            </a:pPr>
            <a:endParaRPr lang="en-US" sz="2400">
              <a:latin typeface="Helvetica Neue"/>
              <a:ea typeface="+mn-lt"/>
              <a:cs typeface="+mn-lt"/>
            </a:endParaRPr>
          </a:p>
        </p:txBody>
      </p:sp>
    </p:spTree>
    <p:extLst>
      <p:ext uri="{BB962C8B-B14F-4D97-AF65-F5344CB8AC3E}">
        <p14:creationId xmlns:p14="http://schemas.microsoft.com/office/powerpoint/2010/main" val="2175217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4BC44-1CE6-AF63-7CA1-587A7FC1000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C143C9E-433E-D9C4-407C-12E25452702F}"/>
              </a:ext>
            </a:extLst>
          </p:cNvPr>
          <p:cNvPicPr>
            <a:picLocks noChangeAspect="1"/>
          </p:cNvPicPr>
          <p:nvPr/>
        </p:nvPicPr>
        <p:blipFill>
          <a:blip r:embed="rId3">
            <a:extLst>
              <a:ext uri="{28A0092B-C50C-407E-A947-70E740481C1C}">
                <a14:useLocalDpi xmlns:a14="http://schemas.microsoft.com/office/drawing/2010/main" val="0"/>
              </a:ext>
            </a:extLst>
          </a:blip>
          <a:srcRect l="1" r="1"/>
          <a:stretch/>
        </p:blipFill>
        <p:spPr>
          <a:xfrm>
            <a:off x="8540132" y="409565"/>
            <a:ext cx="3651868" cy="6148400"/>
          </a:xfrm>
          <a:prstGeom prst="rect">
            <a:avLst/>
          </a:prstGeom>
        </p:spPr>
      </p:pic>
      <p:pic>
        <p:nvPicPr>
          <p:cNvPr id="32" name="Picture 31">
            <a:extLst>
              <a:ext uri="{FF2B5EF4-FFF2-40B4-BE49-F238E27FC236}">
                <a16:creationId xmlns:a16="http://schemas.microsoft.com/office/drawing/2014/main" id="{B2A0330E-2A0A-F372-083B-A0B39119F5C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5966145"/>
            <a:ext cx="9037673" cy="909222"/>
          </a:xfrm>
          <a:prstGeom prst="rect">
            <a:avLst/>
          </a:prstGeom>
        </p:spPr>
      </p:pic>
      <p:pic>
        <p:nvPicPr>
          <p:cNvPr id="34" name="Picture 33">
            <a:extLst>
              <a:ext uri="{FF2B5EF4-FFF2-40B4-BE49-F238E27FC236}">
                <a16:creationId xmlns:a16="http://schemas.microsoft.com/office/drawing/2014/main" id="{294BB22C-397A-6BCF-692C-91370AFE8694}"/>
              </a:ext>
            </a:extLst>
          </p:cNvPr>
          <p:cNvPicPr>
            <a:picLocks noChangeAspect="1"/>
          </p:cNvPicPr>
          <p:nvPr/>
        </p:nvPicPr>
        <p:blipFill>
          <a:blip r:embed="rId5">
            <a:extLst>
              <a:ext uri="{28A0092B-C50C-407E-A947-70E740481C1C}">
                <a14:useLocalDpi xmlns:a14="http://schemas.microsoft.com/office/drawing/2010/main" val="0"/>
              </a:ext>
            </a:extLst>
          </a:blip>
          <a:srcRect t="6" b="6"/>
          <a:stretch/>
        </p:blipFill>
        <p:spPr>
          <a:xfrm>
            <a:off x="-2" y="0"/>
            <a:ext cx="10806892" cy="418972"/>
          </a:xfrm>
          <a:prstGeom prst="rect">
            <a:avLst/>
          </a:prstGeom>
        </p:spPr>
      </p:pic>
      <p:sp>
        <p:nvSpPr>
          <p:cNvPr id="7" name="Rectangle 6">
            <a:extLst>
              <a:ext uri="{FF2B5EF4-FFF2-40B4-BE49-F238E27FC236}">
                <a16:creationId xmlns:a16="http://schemas.microsoft.com/office/drawing/2014/main" id="{2EC89FA6-3B1F-A26E-B008-4EB8C7B19422}"/>
              </a:ext>
            </a:extLst>
          </p:cNvPr>
          <p:cNvSpPr/>
          <p:nvPr/>
        </p:nvSpPr>
        <p:spPr>
          <a:xfrm>
            <a:off x="0" y="405916"/>
            <a:ext cx="9037675" cy="616145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CECBEA7-D5B3-B62F-DC79-36E02EF7B690}"/>
              </a:ext>
            </a:extLst>
          </p:cNvPr>
          <p:cNvSpPr/>
          <p:nvPr/>
        </p:nvSpPr>
        <p:spPr>
          <a:xfrm>
            <a:off x="9037674" y="0"/>
            <a:ext cx="3154326"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7BF3288-52E8-9460-D42C-FE9A08181EBC}"/>
              </a:ext>
            </a:extLst>
          </p:cNvPr>
          <p:cNvSpPr/>
          <p:nvPr/>
        </p:nvSpPr>
        <p:spPr>
          <a:xfrm>
            <a:off x="9037674" y="6552860"/>
            <a:ext cx="3154326"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324A5DF-0FF0-A360-C9B1-55BA9E99752E}"/>
              </a:ext>
            </a:extLst>
          </p:cNvPr>
          <p:cNvSpPr txBox="1"/>
          <p:nvPr/>
        </p:nvSpPr>
        <p:spPr>
          <a:xfrm>
            <a:off x="493617" y="976486"/>
            <a:ext cx="8301591" cy="830997"/>
          </a:xfrm>
          <a:prstGeom prst="rect">
            <a:avLst/>
          </a:prstGeom>
          <a:noFill/>
        </p:spPr>
        <p:txBody>
          <a:bodyPr wrap="square" rtlCol="0">
            <a:spAutoFit/>
          </a:bodyPr>
          <a:lstStyle/>
          <a:p>
            <a:r>
              <a:rPr lang="en-US" sz="4800" b="1" i="1">
                <a:solidFill>
                  <a:schemeClr val="bg1"/>
                </a:solidFill>
              </a:rPr>
              <a:t>Hazardous Waste at Henderson</a:t>
            </a:r>
            <a:endParaRPr lang="en-US" sz="3600" b="1">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4B86750-DEBB-5174-D3A2-4C48DCD28B99}"/>
              </a:ext>
            </a:extLst>
          </p:cNvPr>
          <p:cNvSpPr txBox="1"/>
          <p:nvPr/>
        </p:nvSpPr>
        <p:spPr>
          <a:xfrm>
            <a:off x="493617" y="2213399"/>
            <a:ext cx="3521792" cy="3139321"/>
          </a:xfrm>
          <a:prstGeom prst="rect">
            <a:avLst/>
          </a:prstGeom>
          <a:noFill/>
        </p:spPr>
        <p:txBody>
          <a:bodyPr wrap="square">
            <a:spAutoFit/>
          </a:bodyPr>
          <a:lstStyle/>
          <a:p>
            <a:endParaRPr lang="en-US"/>
          </a:p>
          <a:p>
            <a:r>
              <a:rPr lang="en-US"/>
              <a:t> </a:t>
            </a:r>
            <a:endParaRPr lang="en-US">
              <a:solidFill>
                <a:schemeClr val="bg1"/>
              </a:solidFill>
            </a:endParaRPr>
          </a:p>
          <a:p>
            <a:r>
              <a:rPr lang="en-US">
                <a:solidFill>
                  <a:schemeClr val="bg1"/>
                </a:solidFill>
              </a:rPr>
              <a:t>Reach out to Environmental for questions on what is or isn’t a Hazardous Waste. Below are common hazardous wastes at our sites. </a:t>
            </a:r>
          </a:p>
          <a:p>
            <a:r>
              <a:rPr lang="en-US" b="1">
                <a:solidFill>
                  <a:schemeClr val="bg1"/>
                </a:solidFill>
              </a:rPr>
              <a:t>Mine: </a:t>
            </a:r>
            <a:r>
              <a:rPr lang="en-US">
                <a:solidFill>
                  <a:schemeClr val="bg1"/>
                </a:solidFill>
              </a:rPr>
              <a:t>Gasoline contaminated debris, ignitable or corrosive project waste </a:t>
            </a:r>
          </a:p>
          <a:p>
            <a:r>
              <a:rPr lang="en-US" b="1">
                <a:solidFill>
                  <a:schemeClr val="bg1"/>
                </a:solidFill>
              </a:rPr>
              <a:t>Mill: </a:t>
            </a:r>
            <a:r>
              <a:rPr lang="en-US">
                <a:solidFill>
                  <a:schemeClr val="bg1"/>
                </a:solidFill>
              </a:rPr>
              <a:t>Used Acetone, Solvent rags </a:t>
            </a:r>
            <a:endParaRPr lang="en-US" sz="2400">
              <a:solidFill>
                <a:schemeClr val="bg1"/>
              </a:solidFill>
              <a:latin typeface="Helvetica Neue"/>
              <a:ea typeface="+mn-lt"/>
              <a:cs typeface="+mn-lt"/>
            </a:endParaRPr>
          </a:p>
        </p:txBody>
      </p:sp>
      <p:pic>
        <p:nvPicPr>
          <p:cNvPr id="3" name="Picture 2">
            <a:extLst>
              <a:ext uri="{FF2B5EF4-FFF2-40B4-BE49-F238E27FC236}">
                <a16:creationId xmlns:a16="http://schemas.microsoft.com/office/drawing/2014/main" id="{DE19C5E7-507B-ABF3-E69B-6EB8E9D34CDC}"/>
              </a:ext>
            </a:extLst>
          </p:cNvPr>
          <p:cNvPicPr>
            <a:picLocks noChangeAspect="1"/>
          </p:cNvPicPr>
          <p:nvPr/>
        </p:nvPicPr>
        <p:blipFill>
          <a:blip r:embed="rId6"/>
          <a:stretch>
            <a:fillRect/>
          </a:stretch>
        </p:blipFill>
        <p:spPr>
          <a:xfrm>
            <a:off x="5351228" y="2213399"/>
            <a:ext cx="3172313" cy="3149868"/>
          </a:xfrm>
          <a:prstGeom prst="rect">
            <a:avLst/>
          </a:prstGeom>
        </p:spPr>
      </p:pic>
    </p:spTree>
    <p:extLst>
      <p:ext uri="{BB962C8B-B14F-4D97-AF65-F5344CB8AC3E}">
        <p14:creationId xmlns:p14="http://schemas.microsoft.com/office/powerpoint/2010/main" val="2768128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34A51-0161-E0ED-3422-6BF01D3487CD}"/>
            </a:ext>
          </a:extLst>
        </p:cNvPr>
        <p:cNvGrpSpPr/>
        <p:nvPr/>
      </p:nvGrpSpPr>
      <p:grpSpPr>
        <a:xfrm>
          <a:off x="0" y="0"/>
          <a:ext cx="0" cy="0"/>
          <a:chOff x="0" y="0"/>
          <a:chExt cx="0" cy="0"/>
        </a:xfrm>
      </p:grpSpPr>
      <p:pic>
        <p:nvPicPr>
          <p:cNvPr id="32" name="Picture 31">
            <a:extLst>
              <a:ext uri="{FF2B5EF4-FFF2-40B4-BE49-F238E27FC236}">
                <a16:creationId xmlns:a16="http://schemas.microsoft.com/office/drawing/2014/main" id="{8EDD170C-155F-139A-FE0E-43AAD3CA64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966145"/>
            <a:ext cx="9037673" cy="909222"/>
          </a:xfrm>
          <a:prstGeom prst="rect">
            <a:avLst/>
          </a:prstGeom>
        </p:spPr>
      </p:pic>
      <p:pic>
        <p:nvPicPr>
          <p:cNvPr id="4" name="Picture 3">
            <a:extLst>
              <a:ext uri="{FF2B5EF4-FFF2-40B4-BE49-F238E27FC236}">
                <a16:creationId xmlns:a16="http://schemas.microsoft.com/office/drawing/2014/main" id="{F00066F7-D897-9BAB-7D45-ACC2A8EDEBC9}"/>
              </a:ext>
            </a:extLst>
          </p:cNvPr>
          <p:cNvPicPr>
            <a:picLocks noChangeAspect="1"/>
          </p:cNvPicPr>
          <p:nvPr/>
        </p:nvPicPr>
        <p:blipFill>
          <a:blip r:embed="rId4">
            <a:extLst>
              <a:ext uri="{28A0092B-C50C-407E-A947-70E740481C1C}">
                <a14:useLocalDpi xmlns:a14="http://schemas.microsoft.com/office/drawing/2010/main" val="0"/>
              </a:ext>
            </a:extLst>
          </a:blip>
          <a:srcRect l="89" r="89"/>
          <a:stretch/>
        </p:blipFill>
        <p:spPr>
          <a:xfrm>
            <a:off x="8795208" y="0"/>
            <a:ext cx="3396792" cy="6567373"/>
          </a:xfrm>
          <a:prstGeom prst="rect">
            <a:avLst/>
          </a:prstGeom>
        </p:spPr>
      </p:pic>
      <p:pic>
        <p:nvPicPr>
          <p:cNvPr id="34" name="Picture 33">
            <a:extLst>
              <a:ext uri="{FF2B5EF4-FFF2-40B4-BE49-F238E27FC236}">
                <a16:creationId xmlns:a16="http://schemas.microsoft.com/office/drawing/2014/main" id="{54FC7D94-2333-71CA-B04F-F703440221F9}"/>
              </a:ext>
            </a:extLst>
          </p:cNvPr>
          <p:cNvPicPr>
            <a:picLocks noChangeAspect="1"/>
          </p:cNvPicPr>
          <p:nvPr/>
        </p:nvPicPr>
        <p:blipFill>
          <a:blip r:embed="rId5">
            <a:extLst>
              <a:ext uri="{28A0092B-C50C-407E-A947-70E740481C1C}">
                <a14:useLocalDpi xmlns:a14="http://schemas.microsoft.com/office/drawing/2010/main" val="0"/>
              </a:ext>
            </a:extLst>
          </a:blip>
          <a:srcRect t="6" b="6"/>
          <a:stretch/>
        </p:blipFill>
        <p:spPr>
          <a:xfrm>
            <a:off x="-2" y="0"/>
            <a:ext cx="10806892" cy="418972"/>
          </a:xfrm>
          <a:prstGeom prst="rect">
            <a:avLst/>
          </a:prstGeom>
        </p:spPr>
      </p:pic>
      <p:sp>
        <p:nvSpPr>
          <p:cNvPr id="7" name="Rectangle 6">
            <a:extLst>
              <a:ext uri="{FF2B5EF4-FFF2-40B4-BE49-F238E27FC236}">
                <a16:creationId xmlns:a16="http://schemas.microsoft.com/office/drawing/2014/main" id="{07531DEF-0D3D-155E-33B4-4701DC4F672F}"/>
              </a:ext>
            </a:extLst>
          </p:cNvPr>
          <p:cNvSpPr/>
          <p:nvPr/>
        </p:nvSpPr>
        <p:spPr>
          <a:xfrm>
            <a:off x="0" y="405916"/>
            <a:ext cx="9037675" cy="616145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25ABE7-C12A-3A63-6BB3-18C6CB8A968C}"/>
              </a:ext>
            </a:extLst>
          </p:cNvPr>
          <p:cNvSpPr/>
          <p:nvPr/>
        </p:nvSpPr>
        <p:spPr>
          <a:xfrm>
            <a:off x="9037674" y="0"/>
            <a:ext cx="3154326"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BB42D9-5EA8-0146-CDF4-52CA8EC9F37C}"/>
              </a:ext>
            </a:extLst>
          </p:cNvPr>
          <p:cNvSpPr/>
          <p:nvPr/>
        </p:nvSpPr>
        <p:spPr>
          <a:xfrm>
            <a:off x="9037674" y="6552860"/>
            <a:ext cx="3154326"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A05A1AF-1A4D-45D4-D034-4C997EF1EB99}"/>
              </a:ext>
            </a:extLst>
          </p:cNvPr>
          <p:cNvSpPr txBox="1"/>
          <p:nvPr/>
        </p:nvSpPr>
        <p:spPr>
          <a:xfrm>
            <a:off x="493617" y="976486"/>
            <a:ext cx="830159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Used Oil</a:t>
            </a:r>
            <a:endParaRPr lang="en-US" sz="3600" b="1">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3EA2637-0F8D-68FC-B801-0DCE66622405}"/>
              </a:ext>
            </a:extLst>
          </p:cNvPr>
          <p:cNvSpPr txBox="1"/>
          <p:nvPr/>
        </p:nvSpPr>
        <p:spPr>
          <a:xfrm>
            <a:off x="493617" y="2213399"/>
            <a:ext cx="3521792" cy="3970318"/>
          </a:xfrm>
          <a:prstGeom prst="rect">
            <a:avLst/>
          </a:prstGeom>
          <a:noFill/>
        </p:spPr>
        <p:txBody>
          <a:bodyPr wrap="square">
            <a:spAutoFit/>
          </a:bodyPr>
          <a:lstStyle/>
          <a:p>
            <a:endParaRPr lang="en-US"/>
          </a:p>
          <a:p>
            <a:r>
              <a:rPr lang="en-US"/>
              <a:t> </a:t>
            </a:r>
            <a:r>
              <a:rPr lang="en-US">
                <a:solidFill>
                  <a:schemeClr val="bg1"/>
                </a:solidFill>
              </a:rPr>
              <a:t>The goal at Henderson is to recycle all our used oil. If not recycled (through refining or burning for energy recovery), used oil could be regulated as a hazardous waste. If used oil is contaminated with a hazardous waste, it is deemed a hazardous waste and cannot be recycled. </a:t>
            </a:r>
            <a:r>
              <a:rPr lang="en-US" b="1">
                <a:solidFill>
                  <a:schemeClr val="bg1"/>
                </a:solidFill>
              </a:rPr>
              <a:t>All containers used to capture, contain, store, transport or handle used oil generated by Henderson must be labeled with the words “USED OIL.”</a:t>
            </a:r>
            <a:endParaRPr lang="en-US" sz="2400">
              <a:solidFill>
                <a:schemeClr val="bg1"/>
              </a:solidFill>
              <a:latin typeface="Helvetica Neue"/>
              <a:ea typeface="+mn-lt"/>
              <a:cs typeface="+mn-lt"/>
            </a:endParaRPr>
          </a:p>
        </p:txBody>
      </p:sp>
      <p:pic>
        <p:nvPicPr>
          <p:cNvPr id="5" name="Picture 4">
            <a:extLst>
              <a:ext uri="{FF2B5EF4-FFF2-40B4-BE49-F238E27FC236}">
                <a16:creationId xmlns:a16="http://schemas.microsoft.com/office/drawing/2014/main" id="{A792DA50-2B59-086F-F3C5-E2BA11A55F31}"/>
              </a:ext>
            </a:extLst>
          </p:cNvPr>
          <p:cNvPicPr>
            <a:picLocks noChangeAspect="1"/>
          </p:cNvPicPr>
          <p:nvPr/>
        </p:nvPicPr>
        <p:blipFill>
          <a:blip r:embed="rId6"/>
          <a:stretch>
            <a:fillRect/>
          </a:stretch>
        </p:blipFill>
        <p:spPr>
          <a:xfrm>
            <a:off x="4426388" y="2213399"/>
            <a:ext cx="4368819" cy="3261231"/>
          </a:xfrm>
          <a:prstGeom prst="rect">
            <a:avLst/>
          </a:prstGeom>
        </p:spPr>
      </p:pic>
    </p:spTree>
    <p:extLst>
      <p:ext uri="{BB962C8B-B14F-4D97-AF65-F5344CB8AC3E}">
        <p14:creationId xmlns:p14="http://schemas.microsoft.com/office/powerpoint/2010/main" val="4294747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36E832-E981-6826-A479-F179EE232C7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6C3384-7C71-8CF4-C4B5-6D37B96C2B75}"/>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D0B4CFA-1C92-6558-EEA4-FFBF2B9AFB43}"/>
              </a:ext>
            </a:extLst>
          </p:cNvPr>
          <p:cNvSpPr/>
          <p:nvPr/>
        </p:nvSpPr>
        <p:spPr>
          <a:xfrm>
            <a:off x="1515978" y="64912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9BAA5D-3C0C-DA29-905E-EA9A50AE6AD9}"/>
              </a:ext>
            </a:extLst>
          </p:cNvPr>
          <p:cNvSpPr txBox="1"/>
          <p:nvPr/>
        </p:nvSpPr>
        <p:spPr>
          <a:xfrm>
            <a:off x="1953936" y="541294"/>
            <a:ext cx="9455092" cy="769441"/>
          </a:xfrm>
          <a:prstGeom prst="rect">
            <a:avLst/>
          </a:prstGeom>
          <a:noFill/>
        </p:spPr>
        <p:txBody>
          <a:bodyPr wrap="square" rtlCol="0">
            <a:spAutoFit/>
          </a:bodyPr>
          <a:lstStyle/>
          <a:p>
            <a:r>
              <a:rPr lang="en-US" sz="4400" b="1">
                <a:solidFill>
                  <a:srgbClr val="004449"/>
                </a:solidFill>
                <a:latin typeface="Arial" panose="020B0604020202020204" pitchFamily="34" charset="0"/>
                <a:cs typeface="Arial" panose="020B0604020202020204" pitchFamily="34" charset="0"/>
              </a:rPr>
              <a:t>EWS Form Updates</a:t>
            </a:r>
            <a:endParaRPr lang="en-US" sz="3200" b="1">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E852020-8E50-5549-C0EF-3E48B265E9C6}"/>
              </a:ext>
            </a:extLst>
          </p:cNvPr>
          <p:cNvSpPr txBox="1"/>
          <p:nvPr/>
        </p:nvSpPr>
        <p:spPr>
          <a:xfrm>
            <a:off x="6853989" y="1401066"/>
            <a:ext cx="5089942" cy="4878259"/>
          </a:xfrm>
          <a:prstGeom prst="rect">
            <a:avLst/>
          </a:prstGeom>
          <a:noFill/>
        </p:spPr>
        <p:txBody>
          <a:bodyPr wrap="square" rtlCol="0">
            <a:spAutoFit/>
          </a:bodyPr>
          <a:lstStyle/>
          <a:p>
            <a:pPr>
              <a:spcBef>
                <a:spcPts val="600"/>
              </a:spcBef>
            </a:pPr>
            <a:r>
              <a:rPr lang="en-US" sz="2000" b="1" dirty="0">
                <a:solidFill>
                  <a:srgbClr val="4BC4AC"/>
                </a:solidFill>
                <a:latin typeface="Arial" panose="020B0604020202020204" pitchFamily="34" charset="0"/>
                <a:cs typeface="Arial" panose="020B0604020202020204" pitchFamily="34" charset="0"/>
              </a:rPr>
              <a:t>Now Available In Spanish</a:t>
            </a:r>
            <a:endParaRPr lang="en-US" sz="2000" dirty="0">
              <a:solidFill>
                <a:srgbClr val="4BC4AC"/>
              </a:solidFill>
              <a:latin typeface="Arial" panose="020B0604020202020204" pitchFamily="34" charset="0"/>
              <a:cs typeface="Arial" panose="020B0604020202020204" pitchFamily="34" charset="0"/>
            </a:endParaRPr>
          </a:p>
          <a:p>
            <a:pPr marL="342900" indent="-342900">
              <a:spcBef>
                <a:spcPts val="600"/>
              </a:spcBef>
              <a:buClr>
                <a:srgbClr val="C66A39"/>
              </a:buClr>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FRM Task/WPE - Pushing Crusher Stockpiles</a:t>
            </a:r>
          </a:p>
          <a:p>
            <a:pPr marL="342900" indent="-342900">
              <a:buClr>
                <a:srgbClr val="C66A39"/>
              </a:buClr>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FRM</a:t>
            </a:r>
          </a:p>
          <a:p>
            <a:pPr marL="800100" lvl="1" indent="-342900">
              <a:buClr>
                <a:srgbClr val="C66A39"/>
              </a:buClr>
              <a:buSzPct val="85000"/>
              <a:buFont typeface="Courier New" panose="02070309020205020404" pitchFamily="49" charset="0"/>
              <a:buChar char="o"/>
            </a:pPr>
            <a:r>
              <a:rPr lang="en-US" dirty="0">
                <a:solidFill>
                  <a:schemeClr val="tx1">
                    <a:lumMod val="75000"/>
                    <a:lumOff val="25000"/>
                  </a:schemeClr>
                </a:solidFill>
                <a:latin typeface="Arial" panose="020B0604020202020204" pitchFamily="34" charset="0"/>
                <a:cs typeface="Arial" panose="020B0604020202020204" pitchFamily="34" charset="0"/>
              </a:rPr>
              <a:t>Drowning</a:t>
            </a:r>
          </a:p>
          <a:p>
            <a:pPr marL="800100" lvl="1" indent="-342900">
              <a:buClr>
                <a:srgbClr val="C66A39"/>
              </a:buClr>
              <a:buSzPct val="85000"/>
              <a:buFont typeface="Courier New" panose="02070309020205020404" pitchFamily="49" charset="0"/>
              <a:buChar char="o"/>
            </a:pPr>
            <a:r>
              <a:rPr lang="en-US" dirty="0">
                <a:solidFill>
                  <a:schemeClr val="tx1">
                    <a:lumMod val="75000"/>
                    <a:lumOff val="25000"/>
                  </a:schemeClr>
                </a:solidFill>
                <a:latin typeface="Arial" panose="020B0604020202020204" pitchFamily="34" charset="0"/>
                <a:cs typeface="Arial" panose="020B0604020202020204" pitchFamily="34" charset="0"/>
              </a:rPr>
              <a:t>Fall from Heights</a:t>
            </a:r>
          </a:p>
          <a:p>
            <a:pPr marL="800100" lvl="1" indent="-342900">
              <a:buClr>
                <a:srgbClr val="C66A39"/>
              </a:buClr>
              <a:buSzPct val="85000"/>
              <a:buFont typeface="Courier New" panose="02070309020205020404" pitchFamily="49" charset="0"/>
              <a:buChar char="o"/>
            </a:pPr>
            <a:r>
              <a:rPr lang="en-US" dirty="0">
                <a:solidFill>
                  <a:schemeClr val="tx1">
                    <a:lumMod val="75000"/>
                    <a:lumOff val="25000"/>
                  </a:schemeClr>
                </a:solidFill>
                <a:latin typeface="Arial" panose="020B0604020202020204" pitchFamily="34" charset="0"/>
                <a:cs typeface="Arial" panose="020B0604020202020204" pitchFamily="34" charset="0"/>
              </a:rPr>
              <a:t>Fire</a:t>
            </a:r>
          </a:p>
          <a:p>
            <a:pPr marL="800100" lvl="1" indent="-342900">
              <a:buClr>
                <a:srgbClr val="C66A39"/>
              </a:buClr>
              <a:buSzPct val="85000"/>
              <a:buFont typeface="Courier New" panose="02070309020205020404" pitchFamily="49" charset="0"/>
              <a:buChar char="o"/>
            </a:pPr>
            <a:r>
              <a:rPr lang="en-US" dirty="0">
                <a:solidFill>
                  <a:schemeClr val="tx1">
                    <a:lumMod val="75000"/>
                    <a:lumOff val="25000"/>
                  </a:schemeClr>
                </a:solidFill>
                <a:latin typeface="Arial" panose="020B0604020202020204" pitchFamily="34" charset="0"/>
                <a:cs typeface="Arial" panose="020B0604020202020204" pitchFamily="34" charset="0"/>
              </a:rPr>
              <a:t>Hazardous Substance - Acute</a:t>
            </a:r>
          </a:p>
          <a:p>
            <a:pPr marL="800100" lvl="1" indent="-342900">
              <a:buClr>
                <a:srgbClr val="C66A39"/>
              </a:buClr>
              <a:buSzPct val="85000"/>
              <a:buFont typeface="Courier New" panose="02070309020205020404" pitchFamily="49" charset="0"/>
              <a:buChar char="o"/>
            </a:pPr>
            <a:r>
              <a:rPr lang="en-US" dirty="0">
                <a:solidFill>
                  <a:schemeClr val="tx1">
                    <a:lumMod val="75000"/>
                    <a:lumOff val="25000"/>
                  </a:schemeClr>
                </a:solidFill>
                <a:latin typeface="Arial" panose="020B0604020202020204" pitchFamily="34" charset="0"/>
                <a:cs typeface="Arial" panose="020B0604020202020204" pitchFamily="34" charset="0"/>
              </a:rPr>
              <a:t>Hazardous Substance - Chronic</a:t>
            </a:r>
          </a:p>
          <a:p>
            <a:pPr marL="800100" lvl="1" indent="-342900">
              <a:buClr>
                <a:srgbClr val="C66A39"/>
              </a:buClr>
              <a:buSzPct val="85000"/>
              <a:buFont typeface="Courier New" panose="02070309020205020404" pitchFamily="49" charset="0"/>
              <a:buChar char="o"/>
            </a:pPr>
            <a:r>
              <a:rPr lang="en-US" dirty="0">
                <a:solidFill>
                  <a:schemeClr val="tx1">
                    <a:lumMod val="75000"/>
                    <a:lumOff val="25000"/>
                  </a:schemeClr>
                </a:solidFill>
                <a:latin typeface="Arial" panose="020B0604020202020204" pitchFamily="34" charset="0"/>
                <a:cs typeface="Arial" panose="020B0604020202020204" pitchFamily="34" charset="0"/>
              </a:rPr>
              <a:t>Lifting Operations</a:t>
            </a:r>
          </a:p>
          <a:p>
            <a:pPr marL="800100" lvl="1" indent="-342900">
              <a:buClr>
                <a:srgbClr val="C66A39"/>
              </a:buClr>
              <a:buSzPct val="85000"/>
              <a:buFont typeface="Courier New" panose="02070309020205020404" pitchFamily="49" charset="0"/>
              <a:buChar char="o"/>
            </a:pPr>
            <a:r>
              <a:rPr lang="en-US" dirty="0">
                <a:solidFill>
                  <a:schemeClr val="tx1">
                    <a:lumMod val="75000"/>
                    <a:lumOff val="25000"/>
                  </a:schemeClr>
                </a:solidFill>
                <a:latin typeface="Arial" panose="020B0604020202020204" pitchFamily="34" charset="0"/>
                <a:cs typeface="Arial" panose="020B0604020202020204" pitchFamily="34" charset="0"/>
              </a:rPr>
              <a:t>Personnel Hoisting</a:t>
            </a:r>
          </a:p>
          <a:p>
            <a:pPr marL="800100" lvl="1" indent="-342900">
              <a:buClr>
                <a:srgbClr val="C66A39"/>
              </a:buClr>
              <a:buSzPct val="85000"/>
              <a:buFont typeface="Courier New" panose="02070309020205020404" pitchFamily="49" charset="0"/>
              <a:buChar char="o"/>
            </a:pPr>
            <a:r>
              <a:rPr lang="en-US" dirty="0">
                <a:solidFill>
                  <a:schemeClr val="tx1">
                    <a:lumMod val="75000"/>
                    <a:lumOff val="25000"/>
                  </a:schemeClr>
                </a:solidFill>
                <a:latin typeface="Arial" panose="020B0604020202020204" pitchFamily="34" charset="0"/>
                <a:cs typeface="Arial" panose="020B0604020202020204" pitchFamily="34" charset="0"/>
              </a:rPr>
              <a:t>Rail Collision</a:t>
            </a:r>
          </a:p>
          <a:p>
            <a:pPr marL="800100" lvl="1" indent="-342900">
              <a:buClr>
                <a:srgbClr val="C66A39"/>
              </a:buClr>
              <a:buSzPct val="85000"/>
              <a:buFont typeface="Courier New" panose="02070309020205020404" pitchFamily="49" charset="0"/>
              <a:buChar char="o"/>
            </a:pPr>
            <a:r>
              <a:rPr lang="en-US" dirty="0">
                <a:solidFill>
                  <a:schemeClr val="tx1">
                    <a:lumMod val="75000"/>
                    <a:lumOff val="25000"/>
                  </a:schemeClr>
                </a:solidFill>
                <a:latin typeface="Arial" panose="020B0604020202020204" pitchFamily="34" charset="0"/>
                <a:cs typeface="Arial" panose="020B0604020202020204" pitchFamily="34" charset="0"/>
              </a:rPr>
              <a:t>Rail Impact on Person</a:t>
            </a:r>
          </a:p>
          <a:p>
            <a:pPr marL="800100" lvl="1" indent="-342900">
              <a:buClr>
                <a:srgbClr val="C66A39"/>
              </a:buClr>
              <a:buSzPct val="85000"/>
              <a:buFont typeface="Courier New" panose="02070309020205020404" pitchFamily="49" charset="0"/>
              <a:buChar char="o"/>
            </a:pPr>
            <a:r>
              <a:rPr lang="en-US" dirty="0">
                <a:solidFill>
                  <a:schemeClr val="tx1">
                    <a:lumMod val="75000"/>
                    <a:lumOff val="25000"/>
                  </a:schemeClr>
                </a:solidFill>
                <a:latin typeface="Arial" panose="020B0604020202020204" pitchFamily="34" charset="0"/>
                <a:cs typeface="Arial" panose="020B0604020202020204" pitchFamily="34" charset="0"/>
              </a:rPr>
              <a:t>Underground Hazardous Atmosphere</a:t>
            </a:r>
          </a:p>
          <a:p>
            <a:pPr marL="800100" lvl="1" indent="-342900">
              <a:buClr>
                <a:srgbClr val="C66A39"/>
              </a:buClr>
              <a:buSzPct val="85000"/>
              <a:buFont typeface="Courier New" panose="02070309020205020404" pitchFamily="49" charset="0"/>
              <a:buChar char="o"/>
            </a:pPr>
            <a:r>
              <a:rPr lang="en-US" dirty="0">
                <a:solidFill>
                  <a:schemeClr val="tx1">
                    <a:lumMod val="75000"/>
                    <a:lumOff val="25000"/>
                  </a:schemeClr>
                </a:solidFill>
                <a:latin typeface="Arial" panose="020B0604020202020204" pitchFamily="34" charset="0"/>
                <a:cs typeface="Arial" panose="020B0604020202020204" pitchFamily="34" charset="0"/>
              </a:rPr>
              <a:t>Underground Rock Fall</a:t>
            </a:r>
          </a:p>
          <a:p>
            <a:pPr marL="800100" lvl="1" indent="-342900">
              <a:buClr>
                <a:srgbClr val="C66A39"/>
              </a:buClr>
              <a:buSzPct val="85000"/>
              <a:buFont typeface="Courier New" panose="02070309020205020404" pitchFamily="49" charset="0"/>
              <a:buChar char="o"/>
            </a:pPr>
            <a:r>
              <a:rPr lang="en-US" dirty="0">
                <a:solidFill>
                  <a:schemeClr val="tx1">
                    <a:lumMod val="75000"/>
                    <a:lumOff val="25000"/>
                  </a:schemeClr>
                </a:solidFill>
                <a:latin typeface="Arial" panose="020B0604020202020204" pitchFamily="34" charset="0"/>
                <a:cs typeface="Arial" panose="020B0604020202020204" pitchFamily="34" charset="0"/>
              </a:rPr>
              <a:t>Underground Shaft Hoisting</a:t>
            </a:r>
          </a:p>
          <a:p>
            <a:pPr marL="800100" lvl="1" indent="-342900">
              <a:buClr>
                <a:srgbClr val="C66A39"/>
              </a:buClr>
              <a:buSzPct val="85000"/>
              <a:buFont typeface="Courier New" panose="02070309020205020404" pitchFamily="49" charset="0"/>
              <a:buChar char="o"/>
            </a:pPr>
            <a:r>
              <a:rPr lang="en-US" dirty="0">
                <a:solidFill>
                  <a:schemeClr val="tx1">
                    <a:lumMod val="75000"/>
                    <a:lumOff val="25000"/>
                  </a:schemeClr>
                </a:solidFill>
                <a:latin typeface="Arial" panose="020B0604020202020204" pitchFamily="34" charset="0"/>
                <a:cs typeface="Arial" panose="020B0604020202020204" pitchFamily="34" charset="0"/>
              </a:rPr>
              <a:t>Vehicle Impact on Person</a:t>
            </a:r>
          </a:p>
        </p:txBody>
      </p:sp>
      <p:sp>
        <p:nvSpPr>
          <p:cNvPr id="7" name="TextBox 6">
            <a:extLst>
              <a:ext uri="{FF2B5EF4-FFF2-40B4-BE49-F238E27FC236}">
                <a16:creationId xmlns:a16="http://schemas.microsoft.com/office/drawing/2014/main" id="{23050A48-5F09-D1F0-8863-576042017110}"/>
              </a:ext>
            </a:extLst>
          </p:cNvPr>
          <p:cNvSpPr txBox="1"/>
          <p:nvPr/>
        </p:nvSpPr>
        <p:spPr>
          <a:xfrm>
            <a:off x="1953935" y="1401066"/>
            <a:ext cx="4825805" cy="2523768"/>
          </a:xfrm>
          <a:prstGeom prst="rect">
            <a:avLst/>
          </a:prstGeom>
          <a:noFill/>
        </p:spPr>
        <p:txBody>
          <a:bodyPr wrap="square" rtlCol="0">
            <a:spAutoFit/>
          </a:bodyPr>
          <a:lstStyle/>
          <a:p>
            <a:pPr>
              <a:spcBef>
                <a:spcPts val="600"/>
              </a:spcBef>
            </a:pPr>
            <a:r>
              <a:rPr lang="en-US" sz="2000" b="1" dirty="0">
                <a:solidFill>
                  <a:srgbClr val="4BC4AC"/>
                </a:solidFill>
                <a:latin typeface="Arial" panose="020B0604020202020204" pitchFamily="34" charset="0"/>
                <a:cs typeface="Arial" panose="020B0604020202020204" pitchFamily="34" charset="0"/>
              </a:rPr>
              <a:t>New Forms</a:t>
            </a:r>
            <a:endParaRPr lang="en-US" sz="2000" dirty="0">
              <a:solidFill>
                <a:srgbClr val="4BC4AC"/>
              </a:solidFill>
              <a:latin typeface="Arial" panose="020B0604020202020204" pitchFamily="34" charset="0"/>
              <a:cs typeface="Arial" panose="020B0604020202020204" pitchFamily="34" charset="0"/>
            </a:endParaRPr>
          </a:p>
          <a:p>
            <a:pPr marL="285750" indent="-285750">
              <a:buClr>
                <a:srgbClr val="C66A39"/>
              </a:buClr>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Contractor Equipment Safety Inspection</a:t>
            </a:r>
          </a:p>
          <a:p>
            <a:pPr marL="285750" indent="-285750">
              <a:buClr>
                <a:srgbClr val="C66A39"/>
              </a:buClr>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Forklift Inspection</a:t>
            </a:r>
          </a:p>
          <a:p>
            <a:pPr marL="285750" indent="-285750">
              <a:buClr>
                <a:srgbClr val="C66A39"/>
              </a:buClr>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Water Stand Inspection</a:t>
            </a:r>
          </a:p>
          <a:p>
            <a:endParaRPr lang="en-US" b="1" dirty="0">
              <a:solidFill>
                <a:schemeClr val="tx1">
                  <a:lumMod val="75000"/>
                  <a:lumOff val="25000"/>
                </a:schemeClr>
              </a:solidFill>
              <a:latin typeface="Arial" panose="020B0604020202020204" pitchFamily="34" charset="0"/>
              <a:cs typeface="Arial" panose="020B0604020202020204" pitchFamily="34" charset="0"/>
            </a:endParaRPr>
          </a:p>
          <a:p>
            <a:pPr>
              <a:spcBef>
                <a:spcPts val="600"/>
              </a:spcBef>
            </a:pPr>
            <a:r>
              <a:rPr lang="en-US" sz="2000" b="1" dirty="0">
                <a:solidFill>
                  <a:srgbClr val="4BC4AC"/>
                </a:solidFill>
                <a:latin typeface="Arial" panose="020B0604020202020204" pitchFamily="34" charset="0"/>
                <a:cs typeface="Arial" panose="020B0604020202020204" pitchFamily="34" charset="0"/>
              </a:rPr>
              <a:t>Renamed Forms</a:t>
            </a:r>
            <a:endParaRPr lang="en-US" sz="2000" dirty="0">
              <a:solidFill>
                <a:srgbClr val="4BC4AC"/>
              </a:solidFill>
              <a:latin typeface="Arial" panose="020B0604020202020204" pitchFamily="34" charset="0"/>
              <a:cs typeface="Arial" panose="020B0604020202020204" pitchFamily="34" charset="0"/>
            </a:endParaRPr>
          </a:p>
          <a:p>
            <a:pPr marL="285750" indent="-285750">
              <a:spcBef>
                <a:spcPts val="600"/>
              </a:spcBef>
              <a:buClr>
                <a:srgbClr val="C66A39"/>
              </a:buClr>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Blast Design Modifications (previously Blasting Variance)</a:t>
            </a:r>
          </a:p>
        </p:txBody>
      </p:sp>
    </p:spTree>
    <p:extLst>
      <p:ext uri="{BB962C8B-B14F-4D97-AF65-F5344CB8AC3E}">
        <p14:creationId xmlns:p14="http://schemas.microsoft.com/office/powerpoint/2010/main" val="3706804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B442FA-CDE6-065F-EC32-D36E7A0519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2431435"/>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High-risk Incidents</a:t>
            </a:r>
          </a:p>
          <a:p>
            <a:endParaRPr lang="en-US" sz="2800">
              <a:solidFill>
                <a:schemeClr val="bg1"/>
              </a:solidFill>
              <a:latin typeface="Arial" panose="020B0604020202020204" pitchFamily="34" charset="0"/>
              <a:cs typeface="Arial" panose="020B0604020202020204" pitchFamily="34" charset="0"/>
            </a:endParaRPr>
          </a:p>
          <a:p>
            <a:r>
              <a:rPr lang="en-US" sz="2800" i="1">
                <a:solidFill>
                  <a:schemeClr val="bg1"/>
                </a:solidFill>
                <a:latin typeface="Arial" panose="020B0604020202020204" pitchFamily="34" charset="0"/>
                <a:cs typeface="Arial" panose="020B0604020202020204" pitchFamily="34" charset="0"/>
              </a:rPr>
              <a:t>Actionable and PFEs</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2125928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C57936B-51BF-79BD-576A-C8E50F7775C6}"/>
              </a:ext>
            </a:extLst>
          </p:cNvPr>
          <p:cNvSpPr>
            <a:spLocks noGrp="1"/>
          </p:cNvSpPr>
          <p:nvPr>
            <p:ph type="body" sz="quarter" idx="32"/>
          </p:nvPr>
        </p:nvSpPr>
        <p:spPr>
          <a:xfrm>
            <a:off x="6372404" y="4413232"/>
            <a:ext cx="2409824" cy="236484"/>
          </a:xfrm>
        </p:spPr>
        <p:txBody>
          <a:bodyPr/>
          <a:lstStyle/>
          <a:p>
            <a:r>
              <a:rPr lang="en-US" sz="1050" i="1">
                <a:latin typeface="Arial" panose="020B0604020202020204" pitchFamily="34" charset="0"/>
                <a:cs typeface="Arial" panose="020B0604020202020204" pitchFamily="34" charset="0"/>
              </a:rPr>
              <a:t>Location of haul truck and parked service vehicles. </a:t>
            </a:r>
          </a:p>
        </p:txBody>
      </p:sp>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a:xfrm>
            <a:off x="9281039" y="6352424"/>
            <a:ext cx="2496660" cy="290882"/>
          </a:xfrm>
        </p:spPr>
        <p:txBody>
          <a:bodyPr/>
          <a:lstStyle/>
          <a:p>
            <a:r>
              <a:rPr lang="en-US" sz="1050" i="1">
                <a:latin typeface="Arial" panose="020B0604020202020204" pitchFamily="34" charset="0"/>
                <a:cs typeface="Arial" panose="020B0604020202020204" pitchFamily="34" charset="0"/>
              </a:rPr>
              <a:t>Haul truck contact with service truck. </a:t>
            </a:r>
          </a:p>
          <a:p>
            <a:endParaRPr lang="en-US"/>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544903" cy="533203"/>
          </a:xfrm>
        </p:spPr>
        <p:txBody>
          <a:bodyPr/>
          <a:lstStyle/>
          <a:p>
            <a:r>
              <a:rPr lang="en-US"/>
              <a:t>Haul Truck Contacted Service Truck </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9"/>
          <a:ext cx="5763923" cy="5509696"/>
        </p:xfrm>
        <a:graphic>
          <a:graphicData uri="http://schemas.openxmlformats.org/drawingml/2006/table">
            <a:tbl>
              <a:tblPr firstRow="1" bandRow="1">
                <a:tableStyleId>{1FECB4D8-DB02-4DC6-A0A2-4F2EBAE1DC90}</a:tableStyleId>
              </a:tblPr>
              <a:tblGrid>
                <a:gridCol w="1562053">
                  <a:extLst>
                    <a:ext uri="{9D8B030D-6E8A-4147-A177-3AD203B41FA5}">
                      <a16:colId xmlns:a16="http://schemas.microsoft.com/office/drawing/2014/main" val="2478897174"/>
                    </a:ext>
                  </a:extLst>
                </a:gridCol>
                <a:gridCol w="4201870">
                  <a:extLst>
                    <a:ext uri="{9D8B030D-6E8A-4147-A177-3AD203B41FA5}">
                      <a16:colId xmlns:a16="http://schemas.microsoft.com/office/drawing/2014/main" val="1434738273"/>
                    </a:ext>
                  </a:extLst>
                </a:gridCol>
              </a:tblGrid>
              <a:tr h="417995">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94100">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Sierrita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37566">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August 30, 2025 / 4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14550">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Property Damage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786280">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050" b="0" i="0" kern="1200">
                          <a:solidFill>
                            <a:schemeClr val="dk1"/>
                          </a:solidFill>
                          <a:effectLst/>
                          <a:latin typeface="Arial"/>
                          <a:ea typeface="+mn-ea"/>
                          <a:cs typeface="Arial"/>
                        </a:rPr>
                        <a:t>A haul truck lost power while dumping at the primary crusher. Mechanics arrived and parked service trucks nose-to-nose in front of the haul truck. After exiting their vehicles, the mechanics climbed onto the haul truck deck to diagnose the issue. Once the electrical issue was believed to be fixed, a mechanic started the haul truck for testing. The truck rolled forward approximately 20 feet into the front of one of the parked service trucks. </a:t>
                      </a:r>
                      <a:r>
                        <a:rPr lang="en-US" sz="1050" b="0" i="0" kern="1200">
                          <a:solidFill>
                            <a:schemeClr val="dk1"/>
                          </a:solidFill>
                          <a:effectLst/>
                          <a:latin typeface="Arial" panose="020B0604020202020204" pitchFamily="34" charset="0"/>
                          <a:ea typeface="+mn-ea"/>
                          <a:cs typeface="Arial" panose="020B0604020202020204" pitchFamily="34" charset="0"/>
                        </a:rPr>
                        <a:t>No employees were on the ground when the truck began to roll. </a:t>
                      </a:r>
                      <a:endParaRPr lang="en-US" sz="1050">
                        <a:latin typeface="Arial" panose="020B0604020202020204" pitchFamily="34" charset="0"/>
                        <a:cs typeface="Arial" panose="020B0604020202020204" pitchFamily="34" charset="0"/>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8952">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763283">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The haul truck had been locked out, but energy sources were not isolated. </a:t>
                      </a:r>
                    </a:p>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Wheel chocks were not used and the parking brake was not set. Both help prevent a truck from rolling while being serviced.</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65910">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hlinkClick r:id="rId2"/>
                        </a:rPr>
                        <a:t>FCX-23 Interaction with Heavy Mobile Equipment – Surface </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391713">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No injuries.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429347">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latin typeface="Arial"/>
                          <a:cs typeface="Arial"/>
                        </a:rPr>
                        <a:t>Cara Forbregd, Manager-Health and Safety</a:t>
                      </a:r>
                    </a:p>
                    <a:p>
                      <a:pPr marL="171450" marR="0" lvl="0" indent="-171450" algn="l">
                        <a:lnSpc>
                          <a:spcPct val="100000"/>
                        </a:lnSpc>
                        <a:spcBef>
                          <a:spcPts val="0"/>
                        </a:spcBef>
                        <a:spcAft>
                          <a:spcPts val="0"/>
                        </a:spcAft>
                        <a:buClrTx/>
                        <a:buSzTx/>
                        <a:buFont typeface="Arial" panose="020B0604020202020204" pitchFamily="34" charset="0"/>
                        <a:buChar char="•"/>
                      </a:pPr>
                      <a:r>
                        <a:rPr lang="en-US" sz="1050">
                          <a:latin typeface="Arial"/>
                          <a:cs typeface="Arial"/>
                        </a:rPr>
                        <a:t>Bret Hunt, Manager-Mine</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96926" y="544480"/>
            <a:ext cx="1249391"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Vehicle Collision or Rollover </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2025-24</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20028984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Logo, icon&#10;&#10;Description automatically generated">
            <a:extLst>
              <a:ext uri="{FF2B5EF4-FFF2-40B4-BE49-F238E27FC236}">
                <a16:creationId xmlns:a16="http://schemas.microsoft.com/office/drawing/2014/main" id="{BFF8D316-2E50-29D7-4D86-132A91444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91" y="81945"/>
            <a:ext cx="531862" cy="460745"/>
          </a:xfrm>
          <a:prstGeom prst="rect">
            <a:avLst/>
          </a:prstGeom>
        </p:spPr>
      </p:pic>
      <p:pic>
        <p:nvPicPr>
          <p:cNvPr id="1026" name="Picture 2">
            <a:extLst>
              <a:ext uri="{FF2B5EF4-FFF2-40B4-BE49-F238E27FC236}">
                <a16:creationId xmlns:a16="http://schemas.microsoft.com/office/drawing/2014/main" id="{64C11354-1E70-41DF-9860-CC1973F202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2305" y="3055557"/>
            <a:ext cx="2409824" cy="32130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3374495-362B-13F8-E319-A49AD70525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3691"/>
          <a:stretch>
            <a:fillRect/>
          </a:stretch>
        </p:blipFill>
        <p:spPr bwMode="auto">
          <a:xfrm>
            <a:off x="6415948" y="1495565"/>
            <a:ext cx="2908635" cy="2858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379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CB771-E6E1-695A-1E2E-17CED25DA035}"/>
            </a:ext>
          </a:extLst>
        </p:cNvPr>
        <p:cNvGrpSpPr/>
        <p:nvPr/>
      </p:nvGrpSpPr>
      <p:grpSpPr>
        <a:xfrm>
          <a:off x="0" y="0"/>
          <a:ext cx="0" cy="0"/>
          <a:chOff x="0" y="0"/>
          <a:chExt cx="0" cy="0"/>
        </a:xfrm>
      </p:grpSpPr>
      <p:sp>
        <p:nvSpPr>
          <p:cNvPr id="21" name="Title 20">
            <a:extLst>
              <a:ext uri="{FF2B5EF4-FFF2-40B4-BE49-F238E27FC236}">
                <a16:creationId xmlns:a16="http://schemas.microsoft.com/office/drawing/2014/main" id="{7FCAD839-702D-80A9-CC55-DE446B949381}"/>
              </a:ext>
            </a:extLst>
          </p:cNvPr>
          <p:cNvSpPr>
            <a:spLocks noGrp="1"/>
          </p:cNvSpPr>
          <p:nvPr>
            <p:ph type="title"/>
          </p:nvPr>
        </p:nvSpPr>
        <p:spPr>
          <a:xfrm>
            <a:off x="3937091" y="270082"/>
            <a:ext cx="5004411" cy="533203"/>
          </a:xfrm>
          <a:prstGeom prst="rect">
            <a:avLst/>
          </a:prstGeom>
        </p:spPr>
        <p:txBody>
          <a:bodyPr/>
          <a:lstStyle/>
          <a:p>
            <a:r>
              <a:rPr lang="en-US"/>
              <a:t>Head-on Vehicle Collision </a:t>
            </a:r>
          </a:p>
        </p:txBody>
      </p:sp>
      <p:graphicFrame>
        <p:nvGraphicFramePr>
          <p:cNvPr id="22" name="Table 2">
            <a:extLst>
              <a:ext uri="{FF2B5EF4-FFF2-40B4-BE49-F238E27FC236}">
                <a16:creationId xmlns:a16="http://schemas.microsoft.com/office/drawing/2014/main" id="{FF919095-E89A-5C5A-CB6E-D3E8C0D650E6}"/>
              </a:ext>
            </a:extLst>
          </p:cNvPr>
          <p:cNvGraphicFramePr>
            <a:graphicFrameLocks noGrp="1"/>
          </p:cNvGraphicFramePr>
          <p:nvPr/>
        </p:nvGraphicFramePr>
        <p:xfrm>
          <a:off x="111109" y="969966"/>
          <a:ext cx="6030623" cy="5617950"/>
        </p:xfrm>
        <a:graphic>
          <a:graphicData uri="http://schemas.openxmlformats.org/drawingml/2006/table">
            <a:tbl>
              <a:tblPr firstRow="1" bandRow="1">
                <a:tableStyleId>{1FECB4D8-DB02-4DC6-A0A2-4F2EBAE1DC90}</a:tableStyleId>
              </a:tblPr>
              <a:tblGrid>
                <a:gridCol w="1299967">
                  <a:extLst>
                    <a:ext uri="{9D8B030D-6E8A-4147-A177-3AD203B41FA5}">
                      <a16:colId xmlns:a16="http://schemas.microsoft.com/office/drawing/2014/main" val="2478897174"/>
                    </a:ext>
                  </a:extLst>
                </a:gridCol>
                <a:gridCol w="4730656">
                  <a:extLst>
                    <a:ext uri="{9D8B030D-6E8A-4147-A177-3AD203B41FA5}">
                      <a16:colId xmlns:a16="http://schemas.microsoft.com/office/drawing/2014/main" val="1434738273"/>
                    </a:ext>
                  </a:extLst>
                </a:gridCol>
              </a:tblGrid>
              <a:tr h="320606">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64500">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a:latin typeface="Arial"/>
                          <a:cs typeface="Arial"/>
                        </a:rPr>
                        <a:t>PT Freeport Indonesia</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64500">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a:latin typeface="Arial"/>
                          <a:cs typeface="Arial"/>
                        </a:rPr>
                        <a:t>September 2, 2025 / 2:09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64500">
                <a:tc>
                  <a:txBody>
                    <a:bodyPr/>
                    <a:lstStyle/>
                    <a:p>
                      <a:r>
                        <a:rPr lang="en-US" sz="1000" b="1">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a:latin typeface="Arial"/>
                          <a:cs typeface="Arial"/>
                        </a:rPr>
                        <a:t>Property Damage</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146597">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a:latin typeface="Arial"/>
                          <a:cs typeface="Arial"/>
                        </a:rPr>
                        <a:t>An empty dump truck, operated by a solo driver, was travelling from the Cargo Dock towards Milepost 25 on the Main Supply Road. Meanwhile, an empty Isuzu trailer with both a driver and passenger was heading in the opposite direction, from LIP MP-21 toward the Cargo Dock. As the two vehicles approached each other near MP-17, the Isuzu trailer lost control and collided with the truck.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64500">
                <a:tc>
                  <a:txBody>
                    <a:bodyPr/>
                    <a:lstStyle/>
                    <a:p>
                      <a:r>
                        <a:rPr lang="en-US" sz="1000" b="1">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a:latin typeface="Arial"/>
                          <a:cs typeface="Arial"/>
                        </a:rPr>
                        <a:t>Vehicle Collision or Rollover</a:t>
                      </a:r>
                    </a:p>
                  </a:txBody>
                  <a:tcPr anchor="ctr">
                    <a:lnL w="0">
                      <a:noFill/>
                    </a:lnL>
                    <a:lnR w="12700">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584593686"/>
                  </a:ext>
                </a:extLst>
              </a:tr>
              <a:tr h="432818">
                <a:tc>
                  <a:txBody>
                    <a:bodyPr/>
                    <a:lstStyle/>
                    <a:p>
                      <a:r>
                        <a:rPr lang="en-US" sz="1000" b="1">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a:latin typeface="Arial"/>
                          <a:cs typeface="Arial"/>
                        </a:rPr>
                        <a:t>Actionable – Significant (3) Likely (3)</a:t>
                      </a:r>
                    </a:p>
                    <a:p>
                      <a:pPr algn="l"/>
                      <a:endParaRPr lang="en-US" sz="1050">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150855670"/>
                  </a:ext>
                </a:extLst>
              </a:tr>
              <a:tr h="1217202">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228600" marR="0" lvl="0" indent="-22860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latin typeface="Arial"/>
                          <a:cs typeface="Arial"/>
                        </a:rPr>
                        <a:t>Isuzu trailer occupants weren’t focused on the task.</a:t>
                      </a:r>
                    </a:p>
                    <a:p>
                      <a:pPr marL="228600" marR="0" lvl="0" indent="-22860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latin typeface="Arial"/>
                          <a:cs typeface="Arial"/>
                        </a:rPr>
                        <a:t>Individuals failed to recognize driving risks on the MSR.</a:t>
                      </a:r>
                    </a:p>
                    <a:p>
                      <a:pPr marL="228600" marR="0" lvl="0" indent="-22860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latin typeface="Arial"/>
                          <a:cs typeface="Arial"/>
                        </a:rPr>
                        <a:t>Speed limiter/governor wasn’t programmed on Isuzu trailer.</a:t>
                      </a:r>
                    </a:p>
                    <a:p>
                      <a:pPr marL="228600" marR="0" lvl="0" indent="-22860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latin typeface="Arial"/>
                          <a:cs typeface="Arial"/>
                        </a:rPr>
                        <a:t>Isuzu trailer was speeding. </a:t>
                      </a:r>
                    </a:p>
                    <a:p>
                      <a:pPr marL="228600" marR="0" lvl="0" indent="-22860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latin typeface="Arial"/>
                          <a:cs typeface="Arial"/>
                        </a:rPr>
                        <a:t>Isuzu trailer SOP was inadequate.</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577091">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a:ln>
                            <a:noFill/>
                          </a:ln>
                          <a:solidFill>
                            <a:schemeClr val="tx1"/>
                          </a:solidFill>
                          <a:effectLst/>
                          <a:uLnTx/>
                          <a:uFillTx/>
                          <a:latin typeface="Arial"/>
                          <a:ea typeface="+mn-ea"/>
                          <a:cs typeface="Arial"/>
                        </a:rPr>
                        <a:t>SOP/4.04.10/POJ/002/2024 – Material Hauling Standard Operating Procedure</a:t>
                      </a:r>
                      <a:endParaRPr kumimoji="0" lang="en-US" sz="1050" b="0" i="0" u="none" strike="sngStrike" kern="1200" cap="none" spc="0" normalizeH="0" baseline="0" noProof="0">
                        <a:ln>
                          <a:noFill/>
                        </a:ln>
                        <a:solidFill>
                          <a:schemeClr val="tx1"/>
                        </a:solidFill>
                        <a:effectLst/>
                        <a:uLnTx/>
                        <a:uFillTx/>
                        <a:latin typeface="Arial"/>
                        <a:ea typeface="+mn-ea"/>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32818">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lgn="l">
                        <a:buFont typeface="Arial" panose="020B0604020202020204" pitchFamily="34" charset="0"/>
                        <a:buChar char="•"/>
                      </a:pPr>
                      <a:r>
                        <a:rPr lang="en-US" sz="1050">
                          <a:latin typeface="Arial"/>
                          <a:cs typeface="Arial"/>
                        </a:rPr>
                        <a:t>All three employees sustained minor injuries and were treated, then released for the local health clinic.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432818">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lgn="l">
                        <a:buFont typeface="Arial" panose="020B0604020202020204" pitchFamily="34" charset="0"/>
                        <a:buChar char="•"/>
                      </a:pPr>
                      <a:r>
                        <a:rPr lang="en-US" sz="1050">
                          <a:latin typeface="Arial"/>
                          <a:cs typeface="Arial"/>
                        </a:rPr>
                        <a:t>James Spitzer Cano, Vice President-Global Supply Chain </a:t>
                      </a:r>
                    </a:p>
                    <a:p>
                      <a:pPr marL="171450" indent="-171450" algn="l">
                        <a:buFont typeface="Arial" panose="020B0604020202020204" pitchFamily="34" charset="0"/>
                        <a:buChar char="•"/>
                      </a:pPr>
                      <a:r>
                        <a:rPr lang="en-US" sz="1050">
                          <a:latin typeface="Arial"/>
                          <a:cs typeface="Arial"/>
                        </a:rPr>
                        <a:t>Suharto Sitorus, Manager-Lowland Warehouses GSC</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88DA3304-322F-BD58-4655-5E5A4D5C68F6}"/>
              </a:ext>
            </a:extLst>
          </p:cNvPr>
          <p:cNvGraphicFramePr>
            <a:graphicFrameLocks noGrp="1"/>
          </p:cNvGraphicFramePr>
          <p:nvPr/>
        </p:nvGraphicFramePr>
        <p:xfrm>
          <a:off x="9201111" y="462032"/>
          <a:ext cx="2548929" cy="411480"/>
        </p:xfrm>
        <a:graphic>
          <a:graphicData uri="http://schemas.openxmlformats.org/drawingml/2006/table">
            <a:tbl>
              <a:tblPr firstRow="1" bandRow="1">
                <a:tableStyleId>{5C22544A-7EE6-4342-B048-85BDC9FD1C3A}</a:tableStyleId>
              </a:tblPr>
              <a:tblGrid>
                <a:gridCol w="2548929">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2025-18</a:t>
                      </a:r>
                      <a:endParaRPr lang="en-US" sz="1050" b="1">
                        <a:solidFill>
                          <a:srgbClr val="0000FF"/>
                        </a:solidFill>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20029089</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6" name="Picture 15" descr="Logo, icon&#10;&#10;Description automatically generated">
            <a:extLst>
              <a:ext uri="{FF2B5EF4-FFF2-40B4-BE49-F238E27FC236}">
                <a16:creationId xmlns:a16="http://schemas.microsoft.com/office/drawing/2014/main" id="{C5AE848E-60F5-98ED-6A57-AD3433D538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099" y="115217"/>
            <a:ext cx="545034" cy="472156"/>
          </a:xfrm>
          <a:prstGeom prst="rect">
            <a:avLst/>
          </a:prstGeom>
        </p:spPr>
      </p:pic>
      <p:sp>
        <p:nvSpPr>
          <p:cNvPr id="12" name="Text Placeholder 18">
            <a:extLst>
              <a:ext uri="{FF2B5EF4-FFF2-40B4-BE49-F238E27FC236}">
                <a16:creationId xmlns:a16="http://schemas.microsoft.com/office/drawing/2014/main" id="{9BC909AC-40F2-170B-21AC-889CE612DE3F}"/>
              </a:ext>
            </a:extLst>
          </p:cNvPr>
          <p:cNvSpPr txBox="1">
            <a:spLocks/>
          </p:cNvSpPr>
          <p:nvPr/>
        </p:nvSpPr>
        <p:spPr>
          <a:xfrm>
            <a:off x="6385998" y="5718492"/>
            <a:ext cx="2314000" cy="425444"/>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marR="0" lvl="0" indent="0" algn="l" defTabSz="914408" rtl="0" eaLnBrk="1" fontAlgn="auto" latinLnBrk="0" hangingPunct="1">
              <a:lnSpc>
                <a:spcPct val="100000"/>
              </a:lnSpc>
              <a:spcBef>
                <a:spcPts val="0"/>
              </a:spcBef>
              <a:spcAft>
                <a:spcPts val="0"/>
              </a:spcAft>
              <a:buClr>
                <a:srgbClr val="4472C4"/>
              </a:buClr>
              <a:buSzPct val="100000"/>
              <a:buFont typeface="Calibri" panose="020F0502020204030204" pitchFamily="34" charset="0"/>
              <a:buNone/>
              <a:tabLst/>
              <a:defRPr/>
            </a:pPr>
            <a:r>
              <a:rPr kumimoji="0" lang="en-US" sz="100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The location at MP-17 where the dump truck and Isuzu trailer were involved in a head-on collision</a:t>
            </a:r>
            <a:endParaRPr kumimoji="0" lang="en-US" sz="90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B17FF451-9903-6658-0D2B-00D27AA960C8}"/>
              </a:ext>
            </a:extLst>
          </p:cNvPr>
          <p:cNvSpPr txBox="1"/>
          <p:nvPr/>
        </p:nvSpPr>
        <p:spPr>
          <a:xfrm>
            <a:off x="8884333" y="5718492"/>
            <a:ext cx="2747557" cy="541068"/>
          </a:xfrm>
          <a:prstGeom prst="rect">
            <a:avLst/>
          </a:prstGeom>
        </p:spPr>
        <p:txBody>
          <a:bodyPr/>
          <a:lstStyle>
            <a:defPPr>
              <a:defRPr lang="en-US"/>
            </a:defPPr>
            <a:lvl1pPr indent="0" algn="ctr" defTabSz="914408">
              <a:lnSpc>
                <a:spcPct val="100000"/>
              </a:lnSpc>
              <a:spcBef>
                <a:spcPts val="0"/>
              </a:spcBef>
              <a:spcAft>
                <a:spcPts val="0"/>
              </a:spcAft>
              <a:buClr>
                <a:schemeClr val="accent1"/>
              </a:buClr>
              <a:buSzPct val="100000"/>
              <a:buFont typeface="Calibri" panose="020F0502020204030204" pitchFamily="34" charset="0"/>
              <a:buNone/>
              <a:defRPr sz="1100">
                <a:solidFill>
                  <a:schemeClr val="tx1">
                    <a:lumMod val="75000"/>
                    <a:lumOff val="25000"/>
                  </a:schemeClr>
                </a:solidFill>
              </a:defRPr>
            </a:lvl1pPr>
            <a:lvl2pPr marL="384051" indent="-182881" defTabSz="914408">
              <a:lnSpc>
                <a:spcPct val="90000"/>
              </a:lnSpc>
              <a:spcBef>
                <a:spcPts val="201"/>
              </a:spcBef>
              <a:spcAft>
                <a:spcPts val="400"/>
              </a:spcAft>
              <a:buClr>
                <a:schemeClr val="accent1"/>
              </a:buClr>
              <a:buFont typeface="Calibri" pitchFamily="34" charset="0"/>
              <a:buChar char="◦"/>
              <a:defRPr sz="1801">
                <a:solidFill>
                  <a:schemeClr val="tx1">
                    <a:lumMod val="75000"/>
                    <a:lumOff val="25000"/>
                  </a:schemeClr>
                </a:solidFill>
              </a:defRPr>
            </a:lvl2pPr>
            <a:lvl3pPr marL="384051" indent="0" defTabSz="914408">
              <a:lnSpc>
                <a:spcPct val="90000"/>
              </a:lnSpc>
              <a:spcBef>
                <a:spcPts val="201"/>
              </a:spcBef>
              <a:spcAft>
                <a:spcPts val="400"/>
              </a:spcAft>
              <a:buClr>
                <a:schemeClr val="accent1"/>
              </a:buClr>
              <a:buFont typeface="Calibri" pitchFamily="34" charset="0"/>
              <a:buNone/>
              <a:defRPr sz="1401">
                <a:solidFill>
                  <a:schemeClr val="tx1">
                    <a:lumMod val="75000"/>
                    <a:lumOff val="25000"/>
                  </a:schemeClr>
                </a:solidFill>
              </a:defRPr>
            </a:lvl3pPr>
            <a:lvl4pPr marL="749814" indent="-182881" defTabSz="914408">
              <a:lnSpc>
                <a:spcPct val="90000"/>
              </a:lnSpc>
              <a:spcBef>
                <a:spcPts val="201"/>
              </a:spcBef>
              <a:spcAft>
                <a:spcPts val="400"/>
              </a:spcAft>
              <a:buClr>
                <a:schemeClr val="accent1"/>
              </a:buClr>
              <a:buFont typeface="Calibri" pitchFamily="34" charset="0"/>
              <a:buChar char="◦"/>
              <a:defRPr sz="1401">
                <a:solidFill>
                  <a:schemeClr val="tx1">
                    <a:lumMod val="75000"/>
                    <a:lumOff val="25000"/>
                  </a:schemeClr>
                </a:solidFill>
              </a:defRPr>
            </a:lvl4pPr>
            <a:lvl5pPr marL="932696" indent="-182881" defTabSz="914408">
              <a:lnSpc>
                <a:spcPct val="90000"/>
              </a:lnSpc>
              <a:spcBef>
                <a:spcPts val="201"/>
              </a:spcBef>
              <a:spcAft>
                <a:spcPts val="400"/>
              </a:spcAft>
              <a:buClr>
                <a:schemeClr val="accent1"/>
              </a:buClr>
              <a:buFont typeface="Calibri" pitchFamily="34" charset="0"/>
              <a:buChar char="◦"/>
              <a:defRPr sz="1401">
                <a:solidFill>
                  <a:schemeClr val="tx1">
                    <a:lumMod val="75000"/>
                    <a:lumOff val="25000"/>
                  </a:schemeClr>
                </a:solidFill>
              </a:defRPr>
            </a:lvl5pPr>
            <a:lvl6pPr marL="1100010" indent="-228602" defTabSz="914408">
              <a:lnSpc>
                <a:spcPct val="90000"/>
              </a:lnSpc>
              <a:spcBef>
                <a:spcPts val="201"/>
              </a:spcBef>
              <a:spcAft>
                <a:spcPts val="400"/>
              </a:spcAft>
              <a:buClr>
                <a:schemeClr val="accent1"/>
              </a:buClr>
              <a:buFont typeface="Calibri" pitchFamily="34" charset="0"/>
              <a:buChar char="◦"/>
              <a:defRPr sz="1401">
                <a:solidFill>
                  <a:schemeClr val="tx1">
                    <a:lumMod val="75000"/>
                    <a:lumOff val="25000"/>
                  </a:schemeClr>
                </a:solidFill>
              </a:defRPr>
            </a:lvl6pPr>
            <a:lvl7pPr marL="1300011" indent="-228602" defTabSz="914408">
              <a:lnSpc>
                <a:spcPct val="90000"/>
              </a:lnSpc>
              <a:spcBef>
                <a:spcPts val="201"/>
              </a:spcBef>
              <a:spcAft>
                <a:spcPts val="400"/>
              </a:spcAft>
              <a:buClr>
                <a:schemeClr val="accent1"/>
              </a:buClr>
              <a:buFont typeface="Calibri" pitchFamily="34" charset="0"/>
              <a:buChar char="◦"/>
              <a:defRPr sz="1401">
                <a:solidFill>
                  <a:schemeClr val="tx1">
                    <a:lumMod val="75000"/>
                    <a:lumOff val="25000"/>
                  </a:schemeClr>
                </a:solidFill>
              </a:defRPr>
            </a:lvl7pPr>
            <a:lvl8pPr marL="1500013" indent="-228602" defTabSz="914408">
              <a:lnSpc>
                <a:spcPct val="90000"/>
              </a:lnSpc>
              <a:spcBef>
                <a:spcPts val="201"/>
              </a:spcBef>
              <a:spcAft>
                <a:spcPts val="400"/>
              </a:spcAft>
              <a:buClr>
                <a:schemeClr val="accent1"/>
              </a:buClr>
              <a:buFont typeface="Calibri" pitchFamily="34" charset="0"/>
              <a:buChar char="◦"/>
              <a:defRPr sz="1401">
                <a:solidFill>
                  <a:schemeClr val="tx1">
                    <a:lumMod val="75000"/>
                    <a:lumOff val="25000"/>
                  </a:schemeClr>
                </a:solidFill>
              </a:defRPr>
            </a:lvl8pPr>
            <a:lvl9pPr marL="1700014" indent="-228602" defTabSz="914408">
              <a:lnSpc>
                <a:spcPct val="90000"/>
              </a:lnSpc>
              <a:spcBef>
                <a:spcPts val="201"/>
              </a:spcBef>
              <a:spcAft>
                <a:spcPts val="400"/>
              </a:spcAft>
              <a:buClr>
                <a:schemeClr val="accent1"/>
              </a:buClr>
              <a:buFont typeface="Calibri" pitchFamily="34" charset="0"/>
              <a:buChar char="◦"/>
              <a:defRPr sz="1401">
                <a:solidFill>
                  <a:schemeClr val="tx1">
                    <a:lumMod val="75000"/>
                    <a:lumOff val="25000"/>
                  </a:schemeClr>
                </a:solidFill>
              </a:defRPr>
            </a:lvl9pPr>
          </a:lstStyle>
          <a:p>
            <a:pPr marL="0" marR="0" lvl="0" indent="0" algn="l" defTabSz="914408" rtl="0" eaLnBrk="1" fontAlgn="auto" latinLnBrk="0" hangingPunct="1">
              <a:lnSpc>
                <a:spcPct val="100000"/>
              </a:lnSpc>
              <a:spcBef>
                <a:spcPts val="0"/>
              </a:spcBef>
              <a:spcAft>
                <a:spcPts val="0"/>
              </a:spcAft>
              <a:buClr>
                <a:srgbClr val="4472C4"/>
              </a:buClr>
              <a:buSzPct val="100000"/>
              <a:buFont typeface="Calibri" panose="020F0502020204030204" pitchFamily="34" charset="0"/>
              <a:buNone/>
              <a:tabLst/>
              <a:defRPr/>
            </a:pPr>
            <a:r>
              <a:rPr kumimoji="0" lang="en-US" sz="100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Final position of vehicles after collision</a:t>
            </a:r>
          </a:p>
        </p:txBody>
      </p:sp>
      <p:pic>
        <p:nvPicPr>
          <p:cNvPr id="5" name="Picture 4">
            <a:extLst>
              <a:ext uri="{FF2B5EF4-FFF2-40B4-BE49-F238E27FC236}">
                <a16:creationId xmlns:a16="http://schemas.microsoft.com/office/drawing/2014/main" id="{9628B26C-059C-D726-A1F1-510552442798}"/>
              </a:ext>
            </a:extLst>
          </p:cNvPr>
          <p:cNvPicPr>
            <a:picLocks noChangeAspect="1"/>
          </p:cNvPicPr>
          <p:nvPr/>
        </p:nvPicPr>
        <p:blipFill>
          <a:blip r:embed="rId4"/>
          <a:stretch>
            <a:fillRect/>
          </a:stretch>
        </p:blipFill>
        <p:spPr>
          <a:xfrm>
            <a:off x="6366993" y="1470635"/>
            <a:ext cx="2333488" cy="2043098"/>
          </a:xfrm>
          <a:prstGeom prst="rect">
            <a:avLst/>
          </a:prstGeom>
        </p:spPr>
      </p:pic>
      <p:pic>
        <p:nvPicPr>
          <p:cNvPr id="8" name="Picture 7">
            <a:extLst>
              <a:ext uri="{FF2B5EF4-FFF2-40B4-BE49-F238E27FC236}">
                <a16:creationId xmlns:a16="http://schemas.microsoft.com/office/drawing/2014/main" id="{49FC0B4B-E4BF-BB6C-2E70-FC8C92A3D3C4}"/>
              </a:ext>
            </a:extLst>
          </p:cNvPr>
          <p:cNvPicPr>
            <a:picLocks noChangeAspect="1"/>
          </p:cNvPicPr>
          <p:nvPr/>
        </p:nvPicPr>
        <p:blipFill>
          <a:blip r:embed="rId5"/>
          <a:stretch>
            <a:fillRect/>
          </a:stretch>
        </p:blipFill>
        <p:spPr>
          <a:xfrm>
            <a:off x="8775747" y="1470635"/>
            <a:ext cx="1628165" cy="2054098"/>
          </a:xfrm>
          <a:prstGeom prst="rect">
            <a:avLst/>
          </a:prstGeom>
        </p:spPr>
      </p:pic>
      <p:pic>
        <p:nvPicPr>
          <p:cNvPr id="10" name="Picture 9">
            <a:extLst>
              <a:ext uri="{FF2B5EF4-FFF2-40B4-BE49-F238E27FC236}">
                <a16:creationId xmlns:a16="http://schemas.microsoft.com/office/drawing/2014/main" id="{77D97B95-CE35-AD54-D6FF-B2E1FD33F190}"/>
              </a:ext>
            </a:extLst>
          </p:cNvPr>
          <p:cNvPicPr>
            <a:picLocks noChangeAspect="1"/>
          </p:cNvPicPr>
          <p:nvPr/>
        </p:nvPicPr>
        <p:blipFill>
          <a:blip r:embed="rId6"/>
          <a:stretch>
            <a:fillRect/>
          </a:stretch>
        </p:blipFill>
        <p:spPr>
          <a:xfrm>
            <a:off x="10470948" y="1470635"/>
            <a:ext cx="1315967" cy="2043098"/>
          </a:xfrm>
          <a:prstGeom prst="rect">
            <a:avLst/>
          </a:prstGeom>
        </p:spPr>
      </p:pic>
      <p:pic>
        <p:nvPicPr>
          <p:cNvPr id="18" name="Picture 17">
            <a:extLst>
              <a:ext uri="{FF2B5EF4-FFF2-40B4-BE49-F238E27FC236}">
                <a16:creationId xmlns:a16="http://schemas.microsoft.com/office/drawing/2014/main" id="{8C59F6FE-602D-3F8E-148D-157174981802}"/>
              </a:ext>
            </a:extLst>
          </p:cNvPr>
          <p:cNvPicPr>
            <a:picLocks noChangeAspect="1"/>
          </p:cNvPicPr>
          <p:nvPr/>
        </p:nvPicPr>
        <p:blipFill>
          <a:blip r:embed="rId7"/>
          <a:stretch>
            <a:fillRect/>
          </a:stretch>
        </p:blipFill>
        <p:spPr>
          <a:xfrm>
            <a:off x="6385999" y="4181083"/>
            <a:ext cx="2313999" cy="1512418"/>
          </a:xfrm>
          <a:prstGeom prst="rect">
            <a:avLst/>
          </a:prstGeom>
        </p:spPr>
      </p:pic>
      <p:grpSp>
        <p:nvGrpSpPr>
          <p:cNvPr id="23" name="Group 22">
            <a:extLst>
              <a:ext uri="{FF2B5EF4-FFF2-40B4-BE49-F238E27FC236}">
                <a16:creationId xmlns:a16="http://schemas.microsoft.com/office/drawing/2014/main" id="{F3BE1630-70F0-474E-BBC1-EBA014E8F48C}"/>
              </a:ext>
            </a:extLst>
          </p:cNvPr>
          <p:cNvGrpSpPr/>
          <p:nvPr/>
        </p:nvGrpSpPr>
        <p:grpSpPr>
          <a:xfrm>
            <a:off x="8775747" y="4181083"/>
            <a:ext cx="3053315" cy="1512418"/>
            <a:chOff x="8760771" y="3635315"/>
            <a:chExt cx="3112831" cy="1608698"/>
          </a:xfrm>
        </p:grpSpPr>
        <p:pic>
          <p:nvPicPr>
            <p:cNvPr id="15" name="Picture 14">
              <a:extLst>
                <a:ext uri="{FF2B5EF4-FFF2-40B4-BE49-F238E27FC236}">
                  <a16:creationId xmlns:a16="http://schemas.microsoft.com/office/drawing/2014/main" id="{608D43D7-71A2-7D18-283A-E5292F371756}"/>
                </a:ext>
              </a:extLst>
            </p:cNvPr>
            <p:cNvPicPr>
              <a:picLocks noChangeAspect="1"/>
            </p:cNvPicPr>
            <p:nvPr/>
          </p:nvPicPr>
          <p:blipFill>
            <a:blip r:embed="rId8"/>
            <a:stretch>
              <a:fillRect/>
            </a:stretch>
          </p:blipFill>
          <p:spPr>
            <a:xfrm>
              <a:off x="8760771" y="3635315"/>
              <a:ext cx="3112831" cy="1608698"/>
            </a:xfrm>
            <a:prstGeom prst="rect">
              <a:avLst/>
            </a:prstGeom>
          </p:spPr>
        </p:pic>
        <p:sp>
          <p:nvSpPr>
            <p:cNvPr id="19" name="Explosion: 8 Points 18">
              <a:extLst>
                <a:ext uri="{FF2B5EF4-FFF2-40B4-BE49-F238E27FC236}">
                  <a16:creationId xmlns:a16="http://schemas.microsoft.com/office/drawing/2014/main" id="{9DC627BA-AD9E-136B-CA87-35BEBFACFD52}"/>
                </a:ext>
              </a:extLst>
            </p:cNvPr>
            <p:cNvSpPr/>
            <p:nvPr/>
          </p:nvSpPr>
          <p:spPr>
            <a:xfrm>
              <a:off x="10129774" y="4338246"/>
              <a:ext cx="245491" cy="267092"/>
            </a:xfrm>
            <a:prstGeom prst="irregularSeal1">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Explosion: 8 Points 19">
              <a:extLst>
                <a:ext uri="{FF2B5EF4-FFF2-40B4-BE49-F238E27FC236}">
                  <a16:creationId xmlns:a16="http://schemas.microsoft.com/office/drawing/2014/main" id="{A4349CBA-E80F-EBEA-2CEA-D7CF1BAB26F3}"/>
                </a:ext>
              </a:extLst>
            </p:cNvPr>
            <p:cNvSpPr/>
            <p:nvPr/>
          </p:nvSpPr>
          <p:spPr>
            <a:xfrm>
              <a:off x="9794000" y="4020827"/>
              <a:ext cx="245491" cy="267092"/>
            </a:xfrm>
            <a:prstGeom prst="irregularSeal1">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AF1815B7-9515-F0EC-4002-AC7AAA9A0CF3}"/>
              </a:ext>
            </a:extLst>
          </p:cNvPr>
          <p:cNvSpPr txBox="1"/>
          <p:nvPr/>
        </p:nvSpPr>
        <p:spPr>
          <a:xfrm>
            <a:off x="180266" y="594003"/>
            <a:ext cx="11967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Vehicle Collision or Rollover</a:t>
            </a:r>
          </a:p>
        </p:txBody>
      </p:sp>
      <p:sp>
        <p:nvSpPr>
          <p:cNvPr id="4" name="TextBox 3">
            <a:extLst>
              <a:ext uri="{FF2B5EF4-FFF2-40B4-BE49-F238E27FC236}">
                <a16:creationId xmlns:a16="http://schemas.microsoft.com/office/drawing/2014/main" id="{3CC329AC-40EE-147A-405F-16F1284EE299}"/>
              </a:ext>
            </a:extLst>
          </p:cNvPr>
          <p:cNvSpPr txBox="1"/>
          <p:nvPr/>
        </p:nvSpPr>
        <p:spPr>
          <a:xfrm>
            <a:off x="6291996" y="3549724"/>
            <a:ext cx="2333487" cy="5539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Damage to Isuzu trailer (deformed chassis, severe damage to the right front cabin)</a:t>
            </a:r>
            <a:endParaRPr kumimoji="0" lang="id-ID" sz="100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B0D103B5-8AAE-E8B2-B234-14ECF5439DAF}"/>
              </a:ext>
            </a:extLst>
          </p:cNvPr>
          <p:cNvSpPr txBox="1"/>
          <p:nvPr/>
        </p:nvSpPr>
        <p:spPr>
          <a:xfrm>
            <a:off x="8719484" y="3531306"/>
            <a:ext cx="1684428" cy="5539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Damage to dump truck (damage to right front cabin)</a:t>
            </a:r>
            <a:endParaRPr kumimoji="0" lang="id-ID" sz="100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4743A1F1-6CEA-0A08-3AD2-5E3E6645F45E}"/>
              </a:ext>
            </a:extLst>
          </p:cNvPr>
          <p:cNvSpPr txBox="1"/>
          <p:nvPr/>
        </p:nvSpPr>
        <p:spPr>
          <a:xfrm>
            <a:off x="10403912" y="3549724"/>
            <a:ext cx="1544439"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Aerial of incident area</a:t>
            </a:r>
            <a:endParaRPr kumimoji="0" lang="id-ID" sz="100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1409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E9AB0762-24EF-C1C1-0AA4-4F3C6B1B93BB}"/>
              </a:ext>
            </a:extLst>
          </p:cNvPr>
          <p:cNvPicPr>
            <a:picLocks noGrp="1" noChangeAspect="1"/>
          </p:cNvPicPr>
          <p:nvPr>
            <p:ph type="pic" sz="quarter" idx="16"/>
          </p:nvPr>
        </p:nvPicPr>
        <p:blipFill>
          <a:blip r:embed="rId2"/>
          <a:srcRect t="13442" b="13442"/>
          <a:stretch/>
        </p:blipFill>
        <p:spPr>
          <a:xfrm>
            <a:off x="6636714" y="1501822"/>
            <a:ext cx="1981394" cy="1934405"/>
          </a:xfrm>
          <a:prstGeom prst="rect">
            <a:avLst/>
          </a:prstGeom>
        </p:spPr>
      </p:pic>
      <p:pic>
        <p:nvPicPr>
          <p:cNvPr id="14" name="Picture Placeholder 13">
            <a:extLst>
              <a:ext uri="{FF2B5EF4-FFF2-40B4-BE49-F238E27FC236}">
                <a16:creationId xmlns:a16="http://schemas.microsoft.com/office/drawing/2014/main" id="{29880117-7FB7-265B-EB63-5E30B0A804D6}"/>
              </a:ext>
            </a:extLst>
          </p:cNvPr>
          <p:cNvPicPr>
            <a:picLocks noGrp="1" noChangeAspect="1"/>
          </p:cNvPicPr>
          <p:nvPr>
            <p:ph type="pic" sz="quarter" idx="18"/>
          </p:nvPr>
        </p:nvPicPr>
        <p:blipFill>
          <a:blip r:embed="rId3"/>
          <a:srcRect t="19970" r="36383" b="8996"/>
          <a:stretch>
            <a:fillRect/>
          </a:stretch>
        </p:blipFill>
        <p:spPr>
          <a:xfrm>
            <a:off x="6636714" y="3557090"/>
            <a:ext cx="4670822" cy="2795519"/>
          </a:xfrm>
          <a:prstGeom prst="rect">
            <a:avLst/>
          </a:prstGeom>
        </p:spPr>
      </p:pic>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a:xfrm>
            <a:off x="8688167" y="2177936"/>
            <a:ext cx="2414791" cy="226425"/>
          </a:xfrm>
        </p:spPr>
        <p:txBody>
          <a:bodyPr/>
          <a:lstStyle/>
          <a:p>
            <a:r>
              <a:rPr lang="en-US" sz="1050" i="1">
                <a:latin typeface="Arial" panose="020B0604020202020204" pitchFamily="34" charset="0"/>
                <a:cs typeface="Arial" panose="020B0604020202020204" pitchFamily="34" charset="0"/>
              </a:rPr>
              <a:t>A hard hat placed on the boulder that landed seven feet from the slurry truck provides a clear sense of scale.</a:t>
            </a:r>
          </a:p>
        </p:txBody>
      </p:sp>
      <p:sp>
        <p:nvSpPr>
          <p:cNvPr id="7" name="Text Placeholder 6">
            <a:extLst>
              <a:ext uri="{FF2B5EF4-FFF2-40B4-BE49-F238E27FC236}">
                <a16:creationId xmlns:a16="http://schemas.microsoft.com/office/drawing/2014/main" id="{36C2989D-F256-C7DA-44CF-08A92585B723}"/>
              </a:ext>
            </a:extLst>
          </p:cNvPr>
          <p:cNvSpPr>
            <a:spLocks noGrp="1"/>
          </p:cNvSpPr>
          <p:nvPr>
            <p:ph type="body" sz="quarter" idx="34"/>
          </p:nvPr>
        </p:nvSpPr>
        <p:spPr>
          <a:xfrm>
            <a:off x="6555404" y="6404116"/>
            <a:ext cx="3976525" cy="183801"/>
          </a:xfrm>
        </p:spPr>
        <p:txBody>
          <a:bodyPr/>
          <a:lstStyle/>
          <a:p>
            <a:r>
              <a:rPr lang="en-US" sz="1050" i="1">
                <a:latin typeface="Arial" panose="020B0604020202020204" pitchFamily="34" charset="0"/>
                <a:cs typeface="Arial" panose="020B0604020202020204" pitchFamily="34" charset="0"/>
              </a:rPr>
              <a:t>Position of the loader and slurry truck as debris fell.</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544903" cy="533203"/>
          </a:xfrm>
        </p:spPr>
        <p:txBody>
          <a:bodyPr/>
          <a:lstStyle/>
          <a:p>
            <a:r>
              <a:rPr lang="en-US"/>
              <a:t>Rock Cascade Near Slurry Truck</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8"/>
          <a:ext cx="5609203" cy="5617436"/>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08879">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110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Sierrita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999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September 15, 2025 / 12:20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69563">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Near Miss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768848">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b="0" i="0" kern="1200">
                          <a:solidFill>
                            <a:schemeClr val="dk1"/>
                          </a:solidFill>
                          <a:effectLst/>
                          <a:latin typeface="Arial"/>
                          <a:ea typeface="+mn-ea"/>
                          <a:cs typeface="Arial"/>
                        </a:rPr>
                        <a:t>A loader operator was cleaning the rock slot above the 397-blast pattern. During operation, material was dumped over an edge, resulting in rock debris cascading down three benches. A slurry truck with two employees was located on a blast pattern below the third bench. A boulder measuring approximately 4 feet by 3 feet and weighing an estimated 900 pounds landed approximately seven feet from the truck.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a:cs typeface="Arial"/>
                        </a:rPr>
                        <a:t>Lack of activity coordination between loader and crews working below.  </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97764">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hlinkClick r:id="rId4"/>
                        </a:rPr>
                        <a:t>FCX23 - Interaction with Heavy Mobile Equipment</a:t>
                      </a:r>
                      <a:endParaRPr lang="en-US" sz="1050">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8887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No injuries</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1103">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Cara Forbregd, Manager-Health &amp; Safety</a:t>
                      </a:r>
                    </a:p>
                    <a:p>
                      <a:pPr marL="171450" lvl="0" indent="-171450">
                        <a:buFont typeface="Arial" panose="020B0604020202020204" pitchFamily="34" charset="0"/>
                        <a:buChar char="•"/>
                      </a:pPr>
                      <a:r>
                        <a:rPr lang="en-US" sz="1050">
                          <a:latin typeface="Arial"/>
                          <a:cs typeface="Arial"/>
                        </a:rPr>
                        <a:t>Allen Kinney, </a:t>
                      </a:r>
                      <a:r>
                        <a:rPr lang="en-US" sz="1100" b="0" i="0" u="none" strike="noStrike" noProof="0">
                          <a:solidFill>
                            <a:srgbClr val="000000"/>
                          </a:solidFill>
                          <a:latin typeface="Arial"/>
                        </a:rPr>
                        <a:t>Superintendent-</a:t>
                      </a:r>
                      <a:r>
                        <a:rPr lang="en-US" sz="1050">
                          <a:latin typeface="Arial"/>
                          <a:cs typeface="Arial"/>
                        </a:rPr>
                        <a:t>Mine Operations </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127410" y="676071"/>
            <a:ext cx="12493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Falling Objects</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2025-25</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20029445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Icon&#10;&#10;Description automatically generated">
            <a:extLst>
              <a:ext uri="{FF2B5EF4-FFF2-40B4-BE49-F238E27FC236}">
                <a16:creationId xmlns:a16="http://schemas.microsoft.com/office/drawing/2014/main" id="{7C6F91F0-8E8C-703A-90AA-2352CEC1C1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810" y="92822"/>
            <a:ext cx="701393" cy="607607"/>
          </a:xfrm>
          <a:prstGeom prst="rect">
            <a:avLst/>
          </a:prstGeom>
        </p:spPr>
      </p:pic>
      <p:sp>
        <p:nvSpPr>
          <p:cNvPr id="22" name="TextBox 21">
            <a:extLst>
              <a:ext uri="{FF2B5EF4-FFF2-40B4-BE49-F238E27FC236}">
                <a16:creationId xmlns:a16="http://schemas.microsoft.com/office/drawing/2014/main" id="{EF6D6CA5-5C78-206C-2103-A64BAE01268A}"/>
              </a:ext>
            </a:extLst>
          </p:cNvPr>
          <p:cNvSpPr txBox="1"/>
          <p:nvPr/>
        </p:nvSpPr>
        <p:spPr>
          <a:xfrm>
            <a:off x="9577716" y="5852934"/>
            <a:ext cx="879368" cy="230832"/>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Slurry truck</a:t>
            </a:r>
          </a:p>
        </p:txBody>
      </p:sp>
      <p:sp>
        <p:nvSpPr>
          <p:cNvPr id="23" name="TextBox 22">
            <a:extLst>
              <a:ext uri="{FF2B5EF4-FFF2-40B4-BE49-F238E27FC236}">
                <a16:creationId xmlns:a16="http://schemas.microsoft.com/office/drawing/2014/main" id="{FC2D272A-BC01-91FE-6A7D-EBFDDED3051A}"/>
              </a:ext>
            </a:extLst>
          </p:cNvPr>
          <p:cNvSpPr txBox="1"/>
          <p:nvPr/>
        </p:nvSpPr>
        <p:spPr>
          <a:xfrm>
            <a:off x="7408994" y="4202359"/>
            <a:ext cx="580010" cy="230832"/>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Loader</a:t>
            </a:r>
          </a:p>
        </p:txBody>
      </p:sp>
      <p:sp>
        <p:nvSpPr>
          <p:cNvPr id="24" name="Oval 23">
            <a:extLst>
              <a:ext uri="{FF2B5EF4-FFF2-40B4-BE49-F238E27FC236}">
                <a16:creationId xmlns:a16="http://schemas.microsoft.com/office/drawing/2014/main" id="{98989D8B-9278-5600-DC2D-8B1762439E8B}"/>
              </a:ext>
            </a:extLst>
          </p:cNvPr>
          <p:cNvSpPr/>
          <p:nvPr/>
        </p:nvSpPr>
        <p:spPr>
          <a:xfrm>
            <a:off x="7235517" y="4581729"/>
            <a:ext cx="1273787" cy="1291653"/>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99BD453C-1668-FAE7-49A5-6AB42BD2F8C4}"/>
              </a:ext>
            </a:extLst>
          </p:cNvPr>
          <p:cNvSpPr txBox="1"/>
          <p:nvPr/>
        </p:nvSpPr>
        <p:spPr>
          <a:xfrm>
            <a:off x="8335893" y="4976275"/>
            <a:ext cx="936519" cy="230832"/>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Falling debris</a:t>
            </a:r>
          </a:p>
        </p:txBody>
      </p:sp>
    </p:spTree>
    <p:extLst>
      <p:ext uri="{BB962C8B-B14F-4D97-AF65-F5344CB8AC3E}">
        <p14:creationId xmlns:p14="http://schemas.microsoft.com/office/powerpoint/2010/main" val="1168471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056A100-FABD-78F0-F6EE-71CC3BDBA291}"/>
              </a:ext>
            </a:extLst>
          </p:cNvPr>
          <p:cNvSpPr>
            <a:spLocks noGrp="1"/>
          </p:cNvSpPr>
          <p:nvPr>
            <p:ph type="body" sz="quarter" idx="32"/>
          </p:nvPr>
        </p:nvSpPr>
        <p:spPr>
          <a:xfrm>
            <a:off x="6370909" y="3572281"/>
            <a:ext cx="2440965" cy="236484"/>
          </a:xfrm>
        </p:spPr>
        <p:txBody>
          <a:bodyPr/>
          <a:lstStyle/>
          <a:p>
            <a:r>
              <a:rPr lang="en-US" sz="1050" i="1">
                <a:latin typeface="Arial" panose="020B0604020202020204" pitchFamily="34" charset="0"/>
                <a:cs typeface="Arial" panose="020B0604020202020204" pitchFamily="34" charset="0"/>
              </a:rPr>
              <a:t>View of road</a:t>
            </a:r>
          </a:p>
        </p:txBody>
      </p:sp>
      <p:sp>
        <p:nvSpPr>
          <p:cNvPr id="14" name="Text Placeholder 13">
            <a:extLst>
              <a:ext uri="{FF2B5EF4-FFF2-40B4-BE49-F238E27FC236}">
                <a16:creationId xmlns:a16="http://schemas.microsoft.com/office/drawing/2014/main" id="{FADC347C-9AD4-24F9-A24E-555E41F7CDB4}"/>
              </a:ext>
            </a:extLst>
          </p:cNvPr>
          <p:cNvSpPr>
            <a:spLocks noGrp="1"/>
          </p:cNvSpPr>
          <p:nvPr>
            <p:ph type="body" sz="quarter" idx="34"/>
          </p:nvPr>
        </p:nvSpPr>
        <p:spPr>
          <a:xfrm>
            <a:off x="6514615" y="6308001"/>
            <a:ext cx="2289276" cy="226425"/>
          </a:xfrm>
        </p:spPr>
        <p:txBody>
          <a:bodyPr/>
          <a:lstStyle/>
          <a:p>
            <a:r>
              <a:rPr lang="en-US" sz="1050" i="1">
                <a:latin typeface="Arial" panose="020B0604020202020204" pitchFamily="34" charset="0"/>
                <a:cs typeface="Arial" panose="020B0604020202020204" pitchFamily="34" charset="0"/>
              </a:rPr>
              <a:t>Passenger side view</a:t>
            </a: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490623" y="269826"/>
            <a:ext cx="4627659" cy="533203"/>
          </a:xfrm>
          <a:prstGeom prst="rect">
            <a:avLst/>
          </a:prstGeom>
        </p:spPr>
        <p:txBody>
          <a:bodyPr/>
          <a:lstStyle/>
          <a:p>
            <a:r>
              <a:rPr lang="en-US"/>
              <a:t>Fuel Truck Rollover </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0" y="1078478"/>
          <a:ext cx="5609203" cy="5509439"/>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08879">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110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Bagdad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999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September 15, 2025 / 8:48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69563">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Injury – First Aid</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768848">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b="0" i="0" kern="1200">
                          <a:solidFill>
                            <a:schemeClr val="dk1"/>
                          </a:solidFill>
                          <a:effectLst/>
                          <a:latin typeface="Arial"/>
                          <a:ea typeface="+mn-ea"/>
                          <a:cs typeface="Arial"/>
                        </a:rPr>
                        <a:t>While operating a manual transmission lube truck on a downhill road with grades ranging from 11% to 22%, the operator reported brake failure. At the bottom of the hill, the operator engaged the emergency brake, causing the truck to slide sideways. The operator lost control, and the truck struck a berm, rolled over once and landed upright on top of the berm. The contractor was able to exit the truck without assistance.</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a:cs typeface="Arial"/>
                        </a:rPr>
                        <a:t>Operator was wearing a seatbelt at the time of the incident.</a:t>
                      </a:r>
                    </a:p>
                    <a:p>
                      <a:pPr marL="171450" lvl="0" indent="-171450">
                        <a:buFont typeface="Arial" panose="020B0604020202020204" pitchFamily="34" charset="0"/>
                        <a:buChar char="•"/>
                      </a:pPr>
                      <a:r>
                        <a:rPr lang="en-US" sz="1050">
                          <a:solidFill>
                            <a:schemeClr val="tx1"/>
                          </a:solidFill>
                          <a:latin typeface="Arial"/>
                          <a:cs typeface="Arial"/>
                        </a:rPr>
                        <a:t>Operator had previously noted brake issues on equipment inspections but continued to operate the truck.</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97764">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b="0" i="0" u="none" strike="noStrike" noProof="0">
                          <a:latin typeface="Arial"/>
                          <a:hlinkClick r:id="rId3"/>
                        </a:rPr>
                        <a:t>FCX23 - Interaction with Heavy Mobile Equipment - Surface</a:t>
                      </a:r>
                      <a:endParaRPr lang="en-US" sz="1050">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8887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Operator sustained minor scrapes and bruising.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1103">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Rachel Adams, Manager-Health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2025-26</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20029488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2" name="TextBox 1">
            <a:extLst>
              <a:ext uri="{FF2B5EF4-FFF2-40B4-BE49-F238E27FC236}">
                <a16:creationId xmlns:a16="http://schemas.microsoft.com/office/drawing/2014/main" id="{AE58BB17-B072-1534-190F-31E1290A7FC0}"/>
              </a:ext>
            </a:extLst>
          </p:cNvPr>
          <p:cNvSpPr txBox="1"/>
          <p:nvPr/>
        </p:nvSpPr>
        <p:spPr>
          <a:xfrm>
            <a:off x="0" y="513536"/>
            <a:ext cx="1249391"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Vehicle Collision or Rollover</a:t>
            </a:r>
          </a:p>
        </p:txBody>
      </p:sp>
      <p:pic>
        <p:nvPicPr>
          <p:cNvPr id="4" name="Picture 3">
            <a:extLst>
              <a:ext uri="{FF2B5EF4-FFF2-40B4-BE49-F238E27FC236}">
                <a16:creationId xmlns:a16="http://schemas.microsoft.com/office/drawing/2014/main" id="{0B9B5BFD-6EB7-BD6B-2E68-C3F9346309BD}"/>
              </a:ext>
            </a:extLst>
          </p:cNvPr>
          <p:cNvPicPr>
            <a:picLocks noChangeAspect="1"/>
          </p:cNvPicPr>
          <p:nvPr/>
        </p:nvPicPr>
        <p:blipFill>
          <a:blip r:embed="rId4"/>
          <a:srcRect l="14356" t="9977" r="3866" b="5658"/>
          <a:stretch>
            <a:fillRect/>
          </a:stretch>
        </p:blipFill>
        <p:spPr>
          <a:xfrm>
            <a:off x="6370910" y="1481081"/>
            <a:ext cx="2440965" cy="2077207"/>
          </a:xfrm>
          <a:prstGeom prst="rect">
            <a:avLst/>
          </a:prstGeom>
        </p:spPr>
      </p:pic>
      <p:pic>
        <p:nvPicPr>
          <p:cNvPr id="6" name="Picture 5">
            <a:extLst>
              <a:ext uri="{FF2B5EF4-FFF2-40B4-BE49-F238E27FC236}">
                <a16:creationId xmlns:a16="http://schemas.microsoft.com/office/drawing/2014/main" id="{C55154A5-1C3A-F130-0317-5315B4D991D0}"/>
              </a:ext>
            </a:extLst>
          </p:cNvPr>
          <p:cNvPicPr>
            <a:picLocks noChangeAspect="1"/>
          </p:cNvPicPr>
          <p:nvPr/>
        </p:nvPicPr>
        <p:blipFill>
          <a:blip r:embed="rId5"/>
          <a:srcRect t="23167" b="15890"/>
          <a:stretch>
            <a:fillRect/>
          </a:stretch>
        </p:blipFill>
        <p:spPr>
          <a:xfrm>
            <a:off x="9105625" y="1481081"/>
            <a:ext cx="2539459" cy="2077207"/>
          </a:xfrm>
          <a:prstGeom prst="rect">
            <a:avLst/>
          </a:prstGeom>
        </p:spPr>
      </p:pic>
      <p:pic>
        <p:nvPicPr>
          <p:cNvPr id="10" name="Picture 9">
            <a:extLst>
              <a:ext uri="{FF2B5EF4-FFF2-40B4-BE49-F238E27FC236}">
                <a16:creationId xmlns:a16="http://schemas.microsoft.com/office/drawing/2014/main" id="{C5373C7B-4E3A-5CE1-C49C-96B88468226B}"/>
              </a:ext>
            </a:extLst>
          </p:cNvPr>
          <p:cNvPicPr>
            <a:picLocks noChangeAspect="1"/>
          </p:cNvPicPr>
          <p:nvPr/>
        </p:nvPicPr>
        <p:blipFill>
          <a:blip r:embed="rId6"/>
          <a:srcRect t="9346"/>
          <a:stretch>
            <a:fillRect/>
          </a:stretch>
        </p:blipFill>
        <p:spPr>
          <a:xfrm>
            <a:off x="9149083" y="3943264"/>
            <a:ext cx="1992800" cy="2364740"/>
          </a:xfrm>
          <a:prstGeom prst="rect">
            <a:avLst/>
          </a:prstGeom>
        </p:spPr>
      </p:pic>
      <p:pic>
        <p:nvPicPr>
          <p:cNvPr id="11" name="Picture 10" descr="Logo, icon&#10;&#10;Description automatically generated">
            <a:extLst>
              <a:ext uri="{FF2B5EF4-FFF2-40B4-BE49-F238E27FC236}">
                <a16:creationId xmlns:a16="http://schemas.microsoft.com/office/drawing/2014/main" id="{5E0A0BF5-3EA0-8D9A-B4FB-90E0E36F51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565" y="57645"/>
            <a:ext cx="526259" cy="455891"/>
          </a:xfrm>
          <a:prstGeom prst="rect">
            <a:avLst/>
          </a:prstGeom>
        </p:spPr>
      </p:pic>
      <p:pic>
        <p:nvPicPr>
          <p:cNvPr id="15" name="Picture 14">
            <a:extLst>
              <a:ext uri="{FF2B5EF4-FFF2-40B4-BE49-F238E27FC236}">
                <a16:creationId xmlns:a16="http://schemas.microsoft.com/office/drawing/2014/main" id="{3564FA95-CCEC-B46F-4296-1DCD397691DE}"/>
              </a:ext>
            </a:extLst>
          </p:cNvPr>
          <p:cNvPicPr>
            <a:picLocks noChangeAspect="1"/>
          </p:cNvPicPr>
          <p:nvPr/>
        </p:nvPicPr>
        <p:blipFill>
          <a:blip r:embed="rId8"/>
          <a:srcRect t="15139"/>
          <a:stretch>
            <a:fillRect/>
          </a:stretch>
        </p:blipFill>
        <p:spPr>
          <a:xfrm>
            <a:off x="6514615" y="3943263"/>
            <a:ext cx="2122414" cy="2364740"/>
          </a:xfrm>
          <a:prstGeom prst="rect">
            <a:avLst/>
          </a:prstGeom>
        </p:spPr>
      </p:pic>
      <p:sp>
        <p:nvSpPr>
          <p:cNvPr id="16" name="Text Placeholder 13">
            <a:extLst>
              <a:ext uri="{FF2B5EF4-FFF2-40B4-BE49-F238E27FC236}">
                <a16:creationId xmlns:a16="http://schemas.microsoft.com/office/drawing/2014/main" id="{FF127B30-B870-E421-B4BF-A4BAEA27110B}"/>
              </a:ext>
            </a:extLst>
          </p:cNvPr>
          <p:cNvSpPr txBox="1">
            <a:spLocks/>
          </p:cNvSpPr>
          <p:nvPr/>
        </p:nvSpPr>
        <p:spPr>
          <a:xfrm>
            <a:off x="9149604" y="6308002"/>
            <a:ext cx="3145907" cy="226425"/>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91441" marR="0" lvl="0" indent="-91441"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Char char=" "/>
              <a:tabLst/>
              <a:defRPr/>
            </a:pPr>
            <a:r>
              <a:rPr kumimoji="0" lang="en-U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Driver side view</a:t>
            </a:r>
          </a:p>
        </p:txBody>
      </p:sp>
      <p:sp>
        <p:nvSpPr>
          <p:cNvPr id="17" name="Text Placeholder 13">
            <a:extLst>
              <a:ext uri="{FF2B5EF4-FFF2-40B4-BE49-F238E27FC236}">
                <a16:creationId xmlns:a16="http://schemas.microsoft.com/office/drawing/2014/main" id="{1DC0AFFF-7907-5587-50AD-DC71A6AB620C}"/>
              </a:ext>
            </a:extLst>
          </p:cNvPr>
          <p:cNvSpPr txBox="1">
            <a:spLocks/>
          </p:cNvSpPr>
          <p:nvPr/>
        </p:nvSpPr>
        <p:spPr>
          <a:xfrm>
            <a:off x="8929927" y="3560325"/>
            <a:ext cx="2715158" cy="332568"/>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91441" marR="0" lvl="0" indent="-91441"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Char char=" "/>
              <a:tabLst/>
              <a:defRPr/>
            </a:pPr>
            <a:r>
              <a:rPr kumimoji="0" lang="en-U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Truck position after landing on berm </a:t>
            </a:r>
          </a:p>
        </p:txBody>
      </p:sp>
    </p:spTree>
    <p:extLst>
      <p:ext uri="{BB962C8B-B14F-4D97-AF65-F5344CB8AC3E}">
        <p14:creationId xmlns:p14="http://schemas.microsoft.com/office/powerpoint/2010/main" val="1813695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prstGeom prst="rect">
            <a:avLst/>
          </a:prstGeom>
        </p:spPr>
        <p:txBody>
          <a:bodyPr/>
          <a:lstStyle/>
          <a:p>
            <a:r>
              <a:rPr lang="en-US"/>
              <a:t>Mill Liner Struck Employee</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0" y="1078478"/>
          <a:ext cx="5609203" cy="5509439"/>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08879">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110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Bagdad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999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September 18, 2025 / 4 a.m.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69563">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Injury – Restricted Duty</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768848">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While removing mill liners, a contractor was standing on a liner handler in the throat (entrance) of the mill, when three liners fell approximately 9.5 feet to the ground. One liner weighing 787 pounds deflected off the handler, striking and pinching the contractor’s leg.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a:cs typeface="Arial"/>
                        </a:rPr>
                        <a:t>Liner bolts were broken, causing them to fall off the wall</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97764">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No applicable policy</a:t>
                      </a:r>
                      <a:endParaRPr lang="en-US"/>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8887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Contractor sustained swelling and bruising</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1103">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panose="020B0604020202020204" pitchFamily="34" charset="0"/>
                          <a:cs typeface="Arial" panose="020B0604020202020204" pitchFamily="34" charset="0"/>
                        </a:rPr>
                        <a:t>Rachel Adams, Manager-Health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2025-19</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20029575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2" name="TextBox 1">
            <a:extLst>
              <a:ext uri="{FF2B5EF4-FFF2-40B4-BE49-F238E27FC236}">
                <a16:creationId xmlns:a16="http://schemas.microsoft.com/office/drawing/2014/main" id="{AE58BB17-B072-1534-190F-31E1290A7FC0}"/>
              </a:ext>
            </a:extLst>
          </p:cNvPr>
          <p:cNvSpPr txBox="1"/>
          <p:nvPr/>
        </p:nvSpPr>
        <p:spPr>
          <a:xfrm>
            <a:off x="143039" y="619596"/>
            <a:ext cx="12493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Falling Objects </a:t>
            </a:r>
          </a:p>
        </p:txBody>
      </p:sp>
      <p:pic>
        <p:nvPicPr>
          <p:cNvPr id="3" name="Picture 2" descr="Icon&#10;&#10;Description automatically generated">
            <a:extLst>
              <a:ext uri="{FF2B5EF4-FFF2-40B4-BE49-F238E27FC236}">
                <a16:creationId xmlns:a16="http://schemas.microsoft.com/office/drawing/2014/main" id="{9A533AD0-ABBE-DD5A-DA1F-17C5892A6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053" y="99246"/>
            <a:ext cx="615504" cy="533203"/>
          </a:xfrm>
          <a:prstGeom prst="rect">
            <a:avLst/>
          </a:prstGeom>
        </p:spPr>
      </p:pic>
      <p:pic>
        <p:nvPicPr>
          <p:cNvPr id="1026" name="Picture 2">
            <a:extLst>
              <a:ext uri="{FF2B5EF4-FFF2-40B4-BE49-F238E27FC236}">
                <a16:creationId xmlns:a16="http://schemas.microsoft.com/office/drawing/2014/main" id="{B95CF956-9662-F096-CA1C-EBDCA82966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3754"/>
          <a:stretch>
            <a:fillRect/>
          </a:stretch>
        </p:blipFill>
        <p:spPr bwMode="auto">
          <a:xfrm>
            <a:off x="6498915" y="3802982"/>
            <a:ext cx="2281397" cy="23193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6D5B61E-2888-4FA3-802A-E79583B1FD54}"/>
              </a:ext>
            </a:extLst>
          </p:cNvPr>
          <p:cNvPicPr>
            <a:picLocks noChangeAspect="1"/>
          </p:cNvPicPr>
          <p:nvPr/>
        </p:nvPicPr>
        <p:blipFill>
          <a:blip r:embed="rId4"/>
          <a:stretch>
            <a:fillRect/>
          </a:stretch>
        </p:blipFill>
        <p:spPr>
          <a:xfrm>
            <a:off x="6504188" y="1452666"/>
            <a:ext cx="1463348" cy="1882841"/>
          </a:xfrm>
          <a:prstGeom prst="rect">
            <a:avLst/>
          </a:prstGeom>
        </p:spPr>
      </p:pic>
      <p:sp>
        <p:nvSpPr>
          <p:cNvPr id="6" name="Text Placeholder 19">
            <a:extLst>
              <a:ext uri="{FF2B5EF4-FFF2-40B4-BE49-F238E27FC236}">
                <a16:creationId xmlns:a16="http://schemas.microsoft.com/office/drawing/2014/main" id="{8E4F9D8B-2CF9-33A7-80EC-E0AE1DDA95BB}"/>
              </a:ext>
            </a:extLst>
          </p:cNvPr>
          <p:cNvSpPr txBox="1">
            <a:spLocks/>
          </p:cNvSpPr>
          <p:nvPr/>
        </p:nvSpPr>
        <p:spPr>
          <a:xfrm>
            <a:off x="6498915" y="3373944"/>
            <a:ext cx="2130399" cy="267130"/>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91441" marR="0" lvl="0" indent="-91441"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Char char=" "/>
              <a:tabLst/>
              <a:defRPr/>
            </a:pPr>
            <a:r>
              <a:rPr kumimoji="0" lang="en-US" sz="90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Position of contractor while standing on the liner handler</a:t>
            </a:r>
          </a:p>
        </p:txBody>
      </p:sp>
      <p:pic>
        <p:nvPicPr>
          <p:cNvPr id="8" name="Picture 7">
            <a:extLst>
              <a:ext uri="{FF2B5EF4-FFF2-40B4-BE49-F238E27FC236}">
                <a16:creationId xmlns:a16="http://schemas.microsoft.com/office/drawing/2014/main" id="{8234FEB0-C822-5F8F-30E5-99F6B0C1FE95}"/>
              </a:ext>
            </a:extLst>
          </p:cNvPr>
          <p:cNvPicPr>
            <a:picLocks noChangeAspect="1"/>
          </p:cNvPicPr>
          <p:nvPr/>
        </p:nvPicPr>
        <p:blipFill>
          <a:blip r:embed="rId5"/>
          <a:stretch>
            <a:fillRect/>
          </a:stretch>
        </p:blipFill>
        <p:spPr>
          <a:xfrm>
            <a:off x="9002701" y="1450795"/>
            <a:ext cx="2205889" cy="1286091"/>
          </a:xfrm>
          <a:prstGeom prst="rect">
            <a:avLst/>
          </a:prstGeom>
        </p:spPr>
      </p:pic>
      <p:sp>
        <p:nvSpPr>
          <p:cNvPr id="9" name="Text Placeholder 19">
            <a:extLst>
              <a:ext uri="{FF2B5EF4-FFF2-40B4-BE49-F238E27FC236}">
                <a16:creationId xmlns:a16="http://schemas.microsoft.com/office/drawing/2014/main" id="{342AE888-2B0F-9632-1255-AC22D6EA42E7}"/>
              </a:ext>
            </a:extLst>
          </p:cNvPr>
          <p:cNvSpPr txBox="1">
            <a:spLocks/>
          </p:cNvSpPr>
          <p:nvPr/>
        </p:nvSpPr>
        <p:spPr>
          <a:xfrm>
            <a:off x="9002701" y="2787469"/>
            <a:ext cx="2428278" cy="267130"/>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91441" marR="0" lvl="0" indent="-91441"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Char char=" "/>
              <a:tabLst/>
              <a:defRPr/>
            </a:pPr>
            <a:r>
              <a:rPr kumimoji="0" lang="en-US" sz="90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Damaged bolts </a:t>
            </a:r>
          </a:p>
        </p:txBody>
      </p:sp>
      <p:pic>
        <p:nvPicPr>
          <p:cNvPr id="11" name="Picture 10">
            <a:extLst>
              <a:ext uri="{FF2B5EF4-FFF2-40B4-BE49-F238E27FC236}">
                <a16:creationId xmlns:a16="http://schemas.microsoft.com/office/drawing/2014/main" id="{941005D7-F1D2-1873-182D-F60446D9CF07}"/>
              </a:ext>
            </a:extLst>
          </p:cNvPr>
          <p:cNvPicPr>
            <a:picLocks noChangeAspect="1"/>
          </p:cNvPicPr>
          <p:nvPr/>
        </p:nvPicPr>
        <p:blipFill>
          <a:blip r:embed="rId6"/>
          <a:srcRect r="7795" b="31616"/>
          <a:stretch>
            <a:fillRect/>
          </a:stretch>
        </p:blipFill>
        <p:spPr>
          <a:xfrm>
            <a:off x="9002701" y="3121407"/>
            <a:ext cx="2916489" cy="3015046"/>
          </a:xfrm>
          <a:prstGeom prst="rect">
            <a:avLst/>
          </a:prstGeom>
        </p:spPr>
      </p:pic>
      <p:sp>
        <p:nvSpPr>
          <p:cNvPr id="12" name="Text Placeholder 19">
            <a:extLst>
              <a:ext uri="{FF2B5EF4-FFF2-40B4-BE49-F238E27FC236}">
                <a16:creationId xmlns:a16="http://schemas.microsoft.com/office/drawing/2014/main" id="{B4D5F56B-92A3-CC4A-8F66-36E36CBD4A28}"/>
              </a:ext>
            </a:extLst>
          </p:cNvPr>
          <p:cNvSpPr txBox="1">
            <a:spLocks/>
          </p:cNvSpPr>
          <p:nvPr/>
        </p:nvSpPr>
        <p:spPr>
          <a:xfrm>
            <a:off x="9036692" y="6187036"/>
            <a:ext cx="2564268" cy="267130"/>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marR="0" lvl="0" indent="0"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None/>
              <a:tabLst/>
              <a:defRPr/>
            </a:pPr>
            <a:r>
              <a:rPr kumimoji="0" lang="en-US" sz="90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Red arrows point to the positions of the fallen liners as seen from the outside of the mill</a:t>
            </a:r>
          </a:p>
        </p:txBody>
      </p:sp>
      <p:sp>
        <p:nvSpPr>
          <p:cNvPr id="13" name="Oval 12">
            <a:extLst>
              <a:ext uri="{FF2B5EF4-FFF2-40B4-BE49-F238E27FC236}">
                <a16:creationId xmlns:a16="http://schemas.microsoft.com/office/drawing/2014/main" id="{0430385B-92B9-EF13-82FF-63EEB14F0ECC}"/>
              </a:ext>
            </a:extLst>
          </p:cNvPr>
          <p:cNvSpPr/>
          <p:nvPr/>
        </p:nvSpPr>
        <p:spPr>
          <a:xfrm>
            <a:off x="7061623" y="4987713"/>
            <a:ext cx="905913" cy="856735"/>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 Placeholder 19">
            <a:extLst>
              <a:ext uri="{FF2B5EF4-FFF2-40B4-BE49-F238E27FC236}">
                <a16:creationId xmlns:a16="http://schemas.microsoft.com/office/drawing/2014/main" id="{8C75B253-1E40-2454-28F3-8C7A80957AB9}"/>
              </a:ext>
            </a:extLst>
          </p:cNvPr>
          <p:cNvSpPr txBox="1">
            <a:spLocks/>
          </p:cNvSpPr>
          <p:nvPr/>
        </p:nvSpPr>
        <p:spPr>
          <a:xfrm>
            <a:off x="6498915" y="6187036"/>
            <a:ext cx="2838130" cy="267130"/>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marR="0" lvl="0" indent="0"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None/>
              <a:tabLst/>
              <a:defRPr/>
            </a:pPr>
            <a:r>
              <a:rPr kumimoji="0" lang="en-US" sz="90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The liners after falling</a:t>
            </a:r>
          </a:p>
        </p:txBody>
      </p:sp>
    </p:spTree>
    <p:extLst>
      <p:ext uri="{BB962C8B-B14F-4D97-AF65-F5344CB8AC3E}">
        <p14:creationId xmlns:p14="http://schemas.microsoft.com/office/powerpoint/2010/main" val="136922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EC6CD-14E9-677A-8FBD-EC568F2DCD74}"/>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2A21B949-BF6B-25AF-F1A2-D736112A78E4}"/>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C3DBA36-CC1A-4579-D90C-757936D9FDC8}"/>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DA1AD5C-F47E-8BBB-8685-40F55A8914EB}"/>
              </a:ext>
            </a:extLst>
          </p:cNvPr>
          <p:cNvSpPr/>
          <p:nvPr/>
        </p:nvSpPr>
        <p:spPr>
          <a:xfrm>
            <a:off x="1515978" y="6429368"/>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27C3505-498E-E010-D02F-E86867D4FC83}"/>
              </a:ext>
            </a:extLst>
          </p:cNvPr>
          <p:cNvSpPr txBox="1"/>
          <p:nvPr/>
        </p:nvSpPr>
        <p:spPr>
          <a:xfrm>
            <a:off x="1787610" y="596203"/>
            <a:ext cx="98711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4449"/>
                </a:solidFill>
                <a:effectLst/>
                <a:uLnTx/>
                <a:uFillTx/>
                <a:latin typeface="Arial" panose="020B0604020202020204" pitchFamily="34" charset="0"/>
                <a:ea typeface="+mn-ea"/>
                <a:cs typeface="Arial" panose="020B0604020202020204" pitchFamily="34" charset="0"/>
              </a:rPr>
              <a:t>Avoiding Unauthorized AI Tools</a:t>
            </a:r>
            <a:endParaRPr kumimoji="0" lang="en-US" sz="3600" b="1" i="0" u="none" strike="noStrike" kern="1200" cap="none" spc="0" normalizeH="0" baseline="0" noProof="0" dirty="0">
              <a:ln>
                <a:noFill/>
              </a:ln>
              <a:solidFill>
                <a:srgbClr val="004449"/>
              </a:solidFill>
              <a:effectLst/>
              <a:uLnTx/>
              <a:uFillTx/>
              <a:latin typeface="Arial" panose="020B0604020202020204" pitchFamily="34" charset="0"/>
              <a:ea typeface="+mn-ea"/>
              <a:cs typeface="Arial" panose="020B0604020202020204" pitchFamily="34" charset="0"/>
            </a:endParaRPr>
          </a:p>
        </p:txBody>
      </p:sp>
      <p:pic>
        <p:nvPicPr>
          <p:cNvPr id="8" name="Picture 7" descr="A blue and grey text on a black background&#10;&#10;Description automatically generated">
            <a:extLst>
              <a:ext uri="{FF2B5EF4-FFF2-40B4-BE49-F238E27FC236}">
                <a16:creationId xmlns:a16="http://schemas.microsoft.com/office/drawing/2014/main" id="{BDE804C2-708A-EFF9-455C-1944720B6833}"/>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25E384FD-F221-D47C-FE3D-27FA1DB087E8}"/>
              </a:ext>
            </a:extLst>
          </p:cNvPr>
          <p:cNvSpPr txBox="1"/>
          <p:nvPr/>
        </p:nvSpPr>
        <p:spPr>
          <a:xfrm>
            <a:off x="2010032" y="1625870"/>
            <a:ext cx="9756095" cy="4344716"/>
          </a:xfrm>
          <a:prstGeom prst="rect">
            <a:avLst/>
          </a:prstGeom>
          <a:noFill/>
        </p:spPr>
        <p:txBody>
          <a:bodyPr wrap="square">
            <a:spAutoFit/>
          </a:bodyPr>
          <a:lstStyle/>
          <a:p>
            <a:pPr marL="342900" indent="-342900">
              <a:lnSpc>
                <a:spcPct val="107000"/>
              </a:lnSpc>
              <a:buFontTx/>
              <a:buChar char="-"/>
            </a:pPr>
            <a:r>
              <a:rPr lang="en-US" sz="24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FMI has observed an increase in AI “notetaking” bots being added to Teams meetings</a:t>
            </a:r>
          </a:p>
          <a:p>
            <a:pPr marL="342900" indent="-342900">
              <a:lnSpc>
                <a:spcPct val="107000"/>
              </a:lnSpc>
              <a:buFontTx/>
              <a:buChar char="-"/>
            </a:pPr>
            <a:r>
              <a:rPr lang="en-US" sz="24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The use of these tools and software falls under </a:t>
            </a:r>
            <a:r>
              <a:rPr lang="en-US" sz="24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hlinkClick r:id="rId4"/>
              </a:rPr>
              <a:t>MIS End User Policies</a:t>
            </a:r>
            <a:r>
              <a:rPr lang="en-US" sz="24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 that prohibit Freeport employees, contractors and partners from sharing company data without the company’s consent</a:t>
            </a:r>
          </a:p>
          <a:p>
            <a:pPr>
              <a:lnSpc>
                <a:spcPct val="107000"/>
              </a:lnSpc>
            </a:pPr>
            <a:endParaRPr lang="en-US" sz="24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Tx/>
              <a:buChar char="-"/>
            </a:pPr>
            <a:r>
              <a:rPr lang="en-US" sz="2400" b="1"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To protect company data:</a:t>
            </a:r>
          </a:p>
          <a:p>
            <a:pPr marL="800100" lvl="1" indent="-342900">
              <a:lnSpc>
                <a:spcPct val="107000"/>
              </a:lnSpc>
              <a:buFontTx/>
              <a:buChar char="-"/>
            </a:pPr>
            <a:r>
              <a:rPr lang="en-US" sz="22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Contractors and </a:t>
            </a:r>
            <a:r>
              <a:rPr lang="en-US" sz="22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Vendors not to use notetaking bots/recording tools</a:t>
            </a:r>
          </a:p>
          <a:p>
            <a:pPr marL="800100" lvl="1" indent="-342900">
              <a:lnSpc>
                <a:spcPct val="107000"/>
              </a:lnSpc>
              <a:buFontTx/>
              <a:buChar char="-"/>
            </a:pPr>
            <a:r>
              <a:rPr lang="en-US" sz="22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If </a:t>
            </a:r>
            <a:r>
              <a:rPr lang="en-US" sz="22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external bot/recorder</a:t>
            </a:r>
            <a:r>
              <a:rPr lang="en-US" sz="22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 added to meeting, meeting will be stopped</a:t>
            </a:r>
          </a:p>
          <a:p>
            <a:pPr marL="800100" lvl="1" indent="-342900">
              <a:lnSpc>
                <a:spcPct val="107000"/>
              </a:lnSpc>
              <a:buFontTx/>
              <a:buChar char="-"/>
            </a:pPr>
            <a:r>
              <a:rPr lang="en-US" sz="22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Ask the FMI organizer to use approved notetaking tools</a:t>
            </a:r>
          </a:p>
          <a:p>
            <a:pPr marL="342900" indent="-342900">
              <a:lnSpc>
                <a:spcPct val="107000"/>
              </a:lnSpc>
              <a:buFontTx/>
              <a:buChar char="-"/>
            </a:pPr>
            <a:endParaRPr lang="en-US" sz="24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27533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3A8CC26-360D-471C-9F48-476300F2056C}"/>
              </a:ext>
            </a:extLst>
          </p:cNvPr>
          <p:cNvSpPr>
            <a:spLocks noGrp="1"/>
          </p:cNvSpPr>
          <p:nvPr>
            <p:ph type="body" sz="quarter" idx="32"/>
          </p:nvPr>
        </p:nvSpPr>
        <p:spPr>
          <a:xfrm>
            <a:off x="6395690" y="5480967"/>
            <a:ext cx="2478532" cy="236484"/>
          </a:xfrm>
        </p:spPr>
        <p:txBody>
          <a:bodyPr/>
          <a:lstStyle/>
          <a:p>
            <a:pPr marL="0" indent="0" defTabSz="914400">
              <a:buNone/>
            </a:pPr>
            <a:r>
              <a:rPr lang="en-US" sz="1050" i="1">
                <a:solidFill>
                  <a:schemeClr val="tx1"/>
                </a:solidFill>
                <a:latin typeface="Arial" panose="020B0604020202020204" pitchFamily="34" charset="0"/>
                <a:cs typeface="Arial" panose="020B0604020202020204" pitchFamily="34" charset="0"/>
              </a:rPr>
              <a:t>10-foot stainless pipe and sheered threads following incident</a:t>
            </a: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601941" y="269826"/>
            <a:ext cx="4516341" cy="533203"/>
          </a:xfrm>
          <a:prstGeom prst="rect">
            <a:avLst/>
          </a:prstGeom>
        </p:spPr>
        <p:txBody>
          <a:bodyPr/>
          <a:lstStyle/>
          <a:p>
            <a:r>
              <a:rPr lang="en-US"/>
              <a:t>Boom Truck Lifting Failure</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0" y="1078478"/>
          <a:ext cx="5609203" cy="5609816"/>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08879">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110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Morenci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999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September 17, 2025 / 7:30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69563">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Property Damage</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768848">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Contractor employees were using a boom truck to raise a solution injection tool using threaded pipe sections inside a well casing. The total depth was approximately 740 feet. During removal, the piping became stuck. Tension was applied to the pipe to extract the tool. The pipe threads at the connection joint – about 6 inches below the well table – sheared. This caused the pipe (about 166 </a:t>
                      </a:r>
                      <a:r>
                        <a:rPr lang="en-US" sz="1050" err="1">
                          <a:latin typeface="Arial" panose="020B0604020202020204" pitchFamily="34" charset="0"/>
                          <a:cs typeface="Arial" panose="020B0604020202020204" pitchFamily="34" charset="0"/>
                        </a:rPr>
                        <a:t>lbs</a:t>
                      </a:r>
                      <a:r>
                        <a:rPr lang="en-US" sz="1050">
                          <a:latin typeface="Arial" panose="020B0604020202020204" pitchFamily="34" charset="0"/>
                          <a:cs typeface="Arial" panose="020B0604020202020204" pitchFamily="34" charset="0"/>
                        </a:rPr>
                        <a:t>) to be expelled from the well casing. The expelled pipe swung back toward the boom operator, striking the truck’s computer and control panel.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a:cs typeface="Arial"/>
                        </a:rPr>
                        <a:t>Lack of communication between night shift and day shift. </a:t>
                      </a:r>
                    </a:p>
                    <a:p>
                      <a:pPr marL="171450" indent="-171450">
                        <a:buFont typeface="Arial" panose="020B0604020202020204" pitchFamily="34" charset="0"/>
                        <a:buChar char="•"/>
                      </a:pPr>
                      <a:r>
                        <a:rPr lang="en-US" sz="1050">
                          <a:solidFill>
                            <a:schemeClr val="tx1"/>
                          </a:solidFill>
                          <a:latin typeface="Arial"/>
                          <a:cs typeface="Arial"/>
                        </a:rPr>
                        <a:t>Lack of inspection on piping when day shift started. </a:t>
                      </a:r>
                    </a:p>
                    <a:p>
                      <a:pPr marL="171450" indent="-171450">
                        <a:buFont typeface="Arial" panose="020B0604020202020204" pitchFamily="34" charset="0"/>
                        <a:buChar char="•"/>
                      </a:pPr>
                      <a:r>
                        <a:rPr lang="en-US" sz="1050">
                          <a:solidFill>
                            <a:schemeClr val="tx1"/>
                          </a:solidFill>
                          <a:latin typeface="Arial"/>
                          <a:cs typeface="Arial"/>
                        </a:rPr>
                        <a:t>No standard operating procedure for the task. </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97764">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hlinkClick r:id="rId3"/>
                        </a:rPr>
                        <a:t>FCX-HS32 Crane and Rigging Policy</a:t>
                      </a:r>
                      <a:endParaRPr lang="en-US" sz="1050">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8887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No injuries.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1103">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Corina Rodriguez, Manager-Health and Safety</a:t>
                      </a:r>
                    </a:p>
                    <a:p>
                      <a:pPr marL="171450" lvl="0" indent="-171450">
                        <a:buFont typeface="Arial" panose="020B0604020202020204" pitchFamily="34" charset="0"/>
                        <a:buChar char="•"/>
                      </a:pPr>
                      <a:r>
                        <a:rPr lang="en-US" sz="1050">
                          <a:latin typeface="Arial"/>
                          <a:cs typeface="Arial"/>
                        </a:rPr>
                        <a:t>William Paddock, Manager-Leaching</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66294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238278">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2025-27</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20029567</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r h="229933">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endParaRPr lang="en-US" sz="1050" b="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5106754"/>
                  </a:ext>
                </a:extLst>
              </a:tr>
            </a:tbl>
          </a:graphicData>
        </a:graphic>
      </p:graphicFrame>
      <p:sp>
        <p:nvSpPr>
          <p:cNvPr id="2" name="TextBox 1">
            <a:extLst>
              <a:ext uri="{FF2B5EF4-FFF2-40B4-BE49-F238E27FC236}">
                <a16:creationId xmlns:a16="http://schemas.microsoft.com/office/drawing/2014/main" id="{AE58BB17-B072-1534-190F-31E1290A7FC0}"/>
              </a:ext>
            </a:extLst>
          </p:cNvPr>
          <p:cNvSpPr txBox="1"/>
          <p:nvPr/>
        </p:nvSpPr>
        <p:spPr>
          <a:xfrm>
            <a:off x="0" y="676327"/>
            <a:ext cx="138833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Lifting Operations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Icon&#10;&#10;Description automatically generated">
            <a:extLst>
              <a:ext uri="{FF2B5EF4-FFF2-40B4-BE49-F238E27FC236}">
                <a16:creationId xmlns:a16="http://schemas.microsoft.com/office/drawing/2014/main" id="{41B4ABE2-B226-AD80-EA21-6BEC53C8F7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244" y="80460"/>
            <a:ext cx="687841" cy="595867"/>
          </a:xfrm>
          <a:prstGeom prst="rect">
            <a:avLst/>
          </a:prstGeom>
        </p:spPr>
      </p:pic>
      <p:pic>
        <p:nvPicPr>
          <p:cNvPr id="6" name="Picture 5" descr="A close-up of a metal pipe&#10;&#10;AI-generated content may be incorrect.">
            <a:extLst>
              <a:ext uri="{FF2B5EF4-FFF2-40B4-BE49-F238E27FC236}">
                <a16:creationId xmlns:a16="http://schemas.microsoft.com/office/drawing/2014/main" id="{A4A23295-5CFC-F9A6-CB55-0059861A66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5690" y="1485087"/>
            <a:ext cx="2478533" cy="3887826"/>
          </a:xfrm>
          <a:prstGeom prst="rect">
            <a:avLst/>
          </a:prstGeom>
        </p:spPr>
      </p:pic>
      <p:pic>
        <p:nvPicPr>
          <p:cNvPr id="8" name="Picture 7" descr="A person sitting on a machine&#10;&#10;AI-generated content may be incorrect.">
            <a:extLst>
              <a:ext uri="{FF2B5EF4-FFF2-40B4-BE49-F238E27FC236}">
                <a16:creationId xmlns:a16="http://schemas.microsoft.com/office/drawing/2014/main" id="{C5359D25-3C6A-A267-BD36-2248367AF1D9}"/>
              </a:ext>
            </a:extLst>
          </p:cNvPr>
          <p:cNvPicPr>
            <a:picLocks noChangeAspect="1"/>
          </p:cNvPicPr>
          <p:nvPr/>
        </p:nvPicPr>
        <p:blipFill>
          <a:blip r:embed="rId6">
            <a:extLst>
              <a:ext uri="{28A0092B-C50C-407E-A947-70E740481C1C}">
                <a14:useLocalDpi xmlns:a14="http://schemas.microsoft.com/office/drawing/2010/main" val="0"/>
              </a:ext>
            </a:extLst>
          </a:blip>
          <a:srcRect l="25570" r="7817"/>
          <a:stretch>
            <a:fillRect/>
          </a:stretch>
        </p:blipFill>
        <p:spPr>
          <a:xfrm>
            <a:off x="9020170" y="1485087"/>
            <a:ext cx="2681254" cy="3899524"/>
          </a:xfrm>
          <a:prstGeom prst="rect">
            <a:avLst/>
          </a:prstGeom>
        </p:spPr>
      </p:pic>
      <p:sp>
        <p:nvSpPr>
          <p:cNvPr id="11" name="Arrow: Down 10">
            <a:extLst>
              <a:ext uri="{FF2B5EF4-FFF2-40B4-BE49-F238E27FC236}">
                <a16:creationId xmlns:a16="http://schemas.microsoft.com/office/drawing/2014/main" id="{97DA9FAF-D696-ACC0-57D8-E43B59321F8B}"/>
              </a:ext>
            </a:extLst>
          </p:cNvPr>
          <p:cNvSpPr/>
          <p:nvPr/>
        </p:nvSpPr>
        <p:spPr>
          <a:xfrm>
            <a:off x="11340269" y="3973794"/>
            <a:ext cx="239282" cy="376015"/>
          </a:xfrm>
          <a:prstGeom prst="down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Up 11">
            <a:extLst>
              <a:ext uri="{FF2B5EF4-FFF2-40B4-BE49-F238E27FC236}">
                <a16:creationId xmlns:a16="http://schemas.microsoft.com/office/drawing/2014/main" id="{16F76A46-C4D1-1E09-8205-B5F82AC8B435}"/>
              </a:ext>
            </a:extLst>
          </p:cNvPr>
          <p:cNvSpPr/>
          <p:nvPr/>
        </p:nvSpPr>
        <p:spPr>
          <a:xfrm>
            <a:off x="9844755" y="3819970"/>
            <a:ext cx="239282" cy="376015"/>
          </a:xfrm>
          <a:prstGeom prs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Up 12">
            <a:extLst>
              <a:ext uri="{FF2B5EF4-FFF2-40B4-BE49-F238E27FC236}">
                <a16:creationId xmlns:a16="http://schemas.microsoft.com/office/drawing/2014/main" id="{4B3D6F12-76C9-4B2C-ED8D-C042168FA1DE}"/>
              </a:ext>
            </a:extLst>
          </p:cNvPr>
          <p:cNvSpPr/>
          <p:nvPr/>
        </p:nvSpPr>
        <p:spPr>
          <a:xfrm rot="3328563">
            <a:off x="7712375" y="3683237"/>
            <a:ext cx="247828" cy="401653"/>
          </a:xfrm>
          <a:prstGeom prs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D7BF54E-90FA-6335-46CC-228356CC90CA}"/>
              </a:ext>
            </a:extLst>
          </p:cNvPr>
          <p:cNvSpPr txBox="1"/>
          <p:nvPr/>
        </p:nvSpPr>
        <p:spPr>
          <a:xfrm>
            <a:off x="9020170" y="5428910"/>
            <a:ext cx="257451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Overhead view of the site showing the location of pipe impact (yellow arrow) and the well from which the pipe was pulled (blue arrow)</a:t>
            </a:r>
          </a:p>
        </p:txBody>
      </p:sp>
    </p:spTree>
    <p:extLst>
      <p:ext uri="{BB962C8B-B14F-4D97-AF65-F5344CB8AC3E}">
        <p14:creationId xmlns:p14="http://schemas.microsoft.com/office/powerpoint/2010/main" val="1417201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close up of a machine&#10;&#10;AI-generated content may be incorrect.">
            <a:extLst>
              <a:ext uri="{FF2B5EF4-FFF2-40B4-BE49-F238E27FC236}">
                <a16:creationId xmlns:a16="http://schemas.microsoft.com/office/drawing/2014/main" id="{E92F602B-022D-76FC-7663-4CC4B4D665F2}"/>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10145" t="13369" r="14039" b="14922"/>
          <a:stretch>
            <a:fillRect/>
          </a:stretch>
        </p:blipFill>
        <p:spPr>
          <a:xfrm>
            <a:off x="9494978" y="1501321"/>
            <a:ext cx="1827055" cy="2302789"/>
          </a:xfrm>
        </p:spPr>
      </p:pic>
      <p:pic>
        <p:nvPicPr>
          <p:cNvPr id="16" name="Picture Placeholder 15" descr="A broken glass with a broken window&#10;&#10;AI-generated content may be incorrect.">
            <a:extLst>
              <a:ext uri="{FF2B5EF4-FFF2-40B4-BE49-F238E27FC236}">
                <a16:creationId xmlns:a16="http://schemas.microsoft.com/office/drawing/2014/main" id="{F4A56FED-1E61-073E-3D5A-57FE811A71E5}"/>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3389" r="13389"/>
          <a:stretch>
            <a:fillRect/>
          </a:stretch>
        </p:blipFill>
        <p:spPr>
          <a:xfrm rot="5400000">
            <a:off x="6489700" y="1447802"/>
            <a:ext cx="2352675" cy="2409825"/>
          </a:xfrm>
        </p:spPr>
      </p:pic>
      <p:sp>
        <p:nvSpPr>
          <p:cNvPr id="5" name="Text Placeholder 4">
            <a:extLst>
              <a:ext uri="{FF2B5EF4-FFF2-40B4-BE49-F238E27FC236}">
                <a16:creationId xmlns:a16="http://schemas.microsoft.com/office/drawing/2014/main" id="{DC57936B-51BF-79BD-576A-C8E50F7775C6}"/>
              </a:ext>
            </a:extLst>
          </p:cNvPr>
          <p:cNvSpPr>
            <a:spLocks noGrp="1"/>
          </p:cNvSpPr>
          <p:nvPr>
            <p:ph type="body" sz="quarter" idx="32"/>
          </p:nvPr>
        </p:nvSpPr>
        <p:spPr>
          <a:xfrm>
            <a:off x="6309989" y="3829052"/>
            <a:ext cx="2810454" cy="236484"/>
          </a:xfrm>
        </p:spPr>
        <p:txBody>
          <a:bodyPr/>
          <a:lstStyle/>
          <a:p>
            <a:r>
              <a:rPr lang="en-US" sz="1050" i="1">
                <a:latin typeface="Arial" panose="020B0604020202020204" pitchFamily="34" charset="0"/>
                <a:cs typeface="Arial" panose="020B0604020202020204" pitchFamily="34" charset="0"/>
              </a:rPr>
              <a:t>Damage to cab window</a:t>
            </a:r>
          </a:p>
        </p:txBody>
      </p:sp>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a:xfrm>
            <a:off x="9494977" y="3834081"/>
            <a:ext cx="2414791" cy="226425"/>
          </a:xfrm>
        </p:spPr>
        <p:txBody>
          <a:bodyPr/>
          <a:lstStyle/>
          <a:p>
            <a:r>
              <a:rPr lang="en-US" sz="1050" i="1">
                <a:latin typeface="Arial" panose="020B0604020202020204" pitchFamily="34" charset="0"/>
                <a:cs typeface="Arial" panose="020B0604020202020204" pitchFamily="34" charset="0"/>
              </a:rPr>
              <a:t>Bent lower bracket </a:t>
            </a:r>
          </a:p>
        </p:txBody>
      </p:sp>
      <p:sp>
        <p:nvSpPr>
          <p:cNvPr id="7" name="Text Placeholder 6">
            <a:extLst>
              <a:ext uri="{FF2B5EF4-FFF2-40B4-BE49-F238E27FC236}">
                <a16:creationId xmlns:a16="http://schemas.microsoft.com/office/drawing/2014/main" id="{36C2989D-F256-C7DA-44CF-08A92585B723}"/>
              </a:ext>
            </a:extLst>
          </p:cNvPr>
          <p:cNvSpPr>
            <a:spLocks noGrp="1"/>
          </p:cNvSpPr>
          <p:nvPr>
            <p:ph type="body" sz="quarter" idx="34"/>
          </p:nvPr>
        </p:nvSpPr>
        <p:spPr>
          <a:xfrm>
            <a:off x="7458335" y="6388936"/>
            <a:ext cx="4073285" cy="226425"/>
          </a:xfrm>
        </p:spPr>
        <p:txBody>
          <a:bodyPr/>
          <a:lstStyle/>
          <a:p>
            <a:r>
              <a:rPr lang="en-US" sz="1050" i="1">
                <a:latin typeface="Arial" panose="020B0604020202020204" pitchFamily="34" charset="0"/>
                <a:cs typeface="Arial" panose="020B0604020202020204" pitchFamily="34" charset="0"/>
              </a:rPr>
              <a:t>Location of fallen rod support on drill deck</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544903" cy="533203"/>
          </a:xfrm>
        </p:spPr>
        <p:txBody>
          <a:bodyPr/>
          <a:lstStyle/>
          <a:p>
            <a:r>
              <a:rPr lang="en-US"/>
              <a:t>Drill Rod Support Fell Onto Cab</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8"/>
          <a:ext cx="5609203" cy="5509439"/>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08879">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110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Safford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999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September 15, 2025 / 7:45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69563">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Property Damage</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768848">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b="0" i="0" kern="1200">
                          <a:solidFill>
                            <a:schemeClr val="dk1"/>
                          </a:solidFill>
                          <a:effectLst/>
                          <a:latin typeface="Arial"/>
                          <a:ea typeface="+mn-ea"/>
                          <a:cs typeface="Arial"/>
                        </a:rPr>
                        <a:t>A drill operator was in position to start drilling the first hole of the pattern when the rod support mechanism weighing about 500 pounds fell 18 feet from the drill mast. The rod support broke the safety cable, struck and dented the drill cab, and shattered the front cab window. </a:t>
                      </a:r>
                      <a:endParaRPr lang="en-US" sz="1050">
                        <a:latin typeface="Arial"/>
                        <a:cs typeface="Arial"/>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0" indent="0">
                        <a:buNone/>
                      </a:pPr>
                      <a:endParaRPr lang="en-US" sz="1050">
                        <a:solidFill>
                          <a:schemeClr val="tx1"/>
                        </a:solidFill>
                        <a:highlight>
                          <a:srgbClr val="FFFF00"/>
                        </a:highlight>
                        <a:latin typeface="Arial"/>
                        <a:cs typeface="Arial"/>
                      </a:endParaRPr>
                    </a:p>
                    <a:p>
                      <a:pPr marL="171450" lvl="0" indent="-171450">
                        <a:buFont typeface="Arial" panose="020B0604020202020204" pitchFamily="34" charset="0"/>
                        <a:buChar char="•"/>
                      </a:pPr>
                      <a:r>
                        <a:rPr lang="en-US" sz="1050">
                          <a:solidFill>
                            <a:schemeClr val="tx1"/>
                          </a:solidFill>
                          <a:latin typeface="Arial"/>
                          <a:cs typeface="Arial"/>
                        </a:rPr>
                        <a:t>Rod support safety cable failed</a:t>
                      </a:r>
                    </a:p>
                    <a:p>
                      <a:pPr marL="171450" indent="-171450">
                        <a:buFont typeface="Arial" panose="020B0604020202020204" pitchFamily="34" charset="0"/>
                        <a:buChar char="•"/>
                      </a:pPr>
                      <a:endParaRPr lang="en-US" sz="1050">
                        <a:solidFill>
                          <a:schemeClr val="tx1"/>
                        </a:solidFill>
                        <a:highlight>
                          <a:srgbClr val="FFFF00"/>
                        </a:highlight>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97764">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Drill operating standard operating procedure</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8887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No injuries</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1103">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Shannon Jeans, Manger-Health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127409" y="619596"/>
            <a:ext cx="12493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Falling Objects</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2025-26</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20029484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Icon&#10;&#10;Description automatically generated">
            <a:extLst>
              <a:ext uri="{FF2B5EF4-FFF2-40B4-BE49-F238E27FC236}">
                <a16:creationId xmlns:a16="http://schemas.microsoft.com/office/drawing/2014/main" id="{E9694542-7230-3223-D84B-FB9350BADF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351" y="86392"/>
            <a:ext cx="615505" cy="533204"/>
          </a:xfrm>
          <a:prstGeom prst="rect">
            <a:avLst/>
          </a:prstGeom>
        </p:spPr>
      </p:pic>
      <p:pic>
        <p:nvPicPr>
          <p:cNvPr id="36" name="Picture 35" descr="A machine with a yellow railing&#10;&#10;AI-generated content may be incorrect.">
            <a:extLst>
              <a:ext uri="{FF2B5EF4-FFF2-40B4-BE49-F238E27FC236}">
                <a16:creationId xmlns:a16="http://schemas.microsoft.com/office/drawing/2014/main" id="{899574B0-0F67-2E6D-554F-B765669CE66F}"/>
              </a:ext>
            </a:extLst>
          </p:cNvPr>
          <p:cNvPicPr>
            <a:picLocks noChangeAspect="1"/>
          </p:cNvPicPr>
          <p:nvPr/>
        </p:nvPicPr>
        <p:blipFill>
          <a:blip r:embed="rId5">
            <a:extLst>
              <a:ext uri="{28A0092B-C50C-407E-A947-70E740481C1C}">
                <a14:useLocalDpi xmlns:a14="http://schemas.microsoft.com/office/drawing/2010/main" val="0"/>
              </a:ext>
            </a:extLst>
          </a:blip>
          <a:srcRect t="7954" b="7368"/>
          <a:stretch>
            <a:fillRect/>
          </a:stretch>
        </p:blipFill>
        <p:spPr>
          <a:xfrm>
            <a:off x="7393701" y="4168295"/>
            <a:ext cx="3236689" cy="2227305"/>
          </a:xfrm>
          <a:prstGeom prst="rect">
            <a:avLst/>
          </a:prstGeom>
        </p:spPr>
      </p:pic>
    </p:spTree>
    <p:extLst>
      <p:ext uri="{BB962C8B-B14F-4D97-AF65-F5344CB8AC3E}">
        <p14:creationId xmlns:p14="http://schemas.microsoft.com/office/powerpoint/2010/main" val="3199767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8DE5F-3953-7324-25AD-1B74E1D1A5C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B45F4A0-F324-AF60-74BA-6749BB9E50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8BB32CF-9E8C-01E5-3CD8-BE55D744E164}"/>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027319A-2AC9-F914-1BBC-2E094BA02424}"/>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3E996AC-0680-D791-6F44-6AD3B077530D}"/>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0A63169-5C5A-BED5-58C1-67B96F9EEC19}"/>
              </a:ext>
            </a:extLst>
          </p:cNvPr>
          <p:cNvSpPr txBox="1"/>
          <p:nvPr/>
        </p:nvSpPr>
        <p:spPr>
          <a:xfrm>
            <a:off x="493617" y="976486"/>
            <a:ext cx="5602383"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Industry Incidents</a:t>
            </a:r>
          </a:p>
        </p:txBody>
      </p:sp>
      <p:pic>
        <p:nvPicPr>
          <p:cNvPr id="15" name="Picture 14" descr="A black square with white text&#10;&#10;Description automatically generated">
            <a:extLst>
              <a:ext uri="{FF2B5EF4-FFF2-40B4-BE49-F238E27FC236}">
                <a16:creationId xmlns:a16="http://schemas.microsoft.com/office/drawing/2014/main" id="{16DAFA7A-AE2D-7B22-D27A-C0147FFFE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5E9BD25A-8CD3-8F83-5E91-40BEB4C0A33A}"/>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355901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36E832-E981-6826-A479-F179EE232C7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6C3384-7C71-8CF4-C4B5-6D37B96C2B75}"/>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D0B4CFA-1C92-6558-EEA4-FFBF2B9AFB4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9BAA5D-3C0C-DA29-905E-EA9A50AE6AD9}"/>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MSHA Fatality Alert </a:t>
            </a:r>
            <a:endParaRPr lang="en-US" sz="3600" b="1">
              <a:solidFill>
                <a:srgbClr val="004449"/>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3050A48-5F09-D1F0-8863-576042017110}"/>
              </a:ext>
            </a:extLst>
          </p:cNvPr>
          <p:cNvSpPr txBox="1"/>
          <p:nvPr/>
        </p:nvSpPr>
        <p:spPr>
          <a:xfrm>
            <a:off x="6987520" y="2164303"/>
            <a:ext cx="4994930" cy="3739485"/>
          </a:xfrm>
          <a:prstGeom prst="rect">
            <a:avLst/>
          </a:prstGeom>
          <a:noFill/>
        </p:spPr>
        <p:txBody>
          <a:bodyPr wrap="square" rtlCol="0">
            <a:spAutoFit/>
          </a:bodyPr>
          <a:lstStyle/>
          <a:p>
            <a:pPr>
              <a:spcAft>
                <a:spcPts val="1200"/>
              </a:spcAft>
              <a:buClr>
                <a:srgbClr val="C66A39"/>
              </a:buClr>
            </a:pPr>
            <a:r>
              <a:rPr lang="en-US" sz="2000" b="1">
                <a:solidFill>
                  <a:srgbClr val="C66A39"/>
                </a:solidFill>
                <a:latin typeface="Arial" panose="020B0604020202020204" pitchFamily="34" charset="0"/>
                <a:cs typeface="Arial" panose="020B0604020202020204" pitchFamily="34" charset="0"/>
              </a:rPr>
              <a:t>Eliminate Hazards and Prevent Injuries </a:t>
            </a:r>
          </a:p>
          <a:p>
            <a:pPr marL="285750" indent="-285750" fontAlgn="t">
              <a:spcAft>
                <a:spcPts val="600"/>
              </a:spcAft>
              <a:buClr>
                <a:srgbClr val="C66A39"/>
              </a:buClr>
              <a:buFont typeface="Arial" panose="020B0604020202020204" pitchFamily="34" charset="0"/>
              <a:buChar char="•"/>
            </a:pPr>
            <a:r>
              <a:rPr lang="en-US" sz="1600">
                <a:latin typeface="Arial" panose="020B0604020202020204" pitchFamily="34" charset="0"/>
                <a:cs typeface="Arial" panose="020B0604020202020204" pitchFamily="34" charset="0"/>
              </a:rPr>
              <a:t>De-energize, lock out, tag out, and block machinery against hazardous motion, including unintended movement, before conducting maintenance.</a:t>
            </a:r>
          </a:p>
          <a:p>
            <a:pPr marL="285750" indent="-285750" fontAlgn="t">
              <a:spcAft>
                <a:spcPts val="600"/>
              </a:spcAft>
              <a:buClr>
                <a:srgbClr val="C66A39"/>
              </a:buClr>
              <a:buFont typeface="Arial" panose="020B0604020202020204" pitchFamily="34" charset="0"/>
              <a:buChar char="•"/>
            </a:pPr>
            <a:r>
              <a:rPr lang="en-US" sz="1600">
                <a:latin typeface="Arial" panose="020B0604020202020204" pitchFamily="34" charset="0"/>
                <a:cs typeface="Arial" panose="020B0604020202020204" pitchFamily="34" charset="0"/>
              </a:rPr>
              <a:t>Install audible and visual alarms to warn of impending equipment movement. Ensure the alarms are functional through testing and maintenance.</a:t>
            </a:r>
          </a:p>
          <a:p>
            <a:pPr marL="285750" indent="-285750" fontAlgn="t">
              <a:spcAft>
                <a:spcPts val="600"/>
              </a:spcAft>
              <a:buClr>
                <a:srgbClr val="C66A39"/>
              </a:buClr>
              <a:buFont typeface="Arial" panose="020B0604020202020204" pitchFamily="34" charset="0"/>
              <a:buChar char="•"/>
            </a:pPr>
            <a:r>
              <a:rPr lang="en-US" sz="1600">
                <a:latin typeface="Arial" panose="020B0604020202020204" pitchFamily="34" charset="0"/>
                <a:cs typeface="Arial" panose="020B0604020202020204" pitchFamily="34" charset="0"/>
              </a:rPr>
              <a:t>Stay clear of moving equipment during testing procedures.</a:t>
            </a:r>
          </a:p>
          <a:p>
            <a:pPr marL="285750" indent="-285750" fontAlgn="t">
              <a:spcAft>
                <a:spcPts val="600"/>
              </a:spcAft>
              <a:buClr>
                <a:srgbClr val="C66A39"/>
              </a:buClr>
              <a:buFont typeface="Arial" panose="020B0604020202020204" pitchFamily="34" charset="0"/>
              <a:buChar char="•"/>
            </a:pPr>
            <a:r>
              <a:rPr lang="en-US" sz="1600">
                <a:latin typeface="Arial" panose="020B0604020202020204" pitchFamily="34" charset="0"/>
                <a:cs typeface="Arial" panose="020B0604020202020204" pitchFamily="34" charset="0"/>
              </a:rPr>
              <a:t>Train miners to safely perform testing procedures and ensure the procedures are followed.</a:t>
            </a:r>
          </a:p>
        </p:txBody>
      </p:sp>
      <p:sp>
        <p:nvSpPr>
          <p:cNvPr id="2" name="TextBox 1">
            <a:extLst>
              <a:ext uri="{FF2B5EF4-FFF2-40B4-BE49-F238E27FC236}">
                <a16:creationId xmlns:a16="http://schemas.microsoft.com/office/drawing/2014/main" id="{FAAB0A34-5EBA-C997-26F2-592255F07DB5}"/>
              </a:ext>
            </a:extLst>
          </p:cNvPr>
          <p:cNvSpPr txBox="1"/>
          <p:nvPr/>
        </p:nvSpPr>
        <p:spPr>
          <a:xfrm>
            <a:off x="1996239" y="1432020"/>
            <a:ext cx="9715500" cy="584775"/>
          </a:xfrm>
          <a:prstGeom prst="rect">
            <a:avLst/>
          </a:prstGeom>
          <a:noFill/>
        </p:spPr>
        <p:txBody>
          <a:bodyPr wrap="square" rtlCol="0">
            <a:spAutoFit/>
          </a:bodyPr>
          <a:lstStyle/>
          <a:p>
            <a:pPr>
              <a:spcAft>
                <a:spcPts val="1200"/>
              </a:spcAft>
              <a:buClr>
                <a:srgbClr val="C66A39"/>
              </a:buClr>
            </a:pPr>
            <a:r>
              <a:rPr lang="en-US" sz="1600">
                <a:latin typeface="Arial" panose="020B0604020202020204" pitchFamily="34" charset="0"/>
                <a:cs typeface="Arial" panose="020B0604020202020204" pitchFamily="34" charset="0"/>
              </a:rPr>
              <a:t>On August 26, 2025, an electrician died while performing elevator testing. The elevator car descended and struck the electrician on the first-floor elevator platform. </a:t>
            </a:r>
          </a:p>
        </p:txBody>
      </p:sp>
      <p:pic>
        <p:nvPicPr>
          <p:cNvPr id="1026" name="Picture 2">
            <a:extLst>
              <a:ext uri="{FF2B5EF4-FFF2-40B4-BE49-F238E27FC236}">
                <a16:creationId xmlns:a16="http://schemas.microsoft.com/office/drawing/2014/main" id="{324DDB5A-5809-B7CF-B6B6-3446F9F89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3400" y="2249769"/>
            <a:ext cx="4639716" cy="3567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661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36E832-E981-6826-A479-F179EE232C7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6C3384-7C71-8CF4-C4B5-6D37B96C2B75}"/>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D0B4CFA-1C92-6558-EEA4-FFBF2B9AFB4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9BAA5D-3C0C-DA29-905E-EA9A50AE6AD9}"/>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MSHA Fatality Alert </a:t>
            </a:r>
            <a:endParaRPr lang="en-US" sz="3600" b="1">
              <a:solidFill>
                <a:srgbClr val="004449"/>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3050A48-5F09-D1F0-8863-576042017110}"/>
              </a:ext>
            </a:extLst>
          </p:cNvPr>
          <p:cNvSpPr txBox="1"/>
          <p:nvPr/>
        </p:nvSpPr>
        <p:spPr>
          <a:xfrm>
            <a:off x="6784722" y="2300610"/>
            <a:ext cx="5131053" cy="3816429"/>
          </a:xfrm>
          <a:prstGeom prst="rect">
            <a:avLst/>
          </a:prstGeom>
          <a:noFill/>
        </p:spPr>
        <p:txBody>
          <a:bodyPr wrap="square" rtlCol="0">
            <a:spAutoFit/>
          </a:bodyPr>
          <a:lstStyle/>
          <a:p>
            <a:pPr>
              <a:spcAft>
                <a:spcPts val="1200"/>
              </a:spcAft>
              <a:buClr>
                <a:srgbClr val="C66A39"/>
              </a:buClr>
            </a:pPr>
            <a:r>
              <a:rPr lang="en-US" sz="2000" b="1">
                <a:solidFill>
                  <a:srgbClr val="C66A39"/>
                </a:solidFill>
                <a:latin typeface="Arial" panose="020B0604020202020204" pitchFamily="34" charset="0"/>
                <a:cs typeface="Arial" panose="020B0604020202020204" pitchFamily="34" charset="0"/>
              </a:rPr>
              <a:t>Eliminate Hazards and Prevent Injuries </a:t>
            </a:r>
          </a:p>
          <a:p>
            <a:pPr marL="285750" indent="-285750" fontAlgn="t">
              <a:spcAft>
                <a:spcPts val="600"/>
              </a:spcAft>
              <a:buClr>
                <a:srgbClr val="C66A39"/>
              </a:buClr>
              <a:buFont typeface="Arial" panose="020B0604020202020204" pitchFamily="34" charset="0"/>
              <a:buChar char="•"/>
            </a:pPr>
            <a:r>
              <a:rPr lang="en-US" sz="1600">
                <a:latin typeface="Arial" panose="020B0604020202020204" pitchFamily="34" charset="0"/>
                <a:cs typeface="Arial" panose="020B0604020202020204" pitchFamily="34" charset="0"/>
              </a:rPr>
              <a:t>Operate mobile equipment at safe speeds. Consider the roadways, tracks, grades, clearances, visibility, traffic, and type of equipment being used.</a:t>
            </a:r>
          </a:p>
          <a:p>
            <a:pPr marL="285750" indent="-285750" fontAlgn="t">
              <a:spcAft>
                <a:spcPts val="600"/>
              </a:spcAft>
              <a:buClr>
                <a:srgbClr val="C66A39"/>
              </a:buClr>
              <a:buFont typeface="Arial" panose="020B0604020202020204" pitchFamily="34" charset="0"/>
              <a:buChar char="•"/>
            </a:pPr>
            <a:r>
              <a:rPr lang="en-US" sz="1600">
                <a:latin typeface="Arial" panose="020B0604020202020204" pitchFamily="34" charset="0"/>
                <a:cs typeface="Arial" panose="020B0604020202020204" pitchFamily="34" charset="0"/>
              </a:rPr>
              <a:t>Clearly mark hazards along roadways with signs and signals.</a:t>
            </a:r>
          </a:p>
          <a:p>
            <a:pPr marL="285750" indent="-285750" fontAlgn="t">
              <a:spcAft>
                <a:spcPts val="600"/>
              </a:spcAft>
              <a:buClr>
                <a:srgbClr val="C66A39"/>
              </a:buClr>
              <a:buFont typeface="Arial" panose="020B0604020202020204" pitchFamily="34" charset="0"/>
              <a:buChar char="•"/>
            </a:pPr>
            <a:r>
              <a:rPr lang="en-US" sz="1600">
                <a:latin typeface="Arial" panose="020B0604020202020204" pitchFamily="34" charset="0"/>
                <a:cs typeface="Arial" panose="020B0604020202020204" pitchFamily="34" charset="0"/>
              </a:rPr>
              <a:t>Always wear a seatbelt while operating mobile equipment. Never attempt to exit or jump from an out-of-control vehicle.</a:t>
            </a:r>
          </a:p>
          <a:p>
            <a:pPr marL="285750" indent="-285750" fontAlgn="t">
              <a:spcAft>
                <a:spcPts val="600"/>
              </a:spcAft>
              <a:buClr>
                <a:srgbClr val="C66A39"/>
              </a:buClr>
              <a:buFont typeface="Arial" panose="020B0604020202020204" pitchFamily="34" charset="0"/>
              <a:buChar char="•"/>
            </a:pPr>
            <a:r>
              <a:rPr lang="en-US" sz="1600">
                <a:latin typeface="Arial" panose="020B0604020202020204" pitchFamily="34" charset="0"/>
                <a:cs typeface="Arial" panose="020B0604020202020204" pitchFamily="34" charset="0"/>
              </a:rPr>
              <a:t>Maintain control of mobile equipment while it is descending, especially around tight turns.</a:t>
            </a:r>
          </a:p>
          <a:p>
            <a:pPr marL="285750" indent="-285750" fontAlgn="t">
              <a:spcAft>
                <a:spcPts val="600"/>
              </a:spcAft>
              <a:buClr>
                <a:srgbClr val="C66A39"/>
              </a:buClr>
              <a:buFont typeface="Arial" panose="020B0604020202020204" pitchFamily="34" charset="0"/>
              <a:buChar char="•"/>
            </a:pPr>
            <a:r>
              <a:rPr lang="en-US" sz="1600">
                <a:latin typeface="Arial" panose="020B0604020202020204" pitchFamily="34" charset="0"/>
                <a:cs typeface="Arial" panose="020B0604020202020204" pitchFamily="34" charset="0"/>
              </a:rPr>
              <a:t>Perform pre-operational examinations of mobile equipment.</a:t>
            </a:r>
          </a:p>
        </p:txBody>
      </p:sp>
      <p:sp>
        <p:nvSpPr>
          <p:cNvPr id="2" name="TextBox 1">
            <a:extLst>
              <a:ext uri="{FF2B5EF4-FFF2-40B4-BE49-F238E27FC236}">
                <a16:creationId xmlns:a16="http://schemas.microsoft.com/office/drawing/2014/main" id="{FAAB0A34-5EBA-C997-26F2-592255F07DB5}"/>
              </a:ext>
            </a:extLst>
          </p:cNvPr>
          <p:cNvSpPr txBox="1"/>
          <p:nvPr/>
        </p:nvSpPr>
        <p:spPr>
          <a:xfrm>
            <a:off x="2038350" y="1372291"/>
            <a:ext cx="9715500" cy="584775"/>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On August 25, 2025, a miner died after the haul truck he was driving went over a berm along the haul road, over a highwall, and overturned into water in the pit.</a:t>
            </a:r>
            <a:endParaRPr lang="en-US" sz="1600" b="0" i="0">
              <a:solidFill>
                <a:srgbClr val="212121"/>
              </a:solidFill>
              <a:effectLst/>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0F0CD035-5523-A1FF-3504-CE3FDE925D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3936" y="2300610"/>
            <a:ext cx="4572000"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79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1253F-1D20-8B33-8E1B-60BCD29633F0}"/>
              </a:ext>
            </a:extLst>
          </p:cNvPr>
          <p:cNvSpPr>
            <a:spLocks noGrp="1"/>
          </p:cNvSpPr>
          <p:nvPr>
            <p:ph idx="1"/>
          </p:nvPr>
        </p:nvSpPr>
        <p:spPr>
          <a:xfrm>
            <a:off x="838200" y="2062715"/>
            <a:ext cx="5366582" cy="4114247"/>
          </a:xfrm>
        </p:spPr>
        <p:txBody>
          <a:bodyPr>
            <a:normAutofit/>
          </a:bodyPr>
          <a:lstStyle/>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3" tooltip="https://app.powerbi.com/groups/me/apps/d5191292-f6f8-4519-af19-c3b276f4d4dc/reports/05c83cca-2af1-4233-a190-c4abfd51fa53/5d3b772fb5686999cc5d?experience=power-bi"/>
              </a:rPr>
              <a:t>Health and Safety Dashboard</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4"/>
              </a:rPr>
              <a:t>Safety Toolkits</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5"/>
              </a:rPr>
              <a:t>FCX Policies  </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6"/>
              </a:rPr>
              <a:t>MSHA Safety Alerts </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7"/>
              </a:rPr>
              <a:t>OSHA</a:t>
            </a:r>
            <a:r>
              <a:rPr lang="en-US">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54DE3936-28EA-98B6-ECAC-4011A8A0A572}"/>
              </a:ext>
            </a:extLst>
          </p:cNvPr>
          <p:cNvSpPr txBox="1"/>
          <p:nvPr/>
        </p:nvSpPr>
        <p:spPr>
          <a:xfrm>
            <a:off x="838200" y="365125"/>
            <a:ext cx="5602383" cy="1569660"/>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Additional Resources</a:t>
            </a:r>
            <a:endParaRPr lang="en-US" sz="3600" b="1">
              <a:solidFill>
                <a:srgbClr val="004449"/>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A875F01D-DA8F-BDD2-102D-92D9F2669D8A}"/>
              </a:ext>
            </a:extLst>
          </p:cNvPr>
          <p:cNvGrpSpPr/>
          <p:nvPr/>
        </p:nvGrpSpPr>
        <p:grpSpPr>
          <a:xfrm>
            <a:off x="6204782" y="0"/>
            <a:ext cx="5987218" cy="6860701"/>
            <a:chOff x="6211606" y="0"/>
            <a:chExt cx="5987218" cy="6860701"/>
          </a:xfrm>
        </p:grpSpPr>
        <p:sp>
          <p:nvSpPr>
            <p:cNvPr id="4" name="Rectangle 3">
              <a:extLst>
                <a:ext uri="{FF2B5EF4-FFF2-40B4-BE49-F238E27FC236}">
                  <a16:creationId xmlns:a16="http://schemas.microsoft.com/office/drawing/2014/main" id="{E84FE4F5-DC88-553F-33A3-3D1C6F6F2894}"/>
                </a:ext>
              </a:extLst>
            </p:cNvPr>
            <p:cNvSpPr/>
            <p:nvPr/>
          </p:nvSpPr>
          <p:spPr>
            <a:xfrm>
              <a:off x="6211606" y="2701"/>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AD9388E-49F1-51A9-AB51-FE8806FBEE58}"/>
                </a:ext>
              </a:extLst>
            </p:cNvPr>
            <p:cNvPicPr>
              <a:picLocks noChangeAspect="1"/>
            </p:cNvPicPr>
            <p:nvPr/>
          </p:nvPicPr>
          <p:blipFill>
            <a:blip r:embed="rId8">
              <a:extLst>
                <a:ext uri="{28A0092B-C50C-407E-A947-70E740481C1C}">
                  <a14:useLocalDpi xmlns:a14="http://schemas.microsoft.com/office/drawing/2010/main" val="0"/>
                </a:ext>
              </a:extLst>
            </a:blip>
            <a:srcRect t="18" b="18"/>
            <a:stretch/>
          </p:blipFill>
          <p:spPr>
            <a:xfrm>
              <a:off x="9213340" y="0"/>
              <a:ext cx="2978660" cy="2296194"/>
            </a:xfrm>
            <a:prstGeom prst="rect">
              <a:avLst/>
            </a:prstGeom>
          </p:spPr>
        </p:pic>
        <p:pic>
          <p:nvPicPr>
            <p:cNvPr id="17" name="Picture 16">
              <a:extLst>
                <a:ext uri="{FF2B5EF4-FFF2-40B4-BE49-F238E27FC236}">
                  <a16:creationId xmlns:a16="http://schemas.microsoft.com/office/drawing/2014/main" id="{991EE202-2F4E-BB02-4F1A-6F5505AD95C9}"/>
                </a:ext>
              </a:extLst>
            </p:cNvPr>
            <p:cNvPicPr>
              <a:picLocks noChangeAspect="1"/>
            </p:cNvPicPr>
            <p:nvPr/>
          </p:nvPicPr>
          <p:blipFill>
            <a:blip r:embed="rId9">
              <a:extLst>
                <a:ext uri="{28A0092B-C50C-407E-A947-70E740481C1C}">
                  <a14:useLocalDpi xmlns:a14="http://schemas.microsoft.com/office/drawing/2010/main" val="0"/>
                </a:ext>
              </a:extLst>
            </a:blip>
            <a:srcRect l="21" r="21"/>
            <a:stretch/>
          </p:blipFill>
          <p:spPr>
            <a:xfrm>
              <a:off x="6211606" y="2301707"/>
              <a:ext cx="2994910" cy="2328189"/>
            </a:xfrm>
            <a:prstGeom prst="rect">
              <a:avLst/>
            </a:prstGeom>
          </p:spPr>
        </p:pic>
        <p:pic>
          <p:nvPicPr>
            <p:cNvPr id="18" name="Picture 17">
              <a:extLst>
                <a:ext uri="{FF2B5EF4-FFF2-40B4-BE49-F238E27FC236}">
                  <a16:creationId xmlns:a16="http://schemas.microsoft.com/office/drawing/2014/main" id="{E64D5D02-AF0D-ED29-DFE7-6537C624C788}"/>
                </a:ext>
              </a:extLst>
            </p:cNvPr>
            <p:cNvPicPr>
              <a:picLocks noChangeAspect="1"/>
            </p:cNvPicPr>
            <p:nvPr/>
          </p:nvPicPr>
          <p:blipFill>
            <a:blip r:embed="rId10">
              <a:extLst>
                <a:ext uri="{28A0092B-C50C-407E-A947-70E740481C1C}">
                  <a14:useLocalDpi xmlns:a14="http://schemas.microsoft.com/office/drawing/2010/main" val="0"/>
                </a:ext>
              </a:extLst>
            </a:blip>
            <a:srcRect t="32" b="32"/>
            <a:stretch/>
          </p:blipFill>
          <p:spPr>
            <a:xfrm>
              <a:off x="9203815" y="4623072"/>
              <a:ext cx="2988185" cy="2234928"/>
            </a:xfrm>
            <a:prstGeom prst="rect">
              <a:avLst/>
            </a:prstGeom>
          </p:spPr>
        </p:pic>
      </p:grpSp>
    </p:spTree>
    <p:extLst>
      <p:ext uri="{BB962C8B-B14F-4D97-AF65-F5344CB8AC3E}">
        <p14:creationId xmlns:p14="http://schemas.microsoft.com/office/powerpoint/2010/main" val="2607581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36E832-E981-6826-A479-F179EE232C7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6C3384-7C71-8CF4-C4B5-6D37B96C2B75}"/>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D0B4CFA-1C92-6558-EEA4-FFBF2B9AFB4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9BAA5D-3C0C-DA29-905E-EA9A50AE6AD9}"/>
              </a:ext>
            </a:extLst>
          </p:cNvPr>
          <p:cNvSpPr txBox="1"/>
          <p:nvPr/>
        </p:nvSpPr>
        <p:spPr>
          <a:xfrm>
            <a:off x="1953936" y="541294"/>
            <a:ext cx="9455092"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Henderson Incidents </a:t>
            </a:r>
            <a:endParaRPr lang="en-US" sz="3600" b="1" dirty="0">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E852020-8E50-5549-C0EF-3E48B265E9C6}"/>
              </a:ext>
            </a:extLst>
          </p:cNvPr>
          <p:cNvSpPr txBox="1"/>
          <p:nvPr/>
        </p:nvSpPr>
        <p:spPr>
          <a:xfrm>
            <a:off x="1953935" y="1356389"/>
            <a:ext cx="10009465" cy="4247317"/>
          </a:xfrm>
          <a:prstGeom prst="rect">
            <a:avLst/>
          </a:prstGeom>
          <a:noFill/>
        </p:spPr>
        <p:txBody>
          <a:bodyPr wrap="square" rtlCol="0">
            <a:spAutoFit/>
          </a:bodyPr>
          <a:lstStyle/>
          <a:p>
            <a:pPr>
              <a:spcBef>
                <a:spcPts val="0"/>
              </a:spcBef>
              <a:spcAft>
                <a:spcPts val="1200"/>
              </a:spcAft>
              <a:buClr>
                <a:srgbClr val="C66A39"/>
              </a:buClr>
            </a:pPr>
            <a:r>
              <a:rPr lang="en-US" sz="2000" dirty="0">
                <a:latin typeface="Arial" panose="020B0604020202020204" pitchFamily="34" charset="0"/>
                <a:cs typeface="Arial" panose="020B0604020202020204" pitchFamily="34" charset="0"/>
              </a:rPr>
              <a:t>09/04 – Near Miss</a:t>
            </a:r>
          </a:p>
          <a:p>
            <a:pPr marL="800100" lvl="1" indent="-342900">
              <a:spcAft>
                <a:spcPts val="1200"/>
              </a:spcAft>
              <a:buClr>
                <a:srgbClr val="C66A39"/>
              </a:buClr>
              <a:buFont typeface="Arial" panose="020B0604020202020204" pitchFamily="34" charset="0"/>
              <a:buChar char="•"/>
            </a:pPr>
            <a:r>
              <a:rPr lang="en-US" sz="2000" dirty="0">
                <a:latin typeface="Arial" panose="020B0604020202020204" pitchFamily="34" charset="0"/>
                <a:cs typeface="Arial" panose="020B0604020202020204" pitchFamily="34" charset="0"/>
              </a:rPr>
              <a:t>Delivery driver failed to depressurize oil delivery line from delivery vehicle causing oil to spray individual and onto roadway. Driver had appropriate PPE that prevented exposure to face and eyes.</a:t>
            </a:r>
          </a:p>
          <a:p>
            <a:pPr>
              <a:spcBef>
                <a:spcPts val="0"/>
              </a:spcBef>
              <a:spcAft>
                <a:spcPts val="1200"/>
              </a:spcAft>
              <a:buClr>
                <a:srgbClr val="C66A39"/>
              </a:buClr>
            </a:pPr>
            <a:r>
              <a:rPr lang="en-US" sz="2000" dirty="0">
                <a:latin typeface="Arial" panose="020B0604020202020204" pitchFamily="34" charset="0"/>
                <a:cs typeface="Arial" panose="020B0604020202020204" pitchFamily="34" charset="0"/>
              </a:rPr>
              <a:t>09/09 – Near Miss</a:t>
            </a:r>
          </a:p>
          <a:p>
            <a:pPr marL="800100" lvl="1" indent="-342900">
              <a:spcAft>
                <a:spcPts val="1200"/>
              </a:spcAft>
              <a:buClr>
                <a:srgbClr val="C66A39"/>
              </a:buClr>
              <a:buFont typeface="Arial" panose="020B0604020202020204" pitchFamily="34" charset="0"/>
              <a:buChar char="•"/>
            </a:pPr>
            <a:r>
              <a:rPr lang="en-US" sz="2000" dirty="0">
                <a:latin typeface="Arial" panose="020B0604020202020204" pitchFamily="34" charset="0"/>
                <a:cs typeface="Arial" panose="020B0604020202020204" pitchFamily="34" charset="0"/>
              </a:rPr>
              <a:t>Employee noticed small steam leak at Johnson joint and attempted to fix. Union failed releasing steam and employee turned avoiding line of fire.</a:t>
            </a:r>
          </a:p>
          <a:p>
            <a:pPr>
              <a:spcAft>
                <a:spcPts val="1200"/>
              </a:spcAft>
              <a:buClr>
                <a:srgbClr val="C66A39"/>
              </a:buClr>
            </a:pPr>
            <a:r>
              <a:rPr lang="en-US" sz="2000" dirty="0">
                <a:latin typeface="Arial" panose="020B0604020202020204" pitchFamily="34" charset="0"/>
                <a:cs typeface="Arial" panose="020B0604020202020204" pitchFamily="34" charset="0"/>
              </a:rPr>
              <a:t>09/22 – Property Damage</a:t>
            </a:r>
          </a:p>
          <a:p>
            <a:pPr marL="800100" marR="0" lvl="1" indent="-342900" algn="l" defTabSz="914400" rtl="0" eaLnBrk="1" fontAlgn="auto" latinLnBrk="0" hangingPunct="1">
              <a:lnSpc>
                <a:spcPct val="100000"/>
              </a:lnSpc>
              <a:spcBef>
                <a:spcPts val="0"/>
              </a:spcBef>
              <a:spcAft>
                <a:spcPts val="1200"/>
              </a:spcAft>
              <a:buClr>
                <a:srgbClr val="C66A39"/>
              </a:buClr>
              <a:buSzTx/>
              <a:buFont typeface="Arial" panose="020B0604020202020204" pitchFamily="34" charset="0"/>
              <a:buChar char="•"/>
              <a:tabLst/>
              <a:defRPr/>
            </a:pPr>
            <a:r>
              <a:rPr lang="en-US" sz="2000" dirty="0">
                <a:latin typeface="Arial" panose="020B0604020202020204" pitchFamily="34" charset="0"/>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Employee driving light vehicle followed water truck through ultimate canal gate and vehicle struck by gate arm. Scratches and dent/hole left on passenger side of vehicle.</a:t>
            </a:r>
          </a:p>
        </p:txBody>
      </p:sp>
    </p:spTree>
    <p:extLst>
      <p:ext uri="{BB962C8B-B14F-4D97-AF65-F5344CB8AC3E}">
        <p14:creationId xmlns:p14="http://schemas.microsoft.com/office/powerpoint/2010/main" val="3465404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03123-A9D6-691D-326E-271EB36E8B50}"/>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67FDB8E-2F3D-9C20-185A-CBA79277BB0C}"/>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20DE65D-6F1F-D8DE-CD5F-D84B2F59154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AFBFF97-5187-D821-6B60-C809F8636D99}"/>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F7D4240-A0C4-BEB9-9AEB-E0ADF26522CA}"/>
              </a:ext>
            </a:extLst>
          </p:cNvPr>
          <p:cNvSpPr txBox="1"/>
          <p:nvPr/>
        </p:nvSpPr>
        <p:spPr>
          <a:xfrm>
            <a:off x="1953936" y="541294"/>
            <a:ext cx="9826172"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FRM Verification Results – Sept.</a:t>
            </a:r>
            <a:endParaRPr lang="en-US" sz="3600" b="1" dirty="0">
              <a:solidFill>
                <a:srgbClr val="004449"/>
              </a:solidFill>
              <a:highlight>
                <a:srgbClr val="FFFF00"/>
              </a:highligh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E0BD495-FAD2-92E2-231F-C24CE85103D6}"/>
              </a:ext>
            </a:extLst>
          </p:cNvPr>
          <p:cNvSpPr txBox="1"/>
          <p:nvPr/>
        </p:nvSpPr>
        <p:spPr>
          <a:xfrm>
            <a:off x="1746422" y="1331569"/>
            <a:ext cx="4926227" cy="4832092"/>
          </a:xfrm>
          <a:prstGeom prst="rect">
            <a:avLst/>
          </a:prstGeom>
          <a:noFill/>
        </p:spPr>
        <p:txBody>
          <a:bodyPr wrap="square">
            <a:spAutoFit/>
          </a:bodyPr>
          <a:lstStyle/>
          <a:p>
            <a:pPr marL="0" indent="0">
              <a:buNone/>
            </a:pPr>
            <a:r>
              <a:rPr lang="en-US" sz="2200" dirty="0"/>
              <a:t>167 verifications Submitted in September</a:t>
            </a:r>
          </a:p>
          <a:p>
            <a:pPr marL="0" indent="0">
              <a:buNone/>
            </a:pPr>
            <a:endParaRPr lang="en-US" sz="2200" dirty="0"/>
          </a:p>
          <a:p>
            <a:pPr marL="0" indent="0">
              <a:buNone/>
            </a:pPr>
            <a:r>
              <a:rPr lang="en-US" sz="2200" b="0" i="0" u="none" strike="noStrike" dirty="0">
                <a:solidFill>
                  <a:srgbClr val="000000"/>
                </a:solidFill>
                <a:effectLst/>
                <a:latin typeface="Calibri" panose="020F0502020204030204" pitchFamily="34" charset="0"/>
              </a:rPr>
              <a:t>Focus in September around Exposure to Electrical hazards, Ground Failure and Blasting</a:t>
            </a:r>
            <a:br>
              <a:rPr lang="en-US" sz="2200" b="0" i="0" u="none" strike="noStrike" dirty="0">
                <a:solidFill>
                  <a:srgbClr val="000000"/>
                </a:solidFill>
                <a:effectLst/>
                <a:latin typeface="Calibri" panose="020F0502020204030204" pitchFamily="34" charset="0"/>
              </a:rPr>
            </a:br>
            <a:endParaRPr lang="en-US" sz="2200" dirty="0"/>
          </a:p>
          <a:p>
            <a:r>
              <a:rPr lang="en-US" sz="2200" dirty="0"/>
              <a:t>Fire, Exposure to Electrical Hazards and Uncontrolled Release of Energy increased missing control ratio compared to August</a:t>
            </a:r>
          </a:p>
          <a:p>
            <a:pPr marL="0" indent="0">
              <a:buNone/>
            </a:pPr>
            <a:endParaRPr lang="en-US" sz="2200" dirty="0"/>
          </a:p>
          <a:p>
            <a:pPr marL="0" indent="0">
              <a:buNone/>
            </a:pPr>
            <a:r>
              <a:rPr lang="en-US" sz="2200" u="sng" dirty="0"/>
              <a:t>FOCUS FOR OCTOBER:</a:t>
            </a:r>
            <a:endParaRPr lang="en-US" sz="2200" dirty="0"/>
          </a:p>
          <a:p>
            <a:pPr>
              <a:buFontTx/>
              <a:buChar char="-"/>
            </a:pPr>
            <a:r>
              <a:rPr lang="en-US" sz="2200" dirty="0"/>
              <a:t> Exposure to Electrical Hazards</a:t>
            </a:r>
          </a:p>
          <a:p>
            <a:pPr>
              <a:buFontTx/>
              <a:buChar char="-"/>
            </a:pPr>
            <a:r>
              <a:rPr lang="en-US" sz="2200" dirty="0"/>
              <a:t> Fire</a:t>
            </a:r>
          </a:p>
          <a:p>
            <a:pPr>
              <a:buFontTx/>
              <a:buChar char="-"/>
            </a:pPr>
            <a:r>
              <a:rPr lang="en-US" sz="2200" dirty="0"/>
              <a:t> Uncontrolled Release of Energy</a:t>
            </a:r>
          </a:p>
        </p:txBody>
      </p:sp>
      <p:graphicFrame>
        <p:nvGraphicFramePr>
          <p:cNvPr id="3" name="Chart 2">
            <a:extLst>
              <a:ext uri="{FF2B5EF4-FFF2-40B4-BE49-F238E27FC236}">
                <a16:creationId xmlns:a16="http://schemas.microsoft.com/office/drawing/2014/main" id="{6B72C0AC-6FB2-41FB-A019-D047290F8AB2}"/>
              </a:ext>
            </a:extLst>
          </p:cNvPr>
          <p:cNvGraphicFramePr>
            <a:graphicFrameLocks/>
          </p:cNvGraphicFramePr>
          <p:nvPr>
            <p:extLst>
              <p:ext uri="{D42A27DB-BD31-4B8C-83A1-F6EECF244321}">
                <p14:modId xmlns:p14="http://schemas.microsoft.com/office/powerpoint/2010/main" val="1705695006"/>
              </p:ext>
            </p:extLst>
          </p:nvPr>
        </p:nvGraphicFramePr>
        <p:xfrm>
          <a:off x="6376086" y="1377101"/>
          <a:ext cx="5708822" cy="50207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3648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2B7DB-96CF-D907-7906-9ABA5BF9FD96}"/>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DAAE0E6E-DE3A-D5E2-C8A9-34BF8884BB0D}"/>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555AEBB-A269-31F4-4499-01E54F3BB7C6}"/>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8143D58-A015-F5D4-AE0F-56D57F561280}"/>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33C4B53-B29D-81E8-B4B8-34DBB2A6EDEE}"/>
              </a:ext>
            </a:extLst>
          </p:cNvPr>
          <p:cNvSpPr txBox="1"/>
          <p:nvPr/>
        </p:nvSpPr>
        <p:spPr>
          <a:xfrm>
            <a:off x="1953936" y="541294"/>
            <a:ext cx="9455092"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MSHA Q3 Inspection Results</a:t>
            </a:r>
            <a:endParaRPr lang="en-US" sz="3600" b="1" dirty="0">
              <a:solidFill>
                <a:srgbClr val="004449"/>
              </a:solidFill>
              <a:highlight>
                <a:srgbClr val="FFFF00"/>
              </a:highlight>
              <a:latin typeface="Arial" panose="020B0604020202020204" pitchFamily="34" charset="0"/>
              <a:cs typeface="Arial" panose="020B0604020202020204" pitchFamily="34" charset="0"/>
            </a:endParaRPr>
          </a:p>
        </p:txBody>
      </p:sp>
      <p:graphicFrame>
        <p:nvGraphicFramePr>
          <p:cNvPr id="3" name="Chart 2">
            <a:extLst>
              <a:ext uri="{FF2B5EF4-FFF2-40B4-BE49-F238E27FC236}">
                <a16:creationId xmlns:a16="http://schemas.microsoft.com/office/drawing/2014/main" id="{974EF01C-3049-4FF3-B205-4B8336113D8D}"/>
              </a:ext>
            </a:extLst>
          </p:cNvPr>
          <p:cNvGraphicFramePr>
            <a:graphicFrameLocks/>
          </p:cNvGraphicFramePr>
          <p:nvPr>
            <p:extLst>
              <p:ext uri="{D42A27DB-BD31-4B8C-83A1-F6EECF244321}">
                <p14:modId xmlns:p14="http://schemas.microsoft.com/office/powerpoint/2010/main" val="706856223"/>
              </p:ext>
            </p:extLst>
          </p:nvPr>
        </p:nvGraphicFramePr>
        <p:xfrm>
          <a:off x="6927635" y="1516052"/>
          <a:ext cx="4943475" cy="44862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 6">
            <a:extLst>
              <a:ext uri="{FF2B5EF4-FFF2-40B4-BE49-F238E27FC236}">
                <a16:creationId xmlns:a16="http://schemas.microsoft.com/office/drawing/2014/main" id="{69D09C24-DED3-E47A-F28D-E88D48CE6637}"/>
              </a:ext>
            </a:extLst>
          </p:cNvPr>
          <p:cNvGraphicFramePr>
            <a:graphicFrameLocks noGrp="1"/>
          </p:cNvGraphicFramePr>
          <p:nvPr>
            <p:extLst>
              <p:ext uri="{D42A27DB-BD31-4B8C-83A1-F6EECF244321}">
                <p14:modId xmlns:p14="http://schemas.microsoft.com/office/powerpoint/2010/main" val="3601965460"/>
              </p:ext>
            </p:extLst>
          </p:nvPr>
        </p:nvGraphicFramePr>
        <p:xfrm>
          <a:off x="1832942" y="1596618"/>
          <a:ext cx="4777729" cy="1608055"/>
        </p:xfrm>
        <a:graphic>
          <a:graphicData uri="http://schemas.openxmlformats.org/drawingml/2006/table">
            <a:tbl>
              <a:tblPr/>
              <a:tblGrid>
                <a:gridCol w="1557246">
                  <a:extLst>
                    <a:ext uri="{9D8B030D-6E8A-4147-A177-3AD203B41FA5}">
                      <a16:colId xmlns:a16="http://schemas.microsoft.com/office/drawing/2014/main" val="3307934077"/>
                    </a:ext>
                  </a:extLst>
                </a:gridCol>
                <a:gridCol w="945762">
                  <a:extLst>
                    <a:ext uri="{9D8B030D-6E8A-4147-A177-3AD203B41FA5}">
                      <a16:colId xmlns:a16="http://schemas.microsoft.com/office/drawing/2014/main" val="3699624899"/>
                    </a:ext>
                  </a:extLst>
                </a:gridCol>
                <a:gridCol w="945762">
                  <a:extLst>
                    <a:ext uri="{9D8B030D-6E8A-4147-A177-3AD203B41FA5}">
                      <a16:colId xmlns:a16="http://schemas.microsoft.com/office/drawing/2014/main" val="4171219975"/>
                    </a:ext>
                  </a:extLst>
                </a:gridCol>
                <a:gridCol w="1328959">
                  <a:extLst>
                    <a:ext uri="{9D8B030D-6E8A-4147-A177-3AD203B41FA5}">
                      <a16:colId xmlns:a16="http://schemas.microsoft.com/office/drawing/2014/main" val="1467458419"/>
                    </a:ext>
                  </a:extLst>
                </a:gridCol>
              </a:tblGrid>
              <a:tr h="472279">
                <a:tc>
                  <a:txBody>
                    <a:bodyPr/>
                    <a:lstStyle/>
                    <a:p>
                      <a:pPr algn="l" fontAlgn="b">
                        <a:buNone/>
                      </a:pPr>
                      <a:r>
                        <a:rPr lang="en-US" sz="1400" b="1" i="0" u="none" strike="noStrike" dirty="0">
                          <a:solidFill>
                            <a:srgbClr val="000000"/>
                          </a:solidFill>
                          <a:effectLst/>
                          <a:latin typeface="Tahoma" panose="020B0604030504040204" pitchFamily="34" charset="0"/>
                        </a:rPr>
                        <a:t>Henderson 3rd Quarter 2025 MSHA Citations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buNone/>
                      </a:pPr>
                      <a:r>
                        <a:rPr lang="en-US" sz="1400" b="1" i="0" u="none" strike="noStrike">
                          <a:solidFill>
                            <a:srgbClr val="000000"/>
                          </a:solidFill>
                          <a:effectLst/>
                          <a:latin typeface="Tahoma" panose="020B0604030504040204" pitchFamily="34" charset="0"/>
                        </a:rPr>
                        <a:t>S&amp;S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buNone/>
                      </a:pPr>
                      <a:r>
                        <a:rPr lang="en-US" sz="1400" b="1" i="0" u="none" strike="noStrike">
                          <a:solidFill>
                            <a:srgbClr val="000000"/>
                          </a:solidFill>
                          <a:effectLst/>
                          <a:latin typeface="Tahoma" panose="020B0604030504040204" pitchFamily="34" charset="0"/>
                        </a:rPr>
                        <a:t>Non S&amp;S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b">
                        <a:buNone/>
                      </a:pPr>
                      <a:r>
                        <a:rPr lang="en-US" sz="1400" b="1" i="0" u="none" strike="noStrike">
                          <a:solidFill>
                            <a:srgbClr val="000000"/>
                          </a:solidFill>
                          <a:effectLst/>
                          <a:latin typeface="Tahoma" panose="020B0604030504040204" pitchFamily="34" charset="0"/>
                        </a:rPr>
                        <a:t>All Citations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566544560"/>
                  </a:ext>
                </a:extLst>
              </a:tr>
              <a:tr h="236140">
                <a:tc>
                  <a:txBody>
                    <a:bodyPr/>
                    <a:lstStyle/>
                    <a:p>
                      <a:pPr algn="l" fontAlgn="b">
                        <a:buNone/>
                      </a:pPr>
                      <a:r>
                        <a:rPr lang="en-US" sz="1400" b="0" i="0" u="none" strike="noStrike">
                          <a:solidFill>
                            <a:srgbClr val="000000"/>
                          </a:solidFill>
                          <a:effectLst/>
                          <a:latin typeface="Tahoma" panose="020B0604030504040204" pitchFamily="34" charset="0"/>
                        </a:rPr>
                        <a:t>Mine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400" b="0" i="0" u="none" strike="noStrike" dirty="0">
                          <a:solidFill>
                            <a:srgbClr val="000000"/>
                          </a:solidFill>
                          <a:effectLst/>
                          <a:latin typeface="Tahoma" panose="020B060403050404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400" b="0" i="0" u="none" strike="noStrike">
                          <a:solidFill>
                            <a:srgbClr val="000000"/>
                          </a:solidFill>
                          <a:effectLst/>
                          <a:latin typeface="Tahoma" panose="020B060403050404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400" b="0" i="0" u="none" strike="noStrike">
                          <a:solidFill>
                            <a:srgbClr val="000000"/>
                          </a:solidFill>
                          <a:effectLst/>
                          <a:latin typeface="Tahoma" panose="020B0604030504040204" pitchFamily="34" charset="0"/>
                        </a:rPr>
                        <a:t>11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2298095"/>
                  </a:ext>
                </a:extLst>
              </a:tr>
              <a:tr h="236140">
                <a:tc>
                  <a:txBody>
                    <a:bodyPr/>
                    <a:lstStyle/>
                    <a:p>
                      <a:pPr algn="l" fontAlgn="b">
                        <a:buNone/>
                      </a:pPr>
                      <a:r>
                        <a:rPr lang="en-US" sz="1400" b="0" i="0" u="none" strike="noStrike">
                          <a:solidFill>
                            <a:srgbClr val="000000"/>
                          </a:solidFill>
                          <a:effectLst/>
                          <a:latin typeface="Tahoma" panose="020B0604030504040204" pitchFamily="34" charset="0"/>
                        </a:rPr>
                        <a:t>Mill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400" b="0" i="0" u="none" strike="noStrike" dirty="0">
                          <a:solidFill>
                            <a:srgbClr val="000000"/>
                          </a:solidFill>
                          <a:effectLst/>
                          <a:latin typeface="Tahoma" panose="020B060403050404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400" b="0" i="0" u="none" strike="noStrike">
                          <a:solidFill>
                            <a:srgbClr val="000000"/>
                          </a:solidFill>
                          <a:effectLst/>
                          <a:latin typeface="Tahoma" panose="020B060403050404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400" b="0" i="0" u="none" strike="noStrike">
                          <a:solidFill>
                            <a:srgbClr val="000000"/>
                          </a:solidFill>
                          <a:effectLst/>
                          <a:latin typeface="Tahoma" panose="020B0604030504040204" pitchFamily="34" charset="0"/>
                        </a:rPr>
                        <a:t>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14107209"/>
                  </a:ext>
                </a:extLst>
              </a:tr>
              <a:tr h="236140">
                <a:tc>
                  <a:txBody>
                    <a:bodyPr/>
                    <a:lstStyle/>
                    <a:p>
                      <a:pPr algn="l" fontAlgn="b">
                        <a:buNone/>
                      </a:pPr>
                      <a:r>
                        <a:rPr lang="en-US" sz="1400" b="0" i="0" u="none" strike="noStrike">
                          <a:solidFill>
                            <a:srgbClr val="000000"/>
                          </a:solidFill>
                          <a:effectLst/>
                          <a:latin typeface="Tahoma" panose="020B0604030504040204" pitchFamily="34" charset="0"/>
                        </a:rPr>
                        <a:t>Contractors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400" b="0" i="0" u="none" strike="noStrike">
                          <a:solidFill>
                            <a:srgbClr val="000000"/>
                          </a:solidFill>
                          <a:effectLst/>
                          <a:latin typeface="Tahoma" panose="020B060403050404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400" b="0" i="0" u="none" strike="noStrike" dirty="0">
                          <a:solidFill>
                            <a:srgbClr val="000000"/>
                          </a:solidFill>
                          <a:effectLst/>
                          <a:latin typeface="Tahoma" panose="020B060403050404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400" b="0" i="0" u="none" strike="noStrike">
                          <a:solidFill>
                            <a:srgbClr val="000000"/>
                          </a:solidFill>
                          <a:effectLst/>
                          <a:latin typeface="Tahoma" panose="020B0604030504040204" pitchFamily="34" charset="0"/>
                        </a:rPr>
                        <a:t>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77599234"/>
                  </a:ext>
                </a:extLst>
              </a:tr>
              <a:tr h="250030">
                <a:tc>
                  <a:txBody>
                    <a:bodyPr/>
                    <a:lstStyle/>
                    <a:p>
                      <a:pPr algn="l" fontAlgn="b">
                        <a:buNone/>
                      </a:pPr>
                      <a:r>
                        <a:rPr lang="en-US" sz="1400" b="0" i="0" u="none" strike="noStrike">
                          <a:solidFill>
                            <a:srgbClr val="000000"/>
                          </a:solidFill>
                          <a:effectLst/>
                          <a:latin typeface="Tahoma" panose="020B0604030504040204" pitchFamily="34" charset="0"/>
                        </a:rPr>
                        <a:t>Total Henderson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buNone/>
                      </a:pPr>
                      <a:r>
                        <a:rPr lang="en-US" sz="1400" b="0" i="0" u="none" strike="noStrike">
                          <a:solidFill>
                            <a:srgbClr val="000000"/>
                          </a:solidFill>
                          <a:effectLst/>
                          <a:latin typeface="Tahoma" panose="020B060403050404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buNone/>
                      </a:pPr>
                      <a:r>
                        <a:rPr lang="en-US" sz="1400" b="0" i="0" u="none" strike="noStrike">
                          <a:solidFill>
                            <a:srgbClr val="000000"/>
                          </a:solidFill>
                          <a:effectLst/>
                          <a:latin typeface="Tahoma" panose="020B060403050404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buNone/>
                      </a:pPr>
                      <a:r>
                        <a:rPr lang="en-US" sz="1400" b="1" i="0" u="none" strike="noStrike" dirty="0">
                          <a:solidFill>
                            <a:srgbClr val="000000"/>
                          </a:solidFill>
                          <a:effectLst/>
                          <a:latin typeface="Tahoma" panose="020B0604030504040204" pitchFamily="34" charset="0"/>
                        </a:rPr>
                        <a:t>15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7306307"/>
                  </a:ext>
                </a:extLst>
              </a:tr>
            </a:tbl>
          </a:graphicData>
        </a:graphic>
      </p:graphicFrame>
      <p:sp>
        <p:nvSpPr>
          <p:cNvPr id="8" name="TextBox 7">
            <a:extLst>
              <a:ext uri="{FF2B5EF4-FFF2-40B4-BE49-F238E27FC236}">
                <a16:creationId xmlns:a16="http://schemas.microsoft.com/office/drawing/2014/main" id="{66406CBC-77AB-72AC-1211-26094C2ADA73}"/>
              </a:ext>
            </a:extLst>
          </p:cNvPr>
          <p:cNvSpPr txBox="1"/>
          <p:nvPr/>
        </p:nvSpPr>
        <p:spPr>
          <a:xfrm>
            <a:off x="1704956" y="3429000"/>
            <a:ext cx="5149033" cy="2677656"/>
          </a:xfrm>
          <a:prstGeom prst="rect">
            <a:avLst/>
          </a:prstGeom>
          <a:noFill/>
        </p:spPr>
        <p:txBody>
          <a:bodyPr wrap="square" rtlCol="0">
            <a:spAutoFit/>
          </a:bodyPr>
          <a:lstStyle/>
          <a:p>
            <a:r>
              <a:rPr lang="en-US" sz="2200" dirty="0"/>
              <a:t>Reduction in overall Citations compared to 2</a:t>
            </a:r>
            <a:r>
              <a:rPr lang="en-US" sz="2200" baseline="30000" dirty="0"/>
              <a:t>nd</a:t>
            </a:r>
            <a:r>
              <a:rPr lang="en-US" sz="2200" dirty="0"/>
              <a:t> Quarter </a:t>
            </a:r>
            <a:r>
              <a:rPr lang="en-US" sz="2200" b="1" dirty="0"/>
              <a:t>(43 -&gt; 15)</a:t>
            </a:r>
          </a:p>
          <a:p>
            <a:endParaRPr lang="en-US" sz="2200" dirty="0"/>
          </a:p>
          <a:p>
            <a:r>
              <a:rPr lang="en-US" sz="2200" b="1" dirty="0"/>
              <a:t>Fire Prevention </a:t>
            </a:r>
            <a:r>
              <a:rPr lang="en-US" sz="2200" dirty="0"/>
              <a:t>overtook as #1 cited hazard</a:t>
            </a:r>
          </a:p>
          <a:p>
            <a:endParaRPr lang="en-US" sz="2200" dirty="0"/>
          </a:p>
          <a:p>
            <a:r>
              <a:rPr lang="en-US" sz="2200" b="1" dirty="0"/>
              <a:t>Safe Access </a:t>
            </a:r>
            <a:r>
              <a:rPr lang="en-US" sz="2200" dirty="0"/>
              <a:t>continues to be in Top 3</a:t>
            </a:r>
          </a:p>
          <a:p>
            <a:endParaRPr lang="en-US" dirty="0"/>
          </a:p>
          <a:p>
            <a:endParaRPr lang="en-US" dirty="0"/>
          </a:p>
        </p:txBody>
      </p:sp>
    </p:spTree>
    <p:extLst>
      <p:ext uri="{BB962C8B-B14F-4D97-AF65-F5344CB8AC3E}">
        <p14:creationId xmlns:p14="http://schemas.microsoft.com/office/powerpoint/2010/main" val="2854616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A478B-A260-524C-86BE-7D7E7D8EBCE5}"/>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74F54F4A-0796-2049-C459-1022BEEE79E6}"/>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E41275E-F0C0-707D-7154-A6B1091BF064}"/>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A1C1891-E3B9-E2A2-D122-70D99F3BBA69}"/>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DD42FE5-1216-E19A-D0C1-3702EB00ECCD}"/>
              </a:ext>
            </a:extLst>
          </p:cNvPr>
          <p:cNvSpPr txBox="1"/>
          <p:nvPr/>
        </p:nvSpPr>
        <p:spPr>
          <a:xfrm>
            <a:off x="1953936" y="541294"/>
            <a:ext cx="9455092"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MSHA Q3 Citation Examples</a:t>
            </a:r>
            <a:endParaRPr lang="en-US" sz="3600" b="1" dirty="0">
              <a:solidFill>
                <a:srgbClr val="004449"/>
              </a:solidFill>
              <a:highlight>
                <a:srgbClr val="FFFF00"/>
              </a:highlight>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0DC2D859-1EE9-D9A7-586E-D1E6F32903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1667"/>
          <a:stretch>
            <a:fillRect/>
          </a:stretch>
        </p:blipFill>
        <p:spPr bwMode="auto">
          <a:xfrm rot="5400000">
            <a:off x="540083" y="2668937"/>
            <a:ext cx="4823497" cy="2472042"/>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A3A3A952-1D00-9A6A-4BBE-64D605C0CAE9}"/>
              </a:ext>
            </a:extLst>
          </p:cNvPr>
          <p:cNvSpPr/>
          <p:nvPr/>
        </p:nvSpPr>
        <p:spPr>
          <a:xfrm>
            <a:off x="2951831" y="3714750"/>
            <a:ext cx="1048669" cy="1514475"/>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a:extLst>
              <a:ext uri="{FF2B5EF4-FFF2-40B4-BE49-F238E27FC236}">
                <a16:creationId xmlns:a16="http://schemas.microsoft.com/office/drawing/2014/main" id="{AF2AAC95-F3E6-7DC1-EBAD-34022D456B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042" b="41667"/>
          <a:stretch>
            <a:fillRect/>
          </a:stretch>
        </p:blipFill>
        <p:spPr bwMode="auto">
          <a:xfrm rot="5400000">
            <a:off x="3060824" y="2781972"/>
            <a:ext cx="4823496" cy="2245974"/>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557FF518-5960-C228-9132-42604963DBA2}"/>
              </a:ext>
            </a:extLst>
          </p:cNvPr>
          <p:cNvSpPr/>
          <p:nvPr/>
        </p:nvSpPr>
        <p:spPr>
          <a:xfrm rot="4302334">
            <a:off x="4342728" y="3148635"/>
            <a:ext cx="901653" cy="1132231"/>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arge metal box with pipes&#10;&#10;AI-generated content may be incorrect.">
            <a:extLst>
              <a:ext uri="{FF2B5EF4-FFF2-40B4-BE49-F238E27FC236}">
                <a16:creationId xmlns:a16="http://schemas.microsoft.com/office/drawing/2014/main" id="{51B372E2-DD5E-8402-423C-284F13B5DD4C}"/>
              </a:ext>
            </a:extLst>
          </p:cNvPr>
          <p:cNvPicPr>
            <a:picLocks noChangeAspect="1"/>
          </p:cNvPicPr>
          <p:nvPr/>
        </p:nvPicPr>
        <p:blipFill>
          <a:blip r:embed="rId5">
            <a:extLst>
              <a:ext uri="{28A0092B-C50C-407E-A947-70E740481C1C}">
                <a14:useLocalDpi xmlns:a14="http://schemas.microsoft.com/office/drawing/2010/main" val="0"/>
              </a:ext>
            </a:extLst>
          </a:blip>
          <a:srcRect t="14559" b="17510"/>
          <a:stretch>
            <a:fillRect/>
          </a:stretch>
        </p:blipFill>
        <p:spPr>
          <a:xfrm rot="5400000">
            <a:off x="5599966" y="2676223"/>
            <a:ext cx="4823497" cy="2457469"/>
          </a:xfrm>
          <a:prstGeom prst="rect">
            <a:avLst/>
          </a:prstGeom>
        </p:spPr>
      </p:pic>
      <p:sp>
        <p:nvSpPr>
          <p:cNvPr id="8" name="Oval 7">
            <a:extLst>
              <a:ext uri="{FF2B5EF4-FFF2-40B4-BE49-F238E27FC236}">
                <a16:creationId xmlns:a16="http://schemas.microsoft.com/office/drawing/2014/main" id="{A7469E5D-5B93-01B5-573B-42C879650EB2}"/>
              </a:ext>
            </a:extLst>
          </p:cNvPr>
          <p:cNvSpPr/>
          <p:nvPr/>
        </p:nvSpPr>
        <p:spPr>
          <a:xfrm>
            <a:off x="6997998" y="2695575"/>
            <a:ext cx="2079327" cy="1952625"/>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2" name="Picture 10">
            <a:extLst>
              <a:ext uri="{FF2B5EF4-FFF2-40B4-BE49-F238E27FC236}">
                <a16:creationId xmlns:a16="http://schemas.microsoft.com/office/drawing/2014/main" id="{F22F24BE-DFFC-5DFE-70BD-5959EC5DED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013" r="14013"/>
          <a:stretch>
            <a:fillRect/>
          </a:stretch>
        </p:blipFill>
        <p:spPr bwMode="auto">
          <a:xfrm>
            <a:off x="9463793" y="1493209"/>
            <a:ext cx="2603758" cy="4823499"/>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57D37011-0932-295F-0F2A-20756C1DBCE5}"/>
              </a:ext>
            </a:extLst>
          </p:cNvPr>
          <p:cNvSpPr/>
          <p:nvPr/>
        </p:nvSpPr>
        <p:spPr>
          <a:xfrm>
            <a:off x="10363200" y="5019675"/>
            <a:ext cx="1133475" cy="1138237"/>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5301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0444F9-EE1E-133A-A594-91A8F6E1F94E}"/>
              </a:ext>
            </a:extLst>
          </p:cNvPr>
          <p:cNvPicPr>
            <a:picLocks noChangeAspect="1"/>
          </p:cNvPicPr>
          <p:nvPr/>
        </p:nvPicPr>
        <p:blipFill>
          <a:blip r:embed="rId3">
            <a:extLst>
              <a:ext uri="{28A0092B-C50C-407E-A947-70E740481C1C}">
                <a14:useLocalDpi xmlns:a14="http://schemas.microsoft.com/office/drawing/2010/main" val="0"/>
              </a:ext>
            </a:extLst>
          </a:blip>
          <a:srcRect l="1" r="1"/>
          <a:stretch/>
        </p:blipFill>
        <p:spPr>
          <a:xfrm>
            <a:off x="3899307" y="0"/>
            <a:ext cx="8292693" cy="6852119"/>
          </a:xfrm>
          <a:prstGeom prst="rect">
            <a:avLst/>
          </a:prstGeom>
        </p:spPr>
      </p:pic>
      <p:pic>
        <p:nvPicPr>
          <p:cNvPr id="12" name="Picture 11">
            <a:extLst>
              <a:ext uri="{FF2B5EF4-FFF2-40B4-BE49-F238E27FC236}">
                <a16:creationId xmlns:a16="http://schemas.microsoft.com/office/drawing/2014/main" id="{3797D530-146C-F27D-EEC9-5D252E1AED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6386130"/>
            <a:ext cx="4731489" cy="476004"/>
          </a:xfrm>
          <a:prstGeom prst="rect">
            <a:avLst/>
          </a:prstGeom>
        </p:spPr>
      </p:pic>
      <p:pic>
        <p:nvPicPr>
          <p:cNvPr id="11" name="Picture 10">
            <a:extLst>
              <a:ext uri="{FF2B5EF4-FFF2-40B4-BE49-F238E27FC236}">
                <a16:creationId xmlns:a16="http://schemas.microsoft.com/office/drawing/2014/main" id="{19285305-2C47-AAB9-EEE6-F76EE3669B5E}"/>
              </a:ext>
            </a:extLst>
          </p:cNvPr>
          <p:cNvPicPr>
            <a:picLocks noChangeAspect="1"/>
          </p:cNvPicPr>
          <p:nvPr/>
        </p:nvPicPr>
        <p:blipFill>
          <a:blip r:embed="rId5">
            <a:extLst>
              <a:ext uri="{28A0092B-C50C-407E-A947-70E740481C1C}">
                <a14:useLocalDpi xmlns:a14="http://schemas.microsoft.com/office/drawing/2010/main" val="0"/>
              </a:ext>
            </a:extLst>
          </a:blip>
          <a:srcRect t="6" b="6"/>
          <a:stretch/>
        </p:blipFill>
        <p:spPr>
          <a:xfrm>
            <a:off x="-2" y="0"/>
            <a:ext cx="10564243" cy="409565"/>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4748463"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4748463" y="0"/>
            <a:ext cx="7443537"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4731489" y="6544908"/>
            <a:ext cx="7510414" cy="31406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793606"/>
            <a:ext cx="3853794" cy="1754326"/>
          </a:xfrm>
          <a:prstGeom prst="rect">
            <a:avLst/>
          </a:prstGeom>
          <a:noFill/>
        </p:spPr>
        <p:txBody>
          <a:bodyPr wrap="square" rtlCol="0">
            <a:spAutoFit/>
          </a:bodyPr>
          <a:lstStyle/>
          <a:p>
            <a:r>
              <a:rPr lang="en-US" sz="3600" b="1" spc="-80" dirty="0">
                <a:solidFill>
                  <a:schemeClr val="bg1"/>
                </a:solidFill>
                <a:latin typeface="Arial" panose="020B0604020202020204" pitchFamily="34" charset="0"/>
                <a:cs typeface="Arial" panose="020B0604020202020204" pitchFamily="34" charset="0"/>
              </a:rPr>
              <a:t>What is the purpose of this Meeting?</a:t>
            </a:r>
          </a:p>
        </p:txBody>
      </p:sp>
      <p:sp>
        <p:nvSpPr>
          <p:cNvPr id="6" name="TextBox 5">
            <a:extLst>
              <a:ext uri="{FF2B5EF4-FFF2-40B4-BE49-F238E27FC236}">
                <a16:creationId xmlns:a16="http://schemas.microsoft.com/office/drawing/2014/main" id="{2AF1A640-EFB1-1BB1-5D4C-F5B6BAD2D577}"/>
              </a:ext>
            </a:extLst>
          </p:cNvPr>
          <p:cNvSpPr txBox="1"/>
          <p:nvPr/>
        </p:nvSpPr>
        <p:spPr>
          <a:xfrm>
            <a:off x="493617" y="2516325"/>
            <a:ext cx="3725049" cy="3970318"/>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 For Henderson to have the opportunity to reach multiple contractors to discuss best practices when it comes to Health and Safety, Environmental and Contracts Management</a:t>
            </a:r>
          </a:p>
          <a:p>
            <a:r>
              <a:rPr lang="en-US" dirty="0">
                <a:solidFill>
                  <a:schemeClr val="bg1"/>
                </a:solidFill>
                <a:latin typeface="Arial" panose="020B0604020202020204" pitchFamily="34" charset="0"/>
                <a:cs typeface="Arial" panose="020B0604020202020204" pitchFamily="34" charset="0"/>
              </a:rPr>
              <a:t>- Give contractors an open forum to bring up concerns, successes or incidents, learnings, etc. that is shared between all contractors and Henderson personnel</a:t>
            </a:r>
          </a:p>
          <a:p>
            <a:r>
              <a:rPr lang="en-US" dirty="0">
                <a:solidFill>
                  <a:schemeClr val="bg1"/>
                </a:solidFill>
                <a:latin typeface="Arial" panose="020B0604020202020204" pitchFamily="34" charset="0"/>
                <a:cs typeface="Arial" panose="020B0604020202020204" pitchFamily="34" charset="0"/>
              </a:rPr>
              <a:t>- Help improve the safety culture and reduce safety incidents as a group</a:t>
            </a:r>
          </a:p>
        </p:txBody>
      </p:sp>
    </p:spTree>
    <p:extLst>
      <p:ext uri="{BB962C8B-B14F-4D97-AF65-F5344CB8AC3E}">
        <p14:creationId xmlns:p14="http://schemas.microsoft.com/office/powerpoint/2010/main" val="3337216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F7856-D3CB-60C5-C432-DFA248821143}"/>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D2BAFBCC-8E58-74E7-5442-FD8F6958D087}"/>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04FAE75-A0B7-80D1-268A-E75EA973B84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4E56723-08F3-1EAB-394F-EE533441A295}"/>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7C9B256-13C6-9E44-B28B-79783D4806F8}"/>
              </a:ext>
            </a:extLst>
          </p:cNvPr>
          <p:cNvSpPr txBox="1"/>
          <p:nvPr/>
        </p:nvSpPr>
        <p:spPr>
          <a:xfrm>
            <a:off x="1953936" y="541294"/>
            <a:ext cx="9455092"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MSHA Q3 Citation Examples</a:t>
            </a:r>
            <a:endParaRPr lang="en-US" sz="3600" b="1" dirty="0">
              <a:solidFill>
                <a:srgbClr val="004449"/>
              </a:solidFill>
              <a:highlight>
                <a:srgbClr val="FFFF00"/>
              </a:highlight>
              <a:latin typeface="Arial" panose="020B0604020202020204" pitchFamily="34" charset="0"/>
              <a:cs typeface="Arial" panose="020B0604020202020204" pitchFamily="34" charset="0"/>
            </a:endParaRPr>
          </a:p>
        </p:txBody>
      </p:sp>
      <p:pic>
        <p:nvPicPr>
          <p:cNvPr id="3" name="Picture 2" descr="A metal ladders and a building&#10;&#10;AI-generated content may be incorrect.">
            <a:extLst>
              <a:ext uri="{FF2B5EF4-FFF2-40B4-BE49-F238E27FC236}">
                <a16:creationId xmlns:a16="http://schemas.microsoft.com/office/drawing/2014/main" id="{283B88AC-5AEE-F1EF-11DC-D26EE5F62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28713" y="2111365"/>
            <a:ext cx="4762500" cy="3571875"/>
          </a:xfrm>
          <a:prstGeom prst="rect">
            <a:avLst/>
          </a:prstGeom>
        </p:spPr>
      </p:pic>
      <p:sp>
        <p:nvSpPr>
          <p:cNvPr id="5" name="Oval 4">
            <a:extLst>
              <a:ext uri="{FF2B5EF4-FFF2-40B4-BE49-F238E27FC236}">
                <a16:creationId xmlns:a16="http://schemas.microsoft.com/office/drawing/2014/main" id="{C36E94AE-6DFE-BD45-4381-48A14F8A2D83}"/>
              </a:ext>
            </a:extLst>
          </p:cNvPr>
          <p:cNvSpPr/>
          <p:nvPr/>
        </p:nvSpPr>
        <p:spPr>
          <a:xfrm rot="5848677">
            <a:off x="3074613" y="3163707"/>
            <a:ext cx="1048669" cy="2351440"/>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a:extLst>
              <a:ext uri="{FF2B5EF4-FFF2-40B4-BE49-F238E27FC236}">
                <a16:creationId xmlns:a16="http://schemas.microsoft.com/office/drawing/2014/main" id="{EDD00560-77D5-13C0-00A9-035D93AC7D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9750" y="1516052"/>
            <a:ext cx="6323097" cy="4742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0035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1C749-331C-36ED-622B-3D6A5475A14F}"/>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DA13C42D-7BA1-0247-0FBA-522966961F12}"/>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115B695-3EB9-A3E2-9DEC-597CBA6F89EA}"/>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E99BEED-5198-0D7F-F2E3-B583265B33E0}"/>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A4312EC-68B6-B161-917E-BAC8A400502D}"/>
              </a:ext>
            </a:extLst>
          </p:cNvPr>
          <p:cNvSpPr txBox="1"/>
          <p:nvPr/>
        </p:nvSpPr>
        <p:spPr>
          <a:xfrm>
            <a:off x="1953936" y="541294"/>
            <a:ext cx="9455092"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MSHA Q3 Citation Examples</a:t>
            </a:r>
            <a:endParaRPr lang="en-US" sz="3600" b="1" dirty="0">
              <a:solidFill>
                <a:srgbClr val="004449"/>
              </a:solidFill>
              <a:highlight>
                <a:srgbClr val="FFFF00"/>
              </a:highlight>
              <a:latin typeface="Arial" panose="020B0604020202020204" pitchFamily="34" charset="0"/>
              <a:cs typeface="Arial" panose="020B0604020202020204" pitchFamily="34" charset="0"/>
            </a:endParaRPr>
          </a:p>
        </p:txBody>
      </p:sp>
      <p:pic>
        <p:nvPicPr>
          <p:cNvPr id="3" name="Picture 2" descr="Close-up of a machine&#10;&#10;AI-generated content may be incorrect.">
            <a:extLst>
              <a:ext uri="{FF2B5EF4-FFF2-40B4-BE49-F238E27FC236}">
                <a16:creationId xmlns:a16="http://schemas.microsoft.com/office/drawing/2014/main" id="{B1CFC928-8EB5-F4E2-CDDC-4A5574DC7446}"/>
              </a:ext>
            </a:extLst>
          </p:cNvPr>
          <p:cNvPicPr>
            <a:picLocks noChangeAspect="1"/>
          </p:cNvPicPr>
          <p:nvPr/>
        </p:nvPicPr>
        <p:blipFill>
          <a:blip r:embed="rId3">
            <a:extLst>
              <a:ext uri="{28A0092B-C50C-407E-A947-70E740481C1C}">
                <a14:useLocalDpi xmlns:a14="http://schemas.microsoft.com/office/drawing/2010/main" val="0"/>
              </a:ext>
            </a:extLst>
          </a:blip>
          <a:srcRect t="9537" b="4123"/>
          <a:stretch>
            <a:fillRect/>
          </a:stretch>
        </p:blipFill>
        <p:spPr>
          <a:xfrm rot="5400000">
            <a:off x="945268" y="2219315"/>
            <a:ext cx="4927600" cy="3190876"/>
          </a:xfrm>
          <a:prstGeom prst="rect">
            <a:avLst/>
          </a:prstGeom>
        </p:spPr>
      </p:pic>
      <p:sp>
        <p:nvSpPr>
          <p:cNvPr id="5" name="Oval 4">
            <a:extLst>
              <a:ext uri="{FF2B5EF4-FFF2-40B4-BE49-F238E27FC236}">
                <a16:creationId xmlns:a16="http://schemas.microsoft.com/office/drawing/2014/main" id="{3D347AB3-93AD-7FB9-6E19-72D9FBC4D6AF}"/>
              </a:ext>
            </a:extLst>
          </p:cNvPr>
          <p:cNvSpPr/>
          <p:nvPr/>
        </p:nvSpPr>
        <p:spPr>
          <a:xfrm rot="2049333">
            <a:off x="3102681" y="3409754"/>
            <a:ext cx="1048669" cy="1848258"/>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hand holding a yellow sock&#10;&#10;AI-generated content may be incorrect.">
            <a:extLst>
              <a:ext uri="{FF2B5EF4-FFF2-40B4-BE49-F238E27FC236}">
                <a16:creationId xmlns:a16="http://schemas.microsoft.com/office/drawing/2014/main" id="{D2ACA68E-C679-0634-D28F-35CC0E044E83}"/>
              </a:ext>
            </a:extLst>
          </p:cNvPr>
          <p:cNvPicPr>
            <a:picLocks noChangeAspect="1"/>
          </p:cNvPicPr>
          <p:nvPr/>
        </p:nvPicPr>
        <p:blipFill>
          <a:blip r:embed="rId4">
            <a:extLst>
              <a:ext uri="{28A0092B-C50C-407E-A947-70E740481C1C}">
                <a14:useLocalDpi xmlns:a14="http://schemas.microsoft.com/office/drawing/2010/main" val="0"/>
              </a:ext>
            </a:extLst>
          </a:blip>
          <a:srcRect t="13956" b="9550"/>
          <a:stretch>
            <a:fillRect/>
          </a:stretch>
        </p:blipFill>
        <p:spPr>
          <a:xfrm rot="5400000">
            <a:off x="7732634" y="2422590"/>
            <a:ext cx="4927602" cy="2827003"/>
          </a:xfrm>
          <a:prstGeom prst="rect">
            <a:avLst/>
          </a:prstGeom>
        </p:spPr>
      </p:pic>
      <p:pic>
        <p:nvPicPr>
          <p:cNvPr id="3080" name="Picture 8">
            <a:extLst>
              <a:ext uri="{FF2B5EF4-FFF2-40B4-BE49-F238E27FC236}">
                <a16:creationId xmlns:a16="http://schemas.microsoft.com/office/drawing/2014/main" id="{03734029-5DB4-AF3D-898E-5CE4EEC758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895" r="11579"/>
          <a:stretch>
            <a:fillRect/>
          </a:stretch>
        </p:blipFill>
        <p:spPr bwMode="auto">
          <a:xfrm>
            <a:off x="5473870" y="1413620"/>
            <a:ext cx="2755730" cy="4864933"/>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6DBD6711-38E4-047C-A1C0-9C11D410A109}"/>
              </a:ext>
            </a:extLst>
          </p:cNvPr>
          <p:cNvSpPr/>
          <p:nvPr/>
        </p:nvSpPr>
        <p:spPr>
          <a:xfrm>
            <a:off x="9491311" y="2890623"/>
            <a:ext cx="1774118" cy="1848258"/>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4870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2FF822AE-6053-6347-7D9F-592AFC1AA33E}"/>
              </a:ext>
            </a:extLst>
          </p:cNvPr>
          <p:cNvPicPr>
            <a:picLocks noChangeAspect="1"/>
          </p:cNvPicPr>
          <p:nvPr/>
        </p:nvPicPr>
        <p:blipFill rotWithShape="1">
          <a:blip r:embed="rId3"/>
          <a:srcRect t="50000"/>
          <a:stretch/>
        </p:blipFill>
        <p:spPr>
          <a:xfrm>
            <a:off x="-2" y="0"/>
            <a:ext cx="10806892" cy="418972"/>
          </a:xfrm>
          <a:prstGeom prst="rect">
            <a:avLst/>
          </a:prstGeom>
        </p:spPr>
      </p:pic>
      <p:pic>
        <p:nvPicPr>
          <p:cNvPr id="32" name="Picture 31">
            <a:extLst>
              <a:ext uri="{FF2B5EF4-FFF2-40B4-BE49-F238E27FC236}">
                <a16:creationId xmlns:a16="http://schemas.microsoft.com/office/drawing/2014/main" id="{6B5E766A-3FDD-4692-C89D-528E2711D983}"/>
              </a:ext>
            </a:extLst>
          </p:cNvPr>
          <p:cNvPicPr>
            <a:picLocks noChangeAspect="1"/>
          </p:cNvPicPr>
          <p:nvPr/>
        </p:nvPicPr>
        <p:blipFill>
          <a:blip r:embed="rId4"/>
          <a:stretch>
            <a:fillRect/>
          </a:stretch>
        </p:blipFill>
        <p:spPr>
          <a:xfrm>
            <a:off x="0" y="5807429"/>
            <a:ext cx="10688542" cy="1076475"/>
          </a:xfrm>
          <a:prstGeom prst="rect">
            <a:avLst/>
          </a:prstGeom>
        </p:spPr>
      </p:pic>
      <p:pic>
        <p:nvPicPr>
          <p:cNvPr id="25" name="Picture 24">
            <a:extLst>
              <a:ext uri="{FF2B5EF4-FFF2-40B4-BE49-F238E27FC236}">
                <a16:creationId xmlns:a16="http://schemas.microsoft.com/office/drawing/2014/main" id="{BEDF9DE3-621A-B2D8-8488-D2083BB7A91B}"/>
              </a:ext>
            </a:extLst>
          </p:cNvPr>
          <p:cNvPicPr>
            <a:picLocks noChangeAspect="1"/>
          </p:cNvPicPr>
          <p:nvPr/>
        </p:nvPicPr>
        <p:blipFill>
          <a:blip r:embed="rId5">
            <a:extLst>
              <a:ext uri="{28A0092B-C50C-407E-A947-70E740481C1C}">
                <a14:useLocalDpi xmlns:a14="http://schemas.microsoft.com/office/drawing/2010/main" val="0"/>
              </a:ext>
            </a:extLst>
          </a:blip>
          <a:srcRect l="1" r="1"/>
          <a:stretch/>
        </p:blipFill>
        <p:spPr>
          <a:xfrm>
            <a:off x="8540132" y="409565"/>
            <a:ext cx="3651868" cy="614840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1" y="396507"/>
            <a:ext cx="9037675" cy="616145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9037674" y="0"/>
            <a:ext cx="3154326"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9037674" y="6544909"/>
            <a:ext cx="3154326" cy="33899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302150" y="427844"/>
            <a:ext cx="8735524"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Henderson Training Schedule - OCTOBER</a:t>
            </a:r>
          </a:p>
        </p:txBody>
      </p:sp>
      <p:pic>
        <p:nvPicPr>
          <p:cNvPr id="10" name="Picture 9">
            <a:extLst>
              <a:ext uri="{FF2B5EF4-FFF2-40B4-BE49-F238E27FC236}">
                <a16:creationId xmlns:a16="http://schemas.microsoft.com/office/drawing/2014/main" id="{DC3873C8-585E-B370-8152-37753E5DA812}"/>
              </a:ext>
            </a:extLst>
          </p:cNvPr>
          <p:cNvPicPr>
            <a:picLocks noChangeAspect="1"/>
          </p:cNvPicPr>
          <p:nvPr/>
        </p:nvPicPr>
        <p:blipFill>
          <a:blip r:embed="rId6"/>
          <a:stretch>
            <a:fillRect/>
          </a:stretch>
        </p:blipFill>
        <p:spPr>
          <a:xfrm>
            <a:off x="483030" y="1095374"/>
            <a:ext cx="7992628" cy="5251281"/>
          </a:xfrm>
          <a:prstGeom prst="rect">
            <a:avLst/>
          </a:prstGeom>
        </p:spPr>
      </p:pic>
    </p:spTree>
    <p:extLst>
      <p:ext uri="{BB962C8B-B14F-4D97-AF65-F5344CB8AC3E}">
        <p14:creationId xmlns:p14="http://schemas.microsoft.com/office/powerpoint/2010/main" val="712730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6B5E766A-3FDD-4692-C89D-528E2711D9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966145"/>
            <a:ext cx="9037673" cy="909222"/>
          </a:xfrm>
          <a:prstGeom prst="rect">
            <a:avLst/>
          </a:prstGeom>
        </p:spPr>
      </p:pic>
      <p:pic>
        <p:nvPicPr>
          <p:cNvPr id="4" name="Picture 3">
            <a:extLst>
              <a:ext uri="{FF2B5EF4-FFF2-40B4-BE49-F238E27FC236}">
                <a16:creationId xmlns:a16="http://schemas.microsoft.com/office/drawing/2014/main" id="{F27FCC27-B070-05AE-A41B-A351BFDB4849}"/>
              </a:ext>
            </a:extLst>
          </p:cNvPr>
          <p:cNvPicPr>
            <a:picLocks noChangeAspect="1"/>
          </p:cNvPicPr>
          <p:nvPr/>
        </p:nvPicPr>
        <p:blipFill>
          <a:blip r:embed="rId4">
            <a:extLst>
              <a:ext uri="{28A0092B-C50C-407E-A947-70E740481C1C}">
                <a14:useLocalDpi xmlns:a14="http://schemas.microsoft.com/office/drawing/2010/main" val="0"/>
              </a:ext>
            </a:extLst>
          </a:blip>
          <a:srcRect l="20233" r="40353"/>
          <a:stretch>
            <a:fillRect/>
          </a:stretch>
        </p:blipFill>
        <p:spPr>
          <a:xfrm>
            <a:off x="8805333" y="0"/>
            <a:ext cx="3386667" cy="6567373"/>
          </a:xfrm>
          <a:prstGeom prst="rect">
            <a:avLst/>
          </a:prstGeom>
        </p:spPr>
      </p:pic>
      <p:pic>
        <p:nvPicPr>
          <p:cNvPr id="34" name="Picture 33">
            <a:extLst>
              <a:ext uri="{FF2B5EF4-FFF2-40B4-BE49-F238E27FC236}">
                <a16:creationId xmlns:a16="http://schemas.microsoft.com/office/drawing/2014/main" id="{2FF822AE-6053-6347-7D9F-592AFC1AA33E}"/>
              </a:ext>
            </a:extLst>
          </p:cNvPr>
          <p:cNvPicPr>
            <a:picLocks noChangeAspect="1"/>
          </p:cNvPicPr>
          <p:nvPr/>
        </p:nvPicPr>
        <p:blipFill>
          <a:blip r:embed="rId5">
            <a:extLst>
              <a:ext uri="{28A0092B-C50C-407E-A947-70E740481C1C}">
                <a14:useLocalDpi xmlns:a14="http://schemas.microsoft.com/office/drawing/2010/main" val="0"/>
              </a:ext>
            </a:extLst>
          </a:blip>
          <a:srcRect t="6" b="6"/>
          <a:stretch/>
        </p:blipFill>
        <p:spPr>
          <a:xfrm>
            <a:off x="-2" y="0"/>
            <a:ext cx="10806892" cy="418972"/>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405916"/>
            <a:ext cx="9037675" cy="616145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9037674" y="0"/>
            <a:ext cx="3154326"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9037674" y="6552860"/>
            <a:ext cx="3154326"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5C7740-E11E-D803-18ED-8C56303CB60E}"/>
              </a:ext>
            </a:extLst>
          </p:cNvPr>
          <p:cNvSpPr txBox="1"/>
          <p:nvPr/>
        </p:nvSpPr>
        <p:spPr>
          <a:xfrm>
            <a:off x="206734" y="427844"/>
            <a:ext cx="8830939"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Henderson Training Schedule - November</a:t>
            </a:r>
          </a:p>
        </p:txBody>
      </p:sp>
      <p:pic>
        <p:nvPicPr>
          <p:cNvPr id="11" name="Picture 10">
            <a:extLst>
              <a:ext uri="{FF2B5EF4-FFF2-40B4-BE49-F238E27FC236}">
                <a16:creationId xmlns:a16="http://schemas.microsoft.com/office/drawing/2014/main" id="{A7D1B2F4-E5BE-073A-DF5D-F263831AB32E}"/>
              </a:ext>
            </a:extLst>
          </p:cNvPr>
          <p:cNvPicPr>
            <a:picLocks noChangeAspect="1"/>
          </p:cNvPicPr>
          <p:nvPr/>
        </p:nvPicPr>
        <p:blipFill>
          <a:blip r:embed="rId6"/>
          <a:stretch>
            <a:fillRect/>
          </a:stretch>
        </p:blipFill>
        <p:spPr>
          <a:xfrm>
            <a:off x="794710" y="1156788"/>
            <a:ext cx="7215912" cy="5258232"/>
          </a:xfrm>
          <a:prstGeom prst="rect">
            <a:avLst/>
          </a:prstGeom>
        </p:spPr>
      </p:pic>
    </p:spTree>
    <p:extLst>
      <p:ext uri="{BB962C8B-B14F-4D97-AF65-F5344CB8AC3E}">
        <p14:creationId xmlns:p14="http://schemas.microsoft.com/office/powerpoint/2010/main" val="638722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1253F-1D20-8B33-8E1B-60BCD29633F0}"/>
              </a:ext>
            </a:extLst>
          </p:cNvPr>
          <p:cNvSpPr>
            <a:spLocks noGrp="1"/>
          </p:cNvSpPr>
          <p:nvPr>
            <p:ph idx="1"/>
          </p:nvPr>
        </p:nvSpPr>
        <p:spPr>
          <a:xfrm>
            <a:off x="90348" y="2896154"/>
            <a:ext cx="5907490" cy="3863876"/>
          </a:xfrm>
        </p:spPr>
        <p:txBody>
          <a:bodyPr>
            <a:normAutofit/>
          </a:bodyPr>
          <a:lstStyle/>
          <a:p>
            <a:pPr>
              <a:spcBef>
                <a:spcPts val="0"/>
              </a:spcBef>
              <a:spcAft>
                <a:spcPts val="1200"/>
              </a:spcAft>
              <a:buClr>
                <a:srgbClr val="C66A39"/>
              </a:buClr>
            </a:pPr>
            <a:r>
              <a:rPr lang="en-US" b="1" dirty="0">
                <a:latin typeface="Arial" panose="020B0604020202020204" pitchFamily="34" charset="0"/>
                <a:cs typeface="Arial" panose="020B0604020202020204" pitchFamily="34" charset="0"/>
              </a:rPr>
              <a:t>TRIR Hours by 3</a:t>
            </a:r>
            <a:r>
              <a:rPr lang="en-US" b="1" baseline="30000" dirty="0">
                <a:latin typeface="Arial" panose="020B0604020202020204" pitchFamily="34" charset="0"/>
                <a:cs typeface="Arial" panose="020B0604020202020204" pitchFamily="34" charset="0"/>
              </a:rPr>
              <a:t>rd</a:t>
            </a:r>
            <a:r>
              <a:rPr lang="en-US" b="1" dirty="0">
                <a:latin typeface="Arial" panose="020B0604020202020204" pitchFamily="34" charset="0"/>
                <a:cs typeface="Arial" panose="020B0604020202020204" pitchFamily="34" charset="0"/>
              </a:rPr>
              <a:t> of Month</a:t>
            </a:r>
          </a:p>
          <a:p>
            <a:pPr>
              <a:spcBef>
                <a:spcPts val="0"/>
              </a:spcBef>
              <a:spcAft>
                <a:spcPts val="1200"/>
              </a:spcAft>
              <a:buClr>
                <a:srgbClr val="C66A39"/>
              </a:buClr>
            </a:pPr>
            <a:endParaRPr lang="en-US" b="1" dirty="0">
              <a:latin typeface="Arial" panose="020B0604020202020204" pitchFamily="34" charset="0"/>
              <a:cs typeface="Arial" panose="020B0604020202020204" pitchFamily="34" charset="0"/>
            </a:endParaRPr>
          </a:p>
          <a:p>
            <a:pPr>
              <a:spcBef>
                <a:spcPts val="0"/>
              </a:spcBef>
              <a:spcAft>
                <a:spcPts val="1200"/>
              </a:spcAft>
              <a:buClr>
                <a:srgbClr val="C66A39"/>
              </a:buClr>
            </a:pPr>
            <a:r>
              <a:rPr lang="en-US" b="1" dirty="0">
                <a:latin typeface="Arial" panose="020B0604020202020204" pitchFamily="34" charset="0"/>
                <a:cs typeface="Arial" panose="020B0604020202020204" pitchFamily="34" charset="0"/>
              </a:rPr>
              <a:t>Local Suppliers</a:t>
            </a:r>
          </a:p>
          <a:p>
            <a:pPr>
              <a:spcBef>
                <a:spcPts val="0"/>
              </a:spcBef>
              <a:spcAft>
                <a:spcPts val="1200"/>
              </a:spcAft>
              <a:buClr>
                <a:srgbClr val="C66A39"/>
              </a:buClr>
            </a:pPr>
            <a:endParaRPr lang="en-US" b="1" dirty="0">
              <a:latin typeface="Arial" panose="020B0604020202020204" pitchFamily="34" charset="0"/>
              <a:cs typeface="Arial" panose="020B0604020202020204" pitchFamily="34" charset="0"/>
            </a:endParaRPr>
          </a:p>
          <a:p>
            <a:pPr>
              <a:spcBef>
                <a:spcPts val="0"/>
              </a:spcBef>
              <a:spcAft>
                <a:spcPts val="1200"/>
              </a:spcAft>
              <a:buClr>
                <a:srgbClr val="C66A39"/>
              </a:buClr>
            </a:pPr>
            <a:r>
              <a:rPr lang="en-US" b="1" dirty="0">
                <a:latin typeface="Arial" panose="020B0604020202020204" pitchFamily="34" charset="0"/>
                <a:cs typeface="Arial" panose="020B0604020202020204" pitchFamily="34" charset="0"/>
              </a:rPr>
              <a:t>QR Code for Contractor Portal</a:t>
            </a:r>
          </a:p>
          <a:p>
            <a:pPr marL="0" indent="0">
              <a:spcBef>
                <a:spcPts val="0"/>
              </a:spcBef>
              <a:spcAft>
                <a:spcPts val="1200"/>
              </a:spcAft>
              <a:buClr>
                <a:srgbClr val="C66A39"/>
              </a:buClr>
              <a:buNone/>
            </a:pPr>
            <a:endParaRPr lang="en-US" b="1" dirty="0">
              <a:latin typeface="Arial" panose="020B0604020202020204" pitchFamily="34" charset="0"/>
              <a:cs typeface="Arial" panose="020B0604020202020204" pitchFamily="34" charset="0"/>
            </a:endParaRPr>
          </a:p>
          <a:p>
            <a:pPr>
              <a:spcBef>
                <a:spcPts val="0"/>
              </a:spcBef>
              <a:spcAft>
                <a:spcPts val="1200"/>
              </a:spcAft>
              <a:buClr>
                <a:srgbClr val="C66A39"/>
              </a:buClr>
            </a:pP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4DE3936-28EA-98B6-ECAC-4011A8A0A572}"/>
              </a:ext>
            </a:extLst>
          </p:cNvPr>
          <p:cNvSpPr txBox="1"/>
          <p:nvPr/>
        </p:nvSpPr>
        <p:spPr>
          <a:xfrm>
            <a:off x="188510" y="310542"/>
            <a:ext cx="5907490" cy="2308324"/>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Contractor Management Topics</a:t>
            </a:r>
            <a:endParaRPr lang="en-US" sz="3600" b="1" dirty="0">
              <a:solidFill>
                <a:srgbClr val="004449"/>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0A426B68-7E03-AA69-5FAA-E8F508902FA9}"/>
              </a:ext>
            </a:extLst>
          </p:cNvPr>
          <p:cNvGrpSpPr/>
          <p:nvPr/>
        </p:nvGrpSpPr>
        <p:grpSpPr>
          <a:xfrm>
            <a:off x="6204782" y="0"/>
            <a:ext cx="5987218" cy="6858000"/>
            <a:chOff x="6204782" y="0"/>
            <a:chExt cx="5987218" cy="6858000"/>
          </a:xfrm>
        </p:grpSpPr>
        <p:sp>
          <p:nvSpPr>
            <p:cNvPr id="21" name="Rectangle 20">
              <a:extLst>
                <a:ext uri="{FF2B5EF4-FFF2-40B4-BE49-F238E27FC236}">
                  <a16:creationId xmlns:a16="http://schemas.microsoft.com/office/drawing/2014/main" id="{2E5EC2B6-4E9E-532E-EBAE-B04590048378}"/>
                </a:ext>
              </a:extLst>
            </p:cNvPr>
            <p:cNvSpPr/>
            <p:nvPr/>
          </p:nvSpPr>
          <p:spPr>
            <a:xfrm>
              <a:off x="6204782" y="0"/>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erson wearing a welding mask and sunglasses&#10;&#10;Description automatically generated">
              <a:extLst>
                <a:ext uri="{FF2B5EF4-FFF2-40B4-BE49-F238E27FC236}">
                  <a16:creationId xmlns:a16="http://schemas.microsoft.com/office/drawing/2014/main" id="{123C5094-4AF5-1617-9C26-170AF480A618}"/>
                </a:ext>
              </a:extLst>
            </p:cNvPr>
            <p:cNvPicPr>
              <a:picLocks noChangeAspect="1"/>
            </p:cNvPicPr>
            <p:nvPr/>
          </p:nvPicPr>
          <p:blipFill rotWithShape="1">
            <a:blip r:embed="rId3">
              <a:extLst>
                <a:ext uri="{28A0092B-C50C-407E-A947-70E740481C1C}">
                  <a14:useLocalDpi xmlns:a14="http://schemas.microsoft.com/office/drawing/2010/main" val="0"/>
                </a:ext>
              </a:extLst>
            </a:blip>
            <a:srcRect l="11878" t="1160" r="2643"/>
            <a:stretch/>
          </p:blipFill>
          <p:spPr>
            <a:xfrm>
              <a:off x="9208132" y="3366"/>
              <a:ext cx="2978660" cy="2296194"/>
            </a:xfrm>
            <a:prstGeom prst="rect">
              <a:avLst/>
            </a:prstGeom>
          </p:spPr>
        </p:pic>
        <p:pic>
          <p:nvPicPr>
            <p:cNvPr id="6" name="Picture 5">
              <a:extLst>
                <a:ext uri="{FF2B5EF4-FFF2-40B4-BE49-F238E27FC236}">
                  <a16:creationId xmlns:a16="http://schemas.microsoft.com/office/drawing/2014/main" id="{51C2638B-D0B8-97BE-DA12-54F6BD4DB285}"/>
                </a:ext>
              </a:extLst>
            </p:cNvPr>
            <p:cNvPicPr>
              <a:picLocks noChangeAspect="1"/>
            </p:cNvPicPr>
            <p:nvPr/>
          </p:nvPicPr>
          <p:blipFill>
            <a:blip r:embed="rId4">
              <a:extLst>
                <a:ext uri="{28A0092B-C50C-407E-A947-70E740481C1C}">
                  <a14:useLocalDpi xmlns:a14="http://schemas.microsoft.com/office/drawing/2010/main" val="0"/>
                </a:ext>
              </a:extLst>
            </a:blip>
            <a:srcRect t="137" b="137"/>
            <a:stretch/>
          </p:blipFill>
          <p:spPr>
            <a:xfrm>
              <a:off x="9190266" y="0"/>
              <a:ext cx="2994910" cy="2349393"/>
            </a:xfrm>
            <a:prstGeom prst="rect">
              <a:avLst/>
            </a:prstGeom>
          </p:spPr>
        </p:pic>
        <p:pic>
          <p:nvPicPr>
            <p:cNvPr id="12" name="Picture 11">
              <a:extLst>
                <a:ext uri="{FF2B5EF4-FFF2-40B4-BE49-F238E27FC236}">
                  <a16:creationId xmlns:a16="http://schemas.microsoft.com/office/drawing/2014/main" id="{01373659-5A64-45D0-EB95-1192FC1DDA40}"/>
                </a:ext>
              </a:extLst>
            </p:cNvPr>
            <p:cNvPicPr>
              <a:picLocks noChangeAspect="1"/>
            </p:cNvPicPr>
            <p:nvPr/>
          </p:nvPicPr>
          <p:blipFill>
            <a:blip r:embed="rId5">
              <a:extLst>
                <a:ext uri="{28A0092B-C50C-407E-A947-70E740481C1C}">
                  <a14:useLocalDpi xmlns:a14="http://schemas.microsoft.com/office/drawing/2010/main" val="0"/>
                </a:ext>
              </a:extLst>
            </a:blip>
            <a:srcRect t="3" b="3"/>
            <a:stretch/>
          </p:blipFill>
          <p:spPr>
            <a:xfrm>
              <a:off x="9211544" y="4655117"/>
              <a:ext cx="2980456" cy="2199517"/>
            </a:xfrm>
            <a:prstGeom prst="rect">
              <a:avLst/>
            </a:prstGeom>
          </p:spPr>
        </p:pic>
        <p:pic>
          <p:nvPicPr>
            <p:cNvPr id="8" name="Picture 7">
              <a:extLst>
                <a:ext uri="{FF2B5EF4-FFF2-40B4-BE49-F238E27FC236}">
                  <a16:creationId xmlns:a16="http://schemas.microsoft.com/office/drawing/2014/main" id="{B2F27D7A-62CE-A982-A9FB-2925B5A4523E}"/>
                </a:ext>
              </a:extLst>
            </p:cNvPr>
            <p:cNvPicPr>
              <a:picLocks noChangeAspect="1"/>
            </p:cNvPicPr>
            <p:nvPr/>
          </p:nvPicPr>
          <p:blipFill>
            <a:blip r:embed="rId6">
              <a:extLst>
                <a:ext uri="{28A0092B-C50C-407E-A947-70E740481C1C}">
                  <a14:useLocalDpi xmlns:a14="http://schemas.microsoft.com/office/drawing/2010/main" val="0"/>
                </a:ext>
              </a:extLst>
            </a:blip>
            <a:srcRect t="50" b="50"/>
            <a:stretch/>
          </p:blipFill>
          <p:spPr>
            <a:xfrm>
              <a:off x="6207388" y="2367817"/>
              <a:ext cx="2994910" cy="2286811"/>
            </a:xfrm>
            <a:prstGeom prst="rect">
              <a:avLst/>
            </a:prstGeom>
          </p:spPr>
        </p:pic>
      </p:grpSp>
    </p:spTree>
    <p:extLst>
      <p:ext uri="{BB962C8B-B14F-4D97-AF65-F5344CB8AC3E}">
        <p14:creationId xmlns:p14="http://schemas.microsoft.com/office/powerpoint/2010/main" val="3075146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52172-C445-75C4-587A-F033E5EDD817}"/>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3FEB2D80-4462-9677-385E-3A1BA94D6C0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53C0FFC-CBCC-0EAD-FFE0-61F23CC09AE2}"/>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34A9D3C-33C6-FD6D-39AB-C15DFFFA4747}"/>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2D3C54E-FDE4-23D1-E1FD-2C49EFC49DF6}"/>
              </a:ext>
            </a:extLst>
          </p:cNvPr>
          <p:cNvSpPr txBox="1"/>
          <p:nvPr/>
        </p:nvSpPr>
        <p:spPr>
          <a:xfrm>
            <a:off x="1664494" y="541294"/>
            <a:ext cx="10337006" cy="1446550"/>
          </a:xfrm>
          <a:prstGeom prst="rect">
            <a:avLst/>
          </a:prstGeom>
          <a:noFill/>
        </p:spPr>
        <p:txBody>
          <a:bodyPr wrap="square" rtlCol="0">
            <a:spAutoFit/>
          </a:bodyPr>
          <a:lstStyle/>
          <a:p>
            <a:r>
              <a:rPr lang="en-US" sz="4400" spc="-38">
                <a:latin typeface="Tahoma" panose="020B0604030504040204" pitchFamily="34" charset="0"/>
                <a:ea typeface="Tahoma" panose="020B0604030504040204" pitchFamily="34" charset="0"/>
                <a:cs typeface="Tahoma" panose="020B0604030504040204" pitchFamily="34" charset="0"/>
              </a:rPr>
              <a:t>Community- Local Procurement &amp; </a:t>
            </a:r>
            <a:r>
              <a:rPr lang="en-US" sz="4400">
                <a:latin typeface="Tahoma" panose="020B0604030504040204" pitchFamily="34" charset="0"/>
                <a:ea typeface="Tahoma" panose="020B0604030504040204" pitchFamily="34" charset="0"/>
                <a:cs typeface="Tahoma" panose="020B0604030504040204" pitchFamily="34" charset="0"/>
              </a:rPr>
              <a:t>Ways We </a:t>
            </a:r>
            <a:r>
              <a:rPr lang="en-US" sz="4400" spc="-38">
                <a:latin typeface="Tahoma" panose="020B0604030504040204" pitchFamily="34" charset="0"/>
                <a:ea typeface="Tahoma" panose="020B0604030504040204" pitchFamily="34" charset="0"/>
                <a:cs typeface="Tahoma" panose="020B0604030504040204" pitchFamily="34" charset="0"/>
              </a:rPr>
              <a:t>Support Local</a:t>
            </a:r>
            <a:endParaRPr lang="en-US" sz="4400" b="1">
              <a:solidFill>
                <a:srgbClr val="00444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860ED78-B54F-CB5B-0E82-7D6EB9113101}"/>
              </a:ext>
            </a:extLst>
          </p:cNvPr>
          <p:cNvSpPr txBox="1"/>
          <p:nvPr/>
        </p:nvSpPr>
        <p:spPr>
          <a:xfrm>
            <a:off x="2777218" y="2034192"/>
            <a:ext cx="9338582" cy="1200329"/>
          </a:xfrm>
          <a:prstGeom prst="rect">
            <a:avLst/>
          </a:prstGeom>
          <a:noFill/>
        </p:spPr>
        <p:txBody>
          <a:bodyPr wrap="square" rtlCol="0">
            <a:spAutoFit/>
          </a:bodyPr>
          <a:lstStyle/>
          <a:p>
            <a:r>
              <a:rPr lang="en-US">
                <a:latin typeface="Tahoma" panose="020B0604030504040204" pitchFamily="34" charset="0"/>
                <a:ea typeface="Tahoma" panose="020B0604030504040204" pitchFamily="34" charset="0"/>
                <a:cs typeface="Tahoma" panose="020B0604030504040204" pitchFamily="34" charset="0"/>
              </a:rPr>
              <a:t>As a member of ICMM, FCX is committed to enabling access by local enterprises to procurement and </a:t>
            </a:r>
            <a:r>
              <a:rPr lang="en-US" u="sng">
                <a:latin typeface="Tahoma" panose="020B0604030504040204" pitchFamily="34" charset="0"/>
                <a:ea typeface="Tahoma" panose="020B0604030504040204" pitchFamily="34" charset="0"/>
                <a:cs typeface="Tahoma" panose="020B0604030504040204" pitchFamily="34" charset="0"/>
              </a:rPr>
              <a:t>contracting opportunities </a:t>
            </a:r>
            <a:r>
              <a:rPr lang="en-US">
                <a:latin typeface="Tahoma" panose="020B0604030504040204" pitchFamily="34" charset="0"/>
                <a:ea typeface="Tahoma" panose="020B0604030504040204" pitchFamily="34" charset="0"/>
                <a:cs typeface="Tahoma" panose="020B0604030504040204" pitchFamily="34" charset="0"/>
              </a:rPr>
              <a:t>across the project life-cycle, both directly and by encouraging larger contractors and suppliers, and by supporting initiatives to enhance economic opportunities for local communities.</a:t>
            </a:r>
          </a:p>
        </p:txBody>
      </p:sp>
      <p:pic>
        <p:nvPicPr>
          <p:cNvPr id="8" name="Picture 7">
            <a:extLst>
              <a:ext uri="{FF2B5EF4-FFF2-40B4-BE49-F238E27FC236}">
                <a16:creationId xmlns:a16="http://schemas.microsoft.com/office/drawing/2014/main" id="{78FECB84-AD7F-591E-F55D-A7EDE2E63102}"/>
              </a:ext>
            </a:extLst>
          </p:cNvPr>
          <p:cNvPicPr>
            <a:picLocks noChangeAspect="1"/>
          </p:cNvPicPr>
          <p:nvPr/>
        </p:nvPicPr>
        <p:blipFill>
          <a:blip r:embed="rId3"/>
          <a:stretch>
            <a:fillRect/>
          </a:stretch>
        </p:blipFill>
        <p:spPr>
          <a:xfrm>
            <a:off x="1643744" y="2131606"/>
            <a:ext cx="1055914" cy="1055914"/>
          </a:xfrm>
          <a:prstGeom prst="rect">
            <a:avLst/>
          </a:prstGeom>
        </p:spPr>
      </p:pic>
      <p:sp>
        <p:nvSpPr>
          <p:cNvPr id="12" name="TextBox 11">
            <a:extLst>
              <a:ext uri="{FF2B5EF4-FFF2-40B4-BE49-F238E27FC236}">
                <a16:creationId xmlns:a16="http://schemas.microsoft.com/office/drawing/2014/main" id="{7568C66B-9719-03DA-A768-ADEE9C41A0EA}"/>
              </a:ext>
            </a:extLst>
          </p:cNvPr>
          <p:cNvSpPr txBox="1"/>
          <p:nvPr/>
        </p:nvSpPr>
        <p:spPr>
          <a:xfrm>
            <a:off x="1643744" y="3429000"/>
            <a:ext cx="10472056" cy="2849050"/>
          </a:xfrm>
          <a:prstGeom prst="rect">
            <a:avLst/>
          </a:prstGeom>
          <a:noFill/>
        </p:spPr>
        <p:txBody>
          <a:bodyPr wrap="square">
            <a:spAutoFit/>
          </a:bodyPr>
          <a:lstStyle/>
          <a:p>
            <a:pPr marL="0" marR="0" lvl="0" indent="0">
              <a:lnSpc>
                <a:spcPct val="107000"/>
              </a:lnSpc>
              <a:spcBef>
                <a:spcPts val="0"/>
              </a:spcBef>
              <a:spcAft>
                <a:spcPts val="0"/>
              </a:spcAft>
              <a:buSzPts val="1100"/>
              <a:buNone/>
            </a:pPr>
            <a:r>
              <a:rPr lang="en-US" sz="1800">
                <a:solidFill>
                  <a:schemeClr val="tx1"/>
                </a:solidFill>
                <a:effectLst/>
                <a:latin typeface="Tahoma" panose="020B0604030504040204" pitchFamily="34" charset="0"/>
                <a:ea typeface="Tahoma" panose="020B0604030504040204" pitchFamily="34" charset="0"/>
                <a:cs typeface="Tahoma" panose="020B0604030504040204" pitchFamily="34" charset="0"/>
              </a:rPr>
              <a:t>Below are some ways we support local procurement:</a:t>
            </a:r>
          </a:p>
          <a:p>
            <a:pPr marL="0" marR="0" lvl="0" indent="0">
              <a:lnSpc>
                <a:spcPct val="107000"/>
              </a:lnSpc>
              <a:spcBef>
                <a:spcPts val="0"/>
              </a:spcBef>
              <a:spcAft>
                <a:spcPts val="0"/>
              </a:spcAft>
              <a:buSzPts val="1100"/>
              <a:buNone/>
            </a:pPr>
            <a:endParaRPr lang="en-US" sz="1800">
              <a:effectLst/>
              <a:latin typeface="Tahoma" panose="020B0604030504040204" pitchFamily="34" charset="0"/>
              <a:ea typeface="Tahoma" panose="020B0604030504040204" pitchFamily="34" charset="0"/>
              <a:cs typeface="Tahoma" panose="020B0604030504040204" pitchFamily="34" charset="0"/>
            </a:endParaRPr>
          </a:p>
          <a:p>
            <a:pPr marL="342900" indent="-342900">
              <a:lnSpc>
                <a:spcPct val="107000"/>
              </a:lnSpc>
              <a:spcBef>
                <a:spcPts val="0"/>
              </a:spcBef>
              <a:spcAft>
                <a:spcPts val="0"/>
              </a:spcAft>
              <a:buClr>
                <a:srgbClr val="BB5D00"/>
              </a:buClr>
            </a:pPr>
            <a:r>
              <a:rPr lang="en-US" sz="1800">
                <a:solidFill>
                  <a:schemeClr val="tx1"/>
                </a:solidFill>
                <a:effectLst/>
                <a:latin typeface="Tahoma" panose="020B0604030504040204" pitchFamily="34" charset="0"/>
                <a:ea typeface="Tahoma" panose="020B0604030504040204" pitchFamily="34" charset="0"/>
                <a:cs typeface="Tahoma" panose="020B0604030504040204" pitchFamily="34" charset="0"/>
              </a:rPr>
              <a:t>Participating in supplier fairs, roundtables, chamber of commerce meetings, and open house events. </a:t>
            </a:r>
          </a:p>
          <a:p>
            <a:pPr marL="342900" indent="-342900">
              <a:lnSpc>
                <a:spcPct val="107000"/>
              </a:lnSpc>
              <a:spcBef>
                <a:spcPts val="0"/>
              </a:spcBef>
              <a:spcAft>
                <a:spcPts val="0"/>
              </a:spcAft>
              <a:buClr>
                <a:srgbClr val="BB5D00"/>
              </a:buClr>
            </a:pPr>
            <a:r>
              <a:rPr lang="en-US" sz="1800" err="1">
                <a:solidFill>
                  <a:schemeClr val="tx1"/>
                </a:solidFill>
                <a:effectLst/>
                <a:latin typeface="Tahoma" panose="020B0604030504040204" pitchFamily="34" charset="0"/>
                <a:ea typeface="Tahoma" panose="020B0604030504040204" pitchFamily="34" charset="0"/>
                <a:cs typeface="Tahoma" panose="020B0604030504040204" pitchFamily="34" charset="0"/>
              </a:rPr>
              <a:t>DreamBuilder</a:t>
            </a: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 program- </a:t>
            </a:r>
            <a:r>
              <a:rPr lang="en-US" sz="1800">
                <a:solidFill>
                  <a:schemeClr val="tx1"/>
                </a:solidFill>
                <a:effectLst/>
                <a:latin typeface="Tahoma" panose="020B0604030504040204" pitchFamily="34" charset="0"/>
                <a:ea typeface="Tahoma" panose="020B0604030504040204" pitchFamily="34" charset="0"/>
                <a:cs typeface="Tahoma" panose="020B0604030504040204" pitchFamily="34" charset="0"/>
              </a:rPr>
              <a:t>an online business training program designed to help female entrepreneurs build and grow their own business.</a:t>
            </a:r>
          </a:p>
          <a:p>
            <a:pPr marL="342900" indent="-342900">
              <a:lnSpc>
                <a:spcPct val="107000"/>
              </a:lnSpc>
              <a:spcBef>
                <a:spcPts val="0"/>
              </a:spcBef>
              <a:spcAft>
                <a:spcPts val="800"/>
              </a:spcAft>
              <a:buClr>
                <a:srgbClr val="BB5D00"/>
              </a:buClr>
            </a:pP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Keeping local supplier lists and making those available to larger contractors who may need additional resources or support during projects.</a:t>
            </a:r>
          </a:p>
          <a:p>
            <a:pPr marL="342900" indent="-342900">
              <a:lnSpc>
                <a:spcPct val="107000"/>
              </a:lnSpc>
              <a:spcBef>
                <a:spcPts val="0"/>
              </a:spcBef>
              <a:spcAft>
                <a:spcPts val="800"/>
              </a:spcAft>
              <a:buClr>
                <a:srgbClr val="BB5D00"/>
              </a:buClr>
            </a:pPr>
            <a:r>
              <a:rPr lang="en-US" sz="1800">
                <a:solidFill>
                  <a:schemeClr val="tx1"/>
                </a:solidFill>
                <a:effectLst/>
                <a:latin typeface="Tahoma" panose="020B0604030504040204" pitchFamily="34" charset="0"/>
                <a:ea typeface="Tahoma" panose="020B0604030504040204" pitchFamily="34" charset="0"/>
                <a:cs typeface="Tahoma" panose="020B0604030504040204" pitchFamily="34" charset="0"/>
              </a:rPr>
              <a:t>Utilizing Ariba, which provides local suppliers with the benefit of participating in the Discovery tool, which connects suppliers and buyers through the broader Ariba network.</a:t>
            </a: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  </a:t>
            </a:r>
          </a:p>
        </p:txBody>
      </p:sp>
      <p:sp>
        <p:nvSpPr>
          <p:cNvPr id="13" name="TextBox 12">
            <a:extLst>
              <a:ext uri="{FF2B5EF4-FFF2-40B4-BE49-F238E27FC236}">
                <a16:creationId xmlns:a16="http://schemas.microsoft.com/office/drawing/2014/main" id="{70E4ABDA-6A4F-43DE-E67C-C895B0955A64}"/>
              </a:ext>
            </a:extLst>
          </p:cNvPr>
          <p:cNvSpPr txBox="1"/>
          <p:nvPr/>
        </p:nvSpPr>
        <p:spPr>
          <a:xfrm>
            <a:off x="8875939" y="3671505"/>
            <a:ext cx="2771775" cy="369332"/>
          </a:xfrm>
          <a:prstGeom prst="rect">
            <a:avLst/>
          </a:prstGeom>
          <a:noFill/>
        </p:spPr>
        <p:txBody>
          <a:bodyPr wrap="square">
            <a:spAutoFit/>
          </a:bodyPr>
          <a:lstStyle/>
          <a:p>
            <a:r>
              <a:rPr lang="en-US">
                <a:hlinkClick r:id="rId4"/>
              </a:rPr>
              <a:t>https://dreambuilder.org/</a:t>
            </a:r>
            <a:endParaRPr lang="en-US"/>
          </a:p>
        </p:txBody>
      </p:sp>
      <p:pic>
        <p:nvPicPr>
          <p:cNvPr id="14" name="Picture 2" descr="Dream Builder">
            <a:extLst>
              <a:ext uri="{FF2B5EF4-FFF2-40B4-BE49-F238E27FC236}">
                <a16:creationId xmlns:a16="http://schemas.microsoft.com/office/drawing/2014/main" id="{66CECEB2-59C7-CAB2-FE00-0D256EA24F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9761" y="3234685"/>
            <a:ext cx="1928806" cy="437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184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E4B07D-C33F-4890-3025-5499869E12DC}"/>
              </a:ext>
            </a:extLst>
          </p:cNvPr>
          <p:cNvPicPr>
            <a:picLocks noChangeAspect="1"/>
          </p:cNvPicPr>
          <p:nvPr/>
        </p:nvPicPr>
        <p:blipFill rotWithShape="1">
          <a:blip r:embed="rId3"/>
          <a:srcRect b="28455"/>
          <a:stretch/>
        </p:blipFill>
        <p:spPr>
          <a:xfrm>
            <a:off x="-2762" y="-12138"/>
            <a:ext cx="644039" cy="6870138"/>
          </a:xfrm>
          <a:prstGeom prst="rect">
            <a:avLst/>
          </a:prstGeom>
        </p:spPr>
      </p:pic>
      <p:pic>
        <p:nvPicPr>
          <p:cNvPr id="13" name="Picture 12">
            <a:extLst>
              <a:ext uri="{FF2B5EF4-FFF2-40B4-BE49-F238E27FC236}">
                <a16:creationId xmlns:a16="http://schemas.microsoft.com/office/drawing/2014/main" id="{5C328345-B921-5490-4888-2A6D8A4C68E5}"/>
              </a:ext>
            </a:extLst>
          </p:cNvPr>
          <p:cNvPicPr>
            <a:picLocks noChangeAspect="1"/>
          </p:cNvPicPr>
          <p:nvPr/>
        </p:nvPicPr>
        <p:blipFill>
          <a:blip r:embed="rId4">
            <a:extLst>
              <a:ext uri="{28A0092B-C50C-407E-A947-70E740481C1C}">
                <a14:useLocalDpi xmlns:a14="http://schemas.microsoft.com/office/drawing/2010/main" val="0"/>
              </a:ext>
            </a:extLst>
          </a:blip>
          <a:srcRect l="16" r="16"/>
          <a:stretch/>
        </p:blipFill>
        <p:spPr>
          <a:xfrm>
            <a:off x="618351" y="-12138"/>
            <a:ext cx="11573649" cy="6870138"/>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0"/>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9"/>
            <a:ext cx="6096000"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830997"/>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Open Forum</a:t>
            </a:r>
            <a:endParaRPr lang="en-US" sz="3600" b="1" dirty="0">
              <a:solidFill>
                <a:schemeClr val="bg1"/>
              </a:solidFill>
              <a:latin typeface="Arial" panose="020B0604020202020204" pitchFamily="34" charset="0"/>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496876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EFC15D-96BB-D774-D9B9-638E97766AD2}"/>
              </a:ext>
            </a:extLst>
          </p:cNvPr>
          <p:cNvSpPr/>
          <p:nvPr/>
        </p:nvSpPr>
        <p:spPr>
          <a:xfrm>
            <a:off x="7291137" y="-1"/>
            <a:ext cx="4900863"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E531367C-82BB-C7F0-86EE-B3A5E0782C25}"/>
              </a:ext>
            </a:extLst>
          </p:cNvPr>
          <p:cNvSpPr>
            <a:spLocks noGrp="1"/>
          </p:cNvSpPr>
          <p:nvPr>
            <p:ph idx="1"/>
          </p:nvPr>
        </p:nvSpPr>
        <p:spPr>
          <a:xfrm>
            <a:off x="838199" y="2120256"/>
            <a:ext cx="6055581" cy="2064117"/>
          </a:xfrm>
        </p:spPr>
        <p:txBody>
          <a:bodyPr>
            <a:noAutofit/>
          </a:bodyPr>
          <a:lstStyle/>
          <a:p>
            <a:pPr>
              <a:spcBef>
                <a:spcPts val="0"/>
              </a:spcBef>
              <a:spcAft>
                <a:spcPts val="1200"/>
              </a:spcAft>
              <a:buClr>
                <a:srgbClr val="C66A39"/>
              </a:buClr>
            </a:pPr>
            <a:r>
              <a:rPr lang="en-US" dirty="0">
                <a:latin typeface="Arial" panose="020B0604020202020204" pitchFamily="34" charset="0"/>
                <a:cs typeface="Arial" panose="020B0604020202020204" pitchFamily="34" charset="0"/>
              </a:rPr>
              <a:t>November 20</a:t>
            </a:r>
            <a:r>
              <a:rPr lang="en-US" baseline="30000" dirty="0">
                <a:latin typeface="Arial" panose="020B0604020202020204" pitchFamily="34" charset="0"/>
                <a:cs typeface="Arial" panose="020B0604020202020204" pitchFamily="34" charset="0"/>
              </a:rPr>
              <a:t>th</a:t>
            </a:r>
            <a:endParaRPr lang="en-US" dirty="0">
              <a:latin typeface="Arial" panose="020B0604020202020204" pitchFamily="34" charset="0"/>
              <a:cs typeface="Arial" panose="020B0604020202020204" pitchFamily="34" charset="0"/>
            </a:endParaRP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December 18</a:t>
            </a:r>
            <a:r>
              <a:rPr lang="en-US" baseline="30000" dirty="0">
                <a:latin typeface="Arial" panose="020B0604020202020204" pitchFamily="34" charset="0"/>
                <a:cs typeface="Arial" panose="020B0604020202020204" pitchFamily="34" charset="0"/>
              </a:rPr>
              <a:t>th</a:t>
            </a:r>
            <a:endParaRPr lang="en-US" dirty="0">
              <a:latin typeface="Arial" panose="020B0604020202020204" pitchFamily="34" charset="0"/>
              <a:cs typeface="Arial" panose="020B0604020202020204" pitchFamily="34" charset="0"/>
            </a:endParaRPr>
          </a:p>
          <a:p>
            <a:pPr>
              <a:spcBef>
                <a:spcPts val="0"/>
              </a:spcBef>
              <a:spcAft>
                <a:spcPts val="1200"/>
              </a:spcAft>
              <a:buClr>
                <a:srgbClr val="C66A39"/>
              </a:buClr>
            </a:pPr>
            <a:endParaRPr lang="en-US" dirty="0">
              <a:latin typeface="Arial" panose="020B0604020202020204" pitchFamily="34" charset="0"/>
              <a:cs typeface="Arial" panose="020B0604020202020204" pitchFamily="34" charset="0"/>
            </a:endParaRPr>
          </a:p>
          <a:p>
            <a:pPr>
              <a:spcBef>
                <a:spcPts val="0"/>
              </a:spcBef>
              <a:spcAft>
                <a:spcPts val="1200"/>
              </a:spcAft>
              <a:buClr>
                <a:srgbClr val="C66A39"/>
              </a:buClr>
            </a:pPr>
            <a:endParaRPr lang="en-US" dirty="0">
              <a:latin typeface="Arial" panose="020B0604020202020204" pitchFamily="34" charset="0"/>
              <a:cs typeface="Arial" panose="020B0604020202020204" pitchFamily="34" charset="0"/>
            </a:endParaRPr>
          </a:p>
          <a:p>
            <a:pPr marL="0" indent="0">
              <a:spcBef>
                <a:spcPts val="0"/>
              </a:spcBef>
              <a:spcAft>
                <a:spcPts val="1200"/>
              </a:spcAft>
              <a:buClr>
                <a:srgbClr val="C66A39"/>
              </a:buClr>
              <a:buNone/>
            </a:pPr>
            <a:r>
              <a:rPr lang="en-US" sz="3200" dirty="0">
                <a:latin typeface="Arial" panose="020B0604020202020204" pitchFamily="34" charset="0"/>
                <a:cs typeface="Arial" panose="020B0604020202020204" pitchFamily="34" charset="0"/>
              </a:rPr>
              <a:t>Meetings begin 1 PM MST</a:t>
            </a:r>
          </a:p>
          <a:p>
            <a:pPr marL="0" indent="0">
              <a:spcBef>
                <a:spcPts val="0"/>
              </a:spcBef>
              <a:spcAft>
                <a:spcPts val="1200"/>
              </a:spcAft>
              <a:buClr>
                <a:srgbClr val="C66A39"/>
              </a:buClr>
              <a:buNone/>
            </a:pPr>
            <a:r>
              <a:rPr lang="en-US" sz="3200" dirty="0">
                <a:latin typeface="Arial" panose="020B0604020202020204" pitchFamily="34" charset="0"/>
                <a:cs typeface="Arial" panose="020B0604020202020204" pitchFamily="34" charset="0"/>
              </a:rPr>
              <a:t>Mine and Mill In-Persons Options Monthly</a:t>
            </a:r>
          </a:p>
        </p:txBody>
      </p:sp>
      <p:sp>
        <p:nvSpPr>
          <p:cNvPr id="17" name="TextBox 16">
            <a:extLst>
              <a:ext uri="{FF2B5EF4-FFF2-40B4-BE49-F238E27FC236}">
                <a16:creationId xmlns:a16="http://schemas.microsoft.com/office/drawing/2014/main" id="{656611FE-9FE3-BE7E-BACA-FBFD37B5DF3A}"/>
              </a:ext>
            </a:extLst>
          </p:cNvPr>
          <p:cNvSpPr txBox="1"/>
          <p:nvPr/>
        </p:nvSpPr>
        <p:spPr>
          <a:xfrm>
            <a:off x="838200" y="365125"/>
            <a:ext cx="5602383" cy="1569660"/>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2025 Meeting Schedule</a:t>
            </a:r>
            <a:endParaRPr lang="en-US" sz="3600" b="1" dirty="0">
              <a:solidFill>
                <a:srgbClr val="004449"/>
              </a:solidFill>
              <a:latin typeface="Arial" panose="020B0604020202020204" pitchFamily="34" charset="0"/>
              <a:cs typeface="Arial" panose="020B0604020202020204" pitchFamily="34" charset="0"/>
            </a:endParaRPr>
          </a:p>
        </p:txBody>
      </p:sp>
      <p:pic>
        <p:nvPicPr>
          <p:cNvPr id="3" name="Picture 2" descr="A blue and grey text on a black background&#10;&#10;Description automatically generated">
            <a:extLst>
              <a:ext uri="{FF2B5EF4-FFF2-40B4-BE49-F238E27FC236}">
                <a16:creationId xmlns:a16="http://schemas.microsoft.com/office/drawing/2014/main" id="{11178DC9-4175-4867-C911-EAF0272C9F6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280397" y="6009795"/>
            <a:ext cx="922341" cy="508727"/>
          </a:xfrm>
          <a:prstGeom prst="rect">
            <a:avLst/>
          </a:prstGeom>
        </p:spPr>
      </p:pic>
    </p:spTree>
    <p:extLst>
      <p:ext uri="{BB962C8B-B14F-4D97-AF65-F5344CB8AC3E}">
        <p14:creationId xmlns:p14="http://schemas.microsoft.com/office/powerpoint/2010/main" val="9788462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36E832-E981-6826-A479-F179EE232C7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6C3384-7C71-8CF4-C4B5-6D37B96C2B75}"/>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D0B4CFA-1C92-6558-EEA4-FFBF2B9AFB4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9BAA5D-3C0C-DA29-905E-EA9A50AE6AD9}"/>
              </a:ext>
            </a:extLst>
          </p:cNvPr>
          <p:cNvSpPr txBox="1"/>
          <p:nvPr/>
        </p:nvSpPr>
        <p:spPr>
          <a:xfrm>
            <a:off x="1953936" y="541294"/>
            <a:ext cx="9455092"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Contractor EWS Access</a:t>
            </a:r>
            <a:endParaRPr lang="en-US" sz="3600" b="1" dirty="0">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E852020-8E50-5549-C0EF-3E48B265E9C6}"/>
              </a:ext>
            </a:extLst>
          </p:cNvPr>
          <p:cNvSpPr txBox="1"/>
          <p:nvPr/>
        </p:nvSpPr>
        <p:spPr>
          <a:xfrm>
            <a:off x="1953935" y="1444353"/>
            <a:ext cx="4733943" cy="3956981"/>
          </a:xfrm>
          <a:prstGeom prst="rect">
            <a:avLst/>
          </a:prstGeom>
          <a:noFill/>
        </p:spPr>
        <p:txBody>
          <a:bodyPr wrap="square" rtlCol="0">
            <a:spAutoFit/>
          </a:bodyPr>
          <a:lstStyle/>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Access to site digital forms now available to Contractors!</a:t>
            </a: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Integration of Contractor submitted forms into internal dashboards</a:t>
            </a: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Forms can be used in online and offline modes</a:t>
            </a: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Request Access with QR Code or </a:t>
            </a: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hlinkClick r:id="rId3"/>
              </a:rPr>
              <a:t>HERE</a:t>
            </a:r>
            <a:endParaRPr kumimoji="0" lang="en-US" sz="2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a:p>
            <a:pPr marR="0" lvl="0" algn="l" defTabSz="685800" rtl="0" eaLnBrk="1" fontAlgn="auto" latinLnBrk="0" hangingPunct="1">
              <a:lnSpc>
                <a:spcPct val="90000"/>
              </a:lnSpc>
              <a:spcBef>
                <a:spcPts val="750"/>
              </a:spcBef>
              <a:spcAft>
                <a:spcPts val="0"/>
              </a:spcAft>
              <a:buClr>
                <a:srgbClr val="005DAB"/>
              </a:buClr>
              <a:buSzPct val="110000"/>
              <a:tabLst/>
              <a:defRPr/>
            </a:pPr>
            <a:endParaRPr kumimoji="0" lang="en-US" sz="2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Reach out to H&amp;S Department with any questions or issues</a:t>
            </a:r>
          </a:p>
        </p:txBody>
      </p:sp>
      <p:pic>
        <p:nvPicPr>
          <p:cNvPr id="2" name="Picture 1" descr="A cork board with notes and words&#10;&#10;AI-generated content may be incorrect.">
            <a:extLst>
              <a:ext uri="{FF2B5EF4-FFF2-40B4-BE49-F238E27FC236}">
                <a16:creationId xmlns:a16="http://schemas.microsoft.com/office/drawing/2014/main" id="{FC968212-7AA4-11F7-79FB-B7C3A8499DD7}"/>
              </a:ext>
            </a:extLst>
          </p:cNvPr>
          <p:cNvPicPr>
            <a:picLocks noChangeAspect="1"/>
          </p:cNvPicPr>
          <p:nvPr/>
        </p:nvPicPr>
        <p:blipFill>
          <a:blip r:embed="rId4"/>
          <a:stretch>
            <a:fillRect/>
          </a:stretch>
        </p:blipFill>
        <p:spPr>
          <a:xfrm>
            <a:off x="7430705" y="1372290"/>
            <a:ext cx="3783137" cy="5041493"/>
          </a:xfrm>
          <a:prstGeom prst="rect">
            <a:avLst/>
          </a:prstGeom>
        </p:spPr>
      </p:pic>
    </p:spTree>
    <p:extLst>
      <p:ext uri="{BB962C8B-B14F-4D97-AF65-F5344CB8AC3E}">
        <p14:creationId xmlns:p14="http://schemas.microsoft.com/office/powerpoint/2010/main" val="2374943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F78B1-865A-2E81-F171-D63A46B6B9E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AC22ED7-6868-DC1D-7CCE-C38A26A8B3A5}"/>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7508508-C1F5-F85E-4A5F-CD293307B12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964B7D0-A78C-002F-D67D-E3C7F8FC8DC0}"/>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194873A-D171-60CB-4513-62A31036CCCE}"/>
              </a:ext>
            </a:extLst>
          </p:cNvPr>
          <p:cNvSpPr txBox="1"/>
          <p:nvPr/>
        </p:nvSpPr>
        <p:spPr>
          <a:xfrm>
            <a:off x="1953936" y="541294"/>
            <a:ext cx="9455092"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October Sign-Off Record</a:t>
            </a:r>
            <a:endParaRPr lang="en-US" sz="3600" b="1" dirty="0">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EB892ED-A103-F85D-652A-2F482848A6D0}"/>
              </a:ext>
            </a:extLst>
          </p:cNvPr>
          <p:cNvSpPr txBox="1"/>
          <p:nvPr/>
        </p:nvSpPr>
        <p:spPr>
          <a:xfrm>
            <a:off x="1953935" y="1444353"/>
            <a:ext cx="9813995" cy="11223585"/>
          </a:xfrm>
          <a:prstGeom prst="rect">
            <a:avLst/>
          </a:prstGeom>
          <a:noFill/>
        </p:spPr>
        <p:txBody>
          <a:bodyPr wrap="square" numCol="2" rtlCol="0">
            <a:spAutoFit/>
          </a:bodyPr>
          <a:lstStyle/>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Font typeface="Arial" panose="020B0604020202020204" pitchFamily="34" charset="0"/>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p:txBody>
      </p:sp>
    </p:spTree>
    <p:extLst>
      <p:ext uri="{BB962C8B-B14F-4D97-AF65-F5344CB8AC3E}">
        <p14:creationId xmlns:p14="http://schemas.microsoft.com/office/powerpoint/2010/main" val="3072763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A1D711-5367-1114-BBD6-714F61C02A1C}"/>
              </a:ext>
            </a:extLst>
          </p:cNvPr>
          <p:cNvPicPr>
            <a:picLocks noChangeAspect="1"/>
          </p:cNvPicPr>
          <p:nvPr/>
        </p:nvPicPr>
        <p:blipFill>
          <a:blip r:embed="rId3">
            <a:extLst>
              <a:ext uri="{28A0092B-C50C-407E-A947-70E740481C1C}">
                <a14:useLocalDpi xmlns:a14="http://schemas.microsoft.com/office/drawing/2010/main" val="0"/>
              </a:ext>
            </a:extLst>
          </a:blip>
          <a:srcRect t="6" b="6"/>
          <a:stretch/>
        </p:blipFill>
        <p:spPr>
          <a:xfrm>
            <a:off x="-2" y="0"/>
            <a:ext cx="10806892" cy="418972"/>
          </a:xfrm>
          <a:prstGeom prst="rect">
            <a:avLst/>
          </a:prstGeom>
        </p:spPr>
      </p:pic>
      <p:pic>
        <p:nvPicPr>
          <p:cNvPr id="6" name="Picture 5">
            <a:extLst>
              <a:ext uri="{FF2B5EF4-FFF2-40B4-BE49-F238E27FC236}">
                <a16:creationId xmlns:a16="http://schemas.microsoft.com/office/drawing/2014/main" id="{AE29F842-24AF-195E-BBA1-F56FACFEF9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6232064"/>
            <a:ext cx="6241774" cy="627945"/>
          </a:xfrm>
          <a:prstGeom prst="rect">
            <a:avLst/>
          </a:prstGeom>
        </p:spPr>
      </p:pic>
      <p:pic>
        <p:nvPicPr>
          <p:cNvPr id="3" name="Picture 2">
            <a:extLst>
              <a:ext uri="{FF2B5EF4-FFF2-40B4-BE49-F238E27FC236}">
                <a16:creationId xmlns:a16="http://schemas.microsoft.com/office/drawing/2014/main" id="{867BA071-79C0-A244-E307-BC1537790A0F}"/>
              </a:ext>
            </a:extLst>
          </p:cNvPr>
          <p:cNvPicPr>
            <a:picLocks noChangeAspect="1"/>
          </p:cNvPicPr>
          <p:nvPr/>
        </p:nvPicPr>
        <p:blipFill>
          <a:blip r:embed="rId5">
            <a:extLst>
              <a:ext uri="{28A0092B-C50C-407E-A947-70E740481C1C}">
                <a14:useLocalDpi xmlns:a14="http://schemas.microsoft.com/office/drawing/2010/main" val="0"/>
              </a:ext>
            </a:extLst>
          </a:blip>
          <a:srcRect l="3" r="3"/>
          <a:stretch/>
        </p:blipFill>
        <p:spPr>
          <a:xfrm>
            <a:off x="1266091" y="398836"/>
            <a:ext cx="10933791" cy="6146071"/>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Safety Shares </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2189452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94866-6778-9945-0C18-2B37F718ECAC}"/>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AEEFB973-2BF2-2A27-6122-F2B0485FCF9D}"/>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69B07EB7-2BC8-FE06-2377-933349C4743B}"/>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B31434E-61EF-C905-C763-EC84776E8FED}"/>
              </a:ext>
            </a:extLst>
          </p:cNvPr>
          <p:cNvSpPr/>
          <p:nvPr/>
        </p:nvSpPr>
        <p:spPr>
          <a:xfrm>
            <a:off x="1515978" y="6429368"/>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F62F4FB-94EE-41A4-2A10-6920C93B7EE0}"/>
              </a:ext>
            </a:extLst>
          </p:cNvPr>
          <p:cNvSpPr txBox="1"/>
          <p:nvPr/>
        </p:nvSpPr>
        <p:spPr>
          <a:xfrm>
            <a:off x="1787610" y="596203"/>
            <a:ext cx="104043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4449"/>
                </a:solidFill>
                <a:effectLst/>
                <a:uLnTx/>
                <a:uFillTx/>
                <a:latin typeface="Arial" panose="020B0604020202020204" pitchFamily="34" charset="0"/>
                <a:ea typeface="+mn-ea"/>
                <a:cs typeface="Arial" panose="020B0604020202020204" pitchFamily="34" charset="0"/>
              </a:rPr>
              <a:t>Contractor Share – Concrete Handling</a:t>
            </a:r>
          </a:p>
        </p:txBody>
      </p:sp>
      <p:pic>
        <p:nvPicPr>
          <p:cNvPr id="8" name="Picture 7" descr="A blue and grey text on a black background&#10;&#10;Description automatically generated">
            <a:extLst>
              <a:ext uri="{FF2B5EF4-FFF2-40B4-BE49-F238E27FC236}">
                <a16:creationId xmlns:a16="http://schemas.microsoft.com/office/drawing/2014/main" id="{DD08F867-740F-BC5A-9B9C-FA7DCD1CCF88}"/>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D17D7ED0-C748-EB9B-4E13-F11E0655348A}"/>
              </a:ext>
            </a:extLst>
          </p:cNvPr>
          <p:cNvSpPr txBox="1"/>
          <p:nvPr/>
        </p:nvSpPr>
        <p:spPr>
          <a:xfrm>
            <a:off x="2010032" y="1625870"/>
            <a:ext cx="9756095" cy="3620158"/>
          </a:xfrm>
          <a:prstGeom prst="rect">
            <a:avLst/>
          </a:prstGeom>
          <a:noFill/>
        </p:spPr>
        <p:txBody>
          <a:bodyPr wrap="square" lIns="91440" tIns="45720" rIns="91440" bIns="45720" anchor="t">
            <a:spAutoFit/>
          </a:bodyPr>
          <a:lstStyle/>
          <a:p>
            <a:pPr>
              <a:lnSpc>
                <a:spcPct val="107000"/>
              </a:lnSpc>
            </a:pPr>
            <a:endParaRPr lang="en-US" sz="24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Tx/>
              <a:buChar char="-"/>
            </a:pPr>
            <a:r>
              <a:rPr lang="en-US" sz="2400">
                <a:solidFill>
                  <a:schemeClr val="tx1">
                    <a:lumMod val="75000"/>
                    <a:lumOff val="25000"/>
                  </a:schemeClr>
                </a:solidFill>
                <a:latin typeface="Arial"/>
                <a:ea typeface="Calibri"/>
                <a:cs typeface="Arial"/>
              </a:rPr>
              <a:t>Equipment failure</a:t>
            </a:r>
            <a:endParaRPr lang="en-US" sz="24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Tx/>
              <a:buChar char="-"/>
            </a:pPr>
            <a:r>
              <a:rPr lang="en-US" sz="2400">
                <a:solidFill>
                  <a:schemeClr val="tx1">
                    <a:lumMod val="75000"/>
                    <a:lumOff val="25000"/>
                  </a:schemeClr>
                </a:solidFill>
                <a:latin typeface="Arial"/>
                <a:ea typeface="Calibri"/>
                <a:cs typeface="Arial"/>
              </a:rPr>
              <a:t>Chemical burns</a:t>
            </a:r>
            <a:endPar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Tx/>
              <a:buChar char="-"/>
            </a:pPr>
            <a:r>
              <a:rPr lang="en-US" sz="2400">
                <a:solidFill>
                  <a:schemeClr val="tx1">
                    <a:lumMod val="75000"/>
                    <a:lumOff val="25000"/>
                  </a:schemeClr>
                </a:solidFill>
                <a:latin typeface="Arial"/>
                <a:ea typeface="Calibri"/>
                <a:cs typeface="Arial"/>
              </a:rPr>
              <a:t>Complacency</a:t>
            </a:r>
            <a:endParaRPr lang="en-US" sz="24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Tx/>
              <a:buChar char="-"/>
            </a:pPr>
            <a:r>
              <a:rPr lang="en-US" sz="2400">
                <a:solidFill>
                  <a:schemeClr val="tx1">
                    <a:lumMod val="75000"/>
                    <a:lumOff val="25000"/>
                  </a:schemeClr>
                </a:solidFill>
                <a:latin typeface="Arial"/>
                <a:ea typeface="Calibri"/>
                <a:cs typeface="Arial"/>
              </a:rPr>
              <a:t>Line of fire</a:t>
            </a:r>
            <a:endParaRPr lang="en-US" sz="24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Tx/>
              <a:buChar char="-"/>
            </a:pPr>
            <a:r>
              <a:rPr lang="en-US" sz="2400">
                <a:solidFill>
                  <a:schemeClr val="tx1">
                    <a:lumMod val="75000"/>
                    <a:lumOff val="25000"/>
                  </a:schemeClr>
                </a:solidFill>
                <a:latin typeface="Arial"/>
                <a:ea typeface="Calibri"/>
                <a:cs typeface="Arial"/>
              </a:rPr>
              <a:t>Site traffic</a:t>
            </a:r>
            <a:endParaRPr lang="en-US" sz="24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Tx/>
              <a:buChar char="-"/>
            </a:pPr>
            <a:r>
              <a:rPr lang="en-US" sz="2400">
                <a:solidFill>
                  <a:schemeClr val="tx1">
                    <a:lumMod val="75000"/>
                    <a:lumOff val="25000"/>
                  </a:schemeClr>
                </a:solidFill>
                <a:latin typeface="Arial"/>
                <a:ea typeface="Calibri"/>
                <a:cs typeface="Arial"/>
              </a:rPr>
              <a:t>Limited work areas </a:t>
            </a:r>
            <a:endParaRPr lang="en-US" sz="24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Tx/>
              <a:buChar char="-"/>
            </a:pPr>
            <a:r>
              <a:rPr lang="en-US" sz="2400">
                <a:solidFill>
                  <a:schemeClr val="tx1">
                    <a:lumMod val="75000"/>
                    <a:lumOff val="25000"/>
                  </a:schemeClr>
                </a:solidFill>
                <a:latin typeface="Arial"/>
                <a:ea typeface="Calibri"/>
                <a:cs typeface="Arial"/>
              </a:rPr>
              <a:t>Fall from heights </a:t>
            </a:r>
            <a:endParaRPr lang="en-US" sz="24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Tx/>
              <a:buChar char="-"/>
            </a:pPr>
            <a:endParaRPr lang="en-US" sz="240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24312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3B87A-B009-5CBB-9DF9-BA3F79E53019}"/>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9E91A2F6-F545-1ACA-A2EC-CFD70457FA8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C96B737-3601-2B59-C8E0-0F950A075DC2}"/>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B5034090-BC12-DCB1-8FC6-B3EA94BE6172}"/>
              </a:ext>
            </a:extLst>
          </p:cNvPr>
          <p:cNvSpPr/>
          <p:nvPr/>
        </p:nvSpPr>
        <p:spPr>
          <a:xfrm>
            <a:off x="1515978" y="6429368"/>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blue and grey text on a black background&#10;&#10;Description automatically generated">
            <a:extLst>
              <a:ext uri="{FF2B5EF4-FFF2-40B4-BE49-F238E27FC236}">
                <a16:creationId xmlns:a16="http://schemas.microsoft.com/office/drawing/2014/main" id="{90F12219-093A-388C-F847-BB329160F7B9}"/>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pic>
        <p:nvPicPr>
          <p:cNvPr id="5" name="Picture 4" descr="A construction site with a few people&#10;&#10;AI-generated content may be incorrect.">
            <a:extLst>
              <a:ext uri="{FF2B5EF4-FFF2-40B4-BE49-F238E27FC236}">
                <a16:creationId xmlns:a16="http://schemas.microsoft.com/office/drawing/2014/main" id="{771C3D6E-6DAB-2461-0EDB-11CA47521C3A}"/>
              </a:ext>
            </a:extLst>
          </p:cNvPr>
          <p:cNvPicPr>
            <a:picLocks noChangeAspect="1"/>
          </p:cNvPicPr>
          <p:nvPr/>
        </p:nvPicPr>
        <p:blipFill>
          <a:blip r:embed="rId4"/>
          <a:stretch>
            <a:fillRect/>
          </a:stretch>
        </p:blipFill>
        <p:spPr>
          <a:xfrm rot="5400000">
            <a:off x="5569432" y="222656"/>
            <a:ext cx="6846277" cy="6362700"/>
          </a:xfrm>
          <a:prstGeom prst="rect">
            <a:avLst/>
          </a:prstGeom>
        </p:spPr>
      </p:pic>
      <p:pic>
        <p:nvPicPr>
          <p:cNvPr id="6" name="Picture 5">
            <a:extLst>
              <a:ext uri="{FF2B5EF4-FFF2-40B4-BE49-F238E27FC236}">
                <a16:creationId xmlns:a16="http://schemas.microsoft.com/office/drawing/2014/main" id="{76068E6C-0811-CE6E-B55E-4FD002C79C89}"/>
              </a:ext>
            </a:extLst>
          </p:cNvPr>
          <p:cNvPicPr>
            <a:picLocks noChangeAspect="1"/>
          </p:cNvPicPr>
          <p:nvPr/>
        </p:nvPicPr>
        <p:blipFill>
          <a:blip r:embed="rId5"/>
          <a:stretch>
            <a:fillRect/>
          </a:stretch>
        </p:blipFill>
        <p:spPr>
          <a:xfrm rot="5400000">
            <a:off x="-517281" y="460297"/>
            <a:ext cx="6858000" cy="5870330"/>
          </a:xfrm>
          <a:prstGeom prst="rect">
            <a:avLst/>
          </a:prstGeom>
        </p:spPr>
      </p:pic>
    </p:spTree>
    <p:extLst>
      <p:ext uri="{BB962C8B-B14F-4D97-AF65-F5344CB8AC3E}">
        <p14:creationId xmlns:p14="http://schemas.microsoft.com/office/powerpoint/2010/main" val="109689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E5953-A3C4-1A83-D6D8-5513CB42C141}"/>
            </a:ext>
          </a:extLst>
        </p:cNvPr>
        <p:cNvGrpSpPr/>
        <p:nvPr/>
      </p:nvGrpSpPr>
      <p:grpSpPr>
        <a:xfrm>
          <a:off x="0" y="0"/>
          <a:ext cx="0" cy="0"/>
          <a:chOff x="0" y="0"/>
          <a:chExt cx="0" cy="0"/>
        </a:xfrm>
      </p:grpSpPr>
      <p:pic>
        <p:nvPicPr>
          <p:cNvPr id="32" name="Picture 31">
            <a:extLst>
              <a:ext uri="{FF2B5EF4-FFF2-40B4-BE49-F238E27FC236}">
                <a16:creationId xmlns:a16="http://schemas.microsoft.com/office/drawing/2014/main" id="{8E1479E3-C346-AB97-D172-05EA4FAFE6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957848"/>
            <a:ext cx="9120146" cy="917520"/>
          </a:xfrm>
          <a:prstGeom prst="rect">
            <a:avLst/>
          </a:prstGeom>
        </p:spPr>
      </p:pic>
      <p:pic>
        <p:nvPicPr>
          <p:cNvPr id="15" name="Picture 14">
            <a:extLst>
              <a:ext uri="{FF2B5EF4-FFF2-40B4-BE49-F238E27FC236}">
                <a16:creationId xmlns:a16="http://schemas.microsoft.com/office/drawing/2014/main" id="{C24DC5B7-E924-9DB1-AB6A-557212D21765}"/>
              </a:ext>
            </a:extLst>
          </p:cNvPr>
          <p:cNvPicPr>
            <a:picLocks noChangeAspect="1"/>
          </p:cNvPicPr>
          <p:nvPr/>
        </p:nvPicPr>
        <p:blipFill>
          <a:blip r:embed="rId4">
            <a:extLst>
              <a:ext uri="{28A0092B-C50C-407E-A947-70E740481C1C}">
                <a14:useLocalDpi xmlns:a14="http://schemas.microsoft.com/office/drawing/2010/main" val="0"/>
              </a:ext>
            </a:extLst>
          </a:blip>
          <a:srcRect t="14" b="14"/>
          <a:stretch/>
        </p:blipFill>
        <p:spPr>
          <a:xfrm>
            <a:off x="7581015" y="392151"/>
            <a:ext cx="4610986" cy="6162166"/>
          </a:xfrm>
          <a:prstGeom prst="rect">
            <a:avLst/>
          </a:prstGeom>
        </p:spPr>
      </p:pic>
      <p:pic>
        <p:nvPicPr>
          <p:cNvPr id="34" name="Picture 33">
            <a:extLst>
              <a:ext uri="{FF2B5EF4-FFF2-40B4-BE49-F238E27FC236}">
                <a16:creationId xmlns:a16="http://schemas.microsoft.com/office/drawing/2014/main" id="{2144E996-80CB-C63B-7E57-8FAC79CF2824}"/>
              </a:ext>
            </a:extLst>
          </p:cNvPr>
          <p:cNvPicPr>
            <a:picLocks noChangeAspect="1"/>
          </p:cNvPicPr>
          <p:nvPr/>
        </p:nvPicPr>
        <p:blipFill>
          <a:blip r:embed="rId5">
            <a:extLst>
              <a:ext uri="{28A0092B-C50C-407E-A947-70E740481C1C}">
                <a14:useLocalDpi xmlns:a14="http://schemas.microsoft.com/office/drawing/2010/main" val="0"/>
              </a:ext>
            </a:extLst>
          </a:blip>
          <a:srcRect t="6" b="6"/>
          <a:stretch/>
        </p:blipFill>
        <p:spPr>
          <a:xfrm>
            <a:off x="-2" y="0"/>
            <a:ext cx="10806892" cy="418972"/>
          </a:xfrm>
          <a:prstGeom prst="rect">
            <a:avLst/>
          </a:prstGeom>
        </p:spPr>
      </p:pic>
      <p:sp>
        <p:nvSpPr>
          <p:cNvPr id="7" name="Rectangle 6">
            <a:extLst>
              <a:ext uri="{FF2B5EF4-FFF2-40B4-BE49-F238E27FC236}">
                <a16:creationId xmlns:a16="http://schemas.microsoft.com/office/drawing/2014/main" id="{35F0A706-F65F-C5BD-C589-7A3447AB13E7}"/>
              </a:ext>
            </a:extLst>
          </p:cNvPr>
          <p:cNvSpPr/>
          <p:nvPr/>
        </p:nvSpPr>
        <p:spPr>
          <a:xfrm>
            <a:off x="0" y="405916"/>
            <a:ext cx="9037675" cy="616145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9ED04EA-E614-9916-4D98-7DF961EE27C3}"/>
              </a:ext>
            </a:extLst>
          </p:cNvPr>
          <p:cNvSpPr/>
          <p:nvPr/>
        </p:nvSpPr>
        <p:spPr>
          <a:xfrm>
            <a:off x="9037674" y="0"/>
            <a:ext cx="3154326"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365DC70-E544-55D6-694A-7582C75C682E}"/>
              </a:ext>
            </a:extLst>
          </p:cNvPr>
          <p:cNvSpPr/>
          <p:nvPr/>
        </p:nvSpPr>
        <p:spPr>
          <a:xfrm>
            <a:off x="9037674" y="6544909"/>
            <a:ext cx="3154326" cy="33045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910EA0-838E-E212-3307-A3DE89EF85ED}"/>
              </a:ext>
            </a:extLst>
          </p:cNvPr>
          <p:cNvSpPr txBox="1"/>
          <p:nvPr/>
        </p:nvSpPr>
        <p:spPr>
          <a:xfrm>
            <a:off x="493617" y="976486"/>
            <a:ext cx="7854516" cy="830997"/>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Concrete Handling SOP</a:t>
            </a:r>
            <a:endParaRPr lang="en-US" sz="36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BBACE2C-C778-04D1-9F83-7200920B6459}"/>
              </a:ext>
            </a:extLst>
          </p:cNvPr>
          <p:cNvSpPr txBox="1"/>
          <p:nvPr/>
        </p:nvSpPr>
        <p:spPr>
          <a:xfrm>
            <a:off x="493616" y="1914176"/>
            <a:ext cx="7958405" cy="3816429"/>
          </a:xfrm>
          <a:prstGeom prst="rect">
            <a:avLst/>
          </a:prstGeom>
          <a:noFill/>
        </p:spPr>
        <p:txBody>
          <a:bodyPr wrap="square" rtlCol="0">
            <a:spAutoFit/>
          </a:bodyPr>
          <a:lstStyle/>
          <a:p>
            <a:r>
              <a:rPr lang="en-US" sz="2200" dirty="0">
                <a:solidFill>
                  <a:schemeClr val="bg1"/>
                </a:solidFill>
              </a:rPr>
              <a:t>As part of our shared commitment to safety and prevention, the following </a:t>
            </a:r>
            <a:r>
              <a:rPr lang="en-US" sz="2200" b="1" dirty="0">
                <a:solidFill>
                  <a:schemeClr val="bg1"/>
                </a:solidFill>
              </a:rPr>
              <a:t>Concrete Handling</a:t>
            </a:r>
            <a:r>
              <a:rPr lang="en-US" sz="2200" dirty="0">
                <a:solidFill>
                  <a:schemeClr val="bg1"/>
                </a:solidFill>
              </a:rPr>
              <a:t> materials were developed based on learnings from a recent incident investigation at Cerro Verde. We encourage you to review each document and consider how these resources can support safety efforts while working at Freeport/Climax Molybdenum sites.</a:t>
            </a:r>
          </a:p>
          <a:p>
            <a:endParaRPr lang="en-US" sz="2200" dirty="0">
              <a:solidFill>
                <a:schemeClr val="bg1"/>
              </a:solidFill>
            </a:endParaRPr>
          </a:p>
          <a:p>
            <a:pPr lvl="0"/>
            <a:r>
              <a:rPr lang="en-US" sz="2200" u="sng" dirty="0">
                <a:solidFill>
                  <a:schemeClr val="accent1">
                    <a:lumMod val="60000"/>
                    <a:lumOff val="40000"/>
                  </a:schemeClr>
                </a:solidFill>
                <a:hlinkClick r:id="rId6">
                  <a:extLst>
                    <a:ext uri="{A12FA001-AC4F-418D-AE19-62706E023703}">
                      <ahyp:hlinkClr xmlns:ahyp="http://schemas.microsoft.com/office/drawing/2018/hyperlinkcolor" val="tx"/>
                    </a:ext>
                  </a:extLst>
                </a:hlinkClick>
              </a:rPr>
              <a:t>Concrete Handling Standard Operating Procedure</a:t>
            </a:r>
            <a:endParaRPr lang="en-US" sz="2200" dirty="0">
              <a:solidFill>
                <a:schemeClr val="accent1">
                  <a:lumMod val="60000"/>
                  <a:lumOff val="40000"/>
                </a:schemeClr>
              </a:solidFill>
            </a:endParaRPr>
          </a:p>
          <a:p>
            <a:pPr lvl="0"/>
            <a:r>
              <a:rPr lang="en-US" sz="2200" u="sng" dirty="0">
                <a:solidFill>
                  <a:schemeClr val="accent1">
                    <a:lumMod val="60000"/>
                    <a:lumOff val="40000"/>
                  </a:schemeClr>
                </a:solidFill>
                <a:hlinkClick r:id="rId7">
                  <a:extLst>
                    <a:ext uri="{A12FA001-AC4F-418D-AE19-62706E023703}">
                      <ahyp:hlinkClr xmlns:ahyp="http://schemas.microsoft.com/office/drawing/2018/hyperlinkcolor" val="tx"/>
                    </a:ext>
                  </a:extLst>
                </a:hlinkClick>
              </a:rPr>
              <a:t>Concrete Placement Plan</a:t>
            </a:r>
            <a:endParaRPr lang="en-US" sz="2200" dirty="0">
              <a:solidFill>
                <a:schemeClr val="accent1">
                  <a:lumMod val="60000"/>
                  <a:lumOff val="40000"/>
                </a:schemeClr>
              </a:solidFill>
            </a:endParaRPr>
          </a:p>
          <a:p>
            <a:pPr lvl="0"/>
            <a:r>
              <a:rPr lang="en-US" sz="2200" u="sng" dirty="0">
                <a:solidFill>
                  <a:schemeClr val="accent1">
                    <a:lumMod val="60000"/>
                    <a:lumOff val="40000"/>
                  </a:schemeClr>
                </a:solidFill>
                <a:hlinkClick r:id="rId8">
                  <a:extLst>
                    <a:ext uri="{A12FA001-AC4F-418D-AE19-62706E023703}">
                      <ahyp:hlinkClr xmlns:ahyp="http://schemas.microsoft.com/office/drawing/2018/hyperlinkcolor" val="tx"/>
                    </a:ext>
                  </a:extLst>
                </a:hlinkClick>
              </a:rPr>
              <a:t>Concrete Pumping Field Guide</a:t>
            </a:r>
            <a:endParaRPr lang="en-US" sz="2200" dirty="0">
              <a:solidFill>
                <a:schemeClr val="accent1">
                  <a:lumMod val="60000"/>
                  <a:lumOff val="40000"/>
                </a:schemeClr>
              </a:solidFill>
            </a:endParaRPr>
          </a:p>
          <a:p>
            <a:r>
              <a:rPr lang="en-US" sz="2200" u="sng" dirty="0">
                <a:solidFill>
                  <a:schemeClr val="accent1">
                    <a:lumMod val="60000"/>
                    <a:lumOff val="40000"/>
                  </a:schemeClr>
                </a:solidFill>
                <a:hlinkClick r:id="rId9">
                  <a:extLst>
                    <a:ext uri="{A12FA001-AC4F-418D-AE19-62706E023703}">
                      <ahyp:hlinkClr xmlns:ahyp="http://schemas.microsoft.com/office/drawing/2018/hyperlinkcolor" val="tx"/>
                    </a:ext>
                  </a:extLst>
                </a:hlinkClick>
              </a:rPr>
              <a:t>Freeport Dos and Don’ts of Concrete Pumping</a:t>
            </a:r>
            <a:endParaRPr lang="en-US" sz="2200" dirty="0">
              <a:solidFill>
                <a:schemeClr val="accent1">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2297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E6A1-14D1-47E5-8706-1C74E2D7E9E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0B57CE7-6011-25AF-7FA2-F7795937ADFA}"/>
              </a:ext>
            </a:extLst>
          </p:cNvPr>
          <p:cNvSpPr/>
          <p:nvPr/>
        </p:nvSpPr>
        <p:spPr>
          <a:xfrm>
            <a:off x="7291137" y="-1"/>
            <a:ext cx="4900863"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ontent Placeholder 2">
            <a:extLst>
              <a:ext uri="{FF2B5EF4-FFF2-40B4-BE49-F238E27FC236}">
                <a16:creationId xmlns:a16="http://schemas.microsoft.com/office/drawing/2014/main" id="{EAFAC4C3-65CA-3864-03EE-AF095BD99817}"/>
              </a:ext>
            </a:extLst>
          </p:cNvPr>
          <p:cNvSpPr>
            <a:spLocks noGrp="1"/>
          </p:cNvSpPr>
          <p:nvPr>
            <p:ph idx="1"/>
          </p:nvPr>
        </p:nvSpPr>
        <p:spPr>
          <a:xfrm>
            <a:off x="432581" y="1971515"/>
            <a:ext cx="6442309" cy="1154037"/>
          </a:xfrm>
        </p:spPr>
        <p:txBody>
          <a:bodyPr>
            <a:noAutofit/>
          </a:bodyPr>
          <a:lstStyle/>
          <a:p>
            <a:pPr marL="0" indent="0">
              <a:spcBef>
                <a:spcPts val="600"/>
              </a:spcBef>
              <a:buClr>
                <a:srgbClr val="C66A39"/>
              </a:buClr>
              <a:buNone/>
            </a:pPr>
            <a:r>
              <a:rPr lang="en-US" sz="1800">
                <a:solidFill>
                  <a:schemeClr val="tx1">
                    <a:lumMod val="75000"/>
                    <a:lumOff val="25000"/>
                  </a:schemeClr>
                </a:solidFill>
                <a:latin typeface="Arial" panose="020B0604020202020204" pitchFamily="34" charset="0"/>
                <a:cs typeface="Arial" panose="020B0604020202020204" pitchFamily="34" charset="0"/>
              </a:rPr>
              <a:t>Staying aware of your surroundings is key to recognizing what’s happening and anticipating what could go wrong. Situational awareness means being proactive and constantly looking for hazards. </a:t>
            </a:r>
          </a:p>
        </p:txBody>
      </p:sp>
      <p:sp>
        <p:nvSpPr>
          <p:cNvPr id="17" name="TextBox 16">
            <a:extLst>
              <a:ext uri="{FF2B5EF4-FFF2-40B4-BE49-F238E27FC236}">
                <a16:creationId xmlns:a16="http://schemas.microsoft.com/office/drawing/2014/main" id="{32972D77-8322-A8CB-7F89-141A8301F4FD}"/>
              </a:ext>
            </a:extLst>
          </p:cNvPr>
          <p:cNvSpPr txBox="1"/>
          <p:nvPr/>
        </p:nvSpPr>
        <p:spPr>
          <a:xfrm>
            <a:off x="432581" y="467539"/>
            <a:ext cx="6522054"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Best at the Basics: Situational Awareness</a:t>
            </a:r>
            <a:endParaRPr kumimoji="0" lang="en-US" sz="32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pic>
        <p:nvPicPr>
          <p:cNvPr id="3" name="Picture 2" descr="A blue and grey text on a black background&#10;&#10;Description automatically generated">
            <a:extLst>
              <a:ext uri="{FF2B5EF4-FFF2-40B4-BE49-F238E27FC236}">
                <a16:creationId xmlns:a16="http://schemas.microsoft.com/office/drawing/2014/main" id="{92CF18A6-82F3-4ACD-05DD-CEF163BAF514}"/>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0701445" y="5852314"/>
            <a:ext cx="922341" cy="508727"/>
          </a:xfrm>
          <a:prstGeom prst="rect">
            <a:avLst/>
          </a:prstGeom>
        </p:spPr>
      </p:pic>
      <p:sp>
        <p:nvSpPr>
          <p:cNvPr id="4" name="Content Placeholder 2">
            <a:extLst>
              <a:ext uri="{FF2B5EF4-FFF2-40B4-BE49-F238E27FC236}">
                <a16:creationId xmlns:a16="http://schemas.microsoft.com/office/drawing/2014/main" id="{79AC5237-21D1-B8F8-50B9-0CA6706ED962}"/>
              </a:ext>
            </a:extLst>
          </p:cNvPr>
          <p:cNvSpPr>
            <a:spLocks noGrp="1"/>
          </p:cNvSpPr>
          <p:nvPr/>
        </p:nvSpPr>
        <p:spPr>
          <a:xfrm>
            <a:off x="7914044" y="936087"/>
            <a:ext cx="3709742" cy="5170590"/>
          </a:xfrm>
          <a:prstGeom prst="rect">
            <a:avLst/>
          </a:prstGeom>
        </p:spPr>
        <p:txBody>
          <a:bodyPr vert="horz" lIns="91440" tIns="45720" rIns="91440" bIns="45720" rtlCol="0">
            <a:noAutofit/>
          </a:bodyPr>
          <a:lstStyle>
            <a:lvl1pPr marL="225425" indent="-225425" algn="l" defTabSz="914400" rtl="0" eaLnBrk="1" latinLnBrk="0" hangingPunct="1">
              <a:lnSpc>
                <a:spcPct val="90000"/>
              </a:lnSpc>
              <a:spcBef>
                <a:spcPts val="1000"/>
              </a:spcBef>
              <a:buClr>
                <a:srgbClr val="D37321"/>
              </a:buClr>
              <a:buSzPct val="11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12763" indent="-279400" algn="l" defTabSz="914400" rtl="0" eaLnBrk="1" latinLnBrk="0" hangingPunct="1">
              <a:lnSpc>
                <a:spcPct val="90000"/>
              </a:lnSpc>
              <a:spcBef>
                <a:spcPts val="500"/>
              </a:spcBef>
              <a:buClr>
                <a:srgbClr val="D37321"/>
              </a:buClr>
              <a:buSzPct val="92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858838" indent="-288925" algn="l" defTabSz="914400" rtl="0" eaLnBrk="1" latinLnBrk="0" hangingPunct="1">
              <a:lnSpc>
                <a:spcPct val="90000"/>
              </a:lnSpc>
              <a:spcBef>
                <a:spcPts val="500"/>
              </a:spcBef>
              <a:buClr>
                <a:srgbClr val="D37321"/>
              </a:buClr>
              <a:buSzPct val="98000"/>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082675" indent="-280988" algn="l" defTabSz="914400" rtl="0" eaLnBrk="1" latinLnBrk="0" hangingPunct="1">
              <a:lnSpc>
                <a:spcPct val="90000"/>
              </a:lnSpc>
              <a:spcBef>
                <a:spcPts val="500"/>
              </a:spcBef>
              <a:buClr>
                <a:srgbClr val="D3732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258888" indent="-176213" algn="l" defTabSz="914400" rtl="0" eaLnBrk="1" latinLnBrk="0" hangingPunct="1">
              <a:lnSpc>
                <a:spcPct val="90000"/>
              </a:lnSpc>
              <a:spcBef>
                <a:spcPts val="500"/>
              </a:spcBef>
              <a:buClr>
                <a:srgbClr val="D3732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D37321"/>
              </a:buClr>
              <a:buSzPct val="110000"/>
              <a:buFont typeface="Arial" panose="020B0604020202020204" pitchFamily="34" charset="0"/>
              <a:buNone/>
              <a:tabLst/>
              <a:defRPr/>
            </a:pP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Discussion</a:t>
            </a:r>
            <a:b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a:lnSpc>
                <a:spcPct val="100000"/>
              </a:lnSpc>
            </a:pPr>
            <a:r>
              <a:rPr lang="en-US" sz="1800" i="1">
                <a:solidFill>
                  <a:prstClr val="white"/>
                </a:solidFill>
              </a:rPr>
              <a:t>What’s one hazard that often gets overlooked? </a:t>
            </a:r>
          </a:p>
          <a:p>
            <a:pPr marL="225425" marR="0" lvl="0" indent="-225425" algn="l" defTabSz="914400" rtl="0" eaLnBrk="1" fontAlgn="auto" latinLnBrk="0" hangingPunct="1">
              <a:lnSpc>
                <a:spcPct val="100000"/>
              </a:lnSpc>
              <a:spcBef>
                <a:spcPts val="1000"/>
              </a:spcBef>
              <a:spcAft>
                <a:spcPts val="0"/>
              </a:spcAft>
              <a:buClr>
                <a:srgbClr val="D37321"/>
              </a:buClr>
              <a:buSzPct val="110000"/>
              <a:buFont typeface="Arial" panose="020B0604020202020204" pitchFamily="34" charset="0"/>
              <a:buChar char="•"/>
              <a:tabLst/>
              <a:defRPr/>
            </a:pPr>
            <a:r>
              <a:rPr kumimoji="0" lang="en-US" sz="1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How do changing conditions affect your ability to stay aware? </a:t>
            </a:r>
          </a:p>
          <a:p>
            <a:pPr marL="225425" marR="0" lvl="0" indent="-225425" algn="l" defTabSz="914400" rtl="0" eaLnBrk="1" fontAlgn="auto" latinLnBrk="0" hangingPunct="1">
              <a:lnSpc>
                <a:spcPct val="100000"/>
              </a:lnSpc>
              <a:spcBef>
                <a:spcPts val="1000"/>
              </a:spcBef>
              <a:spcAft>
                <a:spcPts val="0"/>
              </a:spcAft>
              <a:buClr>
                <a:srgbClr val="D37321"/>
              </a:buClr>
              <a:buSzPct val="110000"/>
              <a:buFont typeface="Arial" panose="020B0604020202020204" pitchFamily="34" charset="0"/>
              <a:buChar char="•"/>
              <a:tabLst/>
              <a:defRPr/>
            </a:pPr>
            <a:r>
              <a:rPr lang="en-US" sz="1800" i="1">
                <a:solidFill>
                  <a:prstClr val="white"/>
                </a:solidFill>
              </a:rPr>
              <a:t>What are the most common distractions we face most often, and how can we reduce them? </a:t>
            </a:r>
          </a:p>
          <a:p>
            <a:pPr marL="225425" marR="0" lvl="0" indent="-225425" algn="l" defTabSz="914400" rtl="0" eaLnBrk="1" fontAlgn="auto" latinLnBrk="0" hangingPunct="1">
              <a:lnSpc>
                <a:spcPct val="100000"/>
              </a:lnSpc>
              <a:spcBef>
                <a:spcPts val="1000"/>
              </a:spcBef>
              <a:spcAft>
                <a:spcPts val="0"/>
              </a:spcAft>
              <a:buClr>
                <a:srgbClr val="D37321"/>
              </a:buClr>
              <a:buSzPct val="110000"/>
              <a:buFont typeface="Arial" panose="020B0604020202020204" pitchFamily="34" charset="0"/>
              <a:buChar char="•"/>
              <a:tabLst/>
              <a:defRPr/>
            </a:pPr>
            <a:r>
              <a:rPr kumimoji="0" lang="en-US" sz="1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What’s one thing we can do </a:t>
            </a:r>
            <a:r>
              <a:rPr lang="en-US" sz="1800" i="1">
                <a:solidFill>
                  <a:prstClr val="white"/>
                </a:solidFill>
              </a:rPr>
              <a:t>today to improve our team’s safety awareness? </a:t>
            </a:r>
            <a:endParaRPr kumimoji="0" lang="en-US" sz="1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Content Placeholder 2">
            <a:extLst>
              <a:ext uri="{FF2B5EF4-FFF2-40B4-BE49-F238E27FC236}">
                <a16:creationId xmlns:a16="http://schemas.microsoft.com/office/drawing/2014/main" id="{B632DEA5-1CEF-7CDF-1664-30C5F89300C8}"/>
              </a:ext>
            </a:extLst>
          </p:cNvPr>
          <p:cNvSpPr txBox="1">
            <a:spLocks/>
          </p:cNvSpPr>
          <p:nvPr/>
        </p:nvSpPr>
        <p:spPr>
          <a:xfrm>
            <a:off x="1191127" y="3182978"/>
            <a:ext cx="5862816" cy="24466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rgbClr val="C66A39"/>
              </a:buClr>
              <a:buNone/>
            </a:pPr>
            <a:r>
              <a:rPr lang="en-US" sz="1800" b="1">
                <a:solidFill>
                  <a:srgbClr val="C66A39"/>
                </a:solidFill>
                <a:latin typeface="Arial" panose="020B0604020202020204" pitchFamily="34" charset="0"/>
                <a:cs typeface="Arial" panose="020B0604020202020204" pitchFamily="34" charset="0"/>
              </a:rPr>
              <a:t>Look up </a:t>
            </a:r>
          </a:p>
          <a:p>
            <a:pPr marL="0" indent="0">
              <a:spcBef>
                <a:spcPts val="0"/>
              </a:spcBef>
              <a:spcAft>
                <a:spcPts val="1200"/>
              </a:spcAft>
              <a:buClr>
                <a:srgbClr val="C66A39"/>
              </a:buClr>
              <a:buNone/>
            </a:pPr>
            <a:r>
              <a:rPr lang="en-US" sz="1600">
                <a:solidFill>
                  <a:schemeClr val="tx1">
                    <a:lumMod val="75000"/>
                    <a:lumOff val="25000"/>
                  </a:schemeClr>
                </a:solidFill>
                <a:latin typeface="Arial" panose="020B0604020202020204" pitchFamily="34" charset="0"/>
                <a:cs typeface="Arial" panose="020B0604020202020204" pitchFamily="34" charset="0"/>
              </a:rPr>
              <a:t>for overhead hazards such as loose material, equipment, power lines or active work above you</a:t>
            </a:r>
          </a:p>
          <a:p>
            <a:pPr marL="0" indent="0">
              <a:spcBef>
                <a:spcPts val="600"/>
              </a:spcBef>
              <a:buClr>
                <a:srgbClr val="C66A39"/>
              </a:buClr>
              <a:buNone/>
            </a:pPr>
            <a:r>
              <a:rPr lang="en-US" sz="1800" b="1">
                <a:solidFill>
                  <a:srgbClr val="C66A39"/>
                </a:solidFill>
                <a:latin typeface="Arial" panose="020B0604020202020204" pitchFamily="34" charset="0"/>
                <a:cs typeface="Arial" panose="020B0604020202020204" pitchFamily="34" charset="0"/>
              </a:rPr>
              <a:t>Look down </a:t>
            </a:r>
          </a:p>
          <a:p>
            <a:pPr marL="0" indent="0">
              <a:spcBef>
                <a:spcPts val="0"/>
              </a:spcBef>
              <a:spcAft>
                <a:spcPts val="1200"/>
              </a:spcAft>
              <a:buClr>
                <a:srgbClr val="C66A39"/>
              </a:buClr>
              <a:buNone/>
            </a:pPr>
            <a:r>
              <a:rPr lang="en-US" sz="1600">
                <a:solidFill>
                  <a:schemeClr val="tx1">
                    <a:lumMod val="75000"/>
                    <a:lumOff val="25000"/>
                  </a:schemeClr>
                </a:solidFill>
                <a:latin typeface="Arial" panose="020B0604020202020204" pitchFamily="34" charset="0"/>
                <a:cs typeface="Arial" panose="020B0604020202020204" pitchFamily="34" charset="0"/>
              </a:rPr>
              <a:t>for trip, fall, ground hazards and any personnel working below</a:t>
            </a:r>
          </a:p>
          <a:p>
            <a:pPr marL="0" indent="0">
              <a:spcBef>
                <a:spcPts val="600"/>
              </a:spcBef>
              <a:buClr>
                <a:srgbClr val="C66A39"/>
              </a:buClr>
              <a:buNone/>
            </a:pPr>
            <a:r>
              <a:rPr lang="en-US" sz="1800" b="1">
                <a:solidFill>
                  <a:srgbClr val="C66A39"/>
                </a:solidFill>
                <a:latin typeface="Arial" panose="020B0604020202020204" pitchFamily="34" charset="0"/>
                <a:cs typeface="Arial" panose="020B0604020202020204" pitchFamily="34" charset="0"/>
              </a:rPr>
              <a:t>Look around </a:t>
            </a:r>
          </a:p>
          <a:p>
            <a:pPr marL="0" indent="0">
              <a:spcBef>
                <a:spcPts val="0"/>
              </a:spcBef>
              <a:spcAft>
                <a:spcPts val="1200"/>
              </a:spcAft>
              <a:buClr>
                <a:srgbClr val="C66A39"/>
              </a:buClr>
              <a:buNone/>
            </a:pPr>
            <a:r>
              <a:rPr lang="en-US" sz="1600">
                <a:solidFill>
                  <a:schemeClr val="tx1">
                    <a:lumMod val="75000"/>
                    <a:lumOff val="25000"/>
                  </a:schemeClr>
                </a:solidFill>
                <a:latin typeface="Arial" panose="020B0604020202020204" pitchFamily="34" charset="0"/>
                <a:cs typeface="Arial" panose="020B0604020202020204" pitchFamily="34" charset="0"/>
              </a:rPr>
              <a:t>for moving equipment, people or changing conditions</a:t>
            </a:r>
            <a:endParaRPr lang="en-US" sz="1400">
              <a:solidFill>
                <a:schemeClr val="tx1">
                  <a:lumMod val="75000"/>
                  <a:lumOff val="25000"/>
                </a:schemeClr>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C2AF8EE4-5793-7667-6243-2B6AAECB264E}"/>
              </a:ext>
            </a:extLst>
          </p:cNvPr>
          <p:cNvSpPr/>
          <p:nvPr/>
        </p:nvSpPr>
        <p:spPr>
          <a:xfrm>
            <a:off x="0" y="5629618"/>
            <a:ext cx="7291137" cy="1228381"/>
          </a:xfrm>
          <a:prstGeom prst="rect">
            <a:avLst/>
          </a:prstGeom>
          <a:solidFill>
            <a:srgbClr val="F5F3F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5FD1510C-B950-CD25-B308-FF296BCE7C7D}"/>
              </a:ext>
            </a:extLst>
          </p:cNvPr>
          <p:cNvSpPr txBox="1">
            <a:spLocks/>
          </p:cNvSpPr>
          <p:nvPr/>
        </p:nvSpPr>
        <p:spPr>
          <a:xfrm>
            <a:off x="427127" y="5850273"/>
            <a:ext cx="6721818" cy="7007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rgbClr val="C66A39"/>
              </a:buClr>
              <a:buFont typeface="Arial" panose="020B0604020202020204" pitchFamily="34" charset="0"/>
              <a:buNone/>
            </a:pPr>
            <a:r>
              <a:rPr lang="en-US" sz="1800" b="1">
                <a:solidFill>
                  <a:schemeClr val="tx1">
                    <a:lumMod val="75000"/>
                    <a:lumOff val="25000"/>
                  </a:schemeClr>
                </a:solidFill>
                <a:latin typeface="Arial" panose="020B0604020202020204" pitchFamily="34" charset="0"/>
                <a:cs typeface="Arial" panose="020B0604020202020204" pitchFamily="34" charset="0"/>
              </a:rPr>
              <a:t>Remember 20-20-20</a:t>
            </a:r>
          </a:p>
          <a:p>
            <a:pPr marL="0" indent="0">
              <a:spcBef>
                <a:spcPts val="600"/>
              </a:spcBef>
              <a:buClr>
                <a:srgbClr val="C66A39"/>
              </a:buClr>
              <a:buFont typeface="Arial" panose="020B0604020202020204" pitchFamily="34" charset="0"/>
              <a:buNone/>
            </a:pPr>
            <a:r>
              <a:rPr lang="en-US" sz="1800">
                <a:solidFill>
                  <a:schemeClr val="tx1">
                    <a:lumMod val="75000"/>
                    <a:lumOff val="25000"/>
                  </a:schemeClr>
                </a:solidFill>
                <a:latin typeface="Arial" panose="020B0604020202020204" pitchFamily="34" charset="0"/>
                <a:cs typeface="Arial" panose="020B0604020202020204" pitchFamily="34" charset="0"/>
              </a:rPr>
              <a:t>Every 20 minutes, take 20 seconds to check 20 feet around you.</a:t>
            </a:r>
          </a:p>
          <a:p>
            <a:pPr marL="0" indent="0">
              <a:spcBef>
                <a:spcPts val="600"/>
              </a:spcBef>
              <a:buClr>
                <a:srgbClr val="C66A39"/>
              </a:buClr>
              <a:buFont typeface="Arial" panose="020B0604020202020204" pitchFamily="34" charset="0"/>
              <a:buNone/>
            </a:pPr>
            <a:endParaRPr lang="en-US" sz="1800">
              <a:solidFill>
                <a:schemeClr val="tx1">
                  <a:lumMod val="75000"/>
                  <a:lumOff val="25000"/>
                </a:schemeClr>
              </a:solidFill>
              <a:latin typeface="Arial" panose="020B0604020202020204" pitchFamily="34" charset="0"/>
              <a:cs typeface="Arial" panose="020B0604020202020204" pitchFamily="34" charset="0"/>
            </a:endParaRPr>
          </a:p>
          <a:p>
            <a:pPr marL="0" indent="0">
              <a:spcBef>
                <a:spcPts val="600"/>
              </a:spcBef>
              <a:buClr>
                <a:srgbClr val="C66A39"/>
              </a:buClr>
              <a:buFont typeface="Arial" panose="020B0604020202020204" pitchFamily="34" charset="0"/>
              <a:buNone/>
            </a:pPr>
            <a:r>
              <a:rPr lang="en-US" sz="1800">
                <a:solidFill>
                  <a:schemeClr val="tx1">
                    <a:lumMod val="75000"/>
                    <a:lumOff val="25000"/>
                  </a:schemeClr>
                </a:solidFill>
                <a:latin typeface="Arial" panose="020B0604020202020204" pitchFamily="34" charset="0"/>
                <a:cs typeface="Arial" panose="020B0604020202020204" pitchFamily="34" charset="0"/>
              </a:rPr>
              <a:t> </a:t>
            </a:r>
          </a:p>
        </p:txBody>
      </p:sp>
      <p:pic>
        <p:nvPicPr>
          <p:cNvPr id="15" name="Graphic 14" descr="Arrow circle with solid fill">
            <a:extLst>
              <a:ext uri="{FF2B5EF4-FFF2-40B4-BE49-F238E27FC236}">
                <a16:creationId xmlns:a16="http://schemas.microsoft.com/office/drawing/2014/main" id="{32A737F6-8F61-F2F0-ADB4-4CC28C2254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2066" y="4683916"/>
            <a:ext cx="704020" cy="704020"/>
          </a:xfrm>
          <a:prstGeom prst="rect">
            <a:avLst/>
          </a:prstGeom>
        </p:spPr>
      </p:pic>
      <p:pic>
        <p:nvPicPr>
          <p:cNvPr id="20" name="Graphic 19" descr="Arrow Right with solid fill">
            <a:extLst>
              <a:ext uri="{FF2B5EF4-FFF2-40B4-BE49-F238E27FC236}">
                <a16:creationId xmlns:a16="http://schemas.microsoft.com/office/drawing/2014/main" id="{7EC384EC-87B9-45BC-4685-643493C3D6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559411" y="3039026"/>
            <a:ext cx="464257" cy="728824"/>
          </a:xfrm>
          <a:prstGeom prst="rect">
            <a:avLst/>
          </a:prstGeom>
        </p:spPr>
      </p:pic>
      <p:pic>
        <p:nvPicPr>
          <p:cNvPr id="25" name="Graphic 24" descr="Arrow Right with solid fill">
            <a:extLst>
              <a:ext uri="{FF2B5EF4-FFF2-40B4-BE49-F238E27FC236}">
                <a16:creationId xmlns:a16="http://schemas.microsoft.com/office/drawing/2014/main" id="{DA4377A5-549E-20F9-A8DD-2FFFBA7C38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551948" y="3820775"/>
            <a:ext cx="464257" cy="728824"/>
          </a:xfrm>
          <a:prstGeom prst="rect">
            <a:avLst/>
          </a:prstGeom>
        </p:spPr>
      </p:pic>
    </p:spTree>
    <p:extLst>
      <p:ext uri="{BB962C8B-B14F-4D97-AF65-F5344CB8AC3E}">
        <p14:creationId xmlns:p14="http://schemas.microsoft.com/office/powerpoint/2010/main" val="2268121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B6E5F-B4C0-5E6D-D569-0F6AF32C8BBE}"/>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905D0F74-C0BD-F949-BC2D-A175E2A4E858}"/>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ABE5EFF-C13F-A7D2-5E69-0012BA41C8C6}"/>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5744687-B9BA-14F1-670F-1EB295FF90EF}"/>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840D961-D8BA-9E13-4FAC-A1B58F448A5B}"/>
              </a:ext>
            </a:extLst>
          </p:cNvPr>
          <p:cNvSpPr txBox="1"/>
          <p:nvPr/>
        </p:nvSpPr>
        <p:spPr>
          <a:xfrm>
            <a:off x="1932665" y="704642"/>
            <a:ext cx="9176952" cy="769441"/>
          </a:xfrm>
          <a:prstGeom prst="rect">
            <a:avLst/>
          </a:prstGeom>
          <a:noFill/>
        </p:spPr>
        <p:txBody>
          <a:bodyPr wrap="square" rtlCol="0">
            <a:spAutoFit/>
          </a:bodyPr>
          <a:lstStyle/>
          <a:p>
            <a:r>
              <a:rPr lang="en-US" sz="4400" b="1">
                <a:solidFill>
                  <a:srgbClr val="004449"/>
                </a:solidFill>
                <a:latin typeface="Arial" panose="020B0604020202020204" pitchFamily="34" charset="0"/>
                <a:cs typeface="Arial" panose="020B0604020202020204" pitchFamily="34" charset="0"/>
              </a:rPr>
              <a:t>Is it time to replace your PPE? </a:t>
            </a:r>
            <a:endParaRPr lang="en-US" sz="3200" b="1">
              <a:solidFill>
                <a:srgbClr val="004449"/>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5494D83-4B45-3A45-120C-B69BE4157F26}"/>
              </a:ext>
            </a:extLst>
          </p:cNvPr>
          <p:cNvSpPr txBox="1"/>
          <p:nvPr/>
        </p:nvSpPr>
        <p:spPr>
          <a:xfrm>
            <a:off x="1932665" y="1582178"/>
            <a:ext cx="9542265" cy="1200329"/>
          </a:xfrm>
          <a:prstGeom prst="rect">
            <a:avLst/>
          </a:prstGeom>
          <a:noFill/>
        </p:spPr>
        <p:txBody>
          <a:bodyPr wrap="square" rtlCol="0">
            <a:spAutoFit/>
          </a:bodyPr>
          <a:lstStyle/>
          <a:p>
            <a:pPr>
              <a:spcAft>
                <a:spcPts val="1200"/>
              </a:spcAft>
              <a:buClr>
                <a:srgbClr val="C66A39"/>
              </a:buClr>
            </a:pPr>
            <a:r>
              <a:rPr lang="en-US">
                <a:solidFill>
                  <a:schemeClr val="tx1">
                    <a:lumMod val="75000"/>
                    <a:lumOff val="25000"/>
                  </a:schemeClr>
                </a:solidFill>
                <a:latin typeface="Arial" panose="020B0604020202020204" pitchFamily="34" charset="0"/>
                <a:cs typeface="Arial" panose="020B0604020202020204" pitchFamily="34" charset="0"/>
              </a:rPr>
              <a:t>Personal Protective Equipment (PPE) is your last line of defense against workplace hazards. Before each use, check your PPE is in safe working condition. Perform regular inspections to monitor wear, damage and expiration dates. Replace any outdated equipment according to the manufacturer guidelines. </a:t>
            </a:r>
          </a:p>
        </p:txBody>
      </p:sp>
      <p:graphicFrame>
        <p:nvGraphicFramePr>
          <p:cNvPr id="5" name="Table 4">
            <a:extLst>
              <a:ext uri="{FF2B5EF4-FFF2-40B4-BE49-F238E27FC236}">
                <a16:creationId xmlns:a16="http://schemas.microsoft.com/office/drawing/2014/main" id="{26E140E3-3E8B-62AE-E0C3-E1D1651420A1}"/>
              </a:ext>
            </a:extLst>
          </p:cNvPr>
          <p:cNvGraphicFramePr>
            <a:graphicFrameLocks noGrp="1"/>
          </p:cNvGraphicFramePr>
          <p:nvPr>
            <p:extLst>
              <p:ext uri="{D42A27DB-BD31-4B8C-83A1-F6EECF244321}">
                <p14:modId xmlns:p14="http://schemas.microsoft.com/office/powerpoint/2010/main" val="1477547644"/>
              </p:ext>
            </p:extLst>
          </p:nvPr>
        </p:nvGraphicFramePr>
        <p:xfrm>
          <a:off x="1976250" y="3020290"/>
          <a:ext cx="9455094" cy="3186547"/>
        </p:xfrm>
        <a:graphic>
          <a:graphicData uri="http://schemas.openxmlformats.org/drawingml/2006/table">
            <a:tbl>
              <a:tblPr/>
              <a:tblGrid>
                <a:gridCol w="3151698">
                  <a:extLst>
                    <a:ext uri="{9D8B030D-6E8A-4147-A177-3AD203B41FA5}">
                      <a16:colId xmlns:a16="http://schemas.microsoft.com/office/drawing/2014/main" val="46987403"/>
                    </a:ext>
                  </a:extLst>
                </a:gridCol>
                <a:gridCol w="3151698">
                  <a:extLst>
                    <a:ext uri="{9D8B030D-6E8A-4147-A177-3AD203B41FA5}">
                      <a16:colId xmlns:a16="http://schemas.microsoft.com/office/drawing/2014/main" val="1096032618"/>
                    </a:ext>
                  </a:extLst>
                </a:gridCol>
                <a:gridCol w="3151698">
                  <a:extLst>
                    <a:ext uri="{9D8B030D-6E8A-4147-A177-3AD203B41FA5}">
                      <a16:colId xmlns:a16="http://schemas.microsoft.com/office/drawing/2014/main" val="2105319037"/>
                    </a:ext>
                  </a:extLst>
                </a:gridCol>
              </a:tblGrid>
              <a:tr h="367504">
                <a:tc>
                  <a:txBody>
                    <a:bodyPr/>
                    <a:lstStyle/>
                    <a:p>
                      <a:pPr algn="l" fontAlgn="t">
                        <a:buNone/>
                      </a:pPr>
                      <a:r>
                        <a:rPr lang="en-US" sz="1400" b="1">
                          <a:solidFill>
                            <a:schemeClr val="bg1"/>
                          </a:solidFill>
                          <a:effectLst/>
                          <a:latin typeface="Arial" panose="020B0604020202020204" pitchFamily="34" charset="0"/>
                          <a:cs typeface="Arial" panose="020B0604020202020204" pitchFamily="34" charset="0"/>
                        </a:rPr>
                        <a:t>PPE</a:t>
                      </a:r>
                      <a:endParaRPr lang="en-US" sz="1400" b="0">
                        <a:solidFill>
                          <a:schemeClr val="bg1"/>
                        </a:solidFill>
                        <a:effectLst/>
                        <a:latin typeface="Arial" panose="020B0604020202020204" pitchFamily="34" charset="0"/>
                        <a:cs typeface="Arial" panose="020B0604020202020204" pitchFamily="34" charset="0"/>
                      </a:endParaRPr>
                    </a:p>
                  </a:txBody>
                  <a:tcPr marL="76200" marR="50800" marT="50800" marB="44450"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66A39"/>
                    </a:solidFill>
                  </a:tcPr>
                </a:tc>
                <a:tc>
                  <a:txBody>
                    <a:bodyPr/>
                    <a:lstStyle/>
                    <a:p>
                      <a:pPr algn="l" fontAlgn="t">
                        <a:buNone/>
                      </a:pPr>
                      <a:r>
                        <a:rPr lang="en-US" sz="1400" b="1">
                          <a:solidFill>
                            <a:schemeClr val="bg1"/>
                          </a:solidFill>
                          <a:effectLst/>
                          <a:latin typeface="Arial" panose="020B0604020202020204" pitchFamily="34" charset="0"/>
                          <a:cs typeface="Arial" panose="020B0604020202020204" pitchFamily="34" charset="0"/>
                        </a:rPr>
                        <a:t>Typical Lifespan</a:t>
                      </a:r>
                      <a:endParaRPr lang="en-US" sz="1400" b="0">
                        <a:solidFill>
                          <a:schemeClr val="bg1"/>
                        </a:solidFill>
                        <a:effectLst/>
                        <a:latin typeface="Arial" panose="020B0604020202020204" pitchFamily="34" charset="0"/>
                        <a:cs typeface="Arial" panose="020B0604020202020204" pitchFamily="34" charset="0"/>
                      </a:endParaRPr>
                    </a:p>
                  </a:txBody>
                  <a:tcPr marL="76200" marR="50800" marT="50800" marB="44450"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66A39"/>
                    </a:solidFill>
                  </a:tcPr>
                </a:tc>
                <a:tc>
                  <a:txBody>
                    <a:bodyPr/>
                    <a:lstStyle/>
                    <a:p>
                      <a:pPr algn="l" fontAlgn="t">
                        <a:buNone/>
                      </a:pPr>
                      <a:r>
                        <a:rPr lang="en-US" sz="1400" b="1">
                          <a:solidFill>
                            <a:schemeClr val="bg1"/>
                          </a:solidFill>
                          <a:effectLst/>
                          <a:latin typeface="Arial" panose="020B0604020202020204" pitchFamily="34" charset="0"/>
                          <a:cs typeface="Arial" panose="020B0604020202020204" pitchFamily="34" charset="0"/>
                        </a:rPr>
                        <a:t>Inspect</a:t>
                      </a:r>
                      <a:endParaRPr lang="en-US" sz="1400" b="0">
                        <a:solidFill>
                          <a:schemeClr val="bg1"/>
                        </a:solidFill>
                        <a:effectLst/>
                        <a:latin typeface="Arial" panose="020B0604020202020204" pitchFamily="34" charset="0"/>
                        <a:cs typeface="Arial" panose="020B0604020202020204" pitchFamily="34" charset="0"/>
                      </a:endParaRPr>
                    </a:p>
                  </a:txBody>
                  <a:tcPr marL="76200" marR="50800" marT="50800" marB="44450" anchor="ct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66A39"/>
                    </a:solidFill>
                  </a:tcPr>
                </a:tc>
                <a:extLst>
                  <a:ext uri="{0D108BD9-81ED-4DB2-BD59-A6C34878D82A}">
                    <a16:rowId xmlns:a16="http://schemas.microsoft.com/office/drawing/2014/main" val="1326257553"/>
                  </a:ext>
                </a:extLst>
              </a:tr>
              <a:tr h="367504">
                <a:tc>
                  <a:txBody>
                    <a:bodyPr/>
                    <a:lstStyle/>
                    <a:p>
                      <a:pPr algn="l" fontAlgn="t">
                        <a:buNone/>
                      </a:pPr>
                      <a:r>
                        <a:rPr lang="en-US" sz="1400" b="1">
                          <a:solidFill>
                            <a:schemeClr val="tx1">
                              <a:lumMod val="75000"/>
                              <a:lumOff val="25000"/>
                            </a:schemeClr>
                          </a:solidFill>
                          <a:effectLst/>
                          <a:latin typeface="Arial" panose="020B0604020202020204" pitchFamily="34" charset="0"/>
                          <a:cs typeface="Arial" panose="020B0604020202020204" pitchFamily="34" charset="0"/>
                        </a:rPr>
                        <a:t>Hard Hat</a:t>
                      </a:r>
                    </a:p>
                  </a:txBody>
                  <a:tcPr marL="76200" marR="50800" marT="50800" marB="4445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buNone/>
                      </a:pPr>
                      <a:r>
                        <a:rPr lang="en-US" sz="1400">
                          <a:solidFill>
                            <a:schemeClr val="tx1">
                              <a:lumMod val="75000"/>
                              <a:lumOff val="25000"/>
                            </a:schemeClr>
                          </a:solidFill>
                          <a:effectLst/>
                          <a:latin typeface="Arial" panose="020B0604020202020204" pitchFamily="34" charset="0"/>
                          <a:cs typeface="Arial" panose="020B0604020202020204" pitchFamily="34" charset="0"/>
                        </a:rPr>
                        <a:t>5 years</a:t>
                      </a:r>
                    </a:p>
                  </a:txBody>
                  <a:tcPr marL="76200" marR="50800" marT="50800" marB="4445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buNone/>
                      </a:pPr>
                      <a:r>
                        <a:rPr lang="en-US" sz="1400">
                          <a:solidFill>
                            <a:schemeClr val="tx1">
                              <a:lumMod val="75000"/>
                              <a:lumOff val="25000"/>
                            </a:schemeClr>
                          </a:solidFill>
                          <a:effectLst/>
                          <a:latin typeface="Arial" panose="020B0604020202020204" pitchFamily="34" charset="0"/>
                          <a:cs typeface="Arial" panose="020B0604020202020204" pitchFamily="34" charset="0"/>
                        </a:rPr>
                        <a:t>Check for cracks and fading</a:t>
                      </a:r>
                    </a:p>
                  </a:txBody>
                  <a:tcPr marL="76200" marR="50800" marT="50800" marB="4445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2027146"/>
                  </a:ext>
                </a:extLst>
              </a:tr>
              <a:tr h="367504">
                <a:tc>
                  <a:txBody>
                    <a:bodyPr/>
                    <a:lstStyle/>
                    <a:p>
                      <a:pPr algn="l" fontAlgn="t">
                        <a:buNone/>
                      </a:pPr>
                      <a:r>
                        <a:rPr lang="en-US" sz="1400" b="1">
                          <a:solidFill>
                            <a:schemeClr val="tx1">
                              <a:lumMod val="75000"/>
                              <a:lumOff val="25000"/>
                            </a:schemeClr>
                          </a:solidFill>
                          <a:effectLst/>
                          <a:latin typeface="Arial" panose="020B0604020202020204" pitchFamily="34" charset="0"/>
                          <a:cs typeface="Arial" panose="020B0604020202020204" pitchFamily="34" charset="0"/>
                        </a:rPr>
                        <a:t>Safety Glasses/Goggles</a:t>
                      </a:r>
                    </a:p>
                  </a:txBody>
                  <a:tcPr marL="76200" marR="50800" marT="50800" marB="4445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buNone/>
                      </a:pPr>
                      <a:r>
                        <a:rPr lang="en-US" sz="1400">
                          <a:solidFill>
                            <a:schemeClr val="tx1">
                              <a:lumMod val="75000"/>
                              <a:lumOff val="25000"/>
                            </a:schemeClr>
                          </a:solidFill>
                          <a:effectLst/>
                          <a:latin typeface="Arial" panose="020B0604020202020204" pitchFamily="34" charset="0"/>
                          <a:cs typeface="Arial" panose="020B0604020202020204" pitchFamily="34" charset="0"/>
                        </a:rPr>
                        <a:t>2–3 years</a:t>
                      </a:r>
                    </a:p>
                  </a:txBody>
                  <a:tcPr marL="76200" marR="50800" marT="50800" marB="4445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buNone/>
                      </a:pPr>
                      <a:r>
                        <a:rPr lang="en-US" sz="1400">
                          <a:solidFill>
                            <a:schemeClr val="tx1">
                              <a:lumMod val="75000"/>
                              <a:lumOff val="25000"/>
                            </a:schemeClr>
                          </a:solidFill>
                          <a:effectLst/>
                          <a:latin typeface="Arial" panose="020B0604020202020204" pitchFamily="34" charset="0"/>
                          <a:cs typeface="Arial" panose="020B0604020202020204" pitchFamily="34" charset="0"/>
                        </a:rPr>
                        <a:t>Replace if scratched or loose</a:t>
                      </a:r>
                    </a:p>
                  </a:txBody>
                  <a:tcPr marL="76200" marR="50800" marT="50800" marB="4445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8353686"/>
                  </a:ext>
                </a:extLst>
              </a:tr>
              <a:tr h="621581">
                <a:tc>
                  <a:txBody>
                    <a:bodyPr/>
                    <a:lstStyle/>
                    <a:p>
                      <a:pPr algn="l" fontAlgn="t">
                        <a:spcBef>
                          <a:spcPts val="600"/>
                        </a:spcBef>
                        <a:buNone/>
                      </a:pPr>
                      <a:r>
                        <a:rPr lang="en-US" sz="1400" b="1">
                          <a:solidFill>
                            <a:schemeClr val="tx1">
                              <a:lumMod val="75000"/>
                              <a:lumOff val="25000"/>
                            </a:schemeClr>
                          </a:solidFill>
                          <a:effectLst/>
                          <a:latin typeface="Arial" panose="020B0604020202020204" pitchFamily="34" charset="0"/>
                          <a:cs typeface="Arial" panose="020B0604020202020204" pitchFamily="34" charset="0"/>
                        </a:rPr>
                        <a:t>Respirators</a:t>
                      </a:r>
                    </a:p>
                    <a:p>
                      <a:pPr algn="l" fontAlgn="t">
                        <a:spcBef>
                          <a:spcPts val="600"/>
                        </a:spcBef>
                        <a:buNone/>
                      </a:pPr>
                      <a:r>
                        <a:rPr lang="en-US" sz="1400" b="1">
                          <a:solidFill>
                            <a:schemeClr val="tx1">
                              <a:lumMod val="75000"/>
                              <a:lumOff val="25000"/>
                            </a:schemeClr>
                          </a:solidFill>
                          <a:effectLst/>
                          <a:latin typeface="Arial" panose="020B0604020202020204" pitchFamily="34" charset="0"/>
                          <a:cs typeface="Arial" panose="020B0604020202020204" pitchFamily="34" charset="0"/>
                        </a:rPr>
                        <a:t>Cartridge</a:t>
                      </a:r>
                    </a:p>
                  </a:txBody>
                  <a:tcPr marL="76200" marR="50800" marT="50800" marB="4445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spcBef>
                          <a:spcPts val="600"/>
                        </a:spcBef>
                        <a:buNone/>
                      </a:pPr>
                      <a:r>
                        <a:rPr lang="en-US" sz="1400">
                          <a:solidFill>
                            <a:schemeClr val="tx1">
                              <a:lumMod val="75000"/>
                              <a:lumOff val="25000"/>
                            </a:schemeClr>
                          </a:solidFill>
                          <a:effectLst/>
                          <a:latin typeface="Arial" panose="020B0604020202020204" pitchFamily="34" charset="0"/>
                          <a:cs typeface="Arial" panose="020B0604020202020204" pitchFamily="34" charset="0"/>
                        </a:rPr>
                        <a:t>3–5 years </a:t>
                      </a:r>
                    </a:p>
                    <a:p>
                      <a:pPr algn="l" fontAlgn="t">
                        <a:spcBef>
                          <a:spcPts val="600"/>
                        </a:spcBef>
                        <a:buNone/>
                      </a:pPr>
                      <a:r>
                        <a:rPr lang="en-US" sz="1400">
                          <a:solidFill>
                            <a:schemeClr val="tx1">
                              <a:lumMod val="75000"/>
                              <a:lumOff val="25000"/>
                            </a:schemeClr>
                          </a:solidFill>
                          <a:effectLst/>
                          <a:latin typeface="Arial" panose="020B0604020202020204" pitchFamily="34" charset="0"/>
                          <a:cs typeface="Arial" panose="020B0604020202020204" pitchFamily="34" charset="0"/>
                        </a:rPr>
                        <a:t>6–12 months</a:t>
                      </a:r>
                    </a:p>
                  </a:txBody>
                  <a:tcPr marL="76200" marR="50800" marT="50800" marB="4445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buNone/>
                      </a:pPr>
                      <a:r>
                        <a:rPr lang="en-US" sz="1400">
                          <a:solidFill>
                            <a:schemeClr val="tx1">
                              <a:lumMod val="75000"/>
                              <a:lumOff val="25000"/>
                            </a:schemeClr>
                          </a:solidFill>
                          <a:effectLst/>
                          <a:latin typeface="Arial" panose="020B0604020202020204" pitchFamily="34" charset="0"/>
                          <a:cs typeface="Arial" panose="020B0604020202020204" pitchFamily="34" charset="0"/>
                        </a:rPr>
                        <a:t>Check for cracks, tears, holes, warping or signs of degradation</a:t>
                      </a:r>
                    </a:p>
                  </a:txBody>
                  <a:tcPr marL="76200" marR="50800" marT="50800" marB="4445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4157488"/>
                  </a:ext>
                </a:extLst>
              </a:tr>
              <a:tr h="367504">
                <a:tc>
                  <a:txBody>
                    <a:bodyPr/>
                    <a:lstStyle/>
                    <a:p>
                      <a:pPr algn="l" fontAlgn="t">
                        <a:buNone/>
                      </a:pPr>
                      <a:r>
                        <a:rPr lang="en-US" sz="1400" b="1">
                          <a:solidFill>
                            <a:schemeClr val="tx1">
                              <a:lumMod val="75000"/>
                              <a:lumOff val="25000"/>
                            </a:schemeClr>
                          </a:solidFill>
                          <a:effectLst/>
                          <a:latin typeface="Arial" panose="020B0604020202020204" pitchFamily="34" charset="0"/>
                          <a:cs typeface="Arial" panose="020B0604020202020204" pitchFamily="34" charset="0"/>
                        </a:rPr>
                        <a:t>Chemical Gloves</a:t>
                      </a:r>
                    </a:p>
                  </a:txBody>
                  <a:tcPr marL="76200" marR="50800" marT="50800" marB="4445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buNone/>
                      </a:pPr>
                      <a:r>
                        <a:rPr lang="en-US" sz="1400">
                          <a:solidFill>
                            <a:schemeClr val="tx1">
                              <a:lumMod val="75000"/>
                              <a:lumOff val="25000"/>
                            </a:schemeClr>
                          </a:solidFill>
                          <a:effectLst/>
                          <a:latin typeface="Arial" panose="020B0604020202020204" pitchFamily="34" charset="0"/>
                          <a:cs typeface="Arial" panose="020B0604020202020204" pitchFamily="34" charset="0"/>
                        </a:rPr>
                        <a:t>6 months –2 years</a:t>
                      </a:r>
                    </a:p>
                  </a:txBody>
                  <a:tcPr marL="76200" marR="50800" marT="50800" marB="4445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buNone/>
                      </a:pPr>
                      <a:r>
                        <a:rPr lang="en-US" sz="1400">
                          <a:solidFill>
                            <a:schemeClr val="tx1">
                              <a:lumMod val="75000"/>
                              <a:lumOff val="25000"/>
                            </a:schemeClr>
                          </a:solidFill>
                          <a:effectLst/>
                          <a:latin typeface="Arial" panose="020B0604020202020204" pitchFamily="34" charset="0"/>
                          <a:cs typeface="Arial" panose="020B0604020202020204" pitchFamily="34" charset="0"/>
                        </a:rPr>
                        <a:t>Check for holes and extensive wear</a:t>
                      </a:r>
                    </a:p>
                  </a:txBody>
                  <a:tcPr marL="76200" marR="50800" marT="50800" marB="4445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9913044"/>
                  </a:ext>
                </a:extLst>
              </a:tr>
              <a:tr h="367504">
                <a:tc>
                  <a:txBody>
                    <a:bodyPr/>
                    <a:lstStyle/>
                    <a:p>
                      <a:pPr algn="l" fontAlgn="t">
                        <a:buNone/>
                      </a:pPr>
                      <a:r>
                        <a:rPr lang="en-US" sz="1400" b="1">
                          <a:solidFill>
                            <a:schemeClr val="tx1">
                              <a:lumMod val="75000"/>
                              <a:lumOff val="25000"/>
                            </a:schemeClr>
                          </a:solidFill>
                          <a:effectLst/>
                          <a:latin typeface="Arial" panose="020B0604020202020204" pitchFamily="34" charset="0"/>
                          <a:cs typeface="Arial" panose="020B0604020202020204" pitchFamily="34" charset="0"/>
                        </a:rPr>
                        <a:t>Fall Protection Harness</a:t>
                      </a:r>
                    </a:p>
                  </a:txBody>
                  <a:tcPr marL="76200" marR="50800" marT="50800" marB="4445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buNone/>
                      </a:pPr>
                      <a:r>
                        <a:rPr lang="en-US" sz="1400">
                          <a:solidFill>
                            <a:schemeClr val="tx1">
                              <a:lumMod val="75000"/>
                              <a:lumOff val="25000"/>
                            </a:schemeClr>
                          </a:solidFill>
                          <a:effectLst/>
                          <a:latin typeface="Arial" panose="020B0604020202020204" pitchFamily="34" charset="0"/>
                          <a:cs typeface="Arial" panose="020B0604020202020204" pitchFamily="34" charset="0"/>
                        </a:rPr>
                        <a:t>5 years</a:t>
                      </a:r>
                    </a:p>
                  </a:txBody>
                  <a:tcPr marL="76200" marR="50800" marT="50800" marB="4445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buNone/>
                      </a:pPr>
                      <a:r>
                        <a:rPr lang="en-US" sz="1400">
                          <a:solidFill>
                            <a:schemeClr val="tx1">
                              <a:lumMod val="75000"/>
                              <a:lumOff val="25000"/>
                            </a:schemeClr>
                          </a:solidFill>
                          <a:effectLst/>
                          <a:latin typeface="Arial" panose="020B0604020202020204" pitchFamily="34" charset="0"/>
                          <a:cs typeface="Arial" panose="020B0604020202020204" pitchFamily="34" charset="0"/>
                        </a:rPr>
                        <a:t>Inspect stitching and buckles</a:t>
                      </a:r>
                    </a:p>
                  </a:txBody>
                  <a:tcPr marL="76200" marR="50800" marT="50800" marB="4445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1169306"/>
                  </a:ext>
                </a:extLst>
              </a:tr>
              <a:tr h="367504">
                <a:tc>
                  <a:txBody>
                    <a:bodyPr/>
                    <a:lstStyle/>
                    <a:p>
                      <a:pPr algn="l" fontAlgn="t">
                        <a:buNone/>
                      </a:pPr>
                      <a:r>
                        <a:rPr lang="en-US" sz="1400" b="1">
                          <a:solidFill>
                            <a:schemeClr val="tx1">
                              <a:lumMod val="75000"/>
                              <a:lumOff val="25000"/>
                            </a:schemeClr>
                          </a:solidFill>
                          <a:effectLst/>
                          <a:latin typeface="Arial" panose="020B0604020202020204" pitchFamily="34" charset="0"/>
                          <a:cs typeface="Arial" panose="020B0604020202020204" pitchFamily="34" charset="0"/>
                        </a:rPr>
                        <a:t>Hearing Protection</a:t>
                      </a:r>
                    </a:p>
                  </a:txBody>
                  <a:tcPr marL="76200" marR="50800" marT="50800" marB="4445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buNone/>
                      </a:pPr>
                      <a:r>
                        <a:rPr lang="en-US" sz="1400">
                          <a:solidFill>
                            <a:schemeClr val="tx1">
                              <a:lumMod val="75000"/>
                              <a:lumOff val="25000"/>
                            </a:schemeClr>
                          </a:solidFill>
                          <a:effectLst/>
                          <a:latin typeface="Arial" panose="020B0604020202020204" pitchFamily="34" charset="0"/>
                          <a:cs typeface="Arial" panose="020B0604020202020204" pitchFamily="34" charset="0"/>
                        </a:rPr>
                        <a:t>6 months–1 year</a:t>
                      </a:r>
                    </a:p>
                  </a:txBody>
                  <a:tcPr marL="76200" marR="50800" marT="50800" marB="4445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buNone/>
                      </a:pPr>
                      <a:r>
                        <a:rPr lang="en-US" sz="1400">
                          <a:solidFill>
                            <a:schemeClr val="tx1">
                              <a:lumMod val="75000"/>
                              <a:lumOff val="25000"/>
                            </a:schemeClr>
                          </a:solidFill>
                          <a:effectLst/>
                          <a:latin typeface="Arial" panose="020B0604020202020204" pitchFamily="34" charset="0"/>
                          <a:cs typeface="Arial" panose="020B0604020202020204" pitchFamily="34" charset="0"/>
                        </a:rPr>
                        <a:t>Replace foam inserts regularly</a:t>
                      </a:r>
                    </a:p>
                  </a:txBody>
                  <a:tcPr marL="76200" marR="50800" marT="50800" marB="4445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4726669"/>
                  </a:ext>
                </a:extLst>
              </a:tr>
              <a:tr h="359942">
                <a:tc>
                  <a:txBody>
                    <a:bodyPr/>
                    <a:lstStyle/>
                    <a:p>
                      <a:pPr algn="l" fontAlgn="t">
                        <a:buNone/>
                      </a:pPr>
                      <a:r>
                        <a:rPr lang="en-US" sz="1400" b="1">
                          <a:solidFill>
                            <a:schemeClr val="tx1">
                              <a:lumMod val="75000"/>
                              <a:lumOff val="25000"/>
                            </a:schemeClr>
                          </a:solidFill>
                          <a:effectLst/>
                          <a:latin typeface="Arial" panose="020B0604020202020204" pitchFamily="34" charset="0"/>
                          <a:cs typeface="Arial" panose="020B0604020202020204" pitchFamily="34" charset="0"/>
                        </a:rPr>
                        <a:t>Protective Clothing</a:t>
                      </a:r>
                    </a:p>
                  </a:txBody>
                  <a:tcPr marL="76200" marR="50800" marT="50800" marB="3810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buNone/>
                      </a:pPr>
                      <a:r>
                        <a:rPr lang="en-US" sz="1400">
                          <a:solidFill>
                            <a:schemeClr val="tx1">
                              <a:lumMod val="75000"/>
                              <a:lumOff val="25000"/>
                            </a:schemeClr>
                          </a:solidFill>
                          <a:effectLst/>
                          <a:latin typeface="Arial" panose="020B0604020202020204" pitchFamily="34" charset="0"/>
                          <a:cs typeface="Arial" panose="020B0604020202020204" pitchFamily="34" charset="0"/>
                        </a:rPr>
                        <a:t>Varies by material</a:t>
                      </a:r>
                    </a:p>
                  </a:txBody>
                  <a:tcPr marL="76200" marR="50800" marT="50800" marB="381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buNone/>
                      </a:pPr>
                      <a:r>
                        <a:rPr lang="en-US" sz="1400">
                          <a:solidFill>
                            <a:schemeClr val="tx1">
                              <a:lumMod val="75000"/>
                              <a:lumOff val="25000"/>
                            </a:schemeClr>
                          </a:solidFill>
                          <a:effectLst/>
                          <a:latin typeface="Arial" panose="020B0604020202020204" pitchFamily="34" charset="0"/>
                          <a:cs typeface="Arial" panose="020B0604020202020204" pitchFamily="34" charset="0"/>
                        </a:rPr>
                        <a:t>Inspect for tears and contamination</a:t>
                      </a:r>
                    </a:p>
                  </a:txBody>
                  <a:tcPr marL="76200" marR="50800" marT="50800" marB="381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6293139"/>
                  </a:ext>
                </a:extLst>
              </a:tr>
            </a:tbl>
          </a:graphicData>
        </a:graphic>
      </p:graphicFrame>
      <p:pic>
        <p:nvPicPr>
          <p:cNvPr id="3" name="Graphic 2" descr="Stopwatch with solid fill">
            <a:extLst>
              <a:ext uri="{FF2B5EF4-FFF2-40B4-BE49-F238E27FC236}">
                <a16:creationId xmlns:a16="http://schemas.microsoft.com/office/drawing/2014/main" id="{83991B1F-C24B-60FF-02E8-A5F8CB253B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20638" y="584009"/>
            <a:ext cx="1010706" cy="1010706"/>
          </a:xfrm>
          <a:prstGeom prst="rect">
            <a:avLst/>
          </a:prstGeom>
        </p:spPr>
      </p:pic>
    </p:spTree>
    <p:extLst>
      <p:ext uri="{BB962C8B-B14F-4D97-AF65-F5344CB8AC3E}">
        <p14:creationId xmlns:p14="http://schemas.microsoft.com/office/powerpoint/2010/main" val="3786094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t42B6.pptm  -  AutoRecovered" id="{5CEE3F14-FEFB-4030-98EB-779EAEB09B8F}" vid="{4C6BF1EC-2D1C-4EBA-BC78-88073BF203DD}"/>
    </a:ext>
  </a:extLst>
</a:theme>
</file>

<file path=ppt/theme/theme3.xml><?xml version="1.0" encoding="utf-8"?>
<a:theme xmlns:a="http://schemas.openxmlformats.org/drawingml/2006/main" name="1_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t42B6.pptm  -  AutoRecovered" id="{5CEE3F14-FEFB-4030-98EB-779EAEB09B8F}" vid="{4C6BF1EC-2D1C-4EBA-BC78-88073BF203D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omment xmlns="a9f16bdc-bee6-440c-89a7-d8ba7518691f" xsi:nil="true"/>
    <_ip_UnifiedCompliancePolicyUIAction xmlns="http://schemas.microsoft.com/sharepoint/v3" xsi:nil="true"/>
    <lcf76f155ced4ddcb4097134ff3c332f xmlns="a9f16bdc-bee6-440c-89a7-d8ba7518691f">
      <Terms xmlns="http://schemas.microsoft.com/office/infopath/2007/PartnerControls"/>
    </lcf76f155ced4ddcb4097134ff3c332f>
    <SiteName xmlns="a9f16bdc-bee6-440c-89a7-d8ba7518691f" xsi:nil="true"/>
    <_ip_UnifiedCompliancePolicyProperties xmlns="http://schemas.microsoft.com/sharepoint/v3" xsi:nil="true"/>
    <TaxCatchAll xmlns="b5ba0a33-b247-4d4b-b9ae-c709af684fd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B2AF5ACC4912543B21ADBE5E3511D4B" ma:contentTypeVersion="23" ma:contentTypeDescription="Create a new document." ma:contentTypeScope="" ma:versionID="da24699d60c9c61dec0fd416cd562f9a">
  <xsd:schema xmlns:xsd="http://www.w3.org/2001/XMLSchema" xmlns:xs="http://www.w3.org/2001/XMLSchema" xmlns:p="http://schemas.microsoft.com/office/2006/metadata/properties" xmlns:ns1="http://schemas.microsoft.com/sharepoint/v3" xmlns:ns2="a9f16bdc-bee6-440c-89a7-d8ba7518691f" xmlns:ns3="74438e89-b581-48bd-bea6-4f7c4dee63b9" xmlns:ns4="b5ba0a33-b247-4d4b-b9ae-c709af684fd3" targetNamespace="http://schemas.microsoft.com/office/2006/metadata/properties" ma:root="true" ma:fieldsID="74941d86fbcab0c839fc65fb8e36a12a" ns1:_="" ns2:_="" ns3:_="" ns4:_="">
    <xsd:import namespace="http://schemas.microsoft.com/sharepoint/v3"/>
    <xsd:import namespace="a9f16bdc-bee6-440c-89a7-d8ba7518691f"/>
    <xsd:import namespace="74438e89-b581-48bd-bea6-4f7c4dee63b9"/>
    <xsd:import namespace="b5ba0a33-b247-4d4b-b9ae-c709af684fd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Location" minOccurs="0"/>
                <xsd:element ref="ns2:MediaServiceGenerationTime" minOccurs="0"/>
                <xsd:element ref="ns2:MediaServiceEventHashCode" minOccurs="0"/>
                <xsd:element ref="ns2:MediaServiceAutoTags" minOccurs="0"/>
                <xsd:element ref="ns2:MediaServiceOCR" minOccurs="0"/>
                <xsd:element ref="ns2:MediaLengthInSeconds" minOccurs="0"/>
                <xsd:element ref="ns2:Comment" minOccurs="0"/>
                <xsd:element ref="ns2:SiteName" minOccurs="0"/>
                <xsd:element ref="ns2:MediaServiceObjectDetectorVersions" minOccurs="0"/>
                <xsd:element ref="ns2:lcf76f155ced4ddcb4097134ff3c332f" minOccurs="0"/>
                <xsd:element ref="ns4:TaxCatchAll"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f16bdc-bee6-440c-89a7-d8ba751869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Comment" ma:index="21" nillable="true" ma:displayName="Comment" ma:format="Dropdown" ma:internalName="Comment">
      <xsd:simpleType>
        <xsd:restriction base="dms:Note">
          <xsd:maxLength value="255"/>
        </xsd:restriction>
      </xsd:simpleType>
    </xsd:element>
    <xsd:element name="SiteName" ma:index="22" nillable="true" ma:displayName="Site Name" ma:description="Select the name of the site where the event occurred" ma:format="Dropdown" ma:internalName="SiteName">
      <xsd:simpleType>
        <xsd:restriction base="dms:Choice">
          <xsd:enumeration value="ATC-Atlantic Cooper"/>
          <xsd:enumeration value="BAG-Bagdad"/>
          <xsd:enumeration value="CER-Cerro Verde"/>
          <xsd:enumeration value="CHI-Chino"/>
          <xsd:enumeration value="CLI-Climax"/>
          <xsd:enumeration value="ELA-El Abra"/>
          <xsd:enumeration value="ELP-El Paso"/>
          <xsd:enumeration value="FTM-Ft Madison"/>
          <xsd:enumeration value="HEN-Henderson"/>
          <xsd:enumeration value="MIA-Miami"/>
          <xsd:enumeration value="MOR-Morenci"/>
          <xsd:enumeration value="PRO-Projects/Exploration"/>
          <xsd:enumeration value="REC-Reclamation/Disc Ops"/>
          <xsd:enumeration value="ROT-Rotterdam"/>
          <xsd:enumeration value="SIE-Sierrita"/>
          <xsd:enumeration value="STO-Stowmarket"/>
          <xsd:enumeration value="TCE-Tech Center"/>
          <xsd:enumeration value="TYR-Tyrone"/>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438e89-b581-48bd-bea6-4f7c4dee63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ba0a33-b247-4d4b-b9ae-c709af684fd3"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7b1cf585-ebdc-447a-8041-69638f911132}" ma:internalName="TaxCatchAll" ma:showField="CatchAllData" ma:web="74438e89-b581-48bd-bea6-4f7c4dee63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CB06F4-37E2-4757-835C-7C0DCFB11998}">
  <ds:schemaRefs>
    <ds:schemaRef ds:uri="http://schemas.microsoft.com/sharepoint/v3/contenttype/forms"/>
  </ds:schemaRefs>
</ds:datastoreItem>
</file>

<file path=customXml/itemProps2.xml><?xml version="1.0" encoding="utf-8"?>
<ds:datastoreItem xmlns:ds="http://schemas.openxmlformats.org/officeDocument/2006/customXml" ds:itemID="{1EF98E51-E095-4318-A813-1CB71110E552}">
  <ds:schemaRefs>
    <ds:schemaRef ds:uri="http://schemas.microsoft.com/office/2006/documentManagement/types"/>
    <ds:schemaRef ds:uri="b5ba0a33-b247-4d4b-b9ae-c709af684fd3"/>
    <ds:schemaRef ds:uri="http://schemas.microsoft.com/office/infopath/2007/PartnerControls"/>
    <ds:schemaRef ds:uri="http://schemas.microsoft.com/office/2006/metadata/properties"/>
    <ds:schemaRef ds:uri="http://purl.org/dc/terms/"/>
    <ds:schemaRef ds:uri="http://purl.org/dc/dcmitype/"/>
    <ds:schemaRef ds:uri="http://purl.org/dc/elements/1.1/"/>
    <ds:schemaRef ds:uri="74438e89-b581-48bd-bea6-4f7c4dee63b9"/>
    <ds:schemaRef ds:uri="http://www.w3.org/XML/1998/namespace"/>
    <ds:schemaRef ds:uri="http://schemas.openxmlformats.org/package/2006/metadata/core-properties"/>
    <ds:schemaRef ds:uri="a9f16bdc-bee6-440c-89a7-d8ba7518691f"/>
    <ds:schemaRef ds:uri="http://schemas.microsoft.com/sharepoint/v3"/>
  </ds:schemaRefs>
</ds:datastoreItem>
</file>

<file path=customXml/itemProps3.xml><?xml version="1.0" encoding="utf-8"?>
<ds:datastoreItem xmlns:ds="http://schemas.openxmlformats.org/officeDocument/2006/customXml" ds:itemID="{36D5C79A-3740-4B0F-93F8-6D4F611FEF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9f16bdc-bee6-440c-89a7-d8ba7518691f"/>
    <ds:schemaRef ds:uri="74438e89-b581-48bd-bea6-4f7c4dee63b9"/>
    <ds:schemaRef ds:uri="b5ba0a33-b247-4d4b-b9ae-c709af684f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otalTime>11838</TotalTime>
  <Words>3180</Words>
  <Application>Microsoft Office PowerPoint</Application>
  <PresentationFormat>Widescreen</PresentationFormat>
  <Paragraphs>488</Paragraphs>
  <Slides>39</Slides>
  <Notes>35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39</vt:i4>
      </vt:variant>
    </vt:vector>
  </HeadingPairs>
  <TitlesOfParts>
    <vt:vector size="49" baseType="lpstr">
      <vt:lpstr>Aptos</vt:lpstr>
      <vt:lpstr>Arial</vt:lpstr>
      <vt:lpstr>Calibri</vt:lpstr>
      <vt:lpstr>Calibri Light</vt:lpstr>
      <vt:lpstr>Courier New</vt:lpstr>
      <vt:lpstr>Helvetica Neue</vt:lpstr>
      <vt:lpstr>Tahoma</vt:lpstr>
      <vt:lpstr>Office Theme</vt:lpstr>
      <vt:lpstr>Retrospect</vt:lpstr>
      <vt:lpstr>1_Retrospect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Haul Truck Contacted Service Truck </vt:lpstr>
      <vt:lpstr>Head-on Vehicle Collision </vt:lpstr>
      <vt:lpstr>Rock Cascade Near Slurry Truck</vt:lpstr>
      <vt:lpstr>Fuel Truck Rollover </vt:lpstr>
      <vt:lpstr>Mill Liner Struck Employee</vt:lpstr>
      <vt:lpstr>Boom Truck Lifting Failure</vt:lpstr>
      <vt:lpstr>Drill Rod Support Fell Onto Cab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Talkington, Amy</dc:creator>
  <cp:lastModifiedBy>Goertz, Benjamin</cp:lastModifiedBy>
  <cp:revision>4</cp:revision>
  <dcterms:created xsi:type="dcterms:W3CDTF">2024-09-23T23:11:14Z</dcterms:created>
  <dcterms:modified xsi:type="dcterms:W3CDTF">2025-10-09T22:04:56Z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0x0101008B2AF5ACC4912543B21ADBE5E3511D4B</vt:lpwstr>
  </property>
  <property fmtid="{D5CDD505-2E9C-101B-9397-08002B2CF9AE}" pid="3" name="MediaServiceImageTags">
    <vt:lpwstr/>
  </property>
</Properties>
</file>