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82" r:id="rId6"/>
    <p:sldMasterId id="2147483694" r:id="rId7"/>
  </p:sldMasterIdLst>
  <p:notesMasterIdLst>
    <p:notesMasterId r:id="rId47"/>
  </p:notesMasterIdLst>
  <p:sldIdLst>
    <p:sldId id="263" r:id="rId8"/>
    <p:sldId id="2147479367" r:id="rId9"/>
    <p:sldId id="2147479388" r:id="rId10"/>
    <p:sldId id="346" r:id="rId11"/>
    <p:sldId id="2147479436" r:id="rId12"/>
    <p:sldId id="292" r:id="rId13"/>
    <p:sldId id="2147479401" r:id="rId14"/>
    <p:sldId id="2147479429" r:id="rId15"/>
    <p:sldId id="2147479387" r:id="rId16"/>
    <p:sldId id="2147479416" r:id="rId17"/>
    <p:sldId id="2147483046" r:id="rId18"/>
    <p:sldId id="2147479413" r:id="rId19"/>
    <p:sldId id="301" r:id="rId20"/>
    <p:sldId id="2147479424" r:id="rId21"/>
    <p:sldId id="269" r:id="rId22"/>
    <p:sldId id="2147479421" r:id="rId23"/>
    <p:sldId id="2147479425" r:id="rId24"/>
    <p:sldId id="2147479422" r:id="rId25"/>
    <p:sldId id="2147479430" r:id="rId26"/>
    <p:sldId id="2147479437" r:id="rId27"/>
    <p:sldId id="2147479439" r:id="rId28"/>
    <p:sldId id="2147479438" r:id="rId29"/>
    <p:sldId id="260" r:id="rId30"/>
    <p:sldId id="324" r:id="rId31"/>
    <p:sldId id="320" r:id="rId32"/>
    <p:sldId id="2147479396" r:id="rId33"/>
    <p:sldId id="325" r:id="rId34"/>
    <p:sldId id="2147479441" r:id="rId35"/>
    <p:sldId id="2147479442" r:id="rId36"/>
    <p:sldId id="2147483047" r:id="rId37"/>
    <p:sldId id="2147479443" r:id="rId38"/>
    <p:sldId id="2147479444" r:id="rId39"/>
    <p:sldId id="2147479445" r:id="rId40"/>
    <p:sldId id="2147479446" r:id="rId41"/>
    <p:sldId id="2147483040" r:id="rId42"/>
    <p:sldId id="2147483048" r:id="rId43"/>
    <p:sldId id="297" r:id="rId44"/>
    <p:sldId id="298" r:id="rId45"/>
    <p:sldId id="2147483045"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7FCA04-2F74-4579-DD95-C7F4BA1AFEDB}" name="Rose, Chris" initials="CR" userId="S::crose@fmi.com::a9a9c94d-cc2e-41ff-88b2-69119e76a1cd" providerId="AD"/>
  <p188:author id="{9B2FA130-93B2-3842-B138-39821AFB8F3F}" name="Hinsberg, Katrina" initials="KH" userId="S::khinsber@fmi.com::84259b84-7027-477f-b63d-0b29b86341c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449"/>
    <a:srgbClr val="C66A39"/>
    <a:srgbClr val="4BC4AC"/>
    <a:srgbClr val="E2DDDA"/>
    <a:srgbClr val="685850"/>
    <a:srgbClr val="F5F3F2"/>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E1CE88-FF47-43C1-8B6E-FDD46689E9B4}" v="8" dt="2026-10-06T18:33:11.690"/>
    <p1510:client id="{D1CA43B1-F185-4B53-BE75-2B02E7C828F7}" v="44" dt="2026-10-07T21:02:56.3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54" autoAdjust="0"/>
    <p:restoredTop sz="80021" autoAdjust="0"/>
  </p:normalViewPr>
  <p:slideViewPr>
    <p:cSldViewPr snapToGrid="0">
      <p:cViewPr varScale="1">
        <p:scale>
          <a:sx n="85" d="100"/>
          <a:sy n="85" d="100"/>
        </p:scale>
        <p:origin x="156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5/10/relationships/revisionInfo" Target="revisionInfo.xml"/><Relationship Id="rId5" Type="http://schemas.openxmlformats.org/officeDocument/2006/relationships/slideMaster" Target="slideMasters/slide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ertz, Benjamin" userId="7bbcdc09-a17a-459e-9ed5-6cf1c589f103" providerId="ADAL" clId="{04D64733-E403-4831-BFA8-B385AAA67971}"/>
    <pc:docChg chg="undo custSel addSld delSld modSld">
      <pc:chgData name="Goertz, Benjamin" userId="7bbcdc09-a17a-459e-9ed5-6cf1c589f103" providerId="ADAL" clId="{04D64733-E403-4831-BFA8-B385AAA67971}" dt="2026-10-08T19:39:26.214" v="2353" actId="108"/>
      <pc:docMkLst>
        <pc:docMk/>
      </pc:docMkLst>
      <pc:sldChg chg="modSp mod">
        <pc:chgData name="Goertz, Benjamin" userId="7bbcdc09-a17a-459e-9ed5-6cf1c589f103" providerId="ADAL" clId="{04D64733-E403-4831-BFA8-B385AAA67971}" dt="2026-09-30T22:26:53.110" v="43" actId="20577"/>
        <pc:sldMkLst>
          <pc:docMk/>
          <pc:sldMk cId="3760700204" sldId="263"/>
        </pc:sldMkLst>
        <pc:spChg chg="mod">
          <ac:chgData name="Goertz, Benjamin" userId="7bbcdc09-a17a-459e-9ed5-6cf1c589f103" providerId="ADAL" clId="{04D64733-E403-4831-BFA8-B385AAA67971}" dt="2026-09-30T22:26:53.110" v="43" actId="20577"/>
          <ac:spMkLst>
            <pc:docMk/>
            <pc:sldMk cId="3760700204" sldId="263"/>
            <ac:spMk id="2" creationId="{8ED6258C-8CCE-09B3-97BC-FC79E6BA6803}"/>
          </ac:spMkLst>
        </pc:spChg>
      </pc:sldChg>
      <pc:sldChg chg="add del">
        <pc:chgData name="Goertz, Benjamin" userId="7bbcdc09-a17a-459e-9ed5-6cf1c589f103" providerId="ADAL" clId="{04D64733-E403-4831-BFA8-B385AAA67971}" dt="2026-09-30T22:28:33.286" v="90"/>
        <pc:sldMkLst>
          <pc:docMk/>
          <pc:sldMk cId="3496876957" sldId="297"/>
        </pc:sldMkLst>
      </pc:sldChg>
      <pc:sldChg chg="modSp add del mod">
        <pc:chgData name="Goertz, Benjamin" userId="7bbcdc09-a17a-459e-9ed5-6cf1c589f103" providerId="ADAL" clId="{04D64733-E403-4831-BFA8-B385AAA67971}" dt="2026-09-30T22:28:44.575" v="98" actId="6549"/>
        <pc:sldMkLst>
          <pc:docMk/>
          <pc:sldMk cId="978846211" sldId="298"/>
        </pc:sldMkLst>
        <pc:spChg chg="mod">
          <ac:chgData name="Goertz, Benjamin" userId="7bbcdc09-a17a-459e-9ed5-6cf1c589f103" providerId="ADAL" clId="{04D64733-E403-4831-BFA8-B385AAA67971}" dt="2026-09-30T22:28:44.575" v="98" actId="6549"/>
          <ac:spMkLst>
            <pc:docMk/>
            <pc:sldMk cId="978846211" sldId="298"/>
            <ac:spMk id="16" creationId="{E531367C-82BB-C7F0-86EE-B3A5E0782C25}"/>
          </ac:spMkLst>
        </pc:spChg>
      </pc:sldChg>
      <pc:sldChg chg="add">
        <pc:chgData name="Goertz, Benjamin" userId="7bbcdc09-a17a-459e-9ed5-6cf1c589f103" providerId="ADAL" clId="{04D64733-E403-4831-BFA8-B385AAA67971}" dt="2026-09-30T22:27:02.911" v="44"/>
        <pc:sldMkLst>
          <pc:docMk/>
          <pc:sldMk cId="3127533309" sldId="2147479367"/>
        </pc:sldMkLst>
      </pc:sldChg>
      <pc:sldChg chg="modSp mod">
        <pc:chgData name="Goertz, Benjamin" userId="7bbcdc09-a17a-459e-9ed5-6cf1c589f103" providerId="ADAL" clId="{04D64733-E403-4831-BFA8-B385AAA67971}" dt="2026-10-08T19:39:26.214" v="2353" actId="108"/>
        <pc:sldMkLst>
          <pc:docMk/>
          <pc:sldMk cId="1865064221" sldId="2147479416"/>
        </pc:sldMkLst>
        <pc:spChg chg="mod">
          <ac:chgData name="Goertz, Benjamin" userId="7bbcdc09-a17a-459e-9ed5-6cf1c589f103" providerId="ADAL" clId="{04D64733-E403-4831-BFA8-B385AAA67971}" dt="2026-10-08T19:39:26.214" v="2353" actId="108"/>
          <ac:spMkLst>
            <pc:docMk/>
            <pc:sldMk cId="1865064221" sldId="2147479416"/>
            <ac:spMk id="9" creationId="{D8BC8A2F-6C76-457D-7C87-D9E31618BF83}"/>
          </ac:spMkLst>
        </pc:spChg>
      </pc:sldChg>
      <pc:sldChg chg="addSp delSp modSp add del mod">
        <pc:chgData name="Goertz, Benjamin" userId="7bbcdc09-a17a-459e-9ed5-6cf1c589f103" providerId="ADAL" clId="{04D64733-E403-4831-BFA8-B385AAA67971}" dt="2026-10-07T15:16:24.090" v="2235" actId="47"/>
        <pc:sldMkLst>
          <pc:docMk/>
          <pc:sldMk cId="951050217" sldId="2147479440"/>
        </pc:sldMkLst>
      </pc:sldChg>
      <pc:sldChg chg="add">
        <pc:chgData name="Goertz, Benjamin" userId="7bbcdc09-a17a-459e-9ed5-6cf1c589f103" providerId="ADAL" clId="{04D64733-E403-4831-BFA8-B385AAA67971}" dt="2026-09-30T22:28:33.286" v="90"/>
        <pc:sldMkLst>
          <pc:docMk/>
          <pc:sldMk cId="708513928" sldId="2147479441"/>
        </pc:sldMkLst>
      </pc:sldChg>
      <pc:sldChg chg="addSp modSp add mod">
        <pc:chgData name="Goertz, Benjamin" userId="7bbcdc09-a17a-459e-9ed5-6cf1c589f103" providerId="ADAL" clId="{04D64733-E403-4831-BFA8-B385AAA67971}" dt="2026-10-05T15:58:06.370" v="814" actId="20577"/>
        <pc:sldMkLst>
          <pc:docMk/>
          <pc:sldMk cId="3561930590" sldId="2147479442"/>
        </pc:sldMkLst>
        <pc:spChg chg="mod">
          <ac:chgData name="Goertz, Benjamin" userId="7bbcdc09-a17a-459e-9ed5-6cf1c589f103" providerId="ADAL" clId="{04D64733-E403-4831-BFA8-B385AAA67971}" dt="2026-10-05T15:58:06.370" v="814" actId="20577"/>
          <ac:spMkLst>
            <pc:docMk/>
            <pc:sldMk cId="3561930590" sldId="2147479442"/>
            <ac:spMk id="6" creationId="{192EDF01-091F-0789-290B-E454C0BF9D70}"/>
          </ac:spMkLst>
        </pc:spChg>
        <pc:picChg chg="add mod">
          <ac:chgData name="Goertz, Benjamin" userId="7bbcdc09-a17a-459e-9ed5-6cf1c589f103" providerId="ADAL" clId="{04D64733-E403-4831-BFA8-B385AAA67971}" dt="2026-10-05T15:54:49.911" v="578" actId="1076"/>
          <ac:picMkLst>
            <pc:docMk/>
            <pc:sldMk cId="3561930590" sldId="2147479442"/>
            <ac:picMk id="1026" creationId="{9D3A7F5E-B96A-F8A3-BC7B-79892F9234C8}"/>
          </ac:picMkLst>
        </pc:picChg>
      </pc:sldChg>
      <pc:sldChg chg="addSp delSp modSp add mod">
        <pc:chgData name="Goertz, Benjamin" userId="7bbcdc09-a17a-459e-9ed5-6cf1c589f103" providerId="ADAL" clId="{04D64733-E403-4831-BFA8-B385AAA67971}" dt="2026-10-07T17:52:32.423" v="2268" actId="20577"/>
        <pc:sldMkLst>
          <pc:docMk/>
          <pc:sldMk cId="3343648412" sldId="2147479443"/>
        </pc:sldMkLst>
        <pc:spChg chg="mod">
          <ac:chgData name="Goertz, Benjamin" userId="7bbcdc09-a17a-459e-9ed5-6cf1c589f103" providerId="ADAL" clId="{04D64733-E403-4831-BFA8-B385AAA67971}" dt="2026-10-05T15:58:21.789" v="819" actId="20577"/>
          <ac:spMkLst>
            <pc:docMk/>
            <pc:sldMk cId="3343648412" sldId="2147479443"/>
            <ac:spMk id="4" creationId="{2F7D4240-A0C4-BEB9-9AEB-E0ADF26522CA}"/>
          </ac:spMkLst>
        </pc:spChg>
        <pc:spChg chg="mod">
          <ac:chgData name="Goertz, Benjamin" userId="7bbcdc09-a17a-459e-9ed5-6cf1c589f103" providerId="ADAL" clId="{04D64733-E403-4831-BFA8-B385AAA67971}" dt="2026-10-07T17:52:32.423" v="2268" actId="20577"/>
          <ac:spMkLst>
            <pc:docMk/>
            <pc:sldMk cId="3343648412" sldId="2147479443"/>
            <ac:spMk id="5" creationId="{AE0BD495-FAD2-92E2-231F-C24CE85103D6}"/>
          </ac:spMkLst>
        </pc:spChg>
        <pc:graphicFrameChg chg="add mod">
          <ac:chgData name="Goertz, Benjamin" userId="7bbcdc09-a17a-459e-9ed5-6cf1c589f103" providerId="ADAL" clId="{04D64733-E403-4831-BFA8-B385AAA67971}" dt="2026-10-05T21:40:11.802" v="1700" actId="14100"/>
          <ac:graphicFrameMkLst>
            <pc:docMk/>
            <pc:sldMk cId="3343648412" sldId="2147479443"/>
            <ac:graphicFrameMk id="3" creationId="{D88A187D-B48D-4D79-B56C-ABCB90E9B302}"/>
          </ac:graphicFrameMkLst>
        </pc:graphicFrameChg>
      </pc:sldChg>
      <pc:sldChg chg="addSp delSp modSp add mod">
        <pc:chgData name="Goertz, Benjamin" userId="7bbcdc09-a17a-459e-9ed5-6cf1c589f103" providerId="ADAL" clId="{04D64733-E403-4831-BFA8-B385AAA67971}" dt="2026-10-06T18:34:34.062" v="1857" actId="14734"/>
        <pc:sldMkLst>
          <pc:docMk/>
          <pc:sldMk cId="4182164417" sldId="2147479444"/>
        </pc:sldMkLst>
        <pc:spChg chg="mod">
          <ac:chgData name="Goertz, Benjamin" userId="7bbcdc09-a17a-459e-9ed5-6cf1c589f103" providerId="ADAL" clId="{04D64733-E403-4831-BFA8-B385AAA67971}" dt="2026-10-05T16:03:58.629" v="917" actId="20577"/>
          <ac:spMkLst>
            <pc:docMk/>
            <pc:sldMk cId="4182164417" sldId="2147479444"/>
            <ac:spMk id="4" creationId="{B0047E70-FADA-6CD5-C6AF-50AB1A07B9BF}"/>
          </ac:spMkLst>
        </pc:spChg>
        <pc:graphicFrameChg chg="add mod modGraphic">
          <ac:chgData name="Goertz, Benjamin" userId="7bbcdc09-a17a-459e-9ed5-6cf1c589f103" providerId="ADAL" clId="{04D64733-E403-4831-BFA8-B385AAA67971}" dt="2026-10-06T18:34:34.062" v="1857" actId="14734"/>
          <ac:graphicFrameMkLst>
            <pc:docMk/>
            <pc:sldMk cId="4182164417" sldId="2147479444"/>
            <ac:graphicFrameMk id="2" creationId="{9D13772C-B1A4-A877-E791-EFA526EAE63E}"/>
          </ac:graphicFrameMkLst>
        </pc:graphicFrameChg>
      </pc:sldChg>
      <pc:sldChg chg="modSp add mod">
        <pc:chgData name="Goertz, Benjamin" userId="7bbcdc09-a17a-459e-9ed5-6cf1c589f103" providerId="ADAL" clId="{04D64733-E403-4831-BFA8-B385AAA67971}" dt="2026-09-30T22:28:52.028" v="99" actId="13926"/>
        <pc:sldMkLst>
          <pc:docMk/>
          <pc:sldMk cId="3075146647" sldId="2147479445"/>
        </pc:sldMkLst>
        <pc:spChg chg="mod">
          <ac:chgData name="Goertz, Benjamin" userId="7bbcdc09-a17a-459e-9ed5-6cf1c589f103" providerId="ADAL" clId="{04D64733-E403-4831-BFA8-B385AAA67971}" dt="2026-09-30T22:28:52.028" v="99" actId="13926"/>
          <ac:spMkLst>
            <pc:docMk/>
            <pc:sldMk cId="3075146647" sldId="2147479445"/>
            <ac:spMk id="5" creationId="{54DE3936-28EA-98B6-ECAC-4011A8A0A572}"/>
          </ac:spMkLst>
        </pc:spChg>
      </pc:sldChg>
      <pc:sldChg chg="add">
        <pc:chgData name="Goertz, Benjamin" userId="7bbcdc09-a17a-459e-9ed5-6cf1c589f103" providerId="ADAL" clId="{04D64733-E403-4831-BFA8-B385AAA67971}" dt="2026-09-30T22:28:33.286" v="90"/>
        <pc:sldMkLst>
          <pc:docMk/>
          <pc:sldMk cId="723833" sldId="2147479446"/>
        </pc:sldMkLst>
      </pc:sldChg>
      <pc:sldChg chg="add del">
        <pc:chgData name="Goertz, Benjamin" userId="7bbcdc09-a17a-459e-9ed5-6cf1c589f103" providerId="ADAL" clId="{04D64733-E403-4831-BFA8-B385AAA67971}" dt="2026-09-30T22:28:33.286" v="90"/>
        <pc:sldMkLst>
          <pc:docMk/>
          <pc:sldMk cId="2540869202" sldId="2147483040"/>
        </pc:sldMkLst>
      </pc:sldChg>
      <pc:sldChg chg="modSp add del mod">
        <pc:chgData name="Goertz, Benjamin" userId="7bbcdc09-a17a-459e-9ed5-6cf1c589f103" providerId="ADAL" clId="{04D64733-E403-4831-BFA8-B385AAA67971}" dt="2026-09-30T22:28:40.722" v="97" actId="20577"/>
        <pc:sldMkLst>
          <pc:docMk/>
          <pc:sldMk cId="3072763097" sldId="2147483045"/>
        </pc:sldMkLst>
        <pc:spChg chg="mod">
          <ac:chgData name="Goertz, Benjamin" userId="7bbcdc09-a17a-459e-9ed5-6cf1c589f103" providerId="ADAL" clId="{04D64733-E403-4831-BFA8-B385AAA67971}" dt="2026-09-30T22:28:40.722" v="97" actId="20577"/>
          <ac:spMkLst>
            <pc:docMk/>
            <pc:sldMk cId="3072763097" sldId="2147483045"/>
            <ac:spMk id="4" creationId="{9194873A-D171-60CB-4513-62A31036CCCE}"/>
          </ac:spMkLst>
        </pc:spChg>
      </pc:sldChg>
      <pc:sldChg chg="addSp delSp modSp add mod">
        <pc:chgData name="Goertz, Benjamin" userId="7bbcdc09-a17a-459e-9ed5-6cf1c589f103" providerId="ADAL" clId="{04D64733-E403-4831-BFA8-B385AAA67971}" dt="2026-10-06T18:49:03.988" v="2234" actId="20577"/>
        <pc:sldMkLst>
          <pc:docMk/>
          <pc:sldMk cId="3909598375" sldId="2147483046"/>
        </pc:sldMkLst>
        <pc:spChg chg="add mod">
          <ac:chgData name="Goertz, Benjamin" userId="7bbcdc09-a17a-459e-9ed5-6cf1c589f103" providerId="ADAL" clId="{04D64733-E403-4831-BFA8-B385AAA67971}" dt="2026-10-06T18:43:16.406" v="2046" actId="1035"/>
          <ac:spMkLst>
            <pc:docMk/>
            <pc:sldMk cId="3909598375" sldId="2147483046"/>
            <ac:spMk id="8" creationId="{50AA4ABF-F145-AF10-2E9A-82FD90DA6619}"/>
          </ac:spMkLst>
        </pc:spChg>
        <pc:spChg chg="add mod">
          <ac:chgData name="Goertz, Benjamin" userId="7bbcdc09-a17a-459e-9ed5-6cf1c589f103" providerId="ADAL" clId="{04D64733-E403-4831-BFA8-B385AAA67971}" dt="2026-10-06T18:44:57.416" v="2097" actId="1076"/>
          <ac:spMkLst>
            <pc:docMk/>
            <pc:sldMk cId="3909598375" sldId="2147483046"/>
            <ac:spMk id="12" creationId="{F5B20648-7E4B-87D7-62FE-D6D2DF803A93}"/>
          </ac:spMkLst>
        </pc:spChg>
        <pc:spChg chg="mod">
          <ac:chgData name="Goertz, Benjamin" userId="7bbcdc09-a17a-459e-9ed5-6cf1c589f103" providerId="ADAL" clId="{04D64733-E403-4831-BFA8-B385AAA67971}" dt="2026-10-06T18:47:47.568" v="2212" actId="20577"/>
          <ac:spMkLst>
            <pc:docMk/>
            <pc:sldMk cId="3909598375" sldId="2147483046"/>
            <ac:spMk id="15" creationId="{396DDBD4-CC89-8DC7-D186-5E6B04150870}"/>
          </ac:spMkLst>
        </pc:spChg>
        <pc:spChg chg="add mod">
          <ac:chgData name="Goertz, Benjamin" userId="7bbcdc09-a17a-459e-9ed5-6cf1c589f103" providerId="ADAL" clId="{04D64733-E403-4831-BFA8-B385AAA67971}" dt="2026-10-06T18:44:24.650" v="2078" actId="255"/>
          <ac:spMkLst>
            <pc:docMk/>
            <pc:sldMk cId="3909598375" sldId="2147483046"/>
            <ac:spMk id="17" creationId="{4A2FF03B-4B79-6BB1-8A2F-3E2AF9A02D87}"/>
          </ac:spMkLst>
        </pc:spChg>
        <pc:spChg chg="add mod">
          <ac:chgData name="Goertz, Benjamin" userId="7bbcdc09-a17a-459e-9ed5-6cf1c589f103" providerId="ADAL" clId="{04D64733-E403-4831-BFA8-B385AAA67971}" dt="2026-10-06T18:46:19.439" v="2155" actId="20577"/>
          <ac:spMkLst>
            <pc:docMk/>
            <pc:sldMk cId="3909598375" sldId="2147483046"/>
            <ac:spMk id="19" creationId="{69119C4A-EF7E-CD34-5405-83A05562551A}"/>
          </ac:spMkLst>
        </pc:spChg>
        <pc:spChg chg="add mod">
          <ac:chgData name="Goertz, Benjamin" userId="7bbcdc09-a17a-459e-9ed5-6cf1c589f103" providerId="ADAL" clId="{04D64733-E403-4831-BFA8-B385AAA67971}" dt="2026-10-06T18:45:15.563" v="2103" actId="33524"/>
          <ac:spMkLst>
            <pc:docMk/>
            <pc:sldMk cId="3909598375" sldId="2147483046"/>
            <ac:spMk id="21" creationId="{1A718A1A-CB4D-58D9-7568-3854518CFD09}"/>
          </ac:spMkLst>
        </pc:spChg>
        <pc:spChg chg="add mod">
          <ac:chgData name="Goertz, Benjamin" userId="7bbcdc09-a17a-459e-9ed5-6cf1c589f103" providerId="ADAL" clId="{04D64733-E403-4831-BFA8-B385AAA67971}" dt="2026-10-06T18:43:53.722" v="2053" actId="1076"/>
          <ac:spMkLst>
            <pc:docMk/>
            <pc:sldMk cId="3909598375" sldId="2147483046"/>
            <ac:spMk id="23" creationId="{080367A4-E7EF-6522-D142-43493807F912}"/>
          </ac:spMkLst>
        </pc:spChg>
        <pc:spChg chg="add mod">
          <ac:chgData name="Goertz, Benjamin" userId="7bbcdc09-a17a-459e-9ed5-6cf1c589f103" providerId="ADAL" clId="{04D64733-E403-4831-BFA8-B385AAA67971}" dt="2026-10-06T18:41:46.971" v="1890" actId="1036"/>
          <ac:spMkLst>
            <pc:docMk/>
            <pc:sldMk cId="3909598375" sldId="2147483046"/>
            <ac:spMk id="29" creationId="{80686B6D-A0E7-CC64-3EC2-507ACCE9FC22}"/>
          </ac:spMkLst>
        </pc:spChg>
        <pc:spChg chg="add mod">
          <ac:chgData name="Goertz, Benjamin" userId="7bbcdc09-a17a-459e-9ed5-6cf1c589f103" providerId="ADAL" clId="{04D64733-E403-4831-BFA8-B385AAA67971}" dt="2026-10-06T18:49:03.988" v="2234" actId="20577"/>
          <ac:spMkLst>
            <pc:docMk/>
            <pc:sldMk cId="3909598375" sldId="2147483046"/>
            <ac:spMk id="31" creationId="{03DAA741-844F-AA77-678E-F38BC8DB2B69}"/>
          </ac:spMkLst>
        </pc:spChg>
        <pc:spChg chg="add mod">
          <ac:chgData name="Goertz, Benjamin" userId="7bbcdc09-a17a-459e-9ed5-6cf1c589f103" providerId="ADAL" clId="{04D64733-E403-4831-BFA8-B385AAA67971}" dt="2026-10-06T18:43:25.554" v="2047" actId="255"/>
          <ac:spMkLst>
            <pc:docMk/>
            <pc:sldMk cId="3909598375" sldId="2147483046"/>
            <ac:spMk id="33" creationId="{2C356A4D-2F71-E28C-CBE4-D373D31E1FD8}"/>
          </ac:spMkLst>
        </pc:spChg>
      </pc:sldChg>
      <pc:sldChg chg="delSp modSp add mod">
        <pc:chgData name="Goertz, Benjamin" userId="7bbcdc09-a17a-459e-9ed5-6cf1c589f103" providerId="ADAL" clId="{04D64733-E403-4831-BFA8-B385AAA67971}" dt="2026-10-05T21:29:32.673" v="1694" actId="20577"/>
        <pc:sldMkLst>
          <pc:docMk/>
          <pc:sldMk cId="933794423" sldId="2147483047"/>
        </pc:sldMkLst>
        <pc:spChg chg="mod">
          <ac:chgData name="Goertz, Benjamin" userId="7bbcdc09-a17a-459e-9ed5-6cf1c589f103" providerId="ADAL" clId="{04D64733-E403-4831-BFA8-B385AAA67971}" dt="2026-10-05T21:29:32.673" v="1694" actId="20577"/>
          <ac:spMkLst>
            <pc:docMk/>
            <pc:sldMk cId="933794423" sldId="2147483047"/>
            <ac:spMk id="6" creationId="{9C12C60D-71E1-B17E-D03B-00346E88BDEC}"/>
          </ac:spMkLst>
        </pc:spChg>
      </pc:sldChg>
    </pc:docChg>
  </pc:docChgLst>
  <pc:docChgLst>
    <pc:chgData name="Patti, Cathy" userId="cea70bf1-2ecf-49cd-ba31-d7ecdb7aa040" providerId="ADAL" clId="{95C75538-BAA2-45D8-ABCB-EBE5E3C3480A}"/>
    <pc:docChg chg="custSel addSld modSld">
      <pc:chgData name="Patti, Cathy" userId="cea70bf1-2ecf-49cd-ba31-d7ecdb7aa040" providerId="ADAL" clId="{95C75538-BAA2-45D8-ABCB-EBE5E3C3480A}" dt="2026-10-07T21:02:56.329" v="43" actId="14100"/>
      <pc:docMkLst>
        <pc:docMk/>
      </pc:docMkLst>
      <pc:sldChg chg="modSp mod">
        <pc:chgData name="Patti, Cathy" userId="cea70bf1-2ecf-49cd-ba31-d7ecdb7aa040" providerId="ADAL" clId="{95C75538-BAA2-45D8-ABCB-EBE5E3C3480A}" dt="2026-10-07T21:02:43.009" v="41" actId="13926"/>
        <pc:sldMkLst>
          <pc:docMk/>
          <pc:sldMk cId="3075146647" sldId="2147479445"/>
        </pc:sldMkLst>
        <pc:spChg chg="mod">
          <ac:chgData name="Patti, Cathy" userId="cea70bf1-2ecf-49cd-ba31-d7ecdb7aa040" providerId="ADAL" clId="{95C75538-BAA2-45D8-ABCB-EBE5E3C3480A}" dt="2026-10-07T21:02:43.009" v="41" actId="13926"/>
          <ac:spMkLst>
            <pc:docMk/>
            <pc:sldMk cId="3075146647" sldId="2147479445"/>
            <ac:spMk id="5" creationId="{54DE3936-28EA-98B6-ECAC-4011A8A0A572}"/>
          </ac:spMkLst>
        </pc:spChg>
      </pc:sldChg>
      <pc:sldChg chg="addSp delSp modSp mod">
        <pc:chgData name="Patti, Cathy" userId="cea70bf1-2ecf-49cd-ba31-d7ecdb7aa040" providerId="ADAL" clId="{95C75538-BAA2-45D8-ABCB-EBE5E3C3480A}" dt="2026-10-07T21:02:56.329" v="43" actId="14100"/>
        <pc:sldMkLst>
          <pc:docMk/>
          <pc:sldMk cId="2540869202" sldId="2147483040"/>
        </pc:sldMkLst>
        <pc:spChg chg="del">
          <ac:chgData name="Patti, Cathy" userId="cea70bf1-2ecf-49cd-ba31-d7ecdb7aa040" providerId="ADAL" clId="{95C75538-BAA2-45D8-ABCB-EBE5E3C3480A}" dt="2026-10-07T21:00:16.588" v="7" actId="478"/>
          <ac:spMkLst>
            <pc:docMk/>
            <pc:sldMk cId="2540869202" sldId="2147483040"/>
            <ac:spMk id="19" creationId="{F7DA00D9-AD9E-8B87-06D6-AD69C58445F9}"/>
          </ac:spMkLst>
        </pc:spChg>
        <pc:spChg chg="del">
          <ac:chgData name="Patti, Cathy" userId="cea70bf1-2ecf-49cd-ba31-d7ecdb7aa040" providerId="ADAL" clId="{95C75538-BAA2-45D8-ABCB-EBE5E3C3480A}" dt="2026-10-07T21:00:08.810" v="6" actId="478"/>
          <ac:spMkLst>
            <pc:docMk/>
            <pc:sldMk cId="2540869202" sldId="2147483040"/>
            <ac:spMk id="23" creationId="{52284DCE-69AD-C8FF-A694-034E4FC6F253}"/>
          </ac:spMkLst>
        </pc:spChg>
        <pc:spChg chg="del">
          <ac:chgData name="Patti, Cathy" userId="cea70bf1-2ecf-49cd-ba31-d7ecdb7aa040" providerId="ADAL" clId="{95C75538-BAA2-45D8-ABCB-EBE5E3C3480A}" dt="2026-10-07T20:59:54.431" v="0" actId="478"/>
          <ac:spMkLst>
            <pc:docMk/>
            <pc:sldMk cId="2540869202" sldId="2147483040"/>
            <ac:spMk id="25" creationId="{80A02900-F6F7-BEA0-D2B9-81549F8B6A56}"/>
          </ac:spMkLst>
        </pc:spChg>
        <pc:spChg chg="del mod">
          <ac:chgData name="Patti, Cathy" userId="cea70bf1-2ecf-49cd-ba31-d7ecdb7aa040" providerId="ADAL" clId="{95C75538-BAA2-45D8-ABCB-EBE5E3C3480A}" dt="2026-10-07T20:59:57.481" v="3" actId="478"/>
          <ac:spMkLst>
            <pc:docMk/>
            <pc:sldMk cId="2540869202" sldId="2147483040"/>
            <ac:spMk id="27" creationId="{1446EB3E-C703-2B9B-B2C0-A5180EA34F06}"/>
          </ac:spMkLst>
        </pc:spChg>
        <pc:spChg chg="del">
          <ac:chgData name="Patti, Cathy" userId="cea70bf1-2ecf-49cd-ba31-d7ecdb7aa040" providerId="ADAL" clId="{95C75538-BAA2-45D8-ABCB-EBE5E3C3480A}" dt="2026-10-07T20:59:59.626" v="4" actId="478"/>
          <ac:spMkLst>
            <pc:docMk/>
            <pc:sldMk cId="2540869202" sldId="2147483040"/>
            <ac:spMk id="29" creationId="{08E6550E-69F3-1117-3828-725AE5BC78EF}"/>
          </ac:spMkLst>
        </pc:spChg>
        <pc:picChg chg="add mod">
          <ac:chgData name="Patti, Cathy" userId="cea70bf1-2ecf-49cd-ba31-d7ecdb7aa040" providerId="ADAL" clId="{95C75538-BAA2-45D8-ABCB-EBE5E3C3480A}" dt="2026-10-07T21:02:56.329" v="43" actId="14100"/>
          <ac:picMkLst>
            <pc:docMk/>
            <pc:sldMk cId="2540869202" sldId="2147483040"/>
            <ac:picMk id="5" creationId="{E8ECD1E9-FE90-B467-2457-76E87F2F5B91}"/>
          </ac:picMkLst>
        </pc:picChg>
        <pc:picChg chg="del">
          <ac:chgData name="Patti, Cathy" userId="cea70bf1-2ecf-49cd-ba31-d7ecdb7aa040" providerId="ADAL" clId="{95C75538-BAA2-45D8-ABCB-EBE5E3C3480A}" dt="2026-10-07T21:00:02.054" v="5" actId="478"/>
          <ac:picMkLst>
            <pc:docMk/>
            <pc:sldMk cId="2540869202" sldId="2147483040"/>
            <ac:picMk id="35" creationId="{0113A520-A6BC-9B84-34C3-C9F98BDAB14D}"/>
          </ac:picMkLst>
        </pc:picChg>
      </pc:sldChg>
      <pc:sldChg chg="addSp delSp modSp new mod">
        <pc:chgData name="Patti, Cathy" userId="cea70bf1-2ecf-49cd-ba31-d7ecdb7aa040" providerId="ADAL" clId="{95C75538-BAA2-45D8-ABCB-EBE5E3C3480A}" dt="2026-10-07T21:01:51.157" v="18" actId="14100"/>
        <pc:sldMkLst>
          <pc:docMk/>
          <pc:sldMk cId="1369114488" sldId="2147483048"/>
        </pc:sldMkLst>
        <pc:spChg chg="del">
          <ac:chgData name="Patti, Cathy" userId="cea70bf1-2ecf-49cd-ba31-d7ecdb7aa040" providerId="ADAL" clId="{95C75538-BAA2-45D8-ABCB-EBE5E3C3480A}" dt="2026-10-07T21:01:14.541" v="13" actId="478"/>
          <ac:spMkLst>
            <pc:docMk/>
            <pc:sldMk cId="1369114488" sldId="2147483048"/>
            <ac:spMk id="2" creationId="{B53097A7-E5B3-E061-B2FC-B60B33FA136B}"/>
          </ac:spMkLst>
        </pc:spChg>
        <pc:spChg chg="del">
          <ac:chgData name="Patti, Cathy" userId="cea70bf1-2ecf-49cd-ba31-d7ecdb7aa040" providerId="ADAL" clId="{95C75538-BAA2-45D8-ABCB-EBE5E3C3480A}" dt="2026-10-07T21:01:17.658" v="14" actId="478"/>
          <ac:spMkLst>
            <pc:docMk/>
            <pc:sldMk cId="1369114488" sldId="2147483048"/>
            <ac:spMk id="3" creationId="{4BF0F4E3-5626-D0CA-8F55-078C930D1525}"/>
          </ac:spMkLst>
        </pc:spChg>
        <pc:picChg chg="add mod">
          <ac:chgData name="Patti, Cathy" userId="cea70bf1-2ecf-49cd-ba31-d7ecdb7aa040" providerId="ADAL" clId="{95C75538-BAA2-45D8-ABCB-EBE5E3C3480A}" dt="2026-10-07T21:01:51.157" v="18" actId="14100"/>
          <ac:picMkLst>
            <pc:docMk/>
            <pc:sldMk cId="1369114488" sldId="2147483048"/>
            <ac:picMk id="5" creationId="{B19DFA59-F693-FA47-9195-922E9CDD6F1C}"/>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fcx365-my.sharepoint.com/personal/bgoertz_fmi_com/Documents/Downloads/Count%20by%20Form%20and%20Missing%20Control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September FRM Verifications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'2026-09'!$B$3</c:f>
              <c:strCache>
                <c:ptCount val="1"/>
                <c:pt idx="0">
                  <c:v>No Missing Controls</c:v>
                </c:pt>
              </c:strCache>
            </c:strRef>
          </c:tx>
          <c:spPr>
            <a:solidFill>
              <a:schemeClr val="accent1"/>
            </a:solidFill>
            <a:ln>
              <a:noFill/>
            </a:ln>
            <a:effectLst/>
          </c:spPr>
          <c:invertIfNegative val="0"/>
          <c:cat>
            <c:strRef>
              <c:f>'2026-09'!$A$4:$A$22</c:f>
              <c:strCache>
                <c:ptCount val="19"/>
                <c:pt idx="0">
                  <c:v>Exposure to Electrical Hazards</c:v>
                </c:pt>
                <c:pt idx="1">
                  <c:v>Underground Rock Fall</c:v>
                </c:pt>
                <c:pt idx="2">
                  <c:v>Drowning</c:v>
                </c:pt>
                <c:pt idx="3">
                  <c:v>Underground Hazardous Atmosphere</c:v>
                </c:pt>
                <c:pt idx="4">
                  <c:v>Falling Objects</c:v>
                </c:pt>
                <c:pt idx="5">
                  <c:v>Entanglement and Crushing</c:v>
                </c:pt>
                <c:pt idx="6">
                  <c:v>Fall from Heights</c:v>
                </c:pt>
                <c:pt idx="7">
                  <c:v>Uncontrolled Release of Energy Mapped</c:v>
                </c:pt>
                <c:pt idx="8">
                  <c:v>Lifting Operations</c:v>
                </c:pt>
                <c:pt idx="9">
                  <c:v>Vehicle Impact on Person</c:v>
                </c:pt>
                <c:pt idx="10">
                  <c:v>Confined Space</c:v>
                </c:pt>
                <c:pt idx="11">
                  <c:v>Vehicle Collisions or Rollover</c:v>
                </c:pt>
                <c:pt idx="12">
                  <c:v>Hazardous Substances Acute</c:v>
                </c:pt>
                <c:pt idx="13">
                  <c:v>Ground Failure</c:v>
                </c:pt>
                <c:pt idx="14">
                  <c:v>Fire</c:v>
                </c:pt>
                <c:pt idx="15">
                  <c:v>Hazardous Substances Chronic General</c:v>
                </c:pt>
                <c:pt idx="16">
                  <c:v>Blasting (Underground)</c:v>
                </c:pt>
                <c:pt idx="17">
                  <c:v>Interaction with Aircraft Unmanned</c:v>
                </c:pt>
                <c:pt idx="18">
                  <c:v>Personnel Hoisting</c:v>
                </c:pt>
              </c:strCache>
            </c:strRef>
          </c:cat>
          <c:val>
            <c:numRef>
              <c:f>'2026-09'!$B$4:$B$22</c:f>
              <c:numCache>
                <c:formatCode>General</c:formatCode>
                <c:ptCount val="19"/>
                <c:pt idx="0">
                  <c:v>10</c:v>
                </c:pt>
                <c:pt idx="1">
                  <c:v>4</c:v>
                </c:pt>
                <c:pt idx="2">
                  <c:v>2</c:v>
                </c:pt>
                <c:pt idx="3">
                  <c:v>8</c:v>
                </c:pt>
                <c:pt idx="4">
                  <c:v>11</c:v>
                </c:pt>
                <c:pt idx="5">
                  <c:v>11</c:v>
                </c:pt>
                <c:pt idx="6">
                  <c:v>19</c:v>
                </c:pt>
                <c:pt idx="7">
                  <c:v>18</c:v>
                </c:pt>
                <c:pt idx="8">
                  <c:v>19</c:v>
                </c:pt>
                <c:pt idx="9">
                  <c:v>29</c:v>
                </c:pt>
                <c:pt idx="10">
                  <c:v>12</c:v>
                </c:pt>
                <c:pt idx="11">
                  <c:v>10</c:v>
                </c:pt>
                <c:pt idx="12">
                  <c:v>7</c:v>
                </c:pt>
                <c:pt idx="13">
                  <c:v>6</c:v>
                </c:pt>
                <c:pt idx="14">
                  <c:v>5</c:v>
                </c:pt>
                <c:pt idx="15">
                  <c:v>4</c:v>
                </c:pt>
                <c:pt idx="16">
                  <c:v>2</c:v>
                </c:pt>
                <c:pt idx="17">
                  <c:v>2</c:v>
                </c:pt>
                <c:pt idx="18">
                  <c:v>1</c:v>
                </c:pt>
              </c:numCache>
            </c:numRef>
          </c:val>
          <c:extLst>
            <c:ext xmlns:c16="http://schemas.microsoft.com/office/drawing/2014/chart" uri="{C3380CC4-5D6E-409C-BE32-E72D297353CC}">
              <c16:uniqueId val="{00000000-B5AF-49CF-8BAE-32CFD7C8ED04}"/>
            </c:ext>
          </c:extLst>
        </c:ser>
        <c:ser>
          <c:idx val="1"/>
          <c:order val="1"/>
          <c:tx>
            <c:strRef>
              <c:f>'2026-09'!$C$3</c:f>
              <c:strCache>
                <c:ptCount val="1"/>
                <c:pt idx="0">
                  <c:v>Missing Controls</c:v>
                </c:pt>
              </c:strCache>
            </c:strRef>
          </c:tx>
          <c:spPr>
            <a:solidFill>
              <a:schemeClr val="accent2"/>
            </a:solidFill>
            <a:ln>
              <a:noFill/>
            </a:ln>
            <a:effectLst/>
          </c:spPr>
          <c:invertIfNegative val="0"/>
          <c:cat>
            <c:strRef>
              <c:f>'2026-09'!$A$4:$A$22</c:f>
              <c:strCache>
                <c:ptCount val="19"/>
                <c:pt idx="0">
                  <c:v>Exposure to Electrical Hazards</c:v>
                </c:pt>
                <c:pt idx="1">
                  <c:v>Underground Rock Fall</c:v>
                </c:pt>
                <c:pt idx="2">
                  <c:v>Drowning</c:v>
                </c:pt>
                <c:pt idx="3">
                  <c:v>Underground Hazardous Atmosphere</c:v>
                </c:pt>
                <c:pt idx="4">
                  <c:v>Falling Objects</c:v>
                </c:pt>
                <c:pt idx="5">
                  <c:v>Entanglement and Crushing</c:v>
                </c:pt>
                <c:pt idx="6">
                  <c:v>Fall from Heights</c:v>
                </c:pt>
                <c:pt idx="7">
                  <c:v>Uncontrolled Release of Energy Mapped</c:v>
                </c:pt>
                <c:pt idx="8">
                  <c:v>Lifting Operations</c:v>
                </c:pt>
                <c:pt idx="9">
                  <c:v>Vehicle Impact on Person</c:v>
                </c:pt>
                <c:pt idx="10">
                  <c:v>Confined Space</c:v>
                </c:pt>
                <c:pt idx="11">
                  <c:v>Vehicle Collisions or Rollover</c:v>
                </c:pt>
                <c:pt idx="12">
                  <c:v>Hazardous Substances Acute</c:v>
                </c:pt>
                <c:pt idx="13">
                  <c:v>Ground Failure</c:v>
                </c:pt>
                <c:pt idx="14">
                  <c:v>Fire</c:v>
                </c:pt>
                <c:pt idx="15">
                  <c:v>Hazardous Substances Chronic General</c:v>
                </c:pt>
                <c:pt idx="16">
                  <c:v>Blasting (Underground)</c:v>
                </c:pt>
                <c:pt idx="17">
                  <c:v>Interaction with Aircraft Unmanned</c:v>
                </c:pt>
                <c:pt idx="18">
                  <c:v>Personnel Hoisting</c:v>
                </c:pt>
              </c:strCache>
            </c:strRef>
          </c:cat>
          <c:val>
            <c:numRef>
              <c:f>'2026-09'!$C$4:$C$22</c:f>
              <c:numCache>
                <c:formatCode>General</c:formatCode>
                <c:ptCount val="19"/>
                <c:pt idx="0">
                  <c:v>11</c:v>
                </c:pt>
                <c:pt idx="1">
                  <c:v>2</c:v>
                </c:pt>
                <c:pt idx="2">
                  <c:v>1</c:v>
                </c:pt>
                <c:pt idx="3">
                  <c:v>3</c:v>
                </c:pt>
                <c:pt idx="4">
                  <c:v>3</c:v>
                </c:pt>
                <c:pt idx="5">
                  <c:v>2</c:v>
                </c:pt>
                <c:pt idx="6">
                  <c:v>3</c:v>
                </c:pt>
                <c:pt idx="7">
                  <c:v>2</c:v>
                </c:pt>
                <c:pt idx="8">
                  <c:v>2</c:v>
                </c:pt>
                <c:pt idx="9">
                  <c:v>1</c:v>
                </c:pt>
                <c:pt idx="10">
                  <c:v>0</c:v>
                </c:pt>
                <c:pt idx="11">
                  <c:v>0</c:v>
                </c:pt>
                <c:pt idx="12">
                  <c:v>0</c:v>
                </c:pt>
                <c:pt idx="13">
                  <c:v>0</c:v>
                </c:pt>
                <c:pt idx="14">
                  <c:v>0</c:v>
                </c:pt>
                <c:pt idx="15">
                  <c:v>0</c:v>
                </c:pt>
                <c:pt idx="16">
                  <c:v>0</c:v>
                </c:pt>
                <c:pt idx="17">
                  <c:v>0</c:v>
                </c:pt>
                <c:pt idx="18">
                  <c:v>0</c:v>
                </c:pt>
              </c:numCache>
            </c:numRef>
          </c:val>
          <c:extLst>
            <c:ext xmlns:c16="http://schemas.microsoft.com/office/drawing/2014/chart" uri="{C3380CC4-5D6E-409C-BE32-E72D297353CC}">
              <c16:uniqueId val="{00000001-B5AF-49CF-8BAE-32CFD7C8ED04}"/>
            </c:ext>
          </c:extLst>
        </c:ser>
        <c:dLbls>
          <c:showLegendKey val="0"/>
          <c:showVal val="0"/>
          <c:showCatName val="0"/>
          <c:showSerName val="0"/>
          <c:showPercent val="0"/>
          <c:showBubbleSize val="0"/>
        </c:dLbls>
        <c:gapWidth val="150"/>
        <c:overlap val="100"/>
        <c:axId val="788975807"/>
        <c:axId val="794231311"/>
      </c:barChart>
      <c:catAx>
        <c:axId val="78897580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94231311"/>
        <c:crosses val="autoZero"/>
        <c:auto val="1"/>
        <c:lblAlgn val="ctr"/>
        <c:lblOffset val="100"/>
        <c:noMultiLvlLbl val="0"/>
      </c:catAx>
      <c:valAx>
        <c:axId val="794231311"/>
        <c:scaling>
          <c:orientation val="minMax"/>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8975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C785D8-EF5B-444D-AB87-2D2FE2C8EE2D}"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4C0452-4AEB-4049-869D-EA4F2A6C1C44}" type="slidenum">
              <a:rPr lang="en-US" smtClean="0"/>
              <a:t>‹#›</a:t>
            </a:fld>
            <a:endParaRPr lang="en-US"/>
          </a:p>
        </p:txBody>
      </p:sp>
    </p:spTree>
    <p:extLst>
      <p:ext uri="{BB962C8B-B14F-4D97-AF65-F5344CB8AC3E}">
        <p14:creationId xmlns:p14="http://schemas.microsoft.com/office/powerpoint/2010/main" val="2408567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3093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694DC-6ECA-4724-C68A-C9C4CF4702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2E81C-B7C3-E4D1-E827-DA1DAE8B1EA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B68A76-7D10-3D5D-6B69-AC866CDDEB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D0AB51-6B85-7E28-199C-1174F0E00F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534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239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Accomplishments as of September 2026.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6153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D94A0-9F89-E792-25D2-ED3A251A97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1B619-DF14-6939-287E-3BF0989F9C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3F5744-1724-2A29-CEB7-833D97C892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87D926-9FC5-40D6-42BB-EC774DCD81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4C0452-4AEB-4049-869D-EA4F2A6C1C4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306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239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AC3C0-3BD5-3433-48E4-1C87558AE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9AE02-5256-AC09-4AD6-508F071A51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8FAE0-378F-64F2-16F2-699CD6C78F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B9A75B-AE02-E33A-324E-2CCBCFFBCBB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143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9255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1495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4C0452-4AEB-4049-869D-EA4F2A6C1C44}" type="slidenum">
              <a:rPr lang="en-US" smtClean="0"/>
              <a:t>15</a:t>
            </a:fld>
            <a:endParaRPr lang="en-US"/>
          </a:p>
        </p:txBody>
      </p:sp>
    </p:spTree>
    <p:extLst>
      <p:ext uri="{BB962C8B-B14F-4D97-AF65-F5344CB8AC3E}">
        <p14:creationId xmlns:p14="http://schemas.microsoft.com/office/powerpoint/2010/main" val="2583955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817996-0112-4A77-9047-9F8E1F7D73A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1727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D1689F-3025-4705-B877-8075CD37702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0161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E3C048-0146-4ED6-861D-D0DFF4D6D44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27659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C0AAE-603B-22A0-18E3-DBE12E6359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BB07B2-9184-C0A4-12D0-84286C6997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F7B65C-644C-BB8F-1C1B-EB965BBC32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0E4CE61-E0B8-7E5A-5286-D6B0003414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4066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3996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0E535-10C4-9D12-A044-480E7D4102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E3DD5-4A84-9993-4394-95E12C5DEA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77C25F-159C-9F6A-A199-E18437D503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54E4E4-428A-CD72-8CFD-9AF05C0BD9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76240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088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49A10-3EE5-4EF0-921A-6B429D3BC8A3}" type="slidenum">
              <a:rPr lang="en-US" smtClean="0"/>
              <a:t>28</a:t>
            </a:fld>
            <a:endParaRPr lang="en-US"/>
          </a:p>
        </p:txBody>
      </p:sp>
    </p:spTree>
    <p:extLst>
      <p:ext uri="{BB962C8B-B14F-4D97-AF65-F5344CB8AC3E}">
        <p14:creationId xmlns:p14="http://schemas.microsoft.com/office/powerpoint/2010/main" val="3427453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07B24-0178-A932-B070-2863D0546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7DF365-CD6F-B723-2309-9E76462FF72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D6D97A9-2612-D580-16B0-D26FB7DA31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E8EDEA23-3973-1642-B76C-D5C674C208EB}"/>
              </a:ext>
            </a:extLst>
          </p:cNvPr>
          <p:cNvSpPr>
            <a:spLocks noGrp="1"/>
          </p:cNvSpPr>
          <p:nvPr>
            <p:ph type="sldNum" sz="quarter" idx="5"/>
          </p:nvPr>
        </p:nvSpPr>
        <p:spPr/>
        <p:txBody>
          <a:bodyPr/>
          <a:lstStyle/>
          <a:p>
            <a:fld id="{DED49A10-3EE5-4EF0-921A-6B429D3BC8A3}" type="slidenum">
              <a:rPr lang="en-US" smtClean="0"/>
              <a:t>29</a:t>
            </a:fld>
            <a:endParaRPr lang="en-US"/>
          </a:p>
        </p:txBody>
      </p:sp>
    </p:spTree>
    <p:extLst>
      <p:ext uri="{BB962C8B-B14F-4D97-AF65-F5344CB8AC3E}">
        <p14:creationId xmlns:p14="http://schemas.microsoft.com/office/powerpoint/2010/main" val="1685657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D841B-49BE-1F8C-6477-EE2AA11EB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9E72D-F47A-CFA0-C0F2-1F45143B8BE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0E2A56B-30E3-2382-02AC-487A251C05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16D1174F-02E1-C82C-1090-2590F433D888}"/>
              </a:ext>
            </a:extLst>
          </p:cNvPr>
          <p:cNvSpPr>
            <a:spLocks noGrp="1"/>
          </p:cNvSpPr>
          <p:nvPr>
            <p:ph type="sldNum" sz="quarter" idx="5"/>
          </p:nvPr>
        </p:nvSpPr>
        <p:spPr/>
        <p:txBody>
          <a:bodyPr/>
          <a:lstStyle/>
          <a:p>
            <a:fld id="{DED49A10-3EE5-4EF0-921A-6B429D3BC8A3}" type="slidenum">
              <a:rPr lang="en-US" smtClean="0"/>
              <a:t>30</a:t>
            </a:fld>
            <a:endParaRPr lang="en-US"/>
          </a:p>
        </p:txBody>
      </p:sp>
    </p:spTree>
    <p:extLst>
      <p:ext uri="{BB962C8B-B14F-4D97-AF65-F5344CB8AC3E}">
        <p14:creationId xmlns:p14="http://schemas.microsoft.com/office/powerpoint/2010/main" val="14406964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4548B-B2CB-B85C-684C-AEFDD88943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DEF6B7-C8B2-E6FD-7137-8C228B70CD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17909A-F4EA-1169-491E-4826AC2313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3457AB-5BC3-5C24-1C8B-FFBD9C4B6AA7}"/>
              </a:ext>
            </a:extLst>
          </p:cNvPr>
          <p:cNvSpPr>
            <a:spLocks noGrp="1"/>
          </p:cNvSpPr>
          <p:nvPr>
            <p:ph type="sldNum" sz="quarter" idx="5"/>
          </p:nvPr>
        </p:nvSpPr>
        <p:spPr/>
        <p:txBody>
          <a:bodyPr/>
          <a:lstStyle/>
          <a:p>
            <a:fld id="{DED49A10-3EE5-4EF0-921A-6B429D3BC8A3}" type="slidenum">
              <a:rPr lang="en-US" smtClean="0"/>
              <a:t>31</a:t>
            </a:fld>
            <a:endParaRPr lang="en-US"/>
          </a:p>
        </p:txBody>
      </p:sp>
    </p:spTree>
    <p:extLst>
      <p:ext uri="{BB962C8B-B14F-4D97-AF65-F5344CB8AC3E}">
        <p14:creationId xmlns:p14="http://schemas.microsoft.com/office/powerpoint/2010/main" val="19340766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6A766-2D14-0647-CB64-DE54D8762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BE801C-3270-DBCE-AA43-BC9404B0FCC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96BF83-D799-942F-F989-4D1236B11B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C2ADF5-251B-0DB3-3357-257E99B5E40B}"/>
              </a:ext>
            </a:extLst>
          </p:cNvPr>
          <p:cNvSpPr>
            <a:spLocks noGrp="1"/>
          </p:cNvSpPr>
          <p:nvPr>
            <p:ph type="sldNum" sz="quarter" idx="5"/>
          </p:nvPr>
        </p:nvSpPr>
        <p:spPr/>
        <p:txBody>
          <a:bodyPr/>
          <a:lstStyle/>
          <a:p>
            <a:fld id="{DED49A10-3EE5-4EF0-921A-6B429D3BC8A3}" type="slidenum">
              <a:rPr lang="en-US" smtClean="0"/>
              <a:t>32</a:t>
            </a:fld>
            <a:endParaRPr lang="en-US"/>
          </a:p>
        </p:txBody>
      </p:sp>
    </p:spTree>
    <p:extLst>
      <p:ext uri="{BB962C8B-B14F-4D97-AF65-F5344CB8AC3E}">
        <p14:creationId xmlns:p14="http://schemas.microsoft.com/office/powerpoint/2010/main" val="3294397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49A10-3EE5-4EF0-921A-6B429D3BC8A3}" type="slidenum">
              <a:rPr lang="en-US" smtClean="0"/>
              <a:t>33</a:t>
            </a:fld>
            <a:endParaRPr lang="en-US"/>
          </a:p>
        </p:txBody>
      </p:sp>
    </p:spTree>
    <p:extLst>
      <p:ext uri="{BB962C8B-B14F-4D97-AF65-F5344CB8AC3E}">
        <p14:creationId xmlns:p14="http://schemas.microsoft.com/office/powerpoint/2010/main" val="234672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01D1F-996B-89E6-A3FF-DDC699647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B40103-C70E-3690-06D2-2DF0A897AB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EC71020-5F4D-5038-9E90-09A60ED209D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87C7FB-565C-087F-608B-ABBE8C629F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D49A10-3EE5-4EF0-921A-6B429D3BC8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674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49A10-3EE5-4EF0-921A-6B429D3BC8A3}" type="slidenum">
              <a:rPr lang="en-US" smtClean="0"/>
              <a:t>37</a:t>
            </a:fld>
            <a:endParaRPr lang="en-US"/>
          </a:p>
        </p:txBody>
      </p:sp>
    </p:spTree>
    <p:extLst>
      <p:ext uri="{BB962C8B-B14F-4D97-AF65-F5344CB8AC3E}">
        <p14:creationId xmlns:p14="http://schemas.microsoft.com/office/powerpoint/2010/main" val="3312966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D49A10-3EE5-4EF0-921A-6B429D3BC8A3}" type="slidenum">
              <a:rPr lang="en-US" smtClean="0"/>
              <a:t>38</a:t>
            </a:fld>
            <a:endParaRPr lang="en-US"/>
          </a:p>
        </p:txBody>
      </p:sp>
    </p:spTree>
    <p:extLst>
      <p:ext uri="{BB962C8B-B14F-4D97-AF65-F5344CB8AC3E}">
        <p14:creationId xmlns:p14="http://schemas.microsoft.com/office/powerpoint/2010/main" val="29244566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ADEB1-0AED-A793-FBB8-9002D37F7A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5BD7D-F5DC-F997-B8AC-7AED3B32F8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DC14E8-3A61-BB90-E8D3-6077D9EB1C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E756C1-D98E-D491-ECD0-53E659291EE6}"/>
              </a:ext>
            </a:extLst>
          </p:cNvPr>
          <p:cNvSpPr>
            <a:spLocks noGrp="1"/>
          </p:cNvSpPr>
          <p:nvPr>
            <p:ph type="sldNum" sz="quarter" idx="5"/>
          </p:nvPr>
        </p:nvSpPr>
        <p:spPr/>
        <p:txBody>
          <a:bodyPr/>
          <a:lstStyle/>
          <a:p>
            <a:fld id="{DED49A10-3EE5-4EF0-921A-6B429D3BC8A3}" type="slidenum">
              <a:rPr lang="en-US" smtClean="0"/>
              <a:t>39</a:t>
            </a:fld>
            <a:endParaRPr lang="en-US"/>
          </a:p>
        </p:txBody>
      </p:sp>
    </p:spTree>
    <p:extLst>
      <p:ext uri="{BB962C8B-B14F-4D97-AF65-F5344CB8AC3E}">
        <p14:creationId xmlns:p14="http://schemas.microsoft.com/office/powerpoint/2010/main" val="1851888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D10812-91EF-54E6-7FA3-A68B5B2CB492}"/>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10/7/2026</a:t>
            </a:fld>
            <a:endParaRPr lang="en-US"/>
          </a:p>
        </p:txBody>
      </p:sp>
      <p:sp>
        <p:nvSpPr>
          <p:cNvPr id="3" name="Footer Placeholder 2">
            <a:extLst>
              <a:ext uri="{FF2B5EF4-FFF2-40B4-BE49-F238E27FC236}">
                <a16:creationId xmlns:a16="http://schemas.microsoft.com/office/drawing/2014/main" id="{BBB0AE96-28B7-E82D-034E-EBD0EEDDA6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DFCC86A-A8BF-82CE-F634-93B9655E4697}"/>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3772990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6A114F-BC50-A70C-CBD6-DB29C733D11B}"/>
              </a:ext>
            </a:extLst>
          </p:cNvPr>
          <p:cNvSpPr/>
          <p:nvPr userDrawn="1"/>
        </p:nvSpPr>
        <p:spPr>
          <a:xfrm>
            <a:off x="0" y="396508"/>
            <a:ext cx="6096000" cy="6148400"/>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0DBE3BD-57ED-78A4-7CF6-14760140F7C9}"/>
              </a:ext>
            </a:extLst>
          </p:cNvPr>
          <p:cNvSpPr/>
          <p:nvPr userDrawn="1"/>
        </p:nvSpPr>
        <p:spPr>
          <a:xfrm>
            <a:off x="6096000" y="-2986"/>
            <a:ext cx="6096000" cy="396509"/>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84CEFCF-1CFC-EA3F-E804-E1D4FA35C985}"/>
              </a:ext>
            </a:extLst>
          </p:cNvPr>
          <p:cNvSpPr/>
          <p:nvPr userDrawn="1"/>
        </p:nvSpPr>
        <p:spPr>
          <a:xfrm>
            <a:off x="6096000" y="6544909"/>
            <a:ext cx="6096000" cy="325229"/>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black square with white text&#10;&#10;Description automatically generated">
            <a:extLst>
              <a:ext uri="{FF2B5EF4-FFF2-40B4-BE49-F238E27FC236}">
                <a16:creationId xmlns:a16="http://schemas.microsoft.com/office/drawing/2014/main" id="{55A76986-9173-6311-476C-EF45E21760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2" name="Picture 11" descr="A blue and grey text on a black background&#10;&#10;Description automatically generated">
            <a:extLst>
              <a:ext uri="{FF2B5EF4-FFF2-40B4-BE49-F238E27FC236}">
                <a16:creationId xmlns:a16="http://schemas.microsoft.com/office/drawing/2014/main" id="{76860FB1-447C-88FA-281C-12447F2D4C96}"/>
              </a:ext>
            </a:extLst>
          </p:cNvPr>
          <p:cNvPicPr>
            <a:picLocks noChangeAspect="1"/>
          </p:cNvPicPr>
          <p:nvPr userDrawn="1"/>
        </p:nvPicPr>
        <p:blipFill>
          <a:blip r:embed="rId3">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
        <p:nvSpPr>
          <p:cNvPr id="3" name="Text Placeholder 2">
            <a:extLst>
              <a:ext uri="{FF2B5EF4-FFF2-40B4-BE49-F238E27FC236}">
                <a16:creationId xmlns:a16="http://schemas.microsoft.com/office/drawing/2014/main" id="{ABD069E1-3FA3-ED7E-B9AE-A788CF846686}"/>
              </a:ext>
            </a:extLst>
          </p:cNvPr>
          <p:cNvSpPr>
            <a:spLocks noGrp="1"/>
          </p:cNvSpPr>
          <p:nvPr>
            <p:ph type="body" sz="quarter" idx="10" hasCustomPrompt="1"/>
          </p:nvPr>
        </p:nvSpPr>
        <p:spPr>
          <a:xfrm>
            <a:off x="493713" y="976313"/>
            <a:ext cx="5270500" cy="1031875"/>
          </a:xfrm>
        </p:spPr>
        <p:txBody>
          <a:bodyPr/>
          <a:lstStyle>
            <a:lvl1pPr>
              <a:buNone/>
              <a:defRPr sz="48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Title Page</a:t>
            </a:r>
          </a:p>
        </p:txBody>
      </p:sp>
      <p:sp>
        <p:nvSpPr>
          <p:cNvPr id="5" name="Text Placeholder 4">
            <a:extLst>
              <a:ext uri="{FF2B5EF4-FFF2-40B4-BE49-F238E27FC236}">
                <a16:creationId xmlns:a16="http://schemas.microsoft.com/office/drawing/2014/main" id="{240FE3FE-FA85-494A-5E55-FEA7B52AE275}"/>
              </a:ext>
            </a:extLst>
          </p:cNvPr>
          <p:cNvSpPr>
            <a:spLocks noGrp="1"/>
          </p:cNvSpPr>
          <p:nvPr>
            <p:ph type="body" sz="quarter" idx="11" hasCustomPrompt="1"/>
          </p:nvPr>
        </p:nvSpPr>
        <p:spPr>
          <a:xfrm>
            <a:off x="493713" y="4323039"/>
            <a:ext cx="5178044" cy="855662"/>
          </a:xfrm>
        </p:spPr>
        <p:txBody>
          <a:bodyPr/>
          <a:lstStyle>
            <a:lvl1pPr>
              <a:buNone/>
              <a:defRPr sz="3200" b="1">
                <a:solidFill>
                  <a:schemeClr val="bg1"/>
                </a:solidFill>
                <a:latin typeface="Arial" panose="020B0604020202020204" pitchFamily="34" charset="0"/>
                <a:cs typeface="Arial" panose="020B0604020202020204" pitchFamily="34" charset="0"/>
              </a:defRPr>
            </a:lvl1pPr>
            <a:lvl2pPr>
              <a:buNone/>
              <a:defRPr sz="3200">
                <a:solidFill>
                  <a:schemeClr val="bg1"/>
                </a:solidFill>
                <a:latin typeface="Arial" panose="020B0604020202020204" pitchFamily="34" charset="0"/>
                <a:cs typeface="Arial" panose="020B0604020202020204" pitchFamily="34" charset="0"/>
              </a:defRPr>
            </a:lvl2pPr>
          </a:lstStyle>
          <a:p>
            <a:pPr lvl="0"/>
            <a:r>
              <a:rPr lang="en-US"/>
              <a:t>Sub Heading </a:t>
            </a:r>
          </a:p>
        </p:txBody>
      </p:sp>
    </p:spTree>
    <p:extLst>
      <p:ext uri="{BB962C8B-B14F-4D97-AF65-F5344CB8AC3E}">
        <p14:creationId xmlns:p14="http://schemas.microsoft.com/office/powerpoint/2010/main" val="4189694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3A4FACB-575E-CF3B-0665-3282B878973B}"/>
              </a:ext>
            </a:extLst>
          </p:cNvPr>
          <p:cNvSpPr/>
          <p:nvPr userDrawn="1"/>
        </p:nvSpPr>
        <p:spPr>
          <a:xfrm>
            <a:off x="0" y="396508"/>
            <a:ext cx="4748463" cy="6148400"/>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6673F17E-78E1-342D-DD5E-59547A62B623}"/>
              </a:ext>
            </a:extLst>
          </p:cNvPr>
          <p:cNvSpPr/>
          <p:nvPr userDrawn="1"/>
        </p:nvSpPr>
        <p:spPr>
          <a:xfrm>
            <a:off x="4748463" y="0"/>
            <a:ext cx="7443537" cy="409565"/>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CFA4B57C-0693-95E9-2875-F5925F1D3228}"/>
              </a:ext>
            </a:extLst>
          </p:cNvPr>
          <p:cNvSpPr/>
          <p:nvPr userDrawn="1"/>
        </p:nvSpPr>
        <p:spPr>
          <a:xfrm>
            <a:off x="4731489" y="6544908"/>
            <a:ext cx="7510414" cy="314067"/>
          </a:xfrm>
          <a:prstGeom prst="rect">
            <a:avLst/>
          </a:prstGeom>
          <a:solidFill>
            <a:srgbClr val="0044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 name="Text Placeholder 2">
            <a:extLst>
              <a:ext uri="{FF2B5EF4-FFF2-40B4-BE49-F238E27FC236}">
                <a16:creationId xmlns:a16="http://schemas.microsoft.com/office/drawing/2014/main" id="{4CDA14D6-305D-6C4C-7433-67D306EA5D13}"/>
              </a:ext>
            </a:extLst>
          </p:cNvPr>
          <p:cNvSpPr>
            <a:spLocks noGrp="1"/>
          </p:cNvSpPr>
          <p:nvPr>
            <p:ph type="body" sz="quarter" idx="10" hasCustomPrompt="1"/>
          </p:nvPr>
        </p:nvSpPr>
        <p:spPr>
          <a:xfrm>
            <a:off x="404165" y="1054053"/>
            <a:ext cx="4118139" cy="1031875"/>
          </a:xfrm>
        </p:spPr>
        <p:txBody>
          <a:bodyPr/>
          <a:lstStyle>
            <a:lvl1pPr>
              <a:buNone/>
              <a:defRPr sz="48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Title</a:t>
            </a:r>
          </a:p>
        </p:txBody>
      </p:sp>
      <p:sp>
        <p:nvSpPr>
          <p:cNvPr id="4" name="Text Placeholder 3">
            <a:extLst>
              <a:ext uri="{FF2B5EF4-FFF2-40B4-BE49-F238E27FC236}">
                <a16:creationId xmlns:a16="http://schemas.microsoft.com/office/drawing/2014/main" id="{9528034E-8293-9D5A-C20B-8A52DBA8C869}"/>
              </a:ext>
            </a:extLst>
          </p:cNvPr>
          <p:cNvSpPr>
            <a:spLocks noGrp="1"/>
          </p:cNvSpPr>
          <p:nvPr>
            <p:ph type="body" sz="quarter" idx="11" hasCustomPrompt="1"/>
          </p:nvPr>
        </p:nvSpPr>
        <p:spPr>
          <a:xfrm>
            <a:off x="315243" y="3740690"/>
            <a:ext cx="4117975" cy="2435225"/>
          </a:xfrm>
        </p:spPr>
        <p:txBody>
          <a:bodyPr/>
          <a:lstStyle>
            <a:lvl1pPr>
              <a:buNone/>
              <a:defRPr sz="1800">
                <a:solidFill>
                  <a:schemeClr val="bg1"/>
                </a:solidFill>
                <a:latin typeface="Arial" panose="020B0604020202020204" pitchFamily="34" charset="0"/>
                <a:cs typeface="Arial" panose="020B0604020202020204" pitchFamily="34" charset="0"/>
              </a:defRPr>
            </a:lvl1pPr>
            <a:lvl2pPr>
              <a:buNone/>
              <a:defRPr sz="1800">
                <a:solidFill>
                  <a:schemeClr val="bg1"/>
                </a:solidFill>
                <a:latin typeface="Arial" panose="020B0604020202020204" pitchFamily="34" charset="0"/>
                <a:cs typeface="Arial" panose="020B0604020202020204" pitchFamily="34" charset="0"/>
              </a:defRPr>
            </a:lvl2pPr>
            <a:lvl3pPr>
              <a:buNone/>
              <a:defRPr sz="1800">
                <a:solidFill>
                  <a:schemeClr val="bg1"/>
                </a:solidFill>
                <a:latin typeface="Arial" panose="020B0604020202020204" pitchFamily="34" charset="0"/>
                <a:cs typeface="Arial" panose="020B0604020202020204" pitchFamily="34" charset="0"/>
              </a:defRPr>
            </a:lvl3pPr>
            <a:lvl4pPr>
              <a:buNone/>
              <a:defRPr sz="1800">
                <a:solidFill>
                  <a:schemeClr val="bg1"/>
                </a:solidFill>
                <a:latin typeface="Arial" panose="020B0604020202020204" pitchFamily="34" charset="0"/>
                <a:cs typeface="Arial" panose="020B0604020202020204" pitchFamily="34" charset="0"/>
              </a:defRPr>
            </a:lvl4pPr>
            <a:lvl5pPr>
              <a:buNone/>
              <a:defRPr sz="1800">
                <a:solidFill>
                  <a:schemeClr val="bg1"/>
                </a:solidFill>
                <a:latin typeface="Arial" panose="020B0604020202020204" pitchFamily="34" charset="0"/>
                <a:cs typeface="Arial" panose="020B0604020202020204" pitchFamily="34" charset="0"/>
              </a:defRPr>
            </a:lvl5pPr>
          </a:lstStyle>
          <a:p>
            <a:pPr lvl="0"/>
            <a:r>
              <a:rPr lang="en-US"/>
              <a:t>Text</a:t>
            </a:r>
          </a:p>
        </p:txBody>
      </p:sp>
    </p:spTree>
    <p:extLst>
      <p:ext uri="{BB962C8B-B14F-4D97-AF65-F5344CB8AC3E}">
        <p14:creationId xmlns:p14="http://schemas.microsoft.com/office/powerpoint/2010/main" val="926692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6382B39-1061-E308-06AD-24FEC6918614}"/>
              </a:ext>
            </a:extLst>
          </p:cNvPr>
          <p:cNvSpPr/>
          <p:nvPr userDrawn="1"/>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91BA57-090E-07C4-E460-220A838936C5}"/>
              </a:ext>
            </a:extLst>
          </p:cNvPr>
          <p:cNvSpPr/>
          <p:nvPr userDrawn="1"/>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7056D77-451F-29B0-C60A-D536B58B2C75}"/>
              </a:ext>
            </a:extLst>
          </p:cNvPr>
          <p:cNvSpPr/>
          <p:nvPr userDrawn="1"/>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
            <a:extLst>
              <a:ext uri="{FF2B5EF4-FFF2-40B4-BE49-F238E27FC236}">
                <a16:creationId xmlns:a16="http://schemas.microsoft.com/office/drawing/2014/main" id="{D025090D-0787-8F27-A3C3-A0C453850DE6}"/>
              </a:ext>
            </a:extLst>
          </p:cNvPr>
          <p:cNvSpPr>
            <a:spLocks noGrp="1"/>
          </p:cNvSpPr>
          <p:nvPr>
            <p:ph type="body" sz="quarter" idx="10" hasCustomPrompt="1"/>
          </p:nvPr>
        </p:nvSpPr>
        <p:spPr>
          <a:xfrm>
            <a:off x="1953936" y="772413"/>
            <a:ext cx="9703931" cy="743640"/>
          </a:xfrm>
        </p:spPr>
        <p:txBody>
          <a:bodyPr/>
          <a:lstStyle>
            <a:lvl1pPr>
              <a:buNone/>
              <a:defRPr sz="4800" b="1">
                <a:solidFill>
                  <a:srgbClr val="004449"/>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Subject Heading</a:t>
            </a:r>
          </a:p>
        </p:txBody>
      </p:sp>
      <p:sp>
        <p:nvSpPr>
          <p:cNvPr id="4" name="Text Placeholder 3">
            <a:extLst>
              <a:ext uri="{FF2B5EF4-FFF2-40B4-BE49-F238E27FC236}">
                <a16:creationId xmlns:a16="http://schemas.microsoft.com/office/drawing/2014/main" id="{06CF7F6D-15AF-391C-BD9A-C5BEF1018F60}"/>
              </a:ext>
            </a:extLst>
          </p:cNvPr>
          <p:cNvSpPr>
            <a:spLocks noGrp="1"/>
          </p:cNvSpPr>
          <p:nvPr>
            <p:ph type="body" sz="quarter" idx="11"/>
          </p:nvPr>
        </p:nvSpPr>
        <p:spPr>
          <a:xfrm>
            <a:off x="2095610" y="2008188"/>
            <a:ext cx="4456044"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1595B607-4B61-918D-4FDC-EBC8AA270FE1}"/>
              </a:ext>
            </a:extLst>
          </p:cNvPr>
          <p:cNvSpPr>
            <a:spLocks noGrp="1"/>
          </p:cNvSpPr>
          <p:nvPr>
            <p:ph type="body" sz="quarter" idx="12"/>
          </p:nvPr>
        </p:nvSpPr>
        <p:spPr>
          <a:xfrm>
            <a:off x="7172006" y="2008188"/>
            <a:ext cx="4456044"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7998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6382B39-1061-E308-06AD-24FEC6918614}"/>
              </a:ext>
            </a:extLst>
          </p:cNvPr>
          <p:cNvSpPr/>
          <p:nvPr userDrawn="1"/>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A91BA57-090E-07C4-E460-220A838936C5}"/>
              </a:ext>
            </a:extLst>
          </p:cNvPr>
          <p:cNvSpPr/>
          <p:nvPr userDrawn="1"/>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7056D77-451F-29B0-C60A-D536B58B2C75}"/>
              </a:ext>
            </a:extLst>
          </p:cNvPr>
          <p:cNvSpPr/>
          <p:nvPr userDrawn="1"/>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
            <a:extLst>
              <a:ext uri="{FF2B5EF4-FFF2-40B4-BE49-F238E27FC236}">
                <a16:creationId xmlns:a16="http://schemas.microsoft.com/office/drawing/2014/main" id="{D025090D-0787-8F27-A3C3-A0C453850DE6}"/>
              </a:ext>
            </a:extLst>
          </p:cNvPr>
          <p:cNvSpPr>
            <a:spLocks noGrp="1"/>
          </p:cNvSpPr>
          <p:nvPr>
            <p:ph type="body" sz="quarter" idx="10" hasCustomPrompt="1"/>
          </p:nvPr>
        </p:nvSpPr>
        <p:spPr>
          <a:xfrm>
            <a:off x="1953936" y="772413"/>
            <a:ext cx="9703931" cy="743640"/>
          </a:xfrm>
        </p:spPr>
        <p:txBody>
          <a:bodyPr/>
          <a:lstStyle>
            <a:lvl1pPr>
              <a:buNone/>
              <a:defRPr sz="4800" b="1">
                <a:solidFill>
                  <a:srgbClr val="004449"/>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Subject Heading</a:t>
            </a:r>
          </a:p>
        </p:txBody>
      </p:sp>
      <p:sp>
        <p:nvSpPr>
          <p:cNvPr id="4" name="Text Placeholder 3">
            <a:extLst>
              <a:ext uri="{FF2B5EF4-FFF2-40B4-BE49-F238E27FC236}">
                <a16:creationId xmlns:a16="http://schemas.microsoft.com/office/drawing/2014/main" id="{06CF7F6D-15AF-391C-BD9A-C5BEF1018F60}"/>
              </a:ext>
            </a:extLst>
          </p:cNvPr>
          <p:cNvSpPr>
            <a:spLocks noGrp="1"/>
          </p:cNvSpPr>
          <p:nvPr>
            <p:ph type="body" sz="quarter" idx="11"/>
          </p:nvPr>
        </p:nvSpPr>
        <p:spPr>
          <a:xfrm>
            <a:off x="2095609" y="2008188"/>
            <a:ext cx="9562257"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9604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D025090D-0787-8F27-A3C3-A0C453850DE6}"/>
              </a:ext>
            </a:extLst>
          </p:cNvPr>
          <p:cNvSpPr>
            <a:spLocks noGrp="1"/>
          </p:cNvSpPr>
          <p:nvPr>
            <p:ph type="body" sz="quarter" idx="10" hasCustomPrompt="1"/>
          </p:nvPr>
        </p:nvSpPr>
        <p:spPr>
          <a:xfrm>
            <a:off x="651911" y="773112"/>
            <a:ext cx="6295542" cy="743640"/>
          </a:xfrm>
        </p:spPr>
        <p:txBody>
          <a:bodyPr/>
          <a:lstStyle>
            <a:lvl1pPr>
              <a:buNone/>
              <a:defRPr sz="4800" b="1">
                <a:solidFill>
                  <a:srgbClr val="004449"/>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Subject Heading</a:t>
            </a:r>
          </a:p>
        </p:txBody>
      </p:sp>
      <p:sp>
        <p:nvSpPr>
          <p:cNvPr id="4" name="Text Placeholder 3">
            <a:extLst>
              <a:ext uri="{FF2B5EF4-FFF2-40B4-BE49-F238E27FC236}">
                <a16:creationId xmlns:a16="http://schemas.microsoft.com/office/drawing/2014/main" id="{06CF7F6D-15AF-391C-BD9A-C5BEF1018F60}"/>
              </a:ext>
            </a:extLst>
          </p:cNvPr>
          <p:cNvSpPr>
            <a:spLocks noGrp="1"/>
          </p:cNvSpPr>
          <p:nvPr>
            <p:ph type="body" sz="quarter" idx="11"/>
          </p:nvPr>
        </p:nvSpPr>
        <p:spPr>
          <a:xfrm>
            <a:off x="670241" y="2008188"/>
            <a:ext cx="6277211"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86C6C081-F6B4-D953-1F5B-BD8D6FABDE07}"/>
              </a:ext>
            </a:extLst>
          </p:cNvPr>
          <p:cNvSpPr/>
          <p:nvPr userDrawn="1"/>
        </p:nvSpPr>
        <p:spPr>
          <a:xfrm>
            <a:off x="7291137" y="-1"/>
            <a:ext cx="4900863" cy="6858001"/>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grey text on a black background&#10;&#10;Description automatically generated">
            <a:extLst>
              <a:ext uri="{FF2B5EF4-FFF2-40B4-BE49-F238E27FC236}">
                <a16:creationId xmlns:a16="http://schemas.microsoft.com/office/drawing/2014/main" id="{973C02A1-97DE-5052-A280-182B60AFDB0F}"/>
              </a:ext>
            </a:extLst>
          </p:cNvPr>
          <p:cNvPicPr>
            <a:picLocks noChangeAspect="1"/>
          </p:cNvPicPr>
          <p:nvPr userDrawn="1"/>
        </p:nvPicPr>
        <p:blipFill>
          <a:blip r:embed="rId2">
            <a:biLevel thresh="25000"/>
            <a:extLst>
              <a:ext uri="{28A0092B-C50C-407E-A947-70E740481C1C}">
                <a14:useLocalDpi xmlns:a14="http://schemas.microsoft.com/office/drawing/2010/main" val="0"/>
              </a:ext>
            </a:extLst>
          </a:blip>
          <a:stretch>
            <a:fillRect/>
          </a:stretch>
        </p:blipFill>
        <p:spPr>
          <a:xfrm>
            <a:off x="9280397" y="6009795"/>
            <a:ext cx="922341" cy="508727"/>
          </a:xfrm>
          <a:prstGeom prst="rect">
            <a:avLst/>
          </a:prstGeom>
        </p:spPr>
      </p:pic>
    </p:spTree>
    <p:extLst>
      <p:ext uri="{BB962C8B-B14F-4D97-AF65-F5344CB8AC3E}">
        <p14:creationId xmlns:p14="http://schemas.microsoft.com/office/powerpoint/2010/main" val="1316398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FCB1447-049B-2D6F-5115-18EA80EBBEAD}"/>
              </a:ext>
            </a:extLst>
          </p:cNvPr>
          <p:cNvGrpSpPr/>
          <p:nvPr userDrawn="1"/>
        </p:nvGrpSpPr>
        <p:grpSpPr>
          <a:xfrm>
            <a:off x="6204782" y="0"/>
            <a:ext cx="5987218" cy="6858000"/>
            <a:chOff x="6204782" y="0"/>
            <a:chExt cx="5987218" cy="6858000"/>
          </a:xfrm>
        </p:grpSpPr>
        <p:sp>
          <p:nvSpPr>
            <p:cNvPr id="11" name="Rectangle 10">
              <a:extLst>
                <a:ext uri="{FF2B5EF4-FFF2-40B4-BE49-F238E27FC236}">
                  <a16:creationId xmlns:a16="http://schemas.microsoft.com/office/drawing/2014/main" id="{4B3F36D2-ABA8-628E-B6D8-B40EAB1D4438}"/>
                </a:ext>
              </a:extLst>
            </p:cNvPr>
            <p:cNvSpPr/>
            <p:nvPr/>
          </p:nvSpPr>
          <p:spPr>
            <a:xfrm>
              <a:off x="6204782" y="0"/>
              <a:ext cx="5987218"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erson wearing a welding mask and sunglasses&#10;&#10;Description automatically generated">
              <a:extLst>
                <a:ext uri="{FF2B5EF4-FFF2-40B4-BE49-F238E27FC236}">
                  <a16:creationId xmlns:a16="http://schemas.microsoft.com/office/drawing/2014/main" id="{9B17A87A-87D5-2145-8BC6-EDF0ABBB0F1F}"/>
                </a:ext>
              </a:extLst>
            </p:cNvPr>
            <p:cNvPicPr>
              <a:picLocks noChangeAspect="1"/>
            </p:cNvPicPr>
            <p:nvPr/>
          </p:nvPicPr>
          <p:blipFill rotWithShape="1">
            <a:blip r:embed="rId2">
              <a:extLst>
                <a:ext uri="{28A0092B-C50C-407E-A947-70E740481C1C}">
                  <a14:useLocalDpi xmlns:a14="http://schemas.microsoft.com/office/drawing/2010/main" val="0"/>
                </a:ext>
              </a:extLst>
            </a:blip>
            <a:srcRect l="11878" t="1160" r="2643"/>
            <a:stretch/>
          </p:blipFill>
          <p:spPr>
            <a:xfrm>
              <a:off x="9208132" y="3366"/>
              <a:ext cx="2978660" cy="2296194"/>
            </a:xfrm>
            <a:prstGeom prst="rect">
              <a:avLst/>
            </a:prstGeom>
          </p:spPr>
        </p:pic>
        <p:pic>
          <p:nvPicPr>
            <p:cNvPr id="13" name="Picture 12">
              <a:extLst>
                <a:ext uri="{FF2B5EF4-FFF2-40B4-BE49-F238E27FC236}">
                  <a16:creationId xmlns:a16="http://schemas.microsoft.com/office/drawing/2014/main" id="{524749AA-63E8-24C8-04B4-90D6B87F5B41}"/>
                </a:ext>
              </a:extLst>
            </p:cNvPr>
            <p:cNvPicPr>
              <a:picLocks noChangeAspect="1"/>
            </p:cNvPicPr>
            <p:nvPr/>
          </p:nvPicPr>
          <p:blipFill>
            <a:blip r:embed="rId3">
              <a:extLst>
                <a:ext uri="{28A0092B-C50C-407E-A947-70E740481C1C}">
                  <a14:useLocalDpi xmlns:a14="http://schemas.microsoft.com/office/drawing/2010/main" val="0"/>
                </a:ext>
              </a:extLst>
            </a:blip>
            <a:srcRect t="137" b="137"/>
            <a:stretch/>
          </p:blipFill>
          <p:spPr>
            <a:xfrm>
              <a:off x="9190266" y="0"/>
              <a:ext cx="2994910" cy="2349393"/>
            </a:xfrm>
            <a:prstGeom prst="rect">
              <a:avLst/>
            </a:prstGeom>
          </p:spPr>
        </p:pic>
        <p:pic>
          <p:nvPicPr>
            <p:cNvPr id="14" name="Picture 13">
              <a:extLst>
                <a:ext uri="{FF2B5EF4-FFF2-40B4-BE49-F238E27FC236}">
                  <a16:creationId xmlns:a16="http://schemas.microsoft.com/office/drawing/2014/main" id="{C34C8F35-5C35-6630-8224-73B1C35008F6}"/>
                </a:ext>
              </a:extLst>
            </p:cNvPr>
            <p:cNvPicPr>
              <a:picLocks noChangeAspect="1"/>
            </p:cNvPicPr>
            <p:nvPr/>
          </p:nvPicPr>
          <p:blipFill>
            <a:blip r:embed="rId4">
              <a:extLst>
                <a:ext uri="{28A0092B-C50C-407E-A947-70E740481C1C}">
                  <a14:useLocalDpi xmlns:a14="http://schemas.microsoft.com/office/drawing/2010/main" val="0"/>
                </a:ext>
              </a:extLst>
            </a:blip>
            <a:srcRect t="3" b="3"/>
            <a:stretch/>
          </p:blipFill>
          <p:spPr>
            <a:xfrm>
              <a:off x="9211544" y="4655117"/>
              <a:ext cx="2980456" cy="2199517"/>
            </a:xfrm>
            <a:prstGeom prst="rect">
              <a:avLst/>
            </a:prstGeom>
          </p:spPr>
        </p:pic>
        <p:pic>
          <p:nvPicPr>
            <p:cNvPr id="15" name="Picture 14">
              <a:extLst>
                <a:ext uri="{FF2B5EF4-FFF2-40B4-BE49-F238E27FC236}">
                  <a16:creationId xmlns:a16="http://schemas.microsoft.com/office/drawing/2014/main" id="{8B1C936B-9CDE-5FE8-09F0-1DC8EB5D2108}"/>
                </a:ext>
              </a:extLst>
            </p:cNvPr>
            <p:cNvPicPr>
              <a:picLocks noChangeAspect="1"/>
            </p:cNvPicPr>
            <p:nvPr/>
          </p:nvPicPr>
          <p:blipFill>
            <a:blip r:embed="rId5">
              <a:extLst>
                <a:ext uri="{28A0092B-C50C-407E-A947-70E740481C1C}">
                  <a14:useLocalDpi xmlns:a14="http://schemas.microsoft.com/office/drawing/2010/main" val="0"/>
                </a:ext>
              </a:extLst>
            </a:blip>
            <a:srcRect t="50" b="50"/>
            <a:stretch/>
          </p:blipFill>
          <p:spPr>
            <a:xfrm>
              <a:off x="6207388" y="2367817"/>
              <a:ext cx="2994910" cy="2286811"/>
            </a:xfrm>
            <a:prstGeom prst="rect">
              <a:avLst/>
            </a:prstGeom>
          </p:spPr>
        </p:pic>
      </p:grpSp>
      <p:sp>
        <p:nvSpPr>
          <p:cNvPr id="2" name="Text Placeholder 2">
            <a:extLst>
              <a:ext uri="{FF2B5EF4-FFF2-40B4-BE49-F238E27FC236}">
                <a16:creationId xmlns:a16="http://schemas.microsoft.com/office/drawing/2014/main" id="{E94FBB28-AB89-8695-2481-979213CBCCC3}"/>
              </a:ext>
            </a:extLst>
          </p:cNvPr>
          <p:cNvSpPr>
            <a:spLocks noGrp="1"/>
          </p:cNvSpPr>
          <p:nvPr>
            <p:ph type="body" sz="quarter" idx="10" hasCustomPrompt="1"/>
          </p:nvPr>
        </p:nvSpPr>
        <p:spPr>
          <a:xfrm>
            <a:off x="838201" y="309218"/>
            <a:ext cx="5035824" cy="743640"/>
          </a:xfrm>
        </p:spPr>
        <p:txBody>
          <a:bodyPr/>
          <a:lstStyle>
            <a:lvl1pPr>
              <a:buNone/>
              <a:defRPr sz="4800" b="1">
                <a:solidFill>
                  <a:srgbClr val="004449"/>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Subject Heading</a:t>
            </a:r>
          </a:p>
        </p:txBody>
      </p:sp>
      <p:sp>
        <p:nvSpPr>
          <p:cNvPr id="3" name="Text Placeholder 3">
            <a:extLst>
              <a:ext uri="{FF2B5EF4-FFF2-40B4-BE49-F238E27FC236}">
                <a16:creationId xmlns:a16="http://schemas.microsoft.com/office/drawing/2014/main" id="{18791886-2778-983C-2328-0DA59D3B5766}"/>
              </a:ext>
            </a:extLst>
          </p:cNvPr>
          <p:cNvSpPr>
            <a:spLocks noGrp="1"/>
          </p:cNvSpPr>
          <p:nvPr>
            <p:ph type="body" sz="quarter" idx="11"/>
          </p:nvPr>
        </p:nvSpPr>
        <p:spPr>
          <a:xfrm>
            <a:off x="838200" y="1988310"/>
            <a:ext cx="5035825"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291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94FBB28-AB89-8695-2481-979213CBCCC3}"/>
              </a:ext>
            </a:extLst>
          </p:cNvPr>
          <p:cNvSpPr>
            <a:spLocks noGrp="1"/>
          </p:cNvSpPr>
          <p:nvPr>
            <p:ph type="body" sz="quarter" idx="10" hasCustomPrompt="1"/>
          </p:nvPr>
        </p:nvSpPr>
        <p:spPr>
          <a:xfrm>
            <a:off x="838201" y="309218"/>
            <a:ext cx="5035824" cy="743640"/>
          </a:xfrm>
        </p:spPr>
        <p:txBody>
          <a:bodyPr/>
          <a:lstStyle>
            <a:lvl1pPr>
              <a:buNone/>
              <a:defRPr sz="4800" b="1">
                <a:solidFill>
                  <a:srgbClr val="004449"/>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Subject Heading</a:t>
            </a:r>
          </a:p>
        </p:txBody>
      </p:sp>
      <p:sp>
        <p:nvSpPr>
          <p:cNvPr id="3" name="Text Placeholder 3">
            <a:extLst>
              <a:ext uri="{FF2B5EF4-FFF2-40B4-BE49-F238E27FC236}">
                <a16:creationId xmlns:a16="http://schemas.microsoft.com/office/drawing/2014/main" id="{18791886-2778-983C-2328-0DA59D3B5766}"/>
              </a:ext>
            </a:extLst>
          </p:cNvPr>
          <p:cNvSpPr>
            <a:spLocks noGrp="1"/>
          </p:cNvSpPr>
          <p:nvPr>
            <p:ph type="body" sz="quarter" idx="11"/>
          </p:nvPr>
        </p:nvSpPr>
        <p:spPr>
          <a:xfrm>
            <a:off x="838200" y="1988310"/>
            <a:ext cx="5035825" cy="4076700"/>
          </a:xfrm>
        </p:spPr>
        <p:txBody>
          <a:bodyPr/>
          <a:lstStyle>
            <a:lvl1pPr>
              <a:buClr>
                <a:schemeClr val="accent2">
                  <a:lumMod val="75000"/>
                </a:schemeClr>
              </a:buClr>
              <a:defRPr>
                <a:latin typeface="Arial" panose="020B0604020202020204" pitchFamily="34" charset="0"/>
                <a:cs typeface="Arial" panose="020B0604020202020204" pitchFamily="34" charset="0"/>
              </a:defRPr>
            </a:lvl1pPr>
            <a:lvl2pPr>
              <a:buClr>
                <a:schemeClr val="accent2">
                  <a:lumMod val="75000"/>
                </a:schemeClr>
              </a:buClr>
              <a:defRPr>
                <a:latin typeface="Arial" panose="020B0604020202020204" pitchFamily="34" charset="0"/>
                <a:cs typeface="Arial" panose="020B0604020202020204" pitchFamily="34" charset="0"/>
              </a:defRPr>
            </a:lvl2pPr>
            <a:lvl3pPr>
              <a:buClr>
                <a:schemeClr val="accent2">
                  <a:lumMod val="75000"/>
                </a:schemeClr>
              </a:buClr>
              <a:defRPr>
                <a:latin typeface="Arial" panose="020B0604020202020204" pitchFamily="34" charset="0"/>
                <a:cs typeface="Arial" panose="020B0604020202020204" pitchFamily="34" charset="0"/>
              </a:defRPr>
            </a:lvl3pPr>
            <a:lvl4pPr>
              <a:buClr>
                <a:schemeClr val="accent2">
                  <a:lumMod val="75000"/>
                </a:schemeClr>
              </a:buClr>
              <a:defRPr>
                <a:latin typeface="Arial" panose="020B0604020202020204" pitchFamily="34" charset="0"/>
                <a:cs typeface="Arial" panose="020B0604020202020204" pitchFamily="34" charset="0"/>
              </a:defRPr>
            </a:lvl4pPr>
            <a:lvl5pPr>
              <a:buClr>
                <a:schemeClr val="accent2">
                  <a:lumMod val="75000"/>
                </a:schemeClr>
              </a:buCl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D7CCB76E-1D77-D852-664A-6C5FB0FB669B}"/>
              </a:ext>
            </a:extLst>
          </p:cNvPr>
          <p:cNvGrpSpPr/>
          <p:nvPr userDrawn="1"/>
        </p:nvGrpSpPr>
        <p:grpSpPr>
          <a:xfrm>
            <a:off x="6204782" y="0"/>
            <a:ext cx="5987218" cy="6860701"/>
            <a:chOff x="6211606" y="0"/>
            <a:chExt cx="5987218" cy="6860701"/>
          </a:xfrm>
        </p:grpSpPr>
        <p:sp>
          <p:nvSpPr>
            <p:cNvPr id="5" name="Rectangle 4">
              <a:extLst>
                <a:ext uri="{FF2B5EF4-FFF2-40B4-BE49-F238E27FC236}">
                  <a16:creationId xmlns:a16="http://schemas.microsoft.com/office/drawing/2014/main" id="{69CB9A08-F69C-042D-AC2C-3685FF0ABB44}"/>
                </a:ext>
              </a:extLst>
            </p:cNvPr>
            <p:cNvSpPr/>
            <p:nvPr/>
          </p:nvSpPr>
          <p:spPr>
            <a:xfrm>
              <a:off x="6211606" y="2701"/>
              <a:ext cx="5987218"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605E242-AF65-F1FE-D79C-56E13BA3A569}"/>
                </a:ext>
              </a:extLst>
            </p:cNvPr>
            <p:cNvPicPr>
              <a:picLocks noChangeAspect="1"/>
            </p:cNvPicPr>
            <p:nvPr/>
          </p:nvPicPr>
          <p:blipFill>
            <a:blip r:embed="rId2">
              <a:extLst>
                <a:ext uri="{28A0092B-C50C-407E-A947-70E740481C1C}">
                  <a14:useLocalDpi xmlns:a14="http://schemas.microsoft.com/office/drawing/2010/main" val="0"/>
                </a:ext>
              </a:extLst>
            </a:blip>
            <a:srcRect t="18" b="18"/>
            <a:stretch/>
          </p:blipFill>
          <p:spPr>
            <a:xfrm>
              <a:off x="9213340" y="0"/>
              <a:ext cx="2978660" cy="2296194"/>
            </a:xfrm>
            <a:prstGeom prst="rect">
              <a:avLst/>
            </a:prstGeom>
          </p:spPr>
        </p:pic>
        <p:pic>
          <p:nvPicPr>
            <p:cNvPr id="7" name="Picture 6">
              <a:extLst>
                <a:ext uri="{FF2B5EF4-FFF2-40B4-BE49-F238E27FC236}">
                  <a16:creationId xmlns:a16="http://schemas.microsoft.com/office/drawing/2014/main" id="{CA48464F-EE15-DF9A-BF29-4596397A171F}"/>
                </a:ext>
              </a:extLst>
            </p:cNvPr>
            <p:cNvPicPr>
              <a:picLocks noChangeAspect="1"/>
            </p:cNvPicPr>
            <p:nvPr/>
          </p:nvPicPr>
          <p:blipFill>
            <a:blip r:embed="rId3">
              <a:extLst>
                <a:ext uri="{28A0092B-C50C-407E-A947-70E740481C1C}">
                  <a14:useLocalDpi xmlns:a14="http://schemas.microsoft.com/office/drawing/2010/main" val="0"/>
                </a:ext>
              </a:extLst>
            </a:blip>
            <a:srcRect l="21" r="21"/>
            <a:stretch/>
          </p:blipFill>
          <p:spPr>
            <a:xfrm>
              <a:off x="6211606" y="2301707"/>
              <a:ext cx="2994910" cy="2328189"/>
            </a:xfrm>
            <a:prstGeom prst="rect">
              <a:avLst/>
            </a:prstGeom>
          </p:spPr>
        </p:pic>
        <p:pic>
          <p:nvPicPr>
            <p:cNvPr id="8" name="Picture 7">
              <a:extLst>
                <a:ext uri="{FF2B5EF4-FFF2-40B4-BE49-F238E27FC236}">
                  <a16:creationId xmlns:a16="http://schemas.microsoft.com/office/drawing/2014/main" id="{9583EDE6-39B3-8986-7C64-8C3FA01EACCA}"/>
                </a:ext>
              </a:extLst>
            </p:cNvPr>
            <p:cNvPicPr>
              <a:picLocks noChangeAspect="1"/>
            </p:cNvPicPr>
            <p:nvPr/>
          </p:nvPicPr>
          <p:blipFill>
            <a:blip r:embed="rId4">
              <a:extLst>
                <a:ext uri="{28A0092B-C50C-407E-A947-70E740481C1C}">
                  <a14:useLocalDpi xmlns:a14="http://schemas.microsoft.com/office/drawing/2010/main" val="0"/>
                </a:ext>
              </a:extLst>
            </a:blip>
            <a:srcRect t="32" b="32"/>
            <a:stretch/>
          </p:blipFill>
          <p:spPr>
            <a:xfrm>
              <a:off x="9203815" y="4623072"/>
              <a:ext cx="2988185" cy="2234928"/>
            </a:xfrm>
            <a:prstGeom prst="rect">
              <a:avLst/>
            </a:prstGeom>
          </p:spPr>
        </p:pic>
      </p:grpSp>
    </p:spTree>
    <p:extLst>
      <p:ext uri="{BB962C8B-B14F-4D97-AF65-F5344CB8AC3E}">
        <p14:creationId xmlns:p14="http://schemas.microsoft.com/office/powerpoint/2010/main" val="238615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02932E-BF6A-BD65-E3CB-6A67770DCB5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957848"/>
            <a:ext cx="9120146" cy="917520"/>
          </a:xfrm>
          <a:prstGeom prst="rect">
            <a:avLst/>
          </a:prstGeom>
        </p:spPr>
      </p:pic>
      <p:pic>
        <p:nvPicPr>
          <p:cNvPr id="10" name="Picture 9">
            <a:extLst>
              <a:ext uri="{FF2B5EF4-FFF2-40B4-BE49-F238E27FC236}">
                <a16:creationId xmlns:a16="http://schemas.microsoft.com/office/drawing/2014/main" id="{AB89B42C-DE50-1566-E9A6-9894D416D46D}"/>
              </a:ext>
            </a:extLst>
          </p:cNvPr>
          <p:cNvPicPr>
            <a:picLocks noChangeAspect="1"/>
          </p:cNvPicPr>
          <p:nvPr userDrawn="1"/>
        </p:nvPicPr>
        <p:blipFill>
          <a:blip r:embed="rId3">
            <a:extLst>
              <a:ext uri="{28A0092B-C50C-407E-A947-70E740481C1C}">
                <a14:useLocalDpi xmlns:a14="http://schemas.microsoft.com/office/drawing/2010/main" val="0"/>
              </a:ext>
            </a:extLst>
          </a:blip>
          <a:srcRect t="14" b="14"/>
          <a:stretch/>
        </p:blipFill>
        <p:spPr>
          <a:xfrm>
            <a:off x="7581015" y="392151"/>
            <a:ext cx="4610986" cy="6162166"/>
          </a:xfrm>
          <a:prstGeom prst="rect">
            <a:avLst/>
          </a:prstGeom>
        </p:spPr>
      </p:pic>
      <p:pic>
        <p:nvPicPr>
          <p:cNvPr id="11" name="Picture 10">
            <a:extLst>
              <a:ext uri="{FF2B5EF4-FFF2-40B4-BE49-F238E27FC236}">
                <a16:creationId xmlns:a16="http://schemas.microsoft.com/office/drawing/2014/main" id="{FD9C70E6-961A-8CA1-BB9A-E0C2D46126D5}"/>
              </a:ext>
            </a:extLst>
          </p:cNvPr>
          <p:cNvPicPr>
            <a:picLocks noChangeAspect="1"/>
          </p:cNvPicPr>
          <p:nvPr userDrawn="1"/>
        </p:nvPicPr>
        <p:blipFill>
          <a:blip r:embed="rId4">
            <a:extLst>
              <a:ext uri="{28A0092B-C50C-407E-A947-70E740481C1C}">
                <a14:useLocalDpi xmlns:a14="http://schemas.microsoft.com/office/drawing/2010/main" val="0"/>
              </a:ext>
            </a:extLst>
          </a:blip>
          <a:srcRect t="6" b="6"/>
          <a:stretch/>
        </p:blipFill>
        <p:spPr>
          <a:xfrm>
            <a:off x="-2" y="0"/>
            <a:ext cx="10806892" cy="418972"/>
          </a:xfrm>
          <a:prstGeom prst="rect">
            <a:avLst/>
          </a:prstGeom>
        </p:spPr>
      </p:pic>
      <p:sp>
        <p:nvSpPr>
          <p:cNvPr id="6" name="Rectangle 5">
            <a:extLst>
              <a:ext uri="{FF2B5EF4-FFF2-40B4-BE49-F238E27FC236}">
                <a16:creationId xmlns:a16="http://schemas.microsoft.com/office/drawing/2014/main" id="{EA1CC19A-8568-090C-F23F-09EF6C82DA36}"/>
              </a:ext>
            </a:extLst>
          </p:cNvPr>
          <p:cNvSpPr/>
          <p:nvPr userDrawn="1"/>
        </p:nvSpPr>
        <p:spPr>
          <a:xfrm>
            <a:off x="0" y="405916"/>
            <a:ext cx="9037675" cy="6161457"/>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35529AF-C59E-778C-AC13-24FCDD6E5283}"/>
              </a:ext>
            </a:extLst>
          </p:cNvPr>
          <p:cNvSpPr/>
          <p:nvPr userDrawn="1"/>
        </p:nvSpPr>
        <p:spPr>
          <a:xfrm>
            <a:off x="9037674" y="0"/>
            <a:ext cx="3154326"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9257DFE-DECE-C2DD-ABDB-397990D69A96}"/>
              </a:ext>
            </a:extLst>
          </p:cNvPr>
          <p:cNvSpPr/>
          <p:nvPr userDrawn="1"/>
        </p:nvSpPr>
        <p:spPr>
          <a:xfrm>
            <a:off x="9037674" y="6544909"/>
            <a:ext cx="3154326" cy="33045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3DA0D116-2973-29D4-791A-AA8E8AFD1B9F}"/>
              </a:ext>
            </a:extLst>
          </p:cNvPr>
          <p:cNvSpPr>
            <a:spLocks noGrp="1"/>
          </p:cNvSpPr>
          <p:nvPr>
            <p:ph type="body" sz="quarter" idx="10" hasCustomPrompt="1"/>
          </p:nvPr>
        </p:nvSpPr>
        <p:spPr>
          <a:xfrm>
            <a:off x="404165" y="1054053"/>
            <a:ext cx="8382026" cy="1031875"/>
          </a:xfrm>
        </p:spPr>
        <p:txBody>
          <a:bodyPr/>
          <a:lstStyle>
            <a:lvl1pPr>
              <a:buNone/>
              <a:defRPr sz="48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Title</a:t>
            </a:r>
          </a:p>
        </p:txBody>
      </p:sp>
      <p:sp>
        <p:nvSpPr>
          <p:cNvPr id="13" name="Text Placeholder 3">
            <a:extLst>
              <a:ext uri="{FF2B5EF4-FFF2-40B4-BE49-F238E27FC236}">
                <a16:creationId xmlns:a16="http://schemas.microsoft.com/office/drawing/2014/main" id="{7E56C2EF-C2AC-E783-C282-C07A0AC941BF}"/>
              </a:ext>
            </a:extLst>
          </p:cNvPr>
          <p:cNvSpPr>
            <a:spLocks noGrp="1"/>
          </p:cNvSpPr>
          <p:nvPr>
            <p:ph type="body" sz="quarter" idx="11"/>
          </p:nvPr>
        </p:nvSpPr>
        <p:spPr>
          <a:xfrm>
            <a:off x="404166" y="2252542"/>
            <a:ext cx="4022524" cy="4076700"/>
          </a:xfrm>
        </p:spPr>
        <p:txBody>
          <a:bodyPr/>
          <a:lstStyle>
            <a:lvl1pPr>
              <a:buClr>
                <a:schemeClr val="accent2">
                  <a:lumMod val="75000"/>
                </a:schemeClr>
              </a:buClr>
              <a:defRPr>
                <a:solidFill>
                  <a:schemeClr val="bg1"/>
                </a:solidFill>
                <a:latin typeface="Arial" panose="020B0604020202020204" pitchFamily="34" charset="0"/>
                <a:cs typeface="Arial" panose="020B0604020202020204" pitchFamily="34" charset="0"/>
              </a:defRPr>
            </a:lvl1pPr>
            <a:lvl2pPr>
              <a:buClr>
                <a:schemeClr val="accent2">
                  <a:lumMod val="75000"/>
                </a:schemeClr>
              </a:buClr>
              <a:defRPr>
                <a:solidFill>
                  <a:schemeClr val="bg1"/>
                </a:solidFill>
                <a:latin typeface="Arial" panose="020B0604020202020204" pitchFamily="34" charset="0"/>
                <a:cs typeface="Arial" panose="020B0604020202020204" pitchFamily="34" charset="0"/>
              </a:defRPr>
            </a:lvl2pPr>
            <a:lvl3pPr>
              <a:buClr>
                <a:schemeClr val="accent2">
                  <a:lumMod val="75000"/>
                </a:schemeClr>
              </a:buClr>
              <a:defRPr>
                <a:solidFill>
                  <a:schemeClr val="bg1"/>
                </a:solidFill>
                <a:latin typeface="Arial" panose="020B0604020202020204" pitchFamily="34" charset="0"/>
                <a:cs typeface="Arial" panose="020B0604020202020204" pitchFamily="34" charset="0"/>
              </a:defRPr>
            </a:lvl3pPr>
            <a:lvl4pPr>
              <a:buClr>
                <a:schemeClr val="accent2">
                  <a:lumMod val="75000"/>
                </a:schemeClr>
              </a:buClr>
              <a:defRPr>
                <a:solidFill>
                  <a:schemeClr val="bg1"/>
                </a:solidFill>
                <a:latin typeface="Arial" panose="020B0604020202020204" pitchFamily="34" charset="0"/>
                <a:cs typeface="Arial" panose="020B0604020202020204" pitchFamily="34" charset="0"/>
              </a:defRPr>
            </a:lvl4pPr>
            <a:lvl5pPr>
              <a:buClr>
                <a:schemeClr val="accent2">
                  <a:lumMod val="75000"/>
                </a:schemeClr>
              </a:buClr>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3">
            <a:extLst>
              <a:ext uri="{FF2B5EF4-FFF2-40B4-BE49-F238E27FC236}">
                <a16:creationId xmlns:a16="http://schemas.microsoft.com/office/drawing/2014/main" id="{FF81EE1C-0F9E-62A9-8C53-B3B291DE0CF3}"/>
              </a:ext>
            </a:extLst>
          </p:cNvPr>
          <p:cNvSpPr>
            <a:spLocks noGrp="1"/>
          </p:cNvSpPr>
          <p:nvPr>
            <p:ph type="body" sz="quarter" idx="12"/>
          </p:nvPr>
        </p:nvSpPr>
        <p:spPr>
          <a:xfrm>
            <a:off x="4763668" y="2239486"/>
            <a:ext cx="4022524" cy="4076700"/>
          </a:xfrm>
        </p:spPr>
        <p:txBody>
          <a:bodyPr/>
          <a:lstStyle>
            <a:lvl1pPr>
              <a:buClr>
                <a:schemeClr val="accent2">
                  <a:lumMod val="75000"/>
                </a:schemeClr>
              </a:buClr>
              <a:defRPr>
                <a:solidFill>
                  <a:schemeClr val="bg1"/>
                </a:solidFill>
                <a:latin typeface="Arial" panose="020B0604020202020204" pitchFamily="34" charset="0"/>
                <a:cs typeface="Arial" panose="020B0604020202020204" pitchFamily="34" charset="0"/>
              </a:defRPr>
            </a:lvl1pPr>
            <a:lvl2pPr>
              <a:buClr>
                <a:schemeClr val="accent2">
                  <a:lumMod val="75000"/>
                </a:schemeClr>
              </a:buClr>
              <a:defRPr>
                <a:solidFill>
                  <a:schemeClr val="bg1"/>
                </a:solidFill>
                <a:latin typeface="Arial" panose="020B0604020202020204" pitchFamily="34" charset="0"/>
                <a:cs typeface="Arial" panose="020B0604020202020204" pitchFamily="34" charset="0"/>
              </a:defRPr>
            </a:lvl2pPr>
            <a:lvl3pPr>
              <a:buClr>
                <a:schemeClr val="accent2">
                  <a:lumMod val="75000"/>
                </a:schemeClr>
              </a:buClr>
              <a:defRPr>
                <a:solidFill>
                  <a:schemeClr val="bg1"/>
                </a:solidFill>
                <a:latin typeface="Arial" panose="020B0604020202020204" pitchFamily="34" charset="0"/>
                <a:cs typeface="Arial" panose="020B0604020202020204" pitchFamily="34" charset="0"/>
              </a:defRPr>
            </a:lvl3pPr>
            <a:lvl4pPr>
              <a:buClr>
                <a:schemeClr val="accent2">
                  <a:lumMod val="75000"/>
                </a:schemeClr>
              </a:buClr>
              <a:defRPr>
                <a:solidFill>
                  <a:schemeClr val="bg1"/>
                </a:solidFill>
                <a:latin typeface="Arial" panose="020B0604020202020204" pitchFamily="34" charset="0"/>
                <a:cs typeface="Arial" panose="020B0604020202020204" pitchFamily="34" charset="0"/>
              </a:defRPr>
            </a:lvl4pPr>
            <a:lvl5pPr>
              <a:buClr>
                <a:schemeClr val="accent2">
                  <a:lumMod val="75000"/>
                </a:schemeClr>
              </a:buClr>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2118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938DEE-9D8A-77A8-2936-04C545A94571}"/>
              </a:ext>
            </a:extLst>
          </p:cNvPr>
          <p:cNvPicPr>
            <a:picLocks noChangeAspect="1"/>
          </p:cNvPicPr>
          <p:nvPr userDrawn="1"/>
        </p:nvPicPr>
        <p:blipFill>
          <a:blip r:embed="rId2">
            <a:extLst>
              <a:ext uri="{28A0092B-C50C-407E-A947-70E740481C1C}">
                <a14:useLocalDpi xmlns:a14="http://schemas.microsoft.com/office/drawing/2010/main" val="0"/>
              </a:ext>
            </a:extLst>
          </a:blip>
          <a:srcRect l="1" r="1"/>
          <a:stretch/>
        </p:blipFill>
        <p:spPr>
          <a:xfrm>
            <a:off x="8540132" y="409565"/>
            <a:ext cx="3651868" cy="6148400"/>
          </a:xfrm>
          <a:prstGeom prst="rect">
            <a:avLst/>
          </a:prstGeom>
        </p:spPr>
      </p:pic>
      <p:pic>
        <p:nvPicPr>
          <p:cNvPr id="9" name="Picture 8">
            <a:extLst>
              <a:ext uri="{FF2B5EF4-FFF2-40B4-BE49-F238E27FC236}">
                <a16:creationId xmlns:a16="http://schemas.microsoft.com/office/drawing/2014/main" id="{5702932E-BF6A-BD65-E3CB-6A67770DCB5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957848"/>
            <a:ext cx="9120146" cy="917520"/>
          </a:xfrm>
          <a:prstGeom prst="rect">
            <a:avLst/>
          </a:prstGeom>
        </p:spPr>
      </p:pic>
      <p:pic>
        <p:nvPicPr>
          <p:cNvPr id="11" name="Picture 10">
            <a:extLst>
              <a:ext uri="{FF2B5EF4-FFF2-40B4-BE49-F238E27FC236}">
                <a16:creationId xmlns:a16="http://schemas.microsoft.com/office/drawing/2014/main" id="{FD9C70E6-961A-8CA1-BB9A-E0C2D46126D5}"/>
              </a:ext>
            </a:extLst>
          </p:cNvPr>
          <p:cNvPicPr>
            <a:picLocks noChangeAspect="1"/>
          </p:cNvPicPr>
          <p:nvPr userDrawn="1"/>
        </p:nvPicPr>
        <p:blipFill>
          <a:blip r:embed="rId4">
            <a:extLst>
              <a:ext uri="{28A0092B-C50C-407E-A947-70E740481C1C}">
                <a14:useLocalDpi xmlns:a14="http://schemas.microsoft.com/office/drawing/2010/main" val="0"/>
              </a:ext>
            </a:extLst>
          </a:blip>
          <a:srcRect t="6" b="6"/>
          <a:stretch/>
        </p:blipFill>
        <p:spPr>
          <a:xfrm>
            <a:off x="-2" y="0"/>
            <a:ext cx="10806892" cy="418972"/>
          </a:xfrm>
          <a:prstGeom prst="rect">
            <a:avLst/>
          </a:prstGeom>
        </p:spPr>
      </p:pic>
      <p:sp>
        <p:nvSpPr>
          <p:cNvPr id="6" name="Rectangle 5">
            <a:extLst>
              <a:ext uri="{FF2B5EF4-FFF2-40B4-BE49-F238E27FC236}">
                <a16:creationId xmlns:a16="http://schemas.microsoft.com/office/drawing/2014/main" id="{EA1CC19A-8568-090C-F23F-09EF6C82DA36}"/>
              </a:ext>
            </a:extLst>
          </p:cNvPr>
          <p:cNvSpPr/>
          <p:nvPr userDrawn="1"/>
        </p:nvSpPr>
        <p:spPr>
          <a:xfrm>
            <a:off x="0" y="405916"/>
            <a:ext cx="9037675" cy="6161457"/>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35529AF-C59E-778C-AC13-24FCDD6E5283}"/>
              </a:ext>
            </a:extLst>
          </p:cNvPr>
          <p:cNvSpPr/>
          <p:nvPr userDrawn="1"/>
        </p:nvSpPr>
        <p:spPr>
          <a:xfrm>
            <a:off x="9037674" y="0"/>
            <a:ext cx="3154326"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9257DFE-DECE-C2DD-ABDB-397990D69A96}"/>
              </a:ext>
            </a:extLst>
          </p:cNvPr>
          <p:cNvSpPr/>
          <p:nvPr userDrawn="1"/>
        </p:nvSpPr>
        <p:spPr>
          <a:xfrm>
            <a:off x="9037674" y="6544909"/>
            <a:ext cx="3154326" cy="33045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3DA0D116-2973-29D4-791A-AA8E8AFD1B9F}"/>
              </a:ext>
            </a:extLst>
          </p:cNvPr>
          <p:cNvSpPr>
            <a:spLocks noGrp="1"/>
          </p:cNvSpPr>
          <p:nvPr>
            <p:ph type="body" sz="quarter" idx="10" hasCustomPrompt="1"/>
          </p:nvPr>
        </p:nvSpPr>
        <p:spPr>
          <a:xfrm>
            <a:off x="404165" y="1054053"/>
            <a:ext cx="8382026" cy="1031875"/>
          </a:xfrm>
        </p:spPr>
        <p:txBody>
          <a:bodyPr/>
          <a:lstStyle>
            <a:lvl1pPr>
              <a:buNone/>
              <a:defRPr sz="48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Title</a:t>
            </a:r>
          </a:p>
        </p:txBody>
      </p:sp>
      <p:sp>
        <p:nvSpPr>
          <p:cNvPr id="13" name="Text Placeholder 3">
            <a:extLst>
              <a:ext uri="{FF2B5EF4-FFF2-40B4-BE49-F238E27FC236}">
                <a16:creationId xmlns:a16="http://schemas.microsoft.com/office/drawing/2014/main" id="{7E56C2EF-C2AC-E783-C282-C07A0AC941BF}"/>
              </a:ext>
            </a:extLst>
          </p:cNvPr>
          <p:cNvSpPr>
            <a:spLocks noGrp="1"/>
          </p:cNvSpPr>
          <p:nvPr>
            <p:ph type="body" sz="quarter" idx="11"/>
          </p:nvPr>
        </p:nvSpPr>
        <p:spPr>
          <a:xfrm>
            <a:off x="404165" y="2252542"/>
            <a:ext cx="8382026" cy="4076700"/>
          </a:xfrm>
        </p:spPr>
        <p:txBody>
          <a:bodyPr/>
          <a:lstStyle>
            <a:lvl1pPr>
              <a:buClr>
                <a:schemeClr val="accent2">
                  <a:lumMod val="75000"/>
                </a:schemeClr>
              </a:buClr>
              <a:defRPr>
                <a:solidFill>
                  <a:schemeClr val="bg1"/>
                </a:solidFill>
                <a:latin typeface="Arial" panose="020B0604020202020204" pitchFamily="34" charset="0"/>
                <a:cs typeface="Arial" panose="020B0604020202020204" pitchFamily="34" charset="0"/>
              </a:defRPr>
            </a:lvl1pPr>
            <a:lvl2pPr>
              <a:buClr>
                <a:schemeClr val="accent2">
                  <a:lumMod val="75000"/>
                </a:schemeClr>
              </a:buClr>
              <a:defRPr>
                <a:solidFill>
                  <a:schemeClr val="bg1"/>
                </a:solidFill>
                <a:latin typeface="Arial" panose="020B0604020202020204" pitchFamily="34" charset="0"/>
                <a:cs typeface="Arial" panose="020B0604020202020204" pitchFamily="34" charset="0"/>
              </a:defRPr>
            </a:lvl2pPr>
            <a:lvl3pPr>
              <a:buClr>
                <a:schemeClr val="accent2">
                  <a:lumMod val="75000"/>
                </a:schemeClr>
              </a:buClr>
              <a:defRPr>
                <a:solidFill>
                  <a:schemeClr val="bg1"/>
                </a:solidFill>
                <a:latin typeface="Arial" panose="020B0604020202020204" pitchFamily="34" charset="0"/>
                <a:cs typeface="Arial" panose="020B0604020202020204" pitchFamily="34" charset="0"/>
              </a:defRPr>
            </a:lvl3pPr>
            <a:lvl4pPr>
              <a:buClr>
                <a:schemeClr val="accent2">
                  <a:lumMod val="75000"/>
                </a:schemeClr>
              </a:buClr>
              <a:defRPr>
                <a:solidFill>
                  <a:schemeClr val="bg1"/>
                </a:solidFill>
                <a:latin typeface="Arial" panose="020B0604020202020204" pitchFamily="34" charset="0"/>
                <a:cs typeface="Arial" panose="020B0604020202020204" pitchFamily="34" charset="0"/>
              </a:defRPr>
            </a:lvl4pPr>
            <a:lvl5pPr>
              <a:buClr>
                <a:schemeClr val="accent2">
                  <a:lumMod val="75000"/>
                </a:schemeClr>
              </a:buClr>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0867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6D21CC-32A5-19D6-EA84-3B1149A1DBAE}"/>
              </a:ext>
            </a:extLst>
          </p:cNvPr>
          <p:cNvPicPr>
            <a:picLocks noChangeAspect="1"/>
          </p:cNvPicPr>
          <p:nvPr userDrawn="1"/>
        </p:nvPicPr>
        <p:blipFill>
          <a:blip r:embed="rId2">
            <a:extLst>
              <a:ext uri="{28A0092B-C50C-407E-A947-70E740481C1C}">
                <a14:useLocalDpi xmlns:a14="http://schemas.microsoft.com/office/drawing/2010/main" val="0"/>
              </a:ext>
            </a:extLst>
          </a:blip>
          <a:srcRect l="89" r="89"/>
          <a:stretch/>
        </p:blipFill>
        <p:spPr>
          <a:xfrm>
            <a:off x="8795208" y="0"/>
            <a:ext cx="3396792" cy="6567373"/>
          </a:xfrm>
          <a:prstGeom prst="rect">
            <a:avLst/>
          </a:prstGeom>
        </p:spPr>
      </p:pic>
      <p:pic>
        <p:nvPicPr>
          <p:cNvPr id="9" name="Picture 8">
            <a:extLst>
              <a:ext uri="{FF2B5EF4-FFF2-40B4-BE49-F238E27FC236}">
                <a16:creationId xmlns:a16="http://schemas.microsoft.com/office/drawing/2014/main" id="{5702932E-BF6A-BD65-E3CB-6A67770DCB5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957848"/>
            <a:ext cx="9120146" cy="917520"/>
          </a:xfrm>
          <a:prstGeom prst="rect">
            <a:avLst/>
          </a:prstGeom>
        </p:spPr>
      </p:pic>
      <p:pic>
        <p:nvPicPr>
          <p:cNvPr id="11" name="Picture 10">
            <a:extLst>
              <a:ext uri="{FF2B5EF4-FFF2-40B4-BE49-F238E27FC236}">
                <a16:creationId xmlns:a16="http://schemas.microsoft.com/office/drawing/2014/main" id="{FD9C70E6-961A-8CA1-BB9A-E0C2D46126D5}"/>
              </a:ext>
            </a:extLst>
          </p:cNvPr>
          <p:cNvPicPr>
            <a:picLocks noChangeAspect="1"/>
          </p:cNvPicPr>
          <p:nvPr userDrawn="1"/>
        </p:nvPicPr>
        <p:blipFill>
          <a:blip r:embed="rId4">
            <a:extLst>
              <a:ext uri="{28A0092B-C50C-407E-A947-70E740481C1C}">
                <a14:useLocalDpi xmlns:a14="http://schemas.microsoft.com/office/drawing/2010/main" val="0"/>
              </a:ext>
            </a:extLst>
          </a:blip>
          <a:srcRect t="6" b="6"/>
          <a:stretch/>
        </p:blipFill>
        <p:spPr>
          <a:xfrm>
            <a:off x="-2" y="0"/>
            <a:ext cx="10806892" cy="418972"/>
          </a:xfrm>
          <a:prstGeom prst="rect">
            <a:avLst/>
          </a:prstGeom>
        </p:spPr>
      </p:pic>
      <p:sp>
        <p:nvSpPr>
          <p:cNvPr id="6" name="Rectangle 5">
            <a:extLst>
              <a:ext uri="{FF2B5EF4-FFF2-40B4-BE49-F238E27FC236}">
                <a16:creationId xmlns:a16="http://schemas.microsoft.com/office/drawing/2014/main" id="{EA1CC19A-8568-090C-F23F-09EF6C82DA36}"/>
              </a:ext>
            </a:extLst>
          </p:cNvPr>
          <p:cNvSpPr/>
          <p:nvPr userDrawn="1"/>
        </p:nvSpPr>
        <p:spPr>
          <a:xfrm>
            <a:off x="0" y="405916"/>
            <a:ext cx="9037675" cy="6161457"/>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35529AF-C59E-778C-AC13-24FCDD6E5283}"/>
              </a:ext>
            </a:extLst>
          </p:cNvPr>
          <p:cNvSpPr/>
          <p:nvPr userDrawn="1"/>
        </p:nvSpPr>
        <p:spPr>
          <a:xfrm>
            <a:off x="9037674" y="0"/>
            <a:ext cx="3154326"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9257DFE-DECE-C2DD-ABDB-397990D69A96}"/>
              </a:ext>
            </a:extLst>
          </p:cNvPr>
          <p:cNvSpPr/>
          <p:nvPr userDrawn="1"/>
        </p:nvSpPr>
        <p:spPr>
          <a:xfrm>
            <a:off x="9037674" y="6544909"/>
            <a:ext cx="3154326" cy="33045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2">
            <a:extLst>
              <a:ext uri="{FF2B5EF4-FFF2-40B4-BE49-F238E27FC236}">
                <a16:creationId xmlns:a16="http://schemas.microsoft.com/office/drawing/2014/main" id="{3DA0D116-2973-29D4-791A-AA8E8AFD1B9F}"/>
              </a:ext>
            </a:extLst>
          </p:cNvPr>
          <p:cNvSpPr>
            <a:spLocks noGrp="1"/>
          </p:cNvSpPr>
          <p:nvPr>
            <p:ph type="body" sz="quarter" idx="10" hasCustomPrompt="1"/>
          </p:nvPr>
        </p:nvSpPr>
        <p:spPr>
          <a:xfrm>
            <a:off x="404165" y="1054053"/>
            <a:ext cx="8382026" cy="1031875"/>
          </a:xfrm>
        </p:spPr>
        <p:txBody>
          <a:bodyPr/>
          <a:lstStyle>
            <a:lvl1pPr>
              <a:buNone/>
              <a:defRPr sz="48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Title</a:t>
            </a:r>
          </a:p>
        </p:txBody>
      </p:sp>
      <p:sp>
        <p:nvSpPr>
          <p:cNvPr id="13" name="Text Placeholder 3">
            <a:extLst>
              <a:ext uri="{FF2B5EF4-FFF2-40B4-BE49-F238E27FC236}">
                <a16:creationId xmlns:a16="http://schemas.microsoft.com/office/drawing/2014/main" id="{7E56C2EF-C2AC-E783-C282-C07A0AC941BF}"/>
              </a:ext>
            </a:extLst>
          </p:cNvPr>
          <p:cNvSpPr>
            <a:spLocks noGrp="1"/>
          </p:cNvSpPr>
          <p:nvPr>
            <p:ph type="body" sz="quarter" idx="11"/>
          </p:nvPr>
        </p:nvSpPr>
        <p:spPr>
          <a:xfrm>
            <a:off x="404165" y="2252542"/>
            <a:ext cx="8382026" cy="4076700"/>
          </a:xfrm>
        </p:spPr>
        <p:txBody>
          <a:bodyPr/>
          <a:lstStyle>
            <a:lvl1pPr>
              <a:buClr>
                <a:schemeClr val="accent2">
                  <a:lumMod val="75000"/>
                </a:schemeClr>
              </a:buClr>
              <a:defRPr>
                <a:solidFill>
                  <a:schemeClr val="bg1"/>
                </a:solidFill>
                <a:latin typeface="Arial" panose="020B0604020202020204" pitchFamily="34" charset="0"/>
                <a:cs typeface="Arial" panose="020B0604020202020204" pitchFamily="34" charset="0"/>
              </a:defRPr>
            </a:lvl1pPr>
            <a:lvl2pPr>
              <a:buClr>
                <a:schemeClr val="accent2">
                  <a:lumMod val="75000"/>
                </a:schemeClr>
              </a:buClr>
              <a:defRPr>
                <a:solidFill>
                  <a:schemeClr val="bg1"/>
                </a:solidFill>
                <a:latin typeface="Arial" panose="020B0604020202020204" pitchFamily="34" charset="0"/>
                <a:cs typeface="Arial" panose="020B0604020202020204" pitchFamily="34" charset="0"/>
              </a:defRPr>
            </a:lvl2pPr>
            <a:lvl3pPr>
              <a:buClr>
                <a:schemeClr val="accent2">
                  <a:lumMod val="75000"/>
                </a:schemeClr>
              </a:buClr>
              <a:defRPr>
                <a:solidFill>
                  <a:schemeClr val="bg1"/>
                </a:solidFill>
                <a:latin typeface="Arial" panose="020B0604020202020204" pitchFamily="34" charset="0"/>
                <a:cs typeface="Arial" panose="020B0604020202020204" pitchFamily="34" charset="0"/>
              </a:defRPr>
            </a:lvl3pPr>
            <a:lvl4pPr>
              <a:buClr>
                <a:schemeClr val="accent2">
                  <a:lumMod val="75000"/>
                </a:schemeClr>
              </a:buClr>
              <a:defRPr>
                <a:solidFill>
                  <a:schemeClr val="bg1"/>
                </a:solidFill>
                <a:latin typeface="Arial" panose="020B0604020202020204" pitchFamily="34" charset="0"/>
                <a:cs typeface="Arial" panose="020B0604020202020204" pitchFamily="34" charset="0"/>
              </a:defRPr>
            </a:lvl4pPr>
            <a:lvl5pPr>
              <a:buClr>
                <a:schemeClr val="accent2">
                  <a:lumMod val="75000"/>
                </a:schemeClr>
              </a:buClr>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3271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6" name="Content Placeholder 11" descr="A blue and green gradient&#10;&#10;Description automatically generated">
            <a:extLst>
              <a:ext uri="{FF2B5EF4-FFF2-40B4-BE49-F238E27FC236}">
                <a16:creationId xmlns:a16="http://schemas.microsoft.com/office/drawing/2014/main" id="{124F17B8-3D1D-F4E5-C28D-33BC561C71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Media Placeholder 9">
            <a:extLst>
              <a:ext uri="{FF2B5EF4-FFF2-40B4-BE49-F238E27FC236}">
                <a16:creationId xmlns:a16="http://schemas.microsoft.com/office/drawing/2014/main" id="{972676D0-D743-5A0D-DB4A-FE29C218BBEC}"/>
              </a:ext>
            </a:extLst>
          </p:cNvPr>
          <p:cNvSpPr>
            <a:spLocks noGrp="1"/>
          </p:cNvSpPr>
          <p:nvPr>
            <p:ph type="media" sz="quarter" idx="10"/>
          </p:nvPr>
        </p:nvSpPr>
        <p:spPr>
          <a:xfrm>
            <a:off x="755650" y="100013"/>
            <a:ext cx="11250613" cy="6022975"/>
          </a:xfrm>
        </p:spPr>
        <p:txBody>
          <a:bodyPr/>
          <a:lstStyle/>
          <a:p>
            <a:endParaRPr lang="en-US"/>
          </a:p>
        </p:txBody>
      </p:sp>
      <p:sp>
        <p:nvSpPr>
          <p:cNvPr id="11" name="Text Placeholder 2">
            <a:extLst>
              <a:ext uri="{FF2B5EF4-FFF2-40B4-BE49-F238E27FC236}">
                <a16:creationId xmlns:a16="http://schemas.microsoft.com/office/drawing/2014/main" id="{81F1E5D8-24B9-1D00-3089-602DAA533613}"/>
              </a:ext>
            </a:extLst>
          </p:cNvPr>
          <p:cNvSpPr>
            <a:spLocks noGrp="1"/>
          </p:cNvSpPr>
          <p:nvPr>
            <p:ph type="body" sz="quarter" idx="11" hasCustomPrompt="1"/>
          </p:nvPr>
        </p:nvSpPr>
        <p:spPr>
          <a:xfrm>
            <a:off x="662583" y="6223001"/>
            <a:ext cx="11343680" cy="634999"/>
          </a:xfrm>
        </p:spPr>
        <p:txBody>
          <a:bodyPr>
            <a:normAutofit/>
          </a:bodyPr>
          <a:lstStyle>
            <a:lvl1pPr>
              <a:buNone/>
              <a:defRPr sz="3600" b="1">
                <a:solidFill>
                  <a:schemeClr val="bg1"/>
                </a:solidFill>
                <a:latin typeface="Arial" panose="020B0604020202020204" pitchFamily="34" charset="0"/>
                <a:cs typeface="Arial" panose="020B0604020202020204" pitchFamily="34" charset="0"/>
              </a:defRPr>
            </a:lvl1pPr>
            <a:lvl2pPr>
              <a:buNone/>
              <a:defRPr/>
            </a:lvl2pPr>
            <a:lvl3pPr>
              <a:buNone/>
              <a:defRPr/>
            </a:lvl3pPr>
            <a:lvl4pPr>
              <a:buNone/>
              <a:defRPr/>
            </a:lvl4pPr>
            <a:lvl5pPr>
              <a:buNone/>
              <a:defRPr/>
            </a:lvl5pPr>
          </a:lstStyle>
          <a:p>
            <a:pPr lvl="0"/>
            <a:r>
              <a:rPr lang="en-US"/>
              <a:t>Video Title</a:t>
            </a:r>
          </a:p>
        </p:txBody>
      </p:sp>
    </p:spTree>
    <p:extLst>
      <p:ext uri="{BB962C8B-B14F-4D97-AF65-F5344CB8AC3E}">
        <p14:creationId xmlns:p14="http://schemas.microsoft.com/office/powerpoint/2010/main" val="865854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283A4-05C2-632E-0E59-C4EEF6C597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2FC5DF-5421-962E-6CA8-0B9D02FCDD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6A0442-B9BD-8B70-5C91-C09B0660B7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CAA1EF-B3F3-DDFB-61BD-A67B9E8DA8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592DD3-B78B-3AAC-0C4A-9353BF44A9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F8AB15-AE8D-D280-672D-76B6DEA12F25}"/>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10/7/2026</a:t>
            </a:fld>
            <a:endParaRPr lang="en-US"/>
          </a:p>
        </p:txBody>
      </p:sp>
      <p:sp>
        <p:nvSpPr>
          <p:cNvPr id="8" name="Footer Placeholder 7">
            <a:extLst>
              <a:ext uri="{FF2B5EF4-FFF2-40B4-BE49-F238E27FC236}">
                <a16:creationId xmlns:a16="http://schemas.microsoft.com/office/drawing/2014/main" id="{E9DDFF86-FF28-0F91-2ECB-817BDD35495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FFA48B6-3924-1E5C-7296-0F0892EE10FA}"/>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3548303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FBF5-8D6A-ABB5-7F1E-EE178C1B5E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8E9D93-0472-F27B-54FD-3104A41CF7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2D09F3-CED6-D25C-4F8A-F291179563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81C539-4A9C-62F6-4A56-8B89723B2808}"/>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10/7/2026</a:t>
            </a:fld>
            <a:endParaRPr lang="en-US"/>
          </a:p>
        </p:txBody>
      </p:sp>
      <p:sp>
        <p:nvSpPr>
          <p:cNvPr id="6" name="Footer Placeholder 5">
            <a:extLst>
              <a:ext uri="{FF2B5EF4-FFF2-40B4-BE49-F238E27FC236}">
                <a16:creationId xmlns:a16="http://schemas.microsoft.com/office/drawing/2014/main" id="{448C63EF-BE74-728F-54B7-B3BDA483EEB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3DC2165-1742-418E-5042-A9FDAAC7A7BC}"/>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920100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2AD62-5F8D-2D9C-CCD2-AC94A22AE0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2D6B14-68D1-B305-09A0-75491E8828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441374-9D85-AA21-6E7F-D8FC1A8A9F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2E7FF-5A58-ECC2-183A-F78A3D2FC334}"/>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10/7/2026</a:t>
            </a:fld>
            <a:endParaRPr lang="en-US"/>
          </a:p>
        </p:txBody>
      </p:sp>
      <p:sp>
        <p:nvSpPr>
          <p:cNvPr id="6" name="Footer Placeholder 5">
            <a:extLst>
              <a:ext uri="{FF2B5EF4-FFF2-40B4-BE49-F238E27FC236}">
                <a16:creationId xmlns:a16="http://schemas.microsoft.com/office/drawing/2014/main" id="{755923B5-E805-D9CC-1063-FBF67DBBA6A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05A2E0E-AE67-8829-D3AF-23C1F61AE3D1}"/>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3067134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92E1-7819-6302-58EB-79130A13A4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D92173-9DC0-FEBD-B2F6-3DC6946E2B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C9B113-D838-EC50-7336-1C188E6E9DF6}"/>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10/7/2026</a:t>
            </a:fld>
            <a:endParaRPr lang="en-US"/>
          </a:p>
        </p:txBody>
      </p:sp>
      <p:sp>
        <p:nvSpPr>
          <p:cNvPr id="5" name="Footer Placeholder 4">
            <a:extLst>
              <a:ext uri="{FF2B5EF4-FFF2-40B4-BE49-F238E27FC236}">
                <a16:creationId xmlns:a16="http://schemas.microsoft.com/office/drawing/2014/main" id="{FD80E8F4-18B6-A211-7D8E-13DD804028A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5886CB4-A66C-39B2-B282-C0188C1CF56A}"/>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1893833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D03D74-52AE-341D-412D-A0EE396E3CA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328FBE-7090-8414-EF51-512E1EEC56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B8101-70C5-419E-8DC7-CD306AEA506C}"/>
              </a:ext>
            </a:extLst>
          </p:cNvPr>
          <p:cNvSpPr>
            <a:spLocks noGrp="1"/>
          </p:cNvSpPr>
          <p:nvPr>
            <p:ph type="dt" sz="half" idx="10"/>
          </p:nvPr>
        </p:nvSpPr>
        <p:spPr>
          <a:xfrm>
            <a:off x="838200" y="6356350"/>
            <a:ext cx="2743200" cy="365125"/>
          </a:xfrm>
          <a:prstGeom prst="rect">
            <a:avLst/>
          </a:prstGeom>
        </p:spPr>
        <p:txBody>
          <a:bodyPr/>
          <a:lstStyle/>
          <a:p>
            <a:fld id="{ABF17D47-8EAF-4F60-B295-90A9394D2146}" type="datetimeFigureOut">
              <a:rPr lang="en-US" smtClean="0"/>
              <a:t>10/7/2026</a:t>
            </a:fld>
            <a:endParaRPr lang="en-US"/>
          </a:p>
        </p:txBody>
      </p:sp>
      <p:sp>
        <p:nvSpPr>
          <p:cNvPr id="5" name="Footer Placeholder 4">
            <a:extLst>
              <a:ext uri="{FF2B5EF4-FFF2-40B4-BE49-F238E27FC236}">
                <a16:creationId xmlns:a16="http://schemas.microsoft.com/office/drawing/2014/main" id="{631355F3-09B6-81BC-CF50-C93D2A3B02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27970A-0A06-03B1-7036-88A151D03A2E}"/>
              </a:ext>
            </a:extLst>
          </p:cNvPr>
          <p:cNvSpPr>
            <a:spLocks noGrp="1"/>
          </p:cNvSpPr>
          <p:nvPr>
            <p:ph type="sldNum" sz="quarter" idx="12"/>
          </p:nvPr>
        </p:nvSpPr>
        <p:spPr/>
        <p:txBody>
          <a:bodyPr/>
          <a:lstStyle/>
          <a:p>
            <a:fld id="{AB625E95-2BBC-452C-90C8-81BD8E2C2A72}" type="slidenum">
              <a:rPr lang="en-US" smtClean="0"/>
              <a:t>‹#›</a:t>
            </a:fld>
            <a:endParaRPr lang="en-US"/>
          </a:p>
        </p:txBody>
      </p:sp>
    </p:spTree>
    <p:extLst>
      <p:ext uri="{BB962C8B-B14F-4D97-AF65-F5344CB8AC3E}">
        <p14:creationId xmlns:p14="http://schemas.microsoft.com/office/powerpoint/2010/main" val="3130414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DC3C-8AF7-DF64-0D1F-6DAFD2A676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8180BF-6ADC-C05C-A64D-87C4B80EC6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565F7D-2BB0-66B7-197B-3C1FB23A26CD}"/>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5" name="Footer Placeholder 4">
            <a:extLst>
              <a:ext uri="{FF2B5EF4-FFF2-40B4-BE49-F238E27FC236}">
                <a16:creationId xmlns:a16="http://schemas.microsoft.com/office/drawing/2014/main" id="{437E7B79-73AF-FF9B-936E-C8109F901E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C0A39D-DC3D-E2E1-CB8B-733B37D6FB35}"/>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8478223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2B3EB-DB49-C9EF-67C6-527A9C0700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449025-0B40-D889-3B77-F7A7479592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0013C-3321-DD44-6179-5518B4B57F75}"/>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5" name="Footer Placeholder 4">
            <a:extLst>
              <a:ext uri="{FF2B5EF4-FFF2-40B4-BE49-F238E27FC236}">
                <a16:creationId xmlns:a16="http://schemas.microsoft.com/office/drawing/2014/main" id="{A879B562-676C-9D9A-DD5D-32080F8ADF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2D407-1DDD-3F3C-72B6-ACE26C9B9C0D}"/>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26130781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89AF5-AABD-F49D-3CD5-A049EC1F45EC}"/>
              </a:ext>
            </a:extLst>
          </p:cNvPr>
          <p:cNvSpPr>
            <a:spLocks noGrp="1"/>
          </p:cNvSpPr>
          <p:nvPr>
            <p:ph type="title"/>
          </p:nvPr>
        </p:nvSpPr>
        <p:spPr>
          <a:xfrm>
            <a:off x="231688" y="323712"/>
            <a:ext cx="10198501" cy="789866"/>
          </a:xfrm>
        </p:spPr>
        <p:txBody>
          <a:bodyPr>
            <a:normAutofit/>
          </a:bodyPr>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7548213-4DE3-CB5D-2D50-50F7FD538847}"/>
              </a:ext>
            </a:extLst>
          </p:cNvPr>
          <p:cNvSpPr>
            <a:spLocks noGrp="1"/>
          </p:cNvSpPr>
          <p:nvPr>
            <p:ph idx="1"/>
          </p:nvPr>
        </p:nvSpPr>
        <p:spPr>
          <a:xfrm>
            <a:off x="235729" y="1547332"/>
            <a:ext cx="11642418" cy="4356842"/>
          </a:xfrm>
        </p:spPr>
        <p:txBody>
          <a:bodyPr/>
          <a:lstStyle>
            <a:lvl1pPr marL="225425" indent="-225425">
              <a:buFont typeface="Arial" panose="020B0604020202020204"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0413D9E1-5F06-E4EC-B19E-68A6E6D60CCA}"/>
              </a:ext>
            </a:extLst>
          </p:cNvPr>
          <p:cNvSpPr>
            <a:spLocks noGrp="1"/>
          </p:cNvSpPr>
          <p:nvPr>
            <p:ph type="sldNum" sz="quarter" idx="4"/>
          </p:nvPr>
        </p:nvSpPr>
        <p:spPr>
          <a:xfrm>
            <a:off x="11387738" y="6613071"/>
            <a:ext cx="796097" cy="244929"/>
          </a:xfrm>
          <a:prstGeom prst="rect">
            <a:avLst/>
          </a:prstGeom>
        </p:spPr>
        <p:txBody>
          <a:bodyPr vert="horz" lIns="91440" tIns="45720" rIns="91440" bIns="45720" rtlCol="0" anchor="ctr"/>
          <a:lstStyle>
            <a:lvl1pPr algn="r">
              <a:defRPr sz="900">
                <a:solidFill>
                  <a:schemeClr val="tx1"/>
                </a:solidFill>
                <a:latin typeface="Arial" panose="020B0604020202020204" pitchFamily="34" charset="0"/>
                <a:cs typeface="Arial" panose="020B0604020202020204" pitchFamily="34" charset="0"/>
              </a:defRPr>
            </a:lvl1pPr>
          </a:lstStyle>
          <a:p>
            <a:fld id="{FF95D46F-68E8-4171-8536-729DEB5A20DE}" type="slidenum">
              <a:rPr lang="en-US" smtClean="0"/>
              <a:pPr/>
              <a:t>‹#›</a:t>
            </a:fld>
            <a:endParaRPr lang="en-US"/>
          </a:p>
        </p:txBody>
      </p:sp>
    </p:spTree>
    <p:extLst>
      <p:ext uri="{BB962C8B-B14F-4D97-AF65-F5344CB8AC3E}">
        <p14:creationId xmlns:p14="http://schemas.microsoft.com/office/powerpoint/2010/main" val="18627416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DC3C-8AF7-DF64-0D1F-6DAFD2A676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8180BF-6ADC-C05C-A64D-87C4B80EC6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565F7D-2BB0-66B7-197B-3C1FB23A26CD}"/>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5" name="Footer Placeholder 4">
            <a:extLst>
              <a:ext uri="{FF2B5EF4-FFF2-40B4-BE49-F238E27FC236}">
                <a16:creationId xmlns:a16="http://schemas.microsoft.com/office/drawing/2014/main" id="{437E7B79-73AF-FF9B-936E-C8109F901E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C0A39D-DC3D-E2E1-CB8B-733B37D6FB35}"/>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41794610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2B3EB-DB49-C9EF-67C6-527A9C0700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449025-0B40-D889-3B77-F7A7479592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0013C-3321-DD44-6179-5518B4B57F75}"/>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5" name="Footer Placeholder 4">
            <a:extLst>
              <a:ext uri="{FF2B5EF4-FFF2-40B4-BE49-F238E27FC236}">
                <a16:creationId xmlns:a16="http://schemas.microsoft.com/office/drawing/2014/main" id="{A879B562-676C-9D9A-DD5D-32080F8ADF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2D407-1DDD-3F3C-72B6-ACE26C9B9C0D}"/>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18780968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1AB80-127E-7396-6BBF-B551C38B1F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532B4B-9F46-CB95-A0A0-63DA466725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28243D-310E-09F3-D7C7-25DEEFF6DDFA}"/>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5" name="Footer Placeholder 4">
            <a:extLst>
              <a:ext uri="{FF2B5EF4-FFF2-40B4-BE49-F238E27FC236}">
                <a16:creationId xmlns:a16="http://schemas.microsoft.com/office/drawing/2014/main" id="{0E32F717-6D74-7878-2960-E2C39BE589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877F09-4401-C406-9D31-C26E96F7CB9D}"/>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4059126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BBB4-E34E-AA34-1E59-E500938BBE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B5F674-5FDF-FAE6-11CC-1251BCD9E3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FF9CC4-0CA2-391F-8F98-DA7A378055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E67BC42-BE97-8980-07FD-C6BACB8106C4}"/>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6" name="Footer Placeholder 5">
            <a:extLst>
              <a:ext uri="{FF2B5EF4-FFF2-40B4-BE49-F238E27FC236}">
                <a16:creationId xmlns:a16="http://schemas.microsoft.com/office/drawing/2014/main" id="{5500E0AA-CC3A-1E69-E16A-CACBC3872A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DB82A4-9702-3CBB-EA01-03982AFC24C8}"/>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19629448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98B99-D940-6415-8D73-661E0A359F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D6E7726-F4FB-5B91-22A5-9A5A101504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5EB324-31FC-AD8C-04C0-7E8AF3BB36A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359299-E959-45AE-09BC-6F316B2F6E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A95BAC-F90F-BEC8-21CD-72EFA5A418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1FF7E9-5BBA-0B18-A4E7-681007367456}"/>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8" name="Footer Placeholder 7">
            <a:extLst>
              <a:ext uri="{FF2B5EF4-FFF2-40B4-BE49-F238E27FC236}">
                <a16:creationId xmlns:a16="http://schemas.microsoft.com/office/drawing/2014/main" id="{0CEE829C-29C8-0A57-6422-B1A87D8F2A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16E099-D08C-255B-9D34-5DB9703BFB9D}"/>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2192077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B5CC3-8EFF-C696-7211-A00E4F87A7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9534FC-6761-F85C-ED0C-B701A92659C4}"/>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4" name="Footer Placeholder 3">
            <a:extLst>
              <a:ext uri="{FF2B5EF4-FFF2-40B4-BE49-F238E27FC236}">
                <a16:creationId xmlns:a16="http://schemas.microsoft.com/office/drawing/2014/main" id="{F363689B-A508-7FE9-532F-379DEF3BA4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147AD2-80C8-6304-0E70-B232C27481B8}"/>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443238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29BC4A-1670-DC73-BBD2-1F19E2413C0B}"/>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3" name="Footer Placeholder 2">
            <a:extLst>
              <a:ext uri="{FF2B5EF4-FFF2-40B4-BE49-F238E27FC236}">
                <a16:creationId xmlns:a16="http://schemas.microsoft.com/office/drawing/2014/main" id="{2C982828-C879-CA34-9BBA-8BBF2AF2B1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EC7162-77BE-960C-B342-46FA33FC7600}"/>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570853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98DBD-D3AF-444C-68FB-EABDB964DD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7733B7-CA07-DF8D-FD00-48FDCAC9FB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FFA584-6CCF-AFD3-E44E-1A63BF34BA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116D1A-71DD-690E-E1C6-AF0165EF3059}"/>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6" name="Footer Placeholder 5">
            <a:extLst>
              <a:ext uri="{FF2B5EF4-FFF2-40B4-BE49-F238E27FC236}">
                <a16:creationId xmlns:a16="http://schemas.microsoft.com/office/drawing/2014/main" id="{AA588643-21D6-219B-7561-32EB007C2F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E51B40-1ED4-1DB5-8582-20E6BCB2767B}"/>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22416861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C7F6D-6F6B-E705-4ADD-1DEC797EFC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693892-3F3A-2865-B447-8EE05E0774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4D7CDE-3484-1DF1-B175-D14612E24B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123353-A220-2B75-F099-C8D51947968B}"/>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6" name="Footer Placeholder 5">
            <a:extLst>
              <a:ext uri="{FF2B5EF4-FFF2-40B4-BE49-F238E27FC236}">
                <a16:creationId xmlns:a16="http://schemas.microsoft.com/office/drawing/2014/main" id="{91698F3F-6C5A-31E8-1489-C1B13D3180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661A23-DF8F-A48E-2117-A932F0D2E066}"/>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10146131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59707-5974-B998-243E-242289D714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05B99D4-F46C-7C3E-1FEE-E0E6200E44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C3D594-935E-609B-D69C-E5B4C9401335}"/>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5" name="Footer Placeholder 4">
            <a:extLst>
              <a:ext uri="{FF2B5EF4-FFF2-40B4-BE49-F238E27FC236}">
                <a16:creationId xmlns:a16="http://schemas.microsoft.com/office/drawing/2014/main" id="{D1E6B225-2D51-F89C-CAD5-9280184CB3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21C378-0D26-B9AA-9711-179A7322CE91}"/>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15367704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1DA4B2-4442-A3FF-AC70-1424CF3199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E179CD-C66F-CD9D-A418-EA433058DD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46FBF5-A866-45E7-13BD-81A3DD70DD63}"/>
              </a:ext>
            </a:extLst>
          </p:cNvPr>
          <p:cNvSpPr>
            <a:spLocks noGrp="1"/>
          </p:cNvSpPr>
          <p:nvPr>
            <p:ph type="dt" sz="half" idx="10"/>
          </p:nvPr>
        </p:nvSpPr>
        <p:spPr/>
        <p:txBody>
          <a:bodyPr/>
          <a:lstStyle/>
          <a:p>
            <a:fld id="{8366671A-AB33-4865-BCED-59125E8F2836}" type="datetimeFigureOut">
              <a:rPr lang="en-US" smtClean="0"/>
              <a:t>10/7/2026</a:t>
            </a:fld>
            <a:endParaRPr lang="en-US"/>
          </a:p>
        </p:txBody>
      </p:sp>
      <p:sp>
        <p:nvSpPr>
          <p:cNvPr id="5" name="Footer Placeholder 4">
            <a:extLst>
              <a:ext uri="{FF2B5EF4-FFF2-40B4-BE49-F238E27FC236}">
                <a16:creationId xmlns:a16="http://schemas.microsoft.com/office/drawing/2014/main" id="{AA2E1332-4851-113E-22B5-B3F2B2C2E7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04200C-4509-C1AB-5E91-43F095087DAF}"/>
              </a:ext>
            </a:extLst>
          </p:cNvPr>
          <p:cNvSpPr>
            <a:spLocks noGrp="1"/>
          </p:cNvSpPr>
          <p:nvPr>
            <p:ph type="sldNum" sz="quarter" idx="12"/>
          </p:nvPr>
        </p:nvSpPr>
        <p:spPr/>
        <p:txBody>
          <a:bodyPr/>
          <a:lstStyle/>
          <a:p>
            <a:fld id="{2563296E-F7C4-4AA4-86D1-B9026AE5D817}" type="slidenum">
              <a:rPr lang="en-US" smtClean="0"/>
              <a:t>‹#›</a:t>
            </a:fld>
            <a:endParaRPr lang="en-US"/>
          </a:p>
        </p:txBody>
      </p:sp>
    </p:spTree>
    <p:extLst>
      <p:ext uri="{BB962C8B-B14F-4D97-AF65-F5344CB8AC3E}">
        <p14:creationId xmlns:p14="http://schemas.microsoft.com/office/powerpoint/2010/main" val="11820030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High Risk Event">
    <p:spTree>
      <p:nvGrpSpPr>
        <p:cNvPr id="1" name=""/>
        <p:cNvGrpSpPr/>
        <p:nvPr/>
      </p:nvGrpSpPr>
      <p:grpSpPr>
        <a:xfrm>
          <a:off x="0" y="0"/>
          <a:ext cx="0" cy="0"/>
          <a:chOff x="0" y="0"/>
          <a:chExt cx="0" cy="0"/>
        </a:xfrm>
      </p:grpSpPr>
      <p:sp>
        <p:nvSpPr>
          <p:cNvPr id="12" name="Title 9">
            <a:extLst>
              <a:ext uri="{FF2B5EF4-FFF2-40B4-BE49-F238E27FC236}">
                <a16:creationId xmlns:a16="http://schemas.microsoft.com/office/drawing/2014/main" id="{3CB44BE4-315C-403E-89DC-59ED94E35F41}"/>
              </a:ext>
            </a:extLst>
          </p:cNvPr>
          <p:cNvSpPr>
            <a:spLocks noGrp="1"/>
          </p:cNvSpPr>
          <p:nvPr>
            <p:ph type="title" hasCustomPrompt="1"/>
          </p:nvPr>
        </p:nvSpPr>
        <p:spPr>
          <a:xfrm>
            <a:off x="3493723" y="273979"/>
            <a:ext cx="462455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1265364" y="31231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High Risk Event:</a:t>
            </a:r>
          </a:p>
        </p:txBody>
      </p:sp>
      <p:graphicFrame>
        <p:nvGraphicFramePr>
          <p:cNvPr id="27" name="Table 2">
            <a:extLst>
              <a:ext uri="{FF2B5EF4-FFF2-40B4-BE49-F238E27FC236}">
                <a16:creationId xmlns:a16="http://schemas.microsoft.com/office/drawing/2014/main" id="{2E2CDC08-4430-4340-B351-E835113BC202}"/>
              </a:ext>
            </a:extLst>
          </p:cNvPr>
          <p:cNvGraphicFramePr>
            <a:graphicFrameLocks noGrp="1"/>
          </p:cNvGraphicFramePr>
          <p:nvPr userDrawn="1">
            <p:extLst>
              <p:ext uri="{D42A27DB-BD31-4B8C-83A1-F6EECF244321}">
                <p14:modId xmlns:p14="http://schemas.microsoft.com/office/powerpoint/2010/main" val="3694838659"/>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C14628"/>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pic>
        <p:nvPicPr>
          <p:cNvPr id="29" name="Picture 28">
            <a:extLst>
              <a:ext uri="{FF2B5EF4-FFF2-40B4-BE49-F238E27FC236}">
                <a16:creationId xmlns:a16="http://schemas.microsoft.com/office/drawing/2014/main" id="{7BB7579B-44CB-4F79-A03B-A82982384F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3" name="Picture Placeholder 2">
            <a:extLst>
              <a:ext uri="{FF2B5EF4-FFF2-40B4-BE49-F238E27FC236}">
                <a16:creationId xmlns:a16="http://schemas.microsoft.com/office/drawing/2014/main" id="{24D3A16F-CF2D-41B9-B8B2-19302DB85CE5}"/>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9" name="Picture Placeholder 10" descr="Logo&#10;&#10;Description automatically generated with medium confidence">
            <a:extLst>
              <a:ext uri="{FF2B5EF4-FFF2-40B4-BE49-F238E27FC236}">
                <a16:creationId xmlns:a16="http://schemas.microsoft.com/office/drawing/2014/main" id="{A4D667B8-73E8-4470-B9A7-980474805E1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24644252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447655649"/>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5800B"/>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65364" y="31231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Safety Alert: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2895601" y="269826"/>
            <a:ext cx="520218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6830043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447655649"/>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5800B"/>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65364" y="31231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Industry Incident Alert: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165599" y="269826"/>
            <a:ext cx="5095631"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5979695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3231362595"/>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00B05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Safety Success:</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3281284" y="273247"/>
            <a:ext cx="520218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39905924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PFE First Pag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1236132" y="31983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Potential Fatal Event:</a:t>
            </a:r>
          </a:p>
        </p:txBody>
      </p:sp>
      <p:sp>
        <p:nvSpPr>
          <p:cNvPr id="46" name="Picture Placeholder 45">
            <a:extLst>
              <a:ext uri="{FF2B5EF4-FFF2-40B4-BE49-F238E27FC236}">
                <a16:creationId xmlns:a16="http://schemas.microsoft.com/office/drawing/2014/main" id="{9970122C-C8E4-4720-A69A-0E2F32A475B3}"/>
              </a:ext>
            </a:extLst>
          </p:cNvPr>
          <p:cNvSpPr>
            <a:spLocks noGrp="1"/>
          </p:cNvSpPr>
          <p:nvPr>
            <p:ph type="pic" sz="quarter" idx="16"/>
          </p:nvPr>
        </p:nvSpPr>
        <p:spPr>
          <a:xfrm>
            <a:off x="9206078" y="1404939"/>
            <a:ext cx="2409824" cy="2352675"/>
          </a:xfrm>
          <a:prstGeom prst="rect">
            <a:avLst/>
          </a:prstGeom>
        </p:spPr>
        <p:txBody>
          <a:bodyPr/>
          <a:lstStyle/>
          <a:p>
            <a:endParaRPr lang="en-US"/>
          </a:p>
        </p:txBody>
      </p:sp>
      <p:sp>
        <p:nvSpPr>
          <p:cNvPr id="48" name="Picture Placeholder 47">
            <a:extLst>
              <a:ext uri="{FF2B5EF4-FFF2-40B4-BE49-F238E27FC236}">
                <a16:creationId xmlns:a16="http://schemas.microsoft.com/office/drawing/2014/main" id="{D978F47B-038C-4D2F-909F-84865B87DBF6}"/>
              </a:ext>
            </a:extLst>
          </p:cNvPr>
          <p:cNvSpPr>
            <a:spLocks noGrp="1"/>
          </p:cNvSpPr>
          <p:nvPr>
            <p:ph type="pic" sz="quarter" idx="17"/>
          </p:nvPr>
        </p:nvSpPr>
        <p:spPr>
          <a:xfrm>
            <a:off x="6461367" y="1400177"/>
            <a:ext cx="2409824" cy="2352675"/>
          </a:xfrm>
          <a:prstGeom prst="rect">
            <a:avLst/>
          </a:prstGeom>
        </p:spPr>
        <p:txBody>
          <a:bodyPr/>
          <a:lstStyle/>
          <a:p>
            <a:endParaRPr lang="en-US"/>
          </a:p>
        </p:txBody>
      </p:sp>
      <p:sp>
        <p:nvSpPr>
          <p:cNvPr id="49" name="Picture Placeholder 47">
            <a:extLst>
              <a:ext uri="{FF2B5EF4-FFF2-40B4-BE49-F238E27FC236}">
                <a16:creationId xmlns:a16="http://schemas.microsoft.com/office/drawing/2014/main" id="{783014AD-39D1-40FB-92B9-9AD8139F5158}"/>
              </a:ext>
            </a:extLst>
          </p:cNvPr>
          <p:cNvSpPr>
            <a:spLocks noGrp="1"/>
          </p:cNvSpPr>
          <p:nvPr>
            <p:ph type="pic" sz="quarter" idx="18"/>
          </p:nvPr>
        </p:nvSpPr>
        <p:spPr>
          <a:xfrm>
            <a:off x="7009896" y="4057843"/>
            <a:ext cx="4073285" cy="1790509"/>
          </a:xfrm>
          <a:prstGeom prst="rect">
            <a:avLst/>
          </a:prstGeom>
        </p:spPr>
        <p:txBody>
          <a:bodyPr/>
          <a:lstStyle/>
          <a:p>
            <a:endParaRPr lang="en-US"/>
          </a:p>
        </p:txBody>
      </p:sp>
      <p:sp>
        <p:nvSpPr>
          <p:cNvPr id="66" name="Text Placeholder 65">
            <a:extLst>
              <a:ext uri="{FF2B5EF4-FFF2-40B4-BE49-F238E27FC236}">
                <a16:creationId xmlns:a16="http://schemas.microsoft.com/office/drawing/2014/main" id="{DE4C36A2-1234-4698-B62A-3D670FAC5B8F}"/>
              </a:ext>
            </a:extLst>
          </p:cNvPr>
          <p:cNvSpPr>
            <a:spLocks noGrp="1"/>
          </p:cNvSpPr>
          <p:nvPr>
            <p:ph type="body" sz="quarter" idx="32"/>
          </p:nvPr>
        </p:nvSpPr>
        <p:spPr>
          <a:xfrm>
            <a:off x="6461365" y="3752850"/>
            <a:ext cx="2409824" cy="236484"/>
          </a:xfrm>
          <a:prstGeom prst="rect">
            <a:avLst/>
          </a:prstGeom>
        </p:spPr>
        <p:txBody>
          <a:bodyPr/>
          <a:lstStyle>
            <a:lvl1pPr>
              <a:defRPr sz="1401"/>
            </a:lvl1pPr>
            <a:lvl3pPr marL="384051" indent="0">
              <a:buNone/>
              <a:defRPr/>
            </a:lvl3pPr>
          </a:lstStyle>
          <a:p>
            <a:pPr lvl="0"/>
            <a:endParaRPr lang="en-US"/>
          </a:p>
        </p:txBody>
      </p:sp>
      <p:sp>
        <p:nvSpPr>
          <p:cNvPr id="67" name="Text Placeholder 65">
            <a:extLst>
              <a:ext uri="{FF2B5EF4-FFF2-40B4-BE49-F238E27FC236}">
                <a16:creationId xmlns:a16="http://schemas.microsoft.com/office/drawing/2014/main" id="{DA7919E0-CDAF-4C96-A481-21EDB869AC01}"/>
              </a:ext>
            </a:extLst>
          </p:cNvPr>
          <p:cNvSpPr>
            <a:spLocks noGrp="1"/>
          </p:cNvSpPr>
          <p:nvPr>
            <p:ph type="body" sz="quarter" idx="33"/>
          </p:nvPr>
        </p:nvSpPr>
        <p:spPr>
          <a:xfrm>
            <a:off x="9201111" y="3769573"/>
            <a:ext cx="2414791" cy="226425"/>
          </a:xfrm>
          <a:prstGeom prst="rect">
            <a:avLst/>
          </a:prstGeom>
        </p:spPr>
        <p:txBody>
          <a:bodyPr/>
          <a:lstStyle>
            <a:lvl1pPr>
              <a:defRPr sz="1401"/>
            </a:lvl1pPr>
            <a:lvl3pPr marL="384051" indent="0">
              <a:buNone/>
              <a:defRPr/>
            </a:lvl3pPr>
          </a:lstStyle>
          <a:p>
            <a:pPr lvl="0"/>
            <a:endParaRPr lang="en-US"/>
          </a:p>
        </p:txBody>
      </p:sp>
      <p:sp>
        <p:nvSpPr>
          <p:cNvPr id="68" name="Text Placeholder 65">
            <a:extLst>
              <a:ext uri="{FF2B5EF4-FFF2-40B4-BE49-F238E27FC236}">
                <a16:creationId xmlns:a16="http://schemas.microsoft.com/office/drawing/2014/main" id="{B1C85E3C-04FA-424C-98CB-D6401A4A9979}"/>
              </a:ext>
            </a:extLst>
          </p:cNvPr>
          <p:cNvSpPr>
            <a:spLocks noGrp="1"/>
          </p:cNvSpPr>
          <p:nvPr>
            <p:ph type="body" sz="quarter" idx="34"/>
          </p:nvPr>
        </p:nvSpPr>
        <p:spPr>
          <a:xfrm>
            <a:off x="7009896" y="5855288"/>
            <a:ext cx="4073285" cy="226425"/>
          </a:xfrm>
          <a:prstGeom prst="rect">
            <a:avLst/>
          </a:prstGeom>
        </p:spPr>
        <p:txBody>
          <a:bodyPr/>
          <a:lstStyle>
            <a:lvl1pPr>
              <a:defRPr sz="1401"/>
            </a:lvl1pPr>
            <a:lvl3pPr marL="384051" indent="0">
              <a:buNone/>
              <a:defRPr/>
            </a:lvl3pPr>
          </a:lstStyle>
          <a:p>
            <a:pPr lvl="0"/>
            <a:endParaRPr lang="en-US"/>
          </a:p>
        </p:txBody>
      </p:sp>
      <p:sp>
        <p:nvSpPr>
          <p:cNvPr id="32" name="TextBox 31">
            <a:extLst>
              <a:ext uri="{FF2B5EF4-FFF2-40B4-BE49-F238E27FC236}">
                <a16:creationId xmlns:a16="http://schemas.microsoft.com/office/drawing/2014/main" id="{96A18137-DC09-48E5-83F3-BDB8A8DC651C}"/>
              </a:ext>
            </a:extLst>
          </p:cNvPr>
          <p:cNvSpPr txBox="1"/>
          <p:nvPr userDrawn="1"/>
        </p:nvSpPr>
        <p:spPr>
          <a:xfrm>
            <a:off x="3049954" y="3218934"/>
            <a:ext cx="6099906" cy="369332"/>
          </a:xfrm>
          <a:prstGeom prst="rect">
            <a:avLst/>
          </a:prstGeom>
          <a:noFill/>
        </p:spPr>
        <p:txBody>
          <a:bodyPr wrap="square">
            <a:spAutoFit/>
          </a:bodyPr>
          <a:lstStyle/>
          <a:p>
            <a:endParaRPr lang="en-US" sz="1800" b="1">
              <a:latin typeface="Arial" panose="020B0604020202020204" pitchFamily="34" charset="0"/>
              <a:cs typeface="Arial" panose="020B0604020202020204" pitchFamily="34" charset="0"/>
            </a:endParaRPr>
          </a:p>
        </p:txBody>
      </p:sp>
      <p:graphicFrame>
        <p:nvGraphicFramePr>
          <p:cNvPr id="33" name="Table 2">
            <a:extLst>
              <a:ext uri="{FF2B5EF4-FFF2-40B4-BE49-F238E27FC236}">
                <a16:creationId xmlns:a16="http://schemas.microsoft.com/office/drawing/2014/main" id="{4013CCEF-D53D-4F7F-906A-48E4D26AD87E}"/>
              </a:ext>
            </a:extLst>
          </p:cNvPr>
          <p:cNvGraphicFramePr>
            <a:graphicFrameLocks noGrp="1"/>
          </p:cNvGraphicFramePr>
          <p:nvPr userDrawn="1">
            <p:extLst>
              <p:ext uri="{D42A27DB-BD31-4B8C-83A1-F6EECF244321}">
                <p14:modId xmlns:p14="http://schemas.microsoft.com/office/powerpoint/2010/main" val="2222119393"/>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FFF0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34" name="Title 9">
            <a:extLst>
              <a:ext uri="{FF2B5EF4-FFF2-40B4-BE49-F238E27FC236}">
                <a16:creationId xmlns:a16="http://schemas.microsoft.com/office/drawing/2014/main" id="{7CCF051D-2A8C-4AE0-8753-2ABC96B21F37}"/>
              </a:ext>
            </a:extLst>
          </p:cNvPr>
          <p:cNvSpPr>
            <a:spLocks noGrp="1"/>
          </p:cNvSpPr>
          <p:nvPr>
            <p:ph type="title" hasCustomPrompt="1"/>
          </p:nvPr>
        </p:nvSpPr>
        <p:spPr>
          <a:xfrm>
            <a:off x="3857703" y="269826"/>
            <a:ext cx="426057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15" name="Picture 14">
            <a:extLst>
              <a:ext uri="{FF2B5EF4-FFF2-40B4-BE49-F238E27FC236}">
                <a16:creationId xmlns:a16="http://schemas.microsoft.com/office/drawing/2014/main" id="{55109801-6542-48D8-AAC2-C3178335A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17" name="Picture Placeholder 2">
            <a:extLst>
              <a:ext uri="{FF2B5EF4-FFF2-40B4-BE49-F238E27FC236}">
                <a16:creationId xmlns:a16="http://schemas.microsoft.com/office/drawing/2014/main" id="{B23D135D-4B5B-4F66-A089-FBB24E6E6928}"/>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9" name="Picture Placeholder 10" descr="Logo&#10;&#10;Description automatically generated with medium confidence">
            <a:extLst>
              <a:ext uri="{FF2B5EF4-FFF2-40B4-BE49-F238E27FC236}">
                <a16:creationId xmlns:a16="http://schemas.microsoft.com/office/drawing/2014/main" id="{37B7C0B6-7241-4A0D-8684-E0D37A9EA0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2564826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PFE First Pag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1236132" y="319835"/>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Actionable Event:</a:t>
            </a:r>
          </a:p>
        </p:txBody>
      </p:sp>
      <p:sp>
        <p:nvSpPr>
          <p:cNvPr id="46" name="Picture Placeholder 45">
            <a:extLst>
              <a:ext uri="{FF2B5EF4-FFF2-40B4-BE49-F238E27FC236}">
                <a16:creationId xmlns:a16="http://schemas.microsoft.com/office/drawing/2014/main" id="{9970122C-C8E4-4720-A69A-0E2F32A475B3}"/>
              </a:ext>
            </a:extLst>
          </p:cNvPr>
          <p:cNvSpPr>
            <a:spLocks noGrp="1"/>
          </p:cNvSpPr>
          <p:nvPr>
            <p:ph type="pic" sz="quarter" idx="16"/>
          </p:nvPr>
        </p:nvSpPr>
        <p:spPr>
          <a:xfrm>
            <a:off x="9206078" y="1404939"/>
            <a:ext cx="2409824" cy="2352675"/>
          </a:xfrm>
          <a:prstGeom prst="rect">
            <a:avLst/>
          </a:prstGeom>
        </p:spPr>
        <p:txBody>
          <a:bodyPr/>
          <a:lstStyle/>
          <a:p>
            <a:endParaRPr lang="en-US"/>
          </a:p>
        </p:txBody>
      </p:sp>
      <p:sp>
        <p:nvSpPr>
          <p:cNvPr id="48" name="Picture Placeholder 47">
            <a:extLst>
              <a:ext uri="{FF2B5EF4-FFF2-40B4-BE49-F238E27FC236}">
                <a16:creationId xmlns:a16="http://schemas.microsoft.com/office/drawing/2014/main" id="{D978F47B-038C-4D2F-909F-84865B87DBF6}"/>
              </a:ext>
            </a:extLst>
          </p:cNvPr>
          <p:cNvSpPr>
            <a:spLocks noGrp="1"/>
          </p:cNvSpPr>
          <p:nvPr>
            <p:ph type="pic" sz="quarter" idx="17"/>
          </p:nvPr>
        </p:nvSpPr>
        <p:spPr>
          <a:xfrm>
            <a:off x="6461367" y="1400177"/>
            <a:ext cx="2409824" cy="2352675"/>
          </a:xfrm>
          <a:prstGeom prst="rect">
            <a:avLst/>
          </a:prstGeom>
        </p:spPr>
        <p:txBody>
          <a:bodyPr/>
          <a:lstStyle/>
          <a:p>
            <a:endParaRPr lang="en-US"/>
          </a:p>
        </p:txBody>
      </p:sp>
      <p:sp>
        <p:nvSpPr>
          <p:cNvPr id="49" name="Picture Placeholder 47">
            <a:extLst>
              <a:ext uri="{FF2B5EF4-FFF2-40B4-BE49-F238E27FC236}">
                <a16:creationId xmlns:a16="http://schemas.microsoft.com/office/drawing/2014/main" id="{783014AD-39D1-40FB-92B9-9AD8139F5158}"/>
              </a:ext>
            </a:extLst>
          </p:cNvPr>
          <p:cNvSpPr>
            <a:spLocks noGrp="1"/>
          </p:cNvSpPr>
          <p:nvPr>
            <p:ph type="pic" sz="quarter" idx="18"/>
          </p:nvPr>
        </p:nvSpPr>
        <p:spPr>
          <a:xfrm>
            <a:off x="7009896" y="4057843"/>
            <a:ext cx="4073285" cy="1790509"/>
          </a:xfrm>
          <a:prstGeom prst="rect">
            <a:avLst/>
          </a:prstGeom>
        </p:spPr>
        <p:txBody>
          <a:bodyPr/>
          <a:lstStyle/>
          <a:p>
            <a:endParaRPr lang="en-US"/>
          </a:p>
        </p:txBody>
      </p:sp>
      <p:sp>
        <p:nvSpPr>
          <p:cNvPr id="66" name="Text Placeholder 65">
            <a:extLst>
              <a:ext uri="{FF2B5EF4-FFF2-40B4-BE49-F238E27FC236}">
                <a16:creationId xmlns:a16="http://schemas.microsoft.com/office/drawing/2014/main" id="{DE4C36A2-1234-4698-B62A-3D670FAC5B8F}"/>
              </a:ext>
            </a:extLst>
          </p:cNvPr>
          <p:cNvSpPr>
            <a:spLocks noGrp="1"/>
          </p:cNvSpPr>
          <p:nvPr>
            <p:ph type="body" sz="quarter" idx="32"/>
          </p:nvPr>
        </p:nvSpPr>
        <p:spPr>
          <a:xfrm>
            <a:off x="6461365" y="3752850"/>
            <a:ext cx="2409824" cy="236484"/>
          </a:xfrm>
          <a:prstGeom prst="rect">
            <a:avLst/>
          </a:prstGeom>
        </p:spPr>
        <p:txBody>
          <a:bodyPr/>
          <a:lstStyle>
            <a:lvl1pPr>
              <a:defRPr sz="1401"/>
            </a:lvl1pPr>
            <a:lvl3pPr marL="384051" indent="0">
              <a:buNone/>
              <a:defRPr/>
            </a:lvl3pPr>
          </a:lstStyle>
          <a:p>
            <a:pPr lvl="0"/>
            <a:endParaRPr lang="en-US"/>
          </a:p>
        </p:txBody>
      </p:sp>
      <p:sp>
        <p:nvSpPr>
          <p:cNvPr id="67" name="Text Placeholder 65">
            <a:extLst>
              <a:ext uri="{FF2B5EF4-FFF2-40B4-BE49-F238E27FC236}">
                <a16:creationId xmlns:a16="http://schemas.microsoft.com/office/drawing/2014/main" id="{DA7919E0-CDAF-4C96-A481-21EDB869AC01}"/>
              </a:ext>
            </a:extLst>
          </p:cNvPr>
          <p:cNvSpPr>
            <a:spLocks noGrp="1"/>
          </p:cNvSpPr>
          <p:nvPr>
            <p:ph type="body" sz="quarter" idx="33"/>
          </p:nvPr>
        </p:nvSpPr>
        <p:spPr>
          <a:xfrm>
            <a:off x="9201111" y="3769573"/>
            <a:ext cx="2414791" cy="226425"/>
          </a:xfrm>
          <a:prstGeom prst="rect">
            <a:avLst/>
          </a:prstGeom>
        </p:spPr>
        <p:txBody>
          <a:bodyPr/>
          <a:lstStyle>
            <a:lvl1pPr>
              <a:defRPr sz="1401"/>
            </a:lvl1pPr>
            <a:lvl3pPr marL="384051" indent="0">
              <a:buNone/>
              <a:defRPr/>
            </a:lvl3pPr>
          </a:lstStyle>
          <a:p>
            <a:pPr lvl="0"/>
            <a:endParaRPr lang="en-US"/>
          </a:p>
        </p:txBody>
      </p:sp>
      <p:sp>
        <p:nvSpPr>
          <p:cNvPr id="68" name="Text Placeholder 65">
            <a:extLst>
              <a:ext uri="{FF2B5EF4-FFF2-40B4-BE49-F238E27FC236}">
                <a16:creationId xmlns:a16="http://schemas.microsoft.com/office/drawing/2014/main" id="{B1C85E3C-04FA-424C-98CB-D6401A4A9979}"/>
              </a:ext>
            </a:extLst>
          </p:cNvPr>
          <p:cNvSpPr>
            <a:spLocks noGrp="1"/>
          </p:cNvSpPr>
          <p:nvPr>
            <p:ph type="body" sz="quarter" idx="34"/>
          </p:nvPr>
        </p:nvSpPr>
        <p:spPr>
          <a:xfrm>
            <a:off x="7009896" y="5855288"/>
            <a:ext cx="4073285" cy="226425"/>
          </a:xfrm>
          <a:prstGeom prst="rect">
            <a:avLst/>
          </a:prstGeom>
        </p:spPr>
        <p:txBody>
          <a:bodyPr/>
          <a:lstStyle>
            <a:lvl1pPr>
              <a:defRPr sz="1401"/>
            </a:lvl1pPr>
            <a:lvl3pPr marL="384051" indent="0">
              <a:buNone/>
              <a:defRPr/>
            </a:lvl3pPr>
          </a:lstStyle>
          <a:p>
            <a:pPr lvl="0"/>
            <a:endParaRPr lang="en-US"/>
          </a:p>
        </p:txBody>
      </p:sp>
      <p:sp>
        <p:nvSpPr>
          <p:cNvPr id="32" name="TextBox 31">
            <a:extLst>
              <a:ext uri="{FF2B5EF4-FFF2-40B4-BE49-F238E27FC236}">
                <a16:creationId xmlns:a16="http://schemas.microsoft.com/office/drawing/2014/main" id="{96A18137-DC09-48E5-83F3-BDB8A8DC651C}"/>
              </a:ext>
            </a:extLst>
          </p:cNvPr>
          <p:cNvSpPr txBox="1"/>
          <p:nvPr userDrawn="1"/>
        </p:nvSpPr>
        <p:spPr>
          <a:xfrm>
            <a:off x="3049954" y="3218934"/>
            <a:ext cx="6099906" cy="369332"/>
          </a:xfrm>
          <a:prstGeom prst="rect">
            <a:avLst/>
          </a:prstGeom>
          <a:noFill/>
        </p:spPr>
        <p:txBody>
          <a:bodyPr wrap="square">
            <a:spAutoFit/>
          </a:bodyPr>
          <a:lstStyle/>
          <a:p>
            <a:endParaRPr lang="en-US" sz="1800" b="1">
              <a:latin typeface="Arial" panose="020B0604020202020204" pitchFamily="34" charset="0"/>
              <a:cs typeface="Arial" panose="020B0604020202020204" pitchFamily="34" charset="0"/>
            </a:endParaRPr>
          </a:p>
        </p:txBody>
      </p:sp>
      <p:graphicFrame>
        <p:nvGraphicFramePr>
          <p:cNvPr id="33" name="Table 2">
            <a:extLst>
              <a:ext uri="{FF2B5EF4-FFF2-40B4-BE49-F238E27FC236}">
                <a16:creationId xmlns:a16="http://schemas.microsoft.com/office/drawing/2014/main" id="{4013CCEF-D53D-4F7F-906A-48E4D26AD87E}"/>
              </a:ext>
            </a:extLst>
          </p:cNvPr>
          <p:cNvGraphicFramePr>
            <a:graphicFrameLocks noGrp="1"/>
          </p:cNvGraphicFramePr>
          <p:nvPr userDrawn="1">
            <p:extLst>
              <p:ext uri="{D42A27DB-BD31-4B8C-83A1-F6EECF244321}">
                <p14:modId xmlns:p14="http://schemas.microsoft.com/office/powerpoint/2010/main" val="2222119393"/>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FFFF0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34" name="Title 9">
            <a:extLst>
              <a:ext uri="{FF2B5EF4-FFF2-40B4-BE49-F238E27FC236}">
                <a16:creationId xmlns:a16="http://schemas.microsoft.com/office/drawing/2014/main" id="{7CCF051D-2A8C-4AE0-8753-2ABC96B21F37}"/>
              </a:ext>
            </a:extLst>
          </p:cNvPr>
          <p:cNvSpPr>
            <a:spLocks noGrp="1"/>
          </p:cNvSpPr>
          <p:nvPr>
            <p:ph type="title" hasCustomPrompt="1"/>
          </p:nvPr>
        </p:nvSpPr>
        <p:spPr>
          <a:xfrm>
            <a:off x="3857703" y="269826"/>
            <a:ext cx="426057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15" name="Picture 14">
            <a:extLst>
              <a:ext uri="{FF2B5EF4-FFF2-40B4-BE49-F238E27FC236}">
                <a16:creationId xmlns:a16="http://schemas.microsoft.com/office/drawing/2014/main" id="{55109801-6542-48D8-AAC2-C3178335A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17" name="Picture Placeholder 2">
            <a:extLst>
              <a:ext uri="{FF2B5EF4-FFF2-40B4-BE49-F238E27FC236}">
                <a16:creationId xmlns:a16="http://schemas.microsoft.com/office/drawing/2014/main" id="{B23D135D-4B5B-4F66-A089-FBB24E6E6928}"/>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9" name="Picture Placeholder 10" descr="Logo&#10;&#10;Description automatically generated with medium confidence">
            <a:extLst>
              <a:ext uri="{FF2B5EF4-FFF2-40B4-BE49-F238E27FC236}">
                <a16:creationId xmlns:a16="http://schemas.microsoft.com/office/drawing/2014/main" id="{37B7C0B6-7241-4A0D-8684-E0D37A9EA0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316701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2_PFE First Page">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0170F48A-97D8-402D-80D6-FD813F09F72F}"/>
              </a:ext>
            </a:extLst>
          </p:cNvPr>
          <p:cNvSpPr txBox="1"/>
          <p:nvPr userDrawn="1"/>
        </p:nvSpPr>
        <p:spPr>
          <a:xfrm>
            <a:off x="2227384" y="319835"/>
            <a:ext cx="3241263"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Fatal Event:</a:t>
            </a:r>
          </a:p>
        </p:txBody>
      </p:sp>
      <p:sp>
        <p:nvSpPr>
          <p:cNvPr id="46" name="Picture Placeholder 45">
            <a:extLst>
              <a:ext uri="{FF2B5EF4-FFF2-40B4-BE49-F238E27FC236}">
                <a16:creationId xmlns:a16="http://schemas.microsoft.com/office/drawing/2014/main" id="{9970122C-C8E4-4720-A69A-0E2F32A475B3}"/>
              </a:ext>
            </a:extLst>
          </p:cNvPr>
          <p:cNvSpPr>
            <a:spLocks noGrp="1"/>
          </p:cNvSpPr>
          <p:nvPr>
            <p:ph type="pic" sz="quarter" idx="16"/>
          </p:nvPr>
        </p:nvSpPr>
        <p:spPr>
          <a:xfrm>
            <a:off x="9206078" y="1404939"/>
            <a:ext cx="2409824" cy="2352675"/>
          </a:xfrm>
          <a:prstGeom prst="rect">
            <a:avLst/>
          </a:prstGeom>
        </p:spPr>
        <p:txBody>
          <a:bodyPr/>
          <a:lstStyle/>
          <a:p>
            <a:endParaRPr lang="en-US"/>
          </a:p>
        </p:txBody>
      </p:sp>
      <p:sp>
        <p:nvSpPr>
          <p:cNvPr id="48" name="Picture Placeholder 47">
            <a:extLst>
              <a:ext uri="{FF2B5EF4-FFF2-40B4-BE49-F238E27FC236}">
                <a16:creationId xmlns:a16="http://schemas.microsoft.com/office/drawing/2014/main" id="{D978F47B-038C-4D2F-909F-84865B87DBF6}"/>
              </a:ext>
            </a:extLst>
          </p:cNvPr>
          <p:cNvSpPr>
            <a:spLocks noGrp="1"/>
          </p:cNvSpPr>
          <p:nvPr>
            <p:ph type="pic" sz="quarter" idx="17"/>
          </p:nvPr>
        </p:nvSpPr>
        <p:spPr>
          <a:xfrm>
            <a:off x="6461367" y="1400177"/>
            <a:ext cx="2409824" cy="2352675"/>
          </a:xfrm>
          <a:prstGeom prst="rect">
            <a:avLst/>
          </a:prstGeom>
        </p:spPr>
        <p:txBody>
          <a:bodyPr/>
          <a:lstStyle/>
          <a:p>
            <a:endParaRPr lang="en-US"/>
          </a:p>
        </p:txBody>
      </p:sp>
      <p:sp>
        <p:nvSpPr>
          <p:cNvPr id="49" name="Picture Placeholder 47">
            <a:extLst>
              <a:ext uri="{FF2B5EF4-FFF2-40B4-BE49-F238E27FC236}">
                <a16:creationId xmlns:a16="http://schemas.microsoft.com/office/drawing/2014/main" id="{783014AD-39D1-40FB-92B9-9AD8139F5158}"/>
              </a:ext>
            </a:extLst>
          </p:cNvPr>
          <p:cNvSpPr>
            <a:spLocks noGrp="1"/>
          </p:cNvSpPr>
          <p:nvPr>
            <p:ph type="pic" sz="quarter" idx="18"/>
          </p:nvPr>
        </p:nvSpPr>
        <p:spPr>
          <a:xfrm>
            <a:off x="7009896" y="4057843"/>
            <a:ext cx="4073285" cy="1790509"/>
          </a:xfrm>
          <a:prstGeom prst="rect">
            <a:avLst/>
          </a:prstGeom>
        </p:spPr>
        <p:txBody>
          <a:bodyPr/>
          <a:lstStyle/>
          <a:p>
            <a:endParaRPr lang="en-US"/>
          </a:p>
        </p:txBody>
      </p:sp>
      <p:sp>
        <p:nvSpPr>
          <p:cNvPr id="66" name="Text Placeholder 65">
            <a:extLst>
              <a:ext uri="{FF2B5EF4-FFF2-40B4-BE49-F238E27FC236}">
                <a16:creationId xmlns:a16="http://schemas.microsoft.com/office/drawing/2014/main" id="{DE4C36A2-1234-4698-B62A-3D670FAC5B8F}"/>
              </a:ext>
            </a:extLst>
          </p:cNvPr>
          <p:cNvSpPr>
            <a:spLocks noGrp="1"/>
          </p:cNvSpPr>
          <p:nvPr>
            <p:ph type="body" sz="quarter" idx="32"/>
          </p:nvPr>
        </p:nvSpPr>
        <p:spPr>
          <a:xfrm>
            <a:off x="6461365" y="3752850"/>
            <a:ext cx="2409824" cy="236484"/>
          </a:xfrm>
          <a:prstGeom prst="rect">
            <a:avLst/>
          </a:prstGeom>
        </p:spPr>
        <p:txBody>
          <a:bodyPr/>
          <a:lstStyle>
            <a:lvl1pPr>
              <a:defRPr sz="1401"/>
            </a:lvl1pPr>
            <a:lvl3pPr marL="384051" indent="0">
              <a:buNone/>
              <a:defRPr/>
            </a:lvl3pPr>
          </a:lstStyle>
          <a:p>
            <a:pPr lvl="0"/>
            <a:endParaRPr lang="en-US"/>
          </a:p>
        </p:txBody>
      </p:sp>
      <p:sp>
        <p:nvSpPr>
          <p:cNvPr id="67" name="Text Placeholder 65">
            <a:extLst>
              <a:ext uri="{FF2B5EF4-FFF2-40B4-BE49-F238E27FC236}">
                <a16:creationId xmlns:a16="http://schemas.microsoft.com/office/drawing/2014/main" id="{DA7919E0-CDAF-4C96-A481-21EDB869AC01}"/>
              </a:ext>
            </a:extLst>
          </p:cNvPr>
          <p:cNvSpPr>
            <a:spLocks noGrp="1"/>
          </p:cNvSpPr>
          <p:nvPr>
            <p:ph type="body" sz="quarter" idx="33"/>
          </p:nvPr>
        </p:nvSpPr>
        <p:spPr>
          <a:xfrm>
            <a:off x="9201111" y="3769573"/>
            <a:ext cx="2414791" cy="226425"/>
          </a:xfrm>
          <a:prstGeom prst="rect">
            <a:avLst/>
          </a:prstGeom>
        </p:spPr>
        <p:txBody>
          <a:bodyPr/>
          <a:lstStyle>
            <a:lvl1pPr>
              <a:defRPr sz="1401"/>
            </a:lvl1pPr>
            <a:lvl3pPr marL="384051" indent="0">
              <a:buNone/>
              <a:defRPr/>
            </a:lvl3pPr>
          </a:lstStyle>
          <a:p>
            <a:pPr lvl="0"/>
            <a:endParaRPr lang="en-US"/>
          </a:p>
        </p:txBody>
      </p:sp>
      <p:sp>
        <p:nvSpPr>
          <p:cNvPr id="68" name="Text Placeholder 65">
            <a:extLst>
              <a:ext uri="{FF2B5EF4-FFF2-40B4-BE49-F238E27FC236}">
                <a16:creationId xmlns:a16="http://schemas.microsoft.com/office/drawing/2014/main" id="{B1C85E3C-04FA-424C-98CB-D6401A4A9979}"/>
              </a:ext>
            </a:extLst>
          </p:cNvPr>
          <p:cNvSpPr>
            <a:spLocks noGrp="1"/>
          </p:cNvSpPr>
          <p:nvPr>
            <p:ph type="body" sz="quarter" idx="34"/>
          </p:nvPr>
        </p:nvSpPr>
        <p:spPr>
          <a:xfrm>
            <a:off x="7009896" y="5855288"/>
            <a:ext cx="4073285" cy="226425"/>
          </a:xfrm>
          <a:prstGeom prst="rect">
            <a:avLst/>
          </a:prstGeom>
        </p:spPr>
        <p:txBody>
          <a:bodyPr/>
          <a:lstStyle>
            <a:lvl1pPr>
              <a:defRPr sz="1401"/>
            </a:lvl1pPr>
            <a:lvl3pPr marL="384051" indent="0">
              <a:buNone/>
              <a:defRPr/>
            </a:lvl3pPr>
          </a:lstStyle>
          <a:p>
            <a:pPr lvl="0"/>
            <a:endParaRPr lang="en-US"/>
          </a:p>
        </p:txBody>
      </p:sp>
      <p:sp>
        <p:nvSpPr>
          <p:cNvPr id="32" name="TextBox 31">
            <a:extLst>
              <a:ext uri="{FF2B5EF4-FFF2-40B4-BE49-F238E27FC236}">
                <a16:creationId xmlns:a16="http://schemas.microsoft.com/office/drawing/2014/main" id="{96A18137-DC09-48E5-83F3-BDB8A8DC651C}"/>
              </a:ext>
            </a:extLst>
          </p:cNvPr>
          <p:cNvSpPr txBox="1"/>
          <p:nvPr userDrawn="1"/>
        </p:nvSpPr>
        <p:spPr>
          <a:xfrm>
            <a:off x="3049954" y="3218934"/>
            <a:ext cx="6099906" cy="369332"/>
          </a:xfrm>
          <a:prstGeom prst="rect">
            <a:avLst/>
          </a:prstGeom>
          <a:noFill/>
        </p:spPr>
        <p:txBody>
          <a:bodyPr wrap="square">
            <a:spAutoFit/>
          </a:bodyPr>
          <a:lstStyle/>
          <a:p>
            <a:endParaRPr lang="en-US" sz="1800" b="1">
              <a:latin typeface="Arial" panose="020B0604020202020204" pitchFamily="34" charset="0"/>
              <a:cs typeface="Arial" panose="020B0604020202020204" pitchFamily="34" charset="0"/>
            </a:endParaRPr>
          </a:p>
        </p:txBody>
      </p:sp>
      <p:graphicFrame>
        <p:nvGraphicFramePr>
          <p:cNvPr id="33" name="Table 2">
            <a:extLst>
              <a:ext uri="{FF2B5EF4-FFF2-40B4-BE49-F238E27FC236}">
                <a16:creationId xmlns:a16="http://schemas.microsoft.com/office/drawing/2014/main" id="{4013CCEF-D53D-4F7F-906A-48E4D26AD87E}"/>
              </a:ext>
            </a:extLst>
          </p:cNvPr>
          <p:cNvGraphicFramePr>
            <a:graphicFrameLocks noGrp="1"/>
          </p:cNvGraphicFramePr>
          <p:nvPr userDrawn="1">
            <p:extLst>
              <p:ext uri="{D42A27DB-BD31-4B8C-83A1-F6EECF244321}">
                <p14:modId xmlns:p14="http://schemas.microsoft.com/office/powerpoint/2010/main" val="79209358"/>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bg1"/>
                          </a:solidFill>
                          <a:latin typeface="Arial" panose="020B0604020202020204" pitchFamily="34" charset="0"/>
                          <a:cs typeface="Arial" panose="020B0604020202020204" pitchFamily="34" charset="0"/>
                        </a:rPr>
                        <a:t>Photos / Links</a:t>
                      </a:r>
                    </a:p>
                  </a:txBody>
                  <a:tcPr anchor="ctr">
                    <a:solidFill>
                      <a:srgbClr val="C00000"/>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34" name="Title 9">
            <a:extLst>
              <a:ext uri="{FF2B5EF4-FFF2-40B4-BE49-F238E27FC236}">
                <a16:creationId xmlns:a16="http://schemas.microsoft.com/office/drawing/2014/main" id="{7CCF051D-2A8C-4AE0-8753-2ABC96B21F37}"/>
              </a:ext>
            </a:extLst>
          </p:cNvPr>
          <p:cNvSpPr>
            <a:spLocks noGrp="1"/>
          </p:cNvSpPr>
          <p:nvPr>
            <p:ph type="title" hasCustomPrompt="1"/>
          </p:nvPr>
        </p:nvSpPr>
        <p:spPr>
          <a:xfrm>
            <a:off x="3857703" y="269826"/>
            <a:ext cx="426057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15" name="Picture 14">
            <a:extLst>
              <a:ext uri="{FF2B5EF4-FFF2-40B4-BE49-F238E27FC236}">
                <a16:creationId xmlns:a16="http://schemas.microsoft.com/office/drawing/2014/main" id="{55109801-6542-48D8-AAC2-C3178335A8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17" name="Picture Placeholder 2">
            <a:extLst>
              <a:ext uri="{FF2B5EF4-FFF2-40B4-BE49-F238E27FC236}">
                <a16:creationId xmlns:a16="http://schemas.microsoft.com/office/drawing/2014/main" id="{B23D135D-4B5B-4F66-A089-FBB24E6E6928}"/>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9" name="Picture Placeholder 10" descr="Logo&#10;&#10;Description automatically generated with medium confidence">
            <a:extLst>
              <a:ext uri="{FF2B5EF4-FFF2-40B4-BE49-F238E27FC236}">
                <a16:creationId xmlns:a16="http://schemas.microsoft.com/office/drawing/2014/main" id="{37B7C0B6-7241-4A0D-8684-E0D37A9EA0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34380342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PFE FU Page">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8CB6E976-3DD2-4C8B-96A5-F278486EF836}"/>
              </a:ext>
            </a:extLst>
          </p:cNvPr>
          <p:cNvSpPr txBox="1">
            <a:spLocks/>
          </p:cNvSpPr>
          <p:nvPr userDrawn="1"/>
        </p:nvSpPr>
        <p:spPr>
          <a:xfrm>
            <a:off x="5470467" y="6421684"/>
            <a:ext cx="1312025" cy="365125"/>
          </a:xfrm>
          <a:prstGeom prst="rect">
            <a:avLst/>
          </a:prstGeom>
        </p:spPr>
        <p:txBody>
          <a:bodyPr/>
          <a:lstStyle>
            <a:defPPr>
              <a:defRPr lang="en-US"/>
            </a:defPPr>
            <a:lvl1pPr marL="0" algn="ctr"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801"/>
          </a:p>
        </p:txBody>
      </p:sp>
      <p:cxnSp>
        <p:nvCxnSpPr>
          <p:cNvPr id="13" name="Straight Connector 12">
            <a:extLst>
              <a:ext uri="{FF2B5EF4-FFF2-40B4-BE49-F238E27FC236}">
                <a16:creationId xmlns:a16="http://schemas.microsoft.com/office/drawing/2014/main" id="{646BC511-10EB-484C-B18D-C6EFEBCBF01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itle 9">
            <a:extLst>
              <a:ext uri="{FF2B5EF4-FFF2-40B4-BE49-F238E27FC236}">
                <a16:creationId xmlns:a16="http://schemas.microsoft.com/office/drawing/2014/main" id="{3BFCDD63-0882-4AF8-820A-360A06F8CDEA}"/>
              </a:ext>
            </a:extLst>
          </p:cNvPr>
          <p:cNvSpPr>
            <a:spLocks noGrp="1"/>
          </p:cNvSpPr>
          <p:nvPr>
            <p:ph type="title" hasCustomPrompt="1"/>
          </p:nvPr>
        </p:nvSpPr>
        <p:spPr>
          <a:xfrm>
            <a:off x="1222909" y="381197"/>
            <a:ext cx="3640834"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sp>
        <p:nvSpPr>
          <p:cNvPr id="9" name="Picture Placeholder 2">
            <a:extLst>
              <a:ext uri="{FF2B5EF4-FFF2-40B4-BE49-F238E27FC236}">
                <a16:creationId xmlns:a16="http://schemas.microsoft.com/office/drawing/2014/main" id="{0273A34C-07F0-4691-8E99-F0756E0711CE}"/>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9">
            <a:extLst>
              <a:ext uri="{FF2B5EF4-FFF2-40B4-BE49-F238E27FC236}">
                <a16:creationId xmlns:a16="http://schemas.microsoft.com/office/drawing/2014/main" id="{FF6EB889-76E0-4655-9CB3-43B72F254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pic>
        <p:nvPicPr>
          <p:cNvPr id="14" name="Picture Placeholder 10" descr="Logo&#10;&#10;Description automatically generated with medium confidence">
            <a:extLst>
              <a:ext uri="{FF2B5EF4-FFF2-40B4-BE49-F238E27FC236}">
                <a16:creationId xmlns:a16="http://schemas.microsoft.com/office/drawing/2014/main" id="{A3E08659-9A13-4582-8CBD-C371CE8AF88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36179629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35347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2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265227473"/>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CCC0D9"/>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Critical Control Improvement: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842344" y="273247"/>
            <a:ext cx="3641129"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4257828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4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1369261944"/>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tx1"/>
                          </a:solidFill>
                          <a:latin typeface="Arial" panose="020B0604020202020204" pitchFamily="34" charset="0"/>
                          <a:cs typeface="Arial" panose="020B0604020202020204" pitchFamily="34" charset="0"/>
                        </a:rPr>
                        <a:t>Photos / Links</a:t>
                      </a:r>
                    </a:p>
                  </a:txBody>
                  <a:tcPr anchor="ctr">
                    <a:solidFill>
                      <a:srgbClr val="00ACD4"/>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Global Action Item:</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3697358" y="273247"/>
            <a:ext cx="4786116"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23444819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5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3537967278"/>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bg1"/>
                          </a:solidFill>
                          <a:latin typeface="Arial" panose="020B0604020202020204" pitchFamily="34" charset="0"/>
                          <a:cs typeface="Arial" panose="020B0604020202020204" pitchFamily="34" charset="0"/>
                        </a:rPr>
                        <a:t>Photos / Links</a:t>
                      </a:r>
                    </a:p>
                  </a:txBody>
                  <a:tcPr anchor="ctr">
                    <a:solidFill>
                      <a:schemeClr val="accent1">
                        <a:lumMod val="75000"/>
                      </a:schemeClr>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Management Review Event:</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750906" y="273247"/>
            <a:ext cx="4786116"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17750737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6_Safety Alert">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3648BB3-A8F0-45C7-90E2-20C0F345A142}"/>
              </a:ext>
            </a:extLst>
          </p:cNvPr>
          <p:cNvCxnSpPr>
            <a:cxnSpLocks/>
          </p:cNvCxnSpPr>
          <p:nvPr userDrawn="1"/>
        </p:nvCxnSpPr>
        <p:spPr>
          <a:xfrm>
            <a:off x="0" y="9144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28" name="Table 2">
            <a:extLst>
              <a:ext uri="{FF2B5EF4-FFF2-40B4-BE49-F238E27FC236}">
                <a16:creationId xmlns:a16="http://schemas.microsoft.com/office/drawing/2014/main" id="{83CCF6A5-D39D-4670-8B7D-D9FC91648006}"/>
              </a:ext>
            </a:extLst>
          </p:cNvPr>
          <p:cNvGraphicFramePr>
            <a:graphicFrameLocks noGrp="1"/>
          </p:cNvGraphicFramePr>
          <p:nvPr userDrawn="1">
            <p:extLst>
              <p:ext uri="{D42A27DB-BD31-4B8C-83A1-F6EECF244321}">
                <p14:modId xmlns:p14="http://schemas.microsoft.com/office/powerpoint/2010/main" val="3537967278"/>
              </p:ext>
            </p:extLst>
          </p:nvPr>
        </p:nvGraphicFramePr>
        <p:xfrm>
          <a:off x="6309692" y="1066800"/>
          <a:ext cx="5609205" cy="5558649"/>
        </p:xfrm>
        <a:graphic>
          <a:graphicData uri="http://schemas.openxmlformats.org/drawingml/2006/table">
            <a:tbl>
              <a:tblPr firstRow="1" bandRow="1">
                <a:tableStyleId>{1FECB4D8-DB02-4DC6-A0A2-4F2EBAE1DC90}</a:tableStyleId>
              </a:tblPr>
              <a:tblGrid>
                <a:gridCol w="5609205">
                  <a:extLst>
                    <a:ext uri="{9D8B030D-6E8A-4147-A177-3AD203B41FA5}">
                      <a16:colId xmlns:a16="http://schemas.microsoft.com/office/drawing/2014/main" val="2478897174"/>
                    </a:ext>
                  </a:extLst>
                </a:gridCol>
              </a:tblGrid>
              <a:tr h="357821">
                <a:tc>
                  <a:txBody>
                    <a:bodyPr/>
                    <a:lstStyle/>
                    <a:p>
                      <a:pPr algn="ctr"/>
                      <a:r>
                        <a:rPr lang="en-US" sz="1400">
                          <a:solidFill>
                            <a:schemeClr val="bg1"/>
                          </a:solidFill>
                          <a:latin typeface="Arial" panose="020B0604020202020204" pitchFamily="34" charset="0"/>
                          <a:cs typeface="Arial" panose="020B0604020202020204" pitchFamily="34" charset="0"/>
                        </a:rPr>
                        <a:t>Photos / Links</a:t>
                      </a:r>
                    </a:p>
                  </a:txBody>
                  <a:tcPr anchor="ctr">
                    <a:solidFill>
                      <a:schemeClr val="accent1">
                        <a:lumMod val="75000"/>
                      </a:schemeClr>
                    </a:solidFill>
                  </a:tcPr>
                </a:tc>
                <a:extLst>
                  <a:ext uri="{0D108BD9-81ED-4DB2-BD59-A6C34878D82A}">
                    <a16:rowId xmlns:a16="http://schemas.microsoft.com/office/drawing/2014/main" val="2528705209"/>
                  </a:ext>
                </a:extLst>
              </a:tr>
              <a:tr h="5200828">
                <a:tc>
                  <a:txBody>
                    <a:bodyPr/>
                    <a:lstStyle/>
                    <a:p>
                      <a:endParaRPr lang="en-US" sz="1000" b="1">
                        <a:latin typeface="Arial" panose="020B0604020202020204" pitchFamily="34" charset="0"/>
                        <a:cs typeface="Arial" panose="020B0604020202020204" pitchFamily="34" charset="0"/>
                      </a:endParaRPr>
                    </a:p>
                  </a:txBody>
                  <a:tcPr anchor="ctr">
                    <a:solidFill>
                      <a:schemeClr val="bg2"/>
                    </a:solidFill>
                  </a:tcPr>
                </a:tc>
                <a:extLst>
                  <a:ext uri="{0D108BD9-81ED-4DB2-BD59-A6C34878D82A}">
                    <a16:rowId xmlns:a16="http://schemas.microsoft.com/office/drawing/2014/main" val="1944817402"/>
                  </a:ext>
                </a:extLst>
              </a:tr>
            </a:tbl>
          </a:graphicData>
        </a:graphic>
      </p:graphicFrame>
      <p:sp>
        <p:nvSpPr>
          <p:cNvPr id="29" name="TextBox 28">
            <a:extLst>
              <a:ext uri="{FF2B5EF4-FFF2-40B4-BE49-F238E27FC236}">
                <a16:creationId xmlns:a16="http://schemas.microsoft.com/office/drawing/2014/main" id="{FDA79467-0A9E-4EB9-96A2-1A12ED8B7691}"/>
              </a:ext>
            </a:extLst>
          </p:cNvPr>
          <p:cNvSpPr txBox="1"/>
          <p:nvPr userDrawn="1"/>
        </p:nvSpPr>
        <p:spPr>
          <a:xfrm>
            <a:off x="1200150" y="330767"/>
            <a:ext cx="4232516" cy="400110"/>
          </a:xfrm>
          <a:prstGeom prst="rect">
            <a:avLst/>
          </a:prstGeom>
          <a:noFill/>
        </p:spPr>
        <p:txBody>
          <a:bodyPr wrap="square" rtlCol="0">
            <a:spAutoFit/>
          </a:bodyPr>
          <a:lstStyle/>
          <a:p>
            <a:r>
              <a:rPr lang="en-US" sz="2000" b="1">
                <a:latin typeface="Arial" panose="020B0604020202020204" pitchFamily="34" charset="0"/>
                <a:cs typeface="Arial" panose="020B0604020202020204" pitchFamily="34" charset="0"/>
              </a:rPr>
              <a:t>Reportable Incident Review:</a:t>
            </a:r>
          </a:p>
        </p:txBody>
      </p:sp>
      <p:sp>
        <p:nvSpPr>
          <p:cNvPr id="31" name="Title 9">
            <a:extLst>
              <a:ext uri="{FF2B5EF4-FFF2-40B4-BE49-F238E27FC236}">
                <a16:creationId xmlns:a16="http://schemas.microsoft.com/office/drawing/2014/main" id="{A2F73C00-AE0D-4169-8B8D-A912A2287816}"/>
              </a:ext>
            </a:extLst>
          </p:cNvPr>
          <p:cNvSpPr>
            <a:spLocks noGrp="1"/>
          </p:cNvSpPr>
          <p:nvPr>
            <p:ph type="title" hasCustomPrompt="1"/>
          </p:nvPr>
        </p:nvSpPr>
        <p:spPr>
          <a:xfrm>
            <a:off x="4750906" y="273247"/>
            <a:ext cx="4786116" cy="533203"/>
          </a:xfrm>
          <a:prstGeom prst="rect">
            <a:avLst/>
          </a:prstGeom>
        </p:spPr>
        <p:txBody>
          <a:bodyPr anchor="ctr"/>
          <a:lstStyle>
            <a:lvl1pPr algn="l">
              <a:defRPr sz="2000" b="0">
                <a:solidFill>
                  <a:schemeClr val="tx1"/>
                </a:solidFill>
                <a:latin typeface="Arial" panose="020B0604020202020204" pitchFamily="34" charset="0"/>
                <a:cs typeface="Arial" panose="020B0604020202020204" pitchFamily="34" charset="0"/>
              </a:defRPr>
            </a:lvl1pPr>
          </a:lstStyle>
          <a:p>
            <a:r>
              <a:rPr lang="en-US"/>
              <a:t>[Title of Event]</a:t>
            </a:r>
          </a:p>
        </p:txBody>
      </p:sp>
      <p:pic>
        <p:nvPicPr>
          <p:cNvPr id="8" name="Picture 7">
            <a:extLst>
              <a:ext uri="{FF2B5EF4-FFF2-40B4-BE49-F238E27FC236}">
                <a16:creationId xmlns:a16="http://schemas.microsoft.com/office/drawing/2014/main" id="{62852160-A695-49A9-A464-AA5B9CAA88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51581" y="200024"/>
            <a:ext cx="2250375" cy="261487"/>
          </a:xfrm>
          <a:prstGeom prst="rect">
            <a:avLst/>
          </a:prstGeom>
        </p:spPr>
      </p:pic>
      <p:sp>
        <p:nvSpPr>
          <p:cNvPr id="9" name="Picture Placeholder 2">
            <a:extLst>
              <a:ext uri="{FF2B5EF4-FFF2-40B4-BE49-F238E27FC236}">
                <a16:creationId xmlns:a16="http://schemas.microsoft.com/office/drawing/2014/main" id="{C4F44CEB-5C85-435B-BC18-ED4B0620396D}"/>
              </a:ext>
            </a:extLst>
          </p:cNvPr>
          <p:cNvSpPr>
            <a:spLocks noGrp="1"/>
          </p:cNvSpPr>
          <p:nvPr>
            <p:ph type="pic" sz="quarter" idx="10"/>
          </p:nvPr>
        </p:nvSpPr>
        <p:spPr>
          <a:xfrm>
            <a:off x="273050" y="103188"/>
            <a:ext cx="927100" cy="703262"/>
          </a:xfrm>
          <a:prstGeom prst="rect">
            <a:avLst/>
          </a:prstGeom>
        </p:spPr>
        <p:txBody>
          <a:bodyPr/>
          <a:lstStyle>
            <a:lvl1pPr>
              <a:defRPr/>
            </a:lvl1pPr>
          </a:lstStyle>
          <a:p>
            <a:endParaRPr lang="en-US"/>
          </a:p>
        </p:txBody>
      </p:sp>
      <p:pic>
        <p:nvPicPr>
          <p:cNvPr id="10" name="Picture Placeholder 10" descr="Logo&#10;&#10;Description automatically generated with medium confidence">
            <a:extLst>
              <a:ext uri="{FF2B5EF4-FFF2-40B4-BE49-F238E27FC236}">
                <a16:creationId xmlns:a16="http://schemas.microsoft.com/office/drawing/2014/main" id="{534F96E6-8252-4A3A-931C-27ED5FD7A02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77" t="-3356" r="6" b="-1354"/>
          <a:stretch/>
        </p:blipFill>
        <p:spPr>
          <a:xfrm>
            <a:off x="11131826" y="489227"/>
            <a:ext cx="570130" cy="324186"/>
          </a:xfrm>
          <a:prstGeom prst="rect">
            <a:avLst/>
          </a:prstGeom>
        </p:spPr>
      </p:pic>
    </p:spTree>
    <p:extLst>
      <p:ext uri="{BB962C8B-B14F-4D97-AF65-F5344CB8AC3E}">
        <p14:creationId xmlns:p14="http://schemas.microsoft.com/office/powerpoint/2010/main" val="38905481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50DFC-3498-E4C1-B624-F8DC522448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58D5990-B210-E12C-3572-1D4445761C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998CE6-C873-D9EA-A0D7-BE0582462A7B}"/>
              </a:ext>
            </a:extLst>
          </p:cNvPr>
          <p:cNvSpPr>
            <a:spLocks noGrp="1"/>
          </p:cNvSpPr>
          <p:nvPr>
            <p:ph type="dt" sz="half" idx="10"/>
          </p:nvPr>
        </p:nvSpPr>
        <p:spPr/>
        <p:txBody>
          <a:bodyPr/>
          <a:lstStyle/>
          <a:p>
            <a:fld id="{0BE26AD6-225A-49B0-9801-5D34A10DCE78}" type="datetimeFigureOut">
              <a:rPr lang="en-US" smtClean="0"/>
              <a:t>10/7/2026</a:t>
            </a:fld>
            <a:endParaRPr lang="en-US"/>
          </a:p>
        </p:txBody>
      </p:sp>
      <p:sp>
        <p:nvSpPr>
          <p:cNvPr id="5" name="Footer Placeholder 4">
            <a:extLst>
              <a:ext uri="{FF2B5EF4-FFF2-40B4-BE49-F238E27FC236}">
                <a16:creationId xmlns:a16="http://schemas.microsoft.com/office/drawing/2014/main" id="{D69F2BC1-FE33-788F-5ABB-D44CAE413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ABA3D1-F052-B3D2-7943-E17E8F596BD7}"/>
              </a:ext>
            </a:extLst>
          </p:cNvPr>
          <p:cNvSpPr>
            <a:spLocks noGrp="1"/>
          </p:cNvSpPr>
          <p:nvPr>
            <p:ph type="sldNum" sz="quarter" idx="12"/>
          </p:nvPr>
        </p:nvSpPr>
        <p:spPr/>
        <p:txBody>
          <a:bodyPr/>
          <a:lstStyle/>
          <a:p>
            <a:fld id="{8B79CB90-C446-4180-9E4A-718431621488}" type="slidenum">
              <a:rPr lang="en-US" smtClean="0"/>
              <a:t>‹#›</a:t>
            </a:fld>
            <a:endParaRPr lang="en-US"/>
          </a:p>
        </p:txBody>
      </p:sp>
    </p:spTree>
    <p:extLst>
      <p:ext uri="{BB962C8B-B14F-4D97-AF65-F5344CB8AC3E}">
        <p14:creationId xmlns:p14="http://schemas.microsoft.com/office/powerpoint/2010/main" val="33252315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40189F-5DF7-5039-4038-9A54B1B6583C}"/>
              </a:ext>
            </a:extLst>
          </p:cNvPr>
          <p:cNvSpPr>
            <a:spLocks noGrp="1"/>
          </p:cNvSpPr>
          <p:nvPr>
            <p:ph type="dt" sz="half" idx="10"/>
          </p:nvPr>
        </p:nvSpPr>
        <p:spPr/>
        <p:txBody>
          <a:bodyPr/>
          <a:lstStyle/>
          <a:p>
            <a:fld id="{24D14A8E-CB45-4B01-AAEB-79655B8C1969}" type="datetimeFigureOut">
              <a:rPr lang="en-US" smtClean="0"/>
              <a:t>10/7/2026</a:t>
            </a:fld>
            <a:endParaRPr lang="en-US"/>
          </a:p>
        </p:txBody>
      </p:sp>
      <p:sp>
        <p:nvSpPr>
          <p:cNvPr id="3" name="Footer Placeholder 2">
            <a:extLst>
              <a:ext uri="{FF2B5EF4-FFF2-40B4-BE49-F238E27FC236}">
                <a16:creationId xmlns:a16="http://schemas.microsoft.com/office/drawing/2014/main" id="{2842B81D-BA05-7D97-CF90-2B6AD3E507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D1BF4A-88BE-58BF-8333-74F4112C105D}"/>
              </a:ext>
            </a:extLst>
          </p:cNvPr>
          <p:cNvSpPr>
            <a:spLocks noGrp="1"/>
          </p:cNvSpPr>
          <p:nvPr>
            <p:ph type="sldNum" sz="quarter" idx="12"/>
          </p:nvPr>
        </p:nvSpPr>
        <p:spPr/>
        <p:txBody>
          <a:bodyPr/>
          <a:lstStyle/>
          <a:p>
            <a:fld id="{735B15CD-706D-40E8-8A97-C69C113499FB}" type="slidenum">
              <a:rPr lang="en-US" smtClean="0"/>
              <a:t>‹#›</a:t>
            </a:fld>
            <a:endParaRPr lang="en-US"/>
          </a:p>
        </p:txBody>
      </p:sp>
    </p:spTree>
    <p:extLst>
      <p:ext uri="{BB962C8B-B14F-4D97-AF65-F5344CB8AC3E}">
        <p14:creationId xmlns:p14="http://schemas.microsoft.com/office/powerpoint/2010/main" val="1614734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6" Type="http://schemas.openxmlformats.org/officeDocument/2006/relationships/theme" Target="../theme/theme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4D42A2-8BB9-77B9-AD19-5A9363F5E0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49FECB-7E89-CE2E-9865-C9EB9AF71C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5C3737E-9F50-F202-86CC-52EB33E772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625E95-2BBC-452C-90C8-81BD8E2C2A72}" type="slidenum">
              <a:rPr lang="en-US" smtClean="0"/>
              <a:t>‹#›</a:t>
            </a:fld>
            <a:endParaRPr lang="en-US"/>
          </a:p>
        </p:txBody>
      </p:sp>
    </p:spTree>
    <p:extLst>
      <p:ext uri="{BB962C8B-B14F-4D97-AF65-F5344CB8AC3E}">
        <p14:creationId xmlns:p14="http://schemas.microsoft.com/office/powerpoint/2010/main" val="1100318647"/>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50" r:id="rId3"/>
    <p:sldLayoutId id="2147483651" r:id="rId4"/>
    <p:sldLayoutId id="2147483660" r:id="rId5"/>
    <p:sldLayoutId id="2147483663" r:id="rId6"/>
    <p:sldLayoutId id="2147483652" r:id="rId7"/>
    <p:sldLayoutId id="2147483665" r:id="rId8"/>
    <p:sldLayoutId id="2147483654" r:id="rId9"/>
    <p:sldLayoutId id="2147483661" r:id="rId10"/>
    <p:sldLayoutId id="2147483662" r:id="rId11"/>
    <p:sldLayoutId id="2147483664" r:id="rId12"/>
    <p:sldLayoutId id="2147483653" r:id="rId13"/>
    <p:sldLayoutId id="2147483656" r:id="rId14"/>
    <p:sldLayoutId id="2147483657" r:id="rId15"/>
    <p:sldLayoutId id="2147483658" r:id="rId16"/>
    <p:sldLayoutId id="2147483659" r:id="rId17"/>
    <p:sldLayoutId id="2147483680" r:id="rId18"/>
    <p:sldLayoutId id="2147483681" r:id="rId19"/>
    <p:sldLayoutId id="2147483710"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AD61B1-6302-ABA8-ED10-4503DABAB1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6D3025-4338-FEC5-8D95-A4CC3D35D6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A52029-E038-6A08-DCD7-2403EACD10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66671A-AB33-4865-BCED-59125E8F2836}" type="datetimeFigureOut">
              <a:rPr lang="en-US" smtClean="0"/>
              <a:t>10/7/2026</a:t>
            </a:fld>
            <a:endParaRPr lang="en-US"/>
          </a:p>
        </p:txBody>
      </p:sp>
      <p:sp>
        <p:nvSpPr>
          <p:cNvPr id="5" name="Footer Placeholder 4">
            <a:extLst>
              <a:ext uri="{FF2B5EF4-FFF2-40B4-BE49-F238E27FC236}">
                <a16:creationId xmlns:a16="http://schemas.microsoft.com/office/drawing/2014/main" id="{9E18E9B8-97CF-4E42-55C5-05F14327D5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159BB0E-3C24-B48F-78EF-6C40E6362A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63296E-F7C4-4AA4-86D1-B9026AE5D817}" type="slidenum">
              <a:rPr lang="en-US" smtClean="0"/>
              <a:t>‹#›</a:t>
            </a:fld>
            <a:endParaRPr lang="en-US"/>
          </a:p>
        </p:txBody>
      </p:sp>
    </p:spTree>
    <p:extLst>
      <p:ext uri="{BB962C8B-B14F-4D97-AF65-F5344CB8AC3E}">
        <p14:creationId xmlns:p14="http://schemas.microsoft.com/office/powerpoint/2010/main" val="424022368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FF3E7E2-84F1-4C93-9C33-3D079071C2B7}"/>
              </a:ext>
            </a:extLst>
          </p:cNvPr>
          <p:cNvSpPr/>
          <p:nvPr userDrawn="1"/>
        </p:nvSpPr>
        <p:spPr>
          <a:xfrm>
            <a:off x="3175" y="-26162"/>
            <a:ext cx="12188825" cy="6514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67789603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Lst>
  <p:txStyles>
    <p:titleStyle>
      <a:lvl1pPr algn="l" defTabSz="914408"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566933"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p:bodyStyle>
    <p:otherStyle>
      <a:defPPr>
        <a:defRPr lang="en-US"/>
      </a:defPPr>
      <a:lvl1pPr marL="0" algn="l" defTabSz="914408" rtl="0" eaLnBrk="1" latinLnBrk="0" hangingPunct="1">
        <a:defRPr sz="1801" kern="1200">
          <a:solidFill>
            <a:schemeClr val="tx1"/>
          </a:solidFill>
          <a:latin typeface="+mn-lt"/>
          <a:ea typeface="+mn-ea"/>
          <a:cs typeface="+mn-cs"/>
        </a:defRPr>
      </a:lvl1pPr>
      <a:lvl2pPr marL="457204" algn="l" defTabSz="914408" rtl="0" eaLnBrk="1" latinLnBrk="0" hangingPunct="1">
        <a:defRPr sz="1801" kern="1200">
          <a:solidFill>
            <a:schemeClr val="tx1"/>
          </a:solidFill>
          <a:latin typeface="+mn-lt"/>
          <a:ea typeface="+mn-ea"/>
          <a:cs typeface="+mn-cs"/>
        </a:defRPr>
      </a:lvl2pPr>
      <a:lvl3pPr marL="914408" algn="l" defTabSz="914408" rtl="0" eaLnBrk="1" latinLnBrk="0" hangingPunct="1">
        <a:defRPr sz="1801" kern="1200">
          <a:solidFill>
            <a:schemeClr val="tx1"/>
          </a:solidFill>
          <a:latin typeface="+mn-lt"/>
          <a:ea typeface="+mn-ea"/>
          <a:cs typeface="+mn-cs"/>
        </a:defRPr>
      </a:lvl3pPr>
      <a:lvl4pPr marL="1371612" algn="l" defTabSz="914408" rtl="0" eaLnBrk="1" latinLnBrk="0" hangingPunct="1">
        <a:defRPr sz="1801" kern="1200">
          <a:solidFill>
            <a:schemeClr val="tx1"/>
          </a:solidFill>
          <a:latin typeface="+mn-lt"/>
          <a:ea typeface="+mn-ea"/>
          <a:cs typeface="+mn-cs"/>
        </a:defRPr>
      </a:lvl4pPr>
      <a:lvl5pPr marL="1828816" algn="l" defTabSz="914408" rtl="0" eaLnBrk="1" latinLnBrk="0" hangingPunct="1">
        <a:defRPr sz="1801" kern="1200">
          <a:solidFill>
            <a:schemeClr val="tx1"/>
          </a:solidFill>
          <a:latin typeface="+mn-lt"/>
          <a:ea typeface="+mn-ea"/>
          <a:cs typeface="+mn-cs"/>
        </a:defRPr>
      </a:lvl5pPr>
      <a:lvl6pPr marL="2286020" algn="l" defTabSz="914408" rtl="0" eaLnBrk="1" latinLnBrk="0" hangingPunct="1">
        <a:defRPr sz="1801" kern="1200">
          <a:solidFill>
            <a:schemeClr val="tx1"/>
          </a:solidFill>
          <a:latin typeface="+mn-lt"/>
          <a:ea typeface="+mn-ea"/>
          <a:cs typeface="+mn-cs"/>
        </a:defRPr>
      </a:lvl6pPr>
      <a:lvl7pPr marL="2743224" algn="l" defTabSz="914408" rtl="0" eaLnBrk="1" latinLnBrk="0" hangingPunct="1">
        <a:defRPr sz="1801" kern="1200">
          <a:solidFill>
            <a:schemeClr val="tx1"/>
          </a:solidFill>
          <a:latin typeface="+mn-lt"/>
          <a:ea typeface="+mn-ea"/>
          <a:cs typeface="+mn-cs"/>
        </a:defRPr>
      </a:lvl7pPr>
      <a:lvl8pPr marL="3200428" algn="l" defTabSz="914408" rtl="0" eaLnBrk="1" latinLnBrk="0" hangingPunct="1">
        <a:defRPr sz="1801" kern="1200">
          <a:solidFill>
            <a:schemeClr val="tx1"/>
          </a:solidFill>
          <a:latin typeface="+mn-lt"/>
          <a:ea typeface="+mn-ea"/>
          <a:cs typeface="+mn-cs"/>
        </a:defRPr>
      </a:lvl8pPr>
      <a:lvl9pPr marL="3657631" algn="l" defTabSz="914408"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hyperlink" Target="https://fcx365.sharepoint.com/:b:/r/sites/GBL-MISSC/Shared%20Documents/MIS%20End-User%20Policies%20-%20ENGLISH.pdf?csf=1&amp;web=1&amp;e=NdVR2h"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1.png"/><Relationship Id="rId5" Type="http://schemas.openxmlformats.org/officeDocument/2006/relationships/image" Target="../media/image18.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sv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6.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png"/><Relationship Id="rId5" Type="http://schemas.openxmlformats.org/officeDocument/2006/relationships/image" Target="../media/image10.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hyperlink" Target="https://fcx365.sharepoint.com/:b:/r/Sites/GBL-DOHS/DOHSPolicy/FCX-HS17%20Hazardous%20Gas%20Policy%2004.2021.pdf?d=w7033f44eaf5146d8bd0fc6f4b144cc60&amp;csf=1&amp;web=1&amp;e=SGwE1w" TargetMode="External"/><Relationship Id="rId2" Type="http://schemas.openxmlformats.org/officeDocument/2006/relationships/hyperlink" Target="https://fcx365.sharepoint.com/:b:/r/Sites/GBL-DOHS/DOHSPolicy/FCX-HS04%20Control%20of%20Hazardous%20Energy%20Policy-v2.pdf?d=w2f3fea3189a547d595ef8f3d25a46a5a&amp;csf=1&amp;web=1&amp;e=FmXPRB" TargetMode="External"/><Relationship Id="rId1" Type="http://schemas.openxmlformats.org/officeDocument/2006/relationships/slideLayout" Target="../slideLayouts/slideLayout36.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37.xml"/><Relationship Id="rId6" Type="http://schemas.openxmlformats.org/officeDocument/2006/relationships/image" Target="../media/image36.png"/><Relationship Id="rId5" Type="http://schemas.openxmlformats.org/officeDocument/2006/relationships/hyperlink" Target="https://fcx365.sharepoint.com/Sites/CHN-MnOps/SupAdmin/Forms/AllItems.aspx?id=%2FSites%2FCHN%2DMnOps%2FSupAdmin%2FOld%20Misc%20Files%2FCrew%204%2FForms%20and%20SOPS%2FSOPS%2FCable%2FNM%20Ops%20Power%20Cable%20Handling%20SOP%28a%29%2Epdf&amp;parent=%2FSites%2FCHN%2DMnOps%2FSupAdmin%2FOld%20Misc%20Files%2FCrew%204%2FForms%20and%20SOPS%2FSOPS%2FCable" TargetMode="External"/><Relationship Id="rId4" Type="http://schemas.openxmlformats.org/officeDocument/2006/relationships/hyperlink" Target="https://fmi.bravais.com/s/144/RCA_Review"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3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fcx365.sharepoint.com/:b:/r/Sites/GBL-DOHS/DOHSPolicy/FCX-HS19%20Flagging%20and%20Barricading%20Policy.pdf?d=w8de1e1a90ba24d5b89ad104e725762e9&amp;csf=1&amp;web=1&amp;e=7knfc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fcx365.sharepoint.com/:b:/r/Sites/GBL-DOHS/DOHSPolicy/FCX-HS04%20Control%20of%20Hazardous%20Energy%20Policy-v2.pdf?d=w2f3fea3189a547d595ef8f3d25a46a5a&amp;csf=1&amp;web=1&amp;e=dHbLvR" TargetMode="External"/><Relationship Id="rId2" Type="http://schemas.openxmlformats.org/officeDocument/2006/relationships/notesSlide" Target="../notesSlides/notesSlide12.xml"/><Relationship Id="rId1" Type="http://schemas.openxmlformats.org/officeDocument/2006/relationships/slideLayout" Target="../slideLayouts/slideLayout36.xml"/><Relationship Id="rId5" Type="http://schemas.openxmlformats.org/officeDocument/2006/relationships/image" Target="../media/image42.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7.xml"/><Relationship Id="rId6" Type="http://schemas.openxmlformats.org/officeDocument/2006/relationships/image" Target="../media/image45.png"/><Relationship Id="rId5" Type="http://schemas.openxmlformats.org/officeDocument/2006/relationships/image" Target="../media/image41.png"/><Relationship Id="rId4" Type="http://schemas.openxmlformats.org/officeDocument/2006/relationships/hyperlink" Target="https://fcx365.sharepoint.com/Sites/MOR-Ops/CI%20Library/Forms/AllItems.aspx?id=%2FSites%2FMOR%2DOps%2FCI%20Library%2FLoading%2FCable%20Handling%20and%20Cable%20Truck%2FBasic%20Cable%20Handling%20%20SG%202026%2Epdf&amp;parent=%2FSites%2FMOR%2DOps%2FCI%20Library%2FLoading%2FCable%20Handling%20and%20Cable%20Truck"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7.xml"/><Relationship Id="rId6" Type="http://schemas.openxmlformats.org/officeDocument/2006/relationships/image" Target="../media/image36.png"/><Relationship Id="rId5" Type="http://schemas.openxmlformats.org/officeDocument/2006/relationships/hyperlink" Target="https://fcx365.sharepoint.com/Sites/GBL-DOHS/DOHSPolicy/Forms/By%20Policy%20and%20Purpose.aspx?viewid=8f871460%2D8e24%2D491b%2Da2ad%2D77f7ed64c90b&amp;id=%2FSites%2FGBL%2DDOHS%2FDOHSPolicy%2FFCX%2DHS03%20Electrical%20Safety%20Policy%2Epdf&amp;parent=%2FSites%2FGBL%2DDOHS%2FDOHSPolicy" TargetMode="Externa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38.png"/><Relationship Id="rId1" Type="http://schemas.openxmlformats.org/officeDocument/2006/relationships/slideLayout" Target="../slideLayouts/slideLayout36.xml"/><Relationship Id="rId5" Type="http://schemas.openxmlformats.org/officeDocument/2006/relationships/image" Target="../media/image51.png"/><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37.xml"/><Relationship Id="rId6" Type="http://schemas.openxmlformats.org/officeDocument/2006/relationships/image" Target="../media/image53.png"/><Relationship Id="rId5" Type="http://schemas.openxmlformats.org/officeDocument/2006/relationships/image" Target="../media/image36.png"/><Relationship Id="rId4" Type="http://schemas.openxmlformats.org/officeDocument/2006/relationships/hyperlink" Target="https://fcx365.sharepoint.com/:b:/r/Sites/GBL-DOHS/DOHSPolicy/FCX-HS03%20Electrical%20Safety%20Policy.pdf?d=w1ddcb20c58974515a64b89026dffa719&amp;csf=1&amp;web=1&amp;e=H4QIRv"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5.png"/><Relationship Id="rId1" Type="http://schemas.openxmlformats.org/officeDocument/2006/relationships/slideLayout" Target="../slideLayouts/slideLayout37.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jpeg"/></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s://fcx365.sharepoint.com/Sites/GBL-DOHS/DOHSPolicy/Forms/AllItems.aspx?id=%2FSites%2FGBL%2DDOHS%2FDOHSPolicy%2FFCX%2DHS19%20Flagging%20and%20Barricading%20Policy%2Epdf&amp;parent=%2FSites%2FGBL%2DDOHS%2FDOHSPolicy" TargetMode="External"/><Relationship Id="rId1" Type="http://schemas.openxmlformats.org/officeDocument/2006/relationships/slideLayout" Target="../slideLayouts/slideLayout36.xml"/><Relationship Id="rId6" Type="http://schemas.openxmlformats.org/officeDocument/2006/relationships/image" Target="../media/image38.png"/><Relationship Id="rId5" Type="http://schemas.openxmlformats.org/officeDocument/2006/relationships/image" Target="../media/image61.pn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s://app.powerbi.com/groups/me/apps/d5191292-f6f8-4519-af19-c3b276f4d4dc/reports/05c83cca-2af1-4233-a190-c4abfd51fa53/5d3b772fb5686999cc5d?experience=power-bi" TargetMode="External"/><Relationship Id="rId7" Type="http://schemas.openxmlformats.org/officeDocument/2006/relationships/hyperlink" Target="https://www.osha.gov/topics" TargetMode="External"/><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hyperlink" Target="https://www.msha.gov/news-and-updates/whats-new" TargetMode="External"/><Relationship Id="rId5" Type="http://schemas.openxmlformats.org/officeDocument/2006/relationships/hyperlink" Target="https://fcx365.sharepoint.com/Sites/GBL-DOHS/DOHSPolicy/Forms/By%20Policy%20and%20Purpose.aspx?id=%2FSites%2FGBL%2DDOHS%2FDOHSPolicy%2FFCX%20Material%20Handling%20Conveyance%20Policy%20Oct%2016%2Epdf&amp;parent=%2FSites%2FGBL%2DDOHS%2FDOHSPolicy" TargetMode="External"/><Relationship Id="rId10" Type="http://schemas.openxmlformats.org/officeDocument/2006/relationships/image" Target="../media/image9.jpeg"/><Relationship Id="rId4" Type="http://schemas.openxmlformats.org/officeDocument/2006/relationships/hyperlink" Target="https://fcx365.sharepoint.com/Sites/GBL-DOHS/Shared%20Documents/Forms/Safety%20Shares.aspx?FilterField1=Language&amp;FilterValue1=English&amp;FilterType1=Choice&amp;FilterDisplay1=English&amp;FilterField2=GSR&amp;FilterValue2=Toolkits&amp;FilterType2=Text&amp;FilterDisplay2=Toolkits&amp;viewid=d7330d41%2D99f8%2D4112%2Dbc94%2Dcd10f996bb9c" TargetMode="External"/><Relationship Id="rId9"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6.jpeg"/></Relationships>
</file>

<file path=ppt/slides/_rels/slide29.xml.rels><?xml version="1.0" encoding="UTF-8" standalone="yes"?>
<Relationships xmlns="http://schemas.openxmlformats.org/package/2006/relationships"><Relationship Id="rId3" Type="http://schemas.openxmlformats.org/officeDocument/2006/relationships/hyperlink" Target="https://fcx365.sharepoint.com/:w:/r/Sites/HEN-HS/HSMS%20Toolbox/Henderson%20PPE%20Policy.docx?d=wfaf2afce27224fba8d72914e1dbc15d9&amp;csf=1&amp;web=1&amp;e=YQUIJm" TargetMode="External"/><Relationship Id="rId2" Type="http://schemas.openxmlformats.org/officeDocument/2006/relationships/notesSlide" Target="../notesSlides/notesSlide19.xml"/><Relationship Id="rId1" Type="http://schemas.openxmlformats.org/officeDocument/2006/relationships/slideLayout" Target="../slideLayouts/slideLayout19.xml"/><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19.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1.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237B3A5-FDAA-742D-A57A-42BF6FCF1E96}"/>
              </a:ext>
            </a:extLst>
          </p:cNvPr>
          <p:cNvPicPr>
            <a:picLocks noChangeAspect="1"/>
          </p:cNvPicPr>
          <p:nvPr/>
        </p:nvPicPr>
        <p:blipFill>
          <a:blip r:embed="rId3"/>
          <a:srcRect r="39334"/>
          <a:stretch>
            <a:fillRect/>
          </a:stretch>
        </p:blipFill>
        <p:spPr>
          <a:xfrm>
            <a:off x="-1915" y="-2986"/>
            <a:ext cx="8808458" cy="6888248"/>
          </a:xfrm>
          <a:prstGeom prst="rect">
            <a:avLst/>
          </a:prstGeom>
        </p:spPr>
      </p:pic>
      <p:pic>
        <p:nvPicPr>
          <p:cNvPr id="10" name="Picture 9">
            <a:extLst>
              <a:ext uri="{FF2B5EF4-FFF2-40B4-BE49-F238E27FC236}">
                <a16:creationId xmlns:a16="http://schemas.microsoft.com/office/drawing/2014/main" id="{7F2BCF2D-8B9D-C34A-65EB-00AF8634D12F}"/>
              </a:ext>
            </a:extLst>
          </p:cNvPr>
          <p:cNvPicPr>
            <a:picLocks noChangeAspect="1"/>
          </p:cNvPicPr>
          <p:nvPr/>
        </p:nvPicPr>
        <p:blipFill>
          <a:blip r:embed="rId3"/>
          <a:srcRect l="40814"/>
          <a:stretch>
            <a:fillRect/>
          </a:stretch>
        </p:blipFill>
        <p:spPr>
          <a:xfrm>
            <a:off x="6096000" y="12138"/>
            <a:ext cx="6097916" cy="6858000"/>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6096000" y="-2986"/>
            <a:ext cx="6096000"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9"/>
            <a:ext cx="6096000" cy="32522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76486"/>
            <a:ext cx="5602383" cy="44627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Henderson HSE Contractor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October 2026</a:t>
            </a:r>
            <a:endParaRPr kumimoji="0" lang="en-US" sz="3200" b="1" i="0" u="none" strike="noStrike" kern="1200" cap="none" spc="0" normalizeH="0" baseline="0" noProof="0" dirty="0">
              <a:ln>
                <a:noFill/>
              </a:ln>
              <a:solidFill>
                <a:prstClr val="white"/>
              </a:solidFill>
              <a:effectLst/>
              <a:highlight>
                <a:srgbClr val="FFFF00"/>
              </a:highlight>
              <a:uLnTx/>
              <a:uFillTx/>
              <a:latin typeface="Arial" panose="020B0604020202020204" pitchFamily="34" charset="0"/>
              <a:ea typeface="+mn-ea"/>
              <a:cs typeface="Arial" panose="020B0604020202020204" pitchFamily="34" charset="0"/>
            </a:endParaRP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22" name="Picture 21" descr="A blue and grey text on a black background&#10;&#10;Description automatically generated">
            <a:extLst>
              <a:ext uri="{FF2B5EF4-FFF2-40B4-BE49-F238E27FC236}">
                <a16:creationId xmlns:a16="http://schemas.microsoft.com/office/drawing/2014/main" id="{BB1BA9B6-9F37-407B-18B9-B1D73F8A7141}"/>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3760700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EC6CD-14E9-677A-8FBD-EC568F2DCD74}"/>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2A21B949-BF6B-25AF-F1A2-D736112A78E4}"/>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FC3DBA36-CC1A-4579-D90C-757936D9FDC8}"/>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7DA1AD5C-F47E-8BBB-8685-40F55A8914EB}"/>
              </a:ext>
            </a:extLst>
          </p:cNvPr>
          <p:cNvSpPr/>
          <p:nvPr/>
        </p:nvSpPr>
        <p:spPr>
          <a:xfrm>
            <a:off x="1515978" y="6429368"/>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27C3505-498E-E010-D02F-E86867D4FC83}"/>
              </a:ext>
            </a:extLst>
          </p:cNvPr>
          <p:cNvSpPr txBox="1"/>
          <p:nvPr/>
        </p:nvSpPr>
        <p:spPr>
          <a:xfrm>
            <a:off x="1787610" y="596203"/>
            <a:ext cx="987116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rPr>
              <a:t>Avoiding Unauthorized AI Tools</a:t>
            </a:r>
            <a:endParaRPr kumimoji="0" lang="en-US" sz="36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endParaRPr>
          </a:p>
        </p:txBody>
      </p:sp>
      <p:pic>
        <p:nvPicPr>
          <p:cNvPr id="8" name="Picture 7" descr="A blue and grey text on a black background&#10;&#10;Description automatically generated">
            <a:extLst>
              <a:ext uri="{FF2B5EF4-FFF2-40B4-BE49-F238E27FC236}">
                <a16:creationId xmlns:a16="http://schemas.microsoft.com/office/drawing/2014/main" id="{BDE804C2-708A-EFF9-455C-1944720B6833}"/>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83286" y="5719217"/>
            <a:ext cx="922341" cy="508727"/>
          </a:xfrm>
          <a:prstGeom prst="rect">
            <a:avLst/>
          </a:prstGeom>
        </p:spPr>
      </p:pic>
      <p:sp>
        <p:nvSpPr>
          <p:cNvPr id="10" name="TextBox 9">
            <a:extLst>
              <a:ext uri="{FF2B5EF4-FFF2-40B4-BE49-F238E27FC236}">
                <a16:creationId xmlns:a16="http://schemas.microsoft.com/office/drawing/2014/main" id="{25E384FD-F221-D47C-FE3D-27FA1DB087E8}"/>
              </a:ext>
            </a:extLst>
          </p:cNvPr>
          <p:cNvSpPr txBox="1"/>
          <p:nvPr/>
        </p:nvSpPr>
        <p:spPr>
          <a:xfrm>
            <a:off x="2010032" y="1625870"/>
            <a:ext cx="9756095" cy="4344716"/>
          </a:xfrm>
          <a:prstGeom prst="rect">
            <a:avLst/>
          </a:prstGeom>
          <a:noFill/>
        </p:spPr>
        <p:txBody>
          <a:bodyPr wrap="square">
            <a:spAutoFit/>
          </a:bodyPr>
          <a:lstStyle/>
          <a:p>
            <a:pPr marL="342900" indent="-342900">
              <a:lnSpc>
                <a:spcPct val="107000"/>
              </a:lnSpc>
              <a:buFontTx/>
              <a:buChar char="-"/>
            </a:pPr>
            <a:r>
              <a:rPr lang="en-US" sz="24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FMI has observed an increase in AI “notetaking” bots being added to Teams meetings</a:t>
            </a:r>
          </a:p>
          <a:p>
            <a:pPr marL="342900" indent="-342900">
              <a:lnSpc>
                <a:spcPct val="107000"/>
              </a:lnSpc>
              <a:buFontTx/>
              <a:buChar char="-"/>
            </a:pPr>
            <a:r>
              <a:rPr lang="en-US" sz="24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The use of these tools and software falls under </a:t>
            </a:r>
            <a:r>
              <a:rPr lang="en-US" sz="24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hlinkClick r:id="rId4"/>
              </a:rPr>
              <a:t>MIS End User Policies</a:t>
            </a:r>
            <a:r>
              <a:rPr lang="en-US" sz="24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 that prohibit Freeport employees, contractors and partners from sharing company data without the company’s consent</a:t>
            </a:r>
          </a:p>
          <a:p>
            <a:pPr>
              <a:lnSpc>
                <a:spcPct val="107000"/>
              </a:lnSpc>
            </a:pPr>
            <a:endParaRPr lang="en-US" sz="24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Tx/>
              <a:buChar char="-"/>
            </a:pPr>
            <a:r>
              <a:rPr lang="en-US" sz="2400" b="1">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To protect company data:</a:t>
            </a:r>
          </a:p>
          <a:p>
            <a:pPr marL="800100" lvl="1" indent="-342900">
              <a:lnSpc>
                <a:spcPct val="107000"/>
              </a:lnSpc>
              <a:buFontTx/>
              <a:buChar char="-"/>
            </a:pPr>
            <a:r>
              <a:rPr lang="en-US" sz="22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Contractors and </a:t>
            </a:r>
            <a:r>
              <a:rPr lang="en-US" sz="22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Vendors not to use notetaking bots/recording tools</a:t>
            </a:r>
          </a:p>
          <a:p>
            <a:pPr marL="800100" lvl="1" indent="-342900">
              <a:lnSpc>
                <a:spcPct val="107000"/>
              </a:lnSpc>
              <a:buFontTx/>
              <a:buChar char="-"/>
            </a:pPr>
            <a:r>
              <a:rPr lang="en-US" sz="22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If </a:t>
            </a:r>
            <a:r>
              <a:rPr lang="en-US" sz="22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external bot/recorder</a:t>
            </a:r>
            <a:r>
              <a:rPr lang="en-US" sz="22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 added to meeting, meeting will be stopped</a:t>
            </a:r>
          </a:p>
          <a:p>
            <a:pPr marL="800100" lvl="1" indent="-342900">
              <a:lnSpc>
                <a:spcPct val="107000"/>
              </a:lnSpc>
              <a:buFontTx/>
              <a:buChar char="-"/>
            </a:pPr>
            <a:r>
              <a:rPr lang="en-US" sz="220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Ask the FMI organizer to use approved notetaking tools</a:t>
            </a:r>
          </a:p>
          <a:p>
            <a:pPr marL="342900" indent="-342900">
              <a:lnSpc>
                <a:spcPct val="107000"/>
              </a:lnSpc>
              <a:buFontTx/>
              <a:buChar char="-"/>
            </a:pPr>
            <a:endParaRPr lang="en-US" sz="240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7533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A1D711-5367-1114-BBD6-714F61C02A1C}"/>
              </a:ext>
            </a:extLst>
          </p:cNvPr>
          <p:cNvPicPr>
            <a:picLocks noChangeAspect="1"/>
          </p:cNvPicPr>
          <p:nvPr/>
        </p:nvPicPr>
        <p:blipFill>
          <a:blip r:embed="rId3">
            <a:extLst>
              <a:ext uri="{28A0092B-C50C-407E-A947-70E740481C1C}">
                <a14:useLocalDpi xmlns:a14="http://schemas.microsoft.com/office/drawing/2010/main" val="0"/>
              </a:ext>
            </a:extLst>
          </a:blip>
          <a:srcRect t="6" b="6"/>
          <a:stretch/>
        </p:blipFill>
        <p:spPr>
          <a:xfrm>
            <a:off x="-2" y="0"/>
            <a:ext cx="10806892" cy="418972"/>
          </a:xfrm>
          <a:prstGeom prst="rect">
            <a:avLst/>
          </a:prstGeom>
        </p:spPr>
      </p:pic>
      <p:pic>
        <p:nvPicPr>
          <p:cNvPr id="6" name="Picture 5">
            <a:extLst>
              <a:ext uri="{FF2B5EF4-FFF2-40B4-BE49-F238E27FC236}">
                <a16:creationId xmlns:a16="http://schemas.microsoft.com/office/drawing/2014/main" id="{AE29F842-24AF-195E-BBA1-F56FACFEF9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 y="6232064"/>
            <a:ext cx="6241774" cy="627945"/>
          </a:xfrm>
          <a:prstGeom prst="rect">
            <a:avLst/>
          </a:prstGeom>
        </p:spPr>
      </p:pic>
      <p:pic>
        <p:nvPicPr>
          <p:cNvPr id="3" name="Picture 2">
            <a:extLst>
              <a:ext uri="{FF2B5EF4-FFF2-40B4-BE49-F238E27FC236}">
                <a16:creationId xmlns:a16="http://schemas.microsoft.com/office/drawing/2014/main" id="{867BA071-79C0-A244-E307-BC1537790A0F}"/>
              </a:ext>
            </a:extLst>
          </p:cNvPr>
          <p:cNvPicPr>
            <a:picLocks noChangeAspect="1"/>
          </p:cNvPicPr>
          <p:nvPr/>
        </p:nvPicPr>
        <p:blipFill>
          <a:blip r:embed="rId5">
            <a:extLst>
              <a:ext uri="{28A0092B-C50C-407E-A947-70E740481C1C}">
                <a14:useLocalDpi xmlns:a14="http://schemas.microsoft.com/office/drawing/2010/main" val="0"/>
              </a:ext>
            </a:extLst>
          </a:blip>
          <a:srcRect t="7841" r="10714" b="7841"/>
          <a:stretch>
            <a:fillRect/>
          </a:stretch>
        </p:blipFill>
        <p:spPr>
          <a:xfrm>
            <a:off x="2429700" y="416196"/>
            <a:ext cx="9762300" cy="6126810"/>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6096000" y="-7951"/>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6096000" y="6543006"/>
            <a:ext cx="6096000" cy="31499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D6258C-8CCE-09B3-97BC-FC79E6BA6803}"/>
              </a:ext>
            </a:extLst>
          </p:cNvPr>
          <p:cNvSpPr txBox="1"/>
          <p:nvPr/>
        </p:nvSpPr>
        <p:spPr>
          <a:xfrm>
            <a:off x="522514" y="976486"/>
            <a:ext cx="557348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Safety Success</a:t>
            </a: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2834385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0FDDE22-6F0F-B0DE-EFC8-90235E99F462}"/>
              </a:ext>
            </a:extLst>
          </p:cNvPr>
          <p:cNvSpPr/>
          <p:nvPr/>
        </p:nvSpPr>
        <p:spPr>
          <a:xfrm>
            <a:off x="1" y="-1"/>
            <a:ext cx="3975688" cy="6858001"/>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321F94B9-DF0A-9265-94EB-0B075E2EB6F7}"/>
              </a:ext>
            </a:extLst>
          </p:cNvPr>
          <p:cNvSpPr>
            <a:spLocks noGrp="1"/>
          </p:cNvSpPr>
          <p:nvPr>
            <p:ph type="title"/>
          </p:nvPr>
        </p:nvSpPr>
        <p:spPr>
          <a:xfrm>
            <a:off x="392269" y="2013902"/>
            <a:ext cx="3267807" cy="685394"/>
          </a:xfrm>
        </p:spPr>
        <p:txBody>
          <a:bodyPr>
            <a:normAutofit/>
          </a:bodyPr>
          <a:lstStyle/>
          <a:p>
            <a:pPr algn="ctr"/>
            <a:r>
              <a:rPr lang="en-US" sz="2800" b="1">
                <a:solidFill>
                  <a:schemeClr val="bg1"/>
                </a:solidFill>
                <a:latin typeface="Arial" panose="020B0604020202020204" pitchFamily="34" charset="0"/>
                <a:cs typeface="Arial" panose="020B0604020202020204" pitchFamily="34" charset="0"/>
              </a:rPr>
              <a:t>Congratulations</a:t>
            </a:r>
            <a:r>
              <a:rPr lang="en-US" sz="2800">
                <a:solidFill>
                  <a:schemeClr val="bg1"/>
                </a:solidFill>
                <a:latin typeface="Arial" panose="020B0604020202020204" pitchFamily="34" charset="0"/>
                <a:cs typeface="Arial" panose="020B0604020202020204" pitchFamily="34" charset="0"/>
              </a:rPr>
              <a:t> </a:t>
            </a:r>
          </a:p>
        </p:txBody>
      </p:sp>
      <p:sp>
        <p:nvSpPr>
          <p:cNvPr id="9" name="TextBox 8">
            <a:extLst>
              <a:ext uri="{FF2B5EF4-FFF2-40B4-BE49-F238E27FC236}">
                <a16:creationId xmlns:a16="http://schemas.microsoft.com/office/drawing/2014/main" id="{7927BFBE-B3E3-85C2-A930-D9C128763E61}"/>
              </a:ext>
            </a:extLst>
          </p:cNvPr>
          <p:cNvSpPr txBox="1"/>
          <p:nvPr/>
        </p:nvSpPr>
        <p:spPr>
          <a:xfrm>
            <a:off x="333717" y="3754539"/>
            <a:ext cx="3416440" cy="95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C66A39"/>
                </a:solidFill>
                <a:effectLst/>
                <a:uLnTx/>
                <a:uFillTx/>
                <a:latin typeface="Arial" panose="020B0604020202020204" pitchFamily="34" charset="0"/>
                <a:ea typeface="+mn-ea"/>
                <a:cs typeface="Arial" panose="020B0604020202020204" pitchFamily="34" charset="0"/>
              </a:rPr>
              <a:t>Here are some recent team accomplishments </a:t>
            </a:r>
            <a:endParaRPr kumimoji="0" lang="en-US" sz="2000" b="0" i="0" u="none" strike="noStrike" kern="1200" cap="none" spc="0" normalizeH="0" baseline="0" noProof="0">
              <a:ln>
                <a:noFill/>
              </a:ln>
              <a:solidFill>
                <a:srgbClr val="C66A39"/>
              </a:solidFill>
              <a:effectLst/>
              <a:uLnTx/>
              <a:uFillTx/>
              <a:latin typeface="Arial" panose="020B0604020202020204" pitchFamily="34" charset="0"/>
              <a:ea typeface="+mn-ea"/>
              <a:cs typeface="Arial" panose="020B0604020202020204" pitchFamily="34" charset="0"/>
            </a:endParaRPr>
          </a:p>
        </p:txBody>
      </p:sp>
      <p:pic>
        <p:nvPicPr>
          <p:cNvPr id="15" name="Picture 14" descr="A blue and grey text on a black background&#10;&#10;Description automatically generated">
            <a:extLst>
              <a:ext uri="{FF2B5EF4-FFF2-40B4-BE49-F238E27FC236}">
                <a16:creationId xmlns:a16="http://schemas.microsoft.com/office/drawing/2014/main" id="{99C147CF-4677-B41F-0273-B41FBEAEDD37}"/>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526674" y="6109288"/>
            <a:ext cx="922341" cy="508727"/>
          </a:xfrm>
          <a:prstGeom prst="rect">
            <a:avLst/>
          </a:prstGeom>
        </p:spPr>
      </p:pic>
      <p:sp>
        <p:nvSpPr>
          <p:cNvPr id="17" name="Title 3">
            <a:extLst>
              <a:ext uri="{FF2B5EF4-FFF2-40B4-BE49-F238E27FC236}">
                <a16:creationId xmlns:a16="http://schemas.microsoft.com/office/drawing/2014/main" id="{C9CC8F80-E177-AF8E-4E1A-37203FC6A4EA}"/>
              </a:ext>
            </a:extLst>
          </p:cNvPr>
          <p:cNvSpPr txBox="1">
            <a:spLocks/>
          </p:cNvSpPr>
          <p:nvPr/>
        </p:nvSpPr>
        <p:spPr>
          <a:xfrm>
            <a:off x="197834" y="2716154"/>
            <a:ext cx="3656676" cy="6853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to everyone achieving safety milestones this month</a:t>
            </a:r>
          </a:p>
        </p:txBody>
      </p:sp>
      <p:pic>
        <p:nvPicPr>
          <p:cNvPr id="3" name="Graphic 2" descr="Ribbon with solid fill">
            <a:extLst>
              <a:ext uri="{FF2B5EF4-FFF2-40B4-BE49-F238E27FC236}">
                <a16:creationId xmlns:a16="http://schemas.microsoft.com/office/drawing/2014/main" id="{E8FF7C17-938B-94B8-E93A-B995E81B96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26674" y="734865"/>
            <a:ext cx="924308" cy="924308"/>
          </a:xfrm>
          <a:prstGeom prst="rect">
            <a:avLst/>
          </a:prstGeom>
        </p:spPr>
      </p:pic>
      <p:sp>
        <p:nvSpPr>
          <p:cNvPr id="2" name="TextBox 1">
            <a:extLst>
              <a:ext uri="{FF2B5EF4-FFF2-40B4-BE49-F238E27FC236}">
                <a16:creationId xmlns:a16="http://schemas.microsoft.com/office/drawing/2014/main" id="{6B79A22C-C9F0-A120-6FE1-E3C38B5F7027}"/>
              </a:ext>
            </a:extLst>
          </p:cNvPr>
          <p:cNvSpPr txBox="1"/>
          <p:nvPr/>
        </p:nvSpPr>
        <p:spPr>
          <a:xfrm>
            <a:off x="8779304" y="1182119"/>
            <a:ext cx="2944539" cy="954107"/>
          </a:xfrm>
          <a:prstGeom prst="rect">
            <a:avLst/>
          </a:prstGeom>
          <a:noFill/>
        </p:spPr>
        <p:txBody>
          <a:bodyPr wrap="square" rtlCol="0">
            <a:spAutoFit/>
          </a:bodyPr>
          <a:lstStyle/>
          <a:p>
            <a:pPr>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Mexico Mill </a:t>
            </a:r>
            <a:r>
              <a:rPr lang="en-US" sz="1400" b="1" dirty="0">
                <a:solidFill>
                  <a:prstClr val="black"/>
                </a:solidFill>
                <a:latin typeface="Arial" panose="020B0604020202020204" pitchFamily="34" charset="0"/>
                <a:cs typeface="Arial" panose="020B0604020202020204" pitchFamily="34" charset="0"/>
              </a:rPr>
              <a:t>Electrical and Instrumentation </a:t>
            </a:r>
            <a:r>
              <a:rPr kumimoji="0" lang="en-US" sz="1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team achieved 3 years of safe production.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CE612796-1849-0FBF-EAD4-E3CBD04D1AEB}"/>
              </a:ext>
            </a:extLst>
          </p:cNvPr>
          <p:cNvSpPr txBox="1"/>
          <p:nvPr/>
        </p:nvSpPr>
        <p:spPr>
          <a:xfrm>
            <a:off x="3975687" y="6055874"/>
            <a:ext cx="821631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Sierrita Facilities Maintenance</a:t>
            </a:r>
            <a:r>
              <a:rPr kumimoji="0" lang="en-US" sz="1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achieved 6 years of no </a:t>
            </a:r>
            <a:r>
              <a:rPr kumimoji="0" lang="en-US" sz="14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reportables</a:t>
            </a:r>
            <a:r>
              <a:rPr kumimoji="0" lang="en-US" sz="1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pic>
        <p:nvPicPr>
          <p:cNvPr id="7" name="Picture 6">
            <a:extLst>
              <a:ext uri="{FF2B5EF4-FFF2-40B4-BE49-F238E27FC236}">
                <a16:creationId xmlns:a16="http://schemas.microsoft.com/office/drawing/2014/main" id="{100A31A5-6A5D-3008-140A-1200A655DB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3843" y="3523612"/>
            <a:ext cx="3294490" cy="2470867"/>
          </a:xfrm>
          <a:prstGeom prst="rect">
            <a:avLst/>
          </a:prstGeom>
        </p:spPr>
      </p:pic>
      <p:pic>
        <p:nvPicPr>
          <p:cNvPr id="11" name="Picture 10">
            <a:extLst>
              <a:ext uri="{FF2B5EF4-FFF2-40B4-BE49-F238E27FC236}">
                <a16:creationId xmlns:a16="http://schemas.microsoft.com/office/drawing/2014/main" id="{E59D7BF6-BB9F-0915-15CC-C07E14A1AF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4621" y="3523611"/>
            <a:ext cx="3294490" cy="2470868"/>
          </a:xfrm>
          <a:prstGeom prst="rect">
            <a:avLst/>
          </a:prstGeom>
        </p:spPr>
      </p:pic>
      <p:pic>
        <p:nvPicPr>
          <p:cNvPr id="12" name="Picture 11">
            <a:extLst>
              <a:ext uri="{FF2B5EF4-FFF2-40B4-BE49-F238E27FC236}">
                <a16:creationId xmlns:a16="http://schemas.microsoft.com/office/drawing/2014/main" id="{218EC045-B844-EFDF-DCC0-E8CD32DE70A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654621" y="421484"/>
            <a:ext cx="3943791" cy="2632480"/>
          </a:xfrm>
          <a:prstGeom prst="rect">
            <a:avLst/>
          </a:prstGeom>
        </p:spPr>
      </p:pic>
    </p:spTree>
    <p:extLst>
      <p:ext uri="{BB962C8B-B14F-4D97-AF65-F5344CB8AC3E}">
        <p14:creationId xmlns:p14="http://schemas.microsoft.com/office/powerpoint/2010/main" val="4213509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3573D-5F4F-2DA1-69B4-2C31F583F291}"/>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A9CA9ECF-A5CC-81B2-81C9-9EDA54FACE60}"/>
              </a:ext>
            </a:extLst>
          </p:cNvPr>
          <p:cNvSpPr/>
          <p:nvPr/>
        </p:nvSpPr>
        <p:spPr>
          <a:xfrm>
            <a:off x="0" y="0"/>
            <a:ext cx="3933193"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B63BE49-8022-80F0-6B5B-48D299CA24C1}"/>
              </a:ext>
            </a:extLst>
          </p:cNvPr>
          <p:cNvSpPr>
            <a:spLocks noGrp="1"/>
          </p:cNvSpPr>
          <p:nvPr>
            <p:ph type="title"/>
          </p:nvPr>
        </p:nvSpPr>
        <p:spPr>
          <a:xfrm>
            <a:off x="4386413" y="680106"/>
            <a:ext cx="5852160" cy="935071"/>
          </a:xfrm>
        </p:spPr>
        <p:txBody>
          <a:bodyPr anchor="t">
            <a:normAutofit/>
          </a:bodyPr>
          <a:lstStyle/>
          <a:p>
            <a:r>
              <a:rPr lang="en-US" sz="2800" b="1" dirty="0">
                <a:solidFill>
                  <a:srgbClr val="004449"/>
                </a:solidFill>
                <a:latin typeface="Arial" panose="020B0604020202020204" pitchFamily="34" charset="0"/>
                <a:cs typeface="Arial" panose="020B0604020202020204" pitchFamily="34" charset="0"/>
              </a:rPr>
              <a:t>Training: Investing in People and Strengthening Safety </a:t>
            </a:r>
          </a:p>
        </p:txBody>
      </p:sp>
      <p:sp>
        <p:nvSpPr>
          <p:cNvPr id="3" name="TextBox 2">
            <a:extLst>
              <a:ext uri="{FF2B5EF4-FFF2-40B4-BE49-F238E27FC236}">
                <a16:creationId xmlns:a16="http://schemas.microsoft.com/office/drawing/2014/main" id="{ECBCA054-4F99-0994-251E-D08007376151}"/>
              </a:ext>
            </a:extLst>
          </p:cNvPr>
          <p:cNvSpPr txBox="1"/>
          <p:nvPr/>
        </p:nvSpPr>
        <p:spPr>
          <a:xfrm>
            <a:off x="4386411" y="2959748"/>
            <a:ext cx="7238142" cy="35394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C66A39"/>
              </a:buClr>
              <a:buSzTx/>
              <a:buFont typeface="Arial" panose="020B0604020202020204" pitchFamily="34" charset="0"/>
              <a:buChar char="•"/>
              <a:tabLst/>
              <a:defRPr/>
            </a:pPr>
            <a:r>
              <a:rPr lang="en-US" sz="1600" b="1" dirty="0">
                <a:solidFill>
                  <a:srgbClr val="C66A39"/>
                </a:solidFill>
                <a:latin typeface="Arial" panose="020B0604020202020204" pitchFamily="34" charset="0"/>
                <a:cs typeface="Arial" panose="020B0604020202020204" pitchFamily="34" charset="0"/>
              </a:rPr>
              <a:t>About the Program: </a:t>
            </a:r>
            <a:r>
              <a:rPr kumimoji="0" 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Two cohorts (11 employees total) participated in three weeks of classroom instruction and field mentoring. </a:t>
            </a:r>
            <a:r>
              <a:rPr lang="en-US" sz="1600" dirty="0">
                <a:solidFill>
                  <a:prstClr val="black">
                    <a:lumMod val="75000"/>
                    <a:lumOff val="25000"/>
                  </a:prstClr>
                </a:solidFill>
                <a:latin typeface="Arial" panose="020B0604020202020204" pitchFamily="34" charset="0"/>
                <a:cs typeface="Arial" panose="020B0604020202020204" pitchFamily="34" charset="0"/>
              </a:rPr>
              <a:t>Through structured training, hands-on learning and personalized mentorship, they built confidence and developed practical job skills</a:t>
            </a:r>
          </a:p>
          <a:p>
            <a:pPr marL="285750" marR="0" lvl="0" indent="-285750" algn="l" defTabSz="914400" rtl="0" eaLnBrk="1" fontAlgn="auto" latinLnBrk="0" hangingPunct="1">
              <a:lnSpc>
                <a:spcPct val="100000"/>
              </a:lnSpc>
              <a:spcBef>
                <a:spcPts val="0"/>
              </a:spcBef>
              <a:spcAft>
                <a:spcPts val="0"/>
              </a:spcAft>
              <a:buClr>
                <a:srgbClr val="C66A39"/>
              </a:buClr>
              <a:buSzTx/>
              <a:buFont typeface="Arial" panose="020B0604020202020204" pitchFamily="34" charset="0"/>
              <a:buChar char="•"/>
              <a:tabLst/>
              <a:defRPr/>
            </a:pPr>
            <a:endParaRPr kumimoji="0" lang="en-US" sz="16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C66A39"/>
              </a:buClr>
              <a:buSzTx/>
              <a:buFont typeface="Arial" panose="020B0604020202020204" pitchFamily="34" charset="0"/>
              <a:buChar char="•"/>
              <a:tabLst/>
              <a:defRPr/>
            </a:pPr>
            <a:r>
              <a:rPr lang="en-US" sz="1600" b="1" dirty="0">
                <a:solidFill>
                  <a:srgbClr val="C66A39"/>
                </a:solidFill>
                <a:latin typeface="Arial" panose="020B0604020202020204" pitchFamily="34" charset="0"/>
                <a:cs typeface="Arial" panose="020B0604020202020204" pitchFamily="34" charset="0"/>
              </a:rPr>
              <a:t>Early Results: </a:t>
            </a:r>
            <a:r>
              <a:rPr kumimoji="0" 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Multiple pilot cohorts show employees gained a deeper understanding of H&amp;S expectations, strengthened field skills and developed greater confidence engaging with leaders and frontline workers.</a:t>
            </a:r>
          </a:p>
          <a:p>
            <a:pPr marL="285750" marR="0" lvl="0" indent="-285750" algn="l" defTabSz="914400" rtl="0" eaLnBrk="1" fontAlgn="auto" latinLnBrk="0" hangingPunct="1">
              <a:lnSpc>
                <a:spcPct val="100000"/>
              </a:lnSpc>
              <a:spcBef>
                <a:spcPts val="0"/>
              </a:spcBef>
              <a:spcAft>
                <a:spcPts val="0"/>
              </a:spcAft>
              <a:buClr>
                <a:srgbClr val="C66A39"/>
              </a:buClr>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C66A39"/>
              </a:buClr>
              <a:buSzTx/>
              <a:buFont typeface="Arial" panose="020B0604020202020204" pitchFamily="34" charset="0"/>
              <a:buChar char="•"/>
              <a:tabLst/>
              <a:defRPr/>
            </a:pPr>
            <a:r>
              <a:rPr kumimoji="0" lang="en-US" sz="1600" b="1" i="0" u="none" strike="noStrike" kern="1200" cap="none" spc="0" normalizeH="0" baseline="0" noProof="0" dirty="0">
                <a:ln>
                  <a:noFill/>
                </a:ln>
                <a:solidFill>
                  <a:srgbClr val="C66A39"/>
                </a:solidFill>
                <a:effectLst/>
                <a:uLnTx/>
                <a:uFillTx/>
                <a:latin typeface="Arial" panose="020B0604020202020204" pitchFamily="34" charset="0"/>
                <a:ea typeface="+mn-ea"/>
                <a:cs typeface="Arial" panose="020B0604020202020204" pitchFamily="34" charset="0"/>
              </a:rPr>
              <a:t>The Impact: </a:t>
            </a:r>
            <a:r>
              <a:rPr kumimoji="0" 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Every employee benefits when teammates understand expectations, recognize hazards and have the confidence to speak up and act. </a:t>
            </a:r>
            <a:r>
              <a:rPr lang="en-US" sz="1600" dirty="0">
                <a:solidFill>
                  <a:prstClr val="black">
                    <a:lumMod val="75000"/>
                    <a:lumOff val="25000"/>
                  </a:prstClr>
                </a:solidFill>
                <a:latin typeface="Arial" panose="020B0604020202020204" pitchFamily="34" charset="0"/>
                <a:cs typeface="Arial" panose="020B0604020202020204" pitchFamily="34" charset="0"/>
              </a:rPr>
              <a:t>T</a:t>
            </a:r>
            <a:r>
              <a:rPr kumimoji="0" 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he new program is helping build a stronger pipeline of safety professionals who are better prepared to partner with operations, support risk management efforts and drive a safer, more consistent safety culture. </a:t>
            </a:r>
            <a:endParaRPr kumimoji="0" lang="en-US" sz="16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549201F5-B332-EA30-0CA0-6FBED25788E6}"/>
              </a:ext>
            </a:extLst>
          </p:cNvPr>
          <p:cNvSpPr txBox="1"/>
          <p:nvPr/>
        </p:nvSpPr>
        <p:spPr>
          <a:xfrm>
            <a:off x="4386411" y="310774"/>
            <a:ext cx="610144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BC4AC"/>
                </a:solidFill>
                <a:effectLst/>
                <a:uLnTx/>
                <a:uFillTx/>
                <a:latin typeface="Arial" panose="020B0604020202020204" pitchFamily="34" charset="0"/>
                <a:ea typeface="+mn-ea"/>
                <a:cs typeface="Arial" panose="020B0604020202020204" pitchFamily="34" charset="0"/>
              </a:rPr>
              <a:t>Spotlight On</a:t>
            </a:r>
            <a:endParaRPr kumimoji="0" lang="en-US" sz="1800" b="0" i="0" u="none" strike="noStrike" kern="1200" cap="none" spc="0" normalizeH="0" baseline="0" noProof="0" dirty="0">
              <a:ln>
                <a:noFill/>
              </a:ln>
              <a:solidFill>
                <a:srgbClr val="4BC4AC"/>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0518C78D-F93F-6F67-3198-E3EEE797260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1279" y="3699691"/>
            <a:ext cx="3214007" cy="2410505"/>
          </a:xfrm>
          <a:prstGeom prst="rect">
            <a:avLst/>
          </a:prstGeom>
        </p:spPr>
      </p:pic>
      <p:pic>
        <p:nvPicPr>
          <p:cNvPr id="10" name="Picture 9">
            <a:extLst>
              <a:ext uri="{FF2B5EF4-FFF2-40B4-BE49-F238E27FC236}">
                <a16:creationId xmlns:a16="http://schemas.microsoft.com/office/drawing/2014/main" id="{042D23E0-E341-FF93-3861-D5B0A75203DE}"/>
              </a:ext>
            </a:extLst>
          </p:cNvPr>
          <p:cNvPicPr>
            <a:picLocks noChangeAspect="1"/>
          </p:cNvPicPr>
          <p:nvPr/>
        </p:nvPicPr>
        <p:blipFill>
          <a:blip r:embed="rId4"/>
          <a:stretch>
            <a:fillRect/>
          </a:stretch>
        </p:blipFill>
        <p:spPr>
          <a:xfrm>
            <a:off x="371279" y="747804"/>
            <a:ext cx="3225694" cy="2410505"/>
          </a:xfrm>
          <a:prstGeom prst="rect">
            <a:avLst/>
          </a:prstGeom>
        </p:spPr>
      </p:pic>
      <p:sp>
        <p:nvSpPr>
          <p:cNvPr id="6" name="TextBox 5">
            <a:extLst>
              <a:ext uri="{FF2B5EF4-FFF2-40B4-BE49-F238E27FC236}">
                <a16:creationId xmlns:a16="http://schemas.microsoft.com/office/drawing/2014/main" id="{6C7E8BDD-E0A6-699F-5ADC-D45724813104}"/>
              </a:ext>
            </a:extLst>
          </p:cNvPr>
          <p:cNvSpPr txBox="1"/>
          <p:nvPr/>
        </p:nvSpPr>
        <p:spPr>
          <a:xfrm>
            <a:off x="371279" y="3158309"/>
            <a:ext cx="3214007" cy="338554"/>
          </a:xfrm>
          <a:prstGeom prst="rect">
            <a:avLst/>
          </a:prstGeom>
          <a:noFill/>
        </p:spPr>
        <p:txBody>
          <a:bodyPr wrap="square" rtlCol="0">
            <a:spAutoFit/>
          </a:bodyPr>
          <a:lstStyle/>
          <a:p>
            <a:r>
              <a:rPr lang="en-US" sz="1600" i="1" dirty="0">
                <a:solidFill>
                  <a:schemeClr val="bg1"/>
                </a:solidFill>
                <a:latin typeface="Arial" panose="020B0604020202020204" pitchFamily="34" charset="0"/>
                <a:cs typeface="Arial" panose="020B0604020202020204" pitchFamily="34" charset="0"/>
              </a:rPr>
              <a:t>Cohort 1 participants </a:t>
            </a:r>
          </a:p>
        </p:txBody>
      </p:sp>
      <p:sp>
        <p:nvSpPr>
          <p:cNvPr id="8" name="TextBox 7">
            <a:extLst>
              <a:ext uri="{FF2B5EF4-FFF2-40B4-BE49-F238E27FC236}">
                <a16:creationId xmlns:a16="http://schemas.microsoft.com/office/drawing/2014/main" id="{69EED44F-D2AB-552A-7686-A8A4F570D595}"/>
              </a:ext>
            </a:extLst>
          </p:cNvPr>
          <p:cNvSpPr txBox="1"/>
          <p:nvPr/>
        </p:nvSpPr>
        <p:spPr>
          <a:xfrm>
            <a:off x="359592" y="6160624"/>
            <a:ext cx="3214007" cy="338554"/>
          </a:xfrm>
          <a:prstGeom prst="rect">
            <a:avLst/>
          </a:prstGeom>
          <a:noFill/>
        </p:spPr>
        <p:txBody>
          <a:bodyPr wrap="square" rtlCol="0">
            <a:spAutoFit/>
          </a:bodyPr>
          <a:lstStyle/>
          <a:p>
            <a:r>
              <a:rPr lang="en-US" sz="1600" i="1" dirty="0">
                <a:solidFill>
                  <a:schemeClr val="bg1"/>
                </a:solidFill>
                <a:latin typeface="Arial" panose="020B0604020202020204" pitchFamily="34" charset="0"/>
                <a:cs typeface="Arial" panose="020B0604020202020204" pitchFamily="34" charset="0"/>
              </a:rPr>
              <a:t>Cohort 2 participants  </a:t>
            </a:r>
          </a:p>
        </p:txBody>
      </p:sp>
      <p:sp>
        <p:nvSpPr>
          <p:cNvPr id="9" name="TextBox 8">
            <a:extLst>
              <a:ext uri="{FF2B5EF4-FFF2-40B4-BE49-F238E27FC236}">
                <a16:creationId xmlns:a16="http://schemas.microsoft.com/office/drawing/2014/main" id="{F2723B80-A777-533D-DC24-C6961DE6E60F}"/>
              </a:ext>
            </a:extLst>
          </p:cNvPr>
          <p:cNvSpPr txBox="1"/>
          <p:nvPr/>
        </p:nvSpPr>
        <p:spPr>
          <a:xfrm>
            <a:off x="4386411" y="1758089"/>
            <a:ext cx="699495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C66A39"/>
              </a:buClr>
              <a:buSzTx/>
              <a:buFontTx/>
              <a:buNone/>
              <a:tabLst/>
              <a:defRPr/>
            </a:pPr>
            <a:r>
              <a:rPr kumimoji="0" lang="en-US"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Building a safer workplace starts with equipping people with the knowledge, skills and support they need to succeed. A new Health and Safety Onboarding Program does just that. </a:t>
            </a:r>
            <a:endParaRPr kumimoji="0" lang="en-US"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67850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FB34C95-041E-CB89-AED4-0BAA3D2D5A24}"/>
              </a:ext>
            </a:extLst>
          </p:cNvPr>
          <p:cNvPicPr>
            <a:picLocks noChangeAspect="1"/>
          </p:cNvPicPr>
          <p:nvPr/>
        </p:nvPicPr>
        <p:blipFill>
          <a:blip r:embed="rId3"/>
          <a:srcRect l="9729"/>
          <a:stretch>
            <a:fillRect/>
          </a:stretch>
        </p:blipFill>
        <p:spPr>
          <a:xfrm flipH="1">
            <a:off x="4421938" y="401614"/>
            <a:ext cx="7770061" cy="6147813"/>
          </a:xfrm>
          <a:prstGeom prst="rect">
            <a:avLst/>
          </a:prstGeom>
        </p:spPr>
      </p:pic>
      <p:pic>
        <p:nvPicPr>
          <p:cNvPr id="5" name="Picture 4">
            <a:extLst>
              <a:ext uri="{FF2B5EF4-FFF2-40B4-BE49-F238E27FC236}">
                <a16:creationId xmlns:a16="http://schemas.microsoft.com/office/drawing/2014/main" id="{95A1D711-5367-1114-BBD6-714F61C02A1C}"/>
              </a:ext>
            </a:extLst>
          </p:cNvPr>
          <p:cNvPicPr>
            <a:picLocks noChangeAspect="1"/>
          </p:cNvPicPr>
          <p:nvPr/>
        </p:nvPicPr>
        <p:blipFill>
          <a:blip r:embed="rId4">
            <a:extLst>
              <a:ext uri="{28A0092B-C50C-407E-A947-70E740481C1C}">
                <a14:useLocalDpi xmlns:a14="http://schemas.microsoft.com/office/drawing/2010/main" val="0"/>
              </a:ext>
            </a:extLst>
          </a:blip>
          <a:srcRect t="6" b="6"/>
          <a:stretch/>
        </p:blipFill>
        <p:spPr>
          <a:xfrm>
            <a:off x="-2" y="0"/>
            <a:ext cx="10806892" cy="396508"/>
          </a:xfrm>
          <a:prstGeom prst="rect">
            <a:avLst/>
          </a:prstGeom>
        </p:spPr>
      </p:pic>
      <p:pic>
        <p:nvPicPr>
          <p:cNvPr id="6" name="Picture 5">
            <a:extLst>
              <a:ext uri="{FF2B5EF4-FFF2-40B4-BE49-F238E27FC236}">
                <a16:creationId xmlns:a16="http://schemas.microsoft.com/office/drawing/2014/main" id="{AE29F842-24AF-195E-BBA1-F56FACFEF95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 y="6232064"/>
            <a:ext cx="6095999" cy="627945"/>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6096000" y="-7951"/>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8"/>
            <a:ext cx="6096000" cy="313198"/>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82419"/>
            <a:ext cx="56023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Safety Shares </a:t>
            </a: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7">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2189452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F1CE1-270B-B9F1-CBA0-E999E58DE8DA}"/>
            </a:ext>
          </a:extLst>
        </p:cNvPr>
        <p:cNvGrpSpPr/>
        <p:nvPr/>
      </p:nvGrpSpPr>
      <p:grpSpPr>
        <a:xfrm>
          <a:off x="0" y="0"/>
          <a:ext cx="0" cy="0"/>
          <a:chOff x="0" y="0"/>
          <a:chExt cx="0" cy="0"/>
        </a:xfrm>
      </p:grpSpPr>
      <p:sp>
        <p:nvSpPr>
          <p:cNvPr id="32" name="Rounded Rectangle 107">
            <a:extLst>
              <a:ext uri="{FF2B5EF4-FFF2-40B4-BE49-F238E27FC236}">
                <a16:creationId xmlns:a16="http://schemas.microsoft.com/office/drawing/2014/main" id="{CC057360-4A1C-3931-0066-6D55B63A825B}"/>
              </a:ext>
            </a:extLst>
          </p:cNvPr>
          <p:cNvSpPr/>
          <p:nvPr/>
        </p:nvSpPr>
        <p:spPr>
          <a:xfrm>
            <a:off x="6895887" y="3137588"/>
            <a:ext cx="4912207" cy="3139465"/>
          </a:xfrm>
          <a:prstGeom prst="roundRect">
            <a:avLst>
              <a:gd name="adj" fmla="val 2603"/>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0" name="Rounded Rectangle 107">
            <a:extLst>
              <a:ext uri="{FF2B5EF4-FFF2-40B4-BE49-F238E27FC236}">
                <a16:creationId xmlns:a16="http://schemas.microsoft.com/office/drawing/2014/main" id="{ACEA591A-92C0-6160-DD8D-090A1D439BCF}"/>
              </a:ext>
            </a:extLst>
          </p:cNvPr>
          <p:cNvSpPr/>
          <p:nvPr/>
        </p:nvSpPr>
        <p:spPr>
          <a:xfrm>
            <a:off x="1859289" y="3161488"/>
            <a:ext cx="4838027" cy="3139465"/>
          </a:xfrm>
          <a:prstGeom prst="roundRect">
            <a:avLst>
              <a:gd name="adj" fmla="val 2603"/>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5DF85552-DDA2-1D9A-4871-6DDD6116410E}"/>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80DB2495-A114-061D-3AF4-DF375DE18618}"/>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97145E9E-1102-DAF8-2AD2-899820669D62}"/>
              </a:ext>
            </a:extLst>
          </p:cNvPr>
          <p:cNvSpPr/>
          <p:nvPr/>
        </p:nvSpPr>
        <p:spPr>
          <a:xfrm>
            <a:off x="1515978" y="6454768"/>
            <a:ext cx="10676022" cy="403232"/>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58BE15E-14AA-4CA0-E6DE-56C9EC4CB915}"/>
              </a:ext>
            </a:extLst>
          </p:cNvPr>
          <p:cNvSpPr txBox="1"/>
          <p:nvPr/>
        </p:nvSpPr>
        <p:spPr>
          <a:xfrm>
            <a:off x="1853959" y="557046"/>
            <a:ext cx="974136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4449"/>
                </a:solidFill>
                <a:effectLst/>
                <a:uLnTx/>
                <a:uFillTx/>
                <a:latin typeface="Arial" panose="020B0604020202020204" pitchFamily="34" charset="0"/>
                <a:ea typeface="+mn-ea"/>
                <a:cs typeface="Arial" panose="020B0604020202020204" pitchFamily="34" charset="0"/>
              </a:rPr>
              <a:t>Embedding Safety Into Production</a:t>
            </a:r>
            <a:endParaRPr kumimoji="0" lang="en-US" sz="2400" b="1" i="0" u="none" strike="noStrike" kern="1200" cap="none" spc="0" normalizeH="0" baseline="0" noProof="0" dirty="0">
              <a:ln>
                <a:noFill/>
              </a:ln>
              <a:solidFill>
                <a:srgbClr val="004449"/>
              </a:solidFill>
              <a:effectLst/>
              <a:uLnTx/>
              <a:uFillTx/>
              <a:latin typeface="Arial" panose="020B0604020202020204" pitchFamily="34" charset="0"/>
              <a:ea typeface="+mn-ea"/>
              <a:cs typeface="Arial" panose="020B0604020202020204" pitchFamily="34" charset="0"/>
            </a:endParaRPr>
          </a:p>
        </p:txBody>
      </p:sp>
      <p:pic>
        <p:nvPicPr>
          <p:cNvPr id="8" name="Picture 7" descr="A blue and grey text on a black background&#10;&#10;Description automatically generated">
            <a:extLst>
              <a:ext uri="{FF2B5EF4-FFF2-40B4-BE49-F238E27FC236}">
                <a16:creationId xmlns:a16="http://schemas.microsoft.com/office/drawing/2014/main" id="{4C78AA11-35A0-A16E-96E6-0F3C5B7FAEB3}"/>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83286" y="5719217"/>
            <a:ext cx="922341" cy="508727"/>
          </a:xfrm>
          <a:prstGeom prst="rect">
            <a:avLst/>
          </a:prstGeom>
        </p:spPr>
      </p:pic>
      <p:sp>
        <p:nvSpPr>
          <p:cNvPr id="21" name="TextBox 20">
            <a:extLst>
              <a:ext uri="{FF2B5EF4-FFF2-40B4-BE49-F238E27FC236}">
                <a16:creationId xmlns:a16="http://schemas.microsoft.com/office/drawing/2014/main" id="{17C9E696-C8F7-01E4-4B01-E945D98B4082}"/>
              </a:ext>
            </a:extLst>
          </p:cNvPr>
          <p:cNvSpPr txBox="1"/>
          <p:nvPr/>
        </p:nvSpPr>
        <p:spPr>
          <a:xfrm>
            <a:off x="2057860" y="3383868"/>
            <a:ext cx="4380313" cy="270285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R="0" lvl="0" algn="ctr" defTabSz="914400" rtl="0" eaLnBrk="1" fontAlgn="auto" latinLnBrk="0" hangingPunct="1">
              <a:lnSpc>
                <a:spcPct val="100000"/>
              </a:lnSpc>
              <a:spcBef>
                <a:spcPts val="600"/>
              </a:spcBef>
              <a:spcAft>
                <a:spcPts val="0"/>
              </a:spcAft>
              <a:buClr>
                <a:srgbClr val="4BC4AC"/>
              </a:buClr>
              <a:buSzTx/>
              <a:tabLst/>
              <a:defRPr/>
            </a:pPr>
            <a:r>
              <a:rPr kumimoji="0" lang="en-US" b="1" i="0" strike="noStrike" kern="1200" cap="none" spc="0" normalizeH="0" baseline="0" noProof="0" dirty="0">
                <a:ln>
                  <a:noFill/>
                </a:ln>
                <a:solidFill>
                  <a:srgbClr val="004449"/>
                </a:solidFill>
                <a:effectLst/>
                <a:uLnTx/>
                <a:uFillTx/>
                <a:latin typeface="Arial" panose="020B0604020202020204" pitchFamily="34" charset="0"/>
                <a:ea typeface="+mn-ea"/>
                <a:cs typeface="Arial" panose="020B0604020202020204" pitchFamily="34" charset="0"/>
              </a:rPr>
              <a:t>Take Action</a:t>
            </a:r>
          </a:p>
          <a:p>
            <a:pPr marL="285750" marR="0" lvl="0" indent="-285750" algn="l" defTabSz="914400" rtl="0" eaLnBrk="1" fontAlgn="auto" latinLnBrk="0" hangingPunct="1">
              <a:lnSpc>
                <a:spcPct val="100000"/>
              </a:lnSpc>
              <a:spcBef>
                <a:spcPts val="600"/>
              </a:spcBef>
              <a:spcAft>
                <a:spcPts val="0"/>
              </a:spcAft>
              <a:buClr>
                <a:srgbClr val="C66A39"/>
              </a:buClr>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Stop work </a:t>
            </a: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if a critical control is missing, ineffective or cannot be verified.</a:t>
            </a:r>
          </a:p>
          <a:p>
            <a:pPr marL="285750" marR="0" lvl="0" indent="-285750" algn="l" defTabSz="914400" rtl="0" eaLnBrk="1" fontAlgn="auto" latinLnBrk="0" hangingPunct="1">
              <a:lnSpc>
                <a:spcPct val="100000"/>
              </a:lnSpc>
              <a:spcBef>
                <a:spcPts val="600"/>
              </a:spcBef>
              <a:spcAft>
                <a:spcPts val="0"/>
              </a:spcAft>
              <a:buClr>
                <a:srgbClr val="C66A39"/>
              </a:buClr>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Take the appropriate time </a:t>
            </a: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needed to identify and address hazards before starting work.</a:t>
            </a:r>
          </a:p>
          <a:p>
            <a:pPr marL="285750" marR="0" lvl="0" indent="-285750" algn="l" defTabSz="914400" rtl="0" eaLnBrk="1" fontAlgn="auto" latinLnBrk="0" hangingPunct="1">
              <a:lnSpc>
                <a:spcPct val="100000"/>
              </a:lnSpc>
              <a:spcBef>
                <a:spcPts val="600"/>
              </a:spcBef>
              <a:spcAft>
                <a:spcPts val="0"/>
              </a:spcAft>
              <a:buClr>
                <a:srgbClr val="C66A39"/>
              </a:buClr>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Speak up </a:t>
            </a: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when production pressures begin to influence safety decisions.</a:t>
            </a:r>
          </a:p>
          <a:p>
            <a:pPr marL="285750" marR="0" lvl="0" indent="-285750" algn="l" defTabSz="914400" rtl="0" eaLnBrk="1" fontAlgn="auto" latinLnBrk="0" hangingPunct="1">
              <a:lnSpc>
                <a:spcPct val="100000"/>
              </a:lnSpc>
              <a:spcBef>
                <a:spcPts val="600"/>
              </a:spcBef>
              <a:spcAft>
                <a:spcPts val="0"/>
              </a:spcAft>
              <a:buClr>
                <a:srgbClr val="C66A39"/>
              </a:buClr>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Escalate issues </a:t>
            </a:r>
            <a:r>
              <a:rPr kumimoji="0" lang="en-US" sz="14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when resources, equipment, or conditions do not allow work to be completed safely.</a:t>
            </a:r>
          </a:p>
        </p:txBody>
      </p:sp>
      <p:sp>
        <p:nvSpPr>
          <p:cNvPr id="24" name="TextBox 23">
            <a:extLst>
              <a:ext uri="{FF2B5EF4-FFF2-40B4-BE49-F238E27FC236}">
                <a16:creationId xmlns:a16="http://schemas.microsoft.com/office/drawing/2014/main" id="{0BE6DF07-A0CF-DB5C-24CC-458A32B57A10}"/>
              </a:ext>
            </a:extLst>
          </p:cNvPr>
          <p:cNvSpPr txBox="1"/>
          <p:nvPr/>
        </p:nvSpPr>
        <p:spPr>
          <a:xfrm>
            <a:off x="7050181" y="3383868"/>
            <a:ext cx="4677797" cy="271547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R="0" lvl="0" algn="ctr" defTabSz="914400" rtl="0" eaLnBrk="1" fontAlgn="auto" latinLnBrk="0" hangingPunct="1">
              <a:lnSpc>
                <a:spcPct val="100000"/>
              </a:lnSpc>
              <a:spcBef>
                <a:spcPts val="0"/>
              </a:spcBef>
              <a:spcAft>
                <a:spcPts val="600"/>
              </a:spcAft>
              <a:buClr>
                <a:srgbClr val="C66A39"/>
              </a:buClr>
              <a:buSzTx/>
              <a:tabLst/>
              <a:defRPr/>
            </a:pPr>
            <a:r>
              <a:rPr lang="en-US" b="1" dirty="0">
                <a:solidFill>
                  <a:srgbClr val="004449"/>
                </a:solidFill>
                <a:latin typeface="Arial" panose="020B0604020202020204" pitchFamily="34" charset="0"/>
                <a:cs typeface="Arial" panose="020B0604020202020204" pitchFamily="34" charset="0"/>
              </a:rPr>
              <a:t>Discuss</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Have you ever felt pressure to continue work when conditions were not right? If so, what should you do?</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What fatal risks are present in today's work</a:t>
            </a:r>
            <a:r>
              <a:rPr lang="en-US" sz="1350" dirty="0">
                <a:solidFill>
                  <a:prstClr val="black">
                    <a:lumMod val="75000"/>
                    <a:lumOff val="25000"/>
                  </a:prstClr>
                </a:solidFill>
                <a:latin typeface="Arial" panose="020B0604020202020204" pitchFamily="34" charset="0"/>
                <a:cs typeface="Arial" panose="020B0604020202020204" pitchFamily="34" charset="0"/>
              </a:rPr>
              <a:t>? H</a:t>
            </a:r>
            <a:r>
              <a:rPr kumimoji="0" lang="en-US" sz="13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ow will we verify critical controls are in place before we begin?</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If a critical control failed or could not be verified today, would we be prepared to stop work? What challenges might make that difficult? </a:t>
            </a:r>
          </a:p>
          <a:p>
            <a:pPr marL="285750" marR="0" lvl="0" indent="-285750" algn="l" defTabSz="914400" rtl="0" eaLnBrk="1" fontAlgn="auto" latinLnBrk="0" hangingPunct="1">
              <a:lnSpc>
                <a:spcPct val="100000"/>
              </a:lnSpc>
              <a:spcBef>
                <a:spcPts val="0"/>
              </a:spcBef>
              <a:spcAft>
                <a:spcPts val="600"/>
              </a:spcAft>
              <a:buClr>
                <a:srgbClr val="C66A39"/>
              </a:buClr>
              <a:buSzTx/>
              <a:buFont typeface="Arial" panose="020B0604020202020204" pitchFamily="34" charset="0"/>
              <a:buChar char="•"/>
              <a:tabLst/>
              <a:defRPr/>
            </a:pPr>
            <a:r>
              <a:rPr kumimoji="0" lang="en-US" sz="135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How can we support one another in speaking up and stopping work when a fatal risk is not being effectively managed?</a:t>
            </a:r>
          </a:p>
        </p:txBody>
      </p:sp>
      <p:sp>
        <p:nvSpPr>
          <p:cNvPr id="10" name="TextBox 9">
            <a:extLst>
              <a:ext uri="{FF2B5EF4-FFF2-40B4-BE49-F238E27FC236}">
                <a16:creationId xmlns:a16="http://schemas.microsoft.com/office/drawing/2014/main" id="{990D5137-6214-CD95-EB5A-E5FC8DD73BFF}"/>
              </a:ext>
            </a:extLst>
          </p:cNvPr>
          <p:cNvSpPr txBox="1"/>
          <p:nvPr/>
        </p:nvSpPr>
        <p:spPr>
          <a:xfrm>
            <a:off x="1853958" y="1355585"/>
            <a:ext cx="9954136" cy="1524841"/>
          </a:xfrm>
          <a:prstGeom prst="rect">
            <a:avLst/>
          </a:prstGeom>
          <a:noFill/>
        </p:spPr>
        <p:txBody>
          <a:bodyPr wrap="square">
            <a:spAutoFit/>
          </a:bodyPr>
          <a:lstStyle/>
          <a:p>
            <a:pPr marL="0" marR="0" lvl="0" indent="0" algn="l" defTabSz="914400" rtl="0" eaLnBrk="1" fontAlgn="auto" latinLnBrk="0" hangingPunct="1">
              <a:lnSpc>
                <a:spcPct val="107000"/>
              </a:lnSpc>
              <a:spcBef>
                <a:spcPts val="600"/>
              </a:spcBef>
              <a:spcAft>
                <a:spcPts val="0"/>
              </a:spcAft>
              <a:buClrTx/>
              <a:buSzTx/>
              <a:buFontTx/>
              <a:buNone/>
              <a:tabLst/>
              <a:defRPr/>
            </a:pPr>
            <a:r>
              <a:rPr kumimoji="0" lang="en-US" b="1" i="0" u="none" strike="noStrike" kern="1200" cap="none" spc="0" normalizeH="0" baseline="0" noProof="0" dirty="0">
                <a:ln>
                  <a:noFill/>
                </a:ln>
                <a:solidFill>
                  <a:srgbClr val="C66A39"/>
                </a:solidFill>
                <a:effectLst/>
                <a:uLnTx/>
                <a:uFillTx/>
                <a:latin typeface="Arial" panose="020B0604020202020204" pitchFamily="34" charset="0"/>
                <a:ea typeface="+mn-ea"/>
                <a:cs typeface="+mn-cs"/>
              </a:rPr>
              <a:t>At Freeport, we are committed to safely managing fatal risks every time we perform work. </a:t>
            </a:r>
          </a:p>
          <a:p>
            <a:pPr marL="0" marR="0" lvl="0" indent="0" algn="l" defTabSz="914400" rtl="0" eaLnBrk="1" fontAlgn="auto" latinLnBrk="0" hangingPunct="1">
              <a:lnSpc>
                <a:spcPct val="107000"/>
              </a:lnSpc>
              <a:spcBef>
                <a:spcPts val="600"/>
              </a:spcBef>
              <a:spcAft>
                <a:spcPts val="0"/>
              </a:spcAft>
              <a:buClrTx/>
              <a:buSzTx/>
              <a:buFontTx/>
              <a:buNone/>
              <a:tabLst/>
              <a:defRPr/>
            </a:pPr>
            <a:r>
              <a:rPr kumimoji="0" lang="en-US"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rPr>
              <a:t>Reliably managing fatal risks means verifying critical controls are in place, effective and understood before work begins. </a:t>
            </a:r>
            <a:br>
              <a:rPr kumimoji="0" lang="en-US"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rPr>
            </a:br>
            <a:r>
              <a:rPr kumimoji="0" lang="en-US"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rPr>
              <a:t>By taking time to confirm those controls, we protect ourselves, our coworkers and our families.</a:t>
            </a:r>
          </a:p>
          <a:p>
            <a:pPr marL="0" marR="0" lvl="0" indent="0" algn="l" defTabSz="914400" rtl="0" eaLnBrk="1" fontAlgn="auto" latinLnBrk="0" hangingPunct="1">
              <a:lnSpc>
                <a:spcPct val="107000"/>
              </a:lnSpc>
              <a:spcBef>
                <a:spcPts val="600"/>
              </a:spcBef>
              <a:spcAft>
                <a:spcPts val="0"/>
              </a:spcAft>
              <a:buClrTx/>
              <a:buSzTx/>
              <a:buFontTx/>
              <a:buNone/>
              <a:tabLst/>
              <a:defRPr/>
            </a:pPr>
            <a:r>
              <a:rPr kumimoji="0" lang="en-US" sz="1400" b="0" i="0" u="none" strike="noStrike" kern="1200" cap="none" spc="0" normalizeH="0" baseline="0" noProof="0" dirty="0">
                <a:ln>
                  <a:noFill/>
                </a:ln>
                <a:solidFill>
                  <a:srgbClr val="404040"/>
                </a:solidFill>
                <a:effectLst/>
                <a:uLnTx/>
                <a:uFillTx/>
                <a:latin typeface="Arial" panose="020B0604020202020204" pitchFamily="34" charset="0"/>
                <a:ea typeface="+mn-ea"/>
                <a:cs typeface="+mn-cs"/>
              </a:rPr>
              <a:t>Every employee and contractor has a role in creating a workplace where nothing is more important than safety. </a:t>
            </a:r>
          </a:p>
          <a:p>
            <a:pPr>
              <a:lnSpc>
                <a:spcPct val="107000"/>
              </a:lnSpc>
              <a:spcBef>
                <a:spcPts val="600"/>
              </a:spcBef>
              <a:defRPr/>
            </a:pPr>
            <a:r>
              <a:rPr lang="en-US" sz="1400" dirty="0">
                <a:solidFill>
                  <a:srgbClr val="404040"/>
                </a:solidFill>
                <a:latin typeface="Arial" panose="020B0604020202020204" pitchFamily="34" charset="0"/>
              </a:rPr>
              <a:t>If we cannot reliably manage a fatal risk, do not proceed with the work. Safety is a condition of production, not a tradeoff.</a:t>
            </a:r>
          </a:p>
        </p:txBody>
      </p:sp>
    </p:spTree>
    <p:extLst>
      <p:ext uri="{BB962C8B-B14F-4D97-AF65-F5344CB8AC3E}">
        <p14:creationId xmlns:p14="http://schemas.microsoft.com/office/powerpoint/2010/main" val="2703250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6BF4B9A-3614-C5BA-030C-0CA8045A1E96}"/>
              </a:ext>
            </a:extLst>
          </p:cNvPr>
          <p:cNvSpPr/>
          <p:nvPr/>
        </p:nvSpPr>
        <p:spPr>
          <a:xfrm>
            <a:off x="606665" y="3429000"/>
            <a:ext cx="6340787" cy="3195536"/>
          </a:xfrm>
          <a:prstGeom prst="rect">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Placeholder 1">
            <a:extLst>
              <a:ext uri="{FF2B5EF4-FFF2-40B4-BE49-F238E27FC236}">
                <a16:creationId xmlns:a16="http://schemas.microsoft.com/office/drawing/2014/main" id="{99EDEA7B-F558-D05F-61FF-579DC659D2E2}"/>
              </a:ext>
            </a:extLst>
          </p:cNvPr>
          <p:cNvSpPr>
            <a:spLocks noGrp="1"/>
          </p:cNvSpPr>
          <p:nvPr>
            <p:ph type="body" sz="quarter" idx="10"/>
          </p:nvPr>
        </p:nvSpPr>
        <p:spPr>
          <a:xfrm>
            <a:off x="421323" y="343742"/>
            <a:ext cx="6295542" cy="743640"/>
          </a:xfrm>
        </p:spPr>
        <p:txBody>
          <a:bodyPr>
            <a:normAutofit fontScale="77500" lnSpcReduction="20000"/>
          </a:bodyPr>
          <a:lstStyle/>
          <a:p>
            <a:pPr marL="0" indent="0">
              <a:lnSpc>
                <a:spcPct val="110000"/>
              </a:lnSpc>
              <a:spcBef>
                <a:spcPct val="0"/>
              </a:spcBef>
              <a:defRPr/>
            </a:pPr>
            <a:r>
              <a:rPr lang="en-US" sz="3200" dirty="0">
                <a:ea typeface="+mj-ea"/>
              </a:rPr>
              <a:t>Take Care of What Helps Us Work Safely </a:t>
            </a:r>
          </a:p>
        </p:txBody>
      </p:sp>
      <p:sp>
        <p:nvSpPr>
          <p:cNvPr id="3" name="Text Placeholder 2">
            <a:extLst>
              <a:ext uri="{FF2B5EF4-FFF2-40B4-BE49-F238E27FC236}">
                <a16:creationId xmlns:a16="http://schemas.microsoft.com/office/drawing/2014/main" id="{AF3D6339-844C-3C80-8EE6-4784F0C5BF0E}"/>
              </a:ext>
            </a:extLst>
          </p:cNvPr>
          <p:cNvSpPr>
            <a:spLocks noGrp="1"/>
          </p:cNvSpPr>
          <p:nvPr>
            <p:ph type="body" sz="quarter" idx="11"/>
          </p:nvPr>
        </p:nvSpPr>
        <p:spPr>
          <a:xfrm>
            <a:off x="606666" y="3818822"/>
            <a:ext cx="6110200" cy="2609960"/>
          </a:xfrm>
        </p:spPr>
        <p:txBody>
          <a:bodyPr>
            <a:normAutofit/>
          </a:bodyPr>
          <a:lstStyle/>
          <a:p>
            <a:pPr marL="342900" lvl="0" indent="-342900" fontAlgn="t"/>
            <a:r>
              <a:rPr lang="en-US" sz="1600" b="1" dirty="0"/>
              <a:t>Responsible Use </a:t>
            </a:r>
            <a:r>
              <a:rPr lang="en-US" sz="1600" dirty="0"/>
              <a:t>– Use equipment only for work purposes and avoid improper use.</a:t>
            </a:r>
          </a:p>
          <a:p>
            <a:pPr marL="342900" lvl="0" indent="-342900" fontAlgn="t"/>
            <a:r>
              <a:rPr lang="en-US" sz="1600" b="1" dirty="0"/>
              <a:t>Report Incidents </a:t>
            </a:r>
            <a:r>
              <a:rPr lang="en-US" sz="1600" dirty="0"/>
              <a:t>– In the event of loss, damage or theft, immediately inform your supervisor and the support area.</a:t>
            </a:r>
          </a:p>
          <a:p>
            <a:pPr marL="342900" lvl="0" indent="-342900" fontAlgn="t"/>
            <a:r>
              <a:rPr lang="en-US" sz="1600" b="1" dirty="0"/>
              <a:t>Preventive Maintenance </a:t>
            </a:r>
            <a:r>
              <a:rPr lang="en-US" sz="1600" dirty="0"/>
              <a:t>– Perform pre-operational checks and follow procedures according to the established maintenance schedule.</a:t>
            </a:r>
          </a:p>
          <a:p>
            <a:pPr marL="342900" lvl="0" indent="-342900" fontAlgn="t"/>
            <a:r>
              <a:rPr lang="en-US" sz="1600" b="1" dirty="0"/>
              <a:t>Respect for Facilities –</a:t>
            </a:r>
            <a:r>
              <a:rPr lang="en-US" sz="1600" dirty="0"/>
              <a:t> Do not manipulate systems without authorization and avoid actions that could cause failures.</a:t>
            </a:r>
          </a:p>
        </p:txBody>
      </p:sp>
      <p:sp>
        <p:nvSpPr>
          <p:cNvPr id="4" name="TextBox 3">
            <a:extLst>
              <a:ext uri="{FF2B5EF4-FFF2-40B4-BE49-F238E27FC236}">
                <a16:creationId xmlns:a16="http://schemas.microsoft.com/office/drawing/2014/main" id="{BA6C977B-816A-D57C-C932-BAD8DAC5FD95}"/>
              </a:ext>
            </a:extLst>
          </p:cNvPr>
          <p:cNvSpPr txBox="1"/>
          <p:nvPr/>
        </p:nvSpPr>
        <p:spPr>
          <a:xfrm>
            <a:off x="421323" y="888763"/>
            <a:ext cx="6526129" cy="2062103"/>
          </a:xfrm>
          <a:prstGeom prst="rect">
            <a:avLst/>
          </a:prstGeom>
          <a:noFill/>
        </p:spPr>
        <p:txBody>
          <a:bodyPr wrap="square" rtlCol="0">
            <a:spAutoFit/>
          </a:bodyPr>
          <a:lstStyle/>
          <a:p>
            <a:pPr>
              <a:defRPr/>
            </a:pPr>
            <a:r>
              <a:rPr lang="en-US" sz="1600" b="1" dirty="0">
                <a:solidFill>
                  <a:schemeClr val="tx1">
                    <a:lumMod val="75000"/>
                    <a:lumOff val="25000"/>
                  </a:schemeClr>
                </a:solidFill>
                <a:latin typeface="Arial" panose="020B0604020202020204" pitchFamily="34" charset="0"/>
                <a:cs typeface="Arial" panose="020B0604020202020204" pitchFamily="34" charset="0"/>
              </a:rPr>
              <a:t>Safety goes beyond protecting lives – it encompasses everything that enables us to work with excellence. </a:t>
            </a:r>
            <a:r>
              <a:rPr lang="en-US" sz="1600" dirty="0">
                <a:solidFill>
                  <a:schemeClr val="tx1">
                    <a:lumMod val="75000"/>
                    <a:lumOff val="25000"/>
                  </a:schemeClr>
                </a:solidFill>
                <a:latin typeface="Arial" panose="020B0604020202020204" pitchFamily="34" charset="0"/>
                <a:cs typeface="Arial" panose="020B0604020202020204" pitchFamily="34" charset="0"/>
              </a:rPr>
              <a:t>Each tool and piece of equipment represents an investment by the company and a commitment from all of us.</a:t>
            </a:r>
          </a:p>
          <a:p>
            <a:pPr>
              <a:defRPr/>
            </a:pPr>
            <a:endParaRPr lang="en-US" sz="1600" dirty="0">
              <a:solidFill>
                <a:schemeClr val="tx1">
                  <a:lumMod val="75000"/>
                  <a:lumOff val="25000"/>
                </a:schemeClr>
              </a:solidFill>
              <a:latin typeface="Arial" panose="020B0604020202020204" pitchFamily="34" charset="0"/>
              <a:cs typeface="Arial" panose="020B0604020202020204" pitchFamily="34" charset="0"/>
            </a:endParaRPr>
          </a:p>
          <a:p>
            <a:pPr>
              <a:defRPr/>
            </a:pPr>
            <a:r>
              <a:rPr lang="en-US" sz="1600" dirty="0">
                <a:solidFill>
                  <a:schemeClr val="tx1">
                    <a:lumMod val="75000"/>
                    <a:lumOff val="25000"/>
                  </a:schemeClr>
                </a:solidFill>
                <a:latin typeface="Arial" panose="020B0604020202020204" pitchFamily="34" charset="0"/>
                <a:cs typeface="Arial" panose="020B0604020202020204" pitchFamily="34" charset="0"/>
              </a:rPr>
              <a:t>Misuse or damage of equipment can create risks for personal and collective safety. Responsible care shows respect for our work, our work areas and our coworkers. </a:t>
            </a:r>
          </a:p>
        </p:txBody>
      </p:sp>
      <p:sp>
        <p:nvSpPr>
          <p:cNvPr id="6" name="TextBox 5">
            <a:extLst>
              <a:ext uri="{FF2B5EF4-FFF2-40B4-BE49-F238E27FC236}">
                <a16:creationId xmlns:a16="http://schemas.microsoft.com/office/drawing/2014/main" id="{3D571422-E3A6-8D6E-DD20-FE999B7674E7}"/>
              </a:ext>
            </a:extLst>
          </p:cNvPr>
          <p:cNvSpPr txBox="1"/>
          <p:nvPr/>
        </p:nvSpPr>
        <p:spPr>
          <a:xfrm>
            <a:off x="8105148" y="1715755"/>
            <a:ext cx="3633228" cy="3477875"/>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1200"/>
              </a:spcAft>
              <a:buClr>
                <a:srgbClr val="C66A39"/>
              </a:buClr>
              <a:buSzTx/>
              <a:buFontTx/>
              <a:buNone/>
              <a:tabLst/>
              <a:defRPr/>
            </a:pPr>
            <a:r>
              <a:rPr kumimoji="0" lang="en-US" sz="2400" b="1" i="0" u="none" strike="noStrike" kern="1200" cap="none" spc="0" normalizeH="0" baseline="0" noProof="0" dirty="0">
                <a:ln>
                  <a:noFill/>
                </a:ln>
                <a:solidFill>
                  <a:srgbClr val="C66A39"/>
                </a:solidFill>
                <a:effectLst/>
                <a:uLnTx/>
                <a:uFillTx/>
                <a:latin typeface="Arial" panose="020B0604020202020204" pitchFamily="34" charset="0"/>
                <a:ea typeface="+mn-ea"/>
                <a:cs typeface="Arial" panose="020B0604020202020204" pitchFamily="34" charset="0"/>
              </a:rPr>
              <a:t>Discussion</a:t>
            </a:r>
            <a:endParaRPr kumimoji="0" lang="en-US" sz="2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Char char="•"/>
              <a:tabLst/>
              <a:defRPr/>
            </a:pPr>
            <a:r>
              <a:rPr kumimoji="0" lang="en-US" sz="16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can we do today to better protect the equipment and resources our team relies on?</a:t>
            </a:r>
          </a:p>
          <a:p>
            <a:pPr marL="285750" marR="0" lvl="0" indent="-28575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Char char="•"/>
              <a:tabLst/>
              <a:defRPr/>
            </a:pPr>
            <a:r>
              <a:rPr kumimoji="0" lang="en-US" sz="16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is one equipment issue we might be tempted to overlook, and what could happen if we do?</a:t>
            </a:r>
          </a:p>
          <a:p>
            <a:pPr marL="285750" marR="0" lvl="0" indent="-28575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Char char="•"/>
              <a:tabLst/>
              <a:defRPr/>
            </a:pPr>
            <a:r>
              <a:rPr kumimoji="0" lang="en-US" sz="16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What habits do you use to protect your own tools, vehicle or belongings that could also help protect company equipment?</a:t>
            </a:r>
          </a:p>
          <a:p>
            <a:pPr marL="285750" marR="0" lvl="0" indent="-28575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Char char="•"/>
              <a:tabLst/>
              <a:defRPr/>
            </a:pPr>
            <a:endParaRPr kumimoji="0" lang="en-US" sz="16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8" name="Graphic 7" descr="Chat outline">
            <a:extLst>
              <a:ext uri="{FF2B5EF4-FFF2-40B4-BE49-F238E27FC236}">
                <a16:creationId xmlns:a16="http://schemas.microsoft.com/office/drawing/2014/main" id="{3065E037-FE24-ED65-AFFF-4119B3C19E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60064" y="479702"/>
            <a:ext cx="1078582" cy="1078582"/>
          </a:xfrm>
          <a:prstGeom prst="rect">
            <a:avLst/>
          </a:prstGeom>
        </p:spPr>
      </p:pic>
      <p:sp>
        <p:nvSpPr>
          <p:cNvPr id="12" name="Rectangle 11">
            <a:extLst>
              <a:ext uri="{FF2B5EF4-FFF2-40B4-BE49-F238E27FC236}">
                <a16:creationId xmlns:a16="http://schemas.microsoft.com/office/drawing/2014/main" id="{285652AF-51A5-7BA5-948F-8C41EB85FEEA}"/>
              </a:ext>
            </a:extLst>
          </p:cNvPr>
          <p:cNvSpPr/>
          <p:nvPr/>
        </p:nvSpPr>
        <p:spPr>
          <a:xfrm>
            <a:off x="455590" y="3230258"/>
            <a:ext cx="2925689" cy="447472"/>
          </a:xfrm>
          <a:prstGeom prst="rect">
            <a:avLst/>
          </a:prstGeom>
          <a:solidFill>
            <a:srgbClr val="C66A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What You Can Do:</a:t>
            </a:r>
          </a:p>
        </p:txBody>
      </p:sp>
    </p:spTree>
    <p:extLst>
      <p:ext uri="{BB962C8B-B14F-4D97-AF65-F5344CB8AC3E}">
        <p14:creationId xmlns:p14="http://schemas.microsoft.com/office/powerpoint/2010/main" val="248368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2EA6501-3EC9-0B60-12B1-6B43165B7612}"/>
              </a:ext>
            </a:extLst>
          </p:cNvPr>
          <p:cNvPicPr>
            <a:picLocks noChangeAspect="1"/>
          </p:cNvPicPr>
          <p:nvPr/>
        </p:nvPicPr>
        <p:blipFill>
          <a:blip r:embed="rId3">
            <a:extLst>
              <a:ext uri="{28A0092B-C50C-407E-A947-70E740481C1C}">
                <a14:useLocalDpi xmlns:a14="http://schemas.microsoft.com/office/drawing/2010/main" val="0"/>
              </a:ext>
            </a:extLst>
          </a:blip>
          <a:srcRect t="7" b="7"/>
          <a:stretch/>
        </p:blipFill>
        <p:spPr>
          <a:xfrm>
            <a:off x="0" y="2422"/>
            <a:ext cx="12192000" cy="6857083"/>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6089561" y="-5593"/>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9"/>
            <a:ext cx="6096000" cy="31066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76486"/>
            <a:ext cx="5602383"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Policy/Process Updates &amp; Reminders</a:t>
            </a:r>
            <a:endParaRPr kumimoji="0" lang="en-US" sz="36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843167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4E6F-BA6C-E228-051B-9FC10285F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79824E-7459-E322-A89A-96F4ED510214}"/>
              </a:ext>
            </a:extLst>
          </p:cNvPr>
          <p:cNvSpPr>
            <a:spLocks noGrp="1"/>
          </p:cNvSpPr>
          <p:nvPr>
            <p:ph type="ctrTitle"/>
          </p:nvPr>
        </p:nvSpPr>
        <p:spPr>
          <a:xfrm>
            <a:off x="1195753" y="564700"/>
            <a:ext cx="10627061" cy="886051"/>
          </a:xfrm>
        </p:spPr>
        <p:txBody>
          <a:bodyPr anchor="t">
            <a:noAutofit/>
          </a:bodyPr>
          <a:lstStyle/>
          <a:p>
            <a:pPr algn="l"/>
            <a:r>
              <a:rPr lang="en-US" sz="3200" dirty="0">
                <a:solidFill>
                  <a:srgbClr val="C66A39"/>
                </a:solidFill>
                <a:latin typeface="Arial" panose="020B0604020202020204" pitchFamily="34" charset="0"/>
                <a:cs typeface="Arial" panose="020B0604020202020204" pitchFamily="34" charset="0"/>
              </a:rPr>
              <a:t>FCX-08 Policy for the Use of Hands-free Cell Phones </a:t>
            </a:r>
          </a:p>
        </p:txBody>
      </p:sp>
      <p:sp>
        <p:nvSpPr>
          <p:cNvPr id="5" name="Rectangle 4">
            <a:extLst>
              <a:ext uri="{FF2B5EF4-FFF2-40B4-BE49-F238E27FC236}">
                <a16:creationId xmlns:a16="http://schemas.microsoft.com/office/drawing/2014/main" id="{A6507A02-7382-B562-5E26-E54F958550FF}"/>
              </a:ext>
            </a:extLst>
          </p:cNvPr>
          <p:cNvSpPr/>
          <p:nvPr/>
        </p:nvSpPr>
        <p:spPr>
          <a:xfrm>
            <a:off x="-1" y="397533"/>
            <a:ext cx="103135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65C3635-0A10-5067-987F-2214658CE34F}"/>
              </a:ext>
            </a:extLst>
          </p:cNvPr>
          <p:cNvSpPr/>
          <p:nvPr/>
        </p:nvSpPr>
        <p:spPr>
          <a:xfrm>
            <a:off x="1031358" y="0"/>
            <a:ext cx="11160642" cy="39753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FE6C25E-BF24-336C-D0F0-0070AAB29633}"/>
              </a:ext>
            </a:extLst>
          </p:cNvPr>
          <p:cNvSpPr/>
          <p:nvPr/>
        </p:nvSpPr>
        <p:spPr>
          <a:xfrm>
            <a:off x="1031358" y="6460466"/>
            <a:ext cx="11160642" cy="39753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6262610-F2EC-8FBF-1096-DB52E099F485}"/>
              </a:ext>
            </a:extLst>
          </p:cNvPr>
          <p:cNvSpPr txBox="1"/>
          <p:nvPr/>
        </p:nvSpPr>
        <p:spPr>
          <a:xfrm>
            <a:off x="1515028" y="1376113"/>
            <a:ext cx="5983942" cy="3877985"/>
          </a:xfrm>
          <a:prstGeom prst="rect">
            <a:avLst/>
          </a:prstGeom>
          <a:noFill/>
        </p:spPr>
        <p:txBody>
          <a:bodyPr wrap="square" rtlCol="0">
            <a:spAutoFit/>
          </a:bodyPr>
          <a:lstStyle/>
          <a:p>
            <a:r>
              <a:rPr lang="en-US" dirty="0">
                <a:solidFill>
                  <a:schemeClr val="tx1">
                    <a:lumMod val="75000"/>
                    <a:lumOff val="25000"/>
                  </a:schemeClr>
                </a:solidFill>
                <a:latin typeface="Arial" panose="020B0604020202020204" pitchFamily="34" charset="0"/>
                <a:cs typeface="Arial" panose="020B0604020202020204" pitchFamily="34" charset="0"/>
              </a:rPr>
              <a:t>To help reduce vehicle and distracted driving risks, an updated FCX-08 Use of Hands-free Cell Phones in Light Vehicles Only policy goes into effect October 1, 2026.</a:t>
            </a:r>
          </a:p>
          <a:p>
            <a:endParaRPr lang="en-US" sz="1600" dirty="0">
              <a:solidFill>
                <a:schemeClr val="tx1">
                  <a:lumMod val="75000"/>
                  <a:lumOff val="25000"/>
                </a:schemeClr>
              </a:solidFill>
              <a:latin typeface="Arial" panose="020B0604020202020204" pitchFamily="34" charset="0"/>
              <a:cs typeface="Arial" panose="020B0604020202020204" pitchFamily="34" charset="0"/>
            </a:endParaRPr>
          </a:p>
          <a:p>
            <a:pPr>
              <a:spcAft>
                <a:spcPts val="600"/>
              </a:spcAft>
            </a:pPr>
            <a:endParaRPr lang="en-US" sz="1600" b="1" dirty="0">
              <a:solidFill>
                <a:schemeClr val="tx1">
                  <a:lumMod val="75000"/>
                  <a:lumOff val="25000"/>
                </a:schemeClr>
              </a:solidFill>
              <a:latin typeface="Arial" panose="020B0604020202020204" pitchFamily="34" charset="0"/>
              <a:cs typeface="Arial" panose="020B0604020202020204" pitchFamily="34" charset="0"/>
            </a:endParaRPr>
          </a:p>
          <a:p>
            <a:pPr>
              <a:spcAft>
                <a:spcPts val="600"/>
              </a:spcAft>
            </a:pPr>
            <a:r>
              <a:rPr lang="en-US" sz="1600" b="1" dirty="0">
                <a:solidFill>
                  <a:schemeClr val="tx1">
                    <a:lumMod val="75000"/>
                    <a:lumOff val="25000"/>
                  </a:schemeClr>
                </a:solidFill>
                <a:latin typeface="Arial" panose="020B0604020202020204" pitchFamily="34" charset="0"/>
                <a:cs typeface="Arial" panose="020B0604020202020204" pitchFamily="34" charset="0"/>
              </a:rPr>
              <a:t>Updates include:</a:t>
            </a:r>
          </a:p>
          <a:p>
            <a:pPr marL="285750" indent="-285750">
              <a:spcBef>
                <a:spcPts val="600"/>
              </a:spcBef>
              <a:buFont typeface="Arial" panose="020B0604020202020204" pitchFamily="34" charset="0"/>
              <a:buChar char="•"/>
            </a:pPr>
            <a:r>
              <a:rPr lang="en-US" sz="1600" dirty="0">
                <a:solidFill>
                  <a:schemeClr val="tx1">
                    <a:lumMod val="75000"/>
                    <a:lumOff val="25000"/>
                  </a:schemeClr>
                </a:solidFill>
                <a:latin typeface="Arial" panose="020B0604020202020204" pitchFamily="34" charset="0"/>
                <a:cs typeface="Arial" panose="020B0604020202020204" pitchFamily="34" charset="0"/>
              </a:rPr>
              <a:t>The new policy supersedes all existing cell phone policies</a:t>
            </a:r>
          </a:p>
          <a:p>
            <a:pPr marL="285750" indent="-285750">
              <a:spcBef>
                <a:spcPts val="600"/>
              </a:spcBef>
              <a:buFont typeface="Arial" panose="020B0604020202020204" pitchFamily="34" charset="0"/>
              <a:buChar char="•"/>
            </a:pPr>
            <a:r>
              <a:rPr lang="en-US" sz="1600" dirty="0">
                <a:solidFill>
                  <a:schemeClr val="tx1">
                    <a:lumMod val="75000"/>
                    <a:lumOff val="25000"/>
                  </a:schemeClr>
                </a:solidFill>
                <a:latin typeface="Arial" panose="020B0604020202020204" pitchFamily="34" charset="0"/>
                <a:cs typeface="Arial" panose="020B0604020202020204" pitchFamily="34" charset="0"/>
              </a:rPr>
              <a:t>Clear expectations and stronger controls for cell phone use while operating vehicles and equipment </a:t>
            </a:r>
          </a:p>
          <a:p>
            <a:pPr marL="285750" indent="-285750">
              <a:spcBef>
                <a:spcPts val="600"/>
              </a:spcBef>
              <a:buFont typeface="Arial" panose="020B0604020202020204" pitchFamily="34" charset="0"/>
              <a:buChar char="•"/>
            </a:pPr>
            <a:r>
              <a:rPr lang="en-US" sz="1600" dirty="0">
                <a:solidFill>
                  <a:schemeClr val="tx1">
                    <a:lumMod val="75000"/>
                    <a:lumOff val="25000"/>
                  </a:schemeClr>
                </a:solidFill>
                <a:latin typeface="Arial" panose="020B0604020202020204" pitchFamily="34" charset="0"/>
                <a:cs typeface="Arial" panose="020B0604020202020204" pitchFamily="34" charset="0"/>
              </a:rPr>
              <a:t>Reinforced driver attention</a:t>
            </a:r>
          </a:p>
          <a:p>
            <a:pPr marL="285750" indent="-285750">
              <a:spcBef>
                <a:spcPts val="600"/>
              </a:spcBef>
              <a:buFont typeface="Arial" panose="020B0604020202020204" pitchFamily="34" charset="0"/>
              <a:buChar char="•"/>
            </a:pPr>
            <a:r>
              <a:rPr lang="en-US" sz="1600" dirty="0">
                <a:solidFill>
                  <a:schemeClr val="tx1">
                    <a:lumMod val="75000"/>
                    <a:lumOff val="25000"/>
                  </a:schemeClr>
                </a:solidFill>
                <a:latin typeface="Arial" panose="020B0604020202020204" pitchFamily="34" charset="0"/>
                <a:cs typeface="Arial" panose="020B0604020202020204" pitchFamily="34" charset="0"/>
              </a:rPr>
              <a:t>A focus on critical safety controls and alignment with industry best practices for reducing risks related to cell phone use</a:t>
            </a:r>
          </a:p>
          <a:p>
            <a:pPr>
              <a:spcAft>
                <a:spcPts val="600"/>
              </a:spcAft>
            </a:pPr>
            <a:endParaRPr lang="en-US"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D8BC8A2F-6C76-457D-7C87-D9E31618BF83}"/>
              </a:ext>
            </a:extLst>
          </p:cNvPr>
          <p:cNvSpPr/>
          <p:nvPr/>
        </p:nvSpPr>
        <p:spPr>
          <a:xfrm>
            <a:off x="1740006" y="5433831"/>
            <a:ext cx="5332409" cy="540270"/>
          </a:xfrm>
          <a:prstGeom prst="round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C66A39"/>
                </a:solidFill>
                <a:effectLst/>
                <a:uLnTx/>
                <a:uFillTx/>
                <a:latin typeface="Arial" panose="020B0604020202020204" pitchFamily="34" charset="0"/>
                <a:ea typeface="+mn-ea"/>
                <a:cs typeface="Arial" panose="020B0604020202020204" pitchFamily="34" charset="0"/>
              </a:rPr>
              <a:t>Reach out to your PM or go to H&amp;S policies on the Public Portal </a:t>
            </a:r>
            <a:r>
              <a:rPr lang="en-US" sz="1600" kern="0" dirty="0">
                <a:solidFill>
                  <a:srgbClr val="C66A39"/>
                </a:solidFill>
                <a:latin typeface="Arial" panose="020B0604020202020204" pitchFamily="34" charset="0"/>
                <a:cs typeface="Arial" panose="020B0604020202020204" pitchFamily="34" charset="0"/>
              </a:rPr>
              <a:t>for the full policy. </a:t>
            </a:r>
          </a:p>
        </p:txBody>
      </p:sp>
      <p:pic>
        <p:nvPicPr>
          <p:cNvPr id="13" name="Graphic 12" descr="Cursor with solid fill">
            <a:extLst>
              <a:ext uri="{FF2B5EF4-FFF2-40B4-BE49-F238E27FC236}">
                <a16:creationId xmlns:a16="http://schemas.microsoft.com/office/drawing/2014/main" id="{7E063963-E18A-856C-E206-2E1A3A58CB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1195753" y="5352199"/>
            <a:ext cx="671394" cy="683123"/>
          </a:xfrm>
          <a:prstGeom prst="rect">
            <a:avLst/>
          </a:prstGeom>
        </p:spPr>
      </p:pic>
      <p:pic>
        <p:nvPicPr>
          <p:cNvPr id="4" name="Picture 3">
            <a:extLst>
              <a:ext uri="{FF2B5EF4-FFF2-40B4-BE49-F238E27FC236}">
                <a16:creationId xmlns:a16="http://schemas.microsoft.com/office/drawing/2014/main" id="{1620FD3F-F3EC-C21B-B5B5-D0E2D533C0E0}"/>
              </a:ext>
            </a:extLst>
          </p:cNvPr>
          <p:cNvPicPr>
            <a:picLocks noChangeAspect="1"/>
          </p:cNvPicPr>
          <p:nvPr/>
        </p:nvPicPr>
        <p:blipFill>
          <a:blip r:embed="rId3"/>
          <a:stretch>
            <a:fillRect/>
          </a:stretch>
        </p:blipFill>
        <p:spPr>
          <a:xfrm>
            <a:off x="7899746" y="1376113"/>
            <a:ext cx="3852282" cy="4917187"/>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1865064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80991-1EFC-3D92-6F4B-D799FB347E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2426A-6987-345B-2CAB-90A325B7D33D}"/>
              </a:ext>
            </a:extLst>
          </p:cNvPr>
          <p:cNvSpPr>
            <a:spLocks noGrp="1"/>
          </p:cNvSpPr>
          <p:nvPr>
            <p:ph type="ctrTitle"/>
          </p:nvPr>
        </p:nvSpPr>
        <p:spPr>
          <a:xfrm>
            <a:off x="1195753" y="564700"/>
            <a:ext cx="10627061" cy="886051"/>
          </a:xfrm>
        </p:spPr>
        <p:txBody>
          <a:bodyPr anchor="t">
            <a:noAutofit/>
          </a:bodyPr>
          <a:lstStyle/>
          <a:p>
            <a:pPr algn="l"/>
            <a:r>
              <a:rPr lang="en-US" sz="3200" dirty="0">
                <a:solidFill>
                  <a:srgbClr val="C66A39"/>
                </a:solidFill>
                <a:latin typeface="Arial" panose="020B0604020202020204" pitchFamily="34" charset="0"/>
                <a:cs typeface="Arial" panose="020B0604020202020204" pitchFamily="34" charset="0"/>
              </a:rPr>
              <a:t>FCX-08 Policy for the Use of Hands-free Cell Phones </a:t>
            </a:r>
          </a:p>
        </p:txBody>
      </p:sp>
      <p:sp>
        <p:nvSpPr>
          <p:cNvPr id="5" name="Rectangle 4">
            <a:extLst>
              <a:ext uri="{FF2B5EF4-FFF2-40B4-BE49-F238E27FC236}">
                <a16:creationId xmlns:a16="http://schemas.microsoft.com/office/drawing/2014/main" id="{2A6A9F39-EA81-01F6-5042-3C2B95244806}"/>
              </a:ext>
            </a:extLst>
          </p:cNvPr>
          <p:cNvSpPr/>
          <p:nvPr/>
        </p:nvSpPr>
        <p:spPr>
          <a:xfrm>
            <a:off x="-1" y="397533"/>
            <a:ext cx="103135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7285DBF5-3FFB-63B2-9D54-FB313B9E83B1}"/>
              </a:ext>
            </a:extLst>
          </p:cNvPr>
          <p:cNvSpPr/>
          <p:nvPr/>
        </p:nvSpPr>
        <p:spPr>
          <a:xfrm>
            <a:off x="1031358" y="0"/>
            <a:ext cx="11160642" cy="39753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BC45339-EE8F-DCB0-143F-FCEDC9C58E46}"/>
              </a:ext>
            </a:extLst>
          </p:cNvPr>
          <p:cNvSpPr/>
          <p:nvPr/>
        </p:nvSpPr>
        <p:spPr>
          <a:xfrm>
            <a:off x="1031358" y="6460466"/>
            <a:ext cx="11160642" cy="39753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hape 2">
            <a:extLst>
              <a:ext uri="{FF2B5EF4-FFF2-40B4-BE49-F238E27FC236}">
                <a16:creationId xmlns:a16="http://schemas.microsoft.com/office/drawing/2014/main" id="{50AA4ABF-F145-AF10-2E9A-82FD90DA6619}"/>
              </a:ext>
            </a:extLst>
          </p:cNvPr>
          <p:cNvSpPr/>
          <p:nvPr/>
        </p:nvSpPr>
        <p:spPr>
          <a:xfrm>
            <a:off x="1031358" y="1655420"/>
            <a:ext cx="11160642" cy="45719"/>
          </a:xfrm>
          <a:prstGeom prst="rect">
            <a:avLst/>
          </a:prstGeom>
          <a:solidFill>
            <a:srgbClr val="C66A39"/>
          </a:solidFill>
          <a:ln w="12700">
            <a:solidFill>
              <a:srgbClr val="C66A39"/>
            </a:solidFill>
            <a:prstDash val="solid"/>
          </a:ln>
        </p:spPr>
        <p:txBody>
          <a:bodyPr/>
          <a:lstStyle/>
          <a:p>
            <a:endParaRPr lang="en-US"/>
          </a:p>
        </p:txBody>
      </p:sp>
      <p:sp>
        <p:nvSpPr>
          <p:cNvPr id="12" name="Text 3">
            <a:extLst>
              <a:ext uri="{FF2B5EF4-FFF2-40B4-BE49-F238E27FC236}">
                <a16:creationId xmlns:a16="http://schemas.microsoft.com/office/drawing/2014/main" id="{F5B20648-7E4B-87D7-62FE-D6D2DF803A93}"/>
              </a:ext>
            </a:extLst>
          </p:cNvPr>
          <p:cNvSpPr/>
          <p:nvPr/>
        </p:nvSpPr>
        <p:spPr>
          <a:xfrm>
            <a:off x="1390957" y="3167983"/>
            <a:ext cx="2743200" cy="274320"/>
          </a:xfrm>
          <a:prstGeom prst="rect">
            <a:avLst/>
          </a:prstGeom>
          <a:noFill/>
          <a:ln/>
        </p:spPr>
        <p:txBody>
          <a:bodyPr wrap="square" rtlCol="0" anchor="ctr"/>
          <a:lstStyle/>
          <a:p>
            <a:pPr marL="0" indent="0">
              <a:buNone/>
            </a:pPr>
            <a:r>
              <a:rPr lang="en-US" b="1" dirty="0">
                <a:solidFill>
                  <a:srgbClr val="004449"/>
                </a:solidFill>
              </a:rPr>
              <a:t>What is Allowed</a:t>
            </a:r>
            <a:endParaRPr lang="en-US" dirty="0"/>
          </a:p>
        </p:txBody>
      </p:sp>
      <p:sp>
        <p:nvSpPr>
          <p:cNvPr id="15" name="Text 4">
            <a:extLst>
              <a:ext uri="{FF2B5EF4-FFF2-40B4-BE49-F238E27FC236}">
                <a16:creationId xmlns:a16="http://schemas.microsoft.com/office/drawing/2014/main" id="{396DDBD4-CC89-8DC7-D186-5E6B04150870}"/>
              </a:ext>
            </a:extLst>
          </p:cNvPr>
          <p:cNvSpPr/>
          <p:nvPr/>
        </p:nvSpPr>
        <p:spPr>
          <a:xfrm>
            <a:off x="1390957" y="3400472"/>
            <a:ext cx="5303520" cy="1828800"/>
          </a:xfrm>
          <a:prstGeom prst="rect">
            <a:avLst/>
          </a:prstGeom>
          <a:noFill/>
          <a:ln/>
        </p:spPr>
        <p:txBody>
          <a:bodyPr wrap="square" rtlCol="0" anchor="ctr"/>
          <a:lstStyle/>
          <a:p>
            <a:pPr marL="177800" indent="-177800">
              <a:buSzPct val="100000"/>
              <a:buChar char="•"/>
            </a:pPr>
            <a:r>
              <a:rPr lang="en-US" sz="1600" dirty="0">
                <a:solidFill>
                  <a:srgbClr val="333333"/>
                </a:solidFill>
              </a:rPr>
              <a:t>In-cab mounted Bluetooth speakers with downloaded/offline audio content in HME
Secured/mounted portable Bluetooth speakers</a:t>
            </a:r>
            <a:br>
              <a:rPr lang="en-US" sz="1600" dirty="0">
                <a:solidFill>
                  <a:srgbClr val="333333"/>
                </a:solidFill>
              </a:rPr>
            </a:br>
            <a:r>
              <a:rPr lang="en-US" sz="1600" dirty="0">
                <a:solidFill>
                  <a:srgbClr val="333333"/>
                </a:solidFill>
              </a:rPr>
              <a:t>allowed until permanent units are installed
Can only interact with phone/device when</a:t>
            </a:r>
            <a:br>
              <a:rPr lang="en-US" sz="1600" dirty="0">
                <a:solidFill>
                  <a:srgbClr val="333333"/>
                </a:solidFill>
              </a:rPr>
            </a:br>
            <a:r>
              <a:rPr lang="en-US" sz="1600" dirty="0">
                <a:solidFill>
                  <a:srgbClr val="333333"/>
                </a:solidFill>
              </a:rPr>
              <a:t>HME is safely stopped and parking brake applied</a:t>
            </a:r>
            <a:endParaRPr lang="en-US" sz="1600" dirty="0"/>
          </a:p>
        </p:txBody>
      </p:sp>
      <p:sp>
        <p:nvSpPr>
          <p:cNvPr id="17" name="Text 5">
            <a:extLst>
              <a:ext uri="{FF2B5EF4-FFF2-40B4-BE49-F238E27FC236}">
                <a16:creationId xmlns:a16="http://schemas.microsoft.com/office/drawing/2014/main" id="{4A2FF03B-4B79-6BB1-8A2F-3E2AF9A02D87}"/>
              </a:ext>
            </a:extLst>
          </p:cNvPr>
          <p:cNvSpPr/>
          <p:nvPr/>
        </p:nvSpPr>
        <p:spPr>
          <a:xfrm>
            <a:off x="6694477" y="3229427"/>
            <a:ext cx="3657600" cy="274320"/>
          </a:xfrm>
          <a:prstGeom prst="rect">
            <a:avLst/>
          </a:prstGeom>
          <a:noFill/>
          <a:ln/>
        </p:spPr>
        <p:txBody>
          <a:bodyPr wrap="square" rtlCol="0" anchor="ctr"/>
          <a:lstStyle/>
          <a:p>
            <a:pPr marL="0" indent="0">
              <a:buNone/>
            </a:pPr>
            <a:r>
              <a:rPr lang="en-US" b="1" dirty="0">
                <a:solidFill>
                  <a:srgbClr val="004449"/>
                </a:solidFill>
              </a:rPr>
              <a:t>What Remains Prohibited</a:t>
            </a:r>
            <a:endParaRPr lang="en-US" dirty="0"/>
          </a:p>
        </p:txBody>
      </p:sp>
      <p:sp>
        <p:nvSpPr>
          <p:cNvPr id="19" name="Text 6">
            <a:extLst>
              <a:ext uri="{FF2B5EF4-FFF2-40B4-BE49-F238E27FC236}">
                <a16:creationId xmlns:a16="http://schemas.microsoft.com/office/drawing/2014/main" id="{69119C4A-EF7E-CD34-5405-83A05562551A}"/>
              </a:ext>
            </a:extLst>
          </p:cNvPr>
          <p:cNvSpPr/>
          <p:nvPr/>
        </p:nvSpPr>
        <p:spPr>
          <a:xfrm>
            <a:off x="6694477" y="3432280"/>
            <a:ext cx="5303520" cy="1554480"/>
          </a:xfrm>
          <a:prstGeom prst="rect">
            <a:avLst/>
          </a:prstGeom>
          <a:noFill/>
          <a:ln/>
        </p:spPr>
        <p:txBody>
          <a:bodyPr wrap="square" rtlCol="0" anchor="ctr"/>
          <a:lstStyle/>
          <a:p>
            <a:pPr marL="0" indent="0">
              <a:buNone/>
            </a:pPr>
            <a:r>
              <a:rPr lang="en-US" sz="1600" dirty="0">
                <a:solidFill>
                  <a:srgbClr val="333333"/>
                </a:solidFill>
              </a:rPr>
              <a:t>• Calls, texting, apps, internet access and virtual</a:t>
            </a:r>
            <a:br>
              <a:rPr lang="en-US" sz="1600" dirty="0">
                <a:solidFill>
                  <a:srgbClr val="333333"/>
                </a:solidFill>
              </a:rPr>
            </a:br>
            <a:r>
              <a:rPr lang="en-US" sz="1600" dirty="0">
                <a:solidFill>
                  <a:srgbClr val="333333"/>
                </a:solidFill>
              </a:rPr>
              <a:t>meetings while operating heavy mobile equipment</a:t>
            </a:r>
            <a:endParaRPr lang="en-US" sz="1600" dirty="0"/>
          </a:p>
          <a:p>
            <a:pPr marL="0" indent="0">
              <a:buNone/>
            </a:pPr>
            <a:r>
              <a:rPr lang="en-US" sz="1600" dirty="0">
                <a:solidFill>
                  <a:srgbClr val="333333"/>
                </a:solidFill>
              </a:rPr>
              <a:t>• Any device use other than audio playback while operating equipment</a:t>
            </a:r>
            <a:endParaRPr lang="en-US" sz="1600" dirty="0"/>
          </a:p>
        </p:txBody>
      </p:sp>
      <p:sp>
        <p:nvSpPr>
          <p:cNvPr id="21" name="Text 7">
            <a:extLst>
              <a:ext uri="{FF2B5EF4-FFF2-40B4-BE49-F238E27FC236}">
                <a16:creationId xmlns:a16="http://schemas.microsoft.com/office/drawing/2014/main" id="{1A718A1A-CB4D-58D9-7568-3854518CFD09}"/>
              </a:ext>
            </a:extLst>
          </p:cNvPr>
          <p:cNvSpPr/>
          <p:nvPr/>
        </p:nvSpPr>
        <p:spPr>
          <a:xfrm>
            <a:off x="1369555" y="1850574"/>
            <a:ext cx="3657600" cy="274320"/>
          </a:xfrm>
          <a:prstGeom prst="rect">
            <a:avLst/>
          </a:prstGeom>
          <a:noFill/>
          <a:ln/>
        </p:spPr>
        <p:txBody>
          <a:bodyPr wrap="square" rtlCol="0" anchor="ctr"/>
          <a:lstStyle/>
          <a:p>
            <a:pPr marL="0" indent="0">
              <a:buNone/>
            </a:pPr>
            <a:r>
              <a:rPr lang="en-US" b="1" dirty="0">
                <a:solidFill>
                  <a:srgbClr val="004449"/>
                </a:solidFill>
              </a:rPr>
              <a:t>Why Was the Variance Approved?</a:t>
            </a:r>
            <a:endParaRPr lang="en-US" dirty="0"/>
          </a:p>
        </p:txBody>
      </p:sp>
      <p:sp>
        <p:nvSpPr>
          <p:cNvPr id="23" name="Text 8">
            <a:extLst>
              <a:ext uri="{FF2B5EF4-FFF2-40B4-BE49-F238E27FC236}">
                <a16:creationId xmlns:a16="http://schemas.microsoft.com/office/drawing/2014/main" id="{080367A4-E7EF-6522-D142-43493807F912}"/>
              </a:ext>
            </a:extLst>
          </p:cNvPr>
          <p:cNvSpPr/>
          <p:nvPr/>
        </p:nvSpPr>
        <p:spPr>
          <a:xfrm>
            <a:off x="1369555" y="2193464"/>
            <a:ext cx="10002079" cy="914400"/>
          </a:xfrm>
          <a:prstGeom prst="rect">
            <a:avLst/>
          </a:prstGeom>
          <a:noFill/>
          <a:ln/>
        </p:spPr>
        <p:txBody>
          <a:bodyPr wrap="square" rtlCol="0" anchor="ctr"/>
          <a:lstStyle/>
          <a:p>
            <a:pPr marL="0" indent="0">
              <a:buNone/>
            </a:pPr>
            <a:r>
              <a:rPr lang="en-US" dirty="0">
                <a:solidFill>
                  <a:srgbClr val="000000"/>
                </a:solidFill>
              </a:rPr>
              <a:t>Underground equipment cannot receive FM/AM or satellite radio. Audio content supports fatigue management during 10-12 hour shifts while maintaining risk controls equivalent to surface operations.</a:t>
            </a:r>
            <a:endParaRPr lang="en-US" dirty="0"/>
          </a:p>
        </p:txBody>
      </p:sp>
      <p:sp>
        <p:nvSpPr>
          <p:cNvPr id="29" name="Shape 11">
            <a:extLst>
              <a:ext uri="{FF2B5EF4-FFF2-40B4-BE49-F238E27FC236}">
                <a16:creationId xmlns:a16="http://schemas.microsoft.com/office/drawing/2014/main" id="{80686B6D-A0E7-CC64-3EC2-507ACCE9FC22}"/>
              </a:ext>
            </a:extLst>
          </p:cNvPr>
          <p:cNvSpPr/>
          <p:nvPr/>
        </p:nvSpPr>
        <p:spPr>
          <a:xfrm>
            <a:off x="1070917" y="5333063"/>
            <a:ext cx="10972800" cy="1005840"/>
          </a:xfrm>
          <a:prstGeom prst="roundRect">
            <a:avLst/>
          </a:prstGeom>
          <a:solidFill>
            <a:srgbClr val="E8F4F1"/>
          </a:solidFill>
          <a:ln w="12700">
            <a:solidFill>
              <a:srgbClr val="004449"/>
            </a:solidFill>
            <a:prstDash val="solid"/>
          </a:ln>
        </p:spPr>
        <p:txBody>
          <a:bodyPr/>
          <a:lstStyle/>
          <a:p>
            <a:endParaRPr lang="en-US"/>
          </a:p>
        </p:txBody>
      </p:sp>
      <p:sp>
        <p:nvSpPr>
          <p:cNvPr id="31" name="Text 12">
            <a:extLst>
              <a:ext uri="{FF2B5EF4-FFF2-40B4-BE49-F238E27FC236}">
                <a16:creationId xmlns:a16="http://schemas.microsoft.com/office/drawing/2014/main" id="{03DAA741-844F-AA77-678E-F38BC8DB2B69}"/>
              </a:ext>
            </a:extLst>
          </p:cNvPr>
          <p:cNvSpPr/>
          <p:nvPr/>
        </p:nvSpPr>
        <p:spPr>
          <a:xfrm>
            <a:off x="1299517" y="5625671"/>
            <a:ext cx="10424160" cy="457200"/>
          </a:xfrm>
          <a:prstGeom prst="rect">
            <a:avLst/>
          </a:prstGeom>
          <a:noFill/>
          <a:ln/>
        </p:spPr>
        <p:txBody>
          <a:bodyPr wrap="square" rtlCol="0" anchor="ctr"/>
          <a:lstStyle/>
          <a:p>
            <a:pPr marL="0" indent="0" algn="ctr">
              <a:buNone/>
            </a:pPr>
            <a:r>
              <a:rPr lang="en-US" sz="1700" b="1" dirty="0">
                <a:solidFill>
                  <a:srgbClr val="004449"/>
                </a:solidFill>
              </a:rPr>
              <a:t>Key Message: The variance allows audio playback for fatigue management in underground heavy mobile equipment but distracted-driving controls stay in place. Equipment operators may not use devices for texting, internet access, meetings or to change audio while operating equipment.</a:t>
            </a:r>
            <a:endParaRPr lang="en-US" sz="1700" dirty="0"/>
          </a:p>
        </p:txBody>
      </p:sp>
      <p:sp>
        <p:nvSpPr>
          <p:cNvPr id="33" name="Text 1">
            <a:extLst>
              <a:ext uri="{FF2B5EF4-FFF2-40B4-BE49-F238E27FC236}">
                <a16:creationId xmlns:a16="http://schemas.microsoft.com/office/drawing/2014/main" id="{2C356A4D-2F71-E28C-CBE4-D373D31E1FD8}"/>
              </a:ext>
            </a:extLst>
          </p:cNvPr>
          <p:cNvSpPr/>
          <p:nvPr/>
        </p:nvSpPr>
        <p:spPr>
          <a:xfrm>
            <a:off x="1270434" y="1145917"/>
            <a:ext cx="8379404" cy="365760"/>
          </a:xfrm>
          <a:prstGeom prst="rect">
            <a:avLst/>
          </a:prstGeom>
          <a:noFill/>
          <a:ln/>
        </p:spPr>
        <p:txBody>
          <a:bodyPr wrap="square" rtlCol="0" anchor="ctr"/>
          <a:lstStyle/>
          <a:p>
            <a:pPr marL="0" indent="0">
              <a:buNone/>
            </a:pPr>
            <a:r>
              <a:rPr lang="en-US" sz="2200" b="1" dirty="0">
                <a:solidFill>
                  <a:srgbClr val="004449"/>
                </a:solidFill>
              </a:rPr>
              <a:t>Henderson Underground HME Variance (10/1/2026 - 9/30/2027)</a:t>
            </a:r>
            <a:endParaRPr lang="en-US" sz="2200" dirty="0"/>
          </a:p>
        </p:txBody>
      </p:sp>
    </p:spTree>
    <p:extLst>
      <p:ext uri="{BB962C8B-B14F-4D97-AF65-F5344CB8AC3E}">
        <p14:creationId xmlns:p14="http://schemas.microsoft.com/office/powerpoint/2010/main" val="3909598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1005F-68FF-B403-2B6E-1F26CB0A62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4C27CA-AC92-414B-5A60-9AFBFEA23D10}"/>
              </a:ext>
            </a:extLst>
          </p:cNvPr>
          <p:cNvSpPr>
            <a:spLocks noGrp="1"/>
          </p:cNvSpPr>
          <p:nvPr>
            <p:ph type="ctrTitle"/>
          </p:nvPr>
        </p:nvSpPr>
        <p:spPr>
          <a:xfrm>
            <a:off x="1300779" y="443798"/>
            <a:ext cx="8850086" cy="886051"/>
          </a:xfrm>
        </p:spPr>
        <p:txBody>
          <a:bodyPr>
            <a:noAutofit/>
          </a:bodyPr>
          <a:lstStyle/>
          <a:p>
            <a:pPr algn="l"/>
            <a:r>
              <a:rPr lang="en-US" sz="3200" dirty="0">
                <a:solidFill>
                  <a:srgbClr val="C66A39"/>
                </a:solidFill>
                <a:latin typeface="Arial" panose="020B0604020202020204" pitchFamily="34" charset="0"/>
                <a:cs typeface="Arial" panose="020B0604020202020204" pitchFamily="34" charset="0"/>
              </a:rPr>
              <a:t>Hot Work Permit Updates </a:t>
            </a:r>
          </a:p>
        </p:txBody>
      </p:sp>
      <p:sp>
        <p:nvSpPr>
          <p:cNvPr id="4" name="TextBox 3">
            <a:extLst>
              <a:ext uri="{FF2B5EF4-FFF2-40B4-BE49-F238E27FC236}">
                <a16:creationId xmlns:a16="http://schemas.microsoft.com/office/drawing/2014/main" id="{2B2809F7-1715-F97D-724C-45B7064D14CF}"/>
              </a:ext>
            </a:extLst>
          </p:cNvPr>
          <p:cNvSpPr txBox="1"/>
          <p:nvPr/>
        </p:nvSpPr>
        <p:spPr>
          <a:xfrm>
            <a:off x="1380981" y="1485514"/>
            <a:ext cx="6059990" cy="1477328"/>
          </a:xfrm>
          <a:prstGeom prst="rect">
            <a:avLst/>
          </a:prstGeom>
          <a:noFill/>
        </p:spPr>
        <p:txBody>
          <a:bodyPr wrap="square" rtlCol="0">
            <a:spAutoFit/>
          </a:bodyPr>
          <a:lstStyle/>
          <a:p>
            <a:r>
              <a:rPr lang="en-US" dirty="0">
                <a:solidFill>
                  <a:schemeClr val="tx1">
                    <a:lumMod val="75000"/>
                    <a:lumOff val="25000"/>
                  </a:schemeClr>
                </a:solidFill>
                <a:latin typeface="Arial" panose="020B0604020202020204" pitchFamily="34" charset="0"/>
                <a:cs typeface="Arial" panose="020B0604020202020204" pitchFamily="34" charset="0"/>
              </a:rPr>
              <a:t>To maintain consistency between the EWS digital hot work permit and the paper permit, several updates have been made to the digital form. These changes are intended to improve alignment, reinforce critical controls and help ensure key information is consistently captured. </a:t>
            </a:r>
          </a:p>
        </p:txBody>
      </p:sp>
      <p:sp>
        <p:nvSpPr>
          <p:cNvPr id="5" name="Rectangle 4">
            <a:extLst>
              <a:ext uri="{FF2B5EF4-FFF2-40B4-BE49-F238E27FC236}">
                <a16:creationId xmlns:a16="http://schemas.microsoft.com/office/drawing/2014/main" id="{15752499-A715-6ECA-7CB3-8DB1A0D36FB6}"/>
              </a:ext>
            </a:extLst>
          </p:cNvPr>
          <p:cNvSpPr/>
          <p:nvPr/>
        </p:nvSpPr>
        <p:spPr>
          <a:xfrm>
            <a:off x="-1" y="397533"/>
            <a:ext cx="103135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4465393C-EE60-E673-E23F-33B5634A317F}"/>
              </a:ext>
            </a:extLst>
          </p:cNvPr>
          <p:cNvSpPr/>
          <p:nvPr/>
        </p:nvSpPr>
        <p:spPr>
          <a:xfrm>
            <a:off x="1031358" y="0"/>
            <a:ext cx="11160642" cy="39753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1F70119-32FD-87C3-CB17-C02C83E0FDE1}"/>
              </a:ext>
            </a:extLst>
          </p:cNvPr>
          <p:cNvSpPr/>
          <p:nvPr/>
        </p:nvSpPr>
        <p:spPr>
          <a:xfrm>
            <a:off x="1031358" y="6460466"/>
            <a:ext cx="11160642" cy="39753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What is Hot Work and Do I Need a Hot Work Permit to Work?">
            <a:extLst>
              <a:ext uri="{FF2B5EF4-FFF2-40B4-BE49-F238E27FC236}">
                <a16:creationId xmlns:a16="http://schemas.microsoft.com/office/drawing/2014/main" id="{3A991639-64B2-5F6E-FA57-D023371F0ADE}"/>
              </a:ext>
            </a:extLst>
          </p:cNvPr>
          <p:cNvPicPr>
            <a:picLocks noChangeAspect="1"/>
          </p:cNvPicPr>
          <p:nvPr/>
        </p:nvPicPr>
        <p:blipFill>
          <a:blip r:embed="rId2"/>
          <a:stretch>
            <a:fillRect/>
          </a:stretch>
        </p:blipFill>
        <p:spPr>
          <a:xfrm>
            <a:off x="8031453" y="902521"/>
            <a:ext cx="3715799" cy="2477973"/>
          </a:xfrm>
          <a:prstGeom prst="rect">
            <a:avLst/>
          </a:prstGeom>
        </p:spPr>
      </p:pic>
      <p:sp>
        <p:nvSpPr>
          <p:cNvPr id="15" name="TextBox 14">
            <a:extLst>
              <a:ext uri="{FF2B5EF4-FFF2-40B4-BE49-F238E27FC236}">
                <a16:creationId xmlns:a16="http://schemas.microsoft.com/office/drawing/2014/main" id="{14E6838B-224B-294C-1FDE-3C73D9770C69}"/>
              </a:ext>
            </a:extLst>
          </p:cNvPr>
          <p:cNvSpPr txBox="1"/>
          <p:nvPr/>
        </p:nvSpPr>
        <p:spPr>
          <a:xfrm>
            <a:off x="1368355" y="3365158"/>
            <a:ext cx="10378897" cy="2708434"/>
          </a:xfrm>
          <a:prstGeom prst="rect">
            <a:avLst/>
          </a:prstGeom>
          <a:noFill/>
        </p:spPr>
        <p:txBody>
          <a:bodyPr wrap="square" rtlCol="0">
            <a:spAutoFit/>
          </a:bodyPr>
          <a:lstStyle/>
          <a:p>
            <a:pPr>
              <a:spcAft>
                <a:spcPts val="600"/>
              </a:spcAft>
            </a:pPr>
            <a:r>
              <a:rPr lang="en-US" b="1" dirty="0">
                <a:solidFill>
                  <a:schemeClr val="tx1">
                    <a:lumMod val="75000"/>
                    <a:lumOff val="25000"/>
                  </a:schemeClr>
                </a:solidFill>
                <a:latin typeface="Arial" panose="020B0604020202020204" pitchFamily="34" charset="0"/>
                <a:cs typeface="Arial" panose="020B0604020202020204" pitchFamily="34" charset="0"/>
              </a:rPr>
              <a:t>Updates include:</a:t>
            </a:r>
          </a:p>
          <a:p>
            <a:pPr marL="285750" indent="-285750">
              <a:spcAft>
                <a:spcPts val="600"/>
              </a:spcAft>
              <a:buClr>
                <a:srgbClr val="C66A39"/>
              </a:buClr>
              <a:buFont typeface="Arial" panose="020B0604020202020204" pitchFamily="34" charset="0"/>
              <a:buChar char="•"/>
            </a:pPr>
            <a:r>
              <a:rPr lang="en-US" sz="1400" dirty="0">
                <a:solidFill>
                  <a:schemeClr val="tx1">
                    <a:lumMod val="75000"/>
                    <a:lumOff val="25000"/>
                  </a:schemeClr>
                </a:solidFill>
                <a:latin typeface="Arial" panose="020B0604020202020204" pitchFamily="34" charset="0"/>
                <a:cs typeface="Arial" panose="020B0604020202020204" pitchFamily="34" charset="0"/>
              </a:rPr>
              <a:t>Addition of a reminder to evaluate and use cold work alternatives before initiating hot work.</a:t>
            </a:r>
          </a:p>
          <a:p>
            <a:pPr marL="285750" indent="-285750">
              <a:spcAft>
                <a:spcPts val="600"/>
              </a:spcAft>
              <a:buClr>
                <a:srgbClr val="C66A39"/>
              </a:buClr>
              <a:buFont typeface="Arial" panose="020B0604020202020204" pitchFamily="34" charset="0"/>
              <a:buChar char="•"/>
            </a:pPr>
            <a:r>
              <a:rPr lang="en-US" sz="1400" dirty="0">
                <a:solidFill>
                  <a:schemeClr val="tx1">
                    <a:lumMod val="75000"/>
                    <a:lumOff val="25000"/>
                  </a:schemeClr>
                </a:solidFill>
                <a:latin typeface="Arial" panose="020B0604020202020204" pitchFamily="34" charset="0"/>
                <a:cs typeface="Arial" panose="020B0604020202020204" pitchFamily="34" charset="0"/>
              </a:rPr>
              <a:t>Clarification that hot work permits are valid for one shift only and must be reissued if work is delayed by 90 minutes or more.</a:t>
            </a:r>
          </a:p>
          <a:p>
            <a:pPr marL="285750" indent="-285750">
              <a:spcAft>
                <a:spcPts val="600"/>
              </a:spcAft>
              <a:buClr>
                <a:srgbClr val="C66A39"/>
              </a:buClr>
              <a:buFont typeface="Arial" panose="020B0604020202020204" pitchFamily="34" charset="0"/>
              <a:buChar char="•"/>
            </a:pPr>
            <a:r>
              <a:rPr lang="en-US" sz="1400" dirty="0">
                <a:solidFill>
                  <a:schemeClr val="tx1">
                    <a:lumMod val="75000"/>
                    <a:lumOff val="25000"/>
                  </a:schemeClr>
                </a:solidFill>
                <a:latin typeface="Arial" panose="020B0604020202020204" pitchFamily="34" charset="0"/>
                <a:cs typeface="Arial" panose="020B0604020202020204" pitchFamily="34" charset="0"/>
              </a:rPr>
              <a:t>Inclusion of floor/location information on the permit.</a:t>
            </a:r>
          </a:p>
          <a:p>
            <a:pPr marL="285750" indent="-285750">
              <a:spcAft>
                <a:spcPts val="600"/>
              </a:spcAft>
              <a:buClr>
                <a:srgbClr val="C66A39"/>
              </a:buClr>
              <a:buFont typeface="Arial" panose="020B0604020202020204" pitchFamily="34" charset="0"/>
              <a:buChar char="•"/>
            </a:pPr>
            <a:r>
              <a:rPr lang="en-US" sz="1400" dirty="0">
                <a:solidFill>
                  <a:schemeClr val="tx1">
                    <a:lumMod val="75000"/>
                    <a:lumOff val="25000"/>
                  </a:schemeClr>
                </a:solidFill>
                <a:latin typeface="Arial" panose="020B0604020202020204" pitchFamily="34" charset="0"/>
                <a:cs typeface="Arial" panose="020B0604020202020204" pitchFamily="34" charset="0"/>
              </a:rPr>
              <a:t>Documentation of whether a fire watch has been assigned.</a:t>
            </a:r>
          </a:p>
          <a:p>
            <a:pPr marL="285750" indent="-285750">
              <a:spcAft>
                <a:spcPts val="600"/>
              </a:spcAft>
              <a:buClr>
                <a:srgbClr val="C66A39"/>
              </a:buClr>
              <a:buFont typeface="Arial" panose="020B0604020202020204" pitchFamily="34" charset="0"/>
              <a:buChar char="•"/>
            </a:pPr>
            <a:r>
              <a:rPr lang="en-US" sz="1400" dirty="0">
                <a:solidFill>
                  <a:schemeClr val="tx1">
                    <a:lumMod val="75000"/>
                    <a:lumOff val="25000"/>
                  </a:schemeClr>
                </a:solidFill>
                <a:latin typeface="Arial" panose="020B0604020202020204" pitchFamily="34" charset="0"/>
                <a:cs typeface="Arial" panose="020B0604020202020204" pitchFamily="34" charset="0"/>
              </a:rPr>
              <a:t>Verification that the work area has been inspected before work begins.</a:t>
            </a:r>
          </a:p>
          <a:p>
            <a:pPr marL="285750" indent="-285750">
              <a:spcAft>
                <a:spcPts val="600"/>
              </a:spcAft>
              <a:buClr>
                <a:srgbClr val="C66A39"/>
              </a:buClr>
              <a:buFont typeface="Arial" panose="020B0604020202020204" pitchFamily="34" charset="0"/>
              <a:buChar char="•"/>
            </a:pPr>
            <a:r>
              <a:rPr lang="en-US" sz="1400" dirty="0">
                <a:solidFill>
                  <a:schemeClr val="tx1">
                    <a:lumMod val="75000"/>
                    <a:lumOff val="25000"/>
                  </a:schemeClr>
                </a:solidFill>
                <a:latin typeface="Arial" panose="020B0604020202020204" pitchFamily="34" charset="0"/>
                <a:cs typeface="Arial" panose="020B0604020202020204" pitchFamily="34" charset="0"/>
              </a:rPr>
              <a:t>Addition of an Emergency Contact field.</a:t>
            </a:r>
          </a:p>
          <a:p>
            <a:pPr marL="285750" indent="-285750">
              <a:spcAft>
                <a:spcPts val="600"/>
              </a:spcAft>
              <a:buClr>
                <a:srgbClr val="C66A39"/>
              </a:buClr>
              <a:buFont typeface="Arial" panose="020B0604020202020204" pitchFamily="34" charset="0"/>
              <a:buChar char="•"/>
            </a:pPr>
            <a:r>
              <a:rPr lang="en-US" sz="1400" dirty="0">
                <a:solidFill>
                  <a:schemeClr val="tx1">
                    <a:lumMod val="75000"/>
                    <a:lumOff val="25000"/>
                  </a:schemeClr>
                </a:solidFill>
                <a:latin typeface="Arial" panose="020B0604020202020204" pitchFamily="34" charset="0"/>
                <a:cs typeface="Arial" panose="020B0604020202020204" pitchFamily="34" charset="0"/>
              </a:rPr>
              <a:t>Inclusion of air testing requirements for work near flammable liquids and gases, including oxygen and LEL readings.</a:t>
            </a:r>
          </a:p>
          <a:p>
            <a:pPr marL="285750" indent="-285750">
              <a:spcAft>
                <a:spcPts val="600"/>
              </a:spcAft>
              <a:buClr>
                <a:srgbClr val="C66A39"/>
              </a:buClr>
              <a:buFont typeface="Arial" panose="020B0604020202020204" pitchFamily="34" charset="0"/>
              <a:buChar char="•"/>
            </a:pPr>
            <a:r>
              <a:rPr lang="en-US" sz="1400" dirty="0">
                <a:solidFill>
                  <a:schemeClr val="tx1">
                    <a:lumMod val="75000"/>
                    <a:lumOff val="25000"/>
                  </a:schemeClr>
                </a:solidFill>
                <a:latin typeface="Arial" panose="020B0604020202020204" pitchFamily="34" charset="0"/>
                <a:cs typeface="Arial" panose="020B0604020202020204" pitchFamily="34" charset="0"/>
              </a:rPr>
              <a:t>Addition of work suspension criteria when oxygen levels exceed 23% or LEL reaches 10%.</a:t>
            </a:r>
          </a:p>
        </p:txBody>
      </p:sp>
    </p:spTree>
    <p:extLst>
      <p:ext uri="{BB962C8B-B14F-4D97-AF65-F5344CB8AC3E}">
        <p14:creationId xmlns:p14="http://schemas.microsoft.com/office/powerpoint/2010/main" val="479243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B442FA-CDE6-065F-EC32-D36E7A0519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1BE3FB28-7721-9D18-CC9C-9A8CA3A71FB9}"/>
              </a:ext>
            </a:extLst>
          </p:cNvPr>
          <p:cNvSpPr/>
          <p:nvPr/>
        </p:nvSpPr>
        <p:spPr>
          <a:xfrm>
            <a:off x="6096000" y="-7951"/>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8"/>
            <a:ext cx="6096000" cy="313198"/>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76486"/>
            <a:ext cx="5602383" cy="24314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High-risk Incidents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Actionable and PFEs</a:t>
            </a: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2125928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DC4EC4A1-F2A8-46C0-9DB8-9044030FEF77}"/>
              </a:ext>
            </a:extLst>
          </p:cNvPr>
          <p:cNvSpPr>
            <a:spLocks noGrp="1"/>
          </p:cNvSpPr>
          <p:nvPr>
            <p:ph type="title"/>
          </p:nvPr>
        </p:nvSpPr>
        <p:spPr>
          <a:xfrm>
            <a:off x="3937093" y="270082"/>
            <a:ext cx="5319110" cy="533203"/>
          </a:xfrm>
          <a:prstGeom prst="rect">
            <a:avLst/>
          </a:prstGeom>
        </p:spPr>
        <p:txBody>
          <a:bodyPr/>
          <a:lstStyle/>
          <a:p>
            <a:r>
              <a:rPr lang="en-US" dirty="0"/>
              <a:t>Exposure to Low Oxygen Environment</a:t>
            </a:r>
          </a:p>
        </p:txBody>
      </p:sp>
      <p:graphicFrame>
        <p:nvGraphicFramePr>
          <p:cNvPr id="22" name="Table 2">
            <a:extLst>
              <a:ext uri="{FF2B5EF4-FFF2-40B4-BE49-F238E27FC236}">
                <a16:creationId xmlns:a16="http://schemas.microsoft.com/office/drawing/2014/main" id="{96CCAA6D-C3BA-4365-9F2A-7AEF9AE71605}"/>
              </a:ext>
            </a:extLst>
          </p:cNvPr>
          <p:cNvGraphicFramePr>
            <a:graphicFrameLocks noGrp="1"/>
          </p:cNvGraphicFramePr>
          <p:nvPr/>
        </p:nvGraphicFramePr>
        <p:xfrm>
          <a:off x="272811" y="1060705"/>
          <a:ext cx="5868178" cy="5585754"/>
        </p:xfrm>
        <a:graphic>
          <a:graphicData uri="http://schemas.openxmlformats.org/drawingml/2006/table">
            <a:tbl>
              <a:tblPr firstRow="1" bandRow="1">
                <a:tableStyleId>{1FECB4D8-DB02-4DC6-A0A2-4F2EBAE1DC90}</a:tableStyleId>
              </a:tblPr>
              <a:tblGrid>
                <a:gridCol w="1590308">
                  <a:extLst>
                    <a:ext uri="{9D8B030D-6E8A-4147-A177-3AD203B41FA5}">
                      <a16:colId xmlns:a16="http://schemas.microsoft.com/office/drawing/2014/main" val="2478897174"/>
                    </a:ext>
                  </a:extLst>
                </a:gridCol>
                <a:gridCol w="4277870">
                  <a:extLst>
                    <a:ext uri="{9D8B030D-6E8A-4147-A177-3AD203B41FA5}">
                      <a16:colId xmlns:a16="http://schemas.microsoft.com/office/drawing/2014/main" val="1434738273"/>
                    </a:ext>
                  </a:extLst>
                </a:gridCol>
              </a:tblGrid>
              <a:tr h="318733">
                <a:tc gridSpan="2">
                  <a:txBody>
                    <a:bodyPr/>
                    <a:lstStyle/>
                    <a:p>
                      <a:pPr algn="ctr"/>
                      <a:r>
                        <a:rPr lang="en-US" sz="1400" dirty="0">
                          <a:solidFill>
                            <a:schemeClr val="tx1"/>
                          </a:solidFill>
                          <a:latin typeface="Arial" panose="020B0604020202020204" pitchFamily="34" charset="0"/>
                          <a:cs typeface="Arial" panose="020B0604020202020204" pitchFamily="34" charset="0"/>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62954">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dirty="0">
                          <a:latin typeface="Arial" panose="020B0604020202020204" pitchFamily="34" charset="0"/>
                          <a:cs typeface="Arial" panose="020B0604020202020204" pitchFamily="34" charset="0"/>
                        </a:rPr>
                        <a:t>Manyar Smelting &amp; Refining</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62954">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dirty="0">
                          <a:latin typeface="Arial" panose="020B0604020202020204" pitchFamily="34" charset="0"/>
                          <a:cs typeface="Arial" panose="020B0604020202020204" pitchFamily="34" charset="0"/>
                        </a:rPr>
                        <a:t>August 15, 2026 / 10:12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262954">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dirty="0">
                          <a:latin typeface="Arial" panose="020B0604020202020204" pitchFamily="34" charset="0"/>
                          <a:cs typeface="Arial" panose="020B0604020202020204" pitchFamily="34" charset="0"/>
                        </a:rPr>
                        <a:t>Injury - Medical Treatment</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037081">
                <a:tc>
                  <a:txBody>
                    <a:bodyPr/>
                    <a:lstStyle/>
                    <a:p>
                      <a:r>
                        <a:rPr lang="en-US" sz="1000" b="1" dirty="0">
                          <a:latin typeface="Arial" panose="020B0604020202020204" pitchFamily="34" charset="0"/>
                          <a:cs typeface="Arial" panose="020B0604020202020204" pitchFamily="34" charset="0"/>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0" marR="0" lvl="0" indent="0" algn="l" defTabSz="914408"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kern="1200" dirty="0">
                          <a:solidFill>
                            <a:schemeClr val="dk1"/>
                          </a:solidFill>
                          <a:latin typeface="Arial" panose="020B0604020202020204" pitchFamily="34" charset="0"/>
                          <a:ea typeface="+mn-ea"/>
                          <a:cs typeface="Arial" panose="020B0604020202020204" pitchFamily="34" charset="0"/>
                        </a:rPr>
                        <a:t>While repairing a damper handle on the 8th floor flash smelting furnace flue dust bin silo filter, a contractor was exposed to an oxygen-deficient environment, collapsed and briefly lost consciousness. The exposure occurred when an interlock tied to the bin temperature sensor activated a nitrogen purge, which was released through an opening in the expansion joint near the work area.</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62954">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00" dirty="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1194541">
                <a:tc>
                  <a:txBody>
                    <a:bodyPr/>
                    <a:lstStyle/>
                    <a:p>
                      <a:r>
                        <a:rPr lang="en-US" sz="1000" b="1" dirty="0">
                          <a:latin typeface="Arial" panose="020B0604020202020204" pitchFamily="34" charset="0"/>
                          <a:cs typeface="Arial" panose="020B0604020202020204" pitchFamily="34" charset="0"/>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dirty="0">
                          <a:solidFill>
                            <a:schemeClr val="tx1"/>
                          </a:solidFill>
                          <a:latin typeface="Arial" panose="020B0604020202020204" pitchFamily="34" charset="0"/>
                          <a:cs typeface="Arial" panose="020B0604020202020204" pitchFamily="34" charset="0"/>
                        </a:rPr>
                        <a:t>The nitrogen purge from the flash converting furnace (FCF) side of the baghouse system was not initially considered part of the energy control lock-out required for the task.</a:t>
                      </a:r>
                    </a:p>
                    <a:p>
                      <a:pPr marL="171450" indent="-171450">
                        <a:buFont typeface="Arial" panose="020B0604020202020204" pitchFamily="34" charset="0"/>
                        <a:buChar char="•"/>
                      </a:pPr>
                      <a:r>
                        <a:rPr lang="en-US" sz="1000" dirty="0">
                          <a:solidFill>
                            <a:schemeClr val="tx1"/>
                          </a:solidFill>
                          <a:latin typeface="Arial" panose="020B0604020202020204" pitchFamily="34" charset="0"/>
                          <a:cs typeface="Arial" panose="020B0604020202020204" pitchFamily="34" charset="0"/>
                        </a:rPr>
                        <a:t>Workers in the area  were not expected to wear personal gas monitors.</a:t>
                      </a:r>
                    </a:p>
                    <a:p>
                      <a:pPr marL="171450" indent="-171450">
                        <a:buFont typeface="Arial" panose="020B0604020202020204" pitchFamily="34" charset="0"/>
                        <a:buChar char="•"/>
                      </a:pPr>
                      <a:r>
                        <a:rPr lang="en-US" sz="1000" dirty="0">
                          <a:solidFill>
                            <a:schemeClr val="tx1"/>
                          </a:solidFill>
                          <a:latin typeface="Arial" panose="020B0604020202020204" pitchFamily="34" charset="0"/>
                          <a:cs typeface="Arial" panose="020B0604020202020204" pitchFamily="34" charset="0"/>
                        </a:rPr>
                        <a:t>The nitrogen line from FCF surge bin was not isolated and depressurized before the work began.</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553155">
                <a:tc>
                  <a:txBody>
                    <a:bodyPr/>
                    <a:lstStyle/>
                    <a:p>
                      <a:r>
                        <a:rPr lang="en-US" sz="1000" b="1">
                          <a:latin typeface="Arial" panose="020B0604020202020204" pitchFamily="34" charset="0"/>
                          <a:cs typeface="Arial" panose="020B0604020202020204" pitchFamily="34" charset="0"/>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dirty="0">
                          <a:solidFill>
                            <a:schemeClr val="tx1"/>
                          </a:solidFill>
                          <a:latin typeface="Arial" panose="020B0604020202020204" pitchFamily="34" charset="0"/>
                          <a:cs typeface="Arial" panose="020B0604020202020204" pitchFamily="34" charset="0"/>
                        </a:rPr>
                        <a:t>Verify process engineer reviews and approvals of all energy controls, especially on systems involving nitrogen, oxygen, natural gas or cooling water.</a:t>
                      </a:r>
                    </a:p>
                  </a:txBody>
                  <a:tcPr anchor="ctr">
                    <a:lnL w="0">
                      <a:noFill/>
                    </a:lnL>
                    <a:lnR w="12700">
                      <a:solidFill>
                        <a:schemeClr val="bg1">
                          <a:lumMod val="65000"/>
                        </a:schemeClr>
                      </a:solidFill>
                    </a:lnR>
                    <a:noFill/>
                  </a:tcPr>
                </a:tc>
                <a:extLst>
                  <a:ext uri="{0D108BD9-81ED-4DB2-BD59-A6C34878D82A}">
                    <a16:rowId xmlns:a16="http://schemas.microsoft.com/office/drawing/2014/main" val="2170553483"/>
                  </a:ext>
                </a:extLst>
              </a:tr>
              <a:tr h="424261">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ID" sz="1050" dirty="0">
                          <a:latin typeface="Arial" panose="020B0604020202020204" pitchFamily="34" charset="0"/>
                          <a:cs typeface="Arial" panose="020B0604020202020204" pitchFamily="34" charset="0"/>
                          <a:hlinkClick r:id="rId2"/>
                        </a:rPr>
                        <a:t>FCX-HS04 Control of Hazardous Energy Policy</a:t>
                      </a:r>
                      <a:endParaRPr lang="en-ID" sz="105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ID" sz="1050" dirty="0">
                          <a:latin typeface="Arial" panose="020B0604020202020204" pitchFamily="34" charset="0"/>
                          <a:cs typeface="Arial" panose="020B0604020202020204" pitchFamily="34" charset="0"/>
                          <a:hlinkClick r:id="rId3"/>
                        </a:rPr>
                        <a:t>FCX-HS17 Hazardous Gas Policy</a:t>
                      </a:r>
                      <a:endParaRPr lang="en-US" sz="1050" dirty="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597621">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Emergency responders gave oxygen to the affected worker, who was taken to the on-site clinic for evaluation and released.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408546">
                <a:tc>
                  <a:txBody>
                    <a:bodyPr/>
                    <a:lstStyle/>
                    <a:p>
                      <a:r>
                        <a:rPr lang="en-US" sz="1000" b="1">
                          <a:latin typeface="Arial" panose="020B0604020202020204" pitchFamily="34" charset="0"/>
                          <a:cs typeface="Arial" panose="020B0604020202020204" pitchFamily="34" charset="0"/>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Karel Pramono, Manager-Hot Metal Operations</a:t>
                      </a:r>
                    </a:p>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Setianus, Manager-Health and Safety </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graphicFrame>
        <p:nvGraphicFramePr>
          <p:cNvPr id="27" name="Table 25">
            <a:extLst>
              <a:ext uri="{FF2B5EF4-FFF2-40B4-BE49-F238E27FC236}">
                <a16:creationId xmlns:a16="http://schemas.microsoft.com/office/drawing/2014/main" id="{518B5387-EEA9-49CC-8804-1ECD6BE7A834}"/>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PFE # 2026-12</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Event ID # 20038975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sp>
        <p:nvSpPr>
          <p:cNvPr id="2" name="TextBox 1">
            <a:extLst>
              <a:ext uri="{FF2B5EF4-FFF2-40B4-BE49-F238E27FC236}">
                <a16:creationId xmlns:a16="http://schemas.microsoft.com/office/drawing/2014/main" id="{AE58BB17-B072-1534-190F-31E1290A7FC0}"/>
              </a:ext>
            </a:extLst>
          </p:cNvPr>
          <p:cNvSpPr txBox="1"/>
          <p:nvPr/>
        </p:nvSpPr>
        <p:spPr>
          <a:xfrm>
            <a:off x="-125809" y="536683"/>
            <a:ext cx="1897459"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Exposure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Hazardous Substances </a:t>
            </a:r>
          </a:p>
        </p:txBody>
      </p:sp>
      <p:grpSp>
        <p:nvGrpSpPr>
          <p:cNvPr id="4" name="Group 3">
            <a:extLst>
              <a:ext uri="{FF2B5EF4-FFF2-40B4-BE49-F238E27FC236}">
                <a16:creationId xmlns:a16="http://schemas.microsoft.com/office/drawing/2014/main" id="{4C48E156-8891-F0FF-301A-FA20A33B06B3}"/>
              </a:ext>
            </a:extLst>
          </p:cNvPr>
          <p:cNvGrpSpPr/>
          <p:nvPr/>
        </p:nvGrpSpPr>
        <p:grpSpPr>
          <a:xfrm>
            <a:off x="6334145" y="2031527"/>
            <a:ext cx="2763184" cy="3684246"/>
            <a:chOff x="6391170" y="1992086"/>
            <a:chExt cx="2763184" cy="3684246"/>
          </a:xfrm>
        </p:grpSpPr>
        <p:pic>
          <p:nvPicPr>
            <p:cNvPr id="3" name="Picture 2">
              <a:extLst>
                <a:ext uri="{FF2B5EF4-FFF2-40B4-BE49-F238E27FC236}">
                  <a16:creationId xmlns:a16="http://schemas.microsoft.com/office/drawing/2014/main" id="{7808671C-EDE2-8439-E386-CD6E06F567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1170" y="1992086"/>
              <a:ext cx="2763184" cy="3684246"/>
            </a:xfrm>
            <a:prstGeom prst="rect">
              <a:avLst/>
            </a:prstGeom>
          </p:spPr>
        </p:pic>
        <p:sp>
          <p:nvSpPr>
            <p:cNvPr id="5" name="Rectangle 4">
              <a:extLst>
                <a:ext uri="{FF2B5EF4-FFF2-40B4-BE49-F238E27FC236}">
                  <a16:creationId xmlns:a16="http://schemas.microsoft.com/office/drawing/2014/main" id="{53B8ED93-6EA7-1861-8636-AE5C6F06E5C3}"/>
                </a:ext>
              </a:extLst>
            </p:cNvPr>
            <p:cNvSpPr/>
            <p:nvPr/>
          </p:nvSpPr>
          <p:spPr>
            <a:xfrm>
              <a:off x="7907524" y="3178246"/>
              <a:ext cx="366565" cy="655963"/>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 name="TextBox 7">
            <a:extLst>
              <a:ext uri="{FF2B5EF4-FFF2-40B4-BE49-F238E27FC236}">
                <a16:creationId xmlns:a16="http://schemas.microsoft.com/office/drawing/2014/main" id="{495EE9E0-F0E4-DAE8-CF04-5CCBEDDDB098}"/>
              </a:ext>
            </a:extLst>
          </p:cNvPr>
          <p:cNvSpPr txBox="1"/>
          <p:nvPr/>
        </p:nvSpPr>
        <p:spPr>
          <a:xfrm>
            <a:off x="6430723" y="5715773"/>
            <a:ext cx="2763184"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View of incident location and expansion join being dismantled. </a:t>
            </a:r>
            <a:endParaRPr kumimoji="0" lang="en-ID" sz="10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E1EFD364-89B2-0E49-4791-6E08B5E5A9B2}"/>
              </a:ext>
            </a:extLst>
          </p:cNvPr>
          <p:cNvSpPr txBox="1"/>
          <p:nvPr/>
        </p:nvSpPr>
        <p:spPr>
          <a:xfrm>
            <a:off x="9290485" y="5634981"/>
            <a:ext cx="2594421" cy="5770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Re-enactment showing positioning of the contractors above the expansion joint at the time of nitrogen </a:t>
            </a:r>
            <a:endParaRPr kumimoji="0" lang="en-ID" sz="105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8" name="Picture 27" descr="Icon&#10;&#10;Description automatically generated">
            <a:extLst>
              <a:ext uri="{FF2B5EF4-FFF2-40B4-BE49-F238E27FC236}">
                <a16:creationId xmlns:a16="http://schemas.microsoft.com/office/drawing/2014/main" id="{95EE5552-78F6-C3EA-9F18-63B312644F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487" y="52546"/>
            <a:ext cx="558865" cy="484137"/>
          </a:xfrm>
          <a:prstGeom prst="rect">
            <a:avLst/>
          </a:prstGeom>
        </p:spPr>
      </p:pic>
      <p:pic>
        <p:nvPicPr>
          <p:cNvPr id="12" name="Picture 11">
            <a:extLst>
              <a:ext uri="{FF2B5EF4-FFF2-40B4-BE49-F238E27FC236}">
                <a16:creationId xmlns:a16="http://schemas.microsoft.com/office/drawing/2014/main" id="{09F0422B-EEB9-9592-EB1F-1C332DBC76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93907" y="2281285"/>
            <a:ext cx="2662987" cy="3283469"/>
          </a:xfrm>
          <a:prstGeom prst="rect">
            <a:avLst/>
          </a:prstGeom>
        </p:spPr>
      </p:pic>
    </p:spTree>
    <p:extLst>
      <p:ext uri="{BB962C8B-B14F-4D97-AF65-F5344CB8AC3E}">
        <p14:creationId xmlns:p14="http://schemas.microsoft.com/office/powerpoint/2010/main" val="39628653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4C8DC932-3B96-0275-A4DE-4E20489252EA}"/>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l="574" r="1419"/>
          <a:stretch>
            <a:fillRect/>
          </a:stretch>
        </p:blipFill>
        <p:spPr>
          <a:xfrm>
            <a:off x="6458725" y="1578017"/>
            <a:ext cx="5162795" cy="3950913"/>
          </a:xfrm>
          <a:prstGeom prst="rect">
            <a:avLst/>
          </a:prstGeom>
        </p:spPr>
      </p:pic>
      <p:sp>
        <p:nvSpPr>
          <p:cNvPr id="5" name="Text Placeholder 4">
            <a:extLst>
              <a:ext uri="{FF2B5EF4-FFF2-40B4-BE49-F238E27FC236}">
                <a16:creationId xmlns:a16="http://schemas.microsoft.com/office/drawing/2014/main" id="{DC57936B-51BF-79BD-576A-C8E50F7775C6}"/>
              </a:ext>
            </a:extLst>
          </p:cNvPr>
          <p:cNvSpPr>
            <a:spLocks noGrp="1"/>
          </p:cNvSpPr>
          <p:nvPr>
            <p:ph type="body" sz="quarter" idx="32"/>
          </p:nvPr>
        </p:nvSpPr>
        <p:spPr>
          <a:xfrm>
            <a:off x="6458725" y="5666711"/>
            <a:ext cx="2409824" cy="236484"/>
          </a:xfrm>
        </p:spPr>
        <p:txBody>
          <a:bodyPr/>
          <a:lstStyle/>
          <a:p>
            <a:r>
              <a:rPr lang="en-US" sz="1050" i="1">
                <a:latin typeface="Arial  "/>
              </a:rPr>
              <a:t>Pothead following fire</a:t>
            </a:r>
          </a:p>
        </p:txBody>
      </p:sp>
      <p:sp>
        <p:nvSpPr>
          <p:cNvPr id="8" name="Title 7">
            <a:extLst>
              <a:ext uri="{FF2B5EF4-FFF2-40B4-BE49-F238E27FC236}">
                <a16:creationId xmlns:a16="http://schemas.microsoft.com/office/drawing/2014/main" id="{F60FA2F5-F09A-0FA1-F214-AFBB3BDCCB58}"/>
              </a:ext>
            </a:extLst>
          </p:cNvPr>
          <p:cNvSpPr>
            <a:spLocks noGrp="1"/>
          </p:cNvSpPr>
          <p:nvPr>
            <p:ph type="title"/>
          </p:nvPr>
        </p:nvSpPr>
        <p:spPr>
          <a:xfrm>
            <a:off x="3573379" y="269826"/>
            <a:ext cx="4544903" cy="533203"/>
          </a:xfrm>
        </p:spPr>
        <p:txBody>
          <a:bodyPr/>
          <a:lstStyle/>
          <a:p>
            <a:r>
              <a:rPr lang="en-US"/>
              <a:t>Shovel Pothead Fire</a:t>
            </a:r>
          </a:p>
        </p:txBody>
      </p:sp>
      <p:graphicFrame>
        <p:nvGraphicFramePr>
          <p:cNvPr id="10" name="Table 2">
            <a:extLst>
              <a:ext uri="{FF2B5EF4-FFF2-40B4-BE49-F238E27FC236}">
                <a16:creationId xmlns:a16="http://schemas.microsoft.com/office/drawing/2014/main" id="{9F9460B4-C52A-98CF-6024-468173FB756E}"/>
              </a:ext>
            </a:extLst>
          </p:cNvPr>
          <p:cNvGraphicFramePr>
            <a:graphicFrameLocks noGrp="1"/>
          </p:cNvGraphicFramePr>
          <p:nvPr>
            <p:extLst>
              <p:ext uri="{D42A27DB-BD31-4B8C-83A1-F6EECF244321}">
                <p14:modId xmlns:p14="http://schemas.microsoft.com/office/powerpoint/2010/main" val="2603914344"/>
              </p:ext>
            </p:extLst>
          </p:nvPr>
        </p:nvGraphicFramePr>
        <p:xfrm>
          <a:off x="272810" y="1078479"/>
          <a:ext cx="5853666" cy="5637148"/>
        </p:xfrm>
        <a:graphic>
          <a:graphicData uri="http://schemas.openxmlformats.org/drawingml/2006/table">
            <a:tbl>
              <a:tblPr firstRow="1" bandRow="1">
                <a:tableStyleId>{1FECB4D8-DB02-4DC6-A0A2-4F2EBAE1DC90}</a:tableStyleId>
              </a:tblPr>
              <a:tblGrid>
                <a:gridCol w="1586374">
                  <a:extLst>
                    <a:ext uri="{9D8B030D-6E8A-4147-A177-3AD203B41FA5}">
                      <a16:colId xmlns:a16="http://schemas.microsoft.com/office/drawing/2014/main" val="2478897174"/>
                    </a:ext>
                  </a:extLst>
                </a:gridCol>
                <a:gridCol w="4267292">
                  <a:extLst>
                    <a:ext uri="{9D8B030D-6E8A-4147-A177-3AD203B41FA5}">
                      <a16:colId xmlns:a16="http://schemas.microsoft.com/office/drawing/2014/main" val="1434738273"/>
                    </a:ext>
                  </a:extLst>
                </a:gridCol>
              </a:tblGrid>
              <a:tr h="290358">
                <a:tc gridSpan="2">
                  <a:txBody>
                    <a:bodyPr/>
                    <a:lstStyle/>
                    <a:p>
                      <a:pPr algn="ctr"/>
                      <a:r>
                        <a:rPr lang="en-US" sz="1400">
                          <a:solidFill>
                            <a:schemeClr val="tx1"/>
                          </a:solidFill>
                          <a:latin typeface="Arial"/>
                          <a:cs typeface="Arial"/>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39545">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
                          <a:cs typeface="Arial" panose="020B0604020202020204" pitchFamily="34" charset="0"/>
                        </a:rPr>
                        <a:t>Chino</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39545">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
                          <a:cs typeface="Arial" panose="020B0604020202020204" pitchFamily="34" charset="0"/>
                        </a:rPr>
                        <a:t>August 26, 2026 / 9:55 a.m. </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239545">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
                          <a:cs typeface="Arial" panose="020B0604020202020204" pitchFamily="34" charset="0"/>
                        </a:rPr>
                        <a:t>Property Damage</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160468">
                <a:tc>
                  <a:txBody>
                    <a:bodyPr/>
                    <a:lstStyle/>
                    <a:p>
                      <a:r>
                        <a:rPr lang="en-US" sz="1000" b="1">
                          <a:latin typeface="Arial" panose="020B0604020202020204" pitchFamily="34" charset="0"/>
                          <a:cs typeface="Arial" panose="020B0604020202020204" pitchFamily="34" charset="0"/>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b="0" kern="1200" dirty="0">
                          <a:solidFill>
                            <a:schemeClr val="dk1"/>
                          </a:solidFill>
                          <a:effectLst/>
                          <a:latin typeface="Arial  "/>
                          <a:ea typeface="+mn-ea"/>
                          <a:cs typeface="+mn-cs"/>
                        </a:rPr>
                        <a:t>A crew was assigned to move a shovel cable</a:t>
                      </a:r>
                      <a:r>
                        <a:rPr lang="en-US" sz="1000" b="0" kern="1200" dirty="0">
                          <a:solidFill>
                            <a:srgbClr val="FF0000"/>
                          </a:solidFill>
                          <a:effectLst/>
                          <a:latin typeface="Arial  "/>
                          <a:ea typeface="+mn-ea"/>
                          <a:cs typeface="+mn-cs"/>
                        </a:rPr>
                        <a:t> </a:t>
                      </a:r>
                      <a:r>
                        <a:rPr lang="en-US" sz="1000" b="0" kern="1200" dirty="0">
                          <a:solidFill>
                            <a:schemeClr val="dk1"/>
                          </a:solidFill>
                          <a:effectLst/>
                          <a:latin typeface="Arial  "/>
                          <a:ea typeface="+mn-ea"/>
                          <a:cs typeface="+mn-cs"/>
                        </a:rPr>
                        <a:t>so the haul road could be repositioned near the drill site. During the initial pull, the shovel lost power shortly after movement began. The crew continued handling the cable using cable-handling tools, treating it as an energized cable. After the pothead was repositioned on the stand, the crew moved approximately 124 feet away. After 10 minutes, they heard a loud pop and observed the pothead on fire.</a:t>
                      </a:r>
                      <a:endParaRPr lang="en-US" sz="1000" b="1" kern="1200" dirty="0">
                        <a:solidFill>
                          <a:schemeClr val="dk1"/>
                        </a:solidFill>
                        <a:effectLst/>
                        <a:latin typeface="Arial  "/>
                        <a:ea typeface="+mn-ea"/>
                        <a:cs typeface="+mn-cs"/>
                      </a:endParaRP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39545">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00">
                          <a:latin typeface="Arial  "/>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1001735">
                <a:tc>
                  <a:txBody>
                    <a:bodyPr/>
                    <a:lstStyle/>
                    <a:p>
                      <a:r>
                        <a:rPr lang="en-US" sz="1000" b="1">
                          <a:latin typeface="Arial"/>
                          <a:cs typeface="Arial"/>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dk1"/>
                          </a:solidFill>
                          <a:effectLst/>
                          <a:latin typeface="Arial  "/>
                          <a:ea typeface="+mn-ea"/>
                          <a:cs typeface="+mn-cs"/>
                        </a:rPr>
                        <a:t>Electrical personnel determined the cable had burned open near the 755 cable/pothead connection. </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dk1"/>
                          </a:solidFill>
                          <a:effectLst/>
                          <a:latin typeface="Arial  "/>
                          <a:ea typeface="+mn-ea"/>
                          <a:cs typeface="+mn-cs"/>
                        </a:rPr>
                        <a:t>Although the shovel lost power, a portion from the switch to the failed connection remained energized – causing the circuit to trip from instantaneous overcurrent. </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dk1"/>
                          </a:solidFill>
                          <a:effectLst/>
                          <a:latin typeface="Arial  "/>
                          <a:ea typeface="+mn-ea"/>
                          <a:cs typeface="+mn-cs"/>
                        </a:rPr>
                        <a:t>Mud/moisture found in the pothead points to a possible crack. </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1306610">
                <a:tc>
                  <a:txBody>
                    <a:bodyPr/>
                    <a:lstStyle/>
                    <a:p>
                      <a:r>
                        <a:rPr lang="en-US" sz="1000" b="1">
                          <a:latin typeface="Arial"/>
                          <a:cs typeface="Arial"/>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lvl="0" indent="-171450">
                        <a:buFont typeface="Arial" panose="020B0604020202020204" pitchFamily="34" charset="0"/>
                        <a:buChar char="•"/>
                      </a:pPr>
                      <a:r>
                        <a:rPr lang="en-US" sz="1000" kern="1200" dirty="0">
                          <a:solidFill>
                            <a:schemeClr val="dk1"/>
                          </a:solidFill>
                          <a:effectLst/>
                          <a:latin typeface="Arial  "/>
                          <a:ea typeface="+mn-ea"/>
                          <a:cs typeface="+mn-cs"/>
                        </a:rPr>
                        <a:t>Verify cable handling practices align to </a:t>
                      </a:r>
                      <a:r>
                        <a:rPr lang="en-US" sz="1000" kern="1200" dirty="0">
                          <a:solidFill>
                            <a:schemeClr val="dk1"/>
                          </a:solidFill>
                          <a:effectLst/>
                          <a:latin typeface="Arial  "/>
                          <a:ea typeface="+mn-ea"/>
                          <a:cs typeface="+mn-cs"/>
                          <a:hlinkClick r:id="rId4"/>
                        </a:rPr>
                        <a:t>HEO FCX1112C Basic Cable Handling for Open Pit Mine Operation Non-Electrician Personnel </a:t>
                      </a:r>
                      <a:r>
                        <a:rPr lang="en-US" sz="1000" kern="1200" dirty="0">
                          <a:solidFill>
                            <a:schemeClr val="dk1"/>
                          </a:solidFill>
                          <a:effectLst/>
                          <a:latin typeface="Arial  "/>
                          <a:ea typeface="+mn-ea"/>
                          <a:cs typeface="+mn-cs"/>
                        </a:rPr>
                        <a:t>.</a:t>
                      </a:r>
                    </a:p>
                    <a:p>
                      <a:pPr marL="171450" lvl="0" indent="-171450">
                        <a:buFont typeface="Arial" panose="020B0604020202020204" pitchFamily="34" charset="0"/>
                        <a:buChar char="•"/>
                      </a:pPr>
                      <a:r>
                        <a:rPr lang="en-US" sz="1000" kern="1200" dirty="0">
                          <a:solidFill>
                            <a:schemeClr val="dk1"/>
                          </a:solidFill>
                          <a:effectLst/>
                          <a:latin typeface="Arial  "/>
                          <a:ea typeface="+mn-ea"/>
                          <a:cs typeface="+mn-cs"/>
                        </a:rPr>
                        <a:t>De-energize the shovel before handling an unprotected pothead, following the approved interim process, and continue treating the cable and pothead as energized.</a:t>
                      </a:r>
                    </a:p>
                  </a:txBody>
                  <a:tcPr anchor="ctr">
                    <a:lnL w="0">
                      <a:noFill/>
                    </a:lnL>
                    <a:lnR w="12700">
                      <a:solidFill>
                        <a:schemeClr val="bg1">
                          <a:lumMod val="65000"/>
                        </a:schemeClr>
                      </a:solidFill>
                    </a:lnR>
                    <a:noFill/>
                  </a:tcPr>
                </a:tc>
                <a:extLst>
                  <a:ext uri="{0D108BD9-81ED-4DB2-BD59-A6C34878D82A}">
                    <a16:rowId xmlns:a16="http://schemas.microsoft.com/office/drawing/2014/main" val="2182568747"/>
                  </a:ext>
                </a:extLst>
              </a:tr>
              <a:tr h="377465">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dirty="0">
                          <a:latin typeface="Arial  "/>
                          <a:cs typeface="Arial"/>
                          <a:hlinkClick r:id="rId5"/>
                        </a:rPr>
                        <a:t>New Mexico Operations Power Cable Handling</a:t>
                      </a:r>
                      <a:endParaRPr lang="en-US" sz="1000" dirty="0">
                        <a:latin typeface="Arial  "/>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243990">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latin typeface="Arial  "/>
                          <a:cs typeface="Arial" panose="020B0604020202020204" pitchFamily="34" charset="0"/>
                        </a:rPr>
                        <a:t>No injuries.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239545">
                <a:tc>
                  <a:txBody>
                    <a:bodyPr/>
                    <a:lstStyle/>
                    <a:p>
                      <a:r>
                        <a:rPr lang="en-US" sz="1000" b="1">
                          <a:latin typeface="Arial"/>
                          <a:cs typeface="Arial"/>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dirty="0">
                          <a:latin typeface="Arial  "/>
                          <a:cs typeface="Arial" panose="020B0604020202020204" pitchFamily="34" charset="0"/>
                        </a:rPr>
                        <a:t>Jim Cook, Manager-Health and Safety</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sp>
        <p:nvSpPr>
          <p:cNvPr id="11" name="TextBox 10">
            <a:extLst>
              <a:ext uri="{FF2B5EF4-FFF2-40B4-BE49-F238E27FC236}">
                <a16:creationId xmlns:a16="http://schemas.microsoft.com/office/drawing/2014/main" id="{40C31247-777A-D7B0-FE39-3ECBAE4D738B}"/>
              </a:ext>
            </a:extLst>
          </p:cNvPr>
          <p:cNvSpPr txBox="1"/>
          <p:nvPr/>
        </p:nvSpPr>
        <p:spPr>
          <a:xfrm>
            <a:off x="0" y="536427"/>
            <a:ext cx="1478294"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Exposure to Electrical Hazards</a:t>
            </a:r>
          </a:p>
        </p:txBody>
      </p:sp>
      <p:graphicFrame>
        <p:nvGraphicFramePr>
          <p:cNvPr id="12" name="Table 25">
            <a:extLst>
              <a:ext uri="{FF2B5EF4-FFF2-40B4-BE49-F238E27FC236}">
                <a16:creationId xmlns:a16="http://schemas.microsoft.com/office/drawing/2014/main" id="{23BCD6E4-1D9F-E609-D2A2-C8A78478BE8F}"/>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ID # 2026-21</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Event ID # 20039283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pic>
        <p:nvPicPr>
          <p:cNvPr id="13" name="Picture 12" descr="Icon&#10;&#10;Description automatically generated">
            <a:extLst>
              <a:ext uri="{FF2B5EF4-FFF2-40B4-BE49-F238E27FC236}">
                <a16:creationId xmlns:a16="http://schemas.microsoft.com/office/drawing/2014/main" id="{D773CE0A-1B4C-E6E5-37C9-0F39B46B67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288" y="65412"/>
            <a:ext cx="543717" cy="471015"/>
          </a:xfrm>
          <a:prstGeom prst="rect">
            <a:avLst/>
          </a:prstGeom>
        </p:spPr>
      </p:pic>
    </p:spTree>
    <p:extLst>
      <p:ext uri="{BB962C8B-B14F-4D97-AF65-F5344CB8AC3E}">
        <p14:creationId xmlns:p14="http://schemas.microsoft.com/office/powerpoint/2010/main" val="3199767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4EEFD11F-F77E-508C-ACE3-22C34B4BB4E8}"/>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r="-664"/>
          <a:stretch>
            <a:fillRect/>
          </a:stretch>
        </p:blipFill>
        <p:spPr>
          <a:xfrm>
            <a:off x="6405728" y="1532627"/>
            <a:ext cx="3718879" cy="2770763"/>
          </a:xfrm>
          <a:prstGeom prst="rect">
            <a:avLst/>
          </a:prstGeom>
        </p:spPr>
      </p:pic>
      <p:sp>
        <p:nvSpPr>
          <p:cNvPr id="7" name="Text Placeholder 6">
            <a:extLst>
              <a:ext uri="{FF2B5EF4-FFF2-40B4-BE49-F238E27FC236}">
                <a16:creationId xmlns:a16="http://schemas.microsoft.com/office/drawing/2014/main" id="{36C2989D-F256-C7DA-44CF-08A92585B723}"/>
              </a:ext>
            </a:extLst>
          </p:cNvPr>
          <p:cNvSpPr>
            <a:spLocks noGrp="1"/>
          </p:cNvSpPr>
          <p:nvPr>
            <p:ph type="body" sz="quarter" idx="34"/>
          </p:nvPr>
        </p:nvSpPr>
        <p:spPr>
          <a:xfrm>
            <a:off x="6405728" y="4374608"/>
            <a:ext cx="2957180" cy="983330"/>
          </a:xfrm>
        </p:spPr>
        <p:txBody>
          <a:bodyPr/>
          <a:lstStyle/>
          <a:p>
            <a:r>
              <a:rPr lang="en-US" sz="1050" i="1">
                <a:latin typeface="Arial" panose="020B0604020202020204" pitchFamily="34" charset="0"/>
                <a:cs typeface="Arial" panose="020B0604020202020204" pitchFamily="34" charset="0"/>
              </a:rPr>
              <a:t>Fallen transformer canopy and material and location of employee</a:t>
            </a:r>
          </a:p>
        </p:txBody>
      </p:sp>
      <p:sp>
        <p:nvSpPr>
          <p:cNvPr id="8" name="Title 7">
            <a:extLst>
              <a:ext uri="{FF2B5EF4-FFF2-40B4-BE49-F238E27FC236}">
                <a16:creationId xmlns:a16="http://schemas.microsoft.com/office/drawing/2014/main" id="{F60FA2F5-F09A-0FA1-F214-AFBB3BDCCB58}"/>
              </a:ext>
            </a:extLst>
          </p:cNvPr>
          <p:cNvSpPr>
            <a:spLocks noGrp="1"/>
          </p:cNvSpPr>
          <p:nvPr>
            <p:ph type="title"/>
          </p:nvPr>
        </p:nvSpPr>
        <p:spPr>
          <a:xfrm>
            <a:off x="3573379" y="269826"/>
            <a:ext cx="4544903" cy="533203"/>
          </a:xfrm>
        </p:spPr>
        <p:txBody>
          <a:bodyPr/>
          <a:lstStyle/>
          <a:p>
            <a:r>
              <a:rPr lang="en-US"/>
              <a:t>Fallen Objects from Conveyor Structure</a:t>
            </a:r>
          </a:p>
        </p:txBody>
      </p:sp>
      <p:graphicFrame>
        <p:nvGraphicFramePr>
          <p:cNvPr id="10" name="Table 2">
            <a:extLst>
              <a:ext uri="{FF2B5EF4-FFF2-40B4-BE49-F238E27FC236}">
                <a16:creationId xmlns:a16="http://schemas.microsoft.com/office/drawing/2014/main" id="{9F9460B4-C52A-98CF-6024-468173FB756E}"/>
              </a:ext>
            </a:extLst>
          </p:cNvPr>
          <p:cNvGraphicFramePr>
            <a:graphicFrameLocks noGrp="1"/>
          </p:cNvGraphicFramePr>
          <p:nvPr/>
        </p:nvGraphicFramePr>
        <p:xfrm>
          <a:off x="176799" y="1078479"/>
          <a:ext cx="5919202" cy="5596641"/>
        </p:xfrm>
        <a:graphic>
          <a:graphicData uri="http://schemas.openxmlformats.org/drawingml/2006/table">
            <a:tbl>
              <a:tblPr firstRow="1" bandRow="1">
                <a:tableStyleId>{1FECB4D8-DB02-4DC6-A0A2-4F2EBAE1DC90}</a:tableStyleId>
              </a:tblPr>
              <a:tblGrid>
                <a:gridCol w="1604134">
                  <a:extLst>
                    <a:ext uri="{9D8B030D-6E8A-4147-A177-3AD203B41FA5}">
                      <a16:colId xmlns:a16="http://schemas.microsoft.com/office/drawing/2014/main" val="2478897174"/>
                    </a:ext>
                  </a:extLst>
                </a:gridCol>
                <a:gridCol w="4315068">
                  <a:extLst>
                    <a:ext uri="{9D8B030D-6E8A-4147-A177-3AD203B41FA5}">
                      <a16:colId xmlns:a16="http://schemas.microsoft.com/office/drawing/2014/main" val="1434738273"/>
                    </a:ext>
                  </a:extLst>
                </a:gridCol>
              </a:tblGrid>
              <a:tr h="297694">
                <a:tc gridSpan="2">
                  <a:txBody>
                    <a:bodyPr/>
                    <a:lstStyle/>
                    <a:p>
                      <a:pPr algn="ctr"/>
                      <a:r>
                        <a:rPr lang="en-US" sz="1400">
                          <a:solidFill>
                            <a:schemeClr val="tx1"/>
                          </a:solidFill>
                          <a:latin typeface="Arial" panose="020B0604020202020204" pitchFamily="34" charset="0"/>
                          <a:cs typeface="Arial" panose="020B0604020202020204" pitchFamily="34" charset="0"/>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38155">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Safford</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38155">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September 3, 2026 / 11:00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238155">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Near Miss</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750063">
                <a:tc>
                  <a:txBody>
                    <a:bodyPr/>
                    <a:lstStyle/>
                    <a:p>
                      <a:r>
                        <a:rPr lang="en-US" sz="1000" b="1">
                          <a:latin typeface="Arial" panose="020B0604020202020204" pitchFamily="34" charset="0"/>
                          <a:cs typeface="Arial" panose="020B0604020202020204" pitchFamily="34" charset="0"/>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00" kern="1200">
                          <a:solidFill>
                            <a:schemeClr val="dk1"/>
                          </a:solidFill>
                          <a:effectLst/>
                          <a:latin typeface="Arial" panose="020B0604020202020204" pitchFamily="34" charset="0"/>
                          <a:ea typeface="+mn-ea"/>
                          <a:cs typeface="Arial" panose="020B0604020202020204" pitchFamily="34" charset="0"/>
                        </a:rPr>
                        <a:t>A maintenance employee was inspecting the leveling cylinders on a horizontal conveyor when a transformer canopy with material buildup on the roof unexpectedly fell from the conveyor structure. The employee was working approximately 15 feet away at the time. </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38155">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0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893081">
                <a:tc>
                  <a:txBody>
                    <a:bodyPr/>
                    <a:lstStyle/>
                    <a:p>
                      <a:r>
                        <a:rPr lang="en-US" sz="1000" b="1">
                          <a:latin typeface="Arial" panose="020B0604020202020204" pitchFamily="34" charset="0"/>
                          <a:cs typeface="Arial" panose="020B0604020202020204" pitchFamily="34" charset="0"/>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Significant material buildup had accumulated on elevated structures.</a:t>
                      </a:r>
                    </a:p>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The canopy support was unable to withstand the load.</a:t>
                      </a:r>
                    </a:p>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Employees were working in proximity to overhead structures with material accumulation.</a:t>
                      </a:r>
                    </a:p>
                    <a:p>
                      <a:pPr marL="171450" indent="-171450">
                        <a:buFont typeface="Arial" panose="020B0604020202020204" pitchFamily="34" charset="0"/>
                        <a:buChar char="•"/>
                      </a:pPr>
                      <a:r>
                        <a:rPr lang="en-US" sz="1000">
                          <a:solidFill>
                            <a:schemeClr val="tx1"/>
                          </a:solidFill>
                          <a:latin typeface="Arial" panose="020B0604020202020204" pitchFamily="34" charset="0"/>
                          <a:cs typeface="Arial" panose="020B0604020202020204" pitchFamily="34" charset="0"/>
                        </a:rPr>
                        <a:t>Potential falling object hazards were not fully recognized or controlled prior to the inspection activity.</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1676658">
                <a:tc>
                  <a:txBody>
                    <a:bodyPr/>
                    <a:lstStyle/>
                    <a:p>
                      <a:r>
                        <a:rPr lang="en-US" sz="1000" b="1">
                          <a:latin typeface="Arial" panose="020B0604020202020204" pitchFamily="34" charset="0"/>
                          <a:cs typeface="Arial" panose="020B0604020202020204" pitchFamily="34" charset="0"/>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dirty="0">
                          <a:solidFill>
                            <a:schemeClr val="tx1"/>
                          </a:solidFill>
                          <a:latin typeface="Arial" panose="020B0604020202020204" pitchFamily="34" charset="0"/>
                          <a:cs typeface="Arial" panose="020B0604020202020204" pitchFamily="34" charset="0"/>
                        </a:rPr>
                        <a:t>Inspect conveyor and elevated structures for material buildup. </a:t>
                      </a:r>
                    </a:p>
                    <a:p>
                      <a:pPr marL="171450" indent="-171450">
                        <a:buFont typeface="Arial" panose="020B0604020202020204" pitchFamily="34" charset="0"/>
                        <a:buChar char="•"/>
                      </a:pPr>
                      <a:r>
                        <a:rPr lang="en-US" sz="1000" spc="-20" baseline="0" dirty="0">
                          <a:solidFill>
                            <a:schemeClr val="tx1"/>
                          </a:solidFill>
                          <a:latin typeface="Arial" panose="020B0604020202020204" pitchFamily="34" charset="0"/>
                          <a:cs typeface="Arial" panose="020B0604020202020204" pitchFamily="34" charset="0"/>
                        </a:rPr>
                        <a:t>Verify housekeeping and cleanup plans prevent excessive accumulation.</a:t>
                      </a:r>
                    </a:p>
                    <a:p>
                      <a:pPr marL="171450" indent="-171450">
                        <a:buFont typeface="Arial" panose="020B0604020202020204" pitchFamily="34" charset="0"/>
                        <a:buChar char="•"/>
                      </a:pPr>
                      <a:r>
                        <a:rPr lang="en-US" sz="1000" dirty="0">
                          <a:solidFill>
                            <a:schemeClr val="tx1"/>
                          </a:solidFill>
                          <a:latin typeface="Arial" panose="020B0604020202020204" pitchFamily="34" charset="0"/>
                          <a:cs typeface="Arial" panose="020B0604020202020204" pitchFamily="34" charset="0"/>
                        </a:rPr>
                        <a:t>Confirm buildup hazards are identified, prioritized and corrected before personnel work beneath affected structures.</a:t>
                      </a:r>
                    </a:p>
                    <a:p>
                      <a:pPr marL="171450" indent="-171450">
                        <a:buFont typeface="Arial" panose="020B0604020202020204" pitchFamily="34" charset="0"/>
                        <a:buChar char="•"/>
                      </a:pPr>
                      <a:r>
                        <a:rPr lang="en-US" sz="1000" dirty="0">
                          <a:solidFill>
                            <a:schemeClr val="tx1"/>
                          </a:solidFill>
                          <a:latin typeface="Arial" panose="020B0604020202020204" pitchFamily="34" charset="0"/>
                          <a:cs typeface="Arial" panose="020B0604020202020204" pitchFamily="34" charset="0"/>
                        </a:rPr>
                        <a:t>Evaluate structural components (roofs, covers canopies, platforms) for signs of damage or overloading.</a:t>
                      </a:r>
                    </a:p>
                    <a:p>
                      <a:pPr marL="171450" indent="-171450">
                        <a:buFont typeface="Arial" panose="020B0604020202020204" pitchFamily="34" charset="0"/>
                        <a:buChar char="•"/>
                      </a:pPr>
                      <a:r>
                        <a:rPr lang="en-US" sz="1000" dirty="0">
                          <a:solidFill>
                            <a:schemeClr val="tx1"/>
                          </a:solidFill>
                          <a:latin typeface="Arial" panose="020B0604020202020204" pitchFamily="34" charset="0"/>
                          <a:cs typeface="Arial" panose="020B0604020202020204" pitchFamily="34" charset="0"/>
                        </a:rPr>
                        <a:t>Include structures in preventive maintenance process. </a:t>
                      </a:r>
                    </a:p>
                    <a:p>
                      <a:pPr marL="171450" indent="-171450">
                        <a:buFont typeface="Arial" panose="020B0604020202020204" pitchFamily="34" charset="0"/>
                        <a:buChar char="•"/>
                      </a:pPr>
                      <a:r>
                        <a:rPr lang="en-US" sz="1000" dirty="0">
                          <a:solidFill>
                            <a:schemeClr val="tx1"/>
                          </a:solidFill>
                          <a:latin typeface="Arial" panose="020B0604020202020204" pitchFamily="34" charset="0"/>
                          <a:cs typeface="Arial" panose="020B0604020202020204" pitchFamily="34" charset="0"/>
                        </a:rPr>
                        <a:t>Review falling object hazards during pre-task risk assessments and workplace examinations.</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solidFill>
                            <a:schemeClr val="tx1"/>
                          </a:solidFill>
                          <a:latin typeface="Arial" panose="020B0604020202020204" pitchFamily="34" charset="0"/>
                          <a:cs typeface="Arial" panose="020B0604020202020204" pitchFamily="34" charset="0"/>
                        </a:rPr>
                        <a:t>Reinforce exclusion zone requirements where overhead hazards exist.</a:t>
                      </a:r>
                    </a:p>
                  </a:txBody>
                  <a:tcPr anchor="ctr">
                    <a:lnL w="0">
                      <a:noFill/>
                    </a:lnL>
                    <a:lnR w="12700">
                      <a:solidFill>
                        <a:schemeClr val="bg1">
                          <a:lumMod val="65000"/>
                        </a:schemeClr>
                      </a:solidFill>
                    </a:lnR>
                    <a:noFill/>
                  </a:tcPr>
                </a:tc>
                <a:extLst>
                  <a:ext uri="{0D108BD9-81ED-4DB2-BD59-A6C34878D82A}">
                    <a16:rowId xmlns:a16="http://schemas.microsoft.com/office/drawing/2014/main" val="2182568747"/>
                  </a:ext>
                </a:extLst>
              </a:tr>
              <a:tr h="387002">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hlinkClick r:id="rId4"/>
                        </a:rPr>
                        <a:t>FCX-HS19 Flagging and Barricading Policy.pdf</a:t>
                      </a:r>
                      <a:endParaRPr lang="en-US" sz="100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238155">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a:latin typeface="Arial" panose="020B0604020202020204" pitchFamily="34" charset="0"/>
                          <a:cs typeface="Arial" panose="020B0604020202020204" pitchFamily="34" charset="0"/>
                        </a:rPr>
                        <a:t>No injuries.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238155">
                <a:tc>
                  <a:txBody>
                    <a:bodyPr/>
                    <a:lstStyle/>
                    <a:p>
                      <a:r>
                        <a:rPr lang="en-US" sz="1000" b="1">
                          <a:latin typeface="Arial" panose="020B0604020202020204" pitchFamily="34" charset="0"/>
                          <a:cs typeface="Arial" panose="020B0604020202020204" pitchFamily="34" charset="0"/>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00" dirty="0">
                          <a:latin typeface="Arial" panose="020B0604020202020204" pitchFamily="34" charset="0"/>
                          <a:cs typeface="Arial" panose="020B0604020202020204" pitchFamily="34" charset="0"/>
                        </a:rPr>
                        <a:t>Shannon Jeans, Manager-Health and Safety</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sp>
        <p:nvSpPr>
          <p:cNvPr id="11" name="TextBox 10">
            <a:extLst>
              <a:ext uri="{FF2B5EF4-FFF2-40B4-BE49-F238E27FC236}">
                <a16:creationId xmlns:a16="http://schemas.microsoft.com/office/drawing/2014/main" id="{40C31247-777A-D7B0-FE39-3ECBAE4D738B}"/>
              </a:ext>
            </a:extLst>
          </p:cNvPr>
          <p:cNvSpPr txBox="1"/>
          <p:nvPr/>
        </p:nvSpPr>
        <p:spPr>
          <a:xfrm>
            <a:off x="74066" y="686838"/>
            <a:ext cx="124939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Falling Objects </a:t>
            </a:r>
          </a:p>
        </p:txBody>
      </p:sp>
      <p:graphicFrame>
        <p:nvGraphicFramePr>
          <p:cNvPr id="12" name="Table 25">
            <a:extLst>
              <a:ext uri="{FF2B5EF4-FFF2-40B4-BE49-F238E27FC236}">
                <a16:creationId xmlns:a16="http://schemas.microsoft.com/office/drawing/2014/main" id="{23BCD6E4-1D9F-E609-D2A2-C8A78478BE8F}"/>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ID # 2026-22</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Event ID # 20039525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pic>
        <p:nvPicPr>
          <p:cNvPr id="15" name="Picture 14" descr="Icon&#10;&#10;Description automatically generated">
            <a:extLst>
              <a:ext uri="{FF2B5EF4-FFF2-40B4-BE49-F238E27FC236}">
                <a16:creationId xmlns:a16="http://schemas.microsoft.com/office/drawing/2014/main" id="{68D00258-389F-1029-F74D-F856A0841A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394" y="104050"/>
            <a:ext cx="650734" cy="563722"/>
          </a:xfrm>
          <a:prstGeom prst="rect">
            <a:avLst/>
          </a:prstGeom>
        </p:spPr>
      </p:pic>
      <p:pic>
        <p:nvPicPr>
          <p:cNvPr id="26" name="Picture 25">
            <a:extLst>
              <a:ext uri="{FF2B5EF4-FFF2-40B4-BE49-F238E27FC236}">
                <a16:creationId xmlns:a16="http://schemas.microsoft.com/office/drawing/2014/main" id="{FAD33293-BEB7-6C7A-7CCB-0544352311FE}"/>
              </a:ext>
            </a:extLst>
          </p:cNvPr>
          <p:cNvPicPr>
            <a:picLocks noChangeAspect="1"/>
          </p:cNvPicPr>
          <p:nvPr/>
        </p:nvPicPr>
        <p:blipFill>
          <a:blip r:embed="rId6"/>
          <a:stretch>
            <a:fillRect/>
          </a:stretch>
        </p:blipFill>
        <p:spPr>
          <a:xfrm>
            <a:off x="7241315" y="2730961"/>
            <a:ext cx="334997" cy="446663"/>
          </a:xfrm>
          <a:prstGeom prst="rect">
            <a:avLst/>
          </a:prstGeom>
        </p:spPr>
      </p:pic>
      <p:pic>
        <p:nvPicPr>
          <p:cNvPr id="28" name="Picture 27">
            <a:extLst>
              <a:ext uri="{FF2B5EF4-FFF2-40B4-BE49-F238E27FC236}">
                <a16:creationId xmlns:a16="http://schemas.microsoft.com/office/drawing/2014/main" id="{A2AAB02E-BEE7-4070-19FF-CC62189D1EB8}"/>
              </a:ext>
            </a:extLst>
          </p:cNvPr>
          <p:cNvPicPr>
            <a:picLocks noChangeAspect="1"/>
          </p:cNvPicPr>
          <p:nvPr/>
        </p:nvPicPr>
        <p:blipFill>
          <a:blip r:embed="rId7">
            <a:extLst>
              <a:ext uri="{28A0092B-C50C-407E-A947-70E740481C1C}">
                <a14:useLocalDpi xmlns:a14="http://schemas.microsoft.com/office/drawing/2010/main" val="0"/>
              </a:ext>
            </a:extLst>
          </a:blip>
          <a:srcRect l="22457" t="21622" r="5240" b="22823"/>
          <a:stretch>
            <a:fillRect/>
          </a:stretch>
        </p:blipFill>
        <p:spPr>
          <a:xfrm>
            <a:off x="9769549" y="4412708"/>
            <a:ext cx="2085414" cy="2136511"/>
          </a:xfrm>
          <a:prstGeom prst="rect">
            <a:avLst/>
          </a:prstGeom>
        </p:spPr>
      </p:pic>
      <p:sp>
        <p:nvSpPr>
          <p:cNvPr id="29" name="Text Placeholder 6">
            <a:extLst>
              <a:ext uri="{FF2B5EF4-FFF2-40B4-BE49-F238E27FC236}">
                <a16:creationId xmlns:a16="http://schemas.microsoft.com/office/drawing/2014/main" id="{2542A4C6-8C64-C840-B24F-552B2872042E}"/>
              </a:ext>
            </a:extLst>
          </p:cNvPr>
          <p:cNvSpPr txBox="1">
            <a:spLocks/>
          </p:cNvSpPr>
          <p:nvPr/>
        </p:nvSpPr>
        <p:spPr>
          <a:xfrm>
            <a:off x="7241315" y="6147692"/>
            <a:ext cx="2528234" cy="601511"/>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Photo of other side of conveyor to show what canopy looks like in place</a:t>
            </a:r>
          </a:p>
        </p:txBody>
      </p:sp>
    </p:spTree>
    <p:extLst>
      <p:ext uri="{BB962C8B-B14F-4D97-AF65-F5344CB8AC3E}">
        <p14:creationId xmlns:p14="http://schemas.microsoft.com/office/powerpoint/2010/main" val="1882722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60FA2F5-F09A-0FA1-F214-AFBB3BDCCB58}"/>
              </a:ext>
            </a:extLst>
          </p:cNvPr>
          <p:cNvSpPr>
            <a:spLocks noGrp="1"/>
          </p:cNvSpPr>
          <p:nvPr>
            <p:ph type="title"/>
          </p:nvPr>
        </p:nvSpPr>
        <p:spPr/>
        <p:txBody>
          <a:bodyPr/>
          <a:lstStyle/>
          <a:p>
            <a:r>
              <a:rPr lang="en-US"/>
              <a:t>Impact Gun Struck Employee</a:t>
            </a:r>
          </a:p>
        </p:txBody>
      </p:sp>
      <p:graphicFrame>
        <p:nvGraphicFramePr>
          <p:cNvPr id="10" name="Table 2">
            <a:extLst>
              <a:ext uri="{FF2B5EF4-FFF2-40B4-BE49-F238E27FC236}">
                <a16:creationId xmlns:a16="http://schemas.microsoft.com/office/drawing/2014/main" id="{9F9460B4-C52A-98CF-6024-468173FB756E}"/>
              </a:ext>
            </a:extLst>
          </p:cNvPr>
          <p:cNvGraphicFramePr>
            <a:graphicFrameLocks noGrp="1"/>
          </p:cNvGraphicFramePr>
          <p:nvPr/>
        </p:nvGraphicFramePr>
        <p:xfrm>
          <a:off x="456970" y="1064394"/>
          <a:ext cx="5415669" cy="5722655"/>
        </p:xfrm>
        <a:graphic>
          <a:graphicData uri="http://schemas.openxmlformats.org/drawingml/2006/table">
            <a:tbl>
              <a:tblPr firstRow="1" bandRow="1">
                <a:tableStyleId>{1FECB4D8-DB02-4DC6-A0A2-4F2EBAE1DC90}</a:tableStyleId>
              </a:tblPr>
              <a:tblGrid>
                <a:gridCol w="1467674">
                  <a:extLst>
                    <a:ext uri="{9D8B030D-6E8A-4147-A177-3AD203B41FA5}">
                      <a16:colId xmlns:a16="http://schemas.microsoft.com/office/drawing/2014/main" val="2478897174"/>
                    </a:ext>
                  </a:extLst>
                </a:gridCol>
                <a:gridCol w="3947995">
                  <a:extLst>
                    <a:ext uri="{9D8B030D-6E8A-4147-A177-3AD203B41FA5}">
                      <a16:colId xmlns:a16="http://schemas.microsoft.com/office/drawing/2014/main" val="1434738273"/>
                    </a:ext>
                  </a:extLst>
                </a:gridCol>
              </a:tblGrid>
              <a:tr h="309122">
                <a:tc gridSpan="2">
                  <a:txBody>
                    <a:bodyPr/>
                    <a:lstStyle/>
                    <a:p>
                      <a:pPr algn="ctr"/>
                      <a:r>
                        <a:rPr lang="en-US" sz="1400">
                          <a:solidFill>
                            <a:schemeClr val="tx1"/>
                          </a:solidFill>
                          <a:latin typeface="Arial" panose="020B0604020202020204" pitchFamily="34" charset="0"/>
                          <a:cs typeface="Arial" panose="020B0604020202020204" pitchFamily="34" charset="0"/>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55026">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Morenci</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55026">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September 14, 2026 / 1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287174">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Injury – Medical Treatment</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2040205">
                <a:tc>
                  <a:txBody>
                    <a:bodyPr/>
                    <a:lstStyle/>
                    <a:p>
                      <a:r>
                        <a:rPr lang="en-US" sz="1000" b="1">
                          <a:latin typeface="Arial" panose="020B0604020202020204" pitchFamily="34" charset="0"/>
                          <a:cs typeface="Arial" panose="020B0604020202020204" pitchFamily="34" charset="0"/>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Four contractors and two Freeport employees were dismantling a shorthead in the Secondary Crusher and replacing the seat liners, which required removing nuts from the tramp cylinders. When using an impact gun to remove a difficult cylinder nut, the nut seized in the threads and backed the cylinder shaft out with it. Stored pressure behind the cylinder shaft caused it to eject upward with the impact gun, which struck an employee in the chest and face. The force also broke the air hose from its fitting, causing it to whip. Team members secured the hose, shut off the air and began assisting the employee. </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55026">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470240">
                <a:tc>
                  <a:txBody>
                    <a:bodyPr/>
                    <a:lstStyle/>
                    <a:p>
                      <a:r>
                        <a:rPr lang="en-US" sz="1000" b="1">
                          <a:latin typeface="Arial" panose="020B0604020202020204" pitchFamily="34" charset="0"/>
                          <a:cs typeface="Arial" panose="020B0604020202020204" pitchFamily="34" charset="0"/>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solidFill>
                            <a:schemeClr val="tx1"/>
                          </a:solidFill>
                          <a:latin typeface="Arial" panose="020B0604020202020204" pitchFamily="34" charset="0"/>
                          <a:cs typeface="Arial" panose="020B0604020202020204" pitchFamily="34" charset="0"/>
                        </a:rPr>
                        <a:t>Part of the system was still energized. Lockout and depressurization of the system was not properly conducted. </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622451">
                <a:tc>
                  <a:txBody>
                    <a:bodyPr/>
                    <a:lstStyle/>
                    <a:p>
                      <a:r>
                        <a:rPr lang="en-US" sz="1000" b="1">
                          <a:latin typeface="Arial" panose="020B0604020202020204" pitchFamily="34" charset="0"/>
                          <a:cs typeface="Arial" panose="020B0604020202020204" pitchFamily="34" charset="0"/>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lgn="l" defTabSz="914408" rtl="0" eaLnBrk="1" fontAlgn="t" latinLnBrk="0" hangingPunct="1">
                        <a:lnSpc>
                          <a:spcPct val="100000"/>
                        </a:lnSpc>
                        <a:buFont typeface="Arial" panose="020B0604020202020204" pitchFamily="34" charset="0"/>
                        <a:buChar char="•"/>
                      </a:pPr>
                      <a:r>
                        <a:rPr lang="en-US" sz="1050" kern="1200">
                          <a:solidFill>
                            <a:schemeClr val="tx1"/>
                          </a:solidFill>
                          <a:latin typeface="Arial" panose="020B0604020202020204" pitchFamily="34" charset="0"/>
                          <a:ea typeface="+mn-ea"/>
                          <a:cs typeface="Arial" panose="020B0604020202020204" pitchFamily="34" charset="0"/>
                        </a:rPr>
                        <a:t>Before beginning maintenance, isolate equipment and release stored pressure from hydraulic systems and accumulators. Verify zero energy before work begins.</a:t>
                      </a:r>
                    </a:p>
                  </a:txBody>
                  <a:tcPr>
                    <a:lnL w="0">
                      <a:noFill/>
                    </a:lnL>
                    <a:lnR w="12700">
                      <a:solidFill>
                        <a:schemeClr val="bg1">
                          <a:lumMod val="65000"/>
                        </a:schemeClr>
                      </a:solidFill>
                    </a:lnR>
                    <a:noFill/>
                  </a:tcPr>
                </a:tc>
                <a:extLst>
                  <a:ext uri="{0D108BD9-81ED-4DB2-BD59-A6C34878D82A}">
                    <a16:rowId xmlns:a16="http://schemas.microsoft.com/office/drawing/2014/main" val="2182568747"/>
                  </a:ext>
                </a:extLst>
              </a:tr>
              <a:tr h="401859">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hlinkClick r:id="rId3"/>
                        </a:rPr>
                        <a:t>FCX-HS04 Control of Hazardous Energy Policy</a:t>
                      </a:r>
                      <a:endParaRPr lang="en-US" sz="105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417315">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The employee sustained a laceration to the right cheek requiring multiple stiches and was released after medical examination.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255026">
                <a:tc>
                  <a:txBody>
                    <a:bodyPr/>
                    <a:lstStyle/>
                    <a:p>
                      <a:r>
                        <a:rPr lang="en-US" sz="1000" b="1">
                          <a:latin typeface="Arial" panose="020B0604020202020204" pitchFamily="34" charset="0"/>
                          <a:cs typeface="Arial" panose="020B0604020202020204" pitchFamily="34" charset="0"/>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Corina Rodriguez, Manager-Health and Safety</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sp>
        <p:nvSpPr>
          <p:cNvPr id="11" name="TextBox 10">
            <a:extLst>
              <a:ext uri="{FF2B5EF4-FFF2-40B4-BE49-F238E27FC236}">
                <a16:creationId xmlns:a16="http://schemas.microsoft.com/office/drawing/2014/main" id="{40C31247-777A-D7B0-FE39-3ECBAE4D738B}"/>
              </a:ext>
            </a:extLst>
          </p:cNvPr>
          <p:cNvSpPr txBox="1"/>
          <p:nvPr/>
        </p:nvSpPr>
        <p:spPr>
          <a:xfrm>
            <a:off x="95325" y="498015"/>
            <a:ext cx="1415423"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Uncontrolled Release of Energy</a:t>
            </a:r>
          </a:p>
        </p:txBody>
      </p:sp>
      <p:graphicFrame>
        <p:nvGraphicFramePr>
          <p:cNvPr id="12" name="Table 25">
            <a:extLst>
              <a:ext uri="{FF2B5EF4-FFF2-40B4-BE49-F238E27FC236}">
                <a16:creationId xmlns:a16="http://schemas.microsoft.com/office/drawing/2014/main" id="{23BCD6E4-1D9F-E609-D2A2-C8A78478BE8F}"/>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ID # 2026-14</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Event ID # 20039739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pic>
        <p:nvPicPr>
          <p:cNvPr id="13" name="Picture 12" descr="Icon&#10;&#10;Description automatically generated">
            <a:extLst>
              <a:ext uri="{FF2B5EF4-FFF2-40B4-BE49-F238E27FC236}">
                <a16:creationId xmlns:a16="http://schemas.microsoft.com/office/drawing/2014/main" id="{1BBF739A-829F-171E-B0D4-2959D9E228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883" y="63170"/>
            <a:ext cx="546305" cy="473257"/>
          </a:xfrm>
          <a:prstGeom prst="rect">
            <a:avLst/>
          </a:prstGeom>
        </p:spPr>
      </p:pic>
      <p:sp>
        <p:nvSpPr>
          <p:cNvPr id="4" name="Text Placeholder 6">
            <a:extLst>
              <a:ext uri="{FF2B5EF4-FFF2-40B4-BE49-F238E27FC236}">
                <a16:creationId xmlns:a16="http://schemas.microsoft.com/office/drawing/2014/main" id="{957C6B4A-E5C7-1E9F-AD2A-9EA102EABA78}"/>
              </a:ext>
            </a:extLst>
          </p:cNvPr>
          <p:cNvSpPr txBox="1">
            <a:spLocks/>
          </p:cNvSpPr>
          <p:nvPr/>
        </p:nvSpPr>
        <p:spPr>
          <a:xfrm>
            <a:off x="6596908" y="6204582"/>
            <a:ext cx="4777749" cy="226425"/>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Example of shorthead including the pressurized nitrogen tank, cylinder shaft and location of seized nut </a:t>
            </a:r>
          </a:p>
        </p:txBody>
      </p:sp>
      <p:pic>
        <p:nvPicPr>
          <p:cNvPr id="2" name="Picture 1">
            <a:extLst>
              <a:ext uri="{FF2B5EF4-FFF2-40B4-BE49-F238E27FC236}">
                <a16:creationId xmlns:a16="http://schemas.microsoft.com/office/drawing/2014/main" id="{83ADCCCF-FFCA-70E4-4313-F2CF22ACE06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596908" y="1563159"/>
            <a:ext cx="4777749" cy="4570940"/>
          </a:xfrm>
          <a:prstGeom prst="rect">
            <a:avLst/>
          </a:prstGeom>
        </p:spPr>
      </p:pic>
      <p:sp>
        <p:nvSpPr>
          <p:cNvPr id="14" name="TextBox 13">
            <a:extLst>
              <a:ext uri="{FF2B5EF4-FFF2-40B4-BE49-F238E27FC236}">
                <a16:creationId xmlns:a16="http://schemas.microsoft.com/office/drawing/2014/main" id="{EA6C4AD6-ED71-EF51-B5A8-DF160170750A}"/>
              </a:ext>
            </a:extLst>
          </p:cNvPr>
          <p:cNvSpPr txBox="1"/>
          <p:nvPr/>
        </p:nvSpPr>
        <p:spPr>
          <a:xfrm>
            <a:off x="8442514" y="2477549"/>
            <a:ext cx="914400" cy="274320"/>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Seized nut </a:t>
            </a:r>
          </a:p>
        </p:txBody>
      </p:sp>
      <p:sp>
        <p:nvSpPr>
          <p:cNvPr id="18" name="TextBox 17">
            <a:extLst>
              <a:ext uri="{FF2B5EF4-FFF2-40B4-BE49-F238E27FC236}">
                <a16:creationId xmlns:a16="http://schemas.microsoft.com/office/drawing/2014/main" id="{2CCBA15F-3413-14F4-0FCE-2905EB230462}"/>
              </a:ext>
            </a:extLst>
          </p:cNvPr>
          <p:cNvSpPr txBox="1"/>
          <p:nvPr/>
        </p:nvSpPr>
        <p:spPr>
          <a:xfrm>
            <a:off x="7832408" y="3717068"/>
            <a:ext cx="1025718" cy="415498"/>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Pressurized nitrogen tank</a:t>
            </a:r>
          </a:p>
        </p:txBody>
      </p:sp>
      <p:cxnSp>
        <p:nvCxnSpPr>
          <p:cNvPr id="20" name="Straight Arrow Connector 19">
            <a:extLst>
              <a:ext uri="{FF2B5EF4-FFF2-40B4-BE49-F238E27FC236}">
                <a16:creationId xmlns:a16="http://schemas.microsoft.com/office/drawing/2014/main" id="{EDB35963-488E-CB0E-4346-3E2B4AD42344}"/>
              </a:ext>
            </a:extLst>
          </p:cNvPr>
          <p:cNvCxnSpPr>
            <a:cxnSpLocks/>
          </p:cNvCxnSpPr>
          <p:nvPr/>
        </p:nvCxnSpPr>
        <p:spPr>
          <a:xfrm flipH="1">
            <a:off x="7477426" y="4132566"/>
            <a:ext cx="825394" cy="4341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27CB4EA-4127-F257-A0CF-83269A70DB2F}"/>
              </a:ext>
            </a:extLst>
          </p:cNvPr>
          <p:cNvSpPr txBox="1"/>
          <p:nvPr/>
        </p:nvSpPr>
        <p:spPr>
          <a:xfrm>
            <a:off x="10612127" y="3574309"/>
            <a:ext cx="1005840" cy="274320"/>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Cylinder shaft</a:t>
            </a:r>
          </a:p>
        </p:txBody>
      </p:sp>
      <p:cxnSp>
        <p:nvCxnSpPr>
          <p:cNvPr id="26" name="Straight Arrow Connector 25">
            <a:extLst>
              <a:ext uri="{FF2B5EF4-FFF2-40B4-BE49-F238E27FC236}">
                <a16:creationId xmlns:a16="http://schemas.microsoft.com/office/drawing/2014/main" id="{F644B12D-D6B1-E3DB-19C3-736E0AED15D9}"/>
              </a:ext>
            </a:extLst>
          </p:cNvPr>
          <p:cNvCxnSpPr>
            <a:cxnSpLocks/>
          </p:cNvCxnSpPr>
          <p:nvPr/>
        </p:nvCxnSpPr>
        <p:spPr>
          <a:xfrm flipH="1">
            <a:off x="9474368" y="3798423"/>
            <a:ext cx="125579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647AC4D-4D30-2612-5DE8-2EBEC2B02F21}"/>
              </a:ext>
            </a:extLst>
          </p:cNvPr>
          <p:cNvCxnSpPr>
            <a:cxnSpLocks/>
          </p:cNvCxnSpPr>
          <p:nvPr/>
        </p:nvCxnSpPr>
        <p:spPr>
          <a:xfrm>
            <a:off x="8899714" y="2751869"/>
            <a:ext cx="457200" cy="2378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7634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9B6EB292-927B-284B-A688-149E2636C753}"/>
              </a:ext>
            </a:extLst>
          </p:cNvPr>
          <p:cNvPicPr>
            <a:picLocks noGrp="1" noChangeAspect="1"/>
          </p:cNvPicPr>
          <p:nvPr>
            <p:ph type="pic" sz="quarter" idx="16"/>
          </p:nvPr>
        </p:nvPicPr>
        <p:blipFill>
          <a:blip r:embed="rId2"/>
          <a:srcRect t="12049" b="12049"/>
          <a:stretch/>
        </p:blipFill>
        <p:spPr>
          <a:xfrm>
            <a:off x="6616487" y="4059450"/>
            <a:ext cx="2409824" cy="2352675"/>
          </a:xfrm>
          <a:prstGeom prst="rect">
            <a:avLst/>
          </a:prstGeom>
        </p:spPr>
      </p:pic>
      <p:pic>
        <p:nvPicPr>
          <p:cNvPr id="17" name="Picture Placeholder 16">
            <a:extLst>
              <a:ext uri="{FF2B5EF4-FFF2-40B4-BE49-F238E27FC236}">
                <a16:creationId xmlns:a16="http://schemas.microsoft.com/office/drawing/2014/main" id="{90BF2FD8-2408-8395-0482-344FE835DEDF}"/>
              </a:ext>
            </a:extLst>
          </p:cNvPr>
          <p:cNvPicPr>
            <a:picLocks noGrp="1" noChangeAspect="1"/>
          </p:cNvPicPr>
          <p:nvPr>
            <p:ph type="pic" sz="quarter" idx="17"/>
          </p:nvPr>
        </p:nvPicPr>
        <p:blipFill>
          <a:blip r:embed="rId3"/>
          <a:srcRect l="11296" t="3519" r="11296" b="8109"/>
          <a:stretch>
            <a:fillRect/>
          </a:stretch>
        </p:blipFill>
        <p:spPr>
          <a:xfrm>
            <a:off x="6461365" y="1544434"/>
            <a:ext cx="2392538" cy="2064157"/>
          </a:xfrm>
          <a:prstGeom prst="rect">
            <a:avLst/>
          </a:prstGeom>
        </p:spPr>
      </p:pic>
      <p:sp>
        <p:nvSpPr>
          <p:cNvPr id="5" name="Text Placeholder 4">
            <a:extLst>
              <a:ext uri="{FF2B5EF4-FFF2-40B4-BE49-F238E27FC236}">
                <a16:creationId xmlns:a16="http://schemas.microsoft.com/office/drawing/2014/main" id="{DC57936B-51BF-79BD-576A-C8E50F7775C6}"/>
              </a:ext>
            </a:extLst>
          </p:cNvPr>
          <p:cNvSpPr>
            <a:spLocks noGrp="1"/>
          </p:cNvSpPr>
          <p:nvPr>
            <p:ph type="body" sz="quarter" idx="32"/>
          </p:nvPr>
        </p:nvSpPr>
        <p:spPr>
          <a:xfrm>
            <a:off x="6560281" y="3621467"/>
            <a:ext cx="4621816" cy="236484"/>
          </a:xfrm>
        </p:spPr>
        <p:txBody>
          <a:bodyPr/>
          <a:lstStyle/>
          <a:p>
            <a:pPr algn="ctr"/>
            <a:r>
              <a:rPr lang="en-US" sz="1050" i="1">
                <a:latin typeface="Arial" panose="020B0604020202020204" pitchFamily="34" charset="0"/>
                <a:cs typeface="Arial" panose="020B0604020202020204" pitchFamily="34" charset="0"/>
              </a:rPr>
              <a:t>Condition of pothead following the incident. </a:t>
            </a:r>
          </a:p>
        </p:txBody>
      </p:sp>
      <p:sp>
        <p:nvSpPr>
          <p:cNvPr id="6" name="Text Placeholder 5">
            <a:extLst>
              <a:ext uri="{FF2B5EF4-FFF2-40B4-BE49-F238E27FC236}">
                <a16:creationId xmlns:a16="http://schemas.microsoft.com/office/drawing/2014/main" id="{D0958565-0E58-F744-B545-19D68A4C3744}"/>
              </a:ext>
            </a:extLst>
          </p:cNvPr>
          <p:cNvSpPr>
            <a:spLocks noGrp="1"/>
          </p:cNvSpPr>
          <p:nvPr>
            <p:ph type="body" sz="quarter" idx="33"/>
          </p:nvPr>
        </p:nvSpPr>
        <p:spPr>
          <a:xfrm>
            <a:off x="9094238" y="4716630"/>
            <a:ext cx="2414791" cy="226425"/>
          </a:xfrm>
        </p:spPr>
        <p:txBody>
          <a:bodyPr/>
          <a:lstStyle/>
          <a:p>
            <a:r>
              <a:rPr lang="en-US" sz="1050" i="1">
                <a:latin typeface="Arial" panose="020B0604020202020204" pitchFamily="34" charset="0"/>
                <a:cs typeface="Arial" panose="020B0604020202020204" pitchFamily="34" charset="0"/>
              </a:rPr>
              <a:t>Toggle bolt that was missing a brass nut, creating a gap between the potheads</a:t>
            </a:r>
            <a:r>
              <a:rPr lang="en-US"/>
              <a:t>. </a:t>
            </a:r>
          </a:p>
        </p:txBody>
      </p:sp>
      <p:sp>
        <p:nvSpPr>
          <p:cNvPr id="8" name="Title 7">
            <a:extLst>
              <a:ext uri="{FF2B5EF4-FFF2-40B4-BE49-F238E27FC236}">
                <a16:creationId xmlns:a16="http://schemas.microsoft.com/office/drawing/2014/main" id="{F60FA2F5-F09A-0FA1-F214-AFBB3BDCCB58}"/>
              </a:ext>
            </a:extLst>
          </p:cNvPr>
          <p:cNvSpPr>
            <a:spLocks noGrp="1"/>
          </p:cNvSpPr>
          <p:nvPr>
            <p:ph type="title"/>
          </p:nvPr>
        </p:nvSpPr>
        <p:spPr>
          <a:xfrm>
            <a:off x="3573379" y="269826"/>
            <a:ext cx="4544903" cy="533203"/>
          </a:xfrm>
        </p:spPr>
        <p:txBody>
          <a:bodyPr/>
          <a:lstStyle/>
          <a:p>
            <a:r>
              <a:rPr lang="en-US"/>
              <a:t>Shovel Cable Pothead Blew </a:t>
            </a:r>
          </a:p>
        </p:txBody>
      </p:sp>
      <p:graphicFrame>
        <p:nvGraphicFramePr>
          <p:cNvPr id="10" name="Table 2">
            <a:extLst>
              <a:ext uri="{FF2B5EF4-FFF2-40B4-BE49-F238E27FC236}">
                <a16:creationId xmlns:a16="http://schemas.microsoft.com/office/drawing/2014/main" id="{9F9460B4-C52A-98CF-6024-468173FB756E}"/>
              </a:ext>
            </a:extLst>
          </p:cNvPr>
          <p:cNvGraphicFramePr>
            <a:graphicFrameLocks noGrp="1"/>
          </p:cNvGraphicFramePr>
          <p:nvPr/>
        </p:nvGraphicFramePr>
        <p:xfrm>
          <a:off x="272809" y="1078479"/>
          <a:ext cx="5937491" cy="5586247"/>
        </p:xfrm>
        <a:graphic>
          <a:graphicData uri="http://schemas.openxmlformats.org/drawingml/2006/table">
            <a:tbl>
              <a:tblPr firstRow="1" bandRow="1">
                <a:tableStyleId>{1FECB4D8-DB02-4DC6-A0A2-4F2EBAE1DC90}</a:tableStyleId>
              </a:tblPr>
              <a:tblGrid>
                <a:gridCol w="1609091">
                  <a:extLst>
                    <a:ext uri="{9D8B030D-6E8A-4147-A177-3AD203B41FA5}">
                      <a16:colId xmlns:a16="http://schemas.microsoft.com/office/drawing/2014/main" val="2478897174"/>
                    </a:ext>
                  </a:extLst>
                </a:gridCol>
                <a:gridCol w="4328400">
                  <a:extLst>
                    <a:ext uri="{9D8B030D-6E8A-4147-A177-3AD203B41FA5}">
                      <a16:colId xmlns:a16="http://schemas.microsoft.com/office/drawing/2014/main" val="1434738273"/>
                    </a:ext>
                  </a:extLst>
                </a:gridCol>
              </a:tblGrid>
              <a:tr h="399988">
                <a:tc gridSpan="2">
                  <a:txBody>
                    <a:bodyPr/>
                    <a:lstStyle/>
                    <a:p>
                      <a:pPr algn="ctr"/>
                      <a:r>
                        <a:rPr lang="en-US" sz="1400">
                          <a:solidFill>
                            <a:schemeClr val="tx1"/>
                          </a:solidFill>
                          <a:latin typeface="Arial"/>
                          <a:cs typeface="Arial"/>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54151">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Morenci </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61296">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September 15, 2026 / 10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259745">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Property Damage</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946741">
                <a:tc>
                  <a:txBody>
                    <a:bodyPr/>
                    <a:lstStyle/>
                    <a:p>
                      <a:r>
                        <a:rPr lang="en-US" sz="1000" b="1">
                          <a:latin typeface="Arial"/>
                          <a:cs typeface="Arial"/>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 maintenance supervisor and shovel mechanics were working at the 44 shovel when an explosion was heard. One mechanic observed smoke behind a berm. The supervisor drove to the berm area and found a cable pothead had exploded. The nearest employee was more than 300 feet away at the time of the event.</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95642">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1185234">
                <a:tc>
                  <a:txBody>
                    <a:bodyPr/>
                    <a:lstStyle/>
                    <a:p>
                      <a:r>
                        <a:rPr lang="en-US" sz="1000" b="1">
                          <a:latin typeface="Arial"/>
                          <a:cs typeface="Arial"/>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solidFill>
                            <a:schemeClr val="tx1"/>
                          </a:solidFill>
                          <a:latin typeface="Arial" panose="020B0604020202020204" pitchFamily="34" charset="0"/>
                          <a:cs typeface="Arial" panose="020B0604020202020204" pitchFamily="34" charset="0"/>
                        </a:rPr>
                        <a:t>After the power source was locked out, electricians picked up the pothead for inspection and water began to drain out of both potheads. </a:t>
                      </a:r>
                    </a:p>
                    <a:p>
                      <a:pPr marL="171450" indent="-171450">
                        <a:buFont typeface="Arial" panose="020B0604020202020204" pitchFamily="34" charset="0"/>
                        <a:buChar char="•"/>
                      </a:pPr>
                      <a:r>
                        <a:rPr lang="en-US" sz="1050" dirty="0">
                          <a:solidFill>
                            <a:schemeClr val="tx1"/>
                          </a:solidFill>
                          <a:latin typeface="Arial" panose="020B0604020202020204" pitchFamily="34" charset="0"/>
                          <a:cs typeface="Arial" panose="020B0604020202020204" pitchFamily="34" charset="0"/>
                        </a:rPr>
                        <a:t>The potheads were not on pothead stands at the time of the event. </a:t>
                      </a:r>
                    </a:p>
                    <a:p>
                      <a:pPr marL="171450" indent="-171450">
                        <a:buFont typeface="Arial" panose="020B0604020202020204" pitchFamily="34" charset="0"/>
                        <a:buChar char="•"/>
                      </a:pPr>
                      <a:r>
                        <a:rPr lang="en-US" sz="1050" dirty="0">
                          <a:solidFill>
                            <a:schemeClr val="tx1"/>
                          </a:solidFill>
                          <a:latin typeface="Arial" panose="020B0604020202020204" pitchFamily="34" charset="0"/>
                          <a:cs typeface="Arial" panose="020B0604020202020204" pitchFamily="34" charset="0"/>
                        </a:rPr>
                        <a:t>There was a brass nut missing on one of the toggle bolts, which left a gap in the two potheads. </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617373">
                <a:tc>
                  <a:txBody>
                    <a:bodyPr/>
                    <a:lstStyle/>
                    <a:p>
                      <a:r>
                        <a:rPr lang="en-US" sz="1000" b="1">
                          <a:latin typeface="Arial"/>
                          <a:cs typeface="Arial"/>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solidFill>
                            <a:schemeClr val="tx1"/>
                          </a:solidFill>
                          <a:latin typeface="Arial" panose="020B0604020202020204" pitchFamily="34" charset="0"/>
                          <a:cs typeface="Arial" panose="020B0604020202020204" pitchFamily="34" charset="0"/>
                        </a:rPr>
                        <a:t>Reinforce existing cable-handling policies and procedures.</a:t>
                      </a:r>
                    </a:p>
                    <a:p>
                      <a:pPr marL="171450" indent="-171450">
                        <a:buFont typeface="Arial" panose="020B0604020202020204" pitchFamily="34" charset="0"/>
                        <a:buChar char="•"/>
                      </a:pPr>
                      <a:r>
                        <a:rPr lang="en-US" sz="1050">
                          <a:solidFill>
                            <a:schemeClr val="tx1"/>
                          </a:solidFill>
                          <a:latin typeface="Arial" panose="020B0604020202020204" pitchFamily="34" charset="0"/>
                          <a:cs typeface="Arial" panose="020B0604020202020204" pitchFamily="34" charset="0"/>
                        </a:rPr>
                        <a:t>De-energize shovels before handling or repositioning a pothead that is not protected within a rabbit box.</a:t>
                      </a:r>
                    </a:p>
                    <a:p>
                      <a:pPr marL="171450" indent="-171450">
                        <a:buFont typeface="Arial" panose="020B0604020202020204" pitchFamily="34" charset="0"/>
                        <a:buChar char="•"/>
                      </a:pPr>
                      <a:r>
                        <a:rPr lang="en-US" sz="1050">
                          <a:solidFill>
                            <a:schemeClr val="tx1"/>
                          </a:solidFill>
                          <a:latin typeface="Arial" panose="020B0604020202020204" pitchFamily="34" charset="0"/>
                          <a:cs typeface="Arial" panose="020B0604020202020204" pitchFamily="34" charset="0"/>
                        </a:rPr>
                        <a:t>Lift exposed potheads from the ground when repositioning rather than dragging. </a:t>
                      </a:r>
                    </a:p>
                  </a:txBody>
                  <a:tcPr anchor="ctr">
                    <a:lnL w="0">
                      <a:noFill/>
                    </a:lnL>
                    <a:lnR w="12700">
                      <a:solidFill>
                        <a:schemeClr val="bg1">
                          <a:lumMod val="65000"/>
                        </a:schemeClr>
                      </a:solidFill>
                    </a:lnR>
                    <a:noFill/>
                  </a:tcPr>
                </a:tc>
                <a:extLst>
                  <a:ext uri="{0D108BD9-81ED-4DB2-BD59-A6C34878D82A}">
                    <a16:rowId xmlns:a16="http://schemas.microsoft.com/office/drawing/2014/main" val="2182568747"/>
                  </a:ext>
                </a:extLst>
              </a:tr>
              <a:tr h="486940">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b="0" i="0" u="none" strike="noStrike" noProof="0">
                          <a:latin typeface="Arial" panose="020B0604020202020204" pitchFamily="34" charset="0"/>
                          <a:cs typeface="Arial" panose="020B0604020202020204" pitchFamily="34" charset="0"/>
                          <a:hlinkClick r:id="rId4"/>
                        </a:rPr>
                        <a:t>HEO FCX1112C Basic Cable Handling for Open Pit Mine Operation Non-Electrician Personnel</a:t>
                      </a:r>
                      <a:endParaRPr lang="en-US" sz="105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300632">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No injuries.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304338">
                <a:tc>
                  <a:txBody>
                    <a:bodyPr/>
                    <a:lstStyle/>
                    <a:p>
                      <a:r>
                        <a:rPr lang="en-US" sz="1000" b="1">
                          <a:latin typeface="Arial"/>
                          <a:cs typeface="Arial"/>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latin typeface="Arial" panose="020B0604020202020204" pitchFamily="34" charset="0"/>
                          <a:cs typeface="Arial" panose="020B0604020202020204" pitchFamily="34" charset="0"/>
                        </a:rPr>
                        <a:t>Tony  Lujan</a:t>
                      </a:r>
                      <a:r>
                        <a:rPr lang="en-US" sz="1050">
                          <a:latin typeface="Arial" panose="020B0604020202020204" pitchFamily="34" charset="0"/>
                          <a:cs typeface="Arial" panose="020B0604020202020204" pitchFamily="34" charset="0"/>
                        </a:rPr>
                        <a:t>, Senior Supervisor-Health </a:t>
                      </a:r>
                      <a:r>
                        <a:rPr lang="en-US" sz="1050" dirty="0">
                          <a:latin typeface="Arial" panose="020B0604020202020204" pitchFamily="34" charset="0"/>
                          <a:cs typeface="Arial" panose="020B0604020202020204" pitchFamily="34" charset="0"/>
                        </a:rPr>
                        <a:t>and Safety </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sp>
        <p:nvSpPr>
          <p:cNvPr id="11" name="TextBox 10">
            <a:extLst>
              <a:ext uri="{FF2B5EF4-FFF2-40B4-BE49-F238E27FC236}">
                <a16:creationId xmlns:a16="http://schemas.microsoft.com/office/drawing/2014/main" id="{40C31247-777A-D7B0-FE39-3ECBAE4D738B}"/>
              </a:ext>
            </a:extLst>
          </p:cNvPr>
          <p:cNvSpPr txBox="1"/>
          <p:nvPr/>
        </p:nvSpPr>
        <p:spPr>
          <a:xfrm>
            <a:off x="0" y="462032"/>
            <a:ext cx="1382411"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Uncontrolled Release of Energy </a:t>
            </a:r>
          </a:p>
        </p:txBody>
      </p:sp>
      <p:graphicFrame>
        <p:nvGraphicFramePr>
          <p:cNvPr id="12" name="Table 25">
            <a:extLst>
              <a:ext uri="{FF2B5EF4-FFF2-40B4-BE49-F238E27FC236}">
                <a16:creationId xmlns:a16="http://schemas.microsoft.com/office/drawing/2014/main" id="{23BCD6E4-1D9F-E609-D2A2-C8A78478BE8F}"/>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ID # 2026-23</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Event ID # 20039773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pic>
        <p:nvPicPr>
          <p:cNvPr id="15" name="Picture 14" descr="Icon&#10;&#10;Description automatically generated">
            <a:extLst>
              <a:ext uri="{FF2B5EF4-FFF2-40B4-BE49-F238E27FC236}">
                <a16:creationId xmlns:a16="http://schemas.microsoft.com/office/drawing/2014/main" id="{C535A41C-A649-87D4-863E-4EA68E43AB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4256" y="55577"/>
            <a:ext cx="494637" cy="428497"/>
          </a:xfrm>
          <a:prstGeom prst="rect">
            <a:avLst/>
          </a:prstGeom>
        </p:spPr>
      </p:pic>
      <p:pic>
        <p:nvPicPr>
          <p:cNvPr id="21" name="Picture 20">
            <a:extLst>
              <a:ext uri="{FF2B5EF4-FFF2-40B4-BE49-F238E27FC236}">
                <a16:creationId xmlns:a16="http://schemas.microsoft.com/office/drawing/2014/main" id="{BBDA839E-E8D3-6ED4-F482-D62D18660B4C}"/>
              </a:ext>
            </a:extLst>
          </p:cNvPr>
          <p:cNvPicPr>
            <a:picLocks noChangeAspect="1"/>
          </p:cNvPicPr>
          <p:nvPr/>
        </p:nvPicPr>
        <p:blipFill>
          <a:blip r:embed="rId6"/>
          <a:stretch>
            <a:fillRect/>
          </a:stretch>
        </p:blipFill>
        <p:spPr>
          <a:xfrm rot="16200000">
            <a:off x="9375692" y="1195055"/>
            <a:ext cx="2064157" cy="2762918"/>
          </a:xfrm>
          <a:prstGeom prst="rect">
            <a:avLst/>
          </a:prstGeom>
        </p:spPr>
      </p:pic>
      <p:sp>
        <p:nvSpPr>
          <p:cNvPr id="22" name="Oval 21">
            <a:extLst>
              <a:ext uri="{FF2B5EF4-FFF2-40B4-BE49-F238E27FC236}">
                <a16:creationId xmlns:a16="http://schemas.microsoft.com/office/drawing/2014/main" id="{A6C96F40-1716-E680-6210-20EE73370CD1}"/>
              </a:ext>
            </a:extLst>
          </p:cNvPr>
          <p:cNvSpPr/>
          <p:nvPr/>
        </p:nvSpPr>
        <p:spPr>
          <a:xfrm>
            <a:off x="7475407" y="4498521"/>
            <a:ext cx="713372" cy="1298121"/>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8154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67262F54-2F88-1CA2-F092-1DA276469914}"/>
              </a:ext>
            </a:extLst>
          </p:cNvPr>
          <p:cNvPicPr>
            <a:picLocks noGrp="1" noChangeAspect="1"/>
          </p:cNvPicPr>
          <p:nvPr>
            <p:ph type="pic" sz="quarter" idx="16"/>
          </p:nvPr>
        </p:nvPicPr>
        <p:blipFill>
          <a:blip r:embed="rId2"/>
          <a:srcRect t="1253" b="1253"/>
          <a:stretch/>
        </p:blipFill>
        <p:spPr>
          <a:xfrm>
            <a:off x="9475331" y="1534633"/>
            <a:ext cx="2140571" cy="2089807"/>
          </a:xfrm>
          <a:prstGeom prst="rect">
            <a:avLst/>
          </a:prstGeom>
        </p:spPr>
      </p:pic>
      <p:pic>
        <p:nvPicPr>
          <p:cNvPr id="13" name="Picture Placeholder 12">
            <a:extLst>
              <a:ext uri="{FF2B5EF4-FFF2-40B4-BE49-F238E27FC236}">
                <a16:creationId xmlns:a16="http://schemas.microsoft.com/office/drawing/2014/main" id="{7801C551-40B3-27F5-67F7-51E8211E0722}"/>
              </a:ext>
            </a:extLst>
          </p:cNvPr>
          <p:cNvPicPr>
            <a:picLocks noGrp="1" noChangeAspect="1"/>
          </p:cNvPicPr>
          <p:nvPr>
            <p:ph type="pic" sz="quarter" idx="17"/>
          </p:nvPr>
        </p:nvPicPr>
        <p:blipFill>
          <a:blip r:embed="rId3"/>
          <a:srcRect l="-59" r="1073"/>
          <a:stretch>
            <a:fillRect/>
          </a:stretch>
        </p:blipFill>
        <p:spPr>
          <a:xfrm>
            <a:off x="7210221" y="3932194"/>
            <a:ext cx="3360082" cy="2545861"/>
          </a:xfrm>
          <a:prstGeom prst="rect">
            <a:avLst/>
          </a:prstGeom>
        </p:spPr>
      </p:pic>
      <p:pic>
        <p:nvPicPr>
          <p:cNvPr id="19" name="Picture Placeholder 18">
            <a:extLst>
              <a:ext uri="{FF2B5EF4-FFF2-40B4-BE49-F238E27FC236}">
                <a16:creationId xmlns:a16="http://schemas.microsoft.com/office/drawing/2014/main" id="{B3B46E68-0709-9314-6A79-282882E8917A}"/>
              </a:ext>
            </a:extLst>
          </p:cNvPr>
          <p:cNvPicPr>
            <a:picLocks noGrp="1" noChangeAspect="1"/>
          </p:cNvPicPr>
          <p:nvPr>
            <p:ph type="pic" sz="quarter" idx="18"/>
          </p:nvPr>
        </p:nvPicPr>
        <p:blipFill>
          <a:blip r:embed="rId4"/>
          <a:srcRect t="2292" b="1272"/>
          <a:stretch>
            <a:fillRect/>
          </a:stretch>
        </p:blipFill>
        <p:spPr>
          <a:xfrm>
            <a:off x="6393330" y="1534633"/>
            <a:ext cx="2916865" cy="2109579"/>
          </a:xfrm>
          <a:prstGeom prst="rect">
            <a:avLst/>
          </a:prstGeom>
        </p:spPr>
      </p:pic>
      <p:sp>
        <p:nvSpPr>
          <p:cNvPr id="5" name="Text Placeholder 4">
            <a:extLst>
              <a:ext uri="{FF2B5EF4-FFF2-40B4-BE49-F238E27FC236}">
                <a16:creationId xmlns:a16="http://schemas.microsoft.com/office/drawing/2014/main" id="{DC57936B-51BF-79BD-576A-C8E50F7775C6}"/>
              </a:ext>
            </a:extLst>
          </p:cNvPr>
          <p:cNvSpPr>
            <a:spLocks noGrp="1"/>
          </p:cNvSpPr>
          <p:nvPr>
            <p:ph type="body" sz="quarter" idx="32"/>
          </p:nvPr>
        </p:nvSpPr>
        <p:spPr>
          <a:xfrm>
            <a:off x="10545616" y="5086883"/>
            <a:ext cx="2409824" cy="236484"/>
          </a:xfrm>
        </p:spPr>
        <p:txBody>
          <a:bodyPr/>
          <a:lstStyle/>
          <a:p>
            <a:r>
              <a:rPr lang="en-US" sz="1050" i="1">
                <a:latin typeface="Arial" panose="020B0604020202020204" pitchFamily="34" charset="0"/>
                <a:cs typeface="Arial" panose="020B0604020202020204" pitchFamily="34" charset="0"/>
              </a:rPr>
              <a:t>Location of fault</a:t>
            </a:r>
          </a:p>
        </p:txBody>
      </p:sp>
      <p:sp>
        <p:nvSpPr>
          <p:cNvPr id="6" name="Text Placeholder 5">
            <a:extLst>
              <a:ext uri="{FF2B5EF4-FFF2-40B4-BE49-F238E27FC236}">
                <a16:creationId xmlns:a16="http://schemas.microsoft.com/office/drawing/2014/main" id="{D0958565-0E58-F744-B545-19D68A4C3744}"/>
              </a:ext>
            </a:extLst>
          </p:cNvPr>
          <p:cNvSpPr>
            <a:spLocks noGrp="1"/>
          </p:cNvSpPr>
          <p:nvPr>
            <p:ph type="body" sz="quarter" idx="33"/>
          </p:nvPr>
        </p:nvSpPr>
        <p:spPr>
          <a:xfrm>
            <a:off x="9362908" y="3644212"/>
            <a:ext cx="2414791" cy="226425"/>
          </a:xfrm>
        </p:spPr>
        <p:txBody>
          <a:bodyPr/>
          <a:lstStyle/>
          <a:p>
            <a:r>
              <a:rPr lang="en-US" sz="1050" i="1">
                <a:latin typeface="Arial" panose="020B0604020202020204" pitchFamily="34" charset="0"/>
                <a:cs typeface="Arial" panose="020B0604020202020204" pitchFamily="34" charset="0"/>
              </a:rPr>
              <a:t>Moisture within the cables/conduit</a:t>
            </a:r>
          </a:p>
        </p:txBody>
      </p:sp>
      <p:sp>
        <p:nvSpPr>
          <p:cNvPr id="7" name="Text Placeholder 6">
            <a:extLst>
              <a:ext uri="{FF2B5EF4-FFF2-40B4-BE49-F238E27FC236}">
                <a16:creationId xmlns:a16="http://schemas.microsoft.com/office/drawing/2014/main" id="{36C2989D-F256-C7DA-44CF-08A92585B723}"/>
              </a:ext>
            </a:extLst>
          </p:cNvPr>
          <p:cNvSpPr>
            <a:spLocks noGrp="1"/>
          </p:cNvSpPr>
          <p:nvPr>
            <p:ph type="body" sz="quarter" idx="34"/>
          </p:nvPr>
        </p:nvSpPr>
        <p:spPr>
          <a:xfrm>
            <a:off x="6393330" y="3624440"/>
            <a:ext cx="4073285" cy="226425"/>
          </a:xfrm>
        </p:spPr>
        <p:txBody>
          <a:bodyPr/>
          <a:lstStyle/>
          <a:p>
            <a:r>
              <a:rPr lang="en-US" sz="1050" i="1">
                <a:latin typeface="Arial" panose="020B0604020202020204" pitchFamily="34" charset="0"/>
                <a:cs typeface="Arial" panose="020B0604020202020204" pitchFamily="34" charset="0"/>
              </a:rPr>
              <a:t>Cover door that was blown off</a:t>
            </a:r>
          </a:p>
        </p:txBody>
      </p:sp>
      <p:sp>
        <p:nvSpPr>
          <p:cNvPr id="8" name="Title 7">
            <a:extLst>
              <a:ext uri="{FF2B5EF4-FFF2-40B4-BE49-F238E27FC236}">
                <a16:creationId xmlns:a16="http://schemas.microsoft.com/office/drawing/2014/main" id="{F60FA2F5-F09A-0FA1-F214-AFBB3BDCCB58}"/>
              </a:ext>
            </a:extLst>
          </p:cNvPr>
          <p:cNvSpPr>
            <a:spLocks noGrp="1"/>
          </p:cNvSpPr>
          <p:nvPr>
            <p:ph type="title"/>
          </p:nvPr>
        </p:nvSpPr>
        <p:spPr>
          <a:xfrm>
            <a:off x="3573379" y="269826"/>
            <a:ext cx="4544903" cy="533203"/>
          </a:xfrm>
        </p:spPr>
        <p:txBody>
          <a:bodyPr lIns="91440" tIns="45720" rIns="91440" bIns="45720" anchor="ctr"/>
          <a:lstStyle/>
          <a:p>
            <a:r>
              <a:rPr lang="en-US">
                <a:latin typeface="Arial"/>
                <a:cs typeface="Arial"/>
              </a:rPr>
              <a:t>Feeder Cable Arc Flash </a:t>
            </a:r>
          </a:p>
        </p:txBody>
      </p:sp>
      <p:graphicFrame>
        <p:nvGraphicFramePr>
          <p:cNvPr id="10" name="Table 2">
            <a:extLst>
              <a:ext uri="{FF2B5EF4-FFF2-40B4-BE49-F238E27FC236}">
                <a16:creationId xmlns:a16="http://schemas.microsoft.com/office/drawing/2014/main" id="{9F9460B4-C52A-98CF-6024-468173FB756E}"/>
              </a:ext>
            </a:extLst>
          </p:cNvPr>
          <p:cNvGraphicFramePr>
            <a:graphicFrameLocks noGrp="1"/>
          </p:cNvGraphicFramePr>
          <p:nvPr/>
        </p:nvGraphicFramePr>
        <p:xfrm>
          <a:off x="244932" y="1073791"/>
          <a:ext cx="5786752" cy="5550771"/>
        </p:xfrm>
        <a:graphic>
          <a:graphicData uri="http://schemas.openxmlformats.org/drawingml/2006/table">
            <a:tbl>
              <a:tblPr firstRow="1" bandRow="1">
                <a:tableStyleId>{1FECB4D8-DB02-4DC6-A0A2-4F2EBAE1DC90}</a:tableStyleId>
              </a:tblPr>
              <a:tblGrid>
                <a:gridCol w="1568240">
                  <a:extLst>
                    <a:ext uri="{9D8B030D-6E8A-4147-A177-3AD203B41FA5}">
                      <a16:colId xmlns:a16="http://schemas.microsoft.com/office/drawing/2014/main" val="2478897174"/>
                    </a:ext>
                  </a:extLst>
                </a:gridCol>
                <a:gridCol w="4218512">
                  <a:extLst>
                    <a:ext uri="{9D8B030D-6E8A-4147-A177-3AD203B41FA5}">
                      <a16:colId xmlns:a16="http://schemas.microsoft.com/office/drawing/2014/main" val="1434738273"/>
                    </a:ext>
                  </a:extLst>
                </a:gridCol>
              </a:tblGrid>
              <a:tr h="361624">
                <a:tc gridSpan="2">
                  <a:txBody>
                    <a:bodyPr/>
                    <a:lstStyle/>
                    <a:p>
                      <a:pPr algn="ctr"/>
                      <a:r>
                        <a:rPr lang="en-US" sz="1400">
                          <a:solidFill>
                            <a:schemeClr val="tx1"/>
                          </a:solidFill>
                          <a:latin typeface="Arial"/>
                          <a:cs typeface="Arial"/>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75148">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a:cs typeface="Arial"/>
                        </a:rPr>
                        <a:t>Sierrita </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83010">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September 17, 2026 / 12:49 p.m.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415295">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Property Damage</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034598">
                <a:tc>
                  <a:txBody>
                    <a:bodyPr/>
                    <a:lstStyle/>
                    <a:p>
                      <a:r>
                        <a:rPr lang="en-US" sz="1000" b="1">
                          <a:latin typeface="Arial"/>
                          <a:cs typeface="Arial"/>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a:cs typeface="Arial"/>
                        </a:rPr>
                        <a:t>A major failure occurred in a splice on a feeder cable connected to the mill main vault. The failure caused an arc flash that blew the cover door off and tripped a breaker on the transformer. There were electrical technicians in the area, but all were more than 100 feet away and in vehicles at the time of the incident. </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67287">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5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1071556">
                <a:tc>
                  <a:txBody>
                    <a:bodyPr/>
                    <a:lstStyle/>
                    <a:p>
                      <a:r>
                        <a:rPr lang="en-US" sz="1000" b="1">
                          <a:latin typeface="Arial"/>
                          <a:cs typeface="Arial"/>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solidFill>
                            <a:schemeClr val="tx1"/>
                          </a:solidFill>
                          <a:latin typeface="Arial"/>
                          <a:cs typeface="Arial"/>
                        </a:rPr>
                        <a:t>The arc flash was the result of water and condensation in the raceway.</a:t>
                      </a:r>
                    </a:p>
                    <a:p>
                      <a:pPr marL="171450" indent="-171450">
                        <a:buFont typeface="Arial" panose="020B0604020202020204" pitchFamily="34" charset="0"/>
                        <a:buChar char="•"/>
                      </a:pPr>
                      <a:r>
                        <a:rPr lang="en-US" sz="1050" dirty="0">
                          <a:solidFill>
                            <a:schemeClr val="tx1"/>
                          </a:solidFill>
                          <a:latin typeface="Arial" panose="020B0604020202020204" pitchFamily="34" charset="0"/>
                          <a:cs typeface="Arial" panose="020B0604020202020204" pitchFamily="34" charset="0"/>
                        </a:rPr>
                        <a:t>Conduits within the raceway are not sealed and therefore exposed to moisture. </a:t>
                      </a:r>
                    </a:p>
                    <a:p>
                      <a:pPr marL="171450" indent="-171450">
                        <a:buFont typeface="Arial" panose="020B0604020202020204" pitchFamily="34" charset="0"/>
                        <a:buChar char="•"/>
                      </a:pPr>
                      <a:r>
                        <a:rPr lang="en-US" sz="1050" dirty="0">
                          <a:solidFill>
                            <a:schemeClr val="tx1"/>
                          </a:solidFill>
                          <a:latin typeface="Arial"/>
                          <a:cs typeface="Arial"/>
                        </a:rPr>
                        <a:t>While preventive maintenance plans exist for other components, there is no designated maintenance plans for this raceway. </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558159">
                <a:tc>
                  <a:txBody>
                    <a:bodyPr/>
                    <a:lstStyle/>
                    <a:p>
                      <a:r>
                        <a:rPr lang="en-US" sz="1000" b="1">
                          <a:latin typeface="Arial"/>
                          <a:cs typeface="Arial"/>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lvl="0" indent="-171450" algn="l">
                        <a:lnSpc>
                          <a:spcPct val="100000"/>
                        </a:lnSpc>
                        <a:buFont typeface="Arial" panose="020B0604020202020204" pitchFamily="34" charset="0"/>
                        <a:buChar char="•"/>
                      </a:pPr>
                      <a:r>
                        <a:rPr lang="en-US" sz="1050" dirty="0">
                          <a:solidFill>
                            <a:schemeClr val="tx1"/>
                          </a:solidFill>
                          <a:latin typeface="Arial"/>
                          <a:cs typeface="Arial"/>
                        </a:rPr>
                        <a:t>Audit areas to verify raceways are sealed. </a:t>
                      </a:r>
                    </a:p>
                    <a:p>
                      <a:pPr marL="171450" lvl="0" indent="-171450" algn="l">
                        <a:lnSpc>
                          <a:spcPct val="100000"/>
                        </a:lnSpc>
                        <a:buFont typeface="Arial" panose="020B0604020202020204" pitchFamily="34" charset="0"/>
                        <a:buChar char="•"/>
                      </a:pPr>
                      <a:r>
                        <a:rPr lang="en-US" sz="1050" dirty="0">
                          <a:solidFill>
                            <a:schemeClr val="tx1"/>
                          </a:solidFill>
                          <a:latin typeface="Arial"/>
                          <a:cs typeface="Arial"/>
                        </a:rPr>
                        <a:t>Incorporate preventive maintenance plans for raceway locations. </a:t>
                      </a:r>
                    </a:p>
                  </a:txBody>
                  <a:tcPr anchor="ctr">
                    <a:lnL w="0">
                      <a:noFill/>
                    </a:lnL>
                    <a:lnR w="12700">
                      <a:solidFill>
                        <a:schemeClr val="bg1">
                          <a:lumMod val="65000"/>
                        </a:schemeClr>
                      </a:solidFill>
                    </a:lnR>
                    <a:noFill/>
                  </a:tcPr>
                </a:tc>
                <a:extLst>
                  <a:ext uri="{0D108BD9-81ED-4DB2-BD59-A6C34878D82A}">
                    <a16:rowId xmlns:a16="http://schemas.microsoft.com/office/drawing/2014/main" val="2182568747"/>
                  </a:ext>
                </a:extLst>
              </a:tr>
              <a:tr h="440237">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a:cs typeface="Arial"/>
                          <a:hlinkClick r:id="rId5"/>
                        </a:rPr>
                        <a:t>FX-HS03 Electrical Safety Policy</a:t>
                      </a:r>
                      <a:r>
                        <a:rPr lang="en-US" sz="1050">
                          <a:latin typeface="Arial"/>
                          <a:cs typeface="Arial"/>
                        </a:rPr>
                        <a:t> </a:t>
                      </a:r>
                      <a:endParaRPr lang="en-US" sz="105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432377">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panose="020B0604020202020204" pitchFamily="34" charset="0"/>
                          <a:cs typeface="Arial" panose="020B0604020202020204" pitchFamily="34" charset="0"/>
                        </a:rPr>
                        <a:t>No injuries.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404366">
                <a:tc>
                  <a:txBody>
                    <a:bodyPr/>
                    <a:lstStyle/>
                    <a:p>
                      <a:r>
                        <a:rPr lang="en-US" sz="1000" b="1">
                          <a:latin typeface="Arial"/>
                          <a:cs typeface="Arial"/>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latin typeface="Arial"/>
                          <a:cs typeface="Arial"/>
                        </a:rPr>
                        <a:t>Alex Pfarr, Superintendent-Power Distribution</a:t>
                      </a:r>
                    </a:p>
                    <a:p>
                      <a:pPr marL="171450" lvl="0" indent="-171450">
                        <a:buFont typeface="Arial" panose="020B0604020202020204" pitchFamily="34" charset="0"/>
                        <a:buChar char="•"/>
                      </a:pPr>
                      <a:r>
                        <a:rPr lang="en-US" sz="1050" dirty="0">
                          <a:latin typeface="Arial"/>
                          <a:cs typeface="Arial"/>
                        </a:rPr>
                        <a:t>Cara Forbregd, Manager-Health and Safety</a:t>
                      </a:r>
                      <a:endParaRPr lang="en-US" dirty="0"/>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sp>
        <p:nvSpPr>
          <p:cNvPr id="11" name="TextBox 10">
            <a:extLst>
              <a:ext uri="{FF2B5EF4-FFF2-40B4-BE49-F238E27FC236}">
                <a16:creationId xmlns:a16="http://schemas.microsoft.com/office/drawing/2014/main" id="{40C31247-777A-D7B0-FE39-3ECBAE4D738B}"/>
              </a:ext>
            </a:extLst>
          </p:cNvPr>
          <p:cNvSpPr txBox="1"/>
          <p:nvPr/>
        </p:nvSpPr>
        <p:spPr>
          <a:xfrm>
            <a:off x="62668" y="536427"/>
            <a:ext cx="1357918"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Exposure to Electrical Hazards </a:t>
            </a:r>
          </a:p>
        </p:txBody>
      </p:sp>
      <p:graphicFrame>
        <p:nvGraphicFramePr>
          <p:cNvPr id="12" name="Table 25">
            <a:extLst>
              <a:ext uri="{FF2B5EF4-FFF2-40B4-BE49-F238E27FC236}">
                <a16:creationId xmlns:a16="http://schemas.microsoft.com/office/drawing/2014/main" id="{23BCD6E4-1D9F-E609-D2A2-C8A78478BE8F}"/>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ID # 2026-24</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Event ID # 20039854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pic>
        <p:nvPicPr>
          <p:cNvPr id="17" name="Picture 16" descr="Icon&#10;&#10;Description automatically generated">
            <a:extLst>
              <a:ext uri="{FF2B5EF4-FFF2-40B4-BE49-F238E27FC236}">
                <a16:creationId xmlns:a16="http://schemas.microsoft.com/office/drawing/2014/main" id="{71B754A1-4525-23AC-20C0-83B205EA38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780" y="87956"/>
            <a:ext cx="517694" cy="448471"/>
          </a:xfrm>
          <a:prstGeom prst="rect">
            <a:avLst/>
          </a:prstGeom>
        </p:spPr>
      </p:pic>
    </p:spTree>
    <p:extLst>
      <p:ext uri="{BB962C8B-B14F-4D97-AF65-F5344CB8AC3E}">
        <p14:creationId xmlns:p14="http://schemas.microsoft.com/office/powerpoint/2010/main" val="2331813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3A8CC26-360D-471C-9F48-476300F2056C}"/>
              </a:ext>
            </a:extLst>
          </p:cNvPr>
          <p:cNvSpPr>
            <a:spLocks noGrp="1"/>
          </p:cNvSpPr>
          <p:nvPr>
            <p:ph type="body" sz="quarter" idx="34"/>
          </p:nvPr>
        </p:nvSpPr>
        <p:spPr>
          <a:xfrm>
            <a:off x="6403019" y="5843838"/>
            <a:ext cx="3385602" cy="417524"/>
          </a:xfrm>
        </p:spPr>
        <p:txBody>
          <a:bodyPr/>
          <a:lstStyle/>
          <a:p>
            <a:r>
              <a:rPr lang="en-US" sz="1050" i="1" dirty="0">
                <a:latin typeface="Arial" panose="020B0604020202020204" pitchFamily="34" charset="0"/>
                <a:cs typeface="Arial" panose="020B0604020202020204" pitchFamily="34" charset="0"/>
              </a:rPr>
              <a:t>Re-enactment of the incident. The bronze disc fell from the drill rotation head and struck the drill assistant on the right shoulder.</a:t>
            </a:r>
          </a:p>
        </p:txBody>
      </p:sp>
      <p:sp>
        <p:nvSpPr>
          <p:cNvPr id="21" name="Title 20">
            <a:extLst>
              <a:ext uri="{FF2B5EF4-FFF2-40B4-BE49-F238E27FC236}">
                <a16:creationId xmlns:a16="http://schemas.microsoft.com/office/drawing/2014/main" id="{DC4EC4A1-F2A8-46C0-9DB8-9044030FEF77}"/>
              </a:ext>
            </a:extLst>
          </p:cNvPr>
          <p:cNvSpPr>
            <a:spLocks noGrp="1"/>
          </p:cNvSpPr>
          <p:nvPr>
            <p:ph type="title"/>
          </p:nvPr>
        </p:nvSpPr>
        <p:spPr>
          <a:xfrm>
            <a:off x="3937093" y="270082"/>
            <a:ext cx="4153714" cy="533203"/>
          </a:xfrm>
          <a:prstGeom prst="rect">
            <a:avLst/>
          </a:prstGeom>
        </p:spPr>
        <p:txBody>
          <a:bodyPr/>
          <a:lstStyle/>
          <a:p>
            <a:r>
              <a:rPr lang="en-US" dirty="0"/>
              <a:t>Employee Struck by Bronze Disc </a:t>
            </a:r>
          </a:p>
        </p:txBody>
      </p:sp>
      <p:graphicFrame>
        <p:nvGraphicFramePr>
          <p:cNvPr id="22" name="Table 2">
            <a:extLst>
              <a:ext uri="{FF2B5EF4-FFF2-40B4-BE49-F238E27FC236}">
                <a16:creationId xmlns:a16="http://schemas.microsoft.com/office/drawing/2014/main" id="{96CCAA6D-C3BA-4365-9F2A-7AEF9AE71605}"/>
              </a:ext>
            </a:extLst>
          </p:cNvPr>
          <p:cNvGraphicFramePr>
            <a:graphicFrameLocks noGrp="1"/>
          </p:cNvGraphicFramePr>
          <p:nvPr/>
        </p:nvGraphicFramePr>
        <p:xfrm>
          <a:off x="272810" y="1078478"/>
          <a:ext cx="5609203" cy="5564933"/>
        </p:xfrm>
        <a:graphic>
          <a:graphicData uri="http://schemas.openxmlformats.org/drawingml/2006/table">
            <a:tbl>
              <a:tblPr firstRow="1" bandRow="1">
                <a:tableStyleId>{1FECB4D8-DB02-4DC6-A0A2-4F2EBAE1DC90}</a:tableStyleId>
              </a:tblPr>
              <a:tblGrid>
                <a:gridCol w="1520123">
                  <a:extLst>
                    <a:ext uri="{9D8B030D-6E8A-4147-A177-3AD203B41FA5}">
                      <a16:colId xmlns:a16="http://schemas.microsoft.com/office/drawing/2014/main" val="2478897174"/>
                    </a:ext>
                  </a:extLst>
                </a:gridCol>
                <a:gridCol w="4089080">
                  <a:extLst>
                    <a:ext uri="{9D8B030D-6E8A-4147-A177-3AD203B41FA5}">
                      <a16:colId xmlns:a16="http://schemas.microsoft.com/office/drawing/2014/main" val="1434738273"/>
                    </a:ext>
                  </a:extLst>
                </a:gridCol>
              </a:tblGrid>
              <a:tr h="331897">
                <a:tc gridSpan="2">
                  <a:txBody>
                    <a:bodyPr/>
                    <a:lstStyle/>
                    <a:p>
                      <a:pPr algn="ctr"/>
                      <a:r>
                        <a:rPr lang="en-US" sz="1400" dirty="0">
                          <a:solidFill>
                            <a:schemeClr val="tx1"/>
                          </a:solidFill>
                          <a:latin typeface="Arial"/>
                          <a:cs typeface="Arial"/>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54093">
                <a:tc>
                  <a:txBody>
                    <a:bodyPr/>
                    <a:lstStyle/>
                    <a:p>
                      <a:r>
                        <a:rPr lang="en-US" sz="1000" b="1" dirty="0">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panose="020B0604020202020204" pitchFamily="34" charset="0"/>
                          <a:cs typeface="Arial" panose="020B0604020202020204" pitchFamily="34" charset="0"/>
                        </a:rPr>
                        <a:t>Cerro Verde </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311981">
                <a:tc>
                  <a:txBody>
                    <a:bodyPr/>
                    <a:lstStyle/>
                    <a:p>
                      <a:r>
                        <a:rPr lang="en-US" sz="1000" b="1" dirty="0">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panose="020B0604020202020204" pitchFamily="34" charset="0"/>
                          <a:cs typeface="Arial" panose="020B0604020202020204" pitchFamily="34" charset="0"/>
                        </a:rPr>
                        <a:t>September 18, 2026 / 1:50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304128">
                <a:tc>
                  <a:txBody>
                    <a:bodyPr/>
                    <a:lstStyle/>
                    <a:p>
                      <a:r>
                        <a:rPr lang="en-US" sz="1000" b="1" dirty="0">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a:cs typeface="Arial"/>
                        </a:rPr>
                        <a:t>Injury – Lost Time</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020174">
                <a:tc>
                  <a:txBody>
                    <a:bodyPr/>
                    <a:lstStyle/>
                    <a:p>
                      <a:r>
                        <a:rPr lang="en-US" sz="1000" b="1" dirty="0">
                          <a:latin typeface="Arial"/>
                          <a:cs typeface="Arial"/>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a:cs typeface="Arial"/>
                        </a:rPr>
                        <a:t>With the drill rods stopped, a bronze disc used to protect the fiberglass cable fell from the "T" section of the drill head and struck the right shoulder of a drill assistant standing next to the equipment. The disc was approximately 14 centimeters. (5.5 inches) in diameter, weighed 2.7 kilograms (6 pounds) and fell from an approximate height of 9 meters (30 feet).  </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350839">
                <a:tc>
                  <a:txBody>
                    <a:bodyPr/>
                    <a:lstStyle/>
                    <a:p>
                      <a:r>
                        <a:rPr lang="en-US" sz="1000" b="1" dirty="0">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50" dirty="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1304298">
                <a:tc>
                  <a:txBody>
                    <a:bodyPr/>
                    <a:lstStyle/>
                    <a:p>
                      <a:r>
                        <a:rPr lang="en-US" sz="1000" b="1" dirty="0">
                          <a:latin typeface="Arial"/>
                          <a:cs typeface="Arial"/>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lvl="0" indent="-171450" algn="l" defTabSz="914408" rtl="0" eaLnBrk="1" latinLnBrk="0" hangingPunct="1">
                        <a:buFont typeface="Arial" panose="020B0604020202020204" pitchFamily="34" charset="0"/>
                        <a:buChar char="•"/>
                        <a:tabLst>
                          <a:tab pos="180340" algn="l"/>
                        </a:tabLst>
                      </a:pPr>
                      <a:r>
                        <a:rPr lang="en-US" sz="1050" kern="1200" noProof="0" dirty="0">
                          <a:solidFill>
                            <a:schemeClr val="dk1"/>
                          </a:solidFill>
                          <a:latin typeface="Arial" panose="020B0604020202020204" pitchFamily="34" charset="0"/>
                          <a:ea typeface="+mn-ea"/>
                          <a:cs typeface="Arial" panose="020B0604020202020204" pitchFamily="34" charset="0"/>
                        </a:rPr>
                        <a:t>The disc was not sufficiently secured to prevent it from coming loose. While all other components were fitted with safety cables, this specific disc was not because it’s typically removed </a:t>
                      </a:r>
                      <a:r>
                        <a:rPr lang="en-US" sz="1050" kern="1200" noProof="0">
                          <a:solidFill>
                            <a:schemeClr val="dk1"/>
                          </a:solidFill>
                          <a:latin typeface="Arial" panose="020B0604020202020204" pitchFamily="34" charset="0"/>
                          <a:ea typeface="+mn-ea"/>
                          <a:cs typeface="Arial" panose="020B0604020202020204" pitchFamily="34" charset="0"/>
                        </a:rPr>
                        <a:t>at ground </a:t>
                      </a:r>
                      <a:r>
                        <a:rPr lang="en-US" sz="1050" kern="1200" noProof="0" dirty="0">
                          <a:solidFill>
                            <a:schemeClr val="dk1"/>
                          </a:solidFill>
                          <a:latin typeface="Arial" panose="020B0604020202020204" pitchFamily="34" charset="0"/>
                          <a:ea typeface="+mn-ea"/>
                          <a:cs typeface="Arial" panose="020B0604020202020204" pitchFamily="34" charset="0"/>
                        </a:rPr>
                        <a:t>level. It was left in place while the crew was addressing a down-hole instrument failure. </a:t>
                      </a:r>
                    </a:p>
                    <a:p>
                      <a:pPr marL="171450" lvl="0" indent="-171450" algn="l" defTabSz="914408" rtl="0" eaLnBrk="1" latinLnBrk="0" hangingPunct="1">
                        <a:buFont typeface="Arial" panose="020B0604020202020204" pitchFamily="34" charset="0"/>
                        <a:buChar char="•"/>
                        <a:tabLst>
                          <a:tab pos="180340" algn="l"/>
                        </a:tabLst>
                      </a:pPr>
                      <a:r>
                        <a:rPr lang="en-US" sz="1050" kern="1200" noProof="0" dirty="0">
                          <a:solidFill>
                            <a:schemeClr val="dk1"/>
                          </a:solidFill>
                          <a:latin typeface="Arial" panose="020B0604020202020204" pitchFamily="34" charset="0"/>
                          <a:ea typeface="+mn-ea"/>
                          <a:cs typeface="Arial" panose="020B0604020202020204" pitchFamily="34" charset="0"/>
                        </a:rPr>
                        <a:t>The disc did not have an additional securing system to provide protection in the event it became detached.</a:t>
                      </a:r>
                    </a:p>
                  </a:txBody>
                  <a:tcPr marL="89535" marR="89535" marT="0" marB="0"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478789">
                <a:tc>
                  <a:txBody>
                    <a:bodyPr/>
                    <a:lstStyle/>
                    <a:p>
                      <a:r>
                        <a:rPr lang="en-US" sz="1000" b="1" dirty="0">
                          <a:latin typeface="Arial"/>
                          <a:cs typeface="Arial"/>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262255" marR="92075" indent="-171450" algn="l">
                        <a:lnSpc>
                          <a:spcPct val="103299"/>
                        </a:lnSpc>
                        <a:spcBef>
                          <a:spcPts val="60"/>
                        </a:spcBef>
                        <a:buFont typeface="Arial" panose="020B0604020202020204" pitchFamily="34" charset="0"/>
                        <a:buChar char="•"/>
                        <a:tabLst>
                          <a:tab pos="263525" algn="l"/>
                        </a:tabLst>
                      </a:pPr>
                      <a:r>
                        <a:rPr lang="en-US" sz="1050" noProof="0" dirty="0">
                          <a:solidFill>
                            <a:schemeClr val="tx1"/>
                          </a:solidFill>
                          <a:latin typeface="Arial" panose="020B0604020202020204" pitchFamily="34" charset="0"/>
                          <a:cs typeface="Arial" panose="020B0604020202020204" pitchFamily="34" charset="0"/>
                        </a:rPr>
                        <a:t>Verify similar conditions to identify similar components that could fall on other drill rigs. </a:t>
                      </a:r>
                      <a:endParaRPr lang="en-US" sz="1050" noProof="0" dirty="0">
                        <a:solidFill>
                          <a:schemeClr val="tx1"/>
                        </a:solidFill>
                        <a:latin typeface="Arial" panose="020B0604020202020204" pitchFamily="34" charset="0"/>
                        <a:ea typeface="+mn-ea"/>
                        <a:cs typeface="Arial" panose="020B0604020202020204" pitchFamily="34" charset="0"/>
                      </a:endParaRPr>
                    </a:p>
                  </a:txBody>
                  <a:tcPr marL="0" marR="0" marT="7620" marB="0" anchor="ctr">
                    <a:lnL w="0">
                      <a:noFill/>
                    </a:lnL>
                    <a:lnR w="12700">
                      <a:solidFill>
                        <a:schemeClr val="bg1">
                          <a:lumMod val="65000"/>
                        </a:schemeClr>
                      </a:solidFill>
                    </a:lnR>
                    <a:noFill/>
                  </a:tcPr>
                </a:tc>
                <a:extLst>
                  <a:ext uri="{0D108BD9-81ED-4DB2-BD59-A6C34878D82A}">
                    <a16:rowId xmlns:a16="http://schemas.microsoft.com/office/drawing/2014/main" val="2170553483"/>
                  </a:ext>
                </a:extLst>
              </a:tr>
              <a:tr h="384414">
                <a:tc>
                  <a:txBody>
                    <a:bodyPr/>
                    <a:lstStyle/>
                    <a:p>
                      <a:r>
                        <a:rPr lang="en-US" sz="1000" b="1" dirty="0">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208915" indent="-118110" algn="l">
                        <a:lnSpc>
                          <a:spcPct val="100000"/>
                        </a:lnSpc>
                        <a:spcBef>
                          <a:spcPts val="1195"/>
                        </a:spcBef>
                        <a:buClr>
                          <a:srgbClr val="000000"/>
                        </a:buClr>
                        <a:buChar char="•"/>
                        <a:tabLst>
                          <a:tab pos="208915" algn="l"/>
                        </a:tabLst>
                      </a:pPr>
                      <a:r>
                        <a:rPr lang="en-US" sz="1050" noProof="0" dirty="0">
                          <a:latin typeface="Arial"/>
                          <a:cs typeface="Arial"/>
                        </a:rPr>
                        <a:t>No applicable policies.</a:t>
                      </a:r>
                    </a:p>
                  </a:txBody>
                  <a:tcPr marL="0" marR="0" marT="151765" marB="0">
                    <a:lnL w="0">
                      <a:noFill/>
                    </a:lnL>
                    <a:lnR w="12700">
                      <a:solidFill>
                        <a:schemeClr val="bg1">
                          <a:lumMod val="65000"/>
                        </a:schemeClr>
                      </a:solidFill>
                    </a:lnR>
                    <a:noFill/>
                  </a:tcPr>
                </a:tc>
                <a:extLst>
                  <a:ext uri="{0D108BD9-81ED-4DB2-BD59-A6C34878D82A}">
                    <a16:rowId xmlns:a16="http://schemas.microsoft.com/office/drawing/2014/main" val="1745805115"/>
                  </a:ext>
                </a:extLst>
              </a:tr>
              <a:tr h="369628">
                <a:tc>
                  <a:txBody>
                    <a:bodyPr/>
                    <a:lstStyle/>
                    <a:p>
                      <a:r>
                        <a:rPr lang="en-US" sz="1000" b="1" dirty="0">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latin typeface="Arial" panose="020B0604020202020204" pitchFamily="34" charset="0"/>
                          <a:cs typeface="Arial" panose="020B0604020202020204" pitchFamily="34" charset="0"/>
                        </a:rPr>
                        <a:t>Employee sustained a right shoulder contusion.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399199">
                <a:tc>
                  <a:txBody>
                    <a:bodyPr/>
                    <a:lstStyle/>
                    <a:p>
                      <a:r>
                        <a:rPr lang="en-US" sz="1000" b="1" dirty="0">
                          <a:latin typeface="Arial"/>
                          <a:cs typeface="Arial"/>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latin typeface="Arial" panose="020B0604020202020204" pitchFamily="34" charset="0"/>
                          <a:cs typeface="Arial" panose="020B0604020202020204" pitchFamily="34" charset="0"/>
                        </a:rPr>
                        <a:t>Helbert Felix Galdos Valdivia, Manager-Health and Safety</a:t>
                      </a:r>
                    </a:p>
                    <a:p>
                      <a:pPr marL="171450" marR="0" lvl="0" indent="-171450" algn="l" defTabSz="91440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noProof="0" dirty="0">
                          <a:latin typeface="Arial"/>
                          <a:cs typeface="Arial"/>
                        </a:rPr>
                        <a:t>David Vásquez, General Mine Manager</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graphicFrame>
        <p:nvGraphicFramePr>
          <p:cNvPr id="27" name="Table 25">
            <a:extLst>
              <a:ext uri="{FF2B5EF4-FFF2-40B4-BE49-F238E27FC236}">
                <a16:creationId xmlns:a16="http://schemas.microsoft.com/office/drawing/2014/main" id="{518B5387-EEA9-49CC-8804-1ECD6BE7A834}"/>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PFE # 2026-15</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Event ID # 20039879</a:t>
                      </a:r>
                      <a:endParaRPr lang="en-US" sz="1050" b="0" dirty="0">
                        <a:solidFill>
                          <a:schemeClr val="tx1"/>
                        </a:solidFill>
                        <a:highlight>
                          <a:srgbClr val="FFFF00"/>
                        </a:highlight>
                        <a:latin typeface="Arial" panose="020B0604020202020204" pitchFamily="34" charset="0"/>
                        <a:cs typeface="Arial" panose="020B060402020202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sp>
        <p:nvSpPr>
          <p:cNvPr id="2" name="TextBox 1">
            <a:extLst>
              <a:ext uri="{FF2B5EF4-FFF2-40B4-BE49-F238E27FC236}">
                <a16:creationId xmlns:a16="http://schemas.microsoft.com/office/drawing/2014/main" id="{AE58BB17-B072-1534-190F-31E1290A7FC0}"/>
              </a:ext>
            </a:extLst>
          </p:cNvPr>
          <p:cNvSpPr txBox="1"/>
          <p:nvPr/>
        </p:nvSpPr>
        <p:spPr>
          <a:xfrm>
            <a:off x="100070" y="619596"/>
            <a:ext cx="124939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Falling Objects</a:t>
            </a:r>
          </a:p>
        </p:txBody>
      </p:sp>
      <p:pic>
        <p:nvPicPr>
          <p:cNvPr id="4" name="Picture 3" descr="Icon&#10;&#10;Description automatically generated">
            <a:extLst>
              <a:ext uri="{FF2B5EF4-FFF2-40B4-BE49-F238E27FC236}">
                <a16:creationId xmlns:a16="http://schemas.microsoft.com/office/drawing/2014/main" id="{BDF018FB-0B8A-AC81-B641-8FCFCA6808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741" y="101516"/>
            <a:ext cx="598047" cy="518080"/>
          </a:xfrm>
          <a:prstGeom prst="rect">
            <a:avLst/>
          </a:prstGeom>
        </p:spPr>
      </p:pic>
      <p:grpSp>
        <p:nvGrpSpPr>
          <p:cNvPr id="14" name="Group 13">
            <a:extLst>
              <a:ext uri="{FF2B5EF4-FFF2-40B4-BE49-F238E27FC236}">
                <a16:creationId xmlns:a16="http://schemas.microsoft.com/office/drawing/2014/main" id="{F1EB9E92-DF55-7856-D4E2-2DE9D473E83A}"/>
              </a:ext>
            </a:extLst>
          </p:cNvPr>
          <p:cNvGrpSpPr/>
          <p:nvPr/>
        </p:nvGrpSpPr>
        <p:grpSpPr>
          <a:xfrm>
            <a:off x="6403018" y="1638344"/>
            <a:ext cx="3375576" cy="4131794"/>
            <a:chOff x="7507253" y="1283419"/>
            <a:chExt cx="4453059" cy="5173980"/>
          </a:xfrm>
        </p:grpSpPr>
        <p:pic>
          <p:nvPicPr>
            <p:cNvPr id="8" name="Picture 7">
              <a:extLst>
                <a:ext uri="{FF2B5EF4-FFF2-40B4-BE49-F238E27FC236}">
                  <a16:creationId xmlns:a16="http://schemas.microsoft.com/office/drawing/2014/main" id="{6BB12E0A-2CE2-FEAF-9294-3BDF885F7FF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507253" y="1283419"/>
              <a:ext cx="4453059" cy="5173980"/>
            </a:xfrm>
            <a:prstGeom prst="rect">
              <a:avLst/>
            </a:prstGeom>
          </p:spPr>
        </p:pic>
        <p:sp>
          <p:nvSpPr>
            <p:cNvPr id="10" name="Oval 9">
              <a:extLst>
                <a:ext uri="{FF2B5EF4-FFF2-40B4-BE49-F238E27FC236}">
                  <a16:creationId xmlns:a16="http://schemas.microsoft.com/office/drawing/2014/main" id="{196F0F00-13C2-7A52-2C8E-95B0F346DECB}"/>
                </a:ext>
              </a:extLst>
            </p:cNvPr>
            <p:cNvSpPr/>
            <p:nvPr/>
          </p:nvSpPr>
          <p:spPr>
            <a:xfrm>
              <a:off x="9771961" y="1366092"/>
              <a:ext cx="275422" cy="220337"/>
            </a:xfrm>
            <a:prstGeom prst="ellipse">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AEE8D622-7CEA-F512-C403-76691F34299D}"/>
                </a:ext>
              </a:extLst>
            </p:cNvPr>
            <p:cNvSpPr/>
            <p:nvPr/>
          </p:nvSpPr>
          <p:spPr>
            <a:xfrm>
              <a:off x="9916160" y="5202621"/>
              <a:ext cx="619317" cy="405648"/>
            </a:xfrm>
            <a:prstGeom prst="ellipse">
              <a:avLst/>
            </a:prstGeom>
            <a:noFill/>
            <a:ln w="190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P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Arrow Connector 12">
              <a:extLst>
                <a:ext uri="{FF2B5EF4-FFF2-40B4-BE49-F238E27FC236}">
                  <a16:creationId xmlns:a16="http://schemas.microsoft.com/office/drawing/2014/main" id="{F80E5D4D-9E98-D8D2-94F6-6DDC56623498}"/>
                </a:ext>
              </a:extLst>
            </p:cNvPr>
            <p:cNvCxnSpPr>
              <a:cxnSpLocks/>
            </p:cNvCxnSpPr>
            <p:nvPr/>
          </p:nvCxnSpPr>
          <p:spPr>
            <a:xfrm>
              <a:off x="9916160" y="1586428"/>
              <a:ext cx="252000" cy="385200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pic>
        <p:nvPicPr>
          <p:cNvPr id="18" name="Picture 17">
            <a:extLst>
              <a:ext uri="{FF2B5EF4-FFF2-40B4-BE49-F238E27FC236}">
                <a16:creationId xmlns:a16="http://schemas.microsoft.com/office/drawing/2014/main" id="{AF946AC7-ADD7-C538-6027-8C9ECD7D2213}"/>
              </a:ext>
            </a:extLst>
          </p:cNvPr>
          <p:cNvPicPr>
            <a:picLocks noChangeAspect="1"/>
          </p:cNvPicPr>
          <p:nvPr/>
        </p:nvPicPr>
        <p:blipFill>
          <a:blip r:embed="rId4"/>
          <a:srcRect l="17409"/>
          <a:stretch>
            <a:fillRect/>
          </a:stretch>
        </p:blipFill>
        <p:spPr>
          <a:xfrm>
            <a:off x="9994542" y="4033625"/>
            <a:ext cx="1801114" cy="1679932"/>
          </a:xfrm>
          <a:prstGeom prst="rect">
            <a:avLst/>
          </a:prstGeom>
        </p:spPr>
      </p:pic>
      <p:sp>
        <p:nvSpPr>
          <p:cNvPr id="23" name="TextBox 22">
            <a:extLst>
              <a:ext uri="{FF2B5EF4-FFF2-40B4-BE49-F238E27FC236}">
                <a16:creationId xmlns:a16="http://schemas.microsoft.com/office/drawing/2014/main" id="{350D625E-F5C7-9260-8401-78351C08B923}"/>
              </a:ext>
            </a:extLst>
          </p:cNvPr>
          <p:cNvSpPr txBox="1"/>
          <p:nvPr/>
        </p:nvSpPr>
        <p:spPr>
          <a:xfrm>
            <a:off x="9778595" y="5713557"/>
            <a:ext cx="1940532" cy="528606"/>
          </a:xfrm>
          <a:prstGeom prst="rect">
            <a:avLst/>
          </a:prstGeom>
          <a:noFill/>
        </p:spPr>
        <p:txBody>
          <a:bodyPr wrap="square" rtlCol="0">
            <a:spAutoFit/>
          </a:body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Mark left by the disc on the injured employee's disposable coverall.</a:t>
            </a:r>
          </a:p>
        </p:txBody>
      </p:sp>
      <p:sp>
        <p:nvSpPr>
          <p:cNvPr id="25" name="TextBox 24">
            <a:extLst>
              <a:ext uri="{FF2B5EF4-FFF2-40B4-BE49-F238E27FC236}">
                <a16:creationId xmlns:a16="http://schemas.microsoft.com/office/drawing/2014/main" id="{81D8C821-928D-58FB-6126-7BB93B965A0C}"/>
              </a:ext>
            </a:extLst>
          </p:cNvPr>
          <p:cNvSpPr txBox="1"/>
          <p:nvPr/>
        </p:nvSpPr>
        <p:spPr>
          <a:xfrm>
            <a:off x="9848304" y="3202451"/>
            <a:ext cx="1801114" cy="237757"/>
          </a:xfrm>
          <a:prstGeom prst="rect">
            <a:avLst/>
          </a:prstGeom>
          <a:noFill/>
        </p:spPr>
        <p:txBody>
          <a:bodyPr wrap="square" rtlCol="0">
            <a:spAutoFit/>
          </a:body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s-PE"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Bronze </a:t>
            </a:r>
            <a:r>
              <a:rPr kumimoji="0" lang="en-US"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disc that fell</a:t>
            </a:r>
            <a:r>
              <a:rPr kumimoji="0" lang="es-PE"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a:t>
            </a:r>
          </a:p>
        </p:txBody>
      </p:sp>
      <p:pic>
        <p:nvPicPr>
          <p:cNvPr id="5" name="Picture 6">
            <a:extLst>
              <a:ext uri="{FF2B5EF4-FFF2-40B4-BE49-F238E27FC236}">
                <a16:creationId xmlns:a16="http://schemas.microsoft.com/office/drawing/2014/main" id="{C223D03A-9418-A06D-A1A3-78F4C26E6AF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94541" y="1638343"/>
            <a:ext cx="1721545" cy="1537563"/>
          </a:xfrm>
          <a:prstGeom prst="rect">
            <a:avLst/>
          </a:prstGeom>
          <a:noFill/>
        </p:spPr>
      </p:pic>
    </p:spTree>
    <p:extLst>
      <p:ext uri="{BB962C8B-B14F-4D97-AF65-F5344CB8AC3E}">
        <p14:creationId xmlns:p14="http://schemas.microsoft.com/office/powerpoint/2010/main" val="3735634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group of people standing in a dirt area&#10;&#10;AI-generated content may be incorrect.">
            <a:extLst>
              <a:ext uri="{FF2B5EF4-FFF2-40B4-BE49-F238E27FC236}">
                <a16:creationId xmlns:a16="http://schemas.microsoft.com/office/drawing/2014/main" id="{E471A99C-E0A9-51B8-8B35-2E41F11B2307}"/>
              </a:ext>
            </a:extLst>
          </p:cNvPr>
          <p:cNvPicPr>
            <a:picLocks noGrp="1" noChangeAspect="1"/>
          </p:cNvPicPr>
          <p:nvPr>
            <p:ph type="pic" sz="quarter" idx="17"/>
          </p:nvPr>
        </p:nvPicPr>
        <p:blipFill>
          <a:blip r:embed="rId3"/>
          <a:srcRect l="11589" r="11589"/>
          <a:stretch/>
        </p:blipFill>
        <p:spPr>
          <a:xfrm>
            <a:off x="6461367" y="1508378"/>
            <a:ext cx="2409824" cy="2244474"/>
          </a:xfrm>
          <a:prstGeom prst="rect">
            <a:avLst/>
          </a:prstGeom>
        </p:spPr>
      </p:pic>
      <p:sp>
        <p:nvSpPr>
          <p:cNvPr id="5" name="Text Placeholder 4">
            <a:extLst>
              <a:ext uri="{FF2B5EF4-FFF2-40B4-BE49-F238E27FC236}">
                <a16:creationId xmlns:a16="http://schemas.microsoft.com/office/drawing/2014/main" id="{DC57936B-51BF-79BD-576A-C8E50F7775C6}"/>
              </a:ext>
            </a:extLst>
          </p:cNvPr>
          <p:cNvSpPr>
            <a:spLocks noGrp="1"/>
          </p:cNvSpPr>
          <p:nvPr>
            <p:ph type="body" sz="quarter" idx="32"/>
          </p:nvPr>
        </p:nvSpPr>
        <p:spPr>
          <a:xfrm>
            <a:off x="6308965" y="3773170"/>
            <a:ext cx="2734944" cy="216164"/>
          </a:xfrm>
        </p:spPr>
        <p:txBody>
          <a:bodyPr lIns="91440" tIns="45720" rIns="91440" bIns="45720" anchor="t"/>
          <a:lstStyle/>
          <a:p>
            <a:pPr marL="91440" indent="-91440"/>
            <a:r>
              <a:rPr lang="en-US" sz="1050" i="1" dirty="0">
                <a:latin typeface="Arial" panose="020B0604020202020204" pitchFamily="34" charset="0"/>
                <a:ea typeface="Calibri" panose="020F0502020204030204"/>
                <a:cs typeface="Arial" panose="020B0604020202020204" pitchFamily="34" charset="0"/>
              </a:rPr>
              <a:t>Roadway where incident occurred</a:t>
            </a:r>
          </a:p>
        </p:txBody>
      </p:sp>
      <p:sp>
        <p:nvSpPr>
          <p:cNvPr id="6" name="Text Placeholder 5">
            <a:extLst>
              <a:ext uri="{FF2B5EF4-FFF2-40B4-BE49-F238E27FC236}">
                <a16:creationId xmlns:a16="http://schemas.microsoft.com/office/drawing/2014/main" id="{D0958565-0E58-F744-B545-19D68A4C3744}"/>
              </a:ext>
            </a:extLst>
          </p:cNvPr>
          <p:cNvSpPr>
            <a:spLocks noGrp="1"/>
          </p:cNvSpPr>
          <p:nvPr>
            <p:ph type="body" sz="quarter" idx="33"/>
          </p:nvPr>
        </p:nvSpPr>
        <p:spPr>
          <a:xfrm>
            <a:off x="8883978" y="3769573"/>
            <a:ext cx="2955514" cy="226425"/>
          </a:xfrm>
        </p:spPr>
        <p:txBody>
          <a:bodyPr lIns="91440" tIns="45720" rIns="91440" bIns="45720" anchor="t"/>
          <a:lstStyle/>
          <a:p>
            <a:pPr marL="91440" indent="-91440"/>
            <a:r>
              <a:rPr lang="en-US" sz="1050" i="1" dirty="0">
                <a:latin typeface="Arial" panose="020B0604020202020204" pitchFamily="34" charset="0"/>
                <a:ea typeface="Calibri" panose="020F0502020204030204"/>
                <a:cs typeface="Arial" panose="020B0604020202020204" pitchFamily="34" charset="0"/>
              </a:rPr>
              <a:t>Simulation of road, equipment and work area</a:t>
            </a:r>
          </a:p>
        </p:txBody>
      </p:sp>
      <p:sp>
        <p:nvSpPr>
          <p:cNvPr id="8" name="Title 7">
            <a:extLst>
              <a:ext uri="{FF2B5EF4-FFF2-40B4-BE49-F238E27FC236}">
                <a16:creationId xmlns:a16="http://schemas.microsoft.com/office/drawing/2014/main" id="{F60FA2F5-F09A-0FA1-F214-AFBB3BDCCB58}"/>
              </a:ext>
            </a:extLst>
          </p:cNvPr>
          <p:cNvSpPr>
            <a:spLocks noGrp="1"/>
          </p:cNvSpPr>
          <p:nvPr>
            <p:ph type="title"/>
          </p:nvPr>
        </p:nvSpPr>
        <p:spPr>
          <a:xfrm>
            <a:off x="3573379" y="269826"/>
            <a:ext cx="5154242" cy="533203"/>
          </a:xfrm>
        </p:spPr>
        <p:txBody>
          <a:bodyPr/>
          <a:lstStyle/>
          <a:p>
            <a:r>
              <a:rPr lang="en-US"/>
              <a:t>Excavator Contacted Energized Powerline </a:t>
            </a:r>
          </a:p>
        </p:txBody>
      </p:sp>
      <p:graphicFrame>
        <p:nvGraphicFramePr>
          <p:cNvPr id="10" name="Table 2">
            <a:extLst>
              <a:ext uri="{FF2B5EF4-FFF2-40B4-BE49-F238E27FC236}">
                <a16:creationId xmlns:a16="http://schemas.microsoft.com/office/drawing/2014/main" id="{9F9460B4-C52A-98CF-6024-468173FB756E}"/>
              </a:ext>
            </a:extLst>
          </p:cNvPr>
          <p:cNvGraphicFramePr>
            <a:graphicFrameLocks noGrp="1"/>
          </p:cNvGraphicFramePr>
          <p:nvPr/>
        </p:nvGraphicFramePr>
        <p:xfrm>
          <a:off x="272810" y="1078478"/>
          <a:ext cx="5609203" cy="5643206"/>
        </p:xfrm>
        <a:graphic>
          <a:graphicData uri="http://schemas.openxmlformats.org/drawingml/2006/table">
            <a:tbl>
              <a:tblPr firstRow="1" bandRow="1">
                <a:tableStyleId>{1FECB4D8-DB02-4DC6-A0A2-4F2EBAE1DC90}</a:tableStyleId>
              </a:tblPr>
              <a:tblGrid>
                <a:gridCol w="1520123">
                  <a:extLst>
                    <a:ext uri="{9D8B030D-6E8A-4147-A177-3AD203B41FA5}">
                      <a16:colId xmlns:a16="http://schemas.microsoft.com/office/drawing/2014/main" val="2478897174"/>
                    </a:ext>
                  </a:extLst>
                </a:gridCol>
                <a:gridCol w="4089080">
                  <a:extLst>
                    <a:ext uri="{9D8B030D-6E8A-4147-A177-3AD203B41FA5}">
                      <a16:colId xmlns:a16="http://schemas.microsoft.com/office/drawing/2014/main" val="1434738273"/>
                    </a:ext>
                  </a:extLst>
                </a:gridCol>
              </a:tblGrid>
              <a:tr h="394403">
                <a:tc gridSpan="2">
                  <a:txBody>
                    <a:bodyPr/>
                    <a:lstStyle/>
                    <a:p>
                      <a:pPr algn="ctr"/>
                      <a:r>
                        <a:rPr lang="en-US" sz="1400" dirty="0">
                          <a:solidFill>
                            <a:schemeClr val="tx1"/>
                          </a:solidFill>
                          <a:latin typeface="Arial"/>
                          <a:cs typeface="Arial"/>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50602">
                <a:tc>
                  <a:txBody>
                    <a:bodyPr/>
                    <a:lstStyle/>
                    <a:p>
                      <a:r>
                        <a:rPr lang="en-US" sz="1000" b="1" dirty="0">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a:cs typeface="Arial"/>
                        </a:rPr>
                        <a:t>Bagdad </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44132">
                <a:tc>
                  <a:txBody>
                    <a:bodyPr/>
                    <a:lstStyle/>
                    <a:p>
                      <a:r>
                        <a:rPr lang="en-US" sz="1000" b="1" dirty="0">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a:cs typeface="Arial"/>
                        </a:rPr>
                        <a:t>September 21, 2026 / 10:50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299259">
                <a:tc>
                  <a:txBody>
                    <a:bodyPr/>
                    <a:lstStyle/>
                    <a:p>
                      <a:r>
                        <a:rPr lang="en-US" sz="1000" b="1" dirty="0">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a:cs typeface="Arial"/>
                        </a:rPr>
                        <a:t>Property Damage</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323039">
                <a:tc>
                  <a:txBody>
                    <a:bodyPr/>
                    <a:lstStyle/>
                    <a:p>
                      <a:r>
                        <a:rPr lang="en-US" sz="1000" b="1" dirty="0">
                          <a:latin typeface="Arial"/>
                          <a:cs typeface="Arial"/>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a:cs typeface="Arial"/>
                        </a:rPr>
                        <a:t>While performing berm enhancements as part of a road construction project, a CAT 340 excavator was backing up and contacted an energized 7200-volt overhead power line. The power line was approximately 25 feet above ground and was hit by the excavator boom. The contact resulted in damage to the power line and superficial damage halfway up the boom. The operator was working from within the fully enclosed cab and was unaware that contact with the power line had occurred.</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91514">
                <a:tc>
                  <a:txBody>
                    <a:bodyPr/>
                    <a:lstStyle/>
                    <a:p>
                      <a:r>
                        <a:rPr lang="en-US" sz="1000" b="1" dirty="0">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50" dirty="0">
                          <a:latin typeface="Arial"/>
                          <a:cs typeface="Arial"/>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705621">
                <a:tc>
                  <a:txBody>
                    <a:bodyPr/>
                    <a:lstStyle/>
                    <a:p>
                      <a:r>
                        <a:rPr lang="en-US" sz="1000" b="1" dirty="0">
                          <a:latin typeface="Arial"/>
                          <a:cs typeface="Arial"/>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solidFill>
                            <a:schemeClr val="tx1"/>
                          </a:solidFill>
                          <a:latin typeface="Arial"/>
                          <a:cs typeface="Arial"/>
                        </a:rPr>
                        <a:t>A job risk assessment (JRA) was completed prior to work that identified the need for spotters and the need to avoid working near overhead power lines. </a:t>
                      </a:r>
                    </a:p>
                    <a:p>
                      <a:pPr marL="171450" indent="-171450">
                        <a:buFont typeface="Arial" panose="020B0604020202020204" pitchFamily="34" charset="0"/>
                        <a:buChar char="•"/>
                      </a:pPr>
                      <a:r>
                        <a:rPr lang="en-US" sz="1050" dirty="0">
                          <a:solidFill>
                            <a:schemeClr val="tx1"/>
                          </a:solidFill>
                          <a:latin typeface="Arial"/>
                          <a:cs typeface="Arial"/>
                        </a:rPr>
                        <a:t>A lack of signage and clear markings around powerline. </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1014330">
                <a:tc>
                  <a:txBody>
                    <a:bodyPr/>
                    <a:lstStyle/>
                    <a:p>
                      <a:r>
                        <a:rPr lang="en-US" sz="1000" b="1" dirty="0">
                          <a:latin typeface="Arial"/>
                          <a:cs typeface="Arial"/>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solidFill>
                            <a:schemeClr val="tx1"/>
                          </a:solidFill>
                          <a:latin typeface="Arial"/>
                          <a:cs typeface="Arial"/>
                        </a:rPr>
                        <a:t>Review overhead power line clearance requirements with equipment operators and spotters.</a:t>
                      </a:r>
                    </a:p>
                    <a:p>
                      <a:pPr marL="171450" indent="-171450">
                        <a:buFont typeface="Arial" panose="020B0604020202020204" pitchFamily="34" charset="0"/>
                        <a:buChar char="•"/>
                      </a:pPr>
                      <a:r>
                        <a:rPr lang="en-US" sz="1050" dirty="0">
                          <a:solidFill>
                            <a:schemeClr val="tx1"/>
                          </a:solidFill>
                          <a:latin typeface="Arial"/>
                          <a:cs typeface="Arial"/>
                        </a:rPr>
                        <a:t>Verify overhead hazards are identified and discussed during pre-task planning and JRA reviews.</a:t>
                      </a:r>
                    </a:p>
                    <a:p>
                      <a:pPr marL="171450" indent="-171450">
                        <a:buFont typeface="Arial" panose="020B0604020202020204" pitchFamily="34" charset="0"/>
                        <a:buChar char="•"/>
                      </a:pPr>
                      <a:r>
                        <a:rPr lang="en-US" sz="1050" dirty="0">
                          <a:solidFill>
                            <a:schemeClr val="tx1"/>
                          </a:solidFill>
                          <a:latin typeface="Arial"/>
                          <a:cs typeface="Arial"/>
                        </a:rPr>
                        <a:t>Use clear signage and clearly mark exclusion zones where equipment could encroach electrical hazards. </a:t>
                      </a:r>
                    </a:p>
                  </a:txBody>
                  <a:tcPr anchor="ctr">
                    <a:lnL w="0">
                      <a:noFill/>
                    </a:lnL>
                    <a:lnR w="12700">
                      <a:solidFill>
                        <a:schemeClr val="bg1">
                          <a:lumMod val="65000"/>
                        </a:schemeClr>
                      </a:solidFill>
                    </a:lnR>
                    <a:noFill/>
                  </a:tcPr>
                </a:tc>
                <a:extLst>
                  <a:ext uri="{0D108BD9-81ED-4DB2-BD59-A6C34878D82A}">
                    <a16:rowId xmlns:a16="http://schemas.microsoft.com/office/drawing/2014/main" val="2182568747"/>
                  </a:ext>
                </a:extLst>
              </a:tr>
              <a:tr h="382606">
                <a:tc>
                  <a:txBody>
                    <a:bodyPr/>
                    <a:lstStyle/>
                    <a:p>
                      <a:r>
                        <a:rPr lang="en-US" sz="1000" b="1" dirty="0">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lvl="0" indent="-171450">
                        <a:buFont typeface="Arial" panose="020B0604020202020204" pitchFamily="34" charset="0"/>
                        <a:buChar char="•"/>
                      </a:pPr>
                      <a:r>
                        <a:rPr lang="en-US" sz="1050" b="0" i="0" u="none" strike="noStrike" noProof="0" dirty="0">
                          <a:latin typeface="Arial" panose="020B0604020202020204" pitchFamily="34" charset="0"/>
                          <a:cs typeface="Arial" panose="020B0604020202020204" pitchFamily="34" charset="0"/>
                          <a:hlinkClick r:id="rId4"/>
                        </a:rPr>
                        <a:t>FCX-HS03 Electrical Safety Policy</a:t>
                      </a:r>
                      <a:endParaRPr lang="en-US" sz="1050" b="0" i="0" u="none" strike="noStrike" noProof="0" dirty="0">
                        <a:latin typeface="Arial" panose="020B0604020202020204" pitchFamily="34" charset="0"/>
                        <a:ea typeface="Calibri"/>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304101">
                <a:tc>
                  <a:txBody>
                    <a:bodyPr/>
                    <a:lstStyle/>
                    <a:p>
                      <a:r>
                        <a:rPr lang="en-US" sz="1000" b="1" dirty="0">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latin typeface="Arial"/>
                          <a:cs typeface="Arial"/>
                        </a:rPr>
                        <a:t>No injuries.</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300089">
                <a:tc>
                  <a:txBody>
                    <a:bodyPr/>
                    <a:lstStyle/>
                    <a:p>
                      <a:r>
                        <a:rPr lang="en-US" sz="1000" b="1" dirty="0">
                          <a:latin typeface="Arial"/>
                          <a:cs typeface="Arial"/>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latin typeface="Arial"/>
                          <a:cs typeface="Arial"/>
                        </a:rPr>
                        <a:t>Glenn Marte</a:t>
                      </a:r>
                      <a:r>
                        <a:rPr lang="en-US" sz="1050">
                          <a:latin typeface="Arial"/>
                          <a:cs typeface="Arial"/>
                        </a:rPr>
                        <a:t>, Manager-Health and Safety Projects</a:t>
                      </a:r>
                      <a:endParaRPr lang="en-US" sz="1050" dirty="0">
                        <a:latin typeface="Arial"/>
                        <a:cs typeface="Arial"/>
                      </a:endParaRP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sp>
        <p:nvSpPr>
          <p:cNvPr id="11" name="TextBox 10">
            <a:extLst>
              <a:ext uri="{FF2B5EF4-FFF2-40B4-BE49-F238E27FC236}">
                <a16:creationId xmlns:a16="http://schemas.microsoft.com/office/drawing/2014/main" id="{40C31247-777A-D7B0-FE39-3ECBAE4D738B}"/>
              </a:ext>
            </a:extLst>
          </p:cNvPr>
          <p:cNvSpPr txBox="1"/>
          <p:nvPr/>
        </p:nvSpPr>
        <p:spPr>
          <a:xfrm>
            <a:off x="70832" y="525256"/>
            <a:ext cx="1390575"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Exposure to Electrical Hazards </a:t>
            </a:r>
          </a:p>
        </p:txBody>
      </p:sp>
      <p:graphicFrame>
        <p:nvGraphicFramePr>
          <p:cNvPr id="12" name="Table 25">
            <a:extLst>
              <a:ext uri="{FF2B5EF4-FFF2-40B4-BE49-F238E27FC236}">
                <a16:creationId xmlns:a16="http://schemas.microsoft.com/office/drawing/2014/main" id="{23BCD6E4-1D9F-E609-D2A2-C8A78478BE8F}"/>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ID # 2026-25</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Event ID # 20040004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pic>
        <p:nvPicPr>
          <p:cNvPr id="13" name="Picture 12" descr="Icon&#10;&#10;Description automatically generated">
            <a:extLst>
              <a:ext uri="{FF2B5EF4-FFF2-40B4-BE49-F238E27FC236}">
                <a16:creationId xmlns:a16="http://schemas.microsoft.com/office/drawing/2014/main" id="{F94A517B-D544-1157-F322-9608CDFF9A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9171" y="93838"/>
            <a:ext cx="493202" cy="427254"/>
          </a:xfrm>
          <a:prstGeom prst="rect">
            <a:avLst/>
          </a:prstGeom>
        </p:spPr>
      </p:pic>
      <p:pic>
        <p:nvPicPr>
          <p:cNvPr id="24" name="Picture Placeholder 23" descr="A aerial view of a road with a yellow excavator&#10;&#10;AI-generated content may be incorrect.">
            <a:extLst>
              <a:ext uri="{FF2B5EF4-FFF2-40B4-BE49-F238E27FC236}">
                <a16:creationId xmlns:a16="http://schemas.microsoft.com/office/drawing/2014/main" id="{ECD50A33-EFEC-0405-554D-86D9829FAE3C}"/>
              </a:ext>
            </a:extLst>
          </p:cNvPr>
          <p:cNvPicPr>
            <a:picLocks noGrp="1" noChangeAspect="1"/>
          </p:cNvPicPr>
          <p:nvPr>
            <p:ph type="pic" sz="quarter" idx="18"/>
          </p:nvPr>
        </p:nvPicPr>
        <p:blipFill>
          <a:blip r:embed="rId6"/>
          <a:srcRect t="12828" b="12828"/>
          <a:stretch/>
        </p:blipFill>
        <p:spPr>
          <a:xfrm>
            <a:off x="6461367" y="4070149"/>
            <a:ext cx="4994995" cy="2166777"/>
          </a:xfrm>
          <a:prstGeom prst="rect">
            <a:avLst/>
          </a:prstGeom>
        </p:spPr>
      </p:pic>
      <p:pic>
        <p:nvPicPr>
          <p:cNvPr id="2" name="Picture Placeholder 1">
            <a:extLst>
              <a:ext uri="{FF2B5EF4-FFF2-40B4-BE49-F238E27FC236}">
                <a16:creationId xmlns:a16="http://schemas.microsoft.com/office/drawing/2014/main" id="{E1DB70CA-67EA-5187-70E2-7F56FD723B36}"/>
              </a:ext>
            </a:extLst>
          </p:cNvPr>
          <p:cNvPicPr>
            <a:picLocks noGrp="1" noChangeAspect="1"/>
          </p:cNvPicPr>
          <p:nvPr>
            <p:ph type="pic" sz="quarter" idx="16"/>
          </p:nvPr>
        </p:nvPicPr>
        <p:blipFill>
          <a:blip r:embed="rId7">
            <a:extLst>
              <a:ext uri="{28A0092B-C50C-407E-A947-70E740481C1C}">
                <a14:useLocalDpi xmlns:a14="http://schemas.microsoft.com/office/drawing/2010/main" val="0"/>
              </a:ext>
            </a:extLst>
          </a:blip>
          <a:srcRect l="15987" r="15987"/>
          <a:stretch/>
        </p:blipFill>
        <p:spPr>
          <a:xfrm>
            <a:off x="9046538" y="1528645"/>
            <a:ext cx="2409824" cy="2240928"/>
          </a:xfrm>
          <a:prstGeom prst="rect">
            <a:avLst/>
          </a:prstGeom>
        </p:spPr>
      </p:pic>
      <p:sp>
        <p:nvSpPr>
          <p:cNvPr id="3" name="Text Placeholder 5">
            <a:extLst>
              <a:ext uri="{FF2B5EF4-FFF2-40B4-BE49-F238E27FC236}">
                <a16:creationId xmlns:a16="http://schemas.microsoft.com/office/drawing/2014/main" id="{4C85818F-7685-F9C9-27E1-0823662F2A29}"/>
              </a:ext>
            </a:extLst>
          </p:cNvPr>
          <p:cNvSpPr txBox="1">
            <a:spLocks/>
          </p:cNvSpPr>
          <p:nvPr/>
        </p:nvSpPr>
        <p:spPr>
          <a:xfrm>
            <a:off x="6308965" y="6236926"/>
            <a:ext cx="2734944" cy="226425"/>
          </a:xfrm>
          <a:prstGeom prst="rect">
            <a:avLst/>
          </a:prstGeom>
        </p:spPr>
        <p:txBody>
          <a:bodyPr lIns="91440" tIns="45720" rIns="91440" bIns="45720" anchor="t"/>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0" marR="0" lvl="0" indent="-91440"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Calibri" panose="020F0502020204030204"/>
                <a:cs typeface="Arial" panose="020B0604020202020204" pitchFamily="34" charset="0"/>
              </a:rPr>
              <a:t>Incident diagram </a:t>
            </a:r>
          </a:p>
        </p:txBody>
      </p:sp>
    </p:spTree>
    <p:extLst>
      <p:ext uri="{BB962C8B-B14F-4D97-AF65-F5344CB8AC3E}">
        <p14:creationId xmlns:p14="http://schemas.microsoft.com/office/powerpoint/2010/main" val="958356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C57936B-51BF-79BD-576A-C8E50F7775C6}"/>
              </a:ext>
            </a:extLst>
          </p:cNvPr>
          <p:cNvSpPr>
            <a:spLocks noGrp="1"/>
          </p:cNvSpPr>
          <p:nvPr>
            <p:ph type="body" sz="quarter" idx="32"/>
          </p:nvPr>
        </p:nvSpPr>
        <p:spPr>
          <a:xfrm>
            <a:off x="6383152" y="3932642"/>
            <a:ext cx="2181184" cy="236484"/>
          </a:xfrm>
        </p:spPr>
        <p:txBody>
          <a:bodyPr/>
          <a:lstStyle/>
          <a:p>
            <a:r>
              <a:rPr lang="en-US" sz="1050" i="1" dirty="0">
                <a:latin typeface="Arial" panose="020B0604020202020204" pitchFamily="34" charset="0"/>
                <a:cs typeface="Arial" panose="020B0604020202020204" pitchFamily="34" charset="0"/>
              </a:rPr>
              <a:t>Operating drill (lower left) and shovel working above </a:t>
            </a:r>
          </a:p>
        </p:txBody>
      </p:sp>
      <p:sp>
        <p:nvSpPr>
          <p:cNvPr id="8" name="Title 7">
            <a:extLst>
              <a:ext uri="{FF2B5EF4-FFF2-40B4-BE49-F238E27FC236}">
                <a16:creationId xmlns:a16="http://schemas.microsoft.com/office/drawing/2014/main" id="{F60FA2F5-F09A-0FA1-F214-AFBB3BDCCB58}"/>
              </a:ext>
            </a:extLst>
          </p:cNvPr>
          <p:cNvSpPr>
            <a:spLocks noGrp="1"/>
          </p:cNvSpPr>
          <p:nvPr>
            <p:ph type="title"/>
          </p:nvPr>
        </p:nvSpPr>
        <p:spPr>
          <a:xfrm>
            <a:off x="3573379" y="269826"/>
            <a:ext cx="4544903" cy="533203"/>
          </a:xfrm>
        </p:spPr>
        <p:txBody>
          <a:bodyPr/>
          <a:lstStyle/>
          <a:p>
            <a:r>
              <a:rPr lang="en-US"/>
              <a:t>Drill Hit by Falling Rock</a:t>
            </a:r>
          </a:p>
        </p:txBody>
      </p:sp>
      <p:graphicFrame>
        <p:nvGraphicFramePr>
          <p:cNvPr id="10" name="Table 2">
            <a:extLst>
              <a:ext uri="{FF2B5EF4-FFF2-40B4-BE49-F238E27FC236}">
                <a16:creationId xmlns:a16="http://schemas.microsoft.com/office/drawing/2014/main" id="{9F9460B4-C52A-98CF-6024-468173FB756E}"/>
              </a:ext>
            </a:extLst>
          </p:cNvPr>
          <p:cNvGraphicFramePr>
            <a:graphicFrameLocks noGrp="1"/>
          </p:cNvGraphicFramePr>
          <p:nvPr/>
        </p:nvGraphicFramePr>
        <p:xfrm>
          <a:off x="272810" y="1078478"/>
          <a:ext cx="5691385" cy="5530224"/>
        </p:xfrm>
        <a:graphic>
          <a:graphicData uri="http://schemas.openxmlformats.org/drawingml/2006/table">
            <a:tbl>
              <a:tblPr firstRow="1" bandRow="1">
                <a:tableStyleId>{1FECB4D8-DB02-4DC6-A0A2-4F2EBAE1DC90}</a:tableStyleId>
              </a:tblPr>
              <a:tblGrid>
                <a:gridCol w="1542395">
                  <a:extLst>
                    <a:ext uri="{9D8B030D-6E8A-4147-A177-3AD203B41FA5}">
                      <a16:colId xmlns:a16="http://schemas.microsoft.com/office/drawing/2014/main" val="2478897174"/>
                    </a:ext>
                  </a:extLst>
                </a:gridCol>
                <a:gridCol w="4148990">
                  <a:extLst>
                    <a:ext uri="{9D8B030D-6E8A-4147-A177-3AD203B41FA5}">
                      <a16:colId xmlns:a16="http://schemas.microsoft.com/office/drawing/2014/main" val="1434738273"/>
                    </a:ext>
                  </a:extLst>
                </a:gridCol>
              </a:tblGrid>
              <a:tr h="377688">
                <a:tc gridSpan="2">
                  <a:txBody>
                    <a:bodyPr/>
                    <a:lstStyle/>
                    <a:p>
                      <a:pPr algn="ctr"/>
                      <a:r>
                        <a:rPr lang="en-US" sz="1400">
                          <a:solidFill>
                            <a:schemeClr val="tx1"/>
                          </a:solidFill>
                          <a:latin typeface="Arial"/>
                          <a:cs typeface="Arial"/>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87371">
                <a:tc>
                  <a:txBody>
                    <a:bodyPr/>
                    <a:lstStyle/>
                    <a:p>
                      <a:r>
                        <a:rPr lang="en-US" sz="1000" b="1">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a:cs typeface="Arial"/>
                        </a:rPr>
                        <a:t>Morenci</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95582">
                <a:tc>
                  <a:txBody>
                    <a:bodyPr/>
                    <a:lstStyle/>
                    <a:p>
                      <a:r>
                        <a:rPr lang="en-US" sz="1000" b="1">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a:latin typeface="Arial"/>
                          <a:cs typeface="Arial"/>
                        </a:rPr>
                        <a:t>September 22, 2026 / 2:45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344852">
                <a:tc>
                  <a:txBody>
                    <a:bodyPr/>
                    <a:lstStyle/>
                    <a:p>
                      <a:r>
                        <a:rPr lang="en-US" sz="1000" b="1">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a:cs typeface="Arial"/>
                        </a:rPr>
                        <a:t>Property Damage</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193006">
                <a:tc>
                  <a:txBody>
                    <a:bodyPr/>
                    <a:lstStyle/>
                    <a:p>
                      <a:r>
                        <a:rPr lang="en-US" sz="1000" b="1">
                          <a:latin typeface="Arial"/>
                          <a:cs typeface="Arial"/>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a:cs typeface="Arial"/>
                        </a:rPr>
                        <a:t>A drill rig was operating near the high-wall when rocks fell from above and struck the equipment, causing damage. At the time of the event, a shovel was performing outside edge work approximately 300 feet above the drill location. After breaking on impact, the largest rock was estimated to be 3 ft × 2 ft × 1.5 ft.</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79160">
                <a:tc>
                  <a:txBody>
                    <a:bodyPr/>
                    <a:lstStyle/>
                    <a:p>
                      <a:r>
                        <a:rPr lang="en-US" sz="1000" b="1">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50">
                          <a:latin typeface="Arial"/>
                          <a:cs typeface="Arial"/>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675717">
                <a:tc>
                  <a:txBody>
                    <a:bodyPr/>
                    <a:lstStyle/>
                    <a:p>
                      <a:r>
                        <a:rPr lang="en-US" sz="1000" b="1">
                          <a:latin typeface="Arial"/>
                          <a:cs typeface="Arial"/>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solidFill>
                            <a:schemeClr val="tx1"/>
                          </a:solidFill>
                          <a:latin typeface="Arial"/>
                          <a:cs typeface="Arial"/>
                        </a:rPr>
                        <a:t>No operations should have been conducted under active outside edge mining.</a:t>
                      </a:r>
                    </a:p>
                    <a:p>
                      <a:pPr marL="171450" lvl="0" indent="-171450">
                        <a:buFont typeface="Arial" panose="020B0604020202020204" pitchFamily="34" charset="0"/>
                        <a:buChar char="•"/>
                      </a:pPr>
                      <a:r>
                        <a:rPr lang="en-US" sz="1050" dirty="0">
                          <a:solidFill>
                            <a:schemeClr val="tx1"/>
                          </a:solidFill>
                          <a:latin typeface="Arial"/>
                          <a:cs typeface="Arial"/>
                        </a:rPr>
                        <a:t>Ineffective communication and coordination of mining activities.</a:t>
                      </a: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971343">
                <a:tc>
                  <a:txBody>
                    <a:bodyPr/>
                    <a:lstStyle/>
                    <a:p>
                      <a:r>
                        <a:rPr lang="en-US" sz="1000" b="1">
                          <a:latin typeface="Arial"/>
                          <a:cs typeface="Arial"/>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lvl="0" indent="-171450" algn="l">
                        <a:lnSpc>
                          <a:spcPct val="100000"/>
                        </a:lnSpc>
                        <a:buFont typeface="Arial" panose="020B0604020202020204" pitchFamily="34" charset="0"/>
                        <a:buChar char="•"/>
                      </a:pPr>
                      <a:r>
                        <a:rPr lang="en-US" sz="1050" dirty="0">
                          <a:solidFill>
                            <a:schemeClr val="tx1"/>
                          </a:solidFill>
                          <a:latin typeface="Arial"/>
                          <a:cs typeface="Arial"/>
                        </a:rPr>
                        <a:t>Shovel operators –verify no personnel or equipment are positioned below active outside edge mining activities prior to commencing work.</a:t>
                      </a:r>
                    </a:p>
                    <a:p>
                      <a:pPr marL="171450" lvl="0" indent="-171450" algn="l">
                        <a:lnSpc>
                          <a:spcPct val="100000"/>
                        </a:lnSpc>
                        <a:buFont typeface="Arial" panose="020B0604020202020204" pitchFamily="34" charset="0"/>
                        <a:buChar char="•"/>
                      </a:pPr>
                      <a:r>
                        <a:rPr lang="en-US" sz="1050" b="0" i="0" u="none" strike="noStrike" baseline="0" noProof="0" dirty="0">
                          <a:solidFill>
                            <a:srgbClr val="000000"/>
                          </a:solidFill>
                          <a:latin typeface="Arial"/>
                          <a:cs typeface="Arial"/>
                        </a:rPr>
                        <a:t>Area supervision – conduct field verifications to confirm work locations are free from hazards created by simultaneous operations.</a:t>
                      </a:r>
                      <a:endParaRPr lang="en-US" sz="1050" dirty="0">
                        <a:solidFill>
                          <a:schemeClr val="tx1"/>
                        </a:solidFill>
                        <a:latin typeface="Arial"/>
                        <a:cs typeface="Arial"/>
                      </a:endParaRPr>
                    </a:p>
                  </a:txBody>
                  <a:tcPr anchor="ctr">
                    <a:lnL w="0">
                      <a:noFill/>
                    </a:lnL>
                    <a:lnR w="12700">
                      <a:solidFill>
                        <a:schemeClr val="bg1">
                          <a:lumMod val="65000"/>
                        </a:schemeClr>
                      </a:solidFill>
                    </a:lnR>
                    <a:noFill/>
                  </a:tcPr>
                </a:tc>
                <a:extLst>
                  <a:ext uri="{0D108BD9-81ED-4DB2-BD59-A6C34878D82A}">
                    <a16:rowId xmlns:a16="http://schemas.microsoft.com/office/drawing/2014/main" val="2182568747"/>
                  </a:ext>
                </a:extLst>
              </a:tr>
              <a:tr h="368762">
                <a:tc>
                  <a:txBody>
                    <a:bodyPr/>
                    <a:lstStyle/>
                    <a:p>
                      <a:r>
                        <a:rPr lang="en-US" sz="1000" b="1">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lvl="0" indent="-171450">
                        <a:buFont typeface="Arial" panose="020B0604020202020204" pitchFamily="34" charset="0"/>
                        <a:buChar char="•"/>
                      </a:pPr>
                      <a:r>
                        <a:rPr lang="en-US" sz="1050" dirty="0">
                          <a:latin typeface="Arial"/>
                          <a:cs typeface="Arial"/>
                        </a:rPr>
                        <a:t>Outside Edge Mining Standards</a:t>
                      </a: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341677">
                <a:tc>
                  <a:txBody>
                    <a:bodyPr/>
                    <a:lstStyle/>
                    <a:p>
                      <a:r>
                        <a:rPr lang="en-US" sz="1000" b="1">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a:latin typeface="Arial"/>
                          <a:cs typeface="Arial"/>
                        </a:rPr>
                        <a:t>No injuries. </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287371">
                <a:tc>
                  <a:txBody>
                    <a:bodyPr/>
                    <a:lstStyle/>
                    <a:p>
                      <a:r>
                        <a:rPr lang="en-US" sz="1000" b="1">
                          <a:latin typeface="Arial"/>
                          <a:cs typeface="Arial"/>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latin typeface="Arial"/>
                          <a:cs typeface="Arial"/>
                        </a:rPr>
                        <a:t>Belen Lawrence, Manager-Health and Safety</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sp>
        <p:nvSpPr>
          <p:cNvPr id="11" name="TextBox 10">
            <a:extLst>
              <a:ext uri="{FF2B5EF4-FFF2-40B4-BE49-F238E27FC236}">
                <a16:creationId xmlns:a16="http://schemas.microsoft.com/office/drawing/2014/main" id="{40C31247-777A-D7B0-FE39-3ECBAE4D738B}"/>
              </a:ext>
            </a:extLst>
          </p:cNvPr>
          <p:cNvSpPr txBox="1"/>
          <p:nvPr/>
        </p:nvSpPr>
        <p:spPr>
          <a:xfrm>
            <a:off x="103489" y="676071"/>
            <a:ext cx="124939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Falling Objects</a:t>
            </a:r>
          </a:p>
        </p:txBody>
      </p:sp>
      <p:graphicFrame>
        <p:nvGraphicFramePr>
          <p:cNvPr id="12" name="Table 25">
            <a:extLst>
              <a:ext uri="{FF2B5EF4-FFF2-40B4-BE49-F238E27FC236}">
                <a16:creationId xmlns:a16="http://schemas.microsoft.com/office/drawing/2014/main" id="{23BCD6E4-1D9F-E609-D2A2-C8A78478BE8F}"/>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ID # 2026-26</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a:solidFill>
                            <a:schemeClr val="tx1"/>
                          </a:solidFill>
                          <a:latin typeface="Arial" panose="020B0604020202020204" pitchFamily="34" charset="0"/>
                          <a:cs typeface="Arial" panose="020B0604020202020204" pitchFamily="34" charset="0"/>
                        </a:rPr>
                        <a:t>Event ID # 20039993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pic>
        <p:nvPicPr>
          <p:cNvPr id="13" name="Picture Placeholder 12">
            <a:extLst>
              <a:ext uri="{FF2B5EF4-FFF2-40B4-BE49-F238E27FC236}">
                <a16:creationId xmlns:a16="http://schemas.microsoft.com/office/drawing/2014/main" id="{7813D687-D324-8141-D147-2EC01011F3B6}"/>
              </a:ext>
            </a:extLst>
          </p:cNvPr>
          <p:cNvPicPr>
            <a:picLocks noGrp="1" noChangeAspect="1"/>
          </p:cNvPicPr>
          <p:nvPr>
            <p:ph type="pic" sz="quarter" idx="17"/>
          </p:nvPr>
        </p:nvPicPr>
        <p:blipFill>
          <a:blip r:embed="rId2"/>
          <a:srcRect t="8278" b="-45"/>
          <a:stretch>
            <a:fillRect/>
          </a:stretch>
        </p:blipFill>
        <p:spPr>
          <a:xfrm>
            <a:off x="6487574" y="1513712"/>
            <a:ext cx="1972340" cy="2418930"/>
          </a:xfrm>
          <a:prstGeom prst="rect">
            <a:avLst/>
          </a:prstGeom>
        </p:spPr>
      </p:pic>
      <p:pic>
        <p:nvPicPr>
          <p:cNvPr id="15" name="Picture 14" descr="Icon&#10;&#10;Description automatically generated">
            <a:extLst>
              <a:ext uri="{FF2B5EF4-FFF2-40B4-BE49-F238E27FC236}">
                <a16:creationId xmlns:a16="http://schemas.microsoft.com/office/drawing/2014/main" id="{27F0D9B0-0921-E7AB-52E3-29E819AE3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137" y="89246"/>
            <a:ext cx="678094" cy="587424"/>
          </a:xfrm>
          <a:prstGeom prst="rect">
            <a:avLst/>
          </a:prstGeom>
        </p:spPr>
      </p:pic>
      <p:pic>
        <p:nvPicPr>
          <p:cNvPr id="2" name="Picture 1">
            <a:extLst>
              <a:ext uri="{FF2B5EF4-FFF2-40B4-BE49-F238E27FC236}">
                <a16:creationId xmlns:a16="http://schemas.microsoft.com/office/drawing/2014/main" id="{48B6451B-27A6-2E1B-47D3-994DF35139F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44353" y="4323102"/>
            <a:ext cx="2595036" cy="1946277"/>
          </a:xfrm>
          <a:prstGeom prst="rect">
            <a:avLst/>
          </a:prstGeom>
        </p:spPr>
      </p:pic>
      <p:pic>
        <p:nvPicPr>
          <p:cNvPr id="16" name="Picture 15">
            <a:extLst>
              <a:ext uri="{FF2B5EF4-FFF2-40B4-BE49-F238E27FC236}">
                <a16:creationId xmlns:a16="http://schemas.microsoft.com/office/drawing/2014/main" id="{E11ED702-2263-1D46-3F33-72B50F983622}"/>
              </a:ext>
              <a:ext uri="{C183D7F6-B498-43B3-948B-1728B52AA6E4}">
                <adec:decorative xmlns:adec="http://schemas.microsoft.com/office/drawing/2017/decorative" val="1"/>
              </a:ext>
            </a:extLst>
          </p:cNvPr>
          <p:cNvPicPr>
            <a:picLocks noChangeAspect="1"/>
          </p:cNvPicPr>
          <p:nvPr/>
        </p:nvPicPr>
        <p:blipFill>
          <a:blip r:embed="rId5"/>
          <a:srcRect l="8712" b="9176"/>
          <a:stretch>
            <a:fillRect/>
          </a:stretch>
        </p:blipFill>
        <p:spPr>
          <a:xfrm>
            <a:off x="6503150" y="4323102"/>
            <a:ext cx="2608316" cy="1946277"/>
          </a:xfrm>
          <a:prstGeom prst="rect">
            <a:avLst/>
          </a:prstGeom>
        </p:spPr>
      </p:pic>
      <p:pic>
        <p:nvPicPr>
          <p:cNvPr id="18" name="Picture 17">
            <a:extLst>
              <a:ext uri="{FF2B5EF4-FFF2-40B4-BE49-F238E27FC236}">
                <a16:creationId xmlns:a16="http://schemas.microsoft.com/office/drawing/2014/main" id="{1119BD80-5655-EA57-CC15-EABC69425BB8}"/>
              </a:ext>
            </a:extLst>
          </p:cNvPr>
          <p:cNvPicPr>
            <a:picLocks noChangeAspect="1"/>
          </p:cNvPicPr>
          <p:nvPr/>
        </p:nvPicPr>
        <p:blipFill>
          <a:blip r:embed="rId6"/>
          <a:stretch>
            <a:fillRect/>
          </a:stretch>
        </p:blipFill>
        <p:spPr>
          <a:xfrm>
            <a:off x="8656991" y="1513138"/>
            <a:ext cx="3182398" cy="2405198"/>
          </a:xfrm>
          <a:prstGeom prst="rect">
            <a:avLst/>
          </a:prstGeom>
        </p:spPr>
      </p:pic>
      <p:sp>
        <p:nvSpPr>
          <p:cNvPr id="4" name="Text Placeholder 4">
            <a:extLst>
              <a:ext uri="{FF2B5EF4-FFF2-40B4-BE49-F238E27FC236}">
                <a16:creationId xmlns:a16="http://schemas.microsoft.com/office/drawing/2014/main" id="{9CD9904F-AD1B-375A-143C-716819DC34F9}"/>
              </a:ext>
            </a:extLst>
          </p:cNvPr>
          <p:cNvSpPr txBox="1">
            <a:spLocks/>
          </p:cNvSpPr>
          <p:nvPr/>
        </p:nvSpPr>
        <p:spPr>
          <a:xfrm>
            <a:off x="8482062" y="3938853"/>
            <a:ext cx="2409824" cy="297097"/>
          </a:xfrm>
          <a:prstGeom prst="rect">
            <a:avLst/>
          </a:prstGeom>
        </p:spPr>
        <p:txBody>
          <a:bodyPr lIns="91440" tIns="45720" rIns="91440" bIns="45720" anchor="t"/>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5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Travel path of falling material</a:t>
            </a:r>
          </a:p>
        </p:txBody>
      </p:sp>
      <p:sp>
        <p:nvSpPr>
          <p:cNvPr id="3" name="Text Placeholder 4">
            <a:extLst>
              <a:ext uri="{FF2B5EF4-FFF2-40B4-BE49-F238E27FC236}">
                <a16:creationId xmlns:a16="http://schemas.microsoft.com/office/drawing/2014/main" id="{1C794669-96BF-0750-422B-1B7C17510D60}"/>
              </a:ext>
            </a:extLst>
          </p:cNvPr>
          <p:cNvSpPr txBox="1">
            <a:spLocks/>
          </p:cNvSpPr>
          <p:nvPr/>
        </p:nvSpPr>
        <p:spPr>
          <a:xfrm>
            <a:off x="6503150" y="6337266"/>
            <a:ext cx="5336239" cy="249472"/>
          </a:xfrm>
          <a:prstGeom prst="rect">
            <a:avLst/>
          </a:prstGeom>
        </p:spPr>
        <p:txBody>
          <a:bodyPr lIns="91440" tIns="45720" rIns="91440" bIns="45720" anchor="t"/>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1" marR="0" lvl="0" indent="-91441" algn="ctr"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5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Bird’s-eye view of fallen rocks and damage to drill</a:t>
            </a:r>
          </a:p>
        </p:txBody>
      </p:sp>
      <p:cxnSp>
        <p:nvCxnSpPr>
          <p:cNvPr id="7" name="Straight Arrow Connector 6">
            <a:extLst>
              <a:ext uri="{FF2B5EF4-FFF2-40B4-BE49-F238E27FC236}">
                <a16:creationId xmlns:a16="http://schemas.microsoft.com/office/drawing/2014/main" id="{DE996967-C226-0396-DBAF-4B5E640E3824}"/>
              </a:ext>
            </a:extLst>
          </p:cNvPr>
          <p:cNvCxnSpPr>
            <a:cxnSpLocks/>
          </p:cNvCxnSpPr>
          <p:nvPr/>
        </p:nvCxnSpPr>
        <p:spPr>
          <a:xfrm>
            <a:off x="9970936" y="1892410"/>
            <a:ext cx="119269" cy="1733385"/>
          </a:xfrm>
          <a:prstGeom prst="straightConnector1">
            <a:avLst/>
          </a:prstGeom>
          <a:ln w="28575">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98672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B3A8CC26-360D-471C-9F48-476300F2056C}"/>
              </a:ext>
            </a:extLst>
          </p:cNvPr>
          <p:cNvSpPr>
            <a:spLocks noGrp="1"/>
          </p:cNvSpPr>
          <p:nvPr>
            <p:ph type="body" sz="quarter" idx="34"/>
          </p:nvPr>
        </p:nvSpPr>
        <p:spPr>
          <a:xfrm>
            <a:off x="6377608" y="6199379"/>
            <a:ext cx="2961020" cy="267130"/>
          </a:xfrm>
        </p:spPr>
        <p:txBody>
          <a:bodyPr/>
          <a:lstStyle/>
          <a:p>
            <a:r>
              <a:rPr lang="en-US" sz="1000" i="1" dirty="0">
                <a:latin typeface="Arial" panose="020B0604020202020204" pitchFamily="34" charset="0"/>
                <a:cs typeface="Arial" panose="020B0604020202020204" pitchFamily="34" charset="0"/>
              </a:rPr>
              <a:t>Reenactment of incident location. </a:t>
            </a:r>
          </a:p>
        </p:txBody>
      </p:sp>
      <p:sp>
        <p:nvSpPr>
          <p:cNvPr id="21" name="Title 20">
            <a:extLst>
              <a:ext uri="{FF2B5EF4-FFF2-40B4-BE49-F238E27FC236}">
                <a16:creationId xmlns:a16="http://schemas.microsoft.com/office/drawing/2014/main" id="{DC4EC4A1-F2A8-46C0-9DB8-9044030FEF77}"/>
              </a:ext>
            </a:extLst>
          </p:cNvPr>
          <p:cNvSpPr>
            <a:spLocks noGrp="1"/>
          </p:cNvSpPr>
          <p:nvPr>
            <p:ph type="title"/>
          </p:nvPr>
        </p:nvSpPr>
        <p:spPr>
          <a:xfrm>
            <a:off x="3937092" y="270082"/>
            <a:ext cx="4515329" cy="533203"/>
          </a:xfrm>
          <a:prstGeom prst="rect">
            <a:avLst/>
          </a:prstGeom>
        </p:spPr>
        <p:txBody>
          <a:bodyPr/>
          <a:lstStyle/>
          <a:p>
            <a:r>
              <a:rPr lang="en-US" dirty="0"/>
              <a:t>Piece of Steel Beam Fell on Contractor </a:t>
            </a:r>
          </a:p>
        </p:txBody>
      </p:sp>
      <p:graphicFrame>
        <p:nvGraphicFramePr>
          <p:cNvPr id="22" name="Table 2">
            <a:extLst>
              <a:ext uri="{FF2B5EF4-FFF2-40B4-BE49-F238E27FC236}">
                <a16:creationId xmlns:a16="http://schemas.microsoft.com/office/drawing/2014/main" id="{96CCAA6D-C3BA-4365-9F2A-7AEF9AE71605}"/>
              </a:ext>
            </a:extLst>
          </p:cNvPr>
          <p:cNvGraphicFramePr>
            <a:graphicFrameLocks noGrp="1"/>
          </p:cNvGraphicFramePr>
          <p:nvPr/>
        </p:nvGraphicFramePr>
        <p:xfrm>
          <a:off x="272810" y="1078478"/>
          <a:ext cx="5919602" cy="5470954"/>
        </p:xfrm>
        <a:graphic>
          <a:graphicData uri="http://schemas.openxmlformats.org/drawingml/2006/table">
            <a:tbl>
              <a:tblPr firstRow="1" bandRow="1">
                <a:tableStyleId>{1FECB4D8-DB02-4DC6-A0A2-4F2EBAE1DC90}</a:tableStyleId>
              </a:tblPr>
              <a:tblGrid>
                <a:gridCol w="1604243">
                  <a:extLst>
                    <a:ext uri="{9D8B030D-6E8A-4147-A177-3AD203B41FA5}">
                      <a16:colId xmlns:a16="http://schemas.microsoft.com/office/drawing/2014/main" val="2478897174"/>
                    </a:ext>
                  </a:extLst>
                </a:gridCol>
                <a:gridCol w="4315359">
                  <a:extLst>
                    <a:ext uri="{9D8B030D-6E8A-4147-A177-3AD203B41FA5}">
                      <a16:colId xmlns:a16="http://schemas.microsoft.com/office/drawing/2014/main" val="1434738273"/>
                    </a:ext>
                  </a:extLst>
                </a:gridCol>
              </a:tblGrid>
              <a:tr h="360391">
                <a:tc gridSpan="2">
                  <a:txBody>
                    <a:bodyPr/>
                    <a:lstStyle/>
                    <a:p>
                      <a:pPr algn="ctr"/>
                      <a:r>
                        <a:rPr lang="en-US" sz="1400" dirty="0">
                          <a:solidFill>
                            <a:schemeClr val="tx1"/>
                          </a:solidFill>
                          <a:latin typeface="Arial"/>
                          <a:cs typeface="Arial"/>
                        </a:rPr>
                        <a:t>Preliminary Incident Details</a:t>
                      </a:r>
                    </a:p>
                  </a:txBody>
                  <a:tcPr anchor="ctr">
                    <a:lnL w="9525">
                      <a:solidFill>
                        <a:schemeClr val="bg1">
                          <a:lumMod val="65000"/>
                        </a:schemeClr>
                      </a:solidFill>
                    </a:lnL>
                    <a:lnR w="9525">
                      <a:solidFill>
                        <a:schemeClr val="bg1">
                          <a:lumMod val="65000"/>
                        </a:schemeClr>
                      </a:solidFill>
                    </a:lnR>
                    <a:lnT w="9525">
                      <a:solidFill>
                        <a:schemeClr val="bg1">
                          <a:lumMod val="65000"/>
                        </a:schemeClr>
                      </a:solidFill>
                    </a:lnT>
                    <a:lnB w="9525">
                      <a:solidFill>
                        <a:schemeClr val="bg1">
                          <a:lumMod val="65000"/>
                        </a:schemeClr>
                      </a:solidFill>
                    </a:lnB>
                    <a:solidFill>
                      <a:srgbClr val="FFFF00"/>
                    </a:solidFill>
                  </a:tcPr>
                </a:tc>
                <a:tc hMerge="1">
                  <a:txBody>
                    <a:bodyPr/>
                    <a:lstStyle/>
                    <a:p>
                      <a:endParaRPr lang="en-US"/>
                    </a:p>
                  </a:txBody>
                  <a:tcPr/>
                </a:tc>
                <a:extLst>
                  <a:ext uri="{0D108BD9-81ED-4DB2-BD59-A6C34878D82A}">
                    <a16:rowId xmlns:a16="http://schemas.microsoft.com/office/drawing/2014/main" val="2528705209"/>
                  </a:ext>
                </a:extLst>
              </a:tr>
              <a:tr h="274210">
                <a:tc>
                  <a:txBody>
                    <a:bodyPr/>
                    <a:lstStyle/>
                    <a:p>
                      <a:r>
                        <a:rPr lang="en-US" sz="1000" b="1" dirty="0">
                          <a:latin typeface="Arial"/>
                          <a:cs typeface="Arial"/>
                        </a:rPr>
                        <a:t>Operation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panose="020B0604020202020204" pitchFamily="34" charset="0"/>
                          <a:cs typeface="Arial" panose="020B0604020202020204" pitchFamily="34" charset="0"/>
                        </a:rPr>
                        <a:t>Atlantic Copper </a:t>
                      </a:r>
                    </a:p>
                  </a:txBody>
                  <a:tcPr anchor="ctr">
                    <a:lnL w="0">
                      <a:noFill/>
                    </a:lnL>
                    <a:lnR w="12700">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1944817402"/>
                  </a:ext>
                </a:extLst>
              </a:tr>
              <a:tr h="282044">
                <a:tc>
                  <a:txBody>
                    <a:bodyPr/>
                    <a:lstStyle/>
                    <a:p>
                      <a:r>
                        <a:rPr lang="en-US" sz="1000" b="1" dirty="0">
                          <a:latin typeface="Arial"/>
                          <a:cs typeface="Arial"/>
                        </a:rPr>
                        <a:t>Date / Time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panose="020B0604020202020204" pitchFamily="34" charset="0"/>
                          <a:cs typeface="Arial" panose="020B0604020202020204" pitchFamily="34" charset="0"/>
                        </a:rPr>
                        <a:t>September 22, 2026 / 8 a.m.</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61700355"/>
                  </a:ext>
                </a:extLst>
              </a:tr>
              <a:tr h="282713">
                <a:tc>
                  <a:txBody>
                    <a:bodyPr/>
                    <a:lstStyle/>
                    <a:p>
                      <a:r>
                        <a:rPr lang="en-US" sz="1000" b="1" dirty="0">
                          <a:latin typeface="Arial"/>
                          <a:cs typeface="Arial"/>
                        </a:rPr>
                        <a:t>Event Type</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panose="020B0604020202020204" pitchFamily="34" charset="0"/>
                          <a:cs typeface="Arial" panose="020B0604020202020204" pitchFamily="34" charset="0"/>
                        </a:rPr>
                        <a:t>Injury – First Aid </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285024183"/>
                  </a:ext>
                </a:extLst>
              </a:tr>
              <a:tr h="1174746">
                <a:tc>
                  <a:txBody>
                    <a:bodyPr/>
                    <a:lstStyle/>
                    <a:p>
                      <a:r>
                        <a:rPr lang="en-US" sz="1000" b="1" dirty="0">
                          <a:latin typeface="Arial"/>
                          <a:cs typeface="Arial"/>
                        </a:rPr>
                        <a:t>Summary</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r>
                        <a:rPr lang="en-US" sz="1050" dirty="0">
                          <a:latin typeface="Arial"/>
                          <a:cs typeface="Arial"/>
                        </a:rPr>
                        <a:t>A contractor was cutting a support beam at the top of a furnace on a scaffolded work platform. After the beam segment was cut free, it fell through an opening measuring approximately 320 x 140 mm (12.5 x 5.5 in.), dislodging a fire-resistant blanket that was being used as a barrier. The 2- to 3-kilogram (4.5-6.5 pounds) steel piece then struck the top of the cylindrical furnace before continuing to ground level, where it hit a contractor on </a:t>
                      </a:r>
                      <a:r>
                        <a:rPr lang="en-US" sz="1050">
                          <a:latin typeface="Arial"/>
                          <a:cs typeface="Arial"/>
                        </a:rPr>
                        <a:t>the helmet. </a:t>
                      </a:r>
                      <a:r>
                        <a:rPr lang="en-US" sz="1050" dirty="0">
                          <a:latin typeface="Arial"/>
                          <a:cs typeface="Arial"/>
                        </a:rPr>
                        <a:t>The beam segment fell an estimated 5 meters (16.4 feet) from the scaffold to the ground level. </a:t>
                      </a:r>
                    </a:p>
                  </a:txBody>
                  <a:tcPr anchor="ctr">
                    <a:lnL w="0">
                      <a:noFill/>
                    </a:lnL>
                    <a:lnR w="9525">
                      <a:solidFill>
                        <a:schemeClr val="bg1">
                          <a:lumMod val="65000"/>
                        </a:schemeClr>
                      </a:solidFill>
                    </a:lnR>
                    <a:lnT w="9525">
                      <a:solidFill>
                        <a:schemeClr val="bg1">
                          <a:lumMod val="65000"/>
                        </a:schemeClr>
                      </a:solidFill>
                    </a:lnT>
                    <a:lnB w="9525">
                      <a:solidFill>
                        <a:schemeClr val="bg1">
                          <a:lumMod val="65000"/>
                        </a:schemeClr>
                      </a:solidFill>
                    </a:lnB>
                    <a:noFill/>
                  </a:tcPr>
                </a:tc>
                <a:extLst>
                  <a:ext uri="{0D108BD9-81ED-4DB2-BD59-A6C34878D82A}">
                    <a16:rowId xmlns:a16="http://schemas.microsoft.com/office/drawing/2014/main" val="2037906651"/>
                  </a:ext>
                </a:extLst>
              </a:tr>
              <a:tr h="266375">
                <a:tc>
                  <a:txBody>
                    <a:bodyPr/>
                    <a:lstStyle/>
                    <a:p>
                      <a:r>
                        <a:rPr lang="en-US" sz="1000" b="1" dirty="0">
                          <a:latin typeface="Arial"/>
                          <a:cs typeface="Arial"/>
                        </a:rPr>
                        <a:t>Risk Category</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r>
                        <a:rPr lang="en-US" sz="1050" dirty="0">
                          <a:latin typeface="Arial" panose="020B0604020202020204" pitchFamily="34" charset="0"/>
                          <a:cs typeface="Arial" panose="020B0604020202020204" pitchFamily="34" charset="0"/>
                        </a:rPr>
                        <a:t>Actionable – Significant (3) Likely (3)</a:t>
                      </a:r>
                    </a:p>
                  </a:txBody>
                  <a:tcPr anchor="ctr">
                    <a:lnL w="0">
                      <a:noFill/>
                    </a:lnL>
                    <a:lnR w="12700">
                      <a:solidFill>
                        <a:schemeClr val="bg1">
                          <a:lumMod val="65000"/>
                        </a:schemeClr>
                      </a:solidFill>
                    </a:lnR>
                    <a:lnT w="9525" cap="flat" cmpd="sng" algn="ctr">
                      <a:solidFill>
                        <a:schemeClr val="bg1">
                          <a:lumMod val="65000"/>
                        </a:schemeClr>
                      </a:solidFill>
                      <a:prstDash val="solid"/>
                      <a:round/>
                      <a:headEnd type="none" w="med" len="med"/>
                      <a:tailEnd type="none" w="med" len="med"/>
                    </a:lnT>
                    <a:noFill/>
                  </a:tcPr>
                </a:tc>
                <a:extLst>
                  <a:ext uri="{0D108BD9-81ED-4DB2-BD59-A6C34878D82A}">
                    <a16:rowId xmlns:a16="http://schemas.microsoft.com/office/drawing/2014/main" val="150855670"/>
                  </a:ext>
                </a:extLst>
              </a:tr>
              <a:tr h="452082">
                <a:tc>
                  <a:txBody>
                    <a:bodyPr/>
                    <a:lstStyle/>
                    <a:p>
                      <a:r>
                        <a:rPr lang="en-US" sz="1000" b="1" dirty="0">
                          <a:latin typeface="Arial"/>
                          <a:cs typeface="Arial"/>
                        </a:rPr>
                        <a:t>Findings / Missing Controls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0" lvl="0" indent="0" algn="l">
                        <a:lnSpc>
                          <a:spcPct val="100000"/>
                        </a:lnSpc>
                        <a:spcBef>
                          <a:spcPts val="0"/>
                        </a:spcBef>
                        <a:spcAft>
                          <a:spcPts val="0"/>
                        </a:spcAft>
                        <a:buFont typeface="Arial" panose="020B0604020202020204" pitchFamily="34" charset="0"/>
                        <a:buChar char="•"/>
                      </a:pPr>
                      <a:r>
                        <a:rPr lang="en-US" sz="1050" kern="1200" noProof="0" dirty="0">
                          <a:solidFill>
                            <a:schemeClr val="tx1"/>
                          </a:solidFill>
                          <a:latin typeface="Arial"/>
                          <a:ea typeface="+mn-ea"/>
                          <a:cs typeface="Arial"/>
                        </a:rPr>
                        <a:t>   Inadequate protection of scaffold platform opening.</a:t>
                      </a:r>
                    </a:p>
                    <a:p>
                      <a:pPr marL="0" lvl="0" indent="0" algn="l">
                        <a:lnSpc>
                          <a:spcPct val="100000"/>
                        </a:lnSpc>
                        <a:spcBef>
                          <a:spcPts val="0"/>
                        </a:spcBef>
                        <a:spcAft>
                          <a:spcPts val="0"/>
                        </a:spcAft>
                        <a:buFont typeface="Arial" panose="020B0604020202020204" pitchFamily="34" charset="0"/>
                        <a:buChar char="•"/>
                      </a:pPr>
                      <a:r>
                        <a:rPr lang="en-US" sz="1050" kern="1200" noProof="0" dirty="0">
                          <a:solidFill>
                            <a:schemeClr val="tx1"/>
                          </a:solidFill>
                          <a:latin typeface="Arial"/>
                          <a:ea typeface="+mn-ea"/>
                          <a:cs typeface="Arial"/>
                        </a:rPr>
                        <a:t>   No exclusion zone below the task.</a:t>
                      </a:r>
                      <a:endParaRPr lang="en-US" sz="1050" kern="1200" dirty="0">
                        <a:solidFill>
                          <a:schemeClr val="tx1"/>
                        </a:solidFill>
                        <a:latin typeface="Arial"/>
                        <a:ea typeface="+mn-ea"/>
                        <a:cs typeface="Arial"/>
                      </a:endParaRPr>
                    </a:p>
                  </a:txBody>
                  <a:tcPr anchor="ctr">
                    <a:lnL w="0">
                      <a:noFill/>
                    </a:lnL>
                    <a:lnR w="12700">
                      <a:solidFill>
                        <a:schemeClr val="bg1">
                          <a:lumMod val="65000"/>
                        </a:schemeClr>
                      </a:solidFill>
                    </a:lnR>
                    <a:noFill/>
                  </a:tcPr>
                </a:tc>
                <a:extLst>
                  <a:ext uri="{0D108BD9-81ED-4DB2-BD59-A6C34878D82A}">
                    <a16:rowId xmlns:a16="http://schemas.microsoft.com/office/drawing/2014/main" val="3530895994"/>
                  </a:ext>
                </a:extLst>
              </a:tr>
              <a:tr h="1037692">
                <a:tc>
                  <a:txBody>
                    <a:bodyPr/>
                    <a:lstStyle/>
                    <a:p>
                      <a:r>
                        <a:rPr lang="en-US" sz="1000" b="1" dirty="0">
                          <a:latin typeface="Arial"/>
                          <a:cs typeface="Arial"/>
                        </a:rPr>
                        <a:t>Immediate Action(s)</a:t>
                      </a:r>
                    </a:p>
                  </a:txBody>
                  <a:tcPr anchor="ctr">
                    <a:lnL w="9525">
                      <a:solidFill>
                        <a:schemeClr val="bg1">
                          <a:lumMod val="65000"/>
                        </a:schemeClr>
                      </a:solidFill>
                    </a:lnL>
                    <a:lnR w="0">
                      <a:noFill/>
                    </a:lnR>
                    <a:lnT w="9525" cap="flat" cmpd="sng" algn="ctr">
                      <a:solidFill>
                        <a:schemeClr val="bg1">
                          <a:lumMod val="65000"/>
                        </a:schemeClr>
                      </a:solidFill>
                      <a:prstDash val="solid"/>
                      <a:round/>
                      <a:headEnd type="none" w="med" len="med"/>
                      <a:tailEnd type="none" w="med" len="med"/>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solidFill>
                            <a:schemeClr val="tx1"/>
                          </a:solidFill>
                          <a:latin typeface="Arial" panose="020B0604020202020204" pitchFamily="34" charset="0"/>
                          <a:cs typeface="Arial" panose="020B0604020202020204" pitchFamily="34" charset="0"/>
                        </a:rPr>
                        <a:t>Establish and enforce a barricaded drop zone beneath all overhead work activities. </a:t>
                      </a:r>
                    </a:p>
                    <a:p>
                      <a:pPr marL="171450" indent="-171450">
                        <a:buFont typeface="Arial" panose="020B0604020202020204" pitchFamily="34" charset="0"/>
                        <a:buChar char="•"/>
                      </a:pPr>
                      <a:r>
                        <a:rPr lang="en-US" sz="1050" dirty="0">
                          <a:solidFill>
                            <a:schemeClr val="tx1"/>
                          </a:solidFill>
                          <a:latin typeface="Arial" panose="020B0604020202020204" pitchFamily="34" charset="0"/>
                          <a:cs typeface="Arial" panose="020B0604020202020204" pitchFamily="34" charset="0"/>
                        </a:rPr>
                        <a:t>Inspect all openings, penetrations and temporary barriers to verify they can prevent falling tools and materials. </a:t>
                      </a:r>
                    </a:p>
                    <a:p>
                      <a:pPr marL="171450" indent="-171450">
                        <a:buFont typeface="Arial" panose="020B0604020202020204" pitchFamily="34" charset="0"/>
                        <a:buChar char="•"/>
                      </a:pPr>
                      <a:r>
                        <a:rPr lang="en-US" sz="1050" dirty="0">
                          <a:solidFill>
                            <a:schemeClr val="tx1"/>
                          </a:solidFill>
                          <a:latin typeface="Arial"/>
                          <a:cs typeface="Arial"/>
                        </a:rPr>
                        <a:t>Verify a falling object prevention plan is in place.</a:t>
                      </a:r>
                    </a:p>
                  </a:txBody>
                  <a:tcPr anchor="ctr">
                    <a:lnL w="0">
                      <a:noFill/>
                    </a:lnL>
                    <a:lnR w="12700">
                      <a:solidFill>
                        <a:schemeClr val="bg1">
                          <a:lumMod val="65000"/>
                        </a:schemeClr>
                      </a:solidFill>
                    </a:lnR>
                    <a:noFill/>
                  </a:tcPr>
                </a:tc>
                <a:extLst>
                  <a:ext uri="{0D108BD9-81ED-4DB2-BD59-A6C34878D82A}">
                    <a16:rowId xmlns:a16="http://schemas.microsoft.com/office/drawing/2014/main" val="2170553483"/>
                  </a:ext>
                </a:extLst>
              </a:tr>
              <a:tr h="438735">
                <a:tc>
                  <a:txBody>
                    <a:bodyPr/>
                    <a:lstStyle/>
                    <a:p>
                      <a:r>
                        <a:rPr lang="en-US" sz="1000" b="1" dirty="0">
                          <a:latin typeface="Arial"/>
                          <a:cs typeface="Arial"/>
                        </a:rPr>
                        <a:t>Applicable Policies / Procedures</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lvl="0" indent="-171450">
                        <a:buFont typeface="Arial" panose="020B0604020202020204" pitchFamily="34" charset="0"/>
                        <a:buChar char="•"/>
                      </a:pPr>
                      <a:r>
                        <a:rPr lang="en-US" sz="1050" b="0" i="0" u="none" strike="noStrike" noProof="0" dirty="0">
                          <a:solidFill>
                            <a:srgbClr val="000000"/>
                          </a:solidFill>
                          <a:latin typeface="Arial" panose="020B0604020202020204" pitchFamily="34" charset="0"/>
                          <a:ea typeface="Calibri"/>
                          <a:cs typeface="Arial" panose="020B0604020202020204" pitchFamily="34" charset="0"/>
                          <a:hlinkClick r:id="rId2"/>
                        </a:rPr>
                        <a:t>FCX-HS19 Flagging and Barricading Policy</a:t>
                      </a:r>
                      <a:endParaRPr lang="en-US" sz="1050" dirty="0">
                        <a:latin typeface="Arial" panose="020B0604020202020204" pitchFamily="34" charset="0"/>
                        <a:cs typeface="Arial" panose="020B0604020202020204" pitchFamily="34" charset="0"/>
                      </a:endParaRPr>
                    </a:p>
                  </a:txBody>
                  <a:tcPr anchor="ctr">
                    <a:lnL w="0">
                      <a:noFill/>
                    </a:lnL>
                    <a:lnR w="12700">
                      <a:solidFill>
                        <a:schemeClr val="bg1">
                          <a:lumMod val="65000"/>
                        </a:schemeClr>
                      </a:solidFill>
                    </a:lnR>
                    <a:noFill/>
                  </a:tcPr>
                </a:tc>
                <a:extLst>
                  <a:ext uri="{0D108BD9-81ED-4DB2-BD59-A6C34878D82A}">
                    <a16:rowId xmlns:a16="http://schemas.microsoft.com/office/drawing/2014/main" val="1745805115"/>
                  </a:ext>
                </a:extLst>
              </a:tr>
              <a:tr h="430902">
                <a:tc>
                  <a:txBody>
                    <a:bodyPr/>
                    <a:lstStyle/>
                    <a:p>
                      <a:r>
                        <a:rPr lang="en-US" sz="1000" b="1" dirty="0">
                          <a:latin typeface="Arial"/>
                          <a:cs typeface="Arial"/>
                        </a:rPr>
                        <a:t>Employee Condition</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lvl="0" indent="-171450">
                        <a:buFont typeface="Arial" panose="020B0604020202020204" pitchFamily="34" charset="0"/>
                        <a:buChar char="•"/>
                      </a:pPr>
                      <a:r>
                        <a:rPr lang="en-US" sz="1050" kern="1200" noProof="0" dirty="0">
                          <a:solidFill>
                            <a:schemeClr val="tx1"/>
                          </a:solidFill>
                          <a:latin typeface="Arial"/>
                          <a:ea typeface="+mn-ea"/>
                          <a:cs typeface="Arial"/>
                        </a:rPr>
                        <a:t>The employee reported cervical pain and received medical evaluation.</a:t>
                      </a:r>
                    </a:p>
                  </a:txBody>
                  <a:tcPr anchor="ctr">
                    <a:lnL w="0">
                      <a:noFill/>
                    </a:lnL>
                    <a:lnR w="12700">
                      <a:solidFill>
                        <a:schemeClr val="bg1">
                          <a:lumMod val="65000"/>
                        </a:schemeClr>
                      </a:solidFill>
                    </a:lnR>
                    <a:noFill/>
                  </a:tcPr>
                </a:tc>
                <a:extLst>
                  <a:ext uri="{0D108BD9-81ED-4DB2-BD59-A6C34878D82A}">
                    <a16:rowId xmlns:a16="http://schemas.microsoft.com/office/drawing/2014/main" val="1935167756"/>
                  </a:ext>
                </a:extLst>
              </a:tr>
              <a:tr h="274210">
                <a:tc>
                  <a:txBody>
                    <a:bodyPr/>
                    <a:lstStyle/>
                    <a:p>
                      <a:r>
                        <a:rPr lang="en-US" sz="1000" b="1" dirty="0">
                          <a:latin typeface="Arial"/>
                          <a:cs typeface="Arial"/>
                        </a:rPr>
                        <a:t>Contact</a:t>
                      </a:r>
                    </a:p>
                  </a:txBody>
                  <a:tcPr anchor="ctr">
                    <a:lnL w="9525">
                      <a:solidFill>
                        <a:schemeClr val="bg1">
                          <a:lumMod val="65000"/>
                        </a:schemeClr>
                      </a:solidFill>
                    </a:lnL>
                    <a:lnR w="0">
                      <a:noFill/>
                    </a:lnR>
                    <a:lnT w="9525">
                      <a:solidFill>
                        <a:schemeClr val="bg1">
                          <a:lumMod val="65000"/>
                        </a:schemeClr>
                      </a:solidFill>
                    </a:lnT>
                    <a:lnB w="9525">
                      <a:solidFill>
                        <a:schemeClr val="bg1">
                          <a:lumMod val="65000"/>
                        </a:schemeClr>
                      </a:solidFill>
                    </a:lnB>
                    <a:solidFill>
                      <a:schemeClr val="bg2"/>
                    </a:solidFill>
                  </a:tcPr>
                </a:tc>
                <a:tc>
                  <a:txBody>
                    <a:bodyPr/>
                    <a:lstStyle/>
                    <a:p>
                      <a:pPr marL="171450" indent="-171450">
                        <a:buFont typeface="Arial" panose="020B0604020202020204" pitchFamily="34" charset="0"/>
                        <a:buChar char="•"/>
                      </a:pPr>
                      <a:r>
                        <a:rPr lang="en-US" sz="1050" dirty="0">
                          <a:latin typeface="Arial" panose="020B0604020202020204" pitchFamily="34" charset="0"/>
                          <a:cs typeface="Arial" panose="020B0604020202020204" pitchFamily="34" charset="0"/>
                        </a:rPr>
                        <a:t>Luis Fernando Oso Oliva, Manager-Health and Safety</a:t>
                      </a:r>
                    </a:p>
                  </a:txBody>
                  <a:tcPr anchor="ctr">
                    <a:lnL w="0">
                      <a:noFill/>
                    </a:lnL>
                    <a:lnR w="12700">
                      <a:solidFill>
                        <a:schemeClr val="bg1">
                          <a:lumMod val="65000"/>
                        </a:schemeClr>
                      </a:solidFill>
                    </a:lnR>
                    <a:lnB w="12700">
                      <a:solidFill>
                        <a:schemeClr val="bg1">
                          <a:lumMod val="65000"/>
                        </a:schemeClr>
                      </a:solidFill>
                    </a:lnB>
                    <a:noFill/>
                  </a:tcPr>
                </a:tc>
                <a:extLst>
                  <a:ext uri="{0D108BD9-81ED-4DB2-BD59-A6C34878D82A}">
                    <a16:rowId xmlns:a16="http://schemas.microsoft.com/office/drawing/2014/main" val="2438907356"/>
                  </a:ext>
                </a:extLst>
              </a:tr>
            </a:tbl>
          </a:graphicData>
        </a:graphic>
      </p:graphicFrame>
      <p:graphicFrame>
        <p:nvGraphicFramePr>
          <p:cNvPr id="27" name="Table 25">
            <a:extLst>
              <a:ext uri="{FF2B5EF4-FFF2-40B4-BE49-F238E27FC236}">
                <a16:creationId xmlns:a16="http://schemas.microsoft.com/office/drawing/2014/main" id="{518B5387-EEA9-49CC-8804-1ECD6BE7A834}"/>
              </a:ext>
            </a:extLst>
          </p:cNvPr>
          <p:cNvGraphicFramePr>
            <a:graphicFrameLocks noGrp="1"/>
          </p:cNvGraphicFramePr>
          <p:nvPr/>
        </p:nvGraphicFramePr>
        <p:xfrm>
          <a:off x="9362908" y="462032"/>
          <a:ext cx="2829092" cy="411480"/>
        </p:xfrm>
        <a:graphic>
          <a:graphicData uri="http://schemas.openxmlformats.org/drawingml/2006/table">
            <a:tbl>
              <a:tblPr firstRow="1" bandRow="1">
                <a:tableStyleId>{5C22544A-7EE6-4342-B048-85BDC9FD1C3A}</a:tableStyleId>
              </a:tblPr>
              <a:tblGrid>
                <a:gridCol w="2829092">
                  <a:extLst>
                    <a:ext uri="{9D8B030D-6E8A-4147-A177-3AD203B41FA5}">
                      <a16:colId xmlns:a16="http://schemas.microsoft.com/office/drawing/2014/main" val="4226224490"/>
                    </a:ext>
                  </a:extLst>
                </a:gridCol>
              </a:tblGrid>
              <a:tr h="397069">
                <a:tc>
                  <a:txBody>
                    <a:bodyPr/>
                    <a:lstStyle/>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PFE # 2026-16</a:t>
                      </a:r>
                    </a:p>
                    <a:p>
                      <a:pPr marL="0" marR="0" lvl="0" indent="0" algn="l" defTabSz="914408" rtl="0" eaLnBrk="1" fontAlgn="auto" latinLnBrk="0" hangingPunct="1">
                        <a:lnSpc>
                          <a:spcPct val="100000"/>
                        </a:lnSpc>
                        <a:spcBef>
                          <a:spcPts val="0"/>
                        </a:spcBef>
                        <a:spcAft>
                          <a:spcPts val="0"/>
                        </a:spcAft>
                        <a:buClrTx/>
                        <a:buSzTx/>
                        <a:buFontTx/>
                        <a:buNone/>
                        <a:tabLst/>
                        <a:defRPr/>
                      </a:pPr>
                      <a:r>
                        <a:rPr lang="en-US" sz="1050" b="0" dirty="0">
                          <a:solidFill>
                            <a:schemeClr val="tx1"/>
                          </a:solidFill>
                          <a:latin typeface="Arial" panose="020B0604020202020204" pitchFamily="34" charset="0"/>
                          <a:cs typeface="Arial" panose="020B0604020202020204" pitchFamily="34" charset="0"/>
                        </a:rPr>
                        <a:t>Event ID # 20039998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14921928"/>
                  </a:ext>
                </a:extLst>
              </a:tr>
            </a:tbl>
          </a:graphicData>
        </a:graphic>
      </p:graphicFrame>
      <p:sp>
        <p:nvSpPr>
          <p:cNvPr id="2" name="TextBox 1">
            <a:extLst>
              <a:ext uri="{FF2B5EF4-FFF2-40B4-BE49-F238E27FC236}">
                <a16:creationId xmlns:a16="http://schemas.microsoft.com/office/drawing/2014/main" id="{AE58BB17-B072-1534-190F-31E1290A7FC0}"/>
              </a:ext>
            </a:extLst>
          </p:cNvPr>
          <p:cNvSpPr txBox="1"/>
          <p:nvPr/>
        </p:nvSpPr>
        <p:spPr>
          <a:xfrm>
            <a:off x="127283" y="639947"/>
            <a:ext cx="124939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Falling Objects </a:t>
            </a:r>
          </a:p>
        </p:txBody>
      </p:sp>
      <p:grpSp>
        <p:nvGrpSpPr>
          <p:cNvPr id="11" name="Group 10">
            <a:extLst>
              <a:ext uri="{FF2B5EF4-FFF2-40B4-BE49-F238E27FC236}">
                <a16:creationId xmlns:a16="http://schemas.microsoft.com/office/drawing/2014/main" id="{2F5099AF-98A6-1CA5-61C1-044CCE03CA09}"/>
              </a:ext>
            </a:extLst>
          </p:cNvPr>
          <p:cNvGrpSpPr/>
          <p:nvPr/>
        </p:nvGrpSpPr>
        <p:grpSpPr>
          <a:xfrm>
            <a:off x="6448928" y="1738075"/>
            <a:ext cx="3132281" cy="4401467"/>
            <a:chOff x="6387276" y="1460490"/>
            <a:chExt cx="2975632" cy="3967843"/>
          </a:xfrm>
        </p:grpSpPr>
        <p:pic>
          <p:nvPicPr>
            <p:cNvPr id="4" name="Imagen 3">
              <a:extLst>
                <a:ext uri="{FF2B5EF4-FFF2-40B4-BE49-F238E27FC236}">
                  <a16:creationId xmlns:a16="http://schemas.microsoft.com/office/drawing/2014/main" id="{C0B96B4F-8589-F77D-D002-48C15F887F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7276" y="1460490"/>
              <a:ext cx="2975632" cy="3967843"/>
            </a:xfrm>
            <a:prstGeom prst="rect">
              <a:avLst/>
            </a:prstGeom>
          </p:spPr>
        </p:pic>
        <p:sp>
          <p:nvSpPr>
            <p:cNvPr id="5" name="Rectángulo 6">
              <a:extLst>
                <a:ext uri="{FF2B5EF4-FFF2-40B4-BE49-F238E27FC236}">
                  <a16:creationId xmlns:a16="http://schemas.microsoft.com/office/drawing/2014/main" id="{2AB9BB62-46C6-AF4C-4BBC-CA759AADD275}"/>
                </a:ext>
              </a:extLst>
            </p:cNvPr>
            <p:cNvSpPr/>
            <p:nvPr/>
          </p:nvSpPr>
          <p:spPr>
            <a:xfrm>
              <a:off x="7557953" y="1928059"/>
              <a:ext cx="732620" cy="379271"/>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CuadroTexto 7">
              <a:extLst>
                <a:ext uri="{FF2B5EF4-FFF2-40B4-BE49-F238E27FC236}">
                  <a16:creationId xmlns:a16="http://schemas.microsoft.com/office/drawing/2014/main" id="{715C13F8-2BA6-B1F4-1AF4-A36C102943C8}"/>
                </a:ext>
              </a:extLst>
            </p:cNvPr>
            <p:cNvSpPr txBox="1"/>
            <p:nvPr/>
          </p:nvSpPr>
          <p:spPr>
            <a:xfrm>
              <a:off x="8362942" y="1597466"/>
              <a:ext cx="804368" cy="520228"/>
            </a:xfrm>
            <a:prstGeom prst="rect">
              <a:avLst/>
            </a:prstGeom>
            <a:solidFill>
              <a:schemeClr val="bg1"/>
            </a:solidFill>
          </p:spPr>
          <p:txBody>
            <a:bodyPr wrap="square" rtlCol="0">
              <a:spAutoFit/>
            </a:bodyPr>
            <a:lstStyle>
              <a:defPPr>
                <a:defRPr lang="es-ES"/>
              </a:defPPr>
              <a:lvl1pPr fontAlgn="t">
                <a:lnSpc>
                  <a:spcPct val="100000"/>
                </a:lnSpc>
                <a:buNone/>
                <a:defRPr sz="1400"/>
              </a:lvl1p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Hole in scaffold platform</a:t>
              </a:r>
            </a:p>
          </p:txBody>
        </p:sp>
        <p:cxnSp>
          <p:nvCxnSpPr>
            <p:cNvPr id="7" name="Conector recto de flecha 16">
              <a:extLst>
                <a:ext uri="{FF2B5EF4-FFF2-40B4-BE49-F238E27FC236}">
                  <a16:creationId xmlns:a16="http://schemas.microsoft.com/office/drawing/2014/main" id="{91E690E3-649F-F46F-6C34-A5F61F89D103}"/>
                </a:ext>
              </a:extLst>
            </p:cNvPr>
            <p:cNvCxnSpPr>
              <a:cxnSpLocks/>
              <a:stCxn id="5" idx="2"/>
            </p:cNvCxnSpPr>
            <p:nvPr/>
          </p:nvCxnSpPr>
          <p:spPr>
            <a:xfrm>
              <a:off x="7924263" y="2307330"/>
              <a:ext cx="0" cy="1472734"/>
            </a:xfrm>
            <a:prstGeom prst="straightConnector1">
              <a:avLst/>
            </a:prstGeom>
            <a:ln w="508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8" name="CuadroTexto 20">
              <a:extLst>
                <a:ext uri="{FF2B5EF4-FFF2-40B4-BE49-F238E27FC236}">
                  <a16:creationId xmlns:a16="http://schemas.microsoft.com/office/drawing/2014/main" id="{86AC2EE0-AC8B-9876-A21C-8B7FBD46A39F}"/>
                </a:ext>
              </a:extLst>
            </p:cNvPr>
            <p:cNvSpPr txBox="1"/>
            <p:nvPr/>
          </p:nvSpPr>
          <p:spPr>
            <a:xfrm>
              <a:off x="6509899" y="2774899"/>
              <a:ext cx="1372501" cy="360692"/>
            </a:xfrm>
            <a:prstGeom prst="rect">
              <a:avLst/>
            </a:prstGeom>
            <a:solidFill>
              <a:schemeClr val="bg1"/>
            </a:solidFill>
          </p:spPr>
          <p:txBody>
            <a:bodyPr wrap="square" rtlCol="0">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Distance: Approximately 16.4 ft.</a:t>
              </a:r>
            </a:p>
          </p:txBody>
        </p:sp>
      </p:grpSp>
      <p:pic>
        <p:nvPicPr>
          <p:cNvPr id="13" name="Imagen 6">
            <a:extLst>
              <a:ext uri="{FF2B5EF4-FFF2-40B4-BE49-F238E27FC236}">
                <a16:creationId xmlns:a16="http://schemas.microsoft.com/office/drawing/2014/main" id="{E8BB7F71-9019-0CEA-7840-F7BC9C431E74}"/>
              </a:ext>
            </a:extLst>
          </p:cNvPr>
          <p:cNvPicPr>
            <a:picLocks noChangeAspect="1"/>
          </p:cNvPicPr>
          <p:nvPr/>
        </p:nvPicPr>
        <p:blipFill>
          <a:blip r:embed="rId4"/>
          <a:srcRect t="16712" b="29707"/>
          <a:stretch>
            <a:fillRect/>
          </a:stretch>
        </p:blipFill>
        <p:spPr>
          <a:xfrm>
            <a:off x="9714113" y="1710611"/>
            <a:ext cx="2126682" cy="1512980"/>
          </a:xfrm>
          <a:prstGeom prst="rect">
            <a:avLst/>
          </a:prstGeom>
        </p:spPr>
      </p:pic>
      <p:pic>
        <p:nvPicPr>
          <p:cNvPr id="17" name="Imagen 18">
            <a:extLst>
              <a:ext uri="{FF2B5EF4-FFF2-40B4-BE49-F238E27FC236}">
                <a16:creationId xmlns:a16="http://schemas.microsoft.com/office/drawing/2014/main" id="{BCC69462-1DFE-726C-BF1F-0F443018931E}"/>
              </a:ext>
            </a:extLst>
          </p:cNvPr>
          <p:cNvPicPr>
            <a:picLocks noChangeAspect="1"/>
          </p:cNvPicPr>
          <p:nvPr/>
        </p:nvPicPr>
        <p:blipFill>
          <a:blip r:embed="rId5"/>
          <a:stretch>
            <a:fillRect/>
          </a:stretch>
        </p:blipFill>
        <p:spPr>
          <a:xfrm>
            <a:off x="9837686" y="3680635"/>
            <a:ext cx="1879536" cy="2458907"/>
          </a:xfrm>
          <a:prstGeom prst="rect">
            <a:avLst/>
          </a:prstGeom>
        </p:spPr>
      </p:pic>
      <p:sp>
        <p:nvSpPr>
          <p:cNvPr id="23" name="Text Placeholder 19">
            <a:extLst>
              <a:ext uri="{FF2B5EF4-FFF2-40B4-BE49-F238E27FC236}">
                <a16:creationId xmlns:a16="http://schemas.microsoft.com/office/drawing/2014/main" id="{812F4D2C-2596-8FF3-DFE5-4076D197F34F}"/>
              </a:ext>
            </a:extLst>
          </p:cNvPr>
          <p:cNvSpPr txBox="1">
            <a:spLocks/>
          </p:cNvSpPr>
          <p:nvPr/>
        </p:nvSpPr>
        <p:spPr>
          <a:xfrm>
            <a:off x="9555651" y="3249072"/>
            <a:ext cx="2285141" cy="267130"/>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Piece of beam (approx. 5.5 pounds) that fell and struck </a:t>
            </a:r>
            <a:r>
              <a:rPr kumimoji="0" lang="en-US" sz="1000" b="0" i="1"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the employee.</a:t>
            </a:r>
            <a:endParaRPr kumimoji="0" lang="en-US" sz="10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endParaRPr>
          </a:p>
        </p:txBody>
      </p:sp>
      <p:sp>
        <p:nvSpPr>
          <p:cNvPr id="24" name="Text Placeholder 19">
            <a:extLst>
              <a:ext uri="{FF2B5EF4-FFF2-40B4-BE49-F238E27FC236}">
                <a16:creationId xmlns:a16="http://schemas.microsoft.com/office/drawing/2014/main" id="{F16F5FE3-C2C9-6197-D5E2-4CCB17CC878F}"/>
              </a:ext>
            </a:extLst>
          </p:cNvPr>
          <p:cNvSpPr txBox="1">
            <a:spLocks/>
          </p:cNvSpPr>
          <p:nvPr/>
        </p:nvSpPr>
        <p:spPr>
          <a:xfrm>
            <a:off x="9714113" y="6145165"/>
            <a:ext cx="1969003" cy="267130"/>
          </a:xfrm>
          <a:prstGeom prst="rect">
            <a:avLst/>
          </a:prstGeom>
        </p:spPr>
        <p:txBody>
          <a:bodyPr/>
          <a:lstStyle>
            <a:lvl1pPr marL="91441" indent="-91441" algn="l" defTabSz="914408" rtl="0" eaLnBrk="1" latinLnBrk="0" hangingPunct="1">
              <a:lnSpc>
                <a:spcPct val="90000"/>
              </a:lnSpc>
              <a:spcBef>
                <a:spcPts val="1200"/>
              </a:spcBef>
              <a:spcAft>
                <a:spcPts val="201"/>
              </a:spcAft>
              <a:buClr>
                <a:schemeClr val="accent1"/>
              </a:buClr>
              <a:buSzPct val="100000"/>
              <a:buFont typeface="Calibri" panose="020F0502020204030204" pitchFamily="34" charset="0"/>
              <a:buChar char=" "/>
              <a:defRPr sz="1401" kern="1200">
                <a:solidFill>
                  <a:schemeClr val="tx1">
                    <a:lumMod val="75000"/>
                    <a:lumOff val="25000"/>
                  </a:schemeClr>
                </a:solidFill>
                <a:latin typeface="+mn-lt"/>
                <a:ea typeface="+mn-ea"/>
                <a:cs typeface="+mn-cs"/>
              </a:defRPr>
            </a:lvl1pPr>
            <a:lvl2pPr marL="384051" indent="-182881" algn="l" defTabSz="914408" rtl="0" eaLnBrk="1" latinLnBrk="0" hangingPunct="1">
              <a:lnSpc>
                <a:spcPct val="90000"/>
              </a:lnSpc>
              <a:spcBef>
                <a:spcPts val="201"/>
              </a:spcBef>
              <a:spcAft>
                <a:spcPts val="400"/>
              </a:spcAft>
              <a:buClr>
                <a:schemeClr val="accent1"/>
              </a:buClr>
              <a:buFont typeface="Calibri" pitchFamily="34" charset="0"/>
              <a:buChar char="◦"/>
              <a:defRPr sz="1801" kern="1200">
                <a:solidFill>
                  <a:schemeClr val="tx1">
                    <a:lumMod val="75000"/>
                    <a:lumOff val="25000"/>
                  </a:schemeClr>
                </a:solidFill>
                <a:latin typeface="+mn-lt"/>
                <a:ea typeface="+mn-ea"/>
                <a:cs typeface="+mn-cs"/>
              </a:defRPr>
            </a:lvl2pPr>
            <a:lvl3pPr marL="384051" indent="0" algn="l" defTabSz="914408" rtl="0" eaLnBrk="1" latinLnBrk="0" hangingPunct="1">
              <a:lnSpc>
                <a:spcPct val="90000"/>
              </a:lnSpc>
              <a:spcBef>
                <a:spcPts val="201"/>
              </a:spcBef>
              <a:spcAft>
                <a:spcPts val="400"/>
              </a:spcAft>
              <a:buClr>
                <a:schemeClr val="accent1"/>
              </a:buClr>
              <a:buFont typeface="Calibri" pitchFamily="34" charset="0"/>
              <a:buNone/>
              <a:defRPr sz="1401" kern="1200">
                <a:solidFill>
                  <a:schemeClr val="tx1">
                    <a:lumMod val="75000"/>
                    <a:lumOff val="25000"/>
                  </a:schemeClr>
                </a:solidFill>
                <a:latin typeface="+mn-lt"/>
                <a:ea typeface="+mn-ea"/>
                <a:cs typeface="+mn-cs"/>
              </a:defRPr>
            </a:lvl3pPr>
            <a:lvl4pPr marL="749814"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4pPr>
            <a:lvl5pPr marL="932696" indent="-182881"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5pPr>
            <a:lvl6pPr marL="1100010"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6pPr>
            <a:lvl7pPr marL="1300011"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7pPr>
            <a:lvl8pPr marL="1500013"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8pPr>
            <a:lvl9pPr marL="1700014" indent="-228602" algn="l" defTabSz="914408" rtl="0" eaLnBrk="1" latinLnBrk="0" hangingPunct="1">
              <a:lnSpc>
                <a:spcPct val="90000"/>
              </a:lnSpc>
              <a:spcBef>
                <a:spcPts val="201"/>
              </a:spcBef>
              <a:spcAft>
                <a:spcPts val="400"/>
              </a:spcAft>
              <a:buClr>
                <a:schemeClr val="accent1"/>
              </a:buClr>
              <a:buFont typeface="Calibri" pitchFamily="34" charset="0"/>
              <a:buChar char="◦"/>
              <a:defRPr sz="1401" kern="1200">
                <a:solidFill>
                  <a:schemeClr val="tx1">
                    <a:lumMod val="75000"/>
                    <a:lumOff val="25000"/>
                  </a:schemeClr>
                </a:solidFill>
                <a:latin typeface="+mn-lt"/>
                <a:ea typeface="+mn-ea"/>
                <a:cs typeface="+mn-cs"/>
              </a:defRPr>
            </a:lvl9pPr>
          </a:lstStyle>
          <a:p>
            <a:pPr marL="91441" marR="0" lvl="0" indent="-91441" algn="l" defTabSz="914408" rtl="0" eaLnBrk="1" fontAlgn="auto" latinLnBrk="0" hangingPunct="1">
              <a:lnSpc>
                <a:spcPct val="90000"/>
              </a:lnSpc>
              <a:spcBef>
                <a:spcPts val="1200"/>
              </a:spcBef>
              <a:spcAft>
                <a:spcPts val="201"/>
              </a:spcAft>
              <a:buClr>
                <a:srgbClr val="4472C4"/>
              </a:buClr>
              <a:buSzPct val="100000"/>
              <a:buFont typeface="Calibri" panose="020F0502020204030204" pitchFamily="34" charset="0"/>
              <a:buChar char=" "/>
              <a:tabLst/>
              <a:defRPr/>
            </a:pPr>
            <a:r>
              <a:rPr kumimoji="0" lang="en-US" sz="1000" b="0" i="1"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Condition of the safety helmet and impact area.</a:t>
            </a:r>
          </a:p>
        </p:txBody>
      </p:sp>
      <p:pic>
        <p:nvPicPr>
          <p:cNvPr id="26" name="Picture 25" descr="Icon&#10;&#10;Description automatically generated">
            <a:extLst>
              <a:ext uri="{FF2B5EF4-FFF2-40B4-BE49-F238E27FC236}">
                <a16:creationId xmlns:a16="http://schemas.microsoft.com/office/drawing/2014/main" id="{85AEAE2A-471C-157A-7466-F636221CAA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8946" y="112436"/>
            <a:ext cx="608933" cy="527511"/>
          </a:xfrm>
          <a:prstGeom prst="rect">
            <a:avLst/>
          </a:prstGeom>
        </p:spPr>
      </p:pic>
    </p:spTree>
    <p:extLst>
      <p:ext uri="{BB962C8B-B14F-4D97-AF65-F5344CB8AC3E}">
        <p14:creationId xmlns:p14="http://schemas.microsoft.com/office/powerpoint/2010/main" val="1813695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8DE5F-3953-7324-25AD-1B74E1D1A5C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B45F4A0-F324-AF60-74BA-6749BB9E50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A8BB32CF-9E8C-01E5-3CD8-BE55D744E164}"/>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B027319A-2AC9-F914-1BBC-2E094BA02424}"/>
              </a:ext>
            </a:extLst>
          </p:cNvPr>
          <p:cNvSpPr/>
          <p:nvPr/>
        </p:nvSpPr>
        <p:spPr>
          <a:xfrm>
            <a:off x="6096000" y="-7951"/>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3E996AC-0680-D791-6F44-6AD3B077530D}"/>
              </a:ext>
            </a:extLst>
          </p:cNvPr>
          <p:cNvSpPr/>
          <p:nvPr/>
        </p:nvSpPr>
        <p:spPr>
          <a:xfrm>
            <a:off x="6096000" y="6544908"/>
            <a:ext cx="6096000" cy="313198"/>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0A63169-5C5A-BED5-58C1-67B96F9EEC19}"/>
              </a:ext>
            </a:extLst>
          </p:cNvPr>
          <p:cNvSpPr txBox="1"/>
          <p:nvPr/>
        </p:nvSpPr>
        <p:spPr>
          <a:xfrm>
            <a:off x="493617" y="976486"/>
            <a:ext cx="560238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Industry Incidents</a:t>
            </a:r>
          </a:p>
        </p:txBody>
      </p:sp>
      <p:pic>
        <p:nvPicPr>
          <p:cNvPr id="15" name="Picture 14" descr="A black square with white text&#10;&#10;Description automatically generated">
            <a:extLst>
              <a:ext uri="{FF2B5EF4-FFF2-40B4-BE49-F238E27FC236}">
                <a16:creationId xmlns:a16="http://schemas.microsoft.com/office/drawing/2014/main" id="{16DAFA7A-AE2D-7B22-D27A-C0147FFFED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5E9BD25A-8CD3-8F83-5E91-40BEB4C0A33A}"/>
              </a:ext>
            </a:extLst>
          </p:cNvPr>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3355901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36E832-E981-6826-A479-F179EE232C7A}"/>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96C3384-7C71-8CF4-C4B5-6D37B96C2B75}"/>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7D0B4CFA-1C92-6558-EEA4-FFBF2B9AFB43}"/>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59BAA5D-3C0C-DA29-905E-EA9A50AE6AD9}"/>
              </a:ext>
            </a:extLst>
          </p:cNvPr>
          <p:cNvSpPr txBox="1"/>
          <p:nvPr/>
        </p:nvSpPr>
        <p:spPr>
          <a:xfrm>
            <a:off x="1953936" y="541294"/>
            <a:ext cx="945509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rPr>
              <a:t>MSHA Fatality Alert </a:t>
            </a:r>
            <a:endParaRPr kumimoji="0" lang="en-US" sz="36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23050A48-5F09-D1F0-8863-576042017110}"/>
              </a:ext>
            </a:extLst>
          </p:cNvPr>
          <p:cNvSpPr txBox="1"/>
          <p:nvPr/>
        </p:nvSpPr>
        <p:spPr>
          <a:xfrm>
            <a:off x="6681482" y="2322746"/>
            <a:ext cx="5030257" cy="36625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
                <a:srgbClr val="C66A39"/>
              </a:buClr>
              <a:buSzTx/>
              <a:buFontTx/>
              <a:buNone/>
              <a:tabLst/>
              <a:defRPr/>
            </a:pPr>
            <a:r>
              <a:rPr kumimoji="0" lang="en-US" sz="2000" b="1" i="0" u="none" strike="noStrike" kern="1200" cap="none" spc="0" normalizeH="0" baseline="0" noProof="0" dirty="0">
                <a:ln>
                  <a:noFill/>
                </a:ln>
                <a:solidFill>
                  <a:srgbClr val="C66A39"/>
                </a:solidFill>
                <a:effectLst/>
                <a:uLnTx/>
                <a:uFillTx/>
                <a:latin typeface="Arial" panose="020B0604020202020204" pitchFamily="34" charset="0"/>
                <a:ea typeface="+mn-ea"/>
                <a:cs typeface="Arial" panose="020B0604020202020204" pitchFamily="34" charset="0"/>
              </a:rPr>
              <a:t>Eliminate Hazards and Prevent Injuries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De-energize, lock-out, tag-out and block machinery against motion before performing repairs or maintenance.</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Provide and maintain safe access to all working places. Use personnel lifts or ladders to access elevated workplaces safely.</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Provide and verify proper use of fall protection where there is a danger of falling. Confirm fall protection has a suitable fall arrest connection and secure anchorage system.</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Conduct workplace examinations to identify conditions that may adversely affect the safety or health of miners. Identify risks and eliminate or control hazards before beginning work.</a:t>
            </a:r>
          </a:p>
        </p:txBody>
      </p:sp>
      <p:sp>
        <p:nvSpPr>
          <p:cNvPr id="2" name="TextBox 1">
            <a:extLst>
              <a:ext uri="{FF2B5EF4-FFF2-40B4-BE49-F238E27FC236}">
                <a16:creationId xmlns:a16="http://schemas.microsoft.com/office/drawing/2014/main" id="{FAAB0A34-5EBA-C997-26F2-592255F07DB5}"/>
              </a:ext>
            </a:extLst>
          </p:cNvPr>
          <p:cNvSpPr txBox="1"/>
          <p:nvPr/>
        </p:nvSpPr>
        <p:spPr>
          <a:xfrm>
            <a:off x="1996239" y="1432020"/>
            <a:ext cx="9715500" cy="830997"/>
          </a:xfrm>
          <a:prstGeom prst="rect">
            <a:avLst/>
          </a:prstGeom>
          <a:noFill/>
        </p:spPr>
        <p:txBody>
          <a:bodyPr wrap="square" rtlCol="0">
            <a:spAutoFit/>
          </a:bodyPr>
          <a:lstStyle/>
          <a:p>
            <a:pPr lvl="0">
              <a:spcAft>
                <a:spcPts val="1200"/>
              </a:spcAft>
              <a:buClr>
                <a:srgbClr val="C66A39"/>
              </a:buClr>
              <a:defRPr/>
            </a:pPr>
            <a:r>
              <a:rPr kumimoji="0" lang="en-US" sz="16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August 13, 2026 – </a:t>
            </a:r>
            <a:r>
              <a:rPr lang="en-US" sz="1600" dirty="0">
                <a:solidFill>
                  <a:srgbClr val="212121"/>
                </a:solidFill>
                <a:latin typeface="Arial" panose="020B0604020202020204" pitchFamily="34" charset="0"/>
                <a:cs typeface="Arial" panose="020B0604020202020204" pitchFamily="34" charset="0"/>
              </a:rPr>
              <a:t>A</a:t>
            </a:r>
            <a:r>
              <a:rPr kumimoji="0" lang="en-US" sz="16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 miner was performing maintenance on a slipping head pulley of a hopper. During the task, the miner fell onto the discharge conveyor, where he became engulfed as the belt began feeding material from the hopper.</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descr="Accident scene where a miner was performing maintenance on a slipping head pulley of a hopper.">
            <a:extLst>
              <a:ext uri="{FF2B5EF4-FFF2-40B4-BE49-F238E27FC236}">
                <a16:creationId xmlns:a16="http://schemas.microsoft.com/office/drawing/2014/main" id="{9F0679DF-3235-7D7F-869F-041D98750D6D}"/>
              </a:ext>
            </a:extLst>
          </p:cNvPr>
          <p:cNvPicPr>
            <a:picLocks noChangeAspect="1"/>
          </p:cNvPicPr>
          <p:nvPr/>
        </p:nvPicPr>
        <p:blipFill>
          <a:blip r:embed="rId3"/>
          <a:stretch>
            <a:fillRect/>
          </a:stretch>
        </p:blipFill>
        <p:spPr>
          <a:xfrm>
            <a:off x="2060908" y="2322746"/>
            <a:ext cx="4248150" cy="3086100"/>
          </a:xfrm>
          <a:prstGeom prst="rect">
            <a:avLst/>
          </a:prstGeom>
        </p:spPr>
      </p:pic>
    </p:spTree>
    <p:extLst>
      <p:ext uri="{BB962C8B-B14F-4D97-AF65-F5344CB8AC3E}">
        <p14:creationId xmlns:p14="http://schemas.microsoft.com/office/powerpoint/2010/main" val="1428661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ECECD-3B77-6ACA-1130-ED7389921A76}"/>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B3095800-A15F-F63C-487C-7C9EF06D3E2E}"/>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FC1A1A9-17EB-CD36-1F4D-91CB258D6524}"/>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8AB1671F-14BA-DADB-D683-C9F476789471}"/>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F437A85-B778-1058-0EA4-246F862869CA}"/>
              </a:ext>
            </a:extLst>
          </p:cNvPr>
          <p:cNvSpPr txBox="1"/>
          <p:nvPr/>
        </p:nvSpPr>
        <p:spPr>
          <a:xfrm>
            <a:off x="1953936" y="541294"/>
            <a:ext cx="945509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rPr>
              <a:t>MSHA Fatality Alert </a:t>
            </a:r>
            <a:endParaRPr kumimoji="0" lang="en-US" sz="36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9850A73B-81FD-145D-2436-B750DC0FF741}"/>
              </a:ext>
            </a:extLst>
          </p:cNvPr>
          <p:cNvSpPr txBox="1"/>
          <p:nvPr/>
        </p:nvSpPr>
        <p:spPr>
          <a:xfrm>
            <a:off x="6602910" y="2076524"/>
            <a:ext cx="4991857" cy="39805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
                <a:srgbClr val="C66A39"/>
              </a:buClr>
              <a:buSzTx/>
              <a:buFontTx/>
              <a:buNone/>
              <a:tabLst/>
              <a:defRPr/>
            </a:pPr>
            <a:r>
              <a:rPr kumimoji="0" lang="en-US" sz="2000" b="1" i="0" u="none" strike="noStrike" kern="1200" cap="none" spc="0" normalizeH="0" baseline="0" noProof="0" dirty="0">
                <a:ln>
                  <a:noFill/>
                </a:ln>
                <a:solidFill>
                  <a:srgbClr val="C66A39"/>
                </a:solidFill>
                <a:effectLst/>
                <a:uLnTx/>
                <a:uFillTx/>
                <a:latin typeface="Arial" panose="020B0604020202020204" pitchFamily="34" charset="0"/>
                <a:ea typeface="+mn-ea"/>
                <a:cs typeface="Arial" panose="020B0604020202020204" pitchFamily="34" charset="0"/>
              </a:rPr>
              <a:t>Eliminate Hazards and Prevent Injuries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Scale highwalls from a safe location to eliminate hazards such as loose, unconsolidated rocks and overhangs. </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Install benches to reduce exposure to falling rock. Verify adequate bench width based on the type of equipment used for routine clearing or scaling operations.</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Provide falling object protection structures on mobile equipment that operates near highwalls.</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Conduct highwall examinations prior to working or traveling near the highwall and more frequently as ground conditions warrant, especially after periods of rain, freezing and thawing.</a:t>
            </a:r>
          </a:p>
          <a:p>
            <a:pPr marL="285750" marR="0" lvl="0" indent="-285750" algn="l" defTabSz="914400" rtl="0" eaLnBrk="1" fontAlgn="t" latinLnBrk="0" hangingPunct="1">
              <a:lnSpc>
                <a:spcPct val="100000"/>
              </a:lnSpc>
              <a:spcBef>
                <a:spcPts val="0"/>
              </a:spcBef>
              <a:spcAft>
                <a:spcPts val="800"/>
              </a:spcAft>
              <a:buClr>
                <a:srgbClr val="C66A39"/>
              </a:buClr>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Examine highwalls from multiple perspectives (bottom, sides, and top/crest) and look for signs of cracking and other geologic features that could lead to instability. </a:t>
            </a:r>
          </a:p>
        </p:txBody>
      </p:sp>
      <p:sp>
        <p:nvSpPr>
          <p:cNvPr id="2" name="TextBox 1">
            <a:extLst>
              <a:ext uri="{FF2B5EF4-FFF2-40B4-BE49-F238E27FC236}">
                <a16:creationId xmlns:a16="http://schemas.microsoft.com/office/drawing/2014/main" id="{87CA3BB9-429C-50AA-25A2-6F75C2728E74}"/>
              </a:ext>
            </a:extLst>
          </p:cNvPr>
          <p:cNvSpPr txBox="1"/>
          <p:nvPr/>
        </p:nvSpPr>
        <p:spPr>
          <a:xfrm>
            <a:off x="1996239" y="1432020"/>
            <a:ext cx="9813140" cy="584775"/>
          </a:xfrm>
          <a:prstGeom prst="rect">
            <a:avLst/>
          </a:prstGeom>
          <a:noFill/>
        </p:spPr>
        <p:txBody>
          <a:bodyPr wrap="square" rtlCol="0">
            <a:spAutoFit/>
          </a:bodyPr>
          <a:lstStyle/>
          <a:p>
            <a:pPr lvl="0">
              <a:spcAft>
                <a:spcPts val="1200"/>
              </a:spcAft>
              <a:buClr>
                <a:srgbClr val="C66A39"/>
              </a:buClr>
              <a:defRPr/>
            </a:pPr>
            <a:r>
              <a:rPr kumimoji="0" lang="en-US" sz="16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August 24, 2026 </a:t>
            </a:r>
            <a:r>
              <a:rPr lang="en-US" sz="1600" dirty="0">
                <a:solidFill>
                  <a:srgbClr val="212121"/>
                </a:solidFill>
                <a:latin typeface="Arial" panose="020B0604020202020204" pitchFamily="34" charset="0"/>
                <a:cs typeface="Arial" panose="020B0604020202020204" pitchFamily="34" charset="0"/>
              </a:rPr>
              <a:t>– A miner died when rocks fell from the highwall and struck him the while he was operating a drill.</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 name="Picture 2" descr="Accident scene where a miner died when rocks fell from the highwall and struck him the while he was operating a drill.">
            <a:extLst>
              <a:ext uri="{FF2B5EF4-FFF2-40B4-BE49-F238E27FC236}">
                <a16:creationId xmlns:a16="http://schemas.microsoft.com/office/drawing/2014/main" id="{92BFB52B-1AD3-9F22-4B4C-2FC761A8E2F3}"/>
              </a:ext>
            </a:extLst>
          </p:cNvPr>
          <p:cNvPicPr>
            <a:picLocks noChangeAspect="1"/>
          </p:cNvPicPr>
          <p:nvPr/>
        </p:nvPicPr>
        <p:blipFill>
          <a:blip r:embed="rId3"/>
          <a:stretch>
            <a:fillRect/>
          </a:stretch>
        </p:blipFill>
        <p:spPr>
          <a:xfrm>
            <a:off x="2112859" y="2226119"/>
            <a:ext cx="4276272" cy="3109206"/>
          </a:xfrm>
          <a:prstGeom prst="rect">
            <a:avLst/>
          </a:prstGeom>
        </p:spPr>
      </p:pic>
    </p:spTree>
    <p:extLst>
      <p:ext uri="{BB962C8B-B14F-4D97-AF65-F5344CB8AC3E}">
        <p14:creationId xmlns:p14="http://schemas.microsoft.com/office/powerpoint/2010/main" val="744367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01253F-1D20-8B33-8E1B-60BCD29633F0}"/>
              </a:ext>
            </a:extLst>
          </p:cNvPr>
          <p:cNvSpPr>
            <a:spLocks noGrp="1"/>
          </p:cNvSpPr>
          <p:nvPr>
            <p:ph idx="1"/>
          </p:nvPr>
        </p:nvSpPr>
        <p:spPr>
          <a:xfrm>
            <a:off x="838200" y="2062715"/>
            <a:ext cx="5366582" cy="4114247"/>
          </a:xfrm>
        </p:spPr>
        <p:txBody>
          <a:bodyPr>
            <a:normAutofit/>
          </a:bodyPr>
          <a:lstStyle/>
          <a:p>
            <a:pPr>
              <a:spcBef>
                <a:spcPts val="0"/>
              </a:spcBef>
              <a:spcAft>
                <a:spcPts val="1200"/>
              </a:spcAft>
              <a:buClr>
                <a:srgbClr val="C66A39"/>
              </a:buClr>
            </a:pPr>
            <a:r>
              <a:rPr lang="en-US" sz="2800">
                <a:latin typeface="Arial" panose="020B0604020202020204" pitchFamily="34" charset="0"/>
                <a:cs typeface="Arial" panose="020B0604020202020204" pitchFamily="34" charset="0"/>
                <a:hlinkClick r:id="rId3" tooltip="https://app.powerbi.com/groups/me/apps/d5191292-f6f8-4519-af19-c3b276f4d4dc/reports/05c83cca-2af1-4233-a190-c4abfd51fa53/5d3b772fb5686999cc5d?experience=power-bi"/>
              </a:rPr>
              <a:t>Health and Safety Dashboard</a:t>
            </a:r>
            <a:endParaRPr lang="en-US" sz="2800">
              <a:latin typeface="Arial" panose="020B0604020202020204" pitchFamily="34" charset="0"/>
              <a:cs typeface="Arial" panose="020B0604020202020204" pitchFamily="34" charset="0"/>
            </a:endParaRPr>
          </a:p>
          <a:p>
            <a:pPr>
              <a:spcBef>
                <a:spcPts val="0"/>
              </a:spcBef>
              <a:spcAft>
                <a:spcPts val="1200"/>
              </a:spcAft>
              <a:buClr>
                <a:srgbClr val="C66A39"/>
              </a:buClr>
            </a:pPr>
            <a:r>
              <a:rPr lang="en-US" sz="2800">
                <a:latin typeface="Arial" panose="020B0604020202020204" pitchFamily="34" charset="0"/>
                <a:cs typeface="Arial" panose="020B0604020202020204" pitchFamily="34" charset="0"/>
                <a:hlinkClick r:id="rId4"/>
              </a:rPr>
              <a:t>Safety Toolkits</a:t>
            </a:r>
            <a:endParaRPr lang="en-US" sz="2800">
              <a:latin typeface="Arial" panose="020B0604020202020204" pitchFamily="34" charset="0"/>
              <a:cs typeface="Arial" panose="020B0604020202020204" pitchFamily="34" charset="0"/>
            </a:endParaRPr>
          </a:p>
          <a:p>
            <a:pPr>
              <a:spcBef>
                <a:spcPts val="0"/>
              </a:spcBef>
              <a:spcAft>
                <a:spcPts val="1200"/>
              </a:spcAft>
              <a:buClr>
                <a:srgbClr val="C66A39"/>
              </a:buClr>
            </a:pPr>
            <a:r>
              <a:rPr lang="en-US" sz="2800">
                <a:latin typeface="Arial" panose="020B0604020202020204" pitchFamily="34" charset="0"/>
                <a:cs typeface="Arial" panose="020B0604020202020204" pitchFamily="34" charset="0"/>
                <a:hlinkClick r:id="rId5"/>
              </a:rPr>
              <a:t>FCX Policies  </a:t>
            </a:r>
            <a:endParaRPr lang="en-US" sz="2800">
              <a:latin typeface="Arial" panose="020B0604020202020204" pitchFamily="34" charset="0"/>
              <a:cs typeface="Arial" panose="020B0604020202020204" pitchFamily="34" charset="0"/>
            </a:endParaRPr>
          </a:p>
          <a:p>
            <a:pPr>
              <a:spcBef>
                <a:spcPts val="0"/>
              </a:spcBef>
              <a:spcAft>
                <a:spcPts val="1200"/>
              </a:spcAft>
              <a:buClr>
                <a:srgbClr val="C66A39"/>
              </a:buClr>
            </a:pPr>
            <a:r>
              <a:rPr lang="en-US" sz="2800">
                <a:latin typeface="Arial" panose="020B0604020202020204" pitchFamily="34" charset="0"/>
                <a:cs typeface="Arial" panose="020B0604020202020204" pitchFamily="34" charset="0"/>
                <a:hlinkClick r:id="rId6"/>
              </a:rPr>
              <a:t>MSHA Safety Alerts </a:t>
            </a:r>
            <a:endParaRPr lang="en-US" sz="2800">
              <a:latin typeface="Arial" panose="020B0604020202020204" pitchFamily="34" charset="0"/>
              <a:cs typeface="Arial" panose="020B0604020202020204" pitchFamily="34" charset="0"/>
            </a:endParaRPr>
          </a:p>
          <a:p>
            <a:pPr>
              <a:spcBef>
                <a:spcPts val="0"/>
              </a:spcBef>
              <a:spcAft>
                <a:spcPts val="1200"/>
              </a:spcAft>
              <a:buClr>
                <a:srgbClr val="C66A39"/>
              </a:buClr>
            </a:pPr>
            <a:r>
              <a:rPr lang="en-US" sz="2800">
                <a:latin typeface="Arial" panose="020B0604020202020204" pitchFamily="34" charset="0"/>
                <a:cs typeface="Arial" panose="020B0604020202020204" pitchFamily="34" charset="0"/>
                <a:hlinkClick r:id="rId7"/>
              </a:rPr>
              <a:t>OSHA</a:t>
            </a:r>
            <a:r>
              <a:rPr lang="en-US" sz="2800">
                <a:latin typeface="Arial" panose="020B0604020202020204" pitchFamily="34" charset="0"/>
                <a:cs typeface="Arial" panose="020B0604020202020204" pitchFamily="34" charset="0"/>
              </a:rPr>
              <a:t> </a:t>
            </a:r>
          </a:p>
        </p:txBody>
      </p:sp>
      <p:sp>
        <p:nvSpPr>
          <p:cNvPr id="5" name="TextBox 4">
            <a:extLst>
              <a:ext uri="{FF2B5EF4-FFF2-40B4-BE49-F238E27FC236}">
                <a16:creationId xmlns:a16="http://schemas.microsoft.com/office/drawing/2014/main" id="{54DE3936-28EA-98B6-ECAC-4011A8A0A572}"/>
              </a:ext>
            </a:extLst>
          </p:cNvPr>
          <p:cNvSpPr txBox="1"/>
          <p:nvPr/>
        </p:nvSpPr>
        <p:spPr>
          <a:xfrm>
            <a:off x="838200" y="365125"/>
            <a:ext cx="5602383"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rPr>
              <a:t>Additional Resources</a:t>
            </a:r>
            <a:endParaRPr kumimoji="0" lang="en-US" sz="3600" b="1" i="0" u="none" strike="noStrike" kern="1200" cap="none" spc="0" normalizeH="0" baseline="0" noProof="0">
              <a:ln>
                <a:noFill/>
              </a:ln>
              <a:solidFill>
                <a:srgbClr val="004449"/>
              </a:solidFill>
              <a:effectLst/>
              <a:uLnTx/>
              <a:uFillTx/>
              <a:latin typeface="Arial" panose="020B060402020202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A875F01D-DA8F-BDD2-102D-92D9F2669D8A}"/>
              </a:ext>
            </a:extLst>
          </p:cNvPr>
          <p:cNvGrpSpPr/>
          <p:nvPr/>
        </p:nvGrpSpPr>
        <p:grpSpPr>
          <a:xfrm>
            <a:off x="6204782" y="0"/>
            <a:ext cx="5987218" cy="6860701"/>
            <a:chOff x="6211606" y="0"/>
            <a:chExt cx="5987218" cy="6860701"/>
          </a:xfrm>
        </p:grpSpPr>
        <p:sp>
          <p:nvSpPr>
            <p:cNvPr id="4" name="Rectangle 3">
              <a:extLst>
                <a:ext uri="{FF2B5EF4-FFF2-40B4-BE49-F238E27FC236}">
                  <a16:creationId xmlns:a16="http://schemas.microsoft.com/office/drawing/2014/main" id="{E84FE4F5-DC88-553F-33A3-3D1C6F6F2894}"/>
                </a:ext>
              </a:extLst>
            </p:cNvPr>
            <p:cNvSpPr/>
            <p:nvPr/>
          </p:nvSpPr>
          <p:spPr>
            <a:xfrm>
              <a:off x="6211606" y="2701"/>
              <a:ext cx="5987218"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7AD9388E-49F1-51A9-AB51-FE8806FBEE58}"/>
                </a:ext>
              </a:extLst>
            </p:cNvPr>
            <p:cNvPicPr>
              <a:picLocks noChangeAspect="1"/>
            </p:cNvPicPr>
            <p:nvPr/>
          </p:nvPicPr>
          <p:blipFill>
            <a:blip r:embed="rId8">
              <a:extLst>
                <a:ext uri="{28A0092B-C50C-407E-A947-70E740481C1C}">
                  <a14:useLocalDpi xmlns:a14="http://schemas.microsoft.com/office/drawing/2010/main" val="0"/>
                </a:ext>
              </a:extLst>
            </a:blip>
            <a:srcRect t="18" b="18"/>
            <a:stretch/>
          </p:blipFill>
          <p:spPr>
            <a:xfrm>
              <a:off x="9213340" y="0"/>
              <a:ext cx="2978660" cy="2296194"/>
            </a:xfrm>
            <a:prstGeom prst="rect">
              <a:avLst/>
            </a:prstGeom>
          </p:spPr>
        </p:pic>
        <p:pic>
          <p:nvPicPr>
            <p:cNvPr id="17" name="Picture 16">
              <a:extLst>
                <a:ext uri="{FF2B5EF4-FFF2-40B4-BE49-F238E27FC236}">
                  <a16:creationId xmlns:a16="http://schemas.microsoft.com/office/drawing/2014/main" id="{991EE202-2F4E-BB02-4F1A-6F5505AD95C9}"/>
                </a:ext>
              </a:extLst>
            </p:cNvPr>
            <p:cNvPicPr>
              <a:picLocks noChangeAspect="1"/>
            </p:cNvPicPr>
            <p:nvPr/>
          </p:nvPicPr>
          <p:blipFill>
            <a:blip r:embed="rId9">
              <a:extLst>
                <a:ext uri="{28A0092B-C50C-407E-A947-70E740481C1C}">
                  <a14:useLocalDpi xmlns:a14="http://schemas.microsoft.com/office/drawing/2010/main" val="0"/>
                </a:ext>
              </a:extLst>
            </a:blip>
            <a:srcRect l="21" r="21"/>
            <a:stretch/>
          </p:blipFill>
          <p:spPr>
            <a:xfrm>
              <a:off x="6211606" y="2301707"/>
              <a:ext cx="2994910" cy="2328189"/>
            </a:xfrm>
            <a:prstGeom prst="rect">
              <a:avLst/>
            </a:prstGeom>
          </p:spPr>
        </p:pic>
        <p:pic>
          <p:nvPicPr>
            <p:cNvPr id="18" name="Picture 17">
              <a:extLst>
                <a:ext uri="{FF2B5EF4-FFF2-40B4-BE49-F238E27FC236}">
                  <a16:creationId xmlns:a16="http://schemas.microsoft.com/office/drawing/2014/main" id="{E64D5D02-AF0D-ED29-DFE7-6537C624C788}"/>
                </a:ext>
              </a:extLst>
            </p:cNvPr>
            <p:cNvPicPr>
              <a:picLocks noChangeAspect="1"/>
            </p:cNvPicPr>
            <p:nvPr/>
          </p:nvPicPr>
          <p:blipFill>
            <a:blip r:embed="rId10">
              <a:extLst>
                <a:ext uri="{28A0092B-C50C-407E-A947-70E740481C1C}">
                  <a14:useLocalDpi xmlns:a14="http://schemas.microsoft.com/office/drawing/2010/main" val="0"/>
                </a:ext>
              </a:extLst>
            </a:blip>
            <a:srcRect t="32" b="32"/>
            <a:stretch/>
          </p:blipFill>
          <p:spPr>
            <a:xfrm>
              <a:off x="9203815" y="4623072"/>
              <a:ext cx="2988185" cy="2234928"/>
            </a:xfrm>
            <a:prstGeom prst="rect">
              <a:avLst/>
            </a:prstGeom>
          </p:spPr>
        </p:pic>
      </p:grpSp>
    </p:spTree>
    <p:extLst>
      <p:ext uri="{BB962C8B-B14F-4D97-AF65-F5344CB8AC3E}">
        <p14:creationId xmlns:p14="http://schemas.microsoft.com/office/powerpoint/2010/main" val="2607581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rocky cliff&#10;&#10;Description automatically generated">
            <a:extLst>
              <a:ext uri="{FF2B5EF4-FFF2-40B4-BE49-F238E27FC236}">
                <a16:creationId xmlns:a16="http://schemas.microsoft.com/office/drawing/2014/main" id="{D0EEE933-1FB8-1D5B-84DA-816ADFBD9B69}"/>
              </a:ext>
            </a:extLst>
          </p:cNvPr>
          <p:cNvPicPr>
            <a:picLocks noChangeAspect="1"/>
          </p:cNvPicPr>
          <p:nvPr/>
        </p:nvPicPr>
        <p:blipFill rotWithShape="1">
          <a:blip r:embed="rId3">
            <a:extLst>
              <a:ext uri="{28A0092B-C50C-407E-A947-70E740481C1C}">
                <a14:useLocalDpi xmlns:a14="http://schemas.microsoft.com/office/drawing/2010/main" val="0"/>
              </a:ext>
            </a:extLst>
          </a:blip>
          <a:srcRect b="92794"/>
          <a:stretch/>
        </p:blipFill>
        <p:spPr>
          <a:xfrm>
            <a:off x="0" y="6544908"/>
            <a:ext cx="6517761" cy="313092"/>
          </a:xfrm>
          <a:prstGeom prst="rect">
            <a:avLst/>
          </a:prstGeom>
        </p:spPr>
      </p:pic>
      <p:pic>
        <p:nvPicPr>
          <p:cNvPr id="10" name="Picture 9" descr="A close-up of a rocky cliff&#10;&#10;Description automatically generated">
            <a:extLst>
              <a:ext uri="{FF2B5EF4-FFF2-40B4-BE49-F238E27FC236}">
                <a16:creationId xmlns:a16="http://schemas.microsoft.com/office/drawing/2014/main" id="{B4C9FBBB-0FBA-CE5F-9CF8-1FAB852D3A58}"/>
              </a:ext>
            </a:extLst>
          </p:cNvPr>
          <p:cNvPicPr>
            <a:picLocks noChangeAspect="1"/>
          </p:cNvPicPr>
          <p:nvPr/>
        </p:nvPicPr>
        <p:blipFill rotWithShape="1">
          <a:blip r:embed="rId3">
            <a:extLst>
              <a:ext uri="{28A0092B-C50C-407E-A947-70E740481C1C}">
                <a14:useLocalDpi xmlns:a14="http://schemas.microsoft.com/office/drawing/2010/main" val="0"/>
              </a:ext>
            </a:extLst>
          </a:blip>
          <a:srcRect t="90875"/>
          <a:stretch/>
        </p:blipFill>
        <p:spPr>
          <a:xfrm>
            <a:off x="0" y="0"/>
            <a:ext cx="6517759" cy="396508"/>
          </a:xfrm>
          <a:prstGeom prst="rect">
            <a:avLst/>
          </a:prstGeom>
        </p:spPr>
      </p:pic>
      <p:pic>
        <p:nvPicPr>
          <p:cNvPr id="5" name="Picture 4">
            <a:extLst>
              <a:ext uri="{FF2B5EF4-FFF2-40B4-BE49-F238E27FC236}">
                <a16:creationId xmlns:a16="http://schemas.microsoft.com/office/drawing/2014/main" id="{E97DC3B6-71F9-B10D-D96C-D4EF1AB14682}"/>
              </a:ext>
            </a:extLst>
          </p:cNvPr>
          <p:cNvPicPr>
            <a:picLocks noChangeAspect="1"/>
          </p:cNvPicPr>
          <p:nvPr/>
        </p:nvPicPr>
        <p:blipFill>
          <a:blip r:embed="rId4">
            <a:extLst>
              <a:ext uri="{28A0092B-C50C-407E-A947-70E740481C1C}">
                <a14:useLocalDpi xmlns:a14="http://schemas.microsoft.com/office/drawing/2010/main" val="0"/>
              </a:ext>
            </a:extLst>
          </a:blip>
          <a:srcRect t="2" b="2"/>
          <a:stretch/>
        </p:blipFill>
        <p:spPr>
          <a:xfrm>
            <a:off x="6096000" y="396508"/>
            <a:ext cx="6096000" cy="6148400"/>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BE3FB28-7721-9D18-CC9C-9A8CA3A71FB9}"/>
              </a:ext>
            </a:extLst>
          </p:cNvPr>
          <p:cNvSpPr/>
          <p:nvPr/>
        </p:nvSpPr>
        <p:spPr>
          <a:xfrm>
            <a:off x="6096000" y="-7951"/>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8"/>
            <a:ext cx="6096000" cy="313198"/>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76486"/>
            <a:ext cx="5602383" cy="830997"/>
          </a:xfrm>
          <a:prstGeom prst="rect">
            <a:avLst/>
          </a:prstGeom>
          <a:noFill/>
        </p:spPr>
        <p:txBody>
          <a:bodyPr wrap="square" rtlCol="0">
            <a:spAutoFit/>
          </a:bodyPr>
          <a:lstStyle/>
          <a:p>
            <a:r>
              <a:rPr lang="en-US" sz="4800" b="1">
                <a:solidFill>
                  <a:schemeClr val="bg1"/>
                </a:solidFill>
                <a:latin typeface="Arial" panose="020B0604020202020204" pitchFamily="34" charset="0"/>
                <a:cs typeface="Arial" panose="020B0604020202020204" pitchFamily="34" charset="0"/>
              </a:rPr>
              <a:t>Site Incidents</a:t>
            </a: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708513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0D088-65CA-6CA8-5EB8-B29BD7D1BBD1}"/>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3AF148B3-AE6D-A644-E34D-61250C4B96E8}"/>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FE93B71-265E-BA5C-43A7-E26A9C47C3A1}"/>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CFAC136-DCE2-9893-A25C-81C19AE4E2B0}"/>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CD3AEB7-E685-E359-2947-E9BC93FBE2C6}"/>
              </a:ext>
            </a:extLst>
          </p:cNvPr>
          <p:cNvSpPr txBox="1"/>
          <p:nvPr/>
        </p:nvSpPr>
        <p:spPr>
          <a:xfrm>
            <a:off x="1953936" y="541294"/>
            <a:ext cx="9455092" cy="830997"/>
          </a:xfrm>
          <a:prstGeom prst="rect">
            <a:avLst/>
          </a:prstGeom>
          <a:noFill/>
        </p:spPr>
        <p:txBody>
          <a:bodyPr wrap="square" rtlCol="0">
            <a:spAutoFit/>
          </a:bodyPr>
          <a:lstStyle/>
          <a:p>
            <a:r>
              <a:rPr lang="en-US" sz="4800" b="1">
                <a:solidFill>
                  <a:srgbClr val="004449"/>
                </a:solidFill>
                <a:latin typeface="Arial" panose="020B0604020202020204" pitchFamily="34" charset="0"/>
                <a:cs typeface="Arial" panose="020B0604020202020204" pitchFamily="34" charset="0"/>
              </a:rPr>
              <a:t>Henderson Incidents </a:t>
            </a:r>
            <a:endParaRPr lang="en-US" sz="3600" b="1">
              <a:solidFill>
                <a:srgbClr val="004449"/>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192EDF01-091F-0789-290B-E454C0BF9D70}"/>
              </a:ext>
            </a:extLst>
          </p:cNvPr>
          <p:cNvSpPr txBox="1"/>
          <p:nvPr/>
        </p:nvSpPr>
        <p:spPr>
          <a:xfrm>
            <a:off x="1953936" y="1372291"/>
            <a:ext cx="5327397" cy="4308872"/>
          </a:xfrm>
          <a:prstGeom prst="rect">
            <a:avLst/>
          </a:prstGeom>
          <a:noFill/>
        </p:spPr>
        <p:txBody>
          <a:bodyPr wrap="square" rtlCol="0">
            <a:spAutoFit/>
          </a:bodyPr>
          <a:lstStyle/>
          <a:p>
            <a:pPr>
              <a:spcBef>
                <a:spcPts val="0"/>
              </a:spcBef>
              <a:spcAft>
                <a:spcPts val="1200"/>
              </a:spcAft>
              <a:buClr>
                <a:srgbClr val="C66A39"/>
              </a:buClr>
            </a:pPr>
            <a:r>
              <a:rPr lang="en-US" dirty="0">
                <a:latin typeface="Arial" panose="020B0604020202020204" pitchFamily="34" charset="0"/>
                <a:cs typeface="Arial" panose="020B0604020202020204" pitchFamily="34" charset="0"/>
              </a:rPr>
              <a:t>09/09 – Underground employee sprained ankle</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Reportable – Lost Time</a:t>
            </a:r>
            <a:r>
              <a:rPr lang="en-US" dirty="0">
                <a:latin typeface="Arial" panose="020B0604020202020204" pitchFamily="34" charset="0"/>
                <a:cs typeface="Arial" panose="020B0604020202020204" pitchFamily="34" charset="0"/>
              </a:rPr>
              <a:t>)</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Employee clearing oversize drifts with 2</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other employees</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Employee felt pain in ankle and continued</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clearing current drift</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When returned to buggy, realized they</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sprained their ankle</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Lessons Learned:</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Wear boots that provide good ankle support; know what options are available through Safety Boot Stipend or </a:t>
            </a:r>
            <a:r>
              <a:rPr lang="en-US" dirty="0">
                <a:hlinkClick r:id="rId3"/>
              </a:rPr>
              <a:t>Henderson PPE Policy</a:t>
            </a:r>
            <a:endParaRPr lang="en-US"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9D3A7F5E-B96A-F8A3-BC7B-79892F9234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4452" y="1372291"/>
            <a:ext cx="4104393" cy="4753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19305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9C6A8-7B89-E091-FDE3-1E97E8D2D6A0}"/>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B00A541D-8CD1-C54E-07D6-5E863A68B0D1}"/>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C4F94E8-E1B8-50FD-66E7-CDD4085AEC8C}"/>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BB076E85-1627-EB09-2DB3-63BC99E3F01F}"/>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1CE707C-F421-8B94-4B67-331F0911BD02}"/>
              </a:ext>
            </a:extLst>
          </p:cNvPr>
          <p:cNvSpPr txBox="1"/>
          <p:nvPr/>
        </p:nvSpPr>
        <p:spPr>
          <a:xfrm>
            <a:off x="1953936" y="541294"/>
            <a:ext cx="9455092" cy="830997"/>
          </a:xfrm>
          <a:prstGeom prst="rect">
            <a:avLst/>
          </a:prstGeom>
          <a:noFill/>
        </p:spPr>
        <p:txBody>
          <a:bodyPr wrap="square" rtlCol="0">
            <a:spAutoFit/>
          </a:bodyPr>
          <a:lstStyle/>
          <a:p>
            <a:r>
              <a:rPr lang="en-US" sz="4800" b="1">
                <a:solidFill>
                  <a:srgbClr val="004449"/>
                </a:solidFill>
                <a:latin typeface="Arial" panose="020B0604020202020204" pitchFamily="34" charset="0"/>
                <a:cs typeface="Arial" panose="020B0604020202020204" pitchFamily="34" charset="0"/>
              </a:rPr>
              <a:t>Henderson Incidents </a:t>
            </a:r>
            <a:endParaRPr lang="en-US" sz="3600" b="1">
              <a:solidFill>
                <a:srgbClr val="004449"/>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C12C60D-71E1-B17E-D03B-00346E88BDEC}"/>
              </a:ext>
            </a:extLst>
          </p:cNvPr>
          <p:cNvSpPr txBox="1"/>
          <p:nvPr/>
        </p:nvSpPr>
        <p:spPr>
          <a:xfrm>
            <a:off x="1953936" y="1372291"/>
            <a:ext cx="9455092" cy="4247317"/>
          </a:xfrm>
          <a:prstGeom prst="rect">
            <a:avLst/>
          </a:prstGeom>
          <a:noFill/>
        </p:spPr>
        <p:txBody>
          <a:bodyPr wrap="square" rtlCol="0">
            <a:spAutoFit/>
          </a:bodyPr>
          <a:lstStyle/>
          <a:p>
            <a:pPr>
              <a:spcBef>
                <a:spcPts val="0"/>
              </a:spcBef>
              <a:spcAft>
                <a:spcPts val="1200"/>
              </a:spcAft>
              <a:buClr>
                <a:srgbClr val="C66A39"/>
              </a:buClr>
            </a:pPr>
            <a:r>
              <a:rPr lang="en-US" dirty="0">
                <a:latin typeface="Arial" panose="020B0604020202020204" pitchFamily="34" charset="0"/>
                <a:cs typeface="Arial" panose="020B0604020202020204" pitchFamily="34" charset="0"/>
              </a:rPr>
              <a:t>09/15 – Water Truck Damaged After Equipment Malfunction (Property Damage)</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Getman water truck steering stopped responding while on LA Ramp</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Driver safely stopped equipment and set park brake, later brake would not release</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Team positioned LHD downhill to release equipment</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When released, the Getman contacted bucket of LHD and broke its windshield</a:t>
            </a:r>
          </a:p>
          <a:p>
            <a:pPr lvl="1">
              <a:spcAft>
                <a:spcPts val="1200"/>
              </a:spcAft>
              <a:buClr>
                <a:srgbClr val="C66A39"/>
              </a:buClr>
            </a:pPr>
            <a:endParaRPr lang="en-US" dirty="0">
              <a:latin typeface="Arial" panose="020B0604020202020204" pitchFamily="34" charset="0"/>
              <a:cs typeface="Arial" panose="020B0604020202020204" pitchFamily="34" charset="0"/>
            </a:endParaRPr>
          </a:p>
          <a:p>
            <a:pPr>
              <a:spcBef>
                <a:spcPts val="0"/>
              </a:spcBef>
              <a:spcAft>
                <a:spcPts val="1200"/>
              </a:spcAft>
              <a:buClr>
                <a:srgbClr val="C66A39"/>
              </a:buClr>
            </a:pPr>
            <a:r>
              <a:rPr lang="en-US" dirty="0">
                <a:latin typeface="Arial" panose="020B0604020202020204" pitchFamily="34" charset="0"/>
                <a:cs typeface="Arial" panose="020B0604020202020204" pitchFamily="34" charset="0"/>
              </a:rPr>
              <a:t>09/23 – Contractor Light Vehicle Struck Jersey Barrier (Property Damage)</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Contractor pulling into Mill main parking lot in contractor LV</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Did not see the jersey barrier and struck it pushing 1 side back 5 feet</a:t>
            </a:r>
          </a:p>
          <a:p>
            <a:pPr marL="800100" lvl="1" indent="-342900">
              <a:spcAft>
                <a:spcPts val="1200"/>
              </a:spcAft>
              <a:buClr>
                <a:srgbClr val="C66A39"/>
              </a:buClr>
              <a:buFont typeface="Arial" panose="020B0604020202020204" pitchFamily="34" charset="0"/>
              <a:buChar char="•"/>
            </a:pPr>
            <a:r>
              <a:rPr lang="en-US" dirty="0">
                <a:latin typeface="Arial" panose="020B0604020202020204" pitchFamily="34" charset="0"/>
                <a:cs typeface="Arial" panose="020B0604020202020204" pitchFamily="34" charset="0"/>
              </a:rPr>
              <a:t>Medium scratches to LV, cosmetic damage only</a:t>
            </a:r>
          </a:p>
        </p:txBody>
      </p:sp>
    </p:spTree>
    <p:extLst>
      <p:ext uri="{BB962C8B-B14F-4D97-AF65-F5344CB8AC3E}">
        <p14:creationId xmlns:p14="http://schemas.microsoft.com/office/powerpoint/2010/main" val="933794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03123-A9D6-691D-326E-271EB36E8B50}"/>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167FDB8E-2F3D-9C20-185A-CBA79277BB0C}"/>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20DE65D-6F1F-D8DE-CD5F-D84B2F591549}"/>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AFBFF97-5187-D821-6B60-C809F8636D99}"/>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F7D4240-A0C4-BEB9-9AEB-E0ADF26522CA}"/>
              </a:ext>
            </a:extLst>
          </p:cNvPr>
          <p:cNvSpPr txBox="1"/>
          <p:nvPr/>
        </p:nvSpPr>
        <p:spPr>
          <a:xfrm>
            <a:off x="1953936" y="541294"/>
            <a:ext cx="9826172" cy="830997"/>
          </a:xfrm>
          <a:prstGeom prst="rect">
            <a:avLst/>
          </a:prstGeom>
          <a:noFill/>
        </p:spPr>
        <p:txBody>
          <a:bodyPr wrap="square" rtlCol="0">
            <a:spAutoFit/>
          </a:bodyPr>
          <a:lstStyle/>
          <a:p>
            <a:pPr algn="ctr"/>
            <a:r>
              <a:rPr lang="en-US" sz="4800" b="1" dirty="0">
                <a:solidFill>
                  <a:srgbClr val="004449"/>
                </a:solidFill>
                <a:latin typeface="Arial" panose="020B0604020202020204" pitchFamily="34" charset="0"/>
                <a:cs typeface="Arial" panose="020B0604020202020204" pitchFamily="34" charset="0"/>
              </a:rPr>
              <a:t>FRM Verification Results – Sept.</a:t>
            </a:r>
            <a:endParaRPr lang="en-US" sz="3600" b="1" dirty="0">
              <a:solidFill>
                <a:srgbClr val="004449"/>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E0BD495-FAD2-92E2-231F-C24CE85103D6}"/>
              </a:ext>
            </a:extLst>
          </p:cNvPr>
          <p:cNvSpPr txBox="1"/>
          <p:nvPr/>
        </p:nvSpPr>
        <p:spPr>
          <a:xfrm>
            <a:off x="1704622" y="1331569"/>
            <a:ext cx="5204178" cy="4862870"/>
          </a:xfrm>
          <a:prstGeom prst="rect">
            <a:avLst/>
          </a:prstGeom>
          <a:noFill/>
        </p:spPr>
        <p:txBody>
          <a:bodyPr wrap="square">
            <a:spAutoFit/>
          </a:bodyPr>
          <a:lstStyle/>
          <a:p>
            <a:r>
              <a:rPr lang="en-US" sz="2200" dirty="0"/>
              <a:t>210 verifications completed in September</a:t>
            </a:r>
          </a:p>
          <a:p>
            <a:pPr marL="0" indent="0">
              <a:buNone/>
            </a:pPr>
            <a:endParaRPr lang="en-US" sz="2200" dirty="0">
              <a:highlight>
                <a:srgbClr val="FFFF00"/>
              </a:highlight>
            </a:endParaRPr>
          </a:p>
          <a:p>
            <a:pPr marL="0" indent="0">
              <a:buNone/>
            </a:pPr>
            <a:r>
              <a:rPr lang="en-US" sz="2200" b="0" i="0" u="none" strike="noStrike" dirty="0">
                <a:solidFill>
                  <a:srgbClr val="000000"/>
                </a:solidFill>
                <a:effectLst/>
                <a:latin typeface="Calibri" panose="020F0502020204030204" pitchFamily="34" charset="0"/>
              </a:rPr>
              <a:t>Focus </a:t>
            </a:r>
            <a:r>
              <a:rPr lang="en-US" sz="2200" dirty="0">
                <a:solidFill>
                  <a:srgbClr val="000000"/>
                </a:solidFill>
                <a:latin typeface="Calibri" panose="020F0502020204030204" pitchFamily="34" charset="0"/>
              </a:rPr>
              <a:t>for</a:t>
            </a:r>
            <a:r>
              <a:rPr lang="en-US" sz="2200" b="0" i="0" u="none" strike="noStrike" dirty="0">
                <a:solidFill>
                  <a:srgbClr val="000000"/>
                </a:solidFill>
                <a:effectLst/>
                <a:latin typeface="Calibri" panose="020F0502020204030204" pitchFamily="34" charset="0"/>
              </a:rPr>
              <a:t> </a:t>
            </a:r>
            <a:r>
              <a:rPr lang="en-US" sz="2200" dirty="0">
                <a:solidFill>
                  <a:srgbClr val="000000"/>
                </a:solidFill>
                <a:latin typeface="Calibri" panose="020F0502020204030204" pitchFamily="34" charset="0"/>
              </a:rPr>
              <a:t>September was</a:t>
            </a:r>
            <a:r>
              <a:rPr lang="en-US" sz="2200" b="0" i="0" u="none" strike="noStrike" dirty="0">
                <a:solidFill>
                  <a:srgbClr val="000000"/>
                </a:solidFill>
                <a:effectLst/>
                <a:latin typeface="Calibri" panose="020F0502020204030204" pitchFamily="34" charset="0"/>
              </a:rPr>
              <a:t> Underground Rockfall and Falling Objects</a:t>
            </a:r>
            <a:br>
              <a:rPr lang="en-US" sz="2200" b="0" i="0" u="none" strike="noStrike" dirty="0">
                <a:solidFill>
                  <a:srgbClr val="000000"/>
                </a:solidFill>
                <a:effectLst/>
                <a:latin typeface="Calibri" panose="020F0502020204030204" pitchFamily="34" charset="0"/>
              </a:rPr>
            </a:br>
            <a:endParaRPr lang="en-US" sz="2200" dirty="0"/>
          </a:p>
          <a:p>
            <a:pPr marL="342900" indent="-342900">
              <a:buFontTx/>
              <a:buChar char="-"/>
            </a:pPr>
            <a:r>
              <a:rPr lang="en-US" dirty="0"/>
              <a:t>Underground Rock Fall missing controls decreased significantly</a:t>
            </a:r>
          </a:p>
          <a:p>
            <a:pPr marL="342900" indent="-342900">
              <a:buFontTx/>
              <a:buChar char="-"/>
            </a:pPr>
            <a:r>
              <a:rPr lang="en-US" dirty="0"/>
              <a:t>Falling Objects ratio stayed similar</a:t>
            </a:r>
          </a:p>
          <a:p>
            <a:pPr marL="342900" indent="-342900">
              <a:buFontTx/>
              <a:buChar char="-"/>
            </a:pPr>
            <a:r>
              <a:rPr lang="en-US" dirty="0"/>
              <a:t>Exposure to Electrical Hazards increased due to Arc Flash labels missing</a:t>
            </a:r>
          </a:p>
          <a:p>
            <a:pPr marL="342900" indent="-342900">
              <a:buFontTx/>
              <a:buChar char="-"/>
            </a:pPr>
            <a:endParaRPr lang="en-US" sz="2200" dirty="0"/>
          </a:p>
          <a:p>
            <a:pPr marL="0" indent="0">
              <a:buNone/>
            </a:pPr>
            <a:r>
              <a:rPr lang="en-US" sz="2200" u="sng" dirty="0"/>
              <a:t>FOCUS FOR OCT/NOV:</a:t>
            </a:r>
          </a:p>
          <a:p>
            <a:pPr marL="342900" indent="-342900">
              <a:buFontTx/>
              <a:buChar char="-"/>
            </a:pPr>
            <a:r>
              <a:rPr lang="en-US" sz="2200" dirty="0"/>
              <a:t>Exposure to Electrical Hazards</a:t>
            </a:r>
          </a:p>
          <a:p>
            <a:pPr marL="342900" indent="-342900">
              <a:buFontTx/>
              <a:buChar char="-"/>
            </a:pPr>
            <a:r>
              <a:rPr lang="en-US" sz="2200" dirty="0"/>
              <a:t>Underground Rockfall</a:t>
            </a:r>
          </a:p>
          <a:p>
            <a:pPr marL="342900" indent="-342900">
              <a:buFontTx/>
              <a:buChar char="-"/>
            </a:pPr>
            <a:r>
              <a:rPr lang="en-US" sz="2200" dirty="0"/>
              <a:t>Falling Objects</a:t>
            </a:r>
          </a:p>
        </p:txBody>
      </p:sp>
      <p:graphicFrame>
        <p:nvGraphicFramePr>
          <p:cNvPr id="3" name="Chart 2">
            <a:extLst>
              <a:ext uri="{FF2B5EF4-FFF2-40B4-BE49-F238E27FC236}">
                <a16:creationId xmlns:a16="http://schemas.microsoft.com/office/drawing/2014/main" id="{D88A187D-B48D-4D79-B56C-ABCB90E9B302}"/>
              </a:ext>
            </a:extLst>
          </p:cNvPr>
          <p:cNvGraphicFramePr>
            <a:graphicFrameLocks/>
          </p:cNvGraphicFramePr>
          <p:nvPr>
            <p:extLst>
              <p:ext uri="{D42A27DB-BD31-4B8C-83A1-F6EECF244321}">
                <p14:modId xmlns:p14="http://schemas.microsoft.com/office/powerpoint/2010/main" val="3954406628"/>
              </p:ext>
            </p:extLst>
          </p:nvPr>
        </p:nvGraphicFramePr>
        <p:xfrm>
          <a:off x="6615289" y="1331569"/>
          <a:ext cx="5576711" cy="51567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3648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C7380-545D-8F97-1ACF-DF9287156968}"/>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BC01626E-E7E0-BFFE-B6FD-84AD39FB1AF1}"/>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FF65D8E-1D6C-CA30-4E51-7F0F6B321CCB}"/>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7C9EF26-6194-B83C-A9EB-44EBAC5DD17F}"/>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0047E70-FADA-6CD5-C6AF-50AB1A07B9BF}"/>
              </a:ext>
            </a:extLst>
          </p:cNvPr>
          <p:cNvSpPr txBox="1"/>
          <p:nvPr/>
        </p:nvSpPr>
        <p:spPr>
          <a:xfrm>
            <a:off x="1953936" y="541294"/>
            <a:ext cx="9826172" cy="1200329"/>
          </a:xfrm>
          <a:prstGeom prst="rect">
            <a:avLst/>
          </a:prstGeom>
          <a:noFill/>
        </p:spPr>
        <p:txBody>
          <a:bodyPr wrap="square" rtlCol="0">
            <a:spAutoFit/>
          </a:bodyPr>
          <a:lstStyle/>
          <a:p>
            <a:r>
              <a:rPr lang="en-US" sz="4800" b="1" dirty="0">
                <a:solidFill>
                  <a:srgbClr val="004449"/>
                </a:solidFill>
                <a:latin typeface="Arial" panose="020B0604020202020204" pitchFamily="34" charset="0"/>
                <a:cs typeface="Arial" panose="020B0604020202020204" pitchFamily="34" charset="0"/>
              </a:rPr>
              <a:t>FRM Verification Results – Sept.</a:t>
            </a:r>
          </a:p>
          <a:p>
            <a:pPr algn="ctr"/>
            <a:r>
              <a:rPr lang="en-US" sz="2400" b="1" dirty="0">
                <a:solidFill>
                  <a:srgbClr val="004449"/>
                </a:solidFill>
                <a:latin typeface="Arial" panose="020B0604020202020204" pitchFamily="34" charset="0"/>
                <a:cs typeface="Arial" panose="020B0604020202020204" pitchFamily="34" charset="0"/>
              </a:rPr>
              <a:t>Henderson Missing Controls with Multiple No Responses</a:t>
            </a:r>
          </a:p>
        </p:txBody>
      </p:sp>
      <p:graphicFrame>
        <p:nvGraphicFramePr>
          <p:cNvPr id="2" name="Table 1">
            <a:extLst>
              <a:ext uri="{FF2B5EF4-FFF2-40B4-BE49-F238E27FC236}">
                <a16:creationId xmlns:a16="http://schemas.microsoft.com/office/drawing/2014/main" id="{9D13772C-B1A4-A877-E791-EFA526EAE63E}"/>
              </a:ext>
            </a:extLst>
          </p:cNvPr>
          <p:cNvGraphicFramePr>
            <a:graphicFrameLocks noGrp="1"/>
          </p:cNvGraphicFramePr>
          <p:nvPr>
            <p:extLst>
              <p:ext uri="{D42A27DB-BD31-4B8C-83A1-F6EECF244321}">
                <p14:modId xmlns:p14="http://schemas.microsoft.com/office/powerpoint/2010/main" val="2331347033"/>
              </p:ext>
            </p:extLst>
          </p:nvPr>
        </p:nvGraphicFramePr>
        <p:xfrm>
          <a:off x="2023353" y="2324910"/>
          <a:ext cx="9163455" cy="3404235"/>
        </p:xfrm>
        <a:graphic>
          <a:graphicData uri="http://schemas.openxmlformats.org/drawingml/2006/table">
            <a:tbl>
              <a:tblPr>
                <a:tableStyleId>{B301B821-A1FF-4177-AEE7-76D212191A09}</a:tableStyleId>
              </a:tblPr>
              <a:tblGrid>
                <a:gridCol w="1634247">
                  <a:extLst>
                    <a:ext uri="{9D8B030D-6E8A-4147-A177-3AD203B41FA5}">
                      <a16:colId xmlns:a16="http://schemas.microsoft.com/office/drawing/2014/main" val="3679222999"/>
                    </a:ext>
                  </a:extLst>
                </a:gridCol>
                <a:gridCol w="2782110">
                  <a:extLst>
                    <a:ext uri="{9D8B030D-6E8A-4147-A177-3AD203B41FA5}">
                      <a16:colId xmlns:a16="http://schemas.microsoft.com/office/drawing/2014/main" val="937040648"/>
                    </a:ext>
                  </a:extLst>
                </a:gridCol>
                <a:gridCol w="3781677">
                  <a:extLst>
                    <a:ext uri="{9D8B030D-6E8A-4147-A177-3AD203B41FA5}">
                      <a16:colId xmlns:a16="http://schemas.microsoft.com/office/drawing/2014/main" val="3898564907"/>
                    </a:ext>
                  </a:extLst>
                </a:gridCol>
                <a:gridCol w="965421">
                  <a:extLst>
                    <a:ext uri="{9D8B030D-6E8A-4147-A177-3AD203B41FA5}">
                      <a16:colId xmlns:a16="http://schemas.microsoft.com/office/drawing/2014/main" val="3422155924"/>
                    </a:ext>
                  </a:extLst>
                </a:gridCol>
              </a:tblGrid>
              <a:tr h="188879">
                <a:tc>
                  <a:txBody>
                    <a:bodyPr/>
                    <a:lstStyle/>
                    <a:p>
                      <a:pPr algn="l" fontAlgn="b">
                        <a:buNone/>
                      </a:pPr>
                      <a:r>
                        <a:rPr lang="en-US" sz="1400" b="1" u="none" strike="noStrike">
                          <a:effectLst/>
                        </a:rPr>
                        <a:t>Form</a:t>
                      </a:r>
                      <a:endParaRPr lang="en-US" sz="1400" b="1" i="0" u="none" strike="noStrike">
                        <a:effectLst/>
                        <a:latin typeface="Aptos Narrow" panose="020B0004020202020204" pitchFamily="34" charset="0"/>
                      </a:endParaRPr>
                    </a:p>
                  </a:txBody>
                  <a:tcPr marL="9525" marR="9525" marT="9525" marB="0" anchor="b"/>
                </a:tc>
                <a:tc>
                  <a:txBody>
                    <a:bodyPr/>
                    <a:lstStyle/>
                    <a:p>
                      <a:pPr algn="l" fontAlgn="b">
                        <a:buNone/>
                      </a:pPr>
                      <a:r>
                        <a:rPr lang="en-US" sz="1400" b="1" u="none" strike="noStrike">
                          <a:effectLst/>
                        </a:rPr>
                        <a:t>Critical Control</a:t>
                      </a:r>
                      <a:endParaRPr lang="en-US" sz="1400" b="1" i="0" u="none" strike="noStrike">
                        <a:effectLst/>
                        <a:latin typeface="Aptos Narrow" panose="020B0004020202020204" pitchFamily="34" charset="0"/>
                      </a:endParaRPr>
                    </a:p>
                  </a:txBody>
                  <a:tcPr marL="9525" marR="9525" marT="9525" marB="0" anchor="b"/>
                </a:tc>
                <a:tc>
                  <a:txBody>
                    <a:bodyPr/>
                    <a:lstStyle/>
                    <a:p>
                      <a:pPr algn="l" fontAlgn="b">
                        <a:buNone/>
                      </a:pPr>
                      <a:r>
                        <a:rPr lang="en-US" sz="1400" b="1" u="none" strike="noStrike" dirty="0">
                          <a:effectLst/>
                        </a:rPr>
                        <a:t>Question</a:t>
                      </a:r>
                      <a:endParaRPr lang="en-US" sz="1400" b="1" i="0" u="none" strike="noStrike" dirty="0">
                        <a:effectLst/>
                        <a:latin typeface="Aptos Narrow" panose="020B0004020202020204" pitchFamily="34" charset="0"/>
                      </a:endParaRPr>
                    </a:p>
                  </a:txBody>
                  <a:tcPr marL="9525" marR="9525" marT="9525" marB="0" anchor="b"/>
                </a:tc>
                <a:tc>
                  <a:txBody>
                    <a:bodyPr/>
                    <a:lstStyle/>
                    <a:p>
                      <a:pPr algn="l" fontAlgn="b">
                        <a:buNone/>
                      </a:pPr>
                      <a:r>
                        <a:rPr lang="en-US" sz="1400" b="1" u="none" strike="noStrike" dirty="0">
                          <a:effectLst/>
                        </a:rPr>
                        <a:t>No Answers</a:t>
                      </a:r>
                      <a:endParaRPr lang="en-US" sz="1400" b="1" i="0" u="none" strike="noStrike" dirty="0">
                        <a:effectLst/>
                        <a:latin typeface="Aptos Narrow" panose="020B0004020202020204" pitchFamily="34" charset="0"/>
                      </a:endParaRPr>
                    </a:p>
                  </a:txBody>
                  <a:tcPr marL="9525" marR="9525" marT="9525" marB="0" anchor="b"/>
                </a:tc>
                <a:extLst>
                  <a:ext uri="{0D108BD9-81ED-4DB2-BD59-A6C34878D82A}">
                    <a16:rowId xmlns:a16="http://schemas.microsoft.com/office/drawing/2014/main" val="892820459"/>
                  </a:ext>
                </a:extLst>
              </a:tr>
              <a:tr h="571500">
                <a:tc>
                  <a:txBody>
                    <a:bodyPr/>
                    <a:lstStyle/>
                    <a:p>
                      <a:pPr algn="l" fontAlgn="b">
                        <a:buNone/>
                      </a:pPr>
                      <a:r>
                        <a:rPr lang="en-US" sz="1400" u="none" strike="noStrike">
                          <a:effectLst/>
                        </a:rPr>
                        <a:t>Exposure to Electrical Hazards</a:t>
                      </a:r>
                      <a:endParaRPr lang="en-US" sz="1400" b="0" i="0" u="none" strike="noStrike">
                        <a:effectLst/>
                        <a:latin typeface="Aptos Narrow" panose="020B0004020202020204" pitchFamily="34" charset="0"/>
                      </a:endParaRPr>
                    </a:p>
                  </a:txBody>
                  <a:tcPr marL="9525" marR="9525" marT="9525" marB="0" anchor="b"/>
                </a:tc>
                <a:tc>
                  <a:txBody>
                    <a:bodyPr/>
                    <a:lstStyle/>
                    <a:p>
                      <a:pPr algn="l" fontAlgn="b">
                        <a:buNone/>
                      </a:pPr>
                      <a:r>
                        <a:rPr lang="en-US" sz="1400" u="none" strike="noStrike">
                          <a:effectLst/>
                        </a:rPr>
                        <a:t>Labeling &amp; Energy Identification</a:t>
                      </a:r>
                      <a:endParaRPr lang="en-US" sz="1400" b="0" i="0" u="none" strike="noStrike">
                        <a:effectLst/>
                        <a:latin typeface="Aptos Narrow" panose="020B0004020202020204" pitchFamily="34" charset="0"/>
                      </a:endParaRPr>
                    </a:p>
                  </a:txBody>
                  <a:tcPr marL="9525" marR="9525" marT="9525" marB="0" anchor="b"/>
                </a:tc>
                <a:tc>
                  <a:txBody>
                    <a:bodyPr/>
                    <a:lstStyle/>
                    <a:p>
                      <a:pPr algn="l" fontAlgn="b">
                        <a:buNone/>
                      </a:pPr>
                      <a:r>
                        <a:rPr lang="en-US" sz="1400" u="none" strike="noStrike">
                          <a:effectLst/>
                        </a:rPr>
                        <a:t>Are arc flash rating labels up to date and reviewed by a competent person?</a:t>
                      </a:r>
                      <a:endParaRPr lang="en-US" sz="1400" b="0" i="0" u="none" strike="noStrike">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10</a:t>
                      </a:r>
                      <a:endParaRPr lang="en-US" sz="1400" b="0" i="0" u="none" strike="noStrike" dirty="0">
                        <a:effectLst/>
                        <a:latin typeface="Aptos Narrow" panose="020B0004020202020204" pitchFamily="34" charset="0"/>
                      </a:endParaRPr>
                    </a:p>
                  </a:txBody>
                  <a:tcPr marL="9525" marR="9525" marT="9525" marB="0" anchor="b"/>
                </a:tc>
                <a:extLst>
                  <a:ext uri="{0D108BD9-81ED-4DB2-BD59-A6C34878D82A}">
                    <a16:rowId xmlns:a16="http://schemas.microsoft.com/office/drawing/2014/main" val="3082426228"/>
                  </a:ext>
                </a:extLst>
              </a:tr>
              <a:tr h="762000">
                <a:tc>
                  <a:txBody>
                    <a:bodyPr/>
                    <a:lstStyle/>
                    <a:p>
                      <a:pPr algn="l" fontAlgn="b">
                        <a:buNone/>
                      </a:pPr>
                      <a:r>
                        <a:rPr lang="en-US" sz="1400" u="none" strike="noStrike">
                          <a:effectLst/>
                        </a:rPr>
                        <a:t>Falling Objects</a:t>
                      </a:r>
                      <a:endParaRPr lang="en-US" sz="1400" b="0" i="0" u="none" strike="noStrike">
                        <a:effectLst/>
                        <a:latin typeface="Aptos Narrow" panose="020B0004020202020204" pitchFamily="34" charset="0"/>
                      </a:endParaRPr>
                    </a:p>
                  </a:txBody>
                  <a:tcPr marL="9525" marR="9525" marT="9525" marB="0" anchor="b"/>
                </a:tc>
                <a:tc>
                  <a:txBody>
                    <a:bodyPr/>
                    <a:lstStyle/>
                    <a:p>
                      <a:pPr algn="l" fontAlgn="b">
                        <a:buNone/>
                      </a:pPr>
                      <a:r>
                        <a:rPr lang="en-US" sz="1400" u="none" strike="noStrike" dirty="0">
                          <a:effectLst/>
                        </a:rPr>
                        <a:t>Barriers and Segregation</a:t>
                      </a:r>
                      <a:endParaRPr lang="en-US" sz="1400" b="0" i="0" u="none" strike="noStrike" dirty="0">
                        <a:effectLst/>
                        <a:latin typeface="Aptos Narrow" panose="020B0004020202020204" pitchFamily="34" charset="0"/>
                      </a:endParaRPr>
                    </a:p>
                  </a:txBody>
                  <a:tcPr marL="9525" marR="9525" marT="9525" marB="0" anchor="b"/>
                </a:tc>
                <a:tc>
                  <a:txBody>
                    <a:bodyPr/>
                    <a:lstStyle/>
                    <a:p>
                      <a:pPr algn="l" fontAlgn="b">
                        <a:buNone/>
                      </a:pPr>
                      <a:r>
                        <a:rPr lang="en-US" sz="1400" u="none" strike="noStrike">
                          <a:effectLst/>
                        </a:rPr>
                        <a:t>Are the barricades/flagging appropriate for the hazard(s) present and placed 360 degrees around the hazard(s)?</a:t>
                      </a:r>
                      <a:endParaRPr lang="en-US" sz="1400" b="0" i="0" u="none" strike="noStrike">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3</a:t>
                      </a:r>
                      <a:endParaRPr lang="en-US" sz="1400" b="0" i="0" u="none" strike="noStrike" dirty="0">
                        <a:effectLst/>
                        <a:latin typeface="Aptos Narrow" panose="020B0004020202020204" pitchFamily="34" charset="0"/>
                      </a:endParaRPr>
                    </a:p>
                  </a:txBody>
                  <a:tcPr marL="9525" marR="9525" marT="9525" marB="0" anchor="b"/>
                </a:tc>
                <a:extLst>
                  <a:ext uri="{0D108BD9-81ED-4DB2-BD59-A6C34878D82A}">
                    <a16:rowId xmlns:a16="http://schemas.microsoft.com/office/drawing/2014/main" val="2667185536"/>
                  </a:ext>
                </a:extLst>
              </a:tr>
              <a:tr h="381000">
                <a:tc>
                  <a:txBody>
                    <a:bodyPr/>
                    <a:lstStyle/>
                    <a:p>
                      <a:pPr algn="l" fontAlgn="b">
                        <a:buNone/>
                      </a:pPr>
                      <a:r>
                        <a:rPr lang="en-US" sz="1400" u="none" strike="noStrike">
                          <a:effectLst/>
                        </a:rPr>
                        <a:t>Fall from Heights</a:t>
                      </a:r>
                      <a:endParaRPr lang="en-US" sz="1400" b="0" i="0" u="none" strike="noStrike">
                        <a:effectLst/>
                        <a:latin typeface="Aptos Narrow" panose="020B0004020202020204" pitchFamily="34" charset="0"/>
                      </a:endParaRPr>
                    </a:p>
                  </a:txBody>
                  <a:tcPr marL="9525" marR="9525" marT="9525" marB="0" anchor="b"/>
                </a:tc>
                <a:tc>
                  <a:txBody>
                    <a:bodyPr/>
                    <a:lstStyle/>
                    <a:p>
                      <a:pPr algn="l" fontAlgn="b">
                        <a:buNone/>
                      </a:pPr>
                      <a:r>
                        <a:rPr lang="en-US" sz="1400" u="none" strike="noStrike">
                          <a:effectLst/>
                        </a:rPr>
                        <a:t>Fall Protection Systems</a:t>
                      </a:r>
                      <a:endParaRPr lang="en-US" sz="1400" b="0" i="0" u="none" strike="noStrike">
                        <a:effectLst/>
                        <a:latin typeface="Aptos Narrow" panose="020B0004020202020204" pitchFamily="34" charset="0"/>
                      </a:endParaRPr>
                    </a:p>
                  </a:txBody>
                  <a:tcPr marL="9525" marR="9525" marT="9525" marB="0" anchor="b"/>
                </a:tc>
                <a:tc>
                  <a:txBody>
                    <a:bodyPr/>
                    <a:lstStyle/>
                    <a:p>
                      <a:pPr algn="l" fontAlgn="b">
                        <a:buNone/>
                      </a:pPr>
                      <a:r>
                        <a:rPr lang="en-US" sz="1400" u="none" strike="noStrike">
                          <a:effectLst/>
                        </a:rPr>
                        <a:t>Has the right fall protection been selected for the task?</a:t>
                      </a:r>
                      <a:endParaRPr lang="en-US" sz="1400" b="0" i="0" u="none" strike="noStrike">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2</a:t>
                      </a:r>
                      <a:endParaRPr lang="en-US" sz="1400" b="0" i="0" u="none" strike="noStrike" dirty="0">
                        <a:effectLst/>
                        <a:latin typeface="Aptos Narrow" panose="020B0004020202020204" pitchFamily="34" charset="0"/>
                      </a:endParaRPr>
                    </a:p>
                  </a:txBody>
                  <a:tcPr marL="9525" marR="9525" marT="9525" marB="0" anchor="b"/>
                </a:tc>
                <a:extLst>
                  <a:ext uri="{0D108BD9-81ED-4DB2-BD59-A6C34878D82A}">
                    <a16:rowId xmlns:a16="http://schemas.microsoft.com/office/drawing/2014/main" val="1609402434"/>
                  </a:ext>
                </a:extLst>
              </a:tr>
              <a:tr h="762000">
                <a:tc>
                  <a:txBody>
                    <a:bodyPr/>
                    <a:lstStyle/>
                    <a:p>
                      <a:pPr algn="l" fontAlgn="b">
                        <a:buNone/>
                      </a:pPr>
                      <a:r>
                        <a:rPr lang="en-US" sz="1400" u="none" strike="noStrike">
                          <a:effectLst/>
                        </a:rPr>
                        <a:t>Underground Hazardous Atmosphere</a:t>
                      </a:r>
                      <a:endParaRPr lang="en-US" sz="1400" b="0" i="0" u="none" strike="noStrike">
                        <a:effectLst/>
                        <a:latin typeface="Aptos Narrow" panose="020B0004020202020204" pitchFamily="34" charset="0"/>
                      </a:endParaRPr>
                    </a:p>
                  </a:txBody>
                  <a:tcPr marL="9525" marR="9525" marT="9525" marB="0" anchor="b"/>
                </a:tc>
                <a:tc>
                  <a:txBody>
                    <a:bodyPr/>
                    <a:lstStyle/>
                    <a:p>
                      <a:pPr algn="l" fontAlgn="b">
                        <a:buNone/>
                      </a:pPr>
                      <a:r>
                        <a:rPr lang="en-US" sz="1400" u="none" strike="noStrike">
                          <a:effectLst/>
                        </a:rPr>
                        <a:t>Gas Monitoring</a:t>
                      </a:r>
                      <a:endParaRPr lang="en-US" sz="1400" b="0" i="0" u="none" strike="noStrike">
                        <a:effectLst/>
                        <a:latin typeface="Aptos Narrow" panose="020B0004020202020204" pitchFamily="34" charset="0"/>
                      </a:endParaRPr>
                    </a:p>
                  </a:txBody>
                  <a:tcPr marL="9525" marR="9525" marT="9525" marB="0" anchor="b"/>
                </a:tc>
                <a:tc>
                  <a:txBody>
                    <a:bodyPr/>
                    <a:lstStyle/>
                    <a:p>
                      <a:pPr algn="l" fontAlgn="b">
                        <a:buNone/>
                      </a:pPr>
                      <a:r>
                        <a:rPr lang="en-US" sz="1400" u="none" strike="noStrike">
                          <a:effectLst/>
                        </a:rPr>
                        <a:t>Is personal air monitoring equipment in use, functioning properly, and within the designated breathing zone, where required?</a:t>
                      </a:r>
                      <a:endParaRPr lang="en-US" sz="1400" b="0" i="0" u="none" strike="noStrike">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2</a:t>
                      </a:r>
                      <a:endParaRPr lang="en-US" sz="1400" b="0" i="0" u="none" strike="noStrike" dirty="0">
                        <a:effectLst/>
                        <a:latin typeface="Aptos Narrow" panose="020B0004020202020204" pitchFamily="34" charset="0"/>
                      </a:endParaRPr>
                    </a:p>
                  </a:txBody>
                  <a:tcPr marL="9525" marR="9525" marT="9525" marB="0" anchor="b"/>
                </a:tc>
                <a:extLst>
                  <a:ext uri="{0D108BD9-81ED-4DB2-BD59-A6C34878D82A}">
                    <a16:rowId xmlns:a16="http://schemas.microsoft.com/office/drawing/2014/main" val="763079978"/>
                  </a:ext>
                </a:extLst>
              </a:tr>
              <a:tr h="381000">
                <a:tc>
                  <a:txBody>
                    <a:bodyPr/>
                    <a:lstStyle/>
                    <a:p>
                      <a:pPr algn="l" fontAlgn="b">
                        <a:buNone/>
                      </a:pPr>
                      <a:r>
                        <a:rPr lang="en-US" sz="1400" u="none" strike="noStrike">
                          <a:effectLst/>
                        </a:rPr>
                        <a:t>Underground Rock Fall</a:t>
                      </a:r>
                      <a:endParaRPr lang="en-US" sz="1400" b="0" i="0" u="none" strike="noStrike">
                        <a:effectLst/>
                        <a:latin typeface="Aptos Narrow" panose="020B0004020202020204" pitchFamily="34" charset="0"/>
                      </a:endParaRPr>
                    </a:p>
                  </a:txBody>
                  <a:tcPr marL="9525" marR="9525" marT="9525" marB="0" anchor="b"/>
                </a:tc>
                <a:tc>
                  <a:txBody>
                    <a:bodyPr/>
                    <a:lstStyle/>
                    <a:p>
                      <a:pPr algn="l" fontAlgn="b">
                        <a:buNone/>
                      </a:pPr>
                      <a:r>
                        <a:rPr lang="en-US" sz="1400" u="none" strike="noStrike">
                          <a:effectLst/>
                        </a:rPr>
                        <a:t>Engineered Support Systems</a:t>
                      </a:r>
                      <a:endParaRPr lang="en-US" sz="1400" b="0" i="0" u="none" strike="noStrike">
                        <a:effectLst/>
                        <a:latin typeface="Aptos Narrow" panose="020B0004020202020204" pitchFamily="34" charset="0"/>
                      </a:endParaRPr>
                    </a:p>
                  </a:txBody>
                  <a:tcPr marL="9525" marR="9525" marT="9525" marB="0" anchor="b"/>
                </a:tc>
                <a:tc>
                  <a:txBody>
                    <a:bodyPr/>
                    <a:lstStyle/>
                    <a:p>
                      <a:pPr algn="l" fontAlgn="b">
                        <a:buNone/>
                      </a:pPr>
                      <a:r>
                        <a:rPr lang="en-US" sz="1400" u="none" strike="noStrike">
                          <a:effectLst/>
                        </a:rPr>
                        <a:t>Are ground control systems in place?</a:t>
                      </a:r>
                      <a:endParaRPr lang="en-US" sz="1400" b="0" i="0" u="none" strike="noStrike">
                        <a:effectLst/>
                        <a:latin typeface="Aptos Narrow" panose="020B0004020202020204" pitchFamily="34" charset="0"/>
                      </a:endParaRPr>
                    </a:p>
                  </a:txBody>
                  <a:tcPr marL="9525" marR="9525" marT="9525" marB="0" anchor="b"/>
                </a:tc>
                <a:tc>
                  <a:txBody>
                    <a:bodyPr/>
                    <a:lstStyle/>
                    <a:p>
                      <a:pPr algn="ctr" fontAlgn="b">
                        <a:buNone/>
                      </a:pPr>
                      <a:r>
                        <a:rPr lang="en-US" sz="1400" u="none" strike="noStrike" dirty="0">
                          <a:effectLst/>
                        </a:rPr>
                        <a:t>2</a:t>
                      </a:r>
                      <a:endParaRPr lang="en-US" sz="1400" b="0" i="0" u="none" strike="noStrike" dirty="0">
                        <a:effectLst/>
                        <a:latin typeface="Aptos Narrow" panose="020B0004020202020204" pitchFamily="34" charset="0"/>
                      </a:endParaRPr>
                    </a:p>
                  </a:txBody>
                  <a:tcPr marL="9525" marR="9525" marT="9525" marB="0" anchor="b"/>
                </a:tc>
                <a:extLst>
                  <a:ext uri="{0D108BD9-81ED-4DB2-BD59-A6C34878D82A}">
                    <a16:rowId xmlns:a16="http://schemas.microsoft.com/office/drawing/2014/main" val="1689111747"/>
                  </a:ext>
                </a:extLst>
              </a:tr>
            </a:tbl>
          </a:graphicData>
        </a:graphic>
      </p:graphicFrame>
    </p:spTree>
    <p:extLst>
      <p:ext uri="{BB962C8B-B14F-4D97-AF65-F5344CB8AC3E}">
        <p14:creationId xmlns:p14="http://schemas.microsoft.com/office/powerpoint/2010/main" val="4182164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01253F-1D20-8B33-8E1B-60BCD29633F0}"/>
              </a:ext>
            </a:extLst>
          </p:cNvPr>
          <p:cNvSpPr>
            <a:spLocks noGrp="1"/>
          </p:cNvSpPr>
          <p:nvPr>
            <p:ph idx="1"/>
          </p:nvPr>
        </p:nvSpPr>
        <p:spPr>
          <a:xfrm>
            <a:off x="90348" y="2956560"/>
            <a:ext cx="5907490" cy="3803470"/>
          </a:xfrm>
        </p:spPr>
        <p:txBody>
          <a:bodyPr>
            <a:normAutofit/>
          </a:bodyPr>
          <a:lstStyle/>
          <a:p>
            <a:pPr>
              <a:spcBef>
                <a:spcPts val="0"/>
              </a:spcBef>
              <a:spcAft>
                <a:spcPts val="1200"/>
              </a:spcAft>
              <a:buClr>
                <a:srgbClr val="C66A39"/>
              </a:buClr>
            </a:pPr>
            <a:endParaRPr lang="en-US" b="1">
              <a:latin typeface="Arial" panose="020B0604020202020204" pitchFamily="34" charset="0"/>
              <a:cs typeface="Arial" panose="020B0604020202020204" pitchFamily="34" charset="0"/>
            </a:endParaRPr>
          </a:p>
          <a:p>
            <a:pPr>
              <a:spcBef>
                <a:spcPts val="0"/>
              </a:spcBef>
              <a:spcAft>
                <a:spcPts val="1200"/>
              </a:spcAft>
              <a:buClr>
                <a:srgbClr val="C66A39"/>
              </a:buClr>
            </a:pPr>
            <a:endParaRPr lang="en-US">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4DE3936-28EA-98B6-ECAC-4011A8A0A572}"/>
              </a:ext>
            </a:extLst>
          </p:cNvPr>
          <p:cNvSpPr txBox="1"/>
          <p:nvPr/>
        </p:nvSpPr>
        <p:spPr>
          <a:xfrm>
            <a:off x="188510" y="310542"/>
            <a:ext cx="5907490" cy="6740307"/>
          </a:xfrm>
          <a:prstGeom prst="rect">
            <a:avLst/>
          </a:prstGeom>
          <a:noFill/>
        </p:spPr>
        <p:txBody>
          <a:bodyPr wrap="square" rtlCol="0">
            <a:spAutoFit/>
          </a:bodyPr>
          <a:lstStyle/>
          <a:p>
            <a:r>
              <a:rPr lang="en-US" sz="4800" b="1" dirty="0">
                <a:solidFill>
                  <a:srgbClr val="004449"/>
                </a:solidFill>
                <a:latin typeface="Arial" panose="020B0604020202020204" pitchFamily="34" charset="0"/>
                <a:cs typeface="Arial" panose="020B0604020202020204" pitchFamily="34" charset="0"/>
              </a:rPr>
              <a:t>Contractor Management Topics</a:t>
            </a:r>
          </a:p>
          <a:p>
            <a:endParaRPr lang="en-US" sz="4800" b="1" dirty="0">
              <a:solidFill>
                <a:srgbClr val="004449"/>
              </a:solidFill>
              <a:highlight>
                <a:srgbClr val="FFFF00"/>
              </a:highlight>
              <a:latin typeface="Arial" panose="020B0604020202020204" pitchFamily="34" charset="0"/>
              <a:cs typeface="Arial" panose="020B0604020202020204" pitchFamily="34" charset="0"/>
            </a:endParaRPr>
          </a:p>
          <a:p>
            <a:pPr marL="571500" indent="-571500">
              <a:buFontTx/>
              <a:buChar char="-"/>
            </a:pPr>
            <a:r>
              <a:rPr lang="en-US" sz="4000" b="1">
                <a:solidFill>
                  <a:srgbClr val="004449"/>
                </a:solidFill>
                <a:latin typeface="Arial" panose="020B0604020202020204" pitchFamily="34" charset="0"/>
                <a:cs typeface="Arial" panose="020B0604020202020204" pitchFamily="34" charset="0"/>
              </a:rPr>
              <a:t>Contractor Site Access</a:t>
            </a:r>
          </a:p>
          <a:p>
            <a:pPr marL="571500" indent="-571500">
              <a:buFontTx/>
              <a:buChar char="-"/>
            </a:pPr>
            <a:r>
              <a:rPr lang="en-US" sz="4000" b="1">
                <a:solidFill>
                  <a:srgbClr val="004449"/>
                </a:solidFill>
                <a:latin typeface="Arial" panose="020B0604020202020204" pitchFamily="34" charset="0"/>
                <a:cs typeface="Arial" panose="020B0604020202020204" pitchFamily="34" charset="0"/>
              </a:rPr>
              <a:t>Human &amp; Labor Rights</a:t>
            </a:r>
          </a:p>
          <a:p>
            <a:endParaRPr lang="en-US" sz="4800" b="1" dirty="0">
              <a:solidFill>
                <a:srgbClr val="004449"/>
              </a:solidFill>
              <a:latin typeface="Arial" panose="020B0604020202020204" pitchFamily="34" charset="0"/>
              <a:cs typeface="Arial" panose="020B0604020202020204" pitchFamily="34" charset="0"/>
            </a:endParaRPr>
          </a:p>
          <a:p>
            <a:pPr marL="457200" indent="-457200">
              <a:buFontTx/>
              <a:buChar char="-"/>
            </a:pPr>
            <a:endParaRPr lang="en-US" sz="3200" b="1" dirty="0">
              <a:solidFill>
                <a:srgbClr val="004449"/>
              </a:solidFill>
              <a:latin typeface="Arial" panose="020B0604020202020204" pitchFamily="34" charset="0"/>
              <a:cs typeface="Arial" panose="020B0604020202020204" pitchFamily="34" charset="0"/>
            </a:endParaRPr>
          </a:p>
        </p:txBody>
      </p:sp>
      <p:grpSp>
        <p:nvGrpSpPr>
          <p:cNvPr id="26" name="Group 25">
            <a:extLst>
              <a:ext uri="{FF2B5EF4-FFF2-40B4-BE49-F238E27FC236}">
                <a16:creationId xmlns:a16="http://schemas.microsoft.com/office/drawing/2014/main" id="{0A426B68-7E03-AA69-5FAA-E8F508902FA9}"/>
              </a:ext>
            </a:extLst>
          </p:cNvPr>
          <p:cNvGrpSpPr/>
          <p:nvPr/>
        </p:nvGrpSpPr>
        <p:grpSpPr>
          <a:xfrm>
            <a:off x="6204782" y="0"/>
            <a:ext cx="5987218" cy="6858000"/>
            <a:chOff x="6204782" y="0"/>
            <a:chExt cx="5987218" cy="6858000"/>
          </a:xfrm>
        </p:grpSpPr>
        <p:sp>
          <p:nvSpPr>
            <p:cNvPr id="21" name="Rectangle 20">
              <a:extLst>
                <a:ext uri="{FF2B5EF4-FFF2-40B4-BE49-F238E27FC236}">
                  <a16:creationId xmlns:a16="http://schemas.microsoft.com/office/drawing/2014/main" id="{2E5EC2B6-4E9E-532E-EBAE-B04590048378}"/>
                </a:ext>
              </a:extLst>
            </p:cNvPr>
            <p:cNvSpPr/>
            <p:nvPr/>
          </p:nvSpPr>
          <p:spPr>
            <a:xfrm>
              <a:off x="6204782" y="0"/>
              <a:ext cx="5987218" cy="68580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person wearing a welding mask and sunglasses&#10;&#10;Description automatically generated">
              <a:extLst>
                <a:ext uri="{FF2B5EF4-FFF2-40B4-BE49-F238E27FC236}">
                  <a16:creationId xmlns:a16="http://schemas.microsoft.com/office/drawing/2014/main" id="{123C5094-4AF5-1617-9C26-170AF480A618}"/>
                </a:ext>
              </a:extLst>
            </p:cNvPr>
            <p:cNvPicPr>
              <a:picLocks noChangeAspect="1"/>
            </p:cNvPicPr>
            <p:nvPr/>
          </p:nvPicPr>
          <p:blipFill rotWithShape="1">
            <a:blip r:embed="rId3">
              <a:extLst>
                <a:ext uri="{28A0092B-C50C-407E-A947-70E740481C1C}">
                  <a14:useLocalDpi xmlns:a14="http://schemas.microsoft.com/office/drawing/2010/main" val="0"/>
                </a:ext>
              </a:extLst>
            </a:blip>
            <a:srcRect l="11878" t="1160" r="2643"/>
            <a:stretch/>
          </p:blipFill>
          <p:spPr>
            <a:xfrm>
              <a:off x="9208132" y="3366"/>
              <a:ext cx="2978660" cy="2296194"/>
            </a:xfrm>
            <a:prstGeom prst="rect">
              <a:avLst/>
            </a:prstGeom>
          </p:spPr>
        </p:pic>
        <p:pic>
          <p:nvPicPr>
            <p:cNvPr id="6" name="Picture 5">
              <a:extLst>
                <a:ext uri="{FF2B5EF4-FFF2-40B4-BE49-F238E27FC236}">
                  <a16:creationId xmlns:a16="http://schemas.microsoft.com/office/drawing/2014/main" id="{51C2638B-D0B8-97BE-DA12-54F6BD4DB285}"/>
                </a:ext>
              </a:extLst>
            </p:cNvPr>
            <p:cNvPicPr>
              <a:picLocks noChangeAspect="1"/>
            </p:cNvPicPr>
            <p:nvPr/>
          </p:nvPicPr>
          <p:blipFill>
            <a:blip r:embed="rId4">
              <a:extLst>
                <a:ext uri="{28A0092B-C50C-407E-A947-70E740481C1C}">
                  <a14:useLocalDpi xmlns:a14="http://schemas.microsoft.com/office/drawing/2010/main" val="0"/>
                </a:ext>
              </a:extLst>
            </a:blip>
            <a:srcRect t="137" b="137"/>
            <a:stretch/>
          </p:blipFill>
          <p:spPr>
            <a:xfrm>
              <a:off x="9190266" y="0"/>
              <a:ext cx="2994910" cy="2349393"/>
            </a:xfrm>
            <a:prstGeom prst="rect">
              <a:avLst/>
            </a:prstGeom>
          </p:spPr>
        </p:pic>
        <p:pic>
          <p:nvPicPr>
            <p:cNvPr id="12" name="Picture 11">
              <a:extLst>
                <a:ext uri="{FF2B5EF4-FFF2-40B4-BE49-F238E27FC236}">
                  <a16:creationId xmlns:a16="http://schemas.microsoft.com/office/drawing/2014/main" id="{01373659-5A64-45D0-EB95-1192FC1DDA40}"/>
                </a:ext>
              </a:extLst>
            </p:cNvPr>
            <p:cNvPicPr>
              <a:picLocks noChangeAspect="1"/>
            </p:cNvPicPr>
            <p:nvPr/>
          </p:nvPicPr>
          <p:blipFill>
            <a:blip r:embed="rId5">
              <a:extLst>
                <a:ext uri="{28A0092B-C50C-407E-A947-70E740481C1C}">
                  <a14:useLocalDpi xmlns:a14="http://schemas.microsoft.com/office/drawing/2010/main" val="0"/>
                </a:ext>
              </a:extLst>
            </a:blip>
            <a:srcRect t="3" b="3"/>
            <a:stretch/>
          </p:blipFill>
          <p:spPr>
            <a:xfrm>
              <a:off x="9211544" y="4655117"/>
              <a:ext cx="2980456" cy="2199517"/>
            </a:xfrm>
            <a:prstGeom prst="rect">
              <a:avLst/>
            </a:prstGeom>
          </p:spPr>
        </p:pic>
        <p:pic>
          <p:nvPicPr>
            <p:cNvPr id="8" name="Picture 7">
              <a:extLst>
                <a:ext uri="{FF2B5EF4-FFF2-40B4-BE49-F238E27FC236}">
                  <a16:creationId xmlns:a16="http://schemas.microsoft.com/office/drawing/2014/main" id="{B2F27D7A-62CE-A982-A9FB-2925B5A4523E}"/>
                </a:ext>
              </a:extLst>
            </p:cNvPr>
            <p:cNvPicPr>
              <a:picLocks noChangeAspect="1"/>
            </p:cNvPicPr>
            <p:nvPr/>
          </p:nvPicPr>
          <p:blipFill>
            <a:blip r:embed="rId6">
              <a:extLst>
                <a:ext uri="{28A0092B-C50C-407E-A947-70E740481C1C}">
                  <a14:useLocalDpi xmlns:a14="http://schemas.microsoft.com/office/drawing/2010/main" val="0"/>
                </a:ext>
              </a:extLst>
            </a:blip>
            <a:srcRect t="50" b="50"/>
            <a:stretch/>
          </p:blipFill>
          <p:spPr>
            <a:xfrm>
              <a:off x="6207388" y="2367817"/>
              <a:ext cx="2994910" cy="2286811"/>
            </a:xfrm>
            <a:prstGeom prst="rect">
              <a:avLst/>
            </a:prstGeom>
          </p:spPr>
        </p:pic>
      </p:grpSp>
    </p:spTree>
    <p:extLst>
      <p:ext uri="{BB962C8B-B14F-4D97-AF65-F5344CB8AC3E}">
        <p14:creationId xmlns:p14="http://schemas.microsoft.com/office/powerpoint/2010/main" val="3075146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D1D08-FBB1-7E76-6CC5-9A8B8AEBD8CA}"/>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A24D15E6-7CE0-729E-6710-771B23BEE944}"/>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209E2E78-3319-D11A-1629-A977FBA31323}"/>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0F056846-2CF2-7C51-1EA4-1A266DBC3D88}"/>
              </a:ext>
            </a:extLst>
          </p:cNvPr>
          <p:cNvSpPr/>
          <p:nvPr/>
        </p:nvSpPr>
        <p:spPr>
          <a:xfrm>
            <a:off x="1515978" y="6454768"/>
            <a:ext cx="10676022" cy="403232"/>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0A553EF9-E8FA-33D6-9F87-F690D9AB9901}"/>
              </a:ext>
            </a:extLst>
          </p:cNvPr>
          <p:cNvSpPr txBox="1"/>
          <p:nvPr/>
        </p:nvSpPr>
        <p:spPr>
          <a:xfrm>
            <a:off x="2006818" y="501580"/>
            <a:ext cx="9549455" cy="646331"/>
          </a:xfrm>
          <a:prstGeom prst="rect">
            <a:avLst/>
          </a:prstGeom>
          <a:noFill/>
        </p:spPr>
        <p:txBody>
          <a:bodyPr wrap="square" rtlCol="0">
            <a:spAutoFit/>
          </a:bodyPr>
          <a:lstStyle/>
          <a:p>
            <a:pPr lvl="0">
              <a:defRPr/>
            </a:pPr>
            <a:r>
              <a:rPr lang="en-US" sz="3600" b="1">
                <a:solidFill>
                  <a:srgbClr val="004449"/>
                </a:solidFill>
                <a:latin typeface="Arial" panose="020B0604020202020204" pitchFamily="34" charset="0"/>
                <a:cs typeface="Arial" panose="020B0604020202020204" pitchFamily="34" charset="0"/>
              </a:rPr>
              <a:t>Contractor Site Access</a:t>
            </a:r>
            <a:endParaRPr lang="en-US" sz="2400" b="1">
              <a:solidFill>
                <a:srgbClr val="004449"/>
              </a:solidFill>
              <a:latin typeface="Arial" panose="020B0604020202020204" pitchFamily="34" charset="0"/>
              <a:cs typeface="Arial" panose="020B0604020202020204" pitchFamily="34" charset="0"/>
            </a:endParaRPr>
          </a:p>
        </p:txBody>
      </p:sp>
      <p:pic>
        <p:nvPicPr>
          <p:cNvPr id="8" name="Picture 7" descr="A blue and grey text on a black background&#10;&#10;Description automatically generated">
            <a:extLst>
              <a:ext uri="{FF2B5EF4-FFF2-40B4-BE49-F238E27FC236}">
                <a16:creationId xmlns:a16="http://schemas.microsoft.com/office/drawing/2014/main" id="{4C8F268D-C5F1-055D-CE86-4FF1D2CECDF6}"/>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283286" y="5719217"/>
            <a:ext cx="922341" cy="508727"/>
          </a:xfrm>
          <a:prstGeom prst="rect">
            <a:avLst/>
          </a:prstGeom>
        </p:spPr>
      </p:pic>
      <p:sp>
        <p:nvSpPr>
          <p:cNvPr id="10" name="TextBox 9">
            <a:extLst>
              <a:ext uri="{FF2B5EF4-FFF2-40B4-BE49-F238E27FC236}">
                <a16:creationId xmlns:a16="http://schemas.microsoft.com/office/drawing/2014/main" id="{47250FD4-B381-6209-9F85-6EE58359B0AB}"/>
              </a:ext>
            </a:extLst>
          </p:cNvPr>
          <p:cNvSpPr txBox="1"/>
          <p:nvPr/>
        </p:nvSpPr>
        <p:spPr>
          <a:xfrm>
            <a:off x="1701801" y="1442312"/>
            <a:ext cx="10304228" cy="2050690"/>
          </a:xfrm>
          <a:prstGeom prst="rect">
            <a:avLst/>
          </a:prstGeom>
          <a:noFill/>
        </p:spPr>
        <p:txBody>
          <a:bodyPr wrap="square" lIns="91440" tIns="45720" rIns="91440" bIns="45720" anchor="t">
            <a:spAutoFit/>
          </a:bodyPr>
          <a:lstStyle/>
          <a:p>
            <a:pPr>
              <a:lnSpc>
                <a:spcPct val="107000"/>
              </a:lnSpc>
            </a:pPr>
            <a:r>
              <a:rPr lang="en-US" sz="2400" b="1" i="1">
                <a:latin typeface="Calibri" panose="020F0502020204030204" pitchFamily="34" charset="0"/>
                <a:ea typeface="Calibri" panose="020F0502020204030204" pitchFamily="34" charset="0"/>
                <a:cs typeface="Calibri" panose="020F0502020204030204" pitchFamily="34" charset="0"/>
              </a:rPr>
              <a:t>Contractors will only be allowed onsite if the following conditions are met:</a:t>
            </a:r>
          </a:p>
          <a:p>
            <a:pPr>
              <a:lnSpc>
                <a:spcPct val="107000"/>
              </a:lnSpc>
            </a:pPr>
            <a:endParaRPr lang="en-US" sz="2400" b="1" i="1">
              <a:latin typeface="Calibri" panose="020F0502020204030204" pitchFamily="34" charset="0"/>
              <a:ea typeface="Calibri" panose="020F0502020204030204" pitchFamily="34" charset="0"/>
              <a:cs typeface="Calibri" panose="020F0502020204030204" pitchFamily="34" charset="0"/>
            </a:endParaRPr>
          </a:p>
          <a:p>
            <a:pPr marL="285750" indent="-285750">
              <a:lnSpc>
                <a:spcPct val="107000"/>
              </a:lnSpc>
              <a:buFont typeface="Arial" panose="020B0604020202020204" pitchFamily="34" charset="0"/>
              <a:buChar char="•"/>
            </a:pPr>
            <a:r>
              <a:rPr lang="en-US" sz="2400" i="1">
                <a:latin typeface="Calibri" panose="020F0502020204030204" pitchFamily="34" charset="0"/>
                <a:ea typeface="Calibri" panose="020F0502020204030204" pitchFamily="34" charset="0"/>
                <a:cs typeface="Calibri" panose="020F0502020204030204" pitchFamily="34" charset="0"/>
              </a:rPr>
              <a:t>All contractors must have a </a:t>
            </a:r>
            <a:r>
              <a:rPr lang="en-US" sz="2400" b="1" i="1" u="sng">
                <a:latin typeface="Calibri" panose="020F0502020204030204" pitchFamily="34" charset="0"/>
                <a:ea typeface="Calibri" panose="020F0502020204030204" pitchFamily="34" charset="0"/>
                <a:cs typeface="Calibri" panose="020F0502020204030204" pitchFamily="34" charset="0"/>
              </a:rPr>
              <a:t>site approved HSEP</a:t>
            </a:r>
            <a:r>
              <a:rPr lang="en-US" sz="2400" i="1">
                <a:latin typeface="Calibri" panose="020F0502020204030204" pitchFamily="34" charset="0"/>
                <a:ea typeface="Calibri" panose="020F0502020204030204" pitchFamily="34" charset="0"/>
                <a:cs typeface="Calibri" panose="020F0502020204030204" pitchFamily="34" charset="0"/>
              </a:rPr>
              <a:t>.</a:t>
            </a:r>
          </a:p>
          <a:p>
            <a:pPr marL="285750" indent="-285750">
              <a:lnSpc>
                <a:spcPct val="107000"/>
              </a:lnSpc>
              <a:buFont typeface="Arial" panose="020B0604020202020204" pitchFamily="34" charset="0"/>
              <a:buChar char="•"/>
            </a:pPr>
            <a:r>
              <a:rPr lang="en-US" sz="2400" i="1">
                <a:latin typeface="Calibri" panose="020F0502020204030204" pitchFamily="34" charset="0"/>
                <a:ea typeface="Calibri" panose="020F0502020204030204" pitchFamily="34" charset="0"/>
                <a:cs typeface="Calibri" panose="020F0502020204030204" pitchFamily="34" charset="0"/>
              </a:rPr>
              <a:t>All contractors must have an </a:t>
            </a:r>
            <a:r>
              <a:rPr lang="en-US" sz="2400" b="1" i="1" u="sng">
                <a:latin typeface="Calibri" panose="020F0502020204030204" pitchFamily="34" charset="0"/>
                <a:ea typeface="Calibri" panose="020F0502020204030204" pitchFamily="34" charset="0"/>
                <a:cs typeface="Calibri" panose="020F0502020204030204" pitchFamily="34" charset="0"/>
              </a:rPr>
              <a:t>ISN grade of C or above</a:t>
            </a:r>
            <a:r>
              <a:rPr lang="en-US" sz="2400" i="1">
                <a:latin typeface="Calibri" panose="020F0502020204030204" pitchFamily="34" charset="0"/>
                <a:ea typeface="Calibri" panose="020F0502020204030204" pitchFamily="34" charset="0"/>
                <a:cs typeface="Calibri" panose="020F0502020204030204" pitchFamily="34" charset="0"/>
              </a:rPr>
              <a:t>.</a:t>
            </a:r>
          </a:p>
          <a:p>
            <a:pPr marL="285750" indent="-285750">
              <a:lnSpc>
                <a:spcPct val="107000"/>
              </a:lnSpc>
              <a:buFont typeface="Arial" panose="020B0604020202020204" pitchFamily="34" charset="0"/>
              <a:buChar char="•"/>
            </a:pPr>
            <a:endParaRPr lang="en-US" sz="2400" b="1" i="1">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AA68A904-EDA6-892C-0102-EAD45A570D53}"/>
              </a:ext>
            </a:extLst>
          </p:cNvPr>
          <p:cNvSpPr/>
          <p:nvPr/>
        </p:nvSpPr>
        <p:spPr>
          <a:xfrm>
            <a:off x="2627290" y="3493002"/>
            <a:ext cx="7544693" cy="2469916"/>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chemeClr val="accent2">
                    <a:lumMod val="75000"/>
                  </a:schemeClr>
                </a:solidFill>
                <a:effectLst/>
                <a:uLnTx/>
                <a:uFillTx/>
                <a:latin typeface="Trebuchet MS" panose="020B0603020202020204" pitchFamily="34" charset="0"/>
                <a:ea typeface="+mn-ea"/>
                <a:cs typeface="+mn-cs"/>
              </a:rPr>
              <a:t>No site-approved HSEP and / or a C+ grade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chemeClr val="accent2">
                    <a:lumMod val="75000"/>
                  </a:schemeClr>
                </a:solidFill>
                <a:effectLst/>
                <a:uLnTx/>
                <a:uFillTx/>
                <a:latin typeface="Trebuchet MS" panose="020B0603020202020204" pitchFamily="34" charset="0"/>
                <a:ea typeface="+mn-ea"/>
                <a:cs typeface="+mn-cs"/>
              </a:rPr>
              <a:t>NO WORK ONSITE</a:t>
            </a:r>
            <a:r>
              <a:rPr kumimoji="0" lang="en-US" sz="6600" b="1" i="0" u="none" strike="noStrike" kern="1200" cap="none" spc="0" normalizeH="0" baseline="0" noProof="0">
                <a:ln>
                  <a:noFill/>
                </a:ln>
                <a:solidFill>
                  <a:schemeClr val="accent2">
                    <a:lumMod val="75000"/>
                  </a:schemeClr>
                </a:solidFill>
                <a:effectLst/>
                <a:uLnTx/>
                <a:uFillTx/>
                <a:latin typeface="Trebuchet MS" panose="020B0603020202020204" pitchFamily="34" charset="0"/>
                <a:ea typeface="+mn-ea"/>
                <a:cs typeface="+mn-cs"/>
              </a:rPr>
              <a:t>.</a:t>
            </a:r>
            <a:endParaRPr kumimoji="0" lang="en-US" sz="2400" b="0" i="0" u="none" strike="noStrike" kern="1200" cap="none" spc="0" normalizeH="0" baseline="0" noProof="0">
              <a:ln>
                <a:noFill/>
              </a:ln>
              <a:solidFill>
                <a:schemeClr val="accent2">
                  <a:lumMod val="75000"/>
                </a:scheme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723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7A463-FFD9-23C2-7BBB-D39A20380AF2}"/>
              </a:ext>
            </a:extLst>
          </p:cNvPr>
          <p:cNvSpPr>
            <a:spLocks noGrp="1"/>
          </p:cNvSpPr>
          <p:nvPr>
            <p:ph type="title"/>
          </p:nvPr>
        </p:nvSpPr>
        <p:spPr/>
        <p:txBody>
          <a:bodyPr/>
          <a:lstStyle/>
          <a:p>
            <a:r>
              <a:rPr lang="en-US"/>
              <a:t>HSEP-Required Service Order’s: Current Status</a:t>
            </a:r>
          </a:p>
        </p:txBody>
      </p:sp>
      <p:sp>
        <p:nvSpPr>
          <p:cNvPr id="4" name="Slide Number Placeholder 3">
            <a:extLst>
              <a:ext uri="{FF2B5EF4-FFF2-40B4-BE49-F238E27FC236}">
                <a16:creationId xmlns:a16="http://schemas.microsoft.com/office/drawing/2014/main" id="{89DEDEC6-FD6C-7843-3788-03A343C8679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95D46F-68E8-4171-8536-729DEB5A20DE}" type="slidenum">
              <a:rPr kumimoji="0" lang="en-US" sz="900" b="0" i="0" u="none" strike="noStrike" kern="1200" cap="none" spc="0" normalizeH="0" baseline="0" noProof="0" smtClean="0">
                <a:ln>
                  <a:noFill/>
                </a:ln>
                <a:solidFill>
                  <a:srgbClr val="0B2036"/>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900" b="0" i="0" u="none" strike="noStrike" kern="1200" cap="none" spc="0" normalizeH="0" baseline="0" noProof="0">
              <a:ln>
                <a:noFill/>
              </a:ln>
              <a:solidFill>
                <a:srgbClr val="0B2036"/>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E8ECD1E9-FE90-B467-2457-76E87F2F5B91}"/>
              </a:ext>
            </a:extLst>
          </p:cNvPr>
          <p:cNvPicPr>
            <a:picLocks noChangeAspect="1"/>
          </p:cNvPicPr>
          <p:nvPr/>
        </p:nvPicPr>
        <p:blipFill>
          <a:blip r:embed="rId2"/>
          <a:stretch>
            <a:fillRect/>
          </a:stretch>
        </p:blipFill>
        <p:spPr>
          <a:xfrm>
            <a:off x="8165" y="0"/>
            <a:ext cx="12175670" cy="6858000"/>
          </a:xfrm>
          <a:prstGeom prst="rect">
            <a:avLst/>
          </a:prstGeom>
        </p:spPr>
      </p:pic>
    </p:spTree>
    <p:extLst>
      <p:ext uri="{BB962C8B-B14F-4D97-AF65-F5344CB8AC3E}">
        <p14:creationId xmlns:p14="http://schemas.microsoft.com/office/powerpoint/2010/main" val="2540869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9DFA59-F693-FA47-9195-922E9CDD6F1C}"/>
              </a:ext>
            </a:extLst>
          </p:cNvPr>
          <p:cNvPicPr>
            <a:picLocks noChangeAspect="1"/>
          </p:cNvPicPr>
          <p:nvPr/>
        </p:nvPicPr>
        <p:blipFill>
          <a:blip r:embed="rId2"/>
          <a:stretch>
            <a:fillRect/>
          </a:stretch>
        </p:blipFill>
        <p:spPr>
          <a:xfrm>
            <a:off x="0" y="7557"/>
            <a:ext cx="12129025" cy="6858000"/>
          </a:xfrm>
          <a:prstGeom prst="rect">
            <a:avLst/>
          </a:prstGeom>
        </p:spPr>
      </p:pic>
    </p:spTree>
    <p:extLst>
      <p:ext uri="{BB962C8B-B14F-4D97-AF65-F5344CB8AC3E}">
        <p14:creationId xmlns:p14="http://schemas.microsoft.com/office/powerpoint/2010/main" val="1369114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9E4B07D-C33F-4890-3025-5499869E12DC}"/>
              </a:ext>
            </a:extLst>
          </p:cNvPr>
          <p:cNvPicPr>
            <a:picLocks noChangeAspect="1"/>
          </p:cNvPicPr>
          <p:nvPr/>
        </p:nvPicPr>
        <p:blipFill rotWithShape="1">
          <a:blip r:embed="rId3"/>
          <a:srcRect b="28455"/>
          <a:stretch/>
        </p:blipFill>
        <p:spPr>
          <a:xfrm>
            <a:off x="-2762" y="-12138"/>
            <a:ext cx="644039" cy="6870138"/>
          </a:xfrm>
          <a:prstGeom prst="rect">
            <a:avLst/>
          </a:prstGeom>
        </p:spPr>
      </p:pic>
      <p:pic>
        <p:nvPicPr>
          <p:cNvPr id="13" name="Picture 12">
            <a:extLst>
              <a:ext uri="{FF2B5EF4-FFF2-40B4-BE49-F238E27FC236}">
                <a16:creationId xmlns:a16="http://schemas.microsoft.com/office/drawing/2014/main" id="{5C328345-B921-5490-4888-2A6D8A4C68E5}"/>
              </a:ext>
            </a:extLst>
          </p:cNvPr>
          <p:cNvPicPr>
            <a:picLocks noChangeAspect="1"/>
          </p:cNvPicPr>
          <p:nvPr/>
        </p:nvPicPr>
        <p:blipFill>
          <a:blip r:embed="rId4">
            <a:extLst>
              <a:ext uri="{28A0092B-C50C-407E-A947-70E740481C1C}">
                <a14:useLocalDpi xmlns:a14="http://schemas.microsoft.com/office/drawing/2010/main" val="0"/>
              </a:ext>
            </a:extLst>
          </a:blip>
          <a:srcRect l="16" r="16"/>
          <a:stretch/>
        </p:blipFill>
        <p:spPr>
          <a:xfrm>
            <a:off x="618351" y="-12138"/>
            <a:ext cx="11573649" cy="6870138"/>
          </a:xfrm>
          <a:prstGeom prst="rect">
            <a:avLst/>
          </a:prstGeom>
        </p:spPr>
      </p:pic>
      <p:sp>
        <p:nvSpPr>
          <p:cNvPr id="7" name="Rectangle 6">
            <a:extLst>
              <a:ext uri="{FF2B5EF4-FFF2-40B4-BE49-F238E27FC236}">
                <a16:creationId xmlns:a16="http://schemas.microsoft.com/office/drawing/2014/main" id="{23516A6D-B441-01EA-F881-752B1B349B38}"/>
              </a:ext>
            </a:extLst>
          </p:cNvPr>
          <p:cNvSpPr/>
          <p:nvPr/>
        </p:nvSpPr>
        <p:spPr>
          <a:xfrm>
            <a:off x="0" y="396508"/>
            <a:ext cx="6096000" cy="6148400"/>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BE3FB28-7721-9D18-CC9C-9A8CA3A71FB9}"/>
              </a:ext>
            </a:extLst>
          </p:cNvPr>
          <p:cNvSpPr/>
          <p:nvPr/>
        </p:nvSpPr>
        <p:spPr>
          <a:xfrm>
            <a:off x="6096000" y="0"/>
            <a:ext cx="6096000" cy="409565"/>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D9E2FA9-0621-15F6-700D-38CAA3CBC59B}"/>
              </a:ext>
            </a:extLst>
          </p:cNvPr>
          <p:cNvSpPr/>
          <p:nvPr/>
        </p:nvSpPr>
        <p:spPr>
          <a:xfrm>
            <a:off x="6096000" y="6544909"/>
            <a:ext cx="6096000" cy="32522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ED6258C-8CCE-09B3-97BC-FC79E6BA6803}"/>
              </a:ext>
            </a:extLst>
          </p:cNvPr>
          <p:cNvSpPr txBox="1"/>
          <p:nvPr/>
        </p:nvSpPr>
        <p:spPr>
          <a:xfrm>
            <a:off x="493617" y="976486"/>
            <a:ext cx="5602383" cy="830997"/>
          </a:xfrm>
          <a:prstGeom prst="rect">
            <a:avLst/>
          </a:prstGeom>
          <a:noFill/>
        </p:spPr>
        <p:txBody>
          <a:bodyPr wrap="square" rtlCol="0">
            <a:spAutoFit/>
          </a:bodyPr>
          <a:lstStyle/>
          <a:p>
            <a:r>
              <a:rPr lang="en-US" sz="4800" b="1">
                <a:solidFill>
                  <a:schemeClr val="bg1"/>
                </a:solidFill>
                <a:latin typeface="Arial" panose="020B0604020202020204" pitchFamily="34" charset="0"/>
                <a:cs typeface="Arial" panose="020B0604020202020204" pitchFamily="34" charset="0"/>
              </a:rPr>
              <a:t>Open Forum</a:t>
            </a:r>
            <a:endParaRPr lang="en-US" sz="3600" b="1">
              <a:solidFill>
                <a:schemeClr val="bg1"/>
              </a:solidFill>
              <a:latin typeface="Arial" panose="020B0604020202020204" pitchFamily="34" charset="0"/>
              <a:cs typeface="Arial" panose="020B0604020202020204" pitchFamily="34" charset="0"/>
            </a:endParaRPr>
          </a:p>
        </p:txBody>
      </p:sp>
      <p:pic>
        <p:nvPicPr>
          <p:cNvPr id="15" name="Picture 14" descr="A black square with white text&#10;&#10;Description automatically generated">
            <a:extLst>
              <a:ext uri="{FF2B5EF4-FFF2-40B4-BE49-F238E27FC236}">
                <a16:creationId xmlns:a16="http://schemas.microsoft.com/office/drawing/2014/main" id="{0B565513-8C48-514C-2F8A-011EC1DE8B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351" y="5723192"/>
            <a:ext cx="2294970" cy="508727"/>
          </a:xfrm>
          <a:prstGeom prst="rect">
            <a:avLst/>
          </a:prstGeom>
        </p:spPr>
      </p:pic>
      <p:pic>
        <p:nvPicPr>
          <p:cNvPr id="19" name="Picture 18" descr="A blue and grey text on a black background&#10;&#10;Description automatically generated">
            <a:extLst>
              <a:ext uri="{FF2B5EF4-FFF2-40B4-BE49-F238E27FC236}">
                <a16:creationId xmlns:a16="http://schemas.microsoft.com/office/drawing/2014/main" id="{C1D02B69-917E-FAB1-870C-BB6D7860C038}"/>
              </a:ext>
            </a:extLst>
          </p:cNvPr>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4749416" y="5723192"/>
            <a:ext cx="922341" cy="508727"/>
          </a:xfrm>
          <a:prstGeom prst="rect">
            <a:avLst/>
          </a:prstGeom>
        </p:spPr>
      </p:pic>
    </p:spTree>
    <p:extLst>
      <p:ext uri="{BB962C8B-B14F-4D97-AF65-F5344CB8AC3E}">
        <p14:creationId xmlns:p14="http://schemas.microsoft.com/office/powerpoint/2010/main" val="3496876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AEFC15D-96BB-D774-D9B9-638E97766AD2}"/>
              </a:ext>
            </a:extLst>
          </p:cNvPr>
          <p:cNvSpPr/>
          <p:nvPr/>
        </p:nvSpPr>
        <p:spPr>
          <a:xfrm>
            <a:off x="7291137" y="-1"/>
            <a:ext cx="4900863" cy="6858001"/>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E531367C-82BB-C7F0-86EE-B3A5E0782C25}"/>
              </a:ext>
            </a:extLst>
          </p:cNvPr>
          <p:cNvSpPr>
            <a:spLocks noGrp="1"/>
          </p:cNvSpPr>
          <p:nvPr>
            <p:ph idx="1"/>
          </p:nvPr>
        </p:nvSpPr>
        <p:spPr>
          <a:xfrm>
            <a:off x="648729" y="851630"/>
            <a:ext cx="6055581" cy="1401120"/>
          </a:xfrm>
        </p:spPr>
        <p:txBody>
          <a:bodyPr numCol="2">
            <a:noAutofit/>
          </a:bodyPr>
          <a:lstStyle/>
          <a:p>
            <a:pPr>
              <a:spcBef>
                <a:spcPts val="0"/>
              </a:spcBef>
              <a:spcAft>
                <a:spcPts val="1200"/>
              </a:spcAft>
              <a:buClr>
                <a:srgbClr val="C66A39"/>
              </a:buClr>
            </a:pPr>
            <a:r>
              <a:rPr lang="en-US" dirty="0">
                <a:latin typeface="Arial" panose="020B0604020202020204" pitchFamily="34" charset="0"/>
                <a:cs typeface="Arial" panose="020B0604020202020204" pitchFamily="34" charset="0"/>
              </a:rPr>
              <a:t>November 19</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a:t>
            </a:r>
          </a:p>
          <a:p>
            <a:pPr>
              <a:spcBef>
                <a:spcPts val="0"/>
              </a:spcBef>
              <a:spcAft>
                <a:spcPts val="1200"/>
              </a:spcAft>
              <a:buClr>
                <a:srgbClr val="C66A39"/>
              </a:buClr>
            </a:pPr>
            <a:r>
              <a:rPr lang="en-US" dirty="0">
                <a:latin typeface="Arial" panose="020B0604020202020204" pitchFamily="34" charset="0"/>
                <a:cs typeface="Arial" panose="020B0604020202020204" pitchFamily="34" charset="0"/>
              </a:rPr>
              <a:t>December 17</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a:t>
            </a:r>
          </a:p>
        </p:txBody>
      </p:sp>
      <p:sp>
        <p:nvSpPr>
          <p:cNvPr id="17" name="TextBox 16">
            <a:extLst>
              <a:ext uri="{FF2B5EF4-FFF2-40B4-BE49-F238E27FC236}">
                <a16:creationId xmlns:a16="http://schemas.microsoft.com/office/drawing/2014/main" id="{656611FE-9FE3-BE7E-BACA-FBFD37B5DF3A}"/>
              </a:ext>
            </a:extLst>
          </p:cNvPr>
          <p:cNvSpPr txBox="1"/>
          <p:nvPr/>
        </p:nvSpPr>
        <p:spPr>
          <a:xfrm>
            <a:off x="7919718" y="993619"/>
            <a:ext cx="3766146" cy="2308324"/>
          </a:xfrm>
          <a:prstGeom prst="rect">
            <a:avLst/>
          </a:prstGeom>
          <a:noFill/>
        </p:spPr>
        <p:txBody>
          <a:bodyPr wrap="square" rtlCol="0">
            <a:spAutoFit/>
          </a:bodyPr>
          <a:lstStyle/>
          <a:p>
            <a:r>
              <a:rPr lang="en-US" sz="4800" b="1">
                <a:solidFill>
                  <a:schemeClr val="bg1"/>
                </a:solidFill>
                <a:latin typeface="Arial" panose="020B0604020202020204" pitchFamily="34" charset="0"/>
                <a:cs typeface="Arial" panose="020B0604020202020204" pitchFamily="34" charset="0"/>
              </a:rPr>
              <a:t>2026 Meeting Schedule</a:t>
            </a:r>
            <a:endParaRPr lang="en-US" sz="3600" b="1">
              <a:solidFill>
                <a:schemeClr val="bg1"/>
              </a:solidFill>
              <a:latin typeface="Arial" panose="020B0604020202020204" pitchFamily="34" charset="0"/>
              <a:cs typeface="Arial" panose="020B0604020202020204" pitchFamily="34" charset="0"/>
            </a:endParaRPr>
          </a:p>
        </p:txBody>
      </p:sp>
      <p:pic>
        <p:nvPicPr>
          <p:cNvPr id="3" name="Picture 2" descr="A blue and grey text on a black background&#10;&#10;Description automatically generated">
            <a:extLst>
              <a:ext uri="{FF2B5EF4-FFF2-40B4-BE49-F238E27FC236}">
                <a16:creationId xmlns:a16="http://schemas.microsoft.com/office/drawing/2014/main" id="{11178DC9-4175-4867-C911-EAF0272C9F62}"/>
              </a:ext>
            </a:extLst>
          </p:cNvPr>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9280397" y="6009795"/>
            <a:ext cx="922341" cy="508727"/>
          </a:xfrm>
          <a:prstGeom prst="rect">
            <a:avLst/>
          </a:prstGeom>
        </p:spPr>
      </p:pic>
      <p:sp>
        <p:nvSpPr>
          <p:cNvPr id="2" name="TextBox 1">
            <a:extLst>
              <a:ext uri="{FF2B5EF4-FFF2-40B4-BE49-F238E27FC236}">
                <a16:creationId xmlns:a16="http://schemas.microsoft.com/office/drawing/2014/main" id="{F852CE6A-9F47-DE7A-57F2-4C48A28D8ECC}"/>
              </a:ext>
            </a:extLst>
          </p:cNvPr>
          <p:cNvSpPr txBox="1"/>
          <p:nvPr/>
        </p:nvSpPr>
        <p:spPr>
          <a:xfrm>
            <a:off x="867416" y="4436274"/>
            <a:ext cx="5486400" cy="2006703"/>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None/>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Meetings begin 1 PM MST</a:t>
            </a:r>
          </a:p>
          <a:p>
            <a:pPr marL="0" marR="0" lvl="0" indent="0" algn="l" defTabSz="914400" rtl="0" eaLnBrk="1" fontAlgn="auto" latinLnBrk="0" hangingPunct="1">
              <a:lnSpc>
                <a:spcPct val="90000"/>
              </a:lnSpc>
              <a:spcBef>
                <a:spcPts val="0"/>
              </a:spcBef>
              <a:spcAft>
                <a:spcPts val="1200"/>
              </a:spcAft>
              <a:buClr>
                <a:srgbClr val="C66A39"/>
              </a:buClr>
              <a:buSzTx/>
              <a:buFont typeface="Arial" panose="020B0604020202020204" pitchFamily="34" charset="0"/>
              <a:buNone/>
              <a:tabLst/>
              <a:defRPr/>
            </a:pPr>
            <a:r>
              <a:rPr kumimoji="0" lang="en-US" sz="3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Mine and Mill In-Person Options Monthly</a:t>
            </a:r>
          </a:p>
          <a:p>
            <a:endParaRPr lang="en-US"/>
          </a:p>
        </p:txBody>
      </p:sp>
    </p:spTree>
    <p:extLst>
      <p:ext uri="{BB962C8B-B14F-4D97-AF65-F5344CB8AC3E}">
        <p14:creationId xmlns:p14="http://schemas.microsoft.com/office/powerpoint/2010/main" val="978846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78B1-865A-2E81-F171-D63A46B6B9E8}"/>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BAC22ED7-6868-DC1D-7CCE-C38A26A8B3A5}"/>
              </a:ext>
            </a:extLst>
          </p:cNvPr>
          <p:cNvSpPr/>
          <p:nvPr/>
        </p:nvSpPr>
        <p:spPr>
          <a:xfrm>
            <a:off x="-1" y="397533"/>
            <a:ext cx="1515979" cy="6064984"/>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7508508-C1F5-F85E-4A5F-CD293307B129}"/>
              </a:ext>
            </a:extLst>
          </p:cNvPr>
          <p:cNvSpPr/>
          <p:nvPr/>
        </p:nvSpPr>
        <p:spPr>
          <a:xfrm>
            <a:off x="1515978" y="1024"/>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964B7D0-A78C-002F-D67D-E3C7F8FC8DC0}"/>
              </a:ext>
            </a:extLst>
          </p:cNvPr>
          <p:cNvSpPr/>
          <p:nvPr/>
        </p:nvSpPr>
        <p:spPr>
          <a:xfrm>
            <a:off x="1515978" y="6461492"/>
            <a:ext cx="10676022" cy="396509"/>
          </a:xfrm>
          <a:prstGeom prst="rect">
            <a:avLst/>
          </a:prstGeom>
          <a:solidFill>
            <a:srgbClr val="004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194873A-D171-60CB-4513-62A31036CCCE}"/>
              </a:ext>
            </a:extLst>
          </p:cNvPr>
          <p:cNvSpPr txBox="1"/>
          <p:nvPr/>
        </p:nvSpPr>
        <p:spPr>
          <a:xfrm>
            <a:off x="1953936" y="541294"/>
            <a:ext cx="9455092" cy="830997"/>
          </a:xfrm>
          <a:prstGeom prst="rect">
            <a:avLst/>
          </a:prstGeom>
          <a:noFill/>
        </p:spPr>
        <p:txBody>
          <a:bodyPr wrap="square" rtlCol="0">
            <a:spAutoFit/>
          </a:bodyPr>
          <a:lstStyle/>
          <a:p>
            <a:r>
              <a:rPr lang="en-US" sz="4800" b="1" dirty="0">
                <a:solidFill>
                  <a:srgbClr val="004449"/>
                </a:solidFill>
                <a:latin typeface="Arial" panose="020B0604020202020204" pitchFamily="34" charset="0"/>
                <a:cs typeface="Arial" panose="020B0604020202020204" pitchFamily="34" charset="0"/>
              </a:rPr>
              <a:t>October Sign-Off Record</a:t>
            </a:r>
            <a:endParaRPr lang="en-US" sz="3600" b="1" dirty="0">
              <a:solidFill>
                <a:srgbClr val="004449"/>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EB892ED-A103-F85D-652A-2F482848A6D0}"/>
              </a:ext>
            </a:extLst>
          </p:cNvPr>
          <p:cNvSpPr txBox="1"/>
          <p:nvPr/>
        </p:nvSpPr>
        <p:spPr>
          <a:xfrm>
            <a:off x="1953936" y="1372291"/>
            <a:ext cx="9813995" cy="11223585"/>
          </a:xfrm>
          <a:prstGeom prst="rect">
            <a:avLst/>
          </a:prstGeom>
          <a:noFill/>
        </p:spPr>
        <p:txBody>
          <a:bodyPr wrap="square" numCol="2" rtlCol="0">
            <a:spAutoFit/>
          </a:bodyPr>
          <a:lstStyle/>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endParaRPr lang="en-US" sz="2200"/>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Font typeface="Arial" panose="020B0604020202020204" pitchFamily="34" charset="0"/>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a:p>
            <a:pPr marL="342900" indent="-342900">
              <a:lnSpc>
                <a:spcPct val="150000"/>
              </a:lnSpc>
              <a:buAutoNum type="arabicPeriod"/>
            </a:pPr>
            <a:r>
              <a:rPr lang="en-US" sz="2200"/>
              <a:t>_____________________</a:t>
            </a:r>
          </a:p>
        </p:txBody>
      </p:sp>
    </p:spTree>
    <p:extLst>
      <p:ext uri="{BB962C8B-B14F-4D97-AF65-F5344CB8AC3E}">
        <p14:creationId xmlns:p14="http://schemas.microsoft.com/office/powerpoint/2010/main" val="3072763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trospec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ppt42B6.pptm  -  AutoRecovered" id="{5CEE3F14-FEFB-4030-98EB-779EAEB09B8F}" vid="{4C6BF1EC-2D1C-4EBA-BC78-88073BF203D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FM Document" ma:contentTypeID="0x01010046829DE55437B147B48D1766376E3D6B00568CF1748B89F743820C6F2E6A8B37B4" ma:contentTypeVersion="27" ma:contentTypeDescription="Document Content Type" ma:contentTypeScope="" ma:versionID="de753c3a0af052976508703c58d613fe">
  <xsd:schema xmlns:xsd="http://www.w3.org/2001/XMLSchema" xmlns:xs="http://www.w3.org/2001/XMLSchema" xmlns:p="http://schemas.microsoft.com/office/2006/metadata/properties" xmlns:ns1="http://schemas.microsoft.com/sharepoint/v3" xmlns:ns2="b5ba0a33-b247-4d4b-b9ae-c709af684fd3" xmlns:ns3="298c03bd-a2e2-4462-a88b-e3de3d1ab4a0" xmlns:ns4="0660e3e9-bd2f-4b26-aa72-e39797ce8dfd" targetNamespace="http://schemas.microsoft.com/office/2006/metadata/properties" ma:root="true" ma:fieldsID="58655a9c7df8178d2b9e48247a9c5e84" ns1:_="" ns2:_="" ns3:_="" ns4:_="">
    <xsd:import namespace="http://schemas.microsoft.com/sharepoint/v3"/>
    <xsd:import namespace="b5ba0a33-b247-4d4b-b9ae-c709af684fd3"/>
    <xsd:import namespace="298c03bd-a2e2-4462-a88b-e3de3d1ab4a0"/>
    <xsd:import namespace="0660e3e9-bd2f-4b26-aa72-e39797ce8dfd"/>
    <xsd:element name="properties">
      <xsd:complexType>
        <xsd:sequence>
          <xsd:element name="documentManagement">
            <xsd:complexType>
              <xsd:all>
                <xsd:element ref="ns2:TaxCatchAll" minOccurs="0"/>
                <xsd:element ref="ns2:TaxCatchAllLabel" minOccurs="0"/>
                <xsd:element ref="ns2:FM_x0020_Doc_x0020_TypeTaxHTField0" minOccurs="0"/>
                <xsd:element ref="ns2:FM_x0020_Ent_x0020_TaxonomyTaxHTField0" minOccurs="0"/>
                <xsd:element ref="ns2:FM_x0020_DPT" minOccurs="0"/>
                <xsd:element ref="ns2:FM_x0020_LOC" minOccurs="0"/>
                <xsd:element ref="ns2:o79fb0eb13274969baa8945b2a62dcda" minOccurs="0"/>
                <xsd:element ref="ns3:Topics" minOccurs="0"/>
                <xsd:element ref="ns3:Data_x0020_Incident_x0020_Occurred" minOccurs="0"/>
                <xsd:element ref="ns3:Published_x0020_Date" minOccurs="0"/>
                <xsd:element ref="ns3:GSR" minOccurs="0"/>
                <xsd:element ref="ns3:FCX_x0020_Guideline_x0020_Number" minOccurs="0"/>
                <xsd:element ref="ns3:Published_x0020_Year" minOccurs="0"/>
                <xsd:element ref="ns3:Folder" minOccurs="0"/>
                <xsd:element ref="ns3:Year" minOccurs="0"/>
                <xsd:element ref="ns3:Month" minOccurs="0"/>
                <xsd:element ref="ns3:MediaServiceMetadata" minOccurs="0"/>
                <xsd:element ref="ns3:MediaServiceFastMetadata" minOccurs="0"/>
                <xsd:element ref="ns3:MediaServiceAutoTags" minOccurs="0"/>
                <xsd:element ref="ns3:MediaServiceDateTaken" minOccurs="0"/>
                <xsd:element ref="ns3:MediaServiceOCR" minOccurs="0"/>
                <xsd:element ref="ns4:SharedWithUsers" minOccurs="0"/>
                <xsd:element ref="ns4:SharedWithDetails" minOccurs="0"/>
                <xsd:element ref="ns3:CCI_x0023_" minOccurs="0"/>
                <xsd:element ref="ns3:MediaServiceAutoKeyPoints" minOccurs="0"/>
                <xsd:element ref="ns3:MediaServiceKeyPoints" minOccurs="0"/>
                <xsd:element ref="ns3:Language" minOccurs="0"/>
                <xsd:element ref="ns3:MediaServiceGenerationTime" minOccurs="0"/>
                <xsd:element ref="ns3:MediaServiceEventHashCode" minOccurs="0"/>
                <xsd:element ref="ns3:MediaLengthInSeconds" minOccurs="0"/>
                <xsd:element ref="ns1:_ip_UnifiedCompliancePolicyProperties" minOccurs="0"/>
                <xsd:element ref="ns1:_ip_UnifiedCompliancePolicyUIAction" minOccurs="0"/>
                <xsd:element ref="ns3:MediaServiceObjectDetectorVersions" minOccurs="0"/>
                <xsd:element ref="ns3:MediaServiceSearchProperties" minOccurs="0"/>
                <xsd:element ref="ns3:lcf76f155ced4ddcb4097134ff3c332f" minOccurs="0"/>
                <xsd:element ref="ns3:Toolki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41" nillable="true" ma:displayName="Unified Compliance Policy Properties" ma:hidden="true" ma:internalName="_ip_UnifiedCompliancePolicyProperties">
      <xsd:simpleType>
        <xsd:restriction base="dms:Note"/>
      </xsd:simpleType>
    </xsd:element>
    <xsd:element name="_ip_UnifiedCompliancePolicyUIAction" ma:index="4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5ba0a33-b247-4d4b-b9ae-c709af684fd3" elementFormDefault="qualified">
    <xsd:import namespace="http://schemas.microsoft.com/office/2006/documentManagement/types"/>
    <xsd:import namespace="http://schemas.microsoft.com/office/infopath/2007/PartnerControls"/>
    <xsd:element name="TaxCatchAll" ma:index="3" nillable="true" ma:displayName="Taxonomy Catch All Column" ma:hidden="true" ma:list="{240e11ca-06da-424a-8d53-999654c65618}" ma:internalName="TaxCatchAll" ma:showField="CatchAllData" ma:web="0660e3e9-bd2f-4b26-aa72-e39797ce8dfd">
      <xsd:complexType>
        <xsd:complexContent>
          <xsd:extension base="dms:MultiChoiceLookup">
            <xsd:sequence>
              <xsd:element name="Value" type="dms:Lookup" maxOccurs="unbounded" minOccurs="0" nillable="true"/>
            </xsd:sequence>
          </xsd:extension>
        </xsd:complexContent>
      </xsd:complexType>
    </xsd:element>
    <xsd:element name="TaxCatchAllLabel" ma:index="4" nillable="true" ma:displayName="Taxonomy Catch All Column1" ma:hidden="true" ma:list="{240e11ca-06da-424a-8d53-999654c65618}" ma:internalName="TaxCatchAllLabel" ma:readOnly="true" ma:showField="CatchAllDataLabel" ma:web="0660e3e9-bd2f-4b26-aa72-e39797ce8dfd">
      <xsd:complexType>
        <xsd:complexContent>
          <xsd:extension base="dms:MultiChoiceLookup">
            <xsd:sequence>
              <xsd:element name="Value" type="dms:Lookup" maxOccurs="unbounded" minOccurs="0" nillable="true"/>
            </xsd:sequence>
          </xsd:extension>
        </xsd:complexContent>
      </xsd:complexType>
    </xsd:element>
    <xsd:element name="FM_x0020_Doc_x0020_TypeTaxHTField0" ma:index="8" nillable="true" ma:taxonomy="true" ma:internalName="FM_x0020_Doc_x0020_TypeTaxHTField0" ma:taxonomyFieldName="FM_x0020_Doc_x0020_Type" ma:displayName="FM Doc Type" ma:readOnly="false" ma:default="" ma:fieldId="{bfb78ee2-975a-4f84-839c-ed91d42d4105}" ma:sspId="b7e16863-b940-4291-96f8-ad8461baff96" ma:termSetId="af82bb66-37d5-47da-967c-ea1eda9481cb" ma:anchorId="00000000-0000-0000-0000-000000000000" ma:open="false" ma:isKeyword="false">
      <xsd:complexType>
        <xsd:sequence>
          <xsd:element ref="pc:Terms" minOccurs="0" maxOccurs="1"/>
        </xsd:sequence>
      </xsd:complexType>
    </xsd:element>
    <xsd:element name="FM_x0020_Ent_x0020_TaxonomyTaxHTField0" ma:index="10" nillable="true" ma:taxonomy="true" ma:internalName="FM_x0020_Ent_x0020_TaxonomyTaxHTField0" ma:taxonomyFieldName="FM_x0020_Ent_x0020_Taxonomy" ma:displayName="FM Business Process" ma:readOnly="false" ma:default="" ma:fieldId="{b40ec4b2-9645-411d-a03c-9e8ab0f1f2d4}" ma:sspId="b7e16863-b940-4291-96f8-ad8461baff96" ma:termSetId="3d1ce9c8-a01a-4b28-93f4-bc23cae590ff" ma:anchorId="00000000-0000-0000-0000-000000000000" ma:open="false" ma:isKeyword="false">
      <xsd:complexType>
        <xsd:sequence>
          <xsd:element ref="pc:Terms" minOccurs="0" maxOccurs="1"/>
        </xsd:sequence>
      </xsd:complexType>
    </xsd:element>
    <xsd:element name="FM_x0020_DPT" ma:index="12" nillable="true" ma:displayName="FM DPT" ma:description="This column is used to assign FMI Department" ma:format="Dropdown" ma:hidden="true" ma:internalName="FM_x0020_DPT" ma:readOnly="false">
      <xsd:simpleType>
        <xsd:restriction base="dms:Choice">
          <xsd:enumeration value="Accounts Payable"/>
          <xsd:enumeration value="Administration"/>
          <xsd:enumeration value="Climax Moly Company"/>
          <xsd:enumeration value="Communications"/>
          <xsd:enumeration value="Community / Administrative Services"/>
          <xsd:enumeration value="Community Relations/Social Resp"/>
          <xsd:enumeration value="Corporate Communications"/>
          <xsd:enumeration value="Custom Applications"/>
          <xsd:enumeration value="Environmental / Sustainable Development"/>
          <xsd:enumeration value="Exploration"/>
          <xsd:enumeration value="Exploration / Geology"/>
          <xsd:enumeration value="External Communications"/>
          <xsd:enumeration value="Finance"/>
          <xsd:enumeration value="Finance / Accounting / Tax"/>
          <xsd:enumeration value="Financial Shared Services"/>
          <xsd:enumeration value="FM Africa"/>
          <xsd:enumeration value="FM Americas"/>
          <xsd:enumeration value="FM Mining Company"/>
          <xsd:enumeration value="Global Supply Chain"/>
          <xsd:enumeration value="GSC/ Purchasing/ Warehousing"/>
          <xsd:enumeration value="Health &amp; Safety"/>
          <xsd:enumeration value="Human Resources"/>
          <xsd:enumeration value="Legal / Govt Relations"/>
          <xsd:enumeration value="MIS"/>
          <xsd:enumeration value="Operational Improvement"/>
          <xsd:enumeration value="Operations"/>
          <xsd:enumeration value="Operations Smelting"/>
          <xsd:enumeration value="Ops Maintenance"/>
          <xsd:enumeration value="Sales &amp; Marketing"/>
          <xsd:enumeration value="Security"/>
          <xsd:enumeration value="Senior Management (Corp)"/>
          <xsd:enumeration value="Strategic Planning"/>
        </xsd:restriction>
      </xsd:simpleType>
    </xsd:element>
    <xsd:element name="FM_x0020_LOC" ma:index="13" nillable="true" ma:displayName="FM LOC" ma:description="This column is used to assign Location" ma:format="Dropdown" ma:internalName="FM_x0020_LOC" ma:readOnly="false">
      <xsd:simpleType>
        <xsd:restriction base="dms:Choice">
          <xsd:enumeration value="Administrative &amp; Sales"/>
          <xsd:enumeration value="Africa"/>
          <xsd:enumeration value="Ajo"/>
          <xsd:enumeration value="Arequipa"/>
          <xsd:enumeration value="Asia Pacific"/>
          <xsd:enumeration value="Atlantic Copper (Huelva)"/>
          <xsd:enumeration value="Aurex"/>
          <xsd:enumeration value="Australia/Asia"/>
          <xsd:enumeration value="Bagdad"/>
          <xsd:enumeration value="Bayway"/>
          <xsd:enumeration value="Bisbee"/>
          <xsd:enumeration value="Cairns"/>
          <xsd:enumeration value="Candelaria"/>
          <xsd:enumeration value="Central Analytical Service Center"/>
          <xsd:enumeration value="Cerro Verde"/>
          <xsd:enumeration value="Chino"/>
          <xsd:enumeration value="Climax"/>
          <xsd:enumeration value="Climax Technology Center"/>
          <xsd:enumeration value="Cobre"/>
          <xsd:enumeration value="Colorado Data Center"/>
          <xsd:enumeration value="Cotton Center"/>
          <xsd:enumeration value="Data Center"/>
          <xsd:enumeration value="El Abra"/>
          <xsd:enumeration value="El Paso"/>
          <xsd:enumeration value="El Paso Refinery"/>
          <xsd:enumeration value="El Paso Rod"/>
          <xsd:enumeration value="Europe"/>
          <xsd:enumeration value="FMC"/>
          <xsd:enumeration value="Ft Madison"/>
          <xsd:enumeration value="Global"/>
          <xsd:enumeration value="Henderson"/>
          <xsd:enumeration value="Houston"/>
          <xsd:enumeration value="Huelva"/>
          <xsd:enumeration value="Jakarta"/>
          <xsd:enumeration value="Jerome"/>
          <xsd:enumeration value="Johannesburg"/>
          <xsd:enumeration value="Kinetics"/>
          <xsd:enumeration value="Kisanfu"/>
          <xsd:enumeration value="Kokkola"/>
          <xsd:enumeration value="Lafayette"/>
          <xsd:enumeration value="Lubumbashi"/>
          <xsd:enumeration value="Madrid"/>
          <xsd:enumeration value="Miami"/>
          <xsd:enumeration value="Miami Rod"/>
          <xsd:enumeration value="Miami Smelter"/>
          <xsd:enumeration value="Mine Training Institute"/>
          <xsd:enumeration value="Mining"/>
          <xsd:enumeration value="Morenci"/>
          <xsd:enumeration value="New Mexico"/>
          <xsd:enumeration value="NOLA"/>
          <xsd:enumeration value="North America"/>
          <xsd:enumeration value="Norwich"/>
          <xsd:enumeration value="Oil &amp; Gas"/>
          <xsd:enumeration value="Ojos del Salado"/>
          <xsd:enumeration value="Oro Valley"/>
          <xsd:enumeration value="Phoenix"/>
          <xsd:enumeration value="Processing"/>
          <xsd:enumeration value="PTFI"/>
          <xsd:enumeration value="Research &amp; Development"/>
          <xsd:enumeration value="Rotterdam"/>
          <xsd:enumeration value="Safford"/>
          <xsd:enumeration value="Safford Lab"/>
          <xsd:enumeration value="Safford Mine"/>
          <xsd:enumeration value="Sahuarita"/>
          <xsd:enumeration value="Sanchez"/>
          <xsd:enumeration value="Santiago Data Center"/>
          <xsd:enumeration value="Santiago"/>
          <xsd:enumeration value="Shanghai"/>
          <xsd:enumeration value="Sierrita"/>
          <xsd:enumeration value="Singapore"/>
          <xsd:enumeration value="South America"/>
          <xsd:enumeration value="Stowmarket"/>
          <xsd:enumeration value="Technology Center"/>
          <xsd:enumeration value="Tenke Fungurume"/>
          <xsd:enumeration value="Tohono"/>
          <xsd:enumeration value="Tokyo"/>
          <xsd:enumeration value="Tucson Office"/>
          <xsd:enumeration value="Twin Buttes"/>
          <xsd:enumeration value="Tyrone"/>
        </xsd:restriction>
      </xsd:simpleType>
    </xsd:element>
    <xsd:element name="o79fb0eb13274969baa8945b2a62dcda" ma:index="14" ma:taxonomy="true" ma:internalName="o79fb0eb13274969baa8945b2a62dcda" ma:taxonomyFieldName="FM_x0020_Retention_x0020_Category" ma:displayName="FM Retention Category" ma:readOnly="false" ma:default="1;#Health ＆ Safety - General|0dfe420d-17ff-45dc-a991-4ec628acd5ff" ma:fieldId="{879fb0eb-1327-4969-baa8-945b2a62dcda}" ma:sspId="b7e16863-b940-4291-96f8-ad8461baff96" ma:termSetId="3287f003-fa19-4de9-9d01-e5aef60515f6"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98c03bd-a2e2-4462-a88b-e3de3d1ab4a0" elementFormDefault="qualified">
    <xsd:import namespace="http://schemas.microsoft.com/office/2006/documentManagement/types"/>
    <xsd:import namespace="http://schemas.microsoft.com/office/infopath/2007/PartnerControls"/>
    <xsd:element name="Topics" ma:index="18" nillable="true" ma:displayName="Topic" ma:format="Dropdown" ma:internalName="Topics">
      <xsd:simpleType>
        <xsd:restriction base="dms:Text">
          <xsd:maxLength value="255"/>
        </xsd:restriction>
      </xsd:simpleType>
    </xsd:element>
    <xsd:element name="Data_x0020_Incident_x0020_Occurred" ma:index="19" nillable="true" ma:displayName="Date Incident Occurred" ma:format="DateOnly" ma:internalName="Data_x0020_Incident_x0020_Occurred" ma:readOnly="false">
      <xsd:simpleType>
        <xsd:restriction base="dms:DateTime"/>
      </xsd:simpleType>
    </xsd:element>
    <xsd:element name="Published_x0020_Date" ma:index="20" nillable="true" ma:displayName="Published Date" ma:format="DateOnly" ma:internalName="Published_x0020_Date" ma:readOnly="false">
      <xsd:simpleType>
        <xsd:restriction base="dms:DateTime"/>
      </xsd:simpleType>
    </xsd:element>
    <xsd:element name="GSR" ma:index="21" nillable="true" ma:displayName="Fatal Risk" ma:internalName="GSR">
      <xsd:simpleType>
        <xsd:restriction base="dms:Text">
          <xsd:maxLength value="255"/>
        </xsd:restriction>
      </xsd:simpleType>
    </xsd:element>
    <xsd:element name="FCX_x0020_Guideline_x0020_Number" ma:index="22" nillable="true" ma:displayName="FCX Guideline Number" ma:internalName="FCX_x0020_Guideline_x0020_Number" ma:readOnly="false">
      <xsd:simpleType>
        <xsd:restriction base="dms:Text">
          <xsd:maxLength value="255"/>
        </xsd:restriction>
      </xsd:simpleType>
    </xsd:element>
    <xsd:element name="Published_x0020_Year" ma:index="23" nillable="true" ma:displayName="Published Year" ma:decimals="0" ma:default="" ma:description="Year of publication." ma:internalName="Published_x0020_Year" ma:readOnly="false" ma:percentage="FALSE">
      <xsd:simpleType>
        <xsd:restriction base="dms:Number"/>
      </xsd:simpleType>
    </xsd:element>
    <xsd:element name="Folder" ma:index="24" nillable="true" ma:displayName="Folder" ma:internalName="Folder" ma:readOnly="false">
      <xsd:simpleType>
        <xsd:restriction base="dms:Text"/>
      </xsd:simpleType>
    </xsd:element>
    <xsd:element name="Year" ma:index="25" nillable="true" ma:displayName="Year" ma:decimals="0" ma:default="" ma:internalName="Year" ma:readOnly="false" ma:percentage="FALSE">
      <xsd:simpleType>
        <xsd:restriction base="dms:Number"/>
      </xsd:simpleType>
    </xsd:element>
    <xsd:element name="Month" ma:index="26" nillable="true" ma:displayName="Month Number" ma:default="" ma:format="Dropdown" ma:internalName="Month" ma:readOnly="false">
      <xsd:simpleType>
        <xsd:restriction base="dms:Choice">
          <xsd:enumeration value="01"/>
          <xsd:enumeration value="02"/>
          <xsd:enumeration value="03"/>
          <xsd:enumeration value="04"/>
          <xsd:enumeration value="05"/>
          <xsd:enumeration value="06"/>
          <xsd:enumeration value="07"/>
          <xsd:enumeration value="08"/>
          <xsd:enumeration value="09"/>
          <xsd:enumeration value="10"/>
          <xsd:enumeration value="11"/>
          <xsd:enumeration value="12"/>
        </xsd:restriction>
      </xsd:simpleType>
    </xsd:element>
    <xsd:element name="MediaServiceMetadata" ma:index="27" nillable="true" ma:displayName="MediaServiceMetadata" ma:hidden="true" ma:internalName="MediaServiceMetadata" ma:readOnly="true">
      <xsd:simpleType>
        <xsd:restriction base="dms:Note"/>
      </xsd:simpleType>
    </xsd:element>
    <xsd:element name="MediaServiceFastMetadata" ma:index="28" nillable="true" ma:displayName="MediaServiceFastMetadata" ma:hidden="true" ma:internalName="MediaServiceFastMetadata" ma:readOnly="true">
      <xsd:simpleType>
        <xsd:restriction base="dms:Note"/>
      </xsd:simpleType>
    </xsd:element>
    <xsd:element name="MediaServiceAutoTags" ma:index="29" nillable="true" ma:displayName="Tags" ma:internalName="MediaServiceAutoTags" ma:readOnly="true">
      <xsd:simpleType>
        <xsd:restriction base="dms:Text"/>
      </xsd:simpleType>
    </xsd:element>
    <xsd:element name="MediaServiceDateTaken" ma:index="30" nillable="true" ma:displayName="MediaServiceDateTaken" ma:hidden="true" ma:internalName="MediaServiceDateTake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CCI_x0023_" ma:index="34" nillable="true" ma:displayName="CCI#" ma:internalName="CCI_x0023_">
      <xsd:simpleType>
        <xsd:restriction base="dms:Number"/>
      </xsd:simpleType>
    </xsd:element>
    <xsd:element name="MediaServiceAutoKeyPoints" ma:index="35" nillable="true" ma:displayName="MediaServiceAutoKeyPoints" ma:hidden="true" ma:internalName="MediaServiceAutoKeyPoints" ma:readOnly="true">
      <xsd:simpleType>
        <xsd:restriction base="dms:Note"/>
      </xsd:simpleType>
    </xsd:element>
    <xsd:element name="MediaServiceKeyPoints" ma:index="36" nillable="true" ma:displayName="KeyPoints" ma:internalName="MediaServiceKeyPoints" ma:readOnly="true">
      <xsd:simpleType>
        <xsd:restriction base="dms:Note">
          <xsd:maxLength value="255"/>
        </xsd:restriction>
      </xsd:simpleType>
    </xsd:element>
    <xsd:element name="Language" ma:index="37" nillable="true" ma:displayName="Language" ma:default="English" ma:format="Dropdown" ma:internalName="Language">
      <xsd:simpleType>
        <xsd:restriction base="dms:Choice">
          <xsd:enumeration value="English"/>
          <xsd:enumeration value="Spanish"/>
          <xsd:enumeration value="Dutch"/>
          <xsd:enumeration value="Bahasa"/>
          <xsd:enumeration value="Finnish"/>
        </xsd:restriction>
      </xsd:simpleType>
    </xsd:element>
    <xsd:element name="MediaServiceGenerationTime" ma:index="38" nillable="true" ma:displayName="MediaServiceGenerationTime" ma:hidden="true" ma:internalName="MediaServiceGenerationTime" ma:readOnly="true">
      <xsd:simpleType>
        <xsd:restriction base="dms:Text"/>
      </xsd:simpleType>
    </xsd:element>
    <xsd:element name="MediaServiceEventHashCode" ma:index="39" nillable="true" ma:displayName="MediaServiceEventHashCode" ma:hidden="true" ma:internalName="MediaServiceEventHashCode" ma:readOnly="true">
      <xsd:simpleType>
        <xsd:restriction base="dms:Text"/>
      </xsd:simpleType>
    </xsd:element>
    <xsd:element name="MediaLengthInSeconds" ma:index="40" nillable="true" ma:displayName="Length (seconds)" ma:internalName="MediaLengthInSeconds" ma:readOnly="true">
      <xsd:simpleType>
        <xsd:restriction base="dms:Unknown"/>
      </xsd:simpleType>
    </xsd:element>
    <xsd:element name="MediaServiceObjectDetectorVersions" ma:index="43" nillable="true" ma:displayName="MediaServiceObjectDetectorVersions" ma:hidden="true" ma:indexed="true" ma:internalName="MediaServiceObjectDetectorVersions" ma:readOnly="true">
      <xsd:simpleType>
        <xsd:restriction base="dms:Text"/>
      </xsd:simpleType>
    </xsd:element>
    <xsd:element name="MediaServiceSearchProperties" ma:index="44" nillable="true" ma:displayName="MediaServiceSearchProperties" ma:hidden="true" ma:internalName="MediaServiceSearchProperties" ma:readOnly="true">
      <xsd:simpleType>
        <xsd:restriction base="dms:Note"/>
      </xsd:simpleType>
    </xsd:element>
    <xsd:element name="lcf76f155ced4ddcb4097134ff3c332f" ma:index="46" nillable="true" ma:taxonomy="true" ma:internalName="lcf76f155ced4ddcb4097134ff3c332f" ma:taxonomyFieldName="MediaServiceImageTags" ma:displayName="Image Tags" ma:readOnly="false" ma:fieldId="{5cf76f15-5ced-4ddc-b409-7134ff3c332f}" ma:taxonomyMulti="true" ma:sspId="b7e16863-b940-4291-96f8-ad8461baff96" ma:termSetId="09814cd3-568e-fe90-9814-8d621ff8fb84" ma:anchorId="fba54fb3-c3e1-fe81-a776-ca4b69148c4d" ma:open="true" ma:isKeyword="false">
      <xsd:complexType>
        <xsd:sequence>
          <xsd:element ref="pc:Terms" minOccurs="0" maxOccurs="1"/>
        </xsd:sequence>
      </xsd:complexType>
    </xsd:element>
    <xsd:element name="Toolkit" ma:index="47" nillable="true" ma:displayName="Toolkit" ma:default="0" ma:description="Please mark to indicate if this is a toolkit." ma:format="Dropdown" ma:internalName="Toolki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660e3e9-bd2f-4b26-aa72-e39797ce8dfd" elementFormDefault="qualified">
    <xsd:import namespace="http://schemas.microsoft.com/office/2006/documentManagement/types"/>
    <xsd:import namespace="http://schemas.microsoft.com/office/infopath/2007/PartnerControls"/>
    <xsd:element name="SharedWithUsers" ma:index="3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index="1" ma:displayName="Title"/>
        <xsd:element ref="dc:subject" minOccurs="0" maxOccurs="1" ma:index="48" ma:displayName="Subject"/>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o79fb0eb13274969baa8945b2a62dcda xmlns="b5ba0a33-b247-4d4b-b9ae-c709af684fd3">
      <Terms xmlns="http://schemas.microsoft.com/office/infopath/2007/PartnerControls">
        <TermInfo xmlns="http://schemas.microsoft.com/office/infopath/2007/PartnerControls">
          <TermName xmlns="http://schemas.microsoft.com/office/infopath/2007/PartnerControls">Health ＆ Safety - General</TermName>
          <TermId xmlns="http://schemas.microsoft.com/office/infopath/2007/PartnerControls">0dfe420d-17ff-45dc-a991-4ec628acd5ff</TermId>
        </TermInfo>
      </Terms>
    </o79fb0eb13274969baa8945b2a62dcda>
    <FM_x0020_Ent_x0020_TaxonomyTaxHTField0 xmlns="b5ba0a33-b247-4d4b-b9ae-c709af684fd3">
      <Terms xmlns="http://schemas.microsoft.com/office/infopath/2007/PartnerControls">
        <TermInfo xmlns="http://schemas.microsoft.com/office/infopath/2007/PartnerControls">
          <TermName xmlns="http://schemas.microsoft.com/office/infopath/2007/PartnerControls">Protect</TermName>
          <TermId xmlns="http://schemas.microsoft.com/office/infopath/2007/PartnerControls">fddb0a94-4ad4-4681-a955-6ed1ecdb2b6a</TermId>
        </TermInfo>
      </Terms>
    </FM_x0020_Ent_x0020_TaxonomyTaxHTField0>
    <Toolkit xmlns="298c03bd-a2e2-4462-a88b-e3de3d1ab4a0">false</Toolkit>
    <TaxCatchAll xmlns="b5ba0a33-b247-4d4b-b9ae-c709af684fd3">
      <Value>5</Value>
      <Value>4</Value>
      <Value>1</Value>
    </TaxCatchAll>
    <lcf76f155ced4ddcb4097134ff3c332f xmlns="298c03bd-a2e2-4462-a88b-e3de3d1ab4a0">
      <Terms xmlns="http://schemas.microsoft.com/office/infopath/2007/PartnerControls"/>
    </lcf76f155ced4ddcb4097134ff3c332f>
    <FM_x0020_Doc_x0020_TypeTaxHTField0 xmlns="b5ba0a33-b247-4d4b-b9ae-c709af684fd3">
      <Terms xmlns="http://schemas.microsoft.com/office/infopath/2007/PartnerControls">
        <TermInfo xmlns="http://schemas.microsoft.com/office/infopath/2007/PartnerControls">
          <TermName xmlns="http://schemas.microsoft.com/office/infopath/2007/PartnerControls">Reference Material</TermName>
          <TermId xmlns="http://schemas.microsoft.com/office/infopath/2007/PartnerControls">338e5b4b-1f60-4168-a238-7578efd0c245</TermId>
        </TermInfo>
      </Terms>
    </FM_x0020_Doc_x0020_TypeTaxHTField0>
    <Language xmlns="298c03bd-a2e2-4462-a88b-e3de3d1ab4a0">English</Language>
    <FM_x0020_DPT xmlns="b5ba0a33-b247-4d4b-b9ae-c709af684fd3" xsi:nil="true"/>
    <GSR xmlns="298c03bd-a2e2-4462-a88b-e3de3d1ab4a0" xsi:nil="true"/>
    <CCI_x0023_ xmlns="298c03bd-a2e2-4462-a88b-e3de3d1ab4a0" xsi:nil="true"/>
    <_ip_UnifiedCompliancePolicyUIAction xmlns="http://schemas.microsoft.com/sharepoint/v3" xsi:nil="true"/>
    <Month xmlns="298c03bd-a2e2-4462-a88b-e3de3d1ab4a0">09</Month>
    <Published_x0020_Date xmlns="298c03bd-a2e2-4462-a88b-e3de3d1ab4a0" xsi:nil="true"/>
    <FCX_x0020_Guideline_x0020_Number xmlns="298c03bd-a2e2-4462-a88b-e3de3d1ab4a0" xsi:nil="true"/>
    <Folder xmlns="298c03bd-a2e2-4462-a88b-e3de3d1ab4a0" xsi:nil="true"/>
    <_ip_UnifiedCompliancePolicyProperties xmlns="http://schemas.microsoft.com/sharepoint/v3" xsi:nil="true"/>
    <Topics xmlns="298c03bd-a2e2-4462-a88b-e3de3d1ab4a0">Monthly Meeting Decks </Topics>
    <Published_x0020_Year xmlns="298c03bd-a2e2-4462-a88b-e3de3d1ab4a0">2026</Published_x0020_Year>
    <FM_x0020_LOC xmlns="b5ba0a33-b247-4d4b-b9ae-c709af684fd3" xsi:nil="true"/>
    <Year xmlns="298c03bd-a2e2-4462-a88b-e3de3d1ab4a0">2026</Year>
    <Data_x0020_Incident_x0020_Occurred xmlns="298c03bd-a2e2-4462-a88b-e3de3d1ab4a0" xsi:nil="true"/>
  </documentManagement>
</p:properties>
</file>

<file path=customXml/item3.xml><?xml version="1.0" encoding="utf-8"?>
<?mso-contentType ?>
<SharedContentType xmlns="Microsoft.SharePoint.Taxonomy.ContentTypeSync" SourceId="b7e16863-b940-4291-96f8-ad8461baff96" ContentTypeId="0x01010046829DE55437B147B48D1766376E3D6B"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E9620D-61D3-47C2-889E-182A32365F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5ba0a33-b247-4d4b-b9ae-c709af684fd3"/>
    <ds:schemaRef ds:uri="298c03bd-a2e2-4462-a88b-e3de3d1ab4a0"/>
    <ds:schemaRef ds:uri="0660e3e9-bd2f-4b26-aa72-e39797ce8d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732714-E351-4538-873A-6930FF2926F0}">
  <ds:schemaRefs>
    <ds:schemaRef ds:uri="http://schemas.microsoft.com/office/2006/documentManagement/types"/>
    <ds:schemaRef ds:uri="http://schemas.microsoft.com/office/2006/metadata/properties"/>
    <ds:schemaRef ds:uri="http://purl.org/dc/terms/"/>
    <ds:schemaRef ds:uri="0660e3e9-bd2f-4b26-aa72-e39797ce8dfd"/>
    <ds:schemaRef ds:uri="http://purl.org/dc/elements/1.1/"/>
    <ds:schemaRef ds:uri="http://purl.org/dc/dcmitype/"/>
    <ds:schemaRef ds:uri="b5ba0a33-b247-4d4b-b9ae-c709af684fd3"/>
    <ds:schemaRef ds:uri="298c03bd-a2e2-4462-a88b-e3de3d1ab4a0"/>
    <ds:schemaRef ds:uri="http://schemas.microsoft.com/office/infopath/2007/PartnerControls"/>
    <ds:schemaRef ds:uri="http://schemas.openxmlformats.org/package/2006/metadata/core-properties"/>
    <ds:schemaRef ds:uri="http://schemas.microsoft.com/sharepoint/v3"/>
    <ds:schemaRef ds:uri="http://www.w3.org/XML/1998/namespace"/>
  </ds:schemaRefs>
</ds:datastoreItem>
</file>

<file path=customXml/itemProps3.xml><?xml version="1.0" encoding="utf-8"?>
<ds:datastoreItem xmlns:ds="http://schemas.openxmlformats.org/officeDocument/2006/customXml" ds:itemID="{96888A80-25BC-4929-9E11-40A6049E2582}">
  <ds:schemaRefs>
    <ds:schemaRef ds:uri="Microsoft.SharePoint.Taxonomy.ContentTypeSync"/>
  </ds:schemaRefs>
</ds:datastoreItem>
</file>

<file path=customXml/itemProps4.xml><?xml version="1.0" encoding="utf-8"?>
<ds:datastoreItem xmlns:ds="http://schemas.openxmlformats.org/officeDocument/2006/customXml" ds:itemID="{D5794025-8D94-4EE3-B796-391F9BB284CC}">
  <ds:schemaRefs>
    <ds:schemaRef ds:uri="http://schemas.microsoft.com/sharepoint/v3/contenttype/forms"/>
  </ds:schemaRefs>
</ds:datastoreItem>
</file>

<file path=docMetadata/LabelInfo.xml><?xml version="1.0" encoding="utf-8"?>
<clbl:labelList xmlns:clbl="http://schemas.microsoft.com/office/2020/mipLabelMetadata">
  <clbl:label id="{56f8a036-ae1b-4f85-92d3-f4203c03c43b}" enabled="1" method="Standard" siteId="{5f229ce1-773c-46ed-a6fa-974006fae097}" removed="0"/>
</clbl:labelList>
</file>

<file path=docProps/app.xml><?xml version="1.0" encoding="utf-8"?>
<Properties xmlns="http://schemas.openxmlformats.org/officeDocument/2006/extended-properties" xmlns:vt="http://schemas.openxmlformats.org/officeDocument/2006/docPropsVTypes">
  <Template/>
  <TotalTime>15787</TotalTime>
  <Words>4745</Words>
  <Application>Microsoft Office PowerPoint</Application>
  <PresentationFormat>Widescreen</PresentationFormat>
  <Paragraphs>565</Paragraphs>
  <Slides>39</Slides>
  <Notes>27</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39</vt:i4>
      </vt:variant>
    </vt:vector>
  </HeadingPairs>
  <TitlesOfParts>
    <vt:vector size="50" baseType="lpstr">
      <vt:lpstr>Aptos</vt:lpstr>
      <vt:lpstr>Aptos Display</vt:lpstr>
      <vt:lpstr>Aptos Narrow</vt:lpstr>
      <vt:lpstr>Arial</vt:lpstr>
      <vt:lpstr>Arial  </vt:lpstr>
      <vt:lpstr>Calibri</vt:lpstr>
      <vt:lpstr>Calibri Light</vt:lpstr>
      <vt:lpstr>Trebuchet MS</vt:lpstr>
      <vt:lpstr>Office Theme</vt:lpstr>
      <vt:lpstr>1_Office Theme</vt:lpstr>
      <vt:lpstr>Retrospect</vt:lpstr>
      <vt:lpstr>PowerPoint Presentation</vt:lpstr>
      <vt:lpstr>PowerPoint Presentation</vt:lpstr>
      <vt:lpstr>PowerPoint Presentation</vt:lpstr>
      <vt:lpstr>Congratulations </vt:lpstr>
      <vt:lpstr>Training: Investing in People and Strengthening Safety </vt:lpstr>
      <vt:lpstr>PowerPoint Presentation</vt:lpstr>
      <vt:lpstr>PowerPoint Presentation</vt:lpstr>
      <vt:lpstr>PowerPoint Presentation</vt:lpstr>
      <vt:lpstr>PowerPoint Presentation</vt:lpstr>
      <vt:lpstr>FCX-08 Policy for the Use of Hands-free Cell Phones </vt:lpstr>
      <vt:lpstr>FCX-08 Policy for the Use of Hands-free Cell Phones </vt:lpstr>
      <vt:lpstr>Hot Work Permit Updates </vt:lpstr>
      <vt:lpstr>PowerPoint Presentation</vt:lpstr>
      <vt:lpstr>Exposure to Low Oxygen Environment</vt:lpstr>
      <vt:lpstr>Shovel Pothead Fire</vt:lpstr>
      <vt:lpstr>Fallen Objects from Conveyor Structure</vt:lpstr>
      <vt:lpstr>Impact Gun Struck Employee</vt:lpstr>
      <vt:lpstr>Shovel Cable Pothead Blew </vt:lpstr>
      <vt:lpstr>Feeder Cable Arc Flash </vt:lpstr>
      <vt:lpstr>Employee Struck by Bronze Disc </vt:lpstr>
      <vt:lpstr>Excavator Contacted Energized Powerline </vt:lpstr>
      <vt:lpstr>Drill Hit by Falling Rock</vt:lpstr>
      <vt:lpstr>Piece of Steel Beam Fell on Contractor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HSEP-Required Service Order’s: Current Status</vt:lpstr>
      <vt:lpstr>PowerPoint Presentation</vt:lpstr>
      <vt:lpstr>PowerPoint Presentation</vt:lpstr>
      <vt:lpstr>PowerPoint Presentation</vt:lpstr>
      <vt:lpstr>PowerPoint Presentation</vt:lpstr>
    </vt:vector>
  </TitlesOfParts>
  <Company>FMI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Hinsberg, Katrina</dc:creator>
  <cp:lastModifiedBy>Goertz, Benjamin</cp:lastModifiedBy>
  <cp:revision>2</cp:revision>
  <dcterms:created xsi:type="dcterms:W3CDTF">2026-04-08T16:11:13Z</dcterms:created>
  <dcterms:modified xsi:type="dcterms:W3CDTF">2026-10-08T19:39:30Z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M_x0020_Ent_x0020_Taxonomy">
    <vt:lpwstr>4;#Protect|fddb0a94-4ad4-4681-a955-6ed1ecdb2b6a</vt:lpwstr>
  </property>
  <property fmtid="{D5CDD505-2E9C-101B-9397-08002B2CF9AE}" pid="3" name="MediaServiceImageTags">
    <vt:lpwstr/>
  </property>
  <property fmtid="{D5CDD505-2E9C-101B-9397-08002B2CF9AE}" pid="4" name="ContentTypeId">
    <vt:lpwstr>0x01010046829DE55437B147B48D1766376E3D6B00568CF1748B89F743820C6F2E6A8B37B4</vt:lpwstr>
  </property>
  <property fmtid="{D5CDD505-2E9C-101B-9397-08002B2CF9AE}" pid="5" name="FM_x0020_Doc_x0020_Type">
    <vt:lpwstr>5;#Reference Material|338e5b4b-1f60-4168-a238-7578efd0c245</vt:lpwstr>
  </property>
  <property fmtid="{D5CDD505-2E9C-101B-9397-08002B2CF9AE}" pid="6" name="FM_x0020_Retention_x0020_Category">
    <vt:lpwstr>1;#Health ＆ Safety - General|0dfe420d-17ff-45dc-a991-4ec628acd5ff</vt:lpwstr>
  </property>
  <property fmtid="{D5CDD505-2E9C-101B-9397-08002B2CF9AE}" pid="7" name="FM Ent Taxonomy">
    <vt:lpwstr>4;#Protect|fddb0a94-4ad4-4681-a955-6ed1ecdb2b6a</vt:lpwstr>
  </property>
  <property fmtid="{D5CDD505-2E9C-101B-9397-08002B2CF9AE}" pid="8" name="FM Retention Category">
    <vt:lpwstr>1;#Health ＆ Safety - General|0dfe420d-17ff-45dc-a991-4ec628acd5ff</vt:lpwstr>
  </property>
  <property fmtid="{D5CDD505-2E9C-101B-9397-08002B2CF9AE}" pid="9" name="FM Doc Type">
    <vt:lpwstr>5;#Reference Material|338e5b4b-1f60-4168-a238-7578efd0c245</vt:lpwstr>
  </property>
</Properties>
</file>