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 id="2147483680" r:id="rId7"/>
    <p:sldMasterId id="2147483694" r:id="rId8"/>
  </p:sldMasterIdLst>
  <p:notesMasterIdLst>
    <p:notesMasterId r:id="rId51"/>
  </p:notesMasterIdLst>
  <p:sldIdLst>
    <p:sldId id="263" r:id="rId9"/>
    <p:sldId id="2147479367" r:id="rId10"/>
    <p:sldId id="2147479365" r:id="rId11"/>
    <p:sldId id="292" r:id="rId12"/>
    <p:sldId id="2147479363" r:id="rId13"/>
    <p:sldId id="301" r:id="rId14"/>
    <p:sldId id="260" r:id="rId15"/>
    <p:sldId id="269" r:id="rId16"/>
    <p:sldId id="2147479357" r:id="rId17"/>
    <p:sldId id="337" r:id="rId18"/>
    <p:sldId id="338" r:id="rId19"/>
    <p:sldId id="2147479356" r:id="rId20"/>
    <p:sldId id="324" r:id="rId21"/>
    <p:sldId id="281" r:id="rId22"/>
    <p:sldId id="2147479362" r:id="rId23"/>
    <p:sldId id="2147479359" r:id="rId24"/>
    <p:sldId id="336" r:id="rId25"/>
    <p:sldId id="2147479358" r:id="rId26"/>
    <p:sldId id="325" r:id="rId27"/>
    <p:sldId id="310" r:id="rId28"/>
    <p:sldId id="343" r:id="rId29"/>
    <p:sldId id="285" r:id="rId30"/>
    <p:sldId id="274" r:id="rId31"/>
    <p:sldId id="294" r:id="rId32"/>
    <p:sldId id="256" r:id="rId33"/>
    <p:sldId id="401" r:id="rId34"/>
    <p:sldId id="402" r:id="rId35"/>
    <p:sldId id="353" r:id="rId36"/>
    <p:sldId id="380" r:id="rId37"/>
    <p:sldId id="345" r:id="rId38"/>
    <p:sldId id="386" r:id="rId39"/>
    <p:sldId id="390" r:id="rId40"/>
    <p:sldId id="393" r:id="rId41"/>
    <p:sldId id="395" r:id="rId42"/>
    <p:sldId id="405" r:id="rId43"/>
    <p:sldId id="328" r:id="rId44"/>
    <p:sldId id="406" r:id="rId45"/>
    <p:sldId id="399" r:id="rId46"/>
    <p:sldId id="297" r:id="rId47"/>
    <p:sldId id="298" r:id="rId48"/>
    <p:sldId id="295" r:id="rId49"/>
    <p:sldId id="34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FCA04-2F74-4579-DD95-C7F4BA1AFEDB}" name="Rose, Chris" initials="CR" userId="S::crose@fmi.com::a9a9c94d-cc2e-41ff-88b2-69119e76a1cd" providerId="AD"/>
  <p188:author id="{3C5A05EC-C62C-7B95-4345-249D4B313D68}" name="Wise, Dana" initials="DW" userId="S::dwise@fmi.com::70e63ec6-51c5-46c7-b387-d3a85e40feb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66A39"/>
    <a:srgbClr val="F5F3F2"/>
    <a:srgbClr val="4BC4AC"/>
    <a:srgbClr val="004449"/>
    <a:srgbClr val="236065"/>
    <a:srgbClr val="E7EEEF"/>
    <a:srgbClr val="30696D"/>
    <a:srgbClr val="F4F7F7"/>
    <a:srgbClr val="FFEFD7"/>
    <a:srgbClr val="C5E4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465558-297F-4163-ACFA-AA9DA186DBD8}" v="16" dt="2025-09-09T20:17:24.1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6" d="100"/>
          <a:sy n="116" d="100"/>
        </p:scale>
        <p:origin x="2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microsoft.com/office/2015/10/relationships/revisionInfo" Target="revisionInfo.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ertz, Benjamin" userId="7bbcdc09-a17a-459e-9ed5-6cf1c589f103" providerId="ADAL" clId="{57465558-297F-4163-ACFA-AA9DA186DBD8}"/>
    <pc:docChg chg="undo custSel addSld delSld modSld sldOrd">
      <pc:chgData name="Goertz, Benjamin" userId="7bbcdc09-a17a-459e-9ed5-6cf1c589f103" providerId="ADAL" clId="{57465558-297F-4163-ACFA-AA9DA186DBD8}" dt="2025-09-09T20:28:55.862" v="1724" actId="47"/>
      <pc:docMkLst>
        <pc:docMk/>
      </pc:docMkLst>
      <pc:sldChg chg="modSp add del mod">
        <pc:chgData name="Goertz, Benjamin" userId="7bbcdc09-a17a-459e-9ed5-6cf1c589f103" providerId="ADAL" clId="{57465558-297F-4163-ACFA-AA9DA186DBD8}" dt="2025-09-09T20:22:48.479" v="1723" actId="20577"/>
        <pc:sldMkLst>
          <pc:docMk/>
          <pc:sldMk cId="1103445011" sldId="256"/>
        </pc:sldMkLst>
        <pc:spChg chg="mod">
          <ac:chgData name="Goertz, Benjamin" userId="7bbcdc09-a17a-459e-9ed5-6cf1c589f103" providerId="ADAL" clId="{57465558-297F-4163-ACFA-AA9DA186DBD8}" dt="2025-09-09T20:22:48.479" v="1723" actId="20577"/>
          <ac:spMkLst>
            <pc:docMk/>
            <pc:sldMk cId="1103445011" sldId="256"/>
            <ac:spMk id="2" creationId="{BCB2094A-BF89-4BDB-AB51-F1AEC2CEB5C3}"/>
          </ac:spMkLst>
        </pc:spChg>
        <pc:spChg chg="mod">
          <ac:chgData name="Goertz, Benjamin" userId="7bbcdc09-a17a-459e-9ed5-6cf1c589f103" providerId="ADAL" clId="{57465558-297F-4163-ACFA-AA9DA186DBD8}" dt="2025-09-09T20:17:00.434" v="1720" actId="20577"/>
          <ac:spMkLst>
            <pc:docMk/>
            <pc:sldMk cId="1103445011" sldId="256"/>
            <ac:spMk id="3" creationId="{BE9DD4DE-B768-4877-BBAD-939131D02562}"/>
          </ac:spMkLst>
        </pc:spChg>
      </pc:sldChg>
      <pc:sldChg chg="modSp mod">
        <pc:chgData name="Goertz, Benjamin" userId="7bbcdc09-a17a-459e-9ed5-6cf1c589f103" providerId="ADAL" clId="{57465558-297F-4163-ACFA-AA9DA186DBD8}" dt="2025-09-03T16:20:37.713" v="26" actId="20577"/>
        <pc:sldMkLst>
          <pc:docMk/>
          <pc:sldMk cId="3760700204" sldId="263"/>
        </pc:sldMkLst>
        <pc:spChg chg="mod">
          <ac:chgData name="Goertz, Benjamin" userId="7bbcdc09-a17a-459e-9ed5-6cf1c589f103" providerId="ADAL" clId="{57465558-297F-4163-ACFA-AA9DA186DBD8}" dt="2025-09-03T16:20:37.713" v="26" actId="20577"/>
          <ac:spMkLst>
            <pc:docMk/>
            <pc:sldMk cId="3760700204" sldId="263"/>
            <ac:spMk id="2" creationId="{8ED6258C-8CCE-09B3-97BC-FC79E6BA6803}"/>
          </ac:spMkLst>
        </pc:spChg>
      </pc:sldChg>
      <pc:sldChg chg="addSp delSp modSp add del mod ord">
        <pc:chgData name="Goertz, Benjamin" userId="7bbcdc09-a17a-459e-9ed5-6cf1c589f103" providerId="ADAL" clId="{57465558-297F-4163-ACFA-AA9DA186DBD8}" dt="2025-09-09T17:17:20.798" v="1708" actId="1076"/>
        <pc:sldMkLst>
          <pc:docMk/>
          <pc:sldMk cId="1051254421" sldId="274"/>
        </pc:sldMkLst>
        <pc:spChg chg="mod">
          <ac:chgData name="Goertz, Benjamin" userId="7bbcdc09-a17a-459e-9ed5-6cf1c589f103" providerId="ADAL" clId="{57465558-297F-4163-ACFA-AA9DA186DBD8}" dt="2025-09-03T16:30:48.877" v="92" actId="14100"/>
          <ac:spMkLst>
            <pc:docMk/>
            <pc:sldMk cId="1051254421" sldId="274"/>
            <ac:spMk id="2" creationId="{8ED6258C-8CCE-09B3-97BC-FC79E6BA6803}"/>
          </ac:spMkLst>
        </pc:spChg>
        <pc:picChg chg="add mod">
          <ac:chgData name="Goertz, Benjamin" userId="7bbcdc09-a17a-459e-9ed5-6cf1c589f103" providerId="ADAL" clId="{57465558-297F-4163-ACFA-AA9DA186DBD8}" dt="2025-09-09T17:17:20.798" v="1708" actId="1076"/>
          <ac:picMkLst>
            <pc:docMk/>
            <pc:sldMk cId="1051254421" sldId="274"/>
            <ac:picMk id="4" creationId="{E1C6BB09-08F5-07B0-4110-A62CAE7C3521}"/>
          </ac:picMkLst>
        </pc:picChg>
      </pc:sldChg>
      <pc:sldChg chg="del">
        <pc:chgData name="Goertz, Benjamin" userId="7bbcdc09-a17a-459e-9ed5-6cf1c589f103" providerId="ADAL" clId="{57465558-297F-4163-ACFA-AA9DA186DBD8}" dt="2025-09-03T16:20:53.624" v="28" actId="47"/>
        <pc:sldMkLst>
          <pc:docMk/>
          <pc:sldMk cId="1133018671" sldId="275"/>
        </pc:sldMkLst>
      </pc:sldChg>
      <pc:sldChg chg="del">
        <pc:chgData name="Goertz, Benjamin" userId="7bbcdc09-a17a-459e-9ed5-6cf1c589f103" providerId="ADAL" clId="{57465558-297F-4163-ACFA-AA9DA186DBD8}" dt="2025-09-03T16:30:09.582" v="75" actId="47"/>
        <pc:sldMkLst>
          <pc:docMk/>
          <pc:sldMk cId="1274616046" sldId="284"/>
        </pc:sldMkLst>
      </pc:sldChg>
      <pc:sldChg chg="addSp delSp modSp add del mod ord">
        <pc:chgData name="Goertz, Benjamin" userId="7bbcdc09-a17a-459e-9ed5-6cf1c589f103" providerId="ADAL" clId="{57465558-297F-4163-ACFA-AA9DA186DBD8}" dt="2025-09-09T17:16:54.525" v="1706" actId="1076"/>
        <pc:sldMkLst>
          <pc:docMk/>
          <pc:sldMk cId="51256805" sldId="285"/>
        </pc:sldMkLst>
        <pc:picChg chg="add mod">
          <ac:chgData name="Goertz, Benjamin" userId="7bbcdc09-a17a-459e-9ed5-6cf1c589f103" providerId="ADAL" clId="{57465558-297F-4163-ACFA-AA9DA186DBD8}" dt="2025-09-09T17:16:54.525" v="1706" actId="1076"/>
          <ac:picMkLst>
            <pc:docMk/>
            <pc:sldMk cId="51256805" sldId="285"/>
            <ac:picMk id="5" creationId="{3B3BDBE4-C0EE-6C71-BF91-81A5107F9993}"/>
          </ac:picMkLst>
        </pc:picChg>
      </pc:sldChg>
      <pc:sldChg chg="del">
        <pc:chgData name="Goertz, Benjamin" userId="7bbcdc09-a17a-459e-9ed5-6cf1c589f103" providerId="ADAL" clId="{57465558-297F-4163-ACFA-AA9DA186DBD8}" dt="2025-09-03T16:30:09.582" v="75" actId="47"/>
        <pc:sldMkLst>
          <pc:docMk/>
          <pc:sldMk cId="4173379568" sldId="291"/>
        </pc:sldMkLst>
      </pc:sldChg>
      <pc:sldChg chg="modSp add del mod">
        <pc:chgData name="Goertz, Benjamin" userId="7bbcdc09-a17a-459e-9ed5-6cf1c589f103" providerId="ADAL" clId="{57465558-297F-4163-ACFA-AA9DA186DBD8}" dt="2025-09-09T17:01:53.287" v="1380" actId="20577"/>
        <pc:sldMkLst>
          <pc:docMk/>
          <pc:sldMk cId="732991434" sldId="294"/>
        </pc:sldMkLst>
        <pc:spChg chg="mod">
          <ac:chgData name="Goertz, Benjamin" userId="7bbcdc09-a17a-459e-9ed5-6cf1c589f103" providerId="ADAL" clId="{57465558-297F-4163-ACFA-AA9DA186DBD8}" dt="2025-09-09T17:01:53.287" v="1380" actId="20577"/>
          <ac:spMkLst>
            <pc:docMk/>
            <pc:sldMk cId="732991434" sldId="294"/>
            <ac:spMk id="3" creationId="{FD01253F-1D20-8B33-8E1B-60BCD29633F0}"/>
          </ac:spMkLst>
        </pc:spChg>
      </pc:sldChg>
      <pc:sldChg chg="add del ord">
        <pc:chgData name="Goertz, Benjamin" userId="7bbcdc09-a17a-459e-9ed5-6cf1c589f103" providerId="ADAL" clId="{57465558-297F-4163-ACFA-AA9DA186DBD8}" dt="2025-09-09T20:16:25.420" v="1712"/>
        <pc:sldMkLst>
          <pc:docMk/>
          <pc:sldMk cId="2374943834" sldId="295"/>
        </pc:sldMkLst>
      </pc:sldChg>
      <pc:sldChg chg="del">
        <pc:chgData name="Goertz, Benjamin" userId="7bbcdc09-a17a-459e-9ed5-6cf1c589f103" providerId="ADAL" clId="{57465558-297F-4163-ACFA-AA9DA186DBD8}" dt="2025-09-03T16:30:09.582" v="75" actId="47"/>
        <pc:sldMkLst>
          <pc:docMk/>
          <pc:sldMk cId="1891607226" sldId="296"/>
        </pc:sldMkLst>
      </pc:sldChg>
      <pc:sldChg chg="add del">
        <pc:chgData name="Goertz, Benjamin" userId="7bbcdc09-a17a-459e-9ed5-6cf1c589f103" providerId="ADAL" clId="{57465558-297F-4163-ACFA-AA9DA186DBD8}" dt="2025-09-03T16:30:20.182" v="76"/>
        <pc:sldMkLst>
          <pc:docMk/>
          <pc:sldMk cId="3496876957" sldId="297"/>
        </pc:sldMkLst>
      </pc:sldChg>
      <pc:sldChg chg="modSp add del mod">
        <pc:chgData name="Goertz, Benjamin" userId="7bbcdc09-a17a-459e-9ed5-6cf1c589f103" providerId="ADAL" clId="{57465558-297F-4163-ACFA-AA9DA186DBD8}" dt="2025-09-03T16:31:00.993" v="94" actId="6549"/>
        <pc:sldMkLst>
          <pc:docMk/>
          <pc:sldMk cId="978846211" sldId="298"/>
        </pc:sldMkLst>
        <pc:spChg chg="mod">
          <ac:chgData name="Goertz, Benjamin" userId="7bbcdc09-a17a-459e-9ed5-6cf1c589f103" providerId="ADAL" clId="{57465558-297F-4163-ACFA-AA9DA186DBD8}" dt="2025-09-03T16:31:00.993" v="94" actId="6549"/>
          <ac:spMkLst>
            <pc:docMk/>
            <pc:sldMk cId="978846211" sldId="298"/>
            <ac:spMk id="16" creationId="{E531367C-82BB-C7F0-86EE-B3A5E0782C25}"/>
          </ac:spMkLst>
        </pc:spChg>
      </pc:sldChg>
      <pc:sldChg chg="del">
        <pc:chgData name="Goertz, Benjamin" userId="7bbcdc09-a17a-459e-9ed5-6cf1c589f103" providerId="ADAL" clId="{57465558-297F-4163-ACFA-AA9DA186DBD8}" dt="2025-09-03T16:30:09.582" v="75" actId="47"/>
        <pc:sldMkLst>
          <pc:docMk/>
          <pc:sldMk cId="4075600258" sldId="303"/>
        </pc:sldMkLst>
      </pc:sldChg>
      <pc:sldChg chg="modSp add del mod">
        <pc:chgData name="Goertz, Benjamin" userId="7bbcdc09-a17a-459e-9ed5-6cf1c589f103" providerId="ADAL" clId="{57465558-297F-4163-ACFA-AA9DA186DBD8}" dt="2025-09-09T17:42:17.564" v="1710" actId="20577"/>
        <pc:sldMkLst>
          <pc:docMk/>
          <pc:sldMk cId="442962389" sldId="310"/>
        </pc:sldMkLst>
        <pc:spChg chg="mod">
          <ac:chgData name="Goertz, Benjamin" userId="7bbcdc09-a17a-459e-9ed5-6cf1c589f103" providerId="ADAL" clId="{57465558-297F-4163-ACFA-AA9DA186DBD8}" dt="2025-09-09T17:42:17.564" v="1710" actId="20577"/>
          <ac:spMkLst>
            <pc:docMk/>
            <pc:sldMk cId="442962389" sldId="310"/>
            <ac:spMk id="6" creationId="{3E852020-8E50-5549-C0EF-3E48B265E9C6}"/>
          </ac:spMkLst>
        </pc:spChg>
      </pc:sldChg>
      <pc:sldChg chg="del">
        <pc:chgData name="Goertz, Benjamin" userId="7bbcdc09-a17a-459e-9ed5-6cf1c589f103" providerId="ADAL" clId="{57465558-297F-4163-ACFA-AA9DA186DBD8}" dt="2025-09-03T16:28:18.148" v="29" actId="47"/>
        <pc:sldMkLst>
          <pc:docMk/>
          <pc:sldMk cId="1740531689" sldId="327"/>
        </pc:sldMkLst>
      </pc:sldChg>
      <pc:sldChg chg="add del">
        <pc:chgData name="Goertz, Benjamin" userId="7bbcdc09-a17a-459e-9ed5-6cf1c589f103" providerId="ADAL" clId="{57465558-297F-4163-ACFA-AA9DA186DBD8}" dt="2025-09-09T20:16:51.659" v="1717"/>
        <pc:sldMkLst>
          <pc:docMk/>
          <pc:sldMk cId="1706716560" sldId="328"/>
        </pc:sldMkLst>
      </pc:sldChg>
      <pc:sldChg chg="modSp add mod">
        <pc:chgData name="Goertz, Benjamin" userId="7bbcdc09-a17a-459e-9ed5-6cf1c589f103" providerId="ADAL" clId="{57465558-297F-4163-ACFA-AA9DA186DBD8}" dt="2025-09-03T16:31:10.411" v="105" actId="20577"/>
        <pc:sldMkLst>
          <pc:docMk/>
          <pc:sldMk cId="3072763097" sldId="341"/>
        </pc:sldMkLst>
        <pc:spChg chg="mod">
          <ac:chgData name="Goertz, Benjamin" userId="7bbcdc09-a17a-459e-9ed5-6cf1c589f103" providerId="ADAL" clId="{57465558-297F-4163-ACFA-AA9DA186DBD8}" dt="2025-09-03T16:31:10.411" v="105" actId="20577"/>
          <ac:spMkLst>
            <pc:docMk/>
            <pc:sldMk cId="3072763097" sldId="341"/>
            <ac:spMk id="4" creationId="{9194873A-D171-60CB-4513-62A31036CCCE}"/>
          </ac:spMkLst>
        </pc:spChg>
      </pc:sldChg>
      <pc:sldChg chg="addSp delSp modSp add mod">
        <pc:chgData name="Goertz, Benjamin" userId="7bbcdc09-a17a-459e-9ed5-6cf1c589f103" providerId="ADAL" clId="{57465558-297F-4163-ACFA-AA9DA186DBD8}" dt="2025-09-09T15:27:37.211" v="382" actId="14100"/>
        <pc:sldMkLst>
          <pc:docMk/>
          <pc:sldMk cId="3343648412" sldId="343"/>
        </pc:sldMkLst>
        <pc:spChg chg="mod">
          <ac:chgData name="Goertz, Benjamin" userId="7bbcdc09-a17a-459e-9ed5-6cf1c589f103" providerId="ADAL" clId="{57465558-297F-4163-ACFA-AA9DA186DBD8}" dt="2025-09-03T16:30:30.917" v="81" actId="5793"/>
          <ac:spMkLst>
            <pc:docMk/>
            <pc:sldMk cId="3343648412" sldId="343"/>
            <ac:spMk id="4" creationId="{2F7D4240-A0C4-BEB9-9AEB-E0ADF26522CA}"/>
          </ac:spMkLst>
        </pc:spChg>
        <pc:spChg chg="mod">
          <ac:chgData name="Goertz, Benjamin" userId="7bbcdc09-a17a-459e-9ed5-6cf1c589f103" providerId="ADAL" clId="{57465558-297F-4163-ACFA-AA9DA186DBD8}" dt="2025-09-09T15:27:23.981" v="380" actId="14100"/>
          <ac:spMkLst>
            <pc:docMk/>
            <pc:sldMk cId="3343648412" sldId="343"/>
            <ac:spMk id="5" creationId="{AE0BD495-FAD2-92E2-231F-C24CE85103D6}"/>
          </ac:spMkLst>
        </pc:spChg>
        <pc:graphicFrameChg chg="add mod">
          <ac:chgData name="Goertz, Benjamin" userId="7bbcdc09-a17a-459e-9ed5-6cf1c589f103" providerId="ADAL" clId="{57465558-297F-4163-ACFA-AA9DA186DBD8}" dt="2025-09-09T15:27:37.211" v="382" actId="14100"/>
          <ac:graphicFrameMkLst>
            <pc:docMk/>
            <pc:sldMk cId="3343648412" sldId="343"/>
            <ac:graphicFrameMk id="2" creationId="{66F45B36-5387-4297-B369-008F4E8E7BFE}"/>
          </ac:graphicFrameMkLst>
        </pc:graphicFrameChg>
        <pc:graphicFrameChg chg="del">
          <ac:chgData name="Goertz, Benjamin" userId="7bbcdc09-a17a-459e-9ed5-6cf1c589f103" providerId="ADAL" clId="{57465558-297F-4163-ACFA-AA9DA186DBD8}" dt="2025-09-09T15:21:05.721" v="156" actId="478"/>
          <ac:graphicFrameMkLst>
            <pc:docMk/>
            <pc:sldMk cId="3343648412" sldId="343"/>
            <ac:graphicFrameMk id="7" creationId="{638AADD3-FCA7-4957-90D6-09116C6CA704}"/>
          </ac:graphicFrameMkLst>
        </pc:graphicFrameChg>
      </pc:sldChg>
      <pc:sldChg chg="add del modNotes">
        <pc:chgData name="Goertz, Benjamin" userId="7bbcdc09-a17a-459e-9ed5-6cf1c589f103" providerId="ADAL" clId="{57465558-297F-4163-ACFA-AA9DA186DBD8}" dt="2025-09-09T20:17:24.146" v="1722"/>
        <pc:sldMkLst>
          <pc:docMk/>
          <pc:sldMk cId="1684402056" sldId="345"/>
        </pc:sldMkLst>
      </pc:sldChg>
      <pc:sldChg chg="add del">
        <pc:chgData name="Goertz, Benjamin" userId="7bbcdc09-a17a-459e-9ed5-6cf1c589f103" providerId="ADAL" clId="{57465558-297F-4163-ACFA-AA9DA186DBD8}" dt="2025-09-09T20:16:51.659" v="1717"/>
        <pc:sldMkLst>
          <pc:docMk/>
          <pc:sldMk cId="956656296" sldId="353"/>
        </pc:sldMkLst>
      </pc:sldChg>
      <pc:sldChg chg="add del">
        <pc:chgData name="Goertz, Benjamin" userId="7bbcdc09-a17a-459e-9ed5-6cf1c589f103" providerId="ADAL" clId="{57465558-297F-4163-ACFA-AA9DA186DBD8}" dt="2025-09-09T20:16:51.659" v="1717"/>
        <pc:sldMkLst>
          <pc:docMk/>
          <pc:sldMk cId="4144883411" sldId="380"/>
        </pc:sldMkLst>
      </pc:sldChg>
      <pc:sldChg chg="add del">
        <pc:chgData name="Goertz, Benjamin" userId="7bbcdc09-a17a-459e-9ed5-6cf1c589f103" providerId="ADAL" clId="{57465558-297F-4163-ACFA-AA9DA186DBD8}" dt="2025-09-09T20:16:51.659" v="1717"/>
        <pc:sldMkLst>
          <pc:docMk/>
          <pc:sldMk cId="810142134" sldId="386"/>
        </pc:sldMkLst>
      </pc:sldChg>
      <pc:sldChg chg="add del">
        <pc:chgData name="Goertz, Benjamin" userId="7bbcdc09-a17a-459e-9ed5-6cf1c589f103" providerId="ADAL" clId="{57465558-297F-4163-ACFA-AA9DA186DBD8}" dt="2025-09-09T20:16:51.659" v="1717"/>
        <pc:sldMkLst>
          <pc:docMk/>
          <pc:sldMk cId="1217999825" sldId="390"/>
        </pc:sldMkLst>
      </pc:sldChg>
      <pc:sldChg chg="add del">
        <pc:chgData name="Goertz, Benjamin" userId="7bbcdc09-a17a-459e-9ed5-6cf1c589f103" providerId="ADAL" clId="{57465558-297F-4163-ACFA-AA9DA186DBD8}" dt="2025-09-09T20:16:51.659" v="1717"/>
        <pc:sldMkLst>
          <pc:docMk/>
          <pc:sldMk cId="1776752053" sldId="393"/>
        </pc:sldMkLst>
      </pc:sldChg>
      <pc:sldChg chg="add del">
        <pc:chgData name="Goertz, Benjamin" userId="7bbcdc09-a17a-459e-9ed5-6cf1c589f103" providerId="ADAL" clId="{57465558-297F-4163-ACFA-AA9DA186DBD8}" dt="2025-09-09T20:16:51.659" v="1717"/>
        <pc:sldMkLst>
          <pc:docMk/>
          <pc:sldMk cId="3713583410" sldId="395"/>
        </pc:sldMkLst>
      </pc:sldChg>
      <pc:sldChg chg="add del">
        <pc:chgData name="Goertz, Benjamin" userId="7bbcdc09-a17a-459e-9ed5-6cf1c589f103" providerId="ADAL" clId="{57465558-297F-4163-ACFA-AA9DA186DBD8}" dt="2025-09-09T20:16:51.659" v="1717"/>
        <pc:sldMkLst>
          <pc:docMk/>
          <pc:sldMk cId="69779723" sldId="399"/>
        </pc:sldMkLst>
      </pc:sldChg>
      <pc:sldChg chg="modSp add del mod">
        <pc:chgData name="Goertz, Benjamin" userId="7bbcdc09-a17a-459e-9ed5-6cf1c589f103" providerId="ADAL" clId="{57465558-297F-4163-ACFA-AA9DA186DBD8}" dt="2025-09-09T20:16:51.769" v="1718" actId="27636"/>
        <pc:sldMkLst>
          <pc:docMk/>
          <pc:sldMk cId="173857286" sldId="401"/>
        </pc:sldMkLst>
        <pc:spChg chg="mod">
          <ac:chgData name="Goertz, Benjamin" userId="7bbcdc09-a17a-459e-9ed5-6cf1c589f103" providerId="ADAL" clId="{57465558-297F-4163-ACFA-AA9DA186DBD8}" dt="2025-09-09T20:16:51.769" v="1718" actId="27636"/>
          <ac:spMkLst>
            <pc:docMk/>
            <pc:sldMk cId="173857286" sldId="401"/>
            <ac:spMk id="2" creationId="{E0E25A66-2C98-B5D7-C3DF-FAF85751E1A5}"/>
          </ac:spMkLst>
        </pc:spChg>
      </pc:sldChg>
      <pc:sldChg chg="add del modNotes">
        <pc:chgData name="Goertz, Benjamin" userId="7bbcdc09-a17a-459e-9ed5-6cf1c589f103" providerId="ADAL" clId="{57465558-297F-4163-ACFA-AA9DA186DBD8}" dt="2025-09-09T20:17:20.432" v="1721"/>
        <pc:sldMkLst>
          <pc:docMk/>
          <pc:sldMk cId="1067618975" sldId="402"/>
        </pc:sldMkLst>
      </pc:sldChg>
      <pc:sldChg chg="add del">
        <pc:chgData name="Goertz, Benjamin" userId="7bbcdc09-a17a-459e-9ed5-6cf1c589f103" providerId="ADAL" clId="{57465558-297F-4163-ACFA-AA9DA186DBD8}" dt="2025-09-09T20:16:51.659" v="1717"/>
        <pc:sldMkLst>
          <pc:docMk/>
          <pc:sldMk cId="2086721836" sldId="405"/>
        </pc:sldMkLst>
      </pc:sldChg>
      <pc:sldChg chg="add del">
        <pc:chgData name="Goertz, Benjamin" userId="7bbcdc09-a17a-459e-9ed5-6cf1c589f103" providerId="ADAL" clId="{57465558-297F-4163-ACFA-AA9DA186DBD8}" dt="2025-09-09T20:16:51.659" v="1717"/>
        <pc:sldMkLst>
          <pc:docMk/>
          <pc:sldMk cId="2505145435" sldId="406"/>
        </pc:sldMkLst>
      </pc:sldChg>
      <pc:sldChg chg="del">
        <pc:chgData name="Goertz, Benjamin" userId="7bbcdc09-a17a-459e-9ed5-6cf1c589f103" providerId="ADAL" clId="{57465558-297F-4163-ACFA-AA9DA186DBD8}" dt="2025-09-09T20:28:55.862" v="1724" actId="47"/>
        <pc:sldMkLst>
          <pc:docMk/>
          <pc:sldMk cId="2412154100" sldId="2147479364"/>
        </pc:sldMkLst>
      </pc:sldChg>
      <pc:sldChg chg="add">
        <pc:chgData name="Goertz, Benjamin" userId="7bbcdc09-a17a-459e-9ed5-6cf1c589f103" providerId="ADAL" clId="{57465558-297F-4163-ACFA-AA9DA186DBD8}" dt="2025-09-03T16:20:52.353" v="27"/>
        <pc:sldMkLst>
          <pc:docMk/>
          <pc:sldMk cId="3337216667" sldId="2147479365"/>
        </pc:sldMkLst>
      </pc:sldChg>
      <pc:sldChg chg="add del">
        <pc:chgData name="Goertz, Benjamin" userId="7bbcdc09-a17a-459e-9ed5-6cf1c589f103" providerId="ADAL" clId="{57465558-297F-4163-ACFA-AA9DA186DBD8}" dt="2025-09-09T17:01:31.580" v="1353" actId="47"/>
        <pc:sldMkLst>
          <pc:docMk/>
          <pc:sldMk cId="440335345" sldId="2147479366"/>
        </pc:sldMkLst>
      </pc:sldChg>
      <pc:sldChg chg="addSp delSp modSp add del mod">
        <pc:chgData name="Goertz, Benjamin" userId="7bbcdc09-a17a-459e-9ed5-6cf1c589f103" providerId="ADAL" clId="{57465558-297F-4163-ACFA-AA9DA186DBD8}" dt="2025-09-09T14:07:28.128" v="114" actId="47"/>
        <pc:sldMkLst>
          <pc:docMk/>
          <pc:sldMk cId="679841555" sldId="2147479366"/>
        </pc:sldMkLst>
      </pc:sldChg>
      <pc:sldChg chg="delSp modSp add mod ord">
        <pc:chgData name="Goertz, Benjamin" userId="7bbcdc09-a17a-459e-9ed5-6cf1c589f103" providerId="ADAL" clId="{57465558-297F-4163-ACFA-AA9DA186DBD8}" dt="2025-09-09T17:15:54.024" v="1704"/>
        <pc:sldMkLst>
          <pc:docMk/>
          <pc:sldMk cId="3127533309" sldId="2147479367"/>
        </pc:sldMkLst>
        <pc:spChg chg="del">
          <ac:chgData name="Goertz, Benjamin" userId="7bbcdc09-a17a-459e-9ed5-6cf1c589f103" providerId="ADAL" clId="{57465558-297F-4163-ACFA-AA9DA186DBD8}" dt="2025-09-09T17:02:13.904" v="1381" actId="478"/>
          <ac:spMkLst>
            <pc:docMk/>
            <pc:sldMk cId="3127533309" sldId="2147479367"/>
            <ac:spMk id="2" creationId="{16D69D3D-2DF2-3B50-09BE-C538D58229FA}"/>
          </ac:spMkLst>
        </pc:spChg>
        <pc:spChg chg="mod">
          <ac:chgData name="Goertz, Benjamin" userId="7bbcdc09-a17a-459e-9ed5-6cf1c589f103" providerId="ADAL" clId="{57465558-297F-4163-ACFA-AA9DA186DBD8}" dt="2025-09-09T17:15:37.062" v="1702" actId="20577"/>
          <ac:spMkLst>
            <pc:docMk/>
            <pc:sldMk cId="3127533309" sldId="2147479367"/>
            <ac:spMk id="4" creationId="{027C3505-498E-E010-D02F-E86867D4FC83}"/>
          </ac:spMkLst>
        </pc:spChg>
        <pc:spChg chg="mod">
          <ac:chgData name="Goertz, Benjamin" userId="7bbcdc09-a17a-459e-9ed5-6cf1c589f103" providerId="ADAL" clId="{57465558-297F-4163-ACFA-AA9DA186DBD8}" dt="2025-09-09T17:14:03.304" v="1692" actId="20577"/>
          <ac:spMkLst>
            <pc:docMk/>
            <pc:sldMk cId="3127533309" sldId="2147479367"/>
            <ac:spMk id="10" creationId="{25E384FD-F221-D47C-FE3D-27FA1DB087E8}"/>
          </ac:spMkLst>
        </pc:spChg>
        <pc:spChg chg="del">
          <ac:chgData name="Goertz, Benjamin" userId="7bbcdc09-a17a-459e-9ed5-6cf1c589f103" providerId="ADAL" clId="{57465558-297F-4163-ACFA-AA9DA186DBD8}" dt="2025-09-09T17:02:22.664" v="1385" actId="478"/>
          <ac:spMkLst>
            <pc:docMk/>
            <pc:sldMk cId="3127533309" sldId="2147479367"/>
            <ac:spMk id="21" creationId="{006E04F1-09BF-A9F7-C726-9AE0D99638E0}"/>
          </ac:spMkLst>
        </pc:spChg>
        <pc:spChg chg="del">
          <ac:chgData name="Goertz, Benjamin" userId="7bbcdc09-a17a-459e-9ed5-6cf1c589f103" providerId="ADAL" clId="{57465558-297F-4163-ACFA-AA9DA186DBD8}" dt="2025-09-09T17:02:22.664" v="1385" actId="478"/>
          <ac:spMkLst>
            <pc:docMk/>
            <pc:sldMk cId="3127533309" sldId="2147479367"/>
            <ac:spMk id="24" creationId="{B2A74CB6-C5A9-2368-FDF1-C7F82EACCFCF}"/>
          </ac:spMkLst>
        </pc:spChg>
        <pc:spChg chg="del">
          <ac:chgData name="Goertz, Benjamin" userId="7bbcdc09-a17a-459e-9ed5-6cf1c589f103" providerId="ADAL" clId="{57465558-297F-4163-ACFA-AA9DA186DBD8}" dt="2025-09-09T17:02:22.664" v="1385" actId="478"/>
          <ac:spMkLst>
            <pc:docMk/>
            <pc:sldMk cId="3127533309" sldId="2147479367"/>
            <ac:spMk id="31" creationId="{0FBCAAC5-5515-4414-86D7-9D1611B97010}"/>
          </ac:spMkLst>
        </pc:spChg>
        <pc:spChg chg="del">
          <ac:chgData name="Goertz, Benjamin" userId="7bbcdc09-a17a-459e-9ed5-6cf1c589f103" providerId="ADAL" clId="{57465558-297F-4163-ACFA-AA9DA186DBD8}" dt="2025-09-09T17:02:22.664" v="1385" actId="478"/>
          <ac:spMkLst>
            <pc:docMk/>
            <pc:sldMk cId="3127533309" sldId="2147479367"/>
            <ac:spMk id="34" creationId="{835DB7DC-7983-684A-DB62-A255765BA810}"/>
          </ac:spMkLst>
        </pc:spChg>
        <pc:spChg chg="del">
          <ac:chgData name="Goertz, Benjamin" userId="7bbcdc09-a17a-459e-9ed5-6cf1c589f103" providerId="ADAL" clId="{57465558-297F-4163-ACFA-AA9DA186DBD8}" dt="2025-09-09T17:02:22.664" v="1385" actId="478"/>
          <ac:spMkLst>
            <pc:docMk/>
            <pc:sldMk cId="3127533309" sldId="2147479367"/>
            <ac:spMk id="37" creationId="{F2364E28-B028-4442-43D0-EBE208C99A72}"/>
          </ac:spMkLst>
        </pc:spChg>
        <pc:spChg chg="del">
          <ac:chgData name="Goertz, Benjamin" userId="7bbcdc09-a17a-459e-9ed5-6cf1c589f103" providerId="ADAL" clId="{57465558-297F-4163-ACFA-AA9DA186DBD8}" dt="2025-09-09T17:02:16.315" v="1383" actId="478"/>
          <ac:spMkLst>
            <pc:docMk/>
            <pc:sldMk cId="3127533309" sldId="2147479367"/>
            <ac:spMk id="38" creationId="{89D29009-C356-054A-D6C5-7034ED850744}"/>
          </ac:spMkLst>
        </pc:spChg>
        <pc:spChg chg="del mod">
          <ac:chgData name="Goertz, Benjamin" userId="7bbcdc09-a17a-459e-9ed5-6cf1c589f103" providerId="ADAL" clId="{57465558-297F-4163-ACFA-AA9DA186DBD8}" dt="2025-09-09T17:02:22.664" v="1385" actId="478"/>
          <ac:spMkLst>
            <pc:docMk/>
            <pc:sldMk cId="3127533309" sldId="2147479367"/>
            <ac:spMk id="46" creationId="{59BF295B-4A69-056A-FE08-39DC28A7E561}"/>
          </ac:spMkLst>
        </pc:spChg>
        <pc:picChg chg="del">
          <ac:chgData name="Goertz, Benjamin" userId="7bbcdc09-a17a-459e-9ed5-6cf1c589f103" providerId="ADAL" clId="{57465558-297F-4163-ACFA-AA9DA186DBD8}" dt="2025-09-09T17:02:15.300" v="1382" actId="478"/>
          <ac:picMkLst>
            <pc:docMk/>
            <pc:sldMk cId="3127533309" sldId="2147479367"/>
            <ac:picMk id="3" creationId="{23F14ABF-33CB-15C4-057C-77A85FA7795D}"/>
          </ac:picMkLst>
        </pc:picChg>
        <pc:picChg chg="del">
          <ac:chgData name="Goertz, Benjamin" userId="7bbcdc09-a17a-459e-9ed5-6cf1c589f103" providerId="ADAL" clId="{57465558-297F-4163-ACFA-AA9DA186DBD8}" dt="2025-09-09T17:02:25.303" v="1386" actId="478"/>
          <ac:picMkLst>
            <pc:docMk/>
            <pc:sldMk cId="3127533309" sldId="2147479367"/>
            <ac:picMk id="5" creationId="{78A8188D-DBCF-DE6C-C980-0A1D33D32238}"/>
          </ac:picMkLst>
        </pc:picChg>
        <pc:picChg chg="del">
          <ac:chgData name="Goertz, Benjamin" userId="7bbcdc09-a17a-459e-9ed5-6cf1c589f103" providerId="ADAL" clId="{57465558-297F-4163-ACFA-AA9DA186DBD8}" dt="2025-09-09T17:02:22.664" v="1385" actId="478"/>
          <ac:picMkLst>
            <pc:docMk/>
            <pc:sldMk cId="3127533309" sldId="2147479367"/>
            <ac:picMk id="9" creationId="{6B1F2B2E-EA9E-0C14-6EFA-2CFF67007AC0}"/>
          </ac:picMkLst>
        </pc:picChg>
        <pc:picChg chg="del">
          <ac:chgData name="Goertz, Benjamin" userId="7bbcdc09-a17a-459e-9ed5-6cf1c589f103" providerId="ADAL" clId="{57465558-297F-4163-ACFA-AA9DA186DBD8}" dt="2025-09-09T17:02:22.664" v="1385" actId="478"/>
          <ac:picMkLst>
            <pc:docMk/>
            <pc:sldMk cId="3127533309" sldId="2147479367"/>
            <ac:picMk id="12" creationId="{8B555BA7-B8EE-BF5F-5C9D-E03F93BE648C}"/>
          </ac:picMkLst>
        </pc:picChg>
        <pc:picChg chg="del">
          <ac:chgData name="Goertz, Benjamin" userId="7bbcdc09-a17a-459e-9ed5-6cf1c589f103" providerId="ADAL" clId="{57465558-297F-4163-ACFA-AA9DA186DBD8}" dt="2025-09-09T17:02:22.664" v="1385" actId="478"/>
          <ac:picMkLst>
            <pc:docMk/>
            <pc:sldMk cId="3127533309" sldId="2147479367"/>
            <ac:picMk id="16" creationId="{E4586BED-3F76-2BEB-42A8-8314C28065B7}"/>
          </ac:picMkLst>
        </pc:picChg>
        <pc:picChg chg="del">
          <ac:chgData name="Goertz, Benjamin" userId="7bbcdc09-a17a-459e-9ed5-6cf1c589f103" providerId="ADAL" clId="{57465558-297F-4163-ACFA-AA9DA186DBD8}" dt="2025-09-09T17:02:22.664" v="1385" actId="478"/>
          <ac:picMkLst>
            <pc:docMk/>
            <pc:sldMk cId="3127533309" sldId="2147479367"/>
            <ac:picMk id="18" creationId="{E6C072F5-9EF5-B6FB-732F-657B768D292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fcx365-my.sharepoint.com/personal/bgoertz_fmi_com/Documents/Downloads/Count%20by%20Form%20and%20Missing%20Control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F1792E"/>
              </a:solidFill>
              <a:ln w="19050">
                <a:noFill/>
              </a:ln>
              <a:effectLst/>
            </c:spPr>
            <c:extLst>
              <c:ext xmlns:c16="http://schemas.microsoft.com/office/drawing/2014/chart" uri="{C3380CC4-5D6E-409C-BE32-E72D297353CC}">
                <c16:uniqueId val="{00000001-8E1C-4445-9983-8E732EEE8CD3}"/>
              </c:ext>
            </c:extLst>
          </c:dPt>
          <c:dPt>
            <c:idx val="1"/>
            <c:bubble3D val="0"/>
            <c:spPr>
              <a:solidFill>
                <a:srgbClr val="FFC000"/>
              </a:solidFill>
              <a:ln w="19050">
                <a:noFill/>
              </a:ln>
              <a:effectLst/>
            </c:spPr>
            <c:extLst>
              <c:ext xmlns:c16="http://schemas.microsoft.com/office/drawing/2014/chart" uri="{C3380CC4-5D6E-409C-BE32-E72D297353CC}">
                <c16:uniqueId val="{00000003-8E1C-4445-9983-8E732EEE8CD3}"/>
              </c:ext>
            </c:extLst>
          </c:dPt>
          <c:dPt>
            <c:idx val="2"/>
            <c:bubble3D val="0"/>
            <c:spPr>
              <a:solidFill>
                <a:srgbClr val="007FB0"/>
              </a:solidFill>
              <a:ln w="19050">
                <a:noFill/>
              </a:ln>
              <a:effectLst/>
            </c:spPr>
            <c:extLst>
              <c:ext xmlns:c16="http://schemas.microsoft.com/office/drawing/2014/chart" uri="{C3380CC4-5D6E-409C-BE32-E72D297353CC}">
                <c16:uniqueId val="{00000005-8E1C-4445-9983-8E732EEE8CD3}"/>
              </c:ext>
            </c:extLst>
          </c:dPt>
          <c:dPt>
            <c:idx val="3"/>
            <c:bubble3D val="0"/>
            <c:spPr>
              <a:solidFill>
                <a:srgbClr val="03A55E"/>
              </a:solidFill>
              <a:ln w="19050">
                <a:noFill/>
              </a:ln>
              <a:effectLst/>
            </c:spPr>
            <c:extLst>
              <c:ext xmlns:c16="http://schemas.microsoft.com/office/drawing/2014/chart" uri="{C3380CC4-5D6E-409C-BE32-E72D297353CC}">
                <c16:uniqueId val="{00000007-8E1C-4445-9983-8E732EEE8CD3}"/>
              </c:ext>
            </c:extLst>
          </c:dPt>
          <c:dPt>
            <c:idx val="4"/>
            <c:bubble3D val="0"/>
            <c:spPr>
              <a:solidFill>
                <a:srgbClr val="D37321"/>
              </a:solidFill>
              <a:ln w="19050">
                <a:noFill/>
              </a:ln>
              <a:effectLst/>
            </c:spPr>
            <c:extLst>
              <c:ext xmlns:c16="http://schemas.microsoft.com/office/drawing/2014/chart" uri="{C3380CC4-5D6E-409C-BE32-E72D297353CC}">
                <c16:uniqueId val="{00000009-8E1C-4445-9983-8E732EEE8CD3}"/>
              </c:ext>
            </c:extLst>
          </c:dPt>
          <c:dPt>
            <c:idx val="5"/>
            <c:bubble3D val="0"/>
            <c:spPr>
              <a:solidFill>
                <a:srgbClr val="718CA6"/>
              </a:solidFill>
              <a:ln w="19050">
                <a:noFill/>
              </a:ln>
              <a:effectLst/>
            </c:spPr>
            <c:extLst>
              <c:ext xmlns:c16="http://schemas.microsoft.com/office/drawing/2014/chart" uri="{C3380CC4-5D6E-409C-BE32-E72D297353CC}">
                <c16:uniqueId val="{0000000B-8E1C-4445-9983-8E732EEE8CD3}"/>
              </c:ext>
            </c:extLst>
          </c:dPt>
          <c:dPt>
            <c:idx val="6"/>
            <c:bubble3D val="0"/>
            <c:spPr>
              <a:solidFill>
                <a:srgbClr val="37075C"/>
              </a:solidFill>
              <a:ln w="19050">
                <a:noFill/>
              </a:ln>
              <a:effectLst/>
            </c:spPr>
            <c:extLst>
              <c:ext xmlns:c16="http://schemas.microsoft.com/office/drawing/2014/chart" uri="{C3380CC4-5D6E-409C-BE32-E72D297353CC}">
                <c16:uniqueId val="{0000000D-8E1C-4445-9983-8E732EEE8CD3}"/>
              </c:ext>
            </c:extLst>
          </c:dPt>
          <c:dPt>
            <c:idx val="7"/>
            <c:bubble3D val="0"/>
            <c:spPr>
              <a:solidFill>
                <a:srgbClr val="006C3C"/>
              </a:solidFill>
              <a:ln w="19050">
                <a:noFill/>
              </a:ln>
              <a:effectLst/>
            </c:spPr>
            <c:extLst>
              <c:ext xmlns:c16="http://schemas.microsoft.com/office/drawing/2014/chart" uri="{C3380CC4-5D6E-409C-BE32-E72D297353CC}">
                <c16:uniqueId val="{0000000F-8E1C-4445-9983-8E732EEE8CD3}"/>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8E1C-4445-9983-8E732EEE8CD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21656127092296"/>
          <c:y val="4.2546457061335703E-2"/>
          <c:w val="0.76196035696449427"/>
          <c:h val="0.71816068569750957"/>
        </c:manualLayout>
      </c:layout>
      <c:barChart>
        <c:barDir val="col"/>
        <c:grouping val="clustered"/>
        <c:varyColors val="0"/>
        <c:ser>
          <c:idx val="0"/>
          <c:order val="0"/>
          <c:tx>
            <c:strRef>
              <c:f>Sheet1!$B$1</c:f>
              <c:strCache>
                <c:ptCount val="1"/>
                <c:pt idx="0">
                  <c:v>1 color</c:v>
                </c:pt>
              </c:strCache>
            </c:strRef>
          </c:tx>
          <c:spPr>
            <a:gradFill>
              <a:gsLst>
                <a:gs pos="53000">
                  <a:srgbClr val="007FB0"/>
                </a:gs>
                <a:gs pos="77000">
                  <a:srgbClr val="00A4E6"/>
                </a:gs>
                <a:gs pos="29000">
                  <a:srgbClr val="007FB0">
                    <a:alpha val="82000"/>
                  </a:srgbClr>
                </a:gs>
                <a:gs pos="4000">
                  <a:schemeClr val="accent5">
                    <a:lumMod val="50000"/>
                    <a:alpha val="76000"/>
                  </a:schemeClr>
                </a:gs>
                <a:gs pos="97000">
                  <a:srgbClr val="002060"/>
                </a:gs>
              </a:gsLst>
              <a:lin ang="5400000" scaled="1"/>
            </a:gradFill>
            <a:ln>
              <a:noFill/>
            </a:ln>
            <a:effectLst/>
          </c:spPr>
          <c:invertIfNegative val="0"/>
          <c:dPt>
            <c:idx val="0"/>
            <c:invertIfNegative val="0"/>
            <c:bubble3D val="0"/>
            <c:spPr>
              <a:gradFill>
                <a:gsLst>
                  <a:gs pos="53000">
                    <a:srgbClr val="007FB0"/>
                  </a:gs>
                  <a:gs pos="77000">
                    <a:srgbClr val="00A4E6"/>
                  </a:gs>
                  <a:gs pos="29000">
                    <a:srgbClr val="007FB0">
                      <a:alpha val="82000"/>
                    </a:srgbClr>
                  </a:gs>
                  <a:gs pos="4000">
                    <a:schemeClr val="accent5">
                      <a:lumMod val="50000"/>
                      <a:alpha val="76000"/>
                    </a:schemeClr>
                  </a:gs>
                  <a:gs pos="97000">
                    <a:srgbClr val="002060"/>
                  </a:gs>
                </a:gsLst>
                <a:lin ang="5400000" scaled="1"/>
              </a:gradFill>
              <a:ln>
                <a:noFill/>
              </a:ln>
              <a:effectLst/>
            </c:spPr>
            <c:extLst>
              <c:ext xmlns:c16="http://schemas.microsoft.com/office/drawing/2014/chart" uri="{C3380CC4-5D6E-409C-BE32-E72D297353CC}">
                <c16:uniqueId val="{00000001-2A39-4D9A-B7A8-7C4F07D0B8B9}"/>
              </c:ext>
            </c:extLst>
          </c:dPt>
          <c:cat>
            <c:strRef>
              <c:f>Sheet1!$A$2</c:f>
              <c:strCache>
                <c:ptCount val="1"/>
                <c:pt idx="0">
                  <c:v>Category 1</c:v>
                </c:pt>
              </c:strCache>
            </c:strRef>
          </c:cat>
          <c:val>
            <c:numRef>
              <c:f>Sheet1!$B$2</c:f>
              <c:numCache>
                <c:formatCode>General</c:formatCode>
                <c:ptCount val="1"/>
                <c:pt idx="0">
                  <c:v>5</c:v>
                </c:pt>
              </c:numCache>
            </c:numRef>
          </c:val>
          <c:extLst>
            <c:ext xmlns:c16="http://schemas.microsoft.com/office/drawing/2014/chart" uri="{C3380CC4-5D6E-409C-BE32-E72D297353CC}">
              <c16:uniqueId val="{00000002-2A39-4D9A-B7A8-7C4F07D0B8B9}"/>
            </c:ext>
          </c:extLst>
        </c:ser>
        <c:ser>
          <c:idx val="1"/>
          <c:order val="1"/>
          <c:tx>
            <c:strRef>
              <c:f>Sheet1!$C$1</c:f>
              <c:strCache>
                <c:ptCount val="1"/>
                <c:pt idx="0">
                  <c:v>Column2</c:v>
                </c:pt>
              </c:strCache>
            </c:strRef>
          </c:tx>
          <c:spPr>
            <a:gradFill>
              <a:gsLst>
                <a:gs pos="57000">
                  <a:srgbClr val="A15423">
                    <a:alpha val="94000"/>
                  </a:srgbClr>
                </a:gs>
                <a:gs pos="77000">
                  <a:srgbClr val="8A4724">
                    <a:alpha val="80000"/>
                  </a:srgbClr>
                </a:gs>
                <a:gs pos="25000">
                  <a:srgbClr val="F3831F"/>
                </a:gs>
                <a:gs pos="4000">
                  <a:srgbClr val="B56942"/>
                </a:gs>
                <a:gs pos="97000">
                  <a:srgbClr val="BD642F">
                    <a:alpha val="84000"/>
                  </a:srgbClr>
                </a:gs>
              </a:gsLst>
              <a:lin ang="5400000" scaled="1"/>
            </a:gradFill>
            <a:ln>
              <a:noFill/>
            </a:ln>
            <a:effectLst/>
          </c:spPr>
          <c:invertIfNegative val="0"/>
          <c:cat>
            <c:strRef>
              <c:f>Sheet1!$A$2</c:f>
              <c:strCache>
                <c:ptCount val="1"/>
                <c:pt idx="0">
                  <c:v>Category 1</c:v>
                </c:pt>
              </c:strCache>
            </c:strRef>
          </c:cat>
          <c:val>
            <c:numRef>
              <c:f>Sheet1!$C$2</c:f>
              <c:numCache>
                <c:formatCode>General</c:formatCode>
                <c:ptCount val="1"/>
                <c:pt idx="0">
                  <c:v>4</c:v>
                </c:pt>
              </c:numCache>
            </c:numRef>
          </c:val>
          <c:extLst>
            <c:ext xmlns:c16="http://schemas.microsoft.com/office/drawing/2014/chart" uri="{C3380CC4-5D6E-409C-BE32-E72D297353CC}">
              <c16:uniqueId val="{00000003-2A39-4D9A-B7A8-7C4F07D0B8B9}"/>
            </c:ext>
          </c:extLst>
        </c:ser>
        <c:ser>
          <c:idx val="2"/>
          <c:order val="2"/>
          <c:tx>
            <c:strRef>
              <c:f>Sheet1!$D$1</c:f>
              <c:strCache>
                <c:ptCount val="1"/>
                <c:pt idx="0">
                  <c:v>Column1</c:v>
                </c:pt>
              </c:strCache>
            </c:strRef>
          </c:tx>
          <c:spPr>
            <a:gradFill>
              <a:gsLst>
                <a:gs pos="34000">
                  <a:srgbClr val="FFE593"/>
                </a:gs>
                <a:gs pos="100000">
                  <a:srgbClr val="D6A300"/>
                </a:gs>
                <a:gs pos="57000">
                  <a:srgbClr val="FFC000"/>
                </a:gs>
                <a:gs pos="79000">
                  <a:srgbClr val="E2AC00"/>
                </a:gs>
                <a:gs pos="1000">
                  <a:srgbClr val="E2AC00"/>
                </a:gs>
              </a:gsLst>
              <a:lin ang="5400000" scaled="1"/>
            </a:gradFill>
            <a:ln>
              <a:noFill/>
            </a:ln>
            <a:effectLst/>
          </c:spPr>
          <c:invertIfNegative val="0"/>
          <c:cat>
            <c:strRef>
              <c:f>Sheet1!$A$2</c:f>
              <c:strCache>
                <c:ptCount val="1"/>
                <c:pt idx="0">
                  <c:v>Category 1</c:v>
                </c:pt>
              </c:strCache>
            </c:strRef>
          </c:cat>
          <c:val>
            <c:numRef>
              <c:f>Sheet1!$D$2</c:f>
              <c:numCache>
                <c:formatCode>General</c:formatCode>
                <c:ptCount val="1"/>
                <c:pt idx="0">
                  <c:v>6</c:v>
                </c:pt>
              </c:numCache>
            </c:numRef>
          </c:val>
          <c:extLst>
            <c:ext xmlns:c16="http://schemas.microsoft.com/office/drawing/2014/chart" uri="{C3380CC4-5D6E-409C-BE32-E72D297353CC}">
              <c16:uniqueId val="{00000004-2A39-4D9A-B7A8-7C4F07D0B8B9}"/>
            </c:ext>
          </c:extLst>
        </c:ser>
        <c:ser>
          <c:idx val="3"/>
          <c:order val="3"/>
          <c:tx>
            <c:strRef>
              <c:f>Sheet1!$E$1</c:f>
              <c:strCache>
                <c:ptCount val="1"/>
                <c:pt idx="0">
                  <c:v>Column3</c:v>
                </c:pt>
              </c:strCache>
            </c:strRef>
          </c:tx>
          <c:spPr>
            <a:solidFill>
              <a:srgbClr val="03A55E"/>
            </a:solidFill>
            <a:ln>
              <a:noFill/>
            </a:ln>
            <a:effectLst/>
          </c:spPr>
          <c:invertIfNegative val="0"/>
          <c:dPt>
            <c:idx val="0"/>
            <c:invertIfNegative val="0"/>
            <c:bubble3D val="0"/>
            <c:spPr>
              <a:gradFill>
                <a:gsLst>
                  <a:gs pos="29000">
                    <a:srgbClr val="039758"/>
                  </a:gs>
                  <a:gs pos="100000">
                    <a:srgbClr val="006C3C"/>
                  </a:gs>
                  <a:gs pos="57000">
                    <a:srgbClr val="03A962"/>
                  </a:gs>
                  <a:gs pos="79000">
                    <a:srgbClr val="04E283"/>
                  </a:gs>
                  <a:gs pos="4000">
                    <a:srgbClr val="038F53"/>
                  </a:gs>
                </a:gsLst>
                <a:lin ang="5400000" scaled="1"/>
              </a:gradFill>
              <a:ln>
                <a:noFill/>
              </a:ln>
              <a:effectLst/>
            </c:spPr>
            <c:extLst>
              <c:ext xmlns:c16="http://schemas.microsoft.com/office/drawing/2014/chart" uri="{C3380CC4-5D6E-409C-BE32-E72D297353CC}">
                <c16:uniqueId val="{0000000F-2A39-4D9A-B7A8-7C4F07D0B8B9}"/>
              </c:ext>
            </c:extLst>
          </c:dPt>
          <c:cat>
            <c:strRef>
              <c:f>Sheet1!$A$2</c:f>
              <c:strCache>
                <c:ptCount val="1"/>
                <c:pt idx="0">
                  <c:v>Category 1</c:v>
                </c:pt>
              </c:strCache>
            </c:strRef>
          </c:cat>
          <c:val>
            <c:numRef>
              <c:f>Sheet1!$E$2</c:f>
              <c:numCache>
                <c:formatCode>General</c:formatCode>
                <c:ptCount val="1"/>
                <c:pt idx="0">
                  <c:v>4</c:v>
                </c:pt>
              </c:numCache>
            </c:numRef>
          </c:val>
          <c:extLst>
            <c:ext xmlns:c16="http://schemas.microsoft.com/office/drawing/2014/chart" uri="{C3380CC4-5D6E-409C-BE32-E72D297353CC}">
              <c16:uniqueId val="{00000005-2A39-4D9A-B7A8-7C4F07D0B8B9}"/>
            </c:ext>
          </c:extLst>
        </c:ser>
        <c:dLbls>
          <c:showLegendKey val="0"/>
          <c:showVal val="0"/>
          <c:showCatName val="0"/>
          <c:showSerName val="0"/>
          <c:showPercent val="0"/>
          <c:showBubbleSize val="0"/>
        </c:dLbls>
        <c:gapWidth val="60"/>
        <c:overlap val="-51"/>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a:outerShdw blurRad="50800" dist="50800" dir="5400000" sx="1000" sy="1000" algn="ctr" rotWithShape="0">
            <a:schemeClr val="accent3">
              <a:lumMod val="75000"/>
            </a:schemeClr>
          </a:outerShdw>
          <a:softEdge rad="0"/>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33816514388853"/>
          <c:y val="4.2546457061335703E-2"/>
          <c:w val="0.55442934559218848"/>
          <c:h val="0.70233535323880603"/>
        </c:manualLayout>
      </c:layout>
      <c:barChart>
        <c:barDir val="col"/>
        <c:grouping val="clustered"/>
        <c:varyColors val="0"/>
        <c:ser>
          <c:idx val="0"/>
          <c:order val="0"/>
          <c:tx>
            <c:strRef>
              <c:f>Sheet1!$B$1</c:f>
              <c:strCache>
                <c:ptCount val="1"/>
                <c:pt idx="0">
                  <c:v>1 color</c:v>
                </c:pt>
              </c:strCache>
            </c:strRef>
          </c:tx>
          <c:spPr>
            <a:solidFill>
              <a:srgbClr val="D34727"/>
            </a:solidFill>
            <a:ln>
              <a:noFill/>
            </a:ln>
            <a:effectLst/>
          </c:spPr>
          <c:invertIfNegative val="0"/>
          <c:dPt>
            <c:idx val="0"/>
            <c:invertIfNegative val="0"/>
            <c:bubble3D val="0"/>
            <c:spPr>
              <a:solidFill>
                <a:srgbClr val="F1792E"/>
              </a:solidFill>
              <a:ln>
                <a:noFill/>
              </a:ln>
              <a:effectLst/>
            </c:spPr>
            <c:extLst>
              <c:ext xmlns:c16="http://schemas.microsoft.com/office/drawing/2014/chart" uri="{C3380CC4-5D6E-409C-BE32-E72D297353CC}">
                <c16:uniqueId val="{00000001-5F8E-4F02-A3A6-05A6C34BBF44}"/>
              </c:ext>
            </c:extLst>
          </c:dPt>
          <c:cat>
            <c:strRef>
              <c:f>Sheet1!$A$2</c:f>
              <c:strCache>
                <c:ptCount val="1"/>
                <c:pt idx="0">
                  <c:v>Category 1</c:v>
                </c:pt>
              </c:strCache>
            </c:strRef>
          </c:cat>
          <c:val>
            <c:numRef>
              <c:f>Sheet1!$B$2</c:f>
              <c:numCache>
                <c:formatCode>General</c:formatCode>
                <c:ptCount val="1"/>
                <c:pt idx="0">
                  <c:v>5</c:v>
                </c:pt>
              </c:numCache>
            </c:numRef>
          </c:val>
          <c:extLst>
            <c:ext xmlns:c16="http://schemas.microsoft.com/office/drawing/2014/chart" uri="{C3380CC4-5D6E-409C-BE32-E72D297353CC}">
              <c16:uniqueId val="{00000002-5F8E-4F02-A3A6-05A6C34BBF44}"/>
            </c:ext>
          </c:extLst>
        </c:ser>
        <c:ser>
          <c:idx val="1"/>
          <c:order val="1"/>
          <c:tx>
            <c:strRef>
              <c:f>Sheet1!$C$1</c:f>
              <c:strCache>
                <c:ptCount val="1"/>
                <c:pt idx="0">
                  <c:v>2 color</c:v>
                </c:pt>
              </c:strCache>
            </c:strRef>
          </c:tx>
          <c:spPr>
            <a:solidFill>
              <a:srgbClr val="FFC000"/>
            </a:solidFill>
            <a:ln>
              <a:noFill/>
            </a:ln>
            <a:effectLst/>
          </c:spPr>
          <c:invertIfNegative val="0"/>
          <c:cat>
            <c:strRef>
              <c:f>Sheet1!$A$2</c:f>
              <c:strCache>
                <c:ptCount val="1"/>
                <c:pt idx="0">
                  <c:v>Category 1</c:v>
                </c:pt>
              </c:strCache>
            </c:strRef>
          </c:cat>
          <c:val>
            <c:numRef>
              <c:f>Sheet1!$C$2</c:f>
              <c:numCache>
                <c:formatCode>General</c:formatCode>
                <c:ptCount val="1"/>
                <c:pt idx="0">
                  <c:v>3</c:v>
                </c:pt>
              </c:numCache>
            </c:numRef>
          </c:val>
          <c:extLst>
            <c:ext xmlns:c16="http://schemas.microsoft.com/office/drawing/2014/chart" uri="{C3380CC4-5D6E-409C-BE32-E72D297353CC}">
              <c16:uniqueId val="{00000003-5F8E-4F02-A3A6-05A6C34BBF44}"/>
            </c:ext>
          </c:extLst>
        </c:ser>
        <c:ser>
          <c:idx val="2"/>
          <c:order val="2"/>
          <c:tx>
            <c:strRef>
              <c:f>Sheet1!$D$1</c:f>
              <c:strCache>
                <c:ptCount val="1"/>
                <c:pt idx="0">
                  <c:v>3 color</c:v>
                </c:pt>
              </c:strCache>
            </c:strRef>
          </c:tx>
          <c:spPr>
            <a:solidFill>
              <a:srgbClr val="007FB0"/>
            </a:solidFill>
            <a:ln>
              <a:noFill/>
            </a:ln>
            <a:effectLst/>
          </c:spPr>
          <c:invertIfNegative val="0"/>
          <c:cat>
            <c:strRef>
              <c:f>Sheet1!$A$2</c:f>
              <c:strCache>
                <c:ptCount val="1"/>
                <c:pt idx="0">
                  <c:v>Category 1</c:v>
                </c:pt>
              </c:strCache>
            </c:strRef>
          </c:cat>
          <c:val>
            <c:numRef>
              <c:f>Sheet1!$D$2</c:f>
              <c:numCache>
                <c:formatCode>General</c:formatCode>
                <c:ptCount val="1"/>
                <c:pt idx="0">
                  <c:v>2.5</c:v>
                </c:pt>
              </c:numCache>
            </c:numRef>
          </c:val>
          <c:extLst>
            <c:ext xmlns:c16="http://schemas.microsoft.com/office/drawing/2014/chart" uri="{C3380CC4-5D6E-409C-BE32-E72D297353CC}">
              <c16:uniqueId val="{00000004-5F8E-4F02-A3A6-05A6C34BBF44}"/>
            </c:ext>
          </c:extLst>
        </c:ser>
        <c:ser>
          <c:idx val="3"/>
          <c:order val="3"/>
          <c:tx>
            <c:strRef>
              <c:f>Sheet1!$E$1</c:f>
              <c:strCache>
                <c:ptCount val="1"/>
                <c:pt idx="0">
                  <c:v>4 color</c:v>
                </c:pt>
              </c:strCache>
            </c:strRef>
          </c:tx>
          <c:spPr>
            <a:solidFill>
              <a:srgbClr val="03A55E"/>
            </a:solidFill>
            <a:ln>
              <a:noFill/>
            </a:ln>
            <a:effectLst/>
          </c:spPr>
          <c:invertIfNegative val="0"/>
          <c:cat>
            <c:strRef>
              <c:f>Sheet1!$A$2</c:f>
              <c:strCache>
                <c:ptCount val="1"/>
                <c:pt idx="0">
                  <c:v>Category 1</c:v>
                </c:pt>
              </c:strCache>
            </c:strRef>
          </c:cat>
          <c:val>
            <c:numRef>
              <c:f>Sheet1!$E$2</c:f>
              <c:numCache>
                <c:formatCode>General</c:formatCode>
                <c:ptCount val="1"/>
                <c:pt idx="0">
                  <c:v>3</c:v>
                </c:pt>
              </c:numCache>
            </c:numRef>
          </c:val>
          <c:extLst>
            <c:ext xmlns:c16="http://schemas.microsoft.com/office/drawing/2014/chart" uri="{C3380CC4-5D6E-409C-BE32-E72D297353CC}">
              <c16:uniqueId val="{00000005-5F8E-4F02-A3A6-05A6C34BBF44}"/>
            </c:ext>
          </c:extLst>
        </c:ser>
        <c:ser>
          <c:idx val="4"/>
          <c:order val="4"/>
          <c:tx>
            <c:strRef>
              <c:f>Sheet1!$F$1</c:f>
              <c:strCache>
                <c:ptCount val="1"/>
                <c:pt idx="0">
                  <c:v>5 color</c:v>
                </c:pt>
              </c:strCache>
            </c:strRef>
          </c:tx>
          <c:spPr>
            <a:solidFill>
              <a:srgbClr val="D37321"/>
            </a:solidFill>
            <a:ln>
              <a:noFill/>
            </a:ln>
            <a:effectLst/>
          </c:spPr>
          <c:invertIfNegative val="0"/>
          <c:cat>
            <c:strRef>
              <c:f>Sheet1!$A$2</c:f>
              <c:strCache>
                <c:ptCount val="1"/>
                <c:pt idx="0">
                  <c:v>Category 1</c:v>
                </c:pt>
              </c:strCache>
            </c:strRef>
          </c:cat>
          <c:val>
            <c:numRef>
              <c:f>Sheet1!$F$2</c:f>
              <c:numCache>
                <c:formatCode>General</c:formatCode>
                <c:ptCount val="1"/>
                <c:pt idx="0">
                  <c:v>4</c:v>
                </c:pt>
              </c:numCache>
            </c:numRef>
          </c:val>
          <c:extLst>
            <c:ext xmlns:c16="http://schemas.microsoft.com/office/drawing/2014/chart" uri="{C3380CC4-5D6E-409C-BE32-E72D297353CC}">
              <c16:uniqueId val="{00000006-5F8E-4F02-A3A6-05A6C34BBF44}"/>
            </c:ext>
          </c:extLst>
        </c:ser>
        <c:ser>
          <c:idx val="5"/>
          <c:order val="5"/>
          <c:tx>
            <c:strRef>
              <c:f>Sheet1!$G$1</c:f>
              <c:strCache>
                <c:ptCount val="1"/>
                <c:pt idx="0">
                  <c:v>6 color</c:v>
                </c:pt>
              </c:strCache>
            </c:strRef>
          </c:tx>
          <c:spPr>
            <a:solidFill>
              <a:srgbClr val="718CA6"/>
            </a:solidFill>
            <a:ln>
              <a:noFill/>
            </a:ln>
            <a:effectLst/>
          </c:spPr>
          <c:invertIfNegative val="0"/>
          <c:dPt>
            <c:idx val="0"/>
            <c:invertIfNegative val="0"/>
            <c:bubble3D val="0"/>
            <c:spPr>
              <a:solidFill>
                <a:srgbClr val="718CA6"/>
              </a:solidFill>
              <a:ln>
                <a:noFill/>
              </a:ln>
              <a:effectLst/>
            </c:spPr>
            <c:extLst>
              <c:ext xmlns:c16="http://schemas.microsoft.com/office/drawing/2014/chart" uri="{C3380CC4-5D6E-409C-BE32-E72D297353CC}">
                <c16:uniqueId val="{00000008-5F8E-4F02-A3A6-05A6C34BBF44}"/>
              </c:ext>
            </c:extLst>
          </c:dPt>
          <c:cat>
            <c:strRef>
              <c:f>Sheet1!$A$2</c:f>
              <c:strCache>
                <c:ptCount val="1"/>
                <c:pt idx="0">
                  <c:v>Category 1</c:v>
                </c:pt>
              </c:strCache>
            </c:strRef>
          </c:cat>
          <c:val>
            <c:numRef>
              <c:f>Sheet1!$G$2</c:f>
              <c:numCache>
                <c:formatCode>General</c:formatCode>
                <c:ptCount val="1"/>
                <c:pt idx="0">
                  <c:v>6</c:v>
                </c:pt>
              </c:numCache>
            </c:numRef>
          </c:val>
          <c:extLst>
            <c:ext xmlns:c16="http://schemas.microsoft.com/office/drawing/2014/chart" uri="{C3380CC4-5D6E-409C-BE32-E72D297353CC}">
              <c16:uniqueId val="{00000009-5F8E-4F02-A3A6-05A6C34BBF44}"/>
            </c:ext>
          </c:extLst>
        </c:ser>
        <c:ser>
          <c:idx val="6"/>
          <c:order val="6"/>
          <c:tx>
            <c:strRef>
              <c:f>Sheet1!$H$1</c:f>
              <c:strCache>
                <c:ptCount val="1"/>
                <c:pt idx="0">
                  <c:v>7 color</c:v>
                </c:pt>
              </c:strCache>
            </c:strRef>
          </c:tx>
          <c:spPr>
            <a:solidFill>
              <a:srgbClr val="37075C"/>
            </a:solidFill>
            <a:ln>
              <a:noFill/>
            </a:ln>
            <a:effectLst/>
          </c:spPr>
          <c:invertIfNegative val="0"/>
          <c:dPt>
            <c:idx val="0"/>
            <c:invertIfNegative val="0"/>
            <c:bubble3D val="0"/>
            <c:spPr>
              <a:solidFill>
                <a:srgbClr val="37075C"/>
              </a:solidFill>
              <a:ln>
                <a:noFill/>
              </a:ln>
              <a:effectLst/>
            </c:spPr>
            <c:extLst>
              <c:ext xmlns:c16="http://schemas.microsoft.com/office/drawing/2014/chart" uri="{C3380CC4-5D6E-409C-BE32-E72D297353CC}">
                <c16:uniqueId val="{0000000B-5F8E-4F02-A3A6-05A6C34BBF44}"/>
              </c:ext>
            </c:extLst>
          </c:dPt>
          <c:cat>
            <c:strRef>
              <c:f>Sheet1!$A$2</c:f>
              <c:strCache>
                <c:ptCount val="1"/>
                <c:pt idx="0">
                  <c:v>Category 1</c:v>
                </c:pt>
              </c:strCache>
            </c:strRef>
          </c:cat>
          <c:val>
            <c:numRef>
              <c:f>Sheet1!$H$2</c:f>
              <c:numCache>
                <c:formatCode>General</c:formatCode>
                <c:ptCount val="1"/>
                <c:pt idx="0">
                  <c:v>4</c:v>
                </c:pt>
              </c:numCache>
            </c:numRef>
          </c:val>
          <c:extLst>
            <c:ext xmlns:c16="http://schemas.microsoft.com/office/drawing/2014/chart" uri="{C3380CC4-5D6E-409C-BE32-E72D297353CC}">
              <c16:uniqueId val="{0000000C-5F8E-4F02-A3A6-05A6C34BBF44}"/>
            </c:ext>
          </c:extLst>
        </c:ser>
        <c:dLbls>
          <c:showLegendKey val="0"/>
          <c:showVal val="0"/>
          <c:showCatName val="0"/>
          <c:showSerName val="0"/>
          <c:showPercent val="0"/>
          <c:showBubbleSize val="0"/>
        </c:dLbls>
        <c:gapWidth val="52"/>
        <c:overlap val="-19"/>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E04401"/>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EB9C-4512-B48E-D90E02DA769D}"/>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EB9C-4512-B48E-D90E02DA769D}"/>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EB9C-4512-B48E-D90E02DA769D}"/>
            </c:ext>
          </c:extLst>
        </c:ser>
        <c:ser>
          <c:idx val="3"/>
          <c:order val="3"/>
          <c:tx>
            <c:strRef>
              <c:f>Sheet1!$E$1</c:f>
              <c:strCache>
                <c:ptCount val="1"/>
                <c:pt idx="0">
                  <c:v>4 color</c:v>
                </c:pt>
              </c:strCache>
            </c:strRef>
          </c:tx>
          <c:spPr>
            <a:solidFill>
              <a:srgbClr val="01BCFF"/>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EB9C-4512-B48E-D90E02DA769D}"/>
            </c:ext>
          </c:extLst>
        </c:ser>
        <c:ser>
          <c:idx val="4"/>
          <c:order val="4"/>
          <c:tx>
            <c:strRef>
              <c:f>Sheet1!$F$1</c:f>
              <c:strCache>
                <c:ptCount val="1"/>
                <c:pt idx="0">
                  <c:v>5 color</c:v>
                </c:pt>
              </c:strCache>
            </c:strRef>
          </c:tx>
          <c:spPr>
            <a:solidFill>
              <a:srgbClr val="3676BC"/>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EB9C-4512-B48E-D90E02DA769D}"/>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EB9C-4512-B48E-D90E02DA769D}"/>
              </c:ext>
            </c:extLst>
          </c:dPt>
          <c:dPt>
            <c:idx val="1"/>
            <c:invertIfNegative val="0"/>
            <c:bubble3D val="0"/>
            <c:spPr>
              <a:solidFill>
                <a:schemeClr val="bg1"/>
              </a:solidFill>
              <a:ln>
                <a:noFill/>
              </a:ln>
              <a:effectLst/>
            </c:spPr>
            <c:extLst>
              <c:ext xmlns:c16="http://schemas.microsoft.com/office/drawing/2014/chart" uri="{C3380CC4-5D6E-409C-BE32-E72D297353CC}">
                <c16:uniqueId val="{00000008-EB9C-4512-B48E-D90E02DA769D}"/>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EB9C-4512-B48E-D90E02DA769D}"/>
            </c:ext>
          </c:extLst>
        </c:ser>
        <c:ser>
          <c:idx val="6"/>
          <c:order val="6"/>
          <c:tx>
            <c:strRef>
              <c:f>Sheet1!$H$1</c:f>
              <c:strCache>
                <c:ptCount val="1"/>
                <c:pt idx="0">
                  <c:v>7 color</c:v>
                </c:pt>
              </c:strCache>
            </c:strRef>
          </c:tx>
          <c:spPr>
            <a:solidFill>
              <a:srgbClr val="8F133C"/>
            </a:solidFill>
            <a:ln>
              <a:noFill/>
            </a:ln>
            <a:effectLst/>
          </c:spPr>
          <c:invertIfNegative val="0"/>
          <c:dPt>
            <c:idx val="0"/>
            <c:invertIfNegative val="0"/>
            <c:bubble3D val="0"/>
            <c:spPr>
              <a:solidFill>
                <a:srgbClr val="8F133C"/>
              </a:solidFill>
              <a:ln>
                <a:noFill/>
              </a:ln>
              <a:effectLst/>
            </c:spPr>
            <c:extLst>
              <c:ext xmlns:c16="http://schemas.microsoft.com/office/drawing/2014/chart" uri="{C3380CC4-5D6E-409C-BE32-E72D297353CC}">
                <c16:uniqueId val="{0000000B-EB9C-4512-B48E-D90E02DA769D}"/>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EB9C-4512-B48E-D90E02DA769D}"/>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E04401"/>
              </a:solidFill>
              <a:ln w="19050">
                <a:noFill/>
              </a:ln>
              <a:effectLst/>
            </c:spPr>
            <c:extLst>
              <c:ext xmlns:c16="http://schemas.microsoft.com/office/drawing/2014/chart" uri="{C3380CC4-5D6E-409C-BE32-E72D297353CC}">
                <c16:uniqueId val="{00000001-280A-47C1-AA0D-12F9B2270A18}"/>
              </c:ext>
            </c:extLst>
          </c:dPt>
          <c:dPt>
            <c:idx val="1"/>
            <c:bubble3D val="0"/>
            <c:spPr>
              <a:solidFill>
                <a:srgbClr val="E18332"/>
              </a:solidFill>
              <a:ln w="19050">
                <a:noFill/>
              </a:ln>
              <a:effectLst/>
            </c:spPr>
            <c:extLst>
              <c:ext xmlns:c16="http://schemas.microsoft.com/office/drawing/2014/chart" uri="{C3380CC4-5D6E-409C-BE32-E72D297353CC}">
                <c16:uniqueId val="{00000003-280A-47C1-AA0D-12F9B2270A18}"/>
              </c:ext>
            </c:extLst>
          </c:dPt>
          <c:dPt>
            <c:idx val="2"/>
            <c:bubble3D val="0"/>
            <c:spPr>
              <a:solidFill>
                <a:srgbClr val="FFC743"/>
              </a:solidFill>
              <a:ln w="19050">
                <a:noFill/>
              </a:ln>
              <a:effectLst/>
            </c:spPr>
            <c:extLst>
              <c:ext xmlns:c16="http://schemas.microsoft.com/office/drawing/2014/chart" uri="{C3380CC4-5D6E-409C-BE32-E72D297353CC}">
                <c16:uniqueId val="{00000005-280A-47C1-AA0D-12F9B2270A18}"/>
              </c:ext>
            </c:extLst>
          </c:dPt>
          <c:dPt>
            <c:idx val="3"/>
            <c:bubble3D val="0"/>
            <c:spPr>
              <a:solidFill>
                <a:srgbClr val="01BCFF"/>
              </a:solidFill>
              <a:ln w="19050">
                <a:noFill/>
              </a:ln>
              <a:effectLst/>
            </c:spPr>
            <c:extLst>
              <c:ext xmlns:c16="http://schemas.microsoft.com/office/drawing/2014/chart" uri="{C3380CC4-5D6E-409C-BE32-E72D297353CC}">
                <c16:uniqueId val="{00000007-280A-47C1-AA0D-12F9B2270A18}"/>
              </c:ext>
            </c:extLst>
          </c:dPt>
          <c:dPt>
            <c:idx val="4"/>
            <c:bubble3D val="0"/>
            <c:spPr>
              <a:solidFill>
                <a:srgbClr val="3676BC"/>
              </a:solidFill>
              <a:ln w="19050">
                <a:noFill/>
              </a:ln>
              <a:effectLst/>
            </c:spPr>
            <c:extLst>
              <c:ext xmlns:c16="http://schemas.microsoft.com/office/drawing/2014/chart" uri="{C3380CC4-5D6E-409C-BE32-E72D297353CC}">
                <c16:uniqueId val="{00000009-280A-47C1-AA0D-12F9B2270A18}"/>
              </c:ext>
            </c:extLst>
          </c:dPt>
          <c:dPt>
            <c:idx val="5"/>
            <c:bubble3D val="0"/>
            <c:spPr>
              <a:solidFill>
                <a:schemeClr val="tx1"/>
              </a:solidFill>
              <a:ln w="19050">
                <a:noFill/>
              </a:ln>
              <a:effectLst/>
            </c:spPr>
            <c:extLst>
              <c:ext xmlns:c16="http://schemas.microsoft.com/office/drawing/2014/chart" uri="{C3380CC4-5D6E-409C-BE32-E72D297353CC}">
                <c16:uniqueId val="{0000000B-280A-47C1-AA0D-12F9B2270A18}"/>
              </c:ext>
            </c:extLst>
          </c:dPt>
          <c:dPt>
            <c:idx val="6"/>
            <c:bubble3D val="0"/>
            <c:spPr>
              <a:solidFill>
                <a:srgbClr val="8F133C"/>
              </a:solidFill>
              <a:ln w="19050">
                <a:noFill/>
              </a:ln>
              <a:effectLst/>
            </c:spPr>
            <c:extLst>
              <c:ext xmlns:c16="http://schemas.microsoft.com/office/drawing/2014/chart" uri="{C3380CC4-5D6E-409C-BE32-E72D297353CC}">
                <c16:uniqueId val="{0000000D-280A-47C1-AA0D-12F9B2270A18}"/>
              </c:ext>
            </c:extLst>
          </c:dPt>
          <c:dPt>
            <c:idx val="7"/>
            <c:bubble3D val="0"/>
            <c:spPr>
              <a:solidFill>
                <a:srgbClr val="339F45"/>
              </a:solidFill>
              <a:ln w="19050">
                <a:noFill/>
              </a:ln>
              <a:effectLst/>
            </c:spPr>
            <c:extLst>
              <c:ext xmlns:c16="http://schemas.microsoft.com/office/drawing/2014/chart" uri="{C3380CC4-5D6E-409C-BE32-E72D297353CC}">
                <c16:uniqueId val="{0000000F-280A-47C1-AA0D-12F9B2270A18}"/>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80A-47C1-AA0D-12F9B2270A1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August FRM Verifications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August!$B$3</c:f>
              <c:strCache>
                <c:ptCount val="1"/>
                <c:pt idx="0">
                  <c:v>No Missing Controls</c:v>
                </c:pt>
              </c:strCache>
            </c:strRef>
          </c:tx>
          <c:spPr>
            <a:solidFill>
              <a:schemeClr val="accent1"/>
            </a:solidFill>
            <a:ln>
              <a:noFill/>
            </a:ln>
            <a:effectLst/>
          </c:spPr>
          <c:invertIfNegative val="0"/>
          <c:cat>
            <c:strRef>
              <c:f>August!$A$4:$A$23</c:f>
              <c:strCache>
                <c:ptCount val="20"/>
                <c:pt idx="0">
                  <c:v>Hazardous Substances Chronic General</c:v>
                </c:pt>
                <c:pt idx="1">
                  <c:v>Blasting (Underground)</c:v>
                </c:pt>
                <c:pt idx="2">
                  <c:v>Drowning</c:v>
                </c:pt>
                <c:pt idx="3">
                  <c:v>Ground Failure</c:v>
                </c:pt>
                <c:pt idx="4">
                  <c:v>Interaction with Aircraft Unmanned</c:v>
                </c:pt>
                <c:pt idx="5">
                  <c:v>Exposure to Electrical Hazards</c:v>
                </c:pt>
                <c:pt idx="6">
                  <c:v>Lifting Operations</c:v>
                </c:pt>
                <c:pt idx="7">
                  <c:v>Fall from Heights</c:v>
                </c:pt>
                <c:pt idx="8">
                  <c:v>Hazardous Substances Acute</c:v>
                </c:pt>
                <c:pt idx="9">
                  <c:v>Falling Objects</c:v>
                </c:pt>
                <c:pt idx="10">
                  <c:v>Entanglement and Crushing</c:v>
                </c:pt>
                <c:pt idx="11">
                  <c:v>Vehicle Collisions or Rollover</c:v>
                </c:pt>
                <c:pt idx="12">
                  <c:v>Vehicle Impact on Person</c:v>
                </c:pt>
                <c:pt idx="13">
                  <c:v>Uncontrolled Release of Energy Mapped</c:v>
                </c:pt>
                <c:pt idx="14">
                  <c:v>Confined Space</c:v>
                </c:pt>
                <c:pt idx="15">
                  <c:v>Fire</c:v>
                </c:pt>
                <c:pt idx="16">
                  <c:v>Underground Rock Fall</c:v>
                </c:pt>
                <c:pt idx="17">
                  <c:v>Underground Inrush</c:v>
                </c:pt>
                <c:pt idx="18">
                  <c:v>Underground Hazardous Atmosphere</c:v>
                </c:pt>
                <c:pt idx="19">
                  <c:v>Underground Shaft Hoisting</c:v>
                </c:pt>
              </c:strCache>
            </c:strRef>
          </c:cat>
          <c:val>
            <c:numRef>
              <c:f>August!$B$4:$B$23</c:f>
              <c:numCache>
                <c:formatCode>General</c:formatCode>
                <c:ptCount val="20"/>
                <c:pt idx="1">
                  <c:v>1</c:v>
                </c:pt>
                <c:pt idx="2">
                  <c:v>2</c:v>
                </c:pt>
                <c:pt idx="3">
                  <c:v>2</c:v>
                </c:pt>
                <c:pt idx="4">
                  <c:v>2</c:v>
                </c:pt>
                <c:pt idx="5">
                  <c:v>14</c:v>
                </c:pt>
                <c:pt idx="6">
                  <c:v>7</c:v>
                </c:pt>
                <c:pt idx="7">
                  <c:v>9</c:v>
                </c:pt>
                <c:pt idx="8">
                  <c:v>9</c:v>
                </c:pt>
                <c:pt idx="9">
                  <c:v>5</c:v>
                </c:pt>
                <c:pt idx="10">
                  <c:v>15</c:v>
                </c:pt>
                <c:pt idx="11">
                  <c:v>8</c:v>
                </c:pt>
                <c:pt idx="12">
                  <c:v>18</c:v>
                </c:pt>
                <c:pt idx="13">
                  <c:v>11</c:v>
                </c:pt>
                <c:pt idx="14">
                  <c:v>17</c:v>
                </c:pt>
                <c:pt idx="15">
                  <c:v>5</c:v>
                </c:pt>
                <c:pt idx="16">
                  <c:v>3</c:v>
                </c:pt>
                <c:pt idx="17">
                  <c:v>2</c:v>
                </c:pt>
                <c:pt idx="18">
                  <c:v>1</c:v>
                </c:pt>
                <c:pt idx="19">
                  <c:v>1</c:v>
                </c:pt>
              </c:numCache>
            </c:numRef>
          </c:val>
          <c:extLst>
            <c:ext xmlns:c16="http://schemas.microsoft.com/office/drawing/2014/chart" uri="{C3380CC4-5D6E-409C-BE32-E72D297353CC}">
              <c16:uniqueId val="{00000000-5CAF-4177-9BC9-50B823D65412}"/>
            </c:ext>
          </c:extLst>
        </c:ser>
        <c:ser>
          <c:idx val="1"/>
          <c:order val="1"/>
          <c:tx>
            <c:strRef>
              <c:f>August!$C$3</c:f>
              <c:strCache>
                <c:ptCount val="1"/>
                <c:pt idx="0">
                  <c:v>Missing Controls</c:v>
                </c:pt>
              </c:strCache>
            </c:strRef>
          </c:tx>
          <c:spPr>
            <a:solidFill>
              <a:schemeClr val="accent2"/>
            </a:solidFill>
            <a:ln>
              <a:noFill/>
            </a:ln>
            <a:effectLst/>
          </c:spPr>
          <c:invertIfNegative val="0"/>
          <c:cat>
            <c:strRef>
              <c:f>August!$A$4:$A$23</c:f>
              <c:strCache>
                <c:ptCount val="20"/>
                <c:pt idx="0">
                  <c:v>Hazardous Substances Chronic General</c:v>
                </c:pt>
                <c:pt idx="1">
                  <c:v>Blasting (Underground)</c:v>
                </c:pt>
                <c:pt idx="2">
                  <c:v>Drowning</c:v>
                </c:pt>
                <c:pt idx="3">
                  <c:v>Ground Failure</c:v>
                </c:pt>
                <c:pt idx="4">
                  <c:v>Interaction with Aircraft Unmanned</c:v>
                </c:pt>
                <c:pt idx="5">
                  <c:v>Exposure to Electrical Hazards</c:v>
                </c:pt>
                <c:pt idx="6">
                  <c:v>Lifting Operations</c:v>
                </c:pt>
                <c:pt idx="7">
                  <c:v>Fall from Heights</c:v>
                </c:pt>
                <c:pt idx="8">
                  <c:v>Hazardous Substances Acute</c:v>
                </c:pt>
                <c:pt idx="9">
                  <c:v>Falling Objects</c:v>
                </c:pt>
                <c:pt idx="10">
                  <c:v>Entanglement and Crushing</c:v>
                </c:pt>
                <c:pt idx="11">
                  <c:v>Vehicle Collisions or Rollover</c:v>
                </c:pt>
                <c:pt idx="12">
                  <c:v>Vehicle Impact on Person</c:v>
                </c:pt>
                <c:pt idx="13">
                  <c:v>Uncontrolled Release of Energy Mapped</c:v>
                </c:pt>
                <c:pt idx="14">
                  <c:v>Confined Space</c:v>
                </c:pt>
                <c:pt idx="15">
                  <c:v>Fire</c:v>
                </c:pt>
                <c:pt idx="16">
                  <c:v>Underground Rock Fall</c:v>
                </c:pt>
                <c:pt idx="17">
                  <c:v>Underground Inrush</c:v>
                </c:pt>
                <c:pt idx="18">
                  <c:v>Underground Hazardous Atmosphere</c:v>
                </c:pt>
                <c:pt idx="19">
                  <c:v>Underground Shaft Hoisting</c:v>
                </c:pt>
              </c:strCache>
            </c:strRef>
          </c:cat>
          <c:val>
            <c:numRef>
              <c:f>August!$C$4:$C$23</c:f>
              <c:numCache>
                <c:formatCode>General</c:formatCode>
                <c:ptCount val="20"/>
                <c:pt idx="0">
                  <c:v>1</c:v>
                </c:pt>
                <c:pt idx="1">
                  <c:v>1</c:v>
                </c:pt>
                <c:pt idx="2">
                  <c:v>1</c:v>
                </c:pt>
                <c:pt idx="3">
                  <c:v>1</c:v>
                </c:pt>
                <c:pt idx="4">
                  <c:v>1</c:v>
                </c:pt>
                <c:pt idx="5">
                  <c:v>4</c:v>
                </c:pt>
                <c:pt idx="6">
                  <c:v>2</c:v>
                </c:pt>
                <c:pt idx="7">
                  <c:v>2</c:v>
                </c:pt>
                <c:pt idx="8">
                  <c:v>2</c:v>
                </c:pt>
                <c:pt idx="9">
                  <c:v>1</c:v>
                </c:pt>
                <c:pt idx="10">
                  <c:v>2</c:v>
                </c:pt>
                <c:pt idx="11">
                  <c:v>1</c:v>
                </c:pt>
                <c:pt idx="12">
                  <c:v>2</c:v>
                </c:pt>
                <c:pt idx="13">
                  <c:v>1</c:v>
                </c:pt>
              </c:numCache>
            </c:numRef>
          </c:val>
          <c:extLst>
            <c:ext xmlns:c16="http://schemas.microsoft.com/office/drawing/2014/chart" uri="{C3380CC4-5D6E-409C-BE32-E72D297353CC}">
              <c16:uniqueId val="{00000001-5CAF-4177-9BC9-50B823D65412}"/>
            </c:ext>
          </c:extLst>
        </c:ser>
        <c:dLbls>
          <c:showLegendKey val="0"/>
          <c:showVal val="0"/>
          <c:showCatName val="0"/>
          <c:showSerName val="0"/>
          <c:showPercent val="0"/>
          <c:showBubbleSize val="0"/>
        </c:dLbls>
        <c:gapWidth val="150"/>
        <c:overlap val="100"/>
        <c:axId val="788975807"/>
        <c:axId val="794231311"/>
      </c:barChart>
      <c:catAx>
        <c:axId val="78897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231311"/>
        <c:crosses val="autoZero"/>
        <c:auto val="1"/>
        <c:lblAlgn val="ctr"/>
        <c:lblOffset val="100"/>
        <c:noMultiLvlLbl val="0"/>
      </c:catAx>
      <c:valAx>
        <c:axId val="7942313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975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493348-3920-4861-9C35-43968AD5901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0DCE147-5E43-4845-8DEC-188AA48F148D}">
      <dgm:prSet phldrT="[Text]"/>
      <dgm:spPr/>
      <dgm:t>
        <a:bodyPr/>
        <a:lstStyle/>
        <a:p>
          <a:endParaRPr lang="en-US" b="1"/>
        </a:p>
      </dgm:t>
    </dgm:pt>
    <dgm:pt modelId="{D0797C8A-5D2C-41A2-BFAE-CA25FB5756CC}" type="parTrans" cxnId="{3225BA81-C5C4-4A21-A373-BC584E5AEB39}">
      <dgm:prSet/>
      <dgm:spPr/>
      <dgm:t>
        <a:bodyPr/>
        <a:lstStyle/>
        <a:p>
          <a:endParaRPr lang="en-US"/>
        </a:p>
      </dgm:t>
    </dgm:pt>
    <dgm:pt modelId="{29A65A7C-7DA7-4E6D-9271-5015E4FDC274}" type="sibTrans" cxnId="{3225BA81-C5C4-4A21-A373-BC584E5AEB39}">
      <dgm:prSet/>
      <dgm:spPr/>
      <dgm:t>
        <a:bodyPr/>
        <a:lstStyle/>
        <a:p>
          <a:endParaRPr lang="en-US"/>
        </a:p>
      </dgm:t>
    </dgm:pt>
    <dgm:pt modelId="{D7322798-7343-46BF-98D0-31370F5FB8F7}">
      <dgm:prSet phldrT="[Text]" custT="1"/>
      <dgm:spPr/>
      <dgm:t>
        <a:bodyPr/>
        <a:lstStyle/>
        <a:p>
          <a:r>
            <a:rPr lang="en-US" sz="1200" b="0"/>
            <a:t>Promoting a Safe &amp; Healthy Workplace</a:t>
          </a:r>
        </a:p>
      </dgm:t>
    </dgm:pt>
    <dgm:pt modelId="{E1AE63FA-E89F-4137-B8FC-37C0C0FA4BBC}" type="parTrans" cxnId="{9F278177-E2BA-45E0-AA54-8815D9C090D5}">
      <dgm:prSet/>
      <dgm:spPr/>
      <dgm:t>
        <a:bodyPr/>
        <a:lstStyle/>
        <a:p>
          <a:endParaRPr lang="en-US"/>
        </a:p>
      </dgm:t>
    </dgm:pt>
    <dgm:pt modelId="{460AEF0B-D1AE-4AD7-B089-A29016837070}" type="sibTrans" cxnId="{9F278177-E2BA-45E0-AA54-8815D9C090D5}">
      <dgm:prSet/>
      <dgm:spPr/>
      <dgm:t>
        <a:bodyPr/>
        <a:lstStyle/>
        <a:p>
          <a:endParaRPr lang="en-US"/>
        </a:p>
      </dgm:t>
    </dgm:pt>
    <dgm:pt modelId="{384CA1E3-5362-4AAA-821E-CDDD795E2BD8}">
      <dgm:prSet phldrT="[Text]"/>
      <dgm:spPr/>
      <dgm:t>
        <a:bodyPr/>
        <a:lstStyle/>
        <a:p>
          <a:endParaRPr lang="en-US" b="1"/>
        </a:p>
      </dgm:t>
    </dgm:pt>
    <dgm:pt modelId="{D1E9DE02-FDF7-492C-A4B3-6E90C89828BB}" type="parTrans" cxnId="{9B2319FB-BF51-469D-AD7C-A6D93BA99094}">
      <dgm:prSet/>
      <dgm:spPr/>
      <dgm:t>
        <a:bodyPr/>
        <a:lstStyle/>
        <a:p>
          <a:endParaRPr lang="en-US"/>
        </a:p>
      </dgm:t>
    </dgm:pt>
    <dgm:pt modelId="{AE0BB6D8-A45D-49D6-85A0-FFF25003808F}" type="sibTrans" cxnId="{9B2319FB-BF51-469D-AD7C-A6D93BA99094}">
      <dgm:prSet/>
      <dgm:spPr/>
      <dgm:t>
        <a:bodyPr/>
        <a:lstStyle/>
        <a:p>
          <a:endParaRPr lang="en-US"/>
        </a:p>
      </dgm:t>
    </dgm:pt>
    <dgm:pt modelId="{0CC17C5D-9574-4C99-8BCA-B20B1CF32F22}">
      <dgm:prSet phldrT="[Text]" custT="1"/>
      <dgm:spPr/>
      <dgm:t>
        <a:bodyPr/>
        <a:lstStyle/>
        <a:p>
          <a:r>
            <a:rPr lang="en-US" sz="1100"/>
            <a:t>Avoiding Conflict of Interest</a:t>
          </a:r>
        </a:p>
      </dgm:t>
    </dgm:pt>
    <dgm:pt modelId="{997C899A-F96F-4156-AA81-DF87521342DF}" type="parTrans" cxnId="{1C2D5934-3E8F-43E6-89CC-8ED4E7AA8400}">
      <dgm:prSet/>
      <dgm:spPr/>
      <dgm:t>
        <a:bodyPr/>
        <a:lstStyle/>
        <a:p>
          <a:endParaRPr lang="en-US"/>
        </a:p>
      </dgm:t>
    </dgm:pt>
    <dgm:pt modelId="{5F0E9C53-7C40-4044-B67E-7BC92412368D}" type="sibTrans" cxnId="{1C2D5934-3E8F-43E6-89CC-8ED4E7AA8400}">
      <dgm:prSet/>
      <dgm:spPr/>
      <dgm:t>
        <a:bodyPr/>
        <a:lstStyle/>
        <a:p>
          <a:endParaRPr lang="en-US"/>
        </a:p>
      </dgm:t>
    </dgm:pt>
    <dgm:pt modelId="{3804B319-B160-4F7C-8508-23DFD4AE61FA}">
      <dgm:prSet phldrT="[Text]"/>
      <dgm:spPr/>
      <dgm:t>
        <a:bodyPr/>
        <a:lstStyle/>
        <a:p>
          <a:endParaRPr lang="en-US" b="1"/>
        </a:p>
      </dgm:t>
    </dgm:pt>
    <dgm:pt modelId="{449BEA5C-9C8E-49CE-8E33-AC551DD7AA43}" type="parTrans" cxnId="{15847C6F-A41A-4A37-9CDD-B997E5BC879D}">
      <dgm:prSet/>
      <dgm:spPr/>
      <dgm:t>
        <a:bodyPr/>
        <a:lstStyle/>
        <a:p>
          <a:endParaRPr lang="en-US"/>
        </a:p>
      </dgm:t>
    </dgm:pt>
    <dgm:pt modelId="{9A954C66-8D14-43FE-8A8B-DA11BD6340BB}" type="sibTrans" cxnId="{15847C6F-A41A-4A37-9CDD-B997E5BC879D}">
      <dgm:prSet/>
      <dgm:spPr/>
      <dgm:t>
        <a:bodyPr/>
        <a:lstStyle/>
        <a:p>
          <a:endParaRPr lang="en-US"/>
        </a:p>
      </dgm:t>
    </dgm:pt>
    <dgm:pt modelId="{3411867E-3114-47D1-B3F3-108AEDA91110}">
      <dgm:prSet phldrT="[Text]" custT="1"/>
      <dgm:spPr/>
      <dgm:t>
        <a:bodyPr/>
        <a:lstStyle/>
        <a:p>
          <a:r>
            <a:rPr lang="en-US" sz="1200"/>
            <a:t>Fighting Corruption and Bribery</a:t>
          </a:r>
        </a:p>
      </dgm:t>
    </dgm:pt>
    <dgm:pt modelId="{314A1E2A-2FC0-43DA-9857-E7FDC9E9DF4B}" type="parTrans" cxnId="{724965BA-3872-417B-A1E0-C462BDBF4710}">
      <dgm:prSet/>
      <dgm:spPr/>
      <dgm:t>
        <a:bodyPr/>
        <a:lstStyle/>
        <a:p>
          <a:endParaRPr lang="en-US"/>
        </a:p>
      </dgm:t>
    </dgm:pt>
    <dgm:pt modelId="{B0834729-3441-409C-9153-2C03E7323EE6}" type="sibTrans" cxnId="{724965BA-3872-417B-A1E0-C462BDBF4710}">
      <dgm:prSet/>
      <dgm:spPr/>
      <dgm:t>
        <a:bodyPr/>
        <a:lstStyle/>
        <a:p>
          <a:endParaRPr lang="en-US"/>
        </a:p>
      </dgm:t>
    </dgm:pt>
    <dgm:pt modelId="{D6316AE1-21AC-47B3-8DEE-F2499F5E39FB}">
      <dgm:prSet phldrT="[Text]" custT="1"/>
      <dgm:spPr/>
      <dgm:t>
        <a:bodyPr/>
        <a:lstStyle/>
        <a:p>
          <a:r>
            <a:rPr lang="en-US" sz="1200"/>
            <a:t>Promoting Fair Competition</a:t>
          </a:r>
        </a:p>
      </dgm:t>
    </dgm:pt>
    <dgm:pt modelId="{891CEF1F-50B1-4BEC-A6CF-089A5F4898AE}" type="parTrans" cxnId="{D3234082-8896-4791-85F0-82FCF7B48B79}">
      <dgm:prSet/>
      <dgm:spPr/>
      <dgm:t>
        <a:bodyPr/>
        <a:lstStyle/>
        <a:p>
          <a:endParaRPr lang="en-US"/>
        </a:p>
      </dgm:t>
    </dgm:pt>
    <dgm:pt modelId="{9A363480-6A7D-4CF8-B560-A119EA1C0D6B}" type="sibTrans" cxnId="{D3234082-8896-4791-85F0-82FCF7B48B79}">
      <dgm:prSet/>
      <dgm:spPr/>
      <dgm:t>
        <a:bodyPr/>
        <a:lstStyle/>
        <a:p>
          <a:endParaRPr lang="en-US"/>
        </a:p>
      </dgm:t>
    </dgm:pt>
    <dgm:pt modelId="{843E608A-4A27-49B7-8BFE-F69D3F09F427}">
      <dgm:prSet/>
      <dgm:spPr/>
      <dgm:t>
        <a:bodyPr/>
        <a:lstStyle/>
        <a:p>
          <a:endParaRPr lang="en-US" b="1"/>
        </a:p>
      </dgm:t>
    </dgm:pt>
    <dgm:pt modelId="{A430F62E-64EE-47AF-86B9-9E10A5FEE0D7}" type="parTrans" cxnId="{9B5069F5-D906-41C1-9989-43D33D31687A}">
      <dgm:prSet/>
      <dgm:spPr/>
      <dgm:t>
        <a:bodyPr/>
        <a:lstStyle/>
        <a:p>
          <a:endParaRPr lang="en-US"/>
        </a:p>
      </dgm:t>
    </dgm:pt>
    <dgm:pt modelId="{A4FC4F3B-0615-4BBC-915D-E20B0C24898A}" type="sibTrans" cxnId="{9B5069F5-D906-41C1-9989-43D33D31687A}">
      <dgm:prSet/>
      <dgm:spPr/>
      <dgm:t>
        <a:bodyPr/>
        <a:lstStyle/>
        <a:p>
          <a:endParaRPr lang="en-US"/>
        </a:p>
      </dgm:t>
    </dgm:pt>
    <dgm:pt modelId="{BFD2B648-822F-49C7-87C9-8C6887F0A4F0}">
      <dgm:prSet/>
      <dgm:spPr/>
      <dgm:t>
        <a:bodyPr/>
        <a:lstStyle/>
        <a:p>
          <a:endParaRPr lang="en-US" b="1"/>
        </a:p>
      </dgm:t>
    </dgm:pt>
    <dgm:pt modelId="{6DAE9EB9-7805-42C1-A4F8-AA4CA875A45F}" type="parTrans" cxnId="{6146CA8B-6E9E-4B47-A346-73D482303E24}">
      <dgm:prSet/>
      <dgm:spPr/>
      <dgm:t>
        <a:bodyPr/>
        <a:lstStyle/>
        <a:p>
          <a:endParaRPr lang="en-US"/>
        </a:p>
      </dgm:t>
    </dgm:pt>
    <dgm:pt modelId="{A80B6AEE-3E23-46B0-BD37-8C615ADFC871}" type="sibTrans" cxnId="{6146CA8B-6E9E-4B47-A346-73D482303E24}">
      <dgm:prSet/>
      <dgm:spPr/>
      <dgm:t>
        <a:bodyPr/>
        <a:lstStyle/>
        <a:p>
          <a:endParaRPr lang="en-US"/>
        </a:p>
      </dgm:t>
    </dgm:pt>
    <dgm:pt modelId="{5306399A-FB35-4C60-8BC1-BF1D88045DD6}">
      <dgm:prSet phldrT="[Text]" custT="1"/>
      <dgm:spPr/>
      <dgm:t>
        <a:bodyPr/>
        <a:lstStyle/>
        <a:p>
          <a:r>
            <a:rPr lang="en-US" sz="1200"/>
            <a:t>Adhering to Trade Restrictions</a:t>
          </a:r>
        </a:p>
      </dgm:t>
    </dgm:pt>
    <dgm:pt modelId="{7BA32809-AA18-40EF-8794-883CE6E927A7}" type="parTrans" cxnId="{16EFB7D9-7828-4654-9DE9-3A772DEF5D25}">
      <dgm:prSet/>
      <dgm:spPr/>
      <dgm:t>
        <a:bodyPr/>
        <a:lstStyle/>
        <a:p>
          <a:endParaRPr lang="en-US"/>
        </a:p>
      </dgm:t>
    </dgm:pt>
    <dgm:pt modelId="{60B188FE-F066-4C4B-B686-6E9030003B28}" type="sibTrans" cxnId="{16EFB7D9-7828-4654-9DE9-3A772DEF5D25}">
      <dgm:prSet/>
      <dgm:spPr/>
      <dgm:t>
        <a:bodyPr/>
        <a:lstStyle/>
        <a:p>
          <a:endParaRPr lang="en-US"/>
        </a:p>
      </dgm:t>
    </dgm:pt>
    <dgm:pt modelId="{66503776-9EDC-45CA-B38A-14DC169ABB0B}">
      <dgm:prSet custT="1"/>
      <dgm:spPr/>
      <dgm:t>
        <a:bodyPr/>
        <a:lstStyle/>
        <a:p>
          <a:r>
            <a:rPr lang="en-US" sz="1200"/>
            <a:t>Contributing to Our Communities</a:t>
          </a:r>
        </a:p>
      </dgm:t>
    </dgm:pt>
    <dgm:pt modelId="{E5E534A5-09C3-4975-AAA1-248741B2DECC}" type="parTrans" cxnId="{50FE10CB-0A80-4BF0-91F5-EA8C2B052F21}">
      <dgm:prSet/>
      <dgm:spPr/>
      <dgm:t>
        <a:bodyPr/>
        <a:lstStyle/>
        <a:p>
          <a:endParaRPr lang="en-US"/>
        </a:p>
      </dgm:t>
    </dgm:pt>
    <dgm:pt modelId="{61F8B88E-A70E-45DE-9EE8-92C0247C4A7A}" type="sibTrans" cxnId="{50FE10CB-0A80-4BF0-91F5-EA8C2B052F21}">
      <dgm:prSet/>
      <dgm:spPr/>
      <dgm:t>
        <a:bodyPr/>
        <a:lstStyle/>
        <a:p>
          <a:endParaRPr lang="en-US"/>
        </a:p>
      </dgm:t>
    </dgm:pt>
    <dgm:pt modelId="{D0E4860C-3423-4497-8F85-3D2D3DB00980}">
      <dgm:prSet custT="1"/>
      <dgm:spPr/>
      <dgm:t>
        <a:bodyPr/>
        <a:lstStyle/>
        <a:p>
          <a:r>
            <a:rPr lang="en-US" sz="1200"/>
            <a:t>Human Rights and Labor</a:t>
          </a:r>
        </a:p>
      </dgm:t>
    </dgm:pt>
    <dgm:pt modelId="{4F3E83D9-D9FE-445D-B9E5-FE5554D807D5}" type="parTrans" cxnId="{F144CE4A-D47A-4BC1-AFDE-32DE9481759A}">
      <dgm:prSet/>
      <dgm:spPr/>
      <dgm:t>
        <a:bodyPr/>
        <a:lstStyle/>
        <a:p>
          <a:endParaRPr lang="en-US"/>
        </a:p>
      </dgm:t>
    </dgm:pt>
    <dgm:pt modelId="{4A001CC7-D513-4A4D-B0D8-462B9C194352}" type="sibTrans" cxnId="{F144CE4A-D47A-4BC1-AFDE-32DE9481759A}">
      <dgm:prSet/>
      <dgm:spPr/>
      <dgm:t>
        <a:bodyPr/>
        <a:lstStyle/>
        <a:p>
          <a:endParaRPr lang="en-US"/>
        </a:p>
      </dgm:t>
    </dgm:pt>
    <dgm:pt modelId="{9291C4E8-6333-4D7E-8198-6E15FD697370}">
      <dgm:prSet custT="1"/>
      <dgm:spPr/>
      <dgm:t>
        <a:bodyPr/>
        <a:lstStyle/>
        <a:p>
          <a:r>
            <a:rPr lang="en-US" sz="1200"/>
            <a:t>Responsible Sourcing of Minerals &amp; Metals</a:t>
          </a:r>
        </a:p>
      </dgm:t>
    </dgm:pt>
    <dgm:pt modelId="{B5780221-96CF-4293-B778-8E6790EA3065}" type="parTrans" cxnId="{B899D455-E9C8-4566-B726-999BE48228F2}">
      <dgm:prSet/>
      <dgm:spPr/>
      <dgm:t>
        <a:bodyPr/>
        <a:lstStyle/>
        <a:p>
          <a:endParaRPr lang="en-US"/>
        </a:p>
      </dgm:t>
    </dgm:pt>
    <dgm:pt modelId="{91CD56A2-FB2A-4F4F-A3F9-B9DA2F94542D}" type="sibTrans" cxnId="{B899D455-E9C8-4566-B726-999BE48228F2}">
      <dgm:prSet/>
      <dgm:spPr/>
      <dgm:t>
        <a:bodyPr/>
        <a:lstStyle/>
        <a:p>
          <a:endParaRPr lang="en-US"/>
        </a:p>
      </dgm:t>
    </dgm:pt>
    <dgm:pt modelId="{9006ED13-337C-4CDC-8CC6-2B3F1F64C3D0}">
      <dgm:prSet custT="1"/>
      <dgm:spPr/>
      <dgm:t>
        <a:bodyPr/>
        <a:lstStyle/>
        <a:p>
          <a:r>
            <a:rPr lang="en-US" sz="1200"/>
            <a:t>Environmental Stewardship</a:t>
          </a:r>
        </a:p>
      </dgm:t>
    </dgm:pt>
    <dgm:pt modelId="{C5DD6B88-26B7-49C8-B459-32600827809C}" type="parTrans" cxnId="{45B6DF8D-C682-4676-A683-9F87EC6FBD08}">
      <dgm:prSet/>
      <dgm:spPr/>
      <dgm:t>
        <a:bodyPr/>
        <a:lstStyle/>
        <a:p>
          <a:endParaRPr lang="en-US"/>
        </a:p>
      </dgm:t>
    </dgm:pt>
    <dgm:pt modelId="{25B54DFE-3D27-46D9-BEC5-B8F86A162122}" type="sibTrans" cxnId="{45B6DF8D-C682-4676-A683-9F87EC6FBD08}">
      <dgm:prSet/>
      <dgm:spPr/>
      <dgm:t>
        <a:bodyPr/>
        <a:lstStyle/>
        <a:p>
          <a:endParaRPr lang="en-US"/>
        </a:p>
      </dgm:t>
    </dgm:pt>
    <dgm:pt modelId="{9FB16DFC-3AC1-43EC-B16C-E0DFD0DCA0E7}">
      <dgm:prSet custT="1"/>
      <dgm:spPr/>
      <dgm:t>
        <a:bodyPr/>
        <a:lstStyle/>
        <a:p>
          <a:r>
            <a:rPr lang="en-US" sz="1200" err="1"/>
            <a:t>FCX</a:t>
          </a:r>
          <a:r>
            <a:rPr lang="en-US" sz="1200"/>
            <a:t> Compliance Line</a:t>
          </a:r>
        </a:p>
      </dgm:t>
    </dgm:pt>
    <dgm:pt modelId="{A5226134-5078-45D3-A2C9-6052A7592B71}" type="parTrans" cxnId="{969D7B3E-0559-491C-87F9-871EF81279A6}">
      <dgm:prSet/>
      <dgm:spPr/>
      <dgm:t>
        <a:bodyPr/>
        <a:lstStyle/>
        <a:p>
          <a:endParaRPr lang="en-US"/>
        </a:p>
      </dgm:t>
    </dgm:pt>
    <dgm:pt modelId="{7489DE81-DB1B-42FF-A245-4B3327C463A5}" type="sibTrans" cxnId="{969D7B3E-0559-491C-87F9-871EF81279A6}">
      <dgm:prSet/>
      <dgm:spPr/>
      <dgm:t>
        <a:bodyPr/>
        <a:lstStyle/>
        <a:p>
          <a:endParaRPr lang="en-US"/>
        </a:p>
      </dgm:t>
    </dgm:pt>
    <dgm:pt modelId="{42B592AF-C645-436B-B3DC-F1011F7AF751}">
      <dgm:prSet custT="1"/>
      <dgm:spPr/>
      <dgm:t>
        <a:bodyPr/>
        <a:lstStyle/>
        <a:p>
          <a:r>
            <a:rPr lang="en-US" sz="1200"/>
            <a:t>Resources for Getting Help and Reporting Possible Violations</a:t>
          </a:r>
        </a:p>
      </dgm:t>
    </dgm:pt>
    <dgm:pt modelId="{891127D1-C364-44C6-9F2B-13CF7F78C4EB}" type="parTrans" cxnId="{A895E1D6-304A-4FC1-BAC1-6BC6A507A329}">
      <dgm:prSet/>
      <dgm:spPr/>
      <dgm:t>
        <a:bodyPr/>
        <a:lstStyle/>
        <a:p>
          <a:endParaRPr lang="en-US"/>
        </a:p>
      </dgm:t>
    </dgm:pt>
    <dgm:pt modelId="{0A68826B-C164-4CD7-AA10-FDB041864B38}" type="sibTrans" cxnId="{A895E1D6-304A-4FC1-BAC1-6BC6A507A329}">
      <dgm:prSet/>
      <dgm:spPr/>
      <dgm:t>
        <a:bodyPr/>
        <a:lstStyle/>
        <a:p>
          <a:endParaRPr lang="en-US"/>
        </a:p>
      </dgm:t>
    </dgm:pt>
    <dgm:pt modelId="{6CDB1534-9368-4022-AD14-A2BF4FB6A6FD}">
      <dgm:prSet phldrT="[Text]" custT="1"/>
      <dgm:spPr/>
      <dgm:t>
        <a:bodyPr/>
        <a:lstStyle/>
        <a:p>
          <a:r>
            <a:rPr lang="en-US" sz="1100"/>
            <a:t>Marinating Accurate Books &amp; Records</a:t>
          </a:r>
        </a:p>
      </dgm:t>
    </dgm:pt>
    <dgm:pt modelId="{1921B818-3364-4F82-B5DB-17E97632701A}" type="parTrans" cxnId="{D5C42F3D-A008-4598-A774-C76CCD00317E}">
      <dgm:prSet/>
      <dgm:spPr/>
      <dgm:t>
        <a:bodyPr/>
        <a:lstStyle/>
        <a:p>
          <a:endParaRPr lang="en-US"/>
        </a:p>
      </dgm:t>
    </dgm:pt>
    <dgm:pt modelId="{5B2D7685-0C5E-4FCB-A5EB-947D350D9E3C}" type="sibTrans" cxnId="{D5C42F3D-A008-4598-A774-C76CCD00317E}">
      <dgm:prSet/>
      <dgm:spPr/>
      <dgm:t>
        <a:bodyPr/>
        <a:lstStyle/>
        <a:p>
          <a:endParaRPr lang="en-US"/>
        </a:p>
      </dgm:t>
    </dgm:pt>
    <dgm:pt modelId="{D53A9035-0436-4AA4-AB18-B5B0A78195B1}">
      <dgm:prSet phldrT="[Text]" custT="1"/>
      <dgm:spPr/>
      <dgm:t>
        <a:bodyPr/>
        <a:lstStyle/>
        <a:p>
          <a:r>
            <a:rPr lang="en-US" sz="1100"/>
            <a:t>Protecting Confidential Information and Intellectual Property</a:t>
          </a:r>
        </a:p>
      </dgm:t>
    </dgm:pt>
    <dgm:pt modelId="{A43EFB66-3546-4917-B61C-2C4C943686F0}" type="parTrans" cxnId="{6A1B2AE0-7DC4-42FE-A347-AE3F6193F60D}">
      <dgm:prSet/>
      <dgm:spPr/>
      <dgm:t>
        <a:bodyPr/>
        <a:lstStyle/>
        <a:p>
          <a:endParaRPr lang="en-US"/>
        </a:p>
      </dgm:t>
    </dgm:pt>
    <dgm:pt modelId="{0708C380-2513-4CB8-9D1F-CAA836FEABCF}" type="sibTrans" cxnId="{6A1B2AE0-7DC4-42FE-A347-AE3F6193F60D}">
      <dgm:prSet/>
      <dgm:spPr/>
      <dgm:t>
        <a:bodyPr/>
        <a:lstStyle/>
        <a:p>
          <a:endParaRPr lang="en-US"/>
        </a:p>
      </dgm:t>
    </dgm:pt>
    <dgm:pt modelId="{0EC95BE7-578E-4730-810B-CA6B69CFB594}">
      <dgm:prSet phldrT="[Text]" custT="1"/>
      <dgm:spPr/>
      <dgm:t>
        <a:bodyPr/>
        <a:lstStyle/>
        <a:p>
          <a:r>
            <a:rPr lang="en-US" sz="1100"/>
            <a:t>Sound business decisions and fair dealings</a:t>
          </a:r>
        </a:p>
      </dgm:t>
    </dgm:pt>
    <dgm:pt modelId="{AFDCAA6A-7B8F-429D-BC8B-700A66A5B2D4}" type="parTrans" cxnId="{8DAC0495-9654-4294-9BFD-FC1DDE6D9204}">
      <dgm:prSet/>
      <dgm:spPr/>
      <dgm:t>
        <a:bodyPr/>
        <a:lstStyle/>
        <a:p>
          <a:endParaRPr lang="en-US"/>
        </a:p>
      </dgm:t>
    </dgm:pt>
    <dgm:pt modelId="{5FD4F8B1-2837-456C-AA22-F0AA860D77E1}" type="sibTrans" cxnId="{8DAC0495-9654-4294-9BFD-FC1DDE6D9204}">
      <dgm:prSet/>
      <dgm:spPr/>
      <dgm:t>
        <a:bodyPr/>
        <a:lstStyle/>
        <a:p>
          <a:endParaRPr lang="en-US"/>
        </a:p>
      </dgm:t>
    </dgm:pt>
    <dgm:pt modelId="{849E1224-0492-413D-A2ED-19687F0183BE}">
      <dgm:prSet phldrT="[Text]" custT="1"/>
      <dgm:spPr/>
      <dgm:t>
        <a:bodyPr/>
        <a:lstStyle/>
        <a:p>
          <a:r>
            <a:rPr lang="en-US" sz="1200" b="0"/>
            <a:t>Value Inclusion &amp; Diversity</a:t>
          </a:r>
        </a:p>
      </dgm:t>
    </dgm:pt>
    <dgm:pt modelId="{9137E2AE-2C18-4DA0-AFBE-550520BDC192}" type="parTrans" cxnId="{2F5CB465-68BE-4926-BDC5-599433EC9579}">
      <dgm:prSet/>
      <dgm:spPr/>
      <dgm:t>
        <a:bodyPr/>
        <a:lstStyle/>
        <a:p>
          <a:endParaRPr lang="en-US"/>
        </a:p>
      </dgm:t>
    </dgm:pt>
    <dgm:pt modelId="{41354DED-C6FE-4C98-8521-CE7F907A607E}" type="sibTrans" cxnId="{2F5CB465-68BE-4926-BDC5-599433EC9579}">
      <dgm:prSet/>
      <dgm:spPr/>
      <dgm:t>
        <a:bodyPr/>
        <a:lstStyle/>
        <a:p>
          <a:endParaRPr lang="en-US"/>
        </a:p>
      </dgm:t>
    </dgm:pt>
    <dgm:pt modelId="{B12B9F06-E0F3-4393-97C7-5528DF6C71CF}">
      <dgm:prSet phldrT="[Text]" custT="1"/>
      <dgm:spPr/>
      <dgm:t>
        <a:bodyPr/>
        <a:lstStyle/>
        <a:p>
          <a:r>
            <a:rPr lang="en-US" sz="1200" b="0"/>
            <a:t>Drug- and Alcohol-Free Environment</a:t>
          </a:r>
        </a:p>
      </dgm:t>
    </dgm:pt>
    <dgm:pt modelId="{EF52E6CC-A424-4A5C-9343-B7A860093C84}" type="parTrans" cxnId="{F57A0849-FF74-4632-91B0-62842B21B588}">
      <dgm:prSet/>
      <dgm:spPr/>
      <dgm:t>
        <a:bodyPr/>
        <a:lstStyle/>
        <a:p>
          <a:endParaRPr lang="en-US"/>
        </a:p>
      </dgm:t>
    </dgm:pt>
    <dgm:pt modelId="{641C7AF1-B308-47CA-9C07-6CC61031E3CC}" type="sibTrans" cxnId="{F57A0849-FF74-4632-91B0-62842B21B588}">
      <dgm:prSet/>
      <dgm:spPr/>
      <dgm:t>
        <a:bodyPr/>
        <a:lstStyle/>
        <a:p>
          <a:endParaRPr lang="en-US"/>
        </a:p>
      </dgm:t>
    </dgm:pt>
    <dgm:pt modelId="{D06F04E7-8110-4FFE-8909-7CF3939F4FE9}" type="pres">
      <dgm:prSet presAssocID="{3C493348-3920-4861-9C35-43968AD5901F}" presName="Name0" presStyleCnt="0">
        <dgm:presLayoutVars>
          <dgm:dir/>
          <dgm:animLvl val="lvl"/>
          <dgm:resizeHandles val="exact"/>
        </dgm:presLayoutVars>
      </dgm:prSet>
      <dgm:spPr/>
    </dgm:pt>
    <dgm:pt modelId="{A4303579-5EAD-4067-AD0B-BDB6F40F6F25}" type="pres">
      <dgm:prSet presAssocID="{40DCE147-5E43-4845-8DEC-188AA48F148D}" presName="composite" presStyleCnt="0"/>
      <dgm:spPr/>
    </dgm:pt>
    <dgm:pt modelId="{54166E6D-CF24-4A3E-852D-C15A87AE1B9E}" type="pres">
      <dgm:prSet presAssocID="{40DCE147-5E43-4845-8DEC-188AA48F148D}" presName="parTx" presStyleLbl="alignNode1" presStyleIdx="0" presStyleCnt="5" custLinFactNeighborX="-643" custLinFactNeighborY="-7369">
        <dgm:presLayoutVars>
          <dgm:chMax val="0"/>
          <dgm:chPref val="0"/>
          <dgm:bulletEnabled val="1"/>
        </dgm:presLayoutVars>
      </dgm:prSet>
      <dgm:spPr/>
    </dgm:pt>
    <dgm:pt modelId="{ECD3136F-D65A-42D7-8255-1F78C2FA3BB3}" type="pres">
      <dgm:prSet presAssocID="{40DCE147-5E43-4845-8DEC-188AA48F148D}" presName="desTx" presStyleLbl="alignAccFollowNode1" presStyleIdx="0" presStyleCnt="5">
        <dgm:presLayoutVars>
          <dgm:bulletEnabled val="1"/>
        </dgm:presLayoutVars>
      </dgm:prSet>
      <dgm:spPr/>
    </dgm:pt>
    <dgm:pt modelId="{97FEEF63-16A4-46AC-86CB-C1ABC17DF80F}" type="pres">
      <dgm:prSet presAssocID="{29A65A7C-7DA7-4E6D-9271-5015E4FDC274}" presName="space" presStyleCnt="0"/>
      <dgm:spPr/>
    </dgm:pt>
    <dgm:pt modelId="{85BE7976-FD6D-497A-A5AF-64A56669EACC}" type="pres">
      <dgm:prSet presAssocID="{384CA1E3-5362-4AAA-821E-CDDD795E2BD8}" presName="composite" presStyleCnt="0"/>
      <dgm:spPr/>
    </dgm:pt>
    <dgm:pt modelId="{E2A5F2CF-1731-4406-A5BF-B850539E802D}" type="pres">
      <dgm:prSet presAssocID="{384CA1E3-5362-4AAA-821E-CDDD795E2BD8}" presName="parTx" presStyleLbl="alignNode1" presStyleIdx="1" presStyleCnt="5">
        <dgm:presLayoutVars>
          <dgm:chMax val="0"/>
          <dgm:chPref val="0"/>
          <dgm:bulletEnabled val="1"/>
        </dgm:presLayoutVars>
      </dgm:prSet>
      <dgm:spPr/>
    </dgm:pt>
    <dgm:pt modelId="{7CE02EF0-1CA0-44A1-9A3F-AA6BE8BF6B30}" type="pres">
      <dgm:prSet presAssocID="{384CA1E3-5362-4AAA-821E-CDDD795E2BD8}" presName="desTx" presStyleLbl="alignAccFollowNode1" presStyleIdx="1" presStyleCnt="5" custScaleY="100000">
        <dgm:presLayoutVars>
          <dgm:bulletEnabled val="1"/>
        </dgm:presLayoutVars>
      </dgm:prSet>
      <dgm:spPr/>
    </dgm:pt>
    <dgm:pt modelId="{F4F64805-059A-4B87-A1CA-892D938C5EAC}" type="pres">
      <dgm:prSet presAssocID="{AE0BB6D8-A45D-49D6-85A0-FFF25003808F}" presName="space" presStyleCnt="0"/>
      <dgm:spPr/>
    </dgm:pt>
    <dgm:pt modelId="{B40A158A-48BE-4024-BC96-CB1FFFD1FED1}" type="pres">
      <dgm:prSet presAssocID="{3804B319-B160-4F7C-8508-23DFD4AE61FA}" presName="composite" presStyleCnt="0"/>
      <dgm:spPr/>
    </dgm:pt>
    <dgm:pt modelId="{BFBB92DD-3E88-4D7E-B511-1E87C54F2373}" type="pres">
      <dgm:prSet presAssocID="{3804B319-B160-4F7C-8508-23DFD4AE61FA}" presName="parTx" presStyleLbl="alignNode1" presStyleIdx="2" presStyleCnt="5">
        <dgm:presLayoutVars>
          <dgm:chMax val="0"/>
          <dgm:chPref val="0"/>
          <dgm:bulletEnabled val="1"/>
        </dgm:presLayoutVars>
      </dgm:prSet>
      <dgm:spPr/>
    </dgm:pt>
    <dgm:pt modelId="{2B3E58DF-2A29-497E-970A-EF8C624B9E63}" type="pres">
      <dgm:prSet presAssocID="{3804B319-B160-4F7C-8508-23DFD4AE61FA}" presName="desTx" presStyleLbl="alignAccFollowNode1" presStyleIdx="2" presStyleCnt="5">
        <dgm:presLayoutVars>
          <dgm:bulletEnabled val="1"/>
        </dgm:presLayoutVars>
      </dgm:prSet>
      <dgm:spPr/>
    </dgm:pt>
    <dgm:pt modelId="{EC1D2253-FC1C-4FCC-B4CB-7C4B0C2DD778}" type="pres">
      <dgm:prSet presAssocID="{9A954C66-8D14-43FE-8A8B-DA11BD6340BB}" presName="space" presStyleCnt="0"/>
      <dgm:spPr/>
    </dgm:pt>
    <dgm:pt modelId="{392690DA-5379-4227-BEAA-90CADF81FA21}" type="pres">
      <dgm:prSet presAssocID="{843E608A-4A27-49B7-8BFE-F69D3F09F427}" presName="composite" presStyleCnt="0"/>
      <dgm:spPr/>
    </dgm:pt>
    <dgm:pt modelId="{F0AD5FAA-590E-48CC-8D84-B37D536D5293}" type="pres">
      <dgm:prSet presAssocID="{843E608A-4A27-49B7-8BFE-F69D3F09F427}" presName="parTx" presStyleLbl="alignNode1" presStyleIdx="3" presStyleCnt="5" custLinFactNeighborX="1358" custLinFactNeighborY="-8466">
        <dgm:presLayoutVars>
          <dgm:chMax val="0"/>
          <dgm:chPref val="0"/>
          <dgm:bulletEnabled val="1"/>
        </dgm:presLayoutVars>
      </dgm:prSet>
      <dgm:spPr/>
    </dgm:pt>
    <dgm:pt modelId="{F3FD9CEB-D262-41E2-BA91-226362F73064}" type="pres">
      <dgm:prSet presAssocID="{843E608A-4A27-49B7-8BFE-F69D3F09F427}" presName="desTx" presStyleLbl="alignAccFollowNode1" presStyleIdx="3" presStyleCnt="5">
        <dgm:presLayoutVars>
          <dgm:bulletEnabled val="1"/>
        </dgm:presLayoutVars>
      </dgm:prSet>
      <dgm:spPr/>
    </dgm:pt>
    <dgm:pt modelId="{D529D764-04EE-48C4-A7F4-5975328FCEE8}" type="pres">
      <dgm:prSet presAssocID="{A4FC4F3B-0615-4BBC-915D-E20B0C24898A}" presName="space" presStyleCnt="0"/>
      <dgm:spPr/>
    </dgm:pt>
    <dgm:pt modelId="{B5639F3A-F822-4123-97B7-5C6982DF0C9B}" type="pres">
      <dgm:prSet presAssocID="{BFD2B648-822F-49C7-87C9-8C6887F0A4F0}" presName="composite" presStyleCnt="0"/>
      <dgm:spPr/>
    </dgm:pt>
    <dgm:pt modelId="{F8A76EC6-84D7-420C-A959-74E9EFE39622}" type="pres">
      <dgm:prSet presAssocID="{BFD2B648-822F-49C7-87C9-8C6887F0A4F0}" presName="parTx" presStyleLbl="alignNode1" presStyleIdx="4" presStyleCnt="5" custLinFactNeighborX="-1874" custLinFactNeighborY="532">
        <dgm:presLayoutVars>
          <dgm:chMax val="0"/>
          <dgm:chPref val="0"/>
          <dgm:bulletEnabled val="1"/>
        </dgm:presLayoutVars>
      </dgm:prSet>
      <dgm:spPr/>
    </dgm:pt>
    <dgm:pt modelId="{1B780BD3-D2E5-4BBD-8B1F-93B681DBA224}" type="pres">
      <dgm:prSet presAssocID="{BFD2B648-822F-49C7-87C9-8C6887F0A4F0}" presName="desTx" presStyleLbl="alignAccFollowNode1" presStyleIdx="4" presStyleCnt="5">
        <dgm:presLayoutVars>
          <dgm:bulletEnabled val="1"/>
        </dgm:presLayoutVars>
      </dgm:prSet>
      <dgm:spPr/>
    </dgm:pt>
  </dgm:ptLst>
  <dgm:cxnLst>
    <dgm:cxn modelId="{13A9CC0B-5329-4BB7-A5C8-83A9B2C0A994}" type="presOf" srcId="{0EC95BE7-578E-4730-810B-CA6B69CFB594}" destId="{7CE02EF0-1CA0-44A1-9A3F-AA6BE8BF6B30}" srcOrd="0" destOrd="1" presId="urn:microsoft.com/office/officeart/2005/8/layout/hList1"/>
    <dgm:cxn modelId="{8BAB6A0C-B7C9-43F0-A358-5134628C96E9}" type="presOf" srcId="{D53A9035-0436-4AA4-AB18-B5B0A78195B1}" destId="{7CE02EF0-1CA0-44A1-9A3F-AA6BE8BF6B30}" srcOrd="0" destOrd="3" presId="urn:microsoft.com/office/officeart/2005/8/layout/hList1"/>
    <dgm:cxn modelId="{5351AB0F-E8A0-4D62-9EB5-62598661275F}" type="presOf" srcId="{D0E4860C-3423-4497-8F85-3D2D3DB00980}" destId="{F3FD9CEB-D262-41E2-BA91-226362F73064}" srcOrd="0" destOrd="1" presId="urn:microsoft.com/office/officeart/2005/8/layout/hList1"/>
    <dgm:cxn modelId="{88AE721C-6CE7-4451-AAC1-BAA1F97E2D60}" type="presOf" srcId="{40DCE147-5E43-4845-8DEC-188AA48F148D}" destId="{54166E6D-CF24-4A3E-852D-C15A87AE1B9E}" srcOrd="0" destOrd="0" presId="urn:microsoft.com/office/officeart/2005/8/layout/hList1"/>
    <dgm:cxn modelId="{1C664124-D20E-456B-8A42-51E6092AD25A}" type="presOf" srcId="{BFD2B648-822F-49C7-87C9-8C6887F0A4F0}" destId="{F8A76EC6-84D7-420C-A959-74E9EFE39622}" srcOrd="0" destOrd="0" presId="urn:microsoft.com/office/officeart/2005/8/layout/hList1"/>
    <dgm:cxn modelId="{9EC0A127-D188-4BC1-8C51-0223D4D8DCFF}" type="presOf" srcId="{42B592AF-C645-436B-B3DC-F1011F7AF751}" destId="{1B780BD3-D2E5-4BBD-8B1F-93B681DBA224}" srcOrd="0" destOrd="1" presId="urn:microsoft.com/office/officeart/2005/8/layout/hList1"/>
    <dgm:cxn modelId="{EE0D6533-A3E6-4A5D-BB07-5197B22CEEA7}" type="presOf" srcId="{3804B319-B160-4F7C-8508-23DFD4AE61FA}" destId="{BFBB92DD-3E88-4D7E-B511-1E87C54F2373}" srcOrd="0" destOrd="0" presId="urn:microsoft.com/office/officeart/2005/8/layout/hList1"/>
    <dgm:cxn modelId="{1C2D5934-3E8F-43E6-89CC-8ED4E7AA8400}" srcId="{384CA1E3-5362-4AAA-821E-CDDD795E2BD8}" destId="{0CC17C5D-9574-4C99-8BCA-B20B1CF32F22}" srcOrd="0" destOrd="0" parTransId="{997C899A-F96F-4156-AA81-DF87521342DF}" sibTransId="{5F0E9C53-7C40-4044-B67E-7BC92412368D}"/>
    <dgm:cxn modelId="{D5C42F3D-A008-4598-A774-C76CCD00317E}" srcId="{384CA1E3-5362-4AAA-821E-CDDD795E2BD8}" destId="{6CDB1534-9368-4022-AD14-A2BF4FB6A6FD}" srcOrd="2" destOrd="0" parTransId="{1921B818-3364-4F82-B5DB-17E97632701A}" sibTransId="{5B2D7685-0C5E-4FCB-A5EB-947D350D9E3C}"/>
    <dgm:cxn modelId="{969D7B3E-0559-491C-87F9-871EF81279A6}" srcId="{BFD2B648-822F-49C7-87C9-8C6887F0A4F0}" destId="{9FB16DFC-3AC1-43EC-B16C-E0DFD0DCA0E7}" srcOrd="0" destOrd="0" parTransId="{A5226134-5078-45D3-A2C9-6052A7592B71}" sibTransId="{7489DE81-DB1B-42FF-A245-4B3327C463A5}"/>
    <dgm:cxn modelId="{F764E141-B7D4-4950-9D85-827BDA2F8EAD}" type="presOf" srcId="{D6316AE1-21AC-47B3-8DEE-F2499F5E39FB}" destId="{2B3E58DF-2A29-497E-970A-EF8C624B9E63}" srcOrd="0" destOrd="1" presId="urn:microsoft.com/office/officeart/2005/8/layout/hList1"/>
    <dgm:cxn modelId="{2F5CB465-68BE-4926-BDC5-599433EC9579}" srcId="{40DCE147-5E43-4845-8DEC-188AA48F148D}" destId="{849E1224-0492-413D-A2ED-19687F0183BE}" srcOrd="1" destOrd="0" parTransId="{9137E2AE-2C18-4DA0-AFBE-550520BDC192}" sibTransId="{41354DED-C6FE-4C98-8521-CE7F907A607E}"/>
    <dgm:cxn modelId="{F57A0849-FF74-4632-91B0-62842B21B588}" srcId="{40DCE147-5E43-4845-8DEC-188AA48F148D}" destId="{B12B9F06-E0F3-4393-97C7-5528DF6C71CF}" srcOrd="2" destOrd="0" parTransId="{EF52E6CC-A424-4A5C-9343-B7A860093C84}" sibTransId="{641C7AF1-B308-47CA-9C07-6CC61031E3CC}"/>
    <dgm:cxn modelId="{5818B46A-0224-40D0-B2BC-E409690DB5EB}" type="presOf" srcId="{849E1224-0492-413D-A2ED-19687F0183BE}" destId="{ECD3136F-D65A-42D7-8255-1F78C2FA3BB3}" srcOrd="0" destOrd="1" presId="urn:microsoft.com/office/officeart/2005/8/layout/hList1"/>
    <dgm:cxn modelId="{F144CE4A-D47A-4BC1-AFDE-32DE9481759A}" srcId="{843E608A-4A27-49B7-8BFE-F69D3F09F427}" destId="{D0E4860C-3423-4497-8F85-3D2D3DB00980}" srcOrd="1" destOrd="0" parTransId="{4F3E83D9-D9FE-445D-B9E5-FE5554D807D5}" sibTransId="{4A001CC7-D513-4A4D-B0D8-462B9C194352}"/>
    <dgm:cxn modelId="{5A833B4E-F9C6-4D81-BCA0-86FC6427166C}" type="presOf" srcId="{6CDB1534-9368-4022-AD14-A2BF4FB6A6FD}" destId="{7CE02EF0-1CA0-44A1-9A3F-AA6BE8BF6B30}" srcOrd="0" destOrd="2" presId="urn:microsoft.com/office/officeart/2005/8/layout/hList1"/>
    <dgm:cxn modelId="{15847C6F-A41A-4A37-9CDD-B997E5BC879D}" srcId="{3C493348-3920-4861-9C35-43968AD5901F}" destId="{3804B319-B160-4F7C-8508-23DFD4AE61FA}" srcOrd="2" destOrd="0" parTransId="{449BEA5C-9C8E-49CE-8E33-AC551DD7AA43}" sibTransId="{9A954C66-8D14-43FE-8A8B-DA11BD6340BB}"/>
    <dgm:cxn modelId="{B899D455-E9C8-4566-B726-999BE48228F2}" srcId="{843E608A-4A27-49B7-8BFE-F69D3F09F427}" destId="{9291C4E8-6333-4D7E-8198-6E15FD697370}" srcOrd="2" destOrd="0" parTransId="{B5780221-96CF-4293-B778-8E6790EA3065}" sibTransId="{91CD56A2-FB2A-4F4F-A3F9-B9DA2F94542D}"/>
    <dgm:cxn modelId="{0B55B176-B6DA-4A2E-9D40-8F72B08AAB08}" type="presOf" srcId="{5306399A-FB35-4C60-8BC1-BF1D88045DD6}" destId="{2B3E58DF-2A29-497E-970A-EF8C624B9E63}" srcOrd="0" destOrd="2" presId="urn:microsoft.com/office/officeart/2005/8/layout/hList1"/>
    <dgm:cxn modelId="{ED1B6077-EA05-4E1E-98AB-617AA8F9D482}" type="presOf" srcId="{D7322798-7343-46BF-98D0-31370F5FB8F7}" destId="{ECD3136F-D65A-42D7-8255-1F78C2FA3BB3}" srcOrd="0" destOrd="0" presId="urn:microsoft.com/office/officeart/2005/8/layout/hList1"/>
    <dgm:cxn modelId="{9F278177-E2BA-45E0-AA54-8815D9C090D5}" srcId="{40DCE147-5E43-4845-8DEC-188AA48F148D}" destId="{D7322798-7343-46BF-98D0-31370F5FB8F7}" srcOrd="0" destOrd="0" parTransId="{E1AE63FA-E89F-4137-B8FC-37C0C0FA4BBC}" sibTransId="{460AEF0B-D1AE-4AD7-B089-A29016837070}"/>
    <dgm:cxn modelId="{3225BA81-C5C4-4A21-A373-BC584E5AEB39}" srcId="{3C493348-3920-4861-9C35-43968AD5901F}" destId="{40DCE147-5E43-4845-8DEC-188AA48F148D}" srcOrd="0" destOrd="0" parTransId="{D0797C8A-5D2C-41A2-BFAE-CA25FB5756CC}" sibTransId="{29A65A7C-7DA7-4E6D-9271-5015E4FDC274}"/>
    <dgm:cxn modelId="{D3234082-8896-4791-85F0-82FCF7B48B79}" srcId="{3804B319-B160-4F7C-8508-23DFD4AE61FA}" destId="{D6316AE1-21AC-47B3-8DEE-F2499F5E39FB}" srcOrd="1" destOrd="0" parTransId="{891CEF1F-50B1-4BEC-A6CF-089A5F4898AE}" sibTransId="{9A363480-6A7D-4CF8-B560-A119EA1C0D6B}"/>
    <dgm:cxn modelId="{6146CA8B-6E9E-4B47-A346-73D482303E24}" srcId="{3C493348-3920-4861-9C35-43968AD5901F}" destId="{BFD2B648-822F-49C7-87C9-8C6887F0A4F0}" srcOrd="4" destOrd="0" parTransId="{6DAE9EB9-7805-42C1-A4F8-AA4CA875A45F}" sibTransId="{A80B6AEE-3E23-46B0-BD37-8C615ADFC871}"/>
    <dgm:cxn modelId="{45B6DF8D-C682-4676-A683-9F87EC6FBD08}" srcId="{843E608A-4A27-49B7-8BFE-F69D3F09F427}" destId="{9006ED13-337C-4CDC-8CC6-2B3F1F64C3D0}" srcOrd="3" destOrd="0" parTransId="{C5DD6B88-26B7-49C8-B459-32600827809C}" sibTransId="{25B54DFE-3D27-46D9-BEC5-B8F86A162122}"/>
    <dgm:cxn modelId="{B00A8891-663E-4F13-9EBE-414FB02F6CA1}" type="presOf" srcId="{0CC17C5D-9574-4C99-8BCA-B20B1CF32F22}" destId="{7CE02EF0-1CA0-44A1-9A3F-AA6BE8BF6B30}" srcOrd="0" destOrd="0" presId="urn:microsoft.com/office/officeart/2005/8/layout/hList1"/>
    <dgm:cxn modelId="{8DAC0495-9654-4294-9BFD-FC1DDE6D9204}" srcId="{384CA1E3-5362-4AAA-821E-CDDD795E2BD8}" destId="{0EC95BE7-578E-4730-810B-CA6B69CFB594}" srcOrd="1" destOrd="0" parTransId="{AFDCAA6A-7B8F-429D-BC8B-700A66A5B2D4}" sibTransId="{5FD4F8B1-2837-456C-AA22-F0AA860D77E1}"/>
    <dgm:cxn modelId="{C4D556A9-FA49-43FD-98C0-467340822DBB}" type="presOf" srcId="{66503776-9EDC-45CA-B38A-14DC169ABB0B}" destId="{F3FD9CEB-D262-41E2-BA91-226362F73064}" srcOrd="0" destOrd="0" presId="urn:microsoft.com/office/officeart/2005/8/layout/hList1"/>
    <dgm:cxn modelId="{724965BA-3872-417B-A1E0-C462BDBF4710}" srcId="{3804B319-B160-4F7C-8508-23DFD4AE61FA}" destId="{3411867E-3114-47D1-B3F3-108AEDA91110}" srcOrd="0" destOrd="0" parTransId="{314A1E2A-2FC0-43DA-9857-E7FDC9E9DF4B}" sibTransId="{B0834729-3441-409C-9153-2C03E7323EE6}"/>
    <dgm:cxn modelId="{CA9FA1C9-BB32-4161-9317-D2F27A94D635}" type="presOf" srcId="{3C493348-3920-4861-9C35-43968AD5901F}" destId="{D06F04E7-8110-4FFE-8909-7CF3939F4FE9}" srcOrd="0" destOrd="0" presId="urn:microsoft.com/office/officeart/2005/8/layout/hList1"/>
    <dgm:cxn modelId="{50FE10CB-0A80-4BF0-91F5-EA8C2B052F21}" srcId="{843E608A-4A27-49B7-8BFE-F69D3F09F427}" destId="{66503776-9EDC-45CA-B38A-14DC169ABB0B}" srcOrd="0" destOrd="0" parTransId="{E5E534A5-09C3-4975-AAA1-248741B2DECC}" sibTransId="{61F8B88E-A70E-45DE-9EE8-92C0247C4A7A}"/>
    <dgm:cxn modelId="{B16AABCE-D218-4A1C-9654-0B090DF302A8}" type="presOf" srcId="{B12B9F06-E0F3-4393-97C7-5528DF6C71CF}" destId="{ECD3136F-D65A-42D7-8255-1F78C2FA3BB3}" srcOrd="0" destOrd="2" presId="urn:microsoft.com/office/officeart/2005/8/layout/hList1"/>
    <dgm:cxn modelId="{49E877CF-26BE-4D5F-B57D-8264FDF2CA70}" type="presOf" srcId="{3411867E-3114-47D1-B3F3-108AEDA91110}" destId="{2B3E58DF-2A29-497E-970A-EF8C624B9E63}" srcOrd="0" destOrd="0" presId="urn:microsoft.com/office/officeart/2005/8/layout/hList1"/>
    <dgm:cxn modelId="{0FA2C2D3-D839-47AB-8777-7E7700398528}" type="presOf" srcId="{843E608A-4A27-49B7-8BFE-F69D3F09F427}" destId="{F0AD5FAA-590E-48CC-8D84-B37D536D5293}" srcOrd="0" destOrd="0" presId="urn:microsoft.com/office/officeart/2005/8/layout/hList1"/>
    <dgm:cxn modelId="{A895E1D6-304A-4FC1-BAC1-6BC6A507A329}" srcId="{BFD2B648-822F-49C7-87C9-8C6887F0A4F0}" destId="{42B592AF-C645-436B-B3DC-F1011F7AF751}" srcOrd="1" destOrd="0" parTransId="{891127D1-C364-44C6-9F2B-13CF7F78C4EB}" sibTransId="{0A68826B-C164-4CD7-AA10-FDB041864B38}"/>
    <dgm:cxn modelId="{78666FD8-EDB3-4A51-983D-37AC9E317A6E}" type="presOf" srcId="{384CA1E3-5362-4AAA-821E-CDDD795E2BD8}" destId="{E2A5F2CF-1731-4406-A5BF-B850539E802D}" srcOrd="0" destOrd="0" presId="urn:microsoft.com/office/officeart/2005/8/layout/hList1"/>
    <dgm:cxn modelId="{16EFB7D9-7828-4654-9DE9-3A772DEF5D25}" srcId="{3804B319-B160-4F7C-8508-23DFD4AE61FA}" destId="{5306399A-FB35-4C60-8BC1-BF1D88045DD6}" srcOrd="2" destOrd="0" parTransId="{7BA32809-AA18-40EF-8794-883CE6E927A7}" sibTransId="{60B188FE-F066-4C4B-B686-6E9030003B28}"/>
    <dgm:cxn modelId="{6A1B2AE0-7DC4-42FE-A347-AE3F6193F60D}" srcId="{384CA1E3-5362-4AAA-821E-CDDD795E2BD8}" destId="{D53A9035-0436-4AA4-AB18-B5B0A78195B1}" srcOrd="3" destOrd="0" parTransId="{A43EFB66-3546-4917-B61C-2C4C943686F0}" sibTransId="{0708C380-2513-4CB8-9D1F-CAA836FEABCF}"/>
    <dgm:cxn modelId="{089DDAE2-4E81-4C5C-87FA-68C8A608E5C9}" type="presOf" srcId="{9291C4E8-6333-4D7E-8198-6E15FD697370}" destId="{F3FD9CEB-D262-41E2-BA91-226362F73064}" srcOrd="0" destOrd="2" presId="urn:microsoft.com/office/officeart/2005/8/layout/hList1"/>
    <dgm:cxn modelId="{F4C823E6-7480-498E-9B1B-E7DB0A31963D}" type="presOf" srcId="{9FB16DFC-3AC1-43EC-B16C-E0DFD0DCA0E7}" destId="{1B780BD3-D2E5-4BBD-8B1F-93B681DBA224}" srcOrd="0" destOrd="0" presId="urn:microsoft.com/office/officeart/2005/8/layout/hList1"/>
    <dgm:cxn modelId="{BF0E3AF1-A20B-4052-B955-3827639F6C56}" type="presOf" srcId="{9006ED13-337C-4CDC-8CC6-2B3F1F64C3D0}" destId="{F3FD9CEB-D262-41E2-BA91-226362F73064}" srcOrd="0" destOrd="3" presId="urn:microsoft.com/office/officeart/2005/8/layout/hList1"/>
    <dgm:cxn modelId="{9B5069F5-D906-41C1-9989-43D33D31687A}" srcId="{3C493348-3920-4861-9C35-43968AD5901F}" destId="{843E608A-4A27-49B7-8BFE-F69D3F09F427}" srcOrd="3" destOrd="0" parTransId="{A430F62E-64EE-47AF-86B9-9E10A5FEE0D7}" sibTransId="{A4FC4F3B-0615-4BBC-915D-E20B0C24898A}"/>
    <dgm:cxn modelId="{9B2319FB-BF51-469D-AD7C-A6D93BA99094}" srcId="{3C493348-3920-4861-9C35-43968AD5901F}" destId="{384CA1E3-5362-4AAA-821E-CDDD795E2BD8}" srcOrd="1" destOrd="0" parTransId="{D1E9DE02-FDF7-492C-A4B3-6E90C89828BB}" sibTransId="{AE0BB6D8-A45D-49D6-85A0-FFF25003808F}"/>
    <dgm:cxn modelId="{24C73DD3-6996-43A0-9E7F-D1284AC81F4A}" type="presParOf" srcId="{D06F04E7-8110-4FFE-8909-7CF3939F4FE9}" destId="{A4303579-5EAD-4067-AD0B-BDB6F40F6F25}" srcOrd="0" destOrd="0" presId="urn:microsoft.com/office/officeart/2005/8/layout/hList1"/>
    <dgm:cxn modelId="{B3F47C85-2F3F-476E-9790-E122C2EE63D5}" type="presParOf" srcId="{A4303579-5EAD-4067-AD0B-BDB6F40F6F25}" destId="{54166E6D-CF24-4A3E-852D-C15A87AE1B9E}" srcOrd="0" destOrd="0" presId="urn:microsoft.com/office/officeart/2005/8/layout/hList1"/>
    <dgm:cxn modelId="{F7BBA6DF-4F43-4EE8-83A1-46FEFC85CCA8}" type="presParOf" srcId="{A4303579-5EAD-4067-AD0B-BDB6F40F6F25}" destId="{ECD3136F-D65A-42D7-8255-1F78C2FA3BB3}" srcOrd="1" destOrd="0" presId="urn:microsoft.com/office/officeart/2005/8/layout/hList1"/>
    <dgm:cxn modelId="{44505682-8226-4FFB-AE91-44CABB322F02}" type="presParOf" srcId="{D06F04E7-8110-4FFE-8909-7CF3939F4FE9}" destId="{97FEEF63-16A4-46AC-86CB-C1ABC17DF80F}" srcOrd="1" destOrd="0" presId="urn:microsoft.com/office/officeart/2005/8/layout/hList1"/>
    <dgm:cxn modelId="{A2BD5256-53C9-4920-9D3A-2A80BC762F06}" type="presParOf" srcId="{D06F04E7-8110-4FFE-8909-7CF3939F4FE9}" destId="{85BE7976-FD6D-497A-A5AF-64A56669EACC}" srcOrd="2" destOrd="0" presId="urn:microsoft.com/office/officeart/2005/8/layout/hList1"/>
    <dgm:cxn modelId="{CAA94215-7EF3-40AD-8D96-6839EE5FC7BD}" type="presParOf" srcId="{85BE7976-FD6D-497A-A5AF-64A56669EACC}" destId="{E2A5F2CF-1731-4406-A5BF-B850539E802D}" srcOrd="0" destOrd="0" presId="urn:microsoft.com/office/officeart/2005/8/layout/hList1"/>
    <dgm:cxn modelId="{2F720D96-ED73-4290-B5D9-7A6F585948FE}" type="presParOf" srcId="{85BE7976-FD6D-497A-A5AF-64A56669EACC}" destId="{7CE02EF0-1CA0-44A1-9A3F-AA6BE8BF6B30}" srcOrd="1" destOrd="0" presId="urn:microsoft.com/office/officeart/2005/8/layout/hList1"/>
    <dgm:cxn modelId="{6936C634-353D-4972-980D-B614D8AF45C4}" type="presParOf" srcId="{D06F04E7-8110-4FFE-8909-7CF3939F4FE9}" destId="{F4F64805-059A-4B87-A1CA-892D938C5EAC}" srcOrd="3" destOrd="0" presId="urn:microsoft.com/office/officeart/2005/8/layout/hList1"/>
    <dgm:cxn modelId="{CD16BA8F-AE0C-4E32-83C4-6DBA55498295}" type="presParOf" srcId="{D06F04E7-8110-4FFE-8909-7CF3939F4FE9}" destId="{B40A158A-48BE-4024-BC96-CB1FFFD1FED1}" srcOrd="4" destOrd="0" presId="urn:microsoft.com/office/officeart/2005/8/layout/hList1"/>
    <dgm:cxn modelId="{0A3811A0-7DDC-4C56-ADAE-C236964700CF}" type="presParOf" srcId="{B40A158A-48BE-4024-BC96-CB1FFFD1FED1}" destId="{BFBB92DD-3E88-4D7E-B511-1E87C54F2373}" srcOrd="0" destOrd="0" presId="urn:microsoft.com/office/officeart/2005/8/layout/hList1"/>
    <dgm:cxn modelId="{E3027B8E-78F0-4A09-91DD-9DD3854A5800}" type="presParOf" srcId="{B40A158A-48BE-4024-BC96-CB1FFFD1FED1}" destId="{2B3E58DF-2A29-497E-970A-EF8C624B9E63}" srcOrd="1" destOrd="0" presId="urn:microsoft.com/office/officeart/2005/8/layout/hList1"/>
    <dgm:cxn modelId="{EAE22030-B686-42D0-9E9C-7B85B42A8830}" type="presParOf" srcId="{D06F04E7-8110-4FFE-8909-7CF3939F4FE9}" destId="{EC1D2253-FC1C-4FCC-B4CB-7C4B0C2DD778}" srcOrd="5" destOrd="0" presId="urn:microsoft.com/office/officeart/2005/8/layout/hList1"/>
    <dgm:cxn modelId="{696CE9ED-E04F-4EDA-8C9A-6FA432F95C54}" type="presParOf" srcId="{D06F04E7-8110-4FFE-8909-7CF3939F4FE9}" destId="{392690DA-5379-4227-BEAA-90CADF81FA21}" srcOrd="6" destOrd="0" presId="urn:microsoft.com/office/officeart/2005/8/layout/hList1"/>
    <dgm:cxn modelId="{8E8C3E2C-7FD8-4025-AEC9-543548A6EE6E}" type="presParOf" srcId="{392690DA-5379-4227-BEAA-90CADF81FA21}" destId="{F0AD5FAA-590E-48CC-8D84-B37D536D5293}" srcOrd="0" destOrd="0" presId="urn:microsoft.com/office/officeart/2005/8/layout/hList1"/>
    <dgm:cxn modelId="{FA2CE9FE-1115-4564-A0A4-0B5EF849CBAD}" type="presParOf" srcId="{392690DA-5379-4227-BEAA-90CADF81FA21}" destId="{F3FD9CEB-D262-41E2-BA91-226362F73064}" srcOrd="1" destOrd="0" presId="urn:microsoft.com/office/officeart/2005/8/layout/hList1"/>
    <dgm:cxn modelId="{891ECFE0-78A6-44C1-8147-B2462BB9586D}" type="presParOf" srcId="{D06F04E7-8110-4FFE-8909-7CF3939F4FE9}" destId="{D529D764-04EE-48C4-A7F4-5975328FCEE8}" srcOrd="7" destOrd="0" presId="urn:microsoft.com/office/officeart/2005/8/layout/hList1"/>
    <dgm:cxn modelId="{32355DC2-C604-4530-B09C-048E6CF97CE2}" type="presParOf" srcId="{D06F04E7-8110-4FFE-8909-7CF3939F4FE9}" destId="{B5639F3A-F822-4123-97B7-5C6982DF0C9B}" srcOrd="8" destOrd="0" presId="urn:microsoft.com/office/officeart/2005/8/layout/hList1"/>
    <dgm:cxn modelId="{7CFC2F85-9A85-4910-B04F-4AAFF1B73127}" type="presParOf" srcId="{B5639F3A-F822-4123-97B7-5C6982DF0C9B}" destId="{F8A76EC6-84D7-420C-A959-74E9EFE39622}" srcOrd="0" destOrd="0" presId="urn:microsoft.com/office/officeart/2005/8/layout/hList1"/>
    <dgm:cxn modelId="{FDEEE824-A90F-4FCC-A31E-EE29680A3CC5}" type="presParOf" srcId="{B5639F3A-F822-4123-97B7-5C6982DF0C9B}" destId="{1B780BD3-D2E5-4BBD-8B1F-93B681DBA22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0D1407-39AB-4631-AB80-412F0E7EA7CF}" type="doc">
      <dgm:prSet loTypeId="urn:microsoft.com/office/officeart/2005/8/layout/hList1" loCatId="list" qsTypeId="urn:microsoft.com/office/officeart/2005/8/quickstyle/simple1" qsCatId="simple" csTypeId="urn:microsoft.com/office/officeart/2005/8/colors/accent2_5" csCatId="accent2" phldr="1"/>
      <dgm:spPr/>
      <dgm:t>
        <a:bodyPr/>
        <a:lstStyle/>
        <a:p>
          <a:endParaRPr lang="en-US"/>
        </a:p>
      </dgm:t>
    </dgm:pt>
    <dgm:pt modelId="{B2348FC1-9B91-48DE-B08B-F79A6FA0A5A8}">
      <dgm:prSet phldrT="[Text]"/>
      <dgm:spPr/>
      <dgm:t>
        <a:bodyPr/>
        <a:lstStyle/>
        <a:p>
          <a:r>
            <a:rPr lang="en-US"/>
            <a:t>Civil &amp; Political Rights</a:t>
          </a:r>
        </a:p>
      </dgm:t>
    </dgm:pt>
    <dgm:pt modelId="{07B72BF9-F05C-4B3E-9B7B-88C345321289}" type="parTrans" cxnId="{A6E1E39B-CB6D-462C-8A0D-84B058A05E8C}">
      <dgm:prSet/>
      <dgm:spPr/>
      <dgm:t>
        <a:bodyPr/>
        <a:lstStyle/>
        <a:p>
          <a:endParaRPr lang="en-US"/>
        </a:p>
      </dgm:t>
    </dgm:pt>
    <dgm:pt modelId="{36CDD018-277A-4D31-AFBF-C49840C6FABA}" type="sibTrans" cxnId="{A6E1E39B-CB6D-462C-8A0D-84B058A05E8C}">
      <dgm:prSet/>
      <dgm:spPr/>
      <dgm:t>
        <a:bodyPr/>
        <a:lstStyle/>
        <a:p>
          <a:endParaRPr lang="en-US"/>
        </a:p>
      </dgm:t>
    </dgm:pt>
    <dgm:pt modelId="{E8607AE9-091A-437E-8F9E-6A388E2DA929}">
      <dgm:prSet phldrT="[Text]"/>
      <dgm:spPr/>
      <dgm:t>
        <a:bodyPr/>
        <a:lstStyle/>
        <a:p>
          <a:r>
            <a:rPr lang="en-US"/>
            <a:t>Right to life, liberty and security of person</a:t>
          </a:r>
        </a:p>
      </dgm:t>
    </dgm:pt>
    <dgm:pt modelId="{FA989805-9DB4-4C14-B2E4-4E60A9357E94}" type="parTrans" cxnId="{1B4819EB-3821-46B9-9A2E-C523F113A0B7}">
      <dgm:prSet/>
      <dgm:spPr/>
      <dgm:t>
        <a:bodyPr/>
        <a:lstStyle/>
        <a:p>
          <a:endParaRPr lang="en-US"/>
        </a:p>
      </dgm:t>
    </dgm:pt>
    <dgm:pt modelId="{395D83C4-319A-4188-A28C-4E7295BB02B6}" type="sibTrans" cxnId="{1B4819EB-3821-46B9-9A2E-C523F113A0B7}">
      <dgm:prSet/>
      <dgm:spPr/>
      <dgm:t>
        <a:bodyPr/>
        <a:lstStyle/>
        <a:p>
          <a:endParaRPr lang="en-US"/>
        </a:p>
      </dgm:t>
    </dgm:pt>
    <dgm:pt modelId="{03B36DEF-A9C4-4284-ACE4-3DD82ACD3EFD}">
      <dgm:prSet phldrT="[Text]"/>
      <dgm:spPr/>
      <dgm:t>
        <a:bodyPr/>
        <a:lstStyle/>
        <a:p>
          <a:r>
            <a:rPr lang="en-US"/>
            <a:t>Core Labor Standards</a:t>
          </a:r>
        </a:p>
      </dgm:t>
    </dgm:pt>
    <dgm:pt modelId="{798B3DB9-8422-433C-AB88-8C7A9E59E7BE}" type="parTrans" cxnId="{95CB4550-16BF-4E4B-B4A2-053C9B7AAC3E}">
      <dgm:prSet/>
      <dgm:spPr/>
      <dgm:t>
        <a:bodyPr/>
        <a:lstStyle/>
        <a:p>
          <a:endParaRPr lang="en-US"/>
        </a:p>
      </dgm:t>
    </dgm:pt>
    <dgm:pt modelId="{0AD708CC-48F1-4DCF-8820-97C8922769B8}" type="sibTrans" cxnId="{95CB4550-16BF-4E4B-B4A2-053C9B7AAC3E}">
      <dgm:prSet/>
      <dgm:spPr/>
      <dgm:t>
        <a:bodyPr/>
        <a:lstStyle/>
        <a:p>
          <a:endParaRPr lang="en-US"/>
        </a:p>
      </dgm:t>
    </dgm:pt>
    <dgm:pt modelId="{D30C23A6-785C-4FF4-8B76-EE39C00B50DB}">
      <dgm:prSet phldrT="[Text]"/>
      <dgm:spPr/>
      <dgm:t>
        <a:bodyPr/>
        <a:lstStyle/>
        <a:p>
          <a:r>
            <a:rPr lang="en-US"/>
            <a:t>Economic, Social &amp; Cultural Rights</a:t>
          </a:r>
        </a:p>
      </dgm:t>
    </dgm:pt>
    <dgm:pt modelId="{48A1166F-280D-4EA2-A32B-3889FF28FA33}" type="parTrans" cxnId="{2CF58963-8A1C-460A-A8D4-822A78856ACE}">
      <dgm:prSet/>
      <dgm:spPr/>
      <dgm:t>
        <a:bodyPr/>
        <a:lstStyle/>
        <a:p>
          <a:endParaRPr lang="en-US"/>
        </a:p>
      </dgm:t>
    </dgm:pt>
    <dgm:pt modelId="{4EB3D342-2AD7-4AAE-80CA-6C02A8FB4606}" type="sibTrans" cxnId="{2CF58963-8A1C-460A-A8D4-822A78856ACE}">
      <dgm:prSet/>
      <dgm:spPr/>
      <dgm:t>
        <a:bodyPr/>
        <a:lstStyle/>
        <a:p>
          <a:endParaRPr lang="en-US"/>
        </a:p>
      </dgm:t>
    </dgm:pt>
    <dgm:pt modelId="{911786AC-9973-476E-95DB-63303802D6E4}">
      <dgm:prSet phldrT="[Text]"/>
      <dgm:spPr/>
      <dgm:t>
        <a:bodyPr/>
        <a:lstStyle/>
        <a:p>
          <a:r>
            <a:rPr lang="en-US"/>
            <a:t>Right to an adequate standard of living – housing, food, water (living wage)</a:t>
          </a:r>
        </a:p>
      </dgm:t>
    </dgm:pt>
    <dgm:pt modelId="{6970E17B-72CD-4ECC-9AEC-79C3DD58C711}" type="parTrans" cxnId="{763F7E3F-EF0E-447F-A93C-437BE43C3AAC}">
      <dgm:prSet/>
      <dgm:spPr/>
      <dgm:t>
        <a:bodyPr/>
        <a:lstStyle/>
        <a:p>
          <a:endParaRPr lang="en-US"/>
        </a:p>
      </dgm:t>
    </dgm:pt>
    <dgm:pt modelId="{C4EAB1CF-5638-41F3-81A5-824AA4517EBF}" type="sibTrans" cxnId="{763F7E3F-EF0E-447F-A93C-437BE43C3AAC}">
      <dgm:prSet/>
      <dgm:spPr/>
      <dgm:t>
        <a:bodyPr/>
        <a:lstStyle/>
        <a:p>
          <a:endParaRPr lang="en-US"/>
        </a:p>
      </dgm:t>
    </dgm:pt>
    <dgm:pt modelId="{A934DE05-1E32-452E-AD9A-F34304AEF1E9}">
      <dgm:prSet phldrT="[Text]"/>
      <dgm:spPr/>
      <dgm:t>
        <a:bodyPr/>
        <a:lstStyle/>
        <a:p>
          <a:r>
            <a:rPr lang="en-US"/>
            <a:t>Right to non-discrimination &amp; equality</a:t>
          </a:r>
        </a:p>
      </dgm:t>
    </dgm:pt>
    <dgm:pt modelId="{022C70AE-923E-47F7-B01F-549E28D87CA8}" type="parTrans" cxnId="{892E8A28-274C-49FD-AD02-60ECFEB4E34B}">
      <dgm:prSet/>
      <dgm:spPr/>
      <dgm:t>
        <a:bodyPr/>
        <a:lstStyle/>
        <a:p>
          <a:endParaRPr lang="en-US"/>
        </a:p>
      </dgm:t>
    </dgm:pt>
    <dgm:pt modelId="{AD7121A6-F385-47DF-83A5-BE7D2E058099}" type="sibTrans" cxnId="{892E8A28-274C-49FD-AD02-60ECFEB4E34B}">
      <dgm:prSet/>
      <dgm:spPr/>
      <dgm:t>
        <a:bodyPr/>
        <a:lstStyle/>
        <a:p>
          <a:endParaRPr lang="en-US"/>
        </a:p>
      </dgm:t>
    </dgm:pt>
    <dgm:pt modelId="{A5656790-09E2-4548-8C00-96A195C1ACC3}">
      <dgm:prSet phldrT="[Text]"/>
      <dgm:spPr/>
      <dgm:t>
        <a:bodyPr/>
        <a:lstStyle/>
        <a:p>
          <a:r>
            <a:rPr lang="en-US"/>
            <a:t>Right to an effective remedy</a:t>
          </a:r>
        </a:p>
      </dgm:t>
    </dgm:pt>
    <dgm:pt modelId="{D2BFA3B2-FBF5-45CD-B59A-24417D23402E}" type="parTrans" cxnId="{DB8A7A14-63D0-424F-A6FB-DED38A3CA0AD}">
      <dgm:prSet/>
      <dgm:spPr/>
      <dgm:t>
        <a:bodyPr/>
        <a:lstStyle/>
        <a:p>
          <a:endParaRPr lang="en-US"/>
        </a:p>
      </dgm:t>
    </dgm:pt>
    <dgm:pt modelId="{5052F628-3EC5-4757-BD05-3998766C4187}" type="sibTrans" cxnId="{DB8A7A14-63D0-424F-A6FB-DED38A3CA0AD}">
      <dgm:prSet/>
      <dgm:spPr/>
      <dgm:t>
        <a:bodyPr/>
        <a:lstStyle/>
        <a:p>
          <a:endParaRPr lang="en-US"/>
        </a:p>
      </dgm:t>
    </dgm:pt>
    <dgm:pt modelId="{3835D69D-B3CE-40F9-B3AB-E88CC5171393}">
      <dgm:prSet phldrT="[Text]"/>
      <dgm:spPr/>
      <dgm:t>
        <a:bodyPr/>
        <a:lstStyle/>
        <a:p>
          <a:r>
            <a:rPr lang="en-US"/>
            <a:t>Freedom from arbitrary arrest, detention or exile</a:t>
          </a:r>
        </a:p>
      </dgm:t>
    </dgm:pt>
    <dgm:pt modelId="{AA19C3CE-4B86-447B-B51A-047704B8D4F3}" type="parTrans" cxnId="{83228FF7-7719-4A27-8276-13D1408D2009}">
      <dgm:prSet/>
      <dgm:spPr/>
      <dgm:t>
        <a:bodyPr/>
        <a:lstStyle/>
        <a:p>
          <a:endParaRPr lang="en-US"/>
        </a:p>
      </dgm:t>
    </dgm:pt>
    <dgm:pt modelId="{0C3B1D95-9554-4A0A-A5EB-A4F5D6464D06}" type="sibTrans" cxnId="{83228FF7-7719-4A27-8276-13D1408D2009}">
      <dgm:prSet/>
      <dgm:spPr/>
      <dgm:t>
        <a:bodyPr/>
        <a:lstStyle/>
        <a:p>
          <a:endParaRPr lang="en-US"/>
        </a:p>
      </dgm:t>
    </dgm:pt>
    <dgm:pt modelId="{6442F7CD-F62B-477B-B3C8-93E91315EBDC}">
      <dgm:prSet phldrT="[Text]"/>
      <dgm:spPr/>
      <dgm:t>
        <a:bodyPr/>
        <a:lstStyle/>
        <a:p>
          <a:r>
            <a:rPr lang="en-US"/>
            <a:t>Freedom of opinion &amp; expression</a:t>
          </a:r>
        </a:p>
      </dgm:t>
    </dgm:pt>
    <dgm:pt modelId="{73E2D055-DA1F-44D6-A890-3534621DE4E5}" type="parTrans" cxnId="{FAF8D942-6955-4D86-8624-C9C978169EB0}">
      <dgm:prSet/>
      <dgm:spPr/>
      <dgm:t>
        <a:bodyPr/>
        <a:lstStyle/>
        <a:p>
          <a:endParaRPr lang="en-US"/>
        </a:p>
      </dgm:t>
    </dgm:pt>
    <dgm:pt modelId="{6BCA8FB4-1DE1-4CDB-B7C5-FF47477B00E7}" type="sibTrans" cxnId="{FAF8D942-6955-4D86-8624-C9C978169EB0}">
      <dgm:prSet/>
      <dgm:spPr/>
      <dgm:t>
        <a:bodyPr/>
        <a:lstStyle/>
        <a:p>
          <a:endParaRPr lang="en-US"/>
        </a:p>
      </dgm:t>
    </dgm:pt>
    <dgm:pt modelId="{41DFBE18-5DD0-498D-B6A1-F968A0B11C62}">
      <dgm:prSet phldrT="[Text]"/>
      <dgm:spPr/>
      <dgm:t>
        <a:bodyPr/>
        <a:lstStyle/>
        <a:p>
          <a:r>
            <a:rPr lang="en-US"/>
            <a:t>Freedom of assembly</a:t>
          </a:r>
        </a:p>
      </dgm:t>
    </dgm:pt>
    <dgm:pt modelId="{CB0455C5-FB79-41FA-A68D-A87139006574}" type="parTrans" cxnId="{08681431-5622-4145-BF12-8F74CBA0E14E}">
      <dgm:prSet/>
      <dgm:spPr/>
      <dgm:t>
        <a:bodyPr/>
        <a:lstStyle/>
        <a:p>
          <a:endParaRPr lang="en-US"/>
        </a:p>
      </dgm:t>
    </dgm:pt>
    <dgm:pt modelId="{A92A55AE-4C60-47E7-B0FF-03BB6E4677C4}" type="sibTrans" cxnId="{08681431-5622-4145-BF12-8F74CBA0E14E}">
      <dgm:prSet/>
      <dgm:spPr/>
      <dgm:t>
        <a:bodyPr/>
        <a:lstStyle/>
        <a:p>
          <a:endParaRPr lang="en-US"/>
        </a:p>
      </dgm:t>
    </dgm:pt>
    <dgm:pt modelId="{1CE9DD3C-B1F8-4EBE-8AFE-882BF80E927F}">
      <dgm:prSet phldrT="[Text]"/>
      <dgm:spPr/>
      <dgm:t>
        <a:bodyPr/>
        <a:lstStyle/>
        <a:p>
          <a:r>
            <a:rPr lang="en-US"/>
            <a:t>Right to privacy</a:t>
          </a:r>
        </a:p>
      </dgm:t>
    </dgm:pt>
    <dgm:pt modelId="{0DE5E285-0930-4861-BCC9-030E9E870C74}" type="parTrans" cxnId="{A754415A-517C-42EB-BA96-923537E870DA}">
      <dgm:prSet/>
      <dgm:spPr/>
      <dgm:t>
        <a:bodyPr/>
        <a:lstStyle/>
        <a:p>
          <a:endParaRPr lang="en-US"/>
        </a:p>
      </dgm:t>
    </dgm:pt>
    <dgm:pt modelId="{33B8AEF0-7D33-4EE6-9426-978639F506E4}" type="sibTrans" cxnId="{A754415A-517C-42EB-BA96-923537E870DA}">
      <dgm:prSet/>
      <dgm:spPr/>
      <dgm:t>
        <a:bodyPr/>
        <a:lstStyle/>
        <a:p>
          <a:endParaRPr lang="en-US"/>
        </a:p>
      </dgm:t>
    </dgm:pt>
    <dgm:pt modelId="{883DBF7D-1C0C-498C-97B5-DECCBC0F3AAC}">
      <dgm:prSet phldrT="[Text]"/>
      <dgm:spPr/>
      <dgm:t>
        <a:bodyPr/>
        <a:lstStyle/>
        <a:p>
          <a:r>
            <a:rPr lang="en-US"/>
            <a:t>Right to own property</a:t>
          </a:r>
        </a:p>
      </dgm:t>
    </dgm:pt>
    <dgm:pt modelId="{9ECB1FD4-16EE-404B-8C76-8E54F732F451}" type="parTrans" cxnId="{D68F468E-6073-488F-BF05-B7DC4EDBB164}">
      <dgm:prSet/>
      <dgm:spPr/>
      <dgm:t>
        <a:bodyPr/>
        <a:lstStyle/>
        <a:p>
          <a:endParaRPr lang="en-US"/>
        </a:p>
      </dgm:t>
    </dgm:pt>
    <dgm:pt modelId="{92B2014B-6319-4F9B-870D-D78E5305C704}" type="sibTrans" cxnId="{D68F468E-6073-488F-BF05-B7DC4EDBB164}">
      <dgm:prSet/>
      <dgm:spPr/>
      <dgm:t>
        <a:bodyPr/>
        <a:lstStyle/>
        <a:p>
          <a:endParaRPr lang="en-US"/>
        </a:p>
      </dgm:t>
    </dgm:pt>
    <dgm:pt modelId="{9C9FF0E0-20E1-4F22-A514-0389845B515F}">
      <dgm:prSet phldrT="[Text]"/>
      <dgm:spPr/>
      <dgm:t>
        <a:bodyPr/>
        <a:lstStyle/>
        <a:p>
          <a:r>
            <a:rPr lang="en-US"/>
            <a:t>Freedom from discrimination in employment</a:t>
          </a:r>
        </a:p>
      </dgm:t>
    </dgm:pt>
    <dgm:pt modelId="{C4AA9B78-729A-41FD-8EC6-8ECBA6C39CFE}" type="parTrans" cxnId="{01AB6A34-3183-48F3-A276-F0BF0A582418}">
      <dgm:prSet/>
      <dgm:spPr/>
      <dgm:t>
        <a:bodyPr/>
        <a:lstStyle/>
        <a:p>
          <a:endParaRPr lang="en-US"/>
        </a:p>
      </dgm:t>
    </dgm:pt>
    <dgm:pt modelId="{0637710E-B736-4603-9ACC-1A7E6BBD3276}" type="sibTrans" cxnId="{01AB6A34-3183-48F3-A276-F0BF0A582418}">
      <dgm:prSet/>
      <dgm:spPr/>
      <dgm:t>
        <a:bodyPr/>
        <a:lstStyle/>
        <a:p>
          <a:endParaRPr lang="en-US"/>
        </a:p>
      </dgm:t>
    </dgm:pt>
    <dgm:pt modelId="{A89CDFF6-A301-4BA0-9B21-8417D59BFD51}">
      <dgm:prSet phldrT="[Text]"/>
      <dgm:spPr/>
      <dgm:t>
        <a:bodyPr/>
        <a:lstStyle/>
        <a:p>
          <a:r>
            <a:rPr lang="en-US"/>
            <a:t>Freedom of association &amp; collective bargaining</a:t>
          </a:r>
        </a:p>
      </dgm:t>
    </dgm:pt>
    <dgm:pt modelId="{BE46D336-2E43-4888-AFAC-4DDC79D0DBC4}" type="parTrans" cxnId="{B8ACB1C9-EB7B-40D0-82B3-01D602F40C47}">
      <dgm:prSet/>
      <dgm:spPr/>
      <dgm:t>
        <a:bodyPr/>
        <a:lstStyle/>
        <a:p>
          <a:endParaRPr lang="en-US"/>
        </a:p>
      </dgm:t>
    </dgm:pt>
    <dgm:pt modelId="{6DCFABDC-0740-4E4F-B21D-CD913635A625}" type="sibTrans" cxnId="{B8ACB1C9-EB7B-40D0-82B3-01D602F40C47}">
      <dgm:prSet/>
      <dgm:spPr/>
      <dgm:t>
        <a:bodyPr/>
        <a:lstStyle/>
        <a:p>
          <a:endParaRPr lang="en-US"/>
        </a:p>
      </dgm:t>
    </dgm:pt>
    <dgm:pt modelId="{9C21FD21-3165-40AB-958B-4DF412A7AF8B}">
      <dgm:prSet phldrT="[Text]"/>
      <dgm:spPr/>
      <dgm:t>
        <a:bodyPr/>
        <a:lstStyle/>
        <a:p>
          <a:r>
            <a:rPr lang="en-US"/>
            <a:t>Freedom from forced or compulsory labor</a:t>
          </a:r>
        </a:p>
      </dgm:t>
    </dgm:pt>
    <dgm:pt modelId="{B0F534BD-F898-4378-81E7-CC5766746603}" type="parTrans" cxnId="{8865F332-D861-4C31-BFAB-07E7CD71FBAF}">
      <dgm:prSet/>
      <dgm:spPr/>
      <dgm:t>
        <a:bodyPr/>
        <a:lstStyle/>
        <a:p>
          <a:endParaRPr lang="en-US"/>
        </a:p>
      </dgm:t>
    </dgm:pt>
    <dgm:pt modelId="{4FF60A0A-457A-4141-A817-8594A5E7C431}" type="sibTrans" cxnId="{8865F332-D861-4C31-BFAB-07E7CD71FBAF}">
      <dgm:prSet/>
      <dgm:spPr/>
      <dgm:t>
        <a:bodyPr/>
        <a:lstStyle/>
        <a:p>
          <a:endParaRPr lang="en-US"/>
        </a:p>
      </dgm:t>
    </dgm:pt>
    <dgm:pt modelId="{FB06A586-48CB-43BE-A5CA-1D9A968F28B7}">
      <dgm:prSet phldrT="[Text]"/>
      <dgm:spPr/>
      <dgm:t>
        <a:bodyPr/>
        <a:lstStyle/>
        <a:p>
          <a:r>
            <a:rPr lang="en-US"/>
            <a:t>Freedom from child labor</a:t>
          </a:r>
        </a:p>
      </dgm:t>
    </dgm:pt>
    <dgm:pt modelId="{1B82EABF-592F-4F2E-A1D2-691B4F50E57C}" type="parTrans" cxnId="{580D5CA1-AAB9-40F8-92D4-3036268C2807}">
      <dgm:prSet/>
      <dgm:spPr/>
      <dgm:t>
        <a:bodyPr/>
        <a:lstStyle/>
        <a:p>
          <a:endParaRPr lang="en-US"/>
        </a:p>
      </dgm:t>
    </dgm:pt>
    <dgm:pt modelId="{F83ED170-4A9B-44F5-B98A-493BE63B04FC}" type="sibTrans" cxnId="{580D5CA1-AAB9-40F8-92D4-3036268C2807}">
      <dgm:prSet/>
      <dgm:spPr/>
      <dgm:t>
        <a:bodyPr/>
        <a:lstStyle/>
        <a:p>
          <a:endParaRPr lang="en-US"/>
        </a:p>
      </dgm:t>
    </dgm:pt>
    <dgm:pt modelId="{7E189F0C-6742-4828-982D-AB8E37D79990}">
      <dgm:prSet phldrT="[Text]"/>
      <dgm:spPr/>
      <dgm:t>
        <a:bodyPr/>
        <a:lstStyle/>
        <a:p>
          <a:r>
            <a:rPr lang="en-US"/>
            <a:t>Right to non-discrimination and equality</a:t>
          </a:r>
        </a:p>
      </dgm:t>
    </dgm:pt>
    <dgm:pt modelId="{D3A6C08E-4005-4CC2-9C1C-93B8118E2A2D}" type="parTrans" cxnId="{B9A3D8D9-B490-49C9-B6B6-5EA54F4A004A}">
      <dgm:prSet/>
      <dgm:spPr/>
      <dgm:t>
        <a:bodyPr/>
        <a:lstStyle/>
        <a:p>
          <a:endParaRPr lang="en-US"/>
        </a:p>
      </dgm:t>
    </dgm:pt>
    <dgm:pt modelId="{369C0EA5-925B-4344-9E75-A0165DB072A7}" type="sibTrans" cxnId="{B9A3D8D9-B490-49C9-B6B6-5EA54F4A004A}">
      <dgm:prSet/>
      <dgm:spPr/>
      <dgm:t>
        <a:bodyPr/>
        <a:lstStyle/>
        <a:p>
          <a:endParaRPr lang="en-US"/>
        </a:p>
      </dgm:t>
    </dgm:pt>
    <dgm:pt modelId="{ACB2E835-1DD1-4007-B123-5A952ACD7DDE}">
      <dgm:prSet phldrT="[Text]"/>
      <dgm:spPr/>
      <dgm:t>
        <a:bodyPr/>
        <a:lstStyle/>
        <a:p>
          <a:r>
            <a:rPr lang="en-US"/>
            <a:t>Right to rest &amp; leisure</a:t>
          </a:r>
        </a:p>
      </dgm:t>
    </dgm:pt>
    <dgm:pt modelId="{1AF1C250-64E0-4498-B191-AFCB123DD184}" type="parTrans" cxnId="{FB0A4CA0-8508-47AB-81DB-281D96D8A6F2}">
      <dgm:prSet/>
      <dgm:spPr/>
      <dgm:t>
        <a:bodyPr/>
        <a:lstStyle/>
        <a:p>
          <a:endParaRPr lang="en-US"/>
        </a:p>
      </dgm:t>
    </dgm:pt>
    <dgm:pt modelId="{D2C39422-5BEA-40AA-9F42-7036D0C4A5DD}" type="sibTrans" cxnId="{FB0A4CA0-8508-47AB-81DB-281D96D8A6F2}">
      <dgm:prSet/>
      <dgm:spPr/>
      <dgm:t>
        <a:bodyPr/>
        <a:lstStyle/>
        <a:p>
          <a:endParaRPr lang="en-US"/>
        </a:p>
      </dgm:t>
    </dgm:pt>
    <dgm:pt modelId="{9B4EA585-60CF-42FC-BEDE-4B4866E29E11}">
      <dgm:prSet phldrT="[Text]"/>
      <dgm:spPr/>
      <dgm:t>
        <a:bodyPr/>
        <a:lstStyle/>
        <a:p>
          <a:r>
            <a:rPr lang="en-US"/>
            <a:t>Right to a family life</a:t>
          </a:r>
        </a:p>
      </dgm:t>
    </dgm:pt>
    <dgm:pt modelId="{85C30323-EC61-41C5-BF02-AC8296DD68CE}" type="parTrans" cxnId="{5E686A8E-1A6B-4033-9D54-4B92BD47B6C6}">
      <dgm:prSet/>
      <dgm:spPr/>
      <dgm:t>
        <a:bodyPr/>
        <a:lstStyle/>
        <a:p>
          <a:endParaRPr lang="en-US"/>
        </a:p>
      </dgm:t>
    </dgm:pt>
    <dgm:pt modelId="{BC9EEB4B-39CA-415B-8450-C2DE8C8F7BC0}" type="sibTrans" cxnId="{5E686A8E-1A6B-4033-9D54-4B92BD47B6C6}">
      <dgm:prSet/>
      <dgm:spPr/>
      <dgm:t>
        <a:bodyPr/>
        <a:lstStyle/>
        <a:p>
          <a:endParaRPr lang="en-US"/>
        </a:p>
      </dgm:t>
    </dgm:pt>
    <dgm:pt modelId="{435127BB-3B6D-4D27-B4D0-E78EA6EF4925}">
      <dgm:prSet phldrT="[Text]"/>
      <dgm:spPr/>
      <dgm:t>
        <a:bodyPr/>
        <a:lstStyle/>
        <a:p>
          <a:r>
            <a:rPr lang="en-US"/>
            <a:t>Right to work – just and favorable conditions at work</a:t>
          </a:r>
        </a:p>
      </dgm:t>
    </dgm:pt>
    <dgm:pt modelId="{EC98379E-83B6-4A9E-8442-5B46186DD236}" type="parTrans" cxnId="{F05471DE-B3E6-4D6B-972A-8B83D9EAA529}">
      <dgm:prSet/>
      <dgm:spPr/>
      <dgm:t>
        <a:bodyPr/>
        <a:lstStyle/>
        <a:p>
          <a:endParaRPr lang="en-US"/>
        </a:p>
      </dgm:t>
    </dgm:pt>
    <dgm:pt modelId="{E50A3998-B4CE-428A-99CE-B8882DD680F3}" type="sibTrans" cxnId="{F05471DE-B3E6-4D6B-972A-8B83D9EAA529}">
      <dgm:prSet/>
      <dgm:spPr/>
      <dgm:t>
        <a:bodyPr/>
        <a:lstStyle/>
        <a:p>
          <a:endParaRPr lang="en-US"/>
        </a:p>
      </dgm:t>
    </dgm:pt>
    <dgm:pt modelId="{734474AF-7961-4C15-AC42-B4AF018FA4B6}">
      <dgm:prSet phldrT="[Text]"/>
      <dgm:spPr/>
      <dgm:t>
        <a:bodyPr/>
        <a:lstStyle/>
        <a:p>
          <a:r>
            <a:rPr lang="en-US"/>
            <a:t>Right to education</a:t>
          </a:r>
        </a:p>
      </dgm:t>
    </dgm:pt>
    <dgm:pt modelId="{A6D63FB8-F8F7-4917-9C4E-87B80C5C4E29}" type="parTrans" cxnId="{C68C09AC-64A2-40FB-B429-AC9F9BF649FD}">
      <dgm:prSet/>
      <dgm:spPr/>
      <dgm:t>
        <a:bodyPr/>
        <a:lstStyle/>
        <a:p>
          <a:endParaRPr lang="en-US"/>
        </a:p>
      </dgm:t>
    </dgm:pt>
    <dgm:pt modelId="{F543FFA7-88B3-4348-8EF6-7E922FAC2947}" type="sibTrans" cxnId="{C68C09AC-64A2-40FB-B429-AC9F9BF649FD}">
      <dgm:prSet/>
      <dgm:spPr/>
      <dgm:t>
        <a:bodyPr/>
        <a:lstStyle/>
        <a:p>
          <a:endParaRPr lang="en-US"/>
        </a:p>
      </dgm:t>
    </dgm:pt>
    <dgm:pt modelId="{03BD88E6-AD6A-4C19-AE1C-AC50D79048CD}">
      <dgm:prSet phldrT="[Text]"/>
      <dgm:spPr/>
      <dgm:t>
        <a:bodyPr/>
        <a:lstStyle/>
        <a:p>
          <a:r>
            <a:rPr lang="en-US"/>
            <a:t>Right to water</a:t>
          </a:r>
        </a:p>
      </dgm:t>
    </dgm:pt>
    <dgm:pt modelId="{09D9ED1B-5F72-4B97-8C72-D615DA9A3D75}" type="parTrans" cxnId="{F01739B8-8CA0-4B57-9032-F98A49F4957A}">
      <dgm:prSet/>
      <dgm:spPr/>
      <dgm:t>
        <a:bodyPr/>
        <a:lstStyle/>
        <a:p>
          <a:endParaRPr lang="en-US"/>
        </a:p>
      </dgm:t>
    </dgm:pt>
    <dgm:pt modelId="{F80DA37F-177F-4DD3-93EF-DE54A19993DE}" type="sibTrans" cxnId="{F01739B8-8CA0-4B57-9032-F98A49F4957A}">
      <dgm:prSet/>
      <dgm:spPr/>
      <dgm:t>
        <a:bodyPr/>
        <a:lstStyle/>
        <a:p>
          <a:endParaRPr lang="en-US"/>
        </a:p>
      </dgm:t>
    </dgm:pt>
    <dgm:pt modelId="{ED338C49-D539-441F-ACC5-D46ABCEBDBA4}" type="pres">
      <dgm:prSet presAssocID="{EE0D1407-39AB-4631-AB80-412F0E7EA7CF}" presName="Name0" presStyleCnt="0">
        <dgm:presLayoutVars>
          <dgm:dir/>
          <dgm:animLvl val="lvl"/>
          <dgm:resizeHandles val="exact"/>
        </dgm:presLayoutVars>
      </dgm:prSet>
      <dgm:spPr/>
    </dgm:pt>
    <dgm:pt modelId="{17B8AE5D-83B4-4EB2-B2A6-E8B3CAD43AB4}" type="pres">
      <dgm:prSet presAssocID="{B2348FC1-9B91-48DE-B08B-F79A6FA0A5A8}" presName="composite" presStyleCnt="0"/>
      <dgm:spPr/>
    </dgm:pt>
    <dgm:pt modelId="{4695669E-4075-4487-83A9-CC0E48C22847}" type="pres">
      <dgm:prSet presAssocID="{B2348FC1-9B91-48DE-B08B-F79A6FA0A5A8}" presName="parTx" presStyleLbl="alignNode1" presStyleIdx="0" presStyleCnt="3">
        <dgm:presLayoutVars>
          <dgm:chMax val="0"/>
          <dgm:chPref val="0"/>
          <dgm:bulletEnabled val="1"/>
        </dgm:presLayoutVars>
      </dgm:prSet>
      <dgm:spPr/>
    </dgm:pt>
    <dgm:pt modelId="{60B29B49-9645-4D8A-9937-5B09A5C2EB9F}" type="pres">
      <dgm:prSet presAssocID="{B2348FC1-9B91-48DE-B08B-F79A6FA0A5A8}" presName="desTx" presStyleLbl="alignAccFollowNode1" presStyleIdx="0" presStyleCnt="3">
        <dgm:presLayoutVars>
          <dgm:bulletEnabled val="1"/>
        </dgm:presLayoutVars>
      </dgm:prSet>
      <dgm:spPr/>
    </dgm:pt>
    <dgm:pt modelId="{257DE77D-7ABD-458D-A06A-0DB6850FEFF9}" type="pres">
      <dgm:prSet presAssocID="{36CDD018-277A-4D31-AFBF-C49840C6FABA}" presName="space" presStyleCnt="0"/>
      <dgm:spPr/>
    </dgm:pt>
    <dgm:pt modelId="{A2ABD72C-E370-478A-B85E-2C2612FD7EBF}" type="pres">
      <dgm:prSet presAssocID="{03B36DEF-A9C4-4284-ACE4-3DD82ACD3EFD}" presName="composite" presStyleCnt="0"/>
      <dgm:spPr/>
    </dgm:pt>
    <dgm:pt modelId="{81EB0FBF-E1F3-44C7-8824-288F1D952FBF}" type="pres">
      <dgm:prSet presAssocID="{03B36DEF-A9C4-4284-ACE4-3DD82ACD3EFD}" presName="parTx" presStyleLbl="alignNode1" presStyleIdx="1" presStyleCnt="3">
        <dgm:presLayoutVars>
          <dgm:chMax val="0"/>
          <dgm:chPref val="0"/>
          <dgm:bulletEnabled val="1"/>
        </dgm:presLayoutVars>
      </dgm:prSet>
      <dgm:spPr/>
    </dgm:pt>
    <dgm:pt modelId="{A197B70F-089A-43E1-A395-753A062AE7A9}" type="pres">
      <dgm:prSet presAssocID="{03B36DEF-A9C4-4284-ACE4-3DD82ACD3EFD}" presName="desTx" presStyleLbl="alignAccFollowNode1" presStyleIdx="1" presStyleCnt="3">
        <dgm:presLayoutVars>
          <dgm:bulletEnabled val="1"/>
        </dgm:presLayoutVars>
      </dgm:prSet>
      <dgm:spPr/>
    </dgm:pt>
    <dgm:pt modelId="{E73F1554-8404-44C5-94C9-CBE4D1AB90B2}" type="pres">
      <dgm:prSet presAssocID="{0AD708CC-48F1-4DCF-8820-97C8922769B8}" presName="space" presStyleCnt="0"/>
      <dgm:spPr/>
    </dgm:pt>
    <dgm:pt modelId="{D55B3F73-D215-4553-9A8E-4CB71EBC6163}" type="pres">
      <dgm:prSet presAssocID="{D30C23A6-785C-4FF4-8B76-EE39C00B50DB}" presName="composite" presStyleCnt="0"/>
      <dgm:spPr/>
    </dgm:pt>
    <dgm:pt modelId="{C53DE06A-63D2-4CCD-9DFE-2EFA05E0ED67}" type="pres">
      <dgm:prSet presAssocID="{D30C23A6-785C-4FF4-8B76-EE39C00B50DB}" presName="parTx" presStyleLbl="alignNode1" presStyleIdx="2" presStyleCnt="3">
        <dgm:presLayoutVars>
          <dgm:chMax val="0"/>
          <dgm:chPref val="0"/>
          <dgm:bulletEnabled val="1"/>
        </dgm:presLayoutVars>
      </dgm:prSet>
      <dgm:spPr/>
    </dgm:pt>
    <dgm:pt modelId="{749B6FAD-7FBC-4533-948A-0BADA119F373}" type="pres">
      <dgm:prSet presAssocID="{D30C23A6-785C-4FF4-8B76-EE39C00B50DB}" presName="desTx" presStyleLbl="alignAccFollowNode1" presStyleIdx="2" presStyleCnt="3">
        <dgm:presLayoutVars>
          <dgm:bulletEnabled val="1"/>
        </dgm:presLayoutVars>
      </dgm:prSet>
      <dgm:spPr/>
    </dgm:pt>
  </dgm:ptLst>
  <dgm:cxnLst>
    <dgm:cxn modelId="{BDB43009-9BDA-45A9-9434-40F1390B7C16}" type="presOf" srcId="{A89CDFF6-A301-4BA0-9B21-8417D59BFD51}" destId="{A197B70F-089A-43E1-A395-753A062AE7A9}" srcOrd="0" destOrd="1" presId="urn:microsoft.com/office/officeart/2005/8/layout/hList1"/>
    <dgm:cxn modelId="{DB8A7A14-63D0-424F-A6FB-DED38A3CA0AD}" srcId="{B2348FC1-9B91-48DE-B08B-F79A6FA0A5A8}" destId="{A5656790-09E2-4548-8C00-96A195C1ACC3}" srcOrd="2" destOrd="0" parTransId="{D2BFA3B2-FBF5-45CD-B59A-24417D23402E}" sibTransId="{5052F628-3EC5-4757-BD05-3998766C4187}"/>
    <dgm:cxn modelId="{A9AE3C1B-6804-42CF-94E5-3AC8DDFE7F06}" type="presOf" srcId="{3835D69D-B3CE-40F9-B3AB-E88CC5171393}" destId="{60B29B49-9645-4D8A-9937-5B09A5C2EB9F}" srcOrd="0" destOrd="3" presId="urn:microsoft.com/office/officeart/2005/8/layout/hList1"/>
    <dgm:cxn modelId="{87F0851D-E2E6-4C4E-ABD0-C7D5265F0621}" type="presOf" srcId="{435127BB-3B6D-4D27-B4D0-E78EA6EF4925}" destId="{749B6FAD-7FBC-4533-948A-0BADA119F373}" srcOrd="0" destOrd="4" presId="urn:microsoft.com/office/officeart/2005/8/layout/hList1"/>
    <dgm:cxn modelId="{451D0E21-5CE7-42BD-8936-A7BDAB33F27B}" type="presOf" srcId="{883DBF7D-1C0C-498C-97B5-DECCBC0F3AAC}" destId="{60B29B49-9645-4D8A-9937-5B09A5C2EB9F}" srcOrd="0" destOrd="7" presId="urn:microsoft.com/office/officeart/2005/8/layout/hList1"/>
    <dgm:cxn modelId="{892E8A28-274C-49FD-AD02-60ECFEB4E34B}" srcId="{B2348FC1-9B91-48DE-B08B-F79A6FA0A5A8}" destId="{A934DE05-1E32-452E-AD9A-F34304AEF1E9}" srcOrd="1" destOrd="0" parTransId="{022C70AE-923E-47F7-B01F-549E28D87CA8}" sibTransId="{AD7121A6-F385-47DF-83A5-BE7D2E058099}"/>
    <dgm:cxn modelId="{A0CF192B-2662-4270-97C9-6C831AFF218C}" type="presOf" srcId="{9B4EA585-60CF-42FC-BEDE-4B4866E29E11}" destId="{749B6FAD-7FBC-4533-948A-0BADA119F373}" srcOrd="0" destOrd="3" presId="urn:microsoft.com/office/officeart/2005/8/layout/hList1"/>
    <dgm:cxn modelId="{08681431-5622-4145-BF12-8F74CBA0E14E}" srcId="{B2348FC1-9B91-48DE-B08B-F79A6FA0A5A8}" destId="{41DFBE18-5DD0-498D-B6A1-F968A0B11C62}" srcOrd="5" destOrd="0" parTransId="{CB0455C5-FB79-41FA-A68D-A87139006574}" sibTransId="{A92A55AE-4C60-47E7-B0FF-03BB6E4677C4}"/>
    <dgm:cxn modelId="{8865F332-D861-4C31-BFAB-07E7CD71FBAF}" srcId="{03B36DEF-A9C4-4284-ACE4-3DD82ACD3EFD}" destId="{9C21FD21-3165-40AB-958B-4DF412A7AF8B}" srcOrd="2" destOrd="0" parTransId="{B0F534BD-F898-4378-81E7-CC5766746603}" sibTransId="{4FF60A0A-457A-4141-A817-8594A5E7C431}"/>
    <dgm:cxn modelId="{01AB6A34-3183-48F3-A276-F0BF0A582418}" srcId="{03B36DEF-A9C4-4284-ACE4-3DD82ACD3EFD}" destId="{9C9FF0E0-20E1-4F22-A514-0389845B515F}" srcOrd="0" destOrd="0" parTransId="{C4AA9B78-729A-41FD-8EC6-8ECBA6C39CFE}" sibTransId="{0637710E-B736-4603-9ACC-1A7E6BBD3276}"/>
    <dgm:cxn modelId="{763F7E3F-EF0E-447F-A93C-437BE43C3AAC}" srcId="{D30C23A6-785C-4FF4-8B76-EE39C00B50DB}" destId="{911786AC-9973-476E-95DB-63303802D6E4}" srcOrd="0" destOrd="0" parTransId="{6970E17B-72CD-4ECC-9AEC-79C3DD58C711}" sibTransId="{C4EAB1CF-5638-41F3-81A5-824AA4517EBF}"/>
    <dgm:cxn modelId="{FAF8D942-6955-4D86-8624-C9C978169EB0}" srcId="{B2348FC1-9B91-48DE-B08B-F79A6FA0A5A8}" destId="{6442F7CD-F62B-477B-B3C8-93E91315EBDC}" srcOrd="4" destOrd="0" parTransId="{73E2D055-DA1F-44D6-A890-3534621DE4E5}" sibTransId="{6BCA8FB4-1DE1-4CDB-B7C5-FF47477B00E7}"/>
    <dgm:cxn modelId="{2CF58963-8A1C-460A-A8D4-822A78856ACE}" srcId="{EE0D1407-39AB-4631-AB80-412F0E7EA7CF}" destId="{D30C23A6-785C-4FF4-8B76-EE39C00B50DB}" srcOrd="2" destOrd="0" parTransId="{48A1166F-280D-4EA2-A32B-3889FF28FA33}" sibTransId="{4EB3D342-2AD7-4AAE-80CA-6C02A8FB4606}"/>
    <dgm:cxn modelId="{2A002B66-1113-4517-8174-4919B5A69021}" type="presOf" srcId="{03B36DEF-A9C4-4284-ACE4-3DD82ACD3EFD}" destId="{81EB0FBF-E1F3-44C7-8824-288F1D952FBF}" srcOrd="0" destOrd="0" presId="urn:microsoft.com/office/officeart/2005/8/layout/hList1"/>
    <dgm:cxn modelId="{AD58854C-C7E3-4228-845A-811447BABDBF}" type="presOf" srcId="{1CE9DD3C-B1F8-4EBE-8AFE-882BF80E927F}" destId="{60B29B49-9645-4D8A-9937-5B09A5C2EB9F}" srcOrd="0" destOrd="6" presId="urn:microsoft.com/office/officeart/2005/8/layout/hList1"/>
    <dgm:cxn modelId="{95CB4550-16BF-4E4B-B4A2-053C9B7AAC3E}" srcId="{EE0D1407-39AB-4631-AB80-412F0E7EA7CF}" destId="{03B36DEF-A9C4-4284-ACE4-3DD82ACD3EFD}" srcOrd="1" destOrd="0" parTransId="{798B3DB9-8422-433C-AB88-8C7A9E59E7BE}" sibTransId="{0AD708CC-48F1-4DCF-8820-97C8922769B8}"/>
    <dgm:cxn modelId="{18AC8953-028F-4E65-B9C3-7459BF4A814A}" type="presOf" srcId="{B2348FC1-9B91-48DE-B08B-F79A6FA0A5A8}" destId="{4695669E-4075-4487-83A9-CC0E48C22847}" srcOrd="0" destOrd="0" presId="urn:microsoft.com/office/officeart/2005/8/layout/hList1"/>
    <dgm:cxn modelId="{93968277-76F4-4117-8C99-31E1FD5434EB}" type="presOf" srcId="{A934DE05-1E32-452E-AD9A-F34304AEF1E9}" destId="{60B29B49-9645-4D8A-9937-5B09A5C2EB9F}" srcOrd="0" destOrd="1" presId="urn:microsoft.com/office/officeart/2005/8/layout/hList1"/>
    <dgm:cxn modelId="{A754415A-517C-42EB-BA96-923537E870DA}" srcId="{B2348FC1-9B91-48DE-B08B-F79A6FA0A5A8}" destId="{1CE9DD3C-B1F8-4EBE-8AFE-882BF80E927F}" srcOrd="6" destOrd="0" parTransId="{0DE5E285-0930-4861-BCC9-030E9E870C74}" sibTransId="{33B8AEF0-7D33-4EE6-9426-978639F506E4}"/>
    <dgm:cxn modelId="{413D0985-881C-4126-94CA-0911D9BBEBDF}" type="presOf" srcId="{41DFBE18-5DD0-498D-B6A1-F968A0B11C62}" destId="{60B29B49-9645-4D8A-9937-5B09A5C2EB9F}" srcOrd="0" destOrd="5" presId="urn:microsoft.com/office/officeart/2005/8/layout/hList1"/>
    <dgm:cxn modelId="{3AA65B8A-04D4-4199-BBC9-C54B2CBAD4E7}" type="presOf" srcId="{ACB2E835-1DD1-4007-B123-5A952ACD7DDE}" destId="{749B6FAD-7FBC-4533-948A-0BADA119F373}" srcOrd="0" destOrd="2" presId="urn:microsoft.com/office/officeart/2005/8/layout/hList1"/>
    <dgm:cxn modelId="{D68F468E-6073-488F-BF05-B7DC4EDBB164}" srcId="{B2348FC1-9B91-48DE-B08B-F79A6FA0A5A8}" destId="{883DBF7D-1C0C-498C-97B5-DECCBC0F3AAC}" srcOrd="7" destOrd="0" parTransId="{9ECB1FD4-16EE-404B-8C76-8E54F732F451}" sibTransId="{92B2014B-6319-4F9B-870D-D78E5305C704}"/>
    <dgm:cxn modelId="{5E686A8E-1A6B-4033-9D54-4B92BD47B6C6}" srcId="{D30C23A6-785C-4FF4-8B76-EE39C00B50DB}" destId="{9B4EA585-60CF-42FC-BEDE-4B4866E29E11}" srcOrd="3" destOrd="0" parTransId="{85C30323-EC61-41C5-BF02-AC8296DD68CE}" sibTransId="{BC9EEB4B-39CA-415B-8450-C2DE8C8F7BC0}"/>
    <dgm:cxn modelId="{DF7B2894-48F7-490F-973D-04FDA83E98C6}" type="presOf" srcId="{D30C23A6-785C-4FF4-8B76-EE39C00B50DB}" destId="{C53DE06A-63D2-4CCD-9DFE-2EFA05E0ED67}" srcOrd="0" destOrd="0" presId="urn:microsoft.com/office/officeart/2005/8/layout/hList1"/>
    <dgm:cxn modelId="{A6E1E39B-CB6D-462C-8A0D-84B058A05E8C}" srcId="{EE0D1407-39AB-4631-AB80-412F0E7EA7CF}" destId="{B2348FC1-9B91-48DE-B08B-F79A6FA0A5A8}" srcOrd="0" destOrd="0" parTransId="{07B72BF9-F05C-4B3E-9B7B-88C345321289}" sibTransId="{36CDD018-277A-4D31-AFBF-C49840C6FABA}"/>
    <dgm:cxn modelId="{FB0A4CA0-8508-47AB-81DB-281D96D8A6F2}" srcId="{D30C23A6-785C-4FF4-8B76-EE39C00B50DB}" destId="{ACB2E835-1DD1-4007-B123-5A952ACD7DDE}" srcOrd="2" destOrd="0" parTransId="{1AF1C250-64E0-4498-B191-AFCB123DD184}" sibTransId="{D2C39422-5BEA-40AA-9F42-7036D0C4A5DD}"/>
    <dgm:cxn modelId="{580D5CA1-AAB9-40F8-92D4-3036268C2807}" srcId="{03B36DEF-A9C4-4284-ACE4-3DD82ACD3EFD}" destId="{FB06A586-48CB-43BE-A5CA-1D9A968F28B7}" srcOrd="3" destOrd="0" parTransId="{1B82EABF-592F-4F2E-A1D2-691B4F50E57C}" sibTransId="{F83ED170-4A9B-44F5-B98A-493BE63B04FC}"/>
    <dgm:cxn modelId="{774F8DA5-39B3-4C85-BCBE-D60AF7262BAD}" type="presOf" srcId="{6442F7CD-F62B-477B-B3C8-93E91315EBDC}" destId="{60B29B49-9645-4D8A-9937-5B09A5C2EB9F}" srcOrd="0" destOrd="4" presId="urn:microsoft.com/office/officeart/2005/8/layout/hList1"/>
    <dgm:cxn modelId="{C68C09AC-64A2-40FB-B429-AC9F9BF649FD}" srcId="{D30C23A6-785C-4FF4-8B76-EE39C00B50DB}" destId="{734474AF-7961-4C15-AC42-B4AF018FA4B6}" srcOrd="5" destOrd="0" parTransId="{A6D63FB8-F8F7-4917-9C4E-87B80C5C4E29}" sibTransId="{F543FFA7-88B3-4348-8EF6-7E922FAC2947}"/>
    <dgm:cxn modelId="{4200F9AD-74D4-46E0-9FF3-E563412EE67E}" type="presOf" srcId="{734474AF-7961-4C15-AC42-B4AF018FA4B6}" destId="{749B6FAD-7FBC-4533-948A-0BADA119F373}" srcOrd="0" destOrd="5" presId="urn:microsoft.com/office/officeart/2005/8/layout/hList1"/>
    <dgm:cxn modelId="{F01739B8-8CA0-4B57-9032-F98A49F4957A}" srcId="{D30C23A6-785C-4FF4-8B76-EE39C00B50DB}" destId="{03BD88E6-AD6A-4C19-AE1C-AC50D79048CD}" srcOrd="6" destOrd="0" parTransId="{09D9ED1B-5F72-4B97-8C72-D615DA9A3D75}" sibTransId="{F80DA37F-177F-4DD3-93EF-DE54A19993DE}"/>
    <dgm:cxn modelId="{3C9B95BC-0C89-45E0-A47F-AA152BD1D820}" type="presOf" srcId="{9C21FD21-3165-40AB-958B-4DF412A7AF8B}" destId="{A197B70F-089A-43E1-A395-753A062AE7A9}" srcOrd="0" destOrd="2" presId="urn:microsoft.com/office/officeart/2005/8/layout/hList1"/>
    <dgm:cxn modelId="{0CE750BF-36E1-415F-829D-2323E2F6B5BF}" type="presOf" srcId="{FB06A586-48CB-43BE-A5CA-1D9A968F28B7}" destId="{A197B70F-089A-43E1-A395-753A062AE7A9}" srcOrd="0" destOrd="3" presId="urn:microsoft.com/office/officeart/2005/8/layout/hList1"/>
    <dgm:cxn modelId="{4B42ADC4-E131-4A79-8108-3337F43C2465}" type="presOf" srcId="{9C9FF0E0-20E1-4F22-A514-0389845B515F}" destId="{A197B70F-089A-43E1-A395-753A062AE7A9}" srcOrd="0" destOrd="0" presId="urn:microsoft.com/office/officeart/2005/8/layout/hList1"/>
    <dgm:cxn modelId="{B8ACB1C9-EB7B-40D0-82B3-01D602F40C47}" srcId="{03B36DEF-A9C4-4284-ACE4-3DD82ACD3EFD}" destId="{A89CDFF6-A301-4BA0-9B21-8417D59BFD51}" srcOrd="1" destOrd="0" parTransId="{BE46D336-2E43-4888-AFAC-4DDC79D0DBC4}" sibTransId="{6DCFABDC-0740-4E4F-B21D-CD913635A625}"/>
    <dgm:cxn modelId="{997651CE-0770-4EEA-8C9A-FB707046FC69}" type="presOf" srcId="{EE0D1407-39AB-4631-AB80-412F0E7EA7CF}" destId="{ED338C49-D539-441F-ACC5-D46ABCEBDBA4}" srcOrd="0" destOrd="0" presId="urn:microsoft.com/office/officeart/2005/8/layout/hList1"/>
    <dgm:cxn modelId="{B9A3D8D9-B490-49C9-B6B6-5EA54F4A004A}" srcId="{D30C23A6-785C-4FF4-8B76-EE39C00B50DB}" destId="{7E189F0C-6742-4828-982D-AB8E37D79990}" srcOrd="1" destOrd="0" parTransId="{D3A6C08E-4005-4CC2-9C1C-93B8118E2A2D}" sibTransId="{369C0EA5-925B-4344-9E75-A0165DB072A7}"/>
    <dgm:cxn modelId="{F05471DE-B3E6-4D6B-972A-8B83D9EAA529}" srcId="{D30C23A6-785C-4FF4-8B76-EE39C00B50DB}" destId="{435127BB-3B6D-4D27-B4D0-E78EA6EF4925}" srcOrd="4" destOrd="0" parTransId="{EC98379E-83B6-4A9E-8442-5B46186DD236}" sibTransId="{E50A3998-B4CE-428A-99CE-B8882DD680F3}"/>
    <dgm:cxn modelId="{A959F9DE-B6A1-4FAA-8072-ADD18D20E591}" type="presOf" srcId="{7E189F0C-6742-4828-982D-AB8E37D79990}" destId="{749B6FAD-7FBC-4533-948A-0BADA119F373}" srcOrd="0" destOrd="1" presId="urn:microsoft.com/office/officeart/2005/8/layout/hList1"/>
    <dgm:cxn modelId="{1B4819EB-3821-46B9-9A2E-C523F113A0B7}" srcId="{B2348FC1-9B91-48DE-B08B-F79A6FA0A5A8}" destId="{E8607AE9-091A-437E-8F9E-6A388E2DA929}" srcOrd="0" destOrd="0" parTransId="{FA989805-9DB4-4C14-B2E4-4E60A9357E94}" sibTransId="{395D83C4-319A-4188-A28C-4E7295BB02B6}"/>
    <dgm:cxn modelId="{8B936EF1-63BF-47CB-B03B-645D3F9B629C}" type="presOf" srcId="{A5656790-09E2-4548-8C00-96A195C1ACC3}" destId="{60B29B49-9645-4D8A-9937-5B09A5C2EB9F}" srcOrd="0" destOrd="2" presId="urn:microsoft.com/office/officeart/2005/8/layout/hList1"/>
    <dgm:cxn modelId="{3917FBF6-44C0-4D9E-98AC-30BF5797CAF3}" type="presOf" srcId="{911786AC-9973-476E-95DB-63303802D6E4}" destId="{749B6FAD-7FBC-4533-948A-0BADA119F373}" srcOrd="0" destOrd="0" presId="urn:microsoft.com/office/officeart/2005/8/layout/hList1"/>
    <dgm:cxn modelId="{83228FF7-7719-4A27-8276-13D1408D2009}" srcId="{B2348FC1-9B91-48DE-B08B-F79A6FA0A5A8}" destId="{3835D69D-B3CE-40F9-B3AB-E88CC5171393}" srcOrd="3" destOrd="0" parTransId="{AA19C3CE-4B86-447B-B51A-047704B8D4F3}" sibTransId="{0C3B1D95-9554-4A0A-A5EB-A4F5D6464D06}"/>
    <dgm:cxn modelId="{C00171F9-5490-43D6-9E7D-AF36AC17C0D4}" type="presOf" srcId="{E8607AE9-091A-437E-8F9E-6A388E2DA929}" destId="{60B29B49-9645-4D8A-9937-5B09A5C2EB9F}" srcOrd="0" destOrd="0" presId="urn:microsoft.com/office/officeart/2005/8/layout/hList1"/>
    <dgm:cxn modelId="{F850DEFE-60BC-42CF-99A6-74B7B85ED077}" type="presOf" srcId="{03BD88E6-AD6A-4C19-AE1C-AC50D79048CD}" destId="{749B6FAD-7FBC-4533-948A-0BADA119F373}" srcOrd="0" destOrd="6" presId="urn:microsoft.com/office/officeart/2005/8/layout/hList1"/>
    <dgm:cxn modelId="{D5859383-EC7D-4FBC-96F4-2AB7F27B518D}" type="presParOf" srcId="{ED338C49-D539-441F-ACC5-D46ABCEBDBA4}" destId="{17B8AE5D-83B4-4EB2-B2A6-E8B3CAD43AB4}" srcOrd="0" destOrd="0" presId="urn:microsoft.com/office/officeart/2005/8/layout/hList1"/>
    <dgm:cxn modelId="{C1235784-B8FC-4E75-88AC-1ABC8879F37B}" type="presParOf" srcId="{17B8AE5D-83B4-4EB2-B2A6-E8B3CAD43AB4}" destId="{4695669E-4075-4487-83A9-CC0E48C22847}" srcOrd="0" destOrd="0" presId="urn:microsoft.com/office/officeart/2005/8/layout/hList1"/>
    <dgm:cxn modelId="{A08CE281-EA7D-4CC4-8083-ABD42934FFED}" type="presParOf" srcId="{17B8AE5D-83B4-4EB2-B2A6-E8B3CAD43AB4}" destId="{60B29B49-9645-4D8A-9937-5B09A5C2EB9F}" srcOrd="1" destOrd="0" presId="urn:microsoft.com/office/officeart/2005/8/layout/hList1"/>
    <dgm:cxn modelId="{6D5E3E8A-E4F3-4119-8794-CAC8C3F22AD4}" type="presParOf" srcId="{ED338C49-D539-441F-ACC5-D46ABCEBDBA4}" destId="{257DE77D-7ABD-458D-A06A-0DB6850FEFF9}" srcOrd="1" destOrd="0" presId="urn:microsoft.com/office/officeart/2005/8/layout/hList1"/>
    <dgm:cxn modelId="{8B66205C-2499-4D8C-B2EE-8456A9E11033}" type="presParOf" srcId="{ED338C49-D539-441F-ACC5-D46ABCEBDBA4}" destId="{A2ABD72C-E370-478A-B85E-2C2612FD7EBF}" srcOrd="2" destOrd="0" presId="urn:microsoft.com/office/officeart/2005/8/layout/hList1"/>
    <dgm:cxn modelId="{4AD452C2-3AD0-49E0-A75C-F76A9EBC8BFA}" type="presParOf" srcId="{A2ABD72C-E370-478A-B85E-2C2612FD7EBF}" destId="{81EB0FBF-E1F3-44C7-8824-288F1D952FBF}" srcOrd="0" destOrd="0" presId="urn:microsoft.com/office/officeart/2005/8/layout/hList1"/>
    <dgm:cxn modelId="{4CDCEED5-EFB8-48F9-B15A-91C5C642DAC7}" type="presParOf" srcId="{A2ABD72C-E370-478A-B85E-2C2612FD7EBF}" destId="{A197B70F-089A-43E1-A395-753A062AE7A9}" srcOrd="1" destOrd="0" presId="urn:microsoft.com/office/officeart/2005/8/layout/hList1"/>
    <dgm:cxn modelId="{449F2B97-B0E0-48FB-8A77-4421F959F411}" type="presParOf" srcId="{ED338C49-D539-441F-ACC5-D46ABCEBDBA4}" destId="{E73F1554-8404-44C5-94C9-CBE4D1AB90B2}" srcOrd="3" destOrd="0" presId="urn:microsoft.com/office/officeart/2005/8/layout/hList1"/>
    <dgm:cxn modelId="{DECABDD7-D5A6-4A02-8146-910B52908578}" type="presParOf" srcId="{ED338C49-D539-441F-ACC5-D46ABCEBDBA4}" destId="{D55B3F73-D215-4553-9A8E-4CB71EBC6163}" srcOrd="4" destOrd="0" presId="urn:microsoft.com/office/officeart/2005/8/layout/hList1"/>
    <dgm:cxn modelId="{B079F165-2893-4337-A203-490593B50BD2}" type="presParOf" srcId="{D55B3F73-D215-4553-9A8E-4CB71EBC6163}" destId="{C53DE06A-63D2-4CCD-9DFE-2EFA05E0ED67}" srcOrd="0" destOrd="0" presId="urn:microsoft.com/office/officeart/2005/8/layout/hList1"/>
    <dgm:cxn modelId="{69F05CB6-57D4-40C1-88F0-2EEE4F09D2A3}" type="presParOf" srcId="{D55B3F73-D215-4553-9A8E-4CB71EBC6163}" destId="{749B6FAD-7FBC-4533-948A-0BADA119F37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66E6D-CF24-4A3E-852D-C15A87AE1B9E}">
      <dsp:nvSpPr>
        <dsp:cNvPr id="0" name=""/>
        <dsp:cNvSpPr/>
      </dsp:nvSpPr>
      <dsp:spPr>
        <a:xfrm>
          <a:off x="0" y="0"/>
          <a:ext cx="1316453" cy="5265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235712" rIns="412496" bIns="235712" numCol="1" spcCol="1270" anchor="ctr" anchorCtr="0">
          <a:noAutofit/>
        </a:bodyPr>
        <a:lstStyle/>
        <a:p>
          <a:pPr marL="0" lvl="0" indent="0" algn="ctr" defTabSz="2578100">
            <a:lnSpc>
              <a:spcPct val="90000"/>
            </a:lnSpc>
            <a:spcBef>
              <a:spcPct val="0"/>
            </a:spcBef>
            <a:spcAft>
              <a:spcPct val="35000"/>
            </a:spcAft>
            <a:buNone/>
          </a:pPr>
          <a:endParaRPr lang="en-US" sz="5800" b="1" kern="1200"/>
        </a:p>
      </dsp:txBody>
      <dsp:txXfrm>
        <a:off x="0" y="0"/>
        <a:ext cx="1316453" cy="526581"/>
      </dsp:txXfrm>
    </dsp:sp>
    <dsp:sp modelId="{ECD3136F-D65A-42D7-8255-1F78C2FA3BB3}">
      <dsp:nvSpPr>
        <dsp:cNvPr id="0" name=""/>
        <dsp:cNvSpPr/>
      </dsp:nvSpPr>
      <dsp:spPr>
        <a:xfrm>
          <a:off x="3434" y="540862"/>
          <a:ext cx="1316453" cy="25473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b="0" kern="1200"/>
            <a:t>Promoting a Safe &amp; Healthy Workplace</a:t>
          </a:r>
        </a:p>
        <a:p>
          <a:pPr marL="114300" lvl="1" indent="-114300" algn="l" defTabSz="533400">
            <a:lnSpc>
              <a:spcPct val="90000"/>
            </a:lnSpc>
            <a:spcBef>
              <a:spcPct val="0"/>
            </a:spcBef>
            <a:spcAft>
              <a:spcPct val="15000"/>
            </a:spcAft>
            <a:buChar char="•"/>
          </a:pPr>
          <a:r>
            <a:rPr lang="en-US" sz="1200" b="0" kern="1200"/>
            <a:t>Value Inclusion &amp; Diversity</a:t>
          </a:r>
        </a:p>
        <a:p>
          <a:pPr marL="114300" lvl="1" indent="-114300" algn="l" defTabSz="533400">
            <a:lnSpc>
              <a:spcPct val="90000"/>
            </a:lnSpc>
            <a:spcBef>
              <a:spcPct val="0"/>
            </a:spcBef>
            <a:spcAft>
              <a:spcPct val="15000"/>
            </a:spcAft>
            <a:buChar char="•"/>
          </a:pPr>
          <a:r>
            <a:rPr lang="en-US" sz="1200" b="0" kern="1200"/>
            <a:t>Drug- and Alcohol-Free Environment</a:t>
          </a:r>
        </a:p>
      </dsp:txBody>
      <dsp:txXfrm>
        <a:off x="3434" y="540862"/>
        <a:ext cx="1316453" cy="2547360"/>
      </dsp:txXfrm>
    </dsp:sp>
    <dsp:sp modelId="{E2A5F2CF-1731-4406-A5BF-B850539E802D}">
      <dsp:nvSpPr>
        <dsp:cNvPr id="0" name=""/>
        <dsp:cNvSpPr/>
      </dsp:nvSpPr>
      <dsp:spPr>
        <a:xfrm>
          <a:off x="1504191" y="14281"/>
          <a:ext cx="1316453" cy="5265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235712" rIns="412496" bIns="235712" numCol="1" spcCol="1270" anchor="ctr" anchorCtr="0">
          <a:noAutofit/>
        </a:bodyPr>
        <a:lstStyle/>
        <a:p>
          <a:pPr marL="0" lvl="0" indent="0" algn="ctr" defTabSz="2578100">
            <a:lnSpc>
              <a:spcPct val="90000"/>
            </a:lnSpc>
            <a:spcBef>
              <a:spcPct val="0"/>
            </a:spcBef>
            <a:spcAft>
              <a:spcPct val="35000"/>
            </a:spcAft>
            <a:buNone/>
          </a:pPr>
          <a:endParaRPr lang="en-US" sz="5800" b="1" kern="1200"/>
        </a:p>
      </dsp:txBody>
      <dsp:txXfrm>
        <a:off x="1504191" y="14281"/>
        <a:ext cx="1316453" cy="526581"/>
      </dsp:txXfrm>
    </dsp:sp>
    <dsp:sp modelId="{7CE02EF0-1CA0-44A1-9A3F-AA6BE8BF6B30}">
      <dsp:nvSpPr>
        <dsp:cNvPr id="0" name=""/>
        <dsp:cNvSpPr/>
      </dsp:nvSpPr>
      <dsp:spPr>
        <a:xfrm>
          <a:off x="1504191" y="540862"/>
          <a:ext cx="1316453" cy="25473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a:t>Avoiding Conflict of Interest</a:t>
          </a:r>
        </a:p>
        <a:p>
          <a:pPr marL="57150" lvl="1" indent="-57150" algn="l" defTabSz="488950">
            <a:lnSpc>
              <a:spcPct val="90000"/>
            </a:lnSpc>
            <a:spcBef>
              <a:spcPct val="0"/>
            </a:spcBef>
            <a:spcAft>
              <a:spcPct val="15000"/>
            </a:spcAft>
            <a:buChar char="•"/>
          </a:pPr>
          <a:r>
            <a:rPr lang="en-US" sz="1100" kern="1200"/>
            <a:t>Sound business decisions and fair dealings</a:t>
          </a:r>
        </a:p>
        <a:p>
          <a:pPr marL="57150" lvl="1" indent="-57150" algn="l" defTabSz="488950">
            <a:lnSpc>
              <a:spcPct val="90000"/>
            </a:lnSpc>
            <a:spcBef>
              <a:spcPct val="0"/>
            </a:spcBef>
            <a:spcAft>
              <a:spcPct val="15000"/>
            </a:spcAft>
            <a:buChar char="•"/>
          </a:pPr>
          <a:r>
            <a:rPr lang="en-US" sz="1100" kern="1200"/>
            <a:t>Marinating Accurate Books &amp; Records</a:t>
          </a:r>
        </a:p>
        <a:p>
          <a:pPr marL="57150" lvl="1" indent="-57150" algn="l" defTabSz="488950">
            <a:lnSpc>
              <a:spcPct val="90000"/>
            </a:lnSpc>
            <a:spcBef>
              <a:spcPct val="0"/>
            </a:spcBef>
            <a:spcAft>
              <a:spcPct val="15000"/>
            </a:spcAft>
            <a:buChar char="•"/>
          </a:pPr>
          <a:r>
            <a:rPr lang="en-US" sz="1100" kern="1200"/>
            <a:t>Protecting Confidential Information and Intellectual Property</a:t>
          </a:r>
        </a:p>
      </dsp:txBody>
      <dsp:txXfrm>
        <a:off x="1504191" y="540862"/>
        <a:ext cx="1316453" cy="2547360"/>
      </dsp:txXfrm>
    </dsp:sp>
    <dsp:sp modelId="{BFBB92DD-3E88-4D7E-B511-1E87C54F2373}">
      <dsp:nvSpPr>
        <dsp:cNvPr id="0" name=""/>
        <dsp:cNvSpPr/>
      </dsp:nvSpPr>
      <dsp:spPr>
        <a:xfrm>
          <a:off x="3004948" y="14281"/>
          <a:ext cx="1316453" cy="5265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235712" rIns="412496" bIns="235712" numCol="1" spcCol="1270" anchor="ctr" anchorCtr="0">
          <a:noAutofit/>
        </a:bodyPr>
        <a:lstStyle/>
        <a:p>
          <a:pPr marL="0" lvl="0" indent="0" algn="ctr" defTabSz="2578100">
            <a:lnSpc>
              <a:spcPct val="90000"/>
            </a:lnSpc>
            <a:spcBef>
              <a:spcPct val="0"/>
            </a:spcBef>
            <a:spcAft>
              <a:spcPct val="35000"/>
            </a:spcAft>
            <a:buNone/>
          </a:pPr>
          <a:endParaRPr lang="en-US" sz="5800" b="1" kern="1200"/>
        </a:p>
      </dsp:txBody>
      <dsp:txXfrm>
        <a:off x="3004948" y="14281"/>
        <a:ext cx="1316453" cy="526581"/>
      </dsp:txXfrm>
    </dsp:sp>
    <dsp:sp modelId="{2B3E58DF-2A29-497E-970A-EF8C624B9E63}">
      <dsp:nvSpPr>
        <dsp:cNvPr id="0" name=""/>
        <dsp:cNvSpPr/>
      </dsp:nvSpPr>
      <dsp:spPr>
        <a:xfrm>
          <a:off x="3004948" y="540862"/>
          <a:ext cx="1316453" cy="25473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t>Fighting Corruption and Bribery</a:t>
          </a:r>
        </a:p>
        <a:p>
          <a:pPr marL="114300" lvl="1" indent="-114300" algn="l" defTabSz="533400">
            <a:lnSpc>
              <a:spcPct val="90000"/>
            </a:lnSpc>
            <a:spcBef>
              <a:spcPct val="0"/>
            </a:spcBef>
            <a:spcAft>
              <a:spcPct val="15000"/>
            </a:spcAft>
            <a:buChar char="•"/>
          </a:pPr>
          <a:r>
            <a:rPr lang="en-US" sz="1200" kern="1200"/>
            <a:t>Promoting Fair Competition</a:t>
          </a:r>
        </a:p>
        <a:p>
          <a:pPr marL="114300" lvl="1" indent="-114300" algn="l" defTabSz="533400">
            <a:lnSpc>
              <a:spcPct val="90000"/>
            </a:lnSpc>
            <a:spcBef>
              <a:spcPct val="0"/>
            </a:spcBef>
            <a:spcAft>
              <a:spcPct val="15000"/>
            </a:spcAft>
            <a:buChar char="•"/>
          </a:pPr>
          <a:r>
            <a:rPr lang="en-US" sz="1200" kern="1200"/>
            <a:t>Adhering to Trade Restrictions</a:t>
          </a:r>
        </a:p>
      </dsp:txBody>
      <dsp:txXfrm>
        <a:off x="3004948" y="540862"/>
        <a:ext cx="1316453" cy="2547360"/>
      </dsp:txXfrm>
    </dsp:sp>
    <dsp:sp modelId="{F0AD5FAA-590E-48CC-8D84-B37D536D5293}">
      <dsp:nvSpPr>
        <dsp:cNvPr id="0" name=""/>
        <dsp:cNvSpPr/>
      </dsp:nvSpPr>
      <dsp:spPr>
        <a:xfrm>
          <a:off x="4523583" y="0"/>
          <a:ext cx="1316453" cy="5265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235712" rIns="412496" bIns="235712" numCol="1" spcCol="1270" anchor="ctr" anchorCtr="0">
          <a:noAutofit/>
        </a:bodyPr>
        <a:lstStyle/>
        <a:p>
          <a:pPr marL="0" lvl="0" indent="0" algn="ctr" defTabSz="2578100">
            <a:lnSpc>
              <a:spcPct val="90000"/>
            </a:lnSpc>
            <a:spcBef>
              <a:spcPct val="0"/>
            </a:spcBef>
            <a:spcAft>
              <a:spcPct val="35000"/>
            </a:spcAft>
            <a:buNone/>
          </a:pPr>
          <a:endParaRPr lang="en-US" sz="5800" b="1" kern="1200"/>
        </a:p>
      </dsp:txBody>
      <dsp:txXfrm>
        <a:off x="4523583" y="0"/>
        <a:ext cx="1316453" cy="526581"/>
      </dsp:txXfrm>
    </dsp:sp>
    <dsp:sp modelId="{F3FD9CEB-D262-41E2-BA91-226362F73064}">
      <dsp:nvSpPr>
        <dsp:cNvPr id="0" name=""/>
        <dsp:cNvSpPr/>
      </dsp:nvSpPr>
      <dsp:spPr>
        <a:xfrm>
          <a:off x="4505705" y="540862"/>
          <a:ext cx="1316453" cy="25473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t>Contributing to Our Communities</a:t>
          </a:r>
        </a:p>
        <a:p>
          <a:pPr marL="114300" lvl="1" indent="-114300" algn="l" defTabSz="533400">
            <a:lnSpc>
              <a:spcPct val="90000"/>
            </a:lnSpc>
            <a:spcBef>
              <a:spcPct val="0"/>
            </a:spcBef>
            <a:spcAft>
              <a:spcPct val="15000"/>
            </a:spcAft>
            <a:buChar char="•"/>
          </a:pPr>
          <a:r>
            <a:rPr lang="en-US" sz="1200" kern="1200"/>
            <a:t>Human Rights and Labor</a:t>
          </a:r>
        </a:p>
        <a:p>
          <a:pPr marL="114300" lvl="1" indent="-114300" algn="l" defTabSz="533400">
            <a:lnSpc>
              <a:spcPct val="90000"/>
            </a:lnSpc>
            <a:spcBef>
              <a:spcPct val="0"/>
            </a:spcBef>
            <a:spcAft>
              <a:spcPct val="15000"/>
            </a:spcAft>
            <a:buChar char="•"/>
          </a:pPr>
          <a:r>
            <a:rPr lang="en-US" sz="1200" kern="1200"/>
            <a:t>Responsible Sourcing of Minerals &amp; Metals</a:t>
          </a:r>
        </a:p>
        <a:p>
          <a:pPr marL="114300" lvl="1" indent="-114300" algn="l" defTabSz="533400">
            <a:lnSpc>
              <a:spcPct val="90000"/>
            </a:lnSpc>
            <a:spcBef>
              <a:spcPct val="0"/>
            </a:spcBef>
            <a:spcAft>
              <a:spcPct val="15000"/>
            </a:spcAft>
            <a:buChar char="•"/>
          </a:pPr>
          <a:r>
            <a:rPr lang="en-US" sz="1200" kern="1200"/>
            <a:t>Environmental Stewardship</a:t>
          </a:r>
        </a:p>
      </dsp:txBody>
      <dsp:txXfrm>
        <a:off x="4505705" y="540862"/>
        <a:ext cx="1316453" cy="2547360"/>
      </dsp:txXfrm>
    </dsp:sp>
    <dsp:sp modelId="{F8A76EC6-84D7-420C-A959-74E9EFE39622}">
      <dsp:nvSpPr>
        <dsp:cNvPr id="0" name=""/>
        <dsp:cNvSpPr/>
      </dsp:nvSpPr>
      <dsp:spPr>
        <a:xfrm>
          <a:off x="5981792" y="17082"/>
          <a:ext cx="1316453" cy="5265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235712" rIns="412496" bIns="235712" numCol="1" spcCol="1270" anchor="ctr" anchorCtr="0">
          <a:noAutofit/>
        </a:bodyPr>
        <a:lstStyle/>
        <a:p>
          <a:pPr marL="0" lvl="0" indent="0" algn="ctr" defTabSz="2578100">
            <a:lnSpc>
              <a:spcPct val="90000"/>
            </a:lnSpc>
            <a:spcBef>
              <a:spcPct val="0"/>
            </a:spcBef>
            <a:spcAft>
              <a:spcPct val="35000"/>
            </a:spcAft>
            <a:buNone/>
          </a:pPr>
          <a:endParaRPr lang="en-US" sz="5800" b="1" kern="1200"/>
        </a:p>
      </dsp:txBody>
      <dsp:txXfrm>
        <a:off x="5981792" y="17082"/>
        <a:ext cx="1316453" cy="526581"/>
      </dsp:txXfrm>
    </dsp:sp>
    <dsp:sp modelId="{1B780BD3-D2E5-4BBD-8B1F-93B681DBA224}">
      <dsp:nvSpPr>
        <dsp:cNvPr id="0" name=""/>
        <dsp:cNvSpPr/>
      </dsp:nvSpPr>
      <dsp:spPr>
        <a:xfrm>
          <a:off x="6006463" y="540862"/>
          <a:ext cx="1316453" cy="25473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err="1"/>
            <a:t>FCX</a:t>
          </a:r>
          <a:r>
            <a:rPr lang="en-US" sz="1200" kern="1200"/>
            <a:t> Compliance Line</a:t>
          </a:r>
        </a:p>
        <a:p>
          <a:pPr marL="114300" lvl="1" indent="-114300" algn="l" defTabSz="533400">
            <a:lnSpc>
              <a:spcPct val="90000"/>
            </a:lnSpc>
            <a:spcBef>
              <a:spcPct val="0"/>
            </a:spcBef>
            <a:spcAft>
              <a:spcPct val="15000"/>
            </a:spcAft>
            <a:buChar char="•"/>
          </a:pPr>
          <a:r>
            <a:rPr lang="en-US" sz="1200" kern="1200"/>
            <a:t>Resources for Getting Help and Reporting Possible Violations</a:t>
          </a:r>
        </a:p>
      </dsp:txBody>
      <dsp:txXfrm>
        <a:off x="6006463" y="540862"/>
        <a:ext cx="1316453" cy="2547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5669E-4075-4487-83A9-CC0E48C22847}">
      <dsp:nvSpPr>
        <dsp:cNvPr id="0" name=""/>
        <dsp:cNvSpPr/>
      </dsp:nvSpPr>
      <dsp:spPr>
        <a:xfrm>
          <a:off x="2620" y="22077"/>
          <a:ext cx="2554886" cy="455344"/>
        </a:xfrm>
        <a:prstGeom prst="rect">
          <a:avLst/>
        </a:prstGeom>
        <a:solidFill>
          <a:schemeClr val="accent2">
            <a:alpha val="9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Civil &amp; Political Rights</a:t>
          </a:r>
        </a:p>
      </dsp:txBody>
      <dsp:txXfrm>
        <a:off x="2620" y="22077"/>
        <a:ext cx="2554886" cy="455344"/>
      </dsp:txXfrm>
    </dsp:sp>
    <dsp:sp modelId="{60B29B49-9645-4D8A-9937-5B09A5C2EB9F}">
      <dsp:nvSpPr>
        <dsp:cNvPr id="0" name=""/>
        <dsp:cNvSpPr/>
      </dsp:nvSpPr>
      <dsp:spPr>
        <a:xfrm>
          <a:off x="2620" y="477422"/>
          <a:ext cx="2554886" cy="242658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Right to life, liberty and security of person</a:t>
          </a:r>
        </a:p>
        <a:p>
          <a:pPr marL="114300" lvl="1" indent="-114300" algn="l" defTabSz="577850">
            <a:lnSpc>
              <a:spcPct val="90000"/>
            </a:lnSpc>
            <a:spcBef>
              <a:spcPct val="0"/>
            </a:spcBef>
            <a:spcAft>
              <a:spcPct val="15000"/>
            </a:spcAft>
            <a:buChar char="•"/>
          </a:pPr>
          <a:r>
            <a:rPr lang="en-US" sz="1300" kern="1200"/>
            <a:t>Right to non-discrimination &amp; equality</a:t>
          </a:r>
        </a:p>
        <a:p>
          <a:pPr marL="114300" lvl="1" indent="-114300" algn="l" defTabSz="577850">
            <a:lnSpc>
              <a:spcPct val="90000"/>
            </a:lnSpc>
            <a:spcBef>
              <a:spcPct val="0"/>
            </a:spcBef>
            <a:spcAft>
              <a:spcPct val="15000"/>
            </a:spcAft>
            <a:buChar char="•"/>
          </a:pPr>
          <a:r>
            <a:rPr lang="en-US" sz="1300" kern="1200"/>
            <a:t>Right to an effective remedy</a:t>
          </a:r>
        </a:p>
        <a:p>
          <a:pPr marL="114300" lvl="1" indent="-114300" algn="l" defTabSz="577850">
            <a:lnSpc>
              <a:spcPct val="90000"/>
            </a:lnSpc>
            <a:spcBef>
              <a:spcPct val="0"/>
            </a:spcBef>
            <a:spcAft>
              <a:spcPct val="15000"/>
            </a:spcAft>
            <a:buChar char="•"/>
          </a:pPr>
          <a:r>
            <a:rPr lang="en-US" sz="1300" kern="1200"/>
            <a:t>Freedom from arbitrary arrest, detention or exile</a:t>
          </a:r>
        </a:p>
        <a:p>
          <a:pPr marL="114300" lvl="1" indent="-114300" algn="l" defTabSz="577850">
            <a:lnSpc>
              <a:spcPct val="90000"/>
            </a:lnSpc>
            <a:spcBef>
              <a:spcPct val="0"/>
            </a:spcBef>
            <a:spcAft>
              <a:spcPct val="15000"/>
            </a:spcAft>
            <a:buChar char="•"/>
          </a:pPr>
          <a:r>
            <a:rPr lang="en-US" sz="1300" kern="1200"/>
            <a:t>Freedom of opinion &amp; expression</a:t>
          </a:r>
        </a:p>
        <a:p>
          <a:pPr marL="114300" lvl="1" indent="-114300" algn="l" defTabSz="577850">
            <a:lnSpc>
              <a:spcPct val="90000"/>
            </a:lnSpc>
            <a:spcBef>
              <a:spcPct val="0"/>
            </a:spcBef>
            <a:spcAft>
              <a:spcPct val="15000"/>
            </a:spcAft>
            <a:buChar char="•"/>
          </a:pPr>
          <a:r>
            <a:rPr lang="en-US" sz="1300" kern="1200"/>
            <a:t>Freedom of assembly</a:t>
          </a:r>
        </a:p>
        <a:p>
          <a:pPr marL="114300" lvl="1" indent="-114300" algn="l" defTabSz="577850">
            <a:lnSpc>
              <a:spcPct val="90000"/>
            </a:lnSpc>
            <a:spcBef>
              <a:spcPct val="0"/>
            </a:spcBef>
            <a:spcAft>
              <a:spcPct val="15000"/>
            </a:spcAft>
            <a:buChar char="•"/>
          </a:pPr>
          <a:r>
            <a:rPr lang="en-US" sz="1300" kern="1200"/>
            <a:t>Right to privacy</a:t>
          </a:r>
        </a:p>
        <a:p>
          <a:pPr marL="114300" lvl="1" indent="-114300" algn="l" defTabSz="577850">
            <a:lnSpc>
              <a:spcPct val="90000"/>
            </a:lnSpc>
            <a:spcBef>
              <a:spcPct val="0"/>
            </a:spcBef>
            <a:spcAft>
              <a:spcPct val="15000"/>
            </a:spcAft>
            <a:buChar char="•"/>
          </a:pPr>
          <a:r>
            <a:rPr lang="en-US" sz="1300" kern="1200"/>
            <a:t>Right to own property</a:t>
          </a:r>
        </a:p>
      </dsp:txBody>
      <dsp:txXfrm>
        <a:off x="2620" y="477422"/>
        <a:ext cx="2554886" cy="2426580"/>
      </dsp:txXfrm>
    </dsp:sp>
    <dsp:sp modelId="{81EB0FBF-E1F3-44C7-8824-288F1D952FBF}">
      <dsp:nvSpPr>
        <dsp:cNvPr id="0" name=""/>
        <dsp:cNvSpPr/>
      </dsp:nvSpPr>
      <dsp:spPr>
        <a:xfrm>
          <a:off x="2915190" y="22077"/>
          <a:ext cx="2554886" cy="455344"/>
        </a:xfrm>
        <a:prstGeom prst="rect">
          <a:avLst/>
        </a:prstGeom>
        <a:solidFill>
          <a:schemeClr val="accent2">
            <a:alpha val="90000"/>
            <a:hueOff val="0"/>
            <a:satOff val="0"/>
            <a:lumOff val="0"/>
            <a:alphaOff val="-20000"/>
          </a:schemeClr>
        </a:solidFill>
        <a:ln w="12700" cap="flat" cmpd="sng" algn="ctr">
          <a:solidFill>
            <a:schemeClr val="accent2">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Core Labor Standards</a:t>
          </a:r>
        </a:p>
      </dsp:txBody>
      <dsp:txXfrm>
        <a:off x="2915190" y="22077"/>
        <a:ext cx="2554886" cy="455344"/>
      </dsp:txXfrm>
    </dsp:sp>
    <dsp:sp modelId="{A197B70F-089A-43E1-A395-753A062AE7A9}">
      <dsp:nvSpPr>
        <dsp:cNvPr id="0" name=""/>
        <dsp:cNvSpPr/>
      </dsp:nvSpPr>
      <dsp:spPr>
        <a:xfrm>
          <a:off x="2915190" y="477422"/>
          <a:ext cx="2554886" cy="242658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Freedom from discrimination in employment</a:t>
          </a:r>
        </a:p>
        <a:p>
          <a:pPr marL="114300" lvl="1" indent="-114300" algn="l" defTabSz="577850">
            <a:lnSpc>
              <a:spcPct val="90000"/>
            </a:lnSpc>
            <a:spcBef>
              <a:spcPct val="0"/>
            </a:spcBef>
            <a:spcAft>
              <a:spcPct val="15000"/>
            </a:spcAft>
            <a:buChar char="•"/>
          </a:pPr>
          <a:r>
            <a:rPr lang="en-US" sz="1300" kern="1200"/>
            <a:t>Freedom of association &amp; collective bargaining</a:t>
          </a:r>
        </a:p>
        <a:p>
          <a:pPr marL="114300" lvl="1" indent="-114300" algn="l" defTabSz="577850">
            <a:lnSpc>
              <a:spcPct val="90000"/>
            </a:lnSpc>
            <a:spcBef>
              <a:spcPct val="0"/>
            </a:spcBef>
            <a:spcAft>
              <a:spcPct val="15000"/>
            </a:spcAft>
            <a:buChar char="•"/>
          </a:pPr>
          <a:r>
            <a:rPr lang="en-US" sz="1300" kern="1200"/>
            <a:t>Freedom from forced or compulsory labor</a:t>
          </a:r>
        </a:p>
        <a:p>
          <a:pPr marL="114300" lvl="1" indent="-114300" algn="l" defTabSz="577850">
            <a:lnSpc>
              <a:spcPct val="90000"/>
            </a:lnSpc>
            <a:spcBef>
              <a:spcPct val="0"/>
            </a:spcBef>
            <a:spcAft>
              <a:spcPct val="15000"/>
            </a:spcAft>
            <a:buChar char="•"/>
          </a:pPr>
          <a:r>
            <a:rPr lang="en-US" sz="1300" kern="1200"/>
            <a:t>Freedom from child labor</a:t>
          </a:r>
        </a:p>
      </dsp:txBody>
      <dsp:txXfrm>
        <a:off x="2915190" y="477422"/>
        <a:ext cx="2554886" cy="2426580"/>
      </dsp:txXfrm>
    </dsp:sp>
    <dsp:sp modelId="{C53DE06A-63D2-4CCD-9DFE-2EFA05E0ED67}">
      <dsp:nvSpPr>
        <dsp:cNvPr id="0" name=""/>
        <dsp:cNvSpPr/>
      </dsp:nvSpPr>
      <dsp:spPr>
        <a:xfrm>
          <a:off x="5827761" y="22077"/>
          <a:ext cx="2554886" cy="455344"/>
        </a:xfrm>
        <a:prstGeom prst="rect">
          <a:avLst/>
        </a:prstGeom>
        <a:solidFill>
          <a:schemeClr val="accent2">
            <a:alpha val="90000"/>
            <a:hueOff val="0"/>
            <a:satOff val="0"/>
            <a:lumOff val="0"/>
            <a:alphaOff val="-40000"/>
          </a:schemeClr>
        </a:solidFill>
        <a:ln w="1270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Economic, Social &amp; Cultural Rights</a:t>
          </a:r>
        </a:p>
      </dsp:txBody>
      <dsp:txXfrm>
        <a:off x="5827761" y="22077"/>
        <a:ext cx="2554886" cy="455344"/>
      </dsp:txXfrm>
    </dsp:sp>
    <dsp:sp modelId="{749B6FAD-7FBC-4533-948A-0BADA119F373}">
      <dsp:nvSpPr>
        <dsp:cNvPr id="0" name=""/>
        <dsp:cNvSpPr/>
      </dsp:nvSpPr>
      <dsp:spPr>
        <a:xfrm>
          <a:off x="5827761" y="477422"/>
          <a:ext cx="2554886" cy="242658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Right to an adequate standard of living – housing, food, water (living wage)</a:t>
          </a:r>
        </a:p>
        <a:p>
          <a:pPr marL="114300" lvl="1" indent="-114300" algn="l" defTabSz="577850">
            <a:lnSpc>
              <a:spcPct val="90000"/>
            </a:lnSpc>
            <a:spcBef>
              <a:spcPct val="0"/>
            </a:spcBef>
            <a:spcAft>
              <a:spcPct val="15000"/>
            </a:spcAft>
            <a:buChar char="•"/>
          </a:pPr>
          <a:r>
            <a:rPr lang="en-US" sz="1300" kern="1200"/>
            <a:t>Right to non-discrimination and equality</a:t>
          </a:r>
        </a:p>
        <a:p>
          <a:pPr marL="114300" lvl="1" indent="-114300" algn="l" defTabSz="577850">
            <a:lnSpc>
              <a:spcPct val="90000"/>
            </a:lnSpc>
            <a:spcBef>
              <a:spcPct val="0"/>
            </a:spcBef>
            <a:spcAft>
              <a:spcPct val="15000"/>
            </a:spcAft>
            <a:buChar char="•"/>
          </a:pPr>
          <a:r>
            <a:rPr lang="en-US" sz="1300" kern="1200"/>
            <a:t>Right to rest &amp; leisure</a:t>
          </a:r>
        </a:p>
        <a:p>
          <a:pPr marL="114300" lvl="1" indent="-114300" algn="l" defTabSz="577850">
            <a:lnSpc>
              <a:spcPct val="90000"/>
            </a:lnSpc>
            <a:spcBef>
              <a:spcPct val="0"/>
            </a:spcBef>
            <a:spcAft>
              <a:spcPct val="15000"/>
            </a:spcAft>
            <a:buChar char="•"/>
          </a:pPr>
          <a:r>
            <a:rPr lang="en-US" sz="1300" kern="1200"/>
            <a:t>Right to a family life</a:t>
          </a:r>
        </a:p>
        <a:p>
          <a:pPr marL="114300" lvl="1" indent="-114300" algn="l" defTabSz="577850">
            <a:lnSpc>
              <a:spcPct val="90000"/>
            </a:lnSpc>
            <a:spcBef>
              <a:spcPct val="0"/>
            </a:spcBef>
            <a:spcAft>
              <a:spcPct val="15000"/>
            </a:spcAft>
            <a:buChar char="•"/>
          </a:pPr>
          <a:r>
            <a:rPr lang="en-US" sz="1300" kern="1200"/>
            <a:t>Right to work – just and favorable conditions at work</a:t>
          </a:r>
        </a:p>
        <a:p>
          <a:pPr marL="114300" lvl="1" indent="-114300" algn="l" defTabSz="577850">
            <a:lnSpc>
              <a:spcPct val="90000"/>
            </a:lnSpc>
            <a:spcBef>
              <a:spcPct val="0"/>
            </a:spcBef>
            <a:spcAft>
              <a:spcPct val="15000"/>
            </a:spcAft>
            <a:buChar char="•"/>
          </a:pPr>
          <a:r>
            <a:rPr lang="en-US" sz="1300" kern="1200"/>
            <a:t>Right to education</a:t>
          </a:r>
        </a:p>
        <a:p>
          <a:pPr marL="114300" lvl="1" indent="-114300" algn="l" defTabSz="577850">
            <a:lnSpc>
              <a:spcPct val="90000"/>
            </a:lnSpc>
            <a:spcBef>
              <a:spcPct val="0"/>
            </a:spcBef>
            <a:spcAft>
              <a:spcPct val="15000"/>
            </a:spcAft>
            <a:buChar char="•"/>
          </a:pPr>
          <a:r>
            <a:rPr lang="en-US" sz="1300" kern="1200"/>
            <a:t>Right to water</a:t>
          </a:r>
        </a:p>
      </dsp:txBody>
      <dsp:txXfrm>
        <a:off x="5827761" y="477422"/>
        <a:ext cx="2554886" cy="24265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2E394-D72C-4A0E-BA4D-B53E3EE44AB9}" type="datetimeFigureOut">
              <a:rPr lang="en-US" smtClean="0"/>
              <a:t>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A10-3EE5-4EF0-921A-6B429D3BC8A3}" type="slidenum">
              <a:rPr lang="en-US" smtClean="0"/>
              <a:t>‹#›</a:t>
            </a:fld>
            <a:endParaRPr lang="en-US"/>
          </a:p>
        </p:txBody>
      </p:sp>
    </p:spTree>
    <p:extLst>
      <p:ext uri="{BB962C8B-B14F-4D97-AF65-F5344CB8AC3E}">
        <p14:creationId xmlns:p14="http://schemas.microsoft.com/office/powerpoint/2010/main" val="30900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a:t>
            </a:fld>
            <a:endParaRPr lang="en-US"/>
          </a:p>
        </p:txBody>
      </p:sp>
    </p:spTree>
    <p:extLst>
      <p:ext uri="{BB962C8B-B14F-4D97-AF65-F5344CB8AC3E}">
        <p14:creationId xmlns:p14="http://schemas.microsoft.com/office/powerpoint/2010/main" val="146309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55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0AAE-603B-22A0-18E3-DBE12E635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B07B2-9184-C0A4-12D0-84286C699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7B65C-644C-BB8F-1C1B-EB965BBC32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E4CE61-E0B8-7E5A-5286-D6B0003414EA}"/>
              </a:ext>
            </a:extLst>
          </p:cNvPr>
          <p:cNvSpPr>
            <a:spLocks noGrp="1"/>
          </p:cNvSpPr>
          <p:nvPr>
            <p:ph type="sldNum" sz="quarter" idx="5"/>
          </p:nvPr>
        </p:nvSpPr>
        <p:spPr/>
        <p:txBody>
          <a:bodyPr/>
          <a:lstStyle/>
          <a:p>
            <a:fld id="{DED49A10-3EE5-4EF0-921A-6B429D3BC8A3}" type="slidenum">
              <a:rPr lang="en-US" smtClean="0"/>
              <a:t>13</a:t>
            </a:fld>
            <a:endParaRPr lang="en-US"/>
          </a:p>
        </p:txBody>
      </p:sp>
    </p:spTree>
    <p:extLst>
      <p:ext uri="{BB962C8B-B14F-4D97-AF65-F5344CB8AC3E}">
        <p14:creationId xmlns:p14="http://schemas.microsoft.com/office/powerpoint/2010/main" val="1014066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C9188-1977-EE09-C544-0931ABA38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3CBED-35BB-8106-DF84-FC05092F8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825ACF-C021-B99E-9D29-2B7295E53B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4CB2BF-E7FC-00AD-C3E0-A92FD59CC52F}"/>
              </a:ext>
            </a:extLst>
          </p:cNvPr>
          <p:cNvSpPr>
            <a:spLocks noGrp="1"/>
          </p:cNvSpPr>
          <p:nvPr>
            <p:ph type="sldNum" sz="quarter" idx="5"/>
          </p:nvPr>
        </p:nvSpPr>
        <p:spPr/>
        <p:txBody>
          <a:bodyPr/>
          <a:lstStyle/>
          <a:p>
            <a:fld id="{DED49A10-3EE5-4EF0-921A-6B429D3BC8A3}" type="slidenum">
              <a:rPr lang="en-US" smtClean="0"/>
              <a:t>16</a:t>
            </a:fld>
            <a:endParaRPr lang="en-US"/>
          </a:p>
        </p:txBody>
      </p:sp>
    </p:spTree>
    <p:extLst>
      <p:ext uri="{BB962C8B-B14F-4D97-AF65-F5344CB8AC3E}">
        <p14:creationId xmlns:p14="http://schemas.microsoft.com/office/powerpoint/2010/main" val="2719414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7A45E-92AB-C896-28A2-8D317CF905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22BEA-A43D-5C98-991D-5AE11E88C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2FDF29-8524-EC9D-EFCE-3D3C2A8CC5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D438F8-2AE6-4927-F053-9B8AB1E8A675}"/>
              </a:ext>
            </a:extLst>
          </p:cNvPr>
          <p:cNvSpPr>
            <a:spLocks noGrp="1"/>
          </p:cNvSpPr>
          <p:nvPr>
            <p:ph type="sldNum" sz="quarter" idx="5"/>
          </p:nvPr>
        </p:nvSpPr>
        <p:spPr/>
        <p:txBody>
          <a:bodyPr/>
          <a:lstStyle/>
          <a:p>
            <a:fld id="{DED49A10-3EE5-4EF0-921A-6B429D3BC8A3}" type="slidenum">
              <a:rPr lang="en-US" smtClean="0"/>
              <a:t>17</a:t>
            </a:fld>
            <a:endParaRPr lang="en-US"/>
          </a:p>
        </p:txBody>
      </p:sp>
    </p:spTree>
    <p:extLst>
      <p:ext uri="{BB962C8B-B14F-4D97-AF65-F5344CB8AC3E}">
        <p14:creationId xmlns:p14="http://schemas.microsoft.com/office/powerpoint/2010/main" val="1973503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29B98-D095-4418-C354-E4E424608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9E170-BE58-ADD0-99B5-DFF10A3B8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A87469-1286-B061-9123-7119F616D0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1C8933-A110-83D2-9F85-86E80E2771D4}"/>
              </a:ext>
            </a:extLst>
          </p:cNvPr>
          <p:cNvSpPr>
            <a:spLocks noGrp="1"/>
          </p:cNvSpPr>
          <p:nvPr>
            <p:ph type="sldNum" sz="quarter" idx="5"/>
          </p:nvPr>
        </p:nvSpPr>
        <p:spPr/>
        <p:txBody>
          <a:bodyPr/>
          <a:lstStyle/>
          <a:p>
            <a:fld id="{DED49A10-3EE5-4EF0-921A-6B429D3BC8A3}" type="slidenum">
              <a:rPr lang="en-US" smtClean="0"/>
              <a:t>18</a:t>
            </a:fld>
            <a:endParaRPr lang="en-US"/>
          </a:p>
        </p:txBody>
      </p:sp>
    </p:spTree>
    <p:extLst>
      <p:ext uri="{BB962C8B-B14F-4D97-AF65-F5344CB8AC3E}">
        <p14:creationId xmlns:p14="http://schemas.microsoft.com/office/powerpoint/2010/main" val="150596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19</a:t>
            </a:fld>
            <a:endParaRPr lang="en-US"/>
          </a:p>
        </p:txBody>
      </p:sp>
    </p:spTree>
    <p:extLst>
      <p:ext uri="{BB962C8B-B14F-4D97-AF65-F5344CB8AC3E}">
        <p14:creationId xmlns:p14="http://schemas.microsoft.com/office/powerpoint/2010/main" val="1367088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20</a:t>
            </a:fld>
            <a:endParaRPr lang="en-US"/>
          </a:p>
        </p:txBody>
      </p:sp>
    </p:spTree>
    <p:extLst>
      <p:ext uri="{BB962C8B-B14F-4D97-AF65-F5344CB8AC3E}">
        <p14:creationId xmlns:p14="http://schemas.microsoft.com/office/powerpoint/2010/main" val="2329560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548B-B2CB-B85C-684C-AEFDD8894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EF6B7-C8B2-E6FD-7137-8C228B70CD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7909A-F4EA-1169-491E-4826AC2313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3457AB-5BC3-5C24-1C8B-FFBD9C4B6AA7}"/>
              </a:ext>
            </a:extLst>
          </p:cNvPr>
          <p:cNvSpPr>
            <a:spLocks noGrp="1"/>
          </p:cNvSpPr>
          <p:nvPr>
            <p:ph type="sldNum" sz="quarter" idx="5"/>
          </p:nvPr>
        </p:nvSpPr>
        <p:spPr/>
        <p:txBody>
          <a:bodyPr/>
          <a:lstStyle/>
          <a:p>
            <a:fld id="{DED49A10-3EE5-4EF0-921A-6B429D3BC8A3}" type="slidenum">
              <a:rPr lang="en-US" smtClean="0"/>
              <a:t>21</a:t>
            </a:fld>
            <a:endParaRPr lang="en-US"/>
          </a:p>
        </p:txBody>
      </p:sp>
    </p:spTree>
    <p:extLst>
      <p:ext uri="{BB962C8B-B14F-4D97-AF65-F5344CB8AC3E}">
        <p14:creationId xmlns:p14="http://schemas.microsoft.com/office/powerpoint/2010/main" val="1934076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22</a:t>
            </a:fld>
            <a:endParaRPr lang="en-US"/>
          </a:p>
        </p:txBody>
      </p:sp>
    </p:spTree>
    <p:extLst>
      <p:ext uri="{BB962C8B-B14F-4D97-AF65-F5344CB8AC3E}">
        <p14:creationId xmlns:p14="http://schemas.microsoft.com/office/powerpoint/2010/main" val="2950323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49A10-3EE5-4EF0-921A-6B429D3BC8A3}" type="slidenum">
              <a:rPr lang="en-US" smtClean="0"/>
              <a:t>23</a:t>
            </a:fld>
            <a:endParaRPr lang="en-US"/>
          </a:p>
        </p:txBody>
      </p:sp>
    </p:spTree>
    <p:extLst>
      <p:ext uri="{BB962C8B-B14F-4D97-AF65-F5344CB8AC3E}">
        <p14:creationId xmlns:p14="http://schemas.microsoft.com/office/powerpoint/2010/main" val="320589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694DC-6ECA-4724-C68A-C9C4CF470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2E81C-B7C3-E4D1-E827-DA1DAE8B1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68A76-7D10-3D5D-6B69-AC866CDDEB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D0AB51-6B85-7E28-199C-1174F0E00F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34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24</a:t>
            </a:fld>
            <a:endParaRPr lang="en-US"/>
          </a:p>
        </p:txBody>
      </p:sp>
    </p:spTree>
    <p:extLst>
      <p:ext uri="{BB962C8B-B14F-4D97-AF65-F5344CB8AC3E}">
        <p14:creationId xmlns:p14="http://schemas.microsoft.com/office/powerpoint/2010/main" val="234672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5D2EB-2932-4B5A-92EA-B1BED3AA1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179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80130-CE8D-E640-9639-E0473270C6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349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09F95-5489-41FB-BF88-4A4134E9D0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602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09F95-5489-41FB-BF88-4A4134E9D0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304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39</a:t>
            </a:fld>
            <a:endParaRPr lang="en-US"/>
          </a:p>
        </p:txBody>
      </p:sp>
    </p:spTree>
    <p:extLst>
      <p:ext uri="{BB962C8B-B14F-4D97-AF65-F5344CB8AC3E}">
        <p14:creationId xmlns:p14="http://schemas.microsoft.com/office/powerpoint/2010/main" val="3312966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40</a:t>
            </a:fld>
            <a:endParaRPr lang="en-US"/>
          </a:p>
        </p:txBody>
      </p:sp>
    </p:spTree>
    <p:extLst>
      <p:ext uri="{BB962C8B-B14F-4D97-AF65-F5344CB8AC3E}">
        <p14:creationId xmlns:p14="http://schemas.microsoft.com/office/powerpoint/2010/main" val="2924456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41</a:t>
            </a:fld>
            <a:endParaRPr lang="en-US"/>
          </a:p>
        </p:txBody>
      </p:sp>
    </p:spTree>
    <p:extLst>
      <p:ext uri="{BB962C8B-B14F-4D97-AF65-F5344CB8AC3E}">
        <p14:creationId xmlns:p14="http://schemas.microsoft.com/office/powerpoint/2010/main" val="3349137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DEB1-0AED-A793-FBB8-9002D37F7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5BD7D-F5DC-F997-B8AC-7AED3B32F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C14E8-3A61-BB90-E8D3-6077D9EB1C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E756C1-D98E-D491-ECD0-53E659291EE6}"/>
              </a:ext>
            </a:extLst>
          </p:cNvPr>
          <p:cNvSpPr>
            <a:spLocks noGrp="1"/>
          </p:cNvSpPr>
          <p:nvPr>
            <p:ph type="sldNum" sz="quarter" idx="5"/>
          </p:nvPr>
        </p:nvSpPr>
        <p:spPr/>
        <p:txBody>
          <a:bodyPr/>
          <a:lstStyle/>
          <a:p>
            <a:fld id="{DED49A10-3EE5-4EF0-921A-6B429D3BC8A3}" type="slidenum">
              <a:rPr lang="en-US" smtClean="0"/>
              <a:t>42</a:t>
            </a:fld>
            <a:endParaRPr lang="en-US"/>
          </a:p>
        </p:txBody>
      </p:sp>
    </p:spTree>
    <p:extLst>
      <p:ext uri="{BB962C8B-B14F-4D97-AF65-F5344CB8AC3E}">
        <p14:creationId xmlns:p14="http://schemas.microsoft.com/office/powerpoint/2010/main" val="1851888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3</a:t>
            </a:fld>
            <a:endParaRPr lang="en-US"/>
          </a:p>
        </p:txBody>
      </p:sp>
    </p:spTree>
    <p:extLst>
      <p:ext uri="{BB962C8B-B14F-4D97-AF65-F5344CB8AC3E}">
        <p14:creationId xmlns:p14="http://schemas.microsoft.com/office/powerpoint/2010/main" val="3850542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4</a:t>
            </a:fld>
            <a:endParaRPr lang="en-US"/>
          </a:p>
        </p:txBody>
      </p:sp>
    </p:spTree>
    <p:extLst>
      <p:ext uri="{BB962C8B-B14F-4D97-AF65-F5344CB8AC3E}">
        <p14:creationId xmlns:p14="http://schemas.microsoft.com/office/powerpoint/2010/main" val="3208239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CA9AF-D9FF-6670-7E82-2FC3F6BF5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B90C6-0AA5-9D68-4FBB-1071E058A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1582D-CA91-06BF-F3BA-7CFD67E5B1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4551D5-4AC2-E1FD-628E-405694E347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61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6</a:t>
            </a:fld>
            <a:endParaRPr lang="en-US"/>
          </a:p>
        </p:txBody>
      </p:sp>
    </p:spTree>
    <p:extLst>
      <p:ext uri="{BB962C8B-B14F-4D97-AF65-F5344CB8AC3E}">
        <p14:creationId xmlns:p14="http://schemas.microsoft.com/office/powerpoint/2010/main" val="581495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9E6B6-61D9-46C3-9A3C-67E0F73AEB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745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A433A-089D-42FF-89B2-BB68355A00A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6892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714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xml"/><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chart" Target="../charts/chart3.xml"/><Relationship Id="rId4" Type="http://schemas.openxmlformats.org/officeDocument/2006/relationships/chart" Target="../charts/chart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2.bin"/><Relationship Id="rId7" Type="http://schemas.openxmlformats.org/officeDocument/2006/relationships/image" Target="../media/image26.png"/><Relationship Id="rId2" Type="http://schemas.openxmlformats.org/officeDocument/2006/relationships/slideMaster" Target="../slideMasters/slideMaster5.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2.jpeg"/><Relationship Id="rId10" Type="http://schemas.openxmlformats.org/officeDocument/2006/relationships/image" Target="../media/image29.svg"/><Relationship Id="rId4" Type="http://schemas.openxmlformats.org/officeDocument/2006/relationships/image" Target="../media/image25.emf"/><Relationship Id="rId9"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4.png"/><Relationship Id="rId2" Type="http://schemas.openxmlformats.org/officeDocument/2006/relationships/slideMaster" Target="../slideMasters/slideMaster5.xml"/><Relationship Id="rId1" Type="http://schemas.openxmlformats.org/officeDocument/2006/relationships/tags" Target="../tags/tag3.xml"/><Relationship Id="rId6" Type="http://schemas.openxmlformats.org/officeDocument/2006/relationships/image" Target="../media/image22.jpeg"/><Relationship Id="rId5" Type="http://schemas.openxmlformats.org/officeDocument/2006/relationships/image" Target="../media/image26.png"/><Relationship Id="rId4" Type="http://schemas.openxmlformats.org/officeDocument/2006/relationships/image" Target="../media/image25.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4.png"/><Relationship Id="rId2" Type="http://schemas.openxmlformats.org/officeDocument/2006/relationships/slideMaster" Target="../slideMasters/slideMaster5.xml"/><Relationship Id="rId1" Type="http://schemas.openxmlformats.org/officeDocument/2006/relationships/tags" Target="../tags/tag4.xml"/><Relationship Id="rId6" Type="http://schemas.openxmlformats.org/officeDocument/2006/relationships/image" Target="../media/image22.jpeg"/><Relationship Id="rId5" Type="http://schemas.openxmlformats.org/officeDocument/2006/relationships/image" Target="../media/image26.png"/><Relationship Id="rId4" Type="http://schemas.openxmlformats.org/officeDocument/2006/relationships/image" Target="../media/image25.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tags" Target="../tags/tag5.xml"/><Relationship Id="rId4" Type="http://schemas.openxmlformats.org/officeDocument/2006/relationships/image" Target="../media/image25.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5.xml"/><Relationship Id="rId1" Type="http://schemas.openxmlformats.org/officeDocument/2006/relationships/tags" Target="../tags/tag6.xml"/><Relationship Id="rId4" Type="http://schemas.openxmlformats.org/officeDocument/2006/relationships/image" Target="../media/image25.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tags" Target="../tags/tag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25.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5.xml"/><Relationship Id="rId1" Type="http://schemas.openxmlformats.org/officeDocument/2006/relationships/tags" Target="../tags/tag8.xml"/><Relationship Id="rId4" Type="http://schemas.openxmlformats.org/officeDocument/2006/relationships/image" Target="../media/image2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5.xml"/><Relationship Id="rId1" Type="http://schemas.openxmlformats.org/officeDocument/2006/relationships/tags" Target="../tags/tag9.xml"/><Relationship Id="rId4" Type="http://schemas.openxmlformats.org/officeDocument/2006/relationships/image" Target="../media/image25.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5.xml"/><Relationship Id="rId1" Type="http://schemas.openxmlformats.org/officeDocument/2006/relationships/tags" Target="../tags/tag10.xml"/><Relationship Id="rId4" Type="http://schemas.openxmlformats.org/officeDocument/2006/relationships/image" Target="../media/image25.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5.xml"/><Relationship Id="rId1" Type="http://schemas.openxmlformats.org/officeDocument/2006/relationships/tags" Target="../tags/tag11.xml"/><Relationship Id="rId4" Type="http://schemas.openxmlformats.org/officeDocument/2006/relationships/image" Target="../media/image25.emf"/></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10.bin"/><Relationship Id="rId7" Type="http://schemas.openxmlformats.org/officeDocument/2006/relationships/image" Target="../media/image23.png"/><Relationship Id="rId2" Type="http://schemas.openxmlformats.org/officeDocument/2006/relationships/slideMaster" Target="../slideMasters/slideMaster5.xml"/><Relationship Id="rId1" Type="http://schemas.openxmlformats.org/officeDocument/2006/relationships/tags" Target="../tags/tag12.xml"/><Relationship Id="rId6" Type="http://schemas.openxmlformats.org/officeDocument/2006/relationships/image" Target="../media/image22.jpeg"/><Relationship Id="rId5" Type="http://schemas.openxmlformats.org/officeDocument/2006/relationships/image" Target="../media/image30.emf"/><Relationship Id="rId4" Type="http://schemas.openxmlformats.org/officeDocument/2006/relationships/image" Target="../media/image25.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C3C-8AF7-DF64-0D1F-6DAFD2A67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80BF-6ADC-C05C-A64D-87C4B80E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65F7D-2BB0-66B7-197B-3C1FB23A26CD}"/>
              </a:ext>
            </a:extLst>
          </p:cNvPr>
          <p:cNvSpPr>
            <a:spLocks noGrp="1"/>
          </p:cNvSpPr>
          <p:nvPr>
            <p:ph type="dt" sz="half" idx="10"/>
          </p:nvPr>
        </p:nvSpPr>
        <p:spPr/>
        <p:txBody>
          <a:bodyPr/>
          <a:lstStyle/>
          <a:p>
            <a:fld id="{8366671A-AB33-4865-BCED-59125E8F2836}" type="datetimeFigureOut">
              <a:rPr lang="en-US" smtClean="0"/>
              <a:t>9/9/2025</a:t>
            </a:fld>
            <a:endParaRPr lang="en-US"/>
          </a:p>
        </p:txBody>
      </p:sp>
      <p:sp>
        <p:nvSpPr>
          <p:cNvPr id="5" name="Footer Placeholder 4">
            <a:extLst>
              <a:ext uri="{FF2B5EF4-FFF2-40B4-BE49-F238E27FC236}">
                <a16:creationId xmlns:a16="http://schemas.microsoft.com/office/drawing/2014/main" id="{437E7B79-73AF-FF9B-936E-C8109F90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0A39D-DC3D-E2E1-CB8B-733B37D6FB35}"/>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653512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9707-5974-B998-243E-242289D71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B99D4-F46C-7C3E-1FEE-E0E6200E4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3D594-935E-609B-D69C-E5B4C9401335}"/>
              </a:ext>
            </a:extLst>
          </p:cNvPr>
          <p:cNvSpPr>
            <a:spLocks noGrp="1"/>
          </p:cNvSpPr>
          <p:nvPr>
            <p:ph type="dt" sz="half" idx="10"/>
          </p:nvPr>
        </p:nvSpPr>
        <p:spPr/>
        <p:txBody>
          <a:bodyPr/>
          <a:lstStyle/>
          <a:p>
            <a:fld id="{8366671A-AB33-4865-BCED-59125E8F2836}" type="datetimeFigureOut">
              <a:rPr lang="en-US" smtClean="0"/>
              <a:t>9/9/2025</a:t>
            </a:fld>
            <a:endParaRPr lang="en-US"/>
          </a:p>
        </p:txBody>
      </p:sp>
      <p:sp>
        <p:nvSpPr>
          <p:cNvPr id="5" name="Footer Placeholder 4">
            <a:extLst>
              <a:ext uri="{FF2B5EF4-FFF2-40B4-BE49-F238E27FC236}">
                <a16:creationId xmlns:a16="http://schemas.microsoft.com/office/drawing/2014/main" id="{D1E6B225-2D51-F89C-CAD5-9280184CB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1C378-0D26-B9AA-9711-179A7322CE91}"/>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39257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DA4B2-4442-A3FF-AC70-1424CF319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179CD-C66F-CD9D-A418-EA433058DD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FBF5-A866-45E7-13BD-81A3DD70DD63}"/>
              </a:ext>
            </a:extLst>
          </p:cNvPr>
          <p:cNvSpPr>
            <a:spLocks noGrp="1"/>
          </p:cNvSpPr>
          <p:nvPr>
            <p:ph type="dt" sz="half" idx="10"/>
          </p:nvPr>
        </p:nvSpPr>
        <p:spPr/>
        <p:txBody>
          <a:bodyPr/>
          <a:lstStyle/>
          <a:p>
            <a:fld id="{8366671A-AB33-4865-BCED-59125E8F2836}" type="datetimeFigureOut">
              <a:rPr lang="en-US" smtClean="0"/>
              <a:t>9/9/2025</a:t>
            </a:fld>
            <a:endParaRPr lang="en-US"/>
          </a:p>
        </p:txBody>
      </p:sp>
      <p:sp>
        <p:nvSpPr>
          <p:cNvPr id="5" name="Footer Placeholder 4">
            <a:extLst>
              <a:ext uri="{FF2B5EF4-FFF2-40B4-BE49-F238E27FC236}">
                <a16:creationId xmlns:a16="http://schemas.microsoft.com/office/drawing/2014/main" id="{AA2E1332-4851-113E-22B5-B3F2B2C2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4200C-4509-C1AB-5E91-43F095087DAF}"/>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4825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599120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373066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Industry Incident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165599" y="269826"/>
            <a:ext cx="5095631"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094095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238044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659780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228791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2227384" y="319835"/>
            <a:ext cx="3241263"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7920935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rgbClr val="C000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931664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056040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9/9/2025</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829419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845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26522747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CC0D9"/>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Critical Control Improvement: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842344" y="273247"/>
            <a:ext cx="364112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941757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0DFC-3498-E4C1-B624-F8DC522448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D5990-B210-E12C-3572-1D4445761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998CE6-C873-D9EA-A0D7-BE0582462A7B}"/>
              </a:ext>
            </a:extLst>
          </p:cNvPr>
          <p:cNvSpPr>
            <a:spLocks noGrp="1"/>
          </p:cNvSpPr>
          <p:nvPr>
            <p:ph type="dt" sz="half" idx="10"/>
          </p:nvPr>
        </p:nvSpPr>
        <p:spPr/>
        <p:txBody>
          <a:bodyPr/>
          <a:lstStyle/>
          <a:p>
            <a:fld id="{0BE26AD6-225A-49B0-9801-5D34A10DCE78}" type="datetimeFigureOut">
              <a:rPr lang="en-US" smtClean="0"/>
              <a:t>9/9/2025</a:t>
            </a:fld>
            <a:endParaRPr lang="en-US"/>
          </a:p>
        </p:txBody>
      </p:sp>
      <p:sp>
        <p:nvSpPr>
          <p:cNvPr id="5" name="Footer Placeholder 4">
            <a:extLst>
              <a:ext uri="{FF2B5EF4-FFF2-40B4-BE49-F238E27FC236}">
                <a16:creationId xmlns:a16="http://schemas.microsoft.com/office/drawing/2014/main" id="{D69F2BC1-FE33-788F-5ABB-D44CAE413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BA3D1-F052-B3D2-7943-E17E8F596BD7}"/>
              </a:ext>
            </a:extLst>
          </p:cNvPr>
          <p:cNvSpPr>
            <a:spLocks noGrp="1"/>
          </p:cNvSpPr>
          <p:nvPr>
            <p:ph type="sldNum" sz="quarter" idx="12"/>
          </p:nvPr>
        </p:nvSpPr>
        <p:spPr/>
        <p:txBody>
          <a:bodyPr/>
          <a:lstStyle/>
          <a:p>
            <a:fld id="{8B79CB90-C446-4180-9E4A-718431621488}" type="slidenum">
              <a:rPr lang="en-US" smtClean="0"/>
              <a:t>‹#›</a:t>
            </a:fld>
            <a:endParaRPr lang="en-US"/>
          </a:p>
        </p:txBody>
      </p:sp>
    </p:spTree>
    <p:extLst>
      <p:ext uri="{BB962C8B-B14F-4D97-AF65-F5344CB8AC3E}">
        <p14:creationId xmlns:p14="http://schemas.microsoft.com/office/powerpoint/2010/main" val="3331776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0189F-5DF7-5039-4038-9A54B1B6583C}"/>
              </a:ext>
            </a:extLst>
          </p:cNvPr>
          <p:cNvSpPr>
            <a:spLocks noGrp="1"/>
          </p:cNvSpPr>
          <p:nvPr>
            <p:ph type="dt" sz="half" idx="10"/>
          </p:nvPr>
        </p:nvSpPr>
        <p:spPr/>
        <p:txBody>
          <a:bodyPr/>
          <a:lstStyle/>
          <a:p>
            <a:fld id="{24D14A8E-CB45-4B01-AAEB-79655B8C1969}" type="datetimeFigureOut">
              <a:rPr lang="en-US" smtClean="0"/>
              <a:t>9/9/2025</a:t>
            </a:fld>
            <a:endParaRPr lang="en-US"/>
          </a:p>
        </p:txBody>
      </p:sp>
      <p:sp>
        <p:nvSpPr>
          <p:cNvPr id="3" name="Footer Placeholder 2">
            <a:extLst>
              <a:ext uri="{FF2B5EF4-FFF2-40B4-BE49-F238E27FC236}">
                <a16:creationId xmlns:a16="http://schemas.microsoft.com/office/drawing/2014/main" id="{2842B81D-BA05-7D97-CF90-2B6AD3E507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D1BF4A-88BE-58BF-8333-74F4112C105D}"/>
              </a:ext>
            </a:extLst>
          </p:cNvPr>
          <p:cNvSpPr>
            <a:spLocks noGrp="1"/>
          </p:cNvSpPr>
          <p:nvPr>
            <p:ph type="sldNum" sz="quarter" idx="12"/>
          </p:nvPr>
        </p:nvSpPr>
        <p:spPr/>
        <p:txBody>
          <a:bodyPr/>
          <a:lstStyle/>
          <a:p>
            <a:fld id="{735B15CD-706D-40E8-8A97-C69C113499FB}" type="slidenum">
              <a:rPr lang="en-US" smtClean="0"/>
              <a:t>‹#›</a:t>
            </a:fld>
            <a:endParaRPr lang="en-US"/>
          </a:p>
        </p:txBody>
      </p:sp>
    </p:spTree>
    <p:extLst>
      <p:ext uri="{BB962C8B-B14F-4D97-AF65-F5344CB8AC3E}">
        <p14:creationId xmlns:p14="http://schemas.microsoft.com/office/powerpoint/2010/main" val="3661130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575537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818016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414051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77562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678040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94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AB80-127E-7396-6BBF-B551C38B1F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532B4B-9F46-CB95-A0A0-63DA466725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43D-310E-09F3-D7C7-25DEEFF6DDFA}"/>
              </a:ext>
            </a:extLst>
          </p:cNvPr>
          <p:cNvSpPr>
            <a:spLocks noGrp="1"/>
          </p:cNvSpPr>
          <p:nvPr>
            <p:ph type="dt" sz="half" idx="10"/>
          </p:nvPr>
        </p:nvSpPr>
        <p:spPr/>
        <p:txBody>
          <a:bodyPr/>
          <a:lstStyle/>
          <a:p>
            <a:fld id="{8366671A-AB33-4865-BCED-59125E8F2836}" type="datetimeFigureOut">
              <a:rPr lang="en-US" smtClean="0"/>
              <a:t>9/9/2025</a:t>
            </a:fld>
            <a:endParaRPr lang="en-US"/>
          </a:p>
        </p:txBody>
      </p:sp>
      <p:sp>
        <p:nvSpPr>
          <p:cNvPr id="5" name="Footer Placeholder 4">
            <a:extLst>
              <a:ext uri="{FF2B5EF4-FFF2-40B4-BE49-F238E27FC236}">
                <a16:creationId xmlns:a16="http://schemas.microsoft.com/office/drawing/2014/main" id="{0E32F717-6D74-7878-2960-E2C39BE58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77F09-4401-C406-9D31-C26E96F7C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992840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9380D74-0CA8-8B55-BCF6-DE89298AECDB}"/>
              </a:ext>
            </a:extLst>
          </p:cNvPr>
          <p:cNvSpPr/>
          <p:nvPr userDrawn="1"/>
        </p:nvSpPr>
        <p:spPr>
          <a:xfrm>
            <a:off x="0" y="0"/>
            <a:ext cx="12192000" cy="6546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5A7F9BE2-BE3D-ED8D-BF59-7A2D35827A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41403" y="945395"/>
            <a:ext cx="3832273" cy="459872"/>
          </a:xfrm>
          <a:prstGeom prst="rect">
            <a:avLst/>
          </a:prstGeom>
        </p:spPr>
      </p:pic>
      <p:pic>
        <p:nvPicPr>
          <p:cNvPr id="12" name="Picture 11" descr="A black background with orange text&#10;&#10;AI-generated content may be incorrect.">
            <a:extLst>
              <a:ext uri="{FF2B5EF4-FFF2-40B4-BE49-F238E27FC236}">
                <a16:creationId xmlns:a16="http://schemas.microsoft.com/office/drawing/2014/main" id="{2546926E-32C1-BC8F-20B8-D3D7472DFC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3325" y="5579636"/>
            <a:ext cx="1256953" cy="432190"/>
          </a:xfrm>
          <a:prstGeom prst="rect">
            <a:avLst/>
          </a:prstGeom>
        </p:spPr>
      </p:pic>
      <p:sp>
        <p:nvSpPr>
          <p:cNvPr id="16" name="TextBox 15">
            <a:extLst>
              <a:ext uri="{FF2B5EF4-FFF2-40B4-BE49-F238E27FC236}">
                <a16:creationId xmlns:a16="http://schemas.microsoft.com/office/drawing/2014/main" id="{1428221F-ECE6-9295-3D77-BC08E18378BE}"/>
              </a:ext>
            </a:extLst>
          </p:cNvPr>
          <p:cNvSpPr txBox="1"/>
          <p:nvPr userDrawn="1"/>
        </p:nvSpPr>
        <p:spPr>
          <a:xfrm>
            <a:off x="8580357" y="5643827"/>
            <a:ext cx="772507" cy="246221"/>
          </a:xfrm>
          <a:prstGeom prst="rect">
            <a:avLst/>
          </a:prstGeom>
          <a:noFill/>
        </p:spPr>
        <p:txBody>
          <a:bodyPr wrap="square" rtlCol="0">
            <a:spAutoFit/>
          </a:bodyPr>
          <a:lstStyle/>
          <a:p>
            <a:pPr algn="ctr"/>
            <a:r>
              <a:rPr lang="en-US" sz="1000">
                <a:solidFill>
                  <a:schemeClr val="bg2">
                    <a:lumMod val="50000"/>
                  </a:schemeClr>
                </a:solidFill>
                <a:latin typeface="Arial" panose="020B0604020202020204" pitchFamily="34" charset="0"/>
                <a:cs typeface="Arial" panose="020B0604020202020204" pitchFamily="34" charset="0"/>
              </a:rPr>
              <a:t>fcx.com</a:t>
            </a:r>
          </a:p>
        </p:txBody>
      </p:sp>
      <p:pic>
        <p:nvPicPr>
          <p:cNvPr id="17" name="Picture 16" descr="Text&#10;&#10;Description automatically generated">
            <a:extLst>
              <a:ext uri="{FF2B5EF4-FFF2-40B4-BE49-F238E27FC236}">
                <a16:creationId xmlns:a16="http://schemas.microsoft.com/office/drawing/2014/main" id="{25A1AA6F-A7C5-9902-68B1-0D340E9CE5B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09592" y="5476687"/>
            <a:ext cx="623479" cy="570370"/>
          </a:xfrm>
          <a:prstGeom prst="rect">
            <a:avLst/>
          </a:prstGeom>
        </p:spPr>
      </p:pic>
      <p:pic>
        <p:nvPicPr>
          <p:cNvPr id="18" name="Picture 17">
            <a:extLst>
              <a:ext uri="{FF2B5EF4-FFF2-40B4-BE49-F238E27FC236}">
                <a16:creationId xmlns:a16="http://schemas.microsoft.com/office/drawing/2014/main" id="{8CA13074-9D9F-BB35-323C-22EEEB6D41F9}"/>
              </a:ext>
            </a:extLst>
          </p:cNvPr>
          <p:cNvPicPr>
            <a:picLocks noChangeAspect="1"/>
          </p:cNvPicPr>
          <p:nvPr userDrawn="1"/>
        </p:nvPicPr>
        <p:blipFill>
          <a:blip r:embed="rId5" cstate="email">
            <a:alphaModFix amt="51000"/>
            <a:extLst>
              <a:ext uri="{28A0092B-C50C-407E-A947-70E740481C1C}">
                <a14:useLocalDpi xmlns:a14="http://schemas.microsoft.com/office/drawing/2010/main"/>
              </a:ext>
            </a:extLst>
          </a:blip>
          <a:srcRect/>
          <a:stretch/>
        </p:blipFill>
        <p:spPr>
          <a:xfrm>
            <a:off x="5313259" y="5488228"/>
            <a:ext cx="547944" cy="549988"/>
          </a:xfrm>
          <a:prstGeom prst="rect">
            <a:avLst/>
          </a:prstGeom>
        </p:spPr>
      </p:pic>
      <p:pic>
        <p:nvPicPr>
          <p:cNvPr id="19" name="Picture 18">
            <a:extLst>
              <a:ext uri="{FF2B5EF4-FFF2-40B4-BE49-F238E27FC236}">
                <a16:creationId xmlns:a16="http://schemas.microsoft.com/office/drawing/2014/main" id="{5DCC7FB5-C9F6-2867-52CE-6BD27B83C506}"/>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6279686" y="5621584"/>
            <a:ext cx="1063716" cy="349906"/>
          </a:xfrm>
          <a:prstGeom prst="rect">
            <a:avLst/>
          </a:prstGeom>
        </p:spPr>
      </p:pic>
      <p:sp>
        <p:nvSpPr>
          <p:cNvPr id="8" name="TextBox 7">
            <a:extLst>
              <a:ext uri="{FF2B5EF4-FFF2-40B4-BE49-F238E27FC236}">
                <a16:creationId xmlns:a16="http://schemas.microsoft.com/office/drawing/2014/main" id="{200F7C43-A0BC-1A1C-6D35-3B4DE1030D82}"/>
              </a:ext>
            </a:extLst>
          </p:cNvPr>
          <p:cNvSpPr txBox="1"/>
          <p:nvPr userDrawn="1"/>
        </p:nvSpPr>
        <p:spPr>
          <a:xfrm>
            <a:off x="7476212" y="6050664"/>
            <a:ext cx="1247705" cy="246221"/>
          </a:xfrm>
          <a:prstGeom prst="rect">
            <a:avLst/>
          </a:prstGeom>
          <a:noFill/>
        </p:spPr>
        <p:txBody>
          <a:bodyPr wrap="square" rtlCol="0">
            <a:spAutoFit/>
          </a:bodyPr>
          <a:lstStyle/>
          <a:p>
            <a:r>
              <a:rPr lang="en-US" sz="1000" i="1">
                <a:solidFill>
                  <a:srgbClr val="828383"/>
                </a:solidFill>
                <a:effectLst/>
                <a:latin typeface="Arial" panose="020B0604020202020204" pitchFamily="34" charset="0"/>
                <a:ea typeface="Aptos" panose="020B0004020202020204" pitchFamily="34" charset="0"/>
                <a:cs typeface="Arial" panose="020B0604020202020204" pitchFamily="34" charset="0"/>
              </a:rPr>
              <a:t>All Operating Sites</a:t>
            </a:r>
            <a:endParaRPr lang="en-US" sz="1000" i="1">
              <a:solidFill>
                <a:srgbClr val="828383"/>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3313997C-07AE-2C50-A368-DA615954220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05796" y="5579636"/>
            <a:ext cx="3284788" cy="356488"/>
          </a:xfrm>
          <a:prstGeom prst="rect">
            <a:avLst/>
          </a:prstGeom>
        </p:spPr>
      </p:pic>
      <p:pic>
        <p:nvPicPr>
          <p:cNvPr id="2" name="Picture 1" descr="A planet with lights and dots&#10;&#10;AI-generated content may be incorrect.">
            <a:extLst>
              <a:ext uri="{FF2B5EF4-FFF2-40B4-BE49-F238E27FC236}">
                <a16:creationId xmlns:a16="http://schemas.microsoft.com/office/drawing/2014/main" id="{F3EC0380-A049-7718-F3F6-058E8C7E6BCC}"/>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0" y="1821658"/>
            <a:ext cx="12192000" cy="3252326"/>
          </a:xfrm>
          <a:prstGeom prst="rect">
            <a:avLst/>
          </a:prstGeom>
        </p:spPr>
      </p:pic>
    </p:spTree>
    <p:extLst>
      <p:ext uri="{BB962C8B-B14F-4D97-AF65-F5344CB8AC3E}">
        <p14:creationId xmlns:p14="http://schemas.microsoft.com/office/powerpoint/2010/main" val="2061259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89AF5-AABD-F49D-3CD5-A049EC1F45EC}"/>
              </a:ext>
            </a:extLst>
          </p:cNvPr>
          <p:cNvSpPr>
            <a:spLocks noGrp="1"/>
          </p:cNvSpPr>
          <p:nvPr>
            <p:ph type="title"/>
          </p:nvPr>
        </p:nvSpPr>
        <p:spPr>
          <a:xfrm>
            <a:off x="231689" y="323712"/>
            <a:ext cx="9027330" cy="789866"/>
          </a:xfrm>
        </p:spPr>
        <p:txBody>
          <a:bodyPr>
            <a:norm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7548213-4DE3-CB5D-2D50-50F7FD538847}"/>
              </a:ext>
            </a:extLst>
          </p:cNvPr>
          <p:cNvSpPr>
            <a:spLocks noGrp="1"/>
          </p:cNvSpPr>
          <p:nvPr>
            <p:ph idx="1"/>
          </p:nvPr>
        </p:nvSpPr>
        <p:spPr>
          <a:xfrm>
            <a:off x="235729" y="1547332"/>
            <a:ext cx="11642418" cy="4356842"/>
          </a:xfrm>
        </p:spPr>
        <p:txBody>
          <a:bodyPr/>
          <a:lstStyle>
            <a:lvl1pPr marL="225425" indent="-225425">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413D9E1-5F06-E4EC-B19E-68A6E6D60CCA}"/>
              </a:ext>
            </a:extLst>
          </p:cNvPr>
          <p:cNvSpPr>
            <a:spLocks noGrp="1"/>
          </p:cNvSpPr>
          <p:nvPr>
            <p:ph type="sldNum" sz="quarter" idx="4"/>
          </p:nvPr>
        </p:nvSpPr>
        <p:spPr>
          <a:xfrm>
            <a:off x="11387738" y="6613071"/>
            <a:ext cx="796097" cy="244929"/>
          </a:xfrm>
          <a:prstGeom prst="rect">
            <a:avLst/>
          </a:prstGeom>
        </p:spPr>
        <p:txBody>
          <a:bodyPr vert="horz" lIns="91440" tIns="45720" rIns="91440" bIns="45720" rtlCol="0" anchor="ctr"/>
          <a:lstStyle>
            <a:lvl1pPr algn="r">
              <a:defRPr sz="900">
                <a:solidFill>
                  <a:schemeClr val="tx1"/>
                </a:solidFill>
                <a:latin typeface="Arial" panose="020B0604020202020204" pitchFamily="34" charset="0"/>
                <a:cs typeface="Arial" panose="020B0604020202020204" pitchFamily="34" charset="0"/>
              </a:defRPr>
            </a:lvl1pPr>
          </a:lstStyle>
          <a:p>
            <a:fld id="{FF95D46F-68E8-4171-8536-729DEB5A20DE}" type="slidenum">
              <a:rPr lang="en-US" smtClean="0"/>
              <a:pPr/>
              <a:t>‹#›</a:t>
            </a:fld>
            <a:endParaRPr lang="en-US"/>
          </a:p>
        </p:txBody>
      </p:sp>
    </p:spTree>
    <p:extLst>
      <p:ext uri="{BB962C8B-B14F-4D97-AF65-F5344CB8AC3E}">
        <p14:creationId xmlns:p14="http://schemas.microsoft.com/office/powerpoint/2010/main" val="976270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89AF5-AABD-F49D-3CD5-A049EC1F45EC}"/>
              </a:ext>
            </a:extLst>
          </p:cNvPr>
          <p:cNvSpPr>
            <a:spLocks noGrp="1"/>
          </p:cNvSpPr>
          <p:nvPr>
            <p:ph type="title"/>
          </p:nvPr>
        </p:nvSpPr>
        <p:spPr>
          <a:xfrm>
            <a:off x="241480" y="330552"/>
            <a:ext cx="8980708" cy="490012"/>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7548213-4DE3-CB5D-2D50-50F7FD538847}"/>
              </a:ext>
            </a:extLst>
          </p:cNvPr>
          <p:cNvSpPr>
            <a:spLocks noGrp="1"/>
          </p:cNvSpPr>
          <p:nvPr>
            <p:ph idx="1"/>
          </p:nvPr>
        </p:nvSpPr>
        <p:spPr>
          <a:xfrm>
            <a:off x="235728" y="1547541"/>
            <a:ext cx="11615257" cy="4356842"/>
          </a:xfrm>
        </p:spPr>
        <p:txBody>
          <a:bodyPr/>
          <a:lstStyle>
            <a:lvl1pPr marL="225425" indent="-225425">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a:extLst>
              <a:ext uri="{FF2B5EF4-FFF2-40B4-BE49-F238E27FC236}">
                <a16:creationId xmlns:a16="http://schemas.microsoft.com/office/drawing/2014/main" id="{9AEFD34E-F4D9-89B5-896A-97A37353ABBA}"/>
              </a:ext>
            </a:extLst>
          </p:cNvPr>
          <p:cNvSpPr>
            <a:spLocks noGrp="1"/>
          </p:cNvSpPr>
          <p:nvPr>
            <p:ph type="subTitle" idx="13"/>
          </p:nvPr>
        </p:nvSpPr>
        <p:spPr>
          <a:xfrm>
            <a:off x="241480" y="778290"/>
            <a:ext cx="8980708" cy="270941"/>
          </a:xfrm>
          <a:prstGeom prst="rect">
            <a:avLst/>
          </a:prstGeom>
        </p:spPr>
        <p:txBody>
          <a:bodyPr>
            <a:noAutofit/>
          </a:bodyPr>
          <a:lstStyle>
            <a:lvl1pPr marL="0" indent="0" algn="l">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7A8FC99-B0E0-720F-ED20-3F958C521E0B}"/>
              </a:ext>
            </a:extLst>
          </p:cNvPr>
          <p:cNvSpPr>
            <a:spLocks noGrp="1"/>
          </p:cNvSpPr>
          <p:nvPr>
            <p:ph type="sldNum" sz="quarter" idx="4"/>
          </p:nvPr>
        </p:nvSpPr>
        <p:spPr>
          <a:xfrm>
            <a:off x="11372370" y="6613071"/>
            <a:ext cx="811465" cy="244929"/>
          </a:xfrm>
          <a:prstGeom prst="rect">
            <a:avLst/>
          </a:prstGeom>
        </p:spPr>
        <p:txBody>
          <a:bodyPr vert="horz" lIns="91440" tIns="45720" rIns="91440" bIns="45720" rtlCol="0" anchor="ctr"/>
          <a:lstStyle>
            <a:lvl1pPr algn="r">
              <a:defRPr sz="900">
                <a:solidFill>
                  <a:schemeClr val="tx1"/>
                </a:solidFill>
                <a:latin typeface="Arial" panose="020B0604020202020204" pitchFamily="34" charset="0"/>
                <a:cs typeface="Arial" panose="020B0604020202020204" pitchFamily="34" charset="0"/>
              </a:defRPr>
            </a:lvl1pPr>
          </a:lstStyle>
          <a:p>
            <a:fld id="{FF95D46F-68E8-4171-8536-729DEB5A20DE}" type="slidenum">
              <a:rPr lang="en-US" smtClean="0"/>
              <a:pPr/>
              <a:t>‹#›</a:t>
            </a:fld>
            <a:endParaRPr lang="en-US"/>
          </a:p>
        </p:txBody>
      </p:sp>
    </p:spTree>
    <p:extLst>
      <p:ext uri="{BB962C8B-B14F-4D97-AF65-F5344CB8AC3E}">
        <p14:creationId xmlns:p14="http://schemas.microsoft.com/office/powerpoint/2010/main" val="2995396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Break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30B2DA-5D2F-22BF-5FFE-4FB461322249}"/>
              </a:ext>
            </a:extLst>
          </p:cNvPr>
          <p:cNvSpPr/>
          <p:nvPr userDrawn="1"/>
        </p:nvSpPr>
        <p:spPr>
          <a:xfrm>
            <a:off x="0" y="0"/>
            <a:ext cx="12192000" cy="66130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2AA7E2C5-6E1A-0BFA-9199-B77CCD555367}"/>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F95D46F-68E8-4171-8536-729DEB5A20DE}" type="slidenum">
              <a:rPr lang="en-US" smtClean="0"/>
              <a:pPr/>
              <a:t>‹#›</a:t>
            </a:fld>
            <a:endParaRPr lang="en-US"/>
          </a:p>
        </p:txBody>
      </p:sp>
      <p:pic>
        <p:nvPicPr>
          <p:cNvPr id="10" name="Picture 9">
            <a:extLst>
              <a:ext uri="{FF2B5EF4-FFF2-40B4-BE49-F238E27FC236}">
                <a16:creationId xmlns:a16="http://schemas.microsoft.com/office/drawing/2014/main" id="{94C4F096-CBB6-5577-A0A8-AF43FDCA27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41403" y="945395"/>
            <a:ext cx="3832273" cy="459872"/>
          </a:xfrm>
          <a:prstGeom prst="rect">
            <a:avLst/>
          </a:prstGeom>
        </p:spPr>
      </p:pic>
      <p:pic>
        <p:nvPicPr>
          <p:cNvPr id="7" name="Picture 6" descr="A planet with lights and dots&#10;&#10;AI-generated content may be incorrect.">
            <a:extLst>
              <a:ext uri="{FF2B5EF4-FFF2-40B4-BE49-F238E27FC236}">
                <a16:creationId xmlns:a16="http://schemas.microsoft.com/office/drawing/2014/main" id="{6F9B2A3A-9831-59B1-1052-7BADE847F8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2039924"/>
            <a:ext cx="12183835" cy="2778151"/>
          </a:xfrm>
          <a:prstGeom prst="rect">
            <a:avLst/>
          </a:prstGeom>
        </p:spPr>
      </p:pic>
      <p:pic>
        <p:nvPicPr>
          <p:cNvPr id="12" name="Picture 11">
            <a:extLst>
              <a:ext uri="{FF2B5EF4-FFF2-40B4-BE49-F238E27FC236}">
                <a16:creationId xmlns:a16="http://schemas.microsoft.com/office/drawing/2014/main" id="{2C2A28B9-D8AA-03B3-6C88-3AB1C091A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242893" y="4127288"/>
            <a:ext cx="3219466" cy="349296"/>
          </a:xfrm>
          <a:prstGeom prst="rect">
            <a:avLst/>
          </a:prstGeom>
        </p:spPr>
      </p:pic>
    </p:spTree>
    <p:extLst>
      <p:ext uri="{BB962C8B-B14F-4D97-AF65-F5344CB8AC3E}">
        <p14:creationId xmlns:p14="http://schemas.microsoft.com/office/powerpoint/2010/main" val="9413579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FBF96-AC9B-8E16-D0D7-5598BD8C7CE4}"/>
              </a:ext>
            </a:extLst>
          </p:cNvPr>
          <p:cNvSpPr>
            <a:spLocks noGrp="1"/>
          </p:cNvSpPr>
          <p:nvPr>
            <p:ph type="title"/>
          </p:nvPr>
        </p:nvSpPr>
        <p:spPr>
          <a:xfrm>
            <a:off x="233465" y="328914"/>
            <a:ext cx="9023966" cy="78028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38B13F9-27D2-7F8F-392F-9A3F8CCA732E}"/>
              </a:ext>
            </a:extLst>
          </p:cNvPr>
          <p:cNvSpPr>
            <a:spLocks noGrp="1"/>
          </p:cNvSpPr>
          <p:nvPr>
            <p:ph sz="half" idx="1"/>
          </p:nvPr>
        </p:nvSpPr>
        <p:spPr>
          <a:xfrm>
            <a:off x="233464" y="1549267"/>
            <a:ext cx="5144294"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5DA24D-F38E-0DC7-8146-15D1EAC9A39D}"/>
              </a:ext>
            </a:extLst>
          </p:cNvPr>
          <p:cNvSpPr>
            <a:spLocks noGrp="1"/>
          </p:cNvSpPr>
          <p:nvPr>
            <p:ph sz="half" idx="2"/>
          </p:nvPr>
        </p:nvSpPr>
        <p:spPr>
          <a:xfrm>
            <a:off x="5495453" y="1549267"/>
            <a:ext cx="6463083"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262FEBB-6FC8-5F95-8D35-FEFEEEA893ED}"/>
              </a:ext>
            </a:extLst>
          </p:cNvPr>
          <p:cNvSpPr>
            <a:spLocks noGrp="1"/>
          </p:cNvSpPr>
          <p:nvPr>
            <p:ph type="sldNum" sz="quarter" idx="12"/>
          </p:nvPr>
        </p:nvSpPr>
        <p:spPr/>
        <p:txBody>
          <a:bodyPr/>
          <a:lstStyle/>
          <a:p>
            <a:fld id="{FF95D46F-68E8-4171-8536-729DEB5A20DE}" type="slidenum">
              <a:rPr lang="en-US" smtClean="0"/>
              <a:t>‹#›</a:t>
            </a:fld>
            <a:endParaRPr lang="en-US"/>
          </a:p>
        </p:txBody>
      </p:sp>
    </p:spTree>
    <p:extLst>
      <p:ext uri="{BB962C8B-B14F-4D97-AF65-F5344CB8AC3E}">
        <p14:creationId xmlns:p14="http://schemas.microsoft.com/office/powerpoint/2010/main" val="2971411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BBBE5-CEC4-7F59-9E5D-34EDD4684C26}"/>
              </a:ext>
            </a:extLst>
          </p:cNvPr>
          <p:cNvSpPr>
            <a:spLocks noGrp="1"/>
          </p:cNvSpPr>
          <p:nvPr>
            <p:ph type="title"/>
          </p:nvPr>
        </p:nvSpPr>
        <p:spPr>
          <a:xfrm>
            <a:off x="232796" y="305597"/>
            <a:ext cx="8997468"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D33564-05BE-E0A1-5834-6F681D171104}"/>
              </a:ext>
            </a:extLst>
          </p:cNvPr>
          <p:cNvSpPr>
            <a:spLocks noGrp="1"/>
          </p:cNvSpPr>
          <p:nvPr>
            <p:ph type="body" idx="1"/>
          </p:nvPr>
        </p:nvSpPr>
        <p:spPr>
          <a:xfrm>
            <a:off x="232796" y="144286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30B2B2-67A4-6CB9-A43C-877B79E7EABE}"/>
              </a:ext>
            </a:extLst>
          </p:cNvPr>
          <p:cNvSpPr>
            <a:spLocks noGrp="1"/>
          </p:cNvSpPr>
          <p:nvPr>
            <p:ph sz="half" idx="2"/>
          </p:nvPr>
        </p:nvSpPr>
        <p:spPr>
          <a:xfrm>
            <a:off x="232796" y="2266780"/>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BA9504-7D87-9A47-FD98-B8D17E8D564C}"/>
              </a:ext>
            </a:extLst>
          </p:cNvPr>
          <p:cNvSpPr>
            <a:spLocks noGrp="1"/>
          </p:cNvSpPr>
          <p:nvPr>
            <p:ph type="body" sz="quarter" idx="3"/>
          </p:nvPr>
        </p:nvSpPr>
        <p:spPr>
          <a:xfrm>
            <a:off x="5549774" y="1442868"/>
            <a:ext cx="64094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DEF2E-DD74-E836-7B9F-99D2FF7FC792}"/>
              </a:ext>
            </a:extLst>
          </p:cNvPr>
          <p:cNvSpPr>
            <a:spLocks noGrp="1"/>
          </p:cNvSpPr>
          <p:nvPr>
            <p:ph sz="quarter" idx="4"/>
          </p:nvPr>
        </p:nvSpPr>
        <p:spPr>
          <a:xfrm>
            <a:off x="5549774" y="2266780"/>
            <a:ext cx="6409430"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A6BF6833-C61A-4AEF-779C-BE854CCC4A1A}"/>
              </a:ext>
            </a:extLst>
          </p:cNvPr>
          <p:cNvSpPr>
            <a:spLocks noGrp="1"/>
          </p:cNvSpPr>
          <p:nvPr>
            <p:ph type="sldNum" sz="quarter" idx="12"/>
          </p:nvPr>
        </p:nvSpPr>
        <p:spPr/>
        <p:txBody>
          <a:bodyPr/>
          <a:lstStyle/>
          <a:p>
            <a:fld id="{FF95D46F-68E8-4171-8536-729DEB5A20DE}" type="slidenum">
              <a:rPr lang="en-US" smtClean="0"/>
              <a:t>‹#›</a:t>
            </a:fld>
            <a:endParaRPr lang="en-US"/>
          </a:p>
        </p:txBody>
      </p:sp>
    </p:spTree>
    <p:extLst>
      <p:ext uri="{BB962C8B-B14F-4D97-AF65-F5344CB8AC3E}">
        <p14:creationId xmlns:p14="http://schemas.microsoft.com/office/powerpoint/2010/main" val="33286725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BBBE5-CEC4-7F59-9E5D-34EDD4684C26}"/>
              </a:ext>
            </a:extLst>
          </p:cNvPr>
          <p:cNvSpPr>
            <a:spLocks noGrp="1"/>
          </p:cNvSpPr>
          <p:nvPr>
            <p:ph type="title"/>
          </p:nvPr>
        </p:nvSpPr>
        <p:spPr>
          <a:xfrm>
            <a:off x="232796" y="376536"/>
            <a:ext cx="9026223" cy="75199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graphicFrame>
        <p:nvGraphicFramePr>
          <p:cNvPr id="17" name="Chart 16">
            <a:extLst>
              <a:ext uri="{FF2B5EF4-FFF2-40B4-BE49-F238E27FC236}">
                <a16:creationId xmlns:a16="http://schemas.microsoft.com/office/drawing/2014/main" id="{F0065BD9-757D-0DD1-2E52-5F15767F1E91}"/>
              </a:ext>
            </a:extLst>
          </p:cNvPr>
          <p:cNvGraphicFramePr/>
          <p:nvPr userDrawn="1">
            <p:extLst>
              <p:ext uri="{D42A27DB-BD31-4B8C-83A1-F6EECF244321}">
                <p14:modId xmlns:p14="http://schemas.microsoft.com/office/powerpoint/2010/main" val="1695028632"/>
              </p:ext>
            </p:extLst>
          </p:nvPr>
        </p:nvGraphicFramePr>
        <p:xfrm>
          <a:off x="3353156" y="4739323"/>
          <a:ext cx="3553778" cy="2128811"/>
        </p:xfrm>
        <a:graphic>
          <a:graphicData uri="http://schemas.openxmlformats.org/drawingml/2006/chart">
            <c:chart xmlns:c="http://schemas.openxmlformats.org/drawingml/2006/chart" xmlns:r="http://schemas.openxmlformats.org/officeDocument/2006/relationships" r:id="rId2"/>
          </a:graphicData>
        </a:graphic>
      </p:graphicFrame>
      <p:sp>
        <p:nvSpPr>
          <p:cNvPr id="45" name="Rectangle 44">
            <a:extLst>
              <a:ext uri="{FF2B5EF4-FFF2-40B4-BE49-F238E27FC236}">
                <a16:creationId xmlns:a16="http://schemas.microsoft.com/office/drawing/2014/main" id="{9FC7F36B-CA8B-9672-DE4A-507330AD47D0}"/>
              </a:ext>
            </a:extLst>
          </p:cNvPr>
          <p:cNvSpPr/>
          <p:nvPr userDrawn="1"/>
        </p:nvSpPr>
        <p:spPr>
          <a:xfrm>
            <a:off x="1447562" y="3999562"/>
            <a:ext cx="561687" cy="465529"/>
          </a:xfrm>
          <a:prstGeom prst="rect">
            <a:avLst/>
          </a:prstGeom>
          <a:solidFill>
            <a:srgbClr val="F1792E"/>
          </a:solidFill>
          <a:ln w="762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102BFCE6-B684-B60F-94F4-EE7A18030EF8}"/>
              </a:ext>
            </a:extLst>
          </p:cNvPr>
          <p:cNvSpPr/>
          <p:nvPr userDrawn="1"/>
        </p:nvSpPr>
        <p:spPr>
          <a:xfrm>
            <a:off x="1447562" y="4600876"/>
            <a:ext cx="561687" cy="421559"/>
          </a:xfrm>
          <a:prstGeom prst="rect">
            <a:avLst/>
          </a:prstGeom>
          <a:solidFill>
            <a:srgbClr val="007F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56AE3008-84BE-B94D-FFFC-B3B83C62C6C6}"/>
              </a:ext>
            </a:extLst>
          </p:cNvPr>
          <p:cNvSpPr/>
          <p:nvPr userDrawn="1"/>
        </p:nvSpPr>
        <p:spPr>
          <a:xfrm>
            <a:off x="1447562" y="5153484"/>
            <a:ext cx="561687" cy="493302"/>
          </a:xfrm>
          <a:prstGeom prst="rect">
            <a:avLst/>
          </a:prstGeom>
          <a:solidFill>
            <a:srgbClr val="092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6ADB4AB7-FFBD-1C67-6DE4-1C3FC719763E}"/>
              </a:ext>
            </a:extLst>
          </p:cNvPr>
          <p:cNvSpPr/>
          <p:nvPr userDrawn="1"/>
        </p:nvSpPr>
        <p:spPr>
          <a:xfrm>
            <a:off x="798771" y="5153484"/>
            <a:ext cx="561687" cy="486896"/>
          </a:xfrm>
          <a:prstGeom prst="rect">
            <a:avLst/>
          </a:prstGeom>
          <a:solidFill>
            <a:srgbClr val="718C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C390DCA8-A5CD-0D44-875E-A3063FCC797A}"/>
              </a:ext>
            </a:extLst>
          </p:cNvPr>
          <p:cNvSpPr/>
          <p:nvPr userDrawn="1"/>
        </p:nvSpPr>
        <p:spPr>
          <a:xfrm>
            <a:off x="796061" y="3999562"/>
            <a:ext cx="561687" cy="465529"/>
          </a:xfrm>
          <a:prstGeom prst="rect">
            <a:avLst/>
          </a:prstGeom>
          <a:solidFill>
            <a:srgbClr val="D37321"/>
          </a:solidFill>
          <a:ln w="762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387EEF00-034B-D967-B095-ED8DAAFFC522}"/>
              </a:ext>
            </a:extLst>
          </p:cNvPr>
          <p:cNvSpPr/>
          <p:nvPr userDrawn="1"/>
        </p:nvSpPr>
        <p:spPr>
          <a:xfrm>
            <a:off x="1447562" y="3428999"/>
            <a:ext cx="561687" cy="46552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0BC1E7C4-3C70-46A2-9933-38384C4E3EDC}"/>
              </a:ext>
            </a:extLst>
          </p:cNvPr>
          <p:cNvSpPr/>
          <p:nvPr userDrawn="1"/>
        </p:nvSpPr>
        <p:spPr>
          <a:xfrm>
            <a:off x="796061" y="3428999"/>
            <a:ext cx="561687" cy="465529"/>
          </a:xfrm>
          <a:prstGeom prst="rect">
            <a:avLst/>
          </a:prstGeom>
          <a:solidFill>
            <a:srgbClr val="F8AE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736B1DBC-9223-A002-7E06-AA61C248F557}"/>
              </a:ext>
            </a:extLst>
          </p:cNvPr>
          <p:cNvSpPr/>
          <p:nvPr userDrawn="1"/>
        </p:nvSpPr>
        <p:spPr>
          <a:xfrm>
            <a:off x="103655" y="5153484"/>
            <a:ext cx="561687" cy="493302"/>
          </a:xfrm>
          <a:prstGeom prst="rect">
            <a:avLst/>
          </a:prstGeom>
          <a:solidFill>
            <a:srgbClr val="C9DE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7AA23680-AC35-01BD-9E2F-458A505DCBB2}"/>
              </a:ext>
            </a:extLst>
          </p:cNvPr>
          <p:cNvSpPr/>
          <p:nvPr userDrawn="1"/>
        </p:nvSpPr>
        <p:spPr>
          <a:xfrm>
            <a:off x="796061" y="4600876"/>
            <a:ext cx="561687" cy="421559"/>
          </a:xfrm>
          <a:prstGeom prst="rect">
            <a:avLst/>
          </a:prstGeom>
          <a:solidFill>
            <a:srgbClr val="77B3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713DCFF1-91E9-8998-9B9A-A5BF2157150C}"/>
              </a:ext>
            </a:extLst>
          </p:cNvPr>
          <p:cNvSpPr/>
          <p:nvPr userDrawn="1"/>
        </p:nvSpPr>
        <p:spPr>
          <a:xfrm>
            <a:off x="103655" y="4600876"/>
            <a:ext cx="561687" cy="421559"/>
          </a:xfrm>
          <a:prstGeom prst="rect">
            <a:avLst/>
          </a:prstGeom>
          <a:solidFill>
            <a:srgbClr val="DCEBF4">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90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A08038B7-D7C5-1BFF-C9C5-FD45EB8DAAEB}"/>
              </a:ext>
            </a:extLst>
          </p:cNvPr>
          <p:cNvSpPr txBox="1"/>
          <p:nvPr userDrawn="1"/>
        </p:nvSpPr>
        <p:spPr>
          <a:xfrm>
            <a:off x="2009249" y="4030297"/>
            <a:ext cx="1267352" cy="507831"/>
          </a:xfrm>
          <a:prstGeom prst="rect">
            <a:avLst/>
          </a:prstGeom>
          <a:noFill/>
        </p:spPr>
        <p:txBody>
          <a:bodyPr wrap="square" rtlCol="0">
            <a:spAutoFit/>
          </a:bodyPr>
          <a:lstStyle/>
          <a:p>
            <a:pPr algn="l"/>
            <a:r>
              <a:rPr lang="en-US" sz="900" b="0" i="0" u="none" strike="noStrike" baseline="0">
                <a:latin typeface="Arial" panose="020B0604020202020204" pitchFamily="34" charset="0"/>
                <a:cs typeface="Arial" panose="020B0604020202020204" pitchFamily="34" charset="0"/>
              </a:rPr>
              <a:t>CMYK: 0/61/83/0</a:t>
            </a:r>
          </a:p>
          <a:p>
            <a:pPr algn="l"/>
            <a:r>
              <a:rPr lang="en-US" sz="900" b="0" i="0" u="none" strike="noStrike" baseline="0">
                <a:latin typeface="Arial" panose="020B0604020202020204" pitchFamily="34" charset="0"/>
                <a:cs typeface="Arial" panose="020B0604020202020204" pitchFamily="34" charset="0"/>
              </a:rPr>
              <a:t>RGB: 241/121/46</a:t>
            </a:r>
          </a:p>
          <a:p>
            <a:pPr algn="l"/>
            <a:r>
              <a:rPr lang="en-US" sz="900" b="0" i="0" u="none" strike="noStrike" baseline="0">
                <a:latin typeface="Arial" panose="020B0604020202020204" pitchFamily="34" charset="0"/>
                <a:cs typeface="Arial" panose="020B0604020202020204" pitchFamily="34" charset="0"/>
              </a:rPr>
              <a:t>HEX: f1792e</a:t>
            </a:r>
            <a:endParaRPr lang="en-US" sz="90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0F9C3C0A-028E-ED5A-B62E-7866CACACEB1}"/>
              </a:ext>
            </a:extLst>
          </p:cNvPr>
          <p:cNvSpPr txBox="1"/>
          <p:nvPr userDrawn="1"/>
        </p:nvSpPr>
        <p:spPr>
          <a:xfrm>
            <a:off x="2009249" y="4627774"/>
            <a:ext cx="1467076" cy="507831"/>
          </a:xfrm>
          <a:prstGeom prst="rect">
            <a:avLst/>
          </a:prstGeom>
          <a:noFill/>
        </p:spPr>
        <p:txBody>
          <a:bodyPr wrap="square" rtlCol="0">
            <a:spAutoFit/>
          </a:bodyPr>
          <a:lstStyle/>
          <a:p>
            <a:pPr marL="0" algn="l" defTabSz="914400" rtl="0" eaLnBrk="1" latinLnBrk="0" hangingPunct="1"/>
            <a:r>
              <a:rPr lang="en-US" sz="900" b="0" i="0" u="none" strike="noStrike" kern="1200" baseline="0">
                <a:solidFill>
                  <a:schemeClr val="tx1"/>
                </a:solidFill>
                <a:latin typeface="Arial" panose="020B0604020202020204" pitchFamily="34" charset="0"/>
                <a:ea typeface="+mn-ea"/>
                <a:cs typeface="Arial" panose="020B0604020202020204" pitchFamily="34" charset="0"/>
              </a:rPr>
              <a:t>CMYK: 100/25/15/5</a:t>
            </a:r>
          </a:p>
          <a:p>
            <a:pPr marL="0" algn="l" defTabSz="914400" rtl="0" eaLnBrk="1" latinLnBrk="0" hangingPunct="1"/>
            <a:r>
              <a:rPr lang="en-US" sz="900" b="0" i="0" u="none" strike="noStrike" kern="1200" baseline="0">
                <a:solidFill>
                  <a:schemeClr val="tx1"/>
                </a:solidFill>
                <a:latin typeface="Arial" panose="020B0604020202020204" pitchFamily="34" charset="0"/>
                <a:ea typeface="+mn-ea"/>
                <a:cs typeface="Arial" panose="020B0604020202020204" pitchFamily="34" charset="0"/>
              </a:rPr>
              <a:t>RGB: 0/127/176</a:t>
            </a:r>
          </a:p>
          <a:p>
            <a:pPr marL="0" algn="l" defTabSz="914400" rtl="0" eaLnBrk="1" latinLnBrk="0" hangingPunct="1"/>
            <a:r>
              <a:rPr lang="en-US" sz="900" b="0" i="0" u="none" strike="noStrike" kern="1200" baseline="0">
                <a:solidFill>
                  <a:schemeClr val="tx1"/>
                </a:solidFill>
                <a:latin typeface="Arial" panose="020B0604020202020204" pitchFamily="34" charset="0"/>
                <a:ea typeface="+mn-ea"/>
                <a:cs typeface="Arial" panose="020B0604020202020204" pitchFamily="34" charset="0"/>
              </a:rPr>
              <a:t>HEX: 007fb0</a:t>
            </a:r>
          </a:p>
        </p:txBody>
      </p:sp>
      <p:sp>
        <p:nvSpPr>
          <p:cNvPr id="57" name="TextBox 56">
            <a:extLst>
              <a:ext uri="{FF2B5EF4-FFF2-40B4-BE49-F238E27FC236}">
                <a16:creationId xmlns:a16="http://schemas.microsoft.com/office/drawing/2014/main" id="{AF38741F-3DAB-CC79-50CE-3802E842A8C7}"/>
              </a:ext>
            </a:extLst>
          </p:cNvPr>
          <p:cNvSpPr txBox="1"/>
          <p:nvPr userDrawn="1"/>
        </p:nvSpPr>
        <p:spPr>
          <a:xfrm>
            <a:off x="2009249" y="5182617"/>
            <a:ext cx="1467076" cy="507831"/>
          </a:xfrm>
          <a:prstGeom prst="rect">
            <a:avLst/>
          </a:prstGeom>
          <a:noFill/>
        </p:spPr>
        <p:txBody>
          <a:bodyPr wrap="square" rtlCol="0">
            <a:spAutoFit/>
          </a:bodyPr>
          <a:lstStyle/>
          <a:p>
            <a:pPr algn="l"/>
            <a:r>
              <a:rPr lang="en-US" sz="900" b="0" i="0" u="none" strike="noStrike" baseline="0">
                <a:latin typeface="Arial" panose="020B0604020202020204" pitchFamily="34" charset="0"/>
                <a:cs typeface="Arial" panose="020B0604020202020204" pitchFamily="34" charset="0"/>
              </a:rPr>
              <a:t>CMYK: 100/84/47/57</a:t>
            </a:r>
          </a:p>
          <a:p>
            <a:pPr algn="l"/>
            <a:r>
              <a:rPr lang="en-US" sz="900" b="0" i="0" u="none" strike="noStrike" baseline="0">
                <a:latin typeface="Arial" panose="020B0604020202020204" pitchFamily="34" charset="0"/>
                <a:cs typeface="Arial" panose="020B0604020202020204" pitchFamily="34" charset="0"/>
              </a:rPr>
              <a:t>RGB: 9/32/51</a:t>
            </a:r>
          </a:p>
          <a:p>
            <a:pPr algn="l"/>
            <a:r>
              <a:rPr lang="en-US" sz="900" b="0" i="0" u="none" strike="noStrike" baseline="0">
                <a:latin typeface="Arial" panose="020B0604020202020204" pitchFamily="34" charset="0"/>
                <a:cs typeface="Arial" panose="020B0604020202020204" pitchFamily="34" charset="0"/>
              </a:rPr>
              <a:t>HEX: 092033</a:t>
            </a:r>
            <a:endParaRPr lang="en-US" sz="900" b="0" i="0" u="none" strike="noStrike" kern="1200" baseline="0">
              <a:solidFill>
                <a:schemeClr val="tx1"/>
              </a:solidFill>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DA8AAF48-A223-0AEC-1B68-9AEFFA193478}"/>
              </a:ext>
            </a:extLst>
          </p:cNvPr>
          <p:cNvSpPr txBox="1"/>
          <p:nvPr userDrawn="1"/>
        </p:nvSpPr>
        <p:spPr>
          <a:xfrm>
            <a:off x="2009249" y="3569936"/>
            <a:ext cx="1267352" cy="369332"/>
          </a:xfrm>
          <a:prstGeom prst="rect">
            <a:avLst/>
          </a:prstGeom>
          <a:noFill/>
        </p:spPr>
        <p:txBody>
          <a:bodyPr wrap="square" rtlCol="0">
            <a:spAutoFit/>
          </a:bodyPr>
          <a:lstStyle/>
          <a:p>
            <a:pPr algn="l"/>
            <a:r>
              <a:rPr lang="en-US" sz="900" b="0" i="0" u="none" strike="noStrike" baseline="0">
                <a:latin typeface="Arial" panose="020B0604020202020204" pitchFamily="34" charset="0"/>
                <a:cs typeface="Arial" panose="020B0604020202020204" pitchFamily="34" charset="0"/>
              </a:rPr>
              <a:t>RGB: 255/192/0</a:t>
            </a:r>
          </a:p>
          <a:p>
            <a:pPr algn="l"/>
            <a:r>
              <a:rPr lang="en-US" sz="900" b="0" i="0" u="none" strike="noStrike" baseline="0">
                <a:latin typeface="Arial" panose="020B0604020202020204" pitchFamily="34" charset="0"/>
                <a:cs typeface="Arial" panose="020B0604020202020204" pitchFamily="34" charset="0"/>
              </a:rPr>
              <a:t>HEX: ##FFC000</a:t>
            </a:r>
            <a:endParaRPr lang="en-US" sz="900">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3CD50CB6-B5F0-C230-514F-EBC9FF66B7B5}"/>
              </a:ext>
            </a:extLst>
          </p:cNvPr>
          <p:cNvSpPr/>
          <p:nvPr userDrawn="1"/>
        </p:nvSpPr>
        <p:spPr>
          <a:xfrm>
            <a:off x="103655" y="3999562"/>
            <a:ext cx="561687" cy="465529"/>
          </a:xfrm>
          <a:prstGeom prst="rect">
            <a:avLst/>
          </a:prstGeom>
          <a:solidFill>
            <a:srgbClr val="FBD7C0"/>
          </a:solidFill>
          <a:ln w="762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A3A25D5D-C0E3-E52C-2B0A-E38FDD5811EF}"/>
              </a:ext>
            </a:extLst>
          </p:cNvPr>
          <p:cNvSpPr/>
          <p:nvPr userDrawn="1"/>
        </p:nvSpPr>
        <p:spPr>
          <a:xfrm>
            <a:off x="103655" y="3428999"/>
            <a:ext cx="561687" cy="465529"/>
          </a:xfrm>
          <a:prstGeom prst="rect">
            <a:avLst/>
          </a:prstGeom>
          <a:solidFill>
            <a:srgbClr val="FDED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D1ADDC8C-7F51-50DF-A10B-868A93EB80AA}"/>
              </a:ext>
            </a:extLst>
          </p:cNvPr>
          <p:cNvSpPr/>
          <p:nvPr userDrawn="1"/>
        </p:nvSpPr>
        <p:spPr>
          <a:xfrm>
            <a:off x="1447562" y="5776143"/>
            <a:ext cx="561687" cy="421559"/>
          </a:xfrm>
          <a:prstGeom prst="rect">
            <a:avLst/>
          </a:prstGeom>
          <a:solidFill>
            <a:srgbClr val="006C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AA395545-D9CD-FA45-866C-9C6A080F146C}"/>
              </a:ext>
            </a:extLst>
          </p:cNvPr>
          <p:cNvSpPr/>
          <p:nvPr userDrawn="1"/>
        </p:nvSpPr>
        <p:spPr>
          <a:xfrm>
            <a:off x="796061" y="5771429"/>
            <a:ext cx="561687" cy="421559"/>
          </a:xfrm>
          <a:prstGeom prst="rect">
            <a:avLst/>
          </a:prstGeom>
          <a:solidFill>
            <a:srgbClr val="03A5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63D3F7B8-F3CD-CFB4-C693-762CBEDC2E1F}"/>
              </a:ext>
            </a:extLst>
          </p:cNvPr>
          <p:cNvSpPr/>
          <p:nvPr userDrawn="1"/>
        </p:nvSpPr>
        <p:spPr>
          <a:xfrm>
            <a:off x="103655" y="5776142"/>
            <a:ext cx="561687" cy="421559"/>
          </a:xfrm>
          <a:prstGeom prst="rect">
            <a:avLst/>
          </a:prstGeom>
          <a:solidFill>
            <a:srgbClr val="BFDFD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900">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20F58231-4970-8DCA-748D-FA957C7BA3AC}"/>
              </a:ext>
            </a:extLst>
          </p:cNvPr>
          <p:cNvSpPr txBox="1"/>
          <p:nvPr userDrawn="1"/>
        </p:nvSpPr>
        <p:spPr>
          <a:xfrm>
            <a:off x="2009249" y="5847623"/>
            <a:ext cx="1467076" cy="369332"/>
          </a:xfrm>
          <a:prstGeom prst="rect">
            <a:avLst/>
          </a:prstGeom>
          <a:noFill/>
        </p:spPr>
        <p:txBody>
          <a:bodyPr wrap="square" rtlCol="0">
            <a:spAutoFit/>
          </a:bodyPr>
          <a:lstStyle/>
          <a:p>
            <a:pPr marL="0" algn="l" defTabSz="914400" rtl="0" eaLnBrk="1" latinLnBrk="0" hangingPunct="1"/>
            <a:r>
              <a:rPr lang="en-US" sz="900" b="0" i="0" u="none" strike="noStrike" kern="1200" baseline="0">
                <a:solidFill>
                  <a:schemeClr val="tx1"/>
                </a:solidFill>
                <a:latin typeface="Arial" panose="020B0604020202020204" pitchFamily="34" charset="0"/>
                <a:ea typeface="+mn-ea"/>
                <a:cs typeface="Arial" panose="020B0604020202020204" pitchFamily="34" charset="0"/>
              </a:rPr>
              <a:t>RGB: 0/108/60</a:t>
            </a:r>
          </a:p>
          <a:p>
            <a:pPr marL="0" algn="l" defTabSz="914400" rtl="0" eaLnBrk="1" latinLnBrk="0" hangingPunct="1"/>
            <a:r>
              <a:rPr lang="en-US" sz="900" b="0" i="0" u="none" strike="noStrike" kern="1200" baseline="0">
                <a:solidFill>
                  <a:schemeClr val="tx1"/>
                </a:solidFill>
                <a:latin typeface="Arial" panose="020B0604020202020204" pitchFamily="34" charset="0"/>
                <a:ea typeface="+mn-ea"/>
                <a:cs typeface="Arial" panose="020B0604020202020204" pitchFamily="34" charset="0"/>
              </a:rPr>
              <a:t>HEX: #006C3C</a:t>
            </a:r>
          </a:p>
        </p:txBody>
      </p:sp>
      <p:sp>
        <p:nvSpPr>
          <p:cNvPr id="65" name="Rectangle 64">
            <a:extLst>
              <a:ext uri="{FF2B5EF4-FFF2-40B4-BE49-F238E27FC236}">
                <a16:creationId xmlns:a16="http://schemas.microsoft.com/office/drawing/2014/main" id="{878DA6A1-4424-5B04-4A02-E0262650F682}"/>
              </a:ext>
            </a:extLst>
          </p:cNvPr>
          <p:cNvSpPr/>
          <p:nvPr userDrawn="1"/>
        </p:nvSpPr>
        <p:spPr>
          <a:xfrm>
            <a:off x="1447562" y="6306299"/>
            <a:ext cx="561687" cy="421559"/>
          </a:xfrm>
          <a:prstGeom prst="rect">
            <a:avLst/>
          </a:prstGeom>
          <a:solidFill>
            <a:srgbClr val="3707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A5CE166D-9DE8-D7FC-A079-30F65A68B425}"/>
              </a:ext>
            </a:extLst>
          </p:cNvPr>
          <p:cNvSpPr/>
          <p:nvPr userDrawn="1"/>
        </p:nvSpPr>
        <p:spPr>
          <a:xfrm>
            <a:off x="796061" y="6306298"/>
            <a:ext cx="561687" cy="421559"/>
          </a:xfrm>
          <a:prstGeom prst="rect">
            <a:avLst/>
          </a:prstGeom>
          <a:solidFill>
            <a:srgbClr val="592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3E226A2E-ED5E-2D7F-4BE2-66AD3D8F5FE9}"/>
              </a:ext>
            </a:extLst>
          </p:cNvPr>
          <p:cNvSpPr/>
          <p:nvPr userDrawn="1"/>
        </p:nvSpPr>
        <p:spPr>
          <a:xfrm>
            <a:off x="103655" y="6333196"/>
            <a:ext cx="561687" cy="421559"/>
          </a:xfrm>
          <a:prstGeom prst="rect">
            <a:avLst/>
          </a:prstGeom>
          <a:solidFill>
            <a:srgbClr val="B8A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57C932BF-A7F3-0E98-473D-B30F816D19D9}"/>
              </a:ext>
            </a:extLst>
          </p:cNvPr>
          <p:cNvSpPr txBox="1"/>
          <p:nvPr userDrawn="1"/>
        </p:nvSpPr>
        <p:spPr>
          <a:xfrm>
            <a:off x="2009249" y="6397690"/>
            <a:ext cx="1467076" cy="369332"/>
          </a:xfrm>
          <a:prstGeom prst="rect">
            <a:avLst/>
          </a:prstGeom>
          <a:noFill/>
        </p:spPr>
        <p:txBody>
          <a:bodyPr wrap="square" rtlCol="0">
            <a:spAutoFit/>
          </a:bodyPr>
          <a:lstStyle/>
          <a:p>
            <a:pPr marL="0" algn="l" defTabSz="914400" rtl="0" eaLnBrk="1" latinLnBrk="0" hangingPunct="1"/>
            <a:r>
              <a:rPr lang="en-US" sz="900" b="0" i="0" u="none" strike="noStrike" kern="1200" baseline="0">
                <a:solidFill>
                  <a:schemeClr val="tx1"/>
                </a:solidFill>
                <a:latin typeface="Arial" panose="020B0604020202020204" pitchFamily="34" charset="0"/>
                <a:ea typeface="+mn-ea"/>
                <a:cs typeface="Arial" panose="020B0604020202020204" pitchFamily="34" charset="0"/>
              </a:rPr>
              <a:t>RGB: 55/7/92</a:t>
            </a:r>
          </a:p>
          <a:p>
            <a:pPr marL="0" algn="l" defTabSz="914400" rtl="0" eaLnBrk="1" latinLnBrk="0" hangingPunct="1"/>
            <a:r>
              <a:rPr lang="en-US" sz="900" b="0" i="0" u="none" strike="noStrike" kern="1200" baseline="0">
                <a:solidFill>
                  <a:schemeClr val="tx1"/>
                </a:solidFill>
                <a:latin typeface="Arial" panose="020B0604020202020204" pitchFamily="34" charset="0"/>
                <a:ea typeface="+mn-ea"/>
                <a:cs typeface="Arial" panose="020B0604020202020204" pitchFamily="34" charset="0"/>
              </a:rPr>
              <a:t>HEX: #37075C</a:t>
            </a:r>
          </a:p>
        </p:txBody>
      </p:sp>
      <p:sp>
        <p:nvSpPr>
          <p:cNvPr id="71" name="TextBox 70">
            <a:extLst>
              <a:ext uri="{FF2B5EF4-FFF2-40B4-BE49-F238E27FC236}">
                <a16:creationId xmlns:a16="http://schemas.microsoft.com/office/drawing/2014/main" id="{E062861C-7AEA-737D-1EA3-1A566E206573}"/>
              </a:ext>
            </a:extLst>
          </p:cNvPr>
          <p:cNvSpPr txBox="1"/>
          <p:nvPr userDrawn="1"/>
        </p:nvSpPr>
        <p:spPr>
          <a:xfrm>
            <a:off x="701195" y="4103891"/>
            <a:ext cx="1144183" cy="230832"/>
          </a:xfrm>
          <a:prstGeom prst="rect">
            <a:avLst/>
          </a:prstGeom>
          <a:noFill/>
        </p:spPr>
        <p:txBody>
          <a:bodyPr wrap="square" rtlCol="0">
            <a:spAutoFit/>
          </a:bodyPr>
          <a:lstStyle/>
          <a:p>
            <a:r>
              <a:rPr lang="en-US" sz="900">
                <a:solidFill>
                  <a:schemeClr val="bg1"/>
                </a:solidFill>
                <a:latin typeface="Arial" panose="020B0604020202020204" pitchFamily="34" charset="0"/>
                <a:cs typeface="Arial" panose="020B0604020202020204" pitchFamily="34" charset="0"/>
              </a:rPr>
              <a:t>#D37321</a:t>
            </a:r>
          </a:p>
        </p:txBody>
      </p:sp>
      <p:sp>
        <p:nvSpPr>
          <p:cNvPr id="72" name="TextBox 71">
            <a:extLst>
              <a:ext uri="{FF2B5EF4-FFF2-40B4-BE49-F238E27FC236}">
                <a16:creationId xmlns:a16="http://schemas.microsoft.com/office/drawing/2014/main" id="{73FEF0F3-AF71-824B-42AC-0C34D81068CD}"/>
              </a:ext>
            </a:extLst>
          </p:cNvPr>
          <p:cNvSpPr txBox="1"/>
          <p:nvPr userDrawn="1"/>
        </p:nvSpPr>
        <p:spPr>
          <a:xfrm>
            <a:off x="723655" y="3543708"/>
            <a:ext cx="809870" cy="230832"/>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rPr>
              <a:t>#F8AE14</a:t>
            </a:r>
          </a:p>
        </p:txBody>
      </p:sp>
      <p:sp>
        <p:nvSpPr>
          <p:cNvPr id="79" name="Rectangle 78">
            <a:extLst>
              <a:ext uri="{FF2B5EF4-FFF2-40B4-BE49-F238E27FC236}">
                <a16:creationId xmlns:a16="http://schemas.microsoft.com/office/drawing/2014/main" id="{CE2B792A-1C19-F8D1-AB25-56605591FC58}"/>
              </a:ext>
            </a:extLst>
          </p:cNvPr>
          <p:cNvSpPr/>
          <p:nvPr userDrawn="1"/>
        </p:nvSpPr>
        <p:spPr>
          <a:xfrm rot="10800000" flipV="1">
            <a:off x="4021756" y="3919711"/>
            <a:ext cx="456494" cy="678099"/>
          </a:xfrm>
          <a:prstGeom prst="rect">
            <a:avLst/>
          </a:prstGeom>
          <a:gradFill>
            <a:gsLst>
              <a:gs pos="57000">
                <a:srgbClr val="A15423">
                  <a:alpha val="94000"/>
                </a:srgbClr>
              </a:gs>
              <a:gs pos="77000">
                <a:srgbClr val="8A4724">
                  <a:alpha val="80000"/>
                </a:srgbClr>
              </a:gs>
              <a:gs pos="25000">
                <a:srgbClr val="F3831F"/>
              </a:gs>
              <a:gs pos="4000">
                <a:srgbClr val="B56942"/>
              </a:gs>
              <a:gs pos="97000">
                <a:srgbClr val="BD642F">
                  <a:alpha val="84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80" name="Rectangle 79">
            <a:extLst>
              <a:ext uri="{FF2B5EF4-FFF2-40B4-BE49-F238E27FC236}">
                <a16:creationId xmlns:a16="http://schemas.microsoft.com/office/drawing/2014/main" id="{E1FB9528-4766-66A4-B781-70B68D770545}"/>
              </a:ext>
            </a:extLst>
          </p:cNvPr>
          <p:cNvSpPr/>
          <p:nvPr userDrawn="1"/>
        </p:nvSpPr>
        <p:spPr>
          <a:xfrm flipV="1">
            <a:off x="4585808" y="3929823"/>
            <a:ext cx="465355" cy="678099"/>
          </a:xfrm>
          <a:prstGeom prst="rect">
            <a:avLst/>
          </a:prstGeom>
          <a:gradFill>
            <a:gsLst>
              <a:gs pos="53000">
                <a:srgbClr val="007FB0"/>
              </a:gs>
              <a:gs pos="77000">
                <a:srgbClr val="00A4E6"/>
              </a:gs>
              <a:gs pos="29000">
                <a:srgbClr val="007FB0">
                  <a:alpha val="82000"/>
                </a:srgbClr>
              </a:gs>
              <a:gs pos="4000">
                <a:schemeClr val="accent5">
                  <a:lumMod val="50000"/>
                  <a:alpha val="76000"/>
                </a:schemeClr>
              </a:gs>
              <a:gs pos="97000">
                <a:srgbClr val="002060"/>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2" name="Picture 81" descr="A close up of a logo&#10;&#10;AI-generated content may be incorrect.">
            <a:extLst>
              <a:ext uri="{FF2B5EF4-FFF2-40B4-BE49-F238E27FC236}">
                <a16:creationId xmlns:a16="http://schemas.microsoft.com/office/drawing/2014/main" id="{62CE50CC-6332-3FE3-54E3-81E01A8625A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8324" y="2725392"/>
            <a:ext cx="1881328" cy="660759"/>
          </a:xfrm>
          <a:prstGeom prst="rect">
            <a:avLst/>
          </a:prstGeom>
        </p:spPr>
      </p:pic>
      <p:sp>
        <p:nvSpPr>
          <p:cNvPr id="83" name="Rectangle 82">
            <a:extLst>
              <a:ext uri="{FF2B5EF4-FFF2-40B4-BE49-F238E27FC236}">
                <a16:creationId xmlns:a16="http://schemas.microsoft.com/office/drawing/2014/main" id="{0D5E221F-CAB2-2B0E-3DA9-B4C27D1A6440}"/>
              </a:ext>
            </a:extLst>
          </p:cNvPr>
          <p:cNvSpPr/>
          <p:nvPr userDrawn="1"/>
        </p:nvSpPr>
        <p:spPr>
          <a:xfrm rot="10800000" flipV="1">
            <a:off x="5146816" y="3929825"/>
            <a:ext cx="464118" cy="682207"/>
          </a:xfrm>
          <a:prstGeom prst="rect">
            <a:avLst/>
          </a:prstGeom>
          <a:gradFill>
            <a:gsLst>
              <a:gs pos="34000">
                <a:srgbClr val="FFE593"/>
              </a:gs>
              <a:gs pos="100000">
                <a:srgbClr val="D6A300"/>
              </a:gs>
              <a:gs pos="57000">
                <a:srgbClr val="FFC000"/>
              </a:gs>
              <a:gs pos="79000">
                <a:srgbClr val="E2AC00"/>
              </a:gs>
              <a:gs pos="1000">
                <a:srgbClr val="E2AC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Slide Number Placeholder 5">
            <a:extLst>
              <a:ext uri="{FF2B5EF4-FFF2-40B4-BE49-F238E27FC236}">
                <a16:creationId xmlns:a16="http://schemas.microsoft.com/office/drawing/2014/main" id="{B16DECE2-0845-8FF2-BA0C-23F53426176C}"/>
              </a:ext>
            </a:extLst>
          </p:cNvPr>
          <p:cNvSpPr>
            <a:spLocks noGrp="1"/>
          </p:cNvSpPr>
          <p:nvPr>
            <p:ph type="sldNum" sz="quarter" idx="10"/>
          </p:nvPr>
        </p:nvSpPr>
        <p:spPr>
          <a:xfrm>
            <a:off x="11395939" y="6613071"/>
            <a:ext cx="787896" cy="244929"/>
          </a:xfrm>
          <a:prstGeom prst="rect">
            <a:avLst/>
          </a:prstGeom>
        </p:spPr>
        <p:txBody>
          <a:bodyPr vert="horz" lIns="91440" tIns="45720" rIns="91440" bIns="45720" rtlCol="0" anchor="ctr"/>
          <a:lstStyle>
            <a:lvl1pPr algn="r">
              <a:defRPr sz="900">
                <a:solidFill>
                  <a:schemeClr val="tx1"/>
                </a:solidFill>
                <a:latin typeface="Arial" panose="020B0604020202020204" pitchFamily="34" charset="0"/>
                <a:cs typeface="Arial" panose="020B0604020202020204" pitchFamily="34" charset="0"/>
              </a:defRPr>
            </a:lvl1pPr>
          </a:lstStyle>
          <a:p>
            <a:fld id="{FF95D46F-68E8-4171-8536-729DEB5A20DE}" type="slidenum">
              <a:rPr lang="en-US" smtClean="0"/>
              <a:pPr/>
              <a:t>‹#›</a:t>
            </a:fld>
            <a:endParaRPr lang="en-US"/>
          </a:p>
        </p:txBody>
      </p:sp>
      <p:sp>
        <p:nvSpPr>
          <p:cNvPr id="8" name="TextBox 7">
            <a:extLst>
              <a:ext uri="{FF2B5EF4-FFF2-40B4-BE49-F238E27FC236}">
                <a16:creationId xmlns:a16="http://schemas.microsoft.com/office/drawing/2014/main" id="{45FEE59E-EB59-4039-3C73-419067F603AB}"/>
              </a:ext>
            </a:extLst>
          </p:cNvPr>
          <p:cNvSpPr txBox="1"/>
          <p:nvPr userDrawn="1"/>
        </p:nvSpPr>
        <p:spPr>
          <a:xfrm>
            <a:off x="701195" y="5261525"/>
            <a:ext cx="1144183" cy="230832"/>
          </a:xfrm>
          <a:prstGeom prst="rect">
            <a:avLst/>
          </a:prstGeom>
          <a:noFill/>
        </p:spPr>
        <p:txBody>
          <a:bodyPr wrap="square" rtlCol="0">
            <a:spAutoFit/>
          </a:bodyPr>
          <a:lstStyle/>
          <a:p>
            <a:r>
              <a:rPr lang="en-US" sz="900">
                <a:solidFill>
                  <a:schemeClr val="bg1"/>
                </a:solidFill>
                <a:latin typeface="Arial" panose="020B0604020202020204" pitchFamily="34" charset="0"/>
                <a:cs typeface="Arial" panose="020B0604020202020204" pitchFamily="34" charset="0"/>
              </a:rPr>
              <a:t>#718CA6</a:t>
            </a:r>
          </a:p>
        </p:txBody>
      </p:sp>
      <p:sp>
        <p:nvSpPr>
          <p:cNvPr id="9" name="TextBox 8">
            <a:extLst>
              <a:ext uri="{FF2B5EF4-FFF2-40B4-BE49-F238E27FC236}">
                <a16:creationId xmlns:a16="http://schemas.microsoft.com/office/drawing/2014/main" id="{0B69A543-4987-C1A6-E085-99630FC00757}"/>
              </a:ext>
            </a:extLst>
          </p:cNvPr>
          <p:cNvSpPr txBox="1"/>
          <p:nvPr userDrawn="1"/>
        </p:nvSpPr>
        <p:spPr>
          <a:xfrm>
            <a:off x="723655" y="4701342"/>
            <a:ext cx="809870" cy="230832"/>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rPr>
              <a:t>#77B3D3</a:t>
            </a:r>
          </a:p>
        </p:txBody>
      </p:sp>
      <p:sp>
        <p:nvSpPr>
          <p:cNvPr id="10" name="TextBox 9">
            <a:extLst>
              <a:ext uri="{FF2B5EF4-FFF2-40B4-BE49-F238E27FC236}">
                <a16:creationId xmlns:a16="http://schemas.microsoft.com/office/drawing/2014/main" id="{731D6266-BE80-018D-09B1-15266BA876A6}"/>
              </a:ext>
            </a:extLst>
          </p:cNvPr>
          <p:cNvSpPr txBox="1"/>
          <p:nvPr userDrawn="1"/>
        </p:nvSpPr>
        <p:spPr>
          <a:xfrm>
            <a:off x="670113" y="6396651"/>
            <a:ext cx="1144183" cy="230832"/>
          </a:xfrm>
          <a:prstGeom prst="rect">
            <a:avLst/>
          </a:prstGeom>
          <a:noFill/>
        </p:spPr>
        <p:txBody>
          <a:bodyPr wrap="square" rtlCol="0">
            <a:spAutoFit/>
          </a:bodyPr>
          <a:lstStyle/>
          <a:p>
            <a:r>
              <a:rPr lang="en-US" sz="900">
                <a:solidFill>
                  <a:schemeClr val="bg1"/>
                </a:solidFill>
                <a:latin typeface="Arial" panose="020B0604020202020204" pitchFamily="34" charset="0"/>
                <a:cs typeface="Arial" panose="020B0604020202020204" pitchFamily="34" charset="0"/>
              </a:rPr>
              <a:t>#592F94</a:t>
            </a:r>
          </a:p>
        </p:txBody>
      </p:sp>
      <p:sp>
        <p:nvSpPr>
          <p:cNvPr id="11" name="TextBox 10">
            <a:extLst>
              <a:ext uri="{FF2B5EF4-FFF2-40B4-BE49-F238E27FC236}">
                <a16:creationId xmlns:a16="http://schemas.microsoft.com/office/drawing/2014/main" id="{7F6CC8D4-3E29-BE54-AE80-FA3F20BBEF9E}"/>
              </a:ext>
            </a:extLst>
          </p:cNvPr>
          <p:cNvSpPr txBox="1"/>
          <p:nvPr userDrawn="1"/>
        </p:nvSpPr>
        <p:spPr>
          <a:xfrm>
            <a:off x="692573" y="5836468"/>
            <a:ext cx="809870" cy="230832"/>
          </a:xfrm>
          <a:prstGeom prst="rect">
            <a:avLst/>
          </a:prstGeom>
          <a:noFill/>
        </p:spPr>
        <p:txBody>
          <a:bodyPr wrap="square" rtlCol="0">
            <a:spAutoFit/>
          </a:bodyPr>
          <a:lstStyle/>
          <a:p>
            <a:r>
              <a:rPr lang="en-US" sz="900">
                <a:solidFill>
                  <a:schemeClr val="bg1"/>
                </a:solidFill>
                <a:latin typeface="Arial" panose="020B0604020202020204" pitchFamily="34" charset="0"/>
                <a:cs typeface="Arial" panose="020B0604020202020204" pitchFamily="34" charset="0"/>
              </a:rPr>
              <a:t>#03A55E</a:t>
            </a:r>
          </a:p>
        </p:txBody>
      </p:sp>
      <p:sp>
        <p:nvSpPr>
          <p:cNvPr id="12" name="TextBox 11">
            <a:extLst>
              <a:ext uri="{FF2B5EF4-FFF2-40B4-BE49-F238E27FC236}">
                <a16:creationId xmlns:a16="http://schemas.microsoft.com/office/drawing/2014/main" id="{52297468-B49B-AA42-B75A-82CD8EB7F149}"/>
              </a:ext>
            </a:extLst>
          </p:cNvPr>
          <p:cNvSpPr txBox="1"/>
          <p:nvPr userDrawn="1"/>
        </p:nvSpPr>
        <p:spPr>
          <a:xfrm>
            <a:off x="4078232" y="2873052"/>
            <a:ext cx="2187190" cy="1107996"/>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Font style: </a:t>
            </a:r>
          </a:p>
          <a:p>
            <a:pPr marL="285750" indent="-285750">
              <a:buClr>
                <a:srgbClr val="D37321"/>
              </a:buClr>
              <a:buSzPct val="110000"/>
              <a:buFont typeface="Arial" panose="020B0604020202020204" pitchFamily="34" charset="0"/>
              <a:buChar char="•"/>
            </a:pPr>
            <a:r>
              <a:rPr lang="en-US" sz="1600" b="1">
                <a:latin typeface="Arial" panose="020B0604020202020204" pitchFamily="34" charset="0"/>
                <a:cs typeface="Arial" panose="020B0604020202020204" pitchFamily="34" charset="0"/>
              </a:rPr>
              <a:t>Title Arial Bold</a:t>
            </a:r>
          </a:p>
          <a:p>
            <a:pPr marL="285750" indent="-285750">
              <a:buClr>
                <a:srgbClr val="D37321"/>
              </a:buClr>
              <a:buSzPct val="110000"/>
              <a:buFont typeface="Arial" panose="020B0604020202020204" pitchFamily="34" charset="0"/>
              <a:buChar char="•"/>
            </a:pPr>
            <a:r>
              <a:rPr lang="en-US" sz="1600">
                <a:latin typeface="Arial" panose="020B0604020202020204" pitchFamily="34" charset="0"/>
                <a:cs typeface="Arial" panose="020B0604020202020204" pitchFamily="34" charset="0"/>
              </a:rPr>
              <a:t>Content Arial</a:t>
            </a:r>
          </a:p>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088606B-F8C5-5A63-82A0-3A70956C1EE4}"/>
              </a:ext>
            </a:extLst>
          </p:cNvPr>
          <p:cNvSpPr txBox="1"/>
          <p:nvPr userDrawn="1"/>
        </p:nvSpPr>
        <p:spPr>
          <a:xfrm>
            <a:off x="3211744" y="3951704"/>
            <a:ext cx="803272" cy="461665"/>
          </a:xfrm>
          <a:prstGeom prst="rect">
            <a:avLst/>
          </a:prstGeom>
          <a:noFill/>
        </p:spPr>
        <p:txBody>
          <a:bodyPr wrap="square" rtlCol="0">
            <a:spAutoFit/>
          </a:bodyPr>
          <a:lstStyle/>
          <a:p>
            <a:pPr algn="r"/>
            <a:r>
              <a:rPr lang="en-US" sz="1200">
                <a:solidFill>
                  <a:srgbClr val="AF632F"/>
                </a:solidFill>
                <a:latin typeface="Arial" panose="020B0604020202020204" pitchFamily="34" charset="0"/>
                <a:cs typeface="Arial" panose="020B0604020202020204" pitchFamily="34" charset="0"/>
              </a:rPr>
              <a:t>Gradient colors</a:t>
            </a:r>
          </a:p>
        </p:txBody>
      </p:sp>
      <p:graphicFrame>
        <p:nvGraphicFramePr>
          <p:cNvPr id="18" name="Chart 17">
            <a:extLst>
              <a:ext uri="{FF2B5EF4-FFF2-40B4-BE49-F238E27FC236}">
                <a16:creationId xmlns:a16="http://schemas.microsoft.com/office/drawing/2014/main" id="{68B421B0-A2F5-77B1-AFD0-CECA2AB9E8AE}"/>
              </a:ext>
            </a:extLst>
          </p:cNvPr>
          <p:cNvGraphicFramePr/>
          <p:nvPr userDrawn="1">
            <p:extLst>
              <p:ext uri="{D42A27DB-BD31-4B8C-83A1-F6EECF244321}">
                <p14:modId xmlns:p14="http://schemas.microsoft.com/office/powerpoint/2010/main" val="1239825896"/>
              </p:ext>
            </p:extLst>
          </p:nvPr>
        </p:nvGraphicFramePr>
        <p:xfrm>
          <a:off x="9320217" y="3283826"/>
          <a:ext cx="2585019" cy="3487952"/>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19">
            <a:extLst>
              <a:ext uri="{FF2B5EF4-FFF2-40B4-BE49-F238E27FC236}">
                <a16:creationId xmlns:a16="http://schemas.microsoft.com/office/drawing/2014/main" id="{33A4B58A-059C-DE45-CB75-A67030A78F42}"/>
              </a:ext>
            </a:extLst>
          </p:cNvPr>
          <p:cNvSpPr/>
          <p:nvPr userDrawn="1"/>
        </p:nvSpPr>
        <p:spPr>
          <a:xfrm rot="10800000">
            <a:off x="5744827" y="3919417"/>
            <a:ext cx="464118" cy="692616"/>
          </a:xfrm>
          <a:prstGeom prst="rect">
            <a:avLst/>
          </a:prstGeom>
          <a:gradFill>
            <a:gsLst>
              <a:gs pos="29000">
                <a:srgbClr val="039758"/>
              </a:gs>
              <a:gs pos="100000">
                <a:srgbClr val="006C3C"/>
              </a:gs>
              <a:gs pos="57000">
                <a:srgbClr val="03A962"/>
              </a:gs>
              <a:gs pos="79000">
                <a:srgbClr val="04E283"/>
              </a:gs>
              <a:gs pos="4000">
                <a:srgbClr val="038F5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21" name="Chart 20">
            <a:extLst>
              <a:ext uri="{FF2B5EF4-FFF2-40B4-BE49-F238E27FC236}">
                <a16:creationId xmlns:a16="http://schemas.microsoft.com/office/drawing/2014/main" id="{C840E1A2-533B-6DF8-FC24-F672D403CE71}"/>
              </a:ext>
            </a:extLst>
          </p:cNvPr>
          <p:cNvGraphicFramePr/>
          <p:nvPr userDrawn="1">
            <p:extLst>
              <p:ext uri="{D42A27DB-BD31-4B8C-83A1-F6EECF244321}">
                <p14:modId xmlns:p14="http://schemas.microsoft.com/office/powerpoint/2010/main" val="1590636902"/>
              </p:ext>
            </p:extLst>
          </p:nvPr>
        </p:nvGraphicFramePr>
        <p:xfrm>
          <a:off x="6746550" y="3266805"/>
          <a:ext cx="2749142" cy="3487952"/>
        </p:xfrm>
        <a:graphic>
          <a:graphicData uri="http://schemas.openxmlformats.org/drawingml/2006/chart">
            <c:chart xmlns:c="http://schemas.openxmlformats.org/drawingml/2006/chart" xmlns:r="http://schemas.openxmlformats.org/officeDocument/2006/relationships" r:id="rId5"/>
          </a:graphicData>
        </a:graphic>
      </p:graphicFrame>
      <p:sp>
        <p:nvSpPr>
          <p:cNvPr id="22" name="Rectangle 21">
            <a:extLst>
              <a:ext uri="{FF2B5EF4-FFF2-40B4-BE49-F238E27FC236}">
                <a16:creationId xmlns:a16="http://schemas.microsoft.com/office/drawing/2014/main" id="{BF1879F1-1F9D-B7E5-0EFF-0035F4F93473}"/>
              </a:ext>
            </a:extLst>
          </p:cNvPr>
          <p:cNvSpPr/>
          <p:nvPr userDrawn="1"/>
        </p:nvSpPr>
        <p:spPr>
          <a:xfrm>
            <a:off x="0" y="1200009"/>
            <a:ext cx="12184059" cy="13928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Content Placeholder 2">
            <a:extLst>
              <a:ext uri="{FF2B5EF4-FFF2-40B4-BE49-F238E27FC236}">
                <a16:creationId xmlns:a16="http://schemas.microsoft.com/office/drawing/2014/main" id="{AEC73BC9-B458-0338-BF93-1C9C1908FC8E}"/>
              </a:ext>
            </a:extLst>
          </p:cNvPr>
          <p:cNvSpPr>
            <a:spLocks noGrp="1"/>
          </p:cNvSpPr>
          <p:nvPr>
            <p:ph idx="1"/>
          </p:nvPr>
        </p:nvSpPr>
        <p:spPr>
          <a:xfrm>
            <a:off x="228323" y="1249258"/>
            <a:ext cx="10603800" cy="1329336"/>
          </a:xfrm>
        </p:spPr>
        <p:txBody>
          <a:bodyPr>
            <a:normAutofit fontScale="70000" lnSpcReduction="20000"/>
          </a:bodyPr>
          <a:lstStyle>
            <a:lvl1pPr>
              <a:defRPr>
                <a:latin typeface="Arial" panose="020B0604020202020204" pitchFamily="34" charset="0"/>
                <a:cs typeface="Arial" panose="020B0604020202020204" pitchFamily="34" charset="0"/>
              </a:defRPr>
            </a:lvl1pPr>
          </a:lstStyle>
          <a:p>
            <a:r>
              <a:rPr lang="en-US" sz="1800"/>
              <a:t>Powering Progress 2025 color theme</a:t>
            </a:r>
          </a:p>
          <a:p>
            <a:r>
              <a:rPr lang="en-US" sz="1800"/>
              <a:t>Select View/Slide Master</a:t>
            </a:r>
          </a:p>
          <a:p>
            <a:r>
              <a:rPr lang="en-US" sz="1800"/>
              <a:t>Select Colors</a:t>
            </a:r>
          </a:p>
          <a:p>
            <a:r>
              <a:rPr lang="en-US" sz="1800"/>
              <a:t>Under Custom select Powering Progress 2025 theme</a:t>
            </a:r>
          </a:p>
        </p:txBody>
      </p:sp>
      <p:grpSp>
        <p:nvGrpSpPr>
          <p:cNvPr id="28" name="Group 27">
            <a:extLst>
              <a:ext uri="{FF2B5EF4-FFF2-40B4-BE49-F238E27FC236}">
                <a16:creationId xmlns:a16="http://schemas.microsoft.com/office/drawing/2014/main" id="{92458C11-424A-E598-9615-8A7F0327E162}"/>
              </a:ext>
            </a:extLst>
          </p:cNvPr>
          <p:cNvGrpSpPr/>
          <p:nvPr userDrawn="1"/>
        </p:nvGrpSpPr>
        <p:grpSpPr>
          <a:xfrm>
            <a:off x="7154391" y="1200009"/>
            <a:ext cx="4498226" cy="1362326"/>
            <a:chOff x="7154391" y="1363066"/>
            <a:chExt cx="4498226" cy="1362326"/>
          </a:xfrm>
        </p:grpSpPr>
        <p:pic>
          <p:nvPicPr>
            <p:cNvPr id="24" name="Picture 23">
              <a:extLst>
                <a:ext uri="{FF2B5EF4-FFF2-40B4-BE49-F238E27FC236}">
                  <a16:creationId xmlns:a16="http://schemas.microsoft.com/office/drawing/2014/main" id="{E58828F0-3FE4-B743-6D29-0351DA3F3119}"/>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7154391" y="1401765"/>
              <a:ext cx="4498226" cy="1323627"/>
            </a:xfrm>
            <a:prstGeom prst="rect">
              <a:avLst/>
            </a:prstGeom>
          </p:spPr>
        </p:pic>
        <p:sp>
          <p:nvSpPr>
            <p:cNvPr id="25" name="Rectangle 24">
              <a:extLst>
                <a:ext uri="{FF2B5EF4-FFF2-40B4-BE49-F238E27FC236}">
                  <a16:creationId xmlns:a16="http://schemas.microsoft.com/office/drawing/2014/main" id="{B4D50696-D46D-53C7-FAF8-43253DCDC939}"/>
                </a:ext>
              </a:extLst>
            </p:cNvPr>
            <p:cNvSpPr/>
            <p:nvPr userDrawn="1"/>
          </p:nvSpPr>
          <p:spPr>
            <a:xfrm>
              <a:off x="7154391" y="1363066"/>
              <a:ext cx="618009" cy="3391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F46C00F9-D06E-65A0-2D04-89781715E7CD}"/>
                </a:ext>
              </a:extLst>
            </p:cNvPr>
            <p:cNvSpPr/>
            <p:nvPr userDrawn="1"/>
          </p:nvSpPr>
          <p:spPr>
            <a:xfrm>
              <a:off x="9859109" y="2086708"/>
              <a:ext cx="1793508" cy="24618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25E569EA-EBFA-E71C-BFBB-2925FA2F0E13}"/>
                </a:ext>
              </a:extLst>
            </p:cNvPr>
            <p:cNvSpPr/>
            <p:nvPr userDrawn="1"/>
          </p:nvSpPr>
          <p:spPr>
            <a:xfrm>
              <a:off x="9859109" y="1570502"/>
              <a:ext cx="618009" cy="2607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411094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2A8B9A-D671-4699-4799-929BA254A2DF}"/>
              </a:ext>
            </a:extLst>
          </p:cNvPr>
          <p:cNvSpPr>
            <a:spLocks noGrp="1"/>
          </p:cNvSpPr>
          <p:nvPr>
            <p:ph type="sldNum" sz="quarter" idx="12"/>
          </p:nvPr>
        </p:nvSpPr>
        <p:spPr/>
        <p:txBody>
          <a:bodyPr/>
          <a:lstStyle/>
          <a:p>
            <a:fld id="{FF95D46F-68E8-4171-8536-729DEB5A20DE}" type="slidenum">
              <a:rPr lang="en-US" smtClean="0"/>
              <a:t>‹#›</a:t>
            </a:fld>
            <a:endParaRPr lang="en-US"/>
          </a:p>
        </p:txBody>
      </p:sp>
      <p:sp>
        <p:nvSpPr>
          <p:cNvPr id="5" name="Title Placeholder 1">
            <a:extLst>
              <a:ext uri="{FF2B5EF4-FFF2-40B4-BE49-F238E27FC236}">
                <a16:creationId xmlns:a16="http://schemas.microsoft.com/office/drawing/2014/main" id="{BFFA8311-BF34-4107-B922-D420246CF215}"/>
              </a:ext>
            </a:extLst>
          </p:cNvPr>
          <p:cNvSpPr>
            <a:spLocks noGrp="1"/>
          </p:cNvSpPr>
          <p:nvPr>
            <p:ph type="title"/>
          </p:nvPr>
        </p:nvSpPr>
        <p:spPr>
          <a:xfrm>
            <a:off x="233465" y="323163"/>
            <a:ext cx="9019804" cy="785063"/>
          </a:xfrm>
          <a:prstGeom prst="rect">
            <a:avLst/>
          </a:prstGeom>
          <a:ln>
            <a:noFill/>
          </a:ln>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886751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40905-B18E-E340-294F-962B00632961}"/>
              </a:ext>
            </a:extLst>
          </p:cNvPr>
          <p:cNvSpPr>
            <a:spLocks noGrp="1"/>
          </p:cNvSpPr>
          <p:nvPr>
            <p:ph type="title"/>
          </p:nvPr>
        </p:nvSpPr>
        <p:spPr>
          <a:xfrm>
            <a:off x="231140" y="333932"/>
            <a:ext cx="9022127" cy="768543"/>
          </a:xfr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ABE39-D769-0664-1EBE-E9E49255B284}"/>
              </a:ext>
            </a:extLst>
          </p:cNvPr>
          <p:cNvSpPr>
            <a:spLocks noGrp="1"/>
          </p:cNvSpPr>
          <p:nvPr>
            <p:ph idx="1"/>
          </p:nvPr>
        </p:nvSpPr>
        <p:spPr>
          <a:xfrm>
            <a:off x="5276850" y="1571544"/>
            <a:ext cx="6553200" cy="424973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AA070E-FFEE-C84F-A8C1-04C55C825A9A}"/>
              </a:ext>
            </a:extLst>
          </p:cNvPr>
          <p:cNvSpPr>
            <a:spLocks noGrp="1"/>
          </p:cNvSpPr>
          <p:nvPr>
            <p:ph type="body" sz="half" idx="2"/>
          </p:nvPr>
        </p:nvSpPr>
        <p:spPr>
          <a:xfrm>
            <a:off x="231140" y="1571544"/>
            <a:ext cx="4352925" cy="4249738"/>
          </a:xfrm>
        </p:spPr>
        <p:txBody>
          <a:bodyPr>
            <a:normAutofit/>
          </a:bodyPr>
          <a:lstStyle>
            <a:lvl1pPr marL="0" indent="0">
              <a:buNone/>
              <a:defRPr sz="20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D36F191-5423-0532-D463-FC5A25123C5D}"/>
              </a:ext>
            </a:extLst>
          </p:cNvPr>
          <p:cNvSpPr>
            <a:spLocks noGrp="1"/>
          </p:cNvSpPr>
          <p:nvPr>
            <p:ph type="sldNum" sz="quarter" idx="12"/>
          </p:nvPr>
        </p:nvSpPr>
        <p:spPr/>
        <p:txBody>
          <a:bodyPr/>
          <a:lstStyle/>
          <a:p>
            <a:fld id="{FF95D46F-68E8-4171-8536-729DEB5A20DE}" type="slidenum">
              <a:rPr lang="en-US" smtClean="0"/>
              <a:t>‹#›</a:t>
            </a:fld>
            <a:endParaRPr lang="en-US"/>
          </a:p>
        </p:txBody>
      </p:sp>
    </p:spTree>
    <p:extLst>
      <p:ext uri="{BB962C8B-B14F-4D97-AF65-F5344CB8AC3E}">
        <p14:creationId xmlns:p14="http://schemas.microsoft.com/office/powerpoint/2010/main" val="3568641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A670-A04D-D9F1-EEE5-0DA7D22F922C}"/>
              </a:ext>
            </a:extLst>
          </p:cNvPr>
          <p:cNvSpPr>
            <a:spLocks noGrp="1"/>
          </p:cNvSpPr>
          <p:nvPr>
            <p:ph type="title"/>
          </p:nvPr>
        </p:nvSpPr>
        <p:spPr>
          <a:xfrm>
            <a:off x="232153" y="332326"/>
            <a:ext cx="9021115" cy="769999"/>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C3F361-1220-7E00-E358-29753A33F506}"/>
              </a:ext>
            </a:extLst>
          </p:cNvPr>
          <p:cNvSpPr>
            <a:spLocks noGrp="1"/>
          </p:cNvSpPr>
          <p:nvPr>
            <p:ph type="pic" idx="1"/>
          </p:nvPr>
        </p:nvSpPr>
        <p:spPr>
          <a:xfrm>
            <a:off x="5076825" y="1578274"/>
            <a:ext cx="6756054" cy="4127500"/>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3F80CB-0309-3B87-FF23-7C7BC3A11BFA}"/>
              </a:ext>
            </a:extLst>
          </p:cNvPr>
          <p:cNvSpPr>
            <a:spLocks noGrp="1"/>
          </p:cNvSpPr>
          <p:nvPr>
            <p:ph type="body" sz="half" idx="2"/>
          </p:nvPr>
        </p:nvSpPr>
        <p:spPr>
          <a:xfrm>
            <a:off x="232153" y="1575128"/>
            <a:ext cx="4343399" cy="41275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D2FF383-6630-AA86-3977-5984B373E892}"/>
              </a:ext>
            </a:extLst>
          </p:cNvPr>
          <p:cNvSpPr>
            <a:spLocks noGrp="1"/>
          </p:cNvSpPr>
          <p:nvPr>
            <p:ph type="sldNum" sz="quarter" idx="12"/>
          </p:nvPr>
        </p:nvSpPr>
        <p:spPr/>
        <p:txBody>
          <a:bodyPr/>
          <a:lstStyle/>
          <a:p>
            <a:fld id="{FF95D46F-68E8-4171-8536-729DEB5A20DE}" type="slidenum">
              <a:rPr lang="en-US" smtClean="0"/>
              <a:t>‹#›</a:t>
            </a:fld>
            <a:endParaRPr lang="en-US"/>
          </a:p>
        </p:txBody>
      </p:sp>
    </p:spTree>
    <p:extLst>
      <p:ext uri="{BB962C8B-B14F-4D97-AF65-F5344CB8AC3E}">
        <p14:creationId xmlns:p14="http://schemas.microsoft.com/office/powerpoint/2010/main" val="2592799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BB4-E34E-AA34-1E59-E500938BB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5F674-5FDF-FAE6-11CC-1251BCD9E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F9CC4-0CA2-391F-8F98-DA7A37805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7BC42-BE97-8980-07FD-C6BACB8106C4}"/>
              </a:ext>
            </a:extLst>
          </p:cNvPr>
          <p:cNvSpPr>
            <a:spLocks noGrp="1"/>
          </p:cNvSpPr>
          <p:nvPr>
            <p:ph type="dt" sz="half" idx="10"/>
          </p:nvPr>
        </p:nvSpPr>
        <p:spPr/>
        <p:txBody>
          <a:bodyPr/>
          <a:lstStyle/>
          <a:p>
            <a:fld id="{8366671A-AB33-4865-BCED-59125E8F2836}" type="datetimeFigureOut">
              <a:rPr lang="en-US" smtClean="0"/>
              <a:t>9/9/2025</a:t>
            </a:fld>
            <a:endParaRPr lang="en-US"/>
          </a:p>
        </p:txBody>
      </p:sp>
      <p:sp>
        <p:nvSpPr>
          <p:cNvPr id="6" name="Footer Placeholder 5">
            <a:extLst>
              <a:ext uri="{FF2B5EF4-FFF2-40B4-BE49-F238E27FC236}">
                <a16:creationId xmlns:a16="http://schemas.microsoft.com/office/drawing/2014/main" id="{5500E0AA-CC3A-1E69-E16A-CACBC3872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B82A4-9702-3CBB-EA01-03982AFC24C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304364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DC1E-C21C-5AE7-26F8-516F2A3B3B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E20958-545F-13BA-E9C2-A4AA9664CDEE}"/>
              </a:ext>
            </a:extLst>
          </p:cNvPr>
          <p:cNvSpPr>
            <a:spLocks noGrp="1"/>
          </p:cNvSpPr>
          <p:nvPr>
            <p:ph type="body" orient="vert" idx="1"/>
          </p:nvPr>
        </p:nvSpPr>
        <p:spPr/>
        <p:txBody>
          <a:bodyPr vert="eaVert">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986714E-08EC-BC39-2520-D22074039A13}"/>
              </a:ext>
            </a:extLst>
          </p:cNvPr>
          <p:cNvSpPr>
            <a:spLocks noGrp="1"/>
          </p:cNvSpPr>
          <p:nvPr>
            <p:ph type="sldNum" sz="quarter" idx="12"/>
          </p:nvPr>
        </p:nvSpPr>
        <p:spPr/>
        <p:txBody>
          <a:bodyPr/>
          <a:lstStyle/>
          <a:p>
            <a:fld id="{FF95D46F-68E8-4171-8536-729DEB5A20DE}" type="slidenum">
              <a:rPr lang="en-US" smtClean="0"/>
              <a:t>‹#›</a:t>
            </a:fld>
            <a:endParaRPr lang="en-US"/>
          </a:p>
        </p:txBody>
      </p:sp>
    </p:spTree>
    <p:extLst>
      <p:ext uri="{BB962C8B-B14F-4D97-AF65-F5344CB8AC3E}">
        <p14:creationId xmlns:p14="http://schemas.microsoft.com/office/powerpoint/2010/main" val="1949271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9F11CB-7D99-6CB4-A9AD-1A222B4CF456}"/>
              </a:ext>
            </a:extLst>
          </p:cNvPr>
          <p:cNvPicPr>
            <a:picLocks noChangeAspect="1"/>
          </p:cNvPicPr>
          <p:nvPr userDrawn="1"/>
        </p:nvPicPr>
        <p:blipFill>
          <a:blip r:embed="rId2" cstate="email">
            <a:extLst>
              <a:ext uri="{28A0092B-C50C-407E-A947-70E740481C1C}">
                <a14:useLocalDpi xmlns:a14="http://schemas.microsoft.com/office/drawing/2010/main"/>
              </a:ext>
            </a:extLst>
          </a:blip>
          <a:srcRect r="-110"/>
          <a:stretch/>
        </p:blipFill>
        <p:spPr>
          <a:xfrm rot="5400000">
            <a:off x="8103838" y="2769839"/>
            <a:ext cx="6858000" cy="1318323"/>
          </a:xfrm>
          <a:prstGeom prst="rect">
            <a:avLst/>
          </a:prstGeom>
        </p:spPr>
      </p:pic>
      <p:sp>
        <p:nvSpPr>
          <p:cNvPr id="8" name="Rectangle 7">
            <a:extLst>
              <a:ext uri="{FF2B5EF4-FFF2-40B4-BE49-F238E27FC236}">
                <a16:creationId xmlns:a16="http://schemas.microsoft.com/office/drawing/2014/main" id="{B842DDC7-7736-C48D-8F84-0B77FD23453A}"/>
              </a:ext>
            </a:extLst>
          </p:cNvPr>
          <p:cNvSpPr/>
          <p:nvPr userDrawn="1"/>
        </p:nvSpPr>
        <p:spPr>
          <a:xfrm flipH="1" flipV="1">
            <a:off x="10814463" y="1"/>
            <a:ext cx="59215" cy="6858000"/>
          </a:xfrm>
          <a:prstGeom prst="rect">
            <a:avLst/>
          </a:prstGeom>
          <a:gradFill>
            <a:gsLst>
              <a:gs pos="57000">
                <a:srgbClr val="A15423"/>
              </a:gs>
              <a:gs pos="77000">
                <a:srgbClr val="8A4724"/>
              </a:gs>
              <a:gs pos="25000">
                <a:srgbClr val="F3831F"/>
              </a:gs>
              <a:gs pos="4000">
                <a:srgbClr val="B56942"/>
              </a:gs>
              <a:gs pos="97000">
                <a:srgbClr val="BD642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CA813C3F-E839-42A5-A46E-3E066BE4D639}"/>
              </a:ext>
            </a:extLst>
          </p:cNvPr>
          <p:cNvGrpSpPr/>
          <p:nvPr userDrawn="1"/>
        </p:nvGrpSpPr>
        <p:grpSpPr>
          <a:xfrm>
            <a:off x="10885727" y="-1"/>
            <a:ext cx="1294221" cy="6858001"/>
            <a:chOff x="10934218" y="-2"/>
            <a:chExt cx="1294221" cy="6858001"/>
          </a:xfrm>
        </p:grpSpPr>
        <p:sp>
          <p:nvSpPr>
            <p:cNvPr id="12" name="Rectangle 11">
              <a:extLst>
                <a:ext uri="{FF2B5EF4-FFF2-40B4-BE49-F238E27FC236}">
                  <a16:creationId xmlns:a16="http://schemas.microsoft.com/office/drawing/2014/main" id="{D5AA9957-E9CF-1507-3F49-C0CA8A880D6F}"/>
                </a:ext>
              </a:extLst>
            </p:cNvPr>
            <p:cNvSpPr/>
            <p:nvPr userDrawn="1"/>
          </p:nvSpPr>
          <p:spPr>
            <a:xfrm>
              <a:off x="10934218" y="-2"/>
              <a:ext cx="1285618" cy="6858001"/>
            </a:xfrm>
            <a:prstGeom prst="rect">
              <a:avLst/>
            </a:prstGeom>
            <a:gradFill flip="none" rotWithShape="1">
              <a:gsLst>
                <a:gs pos="100000">
                  <a:srgbClr val="3F4045">
                    <a:lumMod val="0"/>
                    <a:alpha val="0"/>
                  </a:srgbClr>
                </a:gs>
                <a:gs pos="0">
                  <a:schemeClr val="accent1">
                    <a:lumMod val="50000"/>
                    <a:alpha val="61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DDF5994-1E2B-EA92-F23A-A86EB0289E1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11099976" y="3097823"/>
              <a:ext cx="2015113" cy="241813"/>
            </a:xfrm>
            <a:prstGeom prst="rect">
              <a:avLst/>
            </a:prstGeom>
          </p:spPr>
        </p:pic>
      </p:grpSp>
      <p:sp>
        <p:nvSpPr>
          <p:cNvPr id="2" name="Vertical Title 1">
            <a:extLst>
              <a:ext uri="{FF2B5EF4-FFF2-40B4-BE49-F238E27FC236}">
                <a16:creationId xmlns:a16="http://schemas.microsoft.com/office/drawing/2014/main" id="{EC5AEA86-45BD-F36F-D73D-D0ADC65BDC53}"/>
              </a:ext>
            </a:extLst>
          </p:cNvPr>
          <p:cNvSpPr>
            <a:spLocks noGrp="1"/>
          </p:cNvSpPr>
          <p:nvPr>
            <p:ph type="title" orient="vert"/>
          </p:nvPr>
        </p:nvSpPr>
        <p:spPr>
          <a:xfrm>
            <a:off x="11057793" y="331079"/>
            <a:ext cx="902062" cy="6346811"/>
          </a:xfrm>
        </p:spPr>
        <p:txBody>
          <a:bodyPr vert="eaVert"/>
          <a:lstStyle>
            <a:lvl1pPr>
              <a:defRPr sz="2400"/>
            </a:lvl1pPr>
          </a:lstStyle>
          <a:p>
            <a:r>
              <a:rPr lang="en-US"/>
              <a:t>Click to edit Master title style</a:t>
            </a:r>
          </a:p>
        </p:txBody>
      </p:sp>
      <p:sp>
        <p:nvSpPr>
          <p:cNvPr id="3" name="Vertical Text Placeholder 2">
            <a:extLst>
              <a:ext uri="{FF2B5EF4-FFF2-40B4-BE49-F238E27FC236}">
                <a16:creationId xmlns:a16="http://schemas.microsoft.com/office/drawing/2014/main" id="{80A5B418-CF41-A229-3C68-FB77F971B784}"/>
              </a:ext>
            </a:extLst>
          </p:cNvPr>
          <p:cNvSpPr>
            <a:spLocks noGrp="1"/>
          </p:cNvSpPr>
          <p:nvPr>
            <p:ph type="body" orient="vert" idx="1"/>
          </p:nvPr>
        </p:nvSpPr>
        <p:spPr>
          <a:xfrm>
            <a:off x="838200" y="339244"/>
            <a:ext cx="9775004" cy="6179513"/>
          </a:xfrm>
        </p:spPr>
        <p:txBody>
          <a:bodyPr vert="eaVert">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close up of a logo&#10;&#10;AI-generated content may be incorrect.">
            <a:extLst>
              <a:ext uri="{FF2B5EF4-FFF2-40B4-BE49-F238E27FC236}">
                <a16:creationId xmlns:a16="http://schemas.microsoft.com/office/drawing/2014/main" id="{76583125-9C2D-BB6D-D1D7-B401F4CC199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5400000">
            <a:off x="-525422" y="3111944"/>
            <a:ext cx="1805455" cy="634111"/>
          </a:xfrm>
          <a:prstGeom prst="rect">
            <a:avLst/>
          </a:prstGeom>
        </p:spPr>
      </p:pic>
      <p:sp>
        <p:nvSpPr>
          <p:cNvPr id="4" name="Slide Number Placeholder 5">
            <a:extLst>
              <a:ext uri="{FF2B5EF4-FFF2-40B4-BE49-F238E27FC236}">
                <a16:creationId xmlns:a16="http://schemas.microsoft.com/office/drawing/2014/main" id="{20E87E25-1461-DF34-46CD-ECA117878838}"/>
              </a:ext>
            </a:extLst>
          </p:cNvPr>
          <p:cNvSpPr>
            <a:spLocks noGrp="1"/>
          </p:cNvSpPr>
          <p:nvPr>
            <p:ph type="sldNum" sz="quarter" idx="4"/>
          </p:nvPr>
        </p:nvSpPr>
        <p:spPr>
          <a:xfrm rot="5400000">
            <a:off x="-503464" y="6109607"/>
            <a:ext cx="1251857" cy="244929"/>
          </a:xfrm>
          <a:prstGeom prst="rect">
            <a:avLst/>
          </a:prstGeom>
        </p:spPr>
        <p:txBody>
          <a:bodyPr vert="horz" lIns="91440" tIns="45720" rIns="91440" bIns="45720" rtlCol="0" anchor="ctr"/>
          <a:lstStyle>
            <a:lvl1pPr algn="r">
              <a:defRPr sz="900">
                <a:solidFill>
                  <a:schemeClr val="tx1"/>
                </a:solidFill>
                <a:latin typeface="Arial" panose="020B0604020202020204" pitchFamily="34" charset="0"/>
                <a:cs typeface="Arial" panose="020B0604020202020204" pitchFamily="34" charset="0"/>
              </a:defRPr>
            </a:lvl1pPr>
          </a:lstStyle>
          <a:p>
            <a:fld id="{FF95D46F-68E8-4171-8536-729DEB5A20DE}" type="slidenum">
              <a:rPr lang="en-US" smtClean="0"/>
              <a:pPr/>
              <a:t>‹#›</a:t>
            </a:fld>
            <a:endParaRPr lang="en-US"/>
          </a:p>
        </p:txBody>
      </p:sp>
    </p:spTree>
    <p:extLst>
      <p:ext uri="{BB962C8B-B14F-4D97-AF65-F5344CB8AC3E}">
        <p14:creationId xmlns:p14="http://schemas.microsoft.com/office/powerpoint/2010/main" val="1725170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577" t="-3356" b="-1354"/>
          <a:stretch/>
        </p:blipFill>
        <p:spPr>
          <a:xfrm>
            <a:off x="11131826" y="489227"/>
            <a:ext cx="570130" cy="324186"/>
          </a:xfrm>
          <a:prstGeom prst="rect">
            <a:avLst/>
          </a:prstGeom>
        </p:spPr>
      </p:pic>
    </p:spTree>
    <p:extLst>
      <p:ext uri="{BB962C8B-B14F-4D97-AF65-F5344CB8AC3E}">
        <p14:creationId xmlns:p14="http://schemas.microsoft.com/office/powerpoint/2010/main" val="25323656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1"/>
            </p:custDataLst>
            <p:extLst>
              <p:ext uri="{D42A27DB-BD31-4B8C-83A1-F6EECF244321}">
                <p14:modId xmlns:p14="http://schemas.microsoft.com/office/powerpoint/2010/main" val="1919181214"/>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5930956" y="1440590"/>
            <a:ext cx="6053843" cy="140061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hasCustomPrompt="1"/>
          </p:nvPr>
        </p:nvSpPr>
        <p:spPr>
          <a:xfrm>
            <a:off x="5930956" y="3303815"/>
            <a:ext cx="6053843" cy="304132"/>
          </a:xfrm>
          <a:prstGeom prst="rect">
            <a:avLst/>
          </a:prstGeom>
        </p:spPr>
        <p:txBody>
          <a:bodyPr anchor="b">
            <a:noAutofit/>
          </a:bodyPr>
          <a:lstStyle>
            <a:lvl1pPr marL="0" indent="0" algn="l" defTabSz="914400" rtl="0" eaLnBrk="1" latinLnBrk="0" hangingPunct="1">
              <a:lnSpc>
                <a:spcPct val="90000"/>
              </a:lnSpc>
              <a:spcBef>
                <a:spcPts val="1000"/>
              </a:spcBef>
              <a:buClr>
                <a:srgbClr val="DF572A"/>
              </a:buClr>
              <a:buSzPct val="105000"/>
              <a:buFont typeface="Arial" panose="020B0604020202020204" pitchFamily="34" charset="0"/>
              <a:buNone/>
              <a:defRPr lang="en-US" sz="2000" b="0" i="0" kern="1200" dirty="0">
                <a:solidFill>
                  <a:srgbClr val="0070C0"/>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 or date</a:t>
            </a:r>
          </a:p>
        </p:txBody>
      </p:sp>
      <p:cxnSp>
        <p:nvCxnSpPr>
          <p:cNvPr id="19" name="Straight Connector 18">
            <a:extLst>
              <a:ext uri="{FF2B5EF4-FFF2-40B4-BE49-F238E27FC236}">
                <a16:creationId xmlns:a16="http://schemas.microsoft.com/office/drawing/2014/main" id="{C73F0E59-B935-4841-ADE3-BA30C0058520}"/>
              </a:ext>
            </a:extLst>
          </p:cNvPr>
          <p:cNvCxnSpPr>
            <a:cxnSpLocks/>
          </p:cNvCxnSpPr>
          <p:nvPr userDrawn="1"/>
        </p:nvCxnSpPr>
        <p:spPr>
          <a:xfrm>
            <a:off x="1152905" y="5588878"/>
            <a:ext cx="10699848"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07A88ABC-130D-4A87-9B0B-E271EAF0AB2B}"/>
              </a:ext>
            </a:extLst>
          </p:cNvPr>
          <p:cNvGrpSpPr/>
          <p:nvPr userDrawn="1"/>
        </p:nvGrpSpPr>
        <p:grpSpPr>
          <a:xfrm>
            <a:off x="-11177" y="0"/>
            <a:ext cx="12203177" cy="6858000"/>
            <a:chOff x="-8383" y="0"/>
            <a:chExt cx="9152383" cy="6858000"/>
          </a:xfrm>
        </p:grpSpPr>
        <p:sp>
          <p:nvSpPr>
            <p:cNvPr id="5" name="Rectangle 4">
              <a:extLst>
                <a:ext uri="{FF2B5EF4-FFF2-40B4-BE49-F238E27FC236}">
                  <a16:creationId xmlns:a16="http://schemas.microsoft.com/office/drawing/2014/main" id="{77466B2C-7354-4027-A937-E9B929AE7124}"/>
                </a:ext>
              </a:extLst>
            </p:cNvPr>
            <p:cNvSpPr/>
            <p:nvPr userDrawn="1"/>
          </p:nvSpPr>
          <p:spPr>
            <a:xfrm>
              <a:off x="175491" y="0"/>
              <a:ext cx="8968509"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descr="A close up of a wood surface&#10;&#10;Description automatically generated with low confidence">
              <a:extLst>
                <a:ext uri="{FF2B5EF4-FFF2-40B4-BE49-F238E27FC236}">
                  <a16:creationId xmlns:a16="http://schemas.microsoft.com/office/drawing/2014/main" id="{AAF3AA56-CFC4-48FE-BB02-BDB814E76A1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055" t="1225" r="22187" b="52375"/>
            <a:stretch/>
          </p:blipFill>
          <p:spPr>
            <a:xfrm rot="10800000" flipH="1">
              <a:off x="-8383" y="0"/>
              <a:ext cx="626320" cy="6858000"/>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016178EC-FFC0-4835-B922-A8A45A2213B8}"/>
                </a:ext>
              </a:extLst>
            </p:cNvPr>
            <p:cNvPicPr>
              <a:picLocks noChangeAspect="1"/>
            </p:cNvPicPr>
            <p:nvPr userDrawn="1"/>
          </p:nvPicPr>
          <p:blipFill rotWithShape="1">
            <a:blip r:embed="rId6"/>
            <a:srcRect t="6973" b="4485"/>
            <a:stretch/>
          </p:blipFill>
          <p:spPr>
            <a:xfrm>
              <a:off x="810346" y="1914950"/>
              <a:ext cx="3274142" cy="1218634"/>
            </a:xfrm>
            <a:prstGeom prst="rect">
              <a:avLst/>
            </a:prstGeom>
          </p:spPr>
        </p:pic>
      </p:grpSp>
      <p:cxnSp>
        <p:nvCxnSpPr>
          <p:cNvPr id="22" name="Straight Connector 21">
            <a:extLst>
              <a:ext uri="{FF2B5EF4-FFF2-40B4-BE49-F238E27FC236}">
                <a16:creationId xmlns:a16="http://schemas.microsoft.com/office/drawing/2014/main" id="{624710D9-C30D-4109-AFAD-37FF0CF60267}"/>
              </a:ext>
            </a:extLst>
          </p:cNvPr>
          <p:cNvCxnSpPr>
            <a:cxnSpLocks/>
          </p:cNvCxnSpPr>
          <p:nvPr userDrawn="1"/>
        </p:nvCxnSpPr>
        <p:spPr>
          <a:xfrm>
            <a:off x="5702525" y="1440590"/>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pic>
        <p:nvPicPr>
          <p:cNvPr id="27" name="Picture 26" descr="Text&#10;&#10;Description automatically generated with medium confidence">
            <a:extLst>
              <a:ext uri="{FF2B5EF4-FFF2-40B4-BE49-F238E27FC236}">
                <a16:creationId xmlns:a16="http://schemas.microsoft.com/office/drawing/2014/main" id="{EEF1E687-F3E2-4478-A515-0267FAB1A56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327840" y="5756923"/>
            <a:ext cx="2789005" cy="784408"/>
          </a:xfrm>
          <a:prstGeom prst="rect">
            <a:avLst/>
          </a:prstGeom>
        </p:spPr>
      </p:pic>
      <p:sp>
        <p:nvSpPr>
          <p:cNvPr id="29" name="TextBox 28">
            <a:extLst>
              <a:ext uri="{FF2B5EF4-FFF2-40B4-BE49-F238E27FC236}">
                <a16:creationId xmlns:a16="http://schemas.microsoft.com/office/drawing/2014/main" id="{2ED705A5-79A6-47A2-B1D8-40BAF7D8BC7B}"/>
              </a:ext>
            </a:extLst>
          </p:cNvPr>
          <p:cNvSpPr txBox="1"/>
          <p:nvPr userDrawn="1"/>
        </p:nvSpPr>
        <p:spPr>
          <a:xfrm>
            <a:off x="10953661" y="6439696"/>
            <a:ext cx="1031139" cy="276999"/>
          </a:xfrm>
          <a:prstGeom prst="rect">
            <a:avLst/>
          </a:prstGeom>
          <a:noFill/>
        </p:spPr>
        <p:txBody>
          <a:bodyPr wrap="square" rtlCol="0">
            <a:spAutoFit/>
          </a:bodyPr>
          <a:lstStyle/>
          <a:p>
            <a:pPr algn="r"/>
            <a:r>
              <a:rPr lang="en-US" sz="1200">
                <a:latin typeface="Arial" panose="020B0604020202020204" pitchFamily="34" charset="0"/>
                <a:cs typeface="Arial" panose="020B0604020202020204" pitchFamily="34" charset="0"/>
              </a:rPr>
              <a:t>fcx.com</a:t>
            </a:r>
          </a:p>
        </p:txBody>
      </p:sp>
      <p:pic>
        <p:nvPicPr>
          <p:cNvPr id="32" name="Picture 31" descr="Shape&#10;&#10;Description automatically generated with low confidence">
            <a:extLst>
              <a:ext uri="{FF2B5EF4-FFF2-40B4-BE49-F238E27FC236}">
                <a16:creationId xmlns:a16="http://schemas.microsoft.com/office/drawing/2014/main" id="{7B0CD638-09A3-4F6E-8A3B-F4A245D8E03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52906" y="5921509"/>
            <a:ext cx="584671" cy="441920"/>
          </a:xfrm>
          <a:prstGeom prst="rect">
            <a:avLst/>
          </a:prstGeom>
        </p:spPr>
      </p:pic>
      <p:pic>
        <p:nvPicPr>
          <p:cNvPr id="33" name="Graphic 32">
            <a:extLst>
              <a:ext uri="{FF2B5EF4-FFF2-40B4-BE49-F238E27FC236}">
                <a16:creationId xmlns:a16="http://schemas.microsoft.com/office/drawing/2014/main" id="{5CE10EAE-EE12-40BB-96D7-1C8E4C9C057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983094" y="6039353"/>
            <a:ext cx="1463929" cy="359561"/>
          </a:xfrm>
          <a:prstGeom prst="rect">
            <a:avLst/>
          </a:prstGeom>
        </p:spPr>
      </p:pic>
    </p:spTree>
    <p:extLst>
      <p:ext uri="{BB962C8B-B14F-4D97-AF65-F5344CB8AC3E}">
        <p14:creationId xmlns:p14="http://schemas.microsoft.com/office/powerpoint/2010/main" val="349150503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pic>
        <p:nvPicPr>
          <p:cNvPr id="25" name="Picture 24" descr="Text&#10;&#10;Description automatically generated with medium confidence">
            <a:extLst>
              <a:ext uri="{FF2B5EF4-FFF2-40B4-BE49-F238E27FC236}">
                <a16:creationId xmlns:a16="http://schemas.microsoft.com/office/drawing/2014/main" id="{0D2C76B0-8A4A-4935-AB9E-8457605F32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13213" y="5790141"/>
            <a:ext cx="3003633" cy="844772"/>
          </a:xfrm>
          <a:prstGeom prst="rect">
            <a:avLst/>
          </a:prstGeom>
        </p:spPr>
      </p:pic>
      <p:grpSp>
        <p:nvGrpSpPr>
          <p:cNvPr id="29" name="Group 28">
            <a:extLst>
              <a:ext uri="{FF2B5EF4-FFF2-40B4-BE49-F238E27FC236}">
                <a16:creationId xmlns:a16="http://schemas.microsoft.com/office/drawing/2014/main" id="{5189D5A3-AE35-40D8-AF42-34B1E9466F99}"/>
              </a:ext>
            </a:extLst>
          </p:cNvPr>
          <p:cNvGrpSpPr/>
          <p:nvPr userDrawn="1"/>
        </p:nvGrpSpPr>
        <p:grpSpPr>
          <a:xfrm>
            <a:off x="-11177" y="0"/>
            <a:ext cx="12203177" cy="6858000"/>
            <a:chOff x="-8383" y="0"/>
            <a:chExt cx="9152383" cy="6858000"/>
          </a:xfrm>
        </p:grpSpPr>
        <p:sp>
          <p:nvSpPr>
            <p:cNvPr id="30" name="Rectangle 29">
              <a:extLst>
                <a:ext uri="{FF2B5EF4-FFF2-40B4-BE49-F238E27FC236}">
                  <a16:creationId xmlns:a16="http://schemas.microsoft.com/office/drawing/2014/main" id="{E3DA4D8A-1C1C-4C01-B4D7-4BAD698EFC34}"/>
                </a:ext>
              </a:extLst>
            </p:cNvPr>
            <p:cNvSpPr/>
            <p:nvPr userDrawn="1"/>
          </p:nvSpPr>
          <p:spPr>
            <a:xfrm>
              <a:off x="175491" y="0"/>
              <a:ext cx="8968509"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1" name="Picture 30" descr="A close up of a wood surface&#10;&#10;Description automatically generated with low confidence">
              <a:extLst>
                <a:ext uri="{FF2B5EF4-FFF2-40B4-BE49-F238E27FC236}">
                  <a16:creationId xmlns:a16="http://schemas.microsoft.com/office/drawing/2014/main" id="{E01C4E6A-F310-4FC1-A6D7-38964810DF3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22187" b="52375"/>
            <a:stretch/>
          </p:blipFill>
          <p:spPr>
            <a:xfrm rot="10800000" flipH="1">
              <a:off x="-8383" y="0"/>
              <a:ext cx="626320" cy="6858000"/>
            </a:xfrm>
            <a:prstGeom prst="rect">
              <a:avLst/>
            </a:prstGeom>
          </p:spPr>
        </p:pic>
        <p:pic>
          <p:nvPicPr>
            <p:cNvPr id="32" name="Picture 31" descr="Logo&#10;&#10;Description automatically generated with medium confidence">
              <a:extLst>
                <a:ext uri="{FF2B5EF4-FFF2-40B4-BE49-F238E27FC236}">
                  <a16:creationId xmlns:a16="http://schemas.microsoft.com/office/drawing/2014/main" id="{70DDEB28-0E8D-469A-B4CF-4653C995ECD5}"/>
                </a:ext>
              </a:extLst>
            </p:cNvPr>
            <p:cNvPicPr>
              <a:picLocks noChangeAspect="1"/>
            </p:cNvPicPr>
            <p:nvPr userDrawn="1"/>
          </p:nvPicPr>
          <p:blipFill rotWithShape="1">
            <a:blip r:embed="rId7"/>
            <a:srcRect t="6973" b="4485"/>
            <a:stretch/>
          </p:blipFill>
          <p:spPr>
            <a:xfrm>
              <a:off x="810346" y="1914950"/>
              <a:ext cx="3274142" cy="1218634"/>
            </a:xfrm>
            <a:prstGeom prst="rect">
              <a:avLst/>
            </a:prstGeom>
          </p:spPr>
        </p:pic>
      </p:grpSp>
      <p:cxnSp>
        <p:nvCxnSpPr>
          <p:cNvPr id="33" name="Straight Connector 32">
            <a:extLst>
              <a:ext uri="{FF2B5EF4-FFF2-40B4-BE49-F238E27FC236}">
                <a16:creationId xmlns:a16="http://schemas.microsoft.com/office/drawing/2014/main" id="{58838BAD-8AB4-4A8A-9379-E9F8F6327820}"/>
              </a:ext>
            </a:extLst>
          </p:cNvPr>
          <p:cNvCxnSpPr>
            <a:cxnSpLocks/>
          </p:cNvCxnSpPr>
          <p:nvPr userDrawn="1"/>
        </p:nvCxnSpPr>
        <p:spPr>
          <a:xfrm>
            <a:off x="5702525" y="1440590"/>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4FDD1E2D-BB2B-4239-A4C5-B675E66B4293}"/>
              </a:ext>
            </a:extLst>
          </p:cNvPr>
          <p:cNvSpPr>
            <a:spLocks noGrp="1"/>
          </p:cNvSpPr>
          <p:nvPr>
            <p:ph type="ctrTitle" hasCustomPrompt="1"/>
          </p:nvPr>
        </p:nvSpPr>
        <p:spPr>
          <a:xfrm>
            <a:off x="6022114" y="1440590"/>
            <a:ext cx="5825065" cy="216735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a:t>Click to edit Master Appendix</a:t>
            </a:r>
          </a:p>
        </p:txBody>
      </p:sp>
      <p:sp>
        <p:nvSpPr>
          <p:cNvPr id="10" name="Slide Number Placeholder 5">
            <a:extLst>
              <a:ext uri="{FF2B5EF4-FFF2-40B4-BE49-F238E27FC236}">
                <a16:creationId xmlns:a16="http://schemas.microsoft.com/office/drawing/2014/main" id="{8F6F1A4D-4E58-4865-AF8D-418B2FE3EA10}"/>
              </a:ext>
            </a:extLst>
          </p:cNvPr>
          <p:cNvSpPr>
            <a:spLocks noGrp="1"/>
          </p:cNvSpPr>
          <p:nvPr>
            <p:ph type="sldNum" sz="quarter" idx="4"/>
          </p:nvPr>
        </p:nvSpPr>
        <p:spPr>
          <a:xfrm>
            <a:off x="11093003" y="6577563"/>
            <a:ext cx="1098997"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46017930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pic>
        <p:nvPicPr>
          <p:cNvPr id="25" name="Picture 24" descr="Text&#10;&#10;Description automatically generated with medium confidence">
            <a:extLst>
              <a:ext uri="{FF2B5EF4-FFF2-40B4-BE49-F238E27FC236}">
                <a16:creationId xmlns:a16="http://schemas.microsoft.com/office/drawing/2014/main" id="{0D2C76B0-8A4A-4935-AB9E-8457605F32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13213" y="5790141"/>
            <a:ext cx="3003633" cy="844772"/>
          </a:xfrm>
          <a:prstGeom prst="rect">
            <a:avLst/>
          </a:prstGeom>
        </p:spPr>
      </p:pic>
      <p:sp>
        <p:nvSpPr>
          <p:cNvPr id="30" name="Rectangle 29">
            <a:extLst>
              <a:ext uri="{FF2B5EF4-FFF2-40B4-BE49-F238E27FC236}">
                <a16:creationId xmlns:a16="http://schemas.microsoft.com/office/drawing/2014/main" id="{E3DA4D8A-1C1C-4C01-B4D7-4BAD698EFC34}"/>
              </a:ext>
            </a:extLst>
          </p:cNvPr>
          <p:cNvSpPr/>
          <p:nvPr userDrawn="1"/>
        </p:nvSpPr>
        <p:spPr>
          <a:xfrm>
            <a:off x="3178" y="1"/>
            <a:ext cx="12188823"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1" name="Picture 30" descr="A close up of a wood surface&#10;&#10;Description automatically generated with low confidence">
            <a:extLst>
              <a:ext uri="{FF2B5EF4-FFF2-40B4-BE49-F238E27FC236}">
                <a16:creationId xmlns:a16="http://schemas.microsoft.com/office/drawing/2014/main" id="{E01C4E6A-F310-4FC1-A6D7-38964810DF3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22187" b="52375"/>
          <a:stretch/>
        </p:blipFill>
        <p:spPr>
          <a:xfrm rot="16200000" flipH="1">
            <a:off x="5943060" y="-5936707"/>
            <a:ext cx="309058" cy="12188824"/>
          </a:xfrm>
          <a:prstGeom prst="rect">
            <a:avLst/>
          </a:prstGeom>
        </p:spPr>
      </p:pic>
      <p:pic>
        <p:nvPicPr>
          <p:cNvPr id="32" name="Picture 31" descr="Logo&#10;&#10;Description automatically generated with medium confidence">
            <a:extLst>
              <a:ext uri="{FF2B5EF4-FFF2-40B4-BE49-F238E27FC236}">
                <a16:creationId xmlns:a16="http://schemas.microsoft.com/office/drawing/2014/main" id="{70DDEB28-0E8D-469A-B4CF-4653C995ECD5}"/>
              </a:ext>
            </a:extLst>
          </p:cNvPr>
          <p:cNvPicPr>
            <a:picLocks noChangeAspect="1"/>
          </p:cNvPicPr>
          <p:nvPr userDrawn="1"/>
        </p:nvPicPr>
        <p:blipFill rotWithShape="1">
          <a:blip r:embed="rId7"/>
          <a:srcRect t="6973" b="4485"/>
          <a:stretch/>
        </p:blipFill>
        <p:spPr>
          <a:xfrm>
            <a:off x="1080461" y="1914950"/>
            <a:ext cx="4365523" cy="1218634"/>
          </a:xfrm>
          <a:prstGeom prst="rect">
            <a:avLst/>
          </a:prstGeom>
        </p:spPr>
      </p:pic>
      <p:cxnSp>
        <p:nvCxnSpPr>
          <p:cNvPr id="33" name="Straight Connector 32">
            <a:extLst>
              <a:ext uri="{FF2B5EF4-FFF2-40B4-BE49-F238E27FC236}">
                <a16:creationId xmlns:a16="http://schemas.microsoft.com/office/drawing/2014/main" id="{58838BAD-8AB4-4A8A-9379-E9F8F6327820}"/>
              </a:ext>
            </a:extLst>
          </p:cNvPr>
          <p:cNvCxnSpPr>
            <a:cxnSpLocks/>
          </p:cNvCxnSpPr>
          <p:nvPr userDrawn="1"/>
        </p:nvCxnSpPr>
        <p:spPr>
          <a:xfrm>
            <a:off x="5702525" y="1440590"/>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4FDD1E2D-BB2B-4239-A4C5-B675E66B4293}"/>
              </a:ext>
            </a:extLst>
          </p:cNvPr>
          <p:cNvSpPr>
            <a:spLocks noGrp="1"/>
          </p:cNvSpPr>
          <p:nvPr userDrawn="1">
            <p:ph type="ctrTitle" hasCustomPrompt="1"/>
          </p:nvPr>
        </p:nvSpPr>
        <p:spPr>
          <a:xfrm>
            <a:off x="6022114" y="1440590"/>
            <a:ext cx="5825065" cy="216735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a:t>Click to edit Master Appendix</a:t>
            </a:r>
          </a:p>
        </p:txBody>
      </p:sp>
      <p:sp>
        <p:nvSpPr>
          <p:cNvPr id="10" name="Slide Number Placeholder 5">
            <a:extLst>
              <a:ext uri="{FF2B5EF4-FFF2-40B4-BE49-F238E27FC236}">
                <a16:creationId xmlns:a16="http://schemas.microsoft.com/office/drawing/2014/main" id="{8F6F1A4D-4E58-4865-AF8D-418B2FE3EA10}"/>
              </a:ext>
            </a:extLst>
          </p:cNvPr>
          <p:cNvSpPr>
            <a:spLocks noGrp="1"/>
          </p:cNvSpPr>
          <p:nvPr userDrawn="1">
            <p:ph type="sldNum" sz="quarter" idx="4"/>
          </p:nvPr>
        </p:nvSpPr>
        <p:spPr>
          <a:xfrm>
            <a:off x="11093003" y="6577563"/>
            <a:ext cx="1098997"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cxnSp>
        <p:nvCxnSpPr>
          <p:cNvPr id="11" name="Straight Connector 10">
            <a:extLst>
              <a:ext uri="{FF2B5EF4-FFF2-40B4-BE49-F238E27FC236}">
                <a16:creationId xmlns:a16="http://schemas.microsoft.com/office/drawing/2014/main" id="{BC23FF8D-2018-4C8D-8CD8-E326CDF64F10}"/>
              </a:ext>
            </a:extLst>
          </p:cNvPr>
          <p:cNvCxnSpPr>
            <a:cxnSpLocks/>
          </p:cNvCxnSpPr>
          <p:nvPr userDrawn="1"/>
        </p:nvCxnSpPr>
        <p:spPr>
          <a:xfrm>
            <a:off x="416313" y="5588878"/>
            <a:ext cx="11436441"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3836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0798629" y="6577563"/>
            <a:ext cx="1393372" cy="280438"/>
          </a:xfrm>
          <a:prstGeom prst="rect">
            <a:avLst/>
          </a:prstGeom>
        </p:spPr>
        <p:txBody>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452487" y="1519520"/>
            <a:ext cx="11246645" cy="4464423"/>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Placeholder 1">
            <a:extLst>
              <a:ext uri="{FF2B5EF4-FFF2-40B4-BE49-F238E27FC236}">
                <a16:creationId xmlns:a16="http://schemas.microsoft.com/office/drawing/2014/main" id="{CA127294-ACFE-41D3-AA99-C6ED429059B2}"/>
              </a:ext>
            </a:extLst>
          </p:cNvPr>
          <p:cNvSpPr>
            <a:spLocks noGrp="1"/>
          </p:cNvSpPr>
          <p:nvPr>
            <p:ph type="title"/>
          </p:nvPr>
        </p:nvSpPr>
        <p:spPr>
          <a:xfrm>
            <a:off x="452487" y="365127"/>
            <a:ext cx="9633624" cy="675389"/>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414715052"/>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0DF61BF-553F-49FC-BF5B-6481694E5BF2}"/>
              </a:ext>
            </a:extLst>
          </p:cNvPr>
          <p:cNvGraphicFramePr>
            <a:graphicFrameLocks noChangeAspect="1"/>
          </p:cNvGraphicFramePr>
          <p:nvPr userDrawn="1">
            <p:custDataLst>
              <p:tags r:id="rId1"/>
            </p:custDataLst>
            <p:extLst>
              <p:ext uri="{D42A27DB-BD31-4B8C-83A1-F6EECF244321}">
                <p14:modId xmlns:p14="http://schemas.microsoft.com/office/powerpoint/2010/main" val="357070876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D0DF61BF-553F-49FC-BF5B-6481694E5BF2}"/>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0879909" y="6577563"/>
            <a:ext cx="1312092" cy="280438"/>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445802" y="1530037"/>
            <a:ext cx="11147780" cy="4754030"/>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914400" indent="-225425"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buClr>
                <a:srgbClr val="DF572A"/>
              </a:buClr>
              <a:defRPr lang="en-US" sz="1400" b="0" i="0" kern="1200" dirty="0" smtClean="0">
                <a:solidFill>
                  <a:schemeClr val="tx1"/>
                </a:solidFill>
                <a:latin typeface="Arial" panose="020B0604020202020204" pitchFamily="34" charset="0"/>
                <a:ea typeface="+mn-ea"/>
                <a:cs typeface="Arial" panose="020B0604020202020204" pitchFamily="34" charset="0"/>
              </a:defRPr>
            </a:lvl4pPr>
            <a:lvl5pPr marL="1139825" indent="-225425">
              <a:buClr>
                <a:srgbClr val="DF572A"/>
              </a:buCl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marL="914400" marR="0" lvl="3" indent="-225425" algn="l" defTabSz="914400" rtl="0" eaLnBrk="1" fontAlgn="auto" latinLnBrk="0" hangingPunct="1">
              <a:lnSpc>
                <a:spcPct val="90000"/>
              </a:lnSpc>
              <a:spcBef>
                <a:spcPts val="500"/>
              </a:spcBef>
              <a:spcAft>
                <a:spcPts val="0"/>
              </a:spcAft>
              <a:buClr>
                <a:srgbClr val="BB5D00"/>
              </a:buClr>
              <a:buSzTx/>
              <a:buFont typeface="Arial" panose="020B0604020202020204" pitchFamily="34" charset="0"/>
              <a:buChar char="•"/>
              <a:tabLst/>
              <a:defRPr/>
            </a:pPr>
            <a:r>
              <a:rPr lang="en-US"/>
              <a:t>Fourth level</a:t>
            </a:r>
          </a:p>
          <a:p>
            <a:pPr lvl="2"/>
            <a:endParaRPr lang="en-US"/>
          </a:p>
        </p:txBody>
      </p:sp>
      <p:sp>
        <p:nvSpPr>
          <p:cNvPr id="11" name="Title 1">
            <a:extLst>
              <a:ext uri="{FF2B5EF4-FFF2-40B4-BE49-F238E27FC236}">
                <a16:creationId xmlns:a16="http://schemas.microsoft.com/office/drawing/2014/main" id="{EDBE33A4-D3A3-48E7-9067-1C152E692AAC}"/>
              </a:ext>
            </a:extLst>
          </p:cNvPr>
          <p:cNvSpPr>
            <a:spLocks noGrp="1"/>
          </p:cNvSpPr>
          <p:nvPr>
            <p:ph type="title" hasCustomPrompt="1"/>
          </p:nvPr>
        </p:nvSpPr>
        <p:spPr>
          <a:xfrm>
            <a:off x="445802" y="311508"/>
            <a:ext cx="9677669" cy="532804"/>
          </a:xfrm>
          <a:prstGeom prst="rect">
            <a:avLst/>
          </a:prstGeom>
        </p:spPr>
        <p:txBody>
          <a:bodyPr vert="horz">
            <a:noAutofit/>
          </a:bodyPr>
          <a:lstStyle>
            <a:lvl1pPr>
              <a:lnSpc>
                <a:spcPct val="85000"/>
              </a:lnSpc>
              <a:defRPr sz="2400">
                <a:solidFill>
                  <a:schemeClr val="tx1"/>
                </a:solidFill>
              </a:defRPr>
            </a:lvl1pPr>
          </a:lstStyle>
          <a:p>
            <a:r>
              <a:rPr lang="en-US"/>
              <a:t>Click to edit Master title style Arial Bold</a:t>
            </a:r>
          </a:p>
        </p:txBody>
      </p:sp>
      <p:sp>
        <p:nvSpPr>
          <p:cNvPr id="12" name="Subtitle 2">
            <a:extLst>
              <a:ext uri="{FF2B5EF4-FFF2-40B4-BE49-F238E27FC236}">
                <a16:creationId xmlns:a16="http://schemas.microsoft.com/office/drawing/2014/main" id="{8162A48E-9D5A-4F40-9C47-CF37F22CA94F}"/>
              </a:ext>
            </a:extLst>
          </p:cNvPr>
          <p:cNvSpPr>
            <a:spLocks noGrp="1"/>
          </p:cNvSpPr>
          <p:nvPr>
            <p:ph type="subTitle" idx="13"/>
          </p:nvPr>
        </p:nvSpPr>
        <p:spPr>
          <a:xfrm>
            <a:off x="445800" y="778996"/>
            <a:ext cx="9677669" cy="311849"/>
          </a:xfrm>
          <a:prstGeom prst="rect">
            <a:avLst/>
          </a:prstGeom>
        </p:spPr>
        <p:txBody>
          <a:bodyPr>
            <a:noAutofit/>
          </a:bodyPr>
          <a:lstStyle>
            <a:lvl1pPr marL="0" indent="0" algn="l">
              <a:buNone/>
              <a:defRPr sz="1800"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21875244"/>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3176" y="1123505"/>
            <a:ext cx="12188824"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659363230"/>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0763795" y="6577563"/>
            <a:ext cx="1428205" cy="280438"/>
          </a:xfrm>
          <a:prstGeom prst="rect">
            <a:avLst/>
          </a:prstGeom>
        </p:spPr>
        <p:txBody>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47" name="Title Placeholder 1">
            <a:extLst>
              <a:ext uri="{FF2B5EF4-FFF2-40B4-BE49-F238E27FC236}">
                <a16:creationId xmlns:a16="http://schemas.microsoft.com/office/drawing/2014/main" id="{2D93A0D7-6F84-4476-BF41-60CE48971629}"/>
              </a:ext>
            </a:extLst>
          </p:cNvPr>
          <p:cNvSpPr>
            <a:spLocks noGrp="1"/>
          </p:cNvSpPr>
          <p:nvPr>
            <p:ph type="title"/>
          </p:nvPr>
        </p:nvSpPr>
        <p:spPr>
          <a:xfrm>
            <a:off x="452486" y="365127"/>
            <a:ext cx="9691527" cy="675389"/>
          </a:xfrm>
          <a:prstGeom prst="rect">
            <a:avLst/>
          </a:prstGeom>
        </p:spPr>
        <p:txBody>
          <a:bodyPr vert="horz" lIns="91440" tIns="45720" rIns="91440" bIns="45720" rtlCol="0" anchor="ctr">
            <a:noAutofit/>
          </a:bodyPr>
          <a:lstStyle/>
          <a:p>
            <a:r>
              <a:rPr lang="en-US"/>
              <a:t>Click to edit Master title style</a:t>
            </a:r>
          </a:p>
        </p:txBody>
      </p:sp>
      <p:sp>
        <p:nvSpPr>
          <p:cNvPr id="48" name="TextBox 47">
            <a:extLst>
              <a:ext uri="{FF2B5EF4-FFF2-40B4-BE49-F238E27FC236}">
                <a16:creationId xmlns:a16="http://schemas.microsoft.com/office/drawing/2014/main" id="{D1AF7AF9-BA56-4BBF-A26B-4957DFD98F6B}"/>
              </a:ext>
            </a:extLst>
          </p:cNvPr>
          <p:cNvSpPr txBox="1"/>
          <p:nvPr userDrawn="1"/>
        </p:nvSpPr>
        <p:spPr>
          <a:xfrm>
            <a:off x="1232081" y="1276732"/>
            <a:ext cx="7123049" cy="1200329"/>
          </a:xfrm>
          <a:prstGeom prst="rect">
            <a:avLst/>
          </a:prstGeom>
          <a:noFill/>
        </p:spPr>
        <p:txBody>
          <a:bodyPr wrap="square" rtlCol="0">
            <a:noAutofit/>
          </a:bodyPr>
          <a:lstStyle/>
          <a:p>
            <a:pPr marL="342900" indent="-342900">
              <a:buFont typeface="+mj-lt"/>
              <a:buAutoNum type="arabicPeriod"/>
            </a:pPr>
            <a:r>
              <a:rPr lang="en-US" sz="1800" b="1" u="sng">
                <a:latin typeface="Arial" panose="020B0604020202020204" pitchFamily="34" charset="0"/>
                <a:cs typeface="Arial" panose="020B0604020202020204" pitchFamily="34" charset="0"/>
              </a:rPr>
              <a:t>2023 The Power of Copper </a:t>
            </a:r>
            <a:r>
              <a:rPr lang="en-US" sz="1800">
                <a:latin typeface="Arial" panose="020B0604020202020204" pitchFamily="34" charset="0"/>
                <a:cs typeface="Arial" panose="020B0604020202020204" pitchFamily="34" charset="0"/>
              </a:rPr>
              <a:t>color theme</a:t>
            </a:r>
          </a:p>
          <a:p>
            <a:pPr marL="342900" indent="-342900">
              <a:buFont typeface="+mj-lt"/>
              <a:buAutoNum type="arabicPeriod"/>
            </a:pPr>
            <a:r>
              <a:rPr lang="en-US" sz="1800">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sz="1800">
                <a:latin typeface="Arial" panose="020B0604020202020204" pitchFamily="34" charset="0"/>
                <a:cs typeface="Arial" panose="020B0604020202020204" pitchFamily="34" charset="0"/>
              </a:rPr>
              <a:t>Select Theme Colors</a:t>
            </a:r>
          </a:p>
          <a:p>
            <a:pPr marL="342900" indent="-342900">
              <a:buFont typeface="+mj-lt"/>
              <a:buAutoNum type="arabicPeriod"/>
            </a:pPr>
            <a:r>
              <a:rPr lang="en-US" sz="1800">
                <a:latin typeface="Arial" panose="020B0604020202020204" pitchFamily="34" charset="0"/>
                <a:cs typeface="Arial" panose="020B0604020202020204" pitchFamily="34" charset="0"/>
              </a:rPr>
              <a:t>Under </a:t>
            </a:r>
            <a:r>
              <a:rPr lang="en-US" sz="1800" u="sng">
                <a:latin typeface="Arial" panose="020B0604020202020204" pitchFamily="34" charset="0"/>
                <a:cs typeface="Arial" panose="020B0604020202020204" pitchFamily="34" charset="0"/>
              </a:rPr>
              <a:t>Custom</a:t>
            </a:r>
            <a:r>
              <a:rPr lang="en-US" sz="1800">
                <a:latin typeface="Arial" panose="020B0604020202020204" pitchFamily="34" charset="0"/>
                <a:cs typeface="Arial" panose="020B0604020202020204" pitchFamily="34" charset="0"/>
              </a:rPr>
              <a:t> select 2023 theme</a:t>
            </a:r>
          </a:p>
        </p:txBody>
      </p:sp>
      <p:sp>
        <p:nvSpPr>
          <p:cNvPr id="50" name="Rectangle 49">
            <a:extLst>
              <a:ext uri="{FF2B5EF4-FFF2-40B4-BE49-F238E27FC236}">
                <a16:creationId xmlns:a16="http://schemas.microsoft.com/office/drawing/2014/main" id="{BC70D232-EAF3-480F-9C49-7BE7E7D20C61}"/>
              </a:ext>
            </a:extLst>
          </p:cNvPr>
          <p:cNvSpPr/>
          <p:nvPr userDrawn="1"/>
        </p:nvSpPr>
        <p:spPr>
          <a:xfrm>
            <a:off x="10144014" y="2882263"/>
            <a:ext cx="1836516" cy="309366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06F9FA2C-C314-4A8F-A209-CDD51FD59D35}"/>
              </a:ext>
            </a:extLst>
          </p:cNvPr>
          <p:cNvSpPr/>
          <p:nvPr userDrawn="1"/>
        </p:nvSpPr>
        <p:spPr>
          <a:xfrm>
            <a:off x="545332" y="4930439"/>
            <a:ext cx="496648"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CD35BC02-4B1B-4C60-B7B7-229352EFE207}"/>
              </a:ext>
            </a:extLst>
          </p:cNvPr>
          <p:cNvSpPr/>
          <p:nvPr userDrawn="1"/>
        </p:nvSpPr>
        <p:spPr>
          <a:xfrm>
            <a:off x="1093427" y="4926248"/>
            <a:ext cx="540159" cy="1231803"/>
          </a:xfrm>
          <a:prstGeom prst="rect">
            <a:avLst/>
          </a:prstGeom>
          <a:gradFill>
            <a:gsLst>
              <a:gs pos="49000">
                <a:srgbClr val="4AA4C6"/>
              </a:gs>
              <a:gs pos="0">
                <a:srgbClr val="B5E4F7"/>
              </a:gs>
              <a:gs pos="100000">
                <a:srgbClr val="224A9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DA7304BC-DF68-4E02-BE39-03DEBCFFB310}"/>
              </a:ext>
            </a:extLst>
          </p:cNvPr>
          <p:cNvSpPr/>
          <p:nvPr userDrawn="1"/>
        </p:nvSpPr>
        <p:spPr>
          <a:xfrm>
            <a:off x="2259242" y="4951440"/>
            <a:ext cx="516831" cy="1206610"/>
          </a:xfrm>
          <a:prstGeom prst="rect">
            <a:avLst/>
          </a:prstGeom>
          <a:gradFill>
            <a:gsLst>
              <a:gs pos="42000">
                <a:srgbClr val="E18332"/>
              </a:gs>
              <a:gs pos="0">
                <a:srgbClr val="FEC745"/>
              </a:gs>
              <a:gs pos="100000">
                <a:srgbClr val="8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F4A4C5E6-A462-4A37-AB90-207A585F95AE}"/>
              </a:ext>
            </a:extLst>
          </p:cNvPr>
          <p:cNvSpPr txBox="1"/>
          <p:nvPr userDrawn="1"/>
        </p:nvSpPr>
        <p:spPr>
          <a:xfrm>
            <a:off x="470321" y="4602401"/>
            <a:ext cx="4176711"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Additional color selection</a:t>
            </a:r>
          </a:p>
        </p:txBody>
      </p:sp>
      <p:sp>
        <p:nvSpPr>
          <p:cNvPr id="55" name="Rectangle 54">
            <a:extLst>
              <a:ext uri="{FF2B5EF4-FFF2-40B4-BE49-F238E27FC236}">
                <a16:creationId xmlns:a16="http://schemas.microsoft.com/office/drawing/2014/main" id="{169514C9-9FF5-4965-BB17-6A434AB949B7}"/>
              </a:ext>
            </a:extLst>
          </p:cNvPr>
          <p:cNvSpPr/>
          <p:nvPr userDrawn="1"/>
        </p:nvSpPr>
        <p:spPr>
          <a:xfrm>
            <a:off x="1708360" y="4938844"/>
            <a:ext cx="476107" cy="1231802"/>
          </a:xfrm>
          <a:prstGeom prst="rect">
            <a:avLst/>
          </a:prstGeom>
          <a:gradFill>
            <a:gsLst>
              <a:gs pos="49000">
                <a:srgbClr val="FEC745"/>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674971D5-D3AE-4D70-B4EE-7965D4D0FE7B}"/>
              </a:ext>
            </a:extLst>
          </p:cNvPr>
          <p:cNvSpPr/>
          <p:nvPr userDrawn="1"/>
        </p:nvSpPr>
        <p:spPr>
          <a:xfrm>
            <a:off x="2914398" y="4951440"/>
            <a:ext cx="674321" cy="1206609"/>
          </a:xfrm>
          <a:prstGeom prst="rect">
            <a:avLst/>
          </a:prstGeom>
          <a:gradFill>
            <a:gsLst>
              <a:gs pos="58000">
                <a:srgbClr val="2C77BC"/>
              </a:gs>
              <a:gs pos="0">
                <a:srgbClr val="01BCFF"/>
              </a:gs>
              <a:gs pos="100000">
                <a:srgbClr val="09457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B11D816F-AD6C-436D-A035-BAE6B30FB595}"/>
              </a:ext>
            </a:extLst>
          </p:cNvPr>
          <p:cNvSpPr txBox="1"/>
          <p:nvPr userDrawn="1"/>
        </p:nvSpPr>
        <p:spPr>
          <a:xfrm>
            <a:off x="582961" y="2913247"/>
            <a:ext cx="3023412" cy="369332"/>
          </a:xfrm>
          <a:prstGeom prst="rect">
            <a:avLst/>
          </a:prstGeom>
          <a:noFill/>
        </p:spPr>
        <p:txBody>
          <a:bodyPr wrap="square" rtlCol="0">
            <a:noAutofit/>
          </a:bodyPr>
          <a:lstStyle/>
          <a:p>
            <a:r>
              <a:rPr lang="en-US" sz="1800">
                <a:latin typeface="Arial" panose="020B0604020202020204" pitchFamily="34" charset="0"/>
                <a:cs typeface="Arial" panose="020B0604020202020204" pitchFamily="34" charset="0"/>
              </a:rPr>
              <a:t>Main color selection</a:t>
            </a:r>
          </a:p>
        </p:txBody>
      </p:sp>
      <p:sp>
        <p:nvSpPr>
          <p:cNvPr id="58" name="TextBox 57">
            <a:extLst>
              <a:ext uri="{FF2B5EF4-FFF2-40B4-BE49-F238E27FC236}">
                <a16:creationId xmlns:a16="http://schemas.microsoft.com/office/drawing/2014/main" id="{265436EE-D9A1-438C-949F-9C71ED7E835C}"/>
              </a:ext>
            </a:extLst>
          </p:cNvPr>
          <p:cNvSpPr txBox="1"/>
          <p:nvPr userDrawn="1"/>
        </p:nvSpPr>
        <p:spPr>
          <a:xfrm>
            <a:off x="5682220" y="2764923"/>
            <a:ext cx="1645528" cy="461665"/>
          </a:xfrm>
          <a:prstGeom prst="rect">
            <a:avLst/>
          </a:prstGeom>
          <a:noFill/>
        </p:spPr>
        <p:txBody>
          <a:bodyPr wrap="square" rtlCol="0">
            <a:noAutofit/>
          </a:bodyPr>
          <a:lstStyle/>
          <a:p>
            <a:r>
              <a:rPr lang="en-US" sz="1200" b="1" i="1">
                <a:solidFill>
                  <a:schemeClr val="tx1"/>
                </a:solidFill>
                <a:latin typeface="Arial" panose="020B0604020202020204" pitchFamily="34" charset="0"/>
                <a:cs typeface="Arial" panose="020B0604020202020204" pitchFamily="34" charset="0"/>
              </a:rPr>
              <a:t>White for dark background</a:t>
            </a:r>
            <a:endParaRPr lang="en-US" sz="1200" b="1" i="1">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DB923BB4-33D5-4DA1-A996-D4F580E21436}"/>
              </a:ext>
            </a:extLst>
          </p:cNvPr>
          <p:cNvSpPr/>
          <p:nvPr userDrawn="1"/>
        </p:nvSpPr>
        <p:spPr>
          <a:xfrm>
            <a:off x="506437" y="3489254"/>
            <a:ext cx="367863" cy="245798"/>
          </a:xfrm>
          <a:prstGeom prst="rect">
            <a:avLst/>
          </a:prstGeom>
          <a:solidFill>
            <a:srgbClr val="E04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7B923574-2D01-4F09-984F-7333CE3BE31E}"/>
              </a:ext>
            </a:extLst>
          </p:cNvPr>
          <p:cNvSpPr/>
          <p:nvPr userDrawn="1"/>
        </p:nvSpPr>
        <p:spPr>
          <a:xfrm>
            <a:off x="1451067" y="3489254"/>
            <a:ext cx="367863"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8539971B-3D31-483B-B2CF-2CA2F3C0300F}"/>
              </a:ext>
            </a:extLst>
          </p:cNvPr>
          <p:cNvSpPr/>
          <p:nvPr userDrawn="1"/>
        </p:nvSpPr>
        <p:spPr>
          <a:xfrm>
            <a:off x="2339010" y="3489254"/>
            <a:ext cx="367863" cy="245798"/>
          </a:xfrm>
          <a:prstGeom prst="rect">
            <a:avLst/>
          </a:prstGeom>
          <a:solidFill>
            <a:srgbClr val="FFC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6F31B258-4720-4444-A1F8-4D7067DB73CE}"/>
              </a:ext>
            </a:extLst>
          </p:cNvPr>
          <p:cNvSpPr/>
          <p:nvPr userDrawn="1"/>
        </p:nvSpPr>
        <p:spPr>
          <a:xfrm>
            <a:off x="4007374" y="3489254"/>
            <a:ext cx="367863" cy="245798"/>
          </a:xfrm>
          <a:prstGeom prst="rect">
            <a:avLst/>
          </a:prstGeom>
          <a:solidFill>
            <a:srgbClr val="367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0C91BC70-A2E2-4295-BED2-C44812BEEB51}"/>
              </a:ext>
            </a:extLst>
          </p:cNvPr>
          <p:cNvSpPr/>
          <p:nvPr userDrawn="1"/>
        </p:nvSpPr>
        <p:spPr>
          <a:xfrm>
            <a:off x="7180929" y="3489254"/>
            <a:ext cx="367863"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4F9AEFF6-1D75-43CC-B950-8D048242D44E}"/>
              </a:ext>
            </a:extLst>
          </p:cNvPr>
          <p:cNvSpPr/>
          <p:nvPr userDrawn="1"/>
        </p:nvSpPr>
        <p:spPr>
          <a:xfrm>
            <a:off x="4763147" y="3489254"/>
            <a:ext cx="367863"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A5B59736-7C35-4DB4-A2C0-F8509180CE79}"/>
              </a:ext>
            </a:extLst>
          </p:cNvPr>
          <p:cNvSpPr/>
          <p:nvPr userDrawn="1"/>
        </p:nvSpPr>
        <p:spPr>
          <a:xfrm>
            <a:off x="6473667" y="3484877"/>
            <a:ext cx="367863" cy="245798"/>
          </a:xfrm>
          <a:prstGeom prst="rect">
            <a:avLst/>
          </a:prstGeom>
          <a:solidFill>
            <a:srgbClr val="33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graphicFrame>
        <p:nvGraphicFramePr>
          <p:cNvPr id="66" name="Chart 65">
            <a:extLst>
              <a:ext uri="{FF2B5EF4-FFF2-40B4-BE49-F238E27FC236}">
                <a16:creationId xmlns:a16="http://schemas.microsoft.com/office/drawing/2014/main" id="{D4A4D831-46D4-473B-B0C9-2DDDFAC2855D}"/>
              </a:ext>
            </a:extLst>
          </p:cNvPr>
          <p:cNvGraphicFramePr/>
          <p:nvPr userDrawn="1">
            <p:extLst>
              <p:ext uri="{D42A27DB-BD31-4B8C-83A1-F6EECF244321}">
                <p14:modId xmlns:p14="http://schemas.microsoft.com/office/powerpoint/2010/main" val="4181724771"/>
              </p:ext>
            </p:extLst>
          </p:nvPr>
        </p:nvGraphicFramePr>
        <p:xfrm>
          <a:off x="7964794" y="3044858"/>
          <a:ext cx="4176711" cy="3487952"/>
        </p:xfrm>
        <a:graphic>
          <a:graphicData uri="http://schemas.openxmlformats.org/drawingml/2006/chart">
            <c:chart xmlns:c="http://schemas.openxmlformats.org/drawingml/2006/chart" xmlns:r="http://schemas.openxmlformats.org/officeDocument/2006/relationships" r:id="rId5"/>
          </a:graphicData>
        </a:graphic>
      </p:graphicFrame>
      <p:sp>
        <p:nvSpPr>
          <p:cNvPr id="67" name="Rectangle 66">
            <a:extLst>
              <a:ext uri="{FF2B5EF4-FFF2-40B4-BE49-F238E27FC236}">
                <a16:creationId xmlns:a16="http://schemas.microsoft.com/office/drawing/2014/main" id="{EB508E87-480B-4ABF-8BC9-439803AEC647}"/>
              </a:ext>
            </a:extLst>
          </p:cNvPr>
          <p:cNvSpPr/>
          <p:nvPr userDrawn="1"/>
        </p:nvSpPr>
        <p:spPr>
          <a:xfrm>
            <a:off x="5568166" y="3477162"/>
            <a:ext cx="367863" cy="245798"/>
          </a:xfrm>
          <a:prstGeom prst="rect">
            <a:avLst/>
          </a:prstGeom>
          <a:solidFill>
            <a:srgbClr val="8F1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graphicFrame>
        <p:nvGraphicFramePr>
          <p:cNvPr id="68" name="Chart 67">
            <a:extLst>
              <a:ext uri="{FF2B5EF4-FFF2-40B4-BE49-F238E27FC236}">
                <a16:creationId xmlns:a16="http://schemas.microsoft.com/office/drawing/2014/main" id="{394FC8F9-6CD0-4838-A316-276493B26309}"/>
              </a:ext>
            </a:extLst>
          </p:cNvPr>
          <p:cNvGraphicFramePr/>
          <p:nvPr userDrawn="1">
            <p:extLst>
              <p:ext uri="{D42A27DB-BD31-4B8C-83A1-F6EECF244321}">
                <p14:modId xmlns:p14="http://schemas.microsoft.com/office/powerpoint/2010/main" val="3603323905"/>
              </p:ext>
            </p:extLst>
          </p:nvPr>
        </p:nvGraphicFramePr>
        <p:xfrm>
          <a:off x="3667616" y="4507243"/>
          <a:ext cx="4738371" cy="2128811"/>
        </p:xfrm>
        <a:graphic>
          <a:graphicData uri="http://schemas.openxmlformats.org/drawingml/2006/chart">
            <c:chart xmlns:c="http://schemas.openxmlformats.org/drawingml/2006/chart" xmlns:r="http://schemas.openxmlformats.org/officeDocument/2006/relationships" r:id="rId6"/>
          </a:graphicData>
        </a:graphic>
      </p:graphicFrame>
      <p:sp>
        <p:nvSpPr>
          <p:cNvPr id="69" name="TextBox 68">
            <a:extLst>
              <a:ext uri="{FF2B5EF4-FFF2-40B4-BE49-F238E27FC236}">
                <a16:creationId xmlns:a16="http://schemas.microsoft.com/office/drawing/2014/main" id="{C84241DB-2D15-4B87-BDF6-E2322239C27B}"/>
              </a:ext>
            </a:extLst>
          </p:cNvPr>
          <p:cNvSpPr txBox="1"/>
          <p:nvPr userDrawn="1"/>
        </p:nvSpPr>
        <p:spPr>
          <a:xfrm>
            <a:off x="227765" y="3737841"/>
            <a:ext cx="1047056" cy="246221"/>
          </a:xfrm>
          <a:prstGeom prst="rect">
            <a:avLst/>
          </a:prstGeom>
          <a:noFill/>
        </p:spPr>
        <p:txBody>
          <a:bodyPr wrap="square" rtlCol="0">
            <a:spAutoFit/>
          </a:bodyPr>
          <a:lstStyle/>
          <a:p>
            <a:r>
              <a:rPr lang="en-US" sz="1000"/>
              <a:t>#e04401</a:t>
            </a:r>
          </a:p>
        </p:txBody>
      </p:sp>
      <p:sp>
        <p:nvSpPr>
          <p:cNvPr id="70" name="TextBox 69">
            <a:extLst>
              <a:ext uri="{FF2B5EF4-FFF2-40B4-BE49-F238E27FC236}">
                <a16:creationId xmlns:a16="http://schemas.microsoft.com/office/drawing/2014/main" id="{416F6346-4347-41A4-8F3B-383FBD792160}"/>
              </a:ext>
            </a:extLst>
          </p:cNvPr>
          <p:cNvSpPr txBox="1"/>
          <p:nvPr userDrawn="1"/>
        </p:nvSpPr>
        <p:spPr>
          <a:xfrm>
            <a:off x="1137411" y="3737841"/>
            <a:ext cx="1047056" cy="246221"/>
          </a:xfrm>
          <a:prstGeom prst="rect">
            <a:avLst/>
          </a:prstGeom>
          <a:noFill/>
        </p:spPr>
        <p:txBody>
          <a:bodyPr wrap="square" rtlCol="0">
            <a:spAutoFit/>
          </a:bodyPr>
          <a:lstStyle/>
          <a:p>
            <a:r>
              <a:rPr lang="en-US" sz="1000"/>
              <a:t>#E18332</a:t>
            </a:r>
          </a:p>
        </p:txBody>
      </p:sp>
      <p:sp>
        <p:nvSpPr>
          <p:cNvPr id="71" name="TextBox 70">
            <a:extLst>
              <a:ext uri="{FF2B5EF4-FFF2-40B4-BE49-F238E27FC236}">
                <a16:creationId xmlns:a16="http://schemas.microsoft.com/office/drawing/2014/main" id="{83EA46A2-3420-420A-8751-7303BBC99F52}"/>
              </a:ext>
            </a:extLst>
          </p:cNvPr>
          <p:cNvSpPr txBox="1"/>
          <p:nvPr userDrawn="1"/>
        </p:nvSpPr>
        <p:spPr>
          <a:xfrm>
            <a:off x="2130408" y="3737841"/>
            <a:ext cx="842536" cy="246221"/>
          </a:xfrm>
          <a:prstGeom prst="rect">
            <a:avLst/>
          </a:prstGeom>
          <a:noFill/>
        </p:spPr>
        <p:txBody>
          <a:bodyPr wrap="square" rtlCol="0">
            <a:spAutoFit/>
          </a:bodyPr>
          <a:lstStyle/>
          <a:p>
            <a:r>
              <a:rPr lang="en-US" sz="1000"/>
              <a:t>#ffc743</a:t>
            </a:r>
          </a:p>
        </p:txBody>
      </p:sp>
      <p:sp>
        <p:nvSpPr>
          <p:cNvPr id="72" name="TextBox 71">
            <a:extLst>
              <a:ext uri="{FF2B5EF4-FFF2-40B4-BE49-F238E27FC236}">
                <a16:creationId xmlns:a16="http://schemas.microsoft.com/office/drawing/2014/main" id="{F121D298-C50C-4005-BFC1-C226A0ACFEFC}"/>
              </a:ext>
            </a:extLst>
          </p:cNvPr>
          <p:cNvSpPr txBox="1"/>
          <p:nvPr userDrawn="1"/>
        </p:nvSpPr>
        <p:spPr>
          <a:xfrm>
            <a:off x="2793494" y="3737841"/>
            <a:ext cx="998079" cy="246221"/>
          </a:xfrm>
          <a:prstGeom prst="rect">
            <a:avLst/>
          </a:prstGeom>
          <a:noFill/>
        </p:spPr>
        <p:txBody>
          <a:bodyPr wrap="square" rtlCol="0">
            <a:spAutoFit/>
          </a:bodyPr>
          <a:lstStyle/>
          <a:p>
            <a:r>
              <a:rPr lang="en-US" sz="1000"/>
              <a:t>#01BCFF</a:t>
            </a:r>
          </a:p>
        </p:txBody>
      </p:sp>
      <p:sp>
        <p:nvSpPr>
          <p:cNvPr id="73" name="TextBox 72">
            <a:extLst>
              <a:ext uri="{FF2B5EF4-FFF2-40B4-BE49-F238E27FC236}">
                <a16:creationId xmlns:a16="http://schemas.microsoft.com/office/drawing/2014/main" id="{ACF10E42-50BA-4AD5-AF94-26D0EA4708B9}"/>
              </a:ext>
            </a:extLst>
          </p:cNvPr>
          <p:cNvSpPr txBox="1"/>
          <p:nvPr userDrawn="1"/>
        </p:nvSpPr>
        <p:spPr>
          <a:xfrm>
            <a:off x="3659060" y="3737841"/>
            <a:ext cx="1128075" cy="246221"/>
          </a:xfrm>
          <a:prstGeom prst="rect">
            <a:avLst/>
          </a:prstGeom>
          <a:noFill/>
        </p:spPr>
        <p:txBody>
          <a:bodyPr wrap="square" rtlCol="0">
            <a:spAutoFit/>
          </a:bodyPr>
          <a:lstStyle/>
          <a:p>
            <a:r>
              <a:rPr lang="en-US" sz="1000"/>
              <a:t>#3676bc</a:t>
            </a:r>
          </a:p>
        </p:txBody>
      </p:sp>
      <p:sp>
        <p:nvSpPr>
          <p:cNvPr id="74" name="TextBox 73">
            <a:extLst>
              <a:ext uri="{FF2B5EF4-FFF2-40B4-BE49-F238E27FC236}">
                <a16:creationId xmlns:a16="http://schemas.microsoft.com/office/drawing/2014/main" id="{70D76F4C-802A-4ECA-B6D6-62428CF28969}"/>
              </a:ext>
            </a:extLst>
          </p:cNvPr>
          <p:cNvSpPr txBox="1"/>
          <p:nvPr userDrawn="1"/>
        </p:nvSpPr>
        <p:spPr>
          <a:xfrm>
            <a:off x="4448841" y="3737841"/>
            <a:ext cx="1047056" cy="246221"/>
          </a:xfrm>
          <a:prstGeom prst="rect">
            <a:avLst/>
          </a:prstGeom>
          <a:noFill/>
        </p:spPr>
        <p:txBody>
          <a:bodyPr wrap="square" rtlCol="0">
            <a:spAutoFit/>
          </a:bodyPr>
          <a:lstStyle/>
          <a:p>
            <a:r>
              <a:rPr lang="en-US" sz="1000"/>
              <a:t>#000000</a:t>
            </a:r>
          </a:p>
        </p:txBody>
      </p:sp>
      <p:sp>
        <p:nvSpPr>
          <p:cNvPr id="75" name="TextBox 74">
            <a:extLst>
              <a:ext uri="{FF2B5EF4-FFF2-40B4-BE49-F238E27FC236}">
                <a16:creationId xmlns:a16="http://schemas.microsoft.com/office/drawing/2014/main" id="{13626EF3-F1CC-4009-8977-ABEE2E6D2EA2}"/>
              </a:ext>
            </a:extLst>
          </p:cNvPr>
          <p:cNvSpPr txBox="1"/>
          <p:nvPr userDrawn="1"/>
        </p:nvSpPr>
        <p:spPr>
          <a:xfrm>
            <a:off x="5259089" y="3737841"/>
            <a:ext cx="10470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#8F133C</a:t>
            </a:r>
          </a:p>
        </p:txBody>
      </p:sp>
      <p:sp>
        <p:nvSpPr>
          <p:cNvPr id="76" name="TextBox 75">
            <a:extLst>
              <a:ext uri="{FF2B5EF4-FFF2-40B4-BE49-F238E27FC236}">
                <a16:creationId xmlns:a16="http://schemas.microsoft.com/office/drawing/2014/main" id="{452D84C7-86BB-4FEF-BF25-D936A3C62C67}"/>
              </a:ext>
            </a:extLst>
          </p:cNvPr>
          <p:cNvSpPr txBox="1"/>
          <p:nvPr userDrawn="1"/>
        </p:nvSpPr>
        <p:spPr>
          <a:xfrm>
            <a:off x="6146965" y="3737841"/>
            <a:ext cx="998079" cy="246221"/>
          </a:xfrm>
          <a:prstGeom prst="rect">
            <a:avLst/>
          </a:prstGeom>
          <a:noFill/>
        </p:spPr>
        <p:txBody>
          <a:bodyPr wrap="square" rtlCol="0">
            <a:spAutoFit/>
          </a:bodyPr>
          <a:lstStyle/>
          <a:p>
            <a:r>
              <a:rPr lang="en-US" sz="1000"/>
              <a:t>#339F45</a:t>
            </a:r>
          </a:p>
        </p:txBody>
      </p:sp>
      <p:sp>
        <p:nvSpPr>
          <p:cNvPr id="77" name="TextBox 76">
            <a:extLst>
              <a:ext uri="{FF2B5EF4-FFF2-40B4-BE49-F238E27FC236}">
                <a16:creationId xmlns:a16="http://schemas.microsoft.com/office/drawing/2014/main" id="{4C02D077-E2D2-40E9-996F-B4C35680D859}"/>
              </a:ext>
            </a:extLst>
          </p:cNvPr>
          <p:cNvSpPr txBox="1"/>
          <p:nvPr userDrawn="1"/>
        </p:nvSpPr>
        <p:spPr>
          <a:xfrm>
            <a:off x="6969231" y="3737841"/>
            <a:ext cx="1334939" cy="246221"/>
          </a:xfrm>
          <a:prstGeom prst="rect">
            <a:avLst/>
          </a:prstGeom>
          <a:noFill/>
        </p:spPr>
        <p:txBody>
          <a:bodyPr wrap="square" rtlCol="0">
            <a:spAutoFit/>
          </a:bodyPr>
          <a:lstStyle/>
          <a:p>
            <a:r>
              <a:rPr lang="en-US" sz="1000"/>
              <a:t>#FFFFFF</a:t>
            </a:r>
          </a:p>
        </p:txBody>
      </p:sp>
      <p:sp>
        <p:nvSpPr>
          <p:cNvPr id="78" name="Rectangle 77">
            <a:extLst>
              <a:ext uri="{FF2B5EF4-FFF2-40B4-BE49-F238E27FC236}">
                <a16:creationId xmlns:a16="http://schemas.microsoft.com/office/drawing/2014/main" id="{418F5FB7-110D-4BE5-8B1E-58C212D9EA14}"/>
              </a:ext>
            </a:extLst>
          </p:cNvPr>
          <p:cNvSpPr/>
          <p:nvPr userDrawn="1"/>
        </p:nvSpPr>
        <p:spPr>
          <a:xfrm>
            <a:off x="3156662" y="3489254"/>
            <a:ext cx="367863" cy="245798"/>
          </a:xfrm>
          <a:prstGeom prst="rect">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22139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_bullet_right_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22763481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0763795" y="6577563"/>
            <a:ext cx="1428205" cy="280438"/>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445805" y="1519520"/>
            <a:ext cx="10979484" cy="4464423"/>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461963" indent="-236538" algn="l" defTabSz="914400" rtl="0" eaLnBrk="1" latinLnBrk="0" hangingPunct="1">
              <a:lnSpc>
                <a:spcPct val="90000"/>
              </a:lnSpc>
              <a:buClr>
                <a:srgbClr val="BB5D00"/>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688975" indent="-2270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marL="1139825" indent="-225425"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Placeholder 1">
            <a:extLst>
              <a:ext uri="{FF2B5EF4-FFF2-40B4-BE49-F238E27FC236}">
                <a16:creationId xmlns:a16="http://schemas.microsoft.com/office/drawing/2014/main" id="{A69526DF-BAB6-419A-876A-FD8126ABC093}"/>
              </a:ext>
            </a:extLst>
          </p:cNvPr>
          <p:cNvSpPr>
            <a:spLocks noGrp="1"/>
          </p:cNvSpPr>
          <p:nvPr>
            <p:ph type="title"/>
          </p:nvPr>
        </p:nvSpPr>
        <p:spPr>
          <a:xfrm>
            <a:off x="452488" y="365127"/>
            <a:ext cx="9608992" cy="675389"/>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94473758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8B99-D940-6415-8D73-661E0A359F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E7726-F4FB-5B91-22A5-9A5A10150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EB324-31FC-AD8C-04C0-7E8AF3BB3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59299-E959-45AE-09BC-6F316B2F6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95BAC-F90F-BEC8-21CD-72EFA5A41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FF7E9-5BBA-0B18-A4E7-681007367456}"/>
              </a:ext>
            </a:extLst>
          </p:cNvPr>
          <p:cNvSpPr>
            <a:spLocks noGrp="1"/>
          </p:cNvSpPr>
          <p:nvPr>
            <p:ph type="dt" sz="half" idx="10"/>
          </p:nvPr>
        </p:nvSpPr>
        <p:spPr/>
        <p:txBody>
          <a:bodyPr/>
          <a:lstStyle/>
          <a:p>
            <a:fld id="{8366671A-AB33-4865-BCED-59125E8F2836}" type="datetimeFigureOut">
              <a:rPr lang="en-US" smtClean="0"/>
              <a:t>9/9/2025</a:t>
            </a:fld>
            <a:endParaRPr lang="en-US"/>
          </a:p>
        </p:txBody>
      </p:sp>
      <p:sp>
        <p:nvSpPr>
          <p:cNvPr id="8" name="Footer Placeholder 7">
            <a:extLst>
              <a:ext uri="{FF2B5EF4-FFF2-40B4-BE49-F238E27FC236}">
                <a16:creationId xmlns:a16="http://schemas.microsoft.com/office/drawing/2014/main" id="{0CEE829C-29C8-0A57-6422-B1A87D8F2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6E099-D08C-255B-9D34-5DB9703BF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205444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1"/>
            </p:custDataLst>
            <p:extLst>
              <p:ext uri="{D42A27DB-BD31-4B8C-83A1-F6EECF244321}">
                <p14:modId xmlns:p14="http://schemas.microsoft.com/office/powerpoint/2010/main" val="1302022025"/>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6172201" y="1532051"/>
            <a:ext cx="5183188" cy="823912"/>
          </a:xfrm>
          <a:prstGeom prst="rect">
            <a:avLst/>
          </a:prstGeom>
        </p:spPr>
        <p:txBody>
          <a:bodyPr anchor="b">
            <a:noAutofit/>
          </a:bodyPr>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6172201" y="2355963"/>
            <a:ext cx="5183188" cy="3684588"/>
          </a:xfrm>
          <a:prstGeom prst="rect">
            <a:avLst/>
          </a:prstGeom>
        </p:spPr>
        <p:txBody>
          <a:bodyPr>
            <a:noAutofit/>
          </a:bodyPr>
          <a:lstStyle>
            <a:lvl1pPr marL="231775" indent="-231775"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628650" indent="-342900" algn="l" defTabSz="914400" rtl="0" eaLnBrk="1" latinLnBrk="0" hangingPunct="1">
              <a:lnSpc>
                <a:spcPct val="90000"/>
              </a:lnSpc>
              <a:buClr>
                <a:srgbClr val="BB5D00"/>
              </a:buClr>
              <a:defRPr lang="en-US" sz="1800" b="0" i="0" kern="1200" dirty="0">
                <a:solidFill>
                  <a:schemeClr val="tx1"/>
                </a:solidFill>
                <a:latin typeface="Arial" panose="020B0604020202020204" pitchFamily="34" charset="0"/>
                <a:ea typeface="+mn-ea"/>
                <a:cs typeface="Arial" panose="020B0604020202020204" pitchFamily="34" charset="0"/>
              </a:defRPr>
            </a:lvl2pPr>
            <a:lvl3pPr marL="803275" indent="-342900"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1031875" indent="-342900"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stStyle>
          <a:p>
            <a:pPr marL="231775" lvl="0" indent="-231775" algn="l" defTabSz="914400" rtl="0" eaLnBrk="1" latinLnBrk="0" hangingPunct="1">
              <a:lnSpc>
                <a:spcPct val="90000"/>
              </a:lnSpc>
              <a:spcBef>
                <a:spcPts val="1000"/>
              </a:spcBef>
              <a:buClr>
                <a:srgbClr val="BB5D00"/>
              </a:buClr>
              <a:buSzPct val="105000"/>
              <a:buFont typeface="Arial" panose="020B0604020202020204" pitchFamily="34" charset="0"/>
              <a:buChar char="•"/>
            </a:pPr>
            <a:r>
              <a:rPr lang="en-US"/>
              <a:t>Click to edit Master text styles</a:t>
            </a:r>
          </a:p>
          <a:p>
            <a:pPr marL="517525" lvl="1" indent="-231775"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4213" lvl="2" indent="-223838" algn="l" defTabSz="914400" rtl="0" eaLnBrk="1" latinLnBrk="0" hangingPunct="1">
              <a:lnSpc>
                <a:spcPct val="90000"/>
              </a:lnSpc>
              <a:spcBef>
                <a:spcPts val="500"/>
              </a:spcBef>
              <a:buClr>
                <a:srgbClr val="BB5D00"/>
              </a:buClr>
              <a:buFont typeface="Courier New" panose="02070309020205020404" pitchFamily="49" charset="0"/>
              <a:buChar char="o"/>
            </a:pPr>
            <a:r>
              <a:rPr lang="en-US"/>
              <a:t>Third level</a:t>
            </a:r>
          </a:p>
          <a:p>
            <a:pPr marL="858838" lvl="3" indent="-169863" algn="l" defTabSz="914400" rtl="0" eaLnBrk="1" latinLnBrk="0" hangingPunct="1">
              <a:lnSpc>
                <a:spcPct val="90000"/>
              </a:lnSpc>
              <a:spcBef>
                <a:spcPts val="500"/>
              </a:spcBef>
              <a:buClr>
                <a:srgbClr val="BB5D00"/>
              </a:buClr>
              <a:buFont typeface="Arial" panose="020B0604020202020204" pitchFamily="34" charset="0"/>
              <a:buChar char="•"/>
            </a:pPr>
            <a:r>
              <a:rPr lang="en-US"/>
              <a:t>Fourth level</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452488" y="347461"/>
            <a:ext cx="9584361" cy="705531"/>
          </a:xfrm>
          <a:prstGeom prst="rect">
            <a:avLst/>
          </a:prstGeom>
        </p:spPr>
        <p:txBody>
          <a:bodyPr vert="horz">
            <a:noAutofit/>
          </a:bodyPr>
          <a:lstStyle>
            <a:lvl1pPr>
              <a:lnSpc>
                <a:spcPct val="90000"/>
              </a:lnSpc>
              <a:defRPr sz="2800">
                <a:solidFill>
                  <a:schemeClr val="tx1"/>
                </a:solidFill>
              </a:defRPr>
            </a:lvl1pPr>
          </a:lstStyle>
          <a:p>
            <a:r>
              <a:rPr lang="en-US"/>
              <a:t>Click to edit Master title style</a:t>
            </a:r>
          </a:p>
        </p:txBody>
      </p:sp>
      <p:cxnSp>
        <p:nvCxnSpPr>
          <p:cNvPr id="19" name="Straight Connector 18">
            <a:extLst>
              <a:ext uri="{FF2B5EF4-FFF2-40B4-BE49-F238E27FC236}">
                <a16:creationId xmlns:a16="http://schemas.microsoft.com/office/drawing/2014/main" id="{F2A52495-7B77-4DB9-8E3F-9495782DB1C5}"/>
              </a:ext>
            </a:extLst>
          </p:cNvPr>
          <p:cNvCxnSpPr>
            <a:cxnSpLocks/>
          </p:cNvCxnSpPr>
          <p:nvPr userDrawn="1"/>
        </p:nvCxnSpPr>
        <p:spPr>
          <a:xfrm>
            <a:off x="0" y="1123503"/>
            <a:ext cx="12192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DA599D75-BE60-4D23-8C36-E6583876713A}"/>
              </a:ext>
            </a:extLst>
          </p:cNvPr>
          <p:cNvSpPr>
            <a:spLocks noGrp="1"/>
          </p:cNvSpPr>
          <p:nvPr>
            <p:ph type="sldNum" sz="quarter" idx="12"/>
          </p:nvPr>
        </p:nvSpPr>
        <p:spPr>
          <a:xfrm>
            <a:off x="10787018" y="6577563"/>
            <a:ext cx="1404983" cy="280438"/>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452487" y="1504955"/>
            <a:ext cx="5183188" cy="823912"/>
          </a:xfrm>
          <a:prstGeom prst="rect">
            <a:avLst/>
          </a:prstGeom>
        </p:spPr>
        <p:txBody>
          <a:bodyPr anchor="b">
            <a:noAutofit/>
          </a:bodyPr>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452487" y="2328867"/>
            <a:ext cx="5183188" cy="3684588"/>
          </a:xfrm>
          <a:prstGeom prst="rect">
            <a:avLst/>
          </a:prstGeom>
        </p:spPr>
        <p:txBody>
          <a:bodyPr>
            <a:noAutofit/>
          </a:bodyPr>
          <a:lstStyle>
            <a:lvl1pPr>
              <a:buClr>
                <a:srgbClr val="BB5D00"/>
              </a:buClr>
              <a:defRPr sz="2000"/>
            </a:lvl1pPr>
            <a:lvl2pPr marL="517525" indent="-231775">
              <a:buClr>
                <a:srgbClr val="BB5D00"/>
              </a:buClr>
              <a:defRPr sz="1800"/>
            </a:lvl2pPr>
            <a:lvl3pPr marL="684213" indent="-223838">
              <a:buClr>
                <a:srgbClr val="BB5D00"/>
              </a:buClr>
              <a:defRPr sz="1600"/>
            </a:lvl3pPr>
            <a:lvl4pPr marL="858838" indent="-169863">
              <a:buClr>
                <a:srgbClr val="BB5D00"/>
              </a:buClr>
              <a:defRPr sz="1400"/>
            </a:lvl4pPr>
            <a:lvl5pPr>
              <a:buClr>
                <a:srgbClr val="DF572A"/>
              </a:buCl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178524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hart blank text photo">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662F7FA6-E3A0-4A18-8C72-33F5C3A5EE96}"/>
              </a:ext>
            </a:extLst>
          </p:cNvPr>
          <p:cNvSpPr/>
          <p:nvPr userDrawn="1"/>
        </p:nvSpPr>
        <p:spPr>
          <a:xfrm>
            <a:off x="0" y="1139969"/>
            <a:ext cx="12192000" cy="1738327"/>
          </a:xfrm>
          <a:prstGeom prst="rect">
            <a:avLst/>
          </a:prstGeom>
          <a:solidFill>
            <a:schemeClr val="accent6">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800"/>
          </a:p>
        </p:txBody>
      </p:sp>
      <p:cxnSp>
        <p:nvCxnSpPr>
          <p:cNvPr id="74" name="Straight Connector 73">
            <a:extLst>
              <a:ext uri="{FF2B5EF4-FFF2-40B4-BE49-F238E27FC236}">
                <a16:creationId xmlns:a16="http://schemas.microsoft.com/office/drawing/2014/main" id="{3CC0AC60-29AC-4745-97F9-E87B70614672}"/>
              </a:ext>
            </a:extLst>
          </p:cNvPr>
          <p:cNvCxnSpPr>
            <a:cxnSpLocks/>
          </p:cNvCxnSpPr>
          <p:nvPr userDrawn="1"/>
        </p:nvCxnSpPr>
        <p:spPr>
          <a:xfrm>
            <a:off x="6096000" y="1139967"/>
            <a:ext cx="0" cy="293138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Object 2" hidden="1">
            <a:extLst>
              <a:ext uri="{FF2B5EF4-FFF2-40B4-BE49-F238E27FC236}">
                <a16:creationId xmlns:a16="http://schemas.microsoft.com/office/drawing/2014/main" id="{C7673586-8545-43F4-B4B0-74EE7F0A0709}"/>
              </a:ext>
            </a:extLst>
          </p:cNvPr>
          <p:cNvGraphicFramePr>
            <a:graphicFrameLocks noChangeAspect="1"/>
          </p:cNvGraphicFramePr>
          <p:nvPr userDrawn="1">
            <p:custDataLst>
              <p:tags r:id="rId1"/>
            </p:custDataLst>
            <p:extLst>
              <p:ext uri="{D42A27DB-BD31-4B8C-83A1-F6EECF244321}">
                <p14:modId xmlns:p14="http://schemas.microsoft.com/office/powerpoint/2010/main" val="277159367"/>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C7673586-8545-43F4-B4B0-74EE7F0A0709}"/>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10690096" y="6568935"/>
            <a:ext cx="1501905" cy="289067"/>
          </a:xfrm>
          <a:prstGeom prst="rect">
            <a:avLst/>
          </a:prstGeom>
        </p:spPr>
        <p:txBody>
          <a:bodyPr>
            <a:noAutofit/>
          </a:bodyPr>
          <a:lstStyle>
            <a:lvl1pP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497813" y="6507851"/>
            <a:ext cx="7363977" cy="289067"/>
          </a:xfrm>
          <a:prstGeom prst="rect">
            <a:avLst/>
          </a:prstGeom>
        </p:spPr>
        <p:txBody>
          <a:bodyPr anchor="t">
            <a:noAutofit/>
          </a:bodyPr>
          <a:lstStyle>
            <a:lvl1pPr marL="0" indent="0">
              <a:buNone/>
              <a:defRPr sz="9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8" name="Title Placeholder 1">
            <a:extLst>
              <a:ext uri="{FF2B5EF4-FFF2-40B4-BE49-F238E27FC236}">
                <a16:creationId xmlns:a16="http://schemas.microsoft.com/office/drawing/2014/main" id="{61E3973C-4FA3-4F1F-A657-CD1E94B24EDE}"/>
              </a:ext>
            </a:extLst>
          </p:cNvPr>
          <p:cNvSpPr>
            <a:spLocks noGrp="1"/>
          </p:cNvSpPr>
          <p:nvPr>
            <p:ph type="title"/>
          </p:nvPr>
        </p:nvSpPr>
        <p:spPr>
          <a:xfrm>
            <a:off x="451253" y="365127"/>
            <a:ext cx="9714528" cy="675389"/>
          </a:xfrm>
          <a:prstGeom prst="rect">
            <a:avLst/>
          </a:prstGeom>
        </p:spPr>
        <p:txBody>
          <a:bodyPr vert="horz" lIns="91440" tIns="45720" rIns="91440" bIns="45720" rtlCol="0" anchor="ctr">
            <a:noAutofit/>
          </a:bodyPr>
          <a:lstStyle/>
          <a:p>
            <a:r>
              <a:rPr lang="en-US"/>
              <a:t>Click to edit Master title style</a:t>
            </a:r>
          </a:p>
        </p:txBody>
      </p:sp>
      <p:grpSp>
        <p:nvGrpSpPr>
          <p:cNvPr id="31" name="Group 30">
            <a:extLst>
              <a:ext uri="{FF2B5EF4-FFF2-40B4-BE49-F238E27FC236}">
                <a16:creationId xmlns:a16="http://schemas.microsoft.com/office/drawing/2014/main" id="{D71C61C9-7D34-40DE-B1F4-252BE8C82086}"/>
              </a:ext>
            </a:extLst>
          </p:cNvPr>
          <p:cNvGrpSpPr/>
          <p:nvPr userDrawn="1"/>
        </p:nvGrpSpPr>
        <p:grpSpPr>
          <a:xfrm>
            <a:off x="7536220" y="4941063"/>
            <a:ext cx="3611131" cy="422796"/>
            <a:chOff x="740047" y="4948280"/>
            <a:chExt cx="2708348" cy="422796"/>
          </a:xfrm>
        </p:grpSpPr>
        <p:cxnSp>
          <p:nvCxnSpPr>
            <p:cNvPr id="33" name="Straight Connector 32">
              <a:extLst>
                <a:ext uri="{FF2B5EF4-FFF2-40B4-BE49-F238E27FC236}">
                  <a16:creationId xmlns:a16="http://schemas.microsoft.com/office/drawing/2014/main" id="{5679CC48-946D-4BB8-A205-1B913209A8ED}"/>
                </a:ext>
              </a:extLst>
            </p:cNvPr>
            <p:cNvCxnSpPr>
              <a:cxnSpLocks/>
            </p:cNvCxnSpPr>
            <p:nvPr userDrawn="1"/>
          </p:nvCxnSpPr>
          <p:spPr>
            <a:xfrm>
              <a:off x="740047"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98E38C4-4475-4EE1-BB3A-C1011FC342D8}"/>
                </a:ext>
              </a:extLst>
            </p:cNvPr>
            <p:cNvCxnSpPr>
              <a:cxnSpLocks/>
            </p:cNvCxnSpPr>
            <p:nvPr userDrawn="1"/>
          </p:nvCxnSpPr>
          <p:spPr>
            <a:xfrm flipH="1">
              <a:off x="740047" y="4960414"/>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F9938D6-7A71-471B-B951-C72D86114038}"/>
                </a:ext>
              </a:extLst>
            </p:cNvPr>
            <p:cNvCxnSpPr>
              <a:cxnSpLocks/>
            </p:cNvCxnSpPr>
            <p:nvPr userDrawn="1"/>
          </p:nvCxnSpPr>
          <p:spPr>
            <a:xfrm>
              <a:off x="3448394"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559CEA0F-665C-48F6-B5B8-5C65E2E912FE}"/>
              </a:ext>
            </a:extLst>
          </p:cNvPr>
          <p:cNvGrpSpPr/>
          <p:nvPr userDrawn="1"/>
        </p:nvGrpSpPr>
        <p:grpSpPr>
          <a:xfrm>
            <a:off x="986729" y="4948280"/>
            <a:ext cx="3611131" cy="422796"/>
            <a:chOff x="740047" y="4948280"/>
            <a:chExt cx="2708348" cy="422796"/>
          </a:xfrm>
        </p:grpSpPr>
        <p:cxnSp>
          <p:nvCxnSpPr>
            <p:cNvPr id="39" name="Straight Connector 38">
              <a:extLst>
                <a:ext uri="{FF2B5EF4-FFF2-40B4-BE49-F238E27FC236}">
                  <a16:creationId xmlns:a16="http://schemas.microsoft.com/office/drawing/2014/main" id="{A2BB6918-407E-4524-ACA4-DB7E2D011C7A}"/>
                </a:ext>
              </a:extLst>
            </p:cNvPr>
            <p:cNvCxnSpPr>
              <a:cxnSpLocks/>
            </p:cNvCxnSpPr>
            <p:nvPr userDrawn="1"/>
          </p:nvCxnSpPr>
          <p:spPr>
            <a:xfrm>
              <a:off x="740047"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B5CB715-C334-45A3-92F1-2E4C425F68FE}"/>
                </a:ext>
              </a:extLst>
            </p:cNvPr>
            <p:cNvCxnSpPr>
              <a:cxnSpLocks/>
            </p:cNvCxnSpPr>
            <p:nvPr userDrawn="1"/>
          </p:nvCxnSpPr>
          <p:spPr>
            <a:xfrm flipH="1">
              <a:off x="740047" y="4960414"/>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7E22B8A-587A-41DB-972C-A6B3EA6025EF}"/>
                </a:ext>
              </a:extLst>
            </p:cNvPr>
            <p:cNvCxnSpPr>
              <a:cxnSpLocks/>
            </p:cNvCxnSpPr>
            <p:nvPr userDrawn="1"/>
          </p:nvCxnSpPr>
          <p:spPr>
            <a:xfrm>
              <a:off x="3448394"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79A1534C-0EC5-402B-844E-FF813FB9B881}"/>
              </a:ext>
            </a:extLst>
          </p:cNvPr>
          <p:cNvCxnSpPr>
            <a:cxnSpLocks/>
          </p:cNvCxnSpPr>
          <p:nvPr userDrawn="1"/>
        </p:nvCxnSpPr>
        <p:spPr>
          <a:xfrm flipH="1">
            <a:off x="2795955" y="3319673"/>
            <a:ext cx="6547128"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B7BF4CE7-F291-40E2-9E5D-92A1A6C11D5D}"/>
              </a:ext>
            </a:extLst>
          </p:cNvPr>
          <p:cNvSpPr/>
          <p:nvPr userDrawn="1"/>
        </p:nvSpPr>
        <p:spPr>
          <a:xfrm>
            <a:off x="130839"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p>
        </p:txBody>
      </p:sp>
      <p:sp>
        <p:nvSpPr>
          <p:cNvPr id="46" name="Rectangle 45">
            <a:extLst>
              <a:ext uri="{FF2B5EF4-FFF2-40B4-BE49-F238E27FC236}">
                <a16:creationId xmlns:a16="http://schemas.microsoft.com/office/drawing/2014/main" id="{8DBD0236-5A6E-4C2A-BE89-3F4E1FBA5067}"/>
              </a:ext>
            </a:extLst>
          </p:cNvPr>
          <p:cNvSpPr/>
          <p:nvPr userDrawn="1"/>
        </p:nvSpPr>
        <p:spPr>
          <a:xfrm>
            <a:off x="4672806" y="2695371"/>
            <a:ext cx="2846389" cy="1431131"/>
          </a:xfrm>
          <a:prstGeom prst="rect">
            <a:avLst/>
          </a:prstGeom>
          <a:solidFill>
            <a:srgbClr val="2C7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p>
        </p:txBody>
      </p:sp>
      <p:sp>
        <p:nvSpPr>
          <p:cNvPr id="47" name="Text Placeholder 4">
            <a:extLst>
              <a:ext uri="{FF2B5EF4-FFF2-40B4-BE49-F238E27FC236}">
                <a16:creationId xmlns:a16="http://schemas.microsoft.com/office/drawing/2014/main" id="{3FEAD572-559F-449C-B26E-6B5F47570BE9}"/>
              </a:ext>
            </a:extLst>
          </p:cNvPr>
          <p:cNvSpPr>
            <a:spLocks noGrp="1"/>
          </p:cNvSpPr>
          <p:nvPr>
            <p:ph type="body" sz="quarter" idx="18" hasCustomPrompt="1"/>
          </p:nvPr>
        </p:nvSpPr>
        <p:spPr>
          <a:xfrm>
            <a:off x="4843510" y="2858369"/>
            <a:ext cx="2578359" cy="1112509"/>
          </a:xfrm>
          <a:prstGeom prst="rect">
            <a:avLst/>
          </a:prstGeom>
        </p:spPr>
        <p:txBody>
          <a:bodyPr numCol="1" anchor="ctr">
            <a:no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48" name="Straight Connector 47">
            <a:extLst>
              <a:ext uri="{FF2B5EF4-FFF2-40B4-BE49-F238E27FC236}">
                <a16:creationId xmlns:a16="http://schemas.microsoft.com/office/drawing/2014/main" id="{07020995-6401-48DA-8AA2-1E69500BC5F9}"/>
              </a:ext>
            </a:extLst>
          </p:cNvPr>
          <p:cNvCxnSpPr>
            <a:cxnSpLocks/>
          </p:cNvCxnSpPr>
          <p:nvPr userDrawn="1"/>
        </p:nvCxnSpPr>
        <p:spPr>
          <a:xfrm>
            <a:off x="2795955" y="3319675"/>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65F7D516-CA4F-43D9-B770-1FCC2B21929C}"/>
              </a:ext>
            </a:extLst>
          </p:cNvPr>
          <p:cNvSpPr/>
          <p:nvPr userDrawn="1"/>
        </p:nvSpPr>
        <p:spPr>
          <a:xfrm>
            <a:off x="1283676" y="3840258"/>
            <a:ext cx="3024555"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p>
        </p:txBody>
      </p:sp>
      <p:sp>
        <p:nvSpPr>
          <p:cNvPr id="50" name="Rectangle 49">
            <a:extLst>
              <a:ext uri="{FF2B5EF4-FFF2-40B4-BE49-F238E27FC236}">
                <a16:creationId xmlns:a16="http://schemas.microsoft.com/office/drawing/2014/main" id="{E3F3691A-BB37-49B0-BE2F-8567CEA63329}"/>
              </a:ext>
            </a:extLst>
          </p:cNvPr>
          <p:cNvSpPr/>
          <p:nvPr userDrawn="1"/>
        </p:nvSpPr>
        <p:spPr>
          <a:xfrm>
            <a:off x="1940063"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p>
        </p:txBody>
      </p:sp>
      <p:sp>
        <p:nvSpPr>
          <p:cNvPr id="51" name="Text Placeholder 4">
            <a:extLst>
              <a:ext uri="{FF2B5EF4-FFF2-40B4-BE49-F238E27FC236}">
                <a16:creationId xmlns:a16="http://schemas.microsoft.com/office/drawing/2014/main" id="{E462F385-DB8A-4C34-B09E-577414C86CBC}"/>
              </a:ext>
            </a:extLst>
          </p:cNvPr>
          <p:cNvSpPr>
            <a:spLocks noGrp="1"/>
          </p:cNvSpPr>
          <p:nvPr>
            <p:ph type="body" sz="quarter" idx="20" hasCustomPrompt="1"/>
          </p:nvPr>
        </p:nvSpPr>
        <p:spPr>
          <a:xfrm>
            <a:off x="1442514" y="3893626"/>
            <a:ext cx="2706881" cy="813418"/>
          </a:xfrm>
          <a:prstGeom prst="rect">
            <a:avLst/>
          </a:prstGeom>
        </p:spPr>
        <p:txBody>
          <a:bodyPr numCol="1" anchor="ctr">
            <a:no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52" name="Text Placeholder 4">
            <a:extLst>
              <a:ext uri="{FF2B5EF4-FFF2-40B4-BE49-F238E27FC236}">
                <a16:creationId xmlns:a16="http://schemas.microsoft.com/office/drawing/2014/main" id="{CEC9545C-5DB1-4124-99E0-E35C41BB2976}"/>
              </a:ext>
            </a:extLst>
          </p:cNvPr>
          <p:cNvSpPr>
            <a:spLocks noGrp="1"/>
          </p:cNvSpPr>
          <p:nvPr>
            <p:ph type="body" sz="quarter" idx="22" hasCustomPrompt="1"/>
          </p:nvPr>
        </p:nvSpPr>
        <p:spPr>
          <a:xfrm>
            <a:off x="215660" y="5196483"/>
            <a:ext cx="1542141"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53" name="Text Placeholder 4">
            <a:extLst>
              <a:ext uri="{FF2B5EF4-FFF2-40B4-BE49-F238E27FC236}">
                <a16:creationId xmlns:a16="http://schemas.microsoft.com/office/drawing/2014/main" id="{E823172A-7D1A-4284-A15F-0B03EC24F09C}"/>
              </a:ext>
            </a:extLst>
          </p:cNvPr>
          <p:cNvSpPr>
            <a:spLocks noGrp="1"/>
          </p:cNvSpPr>
          <p:nvPr>
            <p:ph type="body" sz="quarter" idx="23" hasCustomPrompt="1"/>
          </p:nvPr>
        </p:nvSpPr>
        <p:spPr>
          <a:xfrm>
            <a:off x="2001163" y="5196483"/>
            <a:ext cx="1542141"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54" name="Rectangle 53">
            <a:extLst>
              <a:ext uri="{FF2B5EF4-FFF2-40B4-BE49-F238E27FC236}">
                <a16:creationId xmlns:a16="http://schemas.microsoft.com/office/drawing/2014/main" id="{0566DC11-27A7-4A6A-AF8E-86019842D578}"/>
              </a:ext>
            </a:extLst>
          </p:cNvPr>
          <p:cNvSpPr/>
          <p:nvPr userDrawn="1"/>
        </p:nvSpPr>
        <p:spPr>
          <a:xfrm>
            <a:off x="3741970" y="5122546"/>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p>
        </p:txBody>
      </p:sp>
      <p:sp>
        <p:nvSpPr>
          <p:cNvPr id="55" name="Text Placeholder 4">
            <a:extLst>
              <a:ext uri="{FF2B5EF4-FFF2-40B4-BE49-F238E27FC236}">
                <a16:creationId xmlns:a16="http://schemas.microsoft.com/office/drawing/2014/main" id="{21938C2C-26ED-4D1B-9D5F-A2BB3B2B5841}"/>
              </a:ext>
            </a:extLst>
          </p:cNvPr>
          <p:cNvSpPr>
            <a:spLocks noGrp="1"/>
          </p:cNvSpPr>
          <p:nvPr>
            <p:ph type="body" sz="quarter" idx="24" hasCustomPrompt="1"/>
          </p:nvPr>
        </p:nvSpPr>
        <p:spPr>
          <a:xfrm>
            <a:off x="3826790" y="5196483"/>
            <a:ext cx="1542141"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56" name="Rectangle 55">
            <a:extLst>
              <a:ext uri="{FF2B5EF4-FFF2-40B4-BE49-F238E27FC236}">
                <a16:creationId xmlns:a16="http://schemas.microsoft.com/office/drawing/2014/main" id="{81B3B75B-0095-41F0-A194-436F30F62742}"/>
              </a:ext>
            </a:extLst>
          </p:cNvPr>
          <p:cNvSpPr/>
          <p:nvPr userDrawn="1"/>
        </p:nvSpPr>
        <p:spPr>
          <a:xfrm>
            <a:off x="6671539"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p>
        </p:txBody>
      </p:sp>
      <p:cxnSp>
        <p:nvCxnSpPr>
          <p:cNvPr id="57" name="Straight Connector 56">
            <a:extLst>
              <a:ext uri="{FF2B5EF4-FFF2-40B4-BE49-F238E27FC236}">
                <a16:creationId xmlns:a16="http://schemas.microsoft.com/office/drawing/2014/main" id="{877A7AA4-4EBC-45E9-8629-9440DD32E04A}"/>
              </a:ext>
            </a:extLst>
          </p:cNvPr>
          <p:cNvCxnSpPr>
            <a:cxnSpLocks/>
          </p:cNvCxnSpPr>
          <p:nvPr userDrawn="1"/>
        </p:nvCxnSpPr>
        <p:spPr>
          <a:xfrm>
            <a:off x="9336655" y="3320511"/>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136663F6-3B38-4240-907B-81E5C2FFDA95}"/>
              </a:ext>
            </a:extLst>
          </p:cNvPr>
          <p:cNvSpPr/>
          <p:nvPr userDrawn="1"/>
        </p:nvSpPr>
        <p:spPr>
          <a:xfrm>
            <a:off x="7824376" y="3841094"/>
            <a:ext cx="3024555" cy="96129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p>
        </p:txBody>
      </p:sp>
      <p:sp>
        <p:nvSpPr>
          <p:cNvPr id="59" name="Rectangle 58">
            <a:extLst>
              <a:ext uri="{FF2B5EF4-FFF2-40B4-BE49-F238E27FC236}">
                <a16:creationId xmlns:a16="http://schemas.microsoft.com/office/drawing/2014/main" id="{0669C50F-73E5-46F5-A5B6-C30C399F87D9}"/>
              </a:ext>
            </a:extLst>
          </p:cNvPr>
          <p:cNvSpPr/>
          <p:nvPr userDrawn="1"/>
        </p:nvSpPr>
        <p:spPr>
          <a:xfrm>
            <a:off x="8480763"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600"/>
          </a:p>
        </p:txBody>
      </p:sp>
      <p:sp>
        <p:nvSpPr>
          <p:cNvPr id="61" name="Text Placeholder 4">
            <a:extLst>
              <a:ext uri="{FF2B5EF4-FFF2-40B4-BE49-F238E27FC236}">
                <a16:creationId xmlns:a16="http://schemas.microsoft.com/office/drawing/2014/main" id="{B44A9168-49DF-4180-8F0F-6DC57D1CA022}"/>
              </a:ext>
            </a:extLst>
          </p:cNvPr>
          <p:cNvSpPr>
            <a:spLocks noGrp="1"/>
          </p:cNvSpPr>
          <p:nvPr>
            <p:ph type="body" sz="quarter" idx="25" hasCustomPrompt="1"/>
          </p:nvPr>
        </p:nvSpPr>
        <p:spPr>
          <a:xfrm>
            <a:off x="7983214" y="3894462"/>
            <a:ext cx="2706881" cy="813418"/>
          </a:xfrm>
          <a:prstGeom prst="rect">
            <a:avLst/>
          </a:prstGeom>
        </p:spPr>
        <p:txBody>
          <a:bodyPr numCol="1" anchor="ctr">
            <a:no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2" name="Text Placeholder 4">
            <a:extLst>
              <a:ext uri="{FF2B5EF4-FFF2-40B4-BE49-F238E27FC236}">
                <a16:creationId xmlns:a16="http://schemas.microsoft.com/office/drawing/2014/main" id="{1313E18E-38B8-4EBB-9D96-110801AC184C}"/>
              </a:ext>
            </a:extLst>
          </p:cNvPr>
          <p:cNvSpPr>
            <a:spLocks noGrp="1"/>
          </p:cNvSpPr>
          <p:nvPr>
            <p:ph type="body" sz="quarter" idx="26" hasCustomPrompt="1"/>
          </p:nvPr>
        </p:nvSpPr>
        <p:spPr>
          <a:xfrm>
            <a:off x="6756360" y="5197319"/>
            <a:ext cx="1542141"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3" name="Text Placeholder 4">
            <a:extLst>
              <a:ext uri="{FF2B5EF4-FFF2-40B4-BE49-F238E27FC236}">
                <a16:creationId xmlns:a16="http://schemas.microsoft.com/office/drawing/2014/main" id="{4141F28E-CB65-4118-AA8C-F84E3195C422}"/>
              </a:ext>
            </a:extLst>
          </p:cNvPr>
          <p:cNvSpPr>
            <a:spLocks noGrp="1"/>
          </p:cNvSpPr>
          <p:nvPr>
            <p:ph type="body" sz="quarter" idx="27" hasCustomPrompt="1"/>
          </p:nvPr>
        </p:nvSpPr>
        <p:spPr>
          <a:xfrm>
            <a:off x="8541863" y="5197319"/>
            <a:ext cx="1542141" cy="813418"/>
          </a:xfrm>
          <a:prstGeom prst="rect">
            <a:avLst/>
          </a:prstGeom>
        </p:spPr>
        <p:txBody>
          <a:bodyPr numCol="1" anchor="ctr">
            <a:no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4" name="Rectangle 63">
            <a:extLst>
              <a:ext uri="{FF2B5EF4-FFF2-40B4-BE49-F238E27FC236}">
                <a16:creationId xmlns:a16="http://schemas.microsoft.com/office/drawing/2014/main" id="{82AF7C40-D349-4C97-A347-76CF953E3C19}"/>
              </a:ext>
            </a:extLst>
          </p:cNvPr>
          <p:cNvSpPr/>
          <p:nvPr userDrawn="1"/>
        </p:nvSpPr>
        <p:spPr>
          <a:xfrm>
            <a:off x="10282670" y="5123382"/>
            <a:ext cx="1711780" cy="9612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lvl="0" indent="-231775" algn="ctr">
              <a:lnSpc>
                <a:spcPct val="90000"/>
              </a:lnSpc>
              <a:spcBef>
                <a:spcPts val="1000"/>
              </a:spcBef>
              <a:buClr>
                <a:srgbClr val="BB5D00"/>
              </a:buClr>
              <a:buSzPct val="105000"/>
              <a:buFont typeface="Arial" panose="020B0604020202020204" pitchFamily="34" charset="0"/>
              <a:buChar char="•"/>
            </a:pPr>
            <a:endParaRPr lang="en-US" sz="1600" b="0" i="0"/>
          </a:p>
        </p:txBody>
      </p:sp>
      <p:sp>
        <p:nvSpPr>
          <p:cNvPr id="65" name="Text Placeholder 4">
            <a:extLst>
              <a:ext uri="{FF2B5EF4-FFF2-40B4-BE49-F238E27FC236}">
                <a16:creationId xmlns:a16="http://schemas.microsoft.com/office/drawing/2014/main" id="{0D7BF459-0952-4A8A-B4A1-94F3EAB278B5}"/>
              </a:ext>
            </a:extLst>
          </p:cNvPr>
          <p:cNvSpPr>
            <a:spLocks noGrp="1"/>
          </p:cNvSpPr>
          <p:nvPr>
            <p:ph type="body" sz="quarter" idx="28" hasCustomPrompt="1"/>
          </p:nvPr>
        </p:nvSpPr>
        <p:spPr>
          <a:xfrm>
            <a:off x="10367490" y="5197319"/>
            <a:ext cx="1542141" cy="81258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buFontTx/>
              <a:buNone/>
              <a:defRPr lang="en-US" sz="1600" b="0" i="0" kern="1200" dirty="0">
                <a:solidFill>
                  <a:schemeClr val="tx1"/>
                </a:solidFill>
                <a:effectLst/>
                <a:latin typeface="Arial" panose="020B0604020202020204" pitchFamily="34" charset="0"/>
                <a:ea typeface="+mn-ea"/>
                <a:cs typeface="Arial" panose="020B0604020202020204" pitchFamily="34" charset="0"/>
              </a:defRPr>
            </a:lvl1pPr>
          </a:lstStyle>
          <a:p>
            <a:pPr marL="0" lvl="0" algn="ctr"/>
            <a:r>
              <a:rPr lang="en-US"/>
              <a:t>text</a:t>
            </a:r>
          </a:p>
        </p:txBody>
      </p:sp>
      <p:sp>
        <p:nvSpPr>
          <p:cNvPr id="70" name="Content Placeholder 5">
            <a:extLst>
              <a:ext uri="{FF2B5EF4-FFF2-40B4-BE49-F238E27FC236}">
                <a16:creationId xmlns:a16="http://schemas.microsoft.com/office/drawing/2014/main" id="{4401CDEB-D3A5-4F91-8D58-CE23E7CF8532}"/>
              </a:ext>
            </a:extLst>
          </p:cNvPr>
          <p:cNvSpPr>
            <a:spLocks noGrp="1"/>
          </p:cNvSpPr>
          <p:nvPr>
            <p:ph sz="quarter" idx="4"/>
          </p:nvPr>
        </p:nvSpPr>
        <p:spPr>
          <a:xfrm>
            <a:off x="406346" y="1286313"/>
            <a:ext cx="5420021" cy="1284785"/>
          </a:xfrm>
          <a:prstGeom prst="rect">
            <a:avLst/>
          </a:prstGeom>
        </p:spPr>
        <p:txBody>
          <a:bodyPr>
            <a:noAutofit/>
          </a:bodyPr>
          <a:lstStyle>
            <a:lvl1pPr>
              <a:defRPr sz="1800"/>
            </a:lvl1pPr>
            <a:lvl2pPr>
              <a:buClr>
                <a:srgbClr val="BB5D00"/>
              </a:buClr>
              <a:defRPr sz="1600"/>
            </a:lvl2pPr>
            <a:lvl3pPr>
              <a:buClr>
                <a:srgbClr val="BB5D00"/>
              </a:buClr>
              <a:defRPr sz="1400"/>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72" name="Content Placeholder 5">
            <a:extLst>
              <a:ext uri="{FF2B5EF4-FFF2-40B4-BE49-F238E27FC236}">
                <a16:creationId xmlns:a16="http://schemas.microsoft.com/office/drawing/2014/main" id="{8529457F-9109-4E08-B281-08867157CC5B}"/>
              </a:ext>
            </a:extLst>
          </p:cNvPr>
          <p:cNvSpPr>
            <a:spLocks noGrp="1"/>
          </p:cNvSpPr>
          <p:nvPr>
            <p:ph sz="quarter" idx="19"/>
          </p:nvPr>
        </p:nvSpPr>
        <p:spPr>
          <a:xfrm>
            <a:off x="6631279" y="1258704"/>
            <a:ext cx="5375132" cy="1378483"/>
          </a:xfrm>
          <a:prstGeom prst="rect">
            <a:avLst/>
          </a:prstGeom>
        </p:spPr>
        <p:txBody>
          <a:bodyPr>
            <a:noAutofit/>
          </a:bodyPr>
          <a:lstStyle>
            <a:lvl1pPr marL="231775" indent="-231775">
              <a:defRPr lang="en-US" sz="1800" b="0" i="0" kern="1200" dirty="0">
                <a:solidFill>
                  <a:schemeClr val="tx1"/>
                </a:solidFill>
                <a:latin typeface="Arial" panose="020B0604020202020204" pitchFamily="34" charset="0"/>
                <a:ea typeface="+mn-ea"/>
                <a:cs typeface="Arial" panose="020B0604020202020204" pitchFamily="34" charset="0"/>
              </a:defRPr>
            </a:lvl1pPr>
            <a:lvl2pPr marL="628650" indent="-342900">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2pPr>
            <a:lvl3pPr marL="804862" indent="-342900">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3pPr>
            <a:lvl4pPr>
              <a:buClr>
                <a:srgbClr val="BB5D00"/>
              </a:buClr>
              <a:defRPr sz="1600"/>
            </a:lvl4pPr>
            <a:lvl5pPr>
              <a:buClr>
                <a:srgbClr val="BB5D00"/>
              </a:buClr>
              <a:defRPr sz="1600"/>
            </a:lvl5pPr>
          </a:lstStyle>
          <a:p>
            <a:pPr marL="231775" lvl="0" indent="-231775" algn="l" defTabSz="914400" rtl="0" eaLnBrk="1" latinLnBrk="0" hangingPunct="1">
              <a:lnSpc>
                <a:spcPct val="90000"/>
              </a:lnSpc>
              <a:spcBef>
                <a:spcPts val="1000"/>
              </a:spcBef>
              <a:buClr>
                <a:srgbClr val="BB5D00"/>
              </a:buClr>
              <a:buSzPct val="105000"/>
              <a:buFont typeface="Arial" panose="020B0604020202020204" pitchFamily="34" charset="0"/>
              <a:buChar char="•"/>
            </a:pPr>
            <a:r>
              <a:rPr lang="en-US"/>
              <a:t>Click to edit Master text styles</a:t>
            </a:r>
          </a:p>
          <a:p>
            <a:pPr marL="628650" lvl="1" indent="-34290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804862" lvl="2" indent="-342900" algn="l" defTabSz="914400" rtl="0" eaLnBrk="1" latinLnBrk="0" hangingPunct="1">
              <a:lnSpc>
                <a:spcPct val="90000"/>
              </a:lnSpc>
              <a:spcBef>
                <a:spcPts val="500"/>
              </a:spcBef>
              <a:buClr>
                <a:srgbClr val="BB5D00"/>
              </a:buClr>
              <a:buFont typeface="Courier New" panose="02070309020205020404" pitchFamily="49" charset="0"/>
              <a:buChar char="o"/>
            </a:pPr>
            <a:r>
              <a:rPr lang="en-US"/>
              <a:t>Third level</a:t>
            </a:r>
          </a:p>
        </p:txBody>
      </p:sp>
    </p:spTree>
    <p:extLst>
      <p:ext uri="{BB962C8B-B14F-4D97-AF65-F5344CB8AC3E}">
        <p14:creationId xmlns:p14="http://schemas.microsoft.com/office/powerpoint/2010/main" val="838306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1"/>
            </p:custDataLst>
            <p:extLst>
              <p:ext uri="{D42A27DB-BD31-4B8C-83A1-F6EECF244321}">
                <p14:modId xmlns:p14="http://schemas.microsoft.com/office/powerpoint/2010/main" val="285065274"/>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5183188" y="1386348"/>
            <a:ext cx="6172200" cy="4474702"/>
          </a:xfrm>
          <a:prstGeom prst="rect">
            <a:avLst/>
          </a:prstGeom>
        </p:spPr>
        <p:txBody>
          <a:bodyPr>
            <a:noAutofit/>
          </a:bodyPr>
          <a:lstStyle>
            <a:lvl1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1pPr>
            <a:lvl2pPr marL="573088" indent="-287338" algn="l" defTabSz="914400" rtl="0" eaLnBrk="1" latinLnBrk="0" hangingPunct="1">
              <a:lnSpc>
                <a:spcPct val="90000"/>
              </a:lnSpc>
              <a:buClr>
                <a:srgbClr val="BB5D00"/>
              </a:buClr>
              <a:defRPr lang="en-US" sz="1800" b="0" i="0" kern="1200" dirty="0">
                <a:solidFill>
                  <a:schemeClr val="tx1"/>
                </a:solidFill>
                <a:latin typeface="Arial" panose="020B0604020202020204" pitchFamily="34" charset="0"/>
                <a:ea typeface="+mn-ea"/>
                <a:cs typeface="Arial" panose="020B0604020202020204" pitchFamily="34" charset="0"/>
              </a:defRPr>
            </a:lvl2pPr>
            <a:lvl3pPr marL="738188" indent="-277813" algn="l" defTabSz="914400" rtl="0" eaLnBrk="1" latinLnBrk="0" hangingPunct="1">
              <a:lnSpc>
                <a:spcPct val="90000"/>
              </a:lnSpc>
              <a:buClr>
                <a:srgbClr val="BB5D00"/>
              </a:buClr>
              <a:defRPr lang="en-US" sz="1600" b="0" i="0" kern="1200" dirty="0">
                <a:solidFill>
                  <a:schemeClr val="tx1"/>
                </a:solidFill>
                <a:latin typeface="Arial" panose="020B0604020202020204" pitchFamily="34" charset="0"/>
                <a:ea typeface="+mn-ea"/>
                <a:cs typeface="Arial" panose="020B0604020202020204" pitchFamily="34" charset="0"/>
              </a:defRPr>
            </a:lvl3pPr>
            <a:lvl4pPr marL="914400" indent="-225425" algn="l" defTabSz="914400" rtl="0" eaLnBrk="1" latinLnBrk="0" hangingPunct="1">
              <a:lnSpc>
                <a:spcPct val="90000"/>
              </a:lnSpc>
              <a:buClr>
                <a:srgbClr val="BB5D00"/>
              </a:buClr>
              <a:defRPr lang="en-US" sz="1400" b="0" i="0" kern="1200" dirty="0">
                <a:solidFill>
                  <a:schemeClr val="tx1"/>
                </a:solidFill>
                <a:latin typeface="Arial" panose="020B0604020202020204" pitchFamily="34" charset="0"/>
                <a:ea typeface="+mn-ea"/>
                <a:cs typeface="Arial" panose="020B0604020202020204" pitchFamily="34" charset="0"/>
              </a:defRPr>
            </a:lvl4pPr>
            <a:lvl5pPr algn="l" defTabSz="914400" rtl="0" eaLnBrk="1" latinLnBrk="0" hangingPunct="1">
              <a:lnSpc>
                <a:spcPct val="90000"/>
              </a:lnSpc>
              <a:buClr>
                <a:srgbClr val="BB5D00"/>
              </a:buClr>
              <a:defRPr lang="en-US" sz="2000" b="0" i="0" kern="1200" dirty="0">
                <a:solidFill>
                  <a:schemeClr val="tx1"/>
                </a:solidFill>
                <a:latin typeface="Arial" panose="020B0604020202020204" pitchFamily="34" charset="0"/>
                <a:ea typeface="+mn-ea"/>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839788" y="1386348"/>
            <a:ext cx="3932237" cy="4482640"/>
          </a:xfrm>
          <a:prstGeom prst="rect">
            <a:avLst/>
          </a:prstGeo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p:txBody>
          <a:bodyPr>
            <a:noAutofit/>
          </a:body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p:txBody>
          <a:bodyPr>
            <a:noAutofit/>
          </a:bodyPr>
          <a:lstStyle/>
          <a:p>
            <a:endParaRPr lang="en-US"/>
          </a:p>
        </p:txBody>
      </p:sp>
      <p:sp>
        <p:nvSpPr>
          <p:cNvPr id="7" name="Slide Number Placeholder 6">
            <a:extLst>
              <a:ext uri="{FF2B5EF4-FFF2-40B4-BE49-F238E27FC236}">
                <a16:creationId xmlns:a16="http://schemas.microsoft.com/office/drawing/2014/main" id="{8F0B9583-D75D-384C-83CA-258F75C2887F}"/>
              </a:ext>
            </a:extLst>
          </p:cNvPr>
          <p:cNvSpPr>
            <a:spLocks noGrp="1"/>
          </p:cNvSpPr>
          <p:nvPr>
            <p:ph type="sldNum" sz="quarter" idx="12"/>
          </p:nvPr>
        </p:nvSpPr>
        <p:spPr>
          <a:xfrm>
            <a:off x="10012219" y="6577564"/>
            <a:ext cx="2179780" cy="281561"/>
          </a:xfrm>
          <a:prstGeom prst="rect">
            <a:avLst/>
          </a:prstGeom>
        </p:spPr>
        <p:txBody>
          <a:bodyPr>
            <a:noAutofit/>
          </a:bodyPr>
          <a:lstStyle>
            <a:lvl1pPr algn="r">
              <a:defRPr>
                <a:solidFill>
                  <a:srgbClr val="511F11"/>
                </a:solidFill>
              </a:defRPr>
            </a:lvl1pPr>
          </a:lstStyle>
          <a:p>
            <a:fld id="{B5EB69C0-7537-C24C-BC67-8B5F238D9475}" type="slidenum">
              <a:rPr lang="en-US" smtClean="0"/>
              <a:pPr/>
              <a:t>‹#›</a:t>
            </a:fld>
            <a:endParaRPr lang="en-US"/>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452487" y="365127"/>
            <a:ext cx="9559733" cy="675389"/>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9587125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DAB44-3933-4383-A7E8-C2260715D422}"/>
              </a:ext>
            </a:extLst>
          </p:cNvPr>
          <p:cNvSpPr/>
          <p:nvPr userDrawn="1"/>
        </p:nvSpPr>
        <p:spPr>
          <a:xfrm>
            <a:off x="1" y="-83127"/>
            <a:ext cx="12192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9" name="Rectangle 18">
            <a:extLst>
              <a:ext uri="{FF2B5EF4-FFF2-40B4-BE49-F238E27FC236}">
                <a16:creationId xmlns:a16="http://schemas.microsoft.com/office/drawing/2014/main" id="{770029AF-D023-45FE-9940-6C39D36BC155}"/>
              </a:ext>
            </a:extLst>
          </p:cNvPr>
          <p:cNvSpPr/>
          <p:nvPr userDrawn="1"/>
        </p:nvSpPr>
        <p:spPr>
          <a:xfrm rot="5400000">
            <a:off x="7752178" y="2708660"/>
            <a:ext cx="6941129" cy="1357555"/>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1"/>
            </p:custDataLst>
            <p:extLst>
              <p:ext uri="{D42A27DB-BD31-4B8C-83A1-F6EECF244321}">
                <p14:modId xmlns:p14="http://schemas.microsoft.com/office/powerpoint/2010/main" val="3144360854"/>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966561" y="613188"/>
            <a:ext cx="8221435" cy="5397247"/>
          </a:xfrm>
          <a:prstGeom prst="rect">
            <a:avLst/>
          </a:prstGeom>
        </p:spPr>
        <p:txBody>
          <a:bodyPr vert="eaVert">
            <a:noAutofit/>
          </a:bodyPr>
          <a:lstStyle>
            <a:lvl1pPr>
              <a:defRPr sz="2000">
                <a:solidFill>
                  <a:schemeClr val="tx1"/>
                </a:solidFill>
              </a:defRPr>
            </a:lvl1pPr>
            <a:lvl2pPr>
              <a:defRPr sz="1800">
                <a:solidFill>
                  <a:schemeClr val="tx1"/>
                </a:solidFill>
              </a:defRPr>
            </a:lvl2pPr>
            <a:lvl3pPr>
              <a:buClr>
                <a:srgbClr val="BB5D00"/>
              </a:buClr>
              <a:defRPr sz="1600">
                <a:solidFill>
                  <a:schemeClr val="tx1"/>
                </a:solidFill>
              </a:defRPr>
            </a:lvl3pPr>
            <a:lvl4pPr>
              <a:buClr>
                <a:srgbClr val="BB5D00"/>
              </a:buClr>
              <a:defRPr sz="1400">
                <a:solidFill>
                  <a:schemeClr val="tx1"/>
                </a:solidFill>
              </a:defRPr>
            </a:lvl4pPr>
            <a:lvl5pPr>
              <a:buClr>
                <a:srgbClr val="BB5D00"/>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242279" y="6258203"/>
            <a:ext cx="854900" cy="359365"/>
          </a:xfrm>
          <a:prstGeom prst="rect">
            <a:avLst/>
          </a:prstGeom>
        </p:spPr>
        <p:txBody>
          <a:bodyPr>
            <a:noAutofit/>
          </a:bodyPr>
          <a:lstStyle>
            <a:lvl1pPr>
              <a:defRPr sz="900">
                <a:solidFill>
                  <a:srgbClr val="511F11"/>
                </a:solidFill>
              </a:defRPr>
            </a:lvl1pPr>
          </a:lstStyle>
          <a:p>
            <a:fld id="{B5EB69C0-7537-C24C-BC67-8B5F238D9475}" type="slidenum">
              <a:rPr lang="en-US" smtClean="0"/>
              <a:pPr/>
              <a:t>‹#›</a:t>
            </a:fld>
            <a:endParaRPr lang="en-US"/>
          </a:p>
        </p:txBody>
      </p:sp>
      <p:cxnSp>
        <p:nvCxnSpPr>
          <p:cNvPr id="7" name="Straight Connector 6">
            <a:extLst>
              <a:ext uri="{FF2B5EF4-FFF2-40B4-BE49-F238E27FC236}">
                <a16:creationId xmlns:a16="http://schemas.microsoft.com/office/drawing/2014/main" id="{14B242E6-61D1-44BD-BFA5-E1979DCE966F}"/>
              </a:ext>
            </a:extLst>
          </p:cNvPr>
          <p:cNvCxnSpPr>
            <a:cxnSpLocks/>
          </p:cNvCxnSpPr>
          <p:nvPr userDrawn="1"/>
        </p:nvCxnSpPr>
        <p:spPr>
          <a:xfrm>
            <a:off x="10536111" y="-83127"/>
            <a:ext cx="0" cy="6941127"/>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8581410" y="2585749"/>
            <a:ext cx="5211685" cy="802279"/>
          </a:xfrm>
          <a:prstGeom prst="rect">
            <a:avLst/>
          </a:prstGeom>
        </p:spPr>
        <p:txBody>
          <a:bodyPr vert="horz" lIns="91440" tIns="45720" rIns="91440" bIns="45720" rtlCol="0" anchor="ctr">
            <a:noAutofit/>
          </a:bodyPr>
          <a:lstStyle>
            <a:lvl1pPr>
              <a:defRPr sz="2400"/>
            </a:lvl1pPr>
          </a:lstStyle>
          <a:p>
            <a:r>
              <a:rPr lang="en-US"/>
              <a:t>Click to edit Master title style</a:t>
            </a:r>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10826477" y="3313433"/>
            <a:ext cx="2377440" cy="148013"/>
          </a:xfrm>
          <a:prstGeom prst="rect">
            <a:avLst/>
          </a:prstGeom>
        </p:spPr>
      </p:pic>
      <p:grpSp>
        <p:nvGrpSpPr>
          <p:cNvPr id="21" name="Group 20">
            <a:extLst>
              <a:ext uri="{FF2B5EF4-FFF2-40B4-BE49-F238E27FC236}">
                <a16:creationId xmlns:a16="http://schemas.microsoft.com/office/drawing/2014/main" id="{0BD520B2-47C8-4C06-BDE6-FD14E9B67CD4}"/>
              </a:ext>
            </a:extLst>
          </p:cNvPr>
          <p:cNvGrpSpPr/>
          <p:nvPr userDrawn="1"/>
        </p:nvGrpSpPr>
        <p:grpSpPr>
          <a:xfrm>
            <a:off x="10832385" y="-83128"/>
            <a:ext cx="1408183" cy="6941127"/>
            <a:chOff x="8124288" y="-83128"/>
            <a:chExt cx="1056137" cy="6941127"/>
          </a:xfrm>
        </p:grpSpPr>
        <p:grpSp>
          <p:nvGrpSpPr>
            <p:cNvPr id="20" name="Group 19">
              <a:extLst>
                <a:ext uri="{FF2B5EF4-FFF2-40B4-BE49-F238E27FC236}">
                  <a16:creationId xmlns:a16="http://schemas.microsoft.com/office/drawing/2014/main" id="{3B4A9004-AA87-4DF9-B156-563188157173}"/>
                </a:ext>
              </a:extLst>
            </p:cNvPr>
            <p:cNvGrpSpPr/>
            <p:nvPr userDrawn="1"/>
          </p:nvGrpSpPr>
          <p:grpSpPr>
            <a:xfrm>
              <a:off x="8884178" y="-83128"/>
              <a:ext cx="296247" cy="6941127"/>
              <a:chOff x="8884178" y="-83128"/>
              <a:chExt cx="296247" cy="6941127"/>
            </a:xfrm>
          </p:grpSpPr>
          <p:pic>
            <p:nvPicPr>
              <p:cNvPr id="13" name="Picture 12" descr="A close up of a wood surface&#10;&#10;Description automatically generated with low confidence">
                <a:extLst>
                  <a:ext uri="{FF2B5EF4-FFF2-40B4-BE49-F238E27FC236}">
                    <a16:creationId xmlns:a16="http://schemas.microsoft.com/office/drawing/2014/main" id="{38432B2D-306B-4CBA-86B7-DB47E8D7D31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2256" t="1225" r="64259" b="44"/>
              <a:stretch/>
            </p:blipFill>
            <p:spPr>
              <a:xfrm>
                <a:off x="8884178" y="-83128"/>
                <a:ext cx="296247" cy="6941127"/>
              </a:xfrm>
              <a:prstGeom prst="rect">
                <a:avLst/>
              </a:prstGeom>
            </p:spPr>
          </p:pic>
          <p:pic>
            <p:nvPicPr>
              <p:cNvPr id="14" name="Picture 13" descr="Logo&#10;&#10;Description automatically generated">
                <a:extLst>
                  <a:ext uri="{FF2B5EF4-FFF2-40B4-BE49-F238E27FC236}">
                    <a16:creationId xmlns:a16="http://schemas.microsoft.com/office/drawing/2014/main" id="{88F1D7E9-B020-4E99-ACEB-50B815B382D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400000">
                <a:off x="7838504" y="3259902"/>
                <a:ext cx="2387595" cy="255067"/>
              </a:xfrm>
              <a:prstGeom prst="rect">
                <a:avLst/>
              </a:prstGeom>
            </p:spPr>
          </p:pic>
        </p:grpSp>
        <p:pic>
          <p:nvPicPr>
            <p:cNvPr id="16" name="Picture 15" descr="Logo&#10;&#10;Description automatically generated with medium confidence">
              <a:extLst>
                <a:ext uri="{FF2B5EF4-FFF2-40B4-BE49-F238E27FC236}">
                  <a16:creationId xmlns:a16="http://schemas.microsoft.com/office/drawing/2014/main" id="{810AE155-8837-4393-826D-C0B96FE3A468}"/>
                </a:ext>
              </a:extLst>
            </p:cNvPr>
            <p:cNvPicPr>
              <a:picLocks noChangeAspect="1"/>
            </p:cNvPicPr>
            <p:nvPr userDrawn="1"/>
          </p:nvPicPr>
          <p:blipFill>
            <a:blip r:embed="rId8"/>
            <a:stretch>
              <a:fillRect/>
            </a:stretch>
          </p:blipFill>
          <p:spPr>
            <a:xfrm rot="5400000">
              <a:off x="7767850" y="5949166"/>
              <a:ext cx="1229872" cy="516996"/>
            </a:xfrm>
            <a:prstGeom prst="rect">
              <a:avLst/>
            </a:prstGeom>
          </p:spPr>
        </p:pic>
      </p:grpSp>
    </p:spTree>
    <p:extLst>
      <p:ext uri="{BB962C8B-B14F-4D97-AF65-F5344CB8AC3E}">
        <p14:creationId xmlns:p14="http://schemas.microsoft.com/office/powerpoint/2010/main" val="510196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nchor="b" anchorCtr="0"/>
          <a:lstStyle/>
          <a:p>
            <a:fld id="{4CE482DC-2269-4F26-9D2A-7E44B1A4CD85}" type="slidenum">
              <a:rPr lang="en-US" smtClean="0"/>
              <a:t>‹#›</a:t>
            </a:fld>
            <a:endParaRPr lang="en-US"/>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8435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9FB02538-897C-0C46-9207-02B5C17CE8FA}"/>
              </a:ext>
            </a:extLst>
          </p:cNvPr>
          <p:cNvSpPr>
            <a:spLocks noGrp="1"/>
          </p:cNvSpPr>
          <p:nvPr>
            <p:ph type="sldNum" sz="quarter" idx="12"/>
          </p:nvPr>
        </p:nvSpPr>
        <p:spPr>
          <a:xfrm>
            <a:off x="11643733" y="6481446"/>
            <a:ext cx="548267" cy="365125"/>
          </a:xfrm>
        </p:spPr>
        <p:txBody>
          <a:bodyPr/>
          <a:lstStyle>
            <a:lvl1pPr>
              <a:defRPr sz="800">
                <a:solidFill>
                  <a:schemeClr val="tx1">
                    <a:lumMod val="85000"/>
                    <a:lumOff val="15000"/>
                  </a:schemeClr>
                </a:solidFill>
              </a:defRPr>
            </a:lvl1pPr>
          </a:lstStyle>
          <a:p>
            <a:fld id="{B5EB69C0-7537-C24C-BC67-8B5F238D9475}" type="slidenum">
              <a:rPr lang="en-US" smtClean="0"/>
              <a:pPr/>
              <a:t>‹#›</a:t>
            </a:fld>
            <a:endParaRPr lang="en-US"/>
          </a:p>
        </p:txBody>
      </p:sp>
      <p:sp>
        <p:nvSpPr>
          <p:cNvPr id="21" name="Title 1">
            <a:extLst>
              <a:ext uri="{FF2B5EF4-FFF2-40B4-BE49-F238E27FC236}">
                <a16:creationId xmlns:a16="http://schemas.microsoft.com/office/drawing/2014/main" id="{B7645150-C6CF-D148-A362-C67822A90630}"/>
              </a:ext>
            </a:extLst>
          </p:cNvPr>
          <p:cNvSpPr>
            <a:spLocks noGrp="1"/>
          </p:cNvSpPr>
          <p:nvPr>
            <p:ph type="title"/>
          </p:nvPr>
        </p:nvSpPr>
        <p:spPr>
          <a:xfrm>
            <a:off x="472440" y="80170"/>
            <a:ext cx="7559040" cy="854647"/>
          </a:xfrm>
          <a:prstGeom prst="rect">
            <a:avLst/>
          </a:prstGeom>
        </p:spPr>
        <p:txBody>
          <a:bodyPr anchor="ctr">
            <a:normAutofit/>
          </a:bodyPr>
          <a:lstStyle>
            <a:lvl1pPr>
              <a:lnSpc>
                <a:spcPct val="90000"/>
              </a:lnSpc>
              <a:defRPr sz="2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1F89376E-74F5-48D2-B5ED-43DA809F4500}"/>
              </a:ext>
            </a:extLst>
          </p:cNvPr>
          <p:cNvSpPr>
            <a:spLocks noGrp="1"/>
          </p:cNvSpPr>
          <p:nvPr>
            <p:ph idx="13"/>
          </p:nvPr>
        </p:nvSpPr>
        <p:spPr>
          <a:xfrm>
            <a:off x="365760" y="1645031"/>
            <a:ext cx="5699757" cy="4351338"/>
          </a:xfrm>
        </p:spPr>
        <p:txBody>
          <a:bodyPr>
            <a:normAutofit/>
          </a:bodyPr>
          <a:lstStyle>
            <a:lvl1pPr>
              <a:spcBef>
                <a:spcPts val="1200"/>
              </a:spcBef>
              <a:defRPr sz="2400"/>
            </a:lvl1pPr>
            <a:lvl2pPr marL="742950" indent="-400050">
              <a:spcBef>
                <a:spcPts val="1200"/>
              </a:spcBef>
              <a:defRPr sz="2000">
                <a:solidFill>
                  <a:schemeClr val="tx1"/>
                </a:solidFill>
              </a:defRPr>
            </a:lvl2pPr>
            <a:lvl3pPr marL="1028700" indent="-342900">
              <a:spcBef>
                <a:spcPts val="1200"/>
              </a:spcBef>
              <a:buClr>
                <a:srgbClr val="BB5D00"/>
              </a:buClr>
              <a:defRPr sz="1600"/>
            </a:lvl3pPr>
            <a:lvl4pPr marL="1314450" indent="-285750">
              <a:spcBef>
                <a:spcPts val="1200"/>
              </a:spcBef>
              <a:buClr>
                <a:srgbClr val="BB5D00"/>
              </a:buClr>
              <a:defRPr sz="1400"/>
            </a:lvl4pPr>
            <a:lvl5pPr>
              <a:buClr>
                <a:srgbClr val="BB5D00"/>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a:extLst>
              <a:ext uri="{FF2B5EF4-FFF2-40B4-BE49-F238E27FC236}">
                <a16:creationId xmlns:a16="http://schemas.microsoft.com/office/drawing/2014/main" id="{E65F4BD2-0EBE-4CC9-983B-EC08798ED7A9}"/>
              </a:ext>
            </a:extLst>
          </p:cNvPr>
          <p:cNvSpPr>
            <a:spLocks noGrp="1"/>
          </p:cNvSpPr>
          <p:nvPr>
            <p:ph idx="14"/>
          </p:nvPr>
        </p:nvSpPr>
        <p:spPr>
          <a:xfrm>
            <a:off x="6156960" y="1645031"/>
            <a:ext cx="5699757" cy="4351338"/>
          </a:xfrm>
        </p:spPr>
        <p:txBody>
          <a:bodyPr>
            <a:normAutofit/>
          </a:bodyPr>
          <a:lstStyle>
            <a:lvl1pPr>
              <a:spcBef>
                <a:spcPts val="1200"/>
              </a:spcBef>
              <a:defRPr sz="2400"/>
            </a:lvl1pPr>
            <a:lvl2pPr marL="742950" indent="-400050">
              <a:spcBef>
                <a:spcPts val="1200"/>
              </a:spcBef>
              <a:defRPr sz="2000">
                <a:solidFill>
                  <a:schemeClr val="tx1"/>
                </a:solidFill>
              </a:defRPr>
            </a:lvl2pPr>
            <a:lvl3pPr marL="1028700" indent="-342900">
              <a:spcBef>
                <a:spcPts val="1200"/>
              </a:spcBef>
              <a:buClr>
                <a:srgbClr val="BB5D00"/>
              </a:buClr>
              <a:defRPr sz="1600"/>
            </a:lvl3pPr>
            <a:lvl4pPr marL="1314450" indent="-285750">
              <a:spcBef>
                <a:spcPts val="1200"/>
              </a:spcBef>
              <a:buClr>
                <a:srgbClr val="BB5D00"/>
              </a:buClr>
              <a:defRPr sz="1400"/>
            </a:lvl4pPr>
            <a:lvl5pPr>
              <a:buClr>
                <a:srgbClr val="BB5D00"/>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96740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 arrow bullet-embed font to 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C4B9-0F6B-844C-8F59-53CC4699C9E3}"/>
              </a:ext>
            </a:extLst>
          </p:cNvPr>
          <p:cNvSpPr>
            <a:spLocks noGrp="1"/>
          </p:cNvSpPr>
          <p:nvPr userDrawn="1">
            <p:ph type="title"/>
          </p:nvPr>
        </p:nvSpPr>
        <p:spPr>
          <a:xfrm>
            <a:off x="396240" y="80170"/>
            <a:ext cx="7620000" cy="854647"/>
          </a:xfrm>
          <a:prstGeom prst="rect">
            <a:avLst/>
          </a:prstGeom>
        </p:spPr>
        <p:txBody>
          <a:bodyPr anchor="ctr">
            <a:normAutofit/>
          </a:bodyPr>
          <a:lstStyle>
            <a:lvl1pPr>
              <a:lnSpc>
                <a:spcPct val="90000"/>
              </a:lnSpc>
              <a:defRPr sz="24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36CE8378-8E25-4046-9F01-0519761AC6A0}"/>
              </a:ext>
            </a:extLst>
          </p:cNvPr>
          <p:cNvSpPr>
            <a:spLocks noGrp="1"/>
          </p:cNvSpPr>
          <p:nvPr userDrawn="1">
            <p:ph type="sldNum" sz="quarter" idx="12"/>
          </p:nvPr>
        </p:nvSpPr>
        <p:spPr>
          <a:xfrm>
            <a:off x="11627935" y="6470652"/>
            <a:ext cx="548267" cy="365125"/>
          </a:xfrm>
        </p:spPr>
        <p:txBody>
          <a:bodyPr/>
          <a:lstStyle>
            <a:lvl1pPr>
              <a:defRPr sz="800">
                <a:solidFill>
                  <a:schemeClr val="tx1">
                    <a:lumMod val="85000"/>
                    <a:lumOff val="15000"/>
                  </a:schemeClr>
                </a:solidFill>
              </a:defRPr>
            </a:lvl1pPr>
          </a:lstStyle>
          <a:p>
            <a:fld id="{B5EB69C0-7537-C24C-BC67-8B5F238D9475}" type="slidenum">
              <a:rPr lang="en-US" smtClean="0"/>
              <a:pPr/>
              <a:t>‹#›</a:t>
            </a:fld>
            <a:endParaRPr lang="en-US"/>
          </a:p>
        </p:txBody>
      </p:sp>
      <p:sp>
        <p:nvSpPr>
          <p:cNvPr id="5" name="Rectangle 18">
            <a:extLst>
              <a:ext uri="{FF2B5EF4-FFF2-40B4-BE49-F238E27FC236}">
                <a16:creationId xmlns:a16="http://schemas.microsoft.com/office/drawing/2014/main" id="{AE68D91C-2585-40F2-9B7B-021BBD05646F}"/>
              </a:ext>
            </a:extLst>
          </p:cNvPr>
          <p:cNvSpPr>
            <a:spLocks noGrp="1" noChangeArrowheads="1"/>
          </p:cNvSpPr>
          <p:nvPr>
            <p:ph idx="13" hasCustomPrompt="1"/>
          </p:nvPr>
        </p:nvSpPr>
        <p:spPr bwMode="auto">
          <a:xfrm>
            <a:off x="838202" y="1563625"/>
            <a:ext cx="10515599" cy="42469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buClr>
                <a:srgbClr val="BA6027"/>
              </a:buClr>
              <a:buFontTx/>
              <a:buBlip>
                <a:blip r:embed="rId2"/>
              </a:buBlip>
              <a:defRPr b="0" baseline="0">
                <a:latin typeface="Arial" panose="020B0604020202020204" pitchFamily="34" charset="0"/>
                <a:cs typeface="Arial" panose="020B0604020202020204" pitchFamily="34" charset="0"/>
              </a:defRPr>
            </a:lvl1pPr>
            <a:lvl2pPr marL="688975" indent="-349250" defTabSz="858838">
              <a:buClr>
                <a:srgbClr val="BA6027"/>
              </a:buClr>
              <a:defRPr b="0">
                <a:latin typeface="Arial" panose="020B0604020202020204" pitchFamily="34" charset="0"/>
                <a:cs typeface="Arial" panose="020B0604020202020204" pitchFamily="34" charset="0"/>
              </a:defRPr>
            </a:lvl2pPr>
            <a:lvl3pPr>
              <a:buClr>
                <a:srgbClr val="BA6027"/>
              </a:buClr>
              <a:defRPr b="0">
                <a:latin typeface="Arial" panose="020B0604020202020204" pitchFamily="34" charset="0"/>
                <a:cs typeface="Arial" panose="020B0604020202020204" pitchFamily="34" charset="0"/>
              </a:defRPr>
            </a:lvl3pPr>
            <a:lvl4pPr>
              <a:buClr>
                <a:srgbClr val="BA6027"/>
              </a:buClr>
              <a:defRPr/>
            </a:lvl4pPr>
            <a:lvl5pPr>
              <a:buClr>
                <a:srgbClr val="00BBB3"/>
              </a:buClr>
              <a:defRPr/>
            </a:lvl5pPr>
          </a:lstStyle>
          <a:p>
            <a:pPr lvl="0"/>
            <a:r>
              <a:rPr lang="en-US"/>
              <a:t>Edit Master text styles Arial font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0927215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5CC3-8EFF-C696-7211-A00E4F87A7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534FC-6761-F85C-ED0C-B701A92659C4}"/>
              </a:ext>
            </a:extLst>
          </p:cNvPr>
          <p:cNvSpPr>
            <a:spLocks noGrp="1"/>
          </p:cNvSpPr>
          <p:nvPr>
            <p:ph type="dt" sz="half" idx="10"/>
          </p:nvPr>
        </p:nvSpPr>
        <p:spPr/>
        <p:txBody>
          <a:bodyPr/>
          <a:lstStyle/>
          <a:p>
            <a:fld id="{8366671A-AB33-4865-BCED-59125E8F2836}" type="datetimeFigureOut">
              <a:rPr lang="en-US" smtClean="0"/>
              <a:t>9/9/2025</a:t>
            </a:fld>
            <a:endParaRPr lang="en-US"/>
          </a:p>
        </p:txBody>
      </p:sp>
      <p:sp>
        <p:nvSpPr>
          <p:cNvPr id="4" name="Footer Placeholder 3">
            <a:extLst>
              <a:ext uri="{FF2B5EF4-FFF2-40B4-BE49-F238E27FC236}">
                <a16:creationId xmlns:a16="http://schemas.microsoft.com/office/drawing/2014/main" id="{F363689B-A508-7FE9-532F-379DEF3BA4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47AD2-80C8-6304-0E70-B232C27481B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1198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9BC4A-1670-DC73-BBD2-1F19E2413C0B}"/>
              </a:ext>
            </a:extLst>
          </p:cNvPr>
          <p:cNvSpPr>
            <a:spLocks noGrp="1"/>
          </p:cNvSpPr>
          <p:nvPr>
            <p:ph type="dt" sz="half" idx="10"/>
          </p:nvPr>
        </p:nvSpPr>
        <p:spPr/>
        <p:txBody>
          <a:bodyPr/>
          <a:lstStyle/>
          <a:p>
            <a:fld id="{8366671A-AB33-4865-BCED-59125E8F2836}" type="datetimeFigureOut">
              <a:rPr lang="en-US" smtClean="0"/>
              <a:t>9/9/2025</a:t>
            </a:fld>
            <a:endParaRPr lang="en-US"/>
          </a:p>
        </p:txBody>
      </p:sp>
      <p:sp>
        <p:nvSpPr>
          <p:cNvPr id="3" name="Footer Placeholder 2">
            <a:extLst>
              <a:ext uri="{FF2B5EF4-FFF2-40B4-BE49-F238E27FC236}">
                <a16:creationId xmlns:a16="http://schemas.microsoft.com/office/drawing/2014/main" id="{2C982828-C879-CA34-9BBA-8BBF2AF2B1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C7162-77BE-960C-B342-46FA33FC7600}"/>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2024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8DBD-D3AF-444C-68FB-EABDB964D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7733B7-CA07-DF8D-FD00-48FDCAC9F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FA584-6CCF-AFD3-E44E-1A63BF34B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16D1A-71DD-690E-E1C6-AF0165EF3059}"/>
              </a:ext>
            </a:extLst>
          </p:cNvPr>
          <p:cNvSpPr>
            <a:spLocks noGrp="1"/>
          </p:cNvSpPr>
          <p:nvPr>
            <p:ph type="dt" sz="half" idx="10"/>
          </p:nvPr>
        </p:nvSpPr>
        <p:spPr/>
        <p:txBody>
          <a:bodyPr/>
          <a:lstStyle/>
          <a:p>
            <a:fld id="{8366671A-AB33-4865-BCED-59125E8F2836}" type="datetimeFigureOut">
              <a:rPr lang="en-US" smtClean="0"/>
              <a:t>9/9/2025</a:t>
            </a:fld>
            <a:endParaRPr lang="en-US"/>
          </a:p>
        </p:txBody>
      </p:sp>
      <p:sp>
        <p:nvSpPr>
          <p:cNvPr id="6" name="Footer Placeholder 5">
            <a:extLst>
              <a:ext uri="{FF2B5EF4-FFF2-40B4-BE49-F238E27FC236}">
                <a16:creationId xmlns:a16="http://schemas.microsoft.com/office/drawing/2014/main" id="{AA588643-21D6-219B-7561-32EB007C2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51B40-1ED4-1DB5-8582-20E6BCB2767B}"/>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792674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7F6D-6F6B-E705-4ADD-1DEC797EF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93892-3F3A-2865-B447-8EE05E077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4D7CDE-3484-1DF1-B175-D14612E24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23353-A220-2B75-F099-C8D51947968B}"/>
              </a:ext>
            </a:extLst>
          </p:cNvPr>
          <p:cNvSpPr>
            <a:spLocks noGrp="1"/>
          </p:cNvSpPr>
          <p:nvPr>
            <p:ph type="dt" sz="half" idx="10"/>
          </p:nvPr>
        </p:nvSpPr>
        <p:spPr/>
        <p:txBody>
          <a:bodyPr/>
          <a:lstStyle/>
          <a:p>
            <a:fld id="{8366671A-AB33-4865-BCED-59125E8F2836}" type="datetimeFigureOut">
              <a:rPr lang="en-US" smtClean="0"/>
              <a:t>9/9/2025</a:t>
            </a:fld>
            <a:endParaRPr lang="en-US"/>
          </a:p>
        </p:txBody>
      </p:sp>
      <p:sp>
        <p:nvSpPr>
          <p:cNvPr id="6" name="Footer Placeholder 5">
            <a:extLst>
              <a:ext uri="{FF2B5EF4-FFF2-40B4-BE49-F238E27FC236}">
                <a16:creationId xmlns:a16="http://schemas.microsoft.com/office/drawing/2014/main" id="{91698F3F-6C5A-31E8-1489-C1B13D31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61A23-DF8F-A48E-2117-A932F0D2E066}"/>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30047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5.png"/><Relationship Id="rId2" Type="http://schemas.openxmlformats.org/officeDocument/2006/relationships/slideLayout" Target="../slideLayouts/slideLayout31.xml"/><Relationship Id="rId16" Type="http://schemas.openxmlformats.org/officeDocument/2006/relationships/image" Target="../media/image4.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3.jpe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23.png"/><Relationship Id="rId3" Type="http://schemas.openxmlformats.org/officeDocument/2006/relationships/slideLayout" Target="../slideLayouts/slideLayout45.xml"/><Relationship Id="rId21" Type="http://schemas.openxmlformats.org/officeDocument/2006/relationships/image" Target="../media/image25.emf"/><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22.jpeg"/><Relationship Id="rId2" Type="http://schemas.openxmlformats.org/officeDocument/2006/relationships/slideLayout" Target="../slideLayouts/slideLayout44.xml"/><Relationship Id="rId16" Type="http://schemas.openxmlformats.org/officeDocument/2006/relationships/tags" Target="../tags/tag1.xml"/><Relationship Id="rId20" Type="http://schemas.openxmlformats.org/officeDocument/2006/relationships/oleObject" Target="../embeddings/oleObject1.bin"/><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19" Type="http://schemas.openxmlformats.org/officeDocument/2006/relationships/image" Target="../media/image24.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D61B1-6302-ABA8-ED10-4503DABAB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D3025-4338-FEC5-8D95-A4CC3D35D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2029-E038-6A08-DCD7-2403EACD1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6671A-AB33-4865-BCED-59125E8F2836}" type="datetimeFigureOut">
              <a:rPr lang="en-US" smtClean="0"/>
              <a:t>9/9/2025</a:t>
            </a:fld>
            <a:endParaRPr lang="en-US"/>
          </a:p>
        </p:txBody>
      </p:sp>
      <p:sp>
        <p:nvSpPr>
          <p:cNvPr id="5" name="Footer Placeholder 4">
            <a:extLst>
              <a:ext uri="{FF2B5EF4-FFF2-40B4-BE49-F238E27FC236}">
                <a16:creationId xmlns:a16="http://schemas.microsoft.com/office/drawing/2014/main" id="{9E18E9B8-97CF-4E42-55C5-05F14327D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9BB0E-3C24-B48F-78EF-6C40E6362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3296E-F7C4-4AA4-86D1-B9026AE5D817}" type="slidenum">
              <a:rPr lang="en-US" smtClean="0"/>
              <a:t>‹#›</a:t>
            </a:fld>
            <a:endParaRPr lang="en-US"/>
          </a:p>
        </p:txBody>
      </p:sp>
    </p:spTree>
    <p:extLst>
      <p:ext uri="{BB962C8B-B14F-4D97-AF65-F5344CB8AC3E}">
        <p14:creationId xmlns:p14="http://schemas.microsoft.com/office/powerpoint/2010/main" val="4155883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27328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5788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505BF1-BB70-67AD-ECEA-0F300EC4430C}"/>
              </a:ext>
            </a:extLst>
          </p:cNvPr>
          <p:cNvPicPr>
            <a:picLocks noChangeAspect="1"/>
          </p:cNvPicPr>
          <p:nvPr userDrawn="1"/>
        </p:nvPicPr>
        <p:blipFill>
          <a:blip r:embed="rId15" cstate="email">
            <a:extLst>
              <a:ext uri="{28A0092B-C50C-407E-A947-70E740481C1C}">
                <a14:useLocalDpi xmlns:a14="http://schemas.microsoft.com/office/drawing/2010/main"/>
              </a:ext>
            </a:extLst>
          </a:blip>
          <a:srcRect/>
          <a:stretch/>
        </p:blipFill>
        <p:spPr>
          <a:xfrm>
            <a:off x="0" y="0"/>
            <a:ext cx="12192000" cy="1191132"/>
          </a:xfrm>
          <a:prstGeom prst="rect">
            <a:avLst/>
          </a:prstGeom>
        </p:spPr>
      </p:pic>
      <p:sp>
        <p:nvSpPr>
          <p:cNvPr id="2" name="Title Placeholder 1">
            <a:extLst>
              <a:ext uri="{FF2B5EF4-FFF2-40B4-BE49-F238E27FC236}">
                <a16:creationId xmlns:a16="http://schemas.microsoft.com/office/drawing/2014/main" id="{3B696F6E-55ED-A8B2-302D-7F1C51CC683C}"/>
              </a:ext>
            </a:extLst>
          </p:cNvPr>
          <p:cNvSpPr>
            <a:spLocks noGrp="1"/>
          </p:cNvSpPr>
          <p:nvPr>
            <p:ph type="title"/>
          </p:nvPr>
        </p:nvSpPr>
        <p:spPr>
          <a:xfrm>
            <a:off x="233465" y="328914"/>
            <a:ext cx="9023966" cy="780285"/>
          </a:xfrm>
          <a:prstGeom prst="rect">
            <a:avLst/>
          </a:prstGeom>
          <a:ln>
            <a:noFill/>
          </a:ln>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52E5C2-6AE4-F6CF-05AA-105DAF858C27}"/>
              </a:ext>
            </a:extLst>
          </p:cNvPr>
          <p:cNvSpPr>
            <a:spLocks noGrp="1"/>
          </p:cNvSpPr>
          <p:nvPr>
            <p:ph type="body" idx="1"/>
          </p:nvPr>
        </p:nvSpPr>
        <p:spPr>
          <a:xfrm>
            <a:off x="233463" y="1546738"/>
            <a:ext cx="11634281" cy="46302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9F8F7F2-E661-0D5E-4D65-8C75F5FAC59A}"/>
              </a:ext>
            </a:extLst>
          </p:cNvPr>
          <p:cNvSpPr>
            <a:spLocks noGrp="1"/>
          </p:cNvSpPr>
          <p:nvPr>
            <p:ph type="sldNum" sz="quarter" idx="4"/>
          </p:nvPr>
        </p:nvSpPr>
        <p:spPr>
          <a:xfrm>
            <a:off x="11400990" y="6613071"/>
            <a:ext cx="782845" cy="244929"/>
          </a:xfrm>
          <a:prstGeom prst="rect">
            <a:avLst/>
          </a:prstGeom>
        </p:spPr>
        <p:txBody>
          <a:bodyPr vert="horz" lIns="91440" tIns="45720" rIns="91440" bIns="45720" rtlCol="0" anchor="ctr"/>
          <a:lstStyle>
            <a:lvl1pPr algn="r">
              <a:defRPr sz="900">
                <a:solidFill>
                  <a:schemeClr val="tx1"/>
                </a:solidFill>
                <a:latin typeface="Arial" panose="020B0604020202020204" pitchFamily="34" charset="0"/>
                <a:cs typeface="Arial" panose="020B0604020202020204" pitchFamily="34" charset="0"/>
              </a:defRPr>
            </a:lvl1pPr>
          </a:lstStyle>
          <a:p>
            <a:fld id="{FF95D46F-68E8-4171-8536-729DEB5A20DE}" type="slidenum">
              <a:rPr lang="en-US" smtClean="0"/>
              <a:pPr/>
              <a:t>‹#›</a:t>
            </a:fld>
            <a:endParaRPr lang="en-US"/>
          </a:p>
        </p:txBody>
      </p:sp>
      <p:pic>
        <p:nvPicPr>
          <p:cNvPr id="15" name="Picture 14">
            <a:extLst>
              <a:ext uri="{FF2B5EF4-FFF2-40B4-BE49-F238E27FC236}">
                <a16:creationId xmlns:a16="http://schemas.microsoft.com/office/drawing/2014/main" id="{41B192C5-8AED-4E34-DFC1-E30CCACC0F36}"/>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4802647" y="-18444"/>
            <a:ext cx="2586706" cy="310404"/>
          </a:xfrm>
          <a:prstGeom prst="rect">
            <a:avLst/>
          </a:prstGeom>
        </p:spPr>
      </p:pic>
      <p:sp>
        <p:nvSpPr>
          <p:cNvPr id="4" name="Rectangle 3">
            <a:extLst>
              <a:ext uri="{FF2B5EF4-FFF2-40B4-BE49-F238E27FC236}">
                <a16:creationId xmlns:a16="http://schemas.microsoft.com/office/drawing/2014/main" id="{62429903-8070-87FC-039C-97B1ED26E5AF}"/>
              </a:ext>
            </a:extLst>
          </p:cNvPr>
          <p:cNvSpPr/>
          <p:nvPr userDrawn="1"/>
        </p:nvSpPr>
        <p:spPr>
          <a:xfrm rot="16200000" flipH="1" flipV="1">
            <a:off x="6073140" y="-4913066"/>
            <a:ext cx="45719" cy="12192001"/>
          </a:xfrm>
          <a:prstGeom prst="rect">
            <a:avLst/>
          </a:prstGeom>
          <a:gradFill>
            <a:gsLst>
              <a:gs pos="57000">
                <a:srgbClr val="A15423"/>
              </a:gs>
              <a:gs pos="77000">
                <a:srgbClr val="8A4724"/>
              </a:gs>
              <a:gs pos="25000">
                <a:srgbClr val="F3831F"/>
              </a:gs>
              <a:gs pos="4000">
                <a:srgbClr val="B56942"/>
              </a:gs>
              <a:gs pos="97000">
                <a:srgbClr val="BD642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7" descr="A black and white sign with white text&#10;&#10;AI-generated content may be incorrect.">
            <a:extLst>
              <a:ext uri="{FF2B5EF4-FFF2-40B4-BE49-F238E27FC236}">
                <a16:creationId xmlns:a16="http://schemas.microsoft.com/office/drawing/2014/main" id="{C683E04D-CA66-4B7E-31CC-92DA2B0CBE84}"/>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048440" y="386203"/>
            <a:ext cx="1352550" cy="465060"/>
          </a:xfrm>
          <a:prstGeom prst="rect">
            <a:avLst/>
          </a:prstGeom>
        </p:spPr>
      </p:pic>
    </p:spTree>
    <p:extLst>
      <p:ext uri="{BB962C8B-B14F-4D97-AF65-F5344CB8AC3E}">
        <p14:creationId xmlns:p14="http://schemas.microsoft.com/office/powerpoint/2010/main" val="389224458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hdr="0" dt="0"/>
  <p:txStyles>
    <p:titleStyle>
      <a:lvl1pPr algn="l"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D37321"/>
        </a:buClr>
        <a:buSzPct val="11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12763" indent="-279400" algn="l" defTabSz="914400" rtl="0" eaLnBrk="1" latinLnBrk="0" hangingPunct="1">
        <a:lnSpc>
          <a:spcPct val="90000"/>
        </a:lnSpc>
        <a:spcBef>
          <a:spcPts val="500"/>
        </a:spcBef>
        <a:buClr>
          <a:srgbClr val="D37321"/>
        </a:buClr>
        <a:buSzPct val="92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8838" indent="-288925" algn="l" defTabSz="914400" rtl="0" eaLnBrk="1" latinLnBrk="0" hangingPunct="1">
        <a:lnSpc>
          <a:spcPct val="90000"/>
        </a:lnSpc>
        <a:spcBef>
          <a:spcPts val="500"/>
        </a:spcBef>
        <a:buClr>
          <a:srgbClr val="D37321"/>
        </a:buClr>
        <a:buSzPct val="98000"/>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082675" indent="-280988" algn="l" defTabSz="914400" rtl="0" eaLnBrk="1" latinLnBrk="0" hangingPunct="1">
        <a:lnSpc>
          <a:spcPct val="90000"/>
        </a:lnSpc>
        <a:spcBef>
          <a:spcPts val="500"/>
        </a:spcBef>
        <a:buClr>
          <a:srgbClr val="D3732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258888" indent="-176213" algn="l" defTabSz="914400" rtl="0" eaLnBrk="1" latinLnBrk="0" hangingPunct="1">
        <a:lnSpc>
          <a:spcPct val="90000"/>
        </a:lnSpc>
        <a:spcBef>
          <a:spcPts val="500"/>
        </a:spcBef>
        <a:buClr>
          <a:srgbClr val="D3732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BEB0AD0-4C98-426D-BAA3-25E2CF835137}"/>
              </a:ext>
            </a:extLst>
          </p:cNvPr>
          <p:cNvSpPr/>
          <p:nvPr userDrawn="1"/>
        </p:nvSpPr>
        <p:spPr>
          <a:xfrm>
            <a:off x="0" y="88779"/>
            <a:ext cx="12192000" cy="1018166"/>
          </a:xfrm>
          <a:prstGeom prst="rect">
            <a:avLst/>
          </a:prstGeom>
          <a:solidFill>
            <a:schemeClr val="bg1"/>
          </a:solidFill>
          <a:ln>
            <a:noFill/>
          </a:ln>
          <a:effectLst>
            <a:outerShdw blurRad="138831" dist="38100" dir="5400000" sx="99255" sy="99255"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cxnSp>
        <p:nvCxnSpPr>
          <p:cNvPr id="23" name="Straight Connector 22">
            <a:extLst>
              <a:ext uri="{FF2B5EF4-FFF2-40B4-BE49-F238E27FC236}">
                <a16:creationId xmlns:a16="http://schemas.microsoft.com/office/drawing/2014/main" id="{702E90ED-B9CF-4A22-B612-EDC100DEC451}"/>
              </a:ext>
            </a:extLst>
          </p:cNvPr>
          <p:cNvCxnSpPr>
            <a:cxnSpLocks/>
          </p:cNvCxnSpPr>
          <p:nvPr userDrawn="1"/>
        </p:nvCxnSpPr>
        <p:spPr>
          <a:xfrm>
            <a:off x="0" y="1113878"/>
            <a:ext cx="12192000" cy="0"/>
          </a:xfrm>
          <a:prstGeom prst="line">
            <a:avLst/>
          </a:prstGeom>
          <a:ln w="25400">
            <a:solidFill>
              <a:srgbClr val="DA7C2D"/>
            </a:solidFill>
          </a:ln>
        </p:spPr>
        <p:style>
          <a:lnRef idx="1">
            <a:schemeClr val="accent1"/>
          </a:lnRef>
          <a:fillRef idx="0">
            <a:schemeClr val="accent1"/>
          </a:fillRef>
          <a:effectRef idx="0">
            <a:schemeClr val="accent1"/>
          </a:effectRef>
          <a:fontRef idx="minor">
            <a:schemeClr val="tx1"/>
          </a:fontRef>
        </p:style>
      </p:cxnSp>
      <p:pic>
        <p:nvPicPr>
          <p:cNvPr id="24" name="Picture 23" descr="A close up of a wood surface&#10;&#10;Description automatically generated with low confidence">
            <a:extLst>
              <a:ext uri="{FF2B5EF4-FFF2-40B4-BE49-F238E27FC236}">
                <a16:creationId xmlns:a16="http://schemas.microsoft.com/office/drawing/2014/main" id="{A89F966C-1327-4A5E-8781-C4846BE4A8B0}"/>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12256" t="1225" r="64259" b="44"/>
          <a:stretch/>
        </p:blipFill>
        <p:spPr>
          <a:xfrm rot="16200000">
            <a:off x="5947878" y="-5949704"/>
            <a:ext cx="296247" cy="12192000"/>
          </a:xfrm>
          <a:prstGeom prst="rect">
            <a:avLst/>
          </a:prstGeom>
        </p:spPr>
      </p:pic>
      <p:pic>
        <p:nvPicPr>
          <p:cNvPr id="25" name="Picture 24" descr="Logo&#10;&#10;Description automatically generated">
            <a:extLst>
              <a:ext uri="{FF2B5EF4-FFF2-40B4-BE49-F238E27FC236}">
                <a16:creationId xmlns:a16="http://schemas.microsoft.com/office/drawing/2014/main" id="{A72CBD68-267E-475A-9F1F-EBD0B09B83C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497501" y="15967"/>
            <a:ext cx="3183460" cy="255067"/>
          </a:xfrm>
          <a:prstGeom prst="rect">
            <a:avLst/>
          </a:prstGeom>
        </p:spPr>
      </p:pic>
      <p:pic>
        <p:nvPicPr>
          <p:cNvPr id="26" name="Picture 25" descr="Logo&#10;&#10;Description automatically generated with medium confidence">
            <a:extLst>
              <a:ext uri="{FF2B5EF4-FFF2-40B4-BE49-F238E27FC236}">
                <a16:creationId xmlns:a16="http://schemas.microsoft.com/office/drawing/2014/main" id="{396A6835-891D-46DA-B6CB-7661AF77412B}"/>
              </a:ext>
            </a:extLst>
          </p:cNvPr>
          <p:cNvPicPr>
            <a:picLocks noChangeAspect="1"/>
          </p:cNvPicPr>
          <p:nvPr userDrawn="1"/>
        </p:nvPicPr>
        <p:blipFill>
          <a:blip r:embed="rId19"/>
          <a:stretch>
            <a:fillRect/>
          </a:stretch>
        </p:blipFill>
        <p:spPr>
          <a:xfrm>
            <a:off x="10173947" y="398191"/>
            <a:ext cx="1921784" cy="605889"/>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16"/>
            </p:custDataLst>
            <p:extLst>
              <p:ext uri="{D42A27DB-BD31-4B8C-83A1-F6EECF244321}">
                <p14:modId xmlns:p14="http://schemas.microsoft.com/office/powerpoint/2010/main" val="3244066809"/>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20" imgW="592" imgH="595" progId="TCLayout.ActiveDocument.1">
                  <p:embed/>
                </p:oleObj>
              </mc:Choice>
              <mc:Fallback>
                <p:oleObj name="think-cell Slide" r:id="rId20"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1"/>
                      <a:stretch>
                        <a:fillRect/>
                      </a:stretch>
                    </p:blipFill>
                    <p:spPr>
                      <a:xfrm>
                        <a:off x="1589"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p:ph type="dt" sz="half" idx="2"/>
          </p:nvPr>
        </p:nvSpPr>
        <p:spPr>
          <a:xfrm>
            <a:off x="782784" y="6494000"/>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latin typeface="D-DIN" panose="020B0504030202030204" pitchFamily="34" charset="77"/>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p:ph type="ftr" sz="quarter" idx="3"/>
          </p:nvPr>
        </p:nvSpPr>
        <p:spPr>
          <a:xfrm>
            <a:off x="4038600" y="6494000"/>
            <a:ext cx="4114800" cy="365125"/>
          </a:xfrm>
          <a:prstGeom prst="rect">
            <a:avLst/>
          </a:prstGeom>
        </p:spPr>
        <p:txBody>
          <a:bodyPr vert="horz" lIns="91440" tIns="45720" rIns="91440" bIns="45720" rtlCol="0" anchor="ctr">
            <a:noAutofit/>
          </a:bodyPr>
          <a:lstStyle>
            <a:lvl1pPr algn="ctr">
              <a:defRPr sz="1200">
                <a:solidFill>
                  <a:schemeClr val="tx1">
                    <a:tint val="75000"/>
                  </a:schemeClr>
                </a:solidFill>
                <a:latin typeface="D-DIN" panose="020B0504030202030204" pitchFamily="34" charset="77"/>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p:ph type="sldNum" sz="quarter" idx="4"/>
          </p:nvPr>
        </p:nvSpPr>
        <p:spPr>
          <a:xfrm>
            <a:off x="11093003" y="6577563"/>
            <a:ext cx="1098997"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6" name="Title Placeholder 1">
            <a:extLst>
              <a:ext uri="{FF2B5EF4-FFF2-40B4-BE49-F238E27FC236}">
                <a16:creationId xmlns:a16="http://schemas.microsoft.com/office/drawing/2014/main" id="{54AD2E87-F416-4650-863C-8B826391AD73}"/>
              </a:ext>
            </a:extLst>
          </p:cNvPr>
          <p:cNvSpPr>
            <a:spLocks noGrp="1"/>
          </p:cNvSpPr>
          <p:nvPr>
            <p:ph type="title"/>
          </p:nvPr>
        </p:nvSpPr>
        <p:spPr>
          <a:xfrm>
            <a:off x="452487" y="365127"/>
            <a:ext cx="9600053" cy="675389"/>
          </a:xfrm>
          <a:prstGeom prst="rect">
            <a:avLst/>
          </a:prstGeom>
        </p:spPr>
        <p:txBody>
          <a:bodyPr vert="horz" lIns="91440" tIns="45720" rIns="91440" bIns="45720" rtlCol="0" anchor="ctr">
            <a:noAutofit/>
          </a:bodyPr>
          <a:lstStyle/>
          <a:p>
            <a:r>
              <a:rPr lang="en-US"/>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p:ph type="body" idx="1"/>
          </p:nvPr>
        </p:nvSpPr>
        <p:spPr>
          <a:xfrm>
            <a:off x="452487" y="1514479"/>
            <a:ext cx="11248860" cy="4662484"/>
          </a:xfrm>
          <a:prstGeom prst="rect">
            <a:avLst/>
          </a:prstGeom>
        </p:spPr>
        <p:txBody>
          <a:bodyPr vert="horz" lIns="91440" tIns="45720" rIns="91440" bIns="45720" rtlCol="0">
            <a:noAutofit/>
          </a:bodyPr>
          <a:lstStyle/>
          <a:p>
            <a:pPr lvl="0"/>
            <a:r>
              <a:rPr lang="en-US"/>
              <a:t>Click to edit Master text styles</a:t>
            </a:r>
          </a:p>
          <a:p>
            <a:pPr marL="571500" lvl="1" indent="-285750" algn="l" defTabSz="914400" rtl="0" eaLnBrk="1" latinLnBrk="0" hangingPunct="1">
              <a:lnSpc>
                <a:spcPct val="90000"/>
              </a:lnSpc>
              <a:spcBef>
                <a:spcPts val="500"/>
              </a:spcBef>
              <a:buClr>
                <a:srgbClr val="BB5D00"/>
              </a:buClr>
              <a:buFont typeface="Arial" panose="020B0604020202020204" pitchFamily="34" charset="0"/>
              <a:buChar char="‒"/>
            </a:pPr>
            <a:r>
              <a:rPr lang="en-US"/>
              <a:t>Second level</a:t>
            </a:r>
          </a:p>
          <a:p>
            <a:pPr marL="688975" lvl="2" indent="-227013" algn="l" defTabSz="914400" rtl="0" eaLnBrk="1" latinLnBrk="0" hangingPunct="1">
              <a:lnSpc>
                <a:spcPct val="90000"/>
              </a:lnSpc>
              <a:spcBef>
                <a:spcPts val="500"/>
              </a:spcBef>
              <a:buClr>
                <a:srgbClr val="BB5D00"/>
              </a:buClr>
              <a:buSzPct val="85000"/>
              <a:buFont typeface="Courier New" panose="02070309020205020404" pitchFamily="49" charset="0"/>
              <a:buChar char="o"/>
            </a:pPr>
            <a:r>
              <a:rPr lang="en-US"/>
              <a:t>Third level</a:t>
            </a:r>
          </a:p>
          <a:p>
            <a:pPr marL="914400" lvl="3" indent="-225425" algn="l" defTabSz="914400" rtl="0" eaLnBrk="1" latinLnBrk="0" hangingPunct="1">
              <a:lnSpc>
                <a:spcPct val="90000"/>
              </a:lnSpc>
              <a:spcBef>
                <a:spcPts val="500"/>
              </a:spcBef>
              <a:buClr>
                <a:srgbClr val="BB5D00"/>
              </a:buClr>
              <a:buFont typeface="Arial" panose="020B0604020202020204" pitchFamily="34" charset="0"/>
              <a:buChar char="•"/>
            </a:pPr>
            <a:r>
              <a:rPr lang="en-US"/>
              <a:t>Fourth level</a:t>
            </a:r>
          </a:p>
        </p:txBody>
      </p:sp>
    </p:spTree>
    <p:extLst>
      <p:ext uri="{BB962C8B-B14F-4D97-AF65-F5344CB8AC3E}">
        <p14:creationId xmlns:p14="http://schemas.microsoft.com/office/powerpoint/2010/main" val="399790578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hf hdr="0" ftr="0" dt="0"/>
  <p:txStyles>
    <p:titleStyle>
      <a:lvl1pPr algn="l" defTabSz="914400" rtl="0" eaLnBrk="1" latinLnBrk="0" hangingPunct="1">
        <a:lnSpc>
          <a:spcPct val="85000"/>
        </a:lnSpc>
        <a:spcBef>
          <a:spcPct val="0"/>
        </a:spcBef>
        <a:buNone/>
        <a:defRPr sz="2800" b="1" i="0" kern="1200">
          <a:solidFill>
            <a:schemeClr val="tx1"/>
          </a:solidFill>
          <a:latin typeface="Arial" panose="020B0604020202020204" pitchFamily="34" charset="0"/>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BB5D00"/>
        </a:buClr>
        <a:buSzPct val="105000"/>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28650" indent="-342900" algn="l" defTabSz="914400" rtl="0" eaLnBrk="1" latinLnBrk="0" hangingPunct="1">
        <a:lnSpc>
          <a:spcPct val="90000"/>
        </a:lnSpc>
        <a:spcBef>
          <a:spcPts val="500"/>
        </a:spcBef>
        <a:buClr>
          <a:srgbClr val="DF572A"/>
        </a:buClr>
        <a:buFont typeface="Arial" panose="020B0604020202020204" pitchFamily="34" charset="0"/>
        <a:buChar char="‒"/>
        <a:defRPr lang="en-US" sz="1800" b="0" i="0" kern="1200" dirty="0">
          <a:solidFill>
            <a:schemeClr val="tx1"/>
          </a:solidFill>
          <a:latin typeface="Arial" panose="020B0604020202020204" pitchFamily="34" charset="0"/>
          <a:ea typeface="+mn-ea"/>
          <a:cs typeface="Arial" panose="020B0604020202020204" pitchFamily="34" charset="0"/>
        </a:defRPr>
      </a:lvl2pPr>
      <a:lvl3pPr marL="804862" indent="-342900" algn="l" defTabSz="914400" rtl="0" eaLnBrk="1" latinLnBrk="0" hangingPunct="1">
        <a:lnSpc>
          <a:spcPct val="90000"/>
        </a:lnSpc>
        <a:spcBef>
          <a:spcPts val="500"/>
        </a:spcBef>
        <a:buClr>
          <a:srgbClr val="DF572A"/>
        </a:buClr>
        <a:buFont typeface="Courier New" panose="02070309020205020404" pitchFamily="49" charset="0"/>
        <a:buChar char="o"/>
        <a:defRPr lang="en-US" sz="1600" b="0" i="0" kern="1200" dirty="0">
          <a:solidFill>
            <a:schemeClr val="tx1"/>
          </a:solidFill>
          <a:latin typeface="Arial" panose="020B0604020202020204" pitchFamily="34" charset="0"/>
          <a:ea typeface="+mn-ea"/>
          <a:cs typeface="Arial" panose="020B0604020202020204" pitchFamily="34" charset="0"/>
        </a:defRPr>
      </a:lvl3pPr>
      <a:lvl4pPr marL="1031875" indent="-342900" algn="l" defTabSz="914400" rtl="0" eaLnBrk="1" latinLnBrk="0" hangingPunct="1">
        <a:lnSpc>
          <a:spcPct val="90000"/>
        </a:lnSpc>
        <a:spcBef>
          <a:spcPts val="500"/>
        </a:spcBef>
        <a:buClr>
          <a:srgbClr val="DF572A"/>
        </a:buClr>
        <a:buFont typeface="Arial" panose="020B0604020202020204" pitchFamily="34" charset="0"/>
        <a:buChar char="•"/>
        <a:defRPr lang="en-US" sz="1400" b="0" i="0" kern="1200" dirty="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fcx365.sharepoint.com/Sites/GBL-DOHS/DOHSPolicy/Forms/AllItems.aspx?id=%2FSites%2FGBL%2DDOHS%2FDOHSPolicy%2FFCX%2DHS02%20Working%20at%20Heights%20Policy%2Epdf&amp;parent=%2FSites%2FGBL%2DDOHS%2FDOHSPolicy" TargetMode="External"/><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hyperlink" Target="https://fcx365.sharepoint.com/Sites/GBL-DOHS/DOHSPolicy/Forms/AllItems.aspx?id=%2FSites%2FGBL%2DDOHS%2FDOHSPolicy%2FFCX%2DHS32%20Crane%20and%20Rigging%20Policy%2Epdf&amp;parent=%2FSites%2FGBL%2DDOHS%2FDOHSPolicy" TargetMode="External"/><Relationship Id="rId7"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fcx365.sharepoint.com/Sites/GBL-DOHS/DOHSPolicy/Forms/AllItems.aspx?id=%2FSites%2FGBL%2DDOHS%2FDOHSPolicy%2FFCX%2DHS32%20TS%20Rigging%20Requirements%2Epdf&amp;parent=%2FSites%2FGBL%2DDOHS%2FDOHSPolic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hyperlink" Target="https://app.powerbi.com/groups/me/apps/d5191292-f6f8-4519-af19-c3b276f4d4dc/reports/05c83cca-2af1-4233-a190-c4abfd51fa53/5d3b772fb5686999cc5d?experience=power-bi" TargetMode="External"/><Relationship Id="rId7" Type="http://schemas.openxmlformats.org/officeDocument/2006/relationships/hyperlink" Target="https://www.osha.gov/topic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msha.gov/news-and-updates/whats-new" TargetMode="External"/><Relationship Id="rId5" Type="http://schemas.openxmlformats.org/officeDocument/2006/relationships/hyperlink" Target="https://fcx365.sharepoint.com/Sites/GBL-DOHS/DOHSPolicy/Forms/By%20Policy%20and%20Purpose.aspx?id=%2FSites%2FGBL%2DDOHS%2FDOHSPolicy%2FFCX%20Material%20Handling%20Conveyance%20Policy%20Oct%2016%2Epdf&amp;parent=%2FSites%2FGBL%2DDOHS%2FDOHSPolicy" TargetMode="External"/><Relationship Id="rId10" Type="http://schemas.openxmlformats.org/officeDocument/2006/relationships/image" Target="../media/image81.jpeg"/><Relationship Id="rId4"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9" Type="http://schemas.openxmlformats.org/officeDocument/2006/relationships/image" Target="../media/image8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fcx365.sharepoint.com/:b:/r/sites/GBL-MISSC/Shared%20Documents/MIS%20End-User%20Policies%20-%20ENGLISH.pdf?csf=1&amp;web=1&amp;e=NdVR2h"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36.jpeg"/><Relationship Id="rId4" Type="http://schemas.openxmlformats.org/officeDocument/2006/relationships/image" Target="../media/image82.jpe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hyperlink" Target="https://www.fcx.com/sites/fcx/files/documents/policies/Anti-Corruption_Policy.pdf" TargetMode="External"/><Relationship Id="rId2" Type="http://schemas.openxmlformats.org/officeDocument/2006/relationships/hyperlink" Target="https://www.fcx.com/sites/fcx/files/documents/policies/bpcc_eng.pdf" TargetMode="External"/><Relationship Id="rId1" Type="http://schemas.openxmlformats.org/officeDocument/2006/relationships/slideLayout" Target="../slideLayouts/slideLayout54.xml"/><Relationship Id="rId5" Type="http://schemas.openxmlformats.org/officeDocument/2006/relationships/hyperlink" Target="https://www.fcx.com/sites/fcx/files/documents/policies/envi_pol.pdf" TargetMode="External"/><Relationship Id="rId4" Type="http://schemas.openxmlformats.org/officeDocument/2006/relationships/hyperlink" Target="https://www.fcx.com/sites/fcx/files/documents/policies/saf_health_pol.pdf"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2" Type="http://schemas.openxmlformats.org/officeDocument/2006/relationships/hyperlink" Target="https://www.fcx.com/sites/fcx/files/documents/policies/hr_policy.pdf" TargetMode="Externa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5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6.xml"/><Relationship Id="rId1" Type="http://schemas.openxmlformats.org/officeDocument/2006/relationships/tags" Target="../tags/tag13.xml"/><Relationship Id="rId4" Type="http://schemas.openxmlformats.org/officeDocument/2006/relationships/image" Target="../media/image9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4.xml"/><Relationship Id="rId1" Type="http://schemas.openxmlformats.org/officeDocument/2006/relationships/slideLayout" Target="../slideLayouts/slideLayout55.xml"/><Relationship Id="rId5" Type="http://schemas.openxmlformats.org/officeDocument/2006/relationships/hyperlink" Target="https://dreambuilder.org/" TargetMode="External"/><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98.jpeg"/></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7.jpeg"/><Relationship Id="rId4" Type="http://schemas.openxmlformats.org/officeDocument/2006/relationships/image" Target="../media/image35.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forms.office.com/Pages/ResponsePage.aspx?id=4ZwiXzx37Uam-pdABvrgl4fT3sMvUnJJhGa1-nmji-NUQlY2ME1IRjQ3UlFIVEYwQUdVUUlYUzRSQy4u&amp;origin=QRCod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7" Type="http://schemas.openxmlformats.org/officeDocument/2006/relationships/image" Target="../media/image2.png"/><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notesSlide" Target="../notesSlides/notesSlide5.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4.svg"/><Relationship Id="rId5" Type="http://schemas.openxmlformats.org/officeDocument/2006/relationships/image" Target="../media/image39.sv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svg"/><Relationship Id="rId1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hyperlink" Target="https://fcx365.sharepoint.com/:b:/r/Sites/GBL-DOHS/DOHSPolicy/FCX-HS29%20Standard%20Safety%20Requirements%20Version%202%20%20March%202024.pdf?csf=1&amp;web=1&amp;e=QqaaJS" TargetMode="External"/><Relationship Id="rId7"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hyperlink" Target="https://fcx365.sharepoint.com/Sites/GBL-DOHS/DOHSPolicy/Forms/By%20Policy%20and%20Purpose.aspx?id=%2FSites%2FGBL%2DDOHS%2FDOHSPolicy%2FFCX%2DHS32%20Crane%20and%20Rigging%20Policy%2Epdf&amp;parent=%2FSites%2FGBL%2DDOHS%2FDOHSPolicy" TargetMode="External"/><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https://fcx365.sharepoint.com/Sites/GBL-DOHS/DOHSPolicy/Forms/AllItems.aspx?id=%2FSites%2FGBL%2DDOHS%2FDOHSPolicy%2FFCX%2DHS04%20Control%20of%20Hazardous%20Energy%20Policy%2Dv2%2Epdf&amp;parent=%2FSites%2FGBL%2DDOHS%2FDOHSPolicy" TargetMode="External"/><Relationship Id="rId7" Type="http://schemas.openxmlformats.org/officeDocument/2006/relationships/image" Target="../media/image63.jpeg"/><Relationship Id="rId2" Type="http://schemas.openxmlformats.org/officeDocument/2006/relationships/hyperlink" Target="https://fcx365.sharepoint.com/Sites/GBL-DOHS/DOHSPolicy/Forms/AllItems.aspx?id=%2FSites%2FGBL%2DDOHS%2FDOHSPolicy%2FFCX%2DHS03%20Electrical%20Safety%20Policy%2Epdf&amp;parent=%2FSites%2FGBL%2DDOHS%2FDOHSPolicy" TargetMode="External"/><Relationship Id="rId1" Type="http://schemas.openxmlformats.org/officeDocument/2006/relationships/slideLayout" Target="../slideLayouts/slideLayout1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C1AC3F-2519-E291-2786-27B20994FBE6}"/>
              </a:ext>
            </a:extLst>
          </p:cNvPr>
          <p:cNvSpPr/>
          <p:nvPr/>
        </p:nvSpPr>
        <p:spPr>
          <a:xfrm>
            <a:off x="0" y="0"/>
            <a:ext cx="2459165" cy="533400"/>
          </a:xfrm>
          <a:prstGeom prst="rect">
            <a:avLst/>
          </a:prstGeom>
          <a:solidFill>
            <a:srgbClr val="C5E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2CA3B7A-2C7F-35B4-545C-D785353CAAC8}"/>
              </a:ext>
            </a:extLst>
          </p:cNvPr>
          <p:cNvSpPr/>
          <p:nvPr/>
        </p:nvSpPr>
        <p:spPr>
          <a:xfrm>
            <a:off x="0" y="6473406"/>
            <a:ext cx="5149516" cy="396732"/>
          </a:xfrm>
          <a:prstGeom prst="rect">
            <a:avLst/>
          </a:prstGeom>
          <a:solidFill>
            <a:srgbClr val="FFE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961109D-2DBA-8127-9151-0759B1088EFC}"/>
              </a:ext>
            </a:extLst>
          </p:cNvPr>
          <p:cNvPicPr>
            <a:picLocks noChangeAspect="1"/>
          </p:cNvPicPr>
          <p:nvPr/>
        </p:nvPicPr>
        <p:blipFill>
          <a:blip r:embed="rId3">
            <a:extLst>
              <a:ext uri="{28A0092B-C50C-407E-A947-70E740481C1C}">
                <a14:useLocalDpi xmlns:a14="http://schemas.microsoft.com/office/drawing/2010/main" val="0"/>
              </a:ext>
            </a:extLst>
          </a:blip>
          <a:srcRect l="28" r="28"/>
          <a:stretch/>
        </p:blipFill>
        <p:spPr>
          <a:xfrm>
            <a:off x="2459165" y="-1"/>
            <a:ext cx="9732835" cy="6870139"/>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2986"/>
            <a:ext cx="6096000"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3724096"/>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HSE Contractor Meeting</a:t>
            </a:r>
          </a:p>
          <a:p>
            <a:endParaRPr lang="en-US" sz="3600" b="1" dirty="0">
              <a:solidFill>
                <a:schemeClr val="bg1"/>
              </a:solidFill>
              <a:latin typeface="Arial" panose="020B0604020202020204" pitchFamily="34" charset="0"/>
              <a:cs typeface="Arial" panose="020B0604020202020204" pitchFamily="34" charset="0"/>
            </a:endParaRPr>
          </a:p>
          <a:p>
            <a:endParaRPr lang="en-US" sz="3600" b="1" dirty="0">
              <a:solidFill>
                <a:schemeClr val="bg1"/>
              </a:solidFill>
              <a:latin typeface="Arial" panose="020B0604020202020204" pitchFamily="34" charset="0"/>
              <a:cs typeface="Arial" panose="020B0604020202020204" pitchFamily="34" charset="0"/>
            </a:endParaRPr>
          </a:p>
          <a:p>
            <a:endParaRPr lang="en-US" sz="3600" b="1" dirty="0">
              <a:solidFill>
                <a:schemeClr val="bg1"/>
              </a:solidFill>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September 2025</a:t>
            </a:r>
            <a:endParaRPr lang="en-US" sz="3200" b="1" dirty="0">
              <a:solidFill>
                <a:schemeClr val="bg1"/>
              </a:solidFill>
              <a:highlight>
                <a:srgbClr val="FFFF00"/>
              </a:highlight>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22" name="Picture 21" descr="A blue and grey text on a black background&#10;&#10;Description automatically generated">
            <a:extLst>
              <a:ext uri="{FF2B5EF4-FFF2-40B4-BE49-F238E27FC236}">
                <a16:creationId xmlns:a16="http://schemas.microsoft.com/office/drawing/2014/main" id="{BB1BA9B6-9F37-407B-18B9-B1D73F8A7141}"/>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76070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1" y="270082"/>
            <a:ext cx="5004411" cy="533203"/>
          </a:xfrm>
          <a:prstGeom prst="rect">
            <a:avLst/>
          </a:prstGeom>
        </p:spPr>
        <p:txBody>
          <a:bodyPr/>
          <a:lstStyle/>
          <a:p>
            <a:r>
              <a:rPr lang="en-US"/>
              <a:t>Operator Struck and Pinched by Load</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112594" y="1020420"/>
          <a:ext cx="6081700" cy="5658171"/>
        </p:xfrm>
        <a:graphic>
          <a:graphicData uri="http://schemas.openxmlformats.org/drawingml/2006/table">
            <a:tbl>
              <a:tblPr firstRow="1" bandRow="1">
                <a:tableStyleId>{1FECB4D8-DB02-4DC6-A0A2-4F2EBAE1DC90}</a:tableStyleId>
              </a:tblPr>
              <a:tblGrid>
                <a:gridCol w="1335926">
                  <a:extLst>
                    <a:ext uri="{9D8B030D-6E8A-4147-A177-3AD203B41FA5}">
                      <a16:colId xmlns:a16="http://schemas.microsoft.com/office/drawing/2014/main" val="2478897174"/>
                    </a:ext>
                  </a:extLst>
                </a:gridCol>
                <a:gridCol w="4745774">
                  <a:extLst>
                    <a:ext uri="{9D8B030D-6E8A-4147-A177-3AD203B41FA5}">
                      <a16:colId xmlns:a16="http://schemas.microsoft.com/office/drawing/2014/main" val="1434738273"/>
                    </a:ext>
                  </a:extLst>
                </a:gridCol>
              </a:tblGrid>
              <a:tr h="338502">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79265">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panose="020B0604020202020204" pitchFamily="34" charset="0"/>
                          <a:cs typeface="Arial" panose="020B0604020202020204" pitchFamily="34" charset="0"/>
                        </a:rPr>
                        <a:t>PT Freeport Indonesia</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79265">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panose="020B0604020202020204" pitchFamily="34" charset="0"/>
                          <a:cs typeface="Arial" panose="020B0604020202020204" pitchFamily="34" charset="0"/>
                        </a:rPr>
                        <a:t>July 31, 2025 / 10:58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79265">
                <a:tc>
                  <a:txBody>
                    <a:bodyPr/>
                    <a:lstStyle/>
                    <a:p>
                      <a:r>
                        <a:rPr lang="en-US" sz="100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panose="020B0604020202020204" pitchFamily="34" charset="0"/>
                          <a:cs typeface="Arial" panose="020B0604020202020204" pitchFamily="34" charset="0"/>
                        </a:rPr>
                        <a:t>Injury – Medical Treatment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995295">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panose="020B0604020202020204" pitchFamily="34" charset="0"/>
                          <a:cs typeface="Arial" panose="020B0604020202020204" pitchFamily="34" charset="0"/>
                        </a:rPr>
                        <a:t>A boom truck operator was unloading an 892.5 kg (1,968 </a:t>
                      </a:r>
                      <a:r>
                        <a:rPr lang="en-US" sz="1050" err="1">
                          <a:latin typeface="Arial" panose="020B0604020202020204" pitchFamily="34" charset="0"/>
                          <a:cs typeface="Arial" panose="020B0604020202020204" pitchFamily="34" charset="0"/>
                        </a:rPr>
                        <a:t>lb</a:t>
                      </a:r>
                      <a:r>
                        <a:rPr lang="en-US" sz="1050">
                          <a:latin typeface="Arial" panose="020B0604020202020204" pitchFamily="34" charset="0"/>
                          <a:cs typeface="Arial" panose="020B0604020202020204" pitchFamily="34" charset="0"/>
                        </a:rPr>
                        <a:t>) split-set bundle using a 1,000 kg (2,205 </a:t>
                      </a:r>
                      <a:r>
                        <a:rPr lang="en-US" sz="1050" err="1">
                          <a:latin typeface="Arial" panose="020B0604020202020204" pitchFamily="34" charset="0"/>
                          <a:cs typeface="Arial" panose="020B0604020202020204" pitchFamily="34" charset="0"/>
                        </a:rPr>
                        <a:t>lb</a:t>
                      </a:r>
                      <a:r>
                        <a:rPr lang="en-US" sz="1050">
                          <a:latin typeface="Arial" panose="020B0604020202020204" pitchFamily="34" charset="0"/>
                          <a:cs typeface="Arial" panose="020B0604020202020204" pitchFamily="34" charset="0"/>
                        </a:rPr>
                        <a:t>) webbing sling, without taglines or push sticks. After attaching the sling, the offsider moved to the rear of the boom truck. During unloading, the sling failed, causing the bundle to fall. It struck and pinched the operator’s leg.</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79265">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Monitor - Significant (3) / Possible (2)</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1878690">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a:latin typeface="Arial" panose="020B0604020202020204" pitchFamily="34" charset="0"/>
                          <a:cs typeface="Arial" panose="020B0604020202020204" pitchFamily="34" charset="0"/>
                        </a:rPr>
                        <a:t>Line of Fire Exposure</a:t>
                      </a:r>
                      <a:r>
                        <a:rPr lang="en-US" sz="1050" b="0">
                          <a:latin typeface="Arial" panose="020B0604020202020204" pitchFamily="34" charset="0"/>
                          <a:cs typeface="Arial" panose="020B0604020202020204" pitchFamily="34" charset="0"/>
                        </a:rPr>
                        <a:t>: Operator positioned on the same side as the load; no taglines or push/pull stick; unauthorized personnel in drop zone.</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a:latin typeface="Arial" panose="020B0604020202020204" pitchFamily="34" charset="0"/>
                          <a:cs typeface="Arial" panose="020B0604020202020204" pitchFamily="34" charset="0"/>
                        </a:rPr>
                        <a:t>Inadequate Lifting Plan</a:t>
                      </a:r>
                      <a:r>
                        <a:rPr lang="en-US" sz="1050" b="0">
                          <a:latin typeface="Arial" panose="020B0604020202020204" pitchFamily="34" charset="0"/>
                          <a:cs typeface="Arial" panose="020B0604020202020204" pitchFamily="34" charset="0"/>
                        </a:rPr>
                        <a:t>: Sling Working Load Limit (1,000 kg) may have been exceeded due to reduced capacity from choked configuration lifting an 892.5 kg load; poor communication of drop zone and travel path.</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50" b="1">
                          <a:latin typeface="Arial"/>
                          <a:cs typeface="Arial"/>
                        </a:rPr>
                        <a:t>Improper Rigging</a:t>
                      </a:r>
                      <a:r>
                        <a:rPr lang="en-US" sz="1050" b="0">
                          <a:latin typeface="Arial"/>
                          <a:cs typeface="Arial"/>
                        </a:rPr>
                        <a:t>: The single choke method is likely to cause load imbalance, </a:t>
                      </a:r>
                      <a:r>
                        <a:rPr lang="en-US" sz="1050" b="0" kern="1200">
                          <a:solidFill>
                            <a:schemeClr val="dk1"/>
                          </a:solidFill>
                          <a:latin typeface="Arial"/>
                          <a:ea typeface="+mn-ea"/>
                          <a:cs typeface="Arial"/>
                        </a:rPr>
                        <a:t>resulting in material sagging and sling breaking due to contact with the sharp edge of the split set.</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1">
                          <a:latin typeface="Arial" panose="020B0604020202020204" pitchFamily="34" charset="0"/>
                          <a:cs typeface="Arial" panose="020B0604020202020204" pitchFamily="34" charset="0"/>
                        </a:rPr>
                        <a:t>Equipment Deficiencies</a:t>
                      </a:r>
                      <a:r>
                        <a:rPr lang="en-US" sz="1050" b="0">
                          <a:latin typeface="Arial" panose="020B0604020202020204" pitchFamily="34" charset="0"/>
                          <a:cs typeface="Arial" panose="020B0604020202020204" pitchFamily="34" charset="0"/>
                        </a:rPr>
                        <a:t>: Lifting gear not inspected or stored properly, leading to failure.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609305">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SOP-6.01-UG-N03: Operating utility vehicle in underground mine</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SOP</a:t>
                      </a:r>
                      <a:r>
                        <a:rPr kumimoji="0" lang="en-US" sz="1050" b="0" i="0" u="none" strike="noStrike" kern="12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-6.01-UG-I04:</a:t>
                      </a: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Material handling procedure in underground mine area</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40054">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050">
                          <a:latin typeface="Arial" panose="020B0604020202020204" pitchFamily="34" charset="0"/>
                          <a:cs typeface="Arial" panose="020B0604020202020204" pitchFamily="34" charset="0"/>
                        </a:rPr>
                        <a:t>The operator suffered multiple fractures and crush injuries to the leg.</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79265">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050">
                          <a:latin typeface="Arial" panose="020B0604020202020204" pitchFamily="34" charset="0"/>
                          <a:cs typeface="Arial" panose="020B0604020202020204" pitchFamily="34" charset="0"/>
                        </a:rPr>
                        <a:t>Andri Abdullah, Manager-UG Operational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201111" y="462032"/>
          <a:ext cx="2548929" cy="411480"/>
        </p:xfrm>
        <a:graphic>
          <a:graphicData uri="http://schemas.openxmlformats.org/drawingml/2006/table">
            <a:tbl>
              <a:tblPr firstRow="1" bandRow="1">
                <a:tableStyleId>{5C22544A-7EE6-4342-B048-85BDC9FD1C3A}</a:tableStyleId>
              </a:tblPr>
              <a:tblGrid>
                <a:gridCol w="2548929">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2025-15</a:t>
                      </a:r>
                      <a:endParaRPr lang="en-US" sz="1050" b="1">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20028081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12" name="Text Placeholder 18">
            <a:extLst>
              <a:ext uri="{FF2B5EF4-FFF2-40B4-BE49-F238E27FC236}">
                <a16:creationId xmlns:a16="http://schemas.microsoft.com/office/drawing/2014/main" id="{31D915D9-01BA-FC88-B318-22DF2D56A53D}"/>
              </a:ext>
            </a:extLst>
          </p:cNvPr>
          <p:cNvSpPr txBox="1">
            <a:spLocks/>
          </p:cNvSpPr>
          <p:nvPr/>
        </p:nvSpPr>
        <p:spPr>
          <a:xfrm>
            <a:off x="9910617" y="1561489"/>
            <a:ext cx="1727201" cy="1250885"/>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marR="0" lvl="0" indent="0" algn="l" defTabSz="914408" rtl="0" eaLnBrk="1" fontAlgn="auto" latinLnBrk="0" hangingPunct="1">
              <a:lnSpc>
                <a:spcPct val="100000"/>
              </a:lnSpc>
              <a:spcBef>
                <a:spcPts val="0"/>
              </a:spcBef>
              <a:spcAft>
                <a:spcPts val="0"/>
              </a:spcAft>
              <a:buClr>
                <a:srgbClr val="4472C4"/>
              </a:buClr>
              <a:buSzPct val="100000"/>
              <a:buFont typeface="Calibri" panose="020F0502020204030204" pitchFamily="34" charset="0"/>
              <a:buNone/>
              <a:tabLst/>
              <a:defRPr/>
            </a:pPr>
            <a:r>
              <a:rPr kumimoji="0" lang="en-US" sz="11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Position of operator and offsider during lifting</a:t>
            </a:r>
            <a:endPar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0B8A07C7-C67F-CA3A-377C-6D2D90613C25}"/>
              </a:ext>
            </a:extLst>
          </p:cNvPr>
          <p:cNvSpPr txBox="1"/>
          <p:nvPr/>
        </p:nvSpPr>
        <p:spPr>
          <a:xfrm>
            <a:off x="9910617" y="4134215"/>
            <a:ext cx="1839423" cy="541068"/>
          </a:xfrm>
          <a:prstGeom prst="rect">
            <a:avLst/>
          </a:prstGeom>
        </p:spPr>
        <p:txBody>
          <a:bodyPr/>
          <a:lstStyle>
            <a:defPPr>
              <a:defRPr lang="en-US"/>
            </a:defPPr>
            <a:lvl1pPr indent="0" algn="ctr" defTabSz="914408">
              <a:lnSpc>
                <a:spcPct val="100000"/>
              </a:lnSpc>
              <a:spcBef>
                <a:spcPts val="0"/>
              </a:spcBef>
              <a:spcAft>
                <a:spcPts val="0"/>
              </a:spcAft>
              <a:buClr>
                <a:schemeClr val="accent1"/>
              </a:buClr>
              <a:buSzPct val="100000"/>
              <a:buFont typeface="Calibri" panose="020F0502020204030204" pitchFamily="34" charset="0"/>
              <a:buNone/>
              <a:defRPr sz="1100">
                <a:solidFill>
                  <a:schemeClr val="tx1">
                    <a:lumMod val="75000"/>
                    <a:lumOff val="25000"/>
                  </a:schemeClr>
                </a:solidFill>
              </a:defRPr>
            </a:lvl1pPr>
            <a:lvl2pPr marL="384051" indent="-182881" defTabSz="914408">
              <a:lnSpc>
                <a:spcPct val="90000"/>
              </a:lnSpc>
              <a:spcBef>
                <a:spcPts val="201"/>
              </a:spcBef>
              <a:spcAft>
                <a:spcPts val="400"/>
              </a:spcAft>
              <a:buClr>
                <a:schemeClr val="accent1"/>
              </a:buClr>
              <a:buFont typeface="Calibri" pitchFamily="34" charset="0"/>
              <a:buChar char="◦"/>
              <a:defRPr sz="1801">
                <a:solidFill>
                  <a:schemeClr val="tx1">
                    <a:lumMod val="75000"/>
                    <a:lumOff val="25000"/>
                  </a:schemeClr>
                </a:solidFill>
              </a:defRPr>
            </a:lvl2pPr>
            <a:lvl3pPr marL="384051" indent="0" defTabSz="914408">
              <a:lnSpc>
                <a:spcPct val="90000"/>
              </a:lnSpc>
              <a:spcBef>
                <a:spcPts val="201"/>
              </a:spcBef>
              <a:spcAft>
                <a:spcPts val="400"/>
              </a:spcAft>
              <a:buClr>
                <a:schemeClr val="accent1"/>
              </a:buClr>
              <a:buFont typeface="Calibri" pitchFamily="34" charset="0"/>
              <a:buNone/>
              <a:defRPr sz="1401">
                <a:solidFill>
                  <a:schemeClr val="tx1">
                    <a:lumMod val="75000"/>
                    <a:lumOff val="25000"/>
                  </a:schemeClr>
                </a:solidFill>
              </a:defRPr>
            </a:lvl3pPr>
            <a:lvl4pPr marL="749814" indent="-182881"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4pPr>
            <a:lvl5pPr marL="932696" indent="-182881"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5pPr>
            <a:lvl6pPr marL="1100010" indent="-228602"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6pPr>
            <a:lvl7pPr marL="1300011" indent="-228602"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7pPr>
            <a:lvl8pPr marL="1500013" indent="-228602"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8pPr>
            <a:lvl9pPr marL="1700014" indent="-228602" defTabSz="914408">
              <a:lnSpc>
                <a:spcPct val="90000"/>
              </a:lnSpc>
              <a:spcBef>
                <a:spcPts val="201"/>
              </a:spcBef>
              <a:spcAft>
                <a:spcPts val="400"/>
              </a:spcAft>
              <a:buClr>
                <a:schemeClr val="accent1"/>
              </a:buClr>
              <a:buFont typeface="Calibri" pitchFamily="34" charset="0"/>
              <a:buChar char="◦"/>
              <a:defRPr sz="1401">
                <a:solidFill>
                  <a:schemeClr val="tx1">
                    <a:lumMod val="75000"/>
                    <a:lumOff val="25000"/>
                  </a:schemeClr>
                </a:solidFill>
              </a:defRPr>
            </a:lvl9pPr>
          </a:lstStyle>
          <a:p>
            <a:pPr marL="0" marR="0" lvl="0" indent="0" algn="l" defTabSz="914408" rtl="0" eaLnBrk="1" fontAlgn="auto" latinLnBrk="0" hangingPunct="1">
              <a:lnSpc>
                <a:spcPct val="100000"/>
              </a:lnSpc>
              <a:spcBef>
                <a:spcPts val="0"/>
              </a:spcBef>
              <a:spcAft>
                <a:spcPts val="0"/>
              </a:spcAft>
              <a:buClr>
                <a:srgbClr val="4472C4"/>
              </a:buClr>
              <a:buSzPct val="100000"/>
              <a:buFont typeface="Calibri" panose="020F0502020204030204" pitchFamily="34" charset="0"/>
              <a:buNone/>
              <a:tabLst/>
              <a:defRPr/>
            </a:pPr>
            <a:r>
              <a:rPr kumimoji="0" lang="en-US" sz="11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Split-set bundle that fell and hit the operator</a:t>
            </a:r>
            <a:endParaRPr kumimoji="0" lang="id-ID" sz="11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01943C7D-C930-8BA8-3E7A-AC22E4E91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09" y="41895"/>
            <a:ext cx="732358" cy="634432"/>
          </a:xfrm>
          <a:prstGeom prst="rect">
            <a:avLst/>
          </a:prstGeom>
        </p:spPr>
      </p:pic>
      <p:grpSp>
        <p:nvGrpSpPr>
          <p:cNvPr id="18" name="Group 17">
            <a:extLst>
              <a:ext uri="{FF2B5EF4-FFF2-40B4-BE49-F238E27FC236}">
                <a16:creationId xmlns:a16="http://schemas.microsoft.com/office/drawing/2014/main" id="{90DE3343-9B9F-219F-128C-5365AACF61C7}"/>
              </a:ext>
            </a:extLst>
          </p:cNvPr>
          <p:cNvGrpSpPr/>
          <p:nvPr/>
        </p:nvGrpSpPr>
        <p:grpSpPr>
          <a:xfrm>
            <a:off x="6439296" y="1561489"/>
            <a:ext cx="3604772" cy="4979697"/>
            <a:chOff x="6374539" y="1504661"/>
            <a:chExt cx="3604772" cy="4979697"/>
          </a:xfrm>
        </p:grpSpPr>
        <p:grpSp>
          <p:nvGrpSpPr>
            <p:cNvPr id="10" name="Group 9">
              <a:extLst>
                <a:ext uri="{FF2B5EF4-FFF2-40B4-BE49-F238E27FC236}">
                  <a16:creationId xmlns:a16="http://schemas.microsoft.com/office/drawing/2014/main" id="{8B8BB618-4B44-39BE-C012-944A5E4E7C12}"/>
                </a:ext>
              </a:extLst>
            </p:cNvPr>
            <p:cNvGrpSpPr/>
            <p:nvPr/>
          </p:nvGrpSpPr>
          <p:grpSpPr>
            <a:xfrm>
              <a:off x="6374539" y="1504661"/>
              <a:ext cx="3604772" cy="2508188"/>
              <a:chOff x="6374538" y="1504660"/>
              <a:chExt cx="3704575" cy="2629331"/>
            </a:xfrm>
          </p:grpSpPr>
          <p:pic>
            <p:nvPicPr>
              <p:cNvPr id="6" name="Picture 5">
                <a:extLst>
                  <a:ext uri="{FF2B5EF4-FFF2-40B4-BE49-F238E27FC236}">
                    <a16:creationId xmlns:a16="http://schemas.microsoft.com/office/drawing/2014/main" id="{24447C00-4450-864E-42F3-9CA9F5AA6F18}"/>
                  </a:ext>
                </a:extLst>
              </p:cNvPr>
              <p:cNvPicPr>
                <a:picLocks noChangeAspect="1"/>
              </p:cNvPicPr>
              <p:nvPr/>
            </p:nvPicPr>
            <p:blipFill>
              <a:blip r:embed="rId4"/>
              <a:srcRect b="31852"/>
              <a:stretch>
                <a:fillRect/>
              </a:stretch>
            </p:blipFill>
            <p:spPr>
              <a:xfrm>
                <a:off x="6374538" y="1504660"/>
                <a:ext cx="3452790" cy="2629331"/>
              </a:xfrm>
              <a:prstGeom prst="rect">
                <a:avLst/>
              </a:prstGeom>
            </p:spPr>
          </p:pic>
          <p:sp>
            <p:nvSpPr>
              <p:cNvPr id="8" name="TextBox 7">
                <a:extLst>
                  <a:ext uri="{FF2B5EF4-FFF2-40B4-BE49-F238E27FC236}">
                    <a16:creationId xmlns:a16="http://schemas.microsoft.com/office/drawing/2014/main" id="{B82BACA4-6F95-E76C-A248-6F6D1809C6BE}"/>
                  </a:ext>
                </a:extLst>
              </p:cNvPr>
              <p:cNvSpPr txBox="1"/>
              <p:nvPr/>
            </p:nvSpPr>
            <p:spPr>
              <a:xfrm>
                <a:off x="7176823" y="3786974"/>
                <a:ext cx="1583927" cy="2903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Offsider position </a:t>
                </a:r>
              </a:p>
            </p:txBody>
          </p:sp>
          <p:sp>
            <p:nvSpPr>
              <p:cNvPr id="9" name="TextBox 8">
                <a:extLst>
                  <a:ext uri="{FF2B5EF4-FFF2-40B4-BE49-F238E27FC236}">
                    <a16:creationId xmlns:a16="http://schemas.microsoft.com/office/drawing/2014/main" id="{47FE2823-0A74-CE74-27D7-838F5AE50D26}"/>
                  </a:ext>
                </a:extLst>
              </p:cNvPr>
              <p:cNvSpPr txBox="1"/>
              <p:nvPr/>
            </p:nvSpPr>
            <p:spPr>
              <a:xfrm>
                <a:off x="8884076" y="2833928"/>
                <a:ext cx="1195037" cy="4839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Operator position </a:t>
                </a:r>
              </a:p>
            </p:txBody>
          </p:sp>
        </p:grpSp>
        <p:grpSp>
          <p:nvGrpSpPr>
            <p:cNvPr id="17" name="Group 16">
              <a:extLst>
                <a:ext uri="{FF2B5EF4-FFF2-40B4-BE49-F238E27FC236}">
                  <a16:creationId xmlns:a16="http://schemas.microsoft.com/office/drawing/2014/main" id="{CAB92BF5-D309-0901-92B8-B6F21E8E7CF5}"/>
                </a:ext>
              </a:extLst>
            </p:cNvPr>
            <p:cNvGrpSpPr/>
            <p:nvPr/>
          </p:nvGrpSpPr>
          <p:grpSpPr>
            <a:xfrm>
              <a:off x="7155210" y="4077387"/>
              <a:ext cx="2578363" cy="2406971"/>
              <a:chOff x="7155210" y="4077387"/>
              <a:chExt cx="2578363" cy="2406971"/>
            </a:xfrm>
          </p:grpSpPr>
          <p:pic>
            <p:nvPicPr>
              <p:cNvPr id="13" name="Picture 12">
                <a:extLst>
                  <a:ext uri="{FF2B5EF4-FFF2-40B4-BE49-F238E27FC236}">
                    <a16:creationId xmlns:a16="http://schemas.microsoft.com/office/drawing/2014/main" id="{6E414594-E52C-0422-DA69-C95227E39E95}"/>
                  </a:ext>
                </a:extLst>
              </p:cNvPr>
              <p:cNvPicPr>
                <a:picLocks noChangeAspect="1"/>
              </p:cNvPicPr>
              <p:nvPr/>
            </p:nvPicPr>
            <p:blipFill>
              <a:blip r:embed="rId5"/>
              <a:srcRect l="3689" t="6720" r="4766" b="11795"/>
              <a:stretch>
                <a:fillRect/>
              </a:stretch>
            </p:blipFill>
            <p:spPr>
              <a:xfrm>
                <a:off x="7155210" y="4077387"/>
                <a:ext cx="2578363" cy="2406971"/>
              </a:xfrm>
              <a:prstGeom prst="rect">
                <a:avLst/>
              </a:prstGeom>
            </p:spPr>
          </p:pic>
          <p:sp>
            <p:nvSpPr>
              <p:cNvPr id="15" name="TextBox 14">
                <a:extLst>
                  <a:ext uri="{FF2B5EF4-FFF2-40B4-BE49-F238E27FC236}">
                    <a16:creationId xmlns:a16="http://schemas.microsoft.com/office/drawing/2014/main" id="{A0738037-663D-9DE9-1350-A1D6C65927AD}"/>
                  </a:ext>
                </a:extLst>
              </p:cNvPr>
              <p:cNvSpPr txBox="1"/>
              <p:nvPr/>
            </p:nvSpPr>
            <p:spPr>
              <a:xfrm>
                <a:off x="8629755" y="5877475"/>
                <a:ext cx="10131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Operator position </a:t>
                </a:r>
              </a:p>
            </p:txBody>
          </p:sp>
        </p:grpSp>
      </p:grpSp>
      <p:sp>
        <p:nvSpPr>
          <p:cNvPr id="2" name="TextBox 1">
            <a:extLst>
              <a:ext uri="{FF2B5EF4-FFF2-40B4-BE49-F238E27FC236}">
                <a16:creationId xmlns:a16="http://schemas.microsoft.com/office/drawing/2014/main" id="{94E90C58-F8B6-3424-294D-605F20FCE1AA}"/>
              </a:ext>
            </a:extLst>
          </p:cNvPr>
          <p:cNvSpPr txBox="1"/>
          <p:nvPr/>
        </p:nvSpPr>
        <p:spPr>
          <a:xfrm>
            <a:off x="0" y="676327"/>
            <a:ext cx="1535977"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Lifting Operations </a:t>
            </a:r>
          </a:p>
        </p:txBody>
      </p:sp>
    </p:spTree>
    <p:extLst>
      <p:ext uri="{BB962C8B-B14F-4D97-AF65-F5344CB8AC3E}">
        <p14:creationId xmlns:p14="http://schemas.microsoft.com/office/powerpoint/2010/main" val="3467825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Light Fixture Fell on Employee Head </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9"/>
          <a:ext cx="5609203" cy="5549683"/>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90423">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97060">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Cerro Verde</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05548">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August 4, 2025 / 1:05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48368">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Injury – Lost Time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689005">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kern="1200">
                          <a:solidFill>
                            <a:schemeClr val="dk1"/>
                          </a:solidFill>
                          <a:effectLst/>
                          <a:latin typeface="Arial" panose="020B0604020202020204" pitchFamily="34" charset="0"/>
                          <a:ea typeface="+mn-ea"/>
                          <a:cs typeface="Arial" panose="020B0604020202020204" pitchFamily="34" charset="0"/>
                        </a:rPr>
                        <a:t>During manual movement of a rolling scaffold, the upper vertical bar contacted a hanging light fixture. The fixture (15 kg / 33 lbs)  detached and fell approximately 10 meters (33 ft), striking an employee in the head.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88573">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851297">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50" kern="1200">
                          <a:solidFill>
                            <a:schemeClr val="dk1"/>
                          </a:solidFill>
                          <a:effectLst/>
                          <a:latin typeface="Arial"/>
                          <a:ea typeface="+mn-ea"/>
                          <a:cs typeface="Arial"/>
                        </a:rPr>
                        <a:t>Failure to perform a proper risk assessment to identify hazards. </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50" kern="1200">
                          <a:solidFill>
                            <a:schemeClr val="dk1"/>
                          </a:solidFill>
                          <a:effectLst/>
                          <a:latin typeface="Arial"/>
                          <a:ea typeface="+mn-ea"/>
                          <a:cs typeface="Arial"/>
                        </a:rPr>
                        <a:t>Failure to identify potential interferences before moving the scaffold. </a:t>
                      </a:r>
                      <a:endParaRPr lang="es-PE" sz="1050" kern="1200">
                        <a:solidFill>
                          <a:schemeClr val="dk1"/>
                        </a:solidFill>
                        <a:effectLst/>
                        <a:latin typeface="Arial"/>
                        <a:ea typeface="+mn-ea"/>
                        <a:cs typeface="Arial"/>
                      </a:endParaRP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50" kern="1200">
                          <a:solidFill>
                            <a:schemeClr val="dk1"/>
                          </a:solidFill>
                          <a:effectLst/>
                          <a:latin typeface="Arial"/>
                          <a:ea typeface="+mn-ea"/>
                          <a:cs typeface="Arial"/>
                        </a:rPr>
                        <a:t>Failure to verify the scaffold's relocation.</a:t>
                      </a:r>
                      <a:endParaRPr lang="es-PE" sz="1050" kern="1200">
                        <a:solidFill>
                          <a:schemeClr val="dk1"/>
                        </a:solidFill>
                        <a:effectLst/>
                        <a:latin typeface="Arial"/>
                        <a:ea typeface="+mn-ea"/>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75296">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a:solidFill>
                            <a:schemeClr val="dk1"/>
                          </a:solidFill>
                          <a:effectLst/>
                          <a:latin typeface="Arial" panose="020B0604020202020204" pitchFamily="34" charset="0"/>
                          <a:ea typeface="+mn-ea"/>
                          <a:cs typeface="Arial" panose="020B0604020202020204" pitchFamily="34" charset="0"/>
                          <a:hlinkClick r:id="rId2"/>
                        </a:rPr>
                        <a:t>FCX-HS02 Working at Heights Policy</a:t>
                      </a:r>
                      <a:endParaRPr lang="es-PE" sz="1050" kern="1200">
                        <a:solidFill>
                          <a:schemeClr val="dk1"/>
                        </a:solidFill>
                        <a:effectLst/>
                        <a:latin typeface="Arial" panose="020B0604020202020204" pitchFamily="34" charset="0"/>
                        <a:ea typeface="+mn-ea"/>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66810">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a:solidFill>
                            <a:schemeClr val="dk1"/>
                          </a:solidFill>
                          <a:effectLst/>
                          <a:latin typeface="Arial" panose="020B0604020202020204" pitchFamily="34" charset="0"/>
                          <a:ea typeface="+mn-ea"/>
                          <a:cs typeface="Arial" panose="020B0604020202020204" pitchFamily="34" charset="0"/>
                        </a:rPr>
                        <a:t>The impacted employee lost consciousness and sustained a skull fracture and contusion to the head and right shoulder.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97060">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s-PE" sz="1050">
                          <a:solidFill>
                            <a:srgbClr val="000000"/>
                          </a:solidFill>
                          <a:effectLst/>
                          <a:latin typeface="Arial"/>
                          <a:ea typeface="Calibri"/>
                          <a:cs typeface="Arial"/>
                        </a:rPr>
                        <a:t>Guillermo Canchis, Manager-</a:t>
                      </a:r>
                      <a:r>
                        <a:rPr lang="es-PE" sz="1050" b="0" i="0" u="none" strike="noStrike" noProof="0" err="1">
                          <a:solidFill>
                            <a:srgbClr val="000000"/>
                          </a:solidFill>
                          <a:effectLst/>
                          <a:latin typeface="Arial"/>
                        </a:rPr>
                        <a:t>Hydromet</a:t>
                      </a:r>
                      <a:endParaRPr lang="es-PE" sz="1050">
                        <a:solidFill>
                          <a:srgbClr val="000000"/>
                        </a:solidFill>
                        <a:effectLst/>
                        <a:latin typeface="Arial"/>
                        <a:ea typeface="Calibri"/>
                        <a:cs typeface="Arial"/>
                      </a:endParaRP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2025-16</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20028174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110953" y="686966"/>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 </a:t>
            </a:r>
          </a:p>
        </p:txBody>
      </p:sp>
      <p:pic>
        <p:nvPicPr>
          <p:cNvPr id="3" name="Picture 2" descr="Icon&#10;&#10;Description automatically generated">
            <a:extLst>
              <a:ext uri="{FF2B5EF4-FFF2-40B4-BE49-F238E27FC236}">
                <a16:creationId xmlns:a16="http://schemas.microsoft.com/office/drawing/2014/main" id="{68BB43ED-A783-8413-67DF-82B23F052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810" y="59261"/>
            <a:ext cx="752271" cy="651682"/>
          </a:xfrm>
          <a:prstGeom prst="rect">
            <a:avLst/>
          </a:prstGeom>
        </p:spPr>
      </p:pic>
      <p:pic>
        <p:nvPicPr>
          <p:cNvPr id="9" name="Picture 1">
            <a:extLst>
              <a:ext uri="{FF2B5EF4-FFF2-40B4-BE49-F238E27FC236}">
                <a16:creationId xmlns:a16="http://schemas.microsoft.com/office/drawing/2014/main" id="{80302706-EF99-3FA3-DF38-F096C5EAA76D}"/>
              </a:ext>
            </a:extLst>
          </p:cNvPr>
          <p:cNvPicPr>
            <a:picLocks noChangeAspect="1"/>
          </p:cNvPicPr>
          <p:nvPr/>
        </p:nvPicPr>
        <p:blipFill>
          <a:blip r:embed="rId4"/>
          <a:stretch>
            <a:fillRect/>
          </a:stretch>
        </p:blipFill>
        <p:spPr>
          <a:xfrm>
            <a:off x="6426153" y="1570564"/>
            <a:ext cx="5337222" cy="4186699"/>
          </a:xfrm>
          <a:prstGeom prst="rect">
            <a:avLst/>
          </a:prstGeom>
        </p:spPr>
      </p:pic>
      <p:sp>
        <p:nvSpPr>
          <p:cNvPr id="4" name="Oval 3">
            <a:extLst>
              <a:ext uri="{FF2B5EF4-FFF2-40B4-BE49-F238E27FC236}">
                <a16:creationId xmlns:a16="http://schemas.microsoft.com/office/drawing/2014/main" id="{B78B6440-9591-DDF7-FA1E-EBB997640CFF}"/>
              </a:ext>
            </a:extLst>
          </p:cNvPr>
          <p:cNvSpPr/>
          <p:nvPr/>
        </p:nvSpPr>
        <p:spPr>
          <a:xfrm>
            <a:off x="8934450" y="5162550"/>
            <a:ext cx="781050" cy="600075"/>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6566665-808F-A7D2-B15C-163A81591C5B}"/>
              </a:ext>
            </a:extLst>
          </p:cNvPr>
          <p:cNvSpPr txBox="1"/>
          <p:nvPr/>
        </p:nvSpPr>
        <p:spPr>
          <a:xfrm>
            <a:off x="6426153" y="5943600"/>
            <a:ext cx="5337222"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lumMod val="75000"/>
                    <a:lumOff val="25000"/>
                  </a:prstClr>
                </a:solidFill>
                <a:effectLst/>
                <a:uLnTx/>
                <a:uFillTx/>
                <a:latin typeface="Arial"/>
                <a:ea typeface="+mn-ea"/>
                <a:cs typeface="Arial"/>
              </a:rPr>
              <a:t>Illustration of event. Light fixture (15 kg / 33 </a:t>
            </a:r>
            <a:r>
              <a:rPr kumimoji="0" lang="en-US" sz="1100" b="0" i="1" u="none" strike="noStrike" kern="1200" cap="none" spc="0" normalizeH="0" baseline="0" noProof="0" err="1">
                <a:ln>
                  <a:noFill/>
                </a:ln>
                <a:solidFill>
                  <a:prstClr val="black">
                    <a:lumMod val="75000"/>
                    <a:lumOff val="25000"/>
                  </a:prstClr>
                </a:solidFill>
                <a:effectLst/>
                <a:uLnTx/>
                <a:uFillTx/>
                <a:latin typeface="Arial"/>
                <a:ea typeface="+mn-ea"/>
                <a:cs typeface="Arial"/>
              </a:rPr>
              <a:t>lbs</a:t>
            </a:r>
            <a:r>
              <a:rPr kumimoji="0" lang="en-US" sz="1100" b="0" i="1" u="none" strike="noStrike" kern="1200" cap="none" spc="0" normalizeH="0" baseline="0" noProof="0">
                <a:ln>
                  <a:noFill/>
                </a:ln>
                <a:solidFill>
                  <a:prstClr val="black">
                    <a:lumMod val="75000"/>
                    <a:lumOff val="25000"/>
                  </a:prstClr>
                </a:solidFill>
                <a:effectLst/>
                <a:uLnTx/>
                <a:uFillTx/>
                <a:latin typeface="Arial"/>
                <a:ea typeface="+mn-ea"/>
                <a:cs typeface="Arial"/>
              </a:rPr>
              <a:t>) circled in red. </a:t>
            </a:r>
          </a:p>
        </p:txBody>
      </p:sp>
    </p:spTree>
    <p:extLst>
      <p:ext uri="{BB962C8B-B14F-4D97-AF65-F5344CB8AC3E}">
        <p14:creationId xmlns:p14="http://schemas.microsoft.com/office/powerpoint/2010/main" val="2635090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1" y="270082"/>
            <a:ext cx="5004411" cy="533203"/>
          </a:xfrm>
          <a:prstGeom prst="rect">
            <a:avLst/>
          </a:prstGeom>
        </p:spPr>
        <p:txBody>
          <a:bodyPr>
            <a:normAutofit/>
          </a:bodyPr>
          <a:lstStyle/>
          <a:p>
            <a:r>
              <a:rPr lang="en-US" sz="1600"/>
              <a:t>Employee Hit by Chain Block Hook</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extLst>
              <p:ext uri="{D42A27DB-BD31-4B8C-83A1-F6EECF244321}">
                <p14:modId xmlns:p14="http://schemas.microsoft.com/office/powerpoint/2010/main" val="699251448"/>
              </p:ext>
            </p:extLst>
          </p:nvPr>
        </p:nvGraphicFramePr>
        <p:xfrm>
          <a:off x="214685" y="1051681"/>
          <a:ext cx="5881315" cy="5611640"/>
        </p:xfrm>
        <a:graphic>
          <a:graphicData uri="http://schemas.openxmlformats.org/drawingml/2006/table">
            <a:tbl>
              <a:tblPr firstRow="1" bandRow="1">
                <a:tableStyleId>{1FECB4D8-DB02-4DC6-A0A2-4F2EBAE1DC90}</a:tableStyleId>
              </a:tblPr>
              <a:tblGrid>
                <a:gridCol w="1180997">
                  <a:extLst>
                    <a:ext uri="{9D8B030D-6E8A-4147-A177-3AD203B41FA5}">
                      <a16:colId xmlns:a16="http://schemas.microsoft.com/office/drawing/2014/main" val="2478897174"/>
                    </a:ext>
                  </a:extLst>
                </a:gridCol>
                <a:gridCol w="4700318">
                  <a:extLst>
                    <a:ext uri="{9D8B030D-6E8A-4147-A177-3AD203B41FA5}">
                      <a16:colId xmlns:a16="http://schemas.microsoft.com/office/drawing/2014/main" val="1434738273"/>
                    </a:ext>
                  </a:extLst>
                </a:gridCol>
              </a:tblGrid>
              <a:tr h="258233">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57287">
                <a:tc>
                  <a:txBody>
                    <a:bodyPr/>
                    <a:lstStyle/>
                    <a:p>
                      <a:r>
                        <a:rPr lang="en-US" sz="98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00">
                          <a:solidFill>
                            <a:schemeClr val="tx1"/>
                          </a:solidFill>
                          <a:latin typeface="Arial"/>
                          <a:cs typeface="Arial"/>
                        </a:rPr>
                        <a:t>Manyar Smelter</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57287">
                <a:tc>
                  <a:txBody>
                    <a:bodyPr/>
                    <a:lstStyle/>
                    <a:p>
                      <a:r>
                        <a:rPr lang="en-US" sz="98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00">
                          <a:solidFill>
                            <a:schemeClr val="tx1"/>
                          </a:solidFill>
                          <a:latin typeface="Arial"/>
                          <a:cs typeface="Arial"/>
                        </a:rPr>
                        <a:t>August 09, 2025 / 04:49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57287">
                <a:tc>
                  <a:txBody>
                    <a:bodyPr/>
                    <a:lstStyle/>
                    <a:p>
                      <a:r>
                        <a:rPr lang="en-US" sz="980" b="1">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00">
                          <a:solidFill>
                            <a:schemeClr val="tx1"/>
                          </a:solidFill>
                          <a:latin typeface="Arial"/>
                          <a:cs typeface="Arial"/>
                        </a:rPr>
                        <a:t>Injury – Lost Time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877325">
                <a:tc>
                  <a:txBody>
                    <a:bodyPr/>
                    <a:lstStyle/>
                    <a:p>
                      <a:r>
                        <a:rPr lang="en-US" sz="98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latin typeface="Arial" panose="020B0604020202020204" pitchFamily="34" charset="0"/>
                          <a:cs typeface="Arial" panose="020B0604020202020204" pitchFamily="34" charset="0"/>
                        </a:rPr>
                        <a:t>Three employees were using a chain block hook to remove copper buildup at the Blister Tap Hole launder. One employee put their foot on the hook to keep it in place while the other two employees tried to operate the chain block. The hook detached and struck the employee on the left side of the face. It weighed 1.2 kg (2.6 </a:t>
                      </a:r>
                      <a:r>
                        <a:rPr lang="en-US" sz="1000" err="1">
                          <a:latin typeface="Arial" panose="020B0604020202020204" pitchFamily="34" charset="0"/>
                          <a:cs typeface="Arial" panose="020B0604020202020204" pitchFamily="34" charset="0"/>
                        </a:rPr>
                        <a:t>lb</a:t>
                      </a:r>
                      <a:r>
                        <a:rPr lang="en-US" sz="1000">
                          <a:latin typeface="Arial" panose="020B0604020202020204" pitchFamily="34" charset="0"/>
                          <a:cs typeface="Arial" panose="020B0604020202020204" pitchFamily="34" charset="0"/>
                        </a:rPr>
                        <a:t>).</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57287">
                <a:tc>
                  <a:txBody>
                    <a:bodyPr/>
                    <a:lstStyle/>
                    <a:p>
                      <a:r>
                        <a:rPr lang="en-US" sz="95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algn="l"/>
                      <a:r>
                        <a:rPr lang="en-US" sz="1000">
                          <a:solidFill>
                            <a:schemeClr val="tx1"/>
                          </a:solidFill>
                          <a:latin typeface="Arial" panose="020B0604020202020204" pitchFamily="34" charset="0"/>
                          <a:cs typeface="Arial" panose="020B0604020202020204" pitchFamily="34" charset="0"/>
                        </a:rPr>
                        <a:t>Actionable – Significant (3) Likely (3)</a:t>
                      </a:r>
                      <a:endParaRPr lang="en-US" sz="1000" i="1">
                        <a:solidFill>
                          <a:schemeClr val="tx1"/>
                        </a:solidFill>
                        <a:latin typeface="Arial"/>
                        <a:cs typeface="Arial"/>
                      </a:endParaRP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1563261">
                <a:tc>
                  <a:txBody>
                    <a:bodyPr/>
                    <a:lstStyle/>
                    <a:p>
                      <a:r>
                        <a:rPr lang="en-US" sz="98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a:solidFill>
                            <a:schemeClr val="tx1"/>
                          </a:solidFill>
                          <a:latin typeface="Arial"/>
                          <a:cs typeface="Arial"/>
                        </a:rPr>
                        <a:t>Hazard Exposure: "Line of Fire“ </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a:solidFill>
                            <a:schemeClr val="tx1"/>
                          </a:solidFill>
                          <a:latin typeface="Arial"/>
                          <a:cs typeface="Arial"/>
                        </a:rPr>
                        <a:t>Operators were positioned directly in front of the chain block hook, with one employee using their foot to keep it in place.</a:t>
                      </a:r>
                    </a:p>
                    <a:p>
                      <a:pPr marL="0" marR="0" lvl="0" indent="0" algn="l" defTabSz="91440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a:solidFill>
                            <a:schemeClr val="tx1"/>
                          </a:solidFill>
                          <a:latin typeface="Arial"/>
                          <a:cs typeface="Arial"/>
                        </a:rPr>
                        <a:t>Failure to Follow Rules, Manual or Procedures:</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a:solidFill>
                            <a:schemeClr val="tx1"/>
                          </a:solidFill>
                          <a:latin typeface="Arial"/>
                          <a:cs typeface="Arial"/>
                        </a:rPr>
                        <a:t>The chain block hook was used to remove copper buildup without adequate securing methods, such as choking with wire rope.</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a:solidFill>
                            <a:schemeClr val="tx1"/>
                          </a:solidFill>
                          <a:latin typeface="Arial"/>
                          <a:cs typeface="Arial"/>
                        </a:rPr>
                        <a:t>Tasks including cleaning, breaking and lifting the copper buildup were done simultaneously, rather than sequentially.</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a:solidFill>
                            <a:schemeClr val="tx1"/>
                          </a:solidFill>
                          <a:latin typeface="Arial"/>
                          <a:cs typeface="Arial"/>
                        </a:rPr>
                        <a:t>The chain block was used beyond its design capacity.</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830483">
                <a:tc>
                  <a:txBody>
                    <a:bodyPr/>
                    <a:lstStyle/>
                    <a:p>
                      <a:r>
                        <a:rPr lang="en-US" sz="98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70C0"/>
                          </a:solidFill>
                          <a:effectLst/>
                          <a:uLnTx/>
                          <a:uFillTx/>
                          <a:latin typeface="Arial"/>
                          <a:ea typeface="+mn-ea"/>
                          <a:cs typeface="Arial"/>
                        </a:rPr>
                        <a:t>​</a:t>
                      </a:r>
                      <a:r>
                        <a:rPr kumimoji="0" lang="en-US" sz="1000" b="0" i="0" u="none" strike="noStrike" kern="1200" cap="none" spc="0" normalizeH="0" baseline="0" noProof="0">
                          <a:ln>
                            <a:noFill/>
                          </a:ln>
                          <a:solidFill>
                            <a:srgbClr val="0070C0"/>
                          </a:solidFill>
                          <a:effectLst/>
                          <a:uLnTx/>
                          <a:uFillTx/>
                          <a:latin typeface="Arial"/>
                          <a:ea typeface="+mn-ea"/>
                          <a:cs typeface="Arial"/>
                          <a:hlinkClick r:id="rId3">
                            <a:extLst>
                              <a:ext uri="{A12FA001-AC4F-418D-AE19-62706E023703}">
                                <ahyp:hlinkClr xmlns:ahyp="http://schemas.microsoft.com/office/drawing/2018/hyperlinkcolor" val="tx"/>
                              </a:ext>
                            </a:extLst>
                          </a:hlinkClick>
                        </a:rPr>
                        <a:t>FCX-HS32 Crane and Rigging Policy</a:t>
                      </a:r>
                      <a:endParaRPr kumimoji="0" lang="en-US" sz="1000" b="0" i="0" u="none" strike="noStrike" kern="1200" cap="none" spc="0" normalizeH="0" baseline="0" noProof="0">
                        <a:ln>
                          <a:noFill/>
                        </a:ln>
                        <a:solidFill>
                          <a:srgbClr val="0070C0"/>
                        </a:solidFill>
                        <a:effectLst/>
                        <a:uLnTx/>
                        <a:uFillTx/>
                        <a:latin typeface="Arial"/>
                        <a:ea typeface="+mn-ea"/>
                        <a:cs typeface="Arial"/>
                      </a:endParaRP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70C0"/>
                          </a:solidFill>
                          <a:effectLst/>
                          <a:uLnTx/>
                          <a:uFillTx/>
                          <a:latin typeface="Arial"/>
                          <a:ea typeface="+mn-ea"/>
                          <a:cs typeface="Arial"/>
                          <a:hlinkClick r:id="rId4">
                            <a:extLst>
                              <a:ext uri="{A12FA001-AC4F-418D-AE19-62706E023703}">
                                <ahyp:hlinkClr xmlns:ahyp="http://schemas.microsoft.com/office/drawing/2018/hyperlinkcolor" val="tx"/>
                              </a:ext>
                            </a:extLst>
                          </a:hlinkClick>
                        </a:rPr>
                        <a:t>FCX-HS32 TS Rigging Requirements</a:t>
                      </a:r>
                      <a:endParaRPr kumimoji="0" lang="en-US" sz="1000" b="0" i="0" u="none" strike="noStrike" kern="1200" cap="none" spc="0" normalizeH="0" baseline="0" noProof="0">
                        <a:ln>
                          <a:noFill/>
                        </a:ln>
                        <a:solidFill>
                          <a:srgbClr val="0070C0"/>
                        </a:solidFill>
                        <a:effectLst/>
                        <a:uLnTx/>
                        <a:uFillTx/>
                        <a:latin typeface="Arial"/>
                        <a:ea typeface="+mn-ea"/>
                        <a:cs typeface="Arial"/>
                      </a:endParaRP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latin typeface="Arial"/>
                          <a:ea typeface="+mn-ea"/>
                          <a:cs typeface="Arial"/>
                        </a:rPr>
                        <a:t>GDL-4.04.10-PTFI-002 Gears &amp; Crane Management​</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latin typeface="Arial"/>
                          <a:ea typeface="+mn-ea"/>
                          <a:cs typeface="Arial"/>
                        </a:rPr>
                        <a:t>AZM-SOP-FCF-005 Safe Working Instruction For Blister Launder Repair Maintenance</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latin typeface="Arial"/>
                          <a:ea typeface="+mn-ea"/>
                          <a:cs typeface="Arial"/>
                        </a:rPr>
                        <a:t>UNISTEEL Chain Block Manual</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35026">
                <a:tc>
                  <a:txBody>
                    <a:bodyPr/>
                    <a:lstStyle/>
                    <a:p>
                      <a:r>
                        <a:rPr lang="en-US" sz="95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solidFill>
                            <a:schemeClr val="tx1"/>
                          </a:solidFill>
                          <a:latin typeface="Arial"/>
                          <a:cs typeface="Arial"/>
                        </a:rPr>
                        <a:t>The  injured employee sustained a hairline fracture to the sinus cavity, along with swelling around the eye and head.</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90815">
                <a:tc>
                  <a:txBody>
                    <a:bodyPr/>
                    <a:lstStyle/>
                    <a:p>
                      <a:r>
                        <a:rPr lang="en-US" sz="95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000" i="0">
                          <a:solidFill>
                            <a:schemeClr val="tx1"/>
                          </a:solidFill>
                          <a:latin typeface="Arial"/>
                          <a:cs typeface="Arial"/>
                        </a:rPr>
                        <a:t>Karel </a:t>
                      </a:r>
                      <a:r>
                        <a:rPr lang="en-US" sz="1000" i="0" err="1">
                          <a:solidFill>
                            <a:schemeClr val="tx1"/>
                          </a:solidFill>
                          <a:latin typeface="Arial"/>
                          <a:cs typeface="Arial"/>
                        </a:rPr>
                        <a:t>Pramono</a:t>
                      </a:r>
                      <a:r>
                        <a:rPr lang="en-US" sz="1000" i="0">
                          <a:solidFill>
                            <a:schemeClr val="tx1"/>
                          </a:solidFill>
                          <a:latin typeface="Arial"/>
                          <a:cs typeface="Arial"/>
                        </a:rPr>
                        <a:t>, Manager-Hot Metal Operation</a:t>
                      </a:r>
                    </a:p>
                    <a:p>
                      <a:pPr marL="171450" indent="-171450" algn="l">
                        <a:buFont typeface="Arial" panose="020B0604020202020204" pitchFamily="34" charset="0"/>
                        <a:buChar char="•"/>
                      </a:pPr>
                      <a:r>
                        <a:rPr lang="en-US" sz="1000" i="0">
                          <a:solidFill>
                            <a:schemeClr val="tx1"/>
                          </a:solidFill>
                          <a:latin typeface="Arial"/>
                          <a:cs typeface="Arial"/>
                        </a:rPr>
                        <a:t>Sony Suryanto, Sr. Manager-Occupational 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201111" y="462032"/>
          <a:ext cx="2548929" cy="411480"/>
        </p:xfrm>
        <a:graphic>
          <a:graphicData uri="http://schemas.openxmlformats.org/drawingml/2006/table">
            <a:tbl>
              <a:tblPr firstRow="1" bandRow="1">
                <a:tableStyleId>{5C22544A-7EE6-4342-B048-85BDC9FD1C3A}</a:tableStyleId>
              </a:tblPr>
              <a:tblGrid>
                <a:gridCol w="2548929">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a:t>
                      </a:r>
                      <a:r>
                        <a:rPr lang="en-US" sz="1050" b="0">
                          <a:solidFill>
                            <a:srgbClr val="0000FF"/>
                          </a:solidFill>
                          <a:latin typeface="Arial" panose="020B0604020202020204" pitchFamily="34" charset="0"/>
                          <a:cs typeface="Arial" panose="020B0604020202020204" pitchFamily="34" charset="0"/>
                        </a:rPr>
                        <a:t>- </a:t>
                      </a:r>
                      <a:r>
                        <a:rPr lang="en-US" sz="1050" b="0">
                          <a:solidFill>
                            <a:schemeClr val="tx1"/>
                          </a:solidFill>
                          <a:latin typeface="Arial" panose="020B0604020202020204" pitchFamily="34" charset="0"/>
                          <a:cs typeface="Arial" panose="020B0604020202020204" pitchFamily="34" charset="0"/>
                        </a:rPr>
                        <a:t>2025-17</a:t>
                      </a:r>
                      <a:endParaRPr lang="en-US" sz="1050" b="1">
                        <a:solidFill>
                          <a:schemeClr val="tx1"/>
                        </a:solidFill>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20028276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12" name="Text Placeholder 18">
            <a:extLst>
              <a:ext uri="{FF2B5EF4-FFF2-40B4-BE49-F238E27FC236}">
                <a16:creationId xmlns:a16="http://schemas.microsoft.com/office/drawing/2014/main" id="{31D915D9-01BA-FC88-B318-22DF2D56A53D}"/>
              </a:ext>
            </a:extLst>
          </p:cNvPr>
          <p:cNvSpPr txBox="1">
            <a:spLocks/>
          </p:cNvSpPr>
          <p:nvPr/>
        </p:nvSpPr>
        <p:spPr>
          <a:xfrm>
            <a:off x="7369864" y="3429467"/>
            <a:ext cx="3662494" cy="317729"/>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marR="0" lvl="0" indent="0" algn="l" defTabSz="914408" rtl="0" eaLnBrk="1" fontAlgn="auto" latinLnBrk="0" hangingPunct="1">
              <a:lnSpc>
                <a:spcPct val="100000"/>
              </a:lnSpc>
              <a:spcBef>
                <a:spcPts val="0"/>
              </a:spcBef>
              <a:spcAft>
                <a:spcPts val="0"/>
              </a:spcAft>
              <a:buClr>
                <a:srgbClr val="007FB0"/>
              </a:buClr>
              <a:buSzPct val="100000"/>
              <a:buFont typeface="Calibri" panose="020F0502020204030204" pitchFamily="34" charset="0"/>
              <a:buNone/>
              <a:tabLst/>
              <a:defRPr/>
            </a:pPr>
            <a:r>
              <a:rPr kumimoji="0" lang="en-US" sz="1050" b="0" i="1" u="none" strike="noStrike" kern="1200" cap="none" spc="0" normalizeH="0" baseline="0" noProof="0">
                <a:ln>
                  <a:noFill/>
                </a:ln>
                <a:solidFill>
                  <a:srgbClr val="092033"/>
                </a:solidFill>
                <a:effectLst/>
                <a:uLnTx/>
                <a:uFillTx/>
                <a:latin typeface="Calibri" panose="020F0502020204030204"/>
                <a:ea typeface="+mn-ea"/>
                <a:cs typeface="+mn-cs"/>
              </a:rPr>
              <a:t>Accident reenactment – position of employees during task. </a:t>
            </a:r>
            <a:endParaRPr kumimoji="0" lang="en-US" sz="1050" b="0" i="1" u="none" strike="noStrike" kern="1200" cap="none" spc="0" normalizeH="0" baseline="0" noProof="0">
              <a:ln>
                <a:noFill/>
              </a:ln>
              <a:solidFill>
                <a:srgbClr val="092033"/>
              </a:solidFill>
              <a:effectLst/>
              <a:uLnTx/>
              <a:uFillTx/>
              <a:latin typeface="Arial" panose="020B0604020202020204" pitchFamily="34" charset="0"/>
              <a:ea typeface="+mn-ea"/>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01943C7D-C930-8BA8-3E7A-AC22E4E91A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071" y="61584"/>
            <a:ext cx="758263" cy="656873"/>
          </a:xfrm>
          <a:prstGeom prst="rect">
            <a:avLst/>
          </a:prstGeom>
        </p:spPr>
      </p:pic>
      <p:pic>
        <p:nvPicPr>
          <p:cNvPr id="11" name="Picture 10">
            <a:extLst>
              <a:ext uri="{FF2B5EF4-FFF2-40B4-BE49-F238E27FC236}">
                <a16:creationId xmlns:a16="http://schemas.microsoft.com/office/drawing/2014/main" id="{FC975721-4CE4-D6A7-11FD-A81ADF2A7791}"/>
              </a:ext>
            </a:extLst>
          </p:cNvPr>
          <p:cNvPicPr>
            <a:picLocks noChangeAspect="1"/>
          </p:cNvPicPr>
          <p:nvPr/>
        </p:nvPicPr>
        <p:blipFill rotWithShape="1">
          <a:blip r:embed="rId6"/>
          <a:srcRect t="12881"/>
          <a:stretch/>
        </p:blipFill>
        <p:spPr>
          <a:xfrm>
            <a:off x="7369864" y="1513660"/>
            <a:ext cx="3662494" cy="1913117"/>
          </a:xfrm>
          <a:prstGeom prst="rect">
            <a:avLst/>
          </a:prstGeom>
        </p:spPr>
      </p:pic>
      <p:pic>
        <p:nvPicPr>
          <p:cNvPr id="16" name="Picture 15">
            <a:extLst>
              <a:ext uri="{FF2B5EF4-FFF2-40B4-BE49-F238E27FC236}">
                <a16:creationId xmlns:a16="http://schemas.microsoft.com/office/drawing/2014/main" id="{DCAF55C2-CB14-3CFE-A622-AA212AB0A6F8}"/>
              </a:ext>
            </a:extLst>
          </p:cNvPr>
          <p:cNvPicPr>
            <a:picLocks noChangeAspect="1"/>
          </p:cNvPicPr>
          <p:nvPr/>
        </p:nvPicPr>
        <p:blipFill>
          <a:blip r:embed="rId7"/>
          <a:stretch>
            <a:fillRect/>
          </a:stretch>
        </p:blipFill>
        <p:spPr>
          <a:xfrm>
            <a:off x="6879798" y="3747196"/>
            <a:ext cx="4810733" cy="2628000"/>
          </a:xfrm>
          <a:prstGeom prst="rect">
            <a:avLst/>
          </a:prstGeom>
        </p:spPr>
      </p:pic>
      <p:sp>
        <p:nvSpPr>
          <p:cNvPr id="2" name="TextBox 1">
            <a:extLst>
              <a:ext uri="{FF2B5EF4-FFF2-40B4-BE49-F238E27FC236}">
                <a16:creationId xmlns:a16="http://schemas.microsoft.com/office/drawing/2014/main" id="{D71DE950-AAF9-9477-0845-C79316A784F2}"/>
              </a:ext>
            </a:extLst>
          </p:cNvPr>
          <p:cNvSpPr txBox="1"/>
          <p:nvPr/>
        </p:nvSpPr>
        <p:spPr>
          <a:xfrm>
            <a:off x="112592" y="696685"/>
            <a:ext cx="139887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92033"/>
                </a:solidFill>
                <a:effectLst/>
                <a:uLnTx/>
                <a:uFillTx/>
                <a:latin typeface="Arial" panose="020B0604020202020204" pitchFamily="34" charset="0"/>
                <a:ea typeface="+mn-ea"/>
                <a:cs typeface="Arial" panose="020B0604020202020204" pitchFamily="34" charset="0"/>
              </a:rPr>
              <a:t>Lifting Operations </a:t>
            </a:r>
          </a:p>
        </p:txBody>
      </p:sp>
      <p:sp>
        <p:nvSpPr>
          <p:cNvPr id="3" name="Text Placeholder 18">
            <a:extLst>
              <a:ext uri="{FF2B5EF4-FFF2-40B4-BE49-F238E27FC236}">
                <a16:creationId xmlns:a16="http://schemas.microsoft.com/office/drawing/2014/main" id="{E8ABC438-AF34-9F47-1AC9-C731A51DCDB9}"/>
              </a:ext>
            </a:extLst>
          </p:cNvPr>
          <p:cNvSpPr txBox="1">
            <a:spLocks/>
          </p:cNvSpPr>
          <p:nvPr/>
        </p:nvSpPr>
        <p:spPr>
          <a:xfrm>
            <a:off x="6879798" y="5856981"/>
            <a:ext cx="3662494" cy="317729"/>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marR="0" lvl="0" indent="0" algn="l" defTabSz="914408" rtl="0" eaLnBrk="1" fontAlgn="auto" latinLnBrk="0" hangingPunct="1">
              <a:lnSpc>
                <a:spcPct val="100000"/>
              </a:lnSpc>
              <a:spcBef>
                <a:spcPts val="0"/>
              </a:spcBef>
              <a:spcAft>
                <a:spcPts val="0"/>
              </a:spcAft>
              <a:buClr>
                <a:srgbClr val="007FB0"/>
              </a:buClr>
              <a:buSzPct val="100000"/>
              <a:buFont typeface="Calibri" panose="020F0502020204030204" pitchFamily="34" charset="0"/>
              <a:buNone/>
              <a:tabLst/>
              <a:defRPr/>
            </a:pPr>
            <a:r>
              <a:rPr kumimoji="0" lang="en-US" sz="1050" b="0" i="1" u="none" strike="noStrike" kern="1200" cap="none" spc="0" normalizeH="0" baseline="0" noProof="0">
                <a:ln>
                  <a:noFill/>
                </a:ln>
                <a:solidFill>
                  <a:srgbClr val="092033"/>
                </a:solidFill>
                <a:effectLst/>
                <a:uLnTx/>
                <a:uFillTx/>
                <a:latin typeface="Calibri" panose="020F0502020204030204"/>
                <a:ea typeface="+mn-ea"/>
                <a:cs typeface="+mn-cs"/>
              </a:rPr>
              <a:t>Accident reenactment – photo of chain block hook and employee position when hook detached. </a:t>
            </a:r>
            <a:endParaRPr kumimoji="0" lang="en-US" sz="1050" b="0" i="1" u="none" strike="noStrike" kern="1200" cap="none" spc="0" normalizeH="0" baseline="0" noProof="0">
              <a:ln>
                <a:noFill/>
              </a:ln>
              <a:solidFill>
                <a:srgbClr val="0920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3620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8DE5F-3953-7324-25AD-1B74E1D1A5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45F4A0-F324-AF60-74BA-6749BB9E50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8BB32CF-9E8C-01E5-3CD8-BE55D744E164}"/>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027319A-2AC9-F914-1BBC-2E094BA02424}"/>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E996AC-0680-D791-6F44-6AD3B077530D}"/>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0A63169-5C5A-BED5-58C1-67B96F9EEC19}"/>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Industry Incidents</a:t>
            </a:r>
          </a:p>
        </p:txBody>
      </p:sp>
      <p:pic>
        <p:nvPicPr>
          <p:cNvPr id="15" name="Picture 14" descr="A black square with white text&#10;&#10;Description automatically generated">
            <a:extLst>
              <a:ext uri="{FF2B5EF4-FFF2-40B4-BE49-F238E27FC236}">
                <a16:creationId xmlns:a16="http://schemas.microsoft.com/office/drawing/2014/main" id="{16DAFA7A-AE2D-7B22-D27A-C0147FFFE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5E9BD25A-8CD3-8F83-5E91-40BEB4C0A33A}"/>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355901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B4C195-DCAC-5C8F-CDA2-1ED0A3193EAE}"/>
              </a:ext>
            </a:extLst>
          </p:cNvPr>
          <p:cNvSpPr>
            <a:spLocks noGrp="1"/>
          </p:cNvSpPr>
          <p:nvPr>
            <p:ph type="title"/>
          </p:nvPr>
        </p:nvSpPr>
        <p:spPr/>
        <p:txBody>
          <a:bodyPr lIns="91440" tIns="45720" rIns="91440" bIns="45720" anchor="ctr"/>
          <a:lstStyle/>
          <a:p>
            <a:r>
              <a:rPr lang="en-US">
                <a:latin typeface="Arial"/>
                <a:cs typeface="Arial"/>
              </a:rPr>
              <a:t>Seismic Event at Underground Mine </a:t>
            </a:r>
          </a:p>
        </p:txBody>
      </p:sp>
      <p:graphicFrame>
        <p:nvGraphicFramePr>
          <p:cNvPr id="19" name="Table 2">
            <a:extLst>
              <a:ext uri="{FF2B5EF4-FFF2-40B4-BE49-F238E27FC236}">
                <a16:creationId xmlns:a16="http://schemas.microsoft.com/office/drawing/2014/main" id="{2C710F62-8285-48F5-B5C7-F51A0141609B}"/>
              </a:ext>
            </a:extLst>
          </p:cNvPr>
          <p:cNvGraphicFramePr>
            <a:graphicFrameLocks noGrp="1"/>
          </p:cNvGraphicFramePr>
          <p:nvPr/>
        </p:nvGraphicFramePr>
        <p:xfrm>
          <a:off x="272810" y="1068918"/>
          <a:ext cx="5823190" cy="5519257"/>
        </p:xfrm>
        <a:graphic>
          <a:graphicData uri="http://schemas.openxmlformats.org/drawingml/2006/table">
            <a:tbl>
              <a:tblPr firstRow="1" bandRow="1">
                <a:tableStyleId>{1FECB4D8-DB02-4DC6-A0A2-4F2EBAE1DC90}</a:tableStyleId>
              </a:tblPr>
              <a:tblGrid>
                <a:gridCol w="1578116">
                  <a:extLst>
                    <a:ext uri="{9D8B030D-6E8A-4147-A177-3AD203B41FA5}">
                      <a16:colId xmlns:a16="http://schemas.microsoft.com/office/drawing/2014/main" val="2478897174"/>
                    </a:ext>
                  </a:extLst>
                </a:gridCol>
                <a:gridCol w="4245074">
                  <a:extLst>
                    <a:ext uri="{9D8B030D-6E8A-4147-A177-3AD203B41FA5}">
                      <a16:colId xmlns:a16="http://schemas.microsoft.com/office/drawing/2014/main" val="1434738273"/>
                    </a:ext>
                  </a:extLst>
                </a:gridCol>
              </a:tblGrid>
              <a:tr h="428343">
                <a:tc gridSpan="2">
                  <a:txBody>
                    <a:bodyPr/>
                    <a:lstStyle/>
                    <a:p>
                      <a:pPr algn="ctr"/>
                      <a:r>
                        <a:rPr lang="en-US" sz="1400">
                          <a:solidFill>
                            <a:schemeClr val="tx1"/>
                          </a:solidFill>
                          <a:latin typeface="Arial"/>
                          <a:cs typeface="Arial"/>
                        </a:rPr>
                        <a:t>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5800B"/>
                    </a:solidFill>
                  </a:tcPr>
                </a:tc>
                <a:tc hMerge="1">
                  <a:txBody>
                    <a:bodyPr/>
                    <a:lstStyle/>
                    <a:p>
                      <a:endParaRPr lang="en-US"/>
                    </a:p>
                  </a:txBody>
                  <a:tcPr/>
                </a:tc>
                <a:extLst>
                  <a:ext uri="{0D108BD9-81ED-4DB2-BD59-A6C34878D82A}">
                    <a16:rowId xmlns:a16="http://schemas.microsoft.com/office/drawing/2014/main" val="2528705209"/>
                  </a:ext>
                </a:extLst>
              </a:tr>
              <a:tr h="382774">
                <a:tc>
                  <a:txBody>
                    <a:bodyPr/>
                    <a:lstStyle/>
                    <a:p>
                      <a:r>
                        <a:rPr lang="en-US" sz="1000" b="1">
                          <a:latin typeface="Arial"/>
                          <a:cs typeface="Arial"/>
                        </a:rPr>
                        <a:t>Operation</a:t>
                      </a:r>
                    </a:p>
                  </a:txBody>
                  <a:tcPr anchor="ctr">
                    <a:lnL w="9525">
                      <a:solidFill>
                        <a:schemeClr val="bg1">
                          <a:lumMod val="65000"/>
                        </a:schemeClr>
                      </a:solidFill>
                    </a:lnL>
                    <a:lnT w="9525">
                      <a:solidFill>
                        <a:schemeClr val="bg1">
                          <a:lumMod val="65000"/>
                        </a:schemeClr>
                      </a:solidFill>
                    </a:lnT>
                    <a:solidFill>
                      <a:schemeClr val="bg2"/>
                    </a:solidFill>
                  </a:tcPr>
                </a:tc>
                <a:tc>
                  <a:txBody>
                    <a:bodyPr/>
                    <a:lstStyle/>
                    <a:p>
                      <a:r>
                        <a:rPr lang="en-US" sz="1050" b="0" kern="1200">
                          <a:solidFill>
                            <a:schemeClr val="dk1"/>
                          </a:solidFill>
                          <a:effectLst/>
                          <a:latin typeface="Arial"/>
                          <a:ea typeface="+mn-ea"/>
                          <a:cs typeface="Arial"/>
                        </a:rPr>
                        <a:t>El Teniente </a:t>
                      </a:r>
                      <a:r>
                        <a:rPr lang="en-US" sz="1050" b="0">
                          <a:latin typeface="Arial"/>
                          <a:cs typeface="Arial"/>
                        </a:rPr>
                        <a:t>(non-Freeport)</a:t>
                      </a:r>
                    </a:p>
                  </a:txBody>
                  <a:tcPr anchor="ctr">
                    <a:lnR w="9525">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944817402"/>
                  </a:ext>
                </a:extLst>
              </a:tr>
              <a:tr h="382774">
                <a:tc>
                  <a:txBody>
                    <a:bodyPr/>
                    <a:lstStyle/>
                    <a:p>
                      <a:r>
                        <a:rPr lang="en-US" sz="1000" b="1">
                          <a:latin typeface="Arial" panose="020B0604020202020204" pitchFamily="34" charset="0"/>
                          <a:cs typeface="Arial" panose="020B0604020202020204" pitchFamily="34" charset="0"/>
                        </a:rPr>
                        <a:t>Date / Time</a:t>
                      </a:r>
                    </a:p>
                  </a:txBody>
                  <a:tcPr anchor="ctr">
                    <a:lnL w="9525">
                      <a:solidFill>
                        <a:schemeClr val="bg1">
                          <a:lumMod val="65000"/>
                        </a:schemeClr>
                      </a:solidFill>
                    </a:lnL>
                    <a:solidFill>
                      <a:schemeClr val="bg2"/>
                    </a:solidFill>
                  </a:tcPr>
                </a:tc>
                <a:tc>
                  <a:txBody>
                    <a:bodyPr/>
                    <a:lstStyle/>
                    <a:p>
                      <a:r>
                        <a:rPr lang="en-US" sz="1050" b="0">
                          <a:solidFill>
                            <a:schemeClr val="tx1"/>
                          </a:solidFill>
                          <a:latin typeface="Arial"/>
                          <a:cs typeface="Arial"/>
                        </a:rPr>
                        <a:t>July 31, 2025 / 5:35 p.m.</a:t>
                      </a:r>
                    </a:p>
                  </a:txBody>
                  <a:tcPr anchor="ctr">
                    <a:lnR w="9525">
                      <a:solidFill>
                        <a:schemeClr val="bg1">
                          <a:lumMod val="65000"/>
                        </a:schemeClr>
                      </a:solidFill>
                    </a:lnR>
                    <a:noFill/>
                  </a:tcPr>
                </a:tc>
                <a:extLst>
                  <a:ext uri="{0D108BD9-81ED-4DB2-BD59-A6C34878D82A}">
                    <a16:rowId xmlns:a16="http://schemas.microsoft.com/office/drawing/2014/main" val="261700355"/>
                  </a:ext>
                </a:extLst>
              </a:tr>
              <a:tr h="382774">
                <a:tc>
                  <a:txBody>
                    <a:bodyPr/>
                    <a:lstStyle/>
                    <a:p>
                      <a:r>
                        <a:rPr lang="en-US" sz="1000" b="1">
                          <a:latin typeface="Arial"/>
                          <a:cs typeface="Arial"/>
                        </a:rPr>
                        <a:t>Event Type</a:t>
                      </a:r>
                    </a:p>
                  </a:txBody>
                  <a:tcPr anchor="ctr">
                    <a:lnL w="9525">
                      <a:solidFill>
                        <a:schemeClr val="bg1">
                          <a:lumMod val="65000"/>
                        </a:schemeClr>
                      </a:solidFill>
                    </a:lnL>
                    <a:solidFill>
                      <a:schemeClr val="bg2"/>
                    </a:solidFill>
                  </a:tcPr>
                </a:tc>
                <a:tc>
                  <a:txBody>
                    <a:bodyPr/>
                    <a:lstStyle/>
                    <a:p>
                      <a:r>
                        <a:rPr lang="en-US" sz="1050" b="0">
                          <a:solidFill>
                            <a:schemeClr val="tx1"/>
                          </a:solidFill>
                          <a:latin typeface="Arial"/>
                          <a:cs typeface="Arial"/>
                        </a:rPr>
                        <a:t>Multiple Fatalities </a:t>
                      </a:r>
                    </a:p>
                  </a:txBody>
                  <a:tcPr anchor="ctr">
                    <a:lnR w="9525">
                      <a:solidFill>
                        <a:schemeClr val="bg1">
                          <a:lumMod val="65000"/>
                        </a:schemeClr>
                      </a:solidFill>
                    </a:lnR>
                    <a:noFill/>
                  </a:tcPr>
                </a:tc>
                <a:extLst>
                  <a:ext uri="{0D108BD9-81ED-4DB2-BD59-A6C34878D82A}">
                    <a16:rowId xmlns:a16="http://schemas.microsoft.com/office/drawing/2014/main" val="2285024183"/>
                  </a:ext>
                </a:extLst>
              </a:tr>
              <a:tr h="2275383">
                <a:tc>
                  <a:txBody>
                    <a:bodyPr/>
                    <a:lstStyle/>
                    <a:p>
                      <a:r>
                        <a:rPr lang="en-US" sz="1000" b="1">
                          <a:latin typeface="Arial"/>
                          <a:cs typeface="Arial"/>
                        </a:rPr>
                        <a:t>Summary</a:t>
                      </a:r>
                    </a:p>
                  </a:txBody>
                  <a:tcPr anchor="ctr">
                    <a:lnL w="9525">
                      <a:solidFill>
                        <a:schemeClr val="bg1">
                          <a:lumMod val="65000"/>
                        </a:schemeClr>
                      </a:solidFill>
                    </a:lnL>
                    <a:solidFill>
                      <a:schemeClr val="bg2"/>
                    </a:solidFill>
                  </a:tcPr>
                </a:tc>
                <a:tc>
                  <a:txBody>
                    <a:bodyPr/>
                    <a:lstStyle/>
                    <a:p>
                      <a:pPr marL="0" marR="8255" lvl="0" indent="0" algn="l" rtl="0" eaLnBrk="1" fontAlgn="auto" latinLnBrk="0" hangingPunct="1">
                        <a:lnSpc>
                          <a:spcPct val="100000"/>
                        </a:lnSpc>
                        <a:spcBef>
                          <a:spcPts val="1220"/>
                        </a:spcBef>
                        <a:spcAft>
                          <a:spcPts val="0"/>
                        </a:spcAft>
                        <a:buClrTx/>
                        <a:buSzTx/>
                        <a:buFontTx/>
                        <a:buNone/>
                      </a:pPr>
                      <a:r>
                        <a:rPr lang="en-US" sz="1050" b="0" kern="1200">
                          <a:solidFill>
                            <a:schemeClr val="tx1"/>
                          </a:solidFill>
                          <a:latin typeface="Arial"/>
                          <a:ea typeface="+mn-ea"/>
                          <a:cs typeface="Arial"/>
                        </a:rPr>
                        <a:t>Seismic activity at a new section of the underground copper mine caused a tunnel collapse and triggered emergency and evacuation protocols in all underground sectors. The </a:t>
                      </a:r>
                      <a:r>
                        <a:rPr lang="en-US" sz="1050" b="0" kern="1200">
                          <a:solidFill>
                            <a:schemeClr val="dk1"/>
                          </a:solidFill>
                          <a:effectLst/>
                          <a:latin typeface="Arial"/>
                          <a:ea typeface="+mn-ea"/>
                          <a:cs typeface="Arial"/>
                        </a:rPr>
                        <a:t>4.2 magnitude quake occurred 500 meters (1,640 feet) deep in the mine and </a:t>
                      </a:r>
                      <a:r>
                        <a:rPr lang="en-US" sz="1050" b="0" kern="1200">
                          <a:solidFill>
                            <a:schemeClr val="tx1"/>
                          </a:solidFill>
                          <a:latin typeface="Arial"/>
                          <a:ea typeface="+mn-ea"/>
                          <a:cs typeface="Arial"/>
                        </a:rPr>
                        <a:t>damaged </a:t>
                      </a:r>
                      <a:r>
                        <a:rPr lang="en-US" sz="1050" b="0" i="0" kern="1200">
                          <a:solidFill>
                            <a:schemeClr val="dk1"/>
                          </a:solidFill>
                          <a:effectLst/>
                          <a:latin typeface="Arial"/>
                          <a:ea typeface="+mn-ea"/>
                          <a:cs typeface="Arial"/>
                        </a:rPr>
                        <a:t>approximately 3,700 meters (12,000 feet) of tunnel. The origins of the event (mining-related or other) are under investigation.</a:t>
                      </a:r>
                      <a:endParaRPr lang="en-US" sz="1050" b="0">
                        <a:solidFill>
                          <a:schemeClr val="tx1"/>
                        </a:solidFill>
                        <a:latin typeface="Arial"/>
                        <a:cs typeface="Arial"/>
                      </a:endParaRPr>
                    </a:p>
                    <a:p>
                      <a:pPr marL="0" marR="8255" algn="l" defTabSz="914408" rtl="0" eaLnBrk="1" latinLnBrk="0" hangingPunct="1">
                        <a:lnSpc>
                          <a:spcPct val="100000"/>
                        </a:lnSpc>
                        <a:spcBef>
                          <a:spcPts val="1220"/>
                        </a:spcBef>
                      </a:pPr>
                      <a:r>
                        <a:rPr lang="en-US" sz="1050" b="0" kern="1200">
                          <a:solidFill>
                            <a:schemeClr val="tx1"/>
                          </a:solidFill>
                          <a:latin typeface="Arial" panose="020B0604020202020204" pitchFamily="34" charset="0"/>
                          <a:ea typeface="+mn-ea"/>
                          <a:cs typeface="Arial" panose="020B0604020202020204" pitchFamily="34" charset="0"/>
                        </a:rPr>
                        <a:t>During the evacuation, a worker was struck by falling debris and died at the scene. At the same time, five workers who were carrying out ground support activities were trapped after a gallery collapsed. </a:t>
                      </a:r>
                    </a:p>
                    <a:p>
                      <a:pPr marL="0" marR="9525" algn="l" defTabSz="914408" rtl="0" eaLnBrk="1" latinLnBrk="0" hangingPunct="1">
                        <a:lnSpc>
                          <a:spcPct val="100000"/>
                        </a:lnSpc>
                        <a:spcBef>
                          <a:spcPts val="994"/>
                        </a:spcBef>
                      </a:pPr>
                      <a:r>
                        <a:rPr lang="en-US" sz="1050" b="0" kern="1200">
                          <a:solidFill>
                            <a:schemeClr val="tx1"/>
                          </a:solidFill>
                          <a:latin typeface="Arial" panose="020B0604020202020204" pitchFamily="34" charset="0"/>
                          <a:ea typeface="+mn-ea"/>
                          <a:cs typeface="Arial" panose="020B0604020202020204" pitchFamily="34" charset="0"/>
                        </a:rPr>
                        <a:t>Rescue efforts lasted 72 hours and concluded when the bodies of the five trapped workers were recovered. </a:t>
                      </a:r>
                    </a:p>
                  </a:txBody>
                  <a:tcPr anchor="ctr">
                    <a:lnR w="9525">
                      <a:solidFill>
                        <a:schemeClr val="bg1">
                          <a:lumMod val="65000"/>
                        </a:schemeClr>
                      </a:solidFill>
                    </a:lnR>
                    <a:noFill/>
                  </a:tcPr>
                </a:tc>
                <a:extLst>
                  <a:ext uri="{0D108BD9-81ED-4DB2-BD59-A6C34878D82A}">
                    <a16:rowId xmlns:a16="http://schemas.microsoft.com/office/drawing/2014/main" val="2037906651"/>
                  </a:ext>
                </a:extLst>
              </a:tr>
              <a:tr h="1667209">
                <a:tc>
                  <a:txBody>
                    <a:bodyPr/>
                    <a:lstStyle/>
                    <a:p>
                      <a:r>
                        <a:rPr lang="en-US" sz="1000" b="1">
                          <a:latin typeface="Arial" panose="020B0604020202020204" pitchFamily="34" charset="0"/>
                          <a:cs typeface="Arial" panose="020B0604020202020204" pitchFamily="34" charset="0"/>
                        </a:rPr>
                        <a:t>Best Practices </a:t>
                      </a:r>
                    </a:p>
                  </a:txBody>
                  <a:tcPr anchor="ctr">
                    <a:lnL w="9525">
                      <a:solidFill>
                        <a:schemeClr val="bg1">
                          <a:lumMod val="65000"/>
                        </a:schemeClr>
                      </a:solidFill>
                    </a:lnL>
                    <a:solidFill>
                      <a:schemeClr val="bg2"/>
                    </a:solidFill>
                  </a:tcPr>
                </a:tc>
                <a:tc>
                  <a:txBody>
                    <a:bodyPr/>
                    <a:lstStyle/>
                    <a:p>
                      <a:pPr marL="171450" indent="-171450">
                        <a:buFont typeface="Arial" panose="020B0604020202020204" pitchFamily="34" charset="0"/>
                        <a:buChar char="•"/>
                      </a:pPr>
                      <a:r>
                        <a:rPr lang="en-US" sz="1050" b="0">
                          <a:solidFill>
                            <a:schemeClr val="tx1"/>
                          </a:solidFill>
                          <a:latin typeface="Arial" panose="020B0604020202020204" pitchFamily="34" charset="0"/>
                          <a:cs typeface="Arial" panose="020B0604020202020204" pitchFamily="34" charset="0"/>
                        </a:rPr>
                        <a:t>Assess geomechanical risk areas and reinforce preventive evacuation criteria. </a:t>
                      </a:r>
                    </a:p>
                    <a:p>
                      <a:pPr marL="171450" indent="-171450">
                        <a:buFont typeface="Arial" panose="020B0604020202020204" pitchFamily="34" charset="0"/>
                        <a:buChar char="•"/>
                      </a:pPr>
                      <a:r>
                        <a:rPr lang="en-US" sz="1050" b="0">
                          <a:solidFill>
                            <a:schemeClr val="tx1"/>
                          </a:solidFill>
                          <a:latin typeface="Arial" panose="020B0604020202020204" pitchFamily="34" charset="0"/>
                          <a:cs typeface="Arial" panose="020B0604020202020204" pitchFamily="34" charset="0"/>
                        </a:rPr>
                        <a:t>Utilize geotechnical experts to assess mining method risks, including seismicity. </a:t>
                      </a:r>
                    </a:p>
                    <a:p>
                      <a:pPr marL="171450" indent="-171450">
                        <a:buFont typeface="Arial" panose="020B0604020202020204" pitchFamily="34" charset="0"/>
                        <a:buChar char="•"/>
                      </a:pPr>
                      <a:r>
                        <a:rPr lang="en-US" sz="1050" b="0">
                          <a:solidFill>
                            <a:schemeClr val="tx1"/>
                          </a:solidFill>
                          <a:latin typeface="Arial" panose="020B0604020202020204" pitchFamily="34" charset="0"/>
                          <a:cs typeface="Arial" panose="020B0604020202020204" pitchFamily="34" charset="0"/>
                        </a:rPr>
                        <a:t>Utilize real-time monitoring systems (sensors, alarms, communication). </a:t>
                      </a:r>
                    </a:p>
                    <a:p>
                      <a:pPr marL="171450" indent="-171450">
                        <a:buFont typeface="Arial" panose="020B0604020202020204" pitchFamily="34" charset="0"/>
                        <a:buChar char="•"/>
                      </a:pPr>
                      <a:r>
                        <a:rPr lang="en-US" sz="1050" b="0">
                          <a:solidFill>
                            <a:schemeClr val="tx1"/>
                          </a:solidFill>
                          <a:latin typeface="Arial" panose="020B0604020202020204" pitchFamily="34" charset="0"/>
                          <a:cs typeface="Arial" panose="020B0604020202020204" pitchFamily="34" charset="0"/>
                        </a:rPr>
                        <a:t>Increase the frequency and depth of inspections in critical sectors. </a:t>
                      </a:r>
                    </a:p>
                    <a:p>
                      <a:pPr marL="171450" indent="-171450">
                        <a:buFont typeface="Arial" panose="020B0604020202020204" pitchFamily="34" charset="0"/>
                        <a:buChar char="•"/>
                      </a:pPr>
                      <a:r>
                        <a:rPr lang="en-US" sz="1050" b="0">
                          <a:solidFill>
                            <a:schemeClr val="tx1"/>
                          </a:solidFill>
                          <a:latin typeface="Arial" panose="020B0604020202020204" pitchFamily="34" charset="0"/>
                          <a:cs typeface="Arial" panose="020B0604020202020204" pitchFamily="34" charset="0"/>
                        </a:rPr>
                        <a:t>Verify all work is subject to rigorous analysis of prior conditions. </a:t>
                      </a:r>
                    </a:p>
                  </a:txBody>
                  <a:tcPr anchor="ctr">
                    <a:lnR w="9525">
                      <a:solidFill>
                        <a:schemeClr val="bg1">
                          <a:lumMod val="65000"/>
                        </a:schemeClr>
                      </a:solidFill>
                    </a:lnR>
                    <a:noFill/>
                  </a:tcPr>
                </a:tc>
                <a:extLst>
                  <a:ext uri="{0D108BD9-81ED-4DB2-BD59-A6C34878D82A}">
                    <a16:rowId xmlns:a16="http://schemas.microsoft.com/office/drawing/2014/main" val="3284693806"/>
                  </a:ext>
                </a:extLst>
              </a:tr>
            </a:tbl>
          </a:graphicData>
        </a:graphic>
      </p:graphicFrame>
      <p:sp>
        <p:nvSpPr>
          <p:cNvPr id="2" name="TextBox 1">
            <a:extLst>
              <a:ext uri="{FF2B5EF4-FFF2-40B4-BE49-F238E27FC236}">
                <a16:creationId xmlns:a16="http://schemas.microsoft.com/office/drawing/2014/main" id="{5E2643FC-076F-C157-2DBF-8F5154BA2AFE}"/>
              </a:ext>
            </a:extLst>
          </p:cNvPr>
          <p:cNvSpPr txBox="1"/>
          <p:nvPr/>
        </p:nvSpPr>
        <p:spPr>
          <a:xfrm>
            <a:off x="94311" y="676071"/>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Ground Failure </a:t>
            </a:r>
          </a:p>
        </p:txBody>
      </p:sp>
      <p:pic>
        <p:nvPicPr>
          <p:cNvPr id="3" name="Picture 2" descr="Icon&#10;&#10;Description automatically generated">
            <a:extLst>
              <a:ext uri="{FF2B5EF4-FFF2-40B4-BE49-F238E27FC236}">
                <a16:creationId xmlns:a16="http://schemas.microsoft.com/office/drawing/2014/main" id="{DC376722-D1A6-54B7-B859-9E273EBD5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68" y="69730"/>
            <a:ext cx="659878" cy="577496"/>
          </a:xfrm>
          <a:prstGeom prst="rect">
            <a:avLst/>
          </a:prstGeom>
        </p:spPr>
      </p:pic>
      <p:sp>
        <p:nvSpPr>
          <p:cNvPr id="4" name="TextBox 3">
            <a:extLst>
              <a:ext uri="{FF2B5EF4-FFF2-40B4-BE49-F238E27FC236}">
                <a16:creationId xmlns:a16="http://schemas.microsoft.com/office/drawing/2014/main" id="{91232111-FFCB-C092-036A-60D3BCB82872}"/>
              </a:ext>
            </a:extLst>
          </p:cNvPr>
          <p:cNvSpPr txBox="1"/>
          <p:nvPr/>
        </p:nvSpPr>
        <p:spPr>
          <a:xfrm>
            <a:off x="6553200" y="1872576"/>
            <a:ext cx="52795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Freeport’s Proactive Risk Management </a:t>
            </a:r>
          </a:p>
        </p:txBody>
      </p:sp>
      <p:sp>
        <p:nvSpPr>
          <p:cNvPr id="5" name="TextBox 4">
            <a:extLst>
              <a:ext uri="{FF2B5EF4-FFF2-40B4-BE49-F238E27FC236}">
                <a16:creationId xmlns:a16="http://schemas.microsoft.com/office/drawing/2014/main" id="{E2A2C139-E458-6B61-7190-A10DA48590BC}"/>
              </a:ext>
            </a:extLst>
          </p:cNvPr>
          <p:cNvSpPr txBox="1"/>
          <p:nvPr/>
        </p:nvSpPr>
        <p:spPr>
          <a:xfrm>
            <a:off x="6553200" y="2263875"/>
            <a:ext cx="5029200" cy="40421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a:ea typeface="+mn-ea"/>
                <a:cs typeface="Arial"/>
              </a:rPr>
              <a:t>Mining-induced seismicity is a recognized risk at some Freeport operations, and we have effective controls and monitoring in place to help manage it, including: </a:t>
            </a:r>
          </a:p>
          <a:p>
            <a:pPr marL="285750" marR="0" lvl="0" indent="-285750" algn="l" defTabSz="914400" rtl="0" eaLnBrk="1" fontAlgn="auto" latinLnBrk="0" hangingPunct="1">
              <a:lnSpc>
                <a:spcPct val="100000"/>
              </a:lnSpc>
              <a:spcBef>
                <a:spcPts val="0"/>
              </a:spcBef>
              <a:buClrTx/>
              <a:buSzTx/>
              <a:buFont typeface="Arial,Sans-Serif" panose="020B0604020202020204" pitchFamily="34" charset="0"/>
              <a:buChar char="•"/>
              <a:tabLst/>
              <a:defRPr/>
            </a:pPr>
            <a:endParaRPr kumimoji="0" lang="en-US" sz="1100" b="1"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800"/>
              </a:spcAft>
              <a:buClrTx/>
              <a:buSzTx/>
              <a:buFont typeface="Arial,Sans-Serif"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Arial"/>
                <a:ea typeface="+mn-ea"/>
                <a:cs typeface="Arial"/>
              </a:rPr>
              <a:t>Hydrofracking Operations:</a:t>
            </a:r>
            <a:r>
              <a:rPr kumimoji="0" lang="en-US" sz="1100" b="0" i="0" u="none" strike="noStrike" kern="1200" cap="none" spc="0" normalizeH="0" baseline="0" noProof="0">
                <a:ln>
                  <a:noFill/>
                </a:ln>
                <a:solidFill>
                  <a:prstClr val="black"/>
                </a:solidFill>
                <a:effectLst/>
                <a:uLnTx/>
                <a:uFillTx/>
                <a:latin typeface="Arial"/>
                <a:ea typeface="+mn-ea"/>
                <a:cs typeface="Arial"/>
              </a:rPr>
              <a:t> Freeport operates hydrofracking equipment to precondition future mining areas in underground operations where mining-induced seismicity is a risk. This process creates fractured ground, making the caving process smoother than it would occur naturally. It also helps control underground pressure movement which can improve seismic response. </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800"/>
              </a:spcAft>
              <a:buClrTx/>
              <a:buSzTx/>
              <a:buFont typeface="Arial,Sans-Serif" panose="020B0604020202020204" pitchFamily="34" charset="0"/>
              <a:buChar char="•"/>
              <a:tabLst/>
              <a:defRPr/>
            </a:pPr>
            <a:r>
              <a:rPr kumimoji="0" lang="en-US" sz="1100" b="1" i="0" u="none" strike="noStrike" kern="1200" cap="none" spc="0" normalizeH="0" baseline="0" noProof="0" err="1">
                <a:ln>
                  <a:noFill/>
                </a:ln>
                <a:solidFill>
                  <a:prstClr val="black"/>
                </a:solidFill>
                <a:effectLst/>
                <a:uLnTx/>
                <a:uFillTx/>
                <a:latin typeface="Arial"/>
                <a:ea typeface="+mn-ea"/>
                <a:cs typeface="Arial"/>
              </a:rPr>
              <a:t>Microseismic</a:t>
            </a:r>
            <a:r>
              <a:rPr kumimoji="0" lang="en-US" sz="1100" b="1" i="0" u="none" strike="noStrike" kern="1200" cap="none" spc="0" normalizeH="0" baseline="0" noProof="0">
                <a:ln>
                  <a:noFill/>
                </a:ln>
                <a:solidFill>
                  <a:prstClr val="black"/>
                </a:solidFill>
                <a:effectLst/>
                <a:uLnTx/>
                <a:uFillTx/>
                <a:latin typeface="Arial"/>
                <a:ea typeface="+mn-ea"/>
                <a:cs typeface="Arial"/>
              </a:rPr>
              <a:t> Monitoring Systems:</a:t>
            </a:r>
            <a:r>
              <a:rPr kumimoji="0" lang="en-US" sz="1100" b="0" i="0" u="none" strike="noStrike" kern="1200" cap="none" spc="0" normalizeH="0" baseline="0" noProof="0">
                <a:ln>
                  <a:noFill/>
                </a:ln>
                <a:solidFill>
                  <a:prstClr val="black"/>
                </a:solidFill>
                <a:effectLst/>
                <a:uLnTx/>
                <a:uFillTx/>
                <a:latin typeface="Arial"/>
                <a:ea typeface="+mn-ea"/>
                <a:cs typeface="Arial"/>
              </a:rPr>
              <a:t> These systems enable engineers and geotechnical specialists to monitor evolving conditions in real time. This supports proactive decision-making - including evacuations - if potentially hazardous situations are detected.</a:t>
            </a:r>
          </a:p>
          <a:p>
            <a:pPr marL="285750" marR="0" lvl="0" indent="-285750" algn="l" defTabSz="914400" rtl="0" eaLnBrk="1" fontAlgn="auto" latinLnBrk="0" hangingPunct="1">
              <a:lnSpc>
                <a:spcPct val="100000"/>
              </a:lnSpc>
              <a:spcBef>
                <a:spcPts val="0"/>
              </a:spcBef>
              <a:spcAft>
                <a:spcPts val="800"/>
              </a:spcAft>
              <a:buClrTx/>
              <a:buSzTx/>
              <a:buFont typeface="Arial,Sans-Serif"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Arial"/>
                <a:ea typeface="+mn-ea"/>
                <a:cs typeface="Arial"/>
              </a:rPr>
              <a:t>Evacuation Protocols and Alerting Systems:</a:t>
            </a:r>
            <a:r>
              <a:rPr kumimoji="0" lang="en-US" sz="1100" b="0" i="0" u="none" strike="noStrike" kern="1200" cap="none" spc="0" normalizeH="0" baseline="0" noProof="0">
                <a:ln>
                  <a:noFill/>
                </a:ln>
                <a:solidFill>
                  <a:prstClr val="black"/>
                </a:solidFill>
                <a:effectLst/>
                <a:uLnTx/>
                <a:uFillTx/>
                <a:latin typeface="Arial"/>
                <a:ea typeface="+mn-ea"/>
                <a:cs typeface="Arial"/>
              </a:rPr>
              <a:t> Freeport has evacuation and alerting systems in place to drive prompt evacuation and manage safe re-entry when actionable seismic activity is detected. </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800"/>
              </a:spcAft>
              <a:buClrTx/>
              <a:buSzTx/>
              <a:buFont typeface="Arial,Sans-Serif" panose="020B0604020202020204" pitchFamily="34" charset="0"/>
              <a:buChar char="•"/>
              <a:tabLst/>
              <a:defRPr/>
            </a:pPr>
            <a:r>
              <a:rPr kumimoji="0" lang="en-US" sz="1100" b="1" i="0" u="none" strike="noStrike" kern="1200" cap="none" spc="0" normalizeH="0" baseline="0" noProof="0">
                <a:ln>
                  <a:noFill/>
                </a:ln>
                <a:solidFill>
                  <a:prstClr val="black"/>
                </a:solidFill>
                <a:effectLst/>
                <a:uLnTx/>
                <a:uFillTx/>
                <a:latin typeface="Arial"/>
                <a:ea typeface="+mn-ea"/>
                <a:cs typeface="Arial"/>
              </a:rPr>
              <a:t>Industry Advisory Groups:</a:t>
            </a:r>
            <a:r>
              <a:rPr kumimoji="0" lang="en-US" sz="1100" b="0" i="0" u="none" strike="noStrike" kern="1200" cap="none" spc="0" normalizeH="0" baseline="0" noProof="0">
                <a:ln>
                  <a:noFill/>
                </a:ln>
                <a:solidFill>
                  <a:prstClr val="black"/>
                </a:solidFill>
                <a:effectLst/>
                <a:uLnTx/>
                <a:uFillTx/>
                <a:latin typeface="Arial"/>
                <a:ea typeface="+mn-ea"/>
                <a:cs typeface="Arial"/>
              </a:rPr>
              <a:t> Freeport actively engages with industry advisory groups composed of world-renowned experts in seismicity and geotechnical engineering. Through routine meetings, the company shares operational insights, collaborates on best practices and contributes to the advancement of seismic risk management and geotechnical innovation.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442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B4C195-DCAC-5C8F-CDA2-1ED0A3193EAE}"/>
              </a:ext>
            </a:extLst>
          </p:cNvPr>
          <p:cNvSpPr>
            <a:spLocks noGrp="1"/>
          </p:cNvSpPr>
          <p:nvPr>
            <p:ph type="title"/>
          </p:nvPr>
        </p:nvSpPr>
        <p:spPr/>
        <p:txBody>
          <a:bodyPr/>
          <a:lstStyle/>
          <a:p>
            <a:r>
              <a:rPr lang="en-US"/>
              <a:t>Employee Injured During Helicopter Staging </a:t>
            </a:r>
          </a:p>
        </p:txBody>
      </p:sp>
      <p:graphicFrame>
        <p:nvGraphicFramePr>
          <p:cNvPr id="19" name="Table 2">
            <a:extLst>
              <a:ext uri="{FF2B5EF4-FFF2-40B4-BE49-F238E27FC236}">
                <a16:creationId xmlns:a16="http://schemas.microsoft.com/office/drawing/2014/main" id="{2C710F62-8285-48F5-B5C7-F51A0141609B}"/>
              </a:ext>
            </a:extLst>
          </p:cNvPr>
          <p:cNvGraphicFramePr>
            <a:graphicFrameLocks noGrp="1"/>
          </p:cNvGraphicFramePr>
          <p:nvPr/>
        </p:nvGraphicFramePr>
        <p:xfrm>
          <a:off x="272810" y="1068918"/>
          <a:ext cx="5823190" cy="5549845"/>
        </p:xfrm>
        <a:graphic>
          <a:graphicData uri="http://schemas.openxmlformats.org/drawingml/2006/table">
            <a:tbl>
              <a:tblPr firstRow="1" bandRow="1">
                <a:tableStyleId>{1FECB4D8-DB02-4DC6-A0A2-4F2EBAE1DC90}</a:tableStyleId>
              </a:tblPr>
              <a:tblGrid>
                <a:gridCol w="1578116">
                  <a:extLst>
                    <a:ext uri="{9D8B030D-6E8A-4147-A177-3AD203B41FA5}">
                      <a16:colId xmlns:a16="http://schemas.microsoft.com/office/drawing/2014/main" val="2478897174"/>
                    </a:ext>
                  </a:extLst>
                </a:gridCol>
                <a:gridCol w="4245074">
                  <a:extLst>
                    <a:ext uri="{9D8B030D-6E8A-4147-A177-3AD203B41FA5}">
                      <a16:colId xmlns:a16="http://schemas.microsoft.com/office/drawing/2014/main" val="1434738273"/>
                    </a:ext>
                  </a:extLst>
                </a:gridCol>
              </a:tblGrid>
              <a:tr h="380564">
                <a:tc gridSpan="2">
                  <a:txBody>
                    <a:bodyPr/>
                    <a:lstStyle/>
                    <a:p>
                      <a:pPr algn="ctr"/>
                      <a:r>
                        <a:rPr lang="en-US" sz="1400">
                          <a:solidFill>
                            <a:schemeClr val="tx1"/>
                          </a:solidFill>
                          <a:latin typeface="Arial" panose="020B0604020202020204" pitchFamily="34" charset="0"/>
                          <a:cs typeface="Arial" panose="020B0604020202020204" pitchFamily="34" charset="0"/>
                        </a:rPr>
                        <a:t>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5800B"/>
                    </a:solidFill>
                  </a:tcPr>
                </a:tc>
                <a:tc hMerge="1">
                  <a:txBody>
                    <a:bodyPr/>
                    <a:lstStyle/>
                    <a:p>
                      <a:endParaRPr lang="en-US"/>
                    </a:p>
                  </a:txBody>
                  <a:tcPr/>
                </a:tc>
                <a:extLst>
                  <a:ext uri="{0D108BD9-81ED-4DB2-BD59-A6C34878D82A}">
                    <a16:rowId xmlns:a16="http://schemas.microsoft.com/office/drawing/2014/main" val="2528705209"/>
                  </a:ext>
                </a:extLst>
              </a:tr>
              <a:tr h="254517">
                <a:tc>
                  <a:txBody>
                    <a:bodyPr/>
                    <a:lstStyle/>
                    <a:p>
                      <a:r>
                        <a:rPr lang="en-US" sz="1000" b="1">
                          <a:latin typeface="Arial"/>
                          <a:cs typeface="Arial"/>
                        </a:rPr>
                        <a:t>Operation</a:t>
                      </a:r>
                    </a:p>
                  </a:txBody>
                  <a:tcPr anchor="ctr">
                    <a:lnL w="9525">
                      <a:solidFill>
                        <a:schemeClr val="bg1">
                          <a:lumMod val="65000"/>
                        </a:schemeClr>
                      </a:solidFill>
                    </a:lnL>
                    <a:lnT w="9525">
                      <a:solidFill>
                        <a:schemeClr val="bg1">
                          <a:lumMod val="65000"/>
                        </a:schemeClr>
                      </a:solidFill>
                    </a:lnT>
                    <a:solidFill>
                      <a:schemeClr val="bg2"/>
                    </a:solidFill>
                  </a:tcPr>
                </a:tc>
                <a:tc>
                  <a:txBody>
                    <a:bodyPr/>
                    <a:lstStyle/>
                    <a:p>
                      <a:r>
                        <a:rPr lang="en-US" sz="1000" err="1">
                          <a:latin typeface="Arial" panose="020B0604020202020204" pitchFamily="34" charset="0"/>
                          <a:cs typeface="Arial" panose="020B0604020202020204" pitchFamily="34" charset="0"/>
                        </a:rPr>
                        <a:t>Amarc</a:t>
                      </a:r>
                      <a:r>
                        <a:rPr lang="en-US" sz="1000">
                          <a:latin typeface="Arial" panose="020B0604020202020204" pitchFamily="34" charset="0"/>
                          <a:cs typeface="Arial" panose="020B0604020202020204" pitchFamily="34" charset="0"/>
                        </a:rPr>
                        <a:t> – British Columbia (joint venture with Freeport exploration)</a:t>
                      </a:r>
                    </a:p>
                  </a:txBody>
                  <a:tcPr anchor="ctr">
                    <a:lnR w="9525">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944817402"/>
                  </a:ext>
                </a:extLst>
              </a:tr>
              <a:tr h="265981">
                <a:tc>
                  <a:txBody>
                    <a:bodyPr/>
                    <a:lstStyle/>
                    <a:p>
                      <a:r>
                        <a:rPr lang="en-US" sz="1000" b="1">
                          <a:latin typeface="Arial" panose="020B0604020202020204" pitchFamily="34" charset="0"/>
                          <a:cs typeface="Arial" panose="020B0604020202020204" pitchFamily="34" charset="0"/>
                        </a:rPr>
                        <a:t>Date / Time</a:t>
                      </a:r>
                    </a:p>
                  </a:txBody>
                  <a:tcPr anchor="ctr">
                    <a:lnL w="9525">
                      <a:solidFill>
                        <a:schemeClr val="bg1">
                          <a:lumMod val="65000"/>
                        </a:schemeClr>
                      </a:solidFill>
                    </a:lnL>
                    <a:solidFill>
                      <a:schemeClr val="bg2"/>
                    </a:solidFill>
                  </a:tcPr>
                </a:tc>
                <a:tc>
                  <a:txBody>
                    <a:bodyPr/>
                    <a:lstStyle/>
                    <a:p>
                      <a:r>
                        <a:rPr lang="en-US" sz="1000">
                          <a:latin typeface="Arial" panose="020B0604020202020204" pitchFamily="34" charset="0"/>
                          <a:cs typeface="Arial" panose="020B0604020202020204" pitchFamily="34" charset="0"/>
                        </a:rPr>
                        <a:t>August 15, 2025 </a:t>
                      </a:r>
                    </a:p>
                  </a:txBody>
                  <a:tcPr anchor="ctr">
                    <a:lnR w="9525">
                      <a:solidFill>
                        <a:schemeClr val="bg1">
                          <a:lumMod val="65000"/>
                        </a:schemeClr>
                      </a:solidFill>
                    </a:lnR>
                    <a:noFill/>
                  </a:tcPr>
                </a:tc>
                <a:extLst>
                  <a:ext uri="{0D108BD9-81ED-4DB2-BD59-A6C34878D82A}">
                    <a16:rowId xmlns:a16="http://schemas.microsoft.com/office/drawing/2014/main" val="261700355"/>
                  </a:ext>
                </a:extLst>
              </a:tr>
              <a:tr h="255750">
                <a:tc>
                  <a:txBody>
                    <a:bodyPr/>
                    <a:lstStyle/>
                    <a:p>
                      <a:r>
                        <a:rPr lang="en-US" sz="1000" b="1">
                          <a:latin typeface="Arial"/>
                          <a:cs typeface="Arial"/>
                        </a:rPr>
                        <a:t>Event Type</a:t>
                      </a:r>
                    </a:p>
                  </a:txBody>
                  <a:tcPr anchor="ctr">
                    <a:lnL w="9525">
                      <a:solidFill>
                        <a:schemeClr val="bg1">
                          <a:lumMod val="65000"/>
                        </a:schemeClr>
                      </a:solidFill>
                    </a:lnL>
                    <a:solidFill>
                      <a:schemeClr val="bg2"/>
                    </a:solidFill>
                  </a:tcPr>
                </a:tc>
                <a:tc>
                  <a:txBody>
                    <a:bodyPr/>
                    <a:lstStyle/>
                    <a:p>
                      <a:r>
                        <a:rPr lang="en-US" sz="1000">
                          <a:latin typeface="Arial" panose="020B0604020202020204" pitchFamily="34" charset="0"/>
                          <a:cs typeface="Arial" panose="020B0604020202020204" pitchFamily="34" charset="0"/>
                        </a:rPr>
                        <a:t>Injury – Medical Treatment </a:t>
                      </a:r>
                    </a:p>
                  </a:txBody>
                  <a:tcPr anchor="ctr">
                    <a:lnR w="9525">
                      <a:solidFill>
                        <a:schemeClr val="bg1">
                          <a:lumMod val="65000"/>
                        </a:schemeClr>
                      </a:solidFill>
                    </a:lnR>
                    <a:noFill/>
                  </a:tcPr>
                </a:tc>
                <a:extLst>
                  <a:ext uri="{0D108BD9-81ED-4DB2-BD59-A6C34878D82A}">
                    <a16:rowId xmlns:a16="http://schemas.microsoft.com/office/drawing/2014/main" val="2285024183"/>
                  </a:ext>
                </a:extLst>
              </a:tr>
              <a:tr h="1175668">
                <a:tc>
                  <a:txBody>
                    <a:bodyPr/>
                    <a:lstStyle/>
                    <a:p>
                      <a:r>
                        <a:rPr lang="en-US" sz="1000" b="1">
                          <a:latin typeface="Arial"/>
                          <a:cs typeface="Arial"/>
                        </a:rPr>
                        <a:t>Summary</a:t>
                      </a:r>
                    </a:p>
                  </a:txBody>
                  <a:tcPr anchor="ctr">
                    <a:lnL w="9525">
                      <a:solidFill>
                        <a:schemeClr val="bg1">
                          <a:lumMod val="65000"/>
                        </a:schemeClr>
                      </a:solidFill>
                    </a:lnL>
                    <a:solidFill>
                      <a:schemeClr val="bg2"/>
                    </a:solidFill>
                  </a:tcPr>
                </a:tc>
                <a:tc>
                  <a:txBody>
                    <a:bodyPr/>
                    <a:lstStyle/>
                    <a:p>
                      <a:r>
                        <a:rPr lang="en-US" sz="1000" kern="1200">
                          <a:solidFill>
                            <a:schemeClr val="dk1"/>
                          </a:solidFill>
                          <a:effectLst/>
                          <a:latin typeface="Arial" panose="020B0604020202020204" pitchFamily="34" charset="0"/>
                          <a:ea typeface="+mn-ea"/>
                          <a:cs typeface="Arial" panose="020B0604020202020204" pitchFamily="34" charset="0"/>
                        </a:rPr>
                        <a:t>A helicopter landed for load staging, and an employee approached to remove the rigging. The pilot, thinking the load was clear, lifted off and moved about 15 feet forward. During this movement, the employee’s hand was pinned. The employee freed their hand and fell to the ground. The pilot, realizing the load was still attached, tried to set it down – narrowly missing the employee. The employee sustained a thumb injury.</a:t>
                      </a:r>
                    </a:p>
                  </a:txBody>
                  <a:tcPr anchor="ctr">
                    <a:lnR w="9525">
                      <a:solidFill>
                        <a:schemeClr val="bg1">
                          <a:lumMod val="65000"/>
                        </a:schemeClr>
                      </a:solidFill>
                    </a:lnR>
                    <a:noFill/>
                  </a:tcPr>
                </a:tc>
                <a:extLst>
                  <a:ext uri="{0D108BD9-81ED-4DB2-BD59-A6C34878D82A}">
                    <a16:rowId xmlns:a16="http://schemas.microsoft.com/office/drawing/2014/main" val="2037906651"/>
                  </a:ext>
                </a:extLst>
              </a:tr>
              <a:tr h="1208956">
                <a:tc>
                  <a:txBody>
                    <a:bodyPr/>
                    <a:lstStyle/>
                    <a:p>
                      <a:r>
                        <a:rPr lang="en-US" sz="1000" b="1">
                          <a:latin typeface="Arial" panose="020B0604020202020204" pitchFamily="34" charset="0"/>
                          <a:cs typeface="Arial" panose="020B0604020202020204" pitchFamily="34" charset="0"/>
                        </a:rPr>
                        <a:t>Findings / Missing Controls </a:t>
                      </a:r>
                    </a:p>
                  </a:txBody>
                  <a:tcPr anchor="ctr">
                    <a:lnL w="9525">
                      <a:solidFill>
                        <a:schemeClr val="bg1">
                          <a:lumMod val="65000"/>
                        </a:schemeClr>
                      </a:solidFill>
                    </a:lnL>
                    <a:solidFill>
                      <a:schemeClr val="bg2"/>
                    </a:solidFill>
                  </a:tcPr>
                </a:tc>
                <a:tc>
                  <a:txBody>
                    <a:bodyPr/>
                    <a:lstStyle/>
                    <a:p>
                      <a:pPr marL="171450" lvl="0" indent="-171450" algn="l" defTabSz="914408" rtl="0" eaLnBrk="1" latinLnBrk="0" hangingPunct="1">
                        <a:spcAft>
                          <a:spcPts val="600"/>
                        </a:spcAft>
                        <a:buFont typeface="Arial" panose="020B0604020202020204" pitchFamily="34" charset="0"/>
                        <a:buChar char="•"/>
                      </a:pPr>
                      <a:r>
                        <a:rPr lang="en-US" sz="1000" kern="1200">
                          <a:solidFill>
                            <a:schemeClr val="dk1"/>
                          </a:solidFill>
                          <a:effectLst/>
                          <a:latin typeface="Arial" panose="020B0604020202020204" pitchFamily="34" charset="0"/>
                          <a:ea typeface="+mn-ea"/>
                          <a:cs typeface="Arial" panose="020B0604020202020204" pitchFamily="34" charset="0"/>
                        </a:rPr>
                        <a:t>Failure to receive a clear hand signal from ground personnel confirming the load was fully disconnected from the helicopter. </a:t>
                      </a:r>
                    </a:p>
                    <a:p>
                      <a:pPr marL="171450" lvl="0" indent="-171450" algn="l" defTabSz="914408" rtl="0" eaLnBrk="1" latinLnBrk="0" hangingPunct="1">
                        <a:spcAft>
                          <a:spcPts val="600"/>
                        </a:spcAft>
                        <a:buFont typeface="Arial" panose="020B0604020202020204" pitchFamily="34" charset="0"/>
                        <a:buChar char="•"/>
                      </a:pPr>
                      <a:r>
                        <a:rPr lang="en-US" sz="1000" kern="1200">
                          <a:solidFill>
                            <a:schemeClr val="dk1"/>
                          </a:solidFill>
                          <a:effectLst/>
                          <a:latin typeface="Arial" panose="020B0604020202020204" pitchFamily="34" charset="0"/>
                          <a:ea typeface="+mn-ea"/>
                          <a:cs typeface="Arial" panose="020B0604020202020204" pitchFamily="34" charset="0"/>
                        </a:rPr>
                        <a:t>Failure to visually confirm all ground personnel were clear before aircraft was repositioned. </a:t>
                      </a:r>
                    </a:p>
                    <a:p>
                      <a:pPr marL="171450" lvl="0" indent="-171450" algn="l" defTabSz="914408" rtl="0" eaLnBrk="1" latinLnBrk="0" hangingPunct="1">
                        <a:spcAft>
                          <a:spcPts val="600"/>
                        </a:spcAft>
                        <a:buFont typeface="Arial" panose="020B0604020202020204" pitchFamily="34" charset="0"/>
                        <a:buChar char="•"/>
                      </a:pPr>
                      <a:r>
                        <a:rPr lang="en-US" sz="1000" kern="1200">
                          <a:solidFill>
                            <a:schemeClr val="dk1"/>
                          </a:solidFill>
                          <a:effectLst/>
                          <a:latin typeface="Arial" panose="020B0604020202020204" pitchFamily="34" charset="0"/>
                          <a:ea typeface="+mn-ea"/>
                          <a:cs typeface="Arial" panose="020B0604020202020204" pitchFamily="34" charset="0"/>
                        </a:rPr>
                        <a:t>Failure to disconnect the rigging from the longline before removing it from the load, increasing the risk of an unintended lift. </a:t>
                      </a:r>
                    </a:p>
                  </a:txBody>
                  <a:tcPr anchor="ctr">
                    <a:lnR w="9525">
                      <a:solidFill>
                        <a:schemeClr val="bg1">
                          <a:lumMod val="65000"/>
                        </a:schemeClr>
                      </a:solidFill>
                    </a:lnR>
                    <a:noFill/>
                  </a:tcPr>
                </a:tc>
                <a:extLst>
                  <a:ext uri="{0D108BD9-81ED-4DB2-BD59-A6C34878D82A}">
                    <a16:rowId xmlns:a16="http://schemas.microsoft.com/office/drawing/2014/main" val="150855670"/>
                  </a:ext>
                </a:extLst>
              </a:tr>
              <a:tr h="1095665">
                <a:tc>
                  <a:txBody>
                    <a:bodyPr/>
                    <a:lstStyle/>
                    <a:p>
                      <a:r>
                        <a:rPr lang="en-US" sz="1000" b="1">
                          <a:latin typeface="Arial" panose="020B0604020202020204" pitchFamily="34" charset="0"/>
                          <a:cs typeface="Arial" panose="020B0604020202020204" pitchFamily="34" charset="0"/>
                        </a:rPr>
                        <a:t>Immediate Corrective Action(s)</a:t>
                      </a:r>
                    </a:p>
                  </a:txBody>
                  <a:tcPr anchor="ctr">
                    <a:lnL w="9525">
                      <a:solidFill>
                        <a:schemeClr val="bg1">
                          <a:lumMod val="65000"/>
                        </a:schemeClr>
                      </a:solidFill>
                    </a:lnL>
                    <a:solidFill>
                      <a:schemeClr val="bg2"/>
                    </a:solidFill>
                  </a:tcPr>
                </a:tc>
                <a:tc>
                  <a:txBody>
                    <a:bodyPr/>
                    <a:lstStyle/>
                    <a:p>
                      <a:pPr marL="171450" lvl="0" indent="-171450" algn="l" defTabSz="914408" rtl="0" eaLnBrk="1" latinLnBrk="0" hangingPunct="1">
                        <a:spcAft>
                          <a:spcPts val="600"/>
                        </a:spcAft>
                        <a:buFont typeface="Arial" panose="020B0604020202020204" pitchFamily="34" charset="0"/>
                        <a:buChar char="•"/>
                      </a:pPr>
                      <a:r>
                        <a:rPr lang="en-US" sz="1000" kern="1200">
                          <a:solidFill>
                            <a:schemeClr val="dk1"/>
                          </a:solidFill>
                          <a:effectLst/>
                          <a:latin typeface="Arial" panose="020B0604020202020204" pitchFamily="34" charset="0"/>
                          <a:ea typeface="+mn-ea"/>
                          <a:cs typeface="Arial" panose="020B0604020202020204" pitchFamily="34" charset="0"/>
                        </a:rPr>
                        <a:t>All sling loads must be removed from the longline hook immediately after being set down, eliminating the potential for inadvertent lift-off.</a:t>
                      </a:r>
                    </a:p>
                    <a:p>
                      <a:pPr marL="171450" lvl="0" indent="-171450" algn="l" defTabSz="914408" rtl="0" eaLnBrk="1" latinLnBrk="0" hangingPunct="1">
                        <a:buFont typeface="Arial" panose="020B0604020202020204" pitchFamily="34" charset="0"/>
                        <a:buChar char="•"/>
                      </a:pPr>
                      <a:r>
                        <a:rPr lang="en-US" sz="1000" kern="1200">
                          <a:solidFill>
                            <a:schemeClr val="dk1"/>
                          </a:solidFill>
                          <a:effectLst/>
                          <a:latin typeface="Arial" panose="020B0604020202020204" pitchFamily="34" charset="0"/>
                          <a:ea typeface="+mn-ea"/>
                          <a:cs typeface="Arial" panose="020B0604020202020204" pitchFamily="34" charset="0"/>
                        </a:rPr>
                        <a:t>Pilots are not permitted to depart until they receive a direct hand signal from ground personnel confirming the area is clear, along with visual confirmation that all ground crew are at a safe distance.</a:t>
                      </a:r>
                    </a:p>
                  </a:txBody>
                  <a:tcPr anchor="ctr">
                    <a:lnR w="9525">
                      <a:solidFill>
                        <a:schemeClr val="bg1">
                          <a:lumMod val="65000"/>
                        </a:schemeClr>
                      </a:solidFill>
                    </a:lnR>
                    <a:noFill/>
                  </a:tcPr>
                </a:tc>
                <a:extLst>
                  <a:ext uri="{0D108BD9-81ED-4DB2-BD59-A6C34878D82A}">
                    <a16:rowId xmlns:a16="http://schemas.microsoft.com/office/drawing/2014/main" val="1447941757"/>
                  </a:ext>
                </a:extLst>
              </a:tr>
              <a:tr h="572664">
                <a:tc>
                  <a:txBody>
                    <a:bodyPr/>
                    <a:lstStyle/>
                    <a:p>
                      <a:r>
                        <a:rPr lang="en-US" sz="1000" b="1">
                          <a:latin typeface="Arial" panose="020B0604020202020204" pitchFamily="34" charset="0"/>
                          <a:cs typeface="Arial" panose="020B0604020202020204" pitchFamily="34" charset="0"/>
                        </a:rPr>
                        <a:t>Required Action(s)</a:t>
                      </a:r>
                    </a:p>
                  </a:txBody>
                  <a:tcPr anchor="ctr">
                    <a:lnL w="9525">
                      <a:solidFill>
                        <a:schemeClr val="bg1">
                          <a:lumMod val="65000"/>
                        </a:schemeClr>
                      </a:solidFill>
                    </a:lnL>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a:solidFill>
                            <a:schemeClr val="dk1"/>
                          </a:solidFill>
                          <a:latin typeface="Arial" panose="020B0604020202020204" pitchFamily="34" charset="0"/>
                          <a:ea typeface="+mn-ea"/>
                          <a:cs typeface="Arial" panose="020B0604020202020204" pitchFamily="34" charset="0"/>
                        </a:rPr>
                        <a:t>A second helicopter and a BARS-certified pilot will be sourced for project support and to help manage operational workload safely effectively.</a:t>
                      </a:r>
                    </a:p>
                  </a:txBody>
                  <a:tcPr anchor="ctr">
                    <a:lnR w="9525">
                      <a:solidFill>
                        <a:schemeClr val="bg1">
                          <a:lumMod val="65000"/>
                        </a:schemeClr>
                      </a:solidFill>
                    </a:lnR>
                    <a:noFill/>
                  </a:tcPr>
                </a:tc>
                <a:extLst>
                  <a:ext uri="{0D108BD9-81ED-4DB2-BD59-A6C34878D82A}">
                    <a16:rowId xmlns:a16="http://schemas.microsoft.com/office/drawing/2014/main" val="3284693806"/>
                  </a:ext>
                </a:extLst>
              </a:tr>
              <a:tr h="340080">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00">
                          <a:latin typeface="Arial" panose="020B0604020202020204" pitchFamily="34" charset="0"/>
                          <a:cs typeface="Arial" panose="020B0604020202020204" pitchFamily="34" charset="0"/>
                        </a:rPr>
                        <a:t>Zach Scrivner, Manager-Corporate Project Engineering Safety</a:t>
                      </a:r>
                    </a:p>
                  </a:txBody>
                  <a:tcPr anchor="ctr">
                    <a:lnR w="9525">
                      <a:solidFill>
                        <a:schemeClr val="bg1">
                          <a:lumMod val="65000"/>
                        </a:schemeClr>
                      </a:solidFill>
                    </a:lnR>
                    <a:lnB w="9525">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2" name="TextBox 1">
            <a:extLst>
              <a:ext uri="{FF2B5EF4-FFF2-40B4-BE49-F238E27FC236}">
                <a16:creationId xmlns:a16="http://schemas.microsoft.com/office/drawing/2014/main" id="{5E2643FC-076F-C157-2DBF-8F5154BA2AFE}"/>
              </a:ext>
            </a:extLst>
          </p:cNvPr>
          <p:cNvSpPr txBox="1"/>
          <p:nvPr/>
        </p:nvSpPr>
        <p:spPr>
          <a:xfrm>
            <a:off x="0" y="676071"/>
            <a:ext cx="176864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Interaction with Aircraft </a:t>
            </a:r>
          </a:p>
        </p:txBody>
      </p:sp>
      <p:pic>
        <p:nvPicPr>
          <p:cNvPr id="3" name="Picture 2" descr="Icon&#10;&#10;Description automatically generated">
            <a:extLst>
              <a:ext uri="{FF2B5EF4-FFF2-40B4-BE49-F238E27FC236}">
                <a16:creationId xmlns:a16="http://schemas.microsoft.com/office/drawing/2014/main" id="{5788B722-838D-EA11-E030-AA7BE0655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68" y="82741"/>
            <a:ext cx="692390" cy="599809"/>
          </a:xfrm>
          <a:prstGeom prst="rect">
            <a:avLst/>
          </a:prstGeom>
        </p:spPr>
      </p:pic>
      <p:pic>
        <p:nvPicPr>
          <p:cNvPr id="5" name="Picture 4" descr="A diagram of a construction site&#10;&#10;AI-generated content may be incorrect.">
            <a:extLst>
              <a:ext uri="{FF2B5EF4-FFF2-40B4-BE49-F238E27FC236}">
                <a16:creationId xmlns:a16="http://schemas.microsoft.com/office/drawing/2014/main" id="{8E89751E-B6E1-F673-A96B-F25CF7513128}"/>
              </a:ext>
            </a:extLst>
          </p:cNvPr>
          <p:cNvPicPr>
            <a:picLocks noChangeAspect="1"/>
          </p:cNvPicPr>
          <p:nvPr/>
        </p:nvPicPr>
        <p:blipFill>
          <a:blip r:embed="rId3">
            <a:extLst>
              <a:ext uri="{28A0092B-C50C-407E-A947-70E740481C1C}">
                <a14:useLocalDpi xmlns:a14="http://schemas.microsoft.com/office/drawing/2010/main" val="0"/>
              </a:ext>
            </a:extLst>
          </a:blip>
          <a:srcRect l="7916" t="2902" r="56427" b="56201"/>
          <a:stretch>
            <a:fillRect/>
          </a:stretch>
        </p:blipFill>
        <p:spPr>
          <a:xfrm>
            <a:off x="6335484" y="1462001"/>
            <a:ext cx="2249716" cy="3139405"/>
          </a:xfrm>
          <a:prstGeom prst="rect">
            <a:avLst/>
          </a:prstGeom>
          <a:ln>
            <a:solidFill>
              <a:schemeClr val="bg1">
                <a:lumMod val="50000"/>
              </a:schemeClr>
            </a:solidFill>
          </a:ln>
        </p:spPr>
      </p:pic>
      <p:pic>
        <p:nvPicPr>
          <p:cNvPr id="8" name="Picture 7" descr="A diagram of a construction site&#10;&#10;AI-generated content may be incorrect.">
            <a:extLst>
              <a:ext uri="{FF2B5EF4-FFF2-40B4-BE49-F238E27FC236}">
                <a16:creationId xmlns:a16="http://schemas.microsoft.com/office/drawing/2014/main" id="{1DF7BB49-3E0D-F1E7-FF9F-40AA047FDC53}"/>
              </a:ext>
            </a:extLst>
          </p:cNvPr>
          <p:cNvPicPr>
            <a:picLocks noChangeAspect="1"/>
          </p:cNvPicPr>
          <p:nvPr/>
        </p:nvPicPr>
        <p:blipFill>
          <a:blip r:embed="rId3">
            <a:extLst>
              <a:ext uri="{28A0092B-C50C-407E-A947-70E740481C1C}">
                <a14:useLocalDpi xmlns:a14="http://schemas.microsoft.com/office/drawing/2010/main" val="0"/>
              </a:ext>
            </a:extLst>
          </a:blip>
          <a:srcRect l="9106" t="47203"/>
          <a:stretch>
            <a:fillRect/>
          </a:stretch>
        </p:blipFill>
        <p:spPr>
          <a:xfrm>
            <a:off x="8193149" y="3768997"/>
            <a:ext cx="3726041" cy="2633234"/>
          </a:xfrm>
          <a:prstGeom prst="rect">
            <a:avLst/>
          </a:prstGeom>
          <a:ln>
            <a:solidFill>
              <a:schemeClr val="bg1">
                <a:lumMod val="50000"/>
              </a:schemeClr>
            </a:solidFill>
          </a:ln>
        </p:spPr>
      </p:pic>
      <p:sp>
        <p:nvSpPr>
          <p:cNvPr id="9" name="TextBox 8">
            <a:extLst>
              <a:ext uri="{FF2B5EF4-FFF2-40B4-BE49-F238E27FC236}">
                <a16:creationId xmlns:a16="http://schemas.microsoft.com/office/drawing/2014/main" id="{3905EF73-D27D-B6C0-232F-4A8BA76428FF}"/>
              </a:ext>
            </a:extLst>
          </p:cNvPr>
          <p:cNvSpPr txBox="1"/>
          <p:nvPr/>
        </p:nvSpPr>
        <p:spPr>
          <a:xfrm>
            <a:off x="6335484" y="4576317"/>
            <a:ext cx="185766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Diagram of initial load delivery </a:t>
            </a:r>
          </a:p>
        </p:txBody>
      </p:sp>
      <p:sp>
        <p:nvSpPr>
          <p:cNvPr id="10" name="TextBox 9">
            <a:extLst>
              <a:ext uri="{FF2B5EF4-FFF2-40B4-BE49-F238E27FC236}">
                <a16:creationId xmlns:a16="http://schemas.microsoft.com/office/drawing/2014/main" id="{47B14B2D-9CC7-EB6B-59A3-4E6AB0ED29A4}"/>
              </a:ext>
            </a:extLst>
          </p:cNvPr>
          <p:cNvSpPr txBox="1"/>
          <p:nvPr/>
        </p:nvSpPr>
        <p:spPr>
          <a:xfrm>
            <a:off x="8198504" y="6364846"/>
            <a:ext cx="372068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Diagram of sequence of events </a:t>
            </a:r>
          </a:p>
        </p:txBody>
      </p:sp>
    </p:spTree>
    <p:extLst>
      <p:ext uri="{BB962C8B-B14F-4D97-AF65-F5344CB8AC3E}">
        <p14:creationId xmlns:p14="http://schemas.microsoft.com/office/powerpoint/2010/main" val="320786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C0EAF-A15B-B38F-CF3B-8671145C9E3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C1C6AEF9-E8FC-6937-3170-6CE0E4096E9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4B46184-2746-E58F-1E35-889589504AE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5E6D51-CDEF-B8E0-4048-E0104EB6DAB5}"/>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ADB7B9-7F78-03C0-6930-EC55DF171853}"/>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MSHA Fatality Alert </a:t>
            </a:r>
            <a:endParaRPr lang="en-US" sz="3600" b="1">
              <a:solidFill>
                <a:srgbClr val="00444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1470E18-4934-1C6B-DD97-328853F66D67}"/>
              </a:ext>
            </a:extLst>
          </p:cNvPr>
          <p:cNvSpPr txBox="1"/>
          <p:nvPr/>
        </p:nvSpPr>
        <p:spPr>
          <a:xfrm>
            <a:off x="6853989" y="2076524"/>
            <a:ext cx="5109411" cy="4247317"/>
          </a:xfrm>
          <a:prstGeom prst="rect">
            <a:avLst/>
          </a:prstGeom>
          <a:noFill/>
        </p:spPr>
        <p:txBody>
          <a:bodyPr wrap="square" rtlCol="0">
            <a:spAutoFit/>
          </a:bodyPr>
          <a:lstStyle/>
          <a:p>
            <a:pPr>
              <a:spcAft>
                <a:spcPts val="1200"/>
              </a:spcAft>
              <a:buClr>
                <a:srgbClr val="C66A39"/>
              </a:buClr>
            </a:pPr>
            <a:r>
              <a:rPr lang="en-US" sz="2000" b="1">
                <a:solidFill>
                  <a:srgbClr val="C66A39"/>
                </a:solidFill>
                <a:latin typeface="Arial" panose="020B0604020202020204" pitchFamily="34" charset="0"/>
                <a:cs typeface="Arial" panose="020B0604020202020204" pitchFamily="34" charset="0"/>
              </a:rPr>
              <a:t>Eliminate Hazards and Prevent Injuries </a:t>
            </a:r>
          </a:p>
          <a:p>
            <a:pPr marL="285750" indent="-285750" fontAlgn="t">
              <a:spcAft>
                <a:spcPts val="600"/>
              </a:spcAft>
              <a:buClr>
                <a:srgbClr val="C66A39"/>
              </a:buClr>
              <a:buFont typeface="Arial" panose="020B0604020202020204" pitchFamily="34" charset="0"/>
              <a:buChar char="•"/>
            </a:pPr>
            <a:r>
              <a:rPr lang="en-US" sz="1400">
                <a:latin typeface="Arial" panose="020B0604020202020204" pitchFamily="34" charset="0"/>
                <a:cs typeface="Arial" panose="020B0604020202020204" pitchFamily="34" charset="0"/>
              </a:rPr>
              <a:t>Ensure miners operate telehandlers perpendicular to the slope and use load stabilizing devices to prevent roll over.</a:t>
            </a:r>
          </a:p>
          <a:p>
            <a:pPr marL="285750" indent="-285750" fontAlgn="t">
              <a:spcAft>
                <a:spcPts val="600"/>
              </a:spcAft>
              <a:buClr>
                <a:srgbClr val="C66A39"/>
              </a:buClr>
              <a:buFont typeface="Arial" panose="020B0604020202020204" pitchFamily="34" charset="0"/>
              <a:buChar char="•"/>
            </a:pPr>
            <a:r>
              <a:rPr lang="en-US" sz="1400">
                <a:latin typeface="Arial" panose="020B0604020202020204" pitchFamily="34" charset="0"/>
                <a:cs typeface="Arial" panose="020B0604020202020204" pitchFamily="34" charset="0"/>
              </a:rPr>
              <a:t>Keep telehandler forks low to the ground unless the surface is level and ground conditions can support the telehandler. Never suspend a load from the forks.</a:t>
            </a:r>
          </a:p>
          <a:p>
            <a:pPr marL="285750" indent="-285750" fontAlgn="t">
              <a:spcAft>
                <a:spcPts val="600"/>
              </a:spcAft>
              <a:buClr>
                <a:srgbClr val="C66A39"/>
              </a:buClr>
              <a:buFont typeface="Arial" panose="020B0604020202020204" pitchFamily="34" charset="0"/>
              <a:buChar char="•"/>
            </a:pPr>
            <a:r>
              <a:rPr lang="en-US" sz="1400">
                <a:latin typeface="Arial" panose="020B0604020202020204" pitchFamily="34" charset="0"/>
                <a:cs typeface="Arial" panose="020B0604020202020204" pitchFamily="34" charset="0"/>
              </a:rPr>
              <a:t>Always lower booms on equipment when unattended and secure the equipment against movement.</a:t>
            </a:r>
          </a:p>
          <a:p>
            <a:pPr marL="285750" indent="-285750" fontAlgn="t">
              <a:spcAft>
                <a:spcPts val="600"/>
              </a:spcAft>
              <a:buClr>
                <a:srgbClr val="C66A39"/>
              </a:buClr>
              <a:buFont typeface="Arial" panose="020B0604020202020204" pitchFamily="34" charset="0"/>
              <a:buChar char="•"/>
            </a:pPr>
            <a:r>
              <a:rPr lang="en-US" sz="1400">
                <a:latin typeface="Arial" panose="020B0604020202020204" pitchFamily="34" charset="0"/>
                <a:cs typeface="Arial" panose="020B0604020202020204" pitchFamily="34" charset="0"/>
              </a:rPr>
              <a:t>Do not exceed the load radius and load limits of lifting equipment.</a:t>
            </a:r>
          </a:p>
          <a:p>
            <a:pPr marL="285750" indent="-285750" fontAlgn="t">
              <a:spcAft>
                <a:spcPts val="600"/>
              </a:spcAft>
              <a:buClr>
                <a:srgbClr val="C66A39"/>
              </a:buClr>
              <a:buFont typeface="Arial" panose="020B0604020202020204" pitchFamily="34" charset="0"/>
              <a:buChar char="•"/>
            </a:pPr>
            <a:r>
              <a:rPr lang="en-US" sz="1400">
                <a:latin typeface="Arial" panose="020B0604020202020204" pitchFamily="34" charset="0"/>
                <a:cs typeface="Arial" panose="020B0604020202020204" pitchFamily="34" charset="0"/>
              </a:rPr>
              <a:t>Do not work alone unless you can communicate with others or they can see you.</a:t>
            </a:r>
          </a:p>
          <a:p>
            <a:pPr marL="285750" indent="-285750" fontAlgn="t">
              <a:spcAft>
                <a:spcPts val="600"/>
              </a:spcAft>
              <a:buClr>
                <a:srgbClr val="C66A39"/>
              </a:buClr>
              <a:buFont typeface="Arial" panose="020B0604020202020204" pitchFamily="34" charset="0"/>
              <a:buChar char="•"/>
            </a:pPr>
            <a:r>
              <a:rPr lang="en-US" sz="1400">
                <a:latin typeface="Arial" panose="020B0604020202020204" pitchFamily="34" charset="0"/>
                <a:cs typeface="Arial" panose="020B0604020202020204" pitchFamily="34" charset="0"/>
              </a:rPr>
              <a:t>Ensure workers position themselves in a safe manner while working around equipment.</a:t>
            </a:r>
          </a:p>
          <a:p>
            <a:pPr marL="285750" indent="-285750" fontAlgn="t">
              <a:spcAft>
                <a:spcPts val="600"/>
              </a:spcAft>
              <a:buClr>
                <a:srgbClr val="C66A39"/>
              </a:buClr>
              <a:buFont typeface="Arial" panose="020B0604020202020204" pitchFamily="34" charset="0"/>
              <a:buChar char="•"/>
            </a:pPr>
            <a:r>
              <a:rPr lang="en-US" sz="1400">
                <a:latin typeface="Arial" panose="020B0604020202020204" pitchFamily="34" charset="0"/>
                <a:cs typeface="Arial" panose="020B0604020202020204" pitchFamily="34" charset="0"/>
              </a:rPr>
              <a:t>Conduct inspections of mobile equipment prior to use. If deficiencies exist, remove the equipment from service.</a:t>
            </a:r>
          </a:p>
        </p:txBody>
      </p:sp>
      <p:sp>
        <p:nvSpPr>
          <p:cNvPr id="2" name="TextBox 1">
            <a:extLst>
              <a:ext uri="{FF2B5EF4-FFF2-40B4-BE49-F238E27FC236}">
                <a16:creationId xmlns:a16="http://schemas.microsoft.com/office/drawing/2014/main" id="{127871F2-746C-708A-F74F-453207FED9E3}"/>
              </a:ext>
            </a:extLst>
          </p:cNvPr>
          <p:cNvSpPr txBox="1"/>
          <p:nvPr/>
        </p:nvSpPr>
        <p:spPr>
          <a:xfrm>
            <a:off x="1996239" y="1368146"/>
            <a:ext cx="9715500" cy="584775"/>
          </a:xfrm>
          <a:prstGeom prst="rect">
            <a:avLst/>
          </a:prstGeom>
          <a:noFill/>
        </p:spPr>
        <p:txBody>
          <a:bodyPr wrap="square" rtlCol="0">
            <a:spAutoFit/>
          </a:bodyPr>
          <a:lstStyle/>
          <a:p>
            <a:pPr>
              <a:spcAft>
                <a:spcPts val="1200"/>
              </a:spcAft>
              <a:buClr>
                <a:srgbClr val="C66A39"/>
              </a:buClr>
            </a:pPr>
            <a:r>
              <a:rPr lang="en-US" sz="1600">
                <a:latin typeface="Arial" panose="020B0604020202020204" pitchFamily="34" charset="0"/>
                <a:cs typeface="Arial" panose="020B0604020202020204" pitchFamily="34" charset="0"/>
              </a:rPr>
              <a:t>MINE FATALITY – On June 15, 2025, a miner died after the telehandler that he had been operating overturned onto him while he was outside the equipment moving a water pump suction line. </a:t>
            </a:r>
          </a:p>
        </p:txBody>
      </p:sp>
      <p:pic>
        <p:nvPicPr>
          <p:cNvPr id="3074" name="Picture 2">
            <a:extLst>
              <a:ext uri="{FF2B5EF4-FFF2-40B4-BE49-F238E27FC236}">
                <a16:creationId xmlns:a16="http://schemas.microsoft.com/office/drawing/2014/main" id="{261A7544-8F80-002F-DA9D-9A769D5AA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482" y="2199143"/>
            <a:ext cx="4572000" cy="256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297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95BC0-CEDB-35F0-56BE-B58F3955253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ECFB4B6B-40E2-4594-904E-2CB4A05BE558}"/>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5FA6A81-13B7-08A7-BBF0-9174BEFB2818}"/>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BD52443-F461-9B3D-6045-D7F59356E188}"/>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B7A7FD-A0F5-5717-FB51-E20A666E6C17}"/>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MSHA Fatality Alert </a:t>
            </a:r>
            <a:endParaRPr lang="en-US" sz="3600" b="1">
              <a:solidFill>
                <a:srgbClr val="00444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DF3D570-8FD6-EDED-AB3C-0C7410AC20A2}"/>
              </a:ext>
            </a:extLst>
          </p:cNvPr>
          <p:cNvSpPr txBox="1"/>
          <p:nvPr/>
        </p:nvSpPr>
        <p:spPr>
          <a:xfrm>
            <a:off x="6853988" y="2244610"/>
            <a:ext cx="5016279" cy="3323987"/>
          </a:xfrm>
          <a:prstGeom prst="rect">
            <a:avLst/>
          </a:prstGeom>
          <a:noFill/>
        </p:spPr>
        <p:txBody>
          <a:bodyPr wrap="square" rtlCol="0">
            <a:spAutoFit/>
          </a:bodyPr>
          <a:lstStyle/>
          <a:p>
            <a:pPr>
              <a:spcAft>
                <a:spcPts val="1200"/>
              </a:spcAft>
              <a:buClr>
                <a:srgbClr val="C66A39"/>
              </a:buClr>
            </a:pPr>
            <a:r>
              <a:rPr lang="en-US" sz="2000" b="1">
                <a:solidFill>
                  <a:srgbClr val="C66A39"/>
                </a:solidFill>
                <a:latin typeface="Arial" panose="020B0604020202020204" pitchFamily="34" charset="0"/>
                <a:cs typeface="Arial" panose="020B0604020202020204" pitchFamily="34" charset="0"/>
              </a:rPr>
              <a:t>Eliminate Hazards and Prevent Injuries </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Always lock out, tag out and try out electrical equipment prior to work.</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Verify circuits are de-energized using properly rated test equipment.</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Leave protective covers in place until electrically powered equipment is de-energized.</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Always ensure high-voltage equipment conductors are grounded before beginning work.</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Always use proper tools and personal protective equipment when working with electricity.</a:t>
            </a:r>
          </a:p>
        </p:txBody>
      </p:sp>
      <p:sp>
        <p:nvSpPr>
          <p:cNvPr id="2" name="TextBox 1">
            <a:extLst>
              <a:ext uri="{FF2B5EF4-FFF2-40B4-BE49-F238E27FC236}">
                <a16:creationId xmlns:a16="http://schemas.microsoft.com/office/drawing/2014/main" id="{D3334B06-AA68-E210-CF75-4F16557AE44E}"/>
              </a:ext>
            </a:extLst>
          </p:cNvPr>
          <p:cNvSpPr txBox="1"/>
          <p:nvPr/>
        </p:nvSpPr>
        <p:spPr>
          <a:xfrm>
            <a:off x="1996239" y="1432020"/>
            <a:ext cx="9715500" cy="584775"/>
          </a:xfrm>
          <a:prstGeom prst="rect">
            <a:avLst/>
          </a:prstGeom>
          <a:noFill/>
        </p:spPr>
        <p:txBody>
          <a:bodyPr wrap="square" rtlCol="0">
            <a:spAutoFit/>
          </a:bodyPr>
          <a:lstStyle/>
          <a:p>
            <a:pPr>
              <a:spcAft>
                <a:spcPts val="1200"/>
              </a:spcAft>
              <a:buClr>
                <a:srgbClr val="C66A39"/>
              </a:buClr>
            </a:pPr>
            <a:r>
              <a:rPr lang="en-US" sz="1600">
                <a:latin typeface="Arial" panose="020B0604020202020204" pitchFamily="34" charset="0"/>
                <a:cs typeface="Arial" panose="020B0604020202020204" pitchFamily="34" charset="0"/>
              </a:rPr>
              <a:t>MINE FATALITY – On July 26, 2025, an electrician was electrocuted when he came in contact with one phase of a 13,200-volt, three-phase power source.</a:t>
            </a:r>
          </a:p>
        </p:txBody>
      </p:sp>
      <p:pic>
        <p:nvPicPr>
          <p:cNvPr id="1026" name="Picture 2">
            <a:extLst>
              <a:ext uri="{FF2B5EF4-FFF2-40B4-BE49-F238E27FC236}">
                <a16:creationId xmlns:a16="http://schemas.microsoft.com/office/drawing/2014/main" id="{69C57A02-7AB8-3055-5695-6AADF204A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239" y="2312624"/>
            <a:ext cx="45720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225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B6CD5-DAE5-25E6-9123-9916B7488EB5}"/>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E531D16-AB91-632A-FACB-AC22FD23A429}"/>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11A71A6-CDBC-C2EB-E721-6894F4F7FF5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38DC4EB-0873-6ADC-33A5-D9147D5415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09BDC8-43A8-19A0-B3C7-5B6E04B8822C}"/>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MSHA Fatality Alert </a:t>
            </a:r>
            <a:endParaRPr lang="en-US" sz="3600" b="1">
              <a:solidFill>
                <a:srgbClr val="00444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14A208B-5678-5383-72DE-EF457ADFA4F5}"/>
              </a:ext>
            </a:extLst>
          </p:cNvPr>
          <p:cNvSpPr txBox="1"/>
          <p:nvPr/>
        </p:nvSpPr>
        <p:spPr>
          <a:xfrm>
            <a:off x="6853988" y="2244610"/>
            <a:ext cx="5189700" cy="3570208"/>
          </a:xfrm>
          <a:prstGeom prst="rect">
            <a:avLst/>
          </a:prstGeom>
          <a:noFill/>
        </p:spPr>
        <p:txBody>
          <a:bodyPr wrap="square" rtlCol="0">
            <a:spAutoFit/>
          </a:bodyPr>
          <a:lstStyle/>
          <a:p>
            <a:pPr>
              <a:spcAft>
                <a:spcPts val="1200"/>
              </a:spcAft>
              <a:buClr>
                <a:srgbClr val="C66A39"/>
              </a:buClr>
            </a:pPr>
            <a:r>
              <a:rPr lang="en-US" sz="2000" b="1">
                <a:solidFill>
                  <a:srgbClr val="C66A39"/>
                </a:solidFill>
                <a:latin typeface="Arial" panose="020B0604020202020204" pitchFamily="34" charset="0"/>
                <a:cs typeface="Arial" panose="020B0604020202020204" pitchFamily="34" charset="0"/>
              </a:rPr>
              <a:t>Eliminate Hazards and Prevent Injuries </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Maintain the boom in the direction of travel when tramming.</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Maintain control of self-propelled mobile equipment while it is in motion.</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Ensure miners operate excavators perpendicular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to the slope.</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Task train miners in the safe operation and potential hazards of all equipment, including avoiding ground conditions that can cause the equipment to tip over.</a:t>
            </a:r>
          </a:p>
          <a:p>
            <a:pPr marL="285750" indent="-285750" fontAlgn="t">
              <a:spcAft>
                <a:spcPts val="600"/>
              </a:spcAft>
              <a:buClr>
                <a:srgbClr val="C66A39"/>
              </a:buClr>
              <a:buFont typeface="Arial" panose="020B0604020202020204" pitchFamily="34" charset="0"/>
              <a:buChar char="•"/>
            </a:pPr>
            <a:r>
              <a:rPr lang="en-US" sz="1600">
                <a:latin typeface="Arial" panose="020B0604020202020204" pitchFamily="34" charset="0"/>
                <a:cs typeface="Arial" panose="020B0604020202020204" pitchFamily="34" charset="0"/>
              </a:rPr>
              <a:t>Conduct workplace examinations of all work areas prior to beginning work.</a:t>
            </a:r>
          </a:p>
        </p:txBody>
      </p:sp>
      <p:sp>
        <p:nvSpPr>
          <p:cNvPr id="2" name="TextBox 1">
            <a:extLst>
              <a:ext uri="{FF2B5EF4-FFF2-40B4-BE49-F238E27FC236}">
                <a16:creationId xmlns:a16="http://schemas.microsoft.com/office/drawing/2014/main" id="{D9711801-FDBB-79B6-AE49-C4BF39FC8F4B}"/>
              </a:ext>
            </a:extLst>
          </p:cNvPr>
          <p:cNvSpPr txBox="1"/>
          <p:nvPr/>
        </p:nvSpPr>
        <p:spPr>
          <a:xfrm>
            <a:off x="1996239" y="1432020"/>
            <a:ext cx="9715500" cy="584775"/>
          </a:xfrm>
          <a:prstGeom prst="rect">
            <a:avLst/>
          </a:prstGeom>
          <a:noFill/>
        </p:spPr>
        <p:txBody>
          <a:bodyPr wrap="square" rtlCol="0">
            <a:spAutoFit/>
          </a:bodyPr>
          <a:lstStyle/>
          <a:p>
            <a:pPr>
              <a:spcAft>
                <a:spcPts val="1200"/>
              </a:spcAft>
              <a:buClr>
                <a:srgbClr val="C66A39"/>
              </a:buClr>
            </a:pPr>
            <a:r>
              <a:rPr lang="en-US" sz="1600">
                <a:latin typeface="Arial" panose="020B0604020202020204" pitchFamily="34" charset="0"/>
                <a:cs typeface="Arial" panose="020B0604020202020204" pitchFamily="34" charset="0"/>
              </a:rPr>
              <a:t>MINE FATALITY – On July 29, 2025, a contractor died when the excavator he was tramming toppled forward, causing the cab to land on a boulder.</a:t>
            </a:r>
          </a:p>
        </p:txBody>
      </p:sp>
      <p:pic>
        <p:nvPicPr>
          <p:cNvPr id="2050" name="Picture 2">
            <a:extLst>
              <a:ext uri="{FF2B5EF4-FFF2-40B4-BE49-F238E27FC236}">
                <a16:creationId xmlns:a16="http://schemas.microsoft.com/office/drawing/2014/main" id="{9BB0A146-91D1-6CA5-5D39-C356AEA21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482" y="224461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95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838200" y="2062715"/>
            <a:ext cx="5366582" cy="4114247"/>
          </a:xfrm>
        </p:spPr>
        <p:txBody>
          <a:bodyPr>
            <a:normAutofit/>
          </a:bodyPr>
          <a:lstStyle/>
          <a:p>
            <a:pPr>
              <a:spcBef>
                <a:spcPts val="0"/>
              </a:spcBef>
              <a:spcAft>
                <a:spcPts val="1200"/>
              </a:spcAft>
              <a:buClr>
                <a:srgbClr val="C66A39"/>
              </a:buClr>
            </a:pPr>
            <a:r>
              <a:rPr lang="en-US" sz="2800">
                <a:latin typeface="Arial" panose="020B0604020202020204" pitchFamily="34" charset="0"/>
                <a:cs typeface="Arial" panose="020B0604020202020204" pitchFamily="34" charset="0"/>
                <a:hlinkClick r:id="rId3" tooltip="https://app.powerbi.com/groups/me/apps/d5191292-f6f8-4519-af19-c3b276f4d4dc/reports/05c83cca-2af1-4233-a190-c4abfd51fa53/5d3b772fb5686999cc5d?experience=power-bi"/>
              </a:rPr>
              <a:t>Health and Safety Dashboard</a:t>
            </a:r>
            <a:endParaRPr lang="en-US" sz="280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sz="2800">
                <a:latin typeface="Arial" panose="020B0604020202020204" pitchFamily="34" charset="0"/>
                <a:cs typeface="Arial" panose="020B0604020202020204" pitchFamily="34" charset="0"/>
                <a:hlinkClick r:id="rId4"/>
              </a:rPr>
              <a:t>Safety Toolkits</a:t>
            </a:r>
            <a:endParaRPr lang="en-US" sz="280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sz="2800">
                <a:latin typeface="Arial" panose="020B0604020202020204" pitchFamily="34" charset="0"/>
                <a:cs typeface="Arial" panose="020B0604020202020204" pitchFamily="34" charset="0"/>
                <a:hlinkClick r:id="rId5"/>
              </a:rPr>
              <a:t>FCX Policies  </a:t>
            </a:r>
            <a:endParaRPr lang="en-US" sz="280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sz="2800">
                <a:latin typeface="Arial" panose="020B0604020202020204" pitchFamily="34" charset="0"/>
                <a:cs typeface="Arial" panose="020B0604020202020204" pitchFamily="34" charset="0"/>
                <a:hlinkClick r:id="rId6"/>
              </a:rPr>
              <a:t>MSHA Safety Alerts </a:t>
            </a:r>
            <a:endParaRPr lang="en-US" sz="280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sz="2800">
                <a:latin typeface="Arial" panose="020B0604020202020204" pitchFamily="34" charset="0"/>
                <a:cs typeface="Arial" panose="020B0604020202020204" pitchFamily="34" charset="0"/>
                <a:hlinkClick r:id="rId7"/>
              </a:rPr>
              <a:t>OSHA</a:t>
            </a:r>
            <a:r>
              <a:rPr lang="en-US" sz="280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4DE3936-28EA-98B6-ECAC-4011A8A0A572}"/>
              </a:ext>
            </a:extLst>
          </p:cNvPr>
          <p:cNvSpPr txBox="1"/>
          <p:nvPr/>
        </p:nvSpPr>
        <p:spPr>
          <a:xfrm>
            <a:off x="838200" y="365125"/>
            <a:ext cx="5602383" cy="1569660"/>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Additional Resources</a:t>
            </a:r>
            <a:endParaRPr lang="en-US" sz="3600" b="1">
              <a:solidFill>
                <a:srgbClr val="004449"/>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A875F01D-DA8F-BDD2-102D-92D9F2669D8A}"/>
              </a:ext>
            </a:extLst>
          </p:cNvPr>
          <p:cNvGrpSpPr/>
          <p:nvPr/>
        </p:nvGrpSpPr>
        <p:grpSpPr>
          <a:xfrm>
            <a:off x="6204782" y="0"/>
            <a:ext cx="5987218" cy="6860701"/>
            <a:chOff x="6211606" y="0"/>
            <a:chExt cx="5987218" cy="6860701"/>
          </a:xfrm>
        </p:grpSpPr>
        <p:sp>
          <p:nvSpPr>
            <p:cNvPr id="4" name="Rectangle 3">
              <a:extLst>
                <a:ext uri="{FF2B5EF4-FFF2-40B4-BE49-F238E27FC236}">
                  <a16:creationId xmlns:a16="http://schemas.microsoft.com/office/drawing/2014/main" id="{E84FE4F5-DC88-553F-33A3-3D1C6F6F2894}"/>
                </a:ext>
              </a:extLst>
            </p:cNvPr>
            <p:cNvSpPr/>
            <p:nvPr/>
          </p:nvSpPr>
          <p:spPr>
            <a:xfrm>
              <a:off x="6211606" y="2701"/>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AD9388E-49F1-51A9-AB51-FE8806FBEE58}"/>
                </a:ext>
              </a:extLst>
            </p:cNvPr>
            <p:cNvPicPr>
              <a:picLocks noChangeAspect="1"/>
            </p:cNvPicPr>
            <p:nvPr/>
          </p:nvPicPr>
          <p:blipFill>
            <a:blip r:embed="rId8">
              <a:extLst>
                <a:ext uri="{28A0092B-C50C-407E-A947-70E740481C1C}">
                  <a14:useLocalDpi xmlns:a14="http://schemas.microsoft.com/office/drawing/2010/main" val="0"/>
                </a:ext>
              </a:extLst>
            </a:blip>
            <a:srcRect t="18" b="18"/>
            <a:stretch/>
          </p:blipFill>
          <p:spPr>
            <a:xfrm>
              <a:off x="9213340" y="0"/>
              <a:ext cx="2978660" cy="2296194"/>
            </a:xfrm>
            <a:prstGeom prst="rect">
              <a:avLst/>
            </a:prstGeom>
          </p:spPr>
        </p:pic>
        <p:pic>
          <p:nvPicPr>
            <p:cNvPr id="17" name="Picture 16">
              <a:extLst>
                <a:ext uri="{FF2B5EF4-FFF2-40B4-BE49-F238E27FC236}">
                  <a16:creationId xmlns:a16="http://schemas.microsoft.com/office/drawing/2014/main" id="{991EE202-2F4E-BB02-4F1A-6F5505AD95C9}"/>
                </a:ext>
              </a:extLst>
            </p:cNvPr>
            <p:cNvPicPr>
              <a:picLocks noChangeAspect="1"/>
            </p:cNvPicPr>
            <p:nvPr/>
          </p:nvPicPr>
          <p:blipFill>
            <a:blip r:embed="rId9">
              <a:extLst>
                <a:ext uri="{28A0092B-C50C-407E-A947-70E740481C1C}">
                  <a14:useLocalDpi xmlns:a14="http://schemas.microsoft.com/office/drawing/2010/main" val="0"/>
                </a:ext>
              </a:extLst>
            </a:blip>
            <a:srcRect l="21" r="21"/>
            <a:stretch/>
          </p:blipFill>
          <p:spPr>
            <a:xfrm>
              <a:off x="6211606" y="2301707"/>
              <a:ext cx="2994910" cy="2328189"/>
            </a:xfrm>
            <a:prstGeom prst="rect">
              <a:avLst/>
            </a:prstGeom>
          </p:spPr>
        </p:pic>
        <p:pic>
          <p:nvPicPr>
            <p:cNvPr id="18" name="Picture 17">
              <a:extLst>
                <a:ext uri="{FF2B5EF4-FFF2-40B4-BE49-F238E27FC236}">
                  <a16:creationId xmlns:a16="http://schemas.microsoft.com/office/drawing/2014/main" id="{E64D5D02-AF0D-ED29-DFE7-6537C624C788}"/>
                </a:ext>
              </a:extLst>
            </p:cNvPr>
            <p:cNvPicPr>
              <a:picLocks noChangeAspect="1"/>
            </p:cNvPicPr>
            <p:nvPr/>
          </p:nvPicPr>
          <p:blipFill>
            <a:blip r:embed="rId10">
              <a:extLst>
                <a:ext uri="{28A0092B-C50C-407E-A947-70E740481C1C}">
                  <a14:useLocalDpi xmlns:a14="http://schemas.microsoft.com/office/drawing/2010/main" val="0"/>
                </a:ext>
              </a:extLst>
            </a:blip>
            <a:srcRect t="32" b="32"/>
            <a:stretch/>
          </p:blipFill>
          <p:spPr>
            <a:xfrm>
              <a:off x="9203815" y="4623072"/>
              <a:ext cx="2988185" cy="2234928"/>
            </a:xfrm>
            <a:prstGeom prst="rect">
              <a:avLst/>
            </a:prstGeom>
          </p:spPr>
        </p:pic>
      </p:grpSp>
    </p:spTree>
    <p:extLst>
      <p:ext uri="{BB962C8B-B14F-4D97-AF65-F5344CB8AC3E}">
        <p14:creationId xmlns:p14="http://schemas.microsoft.com/office/powerpoint/2010/main" val="2607581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EC6CD-14E9-677A-8FBD-EC568F2DCD7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A21B949-BF6B-25AF-F1A2-D736112A78E4}"/>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C3DBA36-CC1A-4579-D90C-757936D9FDC8}"/>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DA1AD5C-F47E-8BBB-8685-40F55A8914EB}"/>
              </a:ext>
            </a:extLst>
          </p:cNvPr>
          <p:cNvSpPr/>
          <p:nvPr/>
        </p:nvSpPr>
        <p:spPr>
          <a:xfrm>
            <a:off x="1515978" y="6429368"/>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27C3505-498E-E010-D02F-E86867D4FC83}"/>
              </a:ext>
            </a:extLst>
          </p:cNvPr>
          <p:cNvSpPr txBox="1"/>
          <p:nvPr/>
        </p:nvSpPr>
        <p:spPr>
          <a:xfrm>
            <a:off x="1787610" y="596203"/>
            <a:ext cx="98711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4449"/>
                </a:solidFill>
                <a:effectLst/>
                <a:uLnTx/>
                <a:uFillTx/>
                <a:latin typeface="Arial" panose="020B0604020202020204" pitchFamily="34" charset="0"/>
                <a:ea typeface="+mn-ea"/>
                <a:cs typeface="Arial" panose="020B0604020202020204" pitchFamily="34" charset="0"/>
              </a:rPr>
              <a:t>Avoiding Unauthorized AI Tools</a:t>
            </a:r>
            <a:endParaRPr kumimoji="0" lang="en-US" sz="3600" b="1" i="0" u="none" strike="noStrike" kern="1200" cap="none" spc="0" normalizeH="0" baseline="0" noProof="0" dirty="0">
              <a:ln>
                <a:noFill/>
              </a:ln>
              <a:solidFill>
                <a:srgbClr val="004449"/>
              </a:solidFill>
              <a:effectLst/>
              <a:uLnTx/>
              <a:uFillTx/>
              <a:latin typeface="Arial" panose="020B0604020202020204" pitchFamily="34" charset="0"/>
              <a:ea typeface="+mn-ea"/>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BDE804C2-708A-EFF9-455C-1944720B683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25E384FD-F221-D47C-FE3D-27FA1DB087E8}"/>
              </a:ext>
            </a:extLst>
          </p:cNvPr>
          <p:cNvSpPr txBox="1"/>
          <p:nvPr/>
        </p:nvSpPr>
        <p:spPr>
          <a:xfrm>
            <a:off x="2010032" y="1625870"/>
            <a:ext cx="9756095" cy="4344716"/>
          </a:xfrm>
          <a:prstGeom prst="rect">
            <a:avLst/>
          </a:prstGeom>
          <a:noFill/>
        </p:spPr>
        <p:txBody>
          <a:bodyPr wrap="square">
            <a:spAutoFit/>
          </a:bodyPr>
          <a:lstStyle/>
          <a:p>
            <a:pPr marL="342900" indent="-342900">
              <a:lnSpc>
                <a:spcPct val="107000"/>
              </a:lnSpc>
              <a:buFontTx/>
              <a:buChar char="-"/>
            </a:pPr>
            <a:r>
              <a:rPr lang="en-US" sz="2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FMI has observed an increase in AI “notetaking” bots being added to Teams meetings</a:t>
            </a:r>
          </a:p>
          <a:p>
            <a:pPr marL="342900" indent="-342900">
              <a:lnSpc>
                <a:spcPct val="107000"/>
              </a:lnSpc>
              <a:buFontTx/>
              <a:buChar char="-"/>
            </a:pPr>
            <a:r>
              <a:rPr lang="en-US" sz="2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The use of these tools and software falls under </a:t>
            </a:r>
            <a:r>
              <a:rPr lang="en-US" sz="2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hlinkClick r:id="rId4"/>
              </a:rPr>
              <a:t>MIS End User Policies</a:t>
            </a:r>
            <a:r>
              <a:rPr lang="en-US" sz="2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that prohibit Freeport employees, contractors and partners from sharing company data without the company’s consent</a:t>
            </a:r>
          </a:p>
          <a:p>
            <a:pPr>
              <a:lnSpc>
                <a:spcPct val="107000"/>
              </a:lnSpc>
            </a:pPr>
            <a:endParaRPr lang="en-US" sz="24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Tx/>
              <a:buChar char="-"/>
            </a:pPr>
            <a:r>
              <a:rPr lang="en-US" sz="2400" b="1"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To protect company data:</a:t>
            </a:r>
          </a:p>
          <a:p>
            <a:pPr marL="800100" lvl="1" indent="-342900">
              <a:lnSpc>
                <a:spcPct val="107000"/>
              </a:lnSpc>
              <a:buFontTx/>
              <a:buChar char="-"/>
            </a:pPr>
            <a:r>
              <a:rPr lang="en-US" sz="22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Contractors and </a:t>
            </a:r>
            <a:r>
              <a:rPr lang="en-US" sz="22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Vendors not to use notetaking bots/recording tools</a:t>
            </a:r>
          </a:p>
          <a:p>
            <a:pPr marL="800100" lvl="1" indent="-342900">
              <a:lnSpc>
                <a:spcPct val="107000"/>
              </a:lnSpc>
              <a:buFontTx/>
              <a:buChar char="-"/>
            </a:pPr>
            <a:r>
              <a:rPr lang="en-US" sz="22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If </a:t>
            </a:r>
            <a:r>
              <a:rPr lang="en-US" sz="22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external bot/recorder</a:t>
            </a:r>
            <a:r>
              <a:rPr lang="en-US" sz="22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 added to meeting, meeting will be stopped</a:t>
            </a:r>
          </a:p>
          <a:p>
            <a:pPr marL="800100" lvl="1" indent="-342900">
              <a:lnSpc>
                <a:spcPct val="107000"/>
              </a:lnSpc>
              <a:buFontTx/>
              <a:buChar char="-"/>
            </a:pPr>
            <a:r>
              <a:rPr lang="en-US" sz="22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Ask the FMI organizer to use approved notetaking tools</a:t>
            </a:r>
          </a:p>
          <a:p>
            <a:pPr marL="342900" indent="-342900">
              <a:lnSpc>
                <a:spcPct val="107000"/>
              </a:lnSpc>
              <a:buFontTx/>
              <a:buChar char="-"/>
            </a:pPr>
            <a:endParaRPr lang="en-US" sz="24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7533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Henderson Incidents </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1953935" y="1356389"/>
            <a:ext cx="10009465" cy="5170646"/>
          </a:xfrm>
          <a:prstGeom prst="rect">
            <a:avLst/>
          </a:prstGeom>
          <a:noFill/>
        </p:spPr>
        <p:txBody>
          <a:bodyPr wrap="square" rtlCol="0">
            <a:spAutoFit/>
          </a:bodyPr>
          <a:lstStyle/>
          <a:p>
            <a:pPr>
              <a:spcBef>
                <a:spcPts val="0"/>
              </a:spcBef>
              <a:spcAft>
                <a:spcPts val="1200"/>
              </a:spcAft>
              <a:buClr>
                <a:srgbClr val="C66A39"/>
              </a:buClr>
            </a:pPr>
            <a:r>
              <a:rPr lang="en-US" sz="2000" dirty="0">
                <a:latin typeface="Arial" panose="020B0604020202020204" pitchFamily="34" charset="0"/>
                <a:cs typeface="Arial" panose="020B0604020202020204" pitchFamily="34" charset="0"/>
              </a:rPr>
              <a:t>08/05 – Property Damage</a:t>
            </a:r>
          </a:p>
          <a:p>
            <a:pPr marL="800100" lvl="1" indent="-342900">
              <a:spcAft>
                <a:spcPts val="1200"/>
              </a:spcAft>
              <a:buClr>
                <a:srgbClr val="C66A39"/>
              </a:buClr>
              <a:buFont typeface="Arial" panose="020B0604020202020204" pitchFamily="34" charset="0"/>
              <a:buChar char="•"/>
            </a:pPr>
            <a:r>
              <a:rPr lang="en-US" sz="2000" dirty="0">
                <a:latin typeface="Arial" panose="020B0604020202020204" pitchFamily="34" charset="0"/>
                <a:cs typeface="Arial" panose="020B0604020202020204" pitchFamily="34" charset="0"/>
              </a:rPr>
              <a:t>Contractor cut through de-energized power cable while trenching with excavator</a:t>
            </a:r>
          </a:p>
          <a:p>
            <a:pPr>
              <a:spcBef>
                <a:spcPts val="0"/>
              </a:spcBef>
              <a:spcAft>
                <a:spcPts val="1200"/>
              </a:spcAft>
              <a:buClr>
                <a:srgbClr val="C66A39"/>
              </a:buClr>
            </a:pPr>
            <a:r>
              <a:rPr lang="en-US" sz="2000" dirty="0">
                <a:latin typeface="Arial" panose="020B0604020202020204" pitchFamily="34" charset="0"/>
                <a:cs typeface="Arial" panose="020B0604020202020204" pitchFamily="34" charset="0"/>
              </a:rPr>
              <a:t>08/12 – Property Damage</a:t>
            </a:r>
          </a:p>
          <a:p>
            <a:pPr marL="800100" lvl="1" indent="-342900">
              <a:spcAft>
                <a:spcPts val="1200"/>
              </a:spcAft>
              <a:buClr>
                <a:srgbClr val="C66A39"/>
              </a:buClr>
              <a:buFont typeface="Arial" panose="020B0604020202020204" pitchFamily="34" charset="0"/>
              <a:buChar char="•"/>
            </a:pPr>
            <a:r>
              <a:rPr lang="en-US" sz="2000" dirty="0">
                <a:latin typeface="Arial" panose="020B0604020202020204" pitchFamily="34" charset="0"/>
                <a:cs typeface="Arial" panose="020B0604020202020204" pitchFamily="34" charset="0"/>
              </a:rPr>
              <a:t>Underground PC1/PC2 plugged chute caused chain of trips and equipment damage</a:t>
            </a:r>
          </a:p>
          <a:p>
            <a:pPr>
              <a:spcAft>
                <a:spcPts val="1200"/>
              </a:spcAft>
              <a:buClr>
                <a:srgbClr val="C66A39"/>
              </a:buClr>
            </a:pPr>
            <a:r>
              <a:rPr lang="en-US" sz="2000" dirty="0">
                <a:latin typeface="Arial" panose="020B0604020202020204" pitchFamily="34" charset="0"/>
                <a:cs typeface="Arial" panose="020B0604020202020204" pitchFamily="34" charset="0"/>
              </a:rPr>
              <a:t>08/19 – Property Damage</a:t>
            </a:r>
          </a:p>
          <a:p>
            <a:pPr marL="800100" lvl="1" indent="-342900">
              <a:spcAft>
                <a:spcPts val="1200"/>
              </a:spcAft>
              <a:buClr>
                <a:srgbClr val="C66A39"/>
              </a:buClr>
              <a:buFont typeface="Arial" panose="020B0604020202020204" pitchFamily="34" charset="0"/>
              <a:buChar char="•"/>
            </a:pPr>
            <a:r>
              <a:rPr lang="en-US" sz="2000" dirty="0">
                <a:latin typeface="Arial" panose="020B0604020202020204" pitchFamily="34" charset="0"/>
                <a:cs typeface="Arial" panose="020B0604020202020204" pitchFamily="34" charset="0"/>
              </a:rPr>
              <a:t>Moly transport truck reversed into garage door at loading dock</a:t>
            </a:r>
          </a:p>
          <a:p>
            <a:pPr>
              <a:spcAft>
                <a:spcPts val="1200"/>
              </a:spcAft>
              <a:buClr>
                <a:srgbClr val="C66A39"/>
              </a:buClr>
            </a:pPr>
            <a:r>
              <a:rPr lang="en-US" sz="2000" dirty="0">
                <a:latin typeface="Arial" panose="020B0604020202020204" pitchFamily="34" charset="0"/>
                <a:cs typeface="Arial" panose="020B0604020202020204" pitchFamily="34" charset="0"/>
              </a:rPr>
              <a:t>08/22 – Medical Treatment Injury (MSHA Reportable)</a:t>
            </a:r>
          </a:p>
          <a:p>
            <a:pPr marL="800100" lvl="1" indent="-342900">
              <a:spcAft>
                <a:spcPts val="1200"/>
              </a:spcAft>
              <a:buClr>
                <a:srgbClr val="C66A39"/>
              </a:buClr>
              <a:buFont typeface="Arial" panose="020B0604020202020204" pitchFamily="34" charset="0"/>
              <a:buChar char="•"/>
            </a:pPr>
            <a:r>
              <a:rPr lang="en-US" sz="2000" dirty="0">
                <a:latin typeface="Arial" panose="020B0604020202020204" pitchFamily="34" charset="0"/>
                <a:cs typeface="Arial" panose="020B0604020202020204" pitchFamily="34" charset="0"/>
              </a:rPr>
              <a:t>Employee inside tub of Grade B disc filter when they moved their leg against an agitator fin and cut their upper thigh. Sutures used to close wound.</a:t>
            </a:r>
          </a:p>
          <a:p>
            <a:pPr>
              <a:spcAft>
                <a:spcPts val="1200"/>
              </a:spcAft>
              <a:buClr>
                <a:srgbClr val="C66A39"/>
              </a:buClr>
            </a:pPr>
            <a:r>
              <a:rPr lang="en-US" sz="2000" dirty="0">
                <a:latin typeface="Arial" panose="020B0604020202020204" pitchFamily="34" charset="0"/>
                <a:cs typeface="Arial" panose="020B0604020202020204" pitchFamily="34" charset="0"/>
              </a:rPr>
              <a:t>08/26 – First Aid</a:t>
            </a:r>
          </a:p>
          <a:p>
            <a:pPr marL="800100" lvl="1" indent="-342900">
              <a:spcAft>
                <a:spcPts val="1200"/>
              </a:spcAft>
              <a:buClr>
                <a:srgbClr val="C66A39"/>
              </a:buClr>
              <a:buFont typeface="Arial" panose="020B0604020202020204" pitchFamily="34" charset="0"/>
              <a:buChar char="•"/>
            </a:pPr>
            <a:r>
              <a:rPr lang="en-US" sz="2000" dirty="0">
                <a:latin typeface="Arial" panose="020B0604020202020204" pitchFamily="34" charset="0"/>
                <a:cs typeface="Arial" panose="020B0604020202020204" pitchFamily="34" charset="0"/>
              </a:rPr>
              <a:t>Forklift seat dropped onto employees' hand during pre-op inspection</a:t>
            </a:r>
          </a:p>
        </p:txBody>
      </p:sp>
    </p:spTree>
    <p:extLst>
      <p:ext uri="{BB962C8B-B14F-4D97-AF65-F5344CB8AC3E}">
        <p14:creationId xmlns:p14="http://schemas.microsoft.com/office/powerpoint/2010/main" val="442962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3123-A9D6-691D-326E-271EB36E8B5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67FDB8E-2F3D-9C20-185A-CBA79277BB0C}"/>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0DE65D-6F1F-D8DE-CD5F-D84B2F59154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FBFF97-5187-D821-6B60-C809F8636D9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7D4240-A0C4-BEB9-9AEB-E0ADF26522CA}"/>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FRM Verification Results – Aug.</a:t>
            </a:r>
            <a:endParaRPr lang="en-US" sz="3600" b="1" dirty="0">
              <a:solidFill>
                <a:srgbClr val="00444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E0BD495-FAD2-92E2-231F-C24CE85103D6}"/>
              </a:ext>
            </a:extLst>
          </p:cNvPr>
          <p:cNvSpPr txBox="1"/>
          <p:nvPr/>
        </p:nvSpPr>
        <p:spPr>
          <a:xfrm>
            <a:off x="1846690" y="1331569"/>
            <a:ext cx="4488207" cy="5170646"/>
          </a:xfrm>
          <a:prstGeom prst="rect">
            <a:avLst/>
          </a:prstGeom>
          <a:noFill/>
        </p:spPr>
        <p:txBody>
          <a:bodyPr wrap="square">
            <a:spAutoFit/>
          </a:bodyPr>
          <a:lstStyle/>
          <a:p>
            <a:pPr marL="0" indent="0">
              <a:buNone/>
            </a:pPr>
            <a:r>
              <a:rPr lang="en-US" sz="2200" dirty="0"/>
              <a:t>156 Forms Submitted in August</a:t>
            </a:r>
          </a:p>
          <a:p>
            <a:pPr marL="0" indent="0">
              <a:buNone/>
            </a:pPr>
            <a:endParaRPr lang="en-US" sz="2200" dirty="0"/>
          </a:p>
          <a:p>
            <a:pPr marL="0" indent="0">
              <a:buNone/>
            </a:pPr>
            <a:r>
              <a:rPr lang="en-US" sz="2200" b="0" i="0" u="none" strike="noStrike" dirty="0">
                <a:solidFill>
                  <a:srgbClr val="000000"/>
                </a:solidFill>
                <a:effectLst/>
                <a:latin typeface="Calibri" panose="020F0502020204030204" pitchFamily="34" charset="0"/>
              </a:rPr>
              <a:t>Focus in August around Underground Rockfall, Falling Objects and Drowning</a:t>
            </a:r>
            <a:br>
              <a:rPr lang="en-US" sz="2200" b="0" i="0" u="none" strike="noStrike" dirty="0">
                <a:solidFill>
                  <a:srgbClr val="000000"/>
                </a:solidFill>
                <a:effectLst/>
                <a:latin typeface="Calibri" panose="020F0502020204030204" pitchFamily="34" charset="0"/>
              </a:rPr>
            </a:br>
            <a:endParaRPr lang="en-US" sz="2200" dirty="0"/>
          </a:p>
          <a:p>
            <a:r>
              <a:rPr lang="en-US" sz="2200" dirty="0"/>
              <a:t>Hazardous Substances - Chronic, Underground Blasting and Exposure to Electrical Hazards increased missing control ratio compared to July</a:t>
            </a:r>
          </a:p>
          <a:p>
            <a:pPr marL="0" indent="0">
              <a:buNone/>
            </a:pPr>
            <a:endParaRPr lang="en-US" sz="2200" dirty="0"/>
          </a:p>
          <a:p>
            <a:pPr marL="0" indent="0">
              <a:buNone/>
            </a:pPr>
            <a:r>
              <a:rPr lang="en-US" sz="2200" u="sng" dirty="0"/>
              <a:t>FOCUS FOR SEPT/OCT:</a:t>
            </a:r>
            <a:endParaRPr lang="en-US" sz="2200" dirty="0"/>
          </a:p>
          <a:p>
            <a:pPr>
              <a:buFontTx/>
              <a:buChar char="-"/>
            </a:pPr>
            <a:r>
              <a:rPr lang="en-US" sz="2200" dirty="0"/>
              <a:t> Exposure to Electrical Hazards</a:t>
            </a:r>
          </a:p>
          <a:p>
            <a:pPr>
              <a:buFontTx/>
              <a:buChar char="-"/>
            </a:pPr>
            <a:r>
              <a:rPr lang="en-US" sz="2200" dirty="0"/>
              <a:t> Ground Failure</a:t>
            </a:r>
          </a:p>
          <a:p>
            <a:pPr>
              <a:buFontTx/>
              <a:buChar char="-"/>
            </a:pPr>
            <a:r>
              <a:rPr lang="en-US" sz="2200" dirty="0"/>
              <a:t> Blasting</a:t>
            </a:r>
          </a:p>
        </p:txBody>
      </p:sp>
      <p:graphicFrame>
        <p:nvGraphicFramePr>
          <p:cNvPr id="2" name="Chart 1">
            <a:extLst>
              <a:ext uri="{FF2B5EF4-FFF2-40B4-BE49-F238E27FC236}">
                <a16:creationId xmlns:a16="http://schemas.microsoft.com/office/drawing/2014/main" id="{66F45B36-5387-4297-B369-008F4E8E7BFE}"/>
              </a:ext>
            </a:extLst>
          </p:cNvPr>
          <p:cNvGraphicFramePr>
            <a:graphicFrameLocks/>
          </p:cNvGraphicFramePr>
          <p:nvPr>
            <p:extLst>
              <p:ext uri="{D42A27DB-BD31-4B8C-83A1-F6EECF244321}">
                <p14:modId xmlns:p14="http://schemas.microsoft.com/office/powerpoint/2010/main" val="2197550867"/>
              </p:ext>
            </p:extLst>
          </p:nvPr>
        </p:nvGraphicFramePr>
        <p:xfrm>
          <a:off x="6334897" y="1331569"/>
          <a:ext cx="5857103" cy="50245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648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B5E766A-3FDD-4692-C89D-528E2711D9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966145"/>
            <a:ext cx="9037673" cy="909222"/>
          </a:xfrm>
          <a:prstGeom prst="rect">
            <a:avLst/>
          </a:prstGeom>
        </p:spPr>
      </p:pic>
      <p:pic>
        <p:nvPicPr>
          <p:cNvPr id="4" name="Picture 3">
            <a:extLst>
              <a:ext uri="{FF2B5EF4-FFF2-40B4-BE49-F238E27FC236}">
                <a16:creationId xmlns:a16="http://schemas.microsoft.com/office/drawing/2014/main" id="{F27FCC27-B070-05AE-A41B-A351BFDB4849}"/>
              </a:ext>
            </a:extLst>
          </p:cNvPr>
          <p:cNvPicPr>
            <a:picLocks noChangeAspect="1"/>
          </p:cNvPicPr>
          <p:nvPr/>
        </p:nvPicPr>
        <p:blipFill>
          <a:blip r:embed="rId4">
            <a:extLst>
              <a:ext uri="{28A0092B-C50C-407E-A947-70E740481C1C}">
                <a14:useLocalDpi xmlns:a14="http://schemas.microsoft.com/office/drawing/2010/main" val="0"/>
              </a:ext>
            </a:extLst>
          </a:blip>
          <a:srcRect l="89" r="89"/>
          <a:stretch/>
        </p:blipFill>
        <p:spPr>
          <a:xfrm>
            <a:off x="8795208" y="0"/>
            <a:ext cx="3396792" cy="6567373"/>
          </a:xfrm>
          <a:prstGeom prst="rect">
            <a:avLst/>
          </a:prstGeom>
        </p:spPr>
      </p:pic>
      <p:pic>
        <p:nvPicPr>
          <p:cNvPr id="34" name="Picture 33">
            <a:extLst>
              <a:ext uri="{FF2B5EF4-FFF2-40B4-BE49-F238E27FC236}">
                <a16:creationId xmlns:a16="http://schemas.microsoft.com/office/drawing/2014/main" id="{2FF822AE-6053-6347-7D9F-592AFC1AA33E}"/>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806892" cy="418972"/>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405916"/>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9037674" y="6552860"/>
            <a:ext cx="3154326"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5C7740-E11E-D803-18ED-8C56303CB60E}"/>
              </a:ext>
            </a:extLst>
          </p:cNvPr>
          <p:cNvSpPr txBox="1"/>
          <p:nvPr/>
        </p:nvSpPr>
        <p:spPr>
          <a:xfrm>
            <a:off x="206734" y="427844"/>
            <a:ext cx="8830939"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Henderson Training Schedule - SEPTEMBER</a:t>
            </a:r>
          </a:p>
        </p:txBody>
      </p:sp>
      <p:pic>
        <p:nvPicPr>
          <p:cNvPr id="5" name="Picture 4">
            <a:extLst>
              <a:ext uri="{FF2B5EF4-FFF2-40B4-BE49-F238E27FC236}">
                <a16:creationId xmlns:a16="http://schemas.microsoft.com/office/drawing/2014/main" id="{3B3BDBE4-C0EE-6C71-BF91-81A5107F9993}"/>
              </a:ext>
            </a:extLst>
          </p:cNvPr>
          <p:cNvPicPr>
            <a:picLocks noChangeAspect="1"/>
          </p:cNvPicPr>
          <p:nvPr/>
        </p:nvPicPr>
        <p:blipFill>
          <a:blip r:embed="rId6"/>
          <a:stretch>
            <a:fillRect/>
          </a:stretch>
        </p:blipFill>
        <p:spPr>
          <a:xfrm>
            <a:off x="187484" y="1120111"/>
            <a:ext cx="8592749" cy="5210902"/>
          </a:xfrm>
          <a:prstGeom prst="rect">
            <a:avLst/>
          </a:prstGeom>
        </p:spPr>
      </p:pic>
    </p:spTree>
    <p:extLst>
      <p:ext uri="{BB962C8B-B14F-4D97-AF65-F5344CB8AC3E}">
        <p14:creationId xmlns:p14="http://schemas.microsoft.com/office/powerpoint/2010/main" val="51256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FF822AE-6053-6347-7D9F-592AFC1AA33E}"/>
              </a:ext>
            </a:extLst>
          </p:cNvPr>
          <p:cNvPicPr>
            <a:picLocks noChangeAspect="1"/>
          </p:cNvPicPr>
          <p:nvPr/>
        </p:nvPicPr>
        <p:blipFill rotWithShape="1">
          <a:blip r:embed="rId3"/>
          <a:srcRect t="50000"/>
          <a:stretch/>
        </p:blipFill>
        <p:spPr>
          <a:xfrm>
            <a:off x="-2" y="0"/>
            <a:ext cx="10806892" cy="418972"/>
          </a:xfrm>
          <a:prstGeom prst="rect">
            <a:avLst/>
          </a:prstGeom>
        </p:spPr>
      </p:pic>
      <p:pic>
        <p:nvPicPr>
          <p:cNvPr id="32" name="Picture 31">
            <a:extLst>
              <a:ext uri="{FF2B5EF4-FFF2-40B4-BE49-F238E27FC236}">
                <a16:creationId xmlns:a16="http://schemas.microsoft.com/office/drawing/2014/main" id="{6B5E766A-3FDD-4692-C89D-528E2711D983}"/>
              </a:ext>
            </a:extLst>
          </p:cNvPr>
          <p:cNvPicPr>
            <a:picLocks noChangeAspect="1"/>
          </p:cNvPicPr>
          <p:nvPr/>
        </p:nvPicPr>
        <p:blipFill>
          <a:blip r:embed="rId4"/>
          <a:stretch>
            <a:fillRect/>
          </a:stretch>
        </p:blipFill>
        <p:spPr>
          <a:xfrm>
            <a:off x="0" y="5807429"/>
            <a:ext cx="10688542" cy="1076475"/>
          </a:xfrm>
          <a:prstGeom prst="rect">
            <a:avLst/>
          </a:prstGeom>
        </p:spPr>
      </p:pic>
      <p:pic>
        <p:nvPicPr>
          <p:cNvPr id="25" name="Picture 24">
            <a:extLst>
              <a:ext uri="{FF2B5EF4-FFF2-40B4-BE49-F238E27FC236}">
                <a16:creationId xmlns:a16="http://schemas.microsoft.com/office/drawing/2014/main" id="{BEDF9DE3-621A-B2D8-8488-D2083BB7A91B}"/>
              </a:ext>
            </a:extLst>
          </p:cNvPr>
          <p:cNvPicPr>
            <a:picLocks noChangeAspect="1"/>
          </p:cNvPicPr>
          <p:nvPr/>
        </p:nvPicPr>
        <p:blipFill>
          <a:blip r:embed="rId5">
            <a:extLst>
              <a:ext uri="{28A0092B-C50C-407E-A947-70E740481C1C}">
                <a14:useLocalDpi xmlns:a14="http://schemas.microsoft.com/office/drawing/2010/main" val="0"/>
              </a:ext>
            </a:extLst>
          </a:blip>
          <a:srcRect l="1" r="1"/>
          <a:stretch/>
        </p:blipFill>
        <p:spPr>
          <a:xfrm>
            <a:off x="8540132" y="409565"/>
            <a:ext cx="3651868" cy="61484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1" y="396507"/>
            <a:ext cx="9037675" cy="616145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9037674" y="0"/>
            <a:ext cx="3154326"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9037674" y="6544909"/>
            <a:ext cx="3154326" cy="33899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302150" y="427844"/>
            <a:ext cx="8735524"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Henderson Training Schedule - OCTOBER</a:t>
            </a:r>
          </a:p>
        </p:txBody>
      </p:sp>
      <p:pic>
        <p:nvPicPr>
          <p:cNvPr id="4" name="Picture 3">
            <a:extLst>
              <a:ext uri="{FF2B5EF4-FFF2-40B4-BE49-F238E27FC236}">
                <a16:creationId xmlns:a16="http://schemas.microsoft.com/office/drawing/2014/main" id="{E1C6BB09-08F5-07B0-4110-A62CAE7C3521}"/>
              </a:ext>
            </a:extLst>
          </p:cNvPr>
          <p:cNvPicPr>
            <a:picLocks noChangeAspect="1"/>
          </p:cNvPicPr>
          <p:nvPr/>
        </p:nvPicPr>
        <p:blipFill>
          <a:blip r:embed="rId6"/>
          <a:stretch>
            <a:fillRect/>
          </a:stretch>
        </p:blipFill>
        <p:spPr>
          <a:xfrm>
            <a:off x="231988" y="1301474"/>
            <a:ext cx="8573696" cy="4505954"/>
          </a:xfrm>
          <a:prstGeom prst="rect">
            <a:avLst/>
          </a:prstGeom>
        </p:spPr>
      </p:pic>
    </p:spTree>
    <p:extLst>
      <p:ext uri="{BB962C8B-B14F-4D97-AF65-F5344CB8AC3E}">
        <p14:creationId xmlns:p14="http://schemas.microsoft.com/office/powerpoint/2010/main" val="1051254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838200" y="2929407"/>
            <a:ext cx="5366582" cy="4114247"/>
          </a:xfrm>
        </p:spPr>
        <p:txBody>
          <a:bodyPr>
            <a:normAutofit/>
          </a:bodyPr>
          <a:lstStyle/>
          <a:p>
            <a:pPr>
              <a:spcBef>
                <a:spcPts val="0"/>
              </a:spcBef>
              <a:spcAft>
                <a:spcPts val="1200"/>
              </a:spcAft>
              <a:buClr>
                <a:srgbClr val="C66A39"/>
              </a:buClr>
            </a:pPr>
            <a:r>
              <a:rPr lang="en-US" dirty="0">
                <a:latin typeface="Arial" panose="020B0604020202020204" pitchFamily="34" charset="0"/>
                <a:cs typeface="Arial" panose="020B0604020202020204" pitchFamily="34" charset="0"/>
              </a:rPr>
              <a:t>Badging at Gates</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Employee hours reporting</a:t>
            </a: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FMI Meeting Recordings</a:t>
            </a:r>
          </a:p>
        </p:txBody>
      </p:sp>
      <p:sp>
        <p:nvSpPr>
          <p:cNvPr id="5" name="TextBox 4">
            <a:extLst>
              <a:ext uri="{FF2B5EF4-FFF2-40B4-BE49-F238E27FC236}">
                <a16:creationId xmlns:a16="http://schemas.microsoft.com/office/drawing/2014/main" id="{54DE3936-28EA-98B6-ECAC-4011A8A0A572}"/>
              </a:ext>
            </a:extLst>
          </p:cNvPr>
          <p:cNvSpPr txBox="1"/>
          <p:nvPr/>
        </p:nvSpPr>
        <p:spPr>
          <a:xfrm>
            <a:off x="838200" y="365125"/>
            <a:ext cx="5602383" cy="2308324"/>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Contractor Management Topics</a:t>
            </a:r>
            <a:endParaRPr lang="en-US" sz="3600" b="1" dirty="0">
              <a:solidFill>
                <a:srgbClr val="004449"/>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0A426B68-7E03-AA69-5FAA-E8F508902FA9}"/>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2E5EC2B6-4E9E-532E-EBAE-B04590048378}"/>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123C5094-4AF5-1617-9C26-170AF480A618}"/>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51C2638B-D0B8-97BE-DA12-54F6BD4DB285}"/>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01373659-5A64-45D0-EB95-1192FC1DDA40}"/>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B2F27D7A-62CE-A982-A9FB-2925B5A4523E}"/>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Tree>
    <p:extLst>
      <p:ext uri="{BB962C8B-B14F-4D97-AF65-F5344CB8AC3E}">
        <p14:creationId xmlns:p14="http://schemas.microsoft.com/office/powerpoint/2010/main" val="732991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094A-BF89-4BDB-AB51-F1AEC2CEB5C3}"/>
              </a:ext>
            </a:extLst>
          </p:cNvPr>
          <p:cNvSpPr>
            <a:spLocks noGrp="1"/>
          </p:cNvSpPr>
          <p:nvPr>
            <p:ph type="ctrTitle"/>
          </p:nvPr>
        </p:nvSpPr>
        <p:spPr>
          <a:xfrm>
            <a:off x="5971244" y="1435673"/>
            <a:ext cx="4540382" cy="1400617"/>
          </a:xfrm>
        </p:spPr>
        <p:txBody>
          <a:bodyPr/>
          <a:lstStyle/>
          <a:p>
            <a:r>
              <a:rPr lang="en-US" dirty="0"/>
              <a:t>FCX Policies Overview</a:t>
            </a:r>
          </a:p>
        </p:txBody>
      </p:sp>
      <p:sp>
        <p:nvSpPr>
          <p:cNvPr id="3" name="Subtitle 2">
            <a:extLst>
              <a:ext uri="{FF2B5EF4-FFF2-40B4-BE49-F238E27FC236}">
                <a16:creationId xmlns:a16="http://schemas.microsoft.com/office/drawing/2014/main" id="{BE9DD4DE-B768-4877-BBAD-939131D02562}"/>
              </a:ext>
            </a:extLst>
          </p:cNvPr>
          <p:cNvSpPr>
            <a:spLocks noGrp="1"/>
          </p:cNvSpPr>
          <p:nvPr>
            <p:ph type="subTitle" idx="1"/>
          </p:nvPr>
        </p:nvSpPr>
        <p:spPr>
          <a:xfrm>
            <a:off x="5972217" y="2983389"/>
            <a:ext cx="4540382" cy="304132"/>
          </a:xfrm>
        </p:spPr>
        <p:txBody>
          <a:bodyPr/>
          <a:lstStyle/>
          <a:p>
            <a:r>
              <a:rPr lang="en-US" dirty="0"/>
              <a:t>2025</a:t>
            </a:r>
          </a:p>
        </p:txBody>
      </p:sp>
    </p:spTree>
    <p:extLst>
      <p:ext uri="{BB962C8B-B14F-4D97-AF65-F5344CB8AC3E}">
        <p14:creationId xmlns:p14="http://schemas.microsoft.com/office/powerpoint/2010/main" val="1103445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E25A66-2C98-B5D7-C3DF-FAF85751E1A5}"/>
              </a:ext>
            </a:extLst>
          </p:cNvPr>
          <p:cNvSpPr>
            <a:spLocks noGrp="1"/>
          </p:cNvSpPr>
          <p:nvPr>
            <p:ph idx="1"/>
          </p:nvPr>
        </p:nvSpPr>
        <p:spPr/>
        <p:txBody>
          <a:bodyPr vert="horz" lIns="91440" tIns="45720" rIns="91440" bIns="45720" rtlCol="0" anchor="t">
            <a:normAutofit fontScale="92500" lnSpcReduction="20000"/>
          </a:bodyPr>
          <a:lstStyle/>
          <a:p>
            <a:r>
              <a:rPr lang="en-US">
                <a:latin typeface="Tahoma" panose="020B0604030504040204" pitchFamily="34" charset="0"/>
                <a:ea typeface="Tahoma" panose="020B0604030504040204" pitchFamily="34" charset="0"/>
                <a:cs typeface="Tahoma" panose="020B0604030504040204" pitchFamily="34" charset="0"/>
              </a:rPr>
              <a:t>Business Partner Code of Conduct</a:t>
            </a:r>
          </a:p>
          <a:p>
            <a:pPr lvl="1"/>
            <a:r>
              <a:rPr lang="en-US">
                <a:latin typeface="Tahoma" panose="020B0604030504040204" pitchFamily="34" charset="0"/>
                <a:ea typeface="Tahoma" panose="020B0604030504040204" pitchFamily="34" charset="0"/>
                <a:cs typeface="Tahoma" panose="020B0604030504040204" pitchFamily="34" charset="0"/>
              </a:rPr>
              <a:t>The Business Partner Code of Conduct must be communicated to all staff working with Freeport.</a:t>
            </a:r>
          </a:p>
          <a:p>
            <a:pPr lvl="1"/>
            <a:r>
              <a:rPr lang="en-US">
                <a:latin typeface="Tahoma" panose="020B0604030504040204" pitchFamily="34" charset="0"/>
                <a:ea typeface="Tahoma" panose="020B0604030504040204" pitchFamily="34" charset="0"/>
                <a:cs typeface="Tahoma" panose="020B0604030504040204" pitchFamily="34" charset="0"/>
                <a:hlinkClick r:id="rId2"/>
              </a:rPr>
              <a:t>bpcc_eng.pdf (fcx.com)</a:t>
            </a:r>
            <a:endParaRPr lang="en-US">
              <a:latin typeface="Tahoma" panose="020B0604030504040204" pitchFamily="34" charset="0"/>
              <a:ea typeface="Tahoma" panose="020B0604030504040204" pitchFamily="34" charset="0"/>
              <a:cs typeface="Tahoma" panose="020B0604030504040204" pitchFamily="34" charset="0"/>
            </a:endParaRPr>
          </a:p>
          <a:p>
            <a:r>
              <a:rPr lang="en-US">
                <a:latin typeface="Tahoma" panose="020B0604030504040204" pitchFamily="34" charset="0"/>
                <a:ea typeface="Tahoma" panose="020B0604030504040204" pitchFamily="34" charset="0"/>
                <a:cs typeface="Tahoma" panose="020B0604030504040204" pitchFamily="34" charset="0"/>
              </a:rPr>
              <a:t>Anti-Corruption Policy</a:t>
            </a:r>
          </a:p>
          <a:p>
            <a:pPr lvl="1"/>
            <a:r>
              <a:rPr lang="en-US">
                <a:latin typeface="Tahoma" panose="020B0604030504040204" pitchFamily="34" charset="0"/>
                <a:ea typeface="Tahoma" panose="020B0604030504040204" pitchFamily="34" charset="0"/>
                <a:cs typeface="Tahoma" panose="020B0604030504040204" pitchFamily="34" charset="0"/>
              </a:rPr>
              <a:t>The Anti-Corruption Policy helps to ensure compliance by FCX &amp; affiliates with applicable global anti-corruption laws.</a:t>
            </a:r>
          </a:p>
          <a:p>
            <a:pPr lvl="1"/>
            <a:r>
              <a:rPr lang="en-US">
                <a:latin typeface="Tahoma" panose="020B0604030504040204" pitchFamily="34" charset="0"/>
                <a:ea typeface="Tahoma" panose="020B0604030504040204" pitchFamily="34" charset="0"/>
                <a:cs typeface="Tahoma" panose="020B0604030504040204" pitchFamily="34" charset="0"/>
                <a:hlinkClick r:id="rId3"/>
              </a:rPr>
              <a:t>Anti-Corruption Policy (fcx.com)</a:t>
            </a:r>
            <a:endParaRPr lang="en-US">
              <a:latin typeface="Tahoma" panose="020B0604030504040204" pitchFamily="34" charset="0"/>
              <a:ea typeface="Tahoma" panose="020B0604030504040204" pitchFamily="34" charset="0"/>
              <a:cs typeface="Tahoma" panose="020B0604030504040204" pitchFamily="34" charset="0"/>
            </a:endParaRPr>
          </a:p>
          <a:p>
            <a:r>
              <a:rPr lang="en-US">
                <a:latin typeface="Tahoma" panose="020B0604030504040204" pitchFamily="34" charset="0"/>
                <a:ea typeface="Tahoma" panose="020B0604030504040204" pitchFamily="34" charset="0"/>
                <a:cs typeface="Tahoma" panose="020B0604030504040204" pitchFamily="34" charset="0"/>
              </a:rPr>
              <a:t>Health and Safety Policy</a:t>
            </a:r>
          </a:p>
          <a:p>
            <a:pPr lvl="1"/>
            <a:r>
              <a:rPr lang="en-US">
                <a:latin typeface="Tahoma" panose="020B0604030504040204" pitchFamily="34" charset="0"/>
                <a:ea typeface="Tahoma" panose="020B0604030504040204" pitchFamily="34" charset="0"/>
                <a:cs typeface="Tahoma" panose="020B0604030504040204" pitchFamily="34" charset="0"/>
              </a:rPr>
              <a:t>Safe Production Matters - A fundamental tenet of our policy is that there will be compliance with applicable internal and external safety and health standards.</a:t>
            </a:r>
          </a:p>
          <a:p>
            <a:pPr lvl="1"/>
            <a:r>
              <a:rPr lang="en-US" dirty="0">
                <a:latin typeface="Arial"/>
                <a:ea typeface="Tahoma" panose="020B0604030504040204" pitchFamily="34" charset="0"/>
                <a:cs typeface="Arial"/>
                <a:hlinkClick r:id="rId4"/>
              </a:rPr>
              <a:t>FINAL FCX Safety and Health Policy.docx [Read-Only].docx</a:t>
            </a:r>
            <a:endParaRPr lang="en-US" dirty="0">
              <a:latin typeface="Arial"/>
              <a:ea typeface="Tahoma" panose="020B0604030504040204" pitchFamily="34" charset="0"/>
              <a:cs typeface="Arial"/>
            </a:endParaRPr>
          </a:p>
          <a:p>
            <a:r>
              <a:rPr lang="en-US">
                <a:latin typeface="Tahoma" panose="020B0604030504040204" pitchFamily="34" charset="0"/>
                <a:ea typeface="Tahoma" panose="020B0604030504040204" pitchFamily="34" charset="0"/>
                <a:cs typeface="Tahoma" panose="020B0604030504040204" pitchFamily="34" charset="0"/>
              </a:rPr>
              <a:t>Environmental Policy </a:t>
            </a:r>
          </a:p>
          <a:p>
            <a:pPr lvl="1"/>
            <a:r>
              <a:rPr lang="en-US">
                <a:latin typeface="Tahoma" panose="020B0604030504040204" pitchFamily="34" charset="0"/>
                <a:ea typeface="Tahoma" panose="020B0604030504040204" pitchFamily="34" charset="0"/>
                <a:cs typeface="Tahoma" panose="020B0604030504040204" pitchFamily="34" charset="0"/>
              </a:rPr>
              <a:t>Operating our facilities in compliance with applicable environmental laws and regulations at a minimum and, where we believe that these are not sufficiently protective, applying internationally - recognized management practices.</a:t>
            </a:r>
          </a:p>
          <a:p>
            <a:pPr lvl="1"/>
            <a:r>
              <a:rPr lang="en-US">
                <a:latin typeface="Tahoma" panose="020B0604030504040204" pitchFamily="34" charset="0"/>
                <a:ea typeface="Tahoma" panose="020B0604030504040204" pitchFamily="34" charset="0"/>
                <a:cs typeface="Tahoma" panose="020B0604030504040204" pitchFamily="34" charset="0"/>
                <a:hlinkClick r:id="rId5"/>
              </a:rPr>
              <a:t>Freeport </a:t>
            </a:r>
            <a:r>
              <a:rPr lang="en-US" err="1">
                <a:latin typeface="Tahoma" panose="020B0604030504040204" pitchFamily="34" charset="0"/>
                <a:ea typeface="Tahoma" panose="020B0604030504040204" pitchFamily="34" charset="0"/>
                <a:cs typeface="Tahoma" panose="020B0604030504040204" pitchFamily="34" charset="0"/>
                <a:hlinkClick r:id="rId5"/>
              </a:rPr>
              <a:t>McMoRan</a:t>
            </a:r>
            <a:r>
              <a:rPr lang="en-US">
                <a:latin typeface="Tahoma" panose="020B0604030504040204" pitchFamily="34" charset="0"/>
                <a:ea typeface="Tahoma" panose="020B0604030504040204" pitchFamily="34" charset="0"/>
                <a:cs typeface="Tahoma" panose="020B0604030504040204" pitchFamily="34" charset="0"/>
                <a:hlinkClick r:id="rId5"/>
              </a:rPr>
              <a:t> Inc. Environmental Policy (fcx.com)</a:t>
            </a:r>
            <a:endParaRPr lang="en-US">
              <a:latin typeface="Tahoma" panose="020B0604030504040204" pitchFamily="34" charset="0"/>
              <a:ea typeface="Tahoma" panose="020B0604030504040204" pitchFamily="34" charset="0"/>
              <a:cs typeface="Tahoma" panose="020B0604030504040204" pitchFamily="34" charset="0"/>
            </a:endParaRPr>
          </a:p>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20A7A617-BDC3-98E6-9D69-0850E9F056AD}"/>
              </a:ext>
            </a:extLst>
          </p:cNvPr>
          <p:cNvSpPr>
            <a:spLocks noGrp="1"/>
          </p:cNvSpPr>
          <p:nvPr>
            <p:ph type="sldNum" sz="quarter" idx="12"/>
          </p:nvPr>
        </p:nvSpPr>
        <p:spPr/>
        <p:txBody>
          <a:bodyPr/>
          <a:lstStyle/>
          <a:p>
            <a:fld id="{4CE482DC-2269-4F26-9D2A-7E44B1A4CD85}" type="slidenum">
              <a:rPr lang="en-US"/>
              <a:pPr/>
              <a:t>26</a:t>
            </a:fld>
            <a:endParaRPr lang="en-US"/>
          </a:p>
        </p:txBody>
      </p:sp>
      <p:sp>
        <p:nvSpPr>
          <p:cNvPr id="4" name="Title 3">
            <a:extLst>
              <a:ext uri="{FF2B5EF4-FFF2-40B4-BE49-F238E27FC236}">
                <a16:creationId xmlns:a16="http://schemas.microsoft.com/office/drawing/2014/main" id="{6361FCB7-19A2-5C90-080A-38F2FBBC4948}"/>
              </a:ext>
            </a:extLst>
          </p:cNvPr>
          <p:cNvSpPr>
            <a:spLocks noGrp="1"/>
          </p:cNvSpPr>
          <p:nvPr>
            <p:ph type="title"/>
          </p:nvPr>
        </p:nvSpPr>
        <p:spPr/>
        <p:txBody>
          <a:bodyPr/>
          <a:lstStyle/>
          <a:p>
            <a:r>
              <a:rPr lang="en-US">
                <a:latin typeface="Tahoma"/>
                <a:ea typeface="Tahoma"/>
                <a:cs typeface="Tahoma"/>
              </a:rPr>
              <a:t>Business</a:t>
            </a:r>
            <a:r>
              <a:rPr lang="en-US" b="1">
                <a:latin typeface="Tahoma"/>
                <a:ea typeface="Tahoma"/>
                <a:cs typeface="Tahoma"/>
              </a:rPr>
              <a:t> </a:t>
            </a:r>
            <a:r>
              <a:rPr lang="en-US">
                <a:latin typeface="Tahoma"/>
                <a:ea typeface="Tahoma"/>
                <a:cs typeface="Tahoma"/>
              </a:rPr>
              <a:t>Partner Code of Conduct</a:t>
            </a:r>
          </a:p>
        </p:txBody>
      </p:sp>
    </p:spTree>
    <p:extLst>
      <p:ext uri="{BB962C8B-B14F-4D97-AF65-F5344CB8AC3E}">
        <p14:creationId xmlns:p14="http://schemas.microsoft.com/office/powerpoint/2010/main" val="173857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C0BC2-A2CA-4B62-9ECD-2EB1713EEF3C}"/>
              </a:ext>
            </a:extLst>
          </p:cNvPr>
          <p:cNvSpPr>
            <a:spLocks noGrp="1"/>
          </p:cNvSpPr>
          <p:nvPr>
            <p:ph type="title"/>
          </p:nvPr>
        </p:nvSpPr>
        <p:spPr/>
        <p:txBody>
          <a:bodyPr/>
          <a:lstStyle/>
          <a:p>
            <a:r>
              <a:rPr lang="en-US">
                <a:latin typeface="Tahoma"/>
                <a:ea typeface="Tahoma"/>
                <a:cs typeface="Tahoma"/>
              </a:rPr>
              <a:t>Business Partner Code of Conduct Continued  </a:t>
            </a:r>
          </a:p>
        </p:txBody>
      </p:sp>
      <p:sp>
        <p:nvSpPr>
          <p:cNvPr id="3" name="Content Placeholder 2">
            <a:extLst>
              <a:ext uri="{FF2B5EF4-FFF2-40B4-BE49-F238E27FC236}">
                <a16:creationId xmlns:a16="http://schemas.microsoft.com/office/drawing/2014/main" id="{08D9CCBC-4385-42F7-B797-D6438D191337}"/>
              </a:ext>
            </a:extLst>
          </p:cNvPr>
          <p:cNvSpPr>
            <a:spLocks noGrp="1"/>
          </p:cNvSpPr>
          <p:nvPr>
            <p:ph idx="1"/>
          </p:nvPr>
        </p:nvSpPr>
        <p:spPr>
          <a:xfrm>
            <a:off x="1837427" y="1414299"/>
            <a:ext cx="7929237" cy="839825"/>
          </a:xfrm>
        </p:spPr>
        <p:txBody>
          <a:bodyPr vert="horz" lIns="68580" tIns="34290" rIns="68580" bIns="34290" rtlCol="0" anchor="t">
            <a:noAutofit/>
          </a:bodyPr>
          <a:lstStyle/>
          <a:p>
            <a:r>
              <a:rPr lang="en-US">
                <a:latin typeface="Tahoma"/>
                <a:ea typeface="Tahoma"/>
                <a:cs typeface="Tahoma"/>
              </a:rPr>
              <a:t>FCX believes in doing business with organizations and individuals who:</a:t>
            </a:r>
          </a:p>
          <a:p>
            <a:pPr lvl="1" indent="-213995"/>
            <a:r>
              <a:rPr lang="en-US">
                <a:solidFill>
                  <a:schemeClr val="tx1">
                    <a:lumMod val="75000"/>
                    <a:lumOff val="25000"/>
                  </a:schemeClr>
                </a:solidFill>
                <a:latin typeface="Tahoma"/>
                <a:ea typeface="Tahoma"/>
                <a:cs typeface="Tahoma"/>
              </a:rPr>
              <a:t>Share our core values </a:t>
            </a:r>
          </a:p>
          <a:p>
            <a:pPr lvl="1" indent="-213995"/>
            <a:r>
              <a:rPr lang="en-US">
                <a:solidFill>
                  <a:schemeClr val="tx1">
                    <a:lumMod val="75000"/>
                    <a:lumOff val="25000"/>
                  </a:schemeClr>
                </a:solidFill>
                <a:latin typeface="Tahoma"/>
                <a:ea typeface="Tahoma"/>
                <a:cs typeface="Tahoma"/>
              </a:rPr>
              <a:t>Demonstrate a high level of ethical and legal conduct</a:t>
            </a:r>
          </a:p>
          <a:p>
            <a:pPr lvl="1" indent="-213995"/>
            <a:endParaRPr lang="en-US" sz="1200"/>
          </a:p>
        </p:txBody>
      </p:sp>
      <p:sp>
        <p:nvSpPr>
          <p:cNvPr id="4" name="Slide Number Placeholder 3">
            <a:extLst>
              <a:ext uri="{FF2B5EF4-FFF2-40B4-BE49-F238E27FC236}">
                <a16:creationId xmlns:a16="http://schemas.microsoft.com/office/drawing/2014/main" id="{6D39CCAE-FD19-47EC-8D4E-D7D61A735880}"/>
              </a:ext>
            </a:extLst>
          </p:cNvPr>
          <p:cNvSpPr>
            <a:spLocks noGrp="1"/>
          </p:cNvSpPr>
          <p:nvPr>
            <p:ph type="sldNum" sz="quarter" idx="4"/>
          </p:nvPr>
        </p:nvSpPr>
        <p:spPr bwMode="gray">
          <a:xfrm>
            <a:off x="9766664" y="6577565"/>
            <a:ext cx="901337" cy="280437"/>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675"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EB69C0-7537-C24C-BC67-8B5F238D9475}" type="slidenum">
              <a:rPr lang="en-US">
                <a:solidFill>
                  <a:srgbClr val="000000"/>
                </a:solidFill>
              </a:rPr>
              <a:pPr/>
              <a:t>27</a:t>
            </a:fld>
            <a:endParaRPr lang="en-US">
              <a:solidFill>
                <a:srgbClr val="000000"/>
              </a:solidFill>
            </a:endParaRPr>
          </a:p>
        </p:txBody>
      </p:sp>
      <p:graphicFrame>
        <p:nvGraphicFramePr>
          <p:cNvPr id="6" name="Diagram 5">
            <a:extLst>
              <a:ext uri="{FF2B5EF4-FFF2-40B4-BE49-F238E27FC236}">
                <a16:creationId xmlns:a16="http://schemas.microsoft.com/office/drawing/2014/main" id="{1E558274-08D8-43F3-AA50-9137CF5FB991}"/>
              </a:ext>
            </a:extLst>
          </p:cNvPr>
          <p:cNvGraphicFramePr/>
          <p:nvPr/>
        </p:nvGraphicFramePr>
        <p:xfrm>
          <a:off x="2358730" y="2902642"/>
          <a:ext cx="7326351" cy="3102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BAA58FDF-2CB7-38E8-77DC-DC4755B5C9A5}"/>
              </a:ext>
            </a:extLst>
          </p:cNvPr>
          <p:cNvSpPr txBox="1"/>
          <p:nvPr/>
        </p:nvSpPr>
        <p:spPr>
          <a:xfrm>
            <a:off x="3880223" y="2901506"/>
            <a:ext cx="1208029" cy="830997"/>
          </a:xfrm>
          <a:prstGeom prst="rect">
            <a:avLst/>
          </a:prstGeom>
          <a:noFill/>
        </p:spPr>
        <p:txBody>
          <a:bodyPr wrap="square" rtlCol="0">
            <a:spAutoFit/>
          </a:bodyPr>
          <a:lstStyle/>
          <a:p>
            <a:r>
              <a:rPr lang="en-US" sz="1000" b="1">
                <a:solidFill>
                  <a:srgbClr val="000000"/>
                </a:solidFill>
                <a:latin typeface="Arial" panose="020B0604020202020204"/>
              </a:rPr>
              <a:t>Strength in Values: </a:t>
            </a:r>
          </a:p>
          <a:p>
            <a:r>
              <a:rPr lang="en-US" sz="1000" b="1">
                <a:solidFill>
                  <a:srgbClr val="000000"/>
                </a:solidFill>
                <a:latin typeface="Arial" panose="020B0604020202020204"/>
              </a:rPr>
              <a:t>Our Company</a:t>
            </a:r>
          </a:p>
          <a:p>
            <a:endParaRPr lang="en-US">
              <a:solidFill>
                <a:srgbClr val="000000"/>
              </a:solidFill>
              <a:latin typeface="Arial" panose="020B0604020202020204"/>
            </a:endParaRPr>
          </a:p>
        </p:txBody>
      </p:sp>
      <p:sp>
        <p:nvSpPr>
          <p:cNvPr id="9" name="TextBox 8">
            <a:extLst>
              <a:ext uri="{FF2B5EF4-FFF2-40B4-BE49-F238E27FC236}">
                <a16:creationId xmlns:a16="http://schemas.microsoft.com/office/drawing/2014/main" id="{D1DE862D-8ACF-CD53-AAEA-12434EBA034C}"/>
              </a:ext>
            </a:extLst>
          </p:cNvPr>
          <p:cNvSpPr txBox="1"/>
          <p:nvPr/>
        </p:nvSpPr>
        <p:spPr>
          <a:xfrm>
            <a:off x="5368996" y="2901505"/>
            <a:ext cx="1308024" cy="846386"/>
          </a:xfrm>
          <a:prstGeom prst="rect">
            <a:avLst/>
          </a:prstGeom>
          <a:noFill/>
        </p:spPr>
        <p:txBody>
          <a:bodyPr wrap="square" rtlCol="0">
            <a:spAutoFit/>
          </a:bodyPr>
          <a:lstStyle/>
          <a:p>
            <a:r>
              <a:rPr lang="en-US" sz="1100" b="1">
                <a:solidFill>
                  <a:srgbClr val="000000"/>
                </a:solidFill>
                <a:latin typeface="Arial" panose="020B0604020202020204"/>
              </a:rPr>
              <a:t>S</a:t>
            </a:r>
            <a:r>
              <a:rPr lang="en-US" sz="1000" b="1">
                <a:solidFill>
                  <a:srgbClr val="000000"/>
                </a:solidFill>
                <a:latin typeface="Arial" panose="020B0604020202020204"/>
              </a:rPr>
              <a:t>trength in Values: </a:t>
            </a:r>
          </a:p>
          <a:p>
            <a:r>
              <a:rPr lang="en-US" sz="1000" b="1">
                <a:solidFill>
                  <a:srgbClr val="000000"/>
                </a:solidFill>
                <a:latin typeface="Arial" panose="020B0604020202020204"/>
              </a:rPr>
              <a:t>Our Market</a:t>
            </a:r>
          </a:p>
          <a:p>
            <a:endParaRPr lang="en-US">
              <a:solidFill>
                <a:srgbClr val="000000"/>
              </a:solidFill>
              <a:latin typeface="Arial" panose="020B0604020202020204"/>
            </a:endParaRPr>
          </a:p>
        </p:txBody>
      </p:sp>
      <p:sp>
        <p:nvSpPr>
          <p:cNvPr id="10" name="TextBox 9">
            <a:extLst>
              <a:ext uri="{FF2B5EF4-FFF2-40B4-BE49-F238E27FC236}">
                <a16:creationId xmlns:a16="http://schemas.microsoft.com/office/drawing/2014/main" id="{92B0C4E8-1293-1018-63B3-ACD8CFCA5FB1}"/>
              </a:ext>
            </a:extLst>
          </p:cNvPr>
          <p:cNvSpPr txBox="1"/>
          <p:nvPr/>
        </p:nvSpPr>
        <p:spPr>
          <a:xfrm>
            <a:off x="6881060" y="2902643"/>
            <a:ext cx="1308024" cy="830997"/>
          </a:xfrm>
          <a:prstGeom prst="rect">
            <a:avLst/>
          </a:prstGeom>
          <a:noFill/>
        </p:spPr>
        <p:txBody>
          <a:bodyPr wrap="square" rtlCol="0">
            <a:spAutoFit/>
          </a:bodyPr>
          <a:lstStyle/>
          <a:p>
            <a:r>
              <a:rPr lang="en-US" sz="1000" b="1">
                <a:solidFill>
                  <a:srgbClr val="000000"/>
                </a:solidFill>
                <a:latin typeface="Arial" panose="020B0604020202020204"/>
              </a:rPr>
              <a:t>Strength in Values: Our Stakeholders</a:t>
            </a:r>
          </a:p>
          <a:p>
            <a:endParaRPr lang="en-US">
              <a:solidFill>
                <a:srgbClr val="000000"/>
              </a:solidFill>
              <a:latin typeface="Arial" panose="020B0604020202020204"/>
            </a:endParaRPr>
          </a:p>
        </p:txBody>
      </p:sp>
      <p:sp>
        <p:nvSpPr>
          <p:cNvPr id="11" name="TextBox 10">
            <a:extLst>
              <a:ext uri="{FF2B5EF4-FFF2-40B4-BE49-F238E27FC236}">
                <a16:creationId xmlns:a16="http://schemas.microsoft.com/office/drawing/2014/main" id="{F590CDF6-F09A-8A92-852A-8DC161F41E06}"/>
              </a:ext>
            </a:extLst>
          </p:cNvPr>
          <p:cNvSpPr txBox="1"/>
          <p:nvPr/>
        </p:nvSpPr>
        <p:spPr>
          <a:xfrm>
            <a:off x="8334233" y="2900464"/>
            <a:ext cx="1273362" cy="400110"/>
          </a:xfrm>
          <a:prstGeom prst="rect">
            <a:avLst/>
          </a:prstGeom>
          <a:noFill/>
        </p:spPr>
        <p:txBody>
          <a:bodyPr wrap="square" rtlCol="0">
            <a:spAutoFit/>
          </a:bodyPr>
          <a:lstStyle/>
          <a:p>
            <a:r>
              <a:rPr lang="en-US" sz="1000" b="1">
                <a:solidFill>
                  <a:srgbClr val="000000"/>
                </a:solidFill>
                <a:latin typeface="Arial" panose="020B0604020202020204"/>
              </a:rPr>
              <a:t>The Importance of Speaking Up</a:t>
            </a:r>
          </a:p>
        </p:txBody>
      </p:sp>
      <p:sp>
        <p:nvSpPr>
          <p:cNvPr id="18" name="TextBox 17">
            <a:extLst>
              <a:ext uri="{FF2B5EF4-FFF2-40B4-BE49-F238E27FC236}">
                <a16:creationId xmlns:a16="http://schemas.microsoft.com/office/drawing/2014/main" id="{4AD2E21A-BD22-D598-A0D2-1E25C9C04C54}"/>
              </a:ext>
            </a:extLst>
          </p:cNvPr>
          <p:cNvSpPr txBox="1"/>
          <p:nvPr/>
        </p:nvSpPr>
        <p:spPr>
          <a:xfrm>
            <a:off x="2358730" y="2903780"/>
            <a:ext cx="1311383" cy="830997"/>
          </a:xfrm>
          <a:prstGeom prst="rect">
            <a:avLst/>
          </a:prstGeom>
          <a:noFill/>
        </p:spPr>
        <p:txBody>
          <a:bodyPr wrap="square" rtlCol="0">
            <a:spAutoFit/>
          </a:bodyPr>
          <a:lstStyle/>
          <a:p>
            <a:r>
              <a:rPr lang="en-US" sz="1000" b="1">
                <a:solidFill>
                  <a:srgbClr val="000000"/>
                </a:solidFill>
                <a:latin typeface="Arial" panose="020B0604020202020204"/>
              </a:rPr>
              <a:t>Strength in Values: </a:t>
            </a:r>
          </a:p>
          <a:p>
            <a:r>
              <a:rPr lang="en-US" sz="1000" b="1">
                <a:solidFill>
                  <a:srgbClr val="000000"/>
                </a:solidFill>
                <a:latin typeface="Arial" panose="020B0604020202020204"/>
              </a:rPr>
              <a:t>Our People</a:t>
            </a:r>
          </a:p>
          <a:p>
            <a:endParaRPr lang="en-US">
              <a:solidFill>
                <a:srgbClr val="000000"/>
              </a:solidFill>
              <a:latin typeface="Arial" panose="020B0604020202020204"/>
            </a:endParaRPr>
          </a:p>
        </p:txBody>
      </p:sp>
    </p:spTree>
    <p:extLst>
      <p:ext uri="{BB962C8B-B14F-4D97-AF65-F5344CB8AC3E}">
        <p14:creationId xmlns:p14="http://schemas.microsoft.com/office/powerpoint/2010/main" val="1067618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BD7C-F2B2-49FC-842D-3B6C02F7CC31}"/>
              </a:ext>
            </a:extLst>
          </p:cNvPr>
          <p:cNvSpPr>
            <a:spLocks noGrp="1"/>
          </p:cNvSpPr>
          <p:nvPr>
            <p:ph type="title"/>
          </p:nvPr>
        </p:nvSpPr>
        <p:spPr>
          <a:xfrm>
            <a:off x="1981200" y="247720"/>
            <a:ext cx="7454794" cy="824943"/>
          </a:xfrm>
        </p:spPr>
        <p:txBody>
          <a:bodyPr vert="horz" lIns="91440" tIns="45720" rIns="91440" bIns="45720" rtlCol="0" anchor="ctr">
            <a:normAutofit/>
          </a:bodyPr>
          <a:lstStyle/>
          <a:p>
            <a:r>
              <a:rPr lang="en-US">
                <a:latin typeface="Tahoma" panose="020B0604030504040204" pitchFamily="34" charset="0"/>
                <a:ea typeface="Tahoma" panose="020B0604030504040204" pitchFamily="34" charset="0"/>
                <a:cs typeface="Tahoma" panose="020B0604030504040204" pitchFamily="34" charset="0"/>
              </a:rPr>
              <a:t>Expectations for Suppliers</a:t>
            </a:r>
          </a:p>
        </p:txBody>
      </p:sp>
      <p:sp>
        <p:nvSpPr>
          <p:cNvPr id="4" name="Slide Number Placeholder 3">
            <a:extLst>
              <a:ext uri="{FF2B5EF4-FFF2-40B4-BE49-F238E27FC236}">
                <a16:creationId xmlns:a16="http://schemas.microsoft.com/office/drawing/2014/main" id="{5CE219B8-C8A3-4F86-BE26-8A8C0EA59BFD}"/>
              </a:ext>
            </a:extLst>
          </p:cNvPr>
          <p:cNvSpPr>
            <a:spLocks noGrp="1"/>
          </p:cNvSpPr>
          <p:nvPr>
            <p:ph type="sldNum" sz="quarter" idx="12"/>
          </p:nvPr>
        </p:nvSpPr>
        <p:spPr/>
        <p:txBody>
          <a:bodyPr/>
          <a:lstStyle/>
          <a:p>
            <a:fld id="{B5EB69C0-7537-C24C-BC67-8B5F238D9475}" type="slidenum">
              <a:rPr lang="en-US"/>
              <a:pPr/>
              <a:t>28</a:t>
            </a:fld>
            <a:endParaRPr lang="en-US"/>
          </a:p>
        </p:txBody>
      </p:sp>
      <p:sp>
        <p:nvSpPr>
          <p:cNvPr id="10" name="Content Placeholder 9">
            <a:extLst>
              <a:ext uri="{FF2B5EF4-FFF2-40B4-BE49-F238E27FC236}">
                <a16:creationId xmlns:a16="http://schemas.microsoft.com/office/drawing/2014/main" id="{8ABCECFC-9C18-40C0-83EC-C5E9772FA858}"/>
              </a:ext>
            </a:extLst>
          </p:cNvPr>
          <p:cNvSpPr>
            <a:spLocks noGrp="1"/>
          </p:cNvSpPr>
          <p:nvPr>
            <p:ph idx="1"/>
          </p:nvPr>
        </p:nvSpPr>
        <p:spPr>
          <a:xfrm>
            <a:off x="1713603" y="1312844"/>
            <a:ext cx="8566265" cy="5001894"/>
          </a:xfrm>
        </p:spPr>
        <p:txBody>
          <a:bodyPr vert="horz" lIns="91440" tIns="45720" rIns="91440" bIns="45720" rtlCol="0" anchor="t">
            <a:normAutofit/>
          </a:bodyPr>
          <a:lstStyle/>
          <a:p>
            <a:pPr marL="454025" lvl="2">
              <a:spcBef>
                <a:spcPts val="1200"/>
              </a:spcBef>
              <a:spcAft>
                <a:spcPts val="150"/>
              </a:spcAft>
              <a:buClr>
                <a:srgbClr val="BB5D00"/>
              </a:buClr>
              <a:buSzPct val="100000"/>
              <a:buFont typeface="Arial" panose="020B0604020202020204" pitchFamily="34" charset="0"/>
              <a:buChar char="•"/>
            </a:pPr>
            <a:r>
              <a:rPr lang="en-US" sz="2000">
                <a:latin typeface="Tahoma" panose="020B0604030504040204" pitchFamily="34" charset="0"/>
                <a:ea typeface="Tahoma" panose="020B0604030504040204" pitchFamily="34" charset="0"/>
                <a:cs typeface="Tahoma" panose="020B0604030504040204" pitchFamily="34" charset="0"/>
              </a:rPr>
              <a:t>Abide by the laws of the countries in which the supplier operates</a:t>
            </a:r>
          </a:p>
          <a:p>
            <a:pPr marL="454025" lvl="2">
              <a:spcBef>
                <a:spcPts val="1200"/>
              </a:spcBef>
              <a:spcAft>
                <a:spcPts val="150"/>
              </a:spcAft>
              <a:buClr>
                <a:srgbClr val="BB5D00"/>
              </a:buClr>
              <a:buSzPct val="100000"/>
              <a:buFont typeface="Arial" panose="020B0604020202020204" pitchFamily="34" charset="0"/>
              <a:buChar char="•"/>
            </a:pPr>
            <a:r>
              <a:rPr lang="en-US" sz="2000">
                <a:latin typeface="Tahoma" panose="020B0604030504040204" pitchFamily="34" charset="0"/>
                <a:ea typeface="Tahoma" panose="020B0604030504040204" pitchFamily="34" charset="0"/>
                <a:cs typeface="Tahoma" panose="020B0604030504040204" pitchFamily="34" charset="0"/>
              </a:rPr>
              <a:t>Conduct business according to Freeport’s Business Partner Code of Conduct</a:t>
            </a:r>
          </a:p>
          <a:p>
            <a:pPr marL="454025" lvl="2">
              <a:spcBef>
                <a:spcPts val="1200"/>
              </a:spcBef>
              <a:spcAft>
                <a:spcPts val="150"/>
              </a:spcAft>
              <a:buClr>
                <a:srgbClr val="BB5D00"/>
              </a:buClr>
              <a:buSzPct val="100000"/>
              <a:buFont typeface="Arial" panose="020B0604020202020204" pitchFamily="34" charset="0"/>
              <a:buChar char="•"/>
            </a:pPr>
            <a:r>
              <a:rPr lang="en-US" sz="2000">
                <a:latin typeface="Tahoma" panose="020B0604030504040204" pitchFamily="34" charset="0"/>
                <a:ea typeface="Tahoma" panose="020B0604030504040204" pitchFamily="34" charset="0"/>
                <a:cs typeface="Tahoma" panose="020B0604030504040204" pitchFamily="34" charset="0"/>
              </a:rPr>
              <a:t>Follow FCX policies &amp; procedures when on our property or acting on our behalf</a:t>
            </a:r>
          </a:p>
          <a:p>
            <a:pPr marL="454025" lvl="2">
              <a:spcBef>
                <a:spcPts val="600"/>
              </a:spcBef>
              <a:buClr>
                <a:srgbClr val="BB5D00"/>
              </a:buClr>
              <a:buSzPct val="100000"/>
              <a:buFont typeface="Arial" panose="020B0604020202020204" pitchFamily="34" charset="0"/>
              <a:buChar char="•"/>
            </a:pPr>
            <a:r>
              <a:rPr lang="en-US" sz="2000">
                <a:latin typeface="Tahoma" panose="020B0604030504040204" pitchFamily="34" charset="0"/>
                <a:ea typeface="Tahoma" panose="020B0604030504040204" pitchFamily="34" charset="0"/>
                <a:cs typeface="Tahoma" panose="020B0604030504040204" pitchFamily="34" charset="0"/>
              </a:rPr>
              <a:t>When requested, complete an online questionnaire focused on issues of anti-corruption, international trade controls, human rights compliance and general responsible sourcing practices via the Freeport Compliance eXchange (FCeX) online due diligence compliance platform</a:t>
            </a:r>
          </a:p>
          <a:p>
            <a:pPr marL="1255712" lvl="4" indent="0">
              <a:buNone/>
            </a:pPr>
            <a:endParaRPr lang="en-US" sz="2000">
              <a:latin typeface="Tahoma" panose="020B0604030504040204" pitchFamily="34" charset="0"/>
              <a:ea typeface="Tahoma" panose="020B0604030504040204" pitchFamily="34" charset="0"/>
              <a:cs typeface="Tahoma" panose="020B0604030504040204" pitchFamily="34" charset="0"/>
            </a:endParaRPr>
          </a:p>
          <a:p>
            <a:pPr marL="685800" lvl="4" indent="-387350">
              <a:spcBef>
                <a:spcPts val="900"/>
              </a:spcBef>
              <a:buFont typeface="Wingdings" panose="05000000000000000000" pitchFamily="2" charset="2"/>
              <a:buChar char="Ø"/>
            </a:pPr>
            <a:endParaRPr lang="en-US" sz="200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A4798189-7414-4DD9-8550-0E8519C56D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021" b="6394"/>
          <a:stretch/>
        </p:blipFill>
        <p:spPr>
          <a:xfrm>
            <a:off x="2110294" y="4625788"/>
            <a:ext cx="7792961" cy="1688951"/>
          </a:xfrm>
          <a:prstGeom prst="rect">
            <a:avLst/>
          </a:prstGeom>
        </p:spPr>
      </p:pic>
    </p:spTree>
    <p:extLst>
      <p:ext uri="{BB962C8B-B14F-4D97-AF65-F5344CB8AC3E}">
        <p14:creationId xmlns:p14="http://schemas.microsoft.com/office/powerpoint/2010/main" val="956656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662589-9670-42EB-A57C-02DF810A1016}"/>
              </a:ext>
            </a:extLst>
          </p:cNvPr>
          <p:cNvSpPr>
            <a:spLocks noGrp="1"/>
          </p:cNvSpPr>
          <p:nvPr>
            <p:ph type="sldNum" sz="quarter" idx="12"/>
          </p:nvPr>
        </p:nvSpPr>
        <p:spPr/>
        <p:txBody>
          <a:bodyPr/>
          <a:lstStyle/>
          <a:p>
            <a:fld id="{B5EB69C0-7537-C24C-BC67-8B5F238D9475}" type="slidenum">
              <a:rPr lang="en-US">
                <a:solidFill>
                  <a:srgbClr val="000000">
                    <a:lumMod val="85000"/>
                    <a:lumOff val="15000"/>
                  </a:srgbClr>
                </a:solidFill>
              </a:rPr>
              <a:pPr/>
              <a:t>29</a:t>
            </a:fld>
            <a:endParaRPr lang="en-US">
              <a:solidFill>
                <a:srgbClr val="000000">
                  <a:lumMod val="85000"/>
                  <a:lumOff val="15000"/>
                </a:srgbClr>
              </a:solidFill>
            </a:endParaRPr>
          </a:p>
        </p:txBody>
      </p:sp>
      <p:sp>
        <p:nvSpPr>
          <p:cNvPr id="3" name="Title 2">
            <a:extLst>
              <a:ext uri="{FF2B5EF4-FFF2-40B4-BE49-F238E27FC236}">
                <a16:creationId xmlns:a16="http://schemas.microsoft.com/office/drawing/2014/main" id="{E96817DA-490B-45B1-8226-5094252B31AA}"/>
              </a:ext>
            </a:extLst>
          </p:cNvPr>
          <p:cNvSpPr>
            <a:spLocks noGrp="1"/>
          </p:cNvSpPr>
          <p:nvPr>
            <p:ph type="title"/>
          </p:nvPr>
        </p:nvSpPr>
        <p:spPr>
          <a:xfrm>
            <a:off x="1878330" y="457200"/>
            <a:ext cx="7455722" cy="477616"/>
          </a:xfrm>
        </p:spPr>
        <p:txBody>
          <a:bodyPr>
            <a:noAutofit/>
          </a:bodyPr>
          <a:lstStyle/>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Human Rights</a:t>
            </a:r>
          </a:p>
        </p:txBody>
      </p:sp>
      <p:sp>
        <p:nvSpPr>
          <p:cNvPr id="4" name="Content Placeholder 3">
            <a:extLst>
              <a:ext uri="{FF2B5EF4-FFF2-40B4-BE49-F238E27FC236}">
                <a16:creationId xmlns:a16="http://schemas.microsoft.com/office/drawing/2014/main" id="{ABDDA5F9-E7AB-4546-A4C4-8879B14893D3}"/>
              </a:ext>
            </a:extLst>
          </p:cNvPr>
          <p:cNvSpPr>
            <a:spLocks noGrp="1"/>
          </p:cNvSpPr>
          <p:nvPr>
            <p:ph idx="13"/>
          </p:nvPr>
        </p:nvSpPr>
        <p:spPr>
          <a:xfrm>
            <a:off x="1800337" y="3084268"/>
            <a:ext cx="4274818" cy="2678654"/>
          </a:xfrm>
        </p:spPr>
        <p:txBody>
          <a:bodyPr>
            <a:normAutofit/>
          </a:bodyPr>
          <a:lstStyle/>
          <a:p>
            <a:pPr marL="111125" indent="0">
              <a:buNone/>
            </a:pPr>
            <a:r>
              <a:rPr lang="en-US" sz="1400" b="1">
                <a:latin typeface="Tahoma" panose="020B0604030504040204" pitchFamily="34" charset="0"/>
                <a:ea typeface="Tahoma" panose="020B0604030504040204" pitchFamily="34" charset="0"/>
                <a:cs typeface="Tahoma" panose="020B0604030504040204" pitchFamily="34" charset="0"/>
              </a:rPr>
              <a:t>Our Requirements: </a:t>
            </a:r>
          </a:p>
          <a:p>
            <a:r>
              <a:rPr lang="en-US" sz="1400">
                <a:latin typeface="Tahoma" panose="020B0604030504040204" pitchFamily="34" charset="0"/>
                <a:ea typeface="Tahoma" panose="020B0604030504040204" pitchFamily="34" charset="0"/>
                <a:cs typeface="Tahoma" panose="020B0604030504040204" pitchFamily="34" charset="0"/>
              </a:rPr>
              <a:t>Treat everyone in and around our operations with dignity and respect </a:t>
            </a:r>
          </a:p>
          <a:p>
            <a:r>
              <a:rPr lang="en-US" sz="1400">
                <a:latin typeface="Tahoma" panose="020B0604030504040204" pitchFamily="34" charset="0"/>
                <a:ea typeface="Tahoma" panose="020B0604030504040204" pitchFamily="34" charset="0"/>
                <a:cs typeface="Tahoma" panose="020B0604030504040204" pitchFamily="34" charset="0"/>
              </a:rPr>
              <a:t>Uphold human rights principles </a:t>
            </a:r>
          </a:p>
          <a:p>
            <a:r>
              <a:rPr lang="en-US" sz="1400">
                <a:latin typeface="Tahoma" panose="020B0604030504040204" pitchFamily="34" charset="0"/>
                <a:ea typeface="Tahoma" panose="020B0604030504040204" pitchFamily="34" charset="0"/>
                <a:cs typeface="Tahoma" panose="020B0604030504040204" pitchFamily="34" charset="0"/>
              </a:rPr>
              <a:t>Report any acts that may violate human rights </a:t>
            </a:r>
          </a:p>
          <a:p>
            <a:r>
              <a:rPr lang="en-US" sz="1400">
                <a:latin typeface="Tahoma" panose="020B0604030504040204" pitchFamily="34" charset="0"/>
                <a:ea typeface="Tahoma" panose="020B0604030504040204" pitchFamily="34" charset="0"/>
                <a:cs typeface="Tahoma" panose="020B0604030504040204" pitchFamily="34" charset="0"/>
              </a:rPr>
              <a:t>Conduct business with partners, suppliers and customers who share our commitment to respecting human rights</a:t>
            </a:r>
          </a:p>
        </p:txBody>
      </p:sp>
      <p:sp>
        <p:nvSpPr>
          <p:cNvPr id="5" name="Content Placeholder 4">
            <a:extLst>
              <a:ext uri="{FF2B5EF4-FFF2-40B4-BE49-F238E27FC236}">
                <a16:creationId xmlns:a16="http://schemas.microsoft.com/office/drawing/2014/main" id="{A75AA8CE-93C7-4FAD-A50D-42EEC994B090}"/>
              </a:ext>
            </a:extLst>
          </p:cNvPr>
          <p:cNvSpPr>
            <a:spLocks noGrp="1"/>
          </p:cNvSpPr>
          <p:nvPr>
            <p:ph idx="14"/>
          </p:nvPr>
        </p:nvSpPr>
        <p:spPr>
          <a:xfrm>
            <a:off x="6116845" y="3084268"/>
            <a:ext cx="4274818" cy="2678654"/>
          </a:xfrm>
        </p:spPr>
        <p:txBody>
          <a:bodyPr>
            <a:normAutofit/>
          </a:bodyPr>
          <a:lstStyle/>
          <a:p>
            <a:pPr marL="111125" indent="0">
              <a:buNone/>
            </a:pPr>
            <a:r>
              <a:rPr lang="en-US" sz="1400" b="1">
                <a:latin typeface="Tahoma" panose="020B0604030504040204" pitchFamily="34" charset="0"/>
                <a:ea typeface="Tahoma" panose="020B0604030504040204" pitchFamily="34" charset="0"/>
                <a:cs typeface="Tahoma" panose="020B0604030504040204" pitchFamily="34" charset="0"/>
              </a:rPr>
              <a:t>What We Don’t Do:</a:t>
            </a:r>
          </a:p>
          <a:p>
            <a:r>
              <a:rPr lang="en-US" sz="1400">
                <a:latin typeface="Tahoma" panose="020B0604030504040204" pitchFamily="34" charset="0"/>
                <a:ea typeface="Tahoma" panose="020B0604030504040204" pitchFamily="34" charset="0"/>
                <a:cs typeface="Tahoma" panose="020B0604030504040204" pitchFamily="34" charset="0"/>
              </a:rPr>
              <a:t>Tolerate human rights abuses, such as human trafficking; forced, compulsory or child labor; and unsafe or unfair work practices, at our operations</a:t>
            </a:r>
          </a:p>
          <a:p>
            <a:r>
              <a:rPr lang="en-US" sz="1400">
                <a:latin typeface="Tahoma" panose="020B0604030504040204" pitchFamily="34" charset="0"/>
                <a:ea typeface="Tahoma" panose="020B0604030504040204" pitchFamily="34" charset="0"/>
                <a:cs typeface="Tahoma" panose="020B0604030504040204" pitchFamily="34" charset="0"/>
              </a:rPr>
              <a:t>Look the other way when we see or suspect human rights violations </a:t>
            </a:r>
          </a:p>
          <a:p>
            <a:r>
              <a:rPr lang="en-US" sz="1400">
                <a:latin typeface="Tahoma" panose="020B0604030504040204" pitchFamily="34" charset="0"/>
                <a:ea typeface="Tahoma" panose="020B0604030504040204" pitchFamily="34" charset="0"/>
                <a:cs typeface="Tahoma" panose="020B0604030504040204" pitchFamily="34" charset="0"/>
              </a:rPr>
              <a:t>Retaliate against any employee who in good faith reports a human rights violation</a:t>
            </a:r>
          </a:p>
        </p:txBody>
      </p:sp>
      <p:sp>
        <p:nvSpPr>
          <p:cNvPr id="6" name="Content Placeholder 3">
            <a:extLst>
              <a:ext uri="{FF2B5EF4-FFF2-40B4-BE49-F238E27FC236}">
                <a16:creationId xmlns:a16="http://schemas.microsoft.com/office/drawing/2014/main" id="{160F62F0-EFB8-4191-BD29-E2651F5DBF6E}"/>
              </a:ext>
            </a:extLst>
          </p:cNvPr>
          <p:cNvSpPr txBox="1">
            <a:spLocks/>
          </p:cNvSpPr>
          <p:nvPr/>
        </p:nvSpPr>
        <p:spPr>
          <a:xfrm>
            <a:off x="1733772" y="1386845"/>
            <a:ext cx="8740588" cy="2335298"/>
          </a:xfrm>
          <a:prstGeom prst="rect">
            <a:avLst/>
          </a:prstGeom>
        </p:spPr>
        <p:txBody>
          <a:bodyPr vert="horz" lIns="0" tIns="45720" rIns="0" bIns="45720" rtlCol="0">
            <a:noAutofit/>
          </a:bodyPr>
          <a:lstStyle>
            <a:lvl1pPr marL="285750" indent="-174625" algn="l" defTabSz="685800" rtl="0" eaLnBrk="1" latinLnBrk="0" hangingPunct="1">
              <a:lnSpc>
                <a:spcPct val="90000"/>
              </a:lnSpc>
              <a:spcBef>
                <a:spcPts val="1200"/>
              </a:spcBef>
              <a:spcAft>
                <a:spcPts val="150"/>
              </a:spcAft>
              <a:buClr>
                <a:srgbClr val="1771A9"/>
              </a:buClr>
              <a:buSzPct val="100000"/>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400050" algn="l" defTabSz="685800" rtl="0" eaLnBrk="1" latinLnBrk="0" hangingPunct="1">
              <a:lnSpc>
                <a:spcPct val="90000"/>
              </a:lnSpc>
              <a:spcBef>
                <a:spcPts val="1200"/>
              </a:spcBef>
              <a:spcAft>
                <a:spcPts val="300"/>
              </a:spcAft>
              <a:buClr>
                <a:srgbClr val="1771A9"/>
              </a:buClr>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028700" indent="-34290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314450" indent="-28575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1425575" indent="-169863" algn="l" defTabSz="685800" rtl="0" eaLnBrk="1" latinLnBrk="0" hangingPunct="1">
              <a:lnSpc>
                <a:spcPct val="90000"/>
              </a:lnSpc>
              <a:spcBef>
                <a:spcPts val="15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111125" indent="0">
              <a:buNone/>
            </a:pPr>
            <a:r>
              <a:rPr lang="en-US" sz="1800">
                <a:solidFill>
                  <a:srgbClr val="000000">
                    <a:lumMod val="75000"/>
                    <a:lumOff val="25000"/>
                  </a:srgbClr>
                </a:solidFill>
              </a:rPr>
              <a:t>Respect for human rights has been a long-standing commitment of FCX. We are dedicated to the recognition, respect and promotion of human rights wherever we do business. We respect the rights of all individuals, including employees, suppliers, community members and other stakeholders who may be impacted by our business activities. We do not tolerate human rights abuses at our operations, and we conduct human rights due diligence in our value chain.</a:t>
            </a:r>
          </a:p>
        </p:txBody>
      </p:sp>
      <p:sp>
        <p:nvSpPr>
          <p:cNvPr id="7" name="TextBox 6">
            <a:extLst>
              <a:ext uri="{FF2B5EF4-FFF2-40B4-BE49-F238E27FC236}">
                <a16:creationId xmlns:a16="http://schemas.microsoft.com/office/drawing/2014/main" id="{8C6B2E6D-DF4F-71F2-6DC2-CD063FBA8AF7}"/>
              </a:ext>
            </a:extLst>
          </p:cNvPr>
          <p:cNvSpPr txBox="1"/>
          <p:nvPr/>
        </p:nvSpPr>
        <p:spPr>
          <a:xfrm>
            <a:off x="3997569" y="5767754"/>
            <a:ext cx="41382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E04401">
                    <a:lumMod val="75000"/>
                  </a:srgbClr>
                </a:solidFill>
                <a:latin typeface="Arial"/>
                <a:cs typeface="Arial"/>
                <a:hlinkClick r:id="rId2">
                  <a:extLst>
                    <a:ext uri="{A12FA001-AC4F-418D-AE19-62706E023703}">
                      <ahyp:hlinkClr xmlns:ahyp="http://schemas.microsoft.com/office/drawing/2018/hyperlinkcolor" val="tx"/>
                    </a:ext>
                  </a:extLst>
                </a:hlinkClick>
              </a:rPr>
              <a:t>FCX Human Rights Policy - English</a:t>
            </a:r>
          </a:p>
        </p:txBody>
      </p:sp>
    </p:spTree>
    <p:extLst>
      <p:ext uri="{BB962C8B-B14F-4D97-AF65-F5344CB8AC3E}">
        <p14:creationId xmlns:p14="http://schemas.microsoft.com/office/powerpoint/2010/main" val="4144883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0444F9-EE1E-133A-A594-91A8F6E1F94E}"/>
              </a:ext>
            </a:extLst>
          </p:cNvPr>
          <p:cNvPicPr>
            <a:picLocks noChangeAspect="1"/>
          </p:cNvPicPr>
          <p:nvPr/>
        </p:nvPicPr>
        <p:blipFill>
          <a:blip r:embed="rId3">
            <a:extLst>
              <a:ext uri="{28A0092B-C50C-407E-A947-70E740481C1C}">
                <a14:useLocalDpi xmlns:a14="http://schemas.microsoft.com/office/drawing/2010/main" val="0"/>
              </a:ext>
            </a:extLst>
          </a:blip>
          <a:srcRect l="1" r="1"/>
          <a:stretch/>
        </p:blipFill>
        <p:spPr>
          <a:xfrm>
            <a:off x="3899307" y="0"/>
            <a:ext cx="8292693" cy="6852119"/>
          </a:xfrm>
          <a:prstGeom prst="rect">
            <a:avLst/>
          </a:prstGeom>
        </p:spPr>
      </p:pic>
      <p:pic>
        <p:nvPicPr>
          <p:cNvPr id="12" name="Picture 11">
            <a:extLst>
              <a:ext uri="{FF2B5EF4-FFF2-40B4-BE49-F238E27FC236}">
                <a16:creationId xmlns:a16="http://schemas.microsoft.com/office/drawing/2014/main" id="{3797D530-146C-F27D-EEC9-5D252E1AED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386130"/>
            <a:ext cx="4731489" cy="476004"/>
          </a:xfrm>
          <a:prstGeom prst="rect">
            <a:avLst/>
          </a:prstGeom>
        </p:spPr>
      </p:pic>
      <p:pic>
        <p:nvPicPr>
          <p:cNvPr id="11" name="Picture 10">
            <a:extLst>
              <a:ext uri="{FF2B5EF4-FFF2-40B4-BE49-F238E27FC236}">
                <a16:creationId xmlns:a16="http://schemas.microsoft.com/office/drawing/2014/main" id="{19285305-2C47-AAB9-EEE6-F76EE3669B5E}"/>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564243" cy="40956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4748463"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4748463" y="0"/>
            <a:ext cx="7443537"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4731489" y="6544908"/>
            <a:ext cx="7510414" cy="31406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793606"/>
            <a:ext cx="3853794" cy="1754326"/>
          </a:xfrm>
          <a:prstGeom prst="rect">
            <a:avLst/>
          </a:prstGeom>
          <a:noFill/>
        </p:spPr>
        <p:txBody>
          <a:bodyPr wrap="square" rtlCol="0">
            <a:spAutoFit/>
          </a:bodyPr>
          <a:lstStyle/>
          <a:p>
            <a:r>
              <a:rPr lang="en-US" sz="3600" b="1" spc="-80" dirty="0">
                <a:solidFill>
                  <a:schemeClr val="bg1"/>
                </a:solidFill>
                <a:latin typeface="Arial" panose="020B0604020202020204" pitchFamily="34" charset="0"/>
                <a:cs typeface="Arial" panose="020B0604020202020204" pitchFamily="34" charset="0"/>
              </a:rPr>
              <a:t>What is the purpose of this Meeting?</a:t>
            </a:r>
          </a:p>
        </p:txBody>
      </p:sp>
      <p:sp>
        <p:nvSpPr>
          <p:cNvPr id="6" name="TextBox 5">
            <a:extLst>
              <a:ext uri="{FF2B5EF4-FFF2-40B4-BE49-F238E27FC236}">
                <a16:creationId xmlns:a16="http://schemas.microsoft.com/office/drawing/2014/main" id="{2AF1A640-EFB1-1BB1-5D4C-F5B6BAD2D577}"/>
              </a:ext>
            </a:extLst>
          </p:cNvPr>
          <p:cNvSpPr txBox="1"/>
          <p:nvPr/>
        </p:nvSpPr>
        <p:spPr>
          <a:xfrm>
            <a:off x="493617" y="2516325"/>
            <a:ext cx="3725049" cy="3970318"/>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For Henderson to have the opportunity to reach multiple contractors to discuss best practices when it comes to Health and Safety, Environmental and Contracts Management</a:t>
            </a:r>
          </a:p>
          <a:p>
            <a:r>
              <a:rPr lang="en-US" dirty="0">
                <a:solidFill>
                  <a:schemeClr val="bg1"/>
                </a:solidFill>
                <a:latin typeface="Arial" panose="020B0604020202020204" pitchFamily="34" charset="0"/>
                <a:cs typeface="Arial" panose="020B0604020202020204" pitchFamily="34" charset="0"/>
              </a:rPr>
              <a:t>- Give contractors an open forum to bring up concerns, successes or incidents, learnings, etc. that is shared between all contractors and Henderson personnel</a:t>
            </a:r>
          </a:p>
          <a:p>
            <a:r>
              <a:rPr lang="en-US" dirty="0">
                <a:solidFill>
                  <a:schemeClr val="bg1"/>
                </a:solidFill>
                <a:latin typeface="Arial" panose="020B0604020202020204" pitchFamily="34" charset="0"/>
                <a:cs typeface="Arial" panose="020B0604020202020204" pitchFamily="34" charset="0"/>
              </a:rPr>
              <a:t>- Help improve the safety culture and reduce safety incidents as a group</a:t>
            </a:r>
          </a:p>
        </p:txBody>
      </p:sp>
    </p:spTree>
    <p:extLst>
      <p:ext uri="{BB962C8B-B14F-4D97-AF65-F5344CB8AC3E}">
        <p14:creationId xmlns:p14="http://schemas.microsoft.com/office/powerpoint/2010/main" val="3337216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BC73-566D-4AEC-80E0-B49259E1FAC2}"/>
              </a:ext>
            </a:extLst>
          </p:cNvPr>
          <p:cNvSpPr>
            <a:spLocks noGrp="1"/>
          </p:cNvSpPr>
          <p:nvPr>
            <p:ph type="title"/>
          </p:nvPr>
        </p:nvSpPr>
        <p:spPr>
          <a:xfrm>
            <a:off x="1821180" y="229626"/>
            <a:ext cx="7334543" cy="854647"/>
          </a:xfrm>
        </p:spPr>
        <p:txBody>
          <a:bodyPr anchor="ctr">
            <a:normAutofit/>
          </a:bodyPr>
          <a:lstStyle/>
          <a:p>
            <a:r>
              <a:rPr lang="en-US">
                <a:solidFill>
                  <a:schemeClr val="tx1"/>
                </a:solidFill>
                <a:latin typeface="Tahoma" panose="020B0604030504040204" pitchFamily="34" charset="0"/>
                <a:ea typeface="Tahoma" panose="020B0604030504040204" pitchFamily="34" charset="0"/>
                <a:cs typeface="Tahoma" panose="020B0604030504040204" pitchFamily="34" charset="0"/>
              </a:rPr>
              <a:t>Human &amp; Labor Rights, Including Modern Slavery</a:t>
            </a:r>
          </a:p>
        </p:txBody>
      </p:sp>
      <p:sp>
        <p:nvSpPr>
          <p:cNvPr id="3" name="Slide Number Placeholder 2">
            <a:extLst>
              <a:ext uri="{FF2B5EF4-FFF2-40B4-BE49-F238E27FC236}">
                <a16:creationId xmlns:a16="http://schemas.microsoft.com/office/drawing/2014/main" id="{DFE8C12E-02CE-4D36-9BAB-34E3659CEA0D}"/>
              </a:ext>
            </a:extLst>
          </p:cNvPr>
          <p:cNvSpPr>
            <a:spLocks noGrp="1"/>
          </p:cNvSpPr>
          <p:nvPr>
            <p:ph type="sldNum" sz="quarter" idx="12"/>
          </p:nvPr>
        </p:nvSpPr>
        <p:spPr>
          <a:xfrm>
            <a:off x="10244951" y="6470652"/>
            <a:ext cx="411200" cy="365125"/>
          </a:xfrm>
        </p:spPr>
        <p:txBody>
          <a:bodyPr anchor="ctr">
            <a:normAutofit/>
          </a:bodyPr>
          <a:lstStyle/>
          <a:p>
            <a:pPr>
              <a:spcAft>
                <a:spcPts val="600"/>
              </a:spcAft>
            </a:pPr>
            <a:fld id="{B5EB69C0-7537-C24C-BC67-8B5F238D9475}" type="slidenum">
              <a:rPr lang="en-US">
                <a:solidFill>
                  <a:srgbClr val="000000">
                    <a:lumMod val="85000"/>
                    <a:lumOff val="15000"/>
                  </a:srgbClr>
                </a:solidFill>
              </a:rPr>
              <a:pPr>
                <a:spcAft>
                  <a:spcPts val="600"/>
                </a:spcAft>
              </a:pPr>
              <a:t>30</a:t>
            </a:fld>
            <a:endParaRPr lang="en-US">
              <a:solidFill>
                <a:srgbClr val="000000">
                  <a:lumMod val="85000"/>
                  <a:lumOff val="15000"/>
                </a:srgbClr>
              </a:solidFill>
            </a:endParaRPr>
          </a:p>
        </p:txBody>
      </p:sp>
      <p:graphicFrame>
        <p:nvGraphicFramePr>
          <p:cNvPr id="4" name="Diagram 3">
            <a:extLst>
              <a:ext uri="{FF2B5EF4-FFF2-40B4-BE49-F238E27FC236}">
                <a16:creationId xmlns:a16="http://schemas.microsoft.com/office/drawing/2014/main" id="{F7A35E04-7334-4796-998B-FA69BE425BB1}"/>
              </a:ext>
            </a:extLst>
          </p:cNvPr>
          <p:cNvGraphicFramePr/>
          <p:nvPr/>
        </p:nvGraphicFramePr>
        <p:xfrm>
          <a:off x="1821179" y="1297577"/>
          <a:ext cx="8385268" cy="292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01629A3-4865-4870-9E67-D6E0EDD8B733}"/>
              </a:ext>
            </a:extLst>
          </p:cNvPr>
          <p:cNvSpPr txBox="1"/>
          <p:nvPr/>
        </p:nvSpPr>
        <p:spPr>
          <a:xfrm>
            <a:off x="1764018" y="4867926"/>
            <a:ext cx="8499590" cy="1384995"/>
          </a:xfrm>
          <a:prstGeom prst="rect">
            <a:avLst/>
          </a:prstGeom>
          <a:noFill/>
        </p:spPr>
        <p:txBody>
          <a:bodyPr wrap="square" rtlCol="0">
            <a:spAutoFit/>
          </a:bodyPr>
          <a:lstStyle/>
          <a:p>
            <a:r>
              <a:rPr lang="en-US" sz="1400">
                <a:solidFill>
                  <a:srgbClr val="000000"/>
                </a:solidFill>
                <a:latin typeface="Tahoma" panose="020B0604030504040204" pitchFamily="34" charset="0"/>
                <a:ea typeface="Tahoma" panose="020B0604030504040204" pitchFamily="34" charset="0"/>
                <a:cs typeface="Tahoma" panose="020B0604030504040204" pitchFamily="34" charset="0"/>
              </a:rPr>
              <a:t>Modern slavery is not defined by law… used as an umbrella term covering practices such as forced labor, debt bondage, forced marriage &amp; human trafficking. Situations of exploitation that a person cannot refuse or leave because of threats, violence, coercion, deception and/or abuse of power.</a:t>
            </a:r>
          </a:p>
          <a:p>
            <a:endParaRPr lang="en-US" sz="140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en-US" sz="140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en-US" sz="140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84402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662589-9670-42EB-A57C-02DF810A1016}"/>
              </a:ext>
            </a:extLst>
          </p:cNvPr>
          <p:cNvSpPr>
            <a:spLocks noGrp="1"/>
          </p:cNvSpPr>
          <p:nvPr>
            <p:ph type="sldNum" sz="quarter" idx="12"/>
          </p:nvPr>
        </p:nvSpPr>
        <p:spPr/>
        <p:txBody>
          <a:bodyPr/>
          <a:lstStyle/>
          <a:p>
            <a:fld id="{B5EB69C0-7537-C24C-BC67-8B5F238D9475}" type="slidenum">
              <a:rPr lang="en-US">
                <a:solidFill>
                  <a:srgbClr val="000000">
                    <a:lumMod val="85000"/>
                    <a:lumOff val="15000"/>
                  </a:srgbClr>
                </a:solidFill>
              </a:rPr>
              <a:pPr/>
              <a:t>31</a:t>
            </a:fld>
            <a:endParaRPr lang="en-US">
              <a:solidFill>
                <a:srgbClr val="000000">
                  <a:lumMod val="85000"/>
                  <a:lumOff val="15000"/>
                </a:srgbClr>
              </a:solidFill>
            </a:endParaRPr>
          </a:p>
        </p:txBody>
      </p:sp>
      <p:sp>
        <p:nvSpPr>
          <p:cNvPr id="3" name="Title 2">
            <a:extLst>
              <a:ext uri="{FF2B5EF4-FFF2-40B4-BE49-F238E27FC236}">
                <a16:creationId xmlns:a16="http://schemas.microsoft.com/office/drawing/2014/main" id="{E96817DA-490B-45B1-8226-5094252B31AA}"/>
              </a:ext>
            </a:extLst>
          </p:cNvPr>
          <p:cNvSpPr>
            <a:spLocks noGrp="1"/>
          </p:cNvSpPr>
          <p:nvPr>
            <p:ph type="title"/>
          </p:nvPr>
        </p:nvSpPr>
        <p:spPr>
          <a:xfrm>
            <a:off x="1878330" y="203262"/>
            <a:ext cx="7455722" cy="854647"/>
          </a:xfrm>
        </p:spPr>
        <p:txBody>
          <a:bodyPr>
            <a:normAutofit/>
          </a:bodyPr>
          <a:lstStyle/>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Respect - Harassment &amp; Discrimination</a:t>
            </a:r>
          </a:p>
        </p:txBody>
      </p:sp>
      <p:sp>
        <p:nvSpPr>
          <p:cNvPr id="4" name="Content Placeholder 3">
            <a:extLst>
              <a:ext uri="{FF2B5EF4-FFF2-40B4-BE49-F238E27FC236}">
                <a16:creationId xmlns:a16="http://schemas.microsoft.com/office/drawing/2014/main" id="{ABDDA5F9-E7AB-4546-A4C4-8879B14893D3}"/>
              </a:ext>
            </a:extLst>
          </p:cNvPr>
          <p:cNvSpPr>
            <a:spLocks noGrp="1"/>
          </p:cNvSpPr>
          <p:nvPr>
            <p:ph idx="13"/>
          </p:nvPr>
        </p:nvSpPr>
        <p:spPr>
          <a:xfrm>
            <a:off x="1800337" y="3343968"/>
            <a:ext cx="4274818" cy="2678654"/>
          </a:xfrm>
        </p:spPr>
        <p:txBody>
          <a:bodyPr>
            <a:normAutofit/>
          </a:bodyPr>
          <a:lstStyle/>
          <a:p>
            <a:pPr marL="111125" indent="0">
              <a:buNone/>
            </a:pPr>
            <a:r>
              <a:rPr lang="en-US" sz="1400" b="1">
                <a:latin typeface="Tahoma" panose="020B0604030504040204" pitchFamily="34" charset="0"/>
                <a:ea typeface="Tahoma" panose="020B0604030504040204" pitchFamily="34" charset="0"/>
                <a:cs typeface="Tahoma" panose="020B0604030504040204" pitchFamily="34" charset="0"/>
              </a:rPr>
              <a:t>Our Requirements: </a:t>
            </a:r>
          </a:p>
          <a:p>
            <a:r>
              <a:rPr lang="en-US" sz="1400">
                <a:latin typeface="Tahoma" panose="020B0604030504040204" pitchFamily="34" charset="0"/>
                <a:ea typeface="Tahoma" panose="020B0604030504040204" pitchFamily="34" charset="0"/>
                <a:cs typeface="Tahoma" panose="020B0604030504040204" pitchFamily="34" charset="0"/>
              </a:rPr>
              <a:t>Think before we act or speak — recognizing how actions and comments might be received or misunderstood by others </a:t>
            </a:r>
          </a:p>
          <a:p>
            <a:r>
              <a:rPr lang="en-US" sz="1400">
                <a:latin typeface="Tahoma" panose="020B0604030504040204" pitchFamily="34" charset="0"/>
                <a:ea typeface="Tahoma" panose="020B0604030504040204" pitchFamily="34" charset="0"/>
                <a:cs typeface="Tahoma" panose="020B0604030504040204" pitchFamily="34" charset="0"/>
              </a:rPr>
              <a:t>Act in a considerate, courteous and appropriate manner </a:t>
            </a:r>
          </a:p>
          <a:p>
            <a:r>
              <a:rPr lang="en-US" sz="1400">
                <a:latin typeface="Tahoma" panose="020B0604030504040204" pitchFamily="34" charset="0"/>
                <a:ea typeface="Tahoma" panose="020B0604030504040204" pitchFamily="34" charset="0"/>
                <a:cs typeface="Tahoma" panose="020B0604030504040204" pitchFamily="34" charset="0"/>
              </a:rPr>
              <a:t>Report harassment or discrimination without fear of retaliation</a:t>
            </a:r>
          </a:p>
        </p:txBody>
      </p:sp>
      <p:sp>
        <p:nvSpPr>
          <p:cNvPr id="5" name="Content Placeholder 4">
            <a:extLst>
              <a:ext uri="{FF2B5EF4-FFF2-40B4-BE49-F238E27FC236}">
                <a16:creationId xmlns:a16="http://schemas.microsoft.com/office/drawing/2014/main" id="{A75AA8CE-93C7-4FAD-A50D-42EEC994B090}"/>
              </a:ext>
            </a:extLst>
          </p:cNvPr>
          <p:cNvSpPr>
            <a:spLocks noGrp="1"/>
          </p:cNvSpPr>
          <p:nvPr>
            <p:ph idx="14"/>
          </p:nvPr>
        </p:nvSpPr>
        <p:spPr>
          <a:xfrm>
            <a:off x="6137348" y="3343968"/>
            <a:ext cx="4274818" cy="2678654"/>
          </a:xfrm>
        </p:spPr>
        <p:txBody>
          <a:bodyPr>
            <a:noAutofit/>
          </a:bodyPr>
          <a:lstStyle/>
          <a:p>
            <a:pPr marL="111125" indent="0">
              <a:buNone/>
            </a:pPr>
            <a:r>
              <a:rPr lang="en-US" sz="1400" b="1">
                <a:latin typeface="Tahoma" panose="020B0604030504040204" pitchFamily="34" charset="0"/>
                <a:ea typeface="Tahoma" panose="020B0604030504040204" pitchFamily="34" charset="0"/>
                <a:cs typeface="Tahoma" panose="020B0604030504040204" pitchFamily="34" charset="0"/>
              </a:rPr>
              <a:t>What We Don’t Do:</a:t>
            </a:r>
          </a:p>
          <a:p>
            <a:pPr>
              <a:lnSpc>
                <a:spcPct val="100000"/>
              </a:lnSpc>
              <a:spcBef>
                <a:spcPts val="0"/>
              </a:spcBef>
            </a:pPr>
            <a:r>
              <a:rPr lang="en-US" sz="1400">
                <a:latin typeface="Tahoma" panose="020B0604030504040204" pitchFamily="34" charset="0"/>
                <a:ea typeface="Tahoma" panose="020B0604030504040204" pitchFamily="34" charset="0"/>
                <a:cs typeface="Tahoma" panose="020B0604030504040204" pitchFamily="34" charset="0"/>
              </a:rPr>
              <a:t>Make comments or gestures, or engage in violent or threatening behaviors, that create an intimidating, hostile or offensive work environment </a:t>
            </a:r>
          </a:p>
          <a:p>
            <a:pPr>
              <a:lnSpc>
                <a:spcPct val="100000"/>
              </a:lnSpc>
              <a:spcBef>
                <a:spcPts val="0"/>
              </a:spcBef>
            </a:pPr>
            <a:r>
              <a:rPr lang="en-US" sz="1400">
                <a:latin typeface="Tahoma" panose="020B0604030504040204" pitchFamily="34" charset="0"/>
                <a:ea typeface="Tahoma" panose="020B0604030504040204" pitchFamily="34" charset="0"/>
                <a:cs typeface="Tahoma" panose="020B0604030504040204" pitchFamily="34" charset="0"/>
              </a:rPr>
              <a:t>Verbally abuse others or make sexual, ethnic or racist jokes and comments </a:t>
            </a:r>
          </a:p>
          <a:p>
            <a:pPr>
              <a:lnSpc>
                <a:spcPct val="100000"/>
              </a:lnSpc>
              <a:spcBef>
                <a:spcPts val="0"/>
              </a:spcBef>
            </a:pPr>
            <a:r>
              <a:rPr lang="en-US" sz="1400">
                <a:latin typeface="Tahoma" panose="020B0604030504040204" pitchFamily="34" charset="0"/>
                <a:ea typeface="Tahoma" panose="020B0604030504040204" pitchFamily="34" charset="0"/>
                <a:cs typeface="Tahoma" panose="020B0604030504040204" pitchFamily="34" charset="0"/>
              </a:rPr>
              <a:t>Use inappropriate or offensive language </a:t>
            </a:r>
          </a:p>
          <a:p>
            <a:pPr>
              <a:lnSpc>
                <a:spcPct val="100000"/>
              </a:lnSpc>
              <a:spcBef>
                <a:spcPts val="0"/>
              </a:spcBef>
            </a:pPr>
            <a:r>
              <a:rPr lang="en-US" sz="1400">
                <a:latin typeface="Tahoma" panose="020B0604030504040204" pitchFamily="34" charset="0"/>
                <a:ea typeface="Tahoma" panose="020B0604030504040204" pitchFamily="34" charset="0"/>
                <a:cs typeface="Tahoma" panose="020B0604030504040204" pitchFamily="34" charset="0"/>
              </a:rPr>
              <a:t>Display pornography or any kind of offensive pictures, objects or symbols </a:t>
            </a:r>
          </a:p>
          <a:p>
            <a:pPr>
              <a:lnSpc>
                <a:spcPct val="100000"/>
              </a:lnSpc>
              <a:spcBef>
                <a:spcPts val="0"/>
              </a:spcBef>
            </a:pPr>
            <a:r>
              <a:rPr lang="en-US" sz="1400">
                <a:latin typeface="Tahoma" panose="020B0604030504040204" pitchFamily="34" charset="0"/>
                <a:ea typeface="Tahoma" panose="020B0604030504040204" pitchFamily="34" charset="0"/>
                <a:cs typeface="Tahoma" panose="020B0604030504040204" pitchFamily="34" charset="0"/>
              </a:rPr>
              <a:t>Pursue unwanted physical contact or unwanted sexual or personal advances </a:t>
            </a:r>
          </a:p>
          <a:p>
            <a:pPr>
              <a:lnSpc>
                <a:spcPct val="100000"/>
              </a:lnSpc>
              <a:spcBef>
                <a:spcPts val="0"/>
              </a:spcBef>
            </a:pPr>
            <a:r>
              <a:rPr lang="en-US" sz="1400">
                <a:latin typeface="Tahoma" panose="020B0604030504040204" pitchFamily="34" charset="0"/>
                <a:ea typeface="Tahoma" panose="020B0604030504040204" pitchFamily="34" charset="0"/>
                <a:cs typeface="Tahoma" panose="020B0604030504040204" pitchFamily="34" charset="0"/>
              </a:rPr>
              <a:t>Offer job benefits in exchange for sexual or other favors</a:t>
            </a:r>
          </a:p>
        </p:txBody>
      </p:sp>
      <p:sp>
        <p:nvSpPr>
          <p:cNvPr id="6" name="Content Placeholder 3">
            <a:extLst>
              <a:ext uri="{FF2B5EF4-FFF2-40B4-BE49-F238E27FC236}">
                <a16:creationId xmlns:a16="http://schemas.microsoft.com/office/drawing/2014/main" id="{160F62F0-EFB8-4191-BD29-E2651F5DBF6E}"/>
              </a:ext>
            </a:extLst>
          </p:cNvPr>
          <p:cNvSpPr txBox="1">
            <a:spLocks/>
          </p:cNvSpPr>
          <p:nvPr/>
        </p:nvSpPr>
        <p:spPr>
          <a:xfrm>
            <a:off x="1733772" y="1279265"/>
            <a:ext cx="8740588" cy="2335298"/>
          </a:xfrm>
          <a:prstGeom prst="rect">
            <a:avLst/>
          </a:prstGeom>
        </p:spPr>
        <p:txBody>
          <a:bodyPr vert="horz" lIns="0" tIns="45720" rIns="0" bIns="45720" rtlCol="0">
            <a:noAutofit/>
          </a:bodyPr>
          <a:lstStyle>
            <a:lvl1pPr marL="285750" indent="-174625" algn="l" defTabSz="685800" rtl="0" eaLnBrk="1" latinLnBrk="0" hangingPunct="1">
              <a:lnSpc>
                <a:spcPct val="90000"/>
              </a:lnSpc>
              <a:spcBef>
                <a:spcPts val="1200"/>
              </a:spcBef>
              <a:spcAft>
                <a:spcPts val="150"/>
              </a:spcAft>
              <a:buClr>
                <a:srgbClr val="1771A9"/>
              </a:buClr>
              <a:buSzPct val="100000"/>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400050" algn="l" defTabSz="685800" rtl="0" eaLnBrk="1" latinLnBrk="0" hangingPunct="1">
              <a:lnSpc>
                <a:spcPct val="90000"/>
              </a:lnSpc>
              <a:spcBef>
                <a:spcPts val="1200"/>
              </a:spcBef>
              <a:spcAft>
                <a:spcPts val="300"/>
              </a:spcAft>
              <a:buClr>
                <a:srgbClr val="1771A9"/>
              </a:buClr>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028700" indent="-34290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314450" indent="-28575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1425575" indent="-169863" algn="l" defTabSz="685800" rtl="0" eaLnBrk="1" latinLnBrk="0" hangingPunct="1">
              <a:lnSpc>
                <a:spcPct val="90000"/>
              </a:lnSpc>
              <a:spcBef>
                <a:spcPts val="15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111125" indent="0">
              <a:buNone/>
            </a:pPr>
            <a:r>
              <a:rPr lang="en-US" sz="2000">
                <a:solidFill>
                  <a:srgbClr val="000000">
                    <a:lumMod val="75000"/>
                    <a:lumOff val="25000"/>
                  </a:srgbClr>
                </a:solidFill>
              </a:rPr>
              <a:t>FCX promotes a positive work environment in which everyone is respected. FCX does not tolerate any form of harassment or discrimination. Harassment includes violent/threatening behavior, derogatory words or gestures, such as making comments to a coworker based on race, color, sex, religion, national origin, sexual orientation, gender identity or expression, disability, age, veteran’s status or any other characteristic protected by law. </a:t>
            </a:r>
          </a:p>
        </p:txBody>
      </p:sp>
    </p:spTree>
    <p:extLst>
      <p:ext uri="{BB962C8B-B14F-4D97-AF65-F5344CB8AC3E}">
        <p14:creationId xmlns:p14="http://schemas.microsoft.com/office/powerpoint/2010/main" val="810142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662589-9670-42EB-A57C-02DF810A1016}"/>
              </a:ext>
            </a:extLst>
          </p:cNvPr>
          <p:cNvSpPr>
            <a:spLocks noGrp="1"/>
          </p:cNvSpPr>
          <p:nvPr>
            <p:ph type="sldNum" sz="quarter" idx="12"/>
          </p:nvPr>
        </p:nvSpPr>
        <p:spPr/>
        <p:txBody>
          <a:bodyPr/>
          <a:lstStyle/>
          <a:p>
            <a:fld id="{B5EB69C0-7537-C24C-BC67-8B5F238D9475}" type="slidenum">
              <a:rPr lang="en-US">
                <a:solidFill>
                  <a:srgbClr val="000000">
                    <a:lumMod val="85000"/>
                    <a:lumOff val="15000"/>
                  </a:srgbClr>
                </a:solidFill>
              </a:rPr>
              <a:pPr/>
              <a:t>32</a:t>
            </a:fld>
            <a:endParaRPr lang="en-US">
              <a:solidFill>
                <a:srgbClr val="000000">
                  <a:lumMod val="85000"/>
                  <a:lumOff val="15000"/>
                </a:srgbClr>
              </a:solidFill>
            </a:endParaRPr>
          </a:p>
        </p:txBody>
      </p:sp>
      <p:sp>
        <p:nvSpPr>
          <p:cNvPr id="4" name="Content Placeholder 3">
            <a:extLst>
              <a:ext uri="{FF2B5EF4-FFF2-40B4-BE49-F238E27FC236}">
                <a16:creationId xmlns:a16="http://schemas.microsoft.com/office/drawing/2014/main" id="{ABDDA5F9-E7AB-4546-A4C4-8879B14893D3}"/>
              </a:ext>
            </a:extLst>
          </p:cNvPr>
          <p:cNvSpPr>
            <a:spLocks noGrp="1"/>
          </p:cNvSpPr>
          <p:nvPr>
            <p:ph idx="13"/>
          </p:nvPr>
        </p:nvSpPr>
        <p:spPr>
          <a:xfrm>
            <a:off x="1733772" y="3115441"/>
            <a:ext cx="4274818" cy="2678654"/>
          </a:xfrm>
        </p:spPr>
        <p:txBody>
          <a:bodyPr>
            <a:normAutofit/>
          </a:bodyPr>
          <a:lstStyle/>
          <a:p>
            <a:pPr marL="111125" indent="0">
              <a:buNone/>
            </a:pPr>
            <a:r>
              <a:rPr lang="en-US" sz="1400" b="1">
                <a:latin typeface="Tahoma" panose="020B0604030504040204" pitchFamily="34" charset="0"/>
                <a:ea typeface="Tahoma" panose="020B0604030504040204" pitchFamily="34" charset="0"/>
                <a:cs typeface="Tahoma" panose="020B0604030504040204" pitchFamily="34" charset="0"/>
              </a:rPr>
              <a:t>Our Requirements: </a:t>
            </a:r>
          </a:p>
          <a:p>
            <a:r>
              <a:rPr lang="en-US" sz="1400">
                <a:latin typeface="Tahoma" panose="020B0604030504040204" pitchFamily="34" charset="0"/>
                <a:ea typeface="Tahoma" panose="020B0604030504040204" pitchFamily="34" charset="0"/>
                <a:cs typeface="Tahoma" panose="020B0604030504040204" pitchFamily="34" charset="0"/>
              </a:rPr>
              <a:t>Treat each other with respect and are courteous to each other and those with whom we engage </a:t>
            </a:r>
          </a:p>
          <a:p>
            <a:r>
              <a:rPr lang="en-US" sz="1400">
                <a:latin typeface="Tahoma" panose="020B0604030504040204" pitchFamily="34" charset="0"/>
                <a:ea typeface="Tahoma" panose="020B0604030504040204" pitchFamily="34" charset="0"/>
                <a:cs typeface="Tahoma" panose="020B0604030504040204" pitchFamily="34" charset="0"/>
              </a:rPr>
              <a:t>Seek out and value diverse points of view and the unique contributions of everyone with whom we work </a:t>
            </a:r>
          </a:p>
          <a:p>
            <a:r>
              <a:rPr lang="en-US" sz="1400">
                <a:latin typeface="Tahoma" panose="020B0604030504040204" pitchFamily="34" charset="0"/>
                <a:ea typeface="Tahoma" panose="020B0604030504040204" pitchFamily="34" charset="0"/>
                <a:cs typeface="Tahoma" panose="020B0604030504040204" pitchFamily="34" charset="0"/>
              </a:rPr>
              <a:t>Encourage and reward teamwork </a:t>
            </a:r>
          </a:p>
          <a:p>
            <a:r>
              <a:rPr lang="en-US" sz="1400">
                <a:latin typeface="Tahoma" panose="020B0604030504040204" pitchFamily="34" charset="0"/>
                <a:ea typeface="Tahoma" panose="020B0604030504040204" pitchFamily="34" charset="0"/>
                <a:cs typeface="Tahoma" panose="020B0604030504040204" pitchFamily="34" charset="0"/>
              </a:rPr>
              <a:t>Make employment decisions based on facts and business needs rather than favoritism and bias</a:t>
            </a:r>
            <a:endParaRPr lang="en-US" sz="180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a:extLst>
              <a:ext uri="{FF2B5EF4-FFF2-40B4-BE49-F238E27FC236}">
                <a16:creationId xmlns:a16="http://schemas.microsoft.com/office/drawing/2014/main" id="{A75AA8CE-93C7-4FAD-A50D-42EEC994B090}"/>
              </a:ext>
            </a:extLst>
          </p:cNvPr>
          <p:cNvSpPr>
            <a:spLocks noGrp="1"/>
          </p:cNvSpPr>
          <p:nvPr>
            <p:ph idx="14"/>
          </p:nvPr>
        </p:nvSpPr>
        <p:spPr>
          <a:xfrm>
            <a:off x="6104066" y="3115441"/>
            <a:ext cx="4274818" cy="2678654"/>
          </a:xfrm>
        </p:spPr>
        <p:txBody>
          <a:bodyPr>
            <a:normAutofit/>
          </a:bodyPr>
          <a:lstStyle/>
          <a:p>
            <a:pPr marL="111125" indent="0">
              <a:buNone/>
            </a:pPr>
            <a:r>
              <a:rPr lang="en-US" sz="1400" b="1">
                <a:latin typeface="Tahoma" panose="020B0604030504040204" pitchFamily="34" charset="0"/>
                <a:ea typeface="Tahoma" panose="020B0604030504040204" pitchFamily="34" charset="0"/>
                <a:cs typeface="Tahoma" panose="020B0604030504040204" pitchFamily="34" charset="0"/>
              </a:rPr>
              <a:t>What We Don’t Do:</a:t>
            </a:r>
          </a:p>
          <a:p>
            <a:r>
              <a:rPr lang="en-US" sz="1400">
                <a:latin typeface="Tahoma" panose="020B0604030504040204" pitchFamily="34" charset="0"/>
                <a:ea typeface="Tahoma" panose="020B0604030504040204" pitchFamily="34" charset="0"/>
                <a:cs typeface="Tahoma" panose="020B0604030504040204" pitchFamily="34" charset="0"/>
              </a:rPr>
              <a:t>Allow personal opinions of a person’s culture, appearance or lifestyle to affect our ability to make smart business decisions </a:t>
            </a:r>
          </a:p>
          <a:p>
            <a:r>
              <a:rPr lang="en-US" sz="1400">
                <a:latin typeface="Tahoma" panose="020B0604030504040204" pitchFamily="34" charset="0"/>
                <a:ea typeface="Tahoma" panose="020B0604030504040204" pitchFamily="34" charset="0"/>
                <a:cs typeface="Tahoma" panose="020B0604030504040204" pitchFamily="34" charset="0"/>
              </a:rPr>
              <a:t>Show favoritism or bias based on personal beliefs</a:t>
            </a:r>
            <a:endParaRPr lang="en-US" sz="180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3">
            <a:extLst>
              <a:ext uri="{FF2B5EF4-FFF2-40B4-BE49-F238E27FC236}">
                <a16:creationId xmlns:a16="http://schemas.microsoft.com/office/drawing/2014/main" id="{160F62F0-EFB8-4191-BD29-E2651F5DBF6E}"/>
              </a:ext>
            </a:extLst>
          </p:cNvPr>
          <p:cNvSpPr txBox="1">
            <a:spLocks/>
          </p:cNvSpPr>
          <p:nvPr/>
        </p:nvSpPr>
        <p:spPr>
          <a:xfrm>
            <a:off x="1733772" y="1386845"/>
            <a:ext cx="8740588" cy="2335298"/>
          </a:xfrm>
          <a:prstGeom prst="rect">
            <a:avLst/>
          </a:prstGeom>
        </p:spPr>
        <p:txBody>
          <a:bodyPr vert="horz" lIns="0" tIns="45720" rIns="0" bIns="45720" rtlCol="0">
            <a:noAutofit/>
          </a:bodyPr>
          <a:lstStyle>
            <a:lvl1pPr marL="285750" indent="-174625" algn="l" defTabSz="685800" rtl="0" eaLnBrk="1" latinLnBrk="0" hangingPunct="1">
              <a:lnSpc>
                <a:spcPct val="90000"/>
              </a:lnSpc>
              <a:spcBef>
                <a:spcPts val="1200"/>
              </a:spcBef>
              <a:spcAft>
                <a:spcPts val="150"/>
              </a:spcAft>
              <a:buClr>
                <a:srgbClr val="1771A9"/>
              </a:buClr>
              <a:buSzPct val="100000"/>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400050" algn="l" defTabSz="685800" rtl="0" eaLnBrk="1" latinLnBrk="0" hangingPunct="1">
              <a:lnSpc>
                <a:spcPct val="90000"/>
              </a:lnSpc>
              <a:spcBef>
                <a:spcPts val="1200"/>
              </a:spcBef>
              <a:spcAft>
                <a:spcPts val="300"/>
              </a:spcAft>
              <a:buClr>
                <a:srgbClr val="1771A9"/>
              </a:buClr>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028700" indent="-34290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314450" indent="-28575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1425575" indent="-169863" algn="l" defTabSz="685800" rtl="0" eaLnBrk="1" latinLnBrk="0" hangingPunct="1">
              <a:lnSpc>
                <a:spcPct val="90000"/>
              </a:lnSpc>
              <a:spcBef>
                <a:spcPts val="15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111125" indent="0">
              <a:buNone/>
            </a:pPr>
            <a:r>
              <a:rPr lang="en-US" sz="2000">
                <a:solidFill>
                  <a:srgbClr val="000000">
                    <a:lumMod val="75000"/>
                    <a:lumOff val="25000"/>
                  </a:srgbClr>
                </a:solidFill>
              </a:rPr>
              <a:t>The many cultures, perspectives and life experiences of our people are a source of strength at FCX. We are committed to a workplace where everyone feels like they belong, where they are treated with respect and their opinions are valued, and that encourages people to speak up and share ideas. These ideas help drive innovation and operational excellence.</a:t>
            </a:r>
          </a:p>
        </p:txBody>
      </p:sp>
      <p:sp>
        <p:nvSpPr>
          <p:cNvPr id="9" name="Title 2">
            <a:extLst>
              <a:ext uri="{FF2B5EF4-FFF2-40B4-BE49-F238E27FC236}">
                <a16:creationId xmlns:a16="http://schemas.microsoft.com/office/drawing/2014/main" id="{4A7B07EE-535E-46E4-B3BF-55257A3166D3}"/>
              </a:ext>
            </a:extLst>
          </p:cNvPr>
          <p:cNvSpPr>
            <a:spLocks noGrp="1"/>
          </p:cNvSpPr>
          <p:nvPr>
            <p:ph type="title"/>
          </p:nvPr>
        </p:nvSpPr>
        <p:spPr>
          <a:xfrm>
            <a:off x="1878330" y="209259"/>
            <a:ext cx="7455722" cy="854647"/>
          </a:xfrm>
        </p:spPr>
        <p:txBody>
          <a:bodyPr>
            <a:normAutofit/>
          </a:bodyPr>
          <a:lstStyle/>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Respect - Diversity &amp; Inclusion</a:t>
            </a:r>
          </a:p>
        </p:txBody>
      </p:sp>
    </p:spTree>
    <p:extLst>
      <p:ext uri="{BB962C8B-B14F-4D97-AF65-F5344CB8AC3E}">
        <p14:creationId xmlns:p14="http://schemas.microsoft.com/office/powerpoint/2010/main" val="1217999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662589-9670-42EB-A57C-02DF810A1016}"/>
              </a:ext>
            </a:extLst>
          </p:cNvPr>
          <p:cNvSpPr>
            <a:spLocks noGrp="1"/>
          </p:cNvSpPr>
          <p:nvPr>
            <p:ph type="sldNum" sz="quarter" idx="12"/>
          </p:nvPr>
        </p:nvSpPr>
        <p:spPr/>
        <p:txBody>
          <a:bodyPr/>
          <a:lstStyle/>
          <a:p>
            <a:fld id="{B5EB69C0-7537-C24C-BC67-8B5F238D9475}" type="slidenum">
              <a:rPr lang="en-US">
                <a:solidFill>
                  <a:srgbClr val="000000">
                    <a:lumMod val="85000"/>
                    <a:lumOff val="15000"/>
                  </a:srgbClr>
                </a:solidFill>
              </a:rPr>
              <a:pPr/>
              <a:t>33</a:t>
            </a:fld>
            <a:endParaRPr lang="en-US">
              <a:solidFill>
                <a:srgbClr val="000000">
                  <a:lumMod val="85000"/>
                  <a:lumOff val="15000"/>
                </a:srgbClr>
              </a:solidFill>
            </a:endParaRPr>
          </a:p>
        </p:txBody>
      </p:sp>
      <p:sp>
        <p:nvSpPr>
          <p:cNvPr id="3" name="Title 2">
            <a:extLst>
              <a:ext uri="{FF2B5EF4-FFF2-40B4-BE49-F238E27FC236}">
                <a16:creationId xmlns:a16="http://schemas.microsoft.com/office/drawing/2014/main" id="{E96817DA-490B-45B1-8226-5094252B31AA}"/>
              </a:ext>
            </a:extLst>
          </p:cNvPr>
          <p:cNvSpPr>
            <a:spLocks noGrp="1"/>
          </p:cNvSpPr>
          <p:nvPr>
            <p:ph type="title"/>
          </p:nvPr>
        </p:nvSpPr>
        <p:spPr>
          <a:xfrm>
            <a:off x="1878330" y="238431"/>
            <a:ext cx="7455722" cy="854647"/>
          </a:xfrm>
        </p:spPr>
        <p:txBody>
          <a:bodyPr>
            <a:normAutofit/>
          </a:bodyPr>
          <a:lstStyle/>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Conflicts of Interest</a:t>
            </a:r>
          </a:p>
        </p:txBody>
      </p:sp>
      <p:sp>
        <p:nvSpPr>
          <p:cNvPr id="6" name="Content Placeholder 3">
            <a:extLst>
              <a:ext uri="{FF2B5EF4-FFF2-40B4-BE49-F238E27FC236}">
                <a16:creationId xmlns:a16="http://schemas.microsoft.com/office/drawing/2014/main" id="{160F62F0-EFB8-4191-BD29-E2651F5DBF6E}"/>
              </a:ext>
            </a:extLst>
          </p:cNvPr>
          <p:cNvSpPr txBox="1">
            <a:spLocks/>
          </p:cNvSpPr>
          <p:nvPr/>
        </p:nvSpPr>
        <p:spPr>
          <a:xfrm>
            <a:off x="1725706" y="1334890"/>
            <a:ext cx="8740588" cy="4969195"/>
          </a:xfrm>
          <a:prstGeom prst="rect">
            <a:avLst/>
          </a:prstGeom>
        </p:spPr>
        <p:txBody>
          <a:bodyPr vert="horz" lIns="0" tIns="45720" rIns="0" bIns="45720" rtlCol="0">
            <a:noAutofit/>
          </a:bodyPr>
          <a:lstStyle>
            <a:lvl1pPr marL="285750" indent="-174625" algn="l" defTabSz="685800" rtl="0" eaLnBrk="1" latinLnBrk="0" hangingPunct="1">
              <a:lnSpc>
                <a:spcPct val="90000"/>
              </a:lnSpc>
              <a:spcBef>
                <a:spcPts val="1200"/>
              </a:spcBef>
              <a:spcAft>
                <a:spcPts val="150"/>
              </a:spcAft>
              <a:buClr>
                <a:srgbClr val="1771A9"/>
              </a:buClr>
              <a:buSzPct val="100000"/>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400050" algn="l" defTabSz="685800" rtl="0" eaLnBrk="1" latinLnBrk="0" hangingPunct="1">
              <a:lnSpc>
                <a:spcPct val="90000"/>
              </a:lnSpc>
              <a:spcBef>
                <a:spcPts val="1200"/>
              </a:spcBef>
              <a:spcAft>
                <a:spcPts val="300"/>
              </a:spcAft>
              <a:buClr>
                <a:srgbClr val="1771A9"/>
              </a:buClr>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028700" indent="-34290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314450" indent="-28575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1425575" indent="-169863" algn="l" defTabSz="685800" rtl="0" eaLnBrk="1" latinLnBrk="0" hangingPunct="1">
              <a:lnSpc>
                <a:spcPct val="90000"/>
              </a:lnSpc>
              <a:spcBef>
                <a:spcPts val="15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111125" indent="0">
              <a:buNone/>
            </a:pPr>
            <a:r>
              <a:rPr lang="en-US" sz="2000">
                <a:solidFill>
                  <a:srgbClr val="000000">
                    <a:lumMod val="75000"/>
                    <a:lumOff val="25000"/>
                  </a:srgbClr>
                </a:solidFill>
              </a:rPr>
              <a:t>At FCX, we have an obligation to mitigate potential conflicts of interest and make business decisions based on sound business judgment. </a:t>
            </a:r>
          </a:p>
          <a:p>
            <a:pPr marL="111125" indent="0">
              <a:buNone/>
            </a:pPr>
            <a:r>
              <a:rPr lang="en-US" sz="2000">
                <a:solidFill>
                  <a:srgbClr val="000000">
                    <a:lumMod val="75000"/>
                    <a:lumOff val="25000"/>
                  </a:srgbClr>
                </a:solidFill>
              </a:rPr>
              <a:t>Examples of conflicts of interest include: </a:t>
            </a:r>
          </a:p>
          <a:p>
            <a:pPr marL="571500" lvl="1" indent="-228600">
              <a:lnSpc>
                <a:spcPct val="100000"/>
              </a:lnSpc>
              <a:spcBef>
                <a:spcPts val="0"/>
              </a:spcBef>
              <a:spcAft>
                <a:spcPts val="0"/>
              </a:spcAft>
              <a:buClr>
                <a:srgbClr val="BB5D00"/>
              </a:buClr>
            </a:pPr>
            <a:r>
              <a:rPr lang="en-US" sz="1600">
                <a:solidFill>
                  <a:srgbClr val="000000"/>
                </a:solidFill>
              </a:rPr>
              <a:t>Outside affiliations with suppliers/contractors, competitors, or government</a:t>
            </a:r>
          </a:p>
          <a:p>
            <a:pPr marL="571500" lvl="1" indent="-228600">
              <a:lnSpc>
                <a:spcPct val="100000"/>
              </a:lnSpc>
              <a:spcBef>
                <a:spcPts val="0"/>
              </a:spcBef>
              <a:spcAft>
                <a:spcPts val="0"/>
              </a:spcAft>
              <a:buClr>
                <a:srgbClr val="BB5D00"/>
              </a:buClr>
            </a:pPr>
            <a:r>
              <a:rPr lang="en-US" sz="1600">
                <a:solidFill>
                  <a:srgbClr val="000000"/>
                </a:solidFill>
              </a:rPr>
              <a:t>Supervising or awarding contractor work to friends or relatives</a:t>
            </a:r>
          </a:p>
          <a:p>
            <a:pPr marL="571500" lvl="1" indent="-228600">
              <a:lnSpc>
                <a:spcPct val="100000"/>
              </a:lnSpc>
              <a:spcBef>
                <a:spcPts val="0"/>
              </a:spcBef>
              <a:spcAft>
                <a:spcPts val="0"/>
              </a:spcAft>
              <a:buClr>
                <a:srgbClr val="BB5D00"/>
              </a:buClr>
            </a:pPr>
            <a:r>
              <a:rPr lang="en-US" sz="1600">
                <a:solidFill>
                  <a:srgbClr val="000000"/>
                </a:solidFill>
              </a:rPr>
              <a:t>Having an intimate relationship with another employee (or contractor) for whom you influence decisions, such as awarding work</a:t>
            </a:r>
          </a:p>
          <a:p>
            <a:pPr marL="571500" lvl="1" indent="-228600">
              <a:lnSpc>
                <a:spcPct val="100000"/>
              </a:lnSpc>
              <a:spcBef>
                <a:spcPts val="0"/>
              </a:spcBef>
              <a:spcAft>
                <a:spcPts val="0"/>
              </a:spcAft>
              <a:buClr>
                <a:srgbClr val="BB5D00"/>
              </a:buClr>
            </a:pPr>
            <a:r>
              <a:rPr lang="en-US" sz="1600">
                <a:solidFill>
                  <a:srgbClr val="000000"/>
                </a:solidFill>
              </a:rPr>
              <a:t>Serving as a board member or having a financial stake in another organization </a:t>
            </a:r>
          </a:p>
          <a:p>
            <a:pPr marL="571500" lvl="1" indent="-228600">
              <a:lnSpc>
                <a:spcPct val="100000"/>
              </a:lnSpc>
              <a:spcBef>
                <a:spcPts val="0"/>
              </a:spcBef>
              <a:spcAft>
                <a:spcPts val="0"/>
              </a:spcAft>
              <a:buClr>
                <a:srgbClr val="BB5D00"/>
              </a:buClr>
            </a:pPr>
            <a:r>
              <a:rPr lang="en-US" sz="1600">
                <a:solidFill>
                  <a:srgbClr val="000000"/>
                </a:solidFill>
              </a:rPr>
              <a:t>Giving or receiving gifts on behalf of FCX</a:t>
            </a:r>
          </a:p>
          <a:p>
            <a:pPr marL="111125" indent="0">
              <a:lnSpc>
                <a:spcPct val="100000"/>
              </a:lnSpc>
              <a:spcBef>
                <a:spcPts val="0"/>
              </a:spcBef>
              <a:spcAft>
                <a:spcPts val="0"/>
              </a:spcAft>
              <a:buNone/>
            </a:pPr>
            <a:endParaRPr lang="en-US" sz="2000">
              <a:solidFill>
                <a:srgbClr val="000000">
                  <a:lumMod val="75000"/>
                  <a:lumOff val="25000"/>
                </a:srgbClr>
              </a:solidFill>
            </a:endParaRPr>
          </a:p>
          <a:p>
            <a:pPr marL="111125" indent="0">
              <a:lnSpc>
                <a:spcPct val="100000"/>
              </a:lnSpc>
              <a:spcBef>
                <a:spcPts val="0"/>
              </a:spcBef>
              <a:spcAft>
                <a:spcPts val="0"/>
              </a:spcAft>
              <a:buNone/>
            </a:pPr>
            <a:r>
              <a:rPr lang="en-US" sz="2000">
                <a:solidFill>
                  <a:srgbClr val="000000">
                    <a:lumMod val="75000"/>
                    <a:lumOff val="25000"/>
                  </a:srgbClr>
                </a:solidFill>
              </a:rPr>
              <a:t>If a potential conflict of interest arises during work, please report it to your FCX contact.  Appropriate risk mitigation steps will be taken to ensure fair business conduct is maintained.</a:t>
            </a:r>
            <a:endParaRPr lang="en-US" sz="2800">
              <a:solidFill>
                <a:srgbClr val="000000">
                  <a:lumMod val="75000"/>
                  <a:lumOff val="25000"/>
                </a:srgbClr>
              </a:solidFill>
            </a:endParaRPr>
          </a:p>
          <a:p>
            <a:pPr>
              <a:lnSpc>
                <a:spcPct val="100000"/>
              </a:lnSpc>
              <a:spcBef>
                <a:spcPts val="0"/>
              </a:spcBef>
              <a:spcAft>
                <a:spcPts val="0"/>
              </a:spcAft>
            </a:pPr>
            <a:endParaRPr lang="en-US" sz="2000">
              <a:solidFill>
                <a:srgbClr val="000000">
                  <a:lumMod val="75000"/>
                  <a:lumOff val="25000"/>
                </a:srgbClr>
              </a:solidFill>
            </a:endParaRPr>
          </a:p>
        </p:txBody>
      </p:sp>
    </p:spTree>
    <p:extLst>
      <p:ext uri="{BB962C8B-B14F-4D97-AF65-F5344CB8AC3E}">
        <p14:creationId xmlns:p14="http://schemas.microsoft.com/office/powerpoint/2010/main" val="1776752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662589-9670-42EB-A57C-02DF810A1016}"/>
              </a:ext>
            </a:extLst>
          </p:cNvPr>
          <p:cNvSpPr>
            <a:spLocks noGrp="1"/>
          </p:cNvSpPr>
          <p:nvPr>
            <p:ph type="sldNum" sz="quarter" idx="12"/>
          </p:nvPr>
        </p:nvSpPr>
        <p:spPr/>
        <p:txBody>
          <a:bodyPr/>
          <a:lstStyle/>
          <a:p>
            <a:fld id="{B5EB69C0-7537-C24C-BC67-8B5F238D9475}" type="slidenum">
              <a:rPr lang="en-US">
                <a:solidFill>
                  <a:srgbClr val="000000">
                    <a:lumMod val="85000"/>
                    <a:lumOff val="15000"/>
                  </a:srgbClr>
                </a:solidFill>
              </a:rPr>
              <a:pPr/>
              <a:t>34</a:t>
            </a:fld>
            <a:endParaRPr lang="en-US">
              <a:solidFill>
                <a:srgbClr val="000000">
                  <a:lumMod val="85000"/>
                  <a:lumOff val="15000"/>
                </a:srgbClr>
              </a:solidFill>
            </a:endParaRPr>
          </a:p>
        </p:txBody>
      </p:sp>
      <p:sp>
        <p:nvSpPr>
          <p:cNvPr id="3" name="Title 2">
            <a:extLst>
              <a:ext uri="{FF2B5EF4-FFF2-40B4-BE49-F238E27FC236}">
                <a16:creationId xmlns:a16="http://schemas.microsoft.com/office/drawing/2014/main" id="{E96817DA-490B-45B1-8226-5094252B31AA}"/>
              </a:ext>
            </a:extLst>
          </p:cNvPr>
          <p:cNvSpPr>
            <a:spLocks noGrp="1"/>
          </p:cNvSpPr>
          <p:nvPr>
            <p:ph type="title"/>
          </p:nvPr>
        </p:nvSpPr>
        <p:spPr>
          <a:xfrm>
            <a:off x="1878330" y="185678"/>
            <a:ext cx="7326630" cy="854647"/>
          </a:xfrm>
        </p:spPr>
        <p:txBody>
          <a:bodyPr>
            <a:normAutofit/>
          </a:bodyPr>
          <a:lstStyle/>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Compliance Line</a:t>
            </a:r>
          </a:p>
        </p:txBody>
      </p:sp>
      <p:sp>
        <p:nvSpPr>
          <p:cNvPr id="6" name="Content Placeholder 3">
            <a:extLst>
              <a:ext uri="{FF2B5EF4-FFF2-40B4-BE49-F238E27FC236}">
                <a16:creationId xmlns:a16="http://schemas.microsoft.com/office/drawing/2014/main" id="{160F62F0-EFB8-4191-BD29-E2651F5DBF6E}"/>
              </a:ext>
            </a:extLst>
          </p:cNvPr>
          <p:cNvSpPr txBox="1">
            <a:spLocks/>
          </p:cNvSpPr>
          <p:nvPr/>
        </p:nvSpPr>
        <p:spPr>
          <a:xfrm>
            <a:off x="1631576" y="1386845"/>
            <a:ext cx="5550946" cy="1388628"/>
          </a:xfrm>
          <a:prstGeom prst="rect">
            <a:avLst/>
          </a:prstGeom>
        </p:spPr>
        <p:txBody>
          <a:bodyPr vert="horz" lIns="0" tIns="45720" rIns="0" bIns="45720" rtlCol="0">
            <a:noAutofit/>
          </a:bodyPr>
          <a:lstStyle>
            <a:lvl1pPr marL="285750" indent="-174625" algn="l" defTabSz="685800" rtl="0" eaLnBrk="1" latinLnBrk="0" hangingPunct="1">
              <a:lnSpc>
                <a:spcPct val="90000"/>
              </a:lnSpc>
              <a:spcBef>
                <a:spcPts val="1200"/>
              </a:spcBef>
              <a:spcAft>
                <a:spcPts val="150"/>
              </a:spcAft>
              <a:buClr>
                <a:srgbClr val="1771A9"/>
              </a:buClr>
              <a:buSzPct val="100000"/>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400050" algn="l" defTabSz="685800" rtl="0" eaLnBrk="1" latinLnBrk="0" hangingPunct="1">
              <a:lnSpc>
                <a:spcPct val="90000"/>
              </a:lnSpc>
              <a:spcBef>
                <a:spcPts val="1200"/>
              </a:spcBef>
              <a:spcAft>
                <a:spcPts val="300"/>
              </a:spcAft>
              <a:buClr>
                <a:srgbClr val="1771A9"/>
              </a:buClr>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028700" indent="-34290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314450" indent="-28575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1425575" indent="-169863" algn="l" defTabSz="685800" rtl="0" eaLnBrk="1" latinLnBrk="0" hangingPunct="1">
              <a:lnSpc>
                <a:spcPct val="90000"/>
              </a:lnSpc>
              <a:spcBef>
                <a:spcPts val="15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111125" indent="0">
              <a:buNone/>
            </a:pPr>
            <a:r>
              <a:rPr lang="en-US" sz="2000">
                <a:solidFill>
                  <a:srgbClr val="000000">
                    <a:lumMod val="75000"/>
                    <a:lumOff val="25000"/>
                  </a:srgbClr>
                </a:solidFill>
              </a:rPr>
              <a:t>At FCX, our Compliance Officers oversee a grievance mechanism for reporting, documenting and following up on violations of business conduct (including conflicts of interest).</a:t>
            </a:r>
          </a:p>
        </p:txBody>
      </p:sp>
      <p:pic>
        <p:nvPicPr>
          <p:cNvPr id="2050" name="Picture 2" descr="Self-Advocacy: Speak up – Erie County Board of Developmental Disabilities">
            <a:extLst>
              <a:ext uri="{FF2B5EF4-FFF2-40B4-BE49-F238E27FC236}">
                <a16:creationId xmlns:a16="http://schemas.microsoft.com/office/drawing/2014/main" id="{543E4125-9BFE-4153-AD2A-2FC85BE2A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236" y="1423842"/>
            <a:ext cx="3337188" cy="1491481"/>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3">
            <a:extLst>
              <a:ext uri="{FF2B5EF4-FFF2-40B4-BE49-F238E27FC236}">
                <a16:creationId xmlns:a16="http://schemas.microsoft.com/office/drawing/2014/main" id="{A6C1C0C9-A41C-4634-9F1E-DA32FB328358}"/>
              </a:ext>
            </a:extLst>
          </p:cNvPr>
          <p:cNvSpPr txBox="1">
            <a:spLocks/>
          </p:cNvSpPr>
          <p:nvPr/>
        </p:nvSpPr>
        <p:spPr>
          <a:xfrm>
            <a:off x="1631577" y="3170980"/>
            <a:ext cx="8829340" cy="3062767"/>
          </a:xfrm>
          <a:prstGeom prst="rect">
            <a:avLst/>
          </a:prstGeom>
        </p:spPr>
        <p:txBody>
          <a:bodyPr vert="horz" lIns="0" tIns="45720" rIns="0" bIns="45720" rtlCol="0" anchor="t">
            <a:noAutofit/>
          </a:bodyPr>
          <a:lstStyle>
            <a:lvl1pPr marL="285750" indent="-174625" algn="l" defTabSz="685800" rtl="0" eaLnBrk="1" latinLnBrk="0" hangingPunct="1">
              <a:lnSpc>
                <a:spcPct val="90000"/>
              </a:lnSpc>
              <a:spcBef>
                <a:spcPts val="1200"/>
              </a:spcBef>
              <a:spcAft>
                <a:spcPts val="150"/>
              </a:spcAft>
              <a:buClr>
                <a:srgbClr val="1771A9"/>
              </a:buClr>
              <a:buSzPct val="100000"/>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400050" algn="l" defTabSz="685800" rtl="0" eaLnBrk="1" latinLnBrk="0" hangingPunct="1">
              <a:lnSpc>
                <a:spcPct val="90000"/>
              </a:lnSpc>
              <a:spcBef>
                <a:spcPts val="1200"/>
              </a:spcBef>
              <a:spcAft>
                <a:spcPts val="300"/>
              </a:spcAft>
              <a:buClr>
                <a:srgbClr val="1771A9"/>
              </a:buClr>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028700" indent="-34290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314450" indent="-28575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1425575" indent="-169863" algn="l" defTabSz="685800" rtl="0" eaLnBrk="1" latinLnBrk="0" hangingPunct="1">
              <a:lnSpc>
                <a:spcPct val="90000"/>
              </a:lnSpc>
              <a:spcBef>
                <a:spcPts val="15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111125" indent="0">
              <a:buNone/>
            </a:pPr>
            <a:r>
              <a:rPr lang="en-US" sz="2000">
                <a:solidFill>
                  <a:srgbClr val="000000">
                    <a:lumMod val="75000"/>
                    <a:lumOff val="25000"/>
                  </a:srgbClr>
                </a:solidFill>
                <a:latin typeface="Tahoma"/>
                <a:ea typeface="Tahoma"/>
                <a:cs typeface="Tahoma"/>
              </a:rPr>
              <a:t>If you ever suspect that a policy has been violated, we encourage you to discuss it with your FCX contact or internal compliance department first. As FCX contractors, you may also utilize the below confidential options (without fear of retaliation):</a:t>
            </a:r>
          </a:p>
          <a:p>
            <a:pPr>
              <a:buClr>
                <a:srgbClr val="000000"/>
              </a:buClr>
            </a:pPr>
            <a:r>
              <a:rPr lang="en-US" sz="1600">
                <a:solidFill>
                  <a:srgbClr val="000000">
                    <a:lumMod val="75000"/>
                    <a:lumOff val="25000"/>
                  </a:srgbClr>
                </a:solidFill>
              </a:rPr>
              <a:t>Contact the FCX Compliance Department via email at </a:t>
            </a:r>
            <a:r>
              <a:rPr lang="en-US" sz="1600" b="1">
                <a:solidFill>
                  <a:srgbClr val="2683C6"/>
                </a:solidFill>
              </a:rPr>
              <a:t>compliance@fmi.com</a:t>
            </a:r>
          </a:p>
          <a:p>
            <a:pPr>
              <a:buClr>
                <a:srgbClr val="000000"/>
              </a:buClr>
            </a:pPr>
            <a:r>
              <a:rPr lang="en-US" sz="1600">
                <a:solidFill>
                  <a:srgbClr val="000000">
                    <a:lumMod val="75000"/>
                    <a:lumOff val="25000"/>
                  </a:srgbClr>
                </a:solidFill>
              </a:rPr>
              <a:t>Contact one of FCX’s Chief Compliance Officers at </a:t>
            </a:r>
            <a:r>
              <a:rPr lang="en-US" sz="1600" b="1">
                <a:solidFill>
                  <a:srgbClr val="000000">
                    <a:lumMod val="75000"/>
                    <a:lumOff val="25000"/>
                  </a:srgbClr>
                </a:solidFill>
              </a:rPr>
              <a:t>602-366-7550</a:t>
            </a:r>
            <a:r>
              <a:rPr lang="en-US" sz="1600">
                <a:solidFill>
                  <a:srgbClr val="000000">
                    <a:lumMod val="75000"/>
                    <a:lumOff val="25000"/>
                  </a:srgbClr>
                </a:solidFill>
              </a:rPr>
              <a:t> or via email at </a:t>
            </a:r>
            <a:r>
              <a:rPr lang="en-US" sz="1600" b="1">
                <a:solidFill>
                  <a:srgbClr val="2683C6"/>
                </a:solidFill>
              </a:rPr>
              <a:t>Compliance_Officer@fmi.com</a:t>
            </a:r>
          </a:p>
          <a:p>
            <a:pPr>
              <a:buClr>
                <a:srgbClr val="000000"/>
              </a:buClr>
            </a:pPr>
            <a:r>
              <a:rPr lang="en-US" sz="1600">
                <a:solidFill>
                  <a:srgbClr val="000000">
                    <a:lumMod val="75000"/>
                    <a:lumOff val="25000"/>
                  </a:srgbClr>
                </a:solidFill>
              </a:rPr>
              <a:t>Contact FCX’s Compliance Line at </a:t>
            </a:r>
            <a:r>
              <a:rPr lang="en-US" sz="1600" b="1">
                <a:solidFill>
                  <a:srgbClr val="000000">
                    <a:lumMod val="75000"/>
                    <a:lumOff val="25000"/>
                  </a:srgbClr>
                </a:solidFill>
              </a:rPr>
              <a:t>800-295-6783</a:t>
            </a:r>
            <a:r>
              <a:rPr lang="en-US" sz="1600">
                <a:solidFill>
                  <a:srgbClr val="000000">
                    <a:lumMod val="75000"/>
                    <a:lumOff val="25000"/>
                  </a:srgbClr>
                </a:solidFill>
              </a:rPr>
              <a:t> (you can remain anonymous)</a:t>
            </a:r>
          </a:p>
        </p:txBody>
      </p:sp>
    </p:spTree>
    <p:extLst>
      <p:ext uri="{BB962C8B-B14F-4D97-AF65-F5344CB8AC3E}">
        <p14:creationId xmlns:p14="http://schemas.microsoft.com/office/powerpoint/2010/main" val="3713583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49F043-1752-3795-DDF8-C621B11ED4CB}"/>
              </a:ext>
            </a:extLst>
          </p:cNvPr>
          <p:cNvSpPr>
            <a:spLocks noGrp="1"/>
          </p:cNvSpPr>
          <p:nvPr>
            <p:ph type="ctrTitle"/>
          </p:nvPr>
        </p:nvSpPr>
        <p:spPr/>
        <p:txBody>
          <a:bodyPr/>
          <a:lstStyle/>
          <a:p>
            <a:r>
              <a:rPr lang="en-US"/>
              <a:t>Appendix</a:t>
            </a:r>
          </a:p>
        </p:txBody>
      </p:sp>
      <p:sp>
        <p:nvSpPr>
          <p:cNvPr id="2" name="Slide Number Placeholder 1">
            <a:extLst>
              <a:ext uri="{FF2B5EF4-FFF2-40B4-BE49-F238E27FC236}">
                <a16:creationId xmlns:a16="http://schemas.microsoft.com/office/drawing/2014/main" id="{F28238D9-C0FD-E8AC-1B78-FBCE3F07B626}"/>
              </a:ext>
            </a:extLst>
          </p:cNvPr>
          <p:cNvSpPr>
            <a:spLocks noGrp="1"/>
          </p:cNvSpPr>
          <p:nvPr>
            <p:ph type="sldNum" sz="quarter" idx="4"/>
          </p:nvPr>
        </p:nvSpPr>
        <p:spPr/>
        <p:txBody>
          <a:bodyPr/>
          <a:lstStyle/>
          <a:p>
            <a:fld id="{B5EB69C0-7537-C24C-BC67-8B5F238D9475}" type="slidenum">
              <a:rPr lang="en-US"/>
              <a:pPr/>
              <a:t>35</a:t>
            </a:fld>
            <a:endParaRPr lang="en-US"/>
          </a:p>
        </p:txBody>
      </p:sp>
    </p:spTree>
    <p:extLst>
      <p:ext uri="{BB962C8B-B14F-4D97-AF65-F5344CB8AC3E}">
        <p14:creationId xmlns:p14="http://schemas.microsoft.com/office/powerpoint/2010/main" val="2086721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7F018A3-66A2-4812-A212-291AF495EE5E}"/>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24" imgH="623" progId="TCLayout.ActiveDocument.1">
                  <p:embed/>
                </p:oleObj>
              </mc:Choice>
              <mc:Fallback>
                <p:oleObj name="think-cell Slide" r:id="rId3" imgW="624" imgH="623" progId="TCLayout.ActiveDocument.1">
                  <p:embed/>
                  <p:pic>
                    <p:nvPicPr>
                      <p:cNvPr id="5" name="Object 4" hidden="1">
                        <a:extLst>
                          <a:ext uri="{FF2B5EF4-FFF2-40B4-BE49-F238E27FC236}">
                            <a16:creationId xmlns:a16="http://schemas.microsoft.com/office/drawing/2014/main" id="{D7F018A3-66A2-4812-A212-291AF495EE5E}"/>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1B9A221D-F1DD-454E-A699-375C88295093}"/>
              </a:ext>
            </a:extLst>
          </p:cNvPr>
          <p:cNvSpPr>
            <a:spLocks noGrp="1"/>
          </p:cNvSpPr>
          <p:nvPr>
            <p:ph type="sldNum" sz="quarter" idx="12"/>
          </p:nvPr>
        </p:nvSpPr>
        <p:spPr/>
        <p:txBody>
          <a:bodyPr/>
          <a:lstStyle/>
          <a:p>
            <a:pPr algn="l">
              <a:defRPr/>
            </a:pPr>
            <a:fld id="{B5EB69C0-7537-C24C-BC67-8B5F238D9475}" type="slidenum">
              <a:rPr lang="en-US" sz="1000"/>
              <a:pPr algn="l">
                <a:defRPr/>
              </a:pPr>
              <a:t>36</a:t>
            </a:fld>
            <a:endParaRPr lang="en-US" sz="1000"/>
          </a:p>
        </p:txBody>
      </p:sp>
      <p:sp>
        <p:nvSpPr>
          <p:cNvPr id="3" name="Content Placeholder 2">
            <a:extLst>
              <a:ext uri="{FF2B5EF4-FFF2-40B4-BE49-F238E27FC236}">
                <a16:creationId xmlns:a16="http://schemas.microsoft.com/office/drawing/2014/main" id="{3485F4E9-86E7-473C-88D4-B224D829E5D4}"/>
              </a:ext>
            </a:extLst>
          </p:cNvPr>
          <p:cNvSpPr>
            <a:spLocks noGrp="1"/>
          </p:cNvSpPr>
          <p:nvPr>
            <p:ph idx="1"/>
          </p:nvPr>
        </p:nvSpPr>
        <p:spPr>
          <a:xfrm>
            <a:off x="1825337" y="1415610"/>
            <a:ext cx="8393849" cy="4973355"/>
          </a:xfrm>
        </p:spPr>
        <p:txBody>
          <a:bodyPr>
            <a:normAutofit fontScale="92500" lnSpcReduction="10000"/>
          </a:bodyPr>
          <a:lstStyle/>
          <a:p>
            <a:pPr algn="l"/>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All FCX current shifts schedules are in compliance with the updates! </a:t>
            </a:r>
            <a:endParaRPr lang="en-US" sz="1800">
              <a:solidFill>
                <a:srgbClr val="DF562A"/>
              </a:solidFill>
              <a:latin typeface="Tahoma" panose="020B0604030504040204" pitchFamily="34" charset="0"/>
              <a:ea typeface="Tahoma" panose="020B0604030504040204" pitchFamily="34" charset="0"/>
              <a:cs typeface="Tahoma" panose="020B0604030504040204" pitchFamily="34" charset="0"/>
            </a:endParaRPr>
          </a:p>
          <a:p>
            <a:pPr algn="l"/>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Cannot exceed </a:t>
            </a:r>
            <a:r>
              <a:rPr lang="en-US" sz="1800" b="1">
                <a:solidFill>
                  <a:srgbClr val="C14628"/>
                </a:solidFill>
                <a:latin typeface="Tahoma" panose="020B0604030504040204" pitchFamily="34" charset="0"/>
                <a:ea typeface="Tahoma" panose="020B0604030504040204" pitchFamily="34" charset="0"/>
                <a:cs typeface="Tahoma" panose="020B0604030504040204" pitchFamily="34" charset="0"/>
              </a:rPr>
              <a:t>60 hours per week monthly average</a:t>
            </a:r>
          </a:p>
          <a:p>
            <a:pPr algn="l"/>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Must average at least </a:t>
            </a:r>
            <a:r>
              <a:rPr lang="en-US" sz="1800" b="1">
                <a:solidFill>
                  <a:srgbClr val="C14628"/>
                </a:solidFill>
                <a:latin typeface="Tahoma" panose="020B0604030504040204" pitchFamily="34" charset="0"/>
                <a:ea typeface="Tahoma" panose="020B0604030504040204" pitchFamily="34" charset="0"/>
                <a:cs typeface="Tahoma" panose="020B0604030504040204" pitchFamily="34" charset="0"/>
              </a:rPr>
              <a:t>one rest day in seven </a:t>
            </a:r>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in a calendar month</a:t>
            </a:r>
          </a:p>
          <a:p>
            <a:pPr algn="l"/>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Scheduled days worked shall not exceed either </a:t>
            </a:r>
            <a:r>
              <a:rPr lang="en-US" sz="1800" b="1">
                <a:solidFill>
                  <a:srgbClr val="C14628"/>
                </a:solidFill>
                <a:latin typeface="Tahoma" panose="020B0604030504040204" pitchFamily="34" charset="0"/>
                <a:ea typeface="Tahoma" panose="020B0604030504040204" pitchFamily="34" charset="0"/>
                <a:cs typeface="Tahoma" panose="020B0604030504040204" pitchFamily="34" charset="0"/>
              </a:rPr>
              <a:t>92 hours </a:t>
            </a:r>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per work-set during normal operations or </a:t>
            </a:r>
            <a:r>
              <a:rPr lang="en-US" sz="1800" b="1">
                <a:solidFill>
                  <a:srgbClr val="C14628"/>
                </a:solidFill>
                <a:latin typeface="Tahoma" panose="020B0604030504040204" pitchFamily="34" charset="0"/>
                <a:ea typeface="Tahoma" panose="020B0604030504040204" pitchFamily="34" charset="0"/>
                <a:cs typeface="Tahoma" panose="020B0604030504040204" pitchFamily="34" charset="0"/>
              </a:rPr>
              <a:t>182 hours </a:t>
            </a:r>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per work-set during outages without a rest day.</a:t>
            </a:r>
          </a:p>
          <a:p>
            <a:pPr algn="l"/>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Once a scheduled work-set is complete, there shall be a minimum of 24 hours of rest for 8 to 10 hour shifts and for shifts greater than 10 hours at least 34 hours of rest if the immediately preceding work set did not include 4 or more night shifts or at least 46 hours if the immediately preceding work set included 4 or more night shifts.</a:t>
            </a:r>
          </a:p>
          <a:p>
            <a:pPr algn="l"/>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Total hours, including OT should not exceed </a:t>
            </a:r>
            <a:r>
              <a:rPr lang="en-US" sz="1800" b="1">
                <a:solidFill>
                  <a:srgbClr val="C14628"/>
                </a:solidFill>
                <a:latin typeface="Tahoma" panose="020B0604030504040204" pitchFamily="34" charset="0"/>
                <a:ea typeface="Tahoma" panose="020B0604030504040204" pitchFamily="34" charset="0"/>
                <a:cs typeface="Tahoma" panose="020B0604030504040204" pitchFamily="34" charset="0"/>
              </a:rPr>
              <a:t>14 hours per day</a:t>
            </a:r>
          </a:p>
          <a:p>
            <a:pPr algn="l"/>
            <a:r>
              <a:rPr lang="en-US" sz="1800" u="sng">
                <a:solidFill>
                  <a:srgbClr val="000000"/>
                </a:solidFill>
                <a:latin typeface="Tahoma" panose="020B0604030504040204" pitchFamily="34" charset="0"/>
                <a:ea typeface="Tahoma" panose="020B0604030504040204" pitchFamily="34" charset="0"/>
                <a:cs typeface="Tahoma" panose="020B0604030504040204" pitchFamily="34" charset="0"/>
              </a:rPr>
              <a:t>On extended shifts</a:t>
            </a:r>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 total hours should not exceed </a:t>
            </a:r>
            <a:r>
              <a:rPr lang="en-US" sz="1800" b="1">
                <a:solidFill>
                  <a:srgbClr val="C14628"/>
                </a:solidFill>
                <a:latin typeface="Tahoma" panose="020B0604030504040204" pitchFamily="34" charset="0"/>
                <a:ea typeface="Tahoma" panose="020B0604030504040204" pitchFamily="34" charset="0"/>
                <a:cs typeface="Tahoma" panose="020B0604030504040204" pitchFamily="34" charset="0"/>
              </a:rPr>
              <a:t>16 hours per day </a:t>
            </a:r>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with a minimum of 8 hours off before the next shift</a:t>
            </a:r>
          </a:p>
          <a:p>
            <a:pPr algn="l"/>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Overtime beyond the scheduled shift should be </a:t>
            </a:r>
            <a:r>
              <a:rPr lang="en-US" sz="1800" b="1">
                <a:solidFill>
                  <a:srgbClr val="C14628"/>
                </a:solidFill>
                <a:latin typeface="Tahoma" panose="020B0604030504040204" pitchFamily="34" charset="0"/>
                <a:ea typeface="Tahoma" panose="020B0604030504040204" pitchFamily="34" charset="0"/>
                <a:cs typeface="Tahoma" panose="020B0604030504040204" pitchFamily="34" charset="0"/>
              </a:rPr>
              <a:t>voluntary</a:t>
            </a:r>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 unless there is an exceptional requirement to meet short-term business need</a:t>
            </a:r>
          </a:p>
          <a:p>
            <a:pPr algn="l"/>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Where overtime is required, provide employees as much </a:t>
            </a:r>
            <a:r>
              <a:rPr lang="en-US" sz="1800" b="1">
                <a:solidFill>
                  <a:srgbClr val="C14628"/>
                </a:solidFill>
                <a:latin typeface="Tahoma" panose="020B0604030504040204" pitchFamily="34" charset="0"/>
                <a:ea typeface="Tahoma" panose="020B0604030504040204" pitchFamily="34" charset="0"/>
                <a:cs typeface="Tahoma" panose="020B0604030504040204" pitchFamily="34" charset="0"/>
              </a:rPr>
              <a:t>advance</a:t>
            </a:r>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 notice as possible.</a:t>
            </a:r>
          </a:p>
          <a:p>
            <a:pPr algn="l"/>
            <a:r>
              <a:rPr lang="en-US" sz="1800" b="1">
                <a:solidFill>
                  <a:srgbClr val="C14628"/>
                </a:solidFill>
                <a:latin typeface="Tahoma" panose="020B0604030504040204" pitchFamily="34" charset="0"/>
                <a:ea typeface="Tahoma" panose="020B0604030504040204" pitchFamily="34" charset="0"/>
                <a:cs typeface="Tahoma" panose="020B0604030504040204" pitchFamily="34" charset="0"/>
              </a:rPr>
              <a:t>Applies</a:t>
            </a:r>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 to employees </a:t>
            </a:r>
            <a:r>
              <a:rPr lang="en-US" sz="1800" b="1">
                <a:solidFill>
                  <a:srgbClr val="C14628"/>
                </a:solidFill>
                <a:latin typeface="Tahoma" panose="020B0604030504040204" pitchFamily="34" charset="0"/>
                <a:ea typeface="Tahoma" panose="020B0604030504040204" pitchFamily="34" charset="0"/>
                <a:cs typeface="Tahoma" panose="020B0604030504040204" pitchFamily="34" charset="0"/>
              </a:rPr>
              <a:t>and on-site contractors</a:t>
            </a:r>
          </a:p>
          <a:p>
            <a:pPr algn="l"/>
            <a:endParaRPr lang="en-US" sz="180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ctr"/>
            <a:endParaRPr lang="en-US" sz="180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en-US" sz="180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en-US" sz="1800">
              <a:solidFill>
                <a:srgbClr val="C14628"/>
              </a:solidFill>
              <a:latin typeface="Tahoma" panose="020B0604030504040204" pitchFamily="34" charset="0"/>
              <a:ea typeface="Tahoma" panose="020B0604030504040204" pitchFamily="34" charset="0"/>
              <a:cs typeface="Tahoma" panose="020B0604030504040204" pitchFamily="34" charset="0"/>
            </a:endParaRPr>
          </a:p>
          <a:p>
            <a:endParaRPr lang="en-US" sz="1800">
              <a:solidFill>
                <a:srgbClr val="C14628"/>
              </a:solidFill>
              <a:latin typeface="Tahoma" panose="020B0604030504040204" pitchFamily="34" charset="0"/>
              <a:ea typeface="Tahoma" panose="020B0604030504040204" pitchFamily="34" charset="0"/>
              <a:cs typeface="Tahoma" panose="020B0604030504040204" pitchFamily="34" charset="0"/>
            </a:endParaRPr>
          </a:p>
          <a:p>
            <a:pPr marR="3400"/>
            <a:endParaRPr lang="en-US" sz="180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en-US" sz="180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en-US" sz="1800">
              <a:solidFill>
                <a:srgbClr val="C14628"/>
              </a:solidFill>
              <a:latin typeface="Tahoma" panose="020B0604030504040204" pitchFamily="34" charset="0"/>
              <a:ea typeface="Tahoma" panose="020B0604030504040204" pitchFamily="34" charset="0"/>
              <a:cs typeface="Tahoma" panose="020B0604030504040204" pitchFamily="34" charset="0"/>
            </a:endParaRPr>
          </a:p>
          <a:p>
            <a:endParaRPr lang="en-US" sz="1800">
              <a:solidFill>
                <a:srgbClr val="C14628"/>
              </a:solidFill>
              <a:latin typeface="Tahoma" panose="020B0604030504040204" pitchFamily="34" charset="0"/>
              <a:ea typeface="Tahoma" panose="020B0604030504040204" pitchFamily="34" charset="0"/>
              <a:cs typeface="Tahoma" panose="020B0604030504040204" pitchFamily="34" charset="0"/>
            </a:endParaRPr>
          </a:p>
          <a:p>
            <a:endParaRPr lang="en-US" sz="180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en-US" sz="180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en-US" sz="1800">
              <a:solidFill>
                <a:srgbClr val="C14628"/>
              </a:solidFill>
              <a:latin typeface="Tahoma" panose="020B0604030504040204" pitchFamily="34" charset="0"/>
              <a:ea typeface="Tahoma" panose="020B0604030504040204" pitchFamily="34" charset="0"/>
              <a:cs typeface="Tahoma" panose="020B0604030504040204" pitchFamily="34" charset="0"/>
            </a:endParaRPr>
          </a:p>
          <a:p>
            <a:endParaRPr lang="en-US" sz="180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en-US" sz="180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en-US" sz="180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l"/>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Title 3">
            <a:extLst>
              <a:ext uri="{FF2B5EF4-FFF2-40B4-BE49-F238E27FC236}">
                <a16:creationId xmlns:a16="http://schemas.microsoft.com/office/drawing/2014/main" id="{9B93952C-E6F5-4B3B-88F7-A70ED8AC2E12}"/>
              </a:ext>
            </a:extLst>
          </p:cNvPr>
          <p:cNvSpPr>
            <a:spLocks noGrp="1"/>
          </p:cNvSpPr>
          <p:nvPr>
            <p:ph type="title"/>
          </p:nvPr>
        </p:nvSpPr>
        <p:spPr/>
        <p:txBody>
          <a:bodyPr vert="horz">
            <a:noAutofit/>
          </a:bodyPr>
          <a:lstStyle/>
          <a:p>
            <a:r>
              <a:rPr lang="en-US">
                <a:latin typeface="Tahoma" panose="020B0604030504040204" pitchFamily="34" charset="0"/>
                <a:ea typeface="Tahoma" panose="020B0604030504040204" pitchFamily="34" charset="0"/>
                <a:cs typeface="Tahoma" panose="020B0604030504040204" pitchFamily="34" charset="0"/>
              </a:rPr>
              <a:t>Key Takeaways from the Fatigue Management Policy</a:t>
            </a:r>
          </a:p>
        </p:txBody>
      </p:sp>
    </p:spTree>
    <p:extLst>
      <p:ext uri="{BB962C8B-B14F-4D97-AF65-F5344CB8AC3E}">
        <p14:creationId xmlns:p14="http://schemas.microsoft.com/office/powerpoint/2010/main" val="1706716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14C880-D997-82D9-54D3-28B32F5014F3}"/>
              </a:ext>
            </a:extLst>
          </p:cNvPr>
          <p:cNvSpPr>
            <a:spLocks noGrp="1"/>
          </p:cNvSpPr>
          <p:nvPr>
            <p:ph type="sldNum" sz="quarter" idx="12"/>
          </p:nvPr>
        </p:nvSpPr>
        <p:spPr/>
        <p:txBody>
          <a:bodyPr/>
          <a:lstStyle/>
          <a:p>
            <a:fld id="{B5EB69C0-7537-C24C-BC67-8B5F238D9475}" type="slidenum">
              <a:rPr lang="en-US"/>
              <a:pPr/>
              <a:t>37</a:t>
            </a:fld>
            <a:endParaRPr lang="en-US"/>
          </a:p>
        </p:txBody>
      </p:sp>
      <p:sp>
        <p:nvSpPr>
          <p:cNvPr id="3" name="Content Placeholder 2">
            <a:extLst>
              <a:ext uri="{FF2B5EF4-FFF2-40B4-BE49-F238E27FC236}">
                <a16:creationId xmlns:a16="http://schemas.microsoft.com/office/drawing/2014/main" id="{2E6C6260-5476-2462-B1A0-EE127A74BB26}"/>
              </a:ext>
            </a:extLst>
          </p:cNvPr>
          <p:cNvSpPr>
            <a:spLocks noGrp="1"/>
          </p:cNvSpPr>
          <p:nvPr>
            <p:ph idx="1"/>
          </p:nvPr>
        </p:nvSpPr>
        <p:spPr/>
        <p:txBody>
          <a:bodyPr/>
          <a:lstStyle/>
          <a:p>
            <a:r>
              <a:rPr lang="en-US" b="1">
                <a:solidFill>
                  <a:srgbClr val="BB5D00"/>
                </a:solidFill>
                <a:latin typeface="Tahoma" panose="020B0604030504040204" pitchFamily="34" charset="0"/>
                <a:ea typeface="Tahoma" panose="020B0604030504040204" pitchFamily="34" charset="0"/>
                <a:cs typeface="Tahoma" panose="020B0604030504040204" pitchFamily="34" charset="0"/>
              </a:rPr>
              <a:t>Critical Controls</a:t>
            </a:r>
          </a:p>
          <a:p>
            <a:pPr lvl="1"/>
            <a:r>
              <a:rPr lang="en-US">
                <a:latin typeface="Tahoma" panose="020B0604030504040204" pitchFamily="34" charset="0"/>
                <a:ea typeface="Tahoma" panose="020B0604030504040204" pitchFamily="34" charset="0"/>
                <a:cs typeface="Tahoma" panose="020B0604030504040204" pitchFamily="34" charset="0"/>
              </a:rPr>
              <a:t>Fit for Duty checks</a:t>
            </a:r>
          </a:p>
          <a:p>
            <a:pPr lvl="1"/>
            <a:r>
              <a:rPr lang="en-US">
                <a:latin typeface="Tahoma" panose="020B0604030504040204" pitchFamily="34" charset="0"/>
                <a:ea typeface="Tahoma" panose="020B0604030504040204" pitchFamily="34" charset="0"/>
                <a:cs typeface="Tahoma" panose="020B0604030504040204" pitchFamily="34" charset="0"/>
              </a:rPr>
              <a:t>Provide time for and get adequate rest</a:t>
            </a:r>
          </a:p>
          <a:p>
            <a:pPr lvl="1"/>
            <a:r>
              <a:rPr lang="en-US">
                <a:latin typeface="Tahoma" panose="020B0604030504040204" pitchFamily="34" charset="0"/>
                <a:ea typeface="Tahoma" panose="020B0604030504040204" pitchFamily="34" charset="0"/>
                <a:cs typeface="Tahoma" panose="020B0604030504040204" pitchFamily="34" charset="0"/>
              </a:rPr>
              <a:t>Immediately reporting any unsafe conditions or behaviors</a:t>
            </a:r>
          </a:p>
          <a:p>
            <a:pPr lvl="1"/>
            <a:endParaRPr lang="en-US">
              <a:latin typeface="Tahoma" panose="020B0604030504040204" pitchFamily="34" charset="0"/>
              <a:ea typeface="Tahoma" panose="020B0604030504040204" pitchFamily="34" charset="0"/>
              <a:cs typeface="Tahoma" panose="020B0604030504040204" pitchFamily="34" charset="0"/>
            </a:endParaRPr>
          </a:p>
          <a:p>
            <a:r>
              <a:rPr lang="en-US" b="1">
                <a:solidFill>
                  <a:srgbClr val="BB5D00"/>
                </a:solidFill>
                <a:latin typeface="Tahoma" panose="020B0604030504040204" pitchFamily="34" charset="0"/>
                <a:ea typeface="Tahoma" panose="020B0604030504040204" pitchFamily="34" charset="0"/>
                <a:cs typeface="Tahoma" panose="020B0604030504040204" pitchFamily="34" charset="0"/>
              </a:rPr>
              <a:t>You are Empowered to Act</a:t>
            </a:r>
          </a:p>
          <a:p>
            <a:pPr lvl="1"/>
            <a:r>
              <a:rPr lang="en-US">
                <a:latin typeface="Tahoma" panose="020B0604030504040204" pitchFamily="34" charset="0"/>
                <a:ea typeface="Tahoma" panose="020B0604030504040204" pitchFamily="34" charset="0"/>
                <a:cs typeface="Tahoma" panose="020B0604030504040204" pitchFamily="34" charset="0"/>
              </a:rPr>
              <a:t>Follow the actions to stay safe</a:t>
            </a:r>
          </a:p>
          <a:p>
            <a:pPr lvl="1"/>
            <a:r>
              <a:rPr lang="en-US">
                <a:latin typeface="Tahoma" panose="020B0604030504040204" pitchFamily="34" charset="0"/>
                <a:ea typeface="Tahoma" panose="020B0604030504040204" pitchFamily="34" charset="0"/>
                <a:cs typeface="Tahoma" panose="020B0604030504040204" pitchFamily="34" charset="0"/>
              </a:rPr>
              <a:t>Arrive to work fit for duty</a:t>
            </a:r>
          </a:p>
          <a:p>
            <a:pPr lvl="1"/>
            <a:r>
              <a:rPr lang="en-US">
                <a:latin typeface="Tahoma" panose="020B0604030504040204" pitchFamily="34" charset="0"/>
                <a:ea typeface="Tahoma" panose="020B0604030504040204" pitchFamily="34" charset="0"/>
                <a:cs typeface="Tahoma" panose="020B0604030504040204" pitchFamily="34" charset="0"/>
              </a:rPr>
              <a:t>Recognize signs of fatigue and stop work, when necessary</a:t>
            </a:r>
          </a:p>
          <a:p>
            <a:pPr lvl="1"/>
            <a:endParaRPr lang="en-US">
              <a:latin typeface="Tahoma" panose="020B0604030504040204" pitchFamily="34" charset="0"/>
              <a:ea typeface="Tahoma" panose="020B0604030504040204" pitchFamily="34" charset="0"/>
              <a:cs typeface="Tahoma" panose="020B0604030504040204" pitchFamily="34" charset="0"/>
            </a:endParaRPr>
          </a:p>
          <a:p>
            <a:pPr marL="225425" lvl="1" indent="0" algn="ctr">
              <a:buNone/>
            </a:pPr>
            <a:r>
              <a:rPr lang="en-US" sz="2400" b="1">
                <a:solidFill>
                  <a:srgbClr val="BB5D00"/>
                </a:solidFill>
                <a:latin typeface="Tahoma" panose="020B0604030504040204" pitchFamily="34" charset="0"/>
                <a:ea typeface="Tahoma" panose="020B0604030504040204" pitchFamily="34" charset="0"/>
                <a:cs typeface="Tahoma" panose="020B0604030504040204" pitchFamily="34" charset="0"/>
              </a:rPr>
              <a:t>What other things can you do to ensure you adequately manage fatigue?</a:t>
            </a:r>
          </a:p>
        </p:txBody>
      </p:sp>
      <p:sp>
        <p:nvSpPr>
          <p:cNvPr id="4" name="Title 3">
            <a:extLst>
              <a:ext uri="{FF2B5EF4-FFF2-40B4-BE49-F238E27FC236}">
                <a16:creationId xmlns:a16="http://schemas.microsoft.com/office/drawing/2014/main" id="{8F0DA63C-FE24-6D35-BCDC-5C5483F2EBD1}"/>
              </a:ext>
            </a:extLst>
          </p:cNvPr>
          <p:cNvSpPr>
            <a:spLocks noGrp="1"/>
          </p:cNvSpPr>
          <p:nvPr>
            <p:ph type="title"/>
          </p:nvPr>
        </p:nvSpPr>
        <p:spPr/>
        <p:txBody>
          <a:bodyPr/>
          <a:lstStyle/>
          <a:p>
            <a:r>
              <a:rPr lang="en-US"/>
              <a:t>Fatigue Management Critical Controls</a:t>
            </a:r>
          </a:p>
        </p:txBody>
      </p:sp>
    </p:spTree>
    <p:extLst>
      <p:ext uri="{BB962C8B-B14F-4D97-AF65-F5344CB8AC3E}">
        <p14:creationId xmlns:p14="http://schemas.microsoft.com/office/powerpoint/2010/main" val="2505145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A9C449FE-7E5D-4754-8BDD-57A2C7B07943}"/>
              </a:ext>
            </a:extLst>
          </p:cNvPr>
          <p:cNvSpPr txBox="1">
            <a:spLocks/>
          </p:cNvSpPr>
          <p:nvPr/>
        </p:nvSpPr>
        <p:spPr>
          <a:xfrm>
            <a:off x="1638300" y="2997026"/>
            <a:ext cx="9029700" cy="3227130"/>
          </a:xfrm>
          <a:prstGeom prst="rect">
            <a:avLst/>
          </a:prstGeom>
        </p:spPr>
        <p:txBody>
          <a:bodyPr vert="horz" lIns="0" tIns="45720" rIns="0" bIns="45720" rtlCol="0">
            <a:noAutofit/>
          </a:bodyPr>
          <a:lstStyle>
            <a:lvl1pPr marL="285750" indent="-174625" algn="l" defTabSz="685800" rtl="0" eaLnBrk="1" latinLnBrk="0" hangingPunct="1">
              <a:lnSpc>
                <a:spcPct val="90000"/>
              </a:lnSpc>
              <a:spcBef>
                <a:spcPts val="1200"/>
              </a:spcBef>
              <a:spcAft>
                <a:spcPts val="150"/>
              </a:spcAft>
              <a:buClr>
                <a:srgbClr val="1771A9"/>
              </a:buClr>
              <a:buSzPct val="100000"/>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400050" algn="l" defTabSz="685800" rtl="0" eaLnBrk="1" latinLnBrk="0" hangingPunct="1">
              <a:lnSpc>
                <a:spcPct val="90000"/>
              </a:lnSpc>
              <a:spcBef>
                <a:spcPts val="1200"/>
              </a:spcBef>
              <a:spcAft>
                <a:spcPts val="300"/>
              </a:spcAft>
              <a:buClr>
                <a:srgbClr val="1771A9"/>
              </a:buClr>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028700" indent="-34290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314450" indent="-28575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1425575" indent="-169863" algn="l" defTabSz="685800" rtl="0" eaLnBrk="1" latinLnBrk="0" hangingPunct="1">
              <a:lnSpc>
                <a:spcPct val="90000"/>
              </a:lnSpc>
              <a:spcBef>
                <a:spcPts val="15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a:lnSpc>
                <a:spcPct val="107000"/>
              </a:lnSpc>
              <a:spcBef>
                <a:spcPts val="0"/>
              </a:spcBef>
              <a:spcAft>
                <a:spcPts val="0"/>
              </a:spcAft>
              <a:buSzPts val="1100"/>
              <a:buNone/>
            </a:pPr>
            <a:r>
              <a:rPr lang="en-US" sz="1800">
                <a:solidFill>
                  <a:srgbClr val="000000"/>
                </a:solidFill>
              </a:rPr>
              <a:t>Below are some ways we support local procurement:</a:t>
            </a:r>
          </a:p>
          <a:p>
            <a:pPr marL="0" indent="0">
              <a:lnSpc>
                <a:spcPct val="107000"/>
              </a:lnSpc>
              <a:spcBef>
                <a:spcPts val="0"/>
              </a:spcBef>
              <a:spcAft>
                <a:spcPts val="0"/>
              </a:spcAft>
              <a:buSzPts val="1100"/>
              <a:buNone/>
            </a:pPr>
            <a:endParaRPr lang="en-US" sz="1800">
              <a:solidFill>
                <a:srgbClr val="000000">
                  <a:lumMod val="75000"/>
                  <a:lumOff val="25000"/>
                </a:srgbClr>
              </a:solidFill>
            </a:endParaRPr>
          </a:p>
          <a:p>
            <a:pPr marL="342900" indent="-342900">
              <a:lnSpc>
                <a:spcPct val="107000"/>
              </a:lnSpc>
              <a:spcBef>
                <a:spcPts val="0"/>
              </a:spcBef>
              <a:spcAft>
                <a:spcPts val="0"/>
              </a:spcAft>
              <a:buClr>
                <a:srgbClr val="BB5D00"/>
              </a:buClr>
            </a:pPr>
            <a:r>
              <a:rPr lang="en-US" sz="1800">
                <a:solidFill>
                  <a:srgbClr val="000000"/>
                </a:solidFill>
              </a:rPr>
              <a:t>Participating in supplier fairs, roundtables, chamber of commerce meetings, and open house events. </a:t>
            </a:r>
          </a:p>
          <a:p>
            <a:pPr marL="342900" indent="-342900">
              <a:lnSpc>
                <a:spcPct val="107000"/>
              </a:lnSpc>
              <a:spcBef>
                <a:spcPts val="0"/>
              </a:spcBef>
              <a:spcAft>
                <a:spcPts val="0"/>
              </a:spcAft>
              <a:buClr>
                <a:srgbClr val="BB5D00"/>
              </a:buClr>
            </a:pPr>
            <a:r>
              <a:rPr lang="en-US" sz="1800" err="1">
                <a:solidFill>
                  <a:srgbClr val="000000"/>
                </a:solidFill>
              </a:rPr>
              <a:t>DreamBuilder</a:t>
            </a:r>
            <a:r>
              <a:rPr lang="en-US" sz="1800">
                <a:solidFill>
                  <a:srgbClr val="000000"/>
                </a:solidFill>
              </a:rPr>
              <a:t> program- an online business training program designed to help female entrepreneurs build and grow their own business.</a:t>
            </a:r>
          </a:p>
          <a:p>
            <a:pPr marL="342900" indent="-342900">
              <a:lnSpc>
                <a:spcPct val="107000"/>
              </a:lnSpc>
              <a:spcBef>
                <a:spcPts val="0"/>
              </a:spcBef>
              <a:spcAft>
                <a:spcPts val="800"/>
              </a:spcAft>
              <a:buClr>
                <a:srgbClr val="BB5D00"/>
              </a:buClr>
            </a:pPr>
            <a:r>
              <a:rPr lang="en-US" sz="1800">
                <a:solidFill>
                  <a:srgbClr val="000000"/>
                </a:solidFill>
              </a:rPr>
              <a:t>Keeping local supplier lists and making those available to larger contractors who may need additional resources or support during projects.</a:t>
            </a:r>
          </a:p>
          <a:p>
            <a:pPr marL="342900" indent="-342900">
              <a:lnSpc>
                <a:spcPct val="107000"/>
              </a:lnSpc>
              <a:spcBef>
                <a:spcPts val="0"/>
              </a:spcBef>
              <a:spcAft>
                <a:spcPts val="800"/>
              </a:spcAft>
              <a:buClr>
                <a:srgbClr val="BB5D00"/>
              </a:buClr>
            </a:pPr>
            <a:r>
              <a:rPr lang="en-US" sz="1800">
                <a:solidFill>
                  <a:srgbClr val="000000"/>
                </a:solidFill>
              </a:rPr>
              <a:t>Utilizing Ariba, which provides local suppliers with the benefit of participating in the Discovery tool, which connects suppliers and buyers through the broader Ariba network.  </a:t>
            </a:r>
          </a:p>
        </p:txBody>
      </p:sp>
      <p:sp>
        <p:nvSpPr>
          <p:cNvPr id="2" name="Slide Number Placeholder 1">
            <a:extLst>
              <a:ext uri="{FF2B5EF4-FFF2-40B4-BE49-F238E27FC236}">
                <a16:creationId xmlns:a16="http://schemas.microsoft.com/office/drawing/2014/main" id="{0B662589-9670-42EB-A57C-02DF810A1016}"/>
              </a:ext>
            </a:extLst>
          </p:cNvPr>
          <p:cNvSpPr>
            <a:spLocks noGrp="1"/>
          </p:cNvSpPr>
          <p:nvPr>
            <p:ph type="sldNum" sz="quarter" idx="12"/>
          </p:nvPr>
        </p:nvSpPr>
        <p:spPr>
          <a:xfrm>
            <a:off x="10256800" y="6481446"/>
            <a:ext cx="411200" cy="365125"/>
          </a:xfrm>
        </p:spPr>
        <p:txBody>
          <a:bodyPr vert="horz" lIns="91440" tIns="45720" rIns="91440" bIns="45720" rtlCol="0" anchor="ctr">
            <a:normAutofit/>
          </a:bodyPr>
          <a:lstStyle/>
          <a:p>
            <a:pPr>
              <a:spcAft>
                <a:spcPts val="600"/>
              </a:spcAft>
            </a:pPr>
            <a:fld id="{B5EB69C0-7537-C24C-BC67-8B5F238D9475}" type="slidenum">
              <a:rPr lang="en-US">
                <a:solidFill>
                  <a:srgbClr val="000000">
                    <a:lumMod val="85000"/>
                    <a:lumOff val="15000"/>
                  </a:srgbClr>
                </a:solidFill>
              </a:rPr>
              <a:pPr>
                <a:spcAft>
                  <a:spcPts val="600"/>
                </a:spcAft>
              </a:pPr>
              <a:t>38</a:t>
            </a:fld>
            <a:endParaRPr lang="en-US">
              <a:solidFill>
                <a:srgbClr val="000000">
                  <a:lumMod val="85000"/>
                  <a:lumOff val="15000"/>
                </a:srgbClr>
              </a:solidFill>
            </a:endParaRPr>
          </a:p>
        </p:txBody>
      </p:sp>
      <p:sp>
        <p:nvSpPr>
          <p:cNvPr id="3" name="Title 2">
            <a:extLst>
              <a:ext uri="{FF2B5EF4-FFF2-40B4-BE49-F238E27FC236}">
                <a16:creationId xmlns:a16="http://schemas.microsoft.com/office/drawing/2014/main" id="{E96817DA-490B-45B1-8226-5094252B31AA}"/>
              </a:ext>
            </a:extLst>
          </p:cNvPr>
          <p:cNvSpPr>
            <a:spLocks noGrp="1"/>
          </p:cNvSpPr>
          <p:nvPr>
            <p:ph type="title"/>
          </p:nvPr>
        </p:nvSpPr>
        <p:spPr>
          <a:xfrm>
            <a:off x="1728701" y="271032"/>
            <a:ext cx="7744345" cy="854647"/>
          </a:xfrm>
        </p:spPr>
        <p:txBody>
          <a:bodyPr vert="horz" lIns="91440" tIns="45720" rIns="91440" bIns="45720" rtlCol="0" anchor="ctr">
            <a:noAutofit/>
          </a:bodyPr>
          <a:lstStyle/>
          <a:p>
            <a:r>
              <a:rPr lang="en-US" sz="2800" spc="-38">
                <a:solidFill>
                  <a:schemeClr val="tx1"/>
                </a:solidFill>
                <a:latin typeface="Tahoma" panose="020B0604030504040204" pitchFamily="34" charset="0"/>
                <a:ea typeface="Tahoma" panose="020B0604030504040204" pitchFamily="34" charset="0"/>
                <a:cs typeface="Tahoma" panose="020B0604030504040204" pitchFamily="34" charset="0"/>
              </a:rPr>
              <a:t>Community- Local Procurement &amp; </a:t>
            </a:r>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Ways We </a:t>
            </a:r>
            <a:r>
              <a:rPr lang="en-US" sz="2800" spc="-38">
                <a:solidFill>
                  <a:schemeClr val="tx1"/>
                </a:solidFill>
                <a:latin typeface="Tahoma" panose="020B0604030504040204" pitchFamily="34" charset="0"/>
                <a:ea typeface="Tahoma" panose="020B0604030504040204" pitchFamily="34" charset="0"/>
                <a:cs typeface="Tahoma" panose="020B0604030504040204" pitchFamily="34" charset="0"/>
              </a:rPr>
              <a:t>Support Local</a:t>
            </a:r>
          </a:p>
        </p:txBody>
      </p:sp>
      <p:sp>
        <p:nvSpPr>
          <p:cNvPr id="6" name="Content Placeholder 3">
            <a:extLst>
              <a:ext uri="{FF2B5EF4-FFF2-40B4-BE49-F238E27FC236}">
                <a16:creationId xmlns:a16="http://schemas.microsoft.com/office/drawing/2014/main" id="{160F62F0-EFB8-4191-BD29-E2651F5DBF6E}"/>
              </a:ext>
            </a:extLst>
          </p:cNvPr>
          <p:cNvSpPr txBox="1">
            <a:spLocks/>
          </p:cNvSpPr>
          <p:nvPr/>
        </p:nvSpPr>
        <p:spPr>
          <a:xfrm>
            <a:off x="2867684" y="1293450"/>
            <a:ext cx="7594716" cy="1124196"/>
          </a:xfrm>
          <a:prstGeom prst="rect">
            <a:avLst/>
          </a:prstGeom>
        </p:spPr>
        <p:txBody>
          <a:bodyPr vert="horz" lIns="0" tIns="45720" rIns="0" bIns="45720" rtlCol="0">
            <a:noAutofit/>
          </a:bodyPr>
          <a:lstStyle>
            <a:lvl1pPr marL="285750" indent="-174625" algn="l" defTabSz="685800" rtl="0" eaLnBrk="1" latinLnBrk="0" hangingPunct="1">
              <a:lnSpc>
                <a:spcPct val="90000"/>
              </a:lnSpc>
              <a:spcBef>
                <a:spcPts val="1200"/>
              </a:spcBef>
              <a:spcAft>
                <a:spcPts val="150"/>
              </a:spcAft>
              <a:buClr>
                <a:srgbClr val="1771A9"/>
              </a:buClr>
              <a:buSzPct val="100000"/>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400050" algn="l" defTabSz="685800" rtl="0" eaLnBrk="1" latinLnBrk="0" hangingPunct="1">
              <a:lnSpc>
                <a:spcPct val="90000"/>
              </a:lnSpc>
              <a:spcBef>
                <a:spcPts val="1200"/>
              </a:spcBef>
              <a:spcAft>
                <a:spcPts val="300"/>
              </a:spcAft>
              <a:buClr>
                <a:srgbClr val="1771A9"/>
              </a:buClr>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028700" indent="-34290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314450" indent="-285750" algn="l" defTabSz="685800" rtl="0" eaLnBrk="1" latinLnBrk="0" hangingPunct="1">
              <a:lnSpc>
                <a:spcPct val="90000"/>
              </a:lnSpc>
              <a:spcBef>
                <a:spcPts val="120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1425575" indent="-169863" algn="l" defTabSz="685800" rtl="0" eaLnBrk="1" latinLnBrk="0" hangingPunct="1">
              <a:lnSpc>
                <a:spcPct val="90000"/>
              </a:lnSpc>
              <a:spcBef>
                <a:spcPts val="150"/>
              </a:spcBef>
              <a:spcAft>
                <a:spcPts val="300"/>
              </a:spcAft>
              <a:buClr>
                <a:srgbClr val="BB5D00"/>
              </a:buClr>
              <a:buFont typeface="Arial" panose="020B0604020202020204" pitchFamily="34" charset="0"/>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111125" indent="0">
              <a:buNone/>
            </a:pPr>
            <a:r>
              <a:rPr lang="en-US" sz="1800">
                <a:solidFill>
                  <a:srgbClr val="000000"/>
                </a:solidFill>
              </a:rPr>
              <a:t>As a member of ICMM, FCX is committed to enabling access by local enterprises to procurement and </a:t>
            </a:r>
            <a:r>
              <a:rPr lang="en-US" sz="1800" u="sng">
                <a:solidFill>
                  <a:srgbClr val="000000"/>
                </a:solidFill>
              </a:rPr>
              <a:t>contracting opportunities </a:t>
            </a:r>
            <a:r>
              <a:rPr lang="en-US" sz="1800">
                <a:solidFill>
                  <a:srgbClr val="000000"/>
                </a:solidFill>
              </a:rPr>
              <a:t>across the project life-cycle, both directly and by encouraging larger contractors and suppliers, and by supporting initiatives to enhance economic opportunities for local communities.</a:t>
            </a:r>
          </a:p>
          <a:p>
            <a:pPr marL="0" indent="0">
              <a:lnSpc>
                <a:spcPct val="107000"/>
              </a:lnSpc>
              <a:spcBef>
                <a:spcPts val="0"/>
              </a:spcBef>
              <a:spcAft>
                <a:spcPts val="0"/>
              </a:spcAft>
              <a:buSzPts val="1100"/>
              <a:buNone/>
            </a:pPr>
            <a:endParaRPr lang="en-US" sz="1600">
              <a:solidFill>
                <a:srgbClr val="000000"/>
              </a:solidFill>
            </a:endParaRPr>
          </a:p>
        </p:txBody>
      </p:sp>
      <p:pic>
        <p:nvPicPr>
          <p:cNvPr id="7" name="Picture 2">
            <a:extLst>
              <a:ext uri="{FF2B5EF4-FFF2-40B4-BE49-F238E27FC236}">
                <a16:creationId xmlns:a16="http://schemas.microsoft.com/office/drawing/2014/main" id="{4604E89F-BD49-4FB1-B7FC-5510E6739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700" y="1270658"/>
            <a:ext cx="1138984" cy="11389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ream Builder">
            <a:extLst>
              <a:ext uri="{FF2B5EF4-FFF2-40B4-BE49-F238E27FC236}">
                <a16:creationId xmlns:a16="http://schemas.microsoft.com/office/drawing/2014/main" id="{7C0EFE61-BEED-46DE-8C9F-BA2ECA21B1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475" y="2661483"/>
            <a:ext cx="1928806" cy="43746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615CE0A-4907-4054-A1CB-5F1FB8F469B0}"/>
              </a:ext>
            </a:extLst>
          </p:cNvPr>
          <p:cNvSpPr txBox="1"/>
          <p:nvPr/>
        </p:nvSpPr>
        <p:spPr>
          <a:xfrm>
            <a:off x="7896226" y="3098943"/>
            <a:ext cx="2771775" cy="369332"/>
          </a:xfrm>
          <a:prstGeom prst="rect">
            <a:avLst/>
          </a:prstGeom>
          <a:noFill/>
        </p:spPr>
        <p:txBody>
          <a:bodyPr wrap="square">
            <a:spAutoFit/>
          </a:bodyPr>
          <a:lstStyle/>
          <a:p>
            <a:r>
              <a:rPr lang="en-US">
                <a:solidFill>
                  <a:srgbClr val="000000"/>
                </a:solidFill>
                <a:latin typeface="Arial" panose="020B0604020202020204"/>
                <a:hlinkClick r:id="rId5"/>
              </a:rPr>
              <a:t>https://dreambuilder.org/</a:t>
            </a:r>
            <a:endParaRPr lang="en-US">
              <a:solidFill>
                <a:srgbClr val="000000"/>
              </a:solidFill>
              <a:latin typeface="Arial" panose="020B0604020202020204"/>
            </a:endParaRPr>
          </a:p>
        </p:txBody>
      </p:sp>
    </p:spTree>
    <p:extLst>
      <p:ext uri="{BB962C8B-B14F-4D97-AF65-F5344CB8AC3E}">
        <p14:creationId xmlns:p14="http://schemas.microsoft.com/office/powerpoint/2010/main" val="69779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4B07D-C33F-4890-3025-5499869E12DC}"/>
              </a:ext>
            </a:extLst>
          </p:cNvPr>
          <p:cNvPicPr>
            <a:picLocks noChangeAspect="1"/>
          </p:cNvPicPr>
          <p:nvPr/>
        </p:nvPicPr>
        <p:blipFill rotWithShape="1">
          <a:blip r:embed="rId3"/>
          <a:srcRect b="28455"/>
          <a:stretch/>
        </p:blipFill>
        <p:spPr>
          <a:xfrm>
            <a:off x="-2762" y="-12138"/>
            <a:ext cx="644039" cy="6870138"/>
          </a:xfrm>
          <a:prstGeom prst="rect">
            <a:avLst/>
          </a:prstGeom>
        </p:spPr>
      </p:pic>
      <p:pic>
        <p:nvPicPr>
          <p:cNvPr id="13" name="Picture 12">
            <a:extLst>
              <a:ext uri="{FF2B5EF4-FFF2-40B4-BE49-F238E27FC236}">
                <a16:creationId xmlns:a16="http://schemas.microsoft.com/office/drawing/2014/main" id="{5C328345-B921-5490-4888-2A6D8A4C68E5}"/>
              </a:ext>
            </a:extLst>
          </p:cNvPr>
          <p:cNvPicPr>
            <a:picLocks noChangeAspect="1"/>
          </p:cNvPicPr>
          <p:nvPr/>
        </p:nvPicPr>
        <p:blipFill>
          <a:blip r:embed="rId4">
            <a:extLst>
              <a:ext uri="{28A0092B-C50C-407E-A947-70E740481C1C}">
                <a14:useLocalDpi xmlns:a14="http://schemas.microsoft.com/office/drawing/2010/main" val="0"/>
              </a:ext>
            </a:extLst>
          </a:blip>
          <a:srcRect l="16" r="16"/>
          <a:stretch/>
        </p:blipFill>
        <p:spPr>
          <a:xfrm>
            <a:off x="618351" y="-12138"/>
            <a:ext cx="11573649" cy="6870138"/>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0"/>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Open Forum</a:t>
            </a:r>
            <a:endParaRPr lang="en-US" sz="3600" b="1" dirty="0">
              <a:solidFill>
                <a:schemeClr val="bg1"/>
              </a:solidFill>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496876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1D711-5367-1114-BBD6-714F61C02A1C}"/>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AE29F842-24AF-195E-BBA1-F56FACFEF9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867BA071-79C0-A244-E307-BC1537790A0F}"/>
              </a:ext>
            </a:extLst>
          </p:cNvPr>
          <p:cNvPicPr>
            <a:picLocks noChangeAspect="1"/>
          </p:cNvPicPr>
          <p:nvPr/>
        </p:nvPicPr>
        <p:blipFill>
          <a:blip r:embed="rId5">
            <a:extLst>
              <a:ext uri="{28A0092B-C50C-407E-A947-70E740481C1C}">
                <a14:useLocalDpi xmlns:a14="http://schemas.microsoft.com/office/drawing/2010/main" val="0"/>
              </a:ext>
            </a:extLst>
          </a:blip>
          <a:srcRect l="3" r="3"/>
          <a:stretch/>
        </p:blipFill>
        <p:spPr>
          <a:xfrm>
            <a:off x="1266091" y="398836"/>
            <a:ext cx="10933791" cy="6146071"/>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Safety Shares </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89452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EFC15D-96BB-D774-D9B9-638E97766AD2}"/>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E531367C-82BB-C7F0-86EE-B3A5E0782C25}"/>
              </a:ext>
            </a:extLst>
          </p:cNvPr>
          <p:cNvSpPr>
            <a:spLocks noGrp="1"/>
          </p:cNvSpPr>
          <p:nvPr>
            <p:ph idx="1"/>
          </p:nvPr>
        </p:nvSpPr>
        <p:spPr>
          <a:xfrm>
            <a:off x="838199" y="2120256"/>
            <a:ext cx="6055581" cy="2064117"/>
          </a:xfrm>
        </p:spPr>
        <p:txBody>
          <a:bodyPr>
            <a:noAutofit/>
          </a:bodyPr>
          <a:lstStyle/>
          <a:p>
            <a:pPr>
              <a:spcBef>
                <a:spcPts val="0"/>
              </a:spcBef>
              <a:spcAft>
                <a:spcPts val="1200"/>
              </a:spcAft>
              <a:buClr>
                <a:srgbClr val="C66A39"/>
              </a:buClr>
            </a:pPr>
            <a:r>
              <a:rPr lang="en-US" dirty="0">
                <a:latin typeface="Arial" panose="020B0604020202020204" pitchFamily="34" charset="0"/>
                <a:cs typeface="Arial" panose="020B0604020202020204" pitchFamily="34" charset="0"/>
              </a:rPr>
              <a:t>October 9</a:t>
            </a:r>
            <a:r>
              <a:rPr lang="en-US" baseline="30000" dirty="0">
                <a:latin typeface="Arial" panose="020B0604020202020204" pitchFamily="34" charset="0"/>
                <a:cs typeface="Arial" panose="020B0604020202020204" pitchFamily="34" charset="0"/>
              </a:rPr>
              <a:t>th</a:t>
            </a:r>
            <a:endParaRPr lang="en-US" dirty="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November 20</a:t>
            </a:r>
            <a:r>
              <a:rPr lang="en-US" baseline="30000" dirty="0">
                <a:latin typeface="Arial" panose="020B0604020202020204" pitchFamily="34" charset="0"/>
                <a:cs typeface="Arial" panose="020B0604020202020204" pitchFamily="34" charset="0"/>
              </a:rPr>
              <a:t>th</a:t>
            </a:r>
            <a:endParaRPr lang="en-US" dirty="0">
              <a:latin typeface="Arial" panose="020B0604020202020204" pitchFamily="34" charset="0"/>
              <a:cs typeface="Arial" panose="020B0604020202020204" pitchFamily="34" charset="0"/>
            </a:endParaRPr>
          </a:p>
          <a:p>
            <a:pPr>
              <a:spcBef>
                <a:spcPts val="0"/>
              </a:spcBef>
              <a:spcAft>
                <a:spcPts val="1200"/>
              </a:spcAft>
              <a:buClr>
                <a:srgbClr val="C66A39"/>
              </a:buClr>
            </a:pPr>
            <a:r>
              <a:rPr lang="en-US" dirty="0">
                <a:latin typeface="Arial" panose="020B0604020202020204" pitchFamily="34" charset="0"/>
                <a:cs typeface="Arial" panose="020B0604020202020204" pitchFamily="34" charset="0"/>
              </a:rPr>
              <a:t>December 18</a:t>
            </a:r>
            <a:r>
              <a:rPr lang="en-US" baseline="30000" dirty="0">
                <a:latin typeface="Arial" panose="020B0604020202020204" pitchFamily="34" charset="0"/>
                <a:cs typeface="Arial" panose="020B0604020202020204" pitchFamily="34" charset="0"/>
              </a:rPr>
              <a:t>th</a:t>
            </a:r>
            <a:endParaRPr lang="en-US" dirty="0">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dirty="0">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dirty="0">
              <a:latin typeface="Arial" panose="020B0604020202020204" pitchFamily="34" charset="0"/>
              <a:cs typeface="Arial" panose="020B0604020202020204" pitchFamily="34" charset="0"/>
            </a:endParaRPr>
          </a:p>
          <a:p>
            <a:pPr marL="0" indent="0">
              <a:spcBef>
                <a:spcPts val="0"/>
              </a:spcBef>
              <a:spcAft>
                <a:spcPts val="1200"/>
              </a:spcAft>
              <a:buClr>
                <a:srgbClr val="C66A39"/>
              </a:buClr>
              <a:buNone/>
            </a:pPr>
            <a:r>
              <a:rPr lang="en-US" sz="3200" dirty="0">
                <a:latin typeface="Arial" panose="020B0604020202020204" pitchFamily="34" charset="0"/>
                <a:cs typeface="Arial" panose="020B0604020202020204" pitchFamily="34" charset="0"/>
              </a:rPr>
              <a:t>Meetings begin 1 PM MST</a:t>
            </a:r>
          </a:p>
          <a:p>
            <a:pPr marL="0" indent="0">
              <a:spcBef>
                <a:spcPts val="0"/>
              </a:spcBef>
              <a:spcAft>
                <a:spcPts val="1200"/>
              </a:spcAft>
              <a:buClr>
                <a:srgbClr val="C66A39"/>
              </a:buClr>
              <a:buNone/>
            </a:pPr>
            <a:r>
              <a:rPr lang="en-US" sz="3200" dirty="0">
                <a:latin typeface="Arial" panose="020B0604020202020204" pitchFamily="34" charset="0"/>
                <a:cs typeface="Arial" panose="020B0604020202020204" pitchFamily="34" charset="0"/>
              </a:rPr>
              <a:t>Mine and Mill Options Monthly</a:t>
            </a:r>
          </a:p>
        </p:txBody>
      </p:sp>
      <p:sp>
        <p:nvSpPr>
          <p:cNvPr id="17" name="TextBox 16">
            <a:extLst>
              <a:ext uri="{FF2B5EF4-FFF2-40B4-BE49-F238E27FC236}">
                <a16:creationId xmlns:a16="http://schemas.microsoft.com/office/drawing/2014/main" id="{656611FE-9FE3-BE7E-BACA-FBFD37B5DF3A}"/>
              </a:ext>
            </a:extLst>
          </p:cNvPr>
          <p:cNvSpPr txBox="1"/>
          <p:nvPr/>
        </p:nvSpPr>
        <p:spPr>
          <a:xfrm>
            <a:off x="838200" y="365125"/>
            <a:ext cx="5602383" cy="1569660"/>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2025 Meeting Schedule</a:t>
            </a:r>
            <a:endParaRPr lang="en-US" sz="3600" b="1" dirty="0">
              <a:solidFill>
                <a:srgbClr val="004449"/>
              </a:solidFill>
              <a:latin typeface="Arial" panose="020B0604020202020204" pitchFamily="34" charset="0"/>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11178DC9-4175-4867-C911-EAF0272C9F6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Tree>
    <p:extLst>
      <p:ext uri="{BB962C8B-B14F-4D97-AF65-F5344CB8AC3E}">
        <p14:creationId xmlns:p14="http://schemas.microsoft.com/office/powerpoint/2010/main" val="978846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Contractor EWS Access</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1953935" y="1444353"/>
            <a:ext cx="4733943" cy="3956981"/>
          </a:xfrm>
          <a:prstGeom prst="rect">
            <a:avLst/>
          </a:prstGeom>
          <a:noFill/>
        </p:spPr>
        <p:txBody>
          <a:bodyPr wrap="square" rtlCol="0">
            <a:spAutoFit/>
          </a:bodyPr>
          <a:lstStyle/>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Access to site digital forms now available to Contractors!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Integration of Contractor submitted forms into internal dashboards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Forms can be used in online and offline modes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Request Access with QR Code or </a:t>
            </a: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hlinkClick r:id="rId3"/>
              </a:rPr>
              <a:t>HERE</a:t>
            </a:r>
            <a:endPar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R="0" lvl="0" algn="l" defTabSz="685800" rtl="0" eaLnBrk="1" fontAlgn="auto" latinLnBrk="0" hangingPunct="1">
              <a:lnSpc>
                <a:spcPct val="90000"/>
              </a:lnSpc>
              <a:spcBef>
                <a:spcPts val="750"/>
              </a:spcBef>
              <a:spcAft>
                <a:spcPts val="0"/>
              </a:spcAft>
              <a:buClr>
                <a:srgbClr val="005DAB"/>
              </a:buClr>
              <a:buSzPct val="110000"/>
              <a:tabLst/>
              <a:defRPr/>
            </a:pPr>
            <a:endPar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Reach out to H&amp;S Department with any questions or issues</a:t>
            </a:r>
          </a:p>
        </p:txBody>
      </p:sp>
      <p:pic>
        <p:nvPicPr>
          <p:cNvPr id="2" name="Picture 1" descr="A cork board with notes and words&#10;&#10;AI-generated content may be incorrect.">
            <a:extLst>
              <a:ext uri="{FF2B5EF4-FFF2-40B4-BE49-F238E27FC236}">
                <a16:creationId xmlns:a16="http://schemas.microsoft.com/office/drawing/2014/main" id="{FC968212-7AA4-11F7-79FB-B7C3A8499DD7}"/>
              </a:ext>
            </a:extLst>
          </p:cNvPr>
          <p:cNvPicPr>
            <a:picLocks noChangeAspect="1"/>
          </p:cNvPicPr>
          <p:nvPr/>
        </p:nvPicPr>
        <p:blipFill>
          <a:blip r:embed="rId4"/>
          <a:stretch>
            <a:fillRect/>
          </a:stretch>
        </p:blipFill>
        <p:spPr>
          <a:xfrm>
            <a:off x="7430705" y="1372290"/>
            <a:ext cx="3783137" cy="5041493"/>
          </a:xfrm>
          <a:prstGeom prst="rect">
            <a:avLst/>
          </a:prstGeom>
        </p:spPr>
      </p:pic>
    </p:spTree>
    <p:extLst>
      <p:ext uri="{BB962C8B-B14F-4D97-AF65-F5344CB8AC3E}">
        <p14:creationId xmlns:p14="http://schemas.microsoft.com/office/powerpoint/2010/main" val="2374943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F78B1-865A-2E81-F171-D63A46B6B9E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AC22ED7-6868-DC1D-7CCE-C38A26A8B3A5}"/>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7508508-C1F5-F85E-4A5F-CD293307B12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64B7D0-A78C-002F-D67D-E3C7F8FC8DC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94873A-D171-60CB-4513-62A31036CCCE}"/>
              </a:ext>
            </a:extLst>
          </p:cNvPr>
          <p:cNvSpPr txBox="1"/>
          <p:nvPr/>
        </p:nvSpPr>
        <p:spPr>
          <a:xfrm>
            <a:off x="1953936" y="541294"/>
            <a:ext cx="9455092" cy="830997"/>
          </a:xfrm>
          <a:prstGeom prst="rect">
            <a:avLst/>
          </a:prstGeom>
          <a:noFill/>
        </p:spPr>
        <p:txBody>
          <a:bodyPr wrap="square" rtlCol="0">
            <a:spAutoFit/>
          </a:bodyPr>
          <a:lstStyle/>
          <a:p>
            <a:r>
              <a:rPr lang="en-US" sz="4800" b="1" dirty="0">
                <a:solidFill>
                  <a:srgbClr val="004449"/>
                </a:solidFill>
                <a:latin typeface="Arial" panose="020B0604020202020204" pitchFamily="34" charset="0"/>
                <a:cs typeface="Arial" panose="020B0604020202020204" pitchFamily="34" charset="0"/>
              </a:rPr>
              <a:t>September Sign-Off Record</a:t>
            </a:r>
            <a:endParaRPr lang="en-US" sz="3600" b="1" dirty="0">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B892ED-A103-F85D-652A-2F482848A6D0}"/>
              </a:ext>
            </a:extLst>
          </p:cNvPr>
          <p:cNvSpPr txBox="1"/>
          <p:nvPr/>
        </p:nvSpPr>
        <p:spPr>
          <a:xfrm>
            <a:off x="1953935" y="1444353"/>
            <a:ext cx="9813995" cy="11223585"/>
          </a:xfrm>
          <a:prstGeom prst="rect">
            <a:avLst/>
          </a:prstGeom>
          <a:noFill/>
        </p:spPr>
        <p:txBody>
          <a:bodyPr wrap="square" numCol="2" rtlCol="0">
            <a:spAutoFit/>
          </a:bodyPr>
          <a:lstStyle/>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endParaRPr lang="en-US" sz="2200" dirty="0"/>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Font typeface="Arial" panose="020B0604020202020204" pitchFamily="34" charset="0"/>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a:p>
            <a:pPr marL="342900" indent="-342900">
              <a:lnSpc>
                <a:spcPct val="150000"/>
              </a:lnSpc>
              <a:buAutoNum type="arabicPeriod"/>
            </a:pPr>
            <a:r>
              <a:rPr lang="en-US" sz="2200" dirty="0"/>
              <a:t>_____________________</a:t>
            </a:r>
          </a:p>
        </p:txBody>
      </p:sp>
    </p:spTree>
    <p:extLst>
      <p:ext uri="{BB962C8B-B14F-4D97-AF65-F5344CB8AC3E}">
        <p14:creationId xmlns:p14="http://schemas.microsoft.com/office/powerpoint/2010/main" val="3072763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9D414-EB9A-3DB8-785B-C80D5106D36E}"/>
            </a:ext>
          </a:extLst>
        </p:cNvPr>
        <p:cNvGrpSpPr/>
        <p:nvPr/>
      </p:nvGrpSpPr>
      <p:grpSpPr>
        <a:xfrm>
          <a:off x="0" y="0"/>
          <a:ext cx="0" cy="0"/>
          <a:chOff x="0" y="0"/>
          <a:chExt cx="0" cy="0"/>
        </a:xfrm>
      </p:grpSpPr>
      <p:sp>
        <p:nvSpPr>
          <p:cNvPr id="38" name="Rounded Rectangle 107">
            <a:extLst>
              <a:ext uri="{FF2B5EF4-FFF2-40B4-BE49-F238E27FC236}">
                <a16:creationId xmlns:a16="http://schemas.microsoft.com/office/drawing/2014/main" id="{96BECB93-6F76-4757-234B-E2BC66D2FF40}"/>
              </a:ext>
            </a:extLst>
          </p:cNvPr>
          <p:cNvSpPr/>
          <p:nvPr/>
        </p:nvSpPr>
        <p:spPr>
          <a:xfrm>
            <a:off x="1976879" y="2420013"/>
            <a:ext cx="9886962" cy="2887408"/>
          </a:xfrm>
          <a:prstGeom prst="roundRect">
            <a:avLst>
              <a:gd name="adj" fmla="val 2603"/>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920FB57B-22A7-9FD0-4C2B-DCC2AFA13C52}"/>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7AA2138-0EED-C6E1-81F7-3F6DBBD98E04}"/>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41D20D6-F3F2-52BA-C70E-B3325E67C355}"/>
              </a:ext>
            </a:extLst>
          </p:cNvPr>
          <p:cNvSpPr/>
          <p:nvPr/>
        </p:nvSpPr>
        <p:spPr>
          <a:xfrm>
            <a:off x="1515978" y="6429368"/>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84E0267-A843-B85D-434D-A9403365A5EF}"/>
              </a:ext>
            </a:extLst>
          </p:cNvPr>
          <p:cNvSpPr txBox="1"/>
          <p:nvPr/>
        </p:nvSpPr>
        <p:spPr>
          <a:xfrm>
            <a:off x="3540433" y="798857"/>
            <a:ext cx="80936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Fire Safety &amp; Prevention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B6319405-5164-AF87-8639-FD484FD6FD6E}"/>
              </a:ext>
            </a:extLst>
          </p:cNvPr>
          <p:cNvSpPr/>
          <p:nvPr/>
        </p:nvSpPr>
        <p:spPr>
          <a:xfrm>
            <a:off x="2334989" y="5687674"/>
            <a:ext cx="5687157" cy="540270"/>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hlinkClick r:id="rId3"/>
              </a:rPr>
              <a:t>Click here</a:t>
            </a:r>
            <a:r>
              <a:rPr kumimoji="0" lang="en-US" sz="1600" b="0" i="0" u="none" strike="noStrike" kern="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 </a:t>
            </a:r>
            <a:r>
              <a:rPr kumimoji="0" lang="en-US" sz="1600" b="0" i="0" u="none" strike="noStrike" kern="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to access Equipment Fire </a:t>
            </a:r>
            <a:r>
              <a:rPr lang="en-US" sz="1600" kern="0">
                <a:solidFill>
                  <a:prstClr val="black">
                    <a:lumMod val="75000"/>
                    <a:lumOff val="25000"/>
                  </a:prstClr>
                </a:solidFill>
                <a:latin typeface="Arial" panose="020B0604020202020204" pitchFamily="34" charset="0"/>
                <a:cs typeface="Arial" panose="020B0604020202020204" pitchFamily="34" charset="0"/>
              </a:rPr>
              <a:t>Safety handouts</a:t>
            </a:r>
            <a:r>
              <a:rPr kumimoji="0" lang="en-US" sz="1600" b="0" i="0" u="none" strike="noStrike" kern="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for haul trucks, drills, loaders, shovels and support equipment. </a:t>
            </a:r>
            <a:endParaRPr kumimoji="0" lang="en-US" sz="1600" b="0" i="0" u="sng" strike="noStrike" kern="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3" name="Graphic 2" descr="Cursor with solid fill">
            <a:extLst>
              <a:ext uri="{FF2B5EF4-FFF2-40B4-BE49-F238E27FC236}">
                <a16:creationId xmlns:a16="http://schemas.microsoft.com/office/drawing/2014/main" id="{78F0D7C4-BAE9-21B4-6304-EA8F447294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784044" y="5616248"/>
            <a:ext cx="671394" cy="683123"/>
          </a:xfrm>
          <a:prstGeom prst="rect">
            <a:avLst/>
          </a:prstGeom>
        </p:spPr>
      </p:pic>
      <p:pic>
        <p:nvPicPr>
          <p:cNvPr id="5" name="Picture 4" descr="Logo, icon&#10;&#10;Description automatically generated">
            <a:extLst>
              <a:ext uri="{FF2B5EF4-FFF2-40B4-BE49-F238E27FC236}">
                <a16:creationId xmlns:a16="http://schemas.microsoft.com/office/drawing/2014/main" id="{837B6224-9B68-FB91-D81C-BEFA8A4C6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6879" y="799679"/>
            <a:ext cx="1431491" cy="1240081"/>
          </a:xfrm>
          <a:prstGeom prst="rect">
            <a:avLst/>
          </a:prstGeom>
        </p:spPr>
      </p:pic>
      <p:pic>
        <p:nvPicPr>
          <p:cNvPr id="8" name="Picture 7" descr="A blue and grey text on a black background&#10;&#10;Description automatically generated">
            <a:extLst>
              <a:ext uri="{FF2B5EF4-FFF2-40B4-BE49-F238E27FC236}">
                <a16:creationId xmlns:a16="http://schemas.microsoft.com/office/drawing/2014/main" id="{E908F640-880C-837F-20A5-6FDBDECE9A32}"/>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E4BDD76E-A847-510B-F80F-8FB77A8F9635}"/>
              </a:ext>
            </a:extLst>
          </p:cNvPr>
          <p:cNvSpPr txBox="1"/>
          <p:nvPr/>
        </p:nvSpPr>
        <p:spPr>
          <a:xfrm>
            <a:off x="3540433" y="1625870"/>
            <a:ext cx="8225694" cy="458780"/>
          </a:xfrm>
          <a:prstGeom prst="rect">
            <a:avLst/>
          </a:prstGeom>
          <a:noFill/>
        </p:spPr>
        <p:txBody>
          <a:bodyPr wrap="square">
            <a:spAutoFit/>
          </a:bodyPr>
          <a:lstStyle/>
          <a:p>
            <a:pPr marL="0" marR="0">
              <a:lnSpc>
                <a:spcPct val="107000"/>
              </a:lnSpc>
              <a:buNone/>
            </a:pP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A small flame can become a fire in less than 30 seconds. </a:t>
            </a:r>
          </a:p>
        </p:txBody>
      </p:sp>
      <p:pic>
        <p:nvPicPr>
          <p:cNvPr id="9" name="Graphic 8" descr="Fire with solid fill">
            <a:extLst>
              <a:ext uri="{FF2B5EF4-FFF2-40B4-BE49-F238E27FC236}">
                <a16:creationId xmlns:a16="http://schemas.microsoft.com/office/drawing/2014/main" id="{55E944BB-BD07-1293-6E07-31CD91FB1C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19651" y="3129807"/>
            <a:ext cx="792014" cy="792014"/>
          </a:xfrm>
          <a:prstGeom prst="rect">
            <a:avLst/>
          </a:prstGeom>
        </p:spPr>
      </p:pic>
      <p:pic>
        <p:nvPicPr>
          <p:cNvPr id="12" name="Graphic 11" descr="Fire Extinguisher with solid fill">
            <a:extLst>
              <a:ext uri="{FF2B5EF4-FFF2-40B4-BE49-F238E27FC236}">
                <a16:creationId xmlns:a16="http://schemas.microsoft.com/office/drawing/2014/main" id="{FE088DC3-65B9-4718-4E7D-A238265CA4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76422" y="3103563"/>
            <a:ext cx="792014" cy="792014"/>
          </a:xfrm>
          <a:prstGeom prst="rect">
            <a:avLst/>
          </a:prstGeom>
        </p:spPr>
      </p:pic>
      <p:pic>
        <p:nvPicPr>
          <p:cNvPr id="14" name="Graphic 13" descr="Checklist with solid fill">
            <a:extLst>
              <a:ext uri="{FF2B5EF4-FFF2-40B4-BE49-F238E27FC236}">
                <a16:creationId xmlns:a16="http://schemas.microsoft.com/office/drawing/2014/main" id="{D6E3C2B4-7EE4-91BA-8F0F-CFA082AF1B0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37551" y="3165195"/>
            <a:ext cx="792014" cy="792014"/>
          </a:xfrm>
          <a:prstGeom prst="rect">
            <a:avLst/>
          </a:prstGeom>
        </p:spPr>
      </p:pic>
      <p:pic>
        <p:nvPicPr>
          <p:cNvPr id="16" name="Graphic 15" descr="No sign with solid fill">
            <a:extLst>
              <a:ext uri="{FF2B5EF4-FFF2-40B4-BE49-F238E27FC236}">
                <a16:creationId xmlns:a16="http://schemas.microsoft.com/office/drawing/2014/main" id="{A012CB1C-11CF-A6C3-2B65-C034DD31843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481359" y="3192794"/>
            <a:ext cx="792014" cy="792014"/>
          </a:xfrm>
          <a:prstGeom prst="rect">
            <a:avLst/>
          </a:prstGeom>
        </p:spPr>
      </p:pic>
      <p:pic>
        <p:nvPicPr>
          <p:cNvPr id="18" name="Graphic 17" descr="Exit with solid fill">
            <a:extLst>
              <a:ext uri="{FF2B5EF4-FFF2-40B4-BE49-F238E27FC236}">
                <a16:creationId xmlns:a16="http://schemas.microsoft.com/office/drawing/2014/main" id="{8EC1D3A7-F71D-A07A-4527-4D4D5F4737A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92689" y="3158927"/>
            <a:ext cx="792014" cy="792014"/>
          </a:xfrm>
          <a:prstGeom prst="rect">
            <a:avLst/>
          </a:prstGeom>
        </p:spPr>
      </p:pic>
      <p:sp>
        <p:nvSpPr>
          <p:cNvPr id="21" name="TextBox 20">
            <a:extLst>
              <a:ext uri="{FF2B5EF4-FFF2-40B4-BE49-F238E27FC236}">
                <a16:creationId xmlns:a16="http://schemas.microsoft.com/office/drawing/2014/main" id="{91A74186-5B4D-EA37-3B49-D5C36FD8020E}"/>
              </a:ext>
            </a:extLst>
          </p:cNvPr>
          <p:cNvSpPr txBox="1"/>
          <p:nvPr/>
        </p:nvSpPr>
        <p:spPr>
          <a:xfrm>
            <a:off x="2305464" y="4150593"/>
            <a:ext cx="1620389" cy="7920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11200">
              <a:lnSpc>
                <a:spcPct val="100000"/>
              </a:lnSpc>
              <a:spcBef>
                <a:spcPct val="0"/>
              </a:spcBef>
              <a:spcAft>
                <a:spcPct val="35000"/>
              </a:spcAft>
              <a:buNone/>
            </a:pPr>
            <a:r>
              <a:rPr lang="en-US" sz="1400" kern="1200">
                <a:latin typeface="Arial" panose="020B0604020202020204" pitchFamily="34" charset="0"/>
                <a:cs typeface="Arial" panose="020B0604020202020204" pitchFamily="34" charset="0"/>
              </a:rPr>
              <a:t>Use workplace exams and permits to identify and control fire hazards</a:t>
            </a:r>
          </a:p>
        </p:txBody>
      </p:sp>
      <p:sp>
        <p:nvSpPr>
          <p:cNvPr id="24" name="TextBox 23">
            <a:extLst>
              <a:ext uri="{FF2B5EF4-FFF2-40B4-BE49-F238E27FC236}">
                <a16:creationId xmlns:a16="http://schemas.microsoft.com/office/drawing/2014/main" id="{A97B5140-E249-FA04-4C2A-AA015376B0E0}"/>
              </a:ext>
            </a:extLst>
          </p:cNvPr>
          <p:cNvSpPr txBox="1"/>
          <p:nvPr/>
        </p:nvSpPr>
        <p:spPr>
          <a:xfrm>
            <a:off x="4345672" y="4172659"/>
            <a:ext cx="1253514" cy="7920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11200">
              <a:lnSpc>
                <a:spcPct val="100000"/>
              </a:lnSpc>
              <a:spcBef>
                <a:spcPct val="0"/>
              </a:spcBef>
              <a:spcAft>
                <a:spcPct val="35000"/>
              </a:spcAft>
              <a:buNone/>
            </a:pPr>
            <a:r>
              <a:rPr lang="en-US"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Locate safety devices throughout your work area</a:t>
            </a:r>
            <a:endParaRPr lang="en-US" sz="1400" kern="12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CD5E9C42-D0FF-46D9-EA6A-4E13CE0FECC3}"/>
              </a:ext>
            </a:extLst>
          </p:cNvPr>
          <p:cNvSpPr txBox="1"/>
          <p:nvPr/>
        </p:nvSpPr>
        <p:spPr>
          <a:xfrm>
            <a:off x="6013836" y="4161646"/>
            <a:ext cx="1639444" cy="7920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11200">
              <a:lnSpc>
                <a:spcPct val="100000"/>
              </a:lnSpc>
              <a:spcBef>
                <a:spcPct val="0"/>
              </a:spcBef>
              <a:spcAft>
                <a:spcPct val="35000"/>
              </a:spcAft>
              <a:buNone/>
            </a:pPr>
            <a:r>
              <a:rPr lang="en-US"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Verify that fire suppression tools are accessible, inspected and tested</a:t>
            </a:r>
            <a:endParaRPr lang="en-US" sz="1400" kern="12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6EE1666-A73C-EB0C-49F9-D6CD85429386}"/>
              </a:ext>
            </a:extLst>
          </p:cNvPr>
          <p:cNvSpPr txBox="1"/>
          <p:nvPr/>
        </p:nvSpPr>
        <p:spPr>
          <a:xfrm>
            <a:off x="8168974" y="4154990"/>
            <a:ext cx="1639444" cy="7920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11200">
              <a:lnSpc>
                <a:spcPct val="100000"/>
              </a:lnSpc>
              <a:spcBef>
                <a:spcPct val="0"/>
              </a:spcBef>
              <a:spcAft>
                <a:spcPct val="35000"/>
              </a:spcAft>
              <a:buNone/>
            </a:pPr>
            <a:r>
              <a:rPr lang="en-US" sz="1400" kern="1200">
                <a:latin typeface="Arial" panose="020B0604020202020204" pitchFamily="34" charset="0"/>
                <a:cs typeface="Arial" panose="020B0604020202020204" pitchFamily="34" charset="0"/>
              </a:rPr>
              <a:t>Identify your evacuation routes and muster points prior to work</a:t>
            </a:r>
          </a:p>
        </p:txBody>
      </p:sp>
      <p:sp>
        <p:nvSpPr>
          <p:cNvPr id="37" name="TextBox 36">
            <a:extLst>
              <a:ext uri="{FF2B5EF4-FFF2-40B4-BE49-F238E27FC236}">
                <a16:creationId xmlns:a16="http://schemas.microsoft.com/office/drawing/2014/main" id="{DA98B168-4080-984B-3998-08FB82512538}"/>
              </a:ext>
            </a:extLst>
          </p:cNvPr>
          <p:cNvSpPr txBox="1"/>
          <p:nvPr/>
        </p:nvSpPr>
        <p:spPr>
          <a:xfrm>
            <a:off x="10120669" y="4161646"/>
            <a:ext cx="1513395" cy="7920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11200">
              <a:lnSpc>
                <a:spcPct val="100000"/>
              </a:lnSpc>
              <a:spcBef>
                <a:spcPct val="0"/>
              </a:spcBef>
              <a:spcAft>
                <a:spcPct val="35000"/>
              </a:spcAft>
              <a:buNone/>
            </a:pPr>
            <a:r>
              <a:rPr lang="en-US" sz="1400" kern="1200">
                <a:latin typeface="Arial" panose="020B0604020202020204" pitchFamily="34" charset="0"/>
                <a:cs typeface="Arial" panose="020B0604020202020204" pitchFamily="34" charset="0"/>
              </a:rPr>
              <a:t>Clear obstructions from exits, stairwells, aisle and corridors</a:t>
            </a:r>
          </a:p>
        </p:txBody>
      </p:sp>
      <p:sp>
        <p:nvSpPr>
          <p:cNvPr id="46" name="TextBox 45">
            <a:extLst>
              <a:ext uri="{FF2B5EF4-FFF2-40B4-BE49-F238E27FC236}">
                <a16:creationId xmlns:a16="http://schemas.microsoft.com/office/drawing/2014/main" id="{DB112E62-010B-E4C8-B9C3-2F4BE1F7AFDD}"/>
              </a:ext>
            </a:extLst>
          </p:cNvPr>
          <p:cNvSpPr txBox="1"/>
          <p:nvPr/>
        </p:nvSpPr>
        <p:spPr>
          <a:xfrm>
            <a:off x="2145929" y="2584351"/>
            <a:ext cx="8583244" cy="397738"/>
          </a:xfrm>
          <a:prstGeom prst="rect">
            <a:avLst/>
          </a:prstGeom>
          <a:noFill/>
        </p:spPr>
        <p:txBody>
          <a:bodyPr wrap="square">
            <a:spAutoFit/>
          </a:bodyPr>
          <a:lstStyle/>
          <a:p>
            <a:pPr marL="0" marR="0">
              <a:lnSpc>
                <a:spcPct val="107000"/>
              </a:lnSpc>
              <a:buNone/>
            </a:pPr>
            <a:r>
              <a:rPr lang="en-US" sz="2000" b="1">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Protect yourself and others from fire hazards with these tips:</a:t>
            </a:r>
          </a:p>
        </p:txBody>
      </p:sp>
    </p:spTree>
    <p:extLst>
      <p:ext uri="{BB962C8B-B14F-4D97-AF65-F5344CB8AC3E}">
        <p14:creationId xmlns:p14="http://schemas.microsoft.com/office/powerpoint/2010/main" val="3243165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442FA-CDE6-065F-EC32-D36E7A0519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2431435"/>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High-risk Incidents</a:t>
            </a:r>
          </a:p>
          <a:p>
            <a:endParaRPr lang="en-US" sz="2800">
              <a:solidFill>
                <a:schemeClr val="bg1"/>
              </a:solidFill>
              <a:latin typeface="Arial" panose="020B0604020202020204" pitchFamily="34" charset="0"/>
              <a:cs typeface="Arial" panose="020B0604020202020204" pitchFamily="34" charset="0"/>
            </a:endParaRPr>
          </a:p>
          <a:p>
            <a:r>
              <a:rPr lang="en-US" sz="2800" i="1">
                <a:solidFill>
                  <a:schemeClr val="bg1"/>
                </a:solidFill>
                <a:latin typeface="Arial" panose="020B0604020202020204" pitchFamily="34" charset="0"/>
                <a:cs typeface="Arial" panose="020B0604020202020204" pitchFamily="34" charset="0"/>
              </a:rPr>
              <a:t>Actionable and PFEs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25928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10533552" y="5439908"/>
            <a:ext cx="1270535" cy="693697"/>
          </a:xfrm>
        </p:spPr>
        <p:txBody>
          <a:bodyPr/>
          <a:lstStyle/>
          <a:p>
            <a:r>
              <a:rPr lang="en-US" sz="1050" i="1">
                <a:latin typeface="Arial" panose="020B0604020202020204" pitchFamily="34" charset="0"/>
                <a:cs typeface="Arial" panose="020B0604020202020204" pitchFamily="34" charset="0"/>
              </a:rPr>
              <a:t>Position of gear and contractor’s PPE following the collapse</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a:t>Collapsed Bull Gear </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191350" y="1005154"/>
          <a:ext cx="5817081" cy="5582765"/>
        </p:xfrm>
        <a:graphic>
          <a:graphicData uri="http://schemas.openxmlformats.org/drawingml/2006/table">
            <a:tbl>
              <a:tblPr firstRow="1" bandRow="1">
                <a:tableStyleId>{1FECB4D8-DB02-4DC6-A0A2-4F2EBAE1DC90}</a:tableStyleId>
              </a:tblPr>
              <a:tblGrid>
                <a:gridCol w="1627184">
                  <a:extLst>
                    <a:ext uri="{9D8B030D-6E8A-4147-A177-3AD203B41FA5}">
                      <a16:colId xmlns:a16="http://schemas.microsoft.com/office/drawing/2014/main" val="2478897174"/>
                    </a:ext>
                  </a:extLst>
                </a:gridCol>
                <a:gridCol w="4189897">
                  <a:extLst>
                    <a:ext uri="{9D8B030D-6E8A-4147-A177-3AD203B41FA5}">
                      <a16:colId xmlns:a16="http://schemas.microsoft.com/office/drawing/2014/main" val="1434738273"/>
                    </a:ext>
                  </a:extLst>
                </a:gridCol>
              </a:tblGrid>
              <a:tr h="310435">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02859">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Bagdad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1513">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July 29, 2025 / 9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24284">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Injury – Medical Treatment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60508">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kern="1200">
                          <a:solidFill>
                            <a:schemeClr val="dk1"/>
                          </a:solidFill>
                          <a:effectLst/>
                          <a:latin typeface="Arial"/>
                          <a:ea typeface="+mn-ea"/>
                          <a:cs typeface="Arial"/>
                        </a:rPr>
                        <a:t>During mill replacement activities, a bull gear had been removed and placed on the ground in two halves to allow mechanics to further separate the ring into quarters. While a contractor was making the final cut on the mud ring, the two gear quarters separated and fell approximately one foot to the ground. The contractor was positioned under the left gear, which weighed approximately 13 tons, while cutting. As the gear fell, it clipped the contractor’s hardhat and pinned their hand. </a:t>
                      </a:r>
                      <a:endParaRPr lang="en-US" sz="1050">
                        <a:latin typeface="Arial"/>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94206">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1396959">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panose="020B0604020202020204" pitchFamily="34" charset="0"/>
                          <a:cs typeface="Arial" panose="020B0604020202020204" pitchFamily="34" charset="0"/>
                        </a:rPr>
                        <a:t>Failure to follow cribbing and load securement standards. </a:t>
                      </a: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solidFill>
                            <a:schemeClr val="tx1"/>
                          </a:solidFill>
                          <a:latin typeface="Arial" panose="020B0604020202020204" pitchFamily="34" charset="0"/>
                          <a:cs typeface="Arial" panose="020B0604020202020204" pitchFamily="34" charset="0"/>
                        </a:rPr>
                        <a:t>Failure to identify risk of employee positioning during task.</a:t>
                      </a:r>
                      <a:endParaRPr lang="en-US" sz="1050" kern="1200">
                        <a:solidFill>
                          <a:schemeClr val="dk1"/>
                        </a:solidFill>
                        <a:effectLst/>
                        <a:latin typeface="Arial" panose="020B0604020202020204" pitchFamily="34" charset="0"/>
                        <a:ea typeface="+mn-ea"/>
                        <a:cs typeface="Arial" panose="020B0604020202020204" pitchFamily="34" charset="0"/>
                      </a:endParaRPr>
                    </a:p>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a:solidFill>
                            <a:schemeClr val="dk1"/>
                          </a:solidFill>
                          <a:effectLst/>
                          <a:latin typeface="Arial" panose="020B0604020202020204" pitchFamily="34" charset="0"/>
                          <a:ea typeface="+mn-ea"/>
                          <a:cs typeface="Arial" panose="020B0604020202020204" pitchFamily="34" charset="0"/>
                        </a:rPr>
                        <a:t>Failure to follow protocol while performing cuts. </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50" b="0" i="0" u="none" strike="noStrike" kern="1200" noProof="0">
                          <a:solidFill>
                            <a:schemeClr val="tx1"/>
                          </a:solidFill>
                          <a:effectLst/>
                          <a:latin typeface="Arial"/>
                        </a:rPr>
                        <a:t>A bolt holding the gear together had been removed with a torch during night shift and reinstalled for day shift to continue work. Day shift was unaware of the compromised bolt. </a:t>
                      </a:r>
                      <a:endParaRPr lang="en-US" sz="1050">
                        <a:solidFill>
                          <a:schemeClr val="tx1"/>
                        </a:solidFill>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26972">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hlinkClick r:id="rId3"/>
                        </a:rPr>
                        <a:t>FCX-HS29 Standard Safety Requirements</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98920">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kern="1200">
                          <a:solidFill>
                            <a:schemeClr val="dk1"/>
                          </a:solidFill>
                          <a:effectLst/>
                          <a:latin typeface="Arial"/>
                          <a:ea typeface="+mn-ea"/>
                          <a:cs typeface="Arial"/>
                        </a:rPr>
                        <a:t>The employee suffered abrasions to the head and hand. </a:t>
                      </a:r>
                      <a:endParaRPr lang="en-US" sz="105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56109">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panose="020B0604020202020204" pitchFamily="34" charset="0"/>
                          <a:cs typeface="Arial" panose="020B0604020202020204" pitchFamily="34" charset="0"/>
                        </a:rPr>
                        <a:t>Rachel Adams, Manager-Health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PFE # 2025-14</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20028070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154499" y="541106"/>
            <a:ext cx="1151788" cy="41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Entanglement and Crushing </a:t>
            </a:r>
          </a:p>
        </p:txBody>
      </p:sp>
      <p:pic>
        <p:nvPicPr>
          <p:cNvPr id="4" name="Picture 3">
            <a:extLst>
              <a:ext uri="{FF2B5EF4-FFF2-40B4-BE49-F238E27FC236}">
                <a16:creationId xmlns:a16="http://schemas.microsoft.com/office/drawing/2014/main" id="{2293E9B4-7246-64CC-B075-445ADC404061}"/>
              </a:ext>
            </a:extLst>
          </p:cNvPr>
          <p:cNvPicPr>
            <a:picLocks noChangeAspect="1"/>
          </p:cNvPicPr>
          <p:nvPr/>
        </p:nvPicPr>
        <p:blipFill>
          <a:blip r:embed="rId4"/>
          <a:stretch>
            <a:fillRect/>
          </a:stretch>
        </p:blipFill>
        <p:spPr>
          <a:xfrm>
            <a:off x="6545209" y="1422271"/>
            <a:ext cx="2293992" cy="2374265"/>
          </a:xfrm>
          <a:prstGeom prst="rect">
            <a:avLst/>
          </a:prstGeom>
        </p:spPr>
      </p:pic>
      <p:pic>
        <p:nvPicPr>
          <p:cNvPr id="6" name="Picture 5">
            <a:extLst>
              <a:ext uri="{FF2B5EF4-FFF2-40B4-BE49-F238E27FC236}">
                <a16:creationId xmlns:a16="http://schemas.microsoft.com/office/drawing/2014/main" id="{BBCDF784-950A-AB40-15C7-90C420D35BB5}"/>
              </a:ext>
            </a:extLst>
          </p:cNvPr>
          <p:cNvPicPr>
            <a:picLocks noChangeAspect="1"/>
          </p:cNvPicPr>
          <p:nvPr/>
        </p:nvPicPr>
        <p:blipFill>
          <a:blip r:embed="rId5"/>
          <a:stretch>
            <a:fillRect/>
          </a:stretch>
        </p:blipFill>
        <p:spPr>
          <a:xfrm>
            <a:off x="6545209" y="4211984"/>
            <a:ext cx="4061831" cy="2257359"/>
          </a:xfrm>
          <a:prstGeom prst="rect">
            <a:avLst/>
          </a:prstGeom>
        </p:spPr>
      </p:pic>
      <p:sp>
        <p:nvSpPr>
          <p:cNvPr id="7" name="Text Placeholder 19">
            <a:extLst>
              <a:ext uri="{FF2B5EF4-FFF2-40B4-BE49-F238E27FC236}">
                <a16:creationId xmlns:a16="http://schemas.microsoft.com/office/drawing/2014/main" id="{FE7AF25F-A8E9-BE84-D16F-35A6D0D6BE97}"/>
              </a:ext>
            </a:extLst>
          </p:cNvPr>
          <p:cNvSpPr txBox="1">
            <a:spLocks/>
          </p:cNvSpPr>
          <p:nvPr/>
        </p:nvSpPr>
        <p:spPr>
          <a:xfrm>
            <a:off x="6373088" y="3803695"/>
            <a:ext cx="2177839" cy="241784"/>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Position of gear on scaffolding prior to collapse. </a:t>
            </a:r>
          </a:p>
        </p:txBody>
      </p:sp>
      <p:pic>
        <p:nvPicPr>
          <p:cNvPr id="8" name="Picture 7" descr="Icon&#10;&#10;Description automatically generated">
            <a:extLst>
              <a:ext uri="{FF2B5EF4-FFF2-40B4-BE49-F238E27FC236}">
                <a16:creationId xmlns:a16="http://schemas.microsoft.com/office/drawing/2014/main" id="{ECCFA678-7794-F0D2-9652-05E8CC3462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981" y="94301"/>
            <a:ext cx="554505" cy="480360"/>
          </a:xfrm>
          <a:prstGeom prst="rect">
            <a:avLst/>
          </a:prstGeom>
        </p:spPr>
      </p:pic>
      <p:pic>
        <p:nvPicPr>
          <p:cNvPr id="1026" name="Picture 2">
            <a:extLst>
              <a:ext uri="{FF2B5EF4-FFF2-40B4-BE49-F238E27FC236}">
                <a16:creationId xmlns:a16="http://schemas.microsoft.com/office/drawing/2014/main" id="{18BE48E3-7585-839A-7EB2-7D02983A20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327" t="2440" r="14493" b="50754"/>
          <a:stretch/>
        </p:blipFill>
        <p:spPr bwMode="auto">
          <a:xfrm>
            <a:off x="9236442" y="1440838"/>
            <a:ext cx="2407545" cy="237593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19">
            <a:extLst>
              <a:ext uri="{FF2B5EF4-FFF2-40B4-BE49-F238E27FC236}">
                <a16:creationId xmlns:a16="http://schemas.microsoft.com/office/drawing/2014/main" id="{2482EC15-2024-D62A-057D-1DF0D71A9976}"/>
              </a:ext>
            </a:extLst>
          </p:cNvPr>
          <p:cNvSpPr txBox="1">
            <a:spLocks/>
          </p:cNvSpPr>
          <p:nvPr/>
        </p:nvSpPr>
        <p:spPr>
          <a:xfrm>
            <a:off x="9087705" y="3829933"/>
            <a:ext cx="2556282" cy="460048"/>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Compromised bolts</a:t>
            </a:r>
          </a:p>
        </p:txBody>
      </p:sp>
      <p:cxnSp>
        <p:nvCxnSpPr>
          <p:cNvPr id="9" name="Straight Arrow Connector 8">
            <a:extLst>
              <a:ext uri="{FF2B5EF4-FFF2-40B4-BE49-F238E27FC236}">
                <a16:creationId xmlns:a16="http://schemas.microsoft.com/office/drawing/2014/main" id="{A3487F37-C395-507B-6C25-3834807D959E}"/>
              </a:ext>
            </a:extLst>
          </p:cNvPr>
          <p:cNvCxnSpPr>
            <a:cxnSpLocks/>
          </p:cNvCxnSpPr>
          <p:nvPr/>
        </p:nvCxnSpPr>
        <p:spPr>
          <a:xfrm flipV="1">
            <a:off x="9888718" y="2846254"/>
            <a:ext cx="433632" cy="2709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A94EA7F-7523-8699-4FDF-F108F2A0A896}"/>
              </a:ext>
            </a:extLst>
          </p:cNvPr>
          <p:cNvCxnSpPr>
            <a:cxnSpLocks/>
          </p:cNvCxnSpPr>
          <p:nvPr/>
        </p:nvCxnSpPr>
        <p:spPr>
          <a:xfrm flipH="1" flipV="1">
            <a:off x="11455138" y="2950849"/>
            <a:ext cx="281233" cy="3795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9A455EA8-E0F4-F01F-0347-858109BDD171}"/>
              </a:ext>
            </a:extLst>
          </p:cNvPr>
          <p:cNvSpPr/>
          <p:nvPr/>
        </p:nvSpPr>
        <p:spPr>
          <a:xfrm>
            <a:off x="7991056" y="5499319"/>
            <a:ext cx="1096649" cy="945387"/>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695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8625797" y="6353217"/>
            <a:ext cx="2409824" cy="236484"/>
          </a:xfrm>
        </p:spPr>
        <p:txBody>
          <a:bodyPr lIns="91440" tIns="45720" rIns="91440" bIns="45720" anchor="t"/>
          <a:lstStyle/>
          <a:p>
            <a:pPr marL="91440" indent="-91440"/>
            <a:r>
              <a:rPr lang="en-US" sz="1050" i="1">
                <a:latin typeface="Arial"/>
                <a:cs typeface="Arial"/>
              </a:rPr>
              <a:t>Location of eyebrow after fall</a:t>
            </a:r>
            <a:endParaRPr lang="en-US">
              <a:latin typeface="Arial"/>
              <a:cs typeface="Arial"/>
            </a:endParaRP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8640125" y="3754764"/>
            <a:ext cx="2414791" cy="226425"/>
          </a:xfrm>
        </p:spPr>
        <p:txBody>
          <a:bodyPr lIns="91440" tIns="45720" rIns="91440" bIns="45720" anchor="t"/>
          <a:lstStyle/>
          <a:p>
            <a:pPr marL="91440" indent="-91440"/>
            <a:r>
              <a:rPr lang="en-US" sz="1050" i="1">
                <a:latin typeface="Arial"/>
                <a:cs typeface="Arial"/>
              </a:rPr>
              <a:t>Location of fallen eyebrow </a:t>
            </a:r>
            <a:endParaRPr lang="en-US">
              <a:latin typeface="Arial"/>
              <a:cs typeface="Arial"/>
            </a:endParaRPr>
          </a:p>
        </p:txBody>
      </p:sp>
      <p:sp>
        <p:nvSpPr>
          <p:cNvPr id="7" name="Text Placeholder 6">
            <a:extLst>
              <a:ext uri="{FF2B5EF4-FFF2-40B4-BE49-F238E27FC236}">
                <a16:creationId xmlns:a16="http://schemas.microsoft.com/office/drawing/2014/main" id="{36C2989D-F256-C7DA-44CF-08A92585B723}"/>
              </a:ext>
            </a:extLst>
          </p:cNvPr>
          <p:cNvSpPr>
            <a:spLocks noGrp="1"/>
          </p:cNvSpPr>
          <p:nvPr>
            <p:ph type="body" sz="quarter" idx="34"/>
          </p:nvPr>
        </p:nvSpPr>
        <p:spPr>
          <a:xfrm>
            <a:off x="6427843" y="5899296"/>
            <a:ext cx="1885193" cy="572163"/>
          </a:xfrm>
        </p:spPr>
        <p:txBody>
          <a:bodyPr lIns="91440" tIns="45720" rIns="91440" bIns="45720" anchor="t"/>
          <a:lstStyle/>
          <a:p>
            <a:pPr marL="0" indent="0">
              <a:buNone/>
            </a:pPr>
            <a:r>
              <a:rPr lang="en-US" sz="1050" i="1">
                <a:latin typeface="Arial"/>
                <a:cs typeface="Arial"/>
              </a:rPr>
              <a:t>Fall distance to ground</a:t>
            </a:r>
            <a:endParaRPr lang="en-US"/>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996463" cy="533203"/>
          </a:xfrm>
        </p:spPr>
        <p:txBody>
          <a:bodyPr/>
          <a:lstStyle/>
          <a:p>
            <a:r>
              <a:rPr lang="en-US"/>
              <a:t>Deflector Fell on Service Truck</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nvGraphicFramePr>
        <p:xfrm>
          <a:off x="272810" y="1078478"/>
          <a:ext cx="5823190" cy="5522236"/>
        </p:xfrm>
        <a:graphic>
          <a:graphicData uri="http://schemas.openxmlformats.org/drawingml/2006/table">
            <a:tbl>
              <a:tblPr firstRow="1" bandRow="1">
                <a:tableStyleId>{1FECB4D8-DB02-4DC6-A0A2-4F2EBAE1DC90}</a:tableStyleId>
              </a:tblPr>
              <a:tblGrid>
                <a:gridCol w="1578115">
                  <a:extLst>
                    <a:ext uri="{9D8B030D-6E8A-4147-A177-3AD203B41FA5}">
                      <a16:colId xmlns:a16="http://schemas.microsoft.com/office/drawing/2014/main" val="2478897174"/>
                    </a:ext>
                  </a:extLst>
                </a:gridCol>
                <a:gridCol w="4245075">
                  <a:extLst>
                    <a:ext uri="{9D8B030D-6E8A-4147-A177-3AD203B41FA5}">
                      <a16:colId xmlns:a16="http://schemas.microsoft.com/office/drawing/2014/main" val="1434738273"/>
                    </a:ext>
                  </a:extLst>
                </a:gridCol>
              </a:tblGrid>
              <a:tr h="385297">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93160">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a:cs typeface="Arial"/>
                        </a:rPr>
                        <a:t>Morenci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01536">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a:cs typeface="Arial"/>
                        </a:rPr>
                        <a:t>July 29, 2025 / 3:30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36386">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a:latin typeface="Arial"/>
                          <a:cs typeface="Arial"/>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2046446">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b="0" i="0" kern="1200">
                          <a:solidFill>
                            <a:schemeClr val="dk1"/>
                          </a:solidFill>
                          <a:effectLst/>
                          <a:latin typeface="Arial"/>
                          <a:ea typeface="+mn-ea"/>
                          <a:cs typeface="Arial"/>
                        </a:rPr>
                        <a:t>A contractor mechanic was installing rock deflectors (eyebrows) on a new truck bed. A crane mounted on the mechanic’s service truck was used to lift and position the eyebrows, which would then be stitch welded in place using a manlift.</a:t>
                      </a:r>
                    </a:p>
                    <a:p>
                      <a:pPr algn="l"/>
                      <a:endParaRPr lang="en-US" sz="1050" b="0" i="0" kern="1200">
                        <a:solidFill>
                          <a:schemeClr val="dk1"/>
                        </a:solidFill>
                        <a:effectLst/>
                        <a:latin typeface="Arial" panose="020B0604020202020204" pitchFamily="34" charset="0"/>
                        <a:ea typeface="+mn-ea"/>
                        <a:cs typeface="Arial" panose="020B0604020202020204" pitchFamily="34" charset="0"/>
                      </a:endParaRPr>
                    </a:p>
                    <a:p>
                      <a:pPr algn="l"/>
                      <a:r>
                        <a:rPr lang="en-US" sz="1050" b="0" i="0" kern="1200">
                          <a:solidFill>
                            <a:schemeClr val="dk1"/>
                          </a:solidFill>
                          <a:effectLst/>
                          <a:latin typeface="Arial"/>
                          <a:ea typeface="+mn-ea"/>
                          <a:cs typeface="Arial"/>
                        </a:rPr>
                        <a:t>While the service truck was parked beneath the truck bed canopy – and </a:t>
                      </a:r>
                      <a:r>
                        <a:rPr lang="en-US" sz="1050" b="0" i="0" u="none" strike="noStrike" kern="1200" noProof="0">
                          <a:solidFill>
                            <a:schemeClr val="dk1"/>
                          </a:solidFill>
                          <a:effectLst/>
                          <a:latin typeface="Arial"/>
                          <a:cs typeface="Arial"/>
                        </a:rPr>
                        <a:t>before the eyebrows had been welded in place – </a:t>
                      </a:r>
                      <a:r>
                        <a:rPr lang="en-US" sz="1050" b="0" i="0" kern="1200">
                          <a:solidFill>
                            <a:schemeClr val="dk1"/>
                          </a:solidFill>
                          <a:effectLst/>
                          <a:latin typeface="Arial"/>
                          <a:ea typeface="+mn-ea"/>
                          <a:cs typeface="Arial"/>
                        </a:rPr>
                        <a:t>one of the eyebrows (approximately 80 </a:t>
                      </a:r>
                      <a:r>
                        <a:rPr lang="en-US" sz="1050" b="0" i="0" kern="1200" err="1">
                          <a:solidFill>
                            <a:schemeClr val="dk1"/>
                          </a:solidFill>
                          <a:effectLst/>
                          <a:latin typeface="Arial"/>
                          <a:ea typeface="+mn-ea"/>
                          <a:cs typeface="Arial"/>
                        </a:rPr>
                        <a:t>lbs</a:t>
                      </a:r>
                      <a:r>
                        <a:rPr lang="en-US" sz="1050" b="0" i="0" kern="1200">
                          <a:solidFill>
                            <a:schemeClr val="dk1"/>
                          </a:solidFill>
                          <a:effectLst/>
                          <a:latin typeface="Arial"/>
                          <a:ea typeface="+mn-ea"/>
                          <a:cs typeface="Arial"/>
                        </a:rPr>
                        <a:t>) fell. It dropped about 9.5 feet, striking the fiberglass hood of the truck, then bounced approximately 9 feet 3 inches to the ground. The mechanic was inside the cab at the time, about six feet from the impact point. </a:t>
                      </a:r>
                      <a:endParaRPr lang="en-US" sz="1050">
                        <a:latin typeface="Arial"/>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8478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algn="l"/>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594697">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050">
                          <a:solidFill>
                            <a:schemeClr val="tx1"/>
                          </a:solidFill>
                          <a:latin typeface="Arial"/>
                          <a:cs typeface="Arial"/>
                        </a:rPr>
                        <a:t>No standard operating procedure for this task. </a:t>
                      </a:r>
                    </a:p>
                    <a:p>
                      <a:pPr marL="171450" lvl="0" indent="-171450" algn="l">
                        <a:buFont typeface="Arial" panose="020B0604020202020204" pitchFamily="34" charset="0"/>
                        <a:buChar char="•"/>
                      </a:pPr>
                      <a:r>
                        <a:rPr lang="en-US" sz="1050">
                          <a:solidFill>
                            <a:schemeClr val="tx1"/>
                          </a:solidFill>
                          <a:latin typeface="Arial"/>
                          <a:cs typeface="Arial"/>
                        </a:rPr>
                        <a:t>Eyebrows were not identified as a Falling Objects hazard during this job.</a:t>
                      </a:r>
                    </a:p>
                    <a:p>
                      <a:pPr marL="171450" indent="-171450" algn="l">
                        <a:buFont typeface="Arial" panose="020B0604020202020204" pitchFamily="34" charset="0"/>
                        <a:buChar char="•"/>
                      </a:pPr>
                      <a:r>
                        <a:rPr lang="en-US" sz="1050">
                          <a:solidFill>
                            <a:schemeClr val="tx1"/>
                          </a:solidFill>
                          <a:latin typeface="Arial"/>
                          <a:cs typeface="Arial"/>
                        </a:rPr>
                        <a:t>No segregation or allocated drop zone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379899">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050" b="0" i="0" u="none" strike="noStrike" noProof="0">
                          <a:latin typeface="Arial"/>
                          <a:cs typeface="Arial"/>
                          <a:hlinkClick r:id="rId3"/>
                        </a:rPr>
                        <a:t>FCX-HS32 Crane and Rigging Policy</a:t>
                      </a:r>
                      <a:endParaRPr lang="en-US" sz="1050" b="0" i="0" u="none" strike="noStrike" noProof="0">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3538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050">
                          <a:latin typeface="Arial"/>
                          <a:cs typeface="Arial"/>
                        </a:rPr>
                        <a:t>No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293160">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buFont typeface="Arial" panose="020B0604020202020204" pitchFamily="34" charset="0"/>
                        <a:buChar char="•"/>
                      </a:pPr>
                      <a:r>
                        <a:rPr lang="en-US" sz="1050">
                          <a:latin typeface="Arial"/>
                          <a:cs typeface="Arial"/>
                        </a:rPr>
                        <a:t>Belen Lawrence, Manager-Health and Safety</a:t>
                      </a:r>
                    </a:p>
                    <a:p>
                      <a:pPr marL="171450" lvl="0" indent="-171450" algn="l">
                        <a:buFont typeface="Arial" panose="020B0604020202020204" pitchFamily="34" charset="0"/>
                        <a:buChar char="•"/>
                      </a:pPr>
                      <a:r>
                        <a:rPr lang="en-US" sz="1050">
                          <a:latin typeface="Arial"/>
                          <a:cs typeface="Arial"/>
                        </a:rPr>
                        <a:t>Gary Anderson, Manager-Support Services</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122757" y="667772"/>
            <a:ext cx="1249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Falling Objects </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2025-22</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20028010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9" name="Picture 8" descr="Icon&#10;&#10;Description automatically generated">
            <a:extLst>
              <a:ext uri="{FF2B5EF4-FFF2-40B4-BE49-F238E27FC236}">
                <a16:creationId xmlns:a16="http://schemas.microsoft.com/office/drawing/2014/main" id="{A594A4CA-6580-4F33-B708-BE0FABAD1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107" y="95171"/>
            <a:ext cx="650734" cy="563722"/>
          </a:xfrm>
          <a:prstGeom prst="rect">
            <a:avLst/>
          </a:prstGeom>
        </p:spPr>
      </p:pic>
      <p:pic>
        <p:nvPicPr>
          <p:cNvPr id="16" name="Picture 15">
            <a:extLst>
              <a:ext uri="{FF2B5EF4-FFF2-40B4-BE49-F238E27FC236}">
                <a16:creationId xmlns:a16="http://schemas.microsoft.com/office/drawing/2014/main" id="{B504DD4F-C34B-C83C-8287-965A8D9193C9}"/>
              </a:ext>
            </a:extLst>
          </p:cNvPr>
          <p:cNvPicPr>
            <a:picLocks noChangeAspect="1"/>
          </p:cNvPicPr>
          <p:nvPr/>
        </p:nvPicPr>
        <p:blipFill>
          <a:blip r:embed="rId5"/>
          <a:srcRect l="14859" t="12507" r="18688" b="25783"/>
          <a:stretch>
            <a:fillRect/>
          </a:stretch>
        </p:blipFill>
        <p:spPr>
          <a:xfrm>
            <a:off x="8625797" y="4116251"/>
            <a:ext cx="3198067" cy="2211349"/>
          </a:xfrm>
          <a:prstGeom prst="rect">
            <a:avLst/>
          </a:prstGeom>
        </p:spPr>
      </p:pic>
      <p:pic>
        <p:nvPicPr>
          <p:cNvPr id="22" name="Picture 21">
            <a:extLst>
              <a:ext uri="{FF2B5EF4-FFF2-40B4-BE49-F238E27FC236}">
                <a16:creationId xmlns:a16="http://schemas.microsoft.com/office/drawing/2014/main" id="{24BC0B0F-3C26-098E-2ADC-E30C7461CC3F}"/>
              </a:ext>
            </a:extLst>
          </p:cNvPr>
          <p:cNvPicPr>
            <a:picLocks noChangeAspect="1"/>
          </p:cNvPicPr>
          <p:nvPr/>
        </p:nvPicPr>
        <p:blipFill>
          <a:blip r:embed="rId6"/>
          <a:stretch>
            <a:fillRect/>
          </a:stretch>
        </p:blipFill>
        <p:spPr>
          <a:xfrm>
            <a:off x="6427843" y="1640023"/>
            <a:ext cx="2166052" cy="4208329"/>
          </a:xfrm>
          <a:prstGeom prst="rect">
            <a:avLst/>
          </a:prstGeom>
        </p:spPr>
      </p:pic>
      <p:pic>
        <p:nvPicPr>
          <p:cNvPr id="24" name="Picture 23">
            <a:extLst>
              <a:ext uri="{FF2B5EF4-FFF2-40B4-BE49-F238E27FC236}">
                <a16:creationId xmlns:a16="http://schemas.microsoft.com/office/drawing/2014/main" id="{FB186873-872F-D079-A84D-F11A0AE2FC7A}"/>
              </a:ext>
            </a:extLst>
          </p:cNvPr>
          <p:cNvPicPr>
            <a:picLocks noChangeAspect="1"/>
          </p:cNvPicPr>
          <p:nvPr/>
        </p:nvPicPr>
        <p:blipFill>
          <a:blip r:embed="rId7"/>
          <a:srcRect t="7225"/>
          <a:stretch>
            <a:fillRect/>
          </a:stretch>
        </p:blipFill>
        <p:spPr>
          <a:xfrm>
            <a:off x="8640125" y="1496379"/>
            <a:ext cx="3198067" cy="2211349"/>
          </a:xfrm>
          <a:prstGeom prst="rect">
            <a:avLst/>
          </a:prstGeom>
        </p:spPr>
      </p:pic>
      <p:sp>
        <p:nvSpPr>
          <p:cNvPr id="25" name="Oval 24">
            <a:extLst>
              <a:ext uri="{FF2B5EF4-FFF2-40B4-BE49-F238E27FC236}">
                <a16:creationId xmlns:a16="http://schemas.microsoft.com/office/drawing/2014/main" id="{56387269-2141-0AC8-300A-32C8039B5359}"/>
              </a:ext>
            </a:extLst>
          </p:cNvPr>
          <p:cNvSpPr/>
          <p:nvPr/>
        </p:nvSpPr>
        <p:spPr>
          <a:xfrm>
            <a:off x="10128872" y="5613991"/>
            <a:ext cx="648582" cy="435935"/>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54CD41D3-F947-B566-36E5-C3E734290200}"/>
              </a:ext>
            </a:extLst>
          </p:cNvPr>
          <p:cNvCxnSpPr>
            <a:cxnSpLocks/>
          </p:cNvCxnSpPr>
          <p:nvPr/>
        </p:nvCxnSpPr>
        <p:spPr>
          <a:xfrm flipH="1" flipV="1">
            <a:off x="9830709" y="1640023"/>
            <a:ext cx="1354742" cy="111430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4A21107-63B8-AB90-4356-7E6ABA6079F4}"/>
              </a:ext>
            </a:extLst>
          </p:cNvPr>
          <p:cNvSpPr txBox="1"/>
          <p:nvPr/>
        </p:nvSpPr>
        <p:spPr>
          <a:xfrm>
            <a:off x="7306069" y="3867977"/>
            <a:ext cx="77556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12’ 7”</a:t>
            </a:r>
          </a:p>
        </p:txBody>
      </p:sp>
    </p:spTree>
    <p:extLst>
      <p:ext uri="{BB962C8B-B14F-4D97-AF65-F5344CB8AC3E}">
        <p14:creationId xmlns:p14="http://schemas.microsoft.com/office/powerpoint/2010/main" val="3199767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9E9185B-BD3F-0CB9-DD7F-CDADE863E5F3}"/>
              </a:ext>
            </a:extLst>
          </p:cNvPr>
          <p:cNvSpPr>
            <a:spLocks noGrp="1"/>
          </p:cNvSpPr>
          <p:nvPr>
            <p:ph type="body" sz="quarter" idx="34"/>
          </p:nvPr>
        </p:nvSpPr>
        <p:spPr>
          <a:xfrm>
            <a:off x="6334774" y="4439720"/>
            <a:ext cx="1946926" cy="2050310"/>
          </a:xfrm>
        </p:spPr>
        <p:txBody>
          <a:bodyPr/>
          <a:lstStyle/>
          <a:p>
            <a:r>
              <a:rPr lang="en-US" sz="1050" i="1">
                <a:latin typeface="Arial" panose="020B0604020202020204" pitchFamily="34" charset="0"/>
                <a:cs typeface="Arial" panose="020B0604020202020204" pitchFamily="34" charset="0"/>
              </a:rPr>
              <a:t>Chiller #1, main breaker </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503664" y="271633"/>
            <a:ext cx="4260579" cy="533203"/>
          </a:xfrm>
          <a:prstGeom prst="rect">
            <a:avLst/>
          </a:prstGeom>
        </p:spPr>
        <p:txBody>
          <a:bodyPr/>
          <a:lstStyle/>
          <a:p>
            <a:r>
              <a:rPr lang="en-US" spc="0"/>
              <a:t>Chiller Arc Flash </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110956" y="1078479"/>
          <a:ext cx="6023665" cy="5554018"/>
        </p:xfrm>
        <a:graphic>
          <a:graphicData uri="http://schemas.openxmlformats.org/drawingml/2006/table">
            <a:tbl>
              <a:tblPr firstRow="1" bandRow="1">
                <a:tableStyleId>{1FECB4D8-DB02-4DC6-A0A2-4F2EBAE1DC90}</a:tableStyleId>
              </a:tblPr>
              <a:tblGrid>
                <a:gridCol w="1632445">
                  <a:extLst>
                    <a:ext uri="{9D8B030D-6E8A-4147-A177-3AD203B41FA5}">
                      <a16:colId xmlns:a16="http://schemas.microsoft.com/office/drawing/2014/main" val="2478897174"/>
                    </a:ext>
                  </a:extLst>
                </a:gridCol>
                <a:gridCol w="4391220">
                  <a:extLst>
                    <a:ext uri="{9D8B030D-6E8A-4147-A177-3AD203B41FA5}">
                      <a16:colId xmlns:a16="http://schemas.microsoft.com/office/drawing/2014/main" val="1434738273"/>
                    </a:ext>
                  </a:extLst>
                </a:gridCol>
              </a:tblGrid>
              <a:tr h="32215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57727">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Safford </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57727">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July 29, 2025 / 2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7061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Near Miss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2242225">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050" kern="1200" noProof="0">
                          <a:solidFill>
                            <a:schemeClr val="tx1"/>
                          </a:solidFill>
                          <a:latin typeface="Arial"/>
                          <a:ea typeface="+mn-ea"/>
                          <a:cs typeface="Arial"/>
                        </a:rPr>
                        <a:t>Two electricians were replacing the main breaker on a chiller when a long T-handled Allen wrench contacted the mechanical door lock mechanism. This created an electrical arc between the lug and the door lock mechanism. Work was stopped, and further investigation  revealed that the lockout was performed incorrectly – the main breaker feeding the chiller had been locked in the ON position. </a:t>
                      </a:r>
                    </a:p>
                    <a:p>
                      <a:pPr lvl="0">
                        <a:buNone/>
                      </a:pPr>
                      <a:endParaRPr lang="en-US" sz="1050" b="0" i="0" kern="1200">
                        <a:solidFill>
                          <a:schemeClr val="dk1"/>
                        </a:solidFill>
                        <a:effectLst/>
                        <a:latin typeface="Arial"/>
                        <a:ea typeface="+mn-ea"/>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57727">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773181">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Failure to properly lock out. </a:t>
                      </a:r>
                    </a:p>
                    <a:p>
                      <a:pPr marL="171450" indent="-171450">
                        <a:buFont typeface="Arial" panose="020B0604020202020204" pitchFamily="34" charset="0"/>
                        <a:buChar char="•"/>
                      </a:pPr>
                      <a:r>
                        <a:rPr lang="en-US" sz="1050">
                          <a:solidFill>
                            <a:schemeClr val="tx1"/>
                          </a:solidFill>
                          <a:latin typeface="Arial"/>
                          <a:cs typeface="Arial"/>
                        </a:rPr>
                        <a:t>Failure to verify zero energy. </a:t>
                      </a:r>
                      <a:r>
                        <a:rPr lang="en-US" sz="1050" kern="1200">
                          <a:solidFill>
                            <a:schemeClr val="tx1"/>
                          </a:solidFill>
                          <a:latin typeface="Arial"/>
                          <a:ea typeface="+mn-ea"/>
                          <a:cs typeface="Arial"/>
                        </a:rPr>
                        <a:t>T</a:t>
                      </a:r>
                      <a:r>
                        <a:rPr lang="en-US" sz="1050" kern="1200" noProof="0">
                          <a:solidFill>
                            <a:schemeClr val="tx1"/>
                          </a:solidFill>
                          <a:latin typeface="Arial"/>
                          <a:ea typeface="+mn-ea"/>
                          <a:cs typeface="Arial"/>
                        </a:rPr>
                        <a:t>he load (top) side of the breaker was tested, but the line (bottom) side of the breaker was not.</a:t>
                      </a:r>
                      <a:r>
                        <a:rPr lang="en-US" sz="1100" b="0" i="0" u="none" strike="noStrike" noProof="0">
                          <a:solidFill>
                            <a:schemeClr val="tx1"/>
                          </a:solidFill>
                          <a:latin typeface="Arial"/>
                        </a:rPr>
                        <a:t> </a:t>
                      </a:r>
                      <a:endParaRPr lang="en-US" sz="1050">
                        <a:solidFill>
                          <a:schemeClr val="tx1"/>
                        </a:solidFill>
                        <a:latin typeface="Arial"/>
                        <a:cs typeface="Arial"/>
                      </a:endParaRP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38136">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hlinkClick r:id="rId2"/>
                        </a:rPr>
                        <a:t>FCX-HS03 Electrical Safety Policy</a:t>
                      </a:r>
                      <a:r>
                        <a:rPr lang="en-US" sz="1050">
                          <a:latin typeface="Arial"/>
                          <a:cs typeface="Arial"/>
                        </a:rPr>
                        <a:t> </a:t>
                      </a:r>
                      <a:endParaRPr lang="en-US" sz="1050">
                        <a:latin typeface="Arial"/>
                      </a:endParaRPr>
                    </a:p>
                    <a:p>
                      <a:pPr marL="171450" lvl="0" indent="-171450">
                        <a:buFont typeface="Arial" panose="020B0604020202020204" pitchFamily="34" charset="0"/>
                        <a:buChar char="•"/>
                      </a:pPr>
                      <a:r>
                        <a:rPr lang="en-US" sz="1050">
                          <a:latin typeface="Arial"/>
                          <a:cs typeface="Arial"/>
                          <a:hlinkClick r:id="rId3"/>
                        </a:rPr>
                        <a:t>FCX-HS04 Control of Hazardous Energy Policy</a:t>
                      </a:r>
                      <a:r>
                        <a:rPr lang="en-US" sz="1050">
                          <a:latin typeface="Arial"/>
                          <a:cs typeface="Arial"/>
                        </a:rPr>
                        <a:t> </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994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No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35046">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a:cs typeface="Arial"/>
                        </a:rPr>
                        <a:t>Shannon Del Curto, Senior Supervisor-Health and Safety</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2025-23</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20028012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64277" y="502033"/>
            <a:ext cx="128604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Exposure to Electrical Hazards</a:t>
            </a:r>
          </a:p>
        </p:txBody>
      </p:sp>
      <p:pic>
        <p:nvPicPr>
          <p:cNvPr id="3" name="Picture 2" descr="Icon&#10;&#10;Description automatically generated">
            <a:extLst>
              <a:ext uri="{FF2B5EF4-FFF2-40B4-BE49-F238E27FC236}">
                <a16:creationId xmlns:a16="http://schemas.microsoft.com/office/drawing/2014/main" id="{A225B9F8-7667-A75F-2AC1-BF2E826C2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932" y="40884"/>
            <a:ext cx="532733" cy="461499"/>
          </a:xfrm>
          <a:prstGeom prst="rect">
            <a:avLst/>
          </a:prstGeom>
        </p:spPr>
      </p:pic>
      <p:pic>
        <p:nvPicPr>
          <p:cNvPr id="5" name="Picture 4" descr="A grey metal box with wires and a screwdriver&#10;&#10;AI-generated content may be incorrect.">
            <a:extLst>
              <a:ext uri="{FF2B5EF4-FFF2-40B4-BE49-F238E27FC236}">
                <a16:creationId xmlns:a16="http://schemas.microsoft.com/office/drawing/2014/main" id="{B9CC7208-6ED0-7E56-55B6-BD22BF425D84}"/>
              </a:ext>
            </a:extLst>
          </p:cNvPr>
          <p:cNvPicPr>
            <a:picLocks noChangeAspect="1"/>
          </p:cNvPicPr>
          <p:nvPr/>
        </p:nvPicPr>
        <p:blipFill>
          <a:blip r:embed="rId5">
            <a:extLst>
              <a:ext uri="{28A0092B-C50C-407E-A947-70E740481C1C}">
                <a14:useLocalDpi xmlns:a14="http://schemas.microsoft.com/office/drawing/2010/main" val="0"/>
              </a:ext>
            </a:extLst>
          </a:blip>
          <a:srcRect l="2907" t="12497" r="9833" b="5808"/>
          <a:stretch>
            <a:fillRect/>
          </a:stretch>
        </p:blipFill>
        <p:spPr>
          <a:xfrm rot="5400000">
            <a:off x="5951524" y="1927596"/>
            <a:ext cx="2829795" cy="1986994"/>
          </a:xfrm>
          <a:prstGeom prst="rect">
            <a:avLst/>
          </a:prstGeom>
        </p:spPr>
      </p:pic>
      <p:pic>
        <p:nvPicPr>
          <p:cNvPr id="1026" name="Picture 2">
            <a:extLst>
              <a:ext uri="{FF2B5EF4-FFF2-40B4-BE49-F238E27FC236}">
                <a16:creationId xmlns:a16="http://schemas.microsoft.com/office/drawing/2014/main" id="{7AB9CDF0-0B05-A5C0-8595-04DE8DE726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168" t="24118" r="27776" b="44869"/>
          <a:stretch>
            <a:fillRect/>
          </a:stretch>
        </p:blipFill>
        <p:spPr bwMode="auto">
          <a:xfrm rot="16200000">
            <a:off x="8251900" y="4393231"/>
            <a:ext cx="2576600" cy="169319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9">
            <a:extLst>
              <a:ext uri="{FF2B5EF4-FFF2-40B4-BE49-F238E27FC236}">
                <a16:creationId xmlns:a16="http://schemas.microsoft.com/office/drawing/2014/main" id="{64096D78-3B1E-90BF-B3FA-5FFBC457B3F6}"/>
              </a:ext>
            </a:extLst>
          </p:cNvPr>
          <p:cNvSpPr txBox="1">
            <a:spLocks/>
          </p:cNvSpPr>
          <p:nvPr/>
        </p:nvSpPr>
        <p:spPr>
          <a:xfrm>
            <a:off x="10341646" y="3942268"/>
            <a:ext cx="1649674" cy="713735"/>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Photo of T-handled Allen wrench and damage from incident</a:t>
            </a:r>
          </a:p>
        </p:txBody>
      </p:sp>
      <p:pic>
        <p:nvPicPr>
          <p:cNvPr id="1028" name="Picture 4">
            <a:extLst>
              <a:ext uri="{FF2B5EF4-FFF2-40B4-BE49-F238E27FC236}">
                <a16:creationId xmlns:a16="http://schemas.microsoft.com/office/drawing/2014/main" id="{1DC89F6A-3042-2999-D29F-EA471460B3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823" t="16224" r="40760"/>
          <a:stretch>
            <a:fillRect/>
          </a:stretch>
        </p:blipFill>
        <p:spPr bwMode="auto">
          <a:xfrm>
            <a:off x="10386797" y="4673791"/>
            <a:ext cx="927867" cy="18543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053A09C-0B7B-2B8B-F41F-83BCD01BB0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2610"/>
          <a:stretch>
            <a:fillRect/>
          </a:stretch>
        </p:blipFill>
        <p:spPr bwMode="auto">
          <a:xfrm>
            <a:off x="8664093" y="1518280"/>
            <a:ext cx="2113361" cy="2313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10">
            <a:extLst>
              <a:ext uri="{FF2B5EF4-FFF2-40B4-BE49-F238E27FC236}">
                <a16:creationId xmlns:a16="http://schemas.microsoft.com/office/drawing/2014/main" id="{0D949115-048F-09E4-CD20-2355452910BC}"/>
              </a:ext>
            </a:extLst>
          </p:cNvPr>
          <p:cNvSpPr txBox="1">
            <a:spLocks/>
          </p:cNvSpPr>
          <p:nvPr/>
        </p:nvSpPr>
        <p:spPr>
          <a:xfrm>
            <a:off x="10638008" y="1572219"/>
            <a:ext cx="1353312" cy="1472858"/>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91441" marR="0" lvl="0" indent="-91441" algn="l" defTabSz="914408" rtl="0" eaLnBrk="1" fontAlgn="auto" latinLnBrk="0" hangingPunct="1">
              <a:lnSpc>
                <a:spcPct val="90000"/>
              </a:lnSpc>
              <a:spcBef>
                <a:spcPts val="1200"/>
              </a:spcBef>
              <a:spcAft>
                <a:spcPts val="201"/>
              </a:spcAft>
              <a:buClr>
                <a:srgbClr val="4472C4"/>
              </a:buClr>
              <a:buSzPct val="100000"/>
              <a:buFont typeface="Calibri" panose="020F0502020204030204" pitchFamily="34" charset="0"/>
              <a:buChar char=" "/>
              <a:tabLst/>
              <a:defRPr/>
            </a:pPr>
            <a:r>
              <a:rPr kumimoji="0" lang="en-US" sz="105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Chiller #1, main breaker after arc  </a:t>
            </a:r>
          </a:p>
        </p:txBody>
      </p:sp>
      <p:sp>
        <p:nvSpPr>
          <p:cNvPr id="9" name="Oval 8">
            <a:extLst>
              <a:ext uri="{FF2B5EF4-FFF2-40B4-BE49-F238E27FC236}">
                <a16:creationId xmlns:a16="http://schemas.microsoft.com/office/drawing/2014/main" id="{D82DF211-47AA-973E-1ACF-78ECEDCF6A7C}"/>
              </a:ext>
            </a:extLst>
          </p:cNvPr>
          <p:cNvSpPr/>
          <p:nvPr/>
        </p:nvSpPr>
        <p:spPr>
          <a:xfrm>
            <a:off x="8875883" y="5286827"/>
            <a:ext cx="767294" cy="1080816"/>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2537CF54-96ED-9988-F30B-BF49225F3AAD}"/>
              </a:ext>
            </a:extLst>
          </p:cNvPr>
          <p:cNvCxnSpPr>
            <a:cxnSpLocks/>
          </p:cNvCxnSpPr>
          <p:nvPr/>
        </p:nvCxnSpPr>
        <p:spPr>
          <a:xfrm flipV="1">
            <a:off x="9569658" y="5322403"/>
            <a:ext cx="1150823" cy="22550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8841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3.xml><?xml version="1.0" encoding="utf-8"?>
<a:theme xmlns:a="http://schemas.openxmlformats.org/drawingml/2006/main" name="1_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4.xml><?xml version="1.0" encoding="utf-8"?>
<a:theme xmlns:a="http://schemas.openxmlformats.org/drawingml/2006/main" name="1_Office Theme">
  <a:themeElements>
    <a:clrScheme name="Powering Progress 2025">
      <a:dk1>
        <a:srgbClr val="092033"/>
      </a:dk1>
      <a:lt1>
        <a:sysClr val="window" lastClr="FFFFFF"/>
      </a:lt1>
      <a:dk2>
        <a:srgbClr val="718CA6"/>
      </a:dk2>
      <a:lt2>
        <a:srgbClr val="E7E6E6"/>
      </a:lt2>
      <a:accent1>
        <a:srgbClr val="007FB0"/>
      </a:accent1>
      <a:accent2>
        <a:srgbClr val="F1792E"/>
      </a:accent2>
      <a:accent3>
        <a:srgbClr val="A5A5A5"/>
      </a:accent3>
      <a:accent4>
        <a:srgbClr val="FFC000"/>
      </a:accent4>
      <a:accent5>
        <a:srgbClr val="79D9FF"/>
      </a:accent5>
      <a:accent6>
        <a:srgbClr val="006C3C"/>
      </a:accent6>
      <a:hlink>
        <a:srgbClr val="C9550D"/>
      </a:hlink>
      <a:folHlink>
        <a:srgbClr val="C9550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The Power of Copper 2023">
      <a:dk1>
        <a:srgbClr val="000000"/>
      </a:dk1>
      <a:lt1>
        <a:srgbClr val="FFFFFF"/>
      </a:lt1>
      <a:dk2>
        <a:srgbClr val="3F3F3F"/>
      </a:dk2>
      <a:lt2>
        <a:srgbClr val="FDF1DF"/>
      </a:lt2>
      <a:accent1>
        <a:srgbClr val="E04401"/>
      </a:accent1>
      <a:accent2>
        <a:srgbClr val="E18332"/>
      </a:accent2>
      <a:accent3>
        <a:srgbClr val="FFC743"/>
      </a:accent3>
      <a:accent4>
        <a:srgbClr val="8F133C"/>
      </a:accent4>
      <a:accent5>
        <a:srgbClr val="339F45"/>
      </a:accent5>
      <a:accent6>
        <a:srgbClr val="3777BC"/>
      </a:accent6>
      <a:hlink>
        <a:srgbClr val="01BCFF"/>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fcx_ppt_template_1stQtr" id="{5B940B48-EDFF-41CC-9017-111D1055C0A9}" vid="{B2C22EEC-56A9-4C88-A563-B5CFE98B3AD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mment xmlns="a9f16bdc-bee6-440c-89a7-d8ba7518691f" xsi:nil="true"/>
    <_ip_UnifiedCompliancePolicyUIAction xmlns="http://schemas.microsoft.com/sharepoint/v3" xsi:nil="true"/>
    <lcf76f155ced4ddcb4097134ff3c332f xmlns="a9f16bdc-bee6-440c-89a7-d8ba7518691f">
      <Terms xmlns="http://schemas.microsoft.com/office/infopath/2007/PartnerControls"/>
    </lcf76f155ced4ddcb4097134ff3c332f>
    <SiteName xmlns="a9f16bdc-bee6-440c-89a7-d8ba7518691f" xsi:nil="true"/>
    <_ip_UnifiedCompliancePolicyProperties xmlns="http://schemas.microsoft.com/sharepoint/v3" xsi:nil="true"/>
    <TaxCatchAll xmlns="b5ba0a33-b247-4d4b-b9ae-c709af684fd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2AF5ACC4912543B21ADBE5E3511D4B" ma:contentTypeVersion="23" ma:contentTypeDescription="Create a new document." ma:contentTypeScope="" ma:versionID="da24699d60c9c61dec0fd416cd562f9a">
  <xsd:schema xmlns:xsd="http://www.w3.org/2001/XMLSchema" xmlns:xs="http://www.w3.org/2001/XMLSchema" xmlns:p="http://schemas.microsoft.com/office/2006/metadata/properties" xmlns:ns1="http://schemas.microsoft.com/sharepoint/v3" xmlns:ns2="a9f16bdc-bee6-440c-89a7-d8ba7518691f" xmlns:ns3="74438e89-b581-48bd-bea6-4f7c4dee63b9" xmlns:ns4="b5ba0a33-b247-4d4b-b9ae-c709af684fd3" targetNamespace="http://schemas.microsoft.com/office/2006/metadata/properties" ma:root="true" ma:fieldsID="74941d86fbcab0c839fc65fb8e36a12a" ns1:_="" ns2:_="" ns3:_="" ns4:_="">
    <xsd:import namespace="http://schemas.microsoft.com/sharepoint/v3"/>
    <xsd:import namespace="a9f16bdc-bee6-440c-89a7-d8ba7518691f"/>
    <xsd:import namespace="74438e89-b581-48bd-bea6-4f7c4dee63b9"/>
    <xsd:import namespace="b5ba0a33-b247-4d4b-b9ae-c709af684f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2:MediaLengthInSeconds" minOccurs="0"/>
                <xsd:element ref="ns2:Comment" minOccurs="0"/>
                <xsd:element ref="ns2:SiteName" minOccurs="0"/>
                <xsd:element ref="ns2:MediaServiceObjectDetectorVersions" minOccurs="0"/>
                <xsd:element ref="ns2:lcf76f155ced4ddcb4097134ff3c332f" minOccurs="0"/>
                <xsd:element ref="ns4:TaxCatchAll"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f16bdc-bee6-440c-89a7-d8ba751869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Comment" ma:index="21" nillable="true" ma:displayName="Comment" ma:format="Dropdown" ma:internalName="Comment">
      <xsd:simpleType>
        <xsd:restriction base="dms:Note">
          <xsd:maxLength value="255"/>
        </xsd:restriction>
      </xsd:simpleType>
    </xsd:element>
    <xsd:element name="SiteName" ma:index="22" nillable="true" ma:displayName="Site Name" ma:description="Select the name of the site where the event occurred" ma:format="Dropdown" ma:internalName="SiteName">
      <xsd:simpleType>
        <xsd:restriction base="dms:Choice">
          <xsd:enumeration value="ATC-Atlantic Cooper"/>
          <xsd:enumeration value="BAG-Bagdad"/>
          <xsd:enumeration value="CER-Cerro Verde"/>
          <xsd:enumeration value="CHI-Chino"/>
          <xsd:enumeration value="CLI-Climax"/>
          <xsd:enumeration value="ELA-El Abra"/>
          <xsd:enumeration value="ELP-El Paso"/>
          <xsd:enumeration value="FTM-Ft Madison"/>
          <xsd:enumeration value="HEN-Henderson"/>
          <xsd:enumeration value="MIA-Miami"/>
          <xsd:enumeration value="MOR-Morenci"/>
          <xsd:enumeration value="PRO-Projects/Exploration"/>
          <xsd:enumeration value="REC-Reclamation/Disc Ops"/>
          <xsd:enumeration value="ROT-Rotterdam"/>
          <xsd:enumeration value="SIE-Sierrita"/>
          <xsd:enumeration value="STO-Stowmarket"/>
          <xsd:enumeration value="TCE-Tech Center"/>
          <xsd:enumeration value="TYR-Tyrone"/>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438e89-b581-48bd-bea6-4f7c4dee63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7b1cf585-ebdc-447a-8041-69638f911132}" ma:internalName="TaxCatchAll" ma:showField="CatchAllData" ma:web="74438e89-b581-48bd-bea6-4f7c4dee6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13A144-7169-4CC1-8684-586CC347AD43}">
  <ds:schemaRefs>
    <ds:schemaRef ds:uri="http://schemas.microsoft.com/sharepoint/v3/contenttype/forms"/>
  </ds:schemaRefs>
</ds:datastoreItem>
</file>

<file path=customXml/itemProps2.xml><?xml version="1.0" encoding="utf-8"?>
<ds:datastoreItem xmlns:ds="http://schemas.openxmlformats.org/officeDocument/2006/customXml" ds:itemID="{4CC2D39B-0BA8-452C-AC42-9FB4EDE50168}">
  <ds:schemaRefs>
    <ds:schemaRef ds:uri="http://purl.org/dc/elements/1.1/"/>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purl.org/dc/terms/"/>
    <ds:schemaRef ds:uri="http://purl.org/dc/dcmitype/"/>
    <ds:schemaRef ds:uri="http://schemas.openxmlformats.org/package/2006/metadata/core-properties"/>
    <ds:schemaRef ds:uri="http://schemas.microsoft.com/sharepoint/v3"/>
    <ds:schemaRef ds:uri="b5ba0a33-b247-4d4b-b9ae-c709af684fd3"/>
    <ds:schemaRef ds:uri="74438e89-b581-48bd-bea6-4f7c4dee63b9"/>
    <ds:schemaRef ds:uri="a9f16bdc-bee6-440c-89a7-d8ba7518691f"/>
  </ds:schemaRefs>
</ds:datastoreItem>
</file>

<file path=customXml/itemProps3.xml><?xml version="1.0" encoding="utf-8"?>
<ds:datastoreItem xmlns:ds="http://schemas.openxmlformats.org/officeDocument/2006/customXml" ds:itemID="{B3AEEC73-DB66-4FFB-A183-0A7D3062C1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9f16bdc-bee6-440c-89a7-d8ba7518691f"/>
    <ds:schemaRef ds:uri="74438e89-b581-48bd-bea6-4f7c4dee63b9"/>
    <ds:schemaRef ds:uri="b5ba0a33-b247-4d4b-b9ae-c709af684f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otalTime>3064</TotalTime>
  <Words>4946</Words>
  <Application>Microsoft Office PowerPoint</Application>
  <PresentationFormat>Widescreen</PresentationFormat>
  <Paragraphs>584</Paragraphs>
  <Slides>42</Slides>
  <Notes>28</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42</vt:i4>
      </vt:variant>
    </vt:vector>
  </HeadingPairs>
  <TitlesOfParts>
    <vt:vector size="57" baseType="lpstr">
      <vt:lpstr>Aptos</vt:lpstr>
      <vt:lpstr>Arial</vt:lpstr>
      <vt:lpstr>Arial,Sans-Serif</vt:lpstr>
      <vt:lpstr>Calibri</vt:lpstr>
      <vt:lpstr>Calibri Light</vt:lpstr>
      <vt:lpstr>Courier New</vt:lpstr>
      <vt:lpstr>D-DIN</vt:lpstr>
      <vt:lpstr>Tahoma</vt:lpstr>
      <vt:lpstr>Wingdings</vt:lpstr>
      <vt:lpstr>Office Theme</vt:lpstr>
      <vt:lpstr>Retrospect</vt:lpstr>
      <vt:lpstr>1_Retrospect</vt:lpstr>
      <vt:lpstr>1_Office Theme</vt:lpstr>
      <vt:lpstr>2_Office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Collapsed Bull Gear </vt:lpstr>
      <vt:lpstr>Deflector Fell on Service Truck</vt:lpstr>
      <vt:lpstr>Chiller Arc Flash </vt:lpstr>
      <vt:lpstr>Operator Struck and Pinched by Load</vt:lpstr>
      <vt:lpstr>Light Fixture Fell on Employee Head </vt:lpstr>
      <vt:lpstr>Employee Hit by Chain Block Hook</vt:lpstr>
      <vt:lpstr>PowerPoint Presentation</vt:lpstr>
      <vt:lpstr>Seismic Event at Underground Mine </vt:lpstr>
      <vt:lpstr>Employee Injured During Helicopter Staging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FCX Policies Overview</vt:lpstr>
      <vt:lpstr>Business Partner Code of Conduct</vt:lpstr>
      <vt:lpstr>Business Partner Code of Conduct Continued  </vt:lpstr>
      <vt:lpstr>Expectations for Suppliers</vt:lpstr>
      <vt:lpstr>Human Rights</vt:lpstr>
      <vt:lpstr>Human &amp; Labor Rights, Including Modern Slavery</vt:lpstr>
      <vt:lpstr>Respect - Harassment &amp; Discrimination</vt:lpstr>
      <vt:lpstr>Respect - Diversity &amp; Inclusion</vt:lpstr>
      <vt:lpstr>Conflicts of Interest</vt:lpstr>
      <vt:lpstr>Compliance Line</vt:lpstr>
      <vt:lpstr>Appendix</vt:lpstr>
      <vt:lpstr>Key Takeaways from the Fatigue Management Policy</vt:lpstr>
      <vt:lpstr>Fatigue Management Critical Controls</vt:lpstr>
      <vt:lpstr>Community- Local Procurement &amp; Ways We Support Local</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Talkington, Amy</dc:creator>
  <cp:lastModifiedBy>Goertz, Benjamin</cp:lastModifiedBy>
  <cp:revision>2</cp:revision>
  <dcterms:created xsi:type="dcterms:W3CDTF">2024-09-23T23:11:14Z</dcterms:created>
  <dcterms:modified xsi:type="dcterms:W3CDTF">2025-09-09T20:29:00Z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0x0101008B2AF5ACC4912543B21ADBE5E3511D4B</vt:lpwstr>
  </property>
</Properties>
</file>