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2" r:id="rId6"/>
    <p:sldMasterId id="2147483694" r:id="rId7"/>
    <p:sldMasterId id="2147483710" r:id="rId8"/>
    <p:sldMasterId id="2147483726" r:id="rId9"/>
  </p:sldMasterIdLst>
  <p:notesMasterIdLst>
    <p:notesMasterId r:id="rId50"/>
  </p:notesMasterIdLst>
  <p:sldIdLst>
    <p:sldId id="263" r:id="rId10"/>
    <p:sldId id="2147479367" r:id="rId11"/>
    <p:sldId id="275" r:id="rId12"/>
    <p:sldId id="2147479388" r:id="rId13"/>
    <p:sldId id="346" r:id="rId14"/>
    <p:sldId id="2147479398" r:id="rId15"/>
    <p:sldId id="2147479414" r:id="rId16"/>
    <p:sldId id="292" r:id="rId17"/>
    <p:sldId id="357" r:id="rId18"/>
    <p:sldId id="2147479436" r:id="rId19"/>
    <p:sldId id="2147479387" r:id="rId20"/>
    <p:sldId id="2147479416" r:id="rId21"/>
    <p:sldId id="2147479444" r:id="rId22"/>
    <p:sldId id="301" r:id="rId23"/>
    <p:sldId id="2147479406" r:id="rId24"/>
    <p:sldId id="2147479404" r:id="rId25"/>
    <p:sldId id="270" r:id="rId26"/>
    <p:sldId id="260" r:id="rId27"/>
    <p:sldId id="2147479419" r:id="rId28"/>
    <p:sldId id="2147479417" r:id="rId29"/>
    <p:sldId id="2147479418" r:id="rId30"/>
    <p:sldId id="324" r:id="rId31"/>
    <p:sldId id="282" r:id="rId32"/>
    <p:sldId id="320" r:id="rId33"/>
    <p:sldId id="2147479396" r:id="rId34"/>
    <p:sldId id="2147479407" r:id="rId35"/>
    <p:sldId id="325" r:id="rId36"/>
    <p:sldId id="2147479437" r:id="rId37"/>
    <p:sldId id="2147479439" r:id="rId38"/>
    <p:sldId id="2147479413" r:id="rId39"/>
    <p:sldId id="2147479440" r:id="rId40"/>
    <p:sldId id="2147479429" r:id="rId41"/>
    <p:sldId id="2147479443" r:id="rId42"/>
    <p:sldId id="2147483040" r:id="rId43"/>
    <p:sldId id="2147479430" r:id="rId44"/>
    <p:sldId id="2147483043" r:id="rId45"/>
    <p:sldId id="2147483044" r:id="rId46"/>
    <p:sldId id="297" r:id="rId47"/>
    <p:sldId id="298" r:id="rId48"/>
    <p:sldId id="2147479438"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7FCA04-2F74-4579-DD95-C7F4BA1AFEDB}" name="Rose, Chris" initials="CR" userId="S::crose@fmi.com::a9a9c94d-cc2e-41ff-88b2-69119e76a1c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BC4AC"/>
    <a:srgbClr val="C66A39"/>
    <a:srgbClr val="004449"/>
    <a:srgbClr val="685850"/>
    <a:srgbClr val="F5F3F2"/>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29D32-6BCD-43D9-A207-E3D00A8B5DD6}" v="1133" dt="2026-09-16T21:41:20.5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microsoft.com/office/2018/10/relationships/authors" Target="author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ertz, Benjamin" userId="7bbcdc09-a17a-459e-9ed5-6cf1c589f103" providerId="ADAL" clId="{04D64733-E403-4831-BFA8-B385AAA67971}"/>
    <pc:docChg chg="undo custSel addSld delSld modSld sldOrd">
      <pc:chgData name="Goertz, Benjamin" userId="7bbcdc09-a17a-459e-9ed5-6cf1c589f103" providerId="ADAL" clId="{04D64733-E403-4831-BFA8-B385AAA67971}" dt="2026-09-17T20:07:39.991" v="1420" actId="20577"/>
      <pc:docMkLst>
        <pc:docMk/>
      </pc:docMkLst>
      <pc:sldChg chg="modSp mod">
        <pc:chgData name="Goertz, Benjamin" userId="7bbcdc09-a17a-459e-9ed5-6cf1c589f103" providerId="ADAL" clId="{04D64733-E403-4831-BFA8-B385AAA67971}" dt="2026-09-15T12:29:45.134" v="1" actId="6549"/>
        <pc:sldMkLst>
          <pc:docMk/>
          <pc:sldMk cId="978846211" sldId="298"/>
        </pc:sldMkLst>
        <pc:spChg chg="mod">
          <ac:chgData name="Goertz, Benjamin" userId="7bbcdc09-a17a-459e-9ed5-6cf1c589f103" providerId="ADAL" clId="{04D64733-E403-4831-BFA8-B385AAA67971}" dt="2026-09-15T12:29:45.134" v="1" actId="6549"/>
          <ac:spMkLst>
            <pc:docMk/>
            <pc:sldMk cId="978846211" sldId="298"/>
            <ac:spMk id="16" creationId="{E531367C-82BB-C7F0-86EE-B3A5E0782C25}"/>
          </ac:spMkLst>
        </pc:spChg>
      </pc:sldChg>
      <pc:sldChg chg="modSp mod">
        <pc:chgData name="Goertz, Benjamin" userId="7bbcdc09-a17a-459e-9ed5-6cf1c589f103" providerId="ADAL" clId="{04D64733-E403-4831-BFA8-B385AAA67971}" dt="2026-09-15T14:08:03.532" v="677" actId="20577"/>
        <pc:sldMkLst>
          <pc:docMk/>
          <pc:sldMk cId="1714077354" sldId="357"/>
        </pc:sldMkLst>
        <pc:spChg chg="mod">
          <ac:chgData name="Goertz, Benjamin" userId="7bbcdc09-a17a-459e-9ed5-6cf1c589f103" providerId="ADAL" clId="{04D64733-E403-4831-BFA8-B385AAA67971}" dt="2026-09-15T14:08:03.532" v="677" actId="20577"/>
          <ac:spMkLst>
            <pc:docMk/>
            <pc:sldMk cId="1714077354" sldId="357"/>
            <ac:spMk id="2" creationId="{0EA7DE8B-7E2C-A3D7-CE05-D8DE04D9B0DE}"/>
          </ac:spMkLst>
        </pc:spChg>
      </pc:sldChg>
      <pc:sldChg chg="addSp modSp mod">
        <pc:chgData name="Goertz, Benjamin" userId="7bbcdc09-a17a-459e-9ed5-6cf1c589f103" providerId="ADAL" clId="{04D64733-E403-4831-BFA8-B385AAA67971}" dt="2026-09-15T13:55:52.067" v="440" actId="20577"/>
        <pc:sldMkLst>
          <pc:docMk/>
          <pc:sldMk cId="3343648412" sldId="2147479413"/>
        </pc:sldMkLst>
        <pc:spChg chg="mod">
          <ac:chgData name="Goertz, Benjamin" userId="7bbcdc09-a17a-459e-9ed5-6cf1c589f103" providerId="ADAL" clId="{04D64733-E403-4831-BFA8-B385AAA67971}" dt="2026-09-15T13:50:17.554" v="369" actId="13926"/>
          <ac:spMkLst>
            <pc:docMk/>
            <pc:sldMk cId="3343648412" sldId="2147479413"/>
            <ac:spMk id="4" creationId="{2F7D4240-A0C4-BEB9-9AEB-E0ADF26522CA}"/>
          </ac:spMkLst>
        </pc:spChg>
        <pc:spChg chg="mod">
          <ac:chgData name="Goertz, Benjamin" userId="7bbcdc09-a17a-459e-9ed5-6cf1c589f103" providerId="ADAL" clId="{04D64733-E403-4831-BFA8-B385AAA67971}" dt="2026-09-15T13:55:52.067" v="440" actId="20577"/>
          <ac:spMkLst>
            <pc:docMk/>
            <pc:sldMk cId="3343648412" sldId="2147479413"/>
            <ac:spMk id="5" creationId="{AE0BD495-FAD2-92E2-231F-C24CE85103D6}"/>
          </ac:spMkLst>
        </pc:spChg>
        <pc:graphicFrameChg chg="add mod">
          <ac:chgData name="Goertz, Benjamin" userId="7bbcdc09-a17a-459e-9ed5-6cf1c589f103" providerId="ADAL" clId="{04D64733-E403-4831-BFA8-B385AAA67971}" dt="2026-09-15T13:46:25.316" v="113" actId="14100"/>
          <ac:graphicFrameMkLst>
            <pc:docMk/>
            <pc:sldMk cId="3343648412" sldId="2147479413"/>
            <ac:graphicFrameMk id="2" creationId="{D02DA800-C1EA-4DCD-A76B-A7C226DB7139}"/>
          </ac:graphicFrameMkLst>
        </pc:graphicFrameChg>
      </pc:sldChg>
      <pc:sldChg chg="modSp mod">
        <pc:chgData name="Goertz, Benjamin" userId="7bbcdc09-a17a-459e-9ed5-6cf1c589f103" providerId="ADAL" clId="{04D64733-E403-4831-BFA8-B385AAA67971}" dt="2026-09-17T20:07:39.991" v="1420" actId="20577"/>
        <pc:sldMkLst>
          <pc:docMk/>
          <pc:sldMk cId="1865064221" sldId="2147479416"/>
        </pc:sldMkLst>
        <pc:spChg chg="mod">
          <ac:chgData name="Goertz, Benjamin" userId="7bbcdc09-a17a-459e-9ed5-6cf1c589f103" providerId="ADAL" clId="{04D64733-E403-4831-BFA8-B385AAA67971}" dt="2026-09-17T20:07:39.991" v="1420" actId="20577"/>
          <ac:spMkLst>
            <pc:docMk/>
            <pc:sldMk cId="1865064221" sldId="2147479416"/>
            <ac:spMk id="9" creationId="{D8BC8A2F-6C76-457D-7C87-D9E31618BF83}"/>
          </ac:spMkLst>
        </pc:spChg>
      </pc:sldChg>
      <pc:sldChg chg="modSp mod">
        <pc:chgData name="Goertz, Benjamin" userId="7bbcdc09-a17a-459e-9ed5-6cf1c589f103" providerId="ADAL" clId="{04D64733-E403-4831-BFA8-B385AAA67971}" dt="2026-09-15T12:31:18.574" v="11" actId="13926"/>
        <pc:sldMkLst>
          <pc:docMk/>
          <pc:sldMk cId="3075146647" sldId="2147479429"/>
        </pc:sldMkLst>
        <pc:spChg chg="mod">
          <ac:chgData name="Goertz, Benjamin" userId="7bbcdc09-a17a-459e-9ed5-6cf1c589f103" providerId="ADAL" clId="{04D64733-E403-4831-BFA8-B385AAA67971}" dt="2026-09-15T12:31:18.574" v="11" actId="13926"/>
          <ac:spMkLst>
            <pc:docMk/>
            <pc:sldMk cId="3075146647" sldId="2147479429"/>
            <ac:spMk id="5" creationId="{54DE3936-28EA-98B6-ECAC-4011A8A0A572}"/>
          </ac:spMkLst>
        </pc:spChg>
      </pc:sldChg>
      <pc:sldChg chg="modSp mod">
        <pc:chgData name="Goertz, Benjamin" userId="7bbcdc09-a17a-459e-9ed5-6cf1c589f103" providerId="ADAL" clId="{04D64733-E403-4831-BFA8-B385AAA67971}" dt="2026-09-15T12:29:56.177" v="10" actId="20577"/>
        <pc:sldMkLst>
          <pc:docMk/>
          <pc:sldMk cId="3072763097" sldId="2147479438"/>
        </pc:sldMkLst>
        <pc:spChg chg="mod">
          <ac:chgData name="Goertz, Benjamin" userId="7bbcdc09-a17a-459e-9ed5-6cf1c589f103" providerId="ADAL" clId="{04D64733-E403-4831-BFA8-B385AAA67971}" dt="2026-09-15T12:29:56.177" v="10" actId="20577"/>
          <ac:spMkLst>
            <pc:docMk/>
            <pc:sldMk cId="3072763097" sldId="2147479438"/>
            <ac:spMk id="4" creationId="{9194873A-D171-60CB-4513-62A31036CCCE}"/>
          </ac:spMkLst>
        </pc:spChg>
      </pc:sldChg>
      <pc:sldChg chg="modSp mod">
        <pc:chgData name="Goertz, Benjamin" userId="7bbcdc09-a17a-459e-9ed5-6cf1c589f103" providerId="ADAL" clId="{04D64733-E403-4831-BFA8-B385AAA67971}" dt="2026-09-17T17:36:19.030" v="1357" actId="20577"/>
        <pc:sldMkLst>
          <pc:docMk/>
          <pc:sldMk cId="3561930590" sldId="2147479439"/>
        </pc:sldMkLst>
        <pc:spChg chg="mod">
          <ac:chgData name="Goertz, Benjamin" userId="7bbcdc09-a17a-459e-9ed5-6cf1c589f103" providerId="ADAL" clId="{04D64733-E403-4831-BFA8-B385AAA67971}" dt="2026-09-17T17:36:19.030" v="1357" actId="20577"/>
          <ac:spMkLst>
            <pc:docMk/>
            <pc:sldMk cId="3561930590" sldId="2147479439"/>
            <ac:spMk id="6" creationId="{192EDF01-091F-0789-290B-E454C0BF9D70}"/>
          </ac:spMkLst>
        </pc:spChg>
      </pc:sldChg>
      <pc:sldChg chg="addSp modSp mod">
        <pc:chgData name="Goertz, Benjamin" userId="7bbcdc09-a17a-459e-9ed5-6cf1c589f103" providerId="ADAL" clId="{04D64733-E403-4831-BFA8-B385AAA67971}" dt="2026-09-15T13:54:16.977" v="383" actId="1076"/>
        <pc:sldMkLst>
          <pc:docMk/>
          <pc:sldMk cId="4182164417" sldId="2147479440"/>
        </pc:sldMkLst>
        <pc:spChg chg="mod">
          <ac:chgData name="Goertz, Benjamin" userId="7bbcdc09-a17a-459e-9ed5-6cf1c589f103" providerId="ADAL" clId="{04D64733-E403-4831-BFA8-B385AAA67971}" dt="2026-09-15T13:50:28.621" v="376" actId="13926"/>
          <ac:spMkLst>
            <pc:docMk/>
            <pc:sldMk cId="4182164417" sldId="2147479440"/>
            <ac:spMk id="4" creationId="{B0047E70-FADA-6CD5-C6AF-50AB1A07B9BF}"/>
          </ac:spMkLst>
        </pc:spChg>
        <pc:graphicFrameChg chg="add mod modGraphic">
          <ac:chgData name="Goertz, Benjamin" userId="7bbcdc09-a17a-459e-9ed5-6cf1c589f103" providerId="ADAL" clId="{04D64733-E403-4831-BFA8-B385AAA67971}" dt="2026-09-15T13:54:16.977" v="383" actId="1076"/>
          <ac:graphicFrameMkLst>
            <pc:docMk/>
            <pc:sldMk cId="4182164417" sldId="2147479440"/>
            <ac:graphicFrameMk id="3" creationId="{E8A08A8A-510D-60BA-D8C7-16DBC54634BF}"/>
          </ac:graphicFrameMkLst>
        </pc:graphicFrameChg>
      </pc:sldChg>
      <pc:sldChg chg="addSp delSp modSp add mod">
        <pc:chgData name="Goertz, Benjamin" userId="7bbcdc09-a17a-459e-9ed5-6cf1c589f103" providerId="ADAL" clId="{04D64733-E403-4831-BFA8-B385AAA67971}" dt="2026-09-15T14:47:21.665" v="1056" actId="20577"/>
        <pc:sldMkLst>
          <pc:docMk/>
          <pc:sldMk cId="3279954022" sldId="2147479444"/>
        </pc:sldMkLst>
        <pc:spChg chg="mod">
          <ac:chgData name="Goertz, Benjamin" userId="7bbcdc09-a17a-459e-9ed5-6cf1c589f103" providerId="ADAL" clId="{04D64733-E403-4831-BFA8-B385AAA67971}" dt="2026-09-15T14:01:27.998" v="486" actId="20577"/>
          <ac:spMkLst>
            <pc:docMk/>
            <pc:sldMk cId="3279954022" sldId="2147479444"/>
            <ac:spMk id="2" creationId="{AF165695-C6A8-C68B-1753-A21EE241A056}"/>
          </ac:spMkLst>
        </pc:spChg>
        <pc:spChg chg="mod">
          <ac:chgData name="Goertz, Benjamin" userId="7bbcdc09-a17a-459e-9ed5-6cf1c589f103" providerId="ADAL" clId="{04D64733-E403-4831-BFA8-B385AAA67971}" dt="2026-09-15T14:05:32.408" v="614" actId="20577"/>
          <ac:spMkLst>
            <pc:docMk/>
            <pc:sldMk cId="3279954022" sldId="2147479444"/>
            <ac:spMk id="6" creationId="{69B13CF6-30E5-6F1A-3BD1-601214575A53}"/>
          </ac:spMkLst>
        </pc:spChg>
        <pc:spChg chg="mod">
          <ac:chgData name="Goertz, Benjamin" userId="7bbcdc09-a17a-459e-9ed5-6cf1c589f103" providerId="ADAL" clId="{04D64733-E403-4831-BFA8-B385AAA67971}" dt="2026-09-15T14:47:21.665" v="1056" actId="20577"/>
          <ac:spMkLst>
            <pc:docMk/>
            <pc:sldMk cId="3279954022" sldId="2147479444"/>
            <ac:spMk id="9" creationId="{C89795ED-A9FE-FC98-6C11-6C49EEC537F3}"/>
          </ac:spMkLst>
        </pc:spChg>
        <pc:picChg chg="add mod">
          <ac:chgData name="Goertz, Benjamin" userId="7bbcdc09-a17a-459e-9ed5-6cf1c589f103" providerId="ADAL" clId="{04D64733-E403-4831-BFA8-B385AAA67971}" dt="2026-09-15T14:05:07.615" v="600" actId="1037"/>
          <ac:picMkLst>
            <pc:docMk/>
            <pc:sldMk cId="3279954022" sldId="2147479444"/>
            <ac:picMk id="4" creationId="{E4E6327C-145F-9C09-8256-A199F92566F2}"/>
          </ac:picMkLst>
        </pc:picChg>
        <pc:picChg chg="add mod">
          <ac:chgData name="Goertz, Benjamin" userId="7bbcdc09-a17a-459e-9ed5-6cf1c589f103" providerId="ADAL" clId="{04D64733-E403-4831-BFA8-B385AAA67971}" dt="2026-09-15T14:47:04.725" v="1021" actId="207"/>
          <ac:picMkLst>
            <pc:docMk/>
            <pc:sldMk cId="3279954022" sldId="2147479444"/>
            <ac:picMk id="8" creationId="{F2CE16E6-B3A3-4FF3-CB07-59DB01657649}"/>
          </ac:picMkLst>
        </pc:picChg>
        <pc:picChg chg="add mod">
          <ac:chgData name="Goertz, Benjamin" userId="7bbcdc09-a17a-459e-9ed5-6cf1c589f103" providerId="ADAL" clId="{04D64733-E403-4831-BFA8-B385AAA67971}" dt="2026-09-15T14:05:10.213" v="613" actId="1037"/>
          <ac:picMkLst>
            <pc:docMk/>
            <pc:sldMk cId="3279954022" sldId="2147479444"/>
            <ac:picMk id="11" creationId="{C57445EA-B4DA-1D0F-D66E-14F92D2D75B7}"/>
          </ac:picMkLst>
        </pc:picChg>
      </pc:sldChg>
      <pc:sldChg chg="add del ord">
        <pc:chgData name="Goertz, Benjamin" userId="7bbcdc09-a17a-459e-9ed5-6cf1c589f103" providerId="ADAL" clId="{04D64733-E403-4831-BFA8-B385AAA67971}" dt="2026-09-15T15:31:46.134" v="1061"/>
        <pc:sldMkLst>
          <pc:docMk/>
          <pc:sldMk cId="2540869202" sldId="2147483040"/>
        </pc:sldMkLst>
      </pc:sldChg>
    </pc:docChg>
  </pc:docChgLst>
  <pc:docChgLst>
    <pc:chgData name="Patti, Cathy" userId="cea70bf1-2ecf-49cd-ba31-d7ecdb7aa040" providerId="ADAL" clId="{95C75538-BAA2-45D8-ABCB-EBE5E3C3480A}"/>
    <pc:docChg chg="undo custSel addSld delSld modSld sldOrd">
      <pc:chgData name="Patti, Cathy" userId="cea70bf1-2ecf-49cd-ba31-d7ecdb7aa040" providerId="ADAL" clId="{95C75538-BAA2-45D8-ABCB-EBE5E3C3480A}" dt="2026-09-16T21:41:20.574" v="1135" actId="20577"/>
      <pc:docMkLst>
        <pc:docMk/>
      </pc:docMkLst>
      <pc:sldChg chg="modSp mod">
        <pc:chgData name="Patti, Cathy" userId="cea70bf1-2ecf-49cd-ba31-d7ecdb7aa040" providerId="ADAL" clId="{95C75538-BAA2-45D8-ABCB-EBE5E3C3480A}" dt="2026-09-16T20:50:36.582" v="444" actId="13926"/>
        <pc:sldMkLst>
          <pc:docMk/>
          <pc:sldMk cId="3075146647" sldId="2147479429"/>
        </pc:sldMkLst>
        <pc:spChg chg="mod">
          <ac:chgData name="Patti, Cathy" userId="cea70bf1-2ecf-49cd-ba31-d7ecdb7aa040" providerId="ADAL" clId="{95C75538-BAA2-45D8-ABCB-EBE5E3C3480A}" dt="2026-09-16T20:50:36.582" v="444" actId="13926"/>
          <ac:spMkLst>
            <pc:docMk/>
            <pc:sldMk cId="3075146647" sldId="2147479429"/>
            <ac:spMk id="5" creationId="{54DE3936-28EA-98B6-ECAC-4011A8A0A572}"/>
          </ac:spMkLst>
        </pc:spChg>
      </pc:sldChg>
      <pc:sldChg chg="addSp delSp modSp mod">
        <pc:chgData name="Patti, Cathy" userId="cea70bf1-2ecf-49cd-ba31-d7ecdb7aa040" providerId="ADAL" clId="{95C75538-BAA2-45D8-ABCB-EBE5E3C3480A}" dt="2026-09-16T19:28:40.143" v="83" actId="1076"/>
        <pc:sldMkLst>
          <pc:docMk/>
          <pc:sldMk cId="2403317114" sldId="2147479430"/>
        </pc:sldMkLst>
        <pc:spChg chg="mod">
          <ac:chgData name="Patti, Cathy" userId="cea70bf1-2ecf-49cd-ba31-d7ecdb7aa040" providerId="ADAL" clId="{95C75538-BAA2-45D8-ABCB-EBE5E3C3480A}" dt="2026-09-16T19:27:47.795" v="79" actId="20577"/>
          <ac:spMkLst>
            <pc:docMk/>
            <pc:sldMk cId="2403317114" sldId="2147479430"/>
            <ac:spMk id="4" creationId="{0C34DFA9-B2C5-0E5D-4A33-6F5944D783E9}"/>
          </ac:spMkLst>
        </pc:spChg>
        <pc:spChg chg="del">
          <ac:chgData name="Patti, Cathy" userId="cea70bf1-2ecf-49cd-ba31-d7ecdb7aa040" providerId="ADAL" clId="{95C75538-BAA2-45D8-ABCB-EBE5E3C3480A}" dt="2026-09-16T19:28:35.714" v="82" actId="478"/>
          <ac:spMkLst>
            <pc:docMk/>
            <pc:sldMk cId="2403317114" sldId="2147479430"/>
            <ac:spMk id="10" creationId="{825E29AD-68A6-7334-8341-3A25E32D053B}"/>
          </ac:spMkLst>
        </pc:spChg>
        <pc:picChg chg="add mod">
          <ac:chgData name="Patti, Cathy" userId="cea70bf1-2ecf-49cd-ba31-d7ecdb7aa040" providerId="ADAL" clId="{95C75538-BAA2-45D8-ABCB-EBE5E3C3480A}" dt="2026-09-16T19:28:40.143" v="83" actId="1076"/>
          <ac:picMkLst>
            <pc:docMk/>
            <pc:sldMk cId="2403317114" sldId="2147479430"/>
            <ac:picMk id="3" creationId="{098E562E-5C6F-0A4E-117A-9C8518B0038F}"/>
          </ac:picMkLst>
        </pc:picChg>
      </pc:sldChg>
      <pc:sldChg chg="addSp modSp mod ord">
        <pc:chgData name="Patti, Cathy" userId="cea70bf1-2ecf-49cd-ba31-d7ecdb7aa040" providerId="ADAL" clId="{95C75538-BAA2-45D8-ABCB-EBE5E3C3480A}" dt="2026-09-16T21:41:20.574" v="1135" actId="20577"/>
        <pc:sldMkLst>
          <pc:docMk/>
          <pc:sldMk cId="723833" sldId="2147479443"/>
        </pc:sldMkLst>
        <pc:spChg chg="add mod">
          <ac:chgData name="Patti, Cathy" userId="cea70bf1-2ecf-49cd-ba31-d7ecdb7aa040" providerId="ADAL" clId="{95C75538-BAA2-45D8-ABCB-EBE5E3C3480A}" dt="2026-09-16T21:41:20.574" v="1135" actId="20577"/>
          <ac:spMkLst>
            <pc:docMk/>
            <pc:sldMk cId="723833" sldId="2147479443"/>
            <ac:spMk id="3" creationId="{AA68A904-EDA6-892C-0102-EAD45A570D53}"/>
          </ac:spMkLst>
        </pc:spChg>
        <pc:spChg chg="mod">
          <ac:chgData name="Patti, Cathy" userId="cea70bf1-2ecf-49cd-ba31-d7ecdb7aa040" providerId="ADAL" clId="{95C75538-BAA2-45D8-ABCB-EBE5E3C3480A}" dt="2026-09-16T20:50:45.424" v="466" actId="20577"/>
          <ac:spMkLst>
            <pc:docMk/>
            <pc:sldMk cId="723833" sldId="2147479443"/>
            <ac:spMk id="4" creationId="{0A553EF9-E8FA-33D6-9F87-F690D9AB9901}"/>
          </ac:spMkLst>
        </pc:spChg>
        <pc:spChg chg="mod">
          <ac:chgData name="Patti, Cathy" userId="cea70bf1-2ecf-49cd-ba31-d7ecdb7aa040" providerId="ADAL" clId="{95C75538-BAA2-45D8-ABCB-EBE5E3C3480A}" dt="2026-09-16T21:10:39.741" v="1076" actId="6549"/>
          <ac:spMkLst>
            <pc:docMk/>
            <pc:sldMk cId="723833" sldId="2147479443"/>
            <ac:spMk id="10" creationId="{47250FD4-B381-6209-9F85-6EE58359B0AB}"/>
          </ac:spMkLst>
        </pc:spChg>
      </pc:sldChg>
      <pc:sldChg chg="ord">
        <pc:chgData name="Patti, Cathy" userId="cea70bf1-2ecf-49cd-ba31-d7ecdb7aa040" providerId="ADAL" clId="{95C75538-BAA2-45D8-ABCB-EBE5E3C3480A}" dt="2026-09-16T21:05:20.264" v="1052"/>
        <pc:sldMkLst>
          <pc:docMk/>
          <pc:sldMk cId="2540869202" sldId="2147483040"/>
        </pc:sldMkLst>
      </pc:sldChg>
      <pc:sldChg chg="del ord">
        <pc:chgData name="Patti, Cathy" userId="cea70bf1-2ecf-49cd-ba31-d7ecdb7aa040" providerId="ADAL" clId="{95C75538-BAA2-45D8-ABCB-EBE5E3C3480A}" dt="2026-09-16T21:12:53.815" v="1115" actId="2696"/>
        <pc:sldMkLst>
          <pc:docMk/>
          <pc:sldMk cId="943709745" sldId="2147483042"/>
        </pc:sldMkLst>
      </pc:sldChg>
      <pc:sldChg chg="addSp delSp modSp add mod">
        <pc:chgData name="Patti, Cathy" userId="cea70bf1-2ecf-49cd-ba31-d7ecdb7aa040" providerId="ADAL" clId="{95C75538-BAA2-45D8-ABCB-EBE5E3C3480A}" dt="2026-09-16T19:29:24.940" v="103" actId="1076"/>
        <pc:sldMkLst>
          <pc:docMk/>
          <pc:sldMk cId="1433661647" sldId="2147483043"/>
        </pc:sldMkLst>
        <pc:spChg chg="mod">
          <ac:chgData name="Patti, Cathy" userId="cea70bf1-2ecf-49cd-ba31-d7ecdb7aa040" providerId="ADAL" clId="{95C75538-BAA2-45D8-ABCB-EBE5E3C3480A}" dt="2026-09-16T19:28:55.390" v="99" actId="5793"/>
          <ac:spMkLst>
            <pc:docMk/>
            <pc:sldMk cId="1433661647" sldId="2147483043"/>
            <ac:spMk id="4" creationId="{1152BF90-8CCE-F6F4-B85F-1B3AD8C04B6B}"/>
          </ac:spMkLst>
        </pc:spChg>
        <pc:picChg chg="del">
          <ac:chgData name="Patti, Cathy" userId="cea70bf1-2ecf-49cd-ba31-d7ecdb7aa040" providerId="ADAL" clId="{95C75538-BAA2-45D8-ABCB-EBE5E3C3480A}" dt="2026-09-16T19:28:58.775" v="100" actId="478"/>
          <ac:picMkLst>
            <pc:docMk/>
            <pc:sldMk cId="1433661647" sldId="2147483043"/>
            <ac:picMk id="3" creationId="{322B46CF-E464-2487-ECAB-B96D207101A0}"/>
          </ac:picMkLst>
        </pc:picChg>
        <pc:picChg chg="add mod">
          <ac:chgData name="Patti, Cathy" userId="cea70bf1-2ecf-49cd-ba31-d7ecdb7aa040" providerId="ADAL" clId="{95C75538-BAA2-45D8-ABCB-EBE5E3C3480A}" dt="2026-09-16T19:29:24.940" v="103" actId="1076"/>
          <ac:picMkLst>
            <pc:docMk/>
            <pc:sldMk cId="1433661647" sldId="2147483043"/>
            <ac:picMk id="5" creationId="{0B7B3E6C-C47C-5791-3B6D-C4A0C64531A5}"/>
          </ac:picMkLst>
        </pc:picChg>
      </pc:sldChg>
      <pc:sldChg chg="addSp delSp modSp add mod">
        <pc:chgData name="Patti, Cathy" userId="cea70bf1-2ecf-49cd-ba31-d7ecdb7aa040" providerId="ADAL" clId="{95C75538-BAA2-45D8-ABCB-EBE5E3C3480A}" dt="2026-09-16T19:31:05.434" v="156" actId="1076"/>
        <pc:sldMkLst>
          <pc:docMk/>
          <pc:sldMk cId="2871252051" sldId="2147483044"/>
        </pc:sldMkLst>
        <pc:spChg chg="mod">
          <ac:chgData name="Patti, Cathy" userId="cea70bf1-2ecf-49cd-ba31-d7ecdb7aa040" providerId="ADAL" clId="{95C75538-BAA2-45D8-ABCB-EBE5E3C3480A}" dt="2026-09-16T19:30:38.989" v="153" actId="20577"/>
          <ac:spMkLst>
            <pc:docMk/>
            <pc:sldMk cId="2871252051" sldId="2147483044"/>
            <ac:spMk id="4" creationId="{64495A69-9704-4F81-CE78-D12E691E2573}"/>
          </ac:spMkLst>
        </pc:spChg>
        <pc:picChg chg="add mod">
          <ac:chgData name="Patti, Cathy" userId="cea70bf1-2ecf-49cd-ba31-d7ecdb7aa040" providerId="ADAL" clId="{95C75538-BAA2-45D8-ABCB-EBE5E3C3480A}" dt="2026-09-16T19:31:05.434" v="156" actId="1076"/>
          <ac:picMkLst>
            <pc:docMk/>
            <pc:sldMk cId="2871252051" sldId="2147483044"/>
            <ac:picMk id="3" creationId="{7FF305A7-22EC-BFA8-55A7-559B41CA6A44}"/>
          </ac:picMkLst>
        </pc:picChg>
        <pc:picChg chg="del">
          <ac:chgData name="Patti, Cathy" userId="cea70bf1-2ecf-49cd-ba31-d7ecdb7aa040" providerId="ADAL" clId="{95C75538-BAA2-45D8-ABCB-EBE5E3C3480A}" dt="2026-09-16T19:29:50.034" v="105" actId="478"/>
          <ac:picMkLst>
            <pc:docMk/>
            <pc:sldMk cId="2871252051" sldId="2147483044"/>
            <ac:picMk id="5" creationId="{34689642-13DC-85AB-3A14-7A3262433928}"/>
          </ac:picMkLst>
        </pc:picChg>
      </pc:sldChg>
    </pc:docChg>
  </pc:docChgLst>
  <pc:docChgLst>
    <pc:chgData name="Hickman, Ron" userId="a745d65d-793c-41dd-a12c-725cb989ea82" providerId="ADAL" clId="{17AFD6F5-E8EE-43EC-91F0-4457557F0F75}"/>
    <pc:docChg chg="undo custSel modSld">
      <pc:chgData name="Hickman, Ron" userId="a745d65d-793c-41dd-a12c-725cb989ea82" providerId="ADAL" clId="{17AFD6F5-E8EE-43EC-91F0-4457557F0F75}" dt="2026-09-15T12:43:59.334" v="83" actId="20577"/>
      <pc:docMkLst>
        <pc:docMk/>
      </pc:docMkLst>
      <pc:sldChg chg="addSp delSp modSp mod">
        <pc:chgData name="Hickman, Ron" userId="a745d65d-793c-41dd-a12c-725cb989ea82" providerId="ADAL" clId="{17AFD6F5-E8EE-43EC-91F0-4457557F0F75}" dt="2026-09-15T12:43:59.334" v="83" actId="20577"/>
        <pc:sldMkLst>
          <pc:docMk/>
          <pc:sldMk cId="951050217" sldId="2147479436"/>
        </pc:sldMkLst>
        <pc:spChg chg="mod">
          <ac:chgData name="Hickman, Ron" userId="a745d65d-793c-41dd-a12c-725cb989ea82" providerId="ADAL" clId="{17AFD6F5-E8EE-43EC-91F0-4457557F0F75}" dt="2026-09-15T12:43:59.334" v="83" actId="20577"/>
          <ac:spMkLst>
            <pc:docMk/>
            <pc:sldMk cId="951050217" sldId="2147479436"/>
            <ac:spMk id="5" creationId="{82CB7654-CE88-6A98-FA4D-BE403F615039}"/>
          </ac:spMkLst>
        </pc:spChg>
        <pc:grpChg chg="add del">
          <ac:chgData name="Hickman, Ron" userId="a745d65d-793c-41dd-a12c-725cb989ea82" providerId="ADAL" clId="{17AFD6F5-E8EE-43EC-91F0-4457557F0F75}" dt="2026-09-15T12:42:46.052" v="38" actId="478"/>
          <ac:grpSpMkLst>
            <pc:docMk/>
            <pc:sldMk cId="951050217" sldId="2147479436"/>
            <ac:grpSpMk id="26" creationId="{BD7346F6-B16E-35C1-0DCE-86104E294B1E}"/>
          </ac:grpSpMkLst>
        </pc:grpChg>
        <pc:picChg chg="add mod">
          <ac:chgData name="Hickman, Ron" userId="a745d65d-793c-41dd-a12c-725cb989ea82" providerId="ADAL" clId="{17AFD6F5-E8EE-43EC-91F0-4457557F0F75}" dt="2026-09-15T12:43:32.423" v="44" actId="1076"/>
          <ac:picMkLst>
            <pc:docMk/>
            <pc:sldMk cId="951050217" sldId="2147479436"/>
            <ac:picMk id="4" creationId="{84A36672-E592-0AFB-C6A3-8674A99BB2A6}"/>
          </ac:picMkLst>
        </pc:picChg>
        <pc:picChg chg="add mod">
          <ac:chgData name="Hickman, Ron" userId="a745d65d-793c-41dd-a12c-725cb989ea82" providerId="ADAL" clId="{17AFD6F5-E8EE-43EC-91F0-4457557F0F75}" dt="2026-09-15T12:43:40.865" v="47" actId="1076"/>
          <ac:picMkLst>
            <pc:docMk/>
            <pc:sldMk cId="951050217" sldId="2147479436"/>
            <ac:picMk id="9" creationId="{A91549C9-0111-417A-FFA4-B41D132A9F50}"/>
          </ac:picMkLst>
        </pc:picChg>
        <pc:picChg chg="add mod">
          <ac:chgData name="Hickman, Ron" userId="a745d65d-793c-41dd-a12c-725cb989ea82" providerId="ADAL" clId="{17AFD6F5-E8EE-43EC-91F0-4457557F0F75}" dt="2026-09-15T12:43:37.643" v="46" actId="14100"/>
          <ac:picMkLst>
            <pc:docMk/>
            <pc:sldMk cId="951050217" sldId="2147479436"/>
            <ac:picMk id="11" creationId="{CBC036EE-B7A3-3A32-B1A5-56E90A102541}"/>
          </ac:picMkLst>
        </pc:picChg>
        <pc:picChg chg="add mod">
          <ac:chgData name="Hickman, Ron" userId="a745d65d-793c-41dd-a12c-725cb989ea82" providerId="ADAL" clId="{17AFD6F5-E8EE-43EC-91F0-4457557F0F75}" dt="2026-09-15T12:42:37.800" v="35" actId="1076"/>
          <ac:picMkLst>
            <pc:docMk/>
            <pc:sldMk cId="951050217" sldId="2147479436"/>
            <ac:picMk id="14" creationId="{2714429D-B25B-E49D-49CC-4CF941BEFB9B}"/>
          </ac:picMkLst>
        </pc:picChg>
        <pc:picChg chg="add mod">
          <ac:chgData name="Hickman, Ron" userId="a745d65d-793c-41dd-a12c-725cb989ea82" providerId="ADAL" clId="{17AFD6F5-E8EE-43EC-91F0-4457557F0F75}" dt="2026-09-15T12:43:27.146" v="43" actId="1076"/>
          <ac:picMkLst>
            <pc:docMk/>
            <pc:sldMk cId="951050217" sldId="2147479436"/>
            <ac:picMk id="16" creationId="{44713150-8D97-0A06-1B61-5AA32AD1F8C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fcx365-my.sharepoint.com/personal/bgoertz_fmi_com/Documents/Downloads/Count%20by%20Form%20and%20Missing%20Control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820-4E9C-803D-130EAF8CB431}"/>
              </c:ext>
            </c:extLst>
          </c:dPt>
          <c:dPt>
            <c:idx val="1"/>
            <c:bubble3D val="0"/>
            <c:spPr>
              <a:solidFill>
                <a:srgbClr val="065F8B"/>
              </a:solidFill>
              <a:ln w="19050">
                <a:solidFill>
                  <a:schemeClr val="lt1"/>
                </a:solidFill>
              </a:ln>
              <a:effectLst/>
            </c:spPr>
            <c:extLst>
              <c:ext xmlns:c16="http://schemas.microsoft.com/office/drawing/2014/chart" uri="{C3380CC4-5D6E-409C-BE32-E72D297353CC}">
                <c16:uniqueId val="{00000003-E820-4E9C-803D-130EAF8CB431}"/>
              </c:ext>
            </c:extLst>
          </c:dPt>
          <c:dPt>
            <c:idx val="2"/>
            <c:bubble3D val="0"/>
            <c:spPr>
              <a:solidFill>
                <a:srgbClr val="DD712F"/>
              </a:solidFill>
              <a:ln w="19050">
                <a:solidFill>
                  <a:schemeClr val="lt1"/>
                </a:solidFill>
              </a:ln>
              <a:effectLst/>
            </c:spPr>
            <c:extLst>
              <c:ext xmlns:c16="http://schemas.microsoft.com/office/drawing/2014/chart" uri="{C3380CC4-5D6E-409C-BE32-E72D297353CC}">
                <c16:uniqueId val="{00000005-E820-4E9C-803D-130EAF8CB431}"/>
              </c:ext>
            </c:extLst>
          </c:dPt>
          <c:dPt>
            <c:idx val="3"/>
            <c:bubble3D val="0"/>
            <c:spPr>
              <a:solidFill>
                <a:srgbClr val="FFCC00"/>
              </a:solidFill>
              <a:ln w="19050">
                <a:solidFill>
                  <a:schemeClr val="lt1"/>
                </a:solidFill>
              </a:ln>
              <a:effectLst/>
            </c:spPr>
            <c:extLst>
              <c:ext xmlns:c16="http://schemas.microsoft.com/office/drawing/2014/chart" uri="{C3380CC4-5D6E-409C-BE32-E72D297353CC}">
                <c16:uniqueId val="{00000007-E820-4E9C-803D-130EAF8CB431}"/>
              </c:ext>
            </c:extLst>
          </c:dPt>
          <c:dPt>
            <c:idx val="4"/>
            <c:bubble3D val="0"/>
            <c:spPr>
              <a:solidFill>
                <a:srgbClr val="037FB7"/>
              </a:solidFill>
              <a:ln w="19050">
                <a:solidFill>
                  <a:schemeClr val="lt1"/>
                </a:solidFill>
              </a:ln>
              <a:effectLst/>
            </c:spPr>
            <c:extLst>
              <c:ext xmlns:c16="http://schemas.microsoft.com/office/drawing/2014/chart" uri="{C3380CC4-5D6E-409C-BE32-E72D297353CC}">
                <c16:uniqueId val="{00000009-E820-4E9C-803D-130EAF8CB431}"/>
              </c:ext>
            </c:extLst>
          </c:dPt>
          <c:dPt>
            <c:idx val="5"/>
            <c:bubble3D val="0"/>
            <c:spPr>
              <a:solidFill>
                <a:srgbClr val="00684B"/>
              </a:solidFill>
              <a:ln w="19050">
                <a:solidFill>
                  <a:schemeClr val="lt1"/>
                </a:solidFill>
              </a:ln>
              <a:effectLst/>
            </c:spPr>
            <c:extLst>
              <c:ext xmlns:c16="http://schemas.microsoft.com/office/drawing/2014/chart" uri="{C3380CC4-5D6E-409C-BE32-E72D297353CC}">
                <c16:uniqueId val="{0000000B-E820-4E9C-803D-130EAF8CB431}"/>
              </c:ext>
            </c:extLst>
          </c:dPt>
          <c:dPt>
            <c:idx val="6"/>
            <c:bubble3D val="0"/>
            <c:spPr>
              <a:solidFill>
                <a:srgbClr val="ED1C24"/>
              </a:solidFill>
              <a:ln w="19050">
                <a:solidFill>
                  <a:schemeClr val="lt1"/>
                </a:solidFill>
              </a:ln>
              <a:effectLst/>
            </c:spPr>
            <c:extLst>
              <c:ext xmlns:c16="http://schemas.microsoft.com/office/drawing/2014/chart" uri="{C3380CC4-5D6E-409C-BE32-E72D297353CC}">
                <c16:uniqueId val="{0000000D-E820-4E9C-803D-130EAF8CB431}"/>
              </c:ext>
            </c:extLst>
          </c:dPt>
          <c:dPt>
            <c:idx val="7"/>
            <c:bubble3D val="0"/>
            <c:spPr>
              <a:solidFill>
                <a:srgbClr val="009245"/>
              </a:solidFill>
              <a:ln w="19050">
                <a:solidFill>
                  <a:schemeClr val="lt1"/>
                </a:solidFill>
              </a:ln>
              <a:effectLst/>
            </c:spPr>
            <c:extLst>
              <c:ext xmlns:c16="http://schemas.microsoft.com/office/drawing/2014/chart" uri="{C3380CC4-5D6E-409C-BE32-E72D297353CC}">
                <c16:uniqueId val="{0000000F-E820-4E9C-803D-130EAF8CB431}"/>
              </c:ext>
            </c:extLst>
          </c:dPt>
          <c:dPt>
            <c:idx val="8"/>
            <c:bubble3D val="0"/>
            <c:spPr>
              <a:solidFill>
                <a:srgbClr val="C1272D"/>
              </a:solidFill>
              <a:ln w="19050">
                <a:solidFill>
                  <a:schemeClr val="lt1"/>
                </a:solidFill>
              </a:ln>
              <a:effectLst/>
            </c:spPr>
            <c:extLst>
              <c:ext xmlns:c16="http://schemas.microsoft.com/office/drawing/2014/chart" uri="{C3380CC4-5D6E-409C-BE32-E72D297353CC}">
                <c16:uniqueId val="{00000011-3A05-42B2-ADD0-F4AAB51EFBDA}"/>
              </c:ext>
            </c:extLst>
          </c:dPt>
          <c:dPt>
            <c:idx val="9"/>
            <c:bubble3D val="0"/>
            <c:spPr>
              <a:solidFill>
                <a:srgbClr val="93278F"/>
              </a:solidFill>
              <a:ln w="19050">
                <a:solidFill>
                  <a:schemeClr val="lt1"/>
                </a:solidFill>
              </a:ln>
              <a:effectLst/>
            </c:spPr>
            <c:extLst>
              <c:ext xmlns:c16="http://schemas.microsoft.com/office/drawing/2014/chart" uri="{C3380CC4-5D6E-409C-BE32-E72D297353CC}">
                <c16:uniqueId val="{00000012-3A05-42B2-ADD0-F4AAB51EFBDA}"/>
              </c:ext>
            </c:extLst>
          </c:dPt>
          <c:dPt>
            <c:idx val="10"/>
            <c:bubble3D val="0"/>
            <c:spPr>
              <a:solidFill>
                <a:srgbClr val="0B2036"/>
              </a:solidFill>
              <a:ln w="19050">
                <a:solidFill>
                  <a:schemeClr val="lt1"/>
                </a:solidFill>
              </a:ln>
              <a:effectLst/>
            </c:spPr>
            <c:extLst>
              <c:ext xmlns:c16="http://schemas.microsoft.com/office/drawing/2014/chart" uri="{C3380CC4-5D6E-409C-BE32-E72D297353CC}">
                <c16:uniqueId val="{00000013-3A05-42B2-ADD0-F4AAB51EFBDA}"/>
              </c:ext>
            </c:extLst>
          </c:dPt>
          <c:dPt>
            <c:idx val="11"/>
            <c:bubble3D val="0"/>
            <c:spPr>
              <a:solidFill>
                <a:srgbClr val="662D91"/>
              </a:solidFill>
              <a:ln w="19050">
                <a:solidFill>
                  <a:schemeClr val="lt1"/>
                </a:solidFill>
              </a:ln>
              <a:effectLst/>
            </c:spPr>
            <c:extLst>
              <c:ext xmlns:c16="http://schemas.microsoft.com/office/drawing/2014/chart" uri="{C3380CC4-5D6E-409C-BE32-E72D297353CC}">
                <c16:uniqueId val="{00000014-3A05-42B2-ADD0-F4AAB51EFBDA}"/>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77C4-45F7-8316-1EBC363C3283}"/>
              </c:ext>
            </c:extLst>
          </c:dPt>
          <c:dPt>
            <c:idx val="13"/>
            <c:bubble3D val="0"/>
            <c:spPr>
              <a:solidFill>
                <a:srgbClr val="F7931D"/>
              </a:solidFill>
              <a:ln w="19050">
                <a:solidFill>
                  <a:schemeClr val="lt1"/>
                </a:solidFill>
              </a:ln>
              <a:effectLst/>
            </c:spPr>
            <c:extLst>
              <c:ext xmlns:c16="http://schemas.microsoft.com/office/drawing/2014/chart" uri="{C3380CC4-5D6E-409C-BE32-E72D297353CC}">
                <c16:uniqueId val="{00000010-3A05-42B2-ADD0-F4AAB51EFBDA}"/>
              </c:ext>
            </c:extLst>
          </c:dPt>
          <c:cat>
            <c:strRef>
              <c:f>Sheet1!$A$2:$A$15</c:f>
              <c:strCache>
                <c:ptCount val="14"/>
                <c:pt idx="0">
                  <c:v>1 color</c:v>
                </c:pt>
                <c:pt idx="1">
                  <c:v>2 color</c:v>
                </c:pt>
                <c:pt idx="2">
                  <c:v>3 color</c:v>
                </c:pt>
                <c:pt idx="3">
                  <c:v>4 color</c:v>
                </c:pt>
                <c:pt idx="4">
                  <c:v>5 color</c:v>
                </c:pt>
                <c:pt idx="5">
                  <c:v>6 color</c:v>
                </c:pt>
                <c:pt idx="6">
                  <c:v>7 color</c:v>
                </c:pt>
                <c:pt idx="7">
                  <c:v>8 color</c:v>
                </c:pt>
                <c:pt idx="8">
                  <c:v>9 color</c:v>
                </c:pt>
                <c:pt idx="9">
                  <c:v>10 color</c:v>
                </c:pt>
                <c:pt idx="10">
                  <c:v>11 color</c:v>
                </c:pt>
                <c:pt idx="11">
                  <c:v>12 color</c:v>
                </c:pt>
                <c:pt idx="12">
                  <c:v>13 color</c:v>
                </c:pt>
                <c:pt idx="13">
                  <c:v>14 color</c:v>
                </c:pt>
              </c:strCache>
            </c:strRef>
          </c:cat>
          <c:val>
            <c:numRef>
              <c:f>Sheet1!$B$2:$B$15</c:f>
              <c:numCache>
                <c:formatCode>General</c:formatCode>
                <c:ptCount val="14"/>
                <c:pt idx="0">
                  <c:v>7</c:v>
                </c:pt>
                <c:pt idx="1">
                  <c:v>7</c:v>
                </c:pt>
                <c:pt idx="2">
                  <c:v>7</c:v>
                </c:pt>
                <c:pt idx="3">
                  <c:v>7</c:v>
                </c:pt>
                <c:pt idx="4">
                  <c:v>7</c:v>
                </c:pt>
                <c:pt idx="5">
                  <c:v>7</c:v>
                </c:pt>
                <c:pt idx="6">
                  <c:v>7</c:v>
                </c:pt>
                <c:pt idx="7">
                  <c:v>7</c:v>
                </c:pt>
                <c:pt idx="8">
                  <c:v>7</c:v>
                </c:pt>
                <c:pt idx="9">
                  <c:v>7</c:v>
                </c:pt>
                <c:pt idx="10">
                  <c:v>7</c:v>
                </c:pt>
                <c:pt idx="11">
                  <c:v>7</c:v>
                </c:pt>
                <c:pt idx="12">
                  <c:v>8</c:v>
                </c:pt>
                <c:pt idx="13">
                  <c:v>7</c:v>
                </c:pt>
              </c:numCache>
            </c:numRef>
          </c:val>
          <c:extLst>
            <c:ext xmlns:c16="http://schemas.microsoft.com/office/drawing/2014/chart" uri="{C3380CC4-5D6E-409C-BE32-E72D297353CC}">
              <c16:uniqueId val="{00000010-E820-4E9C-803D-130EAF8CB43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21656127092296"/>
          <c:y val="4.2546457061335703E-2"/>
          <c:w val="0.76196035696449427"/>
          <c:h val="0.71816068569750957"/>
        </c:manualLayout>
      </c:layout>
      <c:barChart>
        <c:barDir val="col"/>
        <c:grouping val="clustered"/>
        <c:varyColors val="0"/>
        <c:ser>
          <c:idx val="0"/>
          <c:order val="0"/>
          <c:tx>
            <c:strRef>
              <c:f>Sheet1!$B$1</c:f>
              <c:strCache>
                <c:ptCount val="1"/>
                <c:pt idx="0">
                  <c:v>Copper</c:v>
                </c:pt>
              </c:strCache>
            </c:strRef>
          </c:tx>
          <c:spPr>
            <a:solidFill>
              <a:schemeClr val="tx1"/>
            </a:solidFill>
            <a:ln>
              <a:noFill/>
            </a:ln>
            <a:effectLst/>
          </c:spPr>
          <c:invertIfNegative val="0"/>
          <c:dPt>
            <c:idx val="0"/>
            <c:invertIfNegative val="0"/>
            <c:bubble3D val="0"/>
            <c:spPr>
              <a:gradFill>
                <a:gsLst>
                  <a:gs pos="57000">
                    <a:srgbClr val="A15423">
                      <a:alpha val="94000"/>
                    </a:srgbClr>
                  </a:gs>
                  <a:gs pos="77000">
                    <a:srgbClr val="8A4724">
                      <a:alpha val="80000"/>
                    </a:srgbClr>
                  </a:gs>
                  <a:gs pos="25000">
                    <a:srgbClr val="F7931D"/>
                  </a:gs>
                  <a:gs pos="4000">
                    <a:srgbClr val="B56942"/>
                  </a:gs>
                  <a:gs pos="97000">
                    <a:srgbClr val="BD642F">
                      <a:alpha val="84000"/>
                    </a:srgbClr>
                  </a:gs>
                </a:gsLst>
                <a:lin ang="5400000" scaled="1"/>
              </a:gradFill>
              <a:ln>
                <a:noFill/>
              </a:ln>
              <a:effectLst/>
            </c:spPr>
            <c:extLst>
              <c:ext xmlns:c16="http://schemas.microsoft.com/office/drawing/2014/chart" uri="{C3380CC4-5D6E-409C-BE32-E72D297353CC}">
                <c16:uniqueId val="{00000001-2ABB-483D-9EA8-73D216DFF604}"/>
              </c:ext>
            </c:extLst>
          </c:dPt>
          <c:cat>
            <c:strRef>
              <c:f>Sheet1!$A$2</c:f>
              <c:strCache>
                <c:ptCount val="1"/>
                <c:pt idx="0">
                  <c:v>Gradient</c:v>
                </c:pt>
              </c:strCache>
            </c:strRef>
          </c:cat>
          <c:val>
            <c:numRef>
              <c:f>Sheet1!$B$2</c:f>
              <c:numCache>
                <c:formatCode>General</c:formatCode>
                <c:ptCount val="1"/>
                <c:pt idx="0">
                  <c:v>5</c:v>
                </c:pt>
              </c:numCache>
            </c:numRef>
          </c:val>
          <c:extLst>
            <c:ext xmlns:c16="http://schemas.microsoft.com/office/drawing/2014/chart" uri="{C3380CC4-5D6E-409C-BE32-E72D297353CC}">
              <c16:uniqueId val="{00000002-2ABB-483D-9EA8-73D216DFF604}"/>
            </c:ext>
          </c:extLst>
        </c:ser>
        <c:ser>
          <c:idx val="1"/>
          <c:order val="1"/>
          <c:tx>
            <c:strRef>
              <c:f>Sheet1!$C$1</c:f>
              <c:strCache>
                <c:ptCount val="1"/>
                <c:pt idx="0">
                  <c:v>Blue</c:v>
                </c:pt>
              </c:strCache>
            </c:strRef>
          </c:tx>
          <c:spPr>
            <a:gradFill>
              <a:gsLst>
                <a:gs pos="34000">
                  <a:srgbClr val="00A1E5"/>
                </a:gs>
                <a:gs pos="100000">
                  <a:srgbClr val="0B2036"/>
                </a:gs>
                <a:gs pos="0">
                  <a:srgbClr val="005BAB"/>
                </a:gs>
              </a:gsLst>
              <a:lin ang="5400000" scaled="1"/>
            </a:gradFill>
            <a:ln>
              <a:noFill/>
            </a:ln>
            <a:effectLst/>
          </c:spPr>
          <c:invertIfNegative val="0"/>
          <c:cat>
            <c:strRef>
              <c:f>Sheet1!$A$2</c:f>
              <c:strCache>
                <c:ptCount val="1"/>
                <c:pt idx="0">
                  <c:v>Gradient</c:v>
                </c:pt>
              </c:strCache>
            </c:strRef>
          </c:cat>
          <c:val>
            <c:numRef>
              <c:f>Sheet1!$C$2</c:f>
              <c:numCache>
                <c:formatCode>General</c:formatCode>
                <c:ptCount val="1"/>
                <c:pt idx="0">
                  <c:v>4</c:v>
                </c:pt>
              </c:numCache>
            </c:numRef>
          </c:val>
          <c:extLst>
            <c:ext xmlns:c16="http://schemas.microsoft.com/office/drawing/2014/chart" uri="{C3380CC4-5D6E-409C-BE32-E72D297353CC}">
              <c16:uniqueId val="{00000003-2ABB-483D-9EA8-73D216DFF604}"/>
            </c:ext>
          </c:extLst>
        </c:ser>
        <c:ser>
          <c:idx val="2"/>
          <c:order val="2"/>
          <c:tx>
            <c:strRef>
              <c:f>Sheet1!$D$1</c:f>
              <c:strCache>
                <c:ptCount val="1"/>
                <c:pt idx="0">
                  <c:v>Gold</c:v>
                </c:pt>
              </c:strCache>
            </c:strRef>
          </c:tx>
          <c:spPr>
            <a:solidFill>
              <a:schemeClr val="tx1"/>
            </a:solidFill>
            <a:ln>
              <a:noFill/>
            </a:ln>
            <a:effectLst/>
          </c:spPr>
          <c:invertIfNegative val="0"/>
          <c:dPt>
            <c:idx val="0"/>
            <c:invertIfNegative val="0"/>
            <c:bubble3D val="0"/>
            <c:spPr>
              <a:gradFill>
                <a:gsLst>
                  <a:gs pos="34000">
                    <a:srgbClr val="FFE593"/>
                  </a:gs>
                  <a:gs pos="100000">
                    <a:srgbClr val="D6A300"/>
                  </a:gs>
                  <a:gs pos="57000">
                    <a:srgbClr val="FFC000"/>
                  </a:gs>
                  <a:gs pos="79000">
                    <a:srgbClr val="E2AC00"/>
                  </a:gs>
                  <a:gs pos="1000">
                    <a:srgbClr val="E2AC00"/>
                  </a:gs>
                </a:gsLst>
                <a:lin ang="5400000" scaled="1"/>
              </a:gradFill>
              <a:ln>
                <a:noFill/>
              </a:ln>
              <a:effectLst/>
            </c:spPr>
            <c:extLst>
              <c:ext xmlns:c16="http://schemas.microsoft.com/office/drawing/2014/chart" uri="{C3380CC4-5D6E-409C-BE32-E72D297353CC}">
                <c16:uniqueId val="{00000004-4148-4D77-820B-6D0FC9CB2FBC}"/>
              </c:ext>
            </c:extLst>
          </c:dPt>
          <c:cat>
            <c:strRef>
              <c:f>Sheet1!$A$2</c:f>
              <c:strCache>
                <c:ptCount val="1"/>
                <c:pt idx="0">
                  <c:v>Gradient</c:v>
                </c:pt>
              </c:strCache>
            </c:strRef>
          </c:cat>
          <c:val>
            <c:numRef>
              <c:f>Sheet1!$D$2</c:f>
              <c:numCache>
                <c:formatCode>General</c:formatCode>
                <c:ptCount val="1"/>
                <c:pt idx="0">
                  <c:v>6</c:v>
                </c:pt>
              </c:numCache>
            </c:numRef>
          </c:val>
          <c:extLst>
            <c:ext xmlns:c16="http://schemas.microsoft.com/office/drawing/2014/chart" uri="{C3380CC4-5D6E-409C-BE32-E72D297353CC}">
              <c16:uniqueId val="{00000004-2ABB-483D-9EA8-73D216DFF604}"/>
            </c:ext>
          </c:extLst>
        </c:ser>
        <c:ser>
          <c:idx val="3"/>
          <c:order val="3"/>
          <c:tx>
            <c:strRef>
              <c:f>Sheet1!$E$1</c:f>
              <c:strCache>
                <c:ptCount val="1"/>
                <c:pt idx="0">
                  <c:v>Green</c:v>
                </c:pt>
              </c:strCache>
            </c:strRef>
          </c:tx>
          <c:spPr>
            <a:solidFill>
              <a:srgbClr val="03A55E"/>
            </a:solidFill>
            <a:ln>
              <a:noFill/>
            </a:ln>
            <a:effectLst/>
          </c:spPr>
          <c:invertIfNegative val="0"/>
          <c:dPt>
            <c:idx val="0"/>
            <c:invertIfNegative val="0"/>
            <c:bubble3D val="0"/>
            <c:spPr>
              <a:gradFill>
                <a:gsLst>
                  <a:gs pos="69000">
                    <a:srgbClr val="009245"/>
                  </a:gs>
                  <a:gs pos="0">
                    <a:srgbClr val="00684B"/>
                  </a:gs>
                  <a:gs pos="32000">
                    <a:srgbClr val="04E283"/>
                  </a:gs>
                  <a:gs pos="92000">
                    <a:srgbClr val="00684B"/>
                  </a:gs>
                </a:gsLst>
                <a:lin ang="5400000" scaled="1"/>
              </a:gradFill>
              <a:ln>
                <a:noFill/>
              </a:ln>
              <a:effectLst/>
            </c:spPr>
            <c:extLst>
              <c:ext xmlns:c16="http://schemas.microsoft.com/office/drawing/2014/chart" uri="{C3380CC4-5D6E-409C-BE32-E72D297353CC}">
                <c16:uniqueId val="{00000006-2ABB-483D-9EA8-73D216DFF604}"/>
              </c:ext>
            </c:extLst>
          </c:dPt>
          <c:cat>
            <c:strRef>
              <c:f>Sheet1!$A$2</c:f>
              <c:strCache>
                <c:ptCount val="1"/>
                <c:pt idx="0">
                  <c:v>Gradient</c:v>
                </c:pt>
              </c:strCache>
            </c:strRef>
          </c:cat>
          <c:val>
            <c:numRef>
              <c:f>Sheet1!$E$2</c:f>
              <c:numCache>
                <c:formatCode>General</c:formatCode>
                <c:ptCount val="1"/>
                <c:pt idx="0">
                  <c:v>4</c:v>
                </c:pt>
              </c:numCache>
            </c:numRef>
          </c:val>
          <c:extLst>
            <c:ext xmlns:c16="http://schemas.microsoft.com/office/drawing/2014/chart" uri="{C3380CC4-5D6E-409C-BE32-E72D297353CC}">
              <c16:uniqueId val="{00000007-2ABB-483D-9EA8-73D216DFF604}"/>
            </c:ext>
          </c:extLst>
        </c:ser>
        <c:dLbls>
          <c:showLegendKey val="0"/>
          <c:showVal val="0"/>
          <c:showCatName val="0"/>
          <c:showSerName val="0"/>
          <c:showPercent val="0"/>
          <c:showBubbleSize val="0"/>
        </c:dLbls>
        <c:gapWidth val="60"/>
        <c:overlap val="-51"/>
        <c:axId val="1078063408"/>
        <c:axId val="1298492384"/>
      </c:barChart>
      <c:catAx>
        <c:axId val="107806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98492384"/>
        <c:crosses val="autoZero"/>
        <c:auto val="1"/>
        <c:lblAlgn val="ctr"/>
        <c:lblOffset val="100"/>
        <c:noMultiLvlLbl val="0"/>
      </c:catAx>
      <c:valAx>
        <c:axId val="12984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78063408"/>
        <c:crosses val="autoZero"/>
        <c:crossBetween val="between"/>
      </c:valAx>
      <c:spPr>
        <a:noFill/>
        <a:ln>
          <a:noFill/>
        </a:ln>
        <a:effectLst>
          <a:outerShdw blurRad="50800" dist="50800" dir="5400000" sx="1000" sy="1000" algn="ctr" rotWithShape="0">
            <a:schemeClr val="accent3">
              <a:lumMod val="75000"/>
            </a:schemeClr>
          </a:outerShdw>
          <a:softEdge rad="0"/>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33816514388853"/>
          <c:y val="4.2546457061335703E-2"/>
          <c:w val="0.55442934559218848"/>
          <c:h val="0.70233535323880603"/>
        </c:manualLayout>
      </c:layout>
      <c:barChart>
        <c:barDir val="col"/>
        <c:grouping val="clustered"/>
        <c:varyColors val="0"/>
        <c:ser>
          <c:idx val="0"/>
          <c:order val="0"/>
          <c:tx>
            <c:strRef>
              <c:f>Sheet1!$B$1</c:f>
              <c:strCache>
                <c:ptCount val="1"/>
                <c:pt idx="0">
                  <c:v>1 color</c:v>
                </c:pt>
              </c:strCache>
            </c:strRef>
          </c:tx>
          <c:spPr>
            <a:solidFill>
              <a:srgbClr val="F7931D"/>
            </a:solidFill>
            <a:ln>
              <a:noFill/>
            </a:ln>
            <a:effectLst/>
          </c:spPr>
          <c:invertIfNegative val="0"/>
          <c:dPt>
            <c:idx val="0"/>
            <c:invertIfNegative val="0"/>
            <c:bubble3D val="0"/>
            <c:spPr>
              <a:solidFill>
                <a:srgbClr val="F7931D"/>
              </a:solidFill>
              <a:ln>
                <a:noFill/>
              </a:ln>
              <a:effectLst/>
            </c:spPr>
            <c:extLst>
              <c:ext xmlns:c16="http://schemas.microsoft.com/office/drawing/2014/chart" uri="{C3380CC4-5D6E-409C-BE32-E72D297353CC}">
                <c16:uniqueId val="{00000001-E5B9-40C4-AD70-A13ADCF031BB}"/>
              </c:ext>
            </c:extLst>
          </c:dPt>
          <c:cat>
            <c:strRef>
              <c:f>Sheet1!$A$2</c:f>
              <c:strCache>
                <c:ptCount val="1"/>
                <c:pt idx="0">
                  <c:v>Category 1</c:v>
                </c:pt>
              </c:strCache>
            </c:strRef>
          </c:cat>
          <c:val>
            <c:numRef>
              <c:f>Sheet1!$B$2</c:f>
              <c:numCache>
                <c:formatCode>General</c:formatCode>
                <c:ptCount val="1"/>
                <c:pt idx="0">
                  <c:v>5</c:v>
                </c:pt>
              </c:numCache>
            </c:numRef>
          </c:val>
          <c:extLst>
            <c:ext xmlns:c16="http://schemas.microsoft.com/office/drawing/2014/chart" uri="{C3380CC4-5D6E-409C-BE32-E72D297353CC}">
              <c16:uniqueId val="{00000002-E5B9-40C4-AD70-A13ADCF031BB}"/>
            </c:ext>
          </c:extLst>
        </c:ser>
        <c:ser>
          <c:idx val="1"/>
          <c:order val="1"/>
          <c:tx>
            <c:strRef>
              <c:f>Sheet1!$C$1</c:f>
              <c:strCache>
                <c:ptCount val="1"/>
                <c:pt idx="0">
                  <c:v>2 color</c:v>
                </c:pt>
              </c:strCache>
            </c:strRef>
          </c:tx>
          <c:spPr>
            <a:solidFill>
              <a:srgbClr val="FFCC00"/>
            </a:solidFill>
            <a:ln>
              <a:noFill/>
            </a:ln>
            <a:effectLst/>
          </c:spPr>
          <c:invertIfNegative val="0"/>
          <c:cat>
            <c:strRef>
              <c:f>Sheet1!$A$2</c:f>
              <c:strCache>
                <c:ptCount val="1"/>
                <c:pt idx="0">
                  <c:v>Category 1</c:v>
                </c:pt>
              </c:strCache>
            </c:strRef>
          </c:cat>
          <c:val>
            <c:numRef>
              <c:f>Sheet1!$C$2</c:f>
              <c:numCache>
                <c:formatCode>General</c:formatCode>
                <c:ptCount val="1"/>
                <c:pt idx="0">
                  <c:v>3</c:v>
                </c:pt>
              </c:numCache>
            </c:numRef>
          </c:val>
          <c:extLst>
            <c:ext xmlns:c16="http://schemas.microsoft.com/office/drawing/2014/chart" uri="{C3380CC4-5D6E-409C-BE32-E72D297353CC}">
              <c16:uniqueId val="{00000003-E5B9-40C4-AD70-A13ADCF031BB}"/>
            </c:ext>
          </c:extLst>
        </c:ser>
        <c:ser>
          <c:idx val="2"/>
          <c:order val="2"/>
          <c:tx>
            <c:strRef>
              <c:f>Sheet1!$D$1</c:f>
              <c:strCache>
                <c:ptCount val="1"/>
                <c:pt idx="0">
                  <c:v>3 color</c:v>
                </c:pt>
              </c:strCache>
            </c:strRef>
          </c:tx>
          <c:spPr>
            <a:solidFill>
              <a:srgbClr val="065F8B"/>
            </a:solidFill>
            <a:ln>
              <a:noFill/>
            </a:ln>
            <a:effectLst/>
          </c:spPr>
          <c:invertIfNegative val="0"/>
          <c:cat>
            <c:strRef>
              <c:f>Sheet1!$A$2</c:f>
              <c:strCache>
                <c:ptCount val="1"/>
                <c:pt idx="0">
                  <c:v>Category 1</c:v>
                </c:pt>
              </c:strCache>
            </c:strRef>
          </c:cat>
          <c:val>
            <c:numRef>
              <c:f>Sheet1!$D$2</c:f>
              <c:numCache>
                <c:formatCode>General</c:formatCode>
                <c:ptCount val="1"/>
                <c:pt idx="0">
                  <c:v>2.5</c:v>
                </c:pt>
              </c:numCache>
            </c:numRef>
          </c:val>
          <c:extLst>
            <c:ext xmlns:c16="http://schemas.microsoft.com/office/drawing/2014/chart" uri="{C3380CC4-5D6E-409C-BE32-E72D297353CC}">
              <c16:uniqueId val="{00000004-E5B9-40C4-AD70-A13ADCF031BB}"/>
            </c:ext>
          </c:extLst>
        </c:ser>
        <c:ser>
          <c:idx val="3"/>
          <c:order val="3"/>
          <c:tx>
            <c:strRef>
              <c:f>Sheet1!$E$1</c:f>
              <c:strCache>
                <c:ptCount val="1"/>
                <c:pt idx="0">
                  <c:v>4 color</c:v>
                </c:pt>
              </c:strCache>
            </c:strRef>
          </c:tx>
          <c:spPr>
            <a:solidFill>
              <a:srgbClr val="009245"/>
            </a:solidFill>
            <a:ln>
              <a:noFill/>
            </a:ln>
            <a:effectLst/>
          </c:spPr>
          <c:invertIfNegative val="0"/>
          <c:cat>
            <c:strRef>
              <c:f>Sheet1!$A$2</c:f>
              <c:strCache>
                <c:ptCount val="1"/>
                <c:pt idx="0">
                  <c:v>Category 1</c:v>
                </c:pt>
              </c:strCache>
            </c:strRef>
          </c:cat>
          <c:val>
            <c:numRef>
              <c:f>Sheet1!$E$2</c:f>
              <c:numCache>
                <c:formatCode>General</c:formatCode>
                <c:ptCount val="1"/>
                <c:pt idx="0">
                  <c:v>3</c:v>
                </c:pt>
              </c:numCache>
            </c:numRef>
          </c:val>
          <c:extLst>
            <c:ext xmlns:c16="http://schemas.microsoft.com/office/drawing/2014/chart" uri="{C3380CC4-5D6E-409C-BE32-E72D297353CC}">
              <c16:uniqueId val="{00000005-E5B9-40C4-AD70-A13ADCF031BB}"/>
            </c:ext>
          </c:extLst>
        </c:ser>
        <c:ser>
          <c:idx val="4"/>
          <c:order val="4"/>
          <c:tx>
            <c:strRef>
              <c:f>Sheet1!$F$1</c:f>
              <c:strCache>
                <c:ptCount val="1"/>
                <c:pt idx="0">
                  <c:v>5 color</c:v>
                </c:pt>
              </c:strCache>
            </c:strRef>
          </c:tx>
          <c:spPr>
            <a:solidFill>
              <a:srgbClr val="C1272D"/>
            </a:solidFill>
            <a:ln>
              <a:noFill/>
            </a:ln>
            <a:effectLst/>
          </c:spPr>
          <c:invertIfNegative val="0"/>
          <c:cat>
            <c:strRef>
              <c:f>Sheet1!$A$2</c:f>
              <c:strCache>
                <c:ptCount val="1"/>
                <c:pt idx="0">
                  <c:v>Category 1</c:v>
                </c:pt>
              </c:strCache>
            </c:strRef>
          </c:cat>
          <c:val>
            <c:numRef>
              <c:f>Sheet1!$F$2</c:f>
              <c:numCache>
                <c:formatCode>General</c:formatCode>
                <c:ptCount val="1"/>
                <c:pt idx="0">
                  <c:v>4</c:v>
                </c:pt>
              </c:numCache>
            </c:numRef>
          </c:val>
          <c:extLst>
            <c:ext xmlns:c16="http://schemas.microsoft.com/office/drawing/2014/chart" uri="{C3380CC4-5D6E-409C-BE32-E72D297353CC}">
              <c16:uniqueId val="{00000006-E5B9-40C4-AD70-A13ADCF031BB}"/>
            </c:ext>
          </c:extLst>
        </c:ser>
        <c:ser>
          <c:idx val="5"/>
          <c:order val="5"/>
          <c:tx>
            <c:strRef>
              <c:f>Sheet1!$G$1</c:f>
              <c:strCache>
                <c:ptCount val="1"/>
                <c:pt idx="0">
                  <c:v>6 color</c:v>
                </c:pt>
              </c:strCache>
            </c:strRef>
          </c:tx>
          <c:spPr>
            <a:solidFill>
              <a:srgbClr val="93278F"/>
            </a:solidFill>
            <a:ln>
              <a:noFill/>
            </a:ln>
            <a:effectLst/>
          </c:spPr>
          <c:invertIfNegative val="0"/>
          <c:dPt>
            <c:idx val="0"/>
            <c:invertIfNegative val="0"/>
            <c:bubble3D val="0"/>
            <c:spPr>
              <a:solidFill>
                <a:srgbClr val="662D91"/>
              </a:solidFill>
              <a:ln>
                <a:noFill/>
              </a:ln>
              <a:effectLst/>
            </c:spPr>
            <c:extLst>
              <c:ext xmlns:c16="http://schemas.microsoft.com/office/drawing/2014/chart" uri="{C3380CC4-5D6E-409C-BE32-E72D297353CC}">
                <c16:uniqueId val="{00000008-E5B9-40C4-AD70-A13ADCF031BB}"/>
              </c:ext>
            </c:extLst>
          </c:dPt>
          <c:cat>
            <c:strRef>
              <c:f>Sheet1!$A$2</c:f>
              <c:strCache>
                <c:ptCount val="1"/>
                <c:pt idx="0">
                  <c:v>Category 1</c:v>
                </c:pt>
              </c:strCache>
            </c:strRef>
          </c:cat>
          <c:val>
            <c:numRef>
              <c:f>Sheet1!$G$2</c:f>
              <c:numCache>
                <c:formatCode>General</c:formatCode>
                <c:ptCount val="1"/>
                <c:pt idx="0">
                  <c:v>6</c:v>
                </c:pt>
              </c:numCache>
            </c:numRef>
          </c:val>
          <c:extLst>
            <c:ext xmlns:c16="http://schemas.microsoft.com/office/drawing/2014/chart" uri="{C3380CC4-5D6E-409C-BE32-E72D297353CC}">
              <c16:uniqueId val="{00000009-E5B9-40C4-AD70-A13ADCF031BB}"/>
            </c:ext>
          </c:extLst>
        </c:ser>
        <c:ser>
          <c:idx val="6"/>
          <c:order val="6"/>
          <c:tx>
            <c:strRef>
              <c:f>Sheet1!$H$1</c:f>
              <c:strCache>
                <c:ptCount val="1"/>
                <c:pt idx="0">
                  <c:v>7 color</c:v>
                </c:pt>
              </c:strCache>
            </c:strRef>
          </c:tx>
          <c:spPr>
            <a:solidFill>
              <a:srgbClr val="037FB7"/>
            </a:solidFill>
            <a:ln>
              <a:noFill/>
            </a:ln>
            <a:effectLst/>
          </c:spPr>
          <c:invertIfNegative val="0"/>
          <c:dPt>
            <c:idx val="0"/>
            <c:invertIfNegative val="0"/>
            <c:bubble3D val="0"/>
            <c:spPr>
              <a:solidFill>
                <a:srgbClr val="037FB7"/>
              </a:solidFill>
              <a:ln>
                <a:noFill/>
              </a:ln>
              <a:effectLst/>
            </c:spPr>
            <c:extLst>
              <c:ext xmlns:c16="http://schemas.microsoft.com/office/drawing/2014/chart" uri="{C3380CC4-5D6E-409C-BE32-E72D297353CC}">
                <c16:uniqueId val="{0000000B-E5B9-40C4-AD70-A13ADCF031BB}"/>
              </c:ext>
            </c:extLst>
          </c:dPt>
          <c:cat>
            <c:strRef>
              <c:f>Sheet1!$A$2</c:f>
              <c:strCache>
                <c:ptCount val="1"/>
                <c:pt idx="0">
                  <c:v>Category 1</c:v>
                </c:pt>
              </c:strCache>
            </c:strRef>
          </c:cat>
          <c:val>
            <c:numRef>
              <c:f>Sheet1!$H$2</c:f>
              <c:numCache>
                <c:formatCode>General</c:formatCode>
                <c:ptCount val="1"/>
                <c:pt idx="0">
                  <c:v>4</c:v>
                </c:pt>
              </c:numCache>
            </c:numRef>
          </c:val>
          <c:extLst>
            <c:ext xmlns:c16="http://schemas.microsoft.com/office/drawing/2014/chart" uri="{C3380CC4-5D6E-409C-BE32-E72D297353CC}">
              <c16:uniqueId val="{0000000C-E5B9-40C4-AD70-A13ADCF031BB}"/>
            </c:ext>
          </c:extLst>
        </c:ser>
        <c:dLbls>
          <c:showLegendKey val="0"/>
          <c:showVal val="0"/>
          <c:showCatName val="0"/>
          <c:showSerName val="0"/>
          <c:showPercent val="0"/>
          <c:showBubbleSize val="0"/>
        </c:dLbls>
        <c:gapWidth val="52"/>
        <c:overlap val="-19"/>
        <c:axId val="1078063408"/>
        <c:axId val="1298492384"/>
      </c:barChart>
      <c:catAx>
        <c:axId val="107806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98492384"/>
        <c:crosses val="autoZero"/>
        <c:auto val="1"/>
        <c:lblAlgn val="ctr"/>
        <c:lblOffset val="100"/>
        <c:noMultiLvlLbl val="0"/>
      </c:catAx>
      <c:valAx>
        <c:axId val="12984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7806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August FRM Verifications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'2026-08)'!$B$3</c:f>
              <c:strCache>
                <c:ptCount val="1"/>
                <c:pt idx="0">
                  <c:v>No Missing Controls</c:v>
                </c:pt>
              </c:strCache>
            </c:strRef>
          </c:tx>
          <c:spPr>
            <a:solidFill>
              <a:schemeClr val="accent1"/>
            </a:solidFill>
            <a:ln>
              <a:noFill/>
            </a:ln>
            <a:effectLst/>
          </c:spPr>
          <c:invertIfNegative val="0"/>
          <c:cat>
            <c:strRef>
              <c:f>'2026-08)'!$A$4:$A$21</c:f>
              <c:strCache>
                <c:ptCount val="18"/>
                <c:pt idx="0">
                  <c:v>Underground Hazardous Atmosphere</c:v>
                </c:pt>
                <c:pt idx="1">
                  <c:v>Underground Rock Fall</c:v>
                </c:pt>
                <c:pt idx="2">
                  <c:v>Blasting (Underground)</c:v>
                </c:pt>
                <c:pt idx="3">
                  <c:v>Ground Failure</c:v>
                </c:pt>
                <c:pt idx="4">
                  <c:v>Falling Objects</c:v>
                </c:pt>
                <c:pt idx="5">
                  <c:v>Exposure to Electrical Hazards</c:v>
                </c:pt>
                <c:pt idx="6">
                  <c:v>Lifting Operations</c:v>
                </c:pt>
                <c:pt idx="7">
                  <c:v>Confined Space</c:v>
                </c:pt>
                <c:pt idx="8">
                  <c:v>Entanglement and Crushing</c:v>
                </c:pt>
                <c:pt idx="9">
                  <c:v>Vehicle Impact on Person</c:v>
                </c:pt>
                <c:pt idx="10">
                  <c:v>Uncontrolled Release of Energy Mapped</c:v>
                </c:pt>
                <c:pt idx="11">
                  <c:v>Fall from Heights</c:v>
                </c:pt>
                <c:pt idx="12">
                  <c:v>Vehicle Collisions or Rollover</c:v>
                </c:pt>
                <c:pt idx="13">
                  <c:v>Hazardous Substances Chronic General</c:v>
                </c:pt>
                <c:pt idx="14">
                  <c:v>Fire</c:v>
                </c:pt>
                <c:pt idx="15">
                  <c:v>Hazardous Substances Acute</c:v>
                </c:pt>
                <c:pt idx="16">
                  <c:v>Underground Inrush</c:v>
                </c:pt>
                <c:pt idx="17">
                  <c:v>Rail Collision</c:v>
                </c:pt>
              </c:strCache>
            </c:strRef>
          </c:cat>
          <c:val>
            <c:numRef>
              <c:f>'2026-08)'!$B$4:$B$21</c:f>
              <c:numCache>
                <c:formatCode>General</c:formatCode>
                <c:ptCount val="18"/>
                <c:pt idx="0">
                  <c:v>0</c:v>
                </c:pt>
                <c:pt idx="1">
                  <c:v>2</c:v>
                </c:pt>
                <c:pt idx="2">
                  <c:v>2</c:v>
                </c:pt>
                <c:pt idx="3">
                  <c:v>2</c:v>
                </c:pt>
                <c:pt idx="4">
                  <c:v>10</c:v>
                </c:pt>
                <c:pt idx="5">
                  <c:v>16</c:v>
                </c:pt>
                <c:pt idx="6">
                  <c:v>14</c:v>
                </c:pt>
                <c:pt idx="7">
                  <c:v>13</c:v>
                </c:pt>
                <c:pt idx="8">
                  <c:v>14</c:v>
                </c:pt>
                <c:pt idx="9">
                  <c:v>16</c:v>
                </c:pt>
                <c:pt idx="10">
                  <c:v>18</c:v>
                </c:pt>
                <c:pt idx="11">
                  <c:v>11</c:v>
                </c:pt>
                <c:pt idx="12">
                  <c:v>10</c:v>
                </c:pt>
                <c:pt idx="13">
                  <c:v>7</c:v>
                </c:pt>
                <c:pt idx="14">
                  <c:v>4</c:v>
                </c:pt>
                <c:pt idx="15">
                  <c:v>2</c:v>
                </c:pt>
                <c:pt idx="16">
                  <c:v>2</c:v>
                </c:pt>
                <c:pt idx="17">
                  <c:v>1</c:v>
                </c:pt>
              </c:numCache>
            </c:numRef>
          </c:val>
          <c:extLst>
            <c:ext xmlns:c16="http://schemas.microsoft.com/office/drawing/2014/chart" uri="{C3380CC4-5D6E-409C-BE32-E72D297353CC}">
              <c16:uniqueId val="{00000000-09AC-41EC-AF1A-C20C4ECA27F7}"/>
            </c:ext>
          </c:extLst>
        </c:ser>
        <c:ser>
          <c:idx val="1"/>
          <c:order val="1"/>
          <c:tx>
            <c:strRef>
              <c:f>'2026-08)'!$C$3</c:f>
              <c:strCache>
                <c:ptCount val="1"/>
                <c:pt idx="0">
                  <c:v>Missing Controls</c:v>
                </c:pt>
              </c:strCache>
            </c:strRef>
          </c:tx>
          <c:spPr>
            <a:solidFill>
              <a:schemeClr val="accent2"/>
            </a:solidFill>
            <a:ln>
              <a:noFill/>
            </a:ln>
            <a:effectLst/>
          </c:spPr>
          <c:invertIfNegative val="0"/>
          <c:cat>
            <c:strRef>
              <c:f>'2026-08)'!$A$4:$A$21</c:f>
              <c:strCache>
                <c:ptCount val="18"/>
                <c:pt idx="0">
                  <c:v>Underground Hazardous Atmosphere</c:v>
                </c:pt>
                <c:pt idx="1">
                  <c:v>Underground Rock Fall</c:v>
                </c:pt>
                <c:pt idx="2">
                  <c:v>Blasting (Underground)</c:v>
                </c:pt>
                <c:pt idx="3">
                  <c:v>Ground Failure</c:v>
                </c:pt>
                <c:pt idx="4">
                  <c:v>Falling Objects</c:v>
                </c:pt>
                <c:pt idx="5">
                  <c:v>Exposure to Electrical Hazards</c:v>
                </c:pt>
                <c:pt idx="6">
                  <c:v>Lifting Operations</c:v>
                </c:pt>
                <c:pt idx="7">
                  <c:v>Confined Space</c:v>
                </c:pt>
                <c:pt idx="8">
                  <c:v>Entanglement and Crushing</c:v>
                </c:pt>
                <c:pt idx="9">
                  <c:v>Vehicle Impact on Person</c:v>
                </c:pt>
                <c:pt idx="10">
                  <c:v>Uncontrolled Release of Energy Mapped</c:v>
                </c:pt>
                <c:pt idx="11">
                  <c:v>Fall from Heights</c:v>
                </c:pt>
                <c:pt idx="12">
                  <c:v>Vehicle Collisions or Rollover</c:v>
                </c:pt>
                <c:pt idx="13">
                  <c:v>Hazardous Substances Chronic General</c:v>
                </c:pt>
                <c:pt idx="14">
                  <c:v>Fire</c:v>
                </c:pt>
                <c:pt idx="15">
                  <c:v>Hazardous Substances Acute</c:v>
                </c:pt>
                <c:pt idx="16">
                  <c:v>Underground Inrush</c:v>
                </c:pt>
                <c:pt idx="17">
                  <c:v>Rail Collision</c:v>
                </c:pt>
              </c:strCache>
            </c:strRef>
          </c:cat>
          <c:val>
            <c:numRef>
              <c:f>'2026-08)'!$C$4:$C$21</c:f>
              <c:numCache>
                <c:formatCode>General</c:formatCode>
                <c:ptCount val="18"/>
                <c:pt idx="0">
                  <c:v>1</c:v>
                </c:pt>
                <c:pt idx="1">
                  <c:v>5</c:v>
                </c:pt>
                <c:pt idx="2">
                  <c:v>1</c:v>
                </c:pt>
                <c:pt idx="3">
                  <c:v>1</c:v>
                </c:pt>
                <c:pt idx="4">
                  <c:v>4</c:v>
                </c:pt>
                <c:pt idx="5">
                  <c:v>4</c:v>
                </c:pt>
                <c:pt idx="6">
                  <c:v>2</c:v>
                </c:pt>
                <c:pt idx="7">
                  <c:v>1</c:v>
                </c:pt>
                <c:pt idx="8">
                  <c:v>1</c:v>
                </c:pt>
                <c:pt idx="9">
                  <c:v>1</c:v>
                </c:pt>
                <c:pt idx="10">
                  <c:v>0</c:v>
                </c:pt>
                <c:pt idx="11">
                  <c:v>0</c:v>
                </c:pt>
                <c:pt idx="12">
                  <c:v>0</c:v>
                </c:pt>
                <c:pt idx="13">
                  <c:v>0</c:v>
                </c:pt>
                <c:pt idx="14">
                  <c:v>0</c:v>
                </c:pt>
                <c:pt idx="15">
                  <c:v>0</c:v>
                </c:pt>
                <c:pt idx="16">
                  <c:v>0</c:v>
                </c:pt>
                <c:pt idx="17">
                  <c:v>0</c:v>
                </c:pt>
              </c:numCache>
            </c:numRef>
          </c:val>
          <c:extLst>
            <c:ext xmlns:c16="http://schemas.microsoft.com/office/drawing/2014/chart" uri="{C3380CC4-5D6E-409C-BE32-E72D297353CC}">
              <c16:uniqueId val="{00000001-09AC-41EC-AF1A-C20C4ECA27F7}"/>
            </c:ext>
          </c:extLst>
        </c:ser>
        <c:dLbls>
          <c:showLegendKey val="0"/>
          <c:showVal val="0"/>
          <c:showCatName val="0"/>
          <c:showSerName val="0"/>
          <c:showPercent val="0"/>
          <c:showBubbleSize val="0"/>
        </c:dLbls>
        <c:gapWidth val="150"/>
        <c:overlap val="100"/>
        <c:axId val="788975807"/>
        <c:axId val="794231311"/>
      </c:barChart>
      <c:catAx>
        <c:axId val="78897580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4231311"/>
        <c:crosses val="autoZero"/>
        <c:auto val="1"/>
        <c:lblAlgn val="ctr"/>
        <c:lblOffset val="100"/>
        <c:noMultiLvlLbl val="0"/>
      </c:catAx>
      <c:valAx>
        <c:axId val="794231311"/>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897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C785D8-EF5B-444D-AB87-2D2FE2C8EE2D}"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4C0452-4AEB-4049-869D-EA4F2A6C1C44}" type="slidenum">
              <a:rPr lang="en-US" smtClean="0"/>
              <a:t>‹#›</a:t>
            </a:fld>
            <a:endParaRPr lang="en-US"/>
          </a:p>
        </p:txBody>
      </p:sp>
    </p:spTree>
    <p:extLst>
      <p:ext uri="{BB962C8B-B14F-4D97-AF65-F5344CB8AC3E}">
        <p14:creationId xmlns:p14="http://schemas.microsoft.com/office/powerpoint/2010/main" val="2408567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093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694DC-6ECA-4724-C68A-C9C4CF470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2E81C-B7C3-E4D1-E827-DA1DAE8B1E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B68A76-7D10-3D5D-6B69-AC866CDDEB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0AB51-6B85-7E28-199C-1174F0E00F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34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542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39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Accomplishments as of August 25, 2026.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153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C3E81-4D90-5A6A-21AC-DE3652EA0B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71AF0-12EE-D283-55C9-91C2630E7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FD327-691B-0F0D-9D3F-9F9998C795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369C29-0DFB-0F48-361D-AB1643544DC3}"/>
              </a:ext>
            </a:extLst>
          </p:cNvPr>
          <p:cNvSpPr>
            <a:spLocks noGrp="1"/>
          </p:cNvSpPr>
          <p:nvPr>
            <p:ph type="sldNum" sz="quarter" idx="5"/>
          </p:nvPr>
        </p:nvSpPr>
        <p:spPr/>
        <p:txBody>
          <a:bodyPr/>
          <a:lstStyle/>
          <a:p>
            <a:fld id="{5D4C0452-4AEB-4049-869D-EA4F2A6C1C44}" type="slidenum">
              <a:rPr lang="en-US" smtClean="0"/>
              <a:t>6</a:t>
            </a:fld>
            <a:endParaRPr lang="en-US"/>
          </a:p>
        </p:txBody>
      </p:sp>
    </p:spTree>
    <p:extLst>
      <p:ext uri="{BB962C8B-B14F-4D97-AF65-F5344CB8AC3E}">
        <p14:creationId xmlns:p14="http://schemas.microsoft.com/office/powerpoint/2010/main" val="2166232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4C0452-4AEB-4049-869D-EA4F2A6C1C44}" type="slidenum">
              <a:rPr lang="en-US" smtClean="0"/>
              <a:t>7</a:t>
            </a:fld>
            <a:endParaRPr lang="en-US"/>
          </a:p>
        </p:txBody>
      </p:sp>
    </p:spTree>
    <p:extLst>
      <p:ext uri="{BB962C8B-B14F-4D97-AF65-F5344CB8AC3E}">
        <p14:creationId xmlns:p14="http://schemas.microsoft.com/office/powerpoint/2010/main" val="1905279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39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8000"/>
              </a:lnSpc>
            </a:pPr>
            <a:endParaRPr lang="en-US" sz="1200">
              <a:solidFill>
                <a:srgbClr val="000000"/>
              </a:solidFill>
              <a:latin typeface="Arial" panose="020B060402020202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869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D2D95-D977-AE12-2CDD-36C576329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F0F3F-0715-E144-9371-1AB2FD1235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0B9D2F-E5DB-6DFA-C01F-FBA42EBD6B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5E94B8-B09D-4C36-21C8-F263B8E43ED2}"/>
              </a:ext>
            </a:extLst>
          </p:cNvPr>
          <p:cNvSpPr>
            <a:spLocks noGrp="1"/>
          </p:cNvSpPr>
          <p:nvPr>
            <p:ph type="sldNum" sz="quarter" idx="5"/>
          </p:nvPr>
        </p:nvSpPr>
        <p:spPr/>
        <p:txBody>
          <a:bodyPr/>
          <a:lstStyle/>
          <a:p>
            <a:fld id="{DED49A10-3EE5-4EF0-921A-6B429D3BC8A3}" type="slidenum">
              <a:rPr lang="en-US" smtClean="0"/>
              <a:t>10</a:t>
            </a:fld>
            <a:endParaRPr lang="en-US"/>
          </a:p>
        </p:txBody>
      </p:sp>
    </p:spTree>
    <p:extLst>
      <p:ext uri="{BB962C8B-B14F-4D97-AF65-F5344CB8AC3E}">
        <p14:creationId xmlns:p14="http://schemas.microsoft.com/office/powerpoint/2010/main" val="45556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255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495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6B1D6-96E4-45AA-9AC0-A73D2504D6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00329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C0AAE-603B-22A0-18E3-DBE12E635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B07B2-9184-C0A4-12D0-84286C699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7B65C-644C-BB8F-1C1B-EB965BBC32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E4CE61-E0B8-7E5A-5286-D6B0003414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066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996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0E535-10C4-9D12-A044-480E7D410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E3DD5-4A84-9993-4394-95E12C5DE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7C25F-159C-9F6A-A199-E18437D503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54E4E4-428A-CD72-8CFD-9AF05C0BD9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2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89D55-D5A0-80A3-9ECD-C3D6AD057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412DF-DCBE-887B-C52B-04FF4FF7C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262914-1EBF-9D62-06CA-FDA571F7C1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4089FD-1A9E-292C-6613-6682EE8F99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076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088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28</a:t>
            </a:fld>
            <a:endParaRPr lang="en-US"/>
          </a:p>
        </p:txBody>
      </p:sp>
    </p:spTree>
    <p:extLst>
      <p:ext uri="{BB962C8B-B14F-4D97-AF65-F5344CB8AC3E}">
        <p14:creationId xmlns:p14="http://schemas.microsoft.com/office/powerpoint/2010/main" val="3427453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7B24-0178-A932-B070-2863D0546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DF365-CD6F-B723-2309-9E76462FF7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6D97A9-2612-D580-16B0-D26FB7DA31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8EDEA23-3973-1642-B76C-D5C674C208EB}"/>
              </a:ext>
            </a:extLst>
          </p:cNvPr>
          <p:cNvSpPr>
            <a:spLocks noGrp="1"/>
          </p:cNvSpPr>
          <p:nvPr>
            <p:ph type="sldNum" sz="quarter" idx="5"/>
          </p:nvPr>
        </p:nvSpPr>
        <p:spPr/>
        <p:txBody>
          <a:bodyPr/>
          <a:lstStyle/>
          <a:p>
            <a:fld id="{DED49A10-3EE5-4EF0-921A-6B429D3BC8A3}" type="slidenum">
              <a:rPr lang="en-US" smtClean="0"/>
              <a:t>29</a:t>
            </a:fld>
            <a:endParaRPr lang="en-US"/>
          </a:p>
        </p:txBody>
      </p:sp>
    </p:spTree>
    <p:extLst>
      <p:ext uri="{BB962C8B-B14F-4D97-AF65-F5344CB8AC3E}">
        <p14:creationId xmlns:p14="http://schemas.microsoft.com/office/powerpoint/2010/main" val="1685657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4548B-B2CB-B85C-684C-AEFDD8894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EF6B7-C8B2-E6FD-7137-8C228B70CD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17909A-F4EA-1169-491E-4826AC2313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3457AB-5BC3-5C24-1C8B-FFBD9C4B6AA7}"/>
              </a:ext>
            </a:extLst>
          </p:cNvPr>
          <p:cNvSpPr>
            <a:spLocks noGrp="1"/>
          </p:cNvSpPr>
          <p:nvPr>
            <p:ph type="sldNum" sz="quarter" idx="5"/>
          </p:nvPr>
        </p:nvSpPr>
        <p:spPr/>
        <p:txBody>
          <a:bodyPr/>
          <a:lstStyle/>
          <a:p>
            <a:fld id="{DED49A10-3EE5-4EF0-921A-6B429D3BC8A3}" type="slidenum">
              <a:rPr lang="en-US" smtClean="0"/>
              <a:t>30</a:t>
            </a:fld>
            <a:endParaRPr lang="en-US"/>
          </a:p>
        </p:txBody>
      </p:sp>
    </p:spTree>
    <p:extLst>
      <p:ext uri="{BB962C8B-B14F-4D97-AF65-F5344CB8AC3E}">
        <p14:creationId xmlns:p14="http://schemas.microsoft.com/office/powerpoint/2010/main" val="1934076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6A766-2D14-0647-CB64-DE54D8762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E801C-3270-DBCE-AA43-BC9404B0FC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96BF83-D799-942F-F989-4D1236B11B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C2ADF5-251B-0DB3-3357-257E99B5E40B}"/>
              </a:ext>
            </a:extLst>
          </p:cNvPr>
          <p:cNvSpPr>
            <a:spLocks noGrp="1"/>
          </p:cNvSpPr>
          <p:nvPr>
            <p:ph type="sldNum" sz="quarter" idx="5"/>
          </p:nvPr>
        </p:nvSpPr>
        <p:spPr/>
        <p:txBody>
          <a:bodyPr/>
          <a:lstStyle/>
          <a:p>
            <a:fld id="{DED49A10-3EE5-4EF0-921A-6B429D3BC8A3}" type="slidenum">
              <a:rPr lang="en-US" smtClean="0"/>
              <a:t>31</a:t>
            </a:fld>
            <a:endParaRPr lang="en-US"/>
          </a:p>
        </p:txBody>
      </p:sp>
    </p:spTree>
    <p:extLst>
      <p:ext uri="{BB962C8B-B14F-4D97-AF65-F5344CB8AC3E}">
        <p14:creationId xmlns:p14="http://schemas.microsoft.com/office/powerpoint/2010/main" val="3294397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32</a:t>
            </a:fld>
            <a:endParaRPr lang="en-US"/>
          </a:p>
        </p:txBody>
      </p:sp>
    </p:spTree>
    <p:extLst>
      <p:ext uri="{BB962C8B-B14F-4D97-AF65-F5344CB8AC3E}">
        <p14:creationId xmlns:p14="http://schemas.microsoft.com/office/powerpoint/2010/main" val="234672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1D1F-996B-89E6-A3FF-DDC699647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40103-C70E-3690-06D2-2DF0A897AB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C71020-5F4D-5038-9E90-09A60ED209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87C7FB-565C-087F-608B-ABBE8C629F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74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3B1A1-4E54-0B5B-2DCF-003DCCA9E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54913-DDE9-E1C8-285D-CE4CD7165B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D90C52-F0E7-22B1-D8FF-C84433EF0A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0A2062-5812-53DC-BF3D-C7708BE489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270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99FFA-0646-6A62-9E73-6B8343A93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2474E-7EB7-4897-E348-1FD519E58E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2465AC-B0EB-9560-0587-20CAA4ADBA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6973EC-67B7-8A5B-C759-EDA7FEA136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308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DB1A-F7B3-8BBA-DEE0-07E38C7DE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ADD85-C4B3-CAD9-44E9-F60B9D8C8D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5BBBCC-195B-CF7E-CA09-288CC7D7A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0891DD-4523-7EBF-E1CA-34CFA09D03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04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38</a:t>
            </a:fld>
            <a:endParaRPr lang="en-US"/>
          </a:p>
        </p:txBody>
      </p:sp>
    </p:spTree>
    <p:extLst>
      <p:ext uri="{BB962C8B-B14F-4D97-AF65-F5344CB8AC3E}">
        <p14:creationId xmlns:p14="http://schemas.microsoft.com/office/powerpoint/2010/main" val="3312966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39</a:t>
            </a:fld>
            <a:endParaRPr lang="en-US"/>
          </a:p>
        </p:txBody>
      </p:sp>
    </p:spTree>
    <p:extLst>
      <p:ext uri="{BB962C8B-B14F-4D97-AF65-F5344CB8AC3E}">
        <p14:creationId xmlns:p14="http://schemas.microsoft.com/office/powerpoint/2010/main" val="2924456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ADEB1-0AED-A793-FBB8-9002D37F7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5BD7D-F5DC-F997-B8AC-7AED3B32F8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DC14E8-3A61-BB90-E8D3-6077D9EB1C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E756C1-D98E-D491-ECD0-53E659291EE6}"/>
              </a:ext>
            </a:extLst>
          </p:cNvPr>
          <p:cNvSpPr>
            <a:spLocks noGrp="1"/>
          </p:cNvSpPr>
          <p:nvPr>
            <p:ph type="sldNum" sz="quarter" idx="5"/>
          </p:nvPr>
        </p:nvSpPr>
        <p:spPr/>
        <p:txBody>
          <a:bodyPr/>
          <a:lstStyle/>
          <a:p>
            <a:fld id="{DED49A10-3EE5-4EF0-921A-6B429D3BC8A3}" type="slidenum">
              <a:rPr lang="en-US" smtClean="0"/>
              <a:t>40</a:t>
            </a:fld>
            <a:endParaRPr lang="en-US"/>
          </a:p>
        </p:txBody>
      </p:sp>
    </p:spTree>
    <p:extLst>
      <p:ext uri="{BB962C8B-B14F-4D97-AF65-F5344CB8AC3E}">
        <p14:creationId xmlns:p14="http://schemas.microsoft.com/office/powerpoint/2010/main" val="185188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Master" Target="../slideMasters/slideMaster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1.svg"/><Relationship Id="rId7" Type="http://schemas.openxmlformats.org/officeDocument/2006/relationships/image" Target="../media/image27.svg"/><Relationship Id="rId2" Type="http://schemas.openxmlformats.org/officeDocument/2006/relationships/image" Target="../media/image20.jpeg"/><Relationship Id="rId1" Type="http://schemas.openxmlformats.org/officeDocument/2006/relationships/slideMaster" Target="../slideMasters/slideMaster5.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jpeg"/><Relationship Id="rId1" Type="http://schemas.openxmlformats.org/officeDocument/2006/relationships/slideMaster" Target="../slideMasters/slideMaster5.xml"/><Relationship Id="rId5" Type="http://schemas.openxmlformats.org/officeDocument/2006/relationships/image" Target="../media/image23.png"/><Relationship Id="rId4" Type="http://schemas.openxmlformats.org/officeDocument/2006/relationships/image" Target="../media/image31.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0.jpeg"/><Relationship Id="rId1" Type="http://schemas.openxmlformats.org/officeDocument/2006/relationships/slideMaster" Target="../slideMasters/slideMaster5.xml"/><Relationship Id="rId5" Type="http://schemas.openxmlformats.org/officeDocument/2006/relationships/image" Target="../media/image24.png"/><Relationship Id="rId4" Type="http://schemas.openxmlformats.org/officeDocument/2006/relationships/image" Target="../media/image3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 Id="rId6" Type="http://schemas.openxmlformats.org/officeDocument/2006/relationships/hyperlink" Target="https://fcx.canto.com/" TargetMode="External"/><Relationship Id="rId5" Type="http://schemas.openxmlformats.org/officeDocument/2006/relationships/chart" Target="../charts/chart3.xml"/><Relationship Id="rId4" Type="http://schemas.openxmlformats.org/officeDocument/2006/relationships/chart" Target="../charts/chart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3.png"/><Relationship Id="rId2" Type="http://schemas.openxmlformats.org/officeDocument/2006/relationships/image" Target="../media/image35.jpeg"/><Relationship Id="rId1" Type="http://schemas.openxmlformats.org/officeDocument/2006/relationships/slideMaster" Target="../slideMasters/slideMaster5.xml"/><Relationship Id="rId6" Type="http://schemas.openxmlformats.org/officeDocument/2006/relationships/image" Target="../media/image31.png"/><Relationship Id="rId5" Type="http://schemas.openxmlformats.org/officeDocument/2006/relationships/hyperlink" Target="https://www.fcx.com/about/multimedia-library#autotrucks" TargetMode="External"/><Relationship Id="rId4" Type="http://schemas.openxmlformats.org/officeDocument/2006/relationships/image" Target="../media/image37.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D10812-91EF-54E6-7FA3-A68B5B2CB492}"/>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3" name="Footer Placeholder 2">
            <a:extLst>
              <a:ext uri="{FF2B5EF4-FFF2-40B4-BE49-F238E27FC236}">
                <a16:creationId xmlns:a16="http://schemas.microsoft.com/office/drawing/2014/main" id="{BBB0AE96-28B7-E82D-034E-EBD0EEDDA6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DFCC86A-A8BF-82CE-F634-93B9655E4697}"/>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772990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6A114F-BC50-A70C-CBD6-DB29C733D11B}"/>
              </a:ext>
            </a:extLst>
          </p:cNvPr>
          <p:cNvSpPr/>
          <p:nvPr userDrawn="1"/>
        </p:nvSpPr>
        <p:spPr>
          <a:xfrm>
            <a:off x="0" y="396508"/>
            <a:ext cx="6096000" cy="6148400"/>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0DBE3BD-57ED-78A4-7CF6-14760140F7C9}"/>
              </a:ext>
            </a:extLst>
          </p:cNvPr>
          <p:cNvSpPr/>
          <p:nvPr userDrawn="1"/>
        </p:nvSpPr>
        <p:spPr>
          <a:xfrm>
            <a:off x="6096000" y="-2986"/>
            <a:ext cx="6096000" cy="396509"/>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84CEFCF-1CFC-EA3F-E804-E1D4FA35C985}"/>
              </a:ext>
            </a:extLst>
          </p:cNvPr>
          <p:cNvSpPr/>
          <p:nvPr userDrawn="1"/>
        </p:nvSpPr>
        <p:spPr>
          <a:xfrm>
            <a:off x="6096000" y="6544909"/>
            <a:ext cx="6096000" cy="325229"/>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black square with white text&#10;&#10;Description automatically generated">
            <a:extLst>
              <a:ext uri="{FF2B5EF4-FFF2-40B4-BE49-F238E27FC236}">
                <a16:creationId xmlns:a16="http://schemas.microsoft.com/office/drawing/2014/main" id="{55A76986-9173-6311-476C-EF45E21760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2" name="Picture 11" descr="A blue and grey text on a black background&#10;&#10;Description automatically generated">
            <a:extLst>
              <a:ext uri="{FF2B5EF4-FFF2-40B4-BE49-F238E27FC236}">
                <a16:creationId xmlns:a16="http://schemas.microsoft.com/office/drawing/2014/main" id="{76860FB1-447C-88FA-281C-12447F2D4C96}"/>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
        <p:nvSpPr>
          <p:cNvPr id="3" name="Text Placeholder 2">
            <a:extLst>
              <a:ext uri="{FF2B5EF4-FFF2-40B4-BE49-F238E27FC236}">
                <a16:creationId xmlns:a16="http://schemas.microsoft.com/office/drawing/2014/main" id="{ABD069E1-3FA3-ED7E-B9AE-A788CF846686}"/>
              </a:ext>
            </a:extLst>
          </p:cNvPr>
          <p:cNvSpPr>
            <a:spLocks noGrp="1"/>
          </p:cNvSpPr>
          <p:nvPr>
            <p:ph type="body" sz="quarter" idx="10" hasCustomPrompt="1"/>
          </p:nvPr>
        </p:nvSpPr>
        <p:spPr>
          <a:xfrm>
            <a:off x="493713" y="976313"/>
            <a:ext cx="5270500"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 Page</a:t>
            </a:r>
          </a:p>
        </p:txBody>
      </p:sp>
      <p:sp>
        <p:nvSpPr>
          <p:cNvPr id="5" name="Text Placeholder 4">
            <a:extLst>
              <a:ext uri="{FF2B5EF4-FFF2-40B4-BE49-F238E27FC236}">
                <a16:creationId xmlns:a16="http://schemas.microsoft.com/office/drawing/2014/main" id="{240FE3FE-FA85-494A-5E55-FEA7B52AE275}"/>
              </a:ext>
            </a:extLst>
          </p:cNvPr>
          <p:cNvSpPr>
            <a:spLocks noGrp="1"/>
          </p:cNvSpPr>
          <p:nvPr>
            <p:ph type="body" sz="quarter" idx="11" hasCustomPrompt="1"/>
          </p:nvPr>
        </p:nvSpPr>
        <p:spPr>
          <a:xfrm>
            <a:off x="493713" y="4323039"/>
            <a:ext cx="5178044" cy="855662"/>
          </a:xfrm>
        </p:spPr>
        <p:txBody>
          <a:bodyPr/>
          <a:lstStyle>
            <a:lvl1pPr>
              <a:buNone/>
              <a:defRPr sz="3200" b="1">
                <a:solidFill>
                  <a:schemeClr val="bg1"/>
                </a:solidFill>
                <a:latin typeface="Arial" panose="020B0604020202020204" pitchFamily="34" charset="0"/>
                <a:cs typeface="Arial" panose="020B0604020202020204" pitchFamily="34" charset="0"/>
              </a:defRPr>
            </a:lvl1pPr>
            <a:lvl2pPr>
              <a:buNone/>
              <a:defRPr sz="3200">
                <a:solidFill>
                  <a:schemeClr val="bg1"/>
                </a:solidFill>
                <a:latin typeface="Arial" panose="020B0604020202020204" pitchFamily="34" charset="0"/>
                <a:cs typeface="Arial" panose="020B0604020202020204" pitchFamily="34" charset="0"/>
              </a:defRPr>
            </a:lvl2pPr>
          </a:lstStyle>
          <a:p>
            <a:pPr lvl="0"/>
            <a:r>
              <a:rPr lang="en-US"/>
              <a:t>Sub Heading </a:t>
            </a:r>
          </a:p>
        </p:txBody>
      </p:sp>
    </p:spTree>
    <p:extLst>
      <p:ext uri="{BB962C8B-B14F-4D97-AF65-F5344CB8AC3E}">
        <p14:creationId xmlns:p14="http://schemas.microsoft.com/office/powerpoint/2010/main" val="418969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A4FACB-575E-CF3B-0665-3282B878973B}"/>
              </a:ext>
            </a:extLst>
          </p:cNvPr>
          <p:cNvSpPr/>
          <p:nvPr userDrawn="1"/>
        </p:nvSpPr>
        <p:spPr>
          <a:xfrm>
            <a:off x="0" y="396508"/>
            <a:ext cx="4748463" cy="6148400"/>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6673F17E-78E1-342D-DD5E-59547A62B623}"/>
              </a:ext>
            </a:extLst>
          </p:cNvPr>
          <p:cNvSpPr/>
          <p:nvPr userDrawn="1"/>
        </p:nvSpPr>
        <p:spPr>
          <a:xfrm>
            <a:off x="4748463" y="0"/>
            <a:ext cx="7443537" cy="409565"/>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FA4B57C-0693-95E9-2875-F5925F1D3228}"/>
              </a:ext>
            </a:extLst>
          </p:cNvPr>
          <p:cNvSpPr/>
          <p:nvPr userDrawn="1"/>
        </p:nvSpPr>
        <p:spPr>
          <a:xfrm>
            <a:off x="4731489" y="6544908"/>
            <a:ext cx="7510414" cy="314067"/>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2">
            <a:extLst>
              <a:ext uri="{FF2B5EF4-FFF2-40B4-BE49-F238E27FC236}">
                <a16:creationId xmlns:a16="http://schemas.microsoft.com/office/drawing/2014/main" id="{4CDA14D6-305D-6C4C-7433-67D306EA5D13}"/>
              </a:ext>
            </a:extLst>
          </p:cNvPr>
          <p:cNvSpPr>
            <a:spLocks noGrp="1"/>
          </p:cNvSpPr>
          <p:nvPr>
            <p:ph type="body" sz="quarter" idx="10" hasCustomPrompt="1"/>
          </p:nvPr>
        </p:nvSpPr>
        <p:spPr>
          <a:xfrm>
            <a:off x="404165" y="1054053"/>
            <a:ext cx="4118139"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4" name="Text Placeholder 3">
            <a:extLst>
              <a:ext uri="{FF2B5EF4-FFF2-40B4-BE49-F238E27FC236}">
                <a16:creationId xmlns:a16="http://schemas.microsoft.com/office/drawing/2014/main" id="{9528034E-8293-9D5A-C20B-8A52DBA8C869}"/>
              </a:ext>
            </a:extLst>
          </p:cNvPr>
          <p:cNvSpPr>
            <a:spLocks noGrp="1"/>
          </p:cNvSpPr>
          <p:nvPr>
            <p:ph type="body" sz="quarter" idx="11" hasCustomPrompt="1"/>
          </p:nvPr>
        </p:nvSpPr>
        <p:spPr>
          <a:xfrm>
            <a:off x="315243" y="3740690"/>
            <a:ext cx="4117975" cy="2435225"/>
          </a:xfrm>
        </p:spPr>
        <p:txBody>
          <a:bodyPr/>
          <a:lstStyle>
            <a:lvl1pPr>
              <a:buNone/>
              <a:defRPr sz="1800">
                <a:solidFill>
                  <a:schemeClr val="bg1"/>
                </a:solidFill>
                <a:latin typeface="Arial" panose="020B0604020202020204" pitchFamily="34" charset="0"/>
                <a:cs typeface="Arial" panose="020B0604020202020204" pitchFamily="34" charset="0"/>
              </a:defRPr>
            </a:lvl1pPr>
            <a:lvl2pPr>
              <a:buNone/>
              <a:defRPr sz="1800">
                <a:solidFill>
                  <a:schemeClr val="bg1"/>
                </a:solidFill>
                <a:latin typeface="Arial" panose="020B0604020202020204" pitchFamily="34" charset="0"/>
                <a:cs typeface="Arial" panose="020B0604020202020204" pitchFamily="34" charset="0"/>
              </a:defRPr>
            </a:lvl2pPr>
            <a:lvl3pPr>
              <a:buNone/>
              <a:defRPr sz="1800">
                <a:solidFill>
                  <a:schemeClr val="bg1"/>
                </a:solidFill>
                <a:latin typeface="Arial" panose="020B0604020202020204" pitchFamily="34" charset="0"/>
                <a:cs typeface="Arial" panose="020B0604020202020204" pitchFamily="34" charset="0"/>
              </a:defRPr>
            </a:lvl3pPr>
            <a:lvl4pPr>
              <a:buNone/>
              <a:defRPr sz="1800">
                <a:solidFill>
                  <a:schemeClr val="bg1"/>
                </a:solidFill>
                <a:latin typeface="Arial" panose="020B0604020202020204" pitchFamily="34" charset="0"/>
                <a:cs typeface="Arial" panose="020B0604020202020204" pitchFamily="34" charset="0"/>
              </a:defRPr>
            </a:lvl4pPr>
            <a:lvl5pPr>
              <a:buNone/>
              <a:defRPr sz="1800">
                <a:solidFill>
                  <a:schemeClr val="bg1"/>
                </a:solidFill>
                <a:latin typeface="Arial" panose="020B0604020202020204" pitchFamily="34" charset="0"/>
                <a:cs typeface="Arial" panose="020B0604020202020204" pitchFamily="34" charset="0"/>
              </a:defRPr>
            </a:lvl5pPr>
          </a:lstStyle>
          <a:p>
            <a:pPr lvl="0"/>
            <a:r>
              <a:rPr lang="en-US"/>
              <a:t>Text</a:t>
            </a:r>
          </a:p>
        </p:txBody>
      </p:sp>
    </p:spTree>
    <p:extLst>
      <p:ext uri="{BB962C8B-B14F-4D97-AF65-F5344CB8AC3E}">
        <p14:creationId xmlns:p14="http://schemas.microsoft.com/office/powerpoint/2010/main" val="926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382B39-1061-E308-06AD-24FEC6918614}"/>
              </a:ext>
            </a:extLst>
          </p:cNvPr>
          <p:cNvSpPr/>
          <p:nvPr userDrawn="1"/>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91BA57-090E-07C4-E460-220A838936C5}"/>
              </a:ext>
            </a:extLst>
          </p:cNvPr>
          <p:cNvSpPr/>
          <p:nvPr userDrawn="1"/>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056D77-451F-29B0-C60A-D536B58B2C75}"/>
              </a:ext>
            </a:extLst>
          </p:cNvPr>
          <p:cNvSpPr/>
          <p:nvPr userDrawn="1"/>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1953936" y="772413"/>
            <a:ext cx="9703931"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2095610" y="2008188"/>
            <a:ext cx="4456044"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595B607-4B61-918D-4FDC-EBC8AA270FE1}"/>
              </a:ext>
            </a:extLst>
          </p:cNvPr>
          <p:cNvSpPr>
            <a:spLocks noGrp="1"/>
          </p:cNvSpPr>
          <p:nvPr>
            <p:ph type="body" sz="quarter" idx="12"/>
          </p:nvPr>
        </p:nvSpPr>
        <p:spPr>
          <a:xfrm>
            <a:off x="7172006" y="2008188"/>
            <a:ext cx="4456044"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799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382B39-1061-E308-06AD-24FEC6918614}"/>
              </a:ext>
            </a:extLst>
          </p:cNvPr>
          <p:cNvSpPr/>
          <p:nvPr userDrawn="1"/>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91BA57-090E-07C4-E460-220A838936C5}"/>
              </a:ext>
            </a:extLst>
          </p:cNvPr>
          <p:cNvSpPr/>
          <p:nvPr userDrawn="1"/>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056D77-451F-29B0-C60A-D536B58B2C75}"/>
              </a:ext>
            </a:extLst>
          </p:cNvPr>
          <p:cNvSpPr/>
          <p:nvPr userDrawn="1"/>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1953936" y="772413"/>
            <a:ext cx="9703931"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2095609" y="2008188"/>
            <a:ext cx="9562257"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9604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651911" y="773112"/>
            <a:ext cx="6295542"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670241" y="2008188"/>
            <a:ext cx="6277211"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86C6C081-F6B4-D953-1F5B-BD8D6FABDE07}"/>
              </a:ext>
            </a:extLst>
          </p:cNvPr>
          <p:cNvSpPr/>
          <p:nvPr userDrawn="1"/>
        </p:nvSpPr>
        <p:spPr>
          <a:xfrm>
            <a:off x="7291137" y="-1"/>
            <a:ext cx="4900863"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grey text on a black background&#10;&#10;Description automatically generated">
            <a:extLst>
              <a:ext uri="{FF2B5EF4-FFF2-40B4-BE49-F238E27FC236}">
                <a16:creationId xmlns:a16="http://schemas.microsoft.com/office/drawing/2014/main" id="{973C02A1-97DE-5052-A280-182B60AFDB0F}"/>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9280397" y="6009795"/>
            <a:ext cx="922341" cy="508727"/>
          </a:xfrm>
          <a:prstGeom prst="rect">
            <a:avLst/>
          </a:prstGeom>
        </p:spPr>
      </p:pic>
    </p:spTree>
    <p:extLst>
      <p:ext uri="{BB962C8B-B14F-4D97-AF65-F5344CB8AC3E}">
        <p14:creationId xmlns:p14="http://schemas.microsoft.com/office/powerpoint/2010/main" val="131639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CB1447-049B-2D6F-5115-18EA80EBBEAD}"/>
              </a:ext>
            </a:extLst>
          </p:cNvPr>
          <p:cNvGrpSpPr/>
          <p:nvPr userDrawn="1"/>
        </p:nvGrpSpPr>
        <p:grpSpPr>
          <a:xfrm>
            <a:off x="6204782" y="0"/>
            <a:ext cx="5987218" cy="6858000"/>
            <a:chOff x="6204782" y="0"/>
            <a:chExt cx="5987218" cy="6858000"/>
          </a:xfrm>
        </p:grpSpPr>
        <p:sp>
          <p:nvSpPr>
            <p:cNvPr id="11" name="Rectangle 10">
              <a:extLst>
                <a:ext uri="{FF2B5EF4-FFF2-40B4-BE49-F238E27FC236}">
                  <a16:creationId xmlns:a16="http://schemas.microsoft.com/office/drawing/2014/main" id="{4B3F36D2-ABA8-628E-B6D8-B40EAB1D4438}"/>
                </a:ext>
              </a:extLst>
            </p:cNvPr>
            <p:cNvSpPr/>
            <p:nvPr/>
          </p:nvSpPr>
          <p:spPr>
            <a:xfrm>
              <a:off x="6204782" y="0"/>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erson wearing a welding mask and sunglasses&#10;&#10;Description automatically generated">
              <a:extLst>
                <a:ext uri="{FF2B5EF4-FFF2-40B4-BE49-F238E27FC236}">
                  <a16:creationId xmlns:a16="http://schemas.microsoft.com/office/drawing/2014/main" id="{9B17A87A-87D5-2145-8BC6-EDF0ABBB0F1F}"/>
                </a:ext>
              </a:extLst>
            </p:cNvPr>
            <p:cNvPicPr>
              <a:picLocks noChangeAspect="1"/>
            </p:cNvPicPr>
            <p:nvPr/>
          </p:nvPicPr>
          <p:blipFill rotWithShape="1">
            <a:blip r:embed="rId2">
              <a:extLst>
                <a:ext uri="{28A0092B-C50C-407E-A947-70E740481C1C}">
                  <a14:useLocalDpi xmlns:a14="http://schemas.microsoft.com/office/drawing/2010/main" val="0"/>
                </a:ext>
              </a:extLst>
            </a:blip>
            <a:srcRect l="11878" t="1160" r="2643"/>
            <a:stretch/>
          </p:blipFill>
          <p:spPr>
            <a:xfrm>
              <a:off x="9208132" y="3366"/>
              <a:ext cx="2978660" cy="2296194"/>
            </a:xfrm>
            <a:prstGeom prst="rect">
              <a:avLst/>
            </a:prstGeom>
          </p:spPr>
        </p:pic>
        <p:pic>
          <p:nvPicPr>
            <p:cNvPr id="13" name="Picture 12">
              <a:extLst>
                <a:ext uri="{FF2B5EF4-FFF2-40B4-BE49-F238E27FC236}">
                  <a16:creationId xmlns:a16="http://schemas.microsoft.com/office/drawing/2014/main" id="{524749AA-63E8-24C8-04B4-90D6B87F5B41}"/>
                </a:ext>
              </a:extLst>
            </p:cNvPr>
            <p:cNvPicPr>
              <a:picLocks noChangeAspect="1"/>
            </p:cNvPicPr>
            <p:nvPr/>
          </p:nvPicPr>
          <p:blipFill>
            <a:blip r:embed="rId3">
              <a:extLst>
                <a:ext uri="{28A0092B-C50C-407E-A947-70E740481C1C}">
                  <a14:useLocalDpi xmlns:a14="http://schemas.microsoft.com/office/drawing/2010/main" val="0"/>
                </a:ext>
              </a:extLst>
            </a:blip>
            <a:srcRect t="137" b="137"/>
            <a:stretch/>
          </p:blipFill>
          <p:spPr>
            <a:xfrm>
              <a:off x="9190266" y="0"/>
              <a:ext cx="2994910" cy="2349393"/>
            </a:xfrm>
            <a:prstGeom prst="rect">
              <a:avLst/>
            </a:prstGeom>
          </p:spPr>
        </p:pic>
        <p:pic>
          <p:nvPicPr>
            <p:cNvPr id="14" name="Picture 13">
              <a:extLst>
                <a:ext uri="{FF2B5EF4-FFF2-40B4-BE49-F238E27FC236}">
                  <a16:creationId xmlns:a16="http://schemas.microsoft.com/office/drawing/2014/main" id="{C34C8F35-5C35-6630-8224-73B1C35008F6}"/>
                </a:ext>
              </a:extLst>
            </p:cNvPr>
            <p:cNvPicPr>
              <a:picLocks noChangeAspect="1"/>
            </p:cNvPicPr>
            <p:nvPr/>
          </p:nvPicPr>
          <p:blipFill>
            <a:blip r:embed="rId4">
              <a:extLst>
                <a:ext uri="{28A0092B-C50C-407E-A947-70E740481C1C}">
                  <a14:useLocalDpi xmlns:a14="http://schemas.microsoft.com/office/drawing/2010/main" val="0"/>
                </a:ext>
              </a:extLst>
            </a:blip>
            <a:srcRect t="3" b="3"/>
            <a:stretch/>
          </p:blipFill>
          <p:spPr>
            <a:xfrm>
              <a:off x="9211544" y="4655117"/>
              <a:ext cx="2980456" cy="2199517"/>
            </a:xfrm>
            <a:prstGeom prst="rect">
              <a:avLst/>
            </a:prstGeom>
          </p:spPr>
        </p:pic>
        <p:pic>
          <p:nvPicPr>
            <p:cNvPr id="15" name="Picture 14">
              <a:extLst>
                <a:ext uri="{FF2B5EF4-FFF2-40B4-BE49-F238E27FC236}">
                  <a16:creationId xmlns:a16="http://schemas.microsoft.com/office/drawing/2014/main" id="{8B1C936B-9CDE-5FE8-09F0-1DC8EB5D2108}"/>
                </a:ext>
              </a:extLst>
            </p:cNvPr>
            <p:cNvPicPr>
              <a:picLocks noChangeAspect="1"/>
            </p:cNvPicPr>
            <p:nvPr/>
          </p:nvPicPr>
          <p:blipFill>
            <a:blip r:embed="rId5">
              <a:extLst>
                <a:ext uri="{28A0092B-C50C-407E-A947-70E740481C1C}">
                  <a14:useLocalDpi xmlns:a14="http://schemas.microsoft.com/office/drawing/2010/main" val="0"/>
                </a:ext>
              </a:extLst>
            </a:blip>
            <a:srcRect t="50" b="50"/>
            <a:stretch/>
          </p:blipFill>
          <p:spPr>
            <a:xfrm>
              <a:off x="6207388" y="2367817"/>
              <a:ext cx="2994910" cy="2286811"/>
            </a:xfrm>
            <a:prstGeom prst="rect">
              <a:avLst/>
            </a:prstGeom>
          </p:spPr>
        </p:pic>
      </p:grpSp>
      <p:sp>
        <p:nvSpPr>
          <p:cNvPr id="2" name="Text Placeholder 2">
            <a:extLst>
              <a:ext uri="{FF2B5EF4-FFF2-40B4-BE49-F238E27FC236}">
                <a16:creationId xmlns:a16="http://schemas.microsoft.com/office/drawing/2014/main" id="{E94FBB28-AB89-8695-2481-979213CBCCC3}"/>
              </a:ext>
            </a:extLst>
          </p:cNvPr>
          <p:cNvSpPr>
            <a:spLocks noGrp="1"/>
          </p:cNvSpPr>
          <p:nvPr>
            <p:ph type="body" sz="quarter" idx="10" hasCustomPrompt="1"/>
          </p:nvPr>
        </p:nvSpPr>
        <p:spPr>
          <a:xfrm>
            <a:off x="838201" y="309218"/>
            <a:ext cx="5035824"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3" name="Text Placeholder 3">
            <a:extLst>
              <a:ext uri="{FF2B5EF4-FFF2-40B4-BE49-F238E27FC236}">
                <a16:creationId xmlns:a16="http://schemas.microsoft.com/office/drawing/2014/main" id="{18791886-2778-983C-2328-0DA59D3B5766}"/>
              </a:ext>
            </a:extLst>
          </p:cNvPr>
          <p:cNvSpPr>
            <a:spLocks noGrp="1"/>
          </p:cNvSpPr>
          <p:nvPr>
            <p:ph type="body" sz="quarter" idx="11"/>
          </p:nvPr>
        </p:nvSpPr>
        <p:spPr>
          <a:xfrm>
            <a:off x="838200" y="1988310"/>
            <a:ext cx="5035825"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91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94FBB28-AB89-8695-2481-979213CBCCC3}"/>
              </a:ext>
            </a:extLst>
          </p:cNvPr>
          <p:cNvSpPr>
            <a:spLocks noGrp="1"/>
          </p:cNvSpPr>
          <p:nvPr>
            <p:ph type="body" sz="quarter" idx="10" hasCustomPrompt="1"/>
          </p:nvPr>
        </p:nvSpPr>
        <p:spPr>
          <a:xfrm>
            <a:off x="838201" y="309218"/>
            <a:ext cx="5035824"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3" name="Text Placeholder 3">
            <a:extLst>
              <a:ext uri="{FF2B5EF4-FFF2-40B4-BE49-F238E27FC236}">
                <a16:creationId xmlns:a16="http://schemas.microsoft.com/office/drawing/2014/main" id="{18791886-2778-983C-2328-0DA59D3B5766}"/>
              </a:ext>
            </a:extLst>
          </p:cNvPr>
          <p:cNvSpPr>
            <a:spLocks noGrp="1"/>
          </p:cNvSpPr>
          <p:nvPr>
            <p:ph type="body" sz="quarter" idx="11"/>
          </p:nvPr>
        </p:nvSpPr>
        <p:spPr>
          <a:xfrm>
            <a:off x="838200" y="1988310"/>
            <a:ext cx="5035825"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D7CCB76E-1D77-D852-664A-6C5FB0FB669B}"/>
              </a:ext>
            </a:extLst>
          </p:cNvPr>
          <p:cNvGrpSpPr/>
          <p:nvPr userDrawn="1"/>
        </p:nvGrpSpPr>
        <p:grpSpPr>
          <a:xfrm>
            <a:off x="6204782" y="0"/>
            <a:ext cx="5987218" cy="6860701"/>
            <a:chOff x="6211606" y="0"/>
            <a:chExt cx="5987218" cy="6860701"/>
          </a:xfrm>
        </p:grpSpPr>
        <p:sp>
          <p:nvSpPr>
            <p:cNvPr id="5" name="Rectangle 4">
              <a:extLst>
                <a:ext uri="{FF2B5EF4-FFF2-40B4-BE49-F238E27FC236}">
                  <a16:creationId xmlns:a16="http://schemas.microsoft.com/office/drawing/2014/main" id="{69CB9A08-F69C-042D-AC2C-3685FF0ABB44}"/>
                </a:ext>
              </a:extLst>
            </p:cNvPr>
            <p:cNvSpPr/>
            <p:nvPr/>
          </p:nvSpPr>
          <p:spPr>
            <a:xfrm>
              <a:off x="6211606" y="2701"/>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605E242-AF65-F1FE-D79C-56E13BA3A569}"/>
                </a:ext>
              </a:extLst>
            </p:cNvPr>
            <p:cNvPicPr>
              <a:picLocks noChangeAspect="1"/>
            </p:cNvPicPr>
            <p:nvPr/>
          </p:nvPicPr>
          <p:blipFill>
            <a:blip r:embed="rId2">
              <a:extLst>
                <a:ext uri="{28A0092B-C50C-407E-A947-70E740481C1C}">
                  <a14:useLocalDpi xmlns:a14="http://schemas.microsoft.com/office/drawing/2010/main" val="0"/>
                </a:ext>
              </a:extLst>
            </a:blip>
            <a:srcRect t="18" b="18"/>
            <a:stretch/>
          </p:blipFill>
          <p:spPr>
            <a:xfrm>
              <a:off x="9213340" y="0"/>
              <a:ext cx="2978660" cy="2296194"/>
            </a:xfrm>
            <a:prstGeom prst="rect">
              <a:avLst/>
            </a:prstGeom>
          </p:spPr>
        </p:pic>
        <p:pic>
          <p:nvPicPr>
            <p:cNvPr id="7" name="Picture 6">
              <a:extLst>
                <a:ext uri="{FF2B5EF4-FFF2-40B4-BE49-F238E27FC236}">
                  <a16:creationId xmlns:a16="http://schemas.microsoft.com/office/drawing/2014/main" id="{CA48464F-EE15-DF9A-BF29-4596397A171F}"/>
                </a:ext>
              </a:extLst>
            </p:cNvPr>
            <p:cNvPicPr>
              <a:picLocks noChangeAspect="1"/>
            </p:cNvPicPr>
            <p:nvPr/>
          </p:nvPicPr>
          <p:blipFill>
            <a:blip r:embed="rId3">
              <a:extLst>
                <a:ext uri="{28A0092B-C50C-407E-A947-70E740481C1C}">
                  <a14:useLocalDpi xmlns:a14="http://schemas.microsoft.com/office/drawing/2010/main" val="0"/>
                </a:ext>
              </a:extLst>
            </a:blip>
            <a:srcRect l="21" r="21"/>
            <a:stretch/>
          </p:blipFill>
          <p:spPr>
            <a:xfrm>
              <a:off x="6211606" y="2301707"/>
              <a:ext cx="2994910" cy="2328189"/>
            </a:xfrm>
            <a:prstGeom prst="rect">
              <a:avLst/>
            </a:prstGeom>
          </p:spPr>
        </p:pic>
        <p:pic>
          <p:nvPicPr>
            <p:cNvPr id="8" name="Picture 7">
              <a:extLst>
                <a:ext uri="{FF2B5EF4-FFF2-40B4-BE49-F238E27FC236}">
                  <a16:creationId xmlns:a16="http://schemas.microsoft.com/office/drawing/2014/main" id="{9583EDE6-39B3-8986-7C64-8C3FA01EACCA}"/>
                </a:ext>
              </a:extLst>
            </p:cNvPr>
            <p:cNvPicPr>
              <a:picLocks noChangeAspect="1"/>
            </p:cNvPicPr>
            <p:nvPr/>
          </p:nvPicPr>
          <p:blipFill>
            <a:blip r:embed="rId4">
              <a:extLst>
                <a:ext uri="{28A0092B-C50C-407E-A947-70E740481C1C}">
                  <a14:useLocalDpi xmlns:a14="http://schemas.microsoft.com/office/drawing/2010/main" val="0"/>
                </a:ext>
              </a:extLst>
            </a:blip>
            <a:srcRect t="32" b="32"/>
            <a:stretch/>
          </p:blipFill>
          <p:spPr>
            <a:xfrm>
              <a:off x="9203815" y="4623072"/>
              <a:ext cx="2988185" cy="2234928"/>
            </a:xfrm>
            <a:prstGeom prst="rect">
              <a:avLst/>
            </a:prstGeom>
          </p:spPr>
        </p:pic>
      </p:grpSp>
    </p:spTree>
    <p:extLst>
      <p:ext uri="{BB962C8B-B14F-4D97-AF65-F5344CB8AC3E}">
        <p14:creationId xmlns:p14="http://schemas.microsoft.com/office/powerpoint/2010/main" val="238615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0" name="Picture 9">
            <a:extLst>
              <a:ext uri="{FF2B5EF4-FFF2-40B4-BE49-F238E27FC236}">
                <a16:creationId xmlns:a16="http://schemas.microsoft.com/office/drawing/2014/main" id="{AB89B42C-DE50-1566-E9A6-9894D416D46D}"/>
              </a:ext>
            </a:extLst>
          </p:cNvPr>
          <p:cNvPicPr>
            <a:picLocks noChangeAspect="1"/>
          </p:cNvPicPr>
          <p:nvPr userDrawn="1"/>
        </p:nvPicPr>
        <p:blipFill>
          <a:blip r:embed="rId3">
            <a:extLst>
              <a:ext uri="{28A0092B-C50C-407E-A947-70E740481C1C}">
                <a14:useLocalDpi xmlns:a14="http://schemas.microsoft.com/office/drawing/2010/main" val="0"/>
              </a:ext>
            </a:extLst>
          </a:blip>
          <a:srcRect t="14" b="14"/>
          <a:stretch/>
        </p:blipFill>
        <p:spPr>
          <a:xfrm>
            <a:off x="7581015" y="392151"/>
            <a:ext cx="4610986" cy="6162166"/>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6" y="2252542"/>
            <a:ext cx="4022524"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FF81EE1C-0F9E-62A9-8C53-B3B291DE0CF3}"/>
              </a:ext>
            </a:extLst>
          </p:cNvPr>
          <p:cNvSpPr>
            <a:spLocks noGrp="1"/>
          </p:cNvSpPr>
          <p:nvPr>
            <p:ph type="body" sz="quarter" idx="12"/>
          </p:nvPr>
        </p:nvSpPr>
        <p:spPr>
          <a:xfrm>
            <a:off x="4763668" y="2239486"/>
            <a:ext cx="4022524"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211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938DEE-9D8A-77A8-2936-04C545A94571}"/>
              </a:ext>
            </a:extLst>
          </p:cNvPr>
          <p:cNvPicPr>
            <a:picLocks noChangeAspect="1"/>
          </p:cNvPicPr>
          <p:nvPr userDrawn="1"/>
        </p:nvPicPr>
        <p:blipFill>
          <a:blip r:embed="rId2">
            <a:extLst>
              <a:ext uri="{28A0092B-C50C-407E-A947-70E740481C1C}">
                <a14:useLocalDpi xmlns:a14="http://schemas.microsoft.com/office/drawing/2010/main" val="0"/>
              </a:ext>
            </a:extLst>
          </a:blip>
          <a:srcRect l="1" r="1"/>
          <a:stretch/>
        </p:blipFill>
        <p:spPr>
          <a:xfrm>
            <a:off x="8540132" y="409565"/>
            <a:ext cx="3651868" cy="6148400"/>
          </a:xfrm>
          <a:prstGeom prst="rect">
            <a:avLst/>
          </a:prstGeom>
        </p:spPr>
      </p:pic>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5" y="2252542"/>
            <a:ext cx="8382026"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867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6D21CC-32A5-19D6-EA84-3B1149A1DBAE}"/>
              </a:ext>
            </a:extLst>
          </p:cNvPr>
          <p:cNvPicPr>
            <a:picLocks noChangeAspect="1"/>
          </p:cNvPicPr>
          <p:nvPr userDrawn="1"/>
        </p:nvPicPr>
        <p:blipFill>
          <a:blip r:embed="rId2">
            <a:extLst>
              <a:ext uri="{28A0092B-C50C-407E-A947-70E740481C1C}">
                <a14:useLocalDpi xmlns:a14="http://schemas.microsoft.com/office/drawing/2010/main" val="0"/>
              </a:ext>
            </a:extLst>
          </a:blip>
          <a:srcRect l="89" r="89"/>
          <a:stretch/>
        </p:blipFill>
        <p:spPr>
          <a:xfrm>
            <a:off x="8795208" y="0"/>
            <a:ext cx="3396792" cy="6567373"/>
          </a:xfrm>
          <a:prstGeom prst="rect">
            <a:avLst/>
          </a:prstGeom>
        </p:spPr>
      </p:pic>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5" y="2252542"/>
            <a:ext cx="8382026"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271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Content Placeholder 11" descr="A blue and green gradient&#10;&#10;Description automatically generated">
            <a:extLst>
              <a:ext uri="{FF2B5EF4-FFF2-40B4-BE49-F238E27FC236}">
                <a16:creationId xmlns:a16="http://schemas.microsoft.com/office/drawing/2014/main" id="{124F17B8-3D1D-F4E5-C28D-33BC561C71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Media Placeholder 9">
            <a:extLst>
              <a:ext uri="{FF2B5EF4-FFF2-40B4-BE49-F238E27FC236}">
                <a16:creationId xmlns:a16="http://schemas.microsoft.com/office/drawing/2014/main" id="{972676D0-D743-5A0D-DB4A-FE29C218BBEC}"/>
              </a:ext>
            </a:extLst>
          </p:cNvPr>
          <p:cNvSpPr>
            <a:spLocks noGrp="1"/>
          </p:cNvSpPr>
          <p:nvPr>
            <p:ph type="media" sz="quarter" idx="10"/>
          </p:nvPr>
        </p:nvSpPr>
        <p:spPr>
          <a:xfrm>
            <a:off x="755650" y="100013"/>
            <a:ext cx="11250613" cy="6022975"/>
          </a:xfrm>
        </p:spPr>
        <p:txBody>
          <a:bodyPr/>
          <a:lstStyle/>
          <a:p>
            <a:endParaRPr lang="en-US"/>
          </a:p>
        </p:txBody>
      </p:sp>
      <p:sp>
        <p:nvSpPr>
          <p:cNvPr id="11" name="Text Placeholder 2">
            <a:extLst>
              <a:ext uri="{FF2B5EF4-FFF2-40B4-BE49-F238E27FC236}">
                <a16:creationId xmlns:a16="http://schemas.microsoft.com/office/drawing/2014/main" id="{81F1E5D8-24B9-1D00-3089-602DAA533613}"/>
              </a:ext>
            </a:extLst>
          </p:cNvPr>
          <p:cNvSpPr>
            <a:spLocks noGrp="1"/>
          </p:cNvSpPr>
          <p:nvPr>
            <p:ph type="body" sz="quarter" idx="11" hasCustomPrompt="1"/>
          </p:nvPr>
        </p:nvSpPr>
        <p:spPr>
          <a:xfrm>
            <a:off x="662583" y="6223001"/>
            <a:ext cx="11343680" cy="634999"/>
          </a:xfrm>
        </p:spPr>
        <p:txBody>
          <a:bodyPr>
            <a:normAutofit/>
          </a:bodyPr>
          <a:lstStyle>
            <a:lvl1pPr>
              <a:buNone/>
              <a:defRPr sz="36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Video Title</a:t>
            </a:r>
          </a:p>
        </p:txBody>
      </p:sp>
    </p:spTree>
    <p:extLst>
      <p:ext uri="{BB962C8B-B14F-4D97-AF65-F5344CB8AC3E}">
        <p14:creationId xmlns:p14="http://schemas.microsoft.com/office/powerpoint/2010/main" val="865854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83A4-05C2-632E-0E59-C4EEF6C597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2FC5DF-5421-962E-6CA8-0B9D02FCDD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6A0442-B9BD-8B70-5C91-C09B0660B7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CAA1EF-B3F3-DDFB-61BD-A67B9E8DA8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592DD3-B78B-3AAC-0C4A-9353BF44A9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F8AB15-AE8D-D280-672D-76B6DEA12F25}"/>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8" name="Footer Placeholder 7">
            <a:extLst>
              <a:ext uri="{FF2B5EF4-FFF2-40B4-BE49-F238E27FC236}">
                <a16:creationId xmlns:a16="http://schemas.microsoft.com/office/drawing/2014/main" id="{E9DDFF86-FF28-0F91-2ECB-817BDD3549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FA48B6-3924-1E5C-7296-0F0892EE10FA}"/>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548303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FBF5-8D6A-ABB5-7F1E-EE178C1B5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8E9D93-0472-F27B-54FD-3104A41CF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2D09F3-CED6-D25C-4F8A-F29117956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1C539-4A9C-62F6-4A56-8B89723B2808}"/>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6" name="Footer Placeholder 5">
            <a:extLst>
              <a:ext uri="{FF2B5EF4-FFF2-40B4-BE49-F238E27FC236}">
                <a16:creationId xmlns:a16="http://schemas.microsoft.com/office/drawing/2014/main" id="{448C63EF-BE74-728F-54B7-B3BDA483E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3DC2165-1742-418E-5042-A9FDAAC7A7BC}"/>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920100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2AD62-5F8D-2D9C-CCD2-AC94A22AE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2D6B14-68D1-B305-09A0-75491E8828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441374-9D85-AA21-6E7F-D8FC1A8A9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2E7FF-5A58-ECC2-183A-F78A3D2FC334}"/>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6" name="Footer Placeholder 5">
            <a:extLst>
              <a:ext uri="{FF2B5EF4-FFF2-40B4-BE49-F238E27FC236}">
                <a16:creationId xmlns:a16="http://schemas.microsoft.com/office/drawing/2014/main" id="{755923B5-E805-D9CC-1063-FBF67DBBA6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05A2E0E-AE67-8829-D3AF-23C1F61AE3D1}"/>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067134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92E1-7819-6302-58EB-79130A13A4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D92173-9DC0-FEBD-B2F6-3DC6946E2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C9B113-D838-EC50-7336-1C188E6E9DF6}"/>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5" name="Footer Placeholder 4">
            <a:extLst>
              <a:ext uri="{FF2B5EF4-FFF2-40B4-BE49-F238E27FC236}">
                <a16:creationId xmlns:a16="http://schemas.microsoft.com/office/drawing/2014/main" id="{FD80E8F4-18B6-A211-7D8E-13DD804028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886CB4-A66C-39B2-B282-C0188C1CF56A}"/>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1893833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03D74-52AE-341D-412D-A0EE396E3C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328FBE-7090-8414-EF51-512E1EEC56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B8101-70C5-419E-8DC7-CD306AEA506C}"/>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9/17/2026</a:t>
            </a:fld>
            <a:endParaRPr lang="en-US"/>
          </a:p>
        </p:txBody>
      </p:sp>
      <p:sp>
        <p:nvSpPr>
          <p:cNvPr id="5" name="Footer Placeholder 4">
            <a:extLst>
              <a:ext uri="{FF2B5EF4-FFF2-40B4-BE49-F238E27FC236}">
                <a16:creationId xmlns:a16="http://schemas.microsoft.com/office/drawing/2014/main" id="{631355F3-09B6-81BC-CF50-C93D2A3B02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27970A-0A06-03B1-7036-88A151D03A2E}"/>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130414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DC3C-8AF7-DF64-0D1F-6DAFD2A676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8180BF-6ADC-C05C-A64D-87C4B80EC6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65F7D-2BB0-66B7-197B-3C1FB23A26CD}"/>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437E7B79-73AF-FF9B-936E-C8109F901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C0A39D-DC3D-E2E1-CB8B-733B37D6FB35}"/>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847822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B3EB-DB49-C9EF-67C6-527A9C0700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49025-0B40-D889-3B77-F7A7479592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0013C-3321-DD44-6179-5518B4B57F75}"/>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A879B562-676C-9D9A-DD5D-32080F8AD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2D407-1DDD-3F3C-72B6-ACE26C9B9C0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613078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DC3C-8AF7-DF64-0D1F-6DAFD2A676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8180BF-6ADC-C05C-A64D-87C4B80EC6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65F7D-2BB0-66B7-197B-3C1FB23A26CD}"/>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437E7B79-73AF-FF9B-936E-C8109F901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C0A39D-DC3D-E2E1-CB8B-733B37D6FB35}"/>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179461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B3EB-DB49-C9EF-67C6-527A9C0700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49025-0B40-D889-3B77-F7A7479592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0013C-3321-DD44-6179-5518B4B57F75}"/>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A879B562-676C-9D9A-DD5D-32080F8AD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2D407-1DDD-3F3C-72B6-ACE26C9B9C0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878096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AB80-127E-7396-6BBF-B551C38B1F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532B4B-9F46-CB95-A0A0-63DA466725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28243D-310E-09F3-D7C7-25DEEFF6DDFA}"/>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0E32F717-6D74-7878-2960-E2C39BE589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877F09-4401-C406-9D31-C26E96F7CB9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059126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BBB4-E34E-AA34-1E59-E500938BBE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5F674-5FDF-FAE6-11CC-1251BCD9E3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F9CC4-0CA2-391F-8F98-DA7A378055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67BC42-BE97-8980-07FD-C6BACB8106C4}"/>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6" name="Footer Placeholder 5">
            <a:extLst>
              <a:ext uri="{FF2B5EF4-FFF2-40B4-BE49-F238E27FC236}">
                <a16:creationId xmlns:a16="http://schemas.microsoft.com/office/drawing/2014/main" id="{5500E0AA-CC3A-1E69-E16A-CACBC3872A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DB82A4-9702-3CBB-EA01-03982AFC24C8}"/>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962944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8B99-D940-6415-8D73-661E0A359F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6E7726-F4FB-5B91-22A5-9A5A10150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EB324-31FC-AD8C-04C0-7E8AF3BB3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359299-E959-45AE-09BC-6F316B2F6E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A95BAC-F90F-BEC8-21CD-72EFA5A418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1FF7E9-5BBA-0B18-A4E7-681007367456}"/>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8" name="Footer Placeholder 7">
            <a:extLst>
              <a:ext uri="{FF2B5EF4-FFF2-40B4-BE49-F238E27FC236}">
                <a16:creationId xmlns:a16="http://schemas.microsoft.com/office/drawing/2014/main" id="{0CEE829C-29C8-0A57-6422-B1A87D8F2A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16E099-D08C-255B-9D34-5DB9703BFB9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192077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5CC3-8EFF-C696-7211-A00E4F87A7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9534FC-6761-F85C-ED0C-B701A92659C4}"/>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4" name="Footer Placeholder 3">
            <a:extLst>
              <a:ext uri="{FF2B5EF4-FFF2-40B4-BE49-F238E27FC236}">
                <a16:creationId xmlns:a16="http://schemas.microsoft.com/office/drawing/2014/main" id="{F363689B-A508-7FE9-532F-379DEF3BA4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147AD2-80C8-6304-0E70-B232C27481B8}"/>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43238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29BC4A-1670-DC73-BBD2-1F19E2413C0B}"/>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3" name="Footer Placeholder 2">
            <a:extLst>
              <a:ext uri="{FF2B5EF4-FFF2-40B4-BE49-F238E27FC236}">
                <a16:creationId xmlns:a16="http://schemas.microsoft.com/office/drawing/2014/main" id="{2C982828-C879-CA34-9BBA-8BBF2AF2B1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EC7162-77BE-960C-B342-46FA33FC7600}"/>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570853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8DBD-D3AF-444C-68FB-EABDB964D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7733B7-CA07-DF8D-FD00-48FDCAC9FB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FFA584-6CCF-AFD3-E44E-1A63BF34B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116D1A-71DD-690E-E1C6-AF0165EF3059}"/>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6" name="Footer Placeholder 5">
            <a:extLst>
              <a:ext uri="{FF2B5EF4-FFF2-40B4-BE49-F238E27FC236}">
                <a16:creationId xmlns:a16="http://schemas.microsoft.com/office/drawing/2014/main" id="{AA588643-21D6-219B-7561-32EB007C2F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51B40-1ED4-1DB5-8582-20E6BCB2767B}"/>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241686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7F6D-6F6B-E705-4ADD-1DEC797EF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693892-3F3A-2865-B447-8EE05E0774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4D7CDE-3484-1DF1-B175-D14612E24B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123353-A220-2B75-F099-C8D51947968B}"/>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6" name="Footer Placeholder 5">
            <a:extLst>
              <a:ext uri="{FF2B5EF4-FFF2-40B4-BE49-F238E27FC236}">
                <a16:creationId xmlns:a16="http://schemas.microsoft.com/office/drawing/2014/main" id="{91698F3F-6C5A-31E8-1489-C1B13D3180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661A23-DF8F-A48E-2117-A932F0D2E066}"/>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0146131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9707-5974-B998-243E-242289D71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5B99D4-F46C-7C3E-1FEE-E0E6200E44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3D594-935E-609B-D69C-E5B4C9401335}"/>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D1E6B225-2D51-F89C-CAD5-9280184CB3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1C378-0D26-B9AA-9711-179A7322CE91}"/>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5367704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1DA4B2-4442-A3FF-AC70-1424CF3199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E179CD-C66F-CD9D-A418-EA433058DD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6FBF5-A866-45E7-13BD-81A3DD70DD63}"/>
              </a:ext>
            </a:extLst>
          </p:cNvPr>
          <p:cNvSpPr>
            <a:spLocks noGrp="1"/>
          </p:cNvSpPr>
          <p:nvPr>
            <p:ph type="dt" sz="half" idx="10"/>
          </p:nvPr>
        </p:nvSpPr>
        <p:spPr/>
        <p:txBody>
          <a:body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AA2E1332-4851-113E-22B5-B3F2B2C2E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4200C-4509-C1AB-5E91-43F095087DAF}"/>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182003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High Risk Event">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3CB44BE4-315C-403E-89DC-59ED94E35F41}"/>
              </a:ext>
            </a:extLst>
          </p:cNvPr>
          <p:cNvSpPr>
            <a:spLocks noGrp="1"/>
          </p:cNvSpPr>
          <p:nvPr>
            <p:ph type="title" hasCustomPrompt="1"/>
          </p:nvPr>
        </p:nvSpPr>
        <p:spPr>
          <a:xfrm>
            <a:off x="3493723" y="273979"/>
            <a:ext cx="462455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High Risk Event:</a:t>
            </a:r>
          </a:p>
        </p:txBody>
      </p:sp>
      <p:graphicFrame>
        <p:nvGraphicFramePr>
          <p:cNvPr id="27" name="Table 2">
            <a:extLst>
              <a:ext uri="{FF2B5EF4-FFF2-40B4-BE49-F238E27FC236}">
                <a16:creationId xmlns:a16="http://schemas.microsoft.com/office/drawing/2014/main" id="{2E2CDC08-4430-4340-B351-E835113BC202}"/>
              </a:ext>
            </a:extLst>
          </p:cNvPr>
          <p:cNvGraphicFramePr>
            <a:graphicFrameLocks noGrp="1"/>
          </p:cNvGraphicFramePr>
          <p:nvPr userDrawn="1">
            <p:extLst>
              <p:ext uri="{D42A27DB-BD31-4B8C-83A1-F6EECF244321}">
                <p14:modId xmlns:p14="http://schemas.microsoft.com/office/powerpoint/2010/main" val="369483865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14628"/>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pic>
        <p:nvPicPr>
          <p:cNvPr id="29" name="Picture 28">
            <a:extLst>
              <a:ext uri="{FF2B5EF4-FFF2-40B4-BE49-F238E27FC236}">
                <a16:creationId xmlns:a16="http://schemas.microsoft.com/office/drawing/2014/main" id="{7BB7579B-44CB-4F79-A03B-A82982384F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3" name="Picture Placeholder 2">
            <a:extLst>
              <a:ext uri="{FF2B5EF4-FFF2-40B4-BE49-F238E27FC236}">
                <a16:creationId xmlns:a16="http://schemas.microsoft.com/office/drawing/2014/main" id="{24D3A16F-CF2D-41B9-B8B2-19302DB85CE5}"/>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9" name="Picture Placeholder 10" descr="Logo&#10;&#10;Description automatically generated with medium confidence">
            <a:extLst>
              <a:ext uri="{FF2B5EF4-FFF2-40B4-BE49-F238E27FC236}">
                <a16:creationId xmlns:a16="http://schemas.microsoft.com/office/drawing/2014/main" id="{A4D667B8-73E8-4470-B9A7-980474805E1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464425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44765564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2895601" y="269826"/>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683004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44765564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Industry Incident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165599" y="269826"/>
            <a:ext cx="5095631"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5979695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231362595"/>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B05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Success:</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281284" y="273247"/>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9905924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Potential 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256482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Actionable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16701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2227384" y="319835"/>
            <a:ext cx="3241263"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7920935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rgbClr val="C000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438034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FE FU Page">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8CB6E976-3DD2-4C8B-96A5-F278486EF836}"/>
              </a:ext>
            </a:extLst>
          </p:cNvPr>
          <p:cNvSpPr txBox="1">
            <a:spLocks/>
          </p:cNvSpPr>
          <p:nvPr userDrawn="1"/>
        </p:nvSpPr>
        <p:spPr>
          <a:xfrm>
            <a:off x="5470467" y="6421684"/>
            <a:ext cx="1312025" cy="365125"/>
          </a:xfrm>
          <a:prstGeom prst="rect">
            <a:avLst/>
          </a:prstGeom>
        </p:spPr>
        <p:txBody>
          <a:bodyPr/>
          <a:lstStyle>
            <a:defPPr>
              <a:defRPr lang="en-US"/>
            </a:defPPr>
            <a:lvl1pPr marL="0" algn="ctr"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p>
        </p:txBody>
      </p:sp>
      <p:cxnSp>
        <p:nvCxnSpPr>
          <p:cNvPr id="13" name="Straight Connector 12">
            <a:extLst>
              <a:ext uri="{FF2B5EF4-FFF2-40B4-BE49-F238E27FC236}">
                <a16:creationId xmlns:a16="http://schemas.microsoft.com/office/drawing/2014/main" id="{646BC511-10EB-484C-B18D-C6EFEBCBF01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itle 9">
            <a:extLst>
              <a:ext uri="{FF2B5EF4-FFF2-40B4-BE49-F238E27FC236}">
                <a16:creationId xmlns:a16="http://schemas.microsoft.com/office/drawing/2014/main" id="{3BFCDD63-0882-4AF8-820A-360A06F8CDEA}"/>
              </a:ext>
            </a:extLst>
          </p:cNvPr>
          <p:cNvSpPr>
            <a:spLocks noGrp="1"/>
          </p:cNvSpPr>
          <p:nvPr>
            <p:ph type="title" hasCustomPrompt="1"/>
          </p:nvPr>
        </p:nvSpPr>
        <p:spPr>
          <a:xfrm>
            <a:off x="1222909" y="381197"/>
            <a:ext cx="3640834"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sp>
        <p:nvSpPr>
          <p:cNvPr id="9" name="Picture Placeholder 2">
            <a:extLst>
              <a:ext uri="{FF2B5EF4-FFF2-40B4-BE49-F238E27FC236}">
                <a16:creationId xmlns:a16="http://schemas.microsoft.com/office/drawing/2014/main" id="{0273A34C-07F0-4691-8E99-F0756E0711CE}"/>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9">
            <a:extLst>
              <a:ext uri="{FF2B5EF4-FFF2-40B4-BE49-F238E27FC236}">
                <a16:creationId xmlns:a16="http://schemas.microsoft.com/office/drawing/2014/main" id="{FF6EB889-76E0-4655-9CB3-43B72F254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pic>
        <p:nvPicPr>
          <p:cNvPr id="14" name="Picture Placeholder 10" descr="Logo&#10;&#10;Description automatically generated with medium confidence">
            <a:extLst>
              <a:ext uri="{FF2B5EF4-FFF2-40B4-BE49-F238E27FC236}">
                <a16:creationId xmlns:a16="http://schemas.microsoft.com/office/drawing/2014/main" id="{A3E08659-9A13-4582-8CBD-C371CE8AF88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6179629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35347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2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26522747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CC0D9"/>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Critical Control Improvement: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842344" y="273247"/>
            <a:ext cx="364112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4257828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4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369261944"/>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ACD4"/>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Global Action Item:</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697358"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3444819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5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Management Review Event: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7750737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6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Reportable Incident Review:</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8905481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0DFC-3498-E4C1-B624-F8DC522448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8D5990-B210-E12C-3572-1D4445761C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998CE6-C873-D9EA-A0D7-BE0582462A7B}"/>
              </a:ext>
            </a:extLst>
          </p:cNvPr>
          <p:cNvSpPr>
            <a:spLocks noGrp="1"/>
          </p:cNvSpPr>
          <p:nvPr>
            <p:ph type="dt" sz="half" idx="10"/>
          </p:nvPr>
        </p:nvSpPr>
        <p:spPr/>
        <p:txBody>
          <a:bodyPr/>
          <a:lstStyle/>
          <a:p>
            <a:fld id="{0BE26AD6-225A-49B0-9801-5D34A10DCE78}" type="datetimeFigureOut">
              <a:rPr lang="en-US" smtClean="0"/>
              <a:t>9/17/2026</a:t>
            </a:fld>
            <a:endParaRPr lang="en-US"/>
          </a:p>
        </p:txBody>
      </p:sp>
      <p:sp>
        <p:nvSpPr>
          <p:cNvPr id="5" name="Footer Placeholder 4">
            <a:extLst>
              <a:ext uri="{FF2B5EF4-FFF2-40B4-BE49-F238E27FC236}">
                <a16:creationId xmlns:a16="http://schemas.microsoft.com/office/drawing/2014/main" id="{D69F2BC1-FE33-788F-5ABB-D44CAE41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BA3D1-F052-B3D2-7943-E17E8F596BD7}"/>
              </a:ext>
            </a:extLst>
          </p:cNvPr>
          <p:cNvSpPr>
            <a:spLocks noGrp="1"/>
          </p:cNvSpPr>
          <p:nvPr>
            <p:ph type="sldNum" sz="quarter" idx="12"/>
          </p:nvPr>
        </p:nvSpPr>
        <p:spPr/>
        <p:txBody>
          <a:bodyPr/>
          <a:lstStyle/>
          <a:p>
            <a:fld id="{8B79CB90-C446-4180-9E4A-718431621488}" type="slidenum">
              <a:rPr lang="en-US" smtClean="0"/>
              <a:t>‹#›</a:t>
            </a:fld>
            <a:endParaRPr lang="en-US"/>
          </a:p>
        </p:txBody>
      </p:sp>
    </p:spTree>
    <p:extLst>
      <p:ext uri="{BB962C8B-B14F-4D97-AF65-F5344CB8AC3E}">
        <p14:creationId xmlns:p14="http://schemas.microsoft.com/office/powerpoint/2010/main" val="33252315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40189F-5DF7-5039-4038-9A54B1B6583C}"/>
              </a:ext>
            </a:extLst>
          </p:cNvPr>
          <p:cNvSpPr>
            <a:spLocks noGrp="1"/>
          </p:cNvSpPr>
          <p:nvPr>
            <p:ph type="dt" sz="half" idx="10"/>
          </p:nvPr>
        </p:nvSpPr>
        <p:spPr/>
        <p:txBody>
          <a:bodyPr/>
          <a:lstStyle/>
          <a:p>
            <a:fld id="{24D14A8E-CB45-4B01-AAEB-79655B8C1969}" type="datetimeFigureOut">
              <a:rPr lang="en-US" smtClean="0"/>
              <a:t>9/17/2026</a:t>
            </a:fld>
            <a:endParaRPr lang="en-US"/>
          </a:p>
        </p:txBody>
      </p:sp>
      <p:sp>
        <p:nvSpPr>
          <p:cNvPr id="3" name="Footer Placeholder 2">
            <a:extLst>
              <a:ext uri="{FF2B5EF4-FFF2-40B4-BE49-F238E27FC236}">
                <a16:creationId xmlns:a16="http://schemas.microsoft.com/office/drawing/2014/main" id="{2842B81D-BA05-7D97-CF90-2B6AD3E507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D1BF4A-88BE-58BF-8333-74F4112C105D}"/>
              </a:ext>
            </a:extLst>
          </p:cNvPr>
          <p:cNvSpPr>
            <a:spLocks noGrp="1"/>
          </p:cNvSpPr>
          <p:nvPr>
            <p:ph type="sldNum" sz="quarter" idx="12"/>
          </p:nvPr>
        </p:nvSpPr>
        <p:spPr/>
        <p:txBody>
          <a:bodyPr/>
          <a:lstStyle/>
          <a:p>
            <a:fld id="{735B15CD-706D-40E8-8A97-C69C113499FB}" type="slidenum">
              <a:rPr lang="en-US" smtClean="0"/>
              <a:t>‹#›</a:t>
            </a:fld>
            <a:endParaRPr lang="en-US"/>
          </a:p>
        </p:txBody>
      </p:sp>
    </p:spTree>
    <p:extLst>
      <p:ext uri="{BB962C8B-B14F-4D97-AF65-F5344CB8AC3E}">
        <p14:creationId xmlns:p14="http://schemas.microsoft.com/office/powerpoint/2010/main" val="16147345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igh Risk Event">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3CB44BE4-315C-403E-89DC-59ED94E35F41}"/>
              </a:ext>
            </a:extLst>
          </p:cNvPr>
          <p:cNvSpPr>
            <a:spLocks noGrp="1"/>
          </p:cNvSpPr>
          <p:nvPr>
            <p:ph type="title" hasCustomPrompt="1"/>
          </p:nvPr>
        </p:nvSpPr>
        <p:spPr>
          <a:xfrm>
            <a:off x="3493723" y="273979"/>
            <a:ext cx="462455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High Risk Event:</a:t>
            </a:r>
          </a:p>
        </p:txBody>
      </p:sp>
      <p:graphicFrame>
        <p:nvGraphicFramePr>
          <p:cNvPr id="27" name="Table 2">
            <a:extLst>
              <a:ext uri="{FF2B5EF4-FFF2-40B4-BE49-F238E27FC236}">
                <a16:creationId xmlns:a16="http://schemas.microsoft.com/office/drawing/2014/main" id="{2E2CDC08-4430-4340-B351-E835113BC202}"/>
              </a:ext>
            </a:extLst>
          </p:cNvPr>
          <p:cNvGraphicFramePr>
            <a:graphicFrameLocks noGrp="1"/>
          </p:cNvGraphicFramePr>
          <p:nvPr userDrawn="1">
            <p:extLst>
              <p:ext uri="{D42A27DB-BD31-4B8C-83A1-F6EECF244321}">
                <p14:modId xmlns:p14="http://schemas.microsoft.com/office/powerpoint/2010/main" val="369483865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14628"/>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pic>
        <p:nvPicPr>
          <p:cNvPr id="29" name="Picture 28">
            <a:extLst>
              <a:ext uri="{FF2B5EF4-FFF2-40B4-BE49-F238E27FC236}">
                <a16:creationId xmlns:a16="http://schemas.microsoft.com/office/drawing/2014/main" id="{7BB7579B-44CB-4F79-A03B-A82982384F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3" name="Picture Placeholder 2">
            <a:extLst>
              <a:ext uri="{FF2B5EF4-FFF2-40B4-BE49-F238E27FC236}">
                <a16:creationId xmlns:a16="http://schemas.microsoft.com/office/drawing/2014/main" id="{24D3A16F-CF2D-41B9-B8B2-19302DB85CE5}"/>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9" name="Picture Placeholder 10" descr="Logo&#10;&#10;Description automatically generated with medium confidence">
            <a:extLst>
              <a:ext uri="{FF2B5EF4-FFF2-40B4-BE49-F238E27FC236}">
                <a16:creationId xmlns:a16="http://schemas.microsoft.com/office/drawing/2014/main" id="{A4D667B8-73E8-4470-B9A7-980474805E1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9501307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44765564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2895601" y="269826"/>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1747154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2771533303"/>
              </p:ext>
            </p:extLst>
          </p:nvPr>
        </p:nvGraphicFramePr>
        <p:xfrm>
          <a:off x="6229351" y="1066800"/>
          <a:ext cx="5689548" cy="5558649"/>
        </p:xfrm>
        <a:graphic>
          <a:graphicData uri="http://schemas.openxmlformats.org/drawingml/2006/table">
            <a:tbl>
              <a:tblPr firstRow="1" bandRow="1">
                <a:tableStyleId>{1FECB4D8-DB02-4DC6-A0A2-4F2EBAE1DC90}</a:tableStyleId>
              </a:tblPr>
              <a:tblGrid>
                <a:gridCol w="5689548">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758462" y="312315"/>
            <a:ext cx="3739418"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Industry Incident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165599" y="269826"/>
            <a:ext cx="5095631"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1721367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231362595"/>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B05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Success:</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281284" y="273247"/>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2898933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Potential 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774403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Actionable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40674225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2227384" y="319835"/>
            <a:ext cx="3241263"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7920935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rgbClr val="C000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6361694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PFE FU Page">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8CB6E976-3DD2-4C8B-96A5-F278486EF836}"/>
              </a:ext>
            </a:extLst>
          </p:cNvPr>
          <p:cNvSpPr txBox="1">
            <a:spLocks/>
          </p:cNvSpPr>
          <p:nvPr userDrawn="1"/>
        </p:nvSpPr>
        <p:spPr>
          <a:xfrm>
            <a:off x="5470467" y="6421684"/>
            <a:ext cx="1312025" cy="365125"/>
          </a:xfrm>
          <a:prstGeom prst="rect">
            <a:avLst/>
          </a:prstGeom>
        </p:spPr>
        <p:txBody>
          <a:bodyPr/>
          <a:lstStyle>
            <a:defPPr>
              <a:defRPr lang="en-US"/>
            </a:defPPr>
            <a:lvl1pPr marL="0" algn="ctr"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p>
        </p:txBody>
      </p:sp>
      <p:cxnSp>
        <p:nvCxnSpPr>
          <p:cNvPr id="13" name="Straight Connector 12">
            <a:extLst>
              <a:ext uri="{FF2B5EF4-FFF2-40B4-BE49-F238E27FC236}">
                <a16:creationId xmlns:a16="http://schemas.microsoft.com/office/drawing/2014/main" id="{646BC511-10EB-484C-B18D-C6EFEBCBF01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itle 9">
            <a:extLst>
              <a:ext uri="{FF2B5EF4-FFF2-40B4-BE49-F238E27FC236}">
                <a16:creationId xmlns:a16="http://schemas.microsoft.com/office/drawing/2014/main" id="{3BFCDD63-0882-4AF8-820A-360A06F8CDEA}"/>
              </a:ext>
            </a:extLst>
          </p:cNvPr>
          <p:cNvSpPr>
            <a:spLocks noGrp="1"/>
          </p:cNvSpPr>
          <p:nvPr>
            <p:ph type="title" hasCustomPrompt="1"/>
          </p:nvPr>
        </p:nvSpPr>
        <p:spPr>
          <a:xfrm>
            <a:off x="1222909" y="381197"/>
            <a:ext cx="3640834"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sp>
        <p:nvSpPr>
          <p:cNvPr id="9" name="Picture Placeholder 2">
            <a:extLst>
              <a:ext uri="{FF2B5EF4-FFF2-40B4-BE49-F238E27FC236}">
                <a16:creationId xmlns:a16="http://schemas.microsoft.com/office/drawing/2014/main" id="{0273A34C-07F0-4691-8E99-F0756E0711CE}"/>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9">
            <a:extLst>
              <a:ext uri="{FF2B5EF4-FFF2-40B4-BE49-F238E27FC236}">
                <a16:creationId xmlns:a16="http://schemas.microsoft.com/office/drawing/2014/main" id="{FF6EB889-76E0-4655-9CB3-43B72F254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pic>
        <p:nvPicPr>
          <p:cNvPr id="14" name="Picture Placeholder 10" descr="Logo&#10;&#10;Description automatically generated with medium confidence">
            <a:extLst>
              <a:ext uri="{FF2B5EF4-FFF2-40B4-BE49-F238E27FC236}">
                <a16:creationId xmlns:a16="http://schemas.microsoft.com/office/drawing/2014/main" id="{A3E08659-9A13-4582-8CBD-C371CE8AF88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4099757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0721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2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26522747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CC0D9"/>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Critical Control Improvement: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842344" y="273247"/>
            <a:ext cx="364112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4417174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4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369261944"/>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ACD4"/>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Global Action Item:</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697358"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3808876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5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Management Review Event: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8561236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6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Reportable Incident Review:</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6291226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0DFC-3498-E4C1-B624-F8DC522448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8D5990-B210-E12C-3572-1D4445761C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998CE6-C873-D9EA-A0D7-BE0582462A7B}"/>
              </a:ext>
            </a:extLst>
          </p:cNvPr>
          <p:cNvSpPr>
            <a:spLocks noGrp="1"/>
          </p:cNvSpPr>
          <p:nvPr>
            <p:ph type="dt" sz="half" idx="10"/>
          </p:nvPr>
        </p:nvSpPr>
        <p:spPr/>
        <p:txBody>
          <a:bodyPr/>
          <a:lstStyle/>
          <a:p>
            <a:fld id="{0BE26AD6-225A-49B0-9801-5D34A10DCE78}" type="datetimeFigureOut">
              <a:rPr lang="en-US" smtClean="0"/>
              <a:t>9/17/2026</a:t>
            </a:fld>
            <a:endParaRPr lang="en-US"/>
          </a:p>
        </p:txBody>
      </p:sp>
      <p:sp>
        <p:nvSpPr>
          <p:cNvPr id="5" name="Footer Placeholder 4">
            <a:extLst>
              <a:ext uri="{FF2B5EF4-FFF2-40B4-BE49-F238E27FC236}">
                <a16:creationId xmlns:a16="http://schemas.microsoft.com/office/drawing/2014/main" id="{D69F2BC1-FE33-788F-5ABB-D44CAE41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BA3D1-F052-B3D2-7943-E17E8F596BD7}"/>
              </a:ext>
            </a:extLst>
          </p:cNvPr>
          <p:cNvSpPr>
            <a:spLocks noGrp="1"/>
          </p:cNvSpPr>
          <p:nvPr>
            <p:ph type="sldNum" sz="quarter" idx="12"/>
          </p:nvPr>
        </p:nvSpPr>
        <p:spPr/>
        <p:txBody>
          <a:bodyPr/>
          <a:lstStyle/>
          <a:p>
            <a:fld id="{8B79CB90-C446-4180-9E4A-718431621488}" type="slidenum">
              <a:rPr lang="en-US" smtClean="0"/>
              <a:t>‹#›</a:t>
            </a:fld>
            <a:endParaRPr lang="en-US"/>
          </a:p>
        </p:txBody>
      </p:sp>
    </p:spTree>
    <p:extLst>
      <p:ext uri="{BB962C8B-B14F-4D97-AF65-F5344CB8AC3E}">
        <p14:creationId xmlns:p14="http://schemas.microsoft.com/office/powerpoint/2010/main" val="4710641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40189F-5DF7-5039-4038-9A54B1B6583C}"/>
              </a:ext>
            </a:extLst>
          </p:cNvPr>
          <p:cNvSpPr>
            <a:spLocks noGrp="1"/>
          </p:cNvSpPr>
          <p:nvPr>
            <p:ph type="dt" sz="half" idx="10"/>
          </p:nvPr>
        </p:nvSpPr>
        <p:spPr/>
        <p:txBody>
          <a:bodyPr/>
          <a:lstStyle/>
          <a:p>
            <a:fld id="{24D14A8E-CB45-4B01-AAEB-79655B8C1969}" type="datetimeFigureOut">
              <a:rPr lang="en-US" smtClean="0"/>
              <a:t>9/17/2026</a:t>
            </a:fld>
            <a:endParaRPr lang="en-US"/>
          </a:p>
        </p:txBody>
      </p:sp>
      <p:sp>
        <p:nvSpPr>
          <p:cNvPr id="3" name="Footer Placeholder 2">
            <a:extLst>
              <a:ext uri="{FF2B5EF4-FFF2-40B4-BE49-F238E27FC236}">
                <a16:creationId xmlns:a16="http://schemas.microsoft.com/office/drawing/2014/main" id="{2842B81D-BA05-7D97-CF90-2B6AD3E507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D1BF4A-88BE-58BF-8333-74F4112C105D}"/>
              </a:ext>
            </a:extLst>
          </p:cNvPr>
          <p:cNvSpPr>
            <a:spLocks noGrp="1"/>
          </p:cNvSpPr>
          <p:nvPr>
            <p:ph type="sldNum" sz="quarter" idx="12"/>
          </p:nvPr>
        </p:nvSpPr>
        <p:spPr/>
        <p:txBody>
          <a:bodyPr/>
          <a:lstStyle/>
          <a:p>
            <a:fld id="{735B15CD-706D-40E8-8A97-C69C113499FB}" type="slidenum">
              <a:rPr lang="en-US" smtClean="0"/>
              <a:t>‹#›</a:t>
            </a:fld>
            <a:endParaRPr lang="en-US"/>
          </a:p>
        </p:txBody>
      </p:sp>
    </p:spTree>
    <p:extLst>
      <p:ext uri="{BB962C8B-B14F-4D97-AF65-F5344CB8AC3E}">
        <p14:creationId xmlns:p14="http://schemas.microsoft.com/office/powerpoint/2010/main" val="7198251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B2036"/>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3F7DEB-0939-9638-6093-8DAFDDA712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7A8BC15-5EDD-DC2E-C6B6-348A8CDDFF12}"/>
              </a:ext>
            </a:extLst>
          </p:cNvPr>
          <p:cNvSpPr>
            <a:spLocks noGrp="1"/>
          </p:cNvSpPr>
          <p:nvPr>
            <p:ph type="title"/>
          </p:nvPr>
        </p:nvSpPr>
        <p:spPr>
          <a:xfrm>
            <a:off x="6354798" y="1139858"/>
            <a:ext cx="5504919" cy="2208046"/>
          </a:xfrm>
        </p:spPr>
        <p:txBody>
          <a:bodyPr anchor="b">
            <a:normAutofit/>
          </a:bodyPr>
          <a:lstStyle>
            <a:lvl1pPr>
              <a:defRPr sz="3200">
                <a:solidFill>
                  <a:schemeClr val="bg1"/>
                </a:solidFill>
              </a:defRPr>
            </a:lvl1pPr>
          </a:lstStyle>
          <a:p>
            <a:r>
              <a:rPr lang="en-US"/>
              <a:t>Click to edit Master title style</a:t>
            </a:r>
          </a:p>
        </p:txBody>
      </p:sp>
      <p:sp>
        <p:nvSpPr>
          <p:cNvPr id="22" name="Text Placeholder 21">
            <a:extLst>
              <a:ext uri="{FF2B5EF4-FFF2-40B4-BE49-F238E27FC236}">
                <a16:creationId xmlns:a16="http://schemas.microsoft.com/office/drawing/2014/main" id="{01E08410-2EB0-3F35-E212-51BCD9BCA9C6}"/>
              </a:ext>
            </a:extLst>
          </p:cNvPr>
          <p:cNvSpPr>
            <a:spLocks noGrp="1"/>
          </p:cNvSpPr>
          <p:nvPr>
            <p:ph type="body" sz="quarter" idx="10"/>
          </p:nvPr>
        </p:nvSpPr>
        <p:spPr>
          <a:xfrm>
            <a:off x="6354797" y="4262170"/>
            <a:ext cx="5504919" cy="552979"/>
          </a:xfrm>
        </p:spPr>
        <p:txBody>
          <a:bodyPr>
            <a:noAutofit/>
          </a:bodyPr>
          <a:lstStyle>
            <a:lvl1pPr>
              <a:buFontTx/>
              <a:buNone/>
              <a:defRPr sz="1800">
                <a:solidFill>
                  <a:srgbClr val="F7931D"/>
                </a:solidFill>
              </a:defRPr>
            </a:lvl1pPr>
            <a:lvl2pPr>
              <a:buFontTx/>
              <a:buNone/>
              <a:defRPr sz="1600">
                <a:solidFill>
                  <a:schemeClr val="bg1"/>
                </a:solidFill>
              </a:defRPr>
            </a:lvl2pPr>
            <a:lvl3pPr>
              <a:buFontTx/>
              <a:buNone/>
              <a:defRPr sz="1400">
                <a:solidFill>
                  <a:schemeClr val="bg1"/>
                </a:solidFill>
              </a:defRPr>
            </a:lvl3pPr>
            <a:lvl4pPr>
              <a:buFontTx/>
              <a:buNone/>
              <a:defRPr sz="1200">
                <a:solidFill>
                  <a:schemeClr val="bg1"/>
                </a:solidFill>
              </a:defRPr>
            </a:lvl4pPr>
            <a:lvl5pPr>
              <a:buFontTx/>
              <a:buNone/>
              <a:defRPr sz="1200">
                <a:solidFill>
                  <a:schemeClr val="bg1"/>
                </a:solidFill>
              </a:defRPr>
            </a:lvl5pPr>
          </a:lstStyle>
          <a:p>
            <a:pPr lvl="0"/>
            <a:r>
              <a:rPr lang="en-US"/>
              <a:t>Click to edit Master text styles</a:t>
            </a:r>
          </a:p>
        </p:txBody>
      </p:sp>
      <p:sp>
        <p:nvSpPr>
          <p:cNvPr id="24" name="Content Placeholder 23">
            <a:extLst>
              <a:ext uri="{FF2B5EF4-FFF2-40B4-BE49-F238E27FC236}">
                <a16:creationId xmlns:a16="http://schemas.microsoft.com/office/drawing/2014/main" id="{1CE61AF5-1582-EB69-DEF1-64FAC6822576}"/>
              </a:ext>
            </a:extLst>
          </p:cNvPr>
          <p:cNvSpPr>
            <a:spLocks noGrp="1"/>
          </p:cNvSpPr>
          <p:nvPr>
            <p:ph sz="quarter" idx="11"/>
          </p:nvPr>
        </p:nvSpPr>
        <p:spPr>
          <a:xfrm>
            <a:off x="6354798" y="3667301"/>
            <a:ext cx="5504919" cy="304800"/>
          </a:xfrm>
        </p:spPr>
        <p:txBody>
          <a:bodyPr>
            <a:noAutofit/>
          </a:bodyPr>
          <a:lstStyle>
            <a:lvl1pPr>
              <a:buFontTx/>
              <a:buNone/>
              <a:defRPr sz="2000">
                <a:solidFill>
                  <a:schemeClr val="bg1"/>
                </a:solidFill>
              </a:defRPr>
            </a:lvl1pPr>
            <a:lvl2pPr>
              <a:buFontTx/>
              <a:buNone/>
              <a:defRPr sz="1800">
                <a:solidFill>
                  <a:schemeClr val="bg1"/>
                </a:solidFill>
              </a:defRPr>
            </a:lvl2pPr>
            <a:lvl3pPr>
              <a:buFontTx/>
              <a:buNone/>
              <a:defRPr sz="1600">
                <a:solidFill>
                  <a:schemeClr val="bg1"/>
                </a:solidFill>
              </a:defRPr>
            </a:lvl3pPr>
            <a:lvl4pPr>
              <a:buFontTx/>
              <a:buNone/>
              <a:defRPr sz="1400">
                <a:solidFill>
                  <a:schemeClr val="bg1"/>
                </a:solidFill>
              </a:defRPr>
            </a:lvl4pPr>
            <a:lvl5pPr>
              <a:buFontTx/>
              <a:buNone/>
              <a:defRPr sz="1400">
                <a:solidFill>
                  <a:schemeClr val="bg1"/>
                </a:solidFill>
              </a:defRPr>
            </a:lvl5pPr>
          </a:lstStyle>
          <a:p>
            <a:pPr lvl="0"/>
            <a:r>
              <a:rPr lang="en-US"/>
              <a:t>Click to edit Master text styles</a:t>
            </a:r>
          </a:p>
        </p:txBody>
      </p:sp>
      <p:pic>
        <p:nvPicPr>
          <p:cNvPr id="12" name="Graphic 11">
            <a:extLst>
              <a:ext uri="{FF2B5EF4-FFF2-40B4-BE49-F238E27FC236}">
                <a16:creationId xmlns:a16="http://schemas.microsoft.com/office/drawing/2014/main" id="{BB0FCC48-6E10-DCE8-02C4-E6AC2586C2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410592" y="5928151"/>
            <a:ext cx="414818" cy="417589"/>
          </a:xfrm>
          <a:prstGeom prst="rect">
            <a:avLst/>
          </a:prstGeom>
        </p:spPr>
      </p:pic>
      <p:pic>
        <p:nvPicPr>
          <p:cNvPr id="13" name="Graphic 12">
            <a:extLst>
              <a:ext uri="{FF2B5EF4-FFF2-40B4-BE49-F238E27FC236}">
                <a16:creationId xmlns:a16="http://schemas.microsoft.com/office/drawing/2014/main" id="{8C9ECB3E-A2E8-CCF7-C9D0-1830E504290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24759" y="5992733"/>
            <a:ext cx="1104711" cy="362596"/>
          </a:xfrm>
          <a:prstGeom prst="rect">
            <a:avLst/>
          </a:prstGeom>
        </p:spPr>
      </p:pic>
      <p:sp>
        <p:nvSpPr>
          <p:cNvPr id="17" name="TextBox 16">
            <a:extLst>
              <a:ext uri="{FF2B5EF4-FFF2-40B4-BE49-F238E27FC236}">
                <a16:creationId xmlns:a16="http://schemas.microsoft.com/office/drawing/2014/main" id="{C992F56E-2859-0B5F-0A49-B0BF2E4517CB}"/>
              </a:ext>
            </a:extLst>
          </p:cNvPr>
          <p:cNvSpPr txBox="1"/>
          <p:nvPr userDrawn="1"/>
        </p:nvSpPr>
        <p:spPr>
          <a:xfrm>
            <a:off x="10039128" y="6149290"/>
            <a:ext cx="1830671" cy="246221"/>
          </a:xfrm>
          <a:prstGeom prst="rect">
            <a:avLst/>
          </a:prstGeom>
          <a:noFill/>
        </p:spPr>
        <p:txBody>
          <a:bodyPr wrap="square" rtlCol="0">
            <a:spAutoFit/>
          </a:bodyPr>
          <a:lstStyle/>
          <a:p>
            <a:pPr marL="0" algn="ctr" defTabSz="914400" rtl="0" eaLnBrk="1" latinLnBrk="0" hangingPunct="1">
              <a:lnSpc>
                <a:spcPct val="100000"/>
              </a:lnSpc>
              <a:spcBef>
                <a:spcPct val="0"/>
              </a:spcBef>
              <a:buFontTx/>
              <a:buNone/>
            </a:pPr>
            <a:r>
              <a:rPr lang="en-US" altLang="en-US" sz="1000" kern="1200">
                <a:solidFill>
                  <a:schemeClr val="bg1"/>
                </a:solidFill>
                <a:latin typeface="Arial" panose="020B0604020202020204" pitchFamily="34" charset="0"/>
                <a:ea typeface="+mn-ea"/>
                <a:cs typeface="Arial" panose="020B0604020202020204" pitchFamily="34" charset="0"/>
              </a:rPr>
              <a:t>ClimaxMolybdenum.com</a:t>
            </a:r>
          </a:p>
        </p:txBody>
      </p:sp>
      <p:pic>
        <p:nvPicPr>
          <p:cNvPr id="8" name="Picture 7">
            <a:extLst>
              <a:ext uri="{FF2B5EF4-FFF2-40B4-BE49-F238E27FC236}">
                <a16:creationId xmlns:a16="http://schemas.microsoft.com/office/drawing/2014/main" id="{F385A8D3-3CDC-29AE-4B4D-934D686896B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3069" y="3247605"/>
            <a:ext cx="4106386" cy="362790"/>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6436A5CB-80A3-1F03-2D5A-182BE457186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91532" y="418024"/>
            <a:ext cx="2634586" cy="465872"/>
          </a:xfrm>
          <a:prstGeom prst="rect">
            <a:avLst/>
          </a:prstGeom>
        </p:spPr>
      </p:pic>
      <p:grpSp>
        <p:nvGrpSpPr>
          <p:cNvPr id="27" name="Group 26">
            <a:extLst>
              <a:ext uri="{FF2B5EF4-FFF2-40B4-BE49-F238E27FC236}">
                <a16:creationId xmlns:a16="http://schemas.microsoft.com/office/drawing/2014/main" id="{9B6B4369-B2BC-E1D6-076F-47C7E32C0714}"/>
              </a:ext>
            </a:extLst>
          </p:cNvPr>
          <p:cNvGrpSpPr/>
          <p:nvPr userDrawn="1"/>
        </p:nvGrpSpPr>
        <p:grpSpPr>
          <a:xfrm>
            <a:off x="8692908" y="5955030"/>
            <a:ext cx="1247705" cy="523586"/>
            <a:chOff x="8776728" y="5958840"/>
            <a:chExt cx="1247705" cy="523586"/>
          </a:xfrm>
        </p:grpSpPr>
        <p:sp>
          <p:nvSpPr>
            <p:cNvPr id="15" name="TextBox 14">
              <a:extLst>
                <a:ext uri="{FF2B5EF4-FFF2-40B4-BE49-F238E27FC236}">
                  <a16:creationId xmlns:a16="http://schemas.microsoft.com/office/drawing/2014/main" id="{98576820-E1AC-B4FB-723D-473CA4E3DB5D}"/>
                </a:ext>
              </a:extLst>
            </p:cNvPr>
            <p:cNvSpPr txBox="1"/>
            <p:nvPr userDrawn="1"/>
          </p:nvSpPr>
          <p:spPr>
            <a:xfrm>
              <a:off x="8776728" y="6305454"/>
              <a:ext cx="1247705" cy="176972"/>
            </a:xfrm>
            <a:prstGeom prst="rect">
              <a:avLst/>
            </a:prstGeom>
            <a:noFill/>
          </p:spPr>
          <p:txBody>
            <a:bodyPr wrap="square" rtlCol="0">
              <a:spAutoFit/>
            </a:bodyPr>
            <a:lstStyle/>
            <a:p>
              <a:r>
                <a:rPr lang="en-US" sz="550" i="1">
                  <a:solidFill>
                    <a:schemeClr val="bg1"/>
                  </a:solidFill>
                  <a:effectLst/>
                  <a:latin typeface="Arial" panose="020B0604020202020204" pitchFamily="34" charset="0"/>
                  <a:ea typeface="Aptos" panose="020B0004020202020204" pitchFamily="34" charset="0"/>
                  <a:cs typeface="Arial" panose="020B0604020202020204" pitchFamily="34" charset="0"/>
                </a:rPr>
                <a:t>All Operating Sites</a:t>
              </a:r>
              <a:endParaRPr lang="en-US" sz="550" i="1">
                <a:solidFill>
                  <a:schemeClr val="bg1"/>
                </a:solidFill>
                <a:latin typeface="Arial" panose="020B0604020202020204" pitchFamily="34" charset="0"/>
                <a:cs typeface="Arial" panose="020B0604020202020204" pitchFamily="34" charset="0"/>
              </a:endParaRPr>
            </a:p>
          </p:txBody>
        </p:sp>
        <p:pic>
          <p:nvPicPr>
            <p:cNvPr id="26" name="Content Placeholder 7">
              <a:extLst>
                <a:ext uri="{FF2B5EF4-FFF2-40B4-BE49-F238E27FC236}">
                  <a16:creationId xmlns:a16="http://schemas.microsoft.com/office/drawing/2014/main" id="{AF7BF2BB-6C87-5389-7386-0DCC89B0247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858659" y="5958840"/>
              <a:ext cx="1046915" cy="360045"/>
            </a:xfrm>
            <a:prstGeom prst="rect">
              <a:avLst/>
            </a:prstGeom>
          </p:spPr>
        </p:pic>
      </p:grpSp>
    </p:spTree>
    <p:extLst>
      <p:ext uri="{BB962C8B-B14F-4D97-AF65-F5344CB8AC3E}">
        <p14:creationId xmlns:p14="http://schemas.microsoft.com/office/powerpoint/2010/main" val="27322111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bg>
      <p:bgPr>
        <a:solidFill>
          <a:srgbClr val="0B2036"/>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92F307-CCBF-8BB5-CF30-285F8AFC15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A2677535-B7FA-11C9-8766-7B1904035460}"/>
              </a:ext>
            </a:extLst>
          </p:cNvPr>
          <p:cNvSpPr/>
          <p:nvPr userDrawn="1"/>
        </p:nvSpPr>
        <p:spPr>
          <a:xfrm>
            <a:off x="5868469" y="0"/>
            <a:ext cx="632353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itle 9">
            <a:extLst>
              <a:ext uri="{FF2B5EF4-FFF2-40B4-BE49-F238E27FC236}">
                <a16:creationId xmlns:a16="http://schemas.microsoft.com/office/drawing/2014/main" id="{CED413E0-AB3E-11C6-85CE-F30DCABD9062}"/>
              </a:ext>
            </a:extLst>
          </p:cNvPr>
          <p:cNvSpPr>
            <a:spLocks noGrp="1"/>
          </p:cNvSpPr>
          <p:nvPr userDrawn="1">
            <p:ph type="title"/>
          </p:nvPr>
        </p:nvSpPr>
        <p:spPr>
          <a:xfrm>
            <a:off x="6354798" y="1093781"/>
            <a:ext cx="5471320" cy="2286474"/>
          </a:xfrm>
        </p:spPr>
        <p:txBody>
          <a:bodyPr anchor="b">
            <a:normAutofit/>
          </a:bodyPr>
          <a:lstStyle>
            <a:lvl1pPr>
              <a:defRPr sz="3200">
                <a:solidFill>
                  <a:schemeClr val="tx1"/>
                </a:solidFill>
              </a:defRPr>
            </a:lvl1pPr>
          </a:lstStyle>
          <a:p>
            <a:r>
              <a:rPr lang="en-US"/>
              <a:t>Click to edit Master title style</a:t>
            </a:r>
          </a:p>
        </p:txBody>
      </p:sp>
      <p:sp>
        <p:nvSpPr>
          <p:cNvPr id="14" name="Text Placeholder 13">
            <a:extLst>
              <a:ext uri="{FF2B5EF4-FFF2-40B4-BE49-F238E27FC236}">
                <a16:creationId xmlns:a16="http://schemas.microsoft.com/office/drawing/2014/main" id="{1E313ACC-A9DF-0901-4922-B8EF51BD40BA}"/>
              </a:ext>
            </a:extLst>
          </p:cNvPr>
          <p:cNvSpPr>
            <a:spLocks noGrp="1"/>
          </p:cNvSpPr>
          <p:nvPr userDrawn="1">
            <p:ph type="body" sz="quarter" idx="10"/>
          </p:nvPr>
        </p:nvSpPr>
        <p:spPr>
          <a:xfrm>
            <a:off x="6354798" y="4295666"/>
            <a:ext cx="5471320" cy="300038"/>
          </a:xfrm>
        </p:spPr>
        <p:txBody>
          <a:bodyPr>
            <a:noAutofit/>
          </a:bodyPr>
          <a:lstStyle>
            <a:lvl1pPr>
              <a:buFontTx/>
              <a:buNone/>
              <a:defRPr sz="1600">
                <a:solidFill>
                  <a:schemeClr val="tx1"/>
                </a:solidFill>
              </a:defRPr>
            </a:lvl1pPr>
            <a:lvl2pPr>
              <a:buFontTx/>
              <a:buNone/>
              <a:defRPr sz="1600">
                <a:solidFill>
                  <a:srgbClr val="F1792E"/>
                </a:solidFill>
              </a:defRPr>
            </a:lvl2pPr>
            <a:lvl3pPr>
              <a:buFontTx/>
              <a:buNone/>
              <a:defRPr sz="1400">
                <a:solidFill>
                  <a:srgbClr val="F1792E"/>
                </a:solidFill>
              </a:defRPr>
            </a:lvl3pPr>
            <a:lvl4pPr>
              <a:buFontTx/>
              <a:buNone/>
              <a:defRPr sz="1200">
                <a:solidFill>
                  <a:srgbClr val="F1792E"/>
                </a:solidFill>
              </a:defRPr>
            </a:lvl4pPr>
            <a:lvl5pPr>
              <a:buFontTx/>
              <a:buNone/>
              <a:defRPr sz="1200">
                <a:solidFill>
                  <a:srgbClr val="F1792E"/>
                </a:solidFill>
              </a:defRPr>
            </a:lvl5pPr>
          </a:lstStyle>
          <a:p>
            <a:pPr lvl="0"/>
            <a:r>
              <a:rPr lang="en-US"/>
              <a:t>Click to edit Master text styles</a:t>
            </a:r>
          </a:p>
        </p:txBody>
      </p:sp>
      <p:sp>
        <p:nvSpPr>
          <p:cNvPr id="16" name="Text Placeholder 15">
            <a:extLst>
              <a:ext uri="{FF2B5EF4-FFF2-40B4-BE49-F238E27FC236}">
                <a16:creationId xmlns:a16="http://schemas.microsoft.com/office/drawing/2014/main" id="{85733988-6E9E-56A4-13F4-EF16D228858F}"/>
              </a:ext>
            </a:extLst>
          </p:cNvPr>
          <p:cNvSpPr>
            <a:spLocks noGrp="1"/>
          </p:cNvSpPr>
          <p:nvPr userDrawn="1">
            <p:ph type="body" sz="quarter" idx="11"/>
          </p:nvPr>
        </p:nvSpPr>
        <p:spPr>
          <a:xfrm>
            <a:off x="6354798" y="3687942"/>
            <a:ext cx="5471320" cy="300037"/>
          </a:xfrm>
        </p:spPr>
        <p:txBody>
          <a:bodyPr>
            <a:noAutofit/>
          </a:bodyPr>
          <a:lstStyle>
            <a:lvl1pPr>
              <a:buFontTx/>
              <a:buNone/>
              <a:defRPr sz="2000">
                <a:solidFill>
                  <a:schemeClr val="tx1"/>
                </a:solidFill>
              </a:defRPr>
            </a:lvl1pPr>
            <a:lvl2pPr>
              <a:buFontTx/>
              <a:buNone/>
              <a:defRPr sz="1800"/>
            </a:lvl2pPr>
            <a:lvl3pPr>
              <a:buFontTx/>
              <a:buNone/>
              <a:defRPr sz="1600"/>
            </a:lvl3pPr>
            <a:lvl4pPr>
              <a:buFontTx/>
              <a:buNone/>
              <a:defRPr sz="1400"/>
            </a:lvl4pPr>
            <a:lvl5pPr>
              <a:buFontTx/>
              <a:buNone/>
              <a:defRPr sz="1400"/>
            </a:lvl5pPr>
          </a:lstStyle>
          <a:p>
            <a:pPr lvl="0"/>
            <a:r>
              <a:rPr lang="en-US"/>
              <a:t>Click to edit Master text styles</a:t>
            </a:r>
          </a:p>
        </p:txBody>
      </p:sp>
      <p:pic>
        <p:nvPicPr>
          <p:cNvPr id="13" name="Graphic 12">
            <a:extLst>
              <a:ext uri="{FF2B5EF4-FFF2-40B4-BE49-F238E27FC236}">
                <a16:creationId xmlns:a16="http://schemas.microsoft.com/office/drawing/2014/main" id="{61778491-3519-FB7A-C987-D1C3A96C9EE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410592" y="5931961"/>
            <a:ext cx="414818" cy="417589"/>
          </a:xfrm>
          <a:prstGeom prst="rect">
            <a:avLst/>
          </a:prstGeom>
        </p:spPr>
      </p:pic>
      <p:pic>
        <p:nvPicPr>
          <p:cNvPr id="15" name="Graphic 14">
            <a:extLst>
              <a:ext uri="{FF2B5EF4-FFF2-40B4-BE49-F238E27FC236}">
                <a16:creationId xmlns:a16="http://schemas.microsoft.com/office/drawing/2014/main" id="{89DB6F9A-7097-BA7D-E4AB-2B9FADEF67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49518" y="5963589"/>
            <a:ext cx="1104711" cy="362596"/>
          </a:xfrm>
          <a:prstGeom prst="rect">
            <a:avLst/>
          </a:prstGeom>
        </p:spPr>
      </p:pic>
      <p:sp>
        <p:nvSpPr>
          <p:cNvPr id="28" name="TextBox 27">
            <a:extLst>
              <a:ext uri="{FF2B5EF4-FFF2-40B4-BE49-F238E27FC236}">
                <a16:creationId xmlns:a16="http://schemas.microsoft.com/office/drawing/2014/main" id="{73C91DBE-8ABA-8C1E-9447-95C824EDB1D7}"/>
              </a:ext>
            </a:extLst>
          </p:cNvPr>
          <p:cNvSpPr txBox="1"/>
          <p:nvPr userDrawn="1"/>
        </p:nvSpPr>
        <p:spPr>
          <a:xfrm>
            <a:off x="9957590" y="6144596"/>
            <a:ext cx="2020045" cy="246221"/>
          </a:xfrm>
          <a:prstGeom prst="rect">
            <a:avLst/>
          </a:prstGeom>
          <a:noFill/>
        </p:spPr>
        <p:txBody>
          <a:bodyPr wrap="square" rtlCol="0">
            <a:spAutoFit/>
          </a:bodyPr>
          <a:lstStyle/>
          <a:p>
            <a:pPr marL="0" algn="ctr" defTabSz="914400" rtl="0" eaLnBrk="1" latinLnBrk="0" hangingPunct="1">
              <a:lnSpc>
                <a:spcPct val="100000"/>
              </a:lnSpc>
              <a:spcBef>
                <a:spcPct val="0"/>
              </a:spcBef>
              <a:buFontTx/>
              <a:buNone/>
            </a:pPr>
            <a:r>
              <a:rPr lang="en-US" altLang="en-US" sz="1000" kern="1200">
                <a:solidFill>
                  <a:schemeClr val="tx1"/>
                </a:solidFill>
                <a:latin typeface="Arial" panose="020B0604020202020204" pitchFamily="34" charset="0"/>
                <a:ea typeface="+mn-ea"/>
                <a:cs typeface="Arial" panose="020B0604020202020204" pitchFamily="34" charset="0"/>
              </a:rPr>
              <a:t>ClimaxMolybdenum.com</a:t>
            </a:r>
          </a:p>
        </p:txBody>
      </p:sp>
      <p:pic>
        <p:nvPicPr>
          <p:cNvPr id="6" name="Picture 5">
            <a:extLst>
              <a:ext uri="{FF2B5EF4-FFF2-40B4-BE49-F238E27FC236}">
                <a16:creationId xmlns:a16="http://schemas.microsoft.com/office/drawing/2014/main" id="{5280D073-A35A-EEC0-15F8-9C7E7010BF6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3069" y="3247605"/>
            <a:ext cx="4106386" cy="362790"/>
          </a:xfrm>
          <a:prstGeom prst="rect">
            <a:avLst/>
          </a:prstGeom>
        </p:spPr>
      </p:pic>
      <p:grpSp>
        <p:nvGrpSpPr>
          <p:cNvPr id="24" name="Group 23">
            <a:extLst>
              <a:ext uri="{FF2B5EF4-FFF2-40B4-BE49-F238E27FC236}">
                <a16:creationId xmlns:a16="http://schemas.microsoft.com/office/drawing/2014/main" id="{42764234-FF97-F7AF-488B-4669954EAFFE}"/>
              </a:ext>
            </a:extLst>
          </p:cNvPr>
          <p:cNvGrpSpPr/>
          <p:nvPr userDrawn="1"/>
        </p:nvGrpSpPr>
        <p:grpSpPr>
          <a:xfrm>
            <a:off x="6413915" y="5927687"/>
            <a:ext cx="3619458" cy="547035"/>
            <a:chOff x="6413915" y="5927687"/>
            <a:chExt cx="3619458" cy="547035"/>
          </a:xfrm>
        </p:grpSpPr>
        <p:grpSp>
          <p:nvGrpSpPr>
            <p:cNvPr id="2" name="Group 1">
              <a:extLst>
                <a:ext uri="{FF2B5EF4-FFF2-40B4-BE49-F238E27FC236}">
                  <a16:creationId xmlns:a16="http://schemas.microsoft.com/office/drawing/2014/main" id="{93901D8E-99EC-0E84-6551-CB4AB690BD1B}"/>
                </a:ext>
              </a:extLst>
            </p:cNvPr>
            <p:cNvGrpSpPr/>
            <p:nvPr userDrawn="1"/>
          </p:nvGrpSpPr>
          <p:grpSpPr>
            <a:xfrm>
              <a:off x="6413915" y="5927687"/>
              <a:ext cx="3619458" cy="547035"/>
              <a:chOff x="6396363" y="5797084"/>
              <a:chExt cx="3619458" cy="547035"/>
            </a:xfrm>
          </p:grpSpPr>
          <p:grpSp>
            <p:nvGrpSpPr>
              <p:cNvPr id="4" name="Group 3">
                <a:extLst>
                  <a:ext uri="{FF2B5EF4-FFF2-40B4-BE49-F238E27FC236}">
                    <a16:creationId xmlns:a16="http://schemas.microsoft.com/office/drawing/2014/main" id="{F3C7AB7C-E50C-6847-03C2-80F8C32A68FF}"/>
                  </a:ext>
                </a:extLst>
              </p:cNvPr>
              <p:cNvGrpSpPr/>
              <p:nvPr userDrawn="1"/>
            </p:nvGrpSpPr>
            <p:grpSpPr>
              <a:xfrm>
                <a:off x="6396363" y="5797084"/>
                <a:ext cx="1970829" cy="426446"/>
                <a:chOff x="6396363" y="5797084"/>
                <a:chExt cx="1970829" cy="426446"/>
              </a:xfrm>
            </p:grpSpPr>
            <p:pic>
              <p:nvPicPr>
                <p:cNvPr id="11" name="Picture 10">
                  <a:extLst>
                    <a:ext uri="{FF2B5EF4-FFF2-40B4-BE49-F238E27FC236}">
                      <a16:creationId xmlns:a16="http://schemas.microsoft.com/office/drawing/2014/main" id="{9EC6CC4D-286A-449C-7251-4534465DE95F}"/>
                    </a:ext>
                  </a:extLst>
                </p:cNvPr>
                <p:cNvPicPr>
                  <a:picLocks noChangeAspect="1"/>
                </p:cNvPicPr>
                <p:nvPr userDrawn="1"/>
              </p:nvPicPr>
              <p:blipFill>
                <a:blip r:embed="rId6"/>
                <a:stretch>
                  <a:fillRect/>
                </a:stretch>
              </p:blipFill>
              <p:spPr>
                <a:xfrm>
                  <a:off x="7249384" y="5856635"/>
                  <a:ext cx="1117808" cy="366895"/>
                </a:xfrm>
                <a:prstGeom prst="rect">
                  <a:avLst/>
                </a:prstGeom>
              </p:spPr>
            </p:pic>
            <p:pic>
              <p:nvPicPr>
                <p:cNvPr id="12" name="Graphic 11">
                  <a:extLst>
                    <a:ext uri="{FF2B5EF4-FFF2-40B4-BE49-F238E27FC236}">
                      <a16:creationId xmlns:a16="http://schemas.microsoft.com/office/drawing/2014/main" id="{A1906283-EE14-F7F6-E031-A57618F35DC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396363" y="5797084"/>
                  <a:ext cx="415455" cy="418231"/>
                </a:xfrm>
                <a:prstGeom prst="rect">
                  <a:avLst/>
                </a:prstGeom>
              </p:spPr>
            </p:pic>
          </p:grpSp>
          <p:sp>
            <p:nvSpPr>
              <p:cNvPr id="7" name="TextBox 6">
                <a:extLst>
                  <a:ext uri="{FF2B5EF4-FFF2-40B4-BE49-F238E27FC236}">
                    <a16:creationId xmlns:a16="http://schemas.microsoft.com/office/drawing/2014/main" id="{A9D9AE10-E93B-EF30-95E4-5A87807FB6BD}"/>
                  </a:ext>
                </a:extLst>
              </p:cNvPr>
              <p:cNvSpPr txBox="1"/>
              <p:nvPr userDrawn="1"/>
            </p:nvSpPr>
            <p:spPr>
              <a:xfrm>
                <a:off x="8768116" y="6167147"/>
                <a:ext cx="1247705" cy="176972"/>
              </a:xfrm>
              <a:prstGeom prst="rect">
                <a:avLst/>
              </a:prstGeom>
              <a:noFill/>
            </p:spPr>
            <p:txBody>
              <a:bodyPr wrap="square" rtlCol="0">
                <a:spAutoFit/>
              </a:bodyPr>
              <a:lstStyle/>
              <a:p>
                <a:r>
                  <a:rPr lang="en-US" sz="550" i="1">
                    <a:solidFill>
                      <a:schemeClr val="tx1"/>
                    </a:solidFill>
                    <a:effectLst/>
                    <a:latin typeface="Arial" panose="020B0604020202020204" pitchFamily="34" charset="0"/>
                    <a:ea typeface="Aptos" panose="020B0004020202020204" pitchFamily="34" charset="0"/>
                    <a:cs typeface="Arial" panose="020B0604020202020204" pitchFamily="34" charset="0"/>
                  </a:rPr>
                  <a:t>All Operating Sites</a:t>
                </a:r>
                <a:endParaRPr lang="en-US" sz="550" i="1">
                  <a:solidFill>
                    <a:schemeClr val="tx1"/>
                  </a:solidFill>
                  <a:latin typeface="Arial" panose="020B0604020202020204" pitchFamily="34" charset="0"/>
                  <a:cs typeface="Arial" panose="020B0604020202020204" pitchFamily="34" charset="0"/>
                </a:endParaRPr>
              </a:p>
            </p:txBody>
          </p:sp>
        </p:grpSp>
        <p:pic>
          <p:nvPicPr>
            <p:cNvPr id="23" name="Picture 22">
              <a:extLst>
                <a:ext uri="{FF2B5EF4-FFF2-40B4-BE49-F238E27FC236}">
                  <a16:creationId xmlns:a16="http://schemas.microsoft.com/office/drawing/2014/main" id="{1490AE0A-F2CB-6A6F-3B42-7821BBEC1EF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865095" y="5958627"/>
              <a:ext cx="1092494" cy="375721"/>
            </a:xfrm>
            <a:prstGeom prst="rect">
              <a:avLst/>
            </a:prstGeom>
          </p:spPr>
        </p:pic>
      </p:grpSp>
      <p:pic>
        <p:nvPicPr>
          <p:cNvPr id="5" name="Picture 4" descr="A blue and black logo&#10;&#10;AI-generated content may be incorrect.">
            <a:extLst>
              <a:ext uri="{FF2B5EF4-FFF2-40B4-BE49-F238E27FC236}">
                <a16:creationId xmlns:a16="http://schemas.microsoft.com/office/drawing/2014/main" id="{D7754AFA-E181-913A-3515-266419489B0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175200" y="429802"/>
            <a:ext cx="2665908" cy="471410"/>
          </a:xfrm>
          <a:prstGeom prst="rect">
            <a:avLst/>
          </a:prstGeom>
        </p:spPr>
      </p:pic>
    </p:spTree>
    <p:extLst>
      <p:ext uri="{BB962C8B-B14F-4D97-AF65-F5344CB8AC3E}">
        <p14:creationId xmlns:p14="http://schemas.microsoft.com/office/powerpoint/2010/main" val="9292094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rgbClr val="0B2036"/>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69BDBC-14AA-CA8D-9E3E-286499595097}"/>
              </a:ext>
            </a:extLst>
          </p:cNvPr>
          <p:cNvGrpSpPr/>
          <p:nvPr userDrawn="1"/>
        </p:nvGrpSpPr>
        <p:grpSpPr>
          <a:xfrm>
            <a:off x="0" y="0"/>
            <a:ext cx="12192000" cy="6858000"/>
            <a:chOff x="0" y="0"/>
            <a:chExt cx="12192000" cy="6858000"/>
          </a:xfrm>
        </p:grpSpPr>
        <p:pic>
          <p:nvPicPr>
            <p:cNvPr id="21" name="Picture 20">
              <a:extLst>
                <a:ext uri="{FF2B5EF4-FFF2-40B4-BE49-F238E27FC236}">
                  <a16:creationId xmlns:a16="http://schemas.microsoft.com/office/drawing/2014/main" id="{21A3D082-2639-F3BC-0598-1BE6BA2DCA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Picture 14" descr="A black and white logo&#10;&#10;AI-generated content may be incorrect.">
              <a:extLst>
                <a:ext uri="{FF2B5EF4-FFF2-40B4-BE49-F238E27FC236}">
                  <a16:creationId xmlns:a16="http://schemas.microsoft.com/office/drawing/2014/main" id="{42B32A3E-296F-87A6-84A4-FE163FF4C0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3647" y="5848350"/>
              <a:ext cx="2634586" cy="465872"/>
            </a:xfrm>
            <a:prstGeom prst="rect">
              <a:avLst/>
            </a:prstGeom>
          </p:spPr>
        </p:pic>
        <p:grpSp>
          <p:nvGrpSpPr>
            <p:cNvPr id="18" name="Group 17">
              <a:extLst>
                <a:ext uri="{FF2B5EF4-FFF2-40B4-BE49-F238E27FC236}">
                  <a16:creationId xmlns:a16="http://schemas.microsoft.com/office/drawing/2014/main" id="{2C26B682-D18E-8273-584B-D1E6EA502C21}"/>
                </a:ext>
              </a:extLst>
            </p:cNvPr>
            <p:cNvGrpSpPr/>
            <p:nvPr userDrawn="1"/>
          </p:nvGrpSpPr>
          <p:grpSpPr>
            <a:xfrm>
              <a:off x="234121" y="283190"/>
              <a:ext cx="3024702" cy="962167"/>
              <a:chOff x="234121" y="283190"/>
              <a:chExt cx="3024702" cy="962167"/>
            </a:xfrm>
          </p:grpSpPr>
          <p:pic>
            <p:nvPicPr>
              <p:cNvPr id="12" name="Picture 11">
                <a:extLst>
                  <a:ext uri="{FF2B5EF4-FFF2-40B4-BE49-F238E27FC236}">
                    <a16:creationId xmlns:a16="http://schemas.microsoft.com/office/drawing/2014/main" id="{F0FFBB9B-0F52-7046-8B51-DCA1915C09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234121" y="283190"/>
                <a:ext cx="389653" cy="962167"/>
              </a:xfrm>
              <a:prstGeom prst="rect">
                <a:avLst/>
              </a:prstGeom>
            </p:spPr>
          </p:pic>
          <p:pic>
            <p:nvPicPr>
              <p:cNvPr id="17" name="Picture 16">
                <a:extLst>
                  <a:ext uri="{FF2B5EF4-FFF2-40B4-BE49-F238E27FC236}">
                    <a16:creationId xmlns:a16="http://schemas.microsoft.com/office/drawing/2014/main" id="{A3FADA7A-81CA-3C71-D028-EE009C90C24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3709" y="645695"/>
                <a:ext cx="2425114" cy="214253"/>
              </a:xfrm>
              <a:prstGeom prst="rect">
                <a:avLst/>
              </a:prstGeom>
            </p:spPr>
          </p:pic>
        </p:grpSp>
      </p:grpSp>
      <p:sp>
        <p:nvSpPr>
          <p:cNvPr id="7" name="Slide Number Placeholder 6">
            <a:extLst>
              <a:ext uri="{FF2B5EF4-FFF2-40B4-BE49-F238E27FC236}">
                <a16:creationId xmlns:a16="http://schemas.microsoft.com/office/drawing/2014/main" id="{DD2FF383-6630-AA86-3977-5984B373E892}"/>
              </a:ext>
            </a:extLst>
          </p:cNvPr>
          <p:cNvSpPr>
            <a:spLocks noGrp="1"/>
          </p:cNvSpPr>
          <p:nvPr userDrawn="1">
            <p:ph type="sldNum" sz="quarter" idx="12"/>
          </p:nvPr>
        </p:nvSpPr>
        <p:spPr/>
        <p:txBody>
          <a:bodyPr/>
          <a:lstStyle>
            <a:lvl1pPr>
              <a:defRPr>
                <a:solidFill>
                  <a:schemeClr val="bg1"/>
                </a:solidFill>
              </a:defRPr>
            </a:lvl1pPr>
          </a:lstStyle>
          <a:p>
            <a:fld id="{FF95D46F-68E8-4171-8536-729DEB5A20DE}" type="slidenum">
              <a:rPr lang="en-US" smtClean="0"/>
              <a:pPr/>
              <a:t>‹#›</a:t>
            </a:fld>
            <a:endParaRPr lang="en-US"/>
          </a:p>
        </p:txBody>
      </p:sp>
      <p:sp>
        <p:nvSpPr>
          <p:cNvPr id="9" name="Text Placeholder 3">
            <a:extLst>
              <a:ext uri="{FF2B5EF4-FFF2-40B4-BE49-F238E27FC236}">
                <a16:creationId xmlns:a16="http://schemas.microsoft.com/office/drawing/2014/main" id="{633F80CB-0309-3B87-FF23-7C7BC3A11BFA}"/>
              </a:ext>
            </a:extLst>
          </p:cNvPr>
          <p:cNvSpPr>
            <a:spLocks noGrp="1"/>
          </p:cNvSpPr>
          <p:nvPr>
            <p:ph type="body" sz="half" idx="2"/>
          </p:nvPr>
        </p:nvSpPr>
        <p:spPr>
          <a:xfrm>
            <a:off x="790359" y="1462257"/>
            <a:ext cx="4790868" cy="2502217"/>
          </a:xfrm>
        </p:spPr>
        <p:txBody>
          <a:bodyPr anchor="b">
            <a:normAutofit/>
          </a:bodyPr>
          <a:lstStyle>
            <a:lvl1pPr marL="0" indent="0">
              <a:buNone/>
              <a:defRPr sz="32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Text Placeholder 4">
            <a:extLst>
              <a:ext uri="{FF2B5EF4-FFF2-40B4-BE49-F238E27FC236}">
                <a16:creationId xmlns:a16="http://schemas.microsoft.com/office/drawing/2014/main" id="{C6A07EDF-447E-9D1F-57CE-C5FB7BDAB76B}"/>
              </a:ext>
            </a:extLst>
          </p:cNvPr>
          <p:cNvSpPr>
            <a:spLocks noGrp="1"/>
          </p:cNvSpPr>
          <p:nvPr>
            <p:ph type="body" sz="quarter" idx="13"/>
          </p:nvPr>
        </p:nvSpPr>
        <p:spPr>
          <a:xfrm>
            <a:off x="790359" y="4079630"/>
            <a:ext cx="4799191" cy="2116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02881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ection title white">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D08628D-2959-858C-1C88-EBA738F4CF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5" y="0"/>
            <a:ext cx="12192000" cy="6858000"/>
          </a:xfrm>
          <a:prstGeom prst="rect">
            <a:avLst/>
          </a:prstGeom>
        </p:spPr>
      </p:pic>
      <p:sp>
        <p:nvSpPr>
          <p:cNvPr id="3" name="Rectangle 2">
            <a:extLst>
              <a:ext uri="{FF2B5EF4-FFF2-40B4-BE49-F238E27FC236}">
                <a16:creationId xmlns:a16="http://schemas.microsoft.com/office/drawing/2014/main" id="{BDFBB4C6-4BAD-1DC7-E8B6-77DB64EC8F0C}"/>
              </a:ext>
            </a:extLst>
          </p:cNvPr>
          <p:cNvSpPr/>
          <p:nvPr userDrawn="1"/>
        </p:nvSpPr>
        <p:spPr>
          <a:xfrm>
            <a:off x="-15070" y="0"/>
            <a:ext cx="5760720" cy="6864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33F80CB-0309-3B87-FF23-7C7BC3A11BFA}"/>
              </a:ext>
            </a:extLst>
          </p:cNvPr>
          <p:cNvSpPr>
            <a:spLocks noGrp="1"/>
          </p:cNvSpPr>
          <p:nvPr userDrawn="1">
            <p:ph type="body" sz="half" idx="2"/>
          </p:nvPr>
        </p:nvSpPr>
        <p:spPr>
          <a:xfrm>
            <a:off x="790359" y="1607343"/>
            <a:ext cx="4418768" cy="2335649"/>
          </a:xfrm>
        </p:spPr>
        <p:txBody>
          <a:bodyPr anchor="b">
            <a:normAutofit/>
          </a:bodyPr>
          <a:lstStyle>
            <a:lvl1pPr marL="0" indent="0">
              <a:buNone/>
              <a:defRPr lang="en-US" sz="3200" b="1" dirty="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 Placeholder 15">
            <a:extLst>
              <a:ext uri="{FF2B5EF4-FFF2-40B4-BE49-F238E27FC236}">
                <a16:creationId xmlns:a16="http://schemas.microsoft.com/office/drawing/2014/main" id="{76A6ED38-7F20-AD19-9E6F-A980DC923BDD}"/>
              </a:ext>
            </a:extLst>
          </p:cNvPr>
          <p:cNvSpPr>
            <a:spLocks noGrp="1"/>
          </p:cNvSpPr>
          <p:nvPr userDrawn="1">
            <p:ph type="body" sz="quarter" idx="13"/>
          </p:nvPr>
        </p:nvSpPr>
        <p:spPr>
          <a:xfrm>
            <a:off x="785244" y="4121836"/>
            <a:ext cx="4418768" cy="2109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D2FF383-6630-AA86-3977-5984B373E892}"/>
              </a:ext>
            </a:extLst>
          </p:cNvPr>
          <p:cNvSpPr>
            <a:spLocks noGrp="1"/>
          </p:cNvSpPr>
          <p:nvPr userDrawn="1">
            <p:ph type="sldNum" sz="quarter" idx="12"/>
          </p:nvPr>
        </p:nvSpPr>
        <p:spPr/>
        <p:txBody>
          <a:bodyPr/>
          <a:lstStyle>
            <a:lvl1pPr>
              <a:defRPr>
                <a:solidFill>
                  <a:schemeClr val="bg1"/>
                </a:solidFill>
              </a:defRPr>
            </a:lvl1pPr>
          </a:lstStyle>
          <a:p>
            <a:fld id="{FF95D46F-68E8-4171-8536-729DEB5A20DE}" type="slidenum">
              <a:rPr lang="en-US" smtClean="0"/>
              <a:pPr/>
              <a:t>‹#›</a:t>
            </a:fld>
            <a:endParaRPr lang="en-US"/>
          </a:p>
        </p:txBody>
      </p:sp>
      <p:grpSp>
        <p:nvGrpSpPr>
          <p:cNvPr id="13" name="Group 12">
            <a:extLst>
              <a:ext uri="{FF2B5EF4-FFF2-40B4-BE49-F238E27FC236}">
                <a16:creationId xmlns:a16="http://schemas.microsoft.com/office/drawing/2014/main" id="{C87B8195-C04D-20E8-F00B-ACE4B545F371}"/>
              </a:ext>
            </a:extLst>
          </p:cNvPr>
          <p:cNvGrpSpPr/>
          <p:nvPr userDrawn="1"/>
        </p:nvGrpSpPr>
        <p:grpSpPr>
          <a:xfrm>
            <a:off x="234121" y="283190"/>
            <a:ext cx="3068053" cy="962167"/>
            <a:chOff x="234121" y="283190"/>
            <a:chExt cx="3068053" cy="962167"/>
          </a:xfrm>
        </p:grpSpPr>
        <p:pic>
          <p:nvPicPr>
            <p:cNvPr id="14" name="Graphic 13">
              <a:extLst>
                <a:ext uri="{FF2B5EF4-FFF2-40B4-BE49-F238E27FC236}">
                  <a16:creationId xmlns:a16="http://schemas.microsoft.com/office/drawing/2014/main" id="{59A29EAB-10D6-9474-8A81-E7AFA018BF7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0359" y="638875"/>
              <a:ext cx="2511815" cy="221073"/>
            </a:xfrm>
            <a:prstGeom prst="rect">
              <a:avLst/>
            </a:prstGeom>
          </p:spPr>
        </p:pic>
        <p:pic>
          <p:nvPicPr>
            <p:cNvPr id="15" name="Picture 14">
              <a:extLst>
                <a:ext uri="{FF2B5EF4-FFF2-40B4-BE49-F238E27FC236}">
                  <a16:creationId xmlns:a16="http://schemas.microsoft.com/office/drawing/2014/main" id="{FB739D63-B5E6-3975-10C9-CD3FAEF033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234121" y="283190"/>
              <a:ext cx="389653" cy="962167"/>
            </a:xfrm>
            <a:prstGeom prst="rect">
              <a:avLst/>
            </a:prstGeom>
          </p:spPr>
        </p:pic>
      </p:grpSp>
      <p:pic>
        <p:nvPicPr>
          <p:cNvPr id="19" name="Picture 18" descr="A black and white logo&#10;&#10;AI-generated content may be incorrect.">
            <a:extLst>
              <a:ext uri="{FF2B5EF4-FFF2-40B4-BE49-F238E27FC236}">
                <a16:creationId xmlns:a16="http://schemas.microsoft.com/office/drawing/2014/main" id="{E11A0336-7155-3DB4-7E8A-4F078D79F8A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93647" y="5848350"/>
            <a:ext cx="2634586" cy="465872"/>
          </a:xfrm>
          <a:prstGeom prst="rect">
            <a:avLst/>
          </a:prstGeom>
        </p:spPr>
      </p:pic>
    </p:spTree>
    <p:extLst>
      <p:ext uri="{BB962C8B-B14F-4D97-AF65-F5344CB8AC3E}">
        <p14:creationId xmlns:p14="http://schemas.microsoft.com/office/powerpoint/2010/main" val="4541915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9AF5-AABD-F49D-3CD5-A049EC1F45EC}"/>
              </a:ext>
            </a:extLst>
          </p:cNvPr>
          <p:cNvSpPr>
            <a:spLocks noGrp="1"/>
          </p:cNvSpPr>
          <p:nvPr>
            <p:ph type="title"/>
          </p:nvPr>
        </p:nvSpPr>
        <p:spPr>
          <a:xfrm>
            <a:off x="231688" y="323712"/>
            <a:ext cx="10198501" cy="789866"/>
          </a:xfrm>
        </p:spPr>
        <p:txBody>
          <a:bodyPr>
            <a:normAutofit/>
          </a:bodyPr>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7548213-4DE3-CB5D-2D50-50F7FD538847}"/>
              </a:ext>
            </a:extLst>
          </p:cNvPr>
          <p:cNvSpPr>
            <a:spLocks noGrp="1"/>
          </p:cNvSpPr>
          <p:nvPr>
            <p:ph idx="1"/>
          </p:nvPr>
        </p:nvSpPr>
        <p:spPr>
          <a:xfrm>
            <a:off x="235729" y="1547332"/>
            <a:ext cx="11642418" cy="4356842"/>
          </a:xfrm>
        </p:spPr>
        <p:txBody>
          <a:bodyPr/>
          <a:lstStyle>
            <a:lvl1pPr marL="225425" indent="-225425">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413D9E1-5F06-E4EC-B19E-68A6E6D60CCA}"/>
              </a:ext>
            </a:extLst>
          </p:cNvPr>
          <p:cNvSpPr>
            <a:spLocks noGrp="1"/>
          </p:cNvSpPr>
          <p:nvPr>
            <p:ph type="sldNum" sz="quarter" idx="4"/>
          </p:nvPr>
        </p:nvSpPr>
        <p:spPr>
          <a:xfrm>
            <a:off x="11387738" y="6613071"/>
            <a:ext cx="796097"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spTree>
    <p:extLst>
      <p:ext uri="{BB962C8B-B14F-4D97-AF65-F5344CB8AC3E}">
        <p14:creationId xmlns:p14="http://schemas.microsoft.com/office/powerpoint/2010/main" val="19831767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9AF5-AABD-F49D-3CD5-A049EC1F45EC}"/>
              </a:ext>
            </a:extLst>
          </p:cNvPr>
          <p:cNvSpPr>
            <a:spLocks noGrp="1"/>
          </p:cNvSpPr>
          <p:nvPr>
            <p:ph type="title"/>
          </p:nvPr>
        </p:nvSpPr>
        <p:spPr>
          <a:xfrm>
            <a:off x="241480" y="330552"/>
            <a:ext cx="10075337" cy="490012"/>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7548213-4DE3-CB5D-2D50-50F7FD538847}"/>
              </a:ext>
            </a:extLst>
          </p:cNvPr>
          <p:cNvSpPr>
            <a:spLocks noGrp="1"/>
          </p:cNvSpPr>
          <p:nvPr>
            <p:ph idx="1"/>
          </p:nvPr>
        </p:nvSpPr>
        <p:spPr>
          <a:xfrm>
            <a:off x="235728" y="1547541"/>
            <a:ext cx="11615257" cy="4356842"/>
          </a:xfrm>
        </p:spPr>
        <p:txBody>
          <a:bodyPr/>
          <a:lstStyle>
            <a:lvl1pPr marL="225425" indent="-225425">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2">
            <a:extLst>
              <a:ext uri="{FF2B5EF4-FFF2-40B4-BE49-F238E27FC236}">
                <a16:creationId xmlns:a16="http://schemas.microsoft.com/office/drawing/2014/main" id="{9AEFD34E-F4D9-89B5-896A-97A37353ABBA}"/>
              </a:ext>
            </a:extLst>
          </p:cNvPr>
          <p:cNvSpPr>
            <a:spLocks noGrp="1"/>
          </p:cNvSpPr>
          <p:nvPr>
            <p:ph type="subTitle" idx="13"/>
          </p:nvPr>
        </p:nvSpPr>
        <p:spPr>
          <a:xfrm>
            <a:off x="241480" y="778290"/>
            <a:ext cx="10075337" cy="270941"/>
          </a:xfrm>
          <a:prstGeom prst="rect">
            <a:avLst/>
          </a:prstGeom>
        </p:spPr>
        <p:txBody>
          <a:bodyPr>
            <a:noAutofit/>
          </a:bodyPr>
          <a:lstStyle>
            <a:lvl1pPr marL="0" indent="0" algn="l">
              <a:buNone/>
              <a:defRPr sz="20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5">
            <a:extLst>
              <a:ext uri="{FF2B5EF4-FFF2-40B4-BE49-F238E27FC236}">
                <a16:creationId xmlns:a16="http://schemas.microsoft.com/office/drawing/2014/main" id="{17A8FC99-B0E0-720F-ED20-3F958C521E0B}"/>
              </a:ext>
            </a:extLst>
          </p:cNvPr>
          <p:cNvSpPr>
            <a:spLocks noGrp="1"/>
          </p:cNvSpPr>
          <p:nvPr>
            <p:ph type="sldNum" sz="quarter" idx="4"/>
          </p:nvPr>
        </p:nvSpPr>
        <p:spPr>
          <a:xfrm>
            <a:off x="11372370" y="6613071"/>
            <a:ext cx="811465"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spTree>
    <p:extLst>
      <p:ext uri="{BB962C8B-B14F-4D97-AF65-F5344CB8AC3E}">
        <p14:creationId xmlns:p14="http://schemas.microsoft.com/office/powerpoint/2010/main" val="39040870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A670-A04D-D9F1-EEE5-0DA7D22F922C}"/>
              </a:ext>
            </a:extLst>
          </p:cNvPr>
          <p:cNvSpPr>
            <a:spLocks noGrp="1"/>
          </p:cNvSpPr>
          <p:nvPr>
            <p:ph type="title"/>
          </p:nvPr>
        </p:nvSpPr>
        <p:spPr>
          <a:xfrm>
            <a:off x="232153" y="332326"/>
            <a:ext cx="10005151" cy="769999"/>
          </a:xfrm>
        </p:spPr>
        <p:txBody>
          <a:bodyPr anchor="ctr"/>
          <a:lstStyle>
            <a:lvl1pPr>
              <a:defRPr sz="3200"/>
            </a:lvl1pPr>
          </a:lstStyle>
          <a:p>
            <a:r>
              <a:rPr lang="en-US"/>
              <a:t>Click to edit Master title style</a:t>
            </a:r>
          </a:p>
        </p:txBody>
      </p:sp>
      <p:sp>
        <p:nvSpPr>
          <p:cNvPr id="7" name="Slide Number Placeholder 6">
            <a:extLst>
              <a:ext uri="{FF2B5EF4-FFF2-40B4-BE49-F238E27FC236}">
                <a16:creationId xmlns:a16="http://schemas.microsoft.com/office/drawing/2014/main" id="{DD2FF383-6630-AA86-3977-5984B373E892}"/>
              </a:ext>
            </a:extLst>
          </p:cNvPr>
          <p:cNvSpPr>
            <a:spLocks noGrp="1"/>
          </p:cNvSpPr>
          <p:nvPr>
            <p:ph type="sldNum" sz="quarter" idx="12"/>
          </p:nvPr>
        </p:nvSpPr>
        <p:spPr/>
        <p:txBody>
          <a:bodyPr/>
          <a:lstStyle/>
          <a:p>
            <a:fld id="{FF95D46F-68E8-4171-8536-729DEB5A20DE}" type="slidenum">
              <a:rPr lang="en-US" smtClean="0"/>
              <a:t>‹#›</a:t>
            </a:fld>
            <a:endParaRPr lang="en-US"/>
          </a:p>
        </p:txBody>
      </p:sp>
    </p:spTree>
    <p:extLst>
      <p:ext uri="{BB962C8B-B14F-4D97-AF65-F5344CB8AC3E}">
        <p14:creationId xmlns:p14="http://schemas.microsoft.com/office/powerpoint/2010/main" val="22214970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subtitle and Content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9AF5-AABD-F49D-3CD5-A049EC1F45EC}"/>
              </a:ext>
            </a:extLst>
          </p:cNvPr>
          <p:cNvSpPr>
            <a:spLocks noGrp="1"/>
          </p:cNvSpPr>
          <p:nvPr>
            <p:ph type="title"/>
          </p:nvPr>
        </p:nvSpPr>
        <p:spPr>
          <a:xfrm>
            <a:off x="241480" y="330552"/>
            <a:ext cx="9985885" cy="490012"/>
          </a:xfrm>
        </p:spPr>
        <p:txBody>
          <a:bodyPr>
            <a:normAutofit/>
          </a:bodyPr>
          <a:lstStyle>
            <a:lvl1pPr>
              <a:defRPr sz="2800">
                <a:solidFill>
                  <a:schemeClr val="bg1"/>
                </a:solidFill>
              </a:defRPr>
            </a:lvl1pPr>
          </a:lstStyle>
          <a:p>
            <a:r>
              <a:rPr lang="en-US"/>
              <a:t>Click to edit Master title style</a:t>
            </a:r>
          </a:p>
        </p:txBody>
      </p:sp>
      <p:sp>
        <p:nvSpPr>
          <p:cNvPr id="8" name="Subtitle 2">
            <a:extLst>
              <a:ext uri="{FF2B5EF4-FFF2-40B4-BE49-F238E27FC236}">
                <a16:creationId xmlns:a16="http://schemas.microsoft.com/office/drawing/2014/main" id="{9AEFD34E-F4D9-89B5-896A-97A37353ABBA}"/>
              </a:ext>
            </a:extLst>
          </p:cNvPr>
          <p:cNvSpPr>
            <a:spLocks noGrp="1"/>
          </p:cNvSpPr>
          <p:nvPr>
            <p:ph type="subTitle" idx="13"/>
          </p:nvPr>
        </p:nvSpPr>
        <p:spPr>
          <a:xfrm>
            <a:off x="241480" y="778290"/>
            <a:ext cx="9985885" cy="270941"/>
          </a:xfrm>
          <a:prstGeom prst="rect">
            <a:avLst/>
          </a:prstGeom>
        </p:spPr>
        <p:txBody>
          <a:bodyPr>
            <a:noAutofit/>
          </a:bodyPr>
          <a:lstStyle>
            <a:lvl1pPr marL="0" indent="0" algn="l">
              <a:buNone/>
              <a:defRPr sz="20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5">
            <a:extLst>
              <a:ext uri="{FF2B5EF4-FFF2-40B4-BE49-F238E27FC236}">
                <a16:creationId xmlns:a16="http://schemas.microsoft.com/office/drawing/2014/main" id="{17A8FC99-B0E0-720F-ED20-3F958C521E0B}"/>
              </a:ext>
            </a:extLst>
          </p:cNvPr>
          <p:cNvSpPr>
            <a:spLocks noGrp="1"/>
          </p:cNvSpPr>
          <p:nvPr>
            <p:ph type="sldNum" sz="quarter" idx="4"/>
          </p:nvPr>
        </p:nvSpPr>
        <p:spPr>
          <a:xfrm>
            <a:off x="11372370" y="6613071"/>
            <a:ext cx="811465"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spTree>
    <p:extLst>
      <p:ext uri="{BB962C8B-B14F-4D97-AF65-F5344CB8AC3E}">
        <p14:creationId xmlns:p14="http://schemas.microsoft.com/office/powerpoint/2010/main" val="10043373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BF96-AC9B-8E16-D0D7-5598BD8C7CE4}"/>
              </a:ext>
            </a:extLst>
          </p:cNvPr>
          <p:cNvSpPr>
            <a:spLocks noGrp="1"/>
          </p:cNvSpPr>
          <p:nvPr>
            <p:ph type="title"/>
          </p:nvPr>
        </p:nvSpPr>
        <p:spPr>
          <a:xfrm>
            <a:off x="233464" y="328914"/>
            <a:ext cx="10093293" cy="78028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38B13F9-27D2-7F8F-392F-9A3F8CCA732E}"/>
              </a:ext>
            </a:extLst>
          </p:cNvPr>
          <p:cNvSpPr>
            <a:spLocks noGrp="1"/>
          </p:cNvSpPr>
          <p:nvPr>
            <p:ph sz="half" idx="1"/>
          </p:nvPr>
        </p:nvSpPr>
        <p:spPr>
          <a:xfrm>
            <a:off x="233464" y="1549267"/>
            <a:ext cx="5144294"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5DA24D-F38E-0DC7-8146-15D1EAC9A39D}"/>
              </a:ext>
            </a:extLst>
          </p:cNvPr>
          <p:cNvSpPr>
            <a:spLocks noGrp="1"/>
          </p:cNvSpPr>
          <p:nvPr>
            <p:ph sz="half" idx="2"/>
          </p:nvPr>
        </p:nvSpPr>
        <p:spPr>
          <a:xfrm>
            <a:off x="5495453" y="1549267"/>
            <a:ext cx="6463083"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262FEBB-6FC8-5F95-8D35-FEFEEEA893ED}"/>
              </a:ext>
            </a:extLst>
          </p:cNvPr>
          <p:cNvSpPr>
            <a:spLocks noGrp="1"/>
          </p:cNvSpPr>
          <p:nvPr>
            <p:ph type="sldNum" sz="quarter" idx="12"/>
          </p:nvPr>
        </p:nvSpPr>
        <p:spPr/>
        <p:txBody>
          <a:bodyPr/>
          <a:lstStyle/>
          <a:p>
            <a:fld id="{FF95D46F-68E8-4171-8536-729DEB5A20DE}" type="slidenum">
              <a:rPr lang="en-US" smtClean="0"/>
              <a:t>‹#›</a:t>
            </a:fld>
            <a:endParaRPr lang="en-US"/>
          </a:p>
        </p:txBody>
      </p:sp>
    </p:spTree>
    <p:extLst>
      <p:ext uri="{BB962C8B-B14F-4D97-AF65-F5344CB8AC3E}">
        <p14:creationId xmlns:p14="http://schemas.microsoft.com/office/powerpoint/2010/main" val="38902677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BBE5-CEC4-7F59-9E5D-34EDD4684C26}"/>
              </a:ext>
            </a:extLst>
          </p:cNvPr>
          <p:cNvSpPr>
            <a:spLocks noGrp="1"/>
          </p:cNvSpPr>
          <p:nvPr>
            <p:ph type="title"/>
          </p:nvPr>
        </p:nvSpPr>
        <p:spPr>
          <a:xfrm>
            <a:off x="232795" y="305597"/>
            <a:ext cx="10123779"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D33564-05BE-E0A1-5834-6F681D171104}"/>
              </a:ext>
            </a:extLst>
          </p:cNvPr>
          <p:cNvSpPr>
            <a:spLocks noGrp="1"/>
          </p:cNvSpPr>
          <p:nvPr>
            <p:ph type="body" idx="1"/>
          </p:nvPr>
        </p:nvSpPr>
        <p:spPr>
          <a:xfrm>
            <a:off x="232796" y="144286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30B2B2-67A4-6CB9-A43C-877B79E7EABE}"/>
              </a:ext>
            </a:extLst>
          </p:cNvPr>
          <p:cNvSpPr>
            <a:spLocks noGrp="1"/>
          </p:cNvSpPr>
          <p:nvPr>
            <p:ph sz="half" idx="2"/>
          </p:nvPr>
        </p:nvSpPr>
        <p:spPr>
          <a:xfrm>
            <a:off x="232796" y="2266780"/>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BA9504-7D87-9A47-FD98-B8D17E8D564C}"/>
              </a:ext>
            </a:extLst>
          </p:cNvPr>
          <p:cNvSpPr>
            <a:spLocks noGrp="1"/>
          </p:cNvSpPr>
          <p:nvPr>
            <p:ph type="body" sz="quarter" idx="3"/>
          </p:nvPr>
        </p:nvSpPr>
        <p:spPr>
          <a:xfrm>
            <a:off x="5549774" y="1442868"/>
            <a:ext cx="640943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4DEF2E-DD74-E836-7B9F-99D2FF7FC792}"/>
              </a:ext>
            </a:extLst>
          </p:cNvPr>
          <p:cNvSpPr>
            <a:spLocks noGrp="1"/>
          </p:cNvSpPr>
          <p:nvPr>
            <p:ph sz="quarter" idx="4"/>
          </p:nvPr>
        </p:nvSpPr>
        <p:spPr>
          <a:xfrm>
            <a:off x="5549774" y="2266780"/>
            <a:ext cx="6409430"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A6BF6833-C61A-4AEF-779C-BE854CCC4A1A}"/>
              </a:ext>
            </a:extLst>
          </p:cNvPr>
          <p:cNvSpPr>
            <a:spLocks noGrp="1"/>
          </p:cNvSpPr>
          <p:nvPr>
            <p:ph type="sldNum" sz="quarter" idx="12"/>
          </p:nvPr>
        </p:nvSpPr>
        <p:spPr/>
        <p:txBody>
          <a:bodyPr/>
          <a:lstStyle/>
          <a:p>
            <a:fld id="{FF95D46F-68E8-4171-8536-729DEB5A20DE}" type="slidenum">
              <a:rPr lang="en-US" smtClean="0"/>
              <a:t>‹#›</a:t>
            </a:fld>
            <a:endParaRPr lang="en-US"/>
          </a:p>
        </p:txBody>
      </p:sp>
    </p:spTree>
    <p:extLst>
      <p:ext uri="{BB962C8B-B14F-4D97-AF65-F5344CB8AC3E}">
        <p14:creationId xmlns:p14="http://schemas.microsoft.com/office/powerpoint/2010/main" val="2795719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40905-B18E-E340-294F-962B00632961}"/>
              </a:ext>
            </a:extLst>
          </p:cNvPr>
          <p:cNvSpPr>
            <a:spLocks noGrp="1"/>
          </p:cNvSpPr>
          <p:nvPr>
            <p:ph type="title"/>
          </p:nvPr>
        </p:nvSpPr>
        <p:spPr>
          <a:xfrm>
            <a:off x="231141" y="333932"/>
            <a:ext cx="10125434" cy="768543"/>
          </a:xfrm>
        </p:spPr>
        <p:txBody>
          <a:bodyPr anchor="ct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6ABE39-D769-0664-1EBE-E9E49255B284}"/>
              </a:ext>
            </a:extLst>
          </p:cNvPr>
          <p:cNvSpPr>
            <a:spLocks noGrp="1"/>
          </p:cNvSpPr>
          <p:nvPr>
            <p:ph idx="1"/>
          </p:nvPr>
        </p:nvSpPr>
        <p:spPr>
          <a:xfrm>
            <a:off x="6232712" y="1734669"/>
            <a:ext cx="5728148" cy="3402105"/>
          </a:xfrm>
        </p:spPr>
        <p:txBody>
          <a:bodyPr>
            <a:noAutofit/>
          </a:bodyPr>
          <a:lstStyle>
            <a:lvl1pPr>
              <a:defRPr sz="1600"/>
            </a:lvl1pPr>
            <a:lvl2pPr>
              <a:defRPr sz="1400"/>
            </a:lvl2pPr>
            <a:lvl3pPr>
              <a:defRPr sz="1200"/>
            </a:lvl3pPr>
            <a:lvl4pPr>
              <a:defRPr sz="1100"/>
            </a:lvl4pPr>
            <a:lvl5pPr>
              <a:defRPr sz="11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AA070E-FFEE-C84F-A8C1-04C55C825A9A}"/>
              </a:ext>
            </a:extLst>
          </p:cNvPr>
          <p:cNvSpPr>
            <a:spLocks noGrp="1"/>
          </p:cNvSpPr>
          <p:nvPr>
            <p:ph type="body" sz="half" idx="2"/>
          </p:nvPr>
        </p:nvSpPr>
        <p:spPr>
          <a:xfrm>
            <a:off x="231140" y="1734670"/>
            <a:ext cx="5864860" cy="3402105"/>
          </a:xfrm>
        </p:spPr>
        <p:txBody>
          <a:bodyPr>
            <a:normAutofit/>
          </a:bodyPr>
          <a:lstStyle>
            <a:lvl1pPr marL="0" indent="0">
              <a:buNone/>
              <a:defRPr sz="20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4D36F191-5423-0532-D463-FC5A25123C5D}"/>
              </a:ext>
            </a:extLst>
          </p:cNvPr>
          <p:cNvSpPr>
            <a:spLocks noGrp="1"/>
          </p:cNvSpPr>
          <p:nvPr>
            <p:ph type="sldNum" sz="quarter" idx="12"/>
          </p:nvPr>
        </p:nvSpPr>
        <p:spPr/>
        <p:txBody>
          <a:bodyPr/>
          <a:lstStyle/>
          <a:p>
            <a:fld id="{FF95D46F-68E8-4171-8536-729DEB5A20DE}" type="slidenum">
              <a:rPr lang="en-US" smtClean="0"/>
              <a:t>‹#›</a:t>
            </a:fld>
            <a:endParaRPr lang="en-US"/>
          </a:p>
        </p:txBody>
      </p:sp>
    </p:spTree>
    <p:extLst>
      <p:ext uri="{BB962C8B-B14F-4D97-AF65-F5344CB8AC3E}">
        <p14:creationId xmlns:p14="http://schemas.microsoft.com/office/powerpoint/2010/main" val="23648427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A670-A04D-D9F1-EEE5-0DA7D22F922C}"/>
              </a:ext>
            </a:extLst>
          </p:cNvPr>
          <p:cNvSpPr>
            <a:spLocks noGrp="1"/>
          </p:cNvSpPr>
          <p:nvPr>
            <p:ph type="title"/>
          </p:nvPr>
        </p:nvSpPr>
        <p:spPr>
          <a:xfrm>
            <a:off x="232154" y="332326"/>
            <a:ext cx="10134360" cy="769999"/>
          </a:xfrm>
        </p:spPr>
        <p:txBody>
          <a:bodyPr anchor="ct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C3F361-1220-7E00-E358-29753A33F506}"/>
              </a:ext>
            </a:extLst>
          </p:cNvPr>
          <p:cNvSpPr>
            <a:spLocks noGrp="1"/>
          </p:cNvSpPr>
          <p:nvPr>
            <p:ph type="pic" idx="1"/>
          </p:nvPr>
        </p:nvSpPr>
        <p:spPr>
          <a:xfrm>
            <a:off x="5076825" y="1578274"/>
            <a:ext cx="6756054" cy="4127500"/>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3F80CB-0309-3B87-FF23-7C7BC3A11BFA}"/>
              </a:ext>
            </a:extLst>
          </p:cNvPr>
          <p:cNvSpPr>
            <a:spLocks noGrp="1"/>
          </p:cNvSpPr>
          <p:nvPr>
            <p:ph type="body" sz="half" idx="2"/>
          </p:nvPr>
        </p:nvSpPr>
        <p:spPr>
          <a:xfrm>
            <a:off x="232153" y="1575128"/>
            <a:ext cx="4343399" cy="41275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D2FF383-6630-AA86-3977-5984B373E892}"/>
              </a:ext>
            </a:extLst>
          </p:cNvPr>
          <p:cNvSpPr>
            <a:spLocks noGrp="1"/>
          </p:cNvSpPr>
          <p:nvPr>
            <p:ph type="sldNum" sz="quarter" idx="12"/>
          </p:nvPr>
        </p:nvSpPr>
        <p:spPr/>
        <p:txBody>
          <a:bodyPr/>
          <a:lstStyle/>
          <a:p>
            <a:fld id="{FF95D46F-68E8-4171-8536-729DEB5A20DE}" type="slidenum">
              <a:rPr lang="en-US" smtClean="0"/>
              <a:t>‹#›</a:t>
            </a:fld>
            <a:endParaRPr lang="en-US"/>
          </a:p>
        </p:txBody>
      </p:sp>
    </p:spTree>
    <p:extLst>
      <p:ext uri="{BB962C8B-B14F-4D97-AF65-F5344CB8AC3E}">
        <p14:creationId xmlns:p14="http://schemas.microsoft.com/office/powerpoint/2010/main" val="15956218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PPER AT OUR CORE 2026">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B56137E7-30C7-BF0A-22C5-C0F845397677}"/>
              </a:ext>
            </a:extLst>
          </p:cNvPr>
          <p:cNvSpPr/>
          <p:nvPr userDrawn="1"/>
        </p:nvSpPr>
        <p:spPr>
          <a:xfrm>
            <a:off x="0" y="1200009"/>
            <a:ext cx="12184059" cy="148937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A0D46332-815D-D782-54AB-6CBF43195FEC}"/>
              </a:ext>
            </a:extLst>
          </p:cNvPr>
          <p:cNvPicPr>
            <a:picLocks noChangeAspect="1"/>
          </p:cNvPicPr>
          <p:nvPr userDrawn="1"/>
        </p:nvPicPr>
        <p:blipFill>
          <a:blip r:embed="rId2"/>
          <a:stretch>
            <a:fillRect/>
          </a:stretch>
        </p:blipFill>
        <p:spPr>
          <a:xfrm>
            <a:off x="6356067" y="1293837"/>
            <a:ext cx="5805836" cy="984857"/>
          </a:xfrm>
          <a:prstGeom prst="rect">
            <a:avLst/>
          </a:prstGeom>
        </p:spPr>
      </p:pic>
      <p:sp>
        <p:nvSpPr>
          <p:cNvPr id="2" name="Title 1">
            <a:extLst>
              <a:ext uri="{FF2B5EF4-FFF2-40B4-BE49-F238E27FC236}">
                <a16:creationId xmlns:a16="http://schemas.microsoft.com/office/drawing/2014/main" id="{A36BBBE5-CEC4-7F59-9E5D-34EDD4684C26}"/>
              </a:ext>
            </a:extLst>
          </p:cNvPr>
          <p:cNvSpPr>
            <a:spLocks noGrp="1"/>
          </p:cNvSpPr>
          <p:nvPr>
            <p:ph type="title"/>
          </p:nvPr>
        </p:nvSpPr>
        <p:spPr>
          <a:xfrm>
            <a:off x="232797" y="344732"/>
            <a:ext cx="10167790" cy="75199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graphicFrame>
        <p:nvGraphicFramePr>
          <p:cNvPr id="3" name="Chart 2">
            <a:extLst>
              <a:ext uri="{FF2B5EF4-FFF2-40B4-BE49-F238E27FC236}">
                <a16:creationId xmlns:a16="http://schemas.microsoft.com/office/drawing/2014/main" id="{C3548755-8B58-9F5F-104C-86978E2FC3C0}"/>
              </a:ext>
            </a:extLst>
          </p:cNvPr>
          <p:cNvGraphicFramePr/>
          <p:nvPr userDrawn="1">
            <p:extLst>
              <p:ext uri="{D42A27DB-BD31-4B8C-83A1-F6EECF244321}">
                <p14:modId xmlns:p14="http://schemas.microsoft.com/office/powerpoint/2010/main" val="3090314523"/>
              </p:ext>
            </p:extLst>
          </p:nvPr>
        </p:nvGraphicFramePr>
        <p:xfrm>
          <a:off x="3543013" y="4732965"/>
          <a:ext cx="3553778" cy="2128811"/>
        </p:xfrm>
        <a:graphic>
          <a:graphicData uri="http://schemas.openxmlformats.org/drawingml/2006/chart">
            <c:chart xmlns:c="http://schemas.openxmlformats.org/drawingml/2006/chart" xmlns:r="http://schemas.openxmlformats.org/officeDocument/2006/relationships" r:id="rId3"/>
          </a:graphicData>
        </a:graphic>
      </p:graphicFrame>
      <p:sp>
        <p:nvSpPr>
          <p:cNvPr id="73" name="Rectangle 72">
            <a:extLst>
              <a:ext uri="{FF2B5EF4-FFF2-40B4-BE49-F238E27FC236}">
                <a16:creationId xmlns:a16="http://schemas.microsoft.com/office/drawing/2014/main" id="{71F0CA22-59AD-0421-5A9C-E9075B4D80F7}"/>
              </a:ext>
            </a:extLst>
          </p:cNvPr>
          <p:cNvSpPr/>
          <p:nvPr userDrawn="1"/>
        </p:nvSpPr>
        <p:spPr>
          <a:xfrm rot="10800000" flipV="1">
            <a:off x="4280707" y="3966868"/>
            <a:ext cx="456494" cy="678099"/>
          </a:xfrm>
          <a:prstGeom prst="rect">
            <a:avLst/>
          </a:prstGeom>
          <a:gradFill>
            <a:gsLst>
              <a:gs pos="57000">
                <a:srgbClr val="A65E06">
                  <a:alpha val="93725"/>
                </a:srgbClr>
              </a:gs>
              <a:gs pos="77000">
                <a:srgbClr val="8A4724">
                  <a:alpha val="80000"/>
                </a:srgbClr>
              </a:gs>
              <a:gs pos="25000">
                <a:srgbClr val="F7931D"/>
              </a:gs>
              <a:gs pos="4000">
                <a:srgbClr val="DA7B08"/>
              </a:gs>
              <a:gs pos="97000">
                <a:srgbClr val="BD642F">
                  <a:alpha val="84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latin typeface="Arial" panose="020B060402020202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E46FF36E-F567-1504-454C-CC29DA121F09}"/>
              </a:ext>
            </a:extLst>
          </p:cNvPr>
          <p:cNvSpPr/>
          <p:nvPr userDrawn="1"/>
        </p:nvSpPr>
        <p:spPr>
          <a:xfrm flipV="1">
            <a:off x="4827631" y="3966868"/>
            <a:ext cx="465355" cy="678099"/>
          </a:xfrm>
          <a:prstGeom prst="rect">
            <a:avLst/>
          </a:prstGeom>
          <a:gradFill>
            <a:gsLst>
              <a:gs pos="68000">
                <a:srgbClr val="00A1E5"/>
              </a:gs>
              <a:gs pos="4000">
                <a:srgbClr val="005BAB"/>
              </a:gs>
              <a:gs pos="100000">
                <a:srgbClr val="005BAB"/>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9F97D312-2FEC-EA46-3670-6C227150BDD0}"/>
              </a:ext>
            </a:extLst>
          </p:cNvPr>
          <p:cNvSpPr/>
          <p:nvPr userDrawn="1"/>
        </p:nvSpPr>
        <p:spPr>
          <a:xfrm rot="10800000" flipV="1">
            <a:off x="5425664" y="3966868"/>
            <a:ext cx="464118" cy="682207"/>
          </a:xfrm>
          <a:prstGeom prst="rect">
            <a:avLst/>
          </a:prstGeom>
          <a:gradFill>
            <a:gsLst>
              <a:gs pos="34000">
                <a:srgbClr val="FFE593"/>
              </a:gs>
              <a:gs pos="100000">
                <a:srgbClr val="D6A300"/>
              </a:gs>
              <a:gs pos="57000">
                <a:srgbClr val="FFC000"/>
              </a:gs>
              <a:gs pos="79000">
                <a:srgbClr val="E2AC00"/>
              </a:gs>
              <a:gs pos="1000">
                <a:srgbClr val="E2AC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8E44D253-AC2F-703B-1F82-107ABBEB275C}"/>
              </a:ext>
            </a:extLst>
          </p:cNvPr>
          <p:cNvSpPr txBox="1"/>
          <p:nvPr userDrawn="1"/>
        </p:nvSpPr>
        <p:spPr>
          <a:xfrm>
            <a:off x="3473955" y="4012546"/>
            <a:ext cx="803272" cy="461665"/>
          </a:xfrm>
          <a:prstGeom prst="rect">
            <a:avLst/>
          </a:prstGeom>
          <a:noFill/>
        </p:spPr>
        <p:txBody>
          <a:bodyPr wrap="square" rtlCol="0">
            <a:spAutoFit/>
          </a:bodyPr>
          <a:lstStyle/>
          <a:p>
            <a:pPr algn="r"/>
            <a:r>
              <a:rPr lang="en-US" sz="1200">
                <a:solidFill>
                  <a:srgbClr val="AF632F"/>
                </a:solidFill>
                <a:latin typeface="Arial" panose="020B0604020202020204" pitchFamily="34" charset="0"/>
                <a:cs typeface="Arial" panose="020B0604020202020204" pitchFamily="34" charset="0"/>
              </a:rPr>
              <a:t>Gradient colors</a:t>
            </a:r>
          </a:p>
        </p:txBody>
      </p:sp>
      <p:graphicFrame>
        <p:nvGraphicFramePr>
          <p:cNvPr id="87" name="Chart 86">
            <a:extLst>
              <a:ext uri="{FF2B5EF4-FFF2-40B4-BE49-F238E27FC236}">
                <a16:creationId xmlns:a16="http://schemas.microsoft.com/office/drawing/2014/main" id="{80799744-7421-A4B3-951E-90A625EC3D53}"/>
              </a:ext>
            </a:extLst>
          </p:cNvPr>
          <p:cNvGraphicFramePr/>
          <p:nvPr userDrawn="1">
            <p:extLst>
              <p:ext uri="{D42A27DB-BD31-4B8C-83A1-F6EECF244321}">
                <p14:modId xmlns:p14="http://schemas.microsoft.com/office/powerpoint/2010/main" val="4050123300"/>
              </p:ext>
            </p:extLst>
          </p:nvPr>
        </p:nvGraphicFramePr>
        <p:xfrm>
          <a:off x="9495692" y="3258640"/>
          <a:ext cx="2585019" cy="3487952"/>
        </p:xfrm>
        <a:graphic>
          <a:graphicData uri="http://schemas.openxmlformats.org/drawingml/2006/chart">
            <c:chart xmlns:c="http://schemas.openxmlformats.org/drawingml/2006/chart" xmlns:r="http://schemas.openxmlformats.org/officeDocument/2006/relationships" r:id="rId4"/>
          </a:graphicData>
        </a:graphic>
      </p:graphicFrame>
      <p:sp>
        <p:nvSpPr>
          <p:cNvPr id="88" name="Rectangle 87">
            <a:extLst>
              <a:ext uri="{FF2B5EF4-FFF2-40B4-BE49-F238E27FC236}">
                <a16:creationId xmlns:a16="http://schemas.microsoft.com/office/drawing/2014/main" id="{CA07DF51-3D54-6E60-844A-13BAEED40534}"/>
              </a:ext>
            </a:extLst>
          </p:cNvPr>
          <p:cNvSpPr/>
          <p:nvPr userDrawn="1"/>
        </p:nvSpPr>
        <p:spPr>
          <a:xfrm rot="10800000">
            <a:off x="6007038" y="3966868"/>
            <a:ext cx="464118" cy="692616"/>
          </a:xfrm>
          <a:prstGeom prst="rect">
            <a:avLst/>
          </a:prstGeom>
          <a:gradFill>
            <a:gsLst>
              <a:gs pos="44000">
                <a:srgbClr val="009245"/>
              </a:gs>
              <a:gs pos="100000">
                <a:srgbClr val="00684B"/>
              </a:gs>
              <a:gs pos="72000">
                <a:srgbClr val="04E283"/>
              </a:gs>
              <a:gs pos="16000">
                <a:srgbClr val="00684B"/>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aphicFrame>
        <p:nvGraphicFramePr>
          <p:cNvPr id="89" name="Chart 88">
            <a:extLst>
              <a:ext uri="{FF2B5EF4-FFF2-40B4-BE49-F238E27FC236}">
                <a16:creationId xmlns:a16="http://schemas.microsoft.com/office/drawing/2014/main" id="{130430BC-6679-2B8C-093C-D9AD16FFBCB8}"/>
              </a:ext>
            </a:extLst>
          </p:cNvPr>
          <p:cNvGraphicFramePr/>
          <p:nvPr userDrawn="1">
            <p:extLst>
              <p:ext uri="{D42A27DB-BD31-4B8C-83A1-F6EECF244321}">
                <p14:modId xmlns:p14="http://schemas.microsoft.com/office/powerpoint/2010/main" val="3827983124"/>
              </p:ext>
            </p:extLst>
          </p:nvPr>
        </p:nvGraphicFramePr>
        <p:xfrm>
          <a:off x="6897067" y="3258640"/>
          <a:ext cx="2749142" cy="3487952"/>
        </p:xfrm>
        <a:graphic>
          <a:graphicData uri="http://schemas.openxmlformats.org/drawingml/2006/chart">
            <c:chart xmlns:c="http://schemas.openxmlformats.org/drawingml/2006/chart" xmlns:r="http://schemas.openxmlformats.org/officeDocument/2006/relationships" r:id="rId5"/>
          </a:graphicData>
        </a:graphic>
      </p:graphicFrame>
      <p:sp>
        <p:nvSpPr>
          <p:cNvPr id="91" name="Content Placeholder 2">
            <a:extLst>
              <a:ext uri="{FF2B5EF4-FFF2-40B4-BE49-F238E27FC236}">
                <a16:creationId xmlns:a16="http://schemas.microsoft.com/office/drawing/2014/main" id="{917C3F6D-AC86-A138-7E34-EAEE0FFAE6B5}"/>
              </a:ext>
            </a:extLst>
          </p:cNvPr>
          <p:cNvSpPr txBox="1">
            <a:spLocks/>
          </p:cNvSpPr>
          <p:nvPr userDrawn="1"/>
        </p:nvSpPr>
        <p:spPr>
          <a:xfrm>
            <a:off x="228323" y="1249258"/>
            <a:ext cx="10603800" cy="132933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D37321"/>
              </a:buClr>
              <a:buSzPct val="110000"/>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2763" indent="-279400" algn="l" defTabSz="914400" rtl="0" eaLnBrk="1" latinLnBrk="0" hangingPunct="1">
              <a:lnSpc>
                <a:spcPct val="90000"/>
              </a:lnSpc>
              <a:spcBef>
                <a:spcPts val="500"/>
              </a:spcBef>
              <a:buClr>
                <a:srgbClr val="D37321"/>
              </a:buClr>
              <a:buSzPct val="92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8838" indent="-288925" algn="l" defTabSz="914400" rtl="0" eaLnBrk="1" latinLnBrk="0" hangingPunct="1">
              <a:lnSpc>
                <a:spcPct val="90000"/>
              </a:lnSpc>
              <a:spcBef>
                <a:spcPts val="500"/>
              </a:spcBef>
              <a:buClr>
                <a:srgbClr val="D37321"/>
              </a:buClr>
              <a:buSzPct val="98000"/>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3pPr>
            <a:lvl4pPr marL="1082675" indent="-280988" algn="l" defTabSz="914400" rtl="0" eaLnBrk="1" latinLnBrk="0" hangingPunct="1">
              <a:lnSpc>
                <a:spcPct val="90000"/>
              </a:lnSpc>
              <a:spcBef>
                <a:spcPts val="500"/>
              </a:spcBef>
              <a:buClr>
                <a:srgbClr val="D3732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258888" indent="-176213" algn="l" defTabSz="914400" rtl="0" eaLnBrk="1" latinLnBrk="0" hangingPunct="1">
              <a:lnSpc>
                <a:spcPct val="90000"/>
              </a:lnSpc>
              <a:spcBef>
                <a:spcPts val="500"/>
              </a:spcBef>
              <a:buClr>
                <a:srgbClr val="D3732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rgbClr val="1159A8"/>
                </a:solidFill>
              </a:rPr>
              <a:t>MOLY</a:t>
            </a:r>
            <a:r>
              <a:rPr lang="en-US" sz="1800"/>
              <a:t> </a:t>
            </a:r>
            <a:r>
              <a:rPr lang="en-US" sz="1800">
                <a:solidFill>
                  <a:srgbClr val="F7931D"/>
                </a:solidFill>
              </a:rPr>
              <a:t>AT OUR CORE</a:t>
            </a:r>
            <a:r>
              <a:rPr lang="en-US" sz="1800">
                <a:solidFill>
                  <a:srgbClr val="005BAB"/>
                </a:solidFill>
              </a:rPr>
              <a:t> </a:t>
            </a:r>
            <a:r>
              <a:rPr lang="en-US" sz="1800"/>
              <a:t>theme</a:t>
            </a:r>
          </a:p>
          <a:p>
            <a:r>
              <a:rPr lang="en-US" sz="1800"/>
              <a:t>Select View/Slide Master</a:t>
            </a:r>
          </a:p>
          <a:p>
            <a:r>
              <a:rPr lang="en-US" sz="1800"/>
              <a:t>Select Colors</a:t>
            </a:r>
          </a:p>
          <a:p>
            <a:r>
              <a:rPr lang="en-US" sz="1800"/>
              <a:t>Under Custom select </a:t>
            </a:r>
            <a:r>
              <a:rPr lang="en-US" sz="1800">
                <a:solidFill>
                  <a:srgbClr val="1159A8"/>
                </a:solidFill>
              </a:rPr>
              <a:t>MOLY</a:t>
            </a:r>
            <a:r>
              <a:rPr lang="en-US" sz="1800"/>
              <a:t> </a:t>
            </a:r>
            <a:r>
              <a:rPr lang="en-US" sz="1800">
                <a:solidFill>
                  <a:srgbClr val="F7931D"/>
                </a:solidFill>
              </a:rPr>
              <a:t>AT OUR CORE </a:t>
            </a:r>
            <a:r>
              <a:rPr lang="en-US" sz="1800"/>
              <a:t>2026 theme</a:t>
            </a:r>
          </a:p>
        </p:txBody>
      </p:sp>
      <p:sp>
        <p:nvSpPr>
          <p:cNvPr id="8" name="Slide Number Placeholder 5">
            <a:extLst>
              <a:ext uri="{FF2B5EF4-FFF2-40B4-BE49-F238E27FC236}">
                <a16:creationId xmlns:a16="http://schemas.microsoft.com/office/drawing/2014/main" id="{148BE16A-D74D-2C80-ECF3-C9A91BB0C3B4}"/>
              </a:ext>
            </a:extLst>
          </p:cNvPr>
          <p:cNvSpPr txBox="1">
            <a:spLocks/>
          </p:cNvSpPr>
          <p:nvPr userDrawn="1"/>
        </p:nvSpPr>
        <p:spPr>
          <a:xfrm>
            <a:off x="11395939" y="6613071"/>
            <a:ext cx="787896" cy="244929"/>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95D46F-68E8-4171-8536-729DEB5A20DE}" type="slidenum">
              <a:rPr lang="en-US" smtClean="0"/>
              <a:pPr/>
              <a:t>‹#›</a:t>
            </a:fld>
            <a:endParaRPr lang="en-US"/>
          </a:p>
        </p:txBody>
      </p:sp>
      <p:sp>
        <p:nvSpPr>
          <p:cNvPr id="9" name="Rectangle 8">
            <a:extLst>
              <a:ext uri="{FF2B5EF4-FFF2-40B4-BE49-F238E27FC236}">
                <a16:creationId xmlns:a16="http://schemas.microsoft.com/office/drawing/2014/main" id="{6E1B2FC5-8BF5-B55E-8721-D741106A1147}"/>
              </a:ext>
            </a:extLst>
          </p:cNvPr>
          <p:cNvSpPr/>
          <p:nvPr userDrawn="1"/>
        </p:nvSpPr>
        <p:spPr>
          <a:xfrm>
            <a:off x="1825942" y="2910499"/>
            <a:ext cx="561687" cy="465529"/>
          </a:xfrm>
          <a:prstGeom prst="rect">
            <a:avLst/>
          </a:prstGeom>
          <a:solidFill>
            <a:srgbClr val="F7931D"/>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9AA0CB4-0B4C-6412-1564-95A716C5CAE2}"/>
              </a:ext>
            </a:extLst>
          </p:cNvPr>
          <p:cNvSpPr/>
          <p:nvPr userDrawn="1"/>
        </p:nvSpPr>
        <p:spPr>
          <a:xfrm>
            <a:off x="1153677" y="4011387"/>
            <a:ext cx="561687" cy="447449"/>
          </a:xfrm>
          <a:prstGeom prst="rect">
            <a:avLst/>
          </a:prstGeom>
          <a:solidFill>
            <a:srgbClr val="00A1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0CFC9D-9173-6AA4-C6E0-AFA8C64262E3}"/>
              </a:ext>
            </a:extLst>
          </p:cNvPr>
          <p:cNvSpPr/>
          <p:nvPr userDrawn="1"/>
        </p:nvSpPr>
        <p:spPr>
          <a:xfrm>
            <a:off x="1153678" y="2910499"/>
            <a:ext cx="561687" cy="465529"/>
          </a:xfrm>
          <a:prstGeom prst="rect">
            <a:avLst/>
          </a:prstGeom>
          <a:solidFill>
            <a:srgbClr val="DD712F"/>
          </a:solidFill>
          <a:ln w="762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0D42DFD-08DC-1CFE-3FEE-278848A65870}"/>
              </a:ext>
            </a:extLst>
          </p:cNvPr>
          <p:cNvSpPr/>
          <p:nvPr userDrawn="1"/>
        </p:nvSpPr>
        <p:spPr>
          <a:xfrm>
            <a:off x="1153678" y="6167781"/>
            <a:ext cx="561687" cy="465529"/>
          </a:xfrm>
          <a:prstGeom prst="rect">
            <a:avLst/>
          </a:prstGeom>
          <a:solidFill>
            <a:srgbClr val="D6A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B503B054-E5E7-37A3-BFC6-E4E1C2ADB0D1}"/>
              </a:ext>
            </a:extLst>
          </p:cNvPr>
          <p:cNvSpPr/>
          <p:nvPr userDrawn="1"/>
        </p:nvSpPr>
        <p:spPr>
          <a:xfrm>
            <a:off x="1825942" y="6167781"/>
            <a:ext cx="561687" cy="465529"/>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AEC3DE3-A1A6-E33D-1393-4727DE1FB509}"/>
              </a:ext>
            </a:extLst>
          </p:cNvPr>
          <p:cNvSpPr txBox="1"/>
          <p:nvPr userDrawn="1"/>
        </p:nvSpPr>
        <p:spPr>
          <a:xfrm>
            <a:off x="2363704" y="2984463"/>
            <a:ext cx="1267352" cy="369332"/>
          </a:xfrm>
          <a:prstGeom prst="rect">
            <a:avLst/>
          </a:prstGeom>
          <a:noFill/>
        </p:spPr>
        <p:txBody>
          <a:bodyPr wrap="square" rtlCol="0">
            <a:spAutoFit/>
          </a:bodyPr>
          <a:lstStyle/>
          <a:p>
            <a:pPr algn="l"/>
            <a:r>
              <a:rPr lang="en-US" sz="900" b="0" i="0" u="none" strike="noStrike" baseline="0">
                <a:latin typeface="Arial" panose="020B0604020202020204" pitchFamily="34" charset="0"/>
                <a:cs typeface="Arial" panose="020B0604020202020204" pitchFamily="34" charset="0"/>
              </a:rPr>
              <a:t>RGB: 247/147/29</a:t>
            </a:r>
          </a:p>
          <a:p>
            <a:r>
              <a:rPr lang="en-US" sz="900" b="0" i="0" u="none" strike="noStrike" baseline="0">
                <a:latin typeface="Arial" panose="020B0604020202020204" pitchFamily="34" charset="0"/>
                <a:cs typeface="Arial" panose="020B0604020202020204" pitchFamily="34" charset="0"/>
              </a:rPr>
              <a:t>HEX #F7931D</a:t>
            </a:r>
            <a:endParaRPr lang="en-US" sz="900"/>
          </a:p>
        </p:txBody>
      </p:sp>
      <p:sp>
        <p:nvSpPr>
          <p:cNvPr id="24" name="TextBox 23">
            <a:extLst>
              <a:ext uri="{FF2B5EF4-FFF2-40B4-BE49-F238E27FC236}">
                <a16:creationId xmlns:a16="http://schemas.microsoft.com/office/drawing/2014/main" id="{F8B63155-4E4A-D7D7-1132-2454F1EA6DF8}"/>
              </a:ext>
            </a:extLst>
          </p:cNvPr>
          <p:cNvSpPr txBox="1"/>
          <p:nvPr userDrawn="1"/>
        </p:nvSpPr>
        <p:spPr>
          <a:xfrm>
            <a:off x="2363704" y="4040363"/>
            <a:ext cx="1035749" cy="369332"/>
          </a:xfrm>
          <a:prstGeom prst="rect">
            <a:avLst/>
          </a:prstGeom>
          <a:noFill/>
        </p:spPr>
        <p:txBody>
          <a:bodyPr wrap="square" rtlCol="0">
            <a:spAutoFit/>
          </a:bodyPr>
          <a:lstStyle/>
          <a:p>
            <a:pPr algn="l"/>
            <a:r>
              <a:rPr lang="en-US" sz="900" b="0" i="0" u="none" strike="noStrike" baseline="0">
                <a:latin typeface="Arial" panose="020B0604020202020204" pitchFamily="34" charset="0"/>
                <a:cs typeface="Arial" panose="020B0604020202020204" pitchFamily="34" charset="0"/>
              </a:rPr>
              <a:t>RGB: 11/32/54</a:t>
            </a:r>
          </a:p>
          <a:p>
            <a:r>
              <a:rPr lang="en-US" sz="900" b="0" i="0" u="none" strike="noStrike" baseline="0">
                <a:latin typeface="Arial" panose="020B0604020202020204" pitchFamily="34" charset="0"/>
                <a:cs typeface="Arial" panose="020B0604020202020204" pitchFamily="34" charset="0"/>
              </a:rPr>
              <a:t>HEX: # </a:t>
            </a:r>
            <a:r>
              <a:rPr lang="en-US" sz="900"/>
              <a:t>0b2036</a:t>
            </a:r>
          </a:p>
        </p:txBody>
      </p:sp>
      <p:sp>
        <p:nvSpPr>
          <p:cNvPr id="25" name="TextBox 24">
            <a:extLst>
              <a:ext uri="{FF2B5EF4-FFF2-40B4-BE49-F238E27FC236}">
                <a16:creationId xmlns:a16="http://schemas.microsoft.com/office/drawing/2014/main" id="{227ECFBB-1CF9-6E02-7A12-77FB41E1F998}"/>
              </a:ext>
            </a:extLst>
          </p:cNvPr>
          <p:cNvSpPr txBox="1"/>
          <p:nvPr userDrawn="1"/>
        </p:nvSpPr>
        <p:spPr>
          <a:xfrm>
            <a:off x="2363704" y="6167781"/>
            <a:ext cx="12673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baseline="0">
                <a:latin typeface="Arial" panose="020B0604020202020204" pitchFamily="34" charset="0"/>
                <a:cs typeface="Arial" panose="020B0604020202020204" pitchFamily="34" charset="0"/>
              </a:rPr>
              <a:t>RGB: 255,204,0</a:t>
            </a:r>
            <a:endParaRPr lang="en-US" sz="900">
              <a:latin typeface="Arial" panose="020B0604020202020204" pitchFamily="34" charset="0"/>
              <a:cs typeface="Arial" panose="020B0604020202020204" pitchFamily="34" charset="0"/>
            </a:endParaRPr>
          </a:p>
          <a:p>
            <a:pPr algn="l"/>
            <a:r>
              <a:rPr lang="en-US" sz="900" b="0" i="0" u="none" strike="noStrike" baseline="0">
                <a:latin typeface="Arial" panose="020B0604020202020204" pitchFamily="34" charset="0"/>
                <a:cs typeface="Arial" panose="020B0604020202020204" pitchFamily="34" charset="0"/>
              </a:rPr>
              <a:t>HEX: #FFCC00</a:t>
            </a:r>
            <a:endParaRPr lang="en-US" sz="90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0AB60071-CF59-304A-4ACA-9142DEC65254}"/>
              </a:ext>
            </a:extLst>
          </p:cNvPr>
          <p:cNvSpPr/>
          <p:nvPr userDrawn="1"/>
        </p:nvSpPr>
        <p:spPr>
          <a:xfrm>
            <a:off x="1825942" y="4581915"/>
            <a:ext cx="561687" cy="421559"/>
          </a:xfrm>
          <a:prstGeom prst="rect">
            <a:avLst/>
          </a:prstGeom>
          <a:solidFill>
            <a:srgbClr val="0068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EEC3C9FC-6C49-AEB2-3E73-4FFA045DE44B}"/>
              </a:ext>
            </a:extLst>
          </p:cNvPr>
          <p:cNvSpPr/>
          <p:nvPr userDrawn="1"/>
        </p:nvSpPr>
        <p:spPr>
          <a:xfrm>
            <a:off x="1153678" y="4581915"/>
            <a:ext cx="561687" cy="421559"/>
          </a:xfrm>
          <a:prstGeom prst="rect">
            <a:avLst/>
          </a:prstGeom>
          <a:solidFill>
            <a:srgbClr val="0092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16F1FE22-F00C-6E03-33A2-C1B76E1CBE32}"/>
              </a:ext>
            </a:extLst>
          </p:cNvPr>
          <p:cNvSpPr txBox="1"/>
          <p:nvPr userDrawn="1"/>
        </p:nvSpPr>
        <p:spPr>
          <a:xfrm>
            <a:off x="2363704" y="4581915"/>
            <a:ext cx="1467076" cy="369332"/>
          </a:xfrm>
          <a:prstGeom prst="rect">
            <a:avLst/>
          </a:prstGeom>
          <a:noFill/>
        </p:spPr>
        <p:txBody>
          <a:bodyPr wrap="square" rtlCol="0">
            <a:spAutoFit/>
          </a:bodyPr>
          <a:lstStyle/>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RGB: 0, 104, 75</a:t>
            </a:r>
          </a:p>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HEX: # 00684B</a:t>
            </a:r>
          </a:p>
        </p:txBody>
      </p:sp>
      <p:sp>
        <p:nvSpPr>
          <p:cNvPr id="48" name="Rectangle 47">
            <a:extLst>
              <a:ext uri="{FF2B5EF4-FFF2-40B4-BE49-F238E27FC236}">
                <a16:creationId xmlns:a16="http://schemas.microsoft.com/office/drawing/2014/main" id="{AF29C567-4C6B-D176-264C-4E4A48273938}"/>
              </a:ext>
            </a:extLst>
          </p:cNvPr>
          <p:cNvSpPr/>
          <p:nvPr userDrawn="1"/>
        </p:nvSpPr>
        <p:spPr>
          <a:xfrm>
            <a:off x="1825942" y="5095880"/>
            <a:ext cx="561687" cy="421559"/>
          </a:xfrm>
          <a:prstGeom prst="rect">
            <a:avLst/>
          </a:prstGeom>
          <a:solidFill>
            <a:srgbClr val="ED1C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4553D941-77CD-FA7D-A98C-55D94F95E0DB}"/>
              </a:ext>
            </a:extLst>
          </p:cNvPr>
          <p:cNvSpPr/>
          <p:nvPr userDrawn="1"/>
        </p:nvSpPr>
        <p:spPr>
          <a:xfrm>
            <a:off x="1153678" y="5095880"/>
            <a:ext cx="561687" cy="421559"/>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E4180DE7-D8A5-88CC-9ABB-6C71BBF39EE7}"/>
              </a:ext>
            </a:extLst>
          </p:cNvPr>
          <p:cNvSpPr txBox="1"/>
          <p:nvPr userDrawn="1"/>
        </p:nvSpPr>
        <p:spPr>
          <a:xfrm>
            <a:off x="2363704" y="5095880"/>
            <a:ext cx="1467076" cy="369332"/>
          </a:xfrm>
          <a:prstGeom prst="rect">
            <a:avLst/>
          </a:prstGeom>
          <a:noFill/>
        </p:spPr>
        <p:txBody>
          <a:bodyPr wrap="square" rtlCol="0">
            <a:spAutoFit/>
          </a:bodyPr>
          <a:lstStyle/>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RGB: 237,28,36</a:t>
            </a:r>
          </a:p>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HEX: # ED1C24</a:t>
            </a:r>
          </a:p>
        </p:txBody>
      </p:sp>
      <p:sp>
        <p:nvSpPr>
          <p:cNvPr id="52" name="TextBox 51">
            <a:extLst>
              <a:ext uri="{FF2B5EF4-FFF2-40B4-BE49-F238E27FC236}">
                <a16:creationId xmlns:a16="http://schemas.microsoft.com/office/drawing/2014/main" id="{27214EFD-7E0A-6788-F864-3BEE30DF02C0}"/>
              </a:ext>
            </a:extLst>
          </p:cNvPr>
          <p:cNvSpPr txBox="1"/>
          <p:nvPr userDrawn="1"/>
        </p:nvSpPr>
        <p:spPr>
          <a:xfrm>
            <a:off x="34981" y="2957567"/>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221, 113, 47</a:t>
            </a:r>
          </a:p>
          <a:p>
            <a:r>
              <a:rPr lang="en-US" sz="900">
                <a:solidFill>
                  <a:schemeClr val="tx1"/>
                </a:solidFill>
                <a:latin typeface="Arial" panose="020B0604020202020204" pitchFamily="34" charset="0"/>
                <a:cs typeface="Arial" panose="020B0604020202020204" pitchFamily="34" charset="0"/>
              </a:rPr>
              <a:t>HEX # DD712F</a:t>
            </a:r>
          </a:p>
        </p:txBody>
      </p:sp>
      <p:sp>
        <p:nvSpPr>
          <p:cNvPr id="64" name="Rectangle 63">
            <a:extLst>
              <a:ext uri="{FF2B5EF4-FFF2-40B4-BE49-F238E27FC236}">
                <a16:creationId xmlns:a16="http://schemas.microsoft.com/office/drawing/2014/main" id="{64F78293-A865-984C-0371-F07F631098AD}"/>
              </a:ext>
            </a:extLst>
          </p:cNvPr>
          <p:cNvSpPr/>
          <p:nvPr userDrawn="1"/>
        </p:nvSpPr>
        <p:spPr>
          <a:xfrm>
            <a:off x="1825942" y="4040363"/>
            <a:ext cx="566864" cy="429869"/>
          </a:xfrm>
          <a:prstGeom prst="rect">
            <a:avLst/>
          </a:prstGeom>
          <a:solidFill>
            <a:srgbClr val="0B2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E21C41BD-BB04-3DEF-B354-DF03BD2CAE8A}"/>
              </a:ext>
            </a:extLst>
          </p:cNvPr>
          <p:cNvSpPr/>
          <p:nvPr userDrawn="1"/>
        </p:nvSpPr>
        <p:spPr>
          <a:xfrm>
            <a:off x="1825942" y="3487703"/>
            <a:ext cx="561687" cy="421559"/>
          </a:xfrm>
          <a:prstGeom prst="rect">
            <a:avLst/>
          </a:prstGeom>
          <a:solidFill>
            <a:srgbClr val="005B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8" name="TextBox 67">
            <a:extLst>
              <a:ext uri="{FF2B5EF4-FFF2-40B4-BE49-F238E27FC236}">
                <a16:creationId xmlns:a16="http://schemas.microsoft.com/office/drawing/2014/main" id="{B46920F7-327F-121F-C022-7BABF7639137}"/>
              </a:ext>
            </a:extLst>
          </p:cNvPr>
          <p:cNvSpPr txBox="1"/>
          <p:nvPr userDrawn="1"/>
        </p:nvSpPr>
        <p:spPr>
          <a:xfrm>
            <a:off x="52474" y="4023979"/>
            <a:ext cx="1098974" cy="369332"/>
          </a:xfrm>
          <a:prstGeom prst="rect">
            <a:avLst/>
          </a:prstGeom>
          <a:noFill/>
        </p:spPr>
        <p:txBody>
          <a:bodyPr wrap="square" rtlCol="0">
            <a:spAutoFit/>
          </a:bodyPr>
          <a:lstStyle/>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RGB: 0/161/229</a:t>
            </a:r>
          </a:p>
          <a:p>
            <a:r>
              <a:rPr lang="en-US" sz="900" b="0" i="0" u="none" strike="noStrike" kern="1200" baseline="0">
                <a:solidFill>
                  <a:schemeClr val="tx1"/>
                </a:solidFill>
                <a:latin typeface="Arial" panose="020B0604020202020204" pitchFamily="34" charset="0"/>
                <a:ea typeface="+mn-ea"/>
                <a:cs typeface="Arial" panose="020B0604020202020204" pitchFamily="34" charset="0"/>
              </a:rPr>
              <a:t>HEX # 00a1e5</a:t>
            </a:r>
            <a:endParaRPr lang="en-US" sz="900"/>
          </a:p>
        </p:txBody>
      </p:sp>
      <p:sp>
        <p:nvSpPr>
          <p:cNvPr id="79" name="Rectangle 78">
            <a:extLst>
              <a:ext uri="{FF2B5EF4-FFF2-40B4-BE49-F238E27FC236}">
                <a16:creationId xmlns:a16="http://schemas.microsoft.com/office/drawing/2014/main" id="{C3BA28F3-98B1-E7AE-5404-13171E8A2559}"/>
              </a:ext>
            </a:extLst>
          </p:cNvPr>
          <p:cNvSpPr/>
          <p:nvPr userDrawn="1"/>
        </p:nvSpPr>
        <p:spPr>
          <a:xfrm>
            <a:off x="1825942" y="5609845"/>
            <a:ext cx="561687" cy="465529"/>
          </a:xfrm>
          <a:prstGeom prst="rect">
            <a:avLst/>
          </a:prstGeom>
          <a:solidFill>
            <a:srgbClr val="932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BBFFF68A-442D-75AD-43FC-8683F001FAF9}"/>
              </a:ext>
            </a:extLst>
          </p:cNvPr>
          <p:cNvSpPr txBox="1"/>
          <p:nvPr userDrawn="1"/>
        </p:nvSpPr>
        <p:spPr>
          <a:xfrm>
            <a:off x="2363704" y="5609845"/>
            <a:ext cx="1267352" cy="369332"/>
          </a:xfrm>
          <a:prstGeom prst="rect">
            <a:avLst/>
          </a:prstGeom>
          <a:noFill/>
        </p:spPr>
        <p:txBody>
          <a:bodyPr wrap="square" rtlCol="0">
            <a:spAutoFit/>
          </a:bodyPr>
          <a:lstStyle/>
          <a:p>
            <a:pPr algn="l"/>
            <a:r>
              <a:rPr lang="en-US" sz="900" b="0" i="0" u="none" strike="noStrike" baseline="0">
                <a:latin typeface="Arial" panose="020B0604020202020204" pitchFamily="34" charset="0"/>
                <a:cs typeface="Arial" panose="020B0604020202020204" pitchFamily="34" charset="0"/>
              </a:rPr>
              <a:t>RGB: 147,39,143</a:t>
            </a:r>
          </a:p>
          <a:p>
            <a:pPr algn="l"/>
            <a:r>
              <a:rPr lang="en-US" sz="900" b="0" i="0" u="none" strike="noStrike" baseline="0">
                <a:latin typeface="Arial" panose="020B0604020202020204" pitchFamily="34" charset="0"/>
                <a:cs typeface="Arial" panose="020B0604020202020204" pitchFamily="34" charset="0"/>
              </a:rPr>
              <a:t>HEX: #93278F</a:t>
            </a:r>
            <a:endParaRPr lang="en-US" sz="9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249410C4-D7B4-F5C3-CCBA-50258C17F6D2}"/>
              </a:ext>
            </a:extLst>
          </p:cNvPr>
          <p:cNvSpPr/>
          <p:nvPr userDrawn="1"/>
        </p:nvSpPr>
        <p:spPr>
          <a:xfrm>
            <a:off x="1153678" y="5609845"/>
            <a:ext cx="561687" cy="465529"/>
          </a:xfrm>
          <a:prstGeom prst="rect">
            <a:avLst/>
          </a:prstGeom>
          <a:solidFill>
            <a:srgbClr val="662D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lt1"/>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2099AC84-433C-54DA-448B-1A09EF1EE8A1}"/>
              </a:ext>
            </a:extLst>
          </p:cNvPr>
          <p:cNvSpPr txBox="1"/>
          <p:nvPr userDrawn="1"/>
        </p:nvSpPr>
        <p:spPr>
          <a:xfrm>
            <a:off x="34981" y="4581915"/>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0, 146,69</a:t>
            </a:r>
          </a:p>
          <a:p>
            <a:r>
              <a:rPr lang="en-US" sz="900">
                <a:solidFill>
                  <a:schemeClr val="tx1"/>
                </a:solidFill>
                <a:latin typeface="Arial" panose="020B0604020202020204" pitchFamily="34" charset="0"/>
                <a:cs typeface="Arial" panose="020B0604020202020204" pitchFamily="34" charset="0"/>
              </a:rPr>
              <a:t>HEX # 009245</a:t>
            </a:r>
          </a:p>
        </p:txBody>
      </p:sp>
      <p:sp>
        <p:nvSpPr>
          <p:cNvPr id="38" name="TextBox 37">
            <a:extLst>
              <a:ext uri="{FF2B5EF4-FFF2-40B4-BE49-F238E27FC236}">
                <a16:creationId xmlns:a16="http://schemas.microsoft.com/office/drawing/2014/main" id="{78AA826E-1999-FD75-3A38-7328E33699BF}"/>
              </a:ext>
            </a:extLst>
          </p:cNvPr>
          <p:cNvSpPr txBox="1"/>
          <p:nvPr userDrawn="1"/>
        </p:nvSpPr>
        <p:spPr>
          <a:xfrm>
            <a:off x="34981" y="5095880"/>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193, 39, 45</a:t>
            </a:r>
          </a:p>
          <a:p>
            <a:r>
              <a:rPr lang="en-US" sz="900">
                <a:solidFill>
                  <a:schemeClr val="tx1"/>
                </a:solidFill>
                <a:latin typeface="Arial" panose="020B0604020202020204" pitchFamily="34" charset="0"/>
                <a:cs typeface="Arial" panose="020B0604020202020204" pitchFamily="34" charset="0"/>
              </a:rPr>
              <a:t>HEX #C1272D</a:t>
            </a:r>
          </a:p>
        </p:txBody>
      </p:sp>
      <p:sp>
        <p:nvSpPr>
          <p:cNvPr id="39" name="TextBox 38">
            <a:extLst>
              <a:ext uri="{FF2B5EF4-FFF2-40B4-BE49-F238E27FC236}">
                <a16:creationId xmlns:a16="http://schemas.microsoft.com/office/drawing/2014/main" id="{15BE4365-11A1-085A-7D2E-040466D3C3A2}"/>
              </a:ext>
            </a:extLst>
          </p:cNvPr>
          <p:cNvSpPr txBox="1"/>
          <p:nvPr userDrawn="1"/>
        </p:nvSpPr>
        <p:spPr>
          <a:xfrm>
            <a:off x="34981" y="5609845"/>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102, 45, 145</a:t>
            </a:r>
          </a:p>
          <a:p>
            <a:r>
              <a:rPr lang="en-US" sz="900">
                <a:solidFill>
                  <a:schemeClr val="tx1"/>
                </a:solidFill>
                <a:latin typeface="Arial" panose="020B0604020202020204" pitchFamily="34" charset="0"/>
                <a:cs typeface="Arial" panose="020B0604020202020204" pitchFamily="34" charset="0"/>
              </a:rPr>
              <a:t>HEX # 662D91</a:t>
            </a:r>
          </a:p>
        </p:txBody>
      </p:sp>
      <p:sp>
        <p:nvSpPr>
          <p:cNvPr id="40" name="TextBox 39">
            <a:extLst>
              <a:ext uri="{FF2B5EF4-FFF2-40B4-BE49-F238E27FC236}">
                <a16:creationId xmlns:a16="http://schemas.microsoft.com/office/drawing/2014/main" id="{737C4435-BEE2-23DA-0C4C-640084B5F1FF}"/>
              </a:ext>
            </a:extLst>
          </p:cNvPr>
          <p:cNvSpPr txBox="1"/>
          <p:nvPr userDrawn="1"/>
        </p:nvSpPr>
        <p:spPr>
          <a:xfrm>
            <a:off x="34981" y="6167781"/>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214,163,0</a:t>
            </a:r>
          </a:p>
          <a:p>
            <a:r>
              <a:rPr lang="en-US" sz="900">
                <a:solidFill>
                  <a:schemeClr val="tx1"/>
                </a:solidFill>
                <a:latin typeface="Arial" panose="020B0604020202020204" pitchFamily="34" charset="0"/>
                <a:cs typeface="Arial" panose="020B0604020202020204" pitchFamily="34" charset="0"/>
              </a:rPr>
              <a:t>HEX # #D6A300</a:t>
            </a:r>
          </a:p>
        </p:txBody>
      </p:sp>
      <p:sp>
        <p:nvSpPr>
          <p:cNvPr id="81" name="Rectangle 80">
            <a:extLst>
              <a:ext uri="{FF2B5EF4-FFF2-40B4-BE49-F238E27FC236}">
                <a16:creationId xmlns:a16="http://schemas.microsoft.com/office/drawing/2014/main" id="{8CFB0C47-F4EB-EE70-D0A9-481585F10581}"/>
              </a:ext>
            </a:extLst>
          </p:cNvPr>
          <p:cNvSpPr/>
          <p:nvPr userDrawn="1"/>
        </p:nvSpPr>
        <p:spPr>
          <a:xfrm>
            <a:off x="1153678" y="3458861"/>
            <a:ext cx="561687" cy="465529"/>
          </a:xfrm>
          <a:prstGeom prst="rect">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solidFill>
                <a:schemeClr val="lt1"/>
              </a:solidFill>
            </a:endParaRPr>
          </a:p>
        </p:txBody>
      </p:sp>
      <p:sp>
        <p:nvSpPr>
          <p:cNvPr id="84" name="TextBox 83">
            <a:extLst>
              <a:ext uri="{FF2B5EF4-FFF2-40B4-BE49-F238E27FC236}">
                <a16:creationId xmlns:a16="http://schemas.microsoft.com/office/drawing/2014/main" id="{3CD256A4-5D7F-C193-5E73-6118F1FFC0BE}"/>
              </a:ext>
            </a:extLst>
          </p:cNvPr>
          <p:cNvSpPr txBox="1"/>
          <p:nvPr userDrawn="1"/>
        </p:nvSpPr>
        <p:spPr>
          <a:xfrm>
            <a:off x="24875" y="3458861"/>
            <a:ext cx="1236307" cy="369332"/>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RGB: 3, 127, 183</a:t>
            </a:r>
          </a:p>
          <a:p>
            <a:r>
              <a:rPr lang="en-US" sz="900">
                <a:solidFill>
                  <a:schemeClr val="tx1"/>
                </a:solidFill>
                <a:latin typeface="Arial" panose="020B0604020202020204" pitchFamily="34" charset="0"/>
                <a:cs typeface="Arial" panose="020B0604020202020204" pitchFamily="34" charset="0"/>
              </a:rPr>
              <a:t>HEX # 037FB7</a:t>
            </a:r>
          </a:p>
        </p:txBody>
      </p:sp>
      <p:sp>
        <p:nvSpPr>
          <p:cNvPr id="94" name="Rectangle 93">
            <a:extLst>
              <a:ext uri="{FF2B5EF4-FFF2-40B4-BE49-F238E27FC236}">
                <a16:creationId xmlns:a16="http://schemas.microsoft.com/office/drawing/2014/main" id="{71C1A0F3-B457-ACD7-4DC6-93281EBD946F}"/>
              </a:ext>
            </a:extLst>
          </p:cNvPr>
          <p:cNvSpPr/>
          <p:nvPr userDrawn="1"/>
        </p:nvSpPr>
        <p:spPr>
          <a:xfrm>
            <a:off x="6333911" y="1257532"/>
            <a:ext cx="665629" cy="2476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3A9355A-BE01-6C2A-A1B0-BE16FD6BB044}"/>
              </a:ext>
            </a:extLst>
          </p:cNvPr>
          <p:cNvSpPr/>
          <p:nvPr userDrawn="1"/>
        </p:nvSpPr>
        <p:spPr>
          <a:xfrm>
            <a:off x="9359252" y="1442762"/>
            <a:ext cx="573914" cy="2476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616EEF3-ACC7-3EEA-06FA-6BA0CD5F36C3}"/>
              </a:ext>
            </a:extLst>
          </p:cNvPr>
          <p:cNvSpPr/>
          <p:nvPr userDrawn="1"/>
        </p:nvSpPr>
        <p:spPr>
          <a:xfrm>
            <a:off x="9440787" y="1962632"/>
            <a:ext cx="1919597" cy="2476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
            <a:extLst>
              <a:ext uri="{FF2B5EF4-FFF2-40B4-BE49-F238E27FC236}">
                <a16:creationId xmlns:a16="http://schemas.microsoft.com/office/drawing/2014/main" id="{87920446-DA3C-0478-6FF4-C45744252214}"/>
              </a:ext>
            </a:extLst>
          </p:cNvPr>
          <p:cNvSpPr>
            <a:spLocks noGrp="1"/>
          </p:cNvSpPr>
          <p:nvPr userDrawn="1">
            <p:ph type="body" sz="quarter" idx="10" hasCustomPrompt="1"/>
          </p:nvPr>
        </p:nvSpPr>
        <p:spPr>
          <a:xfrm>
            <a:off x="3779045" y="2943871"/>
            <a:ext cx="2843212" cy="757885"/>
          </a:xfrm>
        </p:spPr>
        <p:txBody>
          <a:bodyPr>
            <a:noAutofit/>
          </a:bodyPr>
          <a:lstStyle>
            <a:lvl1pPr>
              <a:defRPr sz="1600"/>
            </a:lvl1pPr>
          </a:lstStyle>
          <a:p>
            <a:r>
              <a:rPr lang="en-US"/>
              <a:t>Font Style: Arial</a:t>
            </a:r>
          </a:p>
          <a:p>
            <a:r>
              <a:rPr lang="en-US">
                <a:hlinkClick r:id="rId6"/>
              </a:rPr>
              <a:t>Hyperlink color</a:t>
            </a:r>
            <a:endParaRPr lang="en-US"/>
          </a:p>
        </p:txBody>
      </p:sp>
      <p:pic>
        <p:nvPicPr>
          <p:cNvPr id="4" name="Graphic 3">
            <a:extLst>
              <a:ext uri="{FF2B5EF4-FFF2-40B4-BE49-F238E27FC236}">
                <a16:creationId xmlns:a16="http://schemas.microsoft.com/office/drawing/2014/main" id="{5E6AE702-1E7D-90A5-EB27-7E35A34A1ED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7022412" y="1924377"/>
            <a:ext cx="2437530" cy="1119326"/>
          </a:xfrm>
          <a:prstGeom prst="rect">
            <a:avLst/>
          </a:prstGeom>
        </p:spPr>
      </p:pic>
      <p:sp>
        <p:nvSpPr>
          <p:cNvPr id="15" name="TextBox 14">
            <a:extLst>
              <a:ext uri="{FF2B5EF4-FFF2-40B4-BE49-F238E27FC236}">
                <a16:creationId xmlns:a16="http://schemas.microsoft.com/office/drawing/2014/main" id="{DE947743-2B2F-AF34-2CCD-067882E784F0}"/>
              </a:ext>
            </a:extLst>
          </p:cNvPr>
          <p:cNvSpPr txBox="1"/>
          <p:nvPr userDrawn="1"/>
        </p:nvSpPr>
        <p:spPr>
          <a:xfrm>
            <a:off x="2392731" y="3502021"/>
            <a:ext cx="1467076" cy="369332"/>
          </a:xfrm>
          <a:prstGeom prst="rect">
            <a:avLst/>
          </a:prstGeom>
          <a:noFill/>
        </p:spPr>
        <p:txBody>
          <a:bodyPr wrap="square" rtlCol="0">
            <a:spAutoFit/>
          </a:bodyPr>
          <a:lstStyle/>
          <a:p>
            <a:pPr marL="0" algn="l" defTabSz="914400" rtl="0" eaLnBrk="1" latinLnBrk="0" hangingPunct="1"/>
            <a:r>
              <a:rPr lang="en-US" sz="900" b="0" i="0" u="none" strike="noStrike" kern="1200" baseline="0">
                <a:solidFill>
                  <a:schemeClr val="tx1"/>
                </a:solidFill>
                <a:latin typeface="Arial" panose="020B0604020202020204" pitchFamily="34" charset="0"/>
                <a:ea typeface="+mn-ea"/>
                <a:cs typeface="Arial" panose="020B0604020202020204" pitchFamily="34" charset="0"/>
              </a:rPr>
              <a:t>RGB: 0/91/171</a:t>
            </a:r>
          </a:p>
          <a:p>
            <a:r>
              <a:rPr lang="en-US" sz="900" b="0" i="0" u="none" strike="noStrike" kern="1200" baseline="0">
                <a:solidFill>
                  <a:schemeClr val="tx1"/>
                </a:solidFill>
                <a:latin typeface="Arial" panose="020B0604020202020204" pitchFamily="34" charset="0"/>
                <a:ea typeface="+mn-ea"/>
                <a:cs typeface="Arial" panose="020B0604020202020204" pitchFamily="34" charset="0"/>
              </a:rPr>
              <a:t>HEX #005BAB</a:t>
            </a:r>
            <a:endParaRPr lang="en-US" sz="900"/>
          </a:p>
        </p:txBody>
      </p:sp>
    </p:spTree>
    <p:extLst>
      <p:ext uri="{BB962C8B-B14F-4D97-AF65-F5344CB8AC3E}">
        <p14:creationId xmlns:p14="http://schemas.microsoft.com/office/powerpoint/2010/main" val="25781486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video">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A9AF1877-6D50-6766-F507-8A3A2F7CC4BA}"/>
              </a:ext>
            </a:extLst>
          </p:cNvPr>
          <p:cNvSpPr/>
          <p:nvPr userDrawn="1"/>
        </p:nvSpPr>
        <p:spPr>
          <a:xfrm>
            <a:off x="4641217" y="0"/>
            <a:ext cx="7550783" cy="6860116"/>
          </a:xfrm>
          <a:custGeom>
            <a:avLst/>
            <a:gdLst>
              <a:gd name="csX0" fmla="*/ 0 w 7490454"/>
              <a:gd name="csY0" fmla="*/ 0 h 6856249"/>
              <a:gd name="csX1" fmla="*/ 7490454 w 7490454"/>
              <a:gd name="csY1" fmla="*/ 0 h 6856249"/>
              <a:gd name="csX2" fmla="*/ 7490454 w 7490454"/>
              <a:gd name="csY2" fmla="*/ 6856249 h 6856249"/>
              <a:gd name="csX3" fmla="*/ 0 w 7490454"/>
              <a:gd name="csY3" fmla="*/ 6856249 h 6856249"/>
              <a:gd name="csX4" fmla="*/ 0 w 7490454"/>
              <a:gd name="csY4" fmla="*/ 0 h 6856249"/>
              <a:gd name="csX0" fmla="*/ 1383738 w 7490454"/>
              <a:gd name="csY0" fmla="*/ 8092 h 6856249"/>
              <a:gd name="csX1" fmla="*/ 7490454 w 7490454"/>
              <a:gd name="csY1" fmla="*/ 0 h 6856249"/>
              <a:gd name="csX2" fmla="*/ 7490454 w 7490454"/>
              <a:gd name="csY2" fmla="*/ 6856249 h 6856249"/>
              <a:gd name="csX3" fmla="*/ 0 w 7490454"/>
              <a:gd name="csY3" fmla="*/ 6856249 h 6856249"/>
              <a:gd name="csX4" fmla="*/ 1383738 w 7490454"/>
              <a:gd name="csY4" fmla="*/ 8092 h 6856249"/>
              <a:gd name="csX0" fmla="*/ 1343278 w 7490454"/>
              <a:gd name="csY0" fmla="*/ 8092 h 6856249"/>
              <a:gd name="csX1" fmla="*/ 7490454 w 7490454"/>
              <a:gd name="csY1" fmla="*/ 0 h 6856249"/>
              <a:gd name="csX2" fmla="*/ 7490454 w 7490454"/>
              <a:gd name="csY2" fmla="*/ 6856249 h 6856249"/>
              <a:gd name="csX3" fmla="*/ 0 w 7490454"/>
              <a:gd name="csY3" fmla="*/ 6856249 h 6856249"/>
              <a:gd name="csX4" fmla="*/ 1343278 w 7490454"/>
              <a:gd name="csY4" fmla="*/ 8092 h 6856249"/>
              <a:gd name="csX0" fmla="*/ 54304 w 6201480"/>
              <a:gd name="csY0" fmla="*/ 8092 h 6856249"/>
              <a:gd name="csX1" fmla="*/ 6201480 w 6201480"/>
              <a:gd name="csY1" fmla="*/ 0 h 6856249"/>
              <a:gd name="csX2" fmla="*/ 6201480 w 6201480"/>
              <a:gd name="csY2" fmla="*/ 6856249 h 6856249"/>
              <a:gd name="csX3" fmla="*/ 0 w 6201480"/>
              <a:gd name="csY3" fmla="*/ 6834216 h 6856249"/>
              <a:gd name="csX4" fmla="*/ 54304 w 6201480"/>
              <a:gd name="csY4" fmla="*/ 8092 h 6856249"/>
              <a:gd name="csX0" fmla="*/ 1299556 w 7446732"/>
              <a:gd name="csY0" fmla="*/ 8092 h 6856249"/>
              <a:gd name="csX1" fmla="*/ 7446732 w 7446732"/>
              <a:gd name="csY1" fmla="*/ 0 h 6856249"/>
              <a:gd name="csX2" fmla="*/ 7446732 w 7446732"/>
              <a:gd name="csY2" fmla="*/ 6856249 h 6856249"/>
              <a:gd name="csX3" fmla="*/ 1245252 w 7446732"/>
              <a:gd name="csY3" fmla="*/ 6834216 h 6856249"/>
              <a:gd name="csX4" fmla="*/ 1299556 w 7446732"/>
              <a:gd name="csY4" fmla="*/ 8092 h 6856249"/>
              <a:gd name="csX0" fmla="*/ 1377819 w 7524995"/>
              <a:gd name="csY0" fmla="*/ 8092 h 6856249"/>
              <a:gd name="csX1" fmla="*/ 7524995 w 7524995"/>
              <a:gd name="csY1" fmla="*/ 0 h 6856249"/>
              <a:gd name="csX2" fmla="*/ 7524995 w 7524995"/>
              <a:gd name="csY2" fmla="*/ 6856249 h 6856249"/>
              <a:gd name="csX3" fmla="*/ 1323515 w 7524995"/>
              <a:gd name="csY3" fmla="*/ 6834216 h 6856249"/>
              <a:gd name="csX4" fmla="*/ 1377819 w 7524995"/>
              <a:gd name="csY4" fmla="*/ 8092 h 6856249"/>
              <a:gd name="csX0" fmla="*/ 1401595 w 7548771"/>
              <a:gd name="csY0" fmla="*/ 8092 h 6856249"/>
              <a:gd name="csX1" fmla="*/ 7548771 w 7548771"/>
              <a:gd name="csY1" fmla="*/ 0 h 6856249"/>
              <a:gd name="csX2" fmla="*/ 7548771 w 7548771"/>
              <a:gd name="csY2" fmla="*/ 6856249 h 6856249"/>
              <a:gd name="csX3" fmla="*/ 1314240 w 7548771"/>
              <a:gd name="csY3" fmla="*/ 6845233 h 6856249"/>
              <a:gd name="csX4" fmla="*/ 1401595 w 7548771"/>
              <a:gd name="csY4" fmla="*/ 8092 h 6856249"/>
              <a:gd name="csX0" fmla="*/ 1401595 w 7548771"/>
              <a:gd name="csY0" fmla="*/ 8092 h 6856249"/>
              <a:gd name="csX1" fmla="*/ 7548771 w 7548771"/>
              <a:gd name="csY1" fmla="*/ 0 h 6856249"/>
              <a:gd name="csX2" fmla="*/ 7548771 w 7548771"/>
              <a:gd name="csY2" fmla="*/ 6856249 h 6856249"/>
              <a:gd name="csX3" fmla="*/ 1314240 w 7548771"/>
              <a:gd name="csY3" fmla="*/ 6845233 h 6856249"/>
              <a:gd name="csX4" fmla="*/ 1401595 w 7548771"/>
              <a:gd name="csY4" fmla="*/ 8092 h 6856249"/>
              <a:gd name="csX0" fmla="*/ 1342334 w 7489510"/>
              <a:gd name="csY0" fmla="*/ 8092 h 6859018"/>
              <a:gd name="csX1" fmla="*/ 7489510 w 7489510"/>
              <a:gd name="csY1" fmla="*/ 0 h 6859018"/>
              <a:gd name="csX2" fmla="*/ 7489510 w 7489510"/>
              <a:gd name="csY2" fmla="*/ 6856249 h 6859018"/>
              <a:gd name="csX3" fmla="*/ 1337689 w 7489510"/>
              <a:gd name="csY3" fmla="*/ 6859018 h 6859018"/>
              <a:gd name="csX4" fmla="*/ 1342334 w 7489510"/>
              <a:gd name="csY4" fmla="*/ 8092 h 6859018"/>
              <a:gd name="csX0" fmla="*/ 1372875 w 7520051"/>
              <a:gd name="csY0" fmla="*/ 8092 h 6859018"/>
              <a:gd name="csX1" fmla="*/ 7520051 w 7520051"/>
              <a:gd name="csY1" fmla="*/ 0 h 6859018"/>
              <a:gd name="csX2" fmla="*/ 7520051 w 7520051"/>
              <a:gd name="csY2" fmla="*/ 6856249 h 6859018"/>
              <a:gd name="csX3" fmla="*/ 1368230 w 7520051"/>
              <a:gd name="csY3" fmla="*/ 6859018 h 6859018"/>
              <a:gd name="csX4" fmla="*/ 1372875 w 7520051"/>
              <a:gd name="csY4" fmla="*/ 8092 h 6859018"/>
              <a:gd name="csX0" fmla="*/ 1382708 w 7516099"/>
              <a:gd name="csY0" fmla="*/ 0 h 6860116"/>
              <a:gd name="csX1" fmla="*/ 7516099 w 7516099"/>
              <a:gd name="csY1" fmla="*/ 1098 h 6860116"/>
              <a:gd name="csX2" fmla="*/ 7516099 w 7516099"/>
              <a:gd name="csY2" fmla="*/ 6857347 h 6860116"/>
              <a:gd name="csX3" fmla="*/ 1364278 w 7516099"/>
              <a:gd name="csY3" fmla="*/ 6860116 h 6860116"/>
              <a:gd name="csX4" fmla="*/ 1382708 w 7516099"/>
              <a:gd name="csY4" fmla="*/ 0 h 6860116"/>
            </a:gdLst>
            <a:ahLst/>
            <a:cxnLst>
              <a:cxn ang="0">
                <a:pos x="csX0" y="csY0"/>
              </a:cxn>
              <a:cxn ang="0">
                <a:pos x="csX1" y="csY1"/>
              </a:cxn>
              <a:cxn ang="0">
                <a:pos x="csX2" y="csY2"/>
              </a:cxn>
              <a:cxn ang="0">
                <a:pos x="csX3" y="csY3"/>
              </a:cxn>
              <a:cxn ang="0">
                <a:pos x="csX4" y="csY4"/>
              </a:cxn>
            </a:cxnLst>
            <a:rect l="l" t="t" r="r" b="b"/>
            <a:pathLst>
              <a:path w="7516099" h="6860116">
                <a:moveTo>
                  <a:pt x="1382708" y="0"/>
                </a:moveTo>
                <a:lnTo>
                  <a:pt x="7516099" y="1098"/>
                </a:lnTo>
                <a:lnTo>
                  <a:pt x="7516099" y="6857347"/>
                </a:lnTo>
                <a:lnTo>
                  <a:pt x="1364278" y="6860116"/>
                </a:lnTo>
                <a:cubicBezTo>
                  <a:pt x="-1528897" y="3519095"/>
                  <a:pt x="1023084" y="424541"/>
                  <a:pt x="1382708" y="0"/>
                </a:cubicBez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
            <a:extLst>
              <a:ext uri="{FF2B5EF4-FFF2-40B4-BE49-F238E27FC236}">
                <a16:creationId xmlns:a16="http://schemas.microsoft.com/office/drawing/2014/main" id="{E4DE0834-9661-33AD-8161-DBDDCD58901C}"/>
              </a:ext>
            </a:extLst>
          </p:cNvPr>
          <p:cNvSpPr/>
          <p:nvPr userDrawn="1"/>
        </p:nvSpPr>
        <p:spPr>
          <a:xfrm>
            <a:off x="-11967" y="0"/>
            <a:ext cx="6107968" cy="6858000"/>
          </a:xfrm>
          <a:custGeom>
            <a:avLst/>
            <a:gdLst>
              <a:gd name="csX0" fmla="*/ 0 w 6107968"/>
              <a:gd name="csY0" fmla="*/ 0 h 6821850"/>
              <a:gd name="csX1" fmla="*/ 6107968 w 6107968"/>
              <a:gd name="csY1" fmla="*/ 0 h 6821850"/>
              <a:gd name="csX2" fmla="*/ 6107968 w 6107968"/>
              <a:gd name="csY2" fmla="*/ 6821850 h 6821850"/>
              <a:gd name="csX3" fmla="*/ 0 w 6107968"/>
              <a:gd name="csY3" fmla="*/ 6821850 h 6821850"/>
              <a:gd name="csX4" fmla="*/ 0 w 6107968"/>
              <a:gd name="csY4" fmla="*/ 0 h 6821850"/>
              <a:gd name="csX0" fmla="*/ 0 w 6107968"/>
              <a:gd name="csY0" fmla="*/ 0 h 6821850"/>
              <a:gd name="csX1" fmla="*/ 6107968 w 6107968"/>
              <a:gd name="csY1" fmla="*/ 0 h 6821850"/>
              <a:gd name="csX2" fmla="*/ 6107968 w 6107968"/>
              <a:gd name="csY2" fmla="*/ 6821850 h 6821850"/>
              <a:gd name="csX3" fmla="*/ 0 w 6107968"/>
              <a:gd name="csY3" fmla="*/ 6821850 h 6821850"/>
              <a:gd name="csX4" fmla="*/ 0 w 6107968"/>
              <a:gd name="csY4" fmla="*/ 0 h 6821850"/>
              <a:gd name="csX0" fmla="*/ 0 w 6107968"/>
              <a:gd name="csY0" fmla="*/ 0 h 6821850"/>
              <a:gd name="csX1" fmla="*/ 6107968 w 6107968"/>
              <a:gd name="csY1" fmla="*/ 0 h 6821850"/>
              <a:gd name="csX2" fmla="*/ 6107968 w 6107968"/>
              <a:gd name="csY2" fmla="*/ 6821850 h 6821850"/>
              <a:gd name="csX3" fmla="*/ 0 w 6107968"/>
              <a:gd name="csY3" fmla="*/ 6821850 h 6821850"/>
              <a:gd name="csX4" fmla="*/ 0 w 6107968"/>
              <a:gd name="csY4" fmla="*/ 0 h 6821850"/>
              <a:gd name="csX0" fmla="*/ 0 w 6107968"/>
              <a:gd name="csY0" fmla="*/ 0 h 6821850"/>
              <a:gd name="csX1" fmla="*/ 6107968 w 6107968"/>
              <a:gd name="csY1" fmla="*/ 0 h 6821850"/>
              <a:gd name="csX2" fmla="*/ 6107968 w 6107968"/>
              <a:gd name="csY2" fmla="*/ 6821850 h 6821850"/>
              <a:gd name="csX3" fmla="*/ 0 w 6107968"/>
              <a:gd name="csY3" fmla="*/ 6821850 h 6821850"/>
              <a:gd name="csX4" fmla="*/ 0 w 6107968"/>
              <a:gd name="csY4" fmla="*/ 0 h 6821850"/>
              <a:gd name="csX0" fmla="*/ 0 w 6107968"/>
              <a:gd name="csY0" fmla="*/ 0 h 6821850"/>
              <a:gd name="csX1" fmla="*/ 6107968 w 6107968"/>
              <a:gd name="csY1" fmla="*/ 0 h 6821850"/>
              <a:gd name="csX2" fmla="*/ 6107968 w 6107968"/>
              <a:gd name="csY2" fmla="*/ 6821850 h 6821850"/>
              <a:gd name="csX3" fmla="*/ 0 w 6107968"/>
              <a:gd name="csY3" fmla="*/ 6821850 h 6821850"/>
              <a:gd name="csX4" fmla="*/ 0 w 6107968"/>
              <a:gd name="csY4" fmla="*/ 0 h 6821850"/>
            </a:gdLst>
            <a:ahLst/>
            <a:cxnLst>
              <a:cxn ang="0">
                <a:pos x="csX0" y="csY0"/>
              </a:cxn>
              <a:cxn ang="0">
                <a:pos x="csX1" y="csY1"/>
              </a:cxn>
              <a:cxn ang="0">
                <a:pos x="csX2" y="csY2"/>
              </a:cxn>
              <a:cxn ang="0">
                <a:pos x="csX3" y="csY3"/>
              </a:cxn>
              <a:cxn ang="0">
                <a:pos x="csX4" y="csY4"/>
              </a:cxn>
            </a:cxnLst>
            <a:rect l="l" t="t" r="r" b="b"/>
            <a:pathLst>
              <a:path w="6107968" h="6821850">
                <a:moveTo>
                  <a:pt x="0" y="0"/>
                </a:moveTo>
                <a:lnTo>
                  <a:pt x="6107968" y="0"/>
                </a:lnTo>
                <a:cubicBezTo>
                  <a:pt x="5428700" y="588841"/>
                  <a:pt x="3325579" y="3855569"/>
                  <a:pt x="6107968" y="6821850"/>
                </a:cubicBezTo>
                <a:lnTo>
                  <a:pt x="0" y="6821850"/>
                </a:lnTo>
                <a:lnTo>
                  <a:pt x="0" y="0"/>
                </a:lnTo>
                <a:close/>
              </a:path>
            </a:pathLst>
          </a:custGeom>
          <a:solidFill>
            <a:srgbClr val="0B20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900" b="0" i="0" u="none" strike="noStrike"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52" name="Title 2">
            <a:extLst>
              <a:ext uri="{FF2B5EF4-FFF2-40B4-BE49-F238E27FC236}">
                <a16:creationId xmlns:a16="http://schemas.microsoft.com/office/drawing/2014/main" id="{BD8CF629-79C3-544F-FBB7-2FBA3C317B82}"/>
              </a:ext>
            </a:extLst>
          </p:cNvPr>
          <p:cNvSpPr>
            <a:spLocks noGrp="1"/>
          </p:cNvSpPr>
          <p:nvPr>
            <p:ph type="title"/>
          </p:nvPr>
        </p:nvSpPr>
        <p:spPr>
          <a:xfrm>
            <a:off x="364174" y="1581329"/>
            <a:ext cx="3778658" cy="1427211"/>
          </a:xfrm>
        </p:spPr>
        <p:txBody>
          <a:bodyPr anchor="b"/>
          <a:lstStyle/>
          <a:p>
            <a:r>
              <a:rPr lang="en-US"/>
              <a:t>Title</a:t>
            </a:r>
            <a:endParaRPr lang="en-US" b="0"/>
          </a:p>
        </p:txBody>
      </p:sp>
      <p:sp>
        <p:nvSpPr>
          <p:cNvPr id="59" name="Rectangle 58">
            <a:extLst>
              <a:ext uri="{FF2B5EF4-FFF2-40B4-BE49-F238E27FC236}">
                <a16:creationId xmlns:a16="http://schemas.microsoft.com/office/drawing/2014/main" id="{A26A2ABE-10B8-0FF7-E1DA-926AACE8BDBB}"/>
              </a:ext>
            </a:extLst>
          </p:cNvPr>
          <p:cNvSpPr/>
          <p:nvPr/>
        </p:nvSpPr>
        <p:spPr>
          <a:xfrm>
            <a:off x="6342094" y="199383"/>
            <a:ext cx="2961133" cy="67683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a:extLst>
              <a:ext uri="{FF2B5EF4-FFF2-40B4-BE49-F238E27FC236}">
                <a16:creationId xmlns:a16="http://schemas.microsoft.com/office/drawing/2014/main" id="{834D2A45-DD51-D06A-C078-6D730E8C966E}"/>
              </a:ext>
            </a:extLst>
          </p:cNvPr>
          <p:cNvGrpSpPr/>
          <p:nvPr/>
        </p:nvGrpSpPr>
        <p:grpSpPr>
          <a:xfrm>
            <a:off x="6350065" y="154901"/>
            <a:ext cx="3076873" cy="4280065"/>
            <a:chOff x="9097065" y="752118"/>
            <a:chExt cx="3076873" cy="4280065"/>
          </a:xfrm>
          <a:effectLst>
            <a:outerShdw blurRad="50800" dist="38100" dir="5400000" algn="t" rotWithShape="0">
              <a:prstClr val="black">
                <a:alpha val="40000"/>
              </a:prstClr>
            </a:outerShdw>
          </a:effectLst>
        </p:grpSpPr>
        <p:grpSp>
          <p:nvGrpSpPr>
            <p:cNvPr id="61" name="Group 60">
              <a:extLst>
                <a:ext uri="{FF2B5EF4-FFF2-40B4-BE49-F238E27FC236}">
                  <a16:creationId xmlns:a16="http://schemas.microsoft.com/office/drawing/2014/main" id="{A068826C-EA67-DA66-BF8C-EF329BA81364}"/>
                </a:ext>
              </a:extLst>
            </p:cNvPr>
            <p:cNvGrpSpPr/>
            <p:nvPr/>
          </p:nvGrpSpPr>
          <p:grpSpPr>
            <a:xfrm>
              <a:off x="9097065" y="1507441"/>
              <a:ext cx="2953162" cy="3524742"/>
              <a:chOff x="6724988" y="1665753"/>
              <a:chExt cx="2953162" cy="3524742"/>
            </a:xfrm>
          </p:grpSpPr>
          <p:pic>
            <p:nvPicPr>
              <p:cNvPr id="63" name="Picture 62">
                <a:extLst>
                  <a:ext uri="{FF2B5EF4-FFF2-40B4-BE49-F238E27FC236}">
                    <a16:creationId xmlns:a16="http://schemas.microsoft.com/office/drawing/2014/main" id="{7003887A-5DA7-D473-8541-10101DA53E28}"/>
                  </a:ext>
                </a:extLst>
              </p:cNvPr>
              <p:cNvPicPr>
                <a:picLocks noChangeAspect="1"/>
              </p:cNvPicPr>
              <p:nvPr/>
            </p:nvPicPr>
            <p:blipFill>
              <a:blip r:embed="rId3"/>
              <a:stretch>
                <a:fillRect/>
              </a:stretch>
            </p:blipFill>
            <p:spPr>
              <a:xfrm>
                <a:off x="6724988" y="1665753"/>
                <a:ext cx="2953162" cy="3524742"/>
              </a:xfrm>
              <a:prstGeom prst="rect">
                <a:avLst/>
              </a:prstGeom>
            </p:spPr>
          </p:pic>
          <p:sp>
            <p:nvSpPr>
              <p:cNvPr id="64" name="TextBox 63">
                <a:extLst>
                  <a:ext uri="{FF2B5EF4-FFF2-40B4-BE49-F238E27FC236}">
                    <a16:creationId xmlns:a16="http://schemas.microsoft.com/office/drawing/2014/main" id="{C780E7CE-76B2-9558-E973-924AD3F4DA59}"/>
                  </a:ext>
                </a:extLst>
              </p:cNvPr>
              <p:cNvSpPr txBox="1"/>
              <p:nvPr/>
            </p:nvSpPr>
            <p:spPr>
              <a:xfrm>
                <a:off x="6724988" y="1776549"/>
                <a:ext cx="482596" cy="369332"/>
              </a:xfrm>
              <a:prstGeom prst="rect">
                <a:avLst/>
              </a:prstGeom>
              <a:noFill/>
            </p:spPr>
            <p:txBody>
              <a:bodyPr wrap="square" rtlCol="0">
                <a:spAutoFit/>
              </a:bodyPr>
              <a:lstStyle/>
              <a:p>
                <a:r>
                  <a:rPr lang="en-US">
                    <a:solidFill>
                      <a:srgbClr val="FF0000"/>
                    </a:solidFill>
                  </a:rPr>
                  <a:t>1</a:t>
                </a:r>
              </a:p>
            </p:txBody>
          </p:sp>
          <p:sp>
            <p:nvSpPr>
              <p:cNvPr id="65" name="TextBox 64">
                <a:extLst>
                  <a:ext uri="{FF2B5EF4-FFF2-40B4-BE49-F238E27FC236}">
                    <a16:creationId xmlns:a16="http://schemas.microsoft.com/office/drawing/2014/main" id="{A0F002DC-A083-64DA-597A-AA1D238365DA}"/>
                  </a:ext>
                </a:extLst>
              </p:cNvPr>
              <p:cNvSpPr txBox="1"/>
              <p:nvPr/>
            </p:nvSpPr>
            <p:spPr>
              <a:xfrm>
                <a:off x="6724988" y="2520286"/>
                <a:ext cx="482596" cy="369332"/>
              </a:xfrm>
              <a:prstGeom prst="rect">
                <a:avLst/>
              </a:prstGeom>
              <a:noFill/>
            </p:spPr>
            <p:txBody>
              <a:bodyPr wrap="square" rtlCol="0">
                <a:spAutoFit/>
              </a:bodyPr>
              <a:lstStyle/>
              <a:p>
                <a:r>
                  <a:rPr lang="en-US">
                    <a:solidFill>
                      <a:srgbClr val="FF0000"/>
                    </a:solidFill>
                  </a:rPr>
                  <a:t>2</a:t>
                </a:r>
              </a:p>
            </p:txBody>
          </p:sp>
          <p:sp>
            <p:nvSpPr>
              <p:cNvPr id="66" name="TextBox 65">
                <a:extLst>
                  <a:ext uri="{FF2B5EF4-FFF2-40B4-BE49-F238E27FC236}">
                    <a16:creationId xmlns:a16="http://schemas.microsoft.com/office/drawing/2014/main" id="{0CF2C7CB-71CB-7229-D9CC-D9F6DFD65700}"/>
                  </a:ext>
                </a:extLst>
              </p:cNvPr>
              <p:cNvSpPr txBox="1"/>
              <p:nvPr/>
            </p:nvSpPr>
            <p:spPr>
              <a:xfrm>
                <a:off x="6793638" y="3906073"/>
                <a:ext cx="482596" cy="369332"/>
              </a:xfrm>
              <a:prstGeom prst="rect">
                <a:avLst/>
              </a:prstGeom>
              <a:noFill/>
            </p:spPr>
            <p:txBody>
              <a:bodyPr wrap="square" rtlCol="0">
                <a:spAutoFit/>
              </a:bodyPr>
              <a:lstStyle/>
              <a:p>
                <a:r>
                  <a:rPr lang="en-US">
                    <a:solidFill>
                      <a:srgbClr val="FF0000"/>
                    </a:solidFill>
                  </a:rPr>
                  <a:t>3</a:t>
                </a:r>
              </a:p>
            </p:txBody>
          </p:sp>
          <p:sp>
            <p:nvSpPr>
              <p:cNvPr id="67" name="TextBox 66">
                <a:extLst>
                  <a:ext uri="{FF2B5EF4-FFF2-40B4-BE49-F238E27FC236}">
                    <a16:creationId xmlns:a16="http://schemas.microsoft.com/office/drawing/2014/main" id="{3693792B-7121-6EBD-B87F-E3AE8279CE4F}"/>
                  </a:ext>
                </a:extLst>
              </p:cNvPr>
              <p:cNvSpPr txBox="1"/>
              <p:nvPr/>
            </p:nvSpPr>
            <p:spPr>
              <a:xfrm>
                <a:off x="6780295" y="4821163"/>
                <a:ext cx="482596" cy="369332"/>
              </a:xfrm>
              <a:prstGeom prst="rect">
                <a:avLst/>
              </a:prstGeom>
              <a:noFill/>
            </p:spPr>
            <p:txBody>
              <a:bodyPr wrap="square" rtlCol="0">
                <a:spAutoFit/>
              </a:bodyPr>
              <a:lstStyle/>
              <a:p>
                <a:r>
                  <a:rPr lang="en-US">
                    <a:solidFill>
                      <a:srgbClr val="FF0000"/>
                    </a:solidFill>
                  </a:rPr>
                  <a:t>4</a:t>
                </a:r>
              </a:p>
            </p:txBody>
          </p:sp>
        </p:grpSp>
        <p:sp>
          <p:nvSpPr>
            <p:cNvPr id="62" name="TextBox 61">
              <a:extLst>
                <a:ext uri="{FF2B5EF4-FFF2-40B4-BE49-F238E27FC236}">
                  <a16:creationId xmlns:a16="http://schemas.microsoft.com/office/drawing/2014/main" id="{ECCDE24C-B3D2-69D1-E491-76240C640644}"/>
                </a:ext>
              </a:extLst>
            </p:cNvPr>
            <p:cNvSpPr txBox="1"/>
            <p:nvPr/>
          </p:nvSpPr>
          <p:spPr>
            <a:xfrm>
              <a:off x="9097065" y="752118"/>
              <a:ext cx="3076873" cy="738664"/>
            </a:xfrm>
            <a:prstGeom prst="rect">
              <a:avLst/>
            </a:prstGeom>
            <a:noFill/>
          </p:spPr>
          <p:txBody>
            <a:bodyPr wrap="square" rtlCol="0">
              <a:spAutoFit/>
            </a:bodyPr>
            <a:lstStyle/>
            <a:p>
              <a:r>
                <a:rPr lang="en-US" sz="1400">
                  <a:solidFill>
                    <a:schemeClr val="bg1"/>
                  </a:solidFill>
                </a:rPr>
                <a:t>To change image: Select cathode image/ right click mouse and select</a:t>
              </a:r>
              <a:br>
                <a:rPr lang="en-US" sz="1400">
                  <a:solidFill>
                    <a:schemeClr val="bg1"/>
                  </a:solidFill>
                </a:rPr>
              </a:br>
              <a:r>
                <a:rPr lang="en-US" sz="1400">
                  <a:solidFill>
                    <a:schemeClr val="bg1"/>
                  </a:solidFill>
                </a:rPr>
                <a:t>Format Picture.</a:t>
              </a:r>
            </a:p>
          </p:txBody>
        </p:sp>
      </p:grpSp>
      <p:sp>
        <p:nvSpPr>
          <p:cNvPr id="3" name="Slide Number Placeholder 2">
            <a:extLst>
              <a:ext uri="{FF2B5EF4-FFF2-40B4-BE49-F238E27FC236}">
                <a16:creationId xmlns:a16="http://schemas.microsoft.com/office/drawing/2014/main" id="{5D69A5BD-3BE9-4565-6008-A4D29B498D33}"/>
              </a:ext>
            </a:extLst>
          </p:cNvPr>
          <p:cNvSpPr>
            <a:spLocks noGrp="1"/>
          </p:cNvSpPr>
          <p:nvPr userDrawn="1">
            <p:ph type="sldNum" sz="quarter" idx="10"/>
          </p:nvPr>
        </p:nvSpPr>
        <p:spPr/>
        <p:txBody>
          <a:bodyPr/>
          <a:lstStyle>
            <a:lvl1pPr>
              <a:defRPr>
                <a:solidFill>
                  <a:schemeClr val="bg1"/>
                </a:solidFill>
              </a:defRPr>
            </a:lvl1pPr>
          </a:lstStyle>
          <a:p>
            <a:fld id="{FF95D46F-68E8-4171-8536-729DEB5A20DE}" type="slidenum">
              <a:rPr lang="en-US" smtClean="0"/>
              <a:pPr/>
              <a:t>‹#›</a:t>
            </a:fld>
            <a:endParaRPr lang="en-US"/>
          </a:p>
        </p:txBody>
      </p:sp>
      <p:sp>
        <p:nvSpPr>
          <p:cNvPr id="4" name="Slide Number Placeholder 3">
            <a:extLst>
              <a:ext uri="{FF2B5EF4-FFF2-40B4-BE49-F238E27FC236}">
                <a16:creationId xmlns:a16="http://schemas.microsoft.com/office/drawing/2014/main" id="{3FE253E0-ECBA-E251-25C9-8A25A7DC6899}"/>
              </a:ext>
            </a:extLst>
          </p:cNvPr>
          <p:cNvSpPr txBox="1">
            <a:spLocks/>
          </p:cNvSpPr>
          <p:nvPr userDrawn="1"/>
        </p:nvSpPr>
        <p:spPr>
          <a:xfrm>
            <a:off x="11400990" y="6613071"/>
            <a:ext cx="782845" cy="244929"/>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F95D46F-68E8-4171-8536-729DEB5A20DE}" type="slidenum">
              <a:rPr lang="en-US" smtClean="0">
                <a:solidFill>
                  <a:schemeClr val="bg1"/>
                </a:solidFill>
              </a:rPr>
              <a:pPr>
                <a:defRPr/>
              </a:pPr>
              <a:t>‹#›</a:t>
            </a:fld>
            <a:endParaRPr lang="en-US">
              <a:solidFill>
                <a:schemeClr val="bg1"/>
              </a:solidFill>
            </a:endParaRPr>
          </a:p>
        </p:txBody>
      </p:sp>
      <p:sp>
        <p:nvSpPr>
          <p:cNvPr id="5" name="Text Placeholder 4">
            <a:extLst>
              <a:ext uri="{FF2B5EF4-FFF2-40B4-BE49-F238E27FC236}">
                <a16:creationId xmlns:a16="http://schemas.microsoft.com/office/drawing/2014/main" id="{EA2BA586-7C38-D4FF-6331-366B6F7E3EB2}"/>
              </a:ext>
            </a:extLst>
          </p:cNvPr>
          <p:cNvSpPr>
            <a:spLocks noGrp="1"/>
          </p:cNvSpPr>
          <p:nvPr userDrawn="1">
            <p:ph type="body" sz="quarter" idx="11"/>
          </p:nvPr>
        </p:nvSpPr>
        <p:spPr>
          <a:xfrm>
            <a:off x="364174" y="3429000"/>
            <a:ext cx="3739514" cy="1051869"/>
          </a:xfrm>
        </p:spPr>
        <p:txBody>
          <a:bodyPr>
            <a:noAutofit/>
          </a:bodyPr>
          <a:lstStyle>
            <a:lvl1pPr>
              <a:buFontTx/>
              <a:buNone/>
              <a:defRPr sz="2000">
                <a:solidFill>
                  <a:schemeClr val="bg1"/>
                </a:solidFill>
              </a:defRPr>
            </a:lvl1pPr>
            <a:lvl2pPr>
              <a:buFontTx/>
              <a:buNone/>
              <a:defRPr sz="1800">
                <a:solidFill>
                  <a:schemeClr val="bg1"/>
                </a:solidFill>
              </a:defRPr>
            </a:lvl2pPr>
            <a:lvl3pPr>
              <a:buFontTx/>
              <a:buNone/>
              <a:defRPr sz="1600">
                <a:solidFill>
                  <a:schemeClr val="bg1"/>
                </a:solidFill>
              </a:defRPr>
            </a:lvl3pPr>
            <a:lvl4pPr>
              <a:buFontTx/>
              <a:buNone/>
              <a:defRPr sz="1400">
                <a:solidFill>
                  <a:schemeClr val="bg1"/>
                </a:solidFill>
              </a:defRPr>
            </a:lvl4pPr>
            <a:lvl5pPr>
              <a:buFontTx/>
              <a:buNone/>
              <a:defRPr sz="1400">
                <a:solidFill>
                  <a:schemeClr val="bg1"/>
                </a:solidFill>
              </a:defRPr>
            </a:lvl5pPr>
          </a:lstStyle>
          <a:p>
            <a:pPr lvl="0"/>
            <a:r>
              <a:rPr lang="en-US"/>
              <a:t>Click to edit Master text styles</a:t>
            </a:r>
          </a:p>
        </p:txBody>
      </p:sp>
      <p:sp>
        <p:nvSpPr>
          <p:cNvPr id="8" name="TextBox 7">
            <a:extLst>
              <a:ext uri="{FF2B5EF4-FFF2-40B4-BE49-F238E27FC236}">
                <a16:creationId xmlns:a16="http://schemas.microsoft.com/office/drawing/2014/main" id="{5E7110DE-1DF8-3A3A-4B9D-F749FFAA1690}"/>
              </a:ext>
            </a:extLst>
          </p:cNvPr>
          <p:cNvSpPr txBox="1"/>
          <p:nvPr userDrawn="1"/>
        </p:nvSpPr>
        <p:spPr>
          <a:xfrm>
            <a:off x="283730" y="6165849"/>
            <a:ext cx="508920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a:solidFill>
                  <a:srgbClr val="FFFF00"/>
                </a:solidFill>
              </a:rPr>
              <a:t>If you need to share a video externally, please contact the Communications team. Contact Nathan Gonzalez (ngonzale4@fmi.com) or Michelle Boyle (mboyle@fmi.com) for further support.</a:t>
            </a:r>
          </a:p>
        </p:txBody>
      </p:sp>
      <p:sp>
        <p:nvSpPr>
          <p:cNvPr id="10" name="Oval 9">
            <a:extLst>
              <a:ext uri="{FF2B5EF4-FFF2-40B4-BE49-F238E27FC236}">
                <a16:creationId xmlns:a16="http://schemas.microsoft.com/office/drawing/2014/main" id="{351B53F1-C6A0-3C58-D595-13347E394C3B}"/>
              </a:ext>
            </a:extLst>
          </p:cNvPr>
          <p:cNvSpPr/>
          <p:nvPr userDrawn="1"/>
        </p:nvSpPr>
        <p:spPr>
          <a:xfrm>
            <a:off x="6251171" y="1687484"/>
            <a:ext cx="955964" cy="548640"/>
          </a:xfrm>
          <a:prstGeom prst="ellipse">
            <a:avLst/>
          </a:prstGeom>
          <a:noFill/>
          <a:ln>
            <a:solidFill>
              <a:srgbClr val="ED1C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BA2D02-B9ED-4EEB-42DE-0ED8F5A41F52}"/>
              </a:ext>
            </a:extLst>
          </p:cNvPr>
          <p:cNvSpPr/>
          <p:nvPr userDrawn="1"/>
        </p:nvSpPr>
        <p:spPr>
          <a:xfrm>
            <a:off x="6405372" y="3217062"/>
            <a:ext cx="2055678" cy="218793"/>
          </a:xfrm>
          <a:prstGeom prst="rect">
            <a:avLst/>
          </a:prstGeom>
          <a:noFill/>
          <a:ln>
            <a:solidFill>
              <a:srgbClr val="ED1C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1B1D8A8-6C12-EACB-2F6E-2D5FAA3A91F5}"/>
              </a:ext>
            </a:extLst>
          </p:cNvPr>
          <p:cNvSpPr/>
          <p:nvPr userDrawn="1"/>
        </p:nvSpPr>
        <p:spPr>
          <a:xfrm>
            <a:off x="6418715" y="4182977"/>
            <a:ext cx="1287183" cy="218793"/>
          </a:xfrm>
          <a:prstGeom prst="rect">
            <a:avLst/>
          </a:prstGeom>
          <a:noFill/>
          <a:ln>
            <a:solidFill>
              <a:srgbClr val="ED1C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F206767-C29A-AB94-1129-E75103FDD5AC}"/>
              </a:ext>
            </a:extLst>
          </p:cNvPr>
          <p:cNvSpPr/>
          <p:nvPr userDrawn="1"/>
        </p:nvSpPr>
        <p:spPr>
          <a:xfrm>
            <a:off x="6342094" y="4534293"/>
            <a:ext cx="2961133" cy="67683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EC4D205-C44E-0E55-818A-767886651C3F}"/>
              </a:ext>
            </a:extLst>
          </p:cNvPr>
          <p:cNvSpPr txBox="1"/>
          <p:nvPr userDrawn="1"/>
        </p:nvSpPr>
        <p:spPr>
          <a:xfrm>
            <a:off x="6342094" y="4519113"/>
            <a:ext cx="3140151" cy="738664"/>
          </a:xfrm>
          <a:prstGeom prst="rect">
            <a:avLst/>
          </a:prstGeom>
          <a:noFill/>
        </p:spPr>
        <p:txBody>
          <a:bodyPr wrap="square" rtlCol="0">
            <a:spAutoFit/>
          </a:bodyPr>
          <a:lstStyle/>
          <a:p>
            <a:r>
              <a:rPr lang="en-US" sz="1400">
                <a:solidFill>
                  <a:schemeClr val="bg1"/>
                </a:solidFill>
              </a:rPr>
              <a:t>After image is placed: Select image and adjust as needed with offset percentages. </a:t>
            </a:r>
          </a:p>
        </p:txBody>
      </p:sp>
      <p:pic>
        <p:nvPicPr>
          <p:cNvPr id="18" name="Picture 17">
            <a:extLst>
              <a:ext uri="{FF2B5EF4-FFF2-40B4-BE49-F238E27FC236}">
                <a16:creationId xmlns:a16="http://schemas.microsoft.com/office/drawing/2014/main" id="{AC193176-65CE-2D7B-BA5E-8A47058B9934}"/>
              </a:ext>
            </a:extLst>
          </p:cNvPr>
          <p:cNvPicPr>
            <a:picLocks noChangeAspect="1"/>
          </p:cNvPicPr>
          <p:nvPr userDrawn="1"/>
        </p:nvPicPr>
        <p:blipFill>
          <a:blip r:embed="rId4"/>
          <a:srcRect t="46772"/>
          <a:stretch>
            <a:fillRect/>
          </a:stretch>
        </p:blipFill>
        <p:spPr>
          <a:xfrm>
            <a:off x="6302027" y="5246248"/>
            <a:ext cx="3037762" cy="1500713"/>
          </a:xfrm>
          <a:prstGeom prst="rect">
            <a:avLst/>
          </a:prstGeom>
        </p:spPr>
      </p:pic>
      <p:sp>
        <p:nvSpPr>
          <p:cNvPr id="19" name="Rectangle 18">
            <a:extLst>
              <a:ext uri="{FF2B5EF4-FFF2-40B4-BE49-F238E27FC236}">
                <a16:creationId xmlns:a16="http://schemas.microsoft.com/office/drawing/2014/main" id="{4BA2D281-ACFD-7B4D-EF06-166AC9657093}"/>
              </a:ext>
            </a:extLst>
          </p:cNvPr>
          <p:cNvSpPr/>
          <p:nvPr userDrawn="1"/>
        </p:nvSpPr>
        <p:spPr>
          <a:xfrm>
            <a:off x="6391697" y="6056452"/>
            <a:ext cx="2835429" cy="661503"/>
          </a:xfrm>
          <a:prstGeom prst="rect">
            <a:avLst/>
          </a:prstGeom>
          <a:noFill/>
          <a:ln>
            <a:solidFill>
              <a:srgbClr val="ED1C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0A57EB9-3E76-071B-E9D3-4BE06631938F}"/>
              </a:ext>
            </a:extLst>
          </p:cNvPr>
          <p:cNvGrpSpPr/>
          <p:nvPr userDrawn="1"/>
        </p:nvGrpSpPr>
        <p:grpSpPr>
          <a:xfrm>
            <a:off x="672327" y="5080942"/>
            <a:ext cx="2462145" cy="950765"/>
            <a:chOff x="672327" y="5080942"/>
            <a:chExt cx="2462145" cy="950765"/>
          </a:xfrm>
        </p:grpSpPr>
        <p:sp>
          <p:nvSpPr>
            <p:cNvPr id="17" name="Title 4">
              <a:extLst>
                <a:ext uri="{FF2B5EF4-FFF2-40B4-BE49-F238E27FC236}">
                  <a16:creationId xmlns:a16="http://schemas.microsoft.com/office/drawing/2014/main" id="{ECAE07F9-B309-36A5-676D-0D9D5DD1CC47}"/>
                </a:ext>
              </a:extLst>
            </p:cNvPr>
            <p:cNvSpPr txBox="1">
              <a:spLocks/>
            </p:cNvSpPr>
            <p:nvPr/>
          </p:nvSpPr>
          <p:spPr>
            <a:xfrm>
              <a:off x="672327" y="5154143"/>
              <a:ext cx="1442371" cy="723846"/>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7931D"/>
                  </a:solidFill>
                  <a:effectLst/>
                  <a:uLnTx/>
                  <a:uFillTx/>
                  <a:latin typeface="Arial" panose="020B0604020202020204" pitchFamily="34" charset="0"/>
                  <a:ea typeface="+mj-ea"/>
                  <a:cs typeface="Arial" panose="020B0604020202020204" pitchFamily="34" charset="0"/>
                  <a:hlinkClick r:id="rId5">
                    <a:extLst>
                      <a:ext uri="{A12FA001-AC4F-418D-AE19-62706E023703}">
                        <ahyp:hlinkClr xmlns:ahyp="http://schemas.microsoft.com/office/drawing/2018/hyperlinkcolor" val="tx"/>
                      </a:ext>
                    </a:extLst>
                  </a:hlinkClick>
                </a:rPr>
                <a:t>Video</a:t>
              </a:r>
              <a:endParaRPr kumimoji="0" lang="en-US" sz="2800" b="0" i="0" u="none" strike="noStrike" kern="1200" cap="none" spc="0" normalizeH="0" baseline="0" noProof="0">
                <a:ln>
                  <a:noFill/>
                </a:ln>
                <a:solidFill>
                  <a:srgbClr val="F7931D"/>
                </a:solidFill>
                <a:effectLst/>
                <a:uLnTx/>
                <a:uFillTx/>
                <a:latin typeface="Arial" panose="020B0604020202020204" pitchFamily="34" charset="0"/>
                <a:ea typeface="+mj-ea"/>
                <a:cs typeface="Arial" panose="020B0604020202020204" pitchFamily="34" charset="0"/>
              </a:endParaRPr>
            </a:p>
          </p:txBody>
        </p:sp>
        <p:sp>
          <p:nvSpPr>
            <p:cNvPr id="20" name="Oval 19">
              <a:extLst>
                <a:ext uri="{FF2B5EF4-FFF2-40B4-BE49-F238E27FC236}">
                  <a16:creationId xmlns:a16="http://schemas.microsoft.com/office/drawing/2014/main" id="{9E6DC25F-3AB7-726F-5885-4CB7C34E68B0}"/>
                </a:ext>
              </a:extLst>
            </p:cNvPr>
            <p:cNvSpPr/>
            <p:nvPr/>
          </p:nvSpPr>
          <p:spPr>
            <a:xfrm>
              <a:off x="2128176" y="5080942"/>
              <a:ext cx="1006296" cy="950765"/>
            </a:xfrm>
            <a:prstGeom prst="ellipse">
              <a:avLst/>
            </a:prstGeom>
            <a:gradFill flip="none" rotWithShape="1">
              <a:gsLst>
                <a:gs pos="72000">
                  <a:srgbClr val="005BAB"/>
                </a:gs>
                <a:gs pos="51000">
                  <a:srgbClr val="0B2036"/>
                </a:gs>
                <a:gs pos="90000">
                  <a:srgbClr val="005BAB"/>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hlinkClick r:id="rId5"/>
              <a:extLst>
                <a:ext uri="{FF2B5EF4-FFF2-40B4-BE49-F238E27FC236}">
                  <a16:creationId xmlns:a16="http://schemas.microsoft.com/office/drawing/2014/main" id="{E31F5B0B-758B-5F3F-3E71-21FAE4FFCC80}"/>
                </a:ext>
              </a:extLst>
            </p:cNvPr>
            <p:cNvSpPr/>
            <p:nvPr/>
          </p:nvSpPr>
          <p:spPr>
            <a:xfrm rot="5400000">
              <a:off x="2473929" y="5337840"/>
              <a:ext cx="395379" cy="436971"/>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22" name="Group 21">
            <a:extLst>
              <a:ext uri="{FF2B5EF4-FFF2-40B4-BE49-F238E27FC236}">
                <a16:creationId xmlns:a16="http://schemas.microsoft.com/office/drawing/2014/main" id="{377C05CF-E0B2-0DAB-7353-3211478AEAEB}"/>
              </a:ext>
            </a:extLst>
          </p:cNvPr>
          <p:cNvGrpSpPr/>
          <p:nvPr userDrawn="1"/>
        </p:nvGrpSpPr>
        <p:grpSpPr>
          <a:xfrm>
            <a:off x="234121" y="283190"/>
            <a:ext cx="3066939" cy="962167"/>
            <a:chOff x="234121" y="283190"/>
            <a:chExt cx="3066939" cy="962167"/>
          </a:xfrm>
        </p:grpSpPr>
        <p:pic>
          <p:nvPicPr>
            <p:cNvPr id="23" name="Picture 22">
              <a:extLst>
                <a:ext uri="{FF2B5EF4-FFF2-40B4-BE49-F238E27FC236}">
                  <a16:creationId xmlns:a16="http://schemas.microsoft.com/office/drawing/2014/main" id="{2A5B5591-2D22-9A2A-695B-98503BDFEBB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10800000">
              <a:off x="234121" y="283190"/>
              <a:ext cx="389653" cy="962167"/>
            </a:xfrm>
            <a:prstGeom prst="rect">
              <a:avLst/>
            </a:prstGeom>
          </p:spPr>
        </p:pic>
        <p:pic>
          <p:nvPicPr>
            <p:cNvPr id="24" name="Picture 23">
              <a:extLst>
                <a:ext uri="{FF2B5EF4-FFF2-40B4-BE49-F238E27FC236}">
                  <a16:creationId xmlns:a16="http://schemas.microsoft.com/office/drawing/2014/main" id="{66A54EE8-FCC1-4A03-846C-8E5ABA37AA6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8755" y="638728"/>
              <a:ext cx="2502305" cy="221073"/>
            </a:xfrm>
            <a:prstGeom prst="rect">
              <a:avLst/>
            </a:prstGeom>
          </p:spPr>
        </p:pic>
      </p:grpSp>
      <p:sp>
        <p:nvSpPr>
          <p:cNvPr id="25" name="Rectangle 24">
            <a:extLst>
              <a:ext uri="{FF2B5EF4-FFF2-40B4-BE49-F238E27FC236}">
                <a16:creationId xmlns:a16="http://schemas.microsoft.com/office/drawing/2014/main" id="{D4845146-98F8-728D-E247-342341C856E5}"/>
              </a:ext>
            </a:extLst>
          </p:cNvPr>
          <p:cNvSpPr/>
          <p:nvPr userDrawn="1"/>
        </p:nvSpPr>
        <p:spPr>
          <a:xfrm rot="16200000" flipV="1">
            <a:off x="2206619" y="1374618"/>
            <a:ext cx="54499" cy="3739388"/>
          </a:xfrm>
          <a:prstGeom prst="rect">
            <a:avLst/>
          </a:prstGeom>
          <a:gradFill>
            <a:gsLst>
              <a:gs pos="57000">
                <a:srgbClr val="F7931D"/>
              </a:gs>
              <a:gs pos="77000">
                <a:srgbClr val="8A4724"/>
              </a:gs>
              <a:gs pos="25000">
                <a:srgbClr val="F7931D"/>
              </a:gs>
              <a:gs pos="4000">
                <a:srgbClr val="B56942"/>
              </a:gs>
              <a:gs pos="97000">
                <a:srgbClr val="BD642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63834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vertTitleAndTx" preserve="1">
  <p:cSld name="Portrai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04B3DC2-85F7-A451-FE46-7FD686D6B17A}"/>
              </a:ext>
            </a:extLst>
          </p:cNvPr>
          <p:cNvGrpSpPr/>
          <p:nvPr userDrawn="1"/>
        </p:nvGrpSpPr>
        <p:grpSpPr>
          <a:xfrm>
            <a:off x="10801977" y="1"/>
            <a:ext cx="1390023" cy="6857998"/>
            <a:chOff x="10801977" y="1"/>
            <a:chExt cx="1390023" cy="6857998"/>
          </a:xfrm>
        </p:grpSpPr>
        <p:pic>
          <p:nvPicPr>
            <p:cNvPr id="5" name="Picture 4">
              <a:extLst>
                <a:ext uri="{FF2B5EF4-FFF2-40B4-BE49-F238E27FC236}">
                  <a16:creationId xmlns:a16="http://schemas.microsoft.com/office/drawing/2014/main" id="{909BF646-BA10-9EBB-D3B7-475CFAE855D2}"/>
                </a:ext>
              </a:extLst>
            </p:cNvPr>
            <p:cNvPicPr>
              <a:picLocks noChangeAspect="1"/>
            </p:cNvPicPr>
            <p:nvPr userDrawn="1"/>
          </p:nvPicPr>
          <p:blipFill>
            <a:blip r:embed="rId2">
              <a:extLst>
                <a:ext uri="{28A0092B-C50C-407E-A947-70E740481C1C}">
                  <a14:useLocalDpi xmlns:a14="http://schemas.microsoft.com/office/drawing/2010/main" val="0"/>
                </a:ext>
              </a:extLst>
            </a:blip>
            <a:srcRect l="48851" r="2016" b="82296"/>
            <a:stretch>
              <a:fillRect/>
            </a:stretch>
          </p:blipFill>
          <p:spPr>
            <a:xfrm rot="5400000">
              <a:off x="8067990" y="2733988"/>
              <a:ext cx="6857998" cy="1390023"/>
            </a:xfrm>
            <a:prstGeom prst="rect">
              <a:avLst/>
            </a:prstGeom>
          </p:spPr>
        </p:pic>
        <p:pic>
          <p:nvPicPr>
            <p:cNvPr id="11" name="Picture 10">
              <a:extLst>
                <a:ext uri="{FF2B5EF4-FFF2-40B4-BE49-F238E27FC236}">
                  <a16:creationId xmlns:a16="http://schemas.microsoft.com/office/drawing/2014/main" id="{79D11A26-BC0B-4713-A876-ADB9191EEE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11031621" y="5970698"/>
              <a:ext cx="1110931" cy="306872"/>
            </a:xfrm>
            <a:prstGeom prst="rect">
              <a:avLst/>
            </a:prstGeom>
          </p:spPr>
        </p:pic>
      </p:grpSp>
      <p:sp>
        <p:nvSpPr>
          <p:cNvPr id="2" name="Vertical Title 1">
            <a:extLst>
              <a:ext uri="{FF2B5EF4-FFF2-40B4-BE49-F238E27FC236}">
                <a16:creationId xmlns:a16="http://schemas.microsoft.com/office/drawing/2014/main" id="{EC5AEA86-45BD-F36F-D73D-D0ADC65BDC53}"/>
              </a:ext>
            </a:extLst>
          </p:cNvPr>
          <p:cNvSpPr>
            <a:spLocks noGrp="1"/>
          </p:cNvSpPr>
          <p:nvPr userDrawn="1">
            <p:ph type="title" orient="vert"/>
          </p:nvPr>
        </p:nvSpPr>
        <p:spPr>
          <a:xfrm>
            <a:off x="11057793" y="331080"/>
            <a:ext cx="902062" cy="4981750"/>
          </a:xfrm>
        </p:spPr>
        <p:txBody>
          <a:bodyPr vert="eaVert">
            <a:normAutofit/>
          </a:bodyPr>
          <a:lstStyle>
            <a:lvl1pPr>
              <a:defRPr sz="2000"/>
            </a:lvl1pPr>
          </a:lstStyle>
          <a:p>
            <a:r>
              <a:rPr lang="en-US"/>
              <a:t>Click to edit Master title style</a:t>
            </a:r>
          </a:p>
        </p:txBody>
      </p:sp>
      <p:sp>
        <p:nvSpPr>
          <p:cNvPr id="3" name="Vertical Text Placeholder 2">
            <a:extLst>
              <a:ext uri="{FF2B5EF4-FFF2-40B4-BE49-F238E27FC236}">
                <a16:creationId xmlns:a16="http://schemas.microsoft.com/office/drawing/2014/main" id="{80A5B418-CF41-A229-3C68-FB77F971B784}"/>
              </a:ext>
            </a:extLst>
          </p:cNvPr>
          <p:cNvSpPr>
            <a:spLocks noGrp="1"/>
          </p:cNvSpPr>
          <p:nvPr userDrawn="1">
            <p:ph type="body" orient="vert" idx="1"/>
          </p:nvPr>
        </p:nvSpPr>
        <p:spPr>
          <a:xfrm>
            <a:off x="838200" y="339244"/>
            <a:ext cx="9775004" cy="6179513"/>
          </a:xfrm>
        </p:spPr>
        <p:txBody>
          <a:bodyPr vert="eaVe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20E87E25-1461-DF34-46CD-ECA117878838}"/>
              </a:ext>
            </a:extLst>
          </p:cNvPr>
          <p:cNvSpPr>
            <a:spLocks noGrp="1"/>
          </p:cNvSpPr>
          <p:nvPr userDrawn="1">
            <p:ph type="sldNum" sz="quarter" idx="4"/>
          </p:nvPr>
        </p:nvSpPr>
        <p:spPr>
          <a:xfrm rot="5400000">
            <a:off x="-503464" y="6109607"/>
            <a:ext cx="1251857"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pic>
        <p:nvPicPr>
          <p:cNvPr id="7" name="Picture 6" descr="A blue and black logo&#10;&#10;AI-generated content may be incorrect.">
            <a:extLst>
              <a:ext uri="{FF2B5EF4-FFF2-40B4-BE49-F238E27FC236}">
                <a16:creationId xmlns:a16="http://schemas.microsoft.com/office/drawing/2014/main" id="{77E87D70-FFA7-33E1-1C21-6B5F7DCAF6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974785" y="3193294"/>
            <a:ext cx="2665908" cy="471410"/>
          </a:xfrm>
          <a:prstGeom prst="rect">
            <a:avLst/>
          </a:prstGeom>
        </p:spPr>
      </p:pic>
    </p:spTree>
    <p:extLst>
      <p:ext uri="{BB962C8B-B14F-4D97-AF65-F5344CB8AC3E}">
        <p14:creationId xmlns:p14="http://schemas.microsoft.com/office/powerpoint/2010/main" val="28491100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62F3-B568-ACA3-CBAC-CE2F0F5C52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8A4A0B-0457-4432-D18D-4CCBF3247E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4CFA291A-FE26-B56E-72EE-67CD80D6BEB9}"/>
              </a:ext>
            </a:extLst>
          </p:cNvPr>
          <p:cNvSpPr>
            <a:spLocks noGrp="1"/>
          </p:cNvSpPr>
          <p:nvPr>
            <p:ph type="sldNum" sz="quarter" idx="10"/>
          </p:nvPr>
        </p:nvSpPr>
        <p:spPr/>
        <p:txBody>
          <a:bodyPr/>
          <a:lstStyle/>
          <a:p>
            <a:fld id="{FF95D46F-68E8-4171-8536-729DEB5A20DE}" type="slidenum">
              <a:rPr lang="en-US" smtClean="0"/>
              <a:pPr/>
              <a:t>‹#›</a:t>
            </a:fld>
            <a:endParaRPr lang="en-US"/>
          </a:p>
        </p:txBody>
      </p:sp>
    </p:spTree>
    <p:extLst>
      <p:ext uri="{BB962C8B-B14F-4D97-AF65-F5344CB8AC3E}">
        <p14:creationId xmlns:p14="http://schemas.microsoft.com/office/powerpoint/2010/main" val="4246222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tags" Target="../tags/tag1.xml"/><Relationship Id="rId3" Type="http://schemas.openxmlformats.org/officeDocument/2006/relationships/slideLayout" Target="../slideLayouts/slideLayout63.xml"/><Relationship Id="rId21" Type="http://schemas.openxmlformats.org/officeDocument/2006/relationships/image" Target="../media/image18.jpeg"/><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theme" Target="../theme/theme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image" Target="../media/image17.emf"/><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oleObject" Target="../embeddings/oleObject1.bin"/><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image" Target="../media/image1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4D42A2-8BB9-77B9-AD19-5A9363F5E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49FECB-7E89-CE2E-9865-C9EB9AF71C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5C3737E-9F50-F202-86CC-52EB33E77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625E95-2BBC-452C-90C8-81BD8E2C2A72}" type="slidenum">
              <a:rPr lang="en-US" smtClean="0"/>
              <a:t>‹#›</a:t>
            </a:fld>
            <a:endParaRPr lang="en-US"/>
          </a:p>
        </p:txBody>
      </p:sp>
    </p:spTree>
    <p:extLst>
      <p:ext uri="{BB962C8B-B14F-4D97-AF65-F5344CB8AC3E}">
        <p14:creationId xmlns:p14="http://schemas.microsoft.com/office/powerpoint/2010/main" val="110031864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1" r:id="rId4"/>
    <p:sldLayoutId id="2147483660" r:id="rId5"/>
    <p:sldLayoutId id="2147483663" r:id="rId6"/>
    <p:sldLayoutId id="2147483652" r:id="rId7"/>
    <p:sldLayoutId id="2147483665" r:id="rId8"/>
    <p:sldLayoutId id="2147483654" r:id="rId9"/>
    <p:sldLayoutId id="2147483661" r:id="rId10"/>
    <p:sldLayoutId id="2147483662" r:id="rId11"/>
    <p:sldLayoutId id="2147483664" r:id="rId12"/>
    <p:sldLayoutId id="2147483653" r:id="rId13"/>
    <p:sldLayoutId id="2147483656" r:id="rId14"/>
    <p:sldLayoutId id="2147483657" r:id="rId15"/>
    <p:sldLayoutId id="2147483658" r:id="rId16"/>
    <p:sldLayoutId id="2147483659" r:id="rId17"/>
    <p:sldLayoutId id="2147483680" r:id="rId18"/>
    <p:sldLayoutId id="214748368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AD61B1-6302-ABA8-ED10-4503DABAB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D3025-4338-FEC5-8D95-A4CC3D35D6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52029-E038-6A08-DCD7-2403EACD10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6671A-AB33-4865-BCED-59125E8F2836}" type="datetimeFigureOut">
              <a:rPr lang="en-US" smtClean="0"/>
              <a:t>9/17/2026</a:t>
            </a:fld>
            <a:endParaRPr lang="en-US"/>
          </a:p>
        </p:txBody>
      </p:sp>
      <p:sp>
        <p:nvSpPr>
          <p:cNvPr id="5" name="Footer Placeholder 4">
            <a:extLst>
              <a:ext uri="{FF2B5EF4-FFF2-40B4-BE49-F238E27FC236}">
                <a16:creationId xmlns:a16="http://schemas.microsoft.com/office/drawing/2014/main" id="{9E18E9B8-97CF-4E42-55C5-05F14327D5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59BB0E-3C24-B48F-78EF-6C40E6362A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3296E-F7C4-4AA4-86D1-B9026AE5D817}" type="slidenum">
              <a:rPr lang="en-US" smtClean="0"/>
              <a:t>‹#›</a:t>
            </a:fld>
            <a:endParaRPr lang="en-US"/>
          </a:p>
        </p:txBody>
      </p:sp>
    </p:spTree>
    <p:extLst>
      <p:ext uri="{BB962C8B-B14F-4D97-AF65-F5344CB8AC3E}">
        <p14:creationId xmlns:p14="http://schemas.microsoft.com/office/powerpoint/2010/main" val="424022368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FF3E7E2-84F1-4C93-9C33-3D079071C2B7}"/>
              </a:ext>
            </a:extLst>
          </p:cNvPr>
          <p:cNvSpPr/>
          <p:nvPr userDrawn="1"/>
        </p:nvSpPr>
        <p:spPr>
          <a:xfrm>
            <a:off x="3175" y="-26162"/>
            <a:ext cx="12188825" cy="651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778960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Lst>
  <p:txStyles>
    <p:titleStyle>
      <a:lvl1pPr algn="l" defTabSz="914408"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566933"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p:bodyStyle>
    <p:otherStyle>
      <a:defPPr>
        <a:defRPr lang="en-US"/>
      </a:defPPr>
      <a:lvl1pPr marL="0" algn="l" defTabSz="914408" rtl="0" eaLnBrk="1" latinLnBrk="0" hangingPunct="1">
        <a:defRPr sz="1801" kern="1200">
          <a:solidFill>
            <a:schemeClr val="tx1"/>
          </a:solidFill>
          <a:latin typeface="+mn-lt"/>
          <a:ea typeface="+mn-ea"/>
          <a:cs typeface="+mn-cs"/>
        </a:defRPr>
      </a:lvl1pPr>
      <a:lvl2pPr marL="457204" algn="l" defTabSz="914408" rtl="0" eaLnBrk="1" latinLnBrk="0" hangingPunct="1">
        <a:defRPr sz="1801" kern="1200">
          <a:solidFill>
            <a:schemeClr val="tx1"/>
          </a:solidFill>
          <a:latin typeface="+mn-lt"/>
          <a:ea typeface="+mn-ea"/>
          <a:cs typeface="+mn-cs"/>
        </a:defRPr>
      </a:lvl2pPr>
      <a:lvl3pPr marL="914408" algn="l" defTabSz="914408" rtl="0" eaLnBrk="1" latinLnBrk="0" hangingPunct="1">
        <a:defRPr sz="1801" kern="1200">
          <a:solidFill>
            <a:schemeClr val="tx1"/>
          </a:solidFill>
          <a:latin typeface="+mn-lt"/>
          <a:ea typeface="+mn-ea"/>
          <a:cs typeface="+mn-cs"/>
        </a:defRPr>
      </a:lvl3pPr>
      <a:lvl4pPr marL="1371612" algn="l" defTabSz="914408" rtl="0" eaLnBrk="1" latinLnBrk="0" hangingPunct="1">
        <a:defRPr sz="1801" kern="1200">
          <a:solidFill>
            <a:schemeClr val="tx1"/>
          </a:solidFill>
          <a:latin typeface="+mn-lt"/>
          <a:ea typeface="+mn-ea"/>
          <a:cs typeface="+mn-cs"/>
        </a:defRPr>
      </a:lvl4pPr>
      <a:lvl5pPr marL="1828816" algn="l" defTabSz="914408" rtl="0" eaLnBrk="1" latinLnBrk="0" hangingPunct="1">
        <a:defRPr sz="1801" kern="1200">
          <a:solidFill>
            <a:schemeClr val="tx1"/>
          </a:solidFill>
          <a:latin typeface="+mn-lt"/>
          <a:ea typeface="+mn-ea"/>
          <a:cs typeface="+mn-cs"/>
        </a:defRPr>
      </a:lvl5pPr>
      <a:lvl6pPr marL="2286020" algn="l" defTabSz="914408" rtl="0" eaLnBrk="1" latinLnBrk="0" hangingPunct="1">
        <a:defRPr sz="1801" kern="1200">
          <a:solidFill>
            <a:schemeClr val="tx1"/>
          </a:solidFill>
          <a:latin typeface="+mn-lt"/>
          <a:ea typeface="+mn-ea"/>
          <a:cs typeface="+mn-cs"/>
        </a:defRPr>
      </a:lvl6pPr>
      <a:lvl7pPr marL="2743224" algn="l" defTabSz="914408" rtl="0" eaLnBrk="1" latinLnBrk="0" hangingPunct="1">
        <a:defRPr sz="1801" kern="1200">
          <a:solidFill>
            <a:schemeClr val="tx1"/>
          </a:solidFill>
          <a:latin typeface="+mn-lt"/>
          <a:ea typeface="+mn-ea"/>
          <a:cs typeface="+mn-cs"/>
        </a:defRPr>
      </a:lvl7pPr>
      <a:lvl8pPr marL="3200428" algn="l" defTabSz="914408" rtl="0" eaLnBrk="1" latinLnBrk="0" hangingPunct="1">
        <a:defRPr sz="1801" kern="1200">
          <a:solidFill>
            <a:schemeClr val="tx1"/>
          </a:solidFill>
          <a:latin typeface="+mn-lt"/>
          <a:ea typeface="+mn-ea"/>
          <a:cs typeface="+mn-cs"/>
        </a:defRPr>
      </a:lvl8pPr>
      <a:lvl9pPr marL="3657631" algn="l" defTabSz="914408"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FF3E7E2-84F1-4C93-9C33-3D079071C2B7}"/>
              </a:ext>
            </a:extLst>
          </p:cNvPr>
          <p:cNvSpPr/>
          <p:nvPr userDrawn="1"/>
        </p:nvSpPr>
        <p:spPr>
          <a:xfrm>
            <a:off x="3175" y="-26162"/>
            <a:ext cx="12188825" cy="651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065922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Lst>
  <p:txStyles>
    <p:titleStyle>
      <a:lvl1pPr algn="l" defTabSz="914408"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566933"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p:bodyStyle>
    <p:otherStyle>
      <a:defPPr>
        <a:defRPr lang="en-US"/>
      </a:defPPr>
      <a:lvl1pPr marL="0" algn="l" defTabSz="914408" rtl="0" eaLnBrk="1" latinLnBrk="0" hangingPunct="1">
        <a:defRPr sz="1801" kern="1200">
          <a:solidFill>
            <a:schemeClr val="tx1"/>
          </a:solidFill>
          <a:latin typeface="+mn-lt"/>
          <a:ea typeface="+mn-ea"/>
          <a:cs typeface="+mn-cs"/>
        </a:defRPr>
      </a:lvl1pPr>
      <a:lvl2pPr marL="457204" algn="l" defTabSz="914408" rtl="0" eaLnBrk="1" latinLnBrk="0" hangingPunct="1">
        <a:defRPr sz="1801" kern="1200">
          <a:solidFill>
            <a:schemeClr val="tx1"/>
          </a:solidFill>
          <a:latin typeface="+mn-lt"/>
          <a:ea typeface="+mn-ea"/>
          <a:cs typeface="+mn-cs"/>
        </a:defRPr>
      </a:lvl2pPr>
      <a:lvl3pPr marL="914408" algn="l" defTabSz="914408" rtl="0" eaLnBrk="1" latinLnBrk="0" hangingPunct="1">
        <a:defRPr sz="1801" kern="1200">
          <a:solidFill>
            <a:schemeClr val="tx1"/>
          </a:solidFill>
          <a:latin typeface="+mn-lt"/>
          <a:ea typeface="+mn-ea"/>
          <a:cs typeface="+mn-cs"/>
        </a:defRPr>
      </a:lvl3pPr>
      <a:lvl4pPr marL="1371612" algn="l" defTabSz="914408" rtl="0" eaLnBrk="1" latinLnBrk="0" hangingPunct="1">
        <a:defRPr sz="1801" kern="1200">
          <a:solidFill>
            <a:schemeClr val="tx1"/>
          </a:solidFill>
          <a:latin typeface="+mn-lt"/>
          <a:ea typeface="+mn-ea"/>
          <a:cs typeface="+mn-cs"/>
        </a:defRPr>
      </a:lvl4pPr>
      <a:lvl5pPr marL="1828816" algn="l" defTabSz="914408" rtl="0" eaLnBrk="1" latinLnBrk="0" hangingPunct="1">
        <a:defRPr sz="1801" kern="1200">
          <a:solidFill>
            <a:schemeClr val="tx1"/>
          </a:solidFill>
          <a:latin typeface="+mn-lt"/>
          <a:ea typeface="+mn-ea"/>
          <a:cs typeface="+mn-cs"/>
        </a:defRPr>
      </a:lvl5pPr>
      <a:lvl6pPr marL="2286020" algn="l" defTabSz="914408" rtl="0" eaLnBrk="1" latinLnBrk="0" hangingPunct="1">
        <a:defRPr sz="1801" kern="1200">
          <a:solidFill>
            <a:schemeClr val="tx1"/>
          </a:solidFill>
          <a:latin typeface="+mn-lt"/>
          <a:ea typeface="+mn-ea"/>
          <a:cs typeface="+mn-cs"/>
        </a:defRPr>
      </a:lvl6pPr>
      <a:lvl7pPr marL="2743224" algn="l" defTabSz="914408" rtl="0" eaLnBrk="1" latinLnBrk="0" hangingPunct="1">
        <a:defRPr sz="1801" kern="1200">
          <a:solidFill>
            <a:schemeClr val="tx1"/>
          </a:solidFill>
          <a:latin typeface="+mn-lt"/>
          <a:ea typeface="+mn-ea"/>
          <a:cs typeface="+mn-cs"/>
        </a:defRPr>
      </a:lvl7pPr>
      <a:lvl8pPr marL="3200428" algn="l" defTabSz="914408" rtl="0" eaLnBrk="1" latinLnBrk="0" hangingPunct="1">
        <a:defRPr sz="1801" kern="1200">
          <a:solidFill>
            <a:schemeClr val="tx1"/>
          </a:solidFill>
          <a:latin typeface="+mn-lt"/>
          <a:ea typeface="+mn-ea"/>
          <a:cs typeface="+mn-cs"/>
        </a:defRPr>
      </a:lvl8pPr>
      <a:lvl9pPr marL="3657631" algn="l" defTabSz="914408" rtl="0" eaLnBrk="1" latinLnBrk="0" hangingPunct="1">
        <a:defRPr sz="180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FCA3413-8035-B1EC-C63C-D6A08C9F83B3}"/>
              </a:ext>
            </a:extLst>
          </p:cNvPr>
          <p:cNvGraphicFramePr>
            <a:graphicFrameLocks/>
          </p:cNvGraphicFramePr>
          <p:nvPr userDrawn="1">
            <p:custDataLst>
              <p:tags r:id="rId18"/>
            </p:custDataLst>
            <p:extLst>
              <p:ext uri="{D42A27DB-BD31-4B8C-83A1-F6EECF244321}">
                <p14:modId xmlns:p14="http://schemas.microsoft.com/office/powerpoint/2010/main" val="2260422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95" imgH="396" progId="TCLayout.ActiveDocument.1">
                  <p:embed/>
                </p:oleObj>
              </mc:Choice>
              <mc:Fallback>
                <p:oleObj name="think-cell Slide" r:id="rId19" imgW="395" imgH="396" progId="TCLayout.ActiveDocument.1">
                  <p:embed/>
                  <p:pic>
                    <p:nvPicPr>
                      <p:cNvPr id="4" name="think-cell data - do not delete" hidden="1">
                        <a:extLst>
                          <a:ext uri="{FF2B5EF4-FFF2-40B4-BE49-F238E27FC236}">
                            <a16:creationId xmlns:a16="http://schemas.microsoft.com/office/drawing/2014/main" id="{DFCA3413-8035-B1EC-C63C-D6A08C9F83B3}"/>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grpSp>
        <p:nvGrpSpPr>
          <p:cNvPr id="22" name="Group 21">
            <a:extLst>
              <a:ext uri="{FF2B5EF4-FFF2-40B4-BE49-F238E27FC236}">
                <a16:creationId xmlns:a16="http://schemas.microsoft.com/office/drawing/2014/main" id="{AEA03C39-E784-105B-2747-4FA8F8466658}"/>
              </a:ext>
            </a:extLst>
          </p:cNvPr>
          <p:cNvGrpSpPr/>
          <p:nvPr userDrawn="1"/>
        </p:nvGrpSpPr>
        <p:grpSpPr>
          <a:xfrm>
            <a:off x="0" y="0"/>
            <a:ext cx="12192000" cy="1209675"/>
            <a:chOff x="0" y="0"/>
            <a:chExt cx="12192000" cy="1209675"/>
          </a:xfrm>
        </p:grpSpPr>
        <p:pic>
          <p:nvPicPr>
            <p:cNvPr id="11" name="Picture 10">
              <a:extLst>
                <a:ext uri="{FF2B5EF4-FFF2-40B4-BE49-F238E27FC236}">
                  <a16:creationId xmlns:a16="http://schemas.microsoft.com/office/drawing/2014/main" id="{720500A6-F315-96EF-8F09-3CFB82308C52}"/>
                </a:ext>
              </a:extLst>
            </p:cNvPr>
            <p:cNvPicPr>
              <a:picLocks noChangeAspect="1"/>
            </p:cNvPicPr>
            <p:nvPr userDrawn="1"/>
          </p:nvPicPr>
          <p:blipFill>
            <a:blip r:embed="rId21">
              <a:extLst>
                <a:ext uri="{28A0092B-C50C-407E-A947-70E740481C1C}">
                  <a14:useLocalDpi xmlns:a14="http://schemas.microsoft.com/office/drawing/2010/main" val="0"/>
                </a:ext>
              </a:extLst>
            </a:blip>
            <a:srcRect b="82361"/>
            <a:stretch>
              <a:fillRect/>
            </a:stretch>
          </p:blipFill>
          <p:spPr>
            <a:xfrm>
              <a:off x="0" y="0"/>
              <a:ext cx="12192000" cy="1209675"/>
            </a:xfrm>
            <a:prstGeom prst="rect">
              <a:avLst/>
            </a:prstGeom>
          </p:spPr>
        </p:pic>
        <p:pic>
          <p:nvPicPr>
            <p:cNvPr id="21" name="Picture 20">
              <a:extLst>
                <a:ext uri="{FF2B5EF4-FFF2-40B4-BE49-F238E27FC236}">
                  <a16:creationId xmlns:a16="http://schemas.microsoft.com/office/drawing/2014/main" id="{F92A2855-B307-4F72-CE4B-BD1FA0E6A8E2}"/>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724323" y="430829"/>
              <a:ext cx="1110931" cy="306872"/>
            </a:xfrm>
            <a:prstGeom prst="rect">
              <a:avLst/>
            </a:prstGeom>
          </p:spPr>
        </p:pic>
      </p:grpSp>
      <p:sp>
        <p:nvSpPr>
          <p:cNvPr id="2" name="Title Placeholder 1">
            <a:extLst>
              <a:ext uri="{FF2B5EF4-FFF2-40B4-BE49-F238E27FC236}">
                <a16:creationId xmlns:a16="http://schemas.microsoft.com/office/drawing/2014/main" id="{3B696F6E-55ED-A8B2-302D-7F1C51CC683C}"/>
              </a:ext>
            </a:extLst>
          </p:cNvPr>
          <p:cNvSpPr>
            <a:spLocks noGrp="1"/>
          </p:cNvSpPr>
          <p:nvPr userDrawn="1">
            <p:ph type="title"/>
          </p:nvPr>
        </p:nvSpPr>
        <p:spPr>
          <a:xfrm>
            <a:off x="233465" y="328914"/>
            <a:ext cx="10052346" cy="780285"/>
          </a:xfrm>
          <a:prstGeom prst="rect">
            <a:avLst/>
          </a:prstGeom>
          <a:ln>
            <a:noFill/>
          </a:ln>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52E5C2-6AE4-F6CF-05AA-105DAF858C27}"/>
              </a:ext>
            </a:extLst>
          </p:cNvPr>
          <p:cNvSpPr>
            <a:spLocks noGrp="1"/>
          </p:cNvSpPr>
          <p:nvPr userDrawn="1">
            <p:ph type="body" idx="1"/>
          </p:nvPr>
        </p:nvSpPr>
        <p:spPr>
          <a:xfrm>
            <a:off x="233463" y="1546738"/>
            <a:ext cx="11634281" cy="4630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9F8F7F2-E661-0D5E-4D65-8C75F5FAC59A}"/>
              </a:ext>
            </a:extLst>
          </p:cNvPr>
          <p:cNvSpPr>
            <a:spLocks noGrp="1"/>
          </p:cNvSpPr>
          <p:nvPr userDrawn="1">
            <p:ph type="sldNum" sz="quarter" idx="4"/>
          </p:nvPr>
        </p:nvSpPr>
        <p:spPr>
          <a:xfrm>
            <a:off x="11400990" y="6613071"/>
            <a:ext cx="782845"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spTree>
    <p:extLst>
      <p:ext uri="{BB962C8B-B14F-4D97-AF65-F5344CB8AC3E}">
        <p14:creationId xmlns:p14="http://schemas.microsoft.com/office/powerpoint/2010/main" val="58197211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hf hdr="0" dt="0"/>
  <p:txStyles>
    <p:title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7931D"/>
        </a:buClr>
        <a:buSzPct val="110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512763" indent="-279400" algn="l" defTabSz="914400" rtl="0" eaLnBrk="1" latinLnBrk="0" hangingPunct="1">
        <a:lnSpc>
          <a:spcPct val="90000"/>
        </a:lnSpc>
        <a:spcBef>
          <a:spcPts val="500"/>
        </a:spcBef>
        <a:buClr>
          <a:srgbClr val="F7931D"/>
        </a:buClr>
        <a:buSzPct val="92000"/>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746125" indent="-228600" algn="l" defTabSz="914400" rtl="0" eaLnBrk="1" latinLnBrk="0" hangingPunct="1">
        <a:lnSpc>
          <a:spcPct val="90000"/>
        </a:lnSpc>
        <a:spcBef>
          <a:spcPts val="500"/>
        </a:spcBef>
        <a:buClr>
          <a:srgbClr val="F7931D"/>
        </a:buClr>
        <a:buSzPct val="98000"/>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028700" indent="-227013" algn="l" defTabSz="914400" rtl="0" eaLnBrk="1" latinLnBrk="0" hangingPunct="1">
        <a:lnSpc>
          <a:spcPct val="90000"/>
        </a:lnSpc>
        <a:spcBef>
          <a:spcPts val="500"/>
        </a:spcBef>
        <a:buClr>
          <a:srgbClr val="F1792E"/>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203325" indent="-174625" algn="l" defTabSz="914400" rtl="0" eaLnBrk="1" latinLnBrk="0" hangingPunct="1">
        <a:lnSpc>
          <a:spcPct val="90000"/>
        </a:lnSpc>
        <a:spcBef>
          <a:spcPts val="500"/>
        </a:spcBef>
        <a:buClr>
          <a:srgbClr val="F7931D"/>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hyperlink" Target="https://fcx365.sharepoint.com/:b:/r/sites/GBL-MISSC/Shared%20Documents/MIS%20End-User%20Policies%20-%20ENGLISH.pdf?csf=1&amp;web=1&amp;e=NdVR2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png"/><Relationship Id="rId5" Type="http://schemas.openxmlformats.org/officeDocument/2006/relationships/image" Target="../media/image4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svg"/></Relationships>
</file>

<file path=ppt/slides/_rels/slide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47.svg"/><Relationship Id="rId4" Type="http://schemas.openxmlformats.org/officeDocument/2006/relationships/image" Target="../media/image46.jpeg"/></Relationships>
</file>

<file path=ppt/slides/_rels/slide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2.pn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51.sv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jpeg"/><Relationship Id="rId7"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6.jpeg"/><Relationship Id="rId11" Type="http://schemas.openxmlformats.org/officeDocument/2006/relationships/image" Target="../media/image56.png"/><Relationship Id="rId5" Type="http://schemas.openxmlformats.org/officeDocument/2006/relationships/image" Target="../media/image5.jpeg"/><Relationship Id="rId10" Type="http://schemas.openxmlformats.org/officeDocument/2006/relationships/image" Target="../media/image55.png"/><Relationship Id="rId4" Type="http://schemas.openxmlformats.org/officeDocument/2006/relationships/image" Target="../media/image4.jpe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8.xml"/><Relationship Id="rId4" Type="http://schemas.openxmlformats.org/officeDocument/2006/relationships/image" Target="../media/image62.svg"/></Relationships>
</file>

<file path=ppt/slides/_rels/slide1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hyperlink" Target="https://fcx365.sharepoint.com/Sites/GBL-DOHS/DOHSPolicy/Forms/AllItems.aspx?id=%2FSites%2FGBL%2DDOHS%2FDOHSPolicy%2FFCX%2DHS32%20Crane%20and%20Rigging%20Policy%2Epdf&amp;parent=%2FSites%2FGBL%2DDOHS%2FDOHSPolicy" TargetMode="External"/><Relationship Id="rId1" Type="http://schemas.openxmlformats.org/officeDocument/2006/relationships/slideLayout" Target="../slideLayouts/slideLayout35.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hyperlink" Target="https://fcx365.sharepoint.com/:b:/r/Sites/GBL-DOHS/DOHSPolicy/FCX-HS04%20Control%20of%20Hazardous%20Energy%20Policy-v2.pdf?d=w2f3fea3189a547d595ef8f3d25a46a5a&amp;csf=1&amp;web=1&amp;e=50iKvy" TargetMode="External"/><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6.xml"/><Relationship Id="rId4" Type="http://schemas.openxmlformats.org/officeDocument/2006/relationships/image" Target="../media/image74.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36.xml"/><Relationship Id="rId5" Type="http://schemas.openxmlformats.org/officeDocument/2006/relationships/image" Target="../media/image78.png"/><Relationship Id="rId4" Type="http://schemas.openxmlformats.org/officeDocument/2006/relationships/image" Target="../media/image77.png"/></Relationships>
</file>

<file path=ppt/slides/_rels/slide19.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hyperlink" Target="https://fcx365.sharepoint.com/Sites/GRS-SOPCentralization/Lists/Register%20SOP/Attachments/2354/SOP%20Eng%20Protect%20Employees%20from%20Hazardous%20Gas%20-%20Updated%2023-06-2026.pdf" TargetMode="External"/><Relationship Id="rId7" Type="http://schemas.openxmlformats.org/officeDocument/2006/relationships/image" Target="../media/image82.jpeg"/><Relationship Id="rId2" Type="http://schemas.openxmlformats.org/officeDocument/2006/relationships/hyperlink" Target="https://fcx365.sharepoint.com/Sites/GRS-SOPCentralization/Lists/Register%20SOP/Attachments/3352/SOP-6.01-UG-C16_Sign%20%26%20Barricade%20in%20UG.pdf?xsdata=MDV8MDJ8fDAyOWZlOTgxNzViMTRmMWQzNTMzMDhkZWZjZjFjZTQ3fDVmMjI5Y2UxNzczYzQ2ZWRhNmZhOTc0MDA2ZmFlMDk3fDB8MHw2MzkyMjYzMTI2MTEyODAxNzl8VW5rbm93bnxWR1ZoYlhOVFpXTjFjbWwwZVZObGNuWnBZMlY4ZXlKRFFTSTZJbFJsWVcxelgwRlVVRk5sY25acFkyVmZVMUJQVEU5R0lpd2lWaUk2SWpBdU1DNHdNREF3SWl3aVVDSTZJbGRwYmpNeUlpd2lRVTRpT2lKUGRHaGxjaUlzSWxkVUlqb3hNWDA9fDF8TDJOb1lYUnpMekU1T2pNMk9UVmxNRFEwTFRjMVlUWXRORGRqWmkxaVlqSXdMVEU0TlRneU0yRXdaak5rT0Y5bVltTXhNVEk0WVMxaE1qSmhMVFJpTW1JdFlXVm1OQzFpTUdOaE0ySXdPVFE1TW1aQWRXNXhMbWRpYkM1emNHRmpaWE12YldWemMyRm5aWE12TVRjNE56QXpORFEyTURnd013PT18MDI3MmJmZDhmYmMxNGQwNTk2OTEwOGRlZmNmMWNlNDZ8ZmRmMDlmYjZiOGFjNGU4Zjk0NzFhMjYzNDAwMmNiMzU%3D&amp;sdata=S2phS3dBSnRvZGdvbVlHWldtZTZ3WmhGaGdSdTRvMzFydmlQb0hnNkJ5cz0%3D&amp;ovuser=5f229ce1-773c-46ed-a6fa-974006fae097%2Cpmurphy4%40fmi.com" TargetMode="External"/><Relationship Id="rId1" Type="http://schemas.openxmlformats.org/officeDocument/2006/relationships/slideLayout" Target="../slideLayouts/slideLayout35.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6.xml"/><Relationship Id="rId6" Type="http://schemas.openxmlformats.org/officeDocument/2006/relationships/image" Target="../media/image72.png"/><Relationship Id="rId5" Type="http://schemas.openxmlformats.org/officeDocument/2006/relationships/hyperlink" Target="https://fcx365.sharepoint.com/:b:/r/Sites/GBL-DOHS/DOHSPolicy/FCX-HS02%20Working%20at%20Heights%20Policy.pdf?d=w6d276be12ded4822baea9c853fd6c5a0&amp;csf=1&amp;web=1&amp;e=PzgVjS" TargetMode="External"/><Relationship Id="rId4" Type="http://schemas.openxmlformats.org/officeDocument/2006/relationships/image" Target="../media/image86.jpeg"/></Relationships>
</file>

<file path=ppt/slides/_rels/slide2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s://fcx365.sharepoint.com/:b:/r/Sites/GBL-DOHS/DOHSPolicy/FCX-HS04%20Control%20of%20Hazardous%20Energy%20Policy-v2.pdf?d=w2f3fea3189a547d595ef8f3d25a46a5a&amp;csf=1&amp;web=1&amp;e=vAdjcv" TargetMode="External"/><Relationship Id="rId1" Type="http://schemas.openxmlformats.org/officeDocument/2006/relationships/slideLayout" Target="../slideLayouts/slideLayout35.xml"/><Relationship Id="rId5" Type="http://schemas.openxmlformats.org/officeDocument/2006/relationships/image" Target="../media/image70.png"/><Relationship Id="rId4" Type="http://schemas.openxmlformats.org/officeDocument/2006/relationships/image" Target="../media/image88.jpeg"/></Relationships>
</file>

<file path=ppt/slides/_rels/slide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64.png"/><Relationship Id="rId2" Type="http://schemas.openxmlformats.org/officeDocument/2006/relationships/hyperlink" Target="https://fcx365.sharepoint.com/Sites/GBL-DOHS/DOHSPolicy/Forms/AllItems.aspx?id=%2FSites%2FGBL%2DDOHS%2FDOHSPolicy%2FFCX%2DHS32%20Crane%20and%20Rigging%20Policy%2Epdf&amp;parent=%2FSites%2FGBL%2DDOHS%2FDOHSPolicy" TargetMode="External"/><Relationship Id="rId1" Type="http://schemas.openxmlformats.org/officeDocument/2006/relationships/slideLayout" Target="../slideLayouts/slideLayout48.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jpeg"/></Relationships>
</file>

<file path=ppt/slides/_rels/slide2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s://app.powerbi.com/groups/me/apps/d5191292-f6f8-4519-af19-c3b276f4d4dc/reports/05c83cca-2af1-4233-a190-c4abfd51fa53/5d3b772fb5686999cc5d?experience=power-bi" TargetMode="External"/><Relationship Id="rId7" Type="http://schemas.openxmlformats.org/officeDocument/2006/relationships/hyperlink" Target="https://www.osha.gov/topics" TargetMode="Externa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hyperlink" Target="https://www.msha.gov/news-and-updates/whats-new" TargetMode="External"/><Relationship Id="rId5" Type="http://schemas.openxmlformats.org/officeDocument/2006/relationships/hyperlink" Target="https://fcx365.sharepoint.com/Sites/GBL-DOHS/DOHSPolicy/Forms/By%20Policy%20and%20Purpose.aspx?id=%2FSites%2FGBL%2DDOHS%2FDOHSPolicy%2FFCX%20Material%20Handling%20Conveyance%20Policy%20Oct%2016%2Epdf&amp;parent=%2FSites%2FGBL%2DDOHS%2FDOHSPolicy" TargetMode="External"/><Relationship Id="rId10" Type="http://schemas.openxmlformats.org/officeDocument/2006/relationships/image" Target="../media/image9.jpeg"/><Relationship Id="rId4" Type="http://schemas.openxmlformats.org/officeDocument/2006/relationships/hyperlink" Target="https://fcx365.sharepoint.com/Sites/GBL-DOHS/Shared%20Documents/Forms/Safety%20Shares.aspx?FilterField1=Language&amp;FilterValue1=English&amp;FilterType1=Choice&amp;FilterDisplay1=English&amp;FilterField2=GSR&amp;FilterValue2=Toolkits&amp;FilterType2=Text&amp;FilterDisplay2=Toolkits&amp;viewid=d7330d41%2D99f8%2D4112%2Dbc94%2Dcd10f996bb9c" TargetMode="External"/><Relationship Id="rId9"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9.xml"/><Relationship Id="rId4" Type="http://schemas.openxmlformats.org/officeDocument/2006/relationships/image" Target="../media/image10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101.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102.png"/></Relationships>
</file>

<file path=ppt/slides/_rels/slide3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4.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237B3A5-FDAA-742D-A57A-42BF6FCF1E96}"/>
              </a:ext>
            </a:extLst>
          </p:cNvPr>
          <p:cNvPicPr>
            <a:picLocks noChangeAspect="1"/>
          </p:cNvPicPr>
          <p:nvPr/>
        </p:nvPicPr>
        <p:blipFill>
          <a:blip r:embed="rId3"/>
          <a:srcRect r="39334"/>
          <a:stretch>
            <a:fillRect/>
          </a:stretch>
        </p:blipFill>
        <p:spPr>
          <a:xfrm>
            <a:off x="-1915" y="-2986"/>
            <a:ext cx="8808458" cy="6888248"/>
          </a:xfrm>
          <a:prstGeom prst="rect">
            <a:avLst/>
          </a:prstGeom>
        </p:spPr>
      </p:pic>
      <p:pic>
        <p:nvPicPr>
          <p:cNvPr id="10" name="Picture 9">
            <a:extLst>
              <a:ext uri="{FF2B5EF4-FFF2-40B4-BE49-F238E27FC236}">
                <a16:creationId xmlns:a16="http://schemas.microsoft.com/office/drawing/2014/main" id="{7F2BCF2D-8B9D-C34A-65EB-00AF8634D12F}"/>
              </a:ext>
            </a:extLst>
          </p:cNvPr>
          <p:cNvPicPr>
            <a:picLocks noChangeAspect="1"/>
          </p:cNvPicPr>
          <p:nvPr/>
        </p:nvPicPr>
        <p:blipFill>
          <a:blip r:embed="rId3"/>
          <a:srcRect l="40814"/>
          <a:stretch>
            <a:fillRect/>
          </a:stretch>
        </p:blipFill>
        <p:spPr>
          <a:xfrm>
            <a:off x="6096000" y="12138"/>
            <a:ext cx="6097916" cy="68580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2986"/>
            <a:ext cx="6096000"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2522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4462760"/>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Henderson HSE Contractor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September 2026</a:t>
            </a:r>
            <a:endParaRPr kumimoji="0" lang="en-US" sz="3200" b="1" i="0" u="none" strike="noStrike" kern="1200" cap="none" spc="0" normalizeH="0" baseline="0" noProof="0" dirty="0">
              <a:ln>
                <a:noFill/>
              </a:ln>
              <a:solidFill>
                <a:prstClr val="white"/>
              </a:solidFill>
              <a:effectLst/>
              <a:highlight>
                <a:srgbClr val="FFFF00"/>
              </a:highlight>
              <a:uLnTx/>
              <a:uFillTx/>
              <a:latin typeface="Arial" panose="020B0604020202020204" pitchFamily="34" charset="0"/>
              <a:ea typeface="+mn-ea"/>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22" name="Picture 21" descr="A blue and grey text on a black background&#10;&#10;Description automatically generated">
            <a:extLst>
              <a:ext uri="{FF2B5EF4-FFF2-40B4-BE49-F238E27FC236}">
                <a16:creationId xmlns:a16="http://schemas.microsoft.com/office/drawing/2014/main" id="{BB1BA9B6-9F37-407B-18B9-B1D73F8A7141}"/>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760700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C6CD-14E9-677A-8FBD-EC568F2DCD74}"/>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2A21B949-BF6B-25AF-F1A2-D736112A78E4}"/>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C3DBA36-CC1A-4579-D90C-757936D9FDC8}"/>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7DA1AD5C-F47E-8BBB-8685-40F55A8914EB}"/>
              </a:ext>
            </a:extLst>
          </p:cNvPr>
          <p:cNvSpPr/>
          <p:nvPr/>
        </p:nvSpPr>
        <p:spPr>
          <a:xfrm>
            <a:off x="1515978" y="6429368"/>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27C3505-498E-E010-D02F-E86867D4FC83}"/>
              </a:ext>
            </a:extLst>
          </p:cNvPr>
          <p:cNvSpPr txBox="1"/>
          <p:nvPr/>
        </p:nvSpPr>
        <p:spPr>
          <a:xfrm>
            <a:off x="1787610" y="596203"/>
            <a:ext cx="98711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Avoiding Unauthorized AI Tools</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pic>
        <p:nvPicPr>
          <p:cNvPr id="8" name="Picture 7" descr="A blue and grey text on a black background&#10;&#10;Description automatically generated">
            <a:extLst>
              <a:ext uri="{FF2B5EF4-FFF2-40B4-BE49-F238E27FC236}">
                <a16:creationId xmlns:a16="http://schemas.microsoft.com/office/drawing/2014/main" id="{BDE804C2-708A-EFF9-455C-1944720B6833}"/>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sp>
        <p:nvSpPr>
          <p:cNvPr id="10" name="TextBox 9">
            <a:extLst>
              <a:ext uri="{FF2B5EF4-FFF2-40B4-BE49-F238E27FC236}">
                <a16:creationId xmlns:a16="http://schemas.microsoft.com/office/drawing/2014/main" id="{25E384FD-F221-D47C-FE3D-27FA1DB087E8}"/>
              </a:ext>
            </a:extLst>
          </p:cNvPr>
          <p:cNvSpPr txBox="1"/>
          <p:nvPr/>
        </p:nvSpPr>
        <p:spPr>
          <a:xfrm>
            <a:off x="2010032" y="1625870"/>
            <a:ext cx="9756095" cy="4344716"/>
          </a:xfrm>
          <a:prstGeom prst="rect">
            <a:avLst/>
          </a:prstGeom>
          <a:noFill/>
        </p:spPr>
        <p:txBody>
          <a:bodyPr wrap="square">
            <a:spAutoFit/>
          </a:bodyPr>
          <a:lstStyle/>
          <a:p>
            <a:pPr marL="342900" indent="-342900">
              <a:lnSpc>
                <a:spcPct val="107000"/>
              </a:lnSpc>
              <a:buFontTx/>
              <a:buChar char="-"/>
            </a:pP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FMI has observed an increase in AI “notetaking” bots being added to Teams meetings</a:t>
            </a:r>
          </a:p>
          <a:p>
            <a:pPr marL="342900" indent="-342900">
              <a:lnSpc>
                <a:spcPct val="107000"/>
              </a:lnSpc>
              <a:buFontTx/>
              <a:buChar char="-"/>
            </a:pP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The use of these tools and software falls under </a:t>
            </a: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hlinkClick r:id="rId4"/>
              </a:rPr>
              <a:t>MIS End User Policies</a:t>
            </a: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 that prohibit Freeport employees, contractors and partners from sharing company data without the company’s consent</a:t>
            </a:r>
          </a:p>
          <a:p>
            <a:pPr>
              <a:lnSpc>
                <a:spcPct val="107000"/>
              </a:lnSpc>
            </a:pPr>
            <a:endParaRPr lang="en-US" sz="2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Tx/>
              <a:buChar char="-"/>
            </a:pPr>
            <a:r>
              <a:rPr lang="en-US" sz="2400" b="1">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To protect company data:</a:t>
            </a:r>
          </a:p>
          <a:p>
            <a:pPr marL="800100" lvl="1" indent="-342900">
              <a:lnSpc>
                <a:spcPct val="107000"/>
              </a:lnSpc>
              <a:buFontTx/>
              <a:buChar char="-"/>
            </a:pP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Contractors and </a:t>
            </a: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Vendors not to use notetaking bots/recording tools</a:t>
            </a:r>
          </a:p>
          <a:p>
            <a:pPr marL="800100" lvl="1" indent="-342900">
              <a:lnSpc>
                <a:spcPct val="107000"/>
              </a:lnSpc>
              <a:buFontTx/>
              <a:buChar char="-"/>
            </a:pP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If </a:t>
            </a: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external bot/recorder</a:t>
            </a: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added to meeting, meeting will be stopped</a:t>
            </a:r>
          </a:p>
          <a:p>
            <a:pPr marL="800100" lvl="1" indent="-342900">
              <a:lnSpc>
                <a:spcPct val="107000"/>
              </a:lnSpc>
              <a:buFontTx/>
              <a:buChar char="-"/>
            </a:pP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Ask the FMI organizer to use approved notetaking tools</a:t>
            </a:r>
          </a:p>
          <a:p>
            <a:pPr marL="342900" indent="-342900">
              <a:lnSpc>
                <a:spcPct val="107000"/>
              </a:lnSpc>
              <a:buFontTx/>
              <a:buChar char="-"/>
            </a:pPr>
            <a:endParaRPr lang="en-US" sz="2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7533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5B3741-7E8F-2E38-A0F3-F28D9D1BDCA9}"/>
              </a:ext>
            </a:extLst>
          </p:cNvPr>
          <p:cNvPicPr>
            <a:picLocks noChangeAspect="1"/>
          </p:cNvPicPr>
          <p:nvPr/>
        </p:nvPicPr>
        <p:blipFill>
          <a:blip r:embed="rId3"/>
          <a:srcRect r="10976"/>
          <a:stretch>
            <a:fillRect/>
          </a:stretch>
        </p:blipFill>
        <p:spPr>
          <a:xfrm>
            <a:off x="4025738" y="313092"/>
            <a:ext cx="8208992" cy="6242209"/>
          </a:xfrm>
          <a:prstGeom prst="rect">
            <a:avLst/>
          </a:prstGeom>
        </p:spPr>
      </p:pic>
      <p:pic>
        <p:nvPicPr>
          <p:cNvPr id="18" name="Picture 17">
            <a:extLst>
              <a:ext uri="{FF2B5EF4-FFF2-40B4-BE49-F238E27FC236}">
                <a16:creationId xmlns:a16="http://schemas.microsoft.com/office/drawing/2014/main" id="{5533E5BB-99D8-9E3B-7B32-0F3522628C1A}"/>
              </a:ext>
            </a:extLst>
          </p:cNvPr>
          <p:cNvPicPr>
            <a:picLocks noChangeAspect="1"/>
          </p:cNvPicPr>
          <p:nvPr/>
        </p:nvPicPr>
        <p:blipFill>
          <a:blip r:embed="rId4"/>
          <a:srcRect b="16557"/>
          <a:stretch>
            <a:fillRect/>
          </a:stretch>
        </p:blipFill>
        <p:spPr>
          <a:xfrm>
            <a:off x="-7172" y="5523756"/>
            <a:ext cx="5177050" cy="1334244"/>
          </a:xfrm>
          <a:prstGeom prst="rect">
            <a:avLst/>
          </a:prstGeom>
        </p:spPr>
      </p:pic>
      <p:pic>
        <p:nvPicPr>
          <p:cNvPr id="13" name="Picture 12">
            <a:extLst>
              <a:ext uri="{FF2B5EF4-FFF2-40B4-BE49-F238E27FC236}">
                <a16:creationId xmlns:a16="http://schemas.microsoft.com/office/drawing/2014/main" id="{50B95331-1F81-194E-555C-CF215FE9AEBB}"/>
              </a:ext>
            </a:extLst>
          </p:cNvPr>
          <p:cNvPicPr>
            <a:picLocks noChangeAspect="1"/>
          </p:cNvPicPr>
          <p:nvPr/>
        </p:nvPicPr>
        <p:blipFill>
          <a:blip r:embed="rId3"/>
          <a:srcRect l="-1" t="1456" r="47360" b="91894"/>
          <a:stretch>
            <a:fillRect/>
          </a:stretch>
        </p:blipFill>
        <p:spPr>
          <a:xfrm>
            <a:off x="0" y="0"/>
            <a:ext cx="5169877" cy="483696"/>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5169877"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5177049" y="1"/>
            <a:ext cx="7014951" cy="39650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5169877" y="6544909"/>
            <a:ext cx="7072026" cy="31309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C8DC1A8-84F1-F1E9-35B8-8DF562AB2C8F}"/>
              </a:ext>
            </a:extLst>
          </p:cNvPr>
          <p:cNvSpPr txBox="1"/>
          <p:nvPr/>
        </p:nvSpPr>
        <p:spPr>
          <a:xfrm>
            <a:off x="493617" y="693856"/>
            <a:ext cx="3853794" cy="1754326"/>
          </a:xfrm>
          <a:prstGeom prst="rect">
            <a:avLst/>
          </a:prstGeom>
          <a:noFill/>
        </p:spPr>
        <p:txBody>
          <a:bodyPr wrap="square" rtlCol="0">
            <a:spAutoFit/>
          </a:bodyPr>
          <a:lstStyle/>
          <a:p>
            <a:r>
              <a:rPr lang="en-US" sz="3600" b="1" spc="-80">
                <a:solidFill>
                  <a:schemeClr val="bg1"/>
                </a:solidFill>
                <a:latin typeface="Arial" panose="020B0604020202020204" pitchFamily="34" charset="0"/>
                <a:cs typeface="Arial" panose="020B0604020202020204" pitchFamily="34" charset="0"/>
              </a:rPr>
              <a:t>What is the purpose of this Meeting?</a:t>
            </a:r>
          </a:p>
        </p:txBody>
      </p:sp>
      <p:sp>
        <p:nvSpPr>
          <p:cNvPr id="4" name="TextBox 3">
            <a:extLst>
              <a:ext uri="{FF2B5EF4-FFF2-40B4-BE49-F238E27FC236}">
                <a16:creationId xmlns:a16="http://schemas.microsoft.com/office/drawing/2014/main" id="{B7C96A45-4AEE-98BE-5A9E-71A2DF4BCB19}"/>
              </a:ext>
            </a:extLst>
          </p:cNvPr>
          <p:cNvSpPr txBox="1"/>
          <p:nvPr/>
        </p:nvSpPr>
        <p:spPr>
          <a:xfrm>
            <a:off x="493617" y="2416575"/>
            <a:ext cx="4183891" cy="3416320"/>
          </a:xfrm>
          <a:prstGeom prst="rect">
            <a:avLst/>
          </a:prstGeom>
          <a:noFill/>
        </p:spPr>
        <p:txBody>
          <a:bodyPr wrap="square">
            <a:spAutoFit/>
          </a:bodyPr>
          <a:lstStyle/>
          <a:p>
            <a:r>
              <a:rPr lang="en-US">
                <a:solidFill>
                  <a:schemeClr val="bg1"/>
                </a:solidFill>
                <a:latin typeface="Arial" panose="020B0604020202020204" pitchFamily="34" charset="0"/>
                <a:cs typeface="Arial" panose="020B0604020202020204" pitchFamily="34" charset="0"/>
              </a:rPr>
              <a:t>- For Henderson to reach multiple contractors and discuss best practices when it comes to Health and Safety, Environmental and Contracts Management</a:t>
            </a:r>
          </a:p>
          <a:p>
            <a:r>
              <a:rPr lang="en-US">
                <a:solidFill>
                  <a:schemeClr val="bg1"/>
                </a:solidFill>
                <a:latin typeface="Arial" panose="020B0604020202020204" pitchFamily="34" charset="0"/>
                <a:cs typeface="Arial" panose="020B0604020202020204" pitchFamily="34" charset="0"/>
              </a:rPr>
              <a:t>- Give contractors an open forum to bring up concerns, successes or incidents, learnings, etc. that is shared between all contractors and Henderson personnel</a:t>
            </a:r>
          </a:p>
          <a:p>
            <a:r>
              <a:rPr lang="en-US">
                <a:solidFill>
                  <a:schemeClr val="bg1"/>
                </a:solidFill>
                <a:latin typeface="Arial" panose="020B0604020202020204" pitchFamily="34" charset="0"/>
                <a:cs typeface="Arial" panose="020B0604020202020204" pitchFamily="34" charset="0"/>
              </a:rPr>
              <a:t>- Help improve the safety culture and reduce safety incidents as a group</a:t>
            </a:r>
          </a:p>
        </p:txBody>
      </p:sp>
    </p:spTree>
    <p:extLst>
      <p:ext uri="{BB962C8B-B14F-4D97-AF65-F5344CB8AC3E}">
        <p14:creationId xmlns:p14="http://schemas.microsoft.com/office/powerpoint/2010/main" val="113301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A1D711-5367-1114-BBD6-714F61C02A1C}"/>
              </a:ext>
            </a:extLst>
          </p:cNvPr>
          <p:cNvPicPr>
            <a:picLocks noChangeAspect="1"/>
          </p:cNvPicPr>
          <p:nvPr/>
        </p:nvPicPr>
        <p:blipFill>
          <a:blip r:embed="rId3">
            <a:extLst>
              <a:ext uri="{28A0092B-C50C-407E-A947-70E740481C1C}">
                <a14:useLocalDpi xmlns:a14="http://schemas.microsoft.com/office/drawing/2010/main" val="0"/>
              </a:ext>
            </a:extLst>
          </a:blip>
          <a:srcRect t="6" b="6"/>
          <a:stretch/>
        </p:blipFill>
        <p:spPr>
          <a:xfrm>
            <a:off x="-2" y="0"/>
            <a:ext cx="10806892" cy="418972"/>
          </a:xfrm>
          <a:prstGeom prst="rect">
            <a:avLst/>
          </a:prstGeom>
        </p:spPr>
      </p:pic>
      <p:pic>
        <p:nvPicPr>
          <p:cNvPr id="6" name="Picture 5">
            <a:extLst>
              <a:ext uri="{FF2B5EF4-FFF2-40B4-BE49-F238E27FC236}">
                <a16:creationId xmlns:a16="http://schemas.microsoft.com/office/drawing/2014/main" id="{AE29F842-24AF-195E-BBA1-F56FACFEF9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232064"/>
            <a:ext cx="6241774" cy="627945"/>
          </a:xfrm>
          <a:prstGeom prst="rect">
            <a:avLst/>
          </a:prstGeom>
        </p:spPr>
      </p:pic>
      <p:pic>
        <p:nvPicPr>
          <p:cNvPr id="3" name="Picture 2">
            <a:extLst>
              <a:ext uri="{FF2B5EF4-FFF2-40B4-BE49-F238E27FC236}">
                <a16:creationId xmlns:a16="http://schemas.microsoft.com/office/drawing/2014/main" id="{867BA071-79C0-A244-E307-BC1537790A0F}"/>
              </a:ext>
            </a:extLst>
          </p:cNvPr>
          <p:cNvPicPr>
            <a:picLocks noChangeAspect="1"/>
          </p:cNvPicPr>
          <p:nvPr/>
        </p:nvPicPr>
        <p:blipFill>
          <a:blip r:embed="rId5">
            <a:extLst>
              <a:ext uri="{28A0092B-C50C-407E-A947-70E740481C1C}">
                <a14:useLocalDpi xmlns:a14="http://schemas.microsoft.com/office/drawing/2010/main" val="0"/>
              </a:ext>
            </a:extLst>
          </a:blip>
          <a:srcRect t="7841" r="10714" b="7841"/>
          <a:stretch>
            <a:fillRect/>
          </a:stretch>
        </p:blipFill>
        <p:spPr>
          <a:xfrm>
            <a:off x="2429700" y="416196"/>
            <a:ext cx="9762300" cy="612681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3006"/>
            <a:ext cx="6096000" cy="31499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522514" y="976486"/>
            <a:ext cx="55734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Safety Success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83438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0FDDE22-6F0F-B0DE-EFC8-90235E99F462}"/>
              </a:ext>
            </a:extLst>
          </p:cNvPr>
          <p:cNvSpPr/>
          <p:nvPr/>
        </p:nvSpPr>
        <p:spPr>
          <a:xfrm>
            <a:off x="1" y="-1"/>
            <a:ext cx="3975688"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21F94B9-DF0A-9265-94EB-0B075E2EB6F7}"/>
              </a:ext>
            </a:extLst>
          </p:cNvPr>
          <p:cNvSpPr>
            <a:spLocks noGrp="1"/>
          </p:cNvSpPr>
          <p:nvPr>
            <p:ph type="title"/>
          </p:nvPr>
        </p:nvSpPr>
        <p:spPr>
          <a:xfrm>
            <a:off x="392269" y="2013902"/>
            <a:ext cx="3267807" cy="685394"/>
          </a:xfrm>
        </p:spPr>
        <p:txBody>
          <a:bodyPr>
            <a:normAutofit/>
          </a:bodyPr>
          <a:lstStyle/>
          <a:p>
            <a:pPr algn="ctr"/>
            <a:r>
              <a:rPr lang="en-US" sz="2800" b="1">
                <a:solidFill>
                  <a:schemeClr val="bg1"/>
                </a:solidFill>
                <a:latin typeface="Arial" panose="020B0604020202020204" pitchFamily="34" charset="0"/>
                <a:cs typeface="Arial" panose="020B0604020202020204" pitchFamily="34" charset="0"/>
              </a:rPr>
              <a:t>Congratulations</a:t>
            </a:r>
            <a:r>
              <a:rPr lang="en-US" sz="2800">
                <a:solidFill>
                  <a:schemeClr val="bg1"/>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7927BFBE-B3E3-85C2-A930-D9C128763E61}"/>
              </a:ext>
            </a:extLst>
          </p:cNvPr>
          <p:cNvSpPr txBox="1"/>
          <p:nvPr/>
        </p:nvSpPr>
        <p:spPr>
          <a:xfrm>
            <a:off x="333717" y="3754539"/>
            <a:ext cx="34164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Here are some recent team accomplishments </a:t>
            </a:r>
            <a:endParaRPr kumimoji="0" lang="en-US" sz="2000" b="0"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endParaRPr>
          </a:p>
        </p:txBody>
      </p:sp>
      <p:pic>
        <p:nvPicPr>
          <p:cNvPr id="15" name="Picture 14" descr="A blue and grey text on a black background&#10;&#10;Description automatically generated">
            <a:extLst>
              <a:ext uri="{FF2B5EF4-FFF2-40B4-BE49-F238E27FC236}">
                <a16:creationId xmlns:a16="http://schemas.microsoft.com/office/drawing/2014/main" id="{99C147CF-4677-B41F-0273-B41FBEAEDD3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526674" y="6109288"/>
            <a:ext cx="922341" cy="508727"/>
          </a:xfrm>
          <a:prstGeom prst="rect">
            <a:avLst/>
          </a:prstGeom>
        </p:spPr>
      </p:pic>
      <p:sp>
        <p:nvSpPr>
          <p:cNvPr id="17" name="Title 3">
            <a:extLst>
              <a:ext uri="{FF2B5EF4-FFF2-40B4-BE49-F238E27FC236}">
                <a16:creationId xmlns:a16="http://schemas.microsoft.com/office/drawing/2014/main" id="{C9CC8F80-E177-AF8E-4E1A-37203FC6A4EA}"/>
              </a:ext>
            </a:extLst>
          </p:cNvPr>
          <p:cNvSpPr txBox="1">
            <a:spLocks/>
          </p:cNvSpPr>
          <p:nvPr/>
        </p:nvSpPr>
        <p:spPr>
          <a:xfrm>
            <a:off x="197834" y="2716154"/>
            <a:ext cx="3656676" cy="685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to everyone achieving safety milestones this month</a:t>
            </a:r>
          </a:p>
        </p:txBody>
      </p:sp>
      <p:pic>
        <p:nvPicPr>
          <p:cNvPr id="3" name="Graphic 2" descr="Ribbon with solid fill">
            <a:extLst>
              <a:ext uri="{FF2B5EF4-FFF2-40B4-BE49-F238E27FC236}">
                <a16:creationId xmlns:a16="http://schemas.microsoft.com/office/drawing/2014/main" id="{E8FF7C17-938B-94B8-E93A-B995E81B96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6674" y="734865"/>
            <a:ext cx="924308" cy="924308"/>
          </a:xfrm>
          <a:prstGeom prst="rect">
            <a:avLst/>
          </a:prstGeom>
        </p:spPr>
      </p:pic>
      <p:sp>
        <p:nvSpPr>
          <p:cNvPr id="2" name="TextBox 1">
            <a:extLst>
              <a:ext uri="{FF2B5EF4-FFF2-40B4-BE49-F238E27FC236}">
                <a16:creationId xmlns:a16="http://schemas.microsoft.com/office/drawing/2014/main" id="{6B79A22C-C9F0-A120-6FE1-E3C38B5F7027}"/>
              </a:ext>
            </a:extLst>
          </p:cNvPr>
          <p:cNvSpPr txBox="1"/>
          <p:nvPr/>
        </p:nvSpPr>
        <p:spPr>
          <a:xfrm>
            <a:off x="9081454" y="971434"/>
            <a:ext cx="294453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Climax operations</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have achieved over 100 days without a reportable incident.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1854F10A-CFCA-50BD-5A69-6337B2A35A3A}"/>
              </a:ext>
            </a:extLst>
          </p:cNvPr>
          <p:cNvSpPr txBox="1"/>
          <p:nvPr/>
        </p:nvSpPr>
        <p:spPr>
          <a:xfrm>
            <a:off x="4074028" y="4529072"/>
            <a:ext cx="3543798" cy="738664"/>
          </a:xfrm>
          <a:prstGeom prst="rect">
            <a:avLst/>
          </a:prstGeom>
          <a:noFill/>
        </p:spPr>
        <p:txBody>
          <a:bodyPr wrap="square" rtlCol="0">
            <a:spAutoFit/>
          </a:bodyPr>
          <a:lstStyle/>
          <a:p>
            <a:pPr lvl="0">
              <a:defRPr/>
            </a:pPr>
            <a:r>
              <a:rPr kumimoji="0" lang="en-US" sz="14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Contractors at </a:t>
            </a:r>
            <a:r>
              <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El Paso operations </a:t>
            </a:r>
            <a:r>
              <a:rPr lang="en-US" sz="1400">
                <a:latin typeface="Arial" panose="020B0604020202020204" pitchFamily="34" charset="0"/>
                <a:cs typeface="Arial" panose="020B0604020202020204" pitchFamily="34" charset="0"/>
              </a:rPr>
              <a:t>have worked approximately 721,000 hours and 690 days without a recordable injury. </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42928EA7-1FBA-D9FE-7BD4-95069672C0F6}"/>
              </a:ext>
            </a:extLst>
          </p:cNvPr>
          <p:cNvPicPr>
            <a:picLocks noChangeAspect="1"/>
          </p:cNvPicPr>
          <p:nvPr/>
        </p:nvPicPr>
        <p:blipFill>
          <a:blip r:embed="rId5"/>
          <a:srcRect t="1499"/>
          <a:stretch>
            <a:fillRect/>
          </a:stretch>
        </p:blipFill>
        <p:spPr>
          <a:xfrm>
            <a:off x="4173522" y="249841"/>
            <a:ext cx="4792820" cy="3151707"/>
          </a:xfrm>
          <a:prstGeom prst="rect">
            <a:avLst/>
          </a:prstGeom>
        </p:spPr>
      </p:pic>
      <p:pic>
        <p:nvPicPr>
          <p:cNvPr id="18" name="Picture 17">
            <a:extLst>
              <a:ext uri="{FF2B5EF4-FFF2-40B4-BE49-F238E27FC236}">
                <a16:creationId xmlns:a16="http://schemas.microsoft.com/office/drawing/2014/main" id="{2AED9B21-1EFC-9DF2-75A7-F31EE2757008}"/>
              </a:ext>
            </a:extLst>
          </p:cNvPr>
          <p:cNvPicPr>
            <a:picLocks noChangeAspect="1"/>
          </p:cNvPicPr>
          <p:nvPr/>
        </p:nvPicPr>
        <p:blipFill>
          <a:blip r:embed="rId6"/>
          <a:stretch>
            <a:fillRect/>
          </a:stretch>
        </p:blipFill>
        <p:spPr>
          <a:xfrm>
            <a:off x="7716165" y="3612182"/>
            <a:ext cx="4142118" cy="3100103"/>
          </a:xfrm>
          <a:prstGeom prst="rect">
            <a:avLst/>
          </a:prstGeom>
        </p:spPr>
      </p:pic>
    </p:spTree>
    <p:extLst>
      <p:ext uri="{BB962C8B-B14F-4D97-AF65-F5344CB8AC3E}">
        <p14:creationId xmlns:p14="http://schemas.microsoft.com/office/powerpoint/2010/main" val="4213509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5C52D-29B2-032A-743E-CB456501A00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91E8DF1-5C02-70F8-CCDD-93047C8EB8D9}"/>
              </a:ext>
            </a:extLst>
          </p:cNvPr>
          <p:cNvSpPr/>
          <p:nvPr/>
        </p:nvSpPr>
        <p:spPr>
          <a:xfrm>
            <a:off x="8267098" y="0"/>
            <a:ext cx="3933193"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15453E-F3D1-61B7-7420-2D51A4605384}"/>
              </a:ext>
            </a:extLst>
          </p:cNvPr>
          <p:cNvSpPr>
            <a:spLocks noGrp="1"/>
          </p:cNvSpPr>
          <p:nvPr>
            <p:ph type="title"/>
          </p:nvPr>
        </p:nvSpPr>
        <p:spPr>
          <a:xfrm>
            <a:off x="344360" y="608376"/>
            <a:ext cx="8255354" cy="935071"/>
          </a:xfrm>
        </p:spPr>
        <p:txBody>
          <a:bodyPr anchor="t">
            <a:normAutofit/>
          </a:bodyPr>
          <a:lstStyle/>
          <a:p>
            <a:r>
              <a:rPr lang="en-US" sz="2800" b="1">
                <a:solidFill>
                  <a:srgbClr val="004449"/>
                </a:solidFill>
                <a:latin typeface="Arial" panose="020B0604020202020204" pitchFamily="34" charset="0"/>
                <a:cs typeface="Arial" panose="020B0604020202020204" pitchFamily="34" charset="0"/>
              </a:rPr>
              <a:t>Henderson: Making Apron Feeders </a:t>
            </a:r>
            <a:br>
              <a:rPr lang="en-US" sz="2800" b="1">
                <a:solidFill>
                  <a:srgbClr val="004449"/>
                </a:solidFill>
                <a:latin typeface="Arial" panose="020B0604020202020204" pitchFamily="34" charset="0"/>
                <a:cs typeface="Arial" panose="020B0604020202020204" pitchFamily="34" charset="0"/>
              </a:rPr>
            </a:br>
            <a:r>
              <a:rPr lang="en-US" sz="2800" b="1">
                <a:solidFill>
                  <a:srgbClr val="004449"/>
                </a:solidFill>
                <a:latin typeface="Arial" panose="020B0604020202020204" pitchFamily="34" charset="0"/>
                <a:cs typeface="Arial" panose="020B0604020202020204" pitchFamily="34" charset="0"/>
              </a:rPr>
              <a:t>More Visible </a:t>
            </a:r>
          </a:p>
        </p:txBody>
      </p:sp>
      <p:sp>
        <p:nvSpPr>
          <p:cNvPr id="3" name="TextBox 2">
            <a:extLst>
              <a:ext uri="{FF2B5EF4-FFF2-40B4-BE49-F238E27FC236}">
                <a16:creationId xmlns:a16="http://schemas.microsoft.com/office/drawing/2014/main" id="{A3B13F18-E354-C97D-2325-5198148F4AFE}"/>
              </a:ext>
            </a:extLst>
          </p:cNvPr>
          <p:cNvSpPr txBox="1"/>
          <p:nvPr/>
        </p:nvSpPr>
        <p:spPr>
          <a:xfrm>
            <a:off x="529416" y="1543447"/>
            <a:ext cx="7096026" cy="5016758"/>
          </a:xfrm>
          <a:prstGeom prst="rect">
            <a:avLst/>
          </a:prstGeom>
          <a:noFill/>
        </p:spPr>
        <p:txBody>
          <a:bodyPr wrap="square" rtlCol="0">
            <a:spAutoFit/>
          </a:bodyPr>
          <a:lstStyle/>
          <a:p>
            <a:pPr>
              <a:buClr>
                <a:srgbClr val="C66A39"/>
              </a:buClr>
            </a:pPr>
            <a:r>
              <a:rPr lang="en-US" sz="1600" b="1">
                <a:solidFill>
                  <a:srgbClr val="C66A39"/>
                </a:solidFill>
                <a:latin typeface="Arial" panose="020B0604020202020204" pitchFamily="34" charset="0"/>
                <a:cs typeface="Arial" panose="020B0604020202020204" pitchFamily="34" charset="0"/>
              </a:rPr>
              <a:t>The Challenge </a:t>
            </a:r>
          </a:p>
          <a:p>
            <a:pPr>
              <a:buClr>
                <a:srgbClr val="C66A39"/>
              </a:buClr>
            </a:pPr>
            <a:r>
              <a:rPr lang="en-US" sz="1600">
                <a:solidFill>
                  <a:schemeClr val="tx1">
                    <a:lumMod val="75000"/>
                    <a:lumOff val="25000"/>
                  </a:schemeClr>
                </a:solidFill>
                <a:latin typeface="Arial" panose="020B0604020202020204" pitchFamily="34" charset="0"/>
                <a:cs typeface="Arial" panose="020B0604020202020204" pitchFamily="34" charset="0"/>
              </a:rPr>
              <a:t>When ore stockpiles are drawn down during shutdowns, dozers are used to push material into apron feeders. A key fatal risk during this time is a dozer getting too close to the feeder edge.</a:t>
            </a:r>
          </a:p>
          <a:p>
            <a:pPr marL="285750" indent="-285750">
              <a:buClr>
                <a:srgbClr val="C66A39"/>
              </a:buClr>
              <a:buFont typeface="Arial" panose="020B0604020202020204" pitchFamily="34" charset="0"/>
              <a:buChar char="•"/>
            </a:pPr>
            <a:endParaRPr lang="en-US" sz="1600" b="1">
              <a:solidFill>
                <a:schemeClr val="tx1">
                  <a:lumMod val="75000"/>
                  <a:lumOff val="25000"/>
                </a:schemeClr>
              </a:solidFill>
              <a:latin typeface="Arial" panose="020B0604020202020204" pitchFamily="34" charset="0"/>
              <a:cs typeface="Arial" panose="020B0604020202020204" pitchFamily="34" charset="0"/>
            </a:endParaRPr>
          </a:p>
          <a:p>
            <a:pPr>
              <a:buClr>
                <a:srgbClr val="C66A39"/>
              </a:buClr>
            </a:pPr>
            <a:r>
              <a:rPr lang="en-US" sz="1600" b="1">
                <a:solidFill>
                  <a:srgbClr val="C66A39"/>
                </a:solidFill>
                <a:latin typeface="Arial" panose="020B0604020202020204" pitchFamily="34" charset="0"/>
                <a:cs typeface="Arial" panose="020B0604020202020204" pitchFamily="34" charset="0"/>
              </a:rPr>
              <a:t>The Solution </a:t>
            </a:r>
          </a:p>
          <a:p>
            <a:pPr>
              <a:buClr>
                <a:srgbClr val="C66A39"/>
              </a:buClr>
            </a:pPr>
            <a:r>
              <a:rPr lang="en-US" sz="1600">
                <a:solidFill>
                  <a:schemeClr val="tx1">
                    <a:lumMod val="75000"/>
                    <a:lumOff val="25000"/>
                  </a:schemeClr>
                </a:solidFill>
                <a:latin typeface="Arial" panose="020B0604020202020204" pitchFamily="34" charset="0"/>
                <a:cs typeface="Arial" panose="020B0604020202020204" pitchFamily="34" charset="0"/>
              </a:rPr>
              <a:t>The Henderson team installed high-powered LED guide lights that clearly mark apron feeder locations, giving operators a visual reference while working on stockpiles.</a:t>
            </a:r>
          </a:p>
          <a:p>
            <a:pPr marL="285750" indent="-285750">
              <a:buClr>
                <a:srgbClr val="C66A39"/>
              </a:buClr>
              <a:buFont typeface="Arial" panose="020B0604020202020204" pitchFamily="34" charset="0"/>
              <a:buChar char="•"/>
            </a:pPr>
            <a:endParaRPr lang="en-US" sz="1600" b="1">
              <a:solidFill>
                <a:schemeClr val="tx1">
                  <a:lumMod val="75000"/>
                  <a:lumOff val="25000"/>
                </a:schemeClr>
              </a:solidFill>
              <a:latin typeface="Arial" panose="020B0604020202020204" pitchFamily="34" charset="0"/>
              <a:cs typeface="Arial" panose="020B0604020202020204" pitchFamily="34" charset="0"/>
            </a:endParaRPr>
          </a:p>
          <a:p>
            <a:pPr>
              <a:buClr>
                <a:srgbClr val="C66A39"/>
              </a:buClr>
            </a:pPr>
            <a:r>
              <a:rPr lang="en-US" sz="1600" b="1">
                <a:solidFill>
                  <a:srgbClr val="C66A39"/>
                </a:solidFill>
                <a:latin typeface="Arial" panose="020B0604020202020204" pitchFamily="34" charset="0"/>
                <a:cs typeface="Arial" panose="020B0604020202020204" pitchFamily="34" charset="0"/>
              </a:rPr>
              <a:t>The Impact </a:t>
            </a:r>
          </a:p>
          <a:p>
            <a:pPr marL="285750" indent="-285750">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Feeder visibility has improved during dozing activities. </a:t>
            </a:r>
          </a:p>
          <a:p>
            <a:pPr marL="285750" indent="-285750">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Operators can maintain a safe distance from hazard zones. </a:t>
            </a:r>
          </a:p>
          <a:p>
            <a:pPr marL="285750" indent="-285750">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An extra layer of protection has been added against a high-risk exposure. </a:t>
            </a:r>
          </a:p>
          <a:p>
            <a:pPr>
              <a:buClr>
                <a:srgbClr val="C66A39"/>
              </a:buClr>
            </a:pPr>
            <a:endParaRPr lang="en-US" sz="1600" b="1">
              <a:solidFill>
                <a:schemeClr val="tx1">
                  <a:lumMod val="75000"/>
                  <a:lumOff val="25000"/>
                </a:schemeClr>
              </a:solidFill>
              <a:latin typeface="Arial" panose="020B0604020202020204" pitchFamily="34" charset="0"/>
              <a:cs typeface="Arial" panose="020B0604020202020204" pitchFamily="34" charset="0"/>
            </a:endParaRPr>
          </a:p>
          <a:p>
            <a:pPr>
              <a:buClr>
                <a:srgbClr val="C66A39"/>
              </a:buClr>
            </a:pPr>
            <a:r>
              <a:rPr lang="en-US" sz="1600" b="1">
                <a:solidFill>
                  <a:srgbClr val="C66A39"/>
                </a:solidFill>
                <a:latin typeface="Arial" panose="020B0604020202020204" pitchFamily="34" charset="0"/>
                <a:cs typeface="Arial" panose="020B0604020202020204" pitchFamily="34" charset="0"/>
              </a:rPr>
              <a:t>Discussion </a:t>
            </a:r>
          </a:p>
          <a:p>
            <a:pPr marL="285750" indent="-285750">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What simple visual controls could help our team better identify and stay clear of high-risk areas?</a:t>
            </a:r>
          </a:p>
          <a:p>
            <a:pPr marL="285750" indent="-285750">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Have you ever seen a simple idea or field innovation make a job safer? What was it, and what made it effective?</a:t>
            </a:r>
          </a:p>
        </p:txBody>
      </p:sp>
      <p:sp>
        <p:nvSpPr>
          <p:cNvPr id="5" name="TextBox 4">
            <a:extLst>
              <a:ext uri="{FF2B5EF4-FFF2-40B4-BE49-F238E27FC236}">
                <a16:creationId xmlns:a16="http://schemas.microsoft.com/office/drawing/2014/main" id="{52BBF2BF-06BF-3A9A-FC13-FC5071EFA537}"/>
              </a:ext>
            </a:extLst>
          </p:cNvPr>
          <p:cNvSpPr txBox="1"/>
          <p:nvPr/>
        </p:nvSpPr>
        <p:spPr>
          <a:xfrm>
            <a:off x="344360" y="239044"/>
            <a:ext cx="610144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4BC4AC"/>
                </a:solidFill>
                <a:effectLst/>
                <a:uLnTx/>
                <a:uFillTx/>
                <a:latin typeface="Arial" panose="020B0604020202020204" pitchFamily="34" charset="0"/>
                <a:ea typeface="+mn-ea"/>
                <a:cs typeface="Arial" panose="020B0604020202020204" pitchFamily="34" charset="0"/>
              </a:rPr>
              <a:t>Spotlight On</a:t>
            </a:r>
            <a:endParaRPr kumimoji="0" lang="en-US" b="0" i="0" u="none" strike="noStrike" kern="1200" cap="none" spc="0" normalizeH="0" baseline="0" noProof="0">
              <a:ln>
                <a:noFill/>
              </a:ln>
              <a:solidFill>
                <a:srgbClr val="4BC4AC"/>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69D543AA-29FF-AE53-465E-02874CD873CC}"/>
              </a:ext>
            </a:extLst>
          </p:cNvPr>
          <p:cNvPicPr>
            <a:picLocks noChangeAspect="1"/>
          </p:cNvPicPr>
          <p:nvPr/>
        </p:nvPicPr>
        <p:blipFill>
          <a:blip r:embed="rId3">
            <a:extLst>
              <a:ext uri="{28A0092B-C50C-407E-A947-70E740481C1C}">
                <a14:useLocalDpi xmlns:a14="http://schemas.microsoft.com/office/drawing/2010/main" val="0"/>
              </a:ext>
            </a:extLst>
          </a:blip>
          <a:srcRect l="10801" t="14126" r="10801" b="30844"/>
          <a:stretch>
            <a:fillRect/>
          </a:stretch>
        </p:blipFill>
        <p:spPr>
          <a:xfrm>
            <a:off x="9167727" y="1625470"/>
            <a:ext cx="2282151" cy="2135800"/>
          </a:xfrm>
          <a:prstGeom prst="rect">
            <a:avLst/>
          </a:prstGeom>
        </p:spPr>
      </p:pic>
      <p:pic>
        <p:nvPicPr>
          <p:cNvPr id="17" name="Picture 16">
            <a:extLst>
              <a:ext uri="{FF2B5EF4-FFF2-40B4-BE49-F238E27FC236}">
                <a16:creationId xmlns:a16="http://schemas.microsoft.com/office/drawing/2014/main" id="{3D856E87-3E12-BE2D-ABF6-5BF6B41565EC}"/>
              </a:ext>
            </a:extLst>
          </p:cNvPr>
          <p:cNvPicPr>
            <a:picLocks noChangeAspect="1"/>
          </p:cNvPicPr>
          <p:nvPr/>
        </p:nvPicPr>
        <p:blipFill>
          <a:blip r:embed="rId4">
            <a:extLst>
              <a:ext uri="{28A0092B-C50C-407E-A947-70E740481C1C}">
                <a14:useLocalDpi xmlns:a14="http://schemas.microsoft.com/office/drawing/2010/main" val="0"/>
              </a:ext>
            </a:extLst>
          </a:blip>
          <a:srcRect t="11165" b="9497"/>
          <a:stretch>
            <a:fillRect/>
          </a:stretch>
        </p:blipFill>
        <p:spPr>
          <a:xfrm flipH="1">
            <a:off x="9167728" y="4025458"/>
            <a:ext cx="2282150" cy="2414144"/>
          </a:xfrm>
          <a:prstGeom prst="rect">
            <a:avLst/>
          </a:prstGeom>
        </p:spPr>
      </p:pic>
      <p:sp>
        <p:nvSpPr>
          <p:cNvPr id="8" name="TextBox 7">
            <a:extLst>
              <a:ext uri="{FF2B5EF4-FFF2-40B4-BE49-F238E27FC236}">
                <a16:creationId xmlns:a16="http://schemas.microsoft.com/office/drawing/2014/main" id="{6E2C8253-0DA9-CA0C-86EF-DD1E267657EE}"/>
              </a:ext>
            </a:extLst>
          </p:cNvPr>
          <p:cNvSpPr txBox="1"/>
          <p:nvPr/>
        </p:nvSpPr>
        <p:spPr>
          <a:xfrm>
            <a:off x="8976662" y="1049608"/>
            <a:ext cx="2618564"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1200"/>
              </a:spcAft>
              <a:buClr>
                <a:srgbClr val="C66A39"/>
              </a:buClr>
              <a:buSzTx/>
              <a:buFontTx/>
              <a:buNone/>
              <a:tabLst/>
              <a:defRPr/>
            </a:pPr>
            <a:r>
              <a:rPr lang="en-US" sz="2400" b="1">
                <a:solidFill>
                  <a:srgbClr val="C66A39"/>
                </a:solidFill>
                <a:latin typeface="Arial" panose="020B0604020202020204" pitchFamily="34" charset="0"/>
                <a:cs typeface="Arial" panose="020B0604020202020204" pitchFamily="34" charset="0"/>
              </a:rPr>
              <a:t>A Closer Look</a:t>
            </a:r>
            <a:endParaRPr kumimoji="0" lang="en-US" sz="240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 name="Graphic 9" descr="Magnifying glass outline">
            <a:extLst>
              <a:ext uri="{FF2B5EF4-FFF2-40B4-BE49-F238E27FC236}">
                <a16:creationId xmlns:a16="http://schemas.microsoft.com/office/drawing/2014/main" id="{E934E0EF-8F75-5F21-EFC6-6424AABF08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58966" y="300153"/>
            <a:ext cx="749455" cy="749455"/>
          </a:xfrm>
          <a:prstGeom prst="rect">
            <a:avLst/>
          </a:prstGeom>
        </p:spPr>
      </p:pic>
    </p:spTree>
    <p:extLst>
      <p:ext uri="{BB962C8B-B14F-4D97-AF65-F5344CB8AC3E}">
        <p14:creationId xmlns:p14="http://schemas.microsoft.com/office/powerpoint/2010/main" val="3512826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1D6893C-A9DF-555F-9ADA-70ED6822C96C}"/>
              </a:ext>
            </a:extLst>
          </p:cNvPr>
          <p:cNvSpPr/>
          <p:nvPr/>
        </p:nvSpPr>
        <p:spPr>
          <a:xfrm>
            <a:off x="8115300" y="-1"/>
            <a:ext cx="4076700"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E1BD772B-7061-6D53-F998-3ABC38B9F7FD}"/>
              </a:ext>
            </a:extLst>
          </p:cNvPr>
          <p:cNvSpPr txBox="1">
            <a:spLocks/>
          </p:cNvSpPr>
          <p:nvPr/>
        </p:nvSpPr>
        <p:spPr>
          <a:xfrm>
            <a:off x="388702" y="628444"/>
            <a:ext cx="7274379" cy="99179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solidFill>
                  <a:srgbClr val="004449"/>
                </a:solidFill>
                <a:latin typeface="Arial" panose="020B0604020202020204" pitchFamily="34" charset="0"/>
                <a:cs typeface="Arial" panose="020B0604020202020204" pitchFamily="34" charset="0"/>
              </a:rPr>
              <a:t>Climax: Field Observations Drive Organizational Safety Improvements</a:t>
            </a:r>
          </a:p>
        </p:txBody>
      </p:sp>
      <p:sp>
        <p:nvSpPr>
          <p:cNvPr id="4" name="TextBox 3">
            <a:extLst>
              <a:ext uri="{FF2B5EF4-FFF2-40B4-BE49-F238E27FC236}">
                <a16:creationId xmlns:a16="http://schemas.microsoft.com/office/drawing/2014/main" id="{068B5711-FFA3-1EDE-B35D-E71334679C58}"/>
              </a:ext>
            </a:extLst>
          </p:cNvPr>
          <p:cNvSpPr txBox="1"/>
          <p:nvPr/>
        </p:nvSpPr>
        <p:spPr>
          <a:xfrm>
            <a:off x="404909" y="208819"/>
            <a:ext cx="610144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4BC4AC"/>
                </a:solidFill>
                <a:effectLst/>
                <a:uLnTx/>
                <a:uFillTx/>
                <a:latin typeface="Arial" panose="020B0604020202020204" pitchFamily="34" charset="0"/>
                <a:ea typeface="+mn-ea"/>
                <a:cs typeface="Arial" panose="020B0604020202020204" pitchFamily="34" charset="0"/>
              </a:rPr>
              <a:t>Spotlight On</a:t>
            </a:r>
            <a:endParaRPr kumimoji="0" lang="en-US" b="0" i="0" u="none" strike="noStrike" kern="1200" cap="none" spc="0" normalizeH="0" baseline="0" noProof="0">
              <a:ln>
                <a:noFill/>
              </a:ln>
              <a:solidFill>
                <a:srgbClr val="4BC4AC"/>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3FA624C-41F9-0D42-F90C-E95091D2DF2A}"/>
              </a:ext>
            </a:extLst>
          </p:cNvPr>
          <p:cNvSpPr txBox="1"/>
          <p:nvPr/>
        </p:nvSpPr>
        <p:spPr>
          <a:xfrm>
            <a:off x="388702" y="1670528"/>
            <a:ext cx="7274380" cy="4431983"/>
          </a:xfrm>
          <a:prstGeom prst="rect">
            <a:avLst/>
          </a:prstGeom>
          <a:noFill/>
        </p:spPr>
        <p:txBody>
          <a:bodyPr wrap="square" rtlCol="0">
            <a:spAutoFit/>
          </a:bodyPr>
          <a:lstStyle/>
          <a:p>
            <a:r>
              <a:rPr lang="en-US" sz="1600">
                <a:solidFill>
                  <a:schemeClr val="tx1">
                    <a:lumMod val="75000"/>
                    <a:lumOff val="25000"/>
                  </a:schemeClr>
                </a:solidFill>
                <a:latin typeface="Arial" panose="020B0604020202020204" pitchFamily="34" charset="0"/>
                <a:cs typeface="Arial" panose="020B0604020202020204" pitchFamily="34" charset="0"/>
              </a:rPr>
              <a:t>While planning a haul truck rescue exercise at Climax, a team member identified the need for dedicated anchor points on CAT 789 haul trucks to safely recover operators from truck beds.</a:t>
            </a:r>
          </a:p>
          <a:p>
            <a:endParaRPr lang="en-US" sz="1600">
              <a:solidFill>
                <a:schemeClr val="tx1">
                  <a:lumMod val="75000"/>
                  <a:lumOff val="25000"/>
                </a:schemeClr>
              </a:solidFill>
              <a:latin typeface="Arial" panose="020B0604020202020204" pitchFamily="34" charset="0"/>
              <a:cs typeface="Arial" panose="020B0604020202020204" pitchFamily="34" charset="0"/>
            </a:endParaRPr>
          </a:p>
          <a:p>
            <a:r>
              <a:rPr lang="en-US" sz="1600" spc="-20">
                <a:solidFill>
                  <a:schemeClr val="tx1">
                    <a:lumMod val="75000"/>
                    <a:lumOff val="25000"/>
                  </a:schemeClr>
                </a:solidFill>
                <a:latin typeface="Arial" panose="020B0604020202020204" pitchFamily="34" charset="0"/>
                <a:cs typeface="Arial" panose="020B0604020202020204" pitchFamily="34" charset="0"/>
              </a:rPr>
              <a:t>The initial focus was on adding anchor points to the Climax 789 fleet but quickly expanded to incorporate the new Schlam truck beds arriving later this year. </a:t>
            </a:r>
          </a:p>
          <a:p>
            <a:endParaRPr lang="en-US" sz="1600">
              <a:solidFill>
                <a:schemeClr val="tx1">
                  <a:lumMod val="75000"/>
                  <a:lumOff val="25000"/>
                </a:schemeClr>
              </a:solidFill>
              <a:latin typeface="Arial" panose="020B0604020202020204" pitchFamily="34" charset="0"/>
              <a:cs typeface="Arial" panose="020B0604020202020204" pitchFamily="34" charset="0"/>
            </a:endParaRPr>
          </a:p>
          <a:p>
            <a:r>
              <a:rPr lang="en-US" sz="1600">
                <a:solidFill>
                  <a:schemeClr val="tx1">
                    <a:lumMod val="75000"/>
                    <a:lumOff val="25000"/>
                  </a:schemeClr>
                </a:solidFill>
                <a:latin typeface="Arial" panose="020B0604020202020204" pitchFamily="34" charset="0"/>
                <a:cs typeface="Arial" panose="020B0604020202020204" pitchFamily="34" charset="0"/>
              </a:rPr>
              <a:t>This concept, along with installing tie-off points during manufacturing, are now being evaluated as a standardized solution across Freeport operations. </a:t>
            </a:r>
          </a:p>
          <a:p>
            <a:endParaRPr lang="en-US" sz="1600">
              <a:latin typeface="Arial" panose="020B0604020202020204" pitchFamily="34" charset="0"/>
              <a:cs typeface="Arial" panose="020B0604020202020204" pitchFamily="34" charset="0"/>
            </a:endParaRPr>
          </a:p>
          <a:p>
            <a:pPr>
              <a:spcAft>
                <a:spcPts val="600"/>
              </a:spcAft>
              <a:buClr>
                <a:srgbClr val="C66A39"/>
              </a:buClr>
            </a:pPr>
            <a:r>
              <a:rPr lang="en-US" sz="1600" b="1">
                <a:solidFill>
                  <a:srgbClr val="C66A39"/>
                </a:solidFill>
                <a:latin typeface="Arial" panose="020B0604020202020204" pitchFamily="34" charset="0"/>
                <a:cs typeface="Arial" panose="020B0604020202020204" pitchFamily="34" charset="0"/>
              </a:rPr>
              <a:t>Why It Matters:</a:t>
            </a:r>
          </a:p>
          <a:p>
            <a:pPr marL="285750" indent="-285750">
              <a:spcAft>
                <a:spcPts val="600"/>
              </a:spcAft>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A simple observation from the field sparked conversations that could improve emergency response and worker protection across the organization. </a:t>
            </a:r>
          </a:p>
          <a:p>
            <a:pPr marL="285750" indent="-285750">
              <a:spcAft>
                <a:spcPts val="600"/>
              </a:spcAft>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Never underestimate the impact of raising a safety concern. One question, observation or idea can lead to meaningful improvements that create a more consistent and safer approach for all Freeport fleets and employees. </a:t>
            </a:r>
          </a:p>
        </p:txBody>
      </p:sp>
      <p:pic>
        <p:nvPicPr>
          <p:cNvPr id="8" name="Picture 7">
            <a:extLst>
              <a:ext uri="{FF2B5EF4-FFF2-40B4-BE49-F238E27FC236}">
                <a16:creationId xmlns:a16="http://schemas.microsoft.com/office/drawing/2014/main" id="{1846397C-E0ED-CCD9-66A3-8E54A81FDA26}"/>
              </a:ext>
            </a:extLst>
          </p:cNvPr>
          <p:cNvPicPr>
            <a:picLocks noChangeAspect="1"/>
          </p:cNvPicPr>
          <p:nvPr/>
        </p:nvPicPr>
        <p:blipFill>
          <a:blip r:embed="rId3"/>
          <a:srcRect l="3309" t="1664" r="3050" b="2378"/>
          <a:stretch>
            <a:fillRect/>
          </a:stretch>
        </p:blipFill>
        <p:spPr>
          <a:xfrm>
            <a:off x="9326745" y="393485"/>
            <a:ext cx="1745263" cy="2299923"/>
          </a:xfrm>
          <a:prstGeom prst="rect">
            <a:avLst/>
          </a:prstGeom>
        </p:spPr>
      </p:pic>
      <p:pic>
        <p:nvPicPr>
          <p:cNvPr id="10" name="Picture 9">
            <a:extLst>
              <a:ext uri="{FF2B5EF4-FFF2-40B4-BE49-F238E27FC236}">
                <a16:creationId xmlns:a16="http://schemas.microsoft.com/office/drawing/2014/main" id="{ADFC3822-D7A6-D20F-1A97-7EEB7E9010C1}"/>
              </a:ext>
            </a:extLst>
          </p:cNvPr>
          <p:cNvPicPr>
            <a:picLocks noChangeAspect="1"/>
          </p:cNvPicPr>
          <p:nvPr/>
        </p:nvPicPr>
        <p:blipFill>
          <a:blip r:embed="rId4"/>
          <a:srcRect t="5038"/>
          <a:stretch>
            <a:fillRect/>
          </a:stretch>
        </p:blipFill>
        <p:spPr>
          <a:xfrm>
            <a:off x="8890094" y="3429000"/>
            <a:ext cx="2618564" cy="1685686"/>
          </a:xfrm>
          <a:prstGeom prst="rect">
            <a:avLst/>
          </a:prstGeom>
        </p:spPr>
      </p:pic>
      <p:sp>
        <p:nvSpPr>
          <p:cNvPr id="13" name="TextBox 12">
            <a:extLst>
              <a:ext uri="{FF2B5EF4-FFF2-40B4-BE49-F238E27FC236}">
                <a16:creationId xmlns:a16="http://schemas.microsoft.com/office/drawing/2014/main" id="{01CEB5A0-58C2-4608-6259-E5B88E0EB9E5}"/>
              </a:ext>
            </a:extLst>
          </p:cNvPr>
          <p:cNvSpPr txBox="1"/>
          <p:nvPr/>
        </p:nvSpPr>
        <p:spPr>
          <a:xfrm>
            <a:off x="9231583" y="2715026"/>
            <a:ext cx="2094612" cy="523220"/>
          </a:xfrm>
          <a:prstGeom prst="rect">
            <a:avLst/>
          </a:prstGeom>
          <a:noFill/>
        </p:spPr>
        <p:txBody>
          <a:bodyPr wrap="square" rtlCol="0">
            <a:spAutoFit/>
          </a:bodyPr>
          <a:lstStyle/>
          <a:p>
            <a:r>
              <a:rPr lang="en-US" sz="1400" i="1">
                <a:solidFill>
                  <a:schemeClr val="bg1"/>
                </a:solidFill>
                <a:latin typeface="Arial" panose="020B0604020202020204" pitchFamily="34" charset="0"/>
                <a:cs typeface="Arial" panose="020B0604020202020204" pitchFamily="34" charset="0"/>
              </a:rPr>
              <a:t>Anchor point installed on haul truck</a:t>
            </a:r>
          </a:p>
        </p:txBody>
      </p:sp>
      <p:sp>
        <p:nvSpPr>
          <p:cNvPr id="15" name="TextBox 14">
            <a:extLst>
              <a:ext uri="{FF2B5EF4-FFF2-40B4-BE49-F238E27FC236}">
                <a16:creationId xmlns:a16="http://schemas.microsoft.com/office/drawing/2014/main" id="{C07EB9AD-6BB9-FC8B-242A-4E5A1F1D546B}"/>
              </a:ext>
            </a:extLst>
          </p:cNvPr>
          <p:cNvSpPr txBox="1"/>
          <p:nvPr/>
        </p:nvSpPr>
        <p:spPr>
          <a:xfrm>
            <a:off x="8847283" y="5216015"/>
            <a:ext cx="2863211" cy="523220"/>
          </a:xfrm>
          <a:prstGeom prst="rect">
            <a:avLst/>
          </a:prstGeom>
          <a:noFill/>
        </p:spPr>
        <p:txBody>
          <a:bodyPr wrap="square" rtlCol="0">
            <a:spAutoFit/>
          </a:bodyPr>
          <a:lstStyle/>
          <a:p>
            <a:r>
              <a:rPr lang="en-US" sz="1400" i="1">
                <a:solidFill>
                  <a:schemeClr val="bg1"/>
                </a:solidFill>
                <a:latin typeface="Arial" panose="020B0604020202020204" pitchFamily="34" charset="0"/>
                <a:cs typeface="Arial" panose="020B0604020202020204" pitchFamily="34" charset="0"/>
              </a:rPr>
              <a:t>Emergency haul truck rescue exercise using anchor points  </a:t>
            </a:r>
          </a:p>
        </p:txBody>
      </p:sp>
      <p:pic>
        <p:nvPicPr>
          <p:cNvPr id="6" name="Picture 5" descr="A blue and grey text on a black background&#10;&#10;Description automatically generated">
            <a:extLst>
              <a:ext uri="{FF2B5EF4-FFF2-40B4-BE49-F238E27FC236}">
                <a16:creationId xmlns:a16="http://schemas.microsoft.com/office/drawing/2014/main" id="{54C109B9-34AE-CDFE-E5D4-0A4DC53FDE63}"/>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9817719" y="6044254"/>
            <a:ext cx="922341" cy="508727"/>
          </a:xfrm>
          <a:prstGeom prst="rect">
            <a:avLst/>
          </a:prstGeom>
        </p:spPr>
      </p:pic>
    </p:spTree>
    <p:extLst>
      <p:ext uri="{BB962C8B-B14F-4D97-AF65-F5344CB8AC3E}">
        <p14:creationId xmlns:p14="http://schemas.microsoft.com/office/powerpoint/2010/main" val="34437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B34C95-041E-CB89-AED4-0BAA3D2D5A24}"/>
              </a:ext>
            </a:extLst>
          </p:cNvPr>
          <p:cNvPicPr>
            <a:picLocks noChangeAspect="1"/>
          </p:cNvPicPr>
          <p:nvPr/>
        </p:nvPicPr>
        <p:blipFill>
          <a:blip r:embed="rId3"/>
          <a:srcRect l="9729"/>
          <a:stretch>
            <a:fillRect/>
          </a:stretch>
        </p:blipFill>
        <p:spPr>
          <a:xfrm flipH="1">
            <a:off x="4421938" y="401614"/>
            <a:ext cx="7770061" cy="6147813"/>
          </a:xfrm>
          <a:prstGeom prst="rect">
            <a:avLst/>
          </a:prstGeom>
        </p:spPr>
      </p:pic>
      <p:pic>
        <p:nvPicPr>
          <p:cNvPr id="5" name="Picture 4">
            <a:extLst>
              <a:ext uri="{FF2B5EF4-FFF2-40B4-BE49-F238E27FC236}">
                <a16:creationId xmlns:a16="http://schemas.microsoft.com/office/drawing/2014/main" id="{95A1D711-5367-1114-BBD6-714F61C02A1C}"/>
              </a:ext>
            </a:extLst>
          </p:cNvPr>
          <p:cNvPicPr>
            <a:picLocks noChangeAspect="1"/>
          </p:cNvPicPr>
          <p:nvPr/>
        </p:nvPicPr>
        <p:blipFill>
          <a:blip r:embed="rId4">
            <a:extLst>
              <a:ext uri="{28A0092B-C50C-407E-A947-70E740481C1C}">
                <a14:useLocalDpi xmlns:a14="http://schemas.microsoft.com/office/drawing/2010/main" val="0"/>
              </a:ext>
            </a:extLst>
          </a:blip>
          <a:srcRect t="6" b="6"/>
          <a:stretch/>
        </p:blipFill>
        <p:spPr>
          <a:xfrm>
            <a:off x="-2" y="0"/>
            <a:ext cx="10806892" cy="396508"/>
          </a:xfrm>
          <a:prstGeom prst="rect">
            <a:avLst/>
          </a:prstGeom>
        </p:spPr>
      </p:pic>
      <p:pic>
        <p:nvPicPr>
          <p:cNvPr id="6" name="Picture 5">
            <a:extLst>
              <a:ext uri="{FF2B5EF4-FFF2-40B4-BE49-F238E27FC236}">
                <a16:creationId xmlns:a16="http://schemas.microsoft.com/office/drawing/2014/main" id="{AE29F842-24AF-195E-BBA1-F56FACFEF9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232064"/>
            <a:ext cx="6095999" cy="627945"/>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82419"/>
            <a:ext cx="56023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Safety Shares </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18945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A251E-5477-6236-125A-6E5DA60A61E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636EDBB-79EC-3725-B423-65532E7581B5}"/>
              </a:ext>
            </a:extLst>
          </p:cNvPr>
          <p:cNvSpPr/>
          <p:nvPr/>
        </p:nvSpPr>
        <p:spPr>
          <a:xfrm>
            <a:off x="486646" y="2323595"/>
            <a:ext cx="7041914" cy="4361685"/>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D2777C4-A5CB-DDB3-F602-C9616291E4D7}"/>
              </a:ext>
            </a:extLst>
          </p:cNvPr>
          <p:cNvSpPr/>
          <p:nvPr/>
        </p:nvSpPr>
        <p:spPr>
          <a:xfrm>
            <a:off x="7829550" y="-1"/>
            <a:ext cx="4362450"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9BDB8FF0-E6E6-D1BC-86D4-BB343097CB5D}"/>
              </a:ext>
            </a:extLst>
          </p:cNvPr>
          <p:cNvSpPr txBox="1">
            <a:spLocks/>
          </p:cNvSpPr>
          <p:nvPr/>
        </p:nvSpPr>
        <p:spPr>
          <a:xfrm>
            <a:off x="498068" y="396118"/>
            <a:ext cx="6372350" cy="7173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4449"/>
                </a:solidFill>
                <a:effectLst/>
                <a:uLnTx/>
                <a:uFillTx/>
                <a:latin typeface="Arial" panose="020B0604020202020204" pitchFamily="34" charset="0"/>
                <a:ea typeface="+mj-ea"/>
                <a:cs typeface="Arial" panose="020B0604020202020204" pitchFamily="34" charset="0"/>
              </a:rPr>
              <a:t>Extreme Weather Preparedness</a:t>
            </a:r>
          </a:p>
        </p:txBody>
      </p:sp>
      <p:sp>
        <p:nvSpPr>
          <p:cNvPr id="2" name="Rectangle 1">
            <a:extLst>
              <a:ext uri="{FF2B5EF4-FFF2-40B4-BE49-F238E27FC236}">
                <a16:creationId xmlns:a16="http://schemas.microsoft.com/office/drawing/2014/main" id="{0EA7DE8B-7E2C-A3D7-CE05-D8DE04D9B0DE}"/>
              </a:ext>
            </a:extLst>
          </p:cNvPr>
          <p:cNvSpPr>
            <a:spLocks noChangeArrowheads="1"/>
          </p:cNvSpPr>
          <p:nvPr/>
        </p:nvSpPr>
        <p:spPr bwMode="auto">
          <a:xfrm>
            <a:off x="486646" y="1020980"/>
            <a:ext cx="6920867" cy="217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Conditions can change quickly. </a:t>
            </a:r>
            <a:r>
              <a:rPr lang="en-US" sz="2000" dirty="0">
                <a:solidFill>
                  <a:schemeClr val="tx1">
                    <a:lumMod val="75000"/>
                    <a:lumOff val="25000"/>
                  </a:schemeClr>
                </a:solidFill>
                <a:latin typeface="Arial" panose="020B0604020202020204" pitchFamily="34" charset="0"/>
                <a:cs typeface="Arial" panose="020B0604020202020204" pitchFamily="34" charset="0"/>
              </a:rPr>
              <a:t>Extreme heat or cold, h</a:t>
            </a:r>
            <a:r>
              <a:rPr kumimoji="0" lang="en-US" sz="2000" b="0" i="0" u="none" strike="noStrike" kern="1200" cap="none" spc="0" normalizeH="0" baseline="0" noProof="0" dirty="0" err="1">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igh</a:t>
            </a: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 winds, lightning, heavy rain, and snow can create new hazards, even during routine work. </a:t>
            </a:r>
            <a:endPar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690507B5-1CA7-028D-5DAF-03A493424B51}"/>
              </a:ext>
            </a:extLst>
          </p:cNvPr>
          <p:cNvSpPr txBox="1"/>
          <p:nvPr/>
        </p:nvSpPr>
        <p:spPr>
          <a:xfrm>
            <a:off x="561178" y="2735928"/>
            <a:ext cx="3314792" cy="387798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Stay informed: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Monitor weather alerts and changing conditions.</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Plan ahead: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Address weather-related hazards in pre-task planning and identify shelter or evacuation routes.</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Stay connected: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Maintain communication with your supervisor and work group.</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Secure the area: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Secure tools, equipment and loose materials that could shift or become airborne.</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Monitor yourself and others: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Watch for signs of heat stress, cold stress, fatigue or distress.</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Stop work: </a:t>
            </a:r>
            <a:r>
              <a:rPr kumimoji="0" lang="en-US" sz="1300" b="0" i="0" u="none" strike="noStrike" kern="1200" cap="none" normalizeH="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Pause the task and notify your supervisor if conditions become unsafe or uncertain.</a:t>
            </a:r>
          </a:p>
        </p:txBody>
      </p:sp>
      <p:sp>
        <p:nvSpPr>
          <p:cNvPr id="8" name="TextBox 7">
            <a:extLst>
              <a:ext uri="{FF2B5EF4-FFF2-40B4-BE49-F238E27FC236}">
                <a16:creationId xmlns:a16="http://schemas.microsoft.com/office/drawing/2014/main" id="{C01CC110-2F3C-6C4B-AF5E-602CB5A732F3}"/>
              </a:ext>
            </a:extLst>
          </p:cNvPr>
          <p:cNvSpPr txBox="1"/>
          <p:nvPr/>
        </p:nvSpPr>
        <p:spPr>
          <a:xfrm>
            <a:off x="8335736" y="1632171"/>
            <a:ext cx="3633228" cy="265919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1200"/>
              </a:spcAft>
              <a:buClr>
                <a:srgbClr val="C66A39"/>
              </a:buClr>
              <a:buSzTx/>
              <a:buFontTx/>
              <a:buNone/>
              <a:tabLst/>
              <a:defRPr/>
            </a:pPr>
            <a:r>
              <a:rPr kumimoji="0" lang="en-US" sz="24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Discussion</a:t>
            </a:r>
            <a:endParaRPr kumimoji="0" lang="en-US" sz="24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kumimoji="0" lang="en-US" sz="1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What weather hazards could affect our work today?</a:t>
            </a: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kumimoji="0" lang="en-US" sz="1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Where should we go, and how will we communicate, if conditions require us to stop work or seek shelter?</a:t>
            </a: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lang="en-US" sz="1600" i="1">
                <a:solidFill>
                  <a:prstClr val="white"/>
                </a:solidFill>
                <a:latin typeface="Arial" panose="020B0604020202020204" pitchFamily="34" charset="0"/>
                <a:cs typeface="Arial" panose="020B0604020202020204" pitchFamily="34" charset="0"/>
              </a:rPr>
              <a:t>What are our emergency response procedures for our work area? </a:t>
            </a:r>
            <a:endParaRPr kumimoji="0" lang="en-US" sz="1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descr="A blue and grey text on a black background&#10;&#10;Description automatically generated">
            <a:extLst>
              <a:ext uri="{FF2B5EF4-FFF2-40B4-BE49-F238E27FC236}">
                <a16:creationId xmlns:a16="http://schemas.microsoft.com/office/drawing/2014/main" id="{F521F860-2091-F06C-38D0-51920CFC4185}"/>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9691179" y="5953155"/>
            <a:ext cx="922341" cy="508727"/>
          </a:xfrm>
          <a:prstGeom prst="rect">
            <a:avLst/>
          </a:prstGeom>
        </p:spPr>
      </p:pic>
      <p:pic>
        <p:nvPicPr>
          <p:cNvPr id="7" name="Graphic 6" descr="Chat outline">
            <a:extLst>
              <a:ext uri="{FF2B5EF4-FFF2-40B4-BE49-F238E27FC236}">
                <a16:creationId xmlns:a16="http://schemas.microsoft.com/office/drawing/2014/main" id="{E7A14691-F580-12A9-AD13-350FBB857F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90652" y="396118"/>
            <a:ext cx="1078582" cy="1078582"/>
          </a:xfrm>
          <a:prstGeom prst="rect">
            <a:avLst/>
          </a:prstGeom>
        </p:spPr>
      </p:pic>
      <p:sp>
        <p:nvSpPr>
          <p:cNvPr id="12" name="Rectangle 11">
            <a:extLst>
              <a:ext uri="{FF2B5EF4-FFF2-40B4-BE49-F238E27FC236}">
                <a16:creationId xmlns:a16="http://schemas.microsoft.com/office/drawing/2014/main" id="{4A1E01F4-B822-94E3-41F4-C2C751E54604}"/>
              </a:ext>
            </a:extLst>
          </p:cNvPr>
          <p:cNvSpPr/>
          <p:nvPr/>
        </p:nvSpPr>
        <p:spPr>
          <a:xfrm>
            <a:off x="488999" y="2172713"/>
            <a:ext cx="2925689" cy="447472"/>
          </a:xfrm>
          <a:prstGeom prst="rect">
            <a:avLst/>
          </a:prstGeom>
          <a:solidFill>
            <a:srgbClr val="C66A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Before and During Work </a:t>
            </a:r>
          </a:p>
        </p:txBody>
      </p:sp>
      <p:sp>
        <p:nvSpPr>
          <p:cNvPr id="14" name="Rectangle 13">
            <a:extLst>
              <a:ext uri="{FF2B5EF4-FFF2-40B4-BE49-F238E27FC236}">
                <a16:creationId xmlns:a16="http://schemas.microsoft.com/office/drawing/2014/main" id="{167BA9CD-5085-C115-E4D5-AF8CEEFDF1D8}"/>
              </a:ext>
            </a:extLst>
          </p:cNvPr>
          <p:cNvSpPr/>
          <p:nvPr/>
        </p:nvSpPr>
        <p:spPr>
          <a:xfrm>
            <a:off x="4337253" y="2172713"/>
            <a:ext cx="2925689" cy="447472"/>
          </a:xfrm>
          <a:prstGeom prst="rect">
            <a:avLst/>
          </a:prstGeom>
          <a:solidFill>
            <a:srgbClr val="C66A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Emergency Preparedness</a:t>
            </a:r>
          </a:p>
        </p:txBody>
      </p:sp>
      <p:sp>
        <p:nvSpPr>
          <p:cNvPr id="16" name="TextBox 15">
            <a:extLst>
              <a:ext uri="{FF2B5EF4-FFF2-40B4-BE49-F238E27FC236}">
                <a16:creationId xmlns:a16="http://schemas.microsoft.com/office/drawing/2014/main" id="{62229633-66CF-00D6-E5FE-6FB69A2AB580}"/>
              </a:ext>
            </a:extLst>
          </p:cNvPr>
          <p:cNvSpPr txBox="1"/>
          <p:nvPr/>
        </p:nvSpPr>
        <p:spPr>
          <a:xfrm>
            <a:off x="4337252" y="2734484"/>
            <a:ext cx="2925689" cy="292387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Follow</a:t>
            </a:r>
            <a:r>
              <a:rPr kumimoji="0" lang="en-US" sz="130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 site-specific emergency procedures and instructions from emergency personnel.</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Know</a:t>
            </a:r>
            <a:r>
              <a:rPr kumimoji="0" lang="en-US" sz="130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 your designated shelter, evacuation route and assembly area.</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Use </a:t>
            </a:r>
            <a:r>
              <a:rPr kumimoji="0" lang="en-US" sz="130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established site communication or emergency radio process.</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00" b="1"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Do not enter or re-enter </a:t>
            </a:r>
            <a:r>
              <a:rPr kumimoji="0" lang="en-US" sz="130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an affected area until hazards have been assessed and it has been declared safe.</a:t>
            </a:r>
          </a:p>
        </p:txBody>
      </p:sp>
    </p:spTree>
    <p:extLst>
      <p:ext uri="{BB962C8B-B14F-4D97-AF65-F5344CB8AC3E}">
        <p14:creationId xmlns:p14="http://schemas.microsoft.com/office/powerpoint/2010/main" val="1714077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6B3D-1B36-9C6F-FE5D-8F91EC94FE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0DE137-045A-F61F-DE83-935F4138B9D3}"/>
              </a:ext>
            </a:extLst>
          </p:cNvPr>
          <p:cNvSpPr>
            <a:spLocks noGrp="1"/>
          </p:cNvSpPr>
          <p:nvPr>
            <p:ph idx="1"/>
          </p:nvPr>
        </p:nvSpPr>
        <p:spPr>
          <a:xfrm>
            <a:off x="90348" y="2956560"/>
            <a:ext cx="5907490" cy="3803470"/>
          </a:xfrm>
        </p:spPr>
        <p:txBody>
          <a:bodyPr>
            <a:normAutofit/>
          </a:bodyPr>
          <a:lstStyle/>
          <a:p>
            <a:pPr>
              <a:spcBef>
                <a:spcPts val="0"/>
              </a:spcBef>
              <a:spcAft>
                <a:spcPts val="1200"/>
              </a:spcAft>
              <a:buClr>
                <a:srgbClr val="C66A39"/>
              </a:buClr>
            </a:pPr>
            <a:endParaRPr lang="en-US" b="1">
              <a:latin typeface="Arial" panose="020B0604020202020204" pitchFamily="34" charset="0"/>
              <a:cs typeface="Arial" panose="020B0604020202020204" pitchFamily="34" charset="0"/>
            </a:endParaRPr>
          </a:p>
          <a:p>
            <a:pPr>
              <a:spcBef>
                <a:spcPts val="0"/>
              </a:spcBef>
              <a:spcAft>
                <a:spcPts val="1200"/>
              </a:spcAft>
              <a:buClr>
                <a:srgbClr val="C66A39"/>
              </a:buClr>
            </a:pPr>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2CB7654-CE88-6A98-FA4D-BE403F615039}"/>
              </a:ext>
            </a:extLst>
          </p:cNvPr>
          <p:cNvSpPr txBox="1"/>
          <p:nvPr/>
        </p:nvSpPr>
        <p:spPr>
          <a:xfrm>
            <a:off x="188510" y="310542"/>
            <a:ext cx="5907490" cy="2646878"/>
          </a:xfrm>
          <a:prstGeom prst="rect">
            <a:avLst/>
          </a:prstGeom>
          <a:noFill/>
        </p:spPr>
        <p:txBody>
          <a:bodyPr wrap="square" rtlCol="0">
            <a:spAutoFit/>
          </a:bodyPr>
          <a:lstStyle/>
          <a:p>
            <a:r>
              <a:rPr lang="en-US" sz="4400" b="1">
                <a:solidFill>
                  <a:srgbClr val="004449"/>
                </a:solidFill>
                <a:latin typeface="Arial" panose="020B0604020202020204" pitchFamily="34" charset="0"/>
                <a:cs typeface="Arial" panose="020B0604020202020204" pitchFamily="34" charset="0"/>
              </a:rPr>
              <a:t>Waste Segregation</a:t>
            </a:r>
          </a:p>
          <a:p>
            <a:r>
              <a:rPr lang="en-US" sz="3200" b="1">
                <a:solidFill>
                  <a:srgbClr val="004449"/>
                </a:solidFill>
                <a:latin typeface="Arial" panose="020B0604020202020204" pitchFamily="34" charset="0"/>
                <a:cs typeface="Arial" panose="020B0604020202020204" pitchFamily="34" charset="0"/>
              </a:rPr>
              <a:t>Keeps us SAFE and in Compliance!</a:t>
            </a:r>
            <a:endParaRPr lang="en-US" sz="1600" b="1">
              <a:solidFill>
                <a:srgbClr val="004449"/>
              </a:solidFill>
              <a:latin typeface="Arial" panose="020B0604020202020204" pitchFamily="34" charset="0"/>
              <a:cs typeface="Arial" panose="020B0604020202020204" pitchFamily="34" charset="0"/>
            </a:endParaRPr>
          </a:p>
          <a:p>
            <a:endParaRPr lang="en-US" sz="4000" b="1">
              <a:solidFill>
                <a:srgbClr val="004449"/>
              </a:solidFill>
              <a:latin typeface="Arial" panose="020B0604020202020204" pitchFamily="34" charset="0"/>
              <a:cs typeface="Arial" panose="020B0604020202020204" pitchFamily="34" charset="0"/>
            </a:endParaRPr>
          </a:p>
          <a:p>
            <a:endParaRPr lang="en-US"/>
          </a:p>
        </p:txBody>
      </p:sp>
      <p:grpSp>
        <p:nvGrpSpPr>
          <p:cNvPr id="26" name="Group 25">
            <a:extLst>
              <a:ext uri="{FF2B5EF4-FFF2-40B4-BE49-F238E27FC236}">
                <a16:creationId xmlns:a16="http://schemas.microsoft.com/office/drawing/2014/main" id="{BD7346F6-B16E-35C1-0DCE-86104E294B1E}"/>
              </a:ext>
            </a:extLst>
          </p:cNvPr>
          <p:cNvGrpSpPr/>
          <p:nvPr/>
        </p:nvGrpSpPr>
        <p:grpSpPr>
          <a:xfrm>
            <a:off x="6204782" y="0"/>
            <a:ext cx="5987218" cy="6858000"/>
            <a:chOff x="6204782" y="0"/>
            <a:chExt cx="5987218" cy="6858000"/>
          </a:xfrm>
        </p:grpSpPr>
        <p:sp>
          <p:nvSpPr>
            <p:cNvPr id="21" name="Rectangle 20">
              <a:extLst>
                <a:ext uri="{FF2B5EF4-FFF2-40B4-BE49-F238E27FC236}">
                  <a16:creationId xmlns:a16="http://schemas.microsoft.com/office/drawing/2014/main" id="{F5674AD3-CCCD-657B-55EB-B33B751ACA74}"/>
                </a:ext>
              </a:extLst>
            </p:cNvPr>
            <p:cNvSpPr/>
            <p:nvPr/>
          </p:nvSpPr>
          <p:spPr>
            <a:xfrm>
              <a:off x="6204782" y="0"/>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erson wearing a welding mask and sunglasses&#10;&#10;Description automatically generated">
              <a:extLst>
                <a:ext uri="{FF2B5EF4-FFF2-40B4-BE49-F238E27FC236}">
                  <a16:creationId xmlns:a16="http://schemas.microsoft.com/office/drawing/2014/main" id="{604C9ED6-CC8D-5240-2253-8D8767D54E9F}"/>
                </a:ext>
              </a:extLst>
            </p:cNvPr>
            <p:cNvPicPr>
              <a:picLocks noChangeAspect="1"/>
            </p:cNvPicPr>
            <p:nvPr/>
          </p:nvPicPr>
          <p:blipFill rotWithShape="1">
            <a:blip r:embed="rId3">
              <a:extLst>
                <a:ext uri="{28A0092B-C50C-407E-A947-70E740481C1C}">
                  <a14:useLocalDpi xmlns:a14="http://schemas.microsoft.com/office/drawing/2010/main" val="0"/>
                </a:ext>
              </a:extLst>
            </a:blip>
            <a:srcRect l="11878" t="1160" r="2643"/>
            <a:stretch/>
          </p:blipFill>
          <p:spPr>
            <a:xfrm>
              <a:off x="9208132" y="3366"/>
              <a:ext cx="2978660" cy="2296194"/>
            </a:xfrm>
            <a:prstGeom prst="rect">
              <a:avLst/>
            </a:prstGeom>
          </p:spPr>
        </p:pic>
        <p:pic>
          <p:nvPicPr>
            <p:cNvPr id="6" name="Picture 5">
              <a:extLst>
                <a:ext uri="{FF2B5EF4-FFF2-40B4-BE49-F238E27FC236}">
                  <a16:creationId xmlns:a16="http://schemas.microsoft.com/office/drawing/2014/main" id="{6BDA7676-EDCA-97B1-BE0C-EBF30C12DED9}"/>
                </a:ext>
              </a:extLst>
            </p:cNvPr>
            <p:cNvPicPr>
              <a:picLocks noChangeAspect="1"/>
            </p:cNvPicPr>
            <p:nvPr/>
          </p:nvPicPr>
          <p:blipFill>
            <a:blip r:embed="rId4">
              <a:extLst>
                <a:ext uri="{28A0092B-C50C-407E-A947-70E740481C1C}">
                  <a14:useLocalDpi xmlns:a14="http://schemas.microsoft.com/office/drawing/2010/main" val="0"/>
                </a:ext>
              </a:extLst>
            </a:blip>
            <a:srcRect t="137" b="137"/>
            <a:stretch/>
          </p:blipFill>
          <p:spPr>
            <a:xfrm>
              <a:off x="9190266" y="0"/>
              <a:ext cx="2994910" cy="2349393"/>
            </a:xfrm>
            <a:prstGeom prst="rect">
              <a:avLst/>
            </a:prstGeom>
          </p:spPr>
        </p:pic>
        <p:pic>
          <p:nvPicPr>
            <p:cNvPr id="12" name="Picture 11">
              <a:extLst>
                <a:ext uri="{FF2B5EF4-FFF2-40B4-BE49-F238E27FC236}">
                  <a16:creationId xmlns:a16="http://schemas.microsoft.com/office/drawing/2014/main" id="{4A6383FD-988B-964A-ADE5-9FC8BFEA3D6C}"/>
                </a:ext>
              </a:extLst>
            </p:cNvPr>
            <p:cNvPicPr>
              <a:picLocks noChangeAspect="1"/>
            </p:cNvPicPr>
            <p:nvPr/>
          </p:nvPicPr>
          <p:blipFill>
            <a:blip r:embed="rId5">
              <a:extLst>
                <a:ext uri="{28A0092B-C50C-407E-A947-70E740481C1C}">
                  <a14:useLocalDpi xmlns:a14="http://schemas.microsoft.com/office/drawing/2010/main" val="0"/>
                </a:ext>
              </a:extLst>
            </a:blip>
            <a:srcRect t="3" b="3"/>
            <a:stretch/>
          </p:blipFill>
          <p:spPr>
            <a:xfrm>
              <a:off x="9211544" y="4655117"/>
              <a:ext cx="2980456" cy="2199517"/>
            </a:xfrm>
            <a:prstGeom prst="rect">
              <a:avLst/>
            </a:prstGeom>
          </p:spPr>
        </p:pic>
        <p:pic>
          <p:nvPicPr>
            <p:cNvPr id="8" name="Picture 7">
              <a:extLst>
                <a:ext uri="{FF2B5EF4-FFF2-40B4-BE49-F238E27FC236}">
                  <a16:creationId xmlns:a16="http://schemas.microsoft.com/office/drawing/2014/main" id="{BA1C6003-6750-5BC3-B237-F994294C8E94}"/>
                </a:ext>
              </a:extLst>
            </p:cNvPr>
            <p:cNvPicPr>
              <a:picLocks noChangeAspect="1"/>
            </p:cNvPicPr>
            <p:nvPr/>
          </p:nvPicPr>
          <p:blipFill>
            <a:blip r:embed="rId6">
              <a:extLst>
                <a:ext uri="{28A0092B-C50C-407E-A947-70E740481C1C}">
                  <a14:useLocalDpi xmlns:a14="http://schemas.microsoft.com/office/drawing/2010/main" val="0"/>
                </a:ext>
              </a:extLst>
            </a:blip>
            <a:srcRect t="50" b="50"/>
            <a:stretch/>
          </p:blipFill>
          <p:spPr>
            <a:xfrm>
              <a:off x="6207388" y="2367817"/>
              <a:ext cx="2994910" cy="2286811"/>
            </a:xfrm>
            <a:prstGeom prst="rect">
              <a:avLst/>
            </a:prstGeom>
          </p:spPr>
        </p:pic>
      </p:grpSp>
      <p:pic>
        <p:nvPicPr>
          <p:cNvPr id="4" name="Picture 3">
            <a:extLst>
              <a:ext uri="{FF2B5EF4-FFF2-40B4-BE49-F238E27FC236}">
                <a16:creationId xmlns:a16="http://schemas.microsoft.com/office/drawing/2014/main" id="{84A36672-E592-0AFB-C6A3-8674A99BB2A6}"/>
              </a:ext>
            </a:extLst>
          </p:cNvPr>
          <p:cNvPicPr>
            <a:picLocks noChangeAspect="1"/>
          </p:cNvPicPr>
          <p:nvPr/>
        </p:nvPicPr>
        <p:blipFill>
          <a:blip r:embed="rId7"/>
          <a:stretch>
            <a:fillRect/>
          </a:stretch>
        </p:blipFill>
        <p:spPr>
          <a:xfrm>
            <a:off x="9121374" y="13291"/>
            <a:ext cx="3076601" cy="3918488"/>
          </a:xfrm>
          <a:prstGeom prst="rect">
            <a:avLst/>
          </a:prstGeom>
        </p:spPr>
      </p:pic>
      <p:pic>
        <p:nvPicPr>
          <p:cNvPr id="9" name="Picture 8">
            <a:extLst>
              <a:ext uri="{FF2B5EF4-FFF2-40B4-BE49-F238E27FC236}">
                <a16:creationId xmlns:a16="http://schemas.microsoft.com/office/drawing/2014/main" id="{A91549C9-0111-417A-FFA4-B41D132A9F50}"/>
              </a:ext>
            </a:extLst>
          </p:cNvPr>
          <p:cNvPicPr>
            <a:picLocks noChangeAspect="1"/>
          </p:cNvPicPr>
          <p:nvPr/>
        </p:nvPicPr>
        <p:blipFill>
          <a:blip r:embed="rId8"/>
          <a:stretch>
            <a:fillRect/>
          </a:stretch>
        </p:blipFill>
        <p:spPr>
          <a:xfrm>
            <a:off x="3950867" y="3414723"/>
            <a:ext cx="5287731" cy="3461701"/>
          </a:xfrm>
          <a:prstGeom prst="rect">
            <a:avLst/>
          </a:prstGeom>
        </p:spPr>
      </p:pic>
      <p:pic>
        <p:nvPicPr>
          <p:cNvPr id="11" name="Picture 10">
            <a:extLst>
              <a:ext uri="{FF2B5EF4-FFF2-40B4-BE49-F238E27FC236}">
                <a16:creationId xmlns:a16="http://schemas.microsoft.com/office/drawing/2014/main" id="{CBC036EE-B7A3-3A32-B1A5-56E90A102541}"/>
              </a:ext>
            </a:extLst>
          </p:cNvPr>
          <p:cNvPicPr>
            <a:picLocks noChangeAspect="1"/>
          </p:cNvPicPr>
          <p:nvPr/>
        </p:nvPicPr>
        <p:blipFill>
          <a:blip r:embed="rId9"/>
          <a:stretch>
            <a:fillRect/>
          </a:stretch>
        </p:blipFill>
        <p:spPr>
          <a:xfrm>
            <a:off x="5385032" y="13290"/>
            <a:ext cx="3727409" cy="3415709"/>
          </a:xfrm>
          <a:prstGeom prst="rect">
            <a:avLst/>
          </a:prstGeom>
        </p:spPr>
      </p:pic>
      <p:pic>
        <p:nvPicPr>
          <p:cNvPr id="14" name="Picture 13">
            <a:extLst>
              <a:ext uri="{FF2B5EF4-FFF2-40B4-BE49-F238E27FC236}">
                <a16:creationId xmlns:a16="http://schemas.microsoft.com/office/drawing/2014/main" id="{2714429D-B25B-E49D-49CC-4CF941BEFB9B}"/>
              </a:ext>
            </a:extLst>
          </p:cNvPr>
          <p:cNvPicPr>
            <a:picLocks noChangeAspect="1"/>
          </p:cNvPicPr>
          <p:nvPr/>
        </p:nvPicPr>
        <p:blipFill>
          <a:blip r:embed="rId10"/>
          <a:stretch>
            <a:fillRect/>
          </a:stretch>
        </p:blipFill>
        <p:spPr>
          <a:xfrm>
            <a:off x="9243435" y="5907713"/>
            <a:ext cx="2888572" cy="936996"/>
          </a:xfrm>
          <a:prstGeom prst="rect">
            <a:avLst/>
          </a:prstGeom>
        </p:spPr>
      </p:pic>
      <p:pic>
        <p:nvPicPr>
          <p:cNvPr id="16" name="Picture 15">
            <a:extLst>
              <a:ext uri="{FF2B5EF4-FFF2-40B4-BE49-F238E27FC236}">
                <a16:creationId xmlns:a16="http://schemas.microsoft.com/office/drawing/2014/main" id="{44713150-8D97-0A06-1B61-5AA32AD1F8C1}"/>
              </a:ext>
            </a:extLst>
          </p:cNvPr>
          <p:cNvPicPr>
            <a:picLocks noChangeAspect="1"/>
          </p:cNvPicPr>
          <p:nvPr/>
        </p:nvPicPr>
        <p:blipFill>
          <a:blip r:embed="rId11"/>
          <a:stretch>
            <a:fillRect/>
          </a:stretch>
        </p:blipFill>
        <p:spPr>
          <a:xfrm>
            <a:off x="49405" y="2956560"/>
            <a:ext cx="3631342" cy="3679946"/>
          </a:xfrm>
          <a:prstGeom prst="rect">
            <a:avLst/>
          </a:prstGeom>
        </p:spPr>
      </p:pic>
    </p:spTree>
    <p:extLst>
      <p:ext uri="{BB962C8B-B14F-4D97-AF65-F5344CB8AC3E}">
        <p14:creationId xmlns:p14="http://schemas.microsoft.com/office/powerpoint/2010/main" val="951050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2EA6501-3EC9-0B60-12B1-6B43165B7612}"/>
              </a:ext>
            </a:extLst>
          </p:cNvPr>
          <p:cNvPicPr>
            <a:picLocks noChangeAspect="1"/>
          </p:cNvPicPr>
          <p:nvPr/>
        </p:nvPicPr>
        <p:blipFill>
          <a:blip r:embed="rId3">
            <a:extLst>
              <a:ext uri="{28A0092B-C50C-407E-A947-70E740481C1C}">
                <a14:useLocalDpi xmlns:a14="http://schemas.microsoft.com/office/drawing/2010/main" val="0"/>
              </a:ext>
            </a:extLst>
          </a:blip>
          <a:srcRect t="7" b="7"/>
          <a:stretch/>
        </p:blipFill>
        <p:spPr>
          <a:xfrm>
            <a:off x="0" y="2422"/>
            <a:ext cx="12192000" cy="6857083"/>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89561" y="-5593"/>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1066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Policy/Process Updates &amp; Reminders</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843167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4E6F-BA6C-E228-051B-9FC10285F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9824E-7459-E322-A89A-96F4ED510214}"/>
              </a:ext>
            </a:extLst>
          </p:cNvPr>
          <p:cNvSpPr>
            <a:spLocks noGrp="1"/>
          </p:cNvSpPr>
          <p:nvPr>
            <p:ph type="ctrTitle"/>
          </p:nvPr>
        </p:nvSpPr>
        <p:spPr>
          <a:xfrm>
            <a:off x="1300778" y="443798"/>
            <a:ext cx="10627061" cy="886051"/>
          </a:xfrm>
        </p:spPr>
        <p:txBody>
          <a:bodyPr>
            <a:noAutofit/>
          </a:bodyPr>
          <a:lstStyle/>
          <a:p>
            <a:pPr algn="l"/>
            <a:r>
              <a:rPr lang="en-US" sz="4400">
                <a:solidFill>
                  <a:srgbClr val="C66A39"/>
                </a:solidFill>
                <a:latin typeface="Arial" panose="020B0604020202020204" pitchFamily="34" charset="0"/>
                <a:cs typeface="Arial" panose="020B0604020202020204" pitchFamily="34" charset="0"/>
              </a:rPr>
              <a:t>FCX-HS32 Rigging Interpretation Letter </a:t>
            </a:r>
          </a:p>
        </p:txBody>
      </p:sp>
      <p:sp>
        <p:nvSpPr>
          <p:cNvPr id="5" name="Rectangle 4">
            <a:extLst>
              <a:ext uri="{FF2B5EF4-FFF2-40B4-BE49-F238E27FC236}">
                <a16:creationId xmlns:a16="http://schemas.microsoft.com/office/drawing/2014/main" id="{A6507A02-7382-B562-5E26-E54F958550FF}"/>
              </a:ext>
            </a:extLst>
          </p:cNvPr>
          <p:cNvSpPr/>
          <p:nvPr/>
        </p:nvSpPr>
        <p:spPr>
          <a:xfrm>
            <a:off x="-1" y="397533"/>
            <a:ext cx="103135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65C3635-0A10-5067-987F-2214658CE34F}"/>
              </a:ext>
            </a:extLst>
          </p:cNvPr>
          <p:cNvSpPr/>
          <p:nvPr/>
        </p:nvSpPr>
        <p:spPr>
          <a:xfrm>
            <a:off x="1031358" y="0"/>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FE6C25E-BF24-336C-D0F0-0070AAB29633}"/>
              </a:ext>
            </a:extLst>
          </p:cNvPr>
          <p:cNvSpPr/>
          <p:nvPr/>
        </p:nvSpPr>
        <p:spPr>
          <a:xfrm>
            <a:off x="1031358" y="6460466"/>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262610-F2EC-8FBF-1096-DB52E099F485}"/>
              </a:ext>
            </a:extLst>
          </p:cNvPr>
          <p:cNvSpPr txBox="1"/>
          <p:nvPr/>
        </p:nvSpPr>
        <p:spPr>
          <a:xfrm>
            <a:off x="1300778" y="1665529"/>
            <a:ext cx="5983942" cy="3847207"/>
          </a:xfrm>
          <a:prstGeom prst="rect">
            <a:avLst/>
          </a:prstGeom>
          <a:noFill/>
        </p:spPr>
        <p:txBody>
          <a:bodyPr wrap="square" rtlCol="0">
            <a:spAutoFit/>
          </a:bodyPr>
          <a:lstStyle/>
          <a:p>
            <a:r>
              <a:rPr lang="en-US">
                <a:solidFill>
                  <a:schemeClr val="tx1">
                    <a:lumMod val="75000"/>
                    <a:lumOff val="25000"/>
                  </a:schemeClr>
                </a:solidFill>
                <a:latin typeface="Arial" panose="020B0604020202020204" pitchFamily="34" charset="0"/>
                <a:cs typeface="Arial" panose="020B0604020202020204" pitchFamily="34" charset="0"/>
              </a:rPr>
              <a:t>To address questions and promote consistent application of the FCX-HS32 Crane and Rigging Policy, a new policy interpretation letter has been issued. </a:t>
            </a:r>
          </a:p>
          <a:p>
            <a:endParaRPr lang="en-US" sz="1600">
              <a:solidFill>
                <a:schemeClr val="tx1">
                  <a:lumMod val="75000"/>
                  <a:lumOff val="25000"/>
                </a:schemeClr>
              </a:solidFill>
              <a:latin typeface="Arial" panose="020B0604020202020204" pitchFamily="34" charset="0"/>
              <a:cs typeface="Arial" panose="020B0604020202020204" pitchFamily="34" charset="0"/>
            </a:endParaRPr>
          </a:p>
          <a:p>
            <a:pPr>
              <a:spcAft>
                <a:spcPts val="600"/>
              </a:spcAft>
            </a:pPr>
            <a:r>
              <a:rPr lang="en-US">
                <a:solidFill>
                  <a:schemeClr val="tx1">
                    <a:lumMod val="75000"/>
                    <a:lumOff val="25000"/>
                  </a:schemeClr>
                </a:solidFill>
                <a:latin typeface="Arial" panose="020B0604020202020204" pitchFamily="34" charset="0"/>
                <a:cs typeface="Arial" panose="020B0604020202020204" pitchFamily="34" charset="0"/>
              </a:rPr>
              <a:t>The letter clarifies existing policy requirements and outlines minor adjustments including: </a:t>
            </a:r>
          </a:p>
          <a:p>
            <a:pPr marL="285750" indent="-285750">
              <a:spcAft>
                <a:spcPts val="600"/>
              </a:spcAft>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Removal of the requirement for monthly downloading and supervisor review of mobile cranes data logger information due to implementation challenges across equipment types and manufacturers. </a:t>
            </a:r>
          </a:p>
          <a:p>
            <a:pPr marL="285750" indent="-285750">
              <a:spcAft>
                <a:spcPts val="600"/>
              </a:spcAft>
              <a:buClr>
                <a:srgbClr val="C66A39"/>
              </a:buClr>
              <a:buFont typeface="Arial" panose="020B0604020202020204" pitchFamily="34" charset="0"/>
              <a:buChar char="•"/>
            </a:pPr>
            <a:r>
              <a:rPr lang="en-US" sz="1600">
                <a:solidFill>
                  <a:schemeClr val="tx1">
                    <a:lumMod val="75000"/>
                    <a:lumOff val="25000"/>
                  </a:schemeClr>
                </a:solidFill>
                <a:latin typeface="Arial" panose="020B0604020202020204" pitchFamily="34" charset="0"/>
                <a:cs typeface="Arial" panose="020B0604020202020204" pitchFamily="34" charset="0"/>
              </a:rPr>
              <a:t>Clarification of NCCCO certification requirements for certain company-operated boom trucks and industrial carry deck cranes at U.S. MSHA-regulated sites, including exemptions and associated training expectations. </a:t>
            </a:r>
          </a:p>
        </p:txBody>
      </p:sp>
      <p:sp>
        <p:nvSpPr>
          <p:cNvPr id="9" name="Rectangle: Rounded Corners 8">
            <a:extLst>
              <a:ext uri="{FF2B5EF4-FFF2-40B4-BE49-F238E27FC236}">
                <a16:creationId xmlns:a16="http://schemas.microsoft.com/office/drawing/2014/main" id="{D8BC8A2F-6C76-457D-7C87-D9E31618BF83}"/>
              </a:ext>
            </a:extLst>
          </p:cNvPr>
          <p:cNvSpPr/>
          <p:nvPr/>
        </p:nvSpPr>
        <p:spPr>
          <a:xfrm>
            <a:off x="1765785" y="5787549"/>
            <a:ext cx="5332409" cy="540270"/>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Touch base with your Project Manager </a:t>
            </a:r>
            <a:r>
              <a:rPr kumimoji="0" lang="en-US" sz="1600" b="0" i="0" u="none" strike="noStrike" kern="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for access</a:t>
            </a:r>
            <a:r>
              <a:rPr kumimoji="0" lang="en-US" sz="1600"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endParaRPr kumimoji="0" lang="en-US" sz="1600" b="0" i="0" u="sng"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pic>
        <p:nvPicPr>
          <p:cNvPr id="13" name="Graphic 12" descr="Cursor with solid fill">
            <a:extLst>
              <a:ext uri="{FF2B5EF4-FFF2-40B4-BE49-F238E27FC236}">
                <a16:creationId xmlns:a16="http://schemas.microsoft.com/office/drawing/2014/main" id="{7E063963-E18A-856C-E206-2E1A3A58CB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221532" y="5705917"/>
            <a:ext cx="671394" cy="683123"/>
          </a:xfrm>
          <a:prstGeom prst="rect">
            <a:avLst/>
          </a:prstGeom>
        </p:spPr>
      </p:pic>
      <p:pic>
        <p:nvPicPr>
          <p:cNvPr id="16" name="Picture 15">
            <a:extLst>
              <a:ext uri="{FF2B5EF4-FFF2-40B4-BE49-F238E27FC236}">
                <a16:creationId xmlns:a16="http://schemas.microsoft.com/office/drawing/2014/main" id="{1E7F94F9-2E84-33A1-4842-181BCCF4C8A0}"/>
              </a:ext>
            </a:extLst>
          </p:cNvPr>
          <p:cNvPicPr>
            <a:picLocks noChangeAspect="1"/>
          </p:cNvPicPr>
          <p:nvPr/>
        </p:nvPicPr>
        <p:blipFill>
          <a:blip r:embed="rId3"/>
          <a:stretch>
            <a:fillRect/>
          </a:stretch>
        </p:blipFill>
        <p:spPr>
          <a:xfrm>
            <a:off x="8043831" y="1663875"/>
            <a:ext cx="3551615" cy="4462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5064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A040-F83E-26D6-FDE8-EB6CF14E4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65695-C6A8-C68B-1753-A21EE241A056}"/>
              </a:ext>
            </a:extLst>
          </p:cNvPr>
          <p:cNvSpPr>
            <a:spLocks noGrp="1"/>
          </p:cNvSpPr>
          <p:nvPr>
            <p:ph type="ctrTitle"/>
          </p:nvPr>
        </p:nvSpPr>
        <p:spPr>
          <a:xfrm>
            <a:off x="1300778" y="443798"/>
            <a:ext cx="10627061" cy="886051"/>
          </a:xfrm>
        </p:spPr>
        <p:txBody>
          <a:bodyPr>
            <a:noAutofit/>
          </a:bodyPr>
          <a:lstStyle/>
          <a:p>
            <a:pPr algn="l"/>
            <a:r>
              <a:rPr lang="en-US" sz="4400" dirty="0">
                <a:solidFill>
                  <a:srgbClr val="C66A39"/>
                </a:solidFill>
                <a:latin typeface="Arial" panose="020B0604020202020204" pitchFamily="34" charset="0"/>
                <a:cs typeface="Arial" panose="020B0604020202020204" pitchFamily="34" charset="0"/>
              </a:rPr>
              <a:t>Falling Objects Field Reference Guide</a:t>
            </a:r>
          </a:p>
        </p:txBody>
      </p:sp>
      <p:sp>
        <p:nvSpPr>
          <p:cNvPr id="5" name="Rectangle 4">
            <a:extLst>
              <a:ext uri="{FF2B5EF4-FFF2-40B4-BE49-F238E27FC236}">
                <a16:creationId xmlns:a16="http://schemas.microsoft.com/office/drawing/2014/main" id="{159D4BD1-509D-7796-D265-0EE63301937C}"/>
              </a:ext>
            </a:extLst>
          </p:cNvPr>
          <p:cNvSpPr/>
          <p:nvPr/>
        </p:nvSpPr>
        <p:spPr>
          <a:xfrm>
            <a:off x="-1" y="397533"/>
            <a:ext cx="103135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2499223-B275-4100-0FD0-326CCB565231}"/>
              </a:ext>
            </a:extLst>
          </p:cNvPr>
          <p:cNvSpPr/>
          <p:nvPr/>
        </p:nvSpPr>
        <p:spPr>
          <a:xfrm>
            <a:off x="1031358" y="0"/>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52EFF-80F3-9430-1457-11D12706EB33}"/>
              </a:ext>
            </a:extLst>
          </p:cNvPr>
          <p:cNvSpPr/>
          <p:nvPr/>
        </p:nvSpPr>
        <p:spPr>
          <a:xfrm>
            <a:off x="1031358" y="6460466"/>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9B13CF6-30E5-6F1A-3BD1-601214575A53}"/>
              </a:ext>
            </a:extLst>
          </p:cNvPr>
          <p:cNvSpPr txBox="1"/>
          <p:nvPr/>
        </p:nvSpPr>
        <p:spPr>
          <a:xfrm>
            <a:off x="1300779" y="1665529"/>
            <a:ext cx="4928572" cy="3970318"/>
          </a:xfrm>
          <a:prstGeom prst="rect">
            <a:avLst/>
          </a:prstGeom>
          <a:noFill/>
        </p:spPr>
        <p:txBody>
          <a:bodyPr wrap="square" rtlCol="0">
            <a:spAutoFit/>
          </a:bodyPr>
          <a:lstStyle/>
          <a:p>
            <a:r>
              <a:rPr lang="en-US" dirty="0">
                <a:solidFill>
                  <a:schemeClr val="tx1">
                    <a:lumMod val="75000"/>
                    <a:lumOff val="25000"/>
                  </a:schemeClr>
                </a:solidFill>
                <a:latin typeface="Arial" panose="020B0604020202020204" pitchFamily="34" charset="0"/>
                <a:cs typeface="Arial" panose="020B0604020202020204" pitchFamily="34" charset="0"/>
              </a:rPr>
              <a:t>To support ongoing efforts to prevent high-risk incidents related to falling objects, FMI has developed a new Falling Objects Field Reference Guide.</a:t>
            </a:r>
          </a:p>
          <a:p>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a:spcAft>
                <a:spcPts val="600"/>
              </a:spcAft>
            </a:pPr>
            <a:r>
              <a:rPr lang="en-US" dirty="0">
                <a:solidFill>
                  <a:schemeClr val="tx1">
                    <a:lumMod val="75000"/>
                    <a:lumOff val="25000"/>
                  </a:schemeClr>
                </a:solidFill>
                <a:latin typeface="Arial" panose="020B0604020202020204" pitchFamily="34" charset="0"/>
                <a:cs typeface="Arial" panose="020B0604020202020204" pitchFamily="34" charset="0"/>
              </a:rPr>
              <a:t>The guide is designed as a practical field tool to help identify hazards, verify controls and facilitate meaningful conversations with crews about falling object risks. It includes:</a:t>
            </a:r>
          </a:p>
          <a:p>
            <a:pPr marL="285750" indent="-285750">
              <a:spcAft>
                <a:spcPts val="600"/>
              </a:spcAft>
              <a:buFontTx/>
              <a:buChar char="-"/>
            </a:pPr>
            <a:r>
              <a:rPr lang="en-US" dirty="0">
                <a:solidFill>
                  <a:schemeClr val="tx1">
                    <a:lumMod val="75000"/>
                    <a:lumOff val="25000"/>
                  </a:schemeClr>
                </a:solidFill>
                <a:latin typeface="Arial" panose="020B0604020202020204" pitchFamily="34" charset="0"/>
                <a:cs typeface="Arial" panose="020B0604020202020204" pitchFamily="34" charset="0"/>
              </a:rPr>
              <a:t>Hazard recognition tips</a:t>
            </a:r>
          </a:p>
          <a:p>
            <a:pPr marL="285750" indent="-285750">
              <a:spcAft>
                <a:spcPts val="600"/>
              </a:spcAft>
              <a:buFontTx/>
              <a:buChar char="-"/>
            </a:pPr>
            <a:r>
              <a:rPr lang="en-US" dirty="0">
                <a:solidFill>
                  <a:schemeClr val="tx1">
                    <a:lumMod val="75000"/>
                    <a:lumOff val="25000"/>
                  </a:schemeClr>
                </a:solidFill>
                <a:latin typeface="Arial" panose="020B0604020202020204" pitchFamily="34" charset="0"/>
                <a:cs typeface="Arial" panose="020B0604020202020204" pitchFamily="34" charset="0"/>
              </a:rPr>
              <a:t>Verification questions</a:t>
            </a:r>
          </a:p>
          <a:p>
            <a:pPr marL="285750" indent="-285750">
              <a:spcAft>
                <a:spcPts val="600"/>
              </a:spcAft>
              <a:buFontTx/>
              <a:buChar char="-"/>
            </a:pPr>
            <a:r>
              <a:rPr lang="en-US" dirty="0">
                <a:solidFill>
                  <a:schemeClr val="tx1">
                    <a:lumMod val="75000"/>
                    <a:lumOff val="25000"/>
                  </a:schemeClr>
                </a:solidFill>
                <a:latin typeface="Arial" panose="020B0604020202020204" pitchFamily="34" charset="0"/>
                <a:cs typeface="Arial" panose="020B0604020202020204" pitchFamily="34" charset="0"/>
              </a:rPr>
              <a:t>Visual examples</a:t>
            </a:r>
          </a:p>
          <a:p>
            <a:pPr marL="285750" indent="-285750">
              <a:spcAft>
                <a:spcPts val="600"/>
              </a:spcAft>
              <a:buFontTx/>
              <a:buChar char="-"/>
            </a:pPr>
            <a:r>
              <a:rPr lang="en-US" dirty="0">
                <a:solidFill>
                  <a:schemeClr val="tx1">
                    <a:lumMod val="75000"/>
                    <a:lumOff val="25000"/>
                  </a:schemeClr>
                </a:solidFill>
                <a:latin typeface="Arial" panose="020B0604020202020204" pitchFamily="34" charset="0"/>
                <a:cs typeface="Arial" panose="020B0604020202020204" pitchFamily="34" charset="0"/>
              </a:rPr>
              <a:t>Recent high-risk incident examples</a:t>
            </a:r>
            <a:endParaRPr lang="en-US" sz="1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C89795ED-A9FE-FC98-6C11-6C49EEC537F3}"/>
              </a:ext>
            </a:extLst>
          </p:cNvPr>
          <p:cNvSpPr/>
          <p:nvPr/>
        </p:nvSpPr>
        <p:spPr>
          <a:xfrm>
            <a:off x="1765785" y="5711328"/>
            <a:ext cx="5332409" cy="540270"/>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Touch base with your PM for access</a:t>
            </a:r>
            <a:r>
              <a:rPr kumimoji="0" lang="en-US" sz="1600"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t>
            </a:r>
            <a:endParaRPr kumimoji="0" lang="en-US" sz="1600" b="0" i="0" u="sng"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E4E6327C-145F-9C09-8256-A199F92566F2}"/>
              </a:ext>
            </a:extLst>
          </p:cNvPr>
          <p:cNvPicPr>
            <a:picLocks noChangeAspect="1"/>
          </p:cNvPicPr>
          <p:nvPr/>
        </p:nvPicPr>
        <p:blipFill>
          <a:blip r:embed="rId2"/>
          <a:stretch>
            <a:fillRect/>
          </a:stretch>
        </p:blipFill>
        <p:spPr>
          <a:xfrm>
            <a:off x="6162676" y="1460066"/>
            <a:ext cx="2904169" cy="4791532"/>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C57445EA-B4DA-1D0F-D66E-14F92D2D75B7}"/>
              </a:ext>
            </a:extLst>
          </p:cNvPr>
          <p:cNvPicPr>
            <a:picLocks noChangeAspect="1"/>
          </p:cNvPicPr>
          <p:nvPr/>
        </p:nvPicPr>
        <p:blipFill>
          <a:blip r:embed="rId3"/>
          <a:stretch>
            <a:fillRect/>
          </a:stretch>
        </p:blipFill>
        <p:spPr>
          <a:xfrm>
            <a:off x="9164006" y="1460066"/>
            <a:ext cx="2904169" cy="4793962"/>
          </a:xfrm>
          <a:prstGeom prst="rect">
            <a:avLst/>
          </a:prstGeom>
          <a:ln>
            <a:noFill/>
          </a:ln>
          <a:effectLst>
            <a:outerShdw blurRad="190500" algn="tl" rotWithShape="0">
              <a:srgbClr val="000000">
                <a:alpha val="70000"/>
              </a:srgbClr>
            </a:outerShdw>
          </a:effectLst>
        </p:spPr>
      </p:pic>
      <p:pic>
        <p:nvPicPr>
          <p:cNvPr id="8" name="Graphic 7" descr="Help with solid fill">
            <a:extLst>
              <a:ext uri="{FF2B5EF4-FFF2-40B4-BE49-F238E27FC236}">
                <a16:creationId xmlns:a16="http://schemas.microsoft.com/office/drawing/2014/main" id="{F2CE16E6-B3A3-4FF3-CB07-59DB016576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1855" y="5635847"/>
            <a:ext cx="687280" cy="687280"/>
          </a:xfrm>
          <a:prstGeom prst="rect">
            <a:avLst/>
          </a:prstGeom>
        </p:spPr>
      </p:pic>
    </p:spTree>
    <p:extLst>
      <p:ext uri="{BB962C8B-B14F-4D97-AF65-F5344CB8AC3E}">
        <p14:creationId xmlns:p14="http://schemas.microsoft.com/office/powerpoint/2010/main" val="3279954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B442FA-CDE6-065F-EC32-D36E7A0519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High-risk Incidents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Actionable and PFEs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12592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3" y="270082"/>
            <a:ext cx="4153714" cy="533203"/>
          </a:xfrm>
          <a:prstGeom prst="rect">
            <a:avLst/>
          </a:prstGeom>
        </p:spPr>
        <p:txBody>
          <a:bodyPr/>
          <a:lstStyle/>
          <a:p>
            <a:r>
              <a:rPr lang="en-US"/>
              <a:t>Employee Struck by Steel Plate </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0" y="1041991"/>
          <a:ext cx="5859021" cy="5746433"/>
        </p:xfrm>
        <a:graphic>
          <a:graphicData uri="http://schemas.openxmlformats.org/drawingml/2006/table">
            <a:tbl>
              <a:tblPr firstRow="1" bandRow="1">
                <a:tableStyleId>{1FECB4D8-DB02-4DC6-A0A2-4F2EBAE1DC90}</a:tableStyleId>
              </a:tblPr>
              <a:tblGrid>
                <a:gridCol w="1587825">
                  <a:extLst>
                    <a:ext uri="{9D8B030D-6E8A-4147-A177-3AD203B41FA5}">
                      <a16:colId xmlns:a16="http://schemas.microsoft.com/office/drawing/2014/main" val="2478897174"/>
                    </a:ext>
                  </a:extLst>
                </a:gridCol>
                <a:gridCol w="4271196">
                  <a:extLst>
                    <a:ext uri="{9D8B030D-6E8A-4147-A177-3AD203B41FA5}">
                      <a16:colId xmlns:a16="http://schemas.microsoft.com/office/drawing/2014/main" val="1434738273"/>
                    </a:ext>
                  </a:extLst>
                </a:gridCol>
              </a:tblGrid>
              <a:tr h="294501">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35601">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Miami</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35601">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July 27, 2026 / 3:30 p.m.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35601">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Injury – Medical Treatment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297746">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00" kern="1200">
                          <a:solidFill>
                            <a:schemeClr val="dk1"/>
                          </a:solidFill>
                          <a:effectLst/>
                          <a:latin typeface="Arial" panose="020B0604020202020204" pitchFamily="34" charset="0"/>
                          <a:ea typeface="+mn-ea"/>
                          <a:cs typeface="Arial" panose="020B0604020202020204" pitchFamily="34" charset="0"/>
                        </a:rPr>
                        <a:t>A contractor was lifting a 3x6-foot, 140-pound triangular carbon steel plate approximately 30 feet to the top of a tank. One welder was on top of the tank, and a second welder was on an installed work platform near the top. When the welder on top grabbed the tagline – which was anchored to the plate clamp rigging for proper positioning – </a:t>
                      </a:r>
                      <a:r>
                        <a:rPr lang="en-US" sz="1000">
                          <a:latin typeface="Arial" panose="020B0604020202020204" pitchFamily="34" charset="0"/>
                          <a:cs typeface="Arial" panose="020B0604020202020204" pitchFamily="34" charset="0"/>
                        </a:rPr>
                        <a:t>the plate clamp released. The plate slid approximately 3-4 feet out of the other two clamps, striking the welder on the platform. </a:t>
                      </a:r>
                      <a:r>
                        <a:rPr lang="en-US" sz="1000" kern="1200">
                          <a:solidFill>
                            <a:schemeClr val="dk1"/>
                          </a:solidFill>
                          <a:effectLst/>
                          <a:latin typeface="Arial" panose="020B0604020202020204" pitchFamily="34" charset="0"/>
                          <a:ea typeface="+mn-ea"/>
                          <a:cs typeface="Arial" panose="020B0604020202020204" pitchFamily="34" charset="0"/>
                        </a:rPr>
                        <a:t>The plate came to rest on the platform, where it was secured to prevent it from falling.</a:t>
                      </a:r>
                      <a:endParaRPr lang="en-US" sz="1000">
                        <a:latin typeface="Arial" panose="020B0604020202020204" pitchFamily="34" charset="0"/>
                        <a:cs typeface="Arial" panose="020B0604020202020204" pitchFamily="34" charset="0"/>
                      </a:endParaRP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35601">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413606">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The risk of falling objects/lifting operations was identified in the JSA and known by the crew. During the lift, the injured employee was positioned in the line of fire. </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An exclusion zone was established (red flagging) to prevent entry to the general work area. No exclusion zone was established for the workers near the top of the tank.</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The tagline was attached to the rigging for one of the clamps. Pulling the tagline may have relieved the tension required to keep the plate clamp secure.</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77353">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Audit rigging materials, tagline locations and clamps for plate lifts. Do not attached taglines to rigging hardware. </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Verify specialized contractors are competent and qualified for their assigned tasks. </a:t>
                      </a: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295265">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hlinkClick r:id="rId2"/>
                        </a:rPr>
                        <a:t>FCX-HS32 Crane and Rigging Policy</a:t>
                      </a:r>
                      <a:endParaRPr lang="en-US" sz="100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351473">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The employee sustained superficial abrasions and bruising.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35601">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Justin Taylor,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PFE # 2026-10</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20038371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100069" y="676327"/>
            <a:ext cx="1478359"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Lifting Operations </a:t>
            </a:r>
          </a:p>
        </p:txBody>
      </p:sp>
      <p:pic>
        <p:nvPicPr>
          <p:cNvPr id="4" name="Picture 3" descr="Icon&#10;&#10;Description automatically generated">
            <a:extLst>
              <a:ext uri="{FF2B5EF4-FFF2-40B4-BE49-F238E27FC236}">
                <a16:creationId xmlns:a16="http://schemas.microsoft.com/office/drawing/2014/main" id="{98EB2591-171B-EDC3-1C03-0F6F1176B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6" y="106170"/>
            <a:ext cx="626901" cy="543076"/>
          </a:xfrm>
          <a:prstGeom prst="rect">
            <a:avLst/>
          </a:prstGeom>
        </p:spPr>
      </p:pic>
      <p:pic>
        <p:nvPicPr>
          <p:cNvPr id="8" name="Picture 7">
            <a:extLst>
              <a:ext uri="{FF2B5EF4-FFF2-40B4-BE49-F238E27FC236}">
                <a16:creationId xmlns:a16="http://schemas.microsoft.com/office/drawing/2014/main" id="{97C9C66F-7C63-BB11-AA4C-45A565D4211F}"/>
              </a:ext>
            </a:extLst>
          </p:cNvPr>
          <p:cNvPicPr>
            <a:picLocks noChangeAspect="1"/>
          </p:cNvPicPr>
          <p:nvPr/>
        </p:nvPicPr>
        <p:blipFill>
          <a:blip r:embed="rId4"/>
          <a:srcRect r="15071"/>
          <a:stretch>
            <a:fillRect/>
          </a:stretch>
        </p:blipFill>
        <p:spPr>
          <a:xfrm>
            <a:off x="6363043" y="4360238"/>
            <a:ext cx="3321301" cy="1795314"/>
          </a:xfrm>
          <a:prstGeom prst="rect">
            <a:avLst/>
          </a:prstGeom>
        </p:spPr>
      </p:pic>
      <p:pic>
        <p:nvPicPr>
          <p:cNvPr id="6" name="Graphic 1" descr="Man with solid fill">
            <a:extLst>
              <a:ext uri="{FF2B5EF4-FFF2-40B4-BE49-F238E27FC236}">
                <a16:creationId xmlns:a16="http://schemas.microsoft.com/office/drawing/2014/main" id="{1FC17640-9258-58ED-487C-28B91D95CF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87004" y="4213915"/>
            <a:ext cx="486416" cy="486416"/>
          </a:xfrm>
          <a:prstGeom prst="rect">
            <a:avLst/>
          </a:prstGeom>
        </p:spPr>
      </p:pic>
      <p:pic>
        <p:nvPicPr>
          <p:cNvPr id="7" name="Graphic 1" descr="Man with solid fill">
            <a:extLst>
              <a:ext uri="{FF2B5EF4-FFF2-40B4-BE49-F238E27FC236}">
                <a16:creationId xmlns:a16="http://schemas.microsoft.com/office/drawing/2014/main" id="{6330E82C-4016-28AE-8AB0-181C0ACBA5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0486" y="4398615"/>
            <a:ext cx="486416" cy="486416"/>
          </a:xfrm>
          <a:prstGeom prst="rect">
            <a:avLst/>
          </a:prstGeom>
        </p:spPr>
      </p:pic>
      <p:sp>
        <p:nvSpPr>
          <p:cNvPr id="9" name="TextBox 8">
            <a:extLst>
              <a:ext uri="{FF2B5EF4-FFF2-40B4-BE49-F238E27FC236}">
                <a16:creationId xmlns:a16="http://schemas.microsoft.com/office/drawing/2014/main" id="{48047C19-6D3B-6786-2C4C-ABFF0CA858E9}"/>
              </a:ext>
            </a:extLst>
          </p:cNvPr>
          <p:cNvSpPr txBox="1"/>
          <p:nvPr/>
        </p:nvSpPr>
        <p:spPr>
          <a:xfrm>
            <a:off x="6467936" y="6188219"/>
            <a:ext cx="328567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Employee positions and plate location on top of tank and on catwalk. </a:t>
            </a:r>
          </a:p>
        </p:txBody>
      </p:sp>
      <p:sp>
        <p:nvSpPr>
          <p:cNvPr id="12" name="TextBox 11">
            <a:extLst>
              <a:ext uri="{FF2B5EF4-FFF2-40B4-BE49-F238E27FC236}">
                <a16:creationId xmlns:a16="http://schemas.microsoft.com/office/drawing/2014/main" id="{E995B65A-4B2D-99CF-37E4-11EE9D2E670B}"/>
              </a:ext>
            </a:extLst>
          </p:cNvPr>
          <p:cNvSpPr txBox="1"/>
          <p:nvPr/>
        </p:nvSpPr>
        <p:spPr>
          <a:xfrm>
            <a:off x="9915556" y="5636570"/>
            <a:ext cx="2037727"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Clamp, rigging and tagline setup</a:t>
            </a:r>
          </a:p>
        </p:txBody>
      </p:sp>
      <p:pic>
        <p:nvPicPr>
          <p:cNvPr id="1026" name="Picture 2">
            <a:extLst>
              <a:ext uri="{FF2B5EF4-FFF2-40B4-BE49-F238E27FC236}">
                <a16:creationId xmlns:a16="http://schemas.microsoft.com/office/drawing/2014/main" id="{6ECF726E-1431-62CA-483F-518D54F747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3272" y="1487515"/>
            <a:ext cx="3047636" cy="2188493"/>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19307AF0-5D93-9DC3-7146-D2C1CF7E4C20}"/>
              </a:ext>
            </a:extLst>
          </p:cNvPr>
          <p:cNvSpPr/>
          <p:nvPr/>
        </p:nvSpPr>
        <p:spPr>
          <a:xfrm rot="1720199">
            <a:off x="6851993" y="4555813"/>
            <a:ext cx="516889" cy="796993"/>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B6072E25-F683-DE05-8716-14B2E656957C}"/>
              </a:ext>
            </a:extLst>
          </p:cNvPr>
          <p:cNvSpPr txBox="1"/>
          <p:nvPr/>
        </p:nvSpPr>
        <p:spPr>
          <a:xfrm>
            <a:off x="6353272" y="3730450"/>
            <a:ext cx="3047636"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Re-enactment of plate and rigging set up for lift. See tagline location </a:t>
            </a:r>
          </a:p>
        </p:txBody>
      </p:sp>
      <p:pic>
        <p:nvPicPr>
          <p:cNvPr id="10" name="Picture 9">
            <a:extLst>
              <a:ext uri="{FF2B5EF4-FFF2-40B4-BE49-F238E27FC236}">
                <a16:creationId xmlns:a16="http://schemas.microsoft.com/office/drawing/2014/main" id="{EB70728B-BF6D-F29C-72C5-D739AAF40F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9396412" y="3157051"/>
            <a:ext cx="2833735" cy="2125302"/>
          </a:xfrm>
          <a:prstGeom prst="rect">
            <a:avLst/>
          </a:prstGeom>
        </p:spPr>
      </p:pic>
    </p:spTree>
    <p:extLst>
      <p:ext uri="{BB962C8B-B14F-4D97-AF65-F5344CB8AC3E}">
        <p14:creationId xmlns:p14="http://schemas.microsoft.com/office/powerpoint/2010/main" val="3300478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6C2989D-F256-C7DA-44CF-08A92585B723}"/>
              </a:ext>
            </a:extLst>
          </p:cNvPr>
          <p:cNvSpPr>
            <a:spLocks noGrp="1"/>
          </p:cNvSpPr>
          <p:nvPr>
            <p:ph type="body" sz="quarter" idx="34"/>
          </p:nvPr>
        </p:nvSpPr>
        <p:spPr>
          <a:xfrm>
            <a:off x="6309989" y="4101694"/>
            <a:ext cx="5427478" cy="242111"/>
          </a:xfrm>
        </p:spPr>
        <p:txBody>
          <a:bodyPr lIns="91440" tIns="45720" rIns="91440" bIns="45720" anchor="t"/>
          <a:lstStyle/>
          <a:p>
            <a:pPr marL="91440" indent="-91440"/>
            <a:r>
              <a:rPr lang="en-US" sz="1050" i="1">
                <a:latin typeface="Arial"/>
                <a:cs typeface="Arial"/>
              </a:rPr>
              <a:t>Incident location: The drill tramming path is noted in </a:t>
            </a:r>
            <a:r>
              <a:rPr lang="en-US" sz="1050" i="1">
                <a:solidFill>
                  <a:srgbClr val="FF0000"/>
                </a:solidFill>
                <a:latin typeface="Arial"/>
                <a:cs typeface="Arial"/>
              </a:rPr>
              <a:t>red</a:t>
            </a:r>
            <a:r>
              <a:rPr lang="en-US" sz="1050" i="1">
                <a:latin typeface="Arial"/>
                <a:cs typeface="Arial"/>
              </a:rPr>
              <a:t> and the impacted power line is represented in </a:t>
            </a:r>
            <a:r>
              <a:rPr lang="en-US" sz="1050" i="1">
                <a:solidFill>
                  <a:srgbClr val="00B0F0"/>
                </a:solidFill>
                <a:latin typeface="Arial"/>
                <a:cs typeface="Arial"/>
              </a:rPr>
              <a:t>blue.</a:t>
            </a:r>
            <a:endParaRPr lang="en-US">
              <a:latin typeface="Arial"/>
              <a:cs typeface="Arial"/>
            </a:endParaRP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Drill Contacted Power Line</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72809" y="1078722"/>
          <a:ext cx="5749050" cy="5557490"/>
        </p:xfrm>
        <a:graphic>
          <a:graphicData uri="http://schemas.openxmlformats.org/drawingml/2006/table">
            <a:tbl>
              <a:tblPr firstRow="1" bandRow="1">
                <a:tableStyleId>{1FECB4D8-DB02-4DC6-A0A2-4F2EBAE1DC90}</a:tableStyleId>
              </a:tblPr>
              <a:tblGrid>
                <a:gridCol w="1558022">
                  <a:extLst>
                    <a:ext uri="{9D8B030D-6E8A-4147-A177-3AD203B41FA5}">
                      <a16:colId xmlns:a16="http://schemas.microsoft.com/office/drawing/2014/main" val="2478897174"/>
                    </a:ext>
                  </a:extLst>
                </a:gridCol>
                <a:gridCol w="4191028">
                  <a:extLst>
                    <a:ext uri="{9D8B030D-6E8A-4147-A177-3AD203B41FA5}">
                      <a16:colId xmlns:a16="http://schemas.microsoft.com/office/drawing/2014/main" val="1434738273"/>
                    </a:ext>
                  </a:extLst>
                </a:gridCol>
              </a:tblGrid>
              <a:tr h="282219">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32831">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Safford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32831">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August 6, 2026 / 9:30 p.m.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32831">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Property Damage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566315">
                <a:tc>
                  <a:txBody>
                    <a:bodyPr/>
                    <a:lstStyle/>
                    <a:p>
                      <a:r>
                        <a:rPr lang="en-US" sz="1000" b="1">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a:cs typeface="Arial"/>
                        </a:rPr>
                        <a:t>A production drill was drilling grounding holes for the B15 electrical substation relocation project. While tramming to the second drill pad, the drill contacted an overhead power line that had been installed the day before. The line had not yet been tied into power. The impact from the drill caused one pole to snap at the base and fall. The operator noticed they had contacted the line when they heard the pole break. They stopped work and called for supervision. The SIG alarm was operational in the drill.</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32831">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973655">
                <a:tc>
                  <a:txBody>
                    <a:bodyPr/>
                    <a:lstStyle/>
                    <a:p>
                      <a:r>
                        <a:rPr lang="en-US" sz="10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The power line was not attached to the substation and was not energized. </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Standard process for this task was not followed, including use of a production drill which is not typical.</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The power line was not visible nor communicated to the night shift. </a:t>
                      </a:r>
                      <a:endParaRPr lang="en-US" sz="1000">
                        <a:solidFill>
                          <a:schemeClr val="tx1"/>
                        </a:solidFill>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825490">
                <a:tc>
                  <a:txBody>
                    <a:bodyPr/>
                    <a:lstStyle/>
                    <a:p>
                      <a:r>
                        <a:rPr lang="en-US" sz="10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Take time to assess non-routine tasks and identify hazards. </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Thoroughly note hazards and new developments on planning documents. </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Communicate new installations or changes in the area and stop work when plans change.</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366885">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hlinkClick r:id="rId3"/>
                        </a:rPr>
                        <a:t>FCX-HS04 Control of Hazardous Energy Policy</a:t>
                      </a:r>
                      <a:endParaRPr lang="en-US" sz="100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232831">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32831">
                <a:tc>
                  <a:txBody>
                    <a:bodyPr/>
                    <a:lstStyle/>
                    <a:p>
                      <a:r>
                        <a:rPr lang="en-US" sz="10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Shannon Jeans,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0" y="525256"/>
            <a:ext cx="1526646"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Exposure to Electrical Hazards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2026-17</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20038706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9" name="Picture Placeholder 8">
            <a:extLst>
              <a:ext uri="{FF2B5EF4-FFF2-40B4-BE49-F238E27FC236}">
                <a16:creationId xmlns:a16="http://schemas.microsoft.com/office/drawing/2014/main" id="{622C8FB8-CA85-C936-2CE9-F6A37A575F5C}"/>
              </a:ext>
            </a:extLst>
          </p:cNvPr>
          <p:cNvPicPr>
            <a:picLocks noGrp="1" noChangeAspect="1"/>
          </p:cNvPicPr>
          <p:nvPr>
            <p:ph type="pic" sz="quarter" idx="18"/>
          </p:nvPr>
        </p:nvPicPr>
        <p:blipFill>
          <a:blip r:embed="rId4"/>
          <a:srcRect t="793" b="755"/>
          <a:stretch>
            <a:fillRect/>
          </a:stretch>
        </p:blipFill>
        <p:spPr>
          <a:xfrm>
            <a:off x="6446394" y="1550504"/>
            <a:ext cx="5291073" cy="2536466"/>
          </a:xfrm>
          <a:prstGeom prst="rect">
            <a:avLst/>
          </a:prstGeom>
        </p:spPr>
      </p:pic>
      <p:pic>
        <p:nvPicPr>
          <p:cNvPr id="14" name="Picture 13" descr="Icon&#10;&#10;Description automatically generated">
            <a:extLst>
              <a:ext uri="{FF2B5EF4-FFF2-40B4-BE49-F238E27FC236}">
                <a16:creationId xmlns:a16="http://schemas.microsoft.com/office/drawing/2014/main" id="{D707A26F-156E-7BFB-77AB-C4E289ECAC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791" y="59048"/>
            <a:ext cx="551064" cy="477379"/>
          </a:xfrm>
          <a:prstGeom prst="rect">
            <a:avLst/>
          </a:prstGeom>
        </p:spPr>
      </p:pic>
      <p:pic>
        <p:nvPicPr>
          <p:cNvPr id="3" name="Picture 2">
            <a:extLst>
              <a:ext uri="{FF2B5EF4-FFF2-40B4-BE49-F238E27FC236}">
                <a16:creationId xmlns:a16="http://schemas.microsoft.com/office/drawing/2014/main" id="{F6E06BD6-E4E2-3308-4253-6820C84E9487}"/>
              </a:ext>
            </a:extLst>
          </p:cNvPr>
          <p:cNvPicPr>
            <a:picLocks noChangeAspect="1"/>
          </p:cNvPicPr>
          <p:nvPr/>
        </p:nvPicPr>
        <p:blipFill>
          <a:blip r:embed="rId6"/>
          <a:stretch>
            <a:fillRect/>
          </a:stretch>
        </p:blipFill>
        <p:spPr>
          <a:xfrm>
            <a:off x="6874979" y="4480560"/>
            <a:ext cx="2487929" cy="2011625"/>
          </a:xfrm>
          <a:prstGeom prst="rect">
            <a:avLst/>
          </a:prstGeom>
        </p:spPr>
      </p:pic>
      <p:sp>
        <p:nvSpPr>
          <p:cNvPr id="4" name="Text Placeholder 6">
            <a:extLst>
              <a:ext uri="{FF2B5EF4-FFF2-40B4-BE49-F238E27FC236}">
                <a16:creationId xmlns:a16="http://schemas.microsoft.com/office/drawing/2014/main" id="{C7F29DF3-2730-FFED-33BA-4E84D19FA6E8}"/>
              </a:ext>
            </a:extLst>
          </p:cNvPr>
          <p:cNvSpPr txBox="1">
            <a:spLocks/>
          </p:cNvSpPr>
          <p:nvPr/>
        </p:nvSpPr>
        <p:spPr>
          <a:xfrm>
            <a:off x="9438304" y="6250074"/>
            <a:ext cx="2074783" cy="242111"/>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Photo of drill and powerline</a:t>
            </a:r>
          </a:p>
        </p:txBody>
      </p:sp>
    </p:spTree>
    <p:extLst>
      <p:ext uri="{BB962C8B-B14F-4D97-AF65-F5344CB8AC3E}">
        <p14:creationId xmlns:p14="http://schemas.microsoft.com/office/powerpoint/2010/main" val="2008539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431539" y="5700069"/>
            <a:ext cx="2409824" cy="236484"/>
          </a:xfrm>
        </p:spPr>
        <p:txBody>
          <a:bodyPr/>
          <a:lstStyle/>
          <a:p>
            <a:r>
              <a:rPr lang="en-US" sz="1050" i="1">
                <a:latin typeface="Arial" panose="020B0604020202020204" pitchFamily="34" charset="0"/>
                <a:cs typeface="Arial" panose="020B0604020202020204" pitchFamily="34" charset="0"/>
              </a:rPr>
              <a:t>Drill and steel that fell </a:t>
            </a:r>
          </a:p>
        </p:txBody>
      </p:sp>
      <p:sp>
        <p:nvSpPr>
          <p:cNvPr id="6" name="Text Placeholder 5">
            <a:extLst>
              <a:ext uri="{FF2B5EF4-FFF2-40B4-BE49-F238E27FC236}">
                <a16:creationId xmlns:a16="http://schemas.microsoft.com/office/drawing/2014/main" id="{D0958565-0E58-F744-B545-19D68A4C3744}"/>
              </a:ext>
            </a:extLst>
          </p:cNvPr>
          <p:cNvSpPr>
            <a:spLocks noGrp="1"/>
          </p:cNvSpPr>
          <p:nvPr>
            <p:ph type="body" sz="quarter" idx="33"/>
          </p:nvPr>
        </p:nvSpPr>
        <p:spPr>
          <a:xfrm>
            <a:off x="9145084" y="5188241"/>
            <a:ext cx="2414791" cy="226425"/>
          </a:xfrm>
        </p:spPr>
        <p:txBody>
          <a:bodyPr/>
          <a:lstStyle/>
          <a:p>
            <a:r>
              <a:rPr lang="en-US" sz="1050" i="1">
                <a:latin typeface="Arial" panose="020B0604020202020204" pitchFamily="34" charset="0"/>
                <a:cs typeface="Arial" panose="020B0604020202020204" pitchFamily="34" charset="0"/>
              </a:rPr>
              <a:t>Damaged control panel</a:t>
            </a:r>
            <a:r>
              <a:rPr lang="en-US"/>
              <a:t> </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482671" y="269826"/>
            <a:ext cx="4635611" cy="533203"/>
          </a:xfrm>
        </p:spPr>
        <p:txBody>
          <a:bodyPr/>
          <a:lstStyle/>
          <a:p>
            <a:r>
              <a:rPr lang="en-US"/>
              <a:t>Drill Steel Fell from Clamp</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72810" y="1078478"/>
          <a:ext cx="5765525" cy="5539962"/>
        </p:xfrm>
        <a:graphic>
          <a:graphicData uri="http://schemas.openxmlformats.org/drawingml/2006/table">
            <a:tbl>
              <a:tblPr firstRow="1" bandRow="1">
                <a:tableStyleId>{1FECB4D8-DB02-4DC6-A0A2-4F2EBAE1DC90}</a:tableStyleId>
              </a:tblPr>
              <a:tblGrid>
                <a:gridCol w="1562487">
                  <a:extLst>
                    <a:ext uri="{9D8B030D-6E8A-4147-A177-3AD203B41FA5}">
                      <a16:colId xmlns:a16="http://schemas.microsoft.com/office/drawing/2014/main" val="2478897174"/>
                    </a:ext>
                  </a:extLst>
                </a:gridCol>
                <a:gridCol w="4203038">
                  <a:extLst>
                    <a:ext uri="{9D8B030D-6E8A-4147-A177-3AD203B41FA5}">
                      <a16:colId xmlns:a16="http://schemas.microsoft.com/office/drawing/2014/main" val="1434738273"/>
                    </a:ext>
                  </a:extLst>
                </a:gridCol>
              </a:tblGrid>
              <a:tr h="408879">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311103">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Miami</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319992">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August 10, 2026 / 8:55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410063">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169793">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 drill steel rod was removed from the drill hole and moved over to the clamp to unscrew it. Once it was disconnected from the drill head and the head was moved out of the way, it slowly fell out of the clamp. The operator was able to move out of the line of fire before the drill steel struck the equipment's control panel.</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59772">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631096">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a:solidFill>
                            <a:schemeClr val="tx1"/>
                          </a:solidFill>
                          <a:latin typeface="Arial"/>
                          <a:cs typeface="Arial"/>
                        </a:rPr>
                        <a:t>Pipe clamp was not fully engaged or secured around the pipe.</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31096">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Evaluate operator positioning to remove line-of-fire exposure. </a:t>
                      </a:r>
                    </a:p>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Miami changed the process for taking pipe and placing it back on the trailer. Moving forward, the control panel will be rotated out and to the side. </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497764">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applicable policy. </a:t>
                      </a: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88877">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311103">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Justin Taylor,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103276" y="676071"/>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Falling Objects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2026-19</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20038799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3" name="Picture 12" descr="Icon&#10;&#10;Description automatically generated">
            <a:extLst>
              <a:ext uri="{FF2B5EF4-FFF2-40B4-BE49-F238E27FC236}">
                <a16:creationId xmlns:a16="http://schemas.microsoft.com/office/drawing/2014/main" id="{C878E764-4613-8804-79D6-3BF86FEA9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810" y="50456"/>
            <a:ext cx="712600" cy="617316"/>
          </a:xfrm>
          <a:prstGeom prst="rect">
            <a:avLst/>
          </a:prstGeom>
        </p:spPr>
      </p:pic>
      <p:pic>
        <p:nvPicPr>
          <p:cNvPr id="9" name="Picture Placeholder 8">
            <a:extLst>
              <a:ext uri="{FF2B5EF4-FFF2-40B4-BE49-F238E27FC236}">
                <a16:creationId xmlns:a16="http://schemas.microsoft.com/office/drawing/2014/main" id="{4A1BBBC6-68F7-5CD8-E645-BE41074030B8}"/>
              </a:ext>
            </a:extLst>
          </p:cNvPr>
          <p:cNvPicPr>
            <a:picLocks noGrp="1" noChangeAspect="1"/>
          </p:cNvPicPr>
          <p:nvPr>
            <p:ph type="pic" sz="quarter" idx="17"/>
          </p:nvPr>
        </p:nvPicPr>
        <p:blipFill>
          <a:blip r:embed="rId3"/>
          <a:srcRect t="-493" b="435"/>
          <a:stretch>
            <a:fillRect/>
          </a:stretch>
        </p:blipFill>
        <p:spPr>
          <a:xfrm>
            <a:off x="6431539" y="2228857"/>
            <a:ext cx="2613605" cy="3395091"/>
          </a:xfrm>
          <a:prstGeom prst="rect">
            <a:avLst/>
          </a:prstGeom>
        </p:spPr>
      </p:pic>
      <p:pic>
        <p:nvPicPr>
          <p:cNvPr id="14" name="Picture Placeholder 13">
            <a:extLst>
              <a:ext uri="{FF2B5EF4-FFF2-40B4-BE49-F238E27FC236}">
                <a16:creationId xmlns:a16="http://schemas.microsoft.com/office/drawing/2014/main" id="{3D8A39E0-C85C-D789-8606-61EB601B115B}"/>
              </a:ext>
            </a:extLst>
          </p:cNvPr>
          <p:cNvPicPr>
            <a:picLocks noGrp="1" noChangeAspect="1"/>
          </p:cNvPicPr>
          <p:nvPr>
            <p:ph type="pic" sz="quarter" idx="16"/>
          </p:nvPr>
        </p:nvPicPr>
        <p:blipFill>
          <a:blip r:embed="rId4"/>
          <a:srcRect t="125" b="125"/>
          <a:stretch>
            <a:fillRect/>
          </a:stretch>
        </p:blipFill>
        <p:spPr>
          <a:xfrm>
            <a:off x="9145084" y="2573406"/>
            <a:ext cx="2613605" cy="2551623"/>
          </a:xfrm>
          <a:prstGeom prst="rect">
            <a:avLst/>
          </a:prstGeom>
        </p:spPr>
      </p:pic>
    </p:spTree>
    <p:extLst>
      <p:ext uri="{BB962C8B-B14F-4D97-AF65-F5344CB8AC3E}">
        <p14:creationId xmlns:p14="http://schemas.microsoft.com/office/powerpoint/2010/main" val="3158350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3A8CC26-360D-471C-9F48-476300F2056C}"/>
              </a:ext>
            </a:extLst>
          </p:cNvPr>
          <p:cNvSpPr>
            <a:spLocks noGrp="1"/>
          </p:cNvSpPr>
          <p:nvPr>
            <p:ph type="body" sz="quarter" idx="32"/>
          </p:nvPr>
        </p:nvSpPr>
        <p:spPr>
          <a:xfrm>
            <a:off x="7589940" y="6280551"/>
            <a:ext cx="2409824" cy="236484"/>
          </a:xfrm>
        </p:spPr>
        <p:txBody>
          <a:bodyPr/>
          <a:lstStyle/>
          <a:p>
            <a:r>
              <a:rPr lang="en-US" sz="1050" i="1">
                <a:latin typeface="Arial" panose="020B0604020202020204" pitchFamily="34" charset="0"/>
                <a:cs typeface="Arial" panose="020B0604020202020204" pitchFamily="34" charset="0"/>
              </a:rPr>
              <a:t>Size of the pin that was dislodged and struck employee. </a:t>
            </a:r>
          </a:p>
        </p:txBody>
      </p:sp>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484285" y="313474"/>
            <a:ext cx="5223429" cy="462064"/>
          </a:xfrm>
          <a:prstGeom prst="rect">
            <a:avLst/>
          </a:prstGeom>
        </p:spPr>
        <p:txBody>
          <a:bodyPr/>
          <a:lstStyle/>
          <a:p>
            <a:r>
              <a:rPr lang="en-US"/>
              <a:t>Clevis Pin Struck Employee Leg </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0" y="1078479"/>
          <a:ext cx="5823190" cy="5557300"/>
        </p:xfrm>
        <a:graphic>
          <a:graphicData uri="http://schemas.openxmlformats.org/drawingml/2006/table">
            <a:tbl>
              <a:tblPr firstRow="1" bandRow="1">
                <a:tableStyleId>{1FECB4D8-DB02-4DC6-A0A2-4F2EBAE1DC90}</a:tableStyleId>
              </a:tblPr>
              <a:tblGrid>
                <a:gridCol w="1578115">
                  <a:extLst>
                    <a:ext uri="{9D8B030D-6E8A-4147-A177-3AD203B41FA5}">
                      <a16:colId xmlns:a16="http://schemas.microsoft.com/office/drawing/2014/main" val="2478897174"/>
                    </a:ext>
                  </a:extLst>
                </a:gridCol>
                <a:gridCol w="4245075">
                  <a:extLst>
                    <a:ext uri="{9D8B030D-6E8A-4147-A177-3AD203B41FA5}">
                      <a16:colId xmlns:a16="http://schemas.microsoft.com/office/drawing/2014/main" val="1434738273"/>
                    </a:ext>
                  </a:extLst>
                </a:gridCol>
              </a:tblGrid>
              <a:tr h="373592">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84255">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Chino</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92375">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August 11, 2026 / 10:30 p.m.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306537">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a:cs typeface="Arial"/>
                        </a:rPr>
                        <a:t>Injury – Lost Time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370488">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Mechanics were using a forklift to remove a feed cart from the SAG mill that was blocked by material buildup in the chute. A Kevlar sling connected the forklift to a shackle on the cart. When the forklift tugged on the cart, it shock-loaded the rigging, causing the clevis pin to fail. The pin was ejected and struck a mechanic in the shin approximately 15 feet away.</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76132">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576632">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There was no standard operating procedure for this task. </a:t>
                      </a:r>
                    </a:p>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Employees were positioned in the line of fire. </a:t>
                      </a:r>
                    </a:p>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The rigging was shock-loaded, resulting in failure.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82860">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a:solidFill>
                            <a:schemeClr val="tx1"/>
                          </a:solidFill>
                          <a:latin typeface="Arial"/>
                          <a:cs typeface="Arial"/>
                        </a:rPr>
                        <a:t>Update procedure to open the cart door and wash out material prior to removing the feed cart. </a:t>
                      </a:r>
                    </a:p>
                    <a:p>
                      <a:pPr marL="171450" lvl="0" indent="-171450" algn="l" defTabSz="914408" rtl="0" eaLnBrk="1" latinLnBrk="0" hangingPunct="1">
                        <a:buFont typeface="Arial" panose="020B0604020202020204" pitchFamily="34" charset="0"/>
                        <a:buChar char="•"/>
                      </a:pPr>
                      <a:r>
                        <a:rPr lang="en-US" sz="1050" kern="1200" noProof="0">
                          <a:solidFill>
                            <a:schemeClr val="tx1"/>
                          </a:solidFill>
                          <a:latin typeface="Arial" panose="020B0604020202020204" pitchFamily="34" charset="0"/>
                          <a:ea typeface="+mn-ea"/>
                          <a:cs typeface="Arial" panose="020B0604020202020204" pitchFamily="34" charset="0"/>
                        </a:rPr>
                        <a:t>If a cart or piece of equipment doesn’t want to rollout freely, stop work and reassess. Do not try and jerk the cart. This will shock load the shackles and straps.</a:t>
                      </a:r>
                      <a:endParaRPr lang="en-US" sz="1050" kern="1200">
                        <a:solidFill>
                          <a:schemeClr val="tx1"/>
                        </a:solidFill>
                        <a:latin typeface="Arial" panose="020B0604020202020204" pitchFamily="34" charset="0"/>
                        <a:ea typeface="+mn-ea"/>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454807">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applicable policy. </a:t>
                      </a: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46687">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Employee sustained a fractured leg.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84255">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Jim Cook,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1737113" cy="411480"/>
        </p:xfrm>
        <a:graphic>
          <a:graphicData uri="http://schemas.openxmlformats.org/drawingml/2006/table">
            <a:tbl>
              <a:tblPr firstRow="1" bandRow="1">
                <a:tableStyleId>{5C22544A-7EE6-4342-B048-85BDC9FD1C3A}</a:tableStyleId>
              </a:tblPr>
              <a:tblGrid>
                <a:gridCol w="1737113">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2026-18</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20038843 </a:t>
                      </a:r>
                      <a:endParaRPr lang="en-US" sz="1050" b="0">
                        <a:solidFill>
                          <a:schemeClr val="tx1"/>
                        </a:solidFill>
                        <a:highlight>
                          <a:srgbClr val="FFFF00"/>
                        </a:highlight>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0" y="544506"/>
            <a:ext cx="1448424"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Uncontrolled Release of Energy</a:t>
            </a:r>
          </a:p>
        </p:txBody>
      </p:sp>
      <p:pic>
        <p:nvPicPr>
          <p:cNvPr id="4" name="Picture 3">
            <a:extLst>
              <a:ext uri="{FF2B5EF4-FFF2-40B4-BE49-F238E27FC236}">
                <a16:creationId xmlns:a16="http://schemas.microsoft.com/office/drawing/2014/main" id="{E5750617-3D2B-2365-34A1-531F1AC88DBE}"/>
              </a:ext>
            </a:extLst>
          </p:cNvPr>
          <p:cNvPicPr>
            <a:picLocks noChangeAspect="1"/>
          </p:cNvPicPr>
          <p:nvPr/>
        </p:nvPicPr>
        <p:blipFill>
          <a:blip r:embed="rId2"/>
          <a:stretch>
            <a:fillRect/>
          </a:stretch>
        </p:blipFill>
        <p:spPr>
          <a:xfrm rot="16200000">
            <a:off x="7914379" y="4053687"/>
            <a:ext cx="1900524" cy="2549402"/>
          </a:xfrm>
          <a:prstGeom prst="rect">
            <a:avLst/>
          </a:prstGeom>
        </p:spPr>
      </p:pic>
      <p:pic>
        <p:nvPicPr>
          <p:cNvPr id="6" name="Picture 5">
            <a:extLst>
              <a:ext uri="{FF2B5EF4-FFF2-40B4-BE49-F238E27FC236}">
                <a16:creationId xmlns:a16="http://schemas.microsoft.com/office/drawing/2014/main" id="{B9B9BA2C-55A8-203B-3B0E-1AC9897D8CE1}"/>
              </a:ext>
            </a:extLst>
          </p:cNvPr>
          <p:cNvPicPr>
            <a:picLocks noChangeAspect="1"/>
          </p:cNvPicPr>
          <p:nvPr/>
        </p:nvPicPr>
        <p:blipFill>
          <a:blip r:embed="rId3"/>
          <a:stretch>
            <a:fillRect/>
          </a:stretch>
        </p:blipFill>
        <p:spPr>
          <a:xfrm>
            <a:off x="9201099" y="1457818"/>
            <a:ext cx="1959530" cy="2712687"/>
          </a:xfrm>
          <a:prstGeom prst="rect">
            <a:avLst/>
          </a:prstGeom>
        </p:spPr>
      </p:pic>
      <p:pic>
        <p:nvPicPr>
          <p:cNvPr id="8" name="Picture 7">
            <a:extLst>
              <a:ext uri="{FF2B5EF4-FFF2-40B4-BE49-F238E27FC236}">
                <a16:creationId xmlns:a16="http://schemas.microsoft.com/office/drawing/2014/main" id="{53454D4E-C05D-D5A1-F1E2-3CD0B8DB26CB}"/>
              </a:ext>
            </a:extLst>
          </p:cNvPr>
          <p:cNvPicPr>
            <a:picLocks noChangeAspect="1"/>
          </p:cNvPicPr>
          <p:nvPr/>
        </p:nvPicPr>
        <p:blipFill>
          <a:blip r:embed="rId4"/>
          <a:stretch>
            <a:fillRect/>
          </a:stretch>
        </p:blipFill>
        <p:spPr>
          <a:xfrm>
            <a:off x="6840667" y="1457818"/>
            <a:ext cx="2023974" cy="2712687"/>
          </a:xfrm>
          <a:prstGeom prst="rect">
            <a:avLst/>
          </a:prstGeom>
        </p:spPr>
      </p:pic>
      <p:pic>
        <p:nvPicPr>
          <p:cNvPr id="10" name="Picture 9" descr="Icon&#10;&#10;Description automatically generated">
            <a:extLst>
              <a:ext uri="{FF2B5EF4-FFF2-40B4-BE49-F238E27FC236}">
                <a16:creationId xmlns:a16="http://schemas.microsoft.com/office/drawing/2014/main" id="{7C429668-2B4F-ABC9-DBD2-C51CDF4F79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608" y="70467"/>
            <a:ext cx="547208" cy="474039"/>
          </a:xfrm>
          <a:prstGeom prst="rect">
            <a:avLst/>
          </a:prstGeom>
        </p:spPr>
      </p:pic>
      <p:sp>
        <p:nvSpPr>
          <p:cNvPr id="11" name="Text Placeholder 19">
            <a:extLst>
              <a:ext uri="{FF2B5EF4-FFF2-40B4-BE49-F238E27FC236}">
                <a16:creationId xmlns:a16="http://schemas.microsoft.com/office/drawing/2014/main" id="{7B15D65B-83C4-8836-D253-3CB597FDD4E6}"/>
              </a:ext>
            </a:extLst>
          </p:cNvPr>
          <p:cNvSpPr txBox="1">
            <a:spLocks/>
          </p:cNvSpPr>
          <p:nvPr/>
        </p:nvSpPr>
        <p:spPr>
          <a:xfrm>
            <a:off x="6594600" y="4139742"/>
            <a:ext cx="2270042"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Location of clevis and pin. </a:t>
            </a:r>
          </a:p>
        </p:txBody>
      </p:sp>
      <p:sp>
        <p:nvSpPr>
          <p:cNvPr id="13" name="Text Placeholder 19">
            <a:extLst>
              <a:ext uri="{FF2B5EF4-FFF2-40B4-BE49-F238E27FC236}">
                <a16:creationId xmlns:a16="http://schemas.microsoft.com/office/drawing/2014/main" id="{18913E3E-D647-1A8D-95D8-92DB8EDC5266}"/>
              </a:ext>
            </a:extLst>
          </p:cNvPr>
          <p:cNvSpPr txBox="1">
            <a:spLocks/>
          </p:cNvSpPr>
          <p:nvPr/>
        </p:nvSpPr>
        <p:spPr>
          <a:xfrm>
            <a:off x="9045843" y="4139742"/>
            <a:ext cx="2270042"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Blockage at feed cart.  </a:t>
            </a:r>
          </a:p>
        </p:txBody>
      </p:sp>
    </p:spTree>
    <p:extLst>
      <p:ext uri="{BB962C8B-B14F-4D97-AF65-F5344CB8AC3E}">
        <p14:creationId xmlns:p14="http://schemas.microsoft.com/office/powerpoint/2010/main" val="1813695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3A8CC26-360D-471C-9F48-476300F2056C}"/>
              </a:ext>
            </a:extLst>
          </p:cNvPr>
          <p:cNvSpPr>
            <a:spLocks noGrp="1"/>
          </p:cNvSpPr>
          <p:nvPr>
            <p:ph type="body" sz="quarter" idx="34"/>
          </p:nvPr>
        </p:nvSpPr>
        <p:spPr>
          <a:xfrm>
            <a:off x="6013950" y="3495841"/>
            <a:ext cx="2586492" cy="267130"/>
          </a:xfrm>
        </p:spPr>
        <p:txBody>
          <a:bodyPr/>
          <a:lstStyle/>
          <a:p>
            <a:pPr algn="ctr"/>
            <a:r>
              <a:rPr lang="en-US" sz="1050" i="1" dirty="0">
                <a:latin typeface="Arial" panose="020B0604020202020204" pitchFamily="34" charset="0"/>
                <a:cs typeface="Arial" panose="020B0604020202020204" pitchFamily="34" charset="0"/>
              </a:rPr>
              <a:t>Gas detector reading </a:t>
            </a:r>
          </a:p>
        </p:txBody>
      </p:sp>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3" y="270082"/>
            <a:ext cx="4153714" cy="533203"/>
          </a:xfrm>
          <a:prstGeom prst="rect">
            <a:avLst/>
          </a:prstGeom>
        </p:spPr>
        <p:txBody>
          <a:bodyPr/>
          <a:lstStyle/>
          <a:p>
            <a:r>
              <a:rPr lang="en-US" dirty="0"/>
              <a:t>Employee Exposure to CO Gas </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28599" y="1066571"/>
          <a:ext cx="5843253" cy="5484417"/>
        </p:xfrm>
        <a:graphic>
          <a:graphicData uri="http://schemas.openxmlformats.org/drawingml/2006/table">
            <a:tbl>
              <a:tblPr firstRow="1" bandRow="1">
                <a:tableStyleId>{1FECB4D8-DB02-4DC6-A0A2-4F2EBAE1DC90}</a:tableStyleId>
              </a:tblPr>
              <a:tblGrid>
                <a:gridCol w="1601785">
                  <a:extLst>
                    <a:ext uri="{9D8B030D-6E8A-4147-A177-3AD203B41FA5}">
                      <a16:colId xmlns:a16="http://schemas.microsoft.com/office/drawing/2014/main" val="2478897174"/>
                    </a:ext>
                  </a:extLst>
                </a:gridCol>
                <a:gridCol w="4241468">
                  <a:extLst>
                    <a:ext uri="{9D8B030D-6E8A-4147-A177-3AD203B41FA5}">
                      <a16:colId xmlns:a16="http://schemas.microsoft.com/office/drawing/2014/main" val="1434738273"/>
                    </a:ext>
                  </a:extLst>
                </a:gridCol>
              </a:tblGrid>
              <a:tr h="276147">
                <a:tc gridSpan="2">
                  <a:txBody>
                    <a:bodyPr/>
                    <a:lstStyle/>
                    <a:p>
                      <a:pPr algn="ctr"/>
                      <a:r>
                        <a:rPr lang="en-US" sz="1400" dirty="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27821">
                <a:tc>
                  <a:txBody>
                    <a:bodyPr/>
                    <a:lstStyle/>
                    <a:p>
                      <a:r>
                        <a:rPr lang="en-US" sz="1000" b="1" dirty="0">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a:lnSpc>
                          <a:spcPct val="100000"/>
                        </a:lnSpc>
                      </a:pPr>
                      <a:r>
                        <a:rPr lang="en-US" sz="1050" dirty="0">
                          <a:latin typeface="Arial" panose="020B0604020202020204" pitchFamily="34" charset="0"/>
                          <a:cs typeface="Arial" panose="020B0604020202020204" pitchFamily="34" charset="0"/>
                        </a:rPr>
                        <a:t>PTFI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27821">
                <a:tc>
                  <a:txBody>
                    <a:bodyPr/>
                    <a:lstStyle/>
                    <a:p>
                      <a:r>
                        <a:rPr lang="en-US" sz="1000" b="1" dirty="0">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a:lnSpc>
                          <a:spcPct val="100000"/>
                        </a:lnSpc>
                      </a:pPr>
                      <a:r>
                        <a:rPr lang="en-US" sz="1050" dirty="0">
                          <a:latin typeface="Arial" panose="020B0604020202020204" pitchFamily="34" charset="0"/>
                          <a:cs typeface="Arial" panose="020B0604020202020204" pitchFamily="34" charset="0"/>
                        </a:rPr>
                        <a:t>August 16, 2026 / 9:36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306850">
                <a:tc>
                  <a:txBody>
                    <a:bodyPr/>
                    <a:lstStyle/>
                    <a:p>
                      <a:r>
                        <a:rPr lang="en-US" sz="1000" b="1" dirty="0">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a:lnSpc>
                          <a:spcPct val="100000"/>
                        </a:lnSpc>
                      </a:pPr>
                      <a:r>
                        <a:rPr lang="en-US" sz="1050" dirty="0">
                          <a:latin typeface="Arial" panose="020B0604020202020204" pitchFamily="34" charset="0"/>
                          <a:cs typeface="Arial" panose="020B0604020202020204" pitchFamily="34" charset="0"/>
                        </a:rPr>
                        <a:t>Injury - Medical Treatment</a:t>
                      </a:r>
                    </a:p>
                  </a:txBody>
                  <a:tcPr anchor="ctr">
                    <a:lnL w="0">
                      <a:noFill/>
                    </a:lnL>
                    <a:lnR w="9525">
                      <a:solidFill>
                        <a:schemeClr val="bg1">
                          <a:lumMod val="65000"/>
                        </a:schemeClr>
                      </a:solidFill>
                    </a:lnR>
                    <a:lnT w="9525">
                      <a:solidFill>
                        <a:schemeClr val="bg1">
                          <a:lumMod val="65000"/>
                        </a:schemeClr>
                      </a:solidFill>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285024183"/>
                  </a:ext>
                </a:extLst>
              </a:tr>
              <a:tr h="1100867">
                <a:tc>
                  <a:txBody>
                    <a:bodyPr/>
                    <a:lstStyle/>
                    <a:p>
                      <a:r>
                        <a:rPr lang="en-US" sz="1000" b="1" dirty="0">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0" algn="l" defTabSz="914408" rtl="0" eaLnBrk="1" fontAlgn="t" latinLnBrk="0" hangingPunct="1">
                        <a:lnSpc>
                          <a:spcPct val="100000"/>
                        </a:lnSpc>
                        <a:buNone/>
                      </a:pPr>
                      <a:r>
                        <a:rPr lang="en-US" sz="1050" kern="1200" dirty="0">
                          <a:solidFill>
                            <a:schemeClr val="dk1"/>
                          </a:solidFill>
                          <a:latin typeface="Arial" panose="020B0604020202020204" pitchFamily="34" charset="0"/>
                          <a:ea typeface="+mn-ea"/>
                          <a:cs typeface="Arial" panose="020B0604020202020204" pitchFamily="34" charset="0"/>
                        </a:rPr>
                        <a:t>An unauthorized employee entered a barricaded, non-ventilated heading with low oxygen levels and was overcome by the hazardous atmosphere. After receiving no response to calls and signals, a supervisor crossed the barricade to investigate and found the employee weak and crawling. While running to get help, the supervisor fell and sustained minor facial injuries.</a:t>
                      </a:r>
                    </a:p>
                  </a:txBody>
                  <a:tcP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27821">
                <a:tc>
                  <a:txBody>
                    <a:bodyPr/>
                    <a:lstStyle/>
                    <a:p>
                      <a:r>
                        <a:rPr lang="en-US" sz="1000" b="1" dirty="0">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Actionable – Significant (3) Likely (3)</a:t>
                      </a:r>
                    </a:p>
                  </a:txBody>
                  <a:tcP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891786">
                <a:tc>
                  <a:txBody>
                    <a:bodyPr/>
                    <a:lstStyle/>
                    <a:p>
                      <a:r>
                        <a:rPr lang="en-US" sz="1000" b="1" dirty="0">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lnSpc>
                          <a:spcPct val="100000"/>
                        </a:lnSpc>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Employee entered an unventilated heading without a gas detector. </a:t>
                      </a:r>
                    </a:p>
                    <a:p>
                      <a:pPr marL="171450" indent="-171450">
                        <a:lnSpc>
                          <a:spcPct val="100000"/>
                        </a:lnSpc>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Supervisor was assigned a gas detector but left it in the boom truck.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Roboto"/>
                          <a:cs typeface="Arial" panose="020B0604020202020204" pitchFamily="34" charset="0"/>
                        </a:rPr>
                        <a:t>The no-ventilation area was barricaded with caution tape rather than a chain as required by the standard operating procedure.</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62752">
                <a:tc>
                  <a:txBody>
                    <a:bodyPr/>
                    <a:lstStyle/>
                    <a:p>
                      <a:r>
                        <a:rPr lang="en-US" sz="1000" b="1" dirty="0">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lnSpc>
                          <a:spcPct val="1000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Respect barricades. Do not enter any area unauthorized. </a:t>
                      </a:r>
                    </a:p>
                    <a:p>
                      <a:pPr marL="171450" indent="-171450">
                        <a:lnSpc>
                          <a:spcPct val="1000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Carry and use gas detection equipment as intended. </a:t>
                      </a:r>
                    </a:p>
                    <a:p>
                      <a:pPr marL="171450" indent="-171450">
                        <a:lnSpc>
                          <a:spcPct val="100000"/>
                        </a:lnSpc>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Audit work areas to confirm areas without ventilation are properly barricaded. </a:t>
                      </a: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358991">
                <a:tc>
                  <a:txBody>
                    <a:bodyPr/>
                    <a:lstStyle/>
                    <a:p>
                      <a:r>
                        <a:rPr lang="en-US" sz="1000" b="1" dirty="0">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lnSpc>
                          <a:spcPct val="100000"/>
                        </a:lnSpc>
                        <a:buFont typeface="Arial" panose="020B0604020202020204" pitchFamily="34" charset="0"/>
                        <a:buChar char="•"/>
                      </a:pPr>
                      <a:r>
                        <a:rPr lang="en-US" sz="1050" b="0" i="0" u="none" strike="noStrike" noProof="0" dirty="0">
                          <a:latin typeface="Arial" panose="020B0604020202020204" pitchFamily="34" charset="0"/>
                          <a:cs typeface="Arial" panose="020B0604020202020204" pitchFamily="34" charset="0"/>
                          <a:hlinkClick r:id="rId2"/>
                        </a:rPr>
                        <a:t>SOP-6.01-UG-C16_Sign &amp; Barricade in UG</a:t>
                      </a:r>
                    </a:p>
                    <a:p>
                      <a:pPr marL="171450" lvl="0" indent="-171450">
                        <a:lnSpc>
                          <a:spcPct val="100000"/>
                        </a:lnSpc>
                        <a:buFont typeface="Arial" panose="020B0604020202020204" pitchFamily="34" charset="0"/>
                        <a:buChar char="•"/>
                      </a:pPr>
                      <a:r>
                        <a:rPr lang="en-US" sz="1050" b="0" i="0" u="sng" strike="noStrike" noProof="0" dirty="0">
                          <a:latin typeface="Arial" panose="020B0604020202020204" pitchFamily="34" charset="0"/>
                          <a:ea typeface="Calibri"/>
                          <a:cs typeface="Arial" panose="020B0604020202020204" pitchFamily="34" charset="0"/>
                          <a:hlinkClick r:id="rId3"/>
                        </a:rPr>
                        <a:t>SOP Eng Protect Employees from Hazardous Gas</a:t>
                      </a:r>
                      <a:endParaRPr lang="en-US" sz="1050" b="0" i="0" u="none" strike="noStrike" noProof="0" dirty="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372798">
                <a:tc>
                  <a:txBody>
                    <a:bodyPr/>
                    <a:lstStyle/>
                    <a:p>
                      <a:r>
                        <a:rPr lang="en-US" sz="1000" b="1" dirty="0">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a:solidFill>
                            <a:schemeClr val="dk1"/>
                          </a:solidFill>
                          <a:effectLst/>
                          <a:latin typeface="Arial" panose="020B0604020202020204" pitchFamily="34" charset="0"/>
                          <a:ea typeface="+mn-ea"/>
                          <a:cs typeface="Arial" panose="020B0604020202020204" pitchFamily="34" charset="0"/>
                        </a:rPr>
                        <a:t>Employee with </a:t>
                      </a:r>
                      <a:r>
                        <a:rPr lang="en-US" sz="1050" dirty="0" err="1">
                          <a:latin typeface="Arial" panose="020B0604020202020204" pitchFamily="34" charset="0"/>
                          <a:cs typeface="Arial" panose="020B0604020202020204" pitchFamily="34" charset="0"/>
                        </a:rPr>
                        <a:t>COHb</a:t>
                      </a:r>
                      <a:r>
                        <a:rPr lang="en-US" sz="1050" dirty="0">
                          <a:latin typeface="Arial" panose="020B0604020202020204" pitchFamily="34" charset="0"/>
                          <a:cs typeface="Arial" panose="020B0604020202020204" pitchFamily="34" charset="0"/>
                        </a:rPr>
                        <a:t> levels of 0% was </a:t>
                      </a:r>
                      <a:r>
                        <a:rPr lang="en-US" sz="1050" b="0" i="0" kern="1200" dirty="0">
                          <a:solidFill>
                            <a:schemeClr val="dk1"/>
                          </a:solidFill>
                          <a:effectLst/>
                          <a:latin typeface="Arial" panose="020B0604020202020204" pitchFamily="34" charset="0"/>
                          <a:ea typeface="+mn-ea"/>
                          <a:cs typeface="Arial" panose="020B0604020202020204" pitchFamily="34" charset="0"/>
                        </a:rPr>
                        <a:t>released from the hospital</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a:solidFill>
                            <a:schemeClr val="dk1"/>
                          </a:solidFill>
                          <a:effectLst/>
                          <a:latin typeface="Arial" panose="020B0604020202020204" pitchFamily="34" charset="0"/>
                          <a:ea typeface="+mn-ea"/>
                          <a:cs typeface="Arial" panose="020B0604020202020204" pitchFamily="34" charset="0"/>
                        </a:rPr>
                        <a:t>Supervisor </a:t>
                      </a:r>
                      <a:r>
                        <a:rPr lang="en-US" sz="1050" dirty="0" err="1">
                          <a:latin typeface="Arial" panose="020B0604020202020204" pitchFamily="34" charset="0"/>
                          <a:cs typeface="Arial" panose="020B0604020202020204" pitchFamily="34" charset="0"/>
                        </a:rPr>
                        <a:t>COHb</a:t>
                      </a:r>
                      <a:r>
                        <a:rPr lang="en-US" sz="1050" dirty="0">
                          <a:latin typeface="Arial" panose="020B0604020202020204" pitchFamily="34" charset="0"/>
                          <a:cs typeface="Arial" panose="020B0604020202020204" pitchFamily="34" charset="0"/>
                        </a:rPr>
                        <a:t> levels of 0% remained </a:t>
                      </a:r>
                      <a:r>
                        <a:rPr lang="en-US" sz="1050" b="0" i="0" kern="1200" dirty="0">
                          <a:solidFill>
                            <a:schemeClr val="dk1"/>
                          </a:solidFill>
                          <a:effectLst/>
                          <a:latin typeface="Arial" panose="020B0604020202020204" pitchFamily="34" charset="0"/>
                          <a:ea typeface="+mn-ea"/>
                          <a:cs typeface="Arial" panose="020B0604020202020204" pitchFamily="34" charset="0"/>
                        </a:rPr>
                        <a:t>under observation for a pre-existing medical condition.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27821">
                <a:tc>
                  <a:txBody>
                    <a:bodyPr/>
                    <a:lstStyle/>
                    <a:p>
                      <a:r>
                        <a:rPr lang="en-US" sz="1000" b="1" dirty="0">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lnSpc>
                          <a:spcPct val="100000"/>
                        </a:lnSpc>
                        <a:buFont typeface="Arial" panose="020B0604020202020204" pitchFamily="34" charset="0"/>
                        <a:buChar char="•"/>
                      </a:pPr>
                      <a:r>
                        <a:rPr lang="en-US" sz="1050" dirty="0">
                          <a:latin typeface="Arial" panose="020B0604020202020204" pitchFamily="34" charset="0"/>
                          <a:cs typeface="Arial" panose="020B0604020202020204" pitchFamily="34" charset="0"/>
                        </a:rPr>
                        <a:t>Matthew Sullvan, </a:t>
                      </a:r>
                      <a:r>
                        <a:rPr lang="fi-FI" sz="1050" dirty="0">
                          <a:latin typeface="Arial" panose="020B0604020202020204" pitchFamily="34" charset="0"/>
                          <a:cs typeface="Arial" panose="020B0604020202020204" pitchFamily="34" charset="0"/>
                        </a:rPr>
                        <a:t>Operations-Mine Underground</a:t>
                      </a:r>
                      <a:endParaRPr lang="en-US" sz="1050" dirty="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PFE # 2026-11</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a:t>
                      </a:r>
                      <a:r>
                        <a:rPr lang="en-US" sz="1050" b="0">
                          <a:solidFill>
                            <a:schemeClr val="tx1"/>
                          </a:solidFill>
                          <a:latin typeface="Arial" panose="020B0604020202020204" pitchFamily="34" charset="0"/>
                          <a:cs typeface="Arial" panose="020B0604020202020204" pitchFamily="34" charset="0"/>
                        </a:rPr>
                        <a:t># 20038973</a:t>
                      </a:r>
                      <a:endParaRPr lang="en-US" sz="105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35477" y="554718"/>
            <a:ext cx="172014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Underground Hazardous Atmosphere</a:t>
            </a:r>
          </a:p>
        </p:txBody>
      </p:sp>
      <p:pic>
        <p:nvPicPr>
          <p:cNvPr id="4" name="Picture 3">
            <a:extLst>
              <a:ext uri="{FF2B5EF4-FFF2-40B4-BE49-F238E27FC236}">
                <a16:creationId xmlns:a16="http://schemas.microsoft.com/office/drawing/2014/main" id="{49019E6F-66CA-F901-88AC-B4BBF5F03A5E}"/>
              </a:ext>
            </a:extLst>
          </p:cNvPr>
          <p:cNvPicPr>
            <a:picLocks noChangeAspect="1"/>
          </p:cNvPicPr>
          <p:nvPr/>
        </p:nvPicPr>
        <p:blipFill>
          <a:blip r:embed="rId4"/>
          <a:stretch>
            <a:fillRect/>
          </a:stretch>
        </p:blipFill>
        <p:spPr>
          <a:xfrm>
            <a:off x="6519606" y="1507811"/>
            <a:ext cx="2240077" cy="1957349"/>
          </a:xfrm>
          <a:prstGeom prst="rect">
            <a:avLst/>
          </a:prstGeom>
        </p:spPr>
      </p:pic>
      <p:sp>
        <p:nvSpPr>
          <p:cNvPr id="7" name="Text Placeholder 19">
            <a:extLst>
              <a:ext uri="{FF2B5EF4-FFF2-40B4-BE49-F238E27FC236}">
                <a16:creationId xmlns:a16="http://schemas.microsoft.com/office/drawing/2014/main" id="{A3CC26D7-6A56-9074-2377-162D363DE374}"/>
              </a:ext>
            </a:extLst>
          </p:cNvPr>
          <p:cNvSpPr txBox="1">
            <a:spLocks/>
          </p:cNvSpPr>
          <p:nvPr/>
        </p:nvSpPr>
        <p:spPr>
          <a:xfrm>
            <a:off x="8600442" y="6189819"/>
            <a:ext cx="2841043"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algn="ctr"/>
            <a:r>
              <a:rPr lang="en-US" sz="1050" i="1" dirty="0">
                <a:latin typeface="Arial" panose="020B0604020202020204" pitchFamily="34" charset="0"/>
                <a:cs typeface="Arial" panose="020B0604020202020204" pitchFamily="34" charset="0"/>
              </a:rPr>
              <a:t>Incident location with no ventilation </a:t>
            </a:r>
          </a:p>
        </p:txBody>
      </p:sp>
      <p:pic>
        <p:nvPicPr>
          <p:cNvPr id="9" name="Picture 8" descr="Icon&#10;&#10;Description automatically generated">
            <a:extLst>
              <a:ext uri="{FF2B5EF4-FFF2-40B4-BE49-F238E27FC236}">
                <a16:creationId xmlns:a16="http://schemas.microsoft.com/office/drawing/2014/main" id="{20F874B9-14A5-AE73-8AC1-ECAE16F932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771" y="62276"/>
            <a:ext cx="611644" cy="529859"/>
          </a:xfrm>
          <a:prstGeom prst="rect">
            <a:avLst/>
          </a:prstGeom>
        </p:spPr>
      </p:pic>
      <p:pic>
        <p:nvPicPr>
          <p:cNvPr id="3" name="Picture 2">
            <a:extLst>
              <a:ext uri="{FF2B5EF4-FFF2-40B4-BE49-F238E27FC236}">
                <a16:creationId xmlns:a16="http://schemas.microsoft.com/office/drawing/2014/main" id="{8E90E4E6-4475-E867-F0D8-285C19868381}"/>
              </a:ext>
            </a:extLst>
          </p:cNvPr>
          <p:cNvPicPr>
            <a:picLocks noChangeAspect="1"/>
          </p:cNvPicPr>
          <p:nvPr/>
        </p:nvPicPr>
        <p:blipFill>
          <a:blip r:embed="rId6"/>
          <a:srcRect l="7673"/>
          <a:stretch>
            <a:fillRect/>
          </a:stretch>
        </p:blipFill>
        <p:spPr>
          <a:xfrm>
            <a:off x="8929183" y="1507811"/>
            <a:ext cx="2794254" cy="1926667"/>
          </a:xfrm>
          <a:prstGeom prst="rect">
            <a:avLst/>
          </a:prstGeom>
        </p:spPr>
      </p:pic>
      <p:pic>
        <p:nvPicPr>
          <p:cNvPr id="5" name="Picture 4">
            <a:extLst>
              <a:ext uri="{FF2B5EF4-FFF2-40B4-BE49-F238E27FC236}">
                <a16:creationId xmlns:a16="http://schemas.microsoft.com/office/drawing/2014/main" id="{D277012C-57C5-957E-6B90-CCE580FCCBA6}"/>
              </a:ext>
            </a:extLst>
          </p:cNvPr>
          <p:cNvPicPr>
            <a:picLocks noChangeAspect="1"/>
          </p:cNvPicPr>
          <p:nvPr/>
        </p:nvPicPr>
        <p:blipFill>
          <a:blip r:embed="rId7" cstate="print">
            <a:extLst>
              <a:ext uri="{28A0092B-C50C-407E-A947-70E740481C1C}">
                <a14:useLocalDpi xmlns:a14="http://schemas.microsoft.com/office/drawing/2010/main" val="0"/>
              </a:ext>
            </a:extLst>
          </a:blip>
          <a:srcRect l="36741"/>
          <a:stretch>
            <a:fillRect/>
          </a:stretch>
        </p:blipFill>
        <p:spPr bwMode="auto">
          <a:xfrm>
            <a:off x="6371729" y="4352925"/>
            <a:ext cx="2589462" cy="1836894"/>
          </a:xfrm>
          <a:prstGeom prst="rect">
            <a:avLst/>
          </a:prstGeom>
          <a:noFill/>
          <a:ln>
            <a:noFill/>
          </a:ln>
        </p:spPr>
      </p:pic>
      <p:pic>
        <p:nvPicPr>
          <p:cNvPr id="8" name="Picture 7">
            <a:extLst>
              <a:ext uri="{FF2B5EF4-FFF2-40B4-BE49-F238E27FC236}">
                <a16:creationId xmlns:a16="http://schemas.microsoft.com/office/drawing/2014/main" id="{A17951E2-A86D-30DE-F79D-DE968B93539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2662" r="7917"/>
          <a:stretch>
            <a:fillRect/>
          </a:stretch>
        </p:blipFill>
        <p:spPr bwMode="auto">
          <a:xfrm rot="10800000" flipV="1">
            <a:off x="8999565" y="4352925"/>
            <a:ext cx="2841042" cy="1836893"/>
          </a:xfrm>
          <a:prstGeom prst="rect">
            <a:avLst/>
          </a:prstGeom>
          <a:noFill/>
          <a:ln>
            <a:noFill/>
          </a:ln>
          <a:extLst>
            <a:ext uri="{53640926-AAD7-44D8-BBD7-CCE9431645EC}">
              <a14:shadowObscured xmlns:a14="http://schemas.microsoft.com/office/drawing/2010/main"/>
            </a:ext>
          </a:extLst>
        </p:spPr>
      </p:pic>
      <p:sp>
        <p:nvSpPr>
          <p:cNvPr id="11" name="Text Placeholder 19">
            <a:extLst>
              <a:ext uri="{FF2B5EF4-FFF2-40B4-BE49-F238E27FC236}">
                <a16:creationId xmlns:a16="http://schemas.microsoft.com/office/drawing/2014/main" id="{BF2C63FE-3393-269E-8F2B-55841A4B7657}"/>
              </a:ext>
            </a:extLst>
          </p:cNvPr>
          <p:cNvSpPr txBox="1">
            <a:spLocks/>
          </p:cNvSpPr>
          <p:nvPr/>
        </p:nvSpPr>
        <p:spPr>
          <a:xfrm>
            <a:off x="6096000" y="6189819"/>
            <a:ext cx="2841043"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algn="ctr"/>
            <a:r>
              <a:rPr lang="en-US" sz="1050" i="1" dirty="0">
                <a:latin typeface="Arial" panose="020B0604020202020204" pitchFamily="34" charset="0"/>
                <a:cs typeface="Arial" panose="020B0604020202020204" pitchFamily="34" charset="0"/>
              </a:rPr>
              <a:t>Incident location with plastic barricade  </a:t>
            </a:r>
          </a:p>
        </p:txBody>
      </p:sp>
      <p:sp>
        <p:nvSpPr>
          <p:cNvPr id="12" name="Text Placeholder 19">
            <a:extLst>
              <a:ext uri="{FF2B5EF4-FFF2-40B4-BE49-F238E27FC236}">
                <a16:creationId xmlns:a16="http://schemas.microsoft.com/office/drawing/2014/main" id="{09D607CF-E796-C3B6-AFAF-2ABBC709E12B}"/>
              </a:ext>
            </a:extLst>
          </p:cNvPr>
          <p:cNvSpPr txBox="1">
            <a:spLocks/>
          </p:cNvSpPr>
          <p:nvPr/>
        </p:nvSpPr>
        <p:spPr>
          <a:xfrm>
            <a:off x="8366462" y="3495841"/>
            <a:ext cx="2586492"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algn="ctr"/>
            <a:r>
              <a:rPr lang="en-US" sz="1050" i="1" dirty="0">
                <a:latin typeface="Arial" panose="020B0604020202020204" pitchFamily="34" charset="0"/>
                <a:cs typeface="Arial" panose="020B0604020202020204" pitchFamily="34" charset="0"/>
              </a:rPr>
              <a:t>Incident location map </a:t>
            </a:r>
          </a:p>
        </p:txBody>
      </p:sp>
    </p:spTree>
    <p:extLst>
      <p:ext uri="{BB962C8B-B14F-4D97-AF65-F5344CB8AC3E}">
        <p14:creationId xmlns:p14="http://schemas.microsoft.com/office/powerpoint/2010/main" val="3768334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60033D20-8A6F-1C83-A2F3-F11ABA8191FF}"/>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13389" r="13389"/>
          <a:stretch>
            <a:fillRect/>
          </a:stretch>
        </p:blipFill>
        <p:spPr>
          <a:xfrm rot="5400000">
            <a:off x="9321951" y="1570631"/>
            <a:ext cx="2352676" cy="2409825"/>
          </a:xfrm>
          <a:prstGeom prst="rect">
            <a:avLst/>
          </a:prstGeom>
        </p:spPr>
      </p:pic>
      <p:pic>
        <p:nvPicPr>
          <p:cNvPr id="13" name="Picture Placeholder 12">
            <a:extLst>
              <a:ext uri="{FF2B5EF4-FFF2-40B4-BE49-F238E27FC236}">
                <a16:creationId xmlns:a16="http://schemas.microsoft.com/office/drawing/2014/main" id="{EDC4BDF2-8CEC-2D0B-BC0F-274C68026D32}"/>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l="13389" r="13389"/>
          <a:stretch>
            <a:fillRect/>
          </a:stretch>
        </p:blipFill>
        <p:spPr>
          <a:xfrm rot="5400000">
            <a:off x="6634779" y="1570631"/>
            <a:ext cx="2352675" cy="2409825"/>
          </a:xfrm>
          <a:prstGeom prst="rect">
            <a:avLst/>
          </a:prstGeom>
        </p:spPr>
      </p:pic>
      <p:pic>
        <p:nvPicPr>
          <p:cNvPr id="19" name="Picture Placeholder 18">
            <a:extLst>
              <a:ext uri="{FF2B5EF4-FFF2-40B4-BE49-F238E27FC236}">
                <a16:creationId xmlns:a16="http://schemas.microsoft.com/office/drawing/2014/main" id="{833AF7ED-EC36-7780-85BB-8307F0FD192A}"/>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t="20694" b="20694"/>
          <a:stretch>
            <a:fillRect/>
          </a:stretch>
        </p:blipFill>
        <p:spPr>
          <a:xfrm>
            <a:off x="7010400" y="4394583"/>
            <a:ext cx="4073525" cy="1790700"/>
          </a:xfrm>
          <a:prstGeom prst="rect">
            <a:avLst/>
          </a:prstGeom>
        </p:spPr>
      </p:pic>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456355" y="3951881"/>
            <a:ext cx="2739747" cy="236484"/>
          </a:xfrm>
        </p:spPr>
        <p:txBody>
          <a:bodyPr/>
          <a:lstStyle/>
          <a:p>
            <a:r>
              <a:rPr lang="en-US" sz="1050" i="1">
                <a:latin typeface="Arial" panose="020B0604020202020204" pitchFamily="34" charset="0"/>
                <a:cs typeface="Arial" panose="020B0604020202020204" pitchFamily="34" charset="0"/>
              </a:rPr>
              <a:t>Fallen piece of metal next to the forklift.</a:t>
            </a:r>
          </a:p>
        </p:txBody>
      </p:sp>
      <p:sp>
        <p:nvSpPr>
          <p:cNvPr id="6" name="Text Placeholder 5">
            <a:extLst>
              <a:ext uri="{FF2B5EF4-FFF2-40B4-BE49-F238E27FC236}">
                <a16:creationId xmlns:a16="http://schemas.microsoft.com/office/drawing/2014/main" id="{D0958565-0E58-F744-B545-19D68A4C3744}"/>
              </a:ext>
            </a:extLst>
          </p:cNvPr>
          <p:cNvSpPr>
            <a:spLocks noGrp="1"/>
          </p:cNvSpPr>
          <p:nvPr>
            <p:ph type="body" sz="quarter" idx="33"/>
          </p:nvPr>
        </p:nvSpPr>
        <p:spPr>
          <a:xfrm>
            <a:off x="9135304" y="3968878"/>
            <a:ext cx="2414791" cy="226425"/>
          </a:xfrm>
        </p:spPr>
        <p:txBody>
          <a:bodyPr/>
          <a:lstStyle/>
          <a:p>
            <a:r>
              <a:rPr lang="en-US" sz="1050" i="1">
                <a:latin typeface="Arial" panose="020B0604020202020204" pitchFamily="34" charset="0"/>
                <a:cs typeface="Arial" panose="020B0604020202020204" pitchFamily="34" charset="0"/>
              </a:rPr>
              <a:t>Fallen piece of metal.</a:t>
            </a:r>
          </a:p>
        </p:txBody>
      </p:sp>
      <p:sp>
        <p:nvSpPr>
          <p:cNvPr id="7" name="Text Placeholder 6">
            <a:extLst>
              <a:ext uri="{FF2B5EF4-FFF2-40B4-BE49-F238E27FC236}">
                <a16:creationId xmlns:a16="http://schemas.microsoft.com/office/drawing/2014/main" id="{36C2989D-F256-C7DA-44CF-08A92585B723}"/>
              </a:ext>
            </a:extLst>
          </p:cNvPr>
          <p:cNvSpPr>
            <a:spLocks noGrp="1"/>
          </p:cNvSpPr>
          <p:nvPr>
            <p:ph type="body" sz="quarter" idx="34"/>
          </p:nvPr>
        </p:nvSpPr>
        <p:spPr>
          <a:xfrm>
            <a:off x="7009896" y="6192221"/>
            <a:ext cx="4073285" cy="226425"/>
          </a:xfrm>
        </p:spPr>
        <p:txBody>
          <a:bodyPr/>
          <a:lstStyle/>
          <a:p>
            <a:r>
              <a:rPr lang="en-US" sz="1050" i="1">
                <a:latin typeface="Arial" panose="020B0604020202020204" pitchFamily="34" charset="0"/>
                <a:cs typeface="Arial" panose="020B0604020202020204" pitchFamily="34" charset="0"/>
              </a:rPr>
              <a:t>Location of incident. </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Piece Of Metal Fell From Roof</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00025" y="1078478"/>
          <a:ext cx="5895975" cy="5658968"/>
        </p:xfrm>
        <a:graphic>
          <a:graphicData uri="http://schemas.openxmlformats.org/drawingml/2006/table">
            <a:tbl>
              <a:tblPr firstRow="1" bandRow="1">
                <a:tableStyleId>{1FECB4D8-DB02-4DC6-A0A2-4F2EBAE1DC90}</a:tableStyleId>
              </a:tblPr>
              <a:tblGrid>
                <a:gridCol w="1597840">
                  <a:extLst>
                    <a:ext uri="{9D8B030D-6E8A-4147-A177-3AD203B41FA5}">
                      <a16:colId xmlns:a16="http://schemas.microsoft.com/office/drawing/2014/main" val="2478897174"/>
                    </a:ext>
                  </a:extLst>
                </a:gridCol>
                <a:gridCol w="4298135">
                  <a:extLst>
                    <a:ext uri="{9D8B030D-6E8A-4147-A177-3AD203B41FA5}">
                      <a16:colId xmlns:a16="http://schemas.microsoft.com/office/drawing/2014/main" val="1434738273"/>
                    </a:ext>
                  </a:extLst>
                </a:gridCol>
              </a:tblGrid>
              <a:tr h="408879">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311103">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Rotterdam</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319992">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August 17, 2026 / 10:20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386209">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Near Miss</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371735">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During asbestos remediation work, a steel support fell from the roof and landed next to a </a:t>
                      </a:r>
                      <a:r>
                        <a:rPr lang="en-NL" sz="1050" kern="1200">
                          <a:solidFill>
                            <a:schemeClr val="dk1"/>
                          </a:solidFill>
                          <a:latin typeface="Arial" panose="020B0604020202020204" pitchFamily="34" charset="0"/>
                          <a:ea typeface="+mn-ea"/>
                          <a:cs typeface="Arial" panose="020B0604020202020204" pitchFamily="34" charset="0"/>
                        </a:rPr>
                        <a:t>forklift</a:t>
                      </a:r>
                      <a:r>
                        <a:rPr lang="en-US" sz="1050" kern="1200">
                          <a:solidFill>
                            <a:schemeClr val="dk1"/>
                          </a:solidFill>
                          <a:latin typeface="Arial" panose="020B0604020202020204" pitchFamily="34" charset="0"/>
                          <a:ea typeface="+mn-ea"/>
                          <a:cs typeface="Arial" panose="020B0604020202020204" pitchFamily="34" charset="0"/>
                        </a:rPr>
                        <a:t>. </a:t>
                      </a:r>
                      <a:r>
                        <a:rPr lang="en-NL" sz="1050" kern="1200">
                          <a:solidFill>
                            <a:schemeClr val="dk1"/>
                          </a:solidFill>
                          <a:latin typeface="Arial" panose="020B0604020202020204" pitchFamily="34" charset="0"/>
                          <a:ea typeface="+mn-ea"/>
                          <a:cs typeface="Arial" panose="020B0604020202020204" pitchFamily="34" charset="0"/>
                        </a:rPr>
                        <a:t>The support was part of an old fire suppression system that </a:t>
                      </a:r>
                      <a:r>
                        <a:rPr lang="en-US" sz="1050" kern="1200">
                          <a:solidFill>
                            <a:schemeClr val="dk1"/>
                          </a:solidFill>
                          <a:latin typeface="Arial" panose="020B0604020202020204" pitchFamily="34" charset="0"/>
                          <a:ea typeface="+mn-ea"/>
                          <a:cs typeface="Arial" panose="020B0604020202020204" pitchFamily="34" charset="0"/>
                        </a:rPr>
                        <a:t>had not been</a:t>
                      </a:r>
                      <a:r>
                        <a:rPr lang="en-NL" sz="1050" kern="1200">
                          <a:solidFill>
                            <a:schemeClr val="dk1"/>
                          </a:solidFill>
                          <a:latin typeface="Arial" panose="020B0604020202020204" pitchFamily="34" charset="0"/>
                          <a:ea typeface="+mn-ea"/>
                          <a:cs typeface="Arial" panose="020B0604020202020204" pitchFamily="34" charset="0"/>
                        </a:rPr>
                        <a:t> identified during planning</a:t>
                      </a:r>
                      <a:r>
                        <a:rPr lang="en-US" sz="1050" kern="1200">
                          <a:solidFill>
                            <a:schemeClr val="dk1"/>
                          </a:solidFill>
                          <a:latin typeface="Arial" panose="020B0604020202020204" pitchFamily="34" charset="0"/>
                          <a:ea typeface="+mn-ea"/>
                          <a:cs typeface="Arial" panose="020B0604020202020204" pitchFamily="34" charset="0"/>
                        </a:rPr>
                        <a:t>. During inspection and removal activities, one remaining support was inadvertently overlooked. When the final section of the ventilation structure was being dismantled, the bolt securing the missed support was cut, causing the support to fall.</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302214">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631096">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lgn="l" defTabSz="914408" rtl="0" eaLnBrk="1" latinLnBrk="0" hangingPunct="1">
                        <a:buFont typeface="Arial" panose="020B0604020202020204" pitchFamily="34" charset="0"/>
                        <a:buChar char="•"/>
                      </a:pPr>
                      <a:r>
                        <a:rPr lang="en-US" sz="1050" kern="1200">
                          <a:solidFill>
                            <a:schemeClr val="dk1"/>
                          </a:solidFill>
                          <a:latin typeface="Arial" panose="020B0604020202020204" pitchFamily="34" charset="0"/>
                          <a:ea typeface="+mn-ea"/>
                          <a:cs typeface="Arial" panose="020B0604020202020204" pitchFamily="34" charset="0"/>
                        </a:rPr>
                        <a:t>The work area was not barricaded as it was believed all supports were removed.</a:t>
                      </a:r>
                      <a:endParaRPr lang="en-NL" sz="1050" kern="1200">
                        <a:solidFill>
                          <a:schemeClr val="dk1"/>
                        </a:solidFill>
                        <a:latin typeface="Arial" panose="020B0604020202020204" pitchFamily="34" charset="0"/>
                        <a:ea typeface="+mn-ea"/>
                        <a:cs typeface="Arial" panose="020B0604020202020204" pitchFamily="34" charset="0"/>
                      </a:endParaRPr>
                    </a:p>
                    <a:p>
                      <a:pPr marL="171450" lvl="0" indent="-171450" algn="l" defTabSz="914408" rtl="0" eaLnBrk="1" latinLnBrk="0" hangingPunct="1">
                        <a:buFont typeface="Arial" panose="020B0604020202020204" pitchFamily="34" charset="0"/>
                        <a:buChar char="•"/>
                      </a:pPr>
                      <a:r>
                        <a:rPr lang="en-US" sz="1050" kern="1200">
                          <a:solidFill>
                            <a:schemeClr val="dk1"/>
                          </a:solidFill>
                          <a:latin typeface="Arial" panose="020B0604020202020204" pitchFamily="34" charset="0"/>
                          <a:ea typeface="+mn-ea"/>
                          <a:cs typeface="Arial" panose="020B0604020202020204" pitchFamily="34" charset="0"/>
                        </a:rPr>
                        <a:t>Old fire suppression system impact was not identified during the planning phase.</a:t>
                      </a:r>
                      <a:endParaRPr lang="en-NL" sz="1050" kern="1200">
                        <a:solidFill>
                          <a:schemeClr val="dk1"/>
                        </a:solidFill>
                        <a:effectLst/>
                        <a:latin typeface="Arial" panose="020B0604020202020204" pitchFamily="34" charset="0"/>
                        <a:ea typeface="+mn-ea"/>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31096">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lgn="l" defTabSz="914408" rtl="0" eaLnBrk="1" latinLnBrk="0" hangingPunct="1">
                        <a:buFont typeface="Arial" panose="020B0604020202020204" pitchFamily="34" charset="0"/>
                        <a:buChar char="•"/>
                      </a:pPr>
                      <a:r>
                        <a:rPr lang="en-US" sz="1050" kern="1200">
                          <a:solidFill>
                            <a:schemeClr val="dk1"/>
                          </a:solidFill>
                          <a:effectLst/>
                          <a:latin typeface="Arial" panose="020B0604020202020204" pitchFamily="34" charset="0"/>
                          <a:ea typeface="+mn-ea"/>
                          <a:cs typeface="Arial" panose="020B0604020202020204" pitchFamily="34" charset="0"/>
                        </a:rPr>
                        <a:t>Review work plans, procedures and risk assessments to verify hazards are adequately identified and appropriate controls are in place before beginning work. </a:t>
                      </a:r>
                      <a:endParaRPr lang="en-NL" sz="1050" kern="1200">
                        <a:solidFill>
                          <a:schemeClr val="dk1"/>
                        </a:solidFill>
                        <a:effectLst/>
                        <a:latin typeface="Arial" panose="020B0604020202020204" pitchFamily="34" charset="0"/>
                        <a:ea typeface="+mn-ea"/>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3401975196"/>
                  </a:ext>
                </a:extLst>
              </a:tr>
              <a:tr h="346850">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NL" sz="1050">
                          <a:latin typeface="Arial" panose="020B0604020202020204" pitchFamily="34" charset="0"/>
                          <a:cs typeface="Arial" panose="020B0604020202020204" pitchFamily="34" charset="0"/>
                          <a:hlinkClick r:id="rId5"/>
                        </a:rPr>
                        <a:t>FCX-HS02 Working at Heights Policy</a:t>
                      </a:r>
                      <a:endParaRPr lang="en-US" sz="105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88877">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injuries.</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311103">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Bryan Provacia, Manager-Health, Safety and Quality Systems</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63520" y="686838"/>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Falling Objects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2026-20</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20039015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3" name="Picture 2" descr="Icon&#10;&#10;Description automatically generated">
            <a:extLst>
              <a:ext uri="{FF2B5EF4-FFF2-40B4-BE49-F238E27FC236}">
                <a16:creationId xmlns:a16="http://schemas.microsoft.com/office/drawing/2014/main" id="{89511421-28CB-96CC-5A1A-686AA2F450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7774" y="75871"/>
            <a:ext cx="700882" cy="607165"/>
          </a:xfrm>
          <a:prstGeom prst="rect">
            <a:avLst/>
          </a:prstGeom>
        </p:spPr>
      </p:pic>
    </p:spTree>
    <p:extLst>
      <p:ext uri="{BB962C8B-B14F-4D97-AF65-F5344CB8AC3E}">
        <p14:creationId xmlns:p14="http://schemas.microsoft.com/office/powerpoint/2010/main" val="4148786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3A8CC26-360D-471C-9F48-476300F2056C}"/>
              </a:ext>
            </a:extLst>
          </p:cNvPr>
          <p:cNvSpPr>
            <a:spLocks noGrp="1"/>
          </p:cNvSpPr>
          <p:nvPr>
            <p:ph type="body" sz="quarter" idx="34"/>
          </p:nvPr>
        </p:nvSpPr>
        <p:spPr>
          <a:xfrm>
            <a:off x="6400119" y="5215724"/>
            <a:ext cx="4901005" cy="267130"/>
          </a:xfrm>
        </p:spPr>
        <p:txBody>
          <a:bodyPr/>
          <a:lstStyle/>
          <a:p>
            <a:r>
              <a:rPr lang="en-US" sz="1050" i="1">
                <a:latin typeface="Arial" panose="020B0604020202020204" pitchFamily="34" charset="0"/>
                <a:cs typeface="Arial" panose="020B0604020202020204" pitchFamily="34" charset="0"/>
              </a:rPr>
              <a:t>Location of incident </a:t>
            </a:r>
          </a:p>
        </p:txBody>
      </p:sp>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3" y="270082"/>
            <a:ext cx="4610914" cy="533203"/>
          </a:xfrm>
          <a:prstGeom prst="rect">
            <a:avLst/>
          </a:prstGeom>
        </p:spPr>
        <p:txBody>
          <a:bodyPr/>
          <a:lstStyle/>
          <a:p>
            <a:r>
              <a:rPr lang="en-US"/>
              <a:t>Employee Shocked by 120-Volt Cable</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0" y="1078479"/>
          <a:ext cx="5916234" cy="5591830"/>
        </p:xfrm>
        <a:graphic>
          <a:graphicData uri="http://schemas.openxmlformats.org/drawingml/2006/table">
            <a:tbl>
              <a:tblPr firstRow="1" bandRow="1">
                <a:tableStyleId>{1FECB4D8-DB02-4DC6-A0A2-4F2EBAE1DC90}</a:tableStyleId>
              </a:tblPr>
              <a:tblGrid>
                <a:gridCol w="1603330">
                  <a:extLst>
                    <a:ext uri="{9D8B030D-6E8A-4147-A177-3AD203B41FA5}">
                      <a16:colId xmlns:a16="http://schemas.microsoft.com/office/drawing/2014/main" val="2478897174"/>
                    </a:ext>
                  </a:extLst>
                </a:gridCol>
                <a:gridCol w="4312904">
                  <a:extLst>
                    <a:ext uri="{9D8B030D-6E8A-4147-A177-3AD203B41FA5}">
                      <a16:colId xmlns:a16="http://schemas.microsoft.com/office/drawing/2014/main" val="1434738273"/>
                    </a:ext>
                  </a:extLst>
                </a:gridCol>
              </a:tblGrid>
              <a:tr h="326680">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45011">
                <a:tc>
                  <a:txBody>
                    <a:bodyPr/>
                    <a:lstStyle/>
                    <a:p>
                      <a:r>
                        <a:rPr lang="en-US" sz="9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950">
                          <a:latin typeface="Arial"/>
                          <a:cs typeface="Arial"/>
                        </a:rPr>
                        <a:t>Safford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45011">
                <a:tc>
                  <a:txBody>
                    <a:bodyPr/>
                    <a:lstStyle/>
                    <a:p>
                      <a:r>
                        <a:rPr lang="en-US" sz="9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950">
                          <a:latin typeface="Arial"/>
                          <a:cs typeface="Arial"/>
                        </a:rPr>
                        <a:t>August 19, 2026 / 4:00 PM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45011">
                <a:tc>
                  <a:txBody>
                    <a:bodyPr/>
                    <a:lstStyle/>
                    <a:p>
                      <a:r>
                        <a:rPr lang="en-US" sz="9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950">
                          <a:latin typeface="Arial"/>
                          <a:cs typeface="Arial"/>
                        </a:rPr>
                        <a:t>Near Miss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886312">
                <a:tc>
                  <a:txBody>
                    <a:bodyPr/>
                    <a:lstStyle/>
                    <a:p>
                      <a:r>
                        <a:rPr lang="en-US" sz="900" b="1">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950">
                          <a:latin typeface="Arial"/>
                          <a:cs typeface="Arial"/>
                        </a:rPr>
                        <a:t>A maintenance employee in the Crush Convey area experienced an electrical shock while cleaning beneath a tail pulley using a water hose. The employee was crouched in a wet, muddy area when they felt a tingling sensation that traveled from their finger through the back and leg. The employee immediately stopped work, exited the area and notified supervision. </a:t>
                      </a:r>
                    </a:p>
                    <a:p>
                      <a:endParaRPr lang="en-US" sz="950">
                        <a:latin typeface="Arial"/>
                        <a:cs typeface="Arial"/>
                      </a:endParaRPr>
                    </a:p>
                    <a:p>
                      <a:pPr marL="0" marR="0" lvl="0" indent="0" algn="l" defTabSz="914408" rtl="0" eaLnBrk="1" fontAlgn="auto" latinLnBrk="0" hangingPunct="1">
                        <a:lnSpc>
                          <a:spcPct val="100000"/>
                        </a:lnSpc>
                        <a:spcBef>
                          <a:spcPts val="0"/>
                        </a:spcBef>
                        <a:spcAft>
                          <a:spcPts val="0"/>
                        </a:spcAft>
                        <a:buClrTx/>
                        <a:buSzTx/>
                        <a:buFontTx/>
                        <a:buNone/>
                        <a:tabLst/>
                        <a:defRPr/>
                      </a:pPr>
                      <a:r>
                        <a:rPr lang="en-US" sz="950">
                          <a:solidFill>
                            <a:schemeClr val="tx1"/>
                          </a:solidFill>
                          <a:latin typeface="Arial"/>
                          <a:cs typeface="Arial"/>
                        </a:rPr>
                        <a:t>A post-event investigation found a 120-volt energized cable buried beneath the work area. The cable was output wiring associated with a PLC-controlled heater that remains installed but is no longer in service. The cable had exited the cable tray and was buried approximately 3 feet below the surface in the work area. Electricians de-energized the circuit, tagged it Out of Service and secured the cable in the cable tray.</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45011">
                <a:tc>
                  <a:txBody>
                    <a:bodyPr/>
                    <a:lstStyle/>
                    <a:p>
                      <a:r>
                        <a:rPr lang="en-US" sz="9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950">
                          <a:latin typeface="Arial"/>
                          <a:cs typeface="Arial"/>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683719">
                <a:tc>
                  <a:txBody>
                    <a:bodyPr/>
                    <a:lstStyle/>
                    <a:p>
                      <a:r>
                        <a:rPr lang="en-US" sz="9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950">
                          <a:solidFill>
                            <a:schemeClr val="tx1"/>
                          </a:solidFill>
                          <a:latin typeface="Arial"/>
                          <a:cs typeface="Arial"/>
                        </a:rPr>
                        <a:t>The work area contained standing water, mud and uneven ground conditions, increasing the potential consequences of electrical contact.</a:t>
                      </a:r>
                    </a:p>
                    <a:p>
                      <a:pPr marL="171450" indent="-171450">
                        <a:buFont typeface="Arial" panose="020B0604020202020204" pitchFamily="34" charset="0"/>
                        <a:buChar char="•"/>
                      </a:pPr>
                      <a:r>
                        <a:rPr lang="en-US" sz="950">
                          <a:solidFill>
                            <a:schemeClr val="tx1"/>
                          </a:solidFill>
                          <a:latin typeface="Arial"/>
                          <a:cs typeface="Arial"/>
                        </a:rPr>
                        <a:t>Maintenance activities are routinely performed in the work area every two weeks.</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833036">
                <a:tc>
                  <a:txBody>
                    <a:bodyPr/>
                    <a:lstStyle/>
                    <a:p>
                      <a:r>
                        <a:rPr lang="en-US" sz="9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950">
                          <a:solidFill>
                            <a:schemeClr val="tx1"/>
                          </a:solidFill>
                          <a:latin typeface="Arial"/>
                          <a:cs typeface="Arial"/>
                        </a:rPr>
                        <a:t>Treat hidden energy sources as a potential hazard, even after equipment is removed from service. Use thorough work planning, effective inspections, proper electrical system management, continual questioning and verification to prevent serious injuries and fatalities.</a:t>
                      </a:r>
                    </a:p>
                    <a:p>
                      <a:pPr marL="171450" indent="-171450" algn="l" defTabSz="914408" rtl="0" eaLnBrk="1" latinLnBrk="0" hangingPunct="1">
                        <a:buFont typeface="Arial" panose="020B0604020202020204" pitchFamily="34" charset="0"/>
                        <a:buChar char="•"/>
                      </a:pPr>
                      <a:r>
                        <a:rPr lang="en-US" sz="950" kern="1200">
                          <a:solidFill>
                            <a:schemeClr val="tx1"/>
                          </a:solidFill>
                          <a:latin typeface="Arial"/>
                          <a:ea typeface="+mn-ea"/>
                          <a:cs typeface="Arial"/>
                        </a:rPr>
                        <a:t>Review breakers routinely for unused circuits that may still be hot. </a:t>
                      </a: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392017">
                <a:tc>
                  <a:txBody>
                    <a:bodyPr/>
                    <a:lstStyle/>
                    <a:p>
                      <a:r>
                        <a:rPr lang="en-US" sz="9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950">
                          <a:latin typeface="Arial"/>
                          <a:cs typeface="Arial"/>
                          <a:hlinkClick r:id="rId2"/>
                        </a:rPr>
                        <a:t>FCX-HS04 Control of Hazardous Energy Policy</a:t>
                      </a:r>
                      <a:endParaRPr lang="en-US" sz="950">
                        <a:latin typeface="Arial"/>
                        <a:cs typeface="Arial"/>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245011">
                <a:tc>
                  <a:txBody>
                    <a:bodyPr/>
                    <a:lstStyle/>
                    <a:p>
                      <a:r>
                        <a:rPr lang="en-US" sz="9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950">
                          <a:latin typeface="Arial"/>
                          <a:cs typeface="Arial"/>
                        </a:rPr>
                        <a:t>The employee was evaluated and released with no reported injury.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45011">
                <a:tc>
                  <a:txBody>
                    <a:bodyPr/>
                    <a:lstStyle/>
                    <a:p>
                      <a:r>
                        <a:rPr lang="en-US" sz="9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950">
                          <a:latin typeface="Arial"/>
                          <a:cs typeface="Arial"/>
                        </a:rPr>
                        <a:t>Shannon Jeans, Manager-Health and Safety </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a:cs typeface="Arial"/>
                        </a:rPr>
                        <a:t>PFE # 2026-13</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a:cs typeface="Arial"/>
                        </a:rPr>
                        <a:t>Event ID # 20039086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110955" y="502033"/>
            <a:ext cx="1391274"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Exposure to Electrical Hazards </a:t>
            </a:r>
          </a:p>
        </p:txBody>
      </p:sp>
      <p:pic>
        <p:nvPicPr>
          <p:cNvPr id="4" name="Picture 3">
            <a:extLst>
              <a:ext uri="{FF2B5EF4-FFF2-40B4-BE49-F238E27FC236}">
                <a16:creationId xmlns:a16="http://schemas.microsoft.com/office/drawing/2014/main" id="{FB481C91-30EC-022D-0B45-8B1CDCBDE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937817" y="1971014"/>
            <a:ext cx="3698421" cy="2773816"/>
          </a:xfrm>
          <a:prstGeom prst="rect">
            <a:avLst/>
          </a:prstGeom>
        </p:spPr>
      </p:pic>
      <p:pic>
        <p:nvPicPr>
          <p:cNvPr id="6" name="Picture 5">
            <a:extLst>
              <a:ext uri="{FF2B5EF4-FFF2-40B4-BE49-F238E27FC236}">
                <a16:creationId xmlns:a16="http://schemas.microsoft.com/office/drawing/2014/main" id="{DB8ECE35-AA84-DDF1-78C7-08AB04CD1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850599" y="3249745"/>
            <a:ext cx="3249386" cy="2437040"/>
          </a:xfrm>
          <a:prstGeom prst="rect">
            <a:avLst/>
          </a:prstGeom>
        </p:spPr>
      </p:pic>
      <p:sp>
        <p:nvSpPr>
          <p:cNvPr id="7" name="Text Placeholder 19">
            <a:extLst>
              <a:ext uri="{FF2B5EF4-FFF2-40B4-BE49-F238E27FC236}">
                <a16:creationId xmlns:a16="http://schemas.microsoft.com/office/drawing/2014/main" id="{0693728F-1E93-3050-C05E-7991EC4F608E}"/>
              </a:ext>
            </a:extLst>
          </p:cNvPr>
          <p:cNvSpPr txBox="1">
            <a:spLocks/>
          </p:cNvSpPr>
          <p:nvPr/>
        </p:nvSpPr>
        <p:spPr>
          <a:xfrm>
            <a:off x="9173936" y="6128838"/>
            <a:ext cx="4901005"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120-volt energized cable</a:t>
            </a:r>
          </a:p>
        </p:txBody>
      </p:sp>
      <p:pic>
        <p:nvPicPr>
          <p:cNvPr id="9" name="Picture 8" descr="Icon&#10;&#10;Description automatically generated">
            <a:extLst>
              <a:ext uri="{FF2B5EF4-FFF2-40B4-BE49-F238E27FC236}">
                <a16:creationId xmlns:a16="http://schemas.microsoft.com/office/drawing/2014/main" id="{8034E35D-F433-B361-1E57-853DA30818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160" y="52547"/>
            <a:ext cx="558864" cy="484136"/>
          </a:xfrm>
          <a:prstGeom prst="rect">
            <a:avLst/>
          </a:prstGeom>
        </p:spPr>
      </p:pic>
    </p:spTree>
    <p:extLst>
      <p:ext uri="{BB962C8B-B14F-4D97-AF65-F5344CB8AC3E}">
        <p14:creationId xmlns:p14="http://schemas.microsoft.com/office/powerpoint/2010/main" val="1898656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DE5F-3953-7324-25AD-1B74E1D1A5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B45F4A0-F324-AF60-74BA-6749BB9E50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A8BB32CF-9E8C-01E5-3CD8-BE55D744E164}"/>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027319A-2AC9-F914-1BBC-2E094BA02424}"/>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3E996AC-0680-D791-6F44-6AD3B077530D}"/>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0A63169-5C5A-BED5-58C1-67B96F9EEC19}"/>
              </a:ext>
            </a:extLst>
          </p:cNvPr>
          <p:cNvSpPr txBox="1"/>
          <p:nvPr/>
        </p:nvSpPr>
        <p:spPr>
          <a:xfrm>
            <a:off x="493617" y="976486"/>
            <a:ext cx="56023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Industry Incidents</a:t>
            </a:r>
          </a:p>
        </p:txBody>
      </p:sp>
      <p:pic>
        <p:nvPicPr>
          <p:cNvPr id="15" name="Picture 14" descr="A black square with white text&#10;&#10;Description automatically generated">
            <a:extLst>
              <a:ext uri="{FF2B5EF4-FFF2-40B4-BE49-F238E27FC236}">
                <a16:creationId xmlns:a16="http://schemas.microsoft.com/office/drawing/2014/main" id="{16DAFA7A-AE2D-7B22-D27A-C0147FFFED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5E9BD25A-8CD3-8F83-5E91-40BEB4C0A33A}"/>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355901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B9538-9FAF-0118-60A5-BF49F4F8518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6C28AC0-3B1D-AB49-A12D-1FE71901D336}"/>
              </a:ext>
            </a:extLst>
          </p:cNvPr>
          <p:cNvSpPr>
            <a:spLocks noGrp="1"/>
          </p:cNvSpPr>
          <p:nvPr>
            <p:ph type="title"/>
          </p:nvPr>
        </p:nvSpPr>
        <p:spPr>
          <a:xfrm>
            <a:off x="4627659" y="269826"/>
            <a:ext cx="4633571" cy="533203"/>
          </a:xfrm>
        </p:spPr>
        <p:txBody>
          <a:bodyPr/>
          <a:lstStyle/>
          <a:p>
            <a:r>
              <a:rPr lang="en-US"/>
              <a:t>Crane Tipped During Barge Lift </a:t>
            </a:r>
          </a:p>
        </p:txBody>
      </p:sp>
      <p:graphicFrame>
        <p:nvGraphicFramePr>
          <p:cNvPr id="19" name="Table 2">
            <a:extLst>
              <a:ext uri="{FF2B5EF4-FFF2-40B4-BE49-F238E27FC236}">
                <a16:creationId xmlns:a16="http://schemas.microsoft.com/office/drawing/2014/main" id="{CAE5406B-EBCC-5894-4713-8EA1095DEDC5}"/>
              </a:ext>
            </a:extLst>
          </p:cNvPr>
          <p:cNvGraphicFramePr>
            <a:graphicFrameLocks noGrp="1"/>
          </p:cNvGraphicFramePr>
          <p:nvPr/>
        </p:nvGraphicFramePr>
        <p:xfrm>
          <a:off x="272810" y="1068919"/>
          <a:ext cx="5823190" cy="5383236"/>
        </p:xfrm>
        <a:graphic>
          <a:graphicData uri="http://schemas.openxmlformats.org/drawingml/2006/table">
            <a:tbl>
              <a:tblPr firstRow="1" bandRow="1">
                <a:tableStyleId>{1FECB4D8-DB02-4DC6-A0A2-4F2EBAE1DC90}</a:tableStyleId>
              </a:tblPr>
              <a:tblGrid>
                <a:gridCol w="1578116">
                  <a:extLst>
                    <a:ext uri="{9D8B030D-6E8A-4147-A177-3AD203B41FA5}">
                      <a16:colId xmlns:a16="http://schemas.microsoft.com/office/drawing/2014/main" val="2478897174"/>
                    </a:ext>
                  </a:extLst>
                </a:gridCol>
                <a:gridCol w="4245074">
                  <a:extLst>
                    <a:ext uri="{9D8B030D-6E8A-4147-A177-3AD203B41FA5}">
                      <a16:colId xmlns:a16="http://schemas.microsoft.com/office/drawing/2014/main" val="1434738273"/>
                    </a:ext>
                  </a:extLst>
                </a:gridCol>
              </a:tblGrid>
              <a:tr h="308025">
                <a:tc gridSpan="2">
                  <a:txBody>
                    <a:bodyPr/>
                    <a:lstStyle/>
                    <a:p>
                      <a:pPr algn="ctr"/>
                      <a:r>
                        <a:rPr lang="en-US" sz="1400">
                          <a:solidFill>
                            <a:schemeClr val="tx1"/>
                          </a:solidFill>
                          <a:latin typeface="Arial" panose="020B0604020202020204" pitchFamily="34" charset="0"/>
                          <a:cs typeface="Arial" panose="020B0604020202020204" pitchFamily="34" charset="0"/>
                        </a:rPr>
                        <a:t>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5800B"/>
                    </a:solidFill>
                  </a:tcPr>
                </a:tc>
                <a:tc hMerge="1">
                  <a:txBody>
                    <a:bodyPr/>
                    <a:lstStyle/>
                    <a:p>
                      <a:endParaRPr lang="en-US"/>
                    </a:p>
                  </a:txBody>
                  <a:tcPr/>
                </a:tc>
                <a:extLst>
                  <a:ext uri="{0D108BD9-81ED-4DB2-BD59-A6C34878D82A}">
                    <a16:rowId xmlns:a16="http://schemas.microsoft.com/office/drawing/2014/main" val="2528705209"/>
                  </a:ext>
                </a:extLst>
              </a:tr>
              <a:tr h="246420">
                <a:tc>
                  <a:txBody>
                    <a:bodyPr/>
                    <a:lstStyle/>
                    <a:p>
                      <a:r>
                        <a:rPr lang="en-US" sz="1000" b="1">
                          <a:latin typeface="Arial"/>
                          <a:cs typeface="Arial"/>
                        </a:rPr>
                        <a:t>Operation</a:t>
                      </a:r>
                    </a:p>
                  </a:txBody>
                  <a:tcPr anchor="ctr">
                    <a:lnL w="9525">
                      <a:solidFill>
                        <a:schemeClr val="bg1">
                          <a:lumMod val="65000"/>
                        </a:schemeClr>
                      </a:solidFill>
                    </a:lnL>
                    <a:lnT w="9525">
                      <a:solidFill>
                        <a:schemeClr val="bg1">
                          <a:lumMod val="65000"/>
                        </a:schemeClr>
                      </a:solidFill>
                    </a:lnT>
                    <a:solidFill>
                      <a:schemeClr val="bg2"/>
                    </a:solidFill>
                  </a:tcPr>
                </a:tc>
                <a:tc>
                  <a:txBody>
                    <a:bodyPr/>
                    <a:lstStyle/>
                    <a:p>
                      <a:r>
                        <a:rPr lang="en-US" sz="1000">
                          <a:latin typeface="Arial" panose="020B0604020202020204" pitchFamily="34" charset="0"/>
                          <a:cs typeface="Arial" panose="020B0604020202020204" pitchFamily="34" charset="0"/>
                        </a:rPr>
                        <a:t>Minera Las Bambas – non-Freeport site</a:t>
                      </a:r>
                    </a:p>
                  </a:txBody>
                  <a:tcPr anchor="ctr">
                    <a:lnR w="9525">
                      <a:solidFill>
                        <a:schemeClr val="bg1">
                          <a:lumMod val="65000"/>
                        </a:schemeClr>
                      </a:solidFill>
                    </a:lnR>
                    <a:lnT w="9525">
                      <a:solidFill>
                        <a:schemeClr val="bg1">
                          <a:lumMod val="65000"/>
                        </a:schemeClr>
                      </a:solidFill>
                    </a:lnT>
                    <a:noFill/>
                  </a:tcPr>
                </a:tc>
                <a:extLst>
                  <a:ext uri="{0D108BD9-81ED-4DB2-BD59-A6C34878D82A}">
                    <a16:rowId xmlns:a16="http://schemas.microsoft.com/office/drawing/2014/main" val="1944817402"/>
                  </a:ext>
                </a:extLst>
              </a:tr>
              <a:tr h="246420">
                <a:tc>
                  <a:txBody>
                    <a:bodyPr/>
                    <a:lstStyle/>
                    <a:p>
                      <a:r>
                        <a:rPr lang="en-US" sz="1000" b="1">
                          <a:latin typeface="Arial" panose="020B0604020202020204" pitchFamily="34" charset="0"/>
                          <a:cs typeface="Arial" panose="020B0604020202020204" pitchFamily="34" charset="0"/>
                        </a:rPr>
                        <a:t>Date / Time</a:t>
                      </a:r>
                    </a:p>
                  </a:txBody>
                  <a:tcPr anchor="ctr">
                    <a:lnL w="9525">
                      <a:solidFill>
                        <a:schemeClr val="bg1">
                          <a:lumMod val="65000"/>
                        </a:schemeClr>
                      </a:solidFill>
                    </a:lnL>
                    <a:solidFill>
                      <a:schemeClr val="bg2"/>
                    </a:solidFill>
                  </a:tcPr>
                </a:tc>
                <a:tc>
                  <a:txBody>
                    <a:bodyPr/>
                    <a:lstStyle/>
                    <a:p>
                      <a:r>
                        <a:rPr lang="en-US" sz="1000">
                          <a:latin typeface="Arial" panose="020B0604020202020204" pitchFamily="34" charset="0"/>
                          <a:cs typeface="Arial" panose="020B0604020202020204" pitchFamily="34" charset="0"/>
                        </a:rPr>
                        <a:t>August 18, 2026 / 11:30 a.m.</a:t>
                      </a:r>
                    </a:p>
                  </a:txBody>
                  <a:tcPr anchor="ctr">
                    <a:lnR w="9525">
                      <a:solidFill>
                        <a:schemeClr val="bg1">
                          <a:lumMod val="65000"/>
                        </a:schemeClr>
                      </a:solidFill>
                    </a:lnR>
                    <a:noFill/>
                  </a:tcPr>
                </a:tc>
                <a:extLst>
                  <a:ext uri="{0D108BD9-81ED-4DB2-BD59-A6C34878D82A}">
                    <a16:rowId xmlns:a16="http://schemas.microsoft.com/office/drawing/2014/main" val="261700355"/>
                  </a:ext>
                </a:extLst>
              </a:tr>
              <a:tr h="246420">
                <a:tc>
                  <a:txBody>
                    <a:bodyPr/>
                    <a:lstStyle/>
                    <a:p>
                      <a:r>
                        <a:rPr lang="en-US" sz="1000" b="1">
                          <a:latin typeface="Arial"/>
                          <a:cs typeface="Arial"/>
                        </a:rPr>
                        <a:t>Event Type</a:t>
                      </a:r>
                    </a:p>
                  </a:txBody>
                  <a:tcPr anchor="ctr">
                    <a:lnL w="9525">
                      <a:solidFill>
                        <a:schemeClr val="bg1">
                          <a:lumMod val="65000"/>
                        </a:schemeClr>
                      </a:solidFill>
                    </a:lnL>
                    <a:solidFill>
                      <a:schemeClr val="bg2"/>
                    </a:solidFill>
                  </a:tcPr>
                </a:tc>
                <a:tc>
                  <a:txBody>
                    <a:bodyPr/>
                    <a:lstStyle/>
                    <a:p>
                      <a:r>
                        <a:rPr lang="en-US" sz="1000">
                          <a:latin typeface="Arial" panose="020B0604020202020204" pitchFamily="34" charset="0"/>
                          <a:cs typeface="Arial" panose="020B0604020202020204" pitchFamily="34" charset="0"/>
                        </a:rPr>
                        <a:t>Fatality </a:t>
                      </a:r>
                    </a:p>
                  </a:txBody>
                  <a:tcPr anchor="ctr">
                    <a:lnR w="9525">
                      <a:solidFill>
                        <a:schemeClr val="bg1">
                          <a:lumMod val="65000"/>
                        </a:schemeClr>
                      </a:solidFill>
                    </a:lnR>
                    <a:noFill/>
                  </a:tcPr>
                </a:tc>
                <a:extLst>
                  <a:ext uri="{0D108BD9-81ED-4DB2-BD59-A6C34878D82A}">
                    <a16:rowId xmlns:a16="http://schemas.microsoft.com/office/drawing/2014/main" val="2285024183"/>
                  </a:ext>
                </a:extLst>
              </a:tr>
              <a:tr h="854109">
                <a:tc>
                  <a:txBody>
                    <a:bodyPr/>
                    <a:lstStyle/>
                    <a:p>
                      <a:r>
                        <a:rPr lang="en-US" sz="1000" b="1">
                          <a:latin typeface="Arial"/>
                          <a:cs typeface="Arial"/>
                        </a:rPr>
                        <a:t>Summary</a:t>
                      </a:r>
                    </a:p>
                  </a:txBody>
                  <a:tcPr anchor="ctr">
                    <a:lnL w="9525">
                      <a:solidFill>
                        <a:schemeClr val="bg1">
                          <a:lumMod val="65000"/>
                        </a:schemeClr>
                      </a:solidFill>
                    </a:lnL>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00" kern="1200">
                          <a:solidFill>
                            <a:schemeClr val="dk1"/>
                          </a:solidFill>
                          <a:effectLst/>
                          <a:latin typeface="Arial" panose="020B0604020202020204" pitchFamily="34" charset="0"/>
                          <a:ea typeface="+mn-ea"/>
                          <a:cs typeface="Arial" panose="020B0604020202020204" pitchFamily="34" charset="0"/>
                        </a:rPr>
                        <a:t>A 300-ton crane truck was replacing a pump at a clarification pond. The crane truck made a quarter-turn, and the boom struck a barge where five workers were located. Three workers were able to escape. The other two workers became trapped and submerged inside the pond.</a:t>
                      </a:r>
                      <a:endParaRPr lang="en-US" sz="1000">
                        <a:latin typeface="Arial" panose="020B0604020202020204" pitchFamily="34" charset="0"/>
                        <a:cs typeface="Arial" panose="020B0604020202020204" pitchFamily="34" charset="0"/>
                      </a:endParaRPr>
                    </a:p>
                  </a:txBody>
                  <a:tcPr anchor="ctr">
                    <a:lnR w="9525">
                      <a:solidFill>
                        <a:schemeClr val="bg1">
                          <a:lumMod val="65000"/>
                        </a:schemeClr>
                      </a:solidFill>
                    </a:lnR>
                    <a:noFill/>
                  </a:tcPr>
                </a:tc>
                <a:extLst>
                  <a:ext uri="{0D108BD9-81ED-4DB2-BD59-A6C34878D82A}">
                    <a16:rowId xmlns:a16="http://schemas.microsoft.com/office/drawing/2014/main" val="2037906651"/>
                  </a:ext>
                </a:extLst>
              </a:tr>
              <a:tr h="1016483">
                <a:tc>
                  <a:txBody>
                    <a:bodyPr/>
                    <a:lstStyle/>
                    <a:p>
                      <a:r>
                        <a:rPr lang="en-US" sz="1000" b="1">
                          <a:latin typeface="Arial"/>
                          <a:cs typeface="Arial"/>
                        </a:rPr>
                        <a:t>Findings / Missing Controls </a:t>
                      </a:r>
                    </a:p>
                  </a:txBody>
                  <a:tcPr anchor="ctr">
                    <a:lnL w="9525">
                      <a:solidFill>
                        <a:schemeClr val="bg1">
                          <a:lumMod val="65000"/>
                        </a:schemeClr>
                      </a:solidFill>
                    </a:lnL>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When the working radius increased from 38 meters to 48 meters:</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load leverage (load arm) increased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load moment increased (load x radius)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crane’s lifting capacity decreased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crane lost stability and overturned (counterweights were configured for 38-meter radius)</a:t>
                      </a:r>
                    </a:p>
                  </a:txBody>
                  <a:tcPr anchor="ctr">
                    <a:lnR w="9525">
                      <a:solidFill>
                        <a:schemeClr val="bg1">
                          <a:lumMod val="65000"/>
                        </a:schemeClr>
                      </a:solidFill>
                    </a:lnR>
                    <a:noFill/>
                  </a:tcPr>
                </a:tc>
                <a:extLst>
                  <a:ext uri="{0D108BD9-81ED-4DB2-BD59-A6C34878D82A}">
                    <a16:rowId xmlns:a16="http://schemas.microsoft.com/office/drawing/2014/main" val="4234976263"/>
                  </a:ext>
                </a:extLst>
              </a:tr>
              <a:tr h="1324508">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00" b="1">
                          <a:latin typeface="Arial"/>
                          <a:cs typeface="Arial"/>
                        </a:rPr>
                        <a:t>Contributing Factors </a:t>
                      </a:r>
                    </a:p>
                    <a:p>
                      <a:endParaRPr lang="en-US" sz="1000" b="1">
                        <a:latin typeface="Arial"/>
                        <a:cs typeface="Arial"/>
                      </a:endParaRPr>
                    </a:p>
                  </a:txBody>
                  <a:tcPr anchor="ctr">
                    <a:lnL w="9525">
                      <a:solidFill>
                        <a:schemeClr val="bg1">
                          <a:lumMod val="65000"/>
                        </a:schemeClr>
                      </a:solidFill>
                    </a:lnL>
                    <a:solidFill>
                      <a:schemeClr val="bg2"/>
                    </a:solidFill>
                  </a:tcPr>
                </a:tc>
                <a:tc>
                  <a:txBody>
                    <a:bodyPr/>
                    <a:lstStyle/>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Incorrect or incomplete information regarding the working radius.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actual field radius was not verified before beginning the lift.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crane configuration was not validated against actual field conditions.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Lack of communication among planning, operations and lifting personnel.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The operator assumed the crane configuration remained valid and continued with the maneuver. </a:t>
                      </a:r>
                    </a:p>
                  </a:txBody>
                  <a:tcPr anchor="ctr">
                    <a:lnR w="9525">
                      <a:solidFill>
                        <a:schemeClr val="bg1">
                          <a:lumMod val="65000"/>
                        </a:schemeClr>
                      </a:solidFill>
                    </a:lnR>
                    <a:noFill/>
                  </a:tcPr>
                </a:tc>
                <a:extLst>
                  <a:ext uri="{0D108BD9-81ED-4DB2-BD59-A6C34878D82A}">
                    <a16:rowId xmlns:a16="http://schemas.microsoft.com/office/drawing/2014/main" val="695261417"/>
                  </a:ext>
                </a:extLst>
              </a:tr>
              <a:tr h="740418">
                <a:tc>
                  <a:txBody>
                    <a:bodyPr/>
                    <a:lstStyle/>
                    <a:p>
                      <a:r>
                        <a:rPr lang="en-US" sz="1000" b="1">
                          <a:latin typeface="Arial"/>
                          <a:cs typeface="Arial"/>
                        </a:rPr>
                        <a:t>Immediate Action(s) </a:t>
                      </a:r>
                    </a:p>
                  </a:txBody>
                  <a:tcPr anchor="ctr">
                    <a:lnL w="9525">
                      <a:solidFill>
                        <a:schemeClr val="bg1">
                          <a:lumMod val="65000"/>
                        </a:schemeClr>
                      </a:solidFill>
                    </a:lnL>
                    <a:solidFill>
                      <a:schemeClr val="bg2"/>
                    </a:solidFill>
                  </a:tcPr>
                </a:tc>
                <a:tc>
                  <a:txBody>
                    <a:bodyPr/>
                    <a:lstStyle/>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Always verify and confirm the actual working radius in the field. Validate the crane configuration against the lift plan before starting any lifting operation. </a:t>
                      </a:r>
                    </a:p>
                  </a:txBody>
                  <a:tcPr anchor="ctr">
                    <a:lnR w="9525">
                      <a:solidFill>
                        <a:schemeClr val="bg1">
                          <a:lumMod val="65000"/>
                        </a:schemeClr>
                      </a:solidFill>
                    </a:lnR>
                    <a:noFill/>
                  </a:tcPr>
                </a:tc>
                <a:extLst>
                  <a:ext uri="{0D108BD9-81ED-4DB2-BD59-A6C34878D82A}">
                    <a16:rowId xmlns:a16="http://schemas.microsoft.com/office/drawing/2014/main" val="3295044264"/>
                  </a:ext>
                </a:extLst>
              </a:tr>
              <a:tr h="400433">
                <a:tc>
                  <a:txBody>
                    <a:bodyPr/>
                    <a:lstStyle/>
                    <a:p>
                      <a:r>
                        <a:rPr lang="en-US" sz="1000" b="1">
                          <a:latin typeface="Arial"/>
                          <a:cs typeface="Arial"/>
                        </a:rPr>
                        <a:t>Applicable Freeport Policies / Procedures</a:t>
                      </a:r>
                    </a:p>
                  </a:txBody>
                  <a:tcPr anchor="ctr">
                    <a:lnL w="9525">
                      <a:solidFill>
                        <a:schemeClr val="bg1">
                          <a:lumMod val="65000"/>
                        </a:schemeClr>
                      </a:solidFill>
                    </a:lnL>
                    <a:solidFill>
                      <a:schemeClr val="bg2"/>
                    </a:solidFill>
                  </a:tcPr>
                </a:tc>
                <a:tc>
                  <a:txBody>
                    <a:bodyPr/>
                    <a:lstStyle/>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hlinkClick r:id="rId2"/>
                        </a:rPr>
                        <a:t>FCX-HS32 Crane and Rigging Policy </a:t>
                      </a:r>
                      <a:endParaRPr lang="en-US" sz="1000">
                        <a:latin typeface="Arial" panose="020B0604020202020204" pitchFamily="34" charset="0"/>
                        <a:cs typeface="Arial" panose="020B0604020202020204" pitchFamily="34" charset="0"/>
                      </a:endParaRPr>
                    </a:p>
                  </a:txBody>
                  <a:tcPr anchor="ctr">
                    <a:lnR w="9525">
                      <a:solidFill>
                        <a:schemeClr val="bg1">
                          <a:lumMod val="65000"/>
                        </a:schemeClr>
                      </a:solidFill>
                    </a:lnR>
                    <a:noFill/>
                  </a:tcPr>
                </a:tc>
                <a:extLst>
                  <a:ext uri="{0D108BD9-81ED-4DB2-BD59-A6C34878D82A}">
                    <a16:rowId xmlns:a16="http://schemas.microsoft.com/office/drawing/2014/main" val="3292427216"/>
                  </a:ext>
                </a:extLst>
              </a:tr>
            </a:tbl>
          </a:graphicData>
        </a:graphic>
      </p:graphicFrame>
      <p:sp>
        <p:nvSpPr>
          <p:cNvPr id="2" name="TextBox 1">
            <a:extLst>
              <a:ext uri="{FF2B5EF4-FFF2-40B4-BE49-F238E27FC236}">
                <a16:creationId xmlns:a16="http://schemas.microsoft.com/office/drawing/2014/main" id="{D3A7695C-6E1E-14E7-720D-BA02FAE7A000}"/>
              </a:ext>
            </a:extLst>
          </p:cNvPr>
          <p:cNvSpPr txBox="1"/>
          <p:nvPr/>
        </p:nvSpPr>
        <p:spPr>
          <a:xfrm>
            <a:off x="-81529" y="548073"/>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Drowning </a:t>
            </a:r>
          </a:p>
        </p:txBody>
      </p:sp>
      <p:pic>
        <p:nvPicPr>
          <p:cNvPr id="3" name="Picture 2">
            <a:extLst>
              <a:ext uri="{FF2B5EF4-FFF2-40B4-BE49-F238E27FC236}">
                <a16:creationId xmlns:a16="http://schemas.microsoft.com/office/drawing/2014/main" id="{A9DA0322-7892-9B63-EC86-A134F0ACD831}"/>
              </a:ext>
            </a:extLst>
          </p:cNvPr>
          <p:cNvPicPr>
            <a:picLocks noChangeAspect="1"/>
          </p:cNvPicPr>
          <p:nvPr/>
        </p:nvPicPr>
        <p:blipFill>
          <a:blip r:embed="rId3"/>
          <a:srcRect t="21865" b="16533"/>
          <a:stretch>
            <a:fillRect/>
          </a:stretch>
        </p:blipFill>
        <p:spPr>
          <a:xfrm>
            <a:off x="9237665" y="4922539"/>
            <a:ext cx="2576086" cy="1597892"/>
          </a:xfrm>
          <a:prstGeom prst="rect">
            <a:avLst/>
          </a:prstGeom>
        </p:spPr>
      </p:pic>
      <p:pic>
        <p:nvPicPr>
          <p:cNvPr id="5" name="Picture 4">
            <a:extLst>
              <a:ext uri="{FF2B5EF4-FFF2-40B4-BE49-F238E27FC236}">
                <a16:creationId xmlns:a16="http://schemas.microsoft.com/office/drawing/2014/main" id="{20CE071C-9795-373B-15D2-C26A2BBB1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1765" y="4922539"/>
            <a:ext cx="2478360" cy="1394077"/>
          </a:xfrm>
          <a:prstGeom prst="rect">
            <a:avLst/>
          </a:prstGeom>
        </p:spPr>
      </p:pic>
      <p:pic>
        <p:nvPicPr>
          <p:cNvPr id="8" name="Picture 7" descr="Icon&#10;&#10;Description automatically generated">
            <a:extLst>
              <a:ext uri="{FF2B5EF4-FFF2-40B4-BE49-F238E27FC236}">
                <a16:creationId xmlns:a16="http://schemas.microsoft.com/office/drawing/2014/main" id="{AC87682A-90F8-C06F-E124-B35DA06AA4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028" y="83246"/>
            <a:ext cx="518279" cy="448977"/>
          </a:xfrm>
          <a:prstGeom prst="rect">
            <a:avLst/>
          </a:prstGeom>
        </p:spPr>
      </p:pic>
      <p:pic>
        <p:nvPicPr>
          <p:cNvPr id="16" name="Picture 15">
            <a:extLst>
              <a:ext uri="{FF2B5EF4-FFF2-40B4-BE49-F238E27FC236}">
                <a16:creationId xmlns:a16="http://schemas.microsoft.com/office/drawing/2014/main" id="{EEAA2C60-BB51-4038-0959-F190B4E21DAA}"/>
              </a:ext>
            </a:extLst>
          </p:cNvPr>
          <p:cNvPicPr>
            <a:picLocks noChangeAspect="1"/>
          </p:cNvPicPr>
          <p:nvPr/>
        </p:nvPicPr>
        <p:blipFill>
          <a:blip r:embed="rId6">
            <a:extLst>
              <a:ext uri="{28A0092B-C50C-407E-A947-70E740481C1C}">
                <a14:useLocalDpi xmlns:a14="http://schemas.microsoft.com/office/drawing/2010/main" val="0"/>
              </a:ext>
            </a:extLst>
          </a:blip>
          <a:srcRect l="1119" t="9469" r="38713" b="51238"/>
          <a:stretch>
            <a:fillRect/>
          </a:stretch>
        </p:blipFill>
        <p:spPr>
          <a:xfrm>
            <a:off x="7180517" y="1434704"/>
            <a:ext cx="4161426" cy="1695244"/>
          </a:xfrm>
          <a:prstGeom prst="rect">
            <a:avLst/>
          </a:prstGeom>
        </p:spPr>
      </p:pic>
      <p:sp>
        <p:nvSpPr>
          <p:cNvPr id="17" name="TextBox 16">
            <a:extLst>
              <a:ext uri="{FF2B5EF4-FFF2-40B4-BE49-F238E27FC236}">
                <a16:creationId xmlns:a16="http://schemas.microsoft.com/office/drawing/2014/main" id="{37FB609A-2C14-9DC6-1169-980AF4745432}"/>
              </a:ext>
            </a:extLst>
          </p:cNvPr>
          <p:cNvSpPr txBox="1"/>
          <p:nvPr/>
        </p:nvSpPr>
        <p:spPr>
          <a:xfrm>
            <a:off x="6286263" y="6325197"/>
            <a:ext cx="288590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Photos of non-Freeport site incident scene</a:t>
            </a:r>
          </a:p>
        </p:txBody>
      </p:sp>
      <p:pic>
        <p:nvPicPr>
          <p:cNvPr id="6" name="Picture 5">
            <a:extLst>
              <a:ext uri="{FF2B5EF4-FFF2-40B4-BE49-F238E27FC236}">
                <a16:creationId xmlns:a16="http://schemas.microsoft.com/office/drawing/2014/main" id="{3066864C-3AC0-A25D-AE74-26ED862E5915}"/>
              </a:ext>
            </a:extLst>
          </p:cNvPr>
          <p:cNvPicPr>
            <a:picLocks noChangeAspect="1"/>
          </p:cNvPicPr>
          <p:nvPr/>
        </p:nvPicPr>
        <p:blipFill>
          <a:blip r:embed="rId6">
            <a:extLst>
              <a:ext uri="{28A0092B-C50C-407E-A947-70E740481C1C}">
                <a14:useLocalDpi xmlns:a14="http://schemas.microsoft.com/office/drawing/2010/main" val="0"/>
              </a:ext>
            </a:extLst>
          </a:blip>
          <a:srcRect l="60452" t="9469" r="820" b="51239"/>
          <a:stretch>
            <a:fillRect/>
          </a:stretch>
        </p:blipFill>
        <p:spPr>
          <a:xfrm>
            <a:off x="6339333" y="3129947"/>
            <a:ext cx="2678563" cy="1695245"/>
          </a:xfrm>
          <a:prstGeom prst="rect">
            <a:avLst/>
          </a:prstGeom>
        </p:spPr>
      </p:pic>
      <p:pic>
        <p:nvPicPr>
          <p:cNvPr id="10" name="Picture 9">
            <a:extLst>
              <a:ext uri="{FF2B5EF4-FFF2-40B4-BE49-F238E27FC236}">
                <a16:creationId xmlns:a16="http://schemas.microsoft.com/office/drawing/2014/main" id="{BC6E741C-75DC-EE4A-9504-D4B4F34F162F}"/>
              </a:ext>
            </a:extLst>
          </p:cNvPr>
          <p:cNvPicPr>
            <a:picLocks noChangeAspect="1"/>
          </p:cNvPicPr>
          <p:nvPr/>
        </p:nvPicPr>
        <p:blipFill>
          <a:blip r:embed="rId6">
            <a:extLst>
              <a:ext uri="{28A0092B-C50C-407E-A947-70E740481C1C}">
                <a14:useLocalDpi xmlns:a14="http://schemas.microsoft.com/office/drawing/2010/main" val="0"/>
              </a:ext>
            </a:extLst>
          </a:blip>
          <a:srcRect l="29007" t="49005" r="32171" b="13717"/>
          <a:stretch>
            <a:fillRect/>
          </a:stretch>
        </p:blipFill>
        <p:spPr>
          <a:xfrm>
            <a:off x="9017896" y="3129946"/>
            <a:ext cx="2796391" cy="1695243"/>
          </a:xfrm>
          <a:prstGeom prst="rect">
            <a:avLst/>
          </a:prstGeom>
        </p:spPr>
      </p:pic>
      <p:sp>
        <p:nvSpPr>
          <p:cNvPr id="11" name="TextBox 10">
            <a:extLst>
              <a:ext uri="{FF2B5EF4-FFF2-40B4-BE49-F238E27FC236}">
                <a16:creationId xmlns:a16="http://schemas.microsoft.com/office/drawing/2014/main" id="{38481BB2-A03A-C5A8-260A-5D3DD0EEE660}"/>
              </a:ext>
            </a:extLst>
          </p:cNvPr>
          <p:cNvSpPr txBox="1"/>
          <p:nvPr/>
        </p:nvSpPr>
        <p:spPr>
          <a:xfrm>
            <a:off x="272810" y="6492026"/>
            <a:ext cx="579669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*Information compiled from published external sources. </a:t>
            </a:r>
          </a:p>
        </p:txBody>
      </p:sp>
      <p:pic>
        <p:nvPicPr>
          <p:cNvPr id="9" name="Picture 8" descr="Icon&#10;&#10;Description automatically generated">
            <a:extLst>
              <a:ext uri="{FF2B5EF4-FFF2-40B4-BE49-F238E27FC236}">
                <a16:creationId xmlns:a16="http://schemas.microsoft.com/office/drawing/2014/main" id="{E04944D1-08D7-1078-8B1D-6236F14EF9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6495" y="87448"/>
            <a:ext cx="518280" cy="448979"/>
          </a:xfrm>
          <a:prstGeom prst="rect">
            <a:avLst/>
          </a:prstGeom>
        </p:spPr>
      </p:pic>
      <p:sp>
        <p:nvSpPr>
          <p:cNvPr id="13" name="TextBox 12">
            <a:extLst>
              <a:ext uri="{FF2B5EF4-FFF2-40B4-BE49-F238E27FC236}">
                <a16:creationId xmlns:a16="http://schemas.microsoft.com/office/drawing/2014/main" id="{8978FF57-45FE-FDD9-B071-9F393B5DDCAA}"/>
              </a:ext>
            </a:extLst>
          </p:cNvPr>
          <p:cNvSpPr txBox="1"/>
          <p:nvPr/>
        </p:nvSpPr>
        <p:spPr>
          <a:xfrm>
            <a:off x="732166" y="532223"/>
            <a:ext cx="1226937"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Lifting Operations </a:t>
            </a:r>
          </a:p>
        </p:txBody>
      </p:sp>
    </p:spTree>
    <p:extLst>
      <p:ext uri="{BB962C8B-B14F-4D97-AF65-F5344CB8AC3E}">
        <p14:creationId xmlns:p14="http://schemas.microsoft.com/office/powerpoint/2010/main" val="1466958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36E832-E981-6826-A479-F179EE232C7A}"/>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6C3384-7C71-8CF4-C4B5-6D37B96C2B75}"/>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7D0B4CFA-1C92-6558-EEA4-FFBF2B9AFB43}"/>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59BAA5D-3C0C-DA29-905E-EA9A50AE6AD9}"/>
              </a:ext>
            </a:extLst>
          </p:cNvPr>
          <p:cNvSpPr txBox="1"/>
          <p:nvPr/>
        </p:nvSpPr>
        <p:spPr>
          <a:xfrm>
            <a:off x="1953936" y="541294"/>
            <a:ext cx="94550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MSHA Fatality Alert </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23050A48-5F09-D1F0-8863-576042017110}"/>
              </a:ext>
            </a:extLst>
          </p:cNvPr>
          <p:cNvSpPr txBox="1"/>
          <p:nvPr/>
        </p:nvSpPr>
        <p:spPr>
          <a:xfrm>
            <a:off x="6853989" y="2121910"/>
            <a:ext cx="4909457"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C66A39"/>
              </a:buClr>
              <a:buSzTx/>
              <a:buFontTx/>
              <a:buNone/>
              <a:tabLst/>
              <a:defRPr/>
            </a:pPr>
            <a:r>
              <a:rPr kumimoji="0" lang="en-US" sz="20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Eliminate Hazards and Prevent Injuries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Maintain railroad track and load-out areas to help ensure safe operating conditions consistent with the speed and type of haulage used.</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Control drainage where wet processes are used.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Confirm workplace examinations are conducted to identify and correct hazardous conditions before work begins.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Always provide and maintain a reliable communication system.</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FAAB0A34-5EBA-C997-26F2-592255F07DB5}"/>
              </a:ext>
            </a:extLst>
          </p:cNvPr>
          <p:cNvSpPr txBox="1"/>
          <p:nvPr/>
        </p:nvSpPr>
        <p:spPr>
          <a:xfrm>
            <a:off x="1996239" y="1432020"/>
            <a:ext cx="9715500" cy="584775"/>
          </a:xfrm>
          <a:prstGeom prst="rect">
            <a:avLst/>
          </a:prstGeom>
          <a:noFill/>
        </p:spPr>
        <p:txBody>
          <a:bodyPr wrap="square" rtlCol="0">
            <a:spAutoFit/>
          </a:bodyPr>
          <a:lstStyle/>
          <a:p>
            <a:pPr lvl="0">
              <a:spcAft>
                <a:spcPts val="1200"/>
              </a:spcAft>
              <a:buClr>
                <a:srgbClr val="C66A39"/>
              </a:buClr>
              <a:defRPr/>
            </a:pPr>
            <a:r>
              <a:rPr kumimoji="0" lang="en-US" sz="1600" b="0" i="0" u="none" strike="noStrike" kern="1200" cap="none" spc="0" normalizeH="0" baseline="0" noProof="0">
                <a:ln>
                  <a:noFill/>
                </a:ln>
                <a:solidFill>
                  <a:srgbClr val="212121"/>
                </a:solidFill>
                <a:effectLst/>
                <a:uLnTx/>
                <a:uFillTx/>
                <a:latin typeface="Arial" panose="020B0604020202020204" pitchFamily="34" charset="0"/>
                <a:ea typeface="+mn-ea"/>
                <a:cs typeface="Arial" panose="020B0604020202020204" pitchFamily="34" charset="0"/>
              </a:rPr>
              <a:t>July 6</a:t>
            </a:r>
            <a:r>
              <a:rPr lang="en-US" sz="1600">
                <a:solidFill>
                  <a:srgbClr val="212121"/>
                </a:solidFill>
                <a:latin typeface="Arial" panose="020B0604020202020204" pitchFamily="34" charset="0"/>
                <a:cs typeface="Arial" panose="020B0604020202020204" pitchFamily="34" charset="0"/>
              </a:rPr>
              <a:t>, 2026 – A miner died when a covered hopper railcar derailed and pinned him against a structural beam of a train load out silo.</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descr="Accident scene where a miner died when a covered hopper railcar derailed and pinned him against a structural beam of a train load out silo.">
            <a:extLst>
              <a:ext uri="{FF2B5EF4-FFF2-40B4-BE49-F238E27FC236}">
                <a16:creationId xmlns:a16="http://schemas.microsoft.com/office/drawing/2014/main" id="{04E87E8F-6AA5-C8F7-5CE1-A36B85E60CEE}"/>
              </a:ext>
            </a:extLst>
          </p:cNvPr>
          <p:cNvPicPr>
            <a:picLocks noChangeAspect="1"/>
          </p:cNvPicPr>
          <p:nvPr/>
        </p:nvPicPr>
        <p:blipFill>
          <a:blip r:embed="rId3"/>
          <a:stretch>
            <a:fillRect/>
          </a:stretch>
        </p:blipFill>
        <p:spPr>
          <a:xfrm>
            <a:off x="2109482" y="2154351"/>
            <a:ext cx="4572000" cy="3429000"/>
          </a:xfrm>
          <a:prstGeom prst="rect">
            <a:avLst/>
          </a:prstGeom>
        </p:spPr>
      </p:pic>
    </p:spTree>
    <p:extLst>
      <p:ext uri="{BB962C8B-B14F-4D97-AF65-F5344CB8AC3E}">
        <p14:creationId xmlns:p14="http://schemas.microsoft.com/office/powerpoint/2010/main" val="1428661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ECECD-3B77-6ACA-1130-ED7389921A76}"/>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3095800-A15F-F63C-487C-7C9EF06D3E2E}"/>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FC1A1A9-17EB-CD36-1F4D-91CB258D6524}"/>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8AB1671F-14BA-DADB-D683-C9F476789471}"/>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F437A85-B778-1058-0EA4-246F862869CA}"/>
              </a:ext>
            </a:extLst>
          </p:cNvPr>
          <p:cNvSpPr txBox="1"/>
          <p:nvPr/>
        </p:nvSpPr>
        <p:spPr>
          <a:xfrm>
            <a:off x="1953936" y="541294"/>
            <a:ext cx="94550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MSHA Fatality Alert </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9850A73B-81FD-145D-2436-B750DC0FF741}"/>
              </a:ext>
            </a:extLst>
          </p:cNvPr>
          <p:cNvSpPr txBox="1"/>
          <p:nvPr/>
        </p:nvSpPr>
        <p:spPr>
          <a:xfrm>
            <a:off x="5721160" y="2255883"/>
            <a:ext cx="588156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C66A39"/>
              </a:buClr>
              <a:buSzTx/>
              <a:buFontTx/>
              <a:buNone/>
              <a:tabLst/>
              <a:defRPr/>
            </a:pPr>
            <a:r>
              <a:rPr kumimoji="0" lang="en-US" sz="20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Eliminate Hazards and Prevent Injuries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From a safe location, remove all loose material that could fall or slide before working or traveling beneath bins and silos.</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Verify miners are positioned where they are not exposed to falling or sliding material hazards.</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Examine working places to identify the potential for falling or sliding materials.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Train miners to recognize and safely remove all potential hazards before beginning work.</a:t>
            </a:r>
          </a:p>
        </p:txBody>
      </p:sp>
      <p:sp>
        <p:nvSpPr>
          <p:cNvPr id="2" name="TextBox 1">
            <a:extLst>
              <a:ext uri="{FF2B5EF4-FFF2-40B4-BE49-F238E27FC236}">
                <a16:creationId xmlns:a16="http://schemas.microsoft.com/office/drawing/2014/main" id="{87CA3BB9-429C-50AA-25A2-6F75C2728E74}"/>
              </a:ext>
            </a:extLst>
          </p:cNvPr>
          <p:cNvSpPr txBox="1"/>
          <p:nvPr/>
        </p:nvSpPr>
        <p:spPr>
          <a:xfrm>
            <a:off x="1996239" y="1432020"/>
            <a:ext cx="9866468" cy="584775"/>
          </a:xfrm>
          <a:prstGeom prst="rect">
            <a:avLst/>
          </a:prstGeom>
          <a:noFill/>
        </p:spPr>
        <p:txBody>
          <a:bodyPr wrap="square" rtlCol="0">
            <a:spAutoFit/>
          </a:bodyPr>
          <a:lstStyle/>
          <a:p>
            <a:pPr lvl="0">
              <a:spcAft>
                <a:spcPts val="1200"/>
              </a:spcAft>
              <a:buClr>
                <a:srgbClr val="C66A39"/>
              </a:buClr>
              <a:defRPr/>
            </a:pPr>
            <a:r>
              <a:rPr kumimoji="0" lang="en-US" sz="1600" b="0" i="0" u="none" strike="noStrike" kern="1200" cap="none" spc="0" normalizeH="0" baseline="0" noProof="0">
                <a:ln>
                  <a:noFill/>
                </a:ln>
                <a:solidFill>
                  <a:srgbClr val="212121"/>
                </a:solidFill>
                <a:effectLst/>
                <a:uLnTx/>
                <a:uFillTx/>
                <a:latin typeface="Arial" panose="020B0604020202020204" pitchFamily="34" charset="0"/>
                <a:ea typeface="+mn-ea"/>
                <a:cs typeface="Arial" panose="020B0604020202020204" pitchFamily="34" charset="0"/>
              </a:rPr>
              <a:t>July 11</a:t>
            </a:r>
            <a:r>
              <a:rPr lang="en-US" sz="1600">
                <a:solidFill>
                  <a:srgbClr val="212121"/>
                </a:solidFill>
                <a:latin typeface="Arial" panose="020B0604020202020204" pitchFamily="34" charset="0"/>
                <a:cs typeface="Arial" panose="020B0604020202020204" pitchFamily="34" charset="0"/>
              </a:rPr>
              <a:t>, 2026 – A contract miner was seriously injured after being engulfed by coal spillage while shoveling beneath a silo. On July 20, 2026, the miner died from complications related to those injuries. </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Accident scene where a contract miner was seriously injured after being engulfed by coal spillage while shoveling beneath a silo.">
            <a:extLst>
              <a:ext uri="{FF2B5EF4-FFF2-40B4-BE49-F238E27FC236}">
                <a16:creationId xmlns:a16="http://schemas.microsoft.com/office/drawing/2014/main" id="{F8A41A62-84A3-6E8C-4C94-7A0303972385}"/>
              </a:ext>
            </a:extLst>
          </p:cNvPr>
          <p:cNvPicPr>
            <a:picLocks noChangeAspect="1"/>
          </p:cNvPicPr>
          <p:nvPr/>
        </p:nvPicPr>
        <p:blipFill>
          <a:blip r:embed="rId3"/>
          <a:stretch>
            <a:fillRect/>
          </a:stretch>
        </p:blipFill>
        <p:spPr>
          <a:xfrm>
            <a:off x="2131576" y="2301979"/>
            <a:ext cx="2973986" cy="3844822"/>
          </a:xfrm>
          <a:prstGeom prst="rect">
            <a:avLst/>
          </a:prstGeom>
        </p:spPr>
      </p:pic>
    </p:spTree>
    <p:extLst>
      <p:ext uri="{BB962C8B-B14F-4D97-AF65-F5344CB8AC3E}">
        <p14:creationId xmlns:p14="http://schemas.microsoft.com/office/powerpoint/2010/main" val="744367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8CCB1-EA2F-8F05-A5E2-146B4F777FAB}"/>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4EE078D3-A7A4-85A5-3382-D52FFAFF7DEB}"/>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C980A6C-D6C0-EC74-769E-083784B13E78}"/>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48740B8-4BBD-8E8F-16FF-81465346EF58}"/>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92006E3-5B0E-9762-EA97-43092BB36248}"/>
              </a:ext>
            </a:extLst>
          </p:cNvPr>
          <p:cNvSpPr txBox="1"/>
          <p:nvPr/>
        </p:nvSpPr>
        <p:spPr>
          <a:xfrm>
            <a:off x="1953936" y="541294"/>
            <a:ext cx="94550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MSHA Fatality Alert </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1D7D11F4-C34E-33C7-3107-14FB1FD200F4}"/>
              </a:ext>
            </a:extLst>
          </p:cNvPr>
          <p:cNvSpPr txBox="1"/>
          <p:nvPr/>
        </p:nvSpPr>
        <p:spPr>
          <a:xfrm>
            <a:off x="6802282" y="2371732"/>
            <a:ext cx="4909457" cy="32316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C66A39"/>
              </a:buClr>
              <a:buSzTx/>
              <a:buFontTx/>
              <a:buNone/>
              <a:tabLst/>
              <a:defRPr/>
            </a:pPr>
            <a:r>
              <a:rPr kumimoji="0" lang="en-US" sz="20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Eliminate Hazards and Prevent Injuries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Provide and maintain safe access to all working places.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Protect miners from unguarded openings above, below or near </a:t>
            </a:r>
            <a:r>
              <a:rPr kumimoji="0" lang="en-US" sz="14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travelways</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through which persons may fall, by installing and maintaining guardrails, barriers or covers for openings.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Make sure miners wear safety belts and lines where there is a danger of falling. Confirm fall protection has a suitable fall arrest connection and secure anchorage system.</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Conduct complete and thorough examinations of working places.</a:t>
            </a:r>
          </a:p>
        </p:txBody>
      </p:sp>
      <p:sp>
        <p:nvSpPr>
          <p:cNvPr id="2" name="TextBox 1">
            <a:extLst>
              <a:ext uri="{FF2B5EF4-FFF2-40B4-BE49-F238E27FC236}">
                <a16:creationId xmlns:a16="http://schemas.microsoft.com/office/drawing/2014/main" id="{4E013B14-DE49-F195-5623-A215E5B3FD90}"/>
              </a:ext>
            </a:extLst>
          </p:cNvPr>
          <p:cNvSpPr txBox="1"/>
          <p:nvPr/>
        </p:nvSpPr>
        <p:spPr>
          <a:xfrm>
            <a:off x="1996239" y="1432020"/>
            <a:ext cx="9715500" cy="830997"/>
          </a:xfrm>
          <a:prstGeom prst="rect">
            <a:avLst/>
          </a:prstGeom>
          <a:noFill/>
        </p:spPr>
        <p:txBody>
          <a:bodyPr wrap="square" rtlCol="0">
            <a:spAutoFit/>
          </a:bodyPr>
          <a:lstStyle/>
          <a:p>
            <a:pPr lvl="0">
              <a:spcAft>
                <a:spcPts val="1200"/>
              </a:spcAft>
              <a:buClr>
                <a:srgbClr val="C66A39"/>
              </a:buClr>
              <a:defRPr/>
            </a:pPr>
            <a:r>
              <a:rPr kumimoji="0" lang="en-US" sz="1600" b="0" i="0" u="none" strike="noStrike" kern="1200" cap="none" spc="0" normalizeH="0" baseline="0" noProof="0">
                <a:ln>
                  <a:noFill/>
                </a:ln>
                <a:solidFill>
                  <a:srgbClr val="212121"/>
                </a:solidFill>
                <a:effectLst/>
                <a:uLnTx/>
                <a:uFillTx/>
                <a:latin typeface="Arial" panose="020B0604020202020204" pitchFamily="34" charset="0"/>
                <a:ea typeface="+mn-ea"/>
                <a:cs typeface="Arial" panose="020B0604020202020204" pitchFamily="34" charset="0"/>
              </a:rPr>
              <a:t>July 29</a:t>
            </a:r>
            <a:r>
              <a:rPr lang="en-US" sz="1600">
                <a:solidFill>
                  <a:srgbClr val="212121"/>
                </a:solidFill>
                <a:latin typeface="Arial" panose="020B0604020202020204" pitchFamily="34" charset="0"/>
                <a:cs typeface="Arial" panose="020B0604020202020204" pitchFamily="34" charset="0"/>
              </a:rPr>
              <a:t>, 2026 – A contractor miner was injured after falling approximately 18 feet through an opening located on the fifth floor of the surface portion of the #3 hoist and landing on the floor below. On August 1, 2026, the contractor miner died from complications related to those injuries.</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Accident scene where a contractor miner was injured after falling approximately 18 feet through an opening located on the fifth floor of the surface portion of the #3 hoist, and landing on the floor below. On August 1, 2026, the contractor miner died from complications related to those injuries.">
            <a:extLst>
              <a:ext uri="{FF2B5EF4-FFF2-40B4-BE49-F238E27FC236}">
                <a16:creationId xmlns:a16="http://schemas.microsoft.com/office/drawing/2014/main" id="{D055E2F2-33B6-3EDE-87F0-2813FA6E870F}"/>
              </a:ext>
            </a:extLst>
          </p:cNvPr>
          <p:cNvPicPr>
            <a:picLocks noChangeAspect="1"/>
          </p:cNvPicPr>
          <p:nvPr/>
        </p:nvPicPr>
        <p:blipFill>
          <a:blip r:embed="rId3"/>
          <a:stretch>
            <a:fillRect/>
          </a:stretch>
        </p:blipFill>
        <p:spPr>
          <a:xfrm>
            <a:off x="2109482" y="2371732"/>
            <a:ext cx="4572000" cy="3429000"/>
          </a:xfrm>
          <a:prstGeom prst="rect">
            <a:avLst/>
          </a:prstGeom>
        </p:spPr>
      </p:pic>
    </p:spTree>
    <p:extLst>
      <p:ext uri="{BB962C8B-B14F-4D97-AF65-F5344CB8AC3E}">
        <p14:creationId xmlns:p14="http://schemas.microsoft.com/office/powerpoint/2010/main" val="965383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1253F-1D20-8B33-8E1B-60BCD29633F0}"/>
              </a:ext>
            </a:extLst>
          </p:cNvPr>
          <p:cNvSpPr>
            <a:spLocks noGrp="1"/>
          </p:cNvSpPr>
          <p:nvPr>
            <p:ph idx="1"/>
          </p:nvPr>
        </p:nvSpPr>
        <p:spPr>
          <a:xfrm>
            <a:off x="838200" y="2062715"/>
            <a:ext cx="5366582" cy="4114247"/>
          </a:xfrm>
        </p:spPr>
        <p:txBody>
          <a:bodyPr>
            <a:normAutofit/>
          </a:bodyPr>
          <a:lstStyle/>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3" tooltip="https://app.powerbi.com/groups/me/apps/d5191292-f6f8-4519-af19-c3b276f4d4dc/reports/05c83cca-2af1-4233-a190-c4abfd51fa53/5d3b772fb5686999cc5d?experience=power-bi"/>
              </a:rPr>
              <a:t>Health and Safety Dashboard</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4"/>
              </a:rPr>
              <a:t>Safety Toolkits</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5"/>
              </a:rPr>
              <a:t>FCX Policies  </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6"/>
              </a:rPr>
              <a:t>MSHA Safety Alerts </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7"/>
              </a:rPr>
              <a:t>OSHA</a:t>
            </a:r>
            <a:r>
              <a:rPr lang="en-US" sz="2800">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54DE3936-28EA-98B6-ECAC-4011A8A0A572}"/>
              </a:ext>
            </a:extLst>
          </p:cNvPr>
          <p:cNvSpPr txBox="1"/>
          <p:nvPr/>
        </p:nvSpPr>
        <p:spPr>
          <a:xfrm>
            <a:off x="838200" y="365125"/>
            <a:ext cx="560238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Additional Resources</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A875F01D-DA8F-BDD2-102D-92D9F2669D8A}"/>
              </a:ext>
            </a:extLst>
          </p:cNvPr>
          <p:cNvGrpSpPr/>
          <p:nvPr/>
        </p:nvGrpSpPr>
        <p:grpSpPr>
          <a:xfrm>
            <a:off x="6204782" y="0"/>
            <a:ext cx="5987218" cy="6860701"/>
            <a:chOff x="6211606" y="0"/>
            <a:chExt cx="5987218" cy="6860701"/>
          </a:xfrm>
        </p:grpSpPr>
        <p:sp>
          <p:nvSpPr>
            <p:cNvPr id="4" name="Rectangle 3">
              <a:extLst>
                <a:ext uri="{FF2B5EF4-FFF2-40B4-BE49-F238E27FC236}">
                  <a16:creationId xmlns:a16="http://schemas.microsoft.com/office/drawing/2014/main" id="{E84FE4F5-DC88-553F-33A3-3D1C6F6F2894}"/>
                </a:ext>
              </a:extLst>
            </p:cNvPr>
            <p:cNvSpPr/>
            <p:nvPr/>
          </p:nvSpPr>
          <p:spPr>
            <a:xfrm>
              <a:off x="6211606" y="2701"/>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AD9388E-49F1-51A9-AB51-FE8806FBEE58}"/>
                </a:ext>
              </a:extLst>
            </p:cNvPr>
            <p:cNvPicPr>
              <a:picLocks noChangeAspect="1"/>
            </p:cNvPicPr>
            <p:nvPr/>
          </p:nvPicPr>
          <p:blipFill>
            <a:blip r:embed="rId8">
              <a:extLst>
                <a:ext uri="{28A0092B-C50C-407E-A947-70E740481C1C}">
                  <a14:useLocalDpi xmlns:a14="http://schemas.microsoft.com/office/drawing/2010/main" val="0"/>
                </a:ext>
              </a:extLst>
            </a:blip>
            <a:srcRect t="18" b="18"/>
            <a:stretch/>
          </p:blipFill>
          <p:spPr>
            <a:xfrm>
              <a:off x="9213340" y="0"/>
              <a:ext cx="2978660" cy="2296194"/>
            </a:xfrm>
            <a:prstGeom prst="rect">
              <a:avLst/>
            </a:prstGeom>
          </p:spPr>
        </p:pic>
        <p:pic>
          <p:nvPicPr>
            <p:cNvPr id="17" name="Picture 16">
              <a:extLst>
                <a:ext uri="{FF2B5EF4-FFF2-40B4-BE49-F238E27FC236}">
                  <a16:creationId xmlns:a16="http://schemas.microsoft.com/office/drawing/2014/main" id="{991EE202-2F4E-BB02-4F1A-6F5505AD95C9}"/>
                </a:ext>
              </a:extLst>
            </p:cNvPr>
            <p:cNvPicPr>
              <a:picLocks noChangeAspect="1"/>
            </p:cNvPicPr>
            <p:nvPr/>
          </p:nvPicPr>
          <p:blipFill>
            <a:blip r:embed="rId9">
              <a:extLst>
                <a:ext uri="{28A0092B-C50C-407E-A947-70E740481C1C}">
                  <a14:useLocalDpi xmlns:a14="http://schemas.microsoft.com/office/drawing/2010/main" val="0"/>
                </a:ext>
              </a:extLst>
            </a:blip>
            <a:srcRect l="21" r="21"/>
            <a:stretch/>
          </p:blipFill>
          <p:spPr>
            <a:xfrm>
              <a:off x="6211606" y="2301707"/>
              <a:ext cx="2994910" cy="2328189"/>
            </a:xfrm>
            <a:prstGeom prst="rect">
              <a:avLst/>
            </a:prstGeom>
          </p:spPr>
        </p:pic>
        <p:pic>
          <p:nvPicPr>
            <p:cNvPr id="18" name="Picture 17">
              <a:extLst>
                <a:ext uri="{FF2B5EF4-FFF2-40B4-BE49-F238E27FC236}">
                  <a16:creationId xmlns:a16="http://schemas.microsoft.com/office/drawing/2014/main" id="{E64D5D02-AF0D-ED29-DFE7-6537C624C788}"/>
                </a:ext>
              </a:extLst>
            </p:cNvPr>
            <p:cNvPicPr>
              <a:picLocks noChangeAspect="1"/>
            </p:cNvPicPr>
            <p:nvPr/>
          </p:nvPicPr>
          <p:blipFill>
            <a:blip r:embed="rId10">
              <a:extLst>
                <a:ext uri="{28A0092B-C50C-407E-A947-70E740481C1C}">
                  <a14:useLocalDpi xmlns:a14="http://schemas.microsoft.com/office/drawing/2010/main" val="0"/>
                </a:ext>
              </a:extLst>
            </a:blip>
            <a:srcRect t="32" b="32"/>
            <a:stretch/>
          </p:blipFill>
          <p:spPr>
            <a:xfrm>
              <a:off x="9203815" y="4623072"/>
              <a:ext cx="2988185" cy="2234928"/>
            </a:xfrm>
            <a:prstGeom prst="rect">
              <a:avLst/>
            </a:prstGeom>
          </p:spPr>
        </p:pic>
      </p:grpSp>
    </p:spTree>
    <p:extLst>
      <p:ext uri="{BB962C8B-B14F-4D97-AF65-F5344CB8AC3E}">
        <p14:creationId xmlns:p14="http://schemas.microsoft.com/office/powerpoint/2010/main" val="2607581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rocky cliff&#10;&#10;Description automatically generated">
            <a:extLst>
              <a:ext uri="{FF2B5EF4-FFF2-40B4-BE49-F238E27FC236}">
                <a16:creationId xmlns:a16="http://schemas.microsoft.com/office/drawing/2014/main" id="{D0EEE933-1FB8-1D5B-84DA-816ADFBD9B69}"/>
              </a:ext>
            </a:extLst>
          </p:cNvPr>
          <p:cNvPicPr>
            <a:picLocks noChangeAspect="1"/>
          </p:cNvPicPr>
          <p:nvPr/>
        </p:nvPicPr>
        <p:blipFill rotWithShape="1">
          <a:blip r:embed="rId3">
            <a:extLst>
              <a:ext uri="{28A0092B-C50C-407E-A947-70E740481C1C}">
                <a14:useLocalDpi xmlns:a14="http://schemas.microsoft.com/office/drawing/2010/main" val="0"/>
              </a:ext>
            </a:extLst>
          </a:blip>
          <a:srcRect b="92794"/>
          <a:stretch/>
        </p:blipFill>
        <p:spPr>
          <a:xfrm>
            <a:off x="0" y="6544908"/>
            <a:ext cx="6517761" cy="313092"/>
          </a:xfrm>
          <a:prstGeom prst="rect">
            <a:avLst/>
          </a:prstGeom>
        </p:spPr>
      </p:pic>
      <p:pic>
        <p:nvPicPr>
          <p:cNvPr id="10" name="Picture 9" descr="A close-up of a rocky cliff&#10;&#10;Description automatically generated">
            <a:extLst>
              <a:ext uri="{FF2B5EF4-FFF2-40B4-BE49-F238E27FC236}">
                <a16:creationId xmlns:a16="http://schemas.microsoft.com/office/drawing/2014/main" id="{B4C9FBBB-0FBA-CE5F-9CF8-1FAB852D3A58}"/>
              </a:ext>
            </a:extLst>
          </p:cNvPr>
          <p:cNvPicPr>
            <a:picLocks noChangeAspect="1"/>
          </p:cNvPicPr>
          <p:nvPr/>
        </p:nvPicPr>
        <p:blipFill rotWithShape="1">
          <a:blip r:embed="rId3">
            <a:extLst>
              <a:ext uri="{28A0092B-C50C-407E-A947-70E740481C1C}">
                <a14:useLocalDpi xmlns:a14="http://schemas.microsoft.com/office/drawing/2010/main" val="0"/>
              </a:ext>
            </a:extLst>
          </a:blip>
          <a:srcRect t="90875"/>
          <a:stretch/>
        </p:blipFill>
        <p:spPr>
          <a:xfrm>
            <a:off x="0" y="0"/>
            <a:ext cx="6517759" cy="396508"/>
          </a:xfrm>
          <a:prstGeom prst="rect">
            <a:avLst/>
          </a:prstGeom>
        </p:spPr>
      </p:pic>
      <p:pic>
        <p:nvPicPr>
          <p:cNvPr id="5" name="Picture 4">
            <a:extLst>
              <a:ext uri="{FF2B5EF4-FFF2-40B4-BE49-F238E27FC236}">
                <a16:creationId xmlns:a16="http://schemas.microsoft.com/office/drawing/2014/main" id="{E97DC3B6-71F9-B10D-D96C-D4EF1AB14682}"/>
              </a:ext>
            </a:extLst>
          </p:cNvPr>
          <p:cNvPicPr>
            <a:picLocks noChangeAspect="1"/>
          </p:cNvPicPr>
          <p:nvPr/>
        </p:nvPicPr>
        <p:blipFill>
          <a:blip r:embed="rId4">
            <a:extLst>
              <a:ext uri="{28A0092B-C50C-407E-A947-70E740481C1C}">
                <a14:useLocalDpi xmlns:a14="http://schemas.microsoft.com/office/drawing/2010/main" val="0"/>
              </a:ext>
            </a:extLst>
          </a:blip>
          <a:srcRect t="2" b="2"/>
          <a:stretch/>
        </p:blipFill>
        <p:spPr>
          <a:xfrm>
            <a:off x="6096000" y="396508"/>
            <a:ext cx="6096000" cy="61484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830997"/>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Site Incidents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708513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0D088-65CA-6CA8-5EB8-B29BD7D1BBD1}"/>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3AF148B3-AE6D-A644-E34D-61250C4B96E8}"/>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FE93B71-265E-BA5C-43A7-E26A9C47C3A1}"/>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CFAC136-DCE2-9893-A25C-81C19AE4E2B0}"/>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D3AEB7-E685-E359-2947-E9BC93FBE2C6}"/>
              </a:ext>
            </a:extLst>
          </p:cNvPr>
          <p:cNvSpPr txBox="1"/>
          <p:nvPr/>
        </p:nvSpPr>
        <p:spPr>
          <a:xfrm>
            <a:off x="1953936" y="541294"/>
            <a:ext cx="9455092" cy="830997"/>
          </a:xfrm>
          <a:prstGeom prst="rect">
            <a:avLst/>
          </a:prstGeom>
          <a:noFill/>
        </p:spPr>
        <p:txBody>
          <a:bodyPr wrap="square" rtlCol="0">
            <a:spAutoFit/>
          </a:bodyPr>
          <a:lstStyle/>
          <a:p>
            <a:r>
              <a:rPr lang="en-US" sz="4800" b="1">
                <a:solidFill>
                  <a:srgbClr val="004449"/>
                </a:solidFill>
                <a:latin typeface="Arial" panose="020B0604020202020204" pitchFamily="34" charset="0"/>
                <a:cs typeface="Arial" panose="020B0604020202020204" pitchFamily="34" charset="0"/>
              </a:rPr>
              <a:t>Henderson Incidents </a:t>
            </a:r>
            <a:endParaRPr lang="en-US" sz="3600" b="1">
              <a:solidFill>
                <a:srgbClr val="00444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92EDF01-091F-0789-290B-E454C0BF9D70}"/>
              </a:ext>
            </a:extLst>
          </p:cNvPr>
          <p:cNvSpPr txBox="1"/>
          <p:nvPr/>
        </p:nvSpPr>
        <p:spPr>
          <a:xfrm>
            <a:off x="1953935" y="1372291"/>
            <a:ext cx="10009465" cy="3231654"/>
          </a:xfrm>
          <a:prstGeom prst="rect">
            <a:avLst/>
          </a:prstGeom>
          <a:noFill/>
        </p:spPr>
        <p:txBody>
          <a:bodyPr wrap="square" rtlCol="0">
            <a:spAutoFit/>
          </a:bodyPr>
          <a:lstStyle/>
          <a:p>
            <a:pPr>
              <a:spcBef>
                <a:spcPts val="0"/>
              </a:spcBef>
              <a:spcAft>
                <a:spcPts val="1200"/>
              </a:spcAft>
              <a:buClr>
                <a:srgbClr val="C66A39"/>
              </a:buClr>
            </a:pPr>
            <a:r>
              <a:rPr lang="en-US" dirty="0">
                <a:latin typeface="Arial" panose="020B0604020202020204" pitchFamily="34" charset="0"/>
                <a:cs typeface="Arial" panose="020B0604020202020204" pitchFamily="34" charset="0"/>
              </a:rPr>
              <a:t>08/28 – Mechanic impacted by Object (First Aid)</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Contractor performing maintenance to replace transducers on </a:t>
            </a:r>
            <a:r>
              <a:rPr lang="en-US" dirty="0" err="1">
                <a:latin typeface="Arial" panose="020B0604020202020204" pitchFamily="34" charset="0"/>
                <a:cs typeface="Arial" panose="020B0604020202020204" pitchFamily="34" charset="0"/>
              </a:rPr>
              <a:t>Getman</a:t>
            </a:r>
            <a:r>
              <a:rPr lang="en-US" dirty="0">
                <a:latin typeface="Arial" panose="020B0604020202020204" pitchFamily="34" charset="0"/>
                <a:cs typeface="Arial" panose="020B0604020202020204" pitchFamily="34" charset="0"/>
              </a:rPr>
              <a:t> A64 </a:t>
            </a:r>
            <a:r>
              <a:rPr lang="en-US" dirty="0" err="1">
                <a:latin typeface="Arial" panose="020B0604020202020204" pitchFamily="34" charset="0"/>
                <a:cs typeface="Arial" panose="020B0604020202020204" pitchFamily="34" charset="0"/>
              </a:rPr>
              <a:t>Proshot</a:t>
            </a:r>
            <a:endParaRPr lang="en-US" dirty="0">
              <a:latin typeface="Arial" panose="020B0604020202020204" pitchFamily="34" charset="0"/>
              <a:cs typeface="Arial" panose="020B0604020202020204" pitchFamily="34" charset="0"/>
            </a:endParaRP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Pressure valve confirmed off</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Residual release of pressure occurred causing a transducer to hit the mechanic’s arm</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Work stopped, minor abrasion observed and individual transported for med evaluation</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RCA identified equipment had different chassis than other A64 unit, required different steps to relive hydraulic pressure</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Corrective actions in place/in-progress to prevent </a:t>
            </a:r>
            <a:r>
              <a:rPr lang="en-US">
                <a:latin typeface="Arial" panose="020B0604020202020204" pitchFamily="34" charset="0"/>
                <a:cs typeface="Arial" panose="020B0604020202020204" pitchFamily="34" charset="0"/>
              </a:rPr>
              <a:t>future incidents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1930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03123-A9D6-691D-326E-271EB36E8B50}"/>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167FDB8E-2F3D-9C20-185A-CBA79277BB0C}"/>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20DE65D-6F1F-D8DE-CD5F-D84B2F591549}"/>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AFBFF97-5187-D821-6B60-C809F8636D99}"/>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F7D4240-A0C4-BEB9-9AEB-E0ADF26522CA}"/>
              </a:ext>
            </a:extLst>
          </p:cNvPr>
          <p:cNvSpPr txBox="1"/>
          <p:nvPr/>
        </p:nvSpPr>
        <p:spPr>
          <a:xfrm>
            <a:off x="1953936" y="541294"/>
            <a:ext cx="9826172" cy="830997"/>
          </a:xfrm>
          <a:prstGeom prst="rect">
            <a:avLst/>
          </a:prstGeom>
          <a:noFill/>
        </p:spPr>
        <p:txBody>
          <a:bodyPr wrap="square" rtlCol="0">
            <a:spAutoFit/>
          </a:bodyPr>
          <a:lstStyle/>
          <a:p>
            <a:pPr algn="ctr"/>
            <a:r>
              <a:rPr lang="en-US" sz="4800" b="1" dirty="0">
                <a:solidFill>
                  <a:srgbClr val="004449"/>
                </a:solidFill>
                <a:latin typeface="Arial" panose="020B0604020202020204" pitchFamily="34" charset="0"/>
                <a:cs typeface="Arial" panose="020B0604020202020204" pitchFamily="34" charset="0"/>
              </a:rPr>
              <a:t>FRM Verification Results – Aug.</a:t>
            </a:r>
            <a:endParaRPr lang="en-US" sz="3600" b="1" dirty="0">
              <a:solidFill>
                <a:srgbClr val="00444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E0BD495-FAD2-92E2-231F-C24CE85103D6}"/>
              </a:ext>
            </a:extLst>
          </p:cNvPr>
          <p:cNvSpPr txBox="1"/>
          <p:nvPr/>
        </p:nvSpPr>
        <p:spPr>
          <a:xfrm>
            <a:off x="1746422" y="1331569"/>
            <a:ext cx="5025853" cy="5201424"/>
          </a:xfrm>
          <a:prstGeom prst="rect">
            <a:avLst/>
          </a:prstGeom>
          <a:noFill/>
        </p:spPr>
        <p:txBody>
          <a:bodyPr wrap="square">
            <a:spAutoFit/>
          </a:bodyPr>
          <a:lstStyle/>
          <a:p>
            <a:r>
              <a:rPr lang="en-US" sz="2200" dirty="0"/>
              <a:t>166 verifications completed in August</a:t>
            </a:r>
          </a:p>
          <a:p>
            <a:pPr marL="342900" indent="-342900">
              <a:buFontTx/>
              <a:buChar char="-"/>
            </a:pPr>
            <a:r>
              <a:rPr lang="en-US" dirty="0"/>
              <a:t>Roughly 21% drop in FRMS from July</a:t>
            </a:r>
          </a:p>
          <a:p>
            <a:pPr marL="0" indent="0">
              <a:buNone/>
            </a:pPr>
            <a:endParaRPr lang="en-US" sz="2200" dirty="0">
              <a:highlight>
                <a:srgbClr val="FFFF00"/>
              </a:highlight>
            </a:endParaRPr>
          </a:p>
          <a:p>
            <a:pPr marL="0" indent="0">
              <a:buNone/>
            </a:pPr>
            <a:r>
              <a:rPr lang="en-US" sz="2200" b="0" i="0" u="none" strike="noStrike" dirty="0">
                <a:solidFill>
                  <a:srgbClr val="000000"/>
                </a:solidFill>
                <a:effectLst/>
                <a:latin typeface="Calibri" panose="020F0502020204030204" pitchFamily="34" charset="0"/>
              </a:rPr>
              <a:t>Focus </a:t>
            </a:r>
            <a:r>
              <a:rPr lang="en-US" sz="2200" dirty="0">
                <a:solidFill>
                  <a:srgbClr val="000000"/>
                </a:solidFill>
                <a:latin typeface="Calibri" panose="020F0502020204030204" pitchFamily="34" charset="0"/>
              </a:rPr>
              <a:t>for</a:t>
            </a:r>
            <a:r>
              <a:rPr lang="en-US" sz="2200" b="0" i="0" u="none" strike="noStrike" dirty="0">
                <a:solidFill>
                  <a:srgbClr val="000000"/>
                </a:solidFill>
                <a:effectLst/>
                <a:latin typeface="Calibri" panose="020F0502020204030204" pitchFamily="34" charset="0"/>
              </a:rPr>
              <a:t> </a:t>
            </a:r>
            <a:r>
              <a:rPr lang="en-US" sz="2200" dirty="0">
                <a:solidFill>
                  <a:srgbClr val="000000"/>
                </a:solidFill>
                <a:latin typeface="Calibri" panose="020F0502020204030204" pitchFamily="34" charset="0"/>
              </a:rPr>
              <a:t>August was</a:t>
            </a:r>
            <a:r>
              <a:rPr lang="en-US" sz="2200" b="0" i="0" u="none" strike="noStrike" dirty="0">
                <a:solidFill>
                  <a:srgbClr val="000000"/>
                </a:solidFill>
                <a:effectLst/>
                <a:latin typeface="Calibri" panose="020F0502020204030204" pitchFamily="34" charset="0"/>
              </a:rPr>
              <a:t> Underground Hazardous Atmosphere and Haz. Substance Acute</a:t>
            </a:r>
            <a:br>
              <a:rPr lang="en-US" sz="2200" b="0" i="0" u="none" strike="noStrike" dirty="0">
                <a:solidFill>
                  <a:srgbClr val="000000"/>
                </a:solidFill>
                <a:effectLst/>
                <a:latin typeface="Calibri" panose="020F0502020204030204" pitchFamily="34" charset="0"/>
              </a:rPr>
            </a:br>
            <a:endParaRPr lang="en-US" sz="2200" dirty="0"/>
          </a:p>
          <a:p>
            <a:pPr marL="342900" indent="-342900">
              <a:buFontTx/>
              <a:buChar char="-"/>
            </a:pPr>
            <a:r>
              <a:rPr lang="en-US" dirty="0"/>
              <a:t>Haz. Sub. – Acute had no missing controls observed in month</a:t>
            </a:r>
          </a:p>
          <a:p>
            <a:pPr marL="342900" indent="-342900">
              <a:buFontTx/>
              <a:buChar char="-"/>
            </a:pPr>
            <a:r>
              <a:rPr lang="en-US" dirty="0"/>
              <a:t>Underground Rock Fall increased</a:t>
            </a:r>
          </a:p>
          <a:p>
            <a:pPr marL="342900" indent="-342900">
              <a:buFontTx/>
              <a:buChar char="-"/>
            </a:pPr>
            <a:r>
              <a:rPr lang="en-US" dirty="0"/>
              <a:t>Falling Objects increased significantly due to missing flagging, barricading and/or tags</a:t>
            </a:r>
          </a:p>
          <a:p>
            <a:pPr marL="342900" indent="-342900">
              <a:buFontTx/>
              <a:buChar char="-"/>
            </a:pPr>
            <a:endParaRPr lang="en-US" sz="2200" dirty="0"/>
          </a:p>
          <a:p>
            <a:pPr marL="0" indent="0">
              <a:buNone/>
            </a:pPr>
            <a:r>
              <a:rPr lang="en-US" sz="2200" u="sng" dirty="0"/>
              <a:t>FOCUS FOR SEPT/OCT:</a:t>
            </a:r>
          </a:p>
          <a:p>
            <a:pPr marL="342900" indent="-342900">
              <a:buFontTx/>
              <a:buChar char="-"/>
            </a:pPr>
            <a:r>
              <a:rPr lang="en-US" sz="2200" dirty="0"/>
              <a:t>Underground Rockfall</a:t>
            </a:r>
          </a:p>
          <a:p>
            <a:pPr marL="342900" indent="-342900">
              <a:buFontTx/>
              <a:buChar char="-"/>
            </a:pPr>
            <a:r>
              <a:rPr lang="en-US" sz="2200" dirty="0"/>
              <a:t>Falling Objects</a:t>
            </a:r>
          </a:p>
        </p:txBody>
      </p:sp>
      <p:graphicFrame>
        <p:nvGraphicFramePr>
          <p:cNvPr id="2" name="Chart 1">
            <a:extLst>
              <a:ext uri="{FF2B5EF4-FFF2-40B4-BE49-F238E27FC236}">
                <a16:creationId xmlns:a16="http://schemas.microsoft.com/office/drawing/2014/main" id="{D02DA800-C1EA-4DCD-A76B-A7C226DB7139}"/>
              </a:ext>
            </a:extLst>
          </p:cNvPr>
          <p:cNvGraphicFramePr>
            <a:graphicFrameLocks/>
          </p:cNvGraphicFramePr>
          <p:nvPr>
            <p:extLst>
              <p:ext uri="{D42A27DB-BD31-4B8C-83A1-F6EECF244321}">
                <p14:modId xmlns:p14="http://schemas.microsoft.com/office/powerpoint/2010/main" val="848999681"/>
              </p:ext>
            </p:extLst>
          </p:nvPr>
        </p:nvGraphicFramePr>
        <p:xfrm>
          <a:off x="6657975" y="1372291"/>
          <a:ext cx="5534025" cy="51159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3648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C7380-545D-8F97-1ACF-DF928715696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C01626E-E7E0-BFFE-B6FD-84AD39FB1AF1}"/>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FF65D8E-1D6C-CA30-4E51-7F0F6B321CCB}"/>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7C9EF26-6194-B83C-A9EB-44EBAC5DD17F}"/>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047E70-FADA-6CD5-C6AF-50AB1A07B9BF}"/>
              </a:ext>
            </a:extLst>
          </p:cNvPr>
          <p:cNvSpPr txBox="1"/>
          <p:nvPr/>
        </p:nvSpPr>
        <p:spPr>
          <a:xfrm>
            <a:off x="1953936" y="541294"/>
            <a:ext cx="9826172" cy="1200329"/>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FRM Verification Results – Aug.</a:t>
            </a:r>
          </a:p>
          <a:p>
            <a:pPr algn="ctr"/>
            <a:r>
              <a:rPr lang="en-US" sz="2400" b="1" dirty="0">
                <a:solidFill>
                  <a:srgbClr val="004449"/>
                </a:solidFill>
                <a:latin typeface="Arial" panose="020B0604020202020204" pitchFamily="34" charset="0"/>
                <a:cs typeface="Arial" panose="020B0604020202020204" pitchFamily="34" charset="0"/>
              </a:rPr>
              <a:t>Henderson Missing Controls with Multiple No Responses</a:t>
            </a:r>
          </a:p>
        </p:txBody>
      </p:sp>
      <p:graphicFrame>
        <p:nvGraphicFramePr>
          <p:cNvPr id="3" name="Table 2">
            <a:extLst>
              <a:ext uri="{FF2B5EF4-FFF2-40B4-BE49-F238E27FC236}">
                <a16:creationId xmlns:a16="http://schemas.microsoft.com/office/drawing/2014/main" id="{E8A08A8A-510D-60BA-D8C7-16DBC54634BF}"/>
              </a:ext>
            </a:extLst>
          </p:cNvPr>
          <p:cNvGraphicFramePr>
            <a:graphicFrameLocks noGrp="1"/>
          </p:cNvGraphicFramePr>
          <p:nvPr>
            <p:extLst>
              <p:ext uri="{D42A27DB-BD31-4B8C-83A1-F6EECF244321}">
                <p14:modId xmlns:p14="http://schemas.microsoft.com/office/powerpoint/2010/main" val="1212046354"/>
              </p:ext>
            </p:extLst>
          </p:nvPr>
        </p:nvGraphicFramePr>
        <p:xfrm>
          <a:off x="1772961" y="2076962"/>
          <a:ext cx="9826172" cy="3406195"/>
        </p:xfrm>
        <a:graphic>
          <a:graphicData uri="http://schemas.openxmlformats.org/drawingml/2006/table">
            <a:tbl>
              <a:tblPr/>
              <a:tblGrid>
                <a:gridCol w="1790178">
                  <a:extLst>
                    <a:ext uri="{9D8B030D-6E8A-4147-A177-3AD203B41FA5}">
                      <a16:colId xmlns:a16="http://schemas.microsoft.com/office/drawing/2014/main" val="1034018074"/>
                    </a:ext>
                  </a:extLst>
                </a:gridCol>
                <a:gridCol w="1841664">
                  <a:extLst>
                    <a:ext uri="{9D8B030D-6E8A-4147-A177-3AD203B41FA5}">
                      <a16:colId xmlns:a16="http://schemas.microsoft.com/office/drawing/2014/main" val="2823625949"/>
                    </a:ext>
                  </a:extLst>
                </a:gridCol>
                <a:gridCol w="5243793">
                  <a:extLst>
                    <a:ext uri="{9D8B030D-6E8A-4147-A177-3AD203B41FA5}">
                      <a16:colId xmlns:a16="http://schemas.microsoft.com/office/drawing/2014/main" val="3128072315"/>
                    </a:ext>
                  </a:extLst>
                </a:gridCol>
                <a:gridCol w="950537">
                  <a:extLst>
                    <a:ext uri="{9D8B030D-6E8A-4147-A177-3AD203B41FA5}">
                      <a16:colId xmlns:a16="http://schemas.microsoft.com/office/drawing/2014/main" val="103875041"/>
                    </a:ext>
                  </a:extLst>
                </a:gridCol>
              </a:tblGrid>
              <a:tr h="290899">
                <a:tc>
                  <a:txBody>
                    <a:bodyPr/>
                    <a:lstStyle/>
                    <a:p>
                      <a:pPr algn="l" fontAlgn="b">
                        <a:buNone/>
                      </a:pPr>
                      <a:r>
                        <a:rPr lang="en-US" sz="1600" b="0" i="0" u="none" strike="noStrike">
                          <a:effectLst/>
                          <a:latin typeface="Aptos Narrow" panose="020B0004020202020204" pitchFamily="34" charset="0"/>
                        </a:rPr>
                        <a:t>Form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Critical Control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Question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No Answers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6249477"/>
                  </a:ext>
                </a:extLst>
              </a:tr>
              <a:tr h="581798">
                <a:tc>
                  <a:txBody>
                    <a:bodyPr/>
                    <a:lstStyle/>
                    <a:p>
                      <a:pPr algn="l" fontAlgn="b">
                        <a:buNone/>
                      </a:pPr>
                      <a:r>
                        <a:rPr lang="en-US" sz="1600" b="0" i="0" u="none" strike="noStrike">
                          <a:effectLst/>
                          <a:latin typeface="Aptos Narrow" panose="020B0004020202020204" pitchFamily="34" charset="0"/>
                        </a:rPr>
                        <a:t>Exposure to Electrical Hazards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Labeling &amp; Energy Identification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Are arc flash rating labels up to date and reviewed by a competent person?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600" b="0" i="0" u="none" strike="noStrike">
                          <a:effectLst/>
                          <a:latin typeface="Aptos Narrow" panose="020B00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018731940"/>
                  </a:ext>
                </a:extLst>
              </a:tr>
              <a:tr h="581798">
                <a:tc>
                  <a:txBody>
                    <a:bodyPr/>
                    <a:lstStyle/>
                    <a:p>
                      <a:pPr algn="l" fontAlgn="b">
                        <a:buNone/>
                      </a:pPr>
                      <a:r>
                        <a:rPr lang="en-US" sz="1600" b="0" i="0" u="none" strike="noStrike">
                          <a:effectLst/>
                          <a:latin typeface="Aptos Narrow" panose="020B0004020202020204" pitchFamily="34" charset="0"/>
                        </a:rPr>
                        <a:t>Underground Rock 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Engineered Support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Are ground control systems in place?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600" b="0" i="0" u="none" strike="noStrike">
                          <a:effectLst/>
                          <a:latin typeface="Aptos Narrow" panose="020B00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7064411"/>
                  </a:ext>
                </a:extLst>
              </a:tr>
              <a:tr h="581798">
                <a:tc>
                  <a:txBody>
                    <a:bodyPr/>
                    <a:lstStyle/>
                    <a:p>
                      <a:pPr algn="l" fontAlgn="b">
                        <a:buNone/>
                      </a:pPr>
                      <a:r>
                        <a:rPr lang="en-US" sz="1600" b="0" i="0" u="none" strike="noStrike">
                          <a:effectLst/>
                          <a:latin typeface="Aptos Narrow" panose="020B0004020202020204" pitchFamily="34" charset="0"/>
                        </a:rPr>
                        <a:t>Falling Objects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Barriers and Segregation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Are proper notifications (tagging) legible on the barricades to inform personnel of the hazards?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600" b="0" i="0" u="none" strike="noStrike">
                          <a:effectLst/>
                          <a:latin typeface="Aptos Narrow" panose="020B00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16400688"/>
                  </a:ext>
                </a:extLst>
              </a:tr>
              <a:tr h="581798">
                <a:tc>
                  <a:txBody>
                    <a:bodyPr/>
                    <a:lstStyle/>
                    <a:p>
                      <a:pPr algn="l" fontAlgn="b">
                        <a:buNone/>
                      </a:pPr>
                      <a:r>
                        <a:rPr lang="en-US" sz="1600" b="0" i="0" u="none" strike="noStrike">
                          <a:effectLst/>
                          <a:latin typeface="Aptos Narrow" panose="020B0004020202020204" pitchFamily="34" charset="0"/>
                        </a:rPr>
                        <a:t>Underground Rock 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Engineered Support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0" i="0" u="none" strike="noStrike">
                          <a:effectLst/>
                          <a:latin typeface="Aptos Narrow" panose="020B0004020202020204" pitchFamily="34" charset="0"/>
                        </a:rPr>
                        <a:t>Is work area free from rock slabs, baskets, severely corroded bolts, or expanding/changing cracks in the shotcrete?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600" b="0" i="0" u="none" strike="noStrike">
                          <a:effectLst/>
                          <a:latin typeface="Aptos Narrow" panose="020B00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6590974"/>
                  </a:ext>
                </a:extLst>
              </a:tr>
              <a:tr h="581798">
                <a:tc>
                  <a:txBody>
                    <a:bodyPr/>
                    <a:lstStyle/>
                    <a:p>
                      <a:pPr algn="l" fontAlgn="b">
                        <a:buNone/>
                      </a:pPr>
                      <a:r>
                        <a:rPr lang="en-US" sz="1600" b="0" i="0" u="none" strike="noStrike">
                          <a:effectLst/>
                          <a:latin typeface="Aptos Narrow" panose="020B0004020202020204" pitchFamily="34" charset="0"/>
                        </a:rPr>
                        <a:t>Underground Rock 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Engineered Support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600" b="0" i="0" u="none" strike="noStrike">
                          <a:effectLst/>
                          <a:latin typeface="Aptos Narrow" panose="020B0004020202020204" pitchFamily="34" charset="0"/>
                        </a:rPr>
                        <a:t>Support bolts show no signs of loading and are in good condition?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600" b="0" i="0" u="none" strike="noStrike" dirty="0">
                          <a:effectLst/>
                          <a:latin typeface="Aptos Narrow" panose="020B00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462274314"/>
                  </a:ext>
                </a:extLst>
              </a:tr>
            </a:tbl>
          </a:graphicData>
        </a:graphic>
      </p:graphicFrame>
    </p:spTree>
    <p:extLst>
      <p:ext uri="{BB962C8B-B14F-4D97-AF65-F5344CB8AC3E}">
        <p14:creationId xmlns:p14="http://schemas.microsoft.com/office/powerpoint/2010/main" val="4182164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1253F-1D20-8B33-8E1B-60BCD29633F0}"/>
              </a:ext>
            </a:extLst>
          </p:cNvPr>
          <p:cNvSpPr>
            <a:spLocks noGrp="1"/>
          </p:cNvSpPr>
          <p:nvPr>
            <p:ph idx="1"/>
          </p:nvPr>
        </p:nvSpPr>
        <p:spPr>
          <a:xfrm>
            <a:off x="90348" y="2956560"/>
            <a:ext cx="5907490" cy="3803470"/>
          </a:xfrm>
        </p:spPr>
        <p:txBody>
          <a:bodyPr>
            <a:normAutofit/>
          </a:bodyPr>
          <a:lstStyle/>
          <a:p>
            <a:pPr>
              <a:spcBef>
                <a:spcPts val="0"/>
              </a:spcBef>
              <a:spcAft>
                <a:spcPts val="1200"/>
              </a:spcAft>
              <a:buClr>
                <a:srgbClr val="C66A39"/>
              </a:buClr>
            </a:pPr>
            <a:endParaRPr lang="en-US" b="1">
              <a:latin typeface="Arial" panose="020B0604020202020204" pitchFamily="34" charset="0"/>
              <a:cs typeface="Arial" panose="020B0604020202020204" pitchFamily="34" charset="0"/>
            </a:endParaRPr>
          </a:p>
          <a:p>
            <a:pPr>
              <a:spcBef>
                <a:spcPts val="0"/>
              </a:spcBef>
              <a:spcAft>
                <a:spcPts val="1200"/>
              </a:spcAft>
              <a:buClr>
                <a:srgbClr val="C66A39"/>
              </a:buClr>
            </a:pPr>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4DE3936-28EA-98B6-ECAC-4011A8A0A572}"/>
              </a:ext>
            </a:extLst>
          </p:cNvPr>
          <p:cNvSpPr txBox="1"/>
          <p:nvPr/>
        </p:nvSpPr>
        <p:spPr>
          <a:xfrm>
            <a:off x="188510" y="310542"/>
            <a:ext cx="5907490" cy="6740307"/>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Contractor Management Topics</a:t>
            </a:r>
          </a:p>
          <a:p>
            <a:endParaRPr lang="en-US" sz="4800" b="1" dirty="0">
              <a:solidFill>
                <a:srgbClr val="004449"/>
              </a:solidFill>
              <a:latin typeface="Arial" panose="020B0604020202020204" pitchFamily="34" charset="0"/>
              <a:cs typeface="Arial" panose="020B0604020202020204" pitchFamily="34" charset="0"/>
            </a:endParaRPr>
          </a:p>
          <a:p>
            <a:pPr marL="571500" indent="-571500">
              <a:buFontTx/>
              <a:buChar char="-"/>
            </a:pPr>
            <a:r>
              <a:rPr lang="en-US" sz="4000" b="1">
                <a:solidFill>
                  <a:srgbClr val="004449"/>
                </a:solidFill>
                <a:latin typeface="Arial" panose="020B0604020202020204" pitchFamily="34" charset="0"/>
                <a:cs typeface="Arial" panose="020B0604020202020204" pitchFamily="34" charset="0"/>
              </a:rPr>
              <a:t>Contractor Site Access</a:t>
            </a:r>
          </a:p>
          <a:p>
            <a:pPr marL="571500" indent="-571500">
              <a:buFontTx/>
              <a:buChar char="-"/>
            </a:pPr>
            <a:r>
              <a:rPr lang="en-US" sz="4000" b="1">
                <a:solidFill>
                  <a:srgbClr val="004449"/>
                </a:solidFill>
                <a:latin typeface="Arial" panose="020B0604020202020204" pitchFamily="34" charset="0"/>
                <a:cs typeface="Arial" panose="020B0604020202020204" pitchFamily="34" charset="0"/>
              </a:rPr>
              <a:t>Business Partner Code of Conduct</a:t>
            </a:r>
          </a:p>
          <a:p>
            <a:endParaRPr lang="en-US" sz="4800" b="1" dirty="0">
              <a:solidFill>
                <a:srgbClr val="004449"/>
              </a:solidFill>
              <a:latin typeface="Arial" panose="020B0604020202020204" pitchFamily="34" charset="0"/>
              <a:cs typeface="Arial" panose="020B0604020202020204" pitchFamily="34" charset="0"/>
            </a:endParaRPr>
          </a:p>
          <a:p>
            <a:pPr marL="457200" indent="-457200">
              <a:buFontTx/>
              <a:buChar char="-"/>
            </a:pPr>
            <a:endParaRPr lang="en-US" sz="3200" b="1" dirty="0">
              <a:solidFill>
                <a:srgbClr val="004449"/>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0A426B68-7E03-AA69-5FAA-E8F508902FA9}"/>
              </a:ext>
            </a:extLst>
          </p:cNvPr>
          <p:cNvGrpSpPr/>
          <p:nvPr/>
        </p:nvGrpSpPr>
        <p:grpSpPr>
          <a:xfrm>
            <a:off x="6204782" y="0"/>
            <a:ext cx="5987218" cy="6858000"/>
            <a:chOff x="6204782" y="0"/>
            <a:chExt cx="5987218" cy="6858000"/>
          </a:xfrm>
        </p:grpSpPr>
        <p:sp>
          <p:nvSpPr>
            <p:cNvPr id="21" name="Rectangle 20">
              <a:extLst>
                <a:ext uri="{FF2B5EF4-FFF2-40B4-BE49-F238E27FC236}">
                  <a16:creationId xmlns:a16="http://schemas.microsoft.com/office/drawing/2014/main" id="{2E5EC2B6-4E9E-532E-EBAE-B04590048378}"/>
                </a:ext>
              </a:extLst>
            </p:cNvPr>
            <p:cNvSpPr/>
            <p:nvPr/>
          </p:nvSpPr>
          <p:spPr>
            <a:xfrm>
              <a:off x="6204782" y="0"/>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erson wearing a welding mask and sunglasses&#10;&#10;Description automatically generated">
              <a:extLst>
                <a:ext uri="{FF2B5EF4-FFF2-40B4-BE49-F238E27FC236}">
                  <a16:creationId xmlns:a16="http://schemas.microsoft.com/office/drawing/2014/main" id="{123C5094-4AF5-1617-9C26-170AF480A618}"/>
                </a:ext>
              </a:extLst>
            </p:cNvPr>
            <p:cNvPicPr>
              <a:picLocks noChangeAspect="1"/>
            </p:cNvPicPr>
            <p:nvPr/>
          </p:nvPicPr>
          <p:blipFill rotWithShape="1">
            <a:blip r:embed="rId3">
              <a:extLst>
                <a:ext uri="{28A0092B-C50C-407E-A947-70E740481C1C}">
                  <a14:useLocalDpi xmlns:a14="http://schemas.microsoft.com/office/drawing/2010/main" val="0"/>
                </a:ext>
              </a:extLst>
            </a:blip>
            <a:srcRect l="11878" t="1160" r="2643"/>
            <a:stretch/>
          </p:blipFill>
          <p:spPr>
            <a:xfrm>
              <a:off x="9208132" y="3366"/>
              <a:ext cx="2978660" cy="2296194"/>
            </a:xfrm>
            <a:prstGeom prst="rect">
              <a:avLst/>
            </a:prstGeom>
          </p:spPr>
        </p:pic>
        <p:pic>
          <p:nvPicPr>
            <p:cNvPr id="6" name="Picture 5">
              <a:extLst>
                <a:ext uri="{FF2B5EF4-FFF2-40B4-BE49-F238E27FC236}">
                  <a16:creationId xmlns:a16="http://schemas.microsoft.com/office/drawing/2014/main" id="{51C2638B-D0B8-97BE-DA12-54F6BD4DB285}"/>
                </a:ext>
              </a:extLst>
            </p:cNvPr>
            <p:cNvPicPr>
              <a:picLocks noChangeAspect="1"/>
            </p:cNvPicPr>
            <p:nvPr/>
          </p:nvPicPr>
          <p:blipFill>
            <a:blip r:embed="rId4">
              <a:extLst>
                <a:ext uri="{28A0092B-C50C-407E-A947-70E740481C1C}">
                  <a14:useLocalDpi xmlns:a14="http://schemas.microsoft.com/office/drawing/2010/main" val="0"/>
                </a:ext>
              </a:extLst>
            </a:blip>
            <a:srcRect t="137" b="137"/>
            <a:stretch/>
          </p:blipFill>
          <p:spPr>
            <a:xfrm>
              <a:off x="9190266" y="0"/>
              <a:ext cx="2994910" cy="2349393"/>
            </a:xfrm>
            <a:prstGeom prst="rect">
              <a:avLst/>
            </a:prstGeom>
          </p:spPr>
        </p:pic>
        <p:pic>
          <p:nvPicPr>
            <p:cNvPr id="12" name="Picture 11">
              <a:extLst>
                <a:ext uri="{FF2B5EF4-FFF2-40B4-BE49-F238E27FC236}">
                  <a16:creationId xmlns:a16="http://schemas.microsoft.com/office/drawing/2014/main" id="{01373659-5A64-45D0-EB95-1192FC1DDA40}"/>
                </a:ext>
              </a:extLst>
            </p:cNvPr>
            <p:cNvPicPr>
              <a:picLocks noChangeAspect="1"/>
            </p:cNvPicPr>
            <p:nvPr/>
          </p:nvPicPr>
          <p:blipFill>
            <a:blip r:embed="rId5">
              <a:extLst>
                <a:ext uri="{28A0092B-C50C-407E-A947-70E740481C1C}">
                  <a14:useLocalDpi xmlns:a14="http://schemas.microsoft.com/office/drawing/2010/main" val="0"/>
                </a:ext>
              </a:extLst>
            </a:blip>
            <a:srcRect t="3" b="3"/>
            <a:stretch/>
          </p:blipFill>
          <p:spPr>
            <a:xfrm>
              <a:off x="9211544" y="4655117"/>
              <a:ext cx="2980456" cy="2199517"/>
            </a:xfrm>
            <a:prstGeom prst="rect">
              <a:avLst/>
            </a:prstGeom>
          </p:spPr>
        </p:pic>
        <p:pic>
          <p:nvPicPr>
            <p:cNvPr id="8" name="Picture 7">
              <a:extLst>
                <a:ext uri="{FF2B5EF4-FFF2-40B4-BE49-F238E27FC236}">
                  <a16:creationId xmlns:a16="http://schemas.microsoft.com/office/drawing/2014/main" id="{B2F27D7A-62CE-A982-A9FB-2925B5A4523E}"/>
                </a:ext>
              </a:extLst>
            </p:cNvPr>
            <p:cNvPicPr>
              <a:picLocks noChangeAspect="1"/>
            </p:cNvPicPr>
            <p:nvPr/>
          </p:nvPicPr>
          <p:blipFill>
            <a:blip r:embed="rId6">
              <a:extLst>
                <a:ext uri="{28A0092B-C50C-407E-A947-70E740481C1C}">
                  <a14:useLocalDpi xmlns:a14="http://schemas.microsoft.com/office/drawing/2010/main" val="0"/>
                </a:ext>
              </a:extLst>
            </a:blip>
            <a:srcRect t="50" b="50"/>
            <a:stretch/>
          </p:blipFill>
          <p:spPr>
            <a:xfrm>
              <a:off x="6207388" y="2367817"/>
              <a:ext cx="2994910" cy="2286811"/>
            </a:xfrm>
            <a:prstGeom prst="rect">
              <a:avLst/>
            </a:prstGeom>
          </p:spPr>
        </p:pic>
      </p:grpSp>
    </p:spTree>
    <p:extLst>
      <p:ext uri="{BB962C8B-B14F-4D97-AF65-F5344CB8AC3E}">
        <p14:creationId xmlns:p14="http://schemas.microsoft.com/office/powerpoint/2010/main" val="3075146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D1D08-FBB1-7E76-6CC5-9A8B8AEBD8CA}"/>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A24D15E6-7CE0-729E-6710-771B23BEE944}"/>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09E2E78-3319-D11A-1629-A977FBA31323}"/>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F056846-2CF2-7C51-1EA4-1A266DBC3D88}"/>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553EF9-E8FA-33D6-9F87-F690D9AB9901}"/>
              </a:ext>
            </a:extLst>
          </p:cNvPr>
          <p:cNvSpPr txBox="1"/>
          <p:nvPr/>
        </p:nvSpPr>
        <p:spPr>
          <a:xfrm>
            <a:off x="2006818" y="501580"/>
            <a:ext cx="9549455" cy="646331"/>
          </a:xfrm>
          <a:prstGeom prst="rect">
            <a:avLst/>
          </a:prstGeom>
          <a:noFill/>
        </p:spPr>
        <p:txBody>
          <a:bodyPr wrap="square" rtlCol="0">
            <a:spAutoFit/>
          </a:bodyPr>
          <a:lstStyle/>
          <a:p>
            <a:pPr lvl="0">
              <a:defRPr/>
            </a:pPr>
            <a:r>
              <a:rPr lang="en-US" sz="3600" b="1">
                <a:solidFill>
                  <a:srgbClr val="004449"/>
                </a:solidFill>
                <a:latin typeface="Arial" panose="020B0604020202020204" pitchFamily="34" charset="0"/>
                <a:cs typeface="Arial" panose="020B0604020202020204" pitchFamily="34" charset="0"/>
              </a:rPr>
              <a:t>Contractor Site Access</a:t>
            </a:r>
            <a:endParaRPr lang="en-US" sz="2400" b="1">
              <a:solidFill>
                <a:srgbClr val="004449"/>
              </a:solidFill>
              <a:latin typeface="Arial" panose="020B0604020202020204" pitchFamily="34" charset="0"/>
              <a:cs typeface="Arial" panose="020B0604020202020204" pitchFamily="34" charset="0"/>
            </a:endParaRPr>
          </a:p>
        </p:txBody>
      </p:sp>
      <p:pic>
        <p:nvPicPr>
          <p:cNvPr id="8" name="Picture 7" descr="A blue and grey text on a black background&#10;&#10;Description automatically generated">
            <a:extLst>
              <a:ext uri="{FF2B5EF4-FFF2-40B4-BE49-F238E27FC236}">
                <a16:creationId xmlns:a16="http://schemas.microsoft.com/office/drawing/2014/main" id="{4C8F268D-C5F1-055D-CE86-4FF1D2CECDF6}"/>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sp>
        <p:nvSpPr>
          <p:cNvPr id="10" name="TextBox 9">
            <a:extLst>
              <a:ext uri="{FF2B5EF4-FFF2-40B4-BE49-F238E27FC236}">
                <a16:creationId xmlns:a16="http://schemas.microsoft.com/office/drawing/2014/main" id="{47250FD4-B381-6209-9F85-6EE58359B0AB}"/>
              </a:ext>
            </a:extLst>
          </p:cNvPr>
          <p:cNvSpPr txBox="1"/>
          <p:nvPr/>
        </p:nvSpPr>
        <p:spPr>
          <a:xfrm>
            <a:off x="1701801" y="1442312"/>
            <a:ext cx="10304228" cy="2050690"/>
          </a:xfrm>
          <a:prstGeom prst="rect">
            <a:avLst/>
          </a:prstGeom>
          <a:noFill/>
        </p:spPr>
        <p:txBody>
          <a:bodyPr wrap="square" lIns="91440" tIns="45720" rIns="91440" bIns="45720" anchor="t">
            <a:spAutoFit/>
          </a:bodyPr>
          <a:lstStyle/>
          <a:p>
            <a:pPr>
              <a:lnSpc>
                <a:spcPct val="107000"/>
              </a:lnSpc>
            </a:pPr>
            <a:r>
              <a:rPr lang="en-US" sz="2400" b="1" i="1">
                <a:latin typeface="Calibri" panose="020F0502020204030204" pitchFamily="34" charset="0"/>
                <a:ea typeface="Calibri" panose="020F0502020204030204" pitchFamily="34" charset="0"/>
                <a:cs typeface="Calibri" panose="020F0502020204030204" pitchFamily="34" charset="0"/>
              </a:rPr>
              <a:t>Contractors will only be allowed onsite if the following conditions are met:</a:t>
            </a:r>
          </a:p>
          <a:p>
            <a:pPr>
              <a:lnSpc>
                <a:spcPct val="107000"/>
              </a:lnSpc>
            </a:pPr>
            <a:endParaRPr lang="en-US" sz="2400" b="1" i="1">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r>
              <a:rPr lang="en-US" sz="2400" i="1">
                <a:latin typeface="Calibri" panose="020F0502020204030204" pitchFamily="34" charset="0"/>
                <a:ea typeface="Calibri" panose="020F0502020204030204" pitchFamily="34" charset="0"/>
                <a:cs typeface="Calibri" panose="020F0502020204030204" pitchFamily="34" charset="0"/>
              </a:rPr>
              <a:t>All contractors must have a </a:t>
            </a:r>
            <a:r>
              <a:rPr lang="en-US" sz="2400" b="1" i="1" u="sng">
                <a:latin typeface="Calibri" panose="020F0502020204030204" pitchFamily="34" charset="0"/>
                <a:ea typeface="Calibri" panose="020F0502020204030204" pitchFamily="34" charset="0"/>
                <a:cs typeface="Calibri" panose="020F0502020204030204" pitchFamily="34" charset="0"/>
              </a:rPr>
              <a:t>site approved HSEP</a:t>
            </a:r>
            <a:r>
              <a:rPr lang="en-US" sz="2400" i="1">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07000"/>
              </a:lnSpc>
              <a:buFont typeface="Arial" panose="020B0604020202020204" pitchFamily="34" charset="0"/>
              <a:buChar char="•"/>
            </a:pPr>
            <a:r>
              <a:rPr lang="en-US" sz="2400" i="1">
                <a:latin typeface="Calibri" panose="020F0502020204030204" pitchFamily="34" charset="0"/>
                <a:ea typeface="Calibri" panose="020F0502020204030204" pitchFamily="34" charset="0"/>
                <a:cs typeface="Calibri" panose="020F0502020204030204" pitchFamily="34" charset="0"/>
              </a:rPr>
              <a:t>All contractors must have an </a:t>
            </a:r>
            <a:r>
              <a:rPr lang="en-US" sz="2400" b="1" i="1" u="sng">
                <a:latin typeface="Calibri" panose="020F0502020204030204" pitchFamily="34" charset="0"/>
                <a:ea typeface="Calibri" panose="020F0502020204030204" pitchFamily="34" charset="0"/>
                <a:cs typeface="Calibri" panose="020F0502020204030204" pitchFamily="34" charset="0"/>
              </a:rPr>
              <a:t>ISN grade of C or above</a:t>
            </a:r>
            <a:r>
              <a:rPr lang="en-US" sz="2400" i="1">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07000"/>
              </a:lnSpc>
              <a:buFont typeface="Arial" panose="020B0604020202020204" pitchFamily="34" charset="0"/>
              <a:buChar char="•"/>
            </a:pPr>
            <a:endParaRPr lang="en-US" sz="2400" b="1" i="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AA68A904-EDA6-892C-0102-EAD45A570D53}"/>
              </a:ext>
            </a:extLst>
          </p:cNvPr>
          <p:cNvSpPr/>
          <p:nvPr/>
        </p:nvSpPr>
        <p:spPr>
          <a:xfrm>
            <a:off x="2627290" y="3493002"/>
            <a:ext cx="7544693" cy="2469916"/>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No site-approved HSEP and / or a C+ grade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NO WORK ONSITE</a:t>
            </a:r>
            <a:r>
              <a:rPr kumimoji="0" lang="en-US" sz="66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a:t>
            </a:r>
            <a:endParaRPr kumimoji="0" lang="en-US" sz="2400" b="0" i="0" u="none" strike="noStrike" kern="1200" cap="none" spc="0" normalizeH="0" baseline="0" noProof="0">
              <a:ln>
                <a:noFill/>
              </a:ln>
              <a:solidFill>
                <a:schemeClr val="accent2">
                  <a:lumMod val="75000"/>
                </a:scheme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723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0113A520-A6BC-9B84-34C3-C9F98BDAB14D}"/>
              </a:ext>
            </a:extLst>
          </p:cNvPr>
          <p:cNvPicPr>
            <a:picLocks noChangeAspect="1"/>
          </p:cNvPicPr>
          <p:nvPr/>
        </p:nvPicPr>
        <p:blipFill>
          <a:blip r:embed="rId2"/>
          <a:stretch>
            <a:fillRect/>
          </a:stretch>
        </p:blipFill>
        <p:spPr>
          <a:xfrm>
            <a:off x="2703534" y="1439693"/>
            <a:ext cx="9331685" cy="4938435"/>
          </a:xfrm>
          <a:prstGeom prst="rect">
            <a:avLst/>
          </a:prstGeom>
        </p:spPr>
      </p:pic>
      <p:sp>
        <p:nvSpPr>
          <p:cNvPr id="2" name="Title 1">
            <a:extLst>
              <a:ext uri="{FF2B5EF4-FFF2-40B4-BE49-F238E27FC236}">
                <a16:creationId xmlns:a16="http://schemas.microsoft.com/office/drawing/2014/main" id="{1DC7A463-FFD9-23C2-7BBB-D39A20380AF2}"/>
              </a:ext>
            </a:extLst>
          </p:cNvPr>
          <p:cNvSpPr>
            <a:spLocks noGrp="1"/>
          </p:cNvSpPr>
          <p:nvPr>
            <p:ph type="title"/>
          </p:nvPr>
        </p:nvSpPr>
        <p:spPr/>
        <p:txBody>
          <a:bodyPr/>
          <a:lstStyle/>
          <a:p>
            <a:r>
              <a:rPr lang="en-US"/>
              <a:t>HSEP-Required Service Order’s: Current Status</a:t>
            </a:r>
          </a:p>
        </p:txBody>
      </p:sp>
      <p:sp>
        <p:nvSpPr>
          <p:cNvPr id="4" name="Slide Number Placeholder 3">
            <a:extLst>
              <a:ext uri="{FF2B5EF4-FFF2-40B4-BE49-F238E27FC236}">
                <a16:creationId xmlns:a16="http://schemas.microsoft.com/office/drawing/2014/main" id="{89DEDEC6-FD6C-7843-3788-03A343C8679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95D46F-68E8-4171-8536-729DEB5A20DE}" type="slidenum">
              <a:rPr kumimoji="0" lang="en-US" sz="900" b="0" i="0" u="none" strike="noStrike" kern="1200" cap="none" spc="0" normalizeH="0" baseline="0" noProof="0" smtClean="0">
                <a:ln>
                  <a:noFill/>
                </a:ln>
                <a:solidFill>
                  <a:srgbClr val="0B203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a:ln>
                <a:noFill/>
              </a:ln>
              <a:solidFill>
                <a:srgbClr val="0B2036"/>
              </a:solidFill>
              <a:effectLst/>
              <a:uLnTx/>
              <a:uFillTx/>
              <a:latin typeface="Arial" panose="020B0604020202020204" pitchFamily="34" charset="0"/>
              <a:ea typeface="+mn-ea"/>
              <a:cs typeface="Arial" panose="020B0604020202020204" pitchFamily="34" charset="0"/>
            </a:endParaRPr>
          </a:p>
        </p:txBody>
      </p:sp>
      <p:sp>
        <p:nvSpPr>
          <p:cNvPr id="19" name="Arrow: Right 18">
            <a:extLst>
              <a:ext uri="{FF2B5EF4-FFF2-40B4-BE49-F238E27FC236}">
                <a16:creationId xmlns:a16="http://schemas.microsoft.com/office/drawing/2014/main" id="{F7DA00D9-AD9E-8B87-06D6-AD69C58445F9}"/>
              </a:ext>
            </a:extLst>
          </p:cNvPr>
          <p:cNvSpPr/>
          <p:nvPr/>
        </p:nvSpPr>
        <p:spPr>
          <a:xfrm>
            <a:off x="5757634" y="4084026"/>
            <a:ext cx="676732" cy="593772"/>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3" name="Arrow: Right 22">
            <a:extLst>
              <a:ext uri="{FF2B5EF4-FFF2-40B4-BE49-F238E27FC236}">
                <a16:creationId xmlns:a16="http://schemas.microsoft.com/office/drawing/2014/main" id="{52284DCE-69AD-C8FF-A694-034E4FC6F253}"/>
              </a:ext>
            </a:extLst>
          </p:cNvPr>
          <p:cNvSpPr/>
          <p:nvPr/>
        </p:nvSpPr>
        <p:spPr>
          <a:xfrm>
            <a:off x="8619033" y="4084026"/>
            <a:ext cx="676732" cy="593772"/>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5" name="Card 1">
            <a:extLst>
              <a:ext uri="{FF2B5EF4-FFF2-40B4-BE49-F238E27FC236}">
                <a16:creationId xmlns:a16="http://schemas.microsoft.com/office/drawing/2014/main" id="{80A02900-F6F7-BEA0-D2B9-81549F8B6A56}"/>
              </a:ext>
            </a:extLst>
          </p:cNvPr>
          <p:cNvSpPr/>
          <p:nvPr/>
        </p:nvSpPr>
        <p:spPr>
          <a:xfrm>
            <a:off x="198572" y="1859053"/>
            <a:ext cx="2339910" cy="1201541"/>
          </a:xfrm>
          <a:prstGeom prst="roundRect">
            <a:avLst>
              <a:gd name="adj" fmla="val 7000"/>
            </a:avLst>
          </a:prstGeom>
          <a:solidFill>
            <a:schemeClr val="bg1"/>
          </a:solidFill>
          <a:ln w="19050">
            <a:solidFill>
              <a:srgbClr val="70AD47"/>
            </a:solidFill>
          </a:ln>
        </p:spPr>
        <p:txBody>
          <a:bodyPr wrap="square" lIns="137160" tIns="4572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548235"/>
                </a:solidFill>
                <a:effectLst/>
                <a:uLnTx/>
                <a:uFillTx/>
                <a:latin typeface="Arial" panose="020B0604020202020204"/>
                <a:ea typeface="+mn-ea"/>
                <a:cs typeface="+mn-cs"/>
              </a:rPr>
              <a:t>54%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Arial" panose="020B0604020202020204"/>
                <a:ea typeface="+mn-ea"/>
                <a:cs typeface="+mn-cs"/>
              </a:rPr>
              <a:t>SO’s with a completed HSEP</a:t>
            </a:r>
          </a:p>
        </p:txBody>
      </p:sp>
      <p:sp>
        <p:nvSpPr>
          <p:cNvPr id="27" name="Card 2">
            <a:extLst>
              <a:ext uri="{FF2B5EF4-FFF2-40B4-BE49-F238E27FC236}">
                <a16:creationId xmlns:a16="http://schemas.microsoft.com/office/drawing/2014/main" id="{1446EB3E-C703-2B9B-B2C0-A5180EA34F06}"/>
              </a:ext>
            </a:extLst>
          </p:cNvPr>
          <p:cNvSpPr/>
          <p:nvPr/>
        </p:nvSpPr>
        <p:spPr>
          <a:xfrm>
            <a:off x="198572" y="3353980"/>
            <a:ext cx="2339910" cy="1201541"/>
          </a:xfrm>
          <a:prstGeom prst="roundRect">
            <a:avLst>
              <a:gd name="adj" fmla="val 7000"/>
            </a:avLst>
          </a:prstGeom>
          <a:solidFill>
            <a:schemeClr val="bg1"/>
          </a:solidFill>
          <a:ln w="19050">
            <a:solidFill>
              <a:schemeClr val="accent4">
                <a:lumMod val="60000"/>
                <a:lumOff val="40000"/>
              </a:schemeClr>
            </a:solidFill>
          </a:ln>
        </p:spPr>
        <p:txBody>
          <a:bodyPr wrap="square" lIns="137160" tIns="4572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C000">
                    <a:lumMod val="60000"/>
                    <a:lumOff val="40000"/>
                  </a:srgbClr>
                </a:solidFill>
                <a:effectLst/>
                <a:uLnTx/>
                <a:uFillTx/>
                <a:latin typeface="Arial" panose="020B0604020202020204"/>
                <a:ea typeface="+mn-ea"/>
                <a:cs typeface="+mn-cs"/>
              </a:rPr>
              <a:t>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Arial" panose="020B0604020202020204"/>
                <a:ea typeface="+mn-ea"/>
                <a:cs typeface="+mn-cs"/>
              </a:rPr>
              <a:t>SO’s routing a HSEP through approvals</a:t>
            </a:r>
          </a:p>
        </p:txBody>
      </p:sp>
      <p:sp>
        <p:nvSpPr>
          <p:cNvPr id="29" name="Card 3">
            <a:extLst>
              <a:ext uri="{FF2B5EF4-FFF2-40B4-BE49-F238E27FC236}">
                <a16:creationId xmlns:a16="http://schemas.microsoft.com/office/drawing/2014/main" id="{08E6550E-69F3-1117-3828-725AE5BC78EF}"/>
              </a:ext>
            </a:extLst>
          </p:cNvPr>
          <p:cNvSpPr/>
          <p:nvPr/>
        </p:nvSpPr>
        <p:spPr>
          <a:xfrm>
            <a:off x="215130" y="4848907"/>
            <a:ext cx="2339910" cy="1201541"/>
          </a:xfrm>
          <a:prstGeom prst="roundRect">
            <a:avLst>
              <a:gd name="adj" fmla="val 7000"/>
            </a:avLst>
          </a:prstGeom>
          <a:solidFill>
            <a:schemeClr val="bg1"/>
          </a:solidFill>
          <a:ln w="19050">
            <a:solidFill>
              <a:srgbClr val="E8746C"/>
            </a:solidFill>
          </a:ln>
        </p:spPr>
        <p:txBody>
          <a:bodyPr wrap="square" lIns="137160" tIns="4572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504D"/>
                </a:solidFill>
                <a:effectLst/>
                <a:uLnTx/>
                <a:uFillTx/>
                <a:latin typeface="Arial" panose="020B0604020202020204"/>
                <a:ea typeface="+mn-ea"/>
                <a:cs typeface="+mn-cs"/>
              </a:rPr>
              <a:t>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Arial" panose="020B0604020202020204"/>
                <a:ea typeface="+mn-ea"/>
                <a:cs typeface="+mn-cs"/>
              </a:rPr>
              <a:t>SO’s with no HSEP submitted for site approval</a:t>
            </a:r>
          </a:p>
        </p:txBody>
      </p:sp>
    </p:spTree>
    <p:extLst>
      <p:ext uri="{BB962C8B-B14F-4D97-AF65-F5344CB8AC3E}">
        <p14:creationId xmlns:p14="http://schemas.microsoft.com/office/powerpoint/2010/main" val="2540869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31248-B5B0-634D-85E1-DB8B52D98CF4}"/>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2C0FBB2D-1E0F-F207-5B85-AB75822A205F}"/>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47F7C67-5463-FE03-E195-D5512E9ABB8D}"/>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498B7D76-6032-A7B3-9B99-597ADAF55947}"/>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C34DFA9-B2C5-0E5D-4A33-6F5944D783E9}"/>
              </a:ext>
            </a:extLst>
          </p:cNvPr>
          <p:cNvSpPr txBox="1"/>
          <p:nvPr/>
        </p:nvSpPr>
        <p:spPr>
          <a:xfrm>
            <a:off x="2006818" y="501580"/>
            <a:ext cx="9549455" cy="584775"/>
          </a:xfrm>
          <a:prstGeom prst="rect">
            <a:avLst/>
          </a:prstGeom>
          <a:noFill/>
        </p:spPr>
        <p:txBody>
          <a:bodyPr wrap="square" rtlCol="0">
            <a:spAutoFit/>
          </a:bodyPr>
          <a:lstStyle/>
          <a:p>
            <a:pPr lvl="0">
              <a:defRPr/>
            </a:pPr>
            <a:r>
              <a:rPr lang="en-US" sz="3200" b="1">
                <a:solidFill>
                  <a:srgbClr val="004449"/>
                </a:solidFill>
                <a:latin typeface="Arial" panose="020B0604020202020204" pitchFamily="34" charset="0"/>
                <a:cs typeface="Arial" panose="020B0604020202020204" pitchFamily="34" charset="0"/>
              </a:rPr>
              <a:t>Business Partner Code of Conduct</a:t>
            </a:r>
          </a:p>
        </p:txBody>
      </p:sp>
      <p:pic>
        <p:nvPicPr>
          <p:cNvPr id="8" name="Picture 7" descr="A blue and grey text on a black background&#10;&#10;Description automatically generated">
            <a:extLst>
              <a:ext uri="{FF2B5EF4-FFF2-40B4-BE49-F238E27FC236}">
                <a16:creationId xmlns:a16="http://schemas.microsoft.com/office/drawing/2014/main" id="{F6FC9A44-98D1-2905-FEAD-9D47A9160D89}"/>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pic>
        <p:nvPicPr>
          <p:cNvPr id="3" name="Picture 2">
            <a:extLst>
              <a:ext uri="{FF2B5EF4-FFF2-40B4-BE49-F238E27FC236}">
                <a16:creationId xmlns:a16="http://schemas.microsoft.com/office/drawing/2014/main" id="{098E562E-5C6F-0A4E-117A-9C8518B0038F}"/>
              </a:ext>
            </a:extLst>
          </p:cNvPr>
          <p:cNvPicPr>
            <a:picLocks noChangeAspect="1"/>
          </p:cNvPicPr>
          <p:nvPr/>
        </p:nvPicPr>
        <p:blipFill>
          <a:blip r:embed="rId4"/>
          <a:stretch>
            <a:fillRect/>
          </a:stretch>
        </p:blipFill>
        <p:spPr>
          <a:xfrm>
            <a:off x="1835425" y="1086355"/>
            <a:ext cx="9349409" cy="4567738"/>
          </a:xfrm>
          <a:prstGeom prst="rect">
            <a:avLst/>
          </a:prstGeom>
        </p:spPr>
      </p:pic>
    </p:spTree>
    <p:extLst>
      <p:ext uri="{BB962C8B-B14F-4D97-AF65-F5344CB8AC3E}">
        <p14:creationId xmlns:p14="http://schemas.microsoft.com/office/powerpoint/2010/main" val="2403317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17C02-E4AB-59D7-3983-CE41F501586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5CBD3328-F1FD-B9D4-3FAC-802AB7AC8080}"/>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6BAC6E9-4D32-510F-A941-7CB99569C749}"/>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F30CF45-C241-786F-E495-CAF4053F6C27}"/>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152BF90-8CCE-F6F4-B85F-1B3AD8C04B6B}"/>
              </a:ext>
            </a:extLst>
          </p:cNvPr>
          <p:cNvSpPr txBox="1"/>
          <p:nvPr/>
        </p:nvSpPr>
        <p:spPr>
          <a:xfrm>
            <a:off x="2006818" y="501580"/>
            <a:ext cx="9549455" cy="584775"/>
          </a:xfrm>
          <a:prstGeom prst="rect">
            <a:avLst/>
          </a:prstGeom>
          <a:noFill/>
        </p:spPr>
        <p:txBody>
          <a:bodyPr wrap="square" rtlCol="0">
            <a:spAutoFit/>
          </a:bodyPr>
          <a:lstStyle/>
          <a:p>
            <a:pPr lvl="0">
              <a:defRPr/>
            </a:pPr>
            <a:r>
              <a:rPr lang="en-US" sz="3200" b="1">
                <a:solidFill>
                  <a:srgbClr val="004449"/>
                </a:solidFill>
                <a:latin typeface="Arial" panose="020B0604020202020204" pitchFamily="34" charset="0"/>
                <a:cs typeface="Arial" panose="020B0604020202020204" pitchFamily="34" charset="0"/>
              </a:rPr>
              <a:t>Business Partner Code of Conduct  Continued…</a:t>
            </a:r>
          </a:p>
        </p:txBody>
      </p:sp>
      <p:pic>
        <p:nvPicPr>
          <p:cNvPr id="8" name="Picture 7" descr="A blue and grey text on a black background&#10;&#10;Description automatically generated">
            <a:extLst>
              <a:ext uri="{FF2B5EF4-FFF2-40B4-BE49-F238E27FC236}">
                <a16:creationId xmlns:a16="http://schemas.microsoft.com/office/drawing/2014/main" id="{CE721840-ED2C-8FA2-69F1-B2D5FA915C61}"/>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pic>
        <p:nvPicPr>
          <p:cNvPr id="5" name="Picture 4">
            <a:extLst>
              <a:ext uri="{FF2B5EF4-FFF2-40B4-BE49-F238E27FC236}">
                <a16:creationId xmlns:a16="http://schemas.microsoft.com/office/drawing/2014/main" id="{0B7B3E6C-C47C-5791-3B6D-C4A0C64531A5}"/>
              </a:ext>
            </a:extLst>
          </p:cNvPr>
          <p:cNvPicPr>
            <a:picLocks noChangeAspect="1"/>
          </p:cNvPicPr>
          <p:nvPr/>
        </p:nvPicPr>
        <p:blipFill>
          <a:blip r:embed="rId4"/>
          <a:stretch>
            <a:fillRect/>
          </a:stretch>
        </p:blipFill>
        <p:spPr>
          <a:xfrm>
            <a:off x="2006818" y="1270103"/>
            <a:ext cx="8719930" cy="4703477"/>
          </a:xfrm>
          <a:prstGeom prst="rect">
            <a:avLst/>
          </a:prstGeom>
        </p:spPr>
      </p:pic>
    </p:spTree>
    <p:extLst>
      <p:ext uri="{BB962C8B-B14F-4D97-AF65-F5344CB8AC3E}">
        <p14:creationId xmlns:p14="http://schemas.microsoft.com/office/powerpoint/2010/main" val="1433661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A35C3-A299-C30E-07C2-7996C0807D26}"/>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89B3D079-26B5-2C94-F78E-043999306624}"/>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1FD99A3-FFCB-702B-9A4C-4892388F2B6D}"/>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819F0E8-19E0-E2FD-E155-CD189A2F6E21}"/>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4495A69-9704-4F81-CE78-D12E691E2573}"/>
              </a:ext>
            </a:extLst>
          </p:cNvPr>
          <p:cNvSpPr txBox="1"/>
          <p:nvPr/>
        </p:nvSpPr>
        <p:spPr>
          <a:xfrm>
            <a:off x="2006818" y="501580"/>
            <a:ext cx="9549455" cy="584775"/>
          </a:xfrm>
          <a:prstGeom prst="rect">
            <a:avLst/>
          </a:prstGeom>
          <a:noFill/>
        </p:spPr>
        <p:txBody>
          <a:bodyPr wrap="square" rtlCol="0">
            <a:spAutoFit/>
          </a:bodyPr>
          <a:lstStyle/>
          <a:p>
            <a:pPr lvl="0">
              <a:defRPr/>
            </a:pPr>
            <a:r>
              <a:rPr lang="en-US" sz="3200" b="1">
                <a:solidFill>
                  <a:srgbClr val="004449"/>
                </a:solidFill>
                <a:latin typeface="Arial" panose="020B0604020202020204" pitchFamily="34" charset="0"/>
                <a:cs typeface="Arial" panose="020B0604020202020204" pitchFamily="34" charset="0"/>
              </a:rPr>
              <a:t>Expectations for Suppliers</a:t>
            </a:r>
          </a:p>
        </p:txBody>
      </p:sp>
      <p:pic>
        <p:nvPicPr>
          <p:cNvPr id="8" name="Picture 7" descr="A blue and grey text on a black background&#10;&#10;Description automatically generated">
            <a:extLst>
              <a:ext uri="{FF2B5EF4-FFF2-40B4-BE49-F238E27FC236}">
                <a16:creationId xmlns:a16="http://schemas.microsoft.com/office/drawing/2014/main" id="{CF2B25D9-F575-B884-E98A-0307219E987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pic>
        <p:nvPicPr>
          <p:cNvPr id="3" name="Picture 2">
            <a:extLst>
              <a:ext uri="{FF2B5EF4-FFF2-40B4-BE49-F238E27FC236}">
                <a16:creationId xmlns:a16="http://schemas.microsoft.com/office/drawing/2014/main" id="{7FF305A7-22EC-BFA8-55A7-559B41CA6A44}"/>
              </a:ext>
            </a:extLst>
          </p:cNvPr>
          <p:cNvPicPr>
            <a:picLocks noChangeAspect="1"/>
          </p:cNvPicPr>
          <p:nvPr/>
        </p:nvPicPr>
        <p:blipFill>
          <a:blip r:embed="rId4"/>
          <a:stretch>
            <a:fillRect/>
          </a:stretch>
        </p:blipFill>
        <p:spPr>
          <a:xfrm>
            <a:off x="2060711" y="1086355"/>
            <a:ext cx="8477263" cy="4988741"/>
          </a:xfrm>
          <a:prstGeom prst="rect">
            <a:avLst/>
          </a:prstGeom>
        </p:spPr>
      </p:pic>
    </p:spTree>
    <p:extLst>
      <p:ext uri="{BB962C8B-B14F-4D97-AF65-F5344CB8AC3E}">
        <p14:creationId xmlns:p14="http://schemas.microsoft.com/office/powerpoint/2010/main" val="2871252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9E4B07D-C33F-4890-3025-5499869E12DC}"/>
              </a:ext>
            </a:extLst>
          </p:cNvPr>
          <p:cNvPicPr>
            <a:picLocks noChangeAspect="1"/>
          </p:cNvPicPr>
          <p:nvPr/>
        </p:nvPicPr>
        <p:blipFill rotWithShape="1">
          <a:blip r:embed="rId3"/>
          <a:srcRect b="28455"/>
          <a:stretch/>
        </p:blipFill>
        <p:spPr>
          <a:xfrm>
            <a:off x="-2762" y="-12138"/>
            <a:ext cx="644039" cy="6870138"/>
          </a:xfrm>
          <a:prstGeom prst="rect">
            <a:avLst/>
          </a:prstGeom>
        </p:spPr>
      </p:pic>
      <p:pic>
        <p:nvPicPr>
          <p:cNvPr id="13" name="Picture 12">
            <a:extLst>
              <a:ext uri="{FF2B5EF4-FFF2-40B4-BE49-F238E27FC236}">
                <a16:creationId xmlns:a16="http://schemas.microsoft.com/office/drawing/2014/main" id="{5C328345-B921-5490-4888-2A6D8A4C68E5}"/>
              </a:ext>
            </a:extLst>
          </p:cNvPr>
          <p:cNvPicPr>
            <a:picLocks noChangeAspect="1"/>
          </p:cNvPicPr>
          <p:nvPr/>
        </p:nvPicPr>
        <p:blipFill>
          <a:blip r:embed="rId4">
            <a:extLst>
              <a:ext uri="{28A0092B-C50C-407E-A947-70E740481C1C}">
                <a14:useLocalDpi xmlns:a14="http://schemas.microsoft.com/office/drawing/2010/main" val="0"/>
              </a:ext>
            </a:extLst>
          </a:blip>
          <a:srcRect l="16" r="16"/>
          <a:stretch/>
        </p:blipFill>
        <p:spPr>
          <a:xfrm>
            <a:off x="618351" y="-12138"/>
            <a:ext cx="11573649" cy="6870138"/>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E3FB28-7721-9D18-CC9C-9A8CA3A71FB9}"/>
              </a:ext>
            </a:extLst>
          </p:cNvPr>
          <p:cNvSpPr/>
          <p:nvPr/>
        </p:nvSpPr>
        <p:spPr>
          <a:xfrm>
            <a:off x="6096000" y="0"/>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2522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830997"/>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Open Forum</a:t>
            </a:r>
            <a:endParaRPr lang="en-US" sz="3600" b="1">
              <a:solidFill>
                <a:schemeClr val="bg1"/>
              </a:solidFill>
              <a:latin typeface="Arial" panose="020B0604020202020204" pitchFamily="34" charset="0"/>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496876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EFC15D-96BB-D774-D9B9-638E97766AD2}"/>
              </a:ext>
            </a:extLst>
          </p:cNvPr>
          <p:cNvSpPr/>
          <p:nvPr/>
        </p:nvSpPr>
        <p:spPr>
          <a:xfrm>
            <a:off x="7291137" y="-1"/>
            <a:ext cx="4900863"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E531367C-82BB-C7F0-86EE-B3A5E0782C25}"/>
              </a:ext>
            </a:extLst>
          </p:cNvPr>
          <p:cNvSpPr>
            <a:spLocks noGrp="1"/>
          </p:cNvSpPr>
          <p:nvPr>
            <p:ph idx="1"/>
          </p:nvPr>
        </p:nvSpPr>
        <p:spPr>
          <a:xfrm>
            <a:off x="648729" y="851630"/>
            <a:ext cx="6055581" cy="1401120"/>
          </a:xfrm>
        </p:spPr>
        <p:txBody>
          <a:bodyPr numCol="2">
            <a:noAutofit/>
          </a:bodyPr>
          <a:lstStyle/>
          <a:p>
            <a:pPr>
              <a:spcBef>
                <a:spcPts val="0"/>
              </a:spcBef>
              <a:spcAft>
                <a:spcPts val="1200"/>
              </a:spcAft>
              <a:buClr>
                <a:srgbClr val="C66A39"/>
              </a:buClr>
            </a:pPr>
            <a:r>
              <a:rPr lang="en-US" dirty="0">
                <a:latin typeface="Arial" panose="020B0604020202020204" pitchFamily="34" charset="0"/>
                <a:cs typeface="Arial" panose="020B0604020202020204" pitchFamily="34" charset="0"/>
              </a:rPr>
              <a:t>October 8</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a:p>
            <a:pPr>
              <a:spcBef>
                <a:spcPts val="0"/>
              </a:spcBef>
              <a:spcAft>
                <a:spcPts val="1200"/>
              </a:spcAft>
              <a:buClr>
                <a:srgbClr val="C66A39"/>
              </a:buClr>
            </a:pPr>
            <a:r>
              <a:rPr lang="en-US" dirty="0">
                <a:latin typeface="Arial" panose="020B0604020202020204" pitchFamily="34" charset="0"/>
                <a:cs typeface="Arial" panose="020B0604020202020204" pitchFamily="34" charset="0"/>
              </a:rPr>
              <a:t>November 19</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a:p>
            <a:pPr>
              <a:spcBef>
                <a:spcPts val="0"/>
              </a:spcBef>
              <a:spcAft>
                <a:spcPts val="1200"/>
              </a:spcAft>
              <a:buClr>
                <a:srgbClr val="C66A39"/>
              </a:buClr>
            </a:pPr>
            <a:r>
              <a:rPr lang="en-US" dirty="0">
                <a:latin typeface="Arial" panose="020B0604020202020204" pitchFamily="34" charset="0"/>
                <a:cs typeface="Arial" panose="020B0604020202020204" pitchFamily="34" charset="0"/>
              </a:rPr>
              <a:t>December 17</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p:txBody>
      </p:sp>
      <p:sp>
        <p:nvSpPr>
          <p:cNvPr id="17" name="TextBox 16">
            <a:extLst>
              <a:ext uri="{FF2B5EF4-FFF2-40B4-BE49-F238E27FC236}">
                <a16:creationId xmlns:a16="http://schemas.microsoft.com/office/drawing/2014/main" id="{656611FE-9FE3-BE7E-BACA-FBFD37B5DF3A}"/>
              </a:ext>
            </a:extLst>
          </p:cNvPr>
          <p:cNvSpPr txBox="1"/>
          <p:nvPr/>
        </p:nvSpPr>
        <p:spPr>
          <a:xfrm>
            <a:off x="7919718" y="993619"/>
            <a:ext cx="3766146" cy="2308324"/>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2026 Meeting Schedule</a:t>
            </a:r>
            <a:endParaRPr lang="en-US" sz="3600" b="1">
              <a:solidFill>
                <a:schemeClr val="bg1"/>
              </a:solidFill>
              <a:latin typeface="Arial" panose="020B0604020202020204" pitchFamily="34" charset="0"/>
              <a:cs typeface="Arial" panose="020B0604020202020204" pitchFamily="34" charset="0"/>
            </a:endParaRPr>
          </a:p>
        </p:txBody>
      </p:sp>
      <p:pic>
        <p:nvPicPr>
          <p:cNvPr id="3" name="Picture 2" descr="A blue and grey text on a black background&#10;&#10;Description automatically generated">
            <a:extLst>
              <a:ext uri="{FF2B5EF4-FFF2-40B4-BE49-F238E27FC236}">
                <a16:creationId xmlns:a16="http://schemas.microsoft.com/office/drawing/2014/main" id="{11178DC9-4175-4867-C911-EAF0272C9F62}"/>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9280397" y="6009795"/>
            <a:ext cx="922341" cy="508727"/>
          </a:xfrm>
          <a:prstGeom prst="rect">
            <a:avLst/>
          </a:prstGeom>
        </p:spPr>
      </p:pic>
      <p:sp>
        <p:nvSpPr>
          <p:cNvPr id="2" name="TextBox 1">
            <a:extLst>
              <a:ext uri="{FF2B5EF4-FFF2-40B4-BE49-F238E27FC236}">
                <a16:creationId xmlns:a16="http://schemas.microsoft.com/office/drawing/2014/main" id="{F852CE6A-9F47-DE7A-57F2-4C48A28D8ECC}"/>
              </a:ext>
            </a:extLst>
          </p:cNvPr>
          <p:cNvSpPr txBox="1"/>
          <p:nvPr/>
        </p:nvSpPr>
        <p:spPr>
          <a:xfrm>
            <a:off x="867416" y="4436274"/>
            <a:ext cx="5486400" cy="2006703"/>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Meetings begin 1 PM MST</a:t>
            </a:r>
          </a:p>
          <a:p>
            <a:pPr marL="0" marR="0" lvl="0" indent="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Mine and Mill In-Person Options Monthly</a:t>
            </a:r>
          </a:p>
          <a:p>
            <a:endParaRPr lang="en-US"/>
          </a:p>
        </p:txBody>
      </p:sp>
    </p:spTree>
    <p:extLst>
      <p:ext uri="{BB962C8B-B14F-4D97-AF65-F5344CB8AC3E}">
        <p14:creationId xmlns:p14="http://schemas.microsoft.com/office/powerpoint/2010/main" val="978846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78B1-865A-2E81-F171-D63A46B6B9E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AC22ED7-6868-DC1D-7CCE-C38A26A8B3A5}"/>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7508508-C1F5-F85E-4A5F-CD293307B129}"/>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964B7D0-A78C-002F-D67D-E3C7F8FC8DC0}"/>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194873A-D171-60CB-4513-62A31036CCCE}"/>
              </a:ext>
            </a:extLst>
          </p:cNvPr>
          <p:cNvSpPr txBox="1"/>
          <p:nvPr/>
        </p:nvSpPr>
        <p:spPr>
          <a:xfrm>
            <a:off x="1953936" y="541294"/>
            <a:ext cx="9455092" cy="830997"/>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September Sign-Off Record</a:t>
            </a:r>
            <a:endParaRPr lang="en-US" sz="3600" b="1" dirty="0">
              <a:solidFill>
                <a:srgbClr val="00444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EB892ED-A103-F85D-652A-2F482848A6D0}"/>
              </a:ext>
            </a:extLst>
          </p:cNvPr>
          <p:cNvSpPr txBox="1"/>
          <p:nvPr/>
        </p:nvSpPr>
        <p:spPr>
          <a:xfrm>
            <a:off x="1953936" y="1372291"/>
            <a:ext cx="9813995" cy="11223585"/>
          </a:xfrm>
          <a:prstGeom prst="rect">
            <a:avLst/>
          </a:prstGeom>
          <a:noFill/>
        </p:spPr>
        <p:txBody>
          <a:bodyPr wrap="square" numCol="2" rtlCol="0">
            <a:spAutoFit/>
          </a:bodyPr>
          <a:lstStyle/>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Font typeface="Arial" panose="020B0604020202020204" pitchFamily="34" charset="0"/>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p:txBody>
      </p:sp>
    </p:spTree>
    <p:extLst>
      <p:ext uri="{BB962C8B-B14F-4D97-AF65-F5344CB8AC3E}">
        <p14:creationId xmlns:p14="http://schemas.microsoft.com/office/powerpoint/2010/main" val="30727630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pt42B6.pptm  -  AutoRecovered" id="{5CEE3F14-FEFB-4030-98EB-779EAEB09B8F}" vid="{4C6BF1EC-2D1C-4EBA-BC78-88073BF203DD}"/>
    </a:ext>
  </a:extLst>
</a:theme>
</file>

<file path=ppt/theme/theme4.xml><?xml version="1.0" encoding="utf-8"?>
<a:theme xmlns:a="http://schemas.openxmlformats.org/drawingml/2006/main" name="1_Retrospec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pt42B6.pptm  -  AutoRecovered" id="{5CEE3F14-FEFB-4030-98EB-779EAEB09B8F}" vid="{4C6BF1EC-2D1C-4EBA-BC78-88073BF203DD}"/>
    </a:ext>
  </a:extLst>
</a:theme>
</file>

<file path=ppt/theme/theme5.xml><?xml version="1.0" encoding="utf-8"?>
<a:theme xmlns:a="http://schemas.openxmlformats.org/drawingml/2006/main" name="2_Office Theme">
  <a:themeElements>
    <a:clrScheme name="MOLY AT OUR CORE 2026">
      <a:dk1>
        <a:srgbClr val="0B2036"/>
      </a:dk1>
      <a:lt1>
        <a:sysClr val="window" lastClr="FFFFFF"/>
      </a:lt1>
      <a:dk2>
        <a:srgbClr val="065F8B"/>
      </a:dk2>
      <a:lt2>
        <a:srgbClr val="E7E6E6"/>
      </a:lt2>
      <a:accent1>
        <a:srgbClr val="005BAB"/>
      </a:accent1>
      <a:accent2>
        <a:srgbClr val="F1792E"/>
      </a:accent2>
      <a:accent3>
        <a:srgbClr val="DD712F"/>
      </a:accent3>
      <a:accent4>
        <a:srgbClr val="FFC000"/>
      </a:accent4>
      <a:accent5>
        <a:srgbClr val="037FB7"/>
      </a:accent5>
      <a:accent6>
        <a:srgbClr val="00684B"/>
      </a:accent6>
      <a:hlink>
        <a:srgbClr val="F1792E"/>
      </a:hlink>
      <a:folHlink>
        <a:srgbClr val="D6A3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o79fb0eb13274969baa8945b2a62dcda xmlns="b5ba0a33-b247-4d4b-b9ae-c709af684fd3">
      <Terms xmlns="http://schemas.microsoft.com/office/infopath/2007/PartnerControls">
        <TermInfo xmlns="http://schemas.microsoft.com/office/infopath/2007/PartnerControls">
          <TermName xmlns="http://schemas.microsoft.com/office/infopath/2007/PartnerControls">Health ＆ Safety - General</TermName>
          <TermId xmlns="http://schemas.microsoft.com/office/infopath/2007/PartnerControls">0dfe420d-17ff-45dc-a991-4ec628acd5ff</TermId>
        </TermInfo>
      </Terms>
    </o79fb0eb13274969baa8945b2a62dcda>
    <FM_x0020_Ent_x0020_TaxonomyTaxHTField0 xmlns="b5ba0a33-b247-4d4b-b9ae-c709af684fd3">
      <Terms xmlns="http://schemas.microsoft.com/office/infopath/2007/PartnerControls">
        <TermInfo xmlns="http://schemas.microsoft.com/office/infopath/2007/PartnerControls">
          <TermName xmlns="http://schemas.microsoft.com/office/infopath/2007/PartnerControls">Protect</TermName>
          <TermId xmlns="http://schemas.microsoft.com/office/infopath/2007/PartnerControls">fddb0a94-4ad4-4681-a955-6ed1ecdb2b6a</TermId>
        </TermInfo>
      </Terms>
    </FM_x0020_Ent_x0020_TaxonomyTaxHTField0>
    <Toolkit xmlns="298c03bd-a2e2-4462-a88b-e3de3d1ab4a0">false</Toolkit>
    <TaxCatchAll xmlns="b5ba0a33-b247-4d4b-b9ae-c709af684fd3">
      <Value>5</Value>
      <Value>4</Value>
      <Value>1</Value>
    </TaxCatchAll>
    <lcf76f155ced4ddcb4097134ff3c332f xmlns="298c03bd-a2e2-4462-a88b-e3de3d1ab4a0">
      <Terms xmlns="http://schemas.microsoft.com/office/infopath/2007/PartnerControls"/>
    </lcf76f155ced4ddcb4097134ff3c332f>
    <FM_x0020_Doc_x0020_TypeTaxHTField0 xmlns="b5ba0a33-b247-4d4b-b9ae-c709af684fd3">
      <Terms xmlns="http://schemas.microsoft.com/office/infopath/2007/PartnerControls">
        <TermInfo xmlns="http://schemas.microsoft.com/office/infopath/2007/PartnerControls">
          <TermName xmlns="http://schemas.microsoft.com/office/infopath/2007/PartnerControls">Reference Material</TermName>
          <TermId xmlns="http://schemas.microsoft.com/office/infopath/2007/PartnerControls">338e5b4b-1f60-4168-a238-7578efd0c245</TermId>
        </TermInfo>
      </Terms>
    </FM_x0020_Doc_x0020_TypeTaxHTField0>
    <Language xmlns="298c03bd-a2e2-4462-a88b-e3de3d1ab4a0">English</Language>
    <FM_x0020_DPT xmlns="b5ba0a33-b247-4d4b-b9ae-c709af684fd3" xsi:nil="true"/>
    <GSR xmlns="298c03bd-a2e2-4462-a88b-e3de3d1ab4a0" xsi:nil="true"/>
    <CCI_x0023_ xmlns="298c03bd-a2e2-4462-a88b-e3de3d1ab4a0" xsi:nil="true"/>
    <_ip_UnifiedCompliancePolicyUIAction xmlns="http://schemas.microsoft.com/sharepoint/v3" xsi:nil="true"/>
    <Month xmlns="298c03bd-a2e2-4462-a88b-e3de3d1ab4a0">08</Month>
    <Published_x0020_Date xmlns="298c03bd-a2e2-4462-a88b-e3de3d1ab4a0" xsi:nil="true"/>
    <FCX_x0020_Guideline_x0020_Number xmlns="298c03bd-a2e2-4462-a88b-e3de3d1ab4a0" xsi:nil="true"/>
    <Folder xmlns="298c03bd-a2e2-4462-a88b-e3de3d1ab4a0" xsi:nil="true"/>
    <_ip_UnifiedCompliancePolicyProperties xmlns="http://schemas.microsoft.com/sharepoint/v3" xsi:nil="true"/>
    <Topics xmlns="298c03bd-a2e2-4462-a88b-e3de3d1ab4a0">Monthly Meeting Decks</Topics>
    <Published_x0020_Year xmlns="298c03bd-a2e2-4462-a88b-e3de3d1ab4a0">2026</Published_x0020_Year>
    <FM_x0020_LOC xmlns="b5ba0a33-b247-4d4b-b9ae-c709af684fd3" xsi:nil="true"/>
    <Year xmlns="298c03bd-a2e2-4462-a88b-e3de3d1ab4a0">2026</Year>
    <Data_x0020_Incident_x0020_Occurred xmlns="298c03bd-a2e2-4462-a88b-e3de3d1ab4a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b7e16863-b940-4291-96f8-ad8461baff96" ContentTypeId="0x01010046829DE55437B147B48D1766376E3D6B" PreviousValue="false"/>
</file>

<file path=customXml/item4.xml><?xml version="1.0" encoding="utf-8"?>
<ct:contentTypeSchema xmlns:ct="http://schemas.microsoft.com/office/2006/metadata/contentType" xmlns:ma="http://schemas.microsoft.com/office/2006/metadata/properties/metaAttributes" ct:_="" ma:_="" ma:contentTypeName="FM Document" ma:contentTypeID="0x01010046829DE55437B147B48D1766376E3D6B00568CF1748B89F743820C6F2E6A8B37B4" ma:contentTypeVersion="27" ma:contentTypeDescription="Document Content Type" ma:contentTypeScope="" ma:versionID="de753c3a0af052976508703c58d613fe">
  <xsd:schema xmlns:xsd="http://www.w3.org/2001/XMLSchema" xmlns:xs="http://www.w3.org/2001/XMLSchema" xmlns:p="http://schemas.microsoft.com/office/2006/metadata/properties" xmlns:ns1="http://schemas.microsoft.com/sharepoint/v3" xmlns:ns2="b5ba0a33-b247-4d4b-b9ae-c709af684fd3" xmlns:ns3="298c03bd-a2e2-4462-a88b-e3de3d1ab4a0" xmlns:ns4="0660e3e9-bd2f-4b26-aa72-e39797ce8dfd" targetNamespace="http://schemas.microsoft.com/office/2006/metadata/properties" ma:root="true" ma:fieldsID="58655a9c7df8178d2b9e48247a9c5e84" ns1:_="" ns2:_="" ns3:_="" ns4:_="">
    <xsd:import namespace="http://schemas.microsoft.com/sharepoint/v3"/>
    <xsd:import namespace="b5ba0a33-b247-4d4b-b9ae-c709af684fd3"/>
    <xsd:import namespace="298c03bd-a2e2-4462-a88b-e3de3d1ab4a0"/>
    <xsd:import namespace="0660e3e9-bd2f-4b26-aa72-e39797ce8dfd"/>
    <xsd:element name="properties">
      <xsd:complexType>
        <xsd:sequence>
          <xsd:element name="documentManagement">
            <xsd:complexType>
              <xsd:all>
                <xsd:element ref="ns2:TaxCatchAll" minOccurs="0"/>
                <xsd:element ref="ns2:TaxCatchAllLabel" minOccurs="0"/>
                <xsd:element ref="ns2:FM_x0020_Doc_x0020_TypeTaxHTField0" minOccurs="0"/>
                <xsd:element ref="ns2:FM_x0020_Ent_x0020_TaxonomyTaxHTField0" minOccurs="0"/>
                <xsd:element ref="ns2:FM_x0020_DPT" minOccurs="0"/>
                <xsd:element ref="ns2:FM_x0020_LOC" minOccurs="0"/>
                <xsd:element ref="ns2:o79fb0eb13274969baa8945b2a62dcda" minOccurs="0"/>
                <xsd:element ref="ns3:Topics" minOccurs="0"/>
                <xsd:element ref="ns3:Data_x0020_Incident_x0020_Occurred" minOccurs="0"/>
                <xsd:element ref="ns3:Published_x0020_Date" minOccurs="0"/>
                <xsd:element ref="ns3:GSR" minOccurs="0"/>
                <xsd:element ref="ns3:FCX_x0020_Guideline_x0020_Number" minOccurs="0"/>
                <xsd:element ref="ns3:Published_x0020_Year" minOccurs="0"/>
                <xsd:element ref="ns3:Folder" minOccurs="0"/>
                <xsd:element ref="ns3:Year" minOccurs="0"/>
                <xsd:element ref="ns3:Month" minOccurs="0"/>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3:CCI_x0023_" minOccurs="0"/>
                <xsd:element ref="ns3:MediaServiceAutoKeyPoints" minOccurs="0"/>
                <xsd:element ref="ns3:MediaServiceKeyPoints" minOccurs="0"/>
                <xsd:element ref="ns3:Language" minOccurs="0"/>
                <xsd:element ref="ns3:MediaServiceGenerationTime" minOccurs="0"/>
                <xsd:element ref="ns3:MediaServiceEventHashCode" minOccurs="0"/>
                <xsd:element ref="ns3:MediaLengthInSeconds" minOccurs="0"/>
                <xsd:element ref="ns1:_ip_UnifiedCompliancePolicyProperties" minOccurs="0"/>
                <xsd:element ref="ns1:_ip_UnifiedCompliancePolicyUIAction" minOccurs="0"/>
                <xsd:element ref="ns3:MediaServiceObjectDetectorVersions" minOccurs="0"/>
                <xsd:element ref="ns3:MediaServiceSearchProperties" minOccurs="0"/>
                <xsd:element ref="ns3:lcf76f155ced4ddcb4097134ff3c332f" minOccurs="0"/>
                <xsd:element ref="ns3:Toolki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1" nillable="true" ma:displayName="Unified Compliance Policy Properties" ma:hidden="true" ma:internalName="_ip_UnifiedCompliancePolicyProperties">
      <xsd:simpleType>
        <xsd:restriction base="dms:Note"/>
      </xsd:simpleType>
    </xsd:element>
    <xsd:element name="_ip_UnifiedCompliancePolicyUIAction" ma:index="4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ba0a33-b247-4d4b-b9ae-c709af684fd3" elementFormDefault="qualified">
    <xsd:import namespace="http://schemas.microsoft.com/office/2006/documentManagement/types"/>
    <xsd:import namespace="http://schemas.microsoft.com/office/infopath/2007/PartnerControls"/>
    <xsd:element name="TaxCatchAll" ma:index="3" nillable="true" ma:displayName="Taxonomy Catch All Column" ma:hidden="true" ma:list="{240e11ca-06da-424a-8d53-999654c65618}" ma:internalName="TaxCatchAll" ma:showField="CatchAllData" ma:web="0660e3e9-bd2f-4b26-aa72-e39797ce8dfd">
      <xsd:complexType>
        <xsd:complexContent>
          <xsd:extension base="dms:MultiChoiceLookup">
            <xsd:sequence>
              <xsd:element name="Value" type="dms:Lookup" maxOccurs="unbounded" minOccurs="0" nillable="true"/>
            </xsd:sequence>
          </xsd:extension>
        </xsd:complexContent>
      </xsd:complexType>
    </xsd:element>
    <xsd:element name="TaxCatchAllLabel" ma:index="4" nillable="true" ma:displayName="Taxonomy Catch All Column1" ma:hidden="true" ma:list="{240e11ca-06da-424a-8d53-999654c65618}" ma:internalName="TaxCatchAllLabel" ma:readOnly="true" ma:showField="CatchAllDataLabel" ma:web="0660e3e9-bd2f-4b26-aa72-e39797ce8dfd">
      <xsd:complexType>
        <xsd:complexContent>
          <xsd:extension base="dms:MultiChoiceLookup">
            <xsd:sequence>
              <xsd:element name="Value" type="dms:Lookup" maxOccurs="unbounded" minOccurs="0" nillable="true"/>
            </xsd:sequence>
          </xsd:extension>
        </xsd:complexContent>
      </xsd:complexType>
    </xsd:element>
    <xsd:element name="FM_x0020_Doc_x0020_TypeTaxHTField0" ma:index="8" nillable="true" ma:taxonomy="true" ma:internalName="FM_x0020_Doc_x0020_TypeTaxHTField0" ma:taxonomyFieldName="FM_x0020_Doc_x0020_Type" ma:displayName="FM Doc Type" ma:readOnly="false" ma:default="" ma:fieldId="{bfb78ee2-975a-4f84-839c-ed91d42d4105}" ma:sspId="b7e16863-b940-4291-96f8-ad8461baff96" ma:termSetId="af82bb66-37d5-47da-967c-ea1eda9481cb" ma:anchorId="00000000-0000-0000-0000-000000000000" ma:open="false" ma:isKeyword="false">
      <xsd:complexType>
        <xsd:sequence>
          <xsd:element ref="pc:Terms" minOccurs="0" maxOccurs="1"/>
        </xsd:sequence>
      </xsd:complexType>
    </xsd:element>
    <xsd:element name="FM_x0020_Ent_x0020_TaxonomyTaxHTField0" ma:index="10" nillable="true" ma:taxonomy="true" ma:internalName="FM_x0020_Ent_x0020_TaxonomyTaxHTField0" ma:taxonomyFieldName="FM_x0020_Ent_x0020_Taxonomy" ma:displayName="FM Business Process" ma:readOnly="false" ma:default="" ma:fieldId="{b40ec4b2-9645-411d-a03c-9e8ab0f1f2d4}" ma:sspId="b7e16863-b940-4291-96f8-ad8461baff96" ma:termSetId="3d1ce9c8-a01a-4b28-93f4-bc23cae590ff" ma:anchorId="00000000-0000-0000-0000-000000000000" ma:open="false" ma:isKeyword="false">
      <xsd:complexType>
        <xsd:sequence>
          <xsd:element ref="pc:Terms" minOccurs="0" maxOccurs="1"/>
        </xsd:sequence>
      </xsd:complexType>
    </xsd:element>
    <xsd:element name="FM_x0020_DPT" ma:index="12" nillable="true" ma:displayName="FM DPT" ma:description="This column is used to assign FMI Department" ma:format="Dropdown" ma:hidden="true" ma:internalName="FM_x0020_DPT" ma:readOnly="false">
      <xsd:simpleType>
        <xsd:restriction base="dms:Choice">
          <xsd:enumeration value="Accounts Payable"/>
          <xsd:enumeration value="Administration"/>
          <xsd:enumeration value="Climax Moly Company"/>
          <xsd:enumeration value="Communications"/>
          <xsd:enumeration value="Community / Administrative Services"/>
          <xsd:enumeration value="Community Relations/Social Resp"/>
          <xsd:enumeration value="Corporate Communications"/>
          <xsd:enumeration value="Custom Applications"/>
          <xsd:enumeration value="Environmental / Sustainable Development"/>
          <xsd:enumeration value="Exploration"/>
          <xsd:enumeration value="Exploration / Geology"/>
          <xsd:enumeration value="External Communications"/>
          <xsd:enumeration value="Finance"/>
          <xsd:enumeration value="Finance / Accounting / Tax"/>
          <xsd:enumeration value="Financial Shared Services"/>
          <xsd:enumeration value="FM Africa"/>
          <xsd:enumeration value="FM Americas"/>
          <xsd:enumeration value="FM Mining Company"/>
          <xsd:enumeration value="Global Supply Chain"/>
          <xsd:enumeration value="GSC/ Purchasing/ Warehousing"/>
          <xsd:enumeration value="Health &amp; Safety"/>
          <xsd:enumeration value="Human Resources"/>
          <xsd:enumeration value="Legal / Govt Relations"/>
          <xsd:enumeration value="MIS"/>
          <xsd:enumeration value="Operational Improvement"/>
          <xsd:enumeration value="Operations"/>
          <xsd:enumeration value="Operations Smelting"/>
          <xsd:enumeration value="Ops Maintenance"/>
          <xsd:enumeration value="Sales &amp; Marketing"/>
          <xsd:enumeration value="Security"/>
          <xsd:enumeration value="Senior Management (Corp)"/>
          <xsd:enumeration value="Strategic Planning"/>
        </xsd:restriction>
      </xsd:simpleType>
    </xsd:element>
    <xsd:element name="FM_x0020_LOC" ma:index="13" nillable="true" ma:displayName="FM LOC" ma:description="This column is used to assign Location" ma:format="Dropdown" ma:internalName="FM_x0020_LOC" ma:readOnly="false">
      <xsd:simpleType>
        <xsd:restriction base="dms:Choice">
          <xsd:enumeration value="Administrative &amp; Sales"/>
          <xsd:enumeration value="Africa"/>
          <xsd:enumeration value="Ajo"/>
          <xsd:enumeration value="Arequipa"/>
          <xsd:enumeration value="Asia Pacific"/>
          <xsd:enumeration value="Atlantic Copper (Huelva)"/>
          <xsd:enumeration value="Aurex"/>
          <xsd:enumeration value="Australia/Asia"/>
          <xsd:enumeration value="Bagdad"/>
          <xsd:enumeration value="Bayway"/>
          <xsd:enumeration value="Bisbee"/>
          <xsd:enumeration value="Cairns"/>
          <xsd:enumeration value="Candelaria"/>
          <xsd:enumeration value="Central Analytical Service Center"/>
          <xsd:enumeration value="Cerro Verde"/>
          <xsd:enumeration value="Chino"/>
          <xsd:enumeration value="Climax"/>
          <xsd:enumeration value="Climax Technology Center"/>
          <xsd:enumeration value="Cobre"/>
          <xsd:enumeration value="Colorado Data Center"/>
          <xsd:enumeration value="Cotton Center"/>
          <xsd:enumeration value="Data Center"/>
          <xsd:enumeration value="El Abra"/>
          <xsd:enumeration value="El Paso"/>
          <xsd:enumeration value="El Paso Refinery"/>
          <xsd:enumeration value="El Paso Rod"/>
          <xsd:enumeration value="Europe"/>
          <xsd:enumeration value="FMC"/>
          <xsd:enumeration value="Ft Madison"/>
          <xsd:enumeration value="Global"/>
          <xsd:enumeration value="Henderson"/>
          <xsd:enumeration value="Houston"/>
          <xsd:enumeration value="Huelva"/>
          <xsd:enumeration value="Jakarta"/>
          <xsd:enumeration value="Jerome"/>
          <xsd:enumeration value="Johannesburg"/>
          <xsd:enumeration value="Kinetics"/>
          <xsd:enumeration value="Kisanfu"/>
          <xsd:enumeration value="Kokkola"/>
          <xsd:enumeration value="Lafayette"/>
          <xsd:enumeration value="Lubumbashi"/>
          <xsd:enumeration value="Madrid"/>
          <xsd:enumeration value="Miami"/>
          <xsd:enumeration value="Miami Rod"/>
          <xsd:enumeration value="Miami Smelter"/>
          <xsd:enumeration value="Mine Training Institute"/>
          <xsd:enumeration value="Mining"/>
          <xsd:enumeration value="Morenci"/>
          <xsd:enumeration value="New Mexico"/>
          <xsd:enumeration value="NOLA"/>
          <xsd:enumeration value="North America"/>
          <xsd:enumeration value="Norwich"/>
          <xsd:enumeration value="Oil &amp; Gas"/>
          <xsd:enumeration value="Ojos del Salado"/>
          <xsd:enumeration value="Oro Valley"/>
          <xsd:enumeration value="Phoenix"/>
          <xsd:enumeration value="Processing"/>
          <xsd:enumeration value="PTFI"/>
          <xsd:enumeration value="Research &amp; Development"/>
          <xsd:enumeration value="Rotterdam"/>
          <xsd:enumeration value="Safford"/>
          <xsd:enumeration value="Safford Lab"/>
          <xsd:enumeration value="Safford Mine"/>
          <xsd:enumeration value="Sahuarita"/>
          <xsd:enumeration value="Sanchez"/>
          <xsd:enumeration value="Santiago Data Center"/>
          <xsd:enumeration value="Santiago"/>
          <xsd:enumeration value="Shanghai"/>
          <xsd:enumeration value="Sierrita"/>
          <xsd:enumeration value="Singapore"/>
          <xsd:enumeration value="South America"/>
          <xsd:enumeration value="Stowmarket"/>
          <xsd:enumeration value="Technology Center"/>
          <xsd:enumeration value="Tenke Fungurume"/>
          <xsd:enumeration value="Tohono"/>
          <xsd:enumeration value="Tokyo"/>
          <xsd:enumeration value="Tucson Office"/>
          <xsd:enumeration value="Twin Buttes"/>
          <xsd:enumeration value="Tyrone"/>
        </xsd:restriction>
      </xsd:simpleType>
    </xsd:element>
    <xsd:element name="o79fb0eb13274969baa8945b2a62dcda" ma:index="14" ma:taxonomy="true" ma:internalName="o79fb0eb13274969baa8945b2a62dcda" ma:taxonomyFieldName="FM_x0020_Retention_x0020_Category" ma:displayName="FM Retention Category" ma:readOnly="false" ma:default="1;#Health ＆ Safety - General|0dfe420d-17ff-45dc-a991-4ec628acd5ff" ma:fieldId="{879fb0eb-1327-4969-baa8-945b2a62dcda}" ma:sspId="b7e16863-b940-4291-96f8-ad8461baff96" ma:termSetId="3287f003-fa19-4de9-9d01-e5aef60515f6"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98c03bd-a2e2-4462-a88b-e3de3d1ab4a0" elementFormDefault="qualified">
    <xsd:import namespace="http://schemas.microsoft.com/office/2006/documentManagement/types"/>
    <xsd:import namespace="http://schemas.microsoft.com/office/infopath/2007/PartnerControls"/>
    <xsd:element name="Topics" ma:index="18" nillable="true" ma:displayName="Topic" ma:format="Dropdown" ma:internalName="Topics">
      <xsd:simpleType>
        <xsd:restriction base="dms:Text">
          <xsd:maxLength value="255"/>
        </xsd:restriction>
      </xsd:simpleType>
    </xsd:element>
    <xsd:element name="Data_x0020_Incident_x0020_Occurred" ma:index="19" nillable="true" ma:displayName="Date Incident Occurred" ma:format="DateOnly" ma:internalName="Data_x0020_Incident_x0020_Occurred" ma:readOnly="false">
      <xsd:simpleType>
        <xsd:restriction base="dms:DateTime"/>
      </xsd:simpleType>
    </xsd:element>
    <xsd:element name="Published_x0020_Date" ma:index="20" nillable="true" ma:displayName="Published Date" ma:format="DateOnly" ma:internalName="Published_x0020_Date" ma:readOnly="false">
      <xsd:simpleType>
        <xsd:restriction base="dms:DateTime"/>
      </xsd:simpleType>
    </xsd:element>
    <xsd:element name="GSR" ma:index="21" nillable="true" ma:displayName="Fatal Risk" ma:internalName="GSR">
      <xsd:simpleType>
        <xsd:restriction base="dms:Text">
          <xsd:maxLength value="255"/>
        </xsd:restriction>
      </xsd:simpleType>
    </xsd:element>
    <xsd:element name="FCX_x0020_Guideline_x0020_Number" ma:index="22" nillable="true" ma:displayName="FCX Guideline Number" ma:internalName="FCX_x0020_Guideline_x0020_Number" ma:readOnly="false">
      <xsd:simpleType>
        <xsd:restriction base="dms:Text">
          <xsd:maxLength value="255"/>
        </xsd:restriction>
      </xsd:simpleType>
    </xsd:element>
    <xsd:element name="Published_x0020_Year" ma:index="23" nillable="true" ma:displayName="Published Year" ma:decimals="0" ma:default="" ma:description="Year of publication." ma:internalName="Published_x0020_Year" ma:readOnly="false" ma:percentage="FALSE">
      <xsd:simpleType>
        <xsd:restriction base="dms:Number"/>
      </xsd:simpleType>
    </xsd:element>
    <xsd:element name="Folder" ma:index="24" nillable="true" ma:displayName="Folder" ma:internalName="Folder" ma:readOnly="false">
      <xsd:simpleType>
        <xsd:restriction base="dms:Text"/>
      </xsd:simpleType>
    </xsd:element>
    <xsd:element name="Year" ma:index="25" nillable="true" ma:displayName="Year" ma:decimals="0" ma:default="" ma:internalName="Year" ma:readOnly="false" ma:percentage="FALSE">
      <xsd:simpleType>
        <xsd:restriction base="dms:Number"/>
      </xsd:simpleType>
    </xsd:element>
    <xsd:element name="Month" ma:index="26" nillable="true" ma:displayName="Month Number" ma:default="" ma:format="Dropdown" ma:internalName="Month" ma:readOnly="false">
      <xsd:simpleType>
        <xsd:restriction base="dms:Choice">
          <xsd:enumeration value="01"/>
          <xsd:enumeration value="02"/>
          <xsd:enumeration value="03"/>
          <xsd:enumeration value="04"/>
          <xsd:enumeration value="05"/>
          <xsd:enumeration value="06"/>
          <xsd:enumeration value="07"/>
          <xsd:enumeration value="08"/>
          <xsd:enumeration value="09"/>
          <xsd:enumeration value="10"/>
          <xsd:enumeration value="11"/>
          <xsd:enumeration value="12"/>
        </xsd:restrictio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Tags" ma:index="29" nillable="true" ma:displayName="Tags" ma:internalName="MediaServiceAutoTags" ma:readOnly="true">
      <xsd:simpleType>
        <xsd:restriction base="dms:Text"/>
      </xsd:simpleType>
    </xsd:element>
    <xsd:element name="MediaServiceDateTaken" ma:index="30" nillable="true" ma:displayName="MediaServiceDateTaken" ma:hidden="true" ma:internalName="MediaServiceDateTake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CCI_x0023_" ma:index="34" nillable="true" ma:displayName="CCI#" ma:internalName="CCI_x0023_">
      <xsd:simpleType>
        <xsd:restriction base="dms:Number"/>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Language" ma:index="37" nillable="true" ma:displayName="Language" ma:default="English" ma:format="Dropdown" ma:internalName="Language">
      <xsd:simpleType>
        <xsd:restriction base="dms:Choice">
          <xsd:enumeration value="English"/>
          <xsd:enumeration value="Spanish"/>
          <xsd:enumeration value="Dutch"/>
          <xsd:enumeration value="Bahasa"/>
          <xsd:enumeration value="Finnish"/>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LengthInSeconds" ma:index="40" nillable="true" ma:displayName="Length (seconds)" ma:internalName="MediaLengthInSeconds" ma:readOnly="true">
      <xsd:simpleType>
        <xsd:restriction base="dms:Unknown"/>
      </xsd:simpleType>
    </xsd:element>
    <xsd:element name="MediaServiceObjectDetectorVersions" ma:index="43" nillable="true" ma:displayName="MediaServiceObjectDetectorVersions" ma:hidden="true" ma:indexed="true" ma:internalName="MediaServiceObjectDetectorVersions" ma:readOnly="true">
      <xsd:simpleType>
        <xsd:restriction base="dms:Text"/>
      </xsd:simpleType>
    </xsd:element>
    <xsd:element name="MediaServiceSearchProperties" ma:index="44" nillable="true" ma:displayName="MediaServiceSearchProperties" ma:hidden="true" ma:internalName="MediaServiceSearchProperties" ma:readOnly="true">
      <xsd:simpleType>
        <xsd:restriction base="dms:Note"/>
      </xsd:simpleType>
    </xsd:element>
    <xsd:element name="lcf76f155ced4ddcb4097134ff3c332f" ma:index="46" nillable="true" ma:taxonomy="true" ma:internalName="lcf76f155ced4ddcb4097134ff3c332f" ma:taxonomyFieldName="MediaServiceImageTags" ma:displayName="Image Tags" ma:readOnly="false" ma:fieldId="{5cf76f15-5ced-4ddc-b409-7134ff3c332f}" ma:taxonomyMulti="true" ma:sspId="b7e16863-b940-4291-96f8-ad8461baff96" ma:termSetId="09814cd3-568e-fe90-9814-8d621ff8fb84" ma:anchorId="fba54fb3-c3e1-fe81-a776-ca4b69148c4d" ma:open="true" ma:isKeyword="false">
      <xsd:complexType>
        <xsd:sequence>
          <xsd:element ref="pc:Terms" minOccurs="0" maxOccurs="1"/>
        </xsd:sequence>
      </xsd:complexType>
    </xsd:element>
    <xsd:element name="Toolkit" ma:index="47" nillable="true" ma:displayName="Toolkit" ma:default="0" ma:description="Please mark to indicate if this is a toolkit." ma:format="Dropdown" ma:internalName="Toolki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660e3e9-bd2f-4b26-aa72-e39797ce8dfd" elementFormDefault="qualified">
    <xsd:import namespace="http://schemas.microsoft.com/office/2006/documentManagement/types"/>
    <xsd:import namespace="http://schemas.microsoft.com/office/infopath/2007/PartnerControls"/>
    <xsd:element name="SharedWithUsers" ma:index="3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ma:index="48"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2BDC5B-58A2-4424-93BD-2627C97997BE}">
  <ds:schemaRefs>
    <ds:schemaRef ds:uri="http://purl.org/dc/terms/"/>
    <ds:schemaRef ds:uri="http://schemas.microsoft.com/sharepoint/v3"/>
    <ds:schemaRef ds:uri="b5ba0a33-b247-4d4b-b9ae-c709af684fd3"/>
    <ds:schemaRef ds:uri="http://schemas.microsoft.com/office/2006/documentManagement/types"/>
    <ds:schemaRef ds:uri="http://purl.org/dc/elements/1.1/"/>
    <ds:schemaRef ds:uri="http://schemas.microsoft.com/office/2006/metadata/properties"/>
    <ds:schemaRef ds:uri="298c03bd-a2e2-4462-a88b-e3de3d1ab4a0"/>
    <ds:schemaRef ds:uri="http://schemas.microsoft.com/office/infopath/2007/PartnerControls"/>
    <ds:schemaRef ds:uri="http://purl.org/dc/dcmitype/"/>
    <ds:schemaRef ds:uri="http://schemas.openxmlformats.org/package/2006/metadata/core-properties"/>
    <ds:schemaRef ds:uri="0660e3e9-bd2f-4b26-aa72-e39797ce8dfd"/>
    <ds:schemaRef ds:uri="http://www.w3.org/XML/1998/namespace"/>
  </ds:schemaRefs>
</ds:datastoreItem>
</file>

<file path=customXml/itemProps2.xml><?xml version="1.0" encoding="utf-8"?>
<ds:datastoreItem xmlns:ds="http://schemas.openxmlformats.org/officeDocument/2006/customXml" ds:itemID="{00A64A70-4617-41EB-9FF3-C304D2CDA99A}">
  <ds:schemaRefs>
    <ds:schemaRef ds:uri="http://schemas.microsoft.com/sharepoint/v3/contenttype/forms"/>
  </ds:schemaRefs>
</ds:datastoreItem>
</file>

<file path=customXml/itemProps3.xml><?xml version="1.0" encoding="utf-8"?>
<ds:datastoreItem xmlns:ds="http://schemas.openxmlformats.org/officeDocument/2006/customXml" ds:itemID="{757BA7C2-9304-4967-B20D-30D100FADBFF}">
  <ds:schemaRefs>
    <ds:schemaRef ds:uri="Microsoft.SharePoint.Taxonomy.ContentTypeSync"/>
  </ds:schemaRefs>
</ds:datastoreItem>
</file>

<file path=customXml/itemProps4.xml><?xml version="1.0" encoding="utf-8"?>
<ds:datastoreItem xmlns:ds="http://schemas.openxmlformats.org/officeDocument/2006/customXml" ds:itemID="{B8B675E1-32FB-46E1-82DA-5F5B75BA3B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5ba0a33-b247-4d4b-b9ae-c709af684fd3"/>
    <ds:schemaRef ds:uri="298c03bd-a2e2-4462-a88b-e3de3d1ab4a0"/>
    <ds:schemaRef ds:uri="0660e3e9-bd2f-4b26-aa72-e39797ce8d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6f8a036-ae1b-4f85-92d3-f4203c03c43b}" enabled="1" method="Standard" siteId="{5f229ce1-773c-46ed-a6fa-974006fae097}" removed="0"/>
</clbl:labelList>
</file>

<file path=docProps/app.xml><?xml version="1.0" encoding="utf-8"?>
<Properties xmlns="http://schemas.openxmlformats.org/officeDocument/2006/extended-properties" xmlns:vt="http://schemas.openxmlformats.org/officeDocument/2006/docPropsVTypes">
  <Template/>
  <TotalTime>3254</TotalTime>
  <Words>3974</Words>
  <Application>Microsoft Office PowerPoint</Application>
  <PresentationFormat>Widescreen</PresentationFormat>
  <Paragraphs>509</Paragraphs>
  <Slides>40</Slides>
  <Notes>30</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40</vt:i4>
      </vt:variant>
    </vt:vector>
  </HeadingPairs>
  <TitlesOfParts>
    <vt:vector size="54" baseType="lpstr">
      <vt:lpstr>Aptos</vt:lpstr>
      <vt:lpstr>Aptos Display</vt:lpstr>
      <vt:lpstr>Aptos Narrow</vt:lpstr>
      <vt:lpstr>Arial</vt:lpstr>
      <vt:lpstr>Calibri</vt:lpstr>
      <vt:lpstr>Calibri Light</vt:lpstr>
      <vt:lpstr>Courier New</vt:lpstr>
      <vt:lpstr>Trebuchet MS</vt:lpstr>
      <vt:lpstr>Office Theme</vt:lpstr>
      <vt:lpstr>1_Office Theme</vt:lpstr>
      <vt:lpstr>Retrospect</vt:lpstr>
      <vt:lpstr>1_Retrospect</vt:lpstr>
      <vt:lpstr>2_Office Theme</vt:lpstr>
      <vt:lpstr>think-cell Slide</vt:lpstr>
      <vt:lpstr>PowerPoint Presentation</vt:lpstr>
      <vt:lpstr>PowerPoint Presentation</vt:lpstr>
      <vt:lpstr>PowerPoint Presentation</vt:lpstr>
      <vt:lpstr>PowerPoint Presentation</vt:lpstr>
      <vt:lpstr>Congratulations </vt:lpstr>
      <vt:lpstr>Henderson: Making Apron Feeders  More Visible </vt:lpstr>
      <vt:lpstr>PowerPoint Presentation</vt:lpstr>
      <vt:lpstr>PowerPoint Presentation</vt:lpstr>
      <vt:lpstr>PowerPoint Presentation</vt:lpstr>
      <vt:lpstr>PowerPoint Presentation</vt:lpstr>
      <vt:lpstr>PowerPoint Presentation</vt:lpstr>
      <vt:lpstr>FCX-HS32 Rigging Interpretation Letter </vt:lpstr>
      <vt:lpstr>Falling Objects Field Reference Guide</vt:lpstr>
      <vt:lpstr>PowerPoint Presentation</vt:lpstr>
      <vt:lpstr>Employee Struck by Steel Plate </vt:lpstr>
      <vt:lpstr>Drill Contacted Power Line</vt:lpstr>
      <vt:lpstr>Drill Steel Fell from Clamp</vt:lpstr>
      <vt:lpstr>Clevis Pin Struck Employee Leg </vt:lpstr>
      <vt:lpstr>Employee Exposure to CO Gas </vt:lpstr>
      <vt:lpstr>Piece Of Metal Fell From Roof</vt:lpstr>
      <vt:lpstr>Employee Shocked by 120-Volt Cable</vt:lpstr>
      <vt:lpstr>PowerPoint Presentation</vt:lpstr>
      <vt:lpstr>Crane Tipped During Barge Lift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HSEP-Required Service Order’s: Current Status</vt:lpstr>
      <vt:lpstr>PowerPoint Presentation</vt:lpstr>
      <vt:lpstr>PowerPoint Presentation</vt:lpstr>
      <vt:lpstr>PowerPoint Presentation</vt:lpstr>
      <vt:lpstr>PowerPoint Presentation</vt:lpstr>
      <vt:lpstr>PowerPoint Presentation</vt:lpstr>
      <vt:lpstr>PowerPoint Presentation</vt:lpstr>
    </vt:vector>
  </TitlesOfParts>
  <Company>FMI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Hinsberg, Katrina</dc:creator>
  <cp:lastModifiedBy>Goertz, Benjamin</cp:lastModifiedBy>
  <cp:revision>3</cp:revision>
  <dcterms:created xsi:type="dcterms:W3CDTF">2026-04-08T16:11:13Z</dcterms:created>
  <dcterms:modified xsi:type="dcterms:W3CDTF">2026-09-17T20:07:42Z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M_x0020_Ent_x0020_Taxonomy">
    <vt:lpwstr>4;#Protect|fddb0a94-4ad4-4681-a955-6ed1ecdb2b6a</vt:lpwstr>
  </property>
  <property fmtid="{D5CDD505-2E9C-101B-9397-08002B2CF9AE}" pid="3" name="MediaServiceImageTags">
    <vt:lpwstr/>
  </property>
  <property fmtid="{D5CDD505-2E9C-101B-9397-08002B2CF9AE}" pid="4" name="ContentTypeId">
    <vt:lpwstr>0x01010046829DE55437B147B48D1766376E3D6B00568CF1748B89F743820C6F2E6A8B37B4</vt:lpwstr>
  </property>
  <property fmtid="{D5CDD505-2E9C-101B-9397-08002B2CF9AE}" pid="5" name="FM_x0020_Doc_x0020_Type">
    <vt:lpwstr>5;#Reference Material|338e5b4b-1f60-4168-a238-7578efd0c245</vt:lpwstr>
  </property>
  <property fmtid="{D5CDD505-2E9C-101B-9397-08002B2CF9AE}" pid="6" name="FM_x0020_Retention_x0020_Category">
    <vt:lpwstr>1;#Health ＆ Safety - General|0dfe420d-17ff-45dc-a991-4ec628acd5ff</vt:lpwstr>
  </property>
  <property fmtid="{D5CDD505-2E9C-101B-9397-08002B2CF9AE}" pid="7" name="FM Ent Taxonomy">
    <vt:lpwstr>4;#Protect|fddb0a94-4ad4-4681-a955-6ed1ecdb2b6a</vt:lpwstr>
  </property>
  <property fmtid="{D5CDD505-2E9C-101B-9397-08002B2CF9AE}" pid="8" name="FM Retention Category">
    <vt:lpwstr>1;#Health ＆ Safety - General|0dfe420d-17ff-45dc-a991-4ec628acd5ff</vt:lpwstr>
  </property>
  <property fmtid="{D5CDD505-2E9C-101B-9397-08002B2CF9AE}" pid="9" name="FM Doc Type">
    <vt:lpwstr>5;#Reference Material|338e5b4b-1f60-4168-a238-7578efd0c245</vt:lpwstr>
  </property>
</Properties>
</file>